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8"/>
  </p:notesMasterIdLst>
  <p:sldIdLst>
    <p:sldId id="256" r:id="rId2"/>
    <p:sldId id="2147470915" r:id="rId3"/>
    <p:sldId id="2147470941" r:id="rId4"/>
    <p:sldId id="296" r:id="rId5"/>
    <p:sldId id="2147470803" r:id="rId6"/>
    <p:sldId id="2147374351" r:id="rId7"/>
    <p:sldId id="2147470816" r:id="rId8"/>
    <p:sldId id="2147470818" r:id="rId9"/>
    <p:sldId id="2147470819" r:id="rId10"/>
    <p:sldId id="2147470822" r:id="rId11"/>
    <p:sldId id="2147470820" r:id="rId12"/>
    <p:sldId id="2147470821" r:id="rId13"/>
    <p:sldId id="2147470823" r:id="rId14"/>
    <p:sldId id="2147470824" r:id="rId15"/>
    <p:sldId id="2147470851" r:id="rId16"/>
    <p:sldId id="2147470808" r:id="rId17"/>
    <p:sldId id="2147470825" r:id="rId18"/>
    <p:sldId id="413" r:id="rId19"/>
    <p:sldId id="414" r:id="rId20"/>
    <p:sldId id="2147470927" r:id="rId21"/>
    <p:sldId id="415" r:id="rId22"/>
    <p:sldId id="1786" r:id="rId23"/>
    <p:sldId id="2147470826" r:id="rId24"/>
    <p:sldId id="257" r:id="rId25"/>
    <p:sldId id="258" r:id="rId26"/>
    <p:sldId id="2147470869" r:id="rId27"/>
    <p:sldId id="2147470935" r:id="rId28"/>
    <p:sldId id="2147470937" r:id="rId29"/>
    <p:sldId id="2147470936" r:id="rId30"/>
    <p:sldId id="2147470874" r:id="rId31"/>
    <p:sldId id="260" r:id="rId32"/>
    <p:sldId id="2147470875" r:id="rId33"/>
    <p:sldId id="500" r:id="rId34"/>
    <p:sldId id="2147470896" r:id="rId35"/>
    <p:sldId id="2147470897" r:id="rId36"/>
    <p:sldId id="2147470876" r:id="rId37"/>
    <p:sldId id="1827" r:id="rId38"/>
    <p:sldId id="463" r:id="rId39"/>
    <p:sldId id="2147470933" r:id="rId40"/>
    <p:sldId id="2147374365" r:id="rId41"/>
    <p:sldId id="1881839953" r:id="rId42"/>
    <p:sldId id="2147470906" r:id="rId43"/>
    <p:sldId id="1064" r:id="rId44"/>
    <p:sldId id="402" r:id="rId45"/>
    <p:sldId id="403" r:id="rId46"/>
    <p:sldId id="1881839779" r:id="rId47"/>
    <p:sldId id="2141410836" r:id="rId48"/>
    <p:sldId id="2147470865" r:id="rId49"/>
    <p:sldId id="2147470831" r:id="rId50"/>
    <p:sldId id="2147470877" r:id="rId51"/>
    <p:sldId id="2147470690" r:id="rId52"/>
    <p:sldId id="2147470836" r:id="rId53"/>
    <p:sldId id="2147470879" r:id="rId54"/>
    <p:sldId id="2147470888" r:id="rId55"/>
    <p:sldId id="2147470923" r:id="rId56"/>
    <p:sldId id="2147470882" r:id="rId57"/>
    <p:sldId id="2147470883" r:id="rId58"/>
    <p:sldId id="2147470884" r:id="rId59"/>
    <p:sldId id="2147470885" r:id="rId60"/>
    <p:sldId id="2147470886" r:id="rId61"/>
    <p:sldId id="2147470887" r:id="rId62"/>
    <p:sldId id="1881839663" r:id="rId63"/>
    <p:sldId id="1881839660" r:id="rId64"/>
    <p:sldId id="2147470310" r:id="rId65"/>
    <p:sldId id="2147470961" r:id="rId66"/>
    <p:sldId id="2147470962" r:id="rId67"/>
    <p:sldId id="2147470891" r:id="rId68"/>
    <p:sldId id="2147470918" r:id="rId69"/>
    <p:sldId id="2147470919" r:id="rId70"/>
    <p:sldId id="2147470880" r:id="rId71"/>
    <p:sldId id="2147470925" r:id="rId72"/>
    <p:sldId id="2147470841" r:id="rId73"/>
    <p:sldId id="2147470881" r:id="rId74"/>
    <p:sldId id="2142533855" r:id="rId75"/>
    <p:sldId id="2141410852" r:id="rId76"/>
    <p:sldId id="283" r:id="rId77"/>
    <p:sldId id="345" r:id="rId78"/>
    <p:sldId id="2142533842" r:id="rId79"/>
    <p:sldId id="2142533837" r:id="rId80"/>
    <p:sldId id="2147470899" r:id="rId81"/>
    <p:sldId id="335" r:id="rId82"/>
    <p:sldId id="2147470713" r:id="rId83"/>
    <p:sldId id="2147470862" r:id="rId84"/>
    <p:sldId id="2147470969" r:id="rId85"/>
    <p:sldId id="2147470911" r:id="rId86"/>
    <p:sldId id="1002" r:id="rId87"/>
    <p:sldId id="2147470894" r:id="rId88"/>
    <p:sldId id="2147470895" r:id="rId89"/>
    <p:sldId id="1003" r:id="rId90"/>
    <p:sldId id="1004" r:id="rId91"/>
    <p:sldId id="1012" r:id="rId92"/>
    <p:sldId id="1013" r:id="rId93"/>
    <p:sldId id="2147470777" r:id="rId94"/>
    <p:sldId id="2147470866" r:id="rId95"/>
    <p:sldId id="2147470912" r:id="rId96"/>
    <p:sldId id="2147470892" r:id="rId97"/>
    <p:sldId id="346" r:id="rId98"/>
    <p:sldId id="350" r:id="rId99"/>
    <p:sldId id="480" r:id="rId100"/>
    <p:sldId id="2147470938" r:id="rId101"/>
    <p:sldId id="1856" r:id="rId102"/>
    <p:sldId id="2147470908" r:id="rId103"/>
    <p:sldId id="2147470926" r:id="rId104"/>
    <p:sldId id="2147470913" r:id="rId105"/>
    <p:sldId id="2147470898" r:id="rId106"/>
    <p:sldId id="2147470860" r:id="rId107"/>
    <p:sldId id="259" r:id="rId108"/>
    <p:sldId id="838840595" r:id="rId109"/>
    <p:sldId id="606" r:id="rId110"/>
    <p:sldId id="649" r:id="rId111"/>
    <p:sldId id="2147470689" r:id="rId112"/>
    <p:sldId id="2142534084" r:id="rId113"/>
    <p:sldId id="838840615" r:id="rId114"/>
    <p:sldId id="838840616" r:id="rId115"/>
    <p:sldId id="838840614" r:id="rId116"/>
    <p:sldId id="2147470859" r:id="rId117"/>
    <p:sldId id="838840613" r:id="rId118"/>
    <p:sldId id="838840651" r:id="rId119"/>
    <p:sldId id="838840650" r:id="rId120"/>
    <p:sldId id="2147470868" r:id="rId121"/>
    <p:sldId id="2147470970" r:id="rId122"/>
    <p:sldId id="2147470971" r:id="rId123"/>
    <p:sldId id="398" r:id="rId124"/>
    <p:sldId id="399" r:id="rId125"/>
    <p:sldId id="400" r:id="rId126"/>
    <p:sldId id="401" r:id="rId127"/>
    <p:sldId id="2142533880" r:id="rId128"/>
    <p:sldId id="2142533881" r:id="rId129"/>
    <p:sldId id="2147470920" r:id="rId130"/>
    <p:sldId id="2147470921" r:id="rId131"/>
    <p:sldId id="2147470922" r:id="rId132"/>
    <p:sldId id="6124" r:id="rId133"/>
    <p:sldId id="2147470966" r:id="rId134"/>
    <p:sldId id="525" r:id="rId135"/>
    <p:sldId id="2147470968" r:id="rId136"/>
    <p:sldId id="1695" r:id="rId1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313601996030167E-2"/>
          <c:y val="0.15448770829499708"/>
          <c:w val="0.91514063628512099"/>
          <c:h val="0.742124723045538"/>
        </c:manualLayout>
      </c:layout>
      <c:barChart>
        <c:barDir val="col"/>
        <c:grouping val="clustered"/>
        <c:varyColors val="0"/>
        <c:ser>
          <c:idx val="0"/>
          <c:order val="0"/>
          <c:spPr>
            <a:solidFill>
              <a:srgbClr val="822E81"/>
            </a:solidFill>
            <a:ln>
              <a:solidFill>
                <a:srgbClr val="822E8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40404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'A1C GLP-1 H2H'!$A$4:$B$19</c:f>
              <c:strCache>
                <c:ptCount val="16"/>
                <c:pt idx="0">
                  <c:v>EXEN 2 mg QW</c:v>
                </c:pt>
                <c:pt idx="1">
                  <c:v>MET 2000 mg QD</c:v>
                </c:pt>
                <c:pt idx="2">
                  <c:v>PIO 45 mg QD</c:v>
                </c:pt>
                <c:pt idx="3">
                  <c:v>SITA 100 mg QD</c:v>
                </c:pt>
                <c:pt idx="5">
                  <c:v>DULA 0.75 mg QW</c:v>
                </c:pt>
                <c:pt idx="6">
                  <c:v>DULA 1.5 mg QW</c:v>
                </c:pt>
                <c:pt idx="7">
                  <c:v>SITA 100 mg QD</c:v>
                </c:pt>
                <c:pt idx="9">
                  <c:v>SEMA 0.5 mg QW</c:v>
                </c:pt>
                <c:pt idx="10">
                  <c:v>SEMA 1.0 mg QW</c:v>
                </c:pt>
                <c:pt idx="11">
                  <c:v>SITA 100 mg QD</c:v>
                </c:pt>
                <c:pt idx="13">
                  <c:v>LIRA 1.8 mg QD</c:v>
                </c:pt>
                <c:pt idx="14">
                  <c:v>LIRA 1.2 mg QD</c:v>
                </c:pt>
                <c:pt idx="15">
                  <c:v>SITA 100 mg QD</c:v>
                </c:pt>
              </c:strCache>
            </c:strRef>
          </c:cat>
          <c:val>
            <c:numRef>
              <c:f>'A1C GLP-1 H2H'!$C$4:$C$19</c:f>
              <c:numCache>
                <c:formatCode>General</c:formatCode>
                <c:ptCount val="16"/>
                <c:pt idx="0" formatCode="0.0">
                  <c:v>-1.5</c:v>
                </c:pt>
              </c:numCache>
            </c:numRef>
          </c:val>
          <c:extLst>
            <c:ext xmlns:c16="http://schemas.microsoft.com/office/drawing/2014/chart" uri="{C3380CC4-5D6E-409C-BE32-E72D297353CC}">
              <c16:uniqueId val="{00000000-C6A3-4E2C-A418-A3ED3D6D8BB3}"/>
            </c:ext>
          </c:extLst>
        </c:ser>
        <c:ser>
          <c:idx val="1"/>
          <c:order val="1"/>
          <c:spPr>
            <a:solidFill>
              <a:schemeClr val="bg1">
                <a:lumMod val="95000"/>
              </a:schemeClr>
            </a:solidFill>
            <a:ln>
              <a:solidFill>
                <a:schemeClr val="tx1"/>
              </a:solidFill>
            </a:ln>
            <a:effectLst/>
          </c:spPr>
          <c:invertIfNegative val="0"/>
          <c:dLbls>
            <c:spPr>
              <a:noFill/>
              <a:ln>
                <a:noFill/>
              </a:ln>
              <a:effectLst/>
            </c:spPr>
            <c:txPr>
              <a:bodyPr wrap="square" lIns="38100" tIns="19050" rIns="38100" bIns="19050" anchor="ctr">
                <a:spAutoFit/>
              </a:bodyPr>
              <a:lstStyle/>
              <a:p>
                <a:pPr>
                  <a:defRPr sz="1200" b="1">
                    <a:solidFill>
                      <a:srgbClr val="40404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'A1C GLP-1 H2H'!$A$4:$B$19</c:f>
              <c:strCache>
                <c:ptCount val="16"/>
                <c:pt idx="0">
                  <c:v>EXEN 2 mg QW</c:v>
                </c:pt>
                <c:pt idx="1">
                  <c:v>MET 2000 mg QD</c:v>
                </c:pt>
                <c:pt idx="2">
                  <c:v>PIO 45 mg QD</c:v>
                </c:pt>
                <c:pt idx="3">
                  <c:v>SITA 100 mg QD</c:v>
                </c:pt>
                <c:pt idx="5">
                  <c:v>DULA 0.75 mg QW</c:v>
                </c:pt>
                <c:pt idx="6">
                  <c:v>DULA 1.5 mg QW</c:v>
                </c:pt>
                <c:pt idx="7">
                  <c:v>SITA 100 mg QD</c:v>
                </c:pt>
                <c:pt idx="9">
                  <c:v>SEMA 0.5 mg QW</c:v>
                </c:pt>
                <c:pt idx="10">
                  <c:v>SEMA 1.0 mg QW</c:v>
                </c:pt>
                <c:pt idx="11">
                  <c:v>SITA 100 mg QD</c:v>
                </c:pt>
                <c:pt idx="13">
                  <c:v>LIRA 1.8 mg QD</c:v>
                </c:pt>
                <c:pt idx="14">
                  <c:v>LIRA 1.2 mg QD</c:v>
                </c:pt>
                <c:pt idx="15">
                  <c:v>SITA 100 mg QD</c:v>
                </c:pt>
              </c:strCache>
            </c:strRef>
          </c:cat>
          <c:val>
            <c:numRef>
              <c:f>'A1C GLP-1 H2H'!$D$4:$D$19</c:f>
              <c:numCache>
                <c:formatCode>0.0</c:formatCode>
                <c:ptCount val="16"/>
                <c:pt idx="1">
                  <c:v>-1.5</c:v>
                </c:pt>
              </c:numCache>
            </c:numRef>
          </c:val>
          <c:extLst>
            <c:ext xmlns:c16="http://schemas.microsoft.com/office/drawing/2014/chart" uri="{C3380CC4-5D6E-409C-BE32-E72D297353CC}">
              <c16:uniqueId val="{00000001-C6A3-4E2C-A418-A3ED3D6D8BB3}"/>
            </c:ext>
          </c:extLst>
        </c:ser>
        <c:ser>
          <c:idx val="2"/>
          <c:order val="2"/>
          <c:spPr>
            <a:solidFill>
              <a:schemeClr val="bg1">
                <a:lumMod val="85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'A1C GLP-1 H2H'!$A$4:$B$19</c:f>
              <c:strCache>
                <c:ptCount val="16"/>
                <c:pt idx="0">
                  <c:v>EXEN 2 mg QW</c:v>
                </c:pt>
                <c:pt idx="1">
                  <c:v>MET 2000 mg QD</c:v>
                </c:pt>
                <c:pt idx="2">
                  <c:v>PIO 45 mg QD</c:v>
                </c:pt>
                <c:pt idx="3">
                  <c:v>SITA 100 mg QD</c:v>
                </c:pt>
                <c:pt idx="5">
                  <c:v>DULA 0.75 mg QW</c:v>
                </c:pt>
                <c:pt idx="6">
                  <c:v>DULA 1.5 mg QW</c:v>
                </c:pt>
                <c:pt idx="7">
                  <c:v>SITA 100 mg QD</c:v>
                </c:pt>
                <c:pt idx="9">
                  <c:v>SEMA 0.5 mg QW</c:v>
                </c:pt>
                <c:pt idx="10">
                  <c:v>SEMA 1.0 mg QW</c:v>
                </c:pt>
                <c:pt idx="11">
                  <c:v>SITA 100 mg QD</c:v>
                </c:pt>
                <c:pt idx="13">
                  <c:v>LIRA 1.8 mg QD</c:v>
                </c:pt>
                <c:pt idx="14">
                  <c:v>LIRA 1.2 mg QD</c:v>
                </c:pt>
                <c:pt idx="15">
                  <c:v>SITA 100 mg QD</c:v>
                </c:pt>
              </c:strCache>
            </c:strRef>
          </c:cat>
          <c:val>
            <c:numRef>
              <c:f>'A1C GLP-1 H2H'!$E$4:$E$19</c:f>
              <c:numCache>
                <c:formatCode>General</c:formatCode>
                <c:ptCount val="16"/>
                <c:pt idx="2" formatCode="0.0">
                  <c:v>-1.6</c:v>
                </c:pt>
              </c:numCache>
            </c:numRef>
          </c:val>
          <c:extLst>
            <c:ext xmlns:c16="http://schemas.microsoft.com/office/drawing/2014/chart" uri="{C3380CC4-5D6E-409C-BE32-E72D297353CC}">
              <c16:uniqueId val="{00000002-C6A3-4E2C-A418-A3ED3D6D8BB3}"/>
            </c:ext>
          </c:extLst>
        </c:ser>
        <c:ser>
          <c:idx val="3"/>
          <c:order val="3"/>
          <c:spPr>
            <a:solidFill>
              <a:srgbClr val="F15F37"/>
            </a:solidFill>
            <a:ln>
              <a:solidFill>
                <a:schemeClr val="tx1"/>
              </a:solidFill>
            </a:ln>
            <a:effectLst/>
          </c:spPr>
          <c:invertIfNegative val="0"/>
          <c:dLbls>
            <c:dLbl>
              <c:idx val="2"/>
              <c:layout>
                <c:manualLayout>
                  <c:x val="-7.6971819525932404E-3"/>
                  <c:y val="2.85903000990979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A3-4E2C-A418-A3ED3D6D8BB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404040"/>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'A1C GLP-1 H2H'!$A$4:$B$19</c:f>
              <c:strCache>
                <c:ptCount val="16"/>
                <c:pt idx="0">
                  <c:v>EXEN 2 mg QW</c:v>
                </c:pt>
                <c:pt idx="1">
                  <c:v>MET 2000 mg QD</c:v>
                </c:pt>
                <c:pt idx="2">
                  <c:v>PIO 45 mg QD</c:v>
                </c:pt>
                <c:pt idx="3">
                  <c:v>SITA 100 mg QD</c:v>
                </c:pt>
                <c:pt idx="5">
                  <c:v>DULA 0.75 mg QW</c:v>
                </c:pt>
                <c:pt idx="6">
                  <c:v>DULA 1.5 mg QW</c:v>
                </c:pt>
                <c:pt idx="7">
                  <c:v>SITA 100 mg QD</c:v>
                </c:pt>
                <c:pt idx="9">
                  <c:v>SEMA 0.5 mg QW</c:v>
                </c:pt>
                <c:pt idx="10">
                  <c:v>SEMA 1.0 mg QW</c:v>
                </c:pt>
                <c:pt idx="11">
                  <c:v>SITA 100 mg QD</c:v>
                </c:pt>
                <c:pt idx="13">
                  <c:v>LIRA 1.8 mg QD</c:v>
                </c:pt>
                <c:pt idx="14">
                  <c:v>LIRA 1.2 mg QD</c:v>
                </c:pt>
                <c:pt idx="15">
                  <c:v>SITA 100 mg QD</c:v>
                </c:pt>
              </c:strCache>
            </c:strRef>
          </c:cat>
          <c:val>
            <c:numRef>
              <c:f>'A1C GLP-1 H2H'!$F$4:$F$19</c:f>
              <c:numCache>
                <c:formatCode>General</c:formatCode>
                <c:ptCount val="16"/>
                <c:pt idx="3" formatCode="0.0">
                  <c:v>-1.1000000000000001</c:v>
                </c:pt>
              </c:numCache>
            </c:numRef>
          </c:val>
          <c:extLst>
            <c:ext xmlns:c16="http://schemas.microsoft.com/office/drawing/2014/chart" uri="{C3380CC4-5D6E-409C-BE32-E72D297353CC}">
              <c16:uniqueId val="{00000004-C6A3-4E2C-A418-A3ED3D6D8BB3}"/>
            </c:ext>
          </c:extLst>
        </c:ser>
        <c:ser>
          <c:idx val="4"/>
          <c:order val="4"/>
          <c:spPr>
            <a:solidFill>
              <a:srgbClr val="F7C943"/>
            </a:solidFill>
            <a:ln>
              <a:solidFill>
                <a:schemeClr val="tx1"/>
              </a:solid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404040"/>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6F3A-4A38-8BC6-0DFBAAC18EEF}"/>
                </c:ext>
              </c:extLst>
            </c:dLbl>
            <c:dLbl>
              <c:idx val="5"/>
              <c:layout>
                <c:manualLayout>
                  <c:x val="0"/>
                  <c:y val="-7.017036432376284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6A3-4E2C-A418-A3ED3D6D8BB3}"/>
                </c:ext>
              </c:extLst>
            </c:dLbl>
            <c:spPr>
              <a:noFill/>
              <a:ln>
                <a:noFill/>
              </a:ln>
              <a:effectLst/>
            </c:spPr>
            <c:txPr>
              <a:bodyPr wrap="square" lIns="38100" tIns="19050" rIns="38100" bIns="19050" anchor="ctr">
                <a:spAutoFit/>
              </a:bodyPr>
              <a:lstStyle/>
              <a:p>
                <a:pPr>
                  <a:defRPr sz="1200" b="1">
                    <a:solidFill>
                      <a:srgbClr val="404040"/>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'A1C GLP-1 H2H'!$A$4:$B$19</c:f>
              <c:strCache>
                <c:ptCount val="16"/>
                <c:pt idx="0">
                  <c:v>EXEN 2 mg QW</c:v>
                </c:pt>
                <c:pt idx="1">
                  <c:v>MET 2000 mg QD</c:v>
                </c:pt>
                <c:pt idx="2">
                  <c:v>PIO 45 mg QD</c:v>
                </c:pt>
                <c:pt idx="3">
                  <c:v>SITA 100 mg QD</c:v>
                </c:pt>
                <c:pt idx="5">
                  <c:v>DULA 0.75 mg QW</c:v>
                </c:pt>
                <c:pt idx="6">
                  <c:v>DULA 1.5 mg QW</c:v>
                </c:pt>
                <c:pt idx="7">
                  <c:v>SITA 100 mg QD</c:v>
                </c:pt>
                <c:pt idx="9">
                  <c:v>SEMA 0.5 mg QW</c:v>
                </c:pt>
                <c:pt idx="10">
                  <c:v>SEMA 1.0 mg QW</c:v>
                </c:pt>
                <c:pt idx="11">
                  <c:v>SITA 100 mg QD</c:v>
                </c:pt>
                <c:pt idx="13">
                  <c:v>LIRA 1.8 mg QD</c:v>
                </c:pt>
                <c:pt idx="14">
                  <c:v>LIRA 1.2 mg QD</c:v>
                </c:pt>
                <c:pt idx="15">
                  <c:v>SITA 100 mg QD</c:v>
                </c:pt>
              </c:strCache>
            </c:strRef>
          </c:cat>
          <c:val>
            <c:numRef>
              <c:f>'A1C GLP-1 H2H'!$G$4:$G$19</c:f>
              <c:numCache>
                <c:formatCode>General</c:formatCode>
                <c:ptCount val="16"/>
                <c:pt idx="5" formatCode="0.0">
                  <c:v>-0.87</c:v>
                </c:pt>
              </c:numCache>
            </c:numRef>
          </c:val>
          <c:extLst>
            <c:ext xmlns:c16="http://schemas.microsoft.com/office/drawing/2014/chart" uri="{C3380CC4-5D6E-409C-BE32-E72D297353CC}">
              <c16:uniqueId val="{00000007-C6A3-4E2C-A418-A3ED3D6D8BB3}"/>
            </c:ext>
          </c:extLst>
        </c:ser>
        <c:ser>
          <c:idx val="7"/>
          <c:order val="5"/>
          <c:spPr>
            <a:solidFill>
              <a:srgbClr val="FFFF00"/>
            </a:solidFill>
            <a:ln>
              <a:solidFill>
                <a:schemeClr val="tx1"/>
              </a:solidFill>
            </a:ln>
            <a:effectLst/>
          </c:spPr>
          <c:invertIfNegative val="0"/>
          <c:dPt>
            <c:idx val="6"/>
            <c:invertIfNegative val="0"/>
            <c:bubble3D val="0"/>
            <c:spPr>
              <a:solidFill>
                <a:srgbClr val="FEDC50"/>
              </a:solidFill>
              <a:ln>
                <a:solidFill>
                  <a:schemeClr val="tx1"/>
                </a:solidFill>
              </a:ln>
              <a:effectLst/>
            </c:spPr>
            <c:extLst>
              <c:ext xmlns:c16="http://schemas.microsoft.com/office/drawing/2014/chart" uri="{C3380CC4-5D6E-409C-BE32-E72D297353CC}">
                <c16:uniqueId val="{00000000-D76A-4277-B7A0-57EB196B7641}"/>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404040"/>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'A1C GLP-1 H2H'!$A$4:$B$19</c:f>
              <c:strCache>
                <c:ptCount val="16"/>
                <c:pt idx="0">
                  <c:v>EXEN 2 mg QW</c:v>
                </c:pt>
                <c:pt idx="1">
                  <c:v>MET 2000 mg QD</c:v>
                </c:pt>
                <c:pt idx="2">
                  <c:v>PIO 45 mg QD</c:v>
                </c:pt>
                <c:pt idx="3">
                  <c:v>SITA 100 mg QD</c:v>
                </c:pt>
                <c:pt idx="5">
                  <c:v>DULA 0.75 mg QW</c:v>
                </c:pt>
                <c:pt idx="6">
                  <c:v>DULA 1.5 mg QW</c:v>
                </c:pt>
                <c:pt idx="7">
                  <c:v>SITA 100 mg QD</c:v>
                </c:pt>
                <c:pt idx="9">
                  <c:v>SEMA 0.5 mg QW</c:v>
                </c:pt>
                <c:pt idx="10">
                  <c:v>SEMA 1.0 mg QW</c:v>
                </c:pt>
                <c:pt idx="11">
                  <c:v>SITA 100 mg QD</c:v>
                </c:pt>
                <c:pt idx="13">
                  <c:v>LIRA 1.8 mg QD</c:v>
                </c:pt>
                <c:pt idx="14">
                  <c:v>LIRA 1.2 mg QD</c:v>
                </c:pt>
                <c:pt idx="15">
                  <c:v>SITA 100 mg QD</c:v>
                </c:pt>
              </c:strCache>
            </c:strRef>
          </c:cat>
          <c:val>
            <c:numRef>
              <c:f>'A1C GLP-1 H2H'!$H$4:$H$19</c:f>
              <c:numCache>
                <c:formatCode>General</c:formatCode>
                <c:ptCount val="16"/>
                <c:pt idx="6" formatCode="0.0">
                  <c:v>-1.1000000000000001</c:v>
                </c:pt>
              </c:numCache>
            </c:numRef>
          </c:val>
          <c:extLst>
            <c:ext xmlns:c16="http://schemas.microsoft.com/office/drawing/2014/chart" uri="{C3380CC4-5D6E-409C-BE32-E72D297353CC}">
              <c16:uniqueId val="{00000008-C6A3-4E2C-A418-A3ED3D6D8BB3}"/>
            </c:ext>
          </c:extLst>
        </c:ser>
        <c:ser>
          <c:idx val="8"/>
          <c:order val="6"/>
          <c:spPr>
            <a:solidFill>
              <a:srgbClr val="F15F37"/>
            </a:solidFill>
            <a:ln>
              <a:solidFill>
                <a:schemeClr val="tx1"/>
              </a:solidFill>
            </a:ln>
            <a:effectLst/>
          </c:spPr>
          <c:invertIfNegative val="0"/>
          <c:dLbls>
            <c:dLbl>
              <c:idx val="7"/>
              <c:layout>
                <c:manualLayout>
                  <c:x val="1.2828735073589967E-3"/>
                  <c:y val="-0.2227139139112206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6A3-4E2C-A418-A3ED3D6D8BB3}"/>
                </c:ext>
              </c:extLst>
            </c:dLbl>
            <c:dLbl>
              <c:idx val="9"/>
              <c:layout>
                <c:manualLayout>
                  <c:x val="0"/>
                  <c:y val="-0.16297332740483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6A3-4E2C-A418-A3ED3D6D8BB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404040"/>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'A1C GLP-1 H2H'!$A$4:$B$19</c:f>
              <c:strCache>
                <c:ptCount val="16"/>
                <c:pt idx="0">
                  <c:v>EXEN 2 mg QW</c:v>
                </c:pt>
                <c:pt idx="1">
                  <c:v>MET 2000 mg QD</c:v>
                </c:pt>
                <c:pt idx="2">
                  <c:v>PIO 45 mg QD</c:v>
                </c:pt>
                <c:pt idx="3">
                  <c:v>SITA 100 mg QD</c:v>
                </c:pt>
                <c:pt idx="5">
                  <c:v>DULA 0.75 mg QW</c:v>
                </c:pt>
                <c:pt idx="6">
                  <c:v>DULA 1.5 mg QW</c:v>
                </c:pt>
                <c:pt idx="7">
                  <c:v>SITA 100 mg QD</c:v>
                </c:pt>
                <c:pt idx="9">
                  <c:v>SEMA 0.5 mg QW</c:v>
                </c:pt>
                <c:pt idx="10">
                  <c:v>SEMA 1.0 mg QW</c:v>
                </c:pt>
                <c:pt idx="11">
                  <c:v>SITA 100 mg QD</c:v>
                </c:pt>
                <c:pt idx="13">
                  <c:v>LIRA 1.8 mg QD</c:v>
                </c:pt>
                <c:pt idx="14">
                  <c:v>LIRA 1.2 mg QD</c:v>
                </c:pt>
                <c:pt idx="15">
                  <c:v>SITA 100 mg QD</c:v>
                </c:pt>
              </c:strCache>
            </c:strRef>
          </c:cat>
          <c:val>
            <c:numRef>
              <c:f>'A1C GLP-1 H2H'!$I$4:$I$19</c:f>
              <c:numCache>
                <c:formatCode>General</c:formatCode>
                <c:ptCount val="16"/>
                <c:pt idx="7" formatCode="0.0">
                  <c:v>-0.4</c:v>
                </c:pt>
              </c:numCache>
            </c:numRef>
          </c:val>
          <c:extLst>
            <c:ext xmlns:c16="http://schemas.microsoft.com/office/drawing/2014/chart" uri="{C3380CC4-5D6E-409C-BE32-E72D297353CC}">
              <c16:uniqueId val="{0000000B-C6A3-4E2C-A418-A3ED3D6D8BB3}"/>
            </c:ext>
          </c:extLst>
        </c:ser>
        <c:ser>
          <c:idx val="5"/>
          <c:order val="7"/>
          <c:spPr>
            <a:solidFill>
              <a:srgbClr val="D85588"/>
            </a:solidFill>
            <a:ln>
              <a:solidFill>
                <a:schemeClr val="tx1"/>
              </a:solidFill>
            </a:ln>
          </c:spPr>
          <c:invertIfNegative val="0"/>
          <c:dLbls>
            <c:spPr>
              <a:noFill/>
              <a:ln>
                <a:noFill/>
              </a:ln>
              <a:effectLst/>
            </c:spPr>
            <c:txPr>
              <a:bodyPr wrap="square" lIns="38100" tIns="19050" rIns="38100" bIns="19050" anchor="ctr">
                <a:spAutoFit/>
              </a:bodyPr>
              <a:lstStyle/>
              <a:p>
                <a:pPr>
                  <a:defRPr sz="1200" b="1">
                    <a:solidFill>
                      <a:srgbClr val="40404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'A1C GLP-1 H2H'!$A$4:$B$19</c:f>
              <c:strCache>
                <c:ptCount val="16"/>
                <c:pt idx="0">
                  <c:v>EXEN 2 mg QW</c:v>
                </c:pt>
                <c:pt idx="1">
                  <c:v>MET 2000 mg QD</c:v>
                </c:pt>
                <c:pt idx="2">
                  <c:v>PIO 45 mg QD</c:v>
                </c:pt>
                <c:pt idx="3">
                  <c:v>SITA 100 mg QD</c:v>
                </c:pt>
                <c:pt idx="5">
                  <c:v>DULA 0.75 mg QW</c:v>
                </c:pt>
                <c:pt idx="6">
                  <c:v>DULA 1.5 mg QW</c:v>
                </c:pt>
                <c:pt idx="7">
                  <c:v>SITA 100 mg QD</c:v>
                </c:pt>
                <c:pt idx="9">
                  <c:v>SEMA 0.5 mg QW</c:v>
                </c:pt>
                <c:pt idx="10">
                  <c:v>SEMA 1.0 mg QW</c:v>
                </c:pt>
                <c:pt idx="11">
                  <c:v>SITA 100 mg QD</c:v>
                </c:pt>
                <c:pt idx="13">
                  <c:v>LIRA 1.8 mg QD</c:v>
                </c:pt>
                <c:pt idx="14">
                  <c:v>LIRA 1.2 mg QD</c:v>
                </c:pt>
                <c:pt idx="15">
                  <c:v>SITA 100 mg QD</c:v>
                </c:pt>
              </c:strCache>
            </c:strRef>
          </c:cat>
          <c:val>
            <c:numRef>
              <c:f>'A1C GLP-1 H2H'!$J$4:$J$19</c:f>
              <c:numCache>
                <c:formatCode>General</c:formatCode>
                <c:ptCount val="16"/>
                <c:pt idx="9" formatCode="0.0">
                  <c:v>-1.3</c:v>
                </c:pt>
              </c:numCache>
            </c:numRef>
          </c:val>
          <c:extLst>
            <c:ext xmlns:c16="http://schemas.microsoft.com/office/drawing/2014/chart" uri="{C3380CC4-5D6E-409C-BE32-E72D297353CC}">
              <c16:uniqueId val="{0000000C-C6A3-4E2C-A418-A3ED3D6D8BB3}"/>
            </c:ext>
          </c:extLst>
        </c:ser>
        <c:ser>
          <c:idx val="6"/>
          <c:order val="8"/>
          <c:spPr>
            <a:solidFill>
              <a:srgbClr val="63484E"/>
            </a:solidFill>
            <a:ln>
              <a:solidFill>
                <a:schemeClr val="tx1"/>
              </a:solidFill>
            </a:ln>
          </c:spPr>
          <c:invertIfNegative val="0"/>
          <c:dLbls>
            <c:spPr>
              <a:noFill/>
              <a:ln>
                <a:noFill/>
              </a:ln>
              <a:effectLst/>
            </c:spPr>
            <c:txPr>
              <a:bodyPr wrap="square" lIns="38100" tIns="19050" rIns="38100" bIns="19050" anchor="ctr">
                <a:spAutoFit/>
              </a:bodyPr>
              <a:lstStyle/>
              <a:p>
                <a:pPr>
                  <a:defRPr sz="1200" b="1">
                    <a:solidFill>
                      <a:srgbClr val="40404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'A1C GLP-1 H2H'!$A$4:$B$19</c:f>
              <c:strCache>
                <c:ptCount val="16"/>
                <c:pt idx="0">
                  <c:v>EXEN 2 mg QW</c:v>
                </c:pt>
                <c:pt idx="1">
                  <c:v>MET 2000 mg QD</c:v>
                </c:pt>
                <c:pt idx="2">
                  <c:v>PIO 45 mg QD</c:v>
                </c:pt>
                <c:pt idx="3">
                  <c:v>SITA 100 mg QD</c:v>
                </c:pt>
                <c:pt idx="5">
                  <c:v>DULA 0.75 mg QW</c:v>
                </c:pt>
                <c:pt idx="6">
                  <c:v>DULA 1.5 mg QW</c:v>
                </c:pt>
                <c:pt idx="7">
                  <c:v>SITA 100 mg QD</c:v>
                </c:pt>
                <c:pt idx="9">
                  <c:v>SEMA 0.5 mg QW</c:v>
                </c:pt>
                <c:pt idx="10">
                  <c:v>SEMA 1.0 mg QW</c:v>
                </c:pt>
                <c:pt idx="11">
                  <c:v>SITA 100 mg QD</c:v>
                </c:pt>
                <c:pt idx="13">
                  <c:v>LIRA 1.8 mg QD</c:v>
                </c:pt>
                <c:pt idx="14">
                  <c:v>LIRA 1.2 mg QD</c:v>
                </c:pt>
                <c:pt idx="15">
                  <c:v>SITA 100 mg QD</c:v>
                </c:pt>
              </c:strCache>
            </c:strRef>
          </c:cat>
          <c:val>
            <c:numRef>
              <c:f>'A1C GLP-1 H2H'!$K$4:$K$19</c:f>
              <c:numCache>
                <c:formatCode>General</c:formatCode>
                <c:ptCount val="16"/>
                <c:pt idx="10" formatCode="0.0">
                  <c:v>-1.6</c:v>
                </c:pt>
              </c:numCache>
            </c:numRef>
          </c:val>
          <c:extLst>
            <c:ext xmlns:c16="http://schemas.microsoft.com/office/drawing/2014/chart" uri="{C3380CC4-5D6E-409C-BE32-E72D297353CC}">
              <c16:uniqueId val="{0000000D-C6A3-4E2C-A418-A3ED3D6D8BB3}"/>
            </c:ext>
          </c:extLst>
        </c:ser>
        <c:ser>
          <c:idx val="9"/>
          <c:order val="9"/>
          <c:spPr>
            <a:solidFill>
              <a:srgbClr val="F15F37"/>
            </a:solidFill>
            <a:ln>
              <a:solidFill>
                <a:schemeClr val="tx1"/>
              </a:solidFill>
            </a:ln>
          </c:spPr>
          <c:invertIfNegative val="0"/>
          <c:dLbls>
            <c:dLbl>
              <c:idx val="11"/>
              <c:layout>
                <c:manualLayout>
                  <c:x val="0"/>
                  <c:y val="-0.1769513535120975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6A3-4E2C-A418-A3ED3D6D8BB3}"/>
                </c:ext>
              </c:extLst>
            </c:dLbl>
            <c:spPr>
              <a:noFill/>
              <a:ln>
                <a:noFill/>
              </a:ln>
              <a:effectLst/>
            </c:spPr>
            <c:txPr>
              <a:bodyPr wrap="square" lIns="38100" tIns="19050" rIns="38100" bIns="19050" anchor="ctr">
                <a:spAutoFit/>
              </a:bodyPr>
              <a:lstStyle/>
              <a:p>
                <a:pPr>
                  <a:defRPr sz="1200" b="1">
                    <a:solidFill>
                      <a:srgbClr val="40404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'A1C GLP-1 H2H'!$A$4:$B$19</c:f>
              <c:strCache>
                <c:ptCount val="16"/>
                <c:pt idx="0">
                  <c:v>EXEN 2 mg QW</c:v>
                </c:pt>
                <c:pt idx="1">
                  <c:v>MET 2000 mg QD</c:v>
                </c:pt>
                <c:pt idx="2">
                  <c:v>PIO 45 mg QD</c:v>
                </c:pt>
                <c:pt idx="3">
                  <c:v>SITA 100 mg QD</c:v>
                </c:pt>
                <c:pt idx="5">
                  <c:v>DULA 0.75 mg QW</c:v>
                </c:pt>
                <c:pt idx="6">
                  <c:v>DULA 1.5 mg QW</c:v>
                </c:pt>
                <c:pt idx="7">
                  <c:v>SITA 100 mg QD</c:v>
                </c:pt>
                <c:pt idx="9">
                  <c:v>SEMA 0.5 mg QW</c:v>
                </c:pt>
                <c:pt idx="10">
                  <c:v>SEMA 1.0 mg QW</c:v>
                </c:pt>
                <c:pt idx="11">
                  <c:v>SITA 100 mg QD</c:v>
                </c:pt>
                <c:pt idx="13">
                  <c:v>LIRA 1.8 mg QD</c:v>
                </c:pt>
                <c:pt idx="14">
                  <c:v>LIRA 1.2 mg QD</c:v>
                </c:pt>
                <c:pt idx="15">
                  <c:v>SITA 100 mg QD</c:v>
                </c:pt>
              </c:strCache>
            </c:strRef>
          </c:cat>
          <c:val>
            <c:numRef>
              <c:f>'A1C GLP-1 H2H'!$L$4:$L$19</c:f>
              <c:numCache>
                <c:formatCode>General</c:formatCode>
                <c:ptCount val="16"/>
                <c:pt idx="11" formatCode="0.0">
                  <c:v>-0.5</c:v>
                </c:pt>
              </c:numCache>
            </c:numRef>
          </c:val>
          <c:extLst>
            <c:ext xmlns:c16="http://schemas.microsoft.com/office/drawing/2014/chart" uri="{C3380CC4-5D6E-409C-BE32-E72D297353CC}">
              <c16:uniqueId val="{0000000F-C6A3-4E2C-A418-A3ED3D6D8BB3}"/>
            </c:ext>
          </c:extLst>
        </c:ser>
        <c:ser>
          <c:idx val="10"/>
          <c:order val="10"/>
          <c:spPr>
            <a:solidFill>
              <a:srgbClr val="086F77"/>
            </a:solidFill>
            <a:ln>
              <a:solidFill>
                <a:schemeClr val="tx1"/>
              </a:solidFill>
            </a:ln>
          </c:spPr>
          <c:invertIfNegative val="0"/>
          <c:dPt>
            <c:idx val="13"/>
            <c:invertIfNegative val="0"/>
            <c:bubble3D val="0"/>
            <c:spPr>
              <a:solidFill>
                <a:srgbClr val="387F83"/>
              </a:solidFill>
              <a:ln>
                <a:solidFill>
                  <a:schemeClr val="tx1"/>
                </a:solidFill>
              </a:ln>
            </c:spPr>
            <c:extLst>
              <c:ext xmlns:c16="http://schemas.microsoft.com/office/drawing/2014/chart" uri="{C3380CC4-5D6E-409C-BE32-E72D297353CC}">
                <c16:uniqueId val="{00000003-6F3A-4A38-8BC6-0DFBAAC18EEF}"/>
              </c:ext>
            </c:extLst>
          </c:dPt>
          <c:dLbls>
            <c:dLbl>
              <c:idx val="13"/>
              <c:spPr>
                <a:noFill/>
                <a:ln>
                  <a:noFill/>
                </a:ln>
                <a:effectLst/>
              </c:spPr>
              <c:txPr>
                <a:bodyPr wrap="square" lIns="38100" tIns="19050" rIns="38100" bIns="19050" anchor="ctr">
                  <a:spAutoFit/>
                </a:bodyPr>
                <a:lstStyle/>
                <a:p>
                  <a:pPr>
                    <a:defRPr sz="1100" b="1"/>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6F3A-4A38-8BC6-0DFBAAC18EEF}"/>
                </c:ext>
              </c:extLst>
            </c:dLbl>
            <c:spPr>
              <a:noFill/>
              <a:ln>
                <a:noFill/>
              </a:ln>
              <a:effectLst/>
            </c:spPr>
            <c:txPr>
              <a:bodyPr wrap="square" lIns="38100" tIns="19050" rIns="38100" bIns="19050" anchor="ctr">
                <a:spAutoFit/>
              </a:bodyPr>
              <a:lstStyle/>
              <a:p>
                <a:pPr>
                  <a:defRPr sz="11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'A1C GLP-1 H2H'!$A$4:$B$19</c:f>
              <c:strCache>
                <c:ptCount val="16"/>
                <c:pt idx="0">
                  <c:v>EXEN 2 mg QW</c:v>
                </c:pt>
                <c:pt idx="1">
                  <c:v>MET 2000 mg QD</c:v>
                </c:pt>
                <c:pt idx="2">
                  <c:v>PIO 45 mg QD</c:v>
                </c:pt>
                <c:pt idx="3">
                  <c:v>SITA 100 mg QD</c:v>
                </c:pt>
                <c:pt idx="5">
                  <c:v>DULA 0.75 mg QW</c:v>
                </c:pt>
                <c:pt idx="6">
                  <c:v>DULA 1.5 mg QW</c:v>
                </c:pt>
                <c:pt idx="7">
                  <c:v>SITA 100 mg QD</c:v>
                </c:pt>
                <c:pt idx="9">
                  <c:v>SEMA 0.5 mg QW</c:v>
                </c:pt>
                <c:pt idx="10">
                  <c:v>SEMA 1.0 mg QW</c:v>
                </c:pt>
                <c:pt idx="11">
                  <c:v>SITA 100 mg QD</c:v>
                </c:pt>
                <c:pt idx="13">
                  <c:v>LIRA 1.8 mg QD</c:v>
                </c:pt>
                <c:pt idx="14">
                  <c:v>LIRA 1.2 mg QD</c:v>
                </c:pt>
                <c:pt idx="15">
                  <c:v>SITA 100 mg QD</c:v>
                </c:pt>
              </c:strCache>
            </c:strRef>
          </c:cat>
          <c:val>
            <c:numRef>
              <c:f>'A1C GLP-1 H2H'!$M$4:$M$19</c:f>
              <c:numCache>
                <c:formatCode>General</c:formatCode>
                <c:ptCount val="16"/>
                <c:pt idx="13">
                  <c:v>-1.5</c:v>
                </c:pt>
              </c:numCache>
            </c:numRef>
          </c:val>
          <c:extLst>
            <c:ext xmlns:c16="http://schemas.microsoft.com/office/drawing/2014/chart" uri="{C3380CC4-5D6E-409C-BE32-E72D297353CC}">
              <c16:uniqueId val="{00000010-C6A3-4E2C-A418-A3ED3D6D8BB3}"/>
            </c:ext>
          </c:extLst>
        </c:ser>
        <c:ser>
          <c:idx val="11"/>
          <c:order val="11"/>
          <c:spPr>
            <a:solidFill>
              <a:srgbClr val="6CCACF"/>
            </a:solidFill>
            <a:ln>
              <a:solidFill>
                <a:schemeClr val="tx1"/>
              </a:solidFill>
            </a:ln>
          </c:spPr>
          <c:invertIfNegative val="0"/>
          <c:dLbls>
            <c:dLbl>
              <c:idx val="14"/>
              <c:tx>
                <c:rich>
                  <a:bodyPr/>
                  <a:lstStyle/>
                  <a:p>
                    <a:r>
                      <a:rPr lang="en-US"/>
                      <a:t>-1.2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5E9-4795-8FCD-DDB21400F4AB}"/>
                </c:ext>
              </c:extLst>
            </c:dLbl>
            <c:spPr>
              <a:noFill/>
              <a:ln>
                <a:noFill/>
              </a:ln>
              <a:effectLst/>
            </c:spPr>
            <c:txPr>
              <a:bodyPr wrap="square" lIns="38100" tIns="19050" rIns="38100" bIns="19050" anchor="ctr">
                <a:spAutoFit/>
              </a:bodyPr>
              <a:lstStyle/>
              <a:p>
                <a:pPr>
                  <a:defRPr sz="11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'A1C GLP-1 H2H'!$A$4:$B$19</c:f>
              <c:strCache>
                <c:ptCount val="16"/>
                <c:pt idx="0">
                  <c:v>EXEN 2 mg QW</c:v>
                </c:pt>
                <c:pt idx="1">
                  <c:v>MET 2000 mg QD</c:v>
                </c:pt>
                <c:pt idx="2">
                  <c:v>PIO 45 mg QD</c:v>
                </c:pt>
                <c:pt idx="3">
                  <c:v>SITA 100 mg QD</c:v>
                </c:pt>
                <c:pt idx="5">
                  <c:v>DULA 0.75 mg QW</c:v>
                </c:pt>
                <c:pt idx="6">
                  <c:v>DULA 1.5 mg QW</c:v>
                </c:pt>
                <c:pt idx="7">
                  <c:v>SITA 100 mg QD</c:v>
                </c:pt>
                <c:pt idx="9">
                  <c:v>SEMA 0.5 mg QW</c:v>
                </c:pt>
                <c:pt idx="10">
                  <c:v>SEMA 1.0 mg QW</c:v>
                </c:pt>
                <c:pt idx="11">
                  <c:v>SITA 100 mg QD</c:v>
                </c:pt>
                <c:pt idx="13">
                  <c:v>LIRA 1.8 mg QD</c:v>
                </c:pt>
                <c:pt idx="14">
                  <c:v>LIRA 1.2 mg QD</c:v>
                </c:pt>
                <c:pt idx="15">
                  <c:v>SITA 100 mg QD</c:v>
                </c:pt>
              </c:strCache>
            </c:strRef>
          </c:cat>
          <c:val>
            <c:numRef>
              <c:f>'A1C GLP-1 H2H'!$N$4:$N$19</c:f>
              <c:numCache>
                <c:formatCode>General</c:formatCode>
                <c:ptCount val="16"/>
                <c:pt idx="14">
                  <c:v>-1.2</c:v>
                </c:pt>
              </c:numCache>
            </c:numRef>
          </c:val>
          <c:extLst>
            <c:ext xmlns:c16="http://schemas.microsoft.com/office/drawing/2014/chart" uri="{C3380CC4-5D6E-409C-BE32-E72D297353CC}">
              <c16:uniqueId val="{00000011-C6A3-4E2C-A418-A3ED3D6D8BB3}"/>
            </c:ext>
          </c:extLst>
        </c:ser>
        <c:ser>
          <c:idx val="12"/>
          <c:order val="12"/>
          <c:spPr>
            <a:solidFill>
              <a:srgbClr val="F15F37"/>
            </a:solidFill>
            <a:ln>
              <a:solidFill>
                <a:schemeClr val="tx1"/>
              </a:solidFill>
            </a:ln>
          </c:spPr>
          <c:invertIfNegative val="0"/>
          <c:dLbls>
            <c:spPr>
              <a:noFill/>
              <a:ln>
                <a:noFill/>
              </a:ln>
              <a:effectLst/>
            </c:spPr>
            <c:txPr>
              <a:bodyPr wrap="square" lIns="38100" tIns="19050" rIns="38100" bIns="19050" anchor="ctr">
                <a:spAutoFit/>
              </a:bodyPr>
              <a:lstStyle/>
              <a:p>
                <a:pPr>
                  <a:defRPr sz="11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'A1C GLP-1 H2H'!$A$4:$B$19</c:f>
              <c:strCache>
                <c:ptCount val="16"/>
                <c:pt idx="0">
                  <c:v>EXEN 2 mg QW</c:v>
                </c:pt>
                <c:pt idx="1">
                  <c:v>MET 2000 mg QD</c:v>
                </c:pt>
                <c:pt idx="2">
                  <c:v>PIO 45 mg QD</c:v>
                </c:pt>
                <c:pt idx="3">
                  <c:v>SITA 100 mg QD</c:v>
                </c:pt>
                <c:pt idx="5">
                  <c:v>DULA 0.75 mg QW</c:v>
                </c:pt>
                <c:pt idx="6">
                  <c:v>DULA 1.5 mg QW</c:v>
                </c:pt>
                <c:pt idx="7">
                  <c:v>SITA 100 mg QD</c:v>
                </c:pt>
                <c:pt idx="9">
                  <c:v>SEMA 0.5 mg QW</c:v>
                </c:pt>
                <c:pt idx="10">
                  <c:v>SEMA 1.0 mg QW</c:v>
                </c:pt>
                <c:pt idx="11">
                  <c:v>SITA 100 mg QD</c:v>
                </c:pt>
                <c:pt idx="13">
                  <c:v>LIRA 1.8 mg QD</c:v>
                </c:pt>
                <c:pt idx="14">
                  <c:v>LIRA 1.2 mg QD</c:v>
                </c:pt>
                <c:pt idx="15">
                  <c:v>SITA 100 mg QD</c:v>
                </c:pt>
              </c:strCache>
            </c:strRef>
          </c:cat>
          <c:val>
            <c:numRef>
              <c:f>'A1C GLP-1 H2H'!$O$4:$O$19</c:f>
              <c:numCache>
                <c:formatCode>General</c:formatCode>
                <c:ptCount val="16"/>
                <c:pt idx="15">
                  <c:v>-0.9</c:v>
                </c:pt>
              </c:numCache>
            </c:numRef>
          </c:val>
          <c:extLst>
            <c:ext xmlns:c16="http://schemas.microsoft.com/office/drawing/2014/chart" uri="{C3380CC4-5D6E-409C-BE32-E72D297353CC}">
              <c16:uniqueId val="{00000012-C6A3-4E2C-A418-A3ED3D6D8BB3}"/>
            </c:ext>
          </c:extLst>
        </c:ser>
        <c:dLbls>
          <c:showLegendKey val="0"/>
          <c:showVal val="0"/>
          <c:showCatName val="0"/>
          <c:showSerName val="0"/>
          <c:showPercent val="0"/>
          <c:showBubbleSize val="0"/>
        </c:dLbls>
        <c:gapWidth val="0"/>
        <c:overlap val="100"/>
        <c:axId val="182452224"/>
        <c:axId val="182453760"/>
      </c:barChart>
      <c:catAx>
        <c:axId val="182452224"/>
        <c:scaling>
          <c:orientation val="minMax"/>
        </c:scaling>
        <c:delete val="0"/>
        <c:axPos val="b"/>
        <c:numFmt formatCode="General" sourceLinked="1"/>
        <c:majorTickMark val="none"/>
        <c:minorTickMark val="none"/>
        <c:tickLblPos val="nextTo"/>
        <c:spPr>
          <a:noFill/>
          <a:ln w="9503" cap="flat" cmpd="sng" algn="ctr">
            <a:noFill/>
            <a:round/>
          </a:ln>
          <a:effectLst/>
        </c:spPr>
        <c:txPr>
          <a:bodyPr rot="-5400000" spcFirstLastPara="1" vertOverflow="ellipsis" wrap="square" anchor="ctr" anchorCtr="1"/>
          <a:lstStyle/>
          <a:p>
            <a:pPr>
              <a:defRPr sz="1197" b="1" i="0" u="none" strike="noStrike" kern="1200" baseline="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82453760"/>
        <c:crosses val="autoZero"/>
        <c:auto val="1"/>
        <c:lblAlgn val="ctr"/>
        <c:lblOffset val="100"/>
        <c:noMultiLvlLbl val="1"/>
      </c:catAx>
      <c:valAx>
        <c:axId val="182453760"/>
        <c:scaling>
          <c:orientation val="minMax"/>
          <c:max val="0"/>
          <c:min val="-1.9"/>
        </c:scaling>
        <c:delete val="0"/>
        <c:axPos val="l"/>
        <c:title>
          <c:tx>
            <c:rich>
              <a:bodyPr/>
              <a:lstStyle/>
              <a:p>
                <a:pPr>
                  <a:defRPr sz="1197" b="1" i="0" u="none" strike="noStrike" baseline="0">
                    <a:solidFill>
                      <a:srgbClr val="000000"/>
                    </a:solidFill>
                    <a:latin typeface="Verdana"/>
                    <a:ea typeface="Verdana"/>
                    <a:cs typeface="Verdana"/>
                  </a:defRPr>
                </a:pPr>
                <a:r>
                  <a:rPr lang="en-CA"/>
                  <a:t>Change in A1C (%)</a:t>
                </a:r>
              </a:p>
            </c:rich>
          </c:tx>
          <c:overlay val="0"/>
          <c:spPr>
            <a:noFill/>
            <a:ln>
              <a:noFill/>
            </a:ln>
            <a:effectLst/>
          </c:spPr>
        </c:title>
        <c:numFmt formatCode="#,##0.0" sourceLinked="0"/>
        <c:majorTickMark val="none"/>
        <c:minorTickMark val="none"/>
        <c:tickLblPos val="nextTo"/>
        <c:spPr>
          <a:noFill/>
          <a:ln w="38011">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82452224"/>
        <c:crosses val="autoZero"/>
        <c:crossBetween val="between"/>
      </c:valAx>
      <c:spPr>
        <a:noFill/>
        <a:ln w="25400">
          <a:noFill/>
        </a:ln>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scatterChart>
        <c:scatterStyle val="lineMarker"/>
        <c:varyColors val="0"/>
        <c:ser>
          <c:idx val="0"/>
          <c:order val="0"/>
          <c:tx>
            <c:strRef>
              <c:f>Sheet1!$B$1</c:f>
              <c:strCache>
                <c:ptCount val="1"/>
                <c:pt idx="0">
                  <c:v>Y-Value 1</c:v>
                </c:pt>
              </c:strCache>
            </c:strRef>
          </c:tx>
          <c:spPr>
            <a:ln w="47625">
              <a:noFill/>
            </a:ln>
          </c:spPr>
          <c:xVal>
            <c:numRef>
              <c:f>Sheet1!$A$2:$A$50</c:f>
              <c:numCache>
                <c:formatCode>General</c:formatCode>
                <c:ptCount val="49"/>
                <c:pt idx="0">
                  <c:v>1.5</c:v>
                </c:pt>
                <c:pt idx="1">
                  <c:v>1.4</c:v>
                </c:pt>
                <c:pt idx="2">
                  <c:v>1.6</c:v>
                </c:pt>
                <c:pt idx="3">
                  <c:v>-0.7</c:v>
                </c:pt>
                <c:pt idx="4">
                  <c:v>0.8</c:v>
                </c:pt>
                <c:pt idx="5">
                  <c:v>1.1000000000000001</c:v>
                </c:pt>
                <c:pt idx="6">
                  <c:v>2.5</c:v>
                </c:pt>
                <c:pt idx="7">
                  <c:v>0.2</c:v>
                </c:pt>
                <c:pt idx="8">
                  <c:v>2.2999999999999998</c:v>
                </c:pt>
                <c:pt idx="9">
                  <c:v>0</c:v>
                </c:pt>
                <c:pt idx="10">
                  <c:v>0.9</c:v>
                </c:pt>
                <c:pt idx="11">
                  <c:v>1.2</c:v>
                </c:pt>
                <c:pt idx="12">
                  <c:v>0.9</c:v>
                </c:pt>
                <c:pt idx="13">
                  <c:v>2.2000000000000002</c:v>
                </c:pt>
                <c:pt idx="14">
                  <c:v>-0.7</c:v>
                </c:pt>
                <c:pt idx="15">
                  <c:v>2.8</c:v>
                </c:pt>
                <c:pt idx="16">
                  <c:v>4.2</c:v>
                </c:pt>
                <c:pt idx="17">
                  <c:v>1</c:v>
                </c:pt>
                <c:pt idx="18">
                  <c:v>1.1000000000000001</c:v>
                </c:pt>
                <c:pt idx="19">
                  <c:v>0.5</c:v>
                </c:pt>
                <c:pt idx="20">
                  <c:v>2.6</c:v>
                </c:pt>
                <c:pt idx="21">
                  <c:v>1.2</c:v>
                </c:pt>
                <c:pt idx="22">
                  <c:v>0.2</c:v>
                </c:pt>
                <c:pt idx="23">
                  <c:v>2.5</c:v>
                </c:pt>
                <c:pt idx="24">
                  <c:v>4.4000000000000004</c:v>
                </c:pt>
                <c:pt idx="25">
                  <c:v>-1.2</c:v>
                </c:pt>
                <c:pt idx="26">
                  <c:v>0.8</c:v>
                </c:pt>
                <c:pt idx="27">
                  <c:v>2.6</c:v>
                </c:pt>
                <c:pt idx="28">
                  <c:v>0.4</c:v>
                </c:pt>
                <c:pt idx="29">
                  <c:v>0.1</c:v>
                </c:pt>
                <c:pt idx="30">
                  <c:v>1.8</c:v>
                </c:pt>
                <c:pt idx="31">
                  <c:v>0.9</c:v>
                </c:pt>
                <c:pt idx="32">
                  <c:v>1.1000000000000001</c:v>
                </c:pt>
                <c:pt idx="33">
                  <c:v>2.2999999999999998</c:v>
                </c:pt>
                <c:pt idx="34">
                  <c:v>0.1</c:v>
                </c:pt>
                <c:pt idx="35">
                  <c:v>0.7</c:v>
                </c:pt>
                <c:pt idx="36">
                  <c:v>0</c:v>
                </c:pt>
                <c:pt idx="37">
                  <c:v>-0.2</c:v>
                </c:pt>
                <c:pt idx="38">
                  <c:v>1</c:v>
                </c:pt>
                <c:pt idx="39">
                  <c:v>0.5</c:v>
                </c:pt>
                <c:pt idx="40">
                  <c:v>0.9</c:v>
                </c:pt>
                <c:pt idx="41">
                  <c:v>0.6</c:v>
                </c:pt>
                <c:pt idx="42">
                  <c:v>2.4</c:v>
                </c:pt>
                <c:pt idx="43">
                  <c:v>1.7</c:v>
                </c:pt>
                <c:pt idx="44">
                  <c:v>2.2999999999999998</c:v>
                </c:pt>
                <c:pt idx="45">
                  <c:v>1.2</c:v>
                </c:pt>
                <c:pt idx="46">
                  <c:v>0</c:v>
                </c:pt>
                <c:pt idx="47">
                  <c:v>1.4</c:v>
                </c:pt>
                <c:pt idx="48">
                  <c:v>-0.7</c:v>
                </c:pt>
              </c:numCache>
            </c:numRef>
          </c:xVal>
          <c:yVal>
            <c:numRef>
              <c:f>Sheet1!$B$2:$B$50</c:f>
              <c:numCache>
                <c:formatCode>General</c:formatCode>
                <c:ptCount val="49"/>
                <c:pt idx="0">
                  <c:v>-0.8</c:v>
                </c:pt>
                <c:pt idx="1">
                  <c:v>4.5</c:v>
                </c:pt>
                <c:pt idx="2">
                  <c:v>15</c:v>
                </c:pt>
                <c:pt idx="3">
                  <c:v>5.6</c:v>
                </c:pt>
                <c:pt idx="5">
                  <c:v>3</c:v>
                </c:pt>
                <c:pt idx="7">
                  <c:v>4.4000000000000004</c:v>
                </c:pt>
                <c:pt idx="8">
                  <c:v>-2</c:v>
                </c:pt>
                <c:pt idx="9">
                  <c:v>4.4000000000000004</c:v>
                </c:pt>
                <c:pt idx="10">
                  <c:v>-0.3</c:v>
                </c:pt>
                <c:pt idx="11">
                  <c:v>4</c:v>
                </c:pt>
                <c:pt idx="12">
                  <c:v>-2.5</c:v>
                </c:pt>
                <c:pt idx="13">
                  <c:v>1.6</c:v>
                </c:pt>
                <c:pt idx="14">
                  <c:v>0</c:v>
                </c:pt>
                <c:pt idx="15">
                  <c:v>3</c:v>
                </c:pt>
                <c:pt idx="16">
                  <c:v>-4.5</c:v>
                </c:pt>
                <c:pt idx="18">
                  <c:v>-0.6</c:v>
                </c:pt>
                <c:pt idx="19">
                  <c:v>0.9</c:v>
                </c:pt>
                <c:pt idx="20">
                  <c:v>18.5</c:v>
                </c:pt>
                <c:pt idx="22">
                  <c:v>14.3</c:v>
                </c:pt>
                <c:pt idx="23">
                  <c:v>3</c:v>
                </c:pt>
                <c:pt idx="24">
                  <c:v>3</c:v>
                </c:pt>
                <c:pt idx="25">
                  <c:v>4.3</c:v>
                </c:pt>
                <c:pt idx="26">
                  <c:v>0</c:v>
                </c:pt>
                <c:pt idx="27">
                  <c:v>8</c:v>
                </c:pt>
                <c:pt idx="28">
                  <c:v>4.3</c:v>
                </c:pt>
                <c:pt idx="29">
                  <c:v>0.4</c:v>
                </c:pt>
                <c:pt idx="30">
                  <c:v>2.7</c:v>
                </c:pt>
                <c:pt idx="32">
                  <c:v>8.3000000000000007</c:v>
                </c:pt>
                <c:pt idx="33">
                  <c:v>0.6</c:v>
                </c:pt>
                <c:pt idx="34">
                  <c:v>6</c:v>
                </c:pt>
                <c:pt idx="35">
                  <c:v>1.2</c:v>
                </c:pt>
                <c:pt idx="36">
                  <c:v>2.4</c:v>
                </c:pt>
                <c:pt idx="37">
                  <c:v>7.6</c:v>
                </c:pt>
                <c:pt idx="38">
                  <c:v>2.8</c:v>
                </c:pt>
                <c:pt idx="40">
                  <c:v>4.4000000000000004</c:v>
                </c:pt>
                <c:pt idx="41">
                  <c:v>7</c:v>
                </c:pt>
                <c:pt idx="42">
                  <c:v>-1</c:v>
                </c:pt>
                <c:pt idx="45">
                  <c:v>1.5</c:v>
                </c:pt>
                <c:pt idx="46">
                  <c:v>6.3</c:v>
                </c:pt>
                <c:pt idx="47">
                  <c:v>2.8</c:v>
                </c:pt>
                <c:pt idx="48">
                  <c:v>4</c:v>
                </c:pt>
              </c:numCache>
            </c:numRef>
          </c:yVal>
          <c:smooth val="0"/>
          <c:extLst>
            <c:ext xmlns:c16="http://schemas.microsoft.com/office/drawing/2014/chart" uri="{C3380CC4-5D6E-409C-BE32-E72D297353CC}">
              <c16:uniqueId val="{00000000-DD0C-9546-A6F6-511C353F50D4}"/>
            </c:ext>
          </c:extLst>
        </c:ser>
        <c:dLbls>
          <c:showLegendKey val="0"/>
          <c:showVal val="0"/>
          <c:showCatName val="0"/>
          <c:showSerName val="0"/>
          <c:showPercent val="0"/>
          <c:showBubbleSize val="0"/>
        </c:dLbls>
        <c:axId val="238935200"/>
        <c:axId val="238910816"/>
      </c:scatterChart>
      <c:valAx>
        <c:axId val="238935200"/>
        <c:scaling>
          <c:orientation val="maxMin"/>
          <c:min val="-5"/>
        </c:scaling>
        <c:delete val="0"/>
        <c:axPos val="t"/>
        <c:title>
          <c:tx>
            <c:rich>
              <a:bodyPr/>
              <a:lstStyle/>
              <a:p>
                <a:pPr>
                  <a:defRPr/>
                </a:pPr>
                <a:r>
                  <a:rPr lang="en-US"/>
                  <a:t>Weight (kg)</a:t>
                </a:r>
              </a:p>
            </c:rich>
          </c:tx>
          <c:overlay val="0"/>
        </c:title>
        <c:numFmt formatCode="General" sourceLinked="1"/>
        <c:majorTickMark val="none"/>
        <c:minorTickMark val="none"/>
        <c:tickLblPos val="nextTo"/>
        <c:crossAx val="238910816"/>
        <c:crosses val="autoZero"/>
        <c:crossBetween val="midCat"/>
      </c:valAx>
      <c:valAx>
        <c:axId val="238910816"/>
        <c:scaling>
          <c:orientation val="maxMin"/>
          <c:max val="20"/>
          <c:min val="-20"/>
        </c:scaling>
        <c:delete val="0"/>
        <c:axPos val="r"/>
        <c:title>
          <c:tx>
            <c:rich>
              <a:bodyPr rot="0" vert="horz"/>
              <a:lstStyle/>
              <a:p>
                <a:pPr>
                  <a:defRPr/>
                </a:pPr>
                <a:r>
                  <a:rPr lang="en-US"/>
                  <a:t>A1C </a:t>
                </a:r>
              </a:p>
              <a:p>
                <a:pPr>
                  <a:defRPr/>
                </a:pPr>
                <a:endParaRPr lang="en-US"/>
              </a:p>
            </c:rich>
          </c:tx>
          <c:overlay val="0"/>
        </c:title>
        <c:numFmt formatCode="General" sourceLinked="1"/>
        <c:majorTickMark val="none"/>
        <c:minorTickMark val="none"/>
        <c:tickLblPos val="nextTo"/>
        <c:crossAx val="238935200"/>
        <c:crosses val="autoZero"/>
        <c:crossBetween val="midCat"/>
      </c:valAx>
    </c:plotArea>
    <c:legend>
      <c:legendPos val="b"/>
      <c:layout>
        <c:manualLayout>
          <c:xMode val="edge"/>
          <c:yMode val="edge"/>
          <c:x val="0.368242113690462"/>
          <c:y val="0.90288879313709902"/>
          <c:w val="0.21806699017611"/>
          <c:h val="7.8044256343889701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 Reduced Risk</c:v>
                </c:pt>
              </c:strCache>
            </c:strRef>
          </c:tx>
          <c:spPr>
            <a:solidFill>
              <a:schemeClr val="accent2">
                <a:lumMod val="75000"/>
              </a:schemeClr>
            </a:solidFill>
            <a:ln>
              <a:noFill/>
            </a:ln>
            <a:effectLst/>
          </c:spPr>
          <c:invertIfNegative val="0"/>
          <c:cat>
            <c:strRef>
              <c:f>Sheet1!$A$2</c:f>
              <c:strCache>
                <c:ptCount val="1"/>
                <c:pt idx="0">
                  <c:v>Category 1</c:v>
                </c:pt>
              </c:strCache>
            </c:strRef>
          </c:cat>
          <c:val>
            <c:numRef>
              <c:f>Sheet1!$B$2</c:f>
              <c:numCache>
                <c:formatCode>General</c:formatCode>
                <c:ptCount val="1"/>
                <c:pt idx="0">
                  <c:v>14.74</c:v>
                </c:pt>
              </c:numCache>
            </c:numRef>
          </c:val>
          <c:extLst>
            <c:ext xmlns:c16="http://schemas.microsoft.com/office/drawing/2014/chart" uri="{C3380CC4-5D6E-409C-BE32-E72D297353CC}">
              <c16:uniqueId val="{00000000-63E5-4D5C-8401-06DF7052A011}"/>
            </c:ext>
          </c:extLst>
        </c:ser>
        <c:ser>
          <c:idx val="1"/>
          <c:order val="1"/>
          <c:tx>
            <c:strRef>
              <c:f>Sheet1!$C$1</c:f>
              <c:strCache>
                <c:ptCount val="1"/>
                <c:pt idx="0">
                  <c:v> Current Risk</c:v>
                </c:pt>
              </c:strCache>
            </c:strRef>
          </c:tx>
          <c:spPr>
            <a:solidFill>
              <a:schemeClr val="accent1"/>
            </a:solidFill>
            <a:ln>
              <a:noFill/>
            </a:ln>
            <a:effectLst/>
          </c:spPr>
          <c:invertIfNegative val="0"/>
          <c:cat>
            <c:strRef>
              <c:f>Sheet1!$A$2</c:f>
              <c:strCache>
                <c:ptCount val="1"/>
                <c:pt idx="0">
                  <c:v>Category 1</c:v>
                </c:pt>
              </c:strCache>
            </c:strRef>
          </c:cat>
          <c:val>
            <c:numRef>
              <c:f>Sheet1!$C$2</c:f>
              <c:numCache>
                <c:formatCode>General</c:formatCode>
                <c:ptCount val="1"/>
                <c:pt idx="0">
                  <c:v>12.06</c:v>
                </c:pt>
              </c:numCache>
            </c:numRef>
          </c:val>
          <c:extLst>
            <c:ext xmlns:c16="http://schemas.microsoft.com/office/drawing/2014/chart" uri="{C3380CC4-5D6E-409C-BE32-E72D297353CC}">
              <c16:uniqueId val="{00000001-63E5-4D5C-8401-06DF7052A011}"/>
            </c:ext>
          </c:extLst>
        </c:ser>
        <c:dLbls>
          <c:showLegendKey val="0"/>
          <c:showVal val="0"/>
          <c:showCatName val="0"/>
          <c:showSerName val="0"/>
          <c:showPercent val="0"/>
          <c:showBubbleSize val="0"/>
        </c:dLbls>
        <c:gapWidth val="60"/>
        <c:overlap val="100"/>
        <c:axId val="1572789791"/>
        <c:axId val="2053706095"/>
      </c:barChart>
      <c:catAx>
        <c:axId val="1572789791"/>
        <c:scaling>
          <c:orientation val="minMax"/>
        </c:scaling>
        <c:delete val="0"/>
        <c:axPos val="b"/>
        <c:numFmt formatCode="General" sourceLinked="1"/>
        <c:majorTickMark val="none"/>
        <c:minorTickMark val="none"/>
        <c:tickLblPos val="none"/>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53706095"/>
        <c:crosses val="autoZero"/>
        <c:auto val="1"/>
        <c:lblAlgn val="ctr"/>
        <c:lblOffset val="100"/>
        <c:noMultiLvlLbl val="0"/>
      </c:catAx>
      <c:valAx>
        <c:axId val="2053706095"/>
        <c:scaling>
          <c:orientation val="minMax"/>
        </c:scaling>
        <c:delete val="0"/>
        <c:axPos val="l"/>
        <c:majorGridlines>
          <c:spPr>
            <a:ln w="9525" cap="flat" cmpd="sng" algn="ctr">
              <a:solidFill>
                <a:schemeClr val="bg1">
                  <a:lumMod val="75000"/>
                </a:schemeClr>
              </a:soli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2789791"/>
        <c:crosses val="autoZero"/>
        <c:crossBetween val="between"/>
      </c:valAx>
      <c:spPr>
        <a:noFill/>
        <a:ln>
          <a:noFill/>
        </a:ln>
        <a:effectLst/>
      </c:spPr>
    </c:plotArea>
    <c:legend>
      <c:legendPos val="t"/>
      <c:layout>
        <c:manualLayout>
          <c:xMode val="edge"/>
          <c:yMode val="edge"/>
          <c:x val="0.15370353415125435"/>
          <c:y val="7.7256134692652453E-2"/>
          <c:w val="0.69259293169749125"/>
          <c:h val="7.901442041796119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591752-A3DA-2249-86D7-905BB8DB881A}" type="doc">
      <dgm:prSet loTypeId="urn:microsoft.com/office/officeart/2005/8/layout/venn1" loCatId="relationship" qsTypeId="urn:microsoft.com/office/officeart/2005/8/quickstyle/simple4" qsCatId="simple" csTypeId="urn:microsoft.com/office/officeart/2005/8/colors/accent1_2" csCatId="accent1" phldr="1"/>
      <dgm:spPr/>
    </dgm:pt>
    <dgm:pt modelId="{67C32841-1C32-C844-A4EA-C618C587FDE5}">
      <dgm:prSet phldrT="[Text]"/>
      <dgm:spPr/>
      <dgm:t>
        <a:bodyPr/>
        <a:lstStyle/>
        <a:p>
          <a:r>
            <a:rPr lang="en-US"/>
            <a:t>Cardio</a:t>
          </a:r>
        </a:p>
      </dgm:t>
    </dgm:pt>
    <dgm:pt modelId="{62CF582D-D2CC-1B4C-8E58-D681EA62C2A4}" type="parTrans" cxnId="{7647105F-7E02-914C-B666-B8BE861F402C}">
      <dgm:prSet/>
      <dgm:spPr/>
      <dgm:t>
        <a:bodyPr/>
        <a:lstStyle/>
        <a:p>
          <a:endParaRPr lang="en-US"/>
        </a:p>
      </dgm:t>
    </dgm:pt>
    <dgm:pt modelId="{410CC21B-8993-CD4E-8501-EF66795A3FD1}" type="sibTrans" cxnId="{7647105F-7E02-914C-B666-B8BE861F402C}">
      <dgm:prSet/>
      <dgm:spPr/>
      <dgm:t>
        <a:bodyPr/>
        <a:lstStyle/>
        <a:p>
          <a:endParaRPr lang="en-US"/>
        </a:p>
      </dgm:t>
    </dgm:pt>
    <dgm:pt modelId="{CE61A3F8-B3C1-C94E-BE21-BD6B355482A4}">
      <dgm:prSet phldrT="[Text]"/>
      <dgm:spPr/>
      <dgm:t>
        <a:bodyPr/>
        <a:lstStyle/>
        <a:p>
          <a:r>
            <a:rPr lang="en-US" err="1"/>
            <a:t>Nephro</a:t>
          </a:r>
          <a:endParaRPr lang="en-US"/>
        </a:p>
      </dgm:t>
    </dgm:pt>
    <dgm:pt modelId="{D38875E7-83BC-B14C-8638-E6771634CB73}" type="parTrans" cxnId="{B9356D30-ADD9-CC48-BD49-0FB0DCCDA966}">
      <dgm:prSet/>
      <dgm:spPr/>
      <dgm:t>
        <a:bodyPr/>
        <a:lstStyle/>
        <a:p>
          <a:endParaRPr lang="en-US"/>
        </a:p>
      </dgm:t>
    </dgm:pt>
    <dgm:pt modelId="{3C511559-B1C3-2440-AEFA-BDC8DA0592AA}" type="sibTrans" cxnId="{B9356D30-ADD9-CC48-BD49-0FB0DCCDA966}">
      <dgm:prSet/>
      <dgm:spPr/>
      <dgm:t>
        <a:bodyPr/>
        <a:lstStyle/>
        <a:p>
          <a:endParaRPr lang="en-US"/>
        </a:p>
      </dgm:t>
    </dgm:pt>
    <dgm:pt modelId="{EEBF13F8-9029-0C45-A276-8EF52D6015A3}">
      <dgm:prSet phldrT="[Text]"/>
      <dgm:spPr/>
      <dgm:t>
        <a:bodyPr/>
        <a:lstStyle/>
        <a:p>
          <a:r>
            <a:rPr lang="en-US"/>
            <a:t>Endo</a:t>
          </a:r>
        </a:p>
      </dgm:t>
    </dgm:pt>
    <dgm:pt modelId="{3CE64D60-8C02-4940-B6CC-639348E43CE9}" type="parTrans" cxnId="{7B4CA598-52F4-0246-B9A5-D84CEF2AD8D2}">
      <dgm:prSet/>
      <dgm:spPr/>
      <dgm:t>
        <a:bodyPr/>
        <a:lstStyle/>
        <a:p>
          <a:endParaRPr lang="en-US"/>
        </a:p>
      </dgm:t>
    </dgm:pt>
    <dgm:pt modelId="{090EF69A-7A84-6C44-8FA8-2A63D7A86525}" type="sibTrans" cxnId="{7B4CA598-52F4-0246-B9A5-D84CEF2AD8D2}">
      <dgm:prSet/>
      <dgm:spPr/>
      <dgm:t>
        <a:bodyPr/>
        <a:lstStyle/>
        <a:p>
          <a:endParaRPr lang="en-US"/>
        </a:p>
      </dgm:t>
    </dgm:pt>
    <dgm:pt modelId="{B3BEDCC1-AF7A-6846-A204-3590D482723B}" type="pres">
      <dgm:prSet presAssocID="{F6591752-A3DA-2249-86D7-905BB8DB881A}" presName="compositeShape" presStyleCnt="0">
        <dgm:presLayoutVars>
          <dgm:chMax val="7"/>
          <dgm:dir/>
          <dgm:resizeHandles val="exact"/>
        </dgm:presLayoutVars>
      </dgm:prSet>
      <dgm:spPr/>
    </dgm:pt>
    <dgm:pt modelId="{B03AAAA1-5670-9D40-99E5-38E826666248}" type="pres">
      <dgm:prSet presAssocID="{67C32841-1C32-C844-A4EA-C618C587FDE5}" presName="circ1" presStyleLbl="vennNode1" presStyleIdx="0" presStyleCnt="3" custLinFactNeighborX="1035" custLinFactNeighborY="-122"/>
      <dgm:spPr/>
    </dgm:pt>
    <dgm:pt modelId="{4DFF018B-1668-514C-BDA3-019EBEB5F30D}" type="pres">
      <dgm:prSet presAssocID="{67C32841-1C32-C844-A4EA-C618C587FDE5}" presName="circ1Tx" presStyleLbl="revTx" presStyleIdx="0" presStyleCnt="0">
        <dgm:presLayoutVars>
          <dgm:chMax val="0"/>
          <dgm:chPref val="0"/>
          <dgm:bulletEnabled val="1"/>
        </dgm:presLayoutVars>
      </dgm:prSet>
      <dgm:spPr/>
    </dgm:pt>
    <dgm:pt modelId="{B9AA7C1A-7800-8F4C-A5AC-8DF4DD255438}" type="pres">
      <dgm:prSet presAssocID="{CE61A3F8-B3C1-C94E-BE21-BD6B355482A4}" presName="circ2" presStyleLbl="vennNode1" presStyleIdx="1" presStyleCnt="3" custLinFactNeighborX="6972" custLinFactNeighborY="-6469"/>
      <dgm:spPr/>
    </dgm:pt>
    <dgm:pt modelId="{74BB5D55-3540-3249-A537-F05CB217985F}" type="pres">
      <dgm:prSet presAssocID="{CE61A3F8-B3C1-C94E-BE21-BD6B355482A4}" presName="circ2Tx" presStyleLbl="revTx" presStyleIdx="0" presStyleCnt="0">
        <dgm:presLayoutVars>
          <dgm:chMax val="0"/>
          <dgm:chPref val="0"/>
          <dgm:bulletEnabled val="1"/>
        </dgm:presLayoutVars>
      </dgm:prSet>
      <dgm:spPr/>
    </dgm:pt>
    <dgm:pt modelId="{31F43902-83F0-7746-B679-63FD1DABC8AE}" type="pres">
      <dgm:prSet presAssocID="{EEBF13F8-9029-0C45-A276-8EF52D6015A3}" presName="circ3" presStyleLbl="vennNode1" presStyleIdx="2" presStyleCnt="3" custLinFactNeighborX="5100" custLinFactNeighborY="-6469"/>
      <dgm:spPr/>
    </dgm:pt>
    <dgm:pt modelId="{F4FF9D80-BFBD-EE4B-A150-A5430A7D91B8}" type="pres">
      <dgm:prSet presAssocID="{EEBF13F8-9029-0C45-A276-8EF52D6015A3}" presName="circ3Tx" presStyleLbl="revTx" presStyleIdx="0" presStyleCnt="0">
        <dgm:presLayoutVars>
          <dgm:chMax val="0"/>
          <dgm:chPref val="0"/>
          <dgm:bulletEnabled val="1"/>
        </dgm:presLayoutVars>
      </dgm:prSet>
      <dgm:spPr/>
    </dgm:pt>
  </dgm:ptLst>
  <dgm:cxnLst>
    <dgm:cxn modelId="{B9356D30-ADD9-CC48-BD49-0FB0DCCDA966}" srcId="{F6591752-A3DA-2249-86D7-905BB8DB881A}" destId="{CE61A3F8-B3C1-C94E-BE21-BD6B355482A4}" srcOrd="1" destOrd="0" parTransId="{D38875E7-83BC-B14C-8638-E6771634CB73}" sibTransId="{3C511559-B1C3-2440-AEFA-BDC8DA0592AA}"/>
    <dgm:cxn modelId="{FA5D5E31-710C-8240-AFFC-0749AF8033F6}" type="presOf" srcId="{CE61A3F8-B3C1-C94E-BE21-BD6B355482A4}" destId="{B9AA7C1A-7800-8F4C-A5AC-8DF4DD255438}" srcOrd="0" destOrd="0" presId="urn:microsoft.com/office/officeart/2005/8/layout/venn1"/>
    <dgm:cxn modelId="{7647105F-7E02-914C-B666-B8BE861F402C}" srcId="{F6591752-A3DA-2249-86D7-905BB8DB881A}" destId="{67C32841-1C32-C844-A4EA-C618C587FDE5}" srcOrd="0" destOrd="0" parTransId="{62CF582D-D2CC-1B4C-8E58-D681EA62C2A4}" sibTransId="{410CC21B-8993-CD4E-8501-EF66795A3FD1}"/>
    <dgm:cxn modelId="{86C1EA47-93C0-AD44-A67C-221B19AC1AE9}" type="presOf" srcId="{F6591752-A3DA-2249-86D7-905BB8DB881A}" destId="{B3BEDCC1-AF7A-6846-A204-3590D482723B}" srcOrd="0" destOrd="0" presId="urn:microsoft.com/office/officeart/2005/8/layout/venn1"/>
    <dgm:cxn modelId="{90D93A6C-2305-0D4E-B693-4D94C94D8D5D}" type="presOf" srcId="{67C32841-1C32-C844-A4EA-C618C587FDE5}" destId="{B03AAAA1-5670-9D40-99E5-38E826666248}" srcOrd="0" destOrd="0" presId="urn:microsoft.com/office/officeart/2005/8/layout/venn1"/>
    <dgm:cxn modelId="{6F17DC6F-CC3C-E241-924E-6DE328E623FD}" type="presOf" srcId="{67C32841-1C32-C844-A4EA-C618C587FDE5}" destId="{4DFF018B-1668-514C-BDA3-019EBEB5F30D}" srcOrd="1" destOrd="0" presId="urn:microsoft.com/office/officeart/2005/8/layout/venn1"/>
    <dgm:cxn modelId="{7B4CA598-52F4-0246-B9A5-D84CEF2AD8D2}" srcId="{F6591752-A3DA-2249-86D7-905BB8DB881A}" destId="{EEBF13F8-9029-0C45-A276-8EF52D6015A3}" srcOrd="2" destOrd="0" parTransId="{3CE64D60-8C02-4940-B6CC-639348E43CE9}" sibTransId="{090EF69A-7A84-6C44-8FA8-2A63D7A86525}"/>
    <dgm:cxn modelId="{633AEFD1-3A74-3748-AF56-3862B9AC5AD5}" type="presOf" srcId="{EEBF13F8-9029-0C45-A276-8EF52D6015A3}" destId="{F4FF9D80-BFBD-EE4B-A150-A5430A7D91B8}" srcOrd="1" destOrd="0" presId="urn:microsoft.com/office/officeart/2005/8/layout/venn1"/>
    <dgm:cxn modelId="{EC77D7DC-3A4E-7A4C-A148-F5C0D5420BC6}" type="presOf" srcId="{CE61A3F8-B3C1-C94E-BE21-BD6B355482A4}" destId="{74BB5D55-3540-3249-A537-F05CB217985F}" srcOrd="1" destOrd="0" presId="urn:microsoft.com/office/officeart/2005/8/layout/venn1"/>
    <dgm:cxn modelId="{95746FF3-CB7B-A24E-BCCA-DD5214442124}" type="presOf" srcId="{EEBF13F8-9029-0C45-A276-8EF52D6015A3}" destId="{31F43902-83F0-7746-B679-63FD1DABC8AE}" srcOrd="0" destOrd="0" presId="urn:microsoft.com/office/officeart/2005/8/layout/venn1"/>
    <dgm:cxn modelId="{95D21DA4-C603-494F-B7EA-CF0B76A04DAF}" type="presParOf" srcId="{B3BEDCC1-AF7A-6846-A204-3590D482723B}" destId="{B03AAAA1-5670-9D40-99E5-38E826666248}" srcOrd="0" destOrd="0" presId="urn:microsoft.com/office/officeart/2005/8/layout/venn1"/>
    <dgm:cxn modelId="{21655481-8C34-E84F-A6E7-D10EA6CABE3E}" type="presParOf" srcId="{B3BEDCC1-AF7A-6846-A204-3590D482723B}" destId="{4DFF018B-1668-514C-BDA3-019EBEB5F30D}" srcOrd="1" destOrd="0" presId="urn:microsoft.com/office/officeart/2005/8/layout/venn1"/>
    <dgm:cxn modelId="{AF40D4D7-9317-8C4C-A5C1-227BFBC705F5}" type="presParOf" srcId="{B3BEDCC1-AF7A-6846-A204-3590D482723B}" destId="{B9AA7C1A-7800-8F4C-A5AC-8DF4DD255438}" srcOrd="2" destOrd="0" presId="urn:microsoft.com/office/officeart/2005/8/layout/venn1"/>
    <dgm:cxn modelId="{AEAFED07-364F-7B48-99C0-58E88DB9A75D}" type="presParOf" srcId="{B3BEDCC1-AF7A-6846-A204-3590D482723B}" destId="{74BB5D55-3540-3249-A537-F05CB217985F}" srcOrd="3" destOrd="0" presId="urn:microsoft.com/office/officeart/2005/8/layout/venn1"/>
    <dgm:cxn modelId="{418FB875-0736-4E4D-A5B4-50E456005567}" type="presParOf" srcId="{B3BEDCC1-AF7A-6846-A204-3590D482723B}" destId="{31F43902-83F0-7746-B679-63FD1DABC8AE}" srcOrd="4" destOrd="0" presId="urn:microsoft.com/office/officeart/2005/8/layout/venn1"/>
    <dgm:cxn modelId="{38D11C3F-FDF9-F441-8450-9C8E2929037A}" type="presParOf" srcId="{B3BEDCC1-AF7A-6846-A204-3590D482723B}" destId="{F4FF9D80-BFBD-EE4B-A150-A5430A7D91B8}"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591752-A3DA-2249-86D7-905BB8DB881A}" type="doc">
      <dgm:prSet loTypeId="urn:microsoft.com/office/officeart/2005/8/layout/venn1" loCatId="relationship" qsTypeId="urn:microsoft.com/office/officeart/2005/8/quickstyle/simple4" qsCatId="simple" csTypeId="urn:microsoft.com/office/officeart/2005/8/colors/accent1_2" csCatId="accent1" phldr="1"/>
      <dgm:spPr/>
    </dgm:pt>
    <dgm:pt modelId="{67C32841-1C32-C844-A4EA-C618C587FDE5}">
      <dgm:prSet phldrT="[Text]"/>
      <dgm:spPr/>
      <dgm:t>
        <a:bodyPr/>
        <a:lstStyle/>
        <a:p>
          <a:r>
            <a:rPr lang="en-US"/>
            <a:t>Cardio</a:t>
          </a:r>
        </a:p>
      </dgm:t>
    </dgm:pt>
    <dgm:pt modelId="{62CF582D-D2CC-1B4C-8E58-D681EA62C2A4}" type="parTrans" cxnId="{7647105F-7E02-914C-B666-B8BE861F402C}">
      <dgm:prSet/>
      <dgm:spPr/>
      <dgm:t>
        <a:bodyPr/>
        <a:lstStyle/>
        <a:p>
          <a:endParaRPr lang="en-US"/>
        </a:p>
      </dgm:t>
    </dgm:pt>
    <dgm:pt modelId="{410CC21B-8993-CD4E-8501-EF66795A3FD1}" type="sibTrans" cxnId="{7647105F-7E02-914C-B666-B8BE861F402C}">
      <dgm:prSet/>
      <dgm:spPr/>
      <dgm:t>
        <a:bodyPr/>
        <a:lstStyle/>
        <a:p>
          <a:endParaRPr lang="en-US"/>
        </a:p>
      </dgm:t>
    </dgm:pt>
    <dgm:pt modelId="{CE61A3F8-B3C1-C94E-BE21-BD6B355482A4}">
      <dgm:prSet phldrT="[Text]"/>
      <dgm:spPr/>
      <dgm:t>
        <a:bodyPr/>
        <a:lstStyle/>
        <a:p>
          <a:r>
            <a:rPr lang="en-US" err="1"/>
            <a:t>Nephro</a:t>
          </a:r>
          <a:endParaRPr lang="en-US"/>
        </a:p>
      </dgm:t>
    </dgm:pt>
    <dgm:pt modelId="{D38875E7-83BC-B14C-8638-E6771634CB73}" type="parTrans" cxnId="{B9356D30-ADD9-CC48-BD49-0FB0DCCDA966}">
      <dgm:prSet/>
      <dgm:spPr/>
      <dgm:t>
        <a:bodyPr/>
        <a:lstStyle/>
        <a:p>
          <a:endParaRPr lang="en-US"/>
        </a:p>
      </dgm:t>
    </dgm:pt>
    <dgm:pt modelId="{3C511559-B1C3-2440-AEFA-BDC8DA0592AA}" type="sibTrans" cxnId="{B9356D30-ADD9-CC48-BD49-0FB0DCCDA966}">
      <dgm:prSet/>
      <dgm:spPr/>
      <dgm:t>
        <a:bodyPr/>
        <a:lstStyle/>
        <a:p>
          <a:endParaRPr lang="en-US"/>
        </a:p>
      </dgm:t>
    </dgm:pt>
    <dgm:pt modelId="{EEBF13F8-9029-0C45-A276-8EF52D6015A3}">
      <dgm:prSet phldrT="[Text]"/>
      <dgm:spPr/>
      <dgm:t>
        <a:bodyPr/>
        <a:lstStyle/>
        <a:p>
          <a:r>
            <a:rPr lang="en-US"/>
            <a:t>Endo</a:t>
          </a:r>
        </a:p>
      </dgm:t>
    </dgm:pt>
    <dgm:pt modelId="{3CE64D60-8C02-4940-B6CC-639348E43CE9}" type="parTrans" cxnId="{7B4CA598-52F4-0246-B9A5-D84CEF2AD8D2}">
      <dgm:prSet/>
      <dgm:spPr/>
      <dgm:t>
        <a:bodyPr/>
        <a:lstStyle/>
        <a:p>
          <a:endParaRPr lang="en-US"/>
        </a:p>
      </dgm:t>
    </dgm:pt>
    <dgm:pt modelId="{090EF69A-7A84-6C44-8FA8-2A63D7A86525}" type="sibTrans" cxnId="{7B4CA598-52F4-0246-B9A5-D84CEF2AD8D2}">
      <dgm:prSet/>
      <dgm:spPr/>
      <dgm:t>
        <a:bodyPr/>
        <a:lstStyle/>
        <a:p>
          <a:endParaRPr lang="en-US"/>
        </a:p>
      </dgm:t>
    </dgm:pt>
    <dgm:pt modelId="{B3BEDCC1-AF7A-6846-A204-3590D482723B}" type="pres">
      <dgm:prSet presAssocID="{F6591752-A3DA-2249-86D7-905BB8DB881A}" presName="compositeShape" presStyleCnt="0">
        <dgm:presLayoutVars>
          <dgm:chMax val="7"/>
          <dgm:dir/>
          <dgm:resizeHandles val="exact"/>
        </dgm:presLayoutVars>
      </dgm:prSet>
      <dgm:spPr/>
    </dgm:pt>
    <dgm:pt modelId="{B03AAAA1-5670-9D40-99E5-38E826666248}" type="pres">
      <dgm:prSet presAssocID="{67C32841-1C32-C844-A4EA-C618C587FDE5}" presName="circ1" presStyleLbl="vennNode1" presStyleIdx="0" presStyleCnt="3" custLinFactNeighborX="1035" custLinFactNeighborY="-122"/>
      <dgm:spPr/>
    </dgm:pt>
    <dgm:pt modelId="{4DFF018B-1668-514C-BDA3-019EBEB5F30D}" type="pres">
      <dgm:prSet presAssocID="{67C32841-1C32-C844-A4EA-C618C587FDE5}" presName="circ1Tx" presStyleLbl="revTx" presStyleIdx="0" presStyleCnt="0">
        <dgm:presLayoutVars>
          <dgm:chMax val="0"/>
          <dgm:chPref val="0"/>
          <dgm:bulletEnabled val="1"/>
        </dgm:presLayoutVars>
      </dgm:prSet>
      <dgm:spPr/>
    </dgm:pt>
    <dgm:pt modelId="{B9AA7C1A-7800-8F4C-A5AC-8DF4DD255438}" type="pres">
      <dgm:prSet presAssocID="{CE61A3F8-B3C1-C94E-BE21-BD6B355482A4}" presName="circ2" presStyleLbl="vennNode1" presStyleIdx="1" presStyleCnt="3" custLinFactNeighborX="6972" custLinFactNeighborY="-6469"/>
      <dgm:spPr/>
    </dgm:pt>
    <dgm:pt modelId="{74BB5D55-3540-3249-A537-F05CB217985F}" type="pres">
      <dgm:prSet presAssocID="{CE61A3F8-B3C1-C94E-BE21-BD6B355482A4}" presName="circ2Tx" presStyleLbl="revTx" presStyleIdx="0" presStyleCnt="0">
        <dgm:presLayoutVars>
          <dgm:chMax val="0"/>
          <dgm:chPref val="0"/>
          <dgm:bulletEnabled val="1"/>
        </dgm:presLayoutVars>
      </dgm:prSet>
      <dgm:spPr/>
    </dgm:pt>
    <dgm:pt modelId="{31F43902-83F0-7746-B679-63FD1DABC8AE}" type="pres">
      <dgm:prSet presAssocID="{EEBF13F8-9029-0C45-A276-8EF52D6015A3}" presName="circ3" presStyleLbl="vennNode1" presStyleIdx="2" presStyleCnt="3" custLinFactNeighborX="5100" custLinFactNeighborY="-6469"/>
      <dgm:spPr/>
    </dgm:pt>
    <dgm:pt modelId="{F4FF9D80-BFBD-EE4B-A150-A5430A7D91B8}" type="pres">
      <dgm:prSet presAssocID="{EEBF13F8-9029-0C45-A276-8EF52D6015A3}" presName="circ3Tx" presStyleLbl="revTx" presStyleIdx="0" presStyleCnt="0">
        <dgm:presLayoutVars>
          <dgm:chMax val="0"/>
          <dgm:chPref val="0"/>
          <dgm:bulletEnabled val="1"/>
        </dgm:presLayoutVars>
      </dgm:prSet>
      <dgm:spPr/>
    </dgm:pt>
  </dgm:ptLst>
  <dgm:cxnLst>
    <dgm:cxn modelId="{B9356D30-ADD9-CC48-BD49-0FB0DCCDA966}" srcId="{F6591752-A3DA-2249-86D7-905BB8DB881A}" destId="{CE61A3F8-B3C1-C94E-BE21-BD6B355482A4}" srcOrd="1" destOrd="0" parTransId="{D38875E7-83BC-B14C-8638-E6771634CB73}" sibTransId="{3C511559-B1C3-2440-AEFA-BDC8DA0592AA}"/>
    <dgm:cxn modelId="{7647105F-7E02-914C-B666-B8BE861F402C}" srcId="{F6591752-A3DA-2249-86D7-905BB8DB881A}" destId="{67C32841-1C32-C844-A4EA-C618C587FDE5}" srcOrd="0" destOrd="0" parTransId="{62CF582D-D2CC-1B4C-8E58-D681EA62C2A4}" sibTransId="{410CC21B-8993-CD4E-8501-EF66795A3FD1}"/>
    <dgm:cxn modelId="{F51C1257-AC98-E34C-A1E9-1701C473D87E}" type="presOf" srcId="{CE61A3F8-B3C1-C94E-BE21-BD6B355482A4}" destId="{74BB5D55-3540-3249-A537-F05CB217985F}" srcOrd="1" destOrd="0" presId="urn:microsoft.com/office/officeart/2005/8/layout/venn1"/>
    <dgm:cxn modelId="{27105785-45F6-1742-B5D7-EC4872FC4A2E}" type="presOf" srcId="{EEBF13F8-9029-0C45-A276-8EF52D6015A3}" destId="{31F43902-83F0-7746-B679-63FD1DABC8AE}" srcOrd="0" destOrd="0" presId="urn:microsoft.com/office/officeart/2005/8/layout/venn1"/>
    <dgm:cxn modelId="{23802A90-89C5-0B42-B205-1ED7FAC992C5}" type="presOf" srcId="{67C32841-1C32-C844-A4EA-C618C587FDE5}" destId="{4DFF018B-1668-514C-BDA3-019EBEB5F30D}" srcOrd="1" destOrd="0" presId="urn:microsoft.com/office/officeart/2005/8/layout/venn1"/>
    <dgm:cxn modelId="{F2E98990-FD00-AD48-B1FC-30BEA0EC6F6E}" type="presOf" srcId="{F6591752-A3DA-2249-86D7-905BB8DB881A}" destId="{B3BEDCC1-AF7A-6846-A204-3590D482723B}" srcOrd="0" destOrd="0" presId="urn:microsoft.com/office/officeart/2005/8/layout/venn1"/>
    <dgm:cxn modelId="{7B4CA598-52F4-0246-B9A5-D84CEF2AD8D2}" srcId="{F6591752-A3DA-2249-86D7-905BB8DB881A}" destId="{EEBF13F8-9029-0C45-A276-8EF52D6015A3}" srcOrd="2" destOrd="0" parTransId="{3CE64D60-8C02-4940-B6CC-639348E43CE9}" sibTransId="{090EF69A-7A84-6C44-8FA8-2A63D7A86525}"/>
    <dgm:cxn modelId="{B15462A9-313F-F243-BA7A-2272DD14CDB8}" type="presOf" srcId="{EEBF13F8-9029-0C45-A276-8EF52D6015A3}" destId="{F4FF9D80-BFBD-EE4B-A150-A5430A7D91B8}" srcOrd="1" destOrd="0" presId="urn:microsoft.com/office/officeart/2005/8/layout/venn1"/>
    <dgm:cxn modelId="{6938CEC2-53A4-714C-95D2-1D7324CA6A2A}" type="presOf" srcId="{67C32841-1C32-C844-A4EA-C618C587FDE5}" destId="{B03AAAA1-5670-9D40-99E5-38E826666248}" srcOrd="0" destOrd="0" presId="urn:microsoft.com/office/officeart/2005/8/layout/venn1"/>
    <dgm:cxn modelId="{D40793F0-28ED-F440-812A-2A24DE772F4B}" type="presOf" srcId="{CE61A3F8-B3C1-C94E-BE21-BD6B355482A4}" destId="{B9AA7C1A-7800-8F4C-A5AC-8DF4DD255438}" srcOrd="0" destOrd="0" presId="urn:microsoft.com/office/officeart/2005/8/layout/venn1"/>
    <dgm:cxn modelId="{2497ABC5-89E5-2644-B68A-A90E4E902887}" type="presParOf" srcId="{B3BEDCC1-AF7A-6846-A204-3590D482723B}" destId="{B03AAAA1-5670-9D40-99E5-38E826666248}" srcOrd="0" destOrd="0" presId="urn:microsoft.com/office/officeart/2005/8/layout/venn1"/>
    <dgm:cxn modelId="{0842F652-7DE5-CA4B-9319-935FFF3EFE15}" type="presParOf" srcId="{B3BEDCC1-AF7A-6846-A204-3590D482723B}" destId="{4DFF018B-1668-514C-BDA3-019EBEB5F30D}" srcOrd="1" destOrd="0" presId="urn:microsoft.com/office/officeart/2005/8/layout/venn1"/>
    <dgm:cxn modelId="{21E94E74-820A-9A43-ABDF-AF2CD0C24095}" type="presParOf" srcId="{B3BEDCC1-AF7A-6846-A204-3590D482723B}" destId="{B9AA7C1A-7800-8F4C-A5AC-8DF4DD255438}" srcOrd="2" destOrd="0" presId="urn:microsoft.com/office/officeart/2005/8/layout/venn1"/>
    <dgm:cxn modelId="{F9B495C3-9844-0649-B031-69D43E187FFF}" type="presParOf" srcId="{B3BEDCC1-AF7A-6846-A204-3590D482723B}" destId="{74BB5D55-3540-3249-A537-F05CB217985F}" srcOrd="3" destOrd="0" presId="urn:microsoft.com/office/officeart/2005/8/layout/venn1"/>
    <dgm:cxn modelId="{D398EF02-B182-E848-8D90-1CD800AFE3E6}" type="presParOf" srcId="{B3BEDCC1-AF7A-6846-A204-3590D482723B}" destId="{31F43902-83F0-7746-B679-63FD1DABC8AE}" srcOrd="4" destOrd="0" presId="urn:microsoft.com/office/officeart/2005/8/layout/venn1"/>
    <dgm:cxn modelId="{2579AC50-73A1-F14C-B103-C9407802E8B3}" type="presParOf" srcId="{B3BEDCC1-AF7A-6846-A204-3590D482723B}" destId="{F4FF9D80-BFBD-EE4B-A150-A5430A7D91B8}"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591752-A3DA-2249-86D7-905BB8DB881A}" type="doc">
      <dgm:prSet loTypeId="urn:microsoft.com/office/officeart/2005/8/layout/venn1" loCatId="relationship" qsTypeId="urn:microsoft.com/office/officeart/2005/8/quickstyle/simple4" qsCatId="simple" csTypeId="urn:microsoft.com/office/officeart/2005/8/colors/accent1_2" csCatId="accent1" phldr="1"/>
      <dgm:spPr/>
    </dgm:pt>
    <dgm:pt modelId="{67C32841-1C32-C844-A4EA-C618C587FDE5}">
      <dgm:prSet phldrT="[Text]"/>
      <dgm:spPr/>
      <dgm:t>
        <a:bodyPr/>
        <a:lstStyle/>
        <a:p>
          <a:r>
            <a:rPr lang="en-US"/>
            <a:t>Cardio</a:t>
          </a:r>
        </a:p>
      </dgm:t>
    </dgm:pt>
    <dgm:pt modelId="{62CF582D-D2CC-1B4C-8E58-D681EA62C2A4}" type="parTrans" cxnId="{7647105F-7E02-914C-B666-B8BE861F402C}">
      <dgm:prSet/>
      <dgm:spPr/>
      <dgm:t>
        <a:bodyPr/>
        <a:lstStyle/>
        <a:p>
          <a:endParaRPr lang="en-US"/>
        </a:p>
      </dgm:t>
    </dgm:pt>
    <dgm:pt modelId="{410CC21B-8993-CD4E-8501-EF66795A3FD1}" type="sibTrans" cxnId="{7647105F-7E02-914C-B666-B8BE861F402C}">
      <dgm:prSet/>
      <dgm:spPr/>
      <dgm:t>
        <a:bodyPr/>
        <a:lstStyle/>
        <a:p>
          <a:endParaRPr lang="en-US"/>
        </a:p>
      </dgm:t>
    </dgm:pt>
    <dgm:pt modelId="{CE61A3F8-B3C1-C94E-BE21-BD6B355482A4}">
      <dgm:prSet phldrT="[Text]"/>
      <dgm:spPr/>
      <dgm:t>
        <a:bodyPr/>
        <a:lstStyle/>
        <a:p>
          <a:r>
            <a:rPr lang="en-US" err="1"/>
            <a:t>Nephro</a:t>
          </a:r>
          <a:endParaRPr lang="en-US"/>
        </a:p>
      </dgm:t>
    </dgm:pt>
    <dgm:pt modelId="{D38875E7-83BC-B14C-8638-E6771634CB73}" type="parTrans" cxnId="{B9356D30-ADD9-CC48-BD49-0FB0DCCDA966}">
      <dgm:prSet/>
      <dgm:spPr/>
      <dgm:t>
        <a:bodyPr/>
        <a:lstStyle/>
        <a:p>
          <a:endParaRPr lang="en-US"/>
        </a:p>
      </dgm:t>
    </dgm:pt>
    <dgm:pt modelId="{3C511559-B1C3-2440-AEFA-BDC8DA0592AA}" type="sibTrans" cxnId="{B9356D30-ADD9-CC48-BD49-0FB0DCCDA966}">
      <dgm:prSet/>
      <dgm:spPr/>
      <dgm:t>
        <a:bodyPr/>
        <a:lstStyle/>
        <a:p>
          <a:endParaRPr lang="en-US"/>
        </a:p>
      </dgm:t>
    </dgm:pt>
    <dgm:pt modelId="{EEBF13F8-9029-0C45-A276-8EF52D6015A3}">
      <dgm:prSet phldrT="[Text]"/>
      <dgm:spPr/>
      <dgm:t>
        <a:bodyPr/>
        <a:lstStyle/>
        <a:p>
          <a:r>
            <a:rPr lang="en-US"/>
            <a:t>Endo</a:t>
          </a:r>
        </a:p>
      </dgm:t>
    </dgm:pt>
    <dgm:pt modelId="{3CE64D60-8C02-4940-B6CC-639348E43CE9}" type="parTrans" cxnId="{7B4CA598-52F4-0246-B9A5-D84CEF2AD8D2}">
      <dgm:prSet/>
      <dgm:spPr/>
      <dgm:t>
        <a:bodyPr/>
        <a:lstStyle/>
        <a:p>
          <a:endParaRPr lang="en-US"/>
        </a:p>
      </dgm:t>
    </dgm:pt>
    <dgm:pt modelId="{090EF69A-7A84-6C44-8FA8-2A63D7A86525}" type="sibTrans" cxnId="{7B4CA598-52F4-0246-B9A5-D84CEF2AD8D2}">
      <dgm:prSet/>
      <dgm:spPr/>
      <dgm:t>
        <a:bodyPr/>
        <a:lstStyle/>
        <a:p>
          <a:endParaRPr lang="en-US"/>
        </a:p>
      </dgm:t>
    </dgm:pt>
    <dgm:pt modelId="{B3BEDCC1-AF7A-6846-A204-3590D482723B}" type="pres">
      <dgm:prSet presAssocID="{F6591752-A3DA-2249-86D7-905BB8DB881A}" presName="compositeShape" presStyleCnt="0">
        <dgm:presLayoutVars>
          <dgm:chMax val="7"/>
          <dgm:dir/>
          <dgm:resizeHandles val="exact"/>
        </dgm:presLayoutVars>
      </dgm:prSet>
      <dgm:spPr/>
    </dgm:pt>
    <dgm:pt modelId="{B03AAAA1-5670-9D40-99E5-38E826666248}" type="pres">
      <dgm:prSet presAssocID="{67C32841-1C32-C844-A4EA-C618C587FDE5}" presName="circ1" presStyleLbl="vennNode1" presStyleIdx="0" presStyleCnt="3" custLinFactNeighborX="1035" custLinFactNeighborY="-122"/>
      <dgm:spPr/>
    </dgm:pt>
    <dgm:pt modelId="{4DFF018B-1668-514C-BDA3-019EBEB5F30D}" type="pres">
      <dgm:prSet presAssocID="{67C32841-1C32-C844-A4EA-C618C587FDE5}" presName="circ1Tx" presStyleLbl="revTx" presStyleIdx="0" presStyleCnt="0">
        <dgm:presLayoutVars>
          <dgm:chMax val="0"/>
          <dgm:chPref val="0"/>
          <dgm:bulletEnabled val="1"/>
        </dgm:presLayoutVars>
      </dgm:prSet>
      <dgm:spPr/>
    </dgm:pt>
    <dgm:pt modelId="{B9AA7C1A-7800-8F4C-A5AC-8DF4DD255438}" type="pres">
      <dgm:prSet presAssocID="{CE61A3F8-B3C1-C94E-BE21-BD6B355482A4}" presName="circ2" presStyleLbl="vennNode1" presStyleIdx="1" presStyleCnt="3" custLinFactNeighborX="6972" custLinFactNeighborY="-6469"/>
      <dgm:spPr/>
    </dgm:pt>
    <dgm:pt modelId="{74BB5D55-3540-3249-A537-F05CB217985F}" type="pres">
      <dgm:prSet presAssocID="{CE61A3F8-B3C1-C94E-BE21-BD6B355482A4}" presName="circ2Tx" presStyleLbl="revTx" presStyleIdx="0" presStyleCnt="0">
        <dgm:presLayoutVars>
          <dgm:chMax val="0"/>
          <dgm:chPref val="0"/>
          <dgm:bulletEnabled val="1"/>
        </dgm:presLayoutVars>
      </dgm:prSet>
      <dgm:spPr/>
    </dgm:pt>
    <dgm:pt modelId="{31F43902-83F0-7746-B679-63FD1DABC8AE}" type="pres">
      <dgm:prSet presAssocID="{EEBF13F8-9029-0C45-A276-8EF52D6015A3}" presName="circ3" presStyleLbl="vennNode1" presStyleIdx="2" presStyleCnt="3" custLinFactNeighborX="5100" custLinFactNeighborY="-6469"/>
      <dgm:spPr/>
    </dgm:pt>
    <dgm:pt modelId="{F4FF9D80-BFBD-EE4B-A150-A5430A7D91B8}" type="pres">
      <dgm:prSet presAssocID="{EEBF13F8-9029-0C45-A276-8EF52D6015A3}" presName="circ3Tx" presStyleLbl="revTx" presStyleIdx="0" presStyleCnt="0">
        <dgm:presLayoutVars>
          <dgm:chMax val="0"/>
          <dgm:chPref val="0"/>
          <dgm:bulletEnabled val="1"/>
        </dgm:presLayoutVars>
      </dgm:prSet>
      <dgm:spPr/>
    </dgm:pt>
  </dgm:ptLst>
  <dgm:cxnLst>
    <dgm:cxn modelId="{B9356D30-ADD9-CC48-BD49-0FB0DCCDA966}" srcId="{F6591752-A3DA-2249-86D7-905BB8DB881A}" destId="{CE61A3F8-B3C1-C94E-BE21-BD6B355482A4}" srcOrd="1" destOrd="0" parTransId="{D38875E7-83BC-B14C-8638-E6771634CB73}" sibTransId="{3C511559-B1C3-2440-AEFA-BDC8DA0592AA}"/>
    <dgm:cxn modelId="{44FDD937-AE29-2D48-9CD8-800AA7FA12BD}" type="presOf" srcId="{CE61A3F8-B3C1-C94E-BE21-BD6B355482A4}" destId="{B9AA7C1A-7800-8F4C-A5AC-8DF4DD255438}" srcOrd="0" destOrd="0" presId="urn:microsoft.com/office/officeart/2005/8/layout/venn1"/>
    <dgm:cxn modelId="{7647105F-7E02-914C-B666-B8BE861F402C}" srcId="{F6591752-A3DA-2249-86D7-905BB8DB881A}" destId="{67C32841-1C32-C844-A4EA-C618C587FDE5}" srcOrd="0" destOrd="0" parTransId="{62CF582D-D2CC-1B4C-8E58-D681EA62C2A4}" sibTransId="{410CC21B-8993-CD4E-8501-EF66795A3FD1}"/>
    <dgm:cxn modelId="{C1640769-B3CD-D44F-A0D8-54C2524ABA10}" type="presOf" srcId="{F6591752-A3DA-2249-86D7-905BB8DB881A}" destId="{B3BEDCC1-AF7A-6846-A204-3590D482723B}" srcOrd="0" destOrd="0" presId="urn:microsoft.com/office/officeart/2005/8/layout/venn1"/>
    <dgm:cxn modelId="{E7CB6D6A-7B55-B14F-8383-312DF538F61E}" type="presOf" srcId="{67C32841-1C32-C844-A4EA-C618C587FDE5}" destId="{B03AAAA1-5670-9D40-99E5-38E826666248}" srcOrd="0" destOrd="0" presId="urn:microsoft.com/office/officeart/2005/8/layout/venn1"/>
    <dgm:cxn modelId="{FA70DD7E-8C3A-E344-AC15-8C9A9D99925A}" type="presOf" srcId="{67C32841-1C32-C844-A4EA-C618C587FDE5}" destId="{4DFF018B-1668-514C-BDA3-019EBEB5F30D}" srcOrd="1" destOrd="0" presId="urn:microsoft.com/office/officeart/2005/8/layout/venn1"/>
    <dgm:cxn modelId="{E1B9B18B-9BC5-1145-8FFD-2A0949D56C83}" type="presOf" srcId="{EEBF13F8-9029-0C45-A276-8EF52D6015A3}" destId="{F4FF9D80-BFBD-EE4B-A150-A5430A7D91B8}" srcOrd="1" destOrd="0" presId="urn:microsoft.com/office/officeart/2005/8/layout/venn1"/>
    <dgm:cxn modelId="{7B4CA598-52F4-0246-B9A5-D84CEF2AD8D2}" srcId="{F6591752-A3DA-2249-86D7-905BB8DB881A}" destId="{EEBF13F8-9029-0C45-A276-8EF52D6015A3}" srcOrd="2" destOrd="0" parTransId="{3CE64D60-8C02-4940-B6CC-639348E43CE9}" sibTransId="{090EF69A-7A84-6C44-8FA8-2A63D7A86525}"/>
    <dgm:cxn modelId="{AF1A8FBF-45E0-D047-961C-170F8A77D46D}" type="presOf" srcId="{CE61A3F8-B3C1-C94E-BE21-BD6B355482A4}" destId="{74BB5D55-3540-3249-A537-F05CB217985F}" srcOrd="1" destOrd="0" presId="urn:microsoft.com/office/officeart/2005/8/layout/venn1"/>
    <dgm:cxn modelId="{B8ACEBF0-89D6-0643-B148-EDADF9808E43}" type="presOf" srcId="{EEBF13F8-9029-0C45-A276-8EF52D6015A3}" destId="{31F43902-83F0-7746-B679-63FD1DABC8AE}" srcOrd="0" destOrd="0" presId="urn:microsoft.com/office/officeart/2005/8/layout/venn1"/>
    <dgm:cxn modelId="{3D4DE25A-D924-B144-ABCA-7D362DF6245C}" type="presParOf" srcId="{B3BEDCC1-AF7A-6846-A204-3590D482723B}" destId="{B03AAAA1-5670-9D40-99E5-38E826666248}" srcOrd="0" destOrd="0" presId="urn:microsoft.com/office/officeart/2005/8/layout/venn1"/>
    <dgm:cxn modelId="{9908A659-9E06-844D-A177-FECDC80493D7}" type="presParOf" srcId="{B3BEDCC1-AF7A-6846-A204-3590D482723B}" destId="{4DFF018B-1668-514C-BDA3-019EBEB5F30D}" srcOrd="1" destOrd="0" presId="urn:microsoft.com/office/officeart/2005/8/layout/venn1"/>
    <dgm:cxn modelId="{4B096D54-899C-7241-BD79-801EBC2B5E7C}" type="presParOf" srcId="{B3BEDCC1-AF7A-6846-A204-3590D482723B}" destId="{B9AA7C1A-7800-8F4C-A5AC-8DF4DD255438}" srcOrd="2" destOrd="0" presId="urn:microsoft.com/office/officeart/2005/8/layout/venn1"/>
    <dgm:cxn modelId="{D1FC75C6-CD3E-A745-8534-83E3E743D4DC}" type="presParOf" srcId="{B3BEDCC1-AF7A-6846-A204-3590D482723B}" destId="{74BB5D55-3540-3249-A537-F05CB217985F}" srcOrd="3" destOrd="0" presId="urn:microsoft.com/office/officeart/2005/8/layout/venn1"/>
    <dgm:cxn modelId="{A41AEC6D-FAEB-714E-8B0D-84FCE62A2A35}" type="presParOf" srcId="{B3BEDCC1-AF7A-6846-A204-3590D482723B}" destId="{31F43902-83F0-7746-B679-63FD1DABC8AE}" srcOrd="4" destOrd="0" presId="urn:microsoft.com/office/officeart/2005/8/layout/venn1"/>
    <dgm:cxn modelId="{ABE8FF73-AD49-7040-9A71-1883A6175112}" type="presParOf" srcId="{B3BEDCC1-AF7A-6846-A204-3590D482723B}" destId="{F4FF9D80-BFBD-EE4B-A150-A5430A7D91B8}"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AAAA1-5670-9D40-99E5-38E826666248}">
      <dsp:nvSpPr>
        <dsp:cNvPr id="0" name=""/>
        <dsp:cNvSpPr/>
      </dsp:nvSpPr>
      <dsp:spPr>
        <a:xfrm>
          <a:off x="1964599" y="42685"/>
          <a:ext cx="2176368" cy="2176368"/>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a:t>Cardio</a:t>
          </a:r>
        </a:p>
      </dsp:txBody>
      <dsp:txXfrm>
        <a:off x="2254781" y="423550"/>
        <a:ext cx="1596003" cy="979365"/>
      </dsp:txXfrm>
    </dsp:sp>
    <dsp:sp modelId="{B9AA7C1A-7800-8F4C-A5AC-8DF4DD255438}">
      <dsp:nvSpPr>
        <dsp:cNvPr id="0" name=""/>
        <dsp:cNvSpPr/>
      </dsp:nvSpPr>
      <dsp:spPr>
        <a:xfrm>
          <a:off x="2879116" y="1264782"/>
          <a:ext cx="2176368" cy="2176368"/>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err="1"/>
            <a:t>Nephro</a:t>
          </a:r>
          <a:endParaRPr lang="en-US" sz="3300" kern="1200"/>
        </a:p>
      </dsp:txBody>
      <dsp:txXfrm>
        <a:off x="3544722" y="1827010"/>
        <a:ext cx="1305821" cy="1197002"/>
      </dsp:txXfrm>
    </dsp:sp>
    <dsp:sp modelId="{31F43902-83F0-7746-B679-63FD1DABC8AE}">
      <dsp:nvSpPr>
        <dsp:cNvPr id="0" name=""/>
        <dsp:cNvSpPr/>
      </dsp:nvSpPr>
      <dsp:spPr>
        <a:xfrm>
          <a:off x="1267762" y="1264782"/>
          <a:ext cx="2176368" cy="2176368"/>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a:t>Endo</a:t>
          </a:r>
        </a:p>
      </dsp:txBody>
      <dsp:txXfrm>
        <a:off x="1472703" y="1827010"/>
        <a:ext cx="1305821" cy="1197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AAAA1-5670-9D40-99E5-38E826666248}">
      <dsp:nvSpPr>
        <dsp:cNvPr id="0" name=""/>
        <dsp:cNvSpPr/>
      </dsp:nvSpPr>
      <dsp:spPr>
        <a:xfrm>
          <a:off x="1964599" y="42685"/>
          <a:ext cx="2176368" cy="2176368"/>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a:t>Cardio</a:t>
          </a:r>
        </a:p>
      </dsp:txBody>
      <dsp:txXfrm>
        <a:off x="2254781" y="423550"/>
        <a:ext cx="1596003" cy="979365"/>
      </dsp:txXfrm>
    </dsp:sp>
    <dsp:sp modelId="{B9AA7C1A-7800-8F4C-A5AC-8DF4DD255438}">
      <dsp:nvSpPr>
        <dsp:cNvPr id="0" name=""/>
        <dsp:cNvSpPr/>
      </dsp:nvSpPr>
      <dsp:spPr>
        <a:xfrm>
          <a:off x="2879116" y="1264782"/>
          <a:ext cx="2176368" cy="2176368"/>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err="1"/>
            <a:t>Nephro</a:t>
          </a:r>
          <a:endParaRPr lang="en-US" sz="3300" kern="1200"/>
        </a:p>
      </dsp:txBody>
      <dsp:txXfrm>
        <a:off x="3544722" y="1827010"/>
        <a:ext cx="1305821" cy="1197002"/>
      </dsp:txXfrm>
    </dsp:sp>
    <dsp:sp modelId="{31F43902-83F0-7746-B679-63FD1DABC8AE}">
      <dsp:nvSpPr>
        <dsp:cNvPr id="0" name=""/>
        <dsp:cNvSpPr/>
      </dsp:nvSpPr>
      <dsp:spPr>
        <a:xfrm>
          <a:off x="1267762" y="1264782"/>
          <a:ext cx="2176368" cy="2176368"/>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a:t>Endo</a:t>
          </a:r>
        </a:p>
      </dsp:txBody>
      <dsp:txXfrm>
        <a:off x="1472703" y="1827010"/>
        <a:ext cx="1305821" cy="1197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AAAA1-5670-9D40-99E5-38E826666248}">
      <dsp:nvSpPr>
        <dsp:cNvPr id="0" name=""/>
        <dsp:cNvSpPr/>
      </dsp:nvSpPr>
      <dsp:spPr>
        <a:xfrm>
          <a:off x="1964599" y="42685"/>
          <a:ext cx="2176368" cy="2176368"/>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a:t>Cardio</a:t>
          </a:r>
        </a:p>
      </dsp:txBody>
      <dsp:txXfrm>
        <a:off x="2254781" y="423550"/>
        <a:ext cx="1596003" cy="979365"/>
      </dsp:txXfrm>
    </dsp:sp>
    <dsp:sp modelId="{B9AA7C1A-7800-8F4C-A5AC-8DF4DD255438}">
      <dsp:nvSpPr>
        <dsp:cNvPr id="0" name=""/>
        <dsp:cNvSpPr/>
      </dsp:nvSpPr>
      <dsp:spPr>
        <a:xfrm>
          <a:off x="2879116" y="1264782"/>
          <a:ext cx="2176368" cy="2176368"/>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err="1"/>
            <a:t>Nephro</a:t>
          </a:r>
          <a:endParaRPr lang="en-US" sz="3300" kern="1200"/>
        </a:p>
      </dsp:txBody>
      <dsp:txXfrm>
        <a:off x="3544722" y="1827010"/>
        <a:ext cx="1305821" cy="1197002"/>
      </dsp:txXfrm>
    </dsp:sp>
    <dsp:sp modelId="{31F43902-83F0-7746-B679-63FD1DABC8AE}">
      <dsp:nvSpPr>
        <dsp:cNvPr id="0" name=""/>
        <dsp:cNvSpPr/>
      </dsp:nvSpPr>
      <dsp:spPr>
        <a:xfrm>
          <a:off x="1267762" y="1264782"/>
          <a:ext cx="2176368" cy="2176368"/>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a:t>Endo</a:t>
          </a:r>
        </a:p>
      </dsp:txBody>
      <dsp:txXfrm>
        <a:off x="1472703" y="1827010"/>
        <a:ext cx="1305821" cy="119700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F1EC6-1ED5-428D-AFE4-0396DFDD7E92}" type="datetimeFigureOut">
              <a:rPr lang="en-CA" smtClean="0"/>
              <a:t>2023-05-25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C5F22B-F98D-4AB8-8735-1FFAC031C9E0}" type="slidenum">
              <a:rPr lang="en-CA" smtClean="0"/>
              <a:t>‹#›</a:t>
            </a:fld>
            <a:endParaRPr lang="en-CA"/>
          </a:p>
        </p:txBody>
      </p:sp>
    </p:spTree>
    <p:extLst>
      <p:ext uri="{BB962C8B-B14F-4D97-AF65-F5344CB8AC3E}">
        <p14:creationId xmlns:p14="http://schemas.microsoft.com/office/powerpoint/2010/main" val="2420175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a:t>When it comes to the guidelines algorithm, instead of considering the branch of the guidelines for patients with CV risk factors, [CLICK] we would move to the other arm of the guidelines.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3EAC56A8-6784-2948-B8A3-BD9C15080C3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261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563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30B2-EA44-B444-83F1-885E590397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822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They are the most widely used equations to predict the</a:t>
            </a:r>
            <a:r>
              <a:rPr lang="en-CA" baseline="0"/>
              <a:t> risk of dialysis in the US and in the world</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0D7CA-568A-4FDA-BFBF-8665179C1D8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047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30B2-EA44-B444-83F1-885E590397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184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u="sng"/>
              <a:t>IMPORTANT slide</a:t>
            </a:r>
          </a:p>
          <a:p>
            <a:pPr defTabSz="931774">
              <a:defRPr/>
            </a:pPr>
            <a:r>
              <a:rPr lang="en-US" b="0" i="0" u="sng"/>
              <a:t>References:</a:t>
            </a:r>
          </a:p>
          <a:p>
            <a:pPr marL="232943" indent="-232943">
              <a:buFont typeface="+mj-lt"/>
              <a:buAutoNum type="arabicPeriod"/>
            </a:pPr>
            <a:r>
              <a:rPr lang="en-GB" err="1"/>
              <a:t>Heerspink</a:t>
            </a:r>
            <a:r>
              <a:rPr lang="en-GB"/>
              <a:t> HJL, et al. Dapagliflozin in Patients with Chronic Kidney Disease. </a:t>
            </a:r>
            <a:r>
              <a:rPr lang="en-GB" i="1"/>
              <a:t>N Engl J Med.</a:t>
            </a:r>
            <a:r>
              <a:rPr lang="en-GB"/>
              <a:t> 2020;383:1436–1446.</a:t>
            </a:r>
          </a:p>
          <a:p>
            <a:pPr marL="232943" indent="-232943">
              <a:buFont typeface="+mj-lt"/>
              <a:buAutoNum type="arabicPeriod"/>
            </a:pPr>
            <a:r>
              <a:rPr lang="en-GB" err="1"/>
              <a:t>Perkovic</a:t>
            </a:r>
            <a:r>
              <a:rPr lang="en-GB"/>
              <a:t> V, et al. </a:t>
            </a:r>
            <a:r>
              <a:rPr lang="en-GB" sz="1800"/>
              <a:t>Canagliflozin and Renal Outcomes in Type 2 Diabetes </a:t>
            </a:r>
            <a:r>
              <a:rPr lang="en-US" sz="1800"/>
              <a:t>and Nephropathy.</a:t>
            </a:r>
            <a:r>
              <a:rPr lang="en-GB" i="1"/>
              <a:t>N Engl J Med.</a:t>
            </a:r>
            <a:r>
              <a:rPr lang="en-GB"/>
              <a:t> 2019;380:2295–2306.</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BDBF580-D318-4C5D-B927-FEBC7823BF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443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it-IT" u="sng"/>
              <a:t>References:</a:t>
            </a:r>
          </a:p>
          <a:p>
            <a:r>
              <a:rPr lang="en-GB"/>
              <a:t>Heerspink HJL, et al. Dapagliflozin in Patients with Chronic Kidney Disease. </a:t>
            </a:r>
            <a:r>
              <a:rPr lang="en-GB" i="1"/>
              <a:t>N Engl J Med.</a:t>
            </a:r>
            <a:r>
              <a:rPr lang="en-GB"/>
              <a:t> 2020;383:1436–1446.</a:t>
            </a:r>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BDBF580-D318-4C5D-B927-FEBC7823BF7C}" type="slidenum">
              <a:rPr kumimoji="0" lang="en-US" sz="1200" b="0" i="0" u="none" strike="noStrike" kern="1200" cap="none" spc="0" normalizeH="0" baseline="0" noProof="0">
                <a:ln>
                  <a:noFill/>
                </a:ln>
                <a:solidFill>
                  <a:prstClr val="black"/>
                </a:solidFill>
                <a:effectLst/>
                <a:uLnTx/>
                <a:uFillTx/>
                <a:latin typeface="Arial "/>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
              <a:ea typeface="+mn-ea"/>
              <a:cs typeface="+mn-cs"/>
            </a:endParaRPr>
          </a:p>
        </p:txBody>
      </p:sp>
    </p:spTree>
    <p:extLst>
      <p:ext uri="{BB962C8B-B14F-4D97-AF65-F5344CB8AC3E}">
        <p14:creationId xmlns:p14="http://schemas.microsoft.com/office/powerpoint/2010/main" val="2899564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30B2-EA44-B444-83F1-885E590397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13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Do </a:t>
            </a:r>
            <a:r>
              <a:rPr lang="en-CA" u="sng"/>
              <a:t>all</a:t>
            </a:r>
            <a:r>
              <a:rPr lang="en-CA" u="none"/>
              <a:t> patients have this dip? The answer is no. </a:t>
            </a:r>
          </a:p>
          <a:p>
            <a:r>
              <a:rPr lang="en-CA"/>
              <a:t>[CLICK] </a:t>
            </a:r>
            <a:r>
              <a:rPr lang="en-CA" u="none"/>
              <a:t>Recently, a post-hoc analysis was done looking at the amount of eGFR drop patients had in the first four week of treatment in the EMPA-REG Outcome trial with empagliflozin. </a:t>
            </a:r>
          </a:p>
          <a:p>
            <a:r>
              <a:rPr lang="en-CA"/>
              <a:t>[CLICK] </a:t>
            </a:r>
            <a:r>
              <a:rPr lang="en-CA" u="none"/>
              <a:t>Roughly one third of patients treated with empagliflozin had zero dip in eGFR </a:t>
            </a:r>
            <a:r>
              <a:rPr lang="en-CA"/>
              <a:t>[CLICK] </a:t>
            </a:r>
            <a:r>
              <a:rPr lang="en-CA" u="none"/>
              <a:t>and another 41% had a small dip of less than 10% of their baseline eGFR. </a:t>
            </a:r>
            <a:r>
              <a:rPr lang="en-CA"/>
              <a:t>[CLICK] </a:t>
            </a:r>
            <a:r>
              <a:rPr lang="en-CA" u="none"/>
              <a:t>Roughly a quarter had a more substantial dip of between 10 and 30 percent, </a:t>
            </a:r>
            <a:r>
              <a:rPr lang="en-CA"/>
              <a:t>[CLICK] </a:t>
            </a:r>
            <a:r>
              <a:rPr lang="en-CA" u="none"/>
              <a:t>and 1 in 100 patients had a dip that was over 30%. </a:t>
            </a:r>
          </a:p>
          <a:p>
            <a:endParaRPr lang="en-CA" u="none"/>
          </a:p>
          <a:p>
            <a:r>
              <a:rPr lang="en-CA"/>
              <a:t>[CLICK] </a:t>
            </a:r>
            <a:r>
              <a:rPr lang="en-CA" u="none"/>
              <a:t>For comparison, 13% of patients treated with placebo had a dip of over 10%.</a:t>
            </a:r>
          </a:p>
          <a:p>
            <a:endParaRPr lang="en-CA" u="none"/>
          </a:p>
          <a:p>
            <a:r>
              <a:rPr lang="en-CA" u="none"/>
              <a:t>Let’s look at that 1% of patients who had a big dip in eGFR.</a:t>
            </a:r>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AC56A8-6784-2948-B8A3-BD9C15080C3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462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What set these patients apart?</a:t>
            </a:r>
          </a:p>
          <a:p>
            <a:r>
              <a:rPr lang="en-CA"/>
              <a:t>[CLICK] Compared to patients who had a small dip or zero dip, they tended to have higher risk of kidney disease progression according to the KDIGO heat map. [CLICK] They also tended to be using diuretics, especially loop diuretic or thiazides. [CLICK] They also tended to have more </a:t>
            </a:r>
            <a:r>
              <a:rPr lang="en-CA" err="1"/>
              <a:t>comorbitidies</a:t>
            </a:r>
            <a:r>
              <a:rPr lang="en-CA"/>
              <a:t> and cardiovascular risk factors. </a:t>
            </a:r>
          </a:p>
          <a:p>
            <a:endParaRPr lang="en-CA"/>
          </a:p>
          <a:p>
            <a:r>
              <a:rPr lang="en-CA"/>
              <a:t>[CLICK] But no matter what eGFR dip patients had at Week 4, there was a </a:t>
            </a:r>
            <a:r>
              <a:rPr lang="en-CA" sz="900">
                <a:latin typeface="Arial" panose="020B0604020202020204" pitchFamily="34" charset="0"/>
                <a:cs typeface="Arial" panose="020B0604020202020204" pitchFamily="34" charset="0"/>
              </a:rPr>
              <a:t>stabilization of long-term mean eGFR in all dipping categories, </a:t>
            </a:r>
            <a:r>
              <a:rPr lang="en-CA" sz="900" b="1">
                <a:latin typeface="Arial" panose="020B0604020202020204" pitchFamily="34" charset="0"/>
                <a:cs typeface="Arial" panose="020B0604020202020204" pitchFamily="34" charset="0"/>
              </a:rPr>
              <a:t>including the subset with a &gt;30% eGFR decline.</a:t>
            </a:r>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AC56A8-6784-2948-B8A3-BD9C15080C3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482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t>Reference(s):</a:t>
            </a:r>
          </a:p>
          <a:p>
            <a:pPr marL="0" indent="0">
              <a:buNone/>
            </a:pPr>
            <a:r>
              <a:rPr lang="en-GB"/>
              <a:t>Heerspink HJL, Cherney D, Postmus D</a:t>
            </a:r>
            <a:r>
              <a:rPr lang="en-US"/>
              <a:t>, et al, for the DAPA-CKD Trial Committees and Investigators. </a:t>
            </a:r>
            <a:r>
              <a:rPr lang="en-GB"/>
              <a:t>Dapagliflozin and acute kidney injury in patients with chronic kidney disease</a:t>
            </a:r>
            <a:r>
              <a:rPr lang="en-US"/>
              <a:t> [presentation]. Presented at: European Renal Association – European Dialysis and Transplant Association Congress; June 5-8, 2021; Virtual. </a:t>
            </a:r>
          </a:p>
          <a:p>
            <a:pPr marL="0" indent="0">
              <a:buNone/>
            </a:pP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BF580-D318-4C5D-B927-FEBC7823BF7C}" type="slidenum">
              <a:rPr kumimoji="0" lang="en-GB"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947452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Correct answer: C</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C8DA1DE-B264-46FE-857B-D29851915CE4}" type="slidenum">
              <a:rPr kumimoji="0" lang="en-CA" sz="1200" b="0" i="0" u="none" strike="noStrike" kern="1200" cap="none" spc="0" normalizeH="0" baseline="0" noProof="0">
                <a:ln>
                  <a:noFill/>
                </a:ln>
                <a:solidFill>
                  <a:prstClr val="black"/>
                </a:solidFill>
                <a:effectLst/>
                <a:uLnTx/>
                <a:uFillTx/>
                <a:latin typeface="Arial "/>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Arial "/>
              <a:ea typeface="+mn-ea"/>
              <a:cs typeface="+mn-cs"/>
            </a:endParaRPr>
          </a:p>
        </p:txBody>
      </p:sp>
    </p:spTree>
    <p:extLst>
      <p:ext uri="{BB962C8B-B14F-4D97-AF65-F5344CB8AC3E}">
        <p14:creationId xmlns:p14="http://schemas.microsoft.com/office/powerpoint/2010/main" val="325314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Patients who meet these risk criteria should be taking an SGLT-2 inhibitor or a GLP-1 receptor agonist. </a:t>
            </a:r>
          </a:p>
          <a:p>
            <a:r>
              <a:rPr lang="en-CA"/>
              <a:t>These drugs have been proven to reduce the incidence of major adverse cardiovascular events, hospitalization for heart failure, and progression of nephropathy. </a:t>
            </a:r>
          </a:p>
          <a:p>
            <a:r>
              <a:rPr lang="en-CA"/>
              <a:t>[CLICK] In other words, they’ve been proven to protect the heart and kidneys. </a:t>
            </a:r>
          </a:p>
        </p:txBody>
      </p:sp>
      <p:sp>
        <p:nvSpPr>
          <p:cNvPr id="4" name="Slide Number Placeholder 3"/>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3EAC56A8-6784-2948-B8A3-BD9C15080C3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49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133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30B2-EA44-B444-83F1-885E590397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759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There is no need to review this slide in detail. The purpose is simply to illustrate that t</a:t>
            </a:r>
            <a:r>
              <a:rPr lang="en-CA"/>
              <a:t>he Diabetes Canada guidelines [CLICK] reaffirm metformin as first-line therapy for patients without symptomatic hyperglycemia or metabolic decompensation.</a:t>
            </a:r>
          </a:p>
          <a:p>
            <a:endParaRPr lang="en-CA"/>
          </a:p>
          <a:p>
            <a:endParaRPr lang="en-CA" b="1"/>
          </a:p>
        </p:txBody>
      </p:sp>
      <p:sp>
        <p:nvSpPr>
          <p:cNvPr id="4" name="Slide Number Placeholder 3"/>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3EAC56A8-6784-2948-B8A3-BD9C15080C3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52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318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For patients like James, treatment with a GLP-1 receptor agonist or an SGLT2 inhibitor is recommended. [CLICK] Both have been proven to reduce the risk of major adverse cardiovascular events, and SGLT2 inhibitors have been proven to reduce the risk of hospitalization for heart failure and to delay the progression of renal disease.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AC56A8-6784-2948-B8A3-BD9C15080C3A}"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460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900" b="1"/>
          </a:p>
          <a:p>
            <a:r>
              <a:rPr lang="en-US" sz="900" b="1"/>
              <a:t>References:</a:t>
            </a:r>
          </a:p>
          <a:p>
            <a:pPr marL="228600" indent="-228600">
              <a:buFont typeface="Arial" panose="020B0604020202020204" pitchFamily="34" charset="0"/>
              <a:buAutoNum type="arabicPeriod"/>
            </a:pPr>
            <a:r>
              <a:rPr lang="en-US" sz="900"/>
              <a:t>McMurray JJV, Solomon SD, </a:t>
            </a:r>
            <a:r>
              <a:rPr lang="en-US" sz="900" err="1"/>
              <a:t>Inzucchi</a:t>
            </a:r>
            <a:r>
              <a:rPr lang="en-US" sz="900"/>
              <a:t> SE, et al. for the DAPA-HF Committees and Investigators. Dapagliflozin in patients with heart failure and reduced ejection fraction. N </a:t>
            </a:r>
            <a:r>
              <a:rPr lang="en-US" sz="900" err="1"/>
              <a:t>Engl</a:t>
            </a:r>
            <a:r>
              <a:rPr lang="en-US" sz="900"/>
              <a:t> J Med. 2019;381:1995</a:t>
            </a:r>
            <a:r>
              <a:rPr lang="en-US" sz="900">
                <a:latin typeface="Arial" panose="020B0604020202020204" pitchFamily="34" charset="0"/>
                <a:cs typeface="Arial" panose="020B0604020202020204" pitchFamily="34" charset="0"/>
              </a:rPr>
              <a:t>–</a:t>
            </a:r>
            <a:r>
              <a:rPr lang="en-US" sz="900"/>
              <a:t>2008. </a:t>
            </a:r>
          </a:p>
          <a:p>
            <a:pPr marL="241653" indent="-241653">
              <a:buFontTx/>
              <a:buAutoNum type="arabicPeriod"/>
            </a:pPr>
            <a:r>
              <a:rPr lang="en-US" sz="900"/>
              <a:t>McMurray J. DAPA-HF-The Dapagliflozin And Prevention of Adverse-outcomes in Heart Failure Trial [presentation]. Presented at: European Society of Cardiology Congress; August 31-September 4, 2019; Paris, France. </a:t>
            </a:r>
          </a:p>
          <a:p>
            <a:pPr marL="0" indent="0">
              <a:buNone/>
            </a:pPr>
            <a:endParaRPr lang="en-US" sz="900" b="1"/>
          </a:p>
          <a:p>
            <a:pPr marL="0" indent="0">
              <a:buNone/>
            </a:pPr>
            <a:endParaRPr lang="en-US" sz="900"/>
          </a:p>
          <a:p>
            <a:endParaRPr lang="en-US" sz="9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10240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a:t>Additional Information:</a:t>
            </a:r>
            <a:r>
              <a:rPr lang="en-US" sz="900" baseline="30000"/>
              <a:t>1</a:t>
            </a:r>
            <a:endParaRPr lang="en-US" sz="900"/>
          </a:p>
          <a:p>
            <a:r>
              <a:rPr lang="en-US" sz="900"/>
              <a:t>Events for </a:t>
            </a:r>
            <a:r>
              <a:rPr lang="en-US" sz="900" err="1"/>
              <a:t>hHF</a:t>
            </a:r>
            <a:r>
              <a:rPr lang="en-US" sz="900"/>
              <a:t> or urgent HF visit (n/N):</a:t>
            </a:r>
          </a:p>
          <a:p>
            <a:r>
              <a:rPr lang="en-US" sz="900" err="1"/>
              <a:t>Events</a:t>
            </a:r>
            <a:r>
              <a:rPr lang="en-US" sz="900" baseline="-25000" err="1"/>
              <a:t>DAPA</a:t>
            </a:r>
            <a:r>
              <a:rPr lang="en-US" sz="900" baseline="0"/>
              <a:t>= 237/2373</a:t>
            </a:r>
          </a:p>
          <a:p>
            <a:r>
              <a:rPr lang="en-US" sz="900" baseline="0" err="1"/>
              <a:t>Events</a:t>
            </a:r>
            <a:r>
              <a:rPr lang="en-US" sz="900" baseline="-25000" err="1"/>
              <a:t>PBO</a:t>
            </a:r>
            <a:r>
              <a:rPr lang="en-US" sz="900" baseline="0"/>
              <a:t>= 326/2371</a:t>
            </a:r>
          </a:p>
          <a:p>
            <a:endParaRPr lang="en-US" sz="900" b="1"/>
          </a:p>
          <a:p>
            <a:r>
              <a:rPr lang="en-US" sz="900" b="1"/>
              <a:t>References:</a:t>
            </a:r>
          </a:p>
          <a:p>
            <a:pPr marL="241653" indent="-241653">
              <a:buFont typeface="Arial" panose="020B0604020202020204" pitchFamily="34" charset="0"/>
              <a:buAutoNum type="arabicPeriod"/>
            </a:pPr>
            <a:r>
              <a:rPr lang="en-US" sz="900"/>
              <a:t>McMurray JJV, Solomon SD, </a:t>
            </a:r>
            <a:r>
              <a:rPr lang="en-US" sz="900" err="1"/>
              <a:t>Inzucchi</a:t>
            </a:r>
            <a:r>
              <a:rPr lang="en-US" sz="900"/>
              <a:t> SE, et al. for the DAPA-HF Committees and Investigators. Dapagliflozin in patients with heart failure and reduced ejection fraction. N </a:t>
            </a:r>
            <a:r>
              <a:rPr lang="en-US" sz="900" err="1"/>
              <a:t>Engl</a:t>
            </a:r>
            <a:r>
              <a:rPr lang="en-US" sz="900"/>
              <a:t> J Med. 2019;381:1995</a:t>
            </a:r>
            <a:r>
              <a:rPr lang="en-US" sz="900">
                <a:latin typeface="Arial" panose="020B0604020202020204" pitchFamily="34" charset="0"/>
                <a:cs typeface="Arial" panose="020B0604020202020204" pitchFamily="34" charset="0"/>
              </a:rPr>
              <a:t>–</a:t>
            </a:r>
            <a:r>
              <a:rPr lang="en-US" sz="900"/>
              <a:t>2008. </a:t>
            </a:r>
          </a:p>
          <a:p>
            <a:pPr marL="241653" indent="-241653">
              <a:buFontTx/>
              <a:buAutoNum type="arabicPeriod"/>
            </a:pPr>
            <a:r>
              <a:rPr lang="en-US" sz="900"/>
              <a:t>McMurray J. DAPA-HF-The Dapagliflozin And Prevention of Adverse-outcomes in Heart Failure Trial [presentation]. Presented at: European Society of Cardiology Congress; August 31-September 4, 2019; Paris, France. </a:t>
            </a:r>
          </a:p>
          <a:p>
            <a:endParaRPr lang="en-US" sz="900"/>
          </a:p>
          <a:p>
            <a:endParaRPr lang="en-US" sz="90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57</a:t>
            </a:fld>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68715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066D4-ACD8-3042-98C9-AE9588488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25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D80ED2-F1F5-43A6-A7D9-98FFF93C4602}"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636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066D4-ACD8-3042-98C9-AE95884882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812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E036C-6331-47B5-B14B-75B88974D65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71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1266" name="Rectangle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a:p>
        </p:txBody>
      </p:sp>
    </p:spTree>
    <p:extLst>
      <p:ext uri="{BB962C8B-B14F-4D97-AF65-F5344CB8AC3E}">
        <p14:creationId xmlns:p14="http://schemas.microsoft.com/office/powerpoint/2010/main" val="289387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a:t>Speaker Notes:</a:t>
            </a:r>
          </a:p>
          <a:p>
            <a:r>
              <a:rPr lang="en-US" sz="1000"/>
              <a:t>A significant reduction in the risk of the primary composite outcome (sustained ≥50% eGFR decline, ESKD, renal or CV death) was observed with dapagliflozin compared to placebo (197 vs. 312 events; HR 0.61; 95% CI 0.51-0.72; p=0.000000028).</a:t>
            </a:r>
            <a:r>
              <a:rPr lang="en-US" sz="1000" baseline="30000"/>
              <a:t>1,2</a:t>
            </a:r>
          </a:p>
          <a:p>
            <a:pPr marL="0" marR="0" lvl="0" indent="0" algn="l" defTabSz="914400" rtl="0" eaLnBrk="1" fontAlgn="auto" latinLnBrk="0" hangingPunct="1">
              <a:lnSpc>
                <a:spcPct val="100000"/>
              </a:lnSpc>
              <a:spcBef>
                <a:spcPts val="1000"/>
              </a:spcBef>
              <a:spcAft>
                <a:spcPts val="0"/>
              </a:spcAft>
              <a:buClr>
                <a:schemeClr val="accent1"/>
              </a:buClr>
              <a:buSzPct val="100000"/>
              <a:buFont typeface="Arial" panose="020B0604020202020204" pitchFamily="34" charset="0"/>
              <a:buNone/>
              <a:tabLst/>
              <a:defRPr/>
            </a:pPr>
            <a:r>
              <a:rPr lang="en-US" sz="1000" i="1" baseline="0">
                <a:solidFill>
                  <a:schemeClr val="tx1"/>
                </a:solidFill>
              </a:rPr>
              <a:t>Additional Information</a:t>
            </a:r>
            <a:r>
              <a:rPr lang="en-US" sz="1000" i="1" baseline="30000">
                <a:solidFill>
                  <a:schemeClr val="tx1"/>
                </a:solidFill>
              </a:rPr>
              <a:t>3</a:t>
            </a:r>
            <a:endParaRPr lang="en-US" sz="1000" i="1" baseline="0">
              <a:solidFill>
                <a:schemeClr val="tx1"/>
              </a:solidFill>
            </a:endParaRPr>
          </a:p>
          <a:p>
            <a:pPr marL="171450" marR="0" lvl="0" indent="-171450" algn="l" defTabSz="914400" rtl="0" eaLnBrk="1" fontAlgn="auto" latinLnBrk="0" hangingPunct="1">
              <a:lnSpc>
                <a:spcPct val="100000"/>
              </a:lnSpc>
              <a:spcBef>
                <a:spcPts val="1000"/>
              </a:spcBef>
              <a:spcAft>
                <a:spcPts val="0"/>
              </a:spcAft>
              <a:buClr>
                <a:schemeClr val="accent1"/>
              </a:buClr>
              <a:buSzPct val="100000"/>
              <a:tabLst/>
              <a:defRPr/>
            </a:pPr>
            <a:r>
              <a:rPr lang="en-US" sz="1000">
                <a:solidFill>
                  <a:srgbClr val="000000"/>
                </a:solidFill>
                <a:cs typeface="Arial"/>
              </a:rPr>
              <a:t>ESKD was defined as </a:t>
            </a:r>
            <a:r>
              <a:rPr lang="en-US" sz="1000"/>
              <a:t>the need for maintenance dialysis (peritoneal or hemodialysis) for at least 28 days and renal transplantation or sustained eGFR &lt;15mL/min/1.73m</a:t>
            </a:r>
            <a:r>
              <a:rPr lang="en-US" sz="1000" baseline="30000"/>
              <a:t>2</a:t>
            </a:r>
            <a:r>
              <a:rPr lang="en-US" sz="1000"/>
              <a:t> for at least 28 days. </a:t>
            </a:r>
          </a:p>
          <a:p>
            <a:pPr marL="171450" marR="0" lvl="0" indent="-171450" algn="l" defTabSz="914400" rtl="0" eaLnBrk="1" fontAlgn="auto" latinLnBrk="0" hangingPunct="1">
              <a:lnSpc>
                <a:spcPct val="100000"/>
              </a:lnSpc>
              <a:spcBef>
                <a:spcPts val="1000"/>
              </a:spcBef>
              <a:spcAft>
                <a:spcPts val="0"/>
              </a:spcAft>
              <a:buClr>
                <a:schemeClr val="accent1"/>
              </a:buClr>
              <a:buSzPct val="100000"/>
              <a:tabLst/>
              <a:defRPr/>
            </a:pPr>
            <a:r>
              <a:rPr lang="en-US" sz="1000"/>
              <a:t>Renal death was defined as death due to ESKD when dialysis treatment was deliberately withheld for any reason.</a:t>
            </a:r>
          </a:p>
          <a:p>
            <a:pPr marL="0" marR="0" lvl="0" indent="0" algn="l" defTabSz="914400" rtl="0" eaLnBrk="1" fontAlgn="auto" latinLnBrk="0" hangingPunct="1">
              <a:lnSpc>
                <a:spcPct val="100000"/>
              </a:lnSpc>
              <a:spcBef>
                <a:spcPts val="1000"/>
              </a:spcBef>
              <a:spcAft>
                <a:spcPts val="0"/>
              </a:spcAft>
              <a:buClr>
                <a:schemeClr val="accent1"/>
              </a:buClr>
              <a:buSzPct val="100000"/>
              <a:buFont typeface="Arial" panose="020B0604020202020204" pitchFamily="34" charset="0"/>
              <a:buNone/>
              <a:tabLst/>
              <a:defRPr/>
            </a:pPr>
            <a:r>
              <a:rPr lang="en-GB" sz="1000" b="1" i="0" kern="1200">
                <a:solidFill>
                  <a:schemeClr val="tx1"/>
                </a:solidFill>
                <a:effectLst/>
                <a:latin typeface="+mn-lt"/>
                <a:ea typeface="+mn-ea"/>
                <a:cs typeface="+mn-cs"/>
              </a:rPr>
              <a:t>References:</a:t>
            </a:r>
          </a:p>
          <a:p>
            <a:pPr marL="228600" indent="-228600">
              <a:buFont typeface="+mj-lt"/>
              <a:buAutoNum type="arabicPeriod"/>
              <a:defRPr/>
            </a:pPr>
            <a:r>
              <a:rPr lang="en-US">
                <a:ea typeface="+mn-lt"/>
                <a:cs typeface="+mn-lt"/>
              </a:rPr>
              <a:t>Heerspink HJL, </a:t>
            </a:r>
            <a:r>
              <a:rPr lang="en-US" err="1">
                <a:ea typeface="+mn-lt"/>
                <a:cs typeface="+mn-lt"/>
              </a:rPr>
              <a:t>Stefánsson</a:t>
            </a:r>
            <a:r>
              <a:rPr lang="en-US">
                <a:ea typeface="+mn-lt"/>
                <a:cs typeface="+mn-lt"/>
              </a:rPr>
              <a:t> BV, Correa-Rotter R, et al, for the DAPA-CKD Trial Committees and Investigators.  Dapagliflozin in patients with chronic kidney disease. </a:t>
            </a:r>
            <a:r>
              <a:rPr lang="en-US" i="1">
                <a:ea typeface="+mn-lt"/>
                <a:cs typeface="+mn-lt"/>
              </a:rPr>
              <a:t>N </a:t>
            </a:r>
            <a:r>
              <a:rPr lang="en-US" i="1" err="1">
                <a:ea typeface="+mn-lt"/>
                <a:cs typeface="+mn-lt"/>
              </a:rPr>
              <a:t>Engl</a:t>
            </a:r>
            <a:r>
              <a:rPr lang="en-US" i="1">
                <a:ea typeface="+mn-lt"/>
                <a:cs typeface="+mn-lt"/>
              </a:rPr>
              <a:t> J Med</a:t>
            </a:r>
            <a:r>
              <a:rPr lang="en-US">
                <a:ea typeface="+mn-lt"/>
                <a:cs typeface="+mn-lt"/>
              </a:rPr>
              <a:t>. 2020; 383:1436-1446.</a:t>
            </a:r>
            <a:endParaRPr lang="en-US" sz="1000">
              <a:latin typeface="+mn-lt"/>
              <a:ea typeface="+mn-lt"/>
              <a:cs typeface="+mn-lt"/>
            </a:endParaRPr>
          </a:p>
          <a:p>
            <a:pPr marL="228600" marR="0" lvl="0" indent="-228600" algn="l" defTabSz="914400" rtl="0" eaLnBrk="1" fontAlgn="auto" latinLnBrk="0" hangingPunct="1">
              <a:lnSpc>
                <a:spcPct val="100000"/>
              </a:lnSpc>
              <a:spcBef>
                <a:spcPts val="1000"/>
              </a:spcBef>
              <a:spcAft>
                <a:spcPts val="0"/>
              </a:spcAft>
              <a:buClr>
                <a:schemeClr val="accent1"/>
              </a:buClr>
              <a:buSzPct val="100000"/>
              <a:buFont typeface="+mj-lt"/>
              <a:buAutoNum type="arabicPeriod"/>
              <a:tabLst/>
              <a:defRPr/>
            </a:pPr>
            <a:r>
              <a:rPr lang="en-US" sz="1000">
                <a:latin typeface="+mn-lt"/>
                <a:ea typeface="+mn-lt"/>
                <a:cs typeface="+mn-lt"/>
              </a:rPr>
              <a:t>Heerspink HJL. Dapagliflozin in patients with chronic kidney disease [presentation]. Presented at:</a:t>
            </a:r>
            <a:r>
              <a:rPr lang="en-US" sz="1000">
                <a:latin typeface="+mn-lt"/>
              </a:rPr>
              <a:t> European Society of Cardiology Congress – The Digital Experience; August 29 - September 1, 2020.</a:t>
            </a:r>
          </a:p>
          <a:p>
            <a:pPr marL="228600" marR="0" lvl="0" indent="-228600" algn="l" defTabSz="914400" rtl="0" eaLnBrk="1" fontAlgn="auto" latinLnBrk="0" hangingPunct="1">
              <a:lnSpc>
                <a:spcPct val="100000"/>
              </a:lnSpc>
              <a:spcBef>
                <a:spcPts val="1000"/>
              </a:spcBef>
              <a:spcAft>
                <a:spcPts val="0"/>
              </a:spcAft>
              <a:buClr>
                <a:schemeClr val="accent1"/>
              </a:buClr>
              <a:buSzPct val="100000"/>
              <a:buFont typeface="+mj-lt"/>
              <a:buAutoNum type="arabicPeriod"/>
              <a:tabLst/>
              <a:defRPr/>
            </a:pPr>
            <a:r>
              <a:rPr lang="en-IN" sz="1000" b="0" kern="1200" err="1">
                <a:solidFill>
                  <a:schemeClr val="tx1"/>
                </a:solidFill>
                <a:latin typeface="+mn-lt"/>
                <a:ea typeface="+mn-ea"/>
                <a:cs typeface="+mn-cs"/>
              </a:rPr>
              <a:t>Heerspink</a:t>
            </a:r>
            <a:r>
              <a:rPr lang="en-IN" sz="1000" b="0" kern="1200">
                <a:solidFill>
                  <a:schemeClr val="tx1"/>
                </a:solidFill>
                <a:latin typeface="+mn-lt"/>
                <a:ea typeface="+mn-ea"/>
                <a:cs typeface="+mn-cs"/>
              </a:rPr>
              <a:t> HJL, Stefansson BV, </a:t>
            </a:r>
            <a:r>
              <a:rPr lang="en-IN" sz="1000" b="0" kern="1200" err="1">
                <a:solidFill>
                  <a:schemeClr val="tx1"/>
                </a:solidFill>
                <a:latin typeface="+mn-lt"/>
                <a:ea typeface="+mn-ea"/>
                <a:cs typeface="+mn-cs"/>
              </a:rPr>
              <a:t>Chertow</a:t>
            </a:r>
            <a:r>
              <a:rPr lang="en-IN" sz="1000" b="0" kern="1200">
                <a:solidFill>
                  <a:schemeClr val="tx1"/>
                </a:solidFill>
                <a:latin typeface="+mn-lt"/>
                <a:ea typeface="+mn-ea"/>
                <a:cs typeface="+mn-cs"/>
              </a:rPr>
              <a:t> GM, et al for the DAPA-CKD Investigators.  </a:t>
            </a:r>
            <a:r>
              <a:rPr lang="en-IN" sz="1000">
                <a:latin typeface="+mn-lt"/>
              </a:rPr>
              <a:t>Rationale and protocol of the dapagliflozin and prevention of adverse outcomes in chronic kidney disease (DAPA-CKD) randomized controlled trial. </a:t>
            </a:r>
            <a:r>
              <a:rPr lang="en-US" sz="1000" i="1">
                <a:latin typeface="+mn-lt"/>
              </a:rPr>
              <a:t>Nephrol Dial Transplant</a:t>
            </a:r>
            <a:r>
              <a:rPr lang="en-US" sz="1000">
                <a:latin typeface="+mn-lt"/>
              </a:rPr>
              <a:t>. 2020;35:274–282.</a:t>
            </a:r>
          </a:p>
          <a:p>
            <a:pPr marL="0" marR="0" lvl="0" indent="0" algn="l" defTabSz="914400" rtl="0" eaLnBrk="1" fontAlgn="auto" latinLnBrk="0" hangingPunct="1">
              <a:lnSpc>
                <a:spcPct val="100000"/>
              </a:lnSpc>
              <a:spcBef>
                <a:spcPts val="1000"/>
              </a:spcBef>
              <a:spcAft>
                <a:spcPts val="0"/>
              </a:spcAft>
              <a:buClr>
                <a:schemeClr val="accent1"/>
              </a:buClr>
              <a:buSzPct val="100000"/>
              <a:buFont typeface="+mj-lt"/>
              <a:buNone/>
              <a:tabLst/>
              <a:defRPr/>
            </a:pPr>
            <a:endParaRPr lang="en-US" sz="1000">
              <a:latin typeface="+mn-lt"/>
            </a:endParaRPr>
          </a:p>
          <a:p>
            <a:pPr marL="0" inden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63C91F7-F052-41AD-8894-00822E6FCE53}"/>
              </a:ext>
            </a:extLst>
          </p:cNvPr>
          <p:cNvSpPr txBox="1"/>
          <p:nvPr/>
        </p:nvSpPr>
        <p:spPr>
          <a:xfrm>
            <a:off x="3711324" y="7680"/>
            <a:ext cx="2665413" cy="215444"/>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Calibri" panose="020F0502020204030204"/>
                <a:ea typeface="+mn-ea"/>
                <a:cs typeface="+mn-cs"/>
              </a:rPr>
              <a:t>ARR calculated from event rates:14.5% - 9.2% = 5.3%</a:t>
            </a:r>
          </a:p>
        </p:txBody>
      </p:sp>
      <p:sp>
        <p:nvSpPr>
          <p:cNvPr id="6" name="TextBox 5">
            <a:extLst>
              <a:ext uri="{FF2B5EF4-FFF2-40B4-BE49-F238E27FC236}">
                <a16:creationId xmlns:a16="http://schemas.microsoft.com/office/drawing/2014/main" id="{6AC47310-E194-48EF-820D-12265DAA76A3}"/>
              </a:ext>
            </a:extLst>
          </p:cNvPr>
          <p:cNvSpPr txBox="1"/>
          <p:nvPr/>
        </p:nvSpPr>
        <p:spPr>
          <a:xfrm>
            <a:off x="342900" y="12700"/>
            <a:ext cx="3143249" cy="215444"/>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Calibri" panose="020F0502020204030204"/>
                <a:ea typeface="+mn-ea"/>
                <a:cs typeface="+mn-cs"/>
              </a:rPr>
              <a:t>Event rates: DAPA: 197/2152 = 9.2%; PBO: 312/2152 = 14.5%</a:t>
            </a:r>
          </a:p>
        </p:txBody>
      </p:sp>
    </p:spTree>
    <p:extLst>
      <p:ext uri="{BB962C8B-B14F-4D97-AF65-F5344CB8AC3E}">
        <p14:creationId xmlns:p14="http://schemas.microsoft.com/office/powerpoint/2010/main" val="505249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a:t>Speaker Notes:</a:t>
            </a:r>
          </a:p>
          <a:p>
            <a:r>
              <a:rPr lang="en-US" sz="1000"/>
              <a:t>A significant reduction in the risk of all-cause mortality was observed with dapagliflozin compared to placebo (101 vs. 146 events; HR 0.69; 95% CI 0.53-0.88; p=0.0035).</a:t>
            </a:r>
            <a:r>
              <a:rPr lang="en-US" sz="1000" baseline="30000"/>
              <a:t>1,2</a:t>
            </a:r>
          </a:p>
          <a:p>
            <a:pPr marL="0" marR="0" lvl="0" indent="0" algn="l" defTabSz="914400" rtl="0" eaLnBrk="1" fontAlgn="auto" latinLnBrk="0" hangingPunct="1">
              <a:lnSpc>
                <a:spcPct val="100000"/>
              </a:lnSpc>
              <a:spcBef>
                <a:spcPts val="1000"/>
              </a:spcBef>
              <a:spcAft>
                <a:spcPts val="0"/>
              </a:spcAft>
              <a:buClr>
                <a:schemeClr val="accent1"/>
              </a:buClr>
              <a:buSzPct val="100000"/>
              <a:buFont typeface="Arial" panose="020B0604020202020204" pitchFamily="34" charset="0"/>
              <a:buNone/>
              <a:tabLst/>
              <a:defRPr/>
            </a:pPr>
            <a:r>
              <a:rPr lang="en-GB" sz="1000" b="1" i="0" kern="1200">
                <a:solidFill>
                  <a:schemeClr val="tx1"/>
                </a:solidFill>
                <a:effectLst/>
                <a:latin typeface="+mn-lt"/>
                <a:ea typeface="+mn-ea"/>
                <a:cs typeface="+mn-cs"/>
              </a:rPr>
              <a:t>Reference(s):</a:t>
            </a:r>
          </a:p>
          <a:p>
            <a:pPr marL="228600" indent="-228600">
              <a:buFont typeface="Arial" panose="020B0604020202020204" pitchFamily="34" charset="0"/>
              <a:buAutoNum type="arabicPeriod"/>
              <a:defRPr/>
            </a:pPr>
            <a:r>
              <a:rPr lang="en-US">
                <a:ea typeface="+mn-lt"/>
                <a:cs typeface="+mn-lt"/>
              </a:rPr>
              <a:t>Heerspink HJL, </a:t>
            </a:r>
            <a:r>
              <a:rPr lang="en-US" err="1">
                <a:ea typeface="+mn-lt"/>
                <a:cs typeface="+mn-lt"/>
              </a:rPr>
              <a:t>Stefánsson</a:t>
            </a:r>
            <a:r>
              <a:rPr lang="en-US">
                <a:ea typeface="+mn-lt"/>
                <a:cs typeface="+mn-lt"/>
              </a:rPr>
              <a:t> BV, Correa-Rotter R, et al, for the DAPA-CKD Trial Committees and Investigators.  Dapagliflozin in patients with chronic kidney disease. </a:t>
            </a:r>
            <a:r>
              <a:rPr lang="en-US" i="1">
                <a:ea typeface="+mn-lt"/>
                <a:cs typeface="+mn-lt"/>
              </a:rPr>
              <a:t>N </a:t>
            </a:r>
            <a:r>
              <a:rPr lang="en-US" i="1" err="1">
                <a:ea typeface="+mn-lt"/>
                <a:cs typeface="+mn-lt"/>
              </a:rPr>
              <a:t>Engl</a:t>
            </a:r>
            <a:r>
              <a:rPr lang="en-US" i="1">
                <a:ea typeface="+mn-lt"/>
                <a:cs typeface="+mn-lt"/>
              </a:rPr>
              <a:t> J Med</a:t>
            </a:r>
            <a:r>
              <a:rPr lang="en-US">
                <a:ea typeface="+mn-lt"/>
                <a:cs typeface="+mn-lt"/>
              </a:rPr>
              <a:t>. 2020; 383:1436-1446.</a:t>
            </a:r>
            <a:endParaRPr lang="en-US" sz="1000">
              <a:latin typeface="+mn-lt"/>
              <a:ea typeface="+mn-lt"/>
              <a:cs typeface="+mn-lt"/>
            </a:endParaRPr>
          </a:p>
          <a:p>
            <a:pPr marL="228600" marR="0" lvl="0" indent="-228600" algn="l" defTabSz="914400" rtl="0" eaLnBrk="1" fontAlgn="auto" latinLnBrk="0" hangingPunct="1">
              <a:lnSpc>
                <a:spcPct val="100000"/>
              </a:lnSpc>
              <a:spcBef>
                <a:spcPts val="1000"/>
              </a:spcBef>
              <a:spcAft>
                <a:spcPts val="0"/>
              </a:spcAft>
              <a:buClr>
                <a:schemeClr val="accent1"/>
              </a:buClr>
              <a:buSzPct val="100000"/>
              <a:buFont typeface="Arial" panose="020B0604020202020204" pitchFamily="34" charset="0"/>
              <a:buAutoNum type="arabicPeriod"/>
              <a:tabLst/>
              <a:defRPr/>
            </a:pPr>
            <a:r>
              <a:rPr lang="en-US" sz="1000">
                <a:latin typeface="+mn-lt"/>
                <a:ea typeface="+mn-lt"/>
                <a:cs typeface="+mn-lt"/>
              </a:rPr>
              <a:t>Heerspink HJL. Dapagliflozin in patients with chronic kidney disease [presentation]. Presented at:</a:t>
            </a:r>
            <a:r>
              <a:rPr lang="en-US" sz="1000">
                <a:latin typeface="+mn-lt"/>
              </a:rPr>
              <a:t> European Society of Cardiology Congress – The Digital Experience; August 29 - September 1, 2020.</a:t>
            </a:r>
          </a:p>
          <a:p>
            <a:pPr marL="228600" marR="0" lvl="0" indent="-228600" algn="l" defTabSz="914400" rtl="0" eaLnBrk="1" fontAlgn="auto" latinLnBrk="0" hangingPunct="1">
              <a:lnSpc>
                <a:spcPct val="100000"/>
              </a:lnSpc>
              <a:spcBef>
                <a:spcPts val="1000"/>
              </a:spcBef>
              <a:spcAft>
                <a:spcPts val="0"/>
              </a:spcAft>
              <a:buClr>
                <a:schemeClr val="accent1"/>
              </a:buClr>
              <a:buSzPct val="100000"/>
              <a:buFont typeface="Arial" panose="020B0604020202020204" pitchFamily="34" charset="0"/>
              <a:buAutoNum type="arabicPeriod"/>
              <a:tabLst/>
              <a:defRPr/>
            </a:pPr>
            <a:endParaRPr lang="en-US" sz="1000">
              <a:latin typeface="+mn-lt"/>
            </a:endParaRPr>
          </a:p>
          <a:p>
            <a:pPr marL="0" indent="0">
              <a:buNone/>
            </a:pPr>
            <a:endParaRPr lang="en-US"/>
          </a:p>
        </p:txBody>
      </p:sp>
      <p:sp>
        <p:nvSpPr>
          <p:cNvPr id="4" name="Slide Number Placeholder 3"/>
          <p:cNvSpPr>
            <a:spLocks noGrp="1"/>
          </p:cNvSpPr>
          <p:nvPr>
            <p:ph type="sldNum" sz="quarter" idx="5"/>
          </p:nvPr>
        </p:nvSpPr>
        <p:spPr/>
        <p:txBody>
          <a:bodyPr/>
          <a:lstStyle/>
          <a:p>
            <a:fld id="{50487F27-F4AC-478C-A07B-A71CA0B86259}" type="slidenum">
              <a:rPr lang="en-US" smtClean="0"/>
              <a:pPr/>
              <a:t>63</a:t>
            </a:fld>
            <a:endParaRPr lang="en-US"/>
          </a:p>
        </p:txBody>
      </p:sp>
      <p:sp>
        <p:nvSpPr>
          <p:cNvPr id="5" name="TextBox 4">
            <a:extLst>
              <a:ext uri="{FF2B5EF4-FFF2-40B4-BE49-F238E27FC236}">
                <a16:creationId xmlns:a16="http://schemas.microsoft.com/office/drawing/2014/main" id="{AD88F90C-8D09-4CE3-A98A-03D31C6C1C70}"/>
              </a:ext>
            </a:extLst>
          </p:cNvPr>
          <p:cNvSpPr txBox="1"/>
          <p:nvPr/>
        </p:nvSpPr>
        <p:spPr>
          <a:xfrm>
            <a:off x="3711324" y="7680"/>
            <a:ext cx="2892676" cy="215444"/>
          </a:xfrm>
          <a:prstGeom prst="rect">
            <a:avLst/>
          </a:prstGeom>
          <a:noFill/>
          <a:ln>
            <a:solidFill>
              <a:srgbClr val="FF0000"/>
            </a:solidFill>
          </a:ln>
        </p:spPr>
        <p:txBody>
          <a:bodyPr wrap="square" rtlCol="0">
            <a:spAutoFit/>
          </a:bodyPr>
          <a:lstStyle/>
          <a:p>
            <a:r>
              <a:rPr lang="en-US" sz="800">
                <a:solidFill>
                  <a:srgbClr val="FF0000"/>
                </a:solidFill>
              </a:rPr>
              <a:t>ARR calculated from event rates:6.8% – 4.7% = 2.1%</a:t>
            </a:r>
          </a:p>
        </p:txBody>
      </p:sp>
      <p:sp>
        <p:nvSpPr>
          <p:cNvPr id="6" name="TextBox 5">
            <a:extLst>
              <a:ext uri="{FF2B5EF4-FFF2-40B4-BE49-F238E27FC236}">
                <a16:creationId xmlns:a16="http://schemas.microsoft.com/office/drawing/2014/main" id="{9E41E1B4-3B37-4DE3-B4DA-247E8E63DE76}"/>
              </a:ext>
            </a:extLst>
          </p:cNvPr>
          <p:cNvSpPr txBox="1"/>
          <p:nvPr/>
        </p:nvSpPr>
        <p:spPr>
          <a:xfrm>
            <a:off x="342900" y="12700"/>
            <a:ext cx="3143249" cy="215444"/>
          </a:xfrm>
          <a:prstGeom prst="rect">
            <a:avLst/>
          </a:prstGeom>
          <a:noFill/>
          <a:ln>
            <a:solidFill>
              <a:srgbClr val="FF0000"/>
            </a:solidFill>
          </a:ln>
        </p:spPr>
        <p:txBody>
          <a:bodyPr wrap="square" rtlCol="0">
            <a:spAutoFit/>
          </a:bodyPr>
          <a:lstStyle/>
          <a:p>
            <a:r>
              <a:rPr lang="en-US" sz="800">
                <a:solidFill>
                  <a:srgbClr val="FF0000"/>
                </a:solidFill>
              </a:rPr>
              <a:t>Event rates: DAPA: 101/2152 = 4.7%; PBO: 146/2152 = 6.8%</a:t>
            </a:r>
          </a:p>
        </p:txBody>
      </p:sp>
    </p:spTree>
    <p:extLst>
      <p:ext uri="{BB962C8B-B14F-4D97-AF65-F5344CB8AC3E}">
        <p14:creationId xmlns:p14="http://schemas.microsoft.com/office/powerpoint/2010/main" val="2992629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D329D9AF-78F2-49D7-B2A1-3012A14F2A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388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7CEC46-DB7A-4C40-A421-F3D7C4BF6EFA}" type="slidenum">
              <a:rPr kumimoji="0" lang="en-US" sz="1400" b="0" i="0" u="none" strike="noStrike" kern="1200" cap="none" spc="-1" normalizeH="0" baseline="0" noProof="0" smtClean="0">
                <a:ln>
                  <a:noFill/>
                </a:ln>
                <a:solidFill>
                  <a:srgbClr val="303D22"/>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400" b="0" i="0" u="none" strike="noStrike" kern="1200" cap="none" spc="-1" normalizeH="0" baseline="0" noProof="0">
              <a:ln>
                <a:noFill/>
              </a:ln>
              <a:solidFill>
                <a:srgbClr val="303D22"/>
              </a:solidFill>
              <a:effectLst/>
              <a:uLnTx/>
              <a:uFillTx/>
              <a:latin typeface="Arial"/>
              <a:ea typeface="+mn-ea"/>
              <a:cs typeface="+mn-cs"/>
            </a:endParaRPr>
          </a:p>
        </p:txBody>
      </p:sp>
    </p:spTree>
    <p:extLst>
      <p:ext uri="{BB962C8B-B14F-4D97-AF65-F5344CB8AC3E}">
        <p14:creationId xmlns:p14="http://schemas.microsoft.com/office/powerpoint/2010/main" val="3793432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PlaceHolder 1"/>
          <p:cNvSpPr>
            <a:spLocks noGrp="1" noRot="1" noChangeAspect="1"/>
          </p:cNvSpPr>
          <p:nvPr>
            <p:ph type="sldImg"/>
          </p:nvPr>
        </p:nvSpPr>
        <p:spPr>
          <a:xfrm>
            <a:off x="533400" y="763588"/>
            <a:ext cx="6705600" cy="3771900"/>
          </a:xfrm>
          <a:prstGeom prst="rect">
            <a:avLst/>
          </a:prstGeom>
        </p:spPr>
      </p:sp>
      <p:sp>
        <p:nvSpPr>
          <p:cNvPr id="68"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Integration of glucagon-like peptide-1 receptor antagonists (GLP-1RA) and sodium-glucose co-transporter 2 inhibitors (SGLT2i) into cardiovascular practice. ASCVD, atherosclerotic cardiovascular disease; CKD, chronic kidney disease; HF, heart failure; MRF, multiple risk factors; T2D, type 2 diabetes. ∗ In patients with high stroke risk, or history of transient ischemic attack/stroke, consider initial integration of GLP-1RA into management plan followed by integration of SGLT2i on the basis of changes in heart failure or kidney status or for further glycosylated hemoglobin (A1c)-lowering.</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55798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B8D31-7498-4BBB-AB1C-C087BDF5978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757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9B22E-1E2C-4C83-B43D-FAE5BDCAA543}"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5511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991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DF6A4-2AA5-4951-84FD-1DDDE26865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4229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DF6A4-2AA5-4951-84FD-1DDDE26865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346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3 Cumulative Incidences of Cardiovascular Outcomes and Mortality in the Intention-to-Treat Analyses. Shown are the cumulative incidences of any cardiovascular disease (Panel A), a major adverse cardiovascular event (MACE) (Panel B), hospitalization for heart failure (Panel C), death from cardiovascular causes (Panel D), and death from any cause (Panel E) over 6.5 years of follow-up. The numbers plotted below the x axis of each panel are the participants at risk for the outcome at each follow-up time point (i.e., the number of participants in whom a specified outcome event had not developed by that time).</a:t>
            </a:r>
          </a:p>
        </p:txBody>
      </p:sp>
    </p:spTree>
    <p:extLst>
      <p:ext uri="{BB962C8B-B14F-4D97-AF65-F5344CB8AC3E}">
        <p14:creationId xmlns:p14="http://schemas.microsoft.com/office/powerpoint/2010/main" val="753487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334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C30B2-EA44-B444-83F1-885E590397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29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8515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6968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Slide Image Placeholder 1">
            <a:extLst>
              <a:ext uri="{FF2B5EF4-FFF2-40B4-BE49-F238E27FC236}">
                <a16:creationId xmlns:a16="http://schemas.microsoft.com/office/drawing/2014/main" id="{47AEE64E-4C60-624B-C940-EF60990E4485}"/>
              </a:ext>
            </a:extLst>
          </p:cNvPr>
          <p:cNvSpPr>
            <a:spLocks noGrp="1" noRot="1" noChangeAspect="1" noChangeArrowheads="1" noTextEdit="1"/>
          </p:cNvSpPr>
          <p:nvPr>
            <p:ph type="sldImg"/>
          </p:nvPr>
        </p:nvSpPr>
        <p:spPr>
          <a:ln/>
        </p:spPr>
      </p:sp>
      <p:sp>
        <p:nvSpPr>
          <p:cNvPr id="432130" name="Notes Placeholder 2">
            <a:extLst>
              <a:ext uri="{FF2B5EF4-FFF2-40B4-BE49-F238E27FC236}">
                <a16:creationId xmlns:a16="http://schemas.microsoft.com/office/drawing/2014/main" id="{7020AFC0-2932-78FB-4953-1773DD4F80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latin typeface="Arial" panose="020B0604020202020204" pitchFamily="34" charset="0"/>
              <a:ea typeface="ＭＳ Ｐゴシック" panose="020B0600070205080204" pitchFamily="34" charset="-128"/>
            </a:endParaRPr>
          </a:p>
        </p:txBody>
      </p:sp>
      <p:sp>
        <p:nvSpPr>
          <p:cNvPr id="432131" name="Slide Number Placeholder 3">
            <a:extLst>
              <a:ext uri="{FF2B5EF4-FFF2-40B4-BE49-F238E27FC236}">
                <a16:creationId xmlns:a16="http://schemas.microsoft.com/office/drawing/2014/main" id="{B15A148A-9843-06B7-C1B0-7CC6986BA5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129E9F-F93A-B843-A427-915EEE9048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DF6A4-2AA5-4951-84FD-1DDDE26865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366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a:extLst>
              <a:ext uri="{FF2B5EF4-FFF2-40B4-BE49-F238E27FC236}">
                <a16:creationId xmlns:a16="http://schemas.microsoft.com/office/drawing/2014/main" id="{3AA28502-70A3-94C5-30CF-EBE971790804}"/>
              </a:ext>
            </a:extLst>
          </p:cNvPr>
          <p:cNvSpPr>
            <a:spLocks noGrp="1" noRot="1" noChangeAspect="1" noChangeArrowheads="1" noTextEdit="1"/>
          </p:cNvSpPr>
          <p:nvPr>
            <p:ph type="sldImg"/>
          </p:nvPr>
        </p:nvSpPr>
        <p:spPr>
          <a:ln/>
        </p:spPr>
      </p:sp>
      <p:sp>
        <p:nvSpPr>
          <p:cNvPr id="359426" name="Notes Placeholder 2">
            <a:extLst>
              <a:ext uri="{FF2B5EF4-FFF2-40B4-BE49-F238E27FC236}">
                <a16:creationId xmlns:a16="http://schemas.microsoft.com/office/drawing/2014/main" id="{DF0592BB-9013-63A8-23ED-E521FB2190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latin typeface="Arial" panose="020B0604020202020204" pitchFamily="34" charset="0"/>
              <a:ea typeface="ＭＳ Ｐゴシック" panose="020B0600070205080204" pitchFamily="34" charset="-128"/>
            </a:endParaRPr>
          </a:p>
        </p:txBody>
      </p:sp>
      <p:sp>
        <p:nvSpPr>
          <p:cNvPr id="359427" name="Slide Number Placeholder 3">
            <a:extLst>
              <a:ext uri="{FF2B5EF4-FFF2-40B4-BE49-F238E27FC236}">
                <a16:creationId xmlns:a16="http://schemas.microsoft.com/office/drawing/2014/main" id="{D71D4BC7-8AE5-A58D-8276-8F23526B2A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1159E6-DCA2-4E43-A18F-068188DF0BD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49288"/>
            <a:ext cx="5486400" cy="3086100"/>
          </a:xfrm>
        </p:spPr>
      </p:sp>
      <p:sp>
        <p:nvSpPr>
          <p:cNvPr id="3" name="Notes Placeholder 2"/>
          <p:cNvSpPr>
            <a:spLocks noGrp="1"/>
          </p:cNvSpPr>
          <p:nvPr>
            <p:ph type="body" idx="1"/>
          </p:nvPr>
        </p:nvSpPr>
        <p:spPr/>
        <p:txBody>
          <a:bodyPr/>
          <a:lstStyle/>
          <a:p>
            <a:pPr marL="0" lvl="1" inden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4E0AC3-3513-49DF-9A8A-6BCB61682772}" type="slidenum">
              <a:rPr kumimoji="0" lang="en-CA"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CA"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4231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928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858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a:p>
        </p:txBody>
      </p:sp>
    </p:spTree>
    <p:extLst>
      <p:ext uri="{BB962C8B-B14F-4D97-AF65-F5344CB8AC3E}">
        <p14:creationId xmlns:p14="http://schemas.microsoft.com/office/powerpoint/2010/main" val="16478071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6280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3186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9546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692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1266" name="Rectangle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a:p>
        </p:txBody>
      </p:sp>
    </p:spTree>
    <p:extLst>
      <p:ext uri="{BB962C8B-B14F-4D97-AF65-F5344CB8AC3E}">
        <p14:creationId xmlns:p14="http://schemas.microsoft.com/office/powerpoint/2010/main" val="4201582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Figure 2 Cumulative Incidences of Microvascular Outcomes in the Intention-to-Treat Analyses. Shown are the cumulative incidences of the following conditions over 6.5 years of follow-up among participants who did not have one of these conditions at baseline: confirmed moderately increased albuminuria level (≥30 mg of albumin per gram of creatinine) or dialysis, transplantation, or death due to end-stage kidney disease (Panel A); severely increased albuminuria level (≥300 mg of albumin per gram of creatinine) or dialysis, transplantation, or death due to end-stage kidney disease (Panel B); renal impairment (estimated glomerular filtration rate of &lt;60 ml per minute per 1.73 m</a:t>
            </a:r>
            <a:r>
              <a:rPr lang="en-GB" baseline="30000">
                <a:latin typeface="Arial" charset="0"/>
                <a:ea typeface="Gothic" charset="0"/>
                <a:cs typeface="Gothic" charset="0"/>
              </a:rPr>
              <a:t>2</a:t>
            </a:r>
            <a:r>
              <a:rPr lang="en-GB">
                <a:latin typeface="Arial" charset="0"/>
                <a:ea typeface="Gothic" charset="0"/>
                <a:cs typeface="Gothic" charset="0"/>
              </a:rPr>
              <a:t> of body-surface area) (Panel C); and diabetic peripheral neuropathy (Panel D). The numbers plotted below the x axis of each panel are the participants at risk for the outcome at each follow-up time point (i.e., the number of participants in whom a specified outcome event had not developed by that time). The insets show the same data on an enlarged y axis.</a:t>
            </a:r>
          </a:p>
        </p:txBody>
      </p:sp>
    </p:spTree>
    <p:extLst>
      <p:ext uri="{BB962C8B-B14F-4D97-AF65-F5344CB8AC3E}">
        <p14:creationId xmlns:p14="http://schemas.microsoft.com/office/powerpoint/2010/main" val="2348159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2290" name="Rectangle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wrap="none" anchor="ctr"/>
          <a:lstStyle/>
          <a:p>
            <a:endParaRPr lang="en-US"/>
          </a:p>
        </p:txBody>
      </p:sp>
    </p:spTree>
    <p:extLst>
      <p:ext uri="{BB962C8B-B14F-4D97-AF65-F5344CB8AC3E}">
        <p14:creationId xmlns:p14="http://schemas.microsoft.com/office/powerpoint/2010/main" val="4099384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DF6A4-2AA5-4951-84FD-1DDDE26865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877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B13F-5FA4-EBF3-5117-DAF7BC3DA6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E3238676-1E60-7289-F7D1-296D266012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5B288CD-9A1D-D257-501C-E2AFF5B8515B}"/>
              </a:ext>
            </a:extLst>
          </p:cNvPr>
          <p:cNvSpPr>
            <a:spLocks noGrp="1"/>
          </p:cNvSpPr>
          <p:nvPr>
            <p:ph type="dt" sz="half" idx="10"/>
          </p:nvPr>
        </p:nvSpPr>
        <p:spPr/>
        <p:txBody>
          <a:bodyPr/>
          <a:lstStyle/>
          <a:p>
            <a:fld id="{3EA3CB68-E905-4D65-8FCA-66E31EC73695}" type="datetimeFigureOut">
              <a:rPr lang="en-CA" smtClean="0"/>
              <a:t>2023-05-25</a:t>
            </a:fld>
            <a:endParaRPr lang="en-CA"/>
          </a:p>
        </p:txBody>
      </p:sp>
      <p:sp>
        <p:nvSpPr>
          <p:cNvPr id="5" name="Footer Placeholder 4">
            <a:extLst>
              <a:ext uri="{FF2B5EF4-FFF2-40B4-BE49-F238E27FC236}">
                <a16:creationId xmlns:a16="http://schemas.microsoft.com/office/drawing/2014/main" id="{FF92F437-4605-588C-9E12-3B21DFD4DD6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750F917-01D0-DC19-28A9-C3DF77FE853B}"/>
              </a:ext>
            </a:extLst>
          </p:cNvPr>
          <p:cNvSpPr>
            <a:spLocks noGrp="1"/>
          </p:cNvSpPr>
          <p:nvPr>
            <p:ph type="sldNum" sz="quarter" idx="12"/>
          </p:nvPr>
        </p:nvSpPr>
        <p:spPr/>
        <p:txBody>
          <a:bodyPr/>
          <a:lstStyle/>
          <a:p>
            <a:fld id="{6C1BFC43-FB04-4BC4-8CBD-C2A9044E44FA}" type="slidenum">
              <a:rPr lang="en-CA" smtClean="0"/>
              <a:t>‹#›</a:t>
            </a:fld>
            <a:endParaRPr lang="en-CA"/>
          </a:p>
        </p:txBody>
      </p:sp>
    </p:spTree>
    <p:extLst>
      <p:ext uri="{BB962C8B-B14F-4D97-AF65-F5344CB8AC3E}">
        <p14:creationId xmlns:p14="http://schemas.microsoft.com/office/powerpoint/2010/main" val="2497632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DC1D8-25C7-4BA6-1403-4A9BF7AE3D2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972C7B5-6672-ED7D-7900-97CC1E3ED9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8ED3800-2CF2-0977-F658-FD4F79F393EB}"/>
              </a:ext>
            </a:extLst>
          </p:cNvPr>
          <p:cNvSpPr>
            <a:spLocks noGrp="1"/>
          </p:cNvSpPr>
          <p:nvPr>
            <p:ph type="dt" sz="half" idx="10"/>
          </p:nvPr>
        </p:nvSpPr>
        <p:spPr/>
        <p:txBody>
          <a:bodyPr/>
          <a:lstStyle/>
          <a:p>
            <a:fld id="{3EA3CB68-E905-4D65-8FCA-66E31EC73695}" type="datetimeFigureOut">
              <a:rPr lang="en-CA" smtClean="0"/>
              <a:t>2023-05-25</a:t>
            </a:fld>
            <a:endParaRPr lang="en-CA"/>
          </a:p>
        </p:txBody>
      </p:sp>
      <p:sp>
        <p:nvSpPr>
          <p:cNvPr id="5" name="Footer Placeholder 4">
            <a:extLst>
              <a:ext uri="{FF2B5EF4-FFF2-40B4-BE49-F238E27FC236}">
                <a16:creationId xmlns:a16="http://schemas.microsoft.com/office/drawing/2014/main" id="{154B1696-D0FA-4FB7-2C86-E6E5BB27CA5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3052BA8-8525-CEDB-D706-26715F2D9FD3}"/>
              </a:ext>
            </a:extLst>
          </p:cNvPr>
          <p:cNvSpPr>
            <a:spLocks noGrp="1"/>
          </p:cNvSpPr>
          <p:nvPr>
            <p:ph type="sldNum" sz="quarter" idx="12"/>
          </p:nvPr>
        </p:nvSpPr>
        <p:spPr/>
        <p:txBody>
          <a:bodyPr/>
          <a:lstStyle/>
          <a:p>
            <a:fld id="{6C1BFC43-FB04-4BC4-8CBD-C2A9044E44FA}" type="slidenum">
              <a:rPr lang="en-CA" smtClean="0"/>
              <a:t>‹#›</a:t>
            </a:fld>
            <a:endParaRPr lang="en-CA"/>
          </a:p>
        </p:txBody>
      </p:sp>
    </p:spTree>
    <p:extLst>
      <p:ext uri="{BB962C8B-B14F-4D97-AF65-F5344CB8AC3E}">
        <p14:creationId xmlns:p14="http://schemas.microsoft.com/office/powerpoint/2010/main" val="1539811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551B82-5012-F33F-D4C1-5D9BB75E20B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4BDF1A1-C283-7332-3A29-544910D0EC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96A6A46-6BB6-09B6-C9E3-7F45F24B632A}"/>
              </a:ext>
            </a:extLst>
          </p:cNvPr>
          <p:cNvSpPr>
            <a:spLocks noGrp="1"/>
          </p:cNvSpPr>
          <p:nvPr>
            <p:ph type="dt" sz="half" idx="10"/>
          </p:nvPr>
        </p:nvSpPr>
        <p:spPr/>
        <p:txBody>
          <a:bodyPr/>
          <a:lstStyle/>
          <a:p>
            <a:fld id="{3EA3CB68-E905-4D65-8FCA-66E31EC73695}" type="datetimeFigureOut">
              <a:rPr lang="en-CA" smtClean="0"/>
              <a:t>2023-05-25</a:t>
            </a:fld>
            <a:endParaRPr lang="en-CA"/>
          </a:p>
        </p:txBody>
      </p:sp>
      <p:sp>
        <p:nvSpPr>
          <p:cNvPr id="5" name="Footer Placeholder 4">
            <a:extLst>
              <a:ext uri="{FF2B5EF4-FFF2-40B4-BE49-F238E27FC236}">
                <a16:creationId xmlns:a16="http://schemas.microsoft.com/office/drawing/2014/main" id="{FF98AA3D-3331-5FC6-5464-646FCF75C3B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BD77A0-3103-BA01-3BCC-6754F6DFDD82}"/>
              </a:ext>
            </a:extLst>
          </p:cNvPr>
          <p:cNvSpPr>
            <a:spLocks noGrp="1"/>
          </p:cNvSpPr>
          <p:nvPr>
            <p:ph type="sldNum" sz="quarter" idx="12"/>
          </p:nvPr>
        </p:nvSpPr>
        <p:spPr/>
        <p:txBody>
          <a:bodyPr/>
          <a:lstStyle/>
          <a:p>
            <a:fld id="{6C1BFC43-FB04-4BC4-8CBD-C2A9044E44FA}" type="slidenum">
              <a:rPr lang="en-CA" smtClean="0"/>
              <a:t>‹#›</a:t>
            </a:fld>
            <a:endParaRPr lang="en-CA"/>
          </a:p>
        </p:txBody>
      </p:sp>
    </p:spTree>
    <p:extLst>
      <p:ext uri="{BB962C8B-B14F-4D97-AF65-F5344CB8AC3E}">
        <p14:creationId xmlns:p14="http://schemas.microsoft.com/office/powerpoint/2010/main" val="3570255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65A10F15-59BC-404E-9A47-873BA698BCC2}"/>
              </a:ext>
            </a:extLst>
          </p:cNvPr>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9" name="Slide Number Placeholder 7">
            <a:extLst>
              <a:ext uri="{FF2B5EF4-FFF2-40B4-BE49-F238E27FC236}">
                <a16:creationId xmlns:a16="http://schemas.microsoft.com/office/drawing/2014/main" id="{D9D3A509-BFF5-418F-9BCD-6C48CBD60C7B}"/>
              </a:ext>
            </a:extLst>
          </p:cNvPr>
          <p:cNvSpPr>
            <a:spLocks noGrp="1"/>
          </p:cNvSpPr>
          <p:nvPr>
            <p:ph type="sldNum" sz="quarter" idx="14"/>
          </p:nvPr>
        </p:nvSpPr>
        <p:spPr>
          <a:xfrm>
            <a:off x="11352180" y="6275263"/>
            <a:ext cx="597086" cy="365125"/>
          </a:xfrm>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2635550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6_SUBSECTION_1">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flipV="1">
            <a:off x="9301655" y="-4"/>
            <a:ext cx="2890345" cy="1125539"/>
          </a:xfrm>
          <a:prstGeom prst="rect">
            <a:avLst/>
          </a:prstGeom>
          <a:gradFill>
            <a:gsLst>
              <a:gs pos="66000">
                <a:srgbClr val="7D5B8D">
                  <a:alpha val="15000"/>
                </a:srgbClr>
              </a:gs>
              <a:gs pos="0">
                <a:srgbClr val="7D5B8D">
                  <a:alpha val="70000"/>
                </a:srgbClr>
              </a:gs>
              <a:gs pos="100000">
                <a:srgbClr val="7D5B8D">
                  <a:alpha val="0"/>
                </a:srgbClr>
              </a:gs>
            </a:gsLst>
            <a:lin ang="10800000" scaled="0"/>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err="1">
              <a:ln>
                <a:noFill/>
              </a:ln>
              <a:solidFill>
                <a:schemeClr val="bg1"/>
              </a:solidFill>
              <a:effectLst/>
              <a:latin typeface="Arial "/>
            </a:endParaRPr>
          </a:p>
        </p:txBody>
      </p:sp>
      <p:sp>
        <p:nvSpPr>
          <p:cNvPr id="3" name="Rectangle 2"/>
          <p:cNvSpPr/>
          <p:nvPr userDrawn="1"/>
        </p:nvSpPr>
        <p:spPr bwMode="auto">
          <a:xfrm flipV="1">
            <a:off x="0" y="-1"/>
            <a:ext cx="12192000" cy="1125539"/>
          </a:xfrm>
          <a:prstGeom prst="rect">
            <a:avLst/>
          </a:prstGeom>
          <a:gradFill>
            <a:gsLst>
              <a:gs pos="66000">
                <a:srgbClr val="7D5B8D">
                  <a:alpha val="15000"/>
                </a:srgbClr>
              </a:gs>
              <a:gs pos="0">
                <a:srgbClr val="7D5B8D">
                  <a:alpha val="55000"/>
                </a:srgbClr>
              </a:gs>
              <a:gs pos="100000">
                <a:srgbClr val="7D5B8D">
                  <a:alpha val="0"/>
                </a:srgb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err="1">
              <a:ln>
                <a:noFill/>
              </a:ln>
              <a:solidFill>
                <a:schemeClr val="bg1"/>
              </a:solidFill>
              <a:effectLst/>
              <a:latin typeface="Arial "/>
            </a:endParaRPr>
          </a:p>
        </p:txBody>
      </p:sp>
      <p:sp>
        <p:nvSpPr>
          <p:cNvPr id="4" name="Title 1"/>
          <p:cNvSpPr>
            <a:spLocks noGrp="1"/>
          </p:cNvSpPr>
          <p:nvPr>
            <p:ph type="title"/>
          </p:nvPr>
        </p:nvSpPr>
        <p:spPr>
          <a:xfrm>
            <a:off x="412752" y="168166"/>
            <a:ext cx="11268000" cy="957372"/>
          </a:xfrm>
          <a:prstGeom prst="rect">
            <a:avLst/>
          </a:prstGeom>
        </p:spPr>
        <p:txBody>
          <a:bodyPr lIns="90000" tIns="46800" rIns="90000" bIns="46800" anchor="b" anchorCtr="0"/>
          <a:lstStyle>
            <a:lvl1pPr>
              <a:lnSpc>
                <a:spcPct val="90000"/>
              </a:lnSpc>
              <a:defRPr sz="3600">
                <a:effectLst>
                  <a:outerShdw blurRad="50800" dist="38100" dir="2700000" algn="tl" rotWithShape="0">
                    <a:prstClr val="black">
                      <a:alpha val="40000"/>
                    </a:prstClr>
                  </a:outerShdw>
                </a:effectLst>
                <a:latin typeface="Arial "/>
              </a:defRPr>
            </a:lvl1pPr>
          </a:lstStyle>
          <a:p>
            <a:r>
              <a:rPr lang="en-US" noProof="0"/>
              <a:t>Click to edit Master title style</a:t>
            </a:r>
          </a:p>
        </p:txBody>
      </p:sp>
      <p:sp>
        <p:nvSpPr>
          <p:cNvPr id="5" name="Text Placeholder 8"/>
          <p:cNvSpPr>
            <a:spLocks noGrp="1"/>
          </p:cNvSpPr>
          <p:nvPr>
            <p:ph type="body" sz="quarter" idx="13" hasCustomPrompt="1"/>
          </p:nvPr>
        </p:nvSpPr>
        <p:spPr>
          <a:xfrm>
            <a:off x="422327" y="1479550"/>
            <a:ext cx="11347324" cy="4768850"/>
          </a:xfrm>
          <a:prstGeom prst="rect">
            <a:avLst/>
          </a:prstGeom>
        </p:spPr>
        <p:txBody>
          <a:bodyPr lIns="90000" tIns="46800" rIns="90000" bIns="46800"/>
          <a:lstStyle>
            <a:lvl1pPr marL="230400" indent="-230400">
              <a:lnSpc>
                <a:spcPct val="90000"/>
              </a:lnSpc>
              <a:spcBef>
                <a:spcPts val="0"/>
              </a:spcBef>
              <a:spcAft>
                <a:spcPts val="600"/>
              </a:spcAft>
              <a:buClr>
                <a:srgbClr val="7D5B8D"/>
              </a:buClr>
              <a:buSzPct val="120000"/>
              <a:buFont typeface="Arial" charset="0"/>
              <a:buChar char="•"/>
              <a:defRPr sz="2400" b="0">
                <a:solidFill>
                  <a:schemeClr val="tx1">
                    <a:lumMod val="65000"/>
                    <a:lumOff val="35000"/>
                  </a:schemeClr>
                </a:solidFill>
                <a:latin typeface="Arial "/>
                <a:cs typeface="Arial" pitchFamily="34" charset="0"/>
              </a:defRPr>
            </a:lvl1pPr>
            <a:lvl2pPr marL="460800" indent="-230400">
              <a:lnSpc>
                <a:spcPct val="90000"/>
              </a:lnSpc>
              <a:spcBef>
                <a:spcPts val="0"/>
              </a:spcBef>
              <a:spcAft>
                <a:spcPts val="600"/>
              </a:spcAft>
              <a:buClr>
                <a:schemeClr val="accent2"/>
              </a:buClr>
              <a:buSzPct val="97000"/>
              <a:buFont typeface="Wingdings" charset="2"/>
              <a:buChar char="Ø"/>
              <a:defRPr sz="2100">
                <a:solidFill>
                  <a:schemeClr val="tx1">
                    <a:lumMod val="65000"/>
                    <a:lumOff val="35000"/>
                  </a:schemeClr>
                </a:solidFill>
                <a:latin typeface="Arial "/>
              </a:defRPr>
            </a:lvl2pPr>
            <a:lvl3pPr marL="626400" indent="-165600">
              <a:lnSpc>
                <a:spcPct val="90000"/>
              </a:lnSpc>
              <a:spcBef>
                <a:spcPts val="0"/>
              </a:spcBef>
              <a:spcAft>
                <a:spcPts val="600"/>
              </a:spcAft>
              <a:buClr>
                <a:schemeClr val="accent3"/>
              </a:buClr>
              <a:buSzPct val="95000"/>
              <a:buFont typeface="Wingdings" charset="2"/>
              <a:buChar char="§"/>
              <a:defRPr sz="1800">
                <a:solidFill>
                  <a:schemeClr val="tx1">
                    <a:lumMod val="65000"/>
                    <a:lumOff val="35000"/>
                  </a:schemeClr>
                </a:solidFill>
                <a:latin typeface="Arial "/>
              </a:defRPr>
            </a:lvl3pPr>
            <a:lvl4pPr marL="802800" indent="-176400">
              <a:lnSpc>
                <a:spcPct val="90000"/>
              </a:lnSpc>
              <a:spcBef>
                <a:spcPts val="0"/>
              </a:spcBef>
              <a:spcAft>
                <a:spcPts val="600"/>
              </a:spcAft>
              <a:buClr>
                <a:schemeClr val="accent1">
                  <a:lumMod val="60000"/>
                  <a:lumOff val="40000"/>
                </a:schemeClr>
              </a:buClr>
              <a:buSzPct val="85000"/>
              <a:buFont typeface="Wingdings" charset="2"/>
              <a:buChar char="v"/>
              <a:defRPr sz="1500">
                <a:solidFill>
                  <a:schemeClr val="tx1">
                    <a:lumMod val="65000"/>
                    <a:lumOff val="35000"/>
                  </a:schemeClr>
                </a:solidFill>
                <a:latin typeface="Arial "/>
              </a:defRPr>
            </a:lvl4pPr>
            <a:lvl5pPr marL="853200" indent="-284400">
              <a:spcBef>
                <a:spcPts val="300"/>
              </a:spcBef>
              <a:buClr>
                <a:schemeClr val="tx2"/>
              </a:buClr>
              <a:defRPr sz="1400">
                <a:solidFill>
                  <a:schemeClr val="tx1"/>
                </a:solidFill>
              </a:defRPr>
            </a:lvl5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8989" y="-27136"/>
            <a:ext cx="945007" cy="1181258"/>
          </a:xfrm>
          <a:prstGeom prst="rect">
            <a:avLst/>
          </a:prstGeom>
        </p:spPr>
      </p:pic>
      <p:sp>
        <p:nvSpPr>
          <p:cNvPr id="8" name="Espace réservé du pied de page 4">
            <a:extLst>
              <a:ext uri="{FF2B5EF4-FFF2-40B4-BE49-F238E27FC236}">
                <a16:creationId xmlns:a16="http://schemas.microsoft.com/office/drawing/2014/main" id="{3DDB8E47-2DFE-F345-BA60-4A8B533399C5}"/>
              </a:ext>
            </a:extLst>
          </p:cNvPr>
          <p:cNvSpPr>
            <a:spLocks noGrp="1"/>
          </p:cNvSpPr>
          <p:nvPr>
            <p:ph type="ftr" sz="quarter" idx="3"/>
          </p:nvPr>
        </p:nvSpPr>
        <p:spPr>
          <a:xfrm>
            <a:off x="436038" y="6430214"/>
            <a:ext cx="10730417" cy="299823"/>
          </a:xfrm>
          <a:prstGeom prst="rect">
            <a:avLst/>
          </a:prstGeom>
        </p:spPr>
        <p:txBody>
          <a:bodyPr anchor="b"/>
          <a:lstStyle>
            <a:lvl1pPr>
              <a:defRPr sz="800">
                <a:latin typeface="Arial "/>
              </a:defRPr>
            </a:lvl1pPr>
          </a:lstStyle>
          <a:p>
            <a:endParaRPr lang="en-CA"/>
          </a:p>
        </p:txBody>
      </p:sp>
      <p:sp>
        <p:nvSpPr>
          <p:cNvPr id="2" name="TextBox 1"/>
          <p:cNvSpPr txBox="1"/>
          <p:nvPr userDrawn="1"/>
        </p:nvSpPr>
        <p:spPr>
          <a:xfrm>
            <a:off x="11475622" y="6498030"/>
            <a:ext cx="341760" cy="246221"/>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1209E80F-07BE-F345-869A-B449B2277038}" type="slidenum">
              <a:rPr lang="en-CA" sz="1000" b="1" smtClean="0">
                <a:solidFill>
                  <a:schemeClr val="accent1"/>
                </a:solidFill>
                <a:latin typeface="Arial "/>
              </a:rPr>
              <a:pPr marL="0" marR="0" indent="0" algn="r" defTabSz="914400" rtl="0" eaLnBrk="1" fontAlgn="auto" latinLnBrk="0" hangingPunct="1">
                <a:lnSpc>
                  <a:spcPct val="100000"/>
                </a:lnSpc>
                <a:spcBef>
                  <a:spcPts val="0"/>
                </a:spcBef>
                <a:spcAft>
                  <a:spcPts val="0"/>
                </a:spcAft>
                <a:buClrTx/>
                <a:buSzTx/>
                <a:buFontTx/>
                <a:buNone/>
                <a:tabLst/>
                <a:defRPr/>
              </a:pPr>
              <a:t>‹#›</a:t>
            </a:fld>
            <a:endParaRPr lang="en-CA" sz="1000" b="1">
              <a:solidFill>
                <a:schemeClr val="accent1"/>
              </a:solidFill>
              <a:latin typeface="Arial "/>
            </a:endParaRPr>
          </a:p>
        </p:txBody>
      </p:sp>
      <p:cxnSp>
        <p:nvCxnSpPr>
          <p:cNvPr id="12" name="Straight Connector 11"/>
          <p:cNvCxnSpPr/>
          <p:nvPr userDrawn="1"/>
        </p:nvCxnSpPr>
        <p:spPr bwMode="auto">
          <a:xfrm>
            <a:off x="11769651" y="6653490"/>
            <a:ext cx="432000" cy="0"/>
          </a:xfrm>
          <a:prstGeom prst="line">
            <a:avLst/>
          </a:prstGeom>
          <a:solidFill>
            <a:schemeClr val="accent1"/>
          </a:solidFill>
          <a:ln w="19050" cap="flat" cmpd="sng" algn="ctr">
            <a:solidFill>
              <a:schemeClr val="accent1">
                <a:lumMod val="60000"/>
                <a:lumOff val="40000"/>
              </a:schemeClr>
            </a:solidFill>
            <a:prstDash val="solid"/>
            <a:miter lim="800000"/>
            <a:headEnd type="none" w="med" len="med"/>
            <a:tailEnd type="none" w="med" len="med"/>
          </a:ln>
          <a:effectLst/>
        </p:spPr>
      </p:cxnSp>
    </p:spTree>
    <p:extLst>
      <p:ext uri="{BB962C8B-B14F-4D97-AF65-F5344CB8AC3E}">
        <p14:creationId xmlns:p14="http://schemas.microsoft.com/office/powerpoint/2010/main" val="236307477"/>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336">
          <p15:clr>
            <a:srgbClr val="F26B43"/>
          </p15:clr>
        </p15:guide>
        <p15:guide id="4" orient="horz" pos="1127">
          <p15:clr>
            <a:srgbClr val="F26B43"/>
          </p15:clr>
        </p15:guide>
        <p15:guide id="5" orient="horz" pos="614">
          <p15:clr>
            <a:srgbClr val="F26B43"/>
          </p15:clr>
        </p15:guide>
        <p15:guide id="6" orient="horz" pos="4200">
          <p15:clr>
            <a:srgbClr val="FBAE40"/>
          </p15:clr>
        </p15:guide>
        <p15:guide id="7" pos="480">
          <p15:clr>
            <a:srgbClr val="F26B43"/>
          </p15:clr>
        </p15:guide>
        <p15:guide id="8" pos="7344">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3A72FE-7E88-4A3A-8557-617D3A29B3D0}"/>
              </a:ext>
            </a:extLst>
          </p:cNvPr>
          <p:cNvPicPr>
            <a:picLocks noChangeAspect="1"/>
          </p:cNvPicPr>
          <p:nvPr userDrawn="1"/>
        </p:nvPicPr>
        <p:blipFill rotWithShape="1">
          <a:blip r:embed="rId2"/>
          <a:srcRect l="233" t="502" r="1009" b="1404"/>
          <a:stretch/>
        </p:blipFill>
        <p:spPr>
          <a:xfrm>
            <a:off x="14977" y="6876"/>
            <a:ext cx="12163273" cy="6886136"/>
          </a:xfrm>
          <a:prstGeom prst="rect">
            <a:avLst/>
          </a:prstGeom>
        </p:spPr>
      </p:pic>
      <p:sp>
        <p:nvSpPr>
          <p:cNvPr id="4" name="Title 1">
            <a:extLst>
              <a:ext uri="{FF2B5EF4-FFF2-40B4-BE49-F238E27FC236}">
                <a16:creationId xmlns:a16="http://schemas.microsoft.com/office/drawing/2014/main" id="{DA722A21-B015-4C50-BCF4-FC1237DED6BF}"/>
              </a:ext>
            </a:extLst>
          </p:cNvPr>
          <p:cNvSpPr>
            <a:spLocks noGrp="1"/>
          </p:cNvSpPr>
          <p:nvPr>
            <p:ph type="title"/>
          </p:nvPr>
        </p:nvSpPr>
        <p:spPr>
          <a:xfrm>
            <a:off x="1021080" y="201353"/>
            <a:ext cx="10332720" cy="863174"/>
          </a:xfrm>
        </p:spPr>
        <p:txBody>
          <a:bodyPr anchor="b">
            <a:noAutofit/>
          </a:bodyPr>
          <a:lstStyle>
            <a:lvl1pPr>
              <a:defRPr sz="3200" b="1">
                <a:solidFill>
                  <a:srgbClr val="387F83"/>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3F10019C-5A58-4A0D-B550-6898A02706B3}"/>
              </a:ext>
            </a:extLst>
          </p:cNvPr>
          <p:cNvSpPr>
            <a:spLocks noGrp="1"/>
          </p:cNvSpPr>
          <p:nvPr>
            <p:ph idx="1"/>
          </p:nvPr>
        </p:nvSpPr>
        <p:spPr>
          <a:xfrm>
            <a:off x="1021080" y="1185863"/>
            <a:ext cx="10332720" cy="4991100"/>
          </a:xfrm>
        </p:spPr>
        <p:txBody>
          <a:bodyPr>
            <a:normAutofit/>
          </a:bodyPr>
          <a:lstStyle>
            <a:lvl1pPr>
              <a:buClr>
                <a:srgbClr val="6CCACF"/>
              </a:buClr>
              <a:defRPr sz="2000">
                <a:solidFill>
                  <a:srgbClr val="444545"/>
                </a:solidFill>
              </a:defRPr>
            </a:lvl1pPr>
            <a:lvl2pPr marL="685800" indent="-228600">
              <a:buClr>
                <a:srgbClr val="D85588"/>
              </a:buClr>
              <a:buFont typeface="Wingdings" panose="05000000000000000000" pitchFamily="2" charset="2"/>
              <a:buChar char="§"/>
              <a:defRPr sz="1800">
                <a:solidFill>
                  <a:srgbClr val="444545"/>
                </a:solidFill>
              </a:defRPr>
            </a:lvl2pPr>
            <a:lvl3pPr marL="1143000" indent="-228600">
              <a:buClr>
                <a:srgbClr val="945593"/>
              </a:buClr>
              <a:buSzPct val="80000"/>
              <a:buFont typeface="Verdana" panose="020B0604030504040204" pitchFamily="34" charset="0"/>
              <a:buChar char="◊"/>
              <a:defRPr sz="1600">
                <a:solidFill>
                  <a:srgbClr val="444545"/>
                </a:solidFill>
              </a:defRPr>
            </a:lvl3pPr>
            <a:lvl4pPr marL="1600200" indent="-228600">
              <a:buClr>
                <a:srgbClr val="F79C79"/>
              </a:buClr>
              <a:buFont typeface="Arial" panose="020B0604020202020204" pitchFamily="34" charset="0"/>
              <a:buChar char="•"/>
              <a:defRPr sz="1400">
                <a:solidFill>
                  <a:srgbClr val="444545"/>
                </a:solidFill>
              </a:defRPr>
            </a:lvl4pPr>
            <a:lvl5pPr>
              <a:defRPr>
                <a:solidFill>
                  <a:srgbClr val="444545"/>
                </a:solidFill>
              </a:defRPr>
            </a:lvl5pPr>
          </a:lstStyle>
          <a:p>
            <a:pPr lvl="0"/>
            <a:r>
              <a:rPr lang="en-US"/>
              <a:t>Edit Master text styles</a:t>
            </a:r>
          </a:p>
          <a:p>
            <a:pPr lvl="1"/>
            <a:r>
              <a:rPr lang="en-US"/>
              <a:t>Second level</a:t>
            </a:r>
          </a:p>
          <a:p>
            <a:pPr lvl="2"/>
            <a:r>
              <a:rPr lang="en-US"/>
              <a:t>Third level</a:t>
            </a:r>
          </a:p>
          <a:p>
            <a:pPr lvl="3"/>
            <a:r>
              <a:rPr lang="en-US"/>
              <a:t>Fourth bullet</a:t>
            </a:r>
          </a:p>
        </p:txBody>
      </p:sp>
      <p:sp>
        <p:nvSpPr>
          <p:cNvPr id="2" name="Footer Placeholder 1">
            <a:extLst>
              <a:ext uri="{FF2B5EF4-FFF2-40B4-BE49-F238E27FC236}">
                <a16:creationId xmlns:a16="http://schemas.microsoft.com/office/drawing/2014/main" id="{6661A432-39F9-4A77-A116-A390BB6CB166}"/>
              </a:ext>
            </a:extLst>
          </p:cNvPr>
          <p:cNvSpPr>
            <a:spLocks noGrp="1"/>
          </p:cNvSpPr>
          <p:nvPr>
            <p:ph type="ftr" sz="quarter" idx="10"/>
          </p:nvPr>
        </p:nvSpPr>
        <p:spPr>
          <a:xfrm>
            <a:off x="448574" y="6356350"/>
            <a:ext cx="10351698" cy="365125"/>
          </a:xfrm>
        </p:spPr>
        <p:txBody>
          <a:bodyPr/>
          <a:lstStyle/>
          <a:p>
            <a:endParaRPr lang="en-US"/>
          </a:p>
        </p:txBody>
      </p:sp>
    </p:spTree>
    <p:extLst>
      <p:ext uri="{BB962C8B-B14F-4D97-AF65-F5344CB8AC3E}">
        <p14:creationId xmlns:p14="http://schemas.microsoft.com/office/powerpoint/2010/main" val="2156715556"/>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78933" y="1322832"/>
            <a:ext cx="3232355" cy="4351338"/>
          </a:xfrm>
        </p:spPr>
        <p:txBody>
          <a:bodyPr>
            <a:normAutofit/>
          </a:bodyPr>
          <a:lstStyle>
            <a:lvl1pPr>
              <a:defRPr sz="2133"/>
            </a:lvl1pPr>
            <a:lvl2pPr>
              <a:defRPr sz="1867"/>
            </a:lvl2pPr>
            <a:lvl3pPr>
              <a:defRPr sz="1600"/>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2CA814A5-5B67-49A0-A5BA-40050328EF92}" type="slidenum">
              <a:rPr lang="en-CA" smtClean="0"/>
              <a:t>‹#›</a:t>
            </a:fld>
            <a:endParaRPr lang="en-CA"/>
          </a:p>
        </p:txBody>
      </p:sp>
      <p:sp>
        <p:nvSpPr>
          <p:cNvPr id="5" name="Text Placeholder 6">
            <a:extLst>
              <a:ext uri="{FF2B5EF4-FFF2-40B4-BE49-F238E27FC236}">
                <a16:creationId xmlns:a16="http://schemas.microsoft.com/office/drawing/2014/main" id="{C67DF4F8-14D0-49F4-99FC-186201F6990C}"/>
              </a:ext>
            </a:extLst>
          </p:cNvPr>
          <p:cNvSpPr>
            <a:spLocks noGrp="1"/>
          </p:cNvSpPr>
          <p:nvPr>
            <p:ph type="body" sz="quarter" idx="13"/>
          </p:nvPr>
        </p:nvSpPr>
        <p:spPr>
          <a:xfrm>
            <a:off x="778933" y="6356350"/>
            <a:ext cx="10574867" cy="365125"/>
          </a:xfrm>
        </p:spPr>
        <p:txBody>
          <a:bodyPr bIns="0" anchor="b">
            <a:noAutofit/>
          </a:bodyPr>
          <a:lstStyle>
            <a:lvl1pPr marL="0" indent="0">
              <a:spcBef>
                <a:spcPts val="0"/>
              </a:spcBef>
              <a:spcAft>
                <a:spcPts val="0"/>
              </a:spcAft>
              <a:buNone/>
              <a:defRPr sz="1067"/>
            </a:lvl1pPr>
            <a:lvl2pPr marL="457246" indent="0">
              <a:buNone/>
              <a:defRPr/>
            </a:lvl2pPr>
          </a:lstStyle>
          <a:p>
            <a:pPr lvl="0"/>
            <a:r>
              <a:rPr lang="en-US"/>
              <a:t>Edit Master text styles</a:t>
            </a:r>
          </a:p>
        </p:txBody>
      </p:sp>
    </p:spTree>
    <p:extLst>
      <p:ext uri="{BB962C8B-B14F-4D97-AF65-F5344CB8AC3E}">
        <p14:creationId xmlns:p14="http://schemas.microsoft.com/office/powerpoint/2010/main" val="4250304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7680" y="232690"/>
            <a:ext cx="10464848" cy="904874"/>
          </a:xfrm>
        </p:spPr>
        <p:txBody>
          <a:bodyPr/>
          <a:lstStyle/>
          <a:p>
            <a:r>
              <a:rPr lang="en-US"/>
              <a:t>Click to edit Master title style</a:t>
            </a:r>
            <a:endParaRPr lang="en-CA"/>
          </a:p>
        </p:txBody>
      </p:sp>
      <p:sp>
        <p:nvSpPr>
          <p:cNvPr id="3" name="Content Placeholder 2"/>
          <p:cNvSpPr>
            <a:spLocks noGrp="1"/>
          </p:cNvSpPr>
          <p:nvPr>
            <p:ph idx="1"/>
          </p:nvPr>
        </p:nvSpPr>
        <p:spPr>
          <a:xfrm>
            <a:off x="517679" y="1431781"/>
            <a:ext cx="11204151" cy="4745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hasCustomPrompt="1"/>
          </p:nvPr>
        </p:nvSpPr>
        <p:spPr>
          <a:xfrm>
            <a:off x="517680" y="6275263"/>
            <a:ext cx="10756677"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a:t>Edit Master text styles</a:t>
            </a:r>
          </a:p>
        </p:txBody>
      </p:sp>
      <p:sp>
        <p:nvSpPr>
          <p:cNvPr id="8" name="Slide Number Placeholder 7"/>
          <p:cNvSpPr>
            <a:spLocks noGrp="1"/>
          </p:cNvSpPr>
          <p:nvPr>
            <p:ph type="sldNum" sz="quarter" idx="14"/>
          </p:nvPr>
        </p:nvSpPr>
        <p:spPr>
          <a:xfrm>
            <a:off x="11352180" y="6275263"/>
            <a:ext cx="597086" cy="365125"/>
          </a:xfrm>
        </p:spPr>
        <p:txBody>
          <a:bodyPr anchor="b"/>
          <a:lstStyle/>
          <a:p>
            <a:fld id="{2CA814A5-5B67-49A0-A5BA-40050328EF92}" type="slidenum">
              <a:rPr lang="en-CA" smtClean="0"/>
              <a:pPr/>
              <a:t>‹#›</a:t>
            </a:fld>
            <a:endParaRPr lang="en-CA"/>
          </a:p>
        </p:txBody>
      </p:sp>
    </p:spTree>
    <p:extLst>
      <p:ext uri="{BB962C8B-B14F-4D97-AF65-F5344CB8AC3E}">
        <p14:creationId xmlns:p14="http://schemas.microsoft.com/office/powerpoint/2010/main" val="3708865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35713D-D566-4186-9787-C5E97CA19282}" type="datetime1">
              <a:rPr lang="en-US" smtClean="0"/>
              <a:t>5/25/2023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a:t>Reference(s)</a:t>
            </a:r>
          </a:p>
        </p:txBody>
      </p:sp>
    </p:spTree>
    <p:extLst>
      <p:ext uri="{BB962C8B-B14F-4D97-AF65-F5344CB8AC3E}">
        <p14:creationId xmlns:p14="http://schemas.microsoft.com/office/powerpoint/2010/main" val="370264552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6" name="Text Placeholder 6"/>
          <p:cNvSpPr>
            <a:spLocks noGrp="1"/>
          </p:cNvSpPr>
          <p:nvPr>
            <p:ph type="body" sz="quarter" idx="13"/>
          </p:nvPr>
        </p:nvSpPr>
        <p:spPr>
          <a:xfrm>
            <a:off x="778933" y="6356350"/>
            <a:ext cx="10574867" cy="365125"/>
          </a:xfrm>
        </p:spPr>
        <p:txBody>
          <a:bodyPr bIns="0" anchor="b">
            <a:noAutofit/>
          </a:bodyPr>
          <a:lstStyle>
            <a:lvl1pPr marL="0" indent="0">
              <a:spcBef>
                <a:spcPts val="0"/>
              </a:spcBef>
              <a:spcAft>
                <a:spcPts val="0"/>
              </a:spcAft>
              <a:buNone/>
              <a:defRPr sz="1067"/>
            </a:lvl1pPr>
            <a:lvl2pPr marL="457246" indent="0">
              <a:buNone/>
              <a:defRPr/>
            </a:lvl2pPr>
          </a:lstStyle>
          <a:p>
            <a:pPr lvl="0"/>
            <a:r>
              <a:rPr lang="en-US"/>
              <a:t>Edit Master text styles</a:t>
            </a:r>
          </a:p>
        </p:txBody>
      </p:sp>
    </p:spTree>
    <p:extLst>
      <p:ext uri="{BB962C8B-B14F-4D97-AF65-F5344CB8AC3E}">
        <p14:creationId xmlns:p14="http://schemas.microsoft.com/office/powerpoint/2010/main" val="1839304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959C31-8071-4657-BA84-2004C5131029}" type="datetime1">
              <a:rPr lang="en-US" smtClean="0"/>
              <a:t>5/25/2023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7432E5-F8E0-41AE-9A6B-AD730338B005}" type="slidenum">
              <a:rPr lang="en-US" smtClean="0"/>
              <a:pPr/>
              <a:t>‹#›</a:t>
            </a:fld>
            <a:endParaRPr lang="en-US"/>
          </a:p>
        </p:txBody>
      </p:sp>
      <p:sp>
        <p:nvSpPr>
          <p:cNvPr id="6" name="Text Placeholder 5"/>
          <p:cNvSpPr>
            <a:spLocks noGrp="1"/>
          </p:cNvSpPr>
          <p:nvPr>
            <p:ph type="body" sz="quarter" idx="13" hasCustomPrompt="1"/>
          </p:nvPr>
        </p:nvSpPr>
        <p:spPr>
          <a:xfrm>
            <a:off x="486229" y="5852160"/>
            <a:ext cx="10058398" cy="1005840"/>
          </a:xfrm>
        </p:spPr>
        <p:txBody>
          <a:bodyPr anchor="b">
            <a:noAutofit/>
          </a:bodyPr>
          <a:lstStyle>
            <a:lvl1pPr marL="0" indent="0">
              <a:spcBef>
                <a:spcPts val="300"/>
              </a:spcBef>
              <a:buNone/>
              <a:defRPr sz="1000"/>
            </a:lvl1pPr>
            <a:lvl2pPr marL="228594" indent="0">
              <a:spcBef>
                <a:spcPts val="300"/>
              </a:spcBef>
              <a:buNone/>
              <a:defRPr sz="1000"/>
            </a:lvl2pPr>
            <a:lvl3pPr marL="457189" indent="0">
              <a:spcBef>
                <a:spcPts val="300"/>
              </a:spcBef>
              <a:buNone/>
              <a:defRPr sz="1000"/>
            </a:lvl3pPr>
            <a:lvl4pPr marL="685783" indent="0">
              <a:spcBef>
                <a:spcPts val="300"/>
              </a:spcBef>
              <a:buNone/>
              <a:defRPr sz="1000"/>
            </a:lvl4pPr>
            <a:lvl5pPr marL="914378" indent="0">
              <a:spcBef>
                <a:spcPts val="300"/>
              </a:spcBef>
              <a:buNone/>
              <a:defRPr sz="1000"/>
            </a:lvl5pPr>
          </a:lstStyle>
          <a:p>
            <a:pPr lvl="0"/>
            <a:r>
              <a:rPr lang="en-US"/>
              <a:t>Reference(s)</a:t>
            </a:r>
          </a:p>
        </p:txBody>
      </p:sp>
      <p:sp>
        <p:nvSpPr>
          <p:cNvPr id="7" name="Rectangle 6"/>
          <p:cNvSpPr/>
          <p:nvPr userDrawn="1"/>
        </p:nvSpPr>
        <p:spPr>
          <a:xfrm>
            <a:off x="193500" y="1028701"/>
            <a:ext cx="11998500" cy="250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590950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88F67-E052-89D0-7F44-A8803B89487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8A44DC2-9A64-3F95-EBD0-D4EEE7450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50D7A8E-5FB8-38CE-2713-AD3755CBEAD6}"/>
              </a:ext>
            </a:extLst>
          </p:cNvPr>
          <p:cNvSpPr>
            <a:spLocks noGrp="1"/>
          </p:cNvSpPr>
          <p:nvPr>
            <p:ph type="dt" sz="half" idx="10"/>
          </p:nvPr>
        </p:nvSpPr>
        <p:spPr/>
        <p:txBody>
          <a:bodyPr/>
          <a:lstStyle/>
          <a:p>
            <a:fld id="{3EA3CB68-E905-4D65-8FCA-66E31EC73695}" type="datetimeFigureOut">
              <a:rPr lang="en-CA" smtClean="0"/>
              <a:t>2023-05-25</a:t>
            </a:fld>
            <a:endParaRPr lang="en-CA"/>
          </a:p>
        </p:txBody>
      </p:sp>
      <p:sp>
        <p:nvSpPr>
          <p:cNvPr id="5" name="Footer Placeholder 4">
            <a:extLst>
              <a:ext uri="{FF2B5EF4-FFF2-40B4-BE49-F238E27FC236}">
                <a16:creationId xmlns:a16="http://schemas.microsoft.com/office/drawing/2014/main" id="{D1504A1A-2C1E-D09B-1BA3-BA6431AD7C2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FC5C8AB-94F4-AC87-4764-8A7D19334222}"/>
              </a:ext>
            </a:extLst>
          </p:cNvPr>
          <p:cNvSpPr>
            <a:spLocks noGrp="1"/>
          </p:cNvSpPr>
          <p:nvPr>
            <p:ph type="sldNum" sz="quarter" idx="12"/>
          </p:nvPr>
        </p:nvSpPr>
        <p:spPr/>
        <p:txBody>
          <a:bodyPr/>
          <a:lstStyle/>
          <a:p>
            <a:fld id="{6C1BFC43-FB04-4BC4-8CBD-C2A9044E44FA}" type="slidenum">
              <a:rPr lang="en-CA" smtClean="0"/>
              <a:t>‹#›</a:t>
            </a:fld>
            <a:endParaRPr lang="en-CA"/>
          </a:p>
        </p:txBody>
      </p:sp>
    </p:spTree>
    <p:extLst>
      <p:ext uri="{BB962C8B-B14F-4D97-AF65-F5344CB8AC3E}">
        <p14:creationId xmlns:p14="http://schemas.microsoft.com/office/powerpoint/2010/main" val="1696703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C86E16-7855-8C44-8ACB-1F989C4D64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250" t="28500"/>
          <a:stretch/>
        </p:blipFill>
        <p:spPr>
          <a:xfrm>
            <a:off x="8590788" y="2690050"/>
            <a:ext cx="3601212" cy="4167950"/>
          </a:xfrm>
          <a:prstGeom prst="rect">
            <a:avLst/>
          </a:prstGeom>
        </p:spPr>
      </p:pic>
      <p:sp>
        <p:nvSpPr>
          <p:cNvPr id="2" name="Title 1">
            <a:extLst>
              <a:ext uri="{FF2B5EF4-FFF2-40B4-BE49-F238E27FC236}">
                <a16:creationId xmlns:a16="http://schemas.microsoft.com/office/drawing/2014/main" id="{88ECA78A-470B-8845-B276-CBD3D521F2D1}"/>
              </a:ext>
            </a:extLst>
          </p:cNvPr>
          <p:cNvSpPr>
            <a:spLocks noGrp="1"/>
          </p:cNvSpPr>
          <p:nvPr>
            <p:ph type="ctrTitle"/>
          </p:nvPr>
        </p:nvSpPr>
        <p:spPr>
          <a:xfrm>
            <a:off x="1304544" y="1600199"/>
            <a:ext cx="9144000" cy="1909763"/>
          </a:xfrm>
          <a:prstGeom prst="rect">
            <a:avLst/>
          </a:prstGeom>
        </p:spPr>
        <p:txBody>
          <a:bodyPr anchor="b">
            <a:normAutofit/>
          </a:bodyPr>
          <a:lstStyle>
            <a:lvl1pPr algn="l">
              <a:defRPr sz="5400">
                <a:solidFill>
                  <a:srgbClr val="4C8CC7"/>
                </a:solidFill>
              </a:defRPr>
            </a:lvl1pPr>
          </a:lstStyle>
          <a:p>
            <a:r>
              <a:rPr lang="en-US"/>
              <a:t>Click to edit Master title style</a:t>
            </a:r>
          </a:p>
        </p:txBody>
      </p:sp>
      <p:sp>
        <p:nvSpPr>
          <p:cNvPr id="3" name="Subtitle 2">
            <a:extLst>
              <a:ext uri="{FF2B5EF4-FFF2-40B4-BE49-F238E27FC236}">
                <a16:creationId xmlns:a16="http://schemas.microsoft.com/office/drawing/2014/main" id="{C4DBAB40-075F-8340-BBFA-CBE169E472DC}"/>
              </a:ext>
            </a:extLst>
          </p:cNvPr>
          <p:cNvSpPr>
            <a:spLocks noGrp="1"/>
          </p:cNvSpPr>
          <p:nvPr>
            <p:ph type="subTitle" idx="1"/>
          </p:nvPr>
        </p:nvSpPr>
        <p:spPr>
          <a:xfrm>
            <a:off x="1304544" y="3602038"/>
            <a:ext cx="9144000" cy="919398"/>
          </a:xfrm>
        </p:spPr>
        <p:txBody>
          <a:bodyPr>
            <a:normAutofit/>
          </a:bodyPr>
          <a:lstStyle>
            <a:lvl1pPr marL="0" indent="0" algn="l">
              <a:buNone/>
              <a:defRPr sz="3200" b="1">
                <a:solidFill>
                  <a:srgbClr val="8E348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22" name="Straight Connector 21">
            <a:extLst>
              <a:ext uri="{FF2B5EF4-FFF2-40B4-BE49-F238E27FC236}">
                <a16:creationId xmlns:a16="http://schemas.microsoft.com/office/drawing/2014/main" id="{BE0F8F92-EEA7-2D4A-8908-E740AA46EE7D}"/>
              </a:ext>
            </a:extLst>
          </p:cNvPr>
          <p:cNvCxnSpPr>
            <a:cxnSpLocks/>
          </p:cNvCxnSpPr>
          <p:nvPr userDrawn="1"/>
        </p:nvCxnSpPr>
        <p:spPr>
          <a:xfrm>
            <a:off x="0" y="6152321"/>
            <a:ext cx="12192000" cy="0"/>
          </a:xfrm>
          <a:prstGeom prst="line">
            <a:avLst/>
          </a:prstGeom>
          <a:ln>
            <a:solidFill>
              <a:srgbClr val="51515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97887" y="6269880"/>
            <a:ext cx="591997" cy="322507"/>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8047" y="6275424"/>
            <a:ext cx="1035657" cy="313731"/>
          </a:xfrm>
          <a:prstGeom prst="rect">
            <a:avLst/>
          </a:prstGeom>
        </p:spPr>
      </p:pic>
      <p:sp>
        <p:nvSpPr>
          <p:cNvPr id="14" name="Text Placeholder 9"/>
          <p:cNvSpPr>
            <a:spLocks noGrp="1"/>
          </p:cNvSpPr>
          <p:nvPr>
            <p:ph type="body" sz="quarter" idx="11" hasCustomPrompt="1"/>
          </p:nvPr>
        </p:nvSpPr>
        <p:spPr>
          <a:xfrm>
            <a:off x="1311004" y="4521436"/>
            <a:ext cx="7196138" cy="647700"/>
          </a:xfrm>
        </p:spPr>
        <p:txBody>
          <a:bodyPr>
            <a:normAutofit/>
          </a:bodyPr>
          <a:lstStyle>
            <a:lvl1pPr marL="0" indent="0">
              <a:buNone/>
              <a:defRPr sz="2400"/>
            </a:lvl1pPr>
          </a:lstStyle>
          <a:p>
            <a:pPr lvl="0"/>
            <a:r>
              <a:rPr lang="en-US"/>
              <a:t>Click to edit Master Date of preparation style</a:t>
            </a:r>
          </a:p>
        </p:txBody>
      </p:sp>
    </p:spTree>
    <p:extLst>
      <p:ext uri="{BB962C8B-B14F-4D97-AF65-F5344CB8AC3E}">
        <p14:creationId xmlns:p14="http://schemas.microsoft.com/office/powerpoint/2010/main" val="4075892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49C91-ACFE-114C-8BD6-64D3D1F7D817}"/>
              </a:ext>
            </a:extLst>
          </p:cNvPr>
          <p:cNvSpPr>
            <a:spLocks noGrp="1"/>
          </p:cNvSpPr>
          <p:nvPr>
            <p:ph type="title"/>
          </p:nvPr>
        </p:nvSpPr>
        <p:spPr>
          <a:xfrm>
            <a:off x="612648" y="164592"/>
            <a:ext cx="10671048" cy="1019693"/>
          </a:xfrm>
          <a:prstGeom prst="rect">
            <a:avLst/>
          </a:prstGeom>
        </p:spPr>
        <p:txBody>
          <a:bodyPr anchor="b"/>
          <a:lstStyle/>
          <a:p>
            <a:r>
              <a:rPr lang="en-US"/>
              <a:t>Click to edit Master title style</a:t>
            </a:r>
          </a:p>
        </p:txBody>
      </p:sp>
      <p:sp>
        <p:nvSpPr>
          <p:cNvPr id="6" name="Footer Placeholder 1">
            <a:extLst>
              <a:ext uri="{FF2B5EF4-FFF2-40B4-BE49-F238E27FC236}">
                <a16:creationId xmlns:a16="http://schemas.microsoft.com/office/drawing/2014/main" id="{86CCE5C1-F59D-4CB2-9068-B9547F1DC4E1}"/>
              </a:ext>
            </a:extLst>
          </p:cNvPr>
          <p:cNvSpPr>
            <a:spLocks noGrp="1"/>
          </p:cNvSpPr>
          <p:nvPr>
            <p:ph type="ftr" sz="quarter" idx="3"/>
          </p:nvPr>
        </p:nvSpPr>
        <p:spPr>
          <a:xfrm>
            <a:off x="559127" y="6318000"/>
            <a:ext cx="10721526" cy="365125"/>
          </a:xfrm>
          <a:prstGeom prst="rect">
            <a:avLst/>
          </a:prstGeom>
        </p:spPr>
        <p:txBody>
          <a:bodyPr vert="horz" lIns="91440" tIns="45720" rIns="91440" bIns="45720" rtlCol="0" anchor="b" anchorCtr="0"/>
          <a:lstStyle>
            <a:lvl1pPr algn="l">
              <a:defRPr sz="900">
                <a:solidFill>
                  <a:schemeClr val="tx2"/>
                </a:solidFill>
              </a:defRPr>
            </a:lvl1pPr>
          </a:lstStyle>
          <a:p>
            <a:endParaRPr lang="en-GB"/>
          </a:p>
        </p:txBody>
      </p:sp>
      <p:sp>
        <p:nvSpPr>
          <p:cNvPr id="7" name="Slide Number Placeholder 5">
            <a:extLst>
              <a:ext uri="{FF2B5EF4-FFF2-40B4-BE49-F238E27FC236}">
                <a16:creationId xmlns:a16="http://schemas.microsoft.com/office/drawing/2014/main" id="{297346C9-18C7-4811-A257-C83685F4B038}"/>
              </a:ext>
            </a:extLst>
          </p:cNvPr>
          <p:cNvSpPr>
            <a:spLocks noGrp="1"/>
          </p:cNvSpPr>
          <p:nvPr>
            <p:ph type="sldNum" sz="quarter" idx="4"/>
          </p:nvPr>
        </p:nvSpPr>
        <p:spPr>
          <a:xfrm>
            <a:off x="108000" y="6411600"/>
            <a:ext cx="415657" cy="275772"/>
          </a:xfrm>
          <a:prstGeom prst="rect">
            <a:avLst/>
          </a:prstGeom>
        </p:spPr>
        <p:txBody>
          <a:bodyPr rIns="0" anchor="b" anchorCtr="0"/>
          <a:lstStyle>
            <a:lvl1pPr algn="l">
              <a:defRPr sz="1100">
                <a:solidFill>
                  <a:schemeClr val="tx1"/>
                </a:solidFill>
              </a:defRPr>
            </a:lvl1pPr>
          </a:lstStyle>
          <a:p>
            <a:fld id="{B687C26E-76E8-F74A-ABD7-29242BE2C250}" type="slidenum">
              <a:rPr lang="en-US" smtClean="0"/>
              <a:pPr/>
              <a:t>‹#›</a:t>
            </a:fld>
            <a:endParaRPr lang="en-US"/>
          </a:p>
        </p:txBody>
      </p:sp>
    </p:spTree>
    <p:extLst>
      <p:ext uri="{BB962C8B-B14F-4D97-AF65-F5344CB8AC3E}">
        <p14:creationId xmlns:p14="http://schemas.microsoft.com/office/powerpoint/2010/main" val="3633597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35713D-D566-4186-9787-C5E97CA19282}" type="datetime1">
              <a:rPr lang="en-US" smtClean="0"/>
              <a:t>5/25/2023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a:t>Reference(s)</a:t>
            </a:r>
          </a:p>
        </p:txBody>
      </p:sp>
    </p:spTree>
    <p:extLst>
      <p:ext uri="{BB962C8B-B14F-4D97-AF65-F5344CB8AC3E}">
        <p14:creationId xmlns:p14="http://schemas.microsoft.com/office/powerpoint/2010/main" val="365711496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35713D-D566-4186-9787-C5E97CA19282}" type="datetime1">
              <a:rPr lang="en-US" smtClean="0"/>
              <a:t>5/25/2023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a:t>Reference(s)</a:t>
            </a:r>
          </a:p>
        </p:txBody>
      </p:sp>
    </p:spTree>
    <p:extLst>
      <p:ext uri="{BB962C8B-B14F-4D97-AF65-F5344CB8AC3E}">
        <p14:creationId xmlns:p14="http://schemas.microsoft.com/office/powerpoint/2010/main" val="3525014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0467694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p:nvPr>
        </p:nvSpPr>
        <p:spPr>
          <a:xfrm>
            <a:off x="778933" y="6356350"/>
            <a:ext cx="10574867" cy="365125"/>
          </a:xfrm>
        </p:spPr>
        <p:txBody>
          <a:bodyPr bIns="0" anchor="b">
            <a:noAutofit/>
          </a:bodyPr>
          <a:lstStyle>
            <a:lvl1pPr marL="0" indent="0">
              <a:spcBef>
                <a:spcPts val="0"/>
              </a:spcBef>
              <a:spcAft>
                <a:spcPts val="0"/>
              </a:spcAft>
              <a:buNone/>
              <a:defRPr sz="1067"/>
            </a:lvl1pPr>
            <a:lvl2pPr marL="457246" indent="0">
              <a:buNone/>
              <a:defRPr/>
            </a:lvl2pPr>
          </a:lstStyle>
          <a:p>
            <a:pPr lvl="0"/>
            <a:r>
              <a:rPr lang="en-US"/>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4100679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0" name="Content Placeholder 2"/>
          <p:cNvSpPr>
            <a:spLocks noGrp="1"/>
          </p:cNvSpPr>
          <p:nvPr userDrawn="1">
            <p:ph idx="1"/>
          </p:nvPr>
        </p:nvSpPr>
        <p:spPr>
          <a:xfrm>
            <a:off x="383119" y="1030819"/>
            <a:ext cx="11474448" cy="4415367"/>
          </a:xfrm>
          <a:prstGeom prst="rect">
            <a:avLst/>
          </a:prstGeom>
        </p:spPr>
        <p:txBody>
          <a:bodyPr>
            <a:noAutofit/>
          </a:bodyPr>
          <a:lstStyle>
            <a:lvl1pPr>
              <a:spcBef>
                <a:spcPts val="600"/>
              </a:spcBef>
              <a:spcAft>
                <a:spcPts val="0"/>
              </a:spcAft>
              <a:buClr>
                <a:srgbClr val="81BD55"/>
              </a:buClr>
              <a:defRPr sz="1600">
                <a:solidFill>
                  <a:srgbClr val="596169"/>
                </a:solidFill>
              </a:defRPr>
            </a:lvl1pPr>
            <a:lvl2pPr>
              <a:spcBef>
                <a:spcPts val="600"/>
              </a:spcBef>
              <a:spcAft>
                <a:spcPts val="0"/>
              </a:spcAft>
              <a:buClr>
                <a:srgbClr val="81BD55"/>
              </a:buClr>
              <a:defRPr sz="1400">
                <a:solidFill>
                  <a:srgbClr val="596169"/>
                </a:solidFill>
              </a:defRPr>
            </a:lvl2pPr>
            <a:lvl3pPr>
              <a:spcBef>
                <a:spcPts val="600"/>
              </a:spcBef>
              <a:spcAft>
                <a:spcPts val="0"/>
              </a:spcAft>
              <a:buClr>
                <a:srgbClr val="81BD55"/>
              </a:buClr>
              <a:defRPr sz="1200">
                <a:solidFill>
                  <a:srgbClr val="596169"/>
                </a:solidFill>
              </a:defRPr>
            </a:lvl3pPr>
            <a:lvl4pPr>
              <a:spcBef>
                <a:spcPts val="600"/>
              </a:spcBef>
              <a:spcAft>
                <a:spcPts val="0"/>
              </a:spcAft>
              <a:buClr>
                <a:srgbClr val="81BD55"/>
              </a:buClr>
              <a:defRPr sz="1200">
                <a:solidFill>
                  <a:srgbClr val="596169"/>
                </a:solidFill>
              </a:defRPr>
            </a:lvl4pPr>
            <a:lvl5pPr>
              <a:spcBef>
                <a:spcPts val="600"/>
              </a:spcBef>
              <a:spcAft>
                <a:spcPts val="0"/>
              </a:spcAft>
              <a:buClr>
                <a:srgbClr val="81BD55"/>
              </a:buClr>
              <a:defRPr sz="1200">
                <a:solidFill>
                  <a:srgbClr val="5961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5"/>
          <p:cNvSpPr>
            <a:spLocks noGrp="1"/>
          </p:cNvSpPr>
          <p:nvPr userDrawn="1">
            <p:ph type="body" sz="quarter" idx="10" hasCustomPrompt="1"/>
          </p:nvPr>
        </p:nvSpPr>
        <p:spPr>
          <a:xfrm>
            <a:off x="265781" y="5557613"/>
            <a:ext cx="5606424" cy="381000"/>
          </a:xfrm>
          <a:prstGeom prst="rect">
            <a:avLst/>
          </a:prstGeom>
        </p:spPr>
        <p:txBody>
          <a:bodyPr anchor="b">
            <a:noAutofit/>
          </a:bodyPr>
          <a:lstStyle>
            <a:lvl1pPr marL="0" indent="0">
              <a:spcAft>
                <a:spcPts val="0"/>
              </a:spcAft>
              <a:buNone/>
              <a:defRPr sz="800"/>
            </a:lvl1pPr>
          </a:lstStyle>
          <a:p>
            <a:pPr lvl="0"/>
            <a:r>
              <a:rPr lang="en-GB"/>
              <a:t>Footnotes</a:t>
            </a:r>
          </a:p>
        </p:txBody>
      </p:sp>
      <p:sp>
        <p:nvSpPr>
          <p:cNvPr id="18" name="Text Placeholder 5"/>
          <p:cNvSpPr>
            <a:spLocks noGrp="1"/>
          </p:cNvSpPr>
          <p:nvPr userDrawn="1">
            <p:ph type="body" sz="quarter" idx="11" hasCustomPrompt="1"/>
          </p:nvPr>
        </p:nvSpPr>
        <p:spPr>
          <a:xfrm>
            <a:off x="6319791" y="5548447"/>
            <a:ext cx="5647773" cy="381000"/>
          </a:xfrm>
          <a:prstGeom prst="rect">
            <a:avLst/>
          </a:prstGeom>
        </p:spPr>
        <p:txBody>
          <a:bodyPr anchor="b">
            <a:noAutofit/>
          </a:bodyPr>
          <a:lstStyle>
            <a:lvl1pPr marL="0" indent="0" algn="r">
              <a:spcAft>
                <a:spcPts val="0"/>
              </a:spcAft>
              <a:buNone/>
              <a:defRPr sz="800"/>
            </a:lvl1pPr>
          </a:lstStyle>
          <a:p>
            <a:pPr lvl="0"/>
            <a:r>
              <a:rPr lang="en-GB"/>
              <a:t>References</a:t>
            </a:r>
          </a:p>
        </p:txBody>
      </p:sp>
      <p:sp>
        <p:nvSpPr>
          <p:cNvPr id="19" name="Slide Number Placeholder 5"/>
          <p:cNvSpPr txBox="1">
            <a:spLocks/>
          </p:cNvSpPr>
          <p:nvPr userDrawn="1"/>
        </p:nvSpPr>
        <p:spPr>
          <a:xfrm>
            <a:off x="9033683" y="6346195"/>
            <a:ext cx="2823887" cy="360096"/>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3A60AA-2399-48DC-9473-E7280D604B21}" type="slidenum">
              <a:rPr lang="en-GB" sz="1000" smtClean="0">
                <a:solidFill>
                  <a:srgbClr val="FFFFFF"/>
                </a:solidFill>
              </a:rPr>
              <a:pPr/>
              <a:t>‹#›</a:t>
            </a:fld>
            <a:endParaRPr lang="en-GB" sz="1000">
              <a:solidFill>
                <a:srgbClr val="FFFFFF"/>
              </a:solidFill>
            </a:endParaRPr>
          </a:p>
        </p:txBody>
      </p:sp>
      <p:sp>
        <p:nvSpPr>
          <p:cNvPr id="15" name="Title 1"/>
          <p:cNvSpPr>
            <a:spLocks noGrp="1"/>
          </p:cNvSpPr>
          <p:nvPr>
            <p:ph type="title"/>
          </p:nvPr>
        </p:nvSpPr>
        <p:spPr>
          <a:xfrm>
            <a:off x="334032" y="272725"/>
            <a:ext cx="11523537" cy="436361"/>
          </a:xfrm>
          <a:prstGeom prst="rect">
            <a:avLst/>
          </a:prstGeom>
        </p:spPr>
        <p:txBody>
          <a:bodyPr>
            <a:noAutofit/>
          </a:bodyPr>
          <a:lstStyle>
            <a:lvl1pPr marL="0" indent="0">
              <a:defRPr sz="2400" b="0">
                <a:solidFill>
                  <a:schemeClr val="accent1"/>
                </a:solidFill>
              </a:defRPr>
            </a:lvl1pPr>
          </a:lstStyle>
          <a:p>
            <a:r>
              <a:rPr lang="en-US"/>
              <a:t>Click to edit Master title style</a:t>
            </a:r>
          </a:p>
        </p:txBody>
      </p:sp>
      <p:cxnSp>
        <p:nvCxnSpPr>
          <p:cNvPr id="21" name="Straight Connector 20"/>
          <p:cNvCxnSpPr/>
          <p:nvPr userDrawn="1"/>
        </p:nvCxnSpPr>
        <p:spPr>
          <a:xfrm>
            <a:off x="383121" y="824580"/>
            <a:ext cx="11474449" cy="0"/>
          </a:xfrm>
          <a:prstGeom prst="line">
            <a:avLst/>
          </a:prstGeom>
          <a:ln>
            <a:solidFill>
              <a:srgbClr val="134782"/>
            </a:solidFill>
          </a:ln>
          <a:effectLst/>
        </p:spPr>
        <p:style>
          <a:lnRef idx="2">
            <a:schemeClr val="accent4"/>
          </a:lnRef>
          <a:fillRef idx="0">
            <a:schemeClr val="accent4"/>
          </a:fillRef>
          <a:effectRef idx="1">
            <a:schemeClr val="accent4"/>
          </a:effectRef>
          <a:fontRef idx="minor">
            <a:schemeClr val="tx1"/>
          </a:fontRef>
        </p:style>
      </p:cxnSp>
      <p:pic>
        <p:nvPicPr>
          <p:cNvPr id="12" name="Graphic 11">
            <a:extLst>
              <a:ext uri="{FF2B5EF4-FFF2-40B4-BE49-F238E27FC236}">
                <a16:creationId xmlns:a16="http://schemas.microsoft.com/office/drawing/2014/main" id="{44625DC9-FFC3-4363-A0B4-5FD07C6A1ED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3804" r="9963" b="31306"/>
          <a:stretch/>
        </p:blipFill>
        <p:spPr>
          <a:xfrm>
            <a:off x="-144000" y="6159689"/>
            <a:ext cx="12336000" cy="698311"/>
          </a:xfrm>
          <a:prstGeom prst="rect">
            <a:avLst/>
          </a:prstGeom>
        </p:spPr>
      </p:pic>
    </p:spTree>
    <p:extLst>
      <p:ext uri="{BB962C8B-B14F-4D97-AF65-F5344CB8AC3E}">
        <p14:creationId xmlns:p14="http://schemas.microsoft.com/office/powerpoint/2010/main" val="4006489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08734-A2E9-14B0-0F8A-5032DAF41D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8139245-0FB4-B55B-215A-530287D829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BF6F29-6049-6426-739D-6F8390AE4D1F}"/>
              </a:ext>
            </a:extLst>
          </p:cNvPr>
          <p:cNvSpPr>
            <a:spLocks noGrp="1"/>
          </p:cNvSpPr>
          <p:nvPr>
            <p:ph type="dt" sz="half" idx="10"/>
          </p:nvPr>
        </p:nvSpPr>
        <p:spPr/>
        <p:txBody>
          <a:bodyPr/>
          <a:lstStyle/>
          <a:p>
            <a:fld id="{3EA3CB68-E905-4D65-8FCA-66E31EC73695}" type="datetimeFigureOut">
              <a:rPr lang="en-CA" smtClean="0"/>
              <a:t>2023-05-25</a:t>
            </a:fld>
            <a:endParaRPr lang="en-CA"/>
          </a:p>
        </p:txBody>
      </p:sp>
      <p:sp>
        <p:nvSpPr>
          <p:cNvPr id="5" name="Footer Placeholder 4">
            <a:extLst>
              <a:ext uri="{FF2B5EF4-FFF2-40B4-BE49-F238E27FC236}">
                <a16:creationId xmlns:a16="http://schemas.microsoft.com/office/drawing/2014/main" id="{9B052D94-66E5-CABD-E644-D368A4E0E5D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96D1250-86E3-23F7-8623-2767BDAEDB1E}"/>
              </a:ext>
            </a:extLst>
          </p:cNvPr>
          <p:cNvSpPr>
            <a:spLocks noGrp="1"/>
          </p:cNvSpPr>
          <p:nvPr>
            <p:ph type="sldNum" sz="quarter" idx="12"/>
          </p:nvPr>
        </p:nvSpPr>
        <p:spPr/>
        <p:txBody>
          <a:bodyPr/>
          <a:lstStyle/>
          <a:p>
            <a:fld id="{6C1BFC43-FB04-4BC4-8CBD-C2A9044E44FA}" type="slidenum">
              <a:rPr lang="en-CA" smtClean="0"/>
              <a:t>‹#›</a:t>
            </a:fld>
            <a:endParaRPr lang="en-CA"/>
          </a:p>
        </p:txBody>
      </p:sp>
    </p:spTree>
    <p:extLst>
      <p:ext uri="{BB962C8B-B14F-4D97-AF65-F5344CB8AC3E}">
        <p14:creationId xmlns:p14="http://schemas.microsoft.com/office/powerpoint/2010/main" val="364785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37EBA-B00D-1F9B-20B6-88FD2935066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DEBB539-B1EF-6196-E94F-94661CF60F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546DE16-13B2-7C84-4C58-3EE8EE6114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8C94BC2-3289-6386-45D6-DB10A9C59D68}"/>
              </a:ext>
            </a:extLst>
          </p:cNvPr>
          <p:cNvSpPr>
            <a:spLocks noGrp="1"/>
          </p:cNvSpPr>
          <p:nvPr>
            <p:ph type="dt" sz="half" idx="10"/>
          </p:nvPr>
        </p:nvSpPr>
        <p:spPr/>
        <p:txBody>
          <a:bodyPr/>
          <a:lstStyle/>
          <a:p>
            <a:fld id="{3EA3CB68-E905-4D65-8FCA-66E31EC73695}" type="datetimeFigureOut">
              <a:rPr lang="en-CA" smtClean="0"/>
              <a:t>2023-05-25</a:t>
            </a:fld>
            <a:endParaRPr lang="en-CA"/>
          </a:p>
        </p:txBody>
      </p:sp>
      <p:sp>
        <p:nvSpPr>
          <p:cNvPr id="6" name="Footer Placeholder 5">
            <a:extLst>
              <a:ext uri="{FF2B5EF4-FFF2-40B4-BE49-F238E27FC236}">
                <a16:creationId xmlns:a16="http://schemas.microsoft.com/office/drawing/2014/main" id="{90B22C2A-C11A-FD51-6866-FB52DCEA731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1AEE2FD-5318-E4BD-62E8-7A724EFF7135}"/>
              </a:ext>
            </a:extLst>
          </p:cNvPr>
          <p:cNvSpPr>
            <a:spLocks noGrp="1"/>
          </p:cNvSpPr>
          <p:nvPr>
            <p:ph type="sldNum" sz="quarter" idx="12"/>
          </p:nvPr>
        </p:nvSpPr>
        <p:spPr/>
        <p:txBody>
          <a:bodyPr/>
          <a:lstStyle/>
          <a:p>
            <a:fld id="{6C1BFC43-FB04-4BC4-8CBD-C2A9044E44FA}" type="slidenum">
              <a:rPr lang="en-CA" smtClean="0"/>
              <a:t>‹#›</a:t>
            </a:fld>
            <a:endParaRPr lang="en-CA"/>
          </a:p>
        </p:txBody>
      </p:sp>
    </p:spTree>
    <p:extLst>
      <p:ext uri="{BB962C8B-B14F-4D97-AF65-F5344CB8AC3E}">
        <p14:creationId xmlns:p14="http://schemas.microsoft.com/office/powerpoint/2010/main" val="3935131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86A79-47F1-C490-C458-9EE2772B31D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217EA9B-FD9D-26FC-2526-33E73F62D7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E903CE-0FEF-E2EF-659B-2EC87B9B7B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63F02C5-312A-0034-85D6-00EA519C1B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AA20C7-468A-E3B8-B0CA-897AA47CA9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68E78DE-5C01-3F09-9D5D-57B088FFA355}"/>
              </a:ext>
            </a:extLst>
          </p:cNvPr>
          <p:cNvSpPr>
            <a:spLocks noGrp="1"/>
          </p:cNvSpPr>
          <p:nvPr>
            <p:ph type="dt" sz="half" idx="10"/>
          </p:nvPr>
        </p:nvSpPr>
        <p:spPr/>
        <p:txBody>
          <a:bodyPr/>
          <a:lstStyle/>
          <a:p>
            <a:fld id="{3EA3CB68-E905-4D65-8FCA-66E31EC73695}" type="datetimeFigureOut">
              <a:rPr lang="en-CA" smtClean="0"/>
              <a:t>2023-05-25</a:t>
            </a:fld>
            <a:endParaRPr lang="en-CA"/>
          </a:p>
        </p:txBody>
      </p:sp>
      <p:sp>
        <p:nvSpPr>
          <p:cNvPr id="8" name="Footer Placeholder 7">
            <a:extLst>
              <a:ext uri="{FF2B5EF4-FFF2-40B4-BE49-F238E27FC236}">
                <a16:creationId xmlns:a16="http://schemas.microsoft.com/office/drawing/2014/main" id="{F66249E1-EF4D-77A8-BFB6-47CEEBAEA2F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7EB11B4-074F-9649-013D-95815C3C1D0C}"/>
              </a:ext>
            </a:extLst>
          </p:cNvPr>
          <p:cNvSpPr>
            <a:spLocks noGrp="1"/>
          </p:cNvSpPr>
          <p:nvPr>
            <p:ph type="sldNum" sz="quarter" idx="12"/>
          </p:nvPr>
        </p:nvSpPr>
        <p:spPr/>
        <p:txBody>
          <a:bodyPr/>
          <a:lstStyle/>
          <a:p>
            <a:fld id="{6C1BFC43-FB04-4BC4-8CBD-C2A9044E44FA}" type="slidenum">
              <a:rPr lang="en-CA" smtClean="0"/>
              <a:t>‹#›</a:t>
            </a:fld>
            <a:endParaRPr lang="en-CA"/>
          </a:p>
        </p:txBody>
      </p:sp>
    </p:spTree>
    <p:extLst>
      <p:ext uri="{BB962C8B-B14F-4D97-AF65-F5344CB8AC3E}">
        <p14:creationId xmlns:p14="http://schemas.microsoft.com/office/powerpoint/2010/main" val="2998149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779AC-B458-B4DC-6151-E7C24FD310C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406CA0E-4E10-C5A6-D437-E0F42CB05AB5}"/>
              </a:ext>
            </a:extLst>
          </p:cNvPr>
          <p:cNvSpPr>
            <a:spLocks noGrp="1"/>
          </p:cNvSpPr>
          <p:nvPr>
            <p:ph type="dt" sz="half" idx="10"/>
          </p:nvPr>
        </p:nvSpPr>
        <p:spPr/>
        <p:txBody>
          <a:bodyPr/>
          <a:lstStyle/>
          <a:p>
            <a:fld id="{3EA3CB68-E905-4D65-8FCA-66E31EC73695}" type="datetimeFigureOut">
              <a:rPr lang="en-CA" smtClean="0"/>
              <a:t>2023-05-25</a:t>
            </a:fld>
            <a:endParaRPr lang="en-CA"/>
          </a:p>
        </p:txBody>
      </p:sp>
      <p:sp>
        <p:nvSpPr>
          <p:cNvPr id="4" name="Footer Placeholder 3">
            <a:extLst>
              <a:ext uri="{FF2B5EF4-FFF2-40B4-BE49-F238E27FC236}">
                <a16:creationId xmlns:a16="http://schemas.microsoft.com/office/drawing/2014/main" id="{FB8D6AA9-CA10-0FDF-9DF6-01D53ADE4C12}"/>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13F7960-EE84-D501-B6AC-9699776E4CFB}"/>
              </a:ext>
            </a:extLst>
          </p:cNvPr>
          <p:cNvSpPr>
            <a:spLocks noGrp="1"/>
          </p:cNvSpPr>
          <p:nvPr>
            <p:ph type="sldNum" sz="quarter" idx="12"/>
          </p:nvPr>
        </p:nvSpPr>
        <p:spPr/>
        <p:txBody>
          <a:bodyPr/>
          <a:lstStyle/>
          <a:p>
            <a:fld id="{6C1BFC43-FB04-4BC4-8CBD-C2A9044E44FA}" type="slidenum">
              <a:rPr lang="en-CA" smtClean="0"/>
              <a:t>‹#›</a:t>
            </a:fld>
            <a:endParaRPr lang="en-CA"/>
          </a:p>
        </p:txBody>
      </p:sp>
    </p:spTree>
    <p:extLst>
      <p:ext uri="{BB962C8B-B14F-4D97-AF65-F5344CB8AC3E}">
        <p14:creationId xmlns:p14="http://schemas.microsoft.com/office/powerpoint/2010/main" val="2847567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52211C-55CA-763E-3658-D44F689B87C8}"/>
              </a:ext>
            </a:extLst>
          </p:cNvPr>
          <p:cNvSpPr>
            <a:spLocks noGrp="1"/>
          </p:cNvSpPr>
          <p:nvPr>
            <p:ph type="dt" sz="half" idx="10"/>
          </p:nvPr>
        </p:nvSpPr>
        <p:spPr/>
        <p:txBody>
          <a:bodyPr/>
          <a:lstStyle/>
          <a:p>
            <a:fld id="{3EA3CB68-E905-4D65-8FCA-66E31EC73695}" type="datetimeFigureOut">
              <a:rPr lang="en-CA" smtClean="0"/>
              <a:t>2023-05-25</a:t>
            </a:fld>
            <a:endParaRPr lang="en-CA"/>
          </a:p>
        </p:txBody>
      </p:sp>
      <p:sp>
        <p:nvSpPr>
          <p:cNvPr id="3" name="Footer Placeholder 2">
            <a:extLst>
              <a:ext uri="{FF2B5EF4-FFF2-40B4-BE49-F238E27FC236}">
                <a16:creationId xmlns:a16="http://schemas.microsoft.com/office/drawing/2014/main" id="{F948F0A6-767D-ADFA-EE16-2EE8228F4F4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A0A5311-5FD5-EF85-341A-AFC091CED394}"/>
              </a:ext>
            </a:extLst>
          </p:cNvPr>
          <p:cNvSpPr>
            <a:spLocks noGrp="1"/>
          </p:cNvSpPr>
          <p:nvPr>
            <p:ph type="sldNum" sz="quarter" idx="12"/>
          </p:nvPr>
        </p:nvSpPr>
        <p:spPr/>
        <p:txBody>
          <a:bodyPr/>
          <a:lstStyle/>
          <a:p>
            <a:fld id="{6C1BFC43-FB04-4BC4-8CBD-C2A9044E44FA}" type="slidenum">
              <a:rPr lang="en-CA" smtClean="0"/>
              <a:t>‹#›</a:t>
            </a:fld>
            <a:endParaRPr lang="en-CA"/>
          </a:p>
        </p:txBody>
      </p:sp>
    </p:spTree>
    <p:extLst>
      <p:ext uri="{BB962C8B-B14F-4D97-AF65-F5344CB8AC3E}">
        <p14:creationId xmlns:p14="http://schemas.microsoft.com/office/powerpoint/2010/main" val="1774005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95880-3478-F744-6F6F-60DDCD88E1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B3D8F30-AFF3-9C54-6AE5-E75EBB2D5A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73BE697-1D18-2632-91BA-CE56D207C8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0E6A92-56F4-09EA-0F2A-8BE49FFCD6D3}"/>
              </a:ext>
            </a:extLst>
          </p:cNvPr>
          <p:cNvSpPr>
            <a:spLocks noGrp="1"/>
          </p:cNvSpPr>
          <p:nvPr>
            <p:ph type="dt" sz="half" idx="10"/>
          </p:nvPr>
        </p:nvSpPr>
        <p:spPr/>
        <p:txBody>
          <a:bodyPr/>
          <a:lstStyle/>
          <a:p>
            <a:fld id="{3EA3CB68-E905-4D65-8FCA-66E31EC73695}" type="datetimeFigureOut">
              <a:rPr lang="en-CA" smtClean="0"/>
              <a:t>2023-05-25</a:t>
            </a:fld>
            <a:endParaRPr lang="en-CA"/>
          </a:p>
        </p:txBody>
      </p:sp>
      <p:sp>
        <p:nvSpPr>
          <p:cNvPr id="6" name="Footer Placeholder 5">
            <a:extLst>
              <a:ext uri="{FF2B5EF4-FFF2-40B4-BE49-F238E27FC236}">
                <a16:creationId xmlns:a16="http://schemas.microsoft.com/office/drawing/2014/main" id="{5FE5730F-064C-ADC5-BF1A-D16A8C4F2AC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9FCD456-4D2D-1CE7-84F4-ED7149E06D0C}"/>
              </a:ext>
            </a:extLst>
          </p:cNvPr>
          <p:cNvSpPr>
            <a:spLocks noGrp="1"/>
          </p:cNvSpPr>
          <p:nvPr>
            <p:ph type="sldNum" sz="quarter" idx="12"/>
          </p:nvPr>
        </p:nvSpPr>
        <p:spPr/>
        <p:txBody>
          <a:bodyPr/>
          <a:lstStyle/>
          <a:p>
            <a:fld id="{6C1BFC43-FB04-4BC4-8CBD-C2A9044E44FA}" type="slidenum">
              <a:rPr lang="en-CA" smtClean="0"/>
              <a:t>‹#›</a:t>
            </a:fld>
            <a:endParaRPr lang="en-CA"/>
          </a:p>
        </p:txBody>
      </p:sp>
    </p:spTree>
    <p:extLst>
      <p:ext uri="{BB962C8B-B14F-4D97-AF65-F5344CB8AC3E}">
        <p14:creationId xmlns:p14="http://schemas.microsoft.com/office/powerpoint/2010/main" val="191549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8F020-FC36-7652-EF4F-7AF322CA11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B7E1532-BEB8-ECA9-2C39-E03BCB88B7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8845FFA-5AB6-147E-F86B-92E51A7AE6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4356C4-51F6-E1A1-997F-5DF0F18CD9B5}"/>
              </a:ext>
            </a:extLst>
          </p:cNvPr>
          <p:cNvSpPr>
            <a:spLocks noGrp="1"/>
          </p:cNvSpPr>
          <p:nvPr>
            <p:ph type="dt" sz="half" idx="10"/>
          </p:nvPr>
        </p:nvSpPr>
        <p:spPr/>
        <p:txBody>
          <a:bodyPr/>
          <a:lstStyle/>
          <a:p>
            <a:fld id="{3EA3CB68-E905-4D65-8FCA-66E31EC73695}" type="datetimeFigureOut">
              <a:rPr lang="en-CA" smtClean="0"/>
              <a:t>2023-05-25</a:t>
            </a:fld>
            <a:endParaRPr lang="en-CA"/>
          </a:p>
        </p:txBody>
      </p:sp>
      <p:sp>
        <p:nvSpPr>
          <p:cNvPr id="6" name="Footer Placeholder 5">
            <a:extLst>
              <a:ext uri="{FF2B5EF4-FFF2-40B4-BE49-F238E27FC236}">
                <a16:creationId xmlns:a16="http://schemas.microsoft.com/office/drawing/2014/main" id="{2A69F213-5D40-98DC-6422-3470AD47C1D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9BE7AEF-78B4-7CD0-24A2-B619F5323836}"/>
              </a:ext>
            </a:extLst>
          </p:cNvPr>
          <p:cNvSpPr>
            <a:spLocks noGrp="1"/>
          </p:cNvSpPr>
          <p:nvPr>
            <p:ph type="sldNum" sz="quarter" idx="12"/>
          </p:nvPr>
        </p:nvSpPr>
        <p:spPr/>
        <p:txBody>
          <a:bodyPr/>
          <a:lstStyle/>
          <a:p>
            <a:fld id="{6C1BFC43-FB04-4BC4-8CBD-C2A9044E44FA}" type="slidenum">
              <a:rPr lang="en-CA" smtClean="0"/>
              <a:t>‹#›</a:t>
            </a:fld>
            <a:endParaRPr lang="en-CA"/>
          </a:p>
        </p:txBody>
      </p:sp>
    </p:spTree>
    <p:extLst>
      <p:ext uri="{BB962C8B-B14F-4D97-AF65-F5344CB8AC3E}">
        <p14:creationId xmlns:p14="http://schemas.microsoft.com/office/powerpoint/2010/main" val="910137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E22F32-9BC4-071C-1434-749E8ACD15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46E86FB-CCFA-677B-1A25-DC4A8F6967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F78899F-E36A-D7B5-DCF0-62D5DE101B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A3CB68-E905-4D65-8FCA-66E31EC73695}" type="datetimeFigureOut">
              <a:rPr lang="en-CA" smtClean="0"/>
              <a:t>2023-05-25</a:t>
            </a:fld>
            <a:endParaRPr lang="en-CA"/>
          </a:p>
        </p:txBody>
      </p:sp>
      <p:sp>
        <p:nvSpPr>
          <p:cNvPr id="5" name="Footer Placeholder 4">
            <a:extLst>
              <a:ext uri="{FF2B5EF4-FFF2-40B4-BE49-F238E27FC236}">
                <a16:creationId xmlns:a16="http://schemas.microsoft.com/office/drawing/2014/main" id="{AF1A4469-5552-7D8E-7EA3-2AE7621171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FA89CF36-417D-7667-5577-443F14236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1BFC43-FB04-4BC4-8CBD-C2A9044E44FA}" type="slidenum">
              <a:rPr lang="en-CA" smtClean="0"/>
              <a:t>‹#›</a:t>
            </a:fld>
            <a:endParaRPr lang="en-CA"/>
          </a:p>
        </p:txBody>
      </p:sp>
    </p:spTree>
    <p:extLst>
      <p:ext uri="{BB962C8B-B14F-4D97-AF65-F5344CB8AC3E}">
        <p14:creationId xmlns:p14="http://schemas.microsoft.com/office/powerpoint/2010/main" val="3177369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tif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slide" Target="slide43.xml"/><Relationship Id="rId3" Type="http://schemas.openxmlformats.org/officeDocument/2006/relationships/hyperlink" Target="https://diabetes.ca/DiabetesCanadaWebsite/media/Managing-My-Diabetes/Tools%20and%20Resources/Glucose_Monitoring_Comparison_2.pdf" TargetMode="External"/><Relationship Id="rId7" Type="http://schemas.openxmlformats.org/officeDocument/2006/relationships/image" Target="../media/image88.png"/><Relationship Id="rId12" Type="http://schemas.openxmlformats.org/officeDocument/2006/relationships/hyperlink" Target="https://www.diabetes.ca/DiabetesCanadaWebsite/media/Managing-My-Diabetes/Tools%20and%20Resources/Flash_Glucose_Monitoring.pdf#_ga=2.161927487.2092490931.1605047979-692507288.1595508704"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hyperlink" Target="https://www.diabetes.ca/DiabetesCanadaWebsite/media/Managing-My-Diabetes/Tools%20and%20Resources/Continuous_Glucose_Monitoring_Advocacy_Pkg_4.pdf?ext=.pdf" TargetMode="External"/><Relationship Id="rId11" Type="http://schemas.openxmlformats.org/officeDocument/2006/relationships/image" Target="../media/image92.png"/><Relationship Id="rId5" Type="http://schemas.openxmlformats.org/officeDocument/2006/relationships/image" Target="../media/image87.svg"/><Relationship Id="rId15" Type="http://schemas.openxmlformats.org/officeDocument/2006/relationships/hyperlink" Target="http://guidelines.diabetes.ca/CDACPG/media/documents/cpg/DC-Guidelines-2021-Blood-Glucose-Monitoring-Update.pdf" TargetMode="External"/><Relationship Id="rId10" Type="http://schemas.openxmlformats.org/officeDocument/2006/relationships/image" Target="../media/image91.svg"/><Relationship Id="rId4" Type="http://schemas.openxmlformats.org/officeDocument/2006/relationships/image" Target="../media/image86.png"/><Relationship Id="rId9" Type="http://schemas.openxmlformats.org/officeDocument/2006/relationships/image" Target="../media/image90.png"/><Relationship Id="rId14" Type="http://schemas.openxmlformats.org/officeDocument/2006/relationships/slide" Target="slide4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4.svg"/><Relationship Id="rId7" Type="http://schemas.microsoft.com/office/2007/relationships/hdphoto" Target="../media/hdphoto3.wdp"/><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11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tif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4.sv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notesSlide" Target="../notesSlides/notesSlide17.xml"/><Relationship Id="rId16" Type="http://schemas.openxmlformats.org/officeDocument/2006/relationships/image" Target="../media/image38.svg"/><Relationship Id="rId1" Type="http://schemas.openxmlformats.org/officeDocument/2006/relationships/slideLayout" Target="../slideLayouts/slideLayout16.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42.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hyperlink" Target="https://doi.org/10.1681/ASN.2019111168" TargetMode="Externa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3.emf"/><Relationship Id="rId7" Type="http://schemas.openxmlformats.org/officeDocument/2006/relationships/image" Target="../media/image47.sv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0.emf"/><Relationship Id="rId7" Type="http://schemas.openxmlformats.org/officeDocument/2006/relationships/image" Target="../media/image51.sv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elsevier.com/termsandconditions" TargetMode="External"/><Relationship Id="rId2" Type="http://schemas.openxmlformats.org/officeDocument/2006/relationships/notesSlide" Target="../notesSlides/notesSlide33.xml"/><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guidelines.diabetes.ca/docs/cpg/Appendix-8.pdf" TargetMode="Externa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microsoft.com/office/2007/relationships/hdphoto" Target="../media/hdphoto2.wdp"/></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mail.google.com/mail/u/0?ui=2&amp;ik=252a93d773&amp;attid=0.1&amp;permmsgid=msg-f:1744969866574534087&amp;th=183760d930ef95c7&amp;view=att&amp;disp=safe"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7.gi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91.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png"/></Relationships>
</file>

<file path=ppt/slides/_rels/slide9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125FD-ED67-19FD-2B51-93610A7DFAC4}"/>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63733ED6-3266-994C-C97F-D1509BCD94F9}"/>
              </a:ext>
            </a:extLst>
          </p:cNvPr>
          <p:cNvSpPr>
            <a:spLocks noGrp="1"/>
          </p:cNvSpPr>
          <p:nvPr>
            <p:ph type="subTitle" idx="1"/>
          </p:nvPr>
        </p:nvSpPr>
        <p:spPr/>
        <p:txBody>
          <a:bodyPr/>
          <a:lstStyle/>
          <a:p>
            <a:endParaRPr lang="en-CA"/>
          </a:p>
        </p:txBody>
      </p:sp>
    </p:spTree>
    <p:extLst>
      <p:ext uri="{BB962C8B-B14F-4D97-AF65-F5344CB8AC3E}">
        <p14:creationId xmlns:p14="http://schemas.microsoft.com/office/powerpoint/2010/main" val="1451265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848995" y="381641"/>
            <a:ext cx="8495452" cy="433452"/>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1452" b="1" err="1">
                <a:solidFill>
                  <a:srgbClr val="FFFFFF"/>
                </a:solidFill>
                <a:latin typeface="Arial" charset="0"/>
              </a:rPr>
              <a:t>Cumulative Incidences of Cardiovascular Outcomes and Mortality in the Intention-to-Treat Analyses.</a:t>
            </a:r>
            <a:endParaRPr lang="en-GB" sz="1452" b="1">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
        <p:nvSpPr>
          <p:cNvPr id="5124" name="Text Box 4"/>
          <p:cNvSpPr txBox="1">
            <a:spLocks noChangeArrowheads="1"/>
          </p:cNvSpPr>
          <p:nvPr/>
        </p:nvSpPr>
        <p:spPr bwMode="auto">
          <a:xfrm>
            <a:off x="4120651" y="5972308"/>
            <a:ext cx="3930536" cy="325217"/>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722" algn="l"/>
                <a:tab pos="1313444" algn="l"/>
                <a:tab pos="1970166" algn="l"/>
                <a:tab pos="2626888" algn="l"/>
                <a:tab pos="3283610" algn="l"/>
              </a:tabLst>
            </a:pPr>
            <a:r>
              <a:rPr lang="en-GB" sz="1089" b="1">
                <a:solidFill>
                  <a:srgbClr val="FFFFFF"/>
                </a:solidFill>
                <a:latin typeface="Arial" charset="0"/>
              </a:rPr>
              <a:t>The GRADE Study Research Group. N Engl J Med2022;387:1075-1088</a:t>
            </a:r>
          </a:p>
        </p:txBody>
      </p:sp>
      <p:pic>
        <p:nvPicPr>
          <p:cNvPr id="6" name="Picture 5" descr="Image"/>
          <p:cNvPicPr>
            <a:picLocks noChangeAspect="1"/>
          </p:cNvPicPr>
          <p:nvPr/>
        </p:nvPicPr>
        <p:blipFill>
          <a:blip r:embed="rId4" cstate="print"/>
          <a:stretch>
            <a:fillRect/>
          </a:stretch>
        </p:blipFill>
        <p:spPr>
          <a:xfrm>
            <a:off x="2845941" y="839719"/>
            <a:ext cx="6657654" cy="5862745"/>
          </a:xfrm>
          <a:prstGeom prst="rect">
            <a:avLst/>
          </a:prstGeom>
        </p:spPr>
      </p:pic>
    </p:spTree>
    <p:extLst>
      <p:ext uri="{BB962C8B-B14F-4D97-AF65-F5344CB8AC3E}">
        <p14:creationId xmlns:p14="http://schemas.microsoft.com/office/powerpoint/2010/main" val="2519018034"/>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4F621-CE8A-881C-CFE7-9DEE3BEC83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8684FD-CAB8-48E3-62C9-4F85850C3489}"/>
              </a:ext>
            </a:extLst>
          </p:cNvPr>
          <p:cNvSpPr>
            <a:spLocks noGrp="1"/>
          </p:cNvSpPr>
          <p:nvPr>
            <p:ph idx="1"/>
          </p:nvPr>
        </p:nvSpPr>
        <p:spPr/>
        <p:txBody>
          <a:bodyPr/>
          <a:lstStyle/>
          <a:p>
            <a:r>
              <a:rPr lang="en-US"/>
              <a:t>Consider </a:t>
            </a:r>
            <a:r>
              <a:rPr lang="en-US" err="1"/>
              <a:t>Rybelsus</a:t>
            </a:r>
            <a:endParaRPr lang="en-US"/>
          </a:p>
        </p:txBody>
      </p:sp>
    </p:spTree>
    <p:extLst>
      <p:ext uri="{BB962C8B-B14F-4D97-AF65-F5344CB8AC3E}">
        <p14:creationId xmlns:p14="http://schemas.microsoft.com/office/powerpoint/2010/main" val="40175358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FBFA5E-A13E-1444-80F7-09CBA10517BC}"/>
              </a:ext>
            </a:extLst>
          </p:cNvPr>
          <p:cNvSpPr>
            <a:spLocks noGrp="1"/>
          </p:cNvSpPr>
          <p:nvPr>
            <p:ph type="title"/>
          </p:nvPr>
        </p:nvSpPr>
        <p:spPr/>
        <p:txBody>
          <a:bodyPr/>
          <a:lstStyle/>
          <a:p>
            <a:endParaRPr lang="en-US"/>
          </a:p>
        </p:txBody>
      </p:sp>
      <p:pic>
        <p:nvPicPr>
          <p:cNvPr id="7" name="Content Placeholder 4">
            <a:extLst>
              <a:ext uri="{FF2B5EF4-FFF2-40B4-BE49-F238E27FC236}">
                <a16:creationId xmlns:a16="http://schemas.microsoft.com/office/drawing/2014/main" id="{40C94271-2B84-BA40-8854-245BAF36B3AC}"/>
              </a:ext>
            </a:extLst>
          </p:cNvPr>
          <p:cNvPicPr>
            <a:picLocks noGrp="1" noChangeAspect="1"/>
          </p:cNvPicPr>
          <p:nvPr>
            <p:ph idx="1"/>
          </p:nvPr>
        </p:nvPicPr>
        <p:blipFill>
          <a:blip r:embed="rId2"/>
          <a:stretch>
            <a:fillRect/>
          </a:stretch>
        </p:blipFill>
        <p:spPr>
          <a:xfrm>
            <a:off x="3404121" y="-129158"/>
            <a:ext cx="5613400" cy="1968500"/>
          </a:xfrm>
        </p:spPr>
      </p:pic>
      <p:sp>
        <p:nvSpPr>
          <p:cNvPr id="9" name="Content Placeholder 8">
            <a:extLst>
              <a:ext uri="{FF2B5EF4-FFF2-40B4-BE49-F238E27FC236}">
                <a16:creationId xmlns:a16="http://schemas.microsoft.com/office/drawing/2014/main" id="{9ABC33BE-C3CC-7843-AC15-634904BD68D0}"/>
              </a:ext>
            </a:extLst>
          </p:cNvPr>
          <p:cNvSpPr>
            <a:spLocks noGrp="1"/>
          </p:cNvSpPr>
          <p:nvPr>
            <p:ph idx="1"/>
          </p:nvPr>
        </p:nvSpPr>
        <p:spPr/>
        <p:txBody>
          <a:bodyPr>
            <a:normAutofit lnSpcReduction="10000"/>
          </a:bodyPr>
          <a:lstStyle/>
          <a:p>
            <a:pPr lvl="1"/>
            <a:r>
              <a:rPr lang="en-US" sz="3600"/>
              <a:t>If - A1C &lt; 1.0 over goal </a:t>
            </a:r>
          </a:p>
          <a:p>
            <a:pPr lvl="2"/>
            <a:r>
              <a:rPr lang="en-US" sz="2800"/>
              <a:t>Reduce basal insulin 20-40 % - (</a:t>
            </a:r>
            <a:r>
              <a:rPr lang="en-US" sz="2800" err="1"/>
              <a:t>ie</a:t>
            </a:r>
            <a:r>
              <a:rPr lang="en-US" sz="2800"/>
              <a:t> if goal 8.5 – reduce if &gt;9.5)</a:t>
            </a:r>
          </a:p>
          <a:p>
            <a:pPr lvl="2"/>
            <a:r>
              <a:rPr lang="en-US" sz="2800"/>
              <a:t>Reduce SU/</a:t>
            </a:r>
            <a:r>
              <a:rPr lang="en-US" sz="2800" err="1"/>
              <a:t>Diamicron</a:t>
            </a:r>
            <a:r>
              <a:rPr lang="en-US" sz="2800"/>
              <a:t> 50%</a:t>
            </a:r>
          </a:p>
          <a:p>
            <a:pPr lvl="2"/>
            <a:r>
              <a:rPr lang="en-US" sz="2800"/>
              <a:t>Reduce bolus insulin 50%</a:t>
            </a:r>
          </a:p>
          <a:p>
            <a:pPr lvl="1"/>
            <a:r>
              <a:rPr lang="en-US" sz="3200"/>
              <a:t>A1C &gt; 1.0-1.5 over goal</a:t>
            </a:r>
          </a:p>
          <a:p>
            <a:pPr lvl="2"/>
            <a:r>
              <a:rPr lang="en-US" sz="2800"/>
              <a:t> counsel re lows</a:t>
            </a:r>
          </a:p>
          <a:p>
            <a:pPr lvl="2"/>
            <a:r>
              <a:rPr lang="en-US" sz="2800"/>
              <a:t>Consider reduce meds for </a:t>
            </a:r>
            <a:r>
              <a:rPr lang="en-US" sz="2800" err="1"/>
              <a:t>Glu</a:t>
            </a:r>
            <a:r>
              <a:rPr lang="en-US" sz="2800"/>
              <a:t> &lt; 7 on pattern review </a:t>
            </a:r>
          </a:p>
          <a:p>
            <a:pPr lvl="2"/>
            <a:endParaRPr lang="en-US" sz="2800"/>
          </a:p>
          <a:p>
            <a:pPr lvl="1"/>
            <a:r>
              <a:rPr lang="en-US" sz="3200"/>
              <a:t>Replace DPP-IV</a:t>
            </a:r>
          </a:p>
          <a:p>
            <a:pPr lvl="1"/>
            <a:r>
              <a:rPr lang="en-US" sz="3200"/>
              <a:t>eGFR -   &gt; 15 </a:t>
            </a:r>
          </a:p>
          <a:p>
            <a:pPr lvl="1"/>
            <a:endParaRPr lang="en-US"/>
          </a:p>
        </p:txBody>
      </p:sp>
    </p:spTree>
    <p:extLst>
      <p:ext uri="{BB962C8B-B14F-4D97-AF65-F5344CB8AC3E}">
        <p14:creationId xmlns:p14="http://schemas.microsoft.com/office/powerpoint/2010/main" val="2193351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FBFA5E-A13E-1444-80F7-09CBA10517BC}"/>
              </a:ext>
            </a:extLst>
          </p:cNvPr>
          <p:cNvSpPr>
            <a:spLocks noGrp="1"/>
          </p:cNvSpPr>
          <p:nvPr>
            <p:ph type="title"/>
          </p:nvPr>
        </p:nvSpPr>
        <p:spPr/>
        <p:txBody>
          <a:bodyPr/>
          <a:lstStyle/>
          <a:p>
            <a:endParaRPr lang="en-US"/>
          </a:p>
        </p:txBody>
      </p:sp>
      <p:pic>
        <p:nvPicPr>
          <p:cNvPr id="7" name="Content Placeholder 4">
            <a:extLst>
              <a:ext uri="{FF2B5EF4-FFF2-40B4-BE49-F238E27FC236}">
                <a16:creationId xmlns:a16="http://schemas.microsoft.com/office/drawing/2014/main" id="{40C94271-2B84-BA40-8854-245BAF36B3AC}"/>
              </a:ext>
            </a:extLst>
          </p:cNvPr>
          <p:cNvPicPr>
            <a:picLocks noGrp="1" noChangeAspect="1"/>
          </p:cNvPicPr>
          <p:nvPr>
            <p:ph idx="1"/>
          </p:nvPr>
        </p:nvPicPr>
        <p:blipFill>
          <a:blip r:embed="rId2"/>
          <a:stretch>
            <a:fillRect/>
          </a:stretch>
        </p:blipFill>
        <p:spPr>
          <a:xfrm>
            <a:off x="3404121" y="-129158"/>
            <a:ext cx="5613400" cy="1968500"/>
          </a:xfrm>
        </p:spPr>
      </p:pic>
      <p:sp>
        <p:nvSpPr>
          <p:cNvPr id="9" name="Content Placeholder 8">
            <a:extLst>
              <a:ext uri="{FF2B5EF4-FFF2-40B4-BE49-F238E27FC236}">
                <a16:creationId xmlns:a16="http://schemas.microsoft.com/office/drawing/2014/main" id="{9ABC33BE-C3CC-7843-AC15-634904BD68D0}"/>
              </a:ext>
            </a:extLst>
          </p:cNvPr>
          <p:cNvSpPr>
            <a:spLocks noGrp="1"/>
          </p:cNvSpPr>
          <p:nvPr>
            <p:ph idx="1"/>
          </p:nvPr>
        </p:nvSpPr>
        <p:spPr/>
        <p:txBody>
          <a:bodyPr>
            <a:normAutofit lnSpcReduction="10000"/>
          </a:bodyPr>
          <a:lstStyle/>
          <a:p>
            <a:pPr lvl="1"/>
            <a:r>
              <a:rPr lang="en-US" sz="3600"/>
              <a:t>If - A1C &lt; 1.0 over goal </a:t>
            </a:r>
          </a:p>
          <a:p>
            <a:pPr lvl="2"/>
            <a:r>
              <a:rPr lang="en-US" sz="2800"/>
              <a:t>Reduce basal insulin 20-40 % - (</a:t>
            </a:r>
            <a:r>
              <a:rPr lang="en-US" sz="2800" err="1"/>
              <a:t>ie</a:t>
            </a:r>
            <a:r>
              <a:rPr lang="en-US" sz="2800"/>
              <a:t> if goal 8.5 – reduce if &gt;9.5)</a:t>
            </a:r>
          </a:p>
          <a:p>
            <a:pPr lvl="2"/>
            <a:r>
              <a:rPr lang="en-US" sz="2800"/>
              <a:t>Reduce SU/</a:t>
            </a:r>
            <a:r>
              <a:rPr lang="en-US" sz="2800" err="1"/>
              <a:t>Diamicron</a:t>
            </a:r>
            <a:r>
              <a:rPr lang="en-US" sz="2800"/>
              <a:t> 50%</a:t>
            </a:r>
          </a:p>
          <a:p>
            <a:pPr lvl="2"/>
            <a:r>
              <a:rPr lang="en-US" sz="2800"/>
              <a:t>Reduce bolus insulin 50%</a:t>
            </a:r>
          </a:p>
          <a:p>
            <a:pPr lvl="1"/>
            <a:r>
              <a:rPr lang="en-US" sz="3200"/>
              <a:t>A1C &gt; 1.0-1.5 over goal</a:t>
            </a:r>
          </a:p>
          <a:p>
            <a:pPr lvl="2"/>
            <a:r>
              <a:rPr lang="en-US" sz="2800"/>
              <a:t> counsel re lows</a:t>
            </a:r>
          </a:p>
          <a:p>
            <a:pPr lvl="2"/>
            <a:r>
              <a:rPr lang="en-US" sz="2800"/>
              <a:t>Consider reduce meds for </a:t>
            </a:r>
            <a:r>
              <a:rPr lang="en-US" sz="2800" err="1"/>
              <a:t>Glu</a:t>
            </a:r>
            <a:r>
              <a:rPr lang="en-US" sz="2800"/>
              <a:t> &lt; 7 on pattern review </a:t>
            </a:r>
          </a:p>
          <a:p>
            <a:pPr lvl="2"/>
            <a:endParaRPr lang="en-US" sz="2800"/>
          </a:p>
          <a:p>
            <a:pPr lvl="1"/>
            <a:r>
              <a:rPr lang="en-US" sz="3200"/>
              <a:t>Replace DPP-IV</a:t>
            </a:r>
          </a:p>
          <a:p>
            <a:pPr lvl="1"/>
            <a:r>
              <a:rPr lang="en-US" sz="3200"/>
              <a:t>eGFR -   &gt; 15 </a:t>
            </a:r>
          </a:p>
          <a:p>
            <a:pPr lvl="1"/>
            <a:endParaRPr lang="en-US"/>
          </a:p>
        </p:txBody>
      </p:sp>
    </p:spTree>
    <p:extLst>
      <p:ext uri="{BB962C8B-B14F-4D97-AF65-F5344CB8AC3E}">
        <p14:creationId xmlns:p14="http://schemas.microsoft.com/office/powerpoint/2010/main" val="10899123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73E1E-C864-5F64-4D18-EC18C302EEFF}"/>
              </a:ext>
            </a:extLst>
          </p:cNvPr>
          <p:cNvSpPr>
            <a:spLocks noGrp="1"/>
          </p:cNvSpPr>
          <p:nvPr>
            <p:ph type="title"/>
          </p:nvPr>
        </p:nvSpPr>
        <p:spPr/>
        <p:txBody>
          <a:bodyPr/>
          <a:lstStyle/>
          <a:p>
            <a:r>
              <a:rPr lang="en-US"/>
              <a:t>MS started Ozempic</a:t>
            </a:r>
          </a:p>
        </p:txBody>
      </p:sp>
      <p:sp>
        <p:nvSpPr>
          <p:cNvPr id="3" name="Content Placeholder 2">
            <a:extLst>
              <a:ext uri="{FF2B5EF4-FFF2-40B4-BE49-F238E27FC236}">
                <a16:creationId xmlns:a16="http://schemas.microsoft.com/office/drawing/2014/main" id="{8C040CD9-2C5D-85D4-BB77-116EE786419C}"/>
              </a:ext>
            </a:extLst>
          </p:cNvPr>
          <p:cNvSpPr>
            <a:spLocks noGrp="1"/>
          </p:cNvSpPr>
          <p:nvPr>
            <p:ph idx="1"/>
          </p:nvPr>
        </p:nvSpPr>
        <p:spPr>
          <a:xfrm>
            <a:off x="838200" y="1825625"/>
            <a:ext cx="10515600" cy="4780658"/>
          </a:xfrm>
        </p:spPr>
        <p:txBody>
          <a:bodyPr>
            <a:normAutofit/>
          </a:bodyPr>
          <a:lstStyle/>
          <a:p>
            <a:r>
              <a:rPr lang="en-US"/>
              <a:t>45 </a:t>
            </a:r>
            <a:r>
              <a:rPr lang="en-US" err="1"/>
              <a:t>yo</a:t>
            </a:r>
            <a:r>
              <a:rPr lang="en-US"/>
              <a:t> male, Type 2 DM x 10 years</a:t>
            </a:r>
          </a:p>
          <a:p>
            <a:r>
              <a:rPr lang="en-US"/>
              <a:t>Meds – Ozempic 0.5 mg ow</a:t>
            </a:r>
          </a:p>
          <a:p>
            <a:r>
              <a:rPr lang="en-US" err="1"/>
              <a:t>Synjardy</a:t>
            </a:r>
            <a:r>
              <a:rPr lang="en-US"/>
              <a:t> 5/500 mg bid</a:t>
            </a:r>
          </a:p>
          <a:p>
            <a:r>
              <a:rPr lang="en-US"/>
              <a:t>Crestor 40 mg od/ Ramipril 10 mg od</a:t>
            </a:r>
          </a:p>
          <a:p>
            <a:r>
              <a:rPr lang="en-US"/>
              <a:t>Has drug plan, tests od – </a:t>
            </a:r>
            <a:r>
              <a:rPr lang="en-US" err="1"/>
              <a:t>acBr</a:t>
            </a:r>
            <a:r>
              <a:rPr lang="en-US"/>
              <a:t> 6-9</a:t>
            </a:r>
          </a:p>
          <a:p>
            <a:r>
              <a:rPr lang="en-US" err="1"/>
              <a:t>Wt</a:t>
            </a:r>
            <a:r>
              <a:rPr lang="en-US"/>
              <a:t> 112 kg – 6 kg </a:t>
            </a:r>
            <a:r>
              <a:rPr lang="en-US" err="1"/>
              <a:t>wt</a:t>
            </a:r>
            <a:r>
              <a:rPr lang="en-US"/>
              <a:t> loss</a:t>
            </a:r>
          </a:p>
          <a:p>
            <a:r>
              <a:rPr lang="en-US"/>
              <a:t>A1C - 7.8, MAU – 4.2</a:t>
            </a:r>
          </a:p>
          <a:p>
            <a:endParaRPr lang="en-US"/>
          </a:p>
          <a:p>
            <a:pPr marL="0" indent="0" algn="ctr">
              <a:buNone/>
            </a:pPr>
            <a:r>
              <a:rPr lang="en-US"/>
              <a:t>Needle phobia resolved</a:t>
            </a:r>
          </a:p>
          <a:p>
            <a:endParaRPr lang="en-US"/>
          </a:p>
          <a:p>
            <a:endParaRPr lang="en-US"/>
          </a:p>
        </p:txBody>
      </p:sp>
    </p:spTree>
    <p:extLst>
      <p:ext uri="{BB962C8B-B14F-4D97-AF65-F5344CB8AC3E}">
        <p14:creationId xmlns:p14="http://schemas.microsoft.com/office/powerpoint/2010/main" val="13133811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5901C-9F4D-1148-4FFC-EC1E7567DD62}"/>
              </a:ext>
            </a:extLst>
          </p:cNvPr>
          <p:cNvSpPr>
            <a:spLocks noGrp="1"/>
          </p:cNvSpPr>
          <p:nvPr>
            <p:ph type="title"/>
          </p:nvPr>
        </p:nvSpPr>
        <p:spPr/>
        <p:txBody>
          <a:bodyPr>
            <a:normAutofit/>
          </a:bodyPr>
          <a:lstStyle/>
          <a:p>
            <a:pPr algn="ctr"/>
            <a:r>
              <a:rPr lang="en-US" sz="5400"/>
              <a:t>Lesson #11</a:t>
            </a:r>
          </a:p>
        </p:txBody>
      </p:sp>
      <p:sp>
        <p:nvSpPr>
          <p:cNvPr id="3" name="Content Placeholder 2">
            <a:extLst>
              <a:ext uri="{FF2B5EF4-FFF2-40B4-BE49-F238E27FC236}">
                <a16:creationId xmlns:a16="http://schemas.microsoft.com/office/drawing/2014/main" id="{F882A527-8AF2-7EA4-74CE-4EC13B64E62C}"/>
              </a:ext>
            </a:extLst>
          </p:cNvPr>
          <p:cNvSpPr>
            <a:spLocks noGrp="1"/>
          </p:cNvSpPr>
          <p:nvPr>
            <p:ph idx="1"/>
          </p:nvPr>
        </p:nvSpPr>
        <p:spPr/>
        <p:txBody>
          <a:bodyPr/>
          <a:lstStyle/>
          <a:p>
            <a:pPr marL="0" indent="0" algn="ctr">
              <a:buNone/>
            </a:pPr>
            <a:endParaRPr lang="en-US"/>
          </a:p>
          <a:p>
            <a:pPr marL="0" indent="0" algn="ctr">
              <a:buNone/>
            </a:pPr>
            <a:endParaRPr lang="en-US"/>
          </a:p>
          <a:p>
            <a:pPr marL="0" indent="0" algn="ctr">
              <a:buNone/>
            </a:pPr>
            <a:r>
              <a:rPr lang="en-US" sz="4400"/>
              <a:t>Self – demonstration of injections will breakdown barriers</a:t>
            </a:r>
          </a:p>
        </p:txBody>
      </p:sp>
    </p:spTree>
    <p:extLst>
      <p:ext uri="{BB962C8B-B14F-4D97-AF65-F5344CB8AC3E}">
        <p14:creationId xmlns:p14="http://schemas.microsoft.com/office/powerpoint/2010/main" val="29971039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BD26D-B4CD-1E1B-032C-3DC79BAA12CF}"/>
              </a:ext>
            </a:extLst>
          </p:cNvPr>
          <p:cNvSpPr>
            <a:spLocks noGrp="1"/>
          </p:cNvSpPr>
          <p:nvPr>
            <p:ph type="title"/>
          </p:nvPr>
        </p:nvSpPr>
        <p:spPr/>
        <p:txBody>
          <a:bodyPr/>
          <a:lstStyle/>
          <a:p>
            <a:r>
              <a:rPr lang="en-US"/>
              <a:t>DS</a:t>
            </a:r>
          </a:p>
        </p:txBody>
      </p:sp>
      <p:sp>
        <p:nvSpPr>
          <p:cNvPr id="3" name="Content Placeholder 2">
            <a:extLst>
              <a:ext uri="{FF2B5EF4-FFF2-40B4-BE49-F238E27FC236}">
                <a16:creationId xmlns:a16="http://schemas.microsoft.com/office/drawing/2014/main" id="{76C11A64-2ADD-2AC8-0895-C06B7560D3EB}"/>
              </a:ext>
            </a:extLst>
          </p:cNvPr>
          <p:cNvSpPr>
            <a:spLocks noGrp="1"/>
          </p:cNvSpPr>
          <p:nvPr>
            <p:ph idx="1"/>
          </p:nvPr>
        </p:nvSpPr>
        <p:spPr/>
        <p:txBody>
          <a:bodyPr>
            <a:normAutofit fontScale="92500" lnSpcReduction="10000"/>
          </a:bodyPr>
          <a:lstStyle/>
          <a:p>
            <a:r>
              <a:rPr lang="en-US"/>
              <a:t>Invokana 300 mg po od </a:t>
            </a:r>
          </a:p>
          <a:p>
            <a:r>
              <a:rPr lang="en-US"/>
              <a:t>Tresiba FlexTouch  30 units od</a:t>
            </a:r>
          </a:p>
          <a:p>
            <a:r>
              <a:rPr lang="en-US"/>
              <a:t> </a:t>
            </a:r>
            <a:r>
              <a:rPr lang="en-US" err="1"/>
              <a:t>Diamicron</a:t>
            </a:r>
            <a:r>
              <a:rPr lang="en-US"/>
              <a:t> MR 60 mg 2 tablets 1 time daily </a:t>
            </a:r>
          </a:p>
          <a:p>
            <a:r>
              <a:rPr lang="en-US"/>
              <a:t>metformin 500 mg 1 tablet 2 times daily</a:t>
            </a:r>
          </a:p>
          <a:p>
            <a:r>
              <a:rPr lang="en-US" err="1"/>
              <a:t>Forxiga</a:t>
            </a:r>
            <a:r>
              <a:rPr lang="en-US"/>
              <a:t> 10 mg od</a:t>
            </a:r>
          </a:p>
          <a:p>
            <a:r>
              <a:rPr lang="en-US"/>
              <a:t>Ozempic  Prev. not tolerated</a:t>
            </a:r>
          </a:p>
          <a:p>
            <a:r>
              <a:rPr lang="en-US"/>
              <a:t>A1c 9.0</a:t>
            </a:r>
          </a:p>
          <a:p>
            <a:r>
              <a:rPr lang="en-US"/>
              <a:t>Tests infrequently – </a:t>
            </a:r>
            <a:r>
              <a:rPr lang="en-US" err="1"/>
              <a:t>glu</a:t>
            </a:r>
            <a:r>
              <a:rPr lang="en-US"/>
              <a:t> 8 </a:t>
            </a:r>
            <a:r>
              <a:rPr lang="en-US" err="1"/>
              <a:t>acBr</a:t>
            </a:r>
            <a:r>
              <a:rPr lang="en-US"/>
              <a:t> today</a:t>
            </a:r>
          </a:p>
          <a:p>
            <a:pPr marL="0" indent="0" algn="ctr">
              <a:buNone/>
            </a:pPr>
            <a:r>
              <a:rPr lang="en-US" sz="3900" b="1"/>
              <a:t>Recommendations?</a:t>
            </a:r>
          </a:p>
          <a:p>
            <a:endParaRPr lang="en-US"/>
          </a:p>
        </p:txBody>
      </p:sp>
    </p:spTree>
    <p:extLst>
      <p:ext uri="{BB962C8B-B14F-4D97-AF65-F5344CB8AC3E}">
        <p14:creationId xmlns:p14="http://schemas.microsoft.com/office/powerpoint/2010/main" val="10946402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2">
            <a:extLst>
              <a:ext uri="{FF2B5EF4-FFF2-40B4-BE49-F238E27FC236}">
                <a16:creationId xmlns:a16="http://schemas.microsoft.com/office/drawing/2014/main" id="{1E2A40F1-9899-64F0-2949-28F6CD1C5906}"/>
              </a:ext>
            </a:extLst>
          </p:cNvPr>
          <p:cNvSpPr>
            <a:spLocks noChangeArrowheads="1"/>
          </p:cNvSpPr>
          <p:nvPr/>
        </p:nvSpPr>
        <p:spPr bwMode="auto">
          <a:xfrm>
            <a:off x="3092450" y="1749425"/>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74" tIns="45589" rIns="91174" bIns="45589">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None/>
            </a:pPr>
            <a:endParaRPr lang="en-CA" altLang="en-US" sz="1800">
              <a:solidFill>
                <a:srgbClr val="000000"/>
              </a:solidFill>
            </a:endParaRPr>
          </a:p>
        </p:txBody>
      </p:sp>
      <p:pic>
        <p:nvPicPr>
          <p:cNvPr id="358402" name="Picture 3" descr="gluc">
            <a:extLst>
              <a:ext uri="{FF2B5EF4-FFF2-40B4-BE49-F238E27FC236}">
                <a16:creationId xmlns:a16="http://schemas.microsoft.com/office/drawing/2014/main" id="{9B541820-8E9D-F96E-FEB3-B8A65C37EF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025" y="1795463"/>
            <a:ext cx="1885950"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3" name="Rectangle 4">
            <a:extLst>
              <a:ext uri="{FF2B5EF4-FFF2-40B4-BE49-F238E27FC236}">
                <a16:creationId xmlns:a16="http://schemas.microsoft.com/office/drawing/2014/main" id="{A5E0FB57-F089-F868-0C77-D0C7EFAC3A17}"/>
              </a:ext>
            </a:extLst>
          </p:cNvPr>
          <p:cNvSpPr>
            <a:spLocks noChangeArrowheads="1"/>
          </p:cNvSpPr>
          <p:nvPr/>
        </p:nvSpPr>
        <p:spPr bwMode="auto">
          <a:xfrm>
            <a:off x="1525588" y="3078163"/>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74" tIns="45589" rIns="91174" bIns="45589">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None/>
            </a:pPr>
            <a:endParaRPr lang="en-CA" altLang="en-US" sz="1800">
              <a:solidFill>
                <a:srgbClr val="000000"/>
              </a:solidFill>
            </a:endParaRPr>
          </a:p>
        </p:txBody>
      </p:sp>
      <p:sp>
        <p:nvSpPr>
          <p:cNvPr id="358404" name="Rectangle 5">
            <a:extLst>
              <a:ext uri="{FF2B5EF4-FFF2-40B4-BE49-F238E27FC236}">
                <a16:creationId xmlns:a16="http://schemas.microsoft.com/office/drawing/2014/main" id="{C93A27D7-94C3-6AB2-EEF3-9E3EBFACEB6E}"/>
              </a:ext>
            </a:extLst>
          </p:cNvPr>
          <p:cNvSpPr>
            <a:spLocks noChangeArrowheads="1"/>
          </p:cNvSpPr>
          <p:nvPr/>
        </p:nvSpPr>
        <p:spPr bwMode="auto">
          <a:xfrm>
            <a:off x="3276601" y="762001"/>
            <a:ext cx="53578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74" tIns="45589" rIns="91174" bIns="45589" anchor="ct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fontAlgn="base">
              <a:spcBef>
                <a:spcPct val="0"/>
              </a:spcBef>
              <a:spcAft>
                <a:spcPct val="0"/>
              </a:spcAft>
              <a:buNone/>
            </a:pPr>
            <a:r>
              <a:rPr lang="en-CA" altLang="en-US" sz="2000" b="1">
                <a:solidFill>
                  <a:srgbClr val="FFFF00"/>
                </a:solidFill>
                <a:latin typeface="Verdana" panose="020B0604030504040204" pitchFamily="34" charset="0"/>
              </a:rPr>
              <a:t>DS </a:t>
            </a:r>
            <a:r>
              <a:rPr lang="en-US" altLang="ja-JP" sz="2000" b="1">
                <a:solidFill>
                  <a:srgbClr val="FFFF00"/>
                </a:solidFill>
                <a:latin typeface="Verdana" panose="020B0604030504040204" pitchFamily="34" charset="0"/>
              </a:rPr>
              <a:t>glucometer after Lunch.</a:t>
            </a:r>
            <a:r>
              <a:rPr lang="en-US" altLang="ja-JP" sz="1100">
                <a:solidFill>
                  <a:srgbClr val="FFFF00"/>
                </a:solidFill>
                <a:latin typeface="Times New Roman" panose="02020603050405020304" pitchFamily="18" charset="0"/>
              </a:rPr>
              <a:t> </a:t>
            </a:r>
            <a:br>
              <a:rPr lang="en-US" altLang="ja-JP" sz="1100">
                <a:solidFill>
                  <a:srgbClr val="FFFF00"/>
                </a:solidFill>
                <a:latin typeface="Times New Roman" panose="02020603050405020304" pitchFamily="18" charset="0"/>
              </a:rPr>
            </a:br>
            <a:endParaRPr lang="en-US" altLang="en-US" sz="2400">
              <a:solidFill>
                <a:srgbClr val="FFFF00"/>
              </a:solidFill>
              <a:latin typeface="Times New Roman" panose="02020603050405020304" pitchFamily="18"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9824-8E99-FF42-8D3A-7037D981091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CE77C08-5453-AD41-ABFD-20D05F765401}"/>
              </a:ext>
            </a:extLst>
          </p:cNvPr>
          <p:cNvPicPr>
            <a:picLocks noGrp="1" noChangeAspect="1"/>
          </p:cNvPicPr>
          <p:nvPr>
            <p:ph idx="1"/>
          </p:nvPr>
        </p:nvPicPr>
        <p:blipFill>
          <a:blip r:embed="rId2"/>
          <a:stretch>
            <a:fillRect/>
          </a:stretch>
        </p:blipFill>
        <p:spPr>
          <a:xfrm>
            <a:off x="126724" y="-1"/>
            <a:ext cx="12032427" cy="6751529"/>
          </a:xfrm>
        </p:spPr>
      </p:pic>
    </p:spTree>
    <p:extLst>
      <p:ext uri="{BB962C8B-B14F-4D97-AF65-F5344CB8AC3E}">
        <p14:creationId xmlns:p14="http://schemas.microsoft.com/office/powerpoint/2010/main" val="4525030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B2B8-A1B0-4825-9ECE-B83FCD8D0C6A}"/>
              </a:ext>
            </a:extLst>
          </p:cNvPr>
          <p:cNvSpPr>
            <a:spLocks noGrp="1"/>
          </p:cNvSpPr>
          <p:nvPr>
            <p:ph type="title"/>
          </p:nvPr>
        </p:nvSpPr>
        <p:spPr>
          <a:xfrm>
            <a:off x="838199" y="291090"/>
            <a:ext cx="10515599" cy="932688"/>
          </a:xfrm>
        </p:spPr>
        <p:txBody>
          <a:bodyPr vert="horz" lIns="91440" tIns="45720" rIns="91440" bIns="45720" rtlCol="0" anchor="b">
            <a:normAutofit/>
          </a:bodyPr>
          <a:lstStyle/>
          <a:p>
            <a:pPr defTabSz="914400"/>
            <a:r>
              <a:rPr lang="en-US" sz="5400" kern="1200">
                <a:solidFill>
                  <a:schemeClr val="tx1"/>
                </a:solidFill>
                <a:latin typeface="+mj-lt"/>
                <a:ea typeface="+mj-ea"/>
                <a:cs typeface="+mj-cs"/>
              </a:rPr>
              <a:t>Libre 2 Coverage</a:t>
            </a:r>
          </a:p>
        </p:txBody>
      </p:sp>
      <p:sp>
        <p:nvSpPr>
          <p:cNvPr id="3" name="Footer Placeholder 2">
            <a:extLst>
              <a:ext uri="{FF2B5EF4-FFF2-40B4-BE49-F238E27FC236}">
                <a16:creationId xmlns:a16="http://schemas.microsoft.com/office/drawing/2014/main" id="{4D8A33FD-FE98-45D1-9C7D-7C16C515FE9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801852FE-50EF-442D-B424-87A10E079C4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1A70B36-B1CC-4D4A-80B9-E27A448F84DA}"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108</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pic>
        <p:nvPicPr>
          <p:cNvPr id="8" name="Picture 7" descr="A person smoking a cigarette&#10;&#10;Description automatically generated with medium confidence">
            <a:extLst>
              <a:ext uri="{FF2B5EF4-FFF2-40B4-BE49-F238E27FC236}">
                <a16:creationId xmlns:a16="http://schemas.microsoft.com/office/drawing/2014/main" id="{3836A369-412D-4914-B0A6-1A6AFB1E3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364794"/>
            <a:ext cx="8756374" cy="4991556"/>
          </a:xfrm>
          <a:prstGeom prst="rect">
            <a:avLst/>
          </a:prstGeom>
        </p:spPr>
      </p:pic>
    </p:spTree>
    <p:extLst>
      <p:ext uri="{BB962C8B-B14F-4D97-AF65-F5344CB8AC3E}">
        <p14:creationId xmlns:p14="http://schemas.microsoft.com/office/powerpoint/2010/main" val="32591926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Rectangle 349">
            <a:extLst>
              <a:ext uri="{FF2B5EF4-FFF2-40B4-BE49-F238E27FC236}">
                <a16:creationId xmlns:a16="http://schemas.microsoft.com/office/drawing/2014/main" id="{EA48D75A-84B8-484D-BE31-AEDF41B425B0}"/>
              </a:ext>
            </a:extLst>
          </p:cNvPr>
          <p:cNvSpPr/>
          <p:nvPr/>
        </p:nvSpPr>
        <p:spPr>
          <a:xfrm>
            <a:off x="1027914" y="4236599"/>
            <a:ext cx="4266096" cy="14400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6"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a:t>Potential Benefits of Sensor-Based Monitoring Technologies</a:t>
            </a:r>
          </a:p>
        </p:txBody>
      </p:sp>
      <p:sp>
        <p:nvSpPr>
          <p:cNvPr id="3" name="Footer Placeholder 2"/>
          <p:cNvSpPr>
            <a:spLocks noGrp="1"/>
          </p:cNvSpPr>
          <p:nvPr>
            <p:ph type="ftr" sz="quarter" idx="11"/>
          </p:nvPr>
        </p:nvSpPr>
        <p:spPr>
          <a:xfrm>
            <a:off x="37070" y="6356349"/>
            <a:ext cx="11818930" cy="36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1" b="0" i="0" u="none" strike="noStrike" kern="1200" cap="none" spc="0" normalizeH="0" baseline="0" noProof="0">
                <a:ln>
                  <a:noFill/>
                </a:ln>
                <a:solidFill>
                  <a:srgbClr val="515869">
                    <a:lumMod val="50000"/>
                  </a:srgbClr>
                </a:solidFill>
                <a:effectLst/>
                <a:uLnTx/>
                <a:uFillTx/>
                <a:latin typeface="Calibri"/>
                <a:ea typeface="+mn-ea"/>
                <a:cs typeface="+mn-cs"/>
              </a:rPr>
              <a:t>isCGM: intermittently scanned continuous glucose monitoring; </a:t>
            </a:r>
            <a:r>
              <a:rPr kumimoji="0" lang="en-CA" altLang="en-US" sz="1001" b="0" i="0" u="none" strike="noStrike" kern="1200" cap="none" spc="0" normalizeH="0" baseline="0" noProof="0">
                <a:ln>
                  <a:noFill/>
                </a:ln>
                <a:solidFill>
                  <a:srgbClr val="515869">
                    <a:lumMod val="50000"/>
                  </a:srgbClr>
                </a:solidFill>
                <a:effectLst/>
                <a:uLnTx/>
                <a:uFillTx/>
                <a:latin typeface="Calibri"/>
                <a:ea typeface="MS PGothic" panose="020B0600070205080204" pitchFamily="34" charset="-128"/>
                <a:cs typeface="+mn-cs"/>
              </a:rPr>
              <a:t>rtCGM real-time continuous glucose monitoring</a:t>
            </a:r>
            <a:r>
              <a:rPr kumimoji="0" lang="en-CA" altLang="en-US" sz="1001" b="0" i="0" u="none" strike="noStrike" kern="1200" cap="none" spc="0" normalizeH="0" baseline="0" noProof="0">
                <a:ln>
                  <a:noFill/>
                </a:ln>
                <a:solidFill>
                  <a:srgbClr val="515869">
                    <a:lumMod val="50000"/>
                  </a:srgbClr>
                </a:solidFill>
                <a:effectLst/>
                <a:uLnTx/>
                <a:uFillTx/>
                <a:latin typeface="Calibri"/>
                <a:ea typeface="+mn-ea"/>
                <a:cs typeface="+mn-cs"/>
              </a:rPr>
              <a:t>; </a:t>
            </a:r>
            <a:r>
              <a:rPr kumimoji="0" lang="en-US" sz="1001" b="0" i="0" u="none" strike="noStrike" kern="1200" cap="none" spc="0" normalizeH="0" baseline="0" noProof="0">
                <a:ln>
                  <a:noFill/>
                </a:ln>
                <a:solidFill>
                  <a:srgbClr val="515869">
                    <a:lumMod val="50000"/>
                  </a:srgbClr>
                </a:solidFill>
                <a:effectLst/>
                <a:uLnTx/>
                <a:uFillTx/>
                <a:latin typeface="Calibri"/>
                <a:ea typeface="+mn-ea"/>
                <a:cs typeface="+mn-cs"/>
              </a:rPr>
              <a:t>T2D: type 2 diabetes.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a:ln>
                  <a:noFill/>
                </a:ln>
                <a:solidFill>
                  <a:srgbClr val="515869">
                    <a:lumMod val="50000"/>
                  </a:srgbClr>
                </a:solidFill>
                <a:effectLst/>
                <a:uLnTx/>
                <a:uFillTx/>
                <a:latin typeface="Calibri"/>
                <a:ea typeface="+mn-ea"/>
                <a:cs typeface="+mn-cs"/>
              </a:rPr>
              <a:t>Cheng AYY et al. </a:t>
            </a:r>
            <a:r>
              <a:rPr kumimoji="0" lang="en-US" sz="1001" b="0" i="1" u="none" strike="noStrike" kern="1200" cap="none" spc="0" normalizeH="0" baseline="0" noProof="0">
                <a:ln>
                  <a:noFill/>
                </a:ln>
                <a:solidFill>
                  <a:srgbClr val="515869">
                    <a:lumMod val="50000"/>
                  </a:srgbClr>
                </a:solidFill>
                <a:effectLst/>
                <a:uLnTx/>
                <a:uFillTx/>
                <a:latin typeface="Calibri"/>
                <a:ea typeface="+mn-ea"/>
                <a:cs typeface="+mn-cs"/>
              </a:rPr>
              <a:t>Can J Diabetes</a:t>
            </a:r>
            <a:r>
              <a:rPr kumimoji="0" lang="en-US" sz="1001" b="0" i="0" u="none" strike="noStrike" kern="1200" cap="none" spc="0" normalizeH="0" baseline="0" noProof="0">
                <a:ln>
                  <a:noFill/>
                </a:ln>
                <a:solidFill>
                  <a:srgbClr val="515869">
                    <a:lumMod val="50000"/>
                  </a:srgbClr>
                </a:solidFill>
                <a:effectLst/>
                <a:uLnTx/>
                <a:uFillTx/>
                <a:latin typeface="Calibri"/>
                <a:ea typeface="+mn-ea"/>
                <a:cs typeface="+mn-cs"/>
              </a:rPr>
              <a:t>. 2021 Oct;45(7):580-587; </a:t>
            </a:r>
            <a:r>
              <a:rPr kumimoji="0" lang="en-CA" sz="1001" b="0" i="0" u="none" strike="noStrike" kern="1200" cap="none" spc="0" normalizeH="0" baseline="0" noProof="0">
                <a:ln>
                  <a:noFill/>
                </a:ln>
                <a:solidFill>
                  <a:srgbClr val="515869">
                    <a:lumMod val="50000"/>
                  </a:srgbClr>
                </a:solidFill>
                <a:effectLst/>
                <a:uLnTx/>
                <a:uFillTx/>
                <a:latin typeface="Calibri"/>
                <a:ea typeface="+mn-ea"/>
                <a:cs typeface="+mn-cs"/>
              </a:rPr>
              <a:t>Berard LD et al. </a:t>
            </a:r>
            <a:r>
              <a:rPr kumimoji="0" lang="en-CA" sz="1001" b="0" i="1" u="none" strike="noStrike" kern="1200" cap="none" spc="0" normalizeH="0" baseline="0" noProof="0">
                <a:ln>
                  <a:noFill/>
                </a:ln>
                <a:solidFill>
                  <a:srgbClr val="515869">
                    <a:lumMod val="50000"/>
                  </a:srgbClr>
                </a:solidFill>
                <a:effectLst/>
                <a:uLnTx/>
                <a:uFillTx/>
                <a:latin typeface="Calibri"/>
                <a:ea typeface="+mn-ea"/>
                <a:cs typeface="+mn-cs"/>
              </a:rPr>
              <a:t>Can J Diabetes </a:t>
            </a:r>
            <a:r>
              <a:rPr kumimoji="0" lang="en-CA" sz="1001" b="0" i="0" u="none" strike="noStrike" kern="1200" cap="none" spc="0" normalizeH="0" baseline="0" noProof="0">
                <a:ln>
                  <a:noFill/>
                </a:ln>
                <a:solidFill>
                  <a:srgbClr val="515869">
                    <a:lumMod val="50000"/>
                  </a:srgbClr>
                </a:solidFill>
                <a:effectLst/>
                <a:uLnTx/>
                <a:uFillTx/>
                <a:latin typeface="Calibri"/>
                <a:ea typeface="+mn-ea"/>
                <a:cs typeface="+mn-cs"/>
              </a:rPr>
              <a:t>2018;42(</a:t>
            </a:r>
            <a:r>
              <a:rPr kumimoji="0" lang="en-CA" sz="1001" b="0" i="0" u="none" strike="noStrike" kern="1200" cap="none" spc="0" normalizeH="0" baseline="0" noProof="0" err="1">
                <a:ln>
                  <a:noFill/>
                </a:ln>
                <a:solidFill>
                  <a:srgbClr val="515869">
                    <a:lumMod val="50000"/>
                  </a:srgbClr>
                </a:solidFill>
                <a:effectLst/>
                <a:uLnTx/>
                <a:uFillTx/>
                <a:latin typeface="Calibri"/>
                <a:ea typeface="+mn-ea"/>
                <a:cs typeface="+mn-cs"/>
              </a:rPr>
              <a:t>Suppl</a:t>
            </a:r>
            <a:r>
              <a:rPr kumimoji="0" lang="en-CA" sz="1001" b="0" i="0" u="none" strike="noStrike" kern="1200" cap="none" spc="0" normalizeH="0" baseline="0" noProof="0">
                <a:ln>
                  <a:noFill/>
                </a:ln>
                <a:solidFill>
                  <a:srgbClr val="515869">
                    <a:lumMod val="50000"/>
                  </a:srgbClr>
                </a:solidFill>
                <a:effectLst/>
                <a:uLnTx/>
                <a:uFillTx/>
                <a:latin typeface="Calibri"/>
                <a:ea typeface="+mn-ea"/>
                <a:cs typeface="+mn-cs"/>
              </a:rPr>
              <a:t> 1):S47–S53; </a:t>
            </a:r>
            <a:r>
              <a:rPr kumimoji="0" lang="en-US" sz="1001" b="0" i="0" u="none" strike="noStrike" kern="1200" cap="none" spc="0" normalizeH="0" baseline="0" noProof="0">
                <a:ln>
                  <a:noFill/>
                </a:ln>
                <a:solidFill>
                  <a:srgbClr val="515869">
                    <a:lumMod val="50000"/>
                  </a:srgbClr>
                </a:solidFill>
                <a:effectLst/>
                <a:uLnTx/>
                <a:uFillTx/>
                <a:latin typeface="Calibri"/>
                <a:ea typeface="+mn-ea"/>
                <a:cs typeface="+mn-cs"/>
              </a:rPr>
              <a:t>Diabetes Canada. Glucose Monitoring. </a:t>
            </a:r>
            <a:br>
              <a:rPr kumimoji="0" lang="en-US" sz="1001" b="0" i="0" u="none" strike="noStrike" kern="1200" cap="none" spc="0" normalizeH="0" baseline="0" noProof="0">
                <a:ln>
                  <a:noFill/>
                </a:ln>
                <a:solidFill>
                  <a:srgbClr val="515869">
                    <a:lumMod val="50000"/>
                  </a:srgbClr>
                </a:solidFill>
                <a:effectLst/>
                <a:uLnTx/>
                <a:uFillTx/>
                <a:latin typeface="Calibri"/>
                <a:ea typeface="+mn-ea"/>
                <a:cs typeface="+mn-cs"/>
              </a:rPr>
            </a:br>
            <a:r>
              <a:rPr kumimoji="0" lang="en-US" sz="1001" b="0" i="0" u="none" strike="noStrike" kern="1200" cap="none" spc="0" normalizeH="0" baseline="0" noProof="0">
                <a:ln>
                  <a:noFill/>
                </a:ln>
                <a:solidFill>
                  <a:srgbClr val="515869">
                    <a:lumMod val="50000"/>
                  </a:srgbClr>
                </a:solidFill>
                <a:effectLst/>
                <a:uLnTx/>
                <a:uFillTx/>
                <a:latin typeface="Calibri"/>
                <a:ea typeface="+mn-ea"/>
                <a:cs typeface="+mn-cs"/>
              </a:rPr>
              <a:t>Available at: </a:t>
            </a:r>
            <a:r>
              <a:rPr kumimoji="0" lang="en-US" sz="1001" b="0" i="0" u="none" strike="noStrike" kern="1200" cap="none" spc="0" normalizeH="0" baseline="0" noProof="0">
                <a:ln>
                  <a:noFill/>
                </a:ln>
                <a:solidFill>
                  <a:srgbClr val="515869">
                    <a:lumMod val="50000"/>
                  </a:srgbClr>
                </a:solidFill>
                <a:effectLst/>
                <a:uLnTx/>
                <a:uFillTx/>
                <a:latin typeface="Calibri"/>
                <a:ea typeface="+mn-ea"/>
                <a:cs typeface="+mn-cs"/>
                <a:hlinkClick r:id="rId3"/>
              </a:rPr>
              <a:t>https://diabetes.ca/DiabetesCanadaWebsite/media/Managing-My-Diabetes/Tools%20and%20Resources/Glucose_Monitoring_Comparison_2.pdf</a:t>
            </a:r>
            <a:r>
              <a:rPr kumimoji="0" lang="en-US" sz="1001" b="0" i="0" u="none" strike="noStrike" kern="1200" cap="none" spc="0" normalizeH="0" baseline="0" noProof="0">
                <a:ln>
                  <a:noFill/>
                </a:ln>
                <a:solidFill>
                  <a:srgbClr val="515869">
                    <a:lumMod val="50000"/>
                  </a:srgbClr>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a:ln>
                  <a:noFill/>
                </a:ln>
                <a:solidFill>
                  <a:srgbClr val="515869">
                    <a:lumMod val="50000"/>
                  </a:srgbClr>
                </a:solidFill>
                <a:effectLst/>
                <a:uLnTx/>
                <a:uFillTx/>
                <a:latin typeface="Calibri"/>
                <a:ea typeface="+mn-ea"/>
                <a:cs typeface="+mn-cs"/>
              </a:rPr>
              <a:t>Image adapted from: </a:t>
            </a:r>
            <a:r>
              <a:rPr kumimoji="0" lang="en-US" sz="1001" b="0" i="0" u="none" strike="noStrike" kern="1200" cap="none" spc="0" normalizeH="0" baseline="0" noProof="0" err="1">
                <a:ln>
                  <a:noFill/>
                </a:ln>
                <a:solidFill>
                  <a:srgbClr val="515869">
                    <a:lumMod val="50000"/>
                  </a:srgbClr>
                </a:solidFill>
                <a:effectLst/>
                <a:uLnTx/>
                <a:uFillTx/>
                <a:latin typeface="Calibri"/>
                <a:ea typeface="+mn-ea"/>
                <a:cs typeface="+mn-cs"/>
              </a:rPr>
              <a:t>Vashist</a:t>
            </a:r>
            <a:r>
              <a:rPr kumimoji="0" lang="en-US" sz="1001" b="0" i="0" u="none" strike="noStrike" kern="1200" cap="none" spc="0" normalizeH="0" baseline="0" noProof="0">
                <a:ln>
                  <a:noFill/>
                </a:ln>
                <a:solidFill>
                  <a:srgbClr val="515869">
                    <a:lumMod val="50000"/>
                  </a:srgbClr>
                </a:solidFill>
                <a:effectLst/>
                <a:uLnTx/>
                <a:uFillTx/>
                <a:latin typeface="Calibri"/>
                <a:ea typeface="+mn-ea"/>
                <a:cs typeface="+mn-cs"/>
              </a:rPr>
              <a:t> SK. </a:t>
            </a:r>
            <a:r>
              <a:rPr kumimoji="0" lang="en-US" sz="1001" b="0" i="1" u="none" strike="noStrike" kern="1200" cap="none" spc="0" normalizeH="0" baseline="0" noProof="0">
                <a:ln>
                  <a:noFill/>
                </a:ln>
                <a:solidFill>
                  <a:srgbClr val="515869">
                    <a:lumMod val="50000"/>
                  </a:srgbClr>
                </a:solidFill>
                <a:effectLst/>
                <a:uLnTx/>
                <a:uFillTx/>
                <a:latin typeface="Calibri"/>
                <a:ea typeface="+mn-ea"/>
                <a:cs typeface="+mn-cs"/>
              </a:rPr>
              <a:t>Diagnostics </a:t>
            </a:r>
            <a:r>
              <a:rPr kumimoji="0" lang="en-US" sz="1001" b="0" i="0" u="none" strike="noStrike" kern="1200" cap="none" spc="0" normalizeH="0" baseline="0" noProof="0">
                <a:ln>
                  <a:noFill/>
                </a:ln>
                <a:solidFill>
                  <a:srgbClr val="515869">
                    <a:lumMod val="50000"/>
                  </a:srgbClr>
                </a:solidFill>
                <a:effectLst/>
                <a:uLnTx/>
                <a:uFillTx/>
                <a:latin typeface="Calibri"/>
                <a:ea typeface="+mn-ea"/>
                <a:cs typeface="+mn-cs"/>
              </a:rPr>
              <a:t>2013, 3, 385-412.</a:t>
            </a:r>
            <a:endParaRPr kumimoji="0" lang="en-CA" sz="1001" b="0" i="0" u="none" strike="noStrike" kern="1200" cap="none" spc="0" normalizeH="0" baseline="0" noProof="0">
              <a:ln>
                <a:noFill/>
              </a:ln>
              <a:solidFill>
                <a:srgbClr val="515869">
                  <a:lumMod val="50000"/>
                </a:srgbClr>
              </a:solidFill>
              <a:effectLst/>
              <a:uLnTx/>
              <a:uFillTx/>
              <a:latin typeface="Calibri"/>
              <a:ea typeface="+mn-ea"/>
              <a:cs typeface="+mn-cs"/>
            </a:endParaRPr>
          </a:p>
        </p:txBody>
      </p:sp>
      <p:sp>
        <p:nvSpPr>
          <p:cNvPr id="348" name="Rectangle 347">
            <a:extLst>
              <a:ext uri="{FF2B5EF4-FFF2-40B4-BE49-F238E27FC236}">
                <a16:creationId xmlns:a16="http://schemas.microsoft.com/office/drawing/2014/main" id="{EA48D75A-84B8-484D-BE31-AEDF41B425B0}"/>
              </a:ext>
            </a:extLst>
          </p:cNvPr>
          <p:cNvSpPr/>
          <p:nvPr/>
        </p:nvSpPr>
        <p:spPr>
          <a:xfrm>
            <a:off x="1022417" y="2850174"/>
            <a:ext cx="4266096" cy="396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6"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grpSp>
        <p:nvGrpSpPr>
          <p:cNvPr id="149" name="Group 148"/>
          <p:cNvGrpSpPr/>
          <p:nvPr/>
        </p:nvGrpSpPr>
        <p:grpSpPr>
          <a:xfrm>
            <a:off x="210133" y="2319077"/>
            <a:ext cx="5234235" cy="3031195"/>
            <a:chOff x="5194143" y="2638432"/>
            <a:chExt cx="3533583" cy="2046322"/>
          </a:xfrm>
        </p:grpSpPr>
        <p:sp>
          <p:nvSpPr>
            <p:cNvPr id="150" name="Rectangle 149">
              <a:extLst>
                <a:ext uri="{FF2B5EF4-FFF2-40B4-BE49-F238E27FC236}">
                  <a16:creationId xmlns:a16="http://schemas.microsoft.com/office/drawing/2014/main" id="{EA48D75A-84B8-484D-BE31-AEDF41B425B0}"/>
                </a:ext>
              </a:extLst>
            </p:cNvPr>
            <p:cNvSpPr/>
            <p:nvPr/>
          </p:nvSpPr>
          <p:spPr>
            <a:xfrm>
              <a:off x="5742750" y="3283052"/>
              <a:ext cx="2880000" cy="648000"/>
            </a:xfrm>
            <a:prstGeom prst="rect">
              <a:avLst/>
            </a:prstGeom>
            <a:solidFill>
              <a:srgbClr val="CAE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6"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1" name="TextBox 150">
              <a:extLst>
                <a:ext uri="{FF2B5EF4-FFF2-40B4-BE49-F238E27FC236}">
                  <a16:creationId xmlns:a16="http://schemas.microsoft.com/office/drawing/2014/main" id="{8FC1F272-7107-442E-96E9-996005A7C2BA}"/>
                </a:ext>
              </a:extLst>
            </p:cNvPr>
            <p:cNvSpPr txBox="1"/>
            <p:nvPr/>
          </p:nvSpPr>
          <p:spPr>
            <a:xfrm>
              <a:off x="6886589" y="4476891"/>
              <a:ext cx="534810" cy="207863"/>
            </a:xfrm>
            <a:prstGeom prst="rect">
              <a:avLst/>
            </a:prstGeom>
            <a:noFill/>
          </p:spPr>
          <p:txBody>
            <a:bodyPr wrap="none" rtlCol="0" anchor="ctr">
              <a:spAutoFit/>
            </a:bodyPr>
            <a:lstStyle/>
            <a:p>
              <a:pPr marL="0" marR="0" lvl="0" indent="0" algn="l" defTabSz="457206" rtl="0" eaLnBrk="1" fontAlgn="auto" latinLnBrk="0" hangingPunct="1">
                <a:lnSpc>
                  <a:spcPct val="100000"/>
                </a:lnSpc>
                <a:spcBef>
                  <a:spcPts val="0"/>
                </a:spcBef>
                <a:spcAft>
                  <a:spcPts val="0"/>
                </a:spcAft>
                <a:buClrTx/>
                <a:buSzTx/>
                <a:buFontTx/>
                <a:buNone/>
                <a:tabLst/>
                <a:defRPr/>
              </a:pPr>
              <a:r>
                <a:rPr kumimoji="0" lang="en-GB" sz="1401" b="0" i="0" u="none" strike="noStrike" kern="0" cap="none" spc="0" normalizeH="0" baseline="0" noProof="0">
                  <a:ln>
                    <a:noFill/>
                  </a:ln>
                  <a:solidFill>
                    <a:srgbClr val="000000"/>
                  </a:solidFill>
                  <a:effectLst/>
                  <a:uLnTx/>
                  <a:uFillTx/>
                  <a:latin typeface="Calibri"/>
                  <a:ea typeface="ヒラギノ角ゴ Pro W3" pitchFamily="110" charset="-128"/>
                  <a:cs typeface="+mn-cs"/>
                </a:rPr>
                <a:t>Time (h)</a:t>
              </a:r>
              <a:endParaRPr kumimoji="0" lang="en-GB" sz="1401" b="0" i="0" u="none" strike="noStrike" kern="0" cap="none" spc="0" normalizeH="0" baseline="30000" noProof="0">
                <a:ln>
                  <a:noFill/>
                </a:ln>
                <a:solidFill>
                  <a:srgbClr val="000000"/>
                </a:solidFill>
                <a:effectLst/>
                <a:uLnTx/>
                <a:uFillTx/>
                <a:latin typeface="Calibri"/>
                <a:ea typeface="ヒラギノ角ゴ Pro W3" pitchFamily="110" charset="-128"/>
                <a:cs typeface="+mn-cs"/>
              </a:endParaRPr>
            </a:p>
          </p:txBody>
        </p:sp>
        <p:sp>
          <p:nvSpPr>
            <p:cNvPr id="152" name="Freeform 442">
              <a:extLst>
                <a:ext uri="{FF2B5EF4-FFF2-40B4-BE49-F238E27FC236}">
                  <a16:creationId xmlns:a16="http://schemas.microsoft.com/office/drawing/2014/main" id="{A520BD63-58CC-4C86-AC80-2F5C28FDB19A}"/>
                </a:ext>
              </a:extLst>
            </p:cNvPr>
            <p:cNvSpPr>
              <a:spLocks/>
            </p:cNvSpPr>
            <p:nvPr/>
          </p:nvSpPr>
          <p:spPr bwMode="auto">
            <a:xfrm>
              <a:off x="5731198" y="2724392"/>
              <a:ext cx="2880001" cy="1512353"/>
            </a:xfrm>
            <a:custGeom>
              <a:avLst/>
              <a:gdLst>
                <a:gd name="T0" fmla="*/ 0 w 2604"/>
                <a:gd name="T1" fmla="*/ 0 h 832"/>
                <a:gd name="T2" fmla="*/ 0 w 2604"/>
                <a:gd name="T3" fmla="*/ 832 h 832"/>
                <a:gd name="T4" fmla="*/ 2604 w 2604"/>
                <a:gd name="T5" fmla="*/ 832 h 832"/>
              </a:gdLst>
              <a:ahLst/>
              <a:cxnLst>
                <a:cxn ang="0">
                  <a:pos x="T0" y="T1"/>
                </a:cxn>
                <a:cxn ang="0">
                  <a:pos x="T2" y="T3"/>
                </a:cxn>
                <a:cxn ang="0">
                  <a:pos x="T4" y="T5"/>
                </a:cxn>
              </a:cxnLst>
              <a:rect l="0" t="0" r="r" b="b"/>
              <a:pathLst>
                <a:path w="2604" h="832">
                  <a:moveTo>
                    <a:pt x="0" y="0"/>
                  </a:moveTo>
                  <a:lnTo>
                    <a:pt x="0" y="832"/>
                  </a:lnTo>
                  <a:lnTo>
                    <a:pt x="2604" y="832"/>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53" name="Line 443">
              <a:extLst>
                <a:ext uri="{FF2B5EF4-FFF2-40B4-BE49-F238E27FC236}">
                  <a16:creationId xmlns:a16="http://schemas.microsoft.com/office/drawing/2014/main" id="{FFE5D60A-6AAD-40B6-939E-45A54AC40645}"/>
                </a:ext>
              </a:extLst>
            </p:cNvPr>
            <p:cNvSpPr>
              <a:spLocks noChangeShapeType="1"/>
            </p:cNvSpPr>
            <p:nvPr/>
          </p:nvSpPr>
          <p:spPr bwMode="auto">
            <a:xfrm>
              <a:off x="5731155" y="424110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54" name="Line 444">
              <a:extLst>
                <a:ext uri="{FF2B5EF4-FFF2-40B4-BE49-F238E27FC236}">
                  <a16:creationId xmlns:a16="http://schemas.microsoft.com/office/drawing/2014/main" id="{C8C28BFA-F0C4-4A0B-9A81-2E27D374E36E}"/>
                </a:ext>
              </a:extLst>
            </p:cNvPr>
            <p:cNvSpPr>
              <a:spLocks noChangeShapeType="1"/>
            </p:cNvSpPr>
            <p:nvPr/>
          </p:nvSpPr>
          <p:spPr bwMode="auto">
            <a:xfrm flipH="1">
              <a:off x="5652441" y="4241103"/>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55" name="Line 445">
              <a:extLst>
                <a:ext uri="{FF2B5EF4-FFF2-40B4-BE49-F238E27FC236}">
                  <a16:creationId xmlns:a16="http://schemas.microsoft.com/office/drawing/2014/main" id="{07AB8453-795C-44D6-B063-B28CF2660EE9}"/>
                </a:ext>
              </a:extLst>
            </p:cNvPr>
            <p:cNvSpPr>
              <a:spLocks noChangeShapeType="1"/>
            </p:cNvSpPr>
            <p:nvPr/>
          </p:nvSpPr>
          <p:spPr bwMode="auto">
            <a:xfrm flipH="1">
              <a:off x="5652441" y="4025457"/>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56" name="Line 446">
              <a:extLst>
                <a:ext uri="{FF2B5EF4-FFF2-40B4-BE49-F238E27FC236}">
                  <a16:creationId xmlns:a16="http://schemas.microsoft.com/office/drawing/2014/main" id="{1C6EAD64-E285-490C-B216-18D94460E842}"/>
                </a:ext>
              </a:extLst>
            </p:cNvPr>
            <p:cNvSpPr>
              <a:spLocks noChangeShapeType="1"/>
            </p:cNvSpPr>
            <p:nvPr/>
          </p:nvSpPr>
          <p:spPr bwMode="auto">
            <a:xfrm flipH="1">
              <a:off x="5652441" y="3809810"/>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57" name="Line 447">
              <a:extLst>
                <a:ext uri="{FF2B5EF4-FFF2-40B4-BE49-F238E27FC236}">
                  <a16:creationId xmlns:a16="http://schemas.microsoft.com/office/drawing/2014/main" id="{ABD3BC4D-D4C8-428A-B9D9-9280CFC6C1F3}"/>
                </a:ext>
              </a:extLst>
            </p:cNvPr>
            <p:cNvSpPr>
              <a:spLocks noChangeShapeType="1"/>
            </p:cNvSpPr>
            <p:nvPr/>
          </p:nvSpPr>
          <p:spPr bwMode="auto">
            <a:xfrm flipH="1">
              <a:off x="5652441" y="3594163"/>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58" name="Line 448">
              <a:extLst>
                <a:ext uri="{FF2B5EF4-FFF2-40B4-BE49-F238E27FC236}">
                  <a16:creationId xmlns:a16="http://schemas.microsoft.com/office/drawing/2014/main" id="{09303E43-D776-4EC4-B3C3-B2E978DFCF5F}"/>
                </a:ext>
              </a:extLst>
            </p:cNvPr>
            <p:cNvSpPr>
              <a:spLocks noChangeShapeType="1"/>
            </p:cNvSpPr>
            <p:nvPr/>
          </p:nvSpPr>
          <p:spPr bwMode="auto">
            <a:xfrm flipH="1">
              <a:off x="5652441" y="3378515"/>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59" name="Line 449">
              <a:extLst>
                <a:ext uri="{FF2B5EF4-FFF2-40B4-BE49-F238E27FC236}">
                  <a16:creationId xmlns:a16="http://schemas.microsoft.com/office/drawing/2014/main" id="{637BB3B8-A30F-4605-BA33-0E613EEFC653}"/>
                </a:ext>
              </a:extLst>
            </p:cNvPr>
            <p:cNvSpPr>
              <a:spLocks noChangeShapeType="1"/>
            </p:cNvSpPr>
            <p:nvPr/>
          </p:nvSpPr>
          <p:spPr bwMode="auto">
            <a:xfrm>
              <a:off x="6211673" y="424110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60" name="Line 450">
              <a:extLst>
                <a:ext uri="{FF2B5EF4-FFF2-40B4-BE49-F238E27FC236}">
                  <a16:creationId xmlns:a16="http://schemas.microsoft.com/office/drawing/2014/main" id="{527841F5-CD79-41C1-A9E8-D5CD30FA31E6}"/>
                </a:ext>
              </a:extLst>
            </p:cNvPr>
            <p:cNvSpPr>
              <a:spLocks noChangeShapeType="1"/>
            </p:cNvSpPr>
            <p:nvPr/>
          </p:nvSpPr>
          <p:spPr bwMode="auto">
            <a:xfrm>
              <a:off x="6451932" y="424110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61" name="Line 451">
              <a:extLst>
                <a:ext uri="{FF2B5EF4-FFF2-40B4-BE49-F238E27FC236}">
                  <a16:creationId xmlns:a16="http://schemas.microsoft.com/office/drawing/2014/main" id="{83034C48-56FE-4032-8A54-C3C45CAD8EAA}"/>
                </a:ext>
              </a:extLst>
            </p:cNvPr>
            <p:cNvSpPr>
              <a:spLocks noChangeShapeType="1"/>
            </p:cNvSpPr>
            <p:nvPr/>
          </p:nvSpPr>
          <p:spPr bwMode="auto">
            <a:xfrm>
              <a:off x="6932450" y="424110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62" name="Line 452">
              <a:extLst>
                <a:ext uri="{FF2B5EF4-FFF2-40B4-BE49-F238E27FC236}">
                  <a16:creationId xmlns:a16="http://schemas.microsoft.com/office/drawing/2014/main" id="{9D6C961D-51B1-406F-B612-8EBB55721EF5}"/>
                </a:ext>
              </a:extLst>
            </p:cNvPr>
            <p:cNvSpPr>
              <a:spLocks noChangeShapeType="1"/>
            </p:cNvSpPr>
            <p:nvPr/>
          </p:nvSpPr>
          <p:spPr bwMode="auto">
            <a:xfrm>
              <a:off x="7172711" y="424110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63" name="TextBox 162">
              <a:extLst>
                <a:ext uri="{FF2B5EF4-FFF2-40B4-BE49-F238E27FC236}">
                  <a16:creationId xmlns:a16="http://schemas.microsoft.com/office/drawing/2014/main" id="{B0538881-74FA-4CAF-90D4-E83874AB9309}"/>
                </a:ext>
              </a:extLst>
            </p:cNvPr>
            <p:cNvSpPr txBox="1"/>
            <p:nvPr/>
          </p:nvSpPr>
          <p:spPr>
            <a:xfrm>
              <a:off x="5494364" y="3290483"/>
              <a:ext cx="177693" cy="186999"/>
            </a:xfrm>
            <a:prstGeom prst="rect">
              <a:avLst/>
            </a:prstGeom>
            <a:noFill/>
          </p:spPr>
          <p:txBody>
            <a:bodyPr wrap="none" rtlCol="0" anchor="ctr">
              <a:spAutoFit/>
            </a:bodyPr>
            <a:lstStyle/>
            <a:p>
              <a:pPr marL="0" marR="0" lvl="0" indent="0" algn="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a:ea typeface="ヒラギノ角ゴ Pro W3" pitchFamily="110" charset="-128"/>
                  <a:cs typeface="+mn-cs"/>
                </a:rPr>
                <a:t>9</a:t>
              </a:r>
            </a:p>
          </p:txBody>
        </p:sp>
        <p:sp>
          <p:nvSpPr>
            <p:cNvPr id="164" name="TextBox 163">
              <a:extLst>
                <a:ext uri="{FF2B5EF4-FFF2-40B4-BE49-F238E27FC236}">
                  <a16:creationId xmlns:a16="http://schemas.microsoft.com/office/drawing/2014/main" id="{A88312DC-B1EE-446B-A327-C90BE7706046}"/>
                </a:ext>
              </a:extLst>
            </p:cNvPr>
            <p:cNvSpPr txBox="1"/>
            <p:nvPr/>
          </p:nvSpPr>
          <p:spPr>
            <a:xfrm>
              <a:off x="5494361" y="3502065"/>
              <a:ext cx="177693" cy="186999"/>
            </a:xfrm>
            <a:prstGeom prst="rect">
              <a:avLst/>
            </a:prstGeom>
            <a:noFill/>
          </p:spPr>
          <p:txBody>
            <a:bodyPr wrap="none" rtlCol="0" anchor="ctr">
              <a:spAutoFit/>
            </a:bodyPr>
            <a:lstStyle/>
            <a:p>
              <a:pPr marL="0" marR="0" lvl="0" indent="0" algn="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a:ea typeface="ヒラギノ角ゴ Pro W3" pitchFamily="110" charset="-128"/>
                  <a:cs typeface="+mn-cs"/>
                </a:rPr>
                <a:t>7</a:t>
              </a:r>
            </a:p>
          </p:txBody>
        </p:sp>
        <p:sp>
          <p:nvSpPr>
            <p:cNvPr id="165" name="TextBox 164">
              <a:extLst>
                <a:ext uri="{FF2B5EF4-FFF2-40B4-BE49-F238E27FC236}">
                  <a16:creationId xmlns:a16="http://schemas.microsoft.com/office/drawing/2014/main" id="{087CF650-2FEB-4C23-98B6-99A452D92D8F}"/>
                </a:ext>
              </a:extLst>
            </p:cNvPr>
            <p:cNvSpPr txBox="1"/>
            <p:nvPr/>
          </p:nvSpPr>
          <p:spPr>
            <a:xfrm>
              <a:off x="5494364" y="3717981"/>
              <a:ext cx="177693" cy="186999"/>
            </a:xfrm>
            <a:prstGeom prst="rect">
              <a:avLst/>
            </a:prstGeom>
            <a:noFill/>
          </p:spPr>
          <p:txBody>
            <a:bodyPr wrap="none" rtlCol="0" anchor="ctr">
              <a:spAutoFit/>
            </a:bodyPr>
            <a:lstStyle/>
            <a:p>
              <a:pPr marL="0" marR="0" lvl="0" indent="0" algn="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a:ea typeface="ヒラギノ角ゴ Pro W3" pitchFamily="110" charset="-128"/>
                  <a:cs typeface="+mn-cs"/>
                </a:rPr>
                <a:t>5</a:t>
              </a:r>
            </a:p>
          </p:txBody>
        </p:sp>
        <p:sp>
          <p:nvSpPr>
            <p:cNvPr id="166" name="TextBox 165">
              <a:extLst>
                <a:ext uri="{FF2B5EF4-FFF2-40B4-BE49-F238E27FC236}">
                  <a16:creationId xmlns:a16="http://schemas.microsoft.com/office/drawing/2014/main" id="{25A4CA42-617B-44C0-BD3F-EF48BCCCB0D0}"/>
                </a:ext>
              </a:extLst>
            </p:cNvPr>
            <p:cNvSpPr txBox="1"/>
            <p:nvPr/>
          </p:nvSpPr>
          <p:spPr>
            <a:xfrm>
              <a:off x="5494364" y="3933897"/>
              <a:ext cx="177693" cy="186999"/>
            </a:xfrm>
            <a:prstGeom prst="rect">
              <a:avLst/>
            </a:prstGeom>
            <a:noFill/>
          </p:spPr>
          <p:txBody>
            <a:bodyPr wrap="none" rtlCol="0" anchor="ctr">
              <a:spAutoFit/>
            </a:bodyPr>
            <a:lstStyle/>
            <a:p>
              <a:pPr marL="0" marR="0" lvl="0" indent="0" algn="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a:ea typeface="ヒラギノ角ゴ Pro W3" pitchFamily="110" charset="-128"/>
                  <a:cs typeface="+mn-cs"/>
                </a:rPr>
                <a:t>3</a:t>
              </a:r>
            </a:p>
          </p:txBody>
        </p:sp>
        <p:sp>
          <p:nvSpPr>
            <p:cNvPr id="167" name="TextBox 166">
              <a:extLst>
                <a:ext uri="{FF2B5EF4-FFF2-40B4-BE49-F238E27FC236}">
                  <a16:creationId xmlns:a16="http://schemas.microsoft.com/office/drawing/2014/main" id="{766D59ED-1C51-413C-8384-B7DE1989B0FD}"/>
                </a:ext>
              </a:extLst>
            </p:cNvPr>
            <p:cNvSpPr txBox="1"/>
            <p:nvPr/>
          </p:nvSpPr>
          <p:spPr>
            <a:xfrm>
              <a:off x="5494364" y="4145476"/>
              <a:ext cx="177693" cy="186999"/>
            </a:xfrm>
            <a:prstGeom prst="rect">
              <a:avLst/>
            </a:prstGeom>
            <a:noFill/>
          </p:spPr>
          <p:txBody>
            <a:bodyPr wrap="none" rtlCol="0" anchor="ctr">
              <a:spAutoFit/>
            </a:bodyPr>
            <a:lstStyle/>
            <a:p>
              <a:pPr marL="0" marR="0" lvl="0" indent="0" algn="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a:ea typeface="ヒラギノ角ゴ Pro W3" pitchFamily="110" charset="-128"/>
                  <a:cs typeface="+mn-cs"/>
                </a:rPr>
                <a:t>1</a:t>
              </a:r>
            </a:p>
          </p:txBody>
        </p:sp>
        <p:sp>
          <p:nvSpPr>
            <p:cNvPr id="168" name="TextBox 167">
              <a:extLst>
                <a:ext uri="{FF2B5EF4-FFF2-40B4-BE49-F238E27FC236}">
                  <a16:creationId xmlns:a16="http://schemas.microsoft.com/office/drawing/2014/main" id="{23106BCE-9486-42C6-9E2F-A11E25179BF7}"/>
                </a:ext>
              </a:extLst>
            </p:cNvPr>
            <p:cNvSpPr txBox="1"/>
            <p:nvPr/>
          </p:nvSpPr>
          <p:spPr>
            <a:xfrm>
              <a:off x="5644081" y="4282780"/>
              <a:ext cx="177693" cy="186999"/>
            </a:xfrm>
            <a:prstGeom prst="rect">
              <a:avLst/>
            </a:prstGeom>
            <a:noFill/>
          </p:spPr>
          <p:txBody>
            <a:bodyPr wrap="none" rtlCol="0">
              <a:spAutoFit/>
            </a:bodyPr>
            <a:lstStyle/>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a:ea typeface="ヒラギノ角ゴ Pro W3" pitchFamily="110" charset="-128"/>
                  <a:cs typeface="+mn-cs"/>
                </a:rPr>
                <a:t>0</a:t>
              </a:r>
            </a:p>
          </p:txBody>
        </p:sp>
        <p:sp>
          <p:nvSpPr>
            <p:cNvPr id="169" name="TextBox 168">
              <a:extLst>
                <a:ext uri="{FF2B5EF4-FFF2-40B4-BE49-F238E27FC236}">
                  <a16:creationId xmlns:a16="http://schemas.microsoft.com/office/drawing/2014/main" id="{B37D3DD9-6608-4886-962F-BE3F20A91AC8}"/>
                </a:ext>
              </a:extLst>
            </p:cNvPr>
            <p:cNvSpPr txBox="1"/>
            <p:nvPr/>
          </p:nvSpPr>
          <p:spPr>
            <a:xfrm>
              <a:off x="6364672" y="4282780"/>
              <a:ext cx="177693" cy="186999"/>
            </a:xfrm>
            <a:prstGeom prst="rect">
              <a:avLst/>
            </a:prstGeom>
            <a:noFill/>
          </p:spPr>
          <p:txBody>
            <a:bodyPr wrap="none" rtlCol="0">
              <a:spAutoFit/>
            </a:bodyPr>
            <a:lstStyle/>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a:ea typeface="ヒラギノ角ゴ Pro W3" pitchFamily="110" charset="-128"/>
                  <a:cs typeface="+mn-cs"/>
                </a:rPr>
                <a:t>6</a:t>
              </a:r>
            </a:p>
          </p:txBody>
        </p:sp>
        <p:sp>
          <p:nvSpPr>
            <p:cNvPr id="170" name="TextBox 169">
              <a:extLst>
                <a:ext uri="{FF2B5EF4-FFF2-40B4-BE49-F238E27FC236}">
                  <a16:creationId xmlns:a16="http://schemas.microsoft.com/office/drawing/2014/main" id="{63790AB5-EFAF-4A99-9C8A-DF60821AB8C2}"/>
                </a:ext>
              </a:extLst>
            </p:cNvPr>
            <p:cNvSpPr txBox="1"/>
            <p:nvPr/>
          </p:nvSpPr>
          <p:spPr>
            <a:xfrm>
              <a:off x="7057588" y="4282780"/>
              <a:ext cx="230719" cy="186999"/>
            </a:xfrm>
            <a:prstGeom prst="rect">
              <a:avLst/>
            </a:prstGeom>
            <a:noFill/>
          </p:spPr>
          <p:txBody>
            <a:bodyPr wrap="none" rtlCol="0">
              <a:spAutoFit/>
            </a:bodyPr>
            <a:lstStyle/>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a:ea typeface="ヒラギノ角ゴ Pro W3" pitchFamily="110" charset="-128"/>
                  <a:cs typeface="+mn-cs"/>
                </a:rPr>
                <a:t>12</a:t>
              </a:r>
            </a:p>
          </p:txBody>
        </p:sp>
        <p:sp>
          <p:nvSpPr>
            <p:cNvPr id="171" name="TextBox 170">
              <a:extLst>
                <a:ext uri="{FF2B5EF4-FFF2-40B4-BE49-F238E27FC236}">
                  <a16:creationId xmlns:a16="http://schemas.microsoft.com/office/drawing/2014/main" id="{E9EE4E3A-1A4F-4069-85BF-A319439AE83C}"/>
                </a:ext>
              </a:extLst>
            </p:cNvPr>
            <p:cNvSpPr txBox="1"/>
            <p:nvPr/>
          </p:nvSpPr>
          <p:spPr>
            <a:xfrm>
              <a:off x="7785095" y="4282780"/>
              <a:ext cx="230719" cy="186999"/>
            </a:xfrm>
            <a:prstGeom prst="rect">
              <a:avLst/>
            </a:prstGeom>
            <a:noFill/>
          </p:spPr>
          <p:txBody>
            <a:bodyPr wrap="none" rtlCol="0">
              <a:spAutoFit/>
            </a:bodyPr>
            <a:lstStyle/>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a:ea typeface="ヒラギノ角ゴ Pro W3" pitchFamily="110" charset="-128"/>
                  <a:cs typeface="+mn-cs"/>
                </a:rPr>
                <a:t>18</a:t>
              </a:r>
            </a:p>
          </p:txBody>
        </p:sp>
        <p:sp>
          <p:nvSpPr>
            <p:cNvPr id="172" name="TextBox 171">
              <a:extLst>
                <a:ext uri="{FF2B5EF4-FFF2-40B4-BE49-F238E27FC236}">
                  <a16:creationId xmlns:a16="http://schemas.microsoft.com/office/drawing/2014/main" id="{9040A1F5-18AA-40D8-A45D-E40A7BEEAC4B}"/>
                </a:ext>
              </a:extLst>
            </p:cNvPr>
            <p:cNvSpPr txBox="1"/>
            <p:nvPr/>
          </p:nvSpPr>
          <p:spPr bwMode="auto">
            <a:xfrm>
              <a:off x="5194143" y="2810280"/>
              <a:ext cx="270197" cy="1352446"/>
            </a:xfrm>
            <a:prstGeom prst="rect">
              <a:avLst/>
            </a:prstGeom>
            <a:noFill/>
          </p:spPr>
          <p:txBody>
            <a:bodyPr vert="vert270" wrap="square">
              <a:spAutoFit/>
            </a:bodyPr>
            <a:lstStyle/>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US" sz="1401" b="0" i="0" u="none" strike="noStrike" kern="0" cap="none" spc="0" normalizeH="0" baseline="0" noProof="0">
                  <a:ln>
                    <a:noFill/>
                  </a:ln>
                  <a:solidFill>
                    <a:srgbClr val="000000"/>
                  </a:solidFill>
                  <a:effectLst/>
                  <a:uLnTx/>
                  <a:uFillTx/>
                  <a:latin typeface="Calibri"/>
                  <a:ea typeface="ヒラギノ角ゴ Pro W3" pitchFamily="110" charset="-128"/>
                  <a:cs typeface="+mn-cs"/>
                </a:rPr>
                <a:t>Glucose (mmol/L)</a:t>
              </a:r>
            </a:p>
          </p:txBody>
        </p:sp>
        <p:sp>
          <p:nvSpPr>
            <p:cNvPr id="173" name="Line 445">
              <a:extLst>
                <a:ext uri="{FF2B5EF4-FFF2-40B4-BE49-F238E27FC236}">
                  <a16:creationId xmlns:a16="http://schemas.microsoft.com/office/drawing/2014/main" id="{62FD8DF9-8169-4F05-A9CD-5B8EFEEA4772}"/>
                </a:ext>
              </a:extLst>
            </p:cNvPr>
            <p:cNvSpPr>
              <a:spLocks noChangeShapeType="1"/>
            </p:cNvSpPr>
            <p:nvPr/>
          </p:nvSpPr>
          <p:spPr bwMode="auto">
            <a:xfrm flipH="1">
              <a:off x="5657357" y="3162867"/>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74" name="Line 446">
              <a:extLst>
                <a:ext uri="{FF2B5EF4-FFF2-40B4-BE49-F238E27FC236}">
                  <a16:creationId xmlns:a16="http://schemas.microsoft.com/office/drawing/2014/main" id="{D4BCEA00-41F1-47CE-A840-AB9FE4C9D286}"/>
                </a:ext>
              </a:extLst>
            </p:cNvPr>
            <p:cNvSpPr>
              <a:spLocks noChangeShapeType="1"/>
            </p:cNvSpPr>
            <p:nvPr/>
          </p:nvSpPr>
          <p:spPr bwMode="auto">
            <a:xfrm flipH="1">
              <a:off x="5657357" y="2947219"/>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75" name="Line 447">
              <a:extLst>
                <a:ext uri="{FF2B5EF4-FFF2-40B4-BE49-F238E27FC236}">
                  <a16:creationId xmlns:a16="http://schemas.microsoft.com/office/drawing/2014/main" id="{E1C8ACF8-9D81-452B-9D60-59BA4C9F458F}"/>
                </a:ext>
              </a:extLst>
            </p:cNvPr>
            <p:cNvSpPr>
              <a:spLocks noChangeShapeType="1"/>
            </p:cNvSpPr>
            <p:nvPr/>
          </p:nvSpPr>
          <p:spPr bwMode="auto">
            <a:xfrm flipH="1">
              <a:off x="5657357" y="2731571"/>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78" name="TextBox 177">
              <a:extLst>
                <a:ext uri="{FF2B5EF4-FFF2-40B4-BE49-F238E27FC236}">
                  <a16:creationId xmlns:a16="http://schemas.microsoft.com/office/drawing/2014/main" id="{EB559BC4-B2C0-4E3A-AE73-6CC4F2ABDC03}"/>
                </a:ext>
              </a:extLst>
            </p:cNvPr>
            <p:cNvSpPr txBox="1"/>
            <p:nvPr/>
          </p:nvSpPr>
          <p:spPr>
            <a:xfrm>
              <a:off x="5446252" y="2638432"/>
              <a:ext cx="230719" cy="186999"/>
            </a:xfrm>
            <a:prstGeom prst="rect">
              <a:avLst/>
            </a:prstGeom>
            <a:noFill/>
          </p:spPr>
          <p:txBody>
            <a:bodyPr wrap="none" rtlCol="0" anchor="ctr">
              <a:spAutoFit/>
            </a:bodyPr>
            <a:lstStyle/>
            <a:p>
              <a:pPr marL="0" marR="0" lvl="0" indent="0" algn="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a:ea typeface="ヒラギノ角ゴ Pro W3" pitchFamily="110" charset="-128"/>
                  <a:cs typeface="+mn-cs"/>
                </a:rPr>
                <a:t>15</a:t>
              </a:r>
            </a:p>
          </p:txBody>
        </p:sp>
        <p:sp>
          <p:nvSpPr>
            <p:cNvPr id="179" name="TextBox 178">
              <a:extLst>
                <a:ext uri="{FF2B5EF4-FFF2-40B4-BE49-F238E27FC236}">
                  <a16:creationId xmlns:a16="http://schemas.microsoft.com/office/drawing/2014/main" id="{8558CD4E-70CC-4091-9444-F0EB7D9938A2}"/>
                </a:ext>
              </a:extLst>
            </p:cNvPr>
            <p:cNvSpPr txBox="1"/>
            <p:nvPr/>
          </p:nvSpPr>
          <p:spPr>
            <a:xfrm>
              <a:off x="5446252" y="2854351"/>
              <a:ext cx="230719" cy="186999"/>
            </a:xfrm>
            <a:prstGeom prst="rect">
              <a:avLst/>
            </a:prstGeom>
            <a:noFill/>
          </p:spPr>
          <p:txBody>
            <a:bodyPr wrap="none" rtlCol="0" anchor="ctr">
              <a:spAutoFit/>
            </a:bodyPr>
            <a:lstStyle/>
            <a:p>
              <a:pPr marL="0" marR="0" lvl="0" indent="0" algn="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a:ea typeface="ヒラギノ角ゴ Pro W3" pitchFamily="110" charset="-128"/>
                  <a:cs typeface="+mn-cs"/>
                </a:rPr>
                <a:t>13</a:t>
              </a:r>
            </a:p>
          </p:txBody>
        </p:sp>
        <p:sp>
          <p:nvSpPr>
            <p:cNvPr id="180" name="TextBox 179">
              <a:extLst>
                <a:ext uri="{FF2B5EF4-FFF2-40B4-BE49-F238E27FC236}">
                  <a16:creationId xmlns:a16="http://schemas.microsoft.com/office/drawing/2014/main" id="{B1B30F9D-77BA-4CF7-9BDE-35B28529911E}"/>
                </a:ext>
              </a:extLst>
            </p:cNvPr>
            <p:cNvSpPr txBox="1"/>
            <p:nvPr/>
          </p:nvSpPr>
          <p:spPr>
            <a:xfrm>
              <a:off x="5446252" y="3070269"/>
              <a:ext cx="230719" cy="186999"/>
            </a:xfrm>
            <a:prstGeom prst="rect">
              <a:avLst/>
            </a:prstGeom>
            <a:noFill/>
          </p:spPr>
          <p:txBody>
            <a:bodyPr wrap="none" rtlCol="0" anchor="ctr">
              <a:spAutoFit/>
            </a:bodyPr>
            <a:lstStyle/>
            <a:p>
              <a:pPr marL="0" marR="0" lvl="0" indent="0" algn="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a:ea typeface="ヒラギノ角ゴ Pro W3" pitchFamily="110" charset="-128"/>
                  <a:cs typeface="+mn-cs"/>
                </a:rPr>
                <a:t>11</a:t>
              </a:r>
            </a:p>
          </p:txBody>
        </p:sp>
        <p:cxnSp>
          <p:nvCxnSpPr>
            <p:cNvPr id="181" name="Straight Connector 180">
              <a:extLst>
                <a:ext uri="{FF2B5EF4-FFF2-40B4-BE49-F238E27FC236}">
                  <a16:creationId xmlns:a16="http://schemas.microsoft.com/office/drawing/2014/main" id="{AF5B2277-9373-48C5-962A-4CB023DED539}"/>
                </a:ext>
              </a:extLst>
            </p:cNvPr>
            <p:cNvCxnSpPr/>
            <p:nvPr/>
          </p:nvCxnSpPr>
          <p:spPr>
            <a:xfrm>
              <a:off x="5736983" y="3922418"/>
              <a:ext cx="2880000"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F5B2277-9373-48C5-962A-4CB023DED539}"/>
                </a:ext>
              </a:extLst>
            </p:cNvPr>
            <p:cNvCxnSpPr/>
            <p:nvPr/>
          </p:nvCxnSpPr>
          <p:spPr>
            <a:xfrm>
              <a:off x="5735487" y="3270304"/>
              <a:ext cx="2880000"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83" name="Line 452">
              <a:extLst>
                <a:ext uri="{FF2B5EF4-FFF2-40B4-BE49-F238E27FC236}">
                  <a16:creationId xmlns:a16="http://schemas.microsoft.com/office/drawing/2014/main" id="{9D6C961D-51B1-406F-B612-8EBB55721EF5}"/>
                </a:ext>
              </a:extLst>
            </p:cNvPr>
            <p:cNvSpPr>
              <a:spLocks noChangeShapeType="1"/>
            </p:cNvSpPr>
            <p:nvPr/>
          </p:nvSpPr>
          <p:spPr bwMode="auto">
            <a:xfrm>
              <a:off x="8611199" y="424110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84" name="Line 450">
              <a:extLst>
                <a:ext uri="{FF2B5EF4-FFF2-40B4-BE49-F238E27FC236}">
                  <a16:creationId xmlns:a16="http://schemas.microsoft.com/office/drawing/2014/main" id="{527841F5-CD79-41C1-A9E8-D5CD30FA31E6}"/>
                </a:ext>
              </a:extLst>
            </p:cNvPr>
            <p:cNvSpPr>
              <a:spLocks noChangeShapeType="1"/>
            </p:cNvSpPr>
            <p:nvPr/>
          </p:nvSpPr>
          <p:spPr bwMode="auto">
            <a:xfrm>
              <a:off x="5971414" y="424110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85" name="Line 450">
              <a:extLst>
                <a:ext uri="{FF2B5EF4-FFF2-40B4-BE49-F238E27FC236}">
                  <a16:creationId xmlns:a16="http://schemas.microsoft.com/office/drawing/2014/main" id="{527841F5-CD79-41C1-A9E8-D5CD30FA31E6}"/>
                </a:ext>
              </a:extLst>
            </p:cNvPr>
            <p:cNvSpPr>
              <a:spLocks noChangeShapeType="1"/>
            </p:cNvSpPr>
            <p:nvPr/>
          </p:nvSpPr>
          <p:spPr bwMode="auto">
            <a:xfrm>
              <a:off x="6692191" y="424110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86" name="Line 449">
              <a:extLst>
                <a:ext uri="{FF2B5EF4-FFF2-40B4-BE49-F238E27FC236}">
                  <a16:creationId xmlns:a16="http://schemas.microsoft.com/office/drawing/2014/main" id="{637BB3B8-A30F-4605-BA33-0E613EEFC653}"/>
                </a:ext>
              </a:extLst>
            </p:cNvPr>
            <p:cNvSpPr>
              <a:spLocks noChangeShapeType="1"/>
            </p:cNvSpPr>
            <p:nvPr/>
          </p:nvSpPr>
          <p:spPr bwMode="auto">
            <a:xfrm>
              <a:off x="7658562" y="424433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87" name="Line 450">
              <a:extLst>
                <a:ext uri="{FF2B5EF4-FFF2-40B4-BE49-F238E27FC236}">
                  <a16:creationId xmlns:a16="http://schemas.microsoft.com/office/drawing/2014/main" id="{527841F5-CD79-41C1-A9E8-D5CD30FA31E6}"/>
                </a:ext>
              </a:extLst>
            </p:cNvPr>
            <p:cNvSpPr>
              <a:spLocks noChangeShapeType="1"/>
            </p:cNvSpPr>
            <p:nvPr/>
          </p:nvSpPr>
          <p:spPr bwMode="auto">
            <a:xfrm>
              <a:off x="7898821" y="424433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88" name="Line 451">
              <a:extLst>
                <a:ext uri="{FF2B5EF4-FFF2-40B4-BE49-F238E27FC236}">
                  <a16:creationId xmlns:a16="http://schemas.microsoft.com/office/drawing/2014/main" id="{83034C48-56FE-4032-8A54-C3C45CAD8EAA}"/>
                </a:ext>
              </a:extLst>
            </p:cNvPr>
            <p:cNvSpPr>
              <a:spLocks noChangeShapeType="1"/>
            </p:cNvSpPr>
            <p:nvPr/>
          </p:nvSpPr>
          <p:spPr bwMode="auto">
            <a:xfrm>
              <a:off x="8379339" y="424433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89" name="Line 450">
              <a:extLst>
                <a:ext uri="{FF2B5EF4-FFF2-40B4-BE49-F238E27FC236}">
                  <a16:creationId xmlns:a16="http://schemas.microsoft.com/office/drawing/2014/main" id="{527841F5-CD79-41C1-A9E8-D5CD30FA31E6}"/>
                </a:ext>
              </a:extLst>
            </p:cNvPr>
            <p:cNvSpPr>
              <a:spLocks noChangeShapeType="1"/>
            </p:cNvSpPr>
            <p:nvPr/>
          </p:nvSpPr>
          <p:spPr bwMode="auto">
            <a:xfrm>
              <a:off x="7418303" y="424433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90" name="Line 450">
              <a:extLst>
                <a:ext uri="{FF2B5EF4-FFF2-40B4-BE49-F238E27FC236}">
                  <a16:creationId xmlns:a16="http://schemas.microsoft.com/office/drawing/2014/main" id="{527841F5-CD79-41C1-A9E8-D5CD30FA31E6}"/>
                </a:ext>
              </a:extLst>
            </p:cNvPr>
            <p:cNvSpPr>
              <a:spLocks noChangeShapeType="1"/>
            </p:cNvSpPr>
            <p:nvPr/>
          </p:nvSpPr>
          <p:spPr bwMode="auto">
            <a:xfrm>
              <a:off x="8139080" y="424433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444492"/>
                </a:solidFill>
                <a:effectLst/>
                <a:uLnTx/>
                <a:uFillTx/>
                <a:latin typeface="Calibri"/>
                <a:ea typeface="ヒラギノ角ゴ Pro W3" pitchFamily="110" charset="-128"/>
                <a:cs typeface="+mn-cs"/>
              </a:endParaRPr>
            </a:p>
          </p:txBody>
        </p:sp>
        <p:sp>
          <p:nvSpPr>
            <p:cNvPr id="191" name="TextBox 190">
              <a:extLst>
                <a:ext uri="{FF2B5EF4-FFF2-40B4-BE49-F238E27FC236}">
                  <a16:creationId xmlns:a16="http://schemas.microsoft.com/office/drawing/2014/main" id="{E9EE4E3A-1A4F-4069-85BF-A319439AE83C}"/>
                </a:ext>
              </a:extLst>
            </p:cNvPr>
            <p:cNvSpPr txBox="1"/>
            <p:nvPr/>
          </p:nvSpPr>
          <p:spPr>
            <a:xfrm>
              <a:off x="8497007" y="4282779"/>
              <a:ext cx="230719" cy="186999"/>
            </a:xfrm>
            <a:prstGeom prst="rect">
              <a:avLst/>
            </a:prstGeom>
            <a:noFill/>
          </p:spPr>
          <p:txBody>
            <a:bodyPr wrap="none" rtlCol="0">
              <a:spAutoFit/>
            </a:bodyPr>
            <a:lstStyle/>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a:ea typeface="ヒラギノ角ゴ Pro W3" pitchFamily="110" charset="-128"/>
                  <a:cs typeface="+mn-cs"/>
                </a:rPr>
                <a:t>24</a:t>
              </a:r>
            </a:p>
          </p:txBody>
        </p:sp>
      </p:grpSp>
      <p:sp>
        <p:nvSpPr>
          <p:cNvPr id="225" name="Freeform 224"/>
          <p:cNvSpPr/>
          <p:nvPr/>
        </p:nvSpPr>
        <p:spPr>
          <a:xfrm>
            <a:off x="1047931" y="2858470"/>
            <a:ext cx="4212770" cy="1493140"/>
          </a:xfrm>
          <a:custGeom>
            <a:avLst/>
            <a:gdLst>
              <a:gd name="connsiteX0" fmla="*/ 0 w 9998460"/>
              <a:gd name="connsiteY0" fmla="*/ 753858 h 934765"/>
              <a:gd name="connsiteX1" fmla="*/ 428625 w 9998460"/>
              <a:gd name="connsiteY1" fmla="*/ 601458 h 934765"/>
              <a:gd name="connsiteX2" fmla="*/ 885825 w 9998460"/>
              <a:gd name="connsiteY2" fmla="*/ 782433 h 934765"/>
              <a:gd name="connsiteX3" fmla="*/ 1323975 w 9998460"/>
              <a:gd name="connsiteY3" fmla="*/ 820533 h 934765"/>
              <a:gd name="connsiteX4" fmla="*/ 1600200 w 9998460"/>
              <a:gd name="connsiteY4" fmla="*/ 725283 h 934765"/>
              <a:gd name="connsiteX5" fmla="*/ 1828800 w 9998460"/>
              <a:gd name="connsiteY5" fmla="*/ 439533 h 934765"/>
              <a:gd name="connsiteX6" fmla="*/ 2162175 w 9998460"/>
              <a:gd name="connsiteY6" fmla="*/ 582408 h 934765"/>
              <a:gd name="connsiteX7" fmla="*/ 2457450 w 9998460"/>
              <a:gd name="connsiteY7" fmla="*/ 725283 h 934765"/>
              <a:gd name="connsiteX8" fmla="*/ 2628900 w 9998460"/>
              <a:gd name="connsiteY8" fmla="*/ 734808 h 934765"/>
              <a:gd name="connsiteX9" fmla="*/ 2838450 w 9998460"/>
              <a:gd name="connsiteY9" fmla="*/ 439533 h 934765"/>
              <a:gd name="connsiteX10" fmla="*/ 3028950 w 9998460"/>
              <a:gd name="connsiteY10" fmla="*/ 96633 h 934765"/>
              <a:gd name="connsiteX11" fmla="*/ 3219450 w 9998460"/>
              <a:gd name="connsiteY11" fmla="*/ 144258 h 934765"/>
              <a:gd name="connsiteX12" fmla="*/ 3486150 w 9998460"/>
              <a:gd name="connsiteY12" fmla="*/ 534783 h 934765"/>
              <a:gd name="connsiteX13" fmla="*/ 3686175 w 9998460"/>
              <a:gd name="connsiteY13" fmla="*/ 744333 h 934765"/>
              <a:gd name="connsiteX14" fmla="*/ 3952875 w 9998460"/>
              <a:gd name="connsiteY14" fmla="*/ 591933 h 934765"/>
              <a:gd name="connsiteX15" fmla="*/ 4143375 w 9998460"/>
              <a:gd name="connsiteY15" fmla="*/ 268083 h 934765"/>
              <a:gd name="connsiteX16" fmla="*/ 4295775 w 9998460"/>
              <a:gd name="connsiteY16" fmla="*/ 153783 h 934765"/>
              <a:gd name="connsiteX17" fmla="*/ 4381500 w 9998460"/>
              <a:gd name="connsiteY17" fmla="*/ 268083 h 934765"/>
              <a:gd name="connsiteX18" fmla="*/ 4714875 w 9998460"/>
              <a:gd name="connsiteY18" fmla="*/ 601458 h 934765"/>
              <a:gd name="connsiteX19" fmla="*/ 5200650 w 9998460"/>
              <a:gd name="connsiteY19" fmla="*/ 849108 h 934765"/>
              <a:gd name="connsiteX20" fmla="*/ 5667375 w 9998460"/>
              <a:gd name="connsiteY20" fmla="*/ 925308 h 934765"/>
              <a:gd name="connsiteX21" fmla="*/ 6229350 w 9998460"/>
              <a:gd name="connsiteY21" fmla="*/ 658608 h 934765"/>
              <a:gd name="connsiteX22" fmla="*/ 6715125 w 9998460"/>
              <a:gd name="connsiteY22" fmla="*/ 553833 h 934765"/>
              <a:gd name="connsiteX23" fmla="*/ 7143750 w 9998460"/>
              <a:gd name="connsiteY23" fmla="*/ 620508 h 934765"/>
              <a:gd name="connsiteX24" fmla="*/ 7620000 w 9998460"/>
              <a:gd name="connsiteY24" fmla="*/ 468108 h 934765"/>
              <a:gd name="connsiteX25" fmla="*/ 7781925 w 9998460"/>
              <a:gd name="connsiteY25" fmla="*/ 125208 h 934765"/>
              <a:gd name="connsiteX26" fmla="*/ 8086725 w 9998460"/>
              <a:gd name="connsiteY26" fmla="*/ 1383 h 934765"/>
              <a:gd name="connsiteX27" fmla="*/ 8343900 w 9998460"/>
              <a:gd name="connsiteY27" fmla="*/ 191883 h 934765"/>
              <a:gd name="connsiteX28" fmla="*/ 8505825 w 9998460"/>
              <a:gd name="connsiteY28" fmla="*/ 334758 h 934765"/>
              <a:gd name="connsiteX29" fmla="*/ 8677275 w 9998460"/>
              <a:gd name="connsiteY29" fmla="*/ 591933 h 934765"/>
              <a:gd name="connsiteX30" fmla="*/ 8896350 w 9998460"/>
              <a:gd name="connsiteY30" fmla="*/ 744333 h 934765"/>
              <a:gd name="connsiteX31" fmla="*/ 9182100 w 9998460"/>
              <a:gd name="connsiteY31" fmla="*/ 563358 h 934765"/>
              <a:gd name="connsiteX32" fmla="*/ 9429750 w 9998460"/>
              <a:gd name="connsiteY32" fmla="*/ 620508 h 934765"/>
              <a:gd name="connsiteX33" fmla="*/ 9591675 w 9998460"/>
              <a:gd name="connsiteY33" fmla="*/ 753858 h 934765"/>
              <a:gd name="connsiteX34" fmla="*/ 9944100 w 9998460"/>
              <a:gd name="connsiteY34" fmla="*/ 801483 h 934765"/>
              <a:gd name="connsiteX35" fmla="*/ 9991725 w 9998460"/>
              <a:gd name="connsiteY35" fmla="*/ 753858 h 93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98460" h="934765">
                <a:moveTo>
                  <a:pt x="0" y="753858"/>
                </a:moveTo>
                <a:cubicBezTo>
                  <a:pt x="140494" y="675277"/>
                  <a:pt x="280988" y="596696"/>
                  <a:pt x="428625" y="601458"/>
                </a:cubicBezTo>
                <a:cubicBezTo>
                  <a:pt x="576262" y="606220"/>
                  <a:pt x="736600" y="745920"/>
                  <a:pt x="885825" y="782433"/>
                </a:cubicBezTo>
                <a:cubicBezTo>
                  <a:pt x="1035050" y="818946"/>
                  <a:pt x="1204913" y="830058"/>
                  <a:pt x="1323975" y="820533"/>
                </a:cubicBezTo>
                <a:cubicBezTo>
                  <a:pt x="1443037" y="811008"/>
                  <a:pt x="1516063" y="788783"/>
                  <a:pt x="1600200" y="725283"/>
                </a:cubicBezTo>
                <a:cubicBezTo>
                  <a:pt x="1684338" y="661783"/>
                  <a:pt x="1735138" y="463345"/>
                  <a:pt x="1828800" y="439533"/>
                </a:cubicBezTo>
                <a:cubicBezTo>
                  <a:pt x="1922462" y="415721"/>
                  <a:pt x="2057400" y="534783"/>
                  <a:pt x="2162175" y="582408"/>
                </a:cubicBezTo>
                <a:cubicBezTo>
                  <a:pt x="2266950" y="630033"/>
                  <a:pt x="2379663" y="699883"/>
                  <a:pt x="2457450" y="725283"/>
                </a:cubicBezTo>
                <a:cubicBezTo>
                  <a:pt x="2535237" y="750683"/>
                  <a:pt x="2565400" y="782433"/>
                  <a:pt x="2628900" y="734808"/>
                </a:cubicBezTo>
                <a:cubicBezTo>
                  <a:pt x="2692400" y="687183"/>
                  <a:pt x="2771775" y="545895"/>
                  <a:pt x="2838450" y="439533"/>
                </a:cubicBezTo>
                <a:cubicBezTo>
                  <a:pt x="2905125" y="333170"/>
                  <a:pt x="2965450" y="145845"/>
                  <a:pt x="3028950" y="96633"/>
                </a:cubicBezTo>
                <a:cubicBezTo>
                  <a:pt x="3092450" y="47421"/>
                  <a:pt x="3143250" y="71233"/>
                  <a:pt x="3219450" y="144258"/>
                </a:cubicBezTo>
                <a:cubicBezTo>
                  <a:pt x="3295650" y="217283"/>
                  <a:pt x="3408363" y="434770"/>
                  <a:pt x="3486150" y="534783"/>
                </a:cubicBezTo>
                <a:cubicBezTo>
                  <a:pt x="3563938" y="634795"/>
                  <a:pt x="3608388" y="734808"/>
                  <a:pt x="3686175" y="744333"/>
                </a:cubicBezTo>
                <a:cubicBezTo>
                  <a:pt x="3763962" y="753858"/>
                  <a:pt x="3876675" y="671308"/>
                  <a:pt x="3952875" y="591933"/>
                </a:cubicBezTo>
                <a:cubicBezTo>
                  <a:pt x="4029075" y="512558"/>
                  <a:pt x="4086225" y="341108"/>
                  <a:pt x="4143375" y="268083"/>
                </a:cubicBezTo>
                <a:cubicBezTo>
                  <a:pt x="4200525" y="195058"/>
                  <a:pt x="4256088" y="153783"/>
                  <a:pt x="4295775" y="153783"/>
                </a:cubicBezTo>
                <a:cubicBezTo>
                  <a:pt x="4335462" y="153783"/>
                  <a:pt x="4311650" y="193470"/>
                  <a:pt x="4381500" y="268083"/>
                </a:cubicBezTo>
                <a:cubicBezTo>
                  <a:pt x="4451350" y="342695"/>
                  <a:pt x="4578350" y="504621"/>
                  <a:pt x="4714875" y="601458"/>
                </a:cubicBezTo>
                <a:cubicBezTo>
                  <a:pt x="4851400" y="698295"/>
                  <a:pt x="5041900" y="795133"/>
                  <a:pt x="5200650" y="849108"/>
                </a:cubicBezTo>
                <a:cubicBezTo>
                  <a:pt x="5359400" y="903083"/>
                  <a:pt x="5495925" y="957058"/>
                  <a:pt x="5667375" y="925308"/>
                </a:cubicBezTo>
                <a:cubicBezTo>
                  <a:pt x="5838825" y="893558"/>
                  <a:pt x="6054725" y="720521"/>
                  <a:pt x="6229350" y="658608"/>
                </a:cubicBezTo>
                <a:cubicBezTo>
                  <a:pt x="6403975" y="596695"/>
                  <a:pt x="6562725" y="560183"/>
                  <a:pt x="6715125" y="553833"/>
                </a:cubicBezTo>
                <a:cubicBezTo>
                  <a:pt x="6867525" y="547483"/>
                  <a:pt x="6992938" y="634795"/>
                  <a:pt x="7143750" y="620508"/>
                </a:cubicBezTo>
                <a:cubicBezTo>
                  <a:pt x="7294563" y="606220"/>
                  <a:pt x="7513638" y="550658"/>
                  <a:pt x="7620000" y="468108"/>
                </a:cubicBezTo>
                <a:cubicBezTo>
                  <a:pt x="7726363" y="385558"/>
                  <a:pt x="7704138" y="202995"/>
                  <a:pt x="7781925" y="125208"/>
                </a:cubicBezTo>
                <a:cubicBezTo>
                  <a:pt x="7859712" y="47421"/>
                  <a:pt x="7993063" y="-9729"/>
                  <a:pt x="8086725" y="1383"/>
                </a:cubicBezTo>
                <a:cubicBezTo>
                  <a:pt x="8180387" y="12495"/>
                  <a:pt x="8274050" y="136321"/>
                  <a:pt x="8343900" y="191883"/>
                </a:cubicBezTo>
                <a:cubicBezTo>
                  <a:pt x="8413750" y="247445"/>
                  <a:pt x="8450263" y="268083"/>
                  <a:pt x="8505825" y="334758"/>
                </a:cubicBezTo>
                <a:cubicBezTo>
                  <a:pt x="8561387" y="401433"/>
                  <a:pt x="8612188" y="523671"/>
                  <a:pt x="8677275" y="591933"/>
                </a:cubicBezTo>
                <a:cubicBezTo>
                  <a:pt x="8742362" y="660195"/>
                  <a:pt x="8812213" y="749095"/>
                  <a:pt x="8896350" y="744333"/>
                </a:cubicBezTo>
                <a:cubicBezTo>
                  <a:pt x="8980487" y="739571"/>
                  <a:pt x="9093200" y="583995"/>
                  <a:pt x="9182100" y="563358"/>
                </a:cubicBezTo>
                <a:cubicBezTo>
                  <a:pt x="9271000" y="542721"/>
                  <a:pt x="9361488" y="588758"/>
                  <a:pt x="9429750" y="620508"/>
                </a:cubicBezTo>
                <a:cubicBezTo>
                  <a:pt x="9498013" y="652258"/>
                  <a:pt x="9505950" y="723695"/>
                  <a:pt x="9591675" y="753858"/>
                </a:cubicBezTo>
                <a:cubicBezTo>
                  <a:pt x="9677400" y="784021"/>
                  <a:pt x="9877425" y="801483"/>
                  <a:pt x="9944100" y="801483"/>
                </a:cubicBezTo>
                <a:cubicBezTo>
                  <a:pt x="10010775" y="801483"/>
                  <a:pt x="10001250" y="777670"/>
                  <a:pt x="9991725" y="753858"/>
                </a:cubicBezTo>
              </a:path>
            </a:pathLst>
          </a:cu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a:ea typeface="+mn-ea"/>
              <a:cs typeface="+mn-cs"/>
            </a:endParaRPr>
          </a:p>
        </p:txBody>
      </p:sp>
      <p:sp>
        <p:nvSpPr>
          <p:cNvPr id="229" name="Oval 228">
            <a:extLst>
              <a:ext uri="{FF2B5EF4-FFF2-40B4-BE49-F238E27FC236}">
                <a16:creationId xmlns:a16="http://schemas.microsoft.com/office/drawing/2014/main" id="{76447C98-4976-46F9-B1F9-656E1FCA2BD5}"/>
              </a:ext>
            </a:extLst>
          </p:cNvPr>
          <p:cNvSpPr/>
          <p:nvPr/>
        </p:nvSpPr>
        <p:spPr>
          <a:xfrm>
            <a:off x="5098887" y="4064562"/>
            <a:ext cx="106652" cy="106652"/>
          </a:xfrm>
          <a:prstGeom prst="ellipse">
            <a:avLst/>
          </a:prstGeom>
          <a:solidFill>
            <a:schemeClr val="bg1"/>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6"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4" name="Oval 243">
            <a:extLst>
              <a:ext uri="{FF2B5EF4-FFF2-40B4-BE49-F238E27FC236}">
                <a16:creationId xmlns:a16="http://schemas.microsoft.com/office/drawing/2014/main" id="{76447C98-4976-46F9-B1F9-656E1FCA2BD5}"/>
              </a:ext>
            </a:extLst>
          </p:cNvPr>
          <p:cNvSpPr/>
          <p:nvPr/>
        </p:nvSpPr>
        <p:spPr>
          <a:xfrm>
            <a:off x="3815012" y="3701328"/>
            <a:ext cx="106652" cy="106652"/>
          </a:xfrm>
          <a:prstGeom prst="ellipse">
            <a:avLst/>
          </a:prstGeom>
          <a:solidFill>
            <a:schemeClr val="bg1"/>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6"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5" name="Oval 244">
            <a:extLst>
              <a:ext uri="{FF2B5EF4-FFF2-40B4-BE49-F238E27FC236}">
                <a16:creationId xmlns:a16="http://schemas.microsoft.com/office/drawing/2014/main" id="{76447C98-4976-46F9-B1F9-656E1FCA2BD5}"/>
              </a:ext>
            </a:extLst>
          </p:cNvPr>
          <p:cNvSpPr/>
          <p:nvPr/>
        </p:nvSpPr>
        <p:spPr>
          <a:xfrm>
            <a:off x="1930352" y="3739657"/>
            <a:ext cx="106652" cy="106652"/>
          </a:xfrm>
          <a:prstGeom prst="ellipse">
            <a:avLst/>
          </a:prstGeom>
          <a:solidFill>
            <a:schemeClr val="bg1"/>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6"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7" name="Oval 246">
            <a:extLst>
              <a:ext uri="{FF2B5EF4-FFF2-40B4-BE49-F238E27FC236}">
                <a16:creationId xmlns:a16="http://schemas.microsoft.com/office/drawing/2014/main" id="{76447C98-4976-46F9-B1F9-656E1FCA2BD5}"/>
              </a:ext>
            </a:extLst>
          </p:cNvPr>
          <p:cNvSpPr/>
          <p:nvPr/>
        </p:nvSpPr>
        <p:spPr>
          <a:xfrm>
            <a:off x="2722832" y="3350265"/>
            <a:ext cx="106652" cy="106652"/>
          </a:xfrm>
          <a:prstGeom prst="ellipse">
            <a:avLst/>
          </a:prstGeom>
          <a:solidFill>
            <a:schemeClr val="bg1"/>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6"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17" name="Group 316">
            <a:extLst>
              <a:ext uri="{FF2B5EF4-FFF2-40B4-BE49-F238E27FC236}">
                <a16:creationId xmlns:a16="http://schemas.microsoft.com/office/drawing/2014/main" id="{8E977AE6-802E-4292-A0B8-312B8641F5EE}"/>
              </a:ext>
            </a:extLst>
          </p:cNvPr>
          <p:cNvGrpSpPr/>
          <p:nvPr/>
        </p:nvGrpSpPr>
        <p:grpSpPr>
          <a:xfrm>
            <a:off x="1467805" y="1003508"/>
            <a:ext cx="9256393" cy="730085"/>
            <a:chOff x="1266436" y="959822"/>
            <a:chExt cx="9256392" cy="730085"/>
          </a:xfrm>
        </p:grpSpPr>
        <p:sp>
          <p:nvSpPr>
            <p:cNvPr id="318" name="Rectangle: Rounded Corners 10">
              <a:extLst>
                <a:ext uri="{FF2B5EF4-FFF2-40B4-BE49-F238E27FC236}">
                  <a16:creationId xmlns:a16="http://schemas.microsoft.com/office/drawing/2014/main" id="{8251DE31-5A27-439D-B15D-0C86BFBC4F81}"/>
                </a:ext>
              </a:extLst>
            </p:cNvPr>
            <p:cNvSpPr/>
            <p:nvPr/>
          </p:nvSpPr>
          <p:spPr>
            <a:xfrm>
              <a:off x="1999928" y="1057545"/>
              <a:ext cx="8378461" cy="567269"/>
            </a:xfrm>
            <a:prstGeom prst="round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1" b="1" i="0" u="none" strike="noStrike" kern="1200" cap="none" spc="0" normalizeH="0" baseline="0" noProof="0">
                  <a:ln>
                    <a:noFill/>
                  </a:ln>
                  <a:solidFill>
                    <a:srgbClr val="000000"/>
                  </a:solidFill>
                  <a:effectLst/>
                  <a:uLnTx/>
                  <a:uFillTx/>
                  <a:latin typeface="Calibri"/>
                  <a:ea typeface="+mn-ea"/>
                  <a:cs typeface="+mn-cs"/>
                </a:rPr>
                <a:t>How do newer monitoring technologies like rtCGM and isCGM help?</a:t>
              </a:r>
            </a:p>
          </p:txBody>
        </p:sp>
        <p:sp>
          <p:nvSpPr>
            <p:cNvPr id="319" name="Rectangle: Rounded Corners 41">
              <a:extLst>
                <a:ext uri="{FF2B5EF4-FFF2-40B4-BE49-F238E27FC236}">
                  <a16:creationId xmlns:a16="http://schemas.microsoft.com/office/drawing/2014/main" id="{5550F51F-395A-415E-81BD-CD793B5FDF4F}"/>
                </a:ext>
              </a:extLst>
            </p:cNvPr>
            <p:cNvSpPr/>
            <p:nvPr/>
          </p:nvSpPr>
          <p:spPr>
            <a:xfrm>
              <a:off x="1626436" y="987496"/>
              <a:ext cx="8896392" cy="693191"/>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401" b="0" i="0" u="none" strike="noStrike" kern="1200" cap="none" spc="0" normalizeH="0" baseline="0" noProof="0">
                <a:ln>
                  <a:noFill/>
                </a:ln>
                <a:solidFill>
                  <a:prstClr val="white"/>
                </a:solidFill>
                <a:effectLst/>
                <a:uLnTx/>
                <a:uFillTx/>
                <a:latin typeface="Calibri"/>
                <a:ea typeface="+mn-ea"/>
                <a:cs typeface="+mn-cs"/>
              </a:endParaRPr>
            </a:p>
          </p:txBody>
        </p:sp>
        <p:grpSp>
          <p:nvGrpSpPr>
            <p:cNvPr id="320" name="Group 319">
              <a:extLst>
                <a:ext uri="{FF2B5EF4-FFF2-40B4-BE49-F238E27FC236}">
                  <a16:creationId xmlns:a16="http://schemas.microsoft.com/office/drawing/2014/main" id="{4C367E71-1B91-4B1A-AF4A-D304E90E1867}"/>
                </a:ext>
              </a:extLst>
            </p:cNvPr>
            <p:cNvGrpSpPr/>
            <p:nvPr/>
          </p:nvGrpSpPr>
          <p:grpSpPr>
            <a:xfrm>
              <a:off x="1266436" y="959822"/>
              <a:ext cx="720000" cy="730085"/>
              <a:chOff x="4812149" y="3877358"/>
              <a:chExt cx="720000" cy="730085"/>
            </a:xfrm>
          </p:grpSpPr>
          <p:sp>
            <p:nvSpPr>
              <p:cNvPr id="321" name="Oval 320">
                <a:extLst>
                  <a:ext uri="{FF2B5EF4-FFF2-40B4-BE49-F238E27FC236}">
                    <a16:creationId xmlns:a16="http://schemas.microsoft.com/office/drawing/2014/main" id="{277CE640-E394-419B-9050-B5559D70A90A}"/>
                  </a:ext>
                </a:extLst>
              </p:cNvPr>
              <p:cNvSpPr/>
              <p:nvPr/>
            </p:nvSpPr>
            <p:spPr>
              <a:xfrm>
                <a:off x="4812149" y="3887443"/>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pic>
            <p:nvPicPr>
              <p:cNvPr id="322" name="Graphic 13" descr="Doctor">
                <a:extLst>
                  <a:ext uri="{FF2B5EF4-FFF2-40B4-BE49-F238E27FC236}">
                    <a16:creationId xmlns:a16="http://schemas.microsoft.com/office/drawing/2014/main" id="{772C2A57-45E8-43B0-B764-4F844440C6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5642" y="3877358"/>
                <a:ext cx="684000" cy="684000"/>
              </a:xfrm>
              <a:prstGeom prst="rect">
                <a:avLst/>
              </a:prstGeom>
            </p:spPr>
          </p:pic>
        </p:grpSp>
      </p:grpSp>
      <p:grpSp>
        <p:nvGrpSpPr>
          <p:cNvPr id="324" name="Group 323">
            <a:extLst>
              <a:ext uri="{FF2B5EF4-FFF2-40B4-BE49-F238E27FC236}">
                <a16:creationId xmlns:a16="http://schemas.microsoft.com/office/drawing/2014/main" id="{0B9B03A6-8FC2-431F-9E8F-2A3900B5E065}"/>
              </a:ext>
            </a:extLst>
          </p:cNvPr>
          <p:cNvGrpSpPr/>
          <p:nvPr/>
        </p:nvGrpSpPr>
        <p:grpSpPr>
          <a:xfrm>
            <a:off x="1298526" y="2001251"/>
            <a:ext cx="432000" cy="648000"/>
            <a:chOff x="9635952" y="2500269"/>
            <a:chExt cx="731136" cy="1206585"/>
          </a:xfrm>
          <a:noFill/>
        </p:grpSpPr>
        <p:sp>
          <p:nvSpPr>
            <p:cNvPr id="325" name="Rectangle 324">
              <a:extLst>
                <a:ext uri="{FF2B5EF4-FFF2-40B4-BE49-F238E27FC236}">
                  <a16:creationId xmlns:a16="http://schemas.microsoft.com/office/drawing/2014/main" id="{DB131159-86A2-4208-BBA6-7FD11DF6CE90}"/>
                </a:ext>
              </a:extLst>
            </p:cNvPr>
            <p:cNvSpPr/>
            <p:nvPr/>
          </p:nvSpPr>
          <p:spPr>
            <a:xfrm>
              <a:off x="9949872" y="3562854"/>
              <a:ext cx="108000" cy="1440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26" name="Flowchart: Terminator 325">
              <a:extLst>
                <a:ext uri="{FF2B5EF4-FFF2-40B4-BE49-F238E27FC236}">
                  <a16:creationId xmlns:a16="http://schemas.microsoft.com/office/drawing/2014/main" id="{7DF2D9F3-9645-48F9-B726-4EB68D66D9B5}"/>
                </a:ext>
              </a:extLst>
            </p:cNvPr>
            <p:cNvSpPr/>
            <p:nvPr/>
          </p:nvSpPr>
          <p:spPr>
            <a:xfrm>
              <a:off x="9635952" y="2500269"/>
              <a:ext cx="731136" cy="1059795"/>
            </a:xfrm>
            <a:prstGeom prst="flowChartTerminator">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27" name="Flowchart: Alternate Process 326">
              <a:extLst>
                <a:ext uri="{FF2B5EF4-FFF2-40B4-BE49-F238E27FC236}">
                  <a16:creationId xmlns:a16="http://schemas.microsoft.com/office/drawing/2014/main" id="{EA86658E-DD8E-4D9F-BA77-60D69F6006DE}"/>
                </a:ext>
              </a:extLst>
            </p:cNvPr>
            <p:cNvSpPr/>
            <p:nvPr/>
          </p:nvSpPr>
          <p:spPr>
            <a:xfrm>
              <a:off x="9789984" y="2614021"/>
              <a:ext cx="432000" cy="482634"/>
            </a:xfrm>
            <a:prstGeom prst="flowChartAlternateProcess">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28" name="Flowchart: Delay 327">
              <a:extLst>
                <a:ext uri="{FF2B5EF4-FFF2-40B4-BE49-F238E27FC236}">
                  <a16:creationId xmlns:a16="http://schemas.microsoft.com/office/drawing/2014/main" id="{307654BB-BD47-4840-AFE4-D3ECFD7B6763}"/>
                </a:ext>
              </a:extLst>
            </p:cNvPr>
            <p:cNvSpPr/>
            <p:nvPr/>
          </p:nvSpPr>
          <p:spPr>
            <a:xfrm rot="16200000">
              <a:off x="9930179" y="3308064"/>
              <a:ext cx="144000" cy="360000"/>
            </a:xfrm>
            <a:prstGeom prst="flowChartDelay">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29" name="Flowchart: Terminator 328">
              <a:extLst>
                <a:ext uri="{FF2B5EF4-FFF2-40B4-BE49-F238E27FC236}">
                  <a16:creationId xmlns:a16="http://schemas.microsoft.com/office/drawing/2014/main" id="{97336FB6-676E-4FA0-9A26-16CEC790FD41}"/>
                </a:ext>
              </a:extLst>
            </p:cNvPr>
            <p:cNvSpPr/>
            <p:nvPr/>
          </p:nvSpPr>
          <p:spPr>
            <a:xfrm>
              <a:off x="9805305" y="3167904"/>
              <a:ext cx="406187" cy="160878"/>
            </a:xfrm>
            <a:prstGeom prst="flowChartTerminator">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sp>
        <p:nvSpPr>
          <p:cNvPr id="330" name="Oval 329">
            <a:extLst>
              <a:ext uri="{FF2B5EF4-FFF2-40B4-BE49-F238E27FC236}">
                <a16:creationId xmlns:a16="http://schemas.microsoft.com/office/drawing/2014/main" id="{76447C98-4976-46F9-B1F9-656E1FCA2BD5}"/>
              </a:ext>
            </a:extLst>
          </p:cNvPr>
          <p:cNvSpPr/>
          <p:nvPr/>
        </p:nvSpPr>
        <p:spPr>
          <a:xfrm>
            <a:off x="1075869" y="2248039"/>
            <a:ext cx="106652" cy="106652"/>
          </a:xfrm>
          <a:prstGeom prst="ellipse">
            <a:avLst/>
          </a:prstGeom>
          <a:solidFill>
            <a:schemeClr val="bg1"/>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6"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31" name="Group 330"/>
          <p:cNvGrpSpPr/>
          <p:nvPr/>
        </p:nvGrpSpPr>
        <p:grpSpPr>
          <a:xfrm>
            <a:off x="3196014" y="2006860"/>
            <a:ext cx="791406" cy="569166"/>
            <a:chOff x="6029873" y="1006191"/>
            <a:chExt cx="791406" cy="569166"/>
          </a:xfrm>
        </p:grpSpPr>
        <p:grpSp>
          <p:nvGrpSpPr>
            <p:cNvPr id="332" name="Group 331">
              <a:extLst>
                <a:ext uri="{FF2B5EF4-FFF2-40B4-BE49-F238E27FC236}">
                  <a16:creationId xmlns:a16="http://schemas.microsoft.com/office/drawing/2014/main" id="{8F2ECB74-9011-4475-927A-712B35FF22FB}"/>
                </a:ext>
              </a:extLst>
            </p:cNvPr>
            <p:cNvGrpSpPr/>
            <p:nvPr/>
          </p:nvGrpSpPr>
          <p:grpSpPr>
            <a:xfrm>
              <a:off x="6029873" y="1006191"/>
              <a:ext cx="432000" cy="569166"/>
              <a:chOff x="5650145" y="1055777"/>
              <a:chExt cx="432000" cy="569166"/>
            </a:xfrm>
          </p:grpSpPr>
          <p:grpSp>
            <p:nvGrpSpPr>
              <p:cNvPr id="335" name="Group 334">
                <a:extLst>
                  <a:ext uri="{FF2B5EF4-FFF2-40B4-BE49-F238E27FC236}">
                    <a16:creationId xmlns:a16="http://schemas.microsoft.com/office/drawing/2014/main" id="{C4169ECD-7DC4-4D77-8DC7-9A0F1C457E80}"/>
                  </a:ext>
                </a:extLst>
              </p:cNvPr>
              <p:cNvGrpSpPr/>
              <p:nvPr/>
            </p:nvGrpSpPr>
            <p:grpSpPr>
              <a:xfrm>
                <a:off x="5650145" y="1055777"/>
                <a:ext cx="432000" cy="569166"/>
                <a:chOff x="9635952" y="2500269"/>
                <a:chExt cx="731136" cy="1059795"/>
              </a:xfrm>
              <a:noFill/>
            </p:grpSpPr>
            <p:sp>
              <p:nvSpPr>
                <p:cNvPr id="337" name="Flowchart: Terminator 336">
                  <a:extLst>
                    <a:ext uri="{FF2B5EF4-FFF2-40B4-BE49-F238E27FC236}">
                      <a16:creationId xmlns:a16="http://schemas.microsoft.com/office/drawing/2014/main" id="{3E49C875-A88D-4D9A-9C18-1E4C567EE764}"/>
                    </a:ext>
                  </a:extLst>
                </p:cNvPr>
                <p:cNvSpPr/>
                <p:nvPr/>
              </p:nvSpPr>
              <p:spPr>
                <a:xfrm>
                  <a:off x="9635952" y="2500269"/>
                  <a:ext cx="731136" cy="1059795"/>
                </a:xfrm>
                <a:prstGeom prst="flowChartTerminator">
                  <a:avLst/>
                </a:prstGeom>
                <a:grp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38" name="Flowchart: Alternate Process 337">
                  <a:extLst>
                    <a:ext uri="{FF2B5EF4-FFF2-40B4-BE49-F238E27FC236}">
                      <a16:creationId xmlns:a16="http://schemas.microsoft.com/office/drawing/2014/main" id="{B5F88D02-52C4-40B3-9275-581AFF70EE88}"/>
                    </a:ext>
                  </a:extLst>
                </p:cNvPr>
                <p:cNvSpPr/>
                <p:nvPr/>
              </p:nvSpPr>
              <p:spPr>
                <a:xfrm>
                  <a:off x="9789984" y="2614021"/>
                  <a:ext cx="432000" cy="482634"/>
                </a:xfrm>
                <a:prstGeom prst="flowChartAlternateProcess">
                  <a:avLst/>
                </a:prstGeom>
                <a:grp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39" name="Flowchart: Delay 338">
                  <a:extLst>
                    <a:ext uri="{FF2B5EF4-FFF2-40B4-BE49-F238E27FC236}">
                      <a16:creationId xmlns:a16="http://schemas.microsoft.com/office/drawing/2014/main" id="{2BAF5A4D-757D-4174-A6E7-D4287A1D9961}"/>
                    </a:ext>
                  </a:extLst>
                </p:cNvPr>
                <p:cNvSpPr/>
                <p:nvPr/>
              </p:nvSpPr>
              <p:spPr>
                <a:xfrm rot="16200000">
                  <a:off x="9930179" y="3308064"/>
                  <a:ext cx="144000" cy="360000"/>
                </a:xfrm>
                <a:prstGeom prst="flowChartDelay">
                  <a:avLst/>
                </a:prstGeom>
                <a:grp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sp>
            <p:nvSpPr>
              <p:cNvPr id="336" name="Oval 335">
                <a:extLst>
                  <a:ext uri="{FF2B5EF4-FFF2-40B4-BE49-F238E27FC236}">
                    <a16:creationId xmlns:a16="http://schemas.microsoft.com/office/drawing/2014/main" id="{FB95D2AC-F158-4943-B841-06F3E9F745A1}"/>
                  </a:ext>
                </a:extLst>
              </p:cNvPr>
              <p:cNvSpPr/>
              <p:nvPr/>
            </p:nvSpPr>
            <p:spPr>
              <a:xfrm>
                <a:off x="5921476" y="1416911"/>
                <a:ext cx="108000" cy="108000"/>
              </a:xfrm>
              <a:prstGeom prst="ellipse">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sp>
          <p:nvSpPr>
            <p:cNvPr id="333" name="Oval 332">
              <a:extLst>
                <a:ext uri="{FF2B5EF4-FFF2-40B4-BE49-F238E27FC236}">
                  <a16:creationId xmlns:a16="http://schemas.microsoft.com/office/drawing/2014/main" id="{083FF8F0-75DD-40C6-8CAF-D6C877FFDF6A}"/>
                </a:ext>
              </a:extLst>
            </p:cNvPr>
            <p:cNvSpPr/>
            <p:nvPr/>
          </p:nvSpPr>
          <p:spPr>
            <a:xfrm>
              <a:off x="6572909" y="1224811"/>
              <a:ext cx="248370" cy="242691"/>
            </a:xfrm>
            <a:prstGeom prst="ellipse">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34" name="Oval 333">
              <a:extLst>
                <a:ext uri="{FF2B5EF4-FFF2-40B4-BE49-F238E27FC236}">
                  <a16:creationId xmlns:a16="http://schemas.microsoft.com/office/drawing/2014/main" id="{FB34DE79-7475-410E-96B3-012899E09512}"/>
                </a:ext>
              </a:extLst>
            </p:cNvPr>
            <p:cNvSpPr/>
            <p:nvPr/>
          </p:nvSpPr>
          <p:spPr>
            <a:xfrm>
              <a:off x="6681065" y="1332967"/>
              <a:ext cx="36000" cy="36000"/>
            </a:xfrm>
            <a:prstGeom prst="ellipse">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40" name="Group 339">
            <a:extLst>
              <a:ext uri="{FF2B5EF4-FFF2-40B4-BE49-F238E27FC236}">
                <a16:creationId xmlns:a16="http://schemas.microsoft.com/office/drawing/2014/main" id="{6487B043-0545-4C57-8B0C-5F738A88D1F6}"/>
              </a:ext>
            </a:extLst>
          </p:cNvPr>
          <p:cNvGrpSpPr>
            <a:grpSpLocks noChangeAspect="1"/>
          </p:cNvGrpSpPr>
          <p:nvPr/>
        </p:nvGrpSpPr>
        <p:grpSpPr>
          <a:xfrm>
            <a:off x="4421768" y="2086558"/>
            <a:ext cx="759180" cy="396000"/>
            <a:chOff x="4336026" y="737419"/>
            <a:chExt cx="727587" cy="379521"/>
          </a:xfrm>
        </p:grpSpPr>
        <p:sp>
          <p:nvSpPr>
            <p:cNvPr id="341" name="Rectangle: Rounded Corners 90">
              <a:extLst>
                <a:ext uri="{FF2B5EF4-FFF2-40B4-BE49-F238E27FC236}">
                  <a16:creationId xmlns:a16="http://schemas.microsoft.com/office/drawing/2014/main" id="{0945A83B-B5B9-427E-B6F8-B61D529AFF37}"/>
                </a:ext>
              </a:extLst>
            </p:cNvPr>
            <p:cNvSpPr/>
            <p:nvPr/>
          </p:nvSpPr>
          <p:spPr>
            <a:xfrm>
              <a:off x="4336026" y="737419"/>
              <a:ext cx="727587" cy="379521"/>
            </a:xfrm>
            <a:prstGeom prst="roundRect">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a:ea typeface="+mn-ea"/>
                <a:cs typeface="+mn-cs"/>
              </a:endParaRPr>
            </a:p>
          </p:txBody>
        </p:sp>
        <p:sp>
          <p:nvSpPr>
            <p:cNvPr id="342" name="Rectangle 341">
              <a:extLst>
                <a:ext uri="{FF2B5EF4-FFF2-40B4-BE49-F238E27FC236}">
                  <a16:creationId xmlns:a16="http://schemas.microsoft.com/office/drawing/2014/main" id="{E7C14E2A-0F08-41AB-93EF-28EC6D5E0A73}"/>
                </a:ext>
              </a:extLst>
            </p:cNvPr>
            <p:cNvSpPr/>
            <p:nvPr/>
          </p:nvSpPr>
          <p:spPr>
            <a:xfrm>
              <a:off x="4385186" y="793831"/>
              <a:ext cx="340977" cy="272782"/>
            </a:xfrm>
            <a:prstGeom prst="rect">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a:ea typeface="+mn-ea"/>
                <a:cs typeface="+mn-cs"/>
              </a:endParaRPr>
            </a:p>
          </p:txBody>
        </p:sp>
        <p:grpSp>
          <p:nvGrpSpPr>
            <p:cNvPr id="343" name="Group 342">
              <a:extLst>
                <a:ext uri="{FF2B5EF4-FFF2-40B4-BE49-F238E27FC236}">
                  <a16:creationId xmlns:a16="http://schemas.microsoft.com/office/drawing/2014/main" id="{2EC9B2CC-90B9-4AD4-96D2-C92CBF342653}"/>
                </a:ext>
              </a:extLst>
            </p:cNvPr>
            <p:cNvGrpSpPr/>
            <p:nvPr/>
          </p:nvGrpSpPr>
          <p:grpSpPr>
            <a:xfrm>
              <a:off x="4798141" y="819450"/>
              <a:ext cx="216000" cy="216000"/>
              <a:chOff x="6753110" y="4831726"/>
              <a:chExt cx="216000" cy="216000"/>
            </a:xfrm>
          </p:grpSpPr>
          <p:sp>
            <p:nvSpPr>
              <p:cNvPr id="344" name="Oval 343">
                <a:extLst>
                  <a:ext uri="{FF2B5EF4-FFF2-40B4-BE49-F238E27FC236}">
                    <a16:creationId xmlns:a16="http://schemas.microsoft.com/office/drawing/2014/main" id="{73974064-7E03-4A7C-B394-85EF7E22D5E2}"/>
                  </a:ext>
                </a:extLst>
              </p:cNvPr>
              <p:cNvSpPr/>
              <p:nvPr/>
            </p:nvSpPr>
            <p:spPr>
              <a:xfrm>
                <a:off x="6753110" y="4831726"/>
                <a:ext cx="216000" cy="216000"/>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a:ea typeface="+mn-ea"/>
                  <a:cs typeface="+mn-cs"/>
                </a:endParaRPr>
              </a:p>
            </p:txBody>
          </p:sp>
          <p:cxnSp>
            <p:nvCxnSpPr>
              <p:cNvPr id="345" name="Straight Connector 344">
                <a:extLst>
                  <a:ext uri="{FF2B5EF4-FFF2-40B4-BE49-F238E27FC236}">
                    <a16:creationId xmlns:a16="http://schemas.microsoft.com/office/drawing/2014/main" id="{9B836906-3ED1-487A-8A8D-1220B6B6BE8A}"/>
                  </a:ext>
                </a:extLst>
              </p:cNvPr>
              <p:cNvCxnSpPr>
                <a:stCxn id="344" idx="1"/>
                <a:endCxn id="344" idx="5"/>
              </p:cNvCxnSpPr>
              <p:nvPr/>
            </p:nvCxnSpPr>
            <p:spPr>
              <a:xfrm>
                <a:off x="6784743" y="4863359"/>
                <a:ext cx="152735" cy="152735"/>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B223E492-F219-4200-B5B9-539AA82B82C6}"/>
                  </a:ext>
                </a:extLst>
              </p:cNvPr>
              <p:cNvCxnSpPr>
                <a:stCxn id="344" idx="7"/>
                <a:endCxn id="344" idx="3"/>
              </p:cNvCxnSpPr>
              <p:nvPr/>
            </p:nvCxnSpPr>
            <p:spPr>
              <a:xfrm flipH="1">
                <a:off x="6784743" y="4863359"/>
                <a:ext cx="152735" cy="152735"/>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47" name="Oval 346">
                <a:extLst>
                  <a:ext uri="{FF2B5EF4-FFF2-40B4-BE49-F238E27FC236}">
                    <a16:creationId xmlns:a16="http://schemas.microsoft.com/office/drawing/2014/main" id="{51E51B8B-48C8-4C9E-B19F-5E9E82CA1266}"/>
                  </a:ext>
                </a:extLst>
              </p:cNvPr>
              <p:cNvSpPr/>
              <p:nvPr/>
            </p:nvSpPr>
            <p:spPr>
              <a:xfrm>
                <a:off x="6792798" y="4875762"/>
                <a:ext cx="124207" cy="124207"/>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a:ea typeface="+mn-ea"/>
                  <a:cs typeface="+mn-cs"/>
                </a:endParaRPr>
              </a:p>
            </p:txBody>
          </p:sp>
        </p:grpSp>
      </p:grpSp>
      <p:cxnSp>
        <p:nvCxnSpPr>
          <p:cNvPr id="7" name="Straight Connector 6"/>
          <p:cNvCxnSpPr/>
          <p:nvPr/>
        </p:nvCxnSpPr>
        <p:spPr>
          <a:xfrm>
            <a:off x="2765522" y="2284615"/>
            <a:ext cx="288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986155" y="2107258"/>
            <a:ext cx="386644" cy="3694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000000"/>
                </a:solidFill>
                <a:effectLst/>
                <a:uLnTx/>
                <a:uFillTx/>
                <a:latin typeface="Calibri"/>
                <a:ea typeface="+mn-ea"/>
                <a:cs typeface="+mn-cs"/>
              </a:rPr>
              <a:t>or</a:t>
            </a:r>
          </a:p>
        </p:txBody>
      </p:sp>
      <p:sp>
        <p:nvSpPr>
          <p:cNvPr id="9" name="TextBox 8"/>
          <p:cNvSpPr txBox="1"/>
          <p:nvPr/>
        </p:nvSpPr>
        <p:spPr>
          <a:xfrm>
            <a:off x="1737106" y="2054946"/>
            <a:ext cx="89495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4 finger stick tests</a:t>
            </a:r>
          </a:p>
        </p:txBody>
      </p:sp>
      <p:sp>
        <p:nvSpPr>
          <p:cNvPr id="349" name="TextBox 348"/>
          <p:cNvSpPr txBox="1"/>
          <p:nvPr/>
        </p:nvSpPr>
        <p:spPr>
          <a:xfrm>
            <a:off x="5192206" y="2036843"/>
            <a:ext cx="137448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Daily pattern from rtCGM or isCGM</a:t>
            </a:r>
          </a:p>
        </p:txBody>
      </p:sp>
      <p:sp>
        <p:nvSpPr>
          <p:cNvPr id="10" name="Right Brace 9"/>
          <p:cNvSpPr/>
          <p:nvPr/>
        </p:nvSpPr>
        <p:spPr>
          <a:xfrm>
            <a:off x="5306183" y="2854885"/>
            <a:ext cx="96018" cy="396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000000"/>
              </a:solidFill>
              <a:effectLst/>
              <a:uLnTx/>
              <a:uFillTx/>
              <a:latin typeface="Calibri"/>
              <a:ea typeface="+mn-ea"/>
              <a:cs typeface="+mn-cs"/>
            </a:endParaRPr>
          </a:p>
        </p:txBody>
      </p:sp>
      <p:sp>
        <p:nvSpPr>
          <p:cNvPr id="11" name="TextBox 10"/>
          <p:cNvSpPr txBox="1"/>
          <p:nvPr/>
        </p:nvSpPr>
        <p:spPr>
          <a:xfrm>
            <a:off x="5457201" y="2841121"/>
            <a:ext cx="124406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Calibri"/>
                <a:ea typeface="+mn-ea"/>
                <a:cs typeface="+mn-cs"/>
              </a:rPr>
              <a:t>Highs unnoticed with finger sticks</a:t>
            </a:r>
          </a:p>
        </p:txBody>
      </p:sp>
      <p:sp>
        <p:nvSpPr>
          <p:cNvPr id="351" name="Right Brace 350"/>
          <p:cNvSpPr/>
          <p:nvPr/>
        </p:nvSpPr>
        <p:spPr>
          <a:xfrm>
            <a:off x="5307676" y="4230634"/>
            <a:ext cx="96018" cy="144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000000"/>
              </a:solidFill>
              <a:effectLst/>
              <a:uLnTx/>
              <a:uFillTx/>
              <a:latin typeface="Calibri"/>
              <a:ea typeface="+mn-ea"/>
              <a:cs typeface="+mn-cs"/>
            </a:endParaRPr>
          </a:p>
        </p:txBody>
      </p:sp>
      <p:sp>
        <p:nvSpPr>
          <p:cNvPr id="352" name="TextBox 351"/>
          <p:cNvSpPr txBox="1"/>
          <p:nvPr/>
        </p:nvSpPr>
        <p:spPr>
          <a:xfrm>
            <a:off x="5458691" y="4068013"/>
            <a:ext cx="12425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Calibri"/>
                <a:ea typeface="+mn-ea"/>
                <a:cs typeface="+mn-cs"/>
              </a:rPr>
              <a:t>Lows unnoticed with finger sticks</a:t>
            </a:r>
          </a:p>
        </p:txBody>
      </p:sp>
      <p:grpSp>
        <p:nvGrpSpPr>
          <p:cNvPr id="362" name="Group 361">
            <a:extLst>
              <a:ext uri="{FF2B5EF4-FFF2-40B4-BE49-F238E27FC236}">
                <a16:creationId xmlns:a16="http://schemas.microsoft.com/office/drawing/2014/main" id="{3A042337-0D3B-4B26-936F-F03387B5A604}"/>
              </a:ext>
            </a:extLst>
          </p:cNvPr>
          <p:cNvGrpSpPr/>
          <p:nvPr/>
        </p:nvGrpSpPr>
        <p:grpSpPr>
          <a:xfrm>
            <a:off x="7135819" y="5527837"/>
            <a:ext cx="4184624" cy="646331"/>
            <a:chOff x="8627300" y="5128074"/>
            <a:chExt cx="4184624" cy="646332"/>
          </a:xfrm>
        </p:grpSpPr>
        <p:pic>
          <p:nvPicPr>
            <p:cNvPr id="364" name="Graphic 52">
              <a:hlinkClick r:id="rId6"/>
              <a:extLst>
                <a:ext uri="{FF2B5EF4-FFF2-40B4-BE49-F238E27FC236}">
                  <a16:creationId xmlns:a16="http://schemas.microsoft.com/office/drawing/2014/main" id="{A925F22B-F515-4371-A760-AD516E8262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27300" y="5187059"/>
              <a:ext cx="439615" cy="502418"/>
            </a:xfrm>
            <a:prstGeom prst="rect">
              <a:avLst/>
            </a:prstGeom>
          </p:spPr>
        </p:pic>
        <p:grpSp>
          <p:nvGrpSpPr>
            <p:cNvPr id="365" name="Group 364">
              <a:extLst>
                <a:ext uri="{FF2B5EF4-FFF2-40B4-BE49-F238E27FC236}">
                  <a16:creationId xmlns:a16="http://schemas.microsoft.com/office/drawing/2014/main" id="{1B981A7E-25A0-460F-B16F-355D8851993A}"/>
                </a:ext>
              </a:extLst>
            </p:cNvPr>
            <p:cNvGrpSpPr/>
            <p:nvPr/>
          </p:nvGrpSpPr>
          <p:grpSpPr>
            <a:xfrm flipH="1">
              <a:off x="9132988" y="5191622"/>
              <a:ext cx="504000" cy="504000"/>
              <a:chOff x="938380" y="1261836"/>
              <a:chExt cx="504000" cy="504000"/>
            </a:xfrm>
          </p:grpSpPr>
          <p:sp>
            <p:nvSpPr>
              <p:cNvPr id="367" name="Oval 366">
                <a:hlinkClick r:id="rId6"/>
                <a:extLst>
                  <a:ext uri="{FF2B5EF4-FFF2-40B4-BE49-F238E27FC236}">
                    <a16:creationId xmlns:a16="http://schemas.microsoft.com/office/drawing/2014/main" id="{08AB4803-BD8B-4C5C-BB23-3AC45BB2FB47}"/>
                  </a:ext>
                </a:extLst>
              </p:cNvPr>
              <p:cNvSpPr/>
              <p:nvPr/>
            </p:nvSpPr>
            <p:spPr>
              <a:xfrm>
                <a:off x="938380" y="1261836"/>
                <a:ext cx="504000" cy="504000"/>
              </a:xfrm>
              <a:prstGeom prst="ellipse">
                <a:avLst/>
              </a:prstGeom>
              <a:solidFill>
                <a:schemeClr val="accent4">
                  <a:lumMod val="20000"/>
                  <a:lumOff val="80000"/>
                </a:schemeClr>
              </a:solid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pic>
            <p:nvPicPr>
              <p:cNvPr id="368" name="Graphic 38" descr="Cursor">
                <a:hlinkClick r:id="rId6"/>
                <a:extLst>
                  <a:ext uri="{FF2B5EF4-FFF2-40B4-BE49-F238E27FC236}">
                    <a16:creationId xmlns:a16="http://schemas.microsoft.com/office/drawing/2014/main" id="{AFF3E407-6F0A-4F40-9393-922386EE8F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57844" y="1300156"/>
                <a:ext cx="461619" cy="461619"/>
              </a:xfrm>
              <a:prstGeom prst="rect">
                <a:avLst/>
              </a:prstGeom>
            </p:spPr>
          </p:pic>
        </p:grpSp>
        <p:sp>
          <p:nvSpPr>
            <p:cNvPr id="366" name="TextBox 365">
              <a:hlinkClick r:id="rId6"/>
              <a:extLst>
                <a:ext uri="{FF2B5EF4-FFF2-40B4-BE49-F238E27FC236}">
                  <a16:creationId xmlns:a16="http://schemas.microsoft.com/office/drawing/2014/main" id="{2ED89381-F344-4CBE-899D-D5E4BF87D4AB}"/>
                </a:ext>
              </a:extLst>
            </p:cNvPr>
            <p:cNvSpPr txBox="1"/>
            <p:nvPr/>
          </p:nvSpPr>
          <p:spPr>
            <a:xfrm>
              <a:off x="9703060" y="5128074"/>
              <a:ext cx="3108864" cy="646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0000"/>
                  </a:solidFill>
                  <a:effectLst/>
                  <a:uLnTx/>
                  <a:uFillTx/>
                  <a:latin typeface="Calibri"/>
                  <a:ea typeface="+mn-ea"/>
                  <a:cs typeface="+mn-cs"/>
                </a:rPr>
                <a:t>Click to see: </a:t>
              </a:r>
              <a:br>
                <a:rPr kumimoji="0" lang="en-CA" sz="1200" b="0" i="0" u="none" strike="noStrike" kern="1200" cap="none" spc="0" normalizeH="0" baseline="0" noProof="0">
                  <a:ln>
                    <a:noFill/>
                  </a:ln>
                  <a:solidFill>
                    <a:srgbClr val="000000"/>
                  </a:solidFill>
                  <a:effectLst/>
                  <a:uLnTx/>
                  <a:uFillTx/>
                  <a:latin typeface="Calibri"/>
                  <a:ea typeface="+mn-ea"/>
                  <a:cs typeface="+mn-cs"/>
                </a:rPr>
              </a:br>
              <a:r>
                <a:rPr kumimoji="0" lang="en-CA" sz="1200" b="1" i="0" u="none" strike="noStrike" kern="1200" cap="none" spc="0" normalizeH="0" baseline="0" noProof="0">
                  <a:ln>
                    <a:noFill/>
                  </a:ln>
                  <a:solidFill>
                    <a:srgbClr val="000000"/>
                  </a:solidFill>
                  <a:effectLst/>
                  <a:uLnTx/>
                  <a:uFillTx/>
                  <a:latin typeface="Calibri"/>
                  <a:ea typeface="+mn-ea"/>
                  <a:cs typeface="+mn-cs"/>
                </a:rPr>
                <a:t>“Diabetes Canada: </a:t>
              </a:r>
              <a:br>
                <a:rPr kumimoji="0" lang="en-CA" sz="1200" b="1" i="0" u="none" strike="noStrike" kern="1200" cap="none" spc="0" normalizeH="0" baseline="0" noProof="0">
                  <a:ln>
                    <a:noFill/>
                  </a:ln>
                  <a:solidFill>
                    <a:srgbClr val="000000"/>
                  </a:solidFill>
                  <a:effectLst/>
                  <a:uLnTx/>
                  <a:uFillTx/>
                  <a:latin typeface="Calibri"/>
                  <a:ea typeface="+mn-ea"/>
                  <a:cs typeface="+mn-cs"/>
                </a:rPr>
              </a:br>
              <a:r>
                <a:rPr kumimoji="0" lang="en-CA" sz="1200" b="1" i="0" u="none" strike="noStrike" kern="1200" cap="none" spc="0" normalizeH="0" baseline="0" noProof="0">
                  <a:ln>
                    <a:noFill/>
                  </a:ln>
                  <a:solidFill>
                    <a:srgbClr val="000000"/>
                  </a:solidFill>
                  <a:effectLst/>
                  <a:uLnTx/>
                  <a:uFillTx/>
                  <a:latin typeface="Calibri"/>
                  <a:ea typeface="+mn-ea"/>
                  <a:cs typeface="+mn-cs"/>
                </a:rPr>
                <a:t>Continuous Glucose Monitoring”</a:t>
              </a:r>
            </a:p>
          </p:txBody>
        </p:sp>
      </p:grpSp>
      <p:grpSp>
        <p:nvGrpSpPr>
          <p:cNvPr id="5" name="Group 4"/>
          <p:cNvGrpSpPr/>
          <p:nvPr/>
        </p:nvGrpSpPr>
        <p:grpSpPr>
          <a:xfrm>
            <a:off x="7129906" y="3456881"/>
            <a:ext cx="4827853" cy="508563"/>
            <a:chOff x="6402019" y="5424932"/>
            <a:chExt cx="4827853" cy="508563"/>
          </a:xfrm>
        </p:grpSpPr>
        <p:pic>
          <p:nvPicPr>
            <p:cNvPr id="363" name="Picture 362" descr="Image result for diabetes canada">
              <a:extLst>
                <a:ext uri="{FF2B5EF4-FFF2-40B4-BE49-F238E27FC236}">
                  <a16:creationId xmlns:a16="http://schemas.microsoft.com/office/drawing/2014/main" id="{0F38E265-8448-42EB-A057-2C47DE2C30E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92556" y="5599133"/>
              <a:ext cx="637316" cy="216000"/>
            </a:xfrm>
            <a:prstGeom prst="rect">
              <a:avLst/>
            </a:prstGeom>
            <a:noFill/>
          </p:spPr>
        </p:pic>
        <p:grpSp>
          <p:nvGrpSpPr>
            <p:cNvPr id="370" name="Group 369">
              <a:extLst>
                <a:ext uri="{FF2B5EF4-FFF2-40B4-BE49-F238E27FC236}">
                  <a16:creationId xmlns:a16="http://schemas.microsoft.com/office/drawing/2014/main" id="{3A042337-0D3B-4B26-936F-F03387B5A604}"/>
                </a:ext>
              </a:extLst>
            </p:cNvPr>
            <p:cNvGrpSpPr/>
            <p:nvPr/>
          </p:nvGrpSpPr>
          <p:grpSpPr>
            <a:xfrm>
              <a:off x="6402019" y="5424932"/>
              <a:ext cx="4193044" cy="508563"/>
              <a:chOff x="8627300" y="5187059"/>
              <a:chExt cx="4193043" cy="508563"/>
            </a:xfrm>
          </p:grpSpPr>
          <p:pic>
            <p:nvPicPr>
              <p:cNvPr id="372" name="Graphic 52">
                <a:hlinkClick r:id="rId12"/>
                <a:extLst>
                  <a:ext uri="{FF2B5EF4-FFF2-40B4-BE49-F238E27FC236}">
                    <a16:creationId xmlns:a16="http://schemas.microsoft.com/office/drawing/2014/main" id="{A925F22B-F515-4371-A760-AD516E8262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27300" y="5187059"/>
                <a:ext cx="439615" cy="502418"/>
              </a:xfrm>
              <a:prstGeom prst="rect">
                <a:avLst/>
              </a:prstGeom>
            </p:spPr>
          </p:pic>
          <p:grpSp>
            <p:nvGrpSpPr>
              <p:cNvPr id="373" name="Group 372">
                <a:extLst>
                  <a:ext uri="{FF2B5EF4-FFF2-40B4-BE49-F238E27FC236}">
                    <a16:creationId xmlns:a16="http://schemas.microsoft.com/office/drawing/2014/main" id="{1B981A7E-25A0-460F-B16F-355D8851993A}"/>
                  </a:ext>
                </a:extLst>
              </p:cNvPr>
              <p:cNvGrpSpPr/>
              <p:nvPr/>
            </p:nvGrpSpPr>
            <p:grpSpPr>
              <a:xfrm flipH="1">
                <a:off x="9132988" y="5191622"/>
                <a:ext cx="504000" cy="504000"/>
                <a:chOff x="938380" y="1261836"/>
                <a:chExt cx="504000" cy="504000"/>
              </a:xfrm>
            </p:grpSpPr>
            <p:sp>
              <p:nvSpPr>
                <p:cNvPr id="375" name="Oval 374">
                  <a:hlinkClick r:id="rId12"/>
                  <a:extLst>
                    <a:ext uri="{FF2B5EF4-FFF2-40B4-BE49-F238E27FC236}">
                      <a16:creationId xmlns:a16="http://schemas.microsoft.com/office/drawing/2014/main" id="{08AB4803-BD8B-4C5C-BB23-3AC45BB2FB47}"/>
                    </a:ext>
                  </a:extLst>
                </p:cNvPr>
                <p:cNvSpPr/>
                <p:nvPr/>
              </p:nvSpPr>
              <p:spPr>
                <a:xfrm>
                  <a:off x="938380" y="1261836"/>
                  <a:ext cx="504000" cy="504000"/>
                </a:xfrm>
                <a:prstGeom prst="ellipse">
                  <a:avLst/>
                </a:prstGeom>
                <a:solidFill>
                  <a:schemeClr val="accent4">
                    <a:lumMod val="20000"/>
                    <a:lumOff val="80000"/>
                  </a:schemeClr>
                </a:solid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pic>
              <p:nvPicPr>
                <p:cNvPr id="376" name="Graphic 38" descr="Cursor">
                  <a:hlinkClick r:id="rId12"/>
                  <a:extLst>
                    <a:ext uri="{FF2B5EF4-FFF2-40B4-BE49-F238E27FC236}">
                      <a16:creationId xmlns:a16="http://schemas.microsoft.com/office/drawing/2014/main" id="{AFF3E407-6F0A-4F40-9393-922386EE8F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57844" y="1300156"/>
                  <a:ext cx="461619" cy="461619"/>
                </a:xfrm>
                <a:prstGeom prst="rect">
                  <a:avLst/>
                </a:prstGeom>
              </p:spPr>
            </p:pic>
          </p:grpSp>
          <p:sp>
            <p:nvSpPr>
              <p:cNvPr id="374" name="TextBox 373">
                <a:hlinkClick r:id="rId12"/>
                <a:extLst>
                  <a:ext uri="{FF2B5EF4-FFF2-40B4-BE49-F238E27FC236}">
                    <a16:creationId xmlns:a16="http://schemas.microsoft.com/office/drawing/2014/main" id="{2ED89381-F344-4CBE-899D-D5E4BF87D4AB}"/>
                  </a:ext>
                </a:extLst>
              </p:cNvPr>
              <p:cNvSpPr txBox="1"/>
              <p:nvPr/>
            </p:nvSpPr>
            <p:spPr>
              <a:xfrm>
                <a:off x="9703061" y="5214290"/>
                <a:ext cx="311728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0000"/>
                    </a:solidFill>
                    <a:effectLst/>
                    <a:uLnTx/>
                    <a:uFillTx/>
                    <a:latin typeface="Calibri"/>
                    <a:ea typeface="+mn-ea"/>
                    <a:cs typeface="+mn-cs"/>
                  </a:rPr>
                  <a:t>Click to see: </a:t>
                </a:r>
                <a:br>
                  <a:rPr kumimoji="0" lang="en-CA" sz="1200" b="0" i="0" u="none" strike="noStrike" kern="1200" cap="none" spc="0" normalizeH="0" baseline="0" noProof="0">
                    <a:ln>
                      <a:noFill/>
                    </a:ln>
                    <a:solidFill>
                      <a:srgbClr val="000000"/>
                    </a:solidFill>
                    <a:effectLst/>
                    <a:uLnTx/>
                    <a:uFillTx/>
                    <a:latin typeface="Calibri"/>
                    <a:ea typeface="+mn-ea"/>
                    <a:cs typeface="+mn-cs"/>
                  </a:rPr>
                </a:br>
                <a:r>
                  <a:rPr kumimoji="0" lang="en-CA" sz="1200" b="1" i="0" u="none" strike="noStrike" kern="1200" cap="none" spc="0" normalizeH="0" baseline="0" noProof="0">
                    <a:ln>
                      <a:noFill/>
                    </a:ln>
                    <a:solidFill>
                      <a:srgbClr val="000000"/>
                    </a:solidFill>
                    <a:effectLst/>
                    <a:uLnTx/>
                    <a:uFillTx/>
                    <a:latin typeface="Calibri"/>
                    <a:ea typeface="+mn-ea"/>
                    <a:cs typeface="+mn-cs"/>
                  </a:rPr>
                  <a:t>“Diabetes Canada: Flash Glucose Monitoring”</a:t>
                </a:r>
              </a:p>
            </p:txBody>
          </p:sp>
        </p:grpSp>
      </p:grpSp>
      <p:sp>
        <p:nvSpPr>
          <p:cNvPr id="112" name="Rectangle: Rounded Corners 118">
            <a:extLst>
              <a:ext uri="{FF2B5EF4-FFF2-40B4-BE49-F238E27FC236}">
                <a16:creationId xmlns:a16="http://schemas.microsoft.com/office/drawing/2014/main" id="{35D42AC5-2155-4572-A010-6404F8A4E690}"/>
              </a:ext>
            </a:extLst>
          </p:cNvPr>
          <p:cNvSpPr/>
          <p:nvPr/>
        </p:nvSpPr>
        <p:spPr>
          <a:xfrm>
            <a:off x="9493845" y="2340227"/>
            <a:ext cx="2471343" cy="648000"/>
          </a:xfrm>
          <a:prstGeom prst="roundRect">
            <a:avLst/>
          </a:prstGeom>
          <a:solidFill>
            <a:srgbClr val="FDE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232936"/>
                </a:solidFill>
                <a:effectLst/>
                <a:uLnTx/>
                <a:uFillTx/>
                <a:latin typeface="Calibri"/>
                <a:ea typeface="+mn-ea"/>
                <a:cs typeface="+mn-cs"/>
              </a:rPr>
              <a:t>Click to learn more about the clinical benefits of isCGM use </a:t>
            </a:r>
          </a:p>
        </p:txBody>
      </p:sp>
      <p:sp>
        <p:nvSpPr>
          <p:cNvPr id="119" name="Rounded Rectangle 53">
            <a:hlinkClick r:id="rId13" action="ppaction://hlinksldjump"/>
            <a:extLst>
              <a:ext uri="{FF2B5EF4-FFF2-40B4-BE49-F238E27FC236}">
                <a16:creationId xmlns:a16="http://schemas.microsoft.com/office/drawing/2014/main" id="{57AAE3EA-C42F-4EE0-8B97-6D649BD23E44}"/>
              </a:ext>
            </a:extLst>
          </p:cNvPr>
          <p:cNvSpPr/>
          <p:nvPr/>
        </p:nvSpPr>
        <p:spPr>
          <a:xfrm>
            <a:off x="8063138" y="2340227"/>
            <a:ext cx="900000" cy="648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232936"/>
                </a:solidFill>
                <a:effectLst/>
                <a:uLnTx/>
                <a:uFillTx/>
                <a:latin typeface="Calibri"/>
                <a:ea typeface="+mn-ea"/>
                <a:cs typeface="+mn-cs"/>
              </a:rPr>
              <a:t>T2D</a:t>
            </a:r>
          </a:p>
        </p:txBody>
      </p:sp>
      <p:sp>
        <p:nvSpPr>
          <p:cNvPr id="120" name="Oval 119">
            <a:extLst>
              <a:ext uri="{FF2B5EF4-FFF2-40B4-BE49-F238E27FC236}">
                <a16:creationId xmlns:a16="http://schemas.microsoft.com/office/drawing/2014/main" id="{0EFE6FC4-2C84-4D0A-BE0A-E91D38F7BFE9}"/>
              </a:ext>
            </a:extLst>
          </p:cNvPr>
          <p:cNvSpPr/>
          <p:nvPr/>
        </p:nvSpPr>
        <p:spPr>
          <a:xfrm flipH="1">
            <a:off x="8845263" y="2435330"/>
            <a:ext cx="504000" cy="504000"/>
          </a:xfrm>
          <a:prstGeom prst="ellipse">
            <a:avLst/>
          </a:prstGeom>
          <a:solidFill>
            <a:schemeClr val="accent4">
              <a:lumMod val="20000"/>
              <a:lumOff val="80000"/>
            </a:schemeClr>
          </a:solid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pic>
        <p:nvPicPr>
          <p:cNvPr id="121" name="Graphic 117" descr="Cursor">
            <a:hlinkClick r:id="rId13" action="ppaction://hlinksldjump"/>
            <a:extLst>
              <a:ext uri="{FF2B5EF4-FFF2-40B4-BE49-F238E27FC236}">
                <a16:creationId xmlns:a16="http://schemas.microsoft.com/office/drawing/2014/main" id="{EC3EF5A2-8BC6-4E27-BD20-BAE7726711B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80417" y="2465450"/>
            <a:ext cx="461620" cy="461620"/>
          </a:xfrm>
          <a:prstGeom prst="rect">
            <a:avLst/>
          </a:prstGeom>
        </p:spPr>
      </p:pic>
      <p:grpSp>
        <p:nvGrpSpPr>
          <p:cNvPr id="122" name="Group 121"/>
          <p:cNvGrpSpPr>
            <a:grpSpLocks noChangeAspect="1"/>
          </p:cNvGrpSpPr>
          <p:nvPr/>
        </p:nvGrpSpPr>
        <p:grpSpPr>
          <a:xfrm>
            <a:off x="7141220" y="2360202"/>
            <a:ext cx="800910" cy="576000"/>
            <a:chOff x="6029873" y="1006191"/>
            <a:chExt cx="791406" cy="569166"/>
          </a:xfrm>
        </p:grpSpPr>
        <p:grpSp>
          <p:nvGrpSpPr>
            <p:cNvPr id="123" name="Group 122">
              <a:extLst>
                <a:ext uri="{FF2B5EF4-FFF2-40B4-BE49-F238E27FC236}">
                  <a16:creationId xmlns:a16="http://schemas.microsoft.com/office/drawing/2014/main" id="{8F2ECB74-9011-4475-927A-712B35FF22FB}"/>
                </a:ext>
              </a:extLst>
            </p:cNvPr>
            <p:cNvGrpSpPr/>
            <p:nvPr/>
          </p:nvGrpSpPr>
          <p:grpSpPr>
            <a:xfrm>
              <a:off x="6029873" y="1006191"/>
              <a:ext cx="432000" cy="569166"/>
              <a:chOff x="5650145" y="1055777"/>
              <a:chExt cx="432000" cy="569166"/>
            </a:xfrm>
          </p:grpSpPr>
          <p:grpSp>
            <p:nvGrpSpPr>
              <p:cNvPr id="126" name="Group 125">
                <a:extLst>
                  <a:ext uri="{FF2B5EF4-FFF2-40B4-BE49-F238E27FC236}">
                    <a16:creationId xmlns:a16="http://schemas.microsoft.com/office/drawing/2014/main" id="{C4169ECD-7DC4-4D77-8DC7-9A0F1C457E80}"/>
                  </a:ext>
                </a:extLst>
              </p:cNvPr>
              <p:cNvGrpSpPr/>
              <p:nvPr/>
            </p:nvGrpSpPr>
            <p:grpSpPr>
              <a:xfrm>
                <a:off x="5650145" y="1055777"/>
                <a:ext cx="432000" cy="569166"/>
                <a:chOff x="9635952" y="2500269"/>
                <a:chExt cx="731136" cy="1059795"/>
              </a:xfrm>
              <a:noFill/>
            </p:grpSpPr>
            <p:sp>
              <p:nvSpPr>
                <p:cNvPr id="128" name="Flowchart: Terminator 127">
                  <a:extLst>
                    <a:ext uri="{FF2B5EF4-FFF2-40B4-BE49-F238E27FC236}">
                      <a16:creationId xmlns:a16="http://schemas.microsoft.com/office/drawing/2014/main" id="{3E49C875-A88D-4D9A-9C18-1E4C567EE764}"/>
                    </a:ext>
                  </a:extLst>
                </p:cNvPr>
                <p:cNvSpPr/>
                <p:nvPr/>
              </p:nvSpPr>
              <p:spPr>
                <a:xfrm>
                  <a:off x="9635952" y="2500269"/>
                  <a:ext cx="731136" cy="1059795"/>
                </a:xfrm>
                <a:prstGeom prst="flowChartTerminator">
                  <a:avLst/>
                </a:prstGeom>
                <a:grp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29" name="Flowchart: Alternate Process 128">
                  <a:extLst>
                    <a:ext uri="{FF2B5EF4-FFF2-40B4-BE49-F238E27FC236}">
                      <a16:creationId xmlns:a16="http://schemas.microsoft.com/office/drawing/2014/main" id="{B5F88D02-52C4-40B3-9275-581AFF70EE88}"/>
                    </a:ext>
                  </a:extLst>
                </p:cNvPr>
                <p:cNvSpPr/>
                <p:nvPr/>
              </p:nvSpPr>
              <p:spPr>
                <a:xfrm>
                  <a:off x="9789984" y="2614021"/>
                  <a:ext cx="432000" cy="482634"/>
                </a:xfrm>
                <a:prstGeom prst="flowChartAlternateProcess">
                  <a:avLst/>
                </a:prstGeom>
                <a:grp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30" name="Flowchart: Delay 129">
                  <a:extLst>
                    <a:ext uri="{FF2B5EF4-FFF2-40B4-BE49-F238E27FC236}">
                      <a16:creationId xmlns:a16="http://schemas.microsoft.com/office/drawing/2014/main" id="{2BAF5A4D-757D-4174-A6E7-D4287A1D9961}"/>
                    </a:ext>
                  </a:extLst>
                </p:cNvPr>
                <p:cNvSpPr/>
                <p:nvPr/>
              </p:nvSpPr>
              <p:spPr>
                <a:xfrm rot="16200000">
                  <a:off x="9930179" y="3308064"/>
                  <a:ext cx="144000" cy="360000"/>
                </a:xfrm>
                <a:prstGeom prst="flowChartDelay">
                  <a:avLst/>
                </a:prstGeom>
                <a:grp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sp>
            <p:nvSpPr>
              <p:cNvPr id="127" name="Oval 126">
                <a:extLst>
                  <a:ext uri="{FF2B5EF4-FFF2-40B4-BE49-F238E27FC236}">
                    <a16:creationId xmlns:a16="http://schemas.microsoft.com/office/drawing/2014/main" id="{FB95D2AC-F158-4943-B841-06F3E9F745A1}"/>
                  </a:ext>
                </a:extLst>
              </p:cNvPr>
              <p:cNvSpPr/>
              <p:nvPr/>
            </p:nvSpPr>
            <p:spPr>
              <a:xfrm>
                <a:off x="5921476" y="1416911"/>
                <a:ext cx="108000" cy="1080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sp>
          <p:nvSpPr>
            <p:cNvPr id="124" name="Oval 123">
              <a:extLst>
                <a:ext uri="{FF2B5EF4-FFF2-40B4-BE49-F238E27FC236}">
                  <a16:creationId xmlns:a16="http://schemas.microsoft.com/office/drawing/2014/main" id="{083FF8F0-75DD-40C6-8CAF-D6C877FFDF6A}"/>
                </a:ext>
              </a:extLst>
            </p:cNvPr>
            <p:cNvSpPr/>
            <p:nvPr/>
          </p:nvSpPr>
          <p:spPr>
            <a:xfrm>
              <a:off x="6572909" y="1224811"/>
              <a:ext cx="248370" cy="242691"/>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a:extLst>
                <a:ext uri="{FF2B5EF4-FFF2-40B4-BE49-F238E27FC236}">
                  <a16:creationId xmlns:a16="http://schemas.microsoft.com/office/drawing/2014/main" id="{FB34DE79-7475-410E-96B3-012899E09512}"/>
                </a:ext>
              </a:extLst>
            </p:cNvPr>
            <p:cNvSpPr/>
            <p:nvPr/>
          </p:nvSpPr>
          <p:spPr>
            <a:xfrm>
              <a:off x="6681065" y="1332967"/>
              <a:ext cx="36000" cy="360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Rounded Rectangle 5"/>
          <p:cNvSpPr/>
          <p:nvPr/>
        </p:nvSpPr>
        <p:spPr>
          <a:xfrm>
            <a:off x="7050796" y="1963772"/>
            <a:ext cx="5004979" cy="2087833"/>
          </a:xfrm>
          <a:prstGeom prst="roundRect">
            <a:avLst>
              <a:gd name="adj" fmla="val 6747"/>
            </a:avLst>
          </a:prstGeom>
          <a:noFill/>
          <a:ln w="1905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0" name="Picture 229" descr="Image result for diabetes canada">
            <a:extLst>
              <a:ext uri="{FF2B5EF4-FFF2-40B4-BE49-F238E27FC236}">
                <a16:creationId xmlns:a16="http://schemas.microsoft.com/office/drawing/2014/main" id="{0F38E265-8448-42EB-A057-2C47DE2C30E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20443" y="5799370"/>
            <a:ext cx="637316" cy="216000"/>
          </a:xfrm>
          <a:prstGeom prst="rect">
            <a:avLst/>
          </a:prstGeom>
          <a:noFill/>
        </p:spPr>
      </p:pic>
      <p:sp>
        <p:nvSpPr>
          <p:cNvPr id="241" name="Rounded Rectangle 53">
            <a:hlinkClick r:id="rId14" action="ppaction://hlinksldjump"/>
            <a:extLst>
              <a:ext uri="{FF2B5EF4-FFF2-40B4-BE49-F238E27FC236}">
                <a16:creationId xmlns:a16="http://schemas.microsoft.com/office/drawing/2014/main" id="{57AAE3EA-C42F-4EE0-8B97-6D649BD23E44}"/>
              </a:ext>
            </a:extLst>
          </p:cNvPr>
          <p:cNvSpPr/>
          <p:nvPr/>
        </p:nvSpPr>
        <p:spPr>
          <a:xfrm>
            <a:off x="8067016" y="4559493"/>
            <a:ext cx="900000" cy="648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232936"/>
                </a:solidFill>
                <a:effectLst/>
                <a:uLnTx/>
                <a:uFillTx/>
                <a:latin typeface="Calibri"/>
                <a:ea typeface="+mn-ea"/>
                <a:cs typeface="+mn-cs"/>
              </a:rPr>
              <a:t>T2D</a:t>
            </a:r>
          </a:p>
        </p:txBody>
      </p:sp>
      <p:sp>
        <p:nvSpPr>
          <p:cNvPr id="242" name="Oval 241">
            <a:extLst>
              <a:ext uri="{FF2B5EF4-FFF2-40B4-BE49-F238E27FC236}">
                <a16:creationId xmlns:a16="http://schemas.microsoft.com/office/drawing/2014/main" id="{0EFE6FC4-2C84-4D0A-BE0A-E91D38F7BFE9}"/>
              </a:ext>
            </a:extLst>
          </p:cNvPr>
          <p:cNvSpPr/>
          <p:nvPr/>
        </p:nvSpPr>
        <p:spPr>
          <a:xfrm flipH="1">
            <a:off x="8849141" y="4654596"/>
            <a:ext cx="504000" cy="504000"/>
          </a:xfrm>
          <a:prstGeom prst="ellipse">
            <a:avLst/>
          </a:prstGeom>
          <a:solidFill>
            <a:schemeClr val="accent4">
              <a:lumMod val="20000"/>
              <a:lumOff val="80000"/>
            </a:schemeClr>
          </a:solid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pic>
        <p:nvPicPr>
          <p:cNvPr id="243" name="Graphic 117" descr="Cursor">
            <a:hlinkClick r:id="rId14" action="ppaction://hlinksldjump"/>
            <a:extLst>
              <a:ext uri="{FF2B5EF4-FFF2-40B4-BE49-F238E27FC236}">
                <a16:creationId xmlns:a16="http://schemas.microsoft.com/office/drawing/2014/main" id="{EC3EF5A2-8BC6-4E27-BD20-BAE7726711B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84295" y="4684716"/>
            <a:ext cx="461620" cy="461620"/>
          </a:xfrm>
          <a:prstGeom prst="rect">
            <a:avLst/>
          </a:prstGeom>
        </p:spPr>
      </p:pic>
      <p:sp>
        <p:nvSpPr>
          <p:cNvPr id="256" name="Rounded Rectangle 255"/>
          <p:cNvSpPr/>
          <p:nvPr/>
        </p:nvSpPr>
        <p:spPr>
          <a:xfrm>
            <a:off x="7050796" y="4132060"/>
            <a:ext cx="5004979" cy="2087833"/>
          </a:xfrm>
          <a:prstGeom prst="roundRect">
            <a:avLst>
              <a:gd name="adj" fmla="val 6747"/>
            </a:avLst>
          </a:prstGeom>
          <a:noFill/>
          <a:ln w="1905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7" name="Group 256">
            <a:extLst>
              <a:ext uri="{FF2B5EF4-FFF2-40B4-BE49-F238E27FC236}">
                <a16:creationId xmlns:a16="http://schemas.microsoft.com/office/drawing/2014/main" id="{6487B043-0545-4C57-8B0C-5F738A88D1F6}"/>
              </a:ext>
            </a:extLst>
          </p:cNvPr>
          <p:cNvGrpSpPr>
            <a:grpSpLocks noChangeAspect="1"/>
          </p:cNvGrpSpPr>
          <p:nvPr/>
        </p:nvGrpSpPr>
        <p:grpSpPr>
          <a:xfrm>
            <a:off x="7127577" y="4655431"/>
            <a:ext cx="828196" cy="432000"/>
            <a:chOff x="4336026" y="737419"/>
            <a:chExt cx="727587" cy="379521"/>
          </a:xfrm>
        </p:grpSpPr>
        <p:sp>
          <p:nvSpPr>
            <p:cNvPr id="258" name="Rectangle: Rounded Corners 90">
              <a:extLst>
                <a:ext uri="{FF2B5EF4-FFF2-40B4-BE49-F238E27FC236}">
                  <a16:creationId xmlns:a16="http://schemas.microsoft.com/office/drawing/2014/main" id="{0945A83B-B5B9-427E-B6F8-B61D529AFF37}"/>
                </a:ext>
              </a:extLst>
            </p:cNvPr>
            <p:cNvSpPr/>
            <p:nvPr/>
          </p:nvSpPr>
          <p:spPr>
            <a:xfrm>
              <a:off x="4336026" y="737419"/>
              <a:ext cx="727587" cy="379521"/>
            </a:xfrm>
            <a:prstGeom prst="roundRect">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a:ea typeface="+mn-ea"/>
                <a:cs typeface="+mn-cs"/>
              </a:endParaRPr>
            </a:p>
          </p:txBody>
        </p:sp>
        <p:sp>
          <p:nvSpPr>
            <p:cNvPr id="259" name="Rectangle 258">
              <a:extLst>
                <a:ext uri="{FF2B5EF4-FFF2-40B4-BE49-F238E27FC236}">
                  <a16:creationId xmlns:a16="http://schemas.microsoft.com/office/drawing/2014/main" id="{E7C14E2A-0F08-41AB-93EF-28EC6D5E0A73}"/>
                </a:ext>
              </a:extLst>
            </p:cNvPr>
            <p:cNvSpPr/>
            <p:nvPr/>
          </p:nvSpPr>
          <p:spPr>
            <a:xfrm>
              <a:off x="4385186" y="793831"/>
              <a:ext cx="340977" cy="272782"/>
            </a:xfrm>
            <a:prstGeom prst="rect">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a:ea typeface="+mn-ea"/>
                <a:cs typeface="+mn-cs"/>
              </a:endParaRPr>
            </a:p>
          </p:txBody>
        </p:sp>
        <p:grpSp>
          <p:nvGrpSpPr>
            <p:cNvPr id="260" name="Group 259">
              <a:extLst>
                <a:ext uri="{FF2B5EF4-FFF2-40B4-BE49-F238E27FC236}">
                  <a16:creationId xmlns:a16="http://schemas.microsoft.com/office/drawing/2014/main" id="{2EC9B2CC-90B9-4AD4-96D2-C92CBF342653}"/>
                </a:ext>
              </a:extLst>
            </p:cNvPr>
            <p:cNvGrpSpPr/>
            <p:nvPr/>
          </p:nvGrpSpPr>
          <p:grpSpPr>
            <a:xfrm>
              <a:off x="4798141" y="819450"/>
              <a:ext cx="216000" cy="216000"/>
              <a:chOff x="6753110" y="4831726"/>
              <a:chExt cx="216000" cy="216000"/>
            </a:xfrm>
          </p:grpSpPr>
          <p:sp>
            <p:nvSpPr>
              <p:cNvPr id="261" name="Oval 260">
                <a:extLst>
                  <a:ext uri="{FF2B5EF4-FFF2-40B4-BE49-F238E27FC236}">
                    <a16:creationId xmlns:a16="http://schemas.microsoft.com/office/drawing/2014/main" id="{73974064-7E03-4A7C-B394-85EF7E22D5E2}"/>
                  </a:ext>
                </a:extLst>
              </p:cNvPr>
              <p:cNvSpPr/>
              <p:nvPr/>
            </p:nvSpPr>
            <p:spPr>
              <a:xfrm>
                <a:off x="6753110" y="4831726"/>
                <a:ext cx="216000" cy="216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a:ea typeface="+mn-ea"/>
                  <a:cs typeface="+mn-cs"/>
                </a:endParaRPr>
              </a:p>
            </p:txBody>
          </p:sp>
          <p:cxnSp>
            <p:nvCxnSpPr>
              <p:cNvPr id="262" name="Straight Connector 261">
                <a:extLst>
                  <a:ext uri="{FF2B5EF4-FFF2-40B4-BE49-F238E27FC236}">
                    <a16:creationId xmlns:a16="http://schemas.microsoft.com/office/drawing/2014/main" id="{9B836906-3ED1-487A-8A8D-1220B6B6BE8A}"/>
                  </a:ext>
                </a:extLst>
              </p:cNvPr>
              <p:cNvCxnSpPr>
                <a:stCxn id="261" idx="1"/>
                <a:endCxn id="261" idx="5"/>
              </p:cNvCxnSpPr>
              <p:nvPr/>
            </p:nvCxnSpPr>
            <p:spPr>
              <a:xfrm>
                <a:off x="6784743" y="4863359"/>
                <a:ext cx="152735" cy="15273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B223E492-F219-4200-B5B9-539AA82B82C6}"/>
                  </a:ext>
                </a:extLst>
              </p:cNvPr>
              <p:cNvCxnSpPr>
                <a:stCxn id="261" idx="7"/>
                <a:endCxn id="261" idx="3"/>
              </p:cNvCxnSpPr>
              <p:nvPr/>
            </p:nvCxnSpPr>
            <p:spPr>
              <a:xfrm flipH="1">
                <a:off x="6784743" y="4863359"/>
                <a:ext cx="152735" cy="15273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4" name="Oval 263">
                <a:extLst>
                  <a:ext uri="{FF2B5EF4-FFF2-40B4-BE49-F238E27FC236}">
                    <a16:creationId xmlns:a16="http://schemas.microsoft.com/office/drawing/2014/main" id="{51E51B8B-48C8-4C9E-B19F-5E9E82CA1266}"/>
                  </a:ext>
                </a:extLst>
              </p:cNvPr>
              <p:cNvSpPr/>
              <p:nvPr/>
            </p:nvSpPr>
            <p:spPr>
              <a:xfrm>
                <a:off x="6800376" y="4885103"/>
                <a:ext cx="120182" cy="120182"/>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a:ea typeface="+mn-ea"/>
                  <a:cs typeface="+mn-cs"/>
                </a:endParaRPr>
              </a:p>
            </p:txBody>
          </p:sp>
        </p:grpSp>
      </p:grpSp>
      <p:sp>
        <p:nvSpPr>
          <p:cNvPr id="140" name="Rectangle: Rounded Corners 118">
            <a:extLst>
              <a:ext uri="{FF2B5EF4-FFF2-40B4-BE49-F238E27FC236}">
                <a16:creationId xmlns:a16="http://schemas.microsoft.com/office/drawing/2014/main" id="{35D42AC5-2155-4572-A010-6404F8A4E690}"/>
              </a:ext>
            </a:extLst>
          </p:cNvPr>
          <p:cNvSpPr/>
          <p:nvPr/>
        </p:nvSpPr>
        <p:spPr>
          <a:xfrm>
            <a:off x="9493845" y="4559493"/>
            <a:ext cx="2471343" cy="648000"/>
          </a:xfrm>
          <a:prstGeom prst="roundRect">
            <a:avLst/>
          </a:prstGeom>
          <a:solidFill>
            <a:srgbClr val="FDE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232936"/>
                </a:solidFill>
                <a:effectLst/>
                <a:uLnTx/>
                <a:uFillTx/>
                <a:latin typeface="Calibri"/>
                <a:ea typeface="+mn-ea"/>
                <a:cs typeface="+mn-cs"/>
              </a:rPr>
              <a:t>Click to learn more about the clinical benefits of rtCGM use </a:t>
            </a:r>
          </a:p>
        </p:txBody>
      </p:sp>
      <p:sp>
        <p:nvSpPr>
          <p:cNvPr id="135" name="TextBox 134">
            <a:extLst>
              <a:ext uri="{FF2B5EF4-FFF2-40B4-BE49-F238E27FC236}">
                <a16:creationId xmlns:a16="http://schemas.microsoft.com/office/drawing/2014/main" id="{9040A1F5-18AA-40D8-A45D-E40A7BEEAC4B}"/>
              </a:ext>
            </a:extLst>
          </p:cNvPr>
          <p:cNvSpPr txBox="1"/>
          <p:nvPr/>
        </p:nvSpPr>
        <p:spPr bwMode="auto">
          <a:xfrm rot="10800000">
            <a:off x="5252777" y="3058720"/>
            <a:ext cx="369332" cy="1352447"/>
          </a:xfrm>
          <a:prstGeom prst="rect">
            <a:avLst/>
          </a:prstGeom>
          <a:noFill/>
        </p:spPr>
        <p:txBody>
          <a:bodyPr vert="vert270"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B050"/>
                </a:solidFill>
                <a:effectLst/>
                <a:uLnTx/>
                <a:uFillTx/>
                <a:latin typeface="Calibri"/>
                <a:ea typeface="ヒラギノ角ゴ Pro W3" pitchFamily="110" charset="-128"/>
                <a:cs typeface="+mn-cs"/>
              </a:rPr>
              <a:t>Ideal range</a:t>
            </a:r>
          </a:p>
        </p:txBody>
      </p:sp>
      <p:grpSp>
        <p:nvGrpSpPr>
          <p:cNvPr id="143" name="Group 142"/>
          <p:cNvGrpSpPr/>
          <p:nvPr/>
        </p:nvGrpSpPr>
        <p:grpSpPr>
          <a:xfrm>
            <a:off x="289162" y="5280126"/>
            <a:ext cx="5015658" cy="646331"/>
            <a:chOff x="289162" y="5081820"/>
            <a:chExt cx="5015658" cy="646331"/>
          </a:xfrm>
        </p:grpSpPr>
        <p:pic>
          <p:nvPicPr>
            <p:cNvPr id="144" name="Picture 143" descr="Image result for diabetes canada">
              <a:extLst>
                <a:ext uri="{FF2B5EF4-FFF2-40B4-BE49-F238E27FC236}">
                  <a16:creationId xmlns:a16="http://schemas.microsoft.com/office/drawing/2014/main" id="{0F38E265-8448-42EB-A057-2C47DE2C30E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67504" y="5296985"/>
              <a:ext cx="637316" cy="216000"/>
            </a:xfrm>
            <a:prstGeom prst="rect">
              <a:avLst/>
            </a:prstGeom>
            <a:noFill/>
          </p:spPr>
        </p:pic>
        <p:pic>
          <p:nvPicPr>
            <p:cNvPr id="145" name="Graphic 52">
              <a:hlinkClick r:id="rId15"/>
              <a:extLst>
                <a:ext uri="{FF2B5EF4-FFF2-40B4-BE49-F238E27FC236}">
                  <a16:creationId xmlns:a16="http://schemas.microsoft.com/office/drawing/2014/main" id="{A925F22B-F515-4371-A760-AD516E8262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9162" y="5153776"/>
              <a:ext cx="439615" cy="502418"/>
            </a:xfrm>
            <a:prstGeom prst="rect">
              <a:avLst/>
            </a:prstGeom>
          </p:spPr>
        </p:pic>
        <p:grpSp>
          <p:nvGrpSpPr>
            <p:cNvPr id="146" name="Group 145">
              <a:extLst>
                <a:ext uri="{FF2B5EF4-FFF2-40B4-BE49-F238E27FC236}">
                  <a16:creationId xmlns:a16="http://schemas.microsoft.com/office/drawing/2014/main" id="{1B981A7E-25A0-460F-B16F-355D8851993A}"/>
                </a:ext>
              </a:extLst>
            </p:cNvPr>
            <p:cNvGrpSpPr/>
            <p:nvPr/>
          </p:nvGrpSpPr>
          <p:grpSpPr>
            <a:xfrm flipH="1">
              <a:off x="794850" y="5152985"/>
              <a:ext cx="504000" cy="504000"/>
              <a:chOff x="938380" y="1261836"/>
              <a:chExt cx="504000" cy="504000"/>
            </a:xfrm>
          </p:grpSpPr>
          <p:sp>
            <p:nvSpPr>
              <p:cNvPr id="148" name="Oval 147">
                <a:extLst>
                  <a:ext uri="{FF2B5EF4-FFF2-40B4-BE49-F238E27FC236}">
                    <a16:creationId xmlns:a16="http://schemas.microsoft.com/office/drawing/2014/main" id="{08AB4803-BD8B-4C5C-BB23-3AC45BB2FB47}"/>
                  </a:ext>
                </a:extLst>
              </p:cNvPr>
              <p:cNvSpPr/>
              <p:nvPr/>
            </p:nvSpPr>
            <p:spPr>
              <a:xfrm>
                <a:off x="938380" y="1261836"/>
                <a:ext cx="504000" cy="504000"/>
              </a:xfrm>
              <a:prstGeom prst="ellipse">
                <a:avLst/>
              </a:prstGeom>
              <a:solidFill>
                <a:schemeClr val="accent4">
                  <a:lumMod val="20000"/>
                  <a:lumOff val="80000"/>
                </a:schemeClr>
              </a:solid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pic>
            <p:nvPicPr>
              <p:cNvPr id="176" name="Graphic 38" descr="Cursor">
                <a:hlinkClick r:id="rId15"/>
                <a:extLst>
                  <a:ext uri="{FF2B5EF4-FFF2-40B4-BE49-F238E27FC236}">
                    <a16:creationId xmlns:a16="http://schemas.microsoft.com/office/drawing/2014/main" id="{AFF3E407-6F0A-4F40-9393-922386EE8F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57844" y="1300156"/>
                <a:ext cx="461619" cy="461619"/>
              </a:xfrm>
              <a:prstGeom prst="rect">
                <a:avLst/>
              </a:prstGeom>
            </p:spPr>
          </p:pic>
        </p:grpSp>
        <p:sp>
          <p:nvSpPr>
            <p:cNvPr id="147" name="TextBox 146">
              <a:hlinkClick r:id="rId15"/>
              <a:extLst>
                <a:ext uri="{FF2B5EF4-FFF2-40B4-BE49-F238E27FC236}">
                  <a16:creationId xmlns:a16="http://schemas.microsoft.com/office/drawing/2014/main" id="{2ED89381-F344-4CBE-899D-D5E4BF87D4AB}"/>
                </a:ext>
              </a:extLst>
            </p:cNvPr>
            <p:cNvSpPr txBox="1"/>
            <p:nvPr/>
          </p:nvSpPr>
          <p:spPr>
            <a:xfrm>
              <a:off x="1364923" y="5081820"/>
              <a:ext cx="346225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0000"/>
                  </a:solidFill>
                  <a:effectLst/>
                  <a:uLnTx/>
                  <a:uFillTx/>
                  <a:latin typeface="Calibri"/>
                  <a:ea typeface="+mn-ea"/>
                  <a:cs typeface="+mn-cs"/>
                </a:rPr>
                <a:t>Click to see: </a:t>
              </a:r>
              <a:br>
                <a:rPr kumimoji="0" lang="en-CA" sz="1200" b="0" i="0" u="none" strike="noStrike" kern="1200" cap="none" spc="0" normalizeH="0" baseline="0" noProof="0">
                  <a:ln>
                    <a:noFill/>
                  </a:ln>
                  <a:solidFill>
                    <a:srgbClr val="000000"/>
                  </a:solidFill>
                  <a:effectLst/>
                  <a:uLnTx/>
                  <a:uFillTx/>
                  <a:latin typeface="Calibri"/>
                  <a:ea typeface="+mn-ea"/>
                  <a:cs typeface="+mn-cs"/>
                </a:rPr>
              </a:br>
              <a:r>
                <a:rPr kumimoji="0" lang="en-CA" sz="1200" b="1" i="0" u="none" strike="noStrike" kern="1200" cap="none" spc="0" normalizeH="0" baseline="0" noProof="0">
                  <a:ln>
                    <a:noFill/>
                  </a:ln>
                  <a:solidFill>
                    <a:srgbClr val="000000"/>
                  </a:solidFill>
                  <a:effectLst/>
                  <a:uLnTx/>
                  <a:uFillTx/>
                  <a:latin typeface="Calibri"/>
                  <a:ea typeface="+mn-ea"/>
                  <a:cs typeface="+mn-cs"/>
                </a:rPr>
                <a:t>“Diabetes Canada: Blood Glucose Monitoring in Adults and Children with Diabetes: Update 2021”</a:t>
              </a:r>
            </a:p>
          </p:txBody>
        </p:sp>
      </p:grpSp>
    </p:spTree>
    <p:extLst>
      <p:ext uri="{BB962C8B-B14F-4D97-AF65-F5344CB8AC3E}">
        <p14:creationId xmlns:p14="http://schemas.microsoft.com/office/powerpoint/2010/main" val="84624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5"/>
                                        </p:tgtEl>
                                        <p:attrNameLst>
                                          <p:attrName>style.visibility</p:attrName>
                                        </p:attrNameLst>
                                      </p:cBhvr>
                                      <p:to>
                                        <p:strVal val="visible"/>
                                      </p:to>
                                    </p:set>
                                    <p:animEffect transition="in" filter="wipe(left)">
                                      <p:cBhvr>
                                        <p:cTn id="27" dur="1000"/>
                                        <p:tgtEl>
                                          <p:spTgt spid="225"/>
                                        </p:tgtEl>
                                      </p:cBhvr>
                                    </p:animEffect>
                                  </p:childTnLst>
                                </p:cTn>
                              </p:par>
                              <p:par>
                                <p:cTn id="28" presetID="1" presetClass="entr" presetSubtype="0" fill="hold" nodeType="withEffect">
                                  <p:stCondLst>
                                    <p:cond delay="0"/>
                                  </p:stCondLst>
                                  <p:childTnLst>
                                    <p:set>
                                      <p:cBhvr>
                                        <p:cTn id="29" dur="1" fill="hold">
                                          <p:stCondLst>
                                            <p:cond delay="0"/>
                                          </p:stCondLst>
                                        </p:cTn>
                                        <p:tgtEl>
                                          <p:spTgt spid="34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3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4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48"/>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350"/>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351"/>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0" nodeType="afterEffect">
                                  <p:stCondLst>
                                    <p:cond delay="0"/>
                                  </p:stCondLst>
                                  <p:childTnLst>
                                    <p:set>
                                      <p:cBhvr>
                                        <p:cTn id="56" dur="1" fill="hold">
                                          <p:stCondLst>
                                            <p:cond delay="0"/>
                                          </p:stCondLst>
                                        </p:cTn>
                                        <p:tgtEl>
                                          <p:spTgt spid="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0" animBg="1"/>
      <p:bldP spid="348" grpId="0" animBg="1"/>
      <p:bldP spid="225" grpId="0" animBg="1"/>
      <p:bldP spid="229" grpId="0" animBg="1"/>
      <p:bldP spid="244" grpId="0" animBg="1"/>
      <p:bldP spid="245" grpId="0" animBg="1"/>
      <p:bldP spid="247" grpId="0" animBg="1"/>
      <p:bldP spid="330" grpId="0" animBg="1"/>
      <p:bldP spid="8" grpId="0"/>
      <p:bldP spid="9" grpId="0"/>
      <p:bldP spid="349" grpId="0"/>
      <p:bldP spid="10" grpId="0" animBg="1"/>
      <p:bldP spid="11" grpId="0"/>
      <p:bldP spid="351" grpId="0" animBg="1"/>
      <p:bldP spid="352" grpId="0"/>
      <p:bldP spid="1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2194631" y="714845"/>
            <a:ext cx="7805619" cy="379143"/>
          </a:xfrm>
          <a:prstGeom prst="rect">
            <a:avLst/>
          </a:prstGeom>
          <a:noFill/>
          <a:ln w="9525">
            <a:noFill/>
            <a:miter lim="800000"/>
            <a:headEnd/>
            <a:tailEnd/>
          </a:ln>
        </p:spPr>
        <p:txBody>
          <a:bodyPr lIns="0" tIns="0" rIns="0" bIns="0" anchor="ctr">
            <a:spAutoFit/>
          </a:bodyPr>
          <a:lstStyle/>
          <a:p>
            <a:pPr marL="0" marR="0" lvl="0" indent="0" algn="ctr" defTabSz="914400"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2540" b="1" i="0" u="none" strike="noStrike" kern="1200" cap="none" spc="0" normalizeH="0" baseline="0" noProof="0">
                <a:ln>
                  <a:noFill/>
                </a:ln>
                <a:solidFill>
                  <a:srgbClr val="FFFFFF"/>
                </a:solidFill>
                <a:effectLst/>
                <a:uLnTx/>
                <a:uFillTx/>
                <a:latin typeface="Arial" charset="0"/>
              </a:rPr>
              <a:t>Conclusions</a:t>
            </a:r>
          </a:p>
        </p:txBody>
      </p:sp>
      <p:sp>
        <p:nvSpPr>
          <p:cNvPr id="10242" name="Rectangle 2"/>
          <p:cNvSpPr>
            <a:spLocks noGrp="1" noChangeArrowheads="1"/>
          </p:cNvSpPr>
          <p:nvPr>
            <p:ph idx="1"/>
          </p:nvPr>
        </p:nvSpPr>
        <p:spPr>
          <a:xfrm>
            <a:off x="2194631" y="1405589"/>
            <a:ext cx="7808500" cy="4755379"/>
          </a:xfrm>
          <a:ln/>
        </p:spPr>
        <p:txBody>
          <a:bodyPr anchor="t"/>
          <a:lstStyle/>
          <a:p>
            <a:pPr marL="391729" indent="-293797" algn="l">
              <a:lnSpc>
                <a:spcPct val="92000"/>
              </a:lnSpc>
              <a:spcAft>
                <a:spcPts val="806"/>
              </a:spcAft>
              <a:buSzPct val="100000"/>
              <a:buFont typeface="Arial" charset="0"/>
              <a:buChar char="•"/>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814" b="0">
                <a:latin typeface="Arial" charset="0"/>
              </a:rPr>
              <a:t>All four medications, when added to metformin, decreased glycated hemoglobin levels.</a:t>
            </a:r>
          </a:p>
          <a:p>
            <a:pPr marL="391729" indent="-293797" algn="l">
              <a:lnSpc>
                <a:spcPct val="92000"/>
              </a:lnSpc>
              <a:spcAft>
                <a:spcPts val="806"/>
              </a:spcAft>
              <a:buSzPct val="100000"/>
              <a:buFont typeface="Arial" charset="0"/>
              <a:buChar char="•"/>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814" b="0">
                <a:latin typeface="Arial" charset="0"/>
              </a:rPr>
              <a:t>However, glargine and liraglutide were significantly, albeit modestly, more effective in achieving and maintaining target glycated hemoglobin levels.</a:t>
            </a:r>
          </a:p>
        </p:txBody>
      </p:sp>
      <p:pic>
        <p:nvPicPr>
          <p:cNvPr id="10243" name="Picture 3"/>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Tree>
    <p:extLst>
      <p:ext uri="{BB962C8B-B14F-4D97-AF65-F5344CB8AC3E}">
        <p14:creationId xmlns:p14="http://schemas.microsoft.com/office/powerpoint/2010/main" val="1696537703"/>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Individuals With the Same A1C May Have Different Glucose Patterns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16" name="Footer Placeholder 2"/>
          <p:cNvSpPr>
            <a:spLocks noGrp="1"/>
          </p:cNvSpPr>
          <p:nvPr>
            <p:ph type="ftr" sz="quarter" idx="11"/>
          </p:nvPr>
        </p:nvSpPr>
        <p:spPr>
          <a:xfrm>
            <a:off x="37070" y="6356350"/>
            <a:ext cx="11520000" cy="36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a:ln>
                  <a:noFill/>
                </a:ln>
                <a:solidFill>
                  <a:srgbClr val="515869">
                    <a:lumMod val="50000"/>
                  </a:srgbClr>
                </a:solidFill>
                <a:effectLst/>
                <a:uLnTx/>
                <a:uFillTx/>
                <a:latin typeface="Calibri"/>
                <a:ea typeface="+mn-ea"/>
                <a:cs typeface="+mn-cs"/>
              </a:rPr>
              <a:t>AGP: ambulatory glucose profile; CV: coefficient of variation; TAR: time above range; TBR: time below range; TIR: time in range.</a:t>
            </a:r>
            <a:endParaRPr kumimoji="0" lang="en-CA" sz="1001" b="0" i="0" u="none" strike="noStrike" kern="1200" cap="none" spc="0" normalizeH="0" baseline="0" noProof="0">
              <a:ln>
                <a:noFill/>
              </a:ln>
              <a:solidFill>
                <a:srgbClr val="515869">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1" b="0" i="0" u="none" strike="noStrike" kern="1200" cap="none" spc="0" normalizeH="0" baseline="0" noProof="0">
                <a:ln>
                  <a:noFill/>
                </a:ln>
                <a:solidFill>
                  <a:srgbClr val="515869">
                    <a:lumMod val="50000"/>
                  </a:srgbClr>
                </a:solidFill>
                <a:effectLst/>
                <a:uLnTx/>
                <a:uFillTx/>
                <a:latin typeface="Calibri"/>
                <a:ea typeface="+mn-ea"/>
                <a:cs typeface="+mn-cs"/>
              </a:rPr>
              <a:t>Adapted from: Martens TW et al. </a:t>
            </a:r>
            <a:r>
              <a:rPr kumimoji="0" lang="fr-FR" sz="1001" b="0" i="1" u="none" strike="noStrike" kern="1200" cap="none" spc="0" normalizeH="0" baseline="0" noProof="0">
                <a:ln>
                  <a:noFill/>
                </a:ln>
                <a:solidFill>
                  <a:srgbClr val="515869">
                    <a:lumMod val="50000"/>
                  </a:srgbClr>
                </a:solidFill>
                <a:effectLst/>
                <a:uLnTx/>
                <a:uFillTx/>
                <a:latin typeface="Calibri"/>
                <a:ea typeface="+mn-ea"/>
                <a:cs typeface="+mn-cs"/>
              </a:rPr>
              <a:t>Postgrad Med</a:t>
            </a:r>
            <a:r>
              <a:rPr kumimoji="0" lang="fr-FR" sz="1001" b="0" i="0" u="none" strike="noStrike" kern="1200" cap="none" spc="0" normalizeH="0" baseline="0" noProof="0">
                <a:ln>
                  <a:noFill/>
                </a:ln>
                <a:solidFill>
                  <a:srgbClr val="515869">
                    <a:lumMod val="50000"/>
                  </a:srgbClr>
                </a:solidFill>
                <a:effectLst/>
                <a:uLnTx/>
                <a:uFillTx/>
                <a:latin typeface="Calibri"/>
                <a:ea typeface="+mn-ea"/>
                <a:cs typeface="+mn-cs"/>
              </a:rPr>
              <a:t>. 2021 Apr;133(3):253-264.</a:t>
            </a:r>
            <a:endParaRPr kumimoji="0" lang="en-CA" sz="1001" b="0" i="0" u="none" strike="noStrike" kern="1200" cap="none" spc="0" normalizeH="0" baseline="0" noProof="0">
              <a:ln>
                <a:noFill/>
              </a:ln>
              <a:solidFill>
                <a:srgbClr val="515869">
                  <a:lumMod val="50000"/>
                </a:srgbClr>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C9789EE9-9F62-43B3-A99F-6292907F9FE6}"/>
              </a:ext>
            </a:extLst>
          </p:cNvPr>
          <p:cNvSpPr txBox="1"/>
          <p:nvPr/>
        </p:nvSpPr>
        <p:spPr>
          <a:xfrm>
            <a:off x="1490869" y="5680800"/>
            <a:ext cx="9218708" cy="540000"/>
          </a:xfrm>
          <a:prstGeom prst="roundRect">
            <a:avLst/>
          </a:prstGeom>
          <a:solidFill>
            <a:srgbClr val="FDE475"/>
          </a:solidFill>
        </p:spPr>
        <p:txBody>
          <a:bodyPr wrap="square" rtlCol="0" anchor="ctr">
            <a:no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B3838"/>
                </a:solidFill>
                <a:effectLst/>
                <a:uLnTx/>
                <a:uFillTx/>
                <a:latin typeface="Calibri"/>
                <a:ea typeface="+mn-ea"/>
                <a:cs typeface="+mn-cs"/>
              </a:rPr>
              <a:t>A1C is a suboptimal glycemic metric for managing individual patients on a day-to-day basis </a:t>
            </a:r>
            <a:endParaRPr kumimoji="0" lang="en-US" sz="1801" b="1" i="0" u="none" strike="noStrike" kern="1200" cap="none" spc="0" normalizeH="0" baseline="0" noProof="0">
              <a:ln>
                <a:noFill/>
              </a:ln>
              <a:solidFill>
                <a:srgbClr val="3B3838"/>
              </a:solidFill>
              <a:effectLst/>
              <a:uLnTx/>
              <a:uFillTx/>
              <a:latin typeface="Calibri"/>
              <a:ea typeface="+mn-ea"/>
              <a:cs typeface="+mn-cs"/>
            </a:endParaRPr>
          </a:p>
        </p:txBody>
      </p:sp>
      <p:graphicFrame>
        <p:nvGraphicFramePr>
          <p:cNvPr id="22" name="Table 21"/>
          <p:cNvGraphicFramePr>
            <a:graphicFrameLocks noGrp="1"/>
          </p:cNvGraphicFramePr>
          <p:nvPr/>
        </p:nvGraphicFramePr>
        <p:xfrm>
          <a:off x="1273583" y="1410511"/>
          <a:ext cx="9624615" cy="3976829"/>
        </p:xfrm>
        <a:graphic>
          <a:graphicData uri="http://schemas.openxmlformats.org/drawingml/2006/table">
            <a:tbl>
              <a:tblPr firstRow="1" bandRow="1">
                <a:tableStyleId>{68D230F3-CF80-4859-8CE7-A43EE81993B5}</a:tableStyleId>
              </a:tblPr>
              <a:tblGrid>
                <a:gridCol w="1562165">
                  <a:extLst>
                    <a:ext uri="{9D8B030D-6E8A-4147-A177-3AD203B41FA5}">
                      <a16:colId xmlns:a16="http://schemas.microsoft.com/office/drawing/2014/main" val="4036542237"/>
                    </a:ext>
                  </a:extLst>
                </a:gridCol>
                <a:gridCol w="4031225">
                  <a:extLst>
                    <a:ext uri="{9D8B030D-6E8A-4147-A177-3AD203B41FA5}">
                      <a16:colId xmlns:a16="http://schemas.microsoft.com/office/drawing/2014/main" val="4216756169"/>
                    </a:ext>
                  </a:extLst>
                </a:gridCol>
                <a:gridCol w="4031225">
                  <a:extLst>
                    <a:ext uri="{9D8B030D-6E8A-4147-A177-3AD203B41FA5}">
                      <a16:colId xmlns:a16="http://schemas.microsoft.com/office/drawing/2014/main" val="1788079751"/>
                    </a:ext>
                  </a:extLst>
                </a:gridCol>
              </a:tblGrid>
              <a:tr h="355943">
                <a:tc>
                  <a:txBody>
                    <a:bodyPr/>
                    <a:lstStyle/>
                    <a:p>
                      <a:pPr algn="ctr"/>
                      <a:endParaRPr lang="en-US" sz="1800"/>
                    </a:p>
                  </a:txBody>
                  <a:tcPr/>
                </a:tc>
                <a:tc>
                  <a:txBody>
                    <a:bodyPr/>
                    <a:lstStyle/>
                    <a:p>
                      <a:pPr algn="ctr"/>
                      <a:r>
                        <a:rPr lang="en-US" sz="1800"/>
                        <a:t>Patient A</a:t>
                      </a:r>
                    </a:p>
                  </a:txBody>
                  <a:tcPr/>
                </a:tc>
                <a:tc>
                  <a:txBody>
                    <a:bodyPr/>
                    <a:lstStyle/>
                    <a:p>
                      <a:pPr algn="ctr"/>
                      <a:r>
                        <a:rPr lang="en-US" sz="1800"/>
                        <a:t>Patient B</a:t>
                      </a:r>
                    </a:p>
                  </a:txBody>
                  <a:tcPr/>
                </a:tc>
                <a:extLst>
                  <a:ext uri="{0D108BD9-81ED-4DB2-BD59-A6C34878D82A}">
                    <a16:rowId xmlns:a16="http://schemas.microsoft.com/office/drawing/2014/main" val="1797237672"/>
                  </a:ext>
                </a:extLst>
              </a:tr>
              <a:tr h="355943">
                <a:tc>
                  <a:txBody>
                    <a:bodyPr/>
                    <a:lstStyle/>
                    <a:p>
                      <a:pPr algn="ctr"/>
                      <a:r>
                        <a:rPr lang="en-US" sz="1600" b="1"/>
                        <a:t>A1C</a:t>
                      </a:r>
                    </a:p>
                  </a:txBody>
                  <a:tcPr/>
                </a:tc>
                <a:tc>
                  <a:txBody>
                    <a:bodyPr/>
                    <a:lstStyle/>
                    <a:p>
                      <a:pPr algn="ctr"/>
                      <a:r>
                        <a:rPr lang="en-US" sz="1600" b="1"/>
                        <a:t>7.5%</a:t>
                      </a:r>
                    </a:p>
                  </a:txBody>
                  <a:tcPr/>
                </a:tc>
                <a:tc>
                  <a:txBody>
                    <a:bodyPr/>
                    <a:lstStyle/>
                    <a:p>
                      <a:pPr algn="ctr"/>
                      <a:r>
                        <a:rPr lang="en-US" sz="1600" b="1"/>
                        <a:t>7.5%</a:t>
                      </a:r>
                    </a:p>
                  </a:txBody>
                  <a:tcPr/>
                </a:tc>
                <a:extLst>
                  <a:ext uri="{0D108BD9-81ED-4DB2-BD59-A6C34878D82A}">
                    <a16:rowId xmlns:a16="http://schemas.microsoft.com/office/drawing/2014/main" val="862527986"/>
                  </a:ext>
                </a:extLst>
              </a:tr>
              <a:tr h="355943">
                <a:tc>
                  <a:txBody>
                    <a:bodyPr/>
                    <a:lstStyle/>
                    <a:p>
                      <a:pPr algn="ctr"/>
                      <a:r>
                        <a:rPr lang="en-US" sz="1600" b="1"/>
                        <a:t>%CV</a:t>
                      </a:r>
                    </a:p>
                  </a:txBody>
                  <a:tcPr/>
                </a:tc>
                <a:tc>
                  <a:txBody>
                    <a:bodyPr/>
                    <a:lstStyle/>
                    <a:p>
                      <a:pPr algn="ctr"/>
                      <a:r>
                        <a:rPr lang="en-US" sz="1600"/>
                        <a:t>29%</a:t>
                      </a:r>
                    </a:p>
                  </a:txBody>
                  <a:tcPr/>
                </a:tc>
                <a:tc>
                  <a:txBody>
                    <a:bodyPr/>
                    <a:lstStyle/>
                    <a:p>
                      <a:pPr algn="ctr"/>
                      <a:r>
                        <a:rPr lang="en-US" sz="1600"/>
                        <a:t>56%</a:t>
                      </a:r>
                    </a:p>
                  </a:txBody>
                  <a:tcPr/>
                </a:tc>
                <a:extLst>
                  <a:ext uri="{0D108BD9-81ED-4DB2-BD59-A6C34878D82A}">
                    <a16:rowId xmlns:a16="http://schemas.microsoft.com/office/drawing/2014/main" val="2710789315"/>
                  </a:ext>
                </a:extLst>
              </a:tr>
              <a:tr h="355943">
                <a:tc>
                  <a:txBody>
                    <a:bodyPr/>
                    <a:lstStyle/>
                    <a:p>
                      <a:pPr algn="ctr"/>
                      <a:r>
                        <a:rPr lang="en-US" sz="1600" b="1"/>
                        <a:t>TIR</a:t>
                      </a:r>
                    </a:p>
                  </a:txBody>
                  <a:tcPr/>
                </a:tc>
                <a:tc>
                  <a:txBody>
                    <a:bodyPr/>
                    <a:lstStyle/>
                    <a:p>
                      <a:pPr algn="ctr"/>
                      <a:r>
                        <a:rPr lang="en-US" sz="1600"/>
                        <a:t>85%</a:t>
                      </a:r>
                    </a:p>
                  </a:txBody>
                  <a:tcPr/>
                </a:tc>
                <a:tc>
                  <a:txBody>
                    <a:bodyPr/>
                    <a:lstStyle/>
                    <a:p>
                      <a:pPr algn="ctr"/>
                      <a:r>
                        <a:rPr lang="en-US" sz="1600"/>
                        <a:t>41%</a:t>
                      </a:r>
                    </a:p>
                  </a:txBody>
                  <a:tcPr/>
                </a:tc>
                <a:extLst>
                  <a:ext uri="{0D108BD9-81ED-4DB2-BD59-A6C34878D82A}">
                    <a16:rowId xmlns:a16="http://schemas.microsoft.com/office/drawing/2014/main" val="1695096085"/>
                  </a:ext>
                </a:extLst>
              </a:tr>
              <a:tr h="355943">
                <a:tc>
                  <a:txBody>
                    <a:bodyPr/>
                    <a:lstStyle/>
                    <a:p>
                      <a:pPr algn="ctr"/>
                      <a:r>
                        <a:rPr lang="en-US" sz="1600" b="1"/>
                        <a:t>TAR</a:t>
                      </a:r>
                    </a:p>
                  </a:txBody>
                  <a:tcPr/>
                </a:tc>
                <a:tc>
                  <a:txBody>
                    <a:bodyPr/>
                    <a:lstStyle/>
                    <a:p>
                      <a:pPr algn="ctr"/>
                      <a:r>
                        <a:rPr lang="en-US" sz="1600"/>
                        <a:t>14%</a:t>
                      </a:r>
                    </a:p>
                  </a:txBody>
                  <a:tcPr/>
                </a:tc>
                <a:tc>
                  <a:txBody>
                    <a:bodyPr/>
                    <a:lstStyle/>
                    <a:p>
                      <a:pPr algn="ctr"/>
                      <a:r>
                        <a:rPr lang="en-US" sz="1600"/>
                        <a:t>37%</a:t>
                      </a:r>
                    </a:p>
                  </a:txBody>
                  <a:tcPr/>
                </a:tc>
                <a:extLst>
                  <a:ext uri="{0D108BD9-81ED-4DB2-BD59-A6C34878D82A}">
                    <a16:rowId xmlns:a16="http://schemas.microsoft.com/office/drawing/2014/main" val="1936564221"/>
                  </a:ext>
                </a:extLst>
              </a:tr>
              <a:tr h="355943">
                <a:tc>
                  <a:txBody>
                    <a:bodyPr/>
                    <a:lstStyle/>
                    <a:p>
                      <a:pPr algn="ctr"/>
                      <a:r>
                        <a:rPr lang="en-US" sz="1600" b="1"/>
                        <a:t>TBR</a:t>
                      </a:r>
                    </a:p>
                  </a:txBody>
                  <a:tcPr/>
                </a:tc>
                <a:tc>
                  <a:txBody>
                    <a:bodyPr/>
                    <a:lstStyle/>
                    <a:p>
                      <a:pPr algn="ctr"/>
                      <a:r>
                        <a:rPr lang="en-US" sz="1600"/>
                        <a:t>1%</a:t>
                      </a:r>
                    </a:p>
                  </a:txBody>
                  <a:tcPr/>
                </a:tc>
                <a:tc>
                  <a:txBody>
                    <a:bodyPr/>
                    <a:lstStyle/>
                    <a:p>
                      <a:pPr algn="ctr"/>
                      <a:r>
                        <a:rPr lang="en-US" sz="1600"/>
                        <a:t>22%</a:t>
                      </a:r>
                    </a:p>
                  </a:txBody>
                  <a:tcPr/>
                </a:tc>
                <a:extLst>
                  <a:ext uri="{0D108BD9-81ED-4DB2-BD59-A6C34878D82A}">
                    <a16:rowId xmlns:a16="http://schemas.microsoft.com/office/drawing/2014/main" val="1514422201"/>
                  </a:ext>
                </a:extLst>
              </a:tr>
              <a:tr h="1831354">
                <a:tc>
                  <a:txBody>
                    <a:bodyPr/>
                    <a:lstStyle/>
                    <a:p>
                      <a:pPr algn="ctr"/>
                      <a:r>
                        <a:rPr lang="en-US" sz="1800" b="1"/>
                        <a:t>AGP</a:t>
                      </a:r>
                    </a:p>
                  </a:txBody>
                  <a:tcPr anchor="ctr"/>
                </a:tc>
                <a:tc>
                  <a:txBody>
                    <a:bodyPr/>
                    <a:lstStyle/>
                    <a:p>
                      <a:pPr algn="ctr"/>
                      <a:endParaRPr lang="en-US" sz="1800"/>
                    </a:p>
                  </a:txBody>
                  <a:tcPr/>
                </a:tc>
                <a:tc>
                  <a:txBody>
                    <a:bodyPr/>
                    <a:lstStyle/>
                    <a:p>
                      <a:pPr algn="ctr"/>
                      <a:endParaRPr lang="en-US" sz="1800"/>
                    </a:p>
                  </a:txBody>
                  <a:tcPr/>
                </a:tc>
                <a:extLst>
                  <a:ext uri="{0D108BD9-81ED-4DB2-BD59-A6C34878D82A}">
                    <a16:rowId xmlns:a16="http://schemas.microsoft.com/office/drawing/2014/main" val="3683928473"/>
                  </a:ext>
                </a:extLst>
              </a:tr>
            </a:tbl>
          </a:graphicData>
        </a:graphic>
      </p:graphicFrame>
      <p:pic>
        <p:nvPicPr>
          <p:cNvPr id="89" name="Graphic 14" descr="Male profile">
            <a:extLst>
              <a:ext uri="{FF2B5EF4-FFF2-40B4-BE49-F238E27FC236}">
                <a16:creationId xmlns:a16="http://schemas.microsoft.com/office/drawing/2014/main" id="{5A960309-063C-4846-84DE-11C3450FCBDF}"/>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96569" y="890546"/>
            <a:ext cx="519986" cy="519986"/>
          </a:xfrm>
          <a:prstGeom prst="rect">
            <a:avLst/>
          </a:prstGeom>
        </p:spPr>
      </p:pic>
      <p:pic>
        <p:nvPicPr>
          <p:cNvPr id="90" name="Graphic 16" descr="Female Profile">
            <a:extLst>
              <a:ext uri="{FF2B5EF4-FFF2-40B4-BE49-F238E27FC236}">
                <a16:creationId xmlns:a16="http://schemas.microsoft.com/office/drawing/2014/main" id="{8EC58E54-3F37-433A-9215-DB582BCCDA87}"/>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6664" y="890546"/>
            <a:ext cx="519986" cy="519986"/>
          </a:xfrm>
          <a:prstGeom prst="rect">
            <a:avLst/>
          </a:prstGeom>
        </p:spPr>
      </p:pic>
      <p:grpSp>
        <p:nvGrpSpPr>
          <p:cNvPr id="23" name="Group 22"/>
          <p:cNvGrpSpPr/>
          <p:nvPr/>
        </p:nvGrpSpPr>
        <p:grpSpPr>
          <a:xfrm>
            <a:off x="2724046" y="3821067"/>
            <a:ext cx="3636232" cy="1225400"/>
            <a:chOff x="2780853" y="3764199"/>
            <a:chExt cx="3636232" cy="1225400"/>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Lst>
            </a:blip>
            <a:srcRect l="6281" t="6849" r="59940" b="9944"/>
            <a:stretch/>
          </p:blipFill>
          <p:spPr>
            <a:xfrm>
              <a:off x="3407923" y="3822970"/>
              <a:ext cx="2658894" cy="1166629"/>
            </a:xfrm>
            <a:prstGeom prst="rect">
              <a:avLst/>
            </a:prstGeom>
          </p:spPr>
        </p:pic>
        <p:sp>
          <p:nvSpPr>
            <p:cNvPr id="51" name="TextBox 50"/>
            <p:cNvSpPr txBox="1"/>
            <p:nvPr/>
          </p:nvSpPr>
          <p:spPr>
            <a:xfrm>
              <a:off x="3061979" y="4242855"/>
              <a:ext cx="388247"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B050"/>
                  </a:solidFill>
                  <a:effectLst/>
                  <a:uLnTx/>
                  <a:uFillTx/>
                  <a:latin typeface="Calibri"/>
                  <a:ea typeface="+mn-ea"/>
                  <a:cs typeface="+mn-cs"/>
                </a:rPr>
                <a:t>10.0</a:t>
              </a:r>
            </a:p>
          </p:txBody>
        </p:sp>
        <p:sp>
          <p:nvSpPr>
            <p:cNvPr id="52" name="TextBox 51"/>
            <p:cNvSpPr txBox="1"/>
            <p:nvPr/>
          </p:nvSpPr>
          <p:spPr>
            <a:xfrm>
              <a:off x="3119686" y="4600564"/>
              <a:ext cx="330540"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B050"/>
                  </a:solidFill>
                  <a:effectLst/>
                  <a:uLnTx/>
                  <a:uFillTx/>
                  <a:latin typeface="Calibri"/>
                  <a:ea typeface="+mn-ea"/>
                  <a:cs typeface="+mn-cs"/>
                </a:rPr>
                <a:t>3.9</a:t>
              </a:r>
            </a:p>
          </p:txBody>
        </p:sp>
        <p:sp>
          <p:nvSpPr>
            <p:cNvPr id="53" name="Left Bracket 52"/>
            <p:cNvSpPr/>
            <p:nvPr/>
          </p:nvSpPr>
          <p:spPr>
            <a:xfrm>
              <a:off x="3016936" y="4388721"/>
              <a:ext cx="90312" cy="360000"/>
            </a:xfrm>
            <a:prstGeom prst="leftBracket">
              <a:avLst/>
            </a:prstGeom>
            <a:noFill/>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4" name="TextBox 53"/>
            <p:cNvSpPr txBox="1"/>
            <p:nvPr/>
          </p:nvSpPr>
          <p:spPr>
            <a:xfrm rot="16200000">
              <a:off x="2649246" y="4453304"/>
              <a:ext cx="49404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alibri"/>
                  <a:ea typeface="+mn-ea"/>
                  <a:cs typeface="+mn-cs"/>
                </a:rPr>
                <a:t>Target</a:t>
              </a:r>
            </a:p>
          </p:txBody>
        </p:sp>
        <p:sp>
          <p:nvSpPr>
            <p:cNvPr id="55" name="TextBox 54"/>
            <p:cNvSpPr txBox="1"/>
            <p:nvPr/>
          </p:nvSpPr>
          <p:spPr>
            <a:xfrm rot="16200000">
              <a:off x="3028783" y="3916324"/>
              <a:ext cx="51969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a:ea typeface="+mn-ea"/>
                  <a:cs typeface="+mn-cs"/>
                </a:rPr>
                <a:t>mmol/L</a:t>
              </a:r>
            </a:p>
          </p:txBody>
        </p:sp>
        <p:sp>
          <p:nvSpPr>
            <p:cNvPr id="67" name="TextBox 66"/>
            <p:cNvSpPr txBox="1"/>
            <p:nvPr/>
          </p:nvSpPr>
          <p:spPr>
            <a:xfrm>
              <a:off x="6033646" y="4101969"/>
              <a:ext cx="383439"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a:ea typeface="+mn-ea"/>
                  <a:cs typeface="+mn-cs"/>
                </a:rPr>
                <a:t>95%</a:t>
              </a:r>
            </a:p>
          </p:txBody>
        </p:sp>
        <p:sp>
          <p:nvSpPr>
            <p:cNvPr id="68" name="TextBox 67"/>
            <p:cNvSpPr txBox="1"/>
            <p:nvPr/>
          </p:nvSpPr>
          <p:spPr>
            <a:xfrm>
              <a:off x="6035249" y="4246469"/>
              <a:ext cx="381836"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alibri"/>
                  <a:ea typeface="+mn-ea"/>
                  <a:cs typeface="+mn-cs"/>
                </a:rPr>
                <a:t>75%</a:t>
              </a:r>
            </a:p>
          </p:txBody>
        </p:sp>
        <p:sp>
          <p:nvSpPr>
            <p:cNvPr id="69" name="TextBox 68"/>
            <p:cNvSpPr txBox="1"/>
            <p:nvPr/>
          </p:nvSpPr>
          <p:spPr>
            <a:xfrm>
              <a:off x="6033646" y="4387202"/>
              <a:ext cx="383439"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B0F0"/>
                  </a:solidFill>
                  <a:effectLst/>
                  <a:uLnTx/>
                  <a:uFillTx/>
                  <a:latin typeface="Calibri"/>
                  <a:ea typeface="+mn-ea"/>
                  <a:cs typeface="+mn-cs"/>
                </a:rPr>
                <a:t>50%</a:t>
              </a:r>
            </a:p>
          </p:txBody>
        </p:sp>
        <p:sp>
          <p:nvSpPr>
            <p:cNvPr id="70" name="TextBox 69"/>
            <p:cNvSpPr txBox="1"/>
            <p:nvPr/>
          </p:nvSpPr>
          <p:spPr>
            <a:xfrm>
              <a:off x="6091355" y="4633191"/>
              <a:ext cx="325730"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a:ea typeface="+mn-ea"/>
                  <a:cs typeface="+mn-cs"/>
                </a:rPr>
                <a:t>5%</a:t>
              </a:r>
            </a:p>
          </p:txBody>
        </p:sp>
        <p:sp>
          <p:nvSpPr>
            <p:cNvPr id="71" name="TextBox 70"/>
            <p:cNvSpPr txBox="1"/>
            <p:nvPr/>
          </p:nvSpPr>
          <p:spPr>
            <a:xfrm>
              <a:off x="6035249" y="4503046"/>
              <a:ext cx="381836"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alibri"/>
                  <a:ea typeface="+mn-ea"/>
                  <a:cs typeface="+mn-cs"/>
                </a:rPr>
                <a:t>25%</a:t>
              </a:r>
            </a:p>
          </p:txBody>
        </p:sp>
      </p:grpSp>
      <p:grpSp>
        <p:nvGrpSpPr>
          <p:cNvPr id="24" name="Group 23"/>
          <p:cNvGrpSpPr/>
          <p:nvPr/>
        </p:nvGrpSpPr>
        <p:grpSpPr>
          <a:xfrm>
            <a:off x="7038052" y="3821067"/>
            <a:ext cx="3641708" cy="1322648"/>
            <a:chOff x="6623199" y="3764199"/>
            <a:chExt cx="3641708" cy="1322648"/>
          </a:xfrm>
        </p:grpSpPr>
        <p:pic>
          <p:nvPicPr>
            <p:cNvPr id="50" name="Picture 49"/>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Lst>
            </a:blip>
            <a:srcRect l="60283" t="6956" r="6115" b="8913"/>
            <a:stretch/>
          </p:blipFill>
          <p:spPr>
            <a:xfrm>
              <a:off x="7276558" y="3809999"/>
              <a:ext cx="2644968" cy="1179599"/>
            </a:xfrm>
            <a:prstGeom prst="rect">
              <a:avLst/>
            </a:prstGeom>
          </p:spPr>
        </p:pic>
        <p:sp>
          <p:nvSpPr>
            <p:cNvPr id="61" name="TextBox 60"/>
            <p:cNvSpPr txBox="1"/>
            <p:nvPr/>
          </p:nvSpPr>
          <p:spPr>
            <a:xfrm>
              <a:off x="6904325" y="4244565"/>
              <a:ext cx="388247"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B050"/>
                  </a:solidFill>
                  <a:effectLst/>
                  <a:uLnTx/>
                  <a:uFillTx/>
                  <a:latin typeface="Calibri"/>
                  <a:ea typeface="+mn-ea"/>
                  <a:cs typeface="+mn-cs"/>
                </a:rPr>
                <a:t>10.0</a:t>
              </a:r>
            </a:p>
          </p:txBody>
        </p:sp>
        <p:sp>
          <p:nvSpPr>
            <p:cNvPr id="62" name="TextBox 61"/>
            <p:cNvSpPr txBox="1"/>
            <p:nvPr/>
          </p:nvSpPr>
          <p:spPr>
            <a:xfrm>
              <a:off x="6962032" y="4602274"/>
              <a:ext cx="330540"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B050"/>
                  </a:solidFill>
                  <a:effectLst/>
                  <a:uLnTx/>
                  <a:uFillTx/>
                  <a:latin typeface="Calibri"/>
                  <a:ea typeface="+mn-ea"/>
                  <a:cs typeface="+mn-cs"/>
                </a:rPr>
                <a:t>3.9</a:t>
              </a:r>
            </a:p>
          </p:txBody>
        </p:sp>
        <p:sp>
          <p:nvSpPr>
            <p:cNvPr id="63" name="Left Bracket 62"/>
            <p:cNvSpPr/>
            <p:nvPr/>
          </p:nvSpPr>
          <p:spPr>
            <a:xfrm>
              <a:off x="6859282" y="4390431"/>
              <a:ext cx="90312" cy="360000"/>
            </a:xfrm>
            <a:prstGeom prst="leftBracket">
              <a:avLst/>
            </a:prstGeom>
            <a:noFill/>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4" name="TextBox 63"/>
            <p:cNvSpPr txBox="1"/>
            <p:nvPr/>
          </p:nvSpPr>
          <p:spPr>
            <a:xfrm rot="16200000">
              <a:off x="6491592" y="4455014"/>
              <a:ext cx="49404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alibri"/>
                  <a:ea typeface="+mn-ea"/>
                  <a:cs typeface="+mn-cs"/>
                </a:rPr>
                <a:t>Target</a:t>
              </a:r>
            </a:p>
          </p:txBody>
        </p:sp>
        <p:sp>
          <p:nvSpPr>
            <p:cNvPr id="65" name="TextBox 64"/>
            <p:cNvSpPr txBox="1"/>
            <p:nvPr/>
          </p:nvSpPr>
          <p:spPr>
            <a:xfrm rot="16200000">
              <a:off x="6908187" y="3916324"/>
              <a:ext cx="51969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a:ea typeface="+mn-ea"/>
                  <a:cs typeface="+mn-cs"/>
                </a:rPr>
                <a:t>mmol/L</a:t>
              </a:r>
            </a:p>
          </p:txBody>
        </p:sp>
        <p:sp>
          <p:nvSpPr>
            <p:cNvPr id="72" name="TextBox 71"/>
            <p:cNvSpPr txBox="1"/>
            <p:nvPr/>
          </p:nvSpPr>
          <p:spPr>
            <a:xfrm>
              <a:off x="9881468" y="3769493"/>
              <a:ext cx="383439"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a:ea typeface="+mn-ea"/>
                  <a:cs typeface="+mn-cs"/>
                </a:rPr>
                <a:t>95%</a:t>
              </a:r>
            </a:p>
          </p:txBody>
        </p:sp>
        <p:sp>
          <p:nvSpPr>
            <p:cNvPr id="73" name="TextBox 72"/>
            <p:cNvSpPr txBox="1"/>
            <p:nvPr/>
          </p:nvSpPr>
          <p:spPr>
            <a:xfrm>
              <a:off x="9883071" y="4528525"/>
              <a:ext cx="381836"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alibri"/>
                  <a:ea typeface="+mn-ea"/>
                  <a:cs typeface="+mn-cs"/>
                </a:rPr>
                <a:t>75%</a:t>
              </a:r>
            </a:p>
          </p:txBody>
        </p:sp>
        <p:sp>
          <p:nvSpPr>
            <p:cNvPr id="74" name="TextBox 73"/>
            <p:cNvSpPr txBox="1"/>
            <p:nvPr/>
          </p:nvSpPr>
          <p:spPr>
            <a:xfrm>
              <a:off x="9881468" y="4624834"/>
              <a:ext cx="383439"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B0F0"/>
                  </a:solidFill>
                  <a:effectLst/>
                  <a:uLnTx/>
                  <a:uFillTx/>
                  <a:latin typeface="Calibri"/>
                  <a:ea typeface="+mn-ea"/>
                  <a:cs typeface="+mn-cs"/>
                </a:rPr>
                <a:t>50%</a:t>
              </a:r>
            </a:p>
          </p:txBody>
        </p:sp>
        <p:sp>
          <p:nvSpPr>
            <p:cNvPr id="75" name="TextBox 74"/>
            <p:cNvSpPr txBox="1"/>
            <p:nvPr/>
          </p:nvSpPr>
          <p:spPr>
            <a:xfrm>
              <a:off x="9939177" y="4856015"/>
              <a:ext cx="325730"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a:ea typeface="+mn-ea"/>
                  <a:cs typeface="+mn-cs"/>
                </a:rPr>
                <a:t>5%</a:t>
              </a:r>
            </a:p>
          </p:txBody>
        </p:sp>
        <p:sp>
          <p:nvSpPr>
            <p:cNvPr id="76" name="TextBox 75"/>
            <p:cNvSpPr txBox="1"/>
            <p:nvPr/>
          </p:nvSpPr>
          <p:spPr>
            <a:xfrm>
              <a:off x="9883071" y="4740678"/>
              <a:ext cx="381836"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alibri"/>
                  <a:ea typeface="+mn-ea"/>
                  <a:cs typeface="+mn-cs"/>
                </a:rPr>
                <a:t>25%</a:t>
              </a:r>
            </a:p>
          </p:txBody>
        </p:sp>
        <p:cxnSp>
          <p:nvCxnSpPr>
            <p:cNvPr id="16" name="Straight Connector 15"/>
            <p:cNvCxnSpPr/>
            <p:nvPr/>
          </p:nvCxnSpPr>
          <p:spPr>
            <a:xfrm flipH="1" flipV="1">
              <a:off x="9875571" y="4801524"/>
              <a:ext cx="89474" cy="33318"/>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flipV="1">
              <a:off x="9875571" y="4847954"/>
              <a:ext cx="143941" cy="1082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Rectangle 2"/>
          <p:cNvSpPr>
            <a:spLocks noChangeAspect="1"/>
          </p:cNvSpPr>
          <p:nvPr/>
        </p:nvSpPr>
        <p:spPr>
          <a:xfrm>
            <a:off x="1420614" y="2569767"/>
            <a:ext cx="214847" cy="19589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a:spLocks noChangeAspect="1"/>
          </p:cNvSpPr>
          <p:nvPr/>
        </p:nvSpPr>
        <p:spPr>
          <a:xfrm>
            <a:off x="1420614" y="2925583"/>
            <a:ext cx="214847" cy="1958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a:spLocks noChangeAspect="1"/>
          </p:cNvSpPr>
          <p:nvPr/>
        </p:nvSpPr>
        <p:spPr>
          <a:xfrm>
            <a:off x="1420614" y="3276168"/>
            <a:ext cx="214847" cy="19589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624264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5B7C-AB2A-CB43-BFAB-D40DE8A7E477}"/>
              </a:ext>
            </a:extLst>
          </p:cNvPr>
          <p:cNvSpPr>
            <a:spLocks noGrp="1"/>
          </p:cNvSpPr>
          <p:nvPr>
            <p:ph type="title"/>
          </p:nvPr>
        </p:nvSpPr>
        <p:spPr/>
        <p:txBody>
          <a:bodyPr/>
          <a:lstStyle/>
          <a:p>
            <a:r>
              <a:rPr lang="en-US"/>
              <a:t>DS Type 2 A1C 9.0</a:t>
            </a:r>
          </a:p>
        </p:txBody>
      </p:sp>
      <p:pic>
        <p:nvPicPr>
          <p:cNvPr id="5" name="Content Placeholder 4">
            <a:extLst>
              <a:ext uri="{FF2B5EF4-FFF2-40B4-BE49-F238E27FC236}">
                <a16:creationId xmlns:a16="http://schemas.microsoft.com/office/drawing/2014/main" id="{5F0C0144-C85B-C14A-A3F5-F27DBE57B8D9}"/>
              </a:ext>
            </a:extLst>
          </p:cNvPr>
          <p:cNvPicPr>
            <a:picLocks noGrp="1" noChangeAspect="1"/>
          </p:cNvPicPr>
          <p:nvPr>
            <p:ph sz="half" idx="1"/>
          </p:nvPr>
        </p:nvPicPr>
        <p:blipFill>
          <a:blip r:embed="rId2"/>
          <a:stretch>
            <a:fillRect/>
          </a:stretch>
        </p:blipFill>
        <p:spPr>
          <a:xfrm>
            <a:off x="5743477" y="513567"/>
            <a:ext cx="6187249" cy="5881383"/>
          </a:xfrm>
        </p:spPr>
      </p:pic>
      <p:sp>
        <p:nvSpPr>
          <p:cNvPr id="6" name="Content Placeholder 5">
            <a:extLst>
              <a:ext uri="{FF2B5EF4-FFF2-40B4-BE49-F238E27FC236}">
                <a16:creationId xmlns:a16="http://schemas.microsoft.com/office/drawing/2014/main" id="{A8E9A1B5-984D-864C-92C2-11275571EF86}"/>
              </a:ext>
            </a:extLst>
          </p:cNvPr>
          <p:cNvSpPr>
            <a:spLocks noGrp="1"/>
          </p:cNvSpPr>
          <p:nvPr>
            <p:ph sz="half" idx="2"/>
          </p:nvPr>
        </p:nvSpPr>
        <p:spPr>
          <a:xfrm>
            <a:off x="838200" y="1863203"/>
            <a:ext cx="5181600" cy="4351338"/>
          </a:xfrm>
        </p:spPr>
        <p:txBody>
          <a:bodyPr>
            <a:normAutofit/>
          </a:bodyPr>
          <a:lstStyle/>
          <a:p>
            <a:r>
              <a:rPr lang="en-US"/>
              <a:t>Invokana 300 mg </a:t>
            </a:r>
            <a:r>
              <a:rPr lang="en-US" err="1"/>
              <a:t>po</a:t>
            </a:r>
            <a:r>
              <a:rPr lang="en-US"/>
              <a:t> od </a:t>
            </a:r>
          </a:p>
          <a:p>
            <a:r>
              <a:rPr lang="en-US"/>
              <a:t>Tresiba FlexTouch  30 units od</a:t>
            </a:r>
          </a:p>
          <a:p>
            <a:r>
              <a:rPr lang="en-US"/>
              <a:t> </a:t>
            </a:r>
            <a:r>
              <a:rPr lang="en-US" err="1"/>
              <a:t>Diamicron</a:t>
            </a:r>
            <a:r>
              <a:rPr lang="en-US"/>
              <a:t> MR 60 mg 2 tablets 1 time daily </a:t>
            </a:r>
          </a:p>
          <a:p>
            <a:r>
              <a:rPr lang="en-US"/>
              <a:t>metformin 500 mg 1 tablet 2 times daily</a:t>
            </a:r>
          </a:p>
          <a:p>
            <a:r>
              <a:rPr lang="en-US" err="1"/>
              <a:t>Forxiga</a:t>
            </a:r>
            <a:r>
              <a:rPr lang="en-US"/>
              <a:t> 10 mg od</a:t>
            </a:r>
          </a:p>
          <a:p>
            <a:r>
              <a:rPr lang="en-US" err="1"/>
              <a:t>Ozempic</a:t>
            </a:r>
            <a:r>
              <a:rPr lang="en-US"/>
              <a:t>  Prev. not tolerated</a:t>
            </a:r>
          </a:p>
          <a:p>
            <a:r>
              <a:rPr lang="en-US"/>
              <a:t>A1c 9.0</a:t>
            </a:r>
          </a:p>
          <a:p>
            <a:endParaRPr lang="en-US"/>
          </a:p>
        </p:txBody>
      </p:sp>
    </p:spTree>
    <p:extLst>
      <p:ext uri="{BB962C8B-B14F-4D97-AF65-F5344CB8AC3E}">
        <p14:creationId xmlns:p14="http://schemas.microsoft.com/office/powerpoint/2010/main" val="11878495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5DCF1-C114-C146-8F6D-EAFA35156A09}"/>
              </a:ext>
            </a:extLst>
          </p:cNvPr>
          <p:cNvSpPr>
            <a:spLocks noGrp="1"/>
          </p:cNvSpPr>
          <p:nvPr>
            <p:ph type="title"/>
          </p:nvPr>
        </p:nvSpPr>
        <p:spPr/>
        <p:txBody>
          <a:bodyPr/>
          <a:lstStyle/>
          <a:p>
            <a:r>
              <a:rPr lang="en-US"/>
              <a:t>DS Post A1C 7.4</a:t>
            </a:r>
          </a:p>
        </p:txBody>
      </p:sp>
      <p:pic>
        <p:nvPicPr>
          <p:cNvPr id="5" name="Content Placeholder 4">
            <a:extLst>
              <a:ext uri="{FF2B5EF4-FFF2-40B4-BE49-F238E27FC236}">
                <a16:creationId xmlns:a16="http://schemas.microsoft.com/office/drawing/2014/main" id="{8F1897B8-8A69-4244-B4B5-4149B803BE2D}"/>
              </a:ext>
            </a:extLst>
          </p:cNvPr>
          <p:cNvPicPr>
            <a:picLocks noGrp="1" noChangeAspect="1"/>
          </p:cNvPicPr>
          <p:nvPr>
            <p:ph sz="half" idx="1"/>
          </p:nvPr>
        </p:nvPicPr>
        <p:blipFill>
          <a:blip r:embed="rId2"/>
          <a:stretch>
            <a:fillRect/>
          </a:stretch>
        </p:blipFill>
        <p:spPr>
          <a:xfrm>
            <a:off x="5580593" y="197242"/>
            <a:ext cx="6340081" cy="6053246"/>
          </a:xfrm>
        </p:spPr>
      </p:pic>
      <p:sp>
        <p:nvSpPr>
          <p:cNvPr id="6" name="Content Placeholder 5">
            <a:extLst>
              <a:ext uri="{FF2B5EF4-FFF2-40B4-BE49-F238E27FC236}">
                <a16:creationId xmlns:a16="http://schemas.microsoft.com/office/drawing/2014/main" id="{8069FA97-398A-3248-93DE-6779A4B18464}"/>
              </a:ext>
            </a:extLst>
          </p:cNvPr>
          <p:cNvSpPr>
            <a:spLocks noGrp="1"/>
          </p:cNvSpPr>
          <p:nvPr>
            <p:ph sz="half" idx="2"/>
          </p:nvPr>
        </p:nvSpPr>
        <p:spPr>
          <a:xfrm>
            <a:off x="535488" y="1758037"/>
            <a:ext cx="5181600" cy="4351338"/>
          </a:xfrm>
        </p:spPr>
        <p:txBody>
          <a:bodyPr/>
          <a:lstStyle/>
          <a:p>
            <a:r>
              <a:rPr lang="en-US"/>
              <a:t>Invokana 300 mg </a:t>
            </a:r>
            <a:r>
              <a:rPr lang="en-US" err="1"/>
              <a:t>po</a:t>
            </a:r>
            <a:r>
              <a:rPr lang="en-US"/>
              <a:t> od </a:t>
            </a:r>
          </a:p>
          <a:p>
            <a:r>
              <a:rPr lang="en-US"/>
              <a:t>Tresiba FlexTouch  20 units od</a:t>
            </a:r>
          </a:p>
          <a:p>
            <a:r>
              <a:rPr lang="en-US"/>
              <a:t> </a:t>
            </a:r>
            <a:r>
              <a:rPr lang="en-US" err="1"/>
              <a:t>Diamicron</a:t>
            </a:r>
            <a:r>
              <a:rPr lang="en-US"/>
              <a:t> MR 60 mg 2 tablets 1 time daily </a:t>
            </a:r>
          </a:p>
          <a:p>
            <a:r>
              <a:rPr lang="en-US"/>
              <a:t>metformin 500 mg 1 tablet 2 times daily</a:t>
            </a:r>
          </a:p>
          <a:p>
            <a:r>
              <a:rPr lang="en-US" err="1"/>
              <a:t>Ozempic</a:t>
            </a:r>
            <a:r>
              <a:rPr lang="en-US"/>
              <a:t>  0.5 mg weekly</a:t>
            </a:r>
          </a:p>
          <a:p>
            <a:r>
              <a:rPr lang="en-US"/>
              <a:t>A1c 7.2</a:t>
            </a:r>
          </a:p>
          <a:p>
            <a:endParaRPr lang="en-US"/>
          </a:p>
        </p:txBody>
      </p:sp>
    </p:spTree>
    <p:extLst>
      <p:ext uri="{BB962C8B-B14F-4D97-AF65-F5344CB8AC3E}">
        <p14:creationId xmlns:p14="http://schemas.microsoft.com/office/powerpoint/2010/main" val="17200331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B16771-74AB-A041-A382-1468E4C2DA3E}"/>
              </a:ext>
            </a:extLst>
          </p:cNvPr>
          <p:cNvSpPr>
            <a:spLocks noGrp="1"/>
          </p:cNvSpPr>
          <p:nvPr>
            <p:ph type="title"/>
          </p:nvPr>
        </p:nvSpPr>
        <p:spPr/>
        <p:txBody>
          <a:bodyPr/>
          <a:lstStyle/>
          <a:p>
            <a:r>
              <a:rPr lang="en-US"/>
              <a:t>TS -26 </a:t>
            </a:r>
            <a:r>
              <a:rPr lang="en-US" err="1"/>
              <a:t>yo</a:t>
            </a:r>
            <a:r>
              <a:rPr lang="en-US"/>
              <a:t> male Type 1</a:t>
            </a:r>
          </a:p>
        </p:txBody>
      </p:sp>
      <p:pic>
        <p:nvPicPr>
          <p:cNvPr id="5" name="Content Placeholder 4">
            <a:extLst>
              <a:ext uri="{FF2B5EF4-FFF2-40B4-BE49-F238E27FC236}">
                <a16:creationId xmlns:a16="http://schemas.microsoft.com/office/drawing/2014/main" id="{6873D131-56D0-6142-9CB7-6F7C313109DA}"/>
              </a:ext>
            </a:extLst>
          </p:cNvPr>
          <p:cNvPicPr>
            <a:picLocks noGrp="1" noChangeAspect="1"/>
          </p:cNvPicPr>
          <p:nvPr>
            <p:ph sz="half" idx="1"/>
          </p:nvPr>
        </p:nvPicPr>
        <p:blipFill>
          <a:blip r:embed="rId2"/>
          <a:stretch>
            <a:fillRect/>
          </a:stretch>
        </p:blipFill>
        <p:spPr>
          <a:xfrm>
            <a:off x="6271800" y="185083"/>
            <a:ext cx="5333011" cy="6507544"/>
          </a:xfrm>
        </p:spPr>
      </p:pic>
      <p:sp>
        <p:nvSpPr>
          <p:cNvPr id="7" name="Content Placeholder 6">
            <a:extLst>
              <a:ext uri="{FF2B5EF4-FFF2-40B4-BE49-F238E27FC236}">
                <a16:creationId xmlns:a16="http://schemas.microsoft.com/office/drawing/2014/main" id="{49AEEC4F-04C9-944F-8D91-3852ED86B32B}"/>
              </a:ext>
            </a:extLst>
          </p:cNvPr>
          <p:cNvSpPr>
            <a:spLocks noGrp="1"/>
          </p:cNvSpPr>
          <p:nvPr>
            <p:ph sz="half" idx="2"/>
          </p:nvPr>
        </p:nvSpPr>
        <p:spPr>
          <a:xfrm>
            <a:off x="838200" y="1798731"/>
            <a:ext cx="5181600" cy="4351338"/>
          </a:xfrm>
        </p:spPr>
        <p:txBody>
          <a:bodyPr/>
          <a:lstStyle/>
          <a:p>
            <a:r>
              <a:rPr lang="en-US"/>
              <a:t>Nov 2021 	</a:t>
            </a:r>
          </a:p>
          <a:p>
            <a:pPr lvl="1"/>
            <a:r>
              <a:rPr lang="en-US"/>
              <a:t>2 month </a:t>
            </a:r>
            <a:r>
              <a:rPr lang="en-US" err="1"/>
              <a:t>wt</a:t>
            </a:r>
            <a:r>
              <a:rPr lang="en-US"/>
              <a:t> loss/polyuria</a:t>
            </a:r>
          </a:p>
          <a:p>
            <a:pPr lvl="1"/>
            <a:r>
              <a:rPr lang="en-US" err="1"/>
              <a:t>Glu</a:t>
            </a:r>
            <a:r>
              <a:rPr lang="en-US"/>
              <a:t> 45, HCO3 16, pH 7.3</a:t>
            </a:r>
          </a:p>
          <a:p>
            <a:r>
              <a:rPr lang="en-US"/>
              <a:t>Lantus 6 u </a:t>
            </a:r>
            <a:r>
              <a:rPr lang="en-US" err="1"/>
              <a:t>hs</a:t>
            </a:r>
            <a:endParaRPr lang="en-US"/>
          </a:p>
          <a:p>
            <a:r>
              <a:rPr lang="en-US" err="1"/>
              <a:t>Apidra</a:t>
            </a:r>
            <a:r>
              <a:rPr lang="en-US"/>
              <a:t> – 2 u ac meals</a:t>
            </a:r>
          </a:p>
          <a:p>
            <a:r>
              <a:rPr lang="en-US"/>
              <a:t>BMI - 25</a:t>
            </a:r>
          </a:p>
          <a:p>
            <a:pPr lvl="2"/>
            <a:endParaRPr lang="en-US"/>
          </a:p>
          <a:p>
            <a:pPr lvl="2"/>
            <a:endParaRPr lang="en-US"/>
          </a:p>
          <a:p>
            <a:pPr lvl="2"/>
            <a:endParaRPr lang="en-US"/>
          </a:p>
          <a:p>
            <a:pPr lvl="2"/>
            <a:endParaRPr lang="en-US"/>
          </a:p>
          <a:p>
            <a:pPr lvl="2"/>
            <a:endParaRPr lang="en-US"/>
          </a:p>
          <a:p>
            <a:pPr lvl="2"/>
            <a:endParaRPr lang="en-US"/>
          </a:p>
          <a:p>
            <a:endParaRPr lang="en-US"/>
          </a:p>
          <a:p>
            <a:endParaRPr lang="en-US"/>
          </a:p>
          <a:p>
            <a:pPr lvl="1"/>
            <a:endParaRPr lang="en-US"/>
          </a:p>
        </p:txBody>
      </p:sp>
    </p:spTree>
    <p:extLst>
      <p:ext uri="{BB962C8B-B14F-4D97-AF65-F5344CB8AC3E}">
        <p14:creationId xmlns:p14="http://schemas.microsoft.com/office/powerpoint/2010/main" val="33403081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B16771-74AB-A041-A382-1468E4C2DA3E}"/>
              </a:ext>
            </a:extLst>
          </p:cNvPr>
          <p:cNvSpPr>
            <a:spLocks noGrp="1"/>
          </p:cNvSpPr>
          <p:nvPr>
            <p:ph type="title"/>
          </p:nvPr>
        </p:nvSpPr>
        <p:spPr/>
        <p:txBody>
          <a:bodyPr/>
          <a:lstStyle/>
          <a:p>
            <a:r>
              <a:rPr lang="en-US"/>
              <a:t>TS -26 </a:t>
            </a:r>
            <a:r>
              <a:rPr lang="en-US" err="1"/>
              <a:t>yo</a:t>
            </a:r>
            <a:r>
              <a:rPr lang="en-US"/>
              <a:t> male Type 1</a:t>
            </a:r>
          </a:p>
        </p:txBody>
      </p:sp>
      <p:pic>
        <p:nvPicPr>
          <p:cNvPr id="5" name="Content Placeholder 4">
            <a:extLst>
              <a:ext uri="{FF2B5EF4-FFF2-40B4-BE49-F238E27FC236}">
                <a16:creationId xmlns:a16="http://schemas.microsoft.com/office/drawing/2014/main" id="{6873D131-56D0-6142-9CB7-6F7C313109DA}"/>
              </a:ext>
            </a:extLst>
          </p:cNvPr>
          <p:cNvPicPr>
            <a:picLocks noGrp="1" noChangeAspect="1"/>
          </p:cNvPicPr>
          <p:nvPr>
            <p:ph sz="half" idx="1"/>
          </p:nvPr>
        </p:nvPicPr>
        <p:blipFill>
          <a:blip r:embed="rId2"/>
          <a:stretch>
            <a:fillRect/>
          </a:stretch>
        </p:blipFill>
        <p:spPr>
          <a:xfrm>
            <a:off x="6271800" y="185083"/>
            <a:ext cx="5333011" cy="6507544"/>
          </a:xfrm>
        </p:spPr>
      </p:pic>
      <p:sp>
        <p:nvSpPr>
          <p:cNvPr id="7" name="Content Placeholder 6">
            <a:extLst>
              <a:ext uri="{FF2B5EF4-FFF2-40B4-BE49-F238E27FC236}">
                <a16:creationId xmlns:a16="http://schemas.microsoft.com/office/drawing/2014/main" id="{49AEEC4F-04C9-944F-8D91-3852ED86B32B}"/>
              </a:ext>
            </a:extLst>
          </p:cNvPr>
          <p:cNvSpPr>
            <a:spLocks noGrp="1"/>
          </p:cNvSpPr>
          <p:nvPr>
            <p:ph sz="half" idx="2"/>
          </p:nvPr>
        </p:nvSpPr>
        <p:spPr>
          <a:xfrm>
            <a:off x="838200" y="1798731"/>
            <a:ext cx="5181600" cy="4351338"/>
          </a:xfrm>
        </p:spPr>
        <p:txBody>
          <a:bodyPr/>
          <a:lstStyle/>
          <a:p>
            <a:r>
              <a:rPr lang="en-US"/>
              <a:t>Nov 2021 	</a:t>
            </a:r>
          </a:p>
          <a:p>
            <a:pPr lvl="1"/>
            <a:r>
              <a:rPr lang="en-US"/>
              <a:t>2 month </a:t>
            </a:r>
            <a:r>
              <a:rPr lang="en-US" err="1"/>
              <a:t>wt</a:t>
            </a:r>
            <a:r>
              <a:rPr lang="en-US"/>
              <a:t> loss/polyuria</a:t>
            </a:r>
          </a:p>
          <a:p>
            <a:pPr lvl="1"/>
            <a:r>
              <a:rPr lang="en-US" err="1"/>
              <a:t>Glu</a:t>
            </a:r>
            <a:r>
              <a:rPr lang="en-US"/>
              <a:t> 45, HCO3 16, pH 7.3</a:t>
            </a:r>
          </a:p>
          <a:p>
            <a:r>
              <a:rPr lang="en-US"/>
              <a:t>Lantus 6 u </a:t>
            </a:r>
            <a:r>
              <a:rPr lang="en-US" err="1"/>
              <a:t>hs</a:t>
            </a:r>
            <a:endParaRPr lang="en-US"/>
          </a:p>
          <a:p>
            <a:r>
              <a:rPr lang="en-US" err="1"/>
              <a:t>Apidra</a:t>
            </a:r>
            <a:r>
              <a:rPr lang="en-US"/>
              <a:t> – 2 u ac meals</a:t>
            </a:r>
          </a:p>
          <a:p>
            <a:r>
              <a:rPr lang="en-US"/>
              <a:t>BMI - 25</a:t>
            </a:r>
          </a:p>
          <a:p>
            <a:endParaRPr lang="en-US"/>
          </a:p>
          <a:p>
            <a:r>
              <a:rPr lang="en-US"/>
              <a:t>C peptide – 1350</a:t>
            </a:r>
          </a:p>
          <a:p>
            <a:pPr lvl="1"/>
            <a:r>
              <a:rPr lang="en-US" err="1"/>
              <a:t>Glu</a:t>
            </a:r>
            <a:r>
              <a:rPr lang="en-US"/>
              <a:t> 6.3</a:t>
            </a:r>
          </a:p>
          <a:p>
            <a:pPr lvl="1"/>
            <a:endParaRPr lang="en-US"/>
          </a:p>
          <a:p>
            <a:pPr lvl="1"/>
            <a:endParaRPr lang="en-US"/>
          </a:p>
          <a:p>
            <a:pPr lvl="2"/>
            <a:endParaRPr lang="en-US"/>
          </a:p>
          <a:p>
            <a:pPr lvl="2"/>
            <a:endParaRPr lang="en-US"/>
          </a:p>
          <a:p>
            <a:pPr lvl="2"/>
            <a:endParaRPr lang="en-US"/>
          </a:p>
          <a:p>
            <a:pPr lvl="2"/>
            <a:endParaRPr lang="en-US"/>
          </a:p>
          <a:p>
            <a:pPr lvl="2"/>
            <a:endParaRPr lang="en-US"/>
          </a:p>
          <a:p>
            <a:pPr lvl="2"/>
            <a:endParaRPr lang="en-US"/>
          </a:p>
          <a:p>
            <a:endParaRPr lang="en-US"/>
          </a:p>
          <a:p>
            <a:endParaRPr lang="en-US"/>
          </a:p>
          <a:p>
            <a:pPr lvl="1"/>
            <a:endParaRPr lang="en-US"/>
          </a:p>
        </p:txBody>
      </p:sp>
    </p:spTree>
    <p:extLst>
      <p:ext uri="{BB962C8B-B14F-4D97-AF65-F5344CB8AC3E}">
        <p14:creationId xmlns:p14="http://schemas.microsoft.com/office/powerpoint/2010/main" val="19352049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C5B6-ED04-894D-8940-3C42B43BD358}"/>
              </a:ext>
            </a:extLst>
          </p:cNvPr>
          <p:cNvSpPr>
            <a:spLocks noGrp="1"/>
          </p:cNvSpPr>
          <p:nvPr>
            <p:ph type="title"/>
          </p:nvPr>
        </p:nvSpPr>
        <p:spPr/>
        <p:txBody>
          <a:bodyPr/>
          <a:lstStyle/>
          <a:p>
            <a:r>
              <a:rPr lang="en-US"/>
              <a:t>CV – Type 2</a:t>
            </a:r>
          </a:p>
        </p:txBody>
      </p:sp>
      <p:pic>
        <p:nvPicPr>
          <p:cNvPr id="5" name="Content Placeholder 4">
            <a:extLst>
              <a:ext uri="{FF2B5EF4-FFF2-40B4-BE49-F238E27FC236}">
                <a16:creationId xmlns:a16="http://schemas.microsoft.com/office/drawing/2014/main" id="{BFCEB41A-93F2-0C43-BBA5-9586CBD1AB20}"/>
              </a:ext>
            </a:extLst>
          </p:cNvPr>
          <p:cNvPicPr>
            <a:picLocks noGrp="1" noChangeAspect="1"/>
          </p:cNvPicPr>
          <p:nvPr>
            <p:ph sz="half" idx="1"/>
          </p:nvPr>
        </p:nvPicPr>
        <p:blipFill>
          <a:blip r:embed="rId2"/>
          <a:stretch>
            <a:fillRect/>
          </a:stretch>
        </p:blipFill>
        <p:spPr>
          <a:xfrm rot="5400000">
            <a:off x="6165342" y="953262"/>
            <a:ext cx="6748272" cy="5061204"/>
          </a:xfrm>
        </p:spPr>
      </p:pic>
      <p:sp>
        <p:nvSpPr>
          <p:cNvPr id="6" name="Content Placeholder 5">
            <a:extLst>
              <a:ext uri="{FF2B5EF4-FFF2-40B4-BE49-F238E27FC236}">
                <a16:creationId xmlns:a16="http://schemas.microsoft.com/office/drawing/2014/main" id="{145957DF-B7E5-5C40-BE3E-090FCB102254}"/>
              </a:ext>
            </a:extLst>
          </p:cNvPr>
          <p:cNvSpPr>
            <a:spLocks noGrp="1"/>
          </p:cNvSpPr>
          <p:nvPr>
            <p:ph sz="half" idx="2"/>
          </p:nvPr>
        </p:nvSpPr>
        <p:spPr>
          <a:xfrm>
            <a:off x="838200" y="1690688"/>
            <a:ext cx="5181600" cy="4351338"/>
          </a:xfrm>
        </p:spPr>
        <p:txBody>
          <a:bodyPr/>
          <a:lstStyle/>
          <a:p>
            <a:r>
              <a:rPr lang="en-US"/>
              <a:t>20 </a:t>
            </a:r>
            <a:r>
              <a:rPr lang="en-US" err="1"/>
              <a:t>yo</a:t>
            </a:r>
            <a:r>
              <a:rPr lang="en-US"/>
              <a:t> male autism</a:t>
            </a:r>
          </a:p>
          <a:p>
            <a:endParaRPr lang="en-US"/>
          </a:p>
          <a:p>
            <a:r>
              <a:rPr lang="en-US" err="1"/>
              <a:t>Diamicron</a:t>
            </a:r>
            <a:r>
              <a:rPr lang="en-US"/>
              <a:t> 120 od</a:t>
            </a:r>
          </a:p>
          <a:p>
            <a:r>
              <a:rPr lang="en-US" err="1"/>
              <a:t>Trajenta</a:t>
            </a:r>
            <a:r>
              <a:rPr lang="en-US"/>
              <a:t> 5 mg od</a:t>
            </a:r>
          </a:p>
          <a:p>
            <a:r>
              <a:rPr lang="en-US"/>
              <a:t>Metformin 1 g bid</a:t>
            </a:r>
          </a:p>
          <a:p>
            <a:r>
              <a:rPr lang="en-US"/>
              <a:t>Actos 30 mg od</a:t>
            </a:r>
          </a:p>
          <a:p>
            <a:endParaRPr lang="en-US"/>
          </a:p>
          <a:p>
            <a:endParaRPr lang="en-US"/>
          </a:p>
        </p:txBody>
      </p:sp>
    </p:spTree>
    <p:extLst>
      <p:ext uri="{BB962C8B-B14F-4D97-AF65-F5344CB8AC3E}">
        <p14:creationId xmlns:p14="http://schemas.microsoft.com/office/powerpoint/2010/main" val="13852540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5DCF1-C114-C146-8F6D-EAFA35156A09}"/>
              </a:ext>
            </a:extLst>
          </p:cNvPr>
          <p:cNvSpPr>
            <a:spLocks noGrp="1"/>
          </p:cNvSpPr>
          <p:nvPr>
            <p:ph type="title"/>
          </p:nvPr>
        </p:nvSpPr>
        <p:spPr/>
        <p:txBody>
          <a:bodyPr/>
          <a:lstStyle/>
          <a:p>
            <a:r>
              <a:rPr lang="en-US"/>
              <a:t>DS Post A1C 7.4</a:t>
            </a:r>
          </a:p>
        </p:txBody>
      </p:sp>
      <p:pic>
        <p:nvPicPr>
          <p:cNvPr id="5" name="Content Placeholder 4">
            <a:extLst>
              <a:ext uri="{FF2B5EF4-FFF2-40B4-BE49-F238E27FC236}">
                <a16:creationId xmlns:a16="http://schemas.microsoft.com/office/drawing/2014/main" id="{8F1897B8-8A69-4244-B4B5-4149B803BE2D}"/>
              </a:ext>
            </a:extLst>
          </p:cNvPr>
          <p:cNvPicPr>
            <a:picLocks noGrp="1" noChangeAspect="1"/>
          </p:cNvPicPr>
          <p:nvPr>
            <p:ph sz="half" idx="1"/>
          </p:nvPr>
        </p:nvPicPr>
        <p:blipFill>
          <a:blip r:embed="rId2"/>
          <a:stretch>
            <a:fillRect/>
          </a:stretch>
        </p:blipFill>
        <p:spPr>
          <a:xfrm>
            <a:off x="5580593" y="197242"/>
            <a:ext cx="6340081" cy="6053246"/>
          </a:xfrm>
        </p:spPr>
      </p:pic>
      <p:sp>
        <p:nvSpPr>
          <p:cNvPr id="6" name="Content Placeholder 5">
            <a:extLst>
              <a:ext uri="{FF2B5EF4-FFF2-40B4-BE49-F238E27FC236}">
                <a16:creationId xmlns:a16="http://schemas.microsoft.com/office/drawing/2014/main" id="{8069FA97-398A-3248-93DE-6779A4B18464}"/>
              </a:ext>
            </a:extLst>
          </p:cNvPr>
          <p:cNvSpPr>
            <a:spLocks noGrp="1"/>
          </p:cNvSpPr>
          <p:nvPr>
            <p:ph sz="half" idx="2"/>
          </p:nvPr>
        </p:nvSpPr>
        <p:spPr>
          <a:xfrm>
            <a:off x="535488" y="1758037"/>
            <a:ext cx="5181600" cy="4351338"/>
          </a:xfrm>
        </p:spPr>
        <p:txBody>
          <a:bodyPr/>
          <a:lstStyle/>
          <a:p>
            <a:r>
              <a:rPr lang="en-US"/>
              <a:t>Invokana 300 mg </a:t>
            </a:r>
            <a:r>
              <a:rPr lang="en-US" err="1"/>
              <a:t>po</a:t>
            </a:r>
            <a:r>
              <a:rPr lang="en-US"/>
              <a:t> od </a:t>
            </a:r>
          </a:p>
          <a:p>
            <a:r>
              <a:rPr lang="en-US"/>
              <a:t>Tresiba FlexTouch  20 units od</a:t>
            </a:r>
          </a:p>
          <a:p>
            <a:r>
              <a:rPr lang="en-US"/>
              <a:t> </a:t>
            </a:r>
            <a:r>
              <a:rPr lang="en-US" err="1"/>
              <a:t>Diamicron</a:t>
            </a:r>
            <a:r>
              <a:rPr lang="en-US"/>
              <a:t> MR 60 mg 2 tablets 1 time daily </a:t>
            </a:r>
          </a:p>
          <a:p>
            <a:r>
              <a:rPr lang="en-US"/>
              <a:t>metformin 500 mg 1 tablet 2 times daily</a:t>
            </a:r>
          </a:p>
          <a:p>
            <a:r>
              <a:rPr lang="en-US" err="1"/>
              <a:t>Ozempic</a:t>
            </a:r>
            <a:r>
              <a:rPr lang="en-US"/>
              <a:t>  0.5 mg weekly</a:t>
            </a:r>
          </a:p>
          <a:p>
            <a:r>
              <a:rPr lang="en-US"/>
              <a:t>A1c 7.2</a:t>
            </a:r>
          </a:p>
          <a:p>
            <a:endParaRPr lang="en-US"/>
          </a:p>
        </p:txBody>
      </p:sp>
    </p:spTree>
    <p:extLst>
      <p:ext uri="{BB962C8B-B14F-4D97-AF65-F5344CB8AC3E}">
        <p14:creationId xmlns:p14="http://schemas.microsoft.com/office/powerpoint/2010/main" val="2583863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D8B6-CC8B-B948-A738-4B8214739230}"/>
              </a:ext>
            </a:extLst>
          </p:cNvPr>
          <p:cNvSpPr>
            <a:spLocks noGrp="1"/>
          </p:cNvSpPr>
          <p:nvPr>
            <p:ph type="title"/>
          </p:nvPr>
        </p:nvSpPr>
        <p:spPr/>
        <p:txBody>
          <a:bodyPr/>
          <a:lstStyle/>
          <a:p>
            <a:r>
              <a:rPr lang="en-US"/>
              <a:t>GF</a:t>
            </a:r>
          </a:p>
        </p:txBody>
      </p:sp>
      <p:pic>
        <p:nvPicPr>
          <p:cNvPr id="9" name="Content Placeholder 8">
            <a:extLst>
              <a:ext uri="{FF2B5EF4-FFF2-40B4-BE49-F238E27FC236}">
                <a16:creationId xmlns:a16="http://schemas.microsoft.com/office/drawing/2014/main" id="{B7D18DDD-DCB8-5A46-9C11-CCA734C20205}"/>
              </a:ext>
            </a:extLst>
          </p:cNvPr>
          <p:cNvPicPr>
            <a:picLocks noGrp="1" noChangeAspect="1"/>
          </p:cNvPicPr>
          <p:nvPr>
            <p:ph sz="half" idx="1"/>
          </p:nvPr>
        </p:nvPicPr>
        <p:blipFill>
          <a:blip r:embed="rId2"/>
          <a:stretch>
            <a:fillRect/>
          </a:stretch>
        </p:blipFill>
        <p:spPr>
          <a:xfrm>
            <a:off x="6606596" y="594232"/>
            <a:ext cx="5196061" cy="5660263"/>
          </a:xfrm>
        </p:spPr>
      </p:pic>
      <p:sp>
        <p:nvSpPr>
          <p:cNvPr id="10" name="Content Placeholder 9">
            <a:extLst>
              <a:ext uri="{FF2B5EF4-FFF2-40B4-BE49-F238E27FC236}">
                <a16:creationId xmlns:a16="http://schemas.microsoft.com/office/drawing/2014/main" id="{8B30E83F-5EB2-D84D-AABE-E3C4AE214274}"/>
              </a:ext>
            </a:extLst>
          </p:cNvPr>
          <p:cNvSpPr>
            <a:spLocks noGrp="1"/>
          </p:cNvSpPr>
          <p:nvPr>
            <p:ph sz="half" idx="2"/>
          </p:nvPr>
        </p:nvSpPr>
        <p:spPr>
          <a:xfrm>
            <a:off x="914400" y="1581785"/>
            <a:ext cx="5181600" cy="4351338"/>
          </a:xfrm>
        </p:spPr>
        <p:txBody>
          <a:bodyPr/>
          <a:lstStyle/>
          <a:p>
            <a:r>
              <a:rPr lang="en-US"/>
              <a:t>A1C 10.7</a:t>
            </a:r>
          </a:p>
          <a:p>
            <a:endParaRPr lang="en-US"/>
          </a:p>
          <a:p>
            <a:r>
              <a:rPr lang="en-US"/>
              <a:t>Janumet XR 100/1000</a:t>
            </a:r>
          </a:p>
          <a:p>
            <a:r>
              <a:rPr lang="en-US" err="1"/>
              <a:t>Diamicron</a:t>
            </a:r>
            <a:r>
              <a:rPr lang="en-US"/>
              <a:t> MR 120 od</a:t>
            </a:r>
          </a:p>
          <a:p>
            <a:r>
              <a:rPr lang="en-US"/>
              <a:t>Jardiance 10 mg od</a:t>
            </a:r>
          </a:p>
          <a:p>
            <a:r>
              <a:rPr lang="en-US"/>
              <a:t>Doesn’t want injections</a:t>
            </a:r>
          </a:p>
        </p:txBody>
      </p:sp>
    </p:spTree>
    <p:extLst>
      <p:ext uri="{BB962C8B-B14F-4D97-AF65-F5344CB8AC3E}">
        <p14:creationId xmlns:p14="http://schemas.microsoft.com/office/powerpoint/2010/main" val="28120078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C6476A-16BE-4551-3616-3D54EDCE8604}"/>
              </a:ext>
            </a:extLst>
          </p:cNvPr>
          <p:cNvSpPr>
            <a:spLocks noGrp="1"/>
          </p:cNvSpPr>
          <p:nvPr>
            <p:ph type="title"/>
          </p:nvPr>
        </p:nvSpPr>
        <p:spPr/>
        <p:txBody>
          <a:bodyPr/>
          <a:lstStyle/>
          <a:p>
            <a:r>
              <a:rPr lang="en-CA"/>
              <a:t>DD</a:t>
            </a:r>
          </a:p>
        </p:txBody>
      </p:sp>
      <p:sp>
        <p:nvSpPr>
          <p:cNvPr id="5" name="Content Placeholder 4">
            <a:extLst>
              <a:ext uri="{FF2B5EF4-FFF2-40B4-BE49-F238E27FC236}">
                <a16:creationId xmlns:a16="http://schemas.microsoft.com/office/drawing/2014/main" id="{6E1E8F06-3399-A002-9D92-E8EEF1EACE09}"/>
              </a:ext>
            </a:extLst>
          </p:cNvPr>
          <p:cNvSpPr>
            <a:spLocks noGrp="1"/>
          </p:cNvSpPr>
          <p:nvPr>
            <p:ph sz="half" idx="1"/>
          </p:nvPr>
        </p:nvSpPr>
        <p:spPr/>
        <p:txBody>
          <a:bodyPr>
            <a:normAutofit fontScale="92500" lnSpcReduction="20000"/>
          </a:bodyPr>
          <a:lstStyle/>
          <a:p>
            <a:r>
              <a:rPr lang="en-CA"/>
              <a:t>74 </a:t>
            </a:r>
            <a:r>
              <a:rPr lang="en-CA" err="1"/>
              <a:t>yo</a:t>
            </a:r>
            <a:r>
              <a:rPr lang="en-CA"/>
              <a:t> male</a:t>
            </a:r>
          </a:p>
          <a:p>
            <a:endParaRPr lang="en-CA"/>
          </a:p>
          <a:p>
            <a:r>
              <a:rPr lang="en-CA"/>
              <a:t>Lantus 33</a:t>
            </a:r>
          </a:p>
          <a:p>
            <a:r>
              <a:rPr lang="en-CA"/>
              <a:t>Ozempic 1.0</a:t>
            </a:r>
          </a:p>
          <a:p>
            <a:r>
              <a:rPr lang="en-CA" err="1"/>
              <a:t>Diamicron</a:t>
            </a:r>
            <a:r>
              <a:rPr lang="en-CA"/>
              <a:t> 120 mg od</a:t>
            </a:r>
          </a:p>
          <a:p>
            <a:r>
              <a:rPr lang="en-CA"/>
              <a:t>Metformin 1 g bid</a:t>
            </a:r>
          </a:p>
          <a:p>
            <a:r>
              <a:rPr lang="en-CA"/>
              <a:t>Jardiance 10 mg od</a:t>
            </a:r>
          </a:p>
          <a:p>
            <a:r>
              <a:rPr lang="en-CA"/>
              <a:t>A1C – 8.9</a:t>
            </a:r>
          </a:p>
          <a:p>
            <a:endParaRPr lang="en-CA"/>
          </a:p>
          <a:p>
            <a:r>
              <a:rPr lang="en-CA"/>
              <a:t> Recommendations ?</a:t>
            </a:r>
          </a:p>
        </p:txBody>
      </p:sp>
      <p:pic>
        <p:nvPicPr>
          <p:cNvPr id="7" name="Content Placeholder 6" descr="Graphical user interface, chart&#10;&#10;Description automatically generated">
            <a:extLst>
              <a:ext uri="{FF2B5EF4-FFF2-40B4-BE49-F238E27FC236}">
                <a16:creationId xmlns:a16="http://schemas.microsoft.com/office/drawing/2014/main" id="{103C5E8B-60AF-11DF-302F-847D1F00AEC4}"/>
              </a:ext>
            </a:extLst>
          </p:cNvPr>
          <p:cNvPicPr>
            <a:picLocks noGrp="1" noChangeAspect="1"/>
          </p:cNvPicPr>
          <p:nvPr>
            <p:ph sz="half" idx="2"/>
          </p:nvPr>
        </p:nvPicPr>
        <p:blipFill>
          <a:blip r:embed="rId2"/>
          <a:stretch>
            <a:fillRect/>
          </a:stretch>
        </p:blipFill>
        <p:spPr>
          <a:xfrm>
            <a:off x="4550735" y="170163"/>
            <a:ext cx="7389627" cy="6721000"/>
          </a:xfrm>
        </p:spPr>
      </p:pic>
    </p:spTree>
    <p:extLst>
      <p:ext uri="{BB962C8B-B14F-4D97-AF65-F5344CB8AC3E}">
        <p14:creationId xmlns:p14="http://schemas.microsoft.com/office/powerpoint/2010/main" val="38605932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C6476A-16BE-4551-3616-3D54EDCE8604}"/>
              </a:ext>
            </a:extLst>
          </p:cNvPr>
          <p:cNvSpPr>
            <a:spLocks noGrp="1"/>
          </p:cNvSpPr>
          <p:nvPr>
            <p:ph type="title"/>
          </p:nvPr>
        </p:nvSpPr>
        <p:spPr/>
        <p:txBody>
          <a:bodyPr/>
          <a:lstStyle/>
          <a:p>
            <a:r>
              <a:rPr lang="en-CA"/>
              <a:t>DD</a:t>
            </a:r>
          </a:p>
        </p:txBody>
      </p:sp>
      <p:sp>
        <p:nvSpPr>
          <p:cNvPr id="5" name="Content Placeholder 4">
            <a:extLst>
              <a:ext uri="{FF2B5EF4-FFF2-40B4-BE49-F238E27FC236}">
                <a16:creationId xmlns:a16="http://schemas.microsoft.com/office/drawing/2014/main" id="{6E1E8F06-3399-A002-9D92-E8EEF1EACE09}"/>
              </a:ext>
            </a:extLst>
          </p:cNvPr>
          <p:cNvSpPr>
            <a:spLocks noGrp="1"/>
          </p:cNvSpPr>
          <p:nvPr>
            <p:ph sz="half" idx="1"/>
          </p:nvPr>
        </p:nvSpPr>
        <p:spPr/>
        <p:txBody>
          <a:bodyPr>
            <a:normAutofit lnSpcReduction="10000"/>
          </a:bodyPr>
          <a:lstStyle/>
          <a:p>
            <a:r>
              <a:rPr lang="en-CA"/>
              <a:t>74 </a:t>
            </a:r>
            <a:r>
              <a:rPr lang="en-CA" err="1"/>
              <a:t>yo</a:t>
            </a:r>
            <a:r>
              <a:rPr lang="en-CA"/>
              <a:t> male</a:t>
            </a:r>
          </a:p>
          <a:p>
            <a:endParaRPr lang="en-CA"/>
          </a:p>
          <a:p>
            <a:r>
              <a:rPr lang="en-CA"/>
              <a:t>Tresiba 30</a:t>
            </a:r>
          </a:p>
          <a:p>
            <a:r>
              <a:rPr lang="en-CA"/>
              <a:t>NR 7 ac </a:t>
            </a:r>
            <a:r>
              <a:rPr lang="en-CA" err="1"/>
              <a:t>Su</a:t>
            </a:r>
            <a:endParaRPr lang="en-CA"/>
          </a:p>
          <a:p>
            <a:r>
              <a:rPr lang="en-CA"/>
              <a:t>Ozempic 1.0</a:t>
            </a:r>
          </a:p>
          <a:p>
            <a:r>
              <a:rPr lang="en-CA" err="1"/>
              <a:t>Diamicron</a:t>
            </a:r>
            <a:r>
              <a:rPr lang="en-CA"/>
              <a:t> 120 mg od</a:t>
            </a:r>
          </a:p>
          <a:p>
            <a:r>
              <a:rPr lang="en-CA"/>
              <a:t>Metformin 1 g bid</a:t>
            </a:r>
          </a:p>
          <a:p>
            <a:r>
              <a:rPr lang="en-CA"/>
              <a:t>Jardiance 10 mg od</a:t>
            </a:r>
          </a:p>
          <a:p>
            <a:r>
              <a:rPr lang="en-CA"/>
              <a:t>A1C – 7.6</a:t>
            </a:r>
          </a:p>
          <a:p>
            <a:endParaRPr lang="en-CA"/>
          </a:p>
        </p:txBody>
      </p:sp>
      <p:pic>
        <p:nvPicPr>
          <p:cNvPr id="8" name="Content Placeholder 7" descr="Chart&#10;&#10;Description automatically generated">
            <a:extLst>
              <a:ext uri="{FF2B5EF4-FFF2-40B4-BE49-F238E27FC236}">
                <a16:creationId xmlns:a16="http://schemas.microsoft.com/office/drawing/2014/main" id="{AAA88ADD-B732-15E7-70EC-988BE1854750}"/>
              </a:ext>
            </a:extLst>
          </p:cNvPr>
          <p:cNvPicPr>
            <a:picLocks noGrp="1" noChangeAspect="1"/>
          </p:cNvPicPr>
          <p:nvPr>
            <p:ph sz="half" idx="2"/>
          </p:nvPr>
        </p:nvPicPr>
        <p:blipFill>
          <a:blip r:embed="rId2"/>
          <a:stretch>
            <a:fillRect/>
          </a:stretch>
        </p:blipFill>
        <p:spPr>
          <a:xfrm>
            <a:off x="4688958" y="266346"/>
            <a:ext cx="7155711" cy="6560122"/>
          </a:xfrm>
        </p:spPr>
      </p:pic>
    </p:spTree>
    <p:extLst>
      <p:ext uri="{BB962C8B-B14F-4D97-AF65-F5344CB8AC3E}">
        <p14:creationId xmlns:p14="http://schemas.microsoft.com/office/powerpoint/2010/main" val="3853423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194631" y="573181"/>
            <a:ext cx="7805619" cy="1144921"/>
          </a:xfrm>
          <a:prstGeom prst="rect">
            <a:avLst/>
          </a:prstGeom>
          <a:noFill/>
          <a:ln w="9525">
            <a:noFill/>
            <a:miter lim="800000"/>
            <a:headEnd/>
            <a:tailEnd/>
          </a:ln>
        </p:spPr>
        <p:txBody>
          <a:bodyPr lIns="0" tIns="0" rIns="0" bIns="0"/>
          <a:lstStyle/>
          <a:p>
            <a:pPr marL="0" marR="0" lvl="0" indent="0" algn="ctr" defTabSz="914400"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1" i="0" u="none" strike="noStrike" kern="1200" cap="none" spc="0" normalizeH="0" baseline="0" noProof="0">
                <a:ln>
                  <a:noFill/>
                </a:ln>
                <a:solidFill>
                  <a:srgbClr val="FF0000"/>
                </a:solidFill>
                <a:effectLst/>
                <a:uLnTx/>
                <a:uFillTx/>
                <a:latin typeface="Arial" charset="0"/>
              </a:rPr>
              <a:t>Original Article</a:t>
            </a:r>
            <a:r>
              <a:rPr kumimoji="0" lang="en-GB" sz="2540" b="1" i="0" u="none" strike="noStrike" kern="1200" cap="none" spc="0" normalizeH="0" baseline="0" noProof="0">
                <a:ln>
                  <a:noFill/>
                </a:ln>
                <a:solidFill>
                  <a:srgbClr val="FFFFFF"/>
                </a:solidFill>
                <a:effectLst/>
                <a:uLnTx/>
                <a:uFillTx/>
                <a:latin typeface="Arial" charset="0"/>
              </a:rPr>
              <a:t> </a:t>
            </a:r>
            <a:br>
              <a:rPr kumimoji="0" lang="en-GB" sz="2540" b="1" i="0" u="none" strike="noStrike" kern="1200" cap="none" spc="0" normalizeH="0" baseline="0" noProof="0">
                <a:ln>
                  <a:noFill/>
                </a:ln>
                <a:solidFill>
                  <a:srgbClr val="FFFFFF"/>
                </a:solidFill>
                <a:effectLst/>
                <a:uLnTx/>
                <a:uFillTx/>
                <a:latin typeface="Arial" charset="0"/>
              </a:rPr>
            </a:br>
            <a:r>
              <a:rPr kumimoji="0" lang="en-GB" sz="2540" b="1" i="0" u="none" strike="noStrike" kern="1200" cap="none" spc="0" normalizeH="0" baseline="0" noProof="0">
                <a:ln>
                  <a:noFill/>
                </a:ln>
                <a:solidFill>
                  <a:srgbClr val="FFFFFF"/>
                </a:solidFill>
                <a:effectLst/>
                <a:uLnTx/>
                <a:uFillTx/>
                <a:latin typeface="Arial" charset="0"/>
              </a:rPr>
              <a:t>Glycemia Reduction in Type 2 Diabetes — Microvascular and Cardiovascular Outcomes</a:t>
            </a:r>
          </a:p>
        </p:txBody>
      </p:sp>
      <p:sp>
        <p:nvSpPr>
          <p:cNvPr id="3074" name="Text Box 2"/>
          <p:cNvSpPr txBox="1">
            <a:spLocks noChangeArrowheads="1"/>
          </p:cNvSpPr>
          <p:nvPr/>
        </p:nvSpPr>
        <p:spPr bwMode="auto">
          <a:xfrm>
            <a:off x="2194631" y="2049336"/>
            <a:ext cx="7805619" cy="2740607"/>
          </a:xfrm>
          <a:prstGeom prst="rect">
            <a:avLst/>
          </a:prstGeom>
          <a:noFill/>
          <a:ln w="9525">
            <a:noFill/>
            <a:miter lim="800000"/>
            <a:headEnd/>
            <a:tailEnd/>
          </a:ln>
        </p:spPr>
        <p:txBody>
          <a:bodyPr lIns="0" tIns="0" rIns="0" bIns="0"/>
          <a:lstStyle/>
          <a:p>
            <a:pPr marL="0" marR="0" lvl="0" indent="0" algn="ctr" defTabSz="914400"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err="1">
                <a:ln>
                  <a:noFill/>
                </a:ln>
                <a:solidFill>
                  <a:srgbClr val="FFFFFF"/>
                </a:solidFill>
                <a:effectLst/>
                <a:uLnTx/>
                <a:uFillTx/>
                <a:latin typeface="Arial" charset="0"/>
              </a:rPr>
              <a:t>The GRADE Study Research Group</a:t>
            </a:r>
            <a:endParaRPr kumimoji="0" lang="en-GB" sz="1633" b="0" i="0" u="none" strike="noStrike" kern="1200" cap="none" spc="0" normalizeH="0" baseline="0" noProof="0">
              <a:ln>
                <a:noFill/>
              </a:ln>
              <a:solidFill>
                <a:srgbClr val="FFFFFF"/>
              </a:solidFill>
              <a:effectLst/>
              <a:uLnTx/>
              <a:uFillTx/>
              <a:latin typeface="Arial" charset="0"/>
            </a:endParaRPr>
          </a:p>
        </p:txBody>
      </p:sp>
      <p:sp>
        <p:nvSpPr>
          <p:cNvPr id="3075" name="Text Box 3"/>
          <p:cNvSpPr txBox="1">
            <a:spLocks noChangeArrowheads="1"/>
          </p:cNvSpPr>
          <p:nvPr/>
        </p:nvSpPr>
        <p:spPr bwMode="auto">
          <a:xfrm>
            <a:off x="2193191" y="5118298"/>
            <a:ext cx="7805619" cy="731162"/>
          </a:xfrm>
          <a:prstGeom prst="rect">
            <a:avLst/>
          </a:prstGeom>
          <a:noFill/>
          <a:ln w="9525">
            <a:noFill/>
            <a:miter lim="800000"/>
            <a:headEnd/>
            <a:tailEnd/>
          </a:ln>
        </p:spPr>
        <p:txBody>
          <a:bodyPr lIns="0" tIns="0" rIns="0" bIns="0">
            <a:spAutoFit/>
          </a:bodyPr>
          <a:lstStyle/>
          <a:p>
            <a:pPr marL="0" marR="0" lvl="0" indent="0" algn="ctr" defTabSz="914400"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a:ln>
                  <a:noFill/>
                </a:ln>
                <a:solidFill>
                  <a:srgbClr val="FFFFFF"/>
                </a:solidFill>
                <a:effectLst/>
                <a:uLnTx/>
                <a:uFillTx/>
                <a:latin typeface="Arial" charset="0"/>
              </a:rPr>
              <a:t>N Engl J Med</a:t>
            </a:r>
          </a:p>
          <a:p>
            <a:pPr marL="0" marR="0" lvl="0" indent="0" algn="ctr" defTabSz="914400"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a:ln>
                  <a:noFill/>
                </a:ln>
                <a:solidFill>
                  <a:srgbClr val="FFFFFF"/>
                </a:solidFill>
                <a:effectLst/>
                <a:uLnTx/>
                <a:uFillTx/>
                <a:latin typeface="Arial" charset="0"/>
              </a:rPr>
              <a:t>Volume 387(12):1075-1088</a:t>
            </a:r>
          </a:p>
          <a:p>
            <a:pPr marL="0" marR="0" lvl="0" indent="0" algn="ctr" defTabSz="914400"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a:ln>
                  <a:noFill/>
                </a:ln>
                <a:solidFill>
                  <a:srgbClr val="FFFFFF"/>
                </a:solidFill>
                <a:effectLst/>
                <a:uLnTx/>
                <a:uFillTx/>
                <a:latin typeface="Arial" charset="0"/>
              </a:rPr>
              <a:t>September 22, 2022</a:t>
            </a:r>
          </a:p>
        </p:txBody>
      </p:sp>
      <p:pic>
        <p:nvPicPr>
          <p:cNvPr id="3076" name="Picture 4"/>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Tree>
    <p:extLst>
      <p:ext uri="{BB962C8B-B14F-4D97-AF65-F5344CB8AC3E}">
        <p14:creationId xmlns:p14="http://schemas.microsoft.com/office/powerpoint/2010/main" val="2194659244"/>
      </p:ext>
    </p:extLst>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8CA0E-8F1E-EFBA-6BC8-A4E4A73959F0}"/>
              </a:ext>
            </a:extLst>
          </p:cNvPr>
          <p:cNvSpPr>
            <a:spLocks noGrp="1"/>
          </p:cNvSpPr>
          <p:nvPr>
            <p:ph type="title"/>
          </p:nvPr>
        </p:nvSpPr>
        <p:spPr/>
        <p:txBody>
          <a:bodyPr/>
          <a:lstStyle/>
          <a:p>
            <a:pPr algn="ctr"/>
            <a:r>
              <a:rPr lang="en-US"/>
              <a:t>Lesson #12</a:t>
            </a:r>
          </a:p>
        </p:txBody>
      </p:sp>
      <p:sp>
        <p:nvSpPr>
          <p:cNvPr id="3" name="Content Placeholder 2">
            <a:extLst>
              <a:ext uri="{FF2B5EF4-FFF2-40B4-BE49-F238E27FC236}">
                <a16:creationId xmlns:a16="http://schemas.microsoft.com/office/drawing/2014/main" id="{6EA12417-8251-6B2D-8E4D-DA256014B171}"/>
              </a:ext>
            </a:extLst>
          </p:cNvPr>
          <p:cNvSpPr>
            <a:spLocks noGrp="1"/>
          </p:cNvSpPr>
          <p:nvPr>
            <p:ph idx="1"/>
          </p:nvPr>
        </p:nvSpPr>
        <p:spPr/>
        <p:txBody>
          <a:bodyPr>
            <a:normAutofit/>
          </a:bodyPr>
          <a:lstStyle/>
          <a:p>
            <a:pPr marL="0" indent="0">
              <a:buNone/>
            </a:pPr>
            <a:endParaRPr lang="en-US" sz="4400"/>
          </a:p>
          <a:p>
            <a:pPr marL="0" indent="0">
              <a:buNone/>
            </a:pPr>
            <a:endParaRPr lang="en-US" sz="4400"/>
          </a:p>
          <a:p>
            <a:pPr marL="0" indent="0" algn="ctr">
              <a:buNone/>
            </a:pPr>
            <a:r>
              <a:rPr lang="en-US" sz="4400"/>
              <a:t>Use of CGMS improves clinical decisions</a:t>
            </a:r>
          </a:p>
        </p:txBody>
      </p:sp>
    </p:spTree>
    <p:extLst>
      <p:ext uri="{BB962C8B-B14F-4D97-AF65-F5344CB8AC3E}">
        <p14:creationId xmlns:p14="http://schemas.microsoft.com/office/powerpoint/2010/main" val="27393670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3D4EC-6D45-9DE6-7D92-E47D6D3E3DD7}"/>
              </a:ext>
            </a:extLst>
          </p:cNvPr>
          <p:cNvSpPr>
            <a:spLocks noGrp="1"/>
          </p:cNvSpPr>
          <p:nvPr>
            <p:ph type="title"/>
          </p:nvPr>
        </p:nvSpPr>
        <p:spPr/>
        <p:txBody>
          <a:bodyPr/>
          <a:lstStyle/>
          <a:p>
            <a:pPr algn="ctr"/>
            <a:r>
              <a:rPr lang="en-CA" dirty="0"/>
              <a:t>Biosimilars</a:t>
            </a:r>
          </a:p>
        </p:txBody>
      </p:sp>
      <p:sp>
        <p:nvSpPr>
          <p:cNvPr id="3" name="Content Placeholder 2">
            <a:extLst>
              <a:ext uri="{FF2B5EF4-FFF2-40B4-BE49-F238E27FC236}">
                <a16:creationId xmlns:a16="http://schemas.microsoft.com/office/drawing/2014/main" id="{2414B98F-94D2-C638-868C-308CCE86D3DA}"/>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5309641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71B8E67-3B03-9B43-B855-ABD14D75ECC4}"/>
              </a:ext>
            </a:extLst>
          </p:cNvPr>
          <p:cNvPicPr>
            <a:picLocks noGrp="1" noChangeAspect="1"/>
          </p:cNvPicPr>
          <p:nvPr>
            <p:ph idx="1"/>
          </p:nvPr>
        </p:nvPicPr>
        <p:blipFill>
          <a:blip r:embed="rId2"/>
          <a:stretch>
            <a:fillRect/>
          </a:stretch>
        </p:blipFill>
        <p:spPr>
          <a:xfrm>
            <a:off x="3501008" y="1178208"/>
            <a:ext cx="5350801" cy="4873051"/>
          </a:xfrm>
        </p:spPr>
      </p:pic>
      <p:sp>
        <p:nvSpPr>
          <p:cNvPr id="5" name="Text Placeholder 4">
            <a:extLst>
              <a:ext uri="{FF2B5EF4-FFF2-40B4-BE49-F238E27FC236}">
                <a16:creationId xmlns:a16="http://schemas.microsoft.com/office/drawing/2014/main" id="{1D487D0F-ABA8-544F-A9F5-B17D9C6FAA62}"/>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ECB37C9B-FF2E-A548-B761-96E2B2F2B2BD}"/>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16379283-C398-F143-8529-FD343CF256BD}"/>
              </a:ext>
            </a:extLst>
          </p:cNvPr>
          <p:cNvSpPr>
            <a:spLocks noGrp="1"/>
          </p:cNvSpPr>
          <p:nvPr>
            <p:ph type="title"/>
          </p:nvPr>
        </p:nvSpPr>
        <p:spPr/>
        <p:txBody>
          <a:bodyPr/>
          <a:lstStyle/>
          <a:p>
            <a:pPr algn="ctr"/>
            <a:r>
              <a:rPr lang="en-US"/>
              <a:t>The Tale of Two Hipsters</a:t>
            </a:r>
          </a:p>
        </p:txBody>
      </p:sp>
      <p:sp>
        <p:nvSpPr>
          <p:cNvPr id="2" name="TextBox 1">
            <a:extLst>
              <a:ext uri="{FF2B5EF4-FFF2-40B4-BE49-F238E27FC236}">
                <a16:creationId xmlns:a16="http://schemas.microsoft.com/office/drawing/2014/main" id="{A898B53F-95FB-0E4D-9E22-D9FC3FA647FF}"/>
              </a:ext>
            </a:extLst>
          </p:cNvPr>
          <p:cNvSpPr txBox="1"/>
          <p:nvPr/>
        </p:nvSpPr>
        <p:spPr>
          <a:xfrm>
            <a:off x="4766803" y="4127385"/>
            <a:ext cx="14102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Humalog</a:t>
            </a:r>
          </a:p>
        </p:txBody>
      </p:sp>
      <p:sp>
        <p:nvSpPr>
          <p:cNvPr id="4" name="TextBox 3">
            <a:extLst>
              <a:ext uri="{FF2B5EF4-FFF2-40B4-BE49-F238E27FC236}">
                <a16:creationId xmlns:a16="http://schemas.microsoft.com/office/drawing/2014/main" id="{A77E24CF-A8D0-2943-9CA2-F3A23ACC515F}"/>
              </a:ext>
            </a:extLst>
          </p:cNvPr>
          <p:cNvSpPr txBox="1"/>
          <p:nvPr/>
        </p:nvSpPr>
        <p:spPr>
          <a:xfrm>
            <a:off x="6821190" y="4127385"/>
            <a:ext cx="13003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Calibri" panose="020F0502020204030204"/>
                <a:ea typeface="+mn-ea"/>
                <a:cs typeface="+mn-cs"/>
              </a:rPr>
              <a:t>Admelog</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8964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a:t>Whose Job Is It Anyways?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400" y="2001748"/>
            <a:ext cx="5087203" cy="3798215"/>
          </a:xfrm>
          <a:prstGeom prst="rect">
            <a:avLst/>
          </a:prstGeom>
        </p:spPr>
      </p:pic>
    </p:spTree>
    <p:extLst>
      <p:ext uri="{BB962C8B-B14F-4D97-AF65-F5344CB8AC3E}">
        <p14:creationId xmlns:p14="http://schemas.microsoft.com/office/powerpoint/2010/main" val="20479461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21653" y="238087"/>
            <a:ext cx="7886700" cy="1275117"/>
          </a:xfrm>
        </p:spPr>
        <p:txBody>
          <a:bodyPr>
            <a:normAutofit fontScale="90000"/>
          </a:bodyPr>
          <a:lstStyle/>
          <a:p>
            <a:pPr algn="ctr"/>
            <a:r>
              <a:rPr lang="en-US" sz="3600" b="1"/>
              <a:t>Whose Job Is It Anyways?</a:t>
            </a:r>
            <a:br>
              <a:rPr lang="en-US" sz="3600" b="1"/>
            </a:br>
            <a:r>
              <a:rPr lang="en-US" sz="3200"/>
              <a:t> Initiating Cardiac and Renal Protective Strategies for Diabetics</a:t>
            </a:r>
          </a:p>
        </p:txBody>
      </p:sp>
      <p:graphicFrame>
        <p:nvGraphicFramePr>
          <p:cNvPr id="7" name="Diagram 6"/>
          <p:cNvGraphicFramePr/>
          <p:nvPr/>
        </p:nvGraphicFramePr>
        <p:xfrm>
          <a:off x="2804160" y="1958261"/>
          <a:ext cx="6060516" cy="3627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onut 7"/>
          <p:cNvSpPr/>
          <p:nvPr/>
        </p:nvSpPr>
        <p:spPr>
          <a:xfrm>
            <a:off x="3780174" y="1786257"/>
            <a:ext cx="4321848" cy="4244340"/>
          </a:xfrm>
          <a:prstGeom prst="donut">
            <a:avLst>
              <a:gd name="adj" fmla="val 203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w="12700">
                <a:solidFill>
                  <a:prstClr val="black"/>
                </a:solid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7353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21653" y="238087"/>
            <a:ext cx="7886700" cy="1275117"/>
          </a:xfrm>
        </p:spPr>
        <p:txBody>
          <a:bodyPr>
            <a:normAutofit fontScale="90000"/>
          </a:bodyPr>
          <a:lstStyle/>
          <a:p>
            <a:pPr algn="ctr"/>
            <a:r>
              <a:rPr lang="en-US" sz="3600" b="1"/>
              <a:t>Whose Job Is It Anyways?</a:t>
            </a:r>
            <a:br>
              <a:rPr lang="en-US" sz="3600" b="1"/>
            </a:br>
            <a:r>
              <a:rPr lang="en-US" sz="3200"/>
              <a:t> Initiating Cardiac and Renal Protective Strategies for Diabetics</a:t>
            </a:r>
          </a:p>
        </p:txBody>
      </p:sp>
      <p:graphicFrame>
        <p:nvGraphicFramePr>
          <p:cNvPr id="7" name="Diagram 6"/>
          <p:cNvGraphicFramePr/>
          <p:nvPr/>
        </p:nvGraphicFramePr>
        <p:xfrm>
          <a:off x="2804160" y="1958261"/>
          <a:ext cx="6060516" cy="3627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onut 7"/>
          <p:cNvSpPr/>
          <p:nvPr/>
        </p:nvSpPr>
        <p:spPr>
          <a:xfrm>
            <a:off x="3780174" y="1786257"/>
            <a:ext cx="4321848" cy="4244340"/>
          </a:xfrm>
          <a:prstGeom prst="donut">
            <a:avLst>
              <a:gd name="adj" fmla="val 203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w="12700">
                <a:solidFill>
                  <a:prstClr val="black"/>
                </a:solidFill>
              </a:ln>
              <a:solidFill>
                <a:prstClr val="black"/>
              </a:solidFill>
              <a:effectLst/>
              <a:uLnTx/>
              <a:uFillTx/>
              <a:latin typeface="Calibri" panose="020F0502020204030204"/>
              <a:ea typeface="+mn-ea"/>
              <a:cs typeface="+mn-cs"/>
            </a:endParaRPr>
          </a:p>
        </p:txBody>
      </p:sp>
      <p:sp>
        <p:nvSpPr>
          <p:cNvPr id="9" name="TextBox 8"/>
          <p:cNvSpPr txBox="1"/>
          <p:nvPr/>
        </p:nvSpPr>
        <p:spPr>
          <a:xfrm>
            <a:off x="8446559" y="2472690"/>
            <a:ext cx="2139257" cy="110799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Calibri" panose="020F0502020204030204"/>
                <a:ea typeface="+mn-ea"/>
                <a:cs typeface="+mn-cs"/>
              </a:rPr>
              <a:t>Primary Care</a:t>
            </a:r>
          </a:p>
        </p:txBody>
      </p:sp>
      <p:sp>
        <p:nvSpPr>
          <p:cNvPr id="10" name="Bent Arrow 9"/>
          <p:cNvSpPr/>
          <p:nvPr/>
        </p:nvSpPr>
        <p:spPr>
          <a:xfrm rot="10800000">
            <a:off x="8144143" y="3580686"/>
            <a:ext cx="1054068" cy="651510"/>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567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21653" y="238087"/>
            <a:ext cx="7886700" cy="1275117"/>
          </a:xfrm>
        </p:spPr>
        <p:txBody>
          <a:bodyPr>
            <a:normAutofit fontScale="90000"/>
          </a:bodyPr>
          <a:lstStyle/>
          <a:p>
            <a:pPr algn="ctr"/>
            <a:r>
              <a:rPr lang="en-US" sz="3600" b="1"/>
              <a:t>Whose Job Is It Anyways?</a:t>
            </a:r>
            <a:br>
              <a:rPr lang="en-US" sz="3600" b="1"/>
            </a:br>
            <a:r>
              <a:rPr lang="en-US" sz="3200"/>
              <a:t> Initiating Cardiac and Renal Protective Strategies for Diabetics</a:t>
            </a:r>
          </a:p>
        </p:txBody>
      </p:sp>
      <p:graphicFrame>
        <p:nvGraphicFramePr>
          <p:cNvPr id="7" name="Diagram 6"/>
          <p:cNvGraphicFramePr/>
          <p:nvPr/>
        </p:nvGraphicFramePr>
        <p:xfrm>
          <a:off x="2804160" y="1958261"/>
          <a:ext cx="6060516" cy="3627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onut 7"/>
          <p:cNvSpPr/>
          <p:nvPr/>
        </p:nvSpPr>
        <p:spPr>
          <a:xfrm>
            <a:off x="3780174" y="1786257"/>
            <a:ext cx="4321848" cy="4244340"/>
          </a:xfrm>
          <a:prstGeom prst="donut">
            <a:avLst>
              <a:gd name="adj" fmla="val 203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w="12700">
                <a:solidFill>
                  <a:prstClr val="black"/>
                </a:solidFill>
              </a:ln>
              <a:solidFill>
                <a:prstClr val="black"/>
              </a:solidFill>
              <a:effectLst/>
              <a:uLnTx/>
              <a:uFillTx/>
              <a:latin typeface="Calibri" panose="020F0502020204030204"/>
              <a:ea typeface="+mn-ea"/>
              <a:cs typeface="+mn-cs"/>
            </a:endParaRPr>
          </a:p>
        </p:txBody>
      </p:sp>
      <p:sp>
        <p:nvSpPr>
          <p:cNvPr id="9" name="TextBox 8"/>
          <p:cNvSpPr txBox="1"/>
          <p:nvPr/>
        </p:nvSpPr>
        <p:spPr>
          <a:xfrm>
            <a:off x="8446559" y="2472690"/>
            <a:ext cx="2139257" cy="110799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prstClr val="black"/>
                </a:solidFill>
                <a:effectLst/>
                <a:uLnTx/>
                <a:uFillTx/>
                <a:latin typeface="Calibri" panose="020F0502020204030204"/>
                <a:ea typeface="+mn-ea"/>
                <a:cs typeface="+mn-cs"/>
              </a:rPr>
              <a:t>Primary Care</a:t>
            </a:r>
          </a:p>
        </p:txBody>
      </p:sp>
      <p:sp>
        <p:nvSpPr>
          <p:cNvPr id="10" name="Bent Arrow 9"/>
          <p:cNvSpPr/>
          <p:nvPr/>
        </p:nvSpPr>
        <p:spPr>
          <a:xfrm rot="10800000">
            <a:off x="8144143" y="3580686"/>
            <a:ext cx="1054068" cy="651510"/>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ight Arrow 1"/>
          <p:cNvSpPr/>
          <p:nvPr/>
        </p:nvSpPr>
        <p:spPr>
          <a:xfrm>
            <a:off x="3017520" y="3682938"/>
            <a:ext cx="2809830" cy="37869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640271" y="3408527"/>
            <a:ext cx="186038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General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Internist</a:t>
            </a:r>
          </a:p>
        </p:txBody>
      </p:sp>
    </p:spTree>
    <p:extLst>
      <p:ext uri="{BB962C8B-B14F-4D97-AF65-F5344CB8AC3E}">
        <p14:creationId xmlns:p14="http://schemas.microsoft.com/office/powerpoint/2010/main" val="18661553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a:t>“</a:t>
            </a:r>
            <a:r>
              <a:rPr lang="en-US" err="1"/>
              <a:t>Magno</a:t>
            </a:r>
            <a:r>
              <a:rPr lang="en-US"/>
              <a:t>-Cardio-Reno-Forte”</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21895" y="1825625"/>
            <a:ext cx="3548210" cy="4351338"/>
          </a:xfrm>
        </p:spPr>
      </p:pic>
    </p:spTree>
    <p:extLst>
      <p:ext uri="{BB962C8B-B14F-4D97-AF65-F5344CB8AC3E}">
        <p14:creationId xmlns:p14="http://schemas.microsoft.com/office/powerpoint/2010/main" val="11077001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a:t>
            </a:r>
            <a:r>
              <a:rPr lang="en-US" err="1"/>
              <a:t>Magno</a:t>
            </a:r>
            <a:r>
              <a:rPr lang="en-US"/>
              <a:t>-Cardio-Reno-Forte”</a:t>
            </a:r>
          </a:p>
        </p:txBody>
      </p:sp>
      <p:sp>
        <p:nvSpPr>
          <p:cNvPr id="3" name="Content Placeholder 2"/>
          <p:cNvSpPr>
            <a:spLocks noGrp="1"/>
          </p:cNvSpPr>
          <p:nvPr>
            <p:ph idx="1"/>
          </p:nvPr>
        </p:nvSpPr>
        <p:spPr/>
        <p:txBody>
          <a:bodyPr>
            <a:normAutofit/>
          </a:bodyPr>
          <a:lstStyle/>
          <a:p>
            <a:endParaRPr lang="en-US"/>
          </a:p>
          <a:p>
            <a:endParaRPr lang="en-US"/>
          </a:p>
          <a:p>
            <a:endParaRPr lang="en-US"/>
          </a:p>
          <a:p>
            <a:endParaRPr lang="en-US"/>
          </a:p>
          <a:p>
            <a:r>
              <a:rPr lang="en-US"/>
              <a:t>A new diuretic with ACE-I properties that reduces CV death and overall mortality by 38% in cardiac patients with diabetes.</a:t>
            </a:r>
          </a:p>
          <a:p>
            <a:r>
              <a:rPr lang="en-US"/>
              <a:t>2 significant drug interactions (insulin and sulphonylureas) that may cause hypoglycemia.</a:t>
            </a:r>
          </a:p>
          <a:p>
            <a:r>
              <a:rPr lang="en-US"/>
              <a:t>Increases risk of GMI’s.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929" y="1535624"/>
            <a:ext cx="1711366" cy="2098729"/>
          </a:xfrm>
          <a:prstGeom prst="rect">
            <a:avLst/>
          </a:prstGeom>
        </p:spPr>
      </p:pic>
    </p:spTree>
    <p:extLst>
      <p:ext uri="{BB962C8B-B14F-4D97-AF65-F5344CB8AC3E}">
        <p14:creationId xmlns:p14="http://schemas.microsoft.com/office/powerpoint/2010/main" val="6223356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99665-64EF-F8B6-7429-CEB69F97742A}"/>
              </a:ext>
            </a:extLst>
          </p:cNvPr>
          <p:cNvSpPr>
            <a:spLocks noGrp="1"/>
          </p:cNvSpPr>
          <p:nvPr>
            <p:ph type="title"/>
          </p:nvPr>
        </p:nvSpPr>
        <p:spPr/>
        <p:txBody>
          <a:bodyPr/>
          <a:lstStyle/>
          <a:p>
            <a:pPr algn="ctr"/>
            <a:r>
              <a:rPr lang="en-US"/>
              <a:t>Summary – Lessons Learned</a:t>
            </a:r>
          </a:p>
        </p:txBody>
      </p:sp>
      <p:sp>
        <p:nvSpPr>
          <p:cNvPr id="3" name="Content Placeholder 2">
            <a:extLst>
              <a:ext uri="{FF2B5EF4-FFF2-40B4-BE49-F238E27FC236}">
                <a16:creationId xmlns:a16="http://schemas.microsoft.com/office/drawing/2014/main" id="{5BC288EF-6FF3-B370-EF31-7BA13D0EF778}"/>
              </a:ext>
            </a:extLst>
          </p:cNvPr>
          <p:cNvSpPr>
            <a:spLocks noGrp="1"/>
          </p:cNvSpPr>
          <p:nvPr>
            <p:ph idx="1"/>
          </p:nvPr>
        </p:nvSpPr>
        <p:spPr/>
        <p:txBody>
          <a:bodyPr>
            <a:normAutofit/>
          </a:bodyPr>
          <a:lstStyle/>
          <a:p>
            <a:pPr marL="514350" indent="-514350">
              <a:buFont typeface="+mj-lt"/>
              <a:buAutoNum type="arabicPeriod"/>
            </a:pPr>
            <a:r>
              <a:rPr lang="en-US" sz="3200"/>
              <a:t>These are Risk lowering medications that reduce A1C</a:t>
            </a:r>
          </a:p>
          <a:p>
            <a:pPr marL="514350" indent="-514350">
              <a:buFont typeface="+mj-lt"/>
              <a:buAutoNum type="arabicPeriod"/>
            </a:pPr>
            <a:r>
              <a:rPr lang="en-US" sz="3200"/>
              <a:t>Use Cardio-protective medications independent of A1C</a:t>
            </a:r>
          </a:p>
          <a:p>
            <a:pPr marL="514350" indent="-514350">
              <a:buFont typeface="+mj-lt"/>
              <a:buAutoNum type="arabicPeriod"/>
            </a:pPr>
            <a:r>
              <a:rPr lang="en-US" sz="3200"/>
              <a:t>There is no ”BEST” second line therapy- individualize treatments</a:t>
            </a:r>
          </a:p>
          <a:p>
            <a:pPr marL="514350" indent="-514350">
              <a:buFont typeface="+mj-lt"/>
              <a:buAutoNum type="arabicPeriod"/>
            </a:pPr>
            <a:r>
              <a:rPr lang="en-US" sz="3200"/>
              <a:t>Diabetes Once Daily</a:t>
            </a:r>
          </a:p>
          <a:p>
            <a:pPr marL="514350" indent="-514350">
              <a:buFont typeface="+mj-lt"/>
              <a:buAutoNum type="arabicPeriod"/>
            </a:pPr>
            <a:r>
              <a:rPr lang="en-US" sz="3200"/>
              <a:t>Identify patients on MDI insulin to start new agents</a:t>
            </a:r>
          </a:p>
          <a:p>
            <a:pPr marL="457059" lvl="1" indent="0" algn="ctr">
              <a:buNone/>
            </a:pPr>
            <a:r>
              <a:rPr lang="en-US" sz="2800"/>
              <a:t>C-peptide if needed</a:t>
            </a:r>
          </a:p>
          <a:p>
            <a:pPr marL="514209" indent="-514350">
              <a:buFont typeface="+mj-lt"/>
              <a:buAutoNum type="arabicPeriod"/>
            </a:pPr>
            <a:r>
              <a:rPr lang="en-US" sz="3200"/>
              <a:t>Beneficial to identify Super-responders</a:t>
            </a:r>
          </a:p>
          <a:p>
            <a:pPr marL="457059" lvl="1" indent="0" algn="ctr">
              <a:buNone/>
            </a:pPr>
            <a:endParaRPr lang="en-US" sz="2600"/>
          </a:p>
          <a:p>
            <a:pPr marL="457059" lvl="1" indent="0" algn="ctr">
              <a:buNone/>
            </a:pPr>
            <a:endParaRPr lang="en-US" sz="3600"/>
          </a:p>
          <a:p>
            <a:pPr marL="457059" lvl="1" indent="0" algn="ctr">
              <a:buNone/>
            </a:pPr>
            <a:endParaRPr lang="en-US" sz="3000"/>
          </a:p>
          <a:p>
            <a:pPr marL="514350" indent="-514350">
              <a:buFont typeface="+mj-lt"/>
              <a:buAutoNum type="arabicPeriod"/>
            </a:pPr>
            <a:endParaRPr lang="en-US" sz="2800"/>
          </a:p>
          <a:p>
            <a:pPr marL="514350" indent="-514350">
              <a:buFont typeface="+mj-lt"/>
              <a:buAutoNum type="arabicPeriod"/>
            </a:pPr>
            <a:endParaRPr lang="en-US"/>
          </a:p>
          <a:p>
            <a:pPr marL="0" indent="0">
              <a:buNone/>
            </a:pPr>
            <a:endParaRPr lang="en-US"/>
          </a:p>
        </p:txBody>
      </p:sp>
    </p:spTree>
    <p:extLst>
      <p:ext uri="{BB962C8B-B14F-4D97-AF65-F5344CB8AC3E}">
        <p14:creationId xmlns:p14="http://schemas.microsoft.com/office/powerpoint/2010/main" val="69110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848995" y="381641"/>
            <a:ext cx="8495452" cy="216726"/>
          </a:xfrm>
          <a:prstGeom prst="rect">
            <a:avLst/>
          </a:prstGeom>
          <a:noFill/>
          <a:ln w="9525">
            <a:noFill/>
            <a:miter lim="800000"/>
            <a:headEnd/>
            <a:tailEnd/>
          </a:ln>
        </p:spPr>
        <p:txBody>
          <a:bodyPr lIns="0" tIns="0" rIns="0" bIns="0">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GB" sz="1452" b="1" err="1">
                <a:solidFill>
                  <a:srgbClr val="FFFFFF"/>
                </a:solidFill>
                <a:latin typeface="Arial" charset="0"/>
              </a:rPr>
              <a:t>Cumulative Incidences of Microvascular Outcomes in the Intention-to-Treat Analyses.</a:t>
            </a:r>
            <a:endParaRPr lang="en-GB" sz="1452" b="1">
              <a:solidFill>
                <a:srgbClr val="FFFFFF"/>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
        <p:nvSpPr>
          <p:cNvPr id="5124" name="Text Box 4"/>
          <p:cNvSpPr txBox="1">
            <a:spLocks noChangeArrowheads="1"/>
          </p:cNvSpPr>
          <p:nvPr/>
        </p:nvSpPr>
        <p:spPr bwMode="auto">
          <a:xfrm>
            <a:off x="3162192" y="5972308"/>
            <a:ext cx="5847455" cy="162609"/>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722" algn="l"/>
                <a:tab pos="1313444" algn="l"/>
                <a:tab pos="1970166" algn="l"/>
                <a:tab pos="2626888" algn="l"/>
                <a:tab pos="3283610" algn="l"/>
              </a:tabLst>
            </a:pPr>
            <a:r>
              <a:rPr lang="en-GB" sz="1089" b="1">
                <a:solidFill>
                  <a:srgbClr val="FFFFFF"/>
                </a:solidFill>
                <a:latin typeface="Arial" charset="0"/>
              </a:rPr>
              <a:t>The GRADE Study Research Group. N Engl J Med2022;387:1075-1088</a:t>
            </a:r>
          </a:p>
        </p:txBody>
      </p:sp>
      <p:pic>
        <p:nvPicPr>
          <p:cNvPr id="6" name="Picture 5" descr="Image"/>
          <p:cNvPicPr>
            <a:picLocks noChangeAspect="1"/>
          </p:cNvPicPr>
          <p:nvPr/>
        </p:nvPicPr>
        <p:blipFill>
          <a:blip r:embed="rId4" cstate="print"/>
          <a:stretch>
            <a:fillRect/>
          </a:stretch>
        </p:blipFill>
        <p:spPr>
          <a:xfrm>
            <a:off x="2167847" y="878947"/>
            <a:ext cx="7685069" cy="5823517"/>
          </a:xfrm>
          <a:prstGeom prst="rect">
            <a:avLst/>
          </a:prstGeom>
        </p:spPr>
      </p:pic>
    </p:spTree>
    <p:extLst>
      <p:ext uri="{BB962C8B-B14F-4D97-AF65-F5344CB8AC3E}">
        <p14:creationId xmlns:p14="http://schemas.microsoft.com/office/powerpoint/2010/main" val="358785856"/>
      </p:ext>
    </p:extLst>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1FF7-812C-6E61-B6BE-0C6F913FA9A6}"/>
              </a:ext>
            </a:extLst>
          </p:cNvPr>
          <p:cNvSpPr>
            <a:spLocks noGrp="1"/>
          </p:cNvSpPr>
          <p:nvPr>
            <p:ph type="title"/>
          </p:nvPr>
        </p:nvSpPr>
        <p:spPr/>
        <p:txBody>
          <a:bodyPr/>
          <a:lstStyle/>
          <a:p>
            <a:pPr algn="ctr"/>
            <a:r>
              <a:rPr lang="en-US"/>
              <a:t>Summary – Lessons Learned</a:t>
            </a:r>
          </a:p>
        </p:txBody>
      </p:sp>
      <p:sp>
        <p:nvSpPr>
          <p:cNvPr id="3" name="Content Placeholder 2">
            <a:extLst>
              <a:ext uri="{FF2B5EF4-FFF2-40B4-BE49-F238E27FC236}">
                <a16:creationId xmlns:a16="http://schemas.microsoft.com/office/drawing/2014/main" id="{52527042-0149-2CCE-805B-C8862531B6C9}"/>
              </a:ext>
            </a:extLst>
          </p:cNvPr>
          <p:cNvSpPr>
            <a:spLocks noGrp="1"/>
          </p:cNvSpPr>
          <p:nvPr>
            <p:ph idx="1"/>
          </p:nvPr>
        </p:nvSpPr>
        <p:spPr/>
        <p:txBody>
          <a:bodyPr>
            <a:normAutofit lnSpcReduction="10000"/>
          </a:bodyPr>
          <a:lstStyle/>
          <a:p>
            <a:pPr marL="514350" indent="-514350">
              <a:buFont typeface="+mj-lt"/>
              <a:buAutoNum type="arabicPeriod" startAt="7"/>
            </a:pPr>
            <a:r>
              <a:rPr lang="en-US" sz="3200"/>
              <a:t>Use SGLT-2 </a:t>
            </a:r>
            <a:r>
              <a:rPr lang="en-US" sz="3200" err="1"/>
              <a:t>Inh</a:t>
            </a:r>
            <a:r>
              <a:rPr lang="en-US" sz="3200"/>
              <a:t>. in the setting of CKD with proteinuria</a:t>
            </a:r>
          </a:p>
          <a:p>
            <a:pPr marL="514350" indent="-514350">
              <a:buFont typeface="+mj-lt"/>
              <a:buAutoNum type="arabicPeriod" startAt="7"/>
            </a:pPr>
            <a:r>
              <a:rPr lang="en-US" sz="3200"/>
              <a:t>SGLT 2 improves HFrEF, </a:t>
            </a:r>
            <a:r>
              <a:rPr lang="en-US" sz="3200" err="1"/>
              <a:t>HFpEF</a:t>
            </a:r>
            <a:r>
              <a:rPr lang="en-US" sz="3200"/>
              <a:t>, CKD with significant proteinuria outcomes in DM and Non-DM</a:t>
            </a:r>
          </a:p>
          <a:p>
            <a:pPr marL="514350" indent="-514350">
              <a:buFont typeface="+mj-lt"/>
              <a:buAutoNum type="arabicPeriod" startAt="7"/>
            </a:pPr>
            <a:r>
              <a:rPr lang="en-US" sz="3200"/>
              <a:t>Management of common side effects required for long-term success</a:t>
            </a:r>
          </a:p>
          <a:p>
            <a:pPr marL="514350" indent="-514350">
              <a:buFont typeface="+mj-lt"/>
              <a:buAutoNum type="arabicPeriod" startAt="7"/>
            </a:pPr>
            <a:r>
              <a:rPr lang="en-US" sz="3200"/>
              <a:t> Strategies to reduce patient costs will increase utilization of cardio-protective agents</a:t>
            </a:r>
          </a:p>
          <a:p>
            <a:pPr marL="514350" indent="-514350">
              <a:buFont typeface="+mj-lt"/>
              <a:buAutoNum type="arabicPeriod" startAt="7"/>
            </a:pPr>
            <a:r>
              <a:rPr lang="en-US" sz="3200"/>
              <a:t> Self – demonstration of injections will breakdown barriers</a:t>
            </a:r>
          </a:p>
          <a:p>
            <a:pPr marL="514350" indent="-514350">
              <a:buFont typeface="+mj-lt"/>
              <a:buAutoNum type="arabicPeriod" startAt="7"/>
            </a:pPr>
            <a:r>
              <a:rPr lang="en-US" sz="3200"/>
              <a:t> Use of CGMS improves clinical decisions</a:t>
            </a:r>
          </a:p>
          <a:p>
            <a:pPr marL="514350" indent="-514350">
              <a:buFont typeface="+mj-lt"/>
              <a:buAutoNum type="arabicPeriod" startAt="7"/>
            </a:pPr>
            <a:endParaRPr lang="en-US" sz="2800"/>
          </a:p>
          <a:p>
            <a:pPr marL="514350" indent="-514350">
              <a:buFont typeface="+mj-lt"/>
              <a:buAutoNum type="arabicPeriod" startAt="7"/>
            </a:pPr>
            <a:endParaRPr lang="en-US"/>
          </a:p>
          <a:p>
            <a:pPr marL="514350" indent="-514350">
              <a:buFont typeface="+mj-lt"/>
              <a:buAutoNum type="arabicPeriod" startAt="7"/>
            </a:pPr>
            <a:endParaRPr lang="en-US" sz="2800"/>
          </a:p>
          <a:p>
            <a:pPr marL="514350" indent="-514350">
              <a:buFont typeface="+mj-lt"/>
              <a:buAutoNum type="arabicPeriod" startAt="7"/>
            </a:pPr>
            <a:endParaRPr lang="en-US" sz="2800"/>
          </a:p>
          <a:p>
            <a:pPr marL="514350" indent="-514350">
              <a:buFont typeface="+mj-lt"/>
              <a:buAutoNum type="arabicPeriod" startAt="7"/>
            </a:pPr>
            <a:endParaRPr lang="en-US" sz="2800"/>
          </a:p>
          <a:p>
            <a:pPr marL="514350" indent="-514350">
              <a:buFont typeface="+mj-lt"/>
              <a:buAutoNum type="arabicPeriod" startAt="7"/>
            </a:pPr>
            <a:endParaRPr lang="en-US"/>
          </a:p>
        </p:txBody>
      </p:sp>
    </p:spTree>
    <p:extLst>
      <p:ext uri="{BB962C8B-B14F-4D97-AF65-F5344CB8AC3E}">
        <p14:creationId xmlns:p14="http://schemas.microsoft.com/office/powerpoint/2010/main" val="41350201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4C56C-E994-BAD9-9125-BC7C8DDF97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793872-76BA-71C8-F5E0-77BDF79BF5EF}"/>
              </a:ext>
            </a:extLst>
          </p:cNvPr>
          <p:cNvSpPr>
            <a:spLocks noGrp="1"/>
          </p:cNvSpPr>
          <p:nvPr>
            <p:ph idx="1"/>
          </p:nvPr>
        </p:nvSpPr>
        <p:spPr/>
        <p:txBody>
          <a:bodyPr>
            <a:normAutofit/>
          </a:bodyPr>
          <a:lstStyle/>
          <a:p>
            <a:pPr marL="0" indent="0" algn="ctr">
              <a:buNone/>
            </a:pPr>
            <a:r>
              <a:rPr lang="en-US" sz="4400"/>
              <a:t>If you don’t feel comfortable with initiating these medications for individual patients,</a:t>
            </a:r>
          </a:p>
          <a:p>
            <a:pPr marL="0" indent="0" algn="ctr">
              <a:buNone/>
            </a:pPr>
            <a:endParaRPr lang="en-US" sz="4400"/>
          </a:p>
          <a:p>
            <a:pPr marL="0" indent="0" algn="ctr">
              <a:buNone/>
            </a:pPr>
            <a:r>
              <a:rPr lang="en-US" sz="6000"/>
              <a:t> Refer the patient on to someone who will.</a:t>
            </a:r>
          </a:p>
        </p:txBody>
      </p:sp>
    </p:spTree>
    <p:extLst>
      <p:ext uri="{BB962C8B-B14F-4D97-AF65-F5344CB8AC3E}">
        <p14:creationId xmlns:p14="http://schemas.microsoft.com/office/powerpoint/2010/main" val="34542683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AF81A1-87C1-5B49-AC1A-55126E2D962F}"/>
              </a:ext>
            </a:extLst>
          </p:cNvPr>
          <p:cNvSpPr>
            <a:spLocks noGrp="1"/>
          </p:cNvSpPr>
          <p:nvPr>
            <p:ph type="title"/>
          </p:nvPr>
        </p:nvSpPr>
        <p:spPr/>
        <p:txBody>
          <a:bodyPr/>
          <a:lstStyle/>
          <a:p>
            <a:r>
              <a:rPr lang="en-US"/>
              <a:t>Insert Applause Here</a:t>
            </a:r>
          </a:p>
        </p:txBody>
      </p:sp>
      <p:pic>
        <p:nvPicPr>
          <p:cNvPr id="9" name="Picture 8">
            <a:extLst>
              <a:ext uri="{FF2B5EF4-FFF2-40B4-BE49-F238E27FC236}">
                <a16:creationId xmlns:a16="http://schemas.microsoft.com/office/drawing/2014/main" id="{EA9938CB-E033-D445-AA84-7E3B447D02E6}"/>
              </a:ext>
            </a:extLst>
          </p:cNvPr>
          <p:cNvPicPr>
            <a:picLocks noChangeAspect="1"/>
          </p:cNvPicPr>
          <p:nvPr/>
        </p:nvPicPr>
        <p:blipFill>
          <a:blip r:embed="rId2"/>
          <a:stretch>
            <a:fillRect/>
          </a:stretch>
        </p:blipFill>
        <p:spPr>
          <a:xfrm>
            <a:off x="1944546" y="1556618"/>
            <a:ext cx="8067555" cy="4692354"/>
          </a:xfrm>
          <a:prstGeom prst="rect">
            <a:avLst/>
          </a:prstGeom>
        </p:spPr>
      </p:pic>
    </p:spTree>
    <p:extLst>
      <p:ext uri="{BB962C8B-B14F-4D97-AF65-F5344CB8AC3E}">
        <p14:creationId xmlns:p14="http://schemas.microsoft.com/office/powerpoint/2010/main" val="37524687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A68AC-5787-E9A3-F808-0D184F254AF1}"/>
              </a:ext>
            </a:extLst>
          </p:cNvPr>
          <p:cNvSpPr>
            <a:spLocks noGrp="1"/>
          </p:cNvSpPr>
          <p:nvPr>
            <p:ph type="title"/>
          </p:nvPr>
        </p:nvSpPr>
        <p:spPr/>
        <p:txBody>
          <a:bodyPr/>
          <a:lstStyle/>
          <a:p>
            <a:pPr algn="ctr"/>
            <a:r>
              <a:rPr lang="en-CA"/>
              <a:t>2023</a:t>
            </a:r>
          </a:p>
        </p:txBody>
      </p:sp>
      <p:pic>
        <p:nvPicPr>
          <p:cNvPr id="5" name="Content Placeholder 4" descr="A baby sleeping with a bow on her head&#10;&#10;Description automatically generated with low confidence">
            <a:extLst>
              <a:ext uri="{FF2B5EF4-FFF2-40B4-BE49-F238E27FC236}">
                <a16:creationId xmlns:a16="http://schemas.microsoft.com/office/drawing/2014/main" id="{527030ED-3A49-6900-6FC3-AC7C5C85912C}"/>
              </a:ext>
            </a:extLst>
          </p:cNvPr>
          <p:cNvPicPr>
            <a:picLocks noGrp="1" noChangeAspect="1"/>
          </p:cNvPicPr>
          <p:nvPr>
            <p:ph idx="1"/>
          </p:nvPr>
        </p:nvPicPr>
        <p:blipFill>
          <a:blip r:embed="rId2"/>
          <a:stretch>
            <a:fillRect/>
          </a:stretch>
        </p:blipFill>
        <p:spPr>
          <a:xfrm>
            <a:off x="4661112" y="1786270"/>
            <a:ext cx="3153818" cy="4763353"/>
          </a:xfrm>
        </p:spPr>
      </p:pic>
    </p:spTree>
    <p:extLst>
      <p:ext uri="{BB962C8B-B14F-4D97-AF65-F5344CB8AC3E}">
        <p14:creationId xmlns:p14="http://schemas.microsoft.com/office/powerpoint/2010/main" val="16299002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Questions?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6332" y="1610140"/>
            <a:ext cx="7659335" cy="4625368"/>
          </a:xfrm>
        </p:spPr>
      </p:pic>
    </p:spTree>
    <p:extLst>
      <p:ext uri="{BB962C8B-B14F-4D97-AF65-F5344CB8AC3E}">
        <p14:creationId xmlns:p14="http://schemas.microsoft.com/office/powerpoint/2010/main" val="19296104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E310-BD5D-F49D-36BC-08BA8C288E06}"/>
              </a:ext>
            </a:extLst>
          </p:cNvPr>
          <p:cNvSpPr>
            <a:spLocks noGrp="1"/>
          </p:cNvSpPr>
          <p:nvPr>
            <p:ph type="title"/>
          </p:nvPr>
        </p:nvSpPr>
        <p:spPr/>
        <p:txBody>
          <a:bodyPr>
            <a:normAutofit fontScale="90000"/>
          </a:bodyPr>
          <a:lstStyle/>
          <a:p>
            <a:pPr algn="ctr"/>
            <a:r>
              <a:rPr lang="en-US" sz="7300" b="1" dirty="0"/>
              <a:t>sdcrc.ca</a:t>
            </a:r>
            <a:br>
              <a:rPr lang="en-US" sz="4400" dirty="0"/>
            </a:br>
            <a:endParaRPr lang="en-US" dirty="0"/>
          </a:p>
        </p:txBody>
      </p:sp>
      <p:sp>
        <p:nvSpPr>
          <p:cNvPr id="3" name="Content Placeholder 2">
            <a:extLst>
              <a:ext uri="{FF2B5EF4-FFF2-40B4-BE49-F238E27FC236}">
                <a16:creationId xmlns:a16="http://schemas.microsoft.com/office/drawing/2014/main" id="{842F4B13-36F4-588F-AF07-D20DFCC4505D}"/>
              </a:ext>
            </a:extLst>
          </p:cNvPr>
          <p:cNvSpPr>
            <a:spLocks noGrp="1"/>
          </p:cNvSpPr>
          <p:nvPr>
            <p:ph idx="1"/>
          </p:nvPr>
        </p:nvSpPr>
        <p:spPr>
          <a:xfrm>
            <a:off x="1236688" y="2137230"/>
            <a:ext cx="10515600" cy="4351338"/>
          </a:xfrm>
        </p:spPr>
        <p:txBody>
          <a:bodyPr>
            <a:normAutofit/>
          </a:bodyPr>
          <a:lstStyle/>
          <a:p>
            <a:pPr marL="0" indent="0" algn="ctr">
              <a:buNone/>
            </a:pPr>
            <a:r>
              <a:rPr lang="en-US" sz="6600" dirty="0"/>
              <a:t>OTN</a:t>
            </a:r>
          </a:p>
          <a:p>
            <a:pPr marL="0" indent="0" algn="ctr">
              <a:buNone/>
            </a:pPr>
            <a:r>
              <a:rPr lang="en-US" sz="6600" dirty="0"/>
              <a:t>virtualhallway.ca</a:t>
            </a:r>
          </a:p>
        </p:txBody>
      </p:sp>
      <p:pic>
        <p:nvPicPr>
          <p:cNvPr id="38913" name="Picture 1">
            <a:extLst>
              <a:ext uri="{FF2B5EF4-FFF2-40B4-BE49-F238E27FC236}">
                <a16:creationId xmlns:a16="http://schemas.microsoft.com/office/drawing/2014/main" id="{0DF2561D-A762-2C08-A078-5234CE02A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511" r="2193" b="29823"/>
          <a:stretch>
            <a:fillRect/>
          </a:stretch>
        </p:blipFill>
        <p:spPr bwMode="auto">
          <a:xfrm>
            <a:off x="2770840" y="4655631"/>
            <a:ext cx="7308148" cy="18372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B76D7E1-3C71-00F0-829B-405176CBFE4D}"/>
              </a:ext>
            </a:extLst>
          </p:cNvPr>
          <p:cNvSpPr>
            <a:spLocks noChangeArrowheads="1"/>
          </p:cNvSpPr>
          <p:nvPr/>
        </p:nvSpPr>
        <p:spPr bwMode="auto">
          <a:xfrm>
            <a:off x="671332" y="29616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22311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A64C-CAF7-1344-864B-71A7D70F0092}"/>
              </a:ext>
            </a:extLst>
          </p:cNvPr>
          <p:cNvSpPr>
            <a:spLocks noGrp="1"/>
          </p:cNvSpPr>
          <p:nvPr>
            <p:ph type="title"/>
          </p:nvPr>
        </p:nvSpPr>
        <p:spPr>
          <a:xfrm>
            <a:off x="2085109" y="5734811"/>
            <a:ext cx="10515600" cy="1325563"/>
          </a:xfrm>
        </p:spPr>
        <p:txBody>
          <a:bodyPr/>
          <a:lstStyle/>
          <a:p>
            <a:pPr algn="ctr"/>
            <a:endParaRPr lang="en-US" b="1"/>
          </a:p>
        </p:txBody>
      </p:sp>
      <p:sp>
        <p:nvSpPr>
          <p:cNvPr id="4" name="Content Placeholder 3">
            <a:extLst>
              <a:ext uri="{FF2B5EF4-FFF2-40B4-BE49-F238E27FC236}">
                <a16:creationId xmlns:a16="http://schemas.microsoft.com/office/drawing/2014/main" id="{E4AC94CD-D5B4-7C43-8905-F37464470888}"/>
              </a:ext>
            </a:extLst>
          </p:cNvPr>
          <p:cNvSpPr>
            <a:spLocks noGrp="1"/>
          </p:cNvSpPr>
          <p:nvPr>
            <p:ph idx="1"/>
          </p:nvPr>
        </p:nvSpPr>
        <p:spPr>
          <a:xfrm>
            <a:off x="838200" y="1902784"/>
            <a:ext cx="10515600" cy="4351338"/>
          </a:xfrm>
        </p:spPr>
        <p:txBody>
          <a:bodyPr>
            <a:normAutofit fontScale="85000" lnSpcReduction="20000"/>
          </a:bodyPr>
          <a:lstStyle/>
          <a:p>
            <a:pPr marL="0" indent="0">
              <a:buNone/>
            </a:pPr>
            <a:r>
              <a:rPr lang="en-US" sz="3500"/>
              <a:t>Goal</a:t>
            </a:r>
            <a:r>
              <a:rPr lang="en-US"/>
              <a:t> – to reduce cardiovascular and renal complications for patients with Diabetes in Simcoe County</a:t>
            </a:r>
          </a:p>
          <a:p>
            <a:r>
              <a:rPr lang="en-US"/>
              <a:t>Focused intervention over 12 months</a:t>
            </a:r>
          </a:p>
          <a:p>
            <a:pPr lvl="2"/>
            <a:r>
              <a:rPr lang="en-US"/>
              <a:t>Initiation of diabetic medications proven to reduce cardio-renal complications</a:t>
            </a:r>
          </a:p>
          <a:p>
            <a:pPr lvl="2"/>
            <a:r>
              <a:rPr lang="en-US"/>
              <a:t>Pt. on insulin/ meds/ co-morbid diseases/initial side effects that limit ability to be initiated on meds</a:t>
            </a:r>
          </a:p>
          <a:p>
            <a:pPr lvl="2"/>
            <a:r>
              <a:rPr lang="en-US"/>
              <a:t>Pts. Post hospitalization for ACS/CHF seeing Cards/Hospitalists</a:t>
            </a:r>
          </a:p>
          <a:p>
            <a:pPr lvl="1"/>
            <a:r>
              <a:rPr lang="en-US"/>
              <a:t>f/u thru primary care</a:t>
            </a:r>
          </a:p>
          <a:p>
            <a:r>
              <a:rPr lang="en-US"/>
              <a:t>Referrals Triaged – goal first visit &lt; 1 month from referral</a:t>
            </a:r>
          </a:p>
          <a:p>
            <a:r>
              <a:rPr lang="en-US"/>
              <a:t>Initiation of diabetic medications proven to reduce cardio-renal complications</a:t>
            </a:r>
          </a:p>
          <a:p>
            <a:r>
              <a:rPr lang="en-US"/>
              <a:t>Referral – fax – 705 325 1185 (MacFadyen/Meadley)</a:t>
            </a:r>
          </a:p>
          <a:p>
            <a:endParaRPr lang="en-US"/>
          </a:p>
          <a:p>
            <a:pPr marL="0" indent="0" algn="ctr">
              <a:buNone/>
            </a:pPr>
            <a:r>
              <a:rPr lang="en-US" sz="3800" b="1" err="1"/>
              <a:t>www.sdcrc.ca</a:t>
            </a:r>
            <a:endParaRPr lang="en-US" sz="3800" b="1"/>
          </a:p>
          <a:p>
            <a:pPr lvl="1"/>
            <a:endParaRPr lang="en-US"/>
          </a:p>
        </p:txBody>
      </p:sp>
      <p:pic>
        <p:nvPicPr>
          <p:cNvPr id="7" name="Picture 6">
            <a:extLst>
              <a:ext uri="{FF2B5EF4-FFF2-40B4-BE49-F238E27FC236}">
                <a16:creationId xmlns:a16="http://schemas.microsoft.com/office/drawing/2014/main" id="{20391C09-9162-8044-AE40-C2EAE5672713}"/>
              </a:ext>
            </a:extLst>
          </p:cNvPr>
          <p:cNvPicPr>
            <a:picLocks noChangeAspect="1"/>
          </p:cNvPicPr>
          <p:nvPr/>
        </p:nvPicPr>
        <p:blipFill>
          <a:blip r:embed="rId2"/>
          <a:stretch>
            <a:fillRect/>
          </a:stretch>
        </p:blipFill>
        <p:spPr>
          <a:xfrm>
            <a:off x="167640" y="6046160"/>
            <a:ext cx="2161031" cy="673444"/>
          </a:xfrm>
          <a:prstGeom prst="rect">
            <a:avLst/>
          </a:prstGeom>
        </p:spPr>
      </p:pic>
      <p:pic>
        <p:nvPicPr>
          <p:cNvPr id="11" name="Content Placeholder 10">
            <a:extLst>
              <a:ext uri="{FF2B5EF4-FFF2-40B4-BE49-F238E27FC236}">
                <a16:creationId xmlns:a16="http://schemas.microsoft.com/office/drawing/2014/main" id="{0DD20468-2ADD-924B-A9C8-78A96E81294D}"/>
              </a:ext>
            </a:extLst>
          </p:cNvPr>
          <p:cNvPicPr>
            <a:picLocks noGrp="1" noChangeAspect="1"/>
          </p:cNvPicPr>
          <p:nvPr>
            <p:ph idx="1"/>
          </p:nvPr>
        </p:nvPicPr>
        <p:blipFill rotWithShape="1">
          <a:blip r:embed="rId3"/>
          <a:srcRect l="7444" t="31767" r="4842" b="32701"/>
          <a:stretch/>
        </p:blipFill>
        <p:spPr>
          <a:xfrm>
            <a:off x="2633471" y="353217"/>
            <a:ext cx="6461761" cy="1472408"/>
          </a:xfrm>
        </p:spPr>
      </p:pic>
    </p:spTree>
    <p:extLst>
      <p:ext uri="{BB962C8B-B14F-4D97-AF65-F5344CB8AC3E}">
        <p14:creationId xmlns:p14="http://schemas.microsoft.com/office/powerpoint/2010/main" val="656322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2194631" y="714845"/>
            <a:ext cx="7805619" cy="379143"/>
          </a:xfrm>
          <a:prstGeom prst="rect">
            <a:avLst/>
          </a:prstGeom>
          <a:noFill/>
          <a:ln w="9525">
            <a:noFill/>
            <a:miter lim="800000"/>
            <a:headEnd/>
            <a:tailEnd/>
          </a:ln>
        </p:spPr>
        <p:txBody>
          <a:bodyPr lIns="0" tIns="0" rIns="0" bIns="0" anchor="ctr">
            <a:spAutoFit/>
          </a:bodyPr>
          <a:lstStyle/>
          <a:p>
            <a:pPr algn="ctr">
              <a:lnSpc>
                <a:spcPct val="97000"/>
              </a:lnSpc>
              <a:buClr>
                <a:srgbClr val="FFFFFF"/>
              </a:buClr>
              <a:buSzPct val="45000"/>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2540" b="1">
                <a:solidFill>
                  <a:srgbClr val="FFFFFF"/>
                </a:solidFill>
                <a:latin typeface="Arial" charset="0"/>
              </a:rPr>
              <a:t>Study Overview</a:t>
            </a:r>
          </a:p>
        </p:txBody>
      </p:sp>
      <p:sp>
        <p:nvSpPr>
          <p:cNvPr id="4098" name="Rectangle 2"/>
          <p:cNvSpPr>
            <a:spLocks noGrp="1" noChangeArrowheads="1"/>
          </p:cNvSpPr>
          <p:nvPr>
            <p:ph idx="1"/>
          </p:nvPr>
        </p:nvSpPr>
        <p:spPr>
          <a:xfrm>
            <a:off x="2194631" y="1405589"/>
            <a:ext cx="7808500" cy="4755379"/>
          </a:xfrm>
          <a:ln/>
        </p:spPr>
        <p:txBody>
          <a:bodyPr anchor="t"/>
          <a:lstStyle/>
          <a:p>
            <a:pPr marL="391729" indent="-293797" algn="l">
              <a:lnSpc>
                <a:spcPct val="92000"/>
              </a:lnSpc>
              <a:spcAft>
                <a:spcPts val="806"/>
              </a:spcAft>
              <a:buSzPct val="100000"/>
              <a:buFont typeface="Arial" charset="0"/>
              <a:buChar char="•"/>
              <a:tabLst>
                <a:tab pos="656722" algn="l"/>
                <a:tab pos="1313444" algn="l"/>
                <a:tab pos="1970166" algn="l"/>
                <a:tab pos="2626888" algn="l"/>
                <a:tab pos="3283610" algn="l"/>
                <a:tab pos="3940332" algn="l"/>
                <a:tab pos="4597055" algn="l"/>
                <a:tab pos="5253777" algn="l"/>
                <a:tab pos="5910499" algn="l"/>
                <a:tab pos="6567221" algn="l"/>
                <a:tab pos="7223943" algn="l"/>
              </a:tabLst>
            </a:pPr>
            <a:r>
              <a:rPr lang="en-GB" sz="1814" b="0">
                <a:latin typeface="Arial" charset="0"/>
              </a:rPr>
              <a:t>In a secondary analysis comparing the effect of insulin glargine, glimepiride, liraglutide, and sitagliptin, added to metformin, on the incidences of microvascular complications and death, no material between-group differences were seen.</a:t>
            </a:r>
          </a:p>
        </p:txBody>
      </p:sp>
      <p:pic>
        <p:nvPicPr>
          <p:cNvPr id="4099" name="Picture 3"/>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Tree>
    <p:extLst>
      <p:ext uri="{BB962C8B-B14F-4D97-AF65-F5344CB8AC3E}">
        <p14:creationId xmlns:p14="http://schemas.microsoft.com/office/powerpoint/2010/main" val="320775592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7" name="Chart 7"/>
          <p:cNvGraphicFramePr>
            <a:graphicFrameLocks/>
          </p:cNvGraphicFramePr>
          <p:nvPr/>
        </p:nvGraphicFramePr>
        <p:xfrm>
          <a:off x="892024" y="1408153"/>
          <a:ext cx="10954080" cy="4162726"/>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noAutofit/>
          </a:bodyPr>
          <a:lstStyle/>
          <a:p>
            <a:r>
              <a:rPr lang="en-US"/>
              <a:t>Long-acting GLP-1 RAs vs. DPP-4is:</a:t>
            </a:r>
            <a:br>
              <a:rPr lang="en-US"/>
            </a:br>
            <a:r>
              <a:rPr lang="en-US">
                <a:solidFill>
                  <a:srgbClr val="63484E"/>
                </a:solidFill>
              </a:rPr>
              <a:t>Glycemic efficacy</a:t>
            </a:r>
          </a:p>
        </p:txBody>
      </p:sp>
      <p:sp>
        <p:nvSpPr>
          <p:cNvPr id="2" name="Footer Placeholder 1">
            <a:extLst>
              <a:ext uri="{FF2B5EF4-FFF2-40B4-BE49-F238E27FC236}">
                <a16:creationId xmlns:a16="http://schemas.microsoft.com/office/drawing/2014/main" id="{9D809DEC-A521-4E1D-8D2C-6422DC06B08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altLang="en-US" sz="700" b="0" i="1"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P</a:t>
            </a:r>
            <a:r>
              <a:rPr kumimoji="0" lang="en-CA" alt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-values are for statistical superiority unless otherwise noted as non-inferiority (NF); *</a:t>
            </a:r>
            <a:r>
              <a:rPr kumimoji="0" lang="en-CA" altLang="en-US" sz="700" b="0" i="1"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p</a:t>
            </a:r>
            <a:r>
              <a:rPr kumimoji="0" lang="en-CA" alt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&lt;0.001; †</a:t>
            </a:r>
            <a:r>
              <a:rPr kumimoji="0" lang="en-CA" altLang="en-US" sz="700" b="0" i="1"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p</a:t>
            </a:r>
            <a:r>
              <a:rPr kumimoji="0" lang="en-CA" alt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&lt;0.0001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AHA, antihyperglycemic agent; DULA, dulaglutide; EXEN, exenatide; LIRA, liraglutide; MET, metformin; </a:t>
            </a:r>
            <a:r>
              <a:rPr kumimoji="0" lang="en-CA" alt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PIO, pioglitazone; </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QD, once daily; QW, once weekly; SEMA, semaglutide;</a:t>
            </a:r>
            <a:r>
              <a:rPr kumimoji="0" lang="en-CA" alt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SITA, sitagliptin;</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CA" alt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TZD, thiazolidinedione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Ahren</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B, et al. Lancet Diabetes Endocrinol. 2017;5(5):341-354;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Nauck</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M, et al. Diabetes Care. 2014;37(8):2149-2158; Russell-Jones D, et al. Diabetes Care. 2012;35(2):252-258.</a:t>
            </a:r>
          </a:p>
        </p:txBody>
      </p:sp>
      <p:sp>
        <p:nvSpPr>
          <p:cNvPr id="33" name="TextBox 32"/>
          <p:cNvSpPr txBox="1">
            <a:spLocks noChangeArrowheads="1"/>
          </p:cNvSpPr>
          <p:nvPr/>
        </p:nvSpPr>
        <p:spPr bwMode="auto">
          <a:xfrm>
            <a:off x="7542635" y="4295037"/>
            <a:ext cx="25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a:ln>
                <a:noFill/>
              </a:ln>
              <a:solidFill>
                <a:srgbClr val="444545"/>
              </a:solidFill>
              <a:effectLst/>
              <a:uLnTx/>
              <a:uFillTx/>
              <a:latin typeface="Verdana" panose="020B060403050404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a:t>
            </a:r>
          </a:p>
        </p:txBody>
      </p:sp>
      <p:sp>
        <p:nvSpPr>
          <p:cNvPr id="34" name="TextBox 12"/>
          <p:cNvSpPr txBox="1">
            <a:spLocks noChangeArrowheads="1"/>
          </p:cNvSpPr>
          <p:nvPr/>
        </p:nvSpPr>
        <p:spPr bwMode="auto">
          <a:xfrm>
            <a:off x="9717388" y="1118226"/>
            <a:ext cx="215066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altLang="en-US" sz="1100" b="1" i="0" u="none" strike="noStrike" kern="1200" cap="none" spc="0" normalizeH="0" baseline="0" noProof="0">
                <a:ln>
                  <a:noFill/>
                </a:ln>
                <a:solidFill>
                  <a:srgbClr val="444545"/>
                </a:solidFill>
                <a:effectLst/>
                <a:uLnTx/>
                <a:uFillTx/>
                <a:latin typeface="Verdana" panose="020B0604030504040204" pitchFamily="34" charset="0"/>
                <a:ea typeface="+mn-ea"/>
                <a:cs typeface="+mn-cs"/>
              </a:rPr>
              <a:t>LIRA-DPP-4</a:t>
            </a:r>
            <a:br>
              <a:rPr kumimoji="0" lang="en-CA" altLang="en-US" sz="1100" b="1" i="0" u="none" strike="noStrike" kern="1200" cap="none" spc="0" normalizeH="0" baseline="0" noProof="0">
                <a:ln>
                  <a:noFill/>
                </a:ln>
                <a:solidFill>
                  <a:srgbClr val="444545"/>
                </a:solidFill>
                <a:effectLst/>
                <a:uLnTx/>
                <a:uFillTx/>
                <a:latin typeface="Verdana" panose="020B0604030504040204" pitchFamily="34" charset="0"/>
                <a:ea typeface="+mn-ea"/>
                <a:cs typeface="+mn-cs"/>
              </a:rPr>
            </a:br>
            <a:r>
              <a:rPr kumimoji="0" lang="en-CA"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26 weeks</a:t>
            </a:r>
            <a:br>
              <a:rPr kumimoji="0" lang="en-CA"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br>
            <a:r>
              <a:rPr kumimoji="0" lang="en-CA"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(Add-on to MET)</a:t>
            </a:r>
            <a:endParaRPr kumimoji="0" lang="en-CA" altLang="en-US" sz="1100" b="1" i="0" u="none" strike="noStrike" kern="1200" cap="none" spc="0" normalizeH="0" baseline="0" noProof="0">
              <a:ln>
                <a:noFill/>
              </a:ln>
              <a:solidFill>
                <a:srgbClr val="444545"/>
              </a:solidFill>
              <a:effectLst/>
              <a:uLnTx/>
              <a:uFillTx/>
              <a:latin typeface="Verdana" panose="020B0604030504040204" pitchFamily="34" charset="0"/>
              <a:ea typeface="+mn-ea"/>
              <a:cs typeface="+mn-cs"/>
            </a:endParaRPr>
          </a:p>
        </p:txBody>
      </p:sp>
      <p:sp>
        <p:nvSpPr>
          <p:cNvPr id="35" name="TextBox 31"/>
          <p:cNvSpPr txBox="1">
            <a:spLocks noChangeArrowheads="1"/>
          </p:cNvSpPr>
          <p:nvPr/>
        </p:nvSpPr>
        <p:spPr bwMode="auto">
          <a:xfrm>
            <a:off x="5673199" y="3977796"/>
            <a:ext cx="252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a:ln>
                <a:noFill/>
              </a:ln>
              <a:solidFill>
                <a:srgbClr val="444545"/>
              </a:solidFill>
              <a:effectLst/>
              <a:uLnTx/>
              <a:uFillTx/>
              <a:latin typeface="Verdana" panose="020B060403050404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a:t>
            </a:r>
          </a:p>
        </p:txBody>
      </p:sp>
      <p:sp>
        <p:nvSpPr>
          <p:cNvPr id="36" name="TextBox 32"/>
          <p:cNvSpPr txBox="1">
            <a:spLocks noChangeArrowheads="1"/>
          </p:cNvSpPr>
          <p:nvPr/>
        </p:nvSpPr>
        <p:spPr bwMode="auto">
          <a:xfrm>
            <a:off x="8187137" y="4756830"/>
            <a:ext cx="25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a:ln>
                <a:noFill/>
              </a:ln>
              <a:solidFill>
                <a:srgbClr val="444545"/>
              </a:solidFill>
              <a:effectLst/>
              <a:uLnTx/>
              <a:uFillTx/>
              <a:latin typeface="Verdana" panose="020B060403050404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 </a:t>
            </a:r>
          </a:p>
        </p:txBody>
      </p:sp>
      <p:graphicFrame>
        <p:nvGraphicFramePr>
          <p:cNvPr id="38" name="Table 37"/>
          <p:cNvGraphicFramePr>
            <a:graphicFrameLocks noGrp="1"/>
          </p:cNvGraphicFramePr>
          <p:nvPr/>
        </p:nvGraphicFramePr>
        <p:xfrm>
          <a:off x="7255807" y="1794711"/>
          <a:ext cx="2013341" cy="182880"/>
        </p:xfrm>
        <a:graphic>
          <a:graphicData uri="http://schemas.openxmlformats.org/drawingml/2006/table">
            <a:tbl>
              <a:tblPr firstRow="1" bandRow="1">
                <a:tableStyleId>{5C22544A-7EE6-4342-B048-85BDC9FD1C3A}</a:tableStyleId>
              </a:tblPr>
              <a:tblGrid>
                <a:gridCol w="658190">
                  <a:extLst>
                    <a:ext uri="{9D8B030D-6E8A-4147-A177-3AD203B41FA5}">
                      <a16:colId xmlns:a16="http://schemas.microsoft.com/office/drawing/2014/main" val="20000"/>
                    </a:ext>
                  </a:extLst>
                </a:gridCol>
                <a:gridCol w="684037">
                  <a:extLst>
                    <a:ext uri="{9D8B030D-6E8A-4147-A177-3AD203B41FA5}">
                      <a16:colId xmlns:a16="http://schemas.microsoft.com/office/drawing/2014/main" val="20001"/>
                    </a:ext>
                  </a:extLst>
                </a:gridCol>
                <a:gridCol w="671114">
                  <a:extLst>
                    <a:ext uri="{9D8B030D-6E8A-4147-A177-3AD203B41FA5}">
                      <a16:colId xmlns:a16="http://schemas.microsoft.com/office/drawing/2014/main" val="2830783166"/>
                    </a:ext>
                  </a:extLst>
                </a:gridCol>
              </a:tblGrid>
              <a:tr h="182563">
                <a:tc>
                  <a:txBody>
                    <a:bodyPr/>
                    <a:lstStyle/>
                    <a:p>
                      <a:pPr algn="ctr"/>
                      <a:r>
                        <a:rPr lang="en-US" sz="1200" b="0">
                          <a:solidFill>
                            <a:schemeClr val="tx1"/>
                          </a:solidFill>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39" name="Table 38"/>
          <p:cNvGraphicFramePr>
            <a:graphicFrameLocks noGrp="1"/>
          </p:cNvGraphicFramePr>
          <p:nvPr/>
        </p:nvGraphicFramePr>
        <p:xfrm>
          <a:off x="1569394" y="1800567"/>
          <a:ext cx="2687644" cy="287337"/>
        </p:xfrm>
        <a:graphic>
          <a:graphicData uri="http://schemas.openxmlformats.org/drawingml/2006/table">
            <a:tbl>
              <a:tblPr firstRow="1" bandRow="1">
                <a:tableStyleId>{5C22544A-7EE6-4342-B048-85BDC9FD1C3A}</a:tableStyleId>
              </a:tblPr>
              <a:tblGrid>
                <a:gridCol w="671911">
                  <a:extLst>
                    <a:ext uri="{9D8B030D-6E8A-4147-A177-3AD203B41FA5}">
                      <a16:colId xmlns:a16="http://schemas.microsoft.com/office/drawing/2014/main" val="20000"/>
                    </a:ext>
                  </a:extLst>
                </a:gridCol>
                <a:gridCol w="671911">
                  <a:extLst>
                    <a:ext uri="{9D8B030D-6E8A-4147-A177-3AD203B41FA5}">
                      <a16:colId xmlns:a16="http://schemas.microsoft.com/office/drawing/2014/main" val="2960930209"/>
                    </a:ext>
                  </a:extLst>
                </a:gridCol>
                <a:gridCol w="671911">
                  <a:extLst>
                    <a:ext uri="{9D8B030D-6E8A-4147-A177-3AD203B41FA5}">
                      <a16:colId xmlns:a16="http://schemas.microsoft.com/office/drawing/2014/main" val="2335461487"/>
                    </a:ext>
                  </a:extLst>
                </a:gridCol>
                <a:gridCol w="671911">
                  <a:extLst>
                    <a:ext uri="{9D8B030D-6E8A-4147-A177-3AD203B41FA5}">
                      <a16:colId xmlns:a16="http://schemas.microsoft.com/office/drawing/2014/main" val="20001"/>
                    </a:ext>
                  </a:extLst>
                </a:gridCol>
              </a:tblGrid>
              <a:tr h="287337">
                <a:tc>
                  <a:txBody>
                    <a:bodyPr/>
                    <a:lstStyle/>
                    <a:p>
                      <a:pPr algn="ctr"/>
                      <a:r>
                        <a:rPr lang="en-US" sz="1200" b="0">
                          <a:solidFill>
                            <a:schemeClr val="tx1"/>
                          </a:solidFill>
                        </a:rPr>
                        <a:t>8.5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8.5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8.5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8.5</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0" name="TextBox 12"/>
          <p:cNvSpPr txBox="1">
            <a:spLocks noChangeArrowheads="1"/>
          </p:cNvSpPr>
          <p:nvPr/>
        </p:nvSpPr>
        <p:spPr bwMode="auto">
          <a:xfrm>
            <a:off x="97561" y="1801436"/>
            <a:ext cx="1779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Baseline A1C (%):</a:t>
            </a:r>
          </a:p>
        </p:txBody>
      </p:sp>
      <p:sp>
        <p:nvSpPr>
          <p:cNvPr id="41" name="TextBox 40"/>
          <p:cNvSpPr txBox="1">
            <a:spLocks noChangeArrowheads="1"/>
          </p:cNvSpPr>
          <p:nvPr/>
        </p:nvSpPr>
        <p:spPr bwMode="auto">
          <a:xfrm>
            <a:off x="1389564" y="5740947"/>
            <a:ext cx="332191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0" i="1" u="none" strike="noStrike" kern="1200" cap="none" spc="0" normalizeH="0" baseline="0" noProof="0">
                <a:ln>
                  <a:noFill/>
                </a:ln>
                <a:solidFill>
                  <a:srgbClr val="444545"/>
                </a:solidFill>
                <a:effectLst/>
                <a:uLnTx/>
                <a:uFillTx/>
                <a:latin typeface="Verdana" panose="020B0604030504040204" pitchFamily="34" charset="0"/>
                <a:ea typeface="+mn-ea"/>
                <a:cs typeface="+mn-cs"/>
              </a:rPr>
              <a:t>p</a:t>
            </a:r>
            <a:r>
              <a:rPr kumimoji="0" lang="en-US"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&lt;0.001</a:t>
            </a:r>
            <a:endParaRPr kumimoji="0" lang="en-CA" altLang="en-US" sz="1200" b="0" i="0" u="none" strike="noStrike" kern="1200" cap="none" spc="0" normalizeH="0" baseline="30000" noProof="0">
              <a:ln>
                <a:noFill/>
              </a:ln>
              <a:solidFill>
                <a:srgbClr val="444545"/>
              </a:solidFill>
              <a:effectLst/>
              <a:uLnTx/>
              <a:uFillTx/>
              <a:latin typeface="Verdana" panose="020B0604030504040204" pitchFamily="34" charset="0"/>
              <a:ea typeface="+mn-ea"/>
              <a:cs typeface="+mn-cs"/>
            </a:endParaRPr>
          </a:p>
        </p:txBody>
      </p:sp>
      <p:sp>
        <p:nvSpPr>
          <p:cNvPr id="42" name="TextBox 41"/>
          <p:cNvSpPr txBox="1">
            <a:spLocks noChangeArrowheads="1"/>
          </p:cNvSpPr>
          <p:nvPr/>
        </p:nvSpPr>
        <p:spPr bwMode="auto">
          <a:xfrm>
            <a:off x="4315821" y="4123540"/>
            <a:ext cx="2905316"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0" i="1" u="none" strike="noStrike" kern="1200" cap="none" spc="0" normalizeH="0" baseline="0" noProof="0">
                <a:ln>
                  <a:noFill/>
                </a:ln>
                <a:solidFill>
                  <a:srgbClr val="444545"/>
                </a:solidFill>
                <a:effectLst/>
                <a:uLnTx/>
                <a:uFillTx/>
                <a:latin typeface="Verdana" panose="020B0604030504040204" pitchFamily="34" charset="0"/>
                <a:ea typeface="+mn-ea"/>
                <a:cs typeface="+mn-cs"/>
              </a:rPr>
              <a:t>p</a:t>
            </a:r>
            <a:r>
              <a:rPr kumimoji="0" lang="en-US"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&lt;0.001 (low-dose comparison); </a:t>
            </a:r>
            <a:r>
              <a:rPr kumimoji="0" lang="en-US" altLang="en-US" sz="1100" b="0" i="1" u="none" strike="noStrike" kern="1200" cap="none" spc="0" normalizeH="0" baseline="0" noProof="0">
                <a:ln>
                  <a:noFill/>
                </a:ln>
                <a:solidFill>
                  <a:srgbClr val="444545"/>
                </a:solidFill>
                <a:effectLst/>
                <a:uLnTx/>
                <a:uFillTx/>
                <a:latin typeface="Verdana" panose="020B0604030504040204" pitchFamily="34" charset="0"/>
                <a:ea typeface="+mn-ea"/>
                <a:cs typeface="+mn-cs"/>
              </a:rPr>
              <a:t>p&lt;</a:t>
            </a:r>
            <a:r>
              <a:rPr kumimoji="0" lang="en-US"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0.001 (high-dose comparison)</a:t>
            </a:r>
            <a:br>
              <a:rPr kumimoji="0" lang="en-US" altLang="en-US" sz="12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br>
            <a:endParaRPr kumimoji="0" lang="en-CA" altLang="en-US" sz="1200" b="0" i="0" u="none" strike="noStrike" kern="1200" cap="none" spc="0" normalizeH="0" baseline="30000" noProof="0">
              <a:ln>
                <a:noFill/>
              </a:ln>
              <a:solidFill>
                <a:srgbClr val="444545"/>
              </a:solidFill>
              <a:effectLst/>
              <a:uLnTx/>
              <a:uFillTx/>
              <a:latin typeface="Verdana" panose="020B0604030504040204" pitchFamily="34" charset="0"/>
              <a:ea typeface="+mn-ea"/>
              <a:cs typeface="+mn-cs"/>
            </a:endParaRPr>
          </a:p>
        </p:txBody>
      </p:sp>
      <p:sp>
        <p:nvSpPr>
          <p:cNvPr id="43" name="TextBox 31"/>
          <p:cNvSpPr txBox="1">
            <a:spLocks noChangeArrowheads="1"/>
          </p:cNvSpPr>
          <p:nvPr/>
        </p:nvSpPr>
        <p:spPr bwMode="auto">
          <a:xfrm>
            <a:off x="2916594" y="5439947"/>
            <a:ext cx="252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a:ln>
                <a:noFill/>
              </a:ln>
              <a:solidFill>
                <a:srgbClr val="444545"/>
              </a:solidFill>
              <a:effectLst/>
              <a:uLnTx/>
              <a:uFillTx/>
              <a:latin typeface="Verdana" panose="020B060403050404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a:t>
            </a:r>
          </a:p>
        </p:txBody>
      </p:sp>
      <p:sp>
        <p:nvSpPr>
          <p:cNvPr id="44" name="TextBox 12"/>
          <p:cNvSpPr txBox="1">
            <a:spLocks noChangeArrowheads="1"/>
          </p:cNvSpPr>
          <p:nvPr/>
        </p:nvSpPr>
        <p:spPr bwMode="auto">
          <a:xfrm>
            <a:off x="1515130" y="1118226"/>
            <a:ext cx="318099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altLang="en-US" sz="1100" b="1" i="0" u="none" strike="noStrike" kern="1200" cap="none" spc="0" normalizeH="0" baseline="0" noProof="0">
                <a:ln>
                  <a:noFill/>
                </a:ln>
                <a:solidFill>
                  <a:srgbClr val="444545"/>
                </a:solidFill>
                <a:effectLst/>
                <a:uLnTx/>
                <a:uFillTx/>
                <a:latin typeface="Verdana" panose="020B0604030504040204" pitchFamily="34" charset="0"/>
                <a:ea typeface="+mn-ea"/>
                <a:cs typeface="+mn-cs"/>
              </a:rPr>
              <a:t>DURATION 4</a:t>
            </a:r>
            <a:br>
              <a:rPr kumimoji="0" lang="en-CA" altLang="en-US" sz="1100" b="1" i="0" u="none" strike="noStrike" kern="1200" cap="none" spc="0" normalizeH="0" baseline="0" noProof="0">
                <a:ln>
                  <a:noFill/>
                </a:ln>
                <a:solidFill>
                  <a:srgbClr val="444545"/>
                </a:solidFill>
                <a:effectLst/>
                <a:uLnTx/>
                <a:uFillTx/>
                <a:latin typeface="Verdana" panose="020B0604030504040204" pitchFamily="34" charset="0"/>
                <a:ea typeface="+mn-ea"/>
                <a:cs typeface="+mn-cs"/>
              </a:rPr>
            </a:br>
            <a:r>
              <a:rPr kumimoji="0" lang="en-CA"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26 weeks</a:t>
            </a:r>
            <a:br>
              <a:rPr kumimoji="0" lang="en-CA"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br>
            <a:r>
              <a:rPr kumimoji="0" lang="en-CA"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(Drug-naïve patients with T2DM)</a:t>
            </a:r>
            <a:endParaRPr kumimoji="0" lang="en-CA" altLang="en-US" sz="1100" b="1" i="0" u="none" strike="noStrike" kern="1200" cap="none" spc="0" normalizeH="0" baseline="0" noProof="0">
              <a:ln>
                <a:noFill/>
              </a:ln>
              <a:solidFill>
                <a:srgbClr val="444545"/>
              </a:solidFill>
              <a:effectLst/>
              <a:uLnTx/>
              <a:uFillTx/>
              <a:latin typeface="Verdana" panose="020B0604030504040204" pitchFamily="34" charset="0"/>
              <a:ea typeface="+mn-ea"/>
              <a:cs typeface="+mn-cs"/>
            </a:endParaRPr>
          </a:p>
        </p:txBody>
      </p:sp>
      <p:sp>
        <p:nvSpPr>
          <p:cNvPr id="45" name="TextBox 44"/>
          <p:cNvSpPr txBox="1">
            <a:spLocks noChangeArrowheads="1"/>
          </p:cNvSpPr>
          <p:nvPr/>
        </p:nvSpPr>
        <p:spPr bwMode="auto">
          <a:xfrm>
            <a:off x="2328498" y="5059031"/>
            <a:ext cx="25400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05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NF</a:t>
            </a:r>
          </a:p>
        </p:txBody>
      </p:sp>
      <p:sp>
        <p:nvSpPr>
          <p:cNvPr id="46" name="TextBox 45"/>
          <p:cNvSpPr txBox="1">
            <a:spLocks noChangeArrowheads="1"/>
          </p:cNvSpPr>
          <p:nvPr/>
        </p:nvSpPr>
        <p:spPr bwMode="auto">
          <a:xfrm>
            <a:off x="2651051" y="5353386"/>
            <a:ext cx="25400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05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NF</a:t>
            </a:r>
          </a:p>
        </p:txBody>
      </p:sp>
      <p:grpSp>
        <p:nvGrpSpPr>
          <p:cNvPr id="47" name="Group 46"/>
          <p:cNvGrpSpPr/>
          <p:nvPr/>
        </p:nvGrpSpPr>
        <p:grpSpPr>
          <a:xfrm>
            <a:off x="2015937" y="4509822"/>
            <a:ext cx="1885504" cy="1086621"/>
            <a:chOff x="2127939" y="4639344"/>
            <a:chExt cx="2348002" cy="1086621"/>
          </a:xfrm>
        </p:grpSpPr>
        <p:cxnSp>
          <p:nvCxnSpPr>
            <p:cNvPr id="48" name="Straight Connector 47"/>
            <p:cNvCxnSpPr/>
            <p:nvPr/>
          </p:nvCxnSpPr>
          <p:spPr>
            <a:xfrm>
              <a:off x="2127939" y="4919627"/>
              <a:ext cx="0" cy="80633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127939" y="5166722"/>
              <a:ext cx="79653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924476" y="4927194"/>
              <a:ext cx="0" cy="23952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127939" y="5446122"/>
              <a:ext cx="159307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714316" y="5201021"/>
              <a:ext cx="0" cy="24709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127939" y="5725965"/>
              <a:ext cx="234800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475941" y="4639344"/>
              <a:ext cx="0" cy="10866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TextBox 54"/>
          <p:cNvSpPr txBox="1">
            <a:spLocks noChangeArrowheads="1"/>
          </p:cNvSpPr>
          <p:nvPr/>
        </p:nvSpPr>
        <p:spPr bwMode="auto">
          <a:xfrm>
            <a:off x="6709466" y="5269332"/>
            <a:ext cx="3209343"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0" i="1" u="none" strike="noStrike" kern="1200" cap="none" spc="0" normalizeH="0" baseline="0" noProof="0">
                <a:ln>
                  <a:noFill/>
                </a:ln>
                <a:solidFill>
                  <a:srgbClr val="444545"/>
                </a:solidFill>
                <a:effectLst/>
                <a:uLnTx/>
                <a:uFillTx/>
                <a:latin typeface="Verdana" panose="020B0604030504040204" pitchFamily="34" charset="0"/>
                <a:ea typeface="+mn-ea"/>
                <a:cs typeface="+mn-cs"/>
              </a:rPr>
              <a:t>p</a:t>
            </a:r>
            <a:r>
              <a:rPr kumimoji="0" lang="en-US"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&lt;0.0001 (low-dose comparison); </a:t>
            </a:r>
            <a:r>
              <a:rPr kumimoji="0" lang="en-US" altLang="en-US" sz="1100" b="0" i="1" u="none" strike="noStrike" kern="1200" cap="none" spc="0" normalizeH="0" baseline="0" noProof="0">
                <a:ln>
                  <a:noFill/>
                </a:ln>
                <a:solidFill>
                  <a:srgbClr val="444545"/>
                </a:solidFill>
                <a:effectLst/>
                <a:uLnTx/>
                <a:uFillTx/>
                <a:latin typeface="Verdana" panose="020B0604030504040204" pitchFamily="34" charset="0"/>
                <a:ea typeface="+mn-ea"/>
                <a:cs typeface="+mn-cs"/>
              </a:rPr>
              <a:t>p&lt;</a:t>
            </a:r>
            <a:r>
              <a:rPr kumimoji="0" lang="en-US"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0.0001 (high-dose comparison)</a:t>
            </a:r>
            <a:br>
              <a:rPr kumimoji="0" lang="en-US" altLang="en-US" sz="12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br>
            <a:endParaRPr kumimoji="0" lang="en-CA" altLang="en-US" sz="1200" b="0" i="0" u="none" strike="noStrike" kern="1200" cap="none" spc="0" normalizeH="0" baseline="30000" noProof="0">
              <a:ln>
                <a:noFill/>
              </a:ln>
              <a:solidFill>
                <a:srgbClr val="444545"/>
              </a:solidFill>
              <a:effectLst/>
              <a:uLnTx/>
              <a:uFillTx/>
              <a:latin typeface="Verdana" panose="020B0604030504040204" pitchFamily="34" charset="0"/>
              <a:ea typeface="+mn-ea"/>
              <a:cs typeface="+mn-cs"/>
            </a:endParaRPr>
          </a:p>
        </p:txBody>
      </p:sp>
      <p:sp>
        <p:nvSpPr>
          <p:cNvPr id="56" name="TextBox 12"/>
          <p:cNvSpPr txBox="1">
            <a:spLocks noChangeArrowheads="1"/>
          </p:cNvSpPr>
          <p:nvPr/>
        </p:nvSpPr>
        <p:spPr bwMode="auto">
          <a:xfrm>
            <a:off x="4669413" y="1118226"/>
            <a:ext cx="215066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altLang="en-US" sz="1100" b="1" i="0" u="none" strike="noStrike" kern="1200" cap="none" spc="0" normalizeH="0" baseline="0" noProof="0">
                <a:ln>
                  <a:noFill/>
                </a:ln>
                <a:solidFill>
                  <a:srgbClr val="444545"/>
                </a:solidFill>
                <a:effectLst/>
                <a:uLnTx/>
                <a:uFillTx/>
                <a:latin typeface="Verdana" panose="020B0604030504040204" pitchFamily="34" charset="0"/>
                <a:ea typeface="+mn-ea"/>
                <a:cs typeface="+mn-cs"/>
              </a:rPr>
              <a:t>AWARD 5</a:t>
            </a:r>
            <a:br>
              <a:rPr kumimoji="0" lang="en-CA" altLang="en-US" sz="1100" b="1" i="0" u="none" strike="noStrike" kern="1200" cap="none" spc="0" normalizeH="0" baseline="0" noProof="0">
                <a:ln>
                  <a:noFill/>
                </a:ln>
                <a:solidFill>
                  <a:srgbClr val="444545"/>
                </a:solidFill>
                <a:effectLst/>
                <a:uLnTx/>
                <a:uFillTx/>
                <a:latin typeface="Verdana" panose="020B0604030504040204" pitchFamily="34" charset="0"/>
                <a:ea typeface="+mn-ea"/>
                <a:cs typeface="+mn-cs"/>
              </a:rPr>
            </a:br>
            <a:r>
              <a:rPr kumimoji="0" lang="en-CA"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52 weeks</a:t>
            </a:r>
            <a:br>
              <a:rPr kumimoji="0" lang="en-CA"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br>
            <a:r>
              <a:rPr kumimoji="0" lang="en-CA"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(Add-on to MET)</a:t>
            </a:r>
            <a:endParaRPr kumimoji="0" lang="en-CA" altLang="en-US" sz="1100" b="1" i="0" u="none" strike="noStrike" kern="1200" cap="none" spc="0" normalizeH="0" baseline="0" noProof="0">
              <a:ln>
                <a:noFill/>
              </a:ln>
              <a:solidFill>
                <a:srgbClr val="444545"/>
              </a:solidFill>
              <a:effectLst/>
              <a:uLnTx/>
              <a:uFillTx/>
              <a:latin typeface="Verdana" panose="020B0604030504040204" pitchFamily="34" charset="0"/>
              <a:ea typeface="+mn-ea"/>
              <a:cs typeface="+mn-cs"/>
            </a:endParaRPr>
          </a:p>
        </p:txBody>
      </p:sp>
      <p:graphicFrame>
        <p:nvGraphicFramePr>
          <p:cNvPr id="57" name="Table 56"/>
          <p:cNvGraphicFramePr>
            <a:graphicFrameLocks noGrp="1"/>
          </p:cNvGraphicFramePr>
          <p:nvPr/>
        </p:nvGraphicFramePr>
        <p:xfrm>
          <a:off x="4785001" y="1824985"/>
          <a:ext cx="1924466" cy="182880"/>
        </p:xfrm>
        <a:graphic>
          <a:graphicData uri="http://schemas.openxmlformats.org/drawingml/2006/table">
            <a:tbl>
              <a:tblPr firstRow="1" bandRow="1">
                <a:tableStyleId>{5C22544A-7EE6-4342-B048-85BDC9FD1C3A}</a:tableStyleId>
              </a:tblPr>
              <a:tblGrid>
                <a:gridCol w="629135">
                  <a:extLst>
                    <a:ext uri="{9D8B030D-6E8A-4147-A177-3AD203B41FA5}">
                      <a16:colId xmlns:a16="http://schemas.microsoft.com/office/drawing/2014/main" val="20000"/>
                    </a:ext>
                  </a:extLst>
                </a:gridCol>
                <a:gridCol w="653842">
                  <a:extLst>
                    <a:ext uri="{9D8B030D-6E8A-4147-A177-3AD203B41FA5}">
                      <a16:colId xmlns:a16="http://schemas.microsoft.com/office/drawing/2014/main" val="20001"/>
                    </a:ext>
                  </a:extLst>
                </a:gridCol>
                <a:gridCol w="641489">
                  <a:extLst>
                    <a:ext uri="{9D8B030D-6E8A-4147-A177-3AD203B41FA5}">
                      <a16:colId xmlns:a16="http://schemas.microsoft.com/office/drawing/2014/main" val="2830783166"/>
                    </a:ext>
                  </a:extLst>
                </a:gridCol>
              </a:tblGrid>
              <a:tr h="182563">
                <a:tc>
                  <a:txBody>
                    <a:bodyPr/>
                    <a:lstStyle/>
                    <a:p>
                      <a:pPr algn="ctr"/>
                      <a:r>
                        <a:rPr lang="en-US" sz="1200" b="0">
                          <a:solidFill>
                            <a:schemeClr val="tx1"/>
                          </a:solidFill>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8.1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8" name="TextBox 31"/>
          <p:cNvSpPr txBox="1">
            <a:spLocks noChangeArrowheads="1"/>
          </p:cNvSpPr>
          <p:nvPr/>
        </p:nvSpPr>
        <p:spPr bwMode="auto">
          <a:xfrm>
            <a:off x="5003272" y="3860546"/>
            <a:ext cx="252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a:ln>
                <a:noFill/>
              </a:ln>
              <a:solidFill>
                <a:srgbClr val="444545"/>
              </a:solidFill>
              <a:effectLst/>
              <a:uLnTx/>
              <a:uFillTx/>
              <a:latin typeface="Verdana" panose="020B060403050404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a:t>
            </a:r>
          </a:p>
        </p:txBody>
      </p:sp>
      <p:cxnSp>
        <p:nvCxnSpPr>
          <p:cNvPr id="59" name="Straight Connector 58"/>
          <p:cNvCxnSpPr/>
          <p:nvPr/>
        </p:nvCxnSpPr>
        <p:spPr>
          <a:xfrm>
            <a:off x="1610259" y="2047804"/>
            <a:ext cx="101125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12"/>
          <p:cNvSpPr txBox="1">
            <a:spLocks noChangeArrowheads="1"/>
          </p:cNvSpPr>
          <p:nvPr/>
        </p:nvSpPr>
        <p:spPr bwMode="auto">
          <a:xfrm>
            <a:off x="7189295" y="1118226"/>
            <a:ext cx="215066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altLang="en-US" sz="1100" b="1" i="0" u="none" strike="noStrike" kern="1200" cap="none" spc="0" normalizeH="0" baseline="0" noProof="0">
                <a:ln>
                  <a:noFill/>
                </a:ln>
                <a:solidFill>
                  <a:srgbClr val="444545"/>
                </a:solidFill>
                <a:effectLst/>
                <a:uLnTx/>
                <a:uFillTx/>
                <a:latin typeface="Verdana" panose="020B0604030504040204" pitchFamily="34" charset="0"/>
                <a:ea typeface="+mn-ea"/>
                <a:cs typeface="+mn-cs"/>
              </a:rPr>
              <a:t>SUSTAIN 2</a:t>
            </a:r>
            <a:br>
              <a:rPr kumimoji="0" lang="en-CA" altLang="en-US" sz="1100" b="1" i="0" u="none" strike="noStrike" kern="1200" cap="none" spc="0" normalizeH="0" baseline="0" noProof="0">
                <a:ln>
                  <a:noFill/>
                </a:ln>
                <a:solidFill>
                  <a:srgbClr val="444545"/>
                </a:solidFill>
                <a:effectLst/>
                <a:uLnTx/>
                <a:uFillTx/>
                <a:latin typeface="Verdana" panose="020B0604030504040204" pitchFamily="34" charset="0"/>
                <a:ea typeface="+mn-ea"/>
                <a:cs typeface="+mn-cs"/>
              </a:rPr>
            </a:br>
            <a:r>
              <a:rPr kumimoji="0" lang="en-CA"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56 weeks</a:t>
            </a:r>
            <a:br>
              <a:rPr kumimoji="0" lang="en-CA"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br>
            <a:r>
              <a:rPr kumimoji="0" lang="en-CA"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(Add-on to MET±TZD)</a:t>
            </a:r>
            <a:endParaRPr kumimoji="0" lang="en-CA" altLang="en-US" sz="1100" b="1" i="0" u="none" strike="noStrike" kern="1200" cap="none" spc="0" normalizeH="0" baseline="0" noProof="0">
              <a:ln>
                <a:noFill/>
              </a:ln>
              <a:solidFill>
                <a:srgbClr val="444545"/>
              </a:solidFill>
              <a:effectLst/>
              <a:uLnTx/>
              <a:uFillTx/>
              <a:latin typeface="Verdana" panose="020B0604030504040204" pitchFamily="34" charset="0"/>
              <a:ea typeface="+mn-ea"/>
              <a:cs typeface="+mn-cs"/>
            </a:endParaRPr>
          </a:p>
        </p:txBody>
      </p:sp>
      <p:graphicFrame>
        <p:nvGraphicFramePr>
          <p:cNvPr id="62" name="Table 61"/>
          <p:cNvGraphicFramePr>
            <a:graphicFrameLocks noGrp="1"/>
          </p:cNvGraphicFramePr>
          <p:nvPr/>
        </p:nvGraphicFramePr>
        <p:xfrm>
          <a:off x="9782080" y="1699332"/>
          <a:ext cx="2056498" cy="356177"/>
        </p:xfrm>
        <a:graphic>
          <a:graphicData uri="http://schemas.openxmlformats.org/drawingml/2006/table">
            <a:tbl>
              <a:tblPr firstRow="1" bandRow="1">
                <a:tableStyleId>{5C22544A-7EE6-4342-B048-85BDC9FD1C3A}</a:tableStyleId>
              </a:tblPr>
              <a:tblGrid>
                <a:gridCol w="672298">
                  <a:extLst>
                    <a:ext uri="{9D8B030D-6E8A-4147-A177-3AD203B41FA5}">
                      <a16:colId xmlns:a16="http://schemas.microsoft.com/office/drawing/2014/main" val="20000"/>
                    </a:ext>
                  </a:extLst>
                </a:gridCol>
                <a:gridCol w="698700">
                  <a:extLst>
                    <a:ext uri="{9D8B030D-6E8A-4147-A177-3AD203B41FA5}">
                      <a16:colId xmlns:a16="http://schemas.microsoft.com/office/drawing/2014/main" val="20001"/>
                    </a:ext>
                  </a:extLst>
                </a:gridCol>
                <a:gridCol w="685500">
                  <a:extLst>
                    <a:ext uri="{9D8B030D-6E8A-4147-A177-3AD203B41FA5}">
                      <a16:colId xmlns:a16="http://schemas.microsoft.com/office/drawing/2014/main" val="2830783166"/>
                    </a:ext>
                  </a:extLst>
                </a:gridCol>
              </a:tblGrid>
              <a:tr h="356177">
                <a:tc>
                  <a:txBody>
                    <a:bodyPr/>
                    <a:lstStyle/>
                    <a:p>
                      <a:pPr algn="ctr"/>
                      <a:r>
                        <a:rPr lang="en-US" sz="1200" b="0">
                          <a:solidFill>
                            <a:schemeClr val="tx1"/>
                          </a:solidFill>
                        </a:rPr>
                        <a:t>8.4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8.4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rPr>
                        <a:t>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3" name="TextBox 62">
            <a:extLst>
              <a:ext uri="{FF2B5EF4-FFF2-40B4-BE49-F238E27FC236}">
                <a16:creationId xmlns:a16="http://schemas.microsoft.com/office/drawing/2014/main" id="{9599F012-58CE-46BB-8584-7B6E725E6968}"/>
              </a:ext>
            </a:extLst>
          </p:cNvPr>
          <p:cNvSpPr txBox="1">
            <a:spLocks noChangeArrowheads="1"/>
          </p:cNvSpPr>
          <p:nvPr/>
        </p:nvSpPr>
        <p:spPr bwMode="auto">
          <a:xfrm>
            <a:off x="10043554" y="4573128"/>
            <a:ext cx="25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a:ln>
                <a:noFill/>
              </a:ln>
              <a:solidFill>
                <a:srgbClr val="444545"/>
              </a:solidFill>
              <a:effectLst/>
              <a:uLnTx/>
              <a:uFillTx/>
              <a:latin typeface="Verdana" panose="020B060403050404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a:t>
            </a:r>
          </a:p>
        </p:txBody>
      </p:sp>
      <p:sp>
        <p:nvSpPr>
          <p:cNvPr id="64" name="TextBox 32">
            <a:extLst>
              <a:ext uri="{FF2B5EF4-FFF2-40B4-BE49-F238E27FC236}">
                <a16:creationId xmlns:a16="http://schemas.microsoft.com/office/drawing/2014/main" id="{6D98A066-C279-4A54-A3DD-0B1DEBD2E62B}"/>
              </a:ext>
            </a:extLst>
          </p:cNvPr>
          <p:cNvSpPr txBox="1">
            <a:spLocks noChangeArrowheads="1"/>
          </p:cNvSpPr>
          <p:nvPr/>
        </p:nvSpPr>
        <p:spPr bwMode="auto">
          <a:xfrm>
            <a:off x="10645398" y="4158758"/>
            <a:ext cx="25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a:ln>
                <a:noFill/>
              </a:ln>
              <a:solidFill>
                <a:srgbClr val="444545"/>
              </a:solidFill>
              <a:effectLst/>
              <a:uLnTx/>
              <a:uFillTx/>
              <a:latin typeface="Verdana" panose="020B060403050404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 </a:t>
            </a:r>
          </a:p>
        </p:txBody>
      </p:sp>
      <p:sp>
        <p:nvSpPr>
          <p:cNvPr id="65" name="Rectangle 64">
            <a:extLst>
              <a:ext uri="{FF2B5EF4-FFF2-40B4-BE49-F238E27FC236}">
                <a16:creationId xmlns:a16="http://schemas.microsoft.com/office/drawing/2014/main" id="{4697BCBA-44C7-4C4A-9D33-D2BCBEA4EC20}"/>
              </a:ext>
            </a:extLst>
          </p:cNvPr>
          <p:cNvSpPr/>
          <p:nvPr/>
        </p:nvSpPr>
        <p:spPr>
          <a:xfrm>
            <a:off x="4429356" y="2034378"/>
            <a:ext cx="2643310" cy="235263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1ED31C9F-3CEC-4D6F-9ADA-89BDE9E57978}"/>
              </a:ext>
            </a:extLst>
          </p:cNvPr>
          <p:cNvSpPr/>
          <p:nvPr/>
        </p:nvSpPr>
        <p:spPr>
          <a:xfrm>
            <a:off x="11312676" y="5126162"/>
            <a:ext cx="218924" cy="308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60" name="TextBox 59">
            <a:extLst>
              <a:ext uri="{FF2B5EF4-FFF2-40B4-BE49-F238E27FC236}">
                <a16:creationId xmlns:a16="http://schemas.microsoft.com/office/drawing/2014/main" id="{920673AB-062E-48A7-9265-85BFFF466FB2}"/>
              </a:ext>
            </a:extLst>
          </p:cNvPr>
          <p:cNvSpPr txBox="1">
            <a:spLocks noChangeArrowheads="1"/>
          </p:cNvSpPr>
          <p:nvPr/>
        </p:nvSpPr>
        <p:spPr bwMode="auto">
          <a:xfrm>
            <a:off x="9499376" y="4913408"/>
            <a:ext cx="2652529"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0" i="1" u="none" strike="noStrike" kern="1200" cap="none" spc="0" normalizeH="0" baseline="0" noProof="0">
                <a:ln>
                  <a:noFill/>
                </a:ln>
                <a:solidFill>
                  <a:srgbClr val="444545"/>
                </a:solidFill>
                <a:effectLst/>
                <a:uLnTx/>
                <a:uFillTx/>
                <a:latin typeface="Verdana" panose="020B0604030504040204" pitchFamily="34" charset="0"/>
                <a:ea typeface="+mn-ea"/>
                <a:cs typeface="+mn-cs"/>
              </a:rPr>
              <a:t>p</a:t>
            </a:r>
            <a:r>
              <a:rPr kumimoji="0" lang="en-US"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&lt;0.0001 (low-dose comparison); </a:t>
            </a:r>
            <a:r>
              <a:rPr kumimoji="0" lang="en-US" altLang="en-US" sz="1100" b="0" i="1" u="none" strike="noStrike" kern="1200" cap="none" spc="0" normalizeH="0" baseline="0" noProof="0">
                <a:ln>
                  <a:noFill/>
                </a:ln>
                <a:solidFill>
                  <a:srgbClr val="444545"/>
                </a:solidFill>
                <a:effectLst/>
                <a:uLnTx/>
                <a:uFillTx/>
                <a:latin typeface="Verdana" panose="020B0604030504040204" pitchFamily="34" charset="0"/>
                <a:ea typeface="+mn-ea"/>
                <a:cs typeface="+mn-cs"/>
              </a:rPr>
              <a:t>p&lt;</a:t>
            </a:r>
            <a:r>
              <a:rPr kumimoji="0" lang="en-US" altLang="en-US" sz="11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t>0.0001 (high-dose comparison)</a:t>
            </a:r>
            <a:br>
              <a:rPr kumimoji="0" lang="en-US" altLang="en-US" sz="1200" b="0" i="0" u="none" strike="noStrike" kern="1200" cap="none" spc="0" normalizeH="0" baseline="0" noProof="0">
                <a:ln>
                  <a:noFill/>
                </a:ln>
                <a:solidFill>
                  <a:srgbClr val="444545"/>
                </a:solidFill>
                <a:effectLst/>
                <a:uLnTx/>
                <a:uFillTx/>
                <a:latin typeface="Verdana" panose="020B0604030504040204" pitchFamily="34" charset="0"/>
                <a:ea typeface="+mn-ea"/>
                <a:cs typeface="+mn-cs"/>
              </a:rPr>
            </a:br>
            <a:endParaRPr kumimoji="0" lang="en-CA" altLang="en-US" sz="1200" b="0" i="0" u="none" strike="noStrike" kern="1200" cap="none" spc="0" normalizeH="0" baseline="30000" noProof="0">
              <a:ln>
                <a:noFill/>
              </a:ln>
              <a:solidFill>
                <a:srgbClr val="444545"/>
              </a:solidFill>
              <a:effectLst/>
              <a:uLnTx/>
              <a:uFillTx/>
              <a:latin typeface="Verdana" panose="020B0604030504040204" pitchFamily="34" charset="0"/>
              <a:ea typeface="+mn-ea"/>
              <a:cs typeface="+mn-cs"/>
            </a:endParaRPr>
          </a:p>
        </p:txBody>
      </p:sp>
      <p:sp>
        <p:nvSpPr>
          <p:cNvPr id="6" name="TextBox 5"/>
          <p:cNvSpPr txBox="1"/>
          <p:nvPr/>
        </p:nvSpPr>
        <p:spPr>
          <a:xfrm>
            <a:off x="1831271" y="2063045"/>
            <a:ext cx="369332" cy="1517141"/>
          </a:xfrm>
          <a:prstGeom prst="rect">
            <a:avLst/>
          </a:prstGeom>
          <a:solidFill>
            <a:srgbClr val="822E81"/>
          </a:solid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white"/>
                </a:solidFill>
                <a:effectLst/>
                <a:uLnTx/>
                <a:uFillTx/>
                <a:latin typeface="Verdana"/>
                <a:ea typeface="+mn-ea"/>
                <a:cs typeface="+mn-cs"/>
              </a:rPr>
              <a:t>EXEN</a:t>
            </a:r>
            <a:r>
              <a:rPr kumimoji="0" lang="en-US" sz="1200" b="1" i="0" u="none" strike="noStrike" kern="1200" cap="none" spc="0" normalizeH="0" baseline="0" noProof="0">
                <a:ln>
                  <a:noFill/>
                </a:ln>
                <a:solidFill>
                  <a:prstClr val="white"/>
                </a:solidFill>
                <a:effectLst/>
                <a:uLnTx/>
                <a:uFillTx/>
                <a:latin typeface="Verdana"/>
                <a:ea typeface="+mn-ea"/>
                <a:cs typeface="+mn-cs"/>
              </a:rPr>
              <a:t> 2 mg </a:t>
            </a:r>
            <a:r>
              <a:rPr kumimoji="0" lang="en-US" sz="1200" b="1" i="0" u="none" strike="noStrike" kern="1200" cap="none" spc="0" normalizeH="0" baseline="0" noProof="0" err="1">
                <a:ln>
                  <a:noFill/>
                </a:ln>
                <a:solidFill>
                  <a:prstClr val="white"/>
                </a:solidFill>
                <a:effectLst/>
                <a:uLnTx/>
                <a:uFillTx/>
                <a:latin typeface="Verdana"/>
                <a:ea typeface="+mn-ea"/>
                <a:cs typeface="+mn-cs"/>
              </a:rPr>
              <a:t>QW</a:t>
            </a:r>
            <a:endParaRPr kumimoji="0" lang="en-US" sz="1200" b="1" i="0" u="none" strike="noStrike" kern="1200" cap="none" spc="0" normalizeH="0" baseline="0" noProof="0">
              <a:ln>
                <a:noFill/>
              </a:ln>
              <a:solidFill>
                <a:prstClr val="white"/>
              </a:solidFill>
              <a:effectLst/>
              <a:uLnTx/>
              <a:uFillTx/>
              <a:latin typeface="Verdana"/>
              <a:ea typeface="+mn-ea"/>
              <a:cs typeface="+mn-cs"/>
            </a:endParaRPr>
          </a:p>
        </p:txBody>
      </p:sp>
      <p:sp>
        <p:nvSpPr>
          <p:cNvPr id="69" name="TextBox 68"/>
          <p:cNvSpPr txBox="1"/>
          <p:nvPr/>
        </p:nvSpPr>
        <p:spPr>
          <a:xfrm>
            <a:off x="8085765" y="2084707"/>
            <a:ext cx="369332" cy="1683939"/>
          </a:xfrm>
          <a:prstGeom prst="rect">
            <a:avLst/>
          </a:prstGeom>
          <a:solidFill>
            <a:srgbClr val="63484E"/>
          </a:solid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white"/>
                </a:solidFill>
                <a:effectLst/>
                <a:uLnTx/>
                <a:uFillTx/>
                <a:latin typeface="Verdana"/>
                <a:ea typeface="+mn-ea"/>
                <a:cs typeface="+mn-cs"/>
              </a:rPr>
              <a:t>SEMA</a:t>
            </a:r>
            <a:r>
              <a:rPr kumimoji="0" lang="en-US" sz="1200" b="1" i="0" u="none" strike="noStrike" kern="1200" cap="none" spc="0" normalizeH="0" baseline="0" noProof="0">
                <a:ln>
                  <a:noFill/>
                </a:ln>
                <a:solidFill>
                  <a:prstClr val="white"/>
                </a:solidFill>
                <a:effectLst/>
                <a:uLnTx/>
                <a:uFillTx/>
                <a:latin typeface="Verdana"/>
                <a:ea typeface="+mn-ea"/>
                <a:cs typeface="+mn-cs"/>
              </a:rPr>
              <a:t> 1.0 mg </a:t>
            </a:r>
            <a:r>
              <a:rPr kumimoji="0" lang="en-US" sz="1200" b="1" i="0" u="none" strike="noStrike" kern="1200" cap="none" spc="0" normalizeH="0" baseline="0" noProof="0" err="1">
                <a:ln>
                  <a:noFill/>
                </a:ln>
                <a:solidFill>
                  <a:prstClr val="white"/>
                </a:solidFill>
                <a:effectLst/>
                <a:uLnTx/>
                <a:uFillTx/>
                <a:latin typeface="Verdana"/>
                <a:ea typeface="+mn-ea"/>
                <a:cs typeface="+mn-cs"/>
              </a:rPr>
              <a:t>QW</a:t>
            </a:r>
            <a:endParaRPr kumimoji="0" lang="en-US" sz="1200" b="1" i="0" u="none" strike="noStrike" kern="1200" cap="none" spc="0" normalizeH="0" baseline="0" noProof="0">
              <a:ln>
                <a:noFill/>
              </a:ln>
              <a:solidFill>
                <a:prstClr val="white"/>
              </a:solidFill>
              <a:effectLst/>
              <a:uLnTx/>
              <a:uFillTx/>
              <a:latin typeface="Verdana"/>
              <a:ea typeface="+mn-ea"/>
              <a:cs typeface="+mn-cs"/>
            </a:endParaRPr>
          </a:p>
        </p:txBody>
      </p:sp>
      <p:sp>
        <p:nvSpPr>
          <p:cNvPr id="70" name="TextBox 69"/>
          <p:cNvSpPr txBox="1"/>
          <p:nvPr/>
        </p:nvSpPr>
        <p:spPr>
          <a:xfrm>
            <a:off x="9965934" y="2073585"/>
            <a:ext cx="369332" cy="1584983"/>
          </a:xfrm>
          <a:prstGeom prst="rect">
            <a:avLst/>
          </a:prstGeom>
          <a:solidFill>
            <a:srgbClr val="387F83"/>
          </a:solid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LIRA 1.8 mg </a:t>
            </a:r>
            <a:r>
              <a:rPr kumimoji="0" lang="en-US" sz="1200" b="1" i="0" u="none" strike="noStrike" kern="1200" cap="none" spc="0" normalizeH="0" baseline="0" noProof="0" err="1">
                <a:ln>
                  <a:noFill/>
                </a:ln>
                <a:solidFill>
                  <a:prstClr val="white"/>
                </a:solidFill>
                <a:effectLst/>
                <a:uLnTx/>
                <a:uFillTx/>
                <a:latin typeface="Verdana"/>
                <a:ea typeface="+mn-ea"/>
                <a:cs typeface="+mn-cs"/>
              </a:rPr>
              <a:t>QD</a:t>
            </a:r>
            <a:endParaRPr kumimoji="0" lang="en-US" sz="1200" b="1" i="0" u="none" strike="noStrike" kern="1200" cap="none" spc="0" normalizeH="0" baseline="0" noProof="0">
              <a:ln>
                <a:noFill/>
              </a:ln>
              <a:solidFill>
                <a:prstClr val="white"/>
              </a:solidFill>
              <a:effectLst/>
              <a:uLnTx/>
              <a:uFillTx/>
              <a:latin typeface="Verdana"/>
              <a:ea typeface="+mn-ea"/>
              <a:cs typeface="+mn-cs"/>
            </a:endParaRPr>
          </a:p>
        </p:txBody>
      </p:sp>
      <p:sp>
        <p:nvSpPr>
          <p:cNvPr id="4" name="Rectangle 3">
            <a:extLst>
              <a:ext uri="{FF2B5EF4-FFF2-40B4-BE49-F238E27FC236}">
                <a16:creationId xmlns:a16="http://schemas.microsoft.com/office/drawing/2014/main" id="{73B992D7-D4B1-49C1-9F15-D08DF655BCB6}"/>
              </a:ext>
            </a:extLst>
          </p:cNvPr>
          <p:cNvSpPr/>
          <p:nvPr/>
        </p:nvSpPr>
        <p:spPr>
          <a:xfrm>
            <a:off x="1707907" y="2034377"/>
            <a:ext cx="2757093" cy="370656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66" name="Rectangle 65">
            <a:extLst>
              <a:ext uri="{FF2B5EF4-FFF2-40B4-BE49-F238E27FC236}">
                <a16:creationId xmlns:a16="http://schemas.microsoft.com/office/drawing/2014/main" id="{19661B71-F689-4F34-8BEE-CFF074CA958C}"/>
              </a:ext>
            </a:extLst>
          </p:cNvPr>
          <p:cNvSpPr/>
          <p:nvPr/>
        </p:nvSpPr>
        <p:spPr>
          <a:xfrm>
            <a:off x="7072666" y="2034378"/>
            <a:ext cx="2478288" cy="31647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67" name="Rectangle 66">
            <a:extLst>
              <a:ext uri="{FF2B5EF4-FFF2-40B4-BE49-F238E27FC236}">
                <a16:creationId xmlns:a16="http://schemas.microsoft.com/office/drawing/2014/main" id="{981AF6FE-33C6-48F6-AD70-518DFE478CD0}"/>
              </a:ext>
            </a:extLst>
          </p:cNvPr>
          <p:cNvSpPr/>
          <p:nvPr/>
        </p:nvSpPr>
        <p:spPr>
          <a:xfrm>
            <a:off x="9578656" y="2034377"/>
            <a:ext cx="2309629" cy="288402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68" name="Rectangle: Rounded Corners 67"/>
          <p:cNvSpPr/>
          <p:nvPr/>
        </p:nvSpPr>
        <p:spPr>
          <a:xfrm>
            <a:off x="2548481" y="3202684"/>
            <a:ext cx="8738907" cy="1529869"/>
          </a:xfrm>
          <a:prstGeom prst="roundRect">
            <a:avLst/>
          </a:prstGeom>
          <a:ln w="57150">
            <a:solidFill>
              <a:srgbClr val="63484E"/>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4545"/>
                </a:solidFill>
                <a:effectLst/>
                <a:uLnTx/>
                <a:uFillTx/>
                <a:latin typeface="Verdana"/>
                <a:ea typeface="+mn-ea"/>
                <a:cs typeface="+mn-cs"/>
              </a:rPr>
              <a:t>“The efficacy of GLP-1 RAs is generally greater than DPP-4is, owing to the </a:t>
            </a:r>
            <a:r>
              <a:rPr kumimoji="0" lang="en-US" sz="1400" b="0" i="0" u="none" strike="noStrike" kern="1200" cap="none" spc="0" normalizeH="0" baseline="0" noProof="0" err="1">
                <a:ln>
                  <a:noFill/>
                </a:ln>
                <a:solidFill>
                  <a:srgbClr val="444545"/>
                </a:solidFill>
                <a:effectLst/>
                <a:uLnTx/>
                <a:uFillTx/>
                <a:latin typeface="Verdana"/>
                <a:ea typeface="+mn-ea"/>
                <a:cs typeface="+mn-cs"/>
              </a:rPr>
              <a:t>supraphysiological</a:t>
            </a:r>
            <a:r>
              <a:rPr kumimoji="0" lang="en-US" sz="1400" b="0" i="0" u="none" strike="noStrike" kern="1200" cap="none" spc="0" normalizeH="0" baseline="0" noProof="0">
                <a:ln>
                  <a:noFill/>
                </a:ln>
                <a:solidFill>
                  <a:srgbClr val="444545"/>
                </a:solidFill>
                <a:effectLst/>
                <a:uLnTx/>
                <a:uFillTx/>
                <a:latin typeface="Verdana"/>
                <a:ea typeface="+mn-ea"/>
                <a:cs typeface="+mn-cs"/>
              </a:rPr>
              <a:t> concentrations of GLP-1 after administration of the former. […] GLP-1 RAs are effective as a second-line therapy in improving glycemic parameters in patients with T2D.”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4545"/>
                </a:solidFill>
                <a:effectLst/>
                <a:uLnTx/>
                <a:uFillTx/>
                <a:latin typeface="Verdana"/>
                <a:ea typeface="+mn-ea"/>
                <a:cs typeface="+mn-cs"/>
              </a:rPr>
              <a:t>—Levin PA, et al.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44545"/>
                </a:solidFill>
                <a:effectLst/>
                <a:uLnTx/>
                <a:uFillTx/>
                <a:latin typeface="Verdana"/>
                <a:ea typeface="+mn-ea"/>
                <a:cs typeface="+mn-cs"/>
              </a:rPr>
              <a:t>(Diabetes </a:t>
            </a:r>
            <a:r>
              <a:rPr kumimoji="0" lang="en-US" sz="1000" b="0" i="0" u="none" strike="noStrike" kern="1200" cap="none" spc="0" normalizeH="0" baseline="0" noProof="0" err="1">
                <a:ln>
                  <a:noFill/>
                </a:ln>
                <a:solidFill>
                  <a:srgbClr val="444545"/>
                </a:solidFill>
                <a:effectLst/>
                <a:uLnTx/>
                <a:uFillTx/>
                <a:latin typeface="Verdana"/>
                <a:ea typeface="+mn-ea"/>
                <a:cs typeface="+mn-cs"/>
              </a:rPr>
              <a:t>Metab</a:t>
            </a:r>
            <a:r>
              <a:rPr kumimoji="0" lang="en-US" sz="1000" b="0" i="0" u="none" strike="noStrike" kern="1200" cap="none" spc="0" normalizeH="0" baseline="0" noProof="0">
                <a:ln>
                  <a:noFill/>
                </a:ln>
                <a:solidFill>
                  <a:srgbClr val="444545"/>
                </a:solidFill>
                <a:effectLst/>
                <a:uLnTx/>
                <a:uFillTx/>
                <a:latin typeface="Verdana"/>
                <a:ea typeface="+mn-ea"/>
                <a:cs typeface="+mn-cs"/>
              </a:rPr>
              <a:t> </a:t>
            </a:r>
            <a:r>
              <a:rPr kumimoji="0" lang="en-US" sz="1000" b="0" i="0" u="none" strike="noStrike" kern="1200" cap="none" spc="0" normalizeH="0" baseline="0" noProof="0" err="1">
                <a:ln>
                  <a:noFill/>
                </a:ln>
                <a:solidFill>
                  <a:srgbClr val="444545"/>
                </a:solidFill>
                <a:effectLst/>
                <a:uLnTx/>
                <a:uFillTx/>
                <a:latin typeface="Verdana"/>
                <a:ea typeface="+mn-ea"/>
                <a:cs typeface="+mn-cs"/>
              </a:rPr>
              <a:t>Syndr</a:t>
            </a:r>
            <a:r>
              <a:rPr kumimoji="0" lang="en-US" sz="1000" b="0" i="0" u="none" strike="noStrike" kern="1200" cap="none" spc="0" normalizeH="0" baseline="0" noProof="0">
                <a:ln>
                  <a:noFill/>
                </a:ln>
                <a:solidFill>
                  <a:srgbClr val="444545"/>
                </a:solidFill>
                <a:effectLst/>
                <a:uLnTx/>
                <a:uFillTx/>
                <a:latin typeface="Verdana"/>
                <a:ea typeface="+mn-ea"/>
                <a:cs typeface="+mn-cs"/>
              </a:rPr>
              <a:t> </a:t>
            </a:r>
            <a:r>
              <a:rPr kumimoji="0" lang="en-US" sz="1000" b="0" i="0" u="none" strike="noStrike" kern="1200" cap="none" spc="0" normalizeH="0" baseline="0" noProof="0" err="1">
                <a:ln>
                  <a:noFill/>
                </a:ln>
                <a:solidFill>
                  <a:srgbClr val="444545"/>
                </a:solidFill>
                <a:effectLst/>
                <a:uLnTx/>
                <a:uFillTx/>
                <a:latin typeface="Verdana"/>
                <a:ea typeface="+mn-ea"/>
                <a:cs typeface="+mn-cs"/>
              </a:rPr>
              <a:t>Obes</a:t>
            </a:r>
            <a:r>
              <a:rPr kumimoji="0" lang="en-US" sz="1000" b="0" i="0" u="none" strike="noStrike" kern="1200" cap="none" spc="0" normalizeH="0" baseline="0" noProof="0">
                <a:ln>
                  <a:noFill/>
                </a:ln>
                <a:solidFill>
                  <a:srgbClr val="444545"/>
                </a:solidFill>
                <a:effectLst/>
                <a:uLnTx/>
                <a:uFillTx/>
                <a:latin typeface="Verdana"/>
                <a:ea typeface="+mn-ea"/>
                <a:cs typeface="+mn-cs"/>
              </a:rPr>
              <a:t>. 2017;10:123-139.)</a:t>
            </a:r>
          </a:p>
        </p:txBody>
      </p:sp>
    </p:spTree>
    <p:extLst>
      <p:ext uri="{BB962C8B-B14F-4D97-AF65-F5344CB8AC3E}">
        <p14:creationId xmlns:p14="http://schemas.microsoft.com/office/powerpoint/2010/main" val="131818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65"/>
                                        </p:tgtEl>
                                      </p:cBhvr>
                                    </p:animEffect>
                                    <p:set>
                                      <p:cBhvr>
                                        <p:cTn id="15" dur="1" fill="hold">
                                          <p:stCondLst>
                                            <p:cond delay="499"/>
                                          </p:stCondLst>
                                        </p:cTn>
                                        <p:tgtEl>
                                          <p:spTgt spid="65"/>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xit" presetSubtype="0" fill="hold" grpId="1" nodeType="withEffect">
                                  <p:stCondLst>
                                    <p:cond delay="0"/>
                                  </p:stCondLst>
                                  <p:childTnLst>
                                    <p:animEffect transition="out" filter="fade">
                                      <p:cBhvr>
                                        <p:cTn id="23" dur="500"/>
                                        <p:tgtEl>
                                          <p:spTgt spid="41"/>
                                        </p:tgtEl>
                                      </p:cBhvr>
                                    </p:animEffect>
                                    <p:set>
                                      <p:cBhvr>
                                        <p:cTn id="24" dur="1" fill="hold">
                                          <p:stCondLst>
                                            <p:cond delay="499"/>
                                          </p:stCondLst>
                                        </p:cTn>
                                        <p:tgtEl>
                                          <p:spTgt spid="4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66"/>
                                        </p:tgtEl>
                                      </p:cBhvr>
                                    </p:animEffect>
                                    <p:set>
                                      <p:cBhvr>
                                        <p:cTn id="29" dur="1" fill="hold">
                                          <p:stCondLst>
                                            <p:cond delay="499"/>
                                          </p:stCondLst>
                                        </p:cTn>
                                        <p:tgtEl>
                                          <p:spTgt spid="66"/>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par>
                                <p:cTn id="36" presetID="10" presetClass="exit" presetSubtype="0" fill="hold" grpId="1" nodeType="withEffect">
                                  <p:stCondLst>
                                    <p:cond delay="0"/>
                                  </p:stCondLst>
                                  <p:childTnLst>
                                    <p:animEffect transition="out" filter="fade">
                                      <p:cBhvr>
                                        <p:cTn id="37" dur="500"/>
                                        <p:tgtEl>
                                          <p:spTgt spid="42"/>
                                        </p:tgtEl>
                                      </p:cBhvr>
                                    </p:animEffect>
                                    <p:set>
                                      <p:cBhvr>
                                        <p:cTn id="38" dur="1" fill="hold">
                                          <p:stCondLst>
                                            <p:cond delay="499"/>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67"/>
                                        </p:tgtEl>
                                      </p:cBhvr>
                                    </p:animEffect>
                                    <p:set>
                                      <p:cBhvr>
                                        <p:cTn id="43" dur="1" fill="hold">
                                          <p:stCondLst>
                                            <p:cond delay="499"/>
                                          </p:stCondLst>
                                        </p:cTn>
                                        <p:tgtEl>
                                          <p:spTgt spid="67"/>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500"/>
                                        <p:tgtEl>
                                          <p:spTgt spid="60"/>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fade">
                                      <p:cBhvr>
                                        <p:cTn id="49" dur="500"/>
                                        <p:tgtEl>
                                          <p:spTgt spid="66"/>
                                        </p:tgtEl>
                                      </p:cBhvr>
                                    </p:animEffect>
                                  </p:childTnLst>
                                </p:cTn>
                              </p:par>
                              <p:par>
                                <p:cTn id="50" presetID="10" presetClass="exit" presetSubtype="0" fill="hold" grpId="1" nodeType="withEffect">
                                  <p:stCondLst>
                                    <p:cond delay="0"/>
                                  </p:stCondLst>
                                  <p:childTnLst>
                                    <p:animEffect transition="out" filter="fade">
                                      <p:cBhvr>
                                        <p:cTn id="51" dur="500"/>
                                        <p:tgtEl>
                                          <p:spTgt spid="55"/>
                                        </p:tgtEl>
                                      </p:cBhvr>
                                    </p:animEffect>
                                    <p:set>
                                      <p:cBhvr>
                                        <p:cTn id="52" dur="1" fill="hold">
                                          <p:stCondLst>
                                            <p:cond delay="499"/>
                                          </p:stCondLst>
                                        </p:cTn>
                                        <p:tgtEl>
                                          <p:spTgt spid="5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500"/>
                                  </p:stCondLst>
                                  <p:childTnLst>
                                    <p:set>
                                      <p:cBhvr>
                                        <p:cTn id="5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42" grpId="0"/>
      <p:bldP spid="42" grpId="1"/>
      <p:bldP spid="55" grpId="0"/>
      <p:bldP spid="55" grpId="1"/>
      <p:bldP spid="65" grpId="0" animBg="1"/>
      <p:bldP spid="65" grpId="1" animBg="1"/>
      <p:bldP spid="60" grpId="0"/>
      <p:bldP spid="4" grpId="0" animBg="1"/>
      <p:bldP spid="4" grpId="1" animBg="1"/>
      <p:bldP spid="66" grpId="0" animBg="1"/>
      <p:bldP spid="66" grpId="1" animBg="1"/>
      <p:bldP spid="67" grpId="0" animBg="1"/>
      <p:bldP spid="6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00BDB-D423-1129-F7E6-E6D68D9B91AD}"/>
              </a:ext>
            </a:extLst>
          </p:cNvPr>
          <p:cNvSpPr>
            <a:spLocks noGrp="1"/>
          </p:cNvSpPr>
          <p:nvPr>
            <p:ph type="title"/>
          </p:nvPr>
        </p:nvSpPr>
        <p:spPr/>
        <p:txBody>
          <a:bodyPr/>
          <a:lstStyle/>
          <a:p>
            <a:r>
              <a:rPr lang="en-US"/>
              <a:t>Lesson #3</a:t>
            </a:r>
          </a:p>
        </p:txBody>
      </p:sp>
      <p:sp>
        <p:nvSpPr>
          <p:cNvPr id="3" name="Content Placeholder 2">
            <a:extLst>
              <a:ext uri="{FF2B5EF4-FFF2-40B4-BE49-F238E27FC236}">
                <a16:creationId xmlns:a16="http://schemas.microsoft.com/office/drawing/2014/main" id="{9C5258CE-1C31-E5C8-DDEE-B47BEE4E66C0}"/>
              </a:ext>
            </a:extLst>
          </p:cNvPr>
          <p:cNvSpPr>
            <a:spLocks noGrp="1"/>
          </p:cNvSpPr>
          <p:nvPr>
            <p:ph idx="1"/>
          </p:nvPr>
        </p:nvSpPr>
        <p:spPr/>
        <p:txBody>
          <a:bodyPr/>
          <a:lstStyle/>
          <a:p>
            <a:endParaRPr lang="en-US"/>
          </a:p>
          <a:p>
            <a:pPr marL="0" indent="0" algn="ctr">
              <a:buNone/>
            </a:pPr>
            <a:r>
              <a:rPr lang="en-US" sz="4800"/>
              <a:t>Metformin is first line</a:t>
            </a:r>
          </a:p>
          <a:p>
            <a:pPr marL="0" indent="0" algn="ctr">
              <a:buNone/>
            </a:pPr>
            <a:endParaRPr lang="en-US" sz="4800"/>
          </a:p>
        </p:txBody>
      </p:sp>
    </p:spTree>
    <p:extLst>
      <p:ext uri="{BB962C8B-B14F-4D97-AF65-F5344CB8AC3E}">
        <p14:creationId xmlns:p14="http://schemas.microsoft.com/office/powerpoint/2010/main" val="1517700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00BDB-D423-1129-F7E6-E6D68D9B91AD}"/>
              </a:ext>
            </a:extLst>
          </p:cNvPr>
          <p:cNvSpPr>
            <a:spLocks noGrp="1"/>
          </p:cNvSpPr>
          <p:nvPr>
            <p:ph type="title"/>
          </p:nvPr>
        </p:nvSpPr>
        <p:spPr/>
        <p:txBody>
          <a:bodyPr/>
          <a:lstStyle/>
          <a:p>
            <a:r>
              <a:rPr lang="en-US"/>
              <a:t>Lesson #3</a:t>
            </a:r>
          </a:p>
        </p:txBody>
      </p:sp>
      <p:sp>
        <p:nvSpPr>
          <p:cNvPr id="3" name="Content Placeholder 2">
            <a:extLst>
              <a:ext uri="{FF2B5EF4-FFF2-40B4-BE49-F238E27FC236}">
                <a16:creationId xmlns:a16="http://schemas.microsoft.com/office/drawing/2014/main" id="{9C5258CE-1C31-E5C8-DDEE-B47BEE4E66C0}"/>
              </a:ext>
            </a:extLst>
          </p:cNvPr>
          <p:cNvSpPr>
            <a:spLocks noGrp="1"/>
          </p:cNvSpPr>
          <p:nvPr>
            <p:ph idx="1"/>
          </p:nvPr>
        </p:nvSpPr>
        <p:spPr/>
        <p:txBody>
          <a:bodyPr/>
          <a:lstStyle/>
          <a:p>
            <a:endParaRPr lang="en-US"/>
          </a:p>
          <a:p>
            <a:pPr marL="0" indent="0" algn="ctr">
              <a:buNone/>
            </a:pPr>
            <a:r>
              <a:rPr lang="en-US" sz="4800"/>
              <a:t>Metformin is first line</a:t>
            </a:r>
          </a:p>
          <a:p>
            <a:pPr algn="ctr"/>
            <a:endParaRPr lang="en-US" sz="4800"/>
          </a:p>
          <a:p>
            <a:pPr marL="0" indent="0" algn="ctr">
              <a:buNone/>
            </a:pPr>
            <a:r>
              <a:rPr lang="en-US" sz="4800"/>
              <a:t>There is no ”BEST” second line therapy</a:t>
            </a:r>
          </a:p>
          <a:p>
            <a:pPr marL="0" indent="0" algn="ctr">
              <a:buNone/>
            </a:pPr>
            <a:r>
              <a:rPr lang="en-US" sz="4800"/>
              <a:t>Individualize Therapy</a:t>
            </a:r>
          </a:p>
        </p:txBody>
      </p:sp>
    </p:spTree>
    <p:extLst>
      <p:ext uri="{BB962C8B-B14F-4D97-AF65-F5344CB8AC3E}">
        <p14:creationId xmlns:p14="http://schemas.microsoft.com/office/powerpoint/2010/main" val="2712752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RL</a:t>
            </a:r>
          </a:p>
        </p:txBody>
      </p:sp>
      <p:sp>
        <p:nvSpPr>
          <p:cNvPr id="3" name="Content Placeholder 2"/>
          <p:cNvSpPr>
            <a:spLocks noGrp="1"/>
          </p:cNvSpPr>
          <p:nvPr>
            <p:ph idx="1"/>
          </p:nvPr>
        </p:nvSpPr>
        <p:spPr/>
        <p:txBody>
          <a:bodyPr>
            <a:normAutofit/>
          </a:bodyPr>
          <a:lstStyle/>
          <a:p>
            <a:r>
              <a:rPr lang="en-US"/>
              <a:t>38 </a:t>
            </a:r>
            <a:r>
              <a:rPr lang="en-US" err="1"/>
              <a:t>yo</a:t>
            </a:r>
            <a:r>
              <a:rPr lang="en-US"/>
              <a:t> male, Developmentally  Delay, attended with worker,</a:t>
            </a:r>
          </a:p>
          <a:p>
            <a:r>
              <a:rPr lang="en-US"/>
              <a:t>Type 2 DM x 10 </a:t>
            </a:r>
            <a:r>
              <a:rPr lang="en-US" err="1"/>
              <a:t>yrs</a:t>
            </a:r>
            <a:endParaRPr lang="en-US"/>
          </a:p>
          <a:p>
            <a:r>
              <a:rPr lang="en-US"/>
              <a:t>Meds –</a:t>
            </a:r>
          </a:p>
          <a:p>
            <a:pPr lvl="1"/>
            <a:r>
              <a:rPr lang="en-US"/>
              <a:t> </a:t>
            </a:r>
            <a:r>
              <a:rPr lang="en-US" err="1"/>
              <a:t>Diamicron</a:t>
            </a:r>
            <a:r>
              <a:rPr lang="en-US"/>
              <a:t> MR 60 mg bid</a:t>
            </a:r>
          </a:p>
          <a:p>
            <a:pPr lvl="1"/>
            <a:r>
              <a:rPr lang="en-US"/>
              <a:t>Glargine 40 u </a:t>
            </a:r>
            <a:r>
              <a:rPr lang="en-US" err="1"/>
              <a:t>hs</a:t>
            </a:r>
            <a:endParaRPr lang="en-US"/>
          </a:p>
          <a:p>
            <a:pPr lvl="1"/>
            <a:r>
              <a:rPr lang="en-US"/>
              <a:t>Metformin 500 mg </a:t>
            </a:r>
            <a:r>
              <a:rPr lang="en-US" err="1"/>
              <a:t>qid</a:t>
            </a:r>
            <a:endParaRPr lang="en-US"/>
          </a:p>
          <a:p>
            <a:pPr lvl="1"/>
            <a:r>
              <a:rPr lang="en-US" err="1"/>
              <a:t>Canagloflozin</a:t>
            </a:r>
            <a:r>
              <a:rPr lang="en-US"/>
              <a:t> 300 mg od</a:t>
            </a:r>
          </a:p>
          <a:p>
            <a:pPr lvl="1"/>
            <a:r>
              <a:rPr lang="en-US" err="1"/>
              <a:t>Saxagliptin</a:t>
            </a:r>
            <a:r>
              <a:rPr lang="en-US"/>
              <a:t> 5 mg od</a:t>
            </a:r>
          </a:p>
          <a:p>
            <a:pPr lvl="1"/>
            <a:r>
              <a:rPr lang="en-US"/>
              <a:t>Crestor 20 mg </a:t>
            </a:r>
            <a:r>
              <a:rPr lang="en-US" err="1"/>
              <a:t>hs</a:t>
            </a:r>
            <a:endParaRPr lang="en-US"/>
          </a:p>
          <a:p>
            <a:pPr lvl="1"/>
            <a:r>
              <a:rPr lang="en-US"/>
              <a:t>Ramipril 5 mg bid</a:t>
            </a:r>
          </a:p>
        </p:txBody>
      </p:sp>
    </p:spTree>
    <p:extLst>
      <p:ext uri="{BB962C8B-B14F-4D97-AF65-F5344CB8AC3E}">
        <p14:creationId xmlns:p14="http://schemas.microsoft.com/office/powerpoint/2010/main" val="1847331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RL</a:t>
            </a:r>
          </a:p>
        </p:txBody>
      </p:sp>
      <p:sp>
        <p:nvSpPr>
          <p:cNvPr id="3" name="Content Placeholder 2"/>
          <p:cNvSpPr>
            <a:spLocks noGrp="1"/>
          </p:cNvSpPr>
          <p:nvPr>
            <p:ph idx="1"/>
          </p:nvPr>
        </p:nvSpPr>
        <p:spPr/>
        <p:txBody>
          <a:bodyPr/>
          <a:lstStyle/>
          <a:p>
            <a:r>
              <a:rPr lang="en-US"/>
              <a:t>Difficulty monitoring meds administration</a:t>
            </a:r>
          </a:p>
          <a:p>
            <a:r>
              <a:rPr lang="en-US"/>
              <a:t>Tests infrequently</a:t>
            </a:r>
          </a:p>
          <a:p>
            <a:r>
              <a:rPr lang="en-US"/>
              <a:t>O/E </a:t>
            </a:r>
            <a:r>
              <a:rPr lang="en-US" err="1"/>
              <a:t>Wt</a:t>
            </a:r>
            <a:r>
              <a:rPr lang="en-US"/>
              <a:t> 104 kg, BP 123/76</a:t>
            </a:r>
          </a:p>
          <a:p>
            <a:r>
              <a:rPr lang="en-US"/>
              <a:t>A1C 8.5 </a:t>
            </a:r>
          </a:p>
          <a:p>
            <a:r>
              <a:rPr lang="en-US"/>
              <a:t>Cr 85,  LDL 3.1</a:t>
            </a:r>
          </a:p>
          <a:p>
            <a:endParaRPr lang="en-US"/>
          </a:p>
          <a:p>
            <a:pPr algn="ctr"/>
            <a:r>
              <a:rPr lang="en-US"/>
              <a:t>? Recommendations</a:t>
            </a:r>
          </a:p>
        </p:txBody>
      </p:sp>
    </p:spTree>
    <p:extLst>
      <p:ext uri="{BB962C8B-B14F-4D97-AF65-F5344CB8AC3E}">
        <p14:creationId xmlns:p14="http://schemas.microsoft.com/office/powerpoint/2010/main" val="1929687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48770-5726-B1FB-F6FD-F1AF26B36F8A}"/>
              </a:ext>
            </a:extLst>
          </p:cNvPr>
          <p:cNvSpPr>
            <a:spLocks noGrp="1"/>
          </p:cNvSpPr>
          <p:nvPr>
            <p:ph type="title"/>
          </p:nvPr>
        </p:nvSpPr>
        <p:spPr/>
        <p:txBody>
          <a:bodyPr/>
          <a:lstStyle/>
          <a:p>
            <a:r>
              <a:rPr lang="en-US"/>
              <a:t>BK</a:t>
            </a:r>
          </a:p>
        </p:txBody>
      </p:sp>
      <p:sp>
        <p:nvSpPr>
          <p:cNvPr id="3" name="Content Placeholder 2">
            <a:extLst>
              <a:ext uri="{FF2B5EF4-FFF2-40B4-BE49-F238E27FC236}">
                <a16:creationId xmlns:a16="http://schemas.microsoft.com/office/drawing/2014/main" id="{1AB56712-DEAC-1280-06A4-0E74C4D720CC}"/>
              </a:ext>
            </a:extLst>
          </p:cNvPr>
          <p:cNvSpPr>
            <a:spLocks noGrp="1"/>
          </p:cNvSpPr>
          <p:nvPr>
            <p:ph idx="1"/>
          </p:nvPr>
        </p:nvSpPr>
        <p:spPr/>
        <p:txBody>
          <a:bodyPr>
            <a:normAutofit/>
          </a:bodyPr>
          <a:lstStyle/>
          <a:p>
            <a:r>
              <a:rPr lang="en-US"/>
              <a:t>45 </a:t>
            </a:r>
            <a:r>
              <a:rPr lang="en-US" err="1"/>
              <a:t>yo</a:t>
            </a:r>
            <a:r>
              <a:rPr lang="en-US"/>
              <a:t> male</a:t>
            </a:r>
          </a:p>
          <a:p>
            <a:r>
              <a:rPr lang="en-US"/>
              <a:t>Type 2 DM x 5 years</a:t>
            </a:r>
          </a:p>
          <a:p>
            <a:r>
              <a:rPr lang="en-US"/>
              <a:t>Metformin 1 g bid/ Crestor 10 mg od</a:t>
            </a:r>
          </a:p>
          <a:p>
            <a:r>
              <a:rPr lang="en-US"/>
              <a:t>No CVD/HT/Non-smoker</a:t>
            </a:r>
          </a:p>
          <a:p>
            <a:r>
              <a:rPr lang="en-US"/>
              <a:t>BMI 30</a:t>
            </a:r>
          </a:p>
          <a:p>
            <a:r>
              <a:rPr lang="en-US"/>
              <a:t>A1C 7.8,  MAU Negative</a:t>
            </a:r>
          </a:p>
          <a:p>
            <a:endParaRPr lang="en-US"/>
          </a:p>
          <a:p>
            <a:pPr marL="0" indent="0" algn="ctr">
              <a:buNone/>
            </a:pPr>
            <a:r>
              <a:rPr lang="en-US"/>
              <a:t>? Recommendations?</a:t>
            </a:r>
          </a:p>
          <a:p>
            <a:endParaRPr lang="en-US"/>
          </a:p>
        </p:txBody>
      </p:sp>
    </p:spTree>
    <p:extLst>
      <p:ext uri="{BB962C8B-B14F-4D97-AF65-F5344CB8AC3E}">
        <p14:creationId xmlns:p14="http://schemas.microsoft.com/office/powerpoint/2010/main" val="4150340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RL - Recommendations</a:t>
            </a:r>
          </a:p>
        </p:txBody>
      </p:sp>
      <p:sp>
        <p:nvSpPr>
          <p:cNvPr id="3" name="Content Placeholder 2"/>
          <p:cNvSpPr>
            <a:spLocks noGrp="1"/>
          </p:cNvSpPr>
          <p:nvPr>
            <p:ph idx="1"/>
          </p:nvPr>
        </p:nvSpPr>
        <p:spPr/>
        <p:txBody>
          <a:bodyPr>
            <a:normAutofit/>
          </a:bodyPr>
          <a:lstStyle/>
          <a:p>
            <a:r>
              <a:rPr lang="en-US" sz="7000" dirty="0"/>
              <a:t>Diabetes Once Daily – </a:t>
            </a:r>
            <a:r>
              <a:rPr lang="en-US" sz="7700" b="1" u="sng" dirty="0"/>
              <a:t>DOD</a:t>
            </a:r>
            <a:endParaRPr lang="en-US" sz="4800" dirty="0"/>
          </a:p>
          <a:p>
            <a:pPr lvl="1"/>
            <a:r>
              <a:rPr lang="en-US" sz="2600" dirty="0"/>
              <a:t>Janumet XR 50/1000mg x 2</a:t>
            </a:r>
          </a:p>
          <a:p>
            <a:pPr lvl="1"/>
            <a:r>
              <a:rPr lang="en-US" sz="2600" dirty="0"/>
              <a:t>Tresiba/</a:t>
            </a:r>
            <a:r>
              <a:rPr lang="en-US" sz="2600" dirty="0" err="1"/>
              <a:t>Toujeo</a:t>
            </a:r>
            <a:r>
              <a:rPr lang="en-US" sz="2600" dirty="0"/>
              <a:t> 40 u </a:t>
            </a:r>
            <a:r>
              <a:rPr lang="en-US" sz="2600" dirty="0" err="1"/>
              <a:t>acBr</a:t>
            </a:r>
            <a:endParaRPr lang="en-US" sz="2600" dirty="0"/>
          </a:p>
          <a:p>
            <a:pPr lvl="1"/>
            <a:r>
              <a:rPr lang="en-US" sz="2600" dirty="0" err="1"/>
              <a:t>Diamicron</a:t>
            </a:r>
            <a:r>
              <a:rPr lang="en-US" sz="2600" dirty="0"/>
              <a:t> MR 120 od</a:t>
            </a:r>
          </a:p>
          <a:p>
            <a:pPr lvl="1"/>
            <a:r>
              <a:rPr lang="en-US" sz="2600" dirty="0" err="1"/>
              <a:t>Canagloflozin</a:t>
            </a:r>
            <a:r>
              <a:rPr lang="en-US" sz="2600" dirty="0"/>
              <a:t> 300 mg od</a:t>
            </a:r>
          </a:p>
          <a:p>
            <a:pPr lvl="1"/>
            <a:r>
              <a:rPr lang="en-US" sz="2600" dirty="0"/>
              <a:t>Crestor 20 mg </a:t>
            </a:r>
            <a:r>
              <a:rPr lang="en-US" sz="2600" dirty="0" err="1"/>
              <a:t>acBr</a:t>
            </a:r>
            <a:endParaRPr lang="en-US" sz="2600" dirty="0"/>
          </a:p>
          <a:p>
            <a:pPr lvl="1"/>
            <a:r>
              <a:rPr lang="en-US" sz="2600" dirty="0"/>
              <a:t>Ramipril 10 mg od</a:t>
            </a:r>
          </a:p>
          <a:p>
            <a:pPr lvl="1"/>
            <a:r>
              <a:rPr lang="en-US" sz="2600" dirty="0"/>
              <a:t>Test od – supervised</a:t>
            </a:r>
            <a:endParaRPr lang="en-US" sz="3300" dirty="0"/>
          </a:p>
          <a:p>
            <a:pPr lvl="1"/>
            <a:endParaRPr lang="en-US" sz="4400" dirty="0"/>
          </a:p>
          <a:p>
            <a:pPr lvl="1"/>
            <a:endParaRPr lang="en-US" sz="4400" dirty="0"/>
          </a:p>
          <a:p>
            <a:pPr lvl="1"/>
            <a:endParaRPr lang="en-US" sz="4400" dirty="0"/>
          </a:p>
          <a:p>
            <a:endParaRPr lang="en-US" sz="4800" dirty="0"/>
          </a:p>
        </p:txBody>
      </p:sp>
    </p:spTree>
    <p:extLst>
      <p:ext uri="{BB962C8B-B14F-4D97-AF65-F5344CB8AC3E}">
        <p14:creationId xmlns:p14="http://schemas.microsoft.com/office/powerpoint/2010/main" val="3403233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RL - Recommendations</a:t>
            </a:r>
          </a:p>
        </p:txBody>
      </p:sp>
      <p:sp>
        <p:nvSpPr>
          <p:cNvPr id="3" name="Content Placeholder 2"/>
          <p:cNvSpPr>
            <a:spLocks noGrp="1"/>
          </p:cNvSpPr>
          <p:nvPr>
            <p:ph idx="1"/>
          </p:nvPr>
        </p:nvSpPr>
        <p:spPr/>
        <p:txBody>
          <a:bodyPr>
            <a:normAutofit fontScale="55000" lnSpcReduction="20000"/>
          </a:bodyPr>
          <a:lstStyle/>
          <a:p>
            <a:r>
              <a:rPr lang="en-US" sz="7000"/>
              <a:t>Diabetes Once Daily – </a:t>
            </a:r>
            <a:r>
              <a:rPr lang="en-US" sz="7700" b="1" u="sng"/>
              <a:t>DOD</a:t>
            </a:r>
          </a:p>
          <a:p>
            <a:endParaRPr lang="en-US" sz="4800"/>
          </a:p>
          <a:p>
            <a:pPr lvl="1"/>
            <a:r>
              <a:rPr lang="en-US" sz="4400" err="1"/>
              <a:t>Janumet</a:t>
            </a:r>
            <a:r>
              <a:rPr lang="en-US" sz="4400"/>
              <a:t> XR 50/1000mg x 2</a:t>
            </a:r>
          </a:p>
          <a:p>
            <a:pPr lvl="1"/>
            <a:r>
              <a:rPr lang="en-US" sz="4400" err="1"/>
              <a:t>Trtesiba</a:t>
            </a:r>
            <a:r>
              <a:rPr lang="en-US" sz="4400"/>
              <a:t>/</a:t>
            </a:r>
            <a:r>
              <a:rPr lang="en-US" sz="4400" err="1"/>
              <a:t>Toujeo</a:t>
            </a:r>
            <a:r>
              <a:rPr lang="en-US" sz="4400"/>
              <a:t> 40 u </a:t>
            </a:r>
            <a:r>
              <a:rPr lang="en-US" sz="4400" err="1"/>
              <a:t>acBr</a:t>
            </a:r>
            <a:endParaRPr lang="en-US" sz="4400"/>
          </a:p>
          <a:p>
            <a:pPr lvl="1"/>
            <a:r>
              <a:rPr lang="en-US" sz="4400" err="1"/>
              <a:t>Diamicron</a:t>
            </a:r>
            <a:r>
              <a:rPr lang="en-US" sz="4400"/>
              <a:t> MR 120 od</a:t>
            </a:r>
          </a:p>
          <a:p>
            <a:pPr lvl="1"/>
            <a:r>
              <a:rPr lang="en-US" sz="4400" err="1"/>
              <a:t>Canagloflozin</a:t>
            </a:r>
            <a:r>
              <a:rPr lang="en-US" sz="4400"/>
              <a:t> 300 mg od</a:t>
            </a:r>
          </a:p>
          <a:p>
            <a:pPr lvl="1"/>
            <a:r>
              <a:rPr lang="en-US" sz="4400"/>
              <a:t>Crestor 20 mg </a:t>
            </a:r>
            <a:r>
              <a:rPr lang="en-US" sz="4400" err="1"/>
              <a:t>acBr</a:t>
            </a:r>
            <a:endParaRPr lang="en-US" sz="4400"/>
          </a:p>
          <a:p>
            <a:pPr lvl="1"/>
            <a:r>
              <a:rPr lang="en-US" sz="4400"/>
              <a:t>Ramipril 10 mg od</a:t>
            </a:r>
          </a:p>
          <a:p>
            <a:pPr lvl="1"/>
            <a:r>
              <a:rPr lang="en-US" sz="4400"/>
              <a:t>Test od – supervised</a:t>
            </a:r>
          </a:p>
          <a:p>
            <a:endParaRPr lang="en-US" sz="4800"/>
          </a:p>
          <a:p>
            <a:pPr marL="0" indent="0" algn="ctr">
              <a:buNone/>
            </a:pPr>
            <a:r>
              <a:rPr lang="en-US" sz="8400"/>
              <a:t>Next Step - Ozempic</a:t>
            </a:r>
          </a:p>
        </p:txBody>
      </p:sp>
    </p:spTree>
    <p:extLst>
      <p:ext uri="{BB962C8B-B14F-4D97-AF65-F5344CB8AC3E}">
        <p14:creationId xmlns:p14="http://schemas.microsoft.com/office/powerpoint/2010/main" val="966935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46549-CA1C-C949-AED4-EED895AD368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5C70CF1-AEAE-3441-A847-F7C62C821C8F}"/>
              </a:ext>
            </a:extLst>
          </p:cNvPr>
          <p:cNvPicPr>
            <a:picLocks noGrp="1" noChangeAspect="1"/>
          </p:cNvPicPr>
          <p:nvPr>
            <p:ph idx="1"/>
          </p:nvPr>
        </p:nvPicPr>
        <p:blipFill>
          <a:blip r:embed="rId2"/>
          <a:stretch>
            <a:fillRect/>
          </a:stretch>
        </p:blipFill>
        <p:spPr>
          <a:xfrm>
            <a:off x="2182368" y="1001044"/>
            <a:ext cx="7473696" cy="5729451"/>
          </a:xfrm>
        </p:spPr>
      </p:pic>
    </p:spTree>
    <p:extLst>
      <p:ext uri="{BB962C8B-B14F-4D97-AF65-F5344CB8AC3E}">
        <p14:creationId xmlns:p14="http://schemas.microsoft.com/office/powerpoint/2010/main" val="30975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6AF42-2A72-A3ED-0093-A88233E85B1F}"/>
              </a:ext>
            </a:extLst>
          </p:cNvPr>
          <p:cNvSpPr>
            <a:spLocks noGrp="1"/>
          </p:cNvSpPr>
          <p:nvPr>
            <p:ph type="title"/>
          </p:nvPr>
        </p:nvSpPr>
        <p:spPr/>
        <p:txBody>
          <a:bodyPr/>
          <a:lstStyle/>
          <a:p>
            <a:r>
              <a:rPr lang="en-US"/>
              <a:t>Lesson #4</a:t>
            </a:r>
          </a:p>
        </p:txBody>
      </p:sp>
      <p:sp>
        <p:nvSpPr>
          <p:cNvPr id="3" name="Content Placeholder 2">
            <a:extLst>
              <a:ext uri="{FF2B5EF4-FFF2-40B4-BE49-F238E27FC236}">
                <a16:creationId xmlns:a16="http://schemas.microsoft.com/office/drawing/2014/main" id="{081DF86E-C0D1-D260-22FA-9575D6A4DA6C}"/>
              </a:ext>
            </a:extLst>
          </p:cNvPr>
          <p:cNvSpPr>
            <a:spLocks noGrp="1"/>
          </p:cNvSpPr>
          <p:nvPr>
            <p:ph idx="1"/>
          </p:nvPr>
        </p:nvSpPr>
        <p:spPr/>
        <p:txBody>
          <a:bodyPr>
            <a:normAutofit/>
          </a:bodyPr>
          <a:lstStyle/>
          <a:p>
            <a:pPr marL="0" indent="0" algn="ctr">
              <a:buNone/>
            </a:pPr>
            <a:endParaRPr lang="en-US" sz="6600"/>
          </a:p>
          <a:p>
            <a:pPr marL="0" indent="0" algn="ctr">
              <a:buNone/>
            </a:pPr>
            <a:r>
              <a:rPr lang="en-US" sz="6600"/>
              <a:t>Diabetes Once Daily</a:t>
            </a:r>
          </a:p>
        </p:txBody>
      </p:sp>
    </p:spTree>
    <p:extLst>
      <p:ext uri="{BB962C8B-B14F-4D97-AF65-F5344CB8AC3E}">
        <p14:creationId xmlns:p14="http://schemas.microsoft.com/office/powerpoint/2010/main" val="3881153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777D0-9288-A7CD-1974-F0F7A6AADFD9}"/>
              </a:ext>
            </a:extLst>
          </p:cNvPr>
          <p:cNvSpPr>
            <a:spLocks noGrp="1"/>
          </p:cNvSpPr>
          <p:nvPr>
            <p:ph type="title"/>
          </p:nvPr>
        </p:nvSpPr>
        <p:spPr/>
        <p:txBody>
          <a:bodyPr/>
          <a:lstStyle/>
          <a:p>
            <a:r>
              <a:rPr lang="en-CA"/>
              <a:t>DP</a:t>
            </a:r>
          </a:p>
        </p:txBody>
      </p:sp>
      <p:sp>
        <p:nvSpPr>
          <p:cNvPr id="3" name="Content Placeholder 2">
            <a:extLst>
              <a:ext uri="{FF2B5EF4-FFF2-40B4-BE49-F238E27FC236}">
                <a16:creationId xmlns:a16="http://schemas.microsoft.com/office/drawing/2014/main" id="{E10167A1-4668-2B98-8EBC-49426D8840E6}"/>
              </a:ext>
            </a:extLst>
          </p:cNvPr>
          <p:cNvSpPr>
            <a:spLocks noGrp="1"/>
          </p:cNvSpPr>
          <p:nvPr>
            <p:ph idx="1"/>
          </p:nvPr>
        </p:nvSpPr>
        <p:spPr/>
        <p:txBody>
          <a:bodyPr>
            <a:normAutofit/>
          </a:bodyPr>
          <a:lstStyle/>
          <a:p>
            <a:r>
              <a:rPr lang="en-CA" dirty="0"/>
              <a:t>77 </a:t>
            </a:r>
            <a:r>
              <a:rPr lang="en-CA" dirty="0" err="1"/>
              <a:t>yo</a:t>
            </a:r>
            <a:r>
              <a:rPr lang="en-CA" dirty="0"/>
              <a:t> female,  DM 1990, insulin x 32 years</a:t>
            </a:r>
          </a:p>
          <a:p>
            <a:endParaRPr lang="en-CA" dirty="0"/>
          </a:p>
          <a:p>
            <a:r>
              <a:rPr lang="en-CA" dirty="0"/>
              <a:t>Current Meds:</a:t>
            </a:r>
          </a:p>
          <a:p>
            <a:pPr marL="399778" lvl="1" indent="0">
              <a:buNone/>
            </a:pPr>
            <a:r>
              <a:rPr lang="en-CA" dirty="0"/>
              <a:t>Crestor 20 mg 1 time daily </a:t>
            </a:r>
            <a:r>
              <a:rPr lang="en-CA" dirty="0" err="1"/>
              <a:t>Atacand</a:t>
            </a:r>
            <a:r>
              <a:rPr lang="en-CA" dirty="0"/>
              <a:t> 8 mg 1 time daily </a:t>
            </a:r>
          </a:p>
          <a:p>
            <a:pPr marL="399778" lvl="1" indent="0">
              <a:buNone/>
            </a:pPr>
            <a:r>
              <a:rPr lang="en-CA" dirty="0" err="1"/>
              <a:t>NovoMix</a:t>
            </a:r>
            <a:r>
              <a:rPr lang="en-CA" dirty="0"/>
              <a:t> 30 </a:t>
            </a:r>
            <a:r>
              <a:rPr lang="en-CA" dirty="0" err="1"/>
              <a:t>Penfill</a:t>
            </a:r>
            <a:r>
              <a:rPr lang="en-CA" dirty="0"/>
              <a:t> U-100 38 x 28 x </a:t>
            </a:r>
          </a:p>
          <a:p>
            <a:pPr marL="399778" lvl="1" indent="0">
              <a:buNone/>
            </a:pPr>
            <a:endParaRPr lang="en-CA" dirty="0"/>
          </a:p>
          <a:p>
            <a:pPr marL="399778" lvl="1" indent="0">
              <a:buNone/>
            </a:pPr>
            <a:r>
              <a:rPr lang="en-CA" dirty="0"/>
              <a:t>Recurrent lows </a:t>
            </a:r>
            <a:r>
              <a:rPr lang="en-CA" dirty="0" err="1"/>
              <a:t>hs</a:t>
            </a:r>
            <a:r>
              <a:rPr lang="en-CA" dirty="0"/>
              <a:t>, nocturnal</a:t>
            </a:r>
          </a:p>
          <a:p>
            <a:pPr marL="399778" lvl="1" indent="0">
              <a:buNone/>
            </a:pPr>
            <a:r>
              <a:rPr lang="en-CA" dirty="0" err="1"/>
              <a:t>acBr</a:t>
            </a:r>
            <a:r>
              <a:rPr lang="en-CA" dirty="0"/>
              <a:t> 12-14,  </a:t>
            </a:r>
            <a:r>
              <a:rPr lang="en-CA" dirty="0" err="1"/>
              <a:t>hs</a:t>
            </a:r>
            <a:r>
              <a:rPr lang="en-CA" dirty="0"/>
              <a:t> 4-8</a:t>
            </a:r>
          </a:p>
        </p:txBody>
      </p:sp>
    </p:spTree>
    <p:extLst>
      <p:ext uri="{BB962C8B-B14F-4D97-AF65-F5344CB8AC3E}">
        <p14:creationId xmlns:p14="http://schemas.microsoft.com/office/powerpoint/2010/main" val="2111116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F6458-7846-0359-41E4-EC2EC9151F67}"/>
              </a:ext>
            </a:extLst>
          </p:cNvPr>
          <p:cNvSpPr>
            <a:spLocks noGrp="1"/>
          </p:cNvSpPr>
          <p:nvPr>
            <p:ph type="title"/>
          </p:nvPr>
        </p:nvSpPr>
        <p:spPr/>
        <p:txBody>
          <a:bodyPr/>
          <a:lstStyle/>
          <a:p>
            <a:r>
              <a:rPr lang="en-CA"/>
              <a:t>DP </a:t>
            </a:r>
          </a:p>
        </p:txBody>
      </p:sp>
      <p:sp>
        <p:nvSpPr>
          <p:cNvPr id="3" name="Content Placeholder 2">
            <a:extLst>
              <a:ext uri="{FF2B5EF4-FFF2-40B4-BE49-F238E27FC236}">
                <a16:creationId xmlns:a16="http://schemas.microsoft.com/office/drawing/2014/main" id="{0100F1DA-C8D7-F6E3-9581-F15EFAAF4EA7}"/>
              </a:ext>
            </a:extLst>
          </p:cNvPr>
          <p:cNvSpPr>
            <a:spLocks noGrp="1"/>
          </p:cNvSpPr>
          <p:nvPr>
            <p:ph idx="1"/>
          </p:nvPr>
        </p:nvSpPr>
        <p:spPr/>
        <p:txBody>
          <a:bodyPr>
            <a:normAutofit/>
          </a:bodyPr>
          <a:lstStyle/>
          <a:p>
            <a:r>
              <a:rPr lang="en-CA"/>
              <a:t>O/E </a:t>
            </a:r>
            <a:r>
              <a:rPr lang="en-CA" err="1"/>
              <a:t>wt</a:t>
            </a:r>
            <a:r>
              <a:rPr lang="en-CA"/>
              <a:t> – 111 kg,  BP-118/65</a:t>
            </a:r>
          </a:p>
          <a:p>
            <a:r>
              <a:rPr lang="en-CA" err="1"/>
              <a:t>Inj</a:t>
            </a:r>
            <a:r>
              <a:rPr lang="en-CA"/>
              <a:t> sites - reused</a:t>
            </a:r>
          </a:p>
          <a:p>
            <a:endParaRPr lang="en-CA"/>
          </a:p>
          <a:p>
            <a:r>
              <a:rPr lang="en-CA"/>
              <a:t>A1C 8.2</a:t>
            </a:r>
          </a:p>
          <a:p>
            <a:r>
              <a:rPr lang="en-CA"/>
              <a:t>Cr 85, LDL 1.7</a:t>
            </a:r>
          </a:p>
          <a:p>
            <a:r>
              <a:rPr lang="en-CA"/>
              <a:t>No ACR</a:t>
            </a:r>
          </a:p>
          <a:p>
            <a:endParaRPr lang="en-CA"/>
          </a:p>
          <a:p>
            <a:pPr marL="0" indent="0" algn="ctr">
              <a:buNone/>
            </a:pPr>
            <a:r>
              <a:rPr lang="en-CA"/>
              <a:t>Recommendations</a:t>
            </a:r>
          </a:p>
        </p:txBody>
      </p:sp>
    </p:spTree>
    <p:extLst>
      <p:ext uri="{BB962C8B-B14F-4D97-AF65-F5344CB8AC3E}">
        <p14:creationId xmlns:p14="http://schemas.microsoft.com/office/powerpoint/2010/main" val="1841197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936C6-F2A8-97B4-282C-0B4E9ADE5662}"/>
              </a:ext>
            </a:extLst>
          </p:cNvPr>
          <p:cNvSpPr>
            <a:spLocks noGrp="1"/>
          </p:cNvSpPr>
          <p:nvPr>
            <p:ph type="title"/>
          </p:nvPr>
        </p:nvSpPr>
        <p:spPr/>
        <p:txBody>
          <a:bodyPr/>
          <a:lstStyle/>
          <a:p>
            <a:r>
              <a:rPr lang="en-CA"/>
              <a:t>DP</a:t>
            </a:r>
          </a:p>
        </p:txBody>
      </p:sp>
      <p:sp>
        <p:nvSpPr>
          <p:cNvPr id="3" name="Content Placeholder 2">
            <a:extLst>
              <a:ext uri="{FF2B5EF4-FFF2-40B4-BE49-F238E27FC236}">
                <a16:creationId xmlns:a16="http://schemas.microsoft.com/office/drawing/2014/main" id="{0CB390E4-5ADD-0A41-47FE-1B850B835418}"/>
              </a:ext>
            </a:extLst>
          </p:cNvPr>
          <p:cNvSpPr>
            <a:spLocks noGrp="1"/>
          </p:cNvSpPr>
          <p:nvPr>
            <p:ph idx="1"/>
          </p:nvPr>
        </p:nvSpPr>
        <p:spPr/>
        <p:txBody>
          <a:bodyPr>
            <a:normAutofit/>
          </a:bodyPr>
          <a:lstStyle/>
          <a:p>
            <a:r>
              <a:rPr lang="en-CA"/>
              <a:t>Stop </a:t>
            </a:r>
            <a:r>
              <a:rPr lang="en-CA" err="1"/>
              <a:t>Novomix</a:t>
            </a:r>
            <a:r>
              <a:rPr lang="en-CA"/>
              <a:t> 30 – TDD 66 units ( 43 u NPH – 23 u NR)</a:t>
            </a:r>
          </a:p>
          <a:p>
            <a:pPr lvl="1"/>
            <a:r>
              <a:rPr lang="en-CA"/>
              <a:t>Reduce basal by 20%	</a:t>
            </a:r>
          </a:p>
          <a:p>
            <a:r>
              <a:rPr lang="en-CA"/>
              <a:t>Tresiba 28  NR 8 8 8, CF 1:2 target 8</a:t>
            </a:r>
          </a:p>
          <a:p>
            <a:endParaRPr lang="en-CA"/>
          </a:p>
          <a:p>
            <a:pPr marL="0" indent="0">
              <a:buNone/>
            </a:pPr>
            <a:endParaRPr lang="en-CA"/>
          </a:p>
          <a:p>
            <a:endParaRPr lang="en-CA"/>
          </a:p>
        </p:txBody>
      </p:sp>
    </p:spTree>
    <p:extLst>
      <p:ext uri="{BB962C8B-B14F-4D97-AF65-F5344CB8AC3E}">
        <p14:creationId xmlns:p14="http://schemas.microsoft.com/office/powerpoint/2010/main" val="3822787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936C6-F2A8-97B4-282C-0B4E9ADE5662}"/>
              </a:ext>
            </a:extLst>
          </p:cNvPr>
          <p:cNvSpPr>
            <a:spLocks noGrp="1"/>
          </p:cNvSpPr>
          <p:nvPr>
            <p:ph type="title"/>
          </p:nvPr>
        </p:nvSpPr>
        <p:spPr/>
        <p:txBody>
          <a:bodyPr/>
          <a:lstStyle/>
          <a:p>
            <a:r>
              <a:rPr lang="en-CA"/>
              <a:t>DP</a:t>
            </a:r>
          </a:p>
        </p:txBody>
      </p:sp>
      <p:sp>
        <p:nvSpPr>
          <p:cNvPr id="3" name="Content Placeholder 2">
            <a:extLst>
              <a:ext uri="{FF2B5EF4-FFF2-40B4-BE49-F238E27FC236}">
                <a16:creationId xmlns:a16="http://schemas.microsoft.com/office/drawing/2014/main" id="{0CB390E4-5ADD-0A41-47FE-1B850B835418}"/>
              </a:ext>
            </a:extLst>
          </p:cNvPr>
          <p:cNvSpPr>
            <a:spLocks noGrp="1"/>
          </p:cNvSpPr>
          <p:nvPr>
            <p:ph idx="1"/>
          </p:nvPr>
        </p:nvSpPr>
        <p:spPr/>
        <p:txBody>
          <a:bodyPr>
            <a:normAutofit/>
          </a:bodyPr>
          <a:lstStyle/>
          <a:p>
            <a:r>
              <a:rPr lang="en-CA"/>
              <a:t>Stop </a:t>
            </a:r>
            <a:r>
              <a:rPr lang="en-CA" err="1"/>
              <a:t>Novomix</a:t>
            </a:r>
            <a:r>
              <a:rPr lang="en-CA"/>
              <a:t> 30 – TDD 66 units ( 43 u NPH – 23 u NR)</a:t>
            </a:r>
          </a:p>
          <a:p>
            <a:pPr lvl="1"/>
            <a:r>
              <a:rPr lang="en-CA"/>
              <a:t>Reduce basal by 20%	</a:t>
            </a:r>
          </a:p>
          <a:p>
            <a:r>
              <a:rPr lang="en-CA"/>
              <a:t>Tresiba 28  NR 8 8 8, CF 1:2 target 8</a:t>
            </a:r>
          </a:p>
          <a:p>
            <a:endParaRPr lang="en-CA"/>
          </a:p>
          <a:p>
            <a:r>
              <a:rPr lang="en-CA"/>
              <a:t>3 months later</a:t>
            </a:r>
          </a:p>
          <a:p>
            <a:pPr lvl="1"/>
            <a:r>
              <a:rPr lang="en-CA"/>
              <a:t> C-peptide 1275</a:t>
            </a:r>
          </a:p>
          <a:p>
            <a:pPr lvl="1"/>
            <a:r>
              <a:rPr lang="en-CA"/>
              <a:t>A1C  8.9</a:t>
            </a:r>
          </a:p>
          <a:p>
            <a:pPr marL="0" indent="0">
              <a:buNone/>
            </a:pPr>
            <a:endParaRPr lang="en-CA"/>
          </a:p>
          <a:p>
            <a:endParaRPr lang="en-CA"/>
          </a:p>
        </p:txBody>
      </p:sp>
    </p:spTree>
    <p:extLst>
      <p:ext uri="{BB962C8B-B14F-4D97-AF65-F5344CB8AC3E}">
        <p14:creationId xmlns:p14="http://schemas.microsoft.com/office/powerpoint/2010/main" val="3702675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936C6-F2A8-97B4-282C-0B4E9ADE5662}"/>
              </a:ext>
            </a:extLst>
          </p:cNvPr>
          <p:cNvSpPr>
            <a:spLocks noGrp="1"/>
          </p:cNvSpPr>
          <p:nvPr>
            <p:ph type="title"/>
          </p:nvPr>
        </p:nvSpPr>
        <p:spPr/>
        <p:txBody>
          <a:bodyPr/>
          <a:lstStyle/>
          <a:p>
            <a:r>
              <a:rPr lang="en-CA"/>
              <a:t>DP</a:t>
            </a:r>
          </a:p>
        </p:txBody>
      </p:sp>
      <p:sp>
        <p:nvSpPr>
          <p:cNvPr id="3" name="Content Placeholder 2">
            <a:extLst>
              <a:ext uri="{FF2B5EF4-FFF2-40B4-BE49-F238E27FC236}">
                <a16:creationId xmlns:a16="http://schemas.microsoft.com/office/drawing/2014/main" id="{0CB390E4-5ADD-0A41-47FE-1B850B835418}"/>
              </a:ext>
            </a:extLst>
          </p:cNvPr>
          <p:cNvSpPr>
            <a:spLocks noGrp="1"/>
          </p:cNvSpPr>
          <p:nvPr>
            <p:ph idx="1"/>
          </p:nvPr>
        </p:nvSpPr>
        <p:spPr/>
        <p:txBody>
          <a:bodyPr>
            <a:normAutofit/>
          </a:bodyPr>
          <a:lstStyle/>
          <a:p>
            <a:r>
              <a:rPr lang="en-CA"/>
              <a:t>Stop </a:t>
            </a:r>
            <a:r>
              <a:rPr lang="en-CA" err="1"/>
              <a:t>Novomix</a:t>
            </a:r>
            <a:r>
              <a:rPr lang="en-CA"/>
              <a:t> 30 – TDD 66 units ( 43 u NPH – 23 u NR)</a:t>
            </a:r>
          </a:p>
          <a:p>
            <a:pPr lvl="1"/>
            <a:r>
              <a:rPr lang="en-CA"/>
              <a:t>Reduce basal by 20%	</a:t>
            </a:r>
          </a:p>
          <a:p>
            <a:r>
              <a:rPr lang="en-CA"/>
              <a:t>Tresiba 30  NR 8 8 8, CF 1:2 target 8</a:t>
            </a:r>
          </a:p>
          <a:p>
            <a:endParaRPr lang="en-CA"/>
          </a:p>
          <a:p>
            <a:r>
              <a:rPr lang="en-CA"/>
              <a:t>3 months later</a:t>
            </a:r>
          </a:p>
          <a:p>
            <a:pPr lvl="1"/>
            <a:r>
              <a:rPr lang="en-CA"/>
              <a:t> C-peptide 1275</a:t>
            </a:r>
          </a:p>
          <a:p>
            <a:pPr lvl="1"/>
            <a:r>
              <a:rPr lang="en-CA"/>
              <a:t>A1C  8.9</a:t>
            </a:r>
          </a:p>
          <a:p>
            <a:pPr lvl="1"/>
            <a:endParaRPr lang="en-CA"/>
          </a:p>
          <a:p>
            <a:pPr marL="456887" lvl="1" indent="0" algn="ctr">
              <a:buNone/>
            </a:pPr>
            <a:r>
              <a:rPr lang="en-CA" sz="3900"/>
              <a:t>Start Ozempic</a:t>
            </a:r>
          </a:p>
          <a:p>
            <a:pPr marL="0" indent="0">
              <a:buNone/>
            </a:pPr>
            <a:endParaRPr lang="en-CA"/>
          </a:p>
          <a:p>
            <a:endParaRPr lang="en-CA"/>
          </a:p>
        </p:txBody>
      </p:sp>
    </p:spTree>
    <p:extLst>
      <p:ext uri="{BB962C8B-B14F-4D97-AF65-F5344CB8AC3E}">
        <p14:creationId xmlns:p14="http://schemas.microsoft.com/office/powerpoint/2010/main" val="3015918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FBFA5E-A13E-1444-80F7-09CBA10517BC}"/>
              </a:ext>
            </a:extLst>
          </p:cNvPr>
          <p:cNvSpPr>
            <a:spLocks noGrp="1"/>
          </p:cNvSpPr>
          <p:nvPr>
            <p:ph type="title"/>
          </p:nvPr>
        </p:nvSpPr>
        <p:spPr/>
        <p:txBody>
          <a:bodyPr/>
          <a:lstStyle/>
          <a:p>
            <a:endParaRPr lang="en-US"/>
          </a:p>
        </p:txBody>
      </p:sp>
      <p:pic>
        <p:nvPicPr>
          <p:cNvPr id="7" name="Content Placeholder 4">
            <a:extLst>
              <a:ext uri="{FF2B5EF4-FFF2-40B4-BE49-F238E27FC236}">
                <a16:creationId xmlns:a16="http://schemas.microsoft.com/office/drawing/2014/main" id="{40C94271-2B84-BA40-8854-245BAF36B3AC}"/>
              </a:ext>
            </a:extLst>
          </p:cNvPr>
          <p:cNvPicPr>
            <a:picLocks noGrp="1" noChangeAspect="1"/>
          </p:cNvPicPr>
          <p:nvPr>
            <p:ph idx="1"/>
          </p:nvPr>
        </p:nvPicPr>
        <p:blipFill>
          <a:blip r:embed="rId2"/>
          <a:stretch>
            <a:fillRect/>
          </a:stretch>
        </p:blipFill>
        <p:spPr>
          <a:xfrm>
            <a:off x="3404121" y="-129158"/>
            <a:ext cx="5613400" cy="1968500"/>
          </a:xfrm>
        </p:spPr>
      </p:pic>
      <p:sp>
        <p:nvSpPr>
          <p:cNvPr id="9" name="Content Placeholder 8">
            <a:extLst>
              <a:ext uri="{FF2B5EF4-FFF2-40B4-BE49-F238E27FC236}">
                <a16:creationId xmlns:a16="http://schemas.microsoft.com/office/drawing/2014/main" id="{9ABC33BE-C3CC-7843-AC15-634904BD68D0}"/>
              </a:ext>
            </a:extLst>
          </p:cNvPr>
          <p:cNvSpPr>
            <a:spLocks noGrp="1"/>
          </p:cNvSpPr>
          <p:nvPr>
            <p:ph idx="1"/>
          </p:nvPr>
        </p:nvSpPr>
        <p:spPr/>
        <p:txBody>
          <a:bodyPr>
            <a:normAutofit fontScale="92500" lnSpcReduction="10000"/>
          </a:bodyPr>
          <a:lstStyle/>
          <a:p>
            <a:pPr lvl="1"/>
            <a:r>
              <a:rPr lang="en-US" sz="3600"/>
              <a:t>If - A1C &lt; 1.5 over goal </a:t>
            </a:r>
          </a:p>
          <a:p>
            <a:pPr lvl="2"/>
            <a:r>
              <a:rPr lang="en-US" sz="2800"/>
              <a:t>Reduce basal insulin 20-40 % - (</a:t>
            </a:r>
            <a:r>
              <a:rPr lang="en-US" sz="2800" err="1"/>
              <a:t>ie</a:t>
            </a:r>
            <a:r>
              <a:rPr lang="en-US" sz="2800"/>
              <a:t> if goal 8.5 – reduce if &gt;9.5)</a:t>
            </a:r>
          </a:p>
          <a:p>
            <a:pPr lvl="2"/>
            <a:r>
              <a:rPr lang="en-US" sz="2800"/>
              <a:t>Reduce SU/</a:t>
            </a:r>
            <a:r>
              <a:rPr lang="en-US" sz="2800" err="1"/>
              <a:t>Diamicron</a:t>
            </a:r>
            <a:r>
              <a:rPr lang="en-US" sz="2800"/>
              <a:t> 50%</a:t>
            </a:r>
          </a:p>
          <a:p>
            <a:pPr lvl="2"/>
            <a:r>
              <a:rPr lang="en-US" sz="2800"/>
              <a:t>Reduce bolus insulin 50%</a:t>
            </a:r>
          </a:p>
          <a:p>
            <a:pPr lvl="1"/>
            <a:r>
              <a:rPr lang="en-US" sz="3200"/>
              <a:t>A1C &gt; 1.5 over goal</a:t>
            </a:r>
          </a:p>
          <a:p>
            <a:pPr lvl="2"/>
            <a:r>
              <a:rPr lang="en-US" sz="2800"/>
              <a:t> counsel re lows</a:t>
            </a:r>
          </a:p>
          <a:p>
            <a:pPr lvl="2"/>
            <a:r>
              <a:rPr lang="en-US" sz="2800"/>
              <a:t>Consider reduce meds for </a:t>
            </a:r>
            <a:r>
              <a:rPr lang="en-US" sz="2800" err="1"/>
              <a:t>Glu</a:t>
            </a:r>
            <a:r>
              <a:rPr lang="en-US" sz="2800"/>
              <a:t> &lt; 7 on pattern review </a:t>
            </a:r>
          </a:p>
          <a:p>
            <a:pPr lvl="2"/>
            <a:endParaRPr lang="en-US" sz="2800"/>
          </a:p>
          <a:p>
            <a:pPr lvl="1"/>
            <a:r>
              <a:rPr lang="en-US" sz="3200"/>
              <a:t>Replace DPP-IV once &gt; 0.25</a:t>
            </a:r>
          </a:p>
          <a:p>
            <a:pPr lvl="1"/>
            <a:r>
              <a:rPr lang="en-US" sz="3200"/>
              <a:t>eGFR -   &gt; 15 </a:t>
            </a:r>
          </a:p>
          <a:p>
            <a:pPr lvl="1"/>
            <a:endParaRPr lang="en-US"/>
          </a:p>
        </p:txBody>
      </p:sp>
    </p:spTree>
    <p:extLst>
      <p:ext uri="{BB962C8B-B14F-4D97-AF65-F5344CB8AC3E}">
        <p14:creationId xmlns:p14="http://schemas.microsoft.com/office/powerpoint/2010/main" val="1425359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2" name="Group 4">
            <a:extLst>
              <a:ext uri="{FF2B5EF4-FFF2-40B4-BE49-F238E27FC236}">
                <a16:creationId xmlns:a16="http://schemas.microsoft.com/office/drawing/2014/main" id="{8679C109-CE1D-9441-ADE9-C55DFAC32823}"/>
              </a:ext>
            </a:extLst>
          </p:cNvPr>
          <p:cNvGrpSpPr>
            <a:grpSpLocks/>
          </p:cNvGrpSpPr>
          <p:nvPr/>
        </p:nvGrpSpPr>
        <p:grpSpPr bwMode="auto">
          <a:xfrm>
            <a:off x="2641600" y="1111250"/>
            <a:ext cx="6896100" cy="5670550"/>
            <a:chOff x="1064" y="700"/>
            <a:chExt cx="4344" cy="3572"/>
          </a:xfrm>
        </p:grpSpPr>
        <p:pic>
          <p:nvPicPr>
            <p:cNvPr id="89090" name="Picture 2">
              <a:extLst>
                <a:ext uri="{FF2B5EF4-FFF2-40B4-BE49-F238E27FC236}">
                  <a16:creationId xmlns:a16="http://schemas.microsoft.com/office/drawing/2014/main" id="{C67E084D-FEF3-694C-BD57-87BAB9168FF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 y="744"/>
              <a:ext cx="4288" cy="3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1" name="Rectangle 3">
              <a:extLst>
                <a:ext uri="{FF2B5EF4-FFF2-40B4-BE49-F238E27FC236}">
                  <a16:creationId xmlns:a16="http://schemas.microsoft.com/office/drawing/2014/main" id="{5D36FD80-6914-5F4F-AD7B-053EBAF05CF9}"/>
                </a:ext>
              </a:extLst>
            </p:cNvPr>
            <p:cNvSpPr>
              <a:spLocks noChangeArrowheads="1"/>
            </p:cNvSpPr>
            <p:nvPr/>
          </p:nvSpPr>
          <p:spPr bwMode="auto">
            <a:xfrm>
              <a:off x="5220" y="700"/>
              <a:ext cx="188" cy="1112"/>
            </a:xfrm>
            <a:prstGeom prst="rect">
              <a:avLst/>
            </a:prstGeom>
            <a:solidFill>
              <a:schemeClr val="bg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46"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89093" name="Rectangle 5">
            <a:extLst>
              <a:ext uri="{FF2B5EF4-FFF2-40B4-BE49-F238E27FC236}">
                <a16:creationId xmlns:a16="http://schemas.microsoft.com/office/drawing/2014/main" id="{FE8AA481-DB99-244E-9843-411B5DF3562F}"/>
              </a:ext>
            </a:extLst>
          </p:cNvPr>
          <p:cNvSpPr>
            <a:spLocks noGrp="1" noChangeArrowheads="1"/>
          </p:cNvSpPr>
          <p:nvPr>
            <p:ph type="title"/>
          </p:nvPr>
        </p:nvSpPr>
        <p:spPr>
          <a:xfrm>
            <a:off x="990600" y="122239"/>
            <a:ext cx="10210800" cy="585787"/>
          </a:xfrm>
          <a:noFill/>
          <a:ln/>
        </p:spPr>
        <p:txBody>
          <a:bodyPr anchor="ctr">
            <a:normAutofit fontScale="90000"/>
          </a:bodyPr>
          <a:lstStyle/>
          <a:p>
            <a:r>
              <a:rPr lang="en-GB" altLang="en-US"/>
              <a:t>Any diabetes related endpoint</a:t>
            </a:r>
          </a:p>
        </p:txBody>
      </p:sp>
      <p:sp>
        <p:nvSpPr>
          <p:cNvPr id="89094" name="Rectangle 6">
            <a:extLst>
              <a:ext uri="{FF2B5EF4-FFF2-40B4-BE49-F238E27FC236}">
                <a16:creationId xmlns:a16="http://schemas.microsoft.com/office/drawing/2014/main" id="{E0755926-4BA9-4944-BB44-2008D245BE84}"/>
              </a:ext>
            </a:extLst>
          </p:cNvPr>
          <p:cNvSpPr>
            <a:spLocks noChangeArrowheads="1"/>
          </p:cNvSpPr>
          <p:nvPr/>
        </p:nvSpPr>
        <p:spPr bwMode="auto">
          <a:xfrm>
            <a:off x="8424864" y="5053013"/>
            <a:ext cx="2727325"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762038" rtl="0" eaLnBrk="0" fontAlgn="base" latinLnBrk="0" hangingPunct="0">
              <a:lnSpc>
                <a:spcPct val="100000"/>
              </a:lnSpc>
              <a:spcBef>
                <a:spcPct val="50000"/>
              </a:spcBef>
              <a:spcAft>
                <a:spcPct val="0"/>
              </a:spcAft>
              <a:buClrTx/>
              <a:buSzTx/>
              <a:buFontTx/>
              <a:buNone/>
              <a:tabLst/>
              <a:defRPr/>
            </a:pPr>
            <a:r>
              <a:rPr kumimoji="0" lang="en-GB" altLang="en-US" sz="2400" b="0" i="1" u="none" strike="noStrike" kern="1200" cap="none" spc="0" normalizeH="0" baseline="0" noProof="0">
                <a:ln>
                  <a:noFill/>
                </a:ln>
                <a:solidFill>
                  <a:srgbClr val="F191FF"/>
                </a:solidFill>
                <a:effectLst/>
                <a:uLnTx/>
                <a:uFillTx/>
                <a:latin typeface="Arial" panose="020B0604020202020204" pitchFamily="34" charset="0"/>
                <a:ea typeface="+mn-ea"/>
                <a:cs typeface="+mn-cs"/>
              </a:rPr>
              <a:t>M </a:t>
            </a:r>
            <a:r>
              <a:rPr kumimoji="0" lang="en-GB" alt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v </a:t>
            </a:r>
            <a:r>
              <a:rPr kumimoji="0" lang="en-GB" altLang="en-US" sz="2400" b="0" i="1" u="none" strike="noStrike" kern="1200" cap="none" spc="0" normalizeH="0" baseline="0" noProof="0">
                <a:ln>
                  <a:noFill/>
                </a:ln>
                <a:solidFill>
                  <a:srgbClr val="FAFD00"/>
                </a:solidFill>
                <a:effectLst/>
                <a:uLnTx/>
                <a:uFillTx/>
                <a:latin typeface="Arial" panose="020B0604020202020204" pitchFamily="34" charset="0"/>
                <a:ea typeface="+mn-ea"/>
                <a:cs typeface="+mn-cs"/>
              </a:rPr>
              <a:t>I</a:t>
            </a:r>
            <a:br>
              <a:rPr kumimoji="0" lang="en-GB" alt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GB" alt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p=0.0034</a:t>
            </a:r>
          </a:p>
        </p:txBody>
      </p:sp>
      <p:sp>
        <p:nvSpPr>
          <p:cNvPr id="89095" name="Rectangle 7">
            <a:extLst>
              <a:ext uri="{FF2B5EF4-FFF2-40B4-BE49-F238E27FC236}">
                <a16:creationId xmlns:a16="http://schemas.microsoft.com/office/drawing/2014/main" id="{0B8914AE-62C7-124A-9FE0-8738305EF7FF}"/>
              </a:ext>
            </a:extLst>
          </p:cNvPr>
          <p:cNvSpPr>
            <a:spLocks noChangeArrowheads="1"/>
          </p:cNvSpPr>
          <p:nvPr/>
        </p:nvSpPr>
        <p:spPr bwMode="auto">
          <a:xfrm>
            <a:off x="1004889" y="865188"/>
            <a:ext cx="4098925"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762038" rtl="0" eaLnBrk="0" fontAlgn="base" latinLnBrk="0" hangingPunct="0">
              <a:lnSpc>
                <a:spcPct val="100000"/>
              </a:lnSpc>
              <a:spcBef>
                <a:spcPct val="50000"/>
              </a:spcBef>
              <a:spcAft>
                <a:spcPct val="0"/>
              </a:spcAft>
              <a:buClrTx/>
              <a:buSzTx/>
              <a:buFontTx/>
              <a:buNone/>
              <a:tabLst/>
              <a:defRPr/>
            </a:pPr>
            <a:r>
              <a:rPr kumimoji="0" lang="en-GB" altLang="en-US" sz="2400" b="0" i="0" u="none" strike="noStrike" kern="1200" cap="none" spc="0" normalizeH="0" baseline="0" noProof="0">
                <a:ln>
                  <a:noFill/>
                </a:ln>
                <a:solidFill>
                  <a:srgbClr val="FAFD00"/>
                </a:solidFill>
                <a:effectLst/>
                <a:uLnTx/>
                <a:uFillTx/>
                <a:latin typeface="Arial" panose="020B0604020202020204" pitchFamily="34" charset="0"/>
                <a:ea typeface="+mn-ea"/>
                <a:cs typeface="+mn-cs"/>
              </a:rPr>
              <a:t>overweight </a:t>
            </a:r>
            <a:br>
              <a:rPr kumimoji="0" lang="en-GB" altLang="en-US" sz="2400" b="0" i="0" u="none" strike="noStrike" kern="1200" cap="none" spc="0" normalizeH="0" baseline="0" noProof="0">
                <a:ln>
                  <a:noFill/>
                </a:ln>
                <a:solidFill>
                  <a:srgbClr val="FAFD00"/>
                </a:solidFill>
                <a:effectLst/>
                <a:uLnTx/>
                <a:uFillTx/>
                <a:latin typeface="Arial" panose="020B0604020202020204" pitchFamily="34" charset="0"/>
                <a:ea typeface="+mn-ea"/>
                <a:cs typeface="+mn-cs"/>
              </a:rPr>
            </a:br>
            <a:r>
              <a:rPr kumimoji="0" lang="en-GB" altLang="en-US" sz="2400" b="0" i="0" u="none" strike="noStrike" kern="1200" cap="none" spc="0" normalizeH="0" baseline="0" noProof="0">
                <a:ln>
                  <a:noFill/>
                </a:ln>
                <a:solidFill>
                  <a:srgbClr val="FAFD00"/>
                </a:solidFill>
                <a:effectLst/>
                <a:uLnTx/>
                <a:uFillTx/>
                <a:latin typeface="Arial" panose="020B0604020202020204" pitchFamily="34" charset="0"/>
                <a:ea typeface="+mn-ea"/>
                <a:cs typeface="+mn-cs"/>
              </a:rPr>
              <a:t>patients</a:t>
            </a:r>
          </a:p>
        </p:txBody>
      </p:sp>
      <p:sp>
        <p:nvSpPr>
          <p:cNvPr id="89096" name="Rectangle 8">
            <a:extLst>
              <a:ext uri="{FF2B5EF4-FFF2-40B4-BE49-F238E27FC236}">
                <a16:creationId xmlns:a16="http://schemas.microsoft.com/office/drawing/2014/main" id="{2B1B989C-2943-C049-8F33-9B2FC4418269}"/>
              </a:ext>
            </a:extLst>
          </p:cNvPr>
          <p:cNvSpPr>
            <a:spLocks noChangeArrowheads="1"/>
          </p:cNvSpPr>
          <p:nvPr/>
        </p:nvSpPr>
        <p:spPr bwMode="auto">
          <a:xfrm>
            <a:off x="3738564" y="2690813"/>
            <a:ext cx="2727325"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762038" rtl="0" eaLnBrk="0" fontAlgn="base" latinLnBrk="0" hangingPunct="0">
              <a:lnSpc>
                <a:spcPct val="100000"/>
              </a:lnSpc>
              <a:spcBef>
                <a:spcPct val="50000"/>
              </a:spcBef>
              <a:spcAft>
                <a:spcPct val="0"/>
              </a:spcAft>
              <a:buClrTx/>
              <a:buSzTx/>
              <a:buFontTx/>
              <a:buNone/>
              <a:tabLst/>
              <a:defRPr/>
            </a:pPr>
            <a:r>
              <a:rPr kumimoji="0" lang="en-GB" altLang="en-US" sz="2400" b="0" i="1" u="none" strike="noStrike" kern="1200" cap="none" spc="0" normalizeH="0" baseline="0" noProof="0">
                <a:ln>
                  <a:noFill/>
                </a:ln>
                <a:solidFill>
                  <a:srgbClr val="F191FF"/>
                </a:solidFill>
                <a:effectLst/>
                <a:uLnTx/>
                <a:uFillTx/>
                <a:latin typeface="Arial" panose="020B0604020202020204" pitchFamily="34" charset="0"/>
                <a:ea typeface="+mn-ea"/>
                <a:cs typeface="+mn-cs"/>
              </a:rPr>
              <a:t>M</a:t>
            </a:r>
            <a:r>
              <a:rPr kumimoji="0" lang="en-GB" alt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 v C</a:t>
            </a:r>
            <a:r>
              <a:rPr kumimoji="0" lang="en-GB" altLang="en-US" sz="2400" b="0" i="1" u="none" strike="noStrike" kern="1200" cap="none" spc="0" normalizeH="0" baseline="0" noProof="0">
                <a:ln>
                  <a:noFill/>
                </a:ln>
                <a:solidFill>
                  <a:srgbClr val="FAFD00"/>
                </a:solidFill>
                <a:effectLst/>
                <a:uLnTx/>
                <a:uFillTx/>
                <a:latin typeface="Arial" panose="020B0604020202020204" pitchFamily="34" charset="0"/>
                <a:ea typeface="+mn-ea"/>
                <a:cs typeface="+mn-cs"/>
              </a:rPr>
              <a:t> </a:t>
            </a:r>
            <a:br>
              <a:rPr kumimoji="0" lang="en-GB" altLang="en-US" sz="2400" b="0" i="1" u="none" strike="noStrike" kern="1200" cap="none" spc="0" normalizeH="0" baseline="0" noProof="0">
                <a:ln>
                  <a:noFill/>
                </a:ln>
                <a:solidFill>
                  <a:srgbClr val="FAFD00"/>
                </a:solidFill>
                <a:effectLst/>
                <a:uLnTx/>
                <a:uFillTx/>
                <a:latin typeface="Arial" panose="020B0604020202020204" pitchFamily="34" charset="0"/>
                <a:ea typeface="+mn-ea"/>
                <a:cs typeface="+mn-cs"/>
              </a:rPr>
            </a:br>
            <a:r>
              <a:rPr kumimoji="0" lang="en-GB" altLang="en-US" sz="2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p=0.0023</a:t>
            </a:r>
          </a:p>
        </p:txBody>
      </p:sp>
    </p:spTree>
    <p:extLst>
      <p:ext uri="{BB962C8B-B14F-4D97-AF65-F5344CB8AC3E}">
        <p14:creationId xmlns:p14="http://schemas.microsoft.com/office/powerpoint/2010/main" val="202176853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D4B5-4967-E95F-0ACB-1FB2147B102C}"/>
              </a:ext>
            </a:extLst>
          </p:cNvPr>
          <p:cNvSpPr>
            <a:spLocks noGrp="1"/>
          </p:cNvSpPr>
          <p:nvPr>
            <p:ph type="title"/>
          </p:nvPr>
        </p:nvSpPr>
        <p:spPr/>
        <p:txBody>
          <a:bodyPr/>
          <a:lstStyle/>
          <a:p>
            <a:r>
              <a:rPr lang="en-US"/>
              <a:t>DP</a:t>
            </a:r>
          </a:p>
        </p:txBody>
      </p:sp>
      <p:sp>
        <p:nvSpPr>
          <p:cNvPr id="3" name="Content Placeholder 2">
            <a:extLst>
              <a:ext uri="{FF2B5EF4-FFF2-40B4-BE49-F238E27FC236}">
                <a16:creationId xmlns:a16="http://schemas.microsoft.com/office/drawing/2014/main" id="{A6E66539-3D58-B148-4B2C-338D993A4DDE}"/>
              </a:ext>
            </a:extLst>
          </p:cNvPr>
          <p:cNvSpPr>
            <a:spLocks noGrp="1"/>
          </p:cNvSpPr>
          <p:nvPr>
            <p:ph idx="1"/>
          </p:nvPr>
        </p:nvSpPr>
        <p:spPr/>
        <p:txBody>
          <a:bodyPr>
            <a:normAutofit/>
          </a:bodyPr>
          <a:lstStyle/>
          <a:p>
            <a:r>
              <a:rPr lang="en-US"/>
              <a:t>Ozempic 0.25-0.5 mg</a:t>
            </a:r>
          </a:p>
          <a:p>
            <a:r>
              <a:rPr lang="en-US"/>
              <a:t>Change NR to CF only</a:t>
            </a:r>
          </a:p>
          <a:p>
            <a:r>
              <a:rPr lang="en-US"/>
              <a:t>Reduce Tresiba 20% - 22, taper to goal </a:t>
            </a:r>
            <a:r>
              <a:rPr lang="en-US" err="1"/>
              <a:t>glu</a:t>
            </a:r>
            <a:r>
              <a:rPr lang="en-US"/>
              <a:t> &lt; 8</a:t>
            </a:r>
          </a:p>
          <a:p>
            <a:endParaRPr lang="en-US"/>
          </a:p>
          <a:p>
            <a:r>
              <a:rPr lang="en-US"/>
              <a:t>6 months later</a:t>
            </a:r>
          </a:p>
          <a:p>
            <a:pPr lvl="1"/>
            <a:r>
              <a:rPr lang="en-US"/>
              <a:t>Off insulin, A1C 7.8</a:t>
            </a:r>
          </a:p>
          <a:p>
            <a:pPr lvl="1"/>
            <a:r>
              <a:rPr lang="en-US"/>
              <a:t>ACR 65</a:t>
            </a:r>
          </a:p>
          <a:p>
            <a:pPr lvl="1"/>
            <a:r>
              <a:rPr lang="en-US"/>
              <a:t>Start empagliflozin</a:t>
            </a:r>
          </a:p>
        </p:txBody>
      </p:sp>
    </p:spTree>
    <p:extLst>
      <p:ext uri="{BB962C8B-B14F-4D97-AF65-F5344CB8AC3E}">
        <p14:creationId xmlns:p14="http://schemas.microsoft.com/office/powerpoint/2010/main" val="216980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F4F1-906A-7A67-4A23-8F9BFF74BFC4}"/>
              </a:ext>
            </a:extLst>
          </p:cNvPr>
          <p:cNvSpPr>
            <a:spLocks noGrp="1"/>
          </p:cNvSpPr>
          <p:nvPr>
            <p:ph type="title"/>
          </p:nvPr>
        </p:nvSpPr>
        <p:spPr/>
        <p:txBody>
          <a:bodyPr/>
          <a:lstStyle/>
          <a:p>
            <a:endParaRPr lang="en-CA"/>
          </a:p>
        </p:txBody>
      </p:sp>
      <p:pic>
        <p:nvPicPr>
          <p:cNvPr id="5" name="Content Placeholder 4" descr="Graphical user interface, chart&#10;&#10;Description automatically generated">
            <a:extLst>
              <a:ext uri="{FF2B5EF4-FFF2-40B4-BE49-F238E27FC236}">
                <a16:creationId xmlns:a16="http://schemas.microsoft.com/office/drawing/2014/main" id="{0490EB13-CBB8-CD70-ABFF-B876977529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0575" y="1864519"/>
            <a:ext cx="5530850" cy="4273550"/>
          </a:xfrm>
        </p:spPr>
      </p:pic>
    </p:spTree>
    <p:extLst>
      <p:ext uri="{BB962C8B-B14F-4D97-AF65-F5344CB8AC3E}">
        <p14:creationId xmlns:p14="http://schemas.microsoft.com/office/powerpoint/2010/main" val="2653410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1CC31-C350-9C4E-DE50-21882B5816B7}"/>
              </a:ext>
            </a:extLst>
          </p:cNvPr>
          <p:cNvSpPr>
            <a:spLocks noGrp="1"/>
          </p:cNvSpPr>
          <p:nvPr>
            <p:ph type="title"/>
          </p:nvPr>
        </p:nvSpPr>
        <p:spPr/>
        <p:txBody>
          <a:bodyPr/>
          <a:lstStyle/>
          <a:p>
            <a:r>
              <a:rPr lang="en-US"/>
              <a:t>DP</a:t>
            </a:r>
          </a:p>
        </p:txBody>
      </p:sp>
      <p:sp>
        <p:nvSpPr>
          <p:cNvPr id="3" name="Content Placeholder 2">
            <a:extLst>
              <a:ext uri="{FF2B5EF4-FFF2-40B4-BE49-F238E27FC236}">
                <a16:creationId xmlns:a16="http://schemas.microsoft.com/office/drawing/2014/main" id="{D8A5418C-F2AF-AA2B-43AF-FD5650A62054}"/>
              </a:ext>
            </a:extLst>
          </p:cNvPr>
          <p:cNvSpPr>
            <a:spLocks noGrp="1"/>
          </p:cNvSpPr>
          <p:nvPr>
            <p:ph idx="1"/>
          </p:nvPr>
        </p:nvSpPr>
        <p:spPr/>
        <p:txBody>
          <a:bodyPr/>
          <a:lstStyle/>
          <a:p>
            <a:r>
              <a:rPr lang="en-US"/>
              <a:t>Sept 2022</a:t>
            </a:r>
          </a:p>
          <a:p>
            <a:pPr lvl="1"/>
            <a:r>
              <a:rPr lang="en-US"/>
              <a:t>Ozempic 1 mg weekly</a:t>
            </a:r>
          </a:p>
          <a:p>
            <a:pPr lvl="1"/>
            <a:r>
              <a:rPr lang="en-US"/>
              <a:t>Jardiance 10 mg od</a:t>
            </a:r>
          </a:p>
          <a:p>
            <a:pPr lvl="1"/>
            <a:r>
              <a:rPr lang="en-US"/>
              <a:t>ACR 11.3, A1C 6.3</a:t>
            </a:r>
          </a:p>
          <a:p>
            <a:pPr lvl="1"/>
            <a:r>
              <a:rPr lang="en-US" err="1"/>
              <a:t>Wt</a:t>
            </a:r>
            <a:r>
              <a:rPr lang="en-US"/>
              <a:t> 87 kg – </a:t>
            </a:r>
            <a:r>
              <a:rPr lang="en-US" err="1"/>
              <a:t>wt</a:t>
            </a:r>
            <a:r>
              <a:rPr lang="en-US"/>
              <a:t> loss 24 kg</a:t>
            </a:r>
          </a:p>
          <a:p>
            <a:pPr lvl="1"/>
            <a:endParaRPr lang="en-US"/>
          </a:p>
          <a:p>
            <a:r>
              <a:rPr lang="en-US"/>
              <a:t>Libre</a:t>
            </a:r>
          </a:p>
        </p:txBody>
      </p:sp>
    </p:spTree>
    <p:extLst>
      <p:ext uri="{BB962C8B-B14F-4D97-AF65-F5344CB8AC3E}">
        <p14:creationId xmlns:p14="http://schemas.microsoft.com/office/powerpoint/2010/main" val="2924477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err="1">
                <a:solidFill>
                  <a:schemeClr val="tx1"/>
                </a:solidFill>
              </a:rPr>
              <a:t>MacFadyen’s</a:t>
            </a:r>
            <a:r>
              <a:rPr lang="en-US">
                <a:solidFill>
                  <a:schemeClr val="tx1"/>
                </a:solidFill>
              </a:rPr>
              <a:t> First 55 – SGLT-2 Inhibitors</a:t>
            </a:r>
          </a:p>
        </p:txBody>
      </p:sp>
      <p:sp>
        <p:nvSpPr>
          <p:cNvPr id="8" name="Content Placeholder 7"/>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marL="0" marR="0" lvl="0" indent="0" algn="ctr" defTabSz="456875"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5" name="Chart 4"/>
          <p:cNvGraphicFramePr/>
          <p:nvPr/>
        </p:nvGraphicFramePr>
        <p:xfrm>
          <a:off x="1919536" y="1500985"/>
          <a:ext cx="7824192" cy="53285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8907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Just because you can do something doesn’t mean you should</a:t>
            </a:r>
            <a:r>
              <a:rPr lang="is-IS"/>
              <a:t>….</a:t>
            </a: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32314" y="1981200"/>
            <a:ext cx="4723834" cy="4717536"/>
          </a:xfrm>
        </p:spPr>
      </p:pic>
    </p:spTree>
    <p:extLst>
      <p:ext uri="{BB962C8B-B14F-4D97-AF65-F5344CB8AC3E}">
        <p14:creationId xmlns:p14="http://schemas.microsoft.com/office/powerpoint/2010/main" val="1843576267"/>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D6AB5-B439-8242-AC20-9C77038889E4}"/>
              </a:ext>
            </a:extLst>
          </p:cNvPr>
          <p:cNvSpPr>
            <a:spLocks noGrp="1"/>
          </p:cNvSpPr>
          <p:nvPr>
            <p:ph type="title"/>
          </p:nvPr>
        </p:nvSpPr>
        <p:spPr/>
        <p:txBody>
          <a:bodyPr/>
          <a:lstStyle/>
          <a:p>
            <a:r>
              <a:rPr lang="en-US"/>
              <a:t>Don’t use SGLT-2 </a:t>
            </a:r>
            <a:r>
              <a:rPr lang="en-US" err="1"/>
              <a:t>Inh</a:t>
            </a:r>
            <a:r>
              <a:rPr lang="en-US"/>
              <a:t> with</a:t>
            </a:r>
          </a:p>
        </p:txBody>
      </p:sp>
      <p:sp>
        <p:nvSpPr>
          <p:cNvPr id="3" name="Content Placeholder 2">
            <a:extLst>
              <a:ext uri="{FF2B5EF4-FFF2-40B4-BE49-F238E27FC236}">
                <a16:creationId xmlns:a16="http://schemas.microsoft.com/office/drawing/2014/main" id="{CB76DD10-C500-A443-A3F9-E48EAC03E528}"/>
              </a:ext>
            </a:extLst>
          </p:cNvPr>
          <p:cNvSpPr>
            <a:spLocks noGrp="1"/>
          </p:cNvSpPr>
          <p:nvPr>
            <p:ph idx="1"/>
          </p:nvPr>
        </p:nvSpPr>
        <p:spPr/>
        <p:txBody>
          <a:bodyPr>
            <a:normAutofit/>
          </a:bodyPr>
          <a:lstStyle/>
          <a:p>
            <a:r>
              <a:rPr lang="en-US" sz="3200"/>
              <a:t>Type 1 diabetes</a:t>
            </a:r>
          </a:p>
          <a:p>
            <a:r>
              <a:rPr lang="en-US" sz="3200" err="1"/>
              <a:t>Hx</a:t>
            </a:r>
            <a:r>
              <a:rPr lang="en-US" sz="3200"/>
              <a:t> DKA/Pancreatic Insufficiency/Pancreatic resection</a:t>
            </a:r>
          </a:p>
          <a:p>
            <a:r>
              <a:rPr lang="en-US" sz="3200"/>
              <a:t>eGFR &lt; 25%</a:t>
            </a:r>
          </a:p>
          <a:p>
            <a:r>
              <a:rPr lang="en-US" sz="3200"/>
              <a:t>Frail elderly – unless you are treating CHF</a:t>
            </a:r>
          </a:p>
          <a:p>
            <a:pPr lvl="1"/>
            <a:r>
              <a:rPr lang="en-US" sz="2800"/>
              <a:t> replaces some diuretics</a:t>
            </a:r>
          </a:p>
        </p:txBody>
      </p:sp>
    </p:spTree>
    <p:extLst>
      <p:ext uri="{BB962C8B-B14F-4D97-AF65-F5344CB8AC3E}">
        <p14:creationId xmlns:p14="http://schemas.microsoft.com/office/powerpoint/2010/main" val="3069905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1D79F-1195-F68C-A063-3AC3CC3F8877}"/>
              </a:ext>
            </a:extLst>
          </p:cNvPr>
          <p:cNvSpPr>
            <a:spLocks noGrp="1"/>
          </p:cNvSpPr>
          <p:nvPr>
            <p:ph type="title"/>
          </p:nvPr>
        </p:nvSpPr>
        <p:spPr/>
        <p:txBody>
          <a:bodyPr>
            <a:normAutofit/>
          </a:bodyPr>
          <a:lstStyle/>
          <a:p>
            <a:r>
              <a:rPr lang="en-US" sz="5400"/>
              <a:t>Lesson #5 &amp; #6</a:t>
            </a:r>
          </a:p>
        </p:txBody>
      </p:sp>
      <p:sp>
        <p:nvSpPr>
          <p:cNvPr id="3" name="Content Placeholder 2">
            <a:extLst>
              <a:ext uri="{FF2B5EF4-FFF2-40B4-BE49-F238E27FC236}">
                <a16:creationId xmlns:a16="http://schemas.microsoft.com/office/drawing/2014/main" id="{284CAF80-48D6-1F91-EC0D-B8FB758F1AAA}"/>
              </a:ext>
            </a:extLst>
          </p:cNvPr>
          <p:cNvSpPr>
            <a:spLocks noGrp="1"/>
          </p:cNvSpPr>
          <p:nvPr>
            <p:ph idx="1"/>
          </p:nvPr>
        </p:nvSpPr>
        <p:spPr/>
        <p:txBody>
          <a:bodyPr/>
          <a:lstStyle/>
          <a:p>
            <a:pPr marL="0" indent="0" algn="ctr">
              <a:buNone/>
            </a:pPr>
            <a:endParaRPr lang="en-US" sz="4000"/>
          </a:p>
          <a:p>
            <a:pPr marL="0" indent="0" algn="ctr">
              <a:buNone/>
            </a:pPr>
            <a:r>
              <a:rPr lang="en-US" sz="4000"/>
              <a:t>Identify patients on MDI insulin to start new agents</a:t>
            </a:r>
          </a:p>
          <a:p>
            <a:pPr marL="457059" lvl="1" indent="0" algn="ctr">
              <a:buNone/>
            </a:pPr>
            <a:r>
              <a:rPr lang="en-US" sz="3600"/>
              <a:t>C-peptide if needed</a:t>
            </a:r>
          </a:p>
          <a:p>
            <a:pPr marL="457059" lvl="1" indent="0" algn="ctr">
              <a:buNone/>
            </a:pPr>
            <a:endParaRPr lang="en-US" sz="3600"/>
          </a:p>
          <a:p>
            <a:pPr marL="457059" lvl="1" indent="0" algn="ctr">
              <a:buNone/>
            </a:pPr>
            <a:endParaRPr lang="en-US" sz="3600"/>
          </a:p>
          <a:p>
            <a:pPr marL="457059" lvl="1" indent="0" algn="ctr">
              <a:buNone/>
            </a:pPr>
            <a:r>
              <a:rPr lang="en-US" sz="4000"/>
              <a:t>Beneficial to Identify Super Responders</a:t>
            </a:r>
          </a:p>
          <a:p>
            <a:endParaRPr lang="en-US"/>
          </a:p>
          <a:p>
            <a:endParaRPr lang="en-US"/>
          </a:p>
          <a:p>
            <a:endParaRPr lang="en-US"/>
          </a:p>
        </p:txBody>
      </p:sp>
    </p:spTree>
    <p:extLst>
      <p:ext uri="{BB962C8B-B14F-4D97-AF65-F5344CB8AC3E}">
        <p14:creationId xmlns:p14="http://schemas.microsoft.com/office/powerpoint/2010/main" val="4019088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A322-8058-B643-8696-CA81DE8DA33B}"/>
              </a:ext>
            </a:extLst>
          </p:cNvPr>
          <p:cNvSpPr>
            <a:spLocks noGrp="1"/>
          </p:cNvSpPr>
          <p:nvPr>
            <p:ph type="title"/>
          </p:nvPr>
        </p:nvSpPr>
        <p:spPr/>
        <p:txBody>
          <a:bodyPr/>
          <a:lstStyle/>
          <a:p>
            <a:r>
              <a:rPr lang="en-US"/>
              <a:t>SN</a:t>
            </a:r>
          </a:p>
        </p:txBody>
      </p:sp>
      <p:sp>
        <p:nvSpPr>
          <p:cNvPr id="3" name="Content Placeholder 2">
            <a:extLst>
              <a:ext uri="{FF2B5EF4-FFF2-40B4-BE49-F238E27FC236}">
                <a16:creationId xmlns:a16="http://schemas.microsoft.com/office/drawing/2014/main" id="{CF99F5C5-6412-8B48-8571-1EF0C4F9EED4}"/>
              </a:ext>
            </a:extLst>
          </p:cNvPr>
          <p:cNvSpPr>
            <a:spLocks noGrp="1"/>
          </p:cNvSpPr>
          <p:nvPr>
            <p:ph idx="1"/>
          </p:nvPr>
        </p:nvSpPr>
        <p:spPr/>
        <p:txBody>
          <a:bodyPr>
            <a:normAutofit fontScale="85000" lnSpcReduction="20000"/>
          </a:bodyPr>
          <a:lstStyle/>
          <a:p>
            <a:r>
              <a:rPr lang="en-US"/>
              <a:t>62 </a:t>
            </a:r>
            <a:r>
              <a:rPr lang="en-US" err="1"/>
              <a:t>yo</a:t>
            </a:r>
            <a:r>
              <a:rPr lang="en-US"/>
              <a:t> male, </a:t>
            </a:r>
          </a:p>
          <a:p>
            <a:r>
              <a:rPr lang="en-US"/>
              <a:t>Type 2 DM x 22 years</a:t>
            </a:r>
          </a:p>
          <a:p>
            <a:r>
              <a:rPr lang="en-US"/>
              <a:t>Meds – Perindopril 8 mg od</a:t>
            </a:r>
          </a:p>
          <a:p>
            <a:pPr lvl="1"/>
            <a:r>
              <a:rPr lang="en-US"/>
              <a:t>Amlodipine 10 mg od</a:t>
            </a:r>
          </a:p>
          <a:p>
            <a:pPr lvl="1"/>
            <a:r>
              <a:rPr lang="en-US"/>
              <a:t>Metformin 500 mg bid</a:t>
            </a:r>
          </a:p>
          <a:p>
            <a:pPr lvl="1"/>
            <a:r>
              <a:rPr lang="en-US"/>
              <a:t>Rosuvastatin 20 mg od</a:t>
            </a:r>
          </a:p>
          <a:p>
            <a:pPr marL="457059" lvl="1" indent="0">
              <a:buNone/>
            </a:pPr>
            <a:endParaRPr lang="en-US"/>
          </a:p>
          <a:p>
            <a:r>
              <a:rPr lang="en-US"/>
              <a:t>BP – 108/79</a:t>
            </a:r>
          </a:p>
          <a:p>
            <a:r>
              <a:rPr lang="en-US"/>
              <a:t>A1C – 6.6</a:t>
            </a:r>
          </a:p>
          <a:p>
            <a:r>
              <a:rPr lang="en-US"/>
              <a:t>Cr – 180, eGFR 30,  MAU – 1961, ACR 246</a:t>
            </a:r>
          </a:p>
          <a:p>
            <a:endParaRPr lang="en-US"/>
          </a:p>
          <a:p>
            <a:pPr marL="0" indent="0" algn="ctr">
              <a:buNone/>
            </a:pPr>
            <a:r>
              <a:rPr lang="en-US" sz="4100" b="1"/>
              <a:t>What is his risk for dialysis?</a:t>
            </a:r>
          </a:p>
        </p:txBody>
      </p:sp>
      <p:pic>
        <p:nvPicPr>
          <p:cNvPr id="5" name="Picture 4">
            <a:extLst>
              <a:ext uri="{FF2B5EF4-FFF2-40B4-BE49-F238E27FC236}">
                <a16:creationId xmlns:a16="http://schemas.microsoft.com/office/drawing/2014/main" id="{BA721CA1-DCF2-2D47-AFE6-45319AA6D883}"/>
              </a:ext>
            </a:extLst>
          </p:cNvPr>
          <p:cNvPicPr>
            <a:picLocks noChangeAspect="1"/>
          </p:cNvPicPr>
          <p:nvPr/>
        </p:nvPicPr>
        <p:blipFill>
          <a:blip r:embed="rId3"/>
          <a:stretch>
            <a:fillRect/>
          </a:stretch>
        </p:blipFill>
        <p:spPr>
          <a:xfrm>
            <a:off x="9161427" y="365125"/>
            <a:ext cx="2560807" cy="3414409"/>
          </a:xfrm>
          <a:prstGeom prst="rect">
            <a:avLst/>
          </a:prstGeom>
        </p:spPr>
      </p:pic>
    </p:spTree>
    <p:extLst>
      <p:ext uri="{BB962C8B-B14F-4D97-AF65-F5344CB8AC3E}">
        <p14:creationId xmlns:p14="http://schemas.microsoft.com/office/powerpoint/2010/main" val="710771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1CA04B0-8AB7-4024-A04A-B719AE5B1D17}"/>
              </a:ext>
            </a:extLst>
          </p:cNvPr>
          <p:cNvSpPr>
            <a:spLocks noGrp="1"/>
          </p:cNvSpPr>
          <p:nvPr>
            <p:ph type="title"/>
          </p:nvPr>
        </p:nvSpPr>
        <p:spPr>
          <a:xfrm>
            <a:off x="417832" y="147846"/>
            <a:ext cx="11268000" cy="957372"/>
          </a:xfrm>
        </p:spPr>
        <p:txBody>
          <a:bodyPr/>
          <a:lstStyle/>
          <a:p>
            <a:r>
              <a:rPr lang="en-US" sz="3000"/>
              <a:t>Use the Kidney Failure Risk Equation to determine risk </a:t>
            </a:r>
            <a:br>
              <a:rPr lang="en-US" sz="3000"/>
            </a:br>
            <a:r>
              <a:rPr lang="en-US" sz="3000"/>
              <a:t>of kidney failure and how various strategies reduce risk</a:t>
            </a:r>
          </a:p>
        </p:txBody>
      </p:sp>
      <p:sp>
        <p:nvSpPr>
          <p:cNvPr id="12" name="Footer Placeholder 11">
            <a:extLst>
              <a:ext uri="{FF2B5EF4-FFF2-40B4-BE49-F238E27FC236}">
                <a16:creationId xmlns:a16="http://schemas.microsoft.com/office/drawing/2014/main" id="{68205925-922B-4890-AAC1-FFB3313F02A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
                <a:ea typeface="+mn-ea"/>
                <a:cs typeface="+mn-cs"/>
              </a:rPr>
              <a:t>NOTE: </a:t>
            </a:r>
            <a:r>
              <a:rPr kumimoji="0" lang="en-US" sz="800" b="0" i="0" u="none" strike="noStrike" kern="1200" cap="none" spc="0" normalizeH="0" baseline="0" noProof="0">
                <a:ln>
                  <a:noFill/>
                </a:ln>
                <a:solidFill>
                  <a:srgbClr val="000000"/>
                </a:solidFill>
                <a:effectLst/>
                <a:uLnTx/>
                <a:uFillTx/>
                <a:latin typeface="Arial "/>
                <a:ea typeface="+mn-ea"/>
                <a:cs typeface="+mn-cs"/>
              </a:rPr>
              <a:t>Not all SGLT2 inhibitors are indicated to reduce the risk of CKD progression.  Please check product monographs for indications.</a:t>
            </a:r>
          </a:p>
        </p:txBody>
      </p:sp>
      <p:sp>
        <p:nvSpPr>
          <p:cNvPr id="3" name="Title 1">
            <a:extLst>
              <a:ext uri="{FF2B5EF4-FFF2-40B4-BE49-F238E27FC236}">
                <a16:creationId xmlns:a16="http://schemas.microsoft.com/office/drawing/2014/main" id="{930AD323-9F8B-44AA-97FE-ACD19F1B8C46}"/>
              </a:ext>
            </a:extLst>
          </p:cNvPr>
          <p:cNvSpPr txBox="1">
            <a:spLocks/>
          </p:cNvSpPr>
          <p:nvPr/>
        </p:nvSpPr>
        <p:spPr bwMode="auto">
          <a:xfrm>
            <a:off x="533400" y="5908040"/>
            <a:ext cx="11125199" cy="522174"/>
          </a:xfrm>
          <a:prstGeom prst="rect">
            <a:avLst/>
          </a:prstGeom>
          <a:solidFill>
            <a:schemeClr val="accent4">
              <a:lumMod val="7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100" normalizeH="0" baseline="0" noProof="0">
                <a:ln>
                  <a:noFill/>
                </a:ln>
                <a:solidFill>
                  <a:srgbClr val="FFFFFF"/>
                </a:solidFill>
                <a:effectLst/>
                <a:uLnTx/>
                <a:uFillTx/>
                <a:latin typeface="Arial "/>
                <a:ea typeface="+mj-ea"/>
                <a:cs typeface="+mj-cs"/>
              </a:rPr>
              <a:t>KidneyFailureRisk.com   </a:t>
            </a:r>
            <a:endParaRPr kumimoji="0" lang="en-CA" sz="2800" b="1" i="0" u="none" strike="noStrike" kern="1200" cap="none" spc="100" normalizeH="0" baseline="0" noProof="0">
              <a:ln>
                <a:noFill/>
              </a:ln>
              <a:solidFill>
                <a:srgbClr val="FFFFFF"/>
              </a:solidFill>
              <a:effectLst/>
              <a:uLnTx/>
              <a:uFillTx/>
              <a:latin typeface="Arial "/>
              <a:ea typeface="+mj-ea"/>
              <a:cs typeface="+mj-cs"/>
            </a:endParaRPr>
          </a:p>
        </p:txBody>
      </p:sp>
      <p:sp>
        <p:nvSpPr>
          <p:cNvPr id="2" name="TextBox 1">
            <a:extLst>
              <a:ext uri="{FF2B5EF4-FFF2-40B4-BE49-F238E27FC236}">
                <a16:creationId xmlns:a16="http://schemas.microsoft.com/office/drawing/2014/main" id="{FC75FCF7-71FB-4EC4-B8AC-414041CC9DF5}"/>
              </a:ext>
            </a:extLst>
          </p:cNvPr>
          <p:cNvSpPr txBox="1"/>
          <p:nvPr/>
        </p:nvSpPr>
        <p:spPr>
          <a:xfrm>
            <a:off x="2263188" y="1364871"/>
            <a:ext cx="766562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srgbClr val="4E1C65"/>
                </a:solidFill>
                <a:effectLst/>
                <a:uLnTx/>
                <a:uFillTx/>
                <a:latin typeface="Arial" panose="020B0604020202020204"/>
                <a:ea typeface="+mn-ea"/>
                <a:cs typeface="+mn-cs"/>
              </a:rPr>
              <a:t>HOW CAN I REDUCE MY RISK OF KIDNEY FAILURE?</a:t>
            </a:r>
          </a:p>
        </p:txBody>
      </p:sp>
      <p:sp>
        <p:nvSpPr>
          <p:cNvPr id="9" name="TextBox 8">
            <a:extLst>
              <a:ext uri="{FF2B5EF4-FFF2-40B4-BE49-F238E27FC236}">
                <a16:creationId xmlns:a16="http://schemas.microsoft.com/office/drawing/2014/main" id="{2989A0FD-C8AB-4591-8F00-01A370D89EB7}"/>
              </a:ext>
            </a:extLst>
          </p:cNvPr>
          <p:cNvSpPr txBox="1"/>
          <p:nvPr/>
        </p:nvSpPr>
        <p:spPr>
          <a:xfrm>
            <a:off x="2202947" y="1719916"/>
            <a:ext cx="778610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There are things you can do to reduce your risk of kidney failure over the next five years. </a:t>
            </a:r>
            <a:br>
              <a:rPr kumimoji="0" lang="en-US" sz="1400" b="1"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br>
            <a:r>
              <a:rPr kumimoji="0" lang="en-US" sz="1400" b="1"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Click below to see how the following will decrease</a:t>
            </a:r>
          </a:p>
        </p:txBody>
      </p:sp>
      <p:sp>
        <p:nvSpPr>
          <p:cNvPr id="11" name="TextBox 10">
            <a:extLst>
              <a:ext uri="{FF2B5EF4-FFF2-40B4-BE49-F238E27FC236}">
                <a16:creationId xmlns:a16="http://schemas.microsoft.com/office/drawing/2014/main" id="{E8DB8A40-5CFF-47D4-8B4A-140D5F747679}"/>
              </a:ext>
            </a:extLst>
          </p:cNvPr>
          <p:cNvSpPr txBox="1"/>
          <p:nvPr/>
        </p:nvSpPr>
        <p:spPr>
          <a:xfrm>
            <a:off x="5538286" y="2487762"/>
            <a:ext cx="6181274" cy="248067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Your current 5-year risk based on the answers provided is </a:t>
            </a:r>
            <a:r>
              <a:rPr kumimoji="0" lang="en-US" sz="1600" b="1"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26.8%</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Achieving good blood pressure control can reduce your 5-year risk from </a:t>
            </a:r>
            <a:r>
              <a:rPr kumimoji="0" lang="en-US" sz="1600" b="1" i="0" u="none" strike="noStrike" kern="1200" cap="none" spc="0" normalizeH="0" baseline="0" noProof="0">
                <a:ln>
                  <a:noFill/>
                </a:ln>
                <a:solidFill>
                  <a:srgbClr val="4E1C65"/>
                </a:solidFill>
                <a:effectLst/>
                <a:uLnTx/>
                <a:uFillTx/>
                <a:latin typeface="Arial" panose="020B0604020202020204"/>
                <a:ea typeface="+mn-ea"/>
                <a:cs typeface="+mn-cs"/>
              </a:rPr>
              <a:t>26.8%</a:t>
            </a:r>
            <a:r>
              <a:rPr kumimoji="0" lang="en-US" sz="16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 to </a:t>
            </a:r>
            <a:r>
              <a:rPr kumimoji="0" lang="en-US" sz="1600" b="1" i="0" u="none" strike="noStrike" kern="1200" cap="none" spc="0" normalizeH="0" baseline="0" noProof="0">
                <a:ln>
                  <a:noFill/>
                </a:ln>
                <a:solidFill>
                  <a:srgbClr val="BCD717">
                    <a:lumMod val="75000"/>
                  </a:srgbClr>
                </a:solidFill>
                <a:effectLst/>
                <a:uLnTx/>
                <a:uFillTx/>
                <a:latin typeface="Arial" panose="020B0604020202020204"/>
                <a:ea typeface="+mn-ea"/>
                <a:cs typeface="+mn-cs"/>
              </a:rPr>
              <a:t>21.17%</a:t>
            </a:r>
            <a:r>
              <a:rPr kumimoji="0" lang="en-US" sz="16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An ACE inhibitor (</a:t>
            </a:r>
            <a:r>
              <a:rPr kumimoji="0" lang="en-US" sz="1600" b="0" i="0" u="none" strike="noStrike" kern="1200" cap="none" spc="0" normalizeH="0" baseline="0" noProof="0" err="1">
                <a:ln>
                  <a:noFill/>
                </a:ln>
                <a:solidFill>
                  <a:srgbClr val="000000">
                    <a:lumMod val="65000"/>
                    <a:lumOff val="35000"/>
                  </a:srgbClr>
                </a:solidFill>
                <a:effectLst/>
                <a:uLnTx/>
                <a:uFillTx/>
                <a:latin typeface="Arial" panose="020B0604020202020204"/>
                <a:ea typeface="+mn-ea"/>
                <a:cs typeface="+mn-cs"/>
              </a:rPr>
              <a:t>pril</a:t>
            </a:r>
            <a:r>
              <a:rPr kumimoji="0" lang="en-US" sz="16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 or ARB (</a:t>
            </a:r>
            <a:r>
              <a:rPr kumimoji="0" lang="en-US" sz="1600" b="0" i="0" u="none" strike="noStrike" kern="1200" cap="none" spc="0" normalizeH="0" baseline="0" noProof="0" err="1">
                <a:ln>
                  <a:noFill/>
                </a:ln>
                <a:solidFill>
                  <a:srgbClr val="000000">
                    <a:lumMod val="65000"/>
                    <a:lumOff val="35000"/>
                  </a:srgbClr>
                </a:solidFill>
                <a:effectLst/>
                <a:uLnTx/>
                <a:uFillTx/>
                <a:latin typeface="Arial" panose="020B0604020202020204"/>
                <a:ea typeface="+mn-ea"/>
                <a:cs typeface="+mn-cs"/>
              </a:rPr>
              <a:t>sartan</a:t>
            </a:r>
            <a:r>
              <a:rPr kumimoji="0" lang="en-US" sz="16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 can reduce your 5-year risk from </a:t>
            </a:r>
            <a:r>
              <a:rPr kumimoji="0" lang="en-US" sz="1600" b="1" i="0" u="none" strike="noStrike" kern="1200" cap="none" spc="0" normalizeH="0" baseline="0" noProof="0">
                <a:ln>
                  <a:noFill/>
                </a:ln>
                <a:solidFill>
                  <a:srgbClr val="4E1C65"/>
                </a:solidFill>
                <a:effectLst/>
                <a:uLnTx/>
                <a:uFillTx/>
                <a:latin typeface="Arial" panose="020B0604020202020204"/>
                <a:ea typeface="+mn-ea"/>
                <a:cs typeface="+mn-cs"/>
              </a:rPr>
              <a:t>26.8%</a:t>
            </a:r>
            <a:r>
              <a:rPr kumimoji="0" lang="en-US" sz="16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 to </a:t>
            </a:r>
            <a:r>
              <a:rPr kumimoji="0" lang="en-US" sz="1600" b="1" i="0" u="none" strike="noStrike" kern="1200" cap="none" spc="0" normalizeH="0" baseline="0" noProof="0">
                <a:ln>
                  <a:noFill/>
                </a:ln>
                <a:solidFill>
                  <a:srgbClr val="BCD717">
                    <a:lumMod val="75000"/>
                  </a:srgbClr>
                </a:solidFill>
                <a:effectLst/>
                <a:uLnTx/>
                <a:uFillTx/>
                <a:latin typeface="Arial" panose="020B0604020202020204"/>
                <a:ea typeface="+mn-ea"/>
                <a:cs typeface="+mn-cs"/>
              </a:rPr>
              <a:t>18.76%</a:t>
            </a:r>
            <a:r>
              <a:rPr kumimoji="0" lang="en-US" sz="16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An SGLT2 inhibitor (gliflozin) can reduce your 5-year risk </a:t>
            </a:r>
            <a:br>
              <a:rPr kumimoji="0" lang="en-US" sz="16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br>
            <a:r>
              <a:rPr kumimoji="0" lang="en-US" sz="16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from </a:t>
            </a:r>
            <a:r>
              <a:rPr kumimoji="0" lang="en-US" sz="1600" b="1" i="0" u="none" strike="noStrike" kern="1200" cap="none" spc="0" normalizeH="0" baseline="0" noProof="0">
                <a:ln>
                  <a:noFill/>
                </a:ln>
                <a:solidFill>
                  <a:srgbClr val="4E1C65"/>
                </a:solidFill>
                <a:effectLst/>
                <a:uLnTx/>
                <a:uFillTx/>
                <a:latin typeface="Arial" panose="020B0604020202020204"/>
                <a:ea typeface="+mn-ea"/>
                <a:cs typeface="+mn-cs"/>
              </a:rPr>
              <a:t>26.8%</a:t>
            </a:r>
            <a:r>
              <a:rPr kumimoji="0" lang="en-US" sz="16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 to </a:t>
            </a:r>
            <a:r>
              <a:rPr kumimoji="0" lang="en-US" sz="1600" b="1" i="0" u="none" strike="noStrike" kern="1200" cap="none" spc="0" normalizeH="0" baseline="0" noProof="0">
                <a:ln>
                  <a:noFill/>
                </a:ln>
                <a:solidFill>
                  <a:srgbClr val="BCD717">
                    <a:lumMod val="75000"/>
                  </a:srgbClr>
                </a:solidFill>
                <a:effectLst/>
                <a:uLnTx/>
                <a:uFillTx/>
                <a:latin typeface="Arial" panose="020B0604020202020204"/>
                <a:ea typeface="+mn-ea"/>
                <a:cs typeface="+mn-cs"/>
              </a:rPr>
              <a:t>14.74%</a:t>
            </a:r>
            <a:r>
              <a:rPr kumimoji="0" lang="en-US" sz="16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The benefits of these changes can add up over time.</a:t>
            </a:r>
          </a:p>
        </p:txBody>
      </p:sp>
      <p:graphicFrame>
        <p:nvGraphicFramePr>
          <p:cNvPr id="13" name="Chart 12">
            <a:extLst>
              <a:ext uri="{FF2B5EF4-FFF2-40B4-BE49-F238E27FC236}">
                <a16:creationId xmlns:a16="http://schemas.microsoft.com/office/drawing/2014/main" id="{C5E5A8B6-EC77-4D39-8099-7E11F84DD925}"/>
              </a:ext>
            </a:extLst>
          </p:cNvPr>
          <p:cNvGraphicFramePr/>
          <p:nvPr/>
        </p:nvGraphicFramePr>
        <p:xfrm>
          <a:off x="472440" y="2089249"/>
          <a:ext cx="4084320" cy="2965352"/>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33FDECF6-BEA4-4173-9ECB-D1064D8A333A}"/>
              </a:ext>
            </a:extLst>
          </p:cNvPr>
          <p:cNvSpPr txBox="1"/>
          <p:nvPr/>
        </p:nvSpPr>
        <p:spPr>
          <a:xfrm>
            <a:off x="4137167" y="5222073"/>
            <a:ext cx="3917676"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89DC8">
                    <a:lumMod val="75000"/>
                  </a:srgbClr>
                </a:solidFill>
                <a:effectLst/>
                <a:uLnTx/>
                <a:uFillTx/>
                <a:latin typeface="Arial" panose="020B0604020202020204"/>
                <a:ea typeface="+mn-ea"/>
                <a:cs typeface="+mn-cs"/>
              </a:rPr>
              <a:t>LEARN MORE ABOUT YOUR RESULTS</a:t>
            </a:r>
          </a:p>
        </p:txBody>
      </p:sp>
      <p:sp>
        <p:nvSpPr>
          <p:cNvPr id="16" name="TextBox 15">
            <a:extLst>
              <a:ext uri="{FF2B5EF4-FFF2-40B4-BE49-F238E27FC236}">
                <a16:creationId xmlns:a16="http://schemas.microsoft.com/office/drawing/2014/main" id="{B0785F6A-A0FD-47B6-A221-F91D85E20FDE}"/>
              </a:ext>
            </a:extLst>
          </p:cNvPr>
          <p:cNvSpPr txBox="1"/>
          <p:nvPr/>
        </p:nvSpPr>
        <p:spPr>
          <a:xfrm>
            <a:off x="4398745" y="5550404"/>
            <a:ext cx="3394520"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BCD717">
                    <a:lumMod val="75000"/>
                  </a:srgbClr>
                </a:solidFill>
                <a:effectLst/>
                <a:uLnTx/>
                <a:uFillTx/>
                <a:latin typeface="Arial" panose="020B0604020202020204"/>
                <a:ea typeface="+mn-ea"/>
                <a:cs typeface="+mn-cs"/>
              </a:rPr>
              <a:t>WATCH THE FOLLOWING VIDEO</a:t>
            </a:r>
          </a:p>
        </p:txBody>
      </p:sp>
      <p:sp>
        <p:nvSpPr>
          <p:cNvPr id="17" name="TextBox 16">
            <a:extLst>
              <a:ext uri="{FF2B5EF4-FFF2-40B4-BE49-F238E27FC236}">
                <a16:creationId xmlns:a16="http://schemas.microsoft.com/office/drawing/2014/main" id="{24F69B42-95A6-49A9-8F35-001F9D54CCA0}"/>
              </a:ext>
            </a:extLst>
          </p:cNvPr>
          <p:cNvSpPr txBox="1"/>
          <p:nvPr/>
        </p:nvSpPr>
        <p:spPr>
          <a:xfrm>
            <a:off x="1775273" y="4240462"/>
            <a:ext cx="1749197"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anose="020B0604020202020204"/>
                <a:ea typeface="+mn-ea"/>
                <a:cs typeface="+mn-cs"/>
              </a:rPr>
              <a:t>14.74%</a:t>
            </a:r>
          </a:p>
        </p:txBody>
      </p:sp>
      <p:sp>
        <p:nvSpPr>
          <p:cNvPr id="18" name="TextBox 17">
            <a:extLst>
              <a:ext uri="{FF2B5EF4-FFF2-40B4-BE49-F238E27FC236}">
                <a16:creationId xmlns:a16="http://schemas.microsoft.com/office/drawing/2014/main" id="{B3562308-B3BE-47CF-9867-F05062C0D2C0}"/>
              </a:ext>
            </a:extLst>
          </p:cNvPr>
          <p:cNvSpPr txBox="1"/>
          <p:nvPr/>
        </p:nvSpPr>
        <p:spPr>
          <a:xfrm>
            <a:off x="1916594" y="3871218"/>
            <a:ext cx="1466555" cy="245884"/>
          </a:xfrm>
          <a:prstGeom prst="rect">
            <a:avLst/>
          </a:prstGeom>
          <a:solidFill>
            <a:schemeClr val="bg1"/>
          </a:solidFill>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BCD717">
                    <a:lumMod val="75000"/>
                  </a:srgbClr>
                </a:solidFill>
                <a:effectLst/>
                <a:uLnTx/>
                <a:uFillTx/>
                <a:latin typeface="Arial" panose="020B0604020202020204"/>
                <a:ea typeface="+mn-ea"/>
                <a:cs typeface="+mn-cs"/>
              </a:rPr>
              <a:t>5-YEAR RISK</a:t>
            </a:r>
          </a:p>
        </p:txBody>
      </p:sp>
      <p:sp>
        <p:nvSpPr>
          <p:cNvPr id="19" name="Isosceles Triangle 18">
            <a:extLst>
              <a:ext uri="{FF2B5EF4-FFF2-40B4-BE49-F238E27FC236}">
                <a16:creationId xmlns:a16="http://schemas.microsoft.com/office/drawing/2014/main" id="{9AFB6AC8-C349-4BCD-9A47-10F3AFAE4F77}"/>
              </a:ext>
            </a:extLst>
          </p:cNvPr>
          <p:cNvSpPr/>
          <p:nvPr/>
        </p:nvSpPr>
        <p:spPr bwMode="auto">
          <a:xfrm flipV="1">
            <a:off x="2499568" y="4115113"/>
            <a:ext cx="300605" cy="1253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err="1">
              <a:ln>
                <a:noFill/>
              </a:ln>
              <a:solidFill>
                <a:srgbClr val="FFFFFF"/>
              </a:solidFill>
              <a:effectLst/>
              <a:uLnTx/>
              <a:uFillTx/>
              <a:latin typeface="Arial" charset="0"/>
              <a:ea typeface="+mn-ea"/>
              <a:cs typeface="+mn-cs"/>
            </a:endParaRPr>
          </a:p>
        </p:txBody>
      </p:sp>
      <p:sp>
        <p:nvSpPr>
          <p:cNvPr id="20" name="Oval 19">
            <a:extLst>
              <a:ext uri="{FF2B5EF4-FFF2-40B4-BE49-F238E27FC236}">
                <a16:creationId xmlns:a16="http://schemas.microsoft.com/office/drawing/2014/main" id="{E10E7932-4750-495F-B308-D70668BDBBDF}"/>
              </a:ext>
            </a:extLst>
          </p:cNvPr>
          <p:cNvSpPr/>
          <p:nvPr/>
        </p:nvSpPr>
        <p:spPr bwMode="auto">
          <a:xfrm>
            <a:off x="5061653" y="2480831"/>
            <a:ext cx="285199" cy="285199"/>
          </a:xfrm>
          <a:prstGeom prst="ellipse">
            <a:avLst/>
          </a:prstGeom>
          <a:solidFill>
            <a:schemeClr val="bg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err="1">
              <a:ln>
                <a:noFill/>
              </a:ln>
              <a:solidFill>
                <a:srgbClr val="FFFFFF"/>
              </a:solidFill>
              <a:effectLst/>
              <a:uLnTx/>
              <a:uFillTx/>
              <a:latin typeface="Arial" charset="0"/>
              <a:ea typeface="+mn-ea"/>
              <a:cs typeface="+mn-cs"/>
            </a:endParaRPr>
          </a:p>
        </p:txBody>
      </p:sp>
      <p:sp>
        <p:nvSpPr>
          <p:cNvPr id="22" name="Oval 21">
            <a:extLst>
              <a:ext uri="{FF2B5EF4-FFF2-40B4-BE49-F238E27FC236}">
                <a16:creationId xmlns:a16="http://schemas.microsoft.com/office/drawing/2014/main" id="{6D5A3FF3-F687-456D-8FC3-DC77B447D972}"/>
              </a:ext>
            </a:extLst>
          </p:cNvPr>
          <p:cNvSpPr/>
          <p:nvPr/>
        </p:nvSpPr>
        <p:spPr bwMode="auto">
          <a:xfrm>
            <a:off x="5061653" y="2952950"/>
            <a:ext cx="285199" cy="285199"/>
          </a:xfrm>
          <a:prstGeom prst="ellipse">
            <a:avLst/>
          </a:prstGeom>
          <a:solidFill>
            <a:schemeClr val="bg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err="1">
              <a:ln>
                <a:noFill/>
              </a:ln>
              <a:solidFill>
                <a:srgbClr val="FFFFFF"/>
              </a:solidFill>
              <a:effectLst/>
              <a:uLnTx/>
              <a:uFillTx/>
              <a:latin typeface="Arial" charset="0"/>
              <a:ea typeface="+mn-ea"/>
              <a:cs typeface="+mn-cs"/>
            </a:endParaRPr>
          </a:p>
        </p:txBody>
      </p:sp>
      <p:sp>
        <p:nvSpPr>
          <p:cNvPr id="23" name="Oval 22">
            <a:extLst>
              <a:ext uri="{FF2B5EF4-FFF2-40B4-BE49-F238E27FC236}">
                <a16:creationId xmlns:a16="http://schemas.microsoft.com/office/drawing/2014/main" id="{9ED93891-2D0C-4F58-AF92-539B805EA52A}"/>
              </a:ext>
            </a:extLst>
          </p:cNvPr>
          <p:cNvSpPr/>
          <p:nvPr/>
        </p:nvSpPr>
        <p:spPr bwMode="auto">
          <a:xfrm>
            <a:off x="5061653" y="3537046"/>
            <a:ext cx="285199" cy="285199"/>
          </a:xfrm>
          <a:prstGeom prst="ellipse">
            <a:avLst/>
          </a:prstGeom>
          <a:solidFill>
            <a:schemeClr val="bg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err="1">
              <a:ln>
                <a:noFill/>
              </a:ln>
              <a:solidFill>
                <a:srgbClr val="FFFFFF"/>
              </a:solidFill>
              <a:effectLst/>
              <a:uLnTx/>
              <a:uFillTx/>
              <a:latin typeface="Arial" charset="0"/>
              <a:ea typeface="+mn-ea"/>
              <a:cs typeface="+mn-cs"/>
            </a:endParaRPr>
          </a:p>
        </p:txBody>
      </p:sp>
      <p:sp>
        <p:nvSpPr>
          <p:cNvPr id="24" name="Oval 23">
            <a:extLst>
              <a:ext uri="{FF2B5EF4-FFF2-40B4-BE49-F238E27FC236}">
                <a16:creationId xmlns:a16="http://schemas.microsoft.com/office/drawing/2014/main" id="{59C1D963-8559-462E-BFBD-E914E6C92B66}"/>
              </a:ext>
            </a:extLst>
          </p:cNvPr>
          <p:cNvSpPr/>
          <p:nvPr/>
        </p:nvSpPr>
        <p:spPr bwMode="auto">
          <a:xfrm>
            <a:off x="5061653" y="4115113"/>
            <a:ext cx="285199" cy="285199"/>
          </a:xfrm>
          <a:prstGeom prst="ellipse">
            <a:avLst/>
          </a:prstGeom>
          <a:solidFill>
            <a:schemeClr val="bg1"/>
          </a:solid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err="1">
              <a:ln>
                <a:noFill/>
              </a:ln>
              <a:solidFill>
                <a:srgbClr val="FFFFFF"/>
              </a:solidFill>
              <a:effectLst/>
              <a:uLnTx/>
              <a:uFillTx/>
              <a:latin typeface="Arial" charset="0"/>
              <a:ea typeface="+mn-ea"/>
              <a:cs typeface="+mn-cs"/>
            </a:endParaRPr>
          </a:p>
        </p:txBody>
      </p:sp>
      <p:pic>
        <p:nvPicPr>
          <p:cNvPr id="21" name="Graphic 20" descr="Checkmark with solid fill">
            <a:extLst>
              <a:ext uri="{FF2B5EF4-FFF2-40B4-BE49-F238E27FC236}">
                <a16:creationId xmlns:a16="http://schemas.microsoft.com/office/drawing/2014/main" id="{CC2BB111-796D-48B9-870F-188A04DD34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83588" y="4003070"/>
            <a:ext cx="394933" cy="397242"/>
          </a:xfrm>
          <a:prstGeom prst="rect">
            <a:avLst/>
          </a:prstGeom>
        </p:spPr>
      </p:pic>
    </p:spTree>
    <p:extLst>
      <p:ext uri="{BB962C8B-B14F-4D97-AF65-F5344CB8AC3E}">
        <p14:creationId xmlns:p14="http://schemas.microsoft.com/office/powerpoint/2010/main" val="2296293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A322-8058-B643-8696-CA81DE8DA33B}"/>
              </a:ext>
            </a:extLst>
          </p:cNvPr>
          <p:cNvSpPr>
            <a:spLocks noGrp="1"/>
          </p:cNvSpPr>
          <p:nvPr>
            <p:ph type="title"/>
          </p:nvPr>
        </p:nvSpPr>
        <p:spPr/>
        <p:txBody>
          <a:bodyPr/>
          <a:lstStyle/>
          <a:p>
            <a:r>
              <a:rPr lang="en-US"/>
              <a:t>SN</a:t>
            </a:r>
          </a:p>
        </p:txBody>
      </p:sp>
      <p:sp>
        <p:nvSpPr>
          <p:cNvPr id="3" name="Content Placeholder 2">
            <a:extLst>
              <a:ext uri="{FF2B5EF4-FFF2-40B4-BE49-F238E27FC236}">
                <a16:creationId xmlns:a16="http://schemas.microsoft.com/office/drawing/2014/main" id="{CF99F5C5-6412-8B48-8571-1EF0C4F9EED4}"/>
              </a:ext>
            </a:extLst>
          </p:cNvPr>
          <p:cNvSpPr>
            <a:spLocks noGrp="1"/>
          </p:cNvSpPr>
          <p:nvPr>
            <p:ph idx="1"/>
          </p:nvPr>
        </p:nvSpPr>
        <p:spPr>
          <a:xfrm>
            <a:off x="609600" y="1600226"/>
            <a:ext cx="10972800" cy="4983136"/>
          </a:xfrm>
        </p:spPr>
        <p:txBody>
          <a:bodyPr>
            <a:normAutofit fontScale="62500" lnSpcReduction="20000"/>
          </a:bodyPr>
          <a:lstStyle/>
          <a:p>
            <a:r>
              <a:rPr lang="en-US"/>
              <a:t>62 </a:t>
            </a:r>
            <a:r>
              <a:rPr lang="en-US" err="1"/>
              <a:t>yo</a:t>
            </a:r>
            <a:r>
              <a:rPr lang="en-US"/>
              <a:t> male, </a:t>
            </a:r>
          </a:p>
          <a:p>
            <a:r>
              <a:rPr lang="en-US"/>
              <a:t>Type 2 DM x 22 years</a:t>
            </a:r>
          </a:p>
          <a:p>
            <a:r>
              <a:rPr lang="en-US"/>
              <a:t>Meds – Perindopril 8 mg od</a:t>
            </a:r>
          </a:p>
          <a:p>
            <a:pPr lvl="1"/>
            <a:r>
              <a:rPr lang="en-US"/>
              <a:t>Amlodipine 10 mg od</a:t>
            </a:r>
          </a:p>
          <a:p>
            <a:pPr lvl="1"/>
            <a:r>
              <a:rPr lang="en-US"/>
              <a:t>Metformin 500 mg bid</a:t>
            </a:r>
          </a:p>
          <a:p>
            <a:pPr lvl="1"/>
            <a:r>
              <a:rPr lang="en-US"/>
              <a:t>Rosuvastatin 20 mg od</a:t>
            </a:r>
          </a:p>
          <a:p>
            <a:pPr lvl="1"/>
            <a:r>
              <a:rPr lang="en-US"/>
              <a:t>Insulin aspartate 10 u bid, Insulin Detemir 30 od</a:t>
            </a:r>
          </a:p>
          <a:p>
            <a:r>
              <a:rPr lang="en-US"/>
              <a:t>BP – 108/79</a:t>
            </a:r>
          </a:p>
          <a:p>
            <a:r>
              <a:rPr lang="en-US"/>
              <a:t>A1C – 6.6</a:t>
            </a:r>
          </a:p>
          <a:p>
            <a:r>
              <a:rPr lang="en-US"/>
              <a:t>Cr – 180, eGFR 30,  MAU – 1961, ACR 246</a:t>
            </a:r>
          </a:p>
          <a:p>
            <a:endParaRPr lang="en-US"/>
          </a:p>
          <a:p>
            <a:pPr marL="0" indent="0" algn="ctr">
              <a:buNone/>
            </a:pPr>
            <a:r>
              <a:rPr lang="en-US" sz="4600"/>
              <a:t>5 year risk - 48%</a:t>
            </a:r>
          </a:p>
          <a:p>
            <a:pPr marL="0" indent="0" algn="ctr">
              <a:buNone/>
            </a:pPr>
            <a:r>
              <a:rPr lang="en-US" sz="4600"/>
              <a:t>If MAU neg – 7.5%</a:t>
            </a:r>
          </a:p>
          <a:p>
            <a:pPr marL="0" indent="0" algn="ctr">
              <a:buNone/>
            </a:pPr>
            <a:endParaRPr lang="en-US" sz="4600"/>
          </a:p>
          <a:p>
            <a:pPr marL="0" indent="0" algn="ctr">
              <a:buNone/>
            </a:pPr>
            <a:r>
              <a:rPr lang="en-US" sz="5100" b="1"/>
              <a:t>What can we do to prevent ESRD/Dialysis?</a:t>
            </a:r>
          </a:p>
          <a:p>
            <a:pPr marL="0" indent="0" algn="ctr">
              <a:buNone/>
            </a:pPr>
            <a:endParaRPr lang="en-US" sz="4600"/>
          </a:p>
        </p:txBody>
      </p:sp>
      <p:pic>
        <p:nvPicPr>
          <p:cNvPr id="5" name="Picture 4">
            <a:extLst>
              <a:ext uri="{FF2B5EF4-FFF2-40B4-BE49-F238E27FC236}">
                <a16:creationId xmlns:a16="http://schemas.microsoft.com/office/drawing/2014/main" id="{BA721CA1-DCF2-2D47-AFE6-45319AA6D883}"/>
              </a:ext>
            </a:extLst>
          </p:cNvPr>
          <p:cNvPicPr>
            <a:picLocks noChangeAspect="1"/>
          </p:cNvPicPr>
          <p:nvPr/>
        </p:nvPicPr>
        <p:blipFill>
          <a:blip r:embed="rId3"/>
          <a:stretch>
            <a:fillRect/>
          </a:stretch>
        </p:blipFill>
        <p:spPr>
          <a:xfrm>
            <a:off x="9161427" y="365125"/>
            <a:ext cx="2560807" cy="3414409"/>
          </a:xfrm>
          <a:prstGeom prst="rect">
            <a:avLst/>
          </a:prstGeom>
        </p:spPr>
      </p:pic>
    </p:spTree>
    <p:extLst>
      <p:ext uri="{BB962C8B-B14F-4D97-AF65-F5344CB8AC3E}">
        <p14:creationId xmlns:p14="http://schemas.microsoft.com/office/powerpoint/2010/main" val="88719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5B5C8114-DF87-B046-8FA4-BA9A5333C497}"/>
              </a:ext>
            </a:extLst>
          </p:cNvPr>
          <p:cNvPicPr>
            <a:picLocks noChangeAspect="1"/>
          </p:cNvPicPr>
          <p:nvPr/>
        </p:nvPicPr>
        <p:blipFill>
          <a:blip r:embed="rId3"/>
          <a:stretch>
            <a:fillRect/>
          </a:stretch>
        </p:blipFill>
        <p:spPr>
          <a:xfrm>
            <a:off x="1706880" y="498447"/>
            <a:ext cx="9262641" cy="5873870"/>
          </a:xfrm>
          <a:prstGeom prst="rect">
            <a:avLst/>
          </a:prstGeom>
        </p:spPr>
      </p:pic>
      <p:sp>
        <p:nvSpPr>
          <p:cNvPr id="8" name="Rectangle 7">
            <a:extLst>
              <a:ext uri="{FF2B5EF4-FFF2-40B4-BE49-F238E27FC236}">
                <a16:creationId xmlns:a16="http://schemas.microsoft.com/office/drawing/2014/main" id="{8D662388-995B-3F4F-9075-EEA7060C5B2D}"/>
              </a:ext>
            </a:extLst>
          </p:cNvPr>
          <p:cNvSpPr/>
          <p:nvPr/>
        </p:nvSpPr>
        <p:spPr>
          <a:xfrm>
            <a:off x="6423660" y="2430780"/>
            <a:ext cx="4554293" cy="3844483"/>
          </a:xfrm>
          <a:prstGeom prst="rect">
            <a:avLst/>
          </a:prstGeom>
          <a:noFill/>
          <a:ln w="539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Espace réservé du texte 9">
            <a:extLst>
              <a:ext uri="{FF2B5EF4-FFF2-40B4-BE49-F238E27FC236}">
                <a16:creationId xmlns:a16="http://schemas.microsoft.com/office/drawing/2014/main" id="{E1B98A86-122D-8A4B-874A-49287995183A}"/>
              </a:ext>
            </a:extLst>
          </p:cNvPr>
          <p:cNvSpPr>
            <a:spLocks noGrp="1"/>
          </p:cNvSpPr>
          <p:nvPr>
            <p:ph type="body" sz="quarter" idx="13"/>
          </p:nvPr>
        </p:nvSpPr>
        <p:spPr/>
        <p:txBody>
          <a:bodyPr/>
          <a:lstStyle/>
          <a:p>
            <a:r>
              <a:rPr lang="en-US"/>
              <a:t>Diabetes Canada Clinical Practice Guidelines Expert Committee. </a:t>
            </a:r>
            <a:r>
              <a:rPr lang="en-US" i="1"/>
              <a:t>Can J </a:t>
            </a:r>
            <a:r>
              <a:rPr lang="en-US" i="1" err="1"/>
              <a:t>Diabet</a:t>
            </a:r>
            <a:r>
              <a:rPr lang="en-US" i="1"/>
              <a:t> </a:t>
            </a:r>
            <a:r>
              <a:rPr lang="en-US"/>
              <a:t>2020;44:575-591. </a:t>
            </a:r>
            <a:endParaRPr lang="en-CA"/>
          </a:p>
        </p:txBody>
      </p:sp>
      <p:sp>
        <p:nvSpPr>
          <p:cNvPr id="9" name="Slide Number Placeholder 7">
            <a:extLst>
              <a:ext uri="{FF2B5EF4-FFF2-40B4-BE49-F238E27FC236}">
                <a16:creationId xmlns:a16="http://schemas.microsoft.com/office/drawing/2014/main" id="{2934C7A0-109F-A948-8459-94BB4853B9C6}"/>
              </a:ext>
            </a:extLst>
          </p:cNvPr>
          <p:cNvSpPr>
            <a:spLocks noGrp="1"/>
          </p:cNvSpPr>
          <p:nvPr>
            <p:ph type="sldNum" sz="quarter" idx="14"/>
          </p:nvPr>
        </p:nvSpPr>
        <p:spPr>
          <a:xfrm>
            <a:off x="11352180" y="6275263"/>
            <a:ext cx="597086" cy="365125"/>
          </a:xfrm>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E70068"/>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4</a:t>
            </a:fld>
            <a:endParaRPr kumimoji="0" lang="en-CA" sz="1050" b="0" i="0" u="none" strike="noStrike" kern="1200" cap="none" spc="0" normalizeH="0" baseline="0" noProof="0">
              <a:ln>
                <a:noFill/>
              </a:ln>
              <a:solidFill>
                <a:srgbClr val="E70068"/>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8EA77F41-1811-45D4-92E9-DEE7BFB483D0}"/>
              </a:ext>
            </a:extLst>
          </p:cNvPr>
          <p:cNvSpPr/>
          <p:nvPr/>
        </p:nvSpPr>
        <p:spPr>
          <a:xfrm>
            <a:off x="1222479" y="118137"/>
            <a:ext cx="10838891" cy="461665"/>
          </a:xfrm>
          <a:prstGeom prst="rect">
            <a:avLst/>
          </a:prstGeom>
        </p:spPr>
        <p:txBody>
          <a:bodyPr wrap="square">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3F3F3F"/>
                </a:solidFill>
                <a:effectLst/>
                <a:uLnTx/>
                <a:uFillTx/>
                <a:latin typeface="Helvetica" pitchFamily="2" charset="0"/>
                <a:ea typeface="+mn-ea"/>
                <a:cs typeface="+mn-cs"/>
              </a:rPr>
              <a:t>Reviewing, adjusting or advancing therapy in type 2 diabetes:</a:t>
            </a:r>
          </a:p>
        </p:txBody>
      </p:sp>
      <p:pic>
        <p:nvPicPr>
          <p:cNvPr id="12" name="Picture 11" descr="A picture containing logo&#10;&#10;Description automatically generated">
            <a:extLst>
              <a:ext uri="{FF2B5EF4-FFF2-40B4-BE49-F238E27FC236}">
                <a16:creationId xmlns:a16="http://schemas.microsoft.com/office/drawing/2014/main" id="{5B809AA1-0713-46A9-9C22-EBB1F367F31E}"/>
              </a:ext>
            </a:extLst>
          </p:cNvPr>
          <p:cNvPicPr>
            <a:picLocks noChangeAspect="1"/>
          </p:cNvPicPr>
          <p:nvPr/>
        </p:nvPicPr>
        <p:blipFill>
          <a:blip r:embed="rId4"/>
          <a:stretch>
            <a:fillRect/>
          </a:stretch>
        </p:blipFill>
        <p:spPr>
          <a:xfrm>
            <a:off x="176636" y="121368"/>
            <a:ext cx="1049867" cy="474133"/>
          </a:xfrm>
          <a:prstGeom prst="rect">
            <a:avLst/>
          </a:prstGeom>
        </p:spPr>
      </p:pic>
    </p:spTree>
    <p:extLst>
      <p:ext uri="{BB962C8B-B14F-4D97-AF65-F5344CB8AC3E}">
        <p14:creationId xmlns:p14="http://schemas.microsoft.com/office/powerpoint/2010/main" val="3256001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FF02-5439-42F2-9676-A53C34753D4D}"/>
              </a:ext>
            </a:extLst>
          </p:cNvPr>
          <p:cNvSpPr>
            <a:spLocks noGrp="1"/>
          </p:cNvSpPr>
          <p:nvPr>
            <p:ph type="title"/>
          </p:nvPr>
        </p:nvSpPr>
        <p:spPr/>
        <p:txBody>
          <a:bodyPr>
            <a:normAutofit fontScale="90000"/>
          </a:bodyPr>
          <a:lstStyle/>
          <a:p>
            <a:r>
              <a:rPr lang="en-US"/>
              <a:t>In DAPA-CKD and CREDENCE, the risk </a:t>
            </a:r>
            <a:br>
              <a:rPr lang="en-US"/>
            </a:br>
            <a:r>
              <a:rPr lang="en-US"/>
              <a:t>of kidney composite outcomes was reduced</a:t>
            </a:r>
          </a:p>
        </p:txBody>
      </p:sp>
      <p:sp>
        <p:nvSpPr>
          <p:cNvPr id="10" name="Footer Placeholder 9">
            <a:extLst>
              <a:ext uri="{FF2B5EF4-FFF2-40B4-BE49-F238E27FC236}">
                <a16:creationId xmlns:a16="http://schemas.microsoft.com/office/drawing/2014/main" id="{CBDD6D70-F51E-46E6-861B-90BB1CB4582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30000" noProof="0">
                <a:ln>
                  <a:noFill/>
                </a:ln>
                <a:solidFill>
                  <a:srgbClr val="000000"/>
                </a:solidFill>
                <a:effectLst/>
                <a:uLnTx/>
                <a:uFillTx/>
                <a:latin typeface="Arial "/>
                <a:ea typeface="+mn-ea"/>
                <a:cs typeface="+mn-cs"/>
              </a:rPr>
              <a:t>a</a:t>
            </a:r>
            <a:r>
              <a:rPr kumimoji="0" lang="en-US" sz="800" b="0" i="0" u="none" strike="noStrike" kern="1200" cap="none" spc="0" normalizeH="0" baseline="0" noProof="0">
                <a:ln>
                  <a:noFill/>
                </a:ln>
                <a:solidFill>
                  <a:srgbClr val="000000"/>
                </a:solidFill>
                <a:effectLst/>
                <a:uLnTx/>
                <a:uFillTx/>
                <a:latin typeface="Arial "/>
                <a:ea typeface="+mn-ea"/>
                <a:cs typeface="+mn-cs"/>
              </a:rPr>
              <a:t>Primary composite endpoint of ≥50% sustained decline in eGFR, reaching ESKD, and CV or kidney death. ESKD defined as the need for maintenance dialysis (peritoneal or hemodialysis) for at least 28 days and kidney transplantation or sustained eGFR &lt;15 mL/min/1.73 m</a:t>
            </a:r>
            <a:r>
              <a:rPr kumimoji="0" lang="en-US" sz="800" b="0" i="0" u="none" strike="noStrike" kern="1200" cap="none" spc="0" normalizeH="0" baseline="30000" noProof="0">
                <a:ln>
                  <a:noFill/>
                </a:ln>
                <a:solidFill>
                  <a:srgbClr val="000000"/>
                </a:solidFill>
                <a:effectLst/>
                <a:uLnTx/>
                <a:uFillTx/>
                <a:latin typeface="Arial "/>
                <a:ea typeface="+mn-ea"/>
                <a:cs typeface="+mn-cs"/>
              </a:rPr>
              <a:t>2</a:t>
            </a:r>
            <a:r>
              <a:rPr kumimoji="0" lang="en-US" sz="800" b="0" i="0" u="none" strike="noStrike" kern="1200" cap="none" spc="0" normalizeH="0" baseline="0" noProof="0">
                <a:ln>
                  <a:noFill/>
                </a:ln>
                <a:solidFill>
                  <a:srgbClr val="000000"/>
                </a:solidFill>
                <a:effectLst/>
                <a:uLnTx/>
                <a:uFillTx/>
                <a:latin typeface="Arial "/>
                <a:ea typeface="+mn-ea"/>
                <a:cs typeface="+mn-cs"/>
              </a:rPr>
              <a:t> for at least 28 days; </a:t>
            </a:r>
            <a:r>
              <a:rPr kumimoji="0" lang="en-US" sz="800" b="0" i="0" u="none" strike="noStrike" kern="1200" cap="none" spc="0" normalizeH="0" baseline="30000" noProof="0">
                <a:ln>
                  <a:noFill/>
                </a:ln>
                <a:solidFill>
                  <a:srgbClr val="000000"/>
                </a:solidFill>
                <a:effectLst/>
                <a:uLnTx/>
                <a:uFillTx/>
                <a:latin typeface="Arial "/>
                <a:ea typeface="+mn-ea"/>
                <a:cs typeface="+mn-cs"/>
              </a:rPr>
              <a:t>b</a:t>
            </a:r>
            <a:r>
              <a:rPr kumimoji="0" lang="en-GB" sz="800" b="0" i="0" u="none" strike="noStrike" kern="1200" cap="none" spc="0" normalizeH="0" baseline="0" noProof="0">
                <a:ln>
                  <a:noFill/>
                </a:ln>
                <a:solidFill>
                  <a:srgbClr val="000000"/>
                </a:solidFill>
                <a:effectLst/>
                <a:uLnTx/>
                <a:uFillTx/>
                <a:latin typeface="Arial "/>
                <a:ea typeface="+mn-ea"/>
                <a:cs typeface="+mn-cs"/>
              </a:rPr>
              <a:t>Primary endpoint </a:t>
            </a:r>
            <a:r>
              <a:rPr kumimoji="0" lang="en-US" sz="800" b="0" i="0" u="none" strike="noStrike" kern="1200" cap="none" spc="0" normalizeH="0" baseline="0" noProof="0">
                <a:ln>
                  <a:noFill/>
                </a:ln>
                <a:solidFill>
                  <a:srgbClr val="000000"/>
                </a:solidFill>
                <a:effectLst/>
                <a:uLnTx/>
                <a:uFillTx/>
                <a:latin typeface="Arial "/>
                <a:ea typeface="+mn-ea"/>
                <a:cs typeface="+mn-cs"/>
              </a:rPr>
              <a:t>end-stage kidney disease, doubling of the serum creatinine level, or kidney or cardiovascular death was significantly lower in the canagliflozin group than in the placebo group.</a:t>
            </a:r>
            <a:endParaRPr kumimoji="0" lang="en-GB" sz="800" b="0" i="0" u="none" strike="noStrike" kern="1200" cap="none" spc="0" normalizeH="0" baseline="0" noProof="0">
              <a:ln>
                <a:noFill/>
              </a:ln>
              <a:solidFill>
                <a:srgbClr val="000000"/>
              </a:solidFill>
              <a:effectLst/>
              <a:uLnTx/>
              <a:uFillTx/>
              <a:latin typeface="Arial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
                <a:ea typeface="+mn-ea"/>
                <a:cs typeface="+mn-cs"/>
              </a:rPr>
              <a:t>ARR, absolute risk reduction; CI, confidence interval; CKD, chronic kidney disease; eGFR, estimated glomerular filtration rate; ESKD, end-stage kidney disease; HR, hazard ratio; RRR, relative risk reduction; T2D, Type 2 diabetes</a:t>
            </a:r>
            <a:br>
              <a:rPr kumimoji="0" lang="en-GB" sz="800" b="0" i="0" u="none" strike="noStrike" kern="1200" cap="none" spc="0" normalizeH="0" baseline="0" noProof="0">
                <a:ln>
                  <a:noFill/>
                </a:ln>
                <a:solidFill>
                  <a:srgbClr val="000000"/>
                </a:solidFill>
                <a:effectLst/>
                <a:uLnTx/>
                <a:uFillTx/>
                <a:latin typeface="Arial "/>
                <a:ea typeface="+mn-ea"/>
                <a:cs typeface="+mn-cs"/>
              </a:rPr>
            </a:br>
            <a:r>
              <a:rPr kumimoji="0" lang="en-GB" sz="800" b="0" i="0" u="none" strike="noStrike" kern="1200" cap="none" spc="0" normalizeH="0" baseline="0" noProof="0">
                <a:ln>
                  <a:noFill/>
                </a:ln>
                <a:solidFill>
                  <a:srgbClr val="000000"/>
                </a:solidFill>
                <a:effectLst/>
                <a:uLnTx/>
                <a:uFillTx/>
                <a:latin typeface="Arial "/>
                <a:ea typeface="+mn-ea"/>
                <a:cs typeface="+mn-cs"/>
              </a:rPr>
              <a:t>1. </a:t>
            </a:r>
            <a:r>
              <a:rPr kumimoji="0" lang="en-US" sz="800" b="0" i="0" u="none" strike="noStrike" kern="1200" cap="none" spc="0" normalizeH="0" baseline="0" noProof="0" err="1">
                <a:ln>
                  <a:noFill/>
                </a:ln>
                <a:solidFill>
                  <a:srgbClr val="000000"/>
                </a:solidFill>
                <a:effectLst/>
                <a:uLnTx/>
                <a:uFillTx/>
                <a:latin typeface="Arial "/>
                <a:ea typeface="+mn-ea"/>
                <a:cs typeface="+mn-cs"/>
              </a:rPr>
              <a:t>Heerspink</a:t>
            </a:r>
            <a:r>
              <a:rPr kumimoji="0" lang="en-US" sz="800" b="0" i="0" u="none" strike="noStrike" kern="1200" cap="none" spc="0" normalizeH="0" baseline="0" noProof="0">
                <a:ln>
                  <a:noFill/>
                </a:ln>
                <a:solidFill>
                  <a:srgbClr val="000000"/>
                </a:solidFill>
                <a:effectLst/>
                <a:uLnTx/>
                <a:uFillTx/>
                <a:latin typeface="Arial "/>
                <a:ea typeface="+mn-ea"/>
                <a:cs typeface="+mn-cs"/>
              </a:rPr>
              <a:t> HJL, et al. </a:t>
            </a:r>
            <a:r>
              <a:rPr kumimoji="0" lang="en-US" sz="800" b="0" i="1" u="none" strike="noStrike" kern="1200" cap="none" spc="0" normalizeH="0" baseline="0" noProof="0">
                <a:ln>
                  <a:noFill/>
                </a:ln>
                <a:solidFill>
                  <a:srgbClr val="000000"/>
                </a:solidFill>
                <a:effectLst/>
                <a:uLnTx/>
                <a:uFillTx/>
                <a:latin typeface="Arial "/>
                <a:ea typeface="+mn-ea"/>
                <a:cs typeface="+mn-cs"/>
              </a:rPr>
              <a:t>N Engl J Med </a:t>
            </a:r>
            <a:r>
              <a:rPr kumimoji="0" lang="en-US" sz="800" b="0" i="0" u="none" strike="noStrike" kern="1200" cap="none" spc="0" normalizeH="0" baseline="0" noProof="0">
                <a:ln>
                  <a:noFill/>
                </a:ln>
                <a:solidFill>
                  <a:srgbClr val="000000"/>
                </a:solidFill>
                <a:effectLst/>
                <a:uLnTx/>
                <a:uFillTx/>
                <a:latin typeface="Arial "/>
                <a:ea typeface="+mn-ea"/>
                <a:cs typeface="+mn-cs"/>
              </a:rPr>
              <a:t>2020;383:1436–1446; 2. </a:t>
            </a:r>
            <a:r>
              <a:rPr kumimoji="0" lang="en-GB" sz="800" b="0" i="0" u="none" strike="noStrike" kern="1200" cap="none" spc="0" normalizeH="0" baseline="0" noProof="0" err="1">
                <a:ln>
                  <a:noFill/>
                </a:ln>
                <a:solidFill>
                  <a:srgbClr val="000000"/>
                </a:solidFill>
                <a:effectLst/>
                <a:uLnTx/>
                <a:uFillTx/>
                <a:latin typeface="Arial "/>
                <a:ea typeface="+mn-ea"/>
                <a:cs typeface="+mn-cs"/>
              </a:rPr>
              <a:t>Perkovic</a:t>
            </a:r>
            <a:r>
              <a:rPr kumimoji="0" lang="en-GB" sz="800" b="0" i="0" u="none" strike="noStrike" kern="1200" cap="none" spc="0" normalizeH="0" baseline="0" noProof="0">
                <a:ln>
                  <a:noFill/>
                </a:ln>
                <a:solidFill>
                  <a:srgbClr val="000000"/>
                </a:solidFill>
                <a:effectLst/>
                <a:uLnTx/>
                <a:uFillTx/>
                <a:latin typeface="Arial "/>
                <a:ea typeface="+mn-ea"/>
                <a:cs typeface="+mn-cs"/>
              </a:rPr>
              <a:t> V, et al. </a:t>
            </a:r>
            <a:r>
              <a:rPr kumimoji="0" lang="en-GB" sz="800" b="0" i="1" u="none" strike="noStrike" kern="1200" cap="none" spc="0" normalizeH="0" baseline="0" noProof="0">
                <a:ln>
                  <a:noFill/>
                </a:ln>
                <a:solidFill>
                  <a:srgbClr val="000000"/>
                </a:solidFill>
                <a:effectLst/>
                <a:uLnTx/>
                <a:uFillTx/>
                <a:latin typeface="Arial "/>
                <a:ea typeface="+mn-ea"/>
                <a:cs typeface="+mn-cs"/>
              </a:rPr>
              <a:t>N Engl J Med </a:t>
            </a:r>
            <a:r>
              <a:rPr kumimoji="0" lang="en-GB" sz="800" b="0" i="0" u="none" strike="noStrike" kern="1200" cap="none" spc="0" normalizeH="0" baseline="0" noProof="0">
                <a:ln>
                  <a:noFill/>
                </a:ln>
                <a:solidFill>
                  <a:srgbClr val="000000"/>
                </a:solidFill>
                <a:effectLst/>
                <a:uLnTx/>
                <a:uFillTx/>
                <a:latin typeface="Arial "/>
                <a:ea typeface="+mn-ea"/>
                <a:cs typeface="+mn-cs"/>
              </a:rPr>
              <a:t>2019;380:2295–2306.</a:t>
            </a:r>
            <a:endParaRPr kumimoji="0" lang="en-US" sz="800" b="0" i="0" u="none" strike="noStrike" kern="1200" cap="none" spc="0" normalizeH="0" baseline="0" noProof="0">
              <a:ln>
                <a:noFill/>
              </a:ln>
              <a:solidFill>
                <a:srgbClr val="000000"/>
              </a:solidFill>
              <a:effectLst/>
              <a:uLnTx/>
              <a:uFillTx/>
              <a:latin typeface="Arial "/>
              <a:ea typeface="+mn-ea"/>
              <a:cs typeface="+mn-cs"/>
            </a:endParaRPr>
          </a:p>
        </p:txBody>
      </p:sp>
      <p:grpSp>
        <p:nvGrpSpPr>
          <p:cNvPr id="171" name="Group 170">
            <a:extLst>
              <a:ext uri="{FF2B5EF4-FFF2-40B4-BE49-F238E27FC236}">
                <a16:creationId xmlns:a16="http://schemas.microsoft.com/office/drawing/2014/main" id="{BD29C2FA-413E-4DBD-8BD6-8DB17DD7A234}"/>
              </a:ext>
            </a:extLst>
          </p:cNvPr>
          <p:cNvGrpSpPr/>
          <p:nvPr/>
        </p:nvGrpSpPr>
        <p:grpSpPr>
          <a:xfrm>
            <a:off x="587348" y="2058999"/>
            <a:ext cx="5195545" cy="3264463"/>
            <a:chOff x="238449" y="2129393"/>
            <a:chExt cx="5952791" cy="2854683"/>
          </a:xfrm>
        </p:grpSpPr>
        <p:cxnSp>
          <p:nvCxnSpPr>
            <p:cNvPr id="172" name="Straight Connector 171">
              <a:extLst>
                <a:ext uri="{FF2B5EF4-FFF2-40B4-BE49-F238E27FC236}">
                  <a16:creationId xmlns:a16="http://schemas.microsoft.com/office/drawing/2014/main" id="{0C732A5E-41E4-4543-A776-21E5511DEB18}"/>
                </a:ext>
              </a:extLst>
            </p:cNvPr>
            <p:cNvCxnSpPr>
              <a:cxnSpLocks noChangeAspect="1"/>
            </p:cNvCxnSpPr>
            <p:nvPr/>
          </p:nvCxnSpPr>
          <p:spPr>
            <a:xfrm>
              <a:off x="765665" y="4564053"/>
              <a:ext cx="5394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3A70D11C-E6F8-4DBD-9E51-AF7EF3961D23}"/>
                </a:ext>
              </a:extLst>
            </p:cNvPr>
            <p:cNvSpPr txBox="1">
              <a:spLocks noChangeAspect="1"/>
            </p:cNvSpPr>
            <p:nvPr/>
          </p:nvSpPr>
          <p:spPr>
            <a:xfrm>
              <a:off x="734057"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0</a:t>
              </a:r>
            </a:p>
          </p:txBody>
        </p:sp>
        <p:sp>
          <p:nvSpPr>
            <p:cNvPr id="174" name="TextBox 173">
              <a:extLst>
                <a:ext uri="{FF2B5EF4-FFF2-40B4-BE49-F238E27FC236}">
                  <a16:creationId xmlns:a16="http://schemas.microsoft.com/office/drawing/2014/main" id="{5CB88B6F-D67F-4BBE-8A2B-AC7093907E94}"/>
                </a:ext>
              </a:extLst>
            </p:cNvPr>
            <p:cNvSpPr txBox="1">
              <a:spLocks noChangeAspect="1"/>
            </p:cNvSpPr>
            <p:nvPr/>
          </p:nvSpPr>
          <p:spPr>
            <a:xfrm>
              <a:off x="1402150"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4</a:t>
              </a:r>
            </a:p>
          </p:txBody>
        </p:sp>
        <p:sp>
          <p:nvSpPr>
            <p:cNvPr id="175" name="TextBox 174">
              <a:extLst>
                <a:ext uri="{FF2B5EF4-FFF2-40B4-BE49-F238E27FC236}">
                  <a16:creationId xmlns:a16="http://schemas.microsoft.com/office/drawing/2014/main" id="{C3310807-076F-445C-8184-2E16FA94AF10}"/>
                </a:ext>
              </a:extLst>
            </p:cNvPr>
            <p:cNvSpPr txBox="1">
              <a:spLocks noChangeAspect="1"/>
            </p:cNvSpPr>
            <p:nvPr/>
          </p:nvSpPr>
          <p:spPr>
            <a:xfrm>
              <a:off x="2068488"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8</a:t>
              </a:r>
            </a:p>
          </p:txBody>
        </p:sp>
        <p:sp>
          <p:nvSpPr>
            <p:cNvPr id="176" name="TextBox 175">
              <a:extLst>
                <a:ext uri="{FF2B5EF4-FFF2-40B4-BE49-F238E27FC236}">
                  <a16:creationId xmlns:a16="http://schemas.microsoft.com/office/drawing/2014/main" id="{718E5589-3384-4C0C-8204-B2650B04EE6A}"/>
                </a:ext>
              </a:extLst>
            </p:cNvPr>
            <p:cNvSpPr txBox="1">
              <a:spLocks noChangeAspect="1"/>
            </p:cNvSpPr>
            <p:nvPr/>
          </p:nvSpPr>
          <p:spPr>
            <a:xfrm>
              <a:off x="2734826"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12</a:t>
              </a:r>
            </a:p>
          </p:txBody>
        </p:sp>
        <p:sp>
          <p:nvSpPr>
            <p:cNvPr id="177" name="TextBox 176">
              <a:extLst>
                <a:ext uri="{FF2B5EF4-FFF2-40B4-BE49-F238E27FC236}">
                  <a16:creationId xmlns:a16="http://schemas.microsoft.com/office/drawing/2014/main" id="{3157E538-B777-4049-88E4-C9C05CF959CB}"/>
                </a:ext>
              </a:extLst>
            </p:cNvPr>
            <p:cNvSpPr txBox="1">
              <a:spLocks noChangeAspect="1"/>
            </p:cNvSpPr>
            <p:nvPr/>
          </p:nvSpPr>
          <p:spPr>
            <a:xfrm>
              <a:off x="3401164"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16</a:t>
              </a:r>
            </a:p>
          </p:txBody>
        </p:sp>
        <p:sp>
          <p:nvSpPr>
            <p:cNvPr id="178" name="TextBox 177">
              <a:extLst>
                <a:ext uri="{FF2B5EF4-FFF2-40B4-BE49-F238E27FC236}">
                  <a16:creationId xmlns:a16="http://schemas.microsoft.com/office/drawing/2014/main" id="{D8E744FC-9E65-426A-AF16-0992E4ACA229}"/>
                </a:ext>
              </a:extLst>
            </p:cNvPr>
            <p:cNvSpPr txBox="1">
              <a:spLocks noChangeAspect="1"/>
            </p:cNvSpPr>
            <p:nvPr/>
          </p:nvSpPr>
          <p:spPr>
            <a:xfrm>
              <a:off x="4067502"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20</a:t>
              </a:r>
            </a:p>
          </p:txBody>
        </p:sp>
        <p:sp>
          <p:nvSpPr>
            <p:cNvPr id="179" name="TextBox 178">
              <a:extLst>
                <a:ext uri="{FF2B5EF4-FFF2-40B4-BE49-F238E27FC236}">
                  <a16:creationId xmlns:a16="http://schemas.microsoft.com/office/drawing/2014/main" id="{C0975F3D-58CA-4F2D-9640-B44B8026F978}"/>
                </a:ext>
              </a:extLst>
            </p:cNvPr>
            <p:cNvSpPr txBox="1">
              <a:spLocks noChangeAspect="1"/>
            </p:cNvSpPr>
            <p:nvPr/>
          </p:nvSpPr>
          <p:spPr>
            <a:xfrm>
              <a:off x="4733841"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24</a:t>
              </a:r>
            </a:p>
          </p:txBody>
        </p:sp>
        <p:sp>
          <p:nvSpPr>
            <p:cNvPr id="180" name="TextBox 179">
              <a:extLst>
                <a:ext uri="{FF2B5EF4-FFF2-40B4-BE49-F238E27FC236}">
                  <a16:creationId xmlns:a16="http://schemas.microsoft.com/office/drawing/2014/main" id="{7BA38016-4042-4315-8A1A-DC640B8FD5E1}"/>
                </a:ext>
              </a:extLst>
            </p:cNvPr>
            <p:cNvSpPr txBox="1">
              <a:spLocks noChangeAspect="1"/>
            </p:cNvSpPr>
            <p:nvPr/>
          </p:nvSpPr>
          <p:spPr>
            <a:xfrm>
              <a:off x="5400179"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28</a:t>
              </a:r>
            </a:p>
          </p:txBody>
        </p:sp>
        <p:sp>
          <p:nvSpPr>
            <p:cNvPr id="181" name="TextBox 180">
              <a:extLst>
                <a:ext uri="{FF2B5EF4-FFF2-40B4-BE49-F238E27FC236}">
                  <a16:creationId xmlns:a16="http://schemas.microsoft.com/office/drawing/2014/main" id="{31C8E5F6-21F5-48FF-A4FC-1B45A5A7E49B}"/>
                </a:ext>
              </a:extLst>
            </p:cNvPr>
            <p:cNvSpPr txBox="1">
              <a:spLocks noChangeAspect="1"/>
            </p:cNvSpPr>
            <p:nvPr/>
          </p:nvSpPr>
          <p:spPr>
            <a:xfrm>
              <a:off x="6066520" y="4601287"/>
              <a:ext cx="124720" cy="12985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32</a:t>
              </a:r>
            </a:p>
          </p:txBody>
        </p:sp>
        <p:sp>
          <p:nvSpPr>
            <p:cNvPr id="182" name="TextBox 181">
              <a:extLst>
                <a:ext uri="{FF2B5EF4-FFF2-40B4-BE49-F238E27FC236}">
                  <a16:creationId xmlns:a16="http://schemas.microsoft.com/office/drawing/2014/main" id="{F29C150E-F1E0-4C4C-BC60-3821E295E599}"/>
                </a:ext>
              </a:extLst>
            </p:cNvPr>
            <p:cNvSpPr txBox="1">
              <a:spLocks noChangeAspect="1"/>
            </p:cNvSpPr>
            <p:nvPr/>
          </p:nvSpPr>
          <p:spPr>
            <a:xfrm>
              <a:off x="1774382" y="4795676"/>
              <a:ext cx="3253563" cy="18840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400" b="1" i="0" u="none" strike="noStrike" kern="1200" cap="none" spc="0" normalizeH="0" baseline="0" noProof="0">
                  <a:ln>
                    <a:noFill/>
                  </a:ln>
                  <a:solidFill>
                    <a:srgbClr val="000000">
                      <a:lumMod val="65000"/>
                      <a:lumOff val="35000"/>
                    </a:srgbClr>
                  </a:solidFill>
                  <a:effectLst/>
                  <a:uLnTx/>
                  <a:uFillTx/>
                  <a:latin typeface="Arial "/>
                  <a:ea typeface="+mn-ea"/>
                  <a:cs typeface="+mn-cs"/>
                </a:rPr>
                <a:t>Months since randomization</a:t>
              </a:r>
            </a:p>
          </p:txBody>
        </p:sp>
        <p:sp>
          <p:nvSpPr>
            <p:cNvPr id="183" name="TextBox 182">
              <a:extLst>
                <a:ext uri="{FF2B5EF4-FFF2-40B4-BE49-F238E27FC236}">
                  <a16:creationId xmlns:a16="http://schemas.microsoft.com/office/drawing/2014/main" id="{ACBC63B0-CE1E-464D-BB29-69EC5AF04145}"/>
                </a:ext>
              </a:extLst>
            </p:cNvPr>
            <p:cNvSpPr txBox="1">
              <a:spLocks noChangeAspect="1"/>
            </p:cNvSpPr>
            <p:nvPr/>
          </p:nvSpPr>
          <p:spPr>
            <a:xfrm>
              <a:off x="4374152" y="2731054"/>
              <a:ext cx="1211563" cy="161485"/>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1" i="0" u="none" strike="noStrike" kern="1200" cap="none" spc="0" normalizeH="0" baseline="0" noProof="0">
                  <a:ln>
                    <a:noFill/>
                  </a:ln>
                  <a:solidFill>
                    <a:srgbClr val="FFFFFF">
                      <a:lumMod val="50000"/>
                    </a:srgbClr>
                  </a:solidFill>
                  <a:effectLst/>
                  <a:uLnTx/>
                  <a:uFillTx/>
                  <a:latin typeface="Arial "/>
                  <a:ea typeface="+mn-ea"/>
                  <a:cs typeface="+mn-cs"/>
                </a:rPr>
                <a:t>Placebo</a:t>
              </a:r>
            </a:p>
          </p:txBody>
        </p:sp>
        <p:sp>
          <p:nvSpPr>
            <p:cNvPr id="184" name="TextBox 183">
              <a:extLst>
                <a:ext uri="{FF2B5EF4-FFF2-40B4-BE49-F238E27FC236}">
                  <a16:creationId xmlns:a16="http://schemas.microsoft.com/office/drawing/2014/main" id="{6F251B48-E20B-4FD3-94FB-1D5611473E38}"/>
                </a:ext>
              </a:extLst>
            </p:cNvPr>
            <p:cNvSpPr txBox="1">
              <a:spLocks noChangeAspect="1"/>
            </p:cNvSpPr>
            <p:nvPr/>
          </p:nvSpPr>
          <p:spPr>
            <a:xfrm rot="16200000">
              <a:off x="-768915" y="3300002"/>
              <a:ext cx="2261574" cy="246845"/>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400" b="1" i="0" u="none" strike="noStrike" kern="1200" cap="none" spc="0" normalizeH="0" baseline="0" noProof="0">
                  <a:ln>
                    <a:noFill/>
                  </a:ln>
                  <a:solidFill>
                    <a:srgbClr val="000000">
                      <a:lumMod val="65000"/>
                      <a:lumOff val="35000"/>
                    </a:srgbClr>
                  </a:solidFill>
                  <a:effectLst/>
                  <a:uLnTx/>
                  <a:uFillTx/>
                  <a:latin typeface="Arial "/>
                  <a:ea typeface="+mn-ea"/>
                  <a:cs typeface="+mn-cs"/>
                </a:rPr>
                <a:t>Cumulative incidence (%)</a:t>
              </a:r>
            </a:p>
          </p:txBody>
        </p:sp>
        <p:cxnSp>
          <p:nvCxnSpPr>
            <p:cNvPr id="185" name="Straight Connector 184">
              <a:extLst>
                <a:ext uri="{FF2B5EF4-FFF2-40B4-BE49-F238E27FC236}">
                  <a16:creationId xmlns:a16="http://schemas.microsoft.com/office/drawing/2014/main" id="{2C412A2D-2EE7-4697-8FE0-C9987E7D8842}"/>
                </a:ext>
              </a:extLst>
            </p:cNvPr>
            <p:cNvCxnSpPr>
              <a:cxnSpLocks noChangeAspect="1"/>
            </p:cNvCxnSpPr>
            <p:nvPr/>
          </p:nvCxnSpPr>
          <p:spPr>
            <a:xfrm>
              <a:off x="726008" y="2215871"/>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159A634-D15C-492D-8526-CE1E9D47ED71}"/>
                </a:ext>
              </a:extLst>
            </p:cNvPr>
            <p:cNvCxnSpPr>
              <a:cxnSpLocks noChangeAspect="1"/>
            </p:cNvCxnSpPr>
            <p:nvPr/>
          </p:nvCxnSpPr>
          <p:spPr>
            <a:xfrm>
              <a:off x="726008" y="2602014"/>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24D27A63-2E22-4447-AD53-C6BF11476A47}"/>
                </a:ext>
              </a:extLst>
            </p:cNvPr>
            <p:cNvCxnSpPr>
              <a:cxnSpLocks noChangeAspect="1"/>
            </p:cNvCxnSpPr>
            <p:nvPr/>
          </p:nvCxnSpPr>
          <p:spPr>
            <a:xfrm>
              <a:off x="726008" y="2988157"/>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221449FD-8BAF-44A1-B85A-50C720B6BCA3}"/>
                </a:ext>
              </a:extLst>
            </p:cNvPr>
            <p:cNvCxnSpPr>
              <a:cxnSpLocks noChangeAspect="1"/>
            </p:cNvCxnSpPr>
            <p:nvPr/>
          </p:nvCxnSpPr>
          <p:spPr>
            <a:xfrm>
              <a:off x="726008" y="3374299"/>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39D3F24-0100-487C-8938-CC53A7373B30}"/>
                </a:ext>
              </a:extLst>
            </p:cNvPr>
            <p:cNvCxnSpPr>
              <a:cxnSpLocks noChangeAspect="1"/>
            </p:cNvCxnSpPr>
            <p:nvPr/>
          </p:nvCxnSpPr>
          <p:spPr>
            <a:xfrm>
              <a:off x="726008" y="3760442"/>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EBE7FFA3-CDA3-49A8-B9FC-B43B3C1DDE97}"/>
                </a:ext>
              </a:extLst>
            </p:cNvPr>
            <p:cNvCxnSpPr>
              <a:cxnSpLocks noChangeAspect="1"/>
            </p:cNvCxnSpPr>
            <p:nvPr/>
          </p:nvCxnSpPr>
          <p:spPr>
            <a:xfrm>
              <a:off x="726008" y="4146585"/>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6BE8E649-1257-43C6-8061-A28AD3CA9B52}"/>
                </a:ext>
              </a:extLst>
            </p:cNvPr>
            <p:cNvCxnSpPr>
              <a:cxnSpLocks noChangeAspect="1"/>
            </p:cNvCxnSpPr>
            <p:nvPr/>
          </p:nvCxnSpPr>
          <p:spPr>
            <a:xfrm>
              <a:off x="726008" y="4532729"/>
              <a:ext cx="398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DC8A8707-3D59-4951-BB21-8EBD5C7E18CF}"/>
                </a:ext>
              </a:extLst>
            </p:cNvPr>
            <p:cNvSpPr txBox="1">
              <a:spLocks noChangeAspect="1"/>
            </p:cNvSpPr>
            <p:nvPr/>
          </p:nvSpPr>
          <p:spPr>
            <a:xfrm>
              <a:off x="489633" y="4437100"/>
              <a:ext cx="218030"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0</a:t>
              </a:r>
            </a:p>
          </p:txBody>
        </p:sp>
        <p:sp>
          <p:nvSpPr>
            <p:cNvPr id="193" name="TextBox 192">
              <a:extLst>
                <a:ext uri="{FF2B5EF4-FFF2-40B4-BE49-F238E27FC236}">
                  <a16:creationId xmlns:a16="http://schemas.microsoft.com/office/drawing/2014/main" id="{98E44491-C480-4A25-AF68-B74CEC590CD2}"/>
                </a:ext>
              </a:extLst>
            </p:cNvPr>
            <p:cNvSpPr txBox="1">
              <a:spLocks noChangeAspect="1"/>
            </p:cNvSpPr>
            <p:nvPr/>
          </p:nvSpPr>
          <p:spPr>
            <a:xfrm>
              <a:off x="489633" y="4050772"/>
              <a:ext cx="218030"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4</a:t>
              </a:r>
            </a:p>
          </p:txBody>
        </p:sp>
        <p:sp>
          <p:nvSpPr>
            <p:cNvPr id="194" name="TextBox 193">
              <a:extLst>
                <a:ext uri="{FF2B5EF4-FFF2-40B4-BE49-F238E27FC236}">
                  <a16:creationId xmlns:a16="http://schemas.microsoft.com/office/drawing/2014/main" id="{7EB69640-50D7-4F25-B683-2596D981318D}"/>
                </a:ext>
              </a:extLst>
            </p:cNvPr>
            <p:cNvSpPr txBox="1">
              <a:spLocks noChangeAspect="1"/>
            </p:cNvSpPr>
            <p:nvPr/>
          </p:nvSpPr>
          <p:spPr>
            <a:xfrm>
              <a:off x="427606" y="3664444"/>
              <a:ext cx="280059"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8</a:t>
              </a:r>
            </a:p>
          </p:txBody>
        </p:sp>
        <p:sp>
          <p:nvSpPr>
            <p:cNvPr id="195" name="TextBox 194">
              <a:extLst>
                <a:ext uri="{FF2B5EF4-FFF2-40B4-BE49-F238E27FC236}">
                  <a16:creationId xmlns:a16="http://schemas.microsoft.com/office/drawing/2014/main" id="{267047AD-EA1B-4F00-AA8C-87CE630970C4}"/>
                </a:ext>
              </a:extLst>
            </p:cNvPr>
            <p:cNvSpPr txBox="1">
              <a:spLocks noChangeAspect="1"/>
            </p:cNvSpPr>
            <p:nvPr/>
          </p:nvSpPr>
          <p:spPr>
            <a:xfrm>
              <a:off x="390850" y="3294458"/>
              <a:ext cx="316813"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12</a:t>
              </a:r>
            </a:p>
          </p:txBody>
        </p:sp>
        <p:sp>
          <p:nvSpPr>
            <p:cNvPr id="196" name="TextBox 195">
              <a:extLst>
                <a:ext uri="{FF2B5EF4-FFF2-40B4-BE49-F238E27FC236}">
                  <a16:creationId xmlns:a16="http://schemas.microsoft.com/office/drawing/2014/main" id="{9122AD33-910B-4B2D-B5A4-2691F9F3AE2A}"/>
                </a:ext>
              </a:extLst>
            </p:cNvPr>
            <p:cNvSpPr txBox="1">
              <a:spLocks noChangeAspect="1"/>
            </p:cNvSpPr>
            <p:nvPr/>
          </p:nvSpPr>
          <p:spPr>
            <a:xfrm>
              <a:off x="390850" y="2908130"/>
              <a:ext cx="316813"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16</a:t>
              </a:r>
            </a:p>
          </p:txBody>
        </p:sp>
        <p:sp>
          <p:nvSpPr>
            <p:cNvPr id="197" name="TextBox 196">
              <a:extLst>
                <a:ext uri="{FF2B5EF4-FFF2-40B4-BE49-F238E27FC236}">
                  <a16:creationId xmlns:a16="http://schemas.microsoft.com/office/drawing/2014/main" id="{D85A3753-BE6D-43B4-B6FD-77333051E630}"/>
                </a:ext>
              </a:extLst>
            </p:cNvPr>
            <p:cNvSpPr txBox="1">
              <a:spLocks noChangeAspect="1"/>
            </p:cNvSpPr>
            <p:nvPr/>
          </p:nvSpPr>
          <p:spPr>
            <a:xfrm>
              <a:off x="390850" y="2521803"/>
              <a:ext cx="316813"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20</a:t>
              </a:r>
            </a:p>
          </p:txBody>
        </p:sp>
        <p:sp>
          <p:nvSpPr>
            <p:cNvPr id="198" name="TextBox 197">
              <a:extLst>
                <a:ext uri="{FF2B5EF4-FFF2-40B4-BE49-F238E27FC236}">
                  <a16:creationId xmlns:a16="http://schemas.microsoft.com/office/drawing/2014/main" id="{1A7DD18C-11BE-4C9A-94A3-68A8AD9327D6}"/>
                </a:ext>
              </a:extLst>
            </p:cNvPr>
            <p:cNvSpPr txBox="1">
              <a:spLocks noChangeAspect="1"/>
            </p:cNvSpPr>
            <p:nvPr/>
          </p:nvSpPr>
          <p:spPr>
            <a:xfrm>
              <a:off x="390850" y="2129393"/>
              <a:ext cx="316813" cy="161485"/>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24</a:t>
              </a:r>
            </a:p>
          </p:txBody>
        </p:sp>
        <p:sp>
          <p:nvSpPr>
            <p:cNvPr id="199" name="Freeform: Shape 198">
              <a:extLst>
                <a:ext uri="{FF2B5EF4-FFF2-40B4-BE49-F238E27FC236}">
                  <a16:creationId xmlns:a16="http://schemas.microsoft.com/office/drawing/2014/main" id="{DA57C6DC-696D-424D-80EB-EAFFC9342040}"/>
                </a:ext>
              </a:extLst>
            </p:cNvPr>
            <p:cNvSpPr>
              <a:spLocks noChangeAspect="1"/>
            </p:cNvSpPr>
            <p:nvPr/>
          </p:nvSpPr>
          <p:spPr>
            <a:xfrm>
              <a:off x="817115" y="2526314"/>
              <a:ext cx="5334576" cy="2003152"/>
            </a:xfrm>
            <a:custGeom>
              <a:avLst/>
              <a:gdLst>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7125 w 6581553"/>
                <a:gd name="connsiteY151" fmla="*/ 180753 h 3312041"/>
                <a:gd name="connsiteX152" fmla="*/ 6523074 w 6581553"/>
                <a:gd name="connsiteY152" fmla="*/ 180753 h 3312041"/>
                <a:gd name="connsiteX153" fmla="*/ 6523074 w 6581553"/>
                <a:gd name="connsiteY153" fmla="*/ 138223 h 3312041"/>
                <a:gd name="connsiteX154" fmla="*/ 6560288 w 6581553"/>
                <a:gd name="connsiteY154" fmla="*/ 138223 h 3312041"/>
                <a:gd name="connsiteX155" fmla="*/ 6560288 w 6581553"/>
                <a:gd name="connsiteY155" fmla="*/ 95693 h 3312041"/>
                <a:gd name="connsiteX156" fmla="*/ 6581553 w 6581553"/>
                <a:gd name="connsiteY156" fmla="*/ 95693 h 3312041"/>
                <a:gd name="connsiteX157" fmla="*/ 6581553 w 6581553"/>
                <a:gd name="connsiteY157"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487965 w 6581553"/>
                <a:gd name="connsiteY151" fmla="*/ 197422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2252 w 6581553"/>
                <a:gd name="connsiteY151" fmla="*/ 214090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14158 w 6581553"/>
                <a:gd name="connsiteY151" fmla="*/ 211709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7014 w 6581553"/>
                <a:gd name="connsiteY151" fmla="*/ 218853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7014 w 6581553"/>
                <a:gd name="connsiteY151" fmla="*/ 218853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28246 w 6581553"/>
                <a:gd name="connsiteY114" fmla="*/ 1357091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11577 w 6581553"/>
                <a:gd name="connsiteY114" fmla="*/ 1342803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28246 w 6581553"/>
                <a:gd name="connsiteY114" fmla="*/ 1314228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63965 w 6581553"/>
                <a:gd name="connsiteY114" fmla="*/ 1323753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63965 w 6581553"/>
                <a:gd name="connsiteY114" fmla="*/ 1323753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30628 w 6581553"/>
                <a:gd name="connsiteY114" fmla="*/ 1326134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50729 w 6581553"/>
                <a:gd name="connsiteY115" fmla="*/ 1236311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50729 w 6581553"/>
                <a:gd name="connsiteY115" fmla="*/ 1236311 h 3312041"/>
                <a:gd name="connsiteX116" fmla="*/ 4969446 w 6581553"/>
                <a:gd name="connsiteY116" fmla="*/ 1163157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50729 w 6581553"/>
                <a:gd name="connsiteY115" fmla="*/ 1236311 h 3312041"/>
                <a:gd name="connsiteX116" fmla="*/ 4969446 w 6581553"/>
                <a:gd name="connsiteY116" fmla="*/ 1163157 h 3312041"/>
                <a:gd name="connsiteX117" fmla="*/ 4980800 w 6581553"/>
                <a:gd name="connsiteY117" fmla="*/ 1125777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6581553" h="3312041">
                  <a:moveTo>
                    <a:pt x="0" y="3312041"/>
                  </a:moveTo>
                  <a:lnTo>
                    <a:pt x="95693" y="3312041"/>
                  </a:lnTo>
                  <a:lnTo>
                    <a:pt x="95693" y="3285460"/>
                  </a:lnTo>
                  <a:lnTo>
                    <a:pt x="143539" y="3285460"/>
                  </a:lnTo>
                  <a:lnTo>
                    <a:pt x="143539" y="3280144"/>
                  </a:lnTo>
                  <a:lnTo>
                    <a:pt x="143539" y="3274827"/>
                  </a:lnTo>
                  <a:lnTo>
                    <a:pt x="393404" y="3274827"/>
                  </a:lnTo>
                  <a:lnTo>
                    <a:pt x="398721" y="3258879"/>
                  </a:lnTo>
                  <a:lnTo>
                    <a:pt x="425302" y="3258879"/>
                  </a:lnTo>
                  <a:lnTo>
                    <a:pt x="446567" y="3237613"/>
                  </a:lnTo>
                  <a:lnTo>
                    <a:pt x="643269" y="3237613"/>
                  </a:lnTo>
                  <a:lnTo>
                    <a:pt x="728330" y="3216348"/>
                  </a:lnTo>
                  <a:lnTo>
                    <a:pt x="802758" y="3216348"/>
                  </a:lnTo>
                  <a:lnTo>
                    <a:pt x="802758" y="3179134"/>
                  </a:lnTo>
                  <a:lnTo>
                    <a:pt x="855921" y="3179134"/>
                  </a:lnTo>
                  <a:lnTo>
                    <a:pt x="855921" y="3147237"/>
                  </a:lnTo>
                  <a:lnTo>
                    <a:pt x="1015409" y="3147237"/>
                  </a:lnTo>
                  <a:lnTo>
                    <a:pt x="1015409" y="3131288"/>
                  </a:lnTo>
                  <a:lnTo>
                    <a:pt x="1185530" y="3131288"/>
                  </a:lnTo>
                  <a:lnTo>
                    <a:pt x="1185530" y="3110023"/>
                  </a:lnTo>
                  <a:lnTo>
                    <a:pt x="1360967" y="3110023"/>
                  </a:lnTo>
                  <a:lnTo>
                    <a:pt x="1382232" y="3083441"/>
                  </a:lnTo>
                  <a:lnTo>
                    <a:pt x="1509823" y="3083441"/>
                  </a:lnTo>
                  <a:lnTo>
                    <a:pt x="1525772" y="3067492"/>
                  </a:lnTo>
                  <a:lnTo>
                    <a:pt x="1573618" y="3067492"/>
                  </a:lnTo>
                  <a:lnTo>
                    <a:pt x="1573618" y="3030279"/>
                  </a:lnTo>
                  <a:lnTo>
                    <a:pt x="1632097" y="3030279"/>
                  </a:lnTo>
                  <a:lnTo>
                    <a:pt x="1632097" y="2993065"/>
                  </a:lnTo>
                  <a:lnTo>
                    <a:pt x="1663995" y="2993065"/>
                  </a:lnTo>
                  <a:lnTo>
                    <a:pt x="1663995" y="2950534"/>
                  </a:lnTo>
                  <a:lnTo>
                    <a:pt x="1722474" y="2950534"/>
                  </a:lnTo>
                  <a:lnTo>
                    <a:pt x="1722474" y="2908004"/>
                  </a:lnTo>
                  <a:lnTo>
                    <a:pt x="1765004" y="2908004"/>
                  </a:lnTo>
                  <a:lnTo>
                    <a:pt x="1765004" y="2892055"/>
                  </a:lnTo>
                  <a:lnTo>
                    <a:pt x="1828800" y="2892055"/>
                  </a:lnTo>
                  <a:lnTo>
                    <a:pt x="1828800" y="2860158"/>
                  </a:lnTo>
                  <a:lnTo>
                    <a:pt x="1903228" y="2860158"/>
                  </a:lnTo>
                  <a:lnTo>
                    <a:pt x="1903228" y="2833576"/>
                  </a:lnTo>
                  <a:lnTo>
                    <a:pt x="1977655" y="2833576"/>
                  </a:lnTo>
                  <a:lnTo>
                    <a:pt x="1977655" y="2812311"/>
                  </a:lnTo>
                  <a:lnTo>
                    <a:pt x="2062716" y="2812311"/>
                  </a:lnTo>
                  <a:lnTo>
                    <a:pt x="2062716" y="2791046"/>
                  </a:lnTo>
                  <a:lnTo>
                    <a:pt x="2153093" y="2791046"/>
                  </a:lnTo>
                  <a:lnTo>
                    <a:pt x="2153093" y="2764465"/>
                  </a:lnTo>
                  <a:lnTo>
                    <a:pt x="2222204" y="2764465"/>
                  </a:lnTo>
                  <a:lnTo>
                    <a:pt x="2222204" y="2727251"/>
                  </a:lnTo>
                  <a:lnTo>
                    <a:pt x="2328530" y="2727251"/>
                  </a:lnTo>
                  <a:lnTo>
                    <a:pt x="2397642" y="2658139"/>
                  </a:lnTo>
                  <a:lnTo>
                    <a:pt x="2434855" y="2658139"/>
                  </a:lnTo>
                  <a:lnTo>
                    <a:pt x="2434855" y="2604976"/>
                  </a:lnTo>
                  <a:lnTo>
                    <a:pt x="2461437" y="2604976"/>
                  </a:lnTo>
                  <a:lnTo>
                    <a:pt x="2461437" y="2567762"/>
                  </a:lnTo>
                  <a:lnTo>
                    <a:pt x="2493335" y="2567762"/>
                  </a:lnTo>
                  <a:lnTo>
                    <a:pt x="2493335" y="2546497"/>
                  </a:lnTo>
                  <a:lnTo>
                    <a:pt x="2530549" y="2546497"/>
                  </a:lnTo>
                  <a:lnTo>
                    <a:pt x="2530549" y="2514600"/>
                  </a:lnTo>
                  <a:lnTo>
                    <a:pt x="2594344" y="2514600"/>
                  </a:lnTo>
                  <a:lnTo>
                    <a:pt x="2620925" y="2488018"/>
                  </a:lnTo>
                  <a:lnTo>
                    <a:pt x="2759149" y="2488018"/>
                  </a:lnTo>
                  <a:lnTo>
                    <a:pt x="2769781" y="2472069"/>
                  </a:lnTo>
                  <a:lnTo>
                    <a:pt x="2828260" y="2472069"/>
                  </a:lnTo>
                  <a:lnTo>
                    <a:pt x="2849525" y="2450804"/>
                  </a:lnTo>
                  <a:lnTo>
                    <a:pt x="2945218" y="2450804"/>
                  </a:lnTo>
                  <a:lnTo>
                    <a:pt x="2961167" y="2424223"/>
                  </a:lnTo>
                  <a:lnTo>
                    <a:pt x="3131288" y="2424223"/>
                  </a:lnTo>
                  <a:lnTo>
                    <a:pt x="3152553" y="2392325"/>
                  </a:lnTo>
                  <a:lnTo>
                    <a:pt x="3221665" y="2392325"/>
                  </a:lnTo>
                  <a:lnTo>
                    <a:pt x="3253562" y="2355111"/>
                  </a:lnTo>
                  <a:lnTo>
                    <a:pt x="3253562" y="2296632"/>
                  </a:lnTo>
                  <a:lnTo>
                    <a:pt x="3312042" y="2296632"/>
                  </a:lnTo>
                  <a:lnTo>
                    <a:pt x="3312042" y="2248786"/>
                  </a:lnTo>
                  <a:lnTo>
                    <a:pt x="3333307" y="2248786"/>
                  </a:lnTo>
                  <a:lnTo>
                    <a:pt x="3338623" y="2206255"/>
                  </a:lnTo>
                  <a:lnTo>
                    <a:pt x="3354572" y="2184990"/>
                  </a:lnTo>
                  <a:lnTo>
                    <a:pt x="3354572" y="2158409"/>
                  </a:lnTo>
                  <a:lnTo>
                    <a:pt x="3429000" y="2158409"/>
                  </a:lnTo>
                  <a:lnTo>
                    <a:pt x="3492795" y="2094613"/>
                  </a:lnTo>
                  <a:lnTo>
                    <a:pt x="3662916" y="2094613"/>
                  </a:lnTo>
                  <a:lnTo>
                    <a:pt x="3684181" y="2062716"/>
                  </a:lnTo>
                  <a:lnTo>
                    <a:pt x="3747976" y="2062716"/>
                  </a:lnTo>
                  <a:lnTo>
                    <a:pt x="3806455" y="2052083"/>
                  </a:lnTo>
                  <a:lnTo>
                    <a:pt x="3891516" y="2052083"/>
                  </a:lnTo>
                  <a:lnTo>
                    <a:pt x="3918097" y="2025502"/>
                  </a:lnTo>
                  <a:lnTo>
                    <a:pt x="4013790" y="2025502"/>
                  </a:lnTo>
                  <a:lnTo>
                    <a:pt x="4013790" y="1993604"/>
                  </a:lnTo>
                  <a:lnTo>
                    <a:pt x="4029739" y="1993604"/>
                  </a:lnTo>
                  <a:lnTo>
                    <a:pt x="4029739" y="1956390"/>
                  </a:lnTo>
                  <a:lnTo>
                    <a:pt x="4072269" y="1956390"/>
                  </a:lnTo>
                  <a:lnTo>
                    <a:pt x="4072269" y="1913860"/>
                  </a:lnTo>
                  <a:lnTo>
                    <a:pt x="4098851" y="1881962"/>
                  </a:lnTo>
                  <a:lnTo>
                    <a:pt x="4098851" y="1839432"/>
                  </a:lnTo>
                  <a:lnTo>
                    <a:pt x="4120116" y="1818167"/>
                  </a:lnTo>
                  <a:lnTo>
                    <a:pt x="4120116" y="1743739"/>
                  </a:lnTo>
                  <a:lnTo>
                    <a:pt x="4152014" y="1717158"/>
                  </a:lnTo>
                  <a:lnTo>
                    <a:pt x="4178595" y="1717158"/>
                  </a:lnTo>
                  <a:lnTo>
                    <a:pt x="4178595" y="1663995"/>
                  </a:lnTo>
                  <a:lnTo>
                    <a:pt x="4210493" y="1626781"/>
                  </a:lnTo>
                  <a:lnTo>
                    <a:pt x="4300869" y="1626781"/>
                  </a:lnTo>
                  <a:lnTo>
                    <a:pt x="4300869" y="1600200"/>
                  </a:lnTo>
                  <a:lnTo>
                    <a:pt x="4407195" y="1600200"/>
                  </a:lnTo>
                  <a:lnTo>
                    <a:pt x="4407195" y="1557669"/>
                  </a:lnTo>
                  <a:lnTo>
                    <a:pt x="4572000" y="1557669"/>
                  </a:lnTo>
                  <a:lnTo>
                    <a:pt x="4598581" y="1531088"/>
                  </a:lnTo>
                  <a:lnTo>
                    <a:pt x="4657060" y="1531088"/>
                  </a:lnTo>
                  <a:lnTo>
                    <a:pt x="4662376" y="1520455"/>
                  </a:lnTo>
                  <a:lnTo>
                    <a:pt x="4736804" y="1520455"/>
                  </a:lnTo>
                  <a:lnTo>
                    <a:pt x="4763386" y="1493874"/>
                  </a:lnTo>
                  <a:lnTo>
                    <a:pt x="4814722" y="1484349"/>
                  </a:lnTo>
                  <a:lnTo>
                    <a:pt x="4848446" y="1430079"/>
                  </a:lnTo>
                  <a:lnTo>
                    <a:pt x="4885660" y="1430079"/>
                  </a:lnTo>
                  <a:lnTo>
                    <a:pt x="4885660" y="1387548"/>
                  </a:lnTo>
                  <a:lnTo>
                    <a:pt x="4885660" y="1387548"/>
                  </a:lnTo>
                  <a:lnTo>
                    <a:pt x="4922321" y="1386607"/>
                  </a:lnTo>
                  <a:lnTo>
                    <a:pt x="4915011" y="1329788"/>
                  </a:lnTo>
                  <a:lnTo>
                    <a:pt x="4940153" y="1318990"/>
                  </a:lnTo>
                  <a:cubicBezTo>
                    <a:pt x="4939710" y="1292224"/>
                    <a:pt x="4951172" y="1263077"/>
                    <a:pt x="4950729" y="1236311"/>
                  </a:cubicBezTo>
                  <a:lnTo>
                    <a:pt x="4969446" y="1163157"/>
                  </a:lnTo>
                  <a:lnTo>
                    <a:pt x="4980800" y="1125777"/>
                  </a:lnTo>
                  <a:lnTo>
                    <a:pt x="5013251" y="1063255"/>
                  </a:lnTo>
                  <a:lnTo>
                    <a:pt x="5039832" y="1063255"/>
                  </a:lnTo>
                  <a:lnTo>
                    <a:pt x="5039832" y="1041990"/>
                  </a:lnTo>
                  <a:lnTo>
                    <a:pt x="5135525" y="967562"/>
                  </a:lnTo>
                  <a:lnTo>
                    <a:pt x="5183372" y="967562"/>
                  </a:lnTo>
                  <a:lnTo>
                    <a:pt x="5199321" y="951613"/>
                  </a:lnTo>
                  <a:lnTo>
                    <a:pt x="5358809" y="951613"/>
                  </a:lnTo>
                  <a:lnTo>
                    <a:pt x="5401339" y="935665"/>
                  </a:lnTo>
                  <a:lnTo>
                    <a:pt x="5566144" y="935665"/>
                  </a:lnTo>
                  <a:lnTo>
                    <a:pt x="5582093" y="914400"/>
                  </a:lnTo>
                  <a:lnTo>
                    <a:pt x="5656521" y="914400"/>
                  </a:lnTo>
                  <a:lnTo>
                    <a:pt x="5656521" y="887818"/>
                  </a:lnTo>
                  <a:lnTo>
                    <a:pt x="5693735" y="887818"/>
                  </a:lnTo>
                  <a:lnTo>
                    <a:pt x="5693735" y="839972"/>
                  </a:lnTo>
                  <a:lnTo>
                    <a:pt x="5720316" y="818706"/>
                  </a:lnTo>
                  <a:lnTo>
                    <a:pt x="5720316" y="797441"/>
                  </a:lnTo>
                  <a:lnTo>
                    <a:pt x="5741581" y="760227"/>
                  </a:lnTo>
                  <a:lnTo>
                    <a:pt x="5741581" y="632637"/>
                  </a:lnTo>
                  <a:lnTo>
                    <a:pt x="5757530" y="595423"/>
                  </a:lnTo>
                  <a:lnTo>
                    <a:pt x="5805376" y="558209"/>
                  </a:lnTo>
                  <a:lnTo>
                    <a:pt x="5805376" y="494413"/>
                  </a:lnTo>
                  <a:lnTo>
                    <a:pt x="5858539" y="494413"/>
                  </a:lnTo>
                  <a:lnTo>
                    <a:pt x="5858539" y="441251"/>
                  </a:lnTo>
                  <a:lnTo>
                    <a:pt x="5948916" y="441251"/>
                  </a:lnTo>
                  <a:lnTo>
                    <a:pt x="5948916" y="398720"/>
                  </a:lnTo>
                  <a:lnTo>
                    <a:pt x="5991446" y="398720"/>
                  </a:lnTo>
                  <a:lnTo>
                    <a:pt x="5991446" y="361506"/>
                  </a:lnTo>
                  <a:lnTo>
                    <a:pt x="6023344" y="361506"/>
                  </a:lnTo>
                  <a:lnTo>
                    <a:pt x="6023344" y="345558"/>
                  </a:lnTo>
                  <a:lnTo>
                    <a:pt x="6315739" y="345558"/>
                  </a:lnTo>
                  <a:lnTo>
                    <a:pt x="6315739" y="265813"/>
                  </a:lnTo>
                  <a:lnTo>
                    <a:pt x="6469911" y="265813"/>
                  </a:lnTo>
                  <a:lnTo>
                    <a:pt x="6469911" y="217967"/>
                  </a:lnTo>
                  <a:lnTo>
                    <a:pt x="6469911" y="217967"/>
                  </a:lnTo>
                  <a:lnTo>
                    <a:pt x="6507014" y="218853"/>
                  </a:lnTo>
                  <a:lnTo>
                    <a:pt x="6507125" y="180753"/>
                  </a:lnTo>
                  <a:lnTo>
                    <a:pt x="6523074" y="180753"/>
                  </a:lnTo>
                  <a:lnTo>
                    <a:pt x="6523074" y="138223"/>
                  </a:lnTo>
                  <a:lnTo>
                    <a:pt x="6560288" y="138223"/>
                  </a:lnTo>
                  <a:lnTo>
                    <a:pt x="6560288" y="95693"/>
                  </a:lnTo>
                  <a:lnTo>
                    <a:pt x="6581553" y="95693"/>
                  </a:lnTo>
                  <a:lnTo>
                    <a:pt x="6581553" y="0"/>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lumMod val="65000"/>
                    <a:lumOff val="35000"/>
                  </a:srgbClr>
                </a:solidFill>
                <a:effectLst/>
                <a:uLnTx/>
                <a:uFillTx/>
                <a:latin typeface="Arial "/>
                <a:ea typeface="+mn-ea"/>
                <a:cs typeface="+mn-cs"/>
              </a:endParaRPr>
            </a:p>
          </p:txBody>
        </p:sp>
        <p:grpSp>
          <p:nvGrpSpPr>
            <p:cNvPr id="200" name="Group 199">
              <a:extLst>
                <a:ext uri="{FF2B5EF4-FFF2-40B4-BE49-F238E27FC236}">
                  <a16:creationId xmlns:a16="http://schemas.microsoft.com/office/drawing/2014/main" id="{DEC4596B-0B7D-4F39-AFF2-FE9DBF4AC01A}"/>
                </a:ext>
              </a:extLst>
            </p:cNvPr>
            <p:cNvGrpSpPr/>
            <p:nvPr/>
          </p:nvGrpSpPr>
          <p:grpSpPr>
            <a:xfrm>
              <a:off x="822799" y="3314159"/>
              <a:ext cx="5322473" cy="1215920"/>
              <a:chOff x="787228" y="3410255"/>
              <a:chExt cx="7220657" cy="1649560"/>
            </a:xfrm>
          </p:grpSpPr>
          <p:sp>
            <p:nvSpPr>
              <p:cNvPr id="213" name="Freeform: Shape 86">
                <a:extLst>
                  <a:ext uri="{FF2B5EF4-FFF2-40B4-BE49-F238E27FC236}">
                    <a16:creationId xmlns:a16="http://schemas.microsoft.com/office/drawing/2014/main" id="{1938209F-D6B4-48DE-BEA3-8D4103713B14}"/>
                  </a:ext>
                </a:extLst>
              </p:cNvPr>
              <p:cNvSpPr>
                <a:spLocks noChangeAspect="1"/>
              </p:cNvSpPr>
              <p:nvPr/>
            </p:nvSpPr>
            <p:spPr>
              <a:xfrm>
                <a:off x="787228" y="3742853"/>
                <a:ext cx="6325100" cy="1316962"/>
              </a:xfrm>
              <a:custGeom>
                <a:avLst/>
                <a:gdLst>
                  <a:gd name="connsiteX0" fmla="*/ 0 w 5744183"/>
                  <a:gd name="connsiteY0" fmla="*/ 1605063 h 1605063"/>
                  <a:gd name="connsiteX1" fmla="*/ 92412 w 5744183"/>
                  <a:gd name="connsiteY1" fmla="*/ 1605063 h 1605063"/>
                  <a:gd name="connsiteX2" fmla="*/ 92412 w 5744183"/>
                  <a:gd name="connsiteY2" fmla="*/ 1595336 h 1605063"/>
                  <a:gd name="connsiteX3" fmla="*/ 175098 w 5744183"/>
                  <a:gd name="connsiteY3" fmla="*/ 1595336 h 1605063"/>
                  <a:gd name="connsiteX4" fmla="*/ 175098 w 5744183"/>
                  <a:gd name="connsiteY4" fmla="*/ 1585608 h 1605063"/>
                  <a:gd name="connsiteX5" fmla="*/ 286966 w 5744183"/>
                  <a:gd name="connsiteY5" fmla="*/ 1585608 h 1605063"/>
                  <a:gd name="connsiteX6" fmla="*/ 286966 w 5744183"/>
                  <a:gd name="connsiteY6" fmla="*/ 1566153 h 1605063"/>
                  <a:gd name="connsiteX7" fmla="*/ 384242 w 5744183"/>
                  <a:gd name="connsiteY7" fmla="*/ 1566153 h 1605063"/>
                  <a:gd name="connsiteX8" fmla="*/ 389106 w 5744183"/>
                  <a:gd name="connsiteY8" fmla="*/ 1571017 h 1605063"/>
                  <a:gd name="connsiteX9" fmla="*/ 423153 w 5744183"/>
                  <a:gd name="connsiteY9" fmla="*/ 1571017 h 1605063"/>
                  <a:gd name="connsiteX10" fmla="*/ 428017 w 5744183"/>
                  <a:gd name="connsiteY10" fmla="*/ 1541834 h 1605063"/>
                  <a:gd name="connsiteX11" fmla="*/ 583659 w 5744183"/>
                  <a:gd name="connsiteY11" fmla="*/ 1541834 h 1605063"/>
                  <a:gd name="connsiteX12" fmla="*/ 583659 w 5744183"/>
                  <a:gd name="connsiteY12" fmla="*/ 1527242 h 1605063"/>
                  <a:gd name="connsiteX13" fmla="*/ 797668 w 5744183"/>
                  <a:gd name="connsiteY13" fmla="*/ 1527242 h 1605063"/>
                  <a:gd name="connsiteX14" fmla="*/ 797668 w 5744183"/>
                  <a:gd name="connsiteY14" fmla="*/ 1507787 h 1605063"/>
                  <a:gd name="connsiteX15" fmla="*/ 899808 w 5744183"/>
                  <a:gd name="connsiteY15" fmla="*/ 1507787 h 1605063"/>
                  <a:gd name="connsiteX16" fmla="*/ 899808 w 5744183"/>
                  <a:gd name="connsiteY16" fmla="*/ 1498059 h 1605063"/>
                  <a:gd name="connsiteX17" fmla="*/ 1001949 w 5744183"/>
                  <a:gd name="connsiteY17" fmla="*/ 1498059 h 1605063"/>
                  <a:gd name="connsiteX18" fmla="*/ 1006812 w 5744183"/>
                  <a:gd name="connsiteY18" fmla="*/ 1493196 h 1605063"/>
                  <a:gd name="connsiteX19" fmla="*/ 1045723 w 5744183"/>
                  <a:gd name="connsiteY19" fmla="*/ 1493196 h 1605063"/>
                  <a:gd name="connsiteX20" fmla="*/ 1045723 w 5744183"/>
                  <a:gd name="connsiteY20" fmla="*/ 1473740 h 1605063"/>
                  <a:gd name="connsiteX21" fmla="*/ 1074906 w 5744183"/>
                  <a:gd name="connsiteY21" fmla="*/ 1473740 h 1605063"/>
                  <a:gd name="connsiteX22" fmla="*/ 1074906 w 5744183"/>
                  <a:gd name="connsiteY22" fmla="*/ 1459148 h 1605063"/>
                  <a:gd name="connsiteX23" fmla="*/ 1498059 w 5744183"/>
                  <a:gd name="connsiteY23" fmla="*/ 1459148 h 1605063"/>
                  <a:gd name="connsiteX24" fmla="*/ 1502923 w 5744183"/>
                  <a:gd name="connsiteY24" fmla="*/ 1454284 h 1605063"/>
                  <a:gd name="connsiteX25" fmla="*/ 1561289 w 5744183"/>
                  <a:gd name="connsiteY25" fmla="*/ 1454284 h 1605063"/>
                  <a:gd name="connsiteX26" fmla="*/ 1561289 w 5744183"/>
                  <a:gd name="connsiteY26" fmla="*/ 1434829 h 1605063"/>
                  <a:gd name="connsiteX27" fmla="*/ 1590472 w 5744183"/>
                  <a:gd name="connsiteY27" fmla="*/ 1434829 h 1605063"/>
                  <a:gd name="connsiteX28" fmla="*/ 1590472 w 5744183"/>
                  <a:gd name="connsiteY28" fmla="*/ 1420238 h 1605063"/>
                  <a:gd name="connsiteX29" fmla="*/ 1605063 w 5744183"/>
                  <a:gd name="connsiteY29" fmla="*/ 1420238 h 1605063"/>
                  <a:gd name="connsiteX30" fmla="*/ 1605063 w 5744183"/>
                  <a:gd name="connsiteY30" fmla="*/ 1410510 h 1605063"/>
                  <a:gd name="connsiteX31" fmla="*/ 1624519 w 5744183"/>
                  <a:gd name="connsiteY31" fmla="*/ 1410510 h 1605063"/>
                  <a:gd name="connsiteX32" fmla="*/ 1624519 w 5744183"/>
                  <a:gd name="connsiteY32" fmla="*/ 1366736 h 1605063"/>
                  <a:gd name="connsiteX33" fmla="*/ 1678021 w 5744183"/>
                  <a:gd name="connsiteY33" fmla="*/ 1366736 h 1605063"/>
                  <a:gd name="connsiteX34" fmla="*/ 1682885 w 5744183"/>
                  <a:gd name="connsiteY34" fmla="*/ 1361872 h 1605063"/>
                  <a:gd name="connsiteX35" fmla="*/ 1702340 w 5744183"/>
                  <a:gd name="connsiteY35" fmla="*/ 1357008 h 1605063"/>
                  <a:gd name="connsiteX36" fmla="*/ 1702340 w 5744183"/>
                  <a:gd name="connsiteY36" fmla="*/ 1347280 h 1605063"/>
                  <a:gd name="connsiteX37" fmla="*/ 1716932 w 5744183"/>
                  <a:gd name="connsiteY37" fmla="*/ 1347280 h 1605063"/>
                  <a:gd name="connsiteX38" fmla="*/ 1716932 w 5744183"/>
                  <a:gd name="connsiteY38" fmla="*/ 1337553 h 1605063"/>
                  <a:gd name="connsiteX39" fmla="*/ 1736387 w 5744183"/>
                  <a:gd name="connsiteY39" fmla="*/ 1337553 h 1605063"/>
                  <a:gd name="connsiteX40" fmla="*/ 1736387 w 5744183"/>
                  <a:gd name="connsiteY40" fmla="*/ 1322961 h 1605063"/>
                  <a:gd name="connsiteX41" fmla="*/ 1809344 w 5744183"/>
                  <a:gd name="connsiteY41" fmla="*/ 1322961 h 1605063"/>
                  <a:gd name="connsiteX42" fmla="*/ 1809344 w 5744183"/>
                  <a:gd name="connsiteY42" fmla="*/ 1308370 h 1605063"/>
                  <a:gd name="connsiteX43" fmla="*/ 1999034 w 5744183"/>
                  <a:gd name="connsiteY43" fmla="*/ 1308370 h 1605063"/>
                  <a:gd name="connsiteX44" fmla="*/ 2003898 w 5744183"/>
                  <a:gd name="connsiteY44" fmla="*/ 1298642 h 1605063"/>
                  <a:gd name="connsiteX45" fmla="*/ 2023353 w 5744183"/>
                  <a:gd name="connsiteY45" fmla="*/ 1298642 h 1605063"/>
                  <a:gd name="connsiteX46" fmla="*/ 2033080 w 5744183"/>
                  <a:gd name="connsiteY46" fmla="*/ 1284051 h 1605063"/>
                  <a:gd name="connsiteX47" fmla="*/ 2052536 w 5744183"/>
                  <a:gd name="connsiteY47" fmla="*/ 1284051 h 1605063"/>
                  <a:gd name="connsiteX48" fmla="*/ 2052536 w 5744183"/>
                  <a:gd name="connsiteY48" fmla="*/ 1269459 h 1605063"/>
                  <a:gd name="connsiteX49" fmla="*/ 2081719 w 5744183"/>
                  <a:gd name="connsiteY49" fmla="*/ 1269459 h 1605063"/>
                  <a:gd name="connsiteX50" fmla="*/ 2081719 w 5744183"/>
                  <a:gd name="connsiteY50" fmla="*/ 1264595 h 1605063"/>
                  <a:gd name="connsiteX51" fmla="*/ 2106038 w 5744183"/>
                  <a:gd name="connsiteY51" fmla="*/ 1264595 h 1605063"/>
                  <a:gd name="connsiteX52" fmla="*/ 2115766 w 5744183"/>
                  <a:gd name="connsiteY52" fmla="*/ 1250004 h 1605063"/>
                  <a:gd name="connsiteX53" fmla="*/ 2154676 w 5744183"/>
                  <a:gd name="connsiteY53" fmla="*/ 1250004 h 1605063"/>
                  <a:gd name="connsiteX54" fmla="*/ 2154676 w 5744183"/>
                  <a:gd name="connsiteY54" fmla="*/ 1245140 h 1605063"/>
                  <a:gd name="connsiteX55" fmla="*/ 2266544 w 5744183"/>
                  <a:gd name="connsiteY55" fmla="*/ 1245140 h 1605063"/>
                  <a:gd name="connsiteX56" fmla="*/ 2266544 w 5744183"/>
                  <a:gd name="connsiteY56" fmla="*/ 1230548 h 1605063"/>
                  <a:gd name="connsiteX57" fmla="*/ 2383276 w 5744183"/>
                  <a:gd name="connsiteY57" fmla="*/ 1230548 h 1605063"/>
                  <a:gd name="connsiteX58" fmla="*/ 2383276 w 5744183"/>
                  <a:gd name="connsiteY58" fmla="*/ 1211093 h 1605063"/>
                  <a:gd name="connsiteX59" fmla="*/ 2431915 w 5744183"/>
                  <a:gd name="connsiteY59" fmla="*/ 1211093 h 1605063"/>
                  <a:gd name="connsiteX60" fmla="*/ 2431915 w 5744183"/>
                  <a:gd name="connsiteY60" fmla="*/ 1196502 h 1605063"/>
                  <a:gd name="connsiteX61" fmla="*/ 2441642 w 5744183"/>
                  <a:gd name="connsiteY61" fmla="*/ 1196502 h 1605063"/>
                  <a:gd name="connsiteX62" fmla="*/ 2441642 w 5744183"/>
                  <a:gd name="connsiteY62" fmla="*/ 1186774 h 1605063"/>
                  <a:gd name="connsiteX63" fmla="*/ 2451370 w 5744183"/>
                  <a:gd name="connsiteY63" fmla="*/ 1177046 h 1605063"/>
                  <a:gd name="connsiteX64" fmla="*/ 2456234 w 5744183"/>
                  <a:gd name="connsiteY64" fmla="*/ 1172182 h 1605063"/>
                  <a:gd name="connsiteX65" fmla="*/ 2470825 w 5744183"/>
                  <a:gd name="connsiteY65" fmla="*/ 1172182 h 1605063"/>
                  <a:gd name="connsiteX66" fmla="*/ 2470825 w 5744183"/>
                  <a:gd name="connsiteY66" fmla="*/ 1157591 h 1605063"/>
                  <a:gd name="connsiteX67" fmla="*/ 2500008 w 5744183"/>
                  <a:gd name="connsiteY67" fmla="*/ 1157591 h 1605063"/>
                  <a:gd name="connsiteX68" fmla="*/ 2500008 w 5744183"/>
                  <a:gd name="connsiteY68" fmla="*/ 1128408 h 1605063"/>
                  <a:gd name="connsiteX69" fmla="*/ 2509736 w 5744183"/>
                  <a:gd name="connsiteY69" fmla="*/ 1128408 h 1605063"/>
                  <a:gd name="connsiteX70" fmla="*/ 2509736 w 5744183"/>
                  <a:gd name="connsiteY70" fmla="*/ 1099225 h 1605063"/>
                  <a:gd name="connsiteX71" fmla="*/ 2572966 w 5744183"/>
                  <a:gd name="connsiteY71" fmla="*/ 1099225 h 1605063"/>
                  <a:gd name="connsiteX72" fmla="*/ 2582693 w 5744183"/>
                  <a:gd name="connsiteY72" fmla="*/ 1089498 h 1605063"/>
                  <a:gd name="connsiteX73" fmla="*/ 2587557 w 5744183"/>
                  <a:gd name="connsiteY73" fmla="*/ 1084634 h 1605063"/>
                  <a:gd name="connsiteX74" fmla="*/ 2733472 w 5744183"/>
                  <a:gd name="connsiteY74" fmla="*/ 1084634 h 1605063"/>
                  <a:gd name="connsiteX75" fmla="*/ 2738336 w 5744183"/>
                  <a:gd name="connsiteY75" fmla="*/ 1079770 h 1605063"/>
                  <a:gd name="connsiteX76" fmla="*/ 2752927 w 5744183"/>
                  <a:gd name="connsiteY76" fmla="*/ 1065179 h 1605063"/>
                  <a:gd name="connsiteX77" fmla="*/ 3030166 w 5744183"/>
                  <a:gd name="connsiteY77" fmla="*/ 1065179 h 1605063"/>
                  <a:gd name="connsiteX78" fmla="*/ 3039893 w 5744183"/>
                  <a:gd name="connsiteY78" fmla="*/ 1045723 h 1605063"/>
                  <a:gd name="connsiteX79" fmla="*/ 3122578 w 5744183"/>
                  <a:gd name="connsiteY79" fmla="*/ 1045723 h 1605063"/>
                  <a:gd name="connsiteX80" fmla="*/ 3137170 w 5744183"/>
                  <a:gd name="connsiteY80" fmla="*/ 1031131 h 1605063"/>
                  <a:gd name="connsiteX81" fmla="*/ 3185808 w 5744183"/>
                  <a:gd name="connsiteY81" fmla="*/ 1031131 h 1605063"/>
                  <a:gd name="connsiteX82" fmla="*/ 3185808 w 5744183"/>
                  <a:gd name="connsiteY82" fmla="*/ 1021404 h 1605063"/>
                  <a:gd name="connsiteX83" fmla="*/ 3205263 w 5744183"/>
                  <a:gd name="connsiteY83" fmla="*/ 1021404 h 1605063"/>
                  <a:gd name="connsiteX84" fmla="*/ 3205263 w 5744183"/>
                  <a:gd name="connsiteY84" fmla="*/ 997085 h 1605063"/>
                  <a:gd name="connsiteX85" fmla="*/ 3239310 w 5744183"/>
                  <a:gd name="connsiteY85" fmla="*/ 997085 h 1605063"/>
                  <a:gd name="connsiteX86" fmla="*/ 3268493 w 5744183"/>
                  <a:gd name="connsiteY86" fmla="*/ 967902 h 1605063"/>
                  <a:gd name="connsiteX87" fmla="*/ 3292812 w 5744183"/>
                  <a:gd name="connsiteY87" fmla="*/ 933855 h 1605063"/>
                  <a:gd name="connsiteX88" fmla="*/ 3302540 w 5744183"/>
                  <a:gd name="connsiteY88" fmla="*/ 924127 h 1605063"/>
                  <a:gd name="connsiteX89" fmla="*/ 3302540 w 5744183"/>
                  <a:gd name="connsiteY89" fmla="*/ 856034 h 1605063"/>
                  <a:gd name="connsiteX90" fmla="*/ 3317132 w 5744183"/>
                  <a:gd name="connsiteY90" fmla="*/ 856034 h 1605063"/>
                  <a:gd name="connsiteX91" fmla="*/ 3317132 w 5744183"/>
                  <a:gd name="connsiteY91" fmla="*/ 826851 h 1605063"/>
                  <a:gd name="connsiteX92" fmla="*/ 3346315 w 5744183"/>
                  <a:gd name="connsiteY92" fmla="*/ 826851 h 1605063"/>
                  <a:gd name="connsiteX93" fmla="*/ 3351178 w 5744183"/>
                  <a:gd name="connsiteY93" fmla="*/ 807395 h 1605063"/>
                  <a:gd name="connsiteX94" fmla="*/ 3365770 w 5744183"/>
                  <a:gd name="connsiteY94" fmla="*/ 797668 h 1605063"/>
                  <a:gd name="connsiteX95" fmla="*/ 3370634 w 5744183"/>
                  <a:gd name="connsiteY95" fmla="*/ 787940 h 1605063"/>
                  <a:gd name="connsiteX96" fmla="*/ 3375498 w 5744183"/>
                  <a:gd name="connsiteY96" fmla="*/ 787940 h 1605063"/>
                  <a:gd name="connsiteX97" fmla="*/ 3385225 w 5744183"/>
                  <a:gd name="connsiteY97" fmla="*/ 778212 h 1605063"/>
                  <a:gd name="connsiteX98" fmla="*/ 3429000 w 5744183"/>
                  <a:gd name="connsiteY98" fmla="*/ 778212 h 1605063"/>
                  <a:gd name="connsiteX99" fmla="*/ 3429000 w 5744183"/>
                  <a:gd name="connsiteY99" fmla="*/ 758757 h 1605063"/>
                  <a:gd name="connsiteX100" fmla="*/ 3555459 w 5744183"/>
                  <a:gd name="connsiteY100" fmla="*/ 758757 h 1605063"/>
                  <a:gd name="connsiteX101" fmla="*/ 3565187 w 5744183"/>
                  <a:gd name="connsiteY101" fmla="*/ 758757 h 1605063"/>
                  <a:gd name="connsiteX102" fmla="*/ 3589506 w 5744183"/>
                  <a:gd name="connsiteY102" fmla="*/ 758757 h 1605063"/>
                  <a:gd name="connsiteX103" fmla="*/ 3589506 w 5744183"/>
                  <a:gd name="connsiteY103" fmla="*/ 739302 h 1605063"/>
                  <a:gd name="connsiteX104" fmla="*/ 3613825 w 5744183"/>
                  <a:gd name="connsiteY104" fmla="*/ 739302 h 1605063"/>
                  <a:gd name="connsiteX105" fmla="*/ 3623553 w 5744183"/>
                  <a:gd name="connsiteY105" fmla="*/ 729574 h 1605063"/>
                  <a:gd name="connsiteX106" fmla="*/ 3647872 w 5744183"/>
                  <a:gd name="connsiteY106" fmla="*/ 729574 h 1605063"/>
                  <a:gd name="connsiteX107" fmla="*/ 3647872 w 5744183"/>
                  <a:gd name="connsiteY107" fmla="*/ 714983 h 1605063"/>
                  <a:gd name="connsiteX108" fmla="*/ 3677055 w 5744183"/>
                  <a:gd name="connsiteY108" fmla="*/ 714983 h 1605063"/>
                  <a:gd name="connsiteX109" fmla="*/ 3686783 w 5744183"/>
                  <a:gd name="connsiteY109" fmla="*/ 705255 h 1605063"/>
                  <a:gd name="connsiteX110" fmla="*/ 3822970 w 5744183"/>
                  <a:gd name="connsiteY110" fmla="*/ 705255 h 1605063"/>
                  <a:gd name="connsiteX111" fmla="*/ 3822970 w 5744183"/>
                  <a:gd name="connsiteY111" fmla="*/ 690663 h 1605063"/>
                  <a:gd name="connsiteX112" fmla="*/ 3881336 w 5744183"/>
                  <a:gd name="connsiteY112" fmla="*/ 690663 h 1605063"/>
                  <a:gd name="connsiteX113" fmla="*/ 3886200 w 5744183"/>
                  <a:gd name="connsiteY113" fmla="*/ 685799 h 1605063"/>
                  <a:gd name="connsiteX114" fmla="*/ 4017523 w 5744183"/>
                  <a:gd name="connsiteY114" fmla="*/ 685799 h 1605063"/>
                  <a:gd name="connsiteX115" fmla="*/ 4017523 w 5744183"/>
                  <a:gd name="connsiteY115" fmla="*/ 676072 h 1605063"/>
                  <a:gd name="connsiteX116" fmla="*/ 4032115 w 5744183"/>
                  <a:gd name="connsiteY116" fmla="*/ 676072 h 1605063"/>
                  <a:gd name="connsiteX117" fmla="*/ 4032115 w 5744183"/>
                  <a:gd name="connsiteY117" fmla="*/ 651753 h 1605063"/>
                  <a:gd name="connsiteX118" fmla="*/ 4041843 w 5744183"/>
                  <a:gd name="connsiteY118" fmla="*/ 642025 h 1605063"/>
                  <a:gd name="connsiteX119" fmla="*/ 4056434 w 5744183"/>
                  <a:gd name="connsiteY119" fmla="*/ 627434 h 1605063"/>
                  <a:gd name="connsiteX120" fmla="*/ 4061298 w 5744183"/>
                  <a:gd name="connsiteY120" fmla="*/ 622570 h 1605063"/>
                  <a:gd name="connsiteX121" fmla="*/ 4061298 w 5744183"/>
                  <a:gd name="connsiteY121" fmla="*/ 603114 h 1605063"/>
                  <a:gd name="connsiteX122" fmla="*/ 4080753 w 5744183"/>
                  <a:gd name="connsiteY122" fmla="*/ 603114 h 1605063"/>
                  <a:gd name="connsiteX123" fmla="*/ 4090480 w 5744183"/>
                  <a:gd name="connsiteY123" fmla="*/ 603114 h 1605063"/>
                  <a:gd name="connsiteX124" fmla="*/ 4100208 w 5744183"/>
                  <a:gd name="connsiteY124" fmla="*/ 593386 h 1605063"/>
                  <a:gd name="connsiteX125" fmla="*/ 4109936 w 5744183"/>
                  <a:gd name="connsiteY125" fmla="*/ 583658 h 1605063"/>
                  <a:gd name="connsiteX126" fmla="*/ 4109936 w 5744183"/>
                  <a:gd name="connsiteY126" fmla="*/ 559340 h 1605063"/>
                  <a:gd name="connsiteX127" fmla="*/ 4139119 w 5744183"/>
                  <a:gd name="connsiteY127" fmla="*/ 559340 h 1605063"/>
                  <a:gd name="connsiteX128" fmla="*/ 4139119 w 5744183"/>
                  <a:gd name="connsiteY128" fmla="*/ 544748 h 1605063"/>
                  <a:gd name="connsiteX129" fmla="*/ 4168302 w 5744183"/>
                  <a:gd name="connsiteY129" fmla="*/ 544748 h 1605063"/>
                  <a:gd name="connsiteX130" fmla="*/ 4168302 w 5744183"/>
                  <a:gd name="connsiteY130" fmla="*/ 520429 h 1605063"/>
                  <a:gd name="connsiteX131" fmla="*/ 4178029 w 5744183"/>
                  <a:gd name="connsiteY131" fmla="*/ 520429 h 1605063"/>
                  <a:gd name="connsiteX132" fmla="*/ 4178029 w 5744183"/>
                  <a:gd name="connsiteY132" fmla="*/ 496110 h 1605063"/>
                  <a:gd name="connsiteX133" fmla="*/ 4231532 w 5744183"/>
                  <a:gd name="connsiteY133" fmla="*/ 496110 h 1605063"/>
                  <a:gd name="connsiteX134" fmla="*/ 4231532 w 5744183"/>
                  <a:gd name="connsiteY134" fmla="*/ 486383 h 1605063"/>
                  <a:gd name="connsiteX135" fmla="*/ 4250987 w 5744183"/>
                  <a:gd name="connsiteY135" fmla="*/ 486383 h 1605063"/>
                  <a:gd name="connsiteX136" fmla="*/ 4250987 w 5744183"/>
                  <a:gd name="connsiteY136" fmla="*/ 476655 h 1605063"/>
                  <a:gd name="connsiteX137" fmla="*/ 4396902 w 5744183"/>
                  <a:gd name="connsiteY137" fmla="*/ 476655 h 1605063"/>
                  <a:gd name="connsiteX138" fmla="*/ 4396902 w 5744183"/>
                  <a:gd name="connsiteY138" fmla="*/ 462063 h 1605063"/>
                  <a:gd name="connsiteX139" fmla="*/ 4533089 w 5744183"/>
                  <a:gd name="connsiteY139" fmla="*/ 462063 h 1605063"/>
                  <a:gd name="connsiteX140" fmla="*/ 4542816 w 5744183"/>
                  <a:gd name="connsiteY140" fmla="*/ 452336 h 1605063"/>
                  <a:gd name="connsiteX141" fmla="*/ 4586591 w 5744183"/>
                  <a:gd name="connsiteY141" fmla="*/ 452336 h 1605063"/>
                  <a:gd name="connsiteX142" fmla="*/ 4606046 w 5744183"/>
                  <a:gd name="connsiteY142" fmla="*/ 432881 h 1605063"/>
                  <a:gd name="connsiteX143" fmla="*/ 4615774 w 5744183"/>
                  <a:gd name="connsiteY143" fmla="*/ 423153 h 1605063"/>
                  <a:gd name="connsiteX144" fmla="*/ 4795736 w 5744183"/>
                  <a:gd name="connsiteY144" fmla="*/ 423153 h 1605063"/>
                  <a:gd name="connsiteX145" fmla="*/ 4795736 w 5744183"/>
                  <a:gd name="connsiteY145" fmla="*/ 403697 h 1605063"/>
                  <a:gd name="connsiteX146" fmla="*/ 4834646 w 5744183"/>
                  <a:gd name="connsiteY146" fmla="*/ 403697 h 1605063"/>
                  <a:gd name="connsiteX147" fmla="*/ 4834646 w 5744183"/>
                  <a:gd name="connsiteY147" fmla="*/ 374514 h 1605063"/>
                  <a:gd name="connsiteX148" fmla="*/ 4844374 w 5744183"/>
                  <a:gd name="connsiteY148" fmla="*/ 374514 h 1605063"/>
                  <a:gd name="connsiteX149" fmla="*/ 4878421 w 5744183"/>
                  <a:gd name="connsiteY149" fmla="*/ 374514 h 1605063"/>
                  <a:gd name="connsiteX150" fmla="*/ 4878421 w 5744183"/>
                  <a:gd name="connsiteY150" fmla="*/ 374514 h 1605063"/>
                  <a:gd name="connsiteX151" fmla="*/ 4912468 w 5744183"/>
                  <a:gd name="connsiteY151" fmla="*/ 340467 h 1605063"/>
                  <a:gd name="connsiteX152" fmla="*/ 4912468 w 5744183"/>
                  <a:gd name="connsiteY152" fmla="*/ 311285 h 1605063"/>
                  <a:gd name="connsiteX153" fmla="*/ 4927059 w 5744183"/>
                  <a:gd name="connsiteY153" fmla="*/ 311285 h 1605063"/>
                  <a:gd name="connsiteX154" fmla="*/ 4927059 w 5744183"/>
                  <a:gd name="connsiteY154" fmla="*/ 286966 h 1605063"/>
                  <a:gd name="connsiteX155" fmla="*/ 4936787 w 5744183"/>
                  <a:gd name="connsiteY155" fmla="*/ 277238 h 1605063"/>
                  <a:gd name="connsiteX156" fmla="*/ 4936787 w 5744183"/>
                  <a:gd name="connsiteY156" fmla="*/ 262646 h 1605063"/>
                  <a:gd name="connsiteX157" fmla="*/ 4941650 w 5744183"/>
                  <a:gd name="connsiteY157" fmla="*/ 257783 h 1605063"/>
                  <a:gd name="connsiteX158" fmla="*/ 4951378 w 5744183"/>
                  <a:gd name="connsiteY158" fmla="*/ 257783 h 1605063"/>
                  <a:gd name="connsiteX159" fmla="*/ 4951378 w 5744183"/>
                  <a:gd name="connsiteY159" fmla="*/ 248055 h 1605063"/>
                  <a:gd name="connsiteX160" fmla="*/ 4995153 w 5744183"/>
                  <a:gd name="connsiteY160" fmla="*/ 248055 h 1605063"/>
                  <a:gd name="connsiteX161" fmla="*/ 4995153 w 5744183"/>
                  <a:gd name="connsiteY161" fmla="*/ 233463 h 1605063"/>
                  <a:gd name="connsiteX162" fmla="*/ 5004880 w 5744183"/>
                  <a:gd name="connsiteY162" fmla="*/ 223736 h 1605063"/>
                  <a:gd name="connsiteX163" fmla="*/ 5014608 w 5744183"/>
                  <a:gd name="connsiteY163" fmla="*/ 214008 h 1605063"/>
                  <a:gd name="connsiteX164" fmla="*/ 5131340 w 5744183"/>
                  <a:gd name="connsiteY164" fmla="*/ 214008 h 1605063"/>
                  <a:gd name="connsiteX165" fmla="*/ 5131340 w 5744183"/>
                  <a:gd name="connsiteY165" fmla="*/ 184825 h 1605063"/>
                  <a:gd name="connsiteX166" fmla="*/ 5214025 w 5744183"/>
                  <a:gd name="connsiteY166" fmla="*/ 184825 h 1605063"/>
                  <a:gd name="connsiteX167" fmla="*/ 5214025 w 5744183"/>
                  <a:gd name="connsiteY167" fmla="*/ 175097 h 1605063"/>
                  <a:gd name="connsiteX168" fmla="*/ 5233480 w 5744183"/>
                  <a:gd name="connsiteY168" fmla="*/ 175097 h 1605063"/>
                  <a:gd name="connsiteX169" fmla="*/ 5233480 w 5744183"/>
                  <a:gd name="connsiteY169" fmla="*/ 155642 h 1605063"/>
                  <a:gd name="connsiteX170" fmla="*/ 5262663 w 5744183"/>
                  <a:gd name="connsiteY170" fmla="*/ 155642 h 1605063"/>
                  <a:gd name="connsiteX171" fmla="*/ 5262663 w 5744183"/>
                  <a:gd name="connsiteY171" fmla="*/ 141051 h 1605063"/>
                  <a:gd name="connsiteX172" fmla="*/ 5286983 w 5744183"/>
                  <a:gd name="connsiteY172" fmla="*/ 141051 h 1605063"/>
                  <a:gd name="connsiteX173" fmla="*/ 5286983 w 5744183"/>
                  <a:gd name="connsiteY173" fmla="*/ 126459 h 1605063"/>
                  <a:gd name="connsiteX174" fmla="*/ 5296710 w 5744183"/>
                  <a:gd name="connsiteY174" fmla="*/ 126459 h 1605063"/>
                  <a:gd name="connsiteX175" fmla="*/ 5296710 w 5744183"/>
                  <a:gd name="connsiteY175" fmla="*/ 121595 h 1605063"/>
                  <a:gd name="connsiteX176" fmla="*/ 5350212 w 5744183"/>
                  <a:gd name="connsiteY176" fmla="*/ 121595 h 1605063"/>
                  <a:gd name="connsiteX177" fmla="*/ 5350212 w 5744183"/>
                  <a:gd name="connsiteY177" fmla="*/ 111868 h 1605063"/>
                  <a:gd name="connsiteX178" fmla="*/ 5374532 w 5744183"/>
                  <a:gd name="connsiteY178" fmla="*/ 111868 h 1605063"/>
                  <a:gd name="connsiteX179" fmla="*/ 5374532 w 5744183"/>
                  <a:gd name="connsiteY179" fmla="*/ 82685 h 1605063"/>
                  <a:gd name="connsiteX180" fmla="*/ 5481536 w 5744183"/>
                  <a:gd name="connsiteY180" fmla="*/ 82685 h 1605063"/>
                  <a:gd name="connsiteX181" fmla="*/ 5481536 w 5744183"/>
                  <a:gd name="connsiteY181" fmla="*/ 63229 h 1605063"/>
                  <a:gd name="connsiteX182" fmla="*/ 5666361 w 5744183"/>
                  <a:gd name="connsiteY182" fmla="*/ 63229 h 1605063"/>
                  <a:gd name="connsiteX183" fmla="*/ 5666361 w 5744183"/>
                  <a:gd name="connsiteY183" fmla="*/ 43774 h 1605063"/>
                  <a:gd name="connsiteX184" fmla="*/ 5695544 w 5744183"/>
                  <a:gd name="connsiteY184" fmla="*/ 43774 h 1605063"/>
                  <a:gd name="connsiteX185" fmla="*/ 5695544 w 5744183"/>
                  <a:gd name="connsiteY185" fmla="*/ 14591 h 1605063"/>
                  <a:gd name="connsiteX186" fmla="*/ 5705272 w 5744183"/>
                  <a:gd name="connsiteY186" fmla="*/ 14591 h 1605063"/>
                  <a:gd name="connsiteX187" fmla="*/ 5705272 w 5744183"/>
                  <a:gd name="connsiteY187" fmla="*/ 0 h 1605063"/>
                  <a:gd name="connsiteX188" fmla="*/ 5744183 w 5744183"/>
                  <a:gd name="connsiteY188" fmla="*/ 0 h 1605063"/>
                  <a:gd name="connsiteX0" fmla="*/ 0 w 5744183"/>
                  <a:gd name="connsiteY0" fmla="*/ 1605063 h 1605063"/>
                  <a:gd name="connsiteX1" fmla="*/ 92412 w 5744183"/>
                  <a:gd name="connsiteY1" fmla="*/ 1605063 h 1605063"/>
                  <a:gd name="connsiteX2" fmla="*/ 92412 w 5744183"/>
                  <a:gd name="connsiteY2" fmla="*/ 1595336 h 1605063"/>
                  <a:gd name="connsiteX3" fmla="*/ 175098 w 5744183"/>
                  <a:gd name="connsiteY3" fmla="*/ 1595336 h 1605063"/>
                  <a:gd name="connsiteX4" fmla="*/ 175098 w 5744183"/>
                  <a:gd name="connsiteY4" fmla="*/ 1585608 h 1605063"/>
                  <a:gd name="connsiteX5" fmla="*/ 286966 w 5744183"/>
                  <a:gd name="connsiteY5" fmla="*/ 1585608 h 1605063"/>
                  <a:gd name="connsiteX6" fmla="*/ 286966 w 5744183"/>
                  <a:gd name="connsiteY6" fmla="*/ 1566153 h 1605063"/>
                  <a:gd name="connsiteX7" fmla="*/ 384242 w 5744183"/>
                  <a:gd name="connsiteY7" fmla="*/ 1566153 h 1605063"/>
                  <a:gd name="connsiteX8" fmla="*/ 389106 w 5744183"/>
                  <a:gd name="connsiteY8" fmla="*/ 1571017 h 1605063"/>
                  <a:gd name="connsiteX9" fmla="*/ 423153 w 5744183"/>
                  <a:gd name="connsiteY9" fmla="*/ 1571017 h 1605063"/>
                  <a:gd name="connsiteX10" fmla="*/ 428017 w 5744183"/>
                  <a:gd name="connsiteY10" fmla="*/ 1541834 h 1605063"/>
                  <a:gd name="connsiteX11" fmla="*/ 583659 w 5744183"/>
                  <a:gd name="connsiteY11" fmla="*/ 1541834 h 1605063"/>
                  <a:gd name="connsiteX12" fmla="*/ 583659 w 5744183"/>
                  <a:gd name="connsiteY12" fmla="*/ 1527242 h 1605063"/>
                  <a:gd name="connsiteX13" fmla="*/ 797668 w 5744183"/>
                  <a:gd name="connsiteY13" fmla="*/ 1527242 h 1605063"/>
                  <a:gd name="connsiteX14" fmla="*/ 797668 w 5744183"/>
                  <a:gd name="connsiteY14" fmla="*/ 1507787 h 1605063"/>
                  <a:gd name="connsiteX15" fmla="*/ 899808 w 5744183"/>
                  <a:gd name="connsiteY15" fmla="*/ 1507787 h 1605063"/>
                  <a:gd name="connsiteX16" fmla="*/ 899808 w 5744183"/>
                  <a:gd name="connsiteY16" fmla="*/ 1498059 h 1605063"/>
                  <a:gd name="connsiteX17" fmla="*/ 1001949 w 5744183"/>
                  <a:gd name="connsiteY17" fmla="*/ 1498059 h 1605063"/>
                  <a:gd name="connsiteX18" fmla="*/ 1006812 w 5744183"/>
                  <a:gd name="connsiteY18" fmla="*/ 1493196 h 1605063"/>
                  <a:gd name="connsiteX19" fmla="*/ 1045723 w 5744183"/>
                  <a:gd name="connsiteY19" fmla="*/ 1493196 h 1605063"/>
                  <a:gd name="connsiteX20" fmla="*/ 1045723 w 5744183"/>
                  <a:gd name="connsiteY20" fmla="*/ 1473740 h 1605063"/>
                  <a:gd name="connsiteX21" fmla="*/ 1074906 w 5744183"/>
                  <a:gd name="connsiteY21" fmla="*/ 1473740 h 1605063"/>
                  <a:gd name="connsiteX22" fmla="*/ 1074906 w 5744183"/>
                  <a:gd name="connsiteY22" fmla="*/ 1459148 h 1605063"/>
                  <a:gd name="connsiteX23" fmla="*/ 1498059 w 5744183"/>
                  <a:gd name="connsiteY23" fmla="*/ 1459148 h 1605063"/>
                  <a:gd name="connsiteX24" fmla="*/ 1502923 w 5744183"/>
                  <a:gd name="connsiteY24" fmla="*/ 1454284 h 1605063"/>
                  <a:gd name="connsiteX25" fmla="*/ 1561289 w 5744183"/>
                  <a:gd name="connsiteY25" fmla="*/ 1454284 h 1605063"/>
                  <a:gd name="connsiteX26" fmla="*/ 1561289 w 5744183"/>
                  <a:gd name="connsiteY26" fmla="*/ 1434829 h 1605063"/>
                  <a:gd name="connsiteX27" fmla="*/ 1590472 w 5744183"/>
                  <a:gd name="connsiteY27" fmla="*/ 1434829 h 1605063"/>
                  <a:gd name="connsiteX28" fmla="*/ 1590472 w 5744183"/>
                  <a:gd name="connsiteY28" fmla="*/ 1420238 h 1605063"/>
                  <a:gd name="connsiteX29" fmla="*/ 1605063 w 5744183"/>
                  <a:gd name="connsiteY29" fmla="*/ 1420238 h 1605063"/>
                  <a:gd name="connsiteX30" fmla="*/ 1605063 w 5744183"/>
                  <a:gd name="connsiteY30" fmla="*/ 1410510 h 1605063"/>
                  <a:gd name="connsiteX31" fmla="*/ 1624519 w 5744183"/>
                  <a:gd name="connsiteY31" fmla="*/ 1410510 h 1605063"/>
                  <a:gd name="connsiteX32" fmla="*/ 1624519 w 5744183"/>
                  <a:gd name="connsiteY32" fmla="*/ 1366736 h 1605063"/>
                  <a:gd name="connsiteX33" fmla="*/ 1678021 w 5744183"/>
                  <a:gd name="connsiteY33" fmla="*/ 1366736 h 1605063"/>
                  <a:gd name="connsiteX34" fmla="*/ 1682885 w 5744183"/>
                  <a:gd name="connsiteY34" fmla="*/ 1361872 h 1605063"/>
                  <a:gd name="connsiteX35" fmla="*/ 1702340 w 5744183"/>
                  <a:gd name="connsiteY35" fmla="*/ 1357008 h 1605063"/>
                  <a:gd name="connsiteX36" fmla="*/ 1702340 w 5744183"/>
                  <a:gd name="connsiteY36" fmla="*/ 1347280 h 1605063"/>
                  <a:gd name="connsiteX37" fmla="*/ 1716932 w 5744183"/>
                  <a:gd name="connsiteY37" fmla="*/ 1347280 h 1605063"/>
                  <a:gd name="connsiteX38" fmla="*/ 1716932 w 5744183"/>
                  <a:gd name="connsiteY38" fmla="*/ 1337553 h 1605063"/>
                  <a:gd name="connsiteX39" fmla="*/ 1736387 w 5744183"/>
                  <a:gd name="connsiteY39" fmla="*/ 1337553 h 1605063"/>
                  <a:gd name="connsiteX40" fmla="*/ 1736387 w 5744183"/>
                  <a:gd name="connsiteY40" fmla="*/ 1322961 h 1605063"/>
                  <a:gd name="connsiteX41" fmla="*/ 1809344 w 5744183"/>
                  <a:gd name="connsiteY41" fmla="*/ 1322961 h 1605063"/>
                  <a:gd name="connsiteX42" fmla="*/ 1809344 w 5744183"/>
                  <a:gd name="connsiteY42" fmla="*/ 1308370 h 1605063"/>
                  <a:gd name="connsiteX43" fmla="*/ 1999034 w 5744183"/>
                  <a:gd name="connsiteY43" fmla="*/ 1308370 h 1605063"/>
                  <a:gd name="connsiteX44" fmla="*/ 2003898 w 5744183"/>
                  <a:gd name="connsiteY44" fmla="*/ 1298642 h 1605063"/>
                  <a:gd name="connsiteX45" fmla="*/ 2023353 w 5744183"/>
                  <a:gd name="connsiteY45" fmla="*/ 1298642 h 1605063"/>
                  <a:gd name="connsiteX46" fmla="*/ 2033080 w 5744183"/>
                  <a:gd name="connsiteY46" fmla="*/ 1284051 h 1605063"/>
                  <a:gd name="connsiteX47" fmla="*/ 2052536 w 5744183"/>
                  <a:gd name="connsiteY47" fmla="*/ 1284051 h 1605063"/>
                  <a:gd name="connsiteX48" fmla="*/ 2052536 w 5744183"/>
                  <a:gd name="connsiteY48" fmla="*/ 1269459 h 1605063"/>
                  <a:gd name="connsiteX49" fmla="*/ 2081719 w 5744183"/>
                  <a:gd name="connsiteY49" fmla="*/ 1269459 h 1605063"/>
                  <a:gd name="connsiteX50" fmla="*/ 2081719 w 5744183"/>
                  <a:gd name="connsiteY50" fmla="*/ 1264595 h 1605063"/>
                  <a:gd name="connsiteX51" fmla="*/ 2106038 w 5744183"/>
                  <a:gd name="connsiteY51" fmla="*/ 1264595 h 1605063"/>
                  <a:gd name="connsiteX52" fmla="*/ 2115766 w 5744183"/>
                  <a:gd name="connsiteY52" fmla="*/ 1250004 h 1605063"/>
                  <a:gd name="connsiteX53" fmla="*/ 2154676 w 5744183"/>
                  <a:gd name="connsiteY53" fmla="*/ 1250004 h 1605063"/>
                  <a:gd name="connsiteX54" fmla="*/ 2154676 w 5744183"/>
                  <a:gd name="connsiteY54" fmla="*/ 1245140 h 1605063"/>
                  <a:gd name="connsiteX55" fmla="*/ 2266544 w 5744183"/>
                  <a:gd name="connsiteY55" fmla="*/ 1245140 h 1605063"/>
                  <a:gd name="connsiteX56" fmla="*/ 2266544 w 5744183"/>
                  <a:gd name="connsiteY56" fmla="*/ 1230548 h 1605063"/>
                  <a:gd name="connsiteX57" fmla="*/ 2383276 w 5744183"/>
                  <a:gd name="connsiteY57" fmla="*/ 1230548 h 1605063"/>
                  <a:gd name="connsiteX58" fmla="*/ 2383276 w 5744183"/>
                  <a:gd name="connsiteY58" fmla="*/ 1211093 h 1605063"/>
                  <a:gd name="connsiteX59" fmla="*/ 2431915 w 5744183"/>
                  <a:gd name="connsiteY59" fmla="*/ 1211093 h 1605063"/>
                  <a:gd name="connsiteX60" fmla="*/ 2431915 w 5744183"/>
                  <a:gd name="connsiteY60" fmla="*/ 1196502 h 1605063"/>
                  <a:gd name="connsiteX61" fmla="*/ 2441642 w 5744183"/>
                  <a:gd name="connsiteY61" fmla="*/ 1196502 h 1605063"/>
                  <a:gd name="connsiteX62" fmla="*/ 2441642 w 5744183"/>
                  <a:gd name="connsiteY62" fmla="*/ 1186774 h 1605063"/>
                  <a:gd name="connsiteX63" fmla="*/ 2451370 w 5744183"/>
                  <a:gd name="connsiteY63" fmla="*/ 1177046 h 1605063"/>
                  <a:gd name="connsiteX64" fmla="*/ 2456234 w 5744183"/>
                  <a:gd name="connsiteY64" fmla="*/ 1172182 h 1605063"/>
                  <a:gd name="connsiteX65" fmla="*/ 2470825 w 5744183"/>
                  <a:gd name="connsiteY65" fmla="*/ 1172182 h 1605063"/>
                  <a:gd name="connsiteX66" fmla="*/ 2470825 w 5744183"/>
                  <a:gd name="connsiteY66" fmla="*/ 1157591 h 1605063"/>
                  <a:gd name="connsiteX67" fmla="*/ 2500008 w 5744183"/>
                  <a:gd name="connsiteY67" fmla="*/ 1157591 h 1605063"/>
                  <a:gd name="connsiteX68" fmla="*/ 2500008 w 5744183"/>
                  <a:gd name="connsiteY68" fmla="*/ 1128408 h 1605063"/>
                  <a:gd name="connsiteX69" fmla="*/ 2509736 w 5744183"/>
                  <a:gd name="connsiteY69" fmla="*/ 1128408 h 1605063"/>
                  <a:gd name="connsiteX70" fmla="*/ 2509736 w 5744183"/>
                  <a:gd name="connsiteY70" fmla="*/ 1099225 h 1605063"/>
                  <a:gd name="connsiteX71" fmla="*/ 2572966 w 5744183"/>
                  <a:gd name="connsiteY71" fmla="*/ 1099225 h 1605063"/>
                  <a:gd name="connsiteX72" fmla="*/ 2582693 w 5744183"/>
                  <a:gd name="connsiteY72" fmla="*/ 1089498 h 1605063"/>
                  <a:gd name="connsiteX73" fmla="*/ 2587557 w 5744183"/>
                  <a:gd name="connsiteY73" fmla="*/ 1084634 h 1605063"/>
                  <a:gd name="connsiteX74" fmla="*/ 2733472 w 5744183"/>
                  <a:gd name="connsiteY74" fmla="*/ 1084634 h 1605063"/>
                  <a:gd name="connsiteX75" fmla="*/ 2738336 w 5744183"/>
                  <a:gd name="connsiteY75" fmla="*/ 1079770 h 1605063"/>
                  <a:gd name="connsiteX76" fmla="*/ 2752927 w 5744183"/>
                  <a:gd name="connsiteY76" fmla="*/ 1065179 h 1605063"/>
                  <a:gd name="connsiteX77" fmla="*/ 3030166 w 5744183"/>
                  <a:gd name="connsiteY77" fmla="*/ 1065179 h 1605063"/>
                  <a:gd name="connsiteX78" fmla="*/ 3039893 w 5744183"/>
                  <a:gd name="connsiteY78" fmla="*/ 1045723 h 1605063"/>
                  <a:gd name="connsiteX79" fmla="*/ 3122578 w 5744183"/>
                  <a:gd name="connsiteY79" fmla="*/ 1045723 h 1605063"/>
                  <a:gd name="connsiteX80" fmla="*/ 3137170 w 5744183"/>
                  <a:gd name="connsiteY80" fmla="*/ 1031131 h 1605063"/>
                  <a:gd name="connsiteX81" fmla="*/ 3185808 w 5744183"/>
                  <a:gd name="connsiteY81" fmla="*/ 1031131 h 1605063"/>
                  <a:gd name="connsiteX82" fmla="*/ 3185808 w 5744183"/>
                  <a:gd name="connsiteY82" fmla="*/ 1021404 h 1605063"/>
                  <a:gd name="connsiteX83" fmla="*/ 3205263 w 5744183"/>
                  <a:gd name="connsiteY83" fmla="*/ 1021404 h 1605063"/>
                  <a:gd name="connsiteX84" fmla="*/ 3205263 w 5744183"/>
                  <a:gd name="connsiteY84" fmla="*/ 997085 h 1605063"/>
                  <a:gd name="connsiteX85" fmla="*/ 3239310 w 5744183"/>
                  <a:gd name="connsiteY85" fmla="*/ 997085 h 1605063"/>
                  <a:gd name="connsiteX86" fmla="*/ 3268493 w 5744183"/>
                  <a:gd name="connsiteY86" fmla="*/ 967902 h 1605063"/>
                  <a:gd name="connsiteX87" fmla="*/ 3292812 w 5744183"/>
                  <a:gd name="connsiteY87" fmla="*/ 933855 h 1605063"/>
                  <a:gd name="connsiteX88" fmla="*/ 3302540 w 5744183"/>
                  <a:gd name="connsiteY88" fmla="*/ 924127 h 1605063"/>
                  <a:gd name="connsiteX89" fmla="*/ 3302540 w 5744183"/>
                  <a:gd name="connsiteY89" fmla="*/ 856034 h 1605063"/>
                  <a:gd name="connsiteX90" fmla="*/ 3317132 w 5744183"/>
                  <a:gd name="connsiteY90" fmla="*/ 856034 h 1605063"/>
                  <a:gd name="connsiteX91" fmla="*/ 3317132 w 5744183"/>
                  <a:gd name="connsiteY91" fmla="*/ 826851 h 1605063"/>
                  <a:gd name="connsiteX92" fmla="*/ 3346315 w 5744183"/>
                  <a:gd name="connsiteY92" fmla="*/ 826851 h 1605063"/>
                  <a:gd name="connsiteX93" fmla="*/ 3351178 w 5744183"/>
                  <a:gd name="connsiteY93" fmla="*/ 807395 h 1605063"/>
                  <a:gd name="connsiteX94" fmla="*/ 3365770 w 5744183"/>
                  <a:gd name="connsiteY94" fmla="*/ 797668 h 1605063"/>
                  <a:gd name="connsiteX95" fmla="*/ 3370634 w 5744183"/>
                  <a:gd name="connsiteY95" fmla="*/ 787940 h 1605063"/>
                  <a:gd name="connsiteX96" fmla="*/ 3375498 w 5744183"/>
                  <a:gd name="connsiteY96" fmla="*/ 787940 h 1605063"/>
                  <a:gd name="connsiteX97" fmla="*/ 3385225 w 5744183"/>
                  <a:gd name="connsiteY97" fmla="*/ 778212 h 1605063"/>
                  <a:gd name="connsiteX98" fmla="*/ 3429000 w 5744183"/>
                  <a:gd name="connsiteY98" fmla="*/ 778212 h 1605063"/>
                  <a:gd name="connsiteX99" fmla="*/ 3429000 w 5744183"/>
                  <a:gd name="connsiteY99" fmla="*/ 758757 h 1605063"/>
                  <a:gd name="connsiteX100" fmla="*/ 3555459 w 5744183"/>
                  <a:gd name="connsiteY100" fmla="*/ 758757 h 1605063"/>
                  <a:gd name="connsiteX101" fmla="*/ 3565187 w 5744183"/>
                  <a:gd name="connsiteY101" fmla="*/ 758757 h 1605063"/>
                  <a:gd name="connsiteX102" fmla="*/ 3589506 w 5744183"/>
                  <a:gd name="connsiteY102" fmla="*/ 758757 h 1605063"/>
                  <a:gd name="connsiteX103" fmla="*/ 3589506 w 5744183"/>
                  <a:gd name="connsiteY103" fmla="*/ 739302 h 1605063"/>
                  <a:gd name="connsiteX104" fmla="*/ 3613825 w 5744183"/>
                  <a:gd name="connsiteY104" fmla="*/ 739302 h 1605063"/>
                  <a:gd name="connsiteX105" fmla="*/ 3623553 w 5744183"/>
                  <a:gd name="connsiteY105" fmla="*/ 729574 h 1605063"/>
                  <a:gd name="connsiteX106" fmla="*/ 3647872 w 5744183"/>
                  <a:gd name="connsiteY106" fmla="*/ 729574 h 1605063"/>
                  <a:gd name="connsiteX107" fmla="*/ 3647872 w 5744183"/>
                  <a:gd name="connsiteY107" fmla="*/ 714983 h 1605063"/>
                  <a:gd name="connsiteX108" fmla="*/ 3677055 w 5744183"/>
                  <a:gd name="connsiteY108" fmla="*/ 714983 h 1605063"/>
                  <a:gd name="connsiteX109" fmla="*/ 3686783 w 5744183"/>
                  <a:gd name="connsiteY109" fmla="*/ 705255 h 1605063"/>
                  <a:gd name="connsiteX110" fmla="*/ 3822970 w 5744183"/>
                  <a:gd name="connsiteY110" fmla="*/ 705255 h 1605063"/>
                  <a:gd name="connsiteX111" fmla="*/ 3822970 w 5744183"/>
                  <a:gd name="connsiteY111" fmla="*/ 690663 h 1605063"/>
                  <a:gd name="connsiteX112" fmla="*/ 3881336 w 5744183"/>
                  <a:gd name="connsiteY112" fmla="*/ 690663 h 1605063"/>
                  <a:gd name="connsiteX113" fmla="*/ 3886200 w 5744183"/>
                  <a:gd name="connsiteY113" fmla="*/ 685799 h 1605063"/>
                  <a:gd name="connsiteX114" fmla="*/ 4017523 w 5744183"/>
                  <a:gd name="connsiteY114" fmla="*/ 685799 h 1605063"/>
                  <a:gd name="connsiteX115" fmla="*/ 4017523 w 5744183"/>
                  <a:gd name="connsiteY115" fmla="*/ 676072 h 1605063"/>
                  <a:gd name="connsiteX116" fmla="*/ 4032115 w 5744183"/>
                  <a:gd name="connsiteY116" fmla="*/ 676072 h 1605063"/>
                  <a:gd name="connsiteX117" fmla="*/ 4032115 w 5744183"/>
                  <a:gd name="connsiteY117" fmla="*/ 651753 h 1605063"/>
                  <a:gd name="connsiteX118" fmla="*/ 4041843 w 5744183"/>
                  <a:gd name="connsiteY118" fmla="*/ 642025 h 1605063"/>
                  <a:gd name="connsiteX119" fmla="*/ 4056434 w 5744183"/>
                  <a:gd name="connsiteY119" fmla="*/ 627434 h 1605063"/>
                  <a:gd name="connsiteX120" fmla="*/ 4061298 w 5744183"/>
                  <a:gd name="connsiteY120" fmla="*/ 622570 h 1605063"/>
                  <a:gd name="connsiteX121" fmla="*/ 4061298 w 5744183"/>
                  <a:gd name="connsiteY121" fmla="*/ 603114 h 1605063"/>
                  <a:gd name="connsiteX122" fmla="*/ 4080753 w 5744183"/>
                  <a:gd name="connsiteY122" fmla="*/ 603114 h 1605063"/>
                  <a:gd name="connsiteX123" fmla="*/ 4090480 w 5744183"/>
                  <a:gd name="connsiteY123" fmla="*/ 603114 h 1605063"/>
                  <a:gd name="connsiteX124" fmla="*/ 4100208 w 5744183"/>
                  <a:gd name="connsiteY124" fmla="*/ 593386 h 1605063"/>
                  <a:gd name="connsiteX125" fmla="*/ 4109936 w 5744183"/>
                  <a:gd name="connsiteY125" fmla="*/ 583658 h 1605063"/>
                  <a:gd name="connsiteX126" fmla="*/ 4109936 w 5744183"/>
                  <a:gd name="connsiteY126" fmla="*/ 559340 h 1605063"/>
                  <a:gd name="connsiteX127" fmla="*/ 4139119 w 5744183"/>
                  <a:gd name="connsiteY127" fmla="*/ 559340 h 1605063"/>
                  <a:gd name="connsiteX128" fmla="*/ 4139119 w 5744183"/>
                  <a:gd name="connsiteY128" fmla="*/ 544748 h 1605063"/>
                  <a:gd name="connsiteX129" fmla="*/ 4168302 w 5744183"/>
                  <a:gd name="connsiteY129" fmla="*/ 544748 h 1605063"/>
                  <a:gd name="connsiteX130" fmla="*/ 4168302 w 5744183"/>
                  <a:gd name="connsiteY130" fmla="*/ 520429 h 1605063"/>
                  <a:gd name="connsiteX131" fmla="*/ 4178029 w 5744183"/>
                  <a:gd name="connsiteY131" fmla="*/ 520429 h 1605063"/>
                  <a:gd name="connsiteX132" fmla="*/ 4178029 w 5744183"/>
                  <a:gd name="connsiteY132" fmla="*/ 496110 h 1605063"/>
                  <a:gd name="connsiteX133" fmla="*/ 4231532 w 5744183"/>
                  <a:gd name="connsiteY133" fmla="*/ 496110 h 1605063"/>
                  <a:gd name="connsiteX134" fmla="*/ 4231532 w 5744183"/>
                  <a:gd name="connsiteY134" fmla="*/ 486383 h 1605063"/>
                  <a:gd name="connsiteX135" fmla="*/ 4250987 w 5744183"/>
                  <a:gd name="connsiteY135" fmla="*/ 486383 h 1605063"/>
                  <a:gd name="connsiteX136" fmla="*/ 4250987 w 5744183"/>
                  <a:gd name="connsiteY136" fmla="*/ 476655 h 1605063"/>
                  <a:gd name="connsiteX137" fmla="*/ 4396902 w 5744183"/>
                  <a:gd name="connsiteY137" fmla="*/ 476655 h 1605063"/>
                  <a:gd name="connsiteX138" fmla="*/ 4396902 w 5744183"/>
                  <a:gd name="connsiteY138" fmla="*/ 462063 h 1605063"/>
                  <a:gd name="connsiteX139" fmla="*/ 4533089 w 5744183"/>
                  <a:gd name="connsiteY139" fmla="*/ 462063 h 1605063"/>
                  <a:gd name="connsiteX140" fmla="*/ 4542816 w 5744183"/>
                  <a:gd name="connsiteY140" fmla="*/ 452336 h 1605063"/>
                  <a:gd name="connsiteX141" fmla="*/ 4586591 w 5744183"/>
                  <a:gd name="connsiteY141" fmla="*/ 452336 h 1605063"/>
                  <a:gd name="connsiteX142" fmla="*/ 4606046 w 5744183"/>
                  <a:gd name="connsiteY142" fmla="*/ 432881 h 1605063"/>
                  <a:gd name="connsiteX143" fmla="*/ 4615774 w 5744183"/>
                  <a:gd name="connsiteY143" fmla="*/ 423153 h 1605063"/>
                  <a:gd name="connsiteX144" fmla="*/ 4795736 w 5744183"/>
                  <a:gd name="connsiteY144" fmla="*/ 423153 h 1605063"/>
                  <a:gd name="connsiteX145" fmla="*/ 4795736 w 5744183"/>
                  <a:gd name="connsiteY145" fmla="*/ 403697 h 1605063"/>
                  <a:gd name="connsiteX146" fmla="*/ 4834646 w 5744183"/>
                  <a:gd name="connsiteY146" fmla="*/ 403697 h 1605063"/>
                  <a:gd name="connsiteX147" fmla="*/ 4834646 w 5744183"/>
                  <a:gd name="connsiteY147" fmla="*/ 374514 h 1605063"/>
                  <a:gd name="connsiteX148" fmla="*/ 4844374 w 5744183"/>
                  <a:gd name="connsiteY148" fmla="*/ 374514 h 1605063"/>
                  <a:gd name="connsiteX149" fmla="*/ 4878421 w 5744183"/>
                  <a:gd name="connsiteY149" fmla="*/ 374514 h 1605063"/>
                  <a:gd name="connsiteX150" fmla="*/ 4883285 w 5744183"/>
                  <a:gd name="connsiteY150" fmla="*/ 350195 h 1605063"/>
                  <a:gd name="connsiteX151" fmla="*/ 4912468 w 5744183"/>
                  <a:gd name="connsiteY151" fmla="*/ 340467 h 1605063"/>
                  <a:gd name="connsiteX152" fmla="*/ 4912468 w 5744183"/>
                  <a:gd name="connsiteY152" fmla="*/ 311285 h 1605063"/>
                  <a:gd name="connsiteX153" fmla="*/ 4927059 w 5744183"/>
                  <a:gd name="connsiteY153" fmla="*/ 311285 h 1605063"/>
                  <a:gd name="connsiteX154" fmla="*/ 4927059 w 5744183"/>
                  <a:gd name="connsiteY154" fmla="*/ 286966 h 1605063"/>
                  <a:gd name="connsiteX155" fmla="*/ 4936787 w 5744183"/>
                  <a:gd name="connsiteY155" fmla="*/ 277238 h 1605063"/>
                  <a:gd name="connsiteX156" fmla="*/ 4936787 w 5744183"/>
                  <a:gd name="connsiteY156" fmla="*/ 262646 h 1605063"/>
                  <a:gd name="connsiteX157" fmla="*/ 4941650 w 5744183"/>
                  <a:gd name="connsiteY157" fmla="*/ 257783 h 1605063"/>
                  <a:gd name="connsiteX158" fmla="*/ 4951378 w 5744183"/>
                  <a:gd name="connsiteY158" fmla="*/ 257783 h 1605063"/>
                  <a:gd name="connsiteX159" fmla="*/ 4951378 w 5744183"/>
                  <a:gd name="connsiteY159" fmla="*/ 248055 h 1605063"/>
                  <a:gd name="connsiteX160" fmla="*/ 4995153 w 5744183"/>
                  <a:gd name="connsiteY160" fmla="*/ 248055 h 1605063"/>
                  <a:gd name="connsiteX161" fmla="*/ 4995153 w 5744183"/>
                  <a:gd name="connsiteY161" fmla="*/ 233463 h 1605063"/>
                  <a:gd name="connsiteX162" fmla="*/ 5004880 w 5744183"/>
                  <a:gd name="connsiteY162" fmla="*/ 223736 h 1605063"/>
                  <a:gd name="connsiteX163" fmla="*/ 5014608 w 5744183"/>
                  <a:gd name="connsiteY163" fmla="*/ 214008 h 1605063"/>
                  <a:gd name="connsiteX164" fmla="*/ 5131340 w 5744183"/>
                  <a:gd name="connsiteY164" fmla="*/ 214008 h 1605063"/>
                  <a:gd name="connsiteX165" fmla="*/ 5131340 w 5744183"/>
                  <a:gd name="connsiteY165" fmla="*/ 184825 h 1605063"/>
                  <a:gd name="connsiteX166" fmla="*/ 5214025 w 5744183"/>
                  <a:gd name="connsiteY166" fmla="*/ 184825 h 1605063"/>
                  <a:gd name="connsiteX167" fmla="*/ 5214025 w 5744183"/>
                  <a:gd name="connsiteY167" fmla="*/ 175097 h 1605063"/>
                  <a:gd name="connsiteX168" fmla="*/ 5233480 w 5744183"/>
                  <a:gd name="connsiteY168" fmla="*/ 175097 h 1605063"/>
                  <a:gd name="connsiteX169" fmla="*/ 5233480 w 5744183"/>
                  <a:gd name="connsiteY169" fmla="*/ 155642 h 1605063"/>
                  <a:gd name="connsiteX170" fmla="*/ 5262663 w 5744183"/>
                  <a:gd name="connsiteY170" fmla="*/ 155642 h 1605063"/>
                  <a:gd name="connsiteX171" fmla="*/ 5262663 w 5744183"/>
                  <a:gd name="connsiteY171" fmla="*/ 141051 h 1605063"/>
                  <a:gd name="connsiteX172" fmla="*/ 5286983 w 5744183"/>
                  <a:gd name="connsiteY172" fmla="*/ 141051 h 1605063"/>
                  <a:gd name="connsiteX173" fmla="*/ 5286983 w 5744183"/>
                  <a:gd name="connsiteY173" fmla="*/ 126459 h 1605063"/>
                  <a:gd name="connsiteX174" fmla="*/ 5296710 w 5744183"/>
                  <a:gd name="connsiteY174" fmla="*/ 126459 h 1605063"/>
                  <a:gd name="connsiteX175" fmla="*/ 5296710 w 5744183"/>
                  <a:gd name="connsiteY175" fmla="*/ 121595 h 1605063"/>
                  <a:gd name="connsiteX176" fmla="*/ 5350212 w 5744183"/>
                  <a:gd name="connsiteY176" fmla="*/ 121595 h 1605063"/>
                  <a:gd name="connsiteX177" fmla="*/ 5350212 w 5744183"/>
                  <a:gd name="connsiteY177" fmla="*/ 111868 h 1605063"/>
                  <a:gd name="connsiteX178" fmla="*/ 5374532 w 5744183"/>
                  <a:gd name="connsiteY178" fmla="*/ 111868 h 1605063"/>
                  <a:gd name="connsiteX179" fmla="*/ 5374532 w 5744183"/>
                  <a:gd name="connsiteY179" fmla="*/ 82685 h 1605063"/>
                  <a:gd name="connsiteX180" fmla="*/ 5481536 w 5744183"/>
                  <a:gd name="connsiteY180" fmla="*/ 82685 h 1605063"/>
                  <a:gd name="connsiteX181" fmla="*/ 5481536 w 5744183"/>
                  <a:gd name="connsiteY181" fmla="*/ 63229 h 1605063"/>
                  <a:gd name="connsiteX182" fmla="*/ 5666361 w 5744183"/>
                  <a:gd name="connsiteY182" fmla="*/ 63229 h 1605063"/>
                  <a:gd name="connsiteX183" fmla="*/ 5666361 w 5744183"/>
                  <a:gd name="connsiteY183" fmla="*/ 43774 h 1605063"/>
                  <a:gd name="connsiteX184" fmla="*/ 5695544 w 5744183"/>
                  <a:gd name="connsiteY184" fmla="*/ 43774 h 1605063"/>
                  <a:gd name="connsiteX185" fmla="*/ 5695544 w 5744183"/>
                  <a:gd name="connsiteY185" fmla="*/ 14591 h 1605063"/>
                  <a:gd name="connsiteX186" fmla="*/ 5705272 w 5744183"/>
                  <a:gd name="connsiteY186" fmla="*/ 14591 h 1605063"/>
                  <a:gd name="connsiteX187" fmla="*/ 5705272 w 5744183"/>
                  <a:gd name="connsiteY187" fmla="*/ 0 h 1605063"/>
                  <a:gd name="connsiteX188" fmla="*/ 5744183 w 5744183"/>
                  <a:gd name="connsiteY188" fmla="*/ 0 h 1605063"/>
                  <a:gd name="connsiteX0" fmla="*/ 0 w 5752181"/>
                  <a:gd name="connsiteY0" fmla="*/ 1605063 h 1605063"/>
                  <a:gd name="connsiteX1" fmla="*/ 92412 w 5752181"/>
                  <a:gd name="connsiteY1" fmla="*/ 1605063 h 1605063"/>
                  <a:gd name="connsiteX2" fmla="*/ 92412 w 5752181"/>
                  <a:gd name="connsiteY2" fmla="*/ 1595336 h 1605063"/>
                  <a:gd name="connsiteX3" fmla="*/ 175098 w 5752181"/>
                  <a:gd name="connsiteY3" fmla="*/ 1595336 h 1605063"/>
                  <a:gd name="connsiteX4" fmla="*/ 175098 w 5752181"/>
                  <a:gd name="connsiteY4" fmla="*/ 1585608 h 1605063"/>
                  <a:gd name="connsiteX5" fmla="*/ 286966 w 5752181"/>
                  <a:gd name="connsiteY5" fmla="*/ 1585608 h 1605063"/>
                  <a:gd name="connsiteX6" fmla="*/ 286966 w 5752181"/>
                  <a:gd name="connsiteY6" fmla="*/ 1566153 h 1605063"/>
                  <a:gd name="connsiteX7" fmla="*/ 384242 w 5752181"/>
                  <a:gd name="connsiteY7" fmla="*/ 1566153 h 1605063"/>
                  <a:gd name="connsiteX8" fmla="*/ 389106 w 5752181"/>
                  <a:gd name="connsiteY8" fmla="*/ 1571017 h 1605063"/>
                  <a:gd name="connsiteX9" fmla="*/ 423153 w 5752181"/>
                  <a:gd name="connsiteY9" fmla="*/ 1571017 h 1605063"/>
                  <a:gd name="connsiteX10" fmla="*/ 428017 w 5752181"/>
                  <a:gd name="connsiteY10" fmla="*/ 1541834 h 1605063"/>
                  <a:gd name="connsiteX11" fmla="*/ 583659 w 5752181"/>
                  <a:gd name="connsiteY11" fmla="*/ 1541834 h 1605063"/>
                  <a:gd name="connsiteX12" fmla="*/ 583659 w 5752181"/>
                  <a:gd name="connsiteY12" fmla="*/ 1527242 h 1605063"/>
                  <a:gd name="connsiteX13" fmla="*/ 797668 w 5752181"/>
                  <a:gd name="connsiteY13" fmla="*/ 1527242 h 1605063"/>
                  <a:gd name="connsiteX14" fmla="*/ 797668 w 5752181"/>
                  <a:gd name="connsiteY14" fmla="*/ 1507787 h 1605063"/>
                  <a:gd name="connsiteX15" fmla="*/ 899808 w 5752181"/>
                  <a:gd name="connsiteY15" fmla="*/ 1507787 h 1605063"/>
                  <a:gd name="connsiteX16" fmla="*/ 899808 w 5752181"/>
                  <a:gd name="connsiteY16" fmla="*/ 1498059 h 1605063"/>
                  <a:gd name="connsiteX17" fmla="*/ 1001949 w 5752181"/>
                  <a:gd name="connsiteY17" fmla="*/ 1498059 h 1605063"/>
                  <a:gd name="connsiteX18" fmla="*/ 1006812 w 5752181"/>
                  <a:gd name="connsiteY18" fmla="*/ 1493196 h 1605063"/>
                  <a:gd name="connsiteX19" fmla="*/ 1045723 w 5752181"/>
                  <a:gd name="connsiteY19" fmla="*/ 1493196 h 1605063"/>
                  <a:gd name="connsiteX20" fmla="*/ 1045723 w 5752181"/>
                  <a:gd name="connsiteY20" fmla="*/ 1473740 h 1605063"/>
                  <a:gd name="connsiteX21" fmla="*/ 1074906 w 5752181"/>
                  <a:gd name="connsiteY21" fmla="*/ 1473740 h 1605063"/>
                  <a:gd name="connsiteX22" fmla="*/ 1074906 w 5752181"/>
                  <a:gd name="connsiteY22" fmla="*/ 1459148 h 1605063"/>
                  <a:gd name="connsiteX23" fmla="*/ 1498059 w 5752181"/>
                  <a:gd name="connsiteY23" fmla="*/ 1459148 h 1605063"/>
                  <a:gd name="connsiteX24" fmla="*/ 1502923 w 5752181"/>
                  <a:gd name="connsiteY24" fmla="*/ 1454284 h 1605063"/>
                  <a:gd name="connsiteX25" fmla="*/ 1561289 w 5752181"/>
                  <a:gd name="connsiteY25" fmla="*/ 1454284 h 1605063"/>
                  <a:gd name="connsiteX26" fmla="*/ 1561289 w 5752181"/>
                  <a:gd name="connsiteY26" fmla="*/ 1434829 h 1605063"/>
                  <a:gd name="connsiteX27" fmla="*/ 1590472 w 5752181"/>
                  <a:gd name="connsiteY27" fmla="*/ 1434829 h 1605063"/>
                  <a:gd name="connsiteX28" fmla="*/ 1590472 w 5752181"/>
                  <a:gd name="connsiteY28" fmla="*/ 1420238 h 1605063"/>
                  <a:gd name="connsiteX29" fmla="*/ 1605063 w 5752181"/>
                  <a:gd name="connsiteY29" fmla="*/ 1420238 h 1605063"/>
                  <a:gd name="connsiteX30" fmla="*/ 1605063 w 5752181"/>
                  <a:gd name="connsiteY30" fmla="*/ 1410510 h 1605063"/>
                  <a:gd name="connsiteX31" fmla="*/ 1624519 w 5752181"/>
                  <a:gd name="connsiteY31" fmla="*/ 1410510 h 1605063"/>
                  <a:gd name="connsiteX32" fmla="*/ 1624519 w 5752181"/>
                  <a:gd name="connsiteY32" fmla="*/ 1366736 h 1605063"/>
                  <a:gd name="connsiteX33" fmla="*/ 1678021 w 5752181"/>
                  <a:gd name="connsiteY33" fmla="*/ 1366736 h 1605063"/>
                  <a:gd name="connsiteX34" fmla="*/ 1682885 w 5752181"/>
                  <a:gd name="connsiteY34" fmla="*/ 1361872 h 1605063"/>
                  <a:gd name="connsiteX35" fmla="*/ 1702340 w 5752181"/>
                  <a:gd name="connsiteY35" fmla="*/ 1357008 h 1605063"/>
                  <a:gd name="connsiteX36" fmla="*/ 1702340 w 5752181"/>
                  <a:gd name="connsiteY36" fmla="*/ 1347280 h 1605063"/>
                  <a:gd name="connsiteX37" fmla="*/ 1716932 w 5752181"/>
                  <a:gd name="connsiteY37" fmla="*/ 1347280 h 1605063"/>
                  <a:gd name="connsiteX38" fmla="*/ 1716932 w 5752181"/>
                  <a:gd name="connsiteY38" fmla="*/ 1337553 h 1605063"/>
                  <a:gd name="connsiteX39" fmla="*/ 1736387 w 5752181"/>
                  <a:gd name="connsiteY39" fmla="*/ 1337553 h 1605063"/>
                  <a:gd name="connsiteX40" fmla="*/ 1736387 w 5752181"/>
                  <a:gd name="connsiteY40" fmla="*/ 1322961 h 1605063"/>
                  <a:gd name="connsiteX41" fmla="*/ 1809344 w 5752181"/>
                  <a:gd name="connsiteY41" fmla="*/ 1322961 h 1605063"/>
                  <a:gd name="connsiteX42" fmla="*/ 1809344 w 5752181"/>
                  <a:gd name="connsiteY42" fmla="*/ 1308370 h 1605063"/>
                  <a:gd name="connsiteX43" fmla="*/ 1999034 w 5752181"/>
                  <a:gd name="connsiteY43" fmla="*/ 1308370 h 1605063"/>
                  <a:gd name="connsiteX44" fmla="*/ 2003898 w 5752181"/>
                  <a:gd name="connsiteY44" fmla="*/ 1298642 h 1605063"/>
                  <a:gd name="connsiteX45" fmla="*/ 2023353 w 5752181"/>
                  <a:gd name="connsiteY45" fmla="*/ 1298642 h 1605063"/>
                  <a:gd name="connsiteX46" fmla="*/ 2033080 w 5752181"/>
                  <a:gd name="connsiteY46" fmla="*/ 1284051 h 1605063"/>
                  <a:gd name="connsiteX47" fmla="*/ 2052536 w 5752181"/>
                  <a:gd name="connsiteY47" fmla="*/ 1284051 h 1605063"/>
                  <a:gd name="connsiteX48" fmla="*/ 2052536 w 5752181"/>
                  <a:gd name="connsiteY48" fmla="*/ 1269459 h 1605063"/>
                  <a:gd name="connsiteX49" fmla="*/ 2081719 w 5752181"/>
                  <a:gd name="connsiteY49" fmla="*/ 1269459 h 1605063"/>
                  <a:gd name="connsiteX50" fmla="*/ 2081719 w 5752181"/>
                  <a:gd name="connsiteY50" fmla="*/ 1264595 h 1605063"/>
                  <a:gd name="connsiteX51" fmla="*/ 2106038 w 5752181"/>
                  <a:gd name="connsiteY51" fmla="*/ 1264595 h 1605063"/>
                  <a:gd name="connsiteX52" fmla="*/ 2115766 w 5752181"/>
                  <a:gd name="connsiteY52" fmla="*/ 1250004 h 1605063"/>
                  <a:gd name="connsiteX53" fmla="*/ 2154676 w 5752181"/>
                  <a:gd name="connsiteY53" fmla="*/ 1250004 h 1605063"/>
                  <a:gd name="connsiteX54" fmla="*/ 2154676 w 5752181"/>
                  <a:gd name="connsiteY54" fmla="*/ 1245140 h 1605063"/>
                  <a:gd name="connsiteX55" fmla="*/ 2266544 w 5752181"/>
                  <a:gd name="connsiteY55" fmla="*/ 1245140 h 1605063"/>
                  <a:gd name="connsiteX56" fmla="*/ 2266544 w 5752181"/>
                  <a:gd name="connsiteY56" fmla="*/ 1230548 h 1605063"/>
                  <a:gd name="connsiteX57" fmla="*/ 2383276 w 5752181"/>
                  <a:gd name="connsiteY57" fmla="*/ 1230548 h 1605063"/>
                  <a:gd name="connsiteX58" fmla="*/ 2383276 w 5752181"/>
                  <a:gd name="connsiteY58" fmla="*/ 1211093 h 1605063"/>
                  <a:gd name="connsiteX59" fmla="*/ 2431915 w 5752181"/>
                  <a:gd name="connsiteY59" fmla="*/ 1211093 h 1605063"/>
                  <a:gd name="connsiteX60" fmla="*/ 2431915 w 5752181"/>
                  <a:gd name="connsiteY60" fmla="*/ 1196502 h 1605063"/>
                  <a:gd name="connsiteX61" fmla="*/ 2441642 w 5752181"/>
                  <a:gd name="connsiteY61" fmla="*/ 1196502 h 1605063"/>
                  <a:gd name="connsiteX62" fmla="*/ 2441642 w 5752181"/>
                  <a:gd name="connsiteY62" fmla="*/ 1186774 h 1605063"/>
                  <a:gd name="connsiteX63" fmla="*/ 2451370 w 5752181"/>
                  <a:gd name="connsiteY63" fmla="*/ 1177046 h 1605063"/>
                  <a:gd name="connsiteX64" fmla="*/ 2456234 w 5752181"/>
                  <a:gd name="connsiteY64" fmla="*/ 1172182 h 1605063"/>
                  <a:gd name="connsiteX65" fmla="*/ 2470825 w 5752181"/>
                  <a:gd name="connsiteY65" fmla="*/ 1172182 h 1605063"/>
                  <a:gd name="connsiteX66" fmla="*/ 2470825 w 5752181"/>
                  <a:gd name="connsiteY66" fmla="*/ 1157591 h 1605063"/>
                  <a:gd name="connsiteX67" fmla="*/ 2500008 w 5752181"/>
                  <a:gd name="connsiteY67" fmla="*/ 1157591 h 1605063"/>
                  <a:gd name="connsiteX68" fmla="*/ 2500008 w 5752181"/>
                  <a:gd name="connsiteY68" fmla="*/ 1128408 h 1605063"/>
                  <a:gd name="connsiteX69" fmla="*/ 2509736 w 5752181"/>
                  <a:gd name="connsiteY69" fmla="*/ 1128408 h 1605063"/>
                  <a:gd name="connsiteX70" fmla="*/ 2509736 w 5752181"/>
                  <a:gd name="connsiteY70" fmla="*/ 1099225 h 1605063"/>
                  <a:gd name="connsiteX71" fmla="*/ 2572966 w 5752181"/>
                  <a:gd name="connsiteY71" fmla="*/ 1099225 h 1605063"/>
                  <a:gd name="connsiteX72" fmla="*/ 2582693 w 5752181"/>
                  <a:gd name="connsiteY72" fmla="*/ 1089498 h 1605063"/>
                  <a:gd name="connsiteX73" fmla="*/ 2587557 w 5752181"/>
                  <a:gd name="connsiteY73" fmla="*/ 1084634 h 1605063"/>
                  <a:gd name="connsiteX74" fmla="*/ 2733472 w 5752181"/>
                  <a:gd name="connsiteY74" fmla="*/ 1084634 h 1605063"/>
                  <a:gd name="connsiteX75" fmla="*/ 2738336 w 5752181"/>
                  <a:gd name="connsiteY75" fmla="*/ 1079770 h 1605063"/>
                  <a:gd name="connsiteX76" fmla="*/ 2752927 w 5752181"/>
                  <a:gd name="connsiteY76" fmla="*/ 1065179 h 1605063"/>
                  <a:gd name="connsiteX77" fmla="*/ 3030166 w 5752181"/>
                  <a:gd name="connsiteY77" fmla="*/ 1065179 h 1605063"/>
                  <a:gd name="connsiteX78" fmla="*/ 3039893 w 5752181"/>
                  <a:gd name="connsiteY78" fmla="*/ 1045723 h 1605063"/>
                  <a:gd name="connsiteX79" fmla="*/ 3122578 w 5752181"/>
                  <a:gd name="connsiteY79" fmla="*/ 1045723 h 1605063"/>
                  <a:gd name="connsiteX80" fmla="*/ 3137170 w 5752181"/>
                  <a:gd name="connsiteY80" fmla="*/ 1031131 h 1605063"/>
                  <a:gd name="connsiteX81" fmla="*/ 3185808 w 5752181"/>
                  <a:gd name="connsiteY81" fmla="*/ 1031131 h 1605063"/>
                  <a:gd name="connsiteX82" fmla="*/ 3185808 w 5752181"/>
                  <a:gd name="connsiteY82" fmla="*/ 1021404 h 1605063"/>
                  <a:gd name="connsiteX83" fmla="*/ 3205263 w 5752181"/>
                  <a:gd name="connsiteY83" fmla="*/ 1021404 h 1605063"/>
                  <a:gd name="connsiteX84" fmla="*/ 3205263 w 5752181"/>
                  <a:gd name="connsiteY84" fmla="*/ 997085 h 1605063"/>
                  <a:gd name="connsiteX85" fmla="*/ 3239310 w 5752181"/>
                  <a:gd name="connsiteY85" fmla="*/ 997085 h 1605063"/>
                  <a:gd name="connsiteX86" fmla="*/ 3268493 w 5752181"/>
                  <a:gd name="connsiteY86" fmla="*/ 967902 h 1605063"/>
                  <a:gd name="connsiteX87" fmla="*/ 3292812 w 5752181"/>
                  <a:gd name="connsiteY87" fmla="*/ 933855 h 1605063"/>
                  <a:gd name="connsiteX88" fmla="*/ 3302540 w 5752181"/>
                  <a:gd name="connsiteY88" fmla="*/ 924127 h 1605063"/>
                  <a:gd name="connsiteX89" fmla="*/ 3302540 w 5752181"/>
                  <a:gd name="connsiteY89" fmla="*/ 856034 h 1605063"/>
                  <a:gd name="connsiteX90" fmla="*/ 3317132 w 5752181"/>
                  <a:gd name="connsiteY90" fmla="*/ 856034 h 1605063"/>
                  <a:gd name="connsiteX91" fmla="*/ 3317132 w 5752181"/>
                  <a:gd name="connsiteY91" fmla="*/ 826851 h 1605063"/>
                  <a:gd name="connsiteX92" fmla="*/ 3346315 w 5752181"/>
                  <a:gd name="connsiteY92" fmla="*/ 826851 h 1605063"/>
                  <a:gd name="connsiteX93" fmla="*/ 3351178 w 5752181"/>
                  <a:gd name="connsiteY93" fmla="*/ 807395 h 1605063"/>
                  <a:gd name="connsiteX94" fmla="*/ 3365770 w 5752181"/>
                  <a:gd name="connsiteY94" fmla="*/ 797668 h 1605063"/>
                  <a:gd name="connsiteX95" fmla="*/ 3370634 w 5752181"/>
                  <a:gd name="connsiteY95" fmla="*/ 787940 h 1605063"/>
                  <a:gd name="connsiteX96" fmla="*/ 3375498 w 5752181"/>
                  <a:gd name="connsiteY96" fmla="*/ 787940 h 1605063"/>
                  <a:gd name="connsiteX97" fmla="*/ 3385225 w 5752181"/>
                  <a:gd name="connsiteY97" fmla="*/ 778212 h 1605063"/>
                  <a:gd name="connsiteX98" fmla="*/ 3429000 w 5752181"/>
                  <a:gd name="connsiteY98" fmla="*/ 778212 h 1605063"/>
                  <a:gd name="connsiteX99" fmla="*/ 3429000 w 5752181"/>
                  <a:gd name="connsiteY99" fmla="*/ 758757 h 1605063"/>
                  <a:gd name="connsiteX100" fmla="*/ 3555459 w 5752181"/>
                  <a:gd name="connsiteY100" fmla="*/ 758757 h 1605063"/>
                  <a:gd name="connsiteX101" fmla="*/ 3565187 w 5752181"/>
                  <a:gd name="connsiteY101" fmla="*/ 758757 h 1605063"/>
                  <a:gd name="connsiteX102" fmla="*/ 3589506 w 5752181"/>
                  <a:gd name="connsiteY102" fmla="*/ 758757 h 1605063"/>
                  <a:gd name="connsiteX103" fmla="*/ 3589506 w 5752181"/>
                  <a:gd name="connsiteY103" fmla="*/ 739302 h 1605063"/>
                  <a:gd name="connsiteX104" fmla="*/ 3613825 w 5752181"/>
                  <a:gd name="connsiteY104" fmla="*/ 739302 h 1605063"/>
                  <a:gd name="connsiteX105" fmla="*/ 3623553 w 5752181"/>
                  <a:gd name="connsiteY105" fmla="*/ 729574 h 1605063"/>
                  <a:gd name="connsiteX106" fmla="*/ 3647872 w 5752181"/>
                  <a:gd name="connsiteY106" fmla="*/ 729574 h 1605063"/>
                  <a:gd name="connsiteX107" fmla="*/ 3647872 w 5752181"/>
                  <a:gd name="connsiteY107" fmla="*/ 714983 h 1605063"/>
                  <a:gd name="connsiteX108" fmla="*/ 3677055 w 5752181"/>
                  <a:gd name="connsiteY108" fmla="*/ 714983 h 1605063"/>
                  <a:gd name="connsiteX109" fmla="*/ 3686783 w 5752181"/>
                  <a:gd name="connsiteY109" fmla="*/ 705255 h 1605063"/>
                  <a:gd name="connsiteX110" fmla="*/ 3822970 w 5752181"/>
                  <a:gd name="connsiteY110" fmla="*/ 705255 h 1605063"/>
                  <a:gd name="connsiteX111" fmla="*/ 3822970 w 5752181"/>
                  <a:gd name="connsiteY111" fmla="*/ 690663 h 1605063"/>
                  <a:gd name="connsiteX112" fmla="*/ 3881336 w 5752181"/>
                  <a:gd name="connsiteY112" fmla="*/ 690663 h 1605063"/>
                  <a:gd name="connsiteX113" fmla="*/ 3886200 w 5752181"/>
                  <a:gd name="connsiteY113" fmla="*/ 685799 h 1605063"/>
                  <a:gd name="connsiteX114" fmla="*/ 4017523 w 5752181"/>
                  <a:gd name="connsiteY114" fmla="*/ 685799 h 1605063"/>
                  <a:gd name="connsiteX115" fmla="*/ 4017523 w 5752181"/>
                  <a:gd name="connsiteY115" fmla="*/ 676072 h 1605063"/>
                  <a:gd name="connsiteX116" fmla="*/ 4032115 w 5752181"/>
                  <a:gd name="connsiteY116" fmla="*/ 676072 h 1605063"/>
                  <a:gd name="connsiteX117" fmla="*/ 4032115 w 5752181"/>
                  <a:gd name="connsiteY117" fmla="*/ 651753 h 1605063"/>
                  <a:gd name="connsiteX118" fmla="*/ 4041843 w 5752181"/>
                  <a:gd name="connsiteY118" fmla="*/ 642025 h 1605063"/>
                  <a:gd name="connsiteX119" fmla="*/ 4056434 w 5752181"/>
                  <a:gd name="connsiteY119" fmla="*/ 627434 h 1605063"/>
                  <a:gd name="connsiteX120" fmla="*/ 4061298 w 5752181"/>
                  <a:gd name="connsiteY120" fmla="*/ 622570 h 1605063"/>
                  <a:gd name="connsiteX121" fmla="*/ 4061298 w 5752181"/>
                  <a:gd name="connsiteY121" fmla="*/ 603114 h 1605063"/>
                  <a:gd name="connsiteX122" fmla="*/ 4080753 w 5752181"/>
                  <a:gd name="connsiteY122" fmla="*/ 603114 h 1605063"/>
                  <a:gd name="connsiteX123" fmla="*/ 4090480 w 5752181"/>
                  <a:gd name="connsiteY123" fmla="*/ 603114 h 1605063"/>
                  <a:gd name="connsiteX124" fmla="*/ 4100208 w 5752181"/>
                  <a:gd name="connsiteY124" fmla="*/ 593386 h 1605063"/>
                  <a:gd name="connsiteX125" fmla="*/ 4109936 w 5752181"/>
                  <a:gd name="connsiteY125" fmla="*/ 583658 h 1605063"/>
                  <a:gd name="connsiteX126" fmla="*/ 4109936 w 5752181"/>
                  <a:gd name="connsiteY126" fmla="*/ 559340 h 1605063"/>
                  <a:gd name="connsiteX127" fmla="*/ 4139119 w 5752181"/>
                  <a:gd name="connsiteY127" fmla="*/ 559340 h 1605063"/>
                  <a:gd name="connsiteX128" fmla="*/ 4139119 w 5752181"/>
                  <a:gd name="connsiteY128" fmla="*/ 544748 h 1605063"/>
                  <a:gd name="connsiteX129" fmla="*/ 4168302 w 5752181"/>
                  <a:gd name="connsiteY129" fmla="*/ 544748 h 1605063"/>
                  <a:gd name="connsiteX130" fmla="*/ 4168302 w 5752181"/>
                  <a:gd name="connsiteY130" fmla="*/ 520429 h 1605063"/>
                  <a:gd name="connsiteX131" fmla="*/ 4178029 w 5752181"/>
                  <a:gd name="connsiteY131" fmla="*/ 520429 h 1605063"/>
                  <a:gd name="connsiteX132" fmla="*/ 4178029 w 5752181"/>
                  <a:gd name="connsiteY132" fmla="*/ 496110 h 1605063"/>
                  <a:gd name="connsiteX133" fmla="*/ 4231532 w 5752181"/>
                  <a:gd name="connsiteY133" fmla="*/ 496110 h 1605063"/>
                  <a:gd name="connsiteX134" fmla="*/ 4231532 w 5752181"/>
                  <a:gd name="connsiteY134" fmla="*/ 486383 h 1605063"/>
                  <a:gd name="connsiteX135" fmla="*/ 4250987 w 5752181"/>
                  <a:gd name="connsiteY135" fmla="*/ 486383 h 1605063"/>
                  <a:gd name="connsiteX136" fmla="*/ 4250987 w 5752181"/>
                  <a:gd name="connsiteY136" fmla="*/ 476655 h 1605063"/>
                  <a:gd name="connsiteX137" fmla="*/ 4396902 w 5752181"/>
                  <a:gd name="connsiteY137" fmla="*/ 476655 h 1605063"/>
                  <a:gd name="connsiteX138" fmla="*/ 4396902 w 5752181"/>
                  <a:gd name="connsiteY138" fmla="*/ 462063 h 1605063"/>
                  <a:gd name="connsiteX139" fmla="*/ 4533089 w 5752181"/>
                  <a:gd name="connsiteY139" fmla="*/ 462063 h 1605063"/>
                  <a:gd name="connsiteX140" fmla="*/ 4542816 w 5752181"/>
                  <a:gd name="connsiteY140" fmla="*/ 452336 h 1605063"/>
                  <a:gd name="connsiteX141" fmla="*/ 4586591 w 5752181"/>
                  <a:gd name="connsiteY141" fmla="*/ 452336 h 1605063"/>
                  <a:gd name="connsiteX142" fmla="*/ 4606046 w 5752181"/>
                  <a:gd name="connsiteY142" fmla="*/ 432881 h 1605063"/>
                  <a:gd name="connsiteX143" fmla="*/ 4615774 w 5752181"/>
                  <a:gd name="connsiteY143" fmla="*/ 423153 h 1605063"/>
                  <a:gd name="connsiteX144" fmla="*/ 4795736 w 5752181"/>
                  <a:gd name="connsiteY144" fmla="*/ 423153 h 1605063"/>
                  <a:gd name="connsiteX145" fmla="*/ 4795736 w 5752181"/>
                  <a:gd name="connsiteY145" fmla="*/ 403697 h 1605063"/>
                  <a:gd name="connsiteX146" fmla="*/ 4834646 w 5752181"/>
                  <a:gd name="connsiteY146" fmla="*/ 403697 h 1605063"/>
                  <a:gd name="connsiteX147" fmla="*/ 4834646 w 5752181"/>
                  <a:gd name="connsiteY147" fmla="*/ 374514 h 1605063"/>
                  <a:gd name="connsiteX148" fmla="*/ 4844374 w 5752181"/>
                  <a:gd name="connsiteY148" fmla="*/ 374514 h 1605063"/>
                  <a:gd name="connsiteX149" fmla="*/ 4878421 w 5752181"/>
                  <a:gd name="connsiteY149" fmla="*/ 374514 h 1605063"/>
                  <a:gd name="connsiteX150" fmla="*/ 4883285 w 5752181"/>
                  <a:gd name="connsiteY150" fmla="*/ 350195 h 1605063"/>
                  <a:gd name="connsiteX151" fmla="*/ 4912468 w 5752181"/>
                  <a:gd name="connsiteY151" fmla="*/ 340467 h 1605063"/>
                  <a:gd name="connsiteX152" fmla="*/ 4912468 w 5752181"/>
                  <a:gd name="connsiteY152" fmla="*/ 311285 h 1605063"/>
                  <a:gd name="connsiteX153" fmla="*/ 4927059 w 5752181"/>
                  <a:gd name="connsiteY153" fmla="*/ 311285 h 1605063"/>
                  <a:gd name="connsiteX154" fmla="*/ 4927059 w 5752181"/>
                  <a:gd name="connsiteY154" fmla="*/ 286966 h 1605063"/>
                  <a:gd name="connsiteX155" fmla="*/ 4936787 w 5752181"/>
                  <a:gd name="connsiteY155" fmla="*/ 277238 h 1605063"/>
                  <a:gd name="connsiteX156" fmla="*/ 4936787 w 5752181"/>
                  <a:gd name="connsiteY156" fmla="*/ 262646 h 1605063"/>
                  <a:gd name="connsiteX157" fmla="*/ 4941650 w 5752181"/>
                  <a:gd name="connsiteY157" fmla="*/ 257783 h 1605063"/>
                  <a:gd name="connsiteX158" fmla="*/ 4951378 w 5752181"/>
                  <a:gd name="connsiteY158" fmla="*/ 257783 h 1605063"/>
                  <a:gd name="connsiteX159" fmla="*/ 4951378 w 5752181"/>
                  <a:gd name="connsiteY159" fmla="*/ 248055 h 1605063"/>
                  <a:gd name="connsiteX160" fmla="*/ 4995153 w 5752181"/>
                  <a:gd name="connsiteY160" fmla="*/ 248055 h 1605063"/>
                  <a:gd name="connsiteX161" fmla="*/ 4995153 w 5752181"/>
                  <a:gd name="connsiteY161" fmla="*/ 233463 h 1605063"/>
                  <a:gd name="connsiteX162" fmla="*/ 5004880 w 5752181"/>
                  <a:gd name="connsiteY162" fmla="*/ 223736 h 1605063"/>
                  <a:gd name="connsiteX163" fmla="*/ 5014608 w 5752181"/>
                  <a:gd name="connsiteY163" fmla="*/ 214008 h 1605063"/>
                  <a:gd name="connsiteX164" fmla="*/ 5131340 w 5752181"/>
                  <a:gd name="connsiteY164" fmla="*/ 214008 h 1605063"/>
                  <a:gd name="connsiteX165" fmla="*/ 5131340 w 5752181"/>
                  <a:gd name="connsiteY165" fmla="*/ 184825 h 1605063"/>
                  <a:gd name="connsiteX166" fmla="*/ 5214025 w 5752181"/>
                  <a:gd name="connsiteY166" fmla="*/ 184825 h 1605063"/>
                  <a:gd name="connsiteX167" fmla="*/ 5214025 w 5752181"/>
                  <a:gd name="connsiteY167" fmla="*/ 175097 h 1605063"/>
                  <a:gd name="connsiteX168" fmla="*/ 5233480 w 5752181"/>
                  <a:gd name="connsiteY168" fmla="*/ 175097 h 1605063"/>
                  <a:gd name="connsiteX169" fmla="*/ 5233480 w 5752181"/>
                  <a:gd name="connsiteY169" fmla="*/ 155642 h 1605063"/>
                  <a:gd name="connsiteX170" fmla="*/ 5262663 w 5752181"/>
                  <a:gd name="connsiteY170" fmla="*/ 155642 h 1605063"/>
                  <a:gd name="connsiteX171" fmla="*/ 5262663 w 5752181"/>
                  <a:gd name="connsiteY171" fmla="*/ 141051 h 1605063"/>
                  <a:gd name="connsiteX172" fmla="*/ 5286983 w 5752181"/>
                  <a:gd name="connsiteY172" fmla="*/ 141051 h 1605063"/>
                  <a:gd name="connsiteX173" fmla="*/ 5286983 w 5752181"/>
                  <a:gd name="connsiteY173" fmla="*/ 126459 h 1605063"/>
                  <a:gd name="connsiteX174" fmla="*/ 5296710 w 5752181"/>
                  <a:gd name="connsiteY174" fmla="*/ 126459 h 1605063"/>
                  <a:gd name="connsiteX175" fmla="*/ 5296710 w 5752181"/>
                  <a:gd name="connsiteY175" fmla="*/ 121595 h 1605063"/>
                  <a:gd name="connsiteX176" fmla="*/ 5350212 w 5752181"/>
                  <a:gd name="connsiteY176" fmla="*/ 121595 h 1605063"/>
                  <a:gd name="connsiteX177" fmla="*/ 5350212 w 5752181"/>
                  <a:gd name="connsiteY177" fmla="*/ 111868 h 1605063"/>
                  <a:gd name="connsiteX178" fmla="*/ 5374532 w 5752181"/>
                  <a:gd name="connsiteY178" fmla="*/ 111868 h 1605063"/>
                  <a:gd name="connsiteX179" fmla="*/ 5374532 w 5752181"/>
                  <a:gd name="connsiteY179" fmla="*/ 82685 h 1605063"/>
                  <a:gd name="connsiteX180" fmla="*/ 5481536 w 5752181"/>
                  <a:gd name="connsiteY180" fmla="*/ 82685 h 1605063"/>
                  <a:gd name="connsiteX181" fmla="*/ 5481536 w 5752181"/>
                  <a:gd name="connsiteY181" fmla="*/ 63229 h 1605063"/>
                  <a:gd name="connsiteX182" fmla="*/ 5666361 w 5752181"/>
                  <a:gd name="connsiteY182" fmla="*/ 63229 h 1605063"/>
                  <a:gd name="connsiteX183" fmla="*/ 5666361 w 5752181"/>
                  <a:gd name="connsiteY183" fmla="*/ 43774 h 1605063"/>
                  <a:gd name="connsiteX184" fmla="*/ 5695544 w 5752181"/>
                  <a:gd name="connsiteY184" fmla="*/ 43774 h 1605063"/>
                  <a:gd name="connsiteX185" fmla="*/ 5695544 w 5752181"/>
                  <a:gd name="connsiteY185" fmla="*/ 14591 h 1605063"/>
                  <a:gd name="connsiteX186" fmla="*/ 5705272 w 5752181"/>
                  <a:gd name="connsiteY186" fmla="*/ 14591 h 1605063"/>
                  <a:gd name="connsiteX187" fmla="*/ 5705272 w 5752181"/>
                  <a:gd name="connsiteY187" fmla="*/ 0 h 1605063"/>
                  <a:gd name="connsiteX188" fmla="*/ 5752181 w 5752181"/>
                  <a:gd name="connsiteY188" fmla="*/ 0 h 160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752181" h="1605063">
                    <a:moveTo>
                      <a:pt x="0" y="1605063"/>
                    </a:moveTo>
                    <a:lnTo>
                      <a:pt x="92412" y="1605063"/>
                    </a:lnTo>
                    <a:lnTo>
                      <a:pt x="92412" y="1595336"/>
                    </a:lnTo>
                    <a:lnTo>
                      <a:pt x="175098" y="1595336"/>
                    </a:lnTo>
                    <a:lnTo>
                      <a:pt x="175098" y="1585608"/>
                    </a:lnTo>
                    <a:lnTo>
                      <a:pt x="286966" y="1585608"/>
                    </a:lnTo>
                    <a:lnTo>
                      <a:pt x="286966" y="1566153"/>
                    </a:lnTo>
                    <a:lnTo>
                      <a:pt x="384242" y="1566153"/>
                    </a:lnTo>
                    <a:lnTo>
                      <a:pt x="389106" y="1571017"/>
                    </a:lnTo>
                    <a:lnTo>
                      <a:pt x="423153" y="1571017"/>
                    </a:lnTo>
                    <a:lnTo>
                      <a:pt x="428017" y="1541834"/>
                    </a:lnTo>
                    <a:lnTo>
                      <a:pt x="583659" y="1541834"/>
                    </a:lnTo>
                    <a:lnTo>
                      <a:pt x="583659" y="1527242"/>
                    </a:lnTo>
                    <a:lnTo>
                      <a:pt x="797668" y="1527242"/>
                    </a:lnTo>
                    <a:lnTo>
                      <a:pt x="797668" y="1507787"/>
                    </a:lnTo>
                    <a:lnTo>
                      <a:pt x="899808" y="1507787"/>
                    </a:lnTo>
                    <a:lnTo>
                      <a:pt x="899808" y="1498059"/>
                    </a:lnTo>
                    <a:lnTo>
                      <a:pt x="1001949" y="1498059"/>
                    </a:lnTo>
                    <a:lnTo>
                      <a:pt x="1006812" y="1493196"/>
                    </a:lnTo>
                    <a:lnTo>
                      <a:pt x="1045723" y="1493196"/>
                    </a:lnTo>
                    <a:lnTo>
                      <a:pt x="1045723" y="1473740"/>
                    </a:lnTo>
                    <a:lnTo>
                      <a:pt x="1074906" y="1473740"/>
                    </a:lnTo>
                    <a:lnTo>
                      <a:pt x="1074906" y="1459148"/>
                    </a:lnTo>
                    <a:lnTo>
                      <a:pt x="1498059" y="1459148"/>
                    </a:lnTo>
                    <a:lnTo>
                      <a:pt x="1502923" y="1454284"/>
                    </a:lnTo>
                    <a:lnTo>
                      <a:pt x="1561289" y="1454284"/>
                    </a:lnTo>
                    <a:lnTo>
                      <a:pt x="1561289" y="1434829"/>
                    </a:lnTo>
                    <a:lnTo>
                      <a:pt x="1590472" y="1434829"/>
                    </a:lnTo>
                    <a:lnTo>
                      <a:pt x="1590472" y="1420238"/>
                    </a:lnTo>
                    <a:lnTo>
                      <a:pt x="1605063" y="1420238"/>
                    </a:lnTo>
                    <a:lnTo>
                      <a:pt x="1605063" y="1410510"/>
                    </a:lnTo>
                    <a:lnTo>
                      <a:pt x="1624519" y="1410510"/>
                    </a:lnTo>
                    <a:lnTo>
                      <a:pt x="1624519" y="1366736"/>
                    </a:lnTo>
                    <a:lnTo>
                      <a:pt x="1678021" y="1366736"/>
                    </a:lnTo>
                    <a:lnTo>
                      <a:pt x="1682885" y="1361872"/>
                    </a:lnTo>
                    <a:lnTo>
                      <a:pt x="1702340" y="1357008"/>
                    </a:lnTo>
                    <a:lnTo>
                      <a:pt x="1702340" y="1347280"/>
                    </a:lnTo>
                    <a:lnTo>
                      <a:pt x="1716932" y="1347280"/>
                    </a:lnTo>
                    <a:lnTo>
                      <a:pt x="1716932" y="1337553"/>
                    </a:lnTo>
                    <a:lnTo>
                      <a:pt x="1736387" y="1337553"/>
                    </a:lnTo>
                    <a:lnTo>
                      <a:pt x="1736387" y="1322961"/>
                    </a:lnTo>
                    <a:lnTo>
                      <a:pt x="1809344" y="1322961"/>
                    </a:lnTo>
                    <a:lnTo>
                      <a:pt x="1809344" y="1308370"/>
                    </a:lnTo>
                    <a:lnTo>
                      <a:pt x="1999034" y="1308370"/>
                    </a:lnTo>
                    <a:lnTo>
                      <a:pt x="2003898" y="1298642"/>
                    </a:lnTo>
                    <a:lnTo>
                      <a:pt x="2023353" y="1298642"/>
                    </a:lnTo>
                    <a:lnTo>
                      <a:pt x="2033080" y="1284051"/>
                    </a:lnTo>
                    <a:lnTo>
                      <a:pt x="2052536" y="1284051"/>
                    </a:lnTo>
                    <a:lnTo>
                      <a:pt x="2052536" y="1269459"/>
                    </a:lnTo>
                    <a:lnTo>
                      <a:pt x="2081719" y="1269459"/>
                    </a:lnTo>
                    <a:lnTo>
                      <a:pt x="2081719" y="1264595"/>
                    </a:lnTo>
                    <a:lnTo>
                      <a:pt x="2106038" y="1264595"/>
                    </a:lnTo>
                    <a:lnTo>
                      <a:pt x="2115766" y="1250004"/>
                    </a:lnTo>
                    <a:lnTo>
                      <a:pt x="2154676" y="1250004"/>
                    </a:lnTo>
                    <a:lnTo>
                      <a:pt x="2154676" y="1245140"/>
                    </a:lnTo>
                    <a:lnTo>
                      <a:pt x="2266544" y="1245140"/>
                    </a:lnTo>
                    <a:lnTo>
                      <a:pt x="2266544" y="1230548"/>
                    </a:lnTo>
                    <a:lnTo>
                      <a:pt x="2383276" y="1230548"/>
                    </a:lnTo>
                    <a:lnTo>
                      <a:pt x="2383276" y="1211093"/>
                    </a:lnTo>
                    <a:lnTo>
                      <a:pt x="2431915" y="1211093"/>
                    </a:lnTo>
                    <a:lnTo>
                      <a:pt x="2431915" y="1196502"/>
                    </a:lnTo>
                    <a:lnTo>
                      <a:pt x="2441642" y="1196502"/>
                    </a:lnTo>
                    <a:lnTo>
                      <a:pt x="2441642" y="1186774"/>
                    </a:lnTo>
                    <a:lnTo>
                      <a:pt x="2451370" y="1177046"/>
                    </a:lnTo>
                    <a:lnTo>
                      <a:pt x="2456234" y="1172182"/>
                    </a:lnTo>
                    <a:lnTo>
                      <a:pt x="2470825" y="1172182"/>
                    </a:lnTo>
                    <a:lnTo>
                      <a:pt x="2470825" y="1157591"/>
                    </a:lnTo>
                    <a:lnTo>
                      <a:pt x="2500008" y="1157591"/>
                    </a:lnTo>
                    <a:lnTo>
                      <a:pt x="2500008" y="1128408"/>
                    </a:lnTo>
                    <a:lnTo>
                      <a:pt x="2509736" y="1128408"/>
                    </a:lnTo>
                    <a:lnTo>
                      <a:pt x="2509736" y="1099225"/>
                    </a:lnTo>
                    <a:lnTo>
                      <a:pt x="2572966" y="1099225"/>
                    </a:lnTo>
                    <a:lnTo>
                      <a:pt x="2582693" y="1089498"/>
                    </a:lnTo>
                    <a:lnTo>
                      <a:pt x="2587557" y="1084634"/>
                    </a:lnTo>
                    <a:lnTo>
                      <a:pt x="2733472" y="1084634"/>
                    </a:lnTo>
                    <a:lnTo>
                      <a:pt x="2738336" y="1079770"/>
                    </a:lnTo>
                    <a:lnTo>
                      <a:pt x="2752927" y="1065179"/>
                    </a:lnTo>
                    <a:lnTo>
                      <a:pt x="3030166" y="1065179"/>
                    </a:lnTo>
                    <a:lnTo>
                      <a:pt x="3039893" y="1045723"/>
                    </a:lnTo>
                    <a:lnTo>
                      <a:pt x="3122578" y="1045723"/>
                    </a:lnTo>
                    <a:lnTo>
                      <a:pt x="3137170" y="1031131"/>
                    </a:lnTo>
                    <a:lnTo>
                      <a:pt x="3185808" y="1031131"/>
                    </a:lnTo>
                    <a:lnTo>
                      <a:pt x="3185808" y="1021404"/>
                    </a:lnTo>
                    <a:lnTo>
                      <a:pt x="3205263" y="1021404"/>
                    </a:lnTo>
                    <a:lnTo>
                      <a:pt x="3205263" y="997085"/>
                    </a:lnTo>
                    <a:lnTo>
                      <a:pt x="3239310" y="997085"/>
                    </a:lnTo>
                    <a:lnTo>
                      <a:pt x="3268493" y="967902"/>
                    </a:lnTo>
                    <a:lnTo>
                      <a:pt x="3292812" y="933855"/>
                    </a:lnTo>
                    <a:lnTo>
                      <a:pt x="3302540" y="924127"/>
                    </a:lnTo>
                    <a:lnTo>
                      <a:pt x="3302540" y="856034"/>
                    </a:lnTo>
                    <a:lnTo>
                      <a:pt x="3317132" y="856034"/>
                    </a:lnTo>
                    <a:lnTo>
                      <a:pt x="3317132" y="826851"/>
                    </a:lnTo>
                    <a:lnTo>
                      <a:pt x="3346315" y="826851"/>
                    </a:lnTo>
                    <a:lnTo>
                      <a:pt x="3351178" y="807395"/>
                    </a:lnTo>
                    <a:lnTo>
                      <a:pt x="3365770" y="797668"/>
                    </a:lnTo>
                    <a:lnTo>
                      <a:pt x="3370634" y="787940"/>
                    </a:lnTo>
                    <a:lnTo>
                      <a:pt x="3375498" y="787940"/>
                    </a:lnTo>
                    <a:lnTo>
                      <a:pt x="3385225" y="778212"/>
                    </a:lnTo>
                    <a:lnTo>
                      <a:pt x="3429000" y="778212"/>
                    </a:lnTo>
                    <a:lnTo>
                      <a:pt x="3429000" y="758757"/>
                    </a:lnTo>
                    <a:lnTo>
                      <a:pt x="3555459" y="758757"/>
                    </a:lnTo>
                    <a:lnTo>
                      <a:pt x="3565187" y="758757"/>
                    </a:lnTo>
                    <a:lnTo>
                      <a:pt x="3589506" y="758757"/>
                    </a:lnTo>
                    <a:lnTo>
                      <a:pt x="3589506" y="739302"/>
                    </a:lnTo>
                    <a:lnTo>
                      <a:pt x="3613825" y="739302"/>
                    </a:lnTo>
                    <a:lnTo>
                      <a:pt x="3623553" y="729574"/>
                    </a:lnTo>
                    <a:lnTo>
                      <a:pt x="3647872" y="729574"/>
                    </a:lnTo>
                    <a:lnTo>
                      <a:pt x="3647872" y="714983"/>
                    </a:lnTo>
                    <a:lnTo>
                      <a:pt x="3677055" y="714983"/>
                    </a:lnTo>
                    <a:lnTo>
                      <a:pt x="3686783" y="705255"/>
                    </a:lnTo>
                    <a:lnTo>
                      <a:pt x="3822970" y="705255"/>
                    </a:lnTo>
                    <a:lnTo>
                      <a:pt x="3822970" y="690663"/>
                    </a:lnTo>
                    <a:lnTo>
                      <a:pt x="3881336" y="690663"/>
                    </a:lnTo>
                    <a:lnTo>
                      <a:pt x="3886200" y="685799"/>
                    </a:lnTo>
                    <a:lnTo>
                      <a:pt x="4017523" y="685799"/>
                    </a:lnTo>
                    <a:lnTo>
                      <a:pt x="4017523" y="676072"/>
                    </a:lnTo>
                    <a:lnTo>
                      <a:pt x="4032115" y="676072"/>
                    </a:lnTo>
                    <a:lnTo>
                      <a:pt x="4032115" y="651753"/>
                    </a:lnTo>
                    <a:lnTo>
                      <a:pt x="4041843" y="642025"/>
                    </a:lnTo>
                    <a:lnTo>
                      <a:pt x="4056434" y="627434"/>
                    </a:lnTo>
                    <a:lnTo>
                      <a:pt x="4061298" y="622570"/>
                    </a:lnTo>
                    <a:lnTo>
                      <a:pt x="4061298" y="603114"/>
                    </a:lnTo>
                    <a:lnTo>
                      <a:pt x="4080753" y="603114"/>
                    </a:lnTo>
                    <a:lnTo>
                      <a:pt x="4090480" y="603114"/>
                    </a:lnTo>
                    <a:lnTo>
                      <a:pt x="4100208" y="593386"/>
                    </a:lnTo>
                    <a:lnTo>
                      <a:pt x="4109936" y="583658"/>
                    </a:lnTo>
                    <a:lnTo>
                      <a:pt x="4109936" y="559340"/>
                    </a:lnTo>
                    <a:lnTo>
                      <a:pt x="4139119" y="559340"/>
                    </a:lnTo>
                    <a:lnTo>
                      <a:pt x="4139119" y="544748"/>
                    </a:lnTo>
                    <a:lnTo>
                      <a:pt x="4168302" y="544748"/>
                    </a:lnTo>
                    <a:lnTo>
                      <a:pt x="4168302" y="520429"/>
                    </a:lnTo>
                    <a:lnTo>
                      <a:pt x="4178029" y="520429"/>
                    </a:lnTo>
                    <a:lnTo>
                      <a:pt x="4178029" y="496110"/>
                    </a:lnTo>
                    <a:lnTo>
                      <a:pt x="4231532" y="496110"/>
                    </a:lnTo>
                    <a:lnTo>
                      <a:pt x="4231532" y="486383"/>
                    </a:lnTo>
                    <a:lnTo>
                      <a:pt x="4250987" y="486383"/>
                    </a:lnTo>
                    <a:lnTo>
                      <a:pt x="4250987" y="476655"/>
                    </a:lnTo>
                    <a:lnTo>
                      <a:pt x="4396902" y="476655"/>
                    </a:lnTo>
                    <a:lnTo>
                      <a:pt x="4396902" y="462063"/>
                    </a:lnTo>
                    <a:lnTo>
                      <a:pt x="4533089" y="462063"/>
                    </a:lnTo>
                    <a:lnTo>
                      <a:pt x="4542816" y="452336"/>
                    </a:lnTo>
                    <a:lnTo>
                      <a:pt x="4586591" y="452336"/>
                    </a:lnTo>
                    <a:lnTo>
                      <a:pt x="4606046" y="432881"/>
                    </a:lnTo>
                    <a:lnTo>
                      <a:pt x="4615774" y="423153"/>
                    </a:lnTo>
                    <a:lnTo>
                      <a:pt x="4795736" y="423153"/>
                    </a:lnTo>
                    <a:lnTo>
                      <a:pt x="4795736" y="403697"/>
                    </a:lnTo>
                    <a:lnTo>
                      <a:pt x="4834646" y="403697"/>
                    </a:lnTo>
                    <a:lnTo>
                      <a:pt x="4834646" y="374514"/>
                    </a:lnTo>
                    <a:lnTo>
                      <a:pt x="4844374" y="374514"/>
                    </a:lnTo>
                    <a:cubicBezTo>
                      <a:pt x="4855723" y="374514"/>
                      <a:pt x="4871936" y="378567"/>
                      <a:pt x="4878421" y="374514"/>
                    </a:cubicBezTo>
                    <a:cubicBezTo>
                      <a:pt x="4884906" y="370461"/>
                      <a:pt x="4881664" y="358301"/>
                      <a:pt x="4883285" y="350195"/>
                    </a:cubicBezTo>
                    <a:lnTo>
                      <a:pt x="4912468" y="340467"/>
                    </a:lnTo>
                    <a:lnTo>
                      <a:pt x="4912468" y="311285"/>
                    </a:lnTo>
                    <a:lnTo>
                      <a:pt x="4927059" y="311285"/>
                    </a:lnTo>
                    <a:lnTo>
                      <a:pt x="4927059" y="286966"/>
                    </a:lnTo>
                    <a:lnTo>
                      <a:pt x="4936787" y="277238"/>
                    </a:lnTo>
                    <a:lnTo>
                      <a:pt x="4936787" y="262646"/>
                    </a:lnTo>
                    <a:lnTo>
                      <a:pt x="4941650" y="257783"/>
                    </a:lnTo>
                    <a:lnTo>
                      <a:pt x="4951378" y="257783"/>
                    </a:lnTo>
                    <a:lnTo>
                      <a:pt x="4951378" y="248055"/>
                    </a:lnTo>
                    <a:lnTo>
                      <a:pt x="4995153" y="248055"/>
                    </a:lnTo>
                    <a:lnTo>
                      <a:pt x="4995153" y="233463"/>
                    </a:lnTo>
                    <a:lnTo>
                      <a:pt x="5004880" y="223736"/>
                    </a:lnTo>
                    <a:lnTo>
                      <a:pt x="5014608" y="214008"/>
                    </a:lnTo>
                    <a:lnTo>
                      <a:pt x="5131340" y="214008"/>
                    </a:lnTo>
                    <a:lnTo>
                      <a:pt x="5131340" y="184825"/>
                    </a:lnTo>
                    <a:lnTo>
                      <a:pt x="5214025" y="184825"/>
                    </a:lnTo>
                    <a:lnTo>
                      <a:pt x="5214025" y="175097"/>
                    </a:lnTo>
                    <a:lnTo>
                      <a:pt x="5233480" y="175097"/>
                    </a:lnTo>
                    <a:lnTo>
                      <a:pt x="5233480" y="155642"/>
                    </a:lnTo>
                    <a:lnTo>
                      <a:pt x="5262663" y="155642"/>
                    </a:lnTo>
                    <a:lnTo>
                      <a:pt x="5262663" y="141051"/>
                    </a:lnTo>
                    <a:lnTo>
                      <a:pt x="5286983" y="141051"/>
                    </a:lnTo>
                    <a:lnTo>
                      <a:pt x="5286983" y="126459"/>
                    </a:lnTo>
                    <a:lnTo>
                      <a:pt x="5296710" y="126459"/>
                    </a:lnTo>
                    <a:lnTo>
                      <a:pt x="5296710" y="121595"/>
                    </a:lnTo>
                    <a:lnTo>
                      <a:pt x="5350212" y="121595"/>
                    </a:lnTo>
                    <a:lnTo>
                      <a:pt x="5350212" y="111868"/>
                    </a:lnTo>
                    <a:lnTo>
                      <a:pt x="5374532" y="111868"/>
                    </a:lnTo>
                    <a:lnTo>
                      <a:pt x="5374532" y="82685"/>
                    </a:lnTo>
                    <a:lnTo>
                      <a:pt x="5481536" y="82685"/>
                    </a:lnTo>
                    <a:lnTo>
                      <a:pt x="5481536" y="63229"/>
                    </a:lnTo>
                    <a:lnTo>
                      <a:pt x="5666361" y="63229"/>
                    </a:lnTo>
                    <a:lnTo>
                      <a:pt x="5666361" y="43774"/>
                    </a:lnTo>
                    <a:lnTo>
                      <a:pt x="5695544" y="43774"/>
                    </a:lnTo>
                    <a:lnTo>
                      <a:pt x="5695544" y="14591"/>
                    </a:lnTo>
                    <a:lnTo>
                      <a:pt x="5705272" y="14591"/>
                    </a:lnTo>
                    <a:lnTo>
                      <a:pt x="5705272" y="0"/>
                    </a:lnTo>
                    <a:lnTo>
                      <a:pt x="5752181" y="0"/>
                    </a:lnTo>
                  </a:path>
                </a:pathLst>
              </a:cu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lumMod val="65000"/>
                      <a:lumOff val="35000"/>
                    </a:srgbClr>
                  </a:solidFill>
                  <a:effectLst/>
                  <a:uLnTx/>
                  <a:uFillTx/>
                  <a:latin typeface="Arial "/>
                  <a:ea typeface="+mn-ea"/>
                  <a:cs typeface="+mn-cs"/>
                </a:endParaRPr>
              </a:p>
            </p:txBody>
          </p:sp>
          <p:sp>
            <p:nvSpPr>
              <p:cNvPr id="214" name="Freeform: Shape 87">
                <a:extLst>
                  <a:ext uri="{FF2B5EF4-FFF2-40B4-BE49-F238E27FC236}">
                    <a16:creationId xmlns:a16="http://schemas.microsoft.com/office/drawing/2014/main" id="{F289BFEE-D2B1-462B-8DC8-DB5C32FBC692}"/>
                  </a:ext>
                </a:extLst>
              </p:cNvPr>
              <p:cNvSpPr>
                <a:spLocks noChangeAspect="1"/>
              </p:cNvSpPr>
              <p:nvPr/>
            </p:nvSpPr>
            <p:spPr>
              <a:xfrm>
                <a:off x="7112874" y="3410255"/>
                <a:ext cx="895011" cy="329256"/>
              </a:xfrm>
              <a:custGeom>
                <a:avLst/>
                <a:gdLst>
                  <a:gd name="connsiteX0" fmla="*/ 0 w 829937"/>
                  <a:gd name="connsiteY0" fmla="*/ 403952 h 403952"/>
                  <a:gd name="connsiteX1" fmla="*/ 0 w 829937"/>
                  <a:gd name="connsiteY1" fmla="*/ 330506 h 403952"/>
                  <a:gd name="connsiteX2" fmla="*/ 29378 w 829937"/>
                  <a:gd name="connsiteY2" fmla="*/ 330506 h 403952"/>
                  <a:gd name="connsiteX3" fmla="*/ 29378 w 829937"/>
                  <a:gd name="connsiteY3" fmla="*/ 293783 h 403952"/>
                  <a:gd name="connsiteX4" fmla="*/ 47740 w 829937"/>
                  <a:gd name="connsiteY4" fmla="*/ 293783 h 403952"/>
                  <a:gd name="connsiteX5" fmla="*/ 47740 w 829937"/>
                  <a:gd name="connsiteY5" fmla="*/ 257061 h 403952"/>
                  <a:gd name="connsiteX6" fmla="*/ 55084 w 829937"/>
                  <a:gd name="connsiteY6" fmla="*/ 257061 h 403952"/>
                  <a:gd name="connsiteX7" fmla="*/ 55084 w 829937"/>
                  <a:gd name="connsiteY7" fmla="*/ 246044 h 403952"/>
                  <a:gd name="connsiteX8" fmla="*/ 146891 w 829937"/>
                  <a:gd name="connsiteY8" fmla="*/ 246044 h 403952"/>
                  <a:gd name="connsiteX9" fmla="*/ 146891 w 829937"/>
                  <a:gd name="connsiteY9" fmla="*/ 224010 h 403952"/>
                  <a:gd name="connsiteX10" fmla="*/ 161580 w 829937"/>
                  <a:gd name="connsiteY10" fmla="*/ 224010 h 403952"/>
                  <a:gd name="connsiteX11" fmla="*/ 161580 w 829937"/>
                  <a:gd name="connsiteY11" fmla="*/ 201976 h 403952"/>
                  <a:gd name="connsiteX12" fmla="*/ 495759 w 829937"/>
                  <a:gd name="connsiteY12" fmla="*/ 201976 h 403952"/>
                  <a:gd name="connsiteX13" fmla="*/ 495759 w 829937"/>
                  <a:gd name="connsiteY13" fmla="*/ 168926 h 403952"/>
                  <a:gd name="connsiteX14" fmla="*/ 774853 w 829937"/>
                  <a:gd name="connsiteY14" fmla="*/ 168926 h 403952"/>
                  <a:gd name="connsiteX15" fmla="*/ 774853 w 829937"/>
                  <a:gd name="connsiteY15" fmla="*/ 135875 h 403952"/>
                  <a:gd name="connsiteX16" fmla="*/ 789542 w 829937"/>
                  <a:gd name="connsiteY16" fmla="*/ 135875 h 403952"/>
                  <a:gd name="connsiteX17" fmla="*/ 789542 w 829937"/>
                  <a:gd name="connsiteY17" fmla="*/ 88135 h 403952"/>
                  <a:gd name="connsiteX18" fmla="*/ 818920 w 829937"/>
                  <a:gd name="connsiteY18" fmla="*/ 88135 h 403952"/>
                  <a:gd name="connsiteX19" fmla="*/ 818920 w 829937"/>
                  <a:gd name="connsiteY19" fmla="*/ 44068 h 403952"/>
                  <a:gd name="connsiteX20" fmla="*/ 829937 w 829937"/>
                  <a:gd name="connsiteY20" fmla="*/ 44068 h 403952"/>
                  <a:gd name="connsiteX21" fmla="*/ 829937 w 829937"/>
                  <a:gd name="connsiteY21" fmla="*/ 0 h 403952"/>
                  <a:gd name="connsiteX0" fmla="*/ 10663 w 829937"/>
                  <a:gd name="connsiteY0" fmla="*/ 401286 h 401286"/>
                  <a:gd name="connsiteX1" fmla="*/ 0 w 829937"/>
                  <a:gd name="connsiteY1" fmla="*/ 330506 h 401286"/>
                  <a:gd name="connsiteX2" fmla="*/ 29378 w 829937"/>
                  <a:gd name="connsiteY2" fmla="*/ 330506 h 401286"/>
                  <a:gd name="connsiteX3" fmla="*/ 29378 w 829937"/>
                  <a:gd name="connsiteY3" fmla="*/ 293783 h 401286"/>
                  <a:gd name="connsiteX4" fmla="*/ 47740 w 829937"/>
                  <a:gd name="connsiteY4" fmla="*/ 293783 h 401286"/>
                  <a:gd name="connsiteX5" fmla="*/ 47740 w 829937"/>
                  <a:gd name="connsiteY5" fmla="*/ 257061 h 401286"/>
                  <a:gd name="connsiteX6" fmla="*/ 55084 w 829937"/>
                  <a:gd name="connsiteY6" fmla="*/ 257061 h 401286"/>
                  <a:gd name="connsiteX7" fmla="*/ 55084 w 829937"/>
                  <a:gd name="connsiteY7" fmla="*/ 246044 h 401286"/>
                  <a:gd name="connsiteX8" fmla="*/ 146891 w 829937"/>
                  <a:gd name="connsiteY8" fmla="*/ 246044 h 401286"/>
                  <a:gd name="connsiteX9" fmla="*/ 146891 w 829937"/>
                  <a:gd name="connsiteY9" fmla="*/ 224010 h 401286"/>
                  <a:gd name="connsiteX10" fmla="*/ 161580 w 829937"/>
                  <a:gd name="connsiteY10" fmla="*/ 224010 h 401286"/>
                  <a:gd name="connsiteX11" fmla="*/ 161580 w 829937"/>
                  <a:gd name="connsiteY11" fmla="*/ 201976 h 401286"/>
                  <a:gd name="connsiteX12" fmla="*/ 495759 w 829937"/>
                  <a:gd name="connsiteY12" fmla="*/ 201976 h 401286"/>
                  <a:gd name="connsiteX13" fmla="*/ 495759 w 829937"/>
                  <a:gd name="connsiteY13" fmla="*/ 168926 h 401286"/>
                  <a:gd name="connsiteX14" fmla="*/ 774853 w 829937"/>
                  <a:gd name="connsiteY14" fmla="*/ 168926 h 401286"/>
                  <a:gd name="connsiteX15" fmla="*/ 774853 w 829937"/>
                  <a:gd name="connsiteY15" fmla="*/ 135875 h 401286"/>
                  <a:gd name="connsiteX16" fmla="*/ 789542 w 829937"/>
                  <a:gd name="connsiteY16" fmla="*/ 135875 h 401286"/>
                  <a:gd name="connsiteX17" fmla="*/ 789542 w 829937"/>
                  <a:gd name="connsiteY17" fmla="*/ 88135 h 401286"/>
                  <a:gd name="connsiteX18" fmla="*/ 818920 w 829937"/>
                  <a:gd name="connsiteY18" fmla="*/ 88135 h 401286"/>
                  <a:gd name="connsiteX19" fmla="*/ 818920 w 829937"/>
                  <a:gd name="connsiteY19" fmla="*/ 44068 h 401286"/>
                  <a:gd name="connsiteX20" fmla="*/ 829937 w 829937"/>
                  <a:gd name="connsiteY20" fmla="*/ 44068 h 401286"/>
                  <a:gd name="connsiteX21" fmla="*/ 829937 w 829937"/>
                  <a:gd name="connsiteY21" fmla="*/ 0 h 401286"/>
                  <a:gd name="connsiteX0" fmla="*/ 0 w 819274"/>
                  <a:gd name="connsiteY0" fmla="*/ 401286 h 401286"/>
                  <a:gd name="connsiteX1" fmla="*/ 5333 w 819274"/>
                  <a:gd name="connsiteY1" fmla="*/ 330506 h 401286"/>
                  <a:gd name="connsiteX2" fmla="*/ 18715 w 819274"/>
                  <a:gd name="connsiteY2" fmla="*/ 330506 h 401286"/>
                  <a:gd name="connsiteX3" fmla="*/ 18715 w 819274"/>
                  <a:gd name="connsiteY3" fmla="*/ 293783 h 401286"/>
                  <a:gd name="connsiteX4" fmla="*/ 37077 w 819274"/>
                  <a:gd name="connsiteY4" fmla="*/ 293783 h 401286"/>
                  <a:gd name="connsiteX5" fmla="*/ 37077 w 819274"/>
                  <a:gd name="connsiteY5" fmla="*/ 257061 h 401286"/>
                  <a:gd name="connsiteX6" fmla="*/ 44421 w 819274"/>
                  <a:gd name="connsiteY6" fmla="*/ 257061 h 401286"/>
                  <a:gd name="connsiteX7" fmla="*/ 44421 w 819274"/>
                  <a:gd name="connsiteY7" fmla="*/ 246044 h 401286"/>
                  <a:gd name="connsiteX8" fmla="*/ 136228 w 819274"/>
                  <a:gd name="connsiteY8" fmla="*/ 246044 h 401286"/>
                  <a:gd name="connsiteX9" fmla="*/ 136228 w 819274"/>
                  <a:gd name="connsiteY9" fmla="*/ 224010 h 401286"/>
                  <a:gd name="connsiteX10" fmla="*/ 150917 w 819274"/>
                  <a:gd name="connsiteY10" fmla="*/ 224010 h 401286"/>
                  <a:gd name="connsiteX11" fmla="*/ 150917 w 819274"/>
                  <a:gd name="connsiteY11" fmla="*/ 201976 h 401286"/>
                  <a:gd name="connsiteX12" fmla="*/ 485096 w 819274"/>
                  <a:gd name="connsiteY12" fmla="*/ 201976 h 401286"/>
                  <a:gd name="connsiteX13" fmla="*/ 485096 w 819274"/>
                  <a:gd name="connsiteY13" fmla="*/ 168926 h 401286"/>
                  <a:gd name="connsiteX14" fmla="*/ 764190 w 819274"/>
                  <a:gd name="connsiteY14" fmla="*/ 168926 h 401286"/>
                  <a:gd name="connsiteX15" fmla="*/ 764190 w 819274"/>
                  <a:gd name="connsiteY15" fmla="*/ 135875 h 401286"/>
                  <a:gd name="connsiteX16" fmla="*/ 778879 w 819274"/>
                  <a:gd name="connsiteY16" fmla="*/ 135875 h 401286"/>
                  <a:gd name="connsiteX17" fmla="*/ 778879 w 819274"/>
                  <a:gd name="connsiteY17" fmla="*/ 88135 h 401286"/>
                  <a:gd name="connsiteX18" fmla="*/ 808257 w 819274"/>
                  <a:gd name="connsiteY18" fmla="*/ 88135 h 401286"/>
                  <a:gd name="connsiteX19" fmla="*/ 808257 w 819274"/>
                  <a:gd name="connsiteY19" fmla="*/ 44068 h 401286"/>
                  <a:gd name="connsiteX20" fmla="*/ 819274 w 819274"/>
                  <a:gd name="connsiteY20" fmla="*/ 44068 h 401286"/>
                  <a:gd name="connsiteX21" fmla="*/ 819274 w 819274"/>
                  <a:gd name="connsiteY21" fmla="*/ 0 h 401286"/>
                  <a:gd name="connsiteX0" fmla="*/ 5331 w 813941"/>
                  <a:gd name="connsiteY0" fmla="*/ 401286 h 401286"/>
                  <a:gd name="connsiteX1" fmla="*/ 0 w 813941"/>
                  <a:gd name="connsiteY1" fmla="*/ 330506 h 401286"/>
                  <a:gd name="connsiteX2" fmla="*/ 13382 w 813941"/>
                  <a:gd name="connsiteY2" fmla="*/ 330506 h 401286"/>
                  <a:gd name="connsiteX3" fmla="*/ 13382 w 813941"/>
                  <a:gd name="connsiteY3" fmla="*/ 293783 h 401286"/>
                  <a:gd name="connsiteX4" fmla="*/ 31744 w 813941"/>
                  <a:gd name="connsiteY4" fmla="*/ 293783 h 401286"/>
                  <a:gd name="connsiteX5" fmla="*/ 31744 w 813941"/>
                  <a:gd name="connsiteY5" fmla="*/ 257061 h 401286"/>
                  <a:gd name="connsiteX6" fmla="*/ 39088 w 813941"/>
                  <a:gd name="connsiteY6" fmla="*/ 257061 h 401286"/>
                  <a:gd name="connsiteX7" fmla="*/ 39088 w 813941"/>
                  <a:gd name="connsiteY7" fmla="*/ 246044 h 401286"/>
                  <a:gd name="connsiteX8" fmla="*/ 130895 w 813941"/>
                  <a:gd name="connsiteY8" fmla="*/ 246044 h 401286"/>
                  <a:gd name="connsiteX9" fmla="*/ 130895 w 813941"/>
                  <a:gd name="connsiteY9" fmla="*/ 224010 h 401286"/>
                  <a:gd name="connsiteX10" fmla="*/ 145584 w 813941"/>
                  <a:gd name="connsiteY10" fmla="*/ 224010 h 401286"/>
                  <a:gd name="connsiteX11" fmla="*/ 145584 w 813941"/>
                  <a:gd name="connsiteY11" fmla="*/ 201976 h 401286"/>
                  <a:gd name="connsiteX12" fmla="*/ 479763 w 813941"/>
                  <a:gd name="connsiteY12" fmla="*/ 201976 h 401286"/>
                  <a:gd name="connsiteX13" fmla="*/ 479763 w 813941"/>
                  <a:gd name="connsiteY13" fmla="*/ 168926 h 401286"/>
                  <a:gd name="connsiteX14" fmla="*/ 758857 w 813941"/>
                  <a:gd name="connsiteY14" fmla="*/ 168926 h 401286"/>
                  <a:gd name="connsiteX15" fmla="*/ 758857 w 813941"/>
                  <a:gd name="connsiteY15" fmla="*/ 135875 h 401286"/>
                  <a:gd name="connsiteX16" fmla="*/ 773546 w 813941"/>
                  <a:gd name="connsiteY16" fmla="*/ 135875 h 401286"/>
                  <a:gd name="connsiteX17" fmla="*/ 773546 w 813941"/>
                  <a:gd name="connsiteY17" fmla="*/ 88135 h 401286"/>
                  <a:gd name="connsiteX18" fmla="*/ 802924 w 813941"/>
                  <a:gd name="connsiteY18" fmla="*/ 88135 h 401286"/>
                  <a:gd name="connsiteX19" fmla="*/ 802924 w 813941"/>
                  <a:gd name="connsiteY19" fmla="*/ 44068 h 401286"/>
                  <a:gd name="connsiteX20" fmla="*/ 813941 w 813941"/>
                  <a:gd name="connsiteY20" fmla="*/ 44068 h 401286"/>
                  <a:gd name="connsiteX21" fmla="*/ 813941 w 813941"/>
                  <a:gd name="connsiteY21" fmla="*/ 0 h 401286"/>
                  <a:gd name="connsiteX0" fmla="*/ 0 w 816608"/>
                  <a:gd name="connsiteY0" fmla="*/ 401286 h 401286"/>
                  <a:gd name="connsiteX1" fmla="*/ 2667 w 816608"/>
                  <a:gd name="connsiteY1" fmla="*/ 330506 h 401286"/>
                  <a:gd name="connsiteX2" fmla="*/ 16049 w 816608"/>
                  <a:gd name="connsiteY2" fmla="*/ 330506 h 401286"/>
                  <a:gd name="connsiteX3" fmla="*/ 16049 w 816608"/>
                  <a:gd name="connsiteY3" fmla="*/ 293783 h 401286"/>
                  <a:gd name="connsiteX4" fmla="*/ 34411 w 816608"/>
                  <a:gd name="connsiteY4" fmla="*/ 293783 h 401286"/>
                  <a:gd name="connsiteX5" fmla="*/ 34411 w 816608"/>
                  <a:gd name="connsiteY5" fmla="*/ 257061 h 401286"/>
                  <a:gd name="connsiteX6" fmla="*/ 41755 w 816608"/>
                  <a:gd name="connsiteY6" fmla="*/ 257061 h 401286"/>
                  <a:gd name="connsiteX7" fmla="*/ 41755 w 816608"/>
                  <a:gd name="connsiteY7" fmla="*/ 246044 h 401286"/>
                  <a:gd name="connsiteX8" fmla="*/ 133562 w 816608"/>
                  <a:gd name="connsiteY8" fmla="*/ 246044 h 401286"/>
                  <a:gd name="connsiteX9" fmla="*/ 133562 w 816608"/>
                  <a:gd name="connsiteY9" fmla="*/ 224010 h 401286"/>
                  <a:gd name="connsiteX10" fmla="*/ 148251 w 816608"/>
                  <a:gd name="connsiteY10" fmla="*/ 224010 h 401286"/>
                  <a:gd name="connsiteX11" fmla="*/ 148251 w 816608"/>
                  <a:gd name="connsiteY11" fmla="*/ 201976 h 401286"/>
                  <a:gd name="connsiteX12" fmla="*/ 482430 w 816608"/>
                  <a:gd name="connsiteY12" fmla="*/ 201976 h 401286"/>
                  <a:gd name="connsiteX13" fmla="*/ 482430 w 816608"/>
                  <a:gd name="connsiteY13" fmla="*/ 168926 h 401286"/>
                  <a:gd name="connsiteX14" fmla="*/ 761524 w 816608"/>
                  <a:gd name="connsiteY14" fmla="*/ 168926 h 401286"/>
                  <a:gd name="connsiteX15" fmla="*/ 761524 w 816608"/>
                  <a:gd name="connsiteY15" fmla="*/ 135875 h 401286"/>
                  <a:gd name="connsiteX16" fmla="*/ 776213 w 816608"/>
                  <a:gd name="connsiteY16" fmla="*/ 135875 h 401286"/>
                  <a:gd name="connsiteX17" fmla="*/ 776213 w 816608"/>
                  <a:gd name="connsiteY17" fmla="*/ 88135 h 401286"/>
                  <a:gd name="connsiteX18" fmla="*/ 805591 w 816608"/>
                  <a:gd name="connsiteY18" fmla="*/ 88135 h 401286"/>
                  <a:gd name="connsiteX19" fmla="*/ 805591 w 816608"/>
                  <a:gd name="connsiteY19" fmla="*/ 44068 h 401286"/>
                  <a:gd name="connsiteX20" fmla="*/ 816608 w 816608"/>
                  <a:gd name="connsiteY20" fmla="*/ 44068 h 401286"/>
                  <a:gd name="connsiteX21" fmla="*/ 816608 w 816608"/>
                  <a:gd name="connsiteY21" fmla="*/ 0 h 401286"/>
                  <a:gd name="connsiteX0" fmla="*/ 5331 w 813941"/>
                  <a:gd name="connsiteY0" fmla="*/ 401286 h 401286"/>
                  <a:gd name="connsiteX1" fmla="*/ 0 w 813941"/>
                  <a:gd name="connsiteY1" fmla="*/ 330506 h 401286"/>
                  <a:gd name="connsiteX2" fmla="*/ 13382 w 813941"/>
                  <a:gd name="connsiteY2" fmla="*/ 330506 h 401286"/>
                  <a:gd name="connsiteX3" fmla="*/ 13382 w 813941"/>
                  <a:gd name="connsiteY3" fmla="*/ 293783 h 401286"/>
                  <a:gd name="connsiteX4" fmla="*/ 31744 w 813941"/>
                  <a:gd name="connsiteY4" fmla="*/ 293783 h 401286"/>
                  <a:gd name="connsiteX5" fmla="*/ 31744 w 813941"/>
                  <a:gd name="connsiteY5" fmla="*/ 257061 h 401286"/>
                  <a:gd name="connsiteX6" fmla="*/ 39088 w 813941"/>
                  <a:gd name="connsiteY6" fmla="*/ 257061 h 401286"/>
                  <a:gd name="connsiteX7" fmla="*/ 39088 w 813941"/>
                  <a:gd name="connsiteY7" fmla="*/ 246044 h 401286"/>
                  <a:gd name="connsiteX8" fmla="*/ 130895 w 813941"/>
                  <a:gd name="connsiteY8" fmla="*/ 246044 h 401286"/>
                  <a:gd name="connsiteX9" fmla="*/ 130895 w 813941"/>
                  <a:gd name="connsiteY9" fmla="*/ 224010 h 401286"/>
                  <a:gd name="connsiteX10" fmla="*/ 145584 w 813941"/>
                  <a:gd name="connsiteY10" fmla="*/ 224010 h 401286"/>
                  <a:gd name="connsiteX11" fmla="*/ 145584 w 813941"/>
                  <a:gd name="connsiteY11" fmla="*/ 201976 h 401286"/>
                  <a:gd name="connsiteX12" fmla="*/ 479763 w 813941"/>
                  <a:gd name="connsiteY12" fmla="*/ 201976 h 401286"/>
                  <a:gd name="connsiteX13" fmla="*/ 479763 w 813941"/>
                  <a:gd name="connsiteY13" fmla="*/ 168926 h 401286"/>
                  <a:gd name="connsiteX14" fmla="*/ 758857 w 813941"/>
                  <a:gd name="connsiteY14" fmla="*/ 168926 h 401286"/>
                  <a:gd name="connsiteX15" fmla="*/ 758857 w 813941"/>
                  <a:gd name="connsiteY15" fmla="*/ 135875 h 401286"/>
                  <a:gd name="connsiteX16" fmla="*/ 773546 w 813941"/>
                  <a:gd name="connsiteY16" fmla="*/ 135875 h 401286"/>
                  <a:gd name="connsiteX17" fmla="*/ 773546 w 813941"/>
                  <a:gd name="connsiteY17" fmla="*/ 88135 h 401286"/>
                  <a:gd name="connsiteX18" fmla="*/ 802924 w 813941"/>
                  <a:gd name="connsiteY18" fmla="*/ 88135 h 401286"/>
                  <a:gd name="connsiteX19" fmla="*/ 802924 w 813941"/>
                  <a:gd name="connsiteY19" fmla="*/ 44068 h 401286"/>
                  <a:gd name="connsiteX20" fmla="*/ 813941 w 813941"/>
                  <a:gd name="connsiteY20" fmla="*/ 44068 h 401286"/>
                  <a:gd name="connsiteX21" fmla="*/ 813941 w 813941"/>
                  <a:gd name="connsiteY21" fmla="*/ 0 h 401286"/>
                  <a:gd name="connsiteX0" fmla="*/ 0 w 813942"/>
                  <a:gd name="connsiteY0" fmla="*/ 401286 h 401286"/>
                  <a:gd name="connsiteX1" fmla="*/ 1 w 813942"/>
                  <a:gd name="connsiteY1" fmla="*/ 330506 h 401286"/>
                  <a:gd name="connsiteX2" fmla="*/ 13383 w 813942"/>
                  <a:gd name="connsiteY2" fmla="*/ 330506 h 401286"/>
                  <a:gd name="connsiteX3" fmla="*/ 13383 w 813942"/>
                  <a:gd name="connsiteY3" fmla="*/ 293783 h 401286"/>
                  <a:gd name="connsiteX4" fmla="*/ 31745 w 813942"/>
                  <a:gd name="connsiteY4" fmla="*/ 293783 h 401286"/>
                  <a:gd name="connsiteX5" fmla="*/ 31745 w 813942"/>
                  <a:gd name="connsiteY5" fmla="*/ 257061 h 401286"/>
                  <a:gd name="connsiteX6" fmla="*/ 39089 w 813942"/>
                  <a:gd name="connsiteY6" fmla="*/ 257061 h 401286"/>
                  <a:gd name="connsiteX7" fmla="*/ 39089 w 813942"/>
                  <a:gd name="connsiteY7" fmla="*/ 246044 h 401286"/>
                  <a:gd name="connsiteX8" fmla="*/ 130896 w 813942"/>
                  <a:gd name="connsiteY8" fmla="*/ 246044 h 401286"/>
                  <a:gd name="connsiteX9" fmla="*/ 130896 w 813942"/>
                  <a:gd name="connsiteY9" fmla="*/ 224010 h 401286"/>
                  <a:gd name="connsiteX10" fmla="*/ 145585 w 813942"/>
                  <a:gd name="connsiteY10" fmla="*/ 224010 h 401286"/>
                  <a:gd name="connsiteX11" fmla="*/ 145585 w 813942"/>
                  <a:gd name="connsiteY11" fmla="*/ 201976 h 401286"/>
                  <a:gd name="connsiteX12" fmla="*/ 479764 w 813942"/>
                  <a:gd name="connsiteY12" fmla="*/ 201976 h 401286"/>
                  <a:gd name="connsiteX13" fmla="*/ 479764 w 813942"/>
                  <a:gd name="connsiteY13" fmla="*/ 168926 h 401286"/>
                  <a:gd name="connsiteX14" fmla="*/ 758858 w 813942"/>
                  <a:gd name="connsiteY14" fmla="*/ 168926 h 401286"/>
                  <a:gd name="connsiteX15" fmla="*/ 758858 w 813942"/>
                  <a:gd name="connsiteY15" fmla="*/ 135875 h 401286"/>
                  <a:gd name="connsiteX16" fmla="*/ 773547 w 813942"/>
                  <a:gd name="connsiteY16" fmla="*/ 135875 h 401286"/>
                  <a:gd name="connsiteX17" fmla="*/ 773547 w 813942"/>
                  <a:gd name="connsiteY17" fmla="*/ 88135 h 401286"/>
                  <a:gd name="connsiteX18" fmla="*/ 802925 w 813942"/>
                  <a:gd name="connsiteY18" fmla="*/ 88135 h 401286"/>
                  <a:gd name="connsiteX19" fmla="*/ 802925 w 813942"/>
                  <a:gd name="connsiteY19" fmla="*/ 44068 h 401286"/>
                  <a:gd name="connsiteX20" fmla="*/ 813942 w 813942"/>
                  <a:gd name="connsiteY20" fmla="*/ 44068 h 401286"/>
                  <a:gd name="connsiteX21" fmla="*/ 813942 w 813942"/>
                  <a:gd name="connsiteY21" fmla="*/ 0 h 40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3942" h="401286">
                    <a:moveTo>
                      <a:pt x="0" y="401286"/>
                    </a:moveTo>
                    <a:cubicBezTo>
                      <a:pt x="0" y="377693"/>
                      <a:pt x="1" y="354099"/>
                      <a:pt x="1" y="330506"/>
                    </a:cubicBezTo>
                    <a:lnTo>
                      <a:pt x="13383" y="330506"/>
                    </a:lnTo>
                    <a:lnTo>
                      <a:pt x="13383" y="293783"/>
                    </a:lnTo>
                    <a:lnTo>
                      <a:pt x="31745" y="293783"/>
                    </a:lnTo>
                    <a:lnTo>
                      <a:pt x="31745" y="257061"/>
                    </a:lnTo>
                    <a:lnTo>
                      <a:pt x="39089" y="257061"/>
                    </a:lnTo>
                    <a:lnTo>
                      <a:pt x="39089" y="246044"/>
                    </a:lnTo>
                    <a:lnTo>
                      <a:pt x="130896" y="246044"/>
                    </a:lnTo>
                    <a:lnTo>
                      <a:pt x="130896" y="224010"/>
                    </a:lnTo>
                    <a:lnTo>
                      <a:pt x="145585" y="224010"/>
                    </a:lnTo>
                    <a:lnTo>
                      <a:pt x="145585" y="201976"/>
                    </a:lnTo>
                    <a:lnTo>
                      <a:pt x="479764" y="201976"/>
                    </a:lnTo>
                    <a:lnTo>
                      <a:pt x="479764" y="168926"/>
                    </a:lnTo>
                    <a:lnTo>
                      <a:pt x="758858" y="168926"/>
                    </a:lnTo>
                    <a:lnTo>
                      <a:pt x="758858" y="135875"/>
                    </a:lnTo>
                    <a:lnTo>
                      <a:pt x="773547" y="135875"/>
                    </a:lnTo>
                    <a:lnTo>
                      <a:pt x="773547" y="88135"/>
                    </a:lnTo>
                    <a:lnTo>
                      <a:pt x="802925" y="88135"/>
                    </a:lnTo>
                    <a:lnTo>
                      <a:pt x="802925" y="44068"/>
                    </a:lnTo>
                    <a:lnTo>
                      <a:pt x="813942" y="44068"/>
                    </a:lnTo>
                    <a:lnTo>
                      <a:pt x="813942" y="0"/>
                    </a:lnTo>
                  </a:path>
                </a:pathLst>
              </a:cu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lumMod val="65000"/>
                      <a:lumOff val="35000"/>
                    </a:srgbClr>
                  </a:solidFill>
                  <a:effectLst/>
                  <a:uLnTx/>
                  <a:uFillTx/>
                  <a:latin typeface="Arial "/>
                  <a:ea typeface="+mn-ea"/>
                  <a:cs typeface="+mn-cs"/>
                </a:endParaRPr>
              </a:p>
            </p:txBody>
          </p:sp>
        </p:grpSp>
        <p:sp>
          <p:nvSpPr>
            <p:cNvPr id="201" name="TextBox 200">
              <a:extLst>
                <a:ext uri="{FF2B5EF4-FFF2-40B4-BE49-F238E27FC236}">
                  <a16:creationId xmlns:a16="http://schemas.microsoft.com/office/drawing/2014/main" id="{0833EAB8-395E-4FEA-AFFF-F474E8ADF7EB}"/>
                </a:ext>
              </a:extLst>
            </p:cNvPr>
            <p:cNvSpPr txBox="1">
              <a:spLocks noChangeAspect="1"/>
            </p:cNvSpPr>
            <p:nvPr/>
          </p:nvSpPr>
          <p:spPr>
            <a:xfrm>
              <a:off x="4192222" y="3893386"/>
              <a:ext cx="1518739" cy="1614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1" i="0" u="none" strike="noStrike" kern="1200" cap="none" spc="0" normalizeH="0" baseline="0" noProof="0">
                  <a:ln>
                    <a:noFill/>
                  </a:ln>
                  <a:solidFill>
                    <a:srgbClr val="4E1C65"/>
                  </a:solidFill>
                  <a:effectLst/>
                  <a:uLnTx/>
                  <a:uFillTx/>
                  <a:latin typeface="Arial "/>
                  <a:ea typeface="+mn-ea"/>
                  <a:cs typeface="+mn-cs"/>
                </a:rPr>
                <a:t>Dapagliflozin</a:t>
              </a:r>
            </a:p>
          </p:txBody>
        </p:sp>
        <p:cxnSp>
          <p:nvCxnSpPr>
            <p:cNvPr id="202" name="Straight Connector 201">
              <a:extLst>
                <a:ext uri="{FF2B5EF4-FFF2-40B4-BE49-F238E27FC236}">
                  <a16:creationId xmlns:a16="http://schemas.microsoft.com/office/drawing/2014/main" id="{D83A4486-A435-44EC-AA83-B489D8E5BB69}"/>
                </a:ext>
              </a:extLst>
            </p:cNvPr>
            <p:cNvCxnSpPr>
              <a:cxnSpLocks noChangeAspect="1"/>
            </p:cNvCxnSpPr>
            <p:nvPr/>
          </p:nvCxnSpPr>
          <p:spPr>
            <a:xfrm>
              <a:off x="765812" y="2177262"/>
              <a:ext cx="0" cy="23909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43AFEF60-1A42-4FC4-B90B-FB399AD09941}"/>
                </a:ext>
              </a:extLst>
            </p:cNvPr>
            <p:cNvCxnSpPr>
              <a:cxnSpLocks noChangeAspect="1"/>
            </p:cNvCxnSpPr>
            <p:nvPr/>
          </p:nvCxnSpPr>
          <p:spPr>
            <a:xfrm>
              <a:off x="797212"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A2083F25-5900-4A5A-84BD-65591109061C}"/>
                </a:ext>
              </a:extLst>
            </p:cNvPr>
            <p:cNvCxnSpPr>
              <a:cxnSpLocks noChangeAspect="1"/>
            </p:cNvCxnSpPr>
            <p:nvPr/>
          </p:nvCxnSpPr>
          <p:spPr>
            <a:xfrm>
              <a:off x="1463633"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EAD3EFE8-99DD-4D8F-8F86-D4897F92C9A5}"/>
                </a:ext>
              </a:extLst>
            </p:cNvPr>
            <p:cNvCxnSpPr>
              <a:cxnSpLocks noChangeAspect="1"/>
            </p:cNvCxnSpPr>
            <p:nvPr/>
          </p:nvCxnSpPr>
          <p:spPr>
            <a:xfrm>
              <a:off x="2130054"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88BA98EF-BA22-4C28-917E-2567CBBB7E17}"/>
                </a:ext>
              </a:extLst>
            </p:cNvPr>
            <p:cNvCxnSpPr>
              <a:cxnSpLocks noChangeAspect="1"/>
            </p:cNvCxnSpPr>
            <p:nvPr/>
          </p:nvCxnSpPr>
          <p:spPr>
            <a:xfrm>
              <a:off x="2796474"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86372BFF-B160-42B7-8573-ABEF157F6271}"/>
                </a:ext>
              </a:extLst>
            </p:cNvPr>
            <p:cNvCxnSpPr>
              <a:cxnSpLocks noChangeAspect="1"/>
            </p:cNvCxnSpPr>
            <p:nvPr/>
          </p:nvCxnSpPr>
          <p:spPr>
            <a:xfrm>
              <a:off x="3462895"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E1989916-17E8-4F8A-A04A-6DB206C09C78}"/>
                </a:ext>
              </a:extLst>
            </p:cNvPr>
            <p:cNvCxnSpPr>
              <a:cxnSpLocks noChangeAspect="1"/>
            </p:cNvCxnSpPr>
            <p:nvPr/>
          </p:nvCxnSpPr>
          <p:spPr>
            <a:xfrm>
              <a:off x="4129316"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BDB28A5B-F0C1-4D12-8C62-6E08C9054B75}"/>
                </a:ext>
              </a:extLst>
            </p:cNvPr>
            <p:cNvCxnSpPr>
              <a:cxnSpLocks noChangeAspect="1"/>
            </p:cNvCxnSpPr>
            <p:nvPr/>
          </p:nvCxnSpPr>
          <p:spPr>
            <a:xfrm>
              <a:off x="4795736"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DC1BD404-9AA5-43EB-A651-D895CD59C716}"/>
                </a:ext>
              </a:extLst>
            </p:cNvPr>
            <p:cNvCxnSpPr>
              <a:cxnSpLocks noChangeAspect="1"/>
            </p:cNvCxnSpPr>
            <p:nvPr/>
          </p:nvCxnSpPr>
          <p:spPr>
            <a:xfrm>
              <a:off x="5462157"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8DCD425B-A737-417A-BA58-66BF438233B3}"/>
                </a:ext>
              </a:extLst>
            </p:cNvPr>
            <p:cNvCxnSpPr>
              <a:cxnSpLocks noChangeAspect="1"/>
            </p:cNvCxnSpPr>
            <p:nvPr/>
          </p:nvCxnSpPr>
          <p:spPr>
            <a:xfrm>
              <a:off x="6128578" y="4564053"/>
              <a:ext cx="0" cy="39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B9DB5AA8-2698-482F-A8FF-C1DFF92ED6EC}"/>
                </a:ext>
              </a:extLst>
            </p:cNvPr>
            <p:cNvSpPr txBox="1"/>
            <p:nvPr/>
          </p:nvSpPr>
          <p:spPr>
            <a:xfrm>
              <a:off x="667943" y="2450327"/>
              <a:ext cx="2240040" cy="403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HR: 0.61 </a:t>
              </a:r>
            </a:p>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Arial "/>
                  <a:ea typeface="+mn-ea"/>
                  <a:cs typeface="+mn-cs"/>
                </a:rPr>
                <a:t>(95% CI: 0.51, 0.72) </a:t>
              </a:r>
            </a:p>
          </p:txBody>
        </p:sp>
      </p:grpSp>
      <p:sp>
        <p:nvSpPr>
          <p:cNvPr id="215" name="TextBox 214">
            <a:extLst>
              <a:ext uri="{FF2B5EF4-FFF2-40B4-BE49-F238E27FC236}">
                <a16:creationId xmlns:a16="http://schemas.microsoft.com/office/drawing/2014/main" id="{35A0743E-7869-4A6B-B643-CC1FACA596F6}"/>
              </a:ext>
            </a:extLst>
          </p:cNvPr>
          <p:cNvSpPr txBox="1"/>
          <p:nvPr/>
        </p:nvSpPr>
        <p:spPr>
          <a:xfrm>
            <a:off x="1657897" y="1319950"/>
            <a:ext cx="3948661" cy="369332"/>
          </a:xfrm>
          <a:prstGeom prst="rect">
            <a:avLst/>
          </a:prstGeom>
          <a:solidFill>
            <a:schemeClr val="accent1"/>
          </a:solidFill>
        </p:spPr>
        <p:txBody>
          <a:bodyPr wrap="squar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
                <a:ea typeface="ＭＳ Ｐゴシック" pitchFamily="34" charset="-128"/>
                <a:cs typeface="Arial" panose="020B0604020202020204" pitchFamily="34" charset="0"/>
              </a:rPr>
              <a:t>DAPA-CKD</a:t>
            </a:r>
            <a:r>
              <a:rPr kumimoji="0" lang="en-GB" sz="1800" b="1" i="0" u="none" strike="noStrike" kern="1200" cap="none" spc="0" normalizeH="0" baseline="30000" noProof="0">
                <a:ln>
                  <a:noFill/>
                </a:ln>
                <a:solidFill>
                  <a:srgbClr val="FFFFFF"/>
                </a:solidFill>
                <a:effectLst/>
                <a:uLnTx/>
                <a:uFillTx/>
                <a:latin typeface="Arial "/>
                <a:ea typeface="ＭＳ Ｐゴシック" pitchFamily="34" charset="-128"/>
                <a:cs typeface="Arial" panose="020B0604020202020204" pitchFamily="34" charset="0"/>
              </a:rPr>
              <a:t>1,a</a:t>
            </a:r>
          </a:p>
        </p:txBody>
      </p:sp>
      <p:sp>
        <p:nvSpPr>
          <p:cNvPr id="217" name="Down Arrow 32">
            <a:extLst>
              <a:ext uri="{FF2B5EF4-FFF2-40B4-BE49-F238E27FC236}">
                <a16:creationId xmlns:a16="http://schemas.microsoft.com/office/drawing/2014/main" id="{C080FDAA-DE23-45D0-A1CD-EC8C6D06DD4D}"/>
              </a:ext>
            </a:extLst>
          </p:cNvPr>
          <p:cNvSpPr/>
          <p:nvPr/>
        </p:nvSpPr>
        <p:spPr>
          <a:xfrm>
            <a:off x="1284043" y="2931209"/>
            <a:ext cx="1194701" cy="1212028"/>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229870" marR="0" lvl="0" indent="-229870" algn="ctr" defTabSz="914400" rtl="0" eaLnBrk="0" fontAlgn="base" latinLnBrk="0" hangingPunct="0">
              <a:lnSpc>
                <a:spcPct val="100000"/>
              </a:lnSpc>
              <a:spcBef>
                <a:spcPct val="0"/>
              </a:spcBef>
              <a:spcAft>
                <a:spcPct val="0"/>
              </a:spcAft>
              <a:buClr>
                <a:srgbClr val="7F134C"/>
              </a:buClr>
              <a:buSzTx/>
              <a:buFontTx/>
              <a:buNone/>
              <a:tabLst/>
              <a:defRPr/>
            </a:pPr>
            <a:r>
              <a:rPr kumimoji="0" lang="en-US" sz="1600" b="1" i="0" u="none" strike="noStrike" kern="1200" cap="none" spc="0" normalizeH="0" baseline="0" noProof="0">
                <a:ln>
                  <a:noFill/>
                </a:ln>
                <a:solidFill>
                  <a:srgbClr val="FFFFFF"/>
                </a:solidFill>
                <a:effectLst/>
                <a:uLnTx/>
                <a:uFillTx/>
                <a:latin typeface="Arial "/>
                <a:ea typeface="+mn-ea"/>
                <a:cs typeface="+mn-cs"/>
              </a:rPr>
              <a:t>39%</a:t>
            </a:r>
            <a:r>
              <a:rPr kumimoji="0" lang="en-US" sz="1600" b="0" i="0" u="none" strike="noStrike" kern="1200" cap="none" spc="0" normalizeH="0" baseline="0" noProof="0">
                <a:ln>
                  <a:noFill/>
                </a:ln>
                <a:solidFill>
                  <a:srgbClr val="FFFFFF"/>
                </a:solidFill>
                <a:effectLst/>
                <a:uLnTx/>
                <a:uFillTx/>
                <a:latin typeface="Arial "/>
                <a:ea typeface="+mn-ea"/>
                <a:cs typeface="Arial"/>
              </a:rPr>
              <a:t>​</a:t>
            </a:r>
          </a:p>
          <a:p>
            <a:pPr marL="229870" marR="0" lvl="0" indent="-229870" algn="ctr" defTabSz="914400" rtl="0" eaLnBrk="0" fontAlgn="base" latinLnBrk="0" hangingPunct="0">
              <a:lnSpc>
                <a:spcPct val="100000"/>
              </a:lnSpc>
              <a:spcBef>
                <a:spcPct val="0"/>
              </a:spcBef>
              <a:spcAft>
                <a:spcPct val="0"/>
              </a:spcAft>
              <a:buClr>
                <a:srgbClr val="7F134C"/>
              </a:buClr>
              <a:buSzTx/>
              <a:buFontTx/>
              <a:buNone/>
              <a:tabLst/>
              <a:defRPr/>
            </a:pPr>
            <a:r>
              <a:rPr kumimoji="0" lang="en-US" sz="1600" b="1" i="0" u="none" strike="noStrike" kern="1200" cap="none" spc="0" normalizeH="0" baseline="0" noProof="0">
                <a:ln>
                  <a:noFill/>
                </a:ln>
                <a:solidFill>
                  <a:srgbClr val="FFFFFF"/>
                </a:solidFill>
                <a:effectLst/>
                <a:uLnTx/>
                <a:uFillTx/>
                <a:latin typeface="Arial "/>
                <a:ea typeface="+mn-ea"/>
                <a:cs typeface="+mn-cs"/>
              </a:rPr>
              <a:t>RRR</a:t>
            </a:r>
            <a:endParaRPr kumimoji="0" lang="en-US" sz="1600" b="0" i="0" u="none" strike="noStrike" kern="1200" cap="none" spc="0" normalizeH="0" baseline="0" noProof="0">
              <a:ln>
                <a:noFill/>
              </a:ln>
              <a:solidFill>
                <a:srgbClr val="FFFFFF"/>
              </a:solidFill>
              <a:effectLst/>
              <a:uLnTx/>
              <a:uFillTx/>
              <a:latin typeface="Arial "/>
              <a:ea typeface="+mn-ea"/>
              <a:cs typeface="Arial" panose="020B0604020202020204"/>
            </a:endParaRPr>
          </a:p>
        </p:txBody>
      </p:sp>
      <p:grpSp>
        <p:nvGrpSpPr>
          <p:cNvPr id="162" name="Group 161">
            <a:extLst>
              <a:ext uri="{FF2B5EF4-FFF2-40B4-BE49-F238E27FC236}">
                <a16:creationId xmlns:a16="http://schemas.microsoft.com/office/drawing/2014/main" id="{1B3531A6-4DAC-409E-B4B7-A5091FBEA7CD}"/>
              </a:ext>
            </a:extLst>
          </p:cNvPr>
          <p:cNvGrpSpPr/>
          <p:nvPr/>
        </p:nvGrpSpPr>
        <p:grpSpPr>
          <a:xfrm>
            <a:off x="6342422" y="2139724"/>
            <a:ext cx="5540183" cy="3194630"/>
            <a:chOff x="6556627" y="4068964"/>
            <a:chExt cx="4766210" cy="2029739"/>
          </a:xfrm>
        </p:grpSpPr>
        <p:sp>
          <p:nvSpPr>
            <p:cNvPr id="165" name="TextBox 13">
              <a:extLst>
                <a:ext uri="{FF2B5EF4-FFF2-40B4-BE49-F238E27FC236}">
                  <a16:creationId xmlns:a16="http://schemas.microsoft.com/office/drawing/2014/main" id="{0ED6674C-4A1B-45A2-A01C-BA7E5270F1C3}"/>
                </a:ext>
              </a:extLst>
            </p:cNvPr>
            <p:cNvSpPr txBox="1"/>
            <p:nvPr/>
          </p:nvSpPr>
          <p:spPr>
            <a:xfrm>
              <a:off x="7230652" y="4277614"/>
              <a:ext cx="1183235" cy="234659"/>
            </a:xfrm>
            <a:prstGeom prst="rect">
              <a:avLst/>
            </a:prstGeom>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HR: 0.70</a:t>
              </a:r>
              <a:br>
                <a:rPr kumimoji="0" lang="en-GB" sz="1200" b="0"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br>
              <a:r>
                <a:rPr kumimoji="0" lang="en-GB" sz="1200" b="0"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(95% CI: 0.59, 0.82)</a:t>
              </a:r>
            </a:p>
          </p:txBody>
        </p:sp>
        <p:sp>
          <p:nvSpPr>
            <p:cNvPr id="166" name="TextBox 13">
              <a:extLst>
                <a:ext uri="{FF2B5EF4-FFF2-40B4-BE49-F238E27FC236}">
                  <a16:creationId xmlns:a16="http://schemas.microsoft.com/office/drawing/2014/main" id="{86B2CD32-0CD5-4214-985A-FCE9B5958D54}"/>
                </a:ext>
              </a:extLst>
            </p:cNvPr>
            <p:cNvSpPr txBox="1"/>
            <p:nvPr/>
          </p:nvSpPr>
          <p:spPr>
            <a:xfrm>
              <a:off x="10275972" y="4495985"/>
              <a:ext cx="507494" cy="117329"/>
            </a:xfrm>
            <a:prstGeom prst="rect">
              <a:avLst/>
            </a:prstGeom>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lumMod val="50000"/>
                    </a:srgbClr>
                  </a:solidFill>
                  <a:effectLst/>
                  <a:uLnTx/>
                  <a:uFillTx/>
                  <a:latin typeface="Arial "/>
                  <a:ea typeface="+mn-ea"/>
                  <a:cs typeface="Arial" panose="020B0604020202020204" pitchFamily="34" charset="0"/>
                </a:rPr>
                <a:t>Placebo</a:t>
              </a:r>
            </a:p>
          </p:txBody>
        </p:sp>
        <p:sp>
          <p:nvSpPr>
            <p:cNvPr id="167" name="TextBox 13">
              <a:extLst>
                <a:ext uri="{FF2B5EF4-FFF2-40B4-BE49-F238E27FC236}">
                  <a16:creationId xmlns:a16="http://schemas.microsoft.com/office/drawing/2014/main" id="{3872063A-73DA-431E-8536-D3F5B0721210}"/>
                </a:ext>
              </a:extLst>
            </p:cNvPr>
            <p:cNvSpPr txBox="1"/>
            <p:nvPr/>
          </p:nvSpPr>
          <p:spPr>
            <a:xfrm>
              <a:off x="10335799" y="5235284"/>
              <a:ext cx="826057" cy="117329"/>
            </a:xfrm>
            <a:prstGeom prst="rect">
              <a:avLst/>
            </a:prstGeom>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BCD717">
                      <a:lumMod val="75000"/>
                    </a:srgbClr>
                  </a:solidFill>
                  <a:effectLst/>
                  <a:uLnTx/>
                  <a:uFillTx/>
                  <a:latin typeface="Arial "/>
                  <a:ea typeface="+mn-ea"/>
                  <a:cs typeface="Arial" panose="020B0604020202020204" pitchFamily="34" charset="0"/>
                </a:rPr>
                <a:t>Canagliflozin</a:t>
              </a:r>
            </a:p>
          </p:txBody>
        </p:sp>
        <p:grpSp>
          <p:nvGrpSpPr>
            <p:cNvPr id="168" name="Group 167">
              <a:extLst>
                <a:ext uri="{FF2B5EF4-FFF2-40B4-BE49-F238E27FC236}">
                  <a16:creationId xmlns:a16="http://schemas.microsoft.com/office/drawing/2014/main" id="{C302E2B6-0DF1-4347-A9DD-6FE5F238414E}"/>
                </a:ext>
              </a:extLst>
            </p:cNvPr>
            <p:cNvGrpSpPr/>
            <p:nvPr/>
          </p:nvGrpSpPr>
          <p:grpSpPr>
            <a:xfrm>
              <a:off x="6556627" y="4068964"/>
              <a:ext cx="4766210" cy="2029739"/>
              <a:chOff x="6556627" y="4068964"/>
              <a:chExt cx="4766210" cy="2029739"/>
            </a:xfrm>
          </p:grpSpPr>
          <p:sp>
            <p:nvSpPr>
              <p:cNvPr id="219" name="TextBox 218">
                <a:extLst>
                  <a:ext uri="{FF2B5EF4-FFF2-40B4-BE49-F238E27FC236}">
                    <a16:creationId xmlns:a16="http://schemas.microsoft.com/office/drawing/2014/main" id="{68708FE2-CA67-4FE9-8234-53A5202E04CE}"/>
                  </a:ext>
                </a:extLst>
              </p:cNvPr>
              <p:cNvSpPr txBox="1"/>
              <p:nvPr/>
            </p:nvSpPr>
            <p:spPr>
              <a:xfrm rot="16200000">
                <a:off x="5898098" y="4889537"/>
                <a:ext cx="1502403" cy="185346"/>
              </a:xfrm>
              <a:prstGeom prst="rect">
                <a:avLst/>
              </a:prstGeom>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Patients with an event (%)</a:t>
                </a:r>
              </a:p>
            </p:txBody>
          </p:sp>
          <p:cxnSp>
            <p:nvCxnSpPr>
              <p:cNvPr id="220" name="Straight Connector 219">
                <a:extLst>
                  <a:ext uri="{FF2B5EF4-FFF2-40B4-BE49-F238E27FC236}">
                    <a16:creationId xmlns:a16="http://schemas.microsoft.com/office/drawing/2014/main" id="{3129E864-F9E4-4E41-93AC-A56DEF0E1AB6}"/>
                  </a:ext>
                </a:extLst>
              </p:cNvPr>
              <p:cNvCxnSpPr/>
              <p:nvPr/>
            </p:nvCxnSpPr>
            <p:spPr bwMode="auto">
              <a:xfrm rot="5400000" flipH="1" flipV="1">
                <a:off x="6168384" y="4954240"/>
                <a:ext cx="1666944"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21" name="Straight Connector 220">
                <a:extLst>
                  <a:ext uri="{FF2B5EF4-FFF2-40B4-BE49-F238E27FC236}">
                    <a16:creationId xmlns:a16="http://schemas.microsoft.com/office/drawing/2014/main" id="{AC85FBCE-EDE4-49EC-822B-5F6AA111F0A3}"/>
                  </a:ext>
                </a:extLst>
              </p:cNvPr>
              <p:cNvCxnSpPr/>
              <p:nvPr/>
            </p:nvCxnSpPr>
            <p:spPr bwMode="auto">
              <a:xfrm rot="10800000" flipH="1" flipV="1">
                <a:off x="7001291" y="5784765"/>
                <a:ext cx="42228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22" name="Straight Connector 221">
                <a:extLst>
                  <a:ext uri="{FF2B5EF4-FFF2-40B4-BE49-F238E27FC236}">
                    <a16:creationId xmlns:a16="http://schemas.microsoft.com/office/drawing/2014/main" id="{BEB9E5EB-327E-4A6B-A484-DF489E7E502E}"/>
                  </a:ext>
                </a:extLst>
              </p:cNvPr>
              <p:cNvCxnSpPr/>
              <p:nvPr/>
            </p:nvCxnSpPr>
            <p:spPr bwMode="auto">
              <a:xfrm rot="10800000" flipH="1" flipV="1">
                <a:off x="6947856" y="4121442"/>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223" name="TextBox 222">
                <a:extLst>
                  <a:ext uri="{FF2B5EF4-FFF2-40B4-BE49-F238E27FC236}">
                    <a16:creationId xmlns:a16="http://schemas.microsoft.com/office/drawing/2014/main" id="{AB799184-B6FE-40D2-98C8-B67A66093B8A}"/>
                  </a:ext>
                </a:extLst>
              </p:cNvPr>
              <p:cNvSpPr txBox="1"/>
              <p:nvPr/>
            </p:nvSpPr>
            <p:spPr>
              <a:xfrm>
                <a:off x="6707655" y="4068964"/>
                <a:ext cx="205732" cy="107552"/>
              </a:xfrm>
              <a:prstGeom prst="rect">
                <a:avLst/>
              </a:prstGeom>
            </p:spPr>
            <p:txBody>
              <a:bodyPr wrap="squar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20</a:t>
                </a:r>
              </a:p>
            </p:txBody>
          </p:sp>
          <p:sp>
            <p:nvSpPr>
              <p:cNvPr id="224" name="TextBox 223">
                <a:extLst>
                  <a:ext uri="{FF2B5EF4-FFF2-40B4-BE49-F238E27FC236}">
                    <a16:creationId xmlns:a16="http://schemas.microsoft.com/office/drawing/2014/main" id="{A75B6971-7471-4169-A7F5-78D90AA498B1}"/>
                  </a:ext>
                </a:extLst>
              </p:cNvPr>
              <p:cNvSpPr txBox="1"/>
              <p:nvPr/>
            </p:nvSpPr>
            <p:spPr>
              <a:xfrm>
                <a:off x="6707655" y="4484751"/>
                <a:ext cx="205732" cy="107552"/>
              </a:xfrm>
              <a:prstGeom prst="rect">
                <a:avLst/>
              </a:prstGeom>
            </p:spPr>
            <p:txBody>
              <a:bodyPr wrap="squar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15</a:t>
                </a:r>
              </a:p>
            </p:txBody>
          </p:sp>
          <p:sp>
            <p:nvSpPr>
              <p:cNvPr id="225" name="TextBox 224">
                <a:extLst>
                  <a:ext uri="{FF2B5EF4-FFF2-40B4-BE49-F238E27FC236}">
                    <a16:creationId xmlns:a16="http://schemas.microsoft.com/office/drawing/2014/main" id="{3FCC1AE0-0299-4CB5-9A93-7A0DCA25437F}"/>
                  </a:ext>
                </a:extLst>
              </p:cNvPr>
              <p:cNvSpPr txBox="1"/>
              <p:nvPr/>
            </p:nvSpPr>
            <p:spPr>
              <a:xfrm>
                <a:off x="6707655" y="4900539"/>
                <a:ext cx="205732" cy="107552"/>
              </a:xfrm>
              <a:prstGeom prst="rect">
                <a:avLst/>
              </a:prstGeom>
            </p:spPr>
            <p:txBody>
              <a:bodyPr wrap="squar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10</a:t>
                </a:r>
              </a:p>
            </p:txBody>
          </p:sp>
          <p:sp>
            <p:nvSpPr>
              <p:cNvPr id="226" name="TextBox 225">
                <a:extLst>
                  <a:ext uri="{FF2B5EF4-FFF2-40B4-BE49-F238E27FC236}">
                    <a16:creationId xmlns:a16="http://schemas.microsoft.com/office/drawing/2014/main" id="{6B36FBF1-BA40-48D5-B9B9-036808A2AF09}"/>
                  </a:ext>
                </a:extLst>
              </p:cNvPr>
              <p:cNvSpPr txBox="1"/>
              <p:nvPr/>
            </p:nvSpPr>
            <p:spPr>
              <a:xfrm>
                <a:off x="6707655" y="5316327"/>
                <a:ext cx="205732" cy="107552"/>
              </a:xfrm>
              <a:prstGeom prst="rect">
                <a:avLst/>
              </a:prstGeom>
            </p:spPr>
            <p:txBody>
              <a:bodyPr wrap="squar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5</a:t>
                </a:r>
              </a:p>
            </p:txBody>
          </p:sp>
          <p:sp>
            <p:nvSpPr>
              <p:cNvPr id="227" name="TextBox 226">
                <a:extLst>
                  <a:ext uri="{FF2B5EF4-FFF2-40B4-BE49-F238E27FC236}">
                    <a16:creationId xmlns:a16="http://schemas.microsoft.com/office/drawing/2014/main" id="{4E01A2D8-111A-41B3-A87B-E57B789AEBC4}"/>
                  </a:ext>
                </a:extLst>
              </p:cNvPr>
              <p:cNvSpPr txBox="1"/>
              <p:nvPr/>
            </p:nvSpPr>
            <p:spPr>
              <a:xfrm>
                <a:off x="6707655" y="5732111"/>
                <a:ext cx="205732" cy="107552"/>
              </a:xfrm>
              <a:prstGeom prst="rect">
                <a:avLst/>
              </a:prstGeom>
            </p:spPr>
            <p:txBody>
              <a:bodyPr wrap="square" lIns="0" tIns="0" rIns="0" bIns="0" rtlCol="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0</a:t>
                </a:r>
              </a:p>
            </p:txBody>
          </p:sp>
          <p:sp>
            <p:nvSpPr>
              <p:cNvPr id="230" name="TextBox 229">
                <a:extLst>
                  <a:ext uri="{FF2B5EF4-FFF2-40B4-BE49-F238E27FC236}">
                    <a16:creationId xmlns:a16="http://schemas.microsoft.com/office/drawing/2014/main" id="{22E78633-E7EB-4E15-88D1-C33402BEE819}"/>
                  </a:ext>
                </a:extLst>
              </p:cNvPr>
              <p:cNvSpPr txBox="1"/>
              <p:nvPr/>
            </p:nvSpPr>
            <p:spPr>
              <a:xfrm>
                <a:off x="6899969"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0</a:t>
                </a:r>
              </a:p>
            </p:txBody>
          </p:sp>
          <p:sp>
            <p:nvSpPr>
              <p:cNvPr id="231" name="TextBox 230">
                <a:extLst>
                  <a:ext uri="{FF2B5EF4-FFF2-40B4-BE49-F238E27FC236}">
                    <a16:creationId xmlns:a16="http://schemas.microsoft.com/office/drawing/2014/main" id="{FDA4D538-E417-4DF7-B813-C7833B8500E3}"/>
                  </a:ext>
                </a:extLst>
              </p:cNvPr>
              <p:cNvSpPr txBox="1"/>
              <p:nvPr/>
            </p:nvSpPr>
            <p:spPr>
              <a:xfrm>
                <a:off x="7502417"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6</a:t>
                </a:r>
              </a:p>
            </p:txBody>
          </p:sp>
          <p:sp>
            <p:nvSpPr>
              <p:cNvPr id="287" name="TextBox 286">
                <a:extLst>
                  <a:ext uri="{FF2B5EF4-FFF2-40B4-BE49-F238E27FC236}">
                    <a16:creationId xmlns:a16="http://schemas.microsoft.com/office/drawing/2014/main" id="{103BF012-AEC0-484D-BD46-999B14E02678}"/>
                  </a:ext>
                </a:extLst>
              </p:cNvPr>
              <p:cNvSpPr txBox="1"/>
              <p:nvPr/>
            </p:nvSpPr>
            <p:spPr>
              <a:xfrm>
                <a:off x="8104864"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12</a:t>
                </a:r>
              </a:p>
            </p:txBody>
          </p:sp>
          <p:sp>
            <p:nvSpPr>
              <p:cNvPr id="288" name="TextBox 287">
                <a:extLst>
                  <a:ext uri="{FF2B5EF4-FFF2-40B4-BE49-F238E27FC236}">
                    <a16:creationId xmlns:a16="http://schemas.microsoft.com/office/drawing/2014/main" id="{09108581-4B9F-480D-BAD6-6B05DFEFE004}"/>
                  </a:ext>
                </a:extLst>
              </p:cNvPr>
              <p:cNvSpPr txBox="1"/>
              <p:nvPr/>
            </p:nvSpPr>
            <p:spPr>
              <a:xfrm>
                <a:off x="8707314"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18</a:t>
                </a:r>
              </a:p>
            </p:txBody>
          </p:sp>
          <p:sp>
            <p:nvSpPr>
              <p:cNvPr id="289" name="TextBox 288">
                <a:extLst>
                  <a:ext uri="{FF2B5EF4-FFF2-40B4-BE49-F238E27FC236}">
                    <a16:creationId xmlns:a16="http://schemas.microsoft.com/office/drawing/2014/main" id="{AB2DB5C4-276A-4FF5-8300-1D589D25055D}"/>
                  </a:ext>
                </a:extLst>
              </p:cNvPr>
              <p:cNvSpPr txBox="1"/>
              <p:nvPr/>
            </p:nvSpPr>
            <p:spPr>
              <a:xfrm>
                <a:off x="9309761"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24</a:t>
                </a:r>
              </a:p>
            </p:txBody>
          </p:sp>
          <p:sp>
            <p:nvSpPr>
              <p:cNvPr id="290" name="TextBox 289">
                <a:extLst>
                  <a:ext uri="{FF2B5EF4-FFF2-40B4-BE49-F238E27FC236}">
                    <a16:creationId xmlns:a16="http://schemas.microsoft.com/office/drawing/2014/main" id="{59D0BD1A-08BA-4737-9F3A-F0D7876B150F}"/>
                  </a:ext>
                </a:extLst>
              </p:cNvPr>
              <p:cNvSpPr txBox="1"/>
              <p:nvPr/>
            </p:nvSpPr>
            <p:spPr>
              <a:xfrm>
                <a:off x="9912209"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30</a:t>
                </a:r>
              </a:p>
            </p:txBody>
          </p:sp>
          <p:sp>
            <p:nvSpPr>
              <p:cNvPr id="291" name="TextBox 290">
                <a:extLst>
                  <a:ext uri="{FF2B5EF4-FFF2-40B4-BE49-F238E27FC236}">
                    <a16:creationId xmlns:a16="http://schemas.microsoft.com/office/drawing/2014/main" id="{A659DDF0-4925-4AB0-926C-CA4DD1FE349B}"/>
                  </a:ext>
                </a:extLst>
              </p:cNvPr>
              <p:cNvSpPr txBox="1"/>
              <p:nvPr/>
            </p:nvSpPr>
            <p:spPr>
              <a:xfrm>
                <a:off x="10514657"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36</a:t>
                </a:r>
              </a:p>
            </p:txBody>
          </p:sp>
          <p:sp>
            <p:nvSpPr>
              <p:cNvPr id="292" name="TextBox 291">
                <a:extLst>
                  <a:ext uri="{FF2B5EF4-FFF2-40B4-BE49-F238E27FC236}">
                    <a16:creationId xmlns:a16="http://schemas.microsoft.com/office/drawing/2014/main" id="{2DB57938-483D-4A18-BD36-F1F6365E2874}"/>
                  </a:ext>
                </a:extLst>
              </p:cNvPr>
              <p:cNvSpPr txBox="1"/>
              <p:nvPr/>
            </p:nvSpPr>
            <p:spPr>
              <a:xfrm>
                <a:off x="11117105" y="5844527"/>
                <a:ext cx="205732" cy="107552"/>
              </a:xfrm>
              <a:prstGeom prst="rect">
                <a:avLst/>
              </a:prstGeom>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rPr>
                  <a:t>42</a:t>
                </a:r>
              </a:p>
            </p:txBody>
          </p:sp>
          <p:cxnSp>
            <p:nvCxnSpPr>
              <p:cNvPr id="293" name="Straight Connector 292">
                <a:extLst>
                  <a:ext uri="{FF2B5EF4-FFF2-40B4-BE49-F238E27FC236}">
                    <a16:creationId xmlns:a16="http://schemas.microsoft.com/office/drawing/2014/main" id="{ADE5B4CB-A36E-42AF-9262-B1D8C0592B47}"/>
                  </a:ext>
                </a:extLst>
              </p:cNvPr>
              <p:cNvCxnSpPr/>
              <p:nvPr/>
            </p:nvCxnSpPr>
            <p:spPr bwMode="auto">
              <a:xfrm rot="10800000" flipH="1" flipV="1">
                <a:off x="6947856" y="4537273"/>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94" name="Straight Connector 293">
                <a:extLst>
                  <a:ext uri="{FF2B5EF4-FFF2-40B4-BE49-F238E27FC236}">
                    <a16:creationId xmlns:a16="http://schemas.microsoft.com/office/drawing/2014/main" id="{1B6CC98A-0E29-4639-81B9-7833F78620B5}"/>
                  </a:ext>
                </a:extLst>
              </p:cNvPr>
              <p:cNvCxnSpPr/>
              <p:nvPr/>
            </p:nvCxnSpPr>
            <p:spPr bwMode="auto">
              <a:xfrm rot="10800000" flipH="1" flipV="1">
                <a:off x="6947856" y="4953103"/>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95" name="Straight Connector 294">
                <a:extLst>
                  <a:ext uri="{FF2B5EF4-FFF2-40B4-BE49-F238E27FC236}">
                    <a16:creationId xmlns:a16="http://schemas.microsoft.com/office/drawing/2014/main" id="{D0683CEF-C443-4051-B01E-7D54030F4ED6}"/>
                  </a:ext>
                </a:extLst>
              </p:cNvPr>
              <p:cNvCxnSpPr/>
              <p:nvPr/>
            </p:nvCxnSpPr>
            <p:spPr bwMode="auto">
              <a:xfrm rot="10800000" flipH="1" flipV="1">
                <a:off x="6947856" y="5368934"/>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96" name="Straight Connector 295">
                <a:extLst>
                  <a:ext uri="{FF2B5EF4-FFF2-40B4-BE49-F238E27FC236}">
                    <a16:creationId xmlns:a16="http://schemas.microsoft.com/office/drawing/2014/main" id="{EB4EFDD9-E0E2-4914-8CD2-5C0A8B21E52E}"/>
                  </a:ext>
                </a:extLst>
              </p:cNvPr>
              <p:cNvCxnSpPr/>
              <p:nvPr/>
            </p:nvCxnSpPr>
            <p:spPr bwMode="auto">
              <a:xfrm rot="10800000" flipH="1" flipV="1">
                <a:off x="6947856" y="5784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97" name="Straight Connector 296">
                <a:extLst>
                  <a:ext uri="{FF2B5EF4-FFF2-40B4-BE49-F238E27FC236}">
                    <a16:creationId xmlns:a16="http://schemas.microsoft.com/office/drawing/2014/main" id="{4A5C992A-91ED-4C8D-856C-D22642B459F7}"/>
                  </a:ext>
                </a:extLst>
              </p:cNvPr>
              <p:cNvCxnSpPr/>
              <p:nvPr/>
            </p:nvCxnSpPr>
            <p:spPr bwMode="auto">
              <a:xfrm rot="5400000" flipV="1">
                <a:off x="6973110"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98" name="Straight Connector 297">
                <a:extLst>
                  <a:ext uri="{FF2B5EF4-FFF2-40B4-BE49-F238E27FC236}">
                    <a16:creationId xmlns:a16="http://schemas.microsoft.com/office/drawing/2014/main" id="{963BC602-1F84-43F2-A4DC-FE8D7BBAE2FF}"/>
                  </a:ext>
                </a:extLst>
              </p:cNvPr>
              <p:cNvCxnSpPr/>
              <p:nvPr/>
            </p:nvCxnSpPr>
            <p:spPr bwMode="auto">
              <a:xfrm rot="5400000" flipV="1">
                <a:off x="7575627"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299" name="Straight Connector 298">
                <a:extLst>
                  <a:ext uri="{FF2B5EF4-FFF2-40B4-BE49-F238E27FC236}">
                    <a16:creationId xmlns:a16="http://schemas.microsoft.com/office/drawing/2014/main" id="{D1BD91F5-283E-4A6F-A997-F2DD3C771A01}"/>
                  </a:ext>
                </a:extLst>
              </p:cNvPr>
              <p:cNvCxnSpPr/>
              <p:nvPr/>
            </p:nvCxnSpPr>
            <p:spPr bwMode="auto">
              <a:xfrm rot="5400000" flipV="1">
                <a:off x="8178144"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300" name="Straight Connector 299">
                <a:extLst>
                  <a:ext uri="{FF2B5EF4-FFF2-40B4-BE49-F238E27FC236}">
                    <a16:creationId xmlns:a16="http://schemas.microsoft.com/office/drawing/2014/main" id="{BE57DA81-AEFD-406F-B880-2BDC3D5B8E11}"/>
                  </a:ext>
                </a:extLst>
              </p:cNvPr>
              <p:cNvCxnSpPr/>
              <p:nvPr/>
            </p:nvCxnSpPr>
            <p:spPr bwMode="auto">
              <a:xfrm rot="5400000" flipV="1">
                <a:off x="8780661"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301" name="Straight Connector 300">
                <a:extLst>
                  <a:ext uri="{FF2B5EF4-FFF2-40B4-BE49-F238E27FC236}">
                    <a16:creationId xmlns:a16="http://schemas.microsoft.com/office/drawing/2014/main" id="{F3508F8C-5CD3-4ACE-8818-9EB68BE3C67C}"/>
                  </a:ext>
                </a:extLst>
              </p:cNvPr>
              <p:cNvCxnSpPr/>
              <p:nvPr/>
            </p:nvCxnSpPr>
            <p:spPr bwMode="auto">
              <a:xfrm rot="5400000" flipV="1">
                <a:off x="9383178"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302" name="Straight Connector 301">
                <a:extLst>
                  <a:ext uri="{FF2B5EF4-FFF2-40B4-BE49-F238E27FC236}">
                    <a16:creationId xmlns:a16="http://schemas.microsoft.com/office/drawing/2014/main" id="{BDDC3B71-3DA6-45E1-8D07-B05C1EF50717}"/>
                  </a:ext>
                </a:extLst>
              </p:cNvPr>
              <p:cNvCxnSpPr/>
              <p:nvPr/>
            </p:nvCxnSpPr>
            <p:spPr bwMode="auto">
              <a:xfrm rot="5400000" flipV="1">
                <a:off x="9985695"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303" name="Straight Connector 302">
                <a:extLst>
                  <a:ext uri="{FF2B5EF4-FFF2-40B4-BE49-F238E27FC236}">
                    <a16:creationId xmlns:a16="http://schemas.microsoft.com/office/drawing/2014/main" id="{52E5FEEB-7FB6-485B-8FAF-12B3F7B79238}"/>
                  </a:ext>
                </a:extLst>
              </p:cNvPr>
              <p:cNvCxnSpPr/>
              <p:nvPr/>
            </p:nvCxnSpPr>
            <p:spPr bwMode="auto">
              <a:xfrm rot="5400000" flipV="1">
                <a:off x="10588211"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cxnSp>
            <p:nvCxnSpPr>
              <p:cNvPr id="304" name="Straight Connector 303">
                <a:extLst>
                  <a:ext uri="{FF2B5EF4-FFF2-40B4-BE49-F238E27FC236}">
                    <a16:creationId xmlns:a16="http://schemas.microsoft.com/office/drawing/2014/main" id="{5696DB4F-636C-4EA9-AB34-B425D2A4AC0B}"/>
                  </a:ext>
                </a:extLst>
              </p:cNvPr>
              <p:cNvCxnSpPr/>
              <p:nvPr/>
            </p:nvCxnSpPr>
            <p:spPr bwMode="auto">
              <a:xfrm rot="5400000" flipV="1">
                <a:off x="11190732" y="5811765"/>
                <a:ext cx="54000" cy="0"/>
              </a:xfrm>
              <a:prstGeom prst="line">
                <a:avLst/>
              </a:prstGeom>
              <a:solidFill>
                <a:schemeClr val="accent1"/>
              </a:solidFill>
              <a:ln w="12700" cap="flat" cmpd="sng" algn="ctr">
                <a:solidFill>
                  <a:srgbClr val="000000"/>
                </a:solidFill>
                <a:prstDash val="solid"/>
                <a:round/>
                <a:headEnd type="none" w="med" len="med"/>
                <a:tailEnd type="none" w="med" len="med"/>
              </a:ln>
              <a:effectLst/>
            </p:spPr>
          </p:cxnSp>
          <p:sp>
            <p:nvSpPr>
              <p:cNvPr id="305" name="TextBox 14">
                <a:extLst>
                  <a:ext uri="{FF2B5EF4-FFF2-40B4-BE49-F238E27FC236}">
                    <a16:creationId xmlns:a16="http://schemas.microsoft.com/office/drawing/2014/main" id="{FE449887-1948-4F07-A018-6960EF8BECA9}"/>
                  </a:ext>
                </a:extLst>
              </p:cNvPr>
              <p:cNvSpPr txBox="1"/>
              <p:nvPr/>
            </p:nvSpPr>
            <p:spPr>
              <a:xfrm>
                <a:off x="7934256" y="5975507"/>
                <a:ext cx="2076866" cy="12319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200"/>
                  </a:spcBef>
                  <a:spcAft>
                    <a:spcPts val="0"/>
                  </a:spcAft>
                  <a:buClr>
                    <a:srgbClr val="7F134C"/>
                  </a:buClr>
                  <a:buSzTx/>
                  <a:buFontTx/>
                  <a:buNone/>
                  <a:tabLst/>
                  <a:defRPr/>
                </a:pPr>
                <a:r>
                  <a:rPr kumimoji="0" lang="en-GB" sz="1400" b="1"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Months since randomization</a:t>
                </a:r>
              </a:p>
            </p:txBody>
          </p:sp>
        </p:grpSp>
        <p:sp>
          <p:nvSpPr>
            <p:cNvPr id="169" name="Freeform 13">
              <a:extLst>
                <a:ext uri="{FF2B5EF4-FFF2-40B4-BE49-F238E27FC236}">
                  <a16:creationId xmlns:a16="http://schemas.microsoft.com/office/drawing/2014/main" id="{7C5E2BB7-EF5F-400C-A5B3-F46BF2891007}"/>
                </a:ext>
              </a:extLst>
            </p:cNvPr>
            <p:cNvSpPr>
              <a:spLocks/>
            </p:cNvSpPr>
            <p:nvPr/>
          </p:nvSpPr>
          <p:spPr bwMode="auto">
            <a:xfrm>
              <a:off x="6999459" y="4449944"/>
              <a:ext cx="4206090" cy="1338417"/>
            </a:xfrm>
            <a:custGeom>
              <a:avLst/>
              <a:gdLst/>
              <a:ahLst/>
              <a:cxnLst>
                <a:cxn ang="0">
                  <a:pos x="2733" y="54"/>
                </a:cxn>
                <a:cxn ang="0">
                  <a:pos x="2673" y="97"/>
                </a:cxn>
                <a:cxn ang="0">
                  <a:pos x="2537" y="123"/>
                </a:cxn>
                <a:cxn ang="0">
                  <a:pos x="2415" y="132"/>
                </a:cxn>
                <a:cxn ang="0">
                  <a:pos x="2367" y="187"/>
                </a:cxn>
                <a:cxn ang="0">
                  <a:pos x="2295" y="210"/>
                </a:cxn>
                <a:cxn ang="0">
                  <a:pos x="2186" y="228"/>
                </a:cxn>
                <a:cxn ang="0">
                  <a:pos x="2135" y="238"/>
                </a:cxn>
                <a:cxn ang="0">
                  <a:pos x="2103" y="267"/>
                </a:cxn>
                <a:cxn ang="0">
                  <a:pos x="2031" y="274"/>
                </a:cxn>
                <a:cxn ang="0">
                  <a:pos x="1988" y="319"/>
                </a:cxn>
                <a:cxn ang="0">
                  <a:pos x="1971" y="373"/>
                </a:cxn>
                <a:cxn ang="0">
                  <a:pos x="1938" y="403"/>
                </a:cxn>
                <a:cxn ang="0">
                  <a:pos x="1884" y="418"/>
                </a:cxn>
                <a:cxn ang="0">
                  <a:pos x="1815" y="427"/>
                </a:cxn>
                <a:cxn ang="0">
                  <a:pos x="1766" y="438"/>
                </a:cxn>
                <a:cxn ang="0">
                  <a:pos x="1713" y="447"/>
                </a:cxn>
                <a:cxn ang="0">
                  <a:pos x="1631" y="463"/>
                </a:cxn>
                <a:cxn ang="0">
                  <a:pos x="1596" y="489"/>
                </a:cxn>
                <a:cxn ang="0">
                  <a:pos x="1580" y="525"/>
                </a:cxn>
                <a:cxn ang="0">
                  <a:pos x="1529" y="553"/>
                </a:cxn>
                <a:cxn ang="0">
                  <a:pos x="1458" y="564"/>
                </a:cxn>
                <a:cxn ang="0">
                  <a:pos x="1401" y="571"/>
                </a:cxn>
                <a:cxn ang="0">
                  <a:pos x="1359" y="589"/>
                </a:cxn>
                <a:cxn ang="0">
                  <a:pos x="1308" y="607"/>
                </a:cxn>
                <a:cxn ang="0">
                  <a:pos x="1245" y="607"/>
                </a:cxn>
                <a:cxn ang="0">
                  <a:pos x="1206" y="621"/>
                </a:cxn>
                <a:cxn ang="0">
                  <a:pos x="1184" y="655"/>
                </a:cxn>
                <a:cxn ang="0">
                  <a:pos x="1155" y="687"/>
                </a:cxn>
                <a:cxn ang="0">
                  <a:pos x="1041" y="699"/>
                </a:cxn>
                <a:cxn ang="0">
                  <a:pos x="978" y="705"/>
                </a:cxn>
                <a:cxn ang="0">
                  <a:pos x="860" y="721"/>
                </a:cxn>
                <a:cxn ang="0">
                  <a:pos x="801" y="730"/>
                </a:cxn>
                <a:cxn ang="0">
                  <a:pos x="768" y="769"/>
                </a:cxn>
                <a:cxn ang="0">
                  <a:pos x="705" y="778"/>
                </a:cxn>
                <a:cxn ang="0">
                  <a:pos x="638" y="790"/>
                </a:cxn>
                <a:cxn ang="0">
                  <a:pos x="468" y="802"/>
                </a:cxn>
                <a:cxn ang="0">
                  <a:pos x="299" y="810"/>
                </a:cxn>
                <a:cxn ang="0">
                  <a:pos x="125" y="828"/>
                </a:cxn>
                <a:cxn ang="0">
                  <a:pos x="0" y="828"/>
                </a:cxn>
              </a:cxnLst>
              <a:rect l="0" t="0" r="r" b="b"/>
              <a:pathLst>
                <a:path w="2760" h="828">
                  <a:moveTo>
                    <a:pt x="2760" y="0"/>
                  </a:moveTo>
                  <a:lnTo>
                    <a:pt x="2733" y="54"/>
                  </a:lnTo>
                  <a:lnTo>
                    <a:pt x="2685" y="73"/>
                  </a:lnTo>
                  <a:lnTo>
                    <a:pt x="2673" y="97"/>
                  </a:lnTo>
                  <a:lnTo>
                    <a:pt x="2571" y="114"/>
                  </a:lnTo>
                  <a:lnTo>
                    <a:pt x="2537" y="123"/>
                  </a:lnTo>
                  <a:lnTo>
                    <a:pt x="2450" y="132"/>
                  </a:lnTo>
                  <a:lnTo>
                    <a:pt x="2415" y="132"/>
                  </a:lnTo>
                  <a:lnTo>
                    <a:pt x="2403" y="151"/>
                  </a:lnTo>
                  <a:lnTo>
                    <a:pt x="2367" y="187"/>
                  </a:lnTo>
                  <a:lnTo>
                    <a:pt x="2319" y="201"/>
                  </a:lnTo>
                  <a:lnTo>
                    <a:pt x="2295" y="210"/>
                  </a:lnTo>
                  <a:lnTo>
                    <a:pt x="2268" y="223"/>
                  </a:lnTo>
                  <a:lnTo>
                    <a:pt x="2186" y="228"/>
                  </a:lnTo>
                  <a:lnTo>
                    <a:pt x="2156" y="228"/>
                  </a:lnTo>
                  <a:lnTo>
                    <a:pt x="2135" y="238"/>
                  </a:lnTo>
                  <a:lnTo>
                    <a:pt x="2127" y="253"/>
                  </a:lnTo>
                  <a:lnTo>
                    <a:pt x="2103" y="267"/>
                  </a:lnTo>
                  <a:lnTo>
                    <a:pt x="2070" y="267"/>
                  </a:lnTo>
                  <a:lnTo>
                    <a:pt x="2031" y="274"/>
                  </a:lnTo>
                  <a:lnTo>
                    <a:pt x="2007" y="295"/>
                  </a:lnTo>
                  <a:lnTo>
                    <a:pt x="1988" y="319"/>
                  </a:lnTo>
                  <a:lnTo>
                    <a:pt x="1976" y="343"/>
                  </a:lnTo>
                  <a:lnTo>
                    <a:pt x="1971" y="373"/>
                  </a:lnTo>
                  <a:lnTo>
                    <a:pt x="1956" y="396"/>
                  </a:lnTo>
                  <a:lnTo>
                    <a:pt x="1938" y="403"/>
                  </a:lnTo>
                  <a:lnTo>
                    <a:pt x="1893" y="409"/>
                  </a:lnTo>
                  <a:lnTo>
                    <a:pt x="1884" y="418"/>
                  </a:lnTo>
                  <a:lnTo>
                    <a:pt x="1854" y="427"/>
                  </a:lnTo>
                  <a:lnTo>
                    <a:pt x="1815" y="427"/>
                  </a:lnTo>
                  <a:lnTo>
                    <a:pt x="1799" y="433"/>
                  </a:lnTo>
                  <a:lnTo>
                    <a:pt x="1766" y="438"/>
                  </a:lnTo>
                  <a:lnTo>
                    <a:pt x="1737" y="447"/>
                  </a:lnTo>
                  <a:lnTo>
                    <a:pt x="1713" y="447"/>
                  </a:lnTo>
                  <a:lnTo>
                    <a:pt x="1671" y="456"/>
                  </a:lnTo>
                  <a:lnTo>
                    <a:pt x="1631" y="463"/>
                  </a:lnTo>
                  <a:lnTo>
                    <a:pt x="1611" y="472"/>
                  </a:lnTo>
                  <a:lnTo>
                    <a:pt x="1596" y="489"/>
                  </a:lnTo>
                  <a:lnTo>
                    <a:pt x="1584" y="511"/>
                  </a:lnTo>
                  <a:lnTo>
                    <a:pt x="1580" y="525"/>
                  </a:lnTo>
                  <a:lnTo>
                    <a:pt x="1556" y="541"/>
                  </a:lnTo>
                  <a:lnTo>
                    <a:pt x="1529" y="553"/>
                  </a:lnTo>
                  <a:lnTo>
                    <a:pt x="1500" y="564"/>
                  </a:lnTo>
                  <a:lnTo>
                    <a:pt x="1458" y="564"/>
                  </a:lnTo>
                  <a:lnTo>
                    <a:pt x="1430" y="571"/>
                  </a:lnTo>
                  <a:lnTo>
                    <a:pt x="1401" y="571"/>
                  </a:lnTo>
                  <a:lnTo>
                    <a:pt x="1380" y="583"/>
                  </a:lnTo>
                  <a:lnTo>
                    <a:pt x="1359" y="589"/>
                  </a:lnTo>
                  <a:lnTo>
                    <a:pt x="1334" y="601"/>
                  </a:lnTo>
                  <a:lnTo>
                    <a:pt x="1308" y="607"/>
                  </a:lnTo>
                  <a:lnTo>
                    <a:pt x="1272" y="607"/>
                  </a:lnTo>
                  <a:lnTo>
                    <a:pt x="1245" y="607"/>
                  </a:lnTo>
                  <a:lnTo>
                    <a:pt x="1224" y="607"/>
                  </a:lnTo>
                  <a:lnTo>
                    <a:pt x="1206" y="621"/>
                  </a:lnTo>
                  <a:lnTo>
                    <a:pt x="1191" y="636"/>
                  </a:lnTo>
                  <a:lnTo>
                    <a:pt x="1184" y="655"/>
                  </a:lnTo>
                  <a:lnTo>
                    <a:pt x="1170" y="672"/>
                  </a:lnTo>
                  <a:lnTo>
                    <a:pt x="1155" y="687"/>
                  </a:lnTo>
                  <a:lnTo>
                    <a:pt x="1101" y="687"/>
                  </a:lnTo>
                  <a:lnTo>
                    <a:pt x="1041" y="699"/>
                  </a:lnTo>
                  <a:lnTo>
                    <a:pt x="999" y="705"/>
                  </a:lnTo>
                  <a:lnTo>
                    <a:pt x="978" y="705"/>
                  </a:lnTo>
                  <a:lnTo>
                    <a:pt x="978" y="712"/>
                  </a:lnTo>
                  <a:lnTo>
                    <a:pt x="860" y="721"/>
                  </a:lnTo>
                  <a:lnTo>
                    <a:pt x="818" y="730"/>
                  </a:lnTo>
                  <a:lnTo>
                    <a:pt x="801" y="730"/>
                  </a:lnTo>
                  <a:lnTo>
                    <a:pt x="786" y="751"/>
                  </a:lnTo>
                  <a:lnTo>
                    <a:pt x="768" y="769"/>
                  </a:lnTo>
                  <a:lnTo>
                    <a:pt x="723" y="769"/>
                  </a:lnTo>
                  <a:lnTo>
                    <a:pt x="705" y="778"/>
                  </a:lnTo>
                  <a:lnTo>
                    <a:pt x="681" y="783"/>
                  </a:lnTo>
                  <a:lnTo>
                    <a:pt x="638" y="790"/>
                  </a:lnTo>
                  <a:lnTo>
                    <a:pt x="557" y="796"/>
                  </a:lnTo>
                  <a:lnTo>
                    <a:pt x="468" y="802"/>
                  </a:lnTo>
                  <a:lnTo>
                    <a:pt x="342" y="810"/>
                  </a:lnTo>
                  <a:lnTo>
                    <a:pt x="299" y="810"/>
                  </a:lnTo>
                  <a:lnTo>
                    <a:pt x="194" y="822"/>
                  </a:lnTo>
                  <a:lnTo>
                    <a:pt x="125" y="828"/>
                  </a:lnTo>
                  <a:lnTo>
                    <a:pt x="53" y="828"/>
                  </a:lnTo>
                  <a:lnTo>
                    <a:pt x="0" y="828"/>
                  </a:lnTo>
                </a:path>
              </a:pathLst>
            </a:custGeom>
            <a:noFill/>
            <a:ln w="1905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endParaRPr>
            </a:p>
          </p:txBody>
        </p:sp>
        <p:sp>
          <p:nvSpPr>
            <p:cNvPr id="170" name="Freeform 12">
              <a:extLst>
                <a:ext uri="{FF2B5EF4-FFF2-40B4-BE49-F238E27FC236}">
                  <a16:creationId xmlns:a16="http://schemas.microsoft.com/office/drawing/2014/main" id="{06564501-6B64-43E4-95F3-7CBA801EFD27}"/>
                </a:ext>
              </a:extLst>
            </p:cNvPr>
            <p:cNvSpPr>
              <a:spLocks/>
            </p:cNvSpPr>
            <p:nvPr/>
          </p:nvSpPr>
          <p:spPr bwMode="auto">
            <a:xfrm>
              <a:off x="7018356" y="4841445"/>
              <a:ext cx="4207309" cy="945322"/>
            </a:xfrm>
            <a:custGeom>
              <a:avLst/>
              <a:gdLst/>
              <a:ahLst/>
              <a:cxnLst>
                <a:cxn ang="0">
                  <a:pos x="0" y="591"/>
                </a:cxn>
                <a:cxn ang="0">
                  <a:pos x="225" y="578"/>
                </a:cxn>
                <a:cxn ang="0">
                  <a:pos x="228" y="578"/>
                </a:cxn>
                <a:cxn ang="0">
                  <a:pos x="410" y="578"/>
                </a:cxn>
                <a:cxn ang="0">
                  <a:pos x="410" y="569"/>
                </a:cxn>
                <a:cxn ang="0">
                  <a:pos x="686" y="561"/>
                </a:cxn>
                <a:cxn ang="0">
                  <a:pos x="797" y="561"/>
                </a:cxn>
                <a:cxn ang="0">
                  <a:pos x="816" y="543"/>
                </a:cxn>
                <a:cxn ang="0">
                  <a:pos x="905" y="531"/>
                </a:cxn>
                <a:cxn ang="0">
                  <a:pos x="939" y="527"/>
                </a:cxn>
                <a:cxn ang="0">
                  <a:pos x="1029" y="515"/>
                </a:cxn>
                <a:cxn ang="0">
                  <a:pos x="1082" y="510"/>
                </a:cxn>
                <a:cxn ang="0">
                  <a:pos x="1097" y="498"/>
                </a:cxn>
                <a:cxn ang="0">
                  <a:pos x="1148" y="492"/>
                </a:cxn>
                <a:cxn ang="0">
                  <a:pos x="1181" y="492"/>
                </a:cxn>
                <a:cxn ang="0">
                  <a:pos x="1200" y="477"/>
                </a:cxn>
                <a:cxn ang="0">
                  <a:pos x="1232" y="453"/>
                </a:cxn>
                <a:cxn ang="0">
                  <a:pos x="1280" y="447"/>
                </a:cxn>
                <a:cxn ang="0">
                  <a:pos x="1407" y="437"/>
                </a:cxn>
                <a:cxn ang="0">
                  <a:pos x="1475" y="428"/>
                </a:cxn>
                <a:cxn ang="0">
                  <a:pos x="1539" y="411"/>
                </a:cxn>
                <a:cxn ang="0">
                  <a:pos x="1587" y="395"/>
                </a:cxn>
                <a:cxn ang="0">
                  <a:pos x="1607" y="384"/>
                </a:cxn>
                <a:cxn ang="0">
                  <a:pos x="1613" y="365"/>
                </a:cxn>
                <a:cxn ang="0">
                  <a:pos x="1641" y="360"/>
                </a:cxn>
                <a:cxn ang="0">
                  <a:pos x="1674" y="344"/>
                </a:cxn>
                <a:cxn ang="0">
                  <a:pos x="1734" y="333"/>
                </a:cxn>
                <a:cxn ang="0">
                  <a:pos x="1797" y="326"/>
                </a:cxn>
                <a:cxn ang="0">
                  <a:pos x="1854" y="317"/>
                </a:cxn>
                <a:cxn ang="0">
                  <a:pos x="1886" y="306"/>
                </a:cxn>
                <a:cxn ang="0">
                  <a:pos x="1941" y="296"/>
                </a:cxn>
                <a:cxn ang="0">
                  <a:pos x="1980" y="285"/>
                </a:cxn>
                <a:cxn ang="0">
                  <a:pos x="2001" y="264"/>
                </a:cxn>
                <a:cxn ang="0">
                  <a:pos x="2021" y="246"/>
                </a:cxn>
                <a:cxn ang="0">
                  <a:pos x="2097" y="231"/>
                </a:cxn>
                <a:cxn ang="0">
                  <a:pos x="2163" y="231"/>
                </a:cxn>
                <a:cxn ang="0">
                  <a:pos x="2205" y="213"/>
                </a:cxn>
                <a:cxn ang="0">
                  <a:pos x="2271" y="200"/>
                </a:cxn>
                <a:cxn ang="0">
                  <a:pos x="2312" y="192"/>
                </a:cxn>
                <a:cxn ang="0">
                  <a:pos x="2336" y="177"/>
                </a:cxn>
                <a:cxn ang="0">
                  <a:pos x="2364" y="161"/>
                </a:cxn>
                <a:cxn ang="0">
                  <a:pos x="2403" y="122"/>
                </a:cxn>
                <a:cxn ang="0">
                  <a:pos x="2466" y="114"/>
                </a:cxn>
                <a:cxn ang="0">
                  <a:pos x="2555" y="102"/>
                </a:cxn>
                <a:cxn ang="0">
                  <a:pos x="2577" y="95"/>
                </a:cxn>
                <a:cxn ang="0">
                  <a:pos x="2597" y="83"/>
                </a:cxn>
                <a:cxn ang="0">
                  <a:pos x="2645" y="60"/>
                </a:cxn>
                <a:cxn ang="0">
                  <a:pos x="2649" y="45"/>
                </a:cxn>
                <a:cxn ang="0">
                  <a:pos x="2790" y="0"/>
                </a:cxn>
              </a:cxnLst>
              <a:rect l="0" t="0" r="r" b="b"/>
              <a:pathLst>
                <a:path w="2790" h="591">
                  <a:moveTo>
                    <a:pt x="0" y="591"/>
                  </a:moveTo>
                  <a:lnTo>
                    <a:pt x="225" y="578"/>
                  </a:lnTo>
                  <a:lnTo>
                    <a:pt x="228" y="578"/>
                  </a:lnTo>
                  <a:lnTo>
                    <a:pt x="410" y="578"/>
                  </a:lnTo>
                  <a:lnTo>
                    <a:pt x="410" y="569"/>
                  </a:lnTo>
                  <a:lnTo>
                    <a:pt x="686" y="561"/>
                  </a:lnTo>
                  <a:lnTo>
                    <a:pt x="797" y="561"/>
                  </a:lnTo>
                  <a:lnTo>
                    <a:pt x="816" y="543"/>
                  </a:lnTo>
                  <a:lnTo>
                    <a:pt x="905" y="531"/>
                  </a:lnTo>
                  <a:lnTo>
                    <a:pt x="939" y="527"/>
                  </a:lnTo>
                  <a:lnTo>
                    <a:pt x="1029" y="515"/>
                  </a:lnTo>
                  <a:lnTo>
                    <a:pt x="1082" y="510"/>
                  </a:lnTo>
                  <a:lnTo>
                    <a:pt x="1097" y="498"/>
                  </a:lnTo>
                  <a:lnTo>
                    <a:pt x="1148" y="492"/>
                  </a:lnTo>
                  <a:lnTo>
                    <a:pt x="1181" y="492"/>
                  </a:lnTo>
                  <a:lnTo>
                    <a:pt x="1200" y="477"/>
                  </a:lnTo>
                  <a:lnTo>
                    <a:pt x="1232" y="453"/>
                  </a:lnTo>
                  <a:lnTo>
                    <a:pt x="1280" y="447"/>
                  </a:lnTo>
                  <a:lnTo>
                    <a:pt x="1407" y="437"/>
                  </a:lnTo>
                  <a:lnTo>
                    <a:pt x="1475" y="428"/>
                  </a:lnTo>
                  <a:lnTo>
                    <a:pt x="1539" y="411"/>
                  </a:lnTo>
                  <a:lnTo>
                    <a:pt x="1587" y="395"/>
                  </a:lnTo>
                  <a:lnTo>
                    <a:pt x="1607" y="384"/>
                  </a:lnTo>
                  <a:lnTo>
                    <a:pt x="1613" y="365"/>
                  </a:lnTo>
                  <a:lnTo>
                    <a:pt x="1641" y="360"/>
                  </a:lnTo>
                  <a:lnTo>
                    <a:pt x="1674" y="344"/>
                  </a:lnTo>
                  <a:lnTo>
                    <a:pt x="1734" y="333"/>
                  </a:lnTo>
                  <a:lnTo>
                    <a:pt x="1797" y="326"/>
                  </a:lnTo>
                  <a:lnTo>
                    <a:pt x="1854" y="317"/>
                  </a:lnTo>
                  <a:lnTo>
                    <a:pt x="1886" y="306"/>
                  </a:lnTo>
                  <a:lnTo>
                    <a:pt x="1941" y="296"/>
                  </a:lnTo>
                  <a:lnTo>
                    <a:pt x="1980" y="285"/>
                  </a:lnTo>
                  <a:lnTo>
                    <a:pt x="2001" y="264"/>
                  </a:lnTo>
                  <a:lnTo>
                    <a:pt x="2021" y="246"/>
                  </a:lnTo>
                  <a:lnTo>
                    <a:pt x="2097" y="231"/>
                  </a:lnTo>
                  <a:lnTo>
                    <a:pt x="2163" y="231"/>
                  </a:lnTo>
                  <a:lnTo>
                    <a:pt x="2205" y="213"/>
                  </a:lnTo>
                  <a:lnTo>
                    <a:pt x="2271" y="200"/>
                  </a:lnTo>
                  <a:lnTo>
                    <a:pt x="2312" y="192"/>
                  </a:lnTo>
                  <a:lnTo>
                    <a:pt x="2336" y="177"/>
                  </a:lnTo>
                  <a:lnTo>
                    <a:pt x="2364" y="161"/>
                  </a:lnTo>
                  <a:lnTo>
                    <a:pt x="2403" y="122"/>
                  </a:lnTo>
                  <a:lnTo>
                    <a:pt x="2466" y="114"/>
                  </a:lnTo>
                  <a:lnTo>
                    <a:pt x="2555" y="102"/>
                  </a:lnTo>
                  <a:lnTo>
                    <a:pt x="2577" y="95"/>
                  </a:lnTo>
                  <a:lnTo>
                    <a:pt x="2597" y="83"/>
                  </a:lnTo>
                  <a:lnTo>
                    <a:pt x="2645" y="60"/>
                  </a:lnTo>
                  <a:lnTo>
                    <a:pt x="2649" y="45"/>
                  </a:lnTo>
                  <a:lnTo>
                    <a:pt x="2790" y="0"/>
                  </a:lnTo>
                </a:path>
              </a:pathLst>
            </a:custGeom>
            <a:noFill/>
            <a:ln w="1905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lumMod val="65000"/>
                    <a:lumOff val="35000"/>
                  </a:srgbClr>
                </a:solidFill>
                <a:effectLst/>
                <a:uLnTx/>
                <a:uFillTx/>
                <a:latin typeface="Arial "/>
                <a:ea typeface="ＭＳ Ｐゴシック" pitchFamily="34" charset="-128"/>
                <a:cs typeface="Arial" panose="020B0604020202020204" pitchFamily="34" charset="0"/>
              </a:endParaRPr>
            </a:p>
          </p:txBody>
        </p:sp>
      </p:grpSp>
      <p:sp>
        <p:nvSpPr>
          <p:cNvPr id="102" name="TextBox 101">
            <a:extLst>
              <a:ext uri="{FF2B5EF4-FFF2-40B4-BE49-F238E27FC236}">
                <a16:creationId xmlns:a16="http://schemas.microsoft.com/office/drawing/2014/main" id="{36B94ACD-B830-438E-83A5-980D110C4FBF}"/>
              </a:ext>
            </a:extLst>
          </p:cNvPr>
          <p:cNvSpPr txBox="1"/>
          <p:nvPr/>
        </p:nvSpPr>
        <p:spPr>
          <a:xfrm>
            <a:off x="7341593" y="1319950"/>
            <a:ext cx="3948661" cy="369332"/>
          </a:xfrm>
          <a:prstGeom prst="rect">
            <a:avLst/>
          </a:prstGeom>
          <a:solidFill>
            <a:schemeClr val="accent2"/>
          </a:solid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lumMod val="75000"/>
                    <a:lumOff val="25000"/>
                  </a:srgbClr>
                </a:solidFill>
                <a:effectLst/>
                <a:uLnTx/>
                <a:uFillTx/>
                <a:latin typeface="Arial "/>
                <a:ea typeface="+mn-ea"/>
                <a:cs typeface="+mn-cs"/>
              </a:rPr>
              <a:t>CREDENCE</a:t>
            </a:r>
            <a:r>
              <a:rPr kumimoji="0" lang="en-US" sz="1800" b="1" i="0" u="none" strike="noStrike" kern="1200" cap="none" spc="0" normalizeH="0" baseline="30000" noProof="0">
                <a:ln>
                  <a:noFill/>
                </a:ln>
                <a:solidFill>
                  <a:srgbClr val="000000">
                    <a:lumMod val="75000"/>
                    <a:lumOff val="25000"/>
                  </a:srgbClr>
                </a:solidFill>
                <a:effectLst/>
                <a:uLnTx/>
                <a:uFillTx/>
                <a:latin typeface="Arial "/>
                <a:ea typeface="+mn-ea"/>
                <a:cs typeface="+mn-cs"/>
              </a:rPr>
              <a:t>2,b</a:t>
            </a:r>
          </a:p>
        </p:txBody>
      </p:sp>
      <p:grpSp>
        <p:nvGrpSpPr>
          <p:cNvPr id="7" name="Group 6">
            <a:extLst>
              <a:ext uri="{FF2B5EF4-FFF2-40B4-BE49-F238E27FC236}">
                <a16:creationId xmlns:a16="http://schemas.microsoft.com/office/drawing/2014/main" id="{A5DDD349-2F22-42F7-8195-EB11526657D0}"/>
              </a:ext>
            </a:extLst>
          </p:cNvPr>
          <p:cNvGrpSpPr/>
          <p:nvPr/>
        </p:nvGrpSpPr>
        <p:grpSpPr>
          <a:xfrm>
            <a:off x="-2419" y="5119757"/>
            <a:ext cx="5936657" cy="620429"/>
            <a:chOff x="-2419" y="5366495"/>
            <a:chExt cx="6226112" cy="620429"/>
          </a:xfrm>
        </p:grpSpPr>
        <p:sp>
          <p:nvSpPr>
            <p:cNvPr id="5" name="TextBox 4">
              <a:extLst>
                <a:ext uri="{FF2B5EF4-FFF2-40B4-BE49-F238E27FC236}">
                  <a16:creationId xmlns:a16="http://schemas.microsoft.com/office/drawing/2014/main" id="{72D0F376-4ED2-41AD-8629-09DE09C2E4DF}"/>
                </a:ext>
              </a:extLst>
            </p:cNvPr>
            <p:cNvSpPr txBox="1"/>
            <p:nvPr/>
          </p:nvSpPr>
          <p:spPr>
            <a:xfrm>
              <a:off x="0" y="5366495"/>
              <a:ext cx="9569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lumMod val="65000"/>
                      <a:lumOff val="35000"/>
                    </a:srgbClr>
                  </a:solidFill>
                  <a:effectLst/>
                  <a:uLnTx/>
                  <a:uFillTx/>
                  <a:latin typeface="Arial "/>
                  <a:ea typeface="+mn-ea"/>
                  <a:cs typeface="+mn-cs"/>
                </a:rPr>
                <a:t>No. at Risk</a:t>
              </a:r>
            </a:p>
          </p:txBody>
        </p:sp>
        <p:sp>
          <p:nvSpPr>
            <p:cNvPr id="92" name="TextBox 91">
              <a:extLst>
                <a:ext uri="{FF2B5EF4-FFF2-40B4-BE49-F238E27FC236}">
                  <a16:creationId xmlns:a16="http://schemas.microsoft.com/office/drawing/2014/main" id="{0FAA5CC1-D53D-47EB-AE0A-B48B1714AD79}"/>
                </a:ext>
              </a:extLst>
            </p:cNvPr>
            <p:cNvSpPr txBox="1"/>
            <p:nvPr/>
          </p:nvSpPr>
          <p:spPr>
            <a:xfrm>
              <a:off x="-2419" y="5551749"/>
              <a:ext cx="7299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Placebo</a:t>
              </a:r>
            </a:p>
          </p:txBody>
        </p:sp>
        <p:sp>
          <p:nvSpPr>
            <p:cNvPr id="93" name="TextBox 92">
              <a:extLst>
                <a:ext uri="{FF2B5EF4-FFF2-40B4-BE49-F238E27FC236}">
                  <a16:creationId xmlns:a16="http://schemas.microsoft.com/office/drawing/2014/main" id="{60740A5B-BB36-45CA-9179-763235A17421}"/>
                </a:ext>
              </a:extLst>
            </p:cNvPr>
            <p:cNvSpPr txBox="1"/>
            <p:nvPr/>
          </p:nvSpPr>
          <p:spPr>
            <a:xfrm>
              <a:off x="0" y="5725314"/>
              <a:ext cx="104433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Dapagliflozin</a:t>
              </a:r>
            </a:p>
          </p:txBody>
        </p:sp>
        <p:sp>
          <p:nvSpPr>
            <p:cNvPr id="6" name="TextBox 5">
              <a:extLst>
                <a:ext uri="{FF2B5EF4-FFF2-40B4-BE49-F238E27FC236}">
                  <a16:creationId xmlns:a16="http://schemas.microsoft.com/office/drawing/2014/main" id="{CBFC816A-3790-4871-AF88-8F3D5E4C2CAB}"/>
                </a:ext>
              </a:extLst>
            </p:cNvPr>
            <p:cNvSpPr txBox="1"/>
            <p:nvPr/>
          </p:nvSpPr>
          <p:spPr>
            <a:xfrm>
              <a:off x="848467"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2152</a:t>
              </a:r>
            </a:p>
          </p:txBody>
        </p:sp>
        <p:sp>
          <p:nvSpPr>
            <p:cNvPr id="96" name="TextBox 95">
              <a:extLst>
                <a:ext uri="{FF2B5EF4-FFF2-40B4-BE49-F238E27FC236}">
                  <a16:creationId xmlns:a16="http://schemas.microsoft.com/office/drawing/2014/main" id="{08088EF5-2467-4C81-8738-48AE2E4224CD}"/>
                </a:ext>
              </a:extLst>
            </p:cNvPr>
            <p:cNvSpPr txBox="1"/>
            <p:nvPr/>
          </p:nvSpPr>
          <p:spPr>
            <a:xfrm>
              <a:off x="848467"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2152</a:t>
              </a:r>
            </a:p>
          </p:txBody>
        </p:sp>
        <p:sp>
          <p:nvSpPr>
            <p:cNvPr id="97" name="TextBox 96">
              <a:extLst>
                <a:ext uri="{FF2B5EF4-FFF2-40B4-BE49-F238E27FC236}">
                  <a16:creationId xmlns:a16="http://schemas.microsoft.com/office/drawing/2014/main" id="{B5922A1A-E7C0-4CA0-B58D-63C417A278C6}"/>
                </a:ext>
              </a:extLst>
            </p:cNvPr>
            <p:cNvSpPr txBox="1"/>
            <p:nvPr/>
          </p:nvSpPr>
          <p:spPr>
            <a:xfrm>
              <a:off x="1459272"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1993</a:t>
              </a:r>
            </a:p>
          </p:txBody>
        </p:sp>
        <p:sp>
          <p:nvSpPr>
            <p:cNvPr id="98" name="TextBox 97">
              <a:extLst>
                <a:ext uri="{FF2B5EF4-FFF2-40B4-BE49-F238E27FC236}">
                  <a16:creationId xmlns:a16="http://schemas.microsoft.com/office/drawing/2014/main" id="{4CBC4D86-AEF0-461B-8E40-B366F8557CE2}"/>
                </a:ext>
              </a:extLst>
            </p:cNvPr>
            <p:cNvSpPr txBox="1"/>
            <p:nvPr/>
          </p:nvSpPr>
          <p:spPr>
            <a:xfrm>
              <a:off x="1459272"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2001</a:t>
              </a:r>
            </a:p>
          </p:txBody>
        </p:sp>
        <p:sp>
          <p:nvSpPr>
            <p:cNvPr id="99" name="TextBox 98">
              <a:extLst>
                <a:ext uri="{FF2B5EF4-FFF2-40B4-BE49-F238E27FC236}">
                  <a16:creationId xmlns:a16="http://schemas.microsoft.com/office/drawing/2014/main" id="{0D5873D2-88E7-4CF6-997F-C15DE6EBC23F}"/>
                </a:ext>
              </a:extLst>
            </p:cNvPr>
            <p:cNvSpPr txBox="1"/>
            <p:nvPr/>
          </p:nvSpPr>
          <p:spPr>
            <a:xfrm>
              <a:off x="2070077"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1936</a:t>
              </a:r>
            </a:p>
          </p:txBody>
        </p:sp>
        <p:sp>
          <p:nvSpPr>
            <p:cNvPr id="100" name="TextBox 99">
              <a:extLst>
                <a:ext uri="{FF2B5EF4-FFF2-40B4-BE49-F238E27FC236}">
                  <a16:creationId xmlns:a16="http://schemas.microsoft.com/office/drawing/2014/main" id="{CA3264BC-4145-4670-A111-4AEFB96CDAE0}"/>
                </a:ext>
              </a:extLst>
            </p:cNvPr>
            <p:cNvSpPr txBox="1"/>
            <p:nvPr/>
          </p:nvSpPr>
          <p:spPr>
            <a:xfrm>
              <a:off x="2070077"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1955</a:t>
              </a:r>
            </a:p>
          </p:txBody>
        </p:sp>
        <p:sp>
          <p:nvSpPr>
            <p:cNvPr id="101" name="TextBox 100">
              <a:extLst>
                <a:ext uri="{FF2B5EF4-FFF2-40B4-BE49-F238E27FC236}">
                  <a16:creationId xmlns:a16="http://schemas.microsoft.com/office/drawing/2014/main" id="{6BCE3549-982E-45D4-92BC-FD24589B8AC1}"/>
                </a:ext>
              </a:extLst>
            </p:cNvPr>
            <p:cNvSpPr txBox="1"/>
            <p:nvPr/>
          </p:nvSpPr>
          <p:spPr>
            <a:xfrm>
              <a:off x="2670783"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1858</a:t>
              </a:r>
            </a:p>
          </p:txBody>
        </p:sp>
        <p:sp>
          <p:nvSpPr>
            <p:cNvPr id="103" name="TextBox 102">
              <a:extLst>
                <a:ext uri="{FF2B5EF4-FFF2-40B4-BE49-F238E27FC236}">
                  <a16:creationId xmlns:a16="http://schemas.microsoft.com/office/drawing/2014/main" id="{43DE9AAC-E480-4923-BF0A-7639D2106B82}"/>
                </a:ext>
              </a:extLst>
            </p:cNvPr>
            <p:cNvSpPr txBox="1"/>
            <p:nvPr/>
          </p:nvSpPr>
          <p:spPr>
            <a:xfrm>
              <a:off x="2670783"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1898</a:t>
              </a:r>
            </a:p>
          </p:txBody>
        </p:sp>
        <p:sp>
          <p:nvSpPr>
            <p:cNvPr id="104" name="TextBox 103">
              <a:extLst>
                <a:ext uri="{FF2B5EF4-FFF2-40B4-BE49-F238E27FC236}">
                  <a16:creationId xmlns:a16="http://schemas.microsoft.com/office/drawing/2014/main" id="{FC781AD4-9FAC-4E58-8E13-976C3938865C}"/>
                </a:ext>
              </a:extLst>
            </p:cNvPr>
            <p:cNvSpPr txBox="1"/>
            <p:nvPr/>
          </p:nvSpPr>
          <p:spPr>
            <a:xfrm>
              <a:off x="3293610"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1791</a:t>
              </a:r>
            </a:p>
          </p:txBody>
        </p:sp>
        <p:sp>
          <p:nvSpPr>
            <p:cNvPr id="105" name="TextBox 104">
              <a:extLst>
                <a:ext uri="{FF2B5EF4-FFF2-40B4-BE49-F238E27FC236}">
                  <a16:creationId xmlns:a16="http://schemas.microsoft.com/office/drawing/2014/main" id="{54F17394-DBED-4F2B-9839-177C8713109C}"/>
                </a:ext>
              </a:extLst>
            </p:cNvPr>
            <p:cNvSpPr txBox="1"/>
            <p:nvPr/>
          </p:nvSpPr>
          <p:spPr>
            <a:xfrm>
              <a:off x="3293610"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1841</a:t>
              </a:r>
            </a:p>
          </p:txBody>
        </p:sp>
        <p:sp>
          <p:nvSpPr>
            <p:cNvPr id="106" name="TextBox 105">
              <a:extLst>
                <a:ext uri="{FF2B5EF4-FFF2-40B4-BE49-F238E27FC236}">
                  <a16:creationId xmlns:a16="http://schemas.microsoft.com/office/drawing/2014/main" id="{F1484F7F-75C2-4406-9074-31CB76FB4014}"/>
                </a:ext>
              </a:extLst>
            </p:cNvPr>
            <p:cNvSpPr txBox="1"/>
            <p:nvPr/>
          </p:nvSpPr>
          <p:spPr>
            <a:xfrm>
              <a:off x="3905034"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1664</a:t>
              </a:r>
            </a:p>
          </p:txBody>
        </p:sp>
        <p:sp>
          <p:nvSpPr>
            <p:cNvPr id="107" name="TextBox 106">
              <a:extLst>
                <a:ext uri="{FF2B5EF4-FFF2-40B4-BE49-F238E27FC236}">
                  <a16:creationId xmlns:a16="http://schemas.microsoft.com/office/drawing/2014/main" id="{0C17AB9C-71E9-4085-B24C-F98306592B13}"/>
                </a:ext>
              </a:extLst>
            </p:cNvPr>
            <p:cNvSpPr txBox="1"/>
            <p:nvPr/>
          </p:nvSpPr>
          <p:spPr>
            <a:xfrm>
              <a:off x="3905034"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1701</a:t>
              </a:r>
            </a:p>
          </p:txBody>
        </p:sp>
        <p:sp>
          <p:nvSpPr>
            <p:cNvPr id="108" name="TextBox 107">
              <a:extLst>
                <a:ext uri="{FF2B5EF4-FFF2-40B4-BE49-F238E27FC236}">
                  <a16:creationId xmlns:a16="http://schemas.microsoft.com/office/drawing/2014/main" id="{EFABC9CB-1FEE-4457-8CE3-37A208440A49}"/>
                </a:ext>
              </a:extLst>
            </p:cNvPr>
            <p:cNvSpPr txBox="1"/>
            <p:nvPr/>
          </p:nvSpPr>
          <p:spPr>
            <a:xfrm>
              <a:off x="4508502" y="5551749"/>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1232</a:t>
              </a:r>
            </a:p>
          </p:txBody>
        </p:sp>
        <p:sp>
          <p:nvSpPr>
            <p:cNvPr id="109" name="TextBox 108">
              <a:extLst>
                <a:ext uri="{FF2B5EF4-FFF2-40B4-BE49-F238E27FC236}">
                  <a16:creationId xmlns:a16="http://schemas.microsoft.com/office/drawing/2014/main" id="{687CD838-6BA4-4ADE-854D-B4FE95479071}"/>
                </a:ext>
              </a:extLst>
            </p:cNvPr>
            <p:cNvSpPr txBox="1"/>
            <p:nvPr/>
          </p:nvSpPr>
          <p:spPr>
            <a:xfrm>
              <a:off x="4508502" y="5725314"/>
              <a:ext cx="52317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1288</a:t>
              </a:r>
            </a:p>
          </p:txBody>
        </p:sp>
        <p:sp>
          <p:nvSpPr>
            <p:cNvPr id="110" name="TextBox 109">
              <a:extLst>
                <a:ext uri="{FF2B5EF4-FFF2-40B4-BE49-F238E27FC236}">
                  <a16:creationId xmlns:a16="http://schemas.microsoft.com/office/drawing/2014/main" id="{6E0FB781-61F3-4386-9E68-2EFF78245980}"/>
                </a:ext>
              </a:extLst>
            </p:cNvPr>
            <p:cNvSpPr txBox="1"/>
            <p:nvPr/>
          </p:nvSpPr>
          <p:spPr>
            <a:xfrm>
              <a:off x="5181282" y="5551749"/>
              <a:ext cx="44080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774</a:t>
              </a:r>
            </a:p>
          </p:txBody>
        </p:sp>
        <p:sp>
          <p:nvSpPr>
            <p:cNvPr id="111" name="TextBox 110">
              <a:extLst>
                <a:ext uri="{FF2B5EF4-FFF2-40B4-BE49-F238E27FC236}">
                  <a16:creationId xmlns:a16="http://schemas.microsoft.com/office/drawing/2014/main" id="{7EEC5813-3188-4B53-8EE3-A36EEC78C947}"/>
                </a:ext>
              </a:extLst>
            </p:cNvPr>
            <p:cNvSpPr txBox="1"/>
            <p:nvPr/>
          </p:nvSpPr>
          <p:spPr>
            <a:xfrm>
              <a:off x="5181282" y="5725314"/>
              <a:ext cx="44080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831</a:t>
              </a:r>
            </a:p>
          </p:txBody>
        </p:sp>
        <p:sp>
          <p:nvSpPr>
            <p:cNvPr id="112" name="TextBox 111">
              <a:extLst>
                <a:ext uri="{FF2B5EF4-FFF2-40B4-BE49-F238E27FC236}">
                  <a16:creationId xmlns:a16="http://schemas.microsoft.com/office/drawing/2014/main" id="{A0517C79-5A2B-48B0-9459-720113433163}"/>
                </a:ext>
              </a:extLst>
            </p:cNvPr>
            <p:cNvSpPr txBox="1"/>
            <p:nvPr/>
          </p:nvSpPr>
          <p:spPr>
            <a:xfrm>
              <a:off x="5782892" y="5551749"/>
              <a:ext cx="44080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270</a:t>
              </a:r>
            </a:p>
          </p:txBody>
        </p:sp>
        <p:sp>
          <p:nvSpPr>
            <p:cNvPr id="113" name="TextBox 112">
              <a:extLst>
                <a:ext uri="{FF2B5EF4-FFF2-40B4-BE49-F238E27FC236}">
                  <a16:creationId xmlns:a16="http://schemas.microsoft.com/office/drawing/2014/main" id="{B8645BE0-D06A-4C5D-827C-1C914461505C}"/>
                </a:ext>
              </a:extLst>
            </p:cNvPr>
            <p:cNvSpPr txBox="1"/>
            <p:nvPr/>
          </p:nvSpPr>
          <p:spPr>
            <a:xfrm>
              <a:off x="5782892" y="5725314"/>
              <a:ext cx="44080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309</a:t>
              </a:r>
            </a:p>
          </p:txBody>
        </p:sp>
      </p:grpSp>
      <p:sp>
        <p:nvSpPr>
          <p:cNvPr id="137" name="TextBox 136">
            <a:extLst>
              <a:ext uri="{FF2B5EF4-FFF2-40B4-BE49-F238E27FC236}">
                <a16:creationId xmlns:a16="http://schemas.microsoft.com/office/drawing/2014/main" id="{EF78C93A-95F7-4476-9A4C-3FF510043A45}"/>
              </a:ext>
            </a:extLst>
          </p:cNvPr>
          <p:cNvSpPr txBox="1"/>
          <p:nvPr/>
        </p:nvSpPr>
        <p:spPr>
          <a:xfrm>
            <a:off x="1656678" y="1763954"/>
            <a:ext cx="3948661"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lumMod val="85000"/>
                    <a:lumOff val="15000"/>
                  </a:srgbClr>
                </a:solidFill>
                <a:effectLst/>
                <a:uLnTx/>
                <a:uFillTx/>
                <a:latin typeface="Arial "/>
                <a:ea typeface="ＭＳ Ｐゴシック" pitchFamily="34" charset="-128"/>
                <a:cs typeface="Arial" panose="020B0604020202020204" pitchFamily="34" charset="0"/>
              </a:rPr>
              <a:t>Patients with CKD, with and without T2D</a:t>
            </a:r>
            <a:endParaRPr kumimoji="0" lang="en-GB" sz="1400" b="1" i="0" u="none" strike="noStrike" kern="1200" cap="none" spc="0" normalizeH="0" baseline="30000" noProof="0">
              <a:ln>
                <a:noFill/>
              </a:ln>
              <a:solidFill>
                <a:srgbClr val="000000">
                  <a:lumMod val="85000"/>
                  <a:lumOff val="15000"/>
                </a:srgbClr>
              </a:solidFill>
              <a:effectLst/>
              <a:uLnTx/>
              <a:uFillTx/>
              <a:latin typeface="Arial "/>
              <a:ea typeface="ＭＳ Ｐゴシック" pitchFamily="34" charset="-128"/>
              <a:cs typeface="Arial" panose="020B0604020202020204" pitchFamily="34" charset="0"/>
            </a:endParaRPr>
          </a:p>
        </p:txBody>
      </p:sp>
      <p:sp>
        <p:nvSpPr>
          <p:cNvPr id="138" name="TextBox 137">
            <a:extLst>
              <a:ext uri="{FF2B5EF4-FFF2-40B4-BE49-F238E27FC236}">
                <a16:creationId xmlns:a16="http://schemas.microsoft.com/office/drawing/2014/main" id="{FB058794-2637-4E22-A3EF-CFEAD3DFCDCA}"/>
              </a:ext>
            </a:extLst>
          </p:cNvPr>
          <p:cNvSpPr txBox="1"/>
          <p:nvPr/>
        </p:nvSpPr>
        <p:spPr>
          <a:xfrm>
            <a:off x="7328793" y="1763954"/>
            <a:ext cx="3948661" cy="307777"/>
          </a:xfrm>
          <a:prstGeom prst="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wrap="square"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lumMod val="85000"/>
                    <a:lumOff val="15000"/>
                  </a:srgbClr>
                </a:solidFill>
                <a:effectLst/>
                <a:uLnTx/>
                <a:uFillTx/>
                <a:latin typeface="Arial "/>
                <a:ea typeface="ＭＳ Ｐゴシック" pitchFamily="34" charset="-128"/>
                <a:cs typeface="Arial" panose="020B0604020202020204" pitchFamily="34" charset="0"/>
              </a:rPr>
              <a:t>Patients with CKD and T2D</a:t>
            </a:r>
            <a:endParaRPr kumimoji="0" lang="en-GB" sz="1400" b="1" i="0" u="none" strike="noStrike" kern="1200" cap="none" spc="0" normalizeH="0" baseline="30000" noProof="0">
              <a:ln>
                <a:noFill/>
              </a:ln>
              <a:solidFill>
                <a:srgbClr val="000000">
                  <a:lumMod val="85000"/>
                  <a:lumOff val="15000"/>
                </a:srgbClr>
              </a:solidFill>
              <a:effectLst/>
              <a:uLnTx/>
              <a:uFillTx/>
              <a:latin typeface="Arial "/>
              <a:ea typeface="ＭＳ Ｐゴシック" pitchFamily="34" charset="-128"/>
              <a:cs typeface="Arial" panose="020B0604020202020204" pitchFamily="34" charset="0"/>
            </a:endParaRPr>
          </a:p>
        </p:txBody>
      </p:sp>
      <p:sp>
        <p:nvSpPr>
          <p:cNvPr id="139" name="TextBox 138">
            <a:extLst>
              <a:ext uri="{FF2B5EF4-FFF2-40B4-BE49-F238E27FC236}">
                <a16:creationId xmlns:a16="http://schemas.microsoft.com/office/drawing/2014/main" id="{EA5AEFDF-D3EF-4936-8F0A-D05D13C462DF}"/>
              </a:ext>
            </a:extLst>
          </p:cNvPr>
          <p:cNvSpPr txBox="1"/>
          <p:nvPr/>
        </p:nvSpPr>
        <p:spPr>
          <a:xfrm>
            <a:off x="436038" y="5750725"/>
            <a:ext cx="1086227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lumMod val="65000"/>
                    <a:lumOff val="35000"/>
                  </a:srgbClr>
                </a:solidFill>
                <a:effectLst/>
                <a:uLnTx/>
                <a:uFillTx/>
                <a:latin typeface="Arial "/>
                <a:ea typeface="+mn-ea"/>
                <a:cs typeface="+mn-cs"/>
              </a:rPr>
              <a:t>No direct comparison of efficacy can be made or is intended as study designs and populations differ in these two studies</a:t>
            </a:r>
          </a:p>
        </p:txBody>
      </p:sp>
      <p:grpSp>
        <p:nvGrpSpPr>
          <p:cNvPr id="140" name="Group 139">
            <a:extLst>
              <a:ext uri="{FF2B5EF4-FFF2-40B4-BE49-F238E27FC236}">
                <a16:creationId xmlns:a16="http://schemas.microsoft.com/office/drawing/2014/main" id="{1B0955F9-01BA-4001-B1AA-64D1E43E7FED}"/>
              </a:ext>
            </a:extLst>
          </p:cNvPr>
          <p:cNvGrpSpPr/>
          <p:nvPr/>
        </p:nvGrpSpPr>
        <p:grpSpPr>
          <a:xfrm>
            <a:off x="5914698" y="5130811"/>
            <a:ext cx="6046642" cy="620429"/>
            <a:chOff x="-2419" y="5366495"/>
            <a:chExt cx="6302860" cy="620429"/>
          </a:xfrm>
        </p:grpSpPr>
        <p:sp>
          <p:nvSpPr>
            <p:cNvPr id="141" name="TextBox 140">
              <a:extLst>
                <a:ext uri="{FF2B5EF4-FFF2-40B4-BE49-F238E27FC236}">
                  <a16:creationId xmlns:a16="http://schemas.microsoft.com/office/drawing/2014/main" id="{1514BB00-52A9-4A72-BC86-463F73ACF3C4}"/>
                </a:ext>
              </a:extLst>
            </p:cNvPr>
            <p:cNvSpPr txBox="1"/>
            <p:nvPr/>
          </p:nvSpPr>
          <p:spPr>
            <a:xfrm>
              <a:off x="0" y="5366495"/>
              <a:ext cx="95109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lumMod val="65000"/>
                      <a:lumOff val="35000"/>
                    </a:srgbClr>
                  </a:solidFill>
                  <a:effectLst/>
                  <a:uLnTx/>
                  <a:uFillTx/>
                  <a:latin typeface="Arial "/>
                  <a:ea typeface="+mn-ea"/>
                  <a:cs typeface="+mn-cs"/>
                </a:rPr>
                <a:t>No. at Risk</a:t>
              </a:r>
            </a:p>
          </p:txBody>
        </p:sp>
        <p:sp>
          <p:nvSpPr>
            <p:cNvPr id="142" name="TextBox 141">
              <a:extLst>
                <a:ext uri="{FF2B5EF4-FFF2-40B4-BE49-F238E27FC236}">
                  <a16:creationId xmlns:a16="http://schemas.microsoft.com/office/drawing/2014/main" id="{4847206B-56B4-4139-B469-D3D278D9855F}"/>
                </a:ext>
              </a:extLst>
            </p:cNvPr>
            <p:cNvSpPr txBox="1"/>
            <p:nvPr/>
          </p:nvSpPr>
          <p:spPr>
            <a:xfrm>
              <a:off x="-2419" y="5551749"/>
              <a:ext cx="72551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Placebo</a:t>
              </a:r>
            </a:p>
          </p:txBody>
        </p:sp>
        <p:sp>
          <p:nvSpPr>
            <p:cNvPr id="143" name="TextBox 142">
              <a:extLst>
                <a:ext uri="{FF2B5EF4-FFF2-40B4-BE49-F238E27FC236}">
                  <a16:creationId xmlns:a16="http://schemas.microsoft.com/office/drawing/2014/main" id="{331E7F2A-2512-4BFF-8EE3-692E7C4EBB7E}"/>
                </a:ext>
              </a:extLst>
            </p:cNvPr>
            <p:cNvSpPr txBox="1"/>
            <p:nvPr/>
          </p:nvSpPr>
          <p:spPr>
            <a:xfrm>
              <a:off x="0" y="5725314"/>
              <a:ext cx="103520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Canagliflozin</a:t>
              </a:r>
            </a:p>
          </p:txBody>
        </p:sp>
        <p:sp>
          <p:nvSpPr>
            <p:cNvPr id="144" name="TextBox 143">
              <a:extLst>
                <a:ext uri="{FF2B5EF4-FFF2-40B4-BE49-F238E27FC236}">
                  <a16:creationId xmlns:a16="http://schemas.microsoft.com/office/drawing/2014/main" id="{1370EFB9-DD0D-43E3-A372-3CC9C67B9F3D}"/>
                </a:ext>
              </a:extLst>
            </p:cNvPr>
            <p:cNvSpPr txBox="1"/>
            <p:nvPr/>
          </p:nvSpPr>
          <p:spPr>
            <a:xfrm>
              <a:off x="848467" y="5551749"/>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2199</a:t>
              </a:r>
            </a:p>
          </p:txBody>
        </p:sp>
        <p:sp>
          <p:nvSpPr>
            <p:cNvPr id="145" name="TextBox 144">
              <a:extLst>
                <a:ext uri="{FF2B5EF4-FFF2-40B4-BE49-F238E27FC236}">
                  <a16:creationId xmlns:a16="http://schemas.microsoft.com/office/drawing/2014/main" id="{636E2C2A-A9B3-4EA1-BFAF-DC1D9CB907A0}"/>
                </a:ext>
              </a:extLst>
            </p:cNvPr>
            <p:cNvSpPr txBox="1"/>
            <p:nvPr/>
          </p:nvSpPr>
          <p:spPr>
            <a:xfrm>
              <a:off x="848467" y="5725314"/>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2202</a:t>
              </a:r>
            </a:p>
          </p:txBody>
        </p:sp>
        <p:sp>
          <p:nvSpPr>
            <p:cNvPr id="146" name="TextBox 145">
              <a:extLst>
                <a:ext uri="{FF2B5EF4-FFF2-40B4-BE49-F238E27FC236}">
                  <a16:creationId xmlns:a16="http://schemas.microsoft.com/office/drawing/2014/main" id="{530EE397-E15F-4053-9F84-43E288D1376E}"/>
                </a:ext>
              </a:extLst>
            </p:cNvPr>
            <p:cNvSpPr txBox="1"/>
            <p:nvPr/>
          </p:nvSpPr>
          <p:spPr>
            <a:xfrm>
              <a:off x="1459272" y="5551749"/>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2178</a:t>
              </a:r>
            </a:p>
          </p:txBody>
        </p:sp>
        <p:sp>
          <p:nvSpPr>
            <p:cNvPr id="147" name="TextBox 146">
              <a:extLst>
                <a:ext uri="{FF2B5EF4-FFF2-40B4-BE49-F238E27FC236}">
                  <a16:creationId xmlns:a16="http://schemas.microsoft.com/office/drawing/2014/main" id="{FE5DC465-4441-4FB0-B6E1-E437433A2EE4}"/>
                </a:ext>
              </a:extLst>
            </p:cNvPr>
            <p:cNvSpPr txBox="1"/>
            <p:nvPr/>
          </p:nvSpPr>
          <p:spPr>
            <a:xfrm>
              <a:off x="1459272" y="5725314"/>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2181</a:t>
              </a:r>
            </a:p>
          </p:txBody>
        </p:sp>
        <p:sp>
          <p:nvSpPr>
            <p:cNvPr id="148" name="TextBox 147">
              <a:extLst>
                <a:ext uri="{FF2B5EF4-FFF2-40B4-BE49-F238E27FC236}">
                  <a16:creationId xmlns:a16="http://schemas.microsoft.com/office/drawing/2014/main" id="{8953628B-51C5-43FD-A98B-B28C9BE408B5}"/>
                </a:ext>
              </a:extLst>
            </p:cNvPr>
            <p:cNvSpPr txBox="1"/>
            <p:nvPr/>
          </p:nvSpPr>
          <p:spPr>
            <a:xfrm>
              <a:off x="2197164" y="5551749"/>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2132</a:t>
              </a:r>
            </a:p>
          </p:txBody>
        </p:sp>
        <p:sp>
          <p:nvSpPr>
            <p:cNvPr id="149" name="TextBox 148">
              <a:extLst>
                <a:ext uri="{FF2B5EF4-FFF2-40B4-BE49-F238E27FC236}">
                  <a16:creationId xmlns:a16="http://schemas.microsoft.com/office/drawing/2014/main" id="{14C487AA-D546-41C8-9510-651B7D70358F}"/>
                </a:ext>
              </a:extLst>
            </p:cNvPr>
            <p:cNvSpPr txBox="1"/>
            <p:nvPr/>
          </p:nvSpPr>
          <p:spPr>
            <a:xfrm>
              <a:off x="2197164" y="5725314"/>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2145</a:t>
              </a:r>
            </a:p>
          </p:txBody>
        </p:sp>
        <p:sp>
          <p:nvSpPr>
            <p:cNvPr id="150" name="TextBox 149">
              <a:extLst>
                <a:ext uri="{FF2B5EF4-FFF2-40B4-BE49-F238E27FC236}">
                  <a16:creationId xmlns:a16="http://schemas.microsoft.com/office/drawing/2014/main" id="{DB2CA4BE-8747-40FC-BC40-63098DFBBCC0}"/>
                </a:ext>
              </a:extLst>
            </p:cNvPr>
            <p:cNvSpPr txBox="1"/>
            <p:nvPr/>
          </p:nvSpPr>
          <p:spPr>
            <a:xfrm>
              <a:off x="2912350" y="5551749"/>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2047</a:t>
              </a:r>
            </a:p>
          </p:txBody>
        </p:sp>
        <p:sp>
          <p:nvSpPr>
            <p:cNvPr id="151" name="TextBox 150">
              <a:extLst>
                <a:ext uri="{FF2B5EF4-FFF2-40B4-BE49-F238E27FC236}">
                  <a16:creationId xmlns:a16="http://schemas.microsoft.com/office/drawing/2014/main" id="{00037003-2094-4F49-8A1E-DE088E14CDAF}"/>
                </a:ext>
              </a:extLst>
            </p:cNvPr>
            <p:cNvSpPr txBox="1"/>
            <p:nvPr/>
          </p:nvSpPr>
          <p:spPr>
            <a:xfrm>
              <a:off x="2912350" y="5725314"/>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2081</a:t>
              </a:r>
            </a:p>
          </p:txBody>
        </p:sp>
        <p:sp>
          <p:nvSpPr>
            <p:cNvPr id="152" name="TextBox 151">
              <a:extLst>
                <a:ext uri="{FF2B5EF4-FFF2-40B4-BE49-F238E27FC236}">
                  <a16:creationId xmlns:a16="http://schemas.microsoft.com/office/drawing/2014/main" id="{F1C60CE8-BC07-401C-BF87-2FEAAF68CFA0}"/>
                </a:ext>
              </a:extLst>
            </p:cNvPr>
            <p:cNvSpPr txBox="1"/>
            <p:nvPr/>
          </p:nvSpPr>
          <p:spPr>
            <a:xfrm>
              <a:off x="3650862" y="5551749"/>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1725</a:t>
              </a:r>
            </a:p>
          </p:txBody>
        </p:sp>
        <p:sp>
          <p:nvSpPr>
            <p:cNvPr id="153" name="TextBox 152">
              <a:extLst>
                <a:ext uri="{FF2B5EF4-FFF2-40B4-BE49-F238E27FC236}">
                  <a16:creationId xmlns:a16="http://schemas.microsoft.com/office/drawing/2014/main" id="{3C7C475D-0676-4A51-85F1-43C8D6C50D7C}"/>
                </a:ext>
              </a:extLst>
            </p:cNvPr>
            <p:cNvSpPr txBox="1"/>
            <p:nvPr/>
          </p:nvSpPr>
          <p:spPr>
            <a:xfrm>
              <a:off x="3650862" y="5725314"/>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1786</a:t>
              </a:r>
            </a:p>
          </p:txBody>
        </p:sp>
        <p:sp>
          <p:nvSpPr>
            <p:cNvPr id="154" name="TextBox 153">
              <a:extLst>
                <a:ext uri="{FF2B5EF4-FFF2-40B4-BE49-F238E27FC236}">
                  <a16:creationId xmlns:a16="http://schemas.microsoft.com/office/drawing/2014/main" id="{1CBFD9B3-70F5-4482-9844-52241FD51548}"/>
                </a:ext>
              </a:extLst>
            </p:cNvPr>
            <p:cNvSpPr txBox="1"/>
            <p:nvPr/>
          </p:nvSpPr>
          <p:spPr>
            <a:xfrm>
              <a:off x="4381416" y="5551749"/>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1129</a:t>
              </a:r>
            </a:p>
          </p:txBody>
        </p:sp>
        <p:sp>
          <p:nvSpPr>
            <p:cNvPr id="155" name="TextBox 154">
              <a:extLst>
                <a:ext uri="{FF2B5EF4-FFF2-40B4-BE49-F238E27FC236}">
                  <a16:creationId xmlns:a16="http://schemas.microsoft.com/office/drawing/2014/main" id="{B4A9BDC1-E0E3-475A-9928-9763DE79421C}"/>
                </a:ext>
              </a:extLst>
            </p:cNvPr>
            <p:cNvSpPr txBox="1"/>
            <p:nvPr/>
          </p:nvSpPr>
          <p:spPr>
            <a:xfrm>
              <a:off x="4381416" y="5725314"/>
              <a:ext cx="5199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1211</a:t>
              </a:r>
            </a:p>
          </p:txBody>
        </p:sp>
        <p:sp>
          <p:nvSpPr>
            <p:cNvPr id="156" name="TextBox 155">
              <a:extLst>
                <a:ext uri="{FF2B5EF4-FFF2-40B4-BE49-F238E27FC236}">
                  <a16:creationId xmlns:a16="http://schemas.microsoft.com/office/drawing/2014/main" id="{3F568D33-D166-4C41-BB59-C02CB2879C75}"/>
                </a:ext>
              </a:extLst>
            </p:cNvPr>
            <p:cNvSpPr txBox="1"/>
            <p:nvPr/>
          </p:nvSpPr>
          <p:spPr>
            <a:xfrm>
              <a:off x="5154806" y="5551749"/>
              <a:ext cx="4381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621</a:t>
              </a:r>
            </a:p>
          </p:txBody>
        </p:sp>
        <p:sp>
          <p:nvSpPr>
            <p:cNvPr id="157" name="TextBox 156">
              <a:extLst>
                <a:ext uri="{FF2B5EF4-FFF2-40B4-BE49-F238E27FC236}">
                  <a16:creationId xmlns:a16="http://schemas.microsoft.com/office/drawing/2014/main" id="{D9876081-5700-4861-A34A-CEA672081A5E}"/>
                </a:ext>
              </a:extLst>
            </p:cNvPr>
            <p:cNvSpPr txBox="1"/>
            <p:nvPr/>
          </p:nvSpPr>
          <p:spPr>
            <a:xfrm>
              <a:off x="5154806" y="5725314"/>
              <a:ext cx="4381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646</a:t>
              </a:r>
            </a:p>
          </p:txBody>
        </p:sp>
        <p:sp>
          <p:nvSpPr>
            <p:cNvPr id="158" name="TextBox 157">
              <a:extLst>
                <a:ext uri="{FF2B5EF4-FFF2-40B4-BE49-F238E27FC236}">
                  <a16:creationId xmlns:a16="http://schemas.microsoft.com/office/drawing/2014/main" id="{96667CA4-8E4A-4ABC-84A0-23C4644F29AB}"/>
                </a:ext>
              </a:extLst>
            </p:cNvPr>
            <p:cNvSpPr txBox="1"/>
            <p:nvPr/>
          </p:nvSpPr>
          <p:spPr>
            <a:xfrm>
              <a:off x="5862323" y="5551749"/>
              <a:ext cx="4381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170</a:t>
              </a:r>
            </a:p>
          </p:txBody>
        </p:sp>
        <p:sp>
          <p:nvSpPr>
            <p:cNvPr id="159" name="TextBox 158">
              <a:extLst>
                <a:ext uri="{FF2B5EF4-FFF2-40B4-BE49-F238E27FC236}">
                  <a16:creationId xmlns:a16="http://schemas.microsoft.com/office/drawing/2014/main" id="{6313EAAB-B4CD-4C85-BF91-FE5ECD90F7BB}"/>
                </a:ext>
              </a:extLst>
            </p:cNvPr>
            <p:cNvSpPr txBox="1"/>
            <p:nvPr/>
          </p:nvSpPr>
          <p:spPr>
            <a:xfrm>
              <a:off x="5862323" y="5725314"/>
              <a:ext cx="4381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CD717">
                      <a:lumMod val="50000"/>
                    </a:srgbClr>
                  </a:solidFill>
                  <a:effectLst/>
                  <a:uLnTx/>
                  <a:uFillTx/>
                  <a:latin typeface="Arial "/>
                  <a:ea typeface="+mn-ea"/>
                  <a:cs typeface="+mn-cs"/>
                </a:rPr>
                <a:t>196</a:t>
              </a:r>
            </a:p>
          </p:txBody>
        </p:sp>
      </p:grpSp>
      <p:sp>
        <p:nvSpPr>
          <p:cNvPr id="160" name="Down Arrow 32">
            <a:extLst>
              <a:ext uri="{FF2B5EF4-FFF2-40B4-BE49-F238E27FC236}">
                <a16:creationId xmlns:a16="http://schemas.microsoft.com/office/drawing/2014/main" id="{8EC9CB1F-7111-4CCC-8C88-165F74AEF1A7}"/>
              </a:ext>
            </a:extLst>
          </p:cNvPr>
          <p:cNvSpPr/>
          <p:nvPr/>
        </p:nvSpPr>
        <p:spPr>
          <a:xfrm>
            <a:off x="7110101" y="2931016"/>
            <a:ext cx="1194700" cy="1208488"/>
          </a:xfrm>
          <a:prstGeom prst="down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229870" marR="0" lvl="0" indent="-229870" algn="ctr" defTabSz="914400" rtl="0" eaLnBrk="0" fontAlgn="base" latinLnBrk="0" hangingPunct="0">
              <a:lnSpc>
                <a:spcPct val="100000"/>
              </a:lnSpc>
              <a:spcBef>
                <a:spcPct val="0"/>
              </a:spcBef>
              <a:spcAft>
                <a:spcPct val="0"/>
              </a:spcAft>
              <a:buClr>
                <a:srgbClr val="7F134C"/>
              </a:buClr>
              <a:buSzTx/>
              <a:buFontTx/>
              <a:buNone/>
              <a:tabLst/>
              <a:defRPr/>
            </a:pPr>
            <a:r>
              <a:rPr kumimoji="0" lang="en-US" sz="1600" b="1" i="0" u="none" strike="noStrike" kern="1200" cap="none" spc="0" normalizeH="0" baseline="0" noProof="0">
                <a:ln>
                  <a:noFill/>
                </a:ln>
                <a:solidFill>
                  <a:srgbClr val="000000">
                    <a:lumMod val="75000"/>
                    <a:lumOff val="25000"/>
                  </a:srgbClr>
                </a:solidFill>
                <a:effectLst/>
                <a:uLnTx/>
                <a:uFillTx/>
                <a:latin typeface="Arial "/>
                <a:ea typeface="+mn-ea"/>
                <a:cs typeface="+mn-cs"/>
              </a:rPr>
              <a:t>30%</a:t>
            </a:r>
            <a:r>
              <a:rPr kumimoji="0" lang="en-US" sz="1600" b="0" i="0" u="none" strike="noStrike" kern="1200" cap="none" spc="0" normalizeH="0" baseline="0" noProof="0">
                <a:ln>
                  <a:noFill/>
                </a:ln>
                <a:solidFill>
                  <a:srgbClr val="000000">
                    <a:lumMod val="75000"/>
                    <a:lumOff val="25000"/>
                  </a:srgbClr>
                </a:solidFill>
                <a:effectLst/>
                <a:uLnTx/>
                <a:uFillTx/>
                <a:latin typeface="Arial "/>
                <a:ea typeface="+mn-ea"/>
                <a:cs typeface="Arial"/>
              </a:rPr>
              <a:t>​</a:t>
            </a:r>
            <a:endParaRPr kumimoji="0" lang="en-US" sz="1800" b="0" i="0" u="none" strike="noStrike" kern="1200" cap="none" spc="0" normalizeH="0" baseline="0" noProof="0">
              <a:ln>
                <a:noFill/>
              </a:ln>
              <a:solidFill>
                <a:srgbClr val="000000">
                  <a:lumMod val="75000"/>
                  <a:lumOff val="25000"/>
                </a:srgbClr>
              </a:solidFill>
              <a:effectLst/>
              <a:uLnTx/>
              <a:uFillTx/>
              <a:latin typeface="Arial "/>
              <a:ea typeface="+mn-ea"/>
              <a:cs typeface="Arial" panose="020B0604020202020204"/>
            </a:endParaRPr>
          </a:p>
          <a:p>
            <a:pPr marL="229870" marR="0" lvl="0" indent="-229870" algn="ctr" defTabSz="914400" rtl="0" eaLnBrk="0" fontAlgn="base" latinLnBrk="0" hangingPunct="0">
              <a:lnSpc>
                <a:spcPct val="100000"/>
              </a:lnSpc>
              <a:spcBef>
                <a:spcPct val="0"/>
              </a:spcBef>
              <a:spcAft>
                <a:spcPct val="0"/>
              </a:spcAft>
              <a:buClr>
                <a:srgbClr val="7F134C"/>
              </a:buClr>
              <a:buSzTx/>
              <a:buFontTx/>
              <a:buNone/>
              <a:tabLst/>
              <a:defRPr/>
            </a:pPr>
            <a:r>
              <a:rPr kumimoji="0" lang="en-US" sz="1600" b="1" i="0" u="none" strike="noStrike" kern="1200" cap="none" spc="0" normalizeH="0" baseline="0" noProof="0">
                <a:ln>
                  <a:noFill/>
                </a:ln>
                <a:solidFill>
                  <a:srgbClr val="000000">
                    <a:lumMod val="75000"/>
                    <a:lumOff val="25000"/>
                  </a:srgbClr>
                </a:solidFill>
                <a:effectLst/>
                <a:uLnTx/>
                <a:uFillTx/>
                <a:latin typeface="Arial "/>
                <a:ea typeface="+mn-ea"/>
                <a:cs typeface="+mn-cs"/>
              </a:rPr>
              <a:t>RRR</a:t>
            </a:r>
            <a:endParaRPr kumimoji="0" lang="en-US" sz="1600" b="0" i="0" u="none" strike="noStrike" kern="1200" cap="none" spc="0" normalizeH="0" baseline="0" noProof="0">
              <a:ln>
                <a:noFill/>
              </a:ln>
              <a:solidFill>
                <a:srgbClr val="000000">
                  <a:lumMod val="75000"/>
                  <a:lumOff val="25000"/>
                </a:srgbClr>
              </a:solidFill>
              <a:effectLst/>
              <a:uLnTx/>
              <a:uFillTx/>
              <a:latin typeface="Arial "/>
              <a:ea typeface="+mn-ea"/>
              <a:cs typeface="Arial" panose="020B0604020202020204"/>
            </a:endParaRPr>
          </a:p>
        </p:txBody>
      </p:sp>
    </p:spTree>
    <p:extLst>
      <p:ext uri="{BB962C8B-B14F-4D97-AF65-F5344CB8AC3E}">
        <p14:creationId xmlns:p14="http://schemas.microsoft.com/office/powerpoint/2010/main" val="1850099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FF02-5439-42F2-9676-A53C34753D4D}"/>
              </a:ext>
            </a:extLst>
          </p:cNvPr>
          <p:cNvSpPr>
            <a:spLocks noGrp="1"/>
          </p:cNvSpPr>
          <p:nvPr>
            <p:ph type="title"/>
          </p:nvPr>
        </p:nvSpPr>
        <p:spPr/>
        <p:txBody>
          <a:bodyPr>
            <a:normAutofit fontScale="90000"/>
          </a:bodyPr>
          <a:lstStyle/>
          <a:p>
            <a:r>
              <a:rPr lang="en-US"/>
              <a:t>In DAPA-CKD, the risk of all-cause mortality </a:t>
            </a:r>
            <a:br>
              <a:rPr lang="en-US"/>
            </a:br>
            <a:r>
              <a:rPr lang="en-US"/>
              <a:t>was significantly reduced</a:t>
            </a:r>
          </a:p>
        </p:txBody>
      </p:sp>
      <p:sp>
        <p:nvSpPr>
          <p:cNvPr id="11" name="Footer Placeholder 10">
            <a:extLst>
              <a:ext uri="{FF2B5EF4-FFF2-40B4-BE49-F238E27FC236}">
                <a16:creationId xmlns:a16="http://schemas.microsoft.com/office/drawing/2014/main" id="{0FBC97E3-043F-4A3E-BC62-00398FDF4E8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
                <a:ea typeface="+mn-ea"/>
                <a:cs typeface="+mn-cs"/>
              </a:rPr>
              <a:t>ARR, absolute risk reduction; CI, confidence interval; HR, hazard ratio; RRR, relative risk reduction </a:t>
            </a:r>
            <a:br>
              <a:rPr kumimoji="0" lang="en-US" sz="800" b="0" i="0" u="none" strike="noStrike" kern="1200" cap="none" spc="0" normalizeH="0" baseline="0" noProof="0">
                <a:ln>
                  <a:noFill/>
                </a:ln>
                <a:solidFill>
                  <a:srgbClr val="000000"/>
                </a:solidFill>
                <a:effectLst/>
                <a:uLnTx/>
                <a:uFillTx/>
                <a:latin typeface="Arial "/>
                <a:ea typeface="+mn-ea"/>
                <a:cs typeface="+mn-cs"/>
              </a:rPr>
            </a:br>
            <a:r>
              <a:rPr kumimoji="0" lang="en-US" sz="800" b="0" i="0" u="none" strike="noStrike" kern="1200" cap="none" spc="0" normalizeH="0" baseline="0" noProof="0" err="1">
                <a:ln>
                  <a:noFill/>
                </a:ln>
                <a:solidFill>
                  <a:srgbClr val="000000"/>
                </a:solidFill>
                <a:effectLst/>
                <a:uLnTx/>
                <a:uFillTx/>
                <a:latin typeface="Arial "/>
                <a:ea typeface="+mn-ea"/>
                <a:cs typeface="+mn-cs"/>
              </a:rPr>
              <a:t>Heerspink</a:t>
            </a:r>
            <a:r>
              <a:rPr kumimoji="0" lang="en-US" sz="800" b="0" i="0" u="none" strike="noStrike" kern="1200" cap="none" spc="0" normalizeH="0" baseline="0" noProof="0">
                <a:ln>
                  <a:noFill/>
                </a:ln>
                <a:solidFill>
                  <a:srgbClr val="000000"/>
                </a:solidFill>
                <a:effectLst/>
                <a:uLnTx/>
                <a:uFillTx/>
                <a:latin typeface="Arial "/>
                <a:ea typeface="+mn-ea"/>
                <a:cs typeface="+mn-cs"/>
              </a:rPr>
              <a:t> HJL, et al. </a:t>
            </a:r>
            <a:r>
              <a:rPr kumimoji="0" lang="en-US" sz="800" b="0" i="1" u="none" strike="noStrike" kern="1200" cap="none" spc="0" normalizeH="0" baseline="0" noProof="0">
                <a:ln>
                  <a:noFill/>
                </a:ln>
                <a:solidFill>
                  <a:srgbClr val="000000"/>
                </a:solidFill>
                <a:effectLst/>
                <a:uLnTx/>
                <a:uFillTx/>
                <a:latin typeface="Arial "/>
                <a:ea typeface="+mn-ea"/>
                <a:cs typeface="+mn-cs"/>
              </a:rPr>
              <a:t>N </a:t>
            </a:r>
            <a:r>
              <a:rPr kumimoji="0" lang="en-US" sz="800" b="0" i="1" u="none" strike="noStrike" kern="1200" cap="none" spc="0" normalizeH="0" baseline="0" noProof="0" err="1">
                <a:ln>
                  <a:noFill/>
                </a:ln>
                <a:solidFill>
                  <a:srgbClr val="000000"/>
                </a:solidFill>
                <a:effectLst/>
                <a:uLnTx/>
                <a:uFillTx/>
                <a:latin typeface="Arial "/>
                <a:ea typeface="+mn-ea"/>
                <a:cs typeface="+mn-cs"/>
              </a:rPr>
              <a:t>Engl</a:t>
            </a:r>
            <a:r>
              <a:rPr kumimoji="0" lang="en-US" sz="800" b="0" i="1" u="none" strike="noStrike" kern="1200" cap="none" spc="0" normalizeH="0" baseline="0" noProof="0">
                <a:ln>
                  <a:noFill/>
                </a:ln>
                <a:solidFill>
                  <a:srgbClr val="000000"/>
                </a:solidFill>
                <a:effectLst/>
                <a:uLnTx/>
                <a:uFillTx/>
                <a:latin typeface="Arial "/>
                <a:ea typeface="+mn-ea"/>
                <a:cs typeface="+mn-cs"/>
              </a:rPr>
              <a:t> J Med </a:t>
            </a:r>
            <a:r>
              <a:rPr kumimoji="0" lang="en-US" sz="800" b="0" i="0" u="none" strike="noStrike" kern="1200" cap="none" spc="0" normalizeH="0" baseline="0" noProof="0">
                <a:ln>
                  <a:noFill/>
                </a:ln>
                <a:solidFill>
                  <a:srgbClr val="000000"/>
                </a:solidFill>
                <a:effectLst/>
                <a:uLnTx/>
                <a:uFillTx/>
                <a:latin typeface="Arial "/>
                <a:ea typeface="+mn-ea"/>
                <a:cs typeface="+mn-cs"/>
              </a:rPr>
              <a:t>2020;383:1436–1446.</a:t>
            </a:r>
          </a:p>
        </p:txBody>
      </p:sp>
      <p:grpSp>
        <p:nvGrpSpPr>
          <p:cNvPr id="9" name="Group 8"/>
          <p:cNvGrpSpPr/>
          <p:nvPr/>
        </p:nvGrpSpPr>
        <p:grpSpPr>
          <a:xfrm>
            <a:off x="1353018" y="1296176"/>
            <a:ext cx="9445545" cy="4322648"/>
            <a:chOff x="1195638" y="1306803"/>
            <a:chExt cx="9404659" cy="4959081"/>
          </a:xfrm>
        </p:grpSpPr>
        <p:sp>
          <p:nvSpPr>
            <p:cNvPr id="66" name="Rectangle 65">
              <a:extLst>
                <a:ext uri="{FF2B5EF4-FFF2-40B4-BE49-F238E27FC236}">
                  <a16:creationId xmlns:a16="http://schemas.microsoft.com/office/drawing/2014/main" id="{8E2CFE84-1266-4777-9E3B-F3DEAC4BD6BA}"/>
                </a:ext>
              </a:extLst>
            </p:cNvPr>
            <p:cNvSpPr/>
            <p:nvPr/>
          </p:nvSpPr>
          <p:spPr>
            <a:xfrm>
              <a:off x="3332579" y="1306803"/>
              <a:ext cx="5690479" cy="635564"/>
            </a:xfrm>
            <a:prstGeom prst="rect">
              <a:avLst/>
            </a:prstGeom>
          </p:spPr>
          <p:txBody>
            <a:bodyPr wrap="non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The effect of dapagliflozin versus placebo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all-cause mortality in the DAPA-CKD trial population</a:t>
              </a:r>
            </a:p>
          </p:txBody>
        </p:sp>
        <p:grpSp>
          <p:nvGrpSpPr>
            <p:cNvPr id="8" name="Group 7"/>
            <p:cNvGrpSpPr/>
            <p:nvPr/>
          </p:nvGrpSpPr>
          <p:grpSpPr>
            <a:xfrm>
              <a:off x="1195638" y="1799754"/>
              <a:ext cx="9404659" cy="4466130"/>
              <a:chOff x="1195638" y="1692176"/>
              <a:chExt cx="9404659" cy="4466130"/>
            </a:xfrm>
          </p:grpSpPr>
          <p:sp>
            <p:nvSpPr>
              <p:cNvPr id="160" name="Freeform 7">
                <a:extLst>
                  <a:ext uri="{FF2B5EF4-FFF2-40B4-BE49-F238E27FC236}">
                    <a16:creationId xmlns:a16="http://schemas.microsoft.com/office/drawing/2014/main" id="{0B5A770D-8516-49BB-93FB-797973A77163}"/>
                  </a:ext>
                </a:extLst>
              </p:cNvPr>
              <p:cNvSpPr>
                <a:spLocks/>
              </p:cNvSpPr>
              <p:nvPr/>
            </p:nvSpPr>
            <p:spPr bwMode="auto">
              <a:xfrm>
                <a:off x="1805602" y="2830259"/>
                <a:ext cx="8707488" cy="2724754"/>
              </a:xfrm>
              <a:custGeom>
                <a:avLst/>
                <a:gdLst/>
                <a:ahLst/>
                <a:cxnLst>
                  <a:cxn ang="0">
                    <a:pos x="125" y="1604"/>
                  </a:cxn>
                  <a:cxn ang="0">
                    <a:pos x="239" y="1582"/>
                  </a:cxn>
                  <a:cxn ang="0">
                    <a:pos x="332" y="1553"/>
                  </a:cxn>
                  <a:cxn ang="0">
                    <a:pos x="485" y="1523"/>
                  </a:cxn>
                  <a:cxn ang="0">
                    <a:pos x="574" y="1505"/>
                  </a:cxn>
                  <a:cxn ang="0">
                    <a:pos x="631" y="1487"/>
                  </a:cxn>
                  <a:cxn ang="0">
                    <a:pos x="686" y="1465"/>
                  </a:cxn>
                  <a:cxn ang="0">
                    <a:pos x="760" y="1449"/>
                  </a:cxn>
                  <a:cxn ang="0">
                    <a:pos x="841" y="1434"/>
                  </a:cxn>
                  <a:cxn ang="0">
                    <a:pos x="876" y="1396"/>
                  </a:cxn>
                  <a:cxn ang="0">
                    <a:pos x="1039" y="1363"/>
                  </a:cxn>
                  <a:cxn ang="0">
                    <a:pos x="1109" y="1336"/>
                  </a:cxn>
                  <a:cxn ang="0">
                    <a:pos x="1153" y="1296"/>
                  </a:cxn>
                  <a:cxn ang="0">
                    <a:pos x="1216" y="1277"/>
                  </a:cxn>
                  <a:cxn ang="0">
                    <a:pos x="1266" y="1254"/>
                  </a:cxn>
                  <a:cxn ang="0">
                    <a:pos x="1299" y="1228"/>
                  </a:cxn>
                  <a:cxn ang="0">
                    <a:pos x="1364" y="1174"/>
                  </a:cxn>
                  <a:cxn ang="0">
                    <a:pos x="1402" y="1157"/>
                  </a:cxn>
                  <a:cxn ang="0">
                    <a:pos x="1422" y="1136"/>
                  </a:cxn>
                  <a:cxn ang="0">
                    <a:pos x="1589" y="1119"/>
                  </a:cxn>
                  <a:cxn ang="0">
                    <a:pos x="1628" y="1094"/>
                  </a:cxn>
                  <a:cxn ang="0">
                    <a:pos x="1660" y="1071"/>
                  </a:cxn>
                  <a:cxn ang="0">
                    <a:pos x="1693" y="1047"/>
                  </a:cxn>
                  <a:cxn ang="0">
                    <a:pos x="1786" y="1023"/>
                  </a:cxn>
                  <a:cxn ang="0">
                    <a:pos x="1825" y="990"/>
                  </a:cxn>
                  <a:cxn ang="0">
                    <a:pos x="1911" y="961"/>
                  </a:cxn>
                  <a:cxn ang="0">
                    <a:pos x="2006" y="943"/>
                  </a:cxn>
                  <a:cxn ang="0">
                    <a:pos x="2054" y="919"/>
                  </a:cxn>
                  <a:cxn ang="0">
                    <a:pos x="2157" y="899"/>
                  </a:cxn>
                  <a:cxn ang="0">
                    <a:pos x="2243" y="869"/>
                  </a:cxn>
                  <a:cxn ang="0">
                    <a:pos x="2307" y="849"/>
                  </a:cxn>
                  <a:cxn ang="0">
                    <a:pos x="2375" y="817"/>
                  </a:cxn>
                  <a:cxn ang="0">
                    <a:pos x="2419" y="790"/>
                  </a:cxn>
                  <a:cxn ang="0">
                    <a:pos x="2456" y="772"/>
                  </a:cxn>
                  <a:cxn ang="0">
                    <a:pos x="2573" y="755"/>
                  </a:cxn>
                  <a:cxn ang="0">
                    <a:pos x="2612" y="721"/>
                  </a:cxn>
                  <a:cxn ang="0">
                    <a:pos x="2743" y="695"/>
                  </a:cxn>
                  <a:cxn ang="0">
                    <a:pos x="2775" y="660"/>
                  </a:cxn>
                  <a:cxn ang="0">
                    <a:pos x="2903" y="639"/>
                  </a:cxn>
                  <a:cxn ang="0">
                    <a:pos x="2958" y="601"/>
                  </a:cxn>
                  <a:cxn ang="0">
                    <a:pos x="2988" y="576"/>
                  </a:cxn>
                  <a:cxn ang="0">
                    <a:pos x="3027" y="554"/>
                  </a:cxn>
                  <a:cxn ang="0">
                    <a:pos x="3076" y="530"/>
                  </a:cxn>
                  <a:cxn ang="0">
                    <a:pos x="3121" y="476"/>
                  </a:cxn>
                  <a:cxn ang="0">
                    <a:pos x="3189" y="446"/>
                  </a:cxn>
                  <a:cxn ang="0">
                    <a:pos x="3267" y="422"/>
                  </a:cxn>
                  <a:cxn ang="0">
                    <a:pos x="3338" y="387"/>
                  </a:cxn>
                  <a:cxn ang="0">
                    <a:pos x="3388" y="352"/>
                  </a:cxn>
                  <a:cxn ang="0">
                    <a:pos x="3425" y="307"/>
                  </a:cxn>
                  <a:cxn ang="0">
                    <a:pos x="3438" y="266"/>
                  </a:cxn>
                  <a:cxn ang="0">
                    <a:pos x="3447" y="255"/>
                  </a:cxn>
                  <a:cxn ang="0">
                    <a:pos x="3523" y="242"/>
                  </a:cxn>
                  <a:cxn ang="0">
                    <a:pos x="3616" y="165"/>
                  </a:cxn>
                  <a:cxn ang="0">
                    <a:pos x="3683" y="106"/>
                  </a:cxn>
                  <a:cxn ang="0">
                    <a:pos x="3801" y="44"/>
                  </a:cxn>
                </a:cxnLst>
                <a:rect l="0" t="0" r="r" b="b"/>
                <a:pathLst>
                  <a:path w="3837" h="1612">
                    <a:moveTo>
                      <a:pt x="0" y="1612"/>
                    </a:moveTo>
                    <a:lnTo>
                      <a:pt x="85" y="1612"/>
                    </a:lnTo>
                    <a:lnTo>
                      <a:pt x="85" y="1604"/>
                    </a:lnTo>
                    <a:lnTo>
                      <a:pt x="125" y="1604"/>
                    </a:lnTo>
                    <a:lnTo>
                      <a:pt x="125" y="1591"/>
                    </a:lnTo>
                    <a:lnTo>
                      <a:pt x="184" y="1591"/>
                    </a:lnTo>
                    <a:lnTo>
                      <a:pt x="184" y="1582"/>
                    </a:lnTo>
                    <a:lnTo>
                      <a:pt x="239" y="1582"/>
                    </a:lnTo>
                    <a:lnTo>
                      <a:pt x="239" y="1573"/>
                    </a:lnTo>
                    <a:lnTo>
                      <a:pt x="258" y="1573"/>
                    </a:lnTo>
                    <a:lnTo>
                      <a:pt x="258" y="1553"/>
                    </a:lnTo>
                    <a:lnTo>
                      <a:pt x="332" y="1553"/>
                    </a:lnTo>
                    <a:lnTo>
                      <a:pt x="332" y="1542"/>
                    </a:lnTo>
                    <a:lnTo>
                      <a:pt x="450" y="1542"/>
                    </a:lnTo>
                    <a:lnTo>
                      <a:pt x="450" y="1523"/>
                    </a:lnTo>
                    <a:lnTo>
                      <a:pt x="485" y="1523"/>
                    </a:lnTo>
                    <a:lnTo>
                      <a:pt x="485" y="1514"/>
                    </a:lnTo>
                    <a:lnTo>
                      <a:pt x="527" y="1514"/>
                    </a:lnTo>
                    <a:lnTo>
                      <a:pt x="527" y="1505"/>
                    </a:lnTo>
                    <a:lnTo>
                      <a:pt x="574" y="1505"/>
                    </a:lnTo>
                    <a:lnTo>
                      <a:pt x="574" y="1496"/>
                    </a:lnTo>
                    <a:lnTo>
                      <a:pt x="609" y="1496"/>
                    </a:lnTo>
                    <a:lnTo>
                      <a:pt x="609" y="1487"/>
                    </a:lnTo>
                    <a:lnTo>
                      <a:pt x="631" y="1487"/>
                    </a:lnTo>
                    <a:lnTo>
                      <a:pt x="631" y="1471"/>
                    </a:lnTo>
                    <a:lnTo>
                      <a:pt x="651" y="1471"/>
                    </a:lnTo>
                    <a:lnTo>
                      <a:pt x="651" y="1465"/>
                    </a:lnTo>
                    <a:lnTo>
                      <a:pt x="686" y="1465"/>
                    </a:lnTo>
                    <a:lnTo>
                      <a:pt x="686" y="1458"/>
                    </a:lnTo>
                    <a:lnTo>
                      <a:pt x="718" y="1458"/>
                    </a:lnTo>
                    <a:lnTo>
                      <a:pt x="718" y="1449"/>
                    </a:lnTo>
                    <a:lnTo>
                      <a:pt x="760" y="1449"/>
                    </a:lnTo>
                    <a:lnTo>
                      <a:pt x="760" y="1438"/>
                    </a:lnTo>
                    <a:lnTo>
                      <a:pt x="795" y="1438"/>
                    </a:lnTo>
                    <a:lnTo>
                      <a:pt x="795" y="1434"/>
                    </a:lnTo>
                    <a:lnTo>
                      <a:pt x="841" y="1434"/>
                    </a:lnTo>
                    <a:lnTo>
                      <a:pt x="841" y="1413"/>
                    </a:lnTo>
                    <a:lnTo>
                      <a:pt x="867" y="1413"/>
                    </a:lnTo>
                    <a:lnTo>
                      <a:pt x="867" y="1396"/>
                    </a:lnTo>
                    <a:lnTo>
                      <a:pt x="876" y="1396"/>
                    </a:lnTo>
                    <a:lnTo>
                      <a:pt x="876" y="1379"/>
                    </a:lnTo>
                    <a:lnTo>
                      <a:pt x="920" y="1379"/>
                    </a:lnTo>
                    <a:lnTo>
                      <a:pt x="920" y="1363"/>
                    </a:lnTo>
                    <a:lnTo>
                      <a:pt x="1039" y="1363"/>
                    </a:lnTo>
                    <a:lnTo>
                      <a:pt x="1039" y="1354"/>
                    </a:lnTo>
                    <a:lnTo>
                      <a:pt x="1080" y="1354"/>
                    </a:lnTo>
                    <a:lnTo>
                      <a:pt x="1080" y="1336"/>
                    </a:lnTo>
                    <a:lnTo>
                      <a:pt x="1109" y="1336"/>
                    </a:lnTo>
                    <a:lnTo>
                      <a:pt x="1109" y="1311"/>
                    </a:lnTo>
                    <a:lnTo>
                      <a:pt x="1147" y="1311"/>
                    </a:lnTo>
                    <a:lnTo>
                      <a:pt x="1147" y="1296"/>
                    </a:lnTo>
                    <a:lnTo>
                      <a:pt x="1153" y="1296"/>
                    </a:lnTo>
                    <a:lnTo>
                      <a:pt x="1153" y="1284"/>
                    </a:lnTo>
                    <a:lnTo>
                      <a:pt x="1181" y="1284"/>
                    </a:lnTo>
                    <a:lnTo>
                      <a:pt x="1181" y="1277"/>
                    </a:lnTo>
                    <a:lnTo>
                      <a:pt x="1216" y="1277"/>
                    </a:lnTo>
                    <a:lnTo>
                      <a:pt x="1216" y="1261"/>
                    </a:lnTo>
                    <a:lnTo>
                      <a:pt x="1231" y="1261"/>
                    </a:lnTo>
                    <a:lnTo>
                      <a:pt x="1231" y="1254"/>
                    </a:lnTo>
                    <a:lnTo>
                      <a:pt x="1266" y="1254"/>
                    </a:lnTo>
                    <a:lnTo>
                      <a:pt x="1266" y="1236"/>
                    </a:lnTo>
                    <a:lnTo>
                      <a:pt x="1295" y="1236"/>
                    </a:lnTo>
                    <a:lnTo>
                      <a:pt x="1295" y="1228"/>
                    </a:lnTo>
                    <a:lnTo>
                      <a:pt x="1299" y="1228"/>
                    </a:lnTo>
                    <a:lnTo>
                      <a:pt x="1299" y="1195"/>
                    </a:lnTo>
                    <a:lnTo>
                      <a:pt x="1313" y="1195"/>
                    </a:lnTo>
                    <a:lnTo>
                      <a:pt x="1313" y="1174"/>
                    </a:lnTo>
                    <a:lnTo>
                      <a:pt x="1364" y="1174"/>
                    </a:lnTo>
                    <a:lnTo>
                      <a:pt x="1364" y="1168"/>
                    </a:lnTo>
                    <a:lnTo>
                      <a:pt x="1376" y="1168"/>
                    </a:lnTo>
                    <a:lnTo>
                      <a:pt x="1376" y="1157"/>
                    </a:lnTo>
                    <a:lnTo>
                      <a:pt x="1402" y="1157"/>
                    </a:lnTo>
                    <a:lnTo>
                      <a:pt x="1402" y="1144"/>
                    </a:lnTo>
                    <a:lnTo>
                      <a:pt x="1408" y="1144"/>
                    </a:lnTo>
                    <a:lnTo>
                      <a:pt x="1408" y="1136"/>
                    </a:lnTo>
                    <a:lnTo>
                      <a:pt x="1422" y="1136"/>
                    </a:lnTo>
                    <a:lnTo>
                      <a:pt x="1422" y="1129"/>
                    </a:lnTo>
                    <a:lnTo>
                      <a:pt x="1467" y="1129"/>
                    </a:lnTo>
                    <a:lnTo>
                      <a:pt x="1467" y="1119"/>
                    </a:lnTo>
                    <a:lnTo>
                      <a:pt x="1589" y="1119"/>
                    </a:lnTo>
                    <a:lnTo>
                      <a:pt x="1589" y="1107"/>
                    </a:lnTo>
                    <a:lnTo>
                      <a:pt x="1603" y="1107"/>
                    </a:lnTo>
                    <a:lnTo>
                      <a:pt x="1603" y="1094"/>
                    </a:lnTo>
                    <a:lnTo>
                      <a:pt x="1628" y="1094"/>
                    </a:lnTo>
                    <a:lnTo>
                      <a:pt x="1628" y="1086"/>
                    </a:lnTo>
                    <a:lnTo>
                      <a:pt x="1641" y="1086"/>
                    </a:lnTo>
                    <a:lnTo>
                      <a:pt x="1641" y="1071"/>
                    </a:lnTo>
                    <a:lnTo>
                      <a:pt x="1660" y="1071"/>
                    </a:lnTo>
                    <a:lnTo>
                      <a:pt x="1660" y="1056"/>
                    </a:lnTo>
                    <a:lnTo>
                      <a:pt x="1668" y="1056"/>
                    </a:lnTo>
                    <a:lnTo>
                      <a:pt x="1668" y="1047"/>
                    </a:lnTo>
                    <a:lnTo>
                      <a:pt x="1693" y="1047"/>
                    </a:lnTo>
                    <a:lnTo>
                      <a:pt x="1693" y="1036"/>
                    </a:lnTo>
                    <a:lnTo>
                      <a:pt x="1719" y="1036"/>
                    </a:lnTo>
                    <a:lnTo>
                      <a:pt x="1719" y="1023"/>
                    </a:lnTo>
                    <a:lnTo>
                      <a:pt x="1786" y="1023"/>
                    </a:lnTo>
                    <a:lnTo>
                      <a:pt x="1786" y="1006"/>
                    </a:lnTo>
                    <a:lnTo>
                      <a:pt x="1819" y="1006"/>
                    </a:lnTo>
                    <a:lnTo>
                      <a:pt x="1819" y="990"/>
                    </a:lnTo>
                    <a:lnTo>
                      <a:pt x="1825" y="990"/>
                    </a:lnTo>
                    <a:lnTo>
                      <a:pt x="1825" y="980"/>
                    </a:lnTo>
                    <a:lnTo>
                      <a:pt x="1878" y="980"/>
                    </a:lnTo>
                    <a:lnTo>
                      <a:pt x="1878" y="961"/>
                    </a:lnTo>
                    <a:lnTo>
                      <a:pt x="1911" y="961"/>
                    </a:lnTo>
                    <a:lnTo>
                      <a:pt x="1911" y="952"/>
                    </a:lnTo>
                    <a:lnTo>
                      <a:pt x="1958" y="952"/>
                    </a:lnTo>
                    <a:lnTo>
                      <a:pt x="1958" y="943"/>
                    </a:lnTo>
                    <a:lnTo>
                      <a:pt x="2006" y="943"/>
                    </a:lnTo>
                    <a:lnTo>
                      <a:pt x="2006" y="934"/>
                    </a:lnTo>
                    <a:lnTo>
                      <a:pt x="2023" y="934"/>
                    </a:lnTo>
                    <a:lnTo>
                      <a:pt x="2023" y="919"/>
                    </a:lnTo>
                    <a:lnTo>
                      <a:pt x="2054" y="919"/>
                    </a:lnTo>
                    <a:lnTo>
                      <a:pt x="2054" y="908"/>
                    </a:lnTo>
                    <a:lnTo>
                      <a:pt x="2068" y="908"/>
                    </a:lnTo>
                    <a:lnTo>
                      <a:pt x="2068" y="899"/>
                    </a:lnTo>
                    <a:lnTo>
                      <a:pt x="2157" y="899"/>
                    </a:lnTo>
                    <a:lnTo>
                      <a:pt x="2157" y="887"/>
                    </a:lnTo>
                    <a:lnTo>
                      <a:pt x="2218" y="887"/>
                    </a:lnTo>
                    <a:lnTo>
                      <a:pt x="2218" y="869"/>
                    </a:lnTo>
                    <a:lnTo>
                      <a:pt x="2243" y="869"/>
                    </a:lnTo>
                    <a:lnTo>
                      <a:pt x="2243" y="855"/>
                    </a:lnTo>
                    <a:lnTo>
                      <a:pt x="2267" y="855"/>
                    </a:lnTo>
                    <a:lnTo>
                      <a:pt x="2267" y="849"/>
                    </a:lnTo>
                    <a:lnTo>
                      <a:pt x="2307" y="849"/>
                    </a:lnTo>
                    <a:lnTo>
                      <a:pt x="2307" y="838"/>
                    </a:lnTo>
                    <a:lnTo>
                      <a:pt x="2341" y="838"/>
                    </a:lnTo>
                    <a:lnTo>
                      <a:pt x="2341" y="817"/>
                    </a:lnTo>
                    <a:lnTo>
                      <a:pt x="2375" y="817"/>
                    </a:lnTo>
                    <a:lnTo>
                      <a:pt x="2375" y="804"/>
                    </a:lnTo>
                    <a:lnTo>
                      <a:pt x="2408" y="804"/>
                    </a:lnTo>
                    <a:lnTo>
                      <a:pt x="2408" y="790"/>
                    </a:lnTo>
                    <a:lnTo>
                      <a:pt x="2419" y="790"/>
                    </a:lnTo>
                    <a:lnTo>
                      <a:pt x="2419" y="780"/>
                    </a:lnTo>
                    <a:lnTo>
                      <a:pt x="2438" y="780"/>
                    </a:lnTo>
                    <a:lnTo>
                      <a:pt x="2438" y="772"/>
                    </a:lnTo>
                    <a:lnTo>
                      <a:pt x="2456" y="772"/>
                    </a:lnTo>
                    <a:lnTo>
                      <a:pt x="2456" y="767"/>
                    </a:lnTo>
                    <a:lnTo>
                      <a:pt x="2551" y="767"/>
                    </a:lnTo>
                    <a:lnTo>
                      <a:pt x="2551" y="755"/>
                    </a:lnTo>
                    <a:lnTo>
                      <a:pt x="2573" y="755"/>
                    </a:lnTo>
                    <a:lnTo>
                      <a:pt x="2573" y="740"/>
                    </a:lnTo>
                    <a:lnTo>
                      <a:pt x="2600" y="740"/>
                    </a:lnTo>
                    <a:lnTo>
                      <a:pt x="2600" y="721"/>
                    </a:lnTo>
                    <a:lnTo>
                      <a:pt x="2612" y="721"/>
                    </a:lnTo>
                    <a:lnTo>
                      <a:pt x="2612" y="706"/>
                    </a:lnTo>
                    <a:lnTo>
                      <a:pt x="2654" y="706"/>
                    </a:lnTo>
                    <a:lnTo>
                      <a:pt x="2654" y="695"/>
                    </a:lnTo>
                    <a:lnTo>
                      <a:pt x="2743" y="695"/>
                    </a:lnTo>
                    <a:lnTo>
                      <a:pt x="2743" y="684"/>
                    </a:lnTo>
                    <a:lnTo>
                      <a:pt x="2766" y="684"/>
                    </a:lnTo>
                    <a:lnTo>
                      <a:pt x="2766" y="660"/>
                    </a:lnTo>
                    <a:lnTo>
                      <a:pt x="2775" y="660"/>
                    </a:lnTo>
                    <a:lnTo>
                      <a:pt x="2775" y="653"/>
                    </a:lnTo>
                    <a:lnTo>
                      <a:pt x="2881" y="653"/>
                    </a:lnTo>
                    <a:lnTo>
                      <a:pt x="2881" y="639"/>
                    </a:lnTo>
                    <a:lnTo>
                      <a:pt x="2903" y="639"/>
                    </a:lnTo>
                    <a:lnTo>
                      <a:pt x="2903" y="618"/>
                    </a:lnTo>
                    <a:lnTo>
                      <a:pt x="2928" y="618"/>
                    </a:lnTo>
                    <a:lnTo>
                      <a:pt x="2928" y="601"/>
                    </a:lnTo>
                    <a:lnTo>
                      <a:pt x="2958" y="601"/>
                    </a:lnTo>
                    <a:lnTo>
                      <a:pt x="2958" y="588"/>
                    </a:lnTo>
                    <a:lnTo>
                      <a:pt x="2980" y="588"/>
                    </a:lnTo>
                    <a:lnTo>
                      <a:pt x="2980" y="576"/>
                    </a:lnTo>
                    <a:lnTo>
                      <a:pt x="2988" y="576"/>
                    </a:lnTo>
                    <a:lnTo>
                      <a:pt x="2988" y="561"/>
                    </a:lnTo>
                    <a:lnTo>
                      <a:pt x="3003" y="561"/>
                    </a:lnTo>
                    <a:lnTo>
                      <a:pt x="3003" y="554"/>
                    </a:lnTo>
                    <a:lnTo>
                      <a:pt x="3027" y="554"/>
                    </a:lnTo>
                    <a:lnTo>
                      <a:pt x="3027" y="545"/>
                    </a:lnTo>
                    <a:lnTo>
                      <a:pt x="3044" y="545"/>
                    </a:lnTo>
                    <a:lnTo>
                      <a:pt x="3044" y="530"/>
                    </a:lnTo>
                    <a:lnTo>
                      <a:pt x="3076" y="530"/>
                    </a:lnTo>
                    <a:lnTo>
                      <a:pt x="3076" y="512"/>
                    </a:lnTo>
                    <a:lnTo>
                      <a:pt x="3107" y="512"/>
                    </a:lnTo>
                    <a:lnTo>
                      <a:pt x="3107" y="476"/>
                    </a:lnTo>
                    <a:lnTo>
                      <a:pt x="3121" y="476"/>
                    </a:lnTo>
                    <a:lnTo>
                      <a:pt x="3121" y="459"/>
                    </a:lnTo>
                    <a:lnTo>
                      <a:pt x="3129" y="459"/>
                    </a:lnTo>
                    <a:lnTo>
                      <a:pt x="3129" y="446"/>
                    </a:lnTo>
                    <a:lnTo>
                      <a:pt x="3189" y="446"/>
                    </a:lnTo>
                    <a:lnTo>
                      <a:pt x="3189" y="435"/>
                    </a:lnTo>
                    <a:lnTo>
                      <a:pt x="3212" y="435"/>
                    </a:lnTo>
                    <a:lnTo>
                      <a:pt x="3212" y="422"/>
                    </a:lnTo>
                    <a:lnTo>
                      <a:pt x="3267" y="422"/>
                    </a:lnTo>
                    <a:lnTo>
                      <a:pt x="3267" y="399"/>
                    </a:lnTo>
                    <a:lnTo>
                      <a:pt x="3313" y="399"/>
                    </a:lnTo>
                    <a:lnTo>
                      <a:pt x="3313" y="387"/>
                    </a:lnTo>
                    <a:lnTo>
                      <a:pt x="3338" y="387"/>
                    </a:lnTo>
                    <a:lnTo>
                      <a:pt x="3338" y="369"/>
                    </a:lnTo>
                    <a:lnTo>
                      <a:pt x="3369" y="369"/>
                    </a:lnTo>
                    <a:lnTo>
                      <a:pt x="3369" y="352"/>
                    </a:lnTo>
                    <a:lnTo>
                      <a:pt x="3388" y="352"/>
                    </a:lnTo>
                    <a:lnTo>
                      <a:pt x="3388" y="329"/>
                    </a:lnTo>
                    <a:lnTo>
                      <a:pt x="3411" y="329"/>
                    </a:lnTo>
                    <a:lnTo>
                      <a:pt x="3411" y="307"/>
                    </a:lnTo>
                    <a:lnTo>
                      <a:pt x="3425" y="307"/>
                    </a:lnTo>
                    <a:lnTo>
                      <a:pt x="3425" y="276"/>
                    </a:lnTo>
                    <a:lnTo>
                      <a:pt x="3438" y="276"/>
                    </a:lnTo>
                    <a:lnTo>
                      <a:pt x="3438" y="276"/>
                    </a:lnTo>
                    <a:lnTo>
                      <a:pt x="3438" y="266"/>
                    </a:lnTo>
                    <a:lnTo>
                      <a:pt x="3438" y="258"/>
                    </a:lnTo>
                    <a:lnTo>
                      <a:pt x="3438" y="255"/>
                    </a:lnTo>
                    <a:lnTo>
                      <a:pt x="3438" y="255"/>
                    </a:lnTo>
                    <a:lnTo>
                      <a:pt x="3447" y="255"/>
                    </a:lnTo>
                    <a:lnTo>
                      <a:pt x="3467" y="255"/>
                    </a:lnTo>
                    <a:lnTo>
                      <a:pt x="3496" y="255"/>
                    </a:lnTo>
                    <a:lnTo>
                      <a:pt x="3496" y="242"/>
                    </a:lnTo>
                    <a:lnTo>
                      <a:pt x="3523" y="242"/>
                    </a:lnTo>
                    <a:lnTo>
                      <a:pt x="3523" y="210"/>
                    </a:lnTo>
                    <a:lnTo>
                      <a:pt x="3568" y="210"/>
                    </a:lnTo>
                    <a:lnTo>
                      <a:pt x="3568" y="165"/>
                    </a:lnTo>
                    <a:lnTo>
                      <a:pt x="3616" y="165"/>
                    </a:lnTo>
                    <a:lnTo>
                      <a:pt x="3616" y="136"/>
                    </a:lnTo>
                    <a:lnTo>
                      <a:pt x="3639" y="136"/>
                    </a:lnTo>
                    <a:lnTo>
                      <a:pt x="3639" y="106"/>
                    </a:lnTo>
                    <a:lnTo>
                      <a:pt x="3683" y="106"/>
                    </a:lnTo>
                    <a:lnTo>
                      <a:pt x="3683" y="71"/>
                    </a:lnTo>
                    <a:lnTo>
                      <a:pt x="3695" y="71"/>
                    </a:lnTo>
                    <a:lnTo>
                      <a:pt x="3695" y="44"/>
                    </a:lnTo>
                    <a:lnTo>
                      <a:pt x="3801" y="44"/>
                    </a:lnTo>
                    <a:lnTo>
                      <a:pt x="3801" y="0"/>
                    </a:lnTo>
                    <a:lnTo>
                      <a:pt x="3837" y="0"/>
                    </a:lnTo>
                  </a:path>
                </a:pathLst>
              </a:custGeom>
              <a:noFill/>
              <a:ln w="19050">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rial "/>
                  <a:ea typeface="+mn-ea"/>
                  <a:cs typeface="+mn-cs"/>
                </a:endParaRPr>
              </a:p>
            </p:txBody>
          </p:sp>
          <p:sp>
            <p:nvSpPr>
              <p:cNvPr id="161" name="Freeform 6">
                <a:extLst>
                  <a:ext uri="{FF2B5EF4-FFF2-40B4-BE49-F238E27FC236}">
                    <a16:creationId xmlns:a16="http://schemas.microsoft.com/office/drawing/2014/main" id="{53428E17-ED16-4115-A89E-024D769D78D5}"/>
                  </a:ext>
                </a:extLst>
              </p:cNvPr>
              <p:cNvSpPr>
                <a:spLocks/>
              </p:cNvSpPr>
              <p:nvPr/>
            </p:nvSpPr>
            <p:spPr bwMode="auto">
              <a:xfrm>
                <a:off x="1782909" y="3778514"/>
                <a:ext cx="8698411" cy="1776500"/>
              </a:xfrm>
              <a:custGeom>
                <a:avLst/>
                <a:gdLst/>
                <a:ahLst/>
                <a:cxnLst>
                  <a:cxn ang="0">
                    <a:pos x="83" y="1042"/>
                  </a:cxn>
                  <a:cxn ang="0">
                    <a:pos x="178" y="1030"/>
                  </a:cxn>
                  <a:cxn ang="0">
                    <a:pos x="262" y="1016"/>
                  </a:cxn>
                  <a:cxn ang="0">
                    <a:pos x="287" y="1009"/>
                  </a:cxn>
                  <a:cxn ang="0">
                    <a:pos x="367" y="991"/>
                  </a:cxn>
                  <a:cxn ang="0">
                    <a:pos x="432" y="975"/>
                  </a:cxn>
                  <a:cxn ang="0">
                    <a:pos x="478" y="962"/>
                  </a:cxn>
                  <a:cxn ang="0">
                    <a:pos x="599" y="953"/>
                  </a:cxn>
                  <a:cxn ang="0">
                    <a:pos x="619" y="936"/>
                  </a:cxn>
                  <a:cxn ang="0">
                    <a:pos x="648" y="927"/>
                  </a:cxn>
                  <a:cxn ang="0">
                    <a:pos x="654" y="910"/>
                  </a:cxn>
                  <a:cxn ang="0">
                    <a:pos x="806" y="897"/>
                  </a:cxn>
                  <a:cxn ang="0">
                    <a:pos x="885" y="876"/>
                  </a:cxn>
                  <a:cxn ang="0">
                    <a:pos x="1043" y="870"/>
                  </a:cxn>
                  <a:cxn ang="0">
                    <a:pos x="1063" y="850"/>
                  </a:cxn>
                  <a:cxn ang="0">
                    <a:pos x="1179" y="842"/>
                  </a:cxn>
                  <a:cxn ang="0">
                    <a:pos x="1185" y="824"/>
                  </a:cxn>
                  <a:cxn ang="0">
                    <a:pos x="1199" y="815"/>
                  </a:cxn>
                  <a:cxn ang="0">
                    <a:pos x="1237" y="800"/>
                  </a:cxn>
                  <a:cxn ang="0">
                    <a:pos x="1365" y="793"/>
                  </a:cxn>
                  <a:cxn ang="0">
                    <a:pos x="1404" y="775"/>
                  </a:cxn>
                  <a:cxn ang="0">
                    <a:pos x="1460" y="764"/>
                  </a:cxn>
                  <a:cxn ang="0">
                    <a:pos x="1468" y="737"/>
                  </a:cxn>
                  <a:cxn ang="0">
                    <a:pos x="1512" y="725"/>
                  </a:cxn>
                  <a:cxn ang="0">
                    <a:pos x="1605" y="707"/>
                  </a:cxn>
                  <a:cxn ang="0">
                    <a:pos x="1617" y="699"/>
                  </a:cxn>
                  <a:cxn ang="0">
                    <a:pos x="1684" y="681"/>
                  </a:cxn>
                  <a:cxn ang="0">
                    <a:pos x="1732" y="664"/>
                  </a:cxn>
                  <a:cxn ang="0">
                    <a:pos x="1740" y="645"/>
                  </a:cxn>
                  <a:cxn ang="0">
                    <a:pos x="1794" y="637"/>
                  </a:cxn>
                  <a:cxn ang="0">
                    <a:pos x="1800" y="619"/>
                  </a:cxn>
                  <a:cxn ang="0">
                    <a:pos x="1868" y="607"/>
                  </a:cxn>
                  <a:cxn ang="0">
                    <a:pos x="1983" y="592"/>
                  </a:cxn>
                  <a:cxn ang="0">
                    <a:pos x="2021" y="578"/>
                  </a:cxn>
                  <a:cxn ang="0">
                    <a:pos x="2045" y="561"/>
                  </a:cxn>
                  <a:cxn ang="0">
                    <a:pos x="2099" y="552"/>
                  </a:cxn>
                  <a:cxn ang="0">
                    <a:pos x="2107" y="533"/>
                  </a:cxn>
                  <a:cxn ang="0">
                    <a:pos x="2155" y="527"/>
                  </a:cxn>
                  <a:cxn ang="0">
                    <a:pos x="2232" y="506"/>
                  </a:cxn>
                  <a:cxn ang="0">
                    <a:pos x="2273" y="497"/>
                  </a:cxn>
                  <a:cxn ang="0">
                    <a:pos x="2282" y="478"/>
                  </a:cxn>
                  <a:cxn ang="0">
                    <a:pos x="2362" y="471"/>
                  </a:cxn>
                  <a:cxn ang="0">
                    <a:pos x="2403" y="451"/>
                  </a:cxn>
                  <a:cxn ang="0">
                    <a:pos x="2492" y="444"/>
                  </a:cxn>
                  <a:cxn ang="0">
                    <a:pos x="2524" y="424"/>
                  </a:cxn>
                  <a:cxn ang="0">
                    <a:pos x="2578" y="415"/>
                  </a:cxn>
                  <a:cxn ang="0">
                    <a:pos x="2655" y="392"/>
                  </a:cxn>
                  <a:cxn ang="0">
                    <a:pos x="3001" y="385"/>
                  </a:cxn>
                  <a:cxn ang="0">
                    <a:pos x="3046" y="361"/>
                  </a:cxn>
                  <a:cxn ang="0">
                    <a:pos x="3083" y="339"/>
                  </a:cxn>
                  <a:cxn ang="0">
                    <a:pos x="3090" y="306"/>
                  </a:cxn>
                  <a:cxn ang="0">
                    <a:pos x="3128" y="291"/>
                  </a:cxn>
                  <a:cxn ang="0">
                    <a:pos x="3136" y="229"/>
                  </a:cxn>
                  <a:cxn ang="0">
                    <a:pos x="3207" y="216"/>
                  </a:cxn>
                  <a:cxn ang="0">
                    <a:pos x="3308" y="188"/>
                  </a:cxn>
                  <a:cxn ang="0">
                    <a:pos x="3346" y="172"/>
                  </a:cxn>
                  <a:cxn ang="0">
                    <a:pos x="3370" y="137"/>
                  </a:cxn>
                  <a:cxn ang="0">
                    <a:pos x="3400" y="117"/>
                  </a:cxn>
                  <a:cxn ang="0">
                    <a:pos x="3418" y="81"/>
                  </a:cxn>
                  <a:cxn ang="0">
                    <a:pos x="3654" y="63"/>
                  </a:cxn>
                  <a:cxn ang="0">
                    <a:pos x="3669" y="0"/>
                  </a:cxn>
                </a:cxnLst>
                <a:rect l="0" t="0" r="r" b="b"/>
                <a:pathLst>
                  <a:path w="3833" h="1051">
                    <a:moveTo>
                      <a:pt x="0" y="1051"/>
                    </a:moveTo>
                    <a:lnTo>
                      <a:pt x="83" y="1051"/>
                    </a:lnTo>
                    <a:lnTo>
                      <a:pt x="83" y="1042"/>
                    </a:lnTo>
                    <a:lnTo>
                      <a:pt x="122" y="1042"/>
                    </a:lnTo>
                    <a:lnTo>
                      <a:pt x="122" y="1030"/>
                    </a:lnTo>
                    <a:lnTo>
                      <a:pt x="178" y="1030"/>
                    </a:lnTo>
                    <a:lnTo>
                      <a:pt x="178" y="1024"/>
                    </a:lnTo>
                    <a:lnTo>
                      <a:pt x="262" y="1024"/>
                    </a:lnTo>
                    <a:lnTo>
                      <a:pt x="262" y="1016"/>
                    </a:lnTo>
                    <a:lnTo>
                      <a:pt x="273" y="1016"/>
                    </a:lnTo>
                    <a:lnTo>
                      <a:pt x="273" y="1009"/>
                    </a:lnTo>
                    <a:lnTo>
                      <a:pt x="287" y="1009"/>
                    </a:lnTo>
                    <a:lnTo>
                      <a:pt x="287" y="1001"/>
                    </a:lnTo>
                    <a:lnTo>
                      <a:pt x="367" y="1001"/>
                    </a:lnTo>
                    <a:lnTo>
                      <a:pt x="367" y="991"/>
                    </a:lnTo>
                    <a:lnTo>
                      <a:pt x="412" y="991"/>
                    </a:lnTo>
                    <a:lnTo>
                      <a:pt x="412" y="975"/>
                    </a:lnTo>
                    <a:lnTo>
                      <a:pt x="432" y="975"/>
                    </a:lnTo>
                    <a:lnTo>
                      <a:pt x="432" y="968"/>
                    </a:lnTo>
                    <a:lnTo>
                      <a:pt x="478" y="968"/>
                    </a:lnTo>
                    <a:lnTo>
                      <a:pt x="478" y="962"/>
                    </a:lnTo>
                    <a:lnTo>
                      <a:pt x="555" y="962"/>
                    </a:lnTo>
                    <a:lnTo>
                      <a:pt x="555" y="953"/>
                    </a:lnTo>
                    <a:lnTo>
                      <a:pt x="599" y="953"/>
                    </a:lnTo>
                    <a:lnTo>
                      <a:pt x="599" y="945"/>
                    </a:lnTo>
                    <a:lnTo>
                      <a:pt x="619" y="945"/>
                    </a:lnTo>
                    <a:lnTo>
                      <a:pt x="619" y="936"/>
                    </a:lnTo>
                    <a:lnTo>
                      <a:pt x="635" y="936"/>
                    </a:lnTo>
                    <a:lnTo>
                      <a:pt x="635" y="927"/>
                    </a:lnTo>
                    <a:lnTo>
                      <a:pt x="648" y="927"/>
                    </a:lnTo>
                    <a:lnTo>
                      <a:pt x="648" y="917"/>
                    </a:lnTo>
                    <a:lnTo>
                      <a:pt x="654" y="917"/>
                    </a:lnTo>
                    <a:lnTo>
                      <a:pt x="654" y="910"/>
                    </a:lnTo>
                    <a:lnTo>
                      <a:pt x="790" y="910"/>
                    </a:lnTo>
                    <a:lnTo>
                      <a:pt x="790" y="897"/>
                    </a:lnTo>
                    <a:lnTo>
                      <a:pt x="806" y="897"/>
                    </a:lnTo>
                    <a:lnTo>
                      <a:pt x="806" y="888"/>
                    </a:lnTo>
                    <a:lnTo>
                      <a:pt x="885" y="888"/>
                    </a:lnTo>
                    <a:lnTo>
                      <a:pt x="885" y="876"/>
                    </a:lnTo>
                    <a:lnTo>
                      <a:pt x="1019" y="876"/>
                    </a:lnTo>
                    <a:lnTo>
                      <a:pt x="1019" y="870"/>
                    </a:lnTo>
                    <a:lnTo>
                      <a:pt x="1043" y="870"/>
                    </a:lnTo>
                    <a:lnTo>
                      <a:pt x="1043" y="861"/>
                    </a:lnTo>
                    <a:lnTo>
                      <a:pt x="1063" y="861"/>
                    </a:lnTo>
                    <a:lnTo>
                      <a:pt x="1063" y="850"/>
                    </a:lnTo>
                    <a:lnTo>
                      <a:pt x="1166" y="850"/>
                    </a:lnTo>
                    <a:lnTo>
                      <a:pt x="1166" y="842"/>
                    </a:lnTo>
                    <a:lnTo>
                      <a:pt x="1179" y="842"/>
                    </a:lnTo>
                    <a:lnTo>
                      <a:pt x="1179" y="835"/>
                    </a:lnTo>
                    <a:lnTo>
                      <a:pt x="1185" y="835"/>
                    </a:lnTo>
                    <a:lnTo>
                      <a:pt x="1185" y="824"/>
                    </a:lnTo>
                    <a:lnTo>
                      <a:pt x="1193" y="824"/>
                    </a:lnTo>
                    <a:lnTo>
                      <a:pt x="1193" y="815"/>
                    </a:lnTo>
                    <a:lnTo>
                      <a:pt x="1199" y="815"/>
                    </a:lnTo>
                    <a:lnTo>
                      <a:pt x="1199" y="809"/>
                    </a:lnTo>
                    <a:lnTo>
                      <a:pt x="1237" y="809"/>
                    </a:lnTo>
                    <a:lnTo>
                      <a:pt x="1237" y="800"/>
                    </a:lnTo>
                    <a:lnTo>
                      <a:pt x="1330" y="800"/>
                    </a:lnTo>
                    <a:lnTo>
                      <a:pt x="1330" y="793"/>
                    </a:lnTo>
                    <a:lnTo>
                      <a:pt x="1365" y="793"/>
                    </a:lnTo>
                    <a:lnTo>
                      <a:pt x="1365" y="782"/>
                    </a:lnTo>
                    <a:lnTo>
                      <a:pt x="1404" y="782"/>
                    </a:lnTo>
                    <a:lnTo>
                      <a:pt x="1404" y="775"/>
                    </a:lnTo>
                    <a:lnTo>
                      <a:pt x="1448" y="775"/>
                    </a:lnTo>
                    <a:lnTo>
                      <a:pt x="1448" y="764"/>
                    </a:lnTo>
                    <a:lnTo>
                      <a:pt x="1460" y="764"/>
                    </a:lnTo>
                    <a:lnTo>
                      <a:pt x="1460" y="746"/>
                    </a:lnTo>
                    <a:lnTo>
                      <a:pt x="1468" y="746"/>
                    </a:lnTo>
                    <a:lnTo>
                      <a:pt x="1468" y="737"/>
                    </a:lnTo>
                    <a:lnTo>
                      <a:pt x="1498" y="737"/>
                    </a:lnTo>
                    <a:lnTo>
                      <a:pt x="1498" y="725"/>
                    </a:lnTo>
                    <a:lnTo>
                      <a:pt x="1512" y="725"/>
                    </a:lnTo>
                    <a:lnTo>
                      <a:pt x="1512" y="716"/>
                    </a:lnTo>
                    <a:lnTo>
                      <a:pt x="1605" y="716"/>
                    </a:lnTo>
                    <a:lnTo>
                      <a:pt x="1605" y="707"/>
                    </a:lnTo>
                    <a:lnTo>
                      <a:pt x="1611" y="707"/>
                    </a:lnTo>
                    <a:lnTo>
                      <a:pt x="1611" y="699"/>
                    </a:lnTo>
                    <a:lnTo>
                      <a:pt x="1617" y="699"/>
                    </a:lnTo>
                    <a:lnTo>
                      <a:pt x="1617" y="691"/>
                    </a:lnTo>
                    <a:lnTo>
                      <a:pt x="1684" y="691"/>
                    </a:lnTo>
                    <a:lnTo>
                      <a:pt x="1684" y="681"/>
                    </a:lnTo>
                    <a:lnTo>
                      <a:pt x="1710" y="681"/>
                    </a:lnTo>
                    <a:lnTo>
                      <a:pt x="1710" y="664"/>
                    </a:lnTo>
                    <a:lnTo>
                      <a:pt x="1732" y="664"/>
                    </a:lnTo>
                    <a:lnTo>
                      <a:pt x="1732" y="654"/>
                    </a:lnTo>
                    <a:lnTo>
                      <a:pt x="1740" y="654"/>
                    </a:lnTo>
                    <a:lnTo>
                      <a:pt x="1740" y="645"/>
                    </a:lnTo>
                    <a:lnTo>
                      <a:pt x="1750" y="645"/>
                    </a:lnTo>
                    <a:lnTo>
                      <a:pt x="1750" y="637"/>
                    </a:lnTo>
                    <a:lnTo>
                      <a:pt x="1794" y="637"/>
                    </a:lnTo>
                    <a:lnTo>
                      <a:pt x="1794" y="628"/>
                    </a:lnTo>
                    <a:lnTo>
                      <a:pt x="1800" y="628"/>
                    </a:lnTo>
                    <a:lnTo>
                      <a:pt x="1800" y="619"/>
                    </a:lnTo>
                    <a:lnTo>
                      <a:pt x="1830" y="619"/>
                    </a:lnTo>
                    <a:lnTo>
                      <a:pt x="1830" y="607"/>
                    </a:lnTo>
                    <a:lnTo>
                      <a:pt x="1868" y="607"/>
                    </a:lnTo>
                    <a:lnTo>
                      <a:pt x="1868" y="599"/>
                    </a:lnTo>
                    <a:lnTo>
                      <a:pt x="1983" y="599"/>
                    </a:lnTo>
                    <a:lnTo>
                      <a:pt x="1983" y="592"/>
                    </a:lnTo>
                    <a:lnTo>
                      <a:pt x="2009" y="592"/>
                    </a:lnTo>
                    <a:lnTo>
                      <a:pt x="2009" y="578"/>
                    </a:lnTo>
                    <a:lnTo>
                      <a:pt x="2021" y="578"/>
                    </a:lnTo>
                    <a:lnTo>
                      <a:pt x="2021" y="571"/>
                    </a:lnTo>
                    <a:lnTo>
                      <a:pt x="2045" y="571"/>
                    </a:lnTo>
                    <a:lnTo>
                      <a:pt x="2045" y="561"/>
                    </a:lnTo>
                    <a:lnTo>
                      <a:pt x="2080" y="561"/>
                    </a:lnTo>
                    <a:lnTo>
                      <a:pt x="2080" y="552"/>
                    </a:lnTo>
                    <a:lnTo>
                      <a:pt x="2099" y="552"/>
                    </a:lnTo>
                    <a:lnTo>
                      <a:pt x="2099" y="546"/>
                    </a:lnTo>
                    <a:lnTo>
                      <a:pt x="2107" y="546"/>
                    </a:lnTo>
                    <a:lnTo>
                      <a:pt x="2107" y="533"/>
                    </a:lnTo>
                    <a:lnTo>
                      <a:pt x="2143" y="533"/>
                    </a:lnTo>
                    <a:lnTo>
                      <a:pt x="2143" y="527"/>
                    </a:lnTo>
                    <a:lnTo>
                      <a:pt x="2155" y="527"/>
                    </a:lnTo>
                    <a:lnTo>
                      <a:pt x="2155" y="519"/>
                    </a:lnTo>
                    <a:lnTo>
                      <a:pt x="2232" y="519"/>
                    </a:lnTo>
                    <a:lnTo>
                      <a:pt x="2232" y="506"/>
                    </a:lnTo>
                    <a:lnTo>
                      <a:pt x="2247" y="506"/>
                    </a:lnTo>
                    <a:lnTo>
                      <a:pt x="2247" y="497"/>
                    </a:lnTo>
                    <a:lnTo>
                      <a:pt x="2273" y="497"/>
                    </a:lnTo>
                    <a:lnTo>
                      <a:pt x="2273" y="487"/>
                    </a:lnTo>
                    <a:lnTo>
                      <a:pt x="2282" y="487"/>
                    </a:lnTo>
                    <a:lnTo>
                      <a:pt x="2282" y="478"/>
                    </a:lnTo>
                    <a:lnTo>
                      <a:pt x="2300" y="478"/>
                    </a:lnTo>
                    <a:lnTo>
                      <a:pt x="2300" y="471"/>
                    </a:lnTo>
                    <a:lnTo>
                      <a:pt x="2362" y="471"/>
                    </a:lnTo>
                    <a:lnTo>
                      <a:pt x="2362" y="463"/>
                    </a:lnTo>
                    <a:lnTo>
                      <a:pt x="2403" y="463"/>
                    </a:lnTo>
                    <a:lnTo>
                      <a:pt x="2403" y="451"/>
                    </a:lnTo>
                    <a:lnTo>
                      <a:pt x="2420" y="451"/>
                    </a:lnTo>
                    <a:lnTo>
                      <a:pt x="2420" y="444"/>
                    </a:lnTo>
                    <a:lnTo>
                      <a:pt x="2492" y="444"/>
                    </a:lnTo>
                    <a:lnTo>
                      <a:pt x="2492" y="433"/>
                    </a:lnTo>
                    <a:lnTo>
                      <a:pt x="2524" y="433"/>
                    </a:lnTo>
                    <a:lnTo>
                      <a:pt x="2524" y="424"/>
                    </a:lnTo>
                    <a:lnTo>
                      <a:pt x="2568" y="424"/>
                    </a:lnTo>
                    <a:lnTo>
                      <a:pt x="2568" y="415"/>
                    </a:lnTo>
                    <a:lnTo>
                      <a:pt x="2578" y="415"/>
                    </a:lnTo>
                    <a:lnTo>
                      <a:pt x="2578" y="404"/>
                    </a:lnTo>
                    <a:lnTo>
                      <a:pt x="2655" y="404"/>
                    </a:lnTo>
                    <a:lnTo>
                      <a:pt x="2655" y="392"/>
                    </a:lnTo>
                    <a:lnTo>
                      <a:pt x="2753" y="392"/>
                    </a:lnTo>
                    <a:lnTo>
                      <a:pt x="2753" y="385"/>
                    </a:lnTo>
                    <a:lnTo>
                      <a:pt x="3001" y="385"/>
                    </a:lnTo>
                    <a:lnTo>
                      <a:pt x="3001" y="373"/>
                    </a:lnTo>
                    <a:lnTo>
                      <a:pt x="3046" y="373"/>
                    </a:lnTo>
                    <a:lnTo>
                      <a:pt x="3046" y="361"/>
                    </a:lnTo>
                    <a:lnTo>
                      <a:pt x="3068" y="361"/>
                    </a:lnTo>
                    <a:lnTo>
                      <a:pt x="3068" y="339"/>
                    </a:lnTo>
                    <a:lnTo>
                      <a:pt x="3083" y="339"/>
                    </a:lnTo>
                    <a:lnTo>
                      <a:pt x="3083" y="329"/>
                    </a:lnTo>
                    <a:lnTo>
                      <a:pt x="3090" y="329"/>
                    </a:lnTo>
                    <a:lnTo>
                      <a:pt x="3090" y="306"/>
                    </a:lnTo>
                    <a:lnTo>
                      <a:pt x="3102" y="306"/>
                    </a:lnTo>
                    <a:lnTo>
                      <a:pt x="3102" y="291"/>
                    </a:lnTo>
                    <a:lnTo>
                      <a:pt x="3128" y="291"/>
                    </a:lnTo>
                    <a:lnTo>
                      <a:pt x="3128" y="262"/>
                    </a:lnTo>
                    <a:lnTo>
                      <a:pt x="3136" y="262"/>
                    </a:lnTo>
                    <a:lnTo>
                      <a:pt x="3136" y="229"/>
                    </a:lnTo>
                    <a:lnTo>
                      <a:pt x="3193" y="229"/>
                    </a:lnTo>
                    <a:lnTo>
                      <a:pt x="3193" y="216"/>
                    </a:lnTo>
                    <a:lnTo>
                      <a:pt x="3207" y="216"/>
                    </a:lnTo>
                    <a:lnTo>
                      <a:pt x="3207" y="200"/>
                    </a:lnTo>
                    <a:lnTo>
                      <a:pt x="3308" y="200"/>
                    </a:lnTo>
                    <a:lnTo>
                      <a:pt x="3308" y="188"/>
                    </a:lnTo>
                    <a:lnTo>
                      <a:pt x="3320" y="188"/>
                    </a:lnTo>
                    <a:lnTo>
                      <a:pt x="3320" y="172"/>
                    </a:lnTo>
                    <a:lnTo>
                      <a:pt x="3346" y="172"/>
                    </a:lnTo>
                    <a:lnTo>
                      <a:pt x="3346" y="155"/>
                    </a:lnTo>
                    <a:lnTo>
                      <a:pt x="3370" y="155"/>
                    </a:lnTo>
                    <a:lnTo>
                      <a:pt x="3370" y="137"/>
                    </a:lnTo>
                    <a:lnTo>
                      <a:pt x="3385" y="137"/>
                    </a:lnTo>
                    <a:lnTo>
                      <a:pt x="3385" y="117"/>
                    </a:lnTo>
                    <a:lnTo>
                      <a:pt x="3400" y="117"/>
                    </a:lnTo>
                    <a:lnTo>
                      <a:pt x="3400" y="102"/>
                    </a:lnTo>
                    <a:lnTo>
                      <a:pt x="3418" y="102"/>
                    </a:lnTo>
                    <a:lnTo>
                      <a:pt x="3418" y="81"/>
                    </a:lnTo>
                    <a:lnTo>
                      <a:pt x="3426" y="81"/>
                    </a:lnTo>
                    <a:lnTo>
                      <a:pt x="3426" y="63"/>
                    </a:lnTo>
                    <a:lnTo>
                      <a:pt x="3654" y="63"/>
                    </a:lnTo>
                    <a:lnTo>
                      <a:pt x="3654" y="30"/>
                    </a:lnTo>
                    <a:lnTo>
                      <a:pt x="3669" y="30"/>
                    </a:lnTo>
                    <a:lnTo>
                      <a:pt x="3669" y="0"/>
                    </a:lnTo>
                    <a:lnTo>
                      <a:pt x="3833" y="0"/>
                    </a:lnTo>
                  </a:path>
                </a:pathLst>
              </a:custGeom>
              <a:noFill/>
              <a:ln w="1905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rial "/>
                  <a:ea typeface="+mn-ea"/>
                  <a:cs typeface="+mn-cs"/>
                </a:endParaRPr>
              </a:p>
            </p:txBody>
          </p:sp>
          <p:sp>
            <p:nvSpPr>
              <p:cNvPr id="163" name="Rectangle 162">
                <a:extLst>
                  <a:ext uri="{FF2B5EF4-FFF2-40B4-BE49-F238E27FC236}">
                    <a16:creationId xmlns:a16="http://schemas.microsoft.com/office/drawing/2014/main" id="{A82FA0A9-BCA3-43D6-86D2-223F8E2F8617}"/>
                  </a:ext>
                </a:extLst>
              </p:cNvPr>
              <p:cNvSpPr/>
              <p:nvPr/>
            </p:nvSpPr>
            <p:spPr>
              <a:xfrm>
                <a:off x="2449588" y="2143705"/>
                <a:ext cx="1594467" cy="741492"/>
              </a:xfrm>
              <a:prstGeom prst="rect">
                <a:avLst/>
              </a:prstGeom>
            </p:spPr>
            <p:txBody>
              <a:bodyPr wrap="non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HR: 0.69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(95% CI: 0.53, 0.88)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P</a:t>
                </a:r>
                <a:r>
                  <a:rPr kumimoji="0" lang="en-US" sz="1400" b="0" i="0"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rPr>
                  <a:t>=0.004</a:t>
                </a:r>
                <a:endParaRPr kumimoji="0" lang="en-US" sz="1400" b="0" i="1" u="none" strike="noStrike" kern="1200" cap="none" spc="0" normalizeH="0" baseline="0" noProof="0">
                  <a:ln>
                    <a:noFill/>
                  </a:ln>
                  <a:solidFill>
                    <a:srgbClr val="000000">
                      <a:lumMod val="65000"/>
                      <a:lumOff val="35000"/>
                    </a:srgbClr>
                  </a:solidFill>
                  <a:effectLst/>
                  <a:uLnTx/>
                  <a:uFillTx/>
                  <a:latin typeface="Arial "/>
                  <a:ea typeface="+mn-ea"/>
                  <a:cs typeface="Arial" panose="020B0604020202020204" pitchFamily="34" charset="0"/>
                </a:endParaRPr>
              </a:p>
            </p:txBody>
          </p:sp>
          <p:sp>
            <p:nvSpPr>
              <p:cNvPr id="164" name="TextBox 20">
                <a:extLst>
                  <a:ext uri="{FF2B5EF4-FFF2-40B4-BE49-F238E27FC236}">
                    <a16:creationId xmlns:a16="http://schemas.microsoft.com/office/drawing/2014/main" id="{5051428E-7E9E-4E1D-81E9-B3342D2CF237}"/>
                  </a:ext>
                </a:extLst>
              </p:cNvPr>
              <p:cNvSpPr txBox="1"/>
              <p:nvPr/>
            </p:nvSpPr>
            <p:spPr>
              <a:xfrm>
                <a:off x="9831918" y="2544198"/>
                <a:ext cx="683115" cy="247164"/>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lumMod val="50000"/>
                      </a:srgbClr>
                    </a:solidFill>
                    <a:effectLst/>
                    <a:uLnTx/>
                    <a:uFillTx/>
                    <a:latin typeface="Arial "/>
                    <a:ea typeface="+mn-ea"/>
                    <a:cs typeface="Arial" panose="020B0604020202020204" pitchFamily="34" charset="0"/>
                  </a:rPr>
                  <a:t>Placebo</a:t>
                </a:r>
              </a:p>
            </p:txBody>
          </p:sp>
          <p:sp>
            <p:nvSpPr>
              <p:cNvPr id="165" name="TextBox 21">
                <a:extLst>
                  <a:ext uri="{FF2B5EF4-FFF2-40B4-BE49-F238E27FC236}">
                    <a16:creationId xmlns:a16="http://schemas.microsoft.com/office/drawing/2014/main" id="{89B67A4E-5579-4C85-980D-5EAEB0855667}"/>
                  </a:ext>
                </a:extLst>
              </p:cNvPr>
              <p:cNvSpPr txBox="1"/>
              <p:nvPr/>
            </p:nvSpPr>
            <p:spPr>
              <a:xfrm>
                <a:off x="9407364" y="4125613"/>
                <a:ext cx="1107669" cy="247164"/>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E1C65"/>
                    </a:solidFill>
                    <a:effectLst/>
                    <a:uLnTx/>
                    <a:uFillTx/>
                    <a:latin typeface="Arial "/>
                    <a:ea typeface="+mn-ea"/>
                    <a:cs typeface="Arial" panose="020B0604020202020204" pitchFamily="34" charset="0"/>
                  </a:rPr>
                  <a:t>Dapagliflozin</a:t>
                </a:r>
              </a:p>
            </p:txBody>
          </p:sp>
          <p:sp>
            <p:nvSpPr>
              <p:cNvPr id="322" name="Down Arrow 32">
                <a:extLst>
                  <a:ext uri="{FF2B5EF4-FFF2-40B4-BE49-F238E27FC236}">
                    <a16:creationId xmlns:a16="http://schemas.microsoft.com/office/drawing/2014/main" id="{F0CFCD89-FE40-4392-A855-336CF7AD0B3A}"/>
                  </a:ext>
                </a:extLst>
              </p:cNvPr>
              <p:cNvSpPr/>
              <p:nvPr/>
            </p:nvSpPr>
            <p:spPr>
              <a:xfrm>
                <a:off x="2515310" y="2962160"/>
                <a:ext cx="1439639" cy="1413671"/>
              </a:xfrm>
              <a:prstGeom prst="downArrow">
                <a:avLst>
                  <a:gd name="adj1" fmla="val 50000"/>
                  <a:gd name="adj2" fmla="val 49322"/>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9870" marR="0" lvl="0" indent="-229870" algn="ctr" defTabSz="914400" rtl="0" eaLnBrk="1" fontAlgn="auto" latinLnBrk="0" hangingPunct="1">
                  <a:lnSpc>
                    <a:spcPct val="100000"/>
                  </a:lnSpc>
                  <a:spcBef>
                    <a:spcPts val="0"/>
                  </a:spcBef>
                  <a:spcAft>
                    <a:spcPts val="0"/>
                  </a:spcAft>
                  <a:buClr>
                    <a:srgbClr val="7F134C"/>
                  </a:buClr>
                  <a:buSzTx/>
                  <a:buFontTx/>
                  <a:buNone/>
                  <a:tabLst/>
                  <a:defRPr/>
                </a:pPr>
                <a:r>
                  <a:rPr kumimoji="0" lang="en-US" sz="2000" b="1" i="0" u="none" strike="noStrike" kern="1200" cap="none" spc="0" normalizeH="0" baseline="0" noProof="0">
                    <a:ln>
                      <a:noFill/>
                    </a:ln>
                    <a:solidFill>
                      <a:srgbClr val="FFFFFF"/>
                    </a:solidFill>
                    <a:effectLst/>
                    <a:uLnTx/>
                    <a:uFillTx/>
                    <a:latin typeface="Arial "/>
                    <a:ea typeface="+mn-ea"/>
                    <a:cs typeface="+mn-cs"/>
                  </a:rPr>
                  <a:t>31%</a:t>
                </a:r>
                <a:r>
                  <a:rPr kumimoji="0" lang="en-US" sz="2000" b="0" i="0" u="none" strike="noStrike" kern="1200" cap="none" spc="0" normalizeH="0" baseline="0" noProof="0">
                    <a:ln>
                      <a:noFill/>
                    </a:ln>
                    <a:solidFill>
                      <a:srgbClr val="FFFFFF"/>
                    </a:solidFill>
                    <a:effectLst/>
                    <a:uLnTx/>
                    <a:uFillTx/>
                    <a:latin typeface="Arial "/>
                    <a:ea typeface="+mn-ea"/>
                    <a:cs typeface="Arial" panose="020B0604020202020204"/>
                  </a:rPr>
                  <a:t>​</a:t>
                </a:r>
                <a:endParaRPr kumimoji="0" lang="en-US" sz="2400" b="0" i="0" u="none" strike="noStrike" kern="1200" cap="none" spc="0" normalizeH="0" baseline="0" noProof="0">
                  <a:ln>
                    <a:noFill/>
                  </a:ln>
                  <a:solidFill>
                    <a:srgbClr val="FFFFFF"/>
                  </a:solidFill>
                  <a:effectLst/>
                  <a:uLnTx/>
                  <a:uFillTx/>
                  <a:latin typeface="Arial "/>
                  <a:ea typeface="+mn-ea"/>
                  <a:cs typeface="Arial" panose="020B0604020202020204"/>
                </a:endParaRPr>
              </a:p>
              <a:p>
                <a:pPr marL="229870" marR="0" lvl="0" indent="-229870" algn="ctr" defTabSz="914400" rtl="0" eaLnBrk="1" fontAlgn="auto" latinLnBrk="0" hangingPunct="1">
                  <a:lnSpc>
                    <a:spcPct val="100000"/>
                  </a:lnSpc>
                  <a:spcBef>
                    <a:spcPts val="0"/>
                  </a:spcBef>
                  <a:spcAft>
                    <a:spcPts val="0"/>
                  </a:spcAft>
                  <a:buClr>
                    <a:srgbClr val="7F134C"/>
                  </a:buClr>
                  <a:buSzTx/>
                  <a:buFontTx/>
                  <a:buNone/>
                  <a:tabLst/>
                  <a:defRPr/>
                </a:pPr>
                <a:r>
                  <a:rPr kumimoji="0" lang="en-US" sz="2000" b="1" i="0" u="none" strike="noStrike" kern="1200" cap="none" spc="0" normalizeH="0" baseline="0" noProof="0">
                    <a:ln>
                      <a:noFill/>
                    </a:ln>
                    <a:solidFill>
                      <a:srgbClr val="FFFFFF"/>
                    </a:solidFill>
                    <a:effectLst/>
                    <a:uLnTx/>
                    <a:uFillTx/>
                    <a:latin typeface="Arial "/>
                    <a:ea typeface="+mn-ea"/>
                    <a:cs typeface="+mn-cs"/>
                  </a:rPr>
                  <a:t>RRR</a:t>
                </a:r>
                <a:endParaRPr kumimoji="0" lang="en-US" sz="2000" b="0" i="0" u="none" strike="noStrike" kern="1200" cap="none" spc="0" normalizeH="0" baseline="0" noProof="0">
                  <a:ln>
                    <a:noFill/>
                  </a:ln>
                  <a:solidFill>
                    <a:srgbClr val="FFFFFF"/>
                  </a:solidFill>
                  <a:effectLst/>
                  <a:uLnTx/>
                  <a:uFillTx/>
                  <a:latin typeface="Arial "/>
                  <a:ea typeface="+mn-ea"/>
                  <a:cs typeface="Arial" panose="020B0604020202020204"/>
                </a:endParaRPr>
              </a:p>
            </p:txBody>
          </p:sp>
          <p:grpSp>
            <p:nvGrpSpPr>
              <p:cNvPr id="7" name="Group 6"/>
              <p:cNvGrpSpPr/>
              <p:nvPr/>
            </p:nvGrpSpPr>
            <p:grpSpPr>
              <a:xfrm>
                <a:off x="1195638" y="1692176"/>
                <a:ext cx="9404659" cy="4466130"/>
                <a:chOff x="1195638" y="1692176"/>
                <a:chExt cx="9404659" cy="4466130"/>
              </a:xfrm>
            </p:grpSpPr>
            <p:sp>
              <p:nvSpPr>
                <p:cNvPr id="222" name="Content Placeholder 3">
                  <a:extLst>
                    <a:ext uri="{FF2B5EF4-FFF2-40B4-BE49-F238E27FC236}">
                      <a16:creationId xmlns:a16="http://schemas.microsoft.com/office/drawing/2014/main" id="{AF047D70-0C67-4A58-95F3-45C4FD97D7B1}"/>
                    </a:ext>
                  </a:extLst>
                </p:cNvPr>
                <p:cNvSpPr txBox="1">
                  <a:spLocks/>
                </p:cNvSpPr>
                <p:nvPr/>
              </p:nvSpPr>
              <p:spPr>
                <a:xfrm>
                  <a:off x="4707046" y="5911142"/>
                  <a:ext cx="2941546" cy="247164"/>
                </a:xfrm>
                <a:prstGeom prst="rect">
                  <a:avLst/>
                </a:prstGeom>
                <a:solidFill>
                  <a:schemeClr val="bg1"/>
                </a:solidFill>
              </p:spPr>
              <p:txBody>
                <a:bodyPr wrap="non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400" b="1"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Time from randomization (months)</a:t>
                  </a:r>
                </a:p>
              </p:txBody>
            </p:sp>
            <p:sp>
              <p:nvSpPr>
                <p:cNvPr id="223" name="Content Placeholder 3">
                  <a:extLst>
                    <a:ext uri="{FF2B5EF4-FFF2-40B4-BE49-F238E27FC236}">
                      <a16:creationId xmlns:a16="http://schemas.microsoft.com/office/drawing/2014/main" id="{1350AE50-7576-4021-A7A2-CE6EFAD18DD6}"/>
                    </a:ext>
                  </a:extLst>
                </p:cNvPr>
                <p:cNvSpPr txBox="1">
                  <a:spLocks/>
                </p:cNvSpPr>
                <p:nvPr/>
              </p:nvSpPr>
              <p:spPr>
                <a:xfrm rot="16200000">
                  <a:off x="59718" y="3566864"/>
                  <a:ext cx="2486352" cy="214511"/>
                </a:xfrm>
                <a:prstGeom prst="rect">
                  <a:avLst/>
                </a:prstGeom>
                <a:solidFill>
                  <a:schemeClr val="bg1"/>
                </a:solidFill>
              </p:spPr>
              <p:txBody>
                <a:bodyPr wrap="none" lIns="0" tIns="0" rIns="0" bIns="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400" b="1"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Cumulative incidence (%)</a:t>
                  </a:r>
                </a:p>
              </p:txBody>
            </p:sp>
            <p:grpSp>
              <p:nvGrpSpPr>
                <p:cNvPr id="6" name="Group 5"/>
                <p:cNvGrpSpPr/>
                <p:nvPr/>
              </p:nvGrpSpPr>
              <p:grpSpPr>
                <a:xfrm>
                  <a:off x="1530318" y="1692176"/>
                  <a:ext cx="9069979" cy="4175696"/>
                  <a:chOff x="1530318" y="1692176"/>
                  <a:chExt cx="9069979" cy="4175696"/>
                </a:xfrm>
              </p:grpSpPr>
              <p:sp>
                <p:nvSpPr>
                  <p:cNvPr id="321" name="Content Placeholder 3">
                    <a:extLst>
                      <a:ext uri="{FF2B5EF4-FFF2-40B4-BE49-F238E27FC236}">
                        <a16:creationId xmlns:a16="http://schemas.microsoft.com/office/drawing/2014/main" id="{E9794218-5BB9-4758-A8E5-500B4FDD8091}"/>
                      </a:ext>
                    </a:extLst>
                  </p:cNvPr>
                  <p:cNvSpPr txBox="1">
                    <a:spLocks/>
                  </p:cNvSpPr>
                  <p:nvPr/>
                </p:nvSpPr>
                <p:spPr>
                  <a:xfrm>
                    <a:off x="1756238" y="5683206"/>
                    <a:ext cx="169200" cy="184666"/>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0</a:t>
                    </a:r>
                  </a:p>
                </p:txBody>
              </p:sp>
              <p:sp>
                <p:nvSpPr>
                  <p:cNvPr id="319" name="Content Placeholder 3">
                    <a:extLst>
                      <a:ext uri="{FF2B5EF4-FFF2-40B4-BE49-F238E27FC236}">
                        <a16:creationId xmlns:a16="http://schemas.microsoft.com/office/drawing/2014/main" id="{4257D71F-8794-4E96-865B-1CC4EEF594BC}"/>
                      </a:ext>
                    </a:extLst>
                  </p:cNvPr>
                  <p:cNvSpPr txBox="1">
                    <a:spLocks/>
                  </p:cNvSpPr>
                  <p:nvPr/>
                </p:nvSpPr>
                <p:spPr>
                  <a:xfrm>
                    <a:off x="2840595" y="5683206"/>
                    <a:ext cx="169200" cy="184666"/>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4</a:t>
                    </a:r>
                  </a:p>
                </p:txBody>
              </p:sp>
              <p:sp>
                <p:nvSpPr>
                  <p:cNvPr id="317" name="Content Placeholder 3">
                    <a:extLst>
                      <a:ext uri="{FF2B5EF4-FFF2-40B4-BE49-F238E27FC236}">
                        <a16:creationId xmlns:a16="http://schemas.microsoft.com/office/drawing/2014/main" id="{BD1FD05F-D918-4C9F-98E7-675AF8AADAF3}"/>
                      </a:ext>
                    </a:extLst>
                  </p:cNvPr>
                  <p:cNvSpPr txBox="1">
                    <a:spLocks/>
                  </p:cNvSpPr>
                  <p:nvPr/>
                </p:nvSpPr>
                <p:spPr>
                  <a:xfrm>
                    <a:off x="3924952" y="5683206"/>
                    <a:ext cx="169200" cy="184666"/>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8</a:t>
                    </a:r>
                  </a:p>
                </p:txBody>
              </p:sp>
              <p:sp>
                <p:nvSpPr>
                  <p:cNvPr id="315" name="Content Placeholder 3">
                    <a:extLst>
                      <a:ext uri="{FF2B5EF4-FFF2-40B4-BE49-F238E27FC236}">
                        <a16:creationId xmlns:a16="http://schemas.microsoft.com/office/drawing/2014/main" id="{5F35FAD0-C633-496C-8A8D-A78B02C6DF60}"/>
                      </a:ext>
                    </a:extLst>
                  </p:cNvPr>
                  <p:cNvSpPr txBox="1">
                    <a:spLocks/>
                  </p:cNvSpPr>
                  <p:nvPr/>
                </p:nvSpPr>
                <p:spPr>
                  <a:xfrm>
                    <a:off x="5009309" y="5683206"/>
                    <a:ext cx="169200" cy="184666"/>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12</a:t>
                    </a:r>
                  </a:p>
                </p:txBody>
              </p:sp>
              <p:sp>
                <p:nvSpPr>
                  <p:cNvPr id="313" name="Content Placeholder 3">
                    <a:extLst>
                      <a:ext uri="{FF2B5EF4-FFF2-40B4-BE49-F238E27FC236}">
                        <a16:creationId xmlns:a16="http://schemas.microsoft.com/office/drawing/2014/main" id="{2FB65479-A66D-41F8-ABD9-06743F4C9337}"/>
                      </a:ext>
                    </a:extLst>
                  </p:cNvPr>
                  <p:cNvSpPr txBox="1">
                    <a:spLocks/>
                  </p:cNvSpPr>
                  <p:nvPr/>
                </p:nvSpPr>
                <p:spPr>
                  <a:xfrm>
                    <a:off x="6093666" y="5683206"/>
                    <a:ext cx="169200" cy="184666"/>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16</a:t>
                    </a:r>
                  </a:p>
                </p:txBody>
              </p:sp>
              <p:sp>
                <p:nvSpPr>
                  <p:cNvPr id="311" name="Content Placeholder 3">
                    <a:extLst>
                      <a:ext uri="{FF2B5EF4-FFF2-40B4-BE49-F238E27FC236}">
                        <a16:creationId xmlns:a16="http://schemas.microsoft.com/office/drawing/2014/main" id="{ABBA3F3B-8442-4BB6-888F-6C4F23F3ECE9}"/>
                      </a:ext>
                    </a:extLst>
                  </p:cNvPr>
                  <p:cNvSpPr txBox="1">
                    <a:spLocks/>
                  </p:cNvSpPr>
                  <p:nvPr/>
                </p:nvSpPr>
                <p:spPr>
                  <a:xfrm>
                    <a:off x="7178023" y="5683206"/>
                    <a:ext cx="169200" cy="184666"/>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20</a:t>
                    </a:r>
                  </a:p>
                </p:txBody>
              </p:sp>
              <p:sp>
                <p:nvSpPr>
                  <p:cNvPr id="309" name="Content Placeholder 3">
                    <a:extLst>
                      <a:ext uri="{FF2B5EF4-FFF2-40B4-BE49-F238E27FC236}">
                        <a16:creationId xmlns:a16="http://schemas.microsoft.com/office/drawing/2014/main" id="{CD65F82B-8DB4-48C2-A9A6-FC00CA904FAA}"/>
                      </a:ext>
                    </a:extLst>
                  </p:cNvPr>
                  <p:cNvSpPr txBox="1">
                    <a:spLocks/>
                  </p:cNvSpPr>
                  <p:nvPr/>
                </p:nvSpPr>
                <p:spPr>
                  <a:xfrm>
                    <a:off x="1614907" y="5444472"/>
                    <a:ext cx="84592" cy="211855"/>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0</a:t>
                    </a:r>
                  </a:p>
                </p:txBody>
              </p:sp>
              <p:sp>
                <p:nvSpPr>
                  <p:cNvPr id="307" name="Content Placeholder 3">
                    <a:extLst>
                      <a:ext uri="{FF2B5EF4-FFF2-40B4-BE49-F238E27FC236}">
                        <a16:creationId xmlns:a16="http://schemas.microsoft.com/office/drawing/2014/main" id="{6245E0DC-C01E-40C6-BBA4-B6C2C91C5C5A}"/>
                      </a:ext>
                    </a:extLst>
                  </p:cNvPr>
                  <p:cNvSpPr txBox="1">
                    <a:spLocks/>
                  </p:cNvSpPr>
                  <p:nvPr/>
                </p:nvSpPr>
                <p:spPr>
                  <a:xfrm>
                    <a:off x="1614907" y="4819092"/>
                    <a:ext cx="84592" cy="211855"/>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2</a:t>
                    </a:r>
                  </a:p>
                </p:txBody>
              </p:sp>
              <p:sp>
                <p:nvSpPr>
                  <p:cNvPr id="305" name="Content Placeholder 3">
                    <a:extLst>
                      <a:ext uri="{FF2B5EF4-FFF2-40B4-BE49-F238E27FC236}">
                        <a16:creationId xmlns:a16="http://schemas.microsoft.com/office/drawing/2014/main" id="{E0E751F5-0CCB-4E00-A2DE-7464F9ECE733}"/>
                      </a:ext>
                    </a:extLst>
                  </p:cNvPr>
                  <p:cNvSpPr txBox="1">
                    <a:spLocks/>
                  </p:cNvSpPr>
                  <p:nvPr/>
                </p:nvSpPr>
                <p:spPr>
                  <a:xfrm>
                    <a:off x="1614907" y="4193709"/>
                    <a:ext cx="84592" cy="211855"/>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4</a:t>
                    </a:r>
                  </a:p>
                </p:txBody>
              </p:sp>
              <p:sp>
                <p:nvSpPr>
                  <p:cNvPr id="303" name="Content Placeholder 3">
                    <a:extLst>
                      <a:ext uri="{FF2B5EF4-FFF2-40B4-BE49-F238E27FC236}">
                        <a16:creationId xmlns:a16="http://schemas.microsoft.com/office/drawing/2014/main" id="{3C2F0437-03A6-4286-A59B-2035C2A58CFD}"/>
                      </a:ext>
                    </a:extLst>
                  </p:cNvPr>
                  <p:cNvSpPr txBox="1">
                    <a:spLocks/>
                  </p:cNvSpPr>
                  <p:nvPr/>
                </p:nvSpPr>
                <p:spPr>
                  <a:xfrm>
                    <a:off x="1614907" y="3568325"/>
                    <a:ext cx="84592" cy="211855"/>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6</a:t>
                    </a:r>
                  </a:p>
                </p:txBody>
              </p:sp>
              <p:sp>
                <p:nvSpPr>
                  <p:cNvPr id="301" name="Content Placeholder 3">
                    <a:extLst>
                      <a:ext uri="{FF2B5EF4-FFF2-40B4-BE49-F238E27FC236}">
                        <a16:creationId xmlns:a16="http://schemas.microsoft.com/office/drawing/2014/main" id="{651A7D73-E9AD-4B10-BCA9-A7AD016BC461}"/>
                      </a:ext>
                    </a:extLst>
                  </p:cNvPr>
                  <p:cNvSpPr txBox="1">
                    <a:spLocks/>
                  </p:cNvSpPr>
                  <p:nvPr/>
                </p:nvSpPr>
                <p:spPr>
                  <a:xfrm>
                    <a:off x="1614907" y="2942942"/>
                    <a:ext cx="84592" cy="211855"/>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8</a:t>
                    </a:r>
                  </a:p>
                </p:txBody>
              </p:sp>
              <p:sp>
                <p:nvSpPr>
                  <p:cNvPr id="297" name="Content Placeholder 3">
                    <a:extLst>
                      <a:ext uri="{FF2B5EF4-FFF2-40B4-BE49-F238E27FC236}">
                        <a16:creationId xmlns:a16="http://schemas.microsoft.com/office/drawing/2014/main" id="{A5F22E77-D7A6-483E-9058-67B1916C3719}"/>
                      </a:ext>
                    </a:extLst>
                  </p:cNvPr>
                  <p:cNvSpPr txBox="1">
                    <a:spLocks/>
                  </p:cNvSpPr>
                  <p:nvPr/>
                </p:nvSpPr>
                <p:spPr>
                  <a:xfrm>
                    <a:off x="1530318" y="1692176"/>
                    <a:ext cx="169182" cy="211855"/>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12</a:t>
                    </a:r>
                  </a:p>
                </p:txBody>
              </p:sp>
              <p:sp>
                <p:nvSpPr>
                  <p:cNvPr id="299" name="Content Placeholder 3">
                    <a:extLst>
                      <a:ext uri="{FF2B5EF4-FFF2-40B4-BE49-F238E27FC236}">
                        <a16:creationId xmlns:a16="http://schemas.microsoft.com/office/drawing/2014/main" id="{A9282388-CB63-458D-8123-E9CB01C97005}"/>
                      </a:ext>
                    </a:extLst>
                  </p:cNvPr>
                  <p:cNvSpPr txBox="1">
                    <a:spLocks/>
                  </p:cNvSpPr>
                  <p:nvPr/>
                </p:nvSpPr>
                <p:spPr>
                  <a:xfrm>
                    <a:off x="1530318" y="2317561"/>
                    <a:ext cx="169182" cy="211855"/>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10</a:t>
                    </a:r>
                  </a:p>
                </p:txBody>
              </p:sp>
              <p:sp>
                <p:nvSpPr>
                  <p:cNvPr id="295" name="Content Placeholder 3">
                    <a:extLst>
                      <a:ext uri="{FF2B5EF4-FFF2-40B4-BE49-F238E27FC236}">
                        <a16:creationId xmlns:a16="http://schemas.microsoft.com/office/drawing/2014/main" id="{FE0100E9-74A7-4CAD-BE80-6F14A4694374}"/>
                      </a:ext>
                    </a:extLst>
                  </p:cNvPr>
                  <p:cNvSpPr txBox="1">
                    <a:spLocks/>
                  </p:cNvSpPr>
                  <p:nvPr/>
                </p:nvSpPr>
                <p:spPr>
                  <a:xfrm>
                    <a:off x="8262380" y="5683206"/>
                    <a:ext cx="169200" cy="184666"/>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24</a:t>
                    </a:r>
                  </a:p>
                </p:txBody>
              </p:sp>
              <p:sp>
                <p:nvSpPr>
                  <p:cNvPr id="293" name="Content Placeholder 3">
                    <a:extLst>
                      <a:ext uri="{FF2B5EF4-FFF2-40B4-BE49-F238E27FC236}">
                        <a16:creationId xmlns:a16="http://schemas.microsoft.com/office/drawing/2014/main" id="{1F2C6F67-B0B8-46C1-A796-E0437DB0273C}"/>
                      </a:ext>
                    </a:extLst>
                  </p:cNvPr>
                  <p:cNvSpPr txBox="1">
                    <a:spLocks/>
                  </p:cNvSpPr>
                  <p:nvPr/>
                </p:nvSpPr>
                <p:spPr>
                  <a:xfrm>
                    <a:off x="9346737" y="5683206"/>
                    <a:ext cx="169200" cy="184666"/>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28</a:t>
                    </a:r>
                  </a:p>
                </p:txBody>
              </p:sp>
              <p:sp>
                <p:nvSpPr>
                  <p:cNvPr id="291" name="Content Placeholder 3">
                    <a:extLst>
                      <a:ext uri="{FF2B5EF4-FFF2-40B4-BE49-F238E27FC236}">
                        <a16:creationId xmlns:a16="http://schemas.microsoft.com/office/drawing/2014/main" id="{F967CF2E-37C4-4120-ACF1-66A3BDEF7479}"/>
                      </a:ext>
                    </a:extLst>
                  </p:cNvPr>
                  <p:cNvSpPr txBox="1">
                    <a:spLocks/>
                  </p:cNvSpPr>
                  <p:nvPr/>
                </p:nvSpPr>
                <p:spPr>
                  <a:xfrm>
                    <a:off x="10431097" y="5683206"/>
                    <a:ext cx="169200" cy="184666"/>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9380" marR="0" lvl="0" indent="-179380" algn="ctr" defTabSz="914400" rtl="0" eaLnBrk="0" fontAlgn="base" latinLnBrk="0" hangingPunct="0">
                      <a:lnSpc>
                        <a:spcPct val="100000"/>
                      </a:lnSpc>
                      <a:spcBef>
                        <a:spcPts val="1200"/>
                      </a:spcBef>
                      <a:spcAft>
                        <a:spcPts val="0"/>
                      </a:spcAft>
                      <a:buClr>
                        <a:srgbClr val="4E1C65"/>
                      </a:buClr>
                      <a:buSzTx/>
                      <a:buFont typeface="Arial" charset="0"/>
                      <a:buNone/>
                      <a:tabLst/>
                      <a:defRPr/>
                    </a:pPr>
                    <a:r>
                      <a:rPr kumimoji="0" lang="en-US" sz="1200" b="0" i="0" u="none" strike="noStrike" kern="0" cap="none" spc="0" normalizeH="0" baseline="0" noProof="0">
                        <a:ln>
                          <a:noFill/>
                        </a:ln>
                        <a:solidFill>
                          <a:srgbClr val="000000">
                            <a:lumMod val="65000"/>
                            <a:lumOff val="35000"/>
                          </a:srgbClr>
                        </a:solidFill>
                        <a:effectLst/>
                        <a:uLnTx/>
                        <a:uFillTx/>
                        <a:latin typeface="Arial "/>
                        <a:ea typeface="Arial" charset="0"/>
                        <a:cs typeface="Arial" panose="020B0604020202020204" pitchFamily="34" charset="0"/>
                      </a:rPr>
                      <a:t>32</a:t>
                    </a:r>
                  </a:p>
                </p:txBody>
              </p:sp>
              <p:grpSp>
                <p:nvGrpSpPr>
                  <p:cNvPr id="5" name="Group 4"/>
                  <p:cNvGrpSpPr/>
                  <p:nvPr/>
                </p:nvGrpSpPr>
                <p:grpSpPr>
                  <a:xfrm>
                    <a:off x="1722620" y="1724720"/>
                    <a:ext cx="8870599" cy="3940461"/>
                    <a:chOff x="1722620" y="1724720"/>
                    <a:chExt cx="8870599" cy="3940461"/>
                  </a:xfrm>
                </p:grpSpPr>
                <p:cxnSp>
                  <p:nvCxnSpPr>
                    <p:cNvPr id="166" name="Straight Connector 165">
                      <a:extLst>
                        <a:ext uri="{FF2B5EF4-FFF2-40B4-BE49-F238E27FC236}">
                          <a16:creationId xmlns:a16="http://schemas.microsoft.com/office/drawing/2014/main" id="{91CE193C-FB9C-44BD-8C8E-13D658CBFD69}"/>
                        </a:ext>
                      </a:extLst>
                    </p:cNvPr>
                    <p:cNvCxnSpPr/>
                    <p:nvPr/>
                  </p:nvCxnSpPr>
                  <p:spPr bwMode="auto">
                    <a:xfrm>
                      <a:off x="1765820" y="1724720"/>
                      <a:ext cx="0" cy="38988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167" name="Straight Connector 166">
                      <a:extLst>
                        <a:ext uri="{FF2B5EF4-FFF2-40B4-BE49-F238E27FC236}">
                          <a16:creationId xmlns:a16="http://schemas.microsoft.com/office/drawing/2014/main" id="{754DB39D-177C-47C1-BA68-0F52B267FF0C}"/>
                        </a:ext>
                      </a:extLst>
                    </p:cNvPr>
                    <p:cNvCxnSpPr/>
                    <p:nvPr/>
                  </p:nvCxnSpPr>
                  <p:spPr bwMode="auto">
                    <a:xfrm flipH="1">
                      <a:off x="1762419" y="5621981"/>
                      <a:ext cx="8830800" cy="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320" name="Straight Connector 319">
                      <a:extLst>
                        <a:ext uri="{FF2B5EF4-FFF2-40B4-BE49-F238E27FC236}">
                          <a16:creationId xmlns:a16="http://schemas.microsoft.com/office/drawing/2014/main" id="{6B24659C-846A-47AC-ACDA-FC5CB434698F}"/>
                        </a:ext>
                      </a:extLst>
                    </p:cNvPr>
                    <p:cNvCxnSpPr/>
                    <p:nvPr/>
                  </p:nvCxnSpPr>
                  <p:spPr bwMode="auto">
                    <a:xfrm>
                      <a:off x="1841583" y="5621981"/>
                      <a:ext cx="0" cy="432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318" name="Straight Connector 317">
                      <a:extLst>
                        <a:ext uri="{FF2B5EF4-FFF2-40B4-BE49-F238E27FC236}">
                          <a16:creationId xmlns:a16="http://schemas.microsoft.com/office/drawing/2014/main" id="{7B9FBEDF-3C9B-43D5-A796-AAB921B991E1}"/>
                        </a:ext>
                      </a:extLst>
                    </p:cNvPr>
                    <p:cNvCxnSpPr/>
                    <p:nvPr/>
                  </p:nvCxnSpPr>
                  <p:spPr bwMode="auto">
                    <a:xfrm>
                      <a:off x="2925764" y="5621981"/>
                      <a:ext cx="0" cy="432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316" name="Straight Connector 315">
                      <a:extLst>
                        <a:ext uri="{FF2B5EF4-FFF2-40B4-BE49-F238E27FC236}">
                          <a16:creationId xmlns:a16="http://schemas.microsoft.com/office/drawing/2014/main" id="{4D377899-A6D5-417A-BB57-4E1514F941BA}"/>
                        </a:ext>
                      </a:extLst>
                    </p:cNvPr>
                    <p:cNvCxnSpPr/>
                    <p:nvPr/>
                  </p:nvCxnSpPr>
                  <p:spPr bwMode="auto">
                    <a:xfrm>
                      <a:off x="4009945" y="5621981"/>
                      <a:ext cx="0" cy="432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314" name="Straight Connector 313">
                      <a:extLst>
                        <a:ext uri="{FF2B5EF4-FFF2-40B4-BE49-F238E27FC236}">
                          <a16:creationId xmlns:a16="http://schemas.microsoft.com/office/drawing/2014/main" id="{D620BA93-6382-4C1A-B11A-076DF79F7514}"/>
                        </a:ext>
                      </a:extLst>
                    </p:cNvPr>
                    <p:cNvCxnSpPr/>
                    <p:nvPr/>
                  </p:nvCxnSpPr>
                  <p:spPr bwMode="auto">
                    <a:xfrm>
                      <a:off x="5094126" y="5621981"/>
                      <a:ext cx="0" cy="432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312" name="Straight Connector 311">
                      <a:extLst>
                        <a:ext uri="{FF2B5EF4-FFF2-40B4-BE49-F238E27FC236}">
                          <a16:creationId xmlns:a16="http://schemas.microsoft.com/office/drawing/2014/main" id="{4D6D5271-69B0-4377-9E92-529646CA4B80}"/>
                        </a:ext>
                      </a:extLst>
                    </p:cNvPr>
                    <p:cNvCxnSpPr/>
                    <p:nvPr/>
                  </p:nvCxnSpPr>
                  <p:spPr bwMode="auto">
                    <a:xfrm>
                      <a:off x="6178307" y="5621981"/>
                      <a:ext cx="0" cy="432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310" name="Straight Connector 309">
                      <a:extLst>
                        <a:ext uri="{FF2B5EF4-FFF2-40B4-BE49-F238E27FC236}">
                          <a16:creationId xmlns:a16="http://schemas.microsoft.com/office/drawing/2014/main" id="{3A33CA3A-0794-453A-B6D4-2C1565772CC0}"/>
                        </a:ext>
                      </a:extLst>
                    </p:cNvPr>
                    <p:cNvCxnSpPr/>
                    <p:nvPr/>
                  </p:nvCxnSpPr>
                  <p:spPr bwMode="auto">
                    <a:xfrm>
                      <a:off x="7262488" y="5621981"/>
                      <a:ext cx="0" cy="432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294" name="Straight Connector 293">
                      <a:extLst>
                        <a:ext uri="{FF2B5EF4-FFF2-40B4-BE49-F238E27FC236}">
                          <a16:creationId xmlns:a16="http://schemas.microsoft.com/office/drawing/2014/main" id="{2A837A9B-3C97-4037-AC76-E7265CDF6472}"/>
                        </a:ext>
                      </a:extLst>
                    </p:cNvPr>
                    <p:cNvCxnSpPr/>
                    <p:nvPr/>
                  </p:nvCxnSpPr>
                  <p:spPr bwMode="auto">
                    <a:xfrm>
                      <a:off x="8346669" y="5621981"/>
                      <a:ext cx="0" cy="432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292" name="Straight Connector 291">
                      <a:extLst>
                        <a:ext uri="{FF2B5EF4-FFF2-40B4-BE49-F238E27FC236}">
                          <a16:creationId xmlns:a16="http://schemas.microsoft.com/office/drawing/2014/main" id="{1CD655C6-D7B0-4A9A-B072-E0310C4D93CE}"/>
                        </a:ext>
                      </a:extLst>
                    </p:cNvPr>
                    <p:cNvCxnSpPr/>
                    <p:nvPr/>
                  </p:nvCxnSpPr>
                  <p:spPr bwMode="auto">
                    <a:xfrm>
                      <a:off x="9430850" y="5621981"/>
                      <a:ext cx="0" cy="432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290" name="Straight Connector 289">
                      <a:extLst>
                        <a:ext uri="{FF2B5EF4-FFF2-40B4-BE49-F238E27FC236}">
                          <a16:creationId xmlns:a16="http://schemas.microsoft.com/office/drawing/2014/main" id="{CA1C172D-7C6F-4ADE-BC90-BB1EAE549A6C}"/>
                        </a:ext>
                      </a:extLst>
                    </p:cNvPr>
                    <p:cNvCxnSpPr/>
                    <p:nvPr/>
                  </p:nvCxnSpPr>
                  <p:spPr bwMode="auto">
                    <a:xfrm>
                      <a:off x="10515033" y="5621981"/>
                      <a:ext cx="0" cy="4320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86" name="Straight Connector 85">
                      <a:extLst>
                        <a:ext uri="{FF2B5EF4-FFF2-40B4-BE49-F238E27FC236}">
                          <a16:creationId xmlns:a16="http://schemas.microsoft.com/office/drawing/2014/main" id="{754DB39D-177C-47C1-BA68-0F52B267FF0C}"/>
                        </a:ext>
                      </a:extLst>
                    </p:cNvPr>
                    <p:cNvCxnSpPr/>
                    <p:nvPr/>
                  </p:nvCxnSpPr>
                  <p:spPr bwMode="auto">
                    <a:xfrm flipH="1">
                      <a:off x="1722620" y="5547869"/>
                      <a:ext cx="43200" cy="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87" name="Straight Connector 86">
                      <a:extLst>
                        <a:ext uri="{FF2B5EF4-FFF2-40B4-BE49-F238E27FC236}">
                          <a16:creationId xmlns:a16="http://schemas.microsoft.com/office/drawing/2014/main" id="{754DB39D-177C-47C1-BA68-0F52B267FF0C}"/>
                        </a:ext>
                      </a:extLst>
                    </p:cNvPr>
                    <p:cNvCxnSpPr/>
                    <p:nvPr/>
                  </p:nvCxnSpPr>
                  <p:spPr bwMode="auto">
                    <a:xfrm flipH="1">
                      <a:off x="1722620" y="4922824"/>
                      <a:ext cx="43200" cy="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88" name="Straight Connector 87">
                      <a:extLst>
                        <a:ext uri="{FF2B5EF4-FFF2-40B4-BE49-F238E27FC236}">
                          <a16:creationId xmlns:a16="http://schemas.microsoft.com/office/drawing/2014/main" id="{754DB39D-177C-47C1-BA68-0F52B267FF0C}"/>
                        </a:ext>
                      </a:extLst>
                    </p:cNvPr>
                    <p:cNvCxnSpPr/>
                    <p:nvPr/>
                  </p:nvCxnSpPr>
                  <p:spPr bwMode="auto">
                    <a:xfrm flipH="1">
                      <a:off x="1722620" y="4297782"/>
                      <a:ext cx="43200" cy="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89" name="Straight Connector 88">
                      <a:extLst>
                        <a:ext uri="{FF2B5EF4-FFF2-40B4-BE49-F238E27FC236}">
                          <a16:creationId xmlns:a16="http://schemas.microsoft.com/office/drawing/2014/main" id="{754DB39D-177C-47C1-BA68-0F52B267FF0C}"/>
                        </a:ext>
                      </a:extLst>
                    </p:cNvPr>
                    <p:cNvCxnSpPr/>
                    <p:nvPr/>
                  </p:nvCxnSpPr>
                  <p:spPr bwMode="auto">
                    <a:xfrm flipH="1">
                      <a:off x="1722620" y="3672740"/>
                      <a:ext cx="43200" cy="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90" name="Straight Connector 89">
                      <a:extLst>
                        <a:ext uri="{FF2B5EF4-FFF2-40B4-BE49-F238E27FC236}">
                          <a16:creationId xmlns:a16="http://schemas.microsoft.com/office/drawing/2014/main" id="{754DB39D-177C-47C1-BA68-0F52B267FF0C}"/>
                        </a:ext>
                      </a:extLst>
                    </p:cNvPr>
                    <p:cNvCxnSpPr/>
                    <p:nvPr/>
                  </p:nvCxnSpPr>
                  <p:spPr bwMode="auto">
                    <a:xfrm flipH="1">
                      <a:off x="1722620" y="3047698"/>
                      <a:ext cx="43200" cy="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91" name="Straight Connector 90">
                      <a:extLst>
                        <a:ext uri="{FF2B5EF4-FFF2-40B4-BE49-F238E27FC236}">
                          <a16:creationId xmlns:a16="http://schemas.microsoft.com/office/drawing/2014/main" id="{754DB39D-177C-47C1-BA68-0F52B267FF0C}"/>
                        </a:ext>
                      </a:extLst>
                    </p:cNvPr>
                    <p:cNvCxnSpPr/>
                    <p:nvPr/>
                  </p:nvCxnSpPr>
                  <p:spPr bwMode="auto">
                    <a:xfrm flipH="1">
                      <a:off x="1722620" y="2422656"/>
                      <a:ext cx="43200" cy="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cxnSp>
                  <p:nvCxnSpPr>
                    <p:cNvPr id="92" name="Straight Connector 91">
                      <a:extLst>
                        <a:ext uri="{FF2B5EF4-FFF2-40B4-BE49-F238E27FC236}">
                          <a16:creationId xmlns:a16="http://schemas.microsoft.com/office/drawing/2014/main" id="{754DB39D-177C-47C1-BA68-0F52B267FF0C}"/>
                        </a:ext>
                      </a:extLst>
                    </p:cNvPr>
                    <p:cNvCxnSpPr/>
                    <p:nvPr/>
                  </p:nvCxnSpPr>
                  <p:spPr bwMode="auto">
                    <a:xfrm flipH="1">
                      <a:off x="1722620" y="1797614"/>
                      <a:ext cx="43200" cy="0"/>
                    </a:xfrm>
                    <a:prstGeom prst="line">
                      <a:avLst/>
                    </a:prstGeom>
                    <a:solidFill>
                      <a:schemeClr val="accent1"/>
                    </a:solidFill>
                    <a:ln w="12700" cap="flat" cmpd="sng" algn="ctr">
                      <a:solidFill>
                        <a:srgbClr val="000000"/>
                      </a:solidFill>
                      <a:prstDash val="solid"/>
                      <a:miter lim="800000"/>
                      <a:headEnd type="none" w="med" len="med"/>
                      <a:tailEnd type="none" w="med" len="med"/>
                    </a:ln>
                    <a:effectLst/>
                  </p:spPr>
                </p:cxnSp>
              </p:grpSp>
            </p:grpSp>
          </p:grpSp>
        </p:grpSp>
      </p:grpSp>
      <p:grpSp>
        <p:nvGrpSpPr>
          <p:cNvPr id="52" name="Group 51">
            <a:extLst>
              <a:ext uri="{FF2B5EF4-FFF2-40B4-BE49-F238E27FC236}">
                <a16:creationId xmlns:a16="http://schemas.microsoft.com/office/drawing/2014/main" id="{567F1857-BCA6-4B57-9411-46E79F79EDD0}"/>
              </a:ext>
            </a:extLst>
          </p:cNvPr>
          <p:cNvGrpSpPr/>
          <p:nvPr/>
        </p:nvGrpSpPr>
        <p:grpSpPr>
          <a:xfrm>
            <a:off x="412800" y="5498082"/>
            <a:ext cx="10504833" cy="620429"/>
            <a:chOff x="-2419" y="5366495"/>
            <a:chExt cx="6026434" cy="620429"/>
          </a:xfrm>
        </p:grpSpPr>
        <p:sp>
          <p:nvSpPr>
            <p:cNvPr id="53" name="TextBox 52">
              <a:extLst>
                <a:ext uri="{FF2B5EF4-FFF2-40B4-BE49-F238E27FC236}">
                  <a16:creationId xmlns:a16="http://schemas.microsoft.com/office/drawing/2014/main" id="{7CD2B1BA-1FA0-4000-8308-ACAB3AA8D101}"/>
                </a:ext>
              </a:extLst>
            </p:cNvPr>
            <p:cNvSpPr txBox="1"/>
            <p:nvPr/>
          </p:nvSpPr>
          <p:spPr>
            <a:xfrm>
              <a:off x="0" y="5366495"/>
              <a:ext cx="5234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lumMod val="65000"/>
                      <a:lumOff val="35000"/>
                    </a:srgbClr>
                  </a:solidFill>
                  <a:effectLst/>
                  <a:uLnTx/>
                  <a:uFillTx/>
                  <a:latin typeface="Arial "/>
                  <a:ea typeface="+mn-ea"/>
                  <a:cs typeface="+mn-cs"/>
                </a:rPr>
                <a:t>No. at Risk</a:t>
              </a:r>
            </a:p>
          </p:txBody>
        </p:sp>
        <p:sp>
          <p:nvSpPr>
            <p:cNvPr id="54" name="TextBox 53">
              <a:extLst>
                <a:ext uri="{FF2B5EF4-FFF2-40B4-BE49-F238E27FC236}">
                  <a16:creationId xmlns:a16="http://schemas.microsoft.com/office/drawing/2014/main" id="{4797FB16-0C64-4DF8-8BCB-448F8095E637}"/>
                </a:ext>
              </a:extLst>
            </p:cNvPr>
            <p:cNvSpPr txBox="1"/>
            <p:nvPr/>
          </p:nvSpPr>
          <p:spPr>
            <a:xfrm>
              <a:off x="-2419" y="5551749"/>
              <a:ext cx="39929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Placebo</a:t>
              </a:r>
            </a:p>
          </p:txBody>
        </p:sp>
        <p:sp>
          <p:nvSpPr>
            <p:cNvPr id="55" name="TextBox 54">
              <a:extLst>
                <a:ext uri="{FF2B5EF4-FFF2-40B4-BE49-F238E27FC236}">
                  <a16:creationId xmlns:a16="http://schemas.microsoft.com/office/drawing/2014/main" id="{A0F702B0-031B-439E-ACC9-34780AD28123}"/>
                </a:ext>
              </a:extLst>
            </p:cNvPr>
            <p:cNvSpPr txBox="1"/>
            <p:nvPr/>
          </p:nvSpPr>
          <p:spPr>
            <a:xfrm>
              <a:off x="0" y="5725314"/>
              <a:ext cx="57126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Dapagliflozin</a:t>
              </a:r>
            </a:p>
          </p:txBody>
        </p:sp>
        <p:sp>
          <p:nvSpPr>
            <p:cNvPr id="56" name="TextBox 55">
              <a:extLst>
                <a:ext uri="{FF2B5EF4-FFF2-40B4-BE49-F238E27FC236}">
                  <a16:creationId xmlns:a16="http://schemas.microsoft.com/office/drawing/2014/main" id="{6FF4DA0E-51F8-4D04-87C8-F21B8E103124}"/>
                </a:ext>
              </a:extLst>
            </p:cNvPr>
            <p:cNvSpPr txBox="1"/>
            <p:nvPr/>
          </p:nvSpPr>
          <p:spPr>
            <a:xfrm>
              <a:off x="768323" y="5551749"/>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2152</a:t>
              </a:r>
            </a:p>
          </p:txBody>
        </p:sp>
        <p:sp>
          <p:nvSpPr>
            <p:cNvPr id="57" name="TextBox 56">
              <a:extLst>
                <a:ext uri="{FF2B5EF4-FFF2-40B4-BE49-F238E27FC236}">
                  <a16:creationId xmlns:a16="http://schemas.microsoft.com/office/drawing/2014/main" id="{2C2CF6DA-657E-4E84-A9D9-F721ADA6D3EB}"/>
                </a:ext>
              </a:extLst>
            </p:cNvPr>
            <p:cNvSpPr txBox="1"/>
            <p:nvPr/>
          </p:nvSpPr>
          <p:spPr>
            <a:xfrm>
              <a:off x="768323" y="5725314"/>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2152</a:t>
              </a:r>
            </a:p>
          </p:txBody>
        </p:sp>
        <p:sp>
          <p:nvSpPr>
            <p:cNvPr id="58" name="TextBox 57">
              <a:extLst>
                <a:ext uri="{FF2B5EF4-FFF2-40B4-BE49-F238E27FC236}">
                  <a16:creationId xmlns:a16="http://schemas.microsoft.com/office/drawing/2014/main" id="{9877BF93-1FB7-4E80-99FF-CC5870BF97E6}"/>
                </a:ext>
              </a:extLst>
            </p:cNvPr>
            <p:cNvSpPr txBox="1"/>
            <p:nvPr/>
          </p:nvSpPr>
          <p:spPr>
            <a:xfrm>
              <a:off x="1390056" y="5551749"/>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2035</a:t>
              </a:r>
            </a:p>
          </p:txBody>
        </p:sp>
        <p:sp>
          <p:nvSpPr>
            <p:cNvPr id="59" name="TextBox 58">
              <a:extLst>
                <a:ext uri="{FF2B5EF4-FFF2-40B4-BE49-F238E27FC236}">
                  <a16:creationId xmlns:a16="http://schemas.microsoft.com/office/drawing/2014/main" id="{B7D036AA-2D86-4C3C-A77A-1CB9B1625BDE}"/>
                </a:ext>
              </a:extLst>
            </p:cNvPr>
            <p:cNvSpPr txBox="1"/>
            <p:nvPr/>
          </p:nvSpPr>
          <p:spPr>
            <a:xfrm>
              <a:off x="1390056" y="5725314"/>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2039</a:t>
              </a:r>
            </a:p>
          </p:txBody>
        </p:sp>
        <p:sp>
          <p:nvSpPr>
            <p:cNvPr id="60" name="TextBox 59">
              <a:extLst>
                <a:ext uri="{FF2B5EF4-FFF2-40B4-BE49-F238E27FC236}">
                  <a16:creationId xmlns:a16="http://schemas.microsoft.com/office/drawing/2014/main" id="{D27136D8-9D17-4A57-807B-9DFC23517402}"/>
                </a:ext>
              </a:extLst>
            </p:cNvPr>
            <p:cNvSpPr txBox="1"/>
            <p:nvPr/>
          </p:nvSpPr>
          <p:spPr>
            <a:xfrm>
              <a:off x="2011789" y="5551749"/>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2018</a:t>
              </a:r>
            </a:p>
          </p:txBody>
        </p:sp>
        <p:sp>
          <p:nvSpPr>
            <p:cNvPr id="61" name="TextBox 60">
              <a:extLst>
                <a:ext uri="{FF2B5EF4-FFF2-40B4-BE49-F238E27FC236}">
                  <a16:creationId xmlns:a16="http://schemas.microsoft.com/office/drawing/2014/main" id="{FF88E14A-EB6E-405C-9929-ECFA0F8964CC}"/>
                </a:ext>
              </a:extLst>
            </p:cNvPr>
            <p:cNvSpPr txBox="1"/>
            <p:nvPr/>
          </p:nvSpPr>
          <p:spPr>
            <a:xfrm>
              <a:off x="2011789" y="5725314"/>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2029</a:t>
              </a:r>
            </a:p>
          </p:txBody>
        </p:sp>
        <p:sp>
          <p:nvSpPr>
            <p:cNvPr id="62" name="TextBox 61">
              <a:extLst>
                <a:ext uri="{FF2B5EF4-FFF2-40B4-BE49-F238E27FC236}">
                  <a16:creationId xmlns:a16="http://schemas.microsoft.com/office/drawing/2014/main" id="{25E0F8ED-AE92-4C9F-8405-BD8D0AD53D99}"/>
                </a:ext>
              </a:extLst>
            </p:cNvPr>
            <p:cNvSpPr txBox="1"/>
            <p:nvPr/>
          </p:nvSpPr>
          <p:spPr>
            <a:xfrm>
              <a:off x="2641639" y="5551749"/>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1993</a:t>
              </a:r>
            </a:p>
          </p:txBody>
        </p:sp>
        <p:sp>
          <p:nvSpPr>
            <p:cNvPr id="63" name="TextBox 62">
              <a:extLst>
                <a:ext uri="{FF2B5EF4-FFF2-40B4-BE49-F238E27FC236}">
                  <a16:creationId xmlns:a16="http://schemas.microsoft.com/office/drawing/2014/main" id="{99BCA6E3-1967-4E80-A9D3-497B346FF1D3}"/>
                </a:ext>
              </a:extLst>
            </p:cNvPr>
            <p:cNvSpPr txBox="1"/>
            <p:nvPr/>
          </p:nvSpPr>
          <p:spPr>
            <a:xfrm>
              <a:off x="2641639" y="5725314"/>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2017</a:t>
              </a:r>
            </a:p>
          </p:txBody>
        </p:sp>
        <p:sp>
          <p:nvSpPr>
            <p:cNvPr id="64" name="TextBox 63">
              <a:extLst>
                <a:ext uri="{FF2B5EF4-FFF2-40B4-BE49-F238E27FC236}">
                  <a16:creationId xmlns:a16="http://schemas.microsoft.com/office/drawing/2014/main" id="{62DF83AE-BF8E-4D72-832D-F24D92BC4B18}"/>
                </a:ext>
              </a:extLst>
            </p:cNvPr>
            <p:cNvSpPr txBox="1"/>
            <p:nvPr/>
          </p:nvSpPr>
          <p:spPr>
            <a:xfrm>
              <a:off x="3264466" y="5551749"/>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1972</a:t>
              </a:r>
            </a:p>
          </p:txBody>
        </p:sp>
        <p:sp>
          <p:nvSpPr>
            <p:cNvPr id="65" name="TextBox 64">
              <a:extLst>
                <a:ext uri="{FF2B5EF4-FFF2-40B4-BE49-F238E27FC236}">
                  <a16:creationId xmlns:a16="http://schemas.microsoft.com/office/drawing/2014/main" id="{BE455144-BF82-4037-8E52-9677663380AD}"/>
                </a:ext>
              </a:extLst>
            </p:cNvPr>
            <p:cNvSpPr txBox="1"/>
            <p:nvPr/>
          </p:nvSpPr>
          <p:spPr>
            <a:xfrm>
              <a:off x="3264466" y="5725314"/>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1998</a:t>
              </a:r>
            </a:p>
          </p:txBody>
        </p:sp>
        <p:sp>
          <p:nvSpPr>
            <p:cNvPr id="67" name="TextBox 66">
              <a:extLst>
                <a:ext uri="{FF2B5EF4-FFF2-40B4-BE49-F238E27FC236}">
                  <a16:creationId xmlns:a16="http://schemas.microsoft.com/office/drawing/2014/main" id="{4F218072-94AF-4931-8580-54AEE17C058F}"/>
                </a:ext>
              </a:extLst>
            </p:cNvPr>
            <p:cNvSpPr txBox="1"/>
            <p:nvPr/>
          </p:nvSpPr>
          <p:spPr>
            <a:xfrm>
              <a:off x="3890462" y="5551749"/>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1902</a:t>
              </a:r>
            </a:p>
          </p:txBody>
        </p:sp>
        <p:sp>
          <p:nvSpPr>
            <p:cNvPr id="68" name="TextBox 67">
              <a:extLst>
                <a:ext uri="{FF2B5EF4-FFF2-40B4-BE49-F238E27FC236}">
                  <a16:creationId xmlns:a16="http://schemas.microsoft.com/office/drawing/2014/main" id="{B94D2457-A47C-4210-941C-9B1111D680F0}"/>
                </a:ext>
              </a:extLst>
            </p:cNvPr>
            <p:cNvSpPr txBox="1"/>
            <p:nvPr/>
          </p:nvSpPr>
          <p:spPr>
            <a:xfrm>
              <a:off x="3890462" y="5725314"/>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1925</a:t>
              </a:r>
            </a:p>
          </p:txBody>
        </p:sp>
        <p:sp>
          <p:nvSpPr>
            <p:cNvPr id="69" name="TextBox 68">
              <a:extLst>
                <a:ext uri="{FF2B5EF4-FFF2-40B4-BE49-F238E27FC236}">
                  <a16:creationId xmlns:a16="http://schemas.microsoft.com/office/drawing/2014/main" id="{D6481AAA-1D8B-4859-9C4E-7128ECA49ACD}"/>
                </a:ext>
              </a:extLst>
            </p:cNvPr>
            <p:cNvSpPr txBox="1"/>
            <p:nvPr/>
          </p:nvSpPr>
          <p:spPr>
            <a:xfrm>
              <a:off x="4508502" y="5551749"/>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1502</a:t>
              </a:r>
            </a:p>
          </p:txBody>
        </p:sp>
        <p:sp>
          <p:nvSpPr>
            <p:cNvPr id="70" name="TextBox 69">
              <a:extLst>
                <a:ext uri="{FF2B5EF4-FFF2-40B4-BE49-F238E27FC236}">
                  <a16:creationId xmlns:a16="http://schemas.microsoft.com/office/drawing/2014/main" id="{EDD5EA66-E4A7-42D2-B0E8-23A9548473CD}"/>
                </a:ext>
              </a:extLst>
            </p:cNvPr>
            <p:cNvSpPr txBox="1"/>
            <p:nvPr/>
          </p:nvSpPr>
          <p:spPr>
            <a:xfrm>
              <a:off x="4508502" y="5725314"/>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1531</a:t>
              </a:r>
            </a:p>
          </p:txBody>
        </p:sp>
        <p:sp>
          <p:nvSpPr>
            <p:cNvPr id="71" name="TextBox 70">
              <a:extLst>
                <a:ext uri="{FF2B5EF4-FFF2-40B4-BE49-F238E27FC236}">
                  <a16:creationId xmlns:a16="http://schemas.microsoft.com/office/drawing/2014/main" id="{95866171-8DE7-4A07-B960-23B0F096A836}"/>
                </a:ext>
              </a:extLst>
            </p:cNvPr>
            <p:cNvSpPr txBox="1"/>
            <p:nvPr/>
          </p:nvSpPr>
          <p:spPr>
            <a:xfrm>
              <a:off x="5141209" y="5551749"/>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1009</a:t>
              </a:r>
            </a:p>
          </p:txBody>
        </p:sp>
        <p:sp>
          <p:nvSpPr>
            <p:cNvPr id="72" name="TextBox 71">
              <a:extLst>
                <a:ext uri="{FF2B5EF4-FFF2-40B4-BE49-F238E27FC236}">
                  <a16:creationId xmlns:a16="http://schemas.microsoft.com/office/drawing/2014/main" id="{18AB7E26-D368-4D9E-830E-D8504A37667B}"/>
                </a:ext>
              </a:extLst>
            </p:cNvPr>
            <p:cNvSpPr txBox="1"/>
            <p:nvPr/>
          </p:nvSpPr>
          <p:spPr>
            <a:xfrm>
              <a:off x="5141209" y="5725314"/>
              <a:ext cx="28618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1028</a:t>
              </a:r>
            </a:p>
          </p:txBody>
        </p:sp>
        <p:sp>
          <p:nvSpPr>
            <p:cNvPr id="73" name="TextBox 72">
              <a:extLst>
                <a:ext uri="{FF2B5EF4-FFF2-40B4-BE49-F238E27FC236}">
                  <a16:creationId xmlns:a16="http://schemas.microsoft.com/office/drawing/2014/main" id="{D5A17996-BFE5-448A-8C69-5FCDD1C63D3E}"/>
                </a:ext>
              </a:extLst>
            </p:cNvPr>
            <p:cNvSpPr txBox="1"/>
            <p:nvPr/>
          </p:nvSpPr>
          <p:spPr>
            <a:xfrm>
              <a:off x="5782892" y="5551749"/>
              <a:ext cx="2411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lumMod val="50000"/>
                      <a:lumOff val="50000"/>
                    </a:srgbClr>
                  </a:solidFill>
                  <a:effectLst/>
                  <a:uLnTx/>
                  <a:uFillTx/>
                  <a:latin typeface="Arial "/>
                  <a:ea typeface="+mn-ea"/>
                  <a:cs typeface="+mn-cs"/>
                </a:rPr>
                <a:t>379</a:t>
              </a:r>
            </a:p>
          </p:txBody>
        </p:sp>
        <p:sp>
          <p:nvSpPr>
            <p:cNvPr id="74" name="TextBox 73">
              <a:extLst>
                <a:ext uri="{FF2B5EF4-FFF2-40B4-BE49-F238E27FC236}">
                  <a16:creationId xmlns:a16="http://schemas.microsoft.com/office/drawing/2014/main" id="{A0BA06B9-9066-4905-8241-017E428163C1}"/>
                </a:ext>
              </a:extLst>
            </p:cNvPr>
            <p:cNvSpPr txBox="1"/>
            <p:nvPr/>
          </p:nvSpPr>
          <p:spPr>
            <a:xfrm>
              <a:off x="5782892" y="5725314"/>
              <a:ext cx="2411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E1C65"/>
                  </a:solidFill>
                  <a:effectLst/>
                  <a:uLnTx/>
                  <a:uFillTx/>
                  <a:latin typeface="Arial "/>
                  <a:ea typeface="+mn-ea"/>
                  <a:cs typeface="+mn-cs"/>
                </a:rPr>
                <a:t>398</a:t>
              </a:r>
            </a:p>
          </p:txBody>
        </p:sp>
      </p:grpSp>
      <p:sp>
        <p:nvSpPr>
          <p:cNvPr id="75" name="TextBox 74">
            <a:extLst>
              <a:ext uri="{FF2B5EF4-FFF2-40B4-BE49-F238E27FC236}">
                <a16:creationId xmlns:a16="http://schemas.microsoft.com/office/drawing/2014/main" id="{74A1BC59-CC72-4BE4-8EEF-D59DE095471B}"/>
              </a:ext>
            </a:extLst>
          </p:cNvPr>
          <p:cNvSpPr txBox="1"/>
          <p:nvPr/>
        </p:nvSpPr>
        <p:spPr>
          <a:xfrm>
            <a:off x="2828751" y="4133257"/>
            <a:ext cx="11452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E1C65"/>
                </a:solidFill>
                <a:effectLst/>
                <a:uLnTx/>
                <a:uFillTx/>
                <a:latin typeface="Arial "/>
                <a:ea typeface="+mn-ea"/>
                <a:cs typeface="+mn-cs"/>
              </a:rPr>
              <a:t>2.1% ARR</a:t>
            </a:r>
          </a:p>
        </p:txBody>
      </p:sp>
      <p:sp>
        <p:nvSpPr>
          <p:cNvPr id="76" name="TextBox 75">
            <a:extLst>
              <a:ext uri="{FF2B5EF4-FFF2-40B4-BE49-F238E27FC236}">
                <a16:creationId xmlns:a16="http://schemas.microsoft.com/office/drawing/2014/main" id="{7767C1C2-90C7-4ED4-9AA2-6BD296FFC08C}"/>
              </a:ext>
            </a:extLst>
          </p:cNvPr>
          <p:cNvSpPr txBox="1"/>
          <p:nvPr/>
        </p:nvSpPr>
        <p:spPr>
          <a:xfrm>
            <a:off x="436038" y="6115584"/>
            <a:ext cx="1086227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lumMod val="65000"/>
                    <a:lumOff val="35000"/>
                  </a:srgbClr>
                </a:solidFill>
                <a:effectLst/>
                <a:uLnTx/>
                <a:uFillTx/>
                <a:latin typeface="Arial "/>
                <a:ea typeface="+mn-ea"/>
                <a:cs typeface="+mn-cs"/>
              </a:rPr>
              <a:t>DAPA-CKD was stopped early due to efficacy benefit. Because of this unplanned early stop, the secondary endpoint is considered nominal.</a:t>
            </a:r>
          </a:p>
        </p:txBody>
      </p:sp>
    </p:spTree>
    <p:extLst>
      <p:ext uri="{BB962C8B-B14F-4D97-AF65-F5344CB8AC3E}">
        <p14:creationId xmlns:p14="http://schemas.microsoft.com/office/powerpoint/2010/main" val="1122744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A322-8058-B643-8696-CA81DE8DA33B}"/>
              </a:ext>
            </a:extLst>
          </p:cNvPr>
          <p:cNvSpPr>
            <a:spLocks noGrp="1"/>
          </p:cNvSpPr>
          <p:nvPr>
            <p:ph type="title"/>
          </p:nvPr>
        </p:nvSpPr>
        <p:spPr/>
        <p:txBody>
          <a:bodyPr/>
          <a:lstStyle/>
          <a:p>
            <a:r>
              <a:rPr lang="en-US"/>
              <a:t>SN</a:t>
            </a:r>
          </a:p>
        </p:txBody>
      </p:sp>
      <p:sp>
        <p:nvSpPr>
          <p:cNvPr id="3" name="Content Placeholder 2">
            <a:extLst>
              <a:ext uri="{FF2B5EF4-FFF2-40B4-BE49-F238E27FC236}">
                <a16:creationId xmlns:a16="http://schemas.microsoft.com/office/drawing/2014/main" id="{CF99F5C5-6412-8B48-8571-1EF0C4F9EED4}"/>
              </a:ext>
            </a:extLst>
          </p:cNvPr>
          <p:cNvSpPr>
            <a:spLocks noGrp="1"/>
          </p:cNvSpPr>
          <p:nvPr>
            <p:ph idx="1"/>
          </p:nvPr>
        </p:nvSpPr>
        <p:spPr>
          <a:xfrm>
            <a:off x="838200" y="1825624"/>
            <a:ext cx="10515600" cy="4803775"/>
          </a:xfrm>
        </p:spPr>
        <p:txBody>
          <a:bodyPr>
            <a:normAutofit fontScale="62500" lnSpcReduction="20000"/>
          </a:bodyPr>
          <a:lstStyle/>
          <a:p>
            <a:r>
              <a:rPr lang="en-US" sz="3800"/>
              <a:t>62 </a:t>
            </a:r>
            <a:r>
              <a:rPr lang="en-US" sz="3800" err="1"/>
              <a:t>yo</a:t>
            </a:r>
            <a:r>
              <a:rPr lang="en-US" sz="3800"/>
              <a:t> male, </a:t>
            </a:r>
          </a:p>
          <a:p>
            <a:r>
              <a:rPr lang="en-US" sz="3800"/>
              <a:t>Type 2 DM x 22 years</a:t>
            </a:r>
          </a:p>
          <a:p>
            <a:r>
              <a:rPr lang="en-US" sz="3800"/>
              <a:t>Meds – Perindopril 8 mg od</a:t>
            </a:r>
          </a:p>
          <a:p>
            <a:pPr lvl="1"/>
            <a:r>
              <a:rPr lang="en-US" sz="2900"/>
              <a:t>Amlodipine 10 mg od</a:t>
            </a:r>
          </a:p>
          <a:p>
            <a:pPr lvl="1"/>
            <a:r>
              <a:rPr lang="en-US" sz="2900" err="1"/>
              <a:t>Metfromin</a:t>
            </a:r>
            <a:r>
              <a:rPr lang="en-US" sz="2900"/>
              <a:t> 500 mg bid</a:t>
            </a:r>
          </a:p>
          <a:p>
            <a:pPr lvl="1"/>
            <a:r>
              <a:rPr lang="en-US" sz="2900"/>
              <a:t>Rosuvastatin 20 mg od</a:t>
            </a:r>
          </a:p>
          <a:p>
            <a:pPr lvl="1"/>
            <a:r>
              <a:rPr lang="en-US" sz="2900"/>
              <a:t>Insulin aspartate 10 u bid, Insulin Detemir 30 od</a:t>
            </a:r>
          </a:p>
          <a:p>
            <a:pPr lvl="1"/>
            <a:r>
              <a:rPr lang="en-US" sz="2900"/>
              <a:t>Lasix 40 mg od</a:t>
            </a:r>
          </a:p>
          <a:p>
            <a:r>
              <a:rPr lang="en-US" sz="3800"/>
              <a:t>BP – 108/79</a:t>
            </a:r>
          </a:p>
          <a:p>
            <a:r>
              <a:rPr lang="en-US" sz="3800"/>
              <a:t>A1C – 6.6</a:t>
            </a:r>
          </a:p>
          <a:p>
            <a:r>
              <a:rPr lang="en-US" sz="3800"/>
              <a:t>Cr – 180, eGFR 30,  MAU – 1961, ACR 246</a:t>
            </a:r>
          </a:p>
          <a:p>
            <a:r>
              <a:rPr lang="en-US" sz="3800"/>
              <a:t>Started </a:t>
            </a:r>
            <a:r>
              <a:rPr lang="en-US" sz="3800" err="1"/>
              <a:t>Forxiga</a:t>
            </a:r>
            <a:r>
              <a:rPr lang="en-US" sz="3800"/>
              <a:t> 10 mg od</a:t>
            </a:r>
          </a:p>
          <a:p>
            <a:endParaRPr lang="en-US"/>
          </a:p>
          <a:p>
            <a:pPr marL="0" indent="0" algn="ctr">
              <a:buNone/>
            </a:pPr>
            <a:r>
              <a:rPr lang="en-US" sz="4200"/>
              <a:t>What if his eGFR drops to 24 in 1 month</a:t>
            </a:r>
          </a:p>
        </p:txBody>
      </p:sp>
      <p:pic>
        <p:nvPicPr>
          <p:cNvPr id="5" name="Picture 4">
            <a:extLst>
              <a:ext uri="{FF2B5EF4-FFF2-40B4-BE49-F238E27FC236}">
                <a16:creationId xmlns:a16="http://schemas.microsoft.com/office/drawing/2014/main" id="{BA721CA1-DCF2-2D47-AFE6-45319AA6D883}"/>
              </a:ext>
            </a:extLst>
          </p:cNvPr>
          <p:cNvPicPr>
            <a:picLocks noChangeAspect="1"/>
          </p:cNvPicPr>
          <p:nvPr/>
        </p:nvPicPr>
        <p:blipFill>
          <a:blip r:embed="rId3"/>
          <a:stretch>
            <a:fillRect/>
          </a:stretch>
        </p:blipFill>
        <p:spPr>
          <a:xfrm>
            <a:off x="9161427" y="365125"/>
            <a:ext cx="2560807" cy="3414409"/>
          </a:xfrm>
          <a:prstGeom prst="rect">
            <a:avLst/>
          </a:prstGeom>
        </p:spPr>
      </p:pic>
    </p:spTree>
    <p:extLst>
      <p:ext uri="{BB962C8B-B14F-4D97-AF65-F5344CB8AC3E}">
        <p14:creationId xmlns:p14="http://schemas.microsoft.com/office/powerpoint/2010/main" val="36774842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397D-9FD3-4528-9283-F79515FC1DB4}"/>
              </a:ext>
            </a:extLst>
          </p:cNvPr>
          <p:cNvSpPr>
            <a:spLocks noGrp="1"/>
          </p:cNvSpPr>
          <p:nvPr>
            <p:ph type="title"/>
          </p:nvPr>
        </p:nvSpPr>
        <p:spPr/>
        <p:txBody>
          <a:bodyPr/>
          <a:lstStyle/>
          <a:p>
            <a:r>
              <a:rPr lang="en-US"/>
              <a:t>CREDENCE – Patients with eGFR &lt;30 mL/min</a:t>
            </a:r>
          </a:p>
        </p:txBody>
      </p:sp>
      <p:sp>
        <p:nvSpPr>
          <p:cNvPr id="3" name="Content Placeholder 2">
            <a:extLst>
              <a:ext uri="{FF2B5EF4-FFF2-40B4-BE49-F238E27FC236}">
                <a16:creationId xmlns:a16="http://schemas.microsoft.com/office/drawing/2014/main" id="{B99A8686-5CE6-44A0-952A-1943136024AA}"/>
              </a:ext>
            </a:extLst>
          </p:cNvPr>
          <p:cNvSpPr>
            <a:spLocks noGrp="1"/>
          </p:cNvSpPr>
          <p:nvPr>
            <p:ph sz="half" idx="1"/>
          </p:nvPr>
        </p:nvSpPr>
        <p:spPr>
          <a:xfrm>
            <a:off x="778934" y="1322832"/>
            <a:ext cx="4483629" cy="4862068"/>
          </a:xfrm>
        </p:spPr>
        <p:txBody>
          <a:bodyPr>
            <a:normAutofit/>
          </a:bodyPr>
          <a:lstStyle/>
          <a:p>
            <a:pPr>
              <a:spcBef>
                <a:spcPts val="800"/>
              </a:spcBef>
            </a:pPr>
            <a:r>
              <a:rPr lang="en-US" sz="1867"/>
              <a:t>In the CREDENCE trial, some patients had eGFR values &lt;30 mL/min/1.73 m</a:t>
            </a:r>
            <a:r>
              <a:rPr lang="en-US" sz="1867" baseline="30000"/>
              <a:t>2</a:t>
            </a:r>
            <a:r>
              <a:rPr lang="en-US" sz="1867"/>
              <a:t> at treatment initiation</a:t>
            </a:r>
          </a:p>
          <a:p>
            <a:pPr>
              <a:spcBef>
                <a:spcPts val="800"/>
              </a:spcBef>
            </a:pPr>
            <a:r>
              <a:rPr lang="en-US" sz="1867"/>
              <a:t>In a sub-analysis, canagliflozin 100 mg was associated with a reduction in the rate of eGFR decline relative to placebo in these patients</a:t>
            </a:r>
          </a:p>
          <a:p>
            <a:pPr>
              <a:spcBef>
                <a:spcPts val="800"/>
              </a:spcBef>
            </a:pPr>
            <a:r>
              <a:rPr lang="en-US" sz="1867"/>
              <a:t>No between-group differences were observed in the risk of acute kidney injury</a:t>
            </a:r>
          </a:p>
          <a:p>
            <a:pPr>
              <a:spcBef>
                <a:spcPts val="800"/>
              </a:spcBef>
            </a:pPr>
            <a:r>
              <a:rPr lang="en-US" sz="1867"/>
              <a:t>Safety profile among these patients was consistent with previous studies of canagliflozin</a:t>
            </a:r>
          </a:p>
          <a:p>
            <a:pPr>
              <a:spcBef>
                <a:spcPts val="800"/>
              </a:spcBef>
            </a:pPr>
            <a:endParaRPr lang="en-US" sz="1867"/>
          </a:p>
        </p:txBody>
      </p:sp>
      <p:sp>
        <p:nvSpPr>
          <p:cNvPr id="5" name="Slide Number Placeholder 4">
            <a:extLst>
              <a:ext uri="{FF2B5EF4-FFF2-40B4-BE49-F238E27FC236}">
                <a16:creationId xmlns:a16="http://schemas.microsoft.com/office/drawing/2014/main" id="{B9B1AD4C-63F3-4CD6-B1AD-8A4B4BBA8626}"/>
              </a:ext>
            </a:extLst>
          </p:cNvPr>
          <p:cNvSpPr>
            <a:spLocks noGrp="1"/>
          </p:cNvSpPr>
          <p:nvPr>
            <p:ph type="sldNum" sz="quarter" idx="12"/>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66887269-73B1-4985-9FC0-0490FBDA321A}" type="slidenum">
              <a:rPr kumimoji="0" lang="en-US" sz="1067" b="0" i="0" u="none" strike="noStrike" kern="1200" cap="none" spc="0" normalizeH="0" baseline="0" noProof="0">
                <a:ln>
                  <a:noFill/>
                </a:ln>
                <a:solidFill>
                  <a:srgbClr val="00384F">
                    <a:lumMod val="50000"/>
                  </a:srgbClr>
                </a:solidFill>
                <a:effectLst/>
                <a:uLnTx/>
                <a:uFillTx/>
                <a:latin typeface="Arial" panose="020B0604020202020204"/>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43</a:t>
            </a:fld>
            <a:endParaRPr kumimoji="0" lang="en-US" sz="1067" b="0" i="0" u="none" strike="noStrike" kern="1200" cap="none" spc="0" normalizeH="0" baseline="0" noProof="0">
              <a:ln>
                <a:noFill/>
              </a:ln>
              <a:solidFill>
                <a:srgbClr val="00384F">
                  <a:lumMod val="50000"/>
                </a:srgbClr>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AAB05AA4-88E4-48A4-A1CB-554DE835C8B4}"/>
              </a:ext>
            </a:extLst>
          </p:cNvPr>
          <p:cNvSpPr>
            <a:spLocks noGrp="1"/>
          </p:cNvSpPr>
          <p:nvPr>
            <p:ph type="body" sz="quarter" idx="13"/>
          </p:nvPr>
        </p:nvSpPr>
        <p:spPr/>
        <p:txBody>
          <a:bodyPr/>
          <a:lstStyle/>
          <a:p>
            <a:r>
              <a:rPr lang="en-CA"/>
              <a:t>Bakris G, et al. Presented at the American Society of Nephrology (ASN) Kidney Week 2019 Annual Meeting; November 5-10; Washington, D.C.  </a:t>
            </a:r>
            <a:br>
              <a:rPr lang="en-CA"/>
            </a:br>
            <a:r>
              <a:rPr lang="en-CA"/>
              <a:t>Abstract TH-PO1202 </a:t>
            </a:r>
          </a:p>
        </p:txBody>
      </p:sp>
      <p:sp>
        <p:nvSpPr>
          <p:cNvPr id="203" name="Rectangle 202">
            <a:extLst>
              <a:ext uri="{FF2B5EF4-FFF2-40B4-BE49-F238E27FC236}">
                <a16:creationId xmlns:a16="http://schemas.microsoft.com/office/drawing/2014/main" id="{440987C2-78AD-4A5B-A053-7EF416951AB2}"/>
              </a:ext>
            </a:extLst>
          </p:cNvPr>
          <p:cNvSpPr/>
          <p:nvPr/>
        </p:nvSpPr>
        <p:spPr>
          <a:xfrm>
            <a:off x="9090449" y="-481263"/>
            <a:ext cx="3048000"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Repeat of slide 95</a:t>
            </a:r>
          </a:p>
        </p:txBody>
      </p:sp>
      <p:grpSp>
        <p:nvGrpSpPr>
          <p:cNvPr id="220" name="Group 219">
            <a:extLst>
              <a:ext uri="{FF2B5EF4-FFF2-40B4-BE49-F238E27FC236}">
                <a16:creationId xmlns:a16="http://schemas.microsoft.com/office/drawing/2014/main" id="{11564752-D856-401C-9299-77A18139DBF1}"/>
              </a:ext>
            </a:extLst>
          </p:cNvPr>
          <p:cNvGrpSpPr/>
          <p:nvPr/>
        </p:nvGrpSpPr>
        <p:grpSpPr>
          <a:xfrm>
            <a:off x="5824833" y="1519582"/>
            <a:ext cx="6068620" cy="3794007"/>
            <a:chOff x="8737250" y="2279371"/>
            <a:chExt cx="9102930" cy="5691011"/>
          </a:xfrm>
        </p:grpSpPr>
        <p:sp>
          <p:nvSpPr>
            <p:cNvPr id="221" name="Line 5">
              <a:extLst>
                <a:ext uri="{FF2B5EF4-FFF2-40B4-BE49-F238E27FC236}">
                  <a16:creationId xmlns:a16="http://schemas.microsoft.com/office/drawing/2014/main" id="{FAEAFB02-470B-4FE6-9795-9F00E1A2179E}"/>
                </a:ext>
              </a:extLst>
            </p:cNvPr>
            <p:cNvSpPr>
              <a:spLocks noChangeShapeType="1"/>
            </p:cNvSpPr>
            <p:nvPr/>
          </p:nvSpPr>
          <p:spPr bwMode="auto">
            <a:xfrm flipV="1">
              <a:off x="10485438" y="3155950"/>
              <a:ext cx="0" cy="4486275"/>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22" name="Freeform 6">
              <a:extLst>
                <a:ext uri="{FF2B5EF4-FFF2-40B4-BE49-F238E27FC236}">
                  <a16:creationId xmlns:a16="http://schemas.microsoft.com/office/drawing/2014/main" id="{94AE823D-4236-4F93-AED3-69E5F81F75E5}"/>
                </a:ext>
              </a:extLst>
            </p:cNvPr>
            <p:cNvSpPr>
              <a:spLocks noEditPoints="1"/>
            </p:cNvSpPr>
            <p:nvPr/>
          </p:nvSpPr>
          <p:spPr bwMode="auto">
            <a:xfrm>
              <a:off x="10421938" y="3155950"/>
              <a:ext cx="63500" cy="4486275"/>
            </a:xfrm>
            <a:custGeom>
              <a:avLst/>
              <a:gdLst>
                <a:gd name="T0" fmla="*/ 0 w 40"/>
                <a:gd name="T1" fmla="*/ 2826 h 2826"/>
                <a:gd name="T2" fmla="*/ 40 w 40"/>
                <a:gd name="T3" fmla="*/ 2826 h 2826"/>
                <a:gd name="T4" fmla="*/ 0 w 40"/>
                <a:gd name="T5" fmla="*/ 2423 h 2826"/>
                <a:gd name="T6" fmla="*/ 40 w 40"/>
                <a:gd name="T7" fmla="*/ 2423 h 2826"/>
                <a:gd name="T8" fmla="*/ 0 w 40"/>
                <a:gd name="T9" fmla="*/ 2019 h 2826"/>
                <a:gd name="T10" fmla="*/ 40 w 40"/>
                <a:gd name="T11" fmla="*/ 2019 h 2826"/>
                <a:gd name="T12" fmla="*/ 0 w 40"/>
                <a:gd name="T13" fmla="*/ 1615 h 2826"/>
                <a:gd name="T14" fmla="*/ 40 w 40"/>
                <a:gd name="T15" fmla="*/ 1615 h 2826"/>
                <a:gd name="T16" fmla="*/ 0 w 40"/>
                <a:gd name="T17" fmla="*/ 1211 h 2826"/>
                <a:gd name="T18" fmla="*/ 40 w 40"/>
                <a:gd name="T19" fmla="*/ 1211 h 2826"/>
                <a:gd name="T20" fmla="*/ 0 w 40"/>
                <a:gd name="T21" fmla="*/ 808 h 2826"/>
                <a:gd name="T22" fmla="*/ 40 w 40"/>
                <a:gd name="T23" fmla="*/ 808 h 2826"/>
                <a:gd name="T24" fmla="*/ 0 w 40"/>
                <a:gd name="T25" fmla="*/ 404 h 2826"/>
                <a:gd name="T26" fmla="*/ 40 w 40"/>
                <a:gd name="T27" fmla="*/ 404 h 2826"/>
                <a:gd name="T28" fmla="*/ 0 w 40"/>
                <a:gd name="T29" fmla="*/ 0 h 2826"/>
                <a:gd name="T30" fmla="*/ 40 w 40"/>
                <a:gd name="T31" fmla="*/ 0 h 2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2826">
                  <a:moveTo>
                    <a:pt x="0" y="2826"/>
                  </a:moveTo>
                  <a:lnTo>
                    <a:pt x="40" y="2826"/>
                  </a:lnTo>
                  <a:moveTo>
                    <a:pt x="0" y="2423"/>
                  </a:moveTo>
                  <a:lnTo>
                    <a:pt x="40" y="2423"/>
                  </a:lnTo>
                  <a:moveTo>
                    <a:pt x="0" y="2019"/>
                  </a:moveTo>
                  <a:lnTo>
                    <a:pt x="40" y="2019"/>
                  </a:lnTo>
                  <a:moveTo>
                    <a:pt x="0" y="1615"/>
                  </a:moveTo>
                  <a:lnTo>
                    <a:pt x="40" y="1615"/>
                  </a:lnTo>
                  <a:moveTo>
                    <a:pt x="0" y="1211"/>
                  </a:moveTo>
                  <a:lnTo>
                    <a:pt x="40" y="1211"/>
                  </a:lnTo>
                  <a:moveTo>
                    <a:pt x="0" y="808"/>
                  </a:moveTo>
                  <a:lnTo>
                    <a:pt x="40" y="808"/>
                  </a:lnTo>
                  <a:moveTo>
                    <a:pt x="0" y="404"/>
                  </a:moveTo>
                  <a:lnTo>
                    <a:pt x="40" y="404"/>
                  </a:lnTo>
                  <a:moveTo>
                    <a:pt x="0" y="0"/>
                  </a:moveTo>
                  <a:lnTo>
                    <a:pt x="40" y="0"/>
                  </a:lnTo>
                </a:path>
              </a:pathLst>
            </a:cu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23" name="Line 7">
              <a:extLst>
                <a:ext uri="{FF2B5EF4-FFF2-40B4-BE49-F238E27FC236}">
                  <a16:creationId xmlns:a16="http://schemas.microsoft.com/office/drawing/2014/main" id="{0CC2490B-8517-42C7-B9D5-9DDEFD76AAB9}"/>
                </a:ext>
              </a:extLst>
            </p:cNvPr>
            <p:cNvSpPr>
              <a:spLocks noChangeShapeType="1"/>
            </p:cNvSpPr>
            <p:nvPr/>
          </p:nvSpPr>
          <p:spPr bwMode="auto">
            <a:xfrm>
              <a:off x="10485438" y="7642225"/>
              <a:ext cx="7205663" cy="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24" name="Rectangle 8">
              <a:extLst>
                <a:ext uri="{FF2B5EF4-FFF2-40B4-BE49-F238E27FC236}">
                  <a16:creationId xmlns:a16="http://schemas.microsoft.com/office/drawing/2014/main" id="{F44DA1C3-FECA-4D31-90C5-E97D26864F38}"/>
                </a:ext>
              </a:extLst>
            </p:cNvPr>
            <p:cNvSpPr>
              <a:spLocks noChangeArrowheads="1"/>
            </p:cNvSpPr>
            <p:nvPr/>
          </p:nvSpPr>
          <p:spPr bwMode="auto">
            <a:xfrm>
              <a:off x="10198100" y="7529512"/>
              <a:ext cx="113013"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60" rtl="0" eaLnBrk="0" fontAlgn="base" latinLnBrk="0" hangingPunct="0">
                <a:lnSpc>
                  <a:spcPct val="100000"/>
                </a:lnSpc>
                <a:spcBef>
                  <a:spcPct val="0"/>
                </a:spcBef>
                <a:spcAft>
                  <a:spcPct val="0"/>
                </a:spcAft>
                <a:buClrTx/>
                <a:buSzTx/>
                <a:buFontTx/>
                <a:buNone/>
                <a:tabLst/>
                <a:defRPr/>
              </a:pPr>
              <a:r>
                <a:rPr kumimoji="0" lang="en-US" altLang="en-US" sz="1067" b="0" i="0" u="none" strike="noStrike" kern="1200" cap="none" spc="0" normalizeH="0" baseline="0" noProof="0">
                  <a:ln>
                    <a:noFill/>
                  </a:ln>
                  <a:solidFill>
                    <a:srgbClr val="595959"/>
                  </a:solidFill>
                  <a:effectLst/>
                  <a:uLnTx/>
                  <a:uFillTx/>
                  <a:latin typeface="Arial" panose="020B0604020202020204" pitchFamily="34" charset="0"/>
                  <a:ea typeface="+mn-ea"/>
                  <a:cs typeface="+mn-cs"/>
                </a:rPr>
                <a:t>0</a:t>
              </a:r>
              <a:endParaRPr kumimoji="0" lang="en-US" altLang="en-US" sz="1200" b="0" i="0" u="none" strike="noStrike" kern="1200" cap="none" spc="0" normalizeH="0" baseline="0" noProof="0">
                <a:ln>
                  <a:noFill/>
                </a:ln>
                <a:solidFill>
                  <a:srgbClr val="3F3F3F"/>
                </a:solidFill>
                <a:effectLst/>
                <a:uLnTx/>
                <a:uFillTx/>
                <a:latin typeface="Arial" panose="020B0604020202020204" pitchFamily="34" charset="0"/>
                <a:ea typeface="+mn-ea"/>
                <a:cs typeface="+mn-cs"/>
              </a:endParaRPr>
            </a:p>
          </p:txBody>
        </p:sp>
        <p:sp>
          <p:nvSpPr>
            <p:cNvPr id="225" name="Rectangle 9">
              <a:extLst>
                <a:ext uri="{FF2B5EF4-FFF2-40B4-BE49-F238E27FC236}">
                  <a16:creationId xmlns:a16="http://schemas.microsoft.com/office/drawing/2014/main" id="{58D8C0BB-403D-4757-8F3A-8853612F9552}"/>
                </a:ext>
              </a:extLst>
            </p:cNvPr>
            <p:cNvSpPr>
              <a:spLocks noChangeArrowheads="1"/>
            </p:cNvSpPr>
            <p:nvPr/>
          </p:nvSpPr>
          <p:spPr bwMode="auto">
            <a:xfrm>
              <a:off x="10198100" y="6888163"/>
              <a:ext cx="113013"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60" rtl="0" eaLnBrk="0" fontAlgn="base" latinLnBrk="0" hangingPunct="0">
                <a:lnSpc>
                  <a:spcPct val="100000"/>
                </a:lnSpc>
                <a:spcBef>
                  <a:spcPct val="0"/>
                </a:spcBef>
                <a:spcAft>
                  <a:spcPct val="0"/>
                </a:spcAft>
                <a:buClrTx/>
                <a:buSzTx/>
                <a:buFontTx/>
                <a:buNone/>
                <a:tabLst/>
                <a:defRPr/>
              </a:pPr>
              <a:r>
                <a:rPr kumimoji="0" lang="en-US" altLang="en-US" sz="1067" b="0" i="0" u="none" strike="noStrike" kern="1200" cap="none" spc="0" normalizeH="0" baseline="0" noProof="0">
                  <a:ln>
                    <a:noFill/>
                  </a:ln>
                  <a:solidFill>
                    <a:srgbClr val="595959"/>
                  </a:solidFill>
                  <a:effectLst/>
                  <a:uLnTx/>
                  <a:uFillTx/>
                  <a:latin typeface="Arial" panose="020B0604020202020204" pitchFamily="34" charset="0"/>
                  <a:ea typeface="+mn-ea"/>
                  <a:cs typeface="+mn-cs"/>
                </a:rPr>
                <a:t>5</a:t>
              </a:r>
              <a:endParaRPr kumimoji="0" lang="en-US" altLang="en-US" sz="1200" b="0" i="0" u="none" strike="noStrike" kern="1200" cap="none" spc="0" normalizeH="0" baseline="0" noProof="0">
                <a:ln>
                  <a:noFill/>
                </a:ln>
                <a:solidFill>
                  <a:srgbClr val="3F3F3F"/>
                </a:solidFill>
                <a:effectLst/>
                <a:uLnTx/>
                <a:uFillTx/>
                <a:latin typeface="Arial" panose="020B0604020202020204" pitchFamily="34" charset="0"/>
                <a:ea typeface="+mn-ea"/>
                <a:cs typeface="+mn-cs"/>
              </a:endParaRPr>
            </a:p>
          </p:txBody>
        </p:sp>
        <p:sp>
          <p:nvSpPr>
            <p:cNvPr id="226" name="Rectangle 10">
              <a:extLst>
                <a:ext uri="{FF2B5EF4-FFF2-40B4-BE49-F238E27FC236}">
                  <a16:creationId xmlns:a16="http://schemas.microsoft.com/office/drawing/2014/main" id="{4AB9F71C-C24B-4CD9-BEBD-772E6929F585}"/>
                </a:ext>
              </a:extLst>
            </p:cNvPr>
            <p:cNvSpPr>
              <a:spLocks noChangeArrowheads="1"/>
            </p:cNvSpPr>
            <p:nvPr/>
          </p:nvSpPr>
          <p:spPr bwMode="auto">
            <a:xfrm>
              <a:off x="10085388" y="6246813"/>
              <a:ext cx="226023"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60" rtl="0" eaLnBrk="0" fontAlgn="base" latinLnBrk="0" hangingPunct="0">
                <a:lnSpc>
                  <a:spcPct val="100000"/>
                </a:lnSpc>
                <a:spcBef>
                  <a:spcPct val="0"/>
                </a:spcBef>
                <a:spcAft>
                  <a:spcPct val="0"/>
                </a:spcAft>
                <a:buClrTx/>
                <a:buSzTx/>
                <a:buFontTx/>
                <a:buNone/>
                <a:tabLst/>
                <a:defRPr/>
              </a:pPr>
              <a:r>
                <a:rPr kumimoji="0" lang="en-US" altLang="en-US" sz="1067" b="0" i="0" u="none" strike="noStrike" kern="1200" cap="none" spc="0" normalizeH="0" baseline="0" noProof="0">
                  <a:ln>
                    <a:noFill/>
                  </a:ln>
                  <a:solidFill>
                    <a:srgbClr val="595959"/>
                  </a:solidFill>
                  <a:effectLst/>
                  <a:uLnTx/>
                  <a:uFillTx/>
                  <a:latin typeface="Arial" panose="020B0604020202020204" pitchFamily="34" charset="0"/>
                  <a:ea typeface="+mn-ea"/>
                  <a:cs typeface="+mn-cs"/>
                </a:rPr>
                <a:t>10</a:t>
              </a:r>
              <a:endParaRPr kumimoji="0" lang="en-US" altLang="en-US" sz="1200" b="0" i="0" u="none" strike="noStrike" kern="1200" cap="none" spc="0" normalizeH="0" baseline="0" noProof="0">
                <a:ln>
                  <a:noFill/>
                </a:ln>
                <a:solidFill>
                  <a:srgbClr val="3F3F3F"/>
                </a:solidFill>
                <a:effectLst/>
                <a:uLnTx/>
                <a:uFillTx/>
                <a:latin typeface="Arial" panose="020B0604020202020204" pitchFamily="34" charset="0"/>
                <a:ea typeface="+mn-ea"/>
                <a:cs typeface="+mn-cs"/>
              </a:endParaRPr>
            </a:p>
          </p:txBody>
        </p:sp>
        <p:sp>
          <p:nvSpPr>
            <p:cNvPr id="227" name="Rectangle 11">
              <a:extLst>
                <a:ext uri="{FF2B5EF4-FFF2-40B4-BE49-F238E27FC236}">
                  <a16:creationId xmlns:a16="http://schemas.microsoft.com/office/drawing/2014/main" id="{D927B1D3-0F27-4933-8972-2D0A8DA192E4}"/>
                </a:ext>
              </a:extLst>
            </p:cNvPr>
            <p:cNvSpPr>
              <a:spLocks noChangeArrowheads="1"/>
            </p:cNvSpPr>
            <p:nvPr/>
          </p:nvSpPr>
          <p:spPr bwMode="auto">
            <a:xfrm>
              <a:off x="10085388" y="5605462"/>
              <a:ext cx="226023"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60" rtl="0" eaLnBrk="0" fontAlgn="base" latinLnBrk="0" hangingPunct="0">
                <a:lnSpc>
                  <a:spcPct val="100000"/>
                </a:lnSpc>
                <a:spcBef>
                  <a:spcPct val="0"/>
                </a:spcBef>
                <a:spcAft>
                  <a:spcPct val="0"/>
                </a:spcAft>
                <a:buClrTx/>
                <a:buSzTx/>
                <a:buFontTx/>
                <a:buNone/>
                <a:tabLst/>
                <a:defRPr/>
              </a:pPr>
              <a:r>
                <a:rPr kumimoji="0" lang="en-US" altLang="en-US" sz="1067" b="0" i="0" u="none" strike="noStrike" kern="1200" cap="none" spc="0" normalizeH="0" baseline="0" noProof="0">
                  <a:ln>
                    <a:noFill/>
                  </a:ln>
                  <a:solidFill>
                    <a:srgbClr val="595959"/>
                  </a:solidFill>
                  <a:effectLst/>
                  <a:uLnTx/>
                  <a:uFillTx/>
                  <a:latin typeface="Arial" panose="020B0604020202020204" pitchFamily="34" charset="0"/>
                  <a:ea typeface="+mn-ea"/>
                  <a:cs typeface="+mn-cs"/>
                </a:rPr>
                <a:t>15</a:t>
              </a:r>
              <a:endParaRPr kumimoji="0" lang="en-US" altLang="en-US" sz="1200" b="0" i="0" u="none" strike="noStrike" kern="1200" cap="none" spc="0" normalizeH="0" baseline="0" noProof="0">
                <a:ln>
                  <a:noFill/>
                </a:ln>
                <a:solidFill>
                  <a:srgbClr val="3F3F3F"/>
                </a:solidFill>
                <a:effectLst/>
                <a:uLnTx/>
                <a:uFillTx/>
                <a:latin typeface="Arial" panose="020B0604020202020204" pitchFamily="34" charset="0"/>
                <a:ea typeface="+mn-ea"/>
                <a:cs typeface="+mn-cs"/>
              </a:endParaRPr>
            </a:p>
          </p:txBody>
        </p:sp>
        <p:sp>
          <p:nvSpPr>
            <p:cNvPr id="228" name="Rectangle 12">
              <a:extLst>
                <a:ext uri="{FF2B5EF4-FFF2-40B4-BE49-F238E27FC236}">
                  <a16:creationId xmlns:a16="http://schemas.microsoft.com/office/drawing/2014/main" id="{60AE4D1B-AFA2-4664-AC03-0A9D12CC9E9C}"/>
                </a:ext>
              </a:extLst>
            </p:cNvPr>
            <p:cNvSpPr>
              <a:spLocks noChangeArrowheads="1"/>
            </p:cNvSpPr>
            <p:nvPr/>
          </p:nvSpPr>
          <p:spPr bwMode="auto">
            <a:xfrm>
              <a:off x="10085388" y="4965700"/>
              <a:ext cx="226023"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60" rtl="0" eaLnBrk="0" fontAlgn="base" latinLnBrk="0" hangingPunct="0">
                <a:lnSpc>
                  <a:spcPct val="100000"/>
                </a:lnSpc>
                <a:spcBef>
                  <a:spcPct val="0"/>
                </a:spcBef>
                <a:spcAft>
                  <a:spcPct val="0"/>
                </a:spcAft>
                <a:buClrTx/>
                <a:buSzTx/>
                <a:buFontTx/>
                <a:buNone/>
                <a:tabLst/>
                <a:defRPr/>
              </a:pPr>
              <a:r>
                <a:rPr kumimoji="0" lang="en-US" altLang="en-US" sz="1067" b="0" i="0" u="none" strike="noStrike" kern="1200" cap="none" spc="0" normalizeH="0" baseline="0" noProof="0">
                  <a:ln>
                    <a:noFill/>
                  </a:ln>
                  <a:solidFill>
                    <a:srgbClr val="595959"/>
                  </a:solidFill>
                  <a:effectLst/>
                  <a:uLnTx/>
                  <a:uFillTx/>
                  <a:latin typeface="Arial" panose="020B0604020202020204" pitchFamily="34" charset="0"/>
                  <a:ea typeface="+mn-ea"/>
                  <a:cs typeface="+mn-cs"/>
                </a:rPr>
                <a:t>20</a:t>
              </a:r>
              <a:endParaRPr kumimoji="0" lang="en-US" altLang="en-US" sz="1200" b="0" i="0" u="none" strike="noStrike" kern="1200" cap="none" spc="0" normalizeH="0" baseline="0" noProof="0">
                <a:ln>
                  <a:noFill/>
                </a:ln>
                <a:solidFill>
                  <a:srgbClr val="3F3F3F"/>
                </a:solidFill>
                <a:effectLst/>
                <a:uLnTx/>
                <a:uFillTx/>
                <a:latin typeface="Arial" panose="020B0604020202020204" pitchFamily="34" charset="0"/>
                <a:ea typeface="+mn-ea"/>
                <a:cs typeface="+mn-cs"/>
              </a:endParaRPr>
            </a:p>
          </p:txBody>
        </p:sp>
        <p:sp>
          <p:nvSpPr>
            <p:cNvPr id="229" name="Rectangle 13">
              <a:extLst>
                <a:ext uri="{FF2B5EF4-FFF2-40B4-BE49-F238E27FC236}">
                  <a16:creationId xmlns:a16="http://schemas.microsoft.com/office/drawing/2014/main" id="{468B40CF-9FF8-4F2A-8D9E-4C0CC95C2933}"/>
                </a:ext>
              </a:extLst>
            </p:cNvPr>
            <p:cNvSpPr>
              <a:spLocks noChangeArrowheads="1"/>
            </p:cNvSpPr>
            <p:nvPr/>
          </p:nvSpPr>
          <p:spPr bwMode="auto">
            <a:xfrm>
              <a:off x="10085388" y="4324350"/>
              <a:ext cx="226023"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60" rtl="0" eaLnBrk="0" fontAlgn="base" latinLnBrk="0" hangingPunct="0">
                <a:lnSpc>
                  <a:spcPct val="100000"/>
                </a:lnSpc>
                <a:spcBef>
                  <a:spcPct val="0"/>
                </a:spcBef>
                <a:spcAft>
                  <a:spcPct val="0"/>
                </a:spcAft>
                <a:buClrTx/>
                <a:buSzTx/>
                <a:buFontTx/>
                <a:buNone/>
                <a:tabLst/>
                <a:defRPr/>
              </a:pPr>
              <a:r>
                <a:rPr kumimoji="0" lang="en-US" altLang="en-US" sz="1067" b="0" i="0" u="none" strike="noStrike" kern="1200" cap="none" spc="0" normalizeH="0" baseline="0" noProof="0">
                  <a:ln>
                    <a:noFill/>
                  </a:ln>
                  <a:solidFill>
                    <a:srgbClr val="595959"/>
                  </a:solidFill>
                  <a:effectLst/>
                  <a:uLnTx/>
                  <a:uFillTx/>
                  <a:latin typeface="Arial" panose="020B0604020202020204" pitchFamily="34" charset="0"/>
                  <a:ea typeface="+mn-ea"/>
                  <a:cs typeface="+mn-cs"/>
                </a:rPr>
                <a:t>25</a:t>
              </a:r>
              <a:endParaRPr kumimoji="0" lang="en-US" altLang="en-US" sz="1200" b="0" i="0" u="none" strike="noStrike" kern="1200" cap="none" spc="0" normalizeH="0" baseline="0" noProof="0">
                <a:ln>
                  <a:noFill/>
                </a:ln>
                <a:solidFill>
                  <a:srgbClr val="3F3F3F"/>
                </a:solidFill>
                <a:effectLst/>
                <a:uLnTx/>
                <a:uFillTx/>
                <a:latin typeface="Arial" panose="020B0604020202020204" pitchFamily="34" charset="0"/>
                <a:ea typeface="+mn-ea"/>
                <a:cs typeface="+mn-cs"/>
              </a:endParaRPr>
            </a:p>
          </p:txBody>
        </p:sp>
        <p:sp>
          <p:nvSpPr>
            <p:cNvPr id="230" name="Rectangle 14">
              <a:extLst>
                <a:ext uri="{FF2B5EF4-FFF2-40B4-BE49-F238E27FC236}">
                  <a16:creationId xmlns:a16="http://schemas.microsoft.com/office/drawing/2014/main" id="{CCDC4ACF-1E28-4073-9247-4FABD699EA51}"/>
                </a:ext>
              </a:extLst>
            </p:cNvPr>
            <p:cNvSpPr>
              <a:spLocks noChangeArrowheads="1"/>
            </p:cNvSpPr>
            <p:nvPr/>
          </p:nvSpPr>
          <p:spPr bwMode="auto">
            <a:xfrm>
              <a:off x="10085388" y="3683001"/>
              <a:ext cx="226023"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60" rtl="0" eaLnBrk="0" fontAlgn="base" latinLnBrk="0" hangingPunct="0">
                <a:lnSpc>
                  <a:spcPct val="100000"/>
                </a:lnSpc>
                <a:spcBef>
                  <a:spcPct val="0"/>
                </a:spcBef>
                <a:spcAft>
                  <a:spcPct val="0"/>
                </a:spcAft>
                <a:buClrTx/>
                <a:buSzTx/>
                <a:buFontTx/>
                <a:buNone/>
                <a:tabLst/>
                <a:defRPr/>
              </a:pPr>
              <a:r>
                <a:rPr kumimoji="0" lang="en-US" altLang="en-US" sz="1067" b="0" i="0" u="none" strike="noStrike" kern="1200" cap="none" spc="0" normalizeH="0" baseline="0" noProof="0">
                  <a:ln>
                    <a:noFill/>
                  </a:ln>
                  <a:solidFill>
                    <a:srgbClr val="595959"/>
                  </a:solidFill>
                  <a:effectLst/>
                  <a:uLnTx/>
                  <a:uFillTx/>
                  <a:latin typeface="Arial" panose="020B0604020202020204" pitchFamily="34" charset="0"/>
                  <a:ea typeface="+mn-ea"/>
                  <a:cs typeface="+mn-cs"/>
                </a:rPr>
                <a:t>30</a:t>
              </a:r>
              <a:endParaRPr kumimoji="0" lang="en-US" altLang="en-US" sz="1200" b="0" i="0" u="none" strike="noStrike" kern="1200" cap="none" spc="0" normalizeH="0" baseline="0" noProof="0">
                <a:ln>
                  <a:noFill/>
                </a:ln>
                <a:solidFill>
                  <a:srgbClr val="3F3F3F"/>
                </a:solidFill>
                <a:effectLst/>
                <a:uLnTx/>
                <a:uFillTx/>
                <a:latin typeface="Arial" panose="020B0604020202020204" pitchFamily="34" charset="0"/>
                <a:ea typeface="+mn-ea"/>
                <a:cs typeface="+mn-cs"/>
              </a:endParaRPr>
            </a:p>
          </p:txBody>
        </p:sp>
        <p:sp>
          <p:nvSpPr>
            <p:cNvPr id="231" name="Rectangle 15">
              <a:extLst>
                <a:ext uri="{FF2B5EF4-FFF2-40B4-BE49-F238E27FC236}">
                  <a16:creationId xmlns:a16="http://schemas.microsoft.com/office/drawing/2014/main" id="{2508068B-1A90-4FE3-A8E5-01DEB3694685}"/>
                </a:ext>
              </a:extLst>
            </p:cNvPr>
            <p:cNvSpPr>
              <a:spLocks noChangeArrowheads="1"/>
            </p:cNvSpPr>
            <p:nvPr/>
          </p:nvSpPr>
          <p:spPr bwMode="auto">
            <a:xfrm>
              <a:off x="10085388" y="3043239"/>
              <a:ext cx="226023"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60" rtl="0" eaLnBrk="0" fontAlgn="base" latinLnBrk="0" hangingPunct="0">
                <a:lnSpc>
                  <a:spcPct val="100000"/>
                </a:lnSpc>
                <a:spcBef>
                  <a:spcPct val="0"/>
                </a:spcBef>
                <a:spcAft>
                  <a:spcPct val="0"/>
                </a:spcAft>
                <a:buClrTx/>
                <a:buSzTx/>
                <a:buFontTx/>
                <a:buNone/>
                <a:tabLst/>
                <a:defRPr/>
              </a:pPr>
              <a:r>
                <a:rPr kumimoji="0" lang="en-US" altLang="en-US" sz="1067" b="0" i="0" u="none" strike="noStrike" kern="1200" cap="none" spc="0" normalizeH="0" baseline="0" noProof="0">
                  <a:ln>
                    <a:noFill/>
                  </a:ln>
                  <a:solidFill>
                    <a:srgbClr val="595959"/>
                  </a:solidFill>
                  <a:effectLst/>
                  <a:uLnTx/>
                  <a:uFillTx/>
                  <a:latin typeface="Arial" panose="020B0604020202020204" pitchFamily="34" charset="0"/>
                  <a:ea typeface="+mn-ea"/>
                  <a:cs typeface="+mn-cs"/>
                </a:rPr>
                <a:t>35</a:t>
              </a:r>
              <a:endParaRPr kumimoji="0" lang="en-US" altLang="en-US" sz="1200" b="0" i="0" u="none" strike="noStrike" kern="1200" cap="none" spc="0" normalizeH="0" baseline="0" noProof="0">
                <a:ln>
                  <a:noFill/>
                </a:ln>
                <a:solidFill>
                  <a:srgbClr val="3F3F3F"/>
                </a:solidFill>
                <a:effectLst/>
                <a:uLnTx/>
                <a:uFillTx/>
                <a:latin typeface="Arial" panose="020B0604020202020204" pitchFamily="34" charset="0"/>
                <a:ea typeface="+mn-ea"/>
                <a:cs typeface="+mn-cs"/>
              </a:endParaRPr>
            </a:p>
          </p:txBody>
        </p:sp>
        <p:grpSp>
          <p:nvGrpSpPr>
            <p:cNvPr id="232" name="Group 231">
              <a:extLst>
                <a:ext uri="{FF2B5EF4-FFF2-40B4-BE49-F238E27FC236}">
                  <a16:creationId xmlns:a16="http://schemas.microsoft.com/office/drawing/2014/main" id="{1EEBBC94-B0BB-49C4-B9EC-2AEC3FCE0385}"/>
                </a:ext>
              </a:extLst>
            </p:cNvPr>
            <p:cNvGrpSpPr/>
            <p:nvPr/>
          </p:nvGrpSpPr>
          <p:grpSpPr>
            <a:xfrm>
              <a:off x="10336358" y="7754938"/>
              <a:ext cx="7503822" cy="215444"/>
              <a:chOff x="10336358" y="7754938"/>
              <a:chExt cx="7503822" cy="215444"/>
            </a:xfrm>
          </p:grpSpPr>
          <p:sp>
            <p:nvSpPr>
              <p:cNvPr id="392" name="Rectangle 16">
                <a:extLst>
                  <a:ext uri="{FF2B5EF4-FFF2-40B4-BE49-F238E27FC236}">
                    <a16:creationId xmlns:a16="http://schemas.microsoft.com/office/drawing/2014/main" id="{392C8A96-90A8-493F-A790-C34DB0AF4908}"/>
                  </a:ext>
                </a:extLst>
              </p:cNvPr>
              <p:cNvSpPr>
                <a:spLocks noChangeArrowheads="1"/>
              </p:cNvSpPr>
              <p:nvPr/>
            </p:nvSpPr>
            <p:spPr bwMode="auto">
              <a:xfrm>
                <a:off x="10336358" y="7754938"/>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60" rtl="0" eaLnBrk="0" fontAlgn="base" latinLnBrk="0" hangingPunct="0">
                  <a:lnSpc>
                    <a:spcPct val="100000"/>
                  </a:lnSpc>
                  <a:spcBef>
                    <a:spcPct val="0"/>
                  </a:spcBef>
                  <a:spcAft>
                    <a:spcPct val="0"/>
                  </a:spcAft>
                  <a:buClrTx/>
                  <a:buSzTx/>
                  <a:buFontTx/>
                  <a:buNone/>
                  <a:tabLst/>
                  <a:defRPr/>
                </a:pPr>
                <a:r>
                  <a:rPr kumimoji="0" lang="en-US" altLang="en-US" sz="933" b="0" i="0" u="none" strike="noStrike" kern="1200" cap="none" spc="0" normalizeH="0" baseline="0" noProof="0">
                    <a:ln>
                      <a:noFill/>
                    </a:ln>
                    <a:solidFill>
                      <a:srgbClr val="595959"/>
                    </a:solidFill>
                    <a:effectLst/>
                    <a:uLnTx/>
                    <a:uFillTx/>
                    <a:latin typeface="Arial" panose="020B0604020202020204" pitchFamily="34" charset="0"/>
                    <a:ea typeface="+mn-ea"/>
                    <a:cs typeface="+mn-cs"/>
                  </a:rPr>
                  <a:t>0</a:t>
                </a:r>
                <a:endParaRPr kumimoji="0" lang="en-US" altLang="en-US" sz="1200" b="0" i="0" u="none" strike="noStrike" kern="1200" cap="none" spc="0" normalizeH="0" baseline="0" noProof="0">
                  <a:ln>
                    <a:noFill/>
                  </a:ln>
                  <a:solidFill>
                    <a:srgbClr val="3F3F3F"/>
                  </a:solidFill>
                  <a:effectLst/>
                  <a:uLnTx/>
                  <a:uFillTx/>
                  <a:latin typeface="Arial" panose="020B0604020202020204" pitchFamily="34" charset="0"/>
                  <a:ea typeface="+mn-ea"/>
                  <a:cs typeface="+mn-cs"/>
                </a:endParaRPr>
              </a:p>
            </p:txBody>
          </p:sp>
          <p:sp>
            <p:nvSpPr>
              <p:cNvPr id="393" name="Rectangle 17">
                <a:extLst>
                  <a:ext uri="{FF2B5EF4-FFF2-40B4-BE49-F238E27FC236}">
                    <a16:creationId xmlns:a16="http://schemas.microsoft.com/office/drawing/2014/main" id="{8C5D44D6-E7C1-4302-9AC2-EC74864E8938}"/>
                  </a:ext>
                </a:extLst>
              </p:cNvPr>
              <p:cNvSpPr>
                <a:spLocks noChangeArrowheads="1"/>
              </p:cNvSpPr>
              <p:nvPr/>
            </p:nvSpPr>
            <p:spPr bwMode="auto">
              <a:xfrm>
                <a:off x="10496431" y="7754938"/>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60" rtl="0" eaLnBrk="0" fontAlgn="base" latinLnBrk="0" hangingPunct="0">
                  <a:lnSpc>
                    <a:spcPct val="100000"/>
                  </a:lnSpc>
                  <a:spcBef>
                    <a:spcPct val="0"/>
                  </a:spcBef>
                  <a:spcAft>
                    <a:spcPct val="0"/>
                  </a:spcAft>
                  <a:buClrTx/>
                  <a:buSzTx/>
                  <a:buFontTx/>
                  <a:buNone/>
                  <a:tabLst/>
                  <a:defRPr/>
                </a:pPr>
                <a:r>
                  <a:rPr kumimoji="0" lang="en-US" altLang="en-US" sz="933" b="0" i="0" u="none" strike="noStrike" kern="1200" cap="none" spc="0" normalizeH="0" baseline="0" noProof="0">
                    <a:ln>
                      <a:noFill/>
                    </a:ln>
                    <a:solidFill>
                      <a:srgbClr val="595959"/>
                    </a:solidFill>
                    <a:effectLst/>
                    <a:uLnTx/>
                    <a:uFillTx/>
                    <a:latin typeface="Arial" panose="020B0604020202020204" pitchFamily="34" charset="0"/>
                    <a:ea typeface="+mn-ea"/>
                    <a:cs typeface="+mn-cs"/>
                  </a:rPr>
                  <a:t>3</a:t>
                </a:r>
                <a:endParaRPr kumimoji="0" lang="en-US" altLang="en-US" sz="1200" b="0" i="0" u="none" strike="noStrike" kern="1200" cap="none" spc="0" normalizeH="0" baseline="0" noProof="0">
                  <a:ln>
                    <a:noFill/>
                  </a:ln>
                  <a:solidFill>
                    <a:srgbClr val="3F3F3F"/>
                  </a:solidFill>
                  <a:effectLst/>
                  <a:uLnTx/>
                  <a:uFillTx/>
                  <a:latin typeface="Arial" panose="020B0604020202020204" pitchFamily="34" charset="0"/>
                  <a:ea typeface="+mn-ea"/>
                  <a:cs typeface="+mn-cs"/>
                </a:endParaRPr>
              </a:p>
            </p:txBody>
          </p:sp>
          <p:sp>
            <p:nvSpPr>
              <p:cNvPr id="394" name="Rectangle 18">
                <a:extLst>
                  <a:ext uri="{FF2B5EF4-FFF2-40B4-BE49-F238E27FC236}">
                    <a16:creationId xmlns:a16="http://schemas.microsoft.com/office/drawing/2014/main" id="{E64AB0A5-E154-4408-B12A-C77E28DA1F0C}"/>
                  </a:ext>
                </a:extLst>
              </p:cNvPr>
              <p:cNvSpPr>
                <a:spLocks noChangeArrowheads="1"/>
              </p:cNvSpPr>
              <p:nvPr/>
            </p:nvSpPr>
            <p:spPr bwMode="auto">
              <a:xfrm>
                <a:off x="10839860" y="7754938"/>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60" rtl="0" eaLnBrk="0" fontAlgn="base" latinLnBrk="0" hangingPunct="0">
                  <a:lnSpc>
                    <a:spcPct val="100000"/>
                  </a:lnSpc>
                  <a:spcBef>
                    <a:spcPct val="0"/>
                  </a:spcBef>
                  <a:spcAft>
                    <a:spcPct val="0"/>
                  </a:spcAft>
                  <a:buClrTx/>
                  <a:buSzTx/>
                  <a:buFontTx/>
                  <a:buNone/>
                  <a:tabLst/>
                  <a:defRPr/>
                </a:pPr>
                <a:r>
                  <a:rPr kumimoji="0" lang="en-US" altLang="en-US" sz="933" b="0" i="0" u="none" strike="noStrike" kern="1200" cap="none" spc="0" normalizeH="0" baseline="0" noProof="0">
                    <a:ln>
                      <a:noFill/>
                    </a:ln>
                    <a:solidFill>
                      <a:srgbClr val="595959"/>
                    </a:solidFill>
                    <a:effectLst/>
                    <a:uLnTx/>
                    <a:uFillTx/>
                    <a:latin typeface="Arial" panose="020B0604020202020204" pitchFamily="34" charset="0"/>
                    <a:ea typeface="+mn-ea"/>
                    <a:cs typeface="+mn-cs"/>
                  </a:rPr>
                  <a:t>13</a:t>
                </a:r>
                <a:endParaRPr kumimoji="0" lang="en-US" altLang="en-US" sz="1200" b="0" i="0" u="none" strike="noStrike" kern="1200" cap="none" spc="0" normalizeH="0" baseline="0" noProof="0">
                  <a:ln>
                    <a:noFill/>
                  </a:ln>
                  <a:solidFill>
                    <a:srgbClr val="3F3F3F"/>
                  </a:solidFill>
                  <a:effectLst/>
                  <a:uLnTx/>
                  <a:uFillTx/>
                  <a:latin typeface="Arial" panose="020B0604020202020204" pitchFamily="34" charset="0"/>
                  <a:ea typeface="+mn-ea"/>
                  <a:cs typeface="+mn-cs"/>
                </a:endParaRPr>
              </a:p>
            </p:txBody>
          </p:sp>
          <p:sp>
            <p:nvSpPr>
              <p:cNvPr id="395" name="Rectangle 19">
                <a:extLst>
                  <a:ext uri="{FF2B5EF4-FFF2-40B4-BE49-F238E27FC236}">
                    <a16:creationId xmlns:a16="http://schemas.microsoft.com/office/drawing/2014/main" id="{A297D6FB-481C-46C8-A5C4-891E359F14EB}"/>
                  </a:ext>
                </a:extLst>
              </p:cNvPr>
              <p:cNvSpPr>
                <a:spLocks noChangeArrowheads="1"/>
              </p:cNvSpPr>
              <p:nvPr/>
            </p:nvSpPr>
            <p:spPr bwMode="auto">
              <a:xfrm>
                <a:off x="11371407" y="7754938"/>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60" rtl="0" eaLnBrk="0" fontAlgn="base" latinLnBrk="0" hangingPunct="0">
                  <a:lnSpc>
                    <a:spcPct val="100000"/>
                  </a:lnSpc>
                  <a:spcBef>
                    <a:spcPct val="0"/>
                  </a:spcBef>
                  <a:spcAft>
                    <a:spcPct val="0"/>
                  </a:spcAft>
                  <a:buClrTx/>
                  <a:buSzTx/>
                  <a:buFontTx/>
                  <a:buNone/>
                  <a:tabLst/>
                  <a:defRPr/>
                </a:pPr>
                <a:r>
                  <a:rPr kumimoji="0" lang="en-US" altLang="en-US" sz="933" b="0" i="0" u="none" strike="noStrike" kern="1200" cap="none" spc="0" normalizeH="0" baseline="0" noProof="0">
                    <a:ln>
                      <a:noFill/>
                    </a:ln>
                    <a:solidFill>
                      <a:srgbClr val="595959"/>
                    </a:solidFill>
                    <a:effectLst/>
                    <a:uLnTx/>
                    <a:uFillTx/>
                    <a:latin typeface="Arial" panose="020B0604020202020204" pitchFamily="34" charset="0"/>
                    <a:ea typeface="+mn-ea"/>
                    <a:cs typeface="+mn-cs"/>
                  </a:rPr>
                  <a:t>26</a:t>
                </a:r>
                <a:endParaRPr kumimoji="0" lang="en-US" altLang="en-US" sz="1200" b="0" i="0" u="none" strike="noStrike" kern="1200" cap="none" spc="0" normalizeH="0" baseline="0" noProof="0">
                  <a:ln>
                    <a:noFill/>
                  </a:ln>
                  <a:solidFill>
                    <a:srgbClr val="3F3F3F"/>
                  </a:solidFill>
                  <a:effectLst/>
                  <a:uLnTx/>
                  <a:uFillTx/>
                  <a:latin typeface="Arial" panose="020B0604020202020204" pitchFamily="34" charset="0"/>
                  <a:ea typeface="+mn-ea"/>
                  <a:cs typeface="+mn-cs"/>
                </a:endParaRPr>
              </a:p>
            </p:txBody>
          </p:sp>
          <p:sp>
            <p:nvSpPr>
              <p:cNvPr id="396" name="Rectangle 20">
                <a:extLst>
                  <a:ext uri="{FF2B5EF4-FFF2-40B4-BE49-F238E27FC236}">
                    <a16:creationId xmlns:a16="http://schemas.microsoft.com/office/drawing/2014/main" id="{6D24FBCA-C2A1-465B-9FEC-1913F0C656CA}"/>
                  </a:ext>
                </a:extLst>
              </p:cNvPr>
              <p:cNvSpPr>
                <a:spLocks noChangeArrowheads="1"/>
              </p:cNvSpPr>
              <p:nvPr/>
            </p:nvSpPr>
            <p:spPr bwMode="auto">
              <a:xfrm>
                <a:off x="12396139" y="7754938"/>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60" rtl="0" eaLnBrk="0" fontAlgn="base" latinLnBrk="0" hangingPunct="0">
                  <a:lnSpc>
                    <a:spcPct val="100000"/>
                  </a:lnSpc>
                  <a:spcBef>
                    <a:spcPct val="0"/>
                  </a:spcBef>
                  <a:spcAft>
                    <a:spcPct val="0"/>
                  </a:spcAft>
                  <a:buClrTx/>
                  <a:buSzTx/>
                  <a:buFontTx/>
                  <a:buNone/>
                  <a:tabLst/>
                  <a:defRPr/>
                </a:pPr>
                <a:r>
                  <a:rPr kumimoji="0" lang="en-US" altLang="en-US" sz="933" b="0" i="0" u="none" strike="noStrike" kern="1200" cap="none" spc="0" normalizeH="0" baseline="0" noProof="0">
                    <a:ln>
                      <a:noFill/>
                    </a:ln>
                    <a:solidFill>
                      <a:srgbClr val="595959"/>
                    </a:solidFill>
                    <a:effectLst/>
                    <a:uLnTx/>
                    <a:uFillTx/>
                    <a:latin typeface="Arial" panose="020B0604020202020204" pitchFamily="34" charset="0"/>
                    <a:ea typeface="+mn-ea"/>
                    <a:cs typeface="+mn-cs"/>
                  </a:rPr>
                  <a:t>52</a:t>
                </a:r>
                <a:endParaRPr kumimoji="0" lang="en-US" altLang="en-US" sz="1200" b="0" i="0" u="none" strike="noStrike" kern="1200" cap="none" spc="0" normalizeH="0" baseline="0" noProof="0">
                  <a:ln>
                    <a:noFill/>
                  </a:ln>
                  <a:solidFill>
                    <a:srgbClr val="3F3F3F"/>
                  </a:solidFill>
                  <a:effectLst/>
                  <a:uLnTx/>
                  <a:uFillTx/>
                  <a:latin typeface="Arial" panose="020B0604020202020204" pitchFamily="34" charset="0"/>
                  <a:ea typeface="+mn-ea"/>
                  <a:cs typeface="+mn-cs"/>
                </a:endParaRPr>
              </a:p>
            </p:txBody>
          </p:sp>
          <p:sp>
            <p:nvSpPr>
              <p:cNvPr id="397" name="Rectangle 21">
                <a:extLst>
                  <a:ext uri="{FF2B5EF4-FFF2-40B4-BE49-F238E27FC236}">
                    <a16:creationId xmlns:a16="http://schemas.microsoft.com/office/drawing/2014/main" id="{09F68722-7A50-4C5E-A3B2-93A498F91FA4}"/>
                  </a:ext>
                </a:extLst>
              </p:cNvPr>
              <p:cNvSpPr>
                <a:spLocks noChangeArrowheads="1"/>
              </p:cNvSpPr>
              <p:nvPr/>
            </p:nvSpPr>
            <p:spPr bwMode="auto">
              <a:xfrm>
                <a:off x="13429601" y="7754938"/>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60" rtl="0" eaLnBrk="0" fontAlgn="base" latinLnBrk="0" hangingPunct="0">
                  <a:lnSpc>
                    <a:spcPct val="100000"/>
                  </a:lnSpc>
                  <a:spcBef>
                    <a:spcPct val="0"/>
                  </a:spcBef>
                  <a:spcAft>
                    <a:spcPct val="0"/>
                  </a:spcAft>
                  <a:buClrTx/>
                  <a:buSzTx/>
                  <a:buFontTx/>
                  <a:buNone/>
                  <a:tabLst/>
                  <a:defRPr/>
                </a:pPr>
                <a:r>
                  <a:rPr kumimoji="0" lang="en-US" altLang="en-US" sz="933" b="0" i="0" u="none" strike="noStrike" kern="1200" cap="none" spc="0" normalizeH="0" baseline="0" noProof="0">
                    <a:ln>
                      <a:noFill/>
                    </a:ln>
                    <a:solidFill>
                      <a:srgbClr val="595959"/>
                    </a:solidFill>
                    <a:effectLst/>
                    <a:uLnTx/>
                    <a:uFillTx/>
                    <a:latin typeface="Arial" panose="020B0604020202020204" pitchFamily="34" charset="0"/>
                    <a:ea typeface="+mn-ea"/>
                    <a:cs typeface="+mn-cs"/>
                  </a:rPr>
                  <a:t>78</a:t>
                </a:r>
                <a:endParaRPr kumimoji="0" lang="en-US" altLang="en-US" sz="1200" b="0" i="0" u="none" strike="noStrike" kern="1200" cap="none" spc="0" normalizeH="0" baseline="0" noProof="0">
                  <a:ln>
                    <a:noFill/>
                  </a:ln>
                  <a:solidFill>
                    <a:srgbClr val="3F3F3F"/>
                  </a:solidFill>
                  <a:effectLst/>
                  <a:uLnTx/>
                  <a:uFillTx/>
                  <a:latin typeface="Arial" panose="020B0604020202020204" pitchFamily="34" charset="0"/>
                  <a:ea typeface="+mn-ea"/>
                  <a:cs typeface="+mn-cs"/>
                </a:endParaRPr>
              </a:p>
            </p:txBody>
          </p:sp>
          <p:sp>
            <p:nvSpPr>
              <p:cNvPr id="398" name="Rectangle 22">
                <a:extLst>
                  <a:ext uri="{FF2B5EF4-FFF2-40B4-BE49-F238E27FC236}">
                    <a16:creationId xmlns:a16="http://schemas.microsoft.com/office/drawing/2014/main" id="{7DAAD4F3-4342-44C2-AADA-F09AA443C8EF}"/>
                  </a:ext>
                </a:extLst>
              </p:cNvPr>
              <p:cNvSpPr>
                <a:spLocks noChangeArrowheads="1"/>
              </p:cNvSpPr>
              <p:nvPr/>
            </p:nvSpPr>
            <p:spPr bwMode="auto">
              <a:xfrm>
                <a:off x="14455920" y="7754938"/>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60" rtl="0" eaLnBrk="0" fontAlgn="base" latinLnBrk="0" hangingPunct="0">
                  <a:lnSpc>
                    <a:spcPct val="100000"/>
                  </a:lnSpc>
                  <a:spcBef>
                    <a:spcPct val="0"/>
                  </a:spcBef>
                  <a:spcAft>
                    <a:spcPct val="0"/>
                  </a:spcAft>
                  <a:buClrTx/>
                  <a:buSzTx/>
                  <a:buFontTx/>
                  <a:buNone/>
                  <a:tabLst/>
                  <a:defRPr/>
                </a:pPr>
                <a:r>
                  <a:rPr kumimoji="0" lang="en-US" altLang="en-US" sz="933" b="0" i="0" u="none" strike="noStrike" kern="1200" cap="none" spc="0" normalizeH="0" baseline="0" noProof="0">
                    <a:ln>
                      <a:noFill/>
                    </a:ln>
                    <a:solidFill>
                      <a:srgbClr val="595959"/>
                    </a:solidFill>
                    <a:effectLst/>
                    <a:uLnTx/>
                    <a:uFillTx/>
                    <a:latin typeface="Arial" panose="020B0604020202020204" pitchFamily="34" charset="0"/>
                    <a:ea typeface="+mn-ea"/>
                    <a:cs typeface="+mn-cs"/>
                  </a:rPr>
                  <a:t>104</a:t>
                </a:r>
                <a:endParaRPr kumimoji="0" lang="en-US" altLang="en-US" sz="1200" b="0" i="0" u="none" strike="noStrike" kern="1200" cap="none" spc="0" normalizeH="0" baseline="0" noProof="0">
                  <a:ln>
                    <a:noFill/>
                  </a:ln>
                  <a:solidFill>
                    <a:srgbClr val="3F3F3F"/>
                  </a:solidFill>
                  <a:effectLst/>
                  <a:uLnTx/>
                  <a:uFillTx/>
                  <a:latin typeface="Arial" panose="020B0604020202020204" pitchFamily="34" charset="0"/>
                  <a:ea typeface="+mn-ea"/>
                  <a:cs typeface="+mn-cs"/>
                </a:endParaRPr>
              </a:p>
            </p:txBody>
          </p:sp>
          <p:sp>
            <p:nvSpPr>
              <p:cNvPr id="399" name="Rectangle 23">
                <a:extLst>
                  <a:ext uri="{FF2B5EF4-FFF2-40B4-BE49-F238E27FC236}">
                    <a16:creationId xmlns:a16="http://schemas.microsoft.com/office/drawing/2014/main" id="{795CF932-CE32-4198-93E5-F15C3374DA2A}"/>
                  </a:ext>
                </a:extLst>
              </p:cNvPr>
              <p:cNvSpPr>
                <a:spLocks noChangeArrowheads="1"/>
              </p:cNvSpPr>
              <p:nvPr/>
            </p:nvSpPr>
            <p:spPr bwMode="auto">
              <a:xfrm>
                <a:off x="15481180" y="7754938"/>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60" rtl="0" eaLnBrk="0" fontAlgn="base" latinLnBrk="0" hangingPunct="0">
                  <a:lnSpc>
                    <a:spcPct val="100000"/>
                  </a:lnSpc>
                  <a:spcBef>
                    <a:spcPct val="0"/>
                  </a:spcBef>
                  <a:spcAft>
                    <a:spcPct val="0"/>
                  </a:spcAft>
                  <a:buClrTx/>
                  <a:buSzTx/>
                  <a:buFontTx/>
                  <a:buNone/>
                  <a:tabLst/>
                  <a:defRPr/>
                </a:pPr>
                <a:r>
                  <a:rPr kumimoji="0" lang="en-US" altLang="en-US" sz="933" b="0" i="0" u="none" strike="noStrike" kern="1200" cap="none" spc="0" normalizeH="0" baseline="0" noProof="0">
                    <a:ln>
                      <a:noFill/>
                    </a:ln>
                    <a:solidFill>
                      <a:srgbClr val="595959"/>
                    </a:solidFill>
                    <a:effectLst/>
                    <a:uLnTx/>
                    <a:uFillTx/>
                    <a:latin typeface="Arial" panose="020B0604020202020204" pitchFamily="34" charset="0"/>
                    <a:ea typeface="+mn-ea"/>
                    <a:cs typeface="+mn-cs"/>
                  </a:rPr>
                  <a:t>130</a:t>
                </a:r>
                <a:endParaRPr kumimoji="0" lang="en-US" altLang="en-US" sz="1200" b="0" i="0" u="none" strike="noStrike" kern="1200" cap="none" spc="0" normalizeH="0" baseline="0" noProof="0">
                  <a:ln>
                    <a:noFill/>
                  </a:ln>
                  <a:solidFill>
                    <a:srgbClr val="3F3F3F"/>
                  </a:solidFill>
                  <a:effectLst/>
                  <a:uLnTx/>
                  <a:uFillTx/>
                  <a:latin typeface="Arial" panose="020B0604020202020204" pitchFamily="34" charset="0"/>
                  <a:ea typeface="+mn-ea"/>
                  <a:cs typeface="+mn-cs"/>
                </a:endParaRPr>
              </a:p>
            </p:txBody>
          </p:sp>
          <p:sp>
            <p:nvSpPr>
              <p:cNvPr id="400" name="Rectangle 24">
                <a:extLst>
                  <a:ext uri="{FF2B5EF4-FFF2-40B4-BE49-F238E27FC236}">
                    <a16:creationId xmlns:a16="http://schemas.microsoft.com/office/drawing/2014/main" id="{BDA98FE8-A8C5-4332-9F62-4F0AC62A57EA}"/>
                  </a:ext>
                </a:extLst>
              </p:cNvPr>
              <p:cNvSpPr>
                <a:spLocks noChangeArrowheads="1"/>
              </p:cNvSpPr>
              <p:nvPr/>
            </p:nvSpPr>
            <p:spPr bwMode="auto">
              <a:xfrm>
                <a:off x="16510145" y="7754938"/>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60" rtl="0" eaLnBrk="0" fontAlgn="base" latinLnBrk="0" hangingPunct="0">
                  <a:lnSpc>
                    <a:spcPct val="100000"/>
                  </a:lnSpc>
                  <a:spcBef>
                    <a:spcPct val="0"/>
                  </a:spcBef>
                  <a:spcAft>
                    <a:spcPct val="0"/>
                  </a:spcAft>
                  <a:buClrTx/>
                  <a:buSzTx/>
                  <a:buFontTx/>
                  <a:buNone/>
                  <a:tabLst/>
                  <a:defRPr/>
                </a:pPr>
                <a:r>
                  <a:rPr kumimoji="0" lang="en-US" altLang="en-US" sz="933" b="0" i="0" u="none" strike="noStrike" kern="1200" cap="none" spc="0" normalizeH="0" baseline="0" noProof="0">
                    <a:ln>
                      <a:noFill/>
                    </a:ln>
                    <a:solidFill>
                      <a:srgbClr val="595959"/>
                    </a:solidFill>
                    <a:effectLst/>
                    <a:uLnTx/>
                    <a:uFillTx/>
                    <a:latin typeface="Arial" panose="020B0604020202020204" pitchFamily="34" charset="0"/>
                    <a:ea typeface="+mn-ea"/>
                    <a:cs typeface="+mn-cs"/>
                  </a:rPr>
                  <a:t>156</a:t>
                </a:r>
                <a:endParaRPr kumimoji="0" lang="en-US" altLang="en-US" sz="1200" b="0" i="0" u="none" strike="noStrike" kern="1200" cap="none" spc="0" normalizeH="0" baseline="0" noProof="0">
                  <a:ln>
                    <a:noFill/>
                  </a:ln>
                  <a:solidFill>
                    <a:srgbClr val="3F3F3F"/>
                  </a:solidFill>
                  <a:effectLst/>
                  <a:uLnTx/>
                  <a:uFillTx/>
                  <a:latin typeface="Arial" panose="020B0604020202020204" pitchFamily="34" charset="0"/>
                  <a:ea typeface="+mn-ea"/>
                  <a:cs typeface="+mn-cs"/>
                </a:endParaRPr>
              </a:p>
            </p:txBody>
          </p:sp>
          <p:sp>
            <p:nvSpPr>
              <p:cNvPr id="401" name="Rectangle 25">
                <a:extLst>
                  <a:ext uri="{FF2B5EF4-FFF2-40B4-BE49-F238E27FC236}">
                    <a16:creationId xmlns:a16="http://schemas.microsoft.com/office/drawing/2014/main" id="{19E74DAC-6825-4974-AD37-FB25E2F0C050}"/>
                  </a:ext>
                </a:extLst>
              </p:cNvPr>
              <p:cNvSpPr>
                <a:spLocks noChangeArrowheads="1"/>
              </p:cNvSpPr>
              <p:nvPr/>
            </p:nvSpPr>
            <p:spPr bwMode="auto">
              <a:xfrm>
                <a:off x="17542021" y="7754938"/>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60" rtl="0" eaLnBrk="0" fontAlgn="base" latinLnBrk="0" hangingPunct="0">
                  <a:lnSpc>
                    <a:spcPct val="100000"/>
                  </a:lnSpc>
                  <a:spcBef>
                    <a:spcPct val="0"/>
                  </a:spcBef>
                  <a:spcAft>
                    <a:spcPct val="0"/>
                  </a:spcAft>
                  <a:buClrTx/>
                  <a:buSzTx/>
                  <a:buFontTx/>
                  <a:buNone/>
                  <a:tabLst/>
                  <a:defRPr/>
                </a:pPr>
                <a:r>
                  <a:rPr kumimoji="0" lang="en-US" altLang="en-US" sz="933" b="0" i="0" u="none" strike="noStrike" kern="1200" cap="none" spc="0" normalizeH="0" baseline="0" noProof="0">
                    <a:ln>
                      <a:noFill/>
                    </a:ln>
                    <a:solidFill>
                      <a:srgbClr val="595959"/>
                    </a:solidFill>
                    <a:effectLst/>
                    <a:uLnTx/>
                    <a:uFillTx/>
                    <a:latin typeface="Arial" panose="020B0604020202020204" pitchFamily="34" charset="0"/>
                    <a:ea typeface="+mn-ea"/>
                    <a:cs typeface="+mn-cs"/>
                  </a:rPr>
                  <a:t>182</a:t>
                </a:r>
                <a:endParaRPr kumimoji="0" lang="en-US" altLang="en-US" sz="1200" b="0" i="0" u="none" strike="noStrike" kern="1200" cap="none" spc="0" normalizeH="0" baseline="0" noProof="0">
                  <a:ln>
                    <a:noFill/>
                  </a:ln>
                  <a:solidFill>
                    <a:srgbClr val="3F3F3F"/>
                  </a:solidFill>
                  <a:effectLst/>
                  <a:uLnTx/>
                  <a:uFillTx/>
                  <a:latin typeface="Arial" panose="020B0604020202020204" pitchFamily="34" charset="0"/>
                  <a:ea typeface="+mn-ea"/>
                  <a:cs typeface="+mn-cs"/>
                </a:endParaRPr>
              </a:p>
            </p:txBody>
          </p:sp>
        </p:grpSp>
        <p:grpSp>
          <p:nvGrpSpPr>
            <p:cNvPr id="233" name="Group 232">
              <a:extLst>
                <a:ext uri="{FF2B5EF4-FFF2-40B4-BE49-F238E27FC236}">
                  <a16:creationId xmlns:a16="http://schemas.microsoft.com/office/drawing/2014/main" id="{5916EA1B-8A84-42F2-B8A7-6ECB239CD9EC}"/>
                </a:ext>
              </a:extLst>
            </p:cNvPr>
            <p:cNvGrpSpPr/>
            <p:nvPr/>
          </p:nvGrpSpPr>
          <p:grpSpPr>
            <a:xfrm>
              <a:off x="10483056" y="7642226"/>
              <a:ext cx="7200900" cy="101600"/>
              <a:chOff x="10485437" y="7229247"/>
              <a:chExt cx="7200900" cy="1509713"/>
            </a:xfrm>
          </p:grpSpPr>
          <p:cxnSp>
            <p:nvCxnSpPr>
              <p:cNvPr id="382" name="Straight Connector 381">
                <a:extLst>
                  <a:ext uri="{FF2B5EF4-FFF2-40B4-BE49-F238E27FC236}">
                    <a16:creationId xmlns:a16="http://schemas.microsoft.com/office/drawing/2014/main" id="{5B511FBE-0479-4CC5-AF71-37E6BEBFAD46}"/>
                  </a:ext>
                </a:extLst>
              </p:cNvPr>
              <p:cNvCxnSpPr/>
              <p:nvPr/>
            </p:nvCxnSpPr>
            <p:spPr>
              <a:xfrm>
                <a:off x="10485437" y="7229247"/>
                <a:ext cx="0" cy="1509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D4CBDE68-F28B-444A-933F-F048370DB9DC}"/>
                  </a:ext>
                </a:extLst>
              </p:cNvPr>
              <p:cNvCxnSpPr/>
              <p:nvPr/>
            </p:nvCxnSpPr>
            <p:spPr>
              <a:xfrm>
                <a:off x="17686337" y="7229247"/>
                <a:ext cx="0" cy="1509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EDE73DA4-B034-4652-9FB1-808710D73FA2}"/>
                  </a:ext>
                </a:extLst>
              </p:cNvPr>
              <p:cNvCxnSpPr/>
              <p:nvPr/>
            </p:nvCxnSpPr>
            <p:spPr>
              <a:xfrm>
                <a:off x="16662399" y="7229247"/>
                <a:ext cx="0" cy="1509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A4D2BEE3-4DE4-45A0-AF5B-6A9C86FE80F8}"/>
                  </a:ext>
                </a:extLst>
              </p:cNvPr>
              <p:cNvCxnSpPr/>
              <p:nvPr/>
            </p:nvCxnSpPr>
            <p:spPr>
              <a:xfrm>
                <a:off x="15640843" y="7229247"/>
                <a:ext cx="0" cy="1509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1E3CBE1B-6D82-49CB-ACFA-5279E9E60E37}"/>
                  </a:ext>
                </a:extLst>
              </p:cNvPr>
              <p:cNvCxnSpPr/>
              <p:nvPr/>
            </p:nvCxnSpPr>
            <p:spPr>
              <a:xfrm>
                <a:off x="14607381" y="7229247"/>
                <a:ext cx="0" cy="1509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48FDE279-D68B-4C9C-8EB3-14B9F19358B8}"/>
                  </a:ext>
                </a:extLst>
              </p:cNvPr>
              <p:cNvCxnSpPr/>
              <p:nvPr/>
            </p:nvCxnSpPr>
            <p:spPr>
              <a:xfrm>
                <a:off x="13581062" y="7229247"/>
                <a:ext cx="0" cy="1509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2328914F-2A48-4B06-B472-2706DB7509C7}"/>
                  </a:ext>
                </a:extLst>
              </p:cNvPr>
              <p:cNvCxnSpPr/>
              <p:nvPr/>
            </p:nvCxnSpPr>
            <p:spPr>
              <a:xfrm>
                <a:off x="12547600" y="7229247"/>
                <a:ext cx="0" cy="1509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6AA3BA62-3964-4F2E-8B3E-A451978CCB78}"/>
                  </a:ext>
                </a:extLst>
              </p:cNvPr>
              <p:cNvCxnSpPr/>
              <p:nvPr/>
            </p:nvCxnSpPr>
            <p:spPr>
              <a:xfrm>
                <a:off x="10654506" y="7229247"/>
                <a:ext cx="0" cy="1509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CF58E16B-A149-4A27-88DE-53A6A6B0C093}"/>
                  </a:ext>
                </a:extLst>
              </p:cNvPr>
              <p:cNvCxnSpPr/>
              <p:nvPr/>
            </p:nvCxnSpPr>
            <p:spPr>
              <a:xfrm>
                <a:off x="11002169" y="7229247"/>
                <a:ext cx="0" cy="1509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B7D68B37-AB8C-4809-8873-46CE06021BEC}"/>
                  </a:ext>
                </a:extLst>
              </p:cNvPr>
              <p:cNvCxnSpPr/>
              <p:nvPr/>
            </p:nvCxnSpPr>
            <p:spPr>
              <a:xfrm>
                <a:off x="11516519" y="7229247"/>
                <a:ext cx="0" cy="1509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4" name="ZoneTexte 8">
              <a:extLst>
                <a:ext uri="{FF2B5EF4-FFF2-40B4-BE49-F238E27FC236}">
                  <a16:creationId xmlns:a16="http://schemas.microsoft.com/office/drawing/2014/main" id="{64A87A01-0D61-485E-B497-E18D6C823506}"/>
                </a:ext>
              </a:extLst>
            </p:cNvPr>
            <p:cNvSpPr txBox="1"/>
            <p:nvPr/>
          </p:nvSpPr>
          <p:spPr>
            <a:xfrm>
              <a:off x="13450710" y="2279371"/>
              <a:ext cx="1228299" cy="75386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fr-FR" sz="1333" b="0" i="0" u="none" strike="noStrike" kern="1200" cap="none" spc="0" normalizeH="0" baseline="0" noProof="0">
                  <a:ln>
                    <a:noFill/>
                  </a:ln>
                  <a:solidFill>
                    <a:srgbClr val="3F3F3F"/>
                  </a:solidFill>
                  <a:effectLst/>
                  <a:uLnTx/>
                  <a:uFillTx/>
                  <a:latin typeface="Arial" panose="020B0604020202020204"/>
                  <a:ea typeface="+mn-ea"/>
                  <a:cs typeface="+mn-cs"/>
                </a:rPr>
                <a:t>CANA</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fr-FR" sz="1333" b="0" i="0" u="none" strike="noStrike" kern="1200" cap="none" spc="0" normalizeH="0" baseline="0" noProof="0">
                  <a:ln>
                    <a:noFill/>
                  </a:ln>
                  <a:solidFill>
                    <a:srgbClr val="3F3F3F"/>
                  </a:solidFill>
                  <a:effectLst/>
                  <a:uLnTx/>
                  <a:uFillTx/>
                  <a:latin typeface="Arial" panose="020B0604020202020204"/>
                  <a:ea typeface="+mn-ea"/>
                  <a:cs typeface="+mn-cs"/>
                </a:rPr>
                <a:t>26.3</a:t>
              </a:r>
              <a:endParaRPr kumimoji="0" lang="fr-CA" sz="1333"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35" name="ZoneTexte 12">
              <a:extLst>
                <a:ext uri="{FF2B5EF4-FFF2-40B4-BE49-F238E27FC236}">
                  <a16:creationId xmlns:a16="http://schemas.microsoft.com/office/drawing/2014/main" id="{667E3825-D00D-4D95-B34F-11AC2BA723EF}"/>
                </a:ext>
              </a:extLst>
            </p:cNvPr>
            <p:cNvSpPr txBox="1"/>
            <p:nvPr/>
          </p:nvSpPr>
          <p:spPr>
            <a:xfrm>
              <a:off x="15243465" y="2279371"/>
              <a:ext cx="1228299" cy="75386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fr-FR" sz="1333" b="0" i="0" u="none" strike="noStrike" kern="1200" cap="none" spc="0" normalizeH="0" baseline="0" noProof="0">
                  <a:ln>
                    <a:noFill/>
                  </a:ln>
                  <a:solidFill>
                    <a:srgbClr val="3F3F3F"/>
                  </a:solidFill>
                  <a:effectLst/>
                  <a:uLnTx/>
                  <a:uFillTx/>
                  <a:latin typeface="Arial" panose="020B0604020202020204"/>
                  <a:ea typeface="+mn-ea"/>
                  <a:cs typeface="+mn-cs"/>
                </a:rPr>
                <a:t>PBO</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fr-FR" sz="1333" b="0" i="0" u="none" strike="noStrike" kern="1200" cap="none" spc="0" normalizeH="0" baseline="0" noProof="0">
                  <a:ln>
                    <a:noFill/>
                  </a:ln>
                  <a:solidFill>
                    <a:srgbClr val="3F3F3F"/>
                  </a:solidFill>
                  <a:effectLst/>
                  <a:uLnTx/>
                  <a:uFillTx/>
                  <a:latin typeface="Arial" panose="020B0604020202020204"/>
                  <a:ea typeface="+mn-ea"/>
                  <a:cs typeface="+mn-cs"/>
                </a:rPr>
                <a:t>26.5</a:t>
              </a:r>
              <a:endParaRPr kumimoji="0" lang="fr-CA" sz="1333" b="0" i="0" u="none" strike="noStrike" kern="1200" cap="none" spc="0" normalizeH="0" baseline="0" noProof="0">
                <a:ln>
                  <a:noFill/>
                </a:ln>
                <a:solidFill>
                  <a:srgbClr val="3F3F3F"/>
                </a:solidFill>
                <a:effectLst/>
                <a:uLnTx/>
                <a:uFillTx/>
                <a:latin typeface="Arial" panose="020B0604020202020204"/>
                <a:ea typeface="+mn-ea"/>
                <a:cs typeface="+mn-cs"/>
              </a:endParaRPr>
            </a:p>
          </p:txBody>
        </p:sp>
        <p:cxnSp>
          <p:nvCxnSpPr>
            <p:cNvPr id="236" name="Straight Connector 235">
              <a:extLst>
                <a:ext uri="{FF2B5EF4-FFF2-40B4-BE49-F238E27FC236}">
                  <a16:creationId xmlns:a16="http://schemas.microsoft.com/office/drawing/2014/main" id="{0265B04E-1638-4CC1-9E1F-75D0A66B781D}"/>
                </a:ext>
              </a:extLst>
            </p:cNvPr>
            <p:cNvCxnSpPr/>
            <p:nvPr/>
          </p:nvCxnSpPr>
          <p:spPr>
            <a:xfrm>
              <a:off x="12894397" y="2462910"/>
              <a:ext cx="530942" cy="0"/>
            </a:xfrm>
            <a:prstGeom prst="line">
              <a:avLst/>
            </a:prstGeom>
            <a:ln w="476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572E733F-5B87-42F6-8087-E54EBED50E54}"/>
                </a:ext>
              </a:extLst>
            </p:cNvPr>
            <p:cNvCxnSpPr/>
            <p:nvPr/>
          </p:nvCxnSpPr>
          <p:spPr>
            <a:xfrm>
              <a:off x="14708449" y="2462910"/>
              <a:ext cx="530942" cy="0"/>
            </a:xfrm>
            <a:prstGeom prst="line">
              <a:avLst/>
            </a:prstGeom>
            <a:ln w="476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38" name="Group 237">
              <a:extLst>
                <a:ext uri="{FF2B5EF4-FFF2-40B4-BE49-F238E27FC236}">
                  <a16:creationId xmlns:a16="http://schemas.microsoft.com/office/drawing/2014/main" id="{9E414228-D8CE-46C1-9D29-591563D07742}"/>
                </a:ext>
              </a:extLst>
            </p:cNvPr>
            <p:cNvGrpSpPr/>
            <p:nvPr/>
          </p:nvGrpSpPr>
          <p:grpSpPr>
            <a:xfrm>
              <a:off x="10414794" y="3543300"/>
              <a:ext cx="7355522" cy="2076450"/>
              <a:chOff x="10414794" y="3543300"/>
              <a:chExt cx="7355522" cy="2076450"/>
            </a:xfrm>
          </p:grpSpPr>
          <p:sp>
            <p:nvSpPr>
              <p:cNvPr id="241" name="Rectangle 29">
                <a:extLst>
                  <a:ext uri="{FF2B5EF4-FFF2-40B4-BE49-F238E27FC236}">
                    <a16:creationId xmlns:a16="http://schemas.microsoft.com/office/drawing/2014/main" id="{33BF237B-20D5-4664-B2CD-BE75EFE5F25C}"/>
                  </a:ext>
                </a:extLst>
              </p:cNvPr>
              <p:cNvSpPr>
                <a:spLocks noChangeArrowheads="1"/>
              </p:cNvSpPr>
              <p:nvPr/>
            </p:nvSpPr>
            <p:spPr bwMode="auto">
              <a:xfrm>
                <a:off x="17703800" y="3546475"/>
                <a:ext cx="4763" cy="863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42" name="Freeform 30">
                <a:extLst>
                  <a:ext uri="{FF2B5EF4-FFF2-40B4-BE49-F238E27FC236}">
                    <a16:creationId xmlns:a16="http://schemas.microsoft.com/office/drawing/2014/main" id="{E09BE927-8AC4-4220-96FE-297EAFEFC7D0}"/>
                  </a:ext>
                </a:extLst>
              </p:cNvPr>
              <p:cNvSpPr>
                <a:spLocks/>
              </p:cNvSpPr>
              <p:nvPr/>
            </p:nvSpPr>
            <p:spPr bwMode="auto">
              <a:xfrm>
                <a:off x="17703800" y="3546475"/>
                <a:ext cx="4763" cy="863600"/>
              </a:xfrm>
              <a:custGeom>
                <a:avLst/>
                <a:gdLst>
                  <a:gd name="T0" fmla="*/ 0 w 5"/>
                  <a:gd name="T1" fmla="*/ 0 h 1089"/>
                  <a:gd name="T2" fmla="*/ 0 w 5"/>
                  <a:gd name="T3" fmla="*/ 1089 h 1089"/>
                  <a:gd name="T4" fmla="*/ 5 w 5"/>
                  <a:gd name="T5" fmla="*/ 1089 h 1089"/>
                  <a:gd name="T6" fmla="*/ 5 w 5"/>
                  <a:gd name="T7" fmla="*/ 0 h 1089"/>
                </a:gdLst>
                <a:ahLst/>
                <a:cxnLst>
                  <a:cxn ang="0">
                    <a:pos x="T0" y="T1"/>
                  </a:cxn>
                  <a:cxn ang="0">
                    <a:pos x="T2" y="T3"/>
                  </a:cxn>
                  <a:cxn ang="0">
                    <a:pos x="T4" y="T5"/>
                  </a:cxn>
                  <a:cxn ang="0">
                    <a:pos x="T6" y="T7"/>
                  </a:cxn>
                </a:cxnLst>
                <a:rect l="0" t="0" r="r" b="b"/>
                <a:pathLst>
                  <a:path w="5" h="1089">
                    <a:moveTo>
                      <a:pt x="0" y="0"/>
                    </a:moveTo>
                    <a:lnTo>
                      <a:pt x="0" y="1089"/>
                    </a:lnTo>
                    <a:lnTo>
                      <a:pt x="5" y="108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43" name="Rectangle 31">
                <a:extLst>
                  <a:ext uri="{FF2B5EF4-FFF2-40B4-BE49-F238E27FC236}">
                    <a16:creationId xmlns:a16="http://schemas.microsoft.com/office/drawing/2014/main" id="{948D0A06-9AE6-4A7A-AA07-A45AD516F031}"/>
                  </a:ext>
                </a:extLst>
              </p:cNvPr>
              <p:cNvSpPr>
                <a:spLocks noChangeArrowheads="1"/>
              </p:cNvSpPr>
              <p:nvPr/>
            </p:nvSpPr>
            <p:spPr bwMode="auto">
              <a:xfrm>
                <a:off x="17646650" y="3543300"/>
                <a:ext cx="117475"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44" name="Freeform 32">
                <a:extLst>
                  <a:ext uri="{FF2B5EF4-FFF2-40B4-BE49-F238E27FC236}">
                    <a16:creationId xmlns:a16="http://schemas.microsoft.com/office/drawing/2014/main" id="{6AAA767B-3145-47BE-9DD5-C2585ED45747}"/>
                  </a:ext>
                </a:extLst>
              </p:cNvPr>
              <p:cNvSpPr>
                <a:spLocks/>
              </p:cNvSpPr>
              <p:nvPr/>
            </p:nvSpPr>
            <p:spPr bwMode="auto">
              <a:xfrm>
                <a:off x="17646650" y="3543300"/>
                <a:ext cx="117475" cy="6350"/>
              </a:xfrm>
              <a:custGeom>
                <a:avLst/>
                <a:gdLst>
                  <a:gd name="T0" fmla="*/ 0 w 148"/>
                  <a:gd name="T1" fmla="*/ 8 h 8"/>
                  <a:gd name="T2" fmla="*/ 148 w 148"/>
                  <a:gd name="T3" fmla="*/ 8 h 8"/>
                  <a:gd name="T4" fmla="*/ 148 w 148"/>
                  <a:gd name="T5" fmla="*/ 0 h 8"/>
                  <a:gd name="T6" fmla="*/ 0 w 148"/>
                  <a:gd name="T7" fmla="*/ 0 h 8"/>
                </a:gdLst>
                <a:ahLst/>
                <a:cxnLst>
                  <a:cxn ang="0">
                    <a:pos x="T0" y="T1"/>
                  </a:cxn>
                  <a:cxn ang="0">
                    <a:pos x="T2" y="T3"/>
                  </a:cxn>
                  <a:cxn ang="0">
                    <a:pos x="T4" y="T5"/>
                  </a:cxn>
                  <a:cxn ang="0">
                    <a:pos x="T6" y="T7"/>
                  </a:cxn>
                </a:cxnLst>
                <a:rect l="0" t="0" r="r" b="b"/>
                <a:pathLst>
                  <a:path w="148" h="8">
                    <a:moveTo>
                      <a:pt x="0" y="8"/>
                    </a:moveTo>
                    <a:lnTo>
                      <a:pt x="148" y="8"/>
                    </a:lnTo>
                    <a:lnTo>
                      <a:pt x="14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45" name="Rectangle 33">
                <a:extLst>
                  <a:ext uri="{FF2B5EF4-FFF2-40B4-BE49-F238E27FC236}">
                    <a16:creationId xmlns:a16="http://schemas.microsoft.com/office/drawing/2014/main" id="{84ADB9EF-1892-4715-8BE0-462AA8A23AAE}"/>
                  </a:ext>
                </a:extLst>
              </p:cNvPr>
              <p:cNvSpPr>
                <a:spLocks noChangeArrowheads="1"/>
              </p:cNvSpPr>
              <p:nvPr/>
            </p:nvSpPr>
            <p:spPr bwMode="auto">
              <a:xfrm>
                <a:off x="17646650" y="4406900"/>
                <a:ext cx="117475"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46" name="Freeform 34">
                <a:extLst>
                  <a:ext uri="{FF2B5EF4-FFF2-40B4-BE49-F238E27FC236}">
                    <a16:creationId xmlns:a16="http://schemas.microsoft.com/office/drawing/2014/main" id="{E3688374-D5DC-4C12-816D-FAB658513919}"/>
                  </a:ext>
                </a:extLst>
              </p:cNvPr>
              <p:cNvSpPr>
                <a:spLocks/>
              </p:cNvSpPr>
              <p:nvPr/>
            </p:nvSpPr>
            <p:spPr bwMode="auto">
              <a:xfrm>
                <a:off x="17646650" y="4406900"/>
                <a:ext cx="117475" cy="6350"/>
              </a:xfrm>
              <a:custGeom>
                <a:avLst/>
                <a:gdLst>
                  <a:gd name="T0" fmla="*/ 0 w 148"/>
                  <a:gd name="T1" fmla="*/ 8 h 8"/>
                  <a:gd name="T2" fmla="*/ 148 w 148"/>
                  <a:gd name="T3" fmla="*/ 8 h 8"/>
                  <a:gd name="T4" fmla="*/ 148 w 148"/>
                  <a:gd name="T5" fmla="*/ 0 h 8"/>
                  <a:gd name="T6" fmla="*/ 0 w 148"/>
                  <a:gd name="T7" fmla="*/ 0 h 8"/>
                </a:gdLst>
                <a:ahLst/>
                <a:cxnLst>
                  <a:cxn ang="0">
                    <a:pos x="T0" y="T1"/>
                  </a:cxn>
                  <a:cxn ang="0">
                    <a:pos x="T2" y="T3"/>
                  </a:cxn>
                  <a:cxn ang="0">
                    <a:pos x="T4" y="T5"/>
                  </a:cxn>
                  <a:cxn ang="0">
                    <a:pos x="T6" y="T7"/>
                  </a:cxn>
                </a:cxnLst>
                <a:rect l="0" t="0" r="r" b="b"/>
                <a:pathLst>
                  <a:path w="148" h="8">
                    <a:moveTo>
                      <a:pt x="0" y="8"/>
                    </a:moveTo>
                    <a:lnTo>
                      <a:pt x="148" y="8"/>
                    </a:lnTo>
                    <a:lnTo>
                      <a:pt x="14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47" name="Rectangle 35">
                <a:extLst>
                  <a:ext uri="{FF2B5EF4-FFF2-40B4-BE49-F238E27FC236}">
                    <a16:creationId xmlns:a16="http://schemas.microsoft.com/office/drawing/2014/main" id="{37441D74-F817-4499-AE41-FF02B7E69123}"/>
                  </a:ext>
                </a:extLst>
              </p:cNvPr>
              <p:cNvSpPr>
                <a:spLocks noChangeArrowheads="1"/>
              </p:cNvSpPr>
              <p:nvPr/>
            </p:nvSpPr>
            <p:spPr bwMode="auto">
              <a:xfrm>
                <a:off x="16670338" y="4165600"/>
                <a:ext cx="3175" cy="476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48" name="Freeform 36">
                <a:extLst>
                  <a:ext uri="{FF2B5EF4-FFF2-40B4-BE49-F238E27FC236}">
                    <a16:creationId xmlns:a16="http://schemas.microsoft.com/office/drawing/2014/main" id="{099B6CA4-3C2F-404A-80A5-4358B13FFAFE}"/>
                  </a:ext>
                </a:extLst>
              </p:cNvPr>
              <p:cNvSpPr>
                <a:spLocks/>
              </p:cNvSpPr>
              <p:nvPr/>
            </p:nvSpPr>
            <p:spPr bwMode="auto">
              <a:xfrm>
                <a:off x="16670338" y="4165600"/>
                <a:ext cx="3175" cy="476250"/>
              </a:xfrm>
              <a:custGeom>
                <a:avLst/>
                <a:gdLst>
                  <a:gd name="T0" fmla="*/ 0 w 4"/>
                  <a:gd name="T1" fmla="*/ 0 h 600"/>
                  <a:gd name="T2" fmla="*/ 0 w 4"/>
                  <a:gd name="T3" fmla="*/ 600 h 600"/>
                  <a:gd name="T4" fmla="*/ 4 w 4"/>
                  <a:gd name="T5" fmla="*/ 600 h 600"/>
                  <a:gd name="T6" fmla="*/ 4 w 4"/>
                  <a:gd name="T7" fmla="*/ 0 h 600"/>
                </a:gdLst>
                <a:ahLst/>
                <a:cxnLst>
                  <a:cxn ang="0">
                    <a:pos x="T0" y="T1"/>
                  </a:cxn>
                  <a:cxn ang="0">
                    <a:pos x="T2" y="T3"/>
                  </a:cxn>
                  <a:cxn ang="0">
                    <a:pos x="T4" y="T5"/>
                  </a:cxn>
                  <a:cxn ang="0">
                    <a:pos x="T6" y="T7"/>
                  </a:cxn>
                </a:cxnLst>
                <a:rect l="0" t="0" r="r" b="b"/>
                <a:pathLst>
                  <a:path w="4" h="600">
                    <a:moveTo>
                      <a:pt x="0" y="0"/>
                    </a:moveTo>
                    <a:lnTo>
                      <a:pt x="0" y="600"/>
                    </a:lnTo>
                    <a:lnTo>
                      <a:pt x="4" y="60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49" name="Rectangle 37">
                <a:extLst>
                  <a:ext uri="{FF2B5EF4-FFF2-40B4-BE49-F238E27FC236}">
                    <a16:creationId xmlns:a16="http://schemas.microsoft.com/office/drawing/2014/main" id="{7C257317-EB5E-423A-BD88-7C704F6EC288}"/>
                  </a:ext>
                </a:extLst>
              </p:cNvPr>
              <p:cNvSpPr>
                <a:spLocks noChangeArrowheads="1"/>
              </p:cNvSpPr>
              <p:nvPr/>
            </p:nvSpPr>
            <p:spPr bwMode="auto">
              <a:xfrm>
                <a:off x="16613188" y="4162425"/>
                <a:ext cx="117475"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50" name="Freeform 38">
                <a:extLst>
                  <a:ext uri="{FF2B5EF4-FFF2-40B4-BE49-F238E27FC236}">
                    <a16:creationId xmlns:a16="http://schemas.microsoft.com/office/drawing/2014/main" id="{31C8E09D-EEB9-4530-9C29-5A0982245077}"/>
                  </a:ext>
                </a:extLst>
              </p:cNvPr>
              <p:cNvSpPr>
                <a:spLocks/>
              </p:cNvSpPr>
              <p:nvPr/>
            </p:nvSpPr>
            <p:spPr bwMode="auto">
              <a:xfrm>
                <a:off x="16613188" y="4162425"/>
                <a:ext cx="117475" cy="4763"/>
              </a:xfrm>
              <a:custGeom>
                <a:avLst/>
                <a:gdLst>
                  <a:gd name="T0" fmla="*/ 0 w 148"/>
                  <a:gd name="T1" fmla="*/ 6 h 6"/>
                  <a:gd name="T2" fmla="*/ 148 w 148"/>
                  <a:gd name="T3" fmla="*/ 6 h 6"/>
                  <a:gd name="T4" fmla="*/ 148 w 148"/>
                  <a:gd name="T5" fmla="*/ 0 h 6"/>
                  <a:gd name="T6" fmla="*/ 0 w 148"/>
                  <a:gd name="T7" fmla="*/ 0 h 6"/>
                </a:gdLst>
                <a:ahLst/>
                <a:cxnLst>
                  <a:cxn ang="0">
                    <a:pos x="T0" y="T1"/>
                  </a:cxn>
                  <a:cxn ang="0">
                    <a:pos x="T2" y="T3"/>
                  </a:cxn>
                  <a:cxn ang="0">
                    <a:pos x="T4" y="T5"/>
                  </a:cxn>
                  <a:cxn ang="0">
                    <a:pos x="T6" y="T7"/>
                  </a:cxn>
                </a:cxnLst>
                <a:rect l="0" t="0" r="r" b="b"/>
                <a:pathLst>
                  <a:path w="148" h="6">
                    <a:moveTo>
                      <a:pt x="0" y="6"/>
                    </a:moveTo>
                    <a:lnTo>
                      <a:pt x="148" y="6"/>
                    </a:lnTo>
                    <a:lnTo>
                      <a:pt x="14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51" name="Rectangle 39">
                <a:extLst>
                  <a:ext uri="{FF2B5EF4-FFF2-40B4-BE49-F238E27FC236}">
                    <a16:creationId xmlns:a16="http://schemas.microsoft.com/office/drawing/2014/main" id="{34FD3356-8F9C-44CE-8791-84D28D0B887D}"/>
                  </a:ext>
                </a:extLst>
              </p:cNvPr>
              <p:cNvSpPr>
                <a:spLocks noChangeArrowheads="1"/>
              </p:cNvSpPr>
              <p:nvPr/>
            </p:nvSpPr>
            <p:spPr bwMode="auto">
              <a:xfrm>
                <a:off x="16613188" y="4638675"/>
                <a:ext cx="117475"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52" name="Freeform 40">
                <a:extLst>
                  <a:ext uri="{FF2B5EF4-FFF2-40B4-BE49-F238E27FC236}">
                    <a16:creationId xmlns:a16="http://schemas.microsoft.com/office/drawing/2014/main" id="{40F0E8A2-3AEC-4671-8D65-F181F9316BD4}"/>
                  </a:ext>
                </a:extLst>
              </p:cNvPr>
              <p:cNvSpPr>
                <a:spLocks/>
              </p:cNvSpPr>
              <p:nvPr/>
            </p:nvSpPr>
            <p:spPr bwMode="auto">
              <a:xfrm>
                <a:off x="16613188" y="4638675"/>
                <a:ext cx="117475" cy="4763"/>
              </a:xfrm>
              <a:custGeom>
                <a:avLst/>
                <a:gdLst>
                  <a:gd name="T0" fmla="*/ 0 w 148"/>
                  <a:gd name="T1" fmla="*/ 6 h 6"/>
                  <a:gd name="T2" fmla="*/ 148 w 148"/>
                  <a:gd name="T3" fmla="*/ 6 h 6"/>
                  <a:gd name="T4" fmla="*/ 148 w 148"/>
                  <a:gd name="T5" fmla="*/ 0 h 6"/>
                  <a:gd name="T6" fmla="*/ 0 w 148"/>
                  <a:gd name="T7" fmla="*/ 0 h 6"/>
                </a:gdLst>
                <a:ahLst/>
                <a:cxnLst>
                  <a:cxn ang="0">
                    <a:pos x="T0" y="T1"/>
                  </a:cxn>
                  <a:cxn ang="0">
                    <a:pos x="T2" y="T3"/>
                  </a:cxn>
                  <a:cxn ang="0">
                    <a:pos x="T4" y="T5"/>
                  </a:cxn>
                  <a:cxn ang="0">
                    <a:pos x="T6" y="T7"/>
                  </a:cxn>
                </a:cxnLst>
                <a:rect l="0" t="0" r="r" b="b"/>
                <a:pathLst>
                  <a:path w="148" h="6">
                    <a:moveTo>
                      <a:pt x="0" y="6"/>
                    </a:moveTo>
                    <a:lnTo>
                      <a:pt x="148" y="6"/>
                    </a:lnTo>
                    <a:lnTo>
                      <a:pt x="14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53" name="Rectangle 41">
                <a:extLst>
                  <a:ext uri="{FF2B5EF4-FFF2-40B4-BE49-F238E27FC236}">
                    <a16:creationId xmlns:a16="http://schemas.microsoft.com/office/drawing/2014/main" id="{37012431-87CB-4418-BF31-B48836945153}"/>
                  </a:ext>
                </a:extLst>
              </p:cNvPr>
              <p:cNvSpPr>
                <a:spLocks noChangeArrowheads="1"/>
              </p:cNvSpPr>
              <p:nvPr/>
            </p:nvSpPr>
            <p:spPr bwMode="auto">
              <a:xfrm>
                <a:off x="15641638" y="3946525"/>
                <a:ext cx="3175" cy="50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54" name="Freeform 42">
                <a:extLst>
                  <a:ext uri="{FF2B5EF4-FFF2-40B4-BE49-F238E27FC236}">
                    <a16:creationId xmlns:a16="http://schemas.microsoft.com/office/drawing/2014/main" id="{F3F072C9-76EC-4870-9E5F-A16642C54D91}"/>
                  </a:ext>
                </a:extLst>
              </p:cNvPr>
              <p:cNvSpPr>
                <a:spLocks/>
              </p:cNvSpPr>
              <p:nvPr/>
            </p:nvSpPr>
            <p:spPr bwMode="auto">
              <a:xfrm>
                <a:off x="15641638" y="3946525"/>
                <a:ext cx="3175" cy="508000"/>
              </a:xfrm>
              <a:custGeom>
                <a:avLst/>
                <a:gdLst>
                  <a:gd name="T0" fmla="*/ 0 w 5"/>
                  <a:gd name="T1" fmla="*/ 0 h 640"/>
                  <a:gd name="T2" fmla="*/ 0 w 5"/>
                  <a:gd name="T3" fmla="*/ 640 h 640"/>
                  <a:gd name="T4" fmla="*/ 5 w 5"/>
                  <a:gd name="T5" fmla="*/ 640 h 640"/>
                  <a:gd name="T6" fmla="*/ 5 w 5"/>
                  <a:gd name="T7" fmla="*/ 0 h 640"/>
                </a:gdLst>
                <a:ahLst/>
                <a:cxnLst>
                  <a:cxn ang="0">
                    <a:pos x="T0" y="T1"/>
                  </a:cxn>
                  <a:cxn ang="0">
                    <a:pos x="T2" y="T3"/>
                  </a:cxn>
                  <a:cxn ang="0">
                    <a:pos x="T4" y="T5"/>
                  </a:cxn>
                  <a:cxn ang="0">
                    <a:pos x="T6" y="T7"/>
                  </a:cxn>
                </a:cxnLst>
                <a:rect l="0" t="0" r="r" b="b"/>
                <a:pathLst>
                  <a:path w="5" h="640">
                    <a:moveTo>
                      <a:pt x="0" y="0"/>
                    </a:moveTo>
                    <a:lnTo>
                      <a:pt x="0" y="640"/>
                    </a:lnTo>
                    <a:lnTo>
                      <a:pt x="5" y="64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55" name="Rectangle 43">
                <a:extLst>
                  <a:ext uri="{FF2B5EF4-FFF2-40B4-BE49-F238E27FC236}">
                    <a16:creationId xmlns:a16="http://schemas.microsoft.com/office/drawing/2014/main" id="{39F9334B-A14F-4524-9BC0-75923483A29D}"/>
                  </a:ext>
                </a:extLst>
              </p:cNvPr>
              <p:cNvSpPr>
                <a:spLocks noChangeArrowheads="1"/>
              </p:cNvSpPr>
              <p:nvPr/>
            </p:nvSpPr>
            <p:spPr bwMode="auto">
              <a:xfrm>
                <a:off x="15584488" y="3943350"/>
                <a:ext cx="117475"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56" name="Freeform 44">
                <a:extLst>
                  <a:ext uri="{FF2B5EF4-FFF2-40B4-BE49-F238E27FC236}">
                    <a16:creationId xmlns:a16="http://schemas.microsoft.com/office/drawing/2014/main" id="{DE196779-D393-4E6E-ADB8-A2C0DA677042}"/>
                  </a:ext>
                </a:extLst>
              </p:cNvPr>
              <p:cNvSpPr>
                <a:spLocks/>
              </p:cNvSpPr>
              <p:nvPr/>
            </p:nvSpPr>
            <p:spPr bwMode="auto">
              <a:xfrm>
                <a:off x="15584488" y="3943350"/>
                <a:ext cx="117475" cy="4763"/>
              </a:xfrm>
              <a:custGeom>
                <a:avLst/>
                <a:gdLst>
                  <a:gd name="T0" fmla="*/ 0 w 149"/>
                  <a:gd name="T1" fmla="*/ 6 h 6"/>
                  <a:gd name="T2" fmla="*/ 149 w 149"/>
                  <a:gd name="T3" fmla="*/ 6 h 6"/>
                  <a:gd name="T4" fmla="*/ 149 w 149"/>
                  <a:gd name="T5" fmla="*/ 0 h 6"/>
                  <a:gd name="T6" fmla="*/ 0 w 149"/>
                  <a:gd name="T7" fmla="*/ 0 h 6"/>
                </a:gdLst>
                <a:ahLst/>
                <a:cxnLst>
                  <a:cxn ang="0">
                    <a:pos x="T0" y="T1"/>
                  </a:cxn>
                  <a:cxn ang="0">
                    <a:pos x="T2" y="T3"/>
                  </a:cxn>
                  <a:cxn ang="0">
                    <a:pos x="T4" y="T5"/>
                  </a:cxn>
                  <a:cxn ang="0">
                    <a:pos x="T6" y="T7"/>
                  </a:cxn>
                </a:cxnLst>
                <a:rect l="0" t="0" r="r" b="b"/>
                <a:pathLst>
                  <a:path w="149" h="6">
                    <a:moveTo>
                      <a:pt x="0" y="6"/>
                    </a:moveTo>
                    <a:lnTo>
                      <a:pt x="149" y="6"/>
                    </a:lnTo>
                    <a:lnTo>
                      <a:pt x="14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57" name="Rectangle 45">
                <a:extLst>
                  <a:ext uri="{FF2B5EF4-FFF2-40B4-BE49-F238E27FC236}">
                    <a16:creationId xmlns:a16="http://schemas.microsoft.com/office/drawing/2014/main" id="{467746AD-BBEE-4D23-901E-D8A397AFDEEC}"/>
                  </a:ext>
                </a:extLst>
              </p:cNvPr>
              <p:cNvSpPr>
                <a:spLocks noChangeArrowheads="1"/>
              </p:cNvSpPr>
              <p:nvPr/>
            </p:nvSpPr>
            <p:spPr bwMode="auto">
              <a:xfrm>
                <a:off x="15584488" y="4451350"/>
                <a:ext cx="117475"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58" name="Freeform 46">
                <a:extLst>
                  <a:ext uri="{FF2B5EF4-FFF2-40B4-BE49-F238E27FC236}">
                    <a16:creationId xmlns:a16="http://schemas.microsoft.com/office/drawing/2014/main" id="{B7845667-09B8-49C8-9E47-AF963631448B}"/>
                  </a:ext>
                </a:extLst>
              </p:cNvPr>
              <p:cNvSpPr>
                <a:spLocks/>
              </p:cNvSpPr>
              <p:nvPr/>
            </p:nvSpPr>
            <p:spPr bwMode="auto">
              <a:xfrm>
                <a:off x="15584488" y="4451350"/>
                <a:ext cx="117475" cy="4763"/>
              </a:xfrm>
              <a:custGeom>
                <a:avLst/>
                <a:gdLst>
                  <a:gd name="T0" fmla="*/ 0 w 149"/>
                  <a:gd name="T1" fmla="*/ 5 h 5"/>
                  <a:gd name="T2" fmla="*/ 149 w 149"/>
                  <a:gd name="T3" fmla="*/ 5 h 5"/>
                  <a:gd name="T4" fmla="*/ 149 w 149"/>
                  <a:gd name="T5" fmla="*/ 0 h 5"/>
                  <a:gd name="T6" fmla="*/ 0 w 149"/>
                  <a:gd name="T7" fmla="*/ 0 h 5"/>
                </a:gdLst>
                <a:ahLst/>
                <a:cxnLst>
                  <a:cxn ang="0">
                    <a:pos x="T0" y="T1"/>
                  </a:cxn>
                  <a:cxn ang="0">
                    <a:pos x="T2" y="T3"/>
                  </a:cxn>
                  <a:cxn ang="0">
                    <a:pos x="T4" y="T5"/>
                  </a:cxn>
                  <a:cxn ang="0">
                    <a:pos x="T6" y="T7"/>
                  </a:cxn>
                </a:cxnLst>
                <a:rect l="0" t="0" r="r" b="b"/>
                <a:pathLst>
                  <a:path w="149" h="5">
                    <a:moveTo>
                      <a:pt x="0" y="5"/>
                    </a:moveTo>
                    <a:lnTo>
                      <a:pt x="149" y="5"/>
                    </a:lnTo>
                    <a:lnTo>
                      <a:pt x="14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59" name="Rectangle 47">
                <a:extLst>
                  <a:ext uri="{FF2B5EF4-FFF2-40B4-BE49-F238E27FC236}">
                    <a16:creationId xmlns:a16="http://schemas.microsoft.com/office/drawing/2014/main" id="{B588B85D-01A2-459C-A2E5-1C4E3CEACA8E}"/>
                  </a:ext>
                </a:extLst>
              </p:cNvPr>
              <p:cNvSpPr>
                <a:spLocks noChangeArrowheads="1"/>
              </p:cNvSpPr>
              <p:nvPr/>
            </p:nvSpPr>
            <p:spPr bwMode="auto">
              <a:xfrm>
                <a:off x="14608175" y="3990975"/>
                <a:ext cx="4763" cy="3429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60" name="Freeform 48">
                <a:extLst>
                  <a:ext uri="{FF2B5EF4-FFF2-40B4-BE49-F238E27FC236}">
                    <a16:creationId xmlns:a16="http://schemas.microsoft.com/office/drawing/2014/main" id="{81BB7E61-08E0-4218-BD34-B6104B7B7856}"/>
                  </a:ext>
                </a:extLst>
              </p:cNvPr>
              <p:cNvSpPr>
                <a:spLocks/>
              </p:cNvSpPr>
              <p:nvPr/>
            </p:nvSpPr>
            <p:spPr bwMode="auto">
              <a:xfrm>
                <a:off x="14608175" y="3990975"/>
                <a:ext cx="4763" cy="342900"/>
              </a:xfrm>
              <a:custGeom>
                <a:avLst/>
                <a:gdLst>
                  <a:gd name="T0" fmla="*/ 0 w 4"/>
                  <a:gd name="T1" fmla="*/ 0 h 433"/>
                  <a:gd name="T2" fmla="*/ 0 w 4"/>
                  <a:gd name="T3" fmla="*/ 433 h 433"/>
                  <a:gd name="T4" fmla="*/ 4 w 4"/>
                  <a:gd name="T5" fmla="*/ 433 h 433"/>
                  <a:gd name="T6" fmla="*/ 4 w 4"/>
                  <a:gd name="T7" fmla="*/ 0 h 433"/>
                </a:gdLst>
                <a:ahLst/>
                <a:cxnLst>
                  <a:cxn ang="0">
                    <a:pos x="T0" y="T1"/>
                  </a:cxn>
                  <a:cxn ang="0">
                    <a:pos x="T2" y="T3"/>
                  </a:cxn>
                  <a:cxn ang="0">
                    <a:pos x="T4" y="T5"/>
                  </a:cxn>
                  <a:cxn ang="0">
                    <a:pos x="T6" y="T7"/>
                  </a:cxn>
                </a:cxnLst>
                <a:rect l="0" t="0" r="r" b="b"/>
                <a:pathLst>
                  <a:path w="4" h="433">
                    <a:moveTo>
                      <a:pt x="0" y="0"/>
                    </a:moveTo>
                    <a:lnTo>
                      <a:pt x="0" y="433"/>
                    </a:lnTo>
                    <a:lnTo>
                      <a:pt x="4" y="43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61" name="Rectangle 49">
                <a:extLst>
                  <a:ext uri="{FF2B5EF4-FFF2-40B4-BE49-F238E27FC236}">
                    <a16:creationId xmlns:a16="http://schemas.microsoft.com/office/drawing/2014/main" id="{8AF2044D-C95F-4DE9-8FBF-9489D3AC287F}"/>
                  </a:ext>
                </a:extLst>
              </p:cNvPr>
              <p:cNvSpPr>
                <a:spLocks noChangeArrowheads="1"/>
              </p:cNvSpPr>
              <p:nvPr/>
            </p:nvSpPr>
            <p:spPr bwMode="auto">
              <a:xfrm>
                <a:off x="14551025" y="3989388"/>
                <a:ext cx="119063"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62" name="Freeform 50">
                <a:extLst>
                  <a:ext uri="{FF2B5EF4-FFF2-40B4-BE49-F238E27FC236}">
                    <a16:creationId xmlns:a16="http://schemas.microsoft.com/office/drawing/2014/main" id="{E7E9CACA-BB6B-4A49-BDE1-CF55FFA8596D}"/>
                  </a:ext>
                </a:extLst>
              </p:cNvPr>
              <p:cNvSpPr>
                <a:spLocks/>
              </p:cNvSpPr>
              <p:nvPr/>
            </p:nvSpPr>
            <p:spPr bwMode="auto">
              <a:xfrm>
                <a:off x="14551025" y="3989388"/>
                <a:ext cx="119063" cy="4763"/>
              </a:xfrm>
              <a:custGeom>
                <a:avLst/>
                <a:gdLst>
                  <a:gd name="T0" fmla="*/ 0 w 148"/>
                  <a:gd name="T1" fmla="*/ 6 h 6"/>
                  <a:gd name="T2" fmla="*/ 148 w 148"/>
                  <a:gd name="T3" fmla="*/ 6 h 6"/>
                  <a:gd name="T4" fmla="*/ 148 w 148"/>
                  <a:gd name="T5" fmla="*/ 0 h 6"/>
                  <a:gd name="T6" fmla="*/ 0 w 148"/>
                  <a:gd name="T7" fmla="*/ 0 h 6"/>
                </a:gdLst>
                <a:ahLst/>
                <a:cxnLst>
                  <a:cxn ang="0">
                    <a:pos x="T0" y="T1"/>
                  </a:cxn>
                  <a:cxn ang="0">
                    <a:pos x="T2" y="T3"/>
                  </a:cxn>
                  <a:cxn ang="0">
                    <a:pos x="T4" y="T5"/>
                  </a:cxn>
                  <a:cxn ang="0">
                    <a:pos x="T6" y="T7"/>
                  </a:cxn>
                </a:cxnLst>
                <a:rect l="0" t="0" r="r" b="b"/>
                <a:pathLst>
                  <a:path w="148" h="6">
                    <a:moveTo>
                      <a:pt x="0" y="6"/>
                    </a:moveTo>
                    <a:lnTo>
                      <a:pt x="148" y="6"/>
                    </a:lnTo>
                    <a:lnTo>
                      <a:pt x="14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63" name="Rectangle 51">
                <a:extLst>
                  <a:ext uri="{FF2B5EF4-FFF2-40B4-BE49-F238E27FC236}">
                    <a16:creationId xmlns:a16="http://schemas.microsoft.com/office/drawing/2014/main" id="{164FB992-1C2F-41FE-88E0-429D77E33DCB}"/>
                  </a:ext>
                </a:extLst>
              </p:cNvPr>
              <p:cNvSpPr>
                <a:spLocks noChangeArrowheads="1"/>
              </p:cNvSpPr>
              <p:nvPr/>
            </p:nvSpPr>
            <p:spPr bwMode="auto">
              <a:xfrm>
                <a:off x="14551025" y="4332288"/>
                <a:ext cx="119063"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64" name="Freeform 52">
                <a:extLst>
                  <a:ext uri="{FF2B5EF4-FFF2-40B4-BE49-F238E27FC236}">
                    <a16:creationId xmlns:a16="http://schemas.microsoft.com/office/drawing/2014/main" id="{51F17224-1A69-402B-BB57-62D28A7917CF}"/>
                  </a:ext>
                </a:extLst>
              </p:cNvPr>
              <p:cNvSpPr>
                <a:spLocks/>
              </p:cNvSpPr>
              <p:nvPr/>
            </p:nvSpPr>
            <p:spPr bwMode="auto">
              <a:xfrm>
                <a:off x="14551025" y="4332288"/>
                <a:ext cx="119063" cy="3175"/>
              </a:xfrm>
              <a:custGeom>
                <a:avLst/>
                <a:gdLst>
                  <a:gd name="T0" fmla="*/ 0 w 148"/>
                  <a:gd name="T1" fmla="*/ 4 h 4"/>
                  <a:gd name="T2" fmla="*/ 148 w 148"/>
                  <a:gd name="T3" fmla="*/ 4 h 4"/>
                  <a:gd name="T4" fmla="*/ 148 w 148"/>
                  <a:gd name="T5" fmla="*/ 0 h 4"/>
                  <a:gd name="T6" fmla="*/ 0 w 148"/>
                  <a:gd name="T7" fmla="*/ 0 h 4"/>
                </a:gdLst>
                <a:ahLst/>
                <a:cxnLst>
                  <a:cxn ang="0">
                    <a:pos x="T0" y="T1"/>
                  </a:cxn>
                  <a:cxn ang="0">
                    <a:pos x="T2" y="T3"/>
                  </a:cxn>
                  <a:cxn ang="0">
                    <a:pos x="T4" y="T5"/>
                  </a:cxn>
                  <a:cxn ang="0">
                    <a:pos x="T6" y="T7"/>
                  </a:cxn>
                </a:cxnLst>
                <a:rect l="0" t="0" r="r" b="b"/>
                <a:pathLst>
                  <a:path w="148" h="4">
                    <a:moveTo>
                      <a:pt x="0" y="4"/>
                    </a:moveTo>
                    <a:lnTo>
                      <a:pt x="148" y="4"/>
                    </a:lnTo>
                    <a:lnTo>
                      <a:pt x="14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65" name="Rectangle 53">
                <a:extLst>
                  <a:ext uri="{FF2B5EF4-FFF2-40B4-BE49-F238E27FC236}">
                    <a16:creationId xmlns:a16="http://schemas.microsoft.com/office/drawing/2014/main" id="{0779B53E-4666-49A5-8DD8-3AEC74E00C55}"/>
                  </a:ext>
                </a:extLst>
              </p:cNvPr>
              <p:cNvSpPr>
                <a:spLocks noChangeArrowheads="1"/>
              </p:cNvSpPr>
              <p:nvPr/>
            </p:nvSpPr>
            <p:spPr bwMode="auto">
              <a:xfrm>
                <a:off x="13576300" y="4198938"/>
                <a:ext cx="3175" cy="2889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66" name="Freeform 54">
                <a:extLst>
                  <a:ext uri="{FF2B5EF4-FFF2-40B4-BE49-F238E27FC236}">
                    <a16:creationId xmlns:a16="http://schemas.microsoft.com/office/drawing/2014/main" id="{A586893A-FAF4-49C8-8C10-7698006E0D62}"/>
                  </a:ext>
                </a:extLst>
              </p:cNvPr>
              <p:cNvSpPr>
                <a:spLocks/>
              </p:cNvSpPr>
              <p:nvPr/>
            </p:nvSpPr>
            <p:spPr bwMode="auto">
              <a:xfrm>
                <a:off x="13576300" y="4198938"/>
                <a:ext cx="3175" cy="288925"/>
              </a:xfrm>
              <a:custGeom>
                <a:avLst/>
                <a:gdLst>
                  <a:gd name="T0" fmla="*/ 0 w 3"/>
                  <a:gd name="T1" fmla="*/ 0 h 365"/>
                  <a:gd name="T2" fmla="*/ 0 w 3"/>
                  <a:gd name="T3" fmla="*/ 365 h 365"/>
                  <a:gd name="T4" fmla="*/ 3 w 3"/>
                  <a:gd name="T5" fmla="*/ 365 h 365"/>
                  <a:gd name="T6" fmla="*/ 3 w 3"/>
                  <a:gd name="T7" fmla="*/ 0 h 365"/>
                </a:gdLst>
                <a:ahLst/>
                <a:cxnLst>
                  <a:cxn ang="0">
                    <a:pos x="T0" y="T1"/>
                  </a:cxn>
                  <a:cxn ang="0">
                    <a:pos x="T2" y="T3"/>
                  </a:cxn>
                  <a:cxn ang="0">
                    <a:pos x="T4" y="T5"/>
                  </a:cxn>
                  <a:cxn ang="0">
                    <a:pos x="T6" y="T7"/>
                  </a:cxn>
                </a:cxnLst>
                <a:rect l="0" t="0" r="r" b="b"/>
                <a:pathLst>
                  <a:path w="3" h="365">
                    <a:moveTo>
                      <a:pt x="0" y="0"/>
                    </a:moveTo>
                    <a:lnTo>
                      <a:pt x="0" y="365"/>
                    </a:lnTo>
                    <a:lnTo>
                      <a:pt x="3" y="365"/>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67" name="Rectangle 55">
                <a:extLst>
                  <a:ext uri="{FF2B5EF4-FFF2-40B4-BE49-F238E27FC236}">
                    <a16:creationId xmlns:a16="http://schemas.microsoft.com/office/drawing/2014/main" id="{AE484E24-A75B-4920-B9DD-80887216538E}"/>
                  </a:ext>
                </a:extLst>
              </p:cNvPr>
              <p:cNvSpPr>
                <a:spLocks noChangeArrowheads="1"/>
              </p:cNvSpPr>
              <p:nvPr/>
            </p:nvSpPr>
            <p:spPr bwMode="auto">
              <a:xfrm>
                <a:off x="13517563" y="4197350"/>
                <a:ext cx="119063"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68" name="Freeform 56">
                <a:extLst>
                  <a:ext uri="{FF2B5EF4-FFF2-40B4-BE49-F238E27FC236}">
                    <a16:creationId xmlns:a16="http://schemas.microsoft.com/office/drawing/2014/main" id="{8FC33DCF-2802-477A-9873-82D6899818BC}"/>
                  </a:ext>
                </a:extLst>
              </p:cNvPr>
              <p:cNvSpPr>
                <a:spLocks/>
              </p:cNvSpPr>
              <p:nvPr/>
            </p:nvSpPr>
            <p:spPr bwMode="auto">
              <a:xfrm>
                <a:off x="13517563" y="4197350"/>
                <a:ext cx="119063" cy="4763"/>
              </a:xfrm>
              <a:custGeom>
                <a:avLst/>
                <a:gdLst>
                  <a:gd name="T0" fmla="*/ 0 w 150"/>
                  <a:gd name="T1" fmla="*/ 6 h 6"/>
                  <a:gd name="T2" fmla="*/ 150 w 150"/>
                  <a:gd name="T3" fmla="*/ 6 h 6"/>
                  <a:gd name="T4" fmla="*/ 150 w 150"/>
                  <a:gd name="T5" fmla="*/ 0 h 6"/>
                  <a:gd name="T6" fmla="*/ 0 w 150"/>
                  <a:gd name="T7" fmla="*/ 0 h 6"/>
                </a:gdLst>
                <a:ahLst/>
                <a:cxnLst>
                  <a:cxn ang="0">
                    <a:pos x="T0" y="T1"/>
                  </a:cxn>
                  <a:cxn ang="0">
                    <a:pos x="T2" y="T3"/>
                  </a:cxn>
                  <a:cxn ang="0">
                    <a:pos x="T4" y="T5"/>
                  </a:cxn>
                  <a:cxn ang="0">
                    <a:pos x="T6" y="T7"/>
                  </a:cxn>
                </a:cxnLst>
                <a:rect l="0" t="0" r="r" b="b"/>
                <a:pathLst>
                  <a:path w="150" h="6">
                    <a:moveTo>
                      <a:pt x="0" y="6"/>
                    </a:moveTo>
                    <a:lnTo>
                      <a:pt x="150" y="6"/>
                    </a:lnTo>
                    <a:lnTo>
                      <a:pt x="15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69" name="Rectangle 57">
                <a:extLst>
                  <a:ext uri="{FF2B5EF4-FFF2-40B4-BE49-F238E27FC236}">
                    <a16:creationId xmlns:a16="http://schemas.microsoft.com/office/drawing/2014/main" id="{45335BA4-65E0-4C55-8EB1-88509FCA2F63}"/>
                  </a:ext>
                </a:extLst>
              </p:cNvPr>
              <p:cNvSpPr>
                <a:spLocks noChangeArrowheads="1"/>
              </p:cNvSpPr>
              <p:nvPr/>
            </p:nvSpPr>
            <p:spPr bwMode="auto">
              <a:xfrm>
                <a:off x="13517563" y="4486275"/>
                <a:ext cx="119063"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70" name="Freeform 58">
                <a:extLst>
                  <a:ext uri="{FF2B5EF4-FFF2-40B4-BE49-F238E27FC236}">
                    <a16:creationId xmlns:a16="http://schemas.microsoft.com/office/drawing/2014/main" id="{ED0036D1-3034-435F-801C-AF8307C72E89}"/>
                  </a:ext>
                </a:extLst>
              </p:cNvPr>
              <p:cNvSpPr>
                <a:spLocks/>
              </p:cNvSpPr>
              <p:nvPr/>
            </p:nvSpPr>
            <p:spPr bwMode="auto">
              <a:xfrm>
                <a:off x="13517563" y="4486275"/>
                <a:ext cx="119063" cy="3175"/>
              </a:xfrm>
              <a:custGeom>
                <a:avLst/>
                <a:gdLst>
                  <a:gd name="T0" fmla="*/ 0 w 150"/>
                  <a:gd name="T1" fmla="*/ 4 h 4"/>
                  <a:gd name="T2" fmla="*/ 150 w 150"/>
                  <a:gd name="T3" fmla="*/ 4 h 4"/>
                  <a:gd name="T4" fmla="*/ 150 w 150"/>
                  <a:gd name="T5" fmla="*/ 0 h 4"/>
                  <a:gd name="T6" fmla="*/ 0 w 150"/>
                  <a:gd name="T7" fmla="*/ 0 h 4"/>
                </a:gdLst>
                <a:ahLst/>
                <a:cxnLst>
                  <a:cxn ang="0">
                    <a:pos x="T0" y="T1"/>
                  </a:cxn>
                  <a:cxn ang="0">
                    <a:pos x="T2" y="T3"/>
                  </a:cxn>
                  <a:cxn ang="0">
                    <a:pos x="T4" y="T5"/>
                  </a:cxn>
                  <a:cxn ang="0">
                    <a:pos x="T6" y="T7"/>
                  </a:cxn>
                </a:cxnLst>
                <a:rect l="0" t="0" r="r" b="b"/>
                <a:pathLst>
                  <a:path w="150" h="4">
                    <a:moveTo>
                      <a:pt x="0" y="4"/>
                    </a:moveTo>
                    <a:lnTo>
                      <a:pt x="150" y="4"/>
                    </a:lnTo>
                    <a:lnTo>
                      <a:pt x="15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71" name="Rectangle 59">
                <a:extLst>
                  <a:ext uri="{FF2B5EF4-FFF2-40B4-BE49-F238E27FC236}">
                    <a16:creationId xmlns:a16="http://schemas.microsoft.com/office/drawing/2014/main" id="{5574B852-D8A2-43FD-9848-D6BC9C798C4E}"/>
                  </a:ext>
                </a:extLst>
              </p:cNvPr>
              <p:cNvSpPr>
                <a:spLocks noChangeArrowheads="1"/>
              </p:cNvSpPr>
              <p:nvPr/>
            </p:nvSpPr>
            <p:spPr bwMode="auto">
              <a:xfrm>
                <a:off x="12546013" y="3884613"/>
                <a:ext cx="3175" cy="2905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72" name="Freeform 60">
                <a:extLst>
                  <a:ext uri="{FF2B5EF4-FFF2-40B4-BE49-F238E27FC236}">
                    <a16:creationId xmlns:a16="http://schemas.microsoft.com/office/drawing/2014/main" id="{E141F284-1B67-45EB-94BE-3F6935183116}"/>
                  </a:ext>
                </a:extLst>
              </p:cNvPr>
              <p:cNvSpPr>
                <a:spLocks/>
              </p:cNvSpPr>
              <p:nvPr/>
            </p:nvSpPr>
            <p:spPr bwMode="auto">
              <a:xfrm>
                <a:off x="12546013" y="3884613"/>
                <a:ext cx="3175" cy="290513"/>
              </a:xfrm>
              <a:custGeom>
                <a:avLst/>
                <a:gdLst>
                  <a:gd name="T0" fmla="*/ 0 w 2"/>
                  <a:gd name="T1" fmla="*/ 0 h 365"/>
                  <a:gd name="T2" fmla="*/ 0 w 2"/>
                  <a:gd name="T3" fmla="*/ 365 h 365"/>
                  <a:gd name="T4" fmla="*/ 2 w 2"/>
                  <a:gd name="T5" fmla="*/ 365 h 365"/>
                  <a:gd name="T6" fmla="*/ 2 w 2"/>
                  <a:gd name="T7" fmla="*/ 0 h 365"/>
                </a:gdLst>
                <a:ahLst/>
                <a:cxnLst>
                  <a:cxn ang="0">
                    <a:pos x="T0" y="T1"/>
                  </a:cxn>
                  <a:cxn ang="0">
                    <a:pos x="T2" y="T3"/>
                  </a:cxn>
                  <a:cxn ang="0">
                    <a:pos x="T4" y="T5"/>
                  </a:cxn>
                  <a:cxn ang="0">
                    <a:pos x="T6" y="T7"/>
                  </a:cxn>
                </a:cxnLst>
                <a:rect l="0" t="0" r="r" b="b"/>
                <a:pathLst>
                  <a:path w="2" h="365">
                    <a:moveTo>
                      <a:pt x="0" y="0"/>
                    </a:moveTo>
                    <a:lnTo>
                      <a:pt x="0" y="365"/>
                    </a:lnTo>
                    <a:lnTo>
                      <a:pt x="2" y="365"/>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73" name="Rectangle 61">
                <a:extLst>
                  <a:ext uri="{FF2B5EF4-FFF2-40B4-BE49-F238E27FC236}">
                    <a16:creationId xmlns:a16="http://schemas.microsoft.com/office/drawing/2014/main" id="{4DD22985-68EA-4153-80C2-3724CA5BC8BA}"/>
                  </a:ext>
                </a:extLst>
              </p:cNvPr>
              <p:cNvSpPr>
                <a:spLocks noChangeArrowheads="1"/>
              </p:cNvSpPr>
              <p:nvPr/>
            </p:nvSpPr>
            <p:spPr bwMode="auto">
              <a:xfrm>
                <a:off x="12488863" y="3883025"/>
                <a:ext cx="117475"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74" name="Freeform 62">
                <a:extLst>
                  <a:ext uri="{FF2B5EF4-FFF2-40B4-BE49-F238E27FC236}">
                    <a16:creationId xmlns:a16="http://schemas.microsoft.com/office/drawing/2014/main" id="{BCEBC417-3111-44A7-BDF4-10D669981364}"/>
                  </a:ext>
                </a:extLst>
              </p:cNvPr>
              <p:cNvSpPr>
                <a:spLocks/>
              </p:cNvSpPr>
              <p:nvPr/>
            </p:nvSpPr>
            <p:spPr bwMode="auto">
              <a:xfrm>
                <a:off x="12488863" y="3883025"/>
                <a:ext cx="117475" cy="4763"/>
              </a:xfrm>
              <a:custGeom>
                <a:avLst/>
                <a:gdLst>
                  <a:gd name="T0" fmla="*/ 0 w 148"/>
                  <a:gd name="T1" fmla="*/ 6 h 6"/>
                  <a:gd name="T2" fmla="*/ 148 w 148"/>
                  <a:gd name="T3" fmla="*/ 6 h 6"/>
                  <a:gd name="T4" fmla="*/ 148 w 148"/>
                  <a:gd name="T5" fmla="*/ 0 h 6"/>
                  <a:gd name="T6" fmla="*/ 0 w 148"/>
                  <a:gd name="T7" fmla="*/ 0 h 6"/>
                </a:gdLst>
                <a:ahLst/>
                <a:cxnLst>
                  <a:cxn ang="0">
                    <a:pos x="T0" y="T1"/>
                  </a:cxn>
                  <a:cxn ang="0">
                    <a:pos x="T2" y="T3"/>
                  </a:cxn>
                  <a:cxn ang="0">
                    <a:pos x="T4" y="T5"/>
                  </a:cxn>
                  <a:cxn ang="0">
                    <a:pos x="T6" y="T7"/>
                  </a:cxn>
                </a:cxnLst>
                <a:rect l="0" t="0" r="r" b="b"/>
                <a:pathLst>
                  <a:path w="148" h="6">
                    <a:moveTo>
                      <a:pt x="0" y="6"/>
                    </a:moveTo>
                    <a:lnTo>
                      <a:pt x="148" y="6"/>
                    </a:lnTo>
                    <a:lnTo>
                      <a:pt x="14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75" name="Rectangle 63">
                <a:extLst>
                  <a:ext uri="{FF2B5EF4-FFF2-40B4-BE49-F238E27FC236}">
                    <a16:creationId xmlns:a16="http://schemas.microsoft.com/office/drawing/2014/main" id="{B7406C22-AA71-43CB-B4E1-611EB58B108F}"/>
                  </a:ext>
                </a:extLst>
              </p:cNvPr>
              <p:cNvSpPr>
                <a:spLocks noChangeArrowheads="1"/>
              </p:cNvSpPr>
              <p:nvPr/>
            </p:nvSpPr>
            <p:spPr bwMode="auto">
              <a:xfrm>
                <a:off x="12488863" y="4173538"/>
                <a:ext cx="117475"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76" name="Freeform 64">
                <a:extLst>
                  <a:ext uri="{FF2B5EF4-FFF2-40B4-BE49-F238E27FC236}">
                    <a16:creationId xmlns:a16="http://schemas.microsoft.com/office/drawing/2014/main" id="{D1B88213-79D0-4C9A-A061-0C0082C65C82}"/>
                  </a:ext>
                </a:extLst>
              </p:cNvPr>
              <p:cNvSpPr>
                <a:spLocks/>
              </p:cNvSpPr>
              <p:nvPr/>
            </p:nvSpPr>
            <p:spPr bwMode="auto">
              <a:xfrm>
                <a:off x="12488863" y="4173538"/>
                <a:ext cx="117475" cy="3175"/>
              </a:xfrm>
              <a:custGeom>
                <a:avLst/>
                <a:gdLst>
                  <a:gd name="T0" fmla="*/ 0 w 148"/>
                  <a:gd name="T1" fmla="*/ 4 h 4"/>
                  <a:gd name="T2" fmla="*/ 148 w 148"/>
                  <a:gd name="T3" fmla="*/ 4 h 4"/>
                  <a:gd name="T4" fmla="*/ 148 w 148"/>
                  <a:gd name="T5" fmla="*/ 0 h 4"/>
                  <a:gd name="T6" fmla="*/ 0 w 148"/>
                  <a:gd name="T7" fmla="*/ 0 h 4"/>
                </a:gdLst>
                <a:ahLst/>
                <a:cxnLst>
                  <a:cxn ang="0">
                    <a:pos x="T0" y="T1"/>
                  </a:cxn>
                  <a:cxn ang="0">
                    <a:pos x="T2" y="T3"/>
                  </a:cxn>
                  <a:cxn ang="0">
                    <a:pos x="T4" y="T5"/>
                  </a:cxn>
                  <a:cxn ang="0">
                    <a:pos x="T6" y="T7"/>
                  </a:cxn>
                </a:cxnLst>
                <a:rect l="0" t="0" r="r" b="b"/>
                <a:pathLst>
                  <a:path w="148" h="4">
                    <a:moveTo>
                      <a:pt x="0" y="4"/>
                    </a:moveTo>
                    <a:lnTo>
                      <a:pt x="148" y="4"/>
                    </a:lnTo>
                    <a:lnTo>
                      <a:pt x="14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77" name="Rectangle 65">
                <a:extLst>
                  <a:ext uri="{FF2B5EF4-FFF2-40B4-BE49-F238E27FC236}">
                    <a16:creationId xmlns:a16="http://schemas.microsoft.com/office/drawing/2014/main" id="{F135FD40-0E57-4AB4-A874-04C487E2C21E}"/>
                  </a:ext>
                </a:extLst>
              </p:cNvPr>
              <p:cNvSpPr>
                <a:spLocks noChangeArrowheads="1"/>
              </p:cNvSpPr>
              <p:nvPr/>
            </p:nvSpPr>
            <p:spPr bwMode="auto">
              <a:xfrm>
                <a:off x="11512550" y="3717925"/>
                <a:ext cx="1588" cy="2873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78" name="Freeform 66">
                <a:extLst>
                  <a:ext uri="{FF2B5EF4-FFF2-40B4-BE49-F238E27FC236}">
                    <a16:creationId xmlns:a16="http://schemas.microsoft.com/office/drawing/2014/main" id="{1187BE39-84D7-49B6-B61E-663B39117B50}"/>
                  </a:ext>
                </a:extLst>
              </p:cNvPr>
              <p:cNvSpPr>
                <a:spLocks/>
              </p:cNvSpPr>
              <p:nvPr/>
            </p:nvSpPr>
            <p:spPr bwMode="auto">
              <a:xfrm>
                <a:off x="11512550" y="3717925"/>
                <a:ext cx="1588" cy="287338"/>
              </a:xfrm>
              <a:custGeom>
                <a:avLst/>
                <a:gdLst>
                  <a:gd name="T0" fmla="*/ 0 w 3"/>
                  <a:gd name="T1" fmla="*/ 0 h 363"/>
                  <a:gd name="T2" fmla="*/ 0 w 3"/>
                  <a:gd name="T3" fmla="*/ 363 h 363"/>
                  <a:gd name="T4" fmla="*/ 3 w 3"/>
                  <a:gd name="T5" fmla="*/ 363 h 363"/>
                  <a:gd name="T6" fmla="*/ 3 w 3"/>
                  <a:gd name="T7" fmla="*/ 0 h 363"/>
                </a:gdLst>
                <a:ahLst/>
                <a:cxnLst>
                  <a:cxn ang="0">
                    <a:pos x="T0" y="T1"/>
                  </a:cxn>
                  <a:cxn ang="0">
                    <a:pos x="T2" y="T3"/>
                  </a:cxn>
                  <a:cxn ang="0">
                    <a:pos x="T4" y="T5"/>
                  </a:cxn>
                  <a:cxn ang="0">
                    <a:pos x="T6" y="T7"/>
                  </a:cxn>
                </a:cxnLst>
                <a:rect l="0" t="0" r="r" b="b"/>
                <a:pathLst>
                  <a:path w="3" h="363">
                    <a:moveTo>
                      <a:pt x="0" y="0"/>
                    </a:moveTo>
                    <a:lnTo>
                      <a:pt x="0" y="363"/>
                    </a:lnTo>
                    <a:lnTo>
                      <a:pt x="3" y="36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79" name="Rectangle 67">
                <a:extLst>
                  <a:ext uri="{FF2B5EF4-FFF2-40B4-BE49-F238E27FC236}">
                    <a16:creationId xmlns:a16="http://schemas.microsoft.com/office/drawing/2014/main" id="{3F6E4256-273D-48DA-B8B6-071917919007}"/>
                  </a:ext>
                </a:extLst>
              </p:cNvPr>
              <p:cNvSpPr>
                <a:spLocks noChangeArrowheads="1"/>
              </p:cNvSpPr>
              <p:nvPr/>
            </p:nvSpPr>
            <p:spPr bwMode="auto">
              <a:xfrm>
                <a:off x="11455400" y="3714750"/>
                <a:ext cx="117475"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80" name="Freeform 68">
                <a:extLst>
                  <a:ext uri="{FF2B5EF4-FFF2-40B4-BE49-F238E27FC236}">
                    <a16:creationId xmlns:a16="http://schemas.microsoft.com/office/drawing/2014/main" id="{4CDD4CAE-31CA-420F-A4C9-52B51B8A79FA}"/>
                  </a:ext>
                </a:extLst>
              </p:cNvPr>
              <p:cNvSpPr>
                <a:spLocks/>
              </p:cNvSpPr>
              <p:nvPr/>
            </p:nvSpPr>
            <p:spPr bwMode="auto">
              <a:xfrm>
                <a:off x="11455400" y="3714750"/>
                <a:ext cx="117475" cy="4763"/>
              </a:xfrm>
              <a:custGeom>
                <a:avLst/>
                <a:gdLst>
                  <a:gd name="T0" fmla="*/ 0 w 149"/>
                  <a:gd name="T1" fmla="*/ 6 h 6"/>
                  <a:gd name="T2" fmla="*/ 149 w 149"/>
                  <a:gd name="T3" fmla="*/ 6 h 6"/>
                  <a:gd name="T4" fmla="*/ 149 w 149"/>
                  <a:gd name="T5" fmla="*/ 0 h 6"/>
                  <a:gd name="T6" fmla="*/ 0 w 149"/>
                  <a:gd name="T7" fmla="*/ 0 h 6"/>
                </a:gdLst>
                <a:ahLst/>
                <a:cxnLst>
                  <a:cxn ang="0">
                    <a:pos x="T0" y="T1"/>
                  </a:cxn>
                  <a:cxn ang="0">
                    <a:pos x="T2" y="T3"/>
                  </a:cxn>
                  <a:cxn ang="0">
                    <a:pos x="T4" y="T5"/>
                  </a:cxn>
                  <a:cxn ang="0">
                    <a:pos x="T6" y="T7"/>
                  </a:cxn>
                </a:cxnLst>
                <a:rect l="0" t="0" r="r" b="b"/>
                <a:pathLst>
                  <a:path w="149" h="6">
                    <a:moveTo>
                      <a:pt x="0" y="6"/>
                    </a:moveTo>
                    <a:lnTo>
                      <a:pt x="149" y="6"/>
                    </a:lnTo>
                    <a:lnTo>
                      <a:pt x="14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81" name="Rectangle 69">
                <a:extLst>
                  <a:ext uri="{FF2B5EF4-FFF2-40B4-BE49-F238E27FC236}">
                    <a16:creationId xmlns:a16="http://schemas.microsoft.com/office/drawing/2014/main" id="{B228346A-8294-4AB4-B65A-9627BB679D1E}"/>
                  </a:ext>
                </a:extLst>
              </p:cNvPr>
              <p:cNvSpPr>
                <a:spLocks noChangeArrowheads="1"/>
              </p:cNvSpPr>
              <p:nvPr/>
            </p:nvSpPr>
            <p:spPr bwMode="auto">
              <a:xfrm>
                <a:off x="11455400" y="4003675"/>
                <a:ext cx="117475"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82" name="Freeform 70">
                <a:extLst>
                  <a:ext uri="{FF2B5EF4-FFF2-40B4-BE49-F238E27FC236}">
                    <a16:creationId xmlns:a16="http://schemas.microsoft.com/office/drawing/2014/main" id="{405B0CC4-C06D-42F4-A8BF-A41FB0CE559C}"/>
                  </a:ext>
                </a:extLst>
              </p:cNvPr>
              <p:cNvSpPr>
                <a:spLocks/>
              </p:cNvSpPr>
              <p:nvPr/>
            </p:nvSpPr>
            <p:spPr bwMode="auto">
              <a:xfrm>
                <a:off x="11455400" y="4003675"/>
                <a:ext cx="117475" cy="3175"/>
              </a:xfrm>
              <a:custGeom>
                <a:avLst/>
                <a:gdLst>
                  <a:gd name="T0" fmla="*/ 0 w 149"/>
                  <a:gd name="T1" fmla="*/ 4 h 4"/>
                  <a:gd name="T2" fmla="*/ 149 w 149"/>
                  <a:gd name="T3" fmla="*/ 4 h 4"/>
                  <a:gd name="T4" fmla="*/ 149 w 149"/>
                  <a:gd name="T5" fmla="*/ 0 h 4"/>
                  <a:gd name="T6" fmla="*/ 0 w 149"/>
                  <a:gd name="T7" fmla="*/ 0 h 4"/>
                </a:gdLst>
                <a:ahLst/>
                <a:cxnLst>
                  <a:cxn ang="0">
                    <a:pos x="T0" y="T1"/>
                  </a:cxn>
                  <a:cxn ang="0">
                    <a:pos x="T2" y="T3"/>
                  </a:cxn>
                  <a:cxn ang="0">
                    <a:pos x="T4" y="T5"/>
                  </a:cxn>
                  <a:cxn ang="0">
                    <a:pos x="T6" y="T7"/>
                  </a:cxn>
                </a:cxnLst>
                <a:rect l="0" t="0" r="r" b="b"/>
                <a:pathLst>
                  <a:path w="149" h="4">
                    <a:moveTo>
                      <a:pt x="0" y="4"/>
                    </a:moveTo>
                    <a:lnTo>
                      <a:pt x="149" y="4"/>
                    </a:lnTo>
                    <a:lnTo>
                      <a:pt x="14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83" name="Rectangle 71">
                <a:extLst>
                  <a:ext uri="{FF2B5EF4-FFF2-40B4-BE49-F238E27FC236}">
                    <a16:creationId xmlns:a16="http://schemas.microsoft.com/office/drawing/2014/main" id="{B5F341F0-F76E-423A-ABF8-22A1AB652B65}"/>
                  </a:ext>
                </a:extLst>
              </p:cNvPr>
              <p:cNvSpPr>
                <a:spLocks noChangeArrowheads="1"/>
              </p:cNvSpPr>
              <p:nvPr/>
            </p:nvSpPr>
            <p:spPr bwMode="auto">
              <a:xfrm>
                <a:off x="10999788" y="3840163"/>
                <a:ext cx="1588" cy="2889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84" name="Freeform 72">
                <a:extLst>
                  <a:ext uri="{FF2B5EF4-FFF2-40B4-BE49-F238E27FC236}">
                    <a16:creationId xmlns:a16="http://schemas.microsoft.com/office/drawing/2014/main" id="{D45187CA-8867-4DCD-A4EE-424D6F592F33}"/>
                  </a:ext>
                </a:extLst>
              </p:cNvPr>
              <p:cNvSpPr>
                <a:spLocks/>
              </p:cNvSpPr>
              <p:nvPr/>
            </p:nvSpPr>
            <p:spPr bwMode="auto">
              <a:xfrm>
                <a:off x="10999788" y="3840163"/>
                <a:ext cx="1588" cy="288925"/>
              </a:xfrm>
              <a:custGeom>
                <a:avLst/>
                <a:gdLst>
                  <a:gd name="T0" fmla="*/ 0 w 3"/>
                  <a:gd name="T1" fmla="*/ 0 h 363"/>
                  <a:gd name="T2" fmla="*/ 0 w 3"/>
                  <a:gd name="T3" fmla="*/ 363 h 363"/>
                  <a:gd name="T4" fmla="*/ 3 w 3"/>
                  <a:gd name="T5" fmla="*/ 363 h 363"/>
                  <a:gd name="T6" fmla="*/ 3 w 3"/>
                  <a:gd name="T7" fmla="*/ 0 h 363"/>
                </a:gdLst>
                <a:ahLst/>
                <a:cxnLst>
                  <a:cxn ang="0">
                    <a:pos x="T0" y="T1"/>
                  </a:cxn>
                  <a:cxn ang="0">
                    <a:pos x="T2" y="T3"/>
                  </a:cxn>
                  <a:cxn ang="0">
                    <a:pos x="T4" y="T5"/>
                  </a:cxn>
                  <a:cxn ang="0">
                    <a:pos x="T6" y="T7"/>
                  </a:cxn>
                </a:cxnLst>
                <a:rect l="0" t="0" r="r" b="b"/>
                <a:pathLst>
                  <a:path w="3" h="363">
                    <a:moveTo>
                      <a:pt x="0" y="0"/>
                    </a:moveTo>
                    <a:lnTo>
                      <a:pt x="0" y="363"/>
                    </a:lnTo>
                    <a:lnTo>
                      <a:pt x="3" y="36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85" name="Rectangle 73">
                <a:extLst>
                  <a:ext uri="{FF2B5EF4-FFF2-40B4-BE49-F238E27FC236}">
                    <a16:creationId xmlns:a16="http://schemas.microsoft.com/office/drawing/2014/main" id="{E56B1B62-3726-4E5A-AE73-0482CCF6F4C9}"/>
                  </a:ext>
                </a:extLst>
              </p:cNvPr>
              <p:cNvSpPr>
                <a:spLocks noChangeArrowheads="1"/>
              </p:cNvSpPr>
              <p:nvPr/>
            </p:nvSpPr>
            <p:spPr bwMode="auto">
              <a:xfrm>
                <a:off x="10941050" y="3838575"/>
                <a:ext cx="119063"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86" name="Freeform 74">
                <a:extLst>
                  <a:ext uri="{FF2B5EF4-FFF2-40B4-BE49-F238E27FC236}">
                    <a16:creationId xmlns:a16="http://schemas.microsoft.com/office/drawing/2014/main" id="{C60C3EF2-B762-48B3-A66E-B21812F9E435}"/>
                  </a:ext>
                </a:extLst>
              </p:cNvPr>
              <p:cNvSpPr>
                <a:spLocks/>
              </p:cNvSpPr>
              <p:nvPr/>
            </p:nvSpPr>
            <p:spPr bwMode="auto">
              <a:xfrm>
                <a:off x="10941050" y="3838575"/>
                <a:ext cx="119063" cy="3175"/>
              </a:xfrm>
              <a:custGeom>
                <a:avLst/>
                <a:gdLst>
                  <a:gd name="T0" fmla="*/ 0 w 150"/>
                  <a:gd name="T1" fmla="*/ 4 h 4"/>
                  <a:gd name="T2" fmla="*/ 150 w 150"/>
                  <a:gd name="T3" fmla="*/ 4 h 4"/>
                  <a:gd name="T4" fmla="*/ 150 w 150"/>
                  <a:gd name="T5" fmla="*/ 0 h 4"/>
                  <a:gd name="T6" fmla="*/ 0 w 150"/>
                  <a:gd name="T7" fmla="*/ 0 h 4"/>
                </a:gdLst>
                <a:ahLst/>
                <a:cxnLst>
                  <a:cxn ang="0">
                    <a:pos x="T0" y="T1"/>
                  </a:cxn>
                  <a:cxn ang="0">
                    <a:pos x="T2" y="T3"/>
                  </a:cxn>
                  <a:cxn ang="0">
                    <a:pos x="T4" y="T5"/>
                  </a:cxn>
                  <a:cxn ang="0">
                    <a:pos x="T6" y="T7"/>
                  </a:cxn>
                </a:cxnLst>
                <a:rect l="0" t="0" r="r" b="b"/>
                <a:pathLst>
                  <a:path w="150" h="4">
                    <a:moveTo>
                      <a:pt x="0" y="4"/>
                    </a:moveTo>
                    <a:lnTo>
                      <a:pt x="150" y="4"/>
                    </a:lnTo>
                    <a:lnTo>
                      <a:pt x="15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87" name="Rectangle 75">
                <a:extLst>
                  <a:ext uri="{FF2B5EF4-FFF2-40B4-BE49-F238E27FC236}">
                    <a16:creationId xmlns:a16="http://schemas.microsoft.com/office/drawing/2014/main" id="{BBBEF3B7-F792-450B-BDED-C99CEAA54CA3}"/>
                  </a:ext>
                </a:extLst>
              </p:cNvPr>
              <p:cNvSpPr>
                <a:spLocks noChangeArrowheads="1"/>
              </p:cNvSpPr>
              <p:nvPr/>
            </p:nvSpPr>
            <p:spPr bwMode="auto">
              <a:xfrm>
                <a:off x="10941050" y="4127500"/>
                <a:ext cx="119063"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88" name="Freeform 76">
                <a:extLst>
                  <a:ext uri="{FF2B5EF4-FFF2-40B4-BE49-F238E27FC236}">
                    <a16:creationId xmlns:a16="http://schemas.microsoft.com/office/drawing/2014/main" id="{C8416FFB-7DFD-4014-A124-EAF7776D04E0}"/>
                  </a:ext>
                </a:extLst>
              </p:cNvPr>
              <p:cNvSpPr>
                <a:spLocks/>
              </p:cNvSpPr>
              <p:nvPr/>
            </p:nvSpPr>
            <p:spPr bwMode="auto">
              <a:xfrm>
                <a:off x="10941050" y="4127500"/>
                <a:ext cx="119063" cy="4763"/>
              </a:xfrm>
              <a:custGeom>
                <a:avLst/>
                <a:gdLst>
                  <a:gd name="T0" fmla="*/ 0 w 150"/>
                  <a:gd name="T1" fmla="*/ 6 h 6"/>
                  <a:gd name="T2" fmla="*/ 150 w 150"/>
                  <a:gd name="T3" fmla="*/ 6 h 6"/>
                  <a:gd name="T4" fmla="*/ 150 w 150"/>
                  <a:gd name="T5" fmla="*/ 0 h 6"/>
                  <a:gd name="T6" fmla="*/ 0 w 150"/>
                  <a:gd name="T7" fmla="*/ 0 h 6"/>
                </a:gdLst>
                <a:ahLst/>
                <a:cxnLst>
                  <a:cxn ang="0">
                    <a:pos x="T0" y="T1"/>
                  </a:cxn>
                  <a:cxn ang="0">
                    <a:pos x="T2" y="T3"/>
                  </a:cxn>
                  <a:cxn ang="0">
                    <a:pos x="T4" y="T5"/>
                  </a:cxn>
                  <a:cxn ang="0">
                    <a:pos x="T6" y="T7"/>
                  </a:cxn>
                </a:cxnLst>
                <a:rect l="0" t="0" r="r" b="b"/>
                <a:pathLst>
                  <a:path w="150" h="6">
                    <a:moveTo>
                      <a:pt x="0" y="6"/>
                    </a:moveTo>
                    <a:lnTo>
                      <a:pt x="150" y="6"/>
                    </a:lnTo>
                    <a:lnTo>
                      <a:pt x="15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89" name="Rectangle 77">
                <a:extLst>
                  <a:ext uri="{FF2B5EF4-FFF2-40B4-BE49-F238E27FC236}">
                    <a16:creationId xmlns:a16="http://schemas.microsoft.com/office/drawing/2014/main" id="{1CBAF60F-949F-4EFD-A1AB-7E16C533D813}"/>
                  </a:ext>
                </a:extLst>
              </p:cNvPr>
              <p:cNvSpPr>
                <a:spLocks noChangeArrowheads="1"/>
              </p:cNvSpPr>
              <p:nvPr/>
            </p:nvSpPr>
            <p:spPr bwMode="auto">
              <a:xfrm>
                <a:off x="10641013" y="3673475"/>
                <a:ext cx="3175" cy="2889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90" name="Freeform 78">
                <a:extLst>
                  <a:ext uri="{FF2B5EF4-FFF2-40B4-BE49-F238E27FC236}">
                    <a16:creationId xmlns:a16="http://schemas.microsoft.com/office/drawing/2014/main" id="{D9053E81-3162-42B1-B078-581A9096D894}"/>
                  </a:ext>
                </a:extLst>
              </p:cNvPr>
              <p:cNvSpPr>
                <a:spLocks/>
              </p:cNvSpPr>
              <p:nvPr/>
            </p:nvSpPr>
            <p:spPr bwMode="auto">
              <a:xfrm>
                <a:off x="10641013" y="3673475"/>
                <a:ext cx="3175" cy="288925"/>
              </a:xfrm>
              <a:custGeom>
                <a:avLst/>
                <a:gdLst>
                  <a:gd name="T0" fmla="*/ 0 w 3"/>
                  <a:gd name="T1" fmla="*/ 0 h 364"/>
                  <a:gd name="T2" fmla="*/ 0 w 3"/>
                  <a:gd name="T3" fmla="*/ 364 h 364"/>
                  <a:gd name="T4" fmla="*/ 3 w 3"/>
                  <a:gd name="T5" fmla="*/ 364 h 364"/>
                  <a:gd name="T6" fmla="*/ 3 w 3"/>
                  <a:gd name="T7" fmla="*/ 0 h 364"/>
                </a:gdLst>
                <a:ahLst/>
                <a:cxnLst>
                  <a:cxn ang="0">
                    <a:pos x="T0" y="T1"/>
                  </a:cxn>
                  <a:cxn ang="0">
                    <a:pos x="T2" y="T3"/>
                  </a:cxn>
                  <a:cxn ang="0">
                    <a:pos x="T4" y="T5"/>
                  </a:cxn>
                  <a:cxn ang="0">
                    <a:pos x="T6" y="T7"/>
                  </a:cxn>
                </a:cxnLst>
                <a:rect l="0" t="0" r="r" b="b"/>
                <a:pathLst>
                  <a:path w="3" h="364">
                    <a:moveTo>
                      <a:pt x="0" y="0"/>
                    </a:moveTo>
                    <a:lnTo>
                      <a:pt x="0" y="364"/>
                    </a:lnTo>
                    <a:lnTo>
                      <a:pt x="3" y="364"/>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91" name="Rectangle 79">
                <a:extLst>
                  <a:ext uri="{FF2B5EF4-FFF2-40B4-BE49-F238E27FC236}">
                    <a16:creationId xmlns:a16="http://schemas.microsoft.com/office/drawing/2014/main" id="{943AA056-CDA2-4272-8259-3233DE2B7483}"/>
                  </a:ext>
                </a:extLst>
              </p:cNvPr>
              <p:cNvSpPr>
                <a:spLocks noChangeArrowheads="1"/>
              </p:cNvSpPr>
              <p:nvPr/>
            </p:nvSpPr>
            <p:spPr bwMode="auto">
              <a:xfrm>
                <a:off x="10583863" y="3671888"/>
                <a:ext cx="117475"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92" name="Freeform 80">
                <a:extLst>
                  <a:ext uri="{FF2B5EF4-FFF2-40B4-BE49-F238E27FC236}">
                    <a16:creationId xmlns:a16="http://schemas.microsoft.com/office/drawing/2014/main" id="{8E8729A2-E850-4CAC-BA35-47FB83C5747F}"/>
                  </a:ext>
                </a:extLst>
              </p:cNvPr>
              <p:cNvSpPr>
                <a:spLocks/>
              </p:cNvSpPr>
              <p:nvPr/>
            </p:nvSpPr>
            <p:spPr bwMode="auto">
              <a:xfrm>
                <a:off x="10583863" y="3671888"/>
                <a:ext cx="117475" cy="3175"/>
              </a:xfrm>
              <a:custGeom>
                <a:avLst/>
                <a:gdLst>
                  <a:gd name="T0" fmla="*/ 0 w 149"/>
                  <a:gd name="T1" fmla="*/ 3 h 3"/>
                  <a:gd name="T2" fmla="*/ 149 w 149"/>
                  <a:gd name="T3" fmla="*/ 3 h 3"/>
                  <a:gd name="T4" fmla="*/ 149 w 149"/>
                  <a:gd name="T5" fmla="*/ 0 h 3"/>
                  <a:gd name="T6" fmla="*/ 0 w 149"/>
                  <a:gd name="T7" fmla="*/ 0 h 3"/>
                </a:gdLst>
                <a:ahLst/>
                <a:cxnLst>
                  <a:cxn ang="0">
                    <a:pos x="T0" y="T1"/>
                  </a:cxn>
                  <a:cxn ang="0">
                    <a:pos x="T2" y="T3"/>
                  </a:cxn>
                  <a:cxn ang="0">
                    <a:pos x="T4" y="T5"/>
                  </a:cxn>
                  <a:cxn ang="0">
                    <a:pos x="T6" y="T7"/>
                  </a:cxn>
                </a:cxnLst>
                <a:rect l="0" t="0" r="r" b="b"/>
                <a:pathLst>
                  <a:path w="149" h="3">
                    <a:moveTo>
                      <a:pt x="0" y="3"/>
                    </a:moveTo>
                    <a:lnTo>
                      <a:pt x="149" y="3"/>
                    </a:lnTo>
                    <a:lnTo>
                      <a:pt x="14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93" name="Rectangle 81">
                <a:extLst>
                  <a:ext uri="{FF2B5EF4-FFF2-40B4-BE49-F238E27FC236}">
                    <a16:creationId xmlns:a16="http://schemas.microsoft.com/office/drawing/2014/main" id="{4FBB86A4-2CE3-4F07-A210-834B625816D2}"/>
                  </a:ext>
                </a:extLst>
              </p:cNvPr>
              <p:cNvSpPr>
                <a:spLocks noChangeArrowheads="1"/>
              </p:cNvSpPr>
              <p:nvPr/>
            </p:nvSpPr>
            <p:spPr bwMode="auto">
              <a:xfrm>
                <a:off x="10583863" y="3960813"/>
                <a:ext cx="117475"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94" name="Freeform 82">
                <a:extLst>
                  <a:ext uri="{FF2B5EF4-FFF2-40B4-BE49-F238E27FC236}">
                    <a16:creationId xmlns:a16="http://schemas.microsoft.com/office/drawing/2014/main" id="{9CEAB37C-D973-46FD-B28A-266FE9FE4C71}"/>
                  </a:ext>
                </a:extLst>
              </p:cNvPr>
              <p:cNvSpPr>
                <a:spLocks/>
              </p:cNvSpPr>
              <p:nvPr/>
            </p:nvSpPr>
            <p:spPr bwMode="auto">
              <a:xfrm>
                <a:off x="10583863" y="3960813"/>
                <a:ext cx="117475" cy="3175"/>
              </a:xfrm>
              <a:custGeom>
                <a:avLst/>
                <a:gdLst>
                  <a:gd name="T0" fmla="*/ 0 w 149"/>
                  <a:gd name="T1" fmla="*/ 4 h 4"/>
                  <a:gd name="T2" fmla="*/ 149 w 149"/>
                  <a:gd name="T3" fmla="*/ 4 h 4"/>
                  <a:gd name="T4" fmla="*/ 149 w 149"/>
                  <a:gd name="T5" fmla="*/ 0 h 4"/>
                  <a:gd name="T6" fmla="*/ 0 w 149"/>
                  <a:gd name="T7" fmla="*/ 0 h 4"/>
                </a:gdLst>
                <a:ahLst/>
                <a:cxnLst>
                  <a:cxn ang="0">
                    <a:pos x="T0" y="T1"/>
                  </a:cxn>
                  <a:cxn ang="0">
                    <a:pos x="T2" y="T3"/>
                  </a:cxn>
                  <a:cxn ang="0">
                    <a:pos x="T4" y="T5"/>
                  </a:cxn>
                  <a:cxn ang="0">
                    <a:pos x="T6" y="T7"/>
                  </a:cxn>
                </a:cxnLst>
                <a:rect l="0" t="0" r="r" b="b"/>
                <a:pathLst>
                  <a:path w="149" h="4">
                    <a:moveTo>
                      <a:pt x="0" y="4"/>
                    </a:moveTo>
                    <a:lnTo>
                      <a:pt x="149" y="4"/>
                    </a:lnTo>
                    <a:lnTo>
                      <a:pt x="14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95" name="Rectangle 83">
                <a:extLst>
                  <a:ext uri="{FF2B5EF4-FFF2-40B4-BE49-F238E27FC236}">
                    <a16:creationId xmlns:a16="http://schemas.microsoft.com/office/drawing/2014/main" id="{BDC63F35-A2FD-4799-BBA5-9A2EF8B23A46}"/>
                  </a:ext>
                </a:extLst>
              </p:cNvPr>
              <p:cNvSpPr>
                <a:spLocks noChangeArrowheads="1"/>
              </p:cNvSpPr>
              <p:nvPr/>
            </p:nvSpPr>
            <p:spPr bwMode="auto">
              <a:xfrm>
                <a:off x="10485438" y="4225925"/>
                <a:ext cx="1588" cy="1063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96" name="Freeform 84">
                <a:extLst>
                  <a:ext uri="{FF2B5EF4-FFF2-40B4-BE49-F238E27FC236}">
                    <a16:creationId xmlns:a16="http://schemas.microsoft.com/office/drawing/2014/main" id="{D68B0DC4-F53C-461F-AB83-0AC546554161}"/>
                  </a:ext>
                </a:extLst>
              </p:cNvPr>
              <p:cNvSpPr>
                <a:spLocks/>
              </p:cNvSpPr>
              <p:nvPr/>
            </p:nvSpPr>
            <p:spPr bwMode="auto">
              <a:xfrm>
                <a:off x="10485438" y="4225925"/>
                <a:ext cx="1588" cy="106363"/>
              </a:xfrm>
              <a:custGeom>
                <a:avLst/>
                <a:gdLst>
                  <a:gd name="T0" fmla="*/ 0 w 3"/>
                  <a:gd name="T1" fmla="*/ 0 h 136"/>
                  <a:gd name="T2" fmla="*/ 0 w 3"/>
                  <a:gd name="T3" fmla="*/ 136 h 136"/>
                  <a:gd name="T4" fmla="*/ 3 w 3"/>
                  <a:gd name="T5" fmla="*/ 136 h 136"/>
                  <a:gd name="T6" fmla="*/ 3 w 3"/>
                  <a:gd name="T7" fmla="*/ 0 h 136"/>
                </a:gdLst>
                <a:ahLst/>
                <a:cxnLst>
                  <a:cxn ang="0">
                    <a:pos x="T0" y="T1"/>
                  </a:cxn>
                  <a:cxn ang="0">
                    <a:pos x="T2" y="T3"/>
                  </a:cxn>
                  <a:cxn ang="0">
                    <a:pos x="T4" y="T5"/>
                  </a:cxn>
                  <a:cxn ang="0">
                    <a:pos x="T6" y="T7"/>
                  </a:cxn>
                </a:cxnLst>
                <a:rect l="0" t="0" r="r" b="b"/>
                <a:pathLst>
                  <a:path w="3" h="136">
                    <a:moveTo>
                      <a:pt x="0" y="0"/>
                    </a:moveTo>
                    <a:lnTo>
                      <a:pt x="0" y="136"/>
                    </a:lnTo>
                    <a:lnTo>
                      <a:pt x="3" y="136"/>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97" name="Rectangle 85">
                <a:extLst>
                  <a:ext uri="{FF2B5EF4-FFF2-40B4-BE49-F238E27FC236}">
                    <a16:creationId xmlns:a16="http://schemas.microsoft.com/office/drawing/2014/main" id="{4705E899-910E-4C3B-BB38-3740A48CD215}"/>
                  </a:ext>
                </a:extLst>
              </p:cNvPr>
              <p:cNvSpPr>
                <a:spLocks noChangeArrowheads="1"/>
              </p:cNvSpPr>
              <p:nvPr/>
            </p:nvSpPr>
            <p:spPr bwMode="auto">
              <a:xfrm>
                <a:off x="10426700" y="4225925"/>
                <a:ext cx="117475"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98" name="Freeform 86">
                <a:extLst>
                  <a:ext uri="{FF2B5EF4-FFF2-40B4-BE49-F238E27FC236}">
                    <a16:creationId xmlns:a16="http://schemas.microsoft.com/office/drawing/2014/main" id="{F0653C02-BD2B-4FA9-9E3F-34E3628F5BEA}"/>
                  </a:ext>
                </a:extLst>
              </p:cNvPr>
              <p:cNvSpPr>
                <a:spLocks/>
              </p:cNvSpPr>
              <p:nvPr/>
            </p:nvSpPr>
            <p:spPr bwMode="auto">
              <a:xfrm>
                <a:off x="10426700" y="4225925"/>
                <a:ext cx="117475" cy="1588"/>
              </a:xfrm>
              <a:custGeom>
                <a:avLst/>
                <a:gdLst>
                  <a:gd name="T0" fmla="*/ 0 w 149"/>
                  <a:gd name="T1" fmla="*/ 2 h 2"/>
                  <a:gd name="T2" fmla="*/ 149 w 149"/>
                  <a:gd name="T3" fmla="*/ 2 h 2"/>
                  <a:gd name="T4" fmla="*/ 149 w 149"/>
                  <a:gd name="T5" fmla="*/ 0 h 2"/>
                  <a:gd name="T6" fmla="*/ 0 w 149"/>
                  <a:gd name="T7" fmla="*/ 0 h 2"/>
                </a:gdLst>
                <a:ahLst/>
                <a:cxnLst>
                  <a:cxn ang="0">
                    <a:pos x="T0" y="T1"/>
                  </a:cxn>
                  <a:cxn ang="0">
                    <a:pos x="T2" y="T3"/>
                  </a:cxn>
                  <a:cxn ang="0">
                    <a:pos x="T4" y="T5"/>
                  </a:cxn>
                  <a:cxn ang="0">
                    <a:pos x="T6" y="T7"/>
                  </a:cxn>
                </a:cxnLst>
                <a:rect l="0" t="0" r="r" b="b"/>
                <a:pathLst>
                  <a:path w="149" h="2">
                    <a:moveTo>
                      <a:pt x="0" y="2"/>
                    </a:moveTo>
                    <a:lnTo>
                      <a:pt x="149" y="2"/>
                    </a:lnTo>
                    <a:lnTo>
                      <a:pt x="14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99" name="Rectangle 87">
                <a:extLst>
                  <a:ext uri="{FF2B5EF4-FFF2-40B4-BE49-F238E27FC236}">
                    <a16:creationId xmlns:a16="http://schemas.microsoft.com/office/drawing/2014/main" id="{D63108C4-393F-4E56-9925-64F6DF1F23F2}"/>
                  </a:ext>
                </a:extLst>
              </p:cNvPr>
              <p:cNvSpPr>
                <a:spLocks noChangeArrowheads="1"/>
              </p:cNvSpPr>
              <p:nvPr/>
            </p:nvSpPr>
            <p:spPr bwMode="auto">
              <a:xfrm>
                <a:off x="10426700" y="4330700"/>
                <a:ext cx="117475"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00" name="Freeform 88">
                <a:extLst>
                  <a:ext uri="{FF2B5EF4-FFF2-40B4-BE49-F238E27FC236}">
                    <a16:creationId xmlns:a16="http://schemas.microsoft.com/office/drawing/2014/main" id="{9813267F-0ABB-476D-8D33-1D2055E763AF}"/>
                  </a:ext>
                </a:extLst>
              </p:cNvPr>
              <p:cNvSpPr>
                <a:spLocks/>
              </p:cNvSpPr>
              <p:nvPr/>
            </p:nvSpPr>
            <p:spPr bwMode="auto">
              <a:xfrm>
                <a:off x="10426700" y="4330700"/>
                <a:ext cx="117475" cy="3175"/>
              </a:xfrm>
              <a:custGeom>
                <a:avLst/>
                <a:gdLst>
                  <a:gd name="T0" fmla="*/ 0 w 149"/>
                  <a:gd name="T1" fmla="*/ 4 h 4"/>
                  <a:gd name="T2" fmla="*/ 149 w 149"/>
                  <a:gd name="T3" fmla="*/ 4 h 4"/>
                  <a:gd name="T4" fmla="*/ 149 w 149"/>
                  <a:gd name="T5" fmla="*/ 0 h 4"/>
                  <a:gd name="T6" fmla="*/ 0 w 149"/>
                  <a:gd name="T7" fmla="*/ 0 h 4"/>
                </a:gdLst>
                <a:ahLst/>
                <a:cxnLst>
                  <a:cxn ang="0">
                    <a:pos x="T0" y="T1"/>
                  </a:cxn>
                  <a:cxn ang="0">
                    <a:pos x="T2" y="T3"/>
                  </a:cxn>
                  <a:cxn ang="0">
                    <a:pos x="T4" y="T5"/>
                  </a:cxn>
                  <a:cxn ang="0">
                    <a:pos x="T6" y="T7"/>
                  </a:cxn>
                </a:cxnLst>
                <a:rect l="0" t="0" r="r" b="b"/>
                <a:pathLst>
                  <a:path w="149" h="4">
                    <a:moveTo>
                      <a:pt x="0" y="4"/>
                    </a:moveTo>
                    <a:lnTo>
                      <a:pt x="149" y="4"/>
                    </a:lnTo>
                    <a:lnTo>
                      <a:pt x="14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01" name="Freeform 89">
                <a:extLst>
                  <a:ext uri="{FF2B5EF4-FFF2-40B4-BE49-F238E27FC236}">
                    <a16:creationId xmlns:a16="http://schemas.microsoft.com/office/drawing/2014/main" id="{EE6847BC-285F-4C61-91DC-1AA21F20A7BB}"/>
                  </a:ext>
                </a:extLst>
              </p:cNvPr>
              <p:cNvSpPr>
                <a:spLocks/>
              </p:cNvSpPr>
              <p:nvPr/>
            </p:nvSpPr>
            <p:spPr bwMode="auto">
              <a:xfrm>
                <a:off x="10480675" y="3798888"/>
                <a:ext cx="7224713" cy="601663"/>
              </a:xfrm>
              <a:custGeom>
                <a:avLst/>
                <a:gdLst>
                  <a:gd name="T0" fmla="*/ 4 w 9102"/>
                  <a:gd name="T1" fmla="*/ 616 h 760"/>
                  <a:gd name="T2" fmla="*/ 202 w 9102"/>
                  <a:gd name="T3" fmla="*/ 10 h 760"/>
                  <a:gd name="T4" fmla="*/ 648 w 9102"/>
                  <a:gd name="T5" fmla="*/ 253 h 760"/>
                  <a:gd name="T6" fmla="*/ 1316 w 9102"/>
                  <a:gd name="T7" fmla="*/ 60 h 760"/>
                  <a:gd name="T8" fmla="*/ 2603 w 9102"/>
                  <a:gd name="T9" fmla="*/ 297 h 760"/>
                  <a:gd name="T10" fmla="*/ 3910 w 9102"/>
                  <a:gd name="T11" fmla="*/ 652 h 760"/>
                  <a:gd name="T12" fmla="*/ 5207 w 9102"/>
                  <a:gd name="T13" fmla="*/ 463 h 760"/>
                  <a:gd name="T14" fmla="*/ 6499 w 9102"/>
                  <a:gd name="T15" fmla="*/ 491 h 760"/>
                  <a:gd name="T16" fmla="*/ 7798 w 9102"/>
                  <a:gd name="T17" fmla="*/ 760 h 760"/>
                  <a:gd name="T18" fmla="*/ 9102 w 9102"/>
                  <a:gd name="T19" fmla="*/ 223 h 760"/>
                  <a:gd name="T20" fmla="*/ 9101 w 9102"/>
                  <a:gd name="T21" fmla="*/ 215 h 760"/>
                  <a:gd name="T22" fmla="*/ 7798 w 9102"/>
                  <a:gd name="T23" fmla="*/ 750 h 760"/>
                  <a:gd name="T24" fmla="*/ 6499 w 9102"/>
                  <a:gd name="T25" fmla="*/ 483 h 760"/>
                  <a:gd name="T26" fmla="*/ 5205 w 9102"/>
                  <a:gd name="T27" fmla="*/ 455 h 760"/>
                  <a:gd name="T28" fmla="*/ 3910 w 9102"/>
                  <a:gd name="T29" fmla="*/ 644 h 760"/>
                  <a:gd name="T30" fmla="*/ 2603 w 9102"/>
                  <a:gd name="T31" fmla="*/ 289 h 760"/>
                  <a:gd name="T32" fmla="*/ 1315 w 9102"/>
                  <a:gd name="T33" fmla="*/ 52 h 760"/>
                  <a:gd name="T34" fmla="*/ 648 w 9102"/>
                  <a:gd name="T35" fmla="*/ 245 h 760"/>
                  <a:gd name="T36" fmla="*/ 199 w 9102"/>
                  <a:gd name="T37" fmla="*/ 0 h 760"/>
                  <a:gd name="T38" fmla="*/ 0 w 9102"/>
                  <a:gd name="T39" fmla="*/ 612 h 760"/>
                  <a:gd name="T40" fmla="*/ 4 w 9102"/>
                  <a:gd name="T41" fmla="*/ 616 h 760"/>
                  <a:gd name="T42" fmla="*/ 4 w 9102"/>
                  <a:gd name="T43" fmla="*/ 61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02" h="760">
                    <a:moveTo>
                      <a:pt x="4" y="616"/>
                    </a:moveTo>
                    <a:lnTo>
                      <a:pt x="202" y="10"/>
                    </a:lnTo>
                    <a:lnTo>
                      <a:pt x="648" y="253"/>
                    </a:lnTo>
                    <a:lnTo>
                      <a:pt x="1316" y="60"/>
                    </a:lnTo>
                    <a:lnTo>
                      <a:pt x="2603" y="297"/>
                    </a:lnTo>
                    <a:lnTo>
                      <a:pt x="3910" y="652"/>
                    </a:lnTo>
                    <a:lnTo>
                      <a:pt x="5207" y="463"/>
                    </a:lnTo>
                    <a:lnTo>
                      <a:pt x="6499" y="491"/>
                    </a:lnTo>
                    <a:lnTo>
                      <a:pt x="7798" y="760"/>
                    </a:lnTo>
                    <a:lnTo>
                      <a:pt x="9102" y="223"/>
                    </a:lnTo>
                    <a:lnTo>
                      <a:pt x="9101" y="215"/>
                    </a:lnTo>
                    <a:lnTo>
                      <a:pt x="7798" y="750"/>
                    </a:lnTo>
                    <a:lnTo>
                      <a:pt x="6499" y="483"/>
                    </a:lnTo>
                    <a:lnTo>
                      <a:pt x="5205" y="455"/>
                    </a:lnTo>
                    <a:lnTo>
                      <a:pt x="3910" y="644"/>
                    </a:lnTo>
                    <a:lnTo>
                      <a:pt x="2603" y="289"/>
                    </a:lnTo>
                    <a:lnTo>
                      <a:pt x="1315" y="52"/>
                    </a:lnTo>
                    <a:lnTo>
                      <a:pt x="648" y="245"/>
                    </a:lnTo>
                    <a:lnTo>
                      <a:pt x="199" y="0"/>
                    </a:lnTo>
                    <a:lnTo>
                      <a:pt x="0" y="612"/>
                    </a:lnTo>
                    <a:lnTo>
                      <a:pt x="4" y="616"/>
                    </a:lnTo>
                    <a:lnTo>
                      <a:pt x="4" y="616"/>
                    </a:lnTo>
                    <a:close/>
                  </a:path>
                </a:pathLst>
              </a:custGeom>
              <a:solidFill>
                <a:srgbClr val="F26522"/>
              </a:solidFill>
              <a:ln w="31750">
                <a:solidFill>
                  <a:schemeClr val="accent1"/>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02" name="Freeform 90">
                <a:extLst>
                  <a:ext uri="{FF2B5EF4-FFF2-40B4-BE49-F238E27FC236}">
                    <a16:creationId xmlns:a16="http://schemas.microsoft.com/office/drawing/2014/main" id="{0C52371C-4931-4894-8CBC-5ADD8B9B5ABB}"/>
                  </a:ext>
                </a:extLst>
              </p:cNvPr>
              <p:cNvSpPr>
                <a:spLocks/>
              </p:cNvSpPr>
              <p:nvPr/>
            </p:nvSpPr>
            <p:spPr bwMode="auto">
              <a:xfrm>
                <a:off x="10417176" y="4205288"/>
                <a:ext cx="137160" cy="137160"/>
              </a:xfrm>
              <a:custGeom>
                <a:avLst/>
                <a:gdLst>
                  <a:gd name="T0" fmla="*/ 115 w 115"/>
                  <a:gd name="T1" fmla="*/ 80 h 162"/>
                  <a:gd name="T2" fmla="*/ 115 w 115"/>
                  <a:gd name="T3" fmla="*/ 80 h 162"/>
                  <a:gd name="T4" fmla="*/ 113 w 115"/>
                  <a:gd name="T5" fmla="*/ 98 h 162"/>
                  <a:gd name="T6" fmla="*/ 110 w 115"/>
                  <a:gd name="T7" fmla="*/ 112 h 162"/>
                  <a:gd name="T8" fmla="*/ 105 w 115"/>
                  <a:gd name="T9" fmla="*/ 126 h 162"/>
                  <a:gd name="T10" fmla="*/ 98 w 115"/>
                  <a:gd name="T11" fmla="*/ 138 h 162"/>
                  <a:gd name="T12" fmla="*/ 89 w 115"/>
                  <a:gd name="T13" fmla="*/ 148 h 162"/>
                  <a:gd name="T14" fmla="*/ 81 w 115"/>
                  <a:gd name="T15" fmla="*/ 156 h 162"/>
                  <a:gd name="T16" fmla="*/ 69 w 115"/>
                  <a:gd name="T17" fmla="*/ 160 h 162"/>
                  <a:gd name="T18" fmla="*/ 58 w 115"/>
                  <a:gd name="T19" fmla="*/ 162 h 162"/>
                  <a:gd name="T20" fmla="*/ 58 w 115"/>
                  <a:gd name="T21" fmla="*/ 162 h 162"/>
                  <a:gd name="T22" fmla="*/ 47 w 115"/>
                  <a:gd name="T23" fmla="*/ 160 h 162"/>
                  <a:gd name="T24" fmla="*/ 36 w 115"/>
                  <a:gd name="T25" fmla="*/ 156 h 162"/>
                  <a:gd name="T26" fmla="*/ 26 w 115"/>
                  <a:gd name="T27" fmla="*/ 148 h 162"/>
                  <a:gd name="T28" fmla="*/ 17 w 115"/>
                  <a:gd name="T29" fmla="*/ 138 h 162"/>
                  <a:gd name="T30" fmla="*/ 10 w 115"/>
                  <a:gd name="T31" fmla="*/ 126 h 162"/>
                  <a:gd name="T32" fmla="*/ 4 w 115"/>
                  <a:gd name="T33" fmla="*/ 112 h 162"/>
                  <a:gd name="T34" fmla="*/ 2 w 115"/>
                  <a:gd name="T35" fmla="*/ 98 h 162"/>
                  <a:gd name="T36" fmla="*/ 0 w 115"/>
                  <a:gd name="T37" fmla="*/ 80 h 162"/>
                  <a:gd name="T38" fmla="*/ 0 w 115"/>
                  <a:gd name="T39" fmla="*/ 80 h 162"/>
                  <a:gd name="T40" fmla="*/ 2 w 115"/>
                  <a:gd name="T41" fmla="*/ 64 h 162"/>
                  <a:gd name="T42" fmla="*/ 4 w 115"/>
                  <a:gd name="T43" fmla="*/ 50 h 162"/>
                  <a:gd name="T44" fmla="*/ 10 w 115"/>
                  <a:gd name="T45" fmla="*/ 36 h 162"/>
                  <a:gd name="T46" fmla="*/ 17 w 115"/>
                  <a:gd name="T47" fmla="*/ 24 h 162"/>
                  <a:gd name="T48" fmla="*/ 26 w 115"/>
                  <a:gd name="T49" fmla="*/ 14 h 162"/>
                  <a:gd name="T50" fmla="*/ 36 w 115"/>
                  <a:gd name="T51" fmla="*/ 6 h 162"/>
                  <a:gd name="T52" fmla="*/ 47 w 115"/>
                  <a:gd name="T53" fmla="*/ 2 h 162"/>
                  <a:gd name="T54" fmla="*/ 58 w 115"/>
                  <a:gd name="T55" fmla="*/ 0 h 162"/>
                  <a:gd name="T56" fmla="*/ 58 w 115"/>
                  <a:gd name="T57" fmla="*/ 0 h 162"/>
                  <a:gd name="T58" fmla="*/ 69 w 115"/>
                  <a:gd name="T59" fmla="*/ 2 h 162"/>
                  <a:gd name="T60" fmla="*/ 81 w 115"/>
                  <a:gd name="T61" fmla="*/ 6 h 162"/>
                  <a:gd name="T62" fmla="*/ 89 w 115"/>
                  <a:gd name="T63" fmla="*/ 14 h 162"/>
                  <a:gd name="T64" fmla="*/ 98 w 115"/>
                  <a:gd name="T65" fmla="*/ 24 h 162"/>
                  <a:gd name="T66" fmla="*/ 105 w 115"/>
                  <a:gd name="T67" fmla="*/ 36 h 162"/>
                  <a:gd name="T68" fmla="*/ 110 w 115"/>
                  <a:gd name="T69" fmla="*/ 50 h 162"/>
                  <a:gd name="T70" fmla="*/ 113 w 115"/>
                  <a:gd name="T71" fmla="*/ 64 h 162"/>
                  <a:gd name="T72" fmla="*/ 115 w 115"/>
                  <a:gd name="T73" fmla="*/ 80 h 162"/>
                  <a:gd name="T74" fmla="*/ 115 w 115"/>
                  <a:gd name="T75" fmla="*/ 8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 h="162">
                    <a:moveTo>
                      <a:pt x="115" y="80"/>
                    </a:moveTo>
                    <a:lnTo>
                      <a:pt x="115" y="80"/>
                    </a:lnTo>
                    <a:lnTo>
                      <a:pt x="113" y="98"/>
                    </a:lnTo>
                    <a:lnTo>
                      <a:pt x="110" y="112"/>
                    </a:lnTo>
                    <a:lnTo>
                      <a:pt x="105" y="126"/>
                    </a:lnTo>
                    <a:lnTo>
                      <a:pt x="98" y="138"/>
                    </a:lnTo>
                    <a:lnTo>
                      <a:pt x="89" y="148"/>
                    </a:lnTo>
                    <a:lnTo>
                      <a:pt x="81" y="156"/>
                    </a:lnTo>
                    <a:lnTo>
                      <a:pt x="69" y="160"/>
                    </a:lnTo>
                    <a:lnTo>
                      <a:pt x="58" y="162"/>
                    </a:lnTo>
                    <a:lnTo>
                      <a:pt x="58" y="162"/>
                    </a:lnTo>
                    <a:lnTo>
                      <a:pt x="47" y="160"/>
                    </a:lnTo>
                    <a:lnTo>
                      <a:pt x="36" y="156"/>
                    </a:lnTo>
                    <a:lnTo>
                      <a:pt x="26" y="148"/>
                    </a:lnTo>
                    <a:lnTo>
                      <a:pt x="17" y="138"/>
                    </a:lnTo>
                    <a:lnTo>
                      <a:pt x="10" y="126"/>
                    </a:lnTo>
                    <a:lnTo>
                      <a:pt x="4" y="112"/>
                    </a:lnTo>
                    <a:lnTo>
                      <a:pt x="2" y="98"/>
                    </a:lnTo>
                    <a:lnTo>
                      <a:pt x="0" y="80"/>
                    </a:lnTo>
                    <a:lnTo>
                      <a:pt x="0" y="80"/>
                    </a:lnTo>
                    <a:lnTo>
                      <a:pt x="2" y="64"/>
                    </a:lnTo>
                    <a:lnTo>
                      <a:pt x="4" y="50"/>
                    </a:lnTo>
                    <a:lnTo>
                      <a:pt x="10" y="36"/>
                    </a:lnTo>
                    <a:lnTo>
                      <a:pt x="17" y="24"/>
                    </a:lnTo>
                    <a:lnTo>
                      <a:pt x="26" y="14"/>
                    </a:lnTo>
                    <a:lnTo>
                      <a:pt x="36" y="6"/>
                    </a:lnTo>
                    <a:lnTo>
                      <a:pt x="47" y="2"/>
                    </a:lnTo>
                    <a:lnTo>
                      <a:pt x="58" y="0"/>
                    </a:lnTo>
                    <a:lnTo>
                      <a:pt x="58" y="0"/>
                    </a:lnTo>
                    <a:lnTo>
                      <a:pt x="69" y="2"/>
                    </a:lnTo>
                    <a:lnTo>
                      <a:pt x="81" y="6"/>
                    </a:lnTo>
                    <a:lnTo>
                      <a:pt x="89" y="14"/>
                    </a:lnTo>
                    <a:lnTo>
                      <a:pt x="98" y="24"/>
                    </a:lnTo>
                    <a:lnTo>
                      <a:pt x="105" y="36"/>
                    </a:lnTo>
                    <a:lnTo>
                      <a:pt x="110" y="50"/>
                    </a:lnTo>
                    <a:lnTo>
                      <a:pt x="113" y="64"/>
                    </a:lnTo>
                    <a:lnTo>
                      <a:pt x="115" y="80"/>
                    </a:lnTo>
                    <a:lnTo>
                      <a:pt x="115" y="80"/>
                    </a:lnTo>
                    <a:close/>
                  </a:path>
                </a:pathLst>
              </a:custGeom>
              <a:solidFill>
                <a:schemeClr val="accent1"/>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03" name="Freeform 91">
                <a:extLst>
                  <a:ext uri="{FF2B5EF4-FFF2-40B4-BE49-F238E27FC236}">
                    <a16:creationId xmlns:a16="http://schemas.microsoft.com/office/drawing/2014/main" id="{5D4DAE15-8594-422D-A170-9C927EA1A48A}"/>
                  </a:ext>
                </a:extLst>
              </p:cNvPr>
              <p:cNvSpPr>
                <a:spLocks/>
              </p:cNvSpPr>
              <p:nvPr/>
            </p:nvSpPr>
            <p:spPr bwMode="auto">
              <a:xfrm>
                <a:off x="10574338" y="3754438"/>
                <a:ext cx="137160" cy="137160"/>
              </a:xfrm>
              <a:custGeom>
                <a:avLst/>
                <a:gdLst>
                  <a:gd name="T0" fmla="*/ 115 w 115"/>
                  <a:gd name="T1" fmla="*/ 82 h 162"/>
                  <a:gd name="T2" fmla="*/ 115 w 115"/>
                  <a:gd name="T3" fmla="*/ 82 h 162"/>
                  <a:gd name="T4" fmla="*/ 113 w 115"/>
                  <a:gd name="T5" fmla="*/ 98 h 162"/>
                  <a:gd name="T6" fmla="*/ 109 w 115"/>
                  <a:gd name="T7" fmla="*/ 112 h 162"/>
                  <a:gd name="T8" fmla="*/ 105 w 115"/>
                  <a:gd name="T9" fmla="*/ 126 h 162"/>
                  <a:gd name="T10" fmla="*/ 98 w 115"/>
                  <a:gd name="T11" fmla="*/ 138 h 162"/>
                  <a:gd name="T12" fmla="*/ 89 w 115"/>
                  <a:gd name="T13" fmla="*/ 148 h 162"/>
                  <a:gd name="T14" fmla="*/ 79 w 115"/>
                  <a:gd name="T15" fmla="*/ 156 h 162"/>
                  <a:gd name="T16" fmla="*/ 68 w 115"/>
                  <a:gd name="T17" fmla="*/ 160 h 162"/>
                  <a:gd name="T18" fmla="*/ 57 w 115"/>
                  <a:gd name="T19" fmla="*/ 162 h 162"/>
                  <a:gd name="T20" fmla="*/ 57 w 115"/>
                  <a:gd name="T21" fmla="*/ 162 h 162"/>
                  <a:gd name="T22" fmla="*/ 45 w 115"/>
                  <a:gd name="T23" fmla="*/ 160 h 162"/>
                  <a:gd name="T24" fmla="*/ 34 w 115"/>
                  <a:gd name="T25" fmla="*/ 156 h 162"/>
                  <a:gd name="T26" fmla="*/ 26 w 115"/>
                  <a:gd name="T27" fmla="*/ 148 h 162"/>
                  <a:gd name="T28" fmla="*/ 17 w 115"/>
                  <a:gd name="T29" fmla="*/ 138 h 162"/>
                  <a:gd name="T30" fmla="*/ 10 w 115"/>
                  <a:gd name="T31" fmla="*/ 126 h 162"/>
                  <a:gd name="T32" fmla="*/ 4 w 115"/>
                  <a:gd name="T33" fmla="*/ 112 h 162"/>
                  <a:gd name="T34" fmla="*/ 0 w 115"/>
                  <a:gd name="T35" fmla="*/ 98 h 162"/>
                  <a:gd name="T36" fmla="*/ 0 w 115"/>
                  <a:gd name="T37" fmla="*/ 82 h 162"/>
                  <a:gd name="T38" fmla="*/ 0 w 115"/>
                  <a:gd name="T39" fmla="*/ 82 h 162"/>
                  <a:gd name="T40" fmla="*/ 0 w 115"/>
                  <a:gd name="T41" fmla="*/ 64 h 162"/>
                  <a:gd name="T42" fmla="*/ 4 w 115"/>
                  <a:gd name="T43" fmla="*/ 50 h 162"/>
                  <a:gd name="T44" fmla="*/ 10 w 115"/>
                  <a:gd name="T45" fmla="*/ 36 h 162"/>
                  <a:gd name="T46" fmla="*/ 17 w 115"/>
                  <a:gd name="T47" fmla="*/ 24 h 162"/>
                  <a:gd name="T48" fmla="*/ 26 w 115"/>
                  <a:gd name="T49" fmla="*/ 14 h 162"/>
                  <a:gd name="T50" fmla="*/ 34 w 115"/>
                  <a:gd name="T51" fmla="*/ 6 h 162"/>
                  <a:gd name="T52" fmla="*/ 45 w 115"/>
                  <a:gd name="T53" fmla="*/ 2 h 162"/>
                  <a:gd name="T54" fmla="*/ 57 w 115"/>
                  <a:gd name="T55" fmla="*/ 0 h 162"/>
                  <a:gd name="T56" fmla="*/ 57 w 115"/>
                  <a:gd name="T57" fmla="*/ 0 h 162"/>
                  <a:gd name="T58" fmla="*/ 68 w 115"/>
                  <a:gd name="T59" fmla="*/ 2 h 162"/>
                  <a:gd name="T60" fmla="*/ 79 w 115"/>
                  <a:gd name="T61" fmla="*/ 6 h 162"/>
                  <a:gd name="T62" fmla="*/ 89 w 115"/>
                  <a:gd name="T63" fmla="*/ 14 h 162"/>
                  <a:gd name="T64" fmla="*/ 98 w 115"/>
                  <a:gd name="T65" fmla="*/ 24 h 162"/>
                  <a:gd name="T66" fmla="*/ 105 w 115"/>
                  <a:gd name="T67" fmla="*/ 36 h 162"/>
                  <a:gd name="T68" fmla="*/ 109 w 115"/>
                  <a:gd name="T69" fmla="*/ 50 h 162"/>
                  <a:gd name="T70" fmla="*/ 113 w 115"/>
                  <a:gd name="T71" fmla="*/ 64 h 162"/>
                  <a:gd name="T72" fmla="*/ 115 w 115"/>
                  <a:gd name="T73" fmla="*/ 82 h 162"/>
                  <a:gd name="T74" fmla="*/ 115 w 115"/>
                  <a:gd name="T75" fmla="*/ 8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 h="162">
                    <a:moveTo>
                      <a:pt x="115" y="82"/>
                    </a:moveTo>
                    <a:lnTo>
                      <a:pt x="115" y="82"/>
                    </a:lnTo>
                    <a:lnTo>
                      <a:pt x="113" y="98"/>
                    </a:lnTo>
                    <a:lnTo>
                      <a:pt x="109" y="112"/>
                    </a:lnTo>
                    <a:lnTo>
                      <a:pt x="105" y="126"/>
                    </a:lnTo>
                    <a:lnTo>
                      <a:pt x="98" y="138"/>
                    </a:lnTo>
                    <a:lnTo>
                      <a:pt x="89" y="148"/>
                    </a:lnTo>
                    <a:lnTo>
                      <a:pt x="79" y="156"/>
                    </a:lnTo>
                    <a:lnTo>
                      <a:pt x="68" y="160"/>
                    </a:lnTo>
                    <a:lnTo>
                      <a:pt x="57" y="162"/>
                    </a:lnTo>
                    <a:lnTo>
                      <a:pt x="57" y="162"/>
                    </a:lnTo>
                    <a:lnTo>
                      <a:pt x="45" y="160"/>
                    </a:lnTo>
                    <a:lnTo>
                      <a:pt x="34" y="156"/>
                    </a:lnTo>
                    <a:lnTo>
                      <a:pt x="26" y="148"/>
                    </a:lnTo>
                    <a:lnTo>
                      <a:pt x="17" y="138"/>
                    </a:lnTo>
                    <a:lnTo>
                      <a:pt x="10" y="126"/>
                    </a:lnTo>
                    <a:lnTo>
                      <a:pt x="4" y="112"/>
                    </a:lnTo>
                    <a:lnTo>
                      <a:pt x="0" y="98"/>
                    </a:lnTo>
                    <a:lnTo>
                      <a:pt x="0" y="82"/>
                    </a:lnTo>
                    <a:lnTo>
                      <a:pt x="0" y="82"/>
                    </a:lnTo>
                    <a:lnTo>
                      <a:pt x="0" y="64"/>
                    </a:lnTo>
                    <a:lnTo>
                      <a:pt x="4" y="50"/>
                    </a:lnTo>
                    <a:lnTo>
                      <a:pt x="10" y="36"/>
                    </a:lnTo>
                    <a:lnTo>
                      <a:pt x="17" y="24"/>
                    </a:lnTo>
                    <a:lnTo>
                      <a:pt x="26" y="14"/>
                    </a:lnTo>
                    <a:lnTo>
                      <a:pt x="34" y="6"/>
                    </a:lnTo>
                    <a:lnTo>
                      <a:pt x="45" y="2"/>
                    </a:lnTo>
                    <a:lnTo>
                      <a:pt x="57" y="0"/>
                    </a:lnTo>
                    <a:lnTo>
                      <a:pt x="57" y="0"/>
                    </a:lnTo>
                    <a:lnTo>
                      <a:pt x="68" y="2"/>
                    </a:lnTo>
                    <a:lnTo>
                      <a:pt x="79" y="6"/>
                    </a:lnTo>
                    <a:lnTo>
                      <a:pt x="89" y="14"/>
                    </a:lnTo>
                    <a:lnTo>
                      <a:pt x="98" y="24"/>
                    </a:lnTo>
                    <a:lnTo>
                      <a:pt x="105" y="36"/>
                    </a:lnTo>
                    <a:lnTo>
                      <a:pt x="109" y="50"/>
                    </a:lnTo>
                    <a:lnTo>
                      <a:pt x="113" y="64"/>
                    </a:lnTo>
                    <a:lnTo>
                      <a:pt x="115" y="82"/>
                    </a:lnTo>
                    <a:lnTo>
                      <a:pt x="115" y="82"/>
                    </a:lnTo>
                    <a:close/>
                  </a:path>
                </a:pathLst>
              </a:custGeom>
              <a:solidFill>
                <a:schemeClr val="accent1"/>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04" name="Freeform 92">
                <a:extLst>
                  <a:ext uri="{FF2B5EF4-FFF2-40B4-BE49-F238E27FC236}">
                    <a16:creationId xmlns:a16="http://schemas.microsoft.com/office/drawing/2014/main" id="{D729A918-382C-4E7A-A642-236762008786}"/>
                  </a:ext>
                </a:extLst>
              </p:cNvPr>
              <p:cNvSpPr>
                <a:spLocks/>
              </p:cNvSpPr>
              <p:nvPr/>
            </p:nvSpPr>
            <p:spPr bwMode="auto">
              <a:xfrm>
                <a:off x="10931526" y="3935413"/>
                <a:ext cx="137160" cy="137160"/>
              </a:xfrm>
              <a:custGeom>
                <a:avLst/>
                <a:gdLst>
                  <a:gd name="T0" fmla="*/ 115 w 115"/>
                  <a:gd name="T1" fmla="*/ 80 h 162"/>
                  <a:gd name="T2" fmla="*/ 115 w 115"/>
                  <a:gd name="T3" fmla="*/ 80 h 162"/>
                  <a:gd name="T4" fmla="*/ 113 w 115"/>
                  <a:gd name="T5" fmla="*/ 96 h 162"/>
                  <a:gd name="T6" fmla="*/ 109 w 115"/>
                  <a:gd name="T7" fmla="*/ 112 h 162"/>
                  <a:gd name="T8" fmla="*/ 105 w 115"/>
                  <a:gd name="T9" fmla="*/ 126 h 162"/>
                  <a:gd name="T10" fmla="*/ 98 w 115"/>
                  <a:gd name="T11" fmla="*/ 138 h 162"/>
                  <a:gd name="T12" fmla="*/ 89 w 115"/>
                  <a:gd name="T13" fmla="*/ 148 h 162"/>
                  <a:gd name="T14" fmla="*/ 79 w 115"/>
                  <a:gd name="T15" fmla="*/ 154 h 162"/>
                  <a:gd name="T16" fmla="*/ 68 w 115"/>
                  <a:gd name="T17" fmla="*/ 160 h 162"/>
                  <a:gd name="T18" fmla="*/ 57 w 115"/>
                  <a:gd name="T19" fmla="*/ 162 h 162"/>
                  <a:gd name="T20" fmla="*/ 57 w 115"/>
                  <a:gd name="T21" fmla="*/ 162 h 162"/>
                  <a:gd name="T22" fmla="*/ 45 w 115"/>
                  <a:gd name="T23" fmla="*/ 160 h 162"/>
                  <a:gd name="T24" fmla="*/ 34 w 115"/>
                  <a:gd name="T25" fmla="*/ 154 h 162"/>
                  <a:gd name="T26" fmla="*/ 24 w 115"/>
                  <a:gd name="T27" fmla="*/ 148 h 162"/>
                  <a:gd name="T28" fmla="*/ 16 w 115"/>
                  <a:gd name="T29" fmla="*/ 138 h 162"/>
                  <a:gd name="T30" fmla="*/ 10 w 115"/>
                  <a:gd name="T31" fmla="*/ 126 h 162"/>
                  <a:gd name="T32" fmla="*/ 4 w 115"/>
                  <a:gd name="T33" fmla="*/ 112 h 162"/>
                  <a:gd name="T34" fmla="*/ 0 w 115"/>
                  <a:gd name="T35" fmla="*/ 96 h 162"/>
                  <a:gd name="T36" fmla="*/ 0 w 115"/>
                  <a:gd name="T37" fmla="*/ 80 h 162"/>
                  <a:gd name="T38" fmla="*/ 0 w 115"/>
                  <a:gd name="T39" fmla="*/ 80 h 162"/>
                  <a:gd name="T40" fmla="*/ 0 w 115"/>
                  <a:gd name="T41" fmla="*/ 64 h 162"/>
                  <a:gd name="T42" fmla="*/ 4 w 115"/>
                  <a:gd name="T43" fmla="*/ 48 h 162"/>
                  <a:gd name="T44" fmla="*/ 10 w 115"/>
                  <a:gd name="T45" fmla="*/ 36 h 162"/>
                  <a:gd name="T46" fmla="*/ 16 w 115"/>
                  <a:gd name="T47" fmla="*/ 24 h 162"/>
                  <a:gd name="T48" fmla="*/ 24 w 115"/>
                  <a:gd name="T49" fmla="*/ 14 h 162"/>
                  <a:gd name="T50" fmla="*/ 34 w 115"/>
                  <a:gd name="T51" fmla="*/ 6 h 162"/>
                  <a:gd name="T52" fmla="*/ 45 w 115"/>
                  <a:gd name="T53" fmla="*/ 0 h 162"/>
                  <a:gd name="T54" fmla="*/ 57 w 115"/>
                  <a:gd name="T55" fmla="*/ 0 h 162"/>
                  <a:gd name="T56" fmla="*/ 57 w 115"/>
                  <a:gd name="T57" fmla="*/ 0 h 162"/>
                  <a:gd name="T58" fmla="*/ 68 w 115"/>
                  <a:gd name="T59" fmla="*/ 0 h 162"/>
                  <a:gd name="T60" fmla="*/ 79 w 115"/>
                  <a:gd name="T61" fmla="*/ 6 h 162"/>
                  <a:gd name="T62" fmla="*/ 89 w 115"/>
                  <a:gd name="T63" fmla="*/ 14 h 162"/>
                  <a:gd name="T64" fmla="*/ 98 w 115"/>
                  <a:gd name="T65" fmla="*/ 24 h 162"/>
                  <a:gd name="T66" fmla="*/ 105 w 115"/>
                  <a:gd name="T67" fmla="*/ 36 h 162"/>
                  <a:gd name="T68" fmla="*/ 109 w 115"/>
                  <a:gd name="T69" fmla="*/ 48 h 162"/>
                  <a:gd name="T70" fmla="*/ 113 w 115"/>
                  <a:gd name="T71" fmla="*/ 64 h 162"/>
                  <a:gd name="T72" fmla="*/ 115 w 115"/>
                  <a:gd name="T73" fmla="*/ 80 h 162"/>
                  <a:gd name="T74" fmla="*/ 115 w 115"/>
                  <a:gd name="T75" fmla="*/ 8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 h="162">
                    <a:moveTo>
                      <a:pt x="115" y="80"/>
                    </a:moveTo>
                    <a:lnTo>
                      <a:pt x="115" y="80"/>
                    </a:lnTo>
                    <a:lnTo>
                      <a:pt x="113" y="96"/>
                    </a:lnTo>
                    <a:lnTo>
                      <a:pt x="109" y="112"/>
                    </a:lnTo>
                    <a:lnTo>
                      <a:pt x="105" y="126"/>
                    </a:lnTo>
                    <a:lnTo>
                      <a:pt x="98" y="138"/>
                    </a:lnTo>
                    <a:lnTo>
                      <a:pt x="89" y="148"/>
                    </a:lnTo>
                    <a:lnTo>
                      <a:pt x="79" y="154"/>
                    </a:lnTo>
                    <a:lnTo>
                      <a:pt x="68" y="160"/>
                    </a:lnTo>
                    <a:lnTo>
                      <a:pt x="57" y="162"/>
                    </a:lnTo>
                    <a:lnTo>
                      <a:pt x="57" y="162"/>
                    </a:lnTo>
                    <a:lnTo>
                      <a:pt x="45" y="160"/>
                    </a:lnTo>
                    <a:lnTo>
                      <a:pt x="34" y="154"/>
                    </a:lnTo>
                    <a:lnTo>
                      <a:pt x="24" y="148"/>
                    </a:lnTo>
                    <a:lnTo>
                      <a:pt x="16" y="138"/>
                    </a:lnTo>
                    <a:lnTo>
                      <a:pt x="10" y="126"/>
                    </a:lnTo>
                    <a:lnTo>
                      <a:pt x="4" y="112"/>
                    </a:lnTo>
                    <a:lnTo>
                      <a:pt x="0" y="96"/>
                    </a:lnTo>
                    <a:lnTo>
                      <a:pt x="0" y="80"/>
                    </a:lnTo>
                    <a:lnTo>
                      <a:pt x="0" y="80"/>
                    </a:lnTo>
                    <a:lnTo>
                      <a:pt x="0" y="64"/>
                    </a:lnTo>
                    <a:lnTo>
                      <a:pt x="4" y="48"/>
                    </a:lnTo>
                    <a:lnTo>
                      <a:pt x="10" y="36"/>
                    </a:lnTo>
                    <a:lnTo>
                      <a:pt x="16" y="24"/>
                    </a:lnTo>
                    <a:lnTo>
                      <a:pt x="24" y="14"/>
                    </a:lnTo>
                    <a:lnTo>
                      <a:pt x="34" y="6"/>
                    </a:lnTo>
                    <a:lnTo>
                      <a:pt x="45" y="0"/>
                    </a:lnTo>
                    <a:lnTo>
                      <a:pt x="57" y="0"/>
                    </a:lnTo>
                    <a:lnTo>
                      <a:pt x="57" y="0"/>
                    </a:lnTo>
                    <a:lnTo>
                      <a:pt x="68" y="0"/>
                    </a:lnTo>
                    <a:lnTo>
                      <a:pt x="79" y="6"/>
                    </a:lnTo>
                    <a:lnTo>
                      <a:pt x="89" y="14"/>
                    </a:lnTo>
                    <a:lnTo>
                      <a:pt x="98" y="24"/>
                    </a:lnTo>
                    <a:lnTo>
                      <a:pt x="105" y="36"/>
                    </a:lnTo>
                    <a:lnTo>
                      <a:pt x="109" y="48"/>
                    </a:lnTo>
                    <a:lnTo>
                      <a:pt x="113" y="64"/>
                    </a:lnTo>
                    <a:lnTo>
                      <a:pt x="115" y="80"/>
                    </a:lnTo>
                    <a:lnTo>
                      <a:pt x="115" y="80"/>
                    </a:lnTo>
                    <a:close/>
                  </a:path>
                </a:pathLst>
              </a:custGeom>
              <a:solidFill>
                <a:schemeClr val="accent1"/>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05" name="Freeform 93">
                <a:extLst>
                  <a:ext uri="{FF2B5EF4-FFF2-40B4-BE49-F238E27FC236}">
                    <a16:creationId xmlns:a16="http://schemas.microsoft.com/office/drawing/2014/main" id="{333CE9F4-B0D9-4964-A2B6-43A232A1F41B}"/>
                  </a:ext>
                </a:extLst>
              </p:cNvPr>
              <p:cNvSpPr>
                <a:spLocks/>
              </p:cNvSpPr>
              <p:nvPr/>
            </p:nvSpPr>
            <p:spPr bwMode="auto">
              <a:xfrm>
                <a:off x="11472863" y="3776663"/>
                <a:ext cx="90488" cy="127000"/>
              </a:xfrm>
              <a:custGeom>
                <a:avLst/>
                <a:gdLst>
                  <a:gd name="T0" fmla="*/ 114 w 114"/>
                  <a:gd name="T1" fmla="*/ 82 h 162"/>
                  <a:gd name="T2" fmla="*/ 114 w 114"/>
                  <a:gd name="T3" fmla="*/ 82 h 162"/>
                  <a:gd name="T4" fmla="*/ 113 w 114"/>
                  <a:gd name="T5" fmla="*/ 98 h 162"/>
                  <a:gd name="T6" fmla="*/ 110 w 114"/>
                  <a:gd name="T7" fmla="*/ 114 h 162"/>
                  <a:gd name="T8" fmla="*/ 104 w 114"/>
                  <a:gd name="T9" fmla="*/ 126 h 162"/>
                  <a:gd name="T10" fmla="*/ 97 w 114"/>
                  <a:gd name="T11" fmla="*/ 138 h 162"/>
                  <a:gd name="T12" fmla="*/ 89 w 114"/>
                  <a:gd name="T13" fmla="*/ 148 h 162"/>
                  <a:gd name="T14" fmla="*/ 79 w 114"/>
                  <a:gd name="T15" fmla="*/ 156 h 162"/>
                  <a:gd name="T16" fmla="*/ 69 w 114"/>
                  <a:gd name="T17" fmla="*/ 160 h 162"/>
                  <a:gd name="T18" fmla="*/ 58 w 114"/>
                  <a:gd name="T19" fmla="*/ 162 h 162"/>
                  <a:gd name="T20" fmla="*/ 58 w 114"/>
                  <a:gd name="T21" fmla="*/ 162 h 162"/>
                  <a:gd name="T22" fmla="*/ 45 w 114"/>
                  <a:gd name="T23" fmla="*/ 160 h 162"/>
                  <a:gd name="T24" fmla="*/ 35 w 114"/>
                  <a:gd name="T25" fmla="*/ 156 h 162"/>
                  <a:gd name="T26" fmla="*/ 25 w 114"/>
                  <a:gd name="T27" fmla="*/ 148 h 162"/>
                  <a:gd name="T28" fmla="*/ 17 w 114"/>
                  <a:gd name="T29" fmla="*/ 138 h 162"/>
                  <a:gd name="T30" fmla="*/ 10 w 114"/>
                  <a:gd name="T31" fmla="*/ 126 h 162"/>
                  <a:gd name="T32" fmla="*/ 4 w 114"/>
                  <a:gd name="T33" fmla="*/ 114 h 162"/>
                  <a:gd name="T34" fmla="*/ 1 w 114"/>
                  <a:gd name="T35" fmla="*/ 98 h 162"/>
                  <a:gd name="T36" fmla="*/ 0 w 114"/>
                  <a:gd name="T37" fmla="*/ 82 h 162"/>
                  <a:gd name="T38" fmla="*/ 0 w 114"/>
                  <a:gd name="T39" fmla="*/ 82 h 162"/>
                  <a:gd name="T40" fmla="*/ 1 w 114"/>
                  <a:gd name="T41" fmla="*/ 66 h 162"/>
                  <a:gd name="T42" fmla="*/ 4 w 114"/>
                  <a:gd name="T43" fmla="*/ 50 h 162"/>
                  <a:gd name="T44" fmla="*/ 10 w 114"/>
                  <a:gd name="T45" fmla="*/ 36 h 162"/>
                  <a:gd name="T46" fmla="*/ 17 w 114"/>
                  <a:gd name="T47" fmla="*/ 24 h 162"/>
                  <a:gd name="T48" fmla="*/ 25 w 114"/>
                  <a:gd name="T49" fmla="*/ 14 h 162"/>
                  <a:gd name="T50" fmla="*/ 35 w 114"/>
                  <a:gd name="T51" fmla="*/ 6 h 162"/>
                  <a:gd name="T52" fmla="*/ 45 w 114"/>
                  <a:gd name="T53" fmla="*/ 2 h 162"/>
                  <a:gd name="T54" fmla="*/ 58 w 114"/>
                  <a:gd name="T55" fmla="*/ 0 h 162"/>
                  <a:gd name="T56" fmla="*/ 58 w 114"/>
                  <a:gd name="T57" fmla="*/ 0 h 162"/>
                  <a:gd name="T58" fmla="*/ 69 w 114"/>
                  <a:gd name="T59" fmla="*/ 2 h 162"/>
                  <a:gd name="T60" fmla="*/ 79 w 114"/>
                  <a:gd name="T61" fmla="*/ 6 h 162"/>
                  <a:gd name="T62" fmla="*/ 89 w 114"/>
                  <a:gd name="T63" fmla="*/ 14 h 162"/>
                  <a:gd name="T64" fmla="*/ 97 w 114"/>
                  <a:gd name="T65" fmla="*/ 24 h 162"/>
                  <a:gd name="T66" fmla="*/ 104 w 114"/>
                  <a:gd name="T67" fmla="*/ 36 h 162"/>
                  <a:gd name="T68" fmla="*/ 110 w 114"/>
                  <a:gd name="T69" fmla="*/ 50 h 162"/>
                  <a:gd name="T70" fmla="*/ 113 w 114"/>
                  <a:gd name="T71" fmla="*/ 66 h 162"/>
                  <a:gd name="T72" fmla="*/ 114 w 114"/>
                  <a:gd name="T73" fmla="*/ 82 h 162"/>
                  <a:gd name="T74" fmla="*/ 114 w 114"/>
                  <a:gd name="T75" fmla="*/ 8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162">
                    <a:moveTo>
                      <a:pt x="114" y="82"/>
                    </a:moveTo>
                    <a:lnTo>
                      <a:pt x="114" y="82"/>
                    </a:lnTo>
                    <a:lnTo>
                      <a:pt x="113" y="98"/>
                    </a:lnTo>
                    <a:lnTo>
                      <a:pt x="110" y="114"/>
                    </a:lnTo>
                    <a:lnTo>
                      <a:pt x="104" y="126"/>
                    </a:lnTo>
                    <a:lnTo>
                      <a:pt x="97" y="138"/>
                    </a:lnTo>
                    <a:lnTo>
                      <a:pt x="89" y="148"/>
                    </a:lnTo>
                    <a:lnTo>
                      <a:pt x="79" y="156"/>
                    </a:lnTo>
                    <a:lnTo>
                      <a:pt x="69" y="160"/>
                    </a:lnTo>
                    <a:lnTo>
                      <a:pt x="58" y="162"/>
                    </a:lnTo>
                    <a:lnTo>
                      <a:pt x="58" y="162"/>
                    </a:lnTo>
                    <a:lnTo>
                      <a:pt x="45" y="160"/>
                    </a:lnTo>
                    <a:lnTo>
                      <a:pt x="35" y="156"/>
                    </a:lnTo>
                    <a:lnTo>
                      <a:pt x="25" y="148"/>
                    </a:lnTo>
                    <a:lnTo>
                      <a:pt x="17" y="138"/>
                    </a:lnTo>
                    <a:lnTo>
                      <a:pt x="10" y="126"/>
                    </a:lnTo>
                    <a:lnTo>
                      <a:pt x="4" y="114"/>
                    </a:lnTo>
                    <a:lnTo>
                      <a:pt x="1" y="98"/>
                    </a:lnTo>
                    <a:lnTo>
                      <a:pt x="0" y="82"/>
                    </a:lnTo>
                    <a:lnTo>
                      <a:pt x="0" y="82"/>
                    </a:lnTo>
                    <a:lnTo>
                      <a:pt x="1" y="66"/>
                    </a:lnTo>
                    <a:lnTo>
                      <a:pt x="4" y="50"/>
                    </a:lnTo>
                    <a:lnTo>
                      <a:pt x="10" y="36"/>
                    </a:lnTo>
                    <a:lnTo>
                      <a:pt x="17" y="24"/>
                    </a:lnTo>
                    <a:lnTo>
                      <a:pt x="25" y="14"/>
                    </a:lnTo>
                    <a:lnTo>
                      <a:pt x="35" y="6"/>
                    </a:lnTo>
                    <a:lnTo>
                      <a:pt x="45" y="2"/>
                    </a:lnTo>
                    <a:lnTo>
                      <a:pt x="58" y="0"/>
                    </a:lnTo>
                    <a:lnTo>
                      <a:pt x="58" y="0"/>
                    </a:lnTo>
                    <a:lnTo>
                      <a:pt x="69" y="2"/>
                    </a:lnTo>
                    <a:lnTo>
                      <a:pt x="79" y="6"/>
                    </a:lnTo>
                    <a:lnTo>
                      <a:pt x="89" y="14"/>
                    </a:lnTo>
                    <a:lnTo>
                      <a:pt x="97" y="24"/>
                    </a:lnTo>
                    <a:lnTo>
                      <a:pt x="104" y="36"/>
                    </a:lnTo>
                    <a:lnTo>
                      <a:pt x="110" y="50"/>
                    </a:lnTo>
                    <a:lnTo>
                      <a:pt x="113" y="66"/>
                    </a:lnTo>
                    <a:lnTo>
                      <a:pt x="114" y="82"/>
                    </a:lnTo>
                    <a:lnTo>
                      <a:pt x="114" y="82"/>
                    </a:lnTo>
                    <a:close/>
                  </a:path>
                </a:pathLst>
              </a:custGeom>
              <a:solidFill>
                <a:srgbClr val="2E3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06" name="Freeform 94">
                <a:extLst>
                  <a:ext uri="{FF2B5EF4-FFF2-40B4-BE49-F238E27FC236}">
                    <a16:creationId xmlns:a16="http://schemas.microsoft.com/office/drawing/2014/main" id="{4A60B3C0-A08D-4A13-8B26-73516215F42B}"/>
                  </a:ext>
                </a:extLst>
              </p:cNvPr>
              <p:cNvSpPr>
                <a:spLocks/>
              </p:cNvSpPr>
              <p:nvPr/>
            </p:nvSpPr>
            <p:spPr bwMode="auto">
              <a:xfrm>
                <a:off x="12479338" y="3957638"/>
                <a:ext cx="137160" cy="137160"/>
              </a:xfrm>
              <a:custGeom>
                <a:avLst/>
                <a:gdLst>
                  <a:gd name="T0" fmla="*/ 115 w 115"/>
                  <a:gd name="T1" fmla="*/ 82 h 164"/>
                  <a:gd name="T2" fmla="*/ 115 w 115"/>
                  <a:gd name="T3" fmla="*/ 82 h 164"/>
                  <a:gd name="T4" fmla="*/ 114 w 115"/>
                  <a:gd name="T5" fmla="*/ 98 h 164"/>
                  <a:gd name="T6" fmla="*/ 111 w 115"/>
                  <a:gd name="T7" fmla="*/ 114 h 164"/>
                  <a:gd name="T8" fmla="*/ 105 w 115"/>
                  <a:gd name="T9" fmla="*/ 128 h 164"/>
                  <a:gd name="T10" fmla="*/ 98 w 115"/>
                  <a:gd name="T11" fmla="*/ 140 h 164"/>
                  <a:gd name="T12" fmla="*/ 90 w 115"/>
                  <a:gd name="T13" fmla="*/ 150 h 164"/>
                  <a:gd name="T14" fmla="*/ 80 w 115"/>
                  <a:gd name="T15" fmla="*/ 156 h 164"/>
                  <a:gd name="T16" fmla="*/ 68 w 115"/>
                  <a:gd name="T17" fmla="*/ 162 h 164"/>
                  <a:gd name="T18" fmla="*/ 57 w 115"/>
                  <a:gd name="T19" fmla="*/ 164 h 164"/>
                  <a:gd name="T20" fmla="*/ 57 w 115"/>
                  <a:gd name="T21" fmla="*/ 164 h 164"/>
                  <a:gd name="T22" fmla="*/ 46 w 115"/>
                  <a:gd name="T23" fmla="*/ 162 h 164"/>
                  <a:gd name="T24" fmla="*/ 34 w 115"/>
                  <a:gd name="T25" fmla="*/ 156 h 164"/>
                  <a:gd name="T26" fmla="*/ 26 w 115"/>
                  <a:gd name="T27" fmla="*/ 150 h 164"/>
                  <a:gd name="T28" fmla="*/ 17 w 115"/>
                  <a:gd name="T29" fmla="*/ 140 h 164"/>
                  <a:gd name="T30" fmla="*/ 10 w 115"/>
                  <a:gd name="T31" fmla="*/ 128 h 164"/>
                  <a:gd name="T32" fmla="*/ 5 w 115"/>
                  <a:gd name="T33" fmla="*/ 114 h 164"/>
                  <a:gd name="T34" fmla="*/ 2 w 115"/>
                  <a:gd name="T35" fmla="*/ 98 h 164"/>
                  <a:gd name="T36" fmla="*/ 0 w 115"/>
                  <a:gd name="T37" fmla="*/ 82 h 164"/>
                  <a:gd name="T38" fmla="*/ 0 w 115"/>
                  <a:gd name="T39" fmla="*/ 82 h 164"/>
                  <a:gd name="T40" fmla="*/ 2 w 115"/>
                  <a:gd name="T41" fmla="*/ 66 h 164"/>
                  <a:gd name="T42" fmla="*/ 5 w 115"/>
                  <a:gd name="T43" fmla="*/ 50 h 164"/>
                  <a:gd name="T44" fmla="*/ 10 w 115"/>
                  <a:gd name="T45" fmla="*/ 36 h 164"/>
                  <a:gd name="T46" fmla="*/ 17 w 115"/>
                  <a:gd name="T47" fmla="*/ 24 h 164"/>
                  <a:gd name="T48" fmla="*/ 26 w 115"/>
                  <a:gd name="T49" fmla="*/ 14 h 164"/>
                  <a:gd name="T50" fmla="*/ 34 w 115"/>
                  <a:gd name="T51" fmla="*/ 8 h 164"/>
                  <a:gd name="T52" fmla="*/ 46 w 115"/>
                  <a:gd name="T53" fmla="*/ 2 h 164"/>
                  <a:gd name="T54" fmla="*/ 57 w 115"/>
                  <a:gd name="T55" fmla="*/ 0 h 164"/>
                  <a:gd name="T56" fmla="*/ 57 w 115"/>
                  <a:gd name="T57" fmla="*/ 0 h 164"/>
                  <a:gd name="T58" fmla="*/ 68 w 115"/>
                  <a:gd name="T59" fmla="*/ 2 h 164"/>
                  <a:gd name="T60" fmla="*/ 80 w 115"/>
                  <a:gd name="T61" fmla="*/ 8 h 164"/>
                  <a:gd name="T62" fmla="*/ 90 w 115"/>
                  <a:gd name="T63" fmla="*/ 14 h 164"/>
                  <a:gd name="T64" fmla="*/ 98 w 115"/>
                  <a:gd name="T65" fmla="*/ 24 h 164"/>
                  <a:gd name="T66" fmla="*/ 105 w 115"/>
                  <a:gd name="T67" fmla="*/ 36 h 164"/>
                  <a:gd name="T68" fmla="*/ 111 w 115"/>
                  <a:gd name="T69" fmla="*/ 50 h 164"/>
                  <a:gd name="T70" fmla="*/ 114 w 115"/>
                  <a:gd name="T71" fmla="*/ 66 h 164"/>
                  <a:gd name="T72" fmla="*/ 115 w 115"/>
                  <a:gd name="T73" fmla="*/ 82 h 164"/>
                  <a:gd name="T74" fmla="*/ 115 w 115"/>
                  <a:gd name="T75" fmla="*/ 8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 h="164">
                    <a:moveTo>
                      <a:pt x="115" y="82"/>
                    </a:moveTo>
                    <a:lnTo>
                      <a:pt x="115" y="82"/>
                    </a:lnTo>
                    <a:lnTo>
                      <a:pt x="114" y="98"/>
                    </a:lnTo>
                    <a:lnTo>
                      <a:pt x="111" y="114"/>
                    </a:lnTo>
                    <a:lnTo>
                      <a:pt x="105" y="128"/>
                    </a:lnTo>
                    <a:lnTo>
                      <a:pt x="98" y="140"/>
                    </a:lnTo>
                    <a:lnTo>
                      <a:pt x="90" y="150"/>
                    </a:lnTo>
                    <a:lnTo>
                      <a:pt x="80" y="156"/>
                    </a:lnTo>
                    <a:lnTo>
                      <a:pt x="68" y="162"/>
                    </a:lnTo>
                    <a:lnTo>
                      <a:pt x="57" y="164"/>
                    </a:lnTo>
                    <a:lnTo>
                      <a:pt x="57" y="164"/>
                    </a:lnTo>
                    <a:lnTo>
                      <a:pt x="46" y="162"/>
                    </a:lnTo>
                    <a:lnTo>
                      <a:pt x="34" y="156"/>
                    </a:lnTo>
                    <a:lnTo>
                      <a:pt x="26" y="150"/>
                    </a:lnTo>
                    <a:lnTo>
                      <a:pt x="17" y="140"/>
                    </a:lnTo>
                    <a:lnTo>
                      <a:pt x="10" y="128"/>
                    </a:lnTo>
                    <a:lnTo>
                      <a:pt x="5" y="114"/>
                    </a:lnTo>
                    <a:lnTo>
                      <a:pt x="2" y="98"/>
                    </a:lnTo>
                    <a:lnTo>
                      <a:pt x="0" y="82"/>
                    </a:lnTo>
                    <a:lnTo>
                      <a:pt x="0" y="82"/>
                    </a:lnTo>
                    <a:lnTo>
                      <a:pt x="2" y="66"/>
                    </a:lnTo>
                    <a:lnTo>
                      <a:pt x="5" y="50"/>
                    </a:lnTo>
                    <a:lnTo>
                      <a:pt x="10" y="36"/>
                    </a:lnTo>
                    <a:lnTo>
                      <a:pt x="17" y="24"/>
                    </a:lnTo>
                    <a:lnTo>
                      <a:pt x="26" y="14"/>
                    </a:lnTo>
                    <a:lnTo>
                      <a:pt x="34" y="8"/>
                    </a:lnTo>
                    <a:lnTo>
                      <a:pt x="46" y="2"/>
                    </a:lnTo>
                    <a:lnTo>
                      <a:pt x="57" y="0"/>
                    </a:lnTo>
                    <a:lnTo>
                      <a:pt x="57" y="0"/>
                    </a:lnTo>
                    <a:lnTo>
                      <a:pt x="68" y="2"/>
                    </a:lnTo>
                    <a:lnTo>
                      <a:pt x="80" y="8"/>
                    </a:lnTo>
                    <a:lnTo>
                      <a:pt x="90" y="14"/>
                    </a:lnTo>
                    <a:lnTo>
                      <a:pt x="98" y="24"/>
                    </a:lnTo>
                    <a:lnTo>
                      <a:pt x="105" y="36"/>
                    </a:lnTo>
                    <a:lnTo>
                      <a:pt x="111" y="50"/>
                    </a:lnTo>
                    <a:lnTo>
                      <a:pt x="114" y="66"/>
                    </a:lnTo>
                    <a:lnTo>
                      <a:pt x="115" y="82"/>
                    </a:lnTo>
                    <a:lnTo>
                      <a:pt x="115" y="82"/>
                    </a:lnTo>
                    <a:close/>
                  </a:path>
                </a:pathLst>
              </a:custGeom>
              <a:solidFill>
                <a:schemeClr val="accent1"/>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07" name="Freeform 95">
                <a:extLst>
                  <a:ext uri="{FF2B5EF4-FFF2-40B4-BE49-F238E27FC236}">
                    <a16:creationId xmlns:a16="http://schemas.microsoft.com/office/drawing/2014/main" id="{297C6299-D7F6-4112-8359-21A131803EE3}"/>
                  </a:ext>
                </a:extLst>
              </p:cNvPr>
              <p:cNvSpPr>
                <a:spLocks/>
              </p:cNvSpPr>
              <p:nvPr/>
            </p:nvSpPr>
            <p:spPr bwMode="auto">
              <a:xfrm>
                <a:off x="13510419" y="4253706"/>
                <a:ext cx="137160" cy="137160"/>
              </a:xfrm>
              <a:custGeom>
                <a:avLst/>
                <a:gdLst>
                  <a:gd name="T0" fmla="*/ 114 w 114"/>
                  <a:gd name="T1" fmla="*/ 82 h 162"/>
                  <a:gd name="T2" fmla="*/ 114 w 114"/>
                  <a:gd name="T3" fmla="*/ 82 h 162"/>
                  <a:gd name="T4" fmla="*/ 113 w 114"/>
                  <a:gd name="T5" fmla="*/ 98 h 162"/>
                  <a:gd name="T6" fmla="*/ 109 w 114"/>
                  <a:gd name="T7" fmla="*/ 114 h 162"/>
                  <a:gd name="T8" fmla="*/ 104 w 114"/>
                  <a:gd name="T9" fmla="*/ 126 h 162"/>
                  <a:gd name="T10" fmla="*/ 97 w 114"/>
                  <a:gd name="T11" fmla="*/ 138 h 162"/>
                  <a:gd name="T12" fmla="*/ 89 w 114"/>
                  <a:gd name="T13" fmla="*/ 148 h 162"/>
                  <a:gd name="T14" fmla="*/ 79 w 114"/>
                  <a:gd name="T15" fmla="*/ 156 h 162"/>
                  <a:gd name="T16" fmla="*/ 68 w 114"/>
                  <a:gd name="T17" fmla="*/ 160 h 162"/>
                  <a:gd name="T18" fmla="*/ 56 w 114"/>
                  <a:gd name="T19" fmla="*/ 162 h 162"/>
                  <a:gd name="T20" fmla="*/ 56 w 114"/>
                  <a:gd name="T21" fmla="*/ 162 h 162"/>
                  <a:gd name="T22" fmla="*/ 45 w 114"/>
                  <a:gd name="T23" fmla="*/ 160 h 162"/>
                  <a:gd name="T24" fmla="*/ 34 w 114"/>
                  <a:gd name="T25" fmla="*/ 156 h 162"/>
                  <a:gd name="T26" fmla="*/ 24 w 114"/>
                  <a:gd name="T27" fmla="*/ 148 h 162"/>
                  <a:gd name="T28" fmla="*/ 15 w 114"/>
                  <a:gd name="T29" fmla="*/ 138 h 162"/>
                  <a:gd name="T30" fmla="*/ 8 w 114"/>
                  <a:gd name="T31" fmla="*/ 126 h 162"/>
                  <a:gd name="T32" fmla="*/ 4 w 114"/>
                  <a:gd name="T33" fmla="*/ 114 h 162"/>
                  <a:gd name="T34" fmla="*/ 0 w 114"/>
                  <a:gd name="T35" fmla="*/ 98 h 162"/>
                  <a:gd name="T36" fmla="*/ 0 w 114"/>
                  <a:gd name="T37" fmla="*/ 82 h 162"/>
                  <a:gd name="T38" fmla="*/ 0 w 114"/>
                  <a:gd name="T39" fmla="*/ 82 h 162"/>
                  <a:gd name="T40" fmla="*/ 0 w 114"/>
                  <a:gd name="T41" fmla="*/ 66 h 162"/>
                  <a:gd name="T42" fmla="*/ 4 w 114"/>
                  <a:gd name="T43" fmla="*/ 50 h 162"/>
                  <a:gd name="T44" fmla="*/ 8 w 114"/>
                  <a:gd name="T45" fmla="*/ 36 h 162"/>
                  <a:gd name="T46" fmla="*/ 15 w 114"/>
                  <a:gd name="T47" fmla="*/ 24 h 162"/>
                  <a:gd name="T48" fmla="*/ 24 w 114"/>
                  <a:gd name="T49" fmla="*/ 14 h 162"/>
                  <a:gd name="T50" fmla="*/ 34 w 114"/>
                  <a:gd name="T51" fmla="*/ 6 h 162"/>
                  <a:gd name="T52" fmla="*/ 45 w 114"/>
                  <a:gd name="T53" fmla="*/ 2 h 162"/>
                  <a:gd name="T54" fmla="*/ 56 w 114"/>
                  <a:gd name="T55" fmla="*/ 0 h 162"/>
                  <a:gd name="T56" fmla="*/ 56 w 114"/>
                  <a:gd name="T57" fmla="*/ 0 h 162"/>
                  <a:gd name="T58" fmla="*/ 68 w 114"/>
                  <a:gd name="T59" fmla="*/ 2 h 162"/>
                  <a:gd name="T60" fmla="*/ 79 w 114"/>
                  <a:gd name="T61" fmla="*/ 6 h 162"/>
                  <a:gd name="T62" fmla="*/ 89 w 114"/>
                  <a:gd name="T63" fmla="*/ 14 h 162"/>
                  <a:gd name="T64" fmla="*/ 97 w 114"/>
                  <a:gd name="T65" fmla="*/ 24 h 162"/>
                  <a:gd name="T66" fmla="*/ 104 w 114"/>
                  <a:gd name="T67" fmla="*/ 36 h 162"/>
                  <a:gd name="T68" fmla="*/ 109 w 114"/>
                  <a:gd name="T69" fmla="*/ 50 h 162"/>
                  <a:gd name="T70" fmla="*/ 113 w 114"/>
                  <a:gd name="T71" fmla="*/ 66 h 162"/>
                  <a:gd name="T72" fmla="*/ 114 w 114"/>
                  <a:gd name="T73" fmla="*/ 82 h 162"/>
                  <a:gd name="T74" fmla="*/ 114 w 114"/>
                  <a:gd name="T75" fmla="*/ 8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162">
                    <a:moveTo>
                      <a:pt x="114" y="82"/>
                    </a:moveTo>
                    <a:lnTo>
                      <a:pt x="114" y="82"/>
                    </a:lnTo>
                    <a:lnTo>
                      <a:pt x="113" y="98"/>
                    </a:lnTo>
                    <a:lnTo>
                      <a:pt x="109" y="114"/>
                    </a:lnTo>
                    <a:lnTo>
                      <a:pt x="104" y="126"/>
                    </a:lnTo>
                    <a:lnTo>
                      <a:pt x="97" y="138"/>
                    </a:lnTo>
                    <a:lnTo>
                      <a:pt x="89" y="148"/>
                    </a:lnTo>
                    <a:lnTo>
                      <a:pt x="79" y="156"/>
                    </a:lnTo>
                    <a:lnTo>
                      <a:pt x="68" y="160"/>
                    </a:lnTo>
                    <a:lnTo>
                      <a:pt x="56" y="162"/>
                    </a:lnTo>
                    <a:lnTo>
                      <a:pt x="56" y="162"/>
                    </a:lnTo>
                    <a:lnTo>
                      <a:pt x="45" y="160"/>
                    </a:lnTo>
                    <a:lnTo>
                      <a:pt x="34" y="156"/>
                    </a:lnTo>
                    <a:lnTo>
                      <a:pt x="24" y="148"/>
                    </a:lnTo>
                    <a:lnTo>
                      <a:pt x="15" y="138"/>
                    </a:lnTo>
                    <a:lnTo>
                      <a:pt x="8" y="126"/>
                    </a:lnTo>
                    <a:lnTo>
                      <a:pt x="4" y="114"/>
                    </a:lnTo>
                    <a:lnTo>
                      <a:pt x="0" y="98"/>
                    </a:lnTo>
                    <a:lnTo>
                      <a:pt x="0" y="82"/>
                    </a:lnTo>
                    <a:lnTo>
                      <a:pt x="0" y="82"/>
                    </a:lnTo>
                    <a:lnTo>
                      <a:pt x="0" y="66"/>
                    </a:lnTo>
                    <a:lnTo>
                      <a:pt x="4" y="50"/>
                    </a:lnTo>
                    <a:lnTo>
                      <a:pt x="8" y="36"/>
                    </a:lnTo>
                    <a:lnTo>
                      <a:pt x="15" y="24"/>
                    </a:lnTo>
                    <a:lnTo>
                      <a:pt x="24" y="14"/>
                    </a:lnTo>
                    <a:lnTo>
                      <a:pt x="34" y="6"/>
                    </a:lnTo>
                    <a:lnTo>
                      <a:pt x="45" y="2"/>
                    </a:lnTo>
                    <a:lnTo>
                      <a:pt x="56" y="0"/>
                    </a:lnTo>
                    <a:lnTo>
                      <a:pt x="56" y="0"/>
                    </a:lnTo>
                    <a:lnTo>
                      <a:pt x="68" y="2"/>
                    </a:lnTo>
                    <a:lnTo>
                      <a:pt x="79" y="6"/>
                    </a:lnTo>
                    <a:lnTo>
                      <a:pt x="89" y="14"/>
                    </a:lnTo>
                    <a:lnTo>
                      <a:pt x="97" y="24"/>
                    </a:lnTo>
                    <a:lnTo>
                      <a:pt x="104" y="36"/>
                    </a:lnTo>
                    <a:lnTo>
                      <a:pt x="109" y="50"/>
                    </a:lnTo>
                    <a:lnTo>
                      <a:pt x="113" y="66"/>
                    </a:lnTo>
                    <a:lnTo>
                      <a:pt x="114" y="82"/>
                    </a:lnTo>
                    <a:lnTo>
                      <a:pt x="114" y="82"/>
                    </a:lnTo>
                    <a:close/>
                  </a:path>
                </a:pathLst>
              </a:custGeom>
              <a:solidFill>
                <a:schemeClr val="accent1"/>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08" name="Freeform 96">
                <a:extLst>
                  <a:ext uri="{FF2B5EF4-FFF2-40B4-BE49-F238E27FC236}">
                    <a16:creationId xmlns:a16="http://schemas.microsoft.com/office/drawing/2014/main" id="{177453C9-068D-4F25-9F1E-C0B00FEDE239}"/>
                  </a:ext>
                </a:extLst>
              </p:cNvPr>
              <p:cNvSpPr>
                <a:spLocks/>
              </p:cNvSpPr>
              <p:nvPr/>
            </p:nvSpPr>
            <p:spPr bwMode="auto">
              <a:xfrm>
                <a:off x="14540706" y="4094956"/>
                <a:ext cx="137160" cy="137160"/>
              </a:xfrm>
              <a:custGeom>
                <a:avLst/>
                <a:gdLst>
                  <a:gd name="T0" fmla="*/ 115 w 115"/>
                  <a:gd name="T1" fmla="*/ 82 h 161"/>
                  <a:gd name="T2" fmla="*/ 115 w 115"/>
                  <a:gd name="T3" fmla="*/ 82 h 161"/>
                  <a:gd name="T4" fmla="*/ 113 w 115"/>
                  <a:gd name="T5" fmla="*/ 98 h 161"/>
                  <a:gd name="T6" fmla="*/ 110 w 115"/>
                  <a:gd name="T7" fmla="*/ 112 h 161"/>
                  <a:gd name="T8" fmla="*/ 105 w 115"/>
                  <a:gd name="T9" fmla="*/ 126 h 161"/>
                  <a:gd name="T10" fmla="*/ 98 w 115"/>
                  <a:gd name="T11" fmla="*/ 137 h 161"/>
                  <a:gd name="T12" fmla="*/ 89 w 115"/>
                  <a:gd name="T13" fmla="*/ 147 h 161"/>
                  <a:gd name="T14" fmla="*/ 79 w 115"/>
                  <a:gd name="T15" fmla="*/ 155 h 161"/>
                  <a:gd name="T16" fmla="*/ 69 w 115"/>
                  <a:gd name="T17" fmla="*/ 159 h 161"/>
                  <a:gd name="T18" fmla="*/ 58 w 115"/>
                  <a:gd name="T19" fmla="*/ 161 h 161"/>
                  <a:gd name="T20" fmla="*/ 58 w 115"/>
                  <a:gd name="T21" fmla="*/ 161 h 161"/>
                  <a:gd name="T22" fmla="*/ 47 w 115"/>
                  <a:gd name="T23" fmla="*/ 159 h 161"/>
                  <a:gd name="T24" fmla="*/ 35 w 115"/>
                  <a:gd name="T25" fmla="*/ 155 h 161"/>
                  <a:gd name="T26" fmla="*/ 26 w 115"/>
                  <a:gd name="T27" fmla="*/ 147 h 161"/>
                  <a:gd name="T28" fmla="*/ 17 w 115"/>
                  <a:gd name="T29" fmla="*/ 137 h 161"/>
                  <a:gd name="T30" fmla="*/ 10 w 115"/>
                  <a:gd name="T31" fmla="*/ 126 h 161"/>
                  <a:gd name="T32" fmla="*/ 4 w 115"/>
                  <a:gd name="T33" fmla="*/ 112 h 161"/>
                  <a:gd name="T34" fmla="*/ 2 w 115"/>
                  <a:gd name="T35" fmla="*/ 98 h 161"/>
                  <a:gd name="T36" fmla="*/ 0 w 115"/>
                  <a:gd name="T37" fmla="*/ 82 h 161"/>
                  <a:gd name="T38" fmla="*/ 0 w 115"/>
                  <a:gd name="T39" fmla="*/ 82 h 161"/>
                  <a:gd name="T40" fmla="*/ 2 w 115"/>
                  <a:gd name="T41" fmla="*/ 64 h 161"/>
                  <a:gd name="T42" fmla="*/ 4 w 115"/>
                  <a:gd name="T43" fmla="*/ 50 h 161"/>
                  <a:gd name="T44" fmla="*/ 10 w 115"/>
                  <a:gd name="T45" fmla="*/ 36 h 161"/>
                  <a:gd name="T46" fmla="*/ 17 w 115"/>
                  <a:gd name="T47" fmla="*/ 24 h 161"/>
                  <a:gd name="T48" fmla="*/ 26 w 115"/>
                  <a:gd name="T49" fmla="*/ 14 h 161"/>
                  <a:gd name="T50" fmla="*/ 35 w 115"/>
                  <a:gd name="T51" fmla="*/ 6 h 161"/>
                  <a:gd name="T52" fmla="*/ 47 w 115"/>
                  <a:gd name="T53" fmla="*/ 2 h 161"/>
                  <a:gd name="T54" fmla="*/ 58 w 115"/>
                  <a:gd name="T55" fmla="*/ 0 h 161"/>
                  <a:gd name="T56" fmla="*/ 58 w 115"/>
                  <a:gd name="T57" fmla="*/ 0 h 161"/>
                  <a:gd name="T58" fmla="*/ 69 w 115"/>
                  <a:gd name="T59" fmla="*/ 2 h 161"/>
                  <a:gd name="T60" fmla="*/ 79 w 115"/>
                  <a:gd name="T61" fmla="*/ 6 h 161"/>
                  <a:gd name="T62" fmla="*/ 89 w 115"/>
                  <a:gd name="T63" fmla="*/ 14 h 161"/>
                  <a:gd name="T64" fmla="*/ 98 w 115"/>
                  <a:gd name="T65" fmla="*/ 24 h 161"/>
                  <a:gd name="T66" fmla="*/ 105 w 115"/>
                  <a:gd name="T67" fmla="*/ 36 h 161"/>
                  <a:gd name="T68" fmla="*/ 110 w 115"/>
                  <a:gd name="T69" fmla="*/ 50 h 161"/>
                  <a:gd name="T70" fmla="*/ 113 w 115"/>
                  <a:gd name="T71" fmla="*/ 64 h 161"/>
                  <a:gd name="T72" fmla="*/ 115 w 115"/>
                  <a:gd name="T73" fmla="*/ 82 h 161"/>
                  <a:gd name="T74" fmla="*/ 115 w 115"/>
                  <a:gd name="T75" fmla="*/ 8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 h="161">
                    <a:moveTo>
                      <a:pt x="115" y="82"/>
                    </a:moveTo>
                    <a:lnTo>
                      <a:pt x="115" y="82"/>
                    </a:lnTo>
                    <a:lnTo>
                      <a:pt x="113" y="98"/>
                    </a:lnTo>
                    <a:lnTo>
                      <a:pt x="110" y="112"/>
                    </a:lnTo>
                    <a:lnTo>
                      <a:pt x="105" y="126"/>
                    </a:lnTo>
                    <a:lnTo>
                      <a:pt x="98" y="137"/>
                    </a:lnTo>
                    <a:lnTo>
                      <a:pt x="89" y="147"/>
                    </a:lnTo>
                    <a:lnTo>
                      <a:pt x="79" y="155"/>
                    </a:lnTo>
                    <a:lnTo>
                      <a:pt x="69" y="159"/>
                    </a:lnTo>
                    <a:lnTo>
                      <a:pt x="58" y="161"/>
                    </a:lnTo>
                    <a:lnTo>
                      <a:pt x="58" y="161"/>
                    </a:lnTo>
                    <a:lnTo>
                      <a:pt x="47" y="159"/>
                    </a:lnTo>
                    <a:lnTo>
                      <a:pt x="35" y="155"/>
                    </a:lnTo>
                    <a:lnTo>
                      <a:pt x="26" y="147"/>
                    </a:lnTo>
                    <a:lnTo>
                      <a:pt x="17" y="137"/>
                    </a:lnTo>
                    <a:lnTo>
                      <a:pt x="10" y="126"/>
                    </a:lnTo>
                    <a:lnTo>
                      <a:pt x="4" y="112"/>
                    </a:lnTo>
                    <a:lnTo>
                      <a:pt x="2" y="98"/>
                    </a:lnTo>
                    <a:lnTo>
                      <a:pt x="0" y="82"/>
                    </a:lnTo>
                    <a:lnTo>
                      <a:pt x="0" y="82"/>
                    </a:lnTo>
                    <a:lnTo>
                      <a:pt x="2" y="64"/>
                    </a:lnTo>
                    <a:lnTo>
                      <a:pt x="4" y="50"/>
                    </a:lnTo>
                    <a:lnTo>
                      <a:pt x="10" y="36"/>
                    </a:lnTo>
                    <a:lnTo>
                      <a:pt x="17" y="24"/>
                    </a:lnTo>
                    <a:lnTo>
                      <a:pt x="26" y="14"/>
                    </a:lnTo>
                    <a:lnTo>
                      <a:pt x="35" y="6"/>
                    </a:lnTo>
                    <a:lnTo>
                      <a:pt x="47" y="2"/>
                    </a:lnTo>
                    <a:lnTo>
                      <a:pt x="58" y="0"/>
                    </a:lnTo>
                    <a:lnTo>
                      <a:pt x="58" y="0"/>
                    </a:lnTo>
                    <a:lnTo>
                      <a:pt x="69" y="2"/>
                    </a:lnTo>
                    <a:lnTo>
                      <a:pt x="79" y="6"/>
                    </a:lnTo>
                    <a:lnTo>
                      <a:pt x="89" y="14"/>
                    </a:lnTo>
                    <a:lnTo>
                      <a:pt x="98" y="24"/>
                    </a:lnTo>
                    <a:lnTo>
                      <a:pt x="105" y="36"/>
                    </a:lnTo>
                    <a:lnTo>
                      <a:pt x="110" y="50"/>
                    </a:lnTo>
                    <a:lnTo>
                      <a:pt x="113" y="64"/>
                    </a:lnTo>
                    <a:lnTo>
                      <a:pt x="115" y="82"/>
                    </a:lnTo>
                    <a:lnTo>
                      <a:pt x="115" y="82"/>
                    </a:lnTo>
                    <a:close/>
                  </a:path>
                </a:pathLst>
              </a:custGeom>
              <a:solidFill>
                <a:schemeClr val="accent1"/>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09" name="Freeform 97">
                <a:extLst>
                  <a:ext uri="{FF2B5EF4-FFF2-40B4-BE49-F238E27FC236}">
                    <a16:creationId xmlns:a16="http://schemas.microsoft.com/office/drawing/2014/main" id="{2C38068D-C605-4C91-ADAA-5510380EEF9E}"/>
                  </a:ext>
                </a:extLst>
              </p:cNvPr>
              <p:cNvSpPr>
                <a:spLocks/>
              </p:cNvSpPr>
              <p:nvPr/>
            </p:nvSpPr>
            <p:spPr bwMode="auto">
              <a:xfrm>
                <a:off x="15570994" y="4123531"/>
                <a:ext cx="137160" cy="137160"/>
              </a:xfrm>
              <a:custGeom>
                <a:avLst/>
                <a:gdLst>
                  <a:gd name="T0" fmla="*/ 115 w 115"/>
                  <a:gd name="T1" fmla="*/ 80 h 161"/>
                  <a:gd name="T2" fmla="*/ 115 w 115"/>
                  <a:gd name="T3" fmla="*/ 80 h 161"/>
                  <a:gd name="T4" fmla="*/ 113 w 115"/>
                  <a:gd name="T5" fmla="*/ 95 h 161"/>
                  <a:gd name="T6" fmla="*/ 111 w 115"/>
                  <a:gd name="T7" fmla="*/ 111 h 161"/>
                  <a:gd name="T8" fmla="*/ 105 w 115"/>
                  <a:gd name="T9" fmla="*/ 125 h 161"/>
                  <a:gd name="T10" fmla="*/ 98 w 115"/>
                  <a:gd name="T11" fmla="*/ 137 h 161"/>
                  <a:gd name="T12" fmla="*/ 89 w 115"/>
                  <a:gd name="T13" fmla="*/ 147 h 161"/>
                  <a:gd name="T14" fmla="*/ 79 w 115"/>
                  <a:gd name="T15" fmla="*/ 155 h 161"/>
                  <a:gd name="T16" fmla="*/ 70 w 115"/>
                  <a:gd name="T17" fmla="*/ 159 h 161"/>
                  <a:gd name="T18" fmla="*/ 57 w 115"/>
                  <a:gd name="T19" fmla="*/ 161 h 161"/>
                  <a:gd name="T20" fmla="*/ 57 w 115"/>
                  <a:gd name="T21" fmla="*/ 161 h 161"/>
                  <a:gd name="T22" fmla="*/ 46 w 115"/>
                  <a:gd name="T23" fmla="*/ 159 h 161"/>
                  <a:gd name="T24" fmla="*/ 36 w 115"/>
                  <a:gd name="T25" fmla="*/ 155 h 161"/>
                  <a:gd name="T26" fmla="*/ 26 w 115"/>
                  <a:gd name="T27" fmla="*/ 147 h 161"/>
                  <a:gd name="T28" fmla="*/ 17 w 115"/>
                  <a:gd name="T29" fmla="*/ 137 h 161"/>
                  <a:gd name="T30" fmla="*/ 10 w 115"/>
                  <a:gd name="T31" fmla="*/ 125 h 161"/>
                  <a:gd name="T32" fmla="*/ 5 w 115"/>
                  <a:gd name="T33" fmla="*/ 111 h 161"/>
                  <a:gd name="T34" fmla="*/ 2 w 115"/>
                  <a:gd name="T35" fmla="*/ 95 h 161"/>
                  <a:gd name="T36" fmla="*/ 0 w 115"/>
                  <a:gd name="T37" fmla="*/ 80 h 161"/>
                  <a:gd name="T38" fmla="*/ 0 w 115"/>
                  <a:gd name="T39" fmla="*/ 80 h 161"/>
                  <a:gd name="T40" fmla="*/ 2 w 115"/>
                  <a:gd name="T41" fmla="*/ 64 h 161"/>
                  <a:gd name="T42" fmla="*/ 5 w 115"/>
                  <a:gd name="T43" fmla="*/ 48 h 161"/>
                  <a:gd name="T44" fmla="*/ 10 w 115"/>
                  <a:gd name="T45" fmla="*/ 36 h 161"/>
                  <a:gd name="T46" fmla="*/ 17 w 115"/>
                  <a:gd name="T47" fmla="*/ 24 h 161"/>
                  <a:gd name="T48" fmla="*/ 26 w 115"/>
                  <a:gd name="T49" fmla="*/ 14 h 161"/>
                  <a:gd name="T50" fmla="*/ 36 w 115"/>
                  <a:gd name="T51" fmla="*/ 6 h 161"/>
                  <a:gd name="T52" fmla="*/ 46 w 115"/>
                  <a:gd name="T53" fmla="*/ 0 h 161"/>
                  <a:gd name="T54" fmla="*/ 57 w 115"/>
                  <a:gd name="T55" fmla="*/ 0 h 161"/>
                  <a:gd name="T56" fmla="*/ 57 w 115"/>
                  <a:gd name="T57" fmla="*/ 0 h 161"/>
                  <a:gd name="T58" fmla="*/ 70 w 115"/>
                  <a:gd name="T59" fmla="*/ 0 h 161"/>
                  <a:gd name="T60" fmla="*/ 79 w 115"/>
                  <a:gd name="T61" fmla="*/ 6 h 161"/>
                  <a:gd name="T62" fmla="*/ 89 w 115"/>
                  <a:gd name="T63" fmla="*/ 14 h 161"/>
                  <a:gd name="T64" fmla="*/ 98 w 115"/>
                  <a:gd name="T65" fmla="*/ 24 h 161"/>
                  <a:gd name="T66" fmla="*/ 105 w 115"/>
                  <a:gd name="T67" fmla="*/ 36 h 161"/>
                  <a:gd name="T68" fmla="*/ 111 w 115"/>
                  <a:gd name="T69" fmla="*/ 48 h 161"/>
                  <a:gd name="T70" fmla="*/ 113 w 115"/>
                  <a:gd name="T71" fmla="*/ 64 h 161"/>
                  <a:gd name="T72" fmla="*/ 115 w 115"/>
                  <a:gd name="T73" fmla="*/ 80 h 161"/>
                  <a:gd name="T74" fmla="*/ 115 w 115"/>
                  <a:gd name="T75" fmla="*/ 8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 h="161">
                    <a:moveTo>
                      <a:pt x="115" y="80"/>
                    </a:moveTo>
                    <a:lnTo>
                      <a:pt x="115" y="80"/>
                    </a:lnTo>
                    <a:lnTo>
                      <a:pt x="113" y="95"/>
                    </a:lnTo>
                    <a:lnTo>
                      <a:pt x="111" y="111"/>
                    </a:lnTo>
                    <a:lnTo>
                      <a:pt x="105" y="125"/>
                    </a:lnTo>
                    <a:lnTo>
                      <a:pt x="98" y="137"/>
                    </a:lnTo>
                    <a:lnTo>
                      <a:pt x="89" y="147"/>
                    </a:lnTo>
                    <a:lnTo>
                      <a:pt x="79" y="155"/>
                    </a:lnTo>
                    <a:lnTo>
                      <a:pt x="70" y="159"/>
                    </a:lnTo>
                    <a:lnTo>
                      <a:pt x="57" y="161"/>
                    </a:lnTo>
                    <a:lnTo>
                      <a:pt x="57" y="161"/>
                    </a:lnTo>
                    <a:lnTo>
                      <a:pt x="46" y="159"/>
                    </a:lnTo>
                    <a:lnTo>
                      <a:pt x="36" y="155"/>
                    </a:lnTo>
                    <a:lnTo>
                      <a:pt x="26" y="147"/>
                    </a:lnTo>
                    <a:lnTo>
                      <a:pt x="17" y="137"/>
                    </a:lnTo>
                    <a:lnTo>
                      <a:pt x="10" y="125"/>
                    </a:lnTo>
                    <a:lnTo>
                      <a:pt x="5" y="111"/>
                    </a:lnTo>
                    <a:lnTo>
                      <a:pt x="2" y="95"/>
                    </a:lnTo>
                    <a:lnTo>
                      <a:pt x="0" y="80"/>
                    </a:lnTo>
                    <a:lnTo>
                      <a:pt x="0" y="80"/>
                    </a:lnTo>
                    <a:lnTo>
                      <a:pt x="2" y="64"/>
                    </a:lnTo>
                    <a:lnTo>
                      <a:pt x="5" y="48"/>
                    </a:lnTo>
                    <a:lnTo>
                      <a:pt x="10" y="36"/>
                    </a:lnTo>
                    <a:lnTo>
                      <a:pt x="17" y="24"/>
                    </a:lnTo>
                    <a:lnTo>
                      <a:pt x="26" y="14"/>
                    </a:lnTo>
                    <a:lnTo>
                      <a:pt x="36" y="6"/>
                    </a:lnTo>
                    <a:lnTo>
                      <a:pt x="46" y="0"/>
                    </a:lnTo>
                    <a:lnTo>
                      <a:pt x="57" y="0"/>
                    </a:lnTo>
                    <a:lnTo>
                      <a:pt x="57" y="0"/>
                    </a:lnTo>
                    <a:lnTo>
                      <a:pt x="70" y="0"/>
                    </a:lnTo>
                    <a:lnTo>
                      <a:pt x="79" y="6"/>
                    </a:lnTo>
                    <a:lnTo>
                      <a:pt x="89" y="14"/>
                    </a:lnTo>
                    <a:lnTo>
                      <a:pt x="98" y="24"/>
                    </a:lnTo>
                    <a:lnTo>
                      <a:pt x="105" y="36"/>
                    </a:lnTo>
                    <a:lnTo>
                      <a:pt x="111" y="48"/>
                    </a:lnTo>
                    <a:lnTo>
                      <a:pt x="113" y="64"/>
                    </a:lnTo>
                    <a:lnTo>
                      <a:pt x="115" y="80"/>
                    </a:lnTo>
                    <a:lnTo>
                      <a:pt x="115" y="80"/>
                    </a:lnTo>
                    <a:close/>
                  </a:path>
                </a:pathLst>
              </a:custGeom>
              <a:solidFill>
                <a:schemeClr val="accent1"/>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10" name="Freeform 98">
                <a:extLst>
                  <a:ext uri="{FF2B5EF4-FFF2-40B4-BE49-F238E27FC236}">
                    <a16:creationId xmlns:a16="http://schemas.microsoft.com/office/drawing/2014/main" id="{01E90343-62C7-4B21-811B-EE1B06A59C80}"/>
                  </a:ext>
                </a:extLst>
              </p:cNvPr>
              <p:cNvSpPr>
                <a:spLocks/>
              </p:cNvSpPr>
              <p:nvPr/>
            </p:nvSpPr>
            <p:spPr bwMode="auto">
              <a:xfrm>
                <a:off x="16602869" y="4328319"/>
                <a:ext cx="137160" cy="137160"/>
              </a:xfrm>
              <a:custGeom>
                <a:avLst/>
                <a:gdLst>
                  <a:gd name="T0" fmla="*/ 115 w 115"/>
                  <a:gd name="T1" fmla="*/ 80 h 161"/>
                  <a:gd name="T2" fmla="*/ 115 w 115"/>
                  <a:gd name="T3" fmla="*/ 80 h 161"/>
                  <a:gd name="T4" fmla="*/ 113 w 115"/>
                  <a:gd name="T5" fmla="*/ 96 h 161"/>
                  <a:gd name="T6" fmla="*/ 109 w 115"/>
                  <a:gd name="T7" fmla="*/ 112 h 161"/>
                  <a:gd name="T8" fmla="*/ 105 w 115"/>
                  <a:gd name="T9" fmla="*/ 126 h 161"/>
                  <a:gd name="T10" fmla="*/ 98 w 115"/>
                  <a:gd name="T11" fmla="*/ 138 h 161"/>
                  <a:gd name="T12" fmla="*/ 89 w 115"/>
                  <a:gd name="T13" fmla="*/ 148 h 161"/>
                  <a:gd name="T14" fmla="*/ 80 w 115"/>
                  <a:gd name="T15" fmla="*/ 156 h 161"/>
                  <a:gd name="T16" fmla="*/ 68 w 115"/>
                  <a:gd name="T17" fmla="*/ 159 h 161"/>
                  <a:gd name="T18" fmla="*/ 57 w 115"/>
                  <a:gd name="T19" fmla="*/ 161 h 161"/>
                  <a:gd name="T20" fmla="*/ 57 w 115"/>
                  <a:gd name="T21" fmla="*/ 161 h 161"/>
                  <a:gd name="T22" fmla="*/ 46 w 115"/>
                  <a:gd name="T23" fmla="*/ 159 h 161"/>
                  <a:gd name="T24" fmla="*/ 34 w 115"/>
                  <a:gd name="T25" fmla="*/ 156 h 161"/>
                  <a:gd name="T26" fmla="*/ 24 w 115"/>
                  <a:gd name="T27" fmla="*/ 148 h 161"/>
                  <a:gd name="T28" fmla="*/ 16 w 115"/>
                  <a:gd name="T29" fmla="*/ 138 h 161"/>
                  <a:gd name="T30" fmla="*/ 10 w 115"/>
                  <a:gd name="T31" fmla="*/ 126 h 161"/>
                  <a:gd name="T32" fmla="*/ 5 w 115"/>
                  <a:gd name="T33" fmla="*/ 112 h 161"/>
                  <a:gd name="T34" fmla="*/ 0 w 115"/>
                  <a:gd name="T35" fmla="*/ 96 h 161"/>
                  <a:gd name="T36" fmla="*/ 0 w 115"/>
                  <a:gd name="T37" fmla="*/ 80 h 161"/>
                  <a:gd name="T38" fmla="*/ 0 w 115"/>
                  <a:gd name="T39" fmla="*/ 80 h 161"/>
                  <a:gd name="T40" fmla="*/ 0 w 115"/>
                  <a:gd name="T41" fmla="*/ 64 h 161"/>
                  <a:gd name="T42" fmla="*/ 5 w 115"/>
                  <a:gd name="T43" fmla="*/ 48 h 161"/>
                  <a:gd name="T44" fmla="*/ 10 w 115"/>
                  <a:gd name="T45" fmla="*/ 36 h 161"/>
                  <a:gd name="T46" fmla="*/ 16 w 115"/>
                  <a:gd name="T47" fmla="*/ 24 h 161"/>
                  <a:gd name="T48" fmla="*/ 24 w 115"/>
                  <a:gd name="T49" fmla="*/ 14 h 161"/>
                  <a:gd name="T50" fmla="*/ 34 w 115"/>
                  <a:gd name="T51" fmla="*/ 6 h 161"/>
                  <a:gd name="T52" fmla="*/ 46 w 115"/>
                  <a:gd name="T53" fmla="*/ 2 h 161"/>
                  <a:gd name="T54" fmla="*/ 57 w 115"/>
                  <a:gd name="T55" fmla="*/ 0 h 161"/>
                  <a:gd name="T56" fmla="*/ 57 w 115"/>
                  <a:gd name="T57" fmla="*/ 0 h 161"/>
                  <a:gd name="T58" fmla="*/ 68 w 115"/>
                  <a:gd name="T59" fmla="*/ 2 h 161"/>
                  <a:gd name="T60" fmla="*/ 80 w 115"/>
                  <a:gd name="T61" fmla="*/ 6 h 161"/>
                  <a:gd name="T62" fmla="*/ 89 w 115"/>
                  <a:gd name="T63" fmla="*/ 14 h 161"/>
                  <a:gd name="T64" fmla="*/ 98 w 115"/>
                  <a:gd name="T65" fmla="*/ 24 h 161"/>
                  <a:gd name="T66" fmla="*/ 105 w 115"/>
                  <a:gd name="T67" fmla="*/ 36 h 161"/>
                  <a:gd name="T68" fmla="*/ 109 w 115"/>
                  <a:gd name="T69" fmla="*/ 48 h 161"/>
                  <a:gd name="T70" fmla="*/ 113 w 115"/>
                  <a:gd name="T71" fmla="*/ 64 h 161"/>
                  <a:gd name="T72" fmla="*/ 115 w 115"/>
                  <a:gd name="T73" fmla="*/ 80 h 161"/>
                  <a:gd name="T74" fmla="*/ 115 w 115"/>
                  <a:gd name="T75" fmla="*/ 8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 h="161">
                    <a:moveTo>
                      <a:pt x="115" y="80"/>
                    </a:moveTo>
                    <a:lnTo>
                      <a:pt x="115" y="80"/>
                    </a:lnTo>
                    <a:lnTo>
                      <a:pt x="113" y="96"/>
                    </a:lnTo>
                    <a:lnTo>
                      <a:pt x="109" y="112"/>
                    </a:lnTo>
                    <a:lnTo>
                      <a:pt x="105" y="126"/>
                    </a:lnTo>
                    <a:lnTo>
                      <a:pt x="98" y="138"/>
                    </a:lnTo>
                    <a:lnTo>
                      <a:pt x="89" y="148"/>
                    </a:lnTo>
                    <a:lnTo>
                      <a:pt x="80" y="156"/>
                    </a:lnTo>
                    <a:lnTo>
                      <a:pt x="68" y="159"/>
                    </a:lnTo>
                    <a:lnTo>
                      <a:pt x="57" y="161"/>
                    </a:lnTo>
                    <a:lnTo>
                      <a:pt x="57" y="161"/>
                    </a:lnTo>
                    <a:lnTo>
                      <a:pt x="46" y="159"/>
                    </a:lnTo>
                    <a:lnTo>
                      <a:pt x="34" y="156"/>
                    </a:lnTo>
                    <a:lnTo>
                      <a:pt x="24" y="148"/>
                    </a:lnTo>
                    <a:lnTo>
                      <a:pt x="16" y="138"/>
                    </a:lnTo>
                    <a:lnTo>
                      <a:pt x="10" y="126"/>
                    </a:lnTo>
                    <a:lnTo>
                      <a:pt x="5" y="112"/>
                    </a:lnTo>
                    <a:lnTo>
                      <a:pt x="0" y="96"/>
                    </a:lnTo>
                    <a:lnTo>
                      <a:pt x="0" y="80"/>
                    </a:lnTo>
                    <a:lnTo>
                      <a:pt x="0" y="80"/>
                    </a:lnTo>
                    <a:lnTo>
                      <a:pt x="0" y="64"/>
                    </a:lnTo>
                    <a:lnTo>
                      <a:pt x="5" y="48"/>
                    </a:lnTo>
                    <a:lnTo>
                      <a:pt x="10" y="36"/>
                    </a:lnTo>
                    <a:lnTo>
                      <a:pt x="16" y="24"/>
                    </a:lnTo>
                    <a:lnTo>
                      <a:pt x="24" y="14"/>
                    </a:lnTo>
                    <a:lnTo>
                      <a:pt x="34" y="6"/>
                    </a:lnTo>
                    <a:lnTo>
                      <a:pt x="46" y="2"/>
                    </a:lnTo>
                    <a:lnTo>
                      <a:pt x="57" y="0"/>
                    </a:lnTo>
                    <a:lnTo>
                      <a:pt x="57" y="0"/>
                    </a:lnTo>
                    <a:lnTo>
                      <a:pt x="68" y="2"/>
                    </a:lnTo>
                    <a:lnTo>
                      <a:pt x="80" y="6"/>
                    </a:lnTo>
                    <a:lnTo>
                      <a:pt x="89" y="14"/>
                    </a:lnTo>
                    <a:lnTo>
                      <a:pt x="98" y="24"/>
                    </a:lnTo>
                    <a:lnTo>
                      <a:pt x="105" y="36"/>
                    </a:lnTo>
                    <a:lnTo>
                      <a:pt x="109" y="48"/>
                    </a:lnTo>
                    <a:lnTo>
                      <a:pt x="113" y="64"/>
                    </a:lnTo>
                    <a:lnTo>
                      <a:pt x="115" y="80"/>
                    </a:lnTo>
                    <a:lnTo>
                      <a:pt x="115" y="80"/>
                    </a:lnTo>
                    <a:close/>
                  </a:path>
                </a:pathLst>
              </a:custGeom>
              <a:solidFill>
                <a:schemeClr val="accent1"/>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11" name="Freeform 99">
                <a:extLst>
                  <a:ext uri="{FF2B5EF4-FFF2-40B4-BE49-F238E27FC236}">
                    <a16:creationId xmlns:a16="http://schemas.microsoft.com/office/drawing/2014/main" id="{3A4284CD-3095-4BBD-9A51-7A27230F839F}"/>
                  </a:ext>
                </a:extLst>
              </p:cNvPr>
              <p:cNvSpPr>
                <a:spLocks/>
              </p:cNvSpPr>
              <p:nvPr/>
            </p:nvSpPr>
            <p:spPr bwMode="auto">
              <a:xfrm>
                <a:off x="17633156" y="3906044"/>
                <a:ext cx="137160" cy="137160"/>
              </a:xfrm>
              <a:custGeom>
                <a:avLst/>
                <a:gdLst>
                  <a:gd name="T0" fmla="*/ 114 w 114"/>
                  <a:gd name="T1" fmla="*/ 81 h 161"/>
                  <a:gd name="T2" fmla="*/ 114 w 114"/>
                  <a:gd name="T3" fmla="*/ 81 h 161"/>
                  <a:gd name="T4" fmla="*/ 113 w 114"/>
                  <a:gd name="T5" fmla="*/ 97 h 161"/>
                  <a:gd name="T6" fmla="*/ 110 w 114"/>
                  <a:gd name="T7" fmla="*/ 113 h 161"/>
                  <a:gd name="T8" fmla="*/ 104 w 114"/>
                  <a:gd name="T9" fmla="*/ 127 h 161"/>
                  <a:gd name="T10" fmla="*/ 97 w 114"/>
                  <a:gd name="T11" fmla="*/ 139 h 161"/>
                  <a:gd name="T12" fmla="*/ 89 w 114"/>
                  <a:gd name="T13" fmla="*/ 149 h 161"/>
                  <a:gd name="T14" fmla="*/ 79 w 114"/>
                  <a:gd name="T15" fmla="*/ 155 h 161"/>
                  <a:gd name="T16" fmla="*/ 69 w 114"/>
                  <a:gd name="T17" fmla="*/ 161 h 161"/>
                  <a:gd name="T18" fmla="*/ 57 w 114"/>
                  <a:gd name="T19" fmla="*/ 161 h 161"/>
                  <a:gd name="T20" fmla="*/ 57 w 114"/>
                  <a:gd name="T21" fmla="*/ 161 h 161"/>
                  <a:gd name="T22" fmla="*/ 45 w 114"/>
                  <a:gd name="T23" fmla="*/ 161 h 161"/>
                  <a:gd name="T24" fmla="*/ 35 w 114"/>
                  <a:gd name="T25" fmla="*/ 155 h 161"/>
                  <a:gd name="T26" fmla="*/ 25 w 114"/>
                  <a:gd name="T27" fmla="*/ 149 h 161"/>
                  <a:gd name="T28" fmla="*/ 16 w 114"/>
                  <a:gd name="T29" fmla="*/ 139 h 161"/>
                  <a:gd name="T30" fmla="*/ 9 w 114"/>
                  <a:gd name="T31" fmla="*/ 127 h 161"/>
                  <a:gd name="T32" fmla="*/ 4 w 114"/>
                  <a:gd name="T33" fmla="*/ 113 h 161"/>
                  <a:gd name="T34" fmla="*/ 1 w 114"/>
                  <a:gd name="T35" fmla="*/ 97 h 161"/>
                  <a:gd name="T36" fmla="*/ 0 w 114"/>
                  <a:gd name="T37" fmla="*/ 81 h 161"/>
                  <a:gd name="T38" fmla="*/ 0 w 114"/>
                  <a:gd name="T39" fmla="*/ 81 h 161"/>
                  <a:gd name="T40" fmla="*/ 1 w 114"/>
                  <a:gd name="T41" fmla="*/ 65 h 161"/>
                  <a:gd name="T42" fmla="*/ 4 w 114"/>
                  <a:gd name="T43" fmla="*/ 49 h 161"/>
                  <a:gd name="T44" fmla="*/ 9 w 114"/>
                  <a:gd name="T45" fmla="*/ 36 h 161"/>
                  <a:gd name="T46" fmla="*/ 16 w 114"/>
                  <a:gd name="T47" fmla="*/ 24 h 161"/>
                  <a:gd name="T48" fmla="*/ 25 w 114"/>
                  <a:gd name="T49" fmla="*/ 14 h 161"/>
                  <a:gd name="T50" fmla="*/ 35 w 114"/>
                  <a:gd name="T51" fmla="*/ 8 h 161"/>
                  <a:gd name="T52" fmla="*/ 45 w 114"/>
                  <a:gd name="T53" fmla="*/ 2 h 161"/>
                  <a:gd name="T54" fmla="*/ 57 w 114"/>
                  <a:gd name="T55" fmla="*/ 0 h 161"/>
                  <a:gd name="T56" fmla="*/ 57 w 114"/>
                  <a:gd name="T57" fmla="*/ 0 h 161"/>
                  <a:gd name="T58" fmla="*/ 69 w 114"/>
                  <a:gd name="T59" fmla="*/ 2 h 161"/>
                  <a:gd name="T60" fmla="*/ 79 w 114"/>
                  <a:gd name="T61" fmla="*/ 8 h 161"/>
                  <a:gd name="T62" fmla="*/ 89 w 114"/>
                  <a:gd name="T63" fmla="*/ 14 h 161"/>
                  <a:gd name="T64" fmla="*/ 97 w 114"/>
                  <a:gd name="T65" fmla="*/ 24 h 161"/>
                  <a:gd name="T66" fmla="*/ 104 w 114"/>
                  <a:gd name="T67" fmla="*/ 36 h 161"/>
                  <a:gd name="T68" fmla="*/ 110 w 114"/>
                  <a:gd name="T69" fmla="*/ 49 h 161"/>
                  <a:gd name="T70" fmla="*/ 113 w 114"/>
                  <a:gd name="T71" fmla="*/ 65 h 161"/>
                  <a:gd name="T72" fmla="*/ 114 w 114"/>
                  <a:gd name="T73" fmla="*/ 81 h 161"/>
                  <a:gd name="T74" fmla="*/ 114 w 114"/>
                  <a:gd name="T75"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161">
                    <a:moveTo>
                      <a:pt x="114" y="81"/>
                    </a:moveTo>
                    <a:lnTo>
                      <a:pt x="114" y="81"/>
                    </a:lnTo>
                    <a:lnTo>
                      <a:pt x="113" y="97"/>
                    </a:lnTo>
                    <a:lnTo>
                      <a:pt x="110" y="113"/>
                    </a:lnTo>
                    <a:lnTo>
                      <a:pt x="104" y="127"/>
                    </a:lnTo>
                    <a:lnTo>
                      <a:pt x="97" y="139"/>
                    </a:lnTo>
                    <a:lnTo>
                      <a:pt x="89" y="149"/>
                    </a:lnTo>
                    <a:lnTo>
                      <a:pt x="79" y="155"/>
                    </a:lnTo>
                    <a:lnTo>
                      <a:pt x="69" y="161"/>
                    </a:lnTo>
                    <a:lnTo>
                      <a:pt x="57" y="161"/>
                    </a:lnTo>
                    <a:lnTo>
                      <a:pt x="57" y="161"/>
                    </a:lnTo>
                    <a:lnTo>
                      <a:pt x="45" y="161"/>
                    </a:lnTo>
                    <a:lnTo>
                      <a:pt x="35" y="155"/>
                    </a:lnTo>
                    <a:lnTo>
                      <a:pt x="25" y="149"/>
                    </a:lnTo>
                    <a:lnTo>
                      <a:pt x="16" y="139"/>
                    </a:lnTo>
                    <a:lnTo>
                      <a:pt x="9" y="127"/>
                    </a:lnTo>
                    <a:lnTo>
                      <a:pt x="4" y="113"/>
                    </a:lnTo>
                    <a:lnTo>
                      <a:pt x="1" y="97"/>
                    </a:lnTo>
                    <a:lnTo>
                      <a:pt x="0" y="81"/>
                    </a:lnTo>
                    <a:lnTo>
                      <a:pt x="0" y="81"/>
                    </a:lnTo>
                    <a:lnTo>
                      <a:pt x="1" y="65"/>
                    </a:lnTo>
                    <a:lnTo>
                      <a:pt x="4" y="49"/>
                    </a:lnTo>
                    <a:lnTo>
                      <a:pt x="9" y="36"/>
                    </a:lnTo>
                    <a:lnTo>
                      <a:pt x="16" y="24"/>
                    </a:lnTo>
                    <a:lnTo>
                      <a:pt x="25" y="14"/>
                    </a:lnTo>
                    <a:lnTo>
                      <a:pt x="35" y="8"/>
                    </a:lnTo>
                    <a:lnTo>
                      <a:pt x="45" y="2"/>
                    </a:lnTo>
                    <a:lnTo>
                      <a:pt x="57" y="0"/>
                    </a:lnTo>
                    <a:lnTo>
                      <a:pt x="57" y="0"/>
                    </a:lnTo>
                    <a:lnTo>
                      <a:pt x="69" y="2"/>
                    </a:lnTo>
                    <a:lnTo>
                      <a:pt x="79" y="8"/>
                    </a:lnTo>
                    <a:lnTo>
                      <a:pt x="89" y="14"/>
                    </a:lnTo>
                    <a:lnTo>
                      <a:pt x="97" y="24"/>
                    </a:lnTo>
                    <a:lnTo>
                      <a:pt x="104" y="36"/>
                    </a:lnTo>
                    <a:lnTo>
                      <a:pt x="110" y="49"/>
                    </a:lnTo>
                    <a:lnTo>
                      <a:pt x="113" y="65"/>
                    </a:lnTo>
                    <a:lnTo>
                      <a:pt x="114" y="81"/>
                    </a:lnTo>
                    <a:lnTo>
                      <a:pt x="114" y="81"/>
                    </a:lnTo>
                    <a:close/>
                  </a:path>
                </a:pathLst>
              </a:custGeom>
              <a:solidFill>
                <a:schemeClr val="accent1"/>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12" name="Rectangle 100">
                <a:extLst>
                  <a:ext uri="{FF2B5EF4-FFF2-40B4-BE49-F238E27FC236}">
                    <a16:creationId xmlns:a16="http://schemas.microsoft.com/office/drawing/2014/main" id="{50F7E329-80D5-4267-9181-839922AF9C91}"/>
                  </a:ext>
                </a:extLst>
              </p:cNvPr>
              <p:cNvSpPr>
                <a:spLocks noChangeArrowheads="1"/>
              </p:cNvSpPr>
              <p:nvPr/>
            </p:nvSpPr>
            <p:spPr bwMode="auto">
              <a:xfrm>
                <a:off x="17703800" y="4822825"/>
                <a:ext cx="4763" cy="7937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13" name="Freeform 101">
                <a:extLst>
                  <a:ext uri="{FF2B5EF4-FFF2-40B4-BE49-F238E27FC236}">
                    <a16:creationId xmlns:a16="http://schemas.microsoft.com/office/drawing/2014/main" id="{BCB7289C-8B2A-4EFD-B0BE-2BDC0FAA258B}"/>
                  </a:ext>
                </a:extLst>
              </p:cNvPr>
              <p:cNvSpPr>
                <a:spLocks/>
              </p:cNvSpPr>
              <p:nvPr/>
            </p:nvSpPr>
            <p:spPr bwMode="auto">
              <a:xfrm>
                <a:off x="17703800" y="4822825"/>
                <a:ext cx="4763" cy="793750"/>
              </a:xfrm>
              <a:custGeom>
                <a:avLst/>
                <a:gdLst>
                  <a:gd name="T0" fmla="*/ 0 w 5"/>
                  <a:gd name="T1" fmla="*/ 0 h 1001"/>
                  <a:gd name="T2" fmla="*/ 0 w 5"/>
                  <a:gd name="T3" fmla="*/ 1001 h 1001"/>
                  <a:gd name="T4" fmla="*/ 5 w 5"/>
                  <a:gd name="T5" fmla="*/ 1001 h 1001"/>
                  <a:gd name="T6" fmla="*/ 5 w 5"/>
                  <a:gd name="T7" fmla="*/ 0 h 1001"/>
                </a:gdLst>
                <a:ahLst/>
                <a:cxnLst>
                  <a:cxn ang="0">
                    <a:pos x="T0" y="T1"/>
                  </a:cxn>
                  <a:cxn ang="0">
                    <a:pos x="T2" y="T3"/>
                  </a:cxn>
                  <a:cxn ang="0">
                    <a:pos x="T4" y="T5"/>
                  </a:cxn>
                  <a:cxn ang="0">
                    <a:pos x="T6" y="T7"/>
                  </a:cxn>
                </a:cxnLst>
                <a:rect l="0" t="0" r="r" b="b"/>
                <a:pathLst>
                  <a:path w="5" h="1001">
                    <a:moveTo>
                      <a:pt x="0" y="0"/>
                    </a:moveTo>
                    <a:lnTo>
                      <a:pt x="0" y="1001"/>
                    </a:lnTo>
                    <a:lnTo>
                      <a:pt x="5" y="100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14" name="Rectangle 102">
                <a:extLst>
                  <a:ext uri="{FF2B5EF4-FFF2-40B4-BE49-F238E27FC236}">
                    <a16:creationId xmlns:a16="http://schemas.microsoft.com/office/drawing/2014/main" id="{801719C8-2139-441B-84AE-DCC812D6B21F}"/>
                  </a:ext>
                </a:extLst>
              </p:cNvPr>
              <p:cNvSpPr>
                <a:spLocks noChangeArrowheads="1"/>
              </p:cNvSpPr>
              <p:nvPr/>
            </p:nvSpPr>
            <p:spPr bwMode="auto">
              <a:xfrm>
                <a:off x="17646650" y="4819650"/>
                <a:ext cx="117475"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15" name="Freeform 103">
                <a:extLst>
                  <a:ext uri="{FF2B5EF4-FFF2-40B4-BE49-F238E27FC236}">
                    <a16:creationId xmlns:a16="http://schemas.microsoft.com/office/drawing/2014/main" id="{0DD13FA4-D73D-4334-B5F7-5AD2A3CD14FC}"/>
                  </a:ext>
                </a:extLst>
              </p:cNvPr>
              <p:cNvSpPr>
                <a:spLocks/>
              </p:cNvSpPr>
              <p:nvPr/>
            </p:nvSpPr>
            <p:spPr bwMode="auto">
              <a:xfrm>
                <a:off x="17646650" y="4819650"/>
                <a:ext cx="117475" cy="6350"/>
              </a:xfrm>
              <a:custGeom>
                <a:avLst/>
                <a:gdLst>
                  <a:gd name="T0" fmla="*/ 0 w 148"/>
                  <a:gd name="T1" fmla="*/ 8 h 8"/>
                  <a:gd name="T2" fmla="*/ 148 w 148"/>
                  <a:gd name="T3" fmla="*/ 8 h 8"/>
                  <a:gd name="T4" fmla="*/ 148 w 148"/>
                  <a:gd name="T5" fmla="*/ 0 h 8"/>
                  <a:gd name="T6" fmla="*/ 0 w 148"/>
                  <a:gd name="T7" fmla="*/ 0 h 8"/>
                </a:gdLst>
                <a:ahLst/>
                <a:cxnLst>
                  <a:cxn ang="0">
                    <a:pos x="T0" y="T1"/>
                  </a:cxn>
                  <a:cxn ang="0">
                    <a:pos x="T2" y="T3"/>
                  </a:cxn>
                  <a:cxn ang="0">
                    <a:pos x="T4" y="T5"/>
                  </a:cxn>
                  <a:cxn ang="0">
                    <a:pos x="T6" y="T7"/>
                  </a:cxn>
                </a:cxnLst>
                <a:rect l="0" t="0" r="r" b="b"/>
                <a:pathLst>
                  <a:path w="148" h="8">
                    <a:moveTo>
                      <a:pt x="0" y="8"/>
                    </a:moveTo>
                    <a:lnTo>
                      <a:pt x="148" y="8"/>
                    </a:lnTo>
                    <a:lnTo>
                      <a:pt x="14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16" name="Rectangle 104">
                <a:extLst>
                  <a:ext uri="{FF2B5EF4-FFF2-40B4-BE49-F238E27FC236}">
                    <a16:creationId xmlns:a16="http://schemas.microsoft.com/office/drawing/2014/main" id="{126155F2-FD29-4B39-9630-ED1CB32C7F09}"/>
                  </a:ext>
                </a:extLst>
              </p:cNvPr>
              <p:cNvSpPr>
                <a:spLocks noChangeArrowheads="1"/>
              </p:cNvSpPr>
              <p:nvPr/>
            </p:nvSpPr>
            <p:spPr bwMode="auto">
              <a:xfrm>
                <a:off x="17646650" y="5613400"/>
                <a:ext cx="117475"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17" name="Freeform 105">
                <a:extLst>
                  <a:ext uri="{FF2B5EF4-FFF2-40B4-BE49-F238E27FC236}">
                    <a16:creationId xmlns:a16="http://schemas.microsoft.com/office/drawing/2014/main" id="{6E69B60F-D426-4190-81BF-774B5CEA6B6B}"/>
                  </a:ext>
                </a:extLst>
              </p:cNvPr>
              <p:cNvSpPr>
                <a:spLocks/>
              </p:cNvSpPr>
              <p:nvPr/>
            </p:nvSpPr>
            <p:spPr bwMode="auto">
              <a:xfrm>
                <a:off x="17646650" y="5613400"/>
                <a:ext cx="117475" cy="6350"/>
              </a:xfrm>
              <a:custGeom>
                <a:avLst/>
                <a:gdLst>
                  <a:gd name="T0" fmla="*/ 0 w 148"/>
                  <a:gd name="T1" fmla="*/ 8 h 8"/>
                  <a:gd name="T2" fmla="*/ 148 w 148"/>
                  <a:gd name="T3" fmla="*/ 8 h 8"/>
                  <a:gd name="T4" fmla="*/ 148 w 148"/>
                  <a:gd name="T5" fmla="*/ 0 h 8"/>
                  <a:gd name="T6" fmla="*/ 0 w 148"/>
                  <a:gd name="T7" fmla="*/ 0 h 8"/>
                </a:gdLst>
                <a:ahLst/>
                <a:cxnLst>
                  <a:cxn ang="0">
                    <a:pos x="T0" y="T1"/>
                  </a:cxn>
                  <a:cxn ang="0">
                    <a:pos x="T2" y="T3"/>
                  </a:cxn>
                  <a:cxn ang="0">
                    <a:pos x="T4" y="T5"/>
                  </a:cxn>
                  <a:cxn ang="0">
                    <a:pos x="T6" y="T7"/>
                  </a:cxn>
                </a:cxnLst>
                <a:rect l="0" t="0" r="r" b="b"/>
                <a:pathLst>
                  <a:path w="148" h="8">
                    <a:moveTo>
                      <a:pt x="0" y="8"/>
                    </a:moveTo>
                    <a:lnTo>
                      <a:pt x="148" y="8"/>
                    </a:lnTo>
                    <a:lnTo>
                      <a:pt x="14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18" name="Rectangle 106">
                <a:extLst>
                  <a:ext uri="{FF2B5EF4-FFF2-40B4-BE49-F238E27FC236}">
                    <a16:creationId xmlns:a16="http://schemas.microsoft.com/office/drawing/2014/main" id="{D2D532FC-AED3-4BD9-8FFC-005C8469D20F}"/>
                  </a:ext>
                </a:extLst>
              </p:cNvPr>
              <p:cNvSpPr>
                <a:spLocks noChangeArrowheads="1"/>
              </p:cNvSpPr>
              <p:nvPr/>
            </p:nvSpPr>
            <p:spPr bwMode="auto">
              <a:xfrm>
                <a:off x="16671925" y="5022850"/>
                <a:ext cx="3175" cy="5000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19" name="Freeform 107">
                <a:extLst>
                  <a:ext uri="{FF2B5EF4-FFF2-40B4-BE49-F238E27FC236}">
                    <a16:creationId xmlns:a16="http://schemas.microsoft.com/office/drawing/2014/main" id="{A880113D-8F04-4C5D-9ACD-85BC4E61622F}"/>
                  </a:ext>
                </a:extLst>
              </p:cNvPr>
              <p:cNvSpPr>
                <a:spLocks/>
              </p:cNvSpPr>
              <p:nvPr/>
            </p:nvSpPr>
            <p:spPr bwMode="auto">
              <a:xfrm>
                <a:off x="16671925" y="5022850"/>
                <a:ext cx="3175" cy="500063"/>
              </a:xfrm>
              <a:custGeom>
                <a:avLst/>
                <a:gdLst>
                  <a:gd name="T0" fmla="*/ 0 w 4"/>
                  <a:gd name="T1" fmla="*/ 0 h 630"/>
                  <a:gd name="T2" fmla="*/ 0 w 4"/>
                  <a:gd name="T3" fmla="*/ 630 h 630"/>
                  <a:gd name="T4" fmla="*/ 4 w 4"/>
                  <a:gd name="T5" fmla="*/ 630 h 630"/>
                  <a:gd name="T6" fmla="*/ 4 w 4"/>
                  <a:gd name="T7" fmla="*/ 0 h 630"/>
                </a:gdLst>
                <a:ahLst/>
                <a:cxnLst>
                  <a:cxn ang="0">
                    <a:pos x="T0" y="T1"/>
                  </a:cxn>
                  <a:cxn ang="0">
                    <a:pos x="T2" y="T3"/>
                  </a:cxn>
                  <a:cxn ang="0">
                    <a:pos x="T4" y="T5"/>
                  </a:cxn>
                  <a:cxn ang="0">
                    <a:pos x="T6" y="T7"/>
                  </a:cxn>
                </a:cxnLst>
                <a:rect l="0" t="0" r="r" b="b"/>
                <a:pathLst>
                  <a:path w="4" h="630">
                    <a:moveTo>
                      <a:pt x="0" y="0"/>
                    </a:moveTo>
                    <a:lnTo>
                      <a:pt x="0" y="630"/>
                    </a:lnTo>
                    <a:lnTo>
                      <a:pt x="4" y="63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20" name="Rectangle 110">
                <a:extLst>
                  <a:ext uri="{FF2B5EF4-FFF2-40B4-BE49-F238E27FC236}">
                    <a16:creationId xmlns:a16="http://schemas.microsoft.com/office/drawing/2014/main" id="{426C6EAB-FAEB-4FB6-B942-7CDED4B6BD15}"/>
                  </a:ext>
                </a:extLst>
              </p:cNvPr>
              <p:cNvSpPr>
                <a:spLocks noChangeArrowheads="1"/>
              </p:cNvSpPr>
              <p:nvPr/>
            </p:nvSpPr>
            <p:spPr bwMode="auto">
              <a:xfrm>
                <a:off x="16614775" y="5519738"/>
                <a:ext cx="117475"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21" name="Freeform 111">
                <a:extLst>
                  <a:ext uri="{FF2B5EF4-FFF2-40B4-BE49-F238E27FC236}">
                    <a16:creationId xmlns:a16="http://schemas.microsoft.com/office/drawing/2014/main" id="{2FE1F270-BB2A-48C0-B29A-D01218BE8576}"/>
                  </a:ext>
                </a:extLst>
              </p:cNvPr>
              <p:cNvSpPr>
                <a:spLocks/>
              </p:cNvSpPr>
              <p:nvPr/>
            </p:nvSpPr>
            <p:spPr bwMode="auto">
              <a:xfrm>
                <a:off x="16614775" y="5519738"/>
                <a:ext cx="117475" cy="4763"/>
              </a:xfrm>
              <a:custGeom>
                <a:avLst/>
                <a:gdLst>
                  <a:gd name="T0" fmla="*/ 0 w 150"/>
                  <a:gd name="T1" fmla="*/ 6 h 6"/>
                  <a:gd name="T2" fmla="*/ 150 w 150"/>
                  <a:gd name="T3" fmla="*/ 6 h 6"/>
                  <a:gd name="T4" fmla="*/ 150 w 150"/>
                  <a:gd name="T5" fmla="*/ 0 h 6"/>
                  <a:gd name="T6" fmla="*/ 0 w 150"/>
                  <a:gd name="T7" fmla="*/ 0 h 6"/>
                </a:gdLst>
                <a:ahLst/>
                <a:cxnLst>
                  <a:cxn ang="0">
                    <a:pos x="T0" y="T1"/>
                  </a:cxn>
                  <a:cxn ang="0">
                    <a:pos x="T2" y="T3"/>
                  </a:cxn>
                  <a:cxn ang="0">
                    <a:pos x="T4" y="T5"/>
                  </a:cxn>
                  <a:cxn ang="0">
                    <a:pos x="T6" y="T7"/>
                  </a:cxn>
                </a:cxnLst>
                <a:rect l="0" t="0" r="r" b="b"/>
                <a:pathLst>
                  <a:path w="150" h="6">
                    <a:moveTo>
                      <a:pt x="0" y="6"/>
                    </a:moveTo>
                    <a:lnTo>
                      <a:pt x="150" y="6"/>
                    </a:lnTo>
                    <a:lnTo>
                      <a:pt x="15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22" name="Rectangle 112">
                <a:extLst>
                  <a:ext uri="{FF2B5EF4-FFF2-40B4-BE49-F238E27FC236}">
                    <a16:creationId xmlns:a16="http://schemas.microsoft.com/office/drawing/2014/main" id="{59F7C26E-23A8-4C9E-8EBE-469A863AAC1F}"/>
                  </a:ext>
                </a:extLst>
              </p:cNvPr>
              <p:cNvSpPr>
                <a:spLocks noChangeArrowheads="1"/>
              </p:cNvSpPr>
              <p:nvPr/>
            </p:nvSpPr>
            <p:spPr bwMode="auto">
              <a:xfrm>
                <a:off x="15636875" y="4641850"/>
                <a:ext cx="3175" cy="5524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23" name="Freeform 113">
                <a:extLst>
                  <a:ext uri="{FF2B5EF4-FFF2-40B4-BE49-F238E27FC236}">
                    <a16:creationId xmlns:a16="http://schemas.microsoft.com/office/drawing/2014/main" id="{F0B004F2-F182-42A1-A746-E1B04AF26A85}"/>
                  </a:ext>
                </a:extLst>
              </p:cNvPr>
              <p:cNvSpPr>
                <a:spLocks/>
              </p:cNvSpPr>
              <p:nvPr/>
            </p:nvSpPr>
            <p:spPr bwMode="auto">
              <a:xfrm>
                <a:off x="15636875" y="4641850"/>
                <a:ext cx="3175" cy="552450"/>
              </a:xfrm>
              <a:custGeom>
                <a:avLst/>
                <a:gdLst>
                  <a:gd name="T0" fmla="*/ 0 w 4"/>
                  <a:gd name="T1" fmla="*/ 0 h 696"/>
                  <a:gd name="T2" fmla="*/ 0 w 4"/>
                  <a:gd name="T3" fmla="*/ 696 h 696"/>
                  <a:gd name="T4" fmla="*/ 4 w 4"/>
                  <a:gd name="T5" fmla="*/ 696 h 696"/>
                  <a:gd name="T6" fmla="*/ 4 w 4"/>
                  <a:gd name="T7" fmla="*/ 0 h 696"/>
                </a:gdLst>
                <a:ahLst/>
                <a:cxnLst>
                  <a:cxn ang="0">
                    <a:pos x="T0" y="T1"/>
                  </a:cxn>
                  <a:cxn ang="0">
                    <a:pos x="T2" y="T3"/>
                  </a:cxn>
                  <a:cxn ang="0">
                    <a:pos x="T4" y="T5"/>
                  </a:cxn>
                  <a:cxn ang="0">
                    <a:pos x="T6" y="T7"/>
                  </a:cxn>
                </a:cxnLst>
                <a:rect l="0" t="0" r="r" b="b"/>
                <a:pathLst>
                  <a:path w="4" h="696">
                    <a:moveTo>
                      <a:pt x="0" y="0"/>
                    </a:moveTo>
                    <a:lnTo>
                      <a:pt x="0" y="696"/>
                    </a:lnTo>
                    <a:lnTo>
                      <a:pt x="4" y="696"/>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24" name="Rectangle 114">
                <a:extLst>
                  <a:ext uri="{FF2B5EF4-FFF2-40B4-BE49-F238E27FC236}">
                    <a16:creationId xmlns:a16="http://schemas.microsoft.com/office/drawing/2014/main" id="{38E3D8F1-FDF0-40FF-A70F-6B087007876C}"/>
                  </a:ext>
                </a:extLst>
              </p:cNvPr>
              <p:cNvSpPr>
                <a:spLocks noChangeArrowheads="1"/>
              </p:cNvSpPr>
              <p:nvPr/>
            </p:nvSpPr>
            <p:spPr bwMode="auto">
              <a:xfrm>
                <a:off x="15579725" y="4638675"/>
                <a:ext cx="117475"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25" name="Freeform 115">
                <a:extLst>
                  <a:ext uri="{FF2B5EF4-FFF2-40B4-BE49-F238E27FC236}">
                    <a16:creationId xmlns:a16="http://schemas.microsoft.com/office/drawing/2014/main" id="{2BC90BAD-D1FD-4CA4-B6E3-826CB63BA977}"/>
                  </a:ext>
                </a:extLst>
              </p:cNvPr>
              <p:cNvSpPr>
                <a:spLocks/>
              </p:cNvSpPr>
              <p:nvPr/>
            </p:nvSpPr>
            <p:spPr bwMode="auto">
              <a:xfrm>
                <a:off x="15579725" y="4638675"/>
                <a:ext cx="117475" cy="6350"/>
              </a:xfrm>
              <a:custGeom>
                <a:avLst/>
                <a:gdLst>
                  <a:gd name="T0" fmla="*/ 0 w 148"/>
                  <a:gd name="T1" fmla="*/ 8 h 8"/>
                  <a:gd name="T2" fmla="*/ 148 w 148"/>
                  <a:gd name="T3" fmla="*/ 8 h 8"/>
                  <a:gd name="T4" fmla="*/ 148 w 148"/>
                  <a:gd name="T5" fmla="*/ 0 h 8"/>
                  <a:gd name="T6" fmla="*/ 0 w 148"/>
                  <a:gd name="T7" fmla="*/ 0 h 8"/>
                </a:gdLst>
                <a:ahLst/>
                <a:cxnLst>
                  <a:cxn ang="0">
                    <a:pos x="T0" y="T1"/>
                  </a:cxn>
                  <a:cxn ang="0">
                    <a:pos x="T2" y="T3"/>
                  </a:cxn>
                  <a:cxn ang="0">
                    <a:pos x="T4" y="T5"/>
                  </a:cxn>
                  <a:cxn ang="0">
                    <a:pos x="T6" y="T7"/>
                  </a:cxn>
                </a:cxnLst>
                <a:rect l="0" t="0" r="r" b="b"/>
                <a:pathLst>
                  <a:path w="148" h="8">
                    <a:moveTo>
                      <a:pt x="0" y="8"/>
                    </a:moveTo>
                    <a:lnTo>
                      <a:pt x="148" y="8"/>
                    </a:lnTo>
                    <a:lnTo>
                      <a:pt x="14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26" name="Rectangle 116">
                <a:extLst>
                  <a:ext uri="{FF2B5EF4-FFF2-40B4-BE49-F238E27FC236}">
                    <a16:creationId xmlns:a16="http://schemas.microsoft.com/office/drawing/2014/main" id="{246F885C-4C97-4BB8-ADB0-C79E0996169E}"/>
                  </a:ext>
                </a:extLst>
              </p:cNvPr>
              <p:cNvSpPr>
                <a:spLocks noChangeArrowheads="1"/>
              </p:cNvSpPr>
              <p:nvPr/>
            </p:nvSpPr>
            <p:spPr bwMode="auto">
              <a:xfrm>
                <a:off x="15579725" y="5191125"/>
                <a:ext cx="117475"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27" name="Freeform 117">
                <a:extLst>
                  <a:ext uri="{FF2B5EF4-FFF2-40B4-BE49-F238E27FC236}">
                    <a16:creationId xmlns:a16="http://schemas.microsoft.com/office/drawing/2014/main" id="{2F964B8B-255F-438C-8957-EA4FE76FB9D3}"/>
                  </a:ext>
                </a:extLst>
              </p:cNvPr>
              <p:cNvSpPr>
                <a:spLocks/>
              </p:cNvSpPr>
              <p:nvPr/>
            </p:nvSpPr>
            <p:spPr bwMode="auto">
              <a:xfrm>
                <a:off x="15579725" y="5191125"/>
                <a:ext cx="117475" cy="6350"/>
              </a:xfrm>
              <a:custGeom>
                <a:avLst/>
                <a:gdLst>
                  <a:gd name="T0" fmla="*/ 0 w 148"/>
                  <a:gd name="T1" fmla="*/ 8 h 8"/>
                  <a:gd name="T2" fmla="*/ 148 w 148"/>
                  <a:gd name="T3" fmla="*/ 8 h 8"/>
                  <a:gd name="T4" fmla="*/ 148 w 148"/>
                  <a:gd name="T5" fmla="*/ 0 h 8"/>
                  <a:gd name="T6" fmla="*/ 0 w 148"/>
                  <a:gd name="T7" fmla="*/ 0 h 8"/>
                </a:gdLst>
                <a:ahLst/>
                <a:cxnLst>
                  <a:cxn ang="0">
                    <a:pos x="T0" y="T1"/>
                  </a:cxn>
                  <a:cxn ang="0">
                    <a:pos x="T2" y="T3"/>
                  </a:cxn>
                  <a:cxn ang="0">
                    <a:pos x="T4" y="T5"/>
                  </a:cxn>
                  <a:cxn ang="0">
                    <a:pos x="T6" y="T7"/>
                  </a:cxn>
                </a:cxnLst>
                <a:rect l="0" t="0" r="r" b="b"/>
                <a:pathLst>
                  <a:path w="148" h="8">
                    <a:moveTo>
                      <a:pt x="0" y="8"/>
                    </a:moveTo>
                    <a:lnTo>
                      <a:pt x="148" y="8"/>
                    </a:lnTo>
                    <a:lnTo>
                      <a:pt x="14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28" name="Rectangle 118">
                <a:extLst>
                  <a:ext uri="{FF2B5EF4-FFF2-40B4-BE49-F238E27FC236}">
                    <a16:creationId xmlns:a16="http://schemas.microsoft.com/office/drawing/2014/main" id="{1892C4FA-F870-465B-9FB3-40FFDB6BA4EA}"/>
                  </a:ext>
                </a:extLst>
              </p:cNvPr>
              <p:cNvSpPr>
                <a:spLocks noChangeArrowheads="1"/>
              </p:cNvSpPr>
              <p:nvPr/>
            </p:nvSpPr>
            <p:spPr bwMode="auto">
              <a:xfrm>
                <a:off x="14605000" y="4506913"/>
                <a:ext cx="3175" cy="3508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29" name="Freeform 119">
                <a:extLst>
                  <a:ext uri="{FF2B5EF4-FFF2-40B4-BE49-F238E27FC236}">
                    <a16:creationId xmlns:a16="http://schemas.microsoft.com/office/drawing/2014/main" id="{11CE76E9-9795-4021-9874-4256DF01582B}"/>
                  </a:ext>
                </a:extLst>
              </p:cNvPr>
              <p:cNvSpPr>
                <a:spLocks/>
              </p:cNvSpPr>
              <p:nvPr/>
            </p:nvSpPr>
            <p:spPr bwMode="auto">
              <a:xfrm>
                <a:off x="14605000" y="4506913"/>
                <a:ext cx="3175" cy="350838"/>
              </a:xfrm>
              <a:custGeom>
                <a:avLst/>
                <a:gdLst>
                  <a:gd name="T0" fmla="*/ 0 w 4"/>
                  <a:gd name="T1" fmla="*/ 0 h 443"/>
                  <a:gd name="T2" fmla="*/ 0 w 4"/>
                  <a:gd name="T3" fmla="*/ 443 h 443"/>
                  <a:gd name="T4" fmla="*/ 4 w 4"/>
                  <a:gd name="T5" fmla="*/ 443 h 443"/>
                  <a:gd name="T6" fmla="*/ 4 w 4"/>
                  <a:gd name="T7" fmla="*/ 0 h 443"/>
                </a:gdLst>
                <a:ahLst/>
                <a:cxnLst>
                  <a:cxn ang="0">
                    <a:pos x="T0" y="T1"/>
                  </a:cxn>
                  <a:cxn ang="0">
                    <a:pos x="T2" y="T3"/>
                  </a:cxn>
                  <a:cxn ang="0">
                    <a:pos x="T4" y="T5"/>
                  </a:cxn>
                  <a:cxn ang="0">
                    <a:pos x="T6" y="T7"/>
                  </a:cxn>
                </a:cxnLst>
                <a:rect l="0" t="0" r="r" b="b"/>
                <a:pathLst>
                  <a:path w="4" h="443">
                    <a:moveTo>
                      <a:pt x="0" y="0"/>
                    </a:moveTo>
                    <a:lnTo>
                      <a:pt x="0" y="443"/>
                    </a:lnTo>
                    <a:lnTo>
                      <a:pt x="4" y="44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30" name="Rectangle 120">
                <a:extLst>
                  <a:ext uri="{FF2B5EF4-FFF2-40B4-BE49-F238E27FC236}">
                    <a16:creationId xmlns:a16="http://schemas.microsoft.com/office/drawing/2014/main" id="{2D169C17-0C36-4505-8738-EAE7FE44768E}"/>
                  </a:ext>
                </a:extLst>
              </p:cNvPr>
              <p:cNvSpPr>
                <a:spLocks noChangeArrowheads="1"/>
              </p:cNvSpPr>
              <p:nvPr/>
            </p:nvSpPr>
            <p:spPr bwMode="auto">
              <a:xfrm>
                <a:off x="14547850" y="4505325"/>
                <a:ext cx="117475"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31" name="Freeform 121">
                <a:extLst>
                  <a:ext uri="{FF2B5EF4-FFF2-40B4-BE49-F238E27FC236}">
                    <a16:creationId xmlns:a16="http://schemas.microsoft.com/office/drawing/2014/main" id="{F79AD624-1784-492A-ACC4-27841B23CFC0}"/>
                  </a:ext>
                </a:extLst>
              </p:cNvPr>
              <p:cNvSpPr>
                <a:spLocks/>
              </p:cNvSpPr>
              <p:nvPr/>
            </p:nvSpPr>
            <p:spPr bwMode="auto">
              <a:xfrm>
                <a:off x="14547850" y="4505325"/>
                <a:ext cx="117475" cy="4763"/>
              </a:xfrm>
              <a:custGeom>
                <a:avLst/>
                <a:gdLst>
                  <a:gd name="T0" fmla="*/ 0 w 148"/>
                  <a:gd name="T1" fmla="*/ 6 h 6"/>
                  <a:gd name="T2" fmla="*/ 148 w 148"/>
                  <a:gd name="T3" fmla="*/ 6 h 6"/>
                  <a:gd name="T4" fmla="*/ 148 w 148"/>
                  <a:gd name="T5" fmla="*/ 0 h 6"/>
                  <a:gd name="T6" fmla="*/ 0 w 148"/>
                  <a:gd name="T7" fmla="*/ 0 h 6"/>
                </a:gdLst>
                <a:ahLst/>
                <a:cxnLst>
                  <a:cxn ang="0">
                    <a:pos x="T0" y="T1"/>
                  </a:cxn>
                  <a:cxn ang="0">
                    <a:pos x="T2" y="T3"/>
                  </a:cxn>
                  <a:cxn ang="0">
                    <a:pos x="T4" y="T5"/>
                  </a:cxn>
                  <a:cxn ang="0">
                    <a:pos x="T6" y="T7"/>
                  </a:cxn>
                </a:cxnLst>
                <a:rect l="0" t="0" r="r" b="b"/>
                <a:pathLst>
                  <a:path w="148" h="6">
                    <a:moveTo>
                      <a:pt x="0" y="6"/>
                    </a:moveTo>
                    <a:lnTo>
                      <a:pt x="148" y="6"/>
                    </a:lnTo>
                    <a:lnTo>
                      <a:pt x="14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32" name="Rectangle 122">
                <a:extLst>
                  <a:ext uri="{FF2B5EF4-FFF2-40B4-BE49-F238E27FC236}">
                    <a16:creationId xmlns:a16="http://schemas.microsoft.com/office/drawing/2014/main" id="{37D018DD-FB76-4EAE-842A-08A64AB969DB}"/>
                  </a:ext>
                </a:extLst>
              </p:cNvPr>
              <p:cNvSpPr>
                <a:spLocks noChangeArrowheads="1"/>
              </p:cNvSpPr>
              <p:nvPr/>
            </p:nvSpPr>
            <p:spPr bwMode="auto">
              <a:xfrm>
                <a:off x="14547850" y="4854575"/>
                <a:ext cx="117475"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33" name="Freeform 123">
                <a:extLst>
                  <a:ext uri="{FF2B5EF4-FFF2-40B4-BE49-F238E27FC236}">
                    <a16:creationId xmlns:a16="http://schemas.microsoft.com/office/drawing/2014/main" id="{F37B8478-5B23-4E11-B586-05C945FBCA27}"/>
                  </a:ext>
                </a:extLst>
              </p:cNvPr>
              <p:cNvSpPr>
                <a:spLocks/>
              </p:cNvSpPr>
              <p:nvPr/>
            </p:nvSpPr>
            <p:spPr bwMode="auto">
              <a:xfrm>
                <a:off x="14547850" y="4854575"/>
                <a:ext cx="117475" cy="4763"/>
              </a:xfrm>
              <a:custGeom>
                <a:avLst/>
                <a:gdLst>
                  <a:gd name="T0" fmla="*/ 0 w 148"/>
                  <a:gd name="T1" fmla="*/ 6 h 6"/>
                  <a:gd name="T2" fmla="*/ 148 w 148"/>
                  <a:gd name="T3" fmla="*/ 6 h 6"/>
                  <a:gd name="T4" fmla="*/ 148 w 148"/>
                  <a:gd name="T5" fmla="*/ 0 h 6"/>
                  <a:gd name="T6" fmla="*/ 0 w 148"/>
                  <a:gd name="T7" fmla="*/ 0 h 6"/>
                </a:gdLst>
                <a:ahLst/>
                <a:cxnLst>
                  <a:cxn ang="0">
                    <a:pos x="T0" y="T1"/>
                  </a:cxn>
                  <a:cxn ang="0">
                    <a:pos x="T2" y="T3"/>
                  </a:cxn>
                  <a:cxn ang="0">
                    <a:pos x="T4" y="T5"/>
                  </a:cxn>
                  <a:cxn ang="0">
                    <a:pos x="T6" y="T7"/>
                  </a:cxn>
                </a:cxnLst>
                <a:rect l="0" t="0" r="r" b="b"/>
                <a:pathLst>
                  <a:path w="148" h="6">
                    <a:moveTo>
                      <a:pt x="0" y="6"/>
                    </a:moveTo>
                    <a:lnTo>
                      <a:pt x="148" y="6"/>
                    </a:lnTo>
                    <a:lnTo>
                      <a:pt x="14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34" name="Rectangle 124">
                <a:extLst>
                  <a:ext uri="{FF2B5EF4-FFF2-40B4-BE49-F238E27FC236}">
                    <a16:creationId xmlns:a16="http://schemas.microsoft.com/office/drawing/2014/main" id="{0D80FEC7-3373-4F27-B6C7-7CA7D375CE61}"/>
                  </a:ext>
                </a:extLst>
              </p:cNvPr>
              <p:cNvSpPr>
                <a:spLocks noChangeArrowheads="1"/>
              </p:cNvSpPr>
              <p:nvPr/>
            </p:nvSpPr>
            <p:spPr bwMode="auto">
              <a:xfrm>
                <a:off x="13576300" y="4276725"/>
                <a:ext cx="3175" cy="322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35" name="Freeform 125">
                <a:extLst>
                  <a:ext uri="{FF2B5EF4-FFF2-40B4-BE49-F238E27FC236}">
                    <a16:creationId xmlns:a16="http://schemas.microsoft.com/office/drawing/2014/main" id="{464AC161-F872-4047-8FB2-7E429BD9F5EF}"/>
                  </a:ext>
                </a:extLst>
              </p:cNvPr>
              <p:cNvSpPr>
                <a:spLocks/>
              </p:cNvSpPr>
              <p:nvPr/>
            </p:nvSpPr>
            <p:spPr bwMode="auto">
              <a:xfrm>
                <a:off x="13576300" y="4276725"/>
                <a:ext cx="3175" cy="322263"/>
              </a:xfrm>
              <a:custGeom>
                <a:avLst/>
                <a:gdLst>
                  <a:gd name="T0" fmla="*/ 0 w 3"/>
                  <a:gd name="T1" fmla="*/ 0 h 407"/>
                  <a:gd name="T2" fmla="*/ 0 w 3"/>
                  <a:gd name="T3" fmla="*/ 407 h 407"/>
                  <a:gd name="T4" fmla="*/ 3 w 3"/>
                  <a:gd name="T5" fmla="*/ 407 h 407"/>
                  <a:gd name="T6" fmla="*/ 3 w 3"/>
                  <a:gd name="T7" fmla="*/ 0 h 407"/>
                </a:gdLst>
                <a:ahLst/>
                <a:cxnLst>
                  <a:cxn ang="0">
                    <a:pos x="T0" y="T1"/>
                  </a:cxn>
                  <a:cxn ang="0">
                    <a:pos x="T2" y="T3"/>
                  </a:cxn>
                  <a:cxn ang="0">
                    <a:pos x="T4" y="T5"/>
                  </a:cxn>
                  <a:cxn ang="0">
                    <a:pos x="T6" y="T7"/>
                  </a:cxn>
                </a:cxnLst>
                <a:rect l="0" t="0" r="r" b="b"/>
                <a:pathLst>
                  <a:path w="3" h="407">
                    <a:moveTo>
                      <a:pt x="0" y="0"/>
                    </a:moveTo>
                    <a:lnTo>
                      <a:pt x="0" y="407"/>
                    </a:lnTo>
                    <a:lnTo>
                      <a:pt x="3" y="407"/>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36" name="Rectangle 126">
                <a:extLst>
                  <a:ext uri="{FF2B5EF4-FFF2-40B4-BE49-F238E27FC236}">
                    <a16:creationId xmlns:a16="http://schemas.microsoft.com/office/drawing/2014/main" id="{6100990D-D3EB-417C-8164-DB8F41532D26}"/>
                  </a:ext>
                </a:extLst>
              </p:cNvPr>
              <p:cNvSpPr>
                <a:spLocks noChangeArrowheads="1"/>
              </p:cNvSpPr>
              <p:nvPr/>
            </p:nvSpPr>
            <p:spPr bwMode="auto">
              <a:xfrm>
                <a:off x="13517563" y="4275138"/>
                <a:ext cx="119063"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37" name="Freeform 127">
                <a:extLst>
                  <a:ext uri="{FF2B5EF4-FFF2-40B4-BE49-F238E27FC236}">
                    <a16:creationId xmlns:a16="http://schemas.microsoft.com/office/drawing/2014/main" id="{6B3EF205-04C2-412E-9F6B-ADA44D4DEC48}"/>
                  </a:ext>
                </a:extLst>
              </p:cNvPr>
              <p:cNvSpPr>
                <a:spLocks/>
              </p:cNvSpPr>
              <p:nvPr/>
            </p:nvSpPr>
            <p:spPr bwMode="auto">
              <a:xfrm>
                <a:off x="13517563" y="4275138"/>
                <a:ext cx="119063" cy="3175"/>
              </a:xfrm>
              <a:custGeom>
                <a:avLst/>
                <a:gdLst>
                  <a:gd name="T0" fmla="*/ 0 w 150"/>
                  <a:gd name="T1" fmla="*/ 4 h 4"/>
                  <a:gd name="T2" fmla="*/ 150 w 150"/>
                  <a:gd name="T3" fmla="*/ 4 h 4"/>
                  <a:gd name="T4" fmla="*/ 150 w 150"/>
                  <a:gd name="T5" fmla="*/ 0 h 4"/>
                  <a:gd name="T6" fmla="*/ 0 w 150"/>
                  <a:gd name="T7" fmla="*/ 0 h 4"/>
                </a:gdLst>
                <a:ahLst/>
                <a:cxnLst>
                  <a:cxn ang="0">
                    <a:pos x="T0" y="T1"/>
                  </a:cxn>
                  <a:cxn ang="0">
                    <a:pos x="T2" y="T3"/>
                  </a:cxn>
                  <a:cxn ang="0">
                    <a:pos x="T4" y="T5"/>
                  </a:cxn>
                  <a:cxn ang="0">
                    <a:pos x="T6" y="T7"/>
                  </a:cxn>
                </a:cxnLst>
                <a:rect l="0" t="0" r="r" b="b"/>
                <a:pathLst>
                  <a:path w="150" h="4">
                    <a:moveTo>
                      <a:pt x="0" y="4"/>
                    </a:moveTo>
                    <a:lnTo>
                      <a:pt x="150" y="4"/>
                    </a:lnTo>
                    <a:lnTo>
                      <a:pt x="15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38" name="Rectangle 128">
                <a:extLst>
                  <a:ext uri="{FF2B5EF4-FFF2-40B4-BE49-F238E27FC236}">
                    <a16:creationId xmlns:a16="http://schemas.microsoft.com/office/drawing/2014/main" id="{8ED77D97-8D57-48E5-AA20-C6DE105B092E}"/>
                  </a:ext>
                </a:extLst>
              </p:cNvPr>
              <p:cNvSpPr>
                <a:spLocks noChangeArrowheads="1"/>
              </p:cNvSpPr>
              <p:nvPr/>
            </p:nvSpPr>
            <p:spPr bwMode="auto">
              <a:xfrm>
                <a:off x="13517563" y="4597400"/>
                <a:ext cx="119063"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39" name="Freeform 129">
                <a:extLst>
                  <a:ext uri="{FF2B5EF4-FFF2-40B4-BE49-F238E27FC236}">
                    <a16:creationId xmlns:a16="http://schemas.microsoft.com/office/drawing/2014/main" id="{6FB6AC9D-D42C-4AF8-84CB-DB97AA10664F}"/>
                  </a:ext>
                </a:extLst>
              </p:cNvPr>
              <p:cNvSpPr>
                <a:spLocks/>
              </p:cNvSpPr>
              <p:nvPr/>
            </p:nvSpPr>
            <p:spPr bwMode="auto">
              <a:xfrm>
                <a:off x="13517563" y="4597400"/>
                <a:ext cx="119063" cy="4763"/>
              </a:xfrm>
              <a:custGeom>
                <a:avLst/>
                <a:gdLst>
                  <a:gd name="T0" fmla="*/ 0 w 150"/>
                  <a:gd name="T1" fmla="*/ 6 h 6"/>
                  <a:gd name="T2" fmla="*/ 150 w 150"/>
                  <a:gd name="T3" fmla="*/ 6 h 6"/>
                  <a:gd name="T4" fmla="*/ 150 w 150"/>
                  <a:gd name="T5" fmla="*/ 0 h 6"/>
                  <a:gd name="T6" fmla="*/ 0 w 150"/>
                  <a:gd name="T7" fmla="*/ 0 h 6"/>
                </a:gdLst>
                <a:ahLst/>
                <a:cxnLst>
                  <a:cxn ang="0">
                    <a:pos x="T0" y="T1"/>
                  </a:cxn>
                  <a:cxn ang="0">
                    <a:pos x="T2" y="T3"/>
                  </a:cxn>
                  <a:cxn ang="0">
                    <a:pos x="T4" y="T5"/>
                  </a:cxn>
                  <a:cxn ang="0">
                    <a:pos x="T6" y="T7"/>
                  </a:cxn>
                </a:cxnLst>
                <a:rect l="0" t="0" r="r" b="b"/>
                <a:pathLst>
                  <a:path w="150" h="6">
                    <a:moveTo>
                      <a:pt x="0" y="6"/>
                    </a:moveTo>
                    <a:lnTo>
                      <a:pt x="150" y="6"/>
                    </a:lnTo>
                    <a:lnTo>
                      <a:pt x="15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40" name="Rectangle 130">
                <a:extLst>
                  <a:ext uri="{FF2B5EF4-FFF2-40B4-BE49-F238E27FC236}">
                    <a16:creationId xmlns:a16="http://schemas.microsoft.com/office/drawing/2014/main" id="{3C0B96B2-C37A-41D5-B692-EF69812BC38E}"/>
                  </a:ext>
                </a:extLst>
              </p:cNvPr>
              <p:cNvSpPr>
                <a:spLocks noChangeArrowheads="1"/>
              </p:cNvSpPr>
              <p:nvPr/>
            </p:nvSpPr>
            <p:spPr bwMode="auto">
              <a:xfrm>
                <a:off x="12546013" y="4013200"/>
                <a:ext cx="3175" cy="322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41" name="Freeform 131">
                <a:extLst>
                  <a:ext uri="{FF2B5EF4-FFF2-40B4-BE49-F238E27FC236}">
                    <a16:creationId xmlns:a16="http://schemas.microsoft.com/office/drawing/2014/main" id="{62335FFA-870A-43A5-8B52-077DFF9C458C}"/>
                  </a:ext>
                </a:extLst>
              </p:cNvPr>
              <p:cNvSpPr>
                <a:spLocks/>
              </p:cNvSpPr>
              <p:nvPr/>
            </p:nvSpPr>
            <p:spPr bwMode="auto">
              <a:xfrm>
                <a:off x="12546013" y="4013200"/>
                <a:ext cx="3175" cy="322263"/>
              </a:xfrm>
              <a:custGeom>
                <a:avLst/>
                <a:gdLst>
                  <a:gd name="T0" fmla="*/ 0 w 4"/>
                  <a:gd name="T1" fmla="*/ 0 h 407"/>
                  <a:gd name="T2" fmla="*/ 0 w 4"/>
                  <a:gd name="T3" fmla="*/ 407 h 407"/>
                  <a:gd name="T4" fmla="*/ 4 w 4"/>
                  <a:gd name="T5" fmla="*/ 407 h 407"/>
                  <a:gd name="T6" fmla="*/ 4 w 4"/>
                  <a:gd name="T7" fmla="*/ 0 h 407"/>
                </a:gdLst>
                <a:ahLst/>
                <a:cxnLst>
                  <a:cxn ang="0">
                    <a:pos x="T0" y="T1"/>
                  </a:cxn>
                  <a:cxn ang="0">
                    <a:pos x="T2" y="T3"/>
                  </a:cxn>
                  <a:cxn ang="0">
                    <a:pos x="T4" y="T5"/>
                  </a:cxn>
                  <a:cxn ang="0">
                    <a:pos x="T6" y="T7"/>
                  </a:cxn>
                </a:cxnLst>
                <a:rect l="0" t="0" r="r" b="b"/>
                <a:pathLst>
                  <a:path w="4" h="407">
                    <a:moveTo>
                      <a:pt x="0" y="0"/>
                    </a:moveTo>
                    <a:lnTo>
                      <a:pt x="0" y="407"/>
                    </a:lnTo>
                    <a:lnTo>
                      <a:pt x="4" y="407"/>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42" name="Rectangle 132">
                <a:extLst>
                  <a:ext uri="{FF2B5EF4-FFF2-40B4-BE49-F238E27FC236}">
                    <a16:creationId xmlns:a16="http://schemas.microsoft.com/office/drawing/2014/main" id="{9B073098-A196-493E-B799-3C3A668D9A94}"/>
                  </a:ext>
                </a:extLst>
              </p:cNvPr>
              <p:cNvSpPr>
                <a:spLocks noChangeArrowheads="1"/>
              </p:cNvSpPr>
              <p:nvPr/>
            </p:nvSpPr>
            <p:spPr bwMode="auto">
              <a:xfrm>
                <a:off x="12488863" y="4011613"/>
                <a:ext cx="117475"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43" name="Freeform 133">
                <a:extLst>
                  <a:ext uri="{FF2B5EF4-FFF2-40B4-BE49-F238E27FC236}">
                    <a16:creationId xmlns:a16="http://schemas.microsoft.com/office/drawing/2014/main" id="{65716BB0-769A-49D9-820B-A672DD4B8ACC}"/>
                  </a:ext>
                </a:extLst>
              </p:cNvPr>
              <p:cNvSpPr>
                <a:spLocks/>
              </p:cNvSpPr>
              <p:nvPr/>
            </p:nvSpPr>
            <p:spPr bwMode="auto">
              <a:xfrm>
                <a:off x="12488863" y="4011613"/>
                <a:ext cx="117475" cy="3175"/>
              </a:xfrm>
              <a:custGeom>
                <a:avLst/>
                <a:gdLst>
                  <a:gd name="T0" fmla="*/ 0 w 148"/>
                  <a:gd name="T1" fmla="*/ 4 h 4"/>
                  <a:gd name="T2" fmla="*/ 148 w 148"/>
                  <a:gd name="T3" fmla="*/ 4 h 4"/>
                  <a:gd name="T4" fmla="*/ 148 w 148"/>
                  <a:gd name="T5" fmla="*/ 0 h 4"/>
                  <a:gd name="T6" fmla="*/ 0 w 148"/>
                  <a:gd name="T7" fmla="*/ 0 h 4"/>
                </a:gdLst>
                <a:ahLst/>
                <a:cxnLst>
                  <a:cxn ang="0">
                    <a:pos x="T0" y="T1"/>
                  </a:cxn>
                  <a:cxn ang="0">
                    <a:pos x="T2" y="T3"/>
                  </a:cxn>
                  <a:cxn ang="0">
                    <a:pos x="T4" y="T5"/>
                  </a:cxn>
                  <a:cxn ang="0">
                    <a:pos x="T6" y="T7"/>
                  </a:cxn>
                </a:cxnLst>
                <a:rect l="0" t="0" r="r" b="b"/>
                <a:pathLst>
                  <a:path w="148" h="4">
                    <a:moveTo>
                      <a:pt x="0" y="4"/>
                    </a:moveTo>
                    <a:lnTo>
                      <a:pt x="148" y="4"/>
                    </a:lnTo>
                    <a:lnTo>
                      <a:pt x="14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44" name="Rectangle 134">
                <a:extLst>
                  <a:ext uri="{FF2B5EF4-FFF2-40B4-BE49-F238E27FC236}">
                    <a16:creationId xmlns:a16="http://schemas.microsoft.com/office/drawing/2014/main" id="{42FFE4DA-ECDA-40A3-80DA-B80F04AAA832}"/>
                  </a:ext>
                </a:extLst>
              </p:cNvPr>
              <p:cNvSpPr>
                <a:spLocks noChangeArrowheads="1"/>
              </p:cNvSpPr>
              <p:nvPr/>
            </p:nvSpPr>
            <p:spPr bwMode="auto">
              <a:xfrm>
                <a:off x="12488863" y="4333875"/>
                <a:ext cx="117475"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45" name="Freeform 135">
                <a:extLst>
                  <a:ext uri="{FF2B5EF4-FFF2-40B4-BE49-F238E27FC236}">
                    <a16:creationId xmlns:a16="http://schemas.microsoft.com/office/drawing/2014/main" id="{A1D63E7A-CE93-4E68-8036-4E29E4BF71CF}"/>
                  </a:ext>
                </a:extLst>
              </p:cNvPr>
              <p:cNvSpPr>
                <a:spLocks/>
              </p:cNvSpPr>
              <p:nvPr/>
            </p:nvSpPr>
            <p:spPr bwMode="auto">
              <a:xfrm>
                <a:off x="12488863" y="4333875"/>
                <a:ext cx="117475" cy="4763"/>
              </a:xfrm>
              <a:custGeom>
                <a:avLst/>
                <a:gdLst>
                  <a:gd name="T0" fmla="*/ 0 w 148"/>
                  <a:gd name="T1" fmla="*/ 6 h 6"/>
                  <a:gd name="T2" fmla="*/ 148 w 148"/>
                  <a:gd name="T3" fmla="*/ 6 h 6"/>
                  <a:gd name="T4" fmla="*/ 148 w 148"/>
                  <a:gd name="T5" fmla="*/ 0 h 6"/>
                  <a:gd name="T6" fmla="*/ 0 w 148"/>
                  <a:gd name="T7" fmla="*/ 0 h 6"/>
                </a:gdLst>
                <a:ahLst/>
                <a:cxnLst>
                  <a:cxn ang="0">
                    <a:pos x="T0" y="T1"/>
                  </a:cxn>
                  <a:cxn ang="0">
                    <a:pos x="T2" y="T3"/>
                  </a:cxn>
                  <a:cxn ang="0">
                    <a:pos x="T4" y="T5"/>
                  </a:cxn>
                  <a:cxn ang="0">
                    <a:pos x="T6" y="T7"/>
                  </a:cxn>
                </a:cxnLst>
                <a:rect l="0" t="0" r="r" b="b"/>
                <a:pathLst>
                  <a:path w="148" h="6">
                    <a:moveTo>
                      <a:pt x="0" y="6"/>
                    </a:moveTo>
                    <a:lnTo>
                      <a:pt x="148" y="6"/>
                    </a:lnTo>
                    <a:lnTo>
                      <a:pt x="14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46" name="Rectangle 136">
                <a:extLst>
                  <a:ext uri="{FF2B5EF4-FFF2-40B4-BE49-F238E27FC236}">
                    <a16:creationId xmlns:a16="http://schemas.microsoft.com/office/drawing/2014/main" id="{1524591C-48BE-40D9-BC29-A9195570262B}"/>
                  </a:ext>
                </a:extLst>
              </p:cNvPr>
              <p:cNvSpPr>
                <a:spLocks noChangeArrowheads="1"/>
              </p:cNvSpPr>
              <p:nvPr/>
            </p:nvSpPr>
            <p:spPr bwMode="auto">
              <a:xfrm>
                <a:off x="11512550" y="3713163"/>
                <a:ext cx="1588" cy="2968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47" name="Freeform 137">
                <a:extLst>
                  <a:ext uri="{FF2B5EF4-FFF2-40B4-BE49-F238E27FC236}">
                    <a16:creationId xmlns:a16="http://schemas.microsoft.com/office/drawing/2014/main" id="{199E8380-1A64-449C-B743-C53143CE5567}"/>
                  </a:ext>
                </a:extLst>
              </p:cNvPr>
              <p:cNvSpPr>
                <a:spLocks/>
              </p:cNvSpPr>
              <p:nvPr/>
            </p:nvSpPr>
            <p:spPr bwMode="auto">
              <a:xfrm>
                <a:off x="11512550" y="3713163"/>
                <a:ext cx="1588" cy="296863"/>
              </a:xfrm>
              <a:custGeom>
                <a:avLst/>
                <a:gdLst>
                  <a:gd name="T0" fmla="*/ 0 w 3"/>
                  <a:gd name="T1" fmla="*/ 0 h 375"/>
                  <a:gd name="T2" fmla="*/ 0 w 3"/>
                  <a:gd name="T3" fmla="*/ 375 h 375"/>
                  <a:gd name="T4" fmla="*/ 3 w 3"/>
                  <a:gd name="T5" fmla="*/ 375 h 375"/>
                  <a:gd name="T6" fmla="*/ 3 w 3"/>
                  <a:gd name="T7" fmla="*/ 0 h 375"/>
                </a:gdLst>
                <a:ahLst/>
                <a:cxnLst>
                  <a:cxn ang="0">
                    <a:pos x="T0" y="T1"/>
                  </a:cxn>
                  <a:cxn ang="0">
                    <a:pos x="T2" y="T3"/>
                  </a:cxn>
                  <a:cxn ang="0">
                    <a:pos x="T4" y="T5"/>
                  </a:cxn>
                  <a:cxn ang="0">
                    <a:pos x="T6" y="T7"/>
                  </a:cxn>
                </a:cxnLst>
                <a:rect l="0" t="0" r="r" b="b"/>
                <a:pathLst>
                  <a:path w="3" h="375">
                    <a:moveTo>
                      <a:pt x="0" y="0"/>
                    </a:moveTo>
                    <a:lnTo>
                      <a:pt x="0" y="375"/>
                    </a:lnTo>
                    <a:lnTo>
                      <a:pt x="3" y="375"/>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48" name="Rectangle 138">
                <a:extLst>
                  <a:ext uri="{FF2B5EF4-FFF2-40B4-BE49-F238E27FC236}">
                    <a16:creationId xmlns:a16="http://schemas.microsoft.com/office/drawing/2014/main" id="{6B0BBFE5-1E8A-4658-AA2B-5B207D32695B}"/>
                  </a:ext>
                </a:extLst>
              </p:cNvPr>
              <p:cNvSpPr>
                <a:spLocks noChangeArrowheads="1"/>
              </p:cNvSpPr>
              <p:nvPr/>
            </p:nvSpPr>
            <p:spPr bwMode="auto">
              <a:xfrm>
                <a:off x="11455400" y="3711575"/>
                <a:ext cx="117475"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49" name="Freeform 139">
                <a:extLst>
                  <a:ext uri="{FF2B5EF4-FFF2-40B4-BE49-F238E27FC236}">
                    <a16:creationId xmlns:a16="http://schemas.microsoft.com/office/drawing/2014/main" id="{73ED0F21-2EDD-424B-A6C2-5DB0449CD69F}"/>
                  </a:ext>
                </a:extLst>
              </p:cNvPr>
              <p:cNvSpPr>
                <a:spLocks/>
              </p:cNvSpPr>
              <p:nvPr/>
            </p:nvSpPr>
            <p:spPr bwMode="auto">
              <a:xfrm>
                <a:off x="11455400" y="3711575"/>
                <a:ext cx="117475" cy="3175"/>
              </a:xfrm>
              <a:custGeom>
                <a:avLst/>
                <a:gdLst>
                  <a:gd name="T0" fmla="*/ 0 w 149"/>
                  <a:gd name="T1" fmla="*/ 4 h 4"/>
                  <a:gd name="T2" fmla="*/ 149 w 149"/>
                  <a:gd name="T3" fmla="*/ 4 h 4"/>
                  <a:gd name="T4" fmla="*/ 149 w 149"/>
                  <a:gd name="T5" fmla="*/ 0 h 4"/>
                  <a:gd name="T6" fmla="*/ 0 w 149"/>
                  <a:gd name="T7" fmla="*/ 0 h 4"/>
                </a:gdLst>
                <a:ahLst/>
                <a:cxnLst>
                  <a:cxn ang="0">
                    <a:pos x="T0" y="T1"/>
                  </a:cxn>
                  <a:cxn ang="0">
                    <a:pos x="T2" y="T3"/>
                  </a:cxn>
                  <a:cxn ang="0">
                    <a:pos x="T4" y="T5"/>
                  </a:cxn>
                  <a:cxn ang="0">
                    <a:pos x="T6" y="T7"/>
                  </a:cxn>
                </a:cxnLst>
                <a:rect l="0" t="0" r="r" b="b"/>
                <a:pathLst>
                  <a:path w="149" h="4">
                    <a:moveTo>
                      <a:pt x="0" y="4"/>
                    </a:moveTo>
                    <a:lnTo>
                      <a:pt x="149" y="4"/>
                    </a:lnTo>
                    <a:lnTo>
                      <a:pt x="14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50" name="Rectangle 140">
                <a:extLst>
                  <a:ext uri="{FF2B5EF4-FFF2-40B4-BE49-F238E27FC236}">
                    <a16:creationId xmlns:a16="http://schemas.microsoft.com/office/drawing/2014/main" id="{2D4BC119-E1D9-42C2-84F7-9FAF8F7F6361}"/>
                  </a:ext>
                </a:extLst>
              </p:cNvPr>
              <p:cNvSpPr>
                <a:spLocks noChangeArrowheads="1"/>
              </p:cNvSpPr>
              <p:nvPr/>
            </p:nvSpPr>
            <p:spPr bwMode="auto">
              <a:xfrm>
                <a:off x="11455400" y="4008438"/>
                <a:ext cx="117475"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51" name="Freeform 141">
                <a:extLst>
                  <a:ext uri="{FF2B5EF4-FFF2-40B4-BE49-F238E27FC236}">
                    <a16:creationId xmlns:a16="http://schemas.microsoft.com/office/drawing/2014/main" id="{6B4BC91A-4066-4840-BA7D-76CD771399BA}"/>
                  </a:ext>
                </a:extLst>
              </p:cNvPr>
              <p:cNvSpPr>
                <a:spLocks/>
              </p:cNvSpPr>
              <p:nvPr/>
            </p:nvSpPr>
            <p:spPr bwMode="auto">
              <a:xfrm>
                <a:off x="11455400" y="4008438"/>
                <a:ext cx="117475" cy="3175"/>
              </a:xfrm>
              <a:custGeom>
                <a:avLst/>
                <a:gdLst>
                  <a:gd name="T0" fmla="*/ 0 w 149"/>
                  <a:gd name="T1" fmla="*/ 4 h 4"/>
                  <a:gd name="T2" fmla="*/ 149 w 149"/>
                  <a:gd name="T3" fmla="*/ 4 h 4"/>
                  <a:gd name="T4" fmla="*/ 149 w 149"/>
                  <a:gd name="T5" fmla="*/ 0 h 4"/>
                  <a:gd name="T6" fmla="*/ 0 w 149"/>
                  <a:gd name="T7" fmla="*/ 0 h 4"/>
                </a:gdLst>
                <a:ahLst/>
                <a:cxnLst>
                  <a:cxn ang="0">
                    <a:pos x="T0" y="T1"/>
                  </a:cxn>
                  <a:cxn ang="0">
                    <a:pos x="T2" y="T3"/>
                  </a:cxn>
                  <a:cxn ang="0">
                    <a:pos x="T4" y="T5"/>
                  </a:cxn>
                  <a:cxn ang="0">
                    <a:pos x="T6" y="T7"/>
                  </a:cxn>
                </a:cxnLst>
                <a:rect l="0" t="0" r="r" b="b"/>
                <a:pathLst>
                  <a:path w="149" h="4">
                    <a:moveTo>
                      <a:pt x="0" y="4"/>
                    </a:moveTo>
                    <a:lnTo>
                      <a:pt x="149" y="4"/>
                    </a:lnTo>
                    <a:lnTo>
                      <a:pt x="14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52" name="Rectangle 142">
                <a:extLst>
                  <a:ext uri="{FF2B5EF4-FFF2-40B4-BE49-F238E27FC236}">
                    <a16:creationId xmlns:a16="http://schemas.microsoft.com/office/drawing/2014/main" id="{DDF26142-1CB9-487C-86DB-DD62AE0FB52D}"/>
                  </a:ext>
                </a:extLst>
              </p:cNvPr>
              <p:cNvSpPr>
                <a:spLocks noChangeArrowheads="1"/>
              </p:cNvSpPr>
              <p:nvPr/>
            </p:nvSpPr>
            <p:spPr bwMode="auto">
              <a:xfrm>
                <a:off x="10999788" y="3803650"/>
                <a:ext cx="1588" cy="1571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53" name="Freeform 143">
                <a:extLst>
                  <a:ext uri="{FF2B5EF4-FFF2-40B4-BE49-F238E27FC236}">
                    <a16:creationId xmlns:a16="http://schemas.microsoft.com/office/drawing/2014/main" id="{26F2133D-CE40-4324-8E50-51E58D31E9D7}"/>
                  </a:ext>
                </a:extLst>
              </p:cNvPr>
              <p:cNvSpPr>
                <a:spLocks/>
              </p:cNvSpPr>
              <p:nvPr/>
            </p:nvSpPr>
            <p:spPr bwMode="auto">
              <a:xfrm>
                <a:off x="10999788" y="3803650"/>
                <a:ext cx="1588" cy="157163"/>
              </a:xfrm>
              <a:custGeom>
                <a:avLst/>
                <a:gdLst>
                  <a:gd name="T0" fmla="*/ 0 w 3"/>
                  <a:gd name="T1" fmla="*/ 0 h 197"/>
                  <a:gd name="T2" fmla="*/ 0 w 3"/>
                  <a:gd name="T3" fmla="*/ 197 h 197"/>
                  <a:gd name="T4" fmla="*/ 3 w 3"/>
                  <a:gd name="T5" fmla="*/ 197 h 197"/>
                  <a:gd name="T6" fmla="*/ 3 w 3"/>
                  <a:gd name="T7" fmla="*/ 0 h 197"/>
                </a:gdLst>
                <a:ahLst/>
                <a:cxnLst>
                  <a:cxn ang="0">
                    <a:pos x="T0" y="T1"/>
                  </a:cxn>
                  <a:cxn ang="0">
                    <a:pos x="T2" y="T3"/>
                  </a:cxn>
                  <a:cxn ang="0">
                    <a:pos x="T4" y="T5"/>
                  </a:cxn>
                  <a:cxn ang="0">
                    <a:pos x="T6" y="T7"/>
                  </a:cxn>
                </a:cxnLst>
                <a:rect l="0" t="0" r="r" b="b"/>
                <a:pathLst>
                  <a:path w="3" h="197">
                    <a:moveTo>
                      <a:pt x="0" y="0"/>
                    </a:moveTo>
                    <a:lnTo>
                      <a:pt x="0" y="197"/>
                    </a:lnTo>
                    <a:lnTo>
                      <a:pt x="3" y="197"/>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54" name="Rectangle 144">
                <a:extLst>
                  <a:ext uri="{FF2B5EF4-FFF2-40B4-BE49-F238E27FC236}">
                    <a16:creationId xmlns:a16="http://schemas.microsoft.com/office/drawing/2014/main" id="{03B0A395-8393-420E-BD92-EE6F9F10652A}"/>
                  </a:ext>
                </a:extLst>
              </p:cNvPr>
              <p:cNvSpPr>
                <a:spLocks noChangeArrowheads="1"/>
              </p:cNvSpPr>
              <p:nvPr/>
            </p:nvSpPr>
            <p:spPr bwMode="auto">
              <a:xfrm>
                <a:off x="10941050" y="3803650"/>
                <a:ext cx="119063"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55" name="Freeform 145">
                <a:extLst>
                  <a:ext uri="{FF2B5EF4-FFF2-40B4-BE49-F238E27FC236}">
                    <a16:creationId xmlns:a16="http://schemas.microsoft.com/office/drawing/2014/main" id="{981EF523-1D2D-442B-A470-713DE7D8E964}"/>
                  </a:ext>
                </a:extLst>
              </p:cNvPr>
              <p:cNvSpPr>
                <a:spLocks/>
              </p:cNvSpPr>
              <p:nvPr/>
            </p:nvSpPr>
            <p:spPr bwMode="auto">
              <a:xfrm>
                <a:off x="10941050" y="3803650"/>
                <a:ext cx="119063" cy="1588"/>
              </a:xfrm>
              <a:custGeom>
                <a:avLst/>
                <a:gdLst>
                  <a:gd name="T0" fmla="*/ 0 w 150"/>
                  <a:gd name="T1" fmla="*/ 4 h 4"/>
                  <a:gd name="T2" fmla="*/ 150 w 150"/>
                  <a:gd name="T3" fmla="*/ 4 h 4"/>
                  <a:gd name="T4" fmla="*/ 150 w 150"/>
                  <a:gd name="T5" fmla="*/ 0 h 4"/>
                  <a:gd name="T6" fmla="*/ 0 w 150"/>
                  <a:gd name="T7" fmla="*/ 0 h 4"/>
                </a:gdLst>
                <a:ahLst/>
                <a:cxnLst>
                  <a:cxn ang="0">
                    <a:pos x="T0" y="T1"/>
                  </a:cxn>
                  <a:cxn ang="0">
                    <a:pos x="T2" y="T3"/>
                  </a:cxn>
                  <a:cxn ang="0">
                    <a:pos x="T4" y="T5"/>
                  </a:cxn>
                  <a:cxn ang="0">
                    <a:pos x="T6" y="T7"/>
                  </a:cxn>
                </a:cxnLst>
                <a:rect l="0" t="0" r="r" b="b"/>
                <a:pathLst>
                  <a:path w="150" h="4">
                    <a:moveTo>
                      <a:pt x="0" y="4"/>
                    </a:moveTo>
                    <a:lnTo>
                      <a:pt x="150" y="4"/>
                    </a:lnTo>
                    <a:lnTo>
                      <a:pt x="15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56" name="Rectangle 146">
                <a:extLst>
                  <a:ext uri="{FF2B5EF4-FFF2-40B4-BE49-F238E27FC236}">
                    <a16:creationId xmlns:a16="http://schemas.microsoft.com/office/drawing/2014/main" id="{0990EAC8-1DC1-4D9C-8BAC-E5C57E25EE6B}"/>
                  </a:ext>
                </a:extLst>
              </p:cNvPr>
              <p:cNvSpPr>
                <a:spLocks noChangeArrowheads="1"/>
              </p:cNvSpPr>
              <p:nvPr/>
            </p:nvSpPr>
            <p:spPr bwMode="auto">
              <a:xfrm>
                <a:off x="10941050" y="3959225"/>
                <a:ext cx="119063"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57" name="Freeform 147">
                <a:extLst>
                  <a:ext uri="{FF2B5EF4-FFF2-40B4-BE49-F238E27FC236}">
                    <a16:creationId xmlns:a16="http://schemas.microsoft.com/office/drawing/2014/main" id="{264E1C12-7DE5-42CE-BC46-CEA458E8A735}"/>
                  </a:ext>
                </a:extLst>
              </p:cNvPr>
              <p:cNvSpPr>
                <a:spLocks/>
              </p:cNvSpPr>
              <p:nvPr/>
            </p:nvSpPr>
            <p:spPr bwMode="auto">
              <a:xfrm>
                <a:off x="10941050" y="3959225"/>
                <a:ext cx="119063" cy="3175"/>
              </a:xfrm>
              <a:custGeom>
                <a:avLst/>
                <a:gdLst>
                  <a:gd name="T0" fmla="*/ 0 w 150"/>
                  <a:gd name="T1" fmla="*/ 4 h 4"/>
                  <a:gd name="T2" fmla="*/ 150 w 150"/>
                  <a:gd name="T3" fmla="*/ 4 h 4"/>
                  <a:gd name="T4" fmla="*/ 150 w 150"/>
                  <a:gd name="T5" fmla="*/ 0 h 4"/>
                  <a:gd name="T6" fmla="*/ 0 w 150"/>
                  <a:gd name="T7" fmla="*/ 0 h 4"/>
                </a:gdLst>
                <a:ahLst/>
                <a:cxnLst>
                  <a:cxn ang="0">
                    <a:pos x="T0" y="T1"/>
                  </a:cxn>
                  <a:cxn ang="0">
                    <a:pos x="T2" y="T3"/>
                  </a:cxn>
                  <a:cxn ang="0">
                    <a:pos x="T4" y="T5"/>
                  </a:cxn>
                  <a:cxn ang="0">
                    <a:pos x="T6" y="T7"/>
                  </a:cxn>
                </a:cxnLst>
                <a:rect l="0" t="0" r="r" b="b"/>
                <a:pathLst>
                  <a:path w="150" h="4">
                    <a:moveTo>
                      <a:pt x="0" y="4"/>
                    </a:moveTo>
                    <a:lnTo>
                      <a:pt x="150" y="4"/>
                    </a:lnTo>
                    <a:lnTo>
                      <a:pt x="15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58" name="Rectangle 148">
                <a:extLst>
                  <a:ext uri="{FF2B5EF4-FFF2-40B4-BE49-F238E27FC236}">
                    <a16:creationId xmlns:a16="http://schemas.microsoft.com/office/drawing/2014/main" id="{64B77C21-2730-4B94-9DE4-9FC42ED7A913}"/>
                  </a:ext>
                </a:extLst>
              </p:cNvPr>
              <p:cNvSpPr>
                <a:spLocks noChangeArrowheads="1"/>
              </p:cNvSpPr>
              <p:nvPr/>
            </p:nvSpPr>
            <p:spPr bwMode="auto">
              <a:xfrm>
                <a:off x="10641013" y="3684588"/>
                <a:ext cx="3175" cy="1555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59" name="Freeform 149">
                <a:extLst>
                  <a:ext uri="{FF2B5EF4-FFF2-40B4-BE49-F238E27FC236}">
                    <a16:creationId xmlns:a16="http://schemas.microsoft.com/office/drawing/2014/main" id="{185A438B-E35B-4B26-BD95-1405E45F2444}"/>
                  </a:ext>
                </a:extLst>
              </p:cNvPr>
              <p:cNvSpPr>
                <a:spLocks/>
              </p:cNvSpPr>
              <p:nvPr/>
            </p:nvSpPr>
            <p:spPr bwMode="auto">
              <a:xfrm>
                <a:off x="10641013" y="3684588"/>
                <a:ext cx="3175" cy="155575"/>
              </a:xfrm>
              <a:custGeom>
                <a:avLst/>
                <a:gdLst>
                  <a:gd name="T0" fmla="*/ 0 w 3"/>
                  <a:gd name="T1" fmla="*/ 0 h 198"/>
                  <a:gd name="T2" fmla="*/ 0 w 3"/>
                  <a:gd name="T3" fmla="*/ 198 h 198"/>
                  <a:gd name="T4" fmla="*/ 3 w 3"/>
                  <a:gd name="T5" fmla="*/ 198 h 198"/>
                  <a:gd name="T6" fmla="*/ 3 w 3"/>
                  <a:gd name="T7" fmla="*/ 0 h 198"/>
                </a:gdLst>
                <a:ahLst/>
                <a:cxnLst>
                  <a:cxn ang="0">
                    <a:pos x="T0" y="T1"/>
                  </a:cxn>
                  <a:cxn ang="0">
                    <a:pos x="T2" y="T3"/>
                  </a:cxn>
                  <a:cxn ang="0">
                    <a:pos x="T4" y="T5"/>
                  </a:cxn>
                  <a:cxn ang="0">
                    <a:pos x="T6" y="T7"/>
                  </a:cxn>
                </a:cxnLst>
                <a:rect l="0" t="0" r="r" b="b"/>
                <a:pathLst>
                  <a:path w="3" h="198">
                    <a:moveTo>
                      <a:pt x="0" y="0"/>
                    </a:moveTo>
                    <a:lnTo>
                      <a:pt x="0" y="198"/>
                    </a:lnTo>
                    <a:lnTo>
                      <a:pt x="3" y="19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60" name="Rectangle 150">
                <a:extLst>
                  <a:ext uri="{FF2B5EF4-FFF2-40B4-BE49-F238E27FC236}">
                    <a16:creationId xmlns:a16="http://schemas.microsoft.com/office/drawing/2014/main" id="{2A4EA70D-C611-4706-80AD-975AC8E0A7D2}"/>
                  </a:ext>
                </a:extLst>
              </p:cNvPr>
              <p:cNvSpPr>
                <a:spLocks noChangeArrowheads="1"/>
              </p:cNvSpPr>
              <p:nvPr/>
            </p:nvSpPr>
            <p:spPr bwMode="auto">
              <a:xfrm>
                <a:off x="10583863" y="3683000"/>
                <a:ext cx="117475"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61" name="Freeform 151">
                <a:extLst>
                  <a:ext uri="{FF2B5EF4-FFF2-40B4-BE49-F238E27FC236}">
                    <a16:creationId xmlns:a16="http://schemas.microsoft.com/office/drawing/2014/main" id="{2910C1E5-3B63-445B-A43A-0A1EFEE97C5C}"/>
                  </a:ext>
                </a:extLst>
              </p:cNvPr>
              <p:cNvSpPr>
                <a:spLocks/>
              </p:cNvSpPr>
              <p:nvPr/>
            </p:nvSpPr>
            <p:spPr bwMode="auto">
              <a:xfrm>
                <a:off x="10583863" y="3683000"/>
                <a:ext cx="117475" cy="3175"/>
              </a:xfrm>
              <a:custGeom>
                <a:avLst/>
                <a:gdLst>
                  <a:gd name="T0" fmla="*/ 0 w 149"/>
                  <a:gd name="T1" fmla="*/ 4 h 4"/>
                  <a:gd name="T2" fmla="*/ 149 w 149"/>
                  <a:gd name="T3" fmla="*/ 4 h 4"/>
                  <a:gd name="T4" fmla="*/ 149 w 149"/>
                  <a:gd name="T5" fmla="*/ 0 h 4"/>
                  <a:gd name="T6" fmla="*/ 0 w 149"/>
                  <a:gd name="T7" fmla="*/ 0 h 4"/>
                </a:gdLst>
                <a:ahLst/>
                <a:cxnLst>
                  <a:cxn ang="0">
                    <a:pos x="T0" y="T1"/>
                  </a:cxn>
                  <a:cxn ang="0">
                    <a:pos x="T2" y="T3"/>
                  </a:cxn>
                  <a:cxn ang="0">
                    <a:pos x="T4" y="T5"/>
                  </a:cxn>
                  <a:cxn ang="0">
                    <a:pos x="T6" y="T7"/>
                  </a:cxn>
                </a:cxnLst>
                <a:rect l="0" t="0" r="r" b="b"/>
                <a:pathLst>
                  <a:path w="149" h="4">
                    <a:moveTo>
                      <a:pt x="0" y="4"/>
                    </a:moveTo>
                    <a:lnTo>
                      <a:pt x="149" y="4"/>
                    </a:lnTo>
                    <a:lnTo>
                      <a:pt x="14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62" name="Rectangle 152">
                <a:extLst>
                  <a:ext uri="{FF2B5EF4-FFF2-40B4-BE49-F238E27FC236}">
                    <a16:creationId xmlns:a16="http://schemas.microsoft.com/office/drawing/2014/main" id="{90111E7D-9775-484A-85E0-E2FFDABC1DAA}"/>
                  </a:ext>
                </a:extLst>
              </p:cNvPr>
              <p:cNvSpPr>
                <a:spLocks noChangeArrowheads="1"/>
              </p:cNvSpPr>
              <p:nvPr/>
            </p:nvSpPr>
            <p:spPr bwMode="auto">
              <a:xfrm>
                <a:off x="10583863" y="3838575"/>
                <a:ext cx="117475"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63" name="Freeform 153">
                <a:extLst>
                  <a:ext uri="{FF2B5EF4-FFF2-40B4-BE49-F238E27FC236}">
                    <a16:creationId xmlns:a16="http://schemas.microsoft.com/office/drawing/2014/main" id="{3C2B4293-0F42-43CE-8D0E-11BC90D09638}"/>
                  </a:ext>
                </a:extLst>
              </p:cNvPr>
              <p:cNvSpPr>
                <a:spLocks/>
              </p:cNvSpPr>
              <p:nvPr/>
            </p:nvSpPr>
            <p:spPr bwMode="auto">
              <a:xfrm>
                <a:off x="10583863" y="3838575"/>
                <a:ext cx="117475" cy="3175"/>
              </a:xfrm>
              <a:custGeom>
                <a:avLst/>
                <a:gdLst>
                  <a:gd name="T0" fmla="*/ 0 w 149"/>
                  <a:gd name="T1" fmla="*/ 4 h 4"/>
                  <a:gd name="T2" fmla="*/ 149 w 149"/>
                  <a:gd name="T3" fmla="*/ 4 h 4"/>
                  <a:gd name="T4" fmla="*/ 149 w 149"/>
                  <a:gd name="T5" fmla="*/ 0 h 4"/>
                  <a:gd name="T6" fmla="*/ 0 w 149"/>
                  <a:gd name="T7" fmla="*/ 0 h 4"/>
                </a:gdLst>
                <a:ahLst/>
                <a:cxnLst>
                  <a:cxn ang="0">
                    <a:pos x="T0" y="T1"/>
                  </a:cxn>
                  <a:cxn ang="0">
                    <a:pos x="T2" y="T3"/>
                  </a:cxn>
                  <a:cxn ang="0">
                    <a:pos x="T4" y="T5"/>
                  </a:cxn>
                  <a:cxn ang="0">
                    <a:pos x="T6" y="T7"/>
                  </a:cxn>
                </a:cxnLst>
                <a:rect l="0" t="0" r="r" b="b"/>
                <a:pathLst>
                  <a:path w="149" h="4">
                    <a:moveTo>
                      <a:pt x="0" y="4"/>
                    </a:moveTo>
                    <a:lnTo>
                      <a:pt x="149" y="4"/>
                    </a:lnTo>
                    <a:lnTo>
                      <a:pt x="14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64" name="Rectangle 154">
                <a:extLst>
                  <a:ext uri="{FF2B5EF4-FFF2-40B4-BE49-F238E27FC236}">
                    <a16:creationId xmlns:a16="http://schemas.microsoft.com/office/drawing/2014/main" id="{67180961-F895-4161-BA29-F4DF8F261746}"/>
                  </a:ext>
                </a:extLst>
              </p:cNvPr>
              <p:cNvSpPr>
                <a:spLocks noChangeArrowheads="1"/>
              </p:cNvSpPr>
              <p:nvPr/>
            </p:nvSpPr>
            <p:spPr bwMode="auto">
              <a:xfrm>
                <a:off x="10482263" y="4159250"/>
                <a:ext cx="1588" cy="920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65" name="Freeform 155">
                <a:extLst>
                  <a:ext uri="{FF2B5EF4-FFF2-40B4-BE49-F238E27FC236}">
                    <a16:creationId xmlns:a16="http://schemas.microsoft.com/office/drawing/2014/main" id="{B5A1AD7D-801F-4EB8-87F5-F5AFD77CAF6A}"/>
                  </a:ext>
                </a:extLst>
              </p:cNvPr>
              <p:cNvSpPr>
                <a:spLocks/>
              </p:cNvSpPr>
              <p:nvPr/>
            </p:nvSpPr>
            <p:spPr bwMode="auto">
              <a:xfrm>
                <a:off x="10482263" y="4159250"/>
                <a:ext cx="0" cy="92075"/>
              </a:xfrm>
              <a:custGeom>
                <a:avLst/>
                <a:gdLst>
                  <a:gd name="T0" fmla="*/ 0 w 1"/>
                  <a:gd name="T1" fmla="*/ 0 h 115"/>
                  <a:gd name="T2" fmla="*/ 0 w 1"/>
                  <a:gd name="T3" fmla="*/ 115 h 115"/>
                  <a:gd name="T4" fmla="*/ 1 w 1"/>
                  <a:gd name="T5" fmla="*/ 115 h 115"/>
                  <a:gd name="T6" fmla="*/ 1 w 1"/>
                  <a:gd name="T7" fmla="*/ 0 h 115"/>
                </a:gdLst>
                <a:ahLst/>
                <a:cxnLst>
                  <a:cxn ang="0">
                    <a:pos x="T0" y="T1"/>
                  </a:cxn>
                  <a:cxn ang="0">
                    <a:pos x="T2" y="T3"/>
                  </a:cxn>
                  <a:cxn ang="0">
                    <a:pos x="T4" y="T5"/>
                  </a:cxn>
                  <a:cxn ang="0">
                    <a:pos x="T6" y="T7"/>
                  </a:cxn>
                </a:cxnLst>
                <a:rect l="0" t="0" r="r" b="b"/>
                <a:pathLst>
                  <a:path w="1" h="115">
                    <a:moveTo>
                      <a:pt x="0" y="0"/>
                    </a:moveTo>
                    <a:lnTo>
                      <a:pt x="0" y="115"/>
                    </a:lnTo>
                    <a:lnTo>
                      <a:pt x="1" y="115"/>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66" name="Rectangle 156">
                <a:extLst>
                  <a:ext uri="{FF2B5EF4-FFF2-40B4-BE49-F238E27FC236}">
                    <a16:creationId xmlns:a16="http://schemas.microsoft.com/office/drawing/2014/main" id="{581B0944-9180-48C7-BCC8-1BB71E1B3D5A}"/>
                  </a:ext>
                </a:extLst>
              </p:cNvPr>
              <p:cNvSpPr>
                <a:spLocks noChangeArrowheads="1"/>
              </p:cNvSpPr>
              <p:nvPr/>
            </p:nvSpPr>
            <p:spPr bwMode="auto">
              <a:xfrm>
                <a:off x="10423525" y="4157663"/>
                <a:ext cx="117475"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67" name="Freeform 157">
                <a:extLst>
                  <a:ext uri="{FF2B5EF4-FFF2-40B4-BE49-F238E27FC236}">
                    <a16:creationId xmlns:a16="http://schemas.microsoft.com/office/drawing/2014/main" id="{1BD3BF13-BCC3-4B55-B59C-A2FBEA6D9BBC}"/>
                  </a:ext>
                </a:extLst>
              </p:cNvPr>
              <p:cNvSpPr>
                <a:spLocks/>
              </p:cNvSpPr>
              <p:nvPr/>
            </p:nvSpPr>
            <p:spPr bwMode="auto">
              <a:xfrm>
                <a:off x="10423525" y="4157663"/>
                <a:ext cx="117475" cy="1588"/>
              </a:xfrm>
              <a:custGeom>
                <a:avLst/>
                <a:gdLst>
                  <a:gd name="T0" fmla="*/ 0 w 148"/>
                  <a:gd name="T1" fmla="*/ 2 h 2"/>
                  <a:gd name="T2" fmla="*/ 148 w 148"/>
                  <a:gd name="T3" fmla="*/ 2 h 2"/>
                  <a:gd name="T4" fmla="*/ 148 w 148"/>
                  <a:gd name="T5" fmla="*/ 0 h 2"/>
                  <a:gd name="T6" fmla="*/ 0 w 148"/>
                  <a:gd name="T7" fmla="*/ 0 h 2"/>
                </a:gdLst>
                <a:ahLst/>
                <a:cxnLst>
                  <a:cxn ang="0">
                    <a:pos x="T0" y="T1"/>
                  </a:cxn>
                  <a:cxn ang="0">
                    <a:pos x="T2" y="T3"/>
                  </a:cxn>
                  <a:cxn ang="0">
                    <a:pos x="T4" y="T5"/>
                  </a:cxn>
                  <a:cxn ang="0">
                    <a:pos x="T6" y="T7"/>
                  </a:cxn>
                </a:cxnLst>
                <a:rect l="0" t="0" r="r" b="b"/>
                <a:pathLst>
                  <a:path w="148" h="2">
                    <a:moveTo>
                      <a:pt x="0" y="2"/>
                    </a:moveTo>
                    <a:lnTo>
                      <a:pt x="148" y="2"/>
                    </a:lnTo>
                    <a:lnTo>
                      <a:pt x="14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68" name="Rectangle 158">
                <a:extLst>
                  <a:ext uri="{FF2B5EF4-FFF2-40B4-BE49-F238E27FC236}">
                    <a16:creationId xmlns:a16="http://schemas.microsoft.com/office/drawing/2014/main" id="{C6BFE3D0-06AC-4DF3-929B-4F34D8B63984}"/>
                  </a:ext>
                </a:extLst>
              </p:cNvPr>
              <p:cNvSpPr>
                <a:spLocks noChangeArrowheads="1"/>
              </p:cNvSpPr>
              <p:nvPr/>
            </p:nvSpPr>
            <p:spPr bwMode="auto">
              <a:xfrm>
                <a:off x="10423525" y="4249738"/>
                <a:ext cx="117475"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69" name="Freeform 159">
                <a:extLst>
                  <a:ext uri="{FF2B5EF4-FFF2-40B4-BE49-F238E27FC236}">
                    <a16:creationId xmlns:a16="http://schemas.microsoft.com/office/drawing/2014/main" id="{6224E720-D21F-4F9E-80B4-F32E4552B68A}"/>
                  </a:ext>
                </a:extLst>
              </p:cNvPr>
              <p:cNvSpPr>
                <a:spLocks/>
              </p:cNvSpPr>
              <p:nvPr/>
            </p:nvSpPr>
            <p:spPr bwMode="auto">
              <a:xfrm>
                <a:off x="10423525" y="4249738"/>
                <a:ext cx="117475" cy="3175"/>
              </a:xfrm>
              <a:custGeom>
                <a:avLst/>
                <a:gdLst>
                  <a:gd name="T0" fmla="*/ 0 w 148"/>
                  <a:gd name="T1" fmla="*/ 4 h 4"/>
                  <a:gd name="T2" fmla="*/ 148 w 148"/>
                  <a:gd name="T3" fmla="*/ 4 h 4"/>
                  <a:gd name="T4" fmla="*/ 148 w 148"/>
                  <a:gd name="T5" fmla="*/ 0 h 4"/>
                  <a:gd name="T6" fmla="*/ 0 w 148"/>
                  <a:gd name="T7" fmla="*/ 0 h 4"/>
                </a:gdLst>
                <a:ahLst/>
                <a:cxnLst>
                  <a:cxn ang="0">
                    <a:pos x="T0" y="T1"/>
                  </a:cxn>
                  <a:cxn ang="0">
                    <a:pos x="T2" y="T3"/>
                  </a:cxn>
                  <a:cxn ang="0">
                    <a:pos x="T4" y="T5"/>
                  </a:cxn>
                  <a:cxn ang="0">
                    <a:pos x="T6" y="T7"/>
                  </a:cxn>
                </a:cxnLst>
                <a:rect l="0" t="0" r="r" b="b"/>
                <a:pathLst>
                  <a:path w="148" h="4">
                    <a:moveTo>
                      <a:pt x="0" y="4"/>
                    </a:moveTo>
                    <a:lnTo>
                      <a:pt x="148" y="4"/>
                    </a:lnTo>
                    <a:lnTo>
                      <a:pt x="14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70" name="Freeform 160">
                <a:extLst>
                  <a:ext uri="{FF2B5EF4-FFF2-40B4-BE49-F238E27FC236}">
                    <a16:creationId xmlns:a16="http://schemas.microsoft.com/office/drawing/2014/main" id="{E68035D2-F1AF-4C9D-B5B0-258919E78D02}"/>
                  </a:ext>
                </a:extLst>
              </p:cNvPr>
              <p:cNvSpPr>
                <a:spLocks/>
              </p:cNvSpPr>
              <p:nvPr/>
            </p:nvSpPr>
            <p:spPr bwMode="auto">
              <a:xfrm>
                <a:off x="10480675" y="3773488"/>
                <a:ext cx="7224713" cy="1493838"/>
              </a:xfrm>
              <a:custGeom>
                <a:avLst/>
                <a:gdLst>
                  <a:gd name="T0" fmla="*/ 4 w 9102"/>
                  <a:gd name="T1" fmla="*/ 586 h 1882"/>
                  <a:gd name="T2" fmla="*/ 205 w 9102"/>
                  <a:gd name="T3" fmla="*/ 10 h 1882"/>
                  <a:gd name="T4" fmla="*/ 650 w 9102"/>
                  <a:gd name="T5" fmla="*/ 158 h 1882"/>
                  <a:gd name="T6" fmla="*/ 1306 w 9102"/>
                  <a:gd name="T7" fmla="*/ 62 h 1882"/>
                  <a:gd name="T8" fmla="*/ 2596 w 9102"/>
                  <a:gd name="T9" fmla="*/ 548 h 1882"/>
                  <a:gd name="T10" fmla="*/ 3903 w 9102"/>
                  <a:gd name="T11" fmla="*/ 820 h 1882"/>
                  <a:gd name="T12" fmla="*/ 5205 w 9102"/>
                  <a:gd name="T13" fmla="*/ 1141 h 1882"/>
                  <a:gd name="T14" fmla="*/ 6499 w 9102"/>
                  <a:gd name="T15" fmla="*/ 1434 h 1882"/>
                  <a:gd name="T16" fmla="*/ 7801 w 9102"/>
                  <a:gd name="T17" fmla="*/ 1882 h 1882"/>
                  <a:gd name="T18" fmla="*/ 9102 w 9102"/>
                  <a:gd name="T19" fmla="*/ 1807 h 1882"/>
                  <a:gd name="T20" fmla="*/ 9102 w 9102"/>
                  <a:gd name="T21" fmla="*/ 1799 h 1882"/>
                  <a:gd name="T22" fmla="*/ 7801 w 9102"/>
                  <a:gd name="T23" fmla="*/ 1874 h 1882"/>
                  <a:gd name="T24" fmla="*/ 6499 w 9102"/>
                  <a:gd name="T25" fmla="*/ 1426 h 1882"/>
                  <a:gd name="T26" fmla="*/ 5207 w 9102"/>
                  <a:gd name="T27" fmla="*/ 1133 h 1882"/>
                  <a:gd name="T28" fmla="*/ 3905 w 9102"/>
                  <a:gd name="T29" fmla="*/ 812 h 1882"/>
                  <a:gd name="T30" fmla="*/ 2597 w 9102"/>
                  <a:gd name="T31" fmla="*/ 540 h 1882"/>
                  <a:gd name="T32" fmla="*/ 1306 w 9102"/>
                  <a:gd name="T33" fmla="*/ 54 h 1882"/>
                  <a:gd name="T34" fmla="*/ 650 w 9102"/>
                  <a:gd name="T35" fmla="*/ 150 h 1882"/>
                  <a:gd name="T36" fmla="*/ 202 w 9102"/>
                  <a:gd name="T37" fmla="*/ 0 h 1882"/>
                  <a:gd name="T38" fmla="*/ 0 w 9102"/>
                  <a:gd name="T39" fmla="*/ 582 h 1882"/>
                  <a:gd name="T40" fmla="*/ 4 w 9102"/>
                  <a:gd name="T41" fmla="*/ 586 h 1882"/>
                  <a:gd name="T42" fmla="*/ 4 w 9102"/>
                  <a:gd name="T43" fmla="*/ 586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02" h="1882">
                    <a:moveTo>
                      <a:pt x="4" y="586"/>
                    </a:moveTo>
                    <a:lnTo>
                      <a:pt x="205" y="10"/>
                    </a:lnTo>
                    <a:lnTo>
                      <a:pt x="650" y="158"/>
                    </a:lnTo>
                    <a:lnTo>
                      <a:pt x="1306" y="62"/>
                    </a:lnTo>
                    <a:lnTo>
                      <a:pt x="2596" y="548"/>
                    </a:lnTo>
                    <a:lnTo>
                      <a:pt x="3903" y="820"/>
                    </a:lnTo>
                    <a:lnTo>
                      <a:pt x="5205" y="1141"/>
                    </a:lnTo>
                    <a:lnTo>
                      <a:pt x="6499" y="1434"/>
                    </a:lnTo>
                    <a:lnTo>
                      <a:pt x="7801" y="1882"/>
                    </a:lnTo>
                    <a:lnTo>
                      <a:pt x="9102" y="1807"/>
                    </a:lnTo>
                    <a:lnTo>
                      <a:pt x="9102" y="1799"/>
                    </a:lnTo>
                    <a:lnTo>
                      <a:pt x="7801" y="1874"/>
                    </a:lnTo>
                    <a:lnTo>
                      <a:pt x="6499" y="1426"/>
                    </a:lnTo>
                    <a:lnTo>
                      <a:pt x="5207" y="1133"/>
                    </a:lnTo>
                    <a:lnTo>
                      <a:pt x="3905" y="812"/>
                    </a:lnTo>
                    <a:lnTo>
                      <a:pt x="2597" y="540"/>
                    </a:lnTo>
                    <a:lnTo>
                      <a:pt x="1306" y="54"/>
                    </a:lnTo>
                    <a:lnTo>
                      <a:pt x="650" y="150"/>
                    </a:lnTo>
                    <a:lnTo>
                      <a:pt x="202" y="0"/>
                    </a:lnTo>
                    <a:lnTo>
                      <a:pt x="0" y="582"/>
                    </a:lnTo>
                    <a:lnTo>
                      <a:pt x="4" y="586"/>
                    </a:lnTo>
                    <a:lnTo>
                      <a:pt x="4" y="586"/>
                    </a:lnTo>
                    <a:close/>
                  </a:path>
                </a:pathLst>
              </a:custGeom>
              <a:solidFill>
                <a:srgbClr val="F26522"/>
              </a:solidFill>
              <a:ln w="31750">
                <a:solidFill>
                  <a:schemeClr val="bg1">
                    <a:lumMod val="50000"/>
                  </a:schemeClr>
                </a:solidFill>
                <a:round/>
                <a:headEnd/>
                <a:tailEnd/>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71" name="Freeform 161">
                <a:extLst>
                  <a:ext uri="{FF2B5EF4-FFF2-40B4-BE49-F238E27FC236}">
                    <a16:creationId xmlns:a16="http://schemas.microsoft.com/office/drawing/2014/main" id="{8460B828-0C0D-462C-9DF5-9489113B8923}"/>
                  </a:ext>
                </a:extLst>
              </p:cNvPr>
              <p:cNvSpPr>
                <a:spLocks/>
              </p:cNvSpPr>
              <p:nvPr/>
            </p:nvSpPr>
            <p:spPr bwMode="auto">
              <a:xfrm>
                <a:off x="10414794" y="4176713"/>
                <a:ext cx="137160" cy="137160"/>
              </a:xfrm>
              <a:custGeom>
                <a:avLst/>
                <a:gdLst>
                  <a:gd name="T0" fmla="*/ 115 w 115"/>
                  <a:gd name="T1" fmla="*/ 79 h 161"/>
                  <a:gd name="T2" fmla="*/ 115 w 115"/>
                  <a:gd name="T3" fmla="*/ 79 h 161"/>
                  <a:gd name="T4" fmla="*/ 113 w 115"/>
                  <a:gd name="T5" fmla="*/ 97 h 161"/>
                  <a:gd name="T6" fmla="*/ 110 w 115"/>
                  <a:gd name="T7" fmla="*/ 111 h 161"/>
                  <a:gd name="T8" fmla="*/ 105 w 115"/>
                  <a:gd name="T9" fmla="*/ 125 h 161"/>
                  <a:gd name="T10" fmla="*/ 98 w 115"/>
                  <a:gd name="T11" fmla="*/ 137 h 161"/>
                  <a:gd name="T12" fmla="*/ 89 w 115"/>
                  <a:gd name="T13" fmla="*/ 147 h 161"/>
                  <a:gd name="T14" fmla="*/ 81 w 115"/>
                  <a:gd name="T15" fmla="*/ 155 h 161"/>
                  <a:gd name="T16" fmla="*/ 69 w 115"/>
                  <a:gd name="T17" fmla="*/ 159 h 161"/>
                  <a:gd name="T18" fmla="*/ 58 w 115"/>
                  <a:gd name="T19" fmla="*/ 161 h 161"/>
                  <a:gd name="T20" fmla="*/ 58 w 115"/>
                  <a:gd name="T21" fmla="*/ 161 h 161"/>
                  <a:gd name="T22" fmla="*/ 47 w 115"/>
                  <a:gd name="T23" fmla="*/ 159 h 161"/>
                  <a:gd name="T24" fmla="*/ 36 w 115"/>
                  <a:gd name="T25" fmla="*/ 155 h 161"/>
                  <a:gd name="T26" fmla="*/ 26 w 115"/>
                  <a:gd name="T27" fmla="*/ 147 h 161"/>
                  <a:gd name="T28" fmla="*/ 17 w 115"/>
                  <a:gd name="T29" fmla="*/ 137 h 161"/>
                  <a:gd name="T30" fmla="*/ 10 w 115"/>
                  <a:gd name="T31" fmla="*/ 125 h 161"/>
                  <a:gd name="T32" fmla="*/ 4 w 115"/>
                  <a:gd name="T33" fmla="*/ 111 h 161"/>
                  <a:gd name="T34" fmla="*/ 2 w 115"/>
                  <a:gd name="T35" fmla="*/ 97 h 161"/>
                  <a:gd name="T36" fmla="*/ 0 w 115"/>
                  <a:gd name="T37" fmla="*/ 79 h 161"/>
                  <a:gd name="T38" fmla="*/ 0 w 115"/>
                  <a:gd name="T39" fmla="*/ 79 h 161"/>
                  <a:gd name="T40" fmla="*/ 2 w 115"/>
                  <a:gd name="T41" fmla="*/ 63 h 161"/>
                  <a:gd name="T42" fmla="*/ 4 w 115"/>
                  <a:gd name="T43" fmla="*/ 49 h 161"/>
                  <a:gd name="T44" fmla="*/ 10 w 115"/>
                  <a:gd name="T45" fmla="*/ 36 h 161"/>
                  <a:gd name="T46" fmla="*/ 17 w 115"/>
                  <a:gd name="T47" fmla="*/ 24 h 161"/>
                  <a:gd name="T48" fmla="*/ 26 w 115"/>
                  <a:gd name="T49" fmla="*/ 14 h 161"/>
                  <a:gd name="T50" fmla="*/ 36 w 115"/>
                  <a:gd name="T51" fmla="*/ 6 h 161"/>
                  <a:gd name="T52" fmla="*/ 47 w 115"/>
                  <a:gd name="T53" fmla="*/ 2 h 161"/>
                  <a:gd name="T54" fmla="*/ 58 w 115"/>
                  <a:gd name="T55" fmla="*/ 0 h 161"/>
                  <a:gd name="T56" fmla="*/ 58 w 115"/>
                  <a:gd name="T57" fmla="*/ 0 h 161"/>
                  <a:gd name="T58" fmla="*/ 69 w 115"/>
                  <a:gd name="T59" fmla="*/ 2 h 161"/>
                  <a:gd name="T60" fmla="*/ 81 w 115"/>
                  <a:gd name="T61" fmla="*/ 6 h 161"/>
                  <a:gd name="T62" fmla="*/ 89 w 115"/>
                  <a:gd name="T63" fmla="*/ 14 h 161"/>
                  <a:gd name="T64" fmla="*/ 98 w 115"/>
                  <a:gd name="T65" fmla="*/ 24 h 161"/>
                  <a:gd name="T66" fmla="*/ 105 w 115"/>
                  <a:gd name="T67" fmla="*/ 36 h 161"/>
                  <a:gd name="T68" fmla="*/ 110 w 115"/>
                  <a:gd name="T69" fmla="*/ 49 h 161"/>
                  <a:gd name="T70" fmla="*/ 113 w 115"/>
                  <a:gd name="T71" fmla="*/ 63 h 161"/>
                  <a:gd name="T72" fmla="*/ 115 w 115"/>
                  <a:gd name="T73" fmla="*/ 79 h 161"/>
                  <a:gd name="T74" fmla="*/ 115 w 115"/>
                  <a:gd name="T75" fmla="*/ 7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 h="161">
                    <a:moveTo>
                      <a:pt x="115" y="79"/>
                    </a:moveTo>
                    <a:lnTo>
                      <a:pt x="115" y="79"/>
                    </a:lnTo>
                    <a:lnTo>
                      <a:pt x="113" y="97"/>
                    </a:lnTo>
                    <a:lnTo>
                      <a:pt x="110" y="111"/>
                    </a:lnTo>
                    <a:lnTo>
                      <a:pt x="105" y="125"/>
                    </a:lnTo>
                    <a:lnTo>
                      <a:pt x="98" y="137"/>
                    </a:lnTo>
                    <a:lnTo>
                      <a:pt x="89" y="147"/>
                    </a:lnTo>
                    <a:lnTo>
                      <a:pt x="81" y="155"/>
                    </a:lnTo>
                    <a:lnTo>
                      <a:pt x="69" y="159"/>
                    </a:lnTo>
                    <a:lnTo>
                      <a:pt x="58" y="161"/>
                    </a:lnTo>
                    <a:lnTo>
                      <a:pt x="58" y="161"/>
                    </a:lnTo>
                    <a:lnTo>
                      <a:pt x="47" y="159"/>
                    </a:lnTo>
                    <a:lnTo>
                      <a:pt x="36" y="155"/>
                    </a:lnTo>
                    <a:lnTo>
                      <a:pt x="26" y="147"/>
                    </a:lnTo>
                    <a:lnTo>
                      <a:pt x="17" y="137"/>
                    </a:lnTo>
                    <a:lnTo>
                      <a:pt x="10" y="125"/>
                    </a:lnTo>
                    <a:lnTo>
                      <a:pt x="4" y="111"/>
                    </a:lnTo>
                    <a:lnTo>
                      <a:pt x="2" y="97"/>
                    </a:lnTo>
                    <a:lnTo>
                      <a:pt x="0" y="79"/>
                    </a:lnTo>
                    <a:lnTo>
                      <a:pt x="0" y="79"/>
                    </a:lnTo>
                    <a:lnTo>
                      <a:pt x="2" y="63"/>
                    </a:lnTo>
                    <a:lnTo>
                      <a:pt x="4" y="49"/>
                    </a:lnTo>
                    <a:lnTo>
                      <a:pt x="10" y="36"/>
                    </a:lnTo>
                    <a:lnTo>
                      <a:pt x="17" y="24"/>
                    </a:lnTo>
                    <a:lnTo>
                      <a:pt x="26" y="14"/>
                    </a:lnTo>
                    <a:lnTo>
                      <a:pt x="36" y="6"/>
                    </a:lnTo>
                    <a:lnTo>
                      <a:pt x="47" y="2"/>
                    </a:lnTo>
                    <a:lnTo>
                      <a:pt x="58" y="0"/>
                    </a:lnTo>
                    <a:lnTo>
                      <a:pt x="58" y="0"/>
                    </a:lnTo>
                    <a:lnTo>
                      <a:pt x="69" y="2"/>
                    </a:lnTo>
                    <a:lnTo>
                      <a:pt x="81" y="6"/>
                    </a:lnTo>
                    <a:lnTo>
                      <a:pt x="89" y="14"/>
                    </a:lnTo>
                    <a:lnTo>
                      <a:pt x="98" y="24"/>
                    </a:lnTo>
                    <a:lnTo>
                      <a:pt x="105" y="36"/>
                    </a:lnTo>
                    <a:lnTo>
                      <a:pt x="110" y="49"/>
                    </a:lnTo>
                    <a:lnTo>
                      <a:pt x="113" y="63"/>
                    </a:lnTo>
                    <a:lnTo>
                      <a:pt x="115" y="79"/>
                    </a:lnTo>
                    <a:lnTo>
                      <a:pt x="115" y="79"/>
                    </a:lnTo>
                    <a:close/>
                  </a:path>
                </a:pathLst>
              </a:custGeom>
              <a:solidFill>
                <a:schemeClr val="bg1">
                  <a:lumMod val="50000"/>
                </a:schemeClr>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72" name="Freeform 162">
                <a:extLst>
                  <a:ext uri="{FF2B5EF4-FFF2-40B4-BE49-F238E27FC236}">
                    <a16:creationId xmlns:a16="http://schemas.microsoft.com/office/drawing/2014/main" id="{6600E2CD-A0B5-438D-9987-F6BCF36B1F44}"/>
                  </a:ext>
                </a:extLst>
              </p:cNvPr>
              <p:cNvSpPr>
                <a:spLocks/>
              </p:cNvSpPr>
              <p:nvPr/>
            </p:nvSpPr>
            <p:spPr bwMode="auto">
              <a:xfrm>
                <a:off x="10571956" y="3727451"/>
                <a:ext cx="137160" cy="137160"/>
              </a:xfrm>
              <a:custGeom>
                <a:avLst/>
                <a:gdLst>
                  <a:gd name="T0" fmla="*/ 115 w 115"/>
                  <a:gd name="T1" fmla="*/ 80 h 162"/>
                  <a:gd name="T2" fmla="*/ 115 w 115"/>
                  <a:gd name="T3" fmla="*/ 80 h 162"/>
                  <a:gd name="T4" fmla="*/ 113 w 115"/>
                  <a:gd name="T5" fmla="*/ 96 h 162"/>
                  <a:gd name="T6" fmla="*/ 109 w 115"/>
                  <a:gd name="T7" fmla="*/ 112 h 162"/>
                  <a:gd name="T8" fmla="*/ 105 w 115"/>
                  <a:gd name="T9" fmla="*/ 126 h 162"/>
                  <a:gd name="T10" fmla="*/ 98 w 115"/>
                  <a:gd name="T11" fmla="*/ 138 h 162"/>
                  <a:gd name="T12" fmla="*/ 89 w 115"/>
                  <a:gd name="T13" fmla="*/ 148 h 162"/>
                  <a:gd name="T14" fmla="*/ 79 w 115"/>
                  <a:gd name="T15" fmla="*/ 156 h 162"/>
                  <a:gd name="T16" fmla="*/ 68 w 115"/>
                  <a:gd name="T17" fmla="*/ 160 h 162"/>
                  <a:gd name="T18" fmla="*/ 57 w 115"/>
                  <a:gd name="T19" fmla="*/ 162 h 162"/>
                  <a:gd name="T20" fmla="*/ 57 w 115"/>
                  <a:gd name="T21" fmla="*/ 162 h 162"/>
                  <a:gd name="T22" fmla="*/ 45 w 115"/>
                  <a:gd name="T23" fmla="*/ 160 h 162"/>
                  <a:gd name="T24" fmla="*/ 34 w 115"/>
                  <a:gd name="T25" fmla="*/ 156 h 162"/>
                  <a:gd name="T26" fmla="*/ 26 w 115"/>
                  <a:gd name="T27" fmla="*/ 148 h 162"/>
                  <a:gd name="T28" fmla="*/ 17 w 115"/>
                  <a:gd name="T29" fmla="*/ 138 h 162"/>
                  <a:gd name="T30" fmla="*/ 10 w 115"/>
                  <a:gd name="T31" fmla="*/ 126 h 162"/>
                  <a:gd name="T32" fmla="*/ 4 w 115"/>
                  <a:gd name="T33" fmla="*/ 112 h 162"/>
                  <a:gd name="T34" fmla="*/ 0 w 115"/>
                  <a:gd name="T35" fmla="*/ 96 h 162"/>
                  <a:gd name="T36" fmla="*/ 0 w 115"/>
                  <a:gd name="T37" fmla="*/ 80 h 162"/>
                  <a:gd name="T38" fmla="*/ 0 w 115"/>
                  <a:gd name="T39" fmla="*/ 80 h 162"/>
                  <a:gd name="T40" fmla="*/ 0 w 115"/>
                  <a:gd name="T41" fmla="*/ 64 h 162"/>
                  <a:gd name="T42" fmla="*/ 4 w 115"/>
                  <a:gd name="T43" fmla="*/ 48 h 162"/>
                  <a:gd name="T44" fmla="*/ 10 w 115"/>
                  <a:gd name="T45" fmla="*/ 36 h 162"/>
                  <a:gd name="T46" fmla="*/ 17 w 115"/>
                  <a:gd name="T47" fmla="*/ 24 h 162"/>
                  <a:gd name="T48" fmla="*/ 26 w 115"/>
                  <a:gd name="T49" fmla="*/ 14 h 162"/>
                  <a:gd name="T50" fmla="*/ 34 w 115"/>
                  <a:gd name="T51" fmla="*/ 6 h 162"/>
                  <a:gd name="T52" fmla="*/ 45 w 115"/>
                  <a:gd name="T53" fmla="*/ 2 h 162"/>
                  <a:gd name="T54" fmla="*/ 57 w 115"/>
                  <a:gd name="T55" fmla="*/ 0 h 162"/>
                  <a:gd name="T56" fmla="*/ 57 w 115"/>
                  <a:gd name="T57" fmla="*/ 0 h 162"/>
                  <a:gd name="T58" fmla="*/ 68 w 115"/>
                  <a:gd name="T59" fmla="*/ 2 h 162"/>
                  <a:gd name="T60" fmla="*/ 79 w 115"/>
                  <a:gd name="T61" fmla="*/ 6 h 162"/>
                  <a:gd name="T62" fmla="*/ 89 w 115"/>
                  <a:gd name="T63" fmla="*/ 14 h 162"/>
                  <a:gd name="T64" fmla="*/ 98 w 115"/>
                  <a:gd name="T65" fmla="*/ 24 h 162"/>
                  <a:gd name="T66" fmla="*/ 105 w 115"/>
                  <a:gd name="T67" fmla="*/ 36 h 162"/>
                  <a:gd name="T68" fmla="*/ 109 w 115"/>
                  <a:gd name="T69" fmla="*/ 48 h 162"/>
                  <a:gd name="T70" fmla="*/ 113 w 115"/>
                  <a:gd name="T71" fmla="*/ 64 h 162"/>
                  <a:gd name="T72" fmla="*/ 115 w 115"/>
                  <a:gd name="T73" fmla="*/ 80 h 162"/>
                  <a:gd name="T74" fmla="*/ 115 w 115"/>
                  <a:gd name="T75" fmla="*/ 8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 h="162">
                    <a:moveTo>
                      <a:pt x="115" y="80"/>
                    </a:moveTo>
                    <a:lnTo>
                      <a:pt x="115" y="80"/>
                    </a:lnTo>
                    <a:lnTo>
                      <a:pt x="113" y="96"/>
                    </a:lnTo>
                    <a:lnTo>
                      <a:pt x="109" y="112"/>
                    </a:lnTo>
                    <a:lnTo>
                      <a:pt x="105" y="126"/>
                    </a:lnTo>
                    <a:lnTo>
                      <a:pt x="98" y="138"/>
                    </a:lnTo>
                    <a:lnTo>
                      <a:pt x="89" y="148"/>
                    </a:lnTo>
                    <a:lnTo>
                      <a:pt x="79" y="156"/>
                    </a:lnTo>
                    <a:lnTo>
                      <a:pt x="68" y="160"/>
                    </a:lnTo>
                    <a:lnTo>
                      <a:pt x="57" y="162"/>
                    </a:lnTo>
                    <a:lnTo>
                      <a:pt x="57" y="162"/>
                    </a:lnTo>
                    <a:lnTo>
                      <a:pt x="45" y="160"/>
                    </a:lnTo>
                    <a:lnTo>
                      <a:pt x="34" y="156"/>
                    </a:lnTo>
                    <a:lnTo>
                      <a:pt x="26" y="148"/>
                    </a:lnTo>
                    <a:lnTo>
                      <a:pt x="17" y="138"/>
                    </a:lnTo>
                    <a:lnTo>
                      <a:pt x="10" y="126"/>
                    </a:lnTo>
                    <a:lnTo>
                      <a:pt x="4" y="112"/>
                    </a:lnTo>
                    <a:lnTo>
                      <a:pt x="0" y="96"/>
                    </a:lnTo>
                    <a:lnTo>
                      <a:pt x="0" y="80"/>
                    </a:lnTo>
                    <a:lnTo>
                      <a:pt x="0" y="80"/>
                    </a:lnTo>
                    <a:lnTo>
                      <a:pt x="0" y="64"/>
                    </a:lnTo>
                    <a:lnTo>
                      <a:pt x="4" y="48"/>
                    </a:lnTo>
                    <a:lnTo>
                      <a:pt x="10" y="36"/>
                    </a:lnTo>
                    <a:lnTo>
                      <a:pt x="17" y="24"/>
                    </a:lnTo>
                    <a:lnTo>
                      <a:pt x="26" y="14"/>
                    </a:lnTo>
                    <a:lnTo>
                      <a:pt x="34" y="6"/>
                    </a:lnTo>
                    <a:lnTo>
                      <a:pt x="45" y="2"/>
                    </a:lnTo>
                    <a:lnTo>
                      <a:pt x="57" y="0"/>
                    </a:lnTo>
                    <a:lnTo>
                      <a:pt x="57" y="0"/>
                    </a:lnTo>
                    <a:lnTo>
                      <a:pt x="68" y="2"/>
                    </a:lnTo>
                    <a:lnTo>
                      <a:pt x="79" y="6"/>
                    </a:lnTo>
                    <a:lnTo>
                      <a:pt x="89" y="14"/>
                    </a:lnTo>
                    <a:lnTo>
                      <a:pt x="98" y="24"/>
                    </a:lnTo>
                    <a:lnTo>
                      <a:pt x="105" y="36"/>
                    </a:lnTo>
                    <a:lnTo>
                      <a:pt x="109" y="48"/>
                    </a:lnTo>
                    <a:lnTo>
                      <a:pt x="113" y="64"/>
                    </a:lnTo>
                    <a:lnTo>
                      <a:pt x="115" y="80"/>
                    </a:lnTo>
                    <a:lnTo>
                      <a:pt x="115" y="80"/>
                    </a:lnTo>
                    <a:close/>
                  </a:path>
                </a:pathLst>
              </a:custGeom>
              <a:solidFill>
                <a:schemeClr val="bg1">
                  <a:lumMod val="50000"/>
                </a:schemeClr>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73" name="Freeform 163">
                <a:extLst>
                  <a:ext uri="{FF2B5EF4-FFF2-40B4-BE49-F238E27FC236}">
                    <a16:creationId xmlns:a16="http://schemas.microsoft.com/office/drawing/2014/main" id="{645F211F-3C1A-4DA1-A2CB-88FB0F6E2816}"/>
                  </a:ext>
                </a:extLst>
              </p:cNvPr>
              <p:cNvSpPr>
                <a:spLocks/>
              </p:cNvSpPr>
              <p:nvPr/>
            </p:nvSpPr>
            <p:spPr bwMode="auto">
              <a:xfrm>
                <a:off x="10929144" y="3838576"/>
                <a:ext cx="137160" cy="137160"/>
              </a:xfrm>
              <a:custGeom>
                <a:avLst/>
                <a:gdLst>
                  <a:gd name="T0" fmla="*/ 115 w 115"/>
                  <a:gd name="T1" fmla="*/ 80 h 161"/>
                  <a:gd name="T2" fmla="*/ 115 w 115"/>
                  <a:gd name="T3" fmla="*/ 80 h 161"/>
                  <a:gd name="T4" fmla="*/ 113 w 115"/>
                  <a:gd name="T5" fmla="*/ 98 h 161"/>
                  <a:gd name="T6" fmla="*/ 109 w 115"/>
                  <a:gd name="T7" fmla="*/ 112 h 161"/>
                  <a:gd name="T8" fmla="*/ 105 w 115"/>
                  <a:gd name="T9" fmla="*/ 126 h 161"/>
                  <a:gd name="T10" fmla="*/ 98 w 115"/>
                  <a:gd name="T11" fmla="*/ 137 h 161"/>
                  <a:gd name="T12" fmla="*/ 89 w 115"/>
                  <a:gd name="T13" fmla="*/ 147 h 161"/>
                  <a:gd name="T14" fmla="*/ 79 w 115"/>
                  <a:gd name="T15" fmla="*/ 155 h 161"/>
                  <a:gd name="T16" fmla="*/ 68 w 115"/>
                  <a:gd name="T17" fmla="*/ 159 h 161"/>
                  <a:gd name="T18" fmla="*/ 57 w 115"/>
                  <a:gd name="T19" fmla="*/ 161 h 161"/>
                  <a:gd name="T20" fmla="*/ 57 w 115"/>
                  <a:gd name="T21" fmla="*/ 161 h 161"/>
                  <a:gd name="T22" fmla="*/ 45 w 115"/>
                  <a:gd name="T23" fmla="*/ 159 h 161"/>
                  <a:gd name="T24" fmla="*/ 34 w 115"/>
                  <a:gd name="T25" fmla="*/ 155 h 161"/>
                  <a:gd name="T26" fmla="*/ 24 w 115"/>
                  <a:gd name="T27" fmla="*/ 147 h 161"/>
                  <a:gd name="T28" fmla="*/ 16 w 115"/>
                  <a:gd name="T29" fmla="*/ 137 h 161"/>
                  <a:gd name="T30" fmla="*/ 10 w 115"/>
                  <a:gd name="T31" fmla="*/ 126 h 161"/>
                  <a:gd name="T32" fmla="*/ 4 w 115"/>
                  <a:gd name="T33" fmla="*/ 112 h 161"/>
                  <a:gd name="T34" fmla="*/ 0 w 115"/>
                  <a:gd name="T35" fmla="*/ 98 h 161"/>
                  <a:gd name="T36" fmla="*/ 0 w 115"/>
                  <a:gd name="T37" fmla="*/ 80 h 161"/>
                  <a:gd name="T38" fmla="*/ 0 w 115"/>
                  <a:gd name="T39" fmla="*/ 80 h 161"/>
                  <a:gd name="T40" fmla="*/ 0 w 115"/>
                  <a:gd name="T41" fmla="*/ 64 h 161"/>
                  <a:gd name="T42" fmla="*/ 4 w 115"/>
                  <a:gd name="T43" fmla="*/ 50 h 161"/>
                  <a:gd name="T44" fmla="*/ 10 w 115"/>
                  <a:gd name="T45" fmla="*/ 36 h 161"/>
                  <a:gd name="T46" fmla="*/ 16 w 115"/>
                  <a:gd name="T47" fmla="*/ 24 h 161"/>
                  <a:gd name="T48" fmla="*/ 24 w 115"/>
                  <a:gd name="T49" fmla="*/ 14 h 161"/>
                  <a:gd name="T50" fmla="*/ 34 w 115"/>
                  <a:gd name="T51" fmla="*/ 6 h 161"/>
                  <a:gd name="T52" fmla="*/ 45 w 115"/>
                  <a:gd name="T53" fmla="*/ 2 h 161"/>
                  <a:gd name="T54" fmla="*/ 57 w 115"/>
                  <a:gd name="T55" fmla="*/ 0 h 161"/>
                  <a:gd name="T56" fmla="*/ 57 w 115"/>
                  <a:gd name="T57" fmla="*/ 0 h 161"/>
                  <a:gd name="T58" fmla="*/ 68 w 115"/>
                  <a:gd name="T59" fmla="*/ 2 h 161"/>
                  <a:gd name="T60" fmla="*/ 79 w 115"/>
                  <a:gd name="T61" fmla="*/ 6 h 161"/>
                  <a:gd name="T62" fmla="*/ 89 w 115"/>
                  <a:gd name="T63" fmla="*/ 14 h 161"/>
                  <a:gd name="T64" fmla="*/ 98 w 115"/>
                  <a:gd name="T65" fmla="*/ 24 h 161"/>
                  <a:gd name="T66" fmla="*/ 105 w 115"/>
                  <a:gd name="T67" fmla="*/ 36 h 161"/>
                  <a:gd name="T68" fmla="*/ 109 w 115"/>
                  <a:gd name="T69" fmla="*/ 50 h 161"/>
                  <a:gd name="T70" fmla="*/ 113 w 115"/>
                  <a:gd name="T71" fmla="*/ 64 h 161"/>
                  <a:gd name="T72" fmla="*/ 115 w 115"/>
                  <a:gd name="T73" fmla="*/ 80 h 161"/>
                  <a:gd name="T74" fmla="*/ 115 w 115"/>
                  <a:gd name="T75" fmla="*/ 8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 h="161">
                    <a:moveTo>
                      <a:pt x="115" y="80"/>
                    </a:moveTo>
                    <a:lnTo>
                      <a:pt x="115" y="80"/>
                    </a:lnTo>
                    <a:lnTo>
                      <a:pt x="113" y="98"/>
                    </a:lnTo>
                    <a:lnTo>
                      <a:pt x="109" y="112"/>
                    </a:lnTo>
                    <a:lnTo>
                      <a:pt x="105" y="126"/>
                    </a:lnTo>
                    <a:lnTo>
                      <a:pt x="98" y="137"/>
                    </a:lnTo>
                    <a:lnTo>
                      <a:pt x="89" y="147"/>
                    </a:lnTo>
                    <a:lnTo>
                      <a:pt x="79" y="155"/>
                    </a:lnTo>
                    <a:lnTo>
                      <a:pt x="68" y="159"/>
                    </a:lnTo>
                    <a:lnTo>
                      <a:pt x="57" y="161"/>
                    </a:lnTo>
                    <a:lnTo>
                      <a:pt x="57" y="161"/>
                    </a:lnTo>
                    <a:lnTo>
                      <a:pt x="45" y="159"/>
                    </a:lnTo>
                    <a:lnTo>
                      <a:pt x="34" y="155"/>
                    </a:lnTo>
                    <a:lnTo>
                      <a:pt x="24" y="147"/>
                    </a:lnTo>
                    <a:lnTo>
                      <a:pt x="16" y="137"/>
                    </a:lnTo>
                    <a:lnTo>
                      <a:pt x="10" y="126"/>
                    </a:lnTo>
                    <a:lnTo>
                      <a:pt x="4" y="112"/>
                    </a:lnTo>
                    <a:lnTo>
                      <a:pt x="0" y="98"/>
                    </a:lnTo>
                    <a:lnTo>
                      <a:pt x="0" y="80"/>
                    </a:lnTo>
                    <a:lnTo>
                      <a:pt x="0" y="80"/>
                    </a:lnTo>
                    <a:lnTo>
                      <a:pt x="0" y="64"/>
                    </a:lnTo>
                    <a:lnTo>
                      <a:pt x="4" y="50"/>
                    </a:lnTo>
                    <a:lnTo>
                      <a:pt x="10" y="36"/>
                    </a:lnTo>
                    <a:lnTo>
                      <a:pt x="16" y="24"/>
                    </a:lnTo>
                    <a:lnTo>
                      <a:pt x="24" y="14"/>
                    </a:lnTo>
                    <a:lnTo>
                      <a:pt x="34" y="6"/>
                    </a:lnTo>
                    <a:lnTo>
                      <a:pt x="45" y="2"/>
                    </a:lnTo>
                    <a:lnTo>
                      <a:pt x="57" y="0"/>
                    </a:lnTo>
                    <a:lnTo>
                      <a:pt x="57" y="0"/>
                    </a:lnTo>
                    <a:lnTo>
                      <a:pt x="68" y="2"/>
                    </a:lnTo>
                    <a:lnTo>
                      <a:pt x="79" y="6"/>
                    </a:lnTo>
                    <a:lnTo>
                      <a:pt x="89" y="14"/>
                    </a:lnTo>
                    <a:lnTo>
                      <a:pt x="98" y="24"/>
                    </a:lnTo>
                    <a:lnTo>
                      <a:pt x="105" y="36"/>
                    </a:lnTo>
                    <a:lnTo>
                      <a:pt x="109" y="50"/>
                    </a:lnTo>
                    <a:lnTo>
                      <a:pt x="113" y="64"/>
                    </a:lnTo>
                    <a:lnTo>
                      <a:pt x="115" y="80"/>
                    </a:lnTo>
                    <a:lnTo>
                      <a:pt x="115" y="80"/>
                    </a:lnTo>
                    <a:close/>
                  </a:path>
                </a:pathLst>
              </a:custGeom>
              <a:solidFill>
                <a:schemeClr val="bg1">
                  <a:lumMod val="50000"/>
                </a:schemeClr>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74" name="Freeform 164">
                <a:extLst>
                  <a:ext uri="{FF2B5EF4-FFF2-40B4-BE49-F238E27FC236}">
                    <a16:creationId xmlns:a16="http://schemas.microsoft.com/office/drawing/2014/main" id="{C2F70697-53EF-4FA5-B0BB-4CBB010B01D7}"/>
                  </a:ext>
                </a:extLst>
              </p:cNvPr>
              <p:cNvSpPr>
                <a:spLocks/>
              </p:cNvSpPr>
              <p:nvPr/>
            </p:nvSpPr>
            <p:spPr bwMode="auto">
              <a:xfrm>
                <a:off x="11446669" y="3760788"/>
                <a:ext cx="137160" cy="137160"/>
              </a:xfrm>
              <a:custGeom>
                <a:avLst/>
                <a:gdLst>
                  <a:gd name="T0" fmla="*/ 114 w 114"/>
                  <a:gd name="T1" fmla="*/ 82 h 162"/>
                  <a:gd name="T2" fmla="*/ 114 w 114"/>
                  <a:gd name="T3" fmla="*/ 82 h 162"/>
                  <a:gd name="T4" fmla="*/ 113 w 114"/>
                  <a:gd name="T5" fmla="*/ 98 h 162"/>
                  <a:gd name="T6" fmla="*/ 110 w 114"/>
                  <a:gd name="T7" fmla="*/ 114 h 162"/>
                  <a:gd name="T8" fmla="*/ 104 w 114"/>
                  <a:gd name="T9" fmla="*/ 128 h 162"/>
                  <a:gd name="T10" fmla="*/ 97 w 114"/>
                  <a:gd name="T11" fmla="*/ 140 h 162"/>
                  <a:gd name="T12" fmla="*/ 89 w 114"/>
                  <a:gd name="T13" fmla="*/ 150 h 162"/>
                  <a:gd name="T14" fmla="*/ 79 w 114"/>
                  <a:gd name="T15" fmla="*/ 156 h 162"/>
                  <a:gd name="T16" fmla="*/ 69 w 114"/>
                  <a:gd name="T17" fmla="*/ 162 h 162"/>
                  <a:gd name="T18" fmla="*/ 58 w 114"/>
                  <a:gd name="T19" fmla="*/ 162 h 162"/>
                  <a:gd name="T20" fmla="*/ 58 w 114"/>
                  <a:gd name="T21" fmla="*/ 162 h 162"/>
                  <a:gd name="T22" fmla="*/ 45 w 114"/>
                  <a:gd name="T23" fmla="*/ 162 h 162"/>
                  <a:gd name="T24" fmla="*/ 35 w 114"/>
                  <a:gd name="T25" fmla="*/ 156 h 162"/>
                  <a:gd name="T26" fmla="*/ 25 w 114"/>
                  <a:gd name="T27" fmla="*/ 150 h 162"/>
                  <a:gd name="T28" fmla="*/ 17 w 114"/>
                  <a:gd name="T29" fmla="*/ 140 h 162"/>
                  <a:gd name="T30" fmla="*/ 10 w 114"/>
                  <a:gd name="T31" fmla="*/ 128 h 162"/>
                  <a:gd name="T32" fmla="*/ 4 w 114"/>
                  <a:gd name="T33" fmla="*/ 114 h 162"/>
                  <a:gd name="T34" fmla="*/ 1 w 114"/>
                  <a:gd name="T35" fmla="*/ 98 h 162"/>
                  <a:gd name="T36" fmla="*/ 0 w 114"/>
                  <a:gd name="T37" fmla="*/ 82 h 162"/>
                  <a:gd name="T38" fmla="*/ 0 w 114"/>
                  <a:gd name="T39" fmla="*/ 82 h 162"/>
                  <a:gd name="T40" fmla="*/ 1 w 114"/>
                  <a:gd name="T41" fmla="*/ 66 h 162"/>
                  <a:gd name="T42" fmla="*/ 4 w 114"/>
                  <a:gd name="T43" fmla="*/ 50 h 162"/>
                  <a:gd name="T44" fmla="*/ 10 w 114"/>
                  <a:gd name="T45" fmla="*/ 36 h 162"/>
                  <a:gd name="T46" fmla="*/ 17 w 114"/>
                  <a:gd name="T47" fmla="*/ 24 h 162"/>
                  <a:gd name="T48" fmla="*/ 25 w 114"/>
                  <a:gd name="T49" fmla="*/ 14 h 162"/>
                  <a:gd name="T50" fmla="*/ 35 w 114"/>
                  <a:gd name="T51" fmla="*/ 8 h 162"/>
                  <a:gd name="T52" fmla="*/ 45 w 114"/>
                  <a:gd name="T53" fmla="*/ 2 h 162"/>
                  <a:gd name="T54" fmla="*/ 58 w 114"/>
                  <a:gd name="T55" fmla="*/ 0 h 162"/>
                  <a:gd name="T56" fmla="*/ 58 w 114"/>
                  <a:gd name="T57" fmla="*/ 0 h 162"/>
                  <a:gd name="T58" fmla="*/ 69 w 114"/>
                  <a:gd name="T59" fmla="*/ 2 h 162"/>
                  <a:gd name="T60" fmla="*/ 79 w 114"/>
                  <a:gd name="T61" fmla="*/ 8 h 162"/>
                  <a:gd name="T62" fmla="*/ 89 w 114"/>
                  <a:gd name="T63" fmla="*/ 14 h 162"/>
                  <a:gd name="T64" fmla="*/ 97 w 114"/>
                  <a:gd name="T65" fmla="*/ 24 h 162"/>
                  <a:gd name="T66" fmla="*/ 104 w 114"/>
                  <a:gd name="T67" fmla="*/ 36 h 162"/>
                  <a:gd name="T68" fmla="*/ 110 w 114"/>
                  <a:gd name="T69" fmla="*/ 50 h 162"/>
                  <a:gd name="T70" fmla="*/ 113 w 114"/>
                  <a:gd name="T71" fmla="*/ 66 h 162"/>
                  <a:gd name="T72" fmla="*/ 114 w 114"/>
                  <a:gd name="T73" fmla="*/ 82 h 162"/>
                  <a:gd name="T74" fmla="*/ 114 w 114"/>
                  <a:gd name="T75" fmla="*/ 8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162">
                    <a:moveTo>
                      <a:pt x="114" y="82"/>
                    </a:moveTo>
                    <a:lnTo>
                      <a:pt x="114" y="82"/>
                    </a:lnTo>
                    <a:lnTo>
                      <a:pt x="113" y="98"/>
                    </a:lnTo>
                    <a:lnTo>
                      <a:pt x="110" y="114"/>
                    </a:lnTo>
                    <a:lnTo>
                      <a:pt x="104" y="128"/>
                    </a:lnTo>
                    <a:lnTo>
                      <a:pt x="97" y="140"/>
                    </a:lnTo>
                    <a:lnTo>
                      <a:pt x="89" y="150"/>
                    </a:lnTo>
                    <a:lnTo>
                      <a:pt x="79" y="156"/>
                    </a:lnTo>
                    <a:lnTo>
                      <a:pt x="69" y="162"/>
                    </a:lnTo>
                    <a:lnTo>
                      <a:pt x="58" y="162"/>
                    </a:lnTo>
                    <a:lnTo>
                      <a:pt x="58" y="162"/>
                    </a:lnTo>
                    <a:lnTo>
                      <a:pt x="45" y="162"/>
                    </a:lnTo>
                    <a:lnTo>
                      <a:pt x="35" y="156"/>
                    </a:lnTo>
                    <a:lnTo>
                      <a:pt x="25" y="150"/>
                    </a:lnTo>
                    <a:lnTo>
                      <a:pt x="17" y="140"/>
                    </a:lnTo>
                    <a:lnTo>
                      <a:pt x="10" y="128"/>
                    </a:lnTo>
                    <a:lnTo>
                      <a:pt x="4" y="114"/>
                    </a:lnTo>
                    <a:lnTo>
                      <a:pt x="1" y="98"/>
                    </a:lnTo>
                    <a:lnTo>
                      <a:pt x="0" y="82"/>
                    </a:lnTo>
                    <a:lnTo>
                      <a:pt x="0" y="82"/>
                    </a:lnTo>
                    <a:lnTo>
                      <a:pt x="1" y="66"/>
                    </a:lnTo>
                    <a:lnTo>
                      <a:pt x="4" y="50"/>
                    </a:lnTo>
                    <a:lnTo>
                      <a:pt x="10" y="36"/>
                    </a:lnTo>
                    <a:lnTo>
                      <a:pt x="17" y="24"/>
                    </a:lnTo>
                    <a:lnTo>
                      <a:pt x="25" y="14"/>
                    </a:lnTo>
                    <a:lnTo>
                      <a:pt x="35" y="8"/>
                    </a:lnTo>
                    <a:lnTo>
                      <a:pt x="45" y="2"/>
                    </a:lnTo>
                    <a:lnTo>
                      <a:pt x="58" y="0"/>
                    </a:lnTo>
                    <a:lnTo>
                      <a:pt x="58" y="0"/>
                    </a:lnTo>
                    <a:lnTo>
                      <a:pt x="69" y="2"/>
                    </a:lnTo>
                    <a:lnTo>
                      <a:pt x="79" y="8"/>
                    </a:lnTo>
                    <a:lnTo>
                      <a:pt x="89" y="14"/>
                    </a:lnTo>
                    <a:lnTo>
                      <a:pt x="97" y="24"/>
                    </a:lnTo>
                    <a:lnTo>
                      <a:pt x="104" y="36"/>
                    </a:lnTo>
                    <a:lnTo>
                      <a:pt x="110" y="50"/>
                    </a:lnTo>
                    <a:lnTo>
                      <a:pt x="113" y="66"/>
                    </a:lnTo>
                    <a:lnTo>
                      <a:pt x="114" y="82"/>
                    </a:lnTo>
                    <a:lnTo>
                      <a:pt x="114" y="82"/>
                    </a:lnTo>
                    <a:close/>
                  </a:path>
                </a:pathLst>
              </a:custGeom>
              <a:solidFill>
                <a:schemeClr val="bg1">
                  <a:lumMod val="50000"/>
                </a:schemeClr>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75" name="Freeform 165">
                <a:extLst>
                  <a:ext uri="{FF2B5EF4-FFF2-40B4-BE49-F238E27FC236}">
                    <a16:creationId xmlns:a16="http://schemas.microsoft.com/office/drawing/2014/main" id="{7340D970-F6B0-4DDA-BED7-3D9E59259014}"/>
                  </a:ext>
                </a:extLst>
              </p:cNvPr>
              <p:cNvSpPr>
                <a:spLocks/>
              </p:cNvSpPr>
              <p:nvPr/>
            </p:nvSpPr>
            <p:spPr bwMode="auto">
              <a:xfrm>
                <a:off x="12474575" y="4123532"/>
                <a:ext cx="137160" cy="137160"/>
              </a:xfrm>
              <a:custGeom>
                <a:avLst/>
                <a:gdLst>
                  <a:gd name="T0" fmla="*/ 115 w 115"/>
                  <a:gd name="T1" fmla="*/ 80 h 161"/>
                  <a:gd name="T2" fmla="*/ 115 w 115"/>
                  <a:gd name="T3" fmla="*/ 80 h 161"/>
                  <a:gd name="T4" fmla="*/ 114 w 115"/>
                  <a:gd name="T5" fmla="*/ 96 h 161"/>
                  <a:gd name="T6" fmla="*/ 111 w 115"/>
                  <a:gd name="T7" fmla="*/ 111 h 161"/>
                  <a:gd name="T8" fmla="*/ 105 w 115"/>
                  <a:gd name="T9" fmla="*/ 125 h 161"/>
                  <a:gd name="T10" fmla="*/ 98 w 115"/>
                  <a:gd name="T11" fmla="*/ 137 h 161"/>
                  <a:gd name="T12" fmla="*/ 90 w 115"/>
                  <a:gd name="T13" fmla="*/ 147 h 161"/>
                  <a:gd name="T14" fmla="*/ 80 w 115"/>
                  <a:gd name="T15" fmla="*/ 153 h 161"/>
                  <a:gd name="T16" fmla="*/ 68 w 115"/>
                  <a:gd name="T17" fmla="*/ 159 h 161"/>
                  <a:gd name="T18" fmla="*/ 57 w 115"/>
                  <a:gd name="T19" fmla="*/ 161 h 161"/>
                  <a:gd name="T20" fmla="*/ 57 w 115"/>
                  <a:gd name="T21" fmla="*/ 161 h 161"/>
                  <a:gd name="T22" fmla="*/ 46 w 115"/>
                  <a:gd name="T23" fmla="*/ 159 h 161"/>
                  <a:gd name="T24" fmla="*/ 34 w 115"/>
                  <a:gd name="T25" fmla="*/ 153 h 161"/>
                  <a:gd name="T26" fmla="*/ 26 w 115"/>
                  <a:gd name="T27" fmla="*/ 147 h 161"/>
                  <a:gd name="T28" fmla="*/ 17 w 115"/>
                  <a:gd name="T29" fmla="*/ 137 h 161"/>
                  <a:gd name="T30" fmla="*/ 10 w 115"/>
                  <a:gd name="T31" fmla="*/ 125 h 161"/>
                  <a:gd name="T32" fmla="*/ 5 w 115"/>
                  <a:gd name="T33" fmla="*/ 111 h 161"/>
                  <a:gd name="T34" fmla="*/ 2 w 115"/>
                  <a:gd name="T35" fmla="*/ 96 h 161"/>
                  <a:gd name="T36" fmla="*/ 0 w 115"/>
                  <a:gd name="T37" fmla="*/ 80 h 161"/>
                  <a:gd name="T38" fmla="*/ 0 w 115"/>
                  <a:gd name="T39" fmla="*/ 80 h 161"/>
                  <a:gd name="T40" fmla="*/ 2 w 115"/>
                  <a:gd name="T41" fmla="*/ 64 h 161"/>
                  <a:gd name="T42" fmla="*/ 5 w 115"/>
                  <a:gd name="T43" fmla="*/ 48 h 161"/>
                  <a:gd name="T44" fmla="*/ 10 w 115"/>
                  <a:gd name="T45" fmla="*/ 34 h 161"/>
                  <a:gd name="T46" fmla="*/ 17 w 115"/>
                  <a:gd name="T47" fmla="*/ 22 h 161"/>
                  <a:gd name="T48" fmla="*/ 26 w 115"/>
                  <a:gd name="T49" fmla="*/ 14 h 161"/>
                  <a:gd name="T50" fmla="*/ 34 w 115"/>
                  <a:gd name="T51" fmla="*/ 6 h 161"/>
                  <a:gd name="T52" fmla="*/ 46 w 115"/>
                  <a:gd name="T53" fmla="*/ 0 h 161"/>
                  <a:gd name="T54" fmla="*/ 57 w 115"/>
                  <a:gd name="T55" fmla="*/ 0 h 161"/>
                  <a:gd name="T56" fmla="*/ 57 w 115"/>
                  <a:gd name="T57" fmla="*/ 0 h 161"/>
                  <a:gd name="T58" fmla="*/ 68 w 115"/>
                  <a:gd name="T59" fmla="*/ 0 h 161"/>
                  <a:gd name="T60" fmla="*/ 80 w 115"/>
                  <a:gd name="T61" fmla="*/ 6 h 161"/>
                  <a:gd name="T62" fmla="*/ 90 w 115"/>
                  <a:gd name="T63" fmla="*/ 14 h 161"/>
                  <a:gd name="T64" fmla="*/ 98 w 115"/>
                  <a:gd name="T65" fmla="*/ 22 h 161"/>
                  <a:gd name="T66" fmla="*/ 105 w 115"/>
                  <a:gd name="T67" fmla="*/ 34 h 161"/>
                  <a:gd name="T68" fmla="*/ 111 w 115"/>
                  <a:gd name="T69" fmla="*/ 48 h 161"/>
                  <a:gd name="T70" fmla="*/ 114 w 115"/>
                  <a:gd name="T71" fmla="*/ 64 h 161"/>
                  <a:gd name="T72" fmla="*/ 115 w 115"/>
                  <a:gd name="T73" fmla="*/ 80 h 161"/>
                  <a:gd name="T74" fmla="*/ 115 w 115"/>
                  <a:gd name="T75" fmla="*/ 8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 h="161">
                    <a:moveTo>
                      <a:pt x="115" y="80"/>
                    </a:moveTo>
                    <a:lnTo>
                      <a:pt x="115" y="80"/>
                    </a:lnTo>
                    <a:lnTo>
                      <a:pt x="114" y="96"/>
                    </a:lnTo>
                    <a:lnTo>
                      <a:pt x="111" y="111"/>
                    </a:lnTo>
                    <a:lnTo>
                      <a:pt x="105" y="125"/>
                    </a:lnTo>
                    <a:lnTo>
                      <a:pt x="98" y="137"/>
                    </a:lnTo>
                    <a:lnTo>
                      <a:pt x="90" y="147"/>
                    </a:lnTo>
                    <a:lnTo>
                      <a:pt x="80" y="153"/>
                    </a:lnTo>
                    <a:lnTo>
                      <a:pt x="68" y="159"/>
                    </a:lnTo>
                    <a:lnTo>
                      <a:pt x="57" y="161"/>
                    </a:lnTo>
                    <a:lnTo>
                      <a:pt x="57" y="161"/>
                    </a:lnTo>
                    <a:lnTo>
                      <a:pt x="46" y="159"/>
                    </a:lnTo>
                    <a:lnTo>
                      <a:pt x="34" y="153"/>
                    </a:lnTo>
                    <a:lnTo>
                      <a:pt x="26" y="147"/>
                    </a:lnTo>
                    <a:lnTo>
                      <a:pt x="17" y="137"/>
                    </a:lnTo>
                    <a:lnTo>
                      <a:pt x="10" y="125"/>
                    </a:lnTo>
                    <a:lnTo>
                      <a:pt x="5" y="111"/>
                    </a:lnTo>
                    <a:lnTo>
                      <a:pt x="2" y="96"/>
                    </a:lnTo>
                    <a:lnTo>
                      <a:pt x="0" y="80"/>
                    </a:lnTo>
                    <a:lnTo>
                      <a:pt x="0" y="80"/>
                    </a:lnTo>
                    <a:lnTo>
                      <a:pt x="2" y="64"/>
                    </a:lnTo>
                    <a:lnTo>
                      <a:pt x="5" y="48"/>
                    </a:lnTo>
                    <a:lnTo>
                      <a:pt x="10" y="34"/>
                    </a:lnTo>
                    <a:lnTo>
                      <a:pt x="17" y="22"/>
                    </a:lnTo>
                    <a:lnTo>
                      <a:pt x="26" y="14"/>
                    </a:lnTo>
                    <a:lnTo>
                      <a:pt x="34" y="6"/>
                    </a:lnTo>
                    <a:lnTo>
                      <a:pt x="46" y="0"/>
                    </a:lnTo>
                    <a:lnTo>
                      <a:pt x="57" y="0"/>
                    </a:lnTo>
                    <a:lnTo>
                      <a:pt x="57" y="0"/>
                    </a:lnTo>
                    <a:lnTo>
                      <a:pt x="68" y="0"/>
                    </a:lnTo>
                    <a:lnTo>
                      <a:pt x="80" y="6"/>
                    </a:lnTo>
                    <a:lnTo>
                      <a:pt x="90" y="14"/>
                    </a:lnTo>
                    <a:lnTo>
                      <a:pt x="98" y="22"/>
                    </a:lnTo>
                    <a:lnTo>
                      <a:pt x="105" y="34"/>
                    </a:lnTo>
                    <a:lnTo>
                      <a:pt x="111" y="48"/>
                    </a:lnTo>
                    <a:lnTo>
                      <a:pt x="114" y="64"/>
                    </a:lnTo>
                    <a:lnTo>
                      <a:pt x="115" y="80"/>
                    </a:lnTo>
                    <a:lnTo>
                      <a:pt x="115" y="80"/>
                    </a:lnTo>
                    <a:close/>
                  </a:path>
                </a:pathLst>
              </a:custGeom>
              <a:solidFill>
                <a:schemeClr val="bg1">
                  <a:lumMod val="50000"/>
                </a:schemeClr>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76" name="Freeform 166">
                <a:extLst>
                  <a:ext uri="{FF2B5EF4-FFF2-40B4-BE49-F238E27FC236}">
                    <a16:creationId xmlns:a16="http://schemas.microsoft.com/office/drawing/2014/main" id="{0870BDC4-31D2-4ED1-88E1-9AD9ECEA2F0B}"/>
                  </a:ext>
                </a:extLst>
              </p:cNvPr>
              <p:cNvSpPr>
                <a:spLocks/>
              </p:cNvSpPr>
              <p:nvPr/>
            </p:nvSpPr>
            <p:spPr bwMode="auto">
              <a:xfrm>
                <a:off x="13498513" y="4341019"/>
                <a:ext cx="137160" cy="137160"/>
              </a:xfrm>
              <a:custGeom>
                <a:avLst/>
                <a:gdLst>
                  <a:gd name="T0" fmla="*/ 114 w 114"/>
                  <a:gd name="T1" fmla="*/ 82 h 161"/>
                  <a:gd name="T2" fmla="*/ 114 w 114"/>
                  <a:gd name="T3" fmla="*/ 82 h 161"/>
                  <a:gd name="T4" fmla="*/ 113 w 114"/>
                  <a:gd name="T5" fmla="*/ 98 h 161"/>
                  <a:gd name="T6" fmla="*/ 109 w 114"/>
                  <a:gd name="T7" fmla="*/ 114 h 161"/>
                  <a:gd name="T8" fmla="*/ 104 w 114"/>
                  <a:gd name="T9" fmla="*/ 126 h 161"/>
                  <a:gd name="T10" fmla="*/ 97 w 114"/>
                  <a:gd name="T11" fmla="*/ 137 h 161"/>
                  <a:gd name="T12" fmla="*/ 89 w 114"/>
                  <a:gd name="T13" fmla="*/ 147 h 161"/>
                  <a:gd name="T14" fmla="*/ 79 w 114"/>
                  <a:gd name="T15" fmla="*/ 155 h 161"/>
                  <a:gd name="T16" fmla="*/ 68 w 114"/>
                  <a:gd name="T17" fmla="*/ 159 h 161"/>
                  <a:gd name="T18" fmla="*/ 56 w 114"/>
                  <a:gd name="T19" fmla="*/ 161 h 161"/>
                  <a:gd name="T20" fmla="*/ 56 w 114"/>
                  <a:gd name="T21" fmla="*/ 161 h 161"/>
                  <a:gd name="T22" fmla="*/ 45 w 114"/>
                  <a:gd name="T23" fmla="*/ 159 h 161"/>
                  <a:gd name="T24" fmla="*/ 34 w 114"/>
                  <a:gd name="T25" fmla="*/ 155 h 161"/>
                  <a:gd name="T26" fmla="*/ 24 w 114"/>
                  <a:gd name="T27" fmla="*/ 147 h 161"/>
                  <a:gd name="T28" fmla="*/ 15 w 114"/>
                  <a:gd name="T29" fmla="*/ 137 h 161"/>
                  <a:gd name="T30" fmla="*/ 8 w 114"/>
                  <a:gd name="T31" fmla="*/ 126 h 161"/>
                  <a:gd name="T32" fmla="*/ 4 w 114"/>
                  <a:gd name="T33" fmla="*/ 114 h 161"/>
                  <a:gd name="T34" fmla="*/ 0 w 114"/>
                  <a:gd name="T35" fmla="*/ 98 h 161"/>
                  <a:gd name="T36" fmla="*/ 0 w 114"/>
                  <a:gd name="T37" fmla="*/ 82 h 161"/>
                  <a:gd name="T38" fmla="*/ 0 w 114"/>
                  <a:gd name="T39" fmla="*/ 82 h 161"/>
                  <a:gd name="T40" fmla="*/ 0 w 114"/>
                  <a:gd name="T41" fmla="*/ 66 h 161"/>
                  <a:gd name="T42" fmla="*/ 4 w 114"/>
                  <a:gd name="T43" fmla="*/ 50 h 161"/>
                  <a:gd name="T44" fmla="*/ 8 w 114"/>
                  <a:gd name="T45" fmla="*/ 36 h 161"/>
                  <a:gd name="T46" fmla="*/ 15 w 114"/>
                  <a:gd name="T47" fmla="*/ 24 h 161"/>
                  <a:gd name="T48" fmla="*/ 24 w 114"/>
                  <a:gd name="T49" fmla="*/ 14 h 161"/>
                  <a:gd name="T50" fmla="*/ 34 w 114"/>
                  <a:gd name="T51" fmla="*/ 6 h 161"/>
                  <a:gd name="T52" fmla="*/ 45 w 114"/>
                  <a:gd name="T53" fmla="*/ 2 h 161"/>
                  <a:gd name="T54" fmla="*/ 56 w 114"/>
                  <a:gd name="T55" fmla="*/ 0 h 161"/>
                  <a:gd name="T56" fmla="*/ 56 w 114"/>
                  <a:gd name="T57" fmla="*/ 0 h 161"/>
                  <a:gd name="T58" fmla="*/ 68 w 114"/>
                  <a:gd name="T59" fmla="*/ 2 h 161"/>
                  <a:gd name="T60" fmla="*/ 79 w 114"/>
                  <a:gd name="T61" fmla="*/ 6 h 161"/>
                  <a:gd name="T62" fmla="*/ 89 w 114"/>
                  <a:gd name="T63" fmla="*/ 14 h 161"/>
                  <a:gd name="T64" fmla="*/ 97 w 114"/>
                  <a:gd name="T65" fmla="*/ 24 h 161"/>
                  <a:gd name="T66" fmla="*/ 104 w 114"/>
                  <a:gd name="T67" fmla="*/ 36 h 161"/>
                  <a:gd name="T68" fmla="*/ 109 w 114"/>
                  <a:gd name="T69" fmla="*/ 50 h 161"/>
                  <a:gd name="T70" fmla="*/ 113 w 114"/>
                  <a:gd name="T71" fmla="*/ 66 h 161"/>
                  <a:gd name="T72" fmla="*/ 114 w 114"/>
                  <a:gd name="T73" fmla="*/ 82 h 161"/>
                  <a:gd name="T74" fmla="*/ 114 w 114"/>
                  <a:gd name="T75" fmla="*/ 8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161">
                    <a:moveTo>
                      <a:pt x="114" y="82"/>
                    </a:moveTo>
                    <a:lnTo>
                      <a:pt x="114" y="82"/>
                    </a:lnTo>
                    <a:lnTo>
                      <a:pt x="113" y="98"/>
                    </a:lnTo>
                    <a:lnTo>
                      <a:pt x="109" y="114"/>
                    </a:lnTo>
                    <a:lnTo>
                      <a:pt x="104" y="126"/>
                    </a:lnTo>
                    <a:lnTo>
                      <a:pt x="97" y="137"/>
                    </a:lnTo>
                    <a:lnTo>
                      <a:pt x="89" y="147"/>
                    </a:lnTo>
                    <a:lnTo>
                      <a:pt x="79" y="155"/>
                    </a:lnTo>
                    <a:lnTo>
                      <a:pt x="68" y="159"/>
                    </a:lnTo>
                    <a:lnTo>
                      <a:pt x="56" y="161"/>
                    </a:lnTo>
                    <a:lnTo>
                      <a:pt x="56" y="161"/>
                    </a:lnTo>
                    <a:lnTo>
                      <a:pt x="45" y="159"/>
                    </a:lnTo>
                    <a:lnTo>
                      <a:pt x="34" y="155"/>
                    </a:lnTo>
                    <a:lnTo>
                      <a:pt x="24" y="147"/>
                    </a:lnTo>
                    <a:lnTo>
                      <a:pt x="15" y="137"/>
                    </a:lnTo>
                    <a:lnTo>
                      <a:pt x="8" y="126"/>
                    </a:lnTo>
                    <a:lnTo>
                      <a:pt x="4" y="114"/>
                    </a:lnTo>
                    <a:lnTo>
                      <a:pt x="0" y="98"/>
                    </a:lnTo>
                    <a:lnTo>
                      <a:pt x="0" y="82"/>
                    </a:lnTo>
                    <a:lnTo>
                      <a:pt x="0" y="82"/>
                    </a:lnTo>
                    <a:lnTo>
                      <a:pt x="0" y="66"/>
                    </a:lnTo>
                    <a:lnTo>
                      <a:pt x="4" y="50"/>
                    </a:lnTo>
                    <a:lnTo>
                      <a:pt x="8" y="36"/>
                    </a:lnTo>
                    <a:lnTo>
                      <a:pt x="15" y="24"/>
                    </a:lnTo>
                    <a:lnTo>
                      <a:pt x="24" y="14"/>
                    </a:lnTo>
                    <a:lnTo>
                      <a:pt x="34" y="6"/>
                    </a:lnTo>
                    <a:lnTo>
                      <a:pt x="45" y="2"/>
                    </a:lnTo>
                    <a:lnTo>
                      <a:pt x="56" y="0"/>
                    </a:lnTo>
                    <a:lnTo>
                      <a:pt x="56" y="0"/>
                    </a:lnTo>
                    <a:lnTo>
                      <a:pt x="68" y="2"/>
                    </a:lnTo>
                    <a:lnTo>
                      <a:pt x="79" y="6"/>
                    </a:lnTo>
                    <a:lnTo>
                      <a:pt x="89" y="14"/>
                    </a:lnTo>
                    <a:lnTo>
                      <a:pt x="97" y="24"/>
                    </a:lnTo>
                    <a:lnTo>
                      <a:pt x="104" y="36"/>
                    </a:lnTo>
                    <a:lnTo>
                      <a:pt x="109" y="50"/>
                    </a:lnTo>
                    <a:lnTo>
                      <a:pt x="113" y="66"/>
                    </a:lnTo>
                    <a:lnTo>
                      <a:pt x="114" y="82"/>
                    </a:lnTo>
                    <a:lnTo>
                      <a:pt x="114" y="82"/>
                    </a:lnTo>
                    <a:close/>
                  </a:path>
                </a:pathLst>
              </a:custGeom>
              <a:solidFill>
                <a:schemeClr val="bg1">
                  <a:lumMod val="50000"/>
                </a:schemeClr>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77" name="Freeform 167">
                <a:extLst>
                  <a:ext uri="{FF2B5EF4-FFF2-40B4-BE49-F238E27FC236}">
                    <a16:creationId xmlns:a16="http://schemas.microsoft.com/office/drawing/2014/main" id="{08117B16-D180-4A9E-B1F6-2AE75CA0686C}"/>
                  </a:ext>
                </a:extLst>
              </p:cNvPr>
              <p:cNvSpPr>
                <a:spLocks/>
              </p:cNvSpPr>
              <p:nvPr/>
            </p:nvSpPr>
            <p:spPr bwMode="auto">
              <a:xfrm>
                <a:off x="14524038" y="4602957"/>
                <a:ext cx="137160" cy="137160"/>
              </a:xfrm>
              <a:custGeom>
                <a:avLst/>
                <a:gdLst>
                  <a:gd name="T0" fmla="*/ 115 w 115"/>
                  <a:gd name="T1" fmla="*/ 82 h 161"/>
                  <a:gd name="T2" fmla="*/ 115 w 115"/>
                  <a:gd name="T3" fmla="*/ 82 h 161"/>
                  <a:gd name="T4" fmla="*/ 114 w 115"/>
                  <a:gd name="T5" fmla="*/ 98 h 161"/>
                  <a:gd name="T6" fmla="*/ 111 w 115"/>
                  <a:gd name="T7" fmla="*/ 114 h 161"/>
                  <a:gd name="T8" fmla="*/ 105 w 115"/>
                  <a:gd name="T9" fmla="*/ 128 h 161"/>
                  <a:gd name="T10" fmla="*/ 98 w 115"/>
                  <a:gd name="T11" fmla="*/ 139 h 161"/>
                  <a:gd name="T12" fmla="*/ 90 w 115"/>
                  <a:gd name="T13" fmla="*/ 149 h 161"/>
                  <a:gd name="T14" fmla="*/ 80 w 115"/>
                  <a:gd name="T15" fmla="*/ 155 h 161"/>
                  <a:gd name="T16" fmla="*/ 70 w 115"/>
                  <a:gd name="T17" fmla="*/ 161 h 161"/>
                  <a:gd name="T18" fmla="*/ 58 w 115"/>
                  <a:gd name="T19" fmla="*/ 161 h 161"/>
                  <a:gd name="T20" fmla="*/ 58 w 115"/>
                  <a:gd name="T21" fmla="*/ 161 h 161"/>
                  <a:gd name="T22" fmla="*/ 46 w 115"/>
                  <a:gd name="T23" fmla="*/ 161 h 161"/>
                  <a:gd name="T24" fmla="*/ 36 w 115"/>
                  <a:gd name="T25" fmla="*/ 155 h 161"/>
                  <a:gd name="T26" fmla="*/ 26 w 115"/>
                  <a:gd name="T27" fmla="*/ 149 h 161"/>
                  <a:gd name="T28" fmla="*/ 17 w 115"/>
                  <a:gd name="T29" fmla="*/ 139 h 161"/>
                  <a:gd name="T30" fmla="*/ 10 w 115"/>
                  <a:gd name="T31" fmla="*/ 128 h 161"/>
                  <a:gd name="T32" fmla="*/ 5 w 115"/>
                  <a:gd name="T33" fmla="*/ 114 h 161"/>
                  <a:gd name="T34" fmla="*/ 2 w 115"/>
                  <a:gd name="T35" fmla="*/ 98 h 161"/>
                  <a:gd name="T36" fmla="*/ 0 w 115"/>
                  <a:gd name="T37" fmla="*/ 82 h 161"/>
                  <a:gd name="T38" fmla="*/ 0 w 115"/>
                  <a:gd name="T39" fmla="*/ 82 h 161"/>
                  <a:gd name="T40" fmla="*/ 2 w 115"/>
                  <a:gd name="T41" fmla="*/ 66 h 161"/>
                  <a:gd name="T42" fmla="*/ 5 w 115"/>
                  <a:gd name="T43" fmla="*/ 50 h 161"/>
                  <a:gd name="T44" fmla="*/ 10 w 115"/>
                  <a:gd name="T45" fmla="*/ 36 h 161"/>
                  <a:gd name="T46" fmla="*/ 17 w 115"/>
                  <a:gd name="T47" fmla="*/ 24 h 161"/>
                  <a:gd name="T48" fmla="*/ 26 w 115"/>
                  <a:gd name="T49" fmla="*/ 14 h 161"/>
                  <a:gd name="T50" fmla="*/ 36 w 115"/>
                  <a:gd name="T51" fmla="*/ 8 h 161"/>
                  <a:gd name="T52" fmla="*/ 46 w 115"/>
                  <a:gd name="T53" fmla="*/ 2 h 161"/>
                  <a:gd name="T54" fmla="*/ 58 w 115"/>
                  <a:gd name="T55" fmla="*/ 0 h 161"/>
                  <a:gd name="T56" fmla="*/ 58 w 115"/>
                  <a:gd name="T57" fmla="*/ 0 h 161"/>
                  <a:gd name="T58" fmla="*/ 70 w 115"/>
                  <a:gd name="T59" fmla="*/ 2 h 161"/>
                  <a:gd name="T60" fmla="*/ 80 w 115"/>
                  <a:gd name="T61" fmla="*/ 8 h 161"/>
                  <a:gd name="T62" fmla="*/ 90 w 115"/>
                  <a:gd name="T63" fmla="*/ 14 h 161"/>
                  <a:gd name="T64" fmla="*/ 98 w 115"/>
                  <a:gd name="T65" fmla="*/ 24 h 161"/>
                  <a:gd name="T66" fmla="*/ 105 w 115"/>
                  <a:gd name="T67" fmla="*/ 36 h 161"/>
                  <a:gd name="T68" fmla="*/ 111 w 115"/>
                  <a:gd name="T69" fmla="*/ 50 h 161"/>
                  <a:gd name="T70" fmla="*/ 114 w 115"/>
                  <a:gd name="T71" fmla="*/ 66 h 161"/>
                  <a:gd name="T72" fmla="*/ 115 w 115"/>
                  <a:gd name="T73" fmla="*/ 82 h 161"/>
                  <a:gd name="T74" fmla="*/ 115 w 115"/>
                  <a:gd name="T75" fmla="*/ 8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 h="161">
                    <a:moveTo>
                      <a:pt x="115" y="82"/>
                    </a:moveTo>
                    <a:lnTo>
                      <a:pt x="115" y="82"/>
                    </a:lnTo>
                    <a:lnTo>
                      <a:pt x="114" y="98"/>
                    </a:lnTo>
                    <a:lnTo>
                      <a:pt x="111" y="114"/>
                    </a:lnTo>
                    <a:lnTo>
                      <a:pt x="105" y="128"/>
                    </a:lnTo>
                    <a:lnTo>
                      <a:pt x="98" y="139"/>
                    </a:lnTo>
                    <a:lnTo>
                      <a:pt x="90" y="149"/>
                    </a:lnTo>
                    <a:lnTo>
                      <a:pt x="80" y="155"/>
                    </a:lnTo>
                    <a:lnTo>
                      <a:pt x="70" y="161"/>
                    </a:lnTo>
                    <a:lnTo>
                      <a:pt x="58" y="161"/>
                    </a:lnTo>
                    <a:lnTo>
                      <a:pt x="58" y="161"/>
                    </a:lnTo>
                    <a:lnTo>
                      <a:pt x="46" y="161"/>
                    </a:lnTo>
                    <a:lnTo>
                      <a:pt x="36" y="155"/>
                    </a:lnTo>
                    <a:lnTo>
                      <a:pt x="26" y="149"/>
                    </a:lnTo>
                    <a:lnTo>
                      <a:pt x="17" y="139"/>
                    </a:lnTo>
                    <a:lnTo>
                      <a:pt x="10" y="128"/>
                    </a:lnTo>
                    <a:lnTo>
                      <a:pt x="5" y="114"/>
                    </a:lnTo>
                    <a:lnTo>
                      <a:pt x="2" y="98"/>
                    </a:lnTo>
                    <a:lnTo>
                      <a:pt x="0" y="82"/>
                    </a:lnTo>
                    <a:lnTo>
                      <a:pt x="0" y="82"/>
                    </a:lnTo>
                    <a:lnTo>
                      <a:pt x="2" y="66"/>
                    </a:lnTo>
                    <a:lnTo>
                      <a:pt x="5" y="50"/>
                    </a:lnTo>
                    <a:lnTo>
                      <a:pt x="10" y="36"/>
                    </a:lnTo>
                    <a:lnTo>
                      <a:pt x="17" y="24"/>
                    </a:lnTo>
                    <a:lnTo>
                      <a:pt x="26" y="14"/>
                    </a:lnTo>
                    <a:lnTo>
                      <a:pt x="36" y="8"/>
                    </a:lnTo>
                    <a:lnTo>
                      <a:pt x="46" y="2"/>
                    </a:lnTo>
                    <a:lnTo>
                      <a:pt x="58" y="0"/>
                    </a:lnTo>
                    <a:lnTo>
                      <a:pt x="58" y="0"/>
                    </a:lnTo>
                    <a:lnTo>
                      <a:pt x="70" y="2"/>
                    </a:lnTo>
                    <a:lnTo>
                      <a:pt x="80" y="8"/>
                    </a:lnTo>
                    <a:lnTo>
                      <a:pt x="90" y="14"/>
                    </a:lnTo>
                    <a:lnTo>
                      <a:pt x="98" y="24"/>
                    </a:lnTo>
                    <a:lnTo>
                      <a:pt x="105" y="36"/>
                    </a:lnTo>
                    <a:lnTo>
                      <a:pt x="111" y="50"/>
                    </a:lnTo>
                    <a:lnTo>
                      <a:pt x="114" y="66"/>
                    </a:lnTo>
                    <a:lnTo>
                      <a:pt x="115" y="82"/>
                    </a:lnTo>
                    <a:lnTo>
                      <a:pt x="115" y="82"/>
                    </a:lnTo>
                    <a:close/>
                  </a:path>
                </a:pathLst>
              </a:custGeom>
              <a:solidFill>
                <a:schemeClr val="bg1">
                  <a:lumMod val="50000"/>
                </a:schemeClr>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78" name="Freeform 168">
                <a:extLst>
                  <a:ext uri="{FF2B5EF4-FFF2-40B4-BE49-F238E27FC236}">
                    <a16:creationId xmlns:a16="http://schemas.microsoft.com/office/drawing/2014/main" id="{1B6CEB44-5C1D-4342-8259-443F1EA37E5F}"/>
                  </a:ext>
                </a:extLst>
              </p:cNvPr>
              <p:cNvSpPr>
                <a:spLocks/>
              </p:cNvSpPr>
              <p:nvPr/>
            </p:nvSpPr>
            <p:spPr bwMode="auto">
              <a:xfrm>
                <a:off x="15559088" y="4841082"/>
                <a:ext cx="137160" cy="137160"/>
              </a:xfrm>
              <a:custGeom>
                <a:avLst/>
                <a:gdLst>
                  <a:gd name="T0" fmla="*/ 115 w 115"/>
                  <a:gd name="T1" fmla="*/ 80 h 161"/>
                  <a:gd name="T2" fmla="*/ 115 w 115"/>
                  <a:gd name="T3" fmla="*/ 80 h 161"/>
                  <a:gd name="T4" fmla="*/ 113 w 115"/>
                  <a:gd name="T5" fmla="*/ 98 h 161"/>
                  <a:gd name="T6" fmla="*/ 111 w 115"/>
                  <a:gd name="T7" fmla="*/ 112 h 161"/>
                  <a:gd name="T8" fmla="*/ 105 w 115"/>
                  <a:gd name="T9" fmla="*/ 126 h 161"/>
                  <a:gd name="T10" fmla="*/ 98 w 115"/>
                  <a:gd name="T11" fmla="*/ 138 h 161"/>
                  <a:gd name="T12" fmla="*/ 89 w 115"/>
                  <a:gd name="T13" fmla="*/ 148 h 161"/>
                  <a:gd name="T14" fmla="*/ 79 w 115"/>
                  <a:gd name="T15" fmla="*/ 156 h 161"/>
                  <a:gd name="T16" fmla="*/ 70 w 115"/>
                  <a:gd name="T17" fmla="*/ 160 h 161"/>
                  <a:gd name="T18" fmla="*/ 57 w 115"/>
                  <a:gd name="T19" fmla="*/ 161 h 161"/>
                  <a:gd name="T20" fmla="*/ 57 w 115"/>
                  <a:gd name="T21" fmla="*/ 161 h 161"/>
                  <a:gd name="T22" fmla="*/ 46 w 115"/>
                  <a:gd name="T23" fmla="*/ 160 h 161"/>
                  <a:gd name="T24" fmla="*/ 36 w 115"/>
                  <a:gd name="T25" fmla="*/ 156 h 161"/>
                  <a:gd name="T26" fmla="*/ 26 w 115"/>
                  <a:gd name="T27" fmla="*/ 148 h 161"/>
                  <a:gd name="T28" fmla="*/ 17 w 115"/>
                  <a:gd name="T29" fmla="*/ 138 h 161"/>
                  <a:gd name="T30" fmla="*/ 10 w 115"/>
                  <a:gd name="T31" fmla="*/ 126 h 161"/>
                  <a:gd name="T32" fmla="*/ 5 w 115"/>
                  <a:gd name="T33" fmla="*/ 112 h 161"/>
                  <a:gd name="T34" fmla="*/ 2 w 115"/>
                  <a:gd name="T35" fmla="*/ 98 h 161"/>
                  <a:gd name="T36" fmla="*/ 0 w 115"/>
                  <a:gd name="T37" fmla="*/ 80 h 161"/>
                  <a:gd name="T38" fmla="*/ 0 w 115"/>
                  <a:gd name="T39" fmla="*/ 80 h 161"/>
                  <a:gd name="T40" fmla="*/ 2 w 115"/>
                  <a:gd name="T41" fmla="*/ 64 h 161"/>
                  <a:gd name="T42" fmla="*/ 5 w 115"/>
                  <a:gd name="T43" fmla="*/ 50 h 161"/>
                  <a:gd name="T44" fmla="*/ 10 w 115"/>
                  <a:gd name="T45" fmla="*/ 36 h 161"/>
                  <a:gd name="T46" fmla="*/ 17 w 115"/>
                  <a:gd name="T47" fmla="*/ 24 h 161"/>
                  <a:gd name="T48" fmla="*/ 26 w 115"/>
                  <a:gd name="T49" fmla="*/ 14 h 161"/>
                  <a:gd name="T50" fmla="*/ 36 w 115"/>
                  <a:gd name="T51" fmla="*/ 6 h 161"/>
                  <a:gd name="T52" fmla="*/ 46 w 115"/>
                  <a:gd name="T53" fmla="*/ 2 h 161"/>
                  <a:gd name="T54" fmla="*/ 57 w 115"/>
                  <a:gd name="T55" fmla="*/ 0 h 161"/>
                  <a:gd name="T56" fmla="*/ 57 w 115"/>
                  <a:gd name="T57" fmla="*/ 0 h 161"/>
                  <a:gd name="T58" fmla="*/ 70 w 115"/>
                  <a:gd name="T59" fmla="*/ 2 h 161"/>
                  <a:gd name="T60" fmla="*/ 79 w 115"/>
                  <a:gd name="T61" fmla="*/ 6 h 161"/>
                  <a:gd name="T62" fmla="*/ 89 w 115"/>
                  <a:gd name="T63" fmla="*/ 14 h 161"/>
                  <a:gd name="T64" fmla="*/ 98 w 115"/>
                  <a:gd name="T65" fmla="*/ 24 h 161"/>
                  <a:gd name="T66" fmla="*/ 105 w 115"/>
                  <a:gd name="T67" fmla="*/ 36 h 161"/>
                  <a:gd name="T68" fmla="*/ 111 w 115"/>
                  <a:gd name="T69" fmla="*/ 50 h 161"/>
                  <a:gd name="T70" fmla="*/ 113 w 115"/>
                  <a:gd name="T71" fmla="*/ 64 h 161"/>
                  <a:gd name="T72" fmla="*/ 115 w 115"/>
                  <a:gd name="T73" fmla="*/ 80 h 161"/>
                  <a:gd name="T74" fmla="*/ 115 w 115"/>
                  <a:gd name="T75" fmla="*/ 8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 h="161">
                    <a:moveTo>
                      <a:pt x="115" y="80"/>
                    </a:moveTo>
                    <a:lnTo>
                      <a:pt x="115" y="80"/>
                    </a:lnTo>
                    <a:lnTo>
                      <a:pt x="113" y="98"/>
                    </a:lnTo>
                    <a:lnTo>
                      <a:pt x="111" y="112"/>
                    </a:lnTo>
                    <a:lnTo>
                      <a:pt x="105" y="126"/>
                    </a:lnTo>
                    <a:lnTo>
                      <a:pt x="98" y="138"/>
                    </a:lnTo>
                    <a:lnTo>
                      <a:pt x="89" y="148"/>
                    </a:lnTo>
                    <a:lnTo>
                      <a:pt x="79" y="156"/>
                    </a:lnTo>
                    <a:lnTo>
                      <a:pt x="70" y="160"/>
                    </a:lnTo>
                    <a:lnTo>
                      <a:pt x="57" y="161"/>
                    </a:lnTo>
                    <a:lnTo>
                      <a:pt x="57" y="161"/>
                    </a:lnTo>
                    <a:lnTo>
                      <a:pt x="46" y="160"/>
                    </a:lnTo>
                    <a:lnTo>
                      <a:pt x="36" y="156"/>
                    </a:lnTo>
                    <a:lnTo>
                      <a:pt x="26" y="148"/>
                    </a:lnTo>
                    <a:lnTo>
                      <a:pt x="17" y="138"/>
                    </a:lnTo>
                    <a:lnTo>
                      <a:pt x="10" y="126"/>
                    </a:lnTo>
                    <a:lnTo>
                      <a:pt x="5" y="112"/>
                    </a:lnTo>
                    <a:lnTo>
                      <a:pt x="2" y="98"/>
                    </a:lnTo>
                    <a:lnTo>
                      <a:pt x="0" y="80"/>
                    </a:lnTo>
                    <a:lnTo>
                      <a:pt x="0" y="80"/>
                    </a:lnTo>
                    <a:lnTo>
                      <a:pt x="2" y="64"/>
                    </a:lnTo>
                    <a:lnTo>
                      <a:pt x="5" y="50"/>
                    </a:lnTo>
                    <a:lnTo>
                      <a:pt x="10" y="36"/>
                    </a:lnTo>
                    <a:lnTo>
                      <a:pt x="17" y="24"/>
                    </a:lnTo>
                    <a:lnTo>
                      <a:pt x="26" y="14"/>
                    </a:lnTo>
                    <a:lnTo>
                      <a:pt x="36" y="6"/>
                    </a:lnTo>
                    <a:lnTo>
                      <a:pt x="46" y="2"/>
                    </a:lnTo>
                    <a:lnTo>
                      <a:pt x="57" y="0"/>
                    </a:lnTo>
                    <a:lnTo>
                      <a:pt x="57" y="0"/>
                    </a:lnTo>
                    <a:lnTo>
                      <a:pt x="70" y="2"/>
                    </a:lnTo>
                    <a:lnTo>
                      <a:pt x="79" y="6"/>
                    </a:lnTo>
                    <a:lnTo>
                      <a:pt x="89" y="14"/>
                    </a:lnTo>
                    <a:lnTo>
                      <a:pt x="98" y="24"/>
                    </a:lnTo>
                    <a:lnTo>
                      <a:pt x="105" y="36"/>
                    </a:lnTo>
                    <a:lnTo>
                      <a:pt x="111" y="50"/>
                    </a:lnTo>
                    <a:lnTo>
                      <a:pt x="113" y="64"/>
                    </a:lnTo>
                    <a:lnTo>
                      <a:pt x="115" y="80"/>
                    </a:lnTo>
                    <a:lnTo>
                      <a:pt x="115" y="80"/>
                    </a:lnTo>
                    <a:close/>
                  </a:path>
                </a:pathLst>
              </a:custGeom>
              <a:solidFill>
                <a:schemeClr val="bg1">
                  <a:lumMod val="50000"/>
                </a:schemeClr>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79" name="Freeform 169">
                <a:extLst>
                  <a:ext uri="{FF2B5EF4-FFF2-40B4-BE49-F238E27FC236}">
                    <a16:creationId xmlns:a16="http://schemas.microsoft.com/office/drawing/2014/main" id="{11CB7331-2C7D-43A5-B09B-252573B2826D}"/>
                  </a:ext>
                </a:extLst>
              </p:cNvPr>
              <p:cNvSpPr>
                <a:spLocks/>
              </p:cNvSpPr>
              <p:nvPr/>
            </p:nvSpPr>
            <p:spPr bwMode="auto">
              <a:xfrm>
                <a:off x="16605251" y="5190332"/>
                <a:ext cx="137160" cy="137160"/>
              </a:xfrm>
              <a:custGeom>
                <a:avLst/>
                <a:gdLst>
                  <a:gd name="T0" fmla="*/ 115 w 115"/>
                  <a:gd name="T1" fmla="*/ 79 h 161"/>
                  <a:gd name="T2" fmla="*/ 115 w 115"/>
                  <a:gd name="T3" fmla="*/ 79 h 161"/>
                  <a:gd name="T4" fmla="*/ 113 w 115"/>
                  <a:gd name="T5" fmla="*/ 95 h 161"/>
                  <a:gd name="T6" fmla="*/ 109 w 115"/>
                  <a:gd name="T7" fmla="*/ 111 h 161"/>
                  <a:gd name="T8" fmla="*/ 105 w 115"/>
                  <a:gd name="T9" fmla="*/ 125 h 161"/>
                  <a:gd name="T10" fmla="*/ 98 w 115"/>
                  <a:gd name="T11" fmla="*/ 137 h 161"/>
                  <a:gd name="T12" fmla="*/ 89 w 115"/>
                  <a:gd name="T13" fmla="*/ 147 h 161"/>
                  <a:gd name="T14" fmla="*/ 80 w 115"/>
                  <a:gd name="T15" fmla="*/ 153 h 161"/>
                  <a:gd name="T16" fmla="*/ 68 w 115"/>
                  <a:gd name="T17" fmla="*/ 159 h 161"/>
                  <a:gd name="T18" fmla="*/ 57 w 115"/>
                  <a:gd name="T19" fmla="*/ 161 h 161"/>
                  <a:gd name="T20" fmla="*/ 57 w 115"/>
                  <a:gd name="T21" fmla="*/ 161 h 161"/>
                  <a:gd name="T22" fmla="*/ 46 w 115"/>
                  <a:gd name="T23" fmla="*/ 159 h 161"/>
                  <a:gd name="T24" fmla="*/ 34 w 115"/>
                  <a:gd name="T25" fmla="*/ 153 h 161"/>
                  <a:gd name="T26" fmla="*/ 24 w 115"/>
                  <a:gd name="T27" fmla="*/ 147 h 161"/>
                  <a:gd name="T28" fmla="*/ 16 w 115"/>
                  <a:gd name="T29" fmla="*/ 137 h 161"/>
                  <a:gd name="T30" fmla="*/ 10 w 115"/>
                  <a:gd name="T31" fmla="*/ 125 h 161"/>
                  <a:gd name="T32" fmla="*/ 5 w 115"/>
                  <a:gd name="T33" fmla="*/ 111 h 161"/>
                  <a:gd name="T34" fmla="*/ 0 w 115"/>
                  <a:gd name="T35" fmla="*/ 95 h 161"/>
                  <a:gd name="T36" fmla="*/ 0 w 115"/>
                  <a:gd name="T37" fmla="*/ 79 h 161"/>
                  <a:gd name="T38" fmla="*/ 0 w 115"/>
                  <a:gd name="T39" fmla="*/ 79 h 161"/>
                  <a:gd name="T40" fmla="*/ 0 w 115"/>
                  <a:gd name="T41" fmla="*/ 64 h 161"/>
                  <a:gd name="T42" fmla="*/ 5 w 115"/>
                  <a:gd name="T43" fmla="*/ 48 h 161"/>
                  <a:gd name="T44" fmla="*/ 10 w 115"/>
                  <a:gd name="T45" fmla="*/ 34 h 161"/>
                  <a:gd name="T46" fmla="*/ 16 w 115"/>
                  <a:gd name="T47" fmla="*/ 22 h 161"/>
                  <a:gd name="T48" fmla="*/ 24 w 115"/>
                  <a:gd name="T49" fmla="*/ 12 h 161"/>
                  <a:gd name="T50" fmla="*/ 34 w 115"/>
                  <a:gd name="T51" fmla="*/ 6 h 161"/>
                  <a:gd name="T52" fmla="*/ 46 w 115"/>
                  <a:gd name="T53" fmla="*/ 0 h 161"/>
                  <a:gd name="T54" fmla="*/ 57 w 115"/>
                  <a:gd name="T55" fmla="*/ 0 h 161"/>
                  <a:gd name="T56" fmla="*/ 57 w 115"/>
                  <a:gd name="T57" fmla="*/ 0 h 161"/>
                  <a:gd name="T58" fmla="*/ 68 w 115"/>
                  <a:gd name="T59" fmla="*/ 0 h 161"/>
                  <a:gd name="T60" fmla="*/ 80 w 115"/>
                  <a:gd name="T61" fmla="*/ 6 h 161"/>
                  <a:gd name="T62" fmla="*/ 89 w 115"/>
                  <a:gd name="T63" fmla="*/ 12 h 161"/>
                  <a:gd name="T64" fmla="*/ 98 w 115"/>
                  <a:gd name="T65" fmla="*/ 22 h 161"/>
                  <a:gd name="T66" fmla="*/ 105 w 115"/>
                  <a:gd name="T67" fmla="*/ 34 h 161"/>
                  <a:gd name="T68" fmla="*/ 109 w 115"/>
                  <a:gd name="T69" fmla="*/ 48 h 161"/>
                  <a:gd name="T70" fmla="*/ 113 w 115"/>
                  <a:gd name="T71" fmla="*/ 64 h 161"/>
                  <a:gd name="T72" fmla="*/ 115 w 115"/>
                  <a:gd name="T73" fmla="*/ 79 h 161"/>
                  <a:gd name="T74" fmla="*/ 115 w 115"/>
                  <a:gd name="T75" fmla="*/ 7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5" h="161">
                    <a:moveTo>
                      <a:pt x="115" y="79"/>
                    </a:moveTo>
                    <a:lnTo>
                      <a:pt x="115" y="79"/>
                    </a:lnTo>
                    <a:lnTo>
                      <a:pt x="113" y="95"/>
                    </a:lnTo>
                    <a:lnTo>
                      <a:pt x="109" y="111"/>
                    </a:lnTo>
                    <a:lnTo>
                      <a:pt x="105" y="125"/>
                    </a:lnTo>
                    <a:lnTo>
                      <a:pt x="98" y="137"/>
                    </a:lnTo>
                    <a:lnTo>
                      <a:pt x="89" y="147"/>
                    </a:lnTo>
                    <a:lnTo>
                      <a:pt x="80" y="153"/>
                    </a:lnTo>
                    <a:lnTo>
                      <a:pt x="68" y="159"/>
                    </a:lnTo>
                    <a:lnTo>
                      <a:pt x="57" y="161"/>
                    </a:lnTo>
                    <a:lnTo>
                      <a:pt x="57" y="161"/>
                    </a:lnTo>
                    <a:lnTo>
                      <a:pt x="46" y="159"/>
                    </a:lnTo>
                    <a:lnTo>
                      <a:pt x="34" y="153"/>
                    </a:lnTo>
                    <a:lnTo>
                      <a:pt x="24" y="147"/>
                    </a:lnTo>
                    <a:lnTo>
                      <a:pt x="16" y="137"/>
                    </a:lnTo>
                    <a:lnTo>
                      <a:pt x="10" y="125"/>
                    </a:lnTo>
                    <a:lnTo>
                      <a:pt x="5" y="111"/>
                    </a:lnTo>
                    <a:lnTo>
                      <a:pt x="0" y="95"/>
                    </a:lnTo>
                    <a:lnTo>
                      <a:pt x="0" y="79"/>
                    </a:lnTo>
                    <a:lnTo>
                      <a:pt x="0" y="79"/>
                    </a:lnTo>
                    <a:lnTo>
                      <a:pt x="0" y="64"/>
                    </a:lnTo>
                    <a:lnTo>
                      <a:pt x="5" y="48"/>
                    </a:lnTo>
                    <a:lnTo>
                      <a:pt x="10" y="34"/>
                    </a:lnTo>
                    <a:lnTo>
                      <a:pt x="16" y="22"/>
                    </a:lnTo>
                    <a:lnTo>
                      <a:pt x="24" y="12"/>
                    </a:lnTo>
                    <a:lnTo>
                      <a:pt x="34" y="6"/>
                    </a:lnTo>
                    <a:lnTo>
                      <a:pt x="46" y="0"/>
                    </a:lnTo>
                    <a:lnTo>
                      <a:pt x="57" y="0"/>
                    </a:lnTo>
                    <a:lnTo>
                      <a:pt x="57" y="0"/>
                    </a:lnTo>
                    <a:lnTo>
                      <a:pt x="68" y="0"/>
                    </a:lnTo>
                    <a:lnTo>
                      <a:pt x="80" y="6"/>
                    </a:lnTo>
                    <a:lnTo>
                      <a:pt x="89" y="12"/>
                    </a:lnTo>
                    <a:lnTo>
                      <a:pt x="98" y="22"/>
                    </a:lnTo>
                    <a:lnTo>
                      <a:pt x="105" y="34"/>
                    </a:lnTo>
                    <a:lnTo>
                      <a:pt x="109" y="48"/>
                    </a:lnTo>
                    <a:lnTo>
                      <a:pt x="113" y="64"/>
                    </a:lnTo>
                    <a:lnTo>
                      <a:pt x="115" y="79"/>
                    </a:lnTo>
                    <a:lnTo>
                      <a:pt x="115" y="79"/>
                    </a:lnTo>
                    <a:close/>
                  </a:path>
                </a:pathLst>
              </a:custGeom>
              <a:solidFill>
                <a:schemeClr val="bg1">
                  <a:lumMod val="50000"/>
                </a:schemeClr>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80" name="Freeform 170">
                <a:extLst>
                  <a:ext uri="{FF2B5EF4-FFF2-40B4-BE49-F238E27FC236}">
                    <a16:creationId xmlns:a16="http://schemas.microsoft.com/office/drawing/2014/main" id="{03C36806-B039-4873-BFBD-FCA354C6DB56}"/>
                  </a:ext>
                </a:extLst>
              </p:cNvPr>
              <p:cNvSpPr>
                <a:spLocks/>
              </p:cNvSpPr>
              <p:nvPr/>
            </p:nvSpPr>
            <p:spPr bwMode="auto">
              <a:xfrm>
                <a:off x="17621250" y="5123657"/>
                <a:ext cx="137160" cy="137160"/>
              </a:xfrm>
              <a:custGeom>
                <a:avLst/>
                <a:gdLst>
                  <a:gd name="T0" fmla="*/ 114 w 114"/>
                  <a:gd name="T1" fmla="*/ 80 h 161"/>
                  <a:gd name="T2" fmla="*/ 114 w 114"/>
                  <a:gd name="T3" fmla="*/ 80 h 161"/>
                  <a:gd name="T4" fmla="*/ 113 w 114"/>
                  <a:gd name="T5" fmla="*/ 96 h 161"/>
                  <a:gd name="T6" fmla="*/ 110 w 114"/>
                  <a:gd name="T7" fmla="*/ 112 h 161"/>
                  <a:gd name="T8" fmla="*/ 104 w 114"/>
                  <a:gd name="T9" fmla="*/ 126 h 161"/>
                  <a:gd name="T10" fmla="*/ 97 w 114"/>
                  <a:gd name="T11" fmla="*/ 137 h 161"/>
                  <a:gd name="T12" fmla="*/ 89 w 114"/>
                  <a:gd name="T13" fmla="*/ 147 h 161"/>
                  <a:gd name="T14" fmla="*/ 79 w 114"/>
                  <a:gd name="T15" fmla="*/ 153 h 161"/>
                  <a:gd name="T16" fmla="*/ 69 w 114"/>
                  <a:gd name="T17" fmla="*/ 159 h 161"/>
                  <a:gd name="T18" fmla="*/ 57 w 114"/>
                  <a:gd name="T19" fmla="*/ 161 h 161"/>
                  <a:gd name="T20" fmla="*/ 57 w 114"/>
                  <a:gd name="T21" fmla="*/ 161 h 161"/>
                  <a:gd name="T22" fmla="*/ 45 w 114"/>
                  <a:gd name="T23" fmla="*/ 159 h 161"/>
                  <a:gd name="T24" fmla="*/ 35 w 114"/>
                  <a:gd name="T25" fmla="*/ 153 h 161"/>
                  <a:gd name="T26" fmla="*/ 25 w 114"/>
                  <a:gd name="T27" fmla="*/ 147 h 161"/>
                  <a:gd name="T28" fmla="*/ 16 w 114"/>
                  <a:gd name="T29" fmla="*/ 137 h 161"/>
                  <a:gd name="T30" fmla="*/ 9 w 114"/>
                  <a:gd name="T31" fmla="*/ 126 h 161"/>
                  <a:gd name="T32" fmla="*/ 4 w 114"/>
                  <a:gd name="T33" fmla="*/ 112 h 161"/>
                  <a:gd name="T34" fmla="*/ 1 w 114"/>
                  <a:gd name="T35" fmla="*/ 96 h 161"/>
                  <a:gd name="T36" fmla="*/ 0 w 114"/>
                  <a:gd name="T37" fmla="*/ 80 h 161"/>
                  <a:gd name="T38" fmla="*/ 0 w 114"/>
                  <a:gd name="T39" fmla="*/ 80 h 161"/>
                  <a:gd name="T40" fmla="*/ 1 w 114"/>
                  <a:gd name="T41" fmla="*/ 64 h 161"/>
                  <a:gd name="T42" fmla="*/ 4 w 114"/>
                  <a:gd name="T43" fmla="*/ 48 h 161"/>
                  <a:gd name="T44" fmla="*/ 9 w 114"/>
                  <a:gd name="T45" fmla="*/ 34 h 161"/>
                  <a:gd name="T46" fmla="*/ 16 w 114"/>
                  <a:gd name="T47" fmla="*/ 22 h 161"/>
                  <a:gd name="T48" fmla="*/ 25 w 114"/>
                  <a:gd name="T49" fmla="*/ 12 h 161"/>
                  <a:gd name="T50" fmla="*/ 35 w 114"/>
                  <a:gd name="T51" fmla="*/ 6 h 161"/>
                  <a:gd name="T52" fmla="*/ 45 w 114"/>
                  <a:gd name="T53" fmla="*/ 0 h 161"/>
                  <a:gd name="T54" fmla="*/ 57 w 114"/>
                  <a:gd name="T55" fmla="*/ 0 h 161"/>
                  <a:gd name="T56" fmla="*/ 57 w 114"/>
                  <a:gd name="T57" fmla="*/ 0 h 161"/>
                  <a:gd name="T58" fmla="*/ 69 w 114"/>
                  <a:gd name="T59" fmla="*/ 0 h 161"/>
                  <a:gd name="T60" fmla="*/ 79 w 114"/>
                  <a:gd name="T61" fmla="*/ 6 h 161"/>
                  <a:gd name="T62" fmla="*/ 89 w 114"/>
                  <a:gd name="T63" fmla="*/ 12 h 161"/>
                  <a:gd name="T64" fmla="*/ 97 w 114"/>
                  <a:gd name="T65" fmla="*/ 22 h 161"/>
                  <a:gd name="T66" fmla="*/ 104 w 114"/>
                  <a:gd name="T67" fmla="*/ 34 h 161"/>
                  <a:gd name="T68" fmla="*/ 110 w 114"/>
                  <a:gd name="T69" fmla="*/ 48 h 161"/>
                  <a:gd name="T70" fmla="*/ 113 w 114"/>
                  <a:gd name="T71" fmla="*/ 64 h 161"/>
                  <a:gd name="T72" fmla="*/ 114 w 114"/>
                  <a:gd name="T73" fmla="*/ 80 h 161"/>
                  <a:gd name="T74" fmla="*/ 114 w 114"/>
                  <a:gd name="T75" fmla="*/ 8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161">
                    <a:moveTo>
                      <a:pt x="114" y="80"/>
                    </a:moveTo>
                    <a:lnTo>
                      <a:pt x="114" y="80"/>
                    </a:lnTo>
                    <a:lnTo>
                      <a:pt x="113" y="96"/>
                    </a:lnTo>
                    <a:lnTo>
                      <a:pt x="110" y="112"/>
                    </a:lnTo>
                    <a:lnTo>
                      <a:pt x="104" y="126"/>
                    </a:lnTo>
                    <a:lnTo>
                      <a:pt x="97" y="137"/>
                    </a:lnTo>
                    <a:lnTo>
                      <a:pt x="89" y="147"/>
                    </a:lnTo>
                    <a:lnTo>
                      <a:pt x="79" y="153"/>
                    </a:lnTo>
                    <a:lnTo>
                      <a:pt x="69" y="159"/>
                    </a:lnTo>
                    <a:lnTo>
                      <a:pt x="57" y="161"/>
                    </a:lnTo>
                    <a:lnTo>
                      <a:pt x="57" y="161"/>
                    </a:lnTo>
                    <a:lnTo>
                      <a:pt x="45" y="159"/>
                    </a:lnTo>
                    <a:lnTo>
                      <a:pt x="35" y="153"/>
                    </a:lnTo>
                    <a:lnTo>
                      <a:pt x="25" y="147"/>
                    </a:lnTo>
                    <a:lnTo>
                      <a:pt x="16" y="137"/>
                    </a:lnTo>
                    <a:lnTo>
                      <a:pt x="9" y="126"/>
                    </a:lnTo>
                    <a:lnTo>
                      <a:pt x="4" y="112"/>
                    </a:lnTo>
                    <a:lnTo>
                      <a:pt x="1" y="96"/>
                    </a:lnTo>
                    <a:lnTo>
                      <a:pt x="0" y="80"/>
                    </a:lnTo>
                    <a:lnTo>
                      <a:pt x="0" y="80"/>
                    </a:lnTo>
                    <a:lnTo>
                      <a:pt x="1" y="64"/>
                    </a:lnTo>
                    <a:lnTo>
                      <a:pt x="4" y="48"/>
                    </a:lnTo>
                    <a:lnTo>
                      <a:pt x="9" y="34"/>
                    </a:lnTo>
                    <a:lnTo>
                      <a:pt x="16" y="22"/>
                    </a:lnTo>
                    <a:lnTo>
                      <a:pt x="25" y="12"/>
                    </a:lnTo>
                    <a:lnTo>
                      <a:pt x="35" y="6"/>
                    </a:lnTo>
                    <a:lnTo>
                      <a:pt x="45" y="0"/>
                    </a:lnTo>
                    <a:lnTo>
                      <a:pt x="57" y="0"/>
                    </a:lnTo>
                    <a:lnTo>
                      <a:pt x="57" y="0"/>
                    </a:lnTo>
                    <a:lnTo>
                      <a:pt x="69" y="0"/>
                    </a:lnTo>
                    <a:lnTo>
                      <a:pt x="79" y="6"/>
                    </a:lnTo>
                    <a:lnTo>
                      <a:pt x="89" y="12"/>
                    </a:lnTo>
                    <a:lnTo>
                      <a:pt x="97" y="22"/>
                    </a:lnTo>
                    <a:lnTo>
                      <a:pt x="104" y="34"/>
                    </a:lnTo>
                    <a:lnTo>
                      <a:pt x="110" y="48"/>
                    </a:lnTo>
                    <a:lnTo>
                      <a:pt x="113" y="64"/>
                    </a:lnTo>
                    <a:lnTo>
                      <a:pt x="114" y="80"/>
                    </a:lnTo>
                    <a:lnTo>
                      <a:pt x="114" y="80"/>
                    </a:lnTo>
                    <a:close/>
                  </a:path>
                </a:pathLst>
              </a:custGeom>
              <a:solidFill>
                <a:schemeClr val="bg1">
                  <a:lumMod val="50000"/>
                </a:schemeClr>
              </a:solidFill>
              <a:ln>
                <a:noFill/>
              </a:ln>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81" name="Freeform 111">
                <a:extLst>
                  <a:ext uri="{FF2B5EF4-FFF2-40B4-BE49-F238E27FC236}">
                    <a16:creationId xmlns:a16="http://schemas.microsoft.com/office/drawing/2014/main" id="{D95D3B9C-77DC-42D9-ADE2-856128D26741}"/>
                  </a:ext>
                </a:extLst>
              </p:cNvPr>
              <p:cNvSpPr>
                <a:spLocks/>
              </p:cNvSpPr>
              <p:nvPr/>
            </p:nvSpPr>
            <p:spPr bwMode="auto">
              <a:xfrm>
                <a:off x="16614775" y="5033963"/>
                <a:ext cx="117475" cy="4763"/>
              </a:xfrm>
              <a:custGeom>
                <a:avLst/>
                <a:gdLst>
                  <a:gd name="T0" fmla="*/ 0 w 150"/>
                  <a:gd name="T1" fmla="*/ 6 h 6"/>
                  <a:gd name="T2" fmla="*/ 150 w 150"/>
                  <a:gd name="T3" fmla="*/ 6 h 6"/>
                  <a:gd name="T4" fmla="*/ 150 w 150"/>
                  <a:gd name="T5" fmla="*/ 0 h 6"/>
                  <a:gd name="T6" fmla="*/ 0 w 150"/>
                  <a:gd name="T7" fmla="*/ 0 h 6"/>
                </a:gdLst>
                <a:ahLst/>
                <a:cxnLst>
                  <a:cxn ang="0">
                    <a:pos x="T0" y="T1"/>
                  </a:cxn>
                  <a:cxn ang="0">
                    <a:pos x="T2" y="T3"/>
                  </a:cxn>
                  <a:cxn ang="0">
                    <a:pos x="T4" y="T5"/>
                  </a:cxn>
                  <a:cxn ang="0">
                    <a:pos x="T6" y="T7"/>
                  </a:cxn>
                </a:cxnLst>
                <a:rect l="0" t="0" r="r" b="b"/>
                <a:pathLst>
                  <a:path w="150" h="6">
                    <a:moveTo>
                      <a:pt x="0" y="6"/>
                    </a:moveTo>
                    <a:lnTo>
                      <a:pt x="150" y="6"/>
                    </a:lnTo>
                    <a:lnTo>
                      <a:pt x="15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3F3F3F"/>
                  </a:solidFill>
                  <a:effectLst/>
                  <a:uLnTx/>
                  <a:uFillTx/>
                  <a:latin typeface="Arial" panose="020B0604020202020204"/>
                  <a:ea typeface="+mn-ea"/>
                  <a:cs typeface="+mn-cs"/>
                </a:endParaRPr>
              </a:p>
            </p:txBody>
          </p:sp>
        </p:grpSp>
        <p:sp>
          <p:nvSpPr>
            <p:cNvPr id="239" name="ZoneTexte 5">
              <a:extLst>
                <a:ext uri="{FF2B5EF4-FFF2-40B4-BE49-F238E27FC236}">
                  <a16:creationId xmlns:a16="http://schemas.microsoft.com/office/drawing/2014/main" id="{1963CCF4-975A-40B0-9C14-CC0529A2470F}"/>
                </a:ext>
              </a:extLst>
            </p:cNvPr>
            <p:cNvSpPr txBox="1"/>
            <p:nvPr/>
          </p:nvSpPr>
          <p:spPr>
            <a:xfrm>
              <a:off x="8737250" y="2569464"/>
              <a:ext cx="4076700" cy="446181"/>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fr-FR" sz="1333" b="1" i="0" u="none" strike="noStrike" kern="1200" cap="none" spc="0" normalizeH="0" baseline="0" noProof="0">
                  <a:ln>
                    <a:noFill/>
                  </a:ln>
                  <a:solidFill>
                    <a:srgbClr val="3F3F3F"/>
                  </a:solidFill>
                  <a:effectLst/>
                  <a:uLnTx/>
                  <a:uFillTx/>
                  <a:latin typeface="Arial" panose="020B0604020202020204"/>
                  <a:ea typeface="+mn-ea"/>
                  <a:cs typeface="+mn-cs"/>
                </a:rPr>
                <a:t>Mean baseline, mL/min/1.73m²</a:t>
              </a:r>
              <a:endParaRPr kumimoji="0" lang="fr-CA" sz="1333" b="1"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40" name="ZoneTexte 9">
              <a:extLst>
                <a:ext uri="{FF2B5EF4-FFF2-40B4-BE49-F238E27FC236}">
                  <a16:creationId xmlns:a16="http://schemas.microsoft.com/office/drawing/2014/main" id="{23571F47-8FEF-4996-A5BD-70FDD7DD0A33}"/>
                </a:ext>
              </a:extLst>
            </p:cNvPr>
            <p:cNvSpPr txBox="1"/>
            <p:nvPr/>
          </p:nvSpPr>
          <p:spPr>
            <a:xfrm rot="16200000">
              <a:off x="8156747" y="5094070"/>
              <a:ext cx="3043451" cy="446181"/>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fr-FR" sz="1333" b="0" i="0" u="none" strike="noStrike" kern="1200" cap="none" spc="0" normalizeH="0" baseline="0" noProof="0">
                  <a:ln>
                    <a:noFill/>
                  </a:ln>
                  <a:solidFill>
                    <a:srgbClr val="3F3F3F"/>
                  </a:solidFill>
                  <a:effectLst/>
                  <a:uLnTx/>
                  <a:uFillTx/>
                  <a:latin typeface="Arial" panose="020B0604020202020204"/>
                  <a:ea typeface="+mn-ea"/>
                  <a:cs typeface="+mn-cs"/>
                </a:rPr>
                <a:t>eGFR (mL/min/1.73 m²)</a:t>
              </a:r>
              <a:endParaRPr kumimoji="0" lang="fr-CA" sz="1333" b="0" i="0" u="none" strike="noStrike" kern="1200" cap="none" spc="0" normalizeH="0" baseline="0" noProof="0">
                <a:ln>
                  <a:noFill/>
                </a:ln>
                <a:solidFill>
                  <a:srgbClr val="3F3F3F"/>
                </a:solidFill>
                <a:effectLst/>
                <a:uLnTx/>
                <a:uFillTx/>
                <a:latin typeface="Arial" panose="020B0604020202020204"/>
                <a:ea typeface="+mn-ea"/>
                <a:cs typeface="+mn-cs"/>
              </a:endParaRPr>
            </a:p>
          </p:txBody>
        </p:sp>
      </p:grpSp>
      <p:graphicFrame>
        <p:nvGraphicFramePr>
          <p:cNvPr id="402" name="Tableau 5">
            <a:extLst>
              <a:ext uri="{FF2B5EF4-FFF2-40B4-BE49-F238E27FC236}">
                <a16:creationId xmlns:a16="http://schemas.microsoft.com/office/drawing/2014/main" id="{196AE1B4-0635-42F9-AC04-3FDA22415576}"/>
              </a:ext>
            </a:extLst>
          </p:cNvPr>
          <p:cNvGraphicFramePr>
            <a:graphicFrameLocks noGrp="1"/>
          </p:cNvGraphicFramePr>
          <p:nvPr/>
        </p:nvGraphicFramePr>
        <p:xfrm>
          <a:off x="5980777" y="5563050"/>
          <a:ext cx="6096000" cy="494454"/>
        </p:xfrm>
        <a:graphic>
          <a:graphicData uri="http://schemas.openxmlformats.org/drawingml/2006/table">
            <a:tbl>
              <a:tblPr firstCol="1" bandRow="1">
                <a:tableStyleId>{68D230F3-CF80-4859-8CE7-A43EE81993B5}</a:tableStyleId>
              </a:tblPr>
              <a:tblGrid>
                <a:gridCol w="853440">
                  <a:extLst>
                    <a:ext uri="{9D8B030D-6E8A-4147-A177-3AD203B41FA5}">
                      <a16:colId xmlns:a16="http://schemas.microsoft.com/office/drawing/2014/main" val="4036178340"/>
                    </a:ext>
                  </a:extLst>
                </a:gridCol>
                <a:gridCol w="190697">
                  <a:extLst>
                    <a:ext uri="{9D8B030D-6E8A-4147-A177-3AD203B41FA5}">
                      <a16:colId xmlns:a16="http://schemas.microsoft.com/office/drawing/2014/main" val="3193263856"/>
                    </a:ext>
                  </a:extLst>
                </a:gridCol>
                <a:gridCol w="193524">
                  <a:extLst>
                    <a:ext uri="{9D8B030D-6E8A-4147-A177-3AD203B41FA5}">
                      <a16:colId xmlns:a16="http://schemas.microsoft.com/office/drawing/2014/main" val="2347135179"/>
                    </a:ext>
                  </a:extLst>
                </a:gridCol>
                <a:gridCol w="193524">
                  <a:extLst>
                    <a:ext uri="{9D8B030D-6E8A-4147-A177-3AD203B41FA5}">
                      <a16:colId xmlns:a16="http://schemas.microsoft.com/office/drawing/2014/main" val="2352725609"/>
                    </a:ext>
                  </a:extLst>
                </a:gridCol>
                <a:gridCol w="580571">
                  <a:extLst>
                    <a:ext uri="{9D8B030D-6E8A-4147-A177-3AD203B41FA5}">
                      <a16:colId xmlns:a16="http://schemas.microsoft.com/office/drawing/2014/main" val="3587679640"/>
                    </a:ext>
                  </a:extLst>
                </a:gridCol>
                <a:gridCol w="745067">
                  <a:extLst>
                    <a:ext uri="{9D8B030D-6E8A-4147-A177-3AD203B41FA5}">
                      <a16:colId xmlns:a16="http://schemas.microsoft.com/office/drawing/2014/main" val="182970977"/>
                    </a:ext>
                  </a:extLst>
                </a:gridCol>
                <a:gridCol w="657981">
                  <a:extLst>
                    <a:ext uri="{9D8B030D-6E8A-4147-A177-3AD203B41FA5}">
                      <a16:colId xmlns:a16="http://schemas.microsoft.com/office/drawing/2014/main" val="3966389515"/>
                    </a:ext>
                  </a:extLst>
                </a:gridCol>
                <a:gridCol w="754743">
                  <a:extLst>
                    <a:ext uri="{9D8B030D-6E8A-4147-A177-3AD203B41FA5}">
                      <a16:colId xmlns:a16="http://schemas.microsoft.com/office/drawing/2014/main" val="45901262"/>
                    </a:ext>
                  </a:extLst>
                </a:gridCol>
                <a:gridCol w="677333">
                  <a:extLst>
                    <a:ext uri="{9D8B030D-6E8A-4147-A177-3AD203B41FA5}">
                      <a16:colId xmlns:a16="http://schemas.microsoft.com/office/drawing/2014/main" val="2666511256"/>
                    </a:ext>
                  </a:extLst>
                </a:gridCol>
                <a:gridCol w="638629">
                  <a:extLst>
                    <a:ext uri="{9D8B030D-6E8A-4147-A177-3AD203B41FA5}">
                      <a16:colId xmlns:a16="http://schemas.microsoft.com/office/drawing/2014/main" val="3738626844"/>
                    </a:ext>
                  </a:extLst>
                </a:gridCol>
                <a:gridCol w="610491">
                  <a:extLst>
                    <a:ext uri="{9D8B030D-6E8A-4147-A177-3AD203B41FA5}">
                      <a16:colId xmlns:a16="http://schemas.microsoft.com/office/drawing/2014/main" val="145450600"/>
                    </a:ext>
                  </a:extLst>
                </a:gridCol>
              </a:tblGrid>
              <a:tr h="247227">
                <a:tc>
                  <a:txBody>
                    <a:bodyPr/>
                    <a:lstStyle/>
                    <a:p>
                      <a:r>
                        <a:rPr lang="fr-FR" sz="1100"/>
                        <a:t>CANA, n</a:t>
                      </a:r>
                      <a:endParaRPr lang="fr-CA" sz="1100"/>
                    </a:p>
                  </a:txBody>
                  <a:tcPr marL="60960" marR="60960" marT="30480" marB="30480" anchor="ctr">
                    <a:lnR w="12700" cap="flat" cmpd="sng" algn="ctr">
                      <a:solidFill>
                        <a:schemeClr val="accent1"/>
                      </a:solidFill>
                      <a:prstDash val="solid"/>
                      <a:round/>
                      <a:headEnd type="none" w="med" len="med"/>
                      <a:tailEnd type="none" w="med" len="med"/>
                    </a:lnR>
                  </a:tcPr>
                </a:tc>
                <a:tc>
                  <a:txBody>
                    <a:bodyPr/>
                    <a:lstStyle/>
                    <a:p>
                      <a:pPr algn="ctr"/>
                      <a:r>
                        <a:rPr lang="fr-FR" sz="900"/>
                        <a:t>82</a:t>
                      </a:r>
                      <a:endParaRPr lang="fr-CA" sz="900"/>
                    </a:p>
                  </a:txBody>
                  <a:tcPr marL="0" marR="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900"/>
                        <a:t>82</a:t>
                      </a:r>
                      <a:endParaRPr lang="fr-CA" sz="900"/>
                    </a:p>
                  </a:txBody>
                  <a:tcPr marL="0" marR="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900"/>
                        <a:t>77</a:t>
                      </a:r>
                      <a:endParaRPr lang="fr-CA" sz="900"/>
                    </a:p>
                  </a:txBody>
                  <a:tcPr marL="0" marR="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900"/>
                        <a:t>78</a:t>
                      </a:r>
                      <a:endParaRPr lang="fr-CA" sz="900"/>
                    </a:p>
                  </a:txBody>
                  <a:tcPr marL="0" marR="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900"/>
                        <a:t>71</a:t>
                      </a:r>
                      <a:endParaRPr lang="fr-CA" sz="900"/>
                    </a:p>
                  </a:txBody>
                  <a:tcPr marL="0" marR="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900"/>
                        <a:t>57</a:t>
                      </a:r>
                      <a:endParaRPr lang="fr-CA" sz="900"/>
                    </a:p>
                  </a:txBody>
                  <a:tcPr marL="0" marR="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900"/>
                        <a:t>50</a:t>
                      </a:r>
                      <a:endParaRPr lang="fr-CA" sz="900"/>
                    </a:p>
                  </a:txBody>
                  <a:tcPr marL="0" marR="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900"/>
                        <a:t>36</a:t>
                      </a:r>
                      <a:endParaRPr lang="fr-CA" sz="900"/>
                    </a:p>
                  </a:txBody>
                  <a:tcPr marL="0" marR="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900"/>
                        <a:t>22</a:t>
                      </a:r>
                      <a:endParaRPr lang="fr-CA" sz="900"/>
                    </a:p>
                  </a:txBody>
                  <a:tcPr marL="0" marR="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900"/>
                        <a:t>7</a:t>
                      </a:r>
                      <a:endParaRPr lang="fr-CA" sz="900"/>
                    </a:p>
                  </a:txBody>
                  <a:tcPr marL="0" marR="0" marT="30480" marB="30480"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55754388"/>
                  </a:ext>
                </a:extLst>
              </a:tr>
              <a:tr h="247227">
                <a:tc>
                  <a:txBody>
                    <a:bodyPr/>
                    <a:lstStyle/>
                    <a:p>
                      <a:r>
                        <a:rPr lang="fr-FR" sz="1100"/>
                        <a:t>PBO, n</a:t>
                      </a:r>
                      <a:endParaRPr lang="fr-CA" sz="1100"/>
                    </a:p>
                  </a:txBody>
                  <a:tcPr marL="60960" marR="60960" marT="30480" marB="30480" anchor="ctr">
                    <a:lnR w="12700" cap="flat" cmpd="sng" algn="ctr">
                      <a:solidFill>
                        <a:schemeClr val="accent1"/>
                      </a:solidFill>
                      <a:prstDash val="solid"/>
                      <a:round/>
                      <a:headEnd type="none" w="med" len="med"/>
                      <a:tailEnd type="none" w="med" len="med"/>
                    </a:lnR>
                  </a:tcPr>
                </a:tc>
                <a:tc>
                  <a:txBody>
                    <a:bodyPr/>
                    <a:lstStyle/>
                    <a:p>
                      <a:pPr algn="ctr"/>
                      <a:r>
                        <a:rPr lang="fr-FR" sz="900"/>
                        <a:t>89</a:t>
                      </a:r>
                      <a:endParaRPr lang="fr-CA" sz="900"/>
                    </a:p>
                  </a:txBody>
                  <a:tcPr marL="0" marR="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900"/>
                        <a:t>88</a:t>
                      </a:r>
                      <a:endParaRPr lang="fr-CA" sz="900"/>
                    </a:p>
                  </a:txBody>
                  <a:tcPr marL="0" marR="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900"/>
                        <a:t>85</a:t>
                      </a:r>
                      <a:endParaRPr lang="fr-CA" sz="900"/>
                    </a:p>
                  </a:txBody>
                  <a:tcPr marL="0" marR="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900"/>
                        <a:t>81</a:t>
                      </a:r>
                      <a:endParaRPr lang="fr-CA" sz="900"/>
                    </a:p>
                  </a:txBody>
                  <a:tcPr marL="0" marR="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900"/>
                        <a:t>76</a:t>
                      </a:r>
                      <a:endParaRPr lang="fr-CA" sz="900"/>
                    </a:p>
                  </a:txBody>
                  <a:tcPr marL="0" marR="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900"/>
                        <a:t>65</a:t>
                      </a:r>
                      <a:endParaRPr lang="fr-CA" sz="900"/>
                    </a:p>
                  </a:txBody>
                  <a:tcPr marL="0" marR="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900"/>
                        <a:t>59</a:t>
                      </a:r>
                      <a:endParaRPr lang="fr-CA" sz="900"/>
                    </a:p>
                  </a:txBody>
                  <a:tcPr marL="0" marR="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900"/>
                        <a:t>33</a:t>
                      </a:r>
                      <a:endParaRPr lang="fr-CA" sz="900"/>
                    </a:p>
                  </a:txBody>
                  <a:tcPr marL="0" marR="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900"/>
                        <a:t>21</a:t>
                      </a:r>
                      <a:endParaRPr lang="fr-CA" sz="900"/>
                    </a:p>
                  </a:txBody>
                  <a:tcPr marL="0" marR="0" marT="30480" marB="3048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900"/>
                        <a:t>8</a:t>
                      </a:r>
                      <a:endParaRPr lang="fr-CA" sz="900"/>
                    </a:p>
                  </a:txBody>
                  <a:tcPr marL="0" marR="0" marT="30480" marB="30480"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820592400"/>
                  </a:ext>
                </a:extLst>
              </a:tr>
            </a:tbl>
          </a:graphicData>
        </a:graphic>
      </p:graphicFrame>
      <p:cxnSp>
        <p:nvCxnSpPr>
          <p:cNvPr id="403" name="Straight Connector 402">
            <a:extLst>
              <a:ext uri="{FF2B5EF4-FFF2-40B4-BE49-F238E27FC236}">
                <a16:creationId xmlns:a16="http://schemas.microsoft.com/office/drawing/2014/main" id="{C10DE99D-3141-4B91-B6EF-957047F5CD2C}"/>
              </a:ext>
            </a:extLst>
          </p:cNvPr>
          <p:cNvCxnSpPr/>
          <p:nvPr/>
        </p:nvCxnSpPr>
        <p:spPr>
          <a:xfrm>
            <a:off x="5495337" y="1320802"/>
            <a:ext cx="0" cy="48640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95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1B948-61E2-D849-8DE5-4F1BABFFF4DE}"/>
              </a:ext>
            </a:extLst>
          </p:cNvPr>
          <p:cNvSpPr>
            <a:spLocks noGrp="1"/>
          </p:cNvSpPr>
          <p:nvPr>
            <p:ph type="title"/>
          </p:nvPr>
        </p:nvSpPr>
        <p:spPr/>
        <p:txBody>
          <a:bodyPr>
            <a:normAutofit/>
          </a:bodyPr>
          <a:lstStyle/>
          <a:p>
            <a:r>
              <a:rPr lang="en-CA"/>
              <a:t>Do All Patients Have this eGFR Dip?</a:t>
            </a:r>
          </a:p>
        </p:txBody>
      </p:sp>
      <p:sp>
        <p:nvSpPr>
          <p:cNvPr id="3" name="Content Placeholder 2">
            <a:extLst>
              <a:ext uri="{FF2B5EF4-FFF2-40B4-BE49-F238E27FC236}">
                <a16:creationId xmlns:a16="http://schemas.microsoft.com/office/drawing/2014/main" id="{8EB9128D-C987-1D44-9DC1-B8592B664A0E}"/>
              </a:ext>
            </a:extLst>
          </p:cNvPr>
          <p:cNvSpPr>
            <a:spLocks noGrp="1"/>
          </p:cNvSpPr>
          <p:nvPr>
            <p:ph idx="1"/>
          </p:nvPr>
        </p:nvSpPr>
        <p:spPr>
          <a:xfrm>
            <a:off x="517679" y="1361167"/>
            <a:ext cx="11204151" cy="4745183"/>
          </a:xfrm>
        </p:spPr>
        <p:txBody>
          <a:bodyPr>
            <a:normAutofit/>
          </a:bodyPr>
          <a:lstStyle/>
          <a:p>
            <a:pPr marL="0" indent="0">
              <a:buNone/>
            </a:pPr>
            <a:r>
              <a:rPr lang="en-CA" sz="2667"/>
              <a:t>Post hoc analysis of EMPA-REG Outcome (n=4443):</a:t>
            </a:r>
          </a:p>
        </p:txBody>
      </p:sp>
      <p:sp>
        <p:nvSpPr>
          <p:cNvPr id="4" name="Espace réservé du texte 3">
            <a:extLst>
              <a:ext uri="{FF2B5EF4-FFF2-40B4-BE49-F238E27FC236}">
                <a16:creationId xmlns:a16="http://schemas.microsoft.com/office/drawing/2014/main" id="{CC0FA1D1-141A-4A4A-ABD3-1FF80BA2653D}"/>
              </a:ext>
            </a:extLst>
          </p:cNvPr>
          <p:cNvSpPr>
            <a:spLocks noGrp="1"/>
          </p:cNvSpPr>
          <p:nvPr>
            <p:ph type="body" sz="quarter" idx="13"/>
          </p:nvPr>
        </p:nvSpPr>
        <p:spPr/>
        <p:txBody>
          <a:bodyPr/>
          <a:lstStyle/>
          <a:p>
            <a:r>
              <a:rPr lang="en-CA">
                <a:solidFill>
                  <a:prstClr val="black"/>
                </a:solidFill>
              </a:rPr>
              <a:t>eGFR, estimated glomerular filtration rate.</a:t>
            </a:r>
          </a:p>
          <a:p>
            <a:r>
              <a:rPr lang="en-CA">
                <a:solidFill>
                  <a:prstClr val="black"/>
                </a:solidFill>
                <a:cs typeface="Arial" panose="020B0604020202020204" pitchFamily="34" charset="0"/>
              </a:rPr>
              <a:t>Kraus BJ, </a:t>
            </a:r>
            <a:r>
              <a:rPr lang="en-CA" i="1">
                <a:solidFill>
                  <a:prstClr val="black"/>
                </a:solidFill>
                <a:cs typeface="Arial" panose="020B0604020202020204" pitchFamily="34" charset="0"/>
              </a:rPr>
              <a:t>et al. Kidney International </a:t>
            </a:r>
            <a:r>
              <a:rPr lang="en-CA">
                <a:solidFill>
                  <a:prstClr val="black"/>
                </a:solidFill>
                <a:cs typeface="Arial" panose="020B0604020202020204" pitchFamily="34" charset="0"/>
              </a:rPr>
              <a:t>2021;99:750-762.</a:t>
            </a:r>
            <a:endParaRPr lang="en-CA">
              <a:solidFill>
                <a:prstClr val="black"/>
              </a:solidFill>
            </a:endParaRPr>
          </a:p>
        </p:txBody>
      </p:sp>
      <p:sp>
        <p:nvSpPr>
          <p:cNvPr id="11" name="Rectangle 10">
            <a:extLst>
              <a:ext uri="{FF2B5EF4-FFF2-40B4-BE49-F238E27FC236}">
                <a16:creationId xmlns:a16="http://schemas.microsoft.com/office/drawing/2014/main" id="{E5C32ABB-3ED3-9A44-9139-79843A61ACAC}"/>
              </a:ext>
            </a:extLst>
          </p:cNvPr>
          <p:cNvSpPr/>
          <p:nvPr/>
        </p:nvSpPr>
        <p:spPr>
          <a:xfrm>
            <a:off x="5340610" y="1796692"/>
            <a:ext cx="870751" cy="502766"/>
          </a:xfrm>
          <a:prstGeom prst="rect">
            <a:avLst/>
          </a:prstGeom>
        </p:spPr>
        <p:txBody>
          <a:bodyPr wrap="non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2667" b="1" i="0" u="none" strike="noStrike" kern="1200" cap="none" spc="0" normalizeH="0" baseline="0" noProof="0">
                <a:ln>
                  <a:noFill/>
                </a:ln>
                <a:solidFill>
                  <a:srgbClr val="3BCEFF"/>
                </a:solidFill>
                <a:effectLst/>
                <a:uLnTx/>
                <a:uFillTx/>
                <a:latin typeface="Arial" panose="020B0604020202020204" pitchFamily="34" charset="0"/>
                <a:ea typeface="+mn-ea"/>
                <a:cs typeface="Arial" panose="020B0604020202020204" pitchFamily="34" charset="0"/>
              </a:rPr>
              <a:t>41%</a:t>
            </a:r>
          </a:p>
        </p:txBody>
      </p:sp>
      <p:sp>
        <p:nvSpPr>
          <p:cNvPr id="12" name="Rectangle 11">
            <a:extLst>
              <a:ext uri="{FF2B5EF4-FFF2-40B4-BE49-F238E27FC236}">
                <a16:creationId xmlns:a16="http://schemas.microsoft.com/office/drawing/2014/main" id="{672095F4-205A-8A49-B65F-28CE3A46F68D}"/>
              </a:ext>
            </a:extLst>
          </p:cNvPr>
          <p:cNvSpPr/>
          <p:nvPr/>
        </p:nvSpPr>
        <p:spPr>
          <a:xfrm>
            <a:off x="1350451" y="1852266"/>
            <a:ext cx="870751" cy="502766"/>
          </a:xfrm>
          <a:prstGeom prst="rect">
            <a:avLst/>
          </a:prstGeom>
        </p:spPr>
        <p:txBody>
          <a:bodyPr wrap="non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2667" b="1" i="0" u="none" strike="noStrike" kern="1200" cap="none" spc="0" normalizeH="0" baseline="0" noProof="0">
                <a:ln>
                  <a:noFill/>
                </a:ln>
                <a:solidFill>
                  <a:srgbClr val="3F3F3F">
                    <a:lumMod val="60000"/>
                    <a:lumOff val="40000"/>
                  </a:srgbClr>
                </a:solidFill>
                <a:effectLst/>
                <a:uLnTx/>
                <a:uFillTx/>
                <a:latin typeface="Arial" panose="020B0604020202020204" pitchFamily="34" charset="0"/>
                <a:ea typeface="+mn-ea"/>
                <a:cs typeface="Arial" panose="020B0604020202020204" pitchFamily="34" charset="0"/>
              </a:rPr>
              <a:t>31%</a:t>
            </a:r>
          </a:p>
        </p:txBody>
      </p:sp>
      <p:sp>
        <p:nvSpPr>
          <p:cNvPr id="15" name="Rectangle 14">
            <a:extLst>
              <a:ext uri="{FF2B5EF4-FFF2-40B4-BE49-F238E27FC236}">
                <a16:creationId xmlns:a16="http://schemas.microsoft.com/office/drawing/2014/main" id="{8DA074D3-2C05-E145-9FE2-7CAC38FF8049}"/>
              </a:ext>
            </a:extLst>
          </p:cNvPr>
          <p:cNvSpPr/>
          <p:nvPr/>
        </p:nvSpPr>
        <p:spPr>
          <a:xfrm>
            <a:off x="8859058" y="1789742"/>
            <a:ext cx="870751" cy="502766"/>
          </a:xfrm>
          <a:prstGeom prst="rect">
            <a:avLst/>
          </a:prstGeom>
        </p:spPr>
        <p:txBody>
          <a:bodyPr wrap="non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2667" b="1" i="0" u="none" strike="noStrike" kern="1200" cap="none" spc="0" normalizeH="0" baseline="0" noProof="0">
                <a:ln>
                  <a:noFill/>
                </a:ln>
                <a:solidFill>
                  <a:srgbClr val="00A4DE">
                    <a:lumMod val="50000"/>
                  </a:srgbClr>
                </a:solidFill>
                <a:effectLst/>
                <a:uLnTx/>
                <a:uFillTx/>
                <a:latin typeface="Arial" panose="020B0604020202020204" pitchFamily="34" charset="0"/>
                <a:ea typeface="+mn-ea"/>
                <a:cs typeface="Arial" panose="020B0604020202020204" pitchFamily="34" charset="0"/>
              </a:rPr>
              <a:t>27%</a:t>
            </a:r>
          </a:p>
        </p:txBody>
      </p:sp>
      <p:sp>
        <p:nvSpPr>
          <p:cNvPr id="83" name="Down Arrow 82">
            <a:extLst>
              <a:ext uri="{FF2B5EF4-FFF2-40B4-BE49-F238E27FC236}">
                <a16:creationId xmlns:a16="http://schemas.microsoft.com/office/drawing/2014/main" id="{0BDC91BA-DAFD-1F4C-A26A-B5C8D3A7BBC1}"/>
              </a:ext>
            </a:extLst>
          </p:cNvPr>
          <p:cNvSpPr/>
          <p:nvPr/>
        </p:nvSpPr>
        <p:spPr>
          <a:xfrm>
            <a:off x="4611317" y="5777659"/>
            <a:ext cx="1919439" cy="864296"/>
          </a:xfrm>
          <a:prstGeom prst="downArrow">
            <a:avLst>
              <a:gd name="adj1" fmla="val 67682"/>
              <a:gd name="adj2" fmla="val 438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Group with solid fill">
            <a:extLst>
              <a:ext uri="{FF2B5EF4-FFF2-40B4-BE49-F238E27FC236}">
                <a16:creationId xmlns:a16="http://schemas.microsoft.com/office/drawing/2014/main" id="{89E59762-E150-B74C-9AEF-CC774B89A6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2167" y="3727599"/>
            <a:ext cx="1219200" cy="1219200"/>
          </a:xfrm>
          <a:prstGeom prst="rect">
            <a:avLst/>
          </a:prstGeom>
        </p:spPr>
      </p:pic>
      <p:pic>
        <p:nvPicPr>
          <p:cNvPr id="31" name="Graphic 30" descr="Group with solid fill">
            <a:extLst>
              <a:ext uri="{FF2B5EF4-FFF2-40B4-BE49-F238E27FC236}">
                <a16:creationId xmlns:a16="http://schemas.microsoft.com/office/drawing/2014/main" id="{D41E934A-2D84-3446-BA3A-06BED6F341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6801" y="3696996"/>
            <a:ext cx="1219200" cy="1219200"/>
          </a:xfrm>
          <a:prstGeom prst="rect">
            <a:avLst/>
          </a:prstGeom>
        </p:spPr>
      </p:pic>
      <p:grpSp>
        <p:nvGrpSpPr>
          <p:cNvPr id="68" name="Group 67">
            <a:extLst>
              <a:ext uri="{FF2B5EF4-FFF2-40B4-BE49-F238E27FC236}">
                <a16:creationId xmlns:a16="http://schemas.microsoft.com/office/drawing/2014/main" id="{BA3878E4-0B1F-6A44-81BC-7C0D19517790}"/>
              </a:ext>
            </a:extLst>
          </p:cNvPr>
          <p:cNvGrpSpPr/>
          <p:nvPr/>
        </p:nvGrpSpPr>
        <p:grpSpPr>
          <a:xfrm>
            <a:off x="3710165" y="2150104"/>
            <a:ext cx="4033953" cy="2806597"/>
            <a:chOff x="2977493" y="1612578"/>
            <a:chExt cx="3025465" cy="2104948"/>
          </a:xfrm>
        </p:grpSpPr>
        <p:pic>
          <p:nvPicPr>
            <p:cNvPr id="22" name="Graphic 21" descr="Group with solid fill">
              <a:extLst>
                <a:ext uri="{FF2B5EF4-FFF2-40B4-BE49-F238E27FC236}">
                  <a16:creationId xmlns:a16="http://schemas.microsoft.com/office/drawing/2014/main" id="{90557541-AFE6-314A-8673-42917BD96B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77493" y="2799699"/>
              <a:ext cx="914400" cy="914400"/>
            </a:xfrm>
            <a:prstGeom prst="rect">
              <a:avLst/>
            </a:prstGeom>
          </p:spPr>
        </p:pic>
        <p:pic>
          <p:nvPicPr>
            <p:cNvPr id="23" name="Graphic 22" descr="Group with solid fill">
              <a:extLst>
                <a:ext uri="{FF2B5EF4-FFF2-40B4-BE49-F238E27FC236}">
                  <a16:creationId xmlns:a16="http://schemas.microsoft.com/office/drawing/2014/main" id="{11B7A341-7EBE-8143-AE7A-9266DA9344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8182" y="2803126"/>
              <a:ext cx="914400" cy="914400"/>
            </a:xfrm>
            <a:prstGeom prst="rect">
              <a:avLst/>
            </a:prstGeom>
          </p:spPr>
        </p:pic>
        <p:pic>
          <p:nvPicPr>
            <p:cNvPr id="24" name="Graphic 23" descr="Group with solid fill">
              <a:extLst>
                <a:ext uri="{FF2B5EF4-FFF2-40B4-BE49-F238E27FC236}">
                  <a16:creationId xmlns:a16="http://schemas.microsoft.com/office/drawing/2014/main" id="{853E1056-086B-E04E-A3D7-1878753E51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21654" y="2802676"/>
              <a:ext cx="914400" cy="914400"/>
            </a:xfrm>
            <a:prstGeom prst="rect">
              <a:avLst/>
            </a:prstGeom>
          </p:spPr>
        </p:pic>
        <p:pic>
          <p:nvPicPr>
            <p:cNvPr id="36" name="Graphic 35" descr="Group with solid fill">
              <a:extLst>
                <a:ext uri="{FF2B5EF4-FFF2-40B4-BE49-F238E27FC236}">
                  <a16:creationId xmlns:a16="http://schemas.microsoft.com/office/drawing/2014/main" id="{748D254D-93F6-4144-B27F-320E7776C1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77493" y="2211852"/>
              <a:ext cx="914400" cy="914400"/>
            </a:xfrm>
            <a:prstGeom prst="rect">
              <a:avLst/>
            </a:prstGeom>
          </p:spPr>
        </p:pic>
        <p:pic>
          <p:nvPicPr>
            <p:cNvPr id="37" name="Graphic 36" descr="Group with solid fill">
              <a:extLst>
                <a:ext uri="{FF2B5EF4-FFF2-40B4-BE49-F238E27FC236}">
                  <a16:creationId xmlns:a16="http://schemas.microsoft.com/office/drawing/2014/main" id="{D87CAD47-9DD4-CF4A-978B-0D50C3B0AF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8182" y="2215279"/>
              <a:ext cx="914400" cy="914400"/>
            </a:xfrm>
            <a:prstGeom prst="rect">
              <a:avLst/>
            </a:prstGeom>
          </p:spPr>
        </p:pic>
        <p:pic>
          <p:nvPicPr>
            <p:cNvPr id="38" name="Graphic 37" descr="Group with solid fill">
              <a:extLst>
                <a:ext uri="{FF2B5EF4-FFF2-40B4-BE49-F238E27FC236}">
                  <a16:creationId xmlns:a16="http://schemas.microsoft.com/office/drawing/2014/main" id="{74BA6473-7835-6549-95C0-479EF8A97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21654" y="2214829"/>
              <a:ext cx="914400" cy="914400"/>
            </a:xfrm>
            <a:prstGeom prst="rect">
              <a:avLst/>
            </a:prstGeom>
          </p:spPr>
        </p:pic>
        <p:pic>
          <p:nvPicPr>
            <p:cNvPr id="46" name="Graphic 45" descr="Group with solid fill">
              <a:extLst>
                <a:ext uri="{FF2B5EF4-FFF2-40B4-BE49-F238E27FC236}">
                  <a16:creationId xmlns:a16="http://schemas.microsoft.com/office/drawing/2014/main" id="{400D3EEC-2C65-5046-916E-24033FBEF8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77493" y="1612578"/>
              <a:ext cx="914400" cy="914400"/>
            </a:xfrm>
            <a:prstGeom prst="rect">
              <a:avLst/>
            </a:prstGeom>
          </p:spPr>
        </p:pic>
        <p:pic>
          <p:nvPicPr>
            <p:cNvPr id="47" name="Graphic 46" descr="Group with solid fill">
              <a:extLst>
                <a:ext uri="{FF2B5EF4-FFF2-40B4-BE49-F238E27FC236}">
                  <a16:creationId xmlns:a16="http://schemas.microsoft.com/office/drawing/2014/main" id="{5B32B162-2076-6342-8E9C-4F4EB737DD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8182" y="1616005"/>
              <a:ext cx="914400" cy="914400"/>
            </a:xfrm>
            <a:prstGeom prst="rect">
              <a:avLst/>
            </a:prstGeom>
          </p:spPr>
        </p:pic>
        <p:pic>
          <p:nvPicPr>
            <p:cNvPr id="48" name="Graphic 47" descr="Group with solid fill">
              <a:extLst>
                <a:ext uri="{FF2B5EF4-FFF2-40B4-BE49-F238E27FC236}">
                  <a16:creationId xmlns:a16="http://schemas.microsoft.com/office/drawing/2014/main" id="{791343C0-3CFC-304F-A406-7A03C8366D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21654" y="1615555"/>
              <a:ext cx="914400" cy="914400"/>
            </a:xfrm>
            <a:prstGeom prst="rect">
              <a:avLst/>
            </a:prstGeom>
          </p:spPr>
        </p:pic>
        <p:pic>
          <p:nvPicPr>
            <p:cNvPr id="59" name="Graphic 58" descr="Man and woman with solid fill">
              <a:extLst>
                <a:ext uri="{FF2B5EF4-FFF2-40B4-BE49-F238E27FC236}">
                  <a16:creationId xmlns:a16="http://schemas.microsoft.com/office/drawing/2014/main" id="{F5196D29-CF91-5547-96EA-4F1D6A88ED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55331" y="2365028"/>
              <a:ext cx="630705" cy="630705"/>
            </a:xfrm>
            <a:prstGeom prst="rect">
              <a:avLst/>
            </a:prstGeom>
          </p:spPr>
        </p:pic>
        <p:pic>
          <p:nvPicPr>
            <p:cNvPr id="61" name="Graphic 60" descr="Man and woman with solid fill">
              <a:extLst>
                <a:ext uri="{FF2B5EF4-FFF2-40B4-BE49-F238E27FC236}">
                  <a16:creationId xmlns:a16="http://schemas.microsoft.com/office/drawing/2014/main" id="{9C9FAAAD-97F1-004A-B9E7-F9B4C3F17A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58130" y="2926704"/>
              <a:ext cx="644828" cy="644828"/>
            </a:xfrm>
            <a:prstGeom prst="rect">
              <a:avLst/>
            </a:prstGeom>
          </p:spPr>
        </p:pic>
        <p:pic>
          <p:nvPicPr>
            <p:cNvPr id="63" name="Graphic 62" descr="Man with solid fill">
              <a:extLst>
                <a:ext uri="{FF2B5EF4-FFF2-40B4-BE49-F238E27FC236}">
                  <a16:creationId xmlns:a16="http://schemas.microsoft.com/office/drawing/2014/main" id="{9E2D058C-38F5-2C4F-B3FA-0EB5ED5990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00215" y="1793272"/>
              <a:ext cx="546035" cy="546035"/>
            </a:xfrm>
            <a:prstGeom prst="rect">
              <a:avLst/>
            </a:prstGeom>
          </p:spPr>
        </p:pic>
      </p:grpSp>
      <p:sp>
        <p:nvSpPr>
          <p:cNvPr id="65" name="TextBox 64">
            <a:extLst>
              <a:ext uri="{FF2B5EF4-FFF2-40B4-BE49-F238E27FC236}">
                <a16:creationId xmlns:a16="http://schemas.microsoft.com/office/drawing/2014/main" id="{EBF0D12E-CA12-3148-AEF2-634629AC79C5}"/>
              </a:ext>
            </a:extLst>
          </p:cNvPr>
          <p:cNvSpPr txBox="1"/>
          <p:nvPr/>
        </p:nvSpPr>
        <p:spPr>
          <a:xfrm>
            <a:off x="4274442" y="5191133"/>
            <a:ext cx="2593191"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a:ln>
                  <a:noFill/>
                </a:ln>
                <a:solidFill>
                  <a:srgbClr val="3BCEFF"/>
                </a:solidFill>
                <a:effectLst/>
                <a:uLnTx/>
                <a:uFillTx/>
                <a:latin typeface="Arial" panose="020B0604020202020204" pitchFamily="34" charset="0"/>
                <a:ea typeface="+mn-ea"/>
                <a:cs typeface="Arial" panose="020B0604020202020204" pitchFamily="34" charset="0"/>
              </a:rPr>
              <a:t>Small Dip</a:t>
            </a:r>
          </a:p>
        </p:txBody>
      </p:sp>
      <p:pic>
        <p:nvPicPr>
          <p:cNvPr id="40" name="Graphic 39" descr="Group with solid fill">
            <a:extLst>
              <a:ext uri="{FF2B5EF4-FFF2-40B4-BE49-F238E27FC236}">
                <a16:creationId xmlns:a16="http://schemas.microsoft.com/office/drawing/2014/main" id="{9286C8C9-3ACE-B842-A499-D6ADE33022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2167" y="2943803"/>
            <a:ext cx="1219200" cy="1219200"/>
          </a:xfrm>
          <a:prstGeom prst="rect">
            <a:avLst/>
          </a:prstGeom>
        </p:spPr>
      </p:pic>
      <p:pic>
        <p:nvPicPr>
          <p:cNvPr id="41" name="Graphic 40" descr="Group with solid fill">
            <a:extLst>
              <a:ext uri="{FF2B5EF4-FFF2-40B4-BE49-F238E27FC236}">
                <a16:creationId xmlns:a16="http://schemas.microsoft.com/office/drawing/2014/main" id="{15A8D6BA-791E-8A43-BADE-55A13A9051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6801" y="2913200"/>
            <a:ext cx="1219200" cy="1219200"/>
          </a:xfrm>
          <a:prstGeom prst="rect">
            <a:avLst/>
          </a:prstGeom>
        </p:spPr>
      </p:pic>
      <p:sp>
        <p:nvSpPr>
          <p:cNvPr id="66" name="TextBox 65">
            <a:extLst>
              <a:ext uri="{FF2B5EF4-FFF2-40B4-BE49-F238E27FC236}">
                <a16:creationId xmlns:a16="http://schemas.microsoft.com/office/drawing/2014/main" id="{A2EC5985-FB8A-3246-ACB2-419DCDCEB422}"/>
              </a:ext>
            </a:extLst>
          </p:cNvPr>
          <p:cNvSpPr txBox="1"/>
          <p:nvPr/>
        </p:nvSpPr>
        <p:spPr>
          <a:xfrm>
            <a:off x="5059405" y="5826373"/>
            <a:ext cx="1023260"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&lt;10%</a:t>
            </a:r>
          </a:p>
        </p:txBody>
      </p:sp>
      <p:grpSp>
        <p:nvGrpSpPr>
          <p:cNvPr id="70" name="Group 69">
            <a:extLst>
              <a:ext uri="{FF2B5EF4-FFF2-40B4-BE49-F238E27FC236}">
                <a16:creationId xmlns:a16="http://schemas.microsoft.com/office/drawing/2014/main" id="{12447374-479C-7D4B-91FB-B731862F0860}"/>
              </a:ext>
            </a:extLst>
          </p:cNvPr>
          <p:cNvGrpSpPr/>
          <p:nvPr/>
        </p:nvGrpSpPr>
        <p:grpSpPr>
          <a:xfrm>
            <a:off x="354317" y="2159079"/>
            <a:ext cx="3420024" cy="2802628"/>
            <a:chOff x="265738" y="1619309"/>
            <a:chExt cx="2565018" cy="2101971"/>
          </a:xfrm>
        </p:grpSpPr>
        <p:grpSp>
          <p:nvGrpSpPr>
            <p:cNvPr id="57" name="Group 56">
              <a:extLst>
                <a:ext uri="{FF2B5EF4-FFF2-40B4-BE49-F238E27FC236}">
                  <a16:creationId xmlns:a16="http://schemas.microsoft.com/office/drawing/2014/main" id="{3535C2DE-56AB-EC4B-9EE3-55B2B5C29669}"/>
                </a:ext>
              </a:extLst>
            </p:cNvPr>
            <p:cNvGrpSpPr/>
            <p:nvPr/>
          </p:nvGrpSpPr>
          <p:grpSpPr>
            <a:xfrm>
              <a:off x="265738" y="1619309"/>
              <a:ext cx="2565018" cy="2101971"/>
              <a:chOff x="265738" y="1619309"/>
              <a:chExt cx="2565018" cy="2101971"/>
            </a:xfrm>
          </p:grpSpPr>
          <p:pic>
            <p:nvPicPr>
              <p:cNvPr id="18" name="Graphic 17" descr="Group with solid fill">
                <a:extLst>
                  <a:ext uri="{FF2B5EF4-FFF2-40B4-BE49-F238E27FC236}">
                    <a16:creationId xmlns:a16="http://schemas.microsoft.com/office/drawing/2014/main" id="{748B2C6C-384F-A547-9FAE-86CE1A48EA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5738" y="2806880"/>
                <a:ext cx="914400" cy="914400"/>
              </a:xfrm>
              <a:prstGeom prst="rect">
                <a:avLst/>
              </a:prstGeom>
            </p:spPr>
          </p:pic>
          <p:pic>
            <p:nvPicPr>
              <p:cNvPr id="20" name="Graphic 19" descr="Group with solid fill">
                <a:extLst>
                  <a:ext uri="{FF2B5EF4-FFF2-40B4-BE49-F238E27FC236}">
                    <a16:creationId xmlns:a16="http://schemas.microsoft.com/office/drawing/2014/main" id="{28B0B16B-2E4F-D64E-88EC-F1BAEAF69C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9210" y="2806430"/>
                <a:ext cx="914400" cy="914400"/>
              </a:xfrm>
              <a:prstGeom prst="rect">
                <a:avLst/>
              </a:prstGeom>
            </p:spPr>
          </p:pic>
          <p:pic>
            <p:nvPicPr>
              <p:cNvPr id="21" name="Graphic 20" descr="Group with solid fill">
                <a:extLst>
                  <a:ext uri="{FF2B5EF4-FFF2-40B4-BE49-F238E27FC236}">
                    <a16:creationId xmlns:a16="http://schemas.microsoft.com/office/drawing/2014/main" id="{B583F05E-89A9-D145-8EAA-9D87988FA1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16356" y="2800026"/>
                <a:ext cx="914400" cy="914400"/>
              </a:xfrm>
              <a:prstGeom prst="rect">
                <a:avLst/>
              </a:prstGeom>
            </p:spPr>
          </p:pic>
          <p:pic>
            <p:nvPicPr>
              <p:cNvPr id="33" name="Graphic 32" descr="Group with solid fill">
                <a:extLst>
                  <a:ext uri="{FF2B5EF4-FFF2-40B4-BE49-F238E27FC236}">
                    <a16:creationId xmlns:a16="http://schemas.microsoft.com/office/drawing/2014/main" id="{9712B0E4-DE5B-0143-B480-376DAC0C1E2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5738" y="2219033"/>
                <a:ext cx="914400" cy="914400"/>
              </a:xfrm>
              <a:prstGeom prst="rect">
                <a:avLst/>
              </a:prstGeom>
            </p:spPr>
          </p:pic>
          <p:pic>
            <p:nvPicPr>
              <p:cNvPr id="34" name="Graphic 33" descr="Group with solid fill">
                <a:extLst>
                  <a:ext uri="{FF2B5EF4-FFF2-40B4-BE49-F238E27FC236}">
                    <a16:creationId xmlns:a16="http://schemas.microsoft.com/office/drawing/2014/main" id="{38008A5E-FABA-5A46-B9E9-70A54A2E4D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9210" y="2218583"/>
                <a:ext cx="914400" cy="914400"/>
              </a:xfrm>
              <a:prstGeom prst="rect">
                <a:avLst/>
              </a:prstGeom>
            </p:spPr>
          </p:pic>
          <p:pic>
            <p:nvPicPr>
              <p:cNvPr id="35" name="Graphic 34" descr="Group with solid fill">
                <a:extLst>
                  <a:ext uri="{FF2B5EF4-FFF2-40B4-BE49-F238E27FC236}">
                    <a16:creationId xmlns:a16="http://schemas.microsoft.com/office/drawing/2014/main" id="{99286D20-CFF3-D948-8FA2-50D081040D6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16356" y="2212179"/>
                <a:ext cx="914400" cy="914400"/>
              </a:xfrm>
              <a:prstGeom prst="rect">
                <a:avLst/>
              </a:prstGeom>
            </p:spPr>
          </p:pic>
          <p:pic>
            <p:nvPicPr>
              <p:cNvPr id="43" name="Graphic 42" descr="Group with solid fill">
                <a:extLst>
                  <a:ext uri="{FF2B5EF4-FFF2-40B4-BE49-F238E27FC236}">
                    <a16:creationId xmlns:a16="http://schemas.microsoft.com/office/drawing/2014/main" id="{D8931230-494D-9B4D-881E-6157D5BECA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5738" y="1619759"/>
                <a:ext cx="914400" cy="914400"/>
              </a:xfrm>
              <a:prstGeom prst="rect">
                <a:avLst/>
              </a:prstGeom>
            </p:spPr>
          </p:pic>
          <p:pic>
            <p:nvPicPr>
              <p:cNvPr id="44" name="Graphic 43" descr="Group with solid fill">
                <a:extLst>
                  <a:ext uri="{FF2B5EF4-FFF2-40B4-BE49-F238E27FC236}">
                    <a16:creationId xmlns:a16="http://schemas.microsoft.com/office/drawing/2014/main" id="{DAEF51A4-3FFC-B34C-9CFD-D0993E03BD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9210" y="1619309"/>
                <a:ext cx="914400" cy="914400"/>
              </a:xfrm>
              <a:prstGeom prst="rect">
                <a:avLst/>
              </a:prstGeom>
            </p:spPr>
          </p:pic>
          <p:pic>
            <p:nvPicPr>
              <p:cNvPr id="45" name="Graphic 44" descr="Group with solid fill">
                <a:extLst>
                  <a:ext uri="{FF2B5EF4-FFF2-40B4-BE49-F238E27FC236}">
                    <a16:creationId xmlns:a16="http://schemas.microsoft.com/office/drawing/2014/main" id="{BC050120-8EBF-624A-BD8D-E624EB8B3E9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16355" y="1622205"/>
                <a:ext cx="914400" cy="914400"/>
              </a:xfrm>
              <a:prstGeom prst="rect">
                <a:avLst/>
              </a:prstGeom>
            </p:spPr>
          </p:pic>
          <p:sp>
            <p:nvSpPr>
              <p:cNvPr id="56" name="Rectangle 55">
                <a:extLst>
                  <a:ext uri="{FF2B5EF4-FFF2-40B4-BE49-F238E27FC236}">
                    <a16:creationId xmlns:a16="http://schemas.microsoft.com/office/drawing/2014/main" id="{EB1900B5-EBA9-064E-B1AF-E473687649F9}"/>
                  </a:ext>
                </a:extLst>
              </p:cNvPr>
              <p:cNvSpPr/>
              <p:nvPr/>
            </p:nvSpPr>
            <p:spPr>
              <a:xfrm>
                <a:off x="2382396" y="1789593"/>
                <a:ext cx="392583" cy="1150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9" name="Rectangle 68">
              <a:extLst>
                <a:ext uri="{FF2B5EF4-FFF2-40B4-BE49-F238E27FC236}">
                  <a16:creationId xmlns:a16="http://schemas.microsoft.com/office/drawing/2014/main" id="{C77C8BB2-5535-5743-8A11-70EA4A0560C1}"/>
                </a:ext>
              </a:extLst>
            </p:cNvPr>
            <p:cNvSpPr/>
            <p:nvPr/>
          </p:nvSpPr>
          <p:spPr>
            <a:xfrm>
              <a:off x="2575294" y="2940352"/>
              <a:ext cx="249005" cy="630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Graphic 49" descr="Group with solid fill">
            <a:extLst>
              <a:ext uri="{FF2B5EF4-FFF2-40B4-BE49-F238E27FC236}">
                <a16:creationId xmlns:a16="http://schemas.microsoft.com/office/drawing/2014/main" id="{9C17EF4E-5A45-F84B-887E-45E5BE58B6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2167" y="2144771"/>
            <a:ext cx="1219200" cy="1219200"/>
          </a:xfrm>
          <a:prstGeom prst="rect">
            <a:avLst/>
          </a:prstGeom>
        </p:spPr>
      </p:pic>
      <p:pic>
        <p:nvPicPr>
          <p:cNvPr id="51" name="Graphic 50" descr="Group with solid fill">
            <a:extLst>
              <a:ext uri="{FF2B5EF4-FFF2-40B4-BE49-F238E27FC236}">
                <a16:creationId xmlns:a16="http://schemas.microsoft.com/office/drawing/2014/main" id="{DA62FB2F-FE8B-604A-99B4-8C5CA44068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6801" y="2114168"/>
            <a:ext cx="1219200" cy="1219200"/>
          </a:xfrm>
          <a:prstGeom prst="rect">
            <a:avLst/>
          </a:prstGeom>
        </p:spPr>
      </p:pic>
      <p:pic>
        <p:nvPicPr>
          <p:cNvPr id="72" name="Graphic 71" descr="Woman with solid fill">
            <a:extLst>
              <a:ext uri="{FF2B5EF4-FFF2-40B4-BE49-F238E27FC236}">
                <a16:creationId xmlns:a16="http://schemas.microsoft.com/office/drawing/2014/main" id="{BC4CD132-E23A-5247-8324-8FCB95214F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70201" y="3939778"/>
            <a:ext cx="638756" cy="726373"/>
          </a:xfrm>
          <a:prstGeom prst="rect">
            <a:avLst/>
          </a:prstGeom>
        </p:spPr>
      </p:pic>
      <p:cxnSp>
        <p:nvCxnSpPr>
          <p:cNvPr id="54" name="Straight Connector 53">
            <a:extLst>
              <a:ext uri="{FF2B5EF4-FFF2-40B4-BE49-F238E27FC236}">
                <a16:creationId xmlns:a16="http://schemas.microsoft.com/office/drawing/2014/main" id="{F7D12360-55BF-7449-9DCD-39D71E1294C2}"/>
              </a:ext>
            </a:extLst>
          </p:cNvPr>
          <p:cNvCxnSpPr/>
          <p:nvPr/>
        </p:nvCxnSpPr>
        <p:spPr>
          <a:xfrm>
            <a:off x="690035" y="4915596"/>
            <a:ext cx="111336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AED0F7E-A4CC-0747-8D03-E030CB2E2819}"/>
              </a:ext>
            </a:extLst>
          </p:cNvPr>
          <p:cNvSpPr txBox="1"/>
          <p:nvPr/>
        </p:nvSpPr>
        <p:spPr>
          <a:xfrm>
            <a:off x="662390" y="5542547"/>
            <a:ext cx="2183297"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a:ln>
                  <a:noFill/>
                </a:ln>
                <a:solidFill>
                  <a:srgbClr val="3F3F3F">
                    <a:lumMod val="60000"/>
                    <a:lumOff val="40000"/>
                  </a:srgbClr>
                </a:solidFill>
                <a:effectLst/>
                <a:uLnTx/>
                <a:uFillTx/>
                <a:latin typeface="Arial" panose="020B0604020202020204" pitchFamily="34" charset="0"/>
                <a:ea typeface="+mn-ea"/>
                <a:cs typeface="Arial" panose="020B0604020202020204" pitchFamily="34" charset="0"/>
              </a:rPr>
              <a:t>Zero Dip</a:t>
            </a:r>
          </a:p>
        </p:txBody>
      </p:sp>
      <p:pic>
        <p:nvPicPr>
          <p:cNvPr id="74" name="Graphic 73" descr="Man with solid fill">
            <a:extLst>
              <a:ext uri="{FF2B5EF4-FFF2-40B4-BE49-F238E27FC236}">
                <a16:creationId xmlns:a16="http://schemas.microsoft.com/office/drawing/2014/main" id="{B0BE27DA-991A-394E-B7BB-09B62F402DD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964967" y="3999783"/>
            <a:ext cx="638756" cy="726373"/>
          </a:xfrm>
          <a:prstGeom prst="rect">
            <a:avLst/>
          </a:prstGeom>
        </p:spPr>
      </p:pic>
      <p:pic>
        <p:nvPicPr>
          <p:cNvPr id="76" name="Graphic 75" descr="Woman with solid fill">
            <a:extLst>
              <a:ext uri="{FF2B5EF4-FFF2-40B4-BE49-F238E27FC236}">
                <a16:creationId xmlns:a16="http://schemas.microsoft.com/office/drawing/2014/main" id="{E129A8C5-DACE-394C-BABF-88A950D840E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66182" y="3152175"/>
            <a:ext cx="638756" cy="726373"/>
          </a:xfrm>
          <a:prstGeom prst="rect">
            <a:avLst/>
          </a:prstGeom>
        </p:spPr>
      </p:pic>
      <p:pic>
        <p:nvPicPr>
          <p:cNvPr id="78" name="Graphic 77" descr="Man with solid fill">
            <a:extLst>
              <a:ext uri="{FF2B5EF4-FFF2-40B4-BE49-F238E27FC236}">
                <a16:creationId xmlns:a16="http://schemas.microsoft.com/office/drawing/2014/main" id="{97B9EDCC-9E31-C549-B2A8-765A5F9B0D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978946" y="2350360"/>
            <a:ext cx="620137" cy="705201"/>
          </a:xfrm>
          <a:prstGeom prst="rect">
            <a:avLst/>
          </a:prstGeom>
        </p:spPr>
      </p:pic>
      <p:sp>
        <p:nvSpPr>
          <p:cNvPr id="79" name="Rectangle 78">
            <a:extLst>
              <a:ext uri="{FF2B5EF4-FFF2-40B4-BE49-F238E27FC236}">
                <a16:creationId xmlns:a16="http://schemas.microsoft.com/office/drawing/2014/main" id="{AE55A474-2779-FC48-8CC3-E65913A542FD}"/>
              </a:ext>
            </a:extLst>
          </p:cNvPr>
          <p:cNvSpPr/>
          <p:nvPr/>
        </p:nvSpPr>
        <p:spPr>
          <a:xfrm>
            <a:off x="10967144" y="1789742"/>
            <a:ext cx="679993" cy="502766"/>
          </a:xfrm>
          <a:prstGeom prst="rect">
            <a:avLst/>
          </a:prstGeom>
        </p:spPr>
        <p:txBody>
          <a:bodyPr wrap="non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2667" b="1" i="0" u="none" strike="noStrike" kern="1200" cap="none" spc="0" normalizeH="0" baseline="0" noProof="0">
                <a:ln>
                  <a:noFill/>
                </a:ln>
                <a:solidFill>
                  <a:srgbClr val="E70068"/>
                </a:solidFill>
                <a:effectLst/>
                <a:uLnTx/>
                <a:uFillTx/>
                <a:latin typeface="Arial" panose="020B0604020202020204" pitchFamily="34" charset="0"/>
                <a:ea typeface="+mn-ea"/>
                <a:cs typeface="Arial" panose="020B0604020202020204" pitchFamily="34" charset="0"/>
              </a:rPr>
              <a:t>1%</a:t>
            </a:r>
          </a:p>
        </p:txBody>
      </p:sp>
      <p:sp>
        <p:nvSpPr>
          <p:cNvPr id="80" name="Down Arrow 79">
            <a:extLst>
              <a:ext uri="{FF2B5EF4-FFF2-40B4-BE49-F238E27FC236}">
                <a16:creationId xmlns:a16="http://schemas.microsoft.com/office/drawing/2014/main" id="{27F0ADAF-15D8-5D4C-B9F8-D15D44779EC8}"/>
              </a:ext>
            </a:extLst>
          </p:cNvPr>
          <p:cNvSpPr/>
          <p:nvPr/>
        </p:nvSpPr>
        <p:spPr>
          <a:xfrm>
            <a:off x="8237780" y="5782476"/>
            <a:ext cx="1919439" cy="864296"/>
          </a:xfrm>
          <a:prstGeom prst="downArrow">
            <a:avLst>
              <a:gd name="adj1" fmla="val 67682"/>
              <a:gd name="adj2" fmla="val 43810"/>
            </a:avLst>
          </a:pr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TextBox 80">
            <a:extLst>
              <a:ext uri="{FF2B5EF4-FFF2-40B4-BE49-F238E27FC236}">
                <a16:creationId xmlns:a16="http://schemas.microsoft.com/office/drawing/2014/main" id="{8D78A8B4-0FD1-324B-AFE5-48D631113E6E}"/>
              </a:ext>
            </a:extLst>
          </p:cNvPr>
          <p:cNvSpPr txBox="1"/>
          <p:nvPr/>
        </p:nvSpPr>
        <p:spPr>
          <a:xfrm>
            <a:off x="7844771" y="5176272"/>
            <a:ext cx="2593191"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a:ln>
                  <a:noFill/>
                </a:ln>
                <a:solidFill>
                  <a:srgbClr val="00A4DE">
                    <a:lumMod val="50000"/>
                  </a:srgbClr>
                </a:solidFill>
                <a:effectLst/>
                <a:uLnTx/>
                <a:uFillTx/>
                <a:latin typeface="Arial" panose="020B0604020202020204" pitchFamily="34" charset="0"/>
                <a:ea typeface="+mn-ea"/>
                <a:cs typeface="Arial" panose="020B0604020202020204" pitchFamily="34" charset="0"/>
              </a:rPr>
              <a:t>Modest Dip</a:t>
            </a:r>
          </a:p>
        </p:txBody>
      </p:sp>
      <p:sp>
        <p:nvSpPr>
          <p:cNvPr id="82" name="TextBox 81">
            <a:extLst>
              <a:ext uri="{FF2B5EF4-FFF2-40B4-BE49-F238E27FC236}">
                <a16:creationId xmlns:a16="http://schemas.microsoft.com/office/drawing/2014/main" id="{E55FC326-BD55-154A-91FC-E9328AEC4815}"/>
              </a:ext>
            </a:extLst>
          </p:cNvPr>
          <p:cNvSpPr txBox="1"/>
          <p:nvPr/>
        </p:nvSpPr>
        <p:spPr>
          <a:xfrm>
            <a:off x="8534444" y="5826373"/>
            <a:ext cx="1292876" cy="46166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FFFFFF"/>
                </a:solidFill>
                <a:effectLst/>
                <a:uLnTx/>
                <a:uFillTx/>
                <a:latin typeface="Arial" panose="020B0604020202020204"/>
                <a:ea typeface="+mn-ea"/>
                <a:cs typeface="+mn-cs"/>
              </a:rPr>
              <a:t>10-30%</a:t>
            </a:r>
          </a:p>
        </p:txBody>
      </p:sp>
      <p:sp>
        <p:nvSpPr>
          <p:cNvPr id="84" name="Down Arrow 83">
            <a:extLst>
              <a:ext uri="{FF2B5EF4-FFF2-40B4-BE49-F238E27FC236}">
                <a16:creationId xmlns:a16="http://schemas.microsoft.com/office/drawing/2014/main" id="{729815D8-F186-554F-BF1D-37ADEC97348B}"/>
              </a:ext>
            </a:extLst>
          </p:cNvPr>
          <p:cNvSpPr/>
          <p:nvPr/>
        </p:nvSpPr>
        <p:spPr>
          <a:xfrm>
            <a:off x="10621094" y="5756872"/>
            <a:ext cx="1412741" cy="864296"/>
          </a:xfrm>
          <a:prstGeom prst="downArrow">
            <a:avLst>
              <a:gd name="adj1" fmla="val 67682"/>
              <a:gd name="adj2" fmla="val 4381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891B23B1-5222-B34B-9DD9-0D6E83987CF0}"/>
              </a:ext>
            </a:extLst>
          </p:cNvPr>
          <p:cNvSpPr txBox="1"/>
          <p:nvPr/>
        </p:nvSpPr>
        <p:spPr>
          <a:xfrm>
            <a:off x="10242014" y="5178557"/>
            <a:ext cx="2191175"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a:ln>
                  <a:noFill/>
                </a:ln>
                <a:solidFill>
                  <a:srgbClr val="E70068"/>
                </a:solidFill>
                <a:effectLst/>
                <a:uLnTx/>
                <a:uFillTx/>
                <a:latin typeface="Arial" panose="020B0604020202020204" pitchFamily="34" charset="0"/>
                <a:ea typeface="+mn-ea"/>
                <a:cs typeface="Arial" panose="020B0604020202020204" pitchFamily="34" charset="0"/>
              </a:rPr>
              <a:t>Big Dip</a:t>
            </a:r>
          </a:p>
        </p:txBody>
      </p:sp>
      <p:sp>
        <p:nvSpPr>
          <p:cNvPr id="86" name="TextBox 85">
            <a:extLst>
              <a:ext uri="{FF2B5EF4-FFF2-40B4-BE49-F238E27FC236}">
                <a16:creationId xmlns:a16="http://schemas.microsoft.com/office/drawing/2014/main" id="{DAF01CDE-CC4E-A94E-8386-ABFFB13C12E5}"/>
              </a:ext>
            </a:extLst>
          </p:cNvPr>
          <p:cNvSpPr txBox="1"/>
          <p:nvPr/>
        </p:nvSpPr>
        <p:spPr>
          <a:xfrm>
            <a:off x="10821623" y="5766473"/>
            <a:ext cx="1002036"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FFFFFF"/>
                </a:solidFill>
                <a:effectLst/>
                <a:uLnTx/>
                <a:uFillTx/>
                <a:latin typeface="Arial" panose="020B0604020202020204"/>
                <a:ea typeface="+mn-ea"/>
                <a:cs typeface="+mn-cs"/>
              </a:rPr>
              <a:t>&gt;30%</a:t>
            </a:r>
          </a:p>
        </p:txBody>
      </p:sp>
      <p:sp>
        <p:nvSpPr>
          <p:cNvPr id="87" name="Rectangle 86">
            <a:extLst>
              <a:ext uri="{FF2B5EF4-FFF2-40B4-BE49-F238E27FC236}">
                <a16:creationId xmlns:a16="http://schemas.microsoft.com/office/drawing/2014/main" id="{220DE6DB-695B-AC4B-8C32-9C5BF117224C}"/>
              </a:ext>
            </a:extLst>
          </p:cNvPr>
          <p:cNvSpPr/>
          <p:nvPr/>
        </p:nvSpPr>
        <p:spPr>
          <a:xfrm>
            <a:off x="264143" y="4956101"/>
            <a:ext cx="2521844" cy="379656"/>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“eGFR dip” at week 4:</a:t>
            </a:r>
          </a:p>
        </p:txBody>
      </p:sp>
      <p:sp>
        <p:nvSpPr>
          <p:cNvPr id="89" name="TextBox 88">
            <a:extLst>
              <a:ext uri="{FF2B5EF4-FFF2-40B4-BE49-F238E27FC236}">
                <a16:creationId xmlns:a16="http://schemas.microsoft.com/office/drawing/2014/main" id="{A37DEEB7-F143-1F4C-A026-4ABA0FB61379}"/>
              </a:ext>
            </a:extLst>
          </p:cNvPr>
          <p:cNvSpPr txBox="1"/>
          <p:nvPr/>
        </p:nvSpPr>
        <p:spPr>
          <a:xfrm>
            <a:off x="7744118" y="878530"/>
            <a:ext cx="3329267" cy="461665"/>
          </a:xfrm>
          <a:prstGeom prst="rect">
            <a:avLst/>
          </a:prstGeom>
          <a:noFill/>
          <a:ln>
            <a:solidFill>
              <a:schemeClr val="accent6">
                <a:lumMod val="50000"/>
              </a:schemeClr>
            </a:solid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vs. 13% with placebo</a:t>
            </a:r>
          </a:p>
        </p:txBody>
      </p:sp>
      <p:sp>
        <p:nvSpPr>
          <p:cNvPr id="60" name="Rectangle 59">
            <a:extLst>
              <a:ext uri="{FF2B5EF4-FFF2-40B4-BE49-F238E27FC236}">
                <a16:creationId xmlns:a16="http://schemas.microsoft.com/office/drawing/2014/main" id="{ADC9485E-8501-4E20-938B-9B96759EB7E1}"/>
              </a:ext>
            </a:extLst>
          </p:cNvPr>
          <p:cNvSpPr/>
          <p:nvPr/>
        </p:nvSpPr>
        <p:spPr>
          <a:xfrm>
            <a:off x="0" y="-952275"/>
            <a:ext cx="12191999" cy="850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FFFFFF"/>
                </a:solidFill>
                <a:effectLst/>
                <a:uLnTx/>
                <a:uFillTx/>
                <a:latin typeface="Arial" panose="020B0604020202020204"/>
                <a:ea typeface="+mn-ea"/>
                <a:cs typeface="+mn-cs"/>
              </a:rPr>
              <a:t>Optional Slide</a:t>
            </a:r>
            <a:br>
              <a:rPr kumimoji="0" lang="en-CA" sz="24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CA" sz="2400" b="0" i="0" u="none" strike="noStrike" kern="1200" cap="none" spc="0" normalizeH="0" baseline="0" noProof="0">
                <a:ln>
                  <a:noFill/>
                </a:ln>
                <a:solidFill>
                  <a:srgbClr val="FFFFFF"/>
                </a:solidFill>
                <a:effectLst/>
                <a:uLnTx/>
                <a:uFillTx/>
                <a:latin typeface="Arial" panose="020B0604020202020204"/>
                <a:ea typeface="+mn-ea"/>
                <a:cs typeface="+mn-cs"/>
              </a:rPr>
              <a:t>Unhide slide to include it in your presentation</a:t>
            </a:r>
          </a:p>
        </p:txBody>
      </p:sp>
      <p:sp>
        <p:nvSpPr>
          <p:cNvPr id="62" name="Slide Number Placeholder 7">
            <a:extLst>
              <a:ext uri="{FF2B5EF4-FFF2-40B4-BE49-F238E27FC236}">
                <a16:creationId xmlns:a16="http://schemas.microsoft.com/office/drawing/2014/main" id="{8FACC88D-3510-F348-A419-D395EEC5F64F}"/>
              </a:ext>
            </a:extLst>
          </p:cNvPr>
          <p:cNvSpPr>
            <a:spLocks noGrp="1"/>
          </p:cNvSpPr>
          <p:nvPr>
            <p:ph type="sldNum" sz="quarter" idx="14"/>
          </p:nvPr>
        </p:nvSpPr>
        <p:spPr>
          <a:xfrm>
            <a:off x="11352180" y="6275263"/>
            <a:ext cx="59708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E70068"/>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CA" sz="1050" b="0" i="0" u="none" strike="noStrike" kern="1200" cap="none" spc="0" normalizeH="0" baseline="0" noProof="0">
              <a:ln>
                <a:noFill/>
              </a:ln>
              <a:solidFill>
                <a:srgbClr val="E70068"/>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92685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dissolve">
                                      <p:cBhvr>
                                        <p:cTn id="16" dur="500"/>
                                        <p:tgtEl>
                                          <p:spTgt spid="70"/>
                                        </p:tgtEl>
                                      </p:cBhvr>
                                    </p:animEffect>
                                  </p:childTnLst>
                                </p:cTn>
                              </p:par>
                              <p:par>
                                <p:cTn id="17" presetID="12" presetClass="entr" presetSubtype="1"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p:tgtEl>
                                          <p:spTgt spid="55"/>
                                        </p:tgtEl>
                                        <p:attrNameLst>
                                          <p:attrName>ppt_y</p:attrName>
                                        </p:attrNameLst>
                                      </p:cBhvr>
                                      <p:tavLst>
                                        <p:tav tm="0">
                                          <p:val>
                                            <p:strVal val="#ppt_y-#ppt_h*1.125000"/>
                                          </p:val>
                                        </p:tav>
                                        <p:tav tm="100000">
                                          <p:val>
                                            <p:strVal val="#ppt_y"/>
                                          </p:val>
                                        </p:tav>
                                      </p:tavLst>
                                    </p:anim>
                                    <p:animEffect transition="in" filter="wipe(down)">
                                      <p:cBhvr>
                                        <p:cTn id="20" dur="500"/>
                                        <p:tgtEl>
                                          <p:spTgt spid="5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par>
                                <p:cTn id="26" presetID="9" presetClass="entr" presetSubtype="0" fill="hold"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dissolve">
                                      <p:cBhvr>
                                        <p:cTn id="28" dur="500"/>
                                        <p:tgtEl>
                                          <p:spTgt spid="68"/>
                                        </p:tgtEl>
                                      </p:cBhvr>
                                    </p:animEffect>
                                  </p:childTnLst>
                                </p:cTn>
                              </p:par>
                              <p:par>
                                <p:cTn id="29" presetID="12" presetClass="entr" presetSubtype="1"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additive="base">
                                        <p:cTn id="31" dur="500"/>
                                        <p:tgtEl>
                                          <p:spTgt spid="83"/>
                                        </p:tgtEl>
                                        <p:attrNameLst>
                                          <p:attrName>ppt_y</p:attrName>
                                        </p:attrNameLst>
                                      </p:cBhvr>
                                      <p:tavLst>
                                        <p:tav tm="0">
                                          <p:val>
                                            <p:strVal val="#ppt_y-#ppt_h*1.125000"/>
                                          </p:val>
                                        </p:tav>
                                        <p:tav tm="100000">
                                          <p:val>
                                            <p:strVal val="#ppt_y"/>
                                          </p:val>
                                        </p:tav>
                                      </p:tavLst>
                                    </p:anim>
                                    <p:animEffect transition="in" filter="wipe(down)">
                                      <p:cBhvr>
                                        <p:cTn id="32" dur="500"/>
                                        <p:tgtEl>
                                          <p:spTgt spid="83"/>
                                        </p:tgtEl>
                                      </p:cBhvr>
                                    </p:animEffect>
                                  </p:childTnLst>
                                </p:cTn>
                              </p:par>
                              <p:par>
                                <p:cTn id="33" presetID="12" presetClass="entr" presetSubtype="1" fill="hold" grpId="0" nodeType="withEffect">
                                  <p:stCondLst>
                                    <p:cond delay="0"/>
                                  </p:stCondLst>
                                  <p:childTnLst>
                                    <p:set>
                                      <p:cBhvr>
                                        <p:cTn id="34" dur="1" fill="hold">
                                          <p:stCondLst>
                                            <p:cond delay="0"/>
                                          </p:stCondLst>
                                        </p:cTn>
                                        <p:tgtEl>
                                          <p:spTgt spid="65"/>
                                        </p:tgtEl>
                                        <p:attrNameLst>
                                          <p:attrName>style.visibility</p:attrName>
                                        </p:attrNameLst>
                                      </p:cBhvr>
                                      <p:to>
                                        <p:strVal val="visible"/>
                                      </p:to>
                                    </p:set>
                                    <p:anim calcmode="lin" valueType="num">
                                      <p:cBhvr additive="base">
                                        <p:cTn id="35" dur="500"/>
                                        <p:tgtEl>
                                          <p:spTgt spid="65"/>
                                        </p:tgtEl>
                                        <p:attrNameLst>
                                          <p:attrName>ppt_y</p:attrName>
                                        </p:attrNameLst>
                                      </p:cBhvr>
                                      <p:tavLst>
                                        <p:tav tm="0">
                                          <p:val>
                                            <p:strVal val="#ppt_y-#ppt_h*1.125000"/>
                                          </p:val>
                                        </p:tav>
                                        <p:tav tm="100000">
                                          <p:val>
                                            <p:strVal val="#ppt_y"/>
                                          </p:val>
                                        </p:tav>
                                      </p:tavLst>
                                    </p:anim>
                                    <p:animEffect transition="in" filter="wipe(down)">
                                      <p:cBhvr>
                                        <p:cTn id="36" dur="500"/>
                                        <p:tgtEl>
                                          <p:spTgt spid="65"/>
                                        </p:tgtEl>
                                      </p:cBhvr>
                                    </p:animEffect>
                                  </p:childTnLst>
                                </p:cTn>
                              </p:par>
                              <p:par>
                                <p:cTn id="37" presetID="12" presetClass="entr" presetSubtype="1"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 calcmode="lin" valueType="num">
                                      <p:cBhvr additive="base">
                                        <p:cTn id="39" dur="500"/>
                                        <p:tgtEl>
                                          <p:spTgt spid="66"/>
                                        </p:tgtEl>
                                        <p:attrNameLst>
                                          <p:attrName>ppt_y</p:attrName>
                                        </p:attrNameLst>
                                      </p:cBhvr>
                                      <p:tavLst>
                                        <p:tav tm="0">
                                          <p:val>
                                            <p:strVal val="#ppt_y-#ppt_h*1.125000"/>
                                          </p:val>
                                        </p:tav>
                                        <p:tav tm="100000">
                                          <p:val>
                                            <p:strVal val="#ppt_y"/>
                                          </p:val>
                                        </p:tav>
                                      </p:tavLst>
                                    </p:anim>
                                    <p:animEffect transition="in" filter="wipe(down)">
                                      <p:cBhvr>
                                        <p:cTn id="40" dur="500"/>
                                        <p:tgtEl>
                                          <p:spTgt spid="66"/>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1" fill="hold" grpId="0" nodeType="clickEffect">
                                  <p:stCondLst>
                                    <p:cond delay="0"/>
                                  </p:stCondLst>
                                  <p:childTnLst>
                                    <p:set>
                                      <p:cBhvr>
                                        <p:cTn id="44" dur="1" fill="hold">
                                          <p:stCondLst>
                                            <p:cond delay="0"/>
                                          </p:stCondLst>
                                        </p:cTn>
                                        <p:tgtEl>
                                          <p:spTgt spid="80"/>
                                        </p:tgtEl>
                                        <p:attrNameLst>
                                          <p:attrName>style.visibility</p:attrName>
                                        </p:attrNameLst>
                                      </p:cBhvr>
                                      <p:to>
                                        <p:strVal val="visible"/>
                                      </p:to>
                                    </p:set>
                                    <p:anim calcmode="lin" valueType="num">
                                      <p:cBhvr additive="base">
                                        <p:cTn id="45" dur="500"/>
                                        <p:tgtEl>
                                          <p:spTgt spid="80"/>
                                        </p:tgtEl>
                                        <p:attrNameLst>
                                          <p:attrName>ppt_y</p:attrName>
                                        </p:attrNameLst>
                                      </p:cBhvr>
                                      <p:tavLst>
                                        <p:tav tm="0">
                                          <p:val>
                                            <p:strVal val="#ppt_y-#ppt_h*1.125000"/>
                                          </p:val>
                                        </p:tav>
                                        <p:tav tm="100000">
                                          <p:val>
                                            <p:strVal val="#ppt_y"/>
                                          </p:val>
                                        </p:tav>
                                      </p:tavLst>
                                    </p:anim>
                                    <p:animEffect transition="in" filter="wipe(down)">
                                      <p:cBhvr>
                                        <p:cTn id="46" dur="500"/>
                                        <p:tgtEl>
                                          <p:spTgt spid="80"/>
                                        </p:tgtEl>
                                      </p:cBhvr>
                                    </p:animEffect>
                                  </p:childTnLst>
                                </p:cTn>
                              </p:par>
                              <p:par>
                                <p:cTn id="47" presetID="12" presetClass="entr" presetSubtype="1" fill="hold" grpId="0" nodeType="with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additive="base">
                                        <p:cTn id="49" dur="500"/>
                                        <p:tgtEl>
                                          <p:spTgt spid="81"/>
                                        </p:tgtEl>
                                        <p:attrNameLst>
                                          <p:attrName>ppt_y</p:attrName>
                                        </p:attrNameLst>
                                      </p:cBhvr>
                                      <p:tavLst>
                                        <p:tav tm="0">
                                          <p:val>
                                            <p:strVal val="#ppt_y-#ppt_h*1.125000"/>
                                          </p:val>
                                        </p:tav>
                                        <p:tav tm="100000">
                                          <p:val>
                                            <p:strVal val="#ppt_y"/>
                                          </p:val>
                                        </p:tav>
                                      </p:tavLst>
                                    </p:anim>
                                    <p:animEffect transition="in" filter="wipe(down)">
                                      <p:cBhvr>
                                        <p:cTn id="50" dur="500"/>
                                        <p:tgtEl>
                                          <p:spTgt spid="81"/>
                                        </p:tgtEl>
                                      </p:cBhvr>
                                    </p:animEffect>
                                  </p:childTnLst>
                                </p:cTn>
                              </p:par>
                              <p:par>
                                <p:cTn id="51" presetID="12" presetClass="entr" presetSubtype="1" fill="hold" grpId="0" nodeType="withEffect">
                                  <p:stCondLst>
                                    <p:cond delay="0"/>
                                  </p:stCondLst>
                                  <p:childTnLst>
                                    <p:set>
                                      <p:cBhvr>
                                        <p:cTn id="52" dur="1" fill="hold">
                                          <p:stCondLst>
                                            <p:cond delay="0"/>
                                          </p:stCondLst>
                                        </p:cTn>
                                        <p:tgtEl>
                                          <p:spTgt spid="82"/>
                                        </p:tgtEl>
                                        <p:attrNameLst>
                                          <p:attrName>style.visibility</p:attrName>
                                        </p:attrNameLst>
                                      </p:cBhvr>
                                      <p:to>
                                        <p:strVal val="visible"/>
                                      </p:to>
                                    </p:set>
                                    <p:anim calcmode="lin" valueType="num">
                                      <p:cBhvr additive="base">
                                        <p:cTn id="53" dur="500"/>
                                        <p:tgtEl>
                                          <p:spTgt spid="82"/>
                                        </p:tgtEl>
                                        <p:attrNameLst>
                                          <p:attrName>ppt_y</p:attrName>
                                        </p:attrNameLst>
                                      </p:cBhvr>
                                      <p:tavLst>
                                        <p:tav tm="0">
                                          <p:val>
                                            <p:strVal val="#ppt_y-#ppt_h*1.125000"/>
                                          </p:val>
                                        </p:tav>
                                        <p:tav tm="100000">
                                          <p:val>
                                            <p:strVal val="#ppt_y"/>
                                          </p:val>
                                        </p:tav>
                                      </p:tavLst>
                                    </p:anim>
                                    <p:animEffect transition="in" filter="wipe(down)">
                                      <p:cBhvr>
                                        <p:cTn id="54" dur="500"/>
                                        <p:tgtEl>
                                          <p:spTgt spid="82"/>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dissolve">
                                      <p:cBhvr>
                                        <p:cTn id="57" dur="500"/>
                                        <p:tgtEl>
                                          <p:spTgt spid="15"/>
                                        </p:tgtEl>
                                      </p:cBhvr>
                                    </p:animEffect>
                                  </p:childTnLst>
                                </p:cTn>
                              </p:par>
                              <p:par>
                                <p:cTn id="58" presetID="9"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dissolve">
                                      <p:cBhvr>
                                        <p:cTn id="60" dur="500"/>
                                        <p:tgtEl>
                                          <p:spTgt spid="26"/>
                                        </p:tgtEl>
                                      </p:cBhvr>
                                    </p:animEffect>
                                  </p:childTnLst>
                                </p:cTn>
                              </p:par>
                              <p:par>
                                <p:cTn id="61" presetID="9"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dissolve">
                                      <p:cBhvr>
                                        <p:cTn id="63" dur="500"/>
                                        <p:tgtEl>
                                          <p:spTgt spid="31"/>
                                        </p:tgtEl>
                                      </p:cBhvr>
                                    </p:animEffect>
                                  </p:childTnLst>
                                </p:cTn>
                              </p:par>
                              <p:par>
                                <p:cTn id="64" presetID="9" presetClass="entr" presetSubtype="0" fill="hold"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dissolve">
                                      <p:cBhvr>
                                        <p:cTn id="66" dur="500"/>
                                        <p:tgtEl>
                                          <p:spTgt spid="40"/>
                                        </p:tgtEl>
                                      </p:cBhvr>
                                    </p:animEffect>
                                  </p:childTnLst>
                                </p:cTn>
                              </p:par>
                              <p:par>
                                <p:cTn id="67" presetID="9" presetClass="entr" presetSubtype="0" fill="hold"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dissolve">
                                      <p:cBhvr>
                                        <p:cTn id="69" dur="500"/>
                                        <p:tgtEl>
                                          <p:spTgt spid="41"/>
                                        </p:tgtEl>
                                      </p:cBhvr>
                                    </p:animEffect>
                                  </p:childTnLst>
                                </p:cTn>
                              </p:par>
                              <p:par>
                                <p:cTn id="70" presetID="9" presetClass="entr" presetSubtype="0" fill="hold" nodeType="with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dissolve">
                                      <p:cBhvr>
                                        <p:cTn id="72" dur="500"/>
                                        <p:tgtEl>
                                          <p:spTgt spid="50"/>
                                        </p:tgtEl>
                                      </p:cBhvr>
                                    </p:animEffect>
                                  </p:childTnLst>
                                </p:cTn>
                              </p:par>
                              <p:par>
                                <p:cTn id="73" presetID="9" presetClass="entr" presetSubtype="0" fill="hold"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dissolve">
                                      <p:cBhvr>
                                        <p:cTn id="75" dur="500"/>
                                        <p:tgtEl>
                                          <p:spTgt spid="51"/>
                                        </p:tgtEl>
                                      </p:cBhvr>
                                    </p:animEffect>
                                  </p:childTnLst>
                                </p:cTn>
                              </p:par>
                              <p:par>
                                <p:cTn id="76" presetID="9" presetClass="entr" presetSubtype="0" fill="hold" nodeType="with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dissolve">
                                      <p:cBhvr>
                                        <p:cTn id="78" dur="500"/>
                                        <p:tgtEl>
                                          <p:spTgt spid="72"/>
                                        </p:tgtEl>
                                      </p:cBhvr>
                                    </p:animEffect>
                                  </p:childTnLst>
                                </p:cTn>
                              </p:par>
                              <p:par>
                                <p:cTn id="79" presetID="9" presetClass="entr" presetSubtype="0" fill="hold" nodeType="withEffect">
                                  <p:stCondLst>
                                    <p:cond delay="0"/>
                                  </p:stCondLst>
                                  <p:childTnLst>
                                    <p:set>
                                      <p:cBhvr>
                                        <p:cTn id="80" dur="1" fill="hold">
                                          <p:stCondLst>
                                            <p:cond delay="0"/>
                                          </p:stCondLst>
                                        </p:cTn>
                                        <p:tgtEl>
                                          <p:spTgt spid="76"/>
                                        </p:tgtEl>
                                        <p:attrNameLst>
                                          <p:attrName>style.visibility</p:attrName>
                                        </p:attrNameLst>
                                      </p:cBhvr>
                                      <p:to>
                                        <p:strVal val="visible"/>
                                      </p:to>
                                    </p:set>
                                    <p:animEffect transition="in" filter="dissolve">
                                      <p:cBhvr>
                                        <p:cTn id="81" dur="500"/>
                                        <p:tgtEl>
                                          <p:spTgt spid="76"/>
                                        </p:tgtEl>
                                      </p:cBhvr>
                                    </p:animEffect>
                                  </p:childTnLst>
                                </p:cTn>
                              </p:par>
                              <p:par>
                                <p:cTn id="82" presetID="9" presetClass="entr" presetSubtype="0" fill="hold" nodeType="withEffect">
                                  <p:stCondLst>
                                    <p:cond delay="0"/>
                                  </p:stCondLst>
                                  <p:childTnLst>
                                    <p:set>
                                      <p:cBhvr>
                                        <p:cTn id="83" dur="1" fill="hold">
                                          <p:stCondLst>
                                            <p:cond delay="0"/>
                                          </p:stCondLst>
                                        </p:cTn>
                                        <p:tgtEl>
                                          <p:spTgt spid="78"/>
                                        </p:tgtEl>
                                        <p:attrNameLst>
                                          <p:attrName>style.visibility</p:attrName>
                                        </p:attrNameLst>
                                      </p:cBhvr>
                                      <p:to>
                                        <p:strVal val="visible"/>
                                      </p:to>
                                    </p:set>
                                    <p:animEffect transition="in" filter="dissolve">
                                      <p:cBhvr>
                                        <p:cTn id="84" dur="500"/>
                                        <p:tgtEl>
                                          <p:spTgt spid="78"/>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nodeType="click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dissolve">
                                      <p:cBhvr>
                                        <p:cTn id="89" dur="500"/>
                                        <p:tgtEl>
                                          <p:spTgt spid="74"/>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79"/>
                                        </p:tgtEl>
                                        <p:attrNameLst>
                                          <p:attrName>style.visibility</p:attrName>
                                        </p:attrNameLst>
                                      </p:cBhvr>
                                      <p:to>
                                        <p:strVal val="visible"/>
                                      </p:to>
                                    </p:set>
                                    <p:animEffect transition="in" filter="dissolve">
                                      <p:cBhvr>
                                        <p:cTn id="92" dur="500"/>
                                        <p:tgtEl>
                                          <p:spTgt spid="79"/>
                                        </p:tgtEl>
                                      </p:cBhvr>
                                    </p:animEffect>
                                  </p:childTnLst>
                                </p:cTn>
                              </p:par>
                              <p:par>
                                <p:cTn id="93" presetID="12" presetClass="entr" presetSubtype="1" fill="hold" grpId="0" nodeType="withEffect">
                                  <p:stCondLst>
                                    <p:cond delay="0"/>
                                  </p:stCondLst>
                                  <p:childTnLst>
                                    <p:set>
                                      <p:cBhvr>
                                        <p:cTn id="94" dur="1" fill="hold">
                                          <p:stCondLst>
                                            <p:cond delay="0"/>
                                          </p:stCondLst>
                                        </p:cTn>
                                        <p:tgtEl>
                                          <p:spTgt spid="84"/>
                                        </p:tgtEl>
                                        <p:attrNameLst>
                                          <p:attrName>style.visibility</p:attrName>
                                        </p:attrNameLst>
                                      </p:cBhvr>
                                      <p:to>
                                        <p:strVal val="visible"/>
                                      </p:to>
                                    </p:set>
                                    <p:anim calcmode="lin" valueType="num">
                                      <p:cBhvr additive="base">
                                        <p:cTn id="95" dur="500"/>
                                        <p:tgtEl>
                                          <p:spTgt spid="84"/>
                                        </p:tgtEl>
                                        <p:attrNameLst>
                                          <p:attrName>ppt_y</p:attrName>
                                        </p:attrNameLst>
                                      </p:cBhvr>
                                      <p:tavLst>
                                        <p:tav tm="0">
                                          <p:val>
                                            <p:strVal val="#ppt_y-#ppt_h*1.125000"/>
                                          </p:val>
                                        </p:tav>
                                        <p:tav tm="100000">
                                          <p:val>
                                            <p:strVal val="#ppt_y"/>
                                          </p:val>
                                        </p:tav>
                                      </p:tavLst>
                                    </p:anim>
                                    <p:animEffect transition="in" filter="wipe(down)">
                                      <p:cBhvr>
                                        <p:cTn id="96" dur="500"/>
                                        <p:tgtEl>
                                          <p:spTgt spid="84"/>
                                        </p:tgtEl>
                                      </p:cBhvr>
                                    </p:animEffect>
                                  </p:childTnLst>
                                </p:cTn>
                              </p:par>
                              <p:par>
                                <p:cTn id="97" presetID="12" presetClass="entr" presetSubtype="1" fill="hold" grpId="0" nodeType="withEffect">
                                  <p:stCondLst>
                                    <p:cond delay="0"/>
                                  </p:stCondLst>
                                  <p:childTnLst>
                                    <p:set>
                                      <p:cBhvr>
                                        <p:cTn id="98" dur="1" fill="hold">
                                          <p:stCondLst>
                                            <p:cond delay="0"/>
                                          </p:stCondLst>
                                        </p:cTn>
                                        <p:tgtEl>
                                          <p:spTgt spid="85"/>
                                        </p:tgtEl>
                                        <p:attrNameLst>
                                          <p:attrName>style.visibility</p:attrName>
                                        </p:attrNameLst>
                                      </p:cBhvr>
                                      <p:to>
                                        <p:strVal val="visible"/>
                                      </p:to>
                                    </p:set>
                                    <p:anim calcmode="lin" valueType="num">
                                      <p:cBhvr additive="base">
                                        <p:cTn id="99" dur="500"/>
                                        <p:tgtEl>
                                          <p:spTgt spid="85"/>
                                        </p:tgtEl>
                                        <p:attrNameLst>
                                          <p:attrName>ppt_y</p:attrName>
                                        </p:attrNameLst>
                                      </p:cBhvr>
                                      <p:tavLst>
                                        <p:tav tm="0">
                                          <p:val>
                                            <p:strVal val="#ppt_y-#ppt_h*1.125000"/>
                                          </p:val>
                                        </p:tav>
                                        <p:tav tm="100000">
                                          <p:val>
                                            <p:strVal val="#ppt_y"/>
                                          </p:val>
                                        </p:tav>
                                      </p:tavLst>
                                    </p:anim>
                                    <p:animEffect transition="in" filter="wipe(down)">
                                      <p:cBhvr>
                                        <p:cTn id="100" dur="500"/>
                                        <p:tgtEl>
                                          <p:spTgt spid="85"/>
                                        </p:tgtEl>
                                      </p:cBhvr>
                                    </p:animEffect>
                                  </p:childTnLst>
                                </p:cTn>
                              </p:par>
                              <p:par>
                                <p:cTn id="101" presetID="12" presetClass="entr" presetSubtype="1" fill="hold" grpId="0" nodeType="withEffect">
                                  <p:stCondLst>
                                    <p:cond delay="0"/>
                                  </p:stCondLst>
                                  <p:childTnLst>
                                    <p:set>
                                      <p:cBhvr>
                                        <p:cTn id="102" dur="1" fill="hold">
                                          <p:stCondLst>
                                            <p:cond delay="0"/>
                                          </p:stCondLst>
                                        </p:cTn>
                                        <p:tgtEl>
                                          <p:spTgt spid="86"/>
                                        </p:tgtEl>
                                        <p:attrNameLst>
                                          <p:attrName>style.visibility</p:attrName>
                                        </p:attrNameLst>
                                      </p:cBhvr>
                                      <p:to>
                                        <p:strVal val="visible"/>
                                      </p:to>
                                    </p:set>
                                    <p:anim calcmode="lin" valueType="num">
                                      <p:cBhvr additive="base">
                                        <p:cTn id="103" dur="500"/>
                                        <p:tgtEl>
                                          <p:spTgt spid="86"/>
                                        </p:tgtEl>
                                        <p:attrNameLst>
                                          <p:attrName>ppt_y</p:attrName>
                                        </p:attrNameLst>
                                      </p:cBhvr>
                                      <p:tavLst>
                                        <p:tav tm="0">
                                          <p:val>
                                            <p:strVal val="#ppt_y-#ppt_h*1.125000"/>
                                          </p:val>
                                        </p:tav>
                                        <p:tav tm="100000">
                                          <p:val>
                                            <p:strVal val="#ppt_y"/>
                                          </p:val>
                                        </p:tav>
                                      </p:tavLst>
                                    </p:anim>
                                    <p:animEffect transition="in" filter="wipe(down)">
                                      <p:cBhvr>
                                        <p:cTn id="104" dur="500"/>
                                        <p:tgtEl>
                                          <p:spTgt spid="86"/>
                                        </p:tgtEl>
                                      </p:cBhvr>
                                    </p:animEffect>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grpId="0" nodeType="clickEffect">
                                  <p:stCondLst>
                                    <p:cond delay="0"/>
                                  </p:stCondLst>
                                  <p:childTnLst>
                                    <p:set>
                                      <p:cBhvr>
                                        <p:cTn id="108" dur="1" fill="hold">
                                          <p:stCondLst>
                                            <p:cond delay="0"/>
                                          </p:stCondLst>
                                        </p:cTn>
                                        <p:tgtEl>
                                          <p:spTgt spid="89"/>
                                        </p:tgtEl>
                                        <p:attrNameLst>
                                          <p:attrName>style.visibility</p:attrName>
                                        </p:attrNameLst>
                                      </p:cBhvr>
                                      <p:to>
                                        <p:strVal val="visible"/>
                                      </p:to>
                                    </p:set>
                                    <p:animEffect transition="in" filter="dissolve">
                                      <p:cBhvr>
                                        <p:cTn id="109"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2" grpId="0"/>
      <p:bldP spid="15" grpId="0"/>
      <p:bldP spid="83" grpId="0" animBg="1"/>
      <p:bldP spid="65" grpId="0"/>
      <p:bldP spid="66" grpId="0"/>
      <p:bldP spid="55" grpId="0"/>
      <p:bldP spid="79" grpId="0"/>
      <p:bldP spid="80" grpId="0" animBg="1"/>
      <p:bldP spid="81" grpId="0"/>
      <p:bldP spid="82" grpId="0"/>
      <p:bldP spid="84" grpId="0" animBg="1"/>
      <p:bldP spid="85" grpId="0"/>
      <p:bldP spid="86" grpId="0"/>
      <p:bldP spid="8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EE894C-0CAC-4A4B-BC19-5B90B0B849D5}"/>
              </a:ext>
            </a:extLst>
          </p:cNvPr>
          <p:cNvSpPr>
            <a:spLocks noGrp="1"/>
          </p:cNvSpPr>
          <p:nvPr>
            <p:ph type="title"/>
          </p:nvPr>
        </p:nvSpPr>
        <p:spPr>
          <a:xfrm>
            <a:off x="1243584" y="232690"/>
            <a:ext cx="9738944" cy="904874"/>
          </a:xfrm>
        </p:spPr>
        <p:txBody>
          <a:bodyPr>
            <a:normAutofit fontScale="90000"/>
          </a:bodyPr>
          <a:lstStyle/>
          <a:p>
            <a:r>
              <a:rPr lang="en-CA"/>
              <a:t>Characteristics of Patients Experiencing eGFR Decline &gt;30% at Week 4</a:t>
            </a:r>
          </a:p>
        </p:txBody>
      </p:sp>
      <p:sp>
        <p:nvSpPr>
          <p:cNvPr id="7" name="Content Placeholder 6">
            <a:extLst>
              <a:ext uri="{FF2B5EF4-FFF2-40B4-BE49-F238E27FC236}">
                <a16:creationId xmlns:a16="http://schemas.microsoft.com/office/drawing/2014/main" id="{32867A77-6BA7-5B49-98D3-66878E563539}"/>
              </a:ext>
            </a:extLst>
          </p:cNvPr>
          <p:cNvSpPr>
            <a:spLocks noGrp="1"/>
          </p:cNvSpPr>
          <p:nvPr>
            <p:ph idx="1"/>
          </p:nvPr>
        </p:nvSpPr>
        <p:spPr>
          <a:xfrm>
            <a:off x="517679" y="1529692"/>
            <a:ext cx="11204151" cy="2746519"/>
          </a:xfrm>
        </p:spPr>
        <p:txBody>
          <a:bodyPr>
            <a:normAutofit/>
          </a:bodyPr>
          <a:lstStyle/>
          <a:p>
            <a:pPr>
              <a:spcAft>
                <a:spcPts val="800"/>
              </a:spcAft>
            </a:pPr>
            <a:r>
              <a:rPr lang="en-CA" sz="3200"/>
              <a:t>Advanced CKD (i.e., “high” and “very high” KDIGO risk)</a:t>
            </a:r>
          </a:p>
          <a:p>
            <a:pPr>
              <a:spcAft>
                <a:spcPts val="800"/>
              </a:spcAft>
            </a:pPr>
            <a:r>
              <a:rPr lang="en-CA" sz="3200"/>
              <a:t>Use of diuretic (especially loop diuretic or thiazide)</a:t>
            </a:r>
          </a:p>
          <a:p>
            <a:pPr>
              <a:spcAft>
                <a:spcPts val="800"/>
              </a:spcAft>
            </a:pPr>
            <a:r>
              <a:rPr lang="en-CA" sz="3200"/>
              <a:t>More comorbidities and CV risk factors vs. patients with less/no eGFR dip</a:t>
            </a:r>
          </a:p>
        </p:txBody>
      </p:sp>
      <p:sp>
        <p:nvSpPr>
          <p:cNvPr id="2" name="Espace réservé du texte 1">
            <a:extLst>
              <a:ext uri="{FF2B5EF4-FFF2-40B4-BE49-F238E27FC236}">
                <a16:creationId xmlns:a16="http://schemas.microsoft.com/office/drawing/2014/main" id="{679CA445-71D3-6342-B9D4-DB3C02FA6976}"/>
              </a:ext>
            </a:extLst>
          </p:cNvPr>
          <p:cNvSpPr>
            <a:spLocks noGrp="1"/>
          </p:cNvSpPr>
          <p:nvPr>
            <p:ph type="body" sz="quarter" idx="13"/>
          </p:nvPr>
        </p:nvSpPr>
        <p:spPr/>
        <p:txBody>
          <a:bodyPr/>
          <a:lstStyle/>
          <a:p>
            <a:r>
              <a:rPr lang="en-CA">
                <a:solidFill>
                  <a:prstClr val="black"/>
                </a:solidFill>
              </a:rPr>
              <a:t>eGFR, estimated glomerular filtration rate; CKD, chronic kidney disease; KDIGO, Kidney Disease: Improving Global Outcomes; CV, cardiovascular.</a:t>
            </a:r>
          </a:p>
          <a:p>
            <a:r>
              <a:rPr lang="en-CA">
                <a:solidFill>
                  <a:prstClr val="black"/>
                </a:solidFill>
                <a:cs typeface="Arial" panose="020B0604020202020204" pitchFamily="34" charset="0"/>
              </a:rPr>
              <a:t>Kraus BJ, </a:t>
            </a:r>
            <a:r>
              <a:rPr lang="en-CA" i="1">
                <a:solidFill>
                  <a:prstClr val="black"/>
                </a:solidFill>
                <a:cs typeface="Arial" panose="020B0604020202020204" pitchFamily="34" charset="0"/>
              </a:rPr>
              <a:t>et al. Kidney International </a:t>
            </a:r>
            <a:r>
              <a:rPr lang="en-CA">
                <a:solidFill>
                  <a:prstClr val="black"/>
                </a:solidFill>
                <a:cs typeface="Arial" panose="020B0604020202020204" pitchFamily="34" charset="0"/>
              </a:rPr>
              <a:t>2021;99:750-762.</a:t>
            </a:r>
          </a:p>
        </p:txBody>
      </p:sp>
      <p:sp>
        <p:nvSpPr>
          <p:cNvPr id="8" name="Rectangle 7">
            <a:extLst>
              <a:ext uri="{FF2B5EF4-FFF2-40B4-BE49-F238E27FC236}">
                <a16:creationId xmlns:a16="http://schemas.microsoft.com/office/drawing/2014/main" id="{EFFFFD07-FAF7-F248-9370-9ED9AF9E8891}"/>
              </a:ext>
            </a:extLst>
          </p:cNvPr>
          <p:cNvSpPr/>
          <p:nvPr/>
        </p:nvSpPr>
        <p:spPr>
          <a:xfrm>
            <a:off x="588277" y="4480908"/>
            <a:ext cx="10293521" cy="1569660"/>
          </a:xfrm>
          <a:prstGeom prst="rect">
            <a:avLst/>
          </a:prstGeom>
          <a:solidFill>
            <a:schemeClr val="accent2">
              <a:lumMod val="20000"/>
              <a:lumOff val="80000"/>
            </a:schemeClr>
          </a:solid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Stabilization of long-term mean eGFR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all dipping categories,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including the subset with a &gt;30% eGFR decline</a:t>
            </a:r>
            <a:r>
              <a:rPr kumimoji="0" lang="en-CA"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0" name="Rectangle 9">
            <a:extLst>
              <a:ext uri="{FF2B5EF4-FFF2-40B4-BE49-F238E27FC236}">
                <a16:creationId xmlns:a16="http://schemas.microsoft.com/office/drawing/2014/main" id="{00C00CD2-0694-4989-87BF-5B09E981E98A}"/>
              </a:ext>
            </a:extLst>
          </p:cNvPr>
          <p:cNvSpPr/>
          <p:nvPr/>
        </p:nvSpPr>
        <p:spPr>
          <a:xfrm>
            <a:off x="0" y="-1006497"/>
            <a:ext cx="12191999"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FFFFFF"/>
                </a:solidFill>
                <a:effectLst/>
                <a:uLnTx/>
                <a:uFillTx/>
                <a:latin typeface="Arial" panose="020B0604020202020204"/>
                <a:ea typeface="+mn-ea"/>
                <a:cs typeface="+mn-cs"/>
              </a:rPr>
              <a:t>Optional Slide</a:t>
            </a:r>
            <a:br>
              <a:rPr kumimoji="0" lang="en-CA" sz="24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CA" sz="2400" b="0" i="0" u="none" strike="noStrike" kern="1200" cap="none" spc="0" normalizeH="0" baseline="0" noProof="0">
                <a:ln>
                  <a:noFill/>
                </a:ln>
                <a:solidFill>
                  <a:srgbClr val="FFFFFF"/>
                </a:solidFill>
                <a:effectLst/>
                <a:uLnTx/>
                <a:uFillTx/>
                <a:latin typeface="Arial" panose="020B0604020202020204"/>
                <a:ea typeface="+mn-ea"/>
                <a:cs typeface="+mn-cs"/>
              </a:rPr>
              <a:t>Unhide slide to include it in your presentation</a:t>
            </a:r>
          </a:p>
        </p:txBody>
      </p:sp>
      <p:sp>
        <p:nvSpPr>
          <p:cNvPr id="11" name="Slide Number Placeholder 7">
            <a:extLst>
              <a:ext uri="{FF2B5EF4-FFF2-40B4-BE49-F238E27FC236}">
                <a16:creationId xmlns:a16="http://schemas.microsoft.com/office/drawing/2014/main" id="{8CAEE9CC-E806-0B46-8672-9640B2AF6A46}"/>
              </a:ext>
            </a:extLst>
          </p:cNvPr>
          <p:cNvSpPr>
            <a:spLocks noGrp="1"/>
          </p:cNvSpPr>
          <p:nvPr>
            <p:ph type="sldNum" sz="quarter" idx="14"/>
          </p:nvPr>
        </p:nvSpPr>
        <p:spPr>
          <a:xfrm>
            <a:off x="11352180" y="6275263"/>
            <a:ext cx="59708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E70068"/>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CA" sz="1050" b="0" i="0" u="none" strike="noStrike" kern="1200" cap="none" spc="0" normalizeH="0" baseline="0" noProof="0">
              <a:ln>
                <a:noFill/>
              </a:ln>
              <a:solidFill>
                <a:srgbClr val="E70068"/>
              </a:solidFill>
              <a:effectLst/>
              <a:uLnTx/>
              <a:uFillTx/>
              <a:latin typeface="Arial" panose="020B0604020202020204"/>
              <a:ea typeface="+mn-ea"/>
              <a:cs typeface="+mn-cs"/>
            </a:endParaRPr>
          </a:p>
        </p:txBody>
      </p:sp>
      <p:pic>
        <p:nvPicPr>
          <p:cNvPr id="4" name="Graphique 3">
            <a:extLst>
              <a:ext uri="{FF2B5EF4-FFF2-40B4-BE49-F238E27FC236}">
                <a16:creationId xmlns:a16="http://schemas.microsoft.com/office/drawing/2014/main" id="{349D9CC4-C38F-4545-A68B-99F4C6A59C9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90189" y="4028630"/>
            <a:ext cx="225787" cy="668677"/>
          </a:xfrm>
          <a:prstGeom prst="rect">
            <a:avLst/>
          </a:prstGeom>
        </p:spPr>
      </p:pic>
    </p:spTree>
    <p:extLst>
      <p:ext uri="{BB962C8B-B14F-4D97-AF65-F5344CB8AC3E}">
        <p14:creationId xmlns:p14="http://schemas.microsoft.com/office/powerpoint/2010/main" val="249634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573 0.00185 L -0.84987 -0.55208 " pathEditMode="relative" rAng="0" ptsTypes="AA">
                                      <p:cBhvr>
                                        <p:cTn id="6" dur="2000" fill="hold"/>
                                        <p:tgtEl>
                                          <p:spTgt spid="4"/>
                                        </p:tgtEl>
                                        <p:attrNameLst>
                                          <p:attrName>ppt_x</p:attrName>
                                          <p:attrName>ppt_y</p:attrName>
                                        </p:attrNameLst>
                                      </p:cBhvr>
                                      <p:rCtr x="-42786" y="-27708"/>
                                    </p:animMotion>
                                  </p:childTnLst>
                                </p:cTn>
                              </p:par>
                              <p:par>
                                <p:cTn id="7" presetID="9" presetClass="entr" presetSubtype="0" fill="hold" grpId="0" nodeType="withEffect">
                                  <p:stCondLst>
                                    <p:cond delay="150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additive="base">
                                        <p:cTn id="20"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 calcmode="lin" valueType="num">
                                      <p:cBhvr additive="base">
                                        <p:cTn id="26"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ppt_y</p:attrName>
                                        </p:attrNameLst>
                                      </p:cBhvr>
                                      <p:tavLst>
                                        <p:tav tm="0">
                                          <p:val>
                                            <p:strVal val="#ppt_y-#ppt_h*1.125000"/>
                                          </p:val>
                                        </p:tav>
                                        <p:tav tm="100000">
                                          <p:val>
                                            <p:strVal val="#ppt_y"/>
                                          </p:val>
                                        </p:tav>
                                      </p:tavLst>
                                    </p:anim>
                                    <p:animEffect transition="in" filter="wipe(down)">
                                      <p:cBhvr>
                                        <p:cTn id="33" dur="500"/>
                                        <p:tgtEl>
                                          <p:spTgt spid="8"/>
                                        </p:tgtEl>
                                      </p:cBhvr>
                                    </p:animEffect>
                                  </p:childTnLst>
                                </p:cTn>
                              </p:par>
                              <p:par>
                                <p:cTn id="34" presetID="6" presetClass="emph" presetSubtype="0" fill="hold" nodeType="withEffect">
                                  <p:stCondLst>
                                    <p:cond delay="0"/>
                                  </p:stCondLst>
                                  <p:childTnLst>
                                    <p:animScale>
                                      <p:cBhvr>
                                        <p:cTn id="35"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D42B993-BD81-4D5E-BABD-5114955FAB91}"/>
              </a:ext>
            </a:extLst>
          </p:cNvPr>
          <p:cNvGrpSpPr/>
          <p:nvPr/>
        </p:nvGrpSpPr>
        <p:grpSpPr>
          <a:xfrm>
            <a:off x="2823135" y="3183254"/>
            <a:ext cx="6561530" cy="2058111"/>
            <a:chOff x="2988235" y="3183254"/>
            <a:chExt cx="6561530" cy="2058111"/>
          </a:xfrm>
        </p:grpSpPr>
        <p:sp>
          <p:nvSpPr>
            <p:cNvPr id="7" name="Freeform: Shape 6">
              <a:extLst>
                <a:ext uri="{FF2B5EF4-FFF2-40B4-BE49-F238E27FC236}">
                  <a16:creationId xmlns:a16="http://schemas.microsoft.com/office/drawing/2014/main" id="{8639159D-56DC-4B94-AA7B-B8DEDF424BC9}"/>
                </a:ext>
              </a:extLst>
            </p:cNvPr>
            <p:cNvSpPr/>
            <p:nvPr/>
          </p:nvSpPr>
          <p:spPr>
            <a:xfrm>
              <a:off x="2988235" y="3514165"/>
              <a:ext cx="5617883" cy="1727200"/>
            </a:xfrm>
            <a:custGeom>
              <a:avLst/>
              <a:gdLst>
                <a:gd name="connsiteX0" fmla="*/ 0 w 5617883"/>
                <a:gd name="connsiteY0" fmla="*/ 1727200 h 1727200"/>
                <a:gd name="connsiteX1" fmla="*/ 89647 w 5617883"/>
                <a:gd name="connsiteY1" fmla="*/ 1727200 h 1727200"/>
                <a:gd name="connsiteX2" fmla="*/ 89647 w 5617883"/>
                <a:gd name="connsiteY2" fmla="*/ 1619623 h 1727200"/>
                <a:gd name="connsiteX3" fmla="*/ 107577 w 5617883"/>
                <a:gd name="connsiteY3" fmla="*/ 1619623 h 1727200"/>
                <a:gd name="connsiteX4" fmla="*/ 107577 w 5617883"/>
                <a:gd name="connsiteY4" fmla="*/ 1595717 h 1727200"/>
                <a:gd name="connsiteX5" fmla="*/ 215153 w 5617883"/>
                <a:gd name="connsiteY5" fmla="*/ 1595717 h 1727200"/>
                <a:gd name="connsiteX6" fmla="*/ 215153 w 5617883"/>
                <a:gd name="connsiteY6" fmla="*/ 1583764 h 1727200"/>
                <a:gd name="connsiteX7" fmla="*/ 256989 w 5617883"/>
                <a:gd name="connsiteY7" fmla="*/ 1583764 h 1727200"/>
                <a:gd name="connsiteX8" fmla="*/ 256989 w 5617883"/>
                <a:gd name="connsiteY8" fmla="*/ 1559859 h 1727200"/>
                <a:gd name="connsiteX9" fmla="*/ 280894 w 5617883"/>
                <a:gd name="connsiteY9" fmla="*/ 1559859 h 1727200"/>
                <a:gd name="connsiteX10" fmla="*/ 280894 w 5617883"/>
                <a:gd name="connsiteY10" fmla="*/ 1535953 h 1727200"/>
                <a:gd name="connsiteX11" fmla="*/ 310777 w 5617883"/>
                <a:gd name="connsiteY11" fmla="*/ 1535953 h 1727200"/>
                <a:gd name="connsiteX12" fmla="*/ 310777 w 5617883"/>
                <a:gd name="connsiteY12" fmla="*/ 1512047 h 1727200"/>
                <a:gd name="connsiteX13" fmla="*/ 346636 w 5617883"/>
                <a:gd name="connsiteY13" fmla="*/ 1512047 h 1727200"/>
                <a:gd name="connsiteX14" fmla="*/ 346636 w 5617883"/>
                <a:gd name="connsiteY14" fmla="*/ 1488141 h 1727200"/>
                <a:gd name="connsiteX15" fmla="*/ 394447 w 5617883"/>
                <a:gd name="connsiteY15" fmla="*/ 1488141 h 1727200"/>
                <a:gd name="connsiteX16" fmla="*/ 394447 w 5617883"/>
                <a:gd name="connsiteY16" fmla="*/ 1470211 h 1727200"/>
                <a:gd name="connsiteX17" fmla="*/ 424330 w 5617883"/>
                <a:gd name="connsiteY17" fmla="*/ 1470211 h 1727200"/>
                <a:gd name="connsiteX18" fmla="*/ 424330 w 5617883"/>
                <a:gd name="connsiteY18" fmla="*/ 1440329 h 1727200"/>
                <a:gd name="connsiteX19" fmla="*/ 442259 w 5617883"/>
                <a:gd name="connsiteY19" fmla="*/ 1440329 h 1727200"/>
                <a:gd name="connsiteX20" fmla="*/ 442259 w 5617883"/>
                <a:gd name="connsiteY20" fmla="*/ 1416423 h 1727200"/>
                <a:gd name="connsiteX21" fmla="*/ 484094 w 5617883"/>
                <a:gd name="connsiteY21" fmla="*/ 1416423 h 1727200"/>
                <a:gd name="connsiteX22" fmla="*/ 490071 w 5617883"/>
                <a:gd name="connsiteY22" fmla="*/ 1410446 h 1727200"/>
                <a:gd name="connsiteX23" fmla="*/ 794871 w 5617883"/>
                <a:gd name="connsiteY23" fmla="*/ 1410446 h 1727200"/>
                <a:gd name="connsiteX24" fmla="*/ 794871 w 5617883"/>
                <a:gd name="connsiteY24" fmla="*/ 1386541 h 1727200"/>
                <a:gd name="connsiteX25" fmla="*/ 998071 w 5617883"/>
                <a:gd name="connsiteY25" fmla="*/ 1386541 h 1727200"/>
                <a:gd name="connsiteX26" fmla="*/ 998071 w 5617883"/>
                <a:gd name="connsiteY26" fmla="*/ 1368611 h 1727200"/>
                <a:gd name="connsiteX27" fmla="*/ 1087718 w 5617883"/>
                <a:gd name="connsiteY27" fmla="*/ 1368611 h 1727200"/>
                <a:gd name="connsiteX28" fmla="*/ 1087718 w 5617883"/>
                <a:gd name="connsiteY28" fmla="*/ 1332753 h 1727200"/>
                <a:gd name="connsiteX29" fmla="*/ 1512047 w 5617883"/>
                <a:gd name="connsiteY29" fmla="*/ 1332753 h 1727200"/>
                <a:gd name="connsiteX30" fmla="*/ 1512047 w 5617883"/>
                <a:gd name="connsiteY30" fmla="*/ 1302870 h 1727200"/>
                <a:gd name="connsiteX31" fmla="*/ 1559859 w 5617883"/>
                <a:gd name="connsiteY31" fmla="*/ 1302870 h 1727200"/>
                <a:gd name="connsiteX32" fmla="*/ 1559859 w 5617883"/>
                <a:gd name="connsiteY32" fmla="*/ 1284941 h 1727200"/>
                <a:gd name="connsiteX33" fmla="*/ 1583765 w 5617883"/>
                <a:gd name="connsiteY33" fmla="*/ 1284941 h 1727200"/>
                <a:gd name="connsiteX34" fmla="*/ 1583765 w 5617883"/>
                <a:gd name="connsiteY34" fmla="*/ 1261035 h 1727200"/>
                <a:gd name="connsiteX35" fmla="*/ 1619624 w 5617883"/>
                <a:gd name="connsiteY35" fmla="*/ 1261035 h 1727200"/>
                <a:gd name="connsiteX36" fmla="*/ 1625600 w 5617883"/>
                <a:gd name="connsiteY36" fmla="*/ 1255059 h 1727200"/>
                <a:gd name="connsiteX37" fmla="*/ 1649506 w 5617883"/>
                <a:gd name="connsiteY37" fmla="*/ 1255059 h 1727200"/>
                <a:gd name="connsiteX38" fmla="*/ 1649506 w 5617883"/>
                <a:gd name="connsiteY38" fmla="*/ 1225176 h 1727200"/>
                <a:gd name="connsiteX39" fmla="*/ 1697318 w 5617883"/>
                <a:gd name="connsiteY39" fmla="*/ 1225176 h 1727200"/>
                <a:gd name="connsiteX40" fmla="*/ 1709271 w 5617883"/>
                <a:gd name="connsiteY40" fmla="*/ 1213223 h 1727200"/>
                <a:gd name="connsiteX41" fmla="*/ 1852706 w 5617883"/>
                <a:gd name="connsiteY41" fmla="*/ 1213223 h 1727200"/>
                <a:gd name="connsiteX42" fmla="*/ 1852706 w 5617883"/>
                <a:gd name="connsiteY42" fmla="*/ 1201270 h 1727200"/>
                <a:gd name="connsiteX43" fmla="*/ 1924424 w 5617883"/>
                <a:gd name="connsiteY43" fmla="*/ 1201270 h 1727200"/>
                <a:gd name="connsiteX44" fmla="*/ 1924424 w 5617883"/>
                <a:gd name="connsiteY44" fmla="*/ 1183341 h 1727200"/>
                <a:gd name="connsiteX45" fmla="*/ 1954306 w 5617883"/>
                <a:gd name="connsiteY45" fmla="*/ 1183341 h 1727200"/>
                <a:gd name="connsiteX46" fmla="*/ 1954306 w 5617883"/>
                <a:gd name="connsiteY46" fmla="*/ 1153459 h 1727200"/>
                <a:gd name="connsiteX47" fmla="*/ 2032000 w 5617883"/>
                <a:gd name="connsiteY47" fmla="*/ 1153459 h 1727200"/>
                <a:gd name="connsiteX48" fmla="*/ 2032000 w 5617883"/>
                <a:gd name="connsiteY48" fmla="*/ 1141506 h 1727200"/>
                <a:gd name="connsiteX49" fmla="*/ 2235200 w 5617883"/>
                <a:gd name="connsiteY49" fmla="*/ 1141506 h 1727200"/>
                <a:gd name="connsiteX50" fmla="*/ 2235200 w 5617883"/>
                <a:gd name="connsiteY50" fmla="*/ 1123576 h 1727200"/>
                <a:gd name="connsiteX51" fmla="*/ 2360706 w 5617883"/>
                <a:gd name="connsiteY51" fmla="*/ 1123576 h 1727200"/>
                <a:gd name="connsiteX52" fmla="*/ 2360706 w 5617883"/>
                <a:gd name="connsiteY52" fmla="*/ 1093694 h 1727200"/>
                <a:gd name="connsiteX53" fmla="*/ 2384612 w 5617883"/>
                <a:gd name="connsiteY53" fmla="*/ 1093694 h 1727200"/>
                <a:gd name="connsiteX54" fmla="*/ 2384612 w 5617883"/>
                <a:gd name="connsiteY54" fmla="*/ 1075764 h 1727200"/>
                <a:gd name="connsiteX55" fmla="*/ 2426447 w 5617883"/>
                <a:gd name="connsiteY55" fmla="*/ 1075764 h 1727200"/>
                <a:gd name="connsiteX56" fmla="*/ 2432423 w 5617883"/>
                <a:gd name="connsiteY56" fmla="*/ 1069788 h 1727200"/>
                <a:gd name="connsiteX57" fmla="*/ 2462306 w 5617883"/>
                <a:gd name="connsiteY57" fmla="*/ 1069788 h 1727200"/>
                <a:gd name="connsiteX58" fmla="*/ 2462306 w 5617883"/>
                <a:gd name="connsiteY58" fmla="*/ 1051859 h 1727200"/>
                <a:gd name="connsiteX59" fmla="*/ 2492189 w 5617883"/>
                <a:gd name="connsiteY59" fmla="*/ 1051859 h 1727200"/>
                <a:gd name="connsiteX60" fmla="*/ 2510118 w 5617883"/>
                <a:gd name="connsiteY60" fmla="*/ 1033930 h 1727200"/>
                <a:gd name="connsiteX61" fmla="*/ 2510118 w 5617883"/>
                <a:gd name="connsiteY61" fmla="*/ 1021976 h 1727200"/>
                <a:gd name="connsiteX62" fmla="*/ 2540000 w 5617883"/>
                <a:gd name="connsiteY62" fmla="*/ 1021976 h 1727200"/>
                <a:gd name="connsiteX63" fmla="*/ 2540000 w 5617883"/>
                <a:gd name="connsiteY63" fmla="*/ 1021976 h 1727200"/>
                <a:gd name="connsiteX64" fmla="*/ 2563906 w 5617883"/>
                <a:gd name="connsiteY64" fmla="*/ 1021976 h 1727200"/>
                <a:gd name="connsiteX65" fmla="*/ 2563906 w 5617883"/>
                <a:gd name="connsiteY65" fmla="*/ 998070 h 1727200"/>
                <a:gd name="connsiteX66" fmla="*/ 2623671 w 5617883"/>
                <a:gd name="connsiteY66" fmla="*/ 998070 h 1727200"/>
                <a:gd name="connsiteX67" fmla="*/ 2623671 w 5617883"/>
                <a:gd name="connsiteY67" fmla="*/ 986117 h 1727200"/>
                <a:gd name="connsiteX68" fmla="*/ 2665506 w 5617883"/>
                <a:gd name="connsiteY68" fmla="*/ 986117 h 1727200"/>
                <a:gd name="connsiteX69" fmla="*/ 2665506 w 5617883"/>
                <a:gd name="connsiteY69" fmla="*/ 962211 h 1727200"/>
                <a:gd name="connsiteX70" fmla="*/ 2713318 w 5617883"/>
                <a:gd name="connsiteY70" fmla="*/ 962211 h 1727200"/>
                <a:gd name="connsiteX71" fmla="*/ 2713318 w 5617883"/>
                <a:gd name="connsiteY71" fmla="*/ 938306 h 1727200"/>
                <a:gd name="connsiteX72" fmla="*/ 2725271 w 5617883"/>
                <a:gd name="connsiteY72" fmla="*/ 938306 h 1727200"/>
                <a:gd name="connsiteX73" fmla="*/ 2725271 w 5617883"/>
                <a:gd name="connsiteY73" fmla="*/ 920376 h 1727200"/>
                <a:gd name="connsiteX74" fmla="*/ 2791012 w 5617883"/>
                <a:gd name="connsiteY74" fmla="*/ 920376 h 1727200"/>
                <a:gd name="connsiteX75" fmla="*/ 2791012 w 5617883"/>
                <a:gd name="connsiteY75" fmla="*/ 890494 h 1727200"/>
                <a:gd name="connsiteX76" fmla="*/ 3257177 w 5617883"/>
                <a:gd name="connsiteY76" fmla="*/ 890494 h 1727200"/>
                <a:gd name="connsiteX77" fmla="*/ 3257177 w 5617883"/>
                <a:gd name="connsiteY77" fmla="*/ 866588 h 1727200"/>
                <a:gd name="connsiteX78" fmla="*/ 3281083 w 5617883"/>
                <a:gd name="connsiteY78" fmla="*/ 866588 h 1727200"/>
                <a:gd name="connsiteX79" fmla="*/ 3281083 w 5617883"/>
                <a:gd name="connsiteY79" fmla="*/ 854635 h 1727200"/>
                <a:gd name="connsiteX80" fmla="*/ 3299012 w 5617883"/>
                <a:gd name="connsiteY80" fmla="*/ 854635 h 1727200"/>
                <a:gd name="connsiteX81" fmla="*/ 3299012 w 5617883"/>
                <a:gd name="connsiteY81" fmla="*/ 836706 h 1727200"/>
                <a:gd name="connsiteX82" fmla="*/ 3358777 w 5617883"/>
                <a:gd name="connsiteY82" fmla="*/ 836706 h 1727200"/>
                <a:gd name="connsiteX83" fmla="*/ 3358777 w 5617883"/>
                <a:gd name="connsiteY83" fmla="*/ 794870 h 1727200"/>
                <a:gd name="connsiteX84" fmla="*/ 3478306 w 5617883"/>
                <a:gd name="connsiteY84" fmla="*/ 794870 h 1727200"/>
                <a:gd name="connsiteX85" fmla="*/ 3496236 w 5617883"/>
                <a:gd name="connsiteY85" fmla="*/ 776940 h 1727200"/>
                <a:gd name="connsiteX86" fmla="*/ 3723341 w 5617883"/>
                <a:gd name="connsiteY86" fmla="*/ 776940 h 1727200"/>
                <a:gd name="connsiteX87" fmla="*/ 3723341 w 5617883"/>
                <a:gd name="connsiteY87" fmla="*/ 747059 h 1727200"/>
                <a:gd name="connsiteX88" fmla="*/ 4022165 w 5617883"/>
                <a:gd name="connsiteY88" fmla="*/ 747059 h 1727200"/>
                <a:gd name="connsiteX89" fmla="*/ 4022165 w 5617883"/>
                <a:gd name="connsiteY89" fmla="*/ 729129 h 1727200"/>
                <a:gd name="connsiteX90" fmla="*/ 4117789 w 5617883"/>
                <a:gd name="connsiteY90" fmla="*/ 729129 h 1727200"/>
                <a:gd name="connsiteX91" fmla="*/ 4117789 w 5617883"/>
                <a:gd name="connsiteY91" fmla="*/ 705223 h 1727200"/>
                <a:gd name="connsiteX92" fmla="*/ 4141694 w 5617883"/>
                <a:gd name="connsiteY92" fmla="*/ 705223 h 1727200"/>
                <a:gd name="connsiteX93" fmla="*/ 4141694 w 5617883"/>
                <a:gd name="connsiteY93" fmla="*/ 681317 h 1727200"/>
                <a:gd name="connsiteX94" fmla="*/ 4213412 w 5617883"/>
                <a:gd name="connsiteY94" fmla="*/ 681317 h 1727200"/>
                <a:gd name="connsiteX95" fmla="*/ 4213412 w 5617883"/>
                <a:gd name="connsiteY95" fmla="*/ 657411 h 1727200"/>
                <a:gd name="connsiteX96" fmla="*/ 4237318 w 5617883"/>
                <a:gd name="connsiteY96" fmla="*/ 657411 h 1727200"/>
                <a:gd name="connsiteX97" fmla="*/ 4237318 w 5617883"/>
                <a:gd name="connsiteY97" fmla="*/ 633506 h 1727200"/>
                <a:gd name="connsiteX98" fmla="*/ 4267200 w 5617883"/>
                <a:gd name="connsiteY98" fmla="*/ 633506 h 1727200"/>
                <a:gd name="connsiteX99" fmla="*/ 4267200 w 5617883"/>
                <a:gd name="connsiteY99" fmla="*/ 597647 h 1727200"/>
                <a:gd name="connsiteX100" fmla="*/ 4583953 w 5617883"/>
                <a:gd name="connsiteY100" fmla="*/ 597647 h 1727200"/>
                <a:gd name="connsiteX101" fmla="*/ 4595906 w 5617883"/>
                <a:gd name="connsiteY101" fmla="*/ 585694 h 1727200"/>
                <a:gd name="connsiteX102" fmla="*/ 4631765 w 5617883"/>
                <a:gd name="connsiteY102" fmla="*/ 585694 h 1727200"/>
                <a:gd name="connsiteX103" fmla="*/ 4631765 w 5617883"/>
                <a:gd name="connsiteY103" fmla="*/ 561788 h 1727200"/>
                <a:gd name="connsiteX104" fmla="*/ 4655671 w 5617883"/>
                <a:gd name="connsiteY104" fmla="*/ 561788 h 1727200"/>
                <a:gd name="connsiteX105" fmla="*/ 4655671 w 5617883"/>
                <a:gd name="connsiteY105" fmla="*/ 537882 h 1727200"/>
                <a:gd name="connsiteX106" fmla="*/ 4679577 w 5617883"/>
                <a:gd name="connsiteY106" fmla="*/ 537882 h 1727200"/>
                <a:gd name="connsiteX107" fmla="*/ 4679577 w 5617883"/>
                <a:gd name="connsiteY107" fmla="*/ 513976 h 1727200"/>
                <a:gd name="connsiteX108" fmla="*/ 4697506 w 5617883"/>
                <a:gd name="connsiteY108" fmla="*/ 513976 h 1727200"/>
                <a:gd name="connsiteX109" fmla="*/ 4697506 w 5617883"/>
                <a:gd name="connsiteY109" fmla="*/ 513976 h 1727200"/>
                <a:gd name="connsiteX110" fmla="*/ 4739341 w 5617883"/>
                <a:gd name="connsiteY110" fmla="*/ 472141 h 1727200"/>
                <a:gd name="connsiteX111" fmla="*/ 4739341 w 5617883"/>
                <a:gd name="connsiteY111" fmla="*/ 448235 h 1727200"/>
                <a:gd name="connsiteX112" fmla="*/ 4763247 w 5617883"/>
                <a:gd name="connsiteY112" fmla="*/ 448235 h 1727200"/>
                <a:gd name="connsiteX113" fmla="*/ 4763247 w 5617883"/>
                <a:gd name="connsiteY113" fmla="*/ 424329 h 1727200"/>
                <a:gd name="connsiteX114" fmla="*/ 4787153 w 5617883"/>
                <a:gd name="connsiteY114" fmla="*/ 424329 h 1727200"/>
                <a:gd name="connsiteX115" fmla="*/ 4787153 w 5617883"/>
                <a:gd name="connsiteY115" fmla="*/ 406400 h 1727200"/>
                <a:gd name="connsiteX116" fmla="*/ 4787153 w 5617883"/>
                <a:gd name="connsiteY116" fmla="*/ 406400 h 1727200"/>
                <a:gd name="connsiteX117" fmla="*/ 4811059 w 5617883"/>
                <a:gd name="connsiteY117" fmla="*/ 382494 h 1727200"/>
                <a:gd name="connsiteX118" fmla="*/ 4942541 w 5617883"/>
                <a:gd name="connsiteY118" fmla="*/ 382494 h 1727200"/>
                <a:gd name="connsiteX119" fmla="*/ 4942541 w 5617883"/>
                <a:gd name="connsiteY119" fmla="*/ 292847 h 1727200"/>
                <a:gd name="connsiteX120" fmla="*/ 4954494 w 5617883"/>
                <a:gd name="connsiteY120" fmla="*/ 292847 h 1727200"/>
                <a:gd name="connsiteX121" fmla="*/ 4954494 w 5617883"/>
                <a:gd name="connsiteY121" fmla="*/ 280894 h 1727200"/>
                <a:gd name="connsiteX122" fmla="*/ 4996330 w 5617883"/>
                <a:gd name="connsiteY122" fmla="*/ 280894 h 1727200"/>
                <a:gd name="connsiteX123" fmla="*/ 4996330 w 5617883"/>
                <a:gd name="connsiteY123" fmla="*/ 262964 h 1727200"/>
                <a:gd name="connsiteX124" fmla="*/ 5026212 w 5617883"/>
                <a:gd name="connsiteY124" fmla="*/ 262964 h 1727200"/>
                <a:gd name="connsiteX125" fmla="*/ 5026212 w 5617883"/>
                <a:gd name="connsiteY125" fmla="*/ 245035 h 1727200"/>
                <a:gd name="connsiteX126" fmla="*/ 5175624 w 5617883"/>
                <a:gd name="connsiteY126" fmla="*/ 245035 h 1727200"/>
                <a:gd name="connsiteX127" fmla="*/ 5175624 w 5617883"/>
                <a:gd name="connsiteY127" fmla="*/ 221129 h 1727200"/>
                <a:gd name="connsiteX128" fmla="*/ 5205506 w 5617883"/>
                <a:gd name="connsiteY128" fmla="*/ 221129 h 1727200"/>
                <a:gd name="connsiteX129" fmla="*/ 5205506 w 5617883"/>
                <a:gd name="connsiteY129" fmla="*/ 185270 h 1727200"/>
                <a:gd name="connsiteX130" fmla="*/ 5253318 w 5617883"/>
                <a:gd name="connsiteY130" fmla="*/ 185270 h 1727200"/>
                <a:gd name="connsiteX131" fmla="*/ 5253318 w 5617883"/>
                <a:gd name="connsiteY131" fmla="*/ 173317 h 1727200"/>
                <a:gd name="connsiteX132" fmla="*/ 5289177 w 5617883"/>
                <a:gd name="connsiteY132" fmla="*/ 173317 h 1727200"/>
                <a:gd name="connsiteX133" fmla="*/ 5289177 w 5617883"/>
                <a:gd name="connsiteY133" fmla="*/ 125506 h 1727200"/>
                <a:gd name="connsiteX134" fmla="*/ 5354918 w 5617883"/>
                <a:gd name="connsiteY134" fmla="*/ 125506 h 1727200"/>
                <a:gd name="connsiteX135" fmla="*/ 5354918 w 5617883"/>
                <a:gd name="connsiteY135" fmla="*/ 95623 h 1727200"/>
                <a:gd name="connsiteX136" fmla="*/ 5378824 w 5617883"/>
                <a:gd name="connsiteY136" fmla="*/ 95623 h 1727200"/>
                <a:gd name="connsiteX137" fmla="*/ 5378824 w 5617883"/>
                <a:gd name="connsiteY137" fmla="*/ 77694 h 1727200"/>
                <a:gd name="connsiteX138" fmla="*/ 5396753 w 5617883"/>
                <a:gd name="connsiteY138" fmla="*/ 77694 h 1727200"/>
                <a:gd name="connsiteX139" fmla="*/ 5396753 w 5617883"/>
                <a:gd name="connsiteY139" fmla="*/ 29882 h 1727200"/>
                <a:gd name="connsiteX140" fmla="*/ 5617883 w 5617883"/>
                <a:gd name="connsiteY140" fmla="*/ 29882 h 1727200"/>
                <a:gd name="connsiteX141" fmla="*/ 5617883 w 5617883"/>
                <a:gd name="connsiteY141" fmla="*/ 0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5617883" h="1727200">
                  <a:moveTo>
                    <a:pt x="0" y="1727200"/>
                  </a:moveTo>
                  <a:lnTo>
                    <a:pt x="89647" y="1727200"/>
                  </a:lnTo>
                  <a:lnTo>
                    <a:pt x="89647" y="1619623"/>
                  </a:lnTo>
                  <a:lnTo>
                    <a:pt x="107577" y="1619623"/>
                  </a:lnTo>
                  <a:lnTo>
                    <a:pt x="107577" y="1595717"/>
                  </a:lnTo>
                  <a:lnTo>
                    <a:pt x="215153" y="1595717"/>
                  </a:lnTo>
                  <a:lnTo>
                    <a:pt x="215153" y="1583764"/>
                  </a:lnTo>
                  <a:lnTo>
                    <a:pt x="256989" y="1583764"/>
                  </a:lnTo>
                  <a:lnTo>
                    <a:pt x="256989" y="1559859"/>
                  </a:lnTo>
                  <a:lnTo>
                    <a:pt x="280894" y="1559859"/>
                  </a:lnTo>
                  <a:lnTo>
                    <a:pt x="280894" y="1535953"/>
                  </a:lnTo>
                  <a:lnTo>
                    <a:pt x="310777" y="1535953"/>
                  </a:lnTo>
                  <a:lnTo>
                    <a:pt x="310777" y="1512047"/>
                  </a:lnTo>
                  <a:lnTo>
                    <a:pt x="346636" y="1512047"/>
                  </a:lnTo>
                  <a:lnTo>
                    <a:pt x="346636" y="1488141"/>
                  </a:lnTo>
                  <a:lnTo>
                    <a:pt x="394447" y="1488141"/>
                  </a:lnTo>
                  <a:lnTo>
                    <a:pt x="394447" y="1470211"/>
                  </a:lnTo>
                  <a:lnTo>
                    <a:pt x="424330" y="1470211"/>
                  </a:lnTo>
                  <a:lnTo>
                    <a:pt x="424330" y="1440329"/>
                  </a:lnTo>
                  <a:lnTo>
                    <a:pt x="442259" y="1440329"/>
                  </a:lnTo>
                  <a:lnTo>
                    <a:pt x="442259" y="1416423"/>
                  </a:lnTo>
                  <a:lnTo>
                    <a:pt x="484094" y="1416423"/>
                  </a:lnTo>
                  <a:lnTo>
                    <a:pt x="490071" y="1410446"/>
                  </a:lnTo>
                  <a:lnTo>
                    <a:pt x="794871" y="1410446"/>
                  </a:lnTo>
                  <a:lnTo>
                    <a:pt x="794871" y="1386541"/>
                  </a:lnTo>
                  <a:lnTo>
                    <a:pt x="998071" y="1386541"/>
                  </a:lnTo>
                  <a:lnTo>
                    <a:pt x="998071" y="1368611"/>
                  </a:lnTo>
                  <a:lnTo>
                    <a:pt x="1087718" y="1368611"/>
                  </a:lnTo>
                  <a:lnTo>
                    <a:pt x="1087718" y="1332753"/>
                  </a:lnTo>
                  <a:lnTo>
                    <a:pt x="1512047" y="1332753"/>
                  </a:lnTo>
                  <a:lnTo>
                    <a:pt x="1512047" y="1302870"/>
                  </a:lnTo>
                  <a:lnTo>
                    <a:pt x="1559859" y="1302870"/>
                  </a:lnTo>
                  <a:lnTo>
                    <a:pt x="1559859" y="1284941"/>
                  </a:lnTo>
                  <a:lnTo>
                    <a:pt x="1583765" y="1284941"/>
                  </a:lnTo>
                  <a:lnTo>
                    <a:pt x="1583765" y="1261035"/>
                  </a:lnTo>
                  <a:lnTo>
                    <a:pt x="1619624" y="1261035"/>
                  </a:lnTo>
                  <a:lnTo>
                    <a:pt x="1625600" y="1255059"/>
                  </a:lnTo>
                  <a:lnTo>
                    <a:pt x="1649506" y="1255059"/>
                  </a:lnTo>
                  <a:lnTo>
                    <a:pt x="1649506" y="1225176"/>
                  </a:lnTo>
                  <a:lnTo>
                    <a:pt x="1697318" y="1225176"/>
                  </a:lnTo>
                  <a:lnTo>
                    <a:pt x="1709271" y="1213223"/>
                  </a:lnTo>
                  <a:lnTo>
                    <a:pt x="1852706" y="1213223"/>
                  </a:lnTo>
                  <a:lnTo>
                    <a:pt x="1852706" y="1201270"/>
                  </a:lnTo>
                  <a:lnTo>
                    <a:pt x="1924424" y="1201270"/>
                  </a:lnTo>
                  <a:lnTo>
                    <a:pt x="1924424" y="1183341"/>
                  </a:lnTo>
                  <a:lnTo>
                    <a:pt x="1954306" y="1183341"/>
                  </a:lnTo>
                  <a:lnTo>
                    <a:pt x="1954306" y="1153459"/>
                  </a:lnTo>
                  <a:lnTo>
                    <a:pt x="2032000" y="1153459"/>
                  </a:lnTo>
                  <a:lnTo>
                    <a:pt x="2032000" y="1141506"/>
                  </a:lnTo>
                  <a:lnTo>
                    <a:pt x="2235200" y="1141506"/>
                  </a:lnTo>
                  <a:lnTo>
                    <a:pt x="2235200" y="1123576"/>
                  </a:lnTo>
                  <a:lnTo>
                    <a:pt x="2360706" y="1123576"/>
                  </a:lnTo>
                  <a:lnTo>
                    <a:pt x="2360706" y="1093694"/>
                  </a:lnTo>
                  <a:lnTo>
                    <a:pt x="2384612" y="1093694"/>
                  </a:lnTo>
                  <a:lnTo>
                    <a:pt x="2384612" y="1075764"/>
                  </a:lnTo>
                  <a:lnTo>
                    <a:pt x="2426447" y="1075764"/>
                  </a:lnTo>
                  <a:lnTo>
                    <a:pt x="2432423" y="1069788"/>
                  </a:lnTo>
                  <a:lnTo>
                    <a:pt x="2462306" y="1069788"/>
                  </a:lnTo>
                  <a:lnTo>
                    <a:pt x="2462306" y="1051859"/>
                  </a:lnTo>
                  <a:lnTo>
                    <a:pt x="2492189" y="1051859"/>
                  </a:lnTo>
                  <a:lnTo>
                    <a:pt x="2510118" y="1033930"/>
                  </a:lnTo>
                  <a:lnTo>
                    <a:pt x="2510118" y="1021976"/>
                  </a:lnTo>
                  <a:lnTo>
                    <a:pt x="2540000" y="1021976"/>
                  </a:lnTo>
                  <a:lnTo>
                    <a:pt x="2540000" y="1021976"/>
                  </a:lnTo>
                  <a:lnTo>
                    <a:pt x="2563906" y="1021976"/>
                  </a:lnTo>
                  <a:lnTo>
                    <a:pt x="2563906" y="998070"/>
                  </a:lnTo>
                  <a:lnTo>
                    <a:pt x="2623671" y="998070"/>
                  </a:lnTo>
                  <a:lnTo>
                    <a:pt x="2623671" y="986117"/>
                  </a:lnTo>
                  <a:lnTo>
                    <a:pt x="2665506" y="986117"/>
                  </a:lnTo>
                  <a:lnTo>
                    <a:pt x="2665506" y="962211"/>
                  </a:lnTo>
                  <a:lnTo>
                    <a:pt x="2713318" y="962211"/>
                  </a:lnTo>
                  <a:lnTo>
                    <a:pt x="2713318" y="938306"/>
                  </a:lnTo>
                  <a:lnTo>
                    <a:pt x="2725271" y="938306"/>
                  </a:lnTo>
                  <a:lnTo>
                    <a:pt x="2725271" y="920376"/>
                  </a:lnTo>
                  <a:lnTo>
                    <a:pt x="2791012" y="920376"/>
                  </a:lnTo>
                  <a:lnTo>
                    <a:pt x="2791012" y="890494"/>
                  </a:lnTo>
                  <a:lnTo>
                    <a:pt x="3257177" y="890494"/>
                  </a:lnTo>
                  <a:lnTo>
                    <a:pt x="3257177" y="866588"/>
                  </a:lnTo>
                  <a:lnTo>
                    <a:pt x="3281083" y="866588"/>
                  </a:lnTo>
                  <a:lnTo>
                    <a:pt x="3281083" y="854635"/>
                  </a:lnTo>
                  <a:lnTo>
                    <a:pt x="3299012" y="854635"/>
                  </a:lnTo>
                  <a:lnTo>
                    <a:pt x="3299012" y="836706"/>
                  </a:lnTo>
                  <a:lnTo>
                    <a:pt x="3358777" y="836706"/>
                  </a:lnTo>
                  <a:lnTo>
                    <a:pt x="3358777" y="794870"/>
                  </a:lnTo>
                  <a:lnTo>
                    <a:pt x="3478306" y="794870"/>
                  </a:lnTo>
                  <a:lnTo>
                    <a:pt x="3496236" y="776940"/>
                  </a:lnTo>
                  <a:lnTo>
                    <a:pt x="3723341" y="776940"/>
                  </a:lnTo>
                  <a:lnTo>
                    <a:pt x="3723341" y="747059"/>
                  </a:lnTo>
                  <a:lnTo>
                    <a:pt x="4022165" y="747059"/>
                  </a:lnTo>
                  <a:lnTo>
                    <a:pt x="4022165" y="729129"/>
                  </a:lnTo>
                  <a:lnTo>
                    <a:pt x="4117789" y="729129"/>
                  </a:lnTo>
                  <a:lnTo>
                    <a:pt x="4117789" y="705223"/>
                  </a:lnTo>
                  <a:lnTo>
                    <a:pt x="4141694" y="705223"/>
                  </a:lnTo>
                  <a:lnTo>
                    <a:pt x="4141694" y="681317"/>
                  </a:lnTo>
                  <a:lnTo>
                    <a:pt x="4213412" y="681317"/>
                  </a:lnTo>
                  <a:lnTo>
                    <a:pt x="4213412" y="657411"/>
                  </a:lnTo>
                  <a:lnTo>
                    <a:pt x="4237318" y="657411"/>
                  </a:lnTo>
                  <a:lnTo>
                    <a:pt x="4237318" y="633506"/>
                  </a:lnTo>
                  <a:lnTo>
                    <a:pt x="4267200" y="633506"/>
                  </a:lnTo>
                  <a:lnTo>
                    <a:pt x="4267200" y="597647"/>
                  </a:lnTo>
                  <a:lnTo>
                    <a:pt x="4583953" y="597647"/>
                  </a:lnTo>
                  <a:lnTo>
                    <a:pt x="4595906" y="585694"/>
                  </a:lnTo>
                  <a:lnTo>
                    <a:pt x="4631765" y="585694"/>
                  </a:lnTo>
                  <a:lnTo>
                    <a:pt x="4631765" y="561788"/>
                  </a:lnTo>
                  <a:lnTo>
                    <a:pt x="4655671" y="561788"/>
                  </a:lnTo>
                  <a:lnTo>
                    <a:pt x="4655671" y="537882"/>
                  </a:lnTo>
                  <a:lnTo>
                    <a:pt x="4679577" y="537882"/>
                  </a:lnTo>
                  <a:lnTo>
                    <a:pt x="4679577" y="513976"/>
                  </a:lnTo>
                  <a:lnTo>
                    <a:pt x="4697506" y="513976"/>
                  </a:lnTo>
                  <a:lnTo>
                    <a:pt x="4697506" y="513976"/>
                  </a:lnTo>
                  <a:lnTo>
                    <a:pt x="4739341" y="472141"/>
                  </a:lnTo>
                  <a:lnTo>
                    <a:pt x="4739341" y="448235"/>
                  </a:lnTo>
                  <a:lnTo>
                    <a:pt x="4763247" y="448235"/>
                  </a:lnTo>
                  <a:lnTo>
                    <a:pt x="4763247" y="424329"/>
                  </a:lnTo>
                  <a:lnTo>
                    <a:pt x="4787153" y="424329"/>
                  </a:lnTo>
                  <a:lnTo>
                    <a:pt x="4787153" y="406400"/>
                  </a:lnTo>
                  <a:lnTo>
                    <a:pt x="4787153" y="406400"/>
                  </a:lnTo>
                  <a:lnTo>
                    <a:pt x="4811059" y="382494"/>
                  </a:lnTo>
                  <a:lnTo>
                    <a:pt x="4942541" y="382494"/>
                  </a:lnTo>
                  <a:lnTo>
                    <a:pt x="4942541" y="292847"/>
                  </a:lnTo>
                  <a:lnTo>
                    <a:pt x="4954494" y="292847"/>
                  </a:lnTo>
                  <a:lnTo>
                    <a:pt x="4954494" y="280894"/>
                  </a:lnTo>
                  <a:lnTo>
                    <a:pt x="4996330" y="280894"/>
                  </a:lnTo>
                  <a:lnTo>
                    <a:pt x="4996330" y="262964"/>
                  </a:lnTo>
                  <a:lnTo>
                    <a:pt x="5026212" y="262964"/>
                  </a:lnTo>
                  <a:lnTo>
                    <a:pt x="5026212" y="245035"/>
                  </a:lnTo>
                  <a:lnTo>
                    <a:pt x="5175624" y="245035"/>
                  </a:lnTo>
                  <a:lnTo>
                    <a:pt x="5175624" y="221129"/>
                  </a:lnTo>
                  <a:lnTo>
                    <a:pt x="5205506" y="221129"/>
                  </a:lnTo>
                  <a:lnTo>
                    <a:pt x="5205506" y="185270"/>
                  </a:lnTo>
                  <a:lnTo>
                    <a:pt x="5253318" y="185270"/>
                  </a:lnTo>
                  <a:lnTo>
                    <a:pt x="5253318" y="173317"/>
                  </a:lnTo>
                  <a:lnTo>
                    <a:pt x="5289177" y="173317"/>
                  </a:lnTo>
                  <a:lnTo>
                    <a:pt x="5289177" y="125506"/>
                  </a:lnTo>
                  <a:lnTo>
                    <a:pt x="5354918" y="125506"/>
                  </a:lnTo>
                  <a:lnTo>
                    <a:pt x="5354918" y="95623"/>
                  </a:lnTo>
                  <a:lnTo>
                    <a:pt x="5378824" y="95623"/>
                  </a:lnTo>
                  <a:lnTo>
                    <a:pt x="5378824" y="77694"/>
                  </a:lnTo>
                  <a:lnTo>
                    <a:pt x="5396753" y="77694"/>
                  </a:lnTo>
                  <a:lnTo>
                    <a:pt x="5396753" y="29882"/>
                  </a:lnTo>
                  <a:lnTo>
                    <a:pt x="5617883" y="29882"/>
                  </a:lnTo>
                  <a:lnTo>
                    <a:pt x="5617883" y="0"/>
                  </a:ln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Freeform: Shape 9">
              <a:extLst>
                <a:ext uri="{FF2B5EF4-FFF2-40B4-BE49-F238E27FC236}">
                  <a16:creationId xmlns:a16="http://schemas.microsoft.com/office/drawing/2014/main" id="{273B9EB7-4499-4735-9637-5C79949184EC}"/>
                </a:ext>
              </a:extLst>
            </p:cNvPr>
            <p:cNvSpPr/>
            <p:nvPr/>
          </p:nvSpPr>
          <p:spPr>
            <a:xfrm>
              <a:off x="8618220" y="3183254"/>
              <a:ext cx="931545" cy="360045"/>
            </a:xfrm>
            <a:custGeom>
              <a:avLst/>
              <a:gdLst>
                <a:gd name="connsiteX0" fmla="*/ 0 w 948690"/>
                <a:gd name="connsiteY0" fmla="*/ 354330 h 354330"/>
                <a:gd name="connsiteX1" fmla="*/ 40005 w 948690"/>
                <a:gd name="connsiteY1" fmla="*/ 314325 h 354330"/>
                <a:gd name="connsiteX2" fmla="*/ 65723 w 948690"/>
                <a:gd name="connsiteY2" fmla="*/ 288607 h 354330"/>
                <a:gd name="connsiteX3" fmla="*/ 65723 w 948690"/>
                <a:gd name="connsiteY3" fmla="*/ 251460 h 354330"/>
                <a:gd name="connsiteX4" fmla="*/ 145733 w 948690"/>
                <a:gd name="connsiteY4" fmla="*/ 251460 h 354330"/>
                <a:gd name="connsiteX5" fmla="*/ 145733 w 948690"/>
                <a:gd name="connsiteY5" fmla="*/ 220028 h 354330"/>
                <a:gd name="connsiteX6" fmla="*/ 177165 w 948690"/>
                <a:gd name="connsiteY6" fmla="*/ 220028 h 354330"/>
                <a:gd name="connsiteX7" fmla="*/ 177165 w 948690"/>
                <a:gd name="connsiteY7" fmla="*/ 191453 h 354330"/>
                <a:gd name="connsiteX8" fmla="*/ 217170 w 948690"/>
                <a:gd name="connsiteY8" fmla="*/ 191453 h 354330"/>
                <a:gd name="connsiteX9" fmla="*/ 217170 w 948690"/>
                <a:gd name="connsiteY9" fmla="*/ 154305 h 354330"/>
                <a:gd name="connsiteX10" fmla="*/ 234315 w 948690"/>
                <a:gd name="connsiteY10" fmla="*/ 154305 h 354330"/>
                <a:gd name="connsiteX11" fmla="*/ 234315 w 948690"/>
                <a:gd name="connsiteY11" fmla="*/ 105728 h 354330"/>
                <a:gd name="connsiteX12" fmla="*/ 260033 w 948690"/>
                <a:gd name="connsiteY12" fmla="*/ 105728 h 354330"/>
                <a:gd name="connsiteX13" fmla="*/ 260033 w 948690"/>
                <a:gd name="connsiteY13" fmla="*/ 51435 h 354330"/>
                <a:gd name="connsiteX14" fmla="*/ 482918 w 948690"/>
                <a:gd name="connsiteY14" fmla="*/ 51435 h 354330"/>
                <a:gd name="connsiteX15" fmla="*/ 482918 w 948690"/>
                <a:gd name="connsiteY15" fmla="*/ 28575 h 354330"/>
                <a:gd name="connsiteX16" fmla="*/ 505778 w 948690"/>
                <a:gd name="connsiteY16" fmla="*/ 28575 h 354330"/>
                <a:gd name="connsiteX17" fmla="*/ 505778 w 948690"/>
                <a:gd name="connsiteY17" fmla="*/ 0 h 354330"/>
                <a:gd name="connsiteX18" fmla="*/ 948690 w 948690"/>
                <a:gd name="connsiteY18" fmla="*/ 0 h 354330"/>
                <a:gd name="connsiteX0" fmla="*/ 0 w 948690"/>
                <a:gd name="connsiteY0" fmla="*/ 354330 h 354330"/>
                <a:gd name="connsiteX1" fmla="*/ 31432 w 948690"/>
                <a:gd name="connsiteY1" fmla="*/ 282892 h 354330"/>
                <a:gd name="connsiteX2" fmla="*/ 65723 w 948690"/>
                <a:gd name="connsiteY2" fmla="*/ 288607 h 354330"/>
                <a:gd name="connsiteX3" fmla="*/ 65723 w 948690"/>
                <a:gd name="connsiteY3" fmla="*/ 251460 h 354330"/>
                <a:gd name="connsiteX4" fmla="*/ 145733 w 948690"/>
                <a:gd name="connsiteY4" fmla="*/ 251460 h 354330"/>
                <a:gd name="connsiteX5" fmla="*/ 145733 w 948690"/>
                <a:gd name="connsiteY5" fmla="*/ 220028 h 354330"/>
                <a:gd name="connsiteX6" fmla="*/ 177165 w 948690"/>
                <a:gd name="connsiteY6" fmla="*/ 220028 h 354330"/>
                <a:gd name="connsiteX7" fmla="*/ 177165 w 948690"/>
                <a:gd name="connsiteY7" fmla="*/ 191453 h 354330"/>
                <a:gd name="connsiteX8" fmla="*/ 217170 w 948690"/>
                <a:gd name="connsiteY8" fmla="*/ 191453 h 354330"/>
                <a:gd name="connsiteX9" fmla="*/ 217170 w 948690"/>
                <a:gd name="connsiteY9" fmla="*/ 154305 h 354330"/>
                <a:gd name="connsiteX10" fmla="*/ 234315 w 948690"/>
                <a:gd name="connsiteY10" fmla="*/ 154305 h 354330"/>
                <a:gd name="connsiteX11" fmla="*/ 234315 w 948690"/>
                <a:gd name="connsiteY11" fmla="*/ 105728 h 354330"/>
                <a:gd name="connsiteX12" fmla="*/ 260033 w 948690"/>
                <a:gd name="connsiteY12" fmla="*/ 105728 h 354330"/>
                <a:gd name="connsiteX13" fmla="*/ 260033 w 948690"/>
                <a:gd name="connsiteY13" fmla="*/ 51435 h 354330"/>
                <a:gd name="connsiteX14" fmla="*/ 482918 w 948690"/>
                <a:gd name="connsiteY14" fmla="*/ 51435 h 354330"/>
                <a:gd name="connsiteX15" fmla="*/ 482918 w 948690"/>
                <a:gd name="connsiteY15" fmla="*/ 28575 h 354330"/>
                <a:gd name="connsiteX16" fmla="*/ 505778 w 948690"/>
                <a:gd name="connsiteY16" fmla="*/ 28575 h 354330"/>
                <a:gd name="connsiteX17" fmla="*/ 505778 w 948690"/>
                <a:gd name="connsiteY17" fmla="*/ 0 h 354330"/>
                <a:gd name="connsiteX18" fmla="*/ 948690 w 948690"/>
                <a:gd name="connsiteY18" fmla="*/ 0 h 354330"/>
                <a:gd name="connsiteX0" fmla="*/ 0 w 948690"/>
                <a:gd name="connsiteY0" fmla="*/ 354330 h 354330"/>
                <a:gd name="connsiteX1" fmla="*/ 5715 w 948690"/>
                <a:gd name="connsiteY1" fmla="*/ 331470 h 354330"/>
                <a:gd name="connsiteX2" fmla="*/ 31432 w 948690"/>
                <a:gd name="connsiteY2" fmla="*/ 282892 h 354330"/>
                <a:gd name="connsiteX3" fmla="*/ 65723 w 948690"/>
                <a:gd name="connsiteY3" fmla="*/ 288607 h 354330"/>
                <a:gd name="connsiteX4" fmla="*/ 65723 w 948690"/>
                <a:gd name="connsiteY4" fmla="*/ 251460 h 354330"/>
                <a:gd name="connsiteX5" fmla="*/ 145733 w 948690"/>
                <a:gd name="connsiteY5" fmla="*/ 251460 h 354330"/>
                <a:gd name="connsiteX6" fmla="*/ 145733 w 948690"/>
                <a:gd name="connsiteY6" fmla="*/ 220028 h 354330"/>
                <a:gd name="connsiteX7" fmla="*/ 177165 w 948690"/>
                <a:gd name="connsiteY7" fmla="*/ 220028 h 354330"/>
                <a:gd name="connsiteX8" fmla="*/ 177165 w 948690"/>
                <a:gd name="connsiteY8" fmla="*/ 191453 h 354330"/>
                <a:gd name="connsiteX9" fmla="*/ 217170 w 948690"/>
                <a:gd name="connsiteY9" fmla="*/ 191453 h 354330"/>
                <a:gd name="connsiteX10" fmla="*/ 217170 w 948690"/>
                <a:gd name="connsiteY10" fmla="*/ 154305 h 354330"/>
                <a:gd name="connsiteX11" fmla="*/ 234315 w 948690"/>
                <a:gd name="connsiteY11" fmla="*/ 154305 h 354330"/>
                <a:gd name="connsiteX12" fmla="*/ 234315 w 948690"/>
                <a:gd name="connsiteY12" fmla="*/ 105728 h 354330"/>
                <a:gd name="connsiteX13" fmla="*/ 260033 w 948690"/>
                <a:gd name="connsiteY13" fmla="*/ 105728 h 354330"/>
                <a:gd name="connsiteX14" fmla="*/ 260033 w 948690"/>
                <a:gd name="connsiteY14" fmla="*/ 51435 h 354330"/>
                <a:gd name="connsiteX15" fmla="*/ 482918 w 948690"/>
                <a:gd name="connsiteY15" fmla="*/ 51435 h 354330"/>
                <a:gd name="connsiteX16" fmla="*/ 482918 w 948690"/>
                <a:gd name="connsiteY16" fmla="*/ 28575 h 354330"/>
                <a:gd name="connsiteX17" fmla="*/ 505778 w 948690"/>
                <a:gd name="connsiteY17" fmla="*/ 28575 h 354330"/>
                <a:gd name="connsiteX18" fmla="*/ 505778 w 948690"/>
                <a:gd name="connsiteY18" fmla="*/ 0 h 354330"/>
                <a:gd name="connsiteX19" fmla="*/ 948690 w 948690"/>
                <a:gd name="connsiteY19" fmla="*/ 0 h 354330"/>
                <a:gd name="connsiteX0" fmla="*/ 0 w 948690"/>
                <a:gd name="connsiteY0" fmla="*/ 354330 h 354330"/>
                <a:gd name="connsiteX1" fmla="*/ 42862 w 948690"/>
                <a:gd name="connsiteY1" fmla="*/ 328612 h 354330"/>
                <a:gd name="connsiteX2" fmla="*/ 31432 w 948690"/>
                <a:gd name="connsiteY2" fmla="*/ 282892 h 354330"/>
                <a:gd name="connsiteX3" fmla="*/ 65723 w 948690"/>
                <a:gd name="connsiteY3" fmla="*/ 288607 h 354330"/>
                <a:gd name="connsiteX4" fmla="*/ 65723 w 948690"/>
                <a:gd name="connsiteY4" fmla="*/ 251460 h 354330"/>
                <a:gd name="connsiteX5" fmla="*/ 145733 w 948690"/>
                <a:gd name="connsiteY5" fmla="*/ 251460 h 354330"/>
                <a:gd name="connsiteX6" fmla="*/ 145733 w 948690"/>
                <a:gd name="connsiteY6" fmla="*/ 220028 h 354330"/>
                <a:gd name="connsiteX7" fmla="*/ 177165 w 948690"/>
                <a:gd name="connsiteY7" fmla="*/ 220028 h 354330"/>
                <a:gd name="connsiteX8" fmla="*/ 177165 w 948690"/>
                <a:gd name="connsiteY8" fmla="*/ 191453 h 354330"/>
                <a:gd name="connsiteX9" fmla="*/ 217170 w 948690"/>
                <a:gd name="connsiteY9" fmla="*/ 191453 h 354330"/>
                <a:gd name="connsiteX10" fmla="*/ 217170 w 948690"/>
                <a:gd name="connsiteY10" fmla="*/ 154305 h 354330"/>
                <a:gd name="connsiteX11" fmla="*/ 234315 w 948690"/>
                <a:gd name="connsiteY11" fmla="*/ 154305 h 354330"/>
                <a:gd name="connsiteX12" fmla="*/ 234315 w 948690"/>
                <a:gd name="connsiteY12" fmla="*/ 105728 h 354330"/>
                <a:gd name="connsiteX13" fmla="*/ 260033 w 948690"/>
                <a:gd name="connsiteY13" fmla="*/ 105728 h 354330"/>
                <a:gd name="connsiteX14" fmla="*/ 260033 w 948690"/>
                <a:gd name="connsiteY14" fmla="*/ 51435 h 354330"/>
                <a:gd name="connsiteX15" fmla="*/ 482918 w 948690"/>
                <a:gd name="connsiteY15" fmla="*/ 51435 h 354330"/>
                <a:gd name="connsiteX16" fmla="*/ 482918 w 948690"/>
                <a:gd name="connsiteY16" fmla="*/ 28575 h 354330"/>
                <a:gd name="connsiteX17" fmla="*/ 505778 w 948690"/>
                <a:gd name="connsiteY17" fmla="*/ 28575 h 354330"/>
                <a:gd name="connsiteX18" fmla="*/ 505778 w 948690"/>
                <a:gd name="connsiteY18" fmla="*/ 0 h 354330"/>
                <a:gd name="connsiteX19" fmla="*/ 948690 w 948690"/>
                <a:gd name="connsiteY19" fmla="*/ 0 h 354330"/>
                <a:gd name="connsiteX0" fmla="*/ 0 w 948690"/>
                <a:gd name="connsiteY0" fmla="*/ 354330 h 354330"/>
                <a:gd name="connsiteX1" fmla="*/ 22860 w 948690"/>
                <a:gd name="connsiteY1" fmla="*/ 328612 h 354330"/>
                <a:gd name="connsiteX2" fmla="*/ 31432 w 948690"/>
                <a:gd name="connsiteY2" fmla="*/ 282892 h 354330"/>
                <a:gd name="connsiteX3" fmla="*/ 65723 w 948690"/>
                <a:gd name="connsiteY3" fmla="*/ 288607 h 354330"/>
                <a:gd name="connsiteX4" fmla="*/ 65723 w 948690"/>
                <a:gd name="connsiteY4" fmla="*/ 251460 h 354330"/>
                <a:gd name="connsiteX5" fmla="*/ 145733 w 948690"/>
                <a:gd name="connsiteY5" fmla="*/ 251460 h 354330"/>
                <a:gd name="connsiteX6" fmla="*/ 145733 w 948690"/>
                <a:gd name="connsiteY6" fmla="*/ 220028 h 354330"/>
                <a:gd name="connsiteX7" fmla="*/ 177165 w 948690"/>
                <a:gd name="connsiteY7" fmla="*/ 220028 h 354330"/>
                <a:gd name="connsiteX8" fmla="*/ 177165 w 948690"/>
                <a:gd name="connsiteY8" fmla="*/ 191453 h 354330"/>
                <a:gd name="connsiteX9" fmla="*/ 217170 w 948690"/>
                <a:gd name="connsiteY9" fmla="*/ 191453 h 354330"/>
                <a:gd name="connsiteX10" fmla="*/ 217170 w 948690"/>
                <a:gd name="connsiteY10" fmla="*/ 154305 h 354330"/>
                <a:gd name="connsiteX11" fmla="*/ 234315 w 948690"/>
                <a:gd name="connsiteY11" fmla="*/ 154305 h 354330"/>
                <a:gd name="connsiteX12" fmla="*/ 234315 w 948690"/>
                <a:gd name="connsiteY12" fmla="*/ 105728 h 354330"/>
                <a:gd name="connsiteX13" fmla="*/ 260033 w 948690"/>
                <a:gd name="connsiteY13" fmla="*/ 105728 h 354330"/>
                <a:gd name="connsiteX14" fmla="*/ 260033 w 948690"/>
                <a:gd name="connsiteY14" fmla="*/ 51435 h 354330"/>
                <a:gd name="connsiteX15" fmla="*/ 482918 w 948690"/>
                <a:gd name="connsiteY15" fmla="*/ 51435 h 354330"/>
                <a:gd name="connsiteX16" fmla="*/ 482918 w 948690"/>
                <a:gd name="connsiteY16" fmla="*/ 28575 h 354330"/>
                <a:gd name="connsiteX17" fmla="*/ 505778 w 948690"/>
                <a:gd name="connsiteY17" fmla="*/ 28575 h 354330"/>
                <a:gd name="connsiteX18" fmla="*/ 505778 w 948690"/>
                <a:gd name="connsiteY18" fmla="*/ 0 h 354330"/>
                <a:gd name="connsiteX19" fmla="*/ 948690 w 948690"/>
                <a:gd name="connsiteY19" fmla="*/ 0 h 354330"/>
                <a:gd name="connsiteX0" fmla="*/ 0 w 931545"/>
                <a:gd name="connsiteY0" fmla="*/ 365760 h 365760"/>
                <a:gd name="connsiteX1" fmla="*/ 5715 w 931545"/>
                <a:gd name="connsiteY1" fmla="*/ 328612 h 365760"/>
                <a:gd name="connsiteX2" fmla="*/ 14287 w 931545"/>
                <a:gd name="connsiteY2" fmla="*/ 282892 h 365760"/>
                <a:gd name="connsiteX3" fmla="*/ 48578 w 931545"/>
                <a:gd name="connsiteY3" fmla="*/ 288607 h 365760"/>
                <a:gd name="connsiteX4" fmla="*/ 48578 w 931545"/>
                <a:gd name="connsiteY4" fmla="*/ 251460 h 365760"/>
                <a:gd name="connsiteX5" fmla="*/ 128588 w 931545"/>
                <a:gd name="connsiteY5" fmla="*/ 251460 h 365760"/>
                <a:gd name="connsiteX6" fmla="*/ 128588 w 931545"/>
                <a:gd name="connsiteY6" fmla="*/ 220028 h 365760"/>
                <a:gd name="connsiteX7" fmla="*/ 160020 w 931545"/>
                <a:gd name="connsiteY7" fmla="*/ 220028 h 365760"/>
                <a:gd name="connsiteX8" fmla="*/ 160020 w 931545"/>
                <a:gd name="connsiteY8" fmla="*/ 191453 h 365760"/>
                <a:gd name="connsiteX9" fmla="*/ 200025 w 931545"/>
                <a:gd name="connsiteY9" fmla="*/ 191453 h 365760"/>
                <a:gd name="connsiteX10" fmla="*/ 200025 w 931545"/>
                <a:gd name="connsiteY10" fmla="*/ 154305 h 365760"/>
                <a:gd name="connsiteX11" fmla="*/ 217170 w 931545"/>
                <a:gd name="connsiteY11" fmla="*/ 154305 h 365760"/>
                <a:gd name="connsiteX12" fmla="*/ 217170 w 931545"/>
                <a:gd name="connsiteY12" fmla="*/ 105728 h 365760"/>
                <a:gd name="connsiteX13" fmla="*/ 242888 w 931545"/>
                <a:gd name="connsiteY13" fmla="*/ 105728 h 365760"/>
                <a:gd name="connsiteX14" fmla="*/ 242888 w 931545"/>
                <a:gd name="connsiteY14" fmla="*/ 51435 h 365760"/>
                <a:gd name="connsiteX15" fmla="*/ 465773 w 931545"/>
                <a:gd name="connsiteY15" fmla="*/ 51435 h 365760"/>
                <a:gd name="connsiteX16" fmla="*/ 465773 w 931545"/>
                <a:gd name="connsiteY16" fmla="*/ 28575 h 365760"/>
                <a:gd name="connsiteX17" fmla="*/ 488633 w 931545"/>
                <a:gd name="connsiteY17" fmla="*/ 28575 h 365760"/>
                <a:gd name="connsiteX18" fmla="*/ 488633 w 931545"/>
                <a:gd name="connsiteY18" fmla="*/ 0 h 365760"/>
                <a:gd name="connsiteX19" fmla="*/ 931545 w 931545"/>
                <a:gd name="connsiteY19" fmla="*/ 0 h 365760"/>
                <a:gd name="connsiteX0" fmla="*/ 0 w 931545"/>
                <a:gd name="connsiteY0" fmla="*/ 360045 h 360045"/>
                <a:gd name="connsiteX1" fmla="*/ 5715 w 931545"/>
                <a:gd name="connsiteY1" fmla="*/ 328612 h 360045"/>
                <a:gd name="connsiteX2" fmla="*/ 14287 w 931545"/>
                <a:gd name="connsiteY2" fmla="*/ 282892 h 360045"/>
                <a:gd name="connsiteX3" fmla="*/ 48578 w 931545"/>
                <a:gd name="connsiteY3" fmla="*/ 288607 h 360045"/>
                <a:gd name="connsiteX4" fmla="*/ 48578 w 931545"/>
                <a:gd name="connsiteY4" fmla="*/ 251460 h 360045"/>
                <a:gd name="connsiteX5" fmla="*/ 128588 w 931545"/>
                <a:gd name="connsiteY5" fmla="*/ 251460 h 360045"/>
                <a:gd name="connsiteX6" fmla="*/ 128588 w 931545"/>
                <a:gd name="connsiteY6" fmla="*/ 220028 h 360045"/>
                <a:gd name="connsiteX7" fmla="*/ 160020 w 931545"/>
                <a:gd name="connsiteY7" fmla="*/ 220028 h 360045"/>
                <a:gd name="connsiteX8" fmla="*/ 160020 w 931545"/>
                <a:gd name="connsiteY8" fmla="*/ 191453 h 360045"/>
                <a:gd name="connsiteX9" fmla="*/ 200025 w 931545"/>
                <a:gd name="connsiteY9" fmla="*/ 191453 h 360045"/>
                <a:gd name="connsiteX10" fmla="*/ 200025 w 931545"/>
                <a:gd name="connsiteY10" fmla="*/ 154305 h 360045"/>
                <a:gd name="connsiteX11" fmla="*/ 217170 w 931545"/>
                <a:gd name="connsiteY11" fmla="*/ 154305 h 360045"/>
                <a:gd name="connsiteX12" fmla="*/ 217170 w 931545"/>
                <a:gd name="connsiteY12" fmla="*/ 105728 h 360045"/>
                <a:gd name="connsiteX13" fmla="*/ 242888 w 931545"/>
                <a:gd name="connsiteY13" fmla="*/ 105728 h 360045"/>
                <a:gd name="connsiteX14" fmla="*/ 242888 w 931545"/>
                <a:gd name="connsiteY14" fmla="*/ 51435 h 360045"/>
                <a:gd name="connsiteX15" fmla="*/ 465773 w 931545"/>
                <a:gd name="connsiteY15" fmla="*/ 51435 h 360045"/>
                <a:gd name="connsiteX16" fmla="*/ 465773 w 931545"/>
                <a:gd name="connsiteY16" fmla="*/ 28575 h 360045"/>
                <a:gd name="connsiteX17" fmla="*/ 488633 w 931545"/>
                <a:gd name="connsiteY17" fmla="*/ 28575 h 360045"/>
                <a:gd name="connsiteX18" fmla="*/ 488633 w 931545"/>
                <a:gd name="connsiteY18" fmla="*/ 0 h 360045"/>
                <a:gd name="connsiteX19" fmla="*/ 931545 w 931545"/>
                <a:gd name="connsiteY19" fmla="*/ 0 h 360045"/>
                <a:gd name="connsiteX0" fmla="*/ 0 w 931545"/>
                <a:gd name="connsiteY0" fmla="*/ 360045 h 365760"/>
                <a:gd name="connsiteX1" fmla="*/ 14287 w 931545"/>
                <a:gd name="connsiteY1" fmla="*/ 365760 h 365760"/>
                <a:gd name="connsiteX2" fmla="*/ 14287 w 931545"/>
                <a:gd name="connsiteY2" fmla="*/ 282892 h 365760"/>
                <a:gd name="connsiteX3" fmla="*/ 48578 w 931545"/>
                <a:gd name="connsiteY3" fmla="*/ 288607 h 365760"/>
                <a:gd name="connsiteX4" fmla="*/ 48578 w 931545"/>
                <a:gd name="connsiteY4" fmla="*/ 251460 h 365760"/>
                <a:gd name="connsiteX5" fmla="*/ 128588 w 931545"/>
                <a:gd name="connsiteY5" fmla="*/ 251460 h 365760"/>
                <a:gd name="connsiteX6" fmla="*/ 128588 w 931545"/>
                <a:gd name="connsiteY6" fmla="*/ 220028 h 365760"/>
                <a:gd name="connsiteX7" fmla="*/ 160020 w 931545"/>
                <a:gd name="connsiteY7" fmla="*/ 220028 h 365760"/>
                <a:gd name="connsiteX8" fmla="*/ 160020 w 931545"/>
                <a:gd name="connsiteY8" fmla="*/ 191453 h 365760"/>
                <a:gd name="connsiteX9" fmla="*/ 200025 w 931545"/>
                <a:gd name="connsiteY9" fmla="*/ 191453 h 365760"/>
                <a:gd name="connsiteX10" fmla="*/ 200025 w 931545"/>
                <a:gd name="connsiteY10" fmla="*/ 154305 h 365760"/>
                <a:gd name="connsiteX11" fmla="*/ 217170 w 931545"/>
                <a:gd name="connsiteY11" fmla="*/ 154305 h 365760"/>
                <a:gd name="connsiteX12" fmla="*/ 217170 w 931545"/>
                <a:gd name="connsiteY12" fmla="*/ 105728 h 365760"/>
                <a:gd name="connsiteX13" fmla="*/ 242888 w 931545"/>
                <a:gd name="connsiteY13" fmla="*/ 105728 h 365760"/>
                <a:gd name="connsiteX14" fmla="*/ 242888 w 931545"/>
                <a:gd name="connsiteY14" fmla="*/ 51435 h 365760"/>
                <a:gd name="connsiteX15" fmla="*/ 465773 w 931545"/>
                <a:gd name="connsiteY15" fmla="*/ 51435 h 365760"/>
                <a:gd name="connsiteX16" fmla="*/ 465773 w 931545"/>
                <a:gd name="connsiteY16" fmla="*/ 28575 h 365760"/>
                <a:gd name="connsiteX17" fmla="*/ 488633 w 931545"/>
                <a:gd name="connsiteY17" fmla="*/ 28575 h 365760"/>
                <a:gd name="connsiteX18" fmla="*/ 488633 w 931545"/>
                <a:gd name="connsiteY18" fmla="*/ 0 h 365760"/>
                <a:gd name="connsiteX19" fmla="*/ 931545 w 931545"/>
                <a:gd name="connsiteY19" fmla="*/ 0 h 365760"/>
                <a:gd name="connsiteX0" fmla="*/ 0 w 931545"/>
                <a:gd name="connsiteY0" fmla="*/ 360045 h 360045"/>
                <a:gd name="connsiteX1" fmla="*/ 11430 w 931545"/>
                <a:gd name="connsiteY1" fmla="*/ 360045 h 360045"/>
                <a:gd name="connsiteX2" fmla="*/ 14287 w 931545"/>
                <a:gd name="connsiteY2" fmla="*/ 282892 h 360045"/>
                <a:gd name="connsiteX3" fmla="*/ 48578 w 931545"/>
                <a:gd name="connsiteY3" fmla="*/ 288607 h 360045"/>
                <a:gd name="connsiteX4" fmla="*/ 48578 w 931545"/>
                <a:gd name="connsiteY4" fmla="*/ 251460 h 360045"/>
                <a:gd name="connsiteX5" fmla="*/ 128588 w 931545"/>
                <a:gd name="connsiteY5" fmla="*/ 251460 h 360045"/>
                <a:gd name="connsiteX6" fmla="*/ 128588 w 931545"/>
                <a:gd name="connsiteY6" fmla="*/ 220028 h 360045"/>
                <a:gd name="connsiteX7" fmla="*/ 160020 w 931545"/>
                <a:gd name="connsiteY7" fmla="*/ 220028 h 360045"/>
                <a:gd name="connsiteX8" fmla="*/ 160020 w 931545"/>
                <a:gd name="connsiteY8" fmla="*/ 191453 h 360045"/>
                <a:gd name="connsiteX9" fmla="*/ 200025 w 931545"/>
                <a:gd name="connsiteY9" fmla="*/ 191453 h 360045"/>
                <a:gd name="connsiteX10" fmla="*/ 200025 w 931545"/>
                <a:gd name="connsiteY10" fmla="*/ 154305 h 360045"/>
                <a:gd name="connsiteX11" fmla="*/ 217170 w 931545"/>
                <a:gd name="connsiteY11" fmla="*/ 154305 h 360045"/>
                <a:gd name="connsiteX12" fmla="*/ 217170 w 931545"/>
                <a:gd name="connsiteY12" fmla="*/ 105728 h 360045"/>
                <a:gd name="connsiteX13" fmla="*/ 242888 w 931545"/>
                <a:gd name="connsiteY13" fmla="*/ 105728 h 360045"/>
                <a:gd name="connsiteX14" fmla="*/ 242888 w 931545"/>
                <a:gd name="connsiteY14" fmla="*/ 51435 h 360045"/>
                <a:gd name="connsiteX15" fmla="*/ 465773 w 931545"/>
                <a:gd name="connsiteY15" fmla="*/ 51435 h 360045"/>
                <a:gd name="connsiteX16" fmla="*/ 465773 w 931545"/>
                <a:gd name="connsiteY16" fmla="*/ 28575 h 360045"/>
                <a:gd name="connsiteX17" fmla="*/ 488633 w 931545"/>
                <a:gd name="connsiteY17" fmla="*/ 28575 h 360045"/>
                <a:gd name="connsiteX18" fmla="*/ 488633 w 931545"/>
                <a:gd name="connsiteY18" fmla="*/ 0 h 360045"/>
                <a:gd name="connsiteX19" fmla="*/ 931545 w 931545"/>
                <a:gd name="connsiteY19" fmla="*/ 0 h 360045"/>
                <a:gd name="connsiteX0" fmla="*/ 0 w 931545"/>
                <a:gd name="connsiteY0" fmla="*/ 360045 h 360045"/>
                <a:gd name="connsiteX1" fmla="*/ 11430 w 931545"/>
                <a:gd name="connsiteY1" fmla="*/ 360045 h 360045"/>
                <a:gd name="connsiteX2" fmla="*/ 14287 w 931545"/>
                <a:gd name="connsiteY2" fmla="*/ 294322 h 360045"/>
                <a:gd name="connsiteX3" fmla="*/ 48578 w 931545"/>
                <a:gd name="connsiteY3" fmla="*/ 288607 h 360045"/>
                <a:gd name="connsiteX4" fmla="*/ 48578 w 931545"/>
                <a:gd name="connsiteY4" fmla="*/ 251460 h 360045"/>
                <a:gd name="connsiteX5" fmla="*/ 128588 w 931545"/>
                <a:gd name="connsiteY5" fmla="*/ 251460 h 360045"/>
                <a:gd name="connsiteX6" fmla="*/ 128588 w 931545"/>
                <a:gd name="connsiteY6" fmla="*/ 220028 h 360045"/>
                <a:gd name="connsiteX7" fmla="*/ 160020 w 931545"/>
                <a:gd name="connsiteY7" fmla="*/ 220028 h 360045"/>
                <a:gd name="connsiteX8" fmla="*/ 160020 w 931545"/>
                <a:gd name="connsiteY8" fmla="*/ 191453 h 360045"/>
                <a:gd name="connsiteX9" fmla="*/ 200025 w 931545"/>
                <a:gd name="connsiteY9" fmla="*/ 191453 h 360045"/>
                <a:gd name="connsiteX10" fmla="*/ 200025 w 931545"/>
                <a:gd name="connsiteY10" fmla="*/ 154305 h 360045"/>
                <a:gd name="connsiteX11" fmla="*/ 217170 w 931545"/>
                <a:gd name="connsiteY11" fmla="*/ 154305 h 360045"/>
                <a:gd name="connsiteX12" fmla="*/ 217170 w 931545"/>
                <a:gd name="connsiteY12" fmla="*/ 105728 h 360045"/>
                <a:gd name="connsiteX13" fmla="*/ 242888 w 931545"/>
                <a:gd name="connsiteY13" fmla="*/ 105728 h 360045"/>
                <a:gd name="connsiteX14" fmla="*/ 242888 w 931545"/>
                <a:gd name="connsiteY14" fmla="*/ 51435 h 360045"/>
                <a:gd name="connsiteX15" fmla="*/ 465773 w 931545"/>
                <a:gd name="connsiteY15" fmla="*/ 51435 h 360045"/>
                <a:gd name="connsiteX16" fmla="*/ 465773 w 931545"/>
                <a:gd name="connsiteY16" fmla="*/ 28575 h 360045"/>
                <a:gd name="connsiteX17" fmla="*/ 488633 w 931545"/>
                <a:gd name="connsiteY17" fmla="*/ 28575 h 360045"/>
                <a:gd name="connsiteX18" fmla="*/ 488633 w 931545"/>
                <a:gd name="connsiteY18" fmla="*/ 0 h 360045"/>
                <a:gd name="connsiteX19" fmla="*/ 931545 w 931545"/>
                <a:gd name="connsiteY19" fmla="*/ 0 h 360045"/>
                <a:gd name="connsiteX0" fmla="*/ 0 w 931545"/>
                <a:gd name="connsiteY0" fmla="*/ 360045 h 360045"/>
                <a:gd name="connsiteX1" fmla="*/ 11430 w 931545"/>
                <a:gd name="connsiteY1" fmla="*/ 360045 h 360045"/>
                <a:gd name="connsiteX2" fmla="*/ 11429 w 931545"/>
                <a:gd name="connsiteY2" fmla="*/ 288607 h 360045"/>
                <a:gd name="connsiteX3" fmla="*/ 48578 w 931545"/>
                <a:gd name="connsiteY3" fmla="*/ 288607 h 360045"/>
                <a:gd name="connsiteX4" fmla="*/ 48578 w 931545"/>
                <a:gd name="connsiteY4" fmla="*/ 251460 h 360045"/>
                <a:gd name="connsiteX5" fmla="*/ 128588 w 931545"/>
                <a:gd name="connsiteY5" fmla="*/ 251460 h 360045"/>
                <a:gd name="connsiteX6" fmla="*/ 128588 w 931545"/>
                <a:gd name="connsiteY6" fmla="*/ 220028 h 360045"/>
                <a:gd name="connsiteX7" fmla="*/ 160020 w 931545"/>
                <a:gd name="connsiteY7" fmla="*/ 220028 h 360045"/>
                <a:gd name="connsiteX8" fmla="*/ 160020 w 931545"/>
                <a:gd name="connsiteY8" fmla="*/ 191453 h 360045"/>
                <a:gd name="connsiteX9" fmla="*/ 200025 w 931545"/>
                <a:gd name="connsiteY9" fmla="*/ 191453 h 360045"/>
                <a:gd name="connsiteX10" fmla="*/ 200025 w 931545"/>
                <a:gd name="connsiteY10" fmla="*/ 154305 h 360045"/>
                <a:gd name="connsiteX11" fmla="*/ 217170 w 931545"/>
                <a:gd name="connsiteY11" fmla="*/ 154305 h 360045"/>
                <a:gd name="connsiteX12" fmla="*/ 217170 w 931545"/>
                <a:gd name="connsiteY12" fmla="*/ 105728 h 360045"/>
                <a:gd name="connsiteX13" fmla="*/ 242888 w 931545"/>
                <a:gd name="connsiteY13" fmla="*/ 105728 h 360045"/>
                <a:gd name="connsiteX14" fmla="*/ 242888 w 931545"/>
                <a:gd name="connsiteY14" fmla="*/ 51435 h 360045"/>
                <a:gd name="connsiteX15" fmla="*/ 465773 w 931545"/>
                <a:gd name="connsiteY15" fmla="*/ 51435 h 360045"/>
                <a:gd name="connsiteX16" fmla="*/ 465773 w 931545"/>
                <a:gd name="connsiteY16" fmla="*/ 28575 h 360045"/>
                <a:gd name="connsiteX17" fmla="*/ 488633 w 931545"/>
                <a:gd name="connsiteY17" fmla="*/ 28575 h 360045"/>
                <a:gd name="connsiteX18" fmla="*/ 488633 w 931545"/>
                <a:gd name="connsiteY18" fmla="*/ 0 h 360045"/>
                <a:gd name="connsiteX19" fmla="*/ 931545 w 931545"/>
                <a:gd name="connsiteY19" fmla="*/ 0 h 3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1545" h="360045">
                  <a:moveTo>
                    <a:pt x="0" y="360045"/>
                  </a:moveTo>
                  <a:lnTo>
                    <a:pt x="11430" y="360045"/>
                  </a:lnTo>
                  <a:cubicBezTo>
                    <a:pt x="11430" y="336232"/>
                    <a:pt x="11429" y="312420"/>
                    <a:pt x="11429" y="288607"/>
                  </a:cubicBezTo>
                  <a:lnTo>
                    <a:pt x="48578" y="288607"/>
                  </a:lnTo>
                  <a:lnTo>
                    <a:pt x="48578" y="251460"/>
                  </a:lnTo>
                  <a:lnTo>
                    <a:pt x="128588" y="251460"/>
                  </a:lnTo>
                  <a:lnTo>
                    <a:pt x="128588" y="220028"/>
                  </a:lnTo>
                  <a:lnTo>
                    <a:pt x="160020" y="220028"/>
                  </a:lnTo>
                  <a:lnTo>
                    <a:pt x="160020" y="191453"/>
                  </a:lnTo>
                  <a:lnTo>
                    <a:pt x="200025" y="191453"/>
                  </a:lnTo>
                  <a:lnTo>
                    <a:pt x="200025" y="154305"/>
                  </a:lnTo>
                  <a:lnTo>
                    <a:pt x="217170" y="154305"/>
                  </a:lnTo>
                  <a:lnTo>
                    <a:pt x="217170" y="105728"/>
                  </a:lnTo>
                  <a:lnTo>
                    <a:pt x="242888" y="105728"/>
                  </a:lnTo>
                  <a:lnTo>
                    <a:pt x="242888" y="51435"/>
                  </a:lnTo>
                  <a:lnTo>
                    <a:pt x="465773" y="51435"/>
                  </a:lnTo>
                  <a:lnTo>
                    <a:pt x="465773" y="28575"/>
                  </a:lnTo>
                  <a:lnTo>
                    <a:pt x="488633" y="28575"/>
                  </a:lnTo>
                  <a:lnTo>
                    <a:pt x="488633" y="0"/>
                  </a:lnTo>
                  <a:lnTo>
                    <a:pt x="931545" y="0"/>
                  </a:ln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 name="Title 4">
            <a:extLst>
              <a:ext uri="{FF2B5EF4-FFF2-40B4-BE49-F238E27FC236}">
                <a16:creationId xmlns:a16="http://schemas.microsoft.com/office/drawing/2014/main" id="{3B74F8A8-8FFE-4F57-BC46-0AFDD9781EED}"/>
              </a:ext>
            </a:extLst>
          </p:cNvPr>
          <p:cNvSpPr>
            <a:spLocks noGrp="1"/>
          </p:cNvSpPr>
          <p:nvPr>
            <p:ph type="title"/>
          </p:nvPr>
        </p:nvSpPr>
        <p:spPr/>
        <p:txBody>
          <a:bodyPr>
            <a:normAutofit/>
          </a:bodyPr>
          <a:lstStyle/>
          <a:p>
            <a:r>
              <a:rPr lang="en-US"/>
              <a:t>Cumulative Incidence of AKI</a:t>
            </a:r>
          </a:p>
        </p:txBody>
      </p:sp>
      <p:sp>
        <p:nvSpPr>
          <p:cNvPr id="3" name="Text Placeholder 2"/>
          <p:cNvSpPr>
            <a:spLocks noGrp="1"/>
          </p:cNvSpPr>
          <p:nvPr>
            <p:ph type="body" sz="quarter" idx="13"/>
          </p:nvPr>
        </p:nvSpPr>
        <p:spPr/>
        <p:txBody>
          <a:bodyPr/>
          <a:lstStyle/>
          <a:p>
            <a:r>
              <a:rPr lang="en-US"/>
              <a:t>AKI = acute kidney injury; CI = confidence interval</a:t>
            </a:r>
          </a:p>
          <a:p>
            <a:r>
              <a:rPr lang="en-GB"/>
              <a:t>Heerspink HJL </a:t>
            </a:r>
            <a:r>
              <a:rPr lang="en-US"/>
              <a:t>et al. Presented at: ERA-EDTA Congress; June 5-8, 2021; Virtual.</a:t>
            </a:r>
            <a:endParaRPr lang="pt-BR"/>
          </a:p>
        </p:txBody>
      </p:sp>
      <p:sp>
        <p:nvSpPr>
          <p:cNvPr id="30" name="TextBox 29">
            <a:extLst>
              <a:ext uri="{FF2B5EF4-FFF2-40B4-BE49-F238E27FC236}">
                <a16:creationId xmlns:a16="http://schemas.microsoft.com/office/drawing/2014/main" id="{E0ABFBF1-75FC-4414-BB5E-ACDD5A2DCEE5}"/>
              </a:ext>
            </a:extLst>
          </p:cNvPr>
          <p:cNvSpPr txBox="1">
            <a:spLocks/>
          </p:cNvSpPr>
          <p:nvPr/>
        </p:nvSpPr>
        <p:spPr>
          <a:xfrm>
            <a:off x="8558646" y="4334506"/>
            <a:ext cx="1928413" cy="769441"/>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1600" b="1" i="0" u="none" strike="noStrike" kern="1200" cap="none" spc="0" normalizeH="0" baseline="0" noProof="0">
                <a:ln>
                  <a:noFill/>
                </a:ln>
                <a:solidFill>
                  <a:srgbClr val="7F134C"/>
                </a:solidFill>
                <a:effectLst/>
                <a:uLnTx/>
                <a:uFillTx/>
                <a:latin typeface="Arial" panose="020B0604020202020204"/>
                <a:ea typeface="+mn-ea"/>
                <a:cs typeface="+mn-cs"/>
              </a:rPr>
              <a:t>Dapagliflozin 10 mg</a:t>
            </a:r>
            <a:br>
              <a:rPr kumimoji="0" lang="en-US" sz="1600" b="1" i="0" u="none" strike="noStrike" kern="1200" cap="none" spc="0" normalizeH="0" baseline="0" noProof="0">
                <a:ln>
                  <a:noFill/>
                </a:ln>
                <a:solidFill>
                  <a:srgbClr val="7F134C"/>
                </a:solidFill>
                <a:effectLst/>
                <a:uLnTx/>
                <a:uFillTx/>
                <a:latin typeface="Arial" panose="020B0604020202020204"/>
                <a:ea typeface="+mn-ea"/>
                <a:cs typeface="+mn-cs"/>
              </a:rPr>
            </a:br>
            <a:r>
              <a:rPr kumimoji="0" lang="en-US" sz="1400" b="1" i="0" u="none" strike="noStrike" kern="1200" cap="none" spc="0" normalizeH="0" baseline="0" noProof="0">
                <a:ln>
                  <a:noFill/>
                </a:ln>
                <a:solidFill>
                  <a:srgbClr val="7F134C"/>
                </a:solidFill>
                <a:effectLst/>
                <a:uLnTx/>
                <a:uFillTx/>
                <a:latin typeface="Arial" panose="020B0604020202020204"/>
                <a:ea typeface="+mn-ea"/>
                <a:cs typeface="+mn-cs"/>
              </a:rPr>
              <a:t>2.9%</a:t>
            </a:r>
            <a:br>
              <a:rPr kumimoji="0" lang="en-US" sz="1400" b="1" i="0" u="none" strike="noStrike" kern="1200" cap="none" spc="0" normalizeH="0" baseline="0" noProof="0">
                <a:ln>
                  <a:noFill/>
                </a:ln>
                <a:solidFill>
                  <a:srgbClr val="7F134C"/>
                </a:solidFill>
                <a:effectLst/>
                <a:uLnTx/>
                <a:uFillTx/>
                <a:latin typeface="Arial" panose="020B0604020202020204"/>
                <a:ea typeface="+mn-ea"/>
                <a:cs typeface="+mn-cs"/>
              </a:rPr>
            </a:br>
            <a:r>
              <a:rPr kumimoji="0" lang="en-US" sz="1400" b="1" i="0" u="none" strike="noStrike" kern="1200" cap="none" spc="0" normalizeH="0" baseline="0" noProof="0">
                <a:ln>
                  <a:noFill/>
                </a:ln>
                <a:solidFill>
                  <a:srgbClr val="7F134C"/>
                </a:solidFill>
                <a:effectLst/>
                <a:uLnTx/>
                <a:uFillTx/>
                <a:latin typeface="Arial" panose="020B0604020202020204"/>
                <a:ea typeface="+mn-ea"/>
                <a:cs typeface="+mn-cs"/>
              </a:rPr>
              <a:t>(n=63)</a:t>
            </a:r>
            <a:endParaRPr kumimoji="0" lang="en-US" sz="1600" b="1" i="0" u="none" strike="noStrike" kern="1200" cap="none" spc="0" normalizeH="0" baseline="0" noProof="0">
              <a:ln>
                <a:noFill/>
              </a:ln>
              <a:solidFill>
                <a:srgbClr val="7F134C"/>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F681A812-9AB2-4995-BA2D-3B271EB9BA2E}"/>
              </a:ext>
            </a:extLst>
          </p:cNvPr>
          <p:cNvSpPr txBox="1">
            <a:spLocks/>
          </p:cNvSpPr>
          <p:nvPr/>
        </p:nvSpPr>
        <p:spPr>
          <a:xfrm>
            <a:off x="8557176" y="2386326"/>
            <a:ext cx="785471" cy="769441"/>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1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Placebo</a:t>
            </a:r>
            <a:br>
              <a:rPr kumimoji="0" lang="en-US" sz="1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br>
            <a:r>
              <a:rPr kumimoji="0" lang="en-US" sz="14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4.2%</a:t>
            </a:r>
            <a:br>
              <a:rPr kumimoji="0" lang="en-US" sz="14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br>
            <a:r>
              <a:rPr kumimoji="0" lang="en-US" sz="14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(n=91)</a:t>
            </a:r>
            <a:endParaRPr kumimoji="0" lang="en-US" sz="1600" b="1"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sp>
        <p:nvSpPr>
          <p:cNvPr id="32" name="Freeform: Shape 31">
            <a:extLst>
              <a:ext uri="{FF2B5EF4-FFF2-40B4-BE49-F238E27FC236}">
                <a16:creationId xmlns:a16="http://schemas.microsoft.com/office/drawing/2014/main" id="{C2070E36-8B88-4408-9F79-654ABC2458B3}"/>
              </a:ext>
            </a:extLst>
          </p:cNvPr>
          <p:cNvSpPr/>
          <p:nvPr/>
        </p:nvSpPr>
        <p:spPr>
          <a:xfrm>
            <a:off x="2775304" y="1401456"/>
            <a:ext cx="6599343" cy="3873909"/>
          </a:xfrm>
          <a:custGeom>
            <a:avLst/>
            <a:gdLst>
              <a:gd name="connsiteX0" fmla="*/ 0 w 6656439"/>
              <a:gd name="connsiteY0" fmla="*/ 0 h 3873909"/>
              <a:gd name="connsiteX1" fmla="*/ 0 w 6656439"/>
              <a:gd name="connsiteY1" fmla="*/ 3873909 h 3873909"/>
              <a:gd name="connsiteX2" fmla="*/ 6656439 w 6656439"/>
              <a:gd name="connsiteY2" fmla="*/ 3873909 h 3873909"/>
            </a:gdLst>
            <a:ahLst/>
            <a:cxnLst>
              <a:cxn ang="0">
                <a:pos x="connsiteX0" y="connsiteY0"/>
              </a:cxn>
              <a:cxn ang="0">
                <a:pos x="connsiteX1" y="connsiteY1"/>
              </a:cxn>
              <a:cxn ang="0">
                <a:pos x="connsiteX2" y="connsiteY2"/>
              </a:cxn>
            </a:cxnLst>
            <a:rect l="l" t="t" r="r" b="b"/>
            <a:pathLst>
              <a:path w="6656439" h="3873909">
                <a:moveTo>
                  <a:pt x="0" y="0"/>
                </a:moveTo>
                <a:lnTo>
                  <a:pt x="0" y="3873909"/>
                </a:lnTo>
                <a:lnTo>
                  <a:pt x="6656439" y="3873909"/>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4FDD076C-993D-43C7-98CE-86BDD8CCB5EF}"/>
              </a:ext>
            </a:extLst>
          </p:cNvPr>
          <p:cNvGrpSpPr/>
          <p:nvPr/>
        </p:nvGrpSpPr>
        <p:grpSpPr>
          <a:xfrm>
            <a:off x="2683863" y="1401456"/>
            <a:ext cx="91440" cy="3833630"/>
            <a:chOff x="2848963" y="1401456"/>
            <a:chExt cx="91440" cy="3833630"/>
          </a:xfrm>
        </p:grpSpPr>
        <p:cxnSp>
          <p:nvCxnSpPr>
            <p:cNvPr id="33" name="Straight Connector 32">
              <a:extLst>
                <a:ext uri="{FF2B5EF4-FFF2-40B4-BE49-F238E27FC236}">
                  <a16:creationId xmlns:a16="http://schemas.microsoft.com/office/drawing/2014/main" id="{C6437388-42DA-4AF3-B11F-7498B6B088CE}"/>
                </a:ext>
              </a:extLst>
            </p:cNvPr>
            <p:cNvCxnSpPr/>
            <p:nvPr/>
          </p:nvCxnSpPr>
          <p:spPr>
            <a:xfrm>
              <a:off x="2848963" y="1401456"/>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617DCB-F9EA-49E3-ABE4-E9221CBCF1AF}"/>
                </a:ext>
              </a:extLst>
            </p:cNvPr>
            <p:cNvCxnSpPr/>
            <p:nvPr/>
          </p:nvCxnSpPr>
          <p:spPr>
            <a:xfrm>
              <a:off x="2848963" y="216818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43DB804-9D42-4598-8981-1E0B41D8FF03}"/>
                </a:ext>
              </a:extLst>
            </p:cNvPr>
            <p:cNvCxnSpPr/>
            <p:nvPr/>
          </p:nvCxnSpPr>
          <p:spPr>
            <a:xfrm>
              <a:off x="2848963" y="2934908"/>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8FB4B58-A8DF-4EEC-8643-ACBB3830F46C}"/>
                </a:ext>
              </a:extLst>
            </p:cNvPr>
            <p:cNvCxnSpPr/>
            <p:nvPr/>
          </p:nvCxnSpPr>
          <p:spPr>
            <a:xfrm>
              <a:off x="2848963" y="3701634"/>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99DB23F-EFF5-4F1A-8A50-80A72F947B80}"/>
                </a:ext>
              </a:extLst>
            </p:cNvPr>
            <p:cNvCxnSpPr/>
            <p:nvPr/>
          </p:nvCxnSpPr>
          <p:spPr>
            <a:xfrm>
              <a:off x="2848963" y="4468360"/>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5E287B-13F3-4609-8C0A-2E8943D3439E}"/>
                </a:ext>
              </a:extLst>
            </p:cNvPr>
            <p:cNvCxnSpPr/>
            <p:nvPr/>
          </p:nvCxnSpPr>
          <p:spPr>
            <a:xfrm>
              <a:off x="2848963" y="5235086"/>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75CFE1E5-9CC2-4C0F-9A91-CEA13667402A}"/>
              </a:ext>
            </a:extLst>
          </p:cNvPr>
          <p:cNvSpPr txBox="1"/>
          <p:nvPr/>
        </p:nvSpPr>
        <p:spPr>
          <a:xfrm>
            <a:off x="2504369" y="5116503"/>
            <a:ext cx="25519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0</a:t>
            </a:r>
          </a:p>
        </p:txBody>
      </p:sp>
      <p:sp>
        <p:nvSpPr>
          <p:cNvPr id="41" name="TextBox 40">
            <a:extLst>
              <a:ext uri="{FF2B5EF4-FFF2-40B4-BE49-F238E27FC236}">
                <a16:creationId xmlns:a16="http://schemas.microsoft.com/office/drawing/2014/main" id="{22B2EC88-1701-4A93-B4E6-6AAA0AAC7877}"/>
              </a:ext>
            </a:extLst>
          </p:cNvPr>
          <p:cNvSpPr txBox="1"/>
          <p:nvPr/>
        </p:nvSpPr>
        <p:spPr>
          <a:xfrm>
            <a:off x="2504369" y="4347641"/>
            <a:ext cx="25519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2</a:t>
            </a:r>
          </a:p>
        </p:txBody>
      </p:sp>
      <p:sp>
        <p:nvSpPr>
          <p:cNvPr id="42" name="TextBox 41">
            <a:extLst>
              <a:ext uri="{FF2B5EF4-FFF2-40B4-BE49-F238E27FC236}">
                <a16:creationId xmlns:a16="http://schemas.microsoft.com/office/drawing/2014/main" id="{27D2DE4F-6683-445C-BA8C-136CF09BA03D}"/>
              </a:ext>
            </a:extLst>
          </p:cNvPr>
          <p:cNvSpPr txBox="1"/>
          <p:nvPr/>
        </p:nvSpPr>
        <p:spPr>
          <a:xfrm>
            <a:off x="2504369" y="3578781"/>
            <a:ext cx="25519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4</a:t>
            </a:r>
          </a:p>
        </p:txBody>
      </p:sp>
      <p:sp>
        <p:nvSpPr>
          <p:cNvPr id="43" name="TextBox 42">
            <a:extLst>
              <a:ext uri="{FF2B5EF4-FFF2-40B4-BE49-F238E27FC236}">
                <a16:creationId xmlns:a16="http://schemas.microsoft.com/office/drawing/2014/main" id="{0F20CBCE-0239-46A8-959E-290DB92C7473}"/>
              </a:ext>
            </a:extLst>
          </p:cNvPr>
          <p:cNvSpPr txBox="1"/>
          <p:nvPr/>
        </p:nvSpPr>
        <p:spPr>
          <a:xfrm>
            <a:off x="2504369" y="2809921"/>
            <a:ext cx="25519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6</a:t>
            </a:r>
          </a:p>
        </p:txBody>
      </p:sp>
      <p:sp>
        <p:nvSpPr>
          <p:cNvPr id="44" name="TextBox 43">
            <a:extLst>
              <a:ext uri="{FF2B5EF4-FFF2-40B4-BE49-F238E27FC236}">
                <a16:creationId xmlns:a16="http://schemas.microsoft.com/office/drawing/2014/main" id="{7D287C8A-BE8E-47DD-8EF4-50AF8B20EFF5}"/>
              </a:ext>
            </a:extLst>
          </p:cNvPr>
          <p:cNvSpPr txBox="1"/>
          <p:nvPr/>
        </p:nvSpPr>
        <p:spPr>
          <a:xfrm>
            <a:off x="2504369" y="2041061"/>
            <a:ext cx="25519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8</a:t>
            </a:r>
          </a:p>
        </p:txBody>
      </p:sp>
      <p:sp>
        <p:nvSpPr>
          <p:cNvPr id="46" name="TextBox 45">
            <a:extLst>
              <a:ext uri="{FF2B5EF4-FFF2-40B4-BE49-F238E27FC236}">
                <a16:creationId xmlns:a16="http://schemas.microsoft.com/office/drawing/2014/main" id="{E4676E9B-0ADD-45D6-B61A-E75CFBDAF491}"/>
              </a:ext>
            </a:extLst>
          </p:cNvPr>
          <p:cNvSpPr txBox="1"/>
          <p:nvPr/>
        </p:nvSpPr>
        <p:spPr>
          <a:xfrm>
            <a:off x="2433836" y="1272201"/>
            <a:ext cx="325731"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10</a:t>
            </a:r>
          </a:p>
        </p:txBody>
      </p:sp>
      <p:sp>
        <p:nvSpPr>
          <p:cNvPr id="47" name="TextBox 46">
            <a:extLst>
              <a:ext uri="{FF2B5EF4-FFF2-40B4-BE49-F238E27FC236}">
                <a16:creationId xmlns:a16="http://schemas.microsoft.com/office/drawing/2014/main" id="{1D94CA43-06F5-4C74-A992-E7E97FC9AE1E}"/>
              </a:ext>
            </a:extLst>
          </p:cNvPr>
          <p:cNvSpPr txBox="1"/>
          <p:nvPr/>
        </p:nvSpPr>
        <p:spPr>
          <a:xfrm>
            <a:off x="2681810" y="5348375"/>
            <a:ext cx="25519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0</a:t>
            </a:r>
          </a:p>
        </p:txBody>
      </p:sp>
      <p:cxnSp>
        <p:nvCxnSpPr>
          <p:cNvPr id="48" name="Straight Connector 47">
            <a:extLst>
              <a:ext uri="{FF2B5EF4-FFF2-40B4-BE49-F238E27FC236}">
                <a16:creationId xmlns:a16="http://schemas.microsoft.com/office/drawing/2014/main" id="{19E7D657-B6D0-4B67-9E54-95DC38EA1541}"/>
              </a:ext>
            </a:extLst>
          </p:cNvPr>
          <p:cNvCxnSpPr>
            <a:cxnSpLocks/>
          </p:cNvCxnSpPr>
          <p:nvPr/>
        </p:nvCxnSpPr>
        <p:spPr>
          <a:xfrm rot="16200000">
            <a:off x="2768605" y="531700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9FC5C33-7BD4-4B8F-89AC-AC437BBC4E16}"/>
              </a:ext>
            </a:extLst>
          </p:cNvPr>
          <p:cNvCxnSpPr>
            <a:cxnSpLocks/>
          </p:cNvCxnSpPr>
          <p:nvPr/>
        </p:nvCxnSpPr>
        <p:spPr>
          <a:xfrm rot="16200000">
            <a:off x="3590377" y="531700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807FE21-38C2-4423-A0B9-2ADC1DF986A6}"/>
              </a:ext>
            </a:extLst>
          </p:cNvPr>
          <p:cNvCxnSpPr>
            <a:cxnSpLocks/>
          </p:cNvCxnSpPr>
          <p:nvPr/>
        </p:nvCxnSpPr>
        <p:spPr>
          <a:xfrm rot="16200000">
            <a:off x="4417067" y="531700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4A98B1-3E77-4070-81E5-853603B061DE}"/>
              </a:ext>
            </a:extLst>
          </p:cNvPr>
          <p:cNvCxnSpPr>
            <a:cxnSpLocks/>
          </p:cNvCxnSpPr>
          <p:nvPr/>
        </p:nvCxnSpPr>
        <p:spPr>
          <a:xfrm rot="16200000">
            <a:off x="5249878" y="531700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41ECC22-C6CA-44F1-A84B-3F09DF4F8222}"/>
              </a:ext>
            </a:extLst>
          </p:cNvPr>
          <p:cNvCxnSpPr>
            <a:cxnSpLocks/>
          </p:cNvCxnSpPr>
          <p:nvPr/>
        </p:nvCxnSpPr>
        <p:spPr>
          <a:xfrm rot="16200000">
            <a:off x="6070610" y="531700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001C068-2516-4BA4-BC94-CEE51FEFE502}"/>
              </a:ext>
            </a:extLst>
          </p:cNvPr>
          <p:cNvCxnSpPr>
            <a:cxnSpLocks/>
          </p:cNvCxnSpPr>
          <p:nvPr/>
        </p:nvCxnSpPr>
        <p:spPr>
          <a:xfrm rot="16200000">
            <a:off x="6875089" y="531700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4474F62-E0D4-473E-932A-E6A790F7FB05}"/>
              </a:ext>
            </a:extLst>
          </p:cNvPr>
          <p:cNvCxnSpPr>
            <a:cxnSpLocks/>
          </p:cNvCxnSpPr>
          <p:nvPr/>
        </p:nvCxnSpPr>
        <p:spPr>
          <a:xfrm rot="16200000">
            <a:off x="8517105" y="531700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8DA4730-3EA6-41F9-9338-08802B1635C8}"/>
              </a:ext>
            </a:extLst>
          </p:cNvPr>
          <p:cNvCxnSpPr>
            <a:cxnSpLocks/>
          </p:cNvCxnSpPr>
          <p:nvPr/>
        </p:nvCxnSpPr>
        <p:spPr>
          <a:xfrm rot="16200000">
            <a:off x="7689400" y="531700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4BBC7-1959-40A9-A644-22F4F41C6CDA}"/>
              </a:ext>
            </a:extLst>
          </p:cNvPr>
          <p:cNvCxnSpPr>
            <a:cxnSpLocks/>
          </p:cNvCxnSpPr>
          <p:nvPr/>
        </p:nvCxnSpPr>
        <p:spPr>
          <a:xfrm rot="16200000">
            <a:off x="9344907" y="531700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85B0932-912D-47A3-A4A2-39CC4433358C}"/>
              </a:ext>
            </a:extLst>
          </p:cNvPr>
          <p:cNvSpPr txBox="1"/>
          <p:nvPr/>
        </p:nvSpPr>
        <p:spPr>
          <a:xfrm>
            <a:off x="3508498" y="5348375"/>
            <a:ext cx="25519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4</a:t>
            </a:r>
          </a:p>
        </p:txBody>
      </p:sp>
      <p:sp>
        <p:nvSpPr>
          <p:cNvPr id="58" name="TextBox 57">
            <a:extLst>
              <a:ext uri="{FF2B5EF4-FFF2-40B4-BE49-F238E27FC236}">
                <a16:creationId xmlns:a16="http://schemas.microsoft.com/office/drawing/2014/main" id="{CD6B8C11-042F-4AAB-A75F-50656DD81108}"/>
              </a:ext>
            </a:extLst>
          </p:cNvPr>
          <p:cNvSpPr txBox="1"/>
          <p:nvPr/>
        </p:nvSpPr>
        <p:spPr>
          <a:xfrm>
            <a:off x="4335188" y="5348375"/>
            <a:ext cx="25519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8</a:t>
            </a:r>
          </a:p>
        </p:txBody>
      </p:sp>
      <p:sp>
        <p:nvSpPr>
          <p:cNvPr id="59" name="TextBox 58">
            <a:extLst>
              <a:ext uri="{FF2B5EF4-FFF2-40B4-BE49-F238E27FC236}">
                <a16:creationId xmlns:a16="http://schemas.microsoft.com/office/drawing/2014/main" id="{1AE2C888-0316-4B21-AAA6-6538E27F4AF4}"/>
              </a:ext>
            </a:extLst>
          </p:cNvPr>
          <p:cNvSpPr txBox="1">
            <a:spLocks/>
          </p:cNvSpPr>
          <p:nvPr/>
        </p:nvSpPr>
        <p:spPr>
          <a:xfrm>
            <a:off x="5112718" y="5348376"/>
            <a:ext cx="3657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12</a:t>
            </a:r>
          </a:p>
        </p:txBody>
      </p:sp>
      <p:sp>
        <p:nvSpPr>
          <p:cNvPr id="60" name="TextBox 59">
            <a:extLst>
              <a:ext uri="{FF2B5EF4-FFF2-40B4-BE49-F238E27FC236}">
                <a16:creationId xmlns:a16="http://schemas.microsoft.com/office/drawing/2014/main" id="{0F62DFE1-06B1-4635-AF6C-0151226CCDBF}"/>
              </a:ext>
            </a:extLst>
          </p:cNvPr>
          <p:cNvSpPr txBox="1"/>
          <p:nvPr/>
        </p:nvSpPr>
        <p:spPr>
          <a:xfrm>
            <a:off x="5933450" y="5348375"/>
            <a:ext cx="3657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16</a:t>
            </a:r>
          </a:p>
        </p:txBody>
      </p:sp>
      <p:sp>
        <p:nvSpPr>
          <p:cNvPr id="61" name="TextBox 60">
            <a:extLst>
              <a:ext uri="{FF2B5EF4-FFF2-40B4-BE49-F238E27FC236}">
                <a16:creationId xmlns:a16="http://schemas.microsoft.com/office/drawing/2014/main" id="{B32B3ADE-CC1C-455B-9DAC-7A8CD6C06750}"/>
              </a:ext>
            </a:extLst>
          </p:cNvPr>
          <p:cNvSpPr txBox="1"/>
          <p:nvPr/>
        </p:nvSpPr>
        <p:spPr>
          <a:xfrm>
            <a:off x="6737929" y="5348375"/>
            <a:ext cx="3657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20</a:t>
            </a:r>
          </a:p>
        </p:txBody>
      </p:sp>
      <p:sp>
        <p:nvSpPr>
          <p:cNvPr id="62" name="TextBox 61">
            <a:extLst>
              <a:ext uri="{FF2B5EF4-FFF2-40B4-BE49-F238E27FC236}">
                <a16:creationId xmlns:a16="http://schemas.microsoft.com/office/drawing/2014/main" id="{387A59E9-C819-4491-9E3B-1E28101C47B2}"/>
              </a:ext>
            </a:extLst>
          </p:cNvPr>
          <p:cNvSpPr txBox="1"/>
          <p:nvPr/>
        </p:nvSpPr>
        <p:spPr>
          <a:xfrm>
            <a:off x="7552240" y="5348375"/>
            <a:ext cx="3657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24</a:t>
            </a:r>
          </a:p>
        </p:txBody>
      </p:sp>
      <p:sp>
        <p:nvSpPr>
          <p:cNvPr id="63" name="TextBox 62">
            <a:extLst>
              <a:ext uri="{FF2B5EF4-FFF2-40B4-BE49-F238E27FC236}">
                <a16:creationId xmlns:a16="http://schemas.microsoft.com/office/drawing/2014/main" id="{7DA1F193-AB68-40C6-B021-72A4D33565ED}"/>
              </a:ext>
            </a:extLst>
          </p:cNvPr>
          <p:cNvSpPr txBox="1"/>
          <p:nvPr/>
        </p:nvSpPr>
        <p:spPr>
          <a:xfrm>
            <a:off x="8379945" y="5348375"/>
            <a:ext cx="3657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28</a:t>
            </a:r>
          </a:p>
        </p:txBody>
      </p:sp>
      <p:sp>
        <p:nvSpPr>
          <p:cNvPr id="64" name="TextBox 63">
            <a:extLst>
              <a:ext uri="{FF2B5EF4-FFF2-40B4-BE49-F238E27FC236}">
                <a16:creationId xmlns:a16="http://schemas.microsoft.com/office/drawing/2014/main" id="{C2AFC8C8-95B3-489C-83D1-53E65DF49F50}"/>
              </a:ext>
            </a:extLst>
          </p:cNvPr>
          <p:cNvSpPr txBox="1"/>
          <p:nvPr/>
        </p:nvSpPr>
        <p:spPr>
          <a:xfrm>
            <a:off x="9218873" y="5348375"/>
            <a:ext cx="3657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32</a:t>
            </a:r>
          </a:p>
        </p:txBody>
      </p:sp>
      <p:sp>
        <p:nvSpPr>
          <p:cNvPr id="65" name="TextBox 64">
            <a:extLst>
              <a:ext uri="{FF2B5EF4-FFF2-40B4-BE49-F238E27FC236}">
                <a16:creationId xmlns:a16="http://schemas.microsoft.com/office/drawing/2014/main" id="{EE647695-B7DD-459E-B7C1-CFDC8F831C26}"/>
              </a:ext>
            </a:extLst>
          </p:cNvPr>
          <p:cNvSpPr txBox="1"/>
          <p:nvPr/>
        </p:nvSpPr>
        <p:spPr>
          <a:xfrm>
            <a:off x="4899051" y="5569449"/>
            <a:ext cx="244027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Months from Randomization</a:t>
            </a:r>
          </a:p>
        </p:txBody>
      </p:sp>
      <p:sp>
        <p:nvSpPr>
          <p:cNvPr id="66" name="TextBox 65">
            <a:extLst>
              <a:ext uri="{FF2B5EF4-FFF2-40B4-BE49-F238E27FC236}">
                <a16:creationId xmlns:a16="http://schemas.microsoft.com/office/drawing/2014/main" id="{A7883094-8EED-4C3E-9244-487178811703}"/>
              </a:ext>
            </a:extLst>
          </p:cNvPr>
          <p:cNvSpPr txBox="1"/>
          <p:nvPr/>
        </p:nvSpPr>
        <p:spPr>
          <a:xfrm rot="16200000">
            <a:off x="1241547" y="3100000"/>
            <a:ext cx="203554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Cumulative Incidence %</a:t>
            </a:r>
          </a:p>
        </p:txBody>
      </p:sp>
      <p:grpSp>
        <p:nvGrpSpPr>
          <p:cNvPr id="69" name="Group 68">
            <a:extLst>
              <a:ext uri="{FF2B5EF4-FFF2-40B4-BE49-F238E27FC236}">
                <a16:creationId xmlns:a16="http://schemas.microsoft.com/office/drawing/2014/main" id="{72A02201-615B-4903-8E19-4103134CB540}"/>
              </a:ext>
            </a:extLst>
          </p:cNvPr>
          <p:cNvGrpSpPr/>
          <p:nvPr/>
        </p:nvGrpSpPr>
        <p:grpSpPr>
          <a:xfrm>
            <a:off x="1283894" y="5602224"/>
            <a:ext cx="8325319" cy="647108"/>
            <a:chOff x="1448994" y="5602224"/>
            <a:chExt cx="8325319" cy="647108"/>
          </a:xfrm>
        </p:grpSpPr>
        <p:sp>
          <p:nvSpPr>
            <p:cNvPr id="8" name="TextBox 7">
              <a:extLst>
                <a:ext uri="{FF2B5EF4-FFF2-40B4-BE49-F238E27FC236}">
                  <a16:creationId xmlns:a16="http://schemas.microsoft.com/office/drawing/2014/main" id="{E54E1C02-8D4F-4C1C-9C92-5CE9726E3D61}"/>
                </a:ext>
              </a:extLst>
            </p:cNvPr>
            <p:cNvSpPr txBox="1">
              <a:spLocks/>
            </p:cNvSpPr>
            <p:nvPr/>
          </p:nvSpPr>
          <p:spPr>
            <a:xfrm>
              <a:off x="2880175" y="5793379"/>
              <a:ext cx="282129" cy="246221"/>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7F134C"/>
                  </a:solidFill>
                  <a:effectLst/>
                  <a:uLnTx/>
                  <a:uFillTx/>
                  <a:latin typeface="Arial" panose="020B0604020202020204"/>
                  <a:ea typeface="+mn-ea"/>
                  <a:cs typeface="+mn-cs"/>
                </a:rPr>
                <a:t>2152</a:t>
              </a:r>
            </a:p>
          </p:txBody>
        </p:sp>
        <p:sp>
          <p:nvSpPr>
            <p:cNvPr id="11" name="TextBox 10">
              <a:extLst>
                <a:ext uri="{FF2B5EF4-FFF2-40B4-BE49-F238E27FC236}">
                  <a16:creationId xmlns:a16="http://schemas.microsoft.com/office/drawing/2014/main" id="{5C09B047-FFE1-4D24-BF5C-EF7376ECE267}"/>
                </a:ext>
              </a:extLst>
            </p:cNvPr>
            <p:cNvSpPr txBox="1">
              <a:spLocks/>
            </p:cNvSpPr>
            <p:nvPr/>
          </p:nvSpPr>
          <p:spPr>
            <a:xfrm>
              <a:off x="3633498" y="5793379"/>
              <a:ext cx="282130" cy="246221"/>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7F134C"/>
                  </a:solidFill>
                  <a:effectLst/>
                  <a:uLnTx/>
                  <a:uFillTx/>
                  <a:latin typeface="Arial" panose="020B0604020202020204"/>
                  <a:ea typeface="+mn-ea"/>
                  <a:cs typeface="+mn-cs"/>
                </a:rPr>
                <a:t>2031</a:t>
              </a:r>
            </a:p>
          </p:txBody>
        </p:sp>
        <p:sp>
          <p:nvSpPr>
            <p:cNvPr id="12" name="TextBox 11">
              <a:extLst>
                <a:ext uri="{FF2B5EF4-FFF2-40B4-BE49-F238E27FC236}">
                  <a16:creationId xmlns:a16="http://schemas.microsoft.com/office/drawing/2014/main" id="{F3FE434D-4EF6-457D-82D2-9E9C02636D15}"/>
                </a:ext>
              </a:extLst>
            </p:cNvPr>
            <p:cNvSpPr txBox="1">
              <a:spLocks/>
            </p:cNvSpPr>
            <p:nvPr/>
          </p:nvSpPr>
          <p:spPr>
            <a:xfrm>
              <a:off x="4386823" y="5793379"/>
              <a:ext cx="365760"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7F134C"/>
                  </a:solidFill>
                  <a:effectLst/>
                  <a:uLnTx/>
                  <a:uFillTx/>
                  <a:latin typeface="Arial" panose="020B0604020202020204"/>
                  <a:ea typeface="+mn-ea"/>
                  <a:cs typeface="+mn-cs"/>
                </a:rPr>
                <a:t>2017</a:t>
              </a:r>
            </a:p>
          </p:txBody>
        </p:sp>
        <p:sp>
          <p:nvSpPr>
            <p:cNvPr id="13" name="TextBox 12">
              <a:extLst>
                <a:ext uri="{FF2B5EF4-FFF2-40B4-BE49-F238E27FC236}">
                  <a16:creationId xmlns:a16="http://schemas.microsoft.com/office/drawing/2014/main" id="{84FECFCE-C02D-46EA-8A7A-34631F4E65EA}"/>
                </a:ext>
              </a:extLst>
            </p:cNvPr>
            <p:cNvSpPr txBox="1">
              <a:spLocks/>
            </p:cNvSpPr>
            <p:nvPr/>
          </p:nvSpPr>
          <p:spPr>
            <a:xfrm>
              <a:off x="5223778" y="5793380"/>
              <a:ext cx="365760"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7F134C"/>
                  </a:solidFill>
                  <a:effectLst/>
                  <a:uLnTx/>
                  <a:uFillTx/>
                  <a:latin typeface="Arial" panose="020B0604020202020204"/>
                  <a:ea typeface="+mn-ea"/>
                  <a:cs typeface="+mn-cs"/>
                </a:rPr>
                <a:t>1998</a:t>
              </a:r>
            </a:p>
          </p:txBody>
        </p:sp>
        <p:sp>
          <p:nvSpPr>
            <p:cNvPr id="14" name="TextBox 13">
              <a:extLst>
                <a:ext uri="{FF2B5EF4-FFF2-40B4-BE49-F238E27FC236}">
                  <a16:creationId xmlns:a16="http://schemas.microsoft.com/office/drawing/2014/main" id="{73894076-7428-4DCA-8C78-7E3B60BC5AFC}"/>
                </a:ext>
              </a:extLst>
            </p:cNvPr>
            <p:cNvSpPr txBox="1"/>
            <p:nvPr/>
          </p:nvSpPr>
          <p:spPr>
            <a:xfrm>
              <a:off x="6060733" y="5793379"/>
              <a:ext cx="365760"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7F134C"/>
                  </a:solidFill>
                  <a:effectLst/>
                  <a:uLnTx/>
                  <a:uFillTx/>
                  <a:latin typeface="Arial" panose="020B0604020202020204"/>
                  <a:ea typeface="+mn-ea"/>
                  <a:cs typeface="+mn-cs"/>
                </a:rPr>
                <a:t>1965</a:t>
              </a:r>
            </a:p>
          </p:txBody>
        </p:sp>
        <p:sp>
          <p:nvSpPr>
            <p:cNvPr id="15" name="TextBox 14">
              <a:extLst>
                <a:ext uri="{FF2B5EF4-FFF2-40B4-BE49-F238E27FC236}">
                  <a16:creationId xmlns:a16="http://schemas.microsoft.com/office/drawing/2014/main" id="{37B8A8BF-79AE-4077-BDBE-ED67E377C826}"/>
                </a:ext>
              </a:extLst>
            </p:cNvPr>
            <p:cNvSpPr txBox="1"/>
            <p:nvPr/>
          </p:nvSpPr>
          <p:spPr>
            <a:xfrm>
              <a:off x="6897688" y="5793379"/>
              <a:ext cx="365760"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7F134C"/>
                  </a:solidFill>
                  <a:effectLst/>
                  <a:uLnTx/>
                  <a:uFillTx/>
                  <a:latin typeface="Arial" panose="020B0604020202020204"/>
                  <a:ea typeface="+mn-ea"/>
                  <a:cs typeface="+mn-cs"/>
                </a:rPr>
                <a:t>1881</a:t>
              </a:r>
            </a:p>
          </p:txBody>
        </p:sp>
        <p:sp>
          <p:nvSpPr>
            <p:cNvPr id="16" name="TextBox 15">
              <a:extLst>
                <a:ext uri="{FF2B5EF4-FFF2-40B4-BE49-F238E27FC236}">
                  <a16:creationId xmlns:a16="http://schemas.microsoft.com/office/drawing/2014/main" id="{67BB8866-43F6-498B-8820-A901CCCE2DE1}"/>
                </a:ext>
              </a:extLst>
            </p:cNvPr>
            <p:cNvSpPr txBox="1"/>
            <p:nvPr/>
          </p:nvSpPr>
          <p:spPr>
            <a:xfrm>
              <a:off x="7734643" y="5793379"/>
              <a:ext cx="365760"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7F134C"/>
                  </a:solidFill>
                  <a:effectLst/>
                  <a:uLnTx/>
                  <a:uFillTx/>
                  <a:latin typeface="Arial" panose="020B0604020202020204"/>
                  <a:ea typeface="+mn-ea"/>
                  <a:cs typeface="+mn-cs"/>
                </a:rPr>
                <a:t>1484</a:t>
              </a:r>
            </a:p>
          </p:txBody>
        </p:sp>
        <p:sp>
          <p:nvSpPr>
            <p:cNvPr id="17" name="TextBox 16">
              <a:extLst>
                <a:ext uri="{FF2B5EF4-FFF2-40B4-BE49-F238E27FC236}">
                  <a16:creationId xmlns:a16="http://schemas.microsoft.com/office/drawing/2014/main" id="{18CEC78B-B32B-4E5D-AEE7-1D44AAC1B25F}"/>
                </a:ext>
              </a:extLst>
            </p:cNvPr>
            <p:cNvSpPr txBox="1"/>
            <p:nvPr/>
          </p:nvSpPr>
          <p:spPr>
            <a:xfrm>
              <a:off x="8571598" y="5793379"/>
              <a:ext cx="365760"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7F134C"/>
                  </a:solidFill>
                  <a:effectLst/>
                  <a:uLnTx/>
                  <a:uFillTx/>
                  <a:latin typeface="Arial" panose="020B0604020202020204"/>
                  <a:ea typeface="+mn-ea"/>
                  <a:cs typeface="+mn-cs"/>
                </a:rPr>
                <a:t>1000</a:t>
              </a:r>
            </a:p>
          </p:txBody>
        </p:sp>
        <p:sp>
          <p:nvSpPr>
            <p:cNvPr id="18" name="TextBox 17">
              <a:extLst>
                <a:ext uri="{FF2B5EF4-FFF2-40B4-BE49-F238E27FC236}">
                  <a16:creationId xmlns:a16="http://schemas.microsoft.com/office/drawing/2014/main" id="{D00A86DC-5BE1-4581-9A0C-7171181DF0B9}"/>
                </a:ext>
              </a:extLst>
            </p:cNvPr>
            <p:cNvSpPr txBox="1"/>
            <p:nvPr/>
          </p:nvSpPr>
          <p:spPr>
            <a:xfrm>
              <a:off x="9408553" y="5793379"/>
              <a:ext cx="365760"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7F134C"/>
                  </a:solidFill>
                  <a:effectLst/>
                  <a:uLnTx/>
                  <a:uFillTx/>
                  <a:latin typeface="Arial" panose="020B0604020202020204"/>
                  <a:ea typeface="+mn-ea"/>
                  <a:cs typeface="+mn-cs"/>
                </a:rPr>
                <a:t>375</a:t>
              </a:r>
            </a:p>
          </p:txBody>
        </p:sp>
        <p:sp>
          <p:nvSpPr>
            <p:cNvPr id="19" name="TextBox 18">
              <a:extLst>
                <a:ext uri="{FF2B5EF4-FFF2-40B4-BE49-F238E27FC236}">
                  <a16:creationId xmlns:a16="http://schemas.microsoft.com/office/drawing/2014/main" id="{1D11561A-4998-4DAC-AF66-F635F55C6ED9}"/>
                </a:ext>
              </a:extLst>
            </p:cNvPr>
            <p:cNvSpPr txBox="1">
              <a:spLocks/>
            </p:cNvSpPr>
            <p:nvPr/>
          </p:nvSpPr>
          <p:spPr>
            <a:xfrm>
              <a:off x="2880175" y="6003110"/>
              <a:ext cx="282129" cy="246221"/>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2152</a:t>
              </a:r>
            </a:p>
          </p:txBody>
        </p:sp>
        <p:sp>
          <p:nvSpPr>
            <p:cNvPr id="20" name="TextBox 19">
              <a:extLst>
                <a:ext uri="{FF2B5EF4-FFF2-40B4-BE49-F238E27FC236}">
                  <a16:creationId xmlns:a16="http://schemas.microsoft.com/office/drawing/2014/main" id="{46A14FE3-6499-45DF-9E9D-93BB56F11FB4}"/>
                </a:ext>
              </a:extLst>
            </p:cNvPr>
            <p:cNvSpPr txBox="1">
              <a:spLocks/>
            </p:cNvSpPr>
            <p:nvPr/>
          </p:nvSpPr>
          <p:spPr>
            <a:xfrm>
              <a:off x="3633498" y="6003110"/>
              <a:ext cx="282130" cy="246221"/>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2015</a:t>
              </a:r>
            </a:p>
          </p:txBody>
        </p:sp>
        <p:sp>
          <p:nvSpPr>
            <p:cNvPr id="21" name="TextBox 20">
              <a:extLst>
                <a:ext uri="{FF2B5EF4-FFF2-40B4-BE49-F238E27FC236}">
                  <a16:creationId xmlns:a16="http://schemas.microsoft.com/office/drawing/2014/main" id="{DB7A646C-640A-4FC6-83D9-BC4BAA3B2533}"/>
                </a:ext>
              </a:extLst>
            </p:cNvPr>
            <p:cNvSpPr txBox="1">
              <a:spLocks/>
            </p:cNvSpPr>
            <p:nvPr/>
          </p:nvSpPr>
          <p:spPr>
            <a:xfrm>
              <a:off x="4386823" y="6003110"/>
              <a:ext cx="365760"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1989</a:t>
              </a:r>
            </a:p>
          </p:txBody>
        </p:sp>
        <p:sp>
          <p:nvSpPr>
            <p:cNvPr id="22" name="TextBox 21">
              <a:extLst>
                <a:ext uri="{FF2B5EF4-FFF2-40B4-BE49-F238E27FC236}">
                  <a16:creationId xmlns:a16="http://schemas.microsoft.com/office/drawing/2014/main" id="{FD436813-A06F-4E9C-B1CE-C62CFABB6920}"/>
                </a:ext>
              </a:extLst>
            </p:cNvPr>
            <p:cNvSpPr txBox="1">
              <a:spLocks/>
            </p:cNvSpPr>
            <p:nvPr/>
          </p:nvSpPr>
          <p:spPr>
            <a:xfrm>
              <a:off x="5223778" y="6003111"/>
              <a:ext cx="365760"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1958</a:t>
              </a:r>
            </a:p>
          </p:txBody>
        </p:sp>
        <p:sp>
          <p:nvSpPr>
            <p:cNvPr id="23" name="TextBox 22">
              <a:extLst>
                <a:ext uri="{FF2B5EF4-FFF2-40B4-BE49-F238E27FC236}">
                  <a16:creationId xmlns:a16="http://schemas.microsoft.com/office/drawing/2014/main" id="{912653D5-A499-490D-A59A-29C85A9BAA21}"/>
                </a:ext>
              </a:extLst>
            </p:cNvPr>
            <p:cNvSpPr txBox="1"/>
            <p:nvPr/>
          </p:nvSpPr>
          <p:spPr>
            <a:xfrm>
              <a:off x="6060733" y="6003110"/>
              <a:ext cx="365760"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1930</a:t>
              </a:r>
            </a:p>
          </p:txBody>
        </p:sp>
        <p:sp>
          <p:nvSpPr>
            <p:cNvPr id="24" name="TextBox 23">
              <a:extLst>
                <a:ext uri="{FF2B5EF4-FFF2-40B4-BE49-F238E27FC236}">
                  <a16:creationId xmlns:a16="http://schemas.microsoft.com/office/drawing/2014/main" id="{3B22BF4B-2E9E-4F4A-8B49-0AE8420859B8}"/>
                </a:ext>
              </a:extLst>
            </p:cNvPr>
            <p:cNvSpPr txBox="1"/>
            <p:nvPr/>
          </p:nvSpPr>
          <p:spPr>
            <a:xfrm>
              <a:off x="6897688" y="6003110"/>
              <a:ext cx="365760"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1850</a:t>
              </a:r>
            </a:p>
          </p:txBody>
        </p:sp>
        <p:sp>
          <p:nvSpPr>
            <p:cNvPr id="25" name="TextBox 24">
              <a:extLst>
                <a:ext uri="{FF2B5EF4-FFF2-40B4-BE49-F238E27FC236}">
                  <a16:creationId xmlns:a16="http://schemas.microsoft.com/office/drawing/2014/main" id="{2325FC22-36C6-4962-B8B8-860CD1313267}"/>
                </a:ext>
              </a:extLst>
            </p:cNvPr>
            <p:cNvSpPr txBox="1"/>
            <p:nvPr/>
          </p:nvSpPr>
          <p:spPr>
            <a:xfrm>
              <a:off x="7734643" y="6003110"/>
              <a:ext cx="365760"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1445</a:t>
              </a:r>
            </a:p>
          </p:txBody>
        </p:sp>
        <p:sp>
          <p:nvSpPr>
            <p:cNvPr id="26" name="TextBox 25">
              <a:extLst>
                <a:ext uri="{FF2B5EF4-FFF2-40B4-BE49-F238E27FC236}">
                  <a16:creationId xmlns:a16="http://schemas.microsoft.com/office/drawing/2014/main" id="{B74E28DE-45CA-4508-9DAD-983AD8D64FBF}"/>
                </a:ext>
              </a:extLst>
            </p:cNvPr>
            <p:cNvSpPr txBox="1"/>
            <p:nvPr/>
          </p:nvSpPr>
          <p:spPr>
            <a:xfrm>
              <a:off x="8571598" y="6003110"/>
              <a:ext cx="365760"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969</a:t>
              </a:r>
            </a:p>
          </p:txBody>
        </p:sp>
        <p:sp>
          <p:nvSpPr>
            <p:cNvPr id="27" name="TextBox 26">
              <a:extLst>
                <a:ext uri="{FF2B5EF4-FFF2-40B4-BE49-F238E27FC236}">
                  <a16:creationId xmlns:a16="http://schemas.microsoft.com/office/drawing/2014/main" id="{5E417BF1-3BC1-4AD8-BB4B-5122BD8AC5B0}"/>
                </a:ext>
              </a:extLst>
            </p:cNvPr>
            <p:cNvSpPr txBox="1"/>
            <p:nvPr/>
          </p:nvSpPr>
          <p:spPr>
            <a:xfrm>
              <a:off x="9408553" y="6003110"/>
              <a:ext cx="365760"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358</a:t>
              </a:r>
            </a:p>
          </p:txBody>
        </p:sp>
        <p:sp>
          <p:nvSpPr>
            <p:cNvPr id="28" name="TextBox 27">
              <a:extLst>
                <a:ext uri="{FF2B5EF4-FFF2-40B4-BE49-F238E27FC236}">
                  <a16:creationId xmlns:a16="http://schemas.microsoft.com/office/drawing/2014/main" id="{6936C90F-F78D-4842-A345-24D6CE427575}"/>
                </a:ext>
              </a:extLst>
            </p:cNvPr>
            <p:cNvSpPr txBox="1">
              <a:spLocks/>
            </p:cNvSpPr>
            <p:nvPr/>
          </p:nvSpPr>
          <p:spPr>
            <a:xfrm>
              <a:off x="1448994" y="5793379"/>
              <a:ext cx="1200650" cy="246221"/>
            </a:xfrm>
            <a:prstGeom prst="rect">
              <a:avLst/>
            </a:prstGeom>
            <a:noFill/>
          </p:spPr>
          <p:txBody>
            <a:bodyPr wrap="none" lIns="0" rIns="0"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1" i="0" u="none" strike="noStrike" kern="1200" cap="none" spc="0" normalizeH="0" baseline="0" noProof="0">
                  <a:ln>
                    <a:noFill/>
                  </a:ln>
                  <a:solidFill>
                    <a:srgbClr val="7F134C"/>
                  </a:solidFill>
                  <a:effectLst/>
                  <a:uLnTx/>
                  <a:uFillTx/>
                  <a:latin typeface="Arial" panose="020B0604020202020204"/>
                  <a:ea typeface="+mn-ea"/>
                  <a:cs typeface="+mn-cs"/>
                </a:rPr>
                <a:t>Dapagliflozin 10 mg</a:t>
              </a:r>
            </a:p>
          </p:txBody>
        </p:sp>
        <p:sp>
          <p:nvSpPr>
            <p:cNvPr id="29" name="TextBox 28">
              <a:extLst>
                <a:ext uri="{FF2B5EF4-FFF2-40B4-BE49-F238E27FC236}">
                  <a16:creationId xmlns:a16="http://schemas.microsoft.com/office/drawing/2014/main" id="{C58208D8-9387-4927-B6AC-BDFA241BDBA7}"/>
                </a:ext>
              </a:extLst>
            </p:cNvPr>
            <p:cNvSpPr txBox="1">
              <a:spLocks/>
            </p:cNvSpPr>
            <p:nvPr/>
          </p:nvSpPr>
          <p:spPr>
            <a:xfrm>
              <a:off x="2160728" y="6003110"/>
              <a:ext cx="488916" cy="246221"/>
            </a:xfrm>
            <a:prstGeom prst="rect">
              <a:avLst/>
            </a:prstGeom>
            <a:noFill/>
          </p:spPr>
          <p:txBody>
            <a:bodyPr wrap="none" lIns="0" rIns="0"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Placebo</a:t>
              </a:r>
            </a:p>
          </p:txBody>
        </p:sp>
        <p:sp>
          <p:nvSpPr>
            <p:cNvPr id="67" name="TextBox 66">
              <a:extLst>
                <a:ext uri="{FF2B5EF4-FFF2-40B4-BE49-F238E27FC236}">
                  <a16:creationId xmlns:a16="http://schemas.microsoft.com/office/drawing/2014/main" id="{1EFF6A91-A9A3-4DD6-9813-D2EB029619AB}"/>
                </a:ext>
              </a:extLst>
            </p:cNvPr>
            <p:cNvSpPr txBox="1">
              <a:spLocks/>
            </p:cNvSpPr>
            <p:nvPr/>
          </p:nvSpPr>
          <p:spPr>
            <a:xfrm>
              <a:off x="2103019" y="5602224"/>
              <a:ext cx="546625" cy="246221"/>
            </a:xfrm>
            <a:prstGeom prst="rect">
              <a:avLst/>
            </a:prstGeom>
            <a:noFill/>
          </p:spPr>
          <p:txBody>
            <a:bodyPr wrap="none" lIns="0" rIns="0"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a:ea typeface="+mn-ea"/>
                  <a:cs typeface="+mn-cs"/>
                </a:rPr>
                <a:t>N at Risk</a:t>
              </a:r>
            </a:p>
          </p:txBody>
        </p:sp>
      </p:grpSp>
      <p:sp>
        <p:nvSpPr>
          <p:cNvPr id="34" name="TextBox 33">
            <a:extLst>
              <a:ext uri="{FF2B5EF4-FFF2-40B4-BE49-F238E27FC236}">
                <a16:creationId xmlns:a16="http://schemas.microsoft.com/office/drawing/2014/main" id="{A7927BB8-66A1-4C39-AE8F-9C208E294807}"/>
              </a:ext>
            </a:extLst>
          </p:cNvPr>
          <p:cNvSpPr txBox="1"/>
          <p:nvPr/>
        </p:nvSpPr>
        <p:spPr>
          <a:xfrm>
            <a:off x="2771619" y="1361336"/>
            <a:ext cx="37465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Hazard Ratio, 0.68 (95% CI, 0.49-0.94)</a:t>
            </a:r>
          </a:p>
        </p:txBody>
      </p:sp>
      <p:sp>
        <p:nvSpPr>
          <p:cNvPr id="68" name="Freeform: Shape 67">
            <a:extLst>
              <a:ext uri="{FF2B5EF4-FFF2-40B4-BE49-F238E27FC236}">
                <a16:creationId xmlns:a16="http://schemas.microsoft.com/office/drawing/2014/main" id="{2A5E5E0E-67B9-4048-B7B6-1EB8C5C14606}"/>
              </a:ext>
            </a:extLst>
          </p:cNvPr>
          <p:cNvSpPr/>
          <p:nvPr/>
        </p:nvSpPr>
        <p:spPr>
          <a:xfrm>
            <a:off x="2828823" y="3768213"/>
            <a:ext cx="6570406" cy="1452716"/>
          </a:xfrm>
          <a:custGeom>
            <a:avLst/>
            <a:gdLst>
              <a:gd name="connsiteX0" fmla="*/ 0 w 6570406"/>
              <a:gd name="connsiteY0" fmla="*/ 1452716 h 1452716"/>
              <a:gd name="connsiteX1" fmla="*/ 117987 w 6570406"/>
              <a:gd name="connsiteY1" fmla="*/ 1452716 h 1452716"/>
              <a:gd name="connsiteX2" fmla="*/ 132735 w 6570406"/>
              <a:gd name="connsiteY2" fmla="*/ 1452716 h 1452716"/>
              <a:gd name="connsiteX3" fmla="*/ 368709 w 6570406"/>
              <a:gd name="connsiteY3" fmla="*/ 1452716 h 1452716"/>
              <a:gd name="connsiteX4" fmla="*/ 368709 w 6570406"/>
              <a:gd name="connsiteY4" fmla="*/ 1430593 h 1452716"/>
              <a:gd name="connsiteX5" fmla="*/ 398206 w 6570406"/>
              <a:gd name="connsiteY5" fmla="*/ 1430593 h 1452716"/>
              <a:gd name="connsiteX6" fmla="*/ 398206 w 6570406"/>
              <a:gd name="connsiteY6" fmla="*/ 1408471 h 1452716"/>
              <a:gd name="connsiteX7" fmla="*/ 412955 w 6570406"/>
              <a:gd name="connsiteY7" fmla="*/ 1393722 h 1452716"/>
              <a:gd name="connsiteX8" fmla="*/ 427703 w 6570406"/>
              <a:gd name="connsiteY8" fmla="*/ 1378974 h 1452716"/>
              <a:gd name="connsiteX9" fmla="*/ 567812 w 6570406"/>
              <a:gd name="connsiteY9" fmla="*/ 1378974 h 1452716"/>
              <a:gd name="connsiteX10" fmla="*/ 589935 w 6570406"/>
              <a:gd name="connsiteY10" fmla="*/ 1356851 h 1452716"/>
              <a:gd name="connsiteX11" fmla="*/ 656303 w 6570406"/>
              <a:gd name="connsiteY11" fmla="*/ 1356851 h 1452716"/>
              <a:gd name="connsiteX12" fmla="*/ 656303 w 6570406"/>
              <a:gd name="connsiteY12" fmla="*/ 1319981 h 1452716"/>
              <a:gd name="connsiteX13" fmla="*/ 1150374 w 6570406"/>
              <a:gd name="connsiteY13" fmla="*/ 1319981 h 1452716"/>
              <a:gd name="connsiteX14" fmla="*/ 1150374 w 6570406"/>
              <a:gd name="connsiteY14" fmla="*/ 1290484 h 1452716"/>
              <a:gd name="connsiteX15" fmla="*/ 1489587 w 6570406"/>
              <a:gd name="connsiteY15" fmla="*/ 1290484 h 1452716"/>
              <a:gd name="connsiteX16" fmla="*/ 1489587 w 6570406"/>
              <a:gd name="connsiteY16" fmla="*/ 1268361 h 1452716"/>
              <a:gd name="connsiteX17" fmla="*/ 1555954 w 6570406"/>
              <a:gd name="connsiteY17" fmla="*/ 1268361 h 1452716"/>
              <a:gd name="connsiteX18" fmla="*/ 1555954 w 6570406"/>
              <a:gd name="connsiteY18" fmla="*/ 1253613 h 1452716"/>
              <a:gd name="connsiteX19" fmla="*/ 1673942 w 6570406"/>
              <a:gd name="connsiteY19" fmla="*/ 1253613 h 1452716"/>
              <a:gd name="connsiteX20" fmla="*/ 1688691 w 6570406"/>
              <a:gd name="connsiteY20" fmla="*/ 1238864 h 1452716"/>
              <a:gd name="connsiteX21" fmla="*/ 1718187 w 6570406"/>
              <a:gd name="connsiteY21" fmla="*/ 1238864 h 1452716"/>
              <a:gd name="connsiteX22" fmla="*/ 1718187 w 6570406"/>
              <a:gd name="connsiteY22" fmla="*/ 1224116 h 1452716"/>
              <a:gd name="connsiteX23" fmla="*/ 1865671 w 6570406"/>
              <a:gd name="connsiteY23" fmla="*/ 1224116 h 1452716"/>
              <a:gd name="connsiteX24" fmla="*/ 1865671 w 6570406"/>
              <a:gd name="connsiteY24" fmla="*/ 1201993 h 1452716"/>
              <a:gd name="connsiteX25" fmla="*/ 2027903 w 6570406"/>
              <a:gd name="connsiteY25" fmla="*/ 1201993 h 1452716"/>
              <a:gd name="connsiteX26" fmla="*/ 2042651 w 6570406"/>
              <a:gd name="connsiteY26" fmla="*/ 1187245 h 1452716"/>
              <a:gd name="connsiteX27" fmla="*/ 2396612 w 6570406"/>
              <a:gd name="connsiteY27" fmla="*/ 1187245 h 1452716"/>
              <a:gd name="connsiteX28" fmla="*/ 2396612 w 6570406"/>
              <a:gd name="connsiteY28" fmla="*/ 1172497 h 1452716"/>
              <a:gd name="connsiteX29" fmla="*/ 2411361 w 6570406"/>
              <a:gd name="connsiteY29" fmla="*/ 1172497 h 1452716"/>
              <a:gd name="connsiteX30" fmla="*/ 2411361 w 6570406"/>
              <a:gd name="connsiteY30" fmla="*/ 1143000 h 1452716"/>
              <a:gd name="connsiteX31" fmla="*/ 2485103 w 6570406"/>
              <a:gd name="connsiteY31" fmla="*/ 1143000 h 1452716"/>
              <a:gd name="connsiteX32" fmla="*/ 2485103 w 6570406"/>
              <a:gd name="connsiteY32" fmla="*/ 1113503 h 1452716"/>
              <a:gd name="connsiteX33" fmla="*/ 2507225 w 6570406"/>
              <a:gd name="connsiteY33" fmla="*/ 1113503 h 1452716"/>
              <a:gd name="connsiteX34" fmla="*/ 2507225 w 6570406"/>
              <a:gd name="connsiteY34" fmla="*/ 1091381 h 1452716"/>
              <a:gd name="connsiteX35" fmla="*/ 2536722 w 6570406"/>
              <a:gd name="connsiteY35" fmla="*/ 1091381 h 1452716"/>
              <a:gd name="connsiteX36" fmla="*/ 2536722 w 6570406"/>
              <a:gd name="connsiteY36" fmla="*/ 1076632 h 1452716"/>
              <a:gd name="connsiteX37" fmla="*/ 2566219 w 6570406"/>
              <a:gd name="connsiteY37" fmla="*/ 1076632 h 1452716"/>
              <a:gd name="connsiteX38" fmla="*/ 2566219 w 6570406"/>
              <a:gd name="connsiteY38" fmla="*/ 1061884 h 1452716"/>
              <a:gd name="connsiteX39" fmla="*/ 2757948 w 6570406"/>
              <a:gd name="connsiteY39" fmla="*/ 1061884 h 1452716"/>
              <a:gd name="connsiteX40" fmla="*/ 2757948 w 6570406"/>
              <a:gd name="connsiteY40" fmla="*/ 1025013 h 1452716"/>
              <a:gd name="connsiteX41" fmla="*/ 2780071 w 6570406"/>
              <a:gd name="connsiteY41" fmla="*/ 1025013 h 1452716"/>
              <a:gd name="connsiteX42" fmla="*/ 2780071 w 6570406"/>
              <a:gd name="connsiteY42" fmla="*/ 1002890 h 1452716"/>
              <a:gd name="connsiteX43" fmla="*/ 2875935 w 6570406"/>
              <a:gd name="connsiteY43" fmla="*/ 1002890 h 1452716"/>
              <a:gd name="connsiteX44" fmla="*/ 2875935 w 6570406"/>
              <a:gd name="connsiteY44" fmla="*/ 988142 h 1452716"/>
              <a:gd name="connsiteX45" fmla="*/ 3001296 w 6570406"/>
              <a:gd name="connsiteY45" fmla="*/ 988142 h 1452716"/>
              <a:gd name="connsiteX46" fmla="*/ 3001296 w 6570406"/>
              <a:gd name="connsiteY46" fmla="*/ 966019 h 1452716"/>
              <a:gd name="connsiteX47" fmla="*/ 3023419 w 6570406"/>
              <a:gd name="connsiteY47" fmla="*/ 966019 h 1452716"/>
              <a:gd name="connsiteX48" fmla="*/ 3023419 w 6570406"/>
              <a:gd name="connsiteY48" fmla="*/ 943897 h 1452716"/>
              <a:gd name="connsiteX49" fmla="*/ 3038167 w 6570406"/>
              <a:gd name="connsiteY49" fmla="*/ 943897 h 1452716"/>
              <a:gd name="connsiteX50" fmla="*/ 3038167 w 6570406"/>
              <a:gd name="connsiteY50" fmla="*/ 929148 h 1452716"/>
              <a:gd name="connsiteX51" fmla="*/ 3170903 w 6570406"/>
              <a:gd name="connsiteY51" fmla="*/ 929148 h 1452716"/>
              <a:gd name="connsiteX52" fmla="*/ 3185651 w 6570406"/>
              <a:gd name="connsiteY52" fmla="*/ 914400 h 1452716"/>
              <a:gd name="connsiteX53" fmla="*/ 3207774 w 6570406"/>
              <a:gd name="connsiteY53" fmla="*/ 892277 h 1452716"/>
              <a:gd name="connsiteX54" fmla="*/ 3605980 w 6570406"/>
              <a:gd name="connsiteY54" fmla="*/ 892277 h 1452716"/>
              <a:gd name="connsiteX55" fmla="*/ 3605980 w 6570406"/>
              <a:gd name="connsiteY55" fmla="*/ 862781 h 1452716"/>
              <a:gd name="connsiteX56" fmla="*/ 3886200 w 6570406"/>
              <a:gd name="connsiteY56" fmla="*/ 862781 h 1452716"/>
              <a:gd name="connsiteX57" fmla="*/ 3886200 w 6570406"/>
              <a:gd name="connsiteY57" fmla="*/ 840658 h 1452716"/>
              <a:gd name="connsiteX58" fmla="*/ 3915696 w 6570406"/>
              <a:gd name="connsiteY58" fmla="*/ 840658 h 1452716"/>
              <a:gd name="connsiteX59" fmla="*/ 3915696 w 6570406"/>
              <a:gd name="connsiteY59" fmla="*/ 811161 h 1452716"/>
              <a:gd name="connsiteX60" fmla="*/ 3959942 w 6570406"/>
              <a:gd name="connsiteY60" fmla="*/ 811161 h 1452716"/>
              <a:gd name="connsiteX61" fmla="*/ 3959942 w 6570406"/>
              <a:gd name="connsiteY61" fmla="*/ 789039 h 1452716"/>
              <a:gd name="connsiteX62" fmla="*/ 4033683 w 6570406"/>
              <a:gd name="connsiteY62" fmla="*/ 789039 h 1452716"/>
              <a:gd name="connsiteX63" fmla="*/ 4033683 w 6570406"/>
              <a:gd name="connsiteY63" fmla="*/ 759542 h 1452716"/>
              <a:gd name="connsiteX64" fmla="*/ 4092677 w 6570406"/>
              <a:gd name="connsiteY64" fmla="*/ 759542 h 1452716"/>
              <a:gd name="connsiteX65" fmla="*/ 4092677 w 6570406"/>
              <a:gd name="connsiteY65" fmla="*/ 752168 h 1452716"/>
              <a:gd name="connsiteX66" fmla="*/ 4107425 w 6570406"/>
              <a:gd name="connsiteY66" fmla="*/ 752168 h 1452716"/>
              <a:gd name="connsiteX67" fmla="*/ 4114800 w 6570406"/>
              <a:gd name="connsiteY67" fmla="*/ 744793 h 1452716"/>
              <a:gd name="connsiteX68" fmla="*/ 4136922 w 6570406"/>
              <a:gd name="connsiteY68" fmla="*/ 744793 h 1452716"/>
              <a:gd name="connsiteX69" fmla="*/ 4136922 w 6570406"/>
              <a:gd name="connsiteY69" fmla="*/ 722671 h 1452716"/>
              <a:gd name="connsiteX70" fmla="*/ 4218038 w 6570406"/>
              <a:gd name="connsiteY70" fmla="*/ 722671 h 1452716"/>
              <a:gd name="connsiteX71" fmla="*/ 4232787 w 6570406"/>
              <a:gd name="connsiteY71" fmla="*/ 707922 h 1452716"/>
              <a:gd name="connsiteX72" fmla="*/ 4299154 w 6570406"/>
              <a:gd name="connsiteY72" fmla="*/ 707922 h 1452716"/>
              <a:gd name="connsiteX73" fmla="*/ 4299154 w 6570406"/>
              <a:gd name="connsiteY73" fmla="*/ 685800 h 1452716"/>
              <a:gd name="connsiteX74" fmla="*/ 4336025 w 6570406"/>
              <a:gd name="connsiteY74" fmla="*/ 685800 h 1452716"/>
              <a:gd name="connsiteX75" fmla="*/ 4343400 w 6570406"/>
              <a:gd name="connsiteY75" fmla="*/ 678425 h 1452716"/>
              <a:gd name="connsiteX76" fmla="*/ 4380271 w 6570406"/>
              <a:gd name="connsiteY76" fmla="*/ 678425 h 1452716"/>
              <a:gd name="connsiteX77" fmla="*/ 4380271 w 6570406"/>
              <a:gd name="connsiteY77" fmla="*/ 656303 h 1452716"/>
              <a:gd name="connsiteX78" fmla="*/ 4461387 w 6570406"/>
              <a:gd name="connsiteY78" fmla="*/ 656303 h 1452716"/>
              <a:gd name="connsiteX79" fmla="*/ 4461387 w 6570406"/>
              <a:gd name="connsiteY79" fmla="*/ 634181 h 1452716"/>
              <a:gd name="connsiteX80" fmla="*/ 4483509 w 6570406"/>
              <a:gd name="connsiteY80" fmla="*/ 634181 h 1452716"/>
              <a:gd name="connsiteX81" fmla="*/ 4483509 w 6570406"/>
              <a:gd name="connsiteY81" fmla="*/ 619432 h 1452716"/>
              <a:gd name="connsiteX82" fmla="*/ 4616245 w 6570406"/>
              <a:gd name="connsiteY82" fmla="*/ 619432 h 1452716"/>
              <a:gd name="connsiteX83" fmla="*/ 4616245 w 6570406"/>
              <a:gd name="connsiteY83" fmla="*/ 597310 h 1452716"/>
              <a:gd name="connsiteX84" fmla="*/ 4682612 w 6570406"/>
              <a:gd name="connsiteY84" fmla="*/ 597310 h 1452716"/>
              <a:gd name="connsiteX85" fmla="*/ 4682612 w 6570406"/>
              <a:gd name="connsiteY85" fmla="*/ 567813 h 1452716"/>
              <a:gd name="connsiteX86" fmla="*/ 4763729 w 6570406"/>
              <a:gd name="connsiteY86" fmla="*/ 567813 h 1452716"/>
              <a:gd name="connsiteX87" fmla="*/ 4763729 w 6570406"/>
              <a:gd name="connsiteY87" fmla="*/ 545690 h 1452716"/>
              <a:gd name="connsiteX88" fmla="*/ 4911212 w 6570406"/>
              <a:gd name="connsiteY88" fmla="*/ 545690 h 1452716"/>
              <a:gd name="connsiteX89" fmla="*/ 4925961 w 6570406"/>
              <a:gd name="connsiteY89" fmla="*/ 530941 h 1452716"/>
              <a:gd name="connsiteX90" fmla="*/ 5243051 w 6570406"/>
              <a:gd name="connsiteY90" fmla="*/ 530941 h 1452716"/>
              <a:gd name="connsiteX91" fmla="*/ 5243051 w 6570406"/>
              <a:gd name="connsiteY91" fmla="*/ 494071 h 1452716"/>
              <a:gd name="connsiteX92" fmla="*/ 5375787 w 6570406"/>
              <a:gd name="connsiteY92" fmla="*/ 494071 h 1452716"/>
              <a:gd name="connsiteX93" fmla="*/ 5383161 w 6570406"/>
              <a:gd name="connsiteY93" fmla="*/ 486697 h 1452716"/>
              <a:gd name="connsiteX94" fmla="*/ 5412658 w 6570406"/>
              <a:gd name="connsiteY94" fmla="*/ 486697 h 1452716"/>
              <a:gd name="connsiteX95" fmla="*/ 5412658 w 6570406"/>
              <a:gd name="connsiteY95" fmla="*/ 427703 h 1452716"/>
              <a:gd name="connsiteX96" fmla="*/ 5501148 w 6570406"/>
              <a:gd name="connsiteY96" fmla="*/ 427703 h 1452716"/>
              <a:gd name="connsiteX97" fmla="*/ 5501148 w 6570406"/>
              <a:gd name="connsiteY97" fmla="*/ 405581 h 1452716"/>
              <a:gd name="connsiteX98" fmla="*/ 5619135 w 6570406"/>
              <a:gd name="connsiteY98" fmla="*/ 405581 h 1452716"/>
              <a:gd name="connsiteX99" fmla="*/ 5619135 w 6570406"/>
              <a:gd name="connsiteY99" fmla="*/ 376084 h 1452716"/>
              <a:gd name="connsiteX100" fmla="*/ 5648632 w 6570406"/>
              <a:gd name="connsiteY100" fmla="*/ 376084 h 1452716"/>
              <a:gd name="connsiteX101" fmla="*/ 5648632 w 6570406"/>
              <a:gd name="connsiteY101" fmla="*/ 346587 h 1452716"/>
              <a:gd name="connsiteX102" fmla="*/ 5678129 w 6570406"/>
              <a:gd name="connsiteY102" fmla="*/ 346587 h 1452716"/>
              <a:gd name="connsiteX103" fmla="*/ 5678129 w 6570406"/>
              <a:gd name="connsiteY103" fmla="*/ 309716 h 1452716"/>
              <a:gd name="connsiteX104" fmla="*/ 5707625 w 6570406"/>
              <a:gd name="connsiteY104" fmla="*/ 309716 h 1452716"/>
              <a:gd name="connsiteX105" fmla="*/ 5707625 w 6570406"/>
              <a:gd name="connsiteY105" fmla="*/ 287593 h 1452716"/>
              <a:gd name="connsiteX106" fmla="*/ 5737122 w 6570406"/>
              <a:gd name="connsiteY106" fmla="*/ 287593 h 1452716"/>
              <a:gd name="connsiteX107" fmla="*/ 5737122 w 6570406"/>
              <a:gd name="connsiteY107" fmla="*/ 250722 h 1452716"/>
              <a:gd name="connsiteX108" fmla="*/ 5751871 w 6570406"/>
              <a:gd name="connsiteY108" fmla="*/ 250722 h 1452716"/>
              <a:gd name="connsiteX109" fmla="*/ 5766619 w 6570406"/>
              <a:gd name="connsiteY109" fmla="*/ 235974 h 1452716"/>
              <a:gd name="connsiteX110" fmla="*/ 5781367 w 6570406"/>
              <a:gd name="connsiteY110" fmla="*/ 221226 h 1452716"/>
              <a:gd name="connsiteX111" fmla="*/ 5781367 w 6570406"/>
              <a:gd name="connsiteY111" fmla="*/ 221226 h 1452716"/>
              <a:gd name="connsiteX112" fmla="*/ 5781367 w 6570406"/>
              <a:gd name="connsiteY112" fmla="*/ 184355 h 1452716"/>
              <a:gd name="connsiteX113" fmla="*/ 6098458 w 6570406"/>
              <a:gd name="connsiteY113" fmla="*/ 184355 h 1452716"/>
              <a:gd name="connsiteX114" fmla="*/ 6098458 w 6570406"/>
              <a:gd name="connsiteY114" fmla="*/ 125361 h 1452716"/>
              <a:gd name="connsiteX115" fmla="*/ 6157451 w 6570406"/>
              <a:gd name="connsiteY115" fmla="*/ 125361 h 1452716"/>
              <a:gd name="connsiteX116" fmla="*/ 6157451 w 6570406"/>
              <a:gd name="connsiteY116" fmla="*/ 66368 h 1452716"/>
              <a:gd name="connsiteX117" fmla="*/ 6253316 w 6570406"/>
              <a:gd name="connsiteY117" fmla="*/ 66368 h 1452716"/>
              <a:gd name="connsiteX118" fmla="*/ 6253316 w 6570406"/>
              <a:gd name="connsiteY118" fmla="*/ 0 h 1452716"/>
              <a:gd name="connsiteX119" fmla="*/ 6570406 w 6570406"/>
              <a:gd name="connsiteY119" fmla="*/ 0 h 145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570406" h="1452716">
                <a:moveTo>
                  <a:pt x="0" y="1452716"/>
                </a:moveTo>
                <a:lnTo>
                  <a:pt x="117987" y="1452716"/>
                </a:lnTo>
                <a:lnTo>
                  <a:pt x="132735" y="1452716"/>
                </a:lnTo>
                <a:lnTo>
                  <a:pt x="368709" y="1452716"/>
                </a:lnTo>
                <a:lnTo>
                  <a:pt x="368709" y="1430593"/>
                </a:lnTo>
                <a:lnTo>
                  <a:pt x="398206" y="1430593"/>
                </a:lnTo>
                <a:lnTo>
                  <a:pt x="398206" y="1408471"/>
                </a:lnTo>
                <a:lnTo>
                  <a:pt x="412955" y="1393722"/>
                </a:lnTo>
                <a:lnTo>
                  <a:pt x="427703" y="1378974"/>
                </a:lnTo>
                <a:lnTo>
                  <a:pt x="567812" y="1378974"/>
                </a:lnTo>
                <a:lnTo>
                  <a:pt x="589935" y="1356851"/>
                </a:lnTo>
                <a:lnTo>
                  <a:pt x="656303" y="1356851"/>
                </a:lnTo>
                <a:lnTo>
                  <a:pt x="656303" y="1319981"/>
                </a:lnTo>
                <a:lnTo>
                  <a:pt x="1150374" y="1319981"/>
                </a:lnTo>
                <a:lnTo>
                  <a:pt x="1150374" y="1290484"/>
                </a:lnTo>
                <a:lnTo>
                  <a:pt x="1489587" y="1290484"/>
                </a:lnTo>
                <a:lnTo>
                  <a:pt x="1489587" y="1268361"/>
                </a:lnTo>
                <a:lnTo>
                  <a:pt x="1555954" y="1268361"/>
                </a:lnTo>
                <a:lnTo>
                  <a:pt x="1555954" y="1253613"/>
                </a:lnTo>
                <a:lnTo>
                  <a:pt x="1673942" y="1253613"/>
                </a:lnTo>
                <a:lnTo>
                  <a:pt x="1688691" y="1238864"/>
                </a:lnTo>
                <a:lnTo>
                  <a:pt x="1718187" y="1238864"/>
                </a:lnTo>
                <a:lnTo>
                  <a:pt x="1718187" y="1224116"/>
                </a:lnTo>
                <a:lnTo>
                  <a:pt x="1865671" y="1224116"/>
                </a:lnTo>
                <a:lnTo>
                  <a:pt x="1865671" y="1201993"/>
                </a:lnTo>
                <a:lnTo>
                  <a:pt x="2027903" y="1201993"/>
                </a:lnTo>
                <a:lnTo>
                  <a:pt x="2042651" y="1187245"/>
                </a:lnTo>
                <a:lnTo>
                  <a:pt x="2396612" y="1187245"/>
                </a:lnTo>
                <a:lnTo>
                  <a:pt x="2396612" y="1172497"/>
                </a:lnTo>
                <a:lnTo>
                  <a:pt x="2411361" y="1172497"/>
                </a:lnTo>
                <a:lnTo>
                  <a:pt x="2411361" y="1143000"/>
                </a:lnTo>
                <a:lnTo>
                  <a:pt x="2485103" y="1143000"/>
                </a:lnTo>
                <a:lnTo>
                  <a:pt x="2485103" y="1113503"/>
                </a:lnTo>
                <a:lnTo>
                  <a:pt x="2507225" y="1113503"/>
                </a:lnTo>
                <a:lnTo>
                  <a:pt x="2507225" y="1091381"/>
                </a:lnTo>
                <a:lnTo>
                  <a:pt x="2536722" y="1091381"/>
                </a:lnTo>
                <a:lnTo>
                  <a:pt x="2536722" y="1076632"/>
                </a:lnTo>
                <a:lnTo>
                  <a:pt x="2566219" y="1076632"/>
                </a:lnTo>
                <a:lnTo>
                  <a:pt x="2566219" y="1061884"/>
                </a:lnTo>
                <a:lnTo>
                  <a:pt x="2757948" y="1061884"/>
                </a:lnTo>
                <a:lnTo>
                  <a:pt x="2757948" y="1025013"/>
                </a:lnTo>
                <a:lnTo>
                  <a:pt x="2780071" y="1025013"/>
                </a:lnTo>
                <a:lnTo>
                  <a:pt x="2780071" y="1002890"/>
                </a:lnTo>
                <a:lnTo>
                  <a:pt x="2875935" y="1002890"/>
                </a:lnTo>
                <a:lnTo>
                  <a:pt x="2875935" y="988142"/>
                </a:lnTo>
                <a:lnTo>
                  <a:pt x="3001296" y="988142"/>
                </a:lnTo>
                <a:lnTo>
                  <a:pt x="3001296" y="966019"/>
                </a:lnTo>
                <a:lnTo>
                  <a:pt x="3023419" y="966019"/>
                </a:lnTo>
                <a:lnTo>
                  <a:pt x="3023419" y="943897"/>
                </a:lnTo>
                <a:lnTo>
                  <a:pt x="3038167" y="943897"/>
                </a:lnTo>
                <a:lnTo>
                  <a:pt x="3038167" y="929148"/>
                </a:lnTo>
                <a:lnTo>
                  <a:pt x="3170903" y="929148"/>
                </a:lnTo>
                <a:lnTo>
                  <a:pt x="3185651" y="914400"/>
                </a:lnTo>
                <a:lnTo>
                  <a:pt x="3207774" y="892277"/>
                </a:lnTo>
                <a:lnTo>
                  <a:pt x="3605980" y="892277"/>
                </a:lnTo>
                <a:lnTo>
                  <a:pt x="3605980" y="862781"/>
                </a:lnTo>
                <a:lnTo>
                  <a:pt x="3886200" y="862781"/>
                </a:lnTo>
                <a:lnTo>
                  <a:pt x="3886200" y="840658"/>
                </a:lnTo>
                <a:lnTo>
                  <a:pt x="3915696" y="840658"/>
                </a:lnTo>
                <a:lnTo>
                  <a:pt x="3915696" y="811161"/>
                </a:lnTo>
                <a:lnTo>
                  <a:pt x="3959942" y="811161"/>
                </a:lnTo>
                <a:lnTo>
                  <a:pt x="3959942" y="789039"/>
                </a:lnTo>
                <a:lnTo>
                  <a:pt x="4033683" y="789039"/>
                </a:lnTo>
                <a:lnTo>
                  <a:pt x="4033683" y="759542"/>
                </a:lnTo>
                <a:lnTo>
                  <a:pt x="4092677" y="759542"/>
                </a:lnTo>
                <a:lnTo>
                  <a:pt x="4092677" y="752168"/>
                </a:lnTo>
                <a:lnTo>
                  <a:pt x="4107425" y="752168"/>
                </a:lnTo>
                <a:lnTo>
                  <a:pt x="4114800" y="744793"/>
                </a:lnTo>
                <a:lnTo>
                  <a:pt x="4136922" y="744793"/>
                </a:lnTo>
                <a:lnTo>
                  <a:pt x="4136922" y="722671"/>
                </a:lnTo>
                <a:lnTo>
                  <a:pt x="4218038" y="722671"/>
                </a:lnTo>
                <a:lnTo>
                  <a:pt x="4232787" y="707922"/>
                </a:lnTo>
                <a:lnTo>
                  <a:pt x="4299154" y="707922"/>
                </a:lnTo>
                <a:lnTo>
                  <a:pt x="4299154" y="685800"/>
                </a:lnTo>
                <a:lnTo>
                  <a:pt x="4336025" y="685800"/>
                </a:lnTo>
                <a:lnTo>
                  <a:pt x="4343400" y="678425"/>
                </a:lnTo>
                <a:lnTo>
                  <a:pt x="4380271" y="678425"/>
                </a:lnTo>
                <a:lnTo>
                  <a:pt x="4380271" y="656303"/>
                </a:lnTo>
                <a:lnTo>
                  <a:pt x="4461387" y="656303"/>
                </a:lnTo>
                <a:lnTo>
                  <a:pt x="4461387" y="634181"/>
                </a:lnTo>
                <a:lnTo>
                  <a:pt x="4483509" y="634181"/>
                </a:lnTo>
                <a:lnTo>
                  <a:pt x="4483509" y="619432"/>
                </a:lnTo>
                <a:lnTo>
                  <a:pt x="4616245" y="619432"/>
                </a:lnTo>
                <a:lnTo>
                  <a:pt x="4616245" y="597310"/>
                </a:lnTo>
                <a:lnTo>
                  <a:pt x="4682612" y="597310"/>
                </a:lnTo>
                <a:lnTo>
                  <a:pt x="4682612" y="567813"/>
                </a:lnTo>
                <a:lnTo>
                  <a:pt x="4763729" y="567813"/>
                </a:lnTo>
                <a:lnTo>
                  <a:pt x="4763729" y="545690"/>
                </a:lnTo>
                <a:lnTo>
                  <a:pt x="4911212" y="545690"/>
                </a:lnTo>
                <a:lnTo>
                  <a:pt x="4925961" y="530941"/>
                </a:lnTo>
                <a:lnTo>
                  <a:pt x="5243051" y="530941"/>
                </a:lnTo>
                <a:lnTo>
                  <a:pt x="5243051" y="494071"/>
                </a:lnTo>
                <a:lnTo>
                  <a:pt x="5375787" y="494071"/>
                </a:lnTo>
                <a:lnTo>
                  <a:pt x="5383161" y="486697"/>
                </a:lnTo>
                <a:lnTo>
                  <a:pt x="5412658" y="486697"/>
                </a:lnTo>
                <a:lnTo>
                  <a:pt x="5412658" y="427703"/>
                </a:lnTo>
                <a:lnTo>
                  <a:pt x="5501148" y="427703"/>
                </a:lnTo>
                <a:lnTo>
                  <a:pt x="5501148" y="405581"/>
                </a:lnTo>
                <a:lnTo>
                  <a:pt x="5619135" y="405581"/>
                </a:lnTo>
                <a:lnTo>
                  <a:pt x="5619135" y="376084"/>
                </a:lnTo>
                <a:lnTo>
                  <a:pt x="5648632" y="376084"/>
                </a:lnTo>
                <a:lnTo>
                  <a:pt x="5648632" y="346587"/>
                </a:lnTo>
                <a:lnTo>
                  <a:pt x="5678129" y="346587"/>
                </a:lnTo>
                <a:lnTo>
                  <a:pt x="5678129" y="309716"/>
                </a:lnTo>
                <a:lnTo>
                  <a:pt x="5707625" y="309716"/>
                </a:lnTo>
                <a:lnTo>
                  <a:pt x="5707625" y="287593"/>
                </a:lnTo>
                <a:lnTo>
                  <a:pt x="5737122" y="287593"/>
                </a:lnTo>
                <a:lnTo>
                  <a:pt x="5737122" y="250722"/>
                </a:lnTo>
                <a:lnTo>
                  <a:pt x="5751871" y="250722"/>
                </a:lnTo>
                <a:lnTo>
                  <a:pt x="5766619" y="235974"/>
                </a:lnTo>
                <a:lnTo>
                  <a:pt x="5781367" y="221226"/>
                </a:lnTo>
                <a:lnTo>
                  <a:pt x="5781367" y="221226"/>
                </a:lnTo>
                <a:lnTo>
                  <a:pt x="5781367" y="184355"/>
                </a:lnTo>
                <a:lnTo>
                  <a:pt x="6098458" y="184355"/>
                </a:lnTo>
                <a:lnTo>
                  <a:pt x="6098458" y="125361"/>
                </a:lnTo>
                <a:lnTo>
                  <a:pt x="6157451" y="125361"/>
                </a:lnTo>
                <a:lnTo>
                  <a:pt x="6157451" y="66368"/>
                </a:lnTo>
                <a:lnTo>
                  <a:pt x="6253316" y="66368"/>
                </a:lnTo>
                <a:lnTo>
                  <a:pt x="6253316" y="0"/>
                </a:lnTo>
                <a:lnTo>
                  <a:pt x="6570406"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703823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704C0-EBFA-4B02-AF6F-C81F5055FBDA}"/>
              </a:ext>
            </a:extLst>
          </p:cNvPr>
          <p:cNvSpPr>
            <a:spLocks noGrp="1"/>
          </p:cNvSpPr>
          <p:nvPr>
            <p:ph type="title"/>
          </p:nvPr>
        </p:nvSpPr>
        <p:spPr/>
        <p:txBody>
          <a:bodyPr/>
          <a:lstStyle/>
          <a:p>
            <a:r>
              <a:rPr lang="en-US"/>
              <a:t>CREDENCE – eGFR Changes by Baseline eGFR</a:t>
            </a:r>
          </a:p>
        </p:txBody>
      </p:sp>
      <p:sp>
        <p:nvSpPr>
          <p:cNvPr id="3" name="Slide Number Placeholder 2">
            <a:extLst>
              <a:ext uri="{FF2B5EF4-FFF2-40B4-BE49-F238E27FC236}">
                <a16:creationId xmlns:a16="http://schemas.microsoft.com/office/drawing/2014/main" id="{FA34FE6F-9886-4117-A349-51F2FD371926}"/>
              </a:ext>
            </a:extLst>
          </p:cNvPr>
          <p:cNvSpPr>
            <a:spLocks noGrp="1"/>
          </p:cNvSpPr>
          <p:nvPr>
            <p:ph type="sldNum" sz="quarter" idx="12"/>
          </p:nvPr>
        </p:nvSpPr>
        <p:spPr/>
        <p:txBody>
          <a:bodyPr/>
          <a:lstStyle/>
          <a:p>
            <a:pPr marL="0" marR="0" lvl="0" indent="0" algn="r" defTabSz="914446"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67" b="0" i="0" u="none" strike="noStrike" kern="1200" cap="none" spc="0" normalizeH="0" baseline="0" noProof="0">
                <a:ln>
                  <a:noFill/>
                </a:ln>
                <a:solidFill>
                  <a:srgbClr val="00384F">
                    <a:lumMod val="50000"/>
                  </a:srgbClr>
                </a:solidFill>
                <a:effectLst/>
                <a:uLnTx/>
                <a:uFillTx/>
                <a:latin typeface="Arial" panose="020B0604020202020204"/>
                <a:ea typeface="+mn-ea"/>
                <a:cs typeface="+mn-cs"/>
              </a:rPr>
              <a:pPr marL="0" marR="0" lvl="0" indent="0" algn="r" defTabSz="914446" rtl="0" eaLnBrk="1" fontAlgn="auto" latinLnBrk="0" hangingPunct="1">
                <a:lnSpc>
                  <a:spcPct val="100000"/>
                </a:lnSpc>
                <a:spcBef>
                  <a:spcPts val="0"/>
                </a:spcBef>
                <a:spcAft>
                  <a:spcPts val="0"/>
                </a:spcAft>
                <a:buClrTx/>
                <a:buSzTx/>
                <a:buFontTx/>
                <a:buNone/>
                <a:tabLst/>
                <a:defRPr/>
              </a:pPr>
              <a:t>47</a:t>
            </a:fld>
            <a:endParaRPr kumimoji="0" lang="en-CA" sz="1067" b="0" i="0" u="none" strike="noStrike" kern="1200" cap="none" spc="0" normalizeH="0" baseline="0" noProof="0">
              <a:ln>
                <a:noFill/>
              </a:ln>
              <a:solidFill>
                <a:srgbClr val="00384F">
                  <a:lumMod val="50000"/>
                </a:srgbClr>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7376FA34-75EE-4230-A099-A4EC4AF82AB9}"/>
              </a:ext>
            </a:extLst>
          </p:cNvPr>
          <p:cNvSpPr>
            <a:spLocks noGrp="1"/>
          </p:cNvSpPr>
          <p:nvPr>
            <p:ph type="body" sz="quarter" idx="13"/>
          </p:nvPr>
        </p:nvSpPr>
        <p:spPr/>
        <p:txBody>
          <a:bodyPr/>
          <a:lstStyle/>
          <a:p>
            <a:r>
              <a:rPr lang="en-CA">
                <a:solidFill>
                  <a:srgbClr val="262626"/>
                </a:solidFill>
                <a:latin typeface="Arial" panose="020B0604020202020204"/>
              </a:rPr>
              <a:t>Jardine M, </a:t>
            </a:r>
            <a:r>
              <a:rPr lang="en-CA" i="1">
                <a:solidFill>
                  <a:srgbClr val="262626"/>
                </a:solidFill>
                <a:latin typeface="Arial" panose="020B0604020202020204"/>
              </a:rPr>
              <a:t>et al. JASN </a:t>
            </a:r>
            <a:r>
              <a:rPr lang="fr-CA">
                <a:solidFill>
                  <a:srgbClr val="262626"/>
                </a:solidFill>
                <a:latin typeface="Arial" panose="020B0604020202020204"/>
              </a:rPr>
              <a:t>2020; 31</a:t>
            </a:r>
            <a:r>
              <a:rPr lang="pl-PL">
                <a:solidFill>
                  <a:srgbClr val="262626"/>
                </a:solidFill>
                <a:latin typeface="Arial" panose="020B0604020202020204"/>
              </a:rPr>
              <a:t>: 1128–9. doi: </a:t>
            </a:r>
            <a:r>
              <a:rPr lang="pl-PL">
                <a:solidFill>
                  <a:srgbClr val="262626"/>
                </a:solidFill>
                <a:latin typeface="Arial" panose="020B0604020202020204"/>
                <a:hlinkClick r:id="rId2"/>
              </a:rPr>
              <a:t>https://doi.org/10.1681/ASN.2019111168</a:t>
            </a:r>
            <a:r>
              <a:rPr lang="fr-CA">
                <a:solidFill>
                  <a:srgbClr val="262626"/>
                </a:solidFill>
                <a:latin typeface="Arial" panose="020B0604020202020204"/>
              </a:rPr>
              <a:t> </a:t>
            </a:r>
            <a:endParaRPr lang="en-CA">
              <a:solidFill>
                <a:srgbClr val="262626"/>
              </a:solidFill>
              <a:latin typeface="Arial" panose="020B0604020202020204"/>
            </a:endParaRPr>
          </a:p>
        </p:txBody>
      </p:sp>
      <p:sp>
        <p:nvSpPr>
          <p:cNvPr id="6" name="Rectangle 5">
            <a:extLst>
              <a:ext uri="{FF2B5EF4-FFF2-40B4-BE49-F238E27FC236}">
                <a16:creationId xmlns:a16="http://schemas.microsoft.com/office/drawing/2014/main" id="{AD4ED83F-F8AE-4B6D-82F1-D790E94D37A3}"/>
              </a:ext>
            </a:extLst>
          </p:cNvPr>
          <p:cNvSpPr/>
          <p:nvPr/>
        </p:nvSpPr>
        <p:spPr>
          <a:xfrm>
            <a:off x="9969501" y="-584198"/>
            <a:ext cx="1999343" cy="3873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Repeat of slide 96</a:t>
            </a:r>
          </a:p>
        </p:txBody>
      </p:sp>
      <p:grpSp>
        <p:nvGrpSpPr>
          <p:cNvPr id="20" name="Group 19">
            <a:extLst>
              <a:ext uri="{FF2B5EF4-FFF2-40B4-BE49-F238E27FC236}">
                <a16:creationId xmlns:a16="http://schemas.microsoft.com/office/drawing/2014/main" id="{EF9249D4-B04F-4305-BE3C-D34DE5410D88}"/>
              </a:ext>
            </a:extLst>
          </p:cNvPr>
          <p:cNvGrpSpPr/>
          <p:nvPr/>
        </p:nvGrpSpPr>
        <p:grpSpPr>
          <a:xfrm>
            <a:off x="2369415" y="1161628"/>
            <a:ext cx="8314847" cy="3480486"/>
            <a:chOff x="1945541" y="1410971"/>
            <a:chExt cx="12472270" cy="5220730"/>
          </a:xfrm>
        </p:grpSpPr>
        <p:sp>
          <p:nvSpPr>
            <p:cNvPr id="21" name="Freeform: Shape 20">
              <a:extLst>
                <a:ext uri="{FF2B5EF4-FFF2-40B4-BE49-F238E27FC236}">
                  <a16:creationId xmlns:a16="http://schemas.microsoft.com/office/drawing/2014/main" id="{F0C809D7-B5CF-4AA6-875B-61B92FA93A5A}"/>
                </a:ext>
              </a:extLst>
            </p:cNvPr>
            <p:cNvSpPr/>
            <p:nvPr/>
          </p:nvSpPr>
          <p:spPr>
            <a:xfrm>
              <a:off x="5724055" y="1842765"/>
              <a:ext cx="357098" cy="29512"/>
            </a:xfrm>
            <a:custGeom>
              <a:avLst/>
              <a:gdLst>
                <a:gd name="connsiteX0" fmla="*/ 115253 w 115252"/>
                <a:gd name="connsiteY0" fmla="*/ 0 h 9525"/>
                <a:gd name="connsiteX1" fmla="*/ 0 w 115252"/>
                <a:gd name="connsiteY1" fmla="*/ 0 h 9525"/>
              </a:gdLst>
              <a:ahLst/>
              <a:cxnLst>
                <a:cxn ang="0">
                  <a:pos x="connsiteX0" y="connsiteY0"/>
                </a:cxn>
                <a:cxn ang="0">
                  <a:pos x="connsiteX1" y="connsiteY1"/>
                </a:cxn>
              </a:cxnLst>
              <a:rect l="l" t="t" r="r" b="b"/>
              <a:pathLst>
                <a:path w="115252" h="9525">
                  <a:moveTo>
                    <a:pt x="115253" y="0"/>
                  </a:moveTo>
                  <a:lnTo>
                    <a:pt x="0" y="0"/>
                  </a:lnTo>
                </a:path>
              </a:pathLst>
            </a:custGeom>
            <a:ln w="9192" cap="flat">
              <a:solidFill>
                <a:schemeClr val="accent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2" name="Freeform: Shape 21">
              <a:extLst>
                <a:ext uri="{FF2B5EF4-FFF2-40B4-BE49-F238E27FC236}">
                  <a16:creationId xmlns:a16="http://schemas.microsoft.com/office/drawing/2014/main" id="{91EBDB73-38E9-44CA-894F-7B42FD41294E}"/>
                </a:ext>
              </a:extLst>
            </p:cNvPr>
            <p:cNvSpPr/>
            <p:nvPr/>
          </p:nvSpPr>
          <p:spPr>
            <a:xfrm>
              <a:off x="5867190" y="1794563"/>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193"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16009D26-0C62-4E97-9B33-4E2A2C0128B8}"/>
                </a:ext>
              </a:extLst>
            </p:cNvPr>
            <p:cNvSpPr/>
            <p:nvPr/>
          </p:nvSpPr>
          <p:spPr>
            <a:xfrm>
              <a:off x="8018406" y="1838831"/>
              <a:ext cx="312533" cy="29512"/>
            </a:xfrm>
            <a:custGeom>
              <a:avLst/>
              <a:gdLst>
                <a:gd name="connsiteX0" fmla="*/ 100870 w 100869"/>
                <a:gd name="connsiteY0" fmla="*/ 0 h 9525"/>
                <a:gd name="connsiteX1" fmla="*/ 0 w 100869"/>
                <a:gd name="connsiteY1" fmla="*/ 0 h 9525"/>
              </a:gdLst>
              <a:ahLst/>
              <a:cxnLst>
                <a:cxn ang="0">
                  <a:pos x="connsiteX0" y="connsiteY0"/>
                </a:cxn>
                <a:cxn ang="0">
                  <a:pos x="connsiteX1" y="connsiteY1"/>
                </a:cxn>
              </a:cxnLst>
              <a:rect l="l" t="t" r="r" b="b"/>
              <a:pathLst>
                <a:path w="100869" h="9525">
                  <a:moveTo>
                    <a:pt x="100870" y="0"/>
                  </a:moveTo>
                  <a:lnTo>
                    <a:pt x="0" y="0"/>
                  </a:lnTo>
                </a:path>
              </a:pathLst>
            </a:custGeom>
            <a:ln w="9192" cap="flat">
              <a:solidFill>
                <a:srgbClr val="91939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id="{EA8FCC23-969A-4EA8-BD89-431CA6B78A91}"/>
                </a:ext>
              </a:extLst>
            </p:cNvPr>
            <p:cNvSpPr/>
            <p:nvPr/>
          </p:nvSpPr>
          <p:spPr>
            <a:xfrm>
              <a:off x="8134978" y="1799728"/>
              <a:ext cx="79093" cy="78207"/>
            </a:xfrm>
            <a:custGeom>
              <a:avLst/>
              <a:gdLst>
                <a:gd name="connsiteX0" fmla="*/ 0 w 25527"/>
                <a:gd name="connsiteY0" fmla="*/ 0 h 25241"/>
                <a:gd name="connsiteX1" fmla="*/ 25527 w 25527"/>
                <a:gd name="connsiteY1" fmla="*/ 0 h 25241"/>
                <a:gd name="connsiteX2" fmla="*/ 25527 w 25527"/>
                <a:gd name="connsiteY2" fmla="*/ 25241 h 25241"/>
                <a:gd name="connsiteX3" fmla="*/ 0 w 25527"/>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7"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18459629-5F2B-4580-8BBB-8BBAEEC9A743}"/>
                </a:ext>
              </a:extLst>
            </p:cNvPr>
            <p:cNvSpPr txBox="1"/>
            <p:nvPr/>
          </p:nvSpPr>
          <p:spPr>
            <a:xfrm>
              <a:off x="8388011" y="1654165"/>
              <a:ext cx="1122405" cy="415499"/>
            </a:xfrm>
            <a:prstGeom prst="rect">
              <a:avLst/>
            </a:prstGeom>
            <a:noFill/>
          </p:spPr>
          <p:txBody>
            <a:bodyPr vert="horz"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3F3F3F"/>
                  </a:solidFill>
                  <a:effectLst/>
                  <a:uLnTx/>
                  <a:uFillTx/>
                  <a:latin typeface="Arial" panose="020B0604020202020204"/>
                  <a:ea typeface="+mn-ea"/>
                  <a:cs typeface="+mn-cs"/>
                </a:rPr>
                <a:t>Placebo</a:t>
              </a:r>
              <a:endParaRPr kumimoji="0" lang="en-CA" sz="1200" b="0" i="0" u="none" strike="noStrike" kern="1200" cap="none" spc="0" normalizeH="0" baseline="30000" noProof="0">
                <a:ln>
                  <a:noFill/>
                </a:ln>
                <a:solidFill>
                  <a:srgbClr val="3F3F3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55A5F72B-0115-41BD-9AFC-B76D5859DD72}"/>
                </a:ext>
              </a:extLst>
            </p:cNvPr>
            <p:cNvSpPr txBox="1"/>
            <p:nvPr/>
          </p:nvSpPr>
          <p:spPr>
            <a:xfrm>
              <a:off x="6135887" y="1654165"/>
              <a:ext cx="1638805" cy="415499"/>
            </a:xfrm>
            <a:prstGeom prst="rect">
              <a:avLst/>
            </a:prstGeom>
            <a:noFill/>
          </p:spPr>
          <p:txBody>
            <a:bodyPr vert="horz"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3F3F3F"/>
                  </a:solidFill>
                  <a:effectLst/>
                  <a:uLnTx/>
                  <a:uFillTx/>
                  <a:latin typeface="Arial" panose="020B0604020202020204"/>
                  <a:ea typeface="+mn-ea"/>
                  <a:cs typeface="+mn-cs"/>
                </a:rPr>
                <a:t>Canagliflozin</a:t>
              </a:r>
              <a:endParaRPr kumimoji="0" lang="en-CA" sz="1200" b="0" i="0" u="none" strike="noStrike" kern="1200" cap="none" spc="0" normalizeH="0" baseline="30000" noProof="0">
                <a:ln>
                  <a:noFill/>
                </a:ln>
                <a:solidFill>
                  <a:srgbClr val="3F3F3F"/>
                </a:solidFill>
                <a:effectLst/>
                <a:uLnTx/>
                <a:uFillTx/>
                <a:latin typeface="Arial" panose="020B0604020202020204"/>
                <a:ea typeface="+mn-ea"/>
                <a:cs typeface="+mn-cs"/>
              </a:endParaRPr>
            </a:p>
          </p:txBody>
        </p:sp>
        <p:sp>
          <p:nvSpPr>
            <p:cNvPr id="27" name="Freeform: Shape 26">
              <a:extLst>
                <a:ext uri="{FF2B5EF4-FFF2-40B4-BE49-F238E27FC236}">
                  <a16:creationId xmlns:a16="http://schemas.microsoft.com/office/drawing/2014/main" id="{C9AB1D61-E18A-4171-8E98-651FAECDA7C2}"/>
                </a:ext>
              </a:extLst>
            </p:cNvPr>
            <p:cNvSpPr/>
            <p:nvPr/>
          </p:nvSpPr>
          <p:spPr>
            <a:xfrm>
              <a:off x="3128736" y="2366107"/>
              <a:ext cx="7916987" cy="743709"/>
            </a:xfrm>
            <a:custGeom>
              <a:avLst/>
              <a:gdLst>
                <a:gd name="connsiteX0" fmla="*/ 0 w 2555176"/>
                <a:gd name="connsiteY0" fmla="*/ 0 h 240029"/>
                <a:gd name="connsiteX1" fmla="*/ 61532 w 2555176"/>
                <a:gd name="connsiteY1" fmla="*/ 1715 h 240029"/>
                <a:gd name="connsiteX2" fmla="*/ 183547 w 2555176"/>
                <a:gd name="connsiteY2" fmla="*/ 14383 h 240029"/>
                <a:gd name="connsiteX3" fmla="*/ 369380 w 2555176"/>
                <a:gd name="connsiteY3" fmla="*/ 42291 h 240029"/>
                <a:gd name="connsiteX4" fmla="*/ 738092 w 2555176"/>
                <a:gd name="connsiteY4" fmla="*/ 68199 h 240029"/>
                <a:gd name="connsiteX5" fmla="*/ 1097375 w 2555176"/>
                <a:gd name="connsiteY5" fmla="*/ 110204 h 240029"/>
                <a:gd name="connsiteX6" fmla="*/ 1462754 w 2555176"/>
                <a:gd name="connsiteY6" fmla="*/ 138112 h 240029"/>
                <a:gd name="connsiteX7" fmla="*/ 1824228 w 2555176"/>
                <a:gd name="connsiteY7" fmla="*/ 182594 h 240029"/>
                <a:gd name="connsiteX8" fmla="*/ 2187226 w 2555176"/>
                <a:gd name="connsiteY8" fmla="*/ 195262 h 240029"/>
                <a:gd name="connsiteX9" fmla="*/ 2555177 w 2555176"/>
                <a:gd name="connsiteY9" fmla="*/ 240030 h 24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5176" h="240029">
                  <a:moveTo>
                    <a:pt x="0" y="0"/>
                  </a:moveTo>
                  <a:lnTo>
                    <a:pt x="61532" y="1715"/>
                  </a:lnTo>
                  <a:lnTo>
                    <a:pt x="183547" y="14383"/>
                  </a:lnTo>
                  <a:lnTo>
                    <a:pt x="369380" y="42291"/>
                  </a:lnTo>
                  <a:lnTo>
                    <a:pt x="738092" y="68199"/>
                  </a:lnTo>
                  <a:lnTo>
                    <a:pt x="1097375" y="110204"/>
                  </a:lnTo>
                  <a:lnTo>
                    <a:pt x="1462754" y="138112"/>
                  </a:lnTo>
                  <a:lnTo>
                    <a:pt x="1824228" y="182594"/>
                  </a:lnTo>
                  <a:lnTo>
                    <a:pt x="2187226" y="195262"/>
                  </a:lnTo>
                  <a:lnTo>
                    <a:pt x="2555177" y="240030"/>
                  </a:lnTo>
                </a:path>
              </a:pathLst>
            </a:custGeom>
            <a:noFill/>
            <a:ln w="9192" cap="flat">
              <a:solidFill>
                <a:srgbClr val="91939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8" name="Freeform: Shape 27">
              <a:extLst>
                <a:ext uri="{FF2B5EF4-FFF2-40B4-BE49-F238E27FC236}">
                  <a16:creationId xmlns:a16="http://schemas.microsoft.com/office/drawing/2014/main" id="{6CF2913E-832E-4CC6-AEF7-3F0C3C011442}"/>
                </a:ext>
              </a:extLst>
            </p:cNvPr>
            <p:cNvSpPr/>
            <p:nvPr/>
          </p:nvSpPr>
          <p:spPr>
            <a:xfrm>
              <a:off x="3134049" y="1555990"/>
              <a:ext cx="7891609" cy="4090118"/>
            </a:xfrm>
            <a:custGeom>
              <a:avLst/>
              <a:gdLst>
                <a:gd name="connsiteX0" fmla="*/ 0 w 2546985"/>
                <a:gd name="connsiteY0" fmla="*/ 0 h 1320069"/>
                <a:gd name="connsiteX1" fmla="*/ 0 w 2546985"/>
                <a:gd name="connsiteY1" fmla="*/ 1320070 h 1320069"/>
                <a:gd name="connsiteX2" fmla="*/ 2546985 w 2546985"/>
                <a:gd name="connsiteY2" fmla="*/ 1320070 h 1320069"/>
              </a:gdLst>
              <a:ahLst/>
              <a:cxnLst>
                <a:cxn ang="0">
                  <a:pos x="connsiteX0" y="connsiteY0"/>
                </a:cxn>
                <a:cxn ang="0">
                  <a:pos x="connsiteX1" y="connsiteY1"/>
                </a:cxn>
                <a:cxn ang="0">
                  <a:pos x="connsiteX2" y="connsiteY2"/>
                </a:cxn>
              </a:cxnLst>
              <a:rect l="l" t="t" r="r" b="b"/>
              <a:pathLst>
                <a:path w="2546985" h="1320069">
                  <a:moveTo>
                    <a:pt x="0" y="0"/>
                  </a:moveTo>
                  <a:lnTo>
                    <a:pt x="0" y="1320070"/>
                  </a:lnTo>
                  <a:lnTo>
                    <a:pt x="2546985" y="1320070"/>
                  </a:lnTo>
                </a:path>
              </a:pathLst>
            </a:custGeom>
            <a:noFill/>
            <a:ln w="4601" cap="sq">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5507A139-6E9A-445E-8136-28051DBD3D6D}"/>
                </a:ext>
              </a:extLst>
            </p:cNvPr>
            <p:cNvSpPr/>
            <p:nvPr/>
          </p:nvSpPr>
          <p:spPr>
            <a:xfrm>
              <a:off x="11025658" y="5646111"/>
              <a:ext cx="29512" cy="74960"/>
            </a:xfrm>
            <a:custGeom>
              <a:avLst/>
              <a:gdLst>
                <a:gd name="connsiteX0" fmla="*/ 0 w 9525"/>
                <a:gd name="connsiteY0" fmla="*/ 0 h 24193"/>
                <a:gd name="connsiteX1" fmla="*/ 0 w 9525"/>
                <a:gd name="connsiteY1" fmla="*/ 24193 h 24193"/>
              </a:gdLst>
              <a:ahLst/>
              <a:cxnLst>
                <a:cxn ang="0">
                  <a:pos x="connsiteX0" y="connsiteY0"/>
                </a:cxn>
                <a:cxn ang="0">
                  <a:pos x="connsiteX1" y="connsiteY1"/>
                </a:cxn>
              </a:cxnLst>
              <a:rect l="l" t="t" r="r" b="b"/>
              <a:pathLst>
                <a:path w="9525" h="24193">
                  <a:moveTo>
                    <a:pt x="0" y="0"/>
                  </a:moveTo>
                  <a:lnTo>
                    <a:pt x="0" y="24193"/>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0" name="Freeform: Shape 29">
              <a:extLst>
                <a:ext uri="{FF2B5EF4-FFF2-40B4-BE49-F238E27FC236}">
                  <a16:creationId xmlns:a16="http://schemas.microsoft.com/office/drawing/2014/main" id="{BFEE91B4-E944-48F1-A6DB-FDF2ED94F6D3}"/>
                </a:ext>
              </a:extLst>
            </p:cNvPr>
            <p:cNvSpPr/>
            <p:nvPr/>
          </p:nvSpPr>
          <p:spPr>
            <a:xfrm>
              <a:off x="9883825" y="5646111"/>
              <a:ext cx="29512" cy="74960"/>
            </a:xfrm>
            <a:custGeom>
              <a:avLst/>
              <a:gdLst>
                <a:gd name="connsiteX0" fmla="*/ 0 w 9525"/>
                <a:gd name="connsiteY0" fmla="*/ 0 h 24193"/>
                <a:gd name="connsiteX1" fmla="*/ 0 w 9525"/>
                <a:gd name="connsiteY1" fmla="*/ 24193 h 24193"/>
              </a:gdLst>
              <a:ahLst/>
              <a:cxnLst>
                <a:cxn ang="0">
                  <a:pos x="connsiteX0" y="connsiteY0"/>
                </a:cxn>
                <a:cxn ang="0">
                  <a:pos x="connsiteX1" y="connsiteY1"/>
                </a:cxn>
              </a:cxnLst>
              <a:rect l="l" t="t" r="r" b="b"/>
              <a:pathLst>
                <a:path w="9525" h="24193">
                  <a:moveTo>
                    <a:pt x="0" y="0"/>
                  </a:moveTo>
                  <a:lnTo>
                    <a:pt x="0" y="24193"/>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1" name="Freeform: Shape 30">
              <a:extLst>
                <a:ext uri="{FF2B5EF4-FFF2-40B4-BE49-F238E27FC236}">
                  <a16:creationId xmlns:a16="http://schemas.microsoft.com/office/drawing/2014/main" id="{4B449412-E325-43B8-915D-427985CA67C7}"/>
                </a:ext>
              </a:extLst>
            </p:cNvPr>
            <p:cNvSpPr/>
            <p:nvPr/>
          </p:nvSpPr>
          <p:spPr>
            <a:xfrm>
              <a:off x="8755567" y="5646111"/>
              <a:ext cx="29512" cy="74960"/>
            </a:xfrm>
            <a:custGeom>
              <a:avLst/>
              <a:gdLst>
                <a:gd name="connsiteX0" fmla="*/ 0 w 9525"/>
                <a:gd name="connsiteY0" fmla="*/ 0 h 24193"/>
                <a:gd name="connsiteX1" fmla="*/ 0 w 9525"/>
                <a:gd name="connsiteY1" fmla="*/ 24193 h 24193"/>
              </a:gdLst>
              <a:ahLst/>
              <a:cxnLst>
                <a:cxn ang="0">
                  <a:pos x="connsiteX0" y="connsiteY0"/>
                </a:cxn>
                <a:cxn ang="0">
                  <a:pos x="connsiteX1" y="connsiteY1"/>
                </a:cxn>
              </a:cxnLst>
              <a:rect l="l" t="t" r="r" b="b"/>
              <a:pathLst>
                <a:path w="9525" h="24193">
                  <a:moveTo>
                    <a:pt x="0" y="0"/>
                  </a:moveTo>
                  <a:lnTo>
                    <a:pt x="0" y="24193"/>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2" name="Freeform: Shape 31">
              <a:extLst>
                <a:ext uri="{FF2B5EF4-FFF2-40B4-BE49-F238E27FC236}">
                  <a16:creationId xmlns:a16="http://schemas.microsoft.com/office/drawing/2014/main" id="{C68F014F-C462-4DBF-B467-8D9F89D4831E}"/>
                </a:ext>
              </a:extLst>
            </p:cNvPr>
            <p:cNvSpPr/>
            <p:nvPr/>
          </p:nvSpPr>
          <p:spPr>
            <a:xfrm>
              <a:off x="7636163" y="5646111"/>
              <a:ext cx="29512" cy="74960"/>
            </a:xfrm>
            <a:custGeom>
              <a:avLst/>
              <a:gdLst>
                <a:gd name="connsiteX0" fmla="*/ 0 w 9525"/>
                <a:gd name="connsiteY0" fmla="*/ 0 h 24193"/>
                <a:gd name="connsiteX1" fmla="*/ 0 w 9525"/>
                <a:gd name="connsiteY1" fmla="*/ 24193 h 24193"/>
              </a:gdLst>
              <a:ahLst/>
              <a:cxnLst>
                <a:cxn ang="0">
                  <a:pos x="connsiteX0" y="connsiteY0"/>
                </a:cxn>
                <a:cxn ang="0">
                  <a:pos x="connsiteX1" y="connsiteY1"/>
                </a:cxn>
              </a:cxnLst>
              <a:rect l="l" t="t" r="r" b="b"/>
              <a:pathLst>
                <a:path w="9525" h="24193">
                  <a:moveTo>
                    <a:pt x="0" y="0"/>
                  </a:moveTo>
                  <a:lnTo>
                    <a:pt x="0" y="24193"/>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3" name="Freeform: Shape 32">
              <a:extLst>
                <a:ext uri="{FF2B5EF4-FFF2-40B4-BE49-F238E27FC236}">
                  <a16:creationId xmlns:a16="http://schemas.microsoft.com/office/drawing/2014/main" id="{911696FA-6B4D-4362-8E5E-720545AA31E1}"/>
                </a:ext>
              </a:extLst>
            </p:cNvPr>
            <p:cNvSpPr/>
            <p:nvPr/>
          </p:nvSpPr>
          <p:spPr>
            <a:xfrm>
              <a:off x="6505838" y="5646111"/>
              <a:ext cx="29512" cy="74960"/>
            </a:xfrm>
            <a:custGeom>
              <a:avLst/>
              <a:gdLst>
                <a:gd name="connsiteX0" fmla="*/ 0 w 9525"/>
                <a:gd name="connsiteY0" fmla="*/ 0 h 24193"/>
                <a:gd name="connsiteX1" fmla="*/ 0 w 9525"/>
                <a:gd name="connsiteY1" fmla="*/ 24193 h 24193"/>
              </a:gdLst>
              <a:ahLst/>
              <a:cxnLst>
                <a:cxn ang="0">
                  <a:pos x="connsiteX0" y="connsiteY0"/>
                </a:cxn>
                <a:cxn ang="0">
                  <a:pos x="connsiteX1" y="connsiteY1"/>
                </a:cxn>
              </a:cxnLst>
              <a:rect l="l" t="t" r="r" b="b"/>
              <a:pathLst>
                <a:path w="9525" h="24193">
                  <a:moveTo>
                    <a:pt x="0" y="0"/>
                  </a:moveTo>
                  <a:lnTo>
                    <a:pt x="0" y="24193"/>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4" name="Freeform: Shape 33">
              <a:extLst>
                <a:ext uri="{FF2B5EF4-FFF2-40B4-BE49-F238E27FC236}">
                  <a16:creationId xmlns:a16="http://schemas.microsoft.com/office/drawing/2014/main" id="{D60FDDB7-7BD6-4C12-B80D-9C453A3DE375}"/>
                </a:ext>
              </a:extLst>
            </p:cNvPr>
            <p:cNvSpPr/>
            <p:nvPr/>
          </p:nvSpPr>
          <p:spPr>
            <a:xfrm>
              <a:off x="5388206" y="5646111"/>
              <a:ext cx="29512" cy="74960"/>
            </a:xfrm>
            <a:custGeom>
              <a:avLst/>
              <a:gdLst>
                <a:gd name="connsiteX0" fmla="*/ 0 w 9525"/>
                <a:gd name="connsiteY0" fmla="*/ 0 h 24193"/>
                <a:gd name="connsiteX1" fmla="*/ 0 w 9525"/>
                <a:gd name="connsiteY1" fmla="*/ 24193 h 24193"/>
              </a:gdLst>
              <a:ahLst/>
              <a:cxnLst>
                <a:cxn ang="0">
                  <a:pos x="connsiteX0" y="connsiteY0"/>
                </a:cxn>
                <a:cxn ang="0">
                  <a:pos x="connsiteX1" y="connsiteY1"/>
                </a:cxn>
              </a:cxnLst>
              <a:rect l="l" t="t" r="r" b="b"/>
              <a:pathLst>
                <a:path w="9525" h="24193">
                  <a:moveTo>
                    <a:pt x="0" y="0"/>
                  </a:moveTo>
                  <a:lnTo>
                    <a:pt x="0" y="24193"/>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5" name="Freeform: Shape 34">
              <a:extLst>
                <a:ext uri="{FF2B5EF4-FFF2-40B4-BE49-F238E27FC236}">
                  <a16:creationId xmlns:a16="http://schemas.microsoft.com/office/drawing/2014/main" id="{05AD0FC6-A92D-4FA2-B5F5-4A2DFF9EBD69}"/>
                </a:ext>
              </a:extLst>
            </p:cNvPr>
            <p:cNvSpPr/>
            <p:nvPr/>
          </p:nvSpPr>
          <p:spPr>
            <a:xfrm>
              <a:off x="4257880" y="5646111"/>
              <a:ext cx="29512" cy="74960"/>
            </a:xfrm>
            <a:custGeom>
              <a:avLst/>
              <a:gdLst>
                <a:gd name="connsiteX0" fmla="*/ 0 w 9525"/>
                <a:gd name="connsiteY0" fmla="*/ 0 h 24193"/>
                <a:gd name="connsiteX1" fmla="*/ 0 w 9525"/>
                <a:gd name="connsiteY1" fmla="*/ 24193 h 24193"/>
              </a:gdLst>
              <a:ahLst/>
              <a:cxnLst>
                <a:cxn ang="0">
                  <a:pos x="connsiteX0" y="connsiteY0"/>
                </a:cxn>
                <a:cxn ang="0">
                  <a:pos x="connsiteX1" y="connsiteY1"/>
                </a:cxn>
              </a:cxnLst>
              <a:rect l="l" t="t" r="r" b="b"/>
              <a:pathLst>
                <a:path w="9525" h="24193">
                  <a:moveTo>
                    <a:pt x="0" y="0"/>
                  </a:moveTo>
                  <a:lnTo>
                    <a:pt x="0" y="24193"/>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6" name="Freeform: Shape 35">
              <a:extLst>
                <a:ext uri="{FF2B5EF4-FFF2-40B4-BE49-F238E27FC236}">
                  <a16:creationId xmlns:a16="http://schemas.microsoft.com/office/drawing/2014/main" id="{3D38EE94-6151-4FAF-B9CC-50774C4BAC24}"/>
                </a:ext>
              </a:extLst>
            </p:cNvPr>
            <p:cNvSpPr/>
            <p:nvPr/>
          </p:nvSpPr>
          <p:spPr>
            <a:xfrm>
              <a:off x="3134049" y="5646111"/>
              <a:ext cx="29512" cy="74960"/>
            </a:xfrm>
            <a:custGeom>
              <a:avLst/>
              <a:gdLst>
                <a:gd name="connsiteX0" fmla="*/ 0 w 9525"/>
                <a:gd name="connsiteY0" fmla="*/ 0 h 24193"/>
                <a:gd name="connsiteX1" fmla="*/ 0 w 9525"/>
                <a:gd name="connsiteY1" fmla="*/ 24193 h 24193"/>
              </a:gdLst>
              <a:ahLst/>
              <a:cxnLst>
                <a:cxn ang="0">
                  <a:pos x="connsiteX0" y="connsiteY0"/>
                </a:cxn>
                <a:cxn ang="0">
                  <a:pos x="connsiteX1" y="connsiteY1"/>
                </a:cxn>
              </a:cxnLst>
              <a:rect l="l" t="t" r="r" b="b"/>
              <a:pathLst>
                <a:path w="9525" h="24193">
                  <a:moveTo>
                    <a:pt x="0" y="0"/>
                  </a:moveTo>
                  <a:lnTo>
                    <a:pt x="0" y="24193"/>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7" name="Freeform: Shape 36">
              <a:extLst>
                <a:ext uri="{FF2B5EF4-FFF2-40B4-BE49-F238E27FC236}">
                  <a16:creationId xmlns:a16="http://schemas.microsoft.com/office/drawing/2014/main" id="{0551D78F-1A6C-4754-9B72-FF8D90EED95E}"/>
                </a:ext>
              </a:extLst>
            </p:cNvPr>
            <p:cNvSpPr/>
            <p:nvPr/>
          </p:nvSpPr>
          <p:spPr>
            <a:xfrm>
              <a:off x="3059090" y="5646111"/>
              <a:ext cx="74960" cy="29512"/>
            </a:xfrm>
            <a:custGeom>
              <a:avLst/>
              <a:gdLst>
                <a:gd name="connsiteX0" fmla="*/ 24194 w 24193"/>
                <a:gd name="connsiteY0" fmla="*/ 0 h 9525"/>
                <a:gd name="connsiteX1" fmla="*/ 0 w 24193"/>
                <a:gd name="connsiteY1" fmla="*/ 0 h 9525"/>
              </a:gdLst>
              <a:ahLst/>
              <a:cxnLst>
                <a:cxn ang="0">
                  <a:pos x="connsiteX0" y="connsiteY0"/>
                </a:cxn>
                <a:cxn ang="0">
                  <a:pos x="connsiteX1" y="connsiteY1"/>
                </a:cxn>
              </a:cxnLst>
              <a:rect l="l" t="t" r="r" b="b"/>
              <a:pathLst>
                <a:path w="24193" h="9525">
                  <a:moveTo>
                    <a:pt x="24194" y="0"/>
                  </a:moveTo>
                  <a:lnTo>
                    <a:pt x="0" y="0"/>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8" name="Freeform: Shape 37">
              <a:extLst>
                <a:ext uri="{FF2B5EF4-FFF2-40B4-BE49-F238E27FC236}">
                  <a16:creationId xmlns:a16="http://schemas.microsoft.com/office/drawing/2014/main" id="{AB7402FD-5C80-4080-BCD0-A0EC2B827EE8}"/>
                </a:ext>
              </a:extLst>
            </p:cNvPr>
            <p:cNvSpPr/>
            <p:nvPr/>
          </p:nvSpPr>
          <p:spPr>
            <a:xfrm>
              <a:off x="3059090" y="5191620"/>
              <a:ext cx="74960" cy="29512"/>
            </a:xfrm>
            <a:custGeom>
              <a:avLst/>
              <a:gdLst>
                <a:gd name="connsiteX0" fmla="*/ 24194 w 24193"/>
                <a:gd name="connsiteY0" fmla="*/ 0 h 9525"/>
                <a:gd name="connsiteX1" fmla="*/ 0 w 24193"/>
                <a:gd name="connsiteY1" fmla="*/ 0 h 9525"/>
              </a:gdLst>
              <a:ahLst/>
              <a:cxnLst>
                <a:cxn ang="0">
                  <a:pos x="connsiteX0" y="connsiteY0"/>
                </a:cxn>
                <a:cxn ang="0">
                  <a:pos x="connsiteX1" y="connsiteY1"/>
                </a:cxn>
              </a:cxnLst>
              <a:rect l="l" t="t" r="r" b="b"/>
              <a:pathLst>
                <a:path w="24193" h="9525">
                  <a:moveTo>
                    <a:pt x="24194" y="0"/>
                  </a:moveTo>
                  <a:lnTo>
                    <a:pt x="0" y="0"/>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39" name="Freeform: Shape 38">
              <a:extLst>
                <a:ext uri="{FF2B5EF4-FFF2-40B4-BE49-F238E27FC236}">
                  <a16:creationId xmlns:a16="http://schemas.microsoft.com/office/drawing/2014/main" id="{F4D5692B-B0BF-4F0D-AAD8-39CBB5DD97BA}"/>
                </a:ext>
              </a:extLst>
            </p:cNvPr>
            <p:cNvSpPr/>
            <p:nvPr/>
          </p:nvSpPr>
          <p:spPr>
            <a:xfrm>
              <a:off x="3059090" y="4737130"/>
              <a:ext cx="74960" cy="29512"/>
            </a:xfrm>
            <a:custGeom>
              <a:avLst/>
              <a:gdLst>
                <a:gd name="connsiteX0" fmla="*/ 24194 w 24193"/>
                <a:gd name="connsiteY0" fmla="*/ 0 h 9525"/>
                <a:gd name="connsiteX1" fmla="*/ 0 w 24193"/>
                <a:gd name="connsiteY1" fmla="*/ 0 h 9525"/>
              </a:gdLst>
              <a:ahLst/>
              <a:cxnLst>
                <a:cxn ang="0">
                  <a:pos x="connsiteX0" y="connsiteY0"/>
                </a:cxn>
                <a:cxn ang="0">
                  <a:pos x="connsiteX1" y="connsiteY1"/>
                </a:cxn>
              </a:cxnLst>
              <a:rect l="l" t="t" r="r" b="b"/>
              <a:pathLst>
                <a:path w="24193" h="9525">
                  <a:moveTo>
                    <a:pt x="24194" y="0"/>
                  </a:moveTo>
                  <a:lnTo>
                    <a:pt x="0" y="0"/>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40" name="Freeform: Shape 39">
              <a:extLst>
                <a:ext uri="{FF2B5EF4-FFF2-40B4-BE49-F238E27FC236}">
                  <a16:creationId xmlns:a16="http://schemas.microsoft.com/office/drawing/2014/main" id="{0F8922CB-D79B-4E35-B1B9-7480DCB05C0F}"/>
                </a:ext>
              </a:extLst>
            </p:cNvPr>
            <p:cNvSpPr/>
            <p:nvPr/>
          </p:nvSpPr>
          <p:spPr>
            <a:xfrm>
              <a:off x="3059090" y="4282638"/>
              <a:ext cx="74960" cy="29512"/>
            </a:xfrm>
            <a:custGeom>
              <a:avLst/>
              <a:gdLst>
                <a:gd name="connsiteX0" fmla="*/ 24194 w 24193"/>
                <a:gd name="connsiteY0" fmla="*/ 0 h 9525"/>
                <a:gd name="connsiteX1" fmla="*/ 0 w 24193"/>
                <a:gd name="connsiteY1" fmla="*/ 0 h 9525"/>
              </a:gdLst>
              <a:ahLst/>
              <a:cxnLst>
                <a:cxn ang="0">
                  <a:pos x="connsiteX0" y="connsiteY0"/>
                </a:cxn>
                <a:cxn ang="0">
                  <a:pos x="connsiteX1" y="connsiteY1"/>
                </a:cxn>
              </a:cxnLst>
              <a:rect l="l" t="t" r="r" b="b"/>
              <a:pathLst>
                <a:path w="24193" h="9525">
                  <a:moveTo>
                    <a:pt x="24194" y="0"/>
                  </a:moveTo>
                  <a:lnTo>
                    <a:pt x="0" y="0"/>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41" name="Freeform: Shape 40">
              <a:extLst>
                <a:ext uri="{FF2B5EF4-FFF2-40B4-BE49-F238E27FC236}">
                  <a16:creationId xmlns:a16="http://schemas.microsoft.com/office/drawing/2014/main" id="{858D2D98-3C7F-4228-96A4-D52AE0ED6F40}"/>
                </a:ext>
              </a:extLst>
            </p:cNvPr>
            <p:cNvSpPr/>
            <p:nvPr/>
          </p:nvSpPr>
          <p:spPr>
            <a:xfrm>
              <a:off x="3059090" y="3828148"/>
              <a:ext cx="74960" cy="29512"/>
            </a:xfrm>
            <a:custGeom>
              <a:avLst/>
              <a:gdLst>
                <a:gd name="connsiteX0" fmla="*/ 24194 w 24193"/>
                <a:gd name="connsiteY0" fmla="*/ 0 h 9525"/>
                <a:gd name="connsiteX1" fmla="*/ 0 w 24193"/>
                <a:gd name="connsiteY1" fmla="*/ 0 h 9525"/>
              </a:gdLst>
              <a:ahLst/>
              <a:cxnLst>
                <a:cxn ang="0">
                  <a:pos x="connsiteX0" y="connsiteY0"/>
                </a:cxn>
                <a:cxn ang="0">
                  <a:pos x="connsiteX1" y="connsiteY1"/>
                </a:cxn>
              </a:cxnLst>
              <a:rect l="l" t="t" r="r" b="b"/>
              <a:pathLst>
                <a:path w="24193" h="9525">
                  <a:moveTo>
                    <a:pt x="24194" y="0"/>
                  </a:moveTo>
                  <a:lnTo>
                    <a:pt x="0" y="0"/>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42" name="Freeform: Shape 41">
              <a:extLst>
                <a:ext uri="{FF2B5EF4-FFF2-40B4-BE49-F238E27FC236}">
                  <a16:creationId xmlns:a16="http://schemas.microsoft.com/office/drawing/2014/main" id="{DD974B14-33A6-4054-87AA-1F452284960B}"/>
                </a:ext>
              </a:extLst>
            </p:cNvPr>
            <p:cNvSpPr/>
            <p:nvPr/>
          </p:nvSpPr>
          <p:spPr>
            <a:xfrm>
              <a:off x="3059090" y="3373955"/>
              <a:ext cx="74960" cy="29512"/>
            </a:xfrm>
            <a:custGeom>
              <a:avLst/>
              <a:gdLst>
                <a:gd name="connsiteX0" fmla="*/ 24194 w 24193"/>
                <a:gd name="connsiteY0" fmla="*/ 0 h 9525"/>
                <a:gd name="connsiteX1" fmla="*/ 0 w 24193"/>
                <a:gd name="connsiteY1" fmla="*/ 0 h 9525"/>
              </a:gdLst>
              <a:ahLst/>
              <a:cxnLst>
                <a:cxn ang="0">
                  <a:pos x="connsiteX0" y="connsiteY0"/>
                </a:cxn>
                <a:cxn ang="0">
                  <a:pos x="connsiteX1" y="connsiteY1"/>
                </a:cxn>
              </a:cxnLst>
              <a:rect l="l" t="t" r="r" b="b"/>
              <a:pathLst>
                <a:path w="24193" h="9525">
                  <a:moveTo>
                    <a:pt x="24194" y="0"/>
                  </a:moveTo>
                  <a:lnTo>
                    <a:pt x="0" y="0"/>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id="{D9603E83-0EF6-43DF-9129-39B734E176C5}"/>
                </a:ext>
              </a:extLst>
            </p:cNvPr>
            <p:cNvSpPr/>
            <p:nvPr/>
          </p:nvSpPr>
          <p:spPr>
            <a:xfrm>
              <a:off x="3059090" y="2919464"/>
              <a:ext cx="74960" cy="29512"/>
            </a:xfrm>
            <a:custGeom>
              <a:avLst/>
              <a:gdLst>
                <a:gd name="connsiteX0" fmla="*/ 24194 w 24193"/>
                <a:gd name="connsiteY0" fmla="*/ 0 h 9525"/>
                <a:gd name="connsiteX1" fmla="*/ 0 w 24193"/>
                <a:gd name="connsiteY1" fmla="*/ 0 h 9525"/>
              </a:gdLst>
              <a:ahLst/>
              <a:cxnLst>
                <a:cxn ang="0">
                  <a:pos x="connsiteX0" y="connsiteY0"/>
                </a:cxn>
                <a:cxn ang="0">
                  <a:pos x="connsiteX1" y="connsiteY1"/>
                </a:cxn>
              </a:cxnLst>
              <a:rect l="l" t="t" r="r" b="b"/>
              <a:pathLst>
                <a:path w="24193" h="9525">
                  <a:moveTo>
                    <a:pt x="24194" y="0"/>
                  </a:moveTo>
                  <a:lnTo>
                    <a:pt x="0" y="0"/>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44" name="Freeform: Shape 43">
              <a:extLst>
                <a:ext uri="{FF2B5EF4-FFF2-40B4-BE49-F238E27FC236}">
                  <a16:creationId xmlns:a16="http://schemas.microsoft.com/office/drawing/2014/main" id="{8833BF1E-8275-4897-9722-4AF3449CC27A}"/>
                </a:ext>
              </a:extLst>
            </p:cNvPr>
            <p:cNvSpPr/>
            <p:nvPr/>
          </p:nvSpPr>
          <p:spPr>
            <a:xfrm>
              <a:off x="3059090" y="2464974"/>
              <a:ext cx="74960" cy="29512"/>
            </a:xfrm>
            <a:custGeom>
              <a:avLst/>
              <a:gdLst>
                <a:gd name="connsiteX0" fmla="*/ 24194 w 24193"/>
                <a:gd name="connsiteY0" fmla="*/ 0 h 9525"/>
                <a:gd name="connsiteX1" fmla="*/ 0 w 24193"/>
                <a:gd name="connsiteY1" fmla="*/ 0 h 9525"/>
              </a:gdLst>
              <a:ahLst/>
              <a:cxnLst>
                <a:cxn ang="0">
                  <a:pos x="connsiteX0" y="connsiteY0"/>
                </a:cxn>
                <a:cxn ang="0">
                  <a:pos x="connsiteX1" y="connsiteY1"/>
                </a:cxn>
              </a:cxnLst>
              <a:rect l="l" t="t" r="r" b="b"/>
              <a:pathLst>
                <a:path w="24193" h="9525">
                  <a:moveTo>
                    <a:pt x="24194" y="0"/>
                  </a:moveTo>
                  <a:lnTo>
                    <a:pt x="0" y="0"/>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45" name="Freeform: Shape 44">
              <a:extLst>
                <a:ext uri="{FF2B5EF4-FFF2-40B4-BE49-F238E27FC236}">
                  <a16:creationId xmlns:a16="http://schemas.microsoft.com/office/drawing/2014/main" id="{05DE3AB8-153C-42FE-9A46-7DB054DC289E}"/>
                </a:ext>
              </a:extLst>
            </p:cNvPr>
            <p:cNvSpPr/>
            <p:nvPr/>
          </p:nvSpPr>
          <p:spPr>
            <a:xfrm>
              <a:off x="3059090" y="2010483"/>
              <a:ext cx="74960" cy="29512"/>
            </a:xfrm>
            <a:custGeom>
              <a:avLst/>
              <a:gdLst>
                <a:gd name="connsiteX0" fmla="*/ 24194 w 24193"/>
                <a:gd name="connsiteY0" fmla="*/ 0 h 9525"/>
                <a:gd name="connsiteX1" fmla="*/ 0 w 24193"/>
                <a:gd name="connsiteY1" fmla="*/ 0 h 9525"/>
              </a:gdLst>
              <a:ahLst/>
              <a:cxnLst>
                <a:cxn ang="0">
                  <a:pos x="connsiteX0" y="connsiteY0"/>
                </a:cxn>
                <a:cxn ang="0">
                  <a:pos x="connsiteX1" y="connsiteY1"/>
                </a:cxn>
              </a:cxnLst>
              <a:rect l="l" t="t" r="r" b="b"/>
              <a:pathLst>
                <a:path w="24193" h="9525">
                  <a:moveTo>
                    <a:pt x="24194" y="0"/>
                  </a:moveTo>
                  <a:lnTo>
                    <a:pt x="0" y="0"/>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46" name="Freeform: Shape 45">
              <a:extLst>
                <a:ext uri="{FF2B5EF4-FFF2-40B4-BE49-F238E27FC236}">
                  <a16:creationId xmlns:a16="http://schemas.microsoft.com/office/drawing/2014/main" id="{AC095720-6658-4BF8-96C1-8FEEDD58714B}"/>
                </a:ext>
              </a:extLst>
            </p:cNvPr>
            <p:cNvSpPr/>
            <p:nvPr/>
          </p:nvSpPr>
          <p:spPr>
            <a:xfrm>
              <a:off x="3059090" y="1555993"/>
              <a:ext cx="74960" cy="29512"/>
            </a:xfrm>
            <a:custGeom>
              <a:avLst/>
              <a:gdLst>
                <a:gd name="connsiteX0" fmla="*/ 24194 w 24193"/>
                <a:gd name="connsiteY0" fmla="*/ 0 h 9525"/>
                <a:gd name="connsiteX1" fmla="*/ 0 w 24193"/>
                <a:gd name="connsiteY1" fmla="*/ 0 h 9525"/>
              </a:gdLst>
              <a:ahLst/>
              <a:cxnLst>
                <a:cxn ang="0">
                  <a:pos x="connsiteX0" y="connsiteY0"/>
                </a:cxn>
                <a:cxn ang="0">
                  <a:pos x="connsiteX1" y="connsiteY1"/>
                </a:cxn>
              </a:cxnLst>
              <a:rect l="l" t="t" r="r" b="b"/>
              <a:pathLst>
                <a:path w="24193" h="9525">
                  <a:moveTo>
                    <a:pt x="24194" y="0"/>
                  </a:moveTo>
                  <a:lnTo>
                    <a:pt x="0" y="0"/>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47" name="Freeform: Shape 46">
              <a:extLst>
                <a:ext uri="{FF2B5EF4-FFF2-40B4-BE49-F238E27FC236}">
                  <a16:creationId xmlns:a16="http://schemas.microsoft.com/office/drawing/2014/main" id="{FE621094-62F7-402A-888E-844498FB3DD4}"/>
                </a:ext>
              </a:extLst>
            </p:cNvPr>
            <p:cNvSpPr/>
            <p:nvPr/>
          </p:nvSpPr>
          <p:spPr>
            <a:xfrm>
              <a:off x="3279842" y="2332461"/>
              <a:ext cx="79090" cy="78207"/>
            </a:xfrm>
            <a:custGeom>
              <a:avLst/>
              <a:gdLst>
                <a:gd name="connsiteX0" fmla="*/ 0 w 25526"/>
                <a:gd name="connsiteY0" fmla="*/ 0 h 25241"/>
                <a:gd name="connsiteX1" fmla="*/ 25527 w 25526"/>
                <a:gd name="connsiteY1" fmla="*/ 0 h 25241"/>
                <a:gd name="connsiteX2" fmla="*/ 25527 w 25526"/>
                <a:gd name="connsiteY2" fmla="*/ 25241 h 25241"/>
                <a:gd name="connsiteX3" fmla="*/ 0 w 25526"/>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6"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48" name="Freeform: Shape 47">
              <a:extLst>
                <a:ext uri="{FF2B5EF4-FFF2-40B4-BE49-F238E27FC236}">
                  <a16:creationId xmlns:a16="http://schemas.microsoft.com/office/drawing/2014/main" id="{9E8EFBEB-C2A7-46A7-AB6E-8ECB37391B56}"/>
                </a:ext>
              </a:extLst>
            </p:cNvPr>
            <p:cNvSpPr/>
            <p:nvPr/>
          </p:nvSpPr>
          <p:spPr>
            <a:xfrm>
              <a:off x="3099226" y="2321836"/>
              <a:ext cx="79090" cy="78207"/>
            </a:xfrm>
            <a:custGeom>
              <a:avLst/>
              <a:gdLst>
                <a:gd name="connsiteX0" fmla="*/ 0 w 25526"/>
                <a:gd name="connsiteY0" fmla="*/ 0 h 25241"/>
                <a:gd name="connsiteX1" fmla="*/ 25527 w 25526"/>
                <a:gd name="connsiteY1" fmla="*/ 0 h 25241"/>
                <a:gd name="connsiteX2" fmla="*/ 25527 w 25526"/>
                <a:gd name="connsiteY2" fmla="*/ 25241 h 25241"/>
                <a:gd name="connsiteX3" fmla="*/ 0 w 25526"/>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6"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49" name="Freeform: Shape 48">
              <a:extLst>
                <a:ext uri="{FF2B5EF4-FFF2-40B4-BE49-F238E27FC236}">
                  <a16:creationId xmlns:a16="http://schemas.microsoft.com/office/drawing/2014/main" id="{B8786493-E0F8-48E5-B8B9-E5302D4881A9}"/>
                </a:ext>
              </a:extLst>
            </p:cNvPr>
            <p:cNvSpPr/>
            <p:nvPr/>
          </p:nvSpPr>
          <p:spPr>
            <a:xfrm>
              <a:off x="3657895" y="2371417"/>
              <a:ext cx="79090" cy="78207"/>
            </a:xfrm>
            <a:custGeom>
              <a:avLst/>
              <a:gdLst>
                <a:gd name="connsiteX0" fmla="*/ 0 w 25526"/>
                <a:gd name="connsiteY0" fmla="*/ 0 h 25241"/>
                <a:gd name="connsiteX1" fmla="*/ 25527 w 25526"/>
                <a:gd name="connsiteY1" fmla="*/ 0 h 25241"/>
                <a:gd name="connsiteX2" fmla="*/ 25527 w 25526"/>
                <a:gd name="connsiteY2" fmla="*/ 25241 h 25241"/>
                <a:gd name="connsiteX3" fmla="*/ 0 w 25526"/>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6"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50" name="Freeform: Shape 49">
              <a:extLst>
                <a:ext uri="{FF2B5EF4-FFF2-40B4-BE49-F238E27FC236}">
                  <a16:creationId xmlns:a16="http://schemas.microsoft.com/office/drawing/2014/main" id="{F1DF81BE-B87F-4EA5-9202-660007D72B91}"/>
                </a:ext>
              </a:extLst>
            </p:cNvPr>
            <p:cNvSpPr/>
            <p:nvPr/>
          </p:nvSpPr>
          <p:spPr>
            <a:xfrm>
              <a:off x="4233682" y="2458185"/>
              <a:ext cx="79090" cy="78207"/>
            </a:xfrm>
            <a:custGeom>
              <a:avLst/>
              <a:gdLst>
                <a:gd name="connsiteX0" fmla="*/ 0 w 25526"/>
                <a:gd name="connsiteY0" fmla="*/ 0 h 25241"/>
                <a:gd name="connsiteX1" fmla="*/ 25527 w 25526"/>
                <a:gd name="connsiteY1" fmla="*/ 0 h 25241"/>
                <a:gd name="connsiteX2" fmla="*/ 25527 w 25526"/>
                <a:gd name="connsiteY2" fmla="*/ 25241 h 25241"/>
                <a:gd name="connsiteX3" fmla="*/ 0 w 25526"/>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6"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51" name="Freeform: Shape 50">
              <a:extLst>
                <a:ext uri="{FF2B5EF4-FFF2-40B4-BE49-F238E27FC236}">
                  <a16:creationId xmlns:a16="http://schemas.microsoft.com/office/drawing/2014/main" id="{A48F5A54-ECE0-46EE-B38D-FFB6370F884D}"/>
                </a:ext>
              </a:extLst>
            </p:cNvPr>
            <p:cNvSpPr/>
            <p:nvPr/>
          </p:nvSpPr>
          <p:spPr>
            <a:xfrm>
              <a:off x="5375809" y="2538459"/>
              <a:ext cx="79093" cy="78207"/>
            </a:xfrm>
            <a:custGeom>
              <a:avLst/>
              <a:gdLst>
                <a:gd name="connsiteX0" fmla="*/ 0 w 25527"/>
                <a:gd name="connsiteY0" fmla="*/ 0 h 25241"/>
                <a:gd name="connsiteX1" fmla="*/ 25527 w 25527"/>
                <a:gd name="connsiteY1" fmla="*/ 0 h 25241"/>
                <a:gd name="connsiteX2" fmla="*/ 25527 w 25527"/>
                <a:gd name="connsiteY2" fmla="*/ 25241 h 25241"/>
                <a:gd name="connsiteX3" fmla="*/ 0 w 25527"/>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7"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52" name="Freeform: Shape 51">
              <a:extLst>
                <a:ext uri="{FF2B5EF4-FFF2-40B4-BE49-F238E27FC236}">
                  <a16:creationId xmlns:a16="http://schemas.microsoft.com/office/drawing/2014/main" id="{95DE2964-0A46-4497-98B2-8610A7C2151A}"/>
                </a:ext>
              </a:extLst>
            </p:cNvPr>
            <p:cNvSpPr/>
            <p:nvPr/>
          </p:nvSpPr>
          <p:spPr>
            <a:xfrm>
              <a:off x="6489310" y="2668313"/>
              <a:ext cx="79093" cy="78207"/>
            </a:xfrm>
            <a:custGeom>
              <a:avLst/>
              <a:gdLst>
                <a:gd name="connsiteX0" fmla="*/ 0 w 25527"/>
                <a:gd name="connsiteY0" fmla="*/ 0 h 25241"/>
                <a:gd name="connsiteX1" fmla="*/ 25527 w 25527"/>
                <a:gd name="connsiteY1" fmla="*/ 0 h 25241"/>
                <a:gd name="connsiteX2" fmla="*/ 25527 w 25527"/>
                <a:gd name="connsiteY2" fmla="*/ 25241 h 25241"/>
                <a:gd name="connsiteX3" fmla="*/ 0 w 25527"/>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7"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53" name="Freeform: Shape 52">
              <a:extLst>
                <a:ext uri="{FF2B5EF4-FFF2-40B4-BE49-F238E27FC236}">
                  <a16:creationId xmlns:a16="http://schemas.microsoft.com/office/drawing/2014/main" id="{E3EB1999-58E7-4D0B-B455-E797AB589AC8}"/>
                </a:ext>
              </a:extLst>
            </p:cNvPr>
            <p:cNvSpPr/>
            <p:nvPr/>
          </p:nvSpPr>
          <p:spPr>
            <a:xfrm>
              <a:off x="7621405" y="2755078"/>
              <a:ext cx="79093" cy="78207"/>
            </a:xfrm>
            <a:custGeom>
              <a:avLst/>
              <a:gdLst>
                <a:gd name="connsiteX0" fmla="*/ 0 w 25527"/>
                <a:gd name="connsiteY0" fmla="*/ 0 h 25241"/>
                <a:gd name="connsiteX1" fmla="*/ 25527 w 25527"/>
                <a:gd name="connsiteY1" fmla="*/ 0 h 25241"/>
                <a:gd name="connsiteX2" fmla="*/ 25527 w 25527"/>
                <a:gd name="connsiteY2" fmla="*/ 25241 h 25241"/>
                <a:gd name="connsiteX3" fmla="*/ 0 w 25527"/>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7"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54" name="Freeform: Shape 53">
              <a:extLst>
                <a:ext uri="{FF2B5EF4-FFF2-40B4-BE49-F238E27FC236}">
                  <a16:creationId xmlns:a16="http://schemas.microsoft.com/office/drawing/2014/main" id="{0282F05C-B60B-4681-85F9-09340633C4B0}"/>
                </a:ext>
              </a:extLst>
            </p:cNvPr>
            <p:cNvSpPr/>
            <p:nvPr/>
          </p:nvSpPr>
          <p:spPr>
            <a:xfrm>
              <a:off x="8741106" y="2892902"/>
              <a:ext cx="79093" cy="78207"/>
            </a:xfrm>
            <a:custGeom>
              <a:avLst/>
              <a:gdLst>
                <a:gd name="connsiteX0" fmla="*/ 0 w 25527"/>
                <a:gd name="connsiteY0" fmla="*/ 0 h 25241"/>
                <a:gd name="connsiteX1" fmla="*/ 25527 w 25527"/>
                <a:gd name="connsiteY1" fmla="*/ 0 h 25241"/>
                <a:gd name="connsiteX2" fmla="*/ 25527 w 25527"/>
                <a:gd name="connsiteY2" fmla="*/ 25241 h 25241"/>
                <a:gd name="connsiteX3" fmla="*/ 0 w 25527"/>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7"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55" name="Freeform: Shape 54">
              <a:extLst>
                <a:ext uri="{FF2B5EF4-FFF2-40B4-BE49-F238E27FC236}">
                  <a16:creationId xmlns:a16="http://schemas.microsoft.com/office/drawing/2014/main" id="{222CC323-C326-483B-B361-AC9A28A2DD4D}"/>
                </a:ext>
              </a:extLst>
            </p:cNvPr>
            <p:cNvSpPr/>
            <p:nvPr/>
          </p:nvSpPr>
          <p:spPr>
            <a:xfrm>
              <a:off x="9866118" y="2931858"/>
              <a:ext cx="79093" cy="78207"/>
            </a:xfrm>
            <a:custGeom>
              <a:avLst/>
              <a:gdLst>
                <a:gd name="connsiteX0" fmla="*/ 0 w 25527"/>
                <a:gd name="connsiteY0" fmla="*/ 0 h 25241"/>
                <a:gd name="connsiteX1" fmla="*/ 25527 w 25527"/>
                <a:gd name="connsiteY1" fmla="*/ 0 h 25241"/>
                <a:gd name="connsiteX2" fmla="*/ 25527 w 25527"/>
                <a:gd name="connsiteY2" fmla="*/ 25241 h 25241"/>
                <a:gd name="connsiteX3" fmla="*/ 0 w 25527"/>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7"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56" name="Freeform: Shape 55">
              <a:extLst>
                <a:ext uri="{FF2B5EF4-FFF2-40B4-BE49-F238E27FC236}">
                  <a16:creationId xmlns:a16="http://schemas.microsoft.com/office/drawing/2014/main" id="{0AE5F4B3-1EE3-46DC-BE4E-7FBDCE7993CE}"/>
                </a:ext>
              </a:extLst>
            </p:cNvPr>
            <p:cNvSpPr/>
            <p:nvPr/>
          </p:nvSpPr>
          <p:spPr>
            <a:xfrm>
              <a:off x="11006182" y="3070862"/>
              <a:ext cx="79093" cy="78207"/>
            </a:xfrm>
            <a:custGeom>
              <a:avLst/>
              <a:gdLst>
                <a:gd name="connsiteX0" fmla="*/ 0 w 25527"/>
                <a:gd name="connsiteY0" fmla="*/ 0 h 25241"/>
                <a:gd name="connsiteX1" fmla="*/ 25527 w 25527"/>
                <a:gd name="connsiteY1" fmla="*/ 0 h 25241"/>
                <a:gd name="connsiteX2" fmla="*/ 25527 w 25527"/>
                <a:gd name="connsiteY2" fmla="*/ 25241 h 25241"/>
                <a:gd name="connsiteX3" fmla="*/ 0 w 25527"/>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7"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57" name="Freeform: Shape 56">
              <a:extLst>
                <a:ext uri="{FF2B5EF4-FFF2-40B4-BE49-F238E27FC236}">
                  <a16:creationId xmlns:a16="http://schemas.microsoft.com/office/drawing/2014/main" id="{F62C6214-B79D-4C37-A13F-B9A5CE19E519}"/>
                </a:ext>
              </a:extLst>
            </p:cNvPr>
            <p:cNvSpPr/>
            <p:nvPr/>
          </p:nvSpPr>
          <p:spPr>
            <a:xfrm>
              <a:off x="11008836" y="2891427"/>
              <a:ext cx="73780" cy="29512"/>
            </a:xfrm>
            <a:custGeom>
              <a:avLst/>
              <a:gdLst>
                <a:gd name="connsiteX0" fmla="*/ 0 w 23812"/>
                <a:gd name="connsiteY0" fmla="*/ 0 h 9525"/>
                <a:gd name="connsiteX1" fmla="*/ 23812 w 23812"/>
                <a:gd name="connsiteY1" fmla="*/ 0 h 9525"/>
              </a:gdLst>
              <a:ahLst/>
              <a:cxnLst>
                <a:cxn ang="0">
                  <a:pos x="connsiteX0" y="connsiteY0"/>
                </a:cxn>
                <a:cxn ang="0">
                  <a:pos x="connsiteX1" y="connsiteY1"/>
                </a:cxn>
              </a:cxnLst>
              <a:rect l="l" t="t" r="r" b="b"/>
              <a:pathLst>
                <a:path w="23812" h="9525">
                  <a:moveTo>
                    <a:pt x="0" y="0"/>
                  </a:moveTo>
                  <a:lnTo>
                    <a:pt x="23812" y="0"/>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58" name="Freeform: Shape 57">
              <a:extLst>
                <a:ext uri="{FF2B5EF4-FFF2-40B4-BE49-F238E27FC236}">
                  <a16:creationId xmlns:a16="http://schemas.microsoft.com/office/drawing/2014/main" id="{879D2372-75BE-4BF7-A3B1-2855E91B952F}"/>
                </a:ext>
              </a:extLst>
            </p:cNvPr>
            <p:cNvSpPr/>
            <p:nvPr/>
          </p:nvSpPr>
          <p:spPr>
            <a:xfrm>
              <a:off x="10992016" y="3066435"/>
              <a:ext cx="74074" cy="29512"/>
            </a:xfrm>
            <a:custGeom>
              <a:avLst/>
              <a:gdLst>
                <a:gd name="connsiteX0" fmla="*/ 0 w 23907"/>
                <a:gd name="connsiteY0" fmla="*/ 0 h 9525"/>
                <a:gd name="connsiteX1" fmla="*/ 23908 w 23907"/>
                <a:gd name="connsiteY1" fmla="*/ 0 h 9525"/>
              </a:gdLst>
              <a:ahLst/>
              <a:cxnLst>
                <a:cxn ang="0">
                  <a:pos x="connsiteX0" y="connsiteY0"/>
                </a:cxn>
                <a:cxn ang="0">
                  <a:pos x="connsiteX1" y="connsiteY1"/>
                </a:cxn>
              </a:cxnLst>
              <a:rect l="l" t="t" r="r" b="b"/>
              <a:pathLst>
                <a:path w="23907" h="9525">
                  <a:moveTo>
                    <a:pt x="0" y="0"/>
                  </a:moveTo>
                  <a:lnTo>
                    <a:pt x="23908" y="0"/>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59" name="Freeform: Shape 58">
              <a:extLst>
                <a:ext uri="{FF2B5EF4-FFF2-40B4-BE49-F238E27FC236}">
                  <a16:creationId xmlns:a16="http://schemas.microsoft.com/office/drawing/2014/main" id="{C093D430-09C3-447F-A8A1-FA06EBE69705}"/>
                </a:ext>
              </a:extLst>
            </p:cNvPr>
            <p:cNvSpPr/>
            <p:nvPr/>
          </p:nvSpPr>
          <p:spPr>
            <a:xfrm>
              <a:off x="10992016" y="3153792"/>
              <a:ext cx="74074" cy="29512"/>
            </a:xfrm>
            <a:custGeom>
              <a:avLst/>
              <a:gdLst>
                <a:gd name="connsiteX0" fmla="*/ 0 w 23907"/>
                <a:gd name="connsiteY0" fmla="*/ 0 h 9525"/>
                <a:gd name="connsiteX1" fmla="*/ 23908 w 23907"/>
                <a:gd name="connsiteY1" fmla="*/ 0 h 9525"/>
              </a:gdLst>
              <a:ahLst/>
              <a:cxnLst>
                <a:cxn ang="0">
                  <a:pos x="connsiteX0" y="connsiteY0"/>
                </a:cxn>
                <a:cxn ang="0">
                  <a:pos x="connsiteX1" y="connsiteY1"/>
                </a:cxn>
              </a:cxnLst>
              <a:rect l="l" t="t" r="r" b="b"/>
              <a:pathLst>
                <a:path w="23907" h="9525">
                  <a:moveTo>
                    <a:pt x="0" y="0"/>
                  </a:moveTo>
                  <a:lnTo>
                    <a:pt x="23908" y="0"/>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60" name="Freeform: Shape 59">
              <a:extLst>
                <a:ext uri="{FF2B5EF4-FFF2-40B4-BE49-F238E27FC236}">
                  <a16:creationId xmlns:a16="http://schemas.microsoft.com/office/drawing/2014/main" id="{9E5B8C43-91F0-404A-A29E-974A94EBE1CE}"/>
                </a:ext>
              </a:extLst>
            </p:cNvPr>
            <p:cNvSpPr/>
            <p:nvPr/>
          </p:nvSpPr>
          <p:spPr>
            <a:xfrm>
              <a:off x="11012084" y="3715707"/>
              <a:ext cx="73780" cy="29512"/>
            </a:xfrm>
            <a:custGeom>
              <a:avLst/>
              <a:gdLst>
                <a:gd name="connsiteX0" fmla="*/ 0 w 23812"/>
                <a:gd name="connsiteY0" fmla="*/ 0 h 9525"/>
                <a:gd name="connsiteX1" fmla="*/ 23813 w 23812"/>
                <a:gd name="connsiteY1" fmla="*/ 0 h 9525"/>
              </a:gdLst>
              <a:ahLst/>
              <a:cxnLst>
                <a:cxn ang="0">
                  <a:pos x="connsiteX0" y="connsiteY0"/>
                </a:cxn>
                <a:cxn ang="0">
                  <a:pos x="connsiteX1" y="connsiteY1"/>
                </a:cxn>
              </a:cxnLst>
              <a:rect l="l" t="t" r="r" b="b"/>
              <a:pathLst>
                <a:path w="23812" h="9525">
                  <a:moveTo>
                    <a:pt x="0" y="0"/>
                  </a:moveTo>
                  <a:lnTo>
                    <a:pt x="23813" y="0"/>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61" name="Freeform: Shape 60">
              <a:extLst>
                <a:ext uri="{FF2B5EF4-FFF2-40B4-BE49-F238E27FC236}">
                  <a16:creationId xmlns:a16="http://schemas.microsoft.com/office/drawing/2014/main" id="{A843B305-C7F7-4984-AF0A-AFF849FB96FC}"/>
                </a:ext>
              </a:extLst>
            </p:cNvPr>
            <p:cNvSpPr/>
            <p:nvPr/>
          </p:nvSpPr>
          <p:spPr>
            <a:xfrm>
              <a:off x="11012084" y="3813983"/>
              <a:ext cx="73780" cy="29512"/>
            </a:xfrm>
            <a:custGeom>
              <a:avLst/>
              <a:gdLst>
                <a:gd name="connsiteX0" fmla="*/ 0 w 23812"/>
                <a:gd name="connsiteY0" fmla="*/ 0 h 9525"/>
                <a:gd name="connsiteX1" fmla="*/ 23813 w 23812"/>
                <a:gd name="connsiteY1" fmla="*/ 0 h 9525"/>
              </a:gdLst>
              <a:ahLst/>
              <a:cxnLst>
                <a:cxn ang="0">
                  <a:pos x="connsiteX0" y="connsiteY0"/>
                </a:cxn>
                <a:cxn ang="0">
                  <a:pos x="connsiteX1" y="connsiteY1"/>
                </a:cxn>
              </a:cxnLst>
              <a:rect l="l" t="t" r="r" b="b"/>
              <a:pathLst>
                <a:path w="23812" h="9525">
                  <a:moveTo>
                    <a:pt x="0" y="0"/>
                  </a:moveTo>
                  <a:lnTo>
                    <a:pt x="23813" y="0"/>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62" name="Freeform: Shape 61">
              <a:extLst>
                <a:ext uri="{FF2B5EF4-FFF2-40B4-BE49-F238E27FC236}">
                  <a16:creationId xmlns:a16="http://schemas.microsoft.com/office/drawing/2014/main" id="{8D326FD4-62F7-4DBF-8DA9-7A49164517C8}"/>
                </a:ext>
              </a:extLst>
            </p:cNvPr>
            <p:cNvSpPr/>
            <p:nvPr/>
          </p:nvSpPr>
          <p:spPr>
            <a:xfrm>
              <a:off x="11012084" y="3922588"/>
              <a:ext cx="73780" cy="29512"/>
            </a:xfrm>
            <a:custGeom>
              <a:avLst/>
              <a:gdLst>
                <a:gd name="connsiteX0" fmla="*/ 0 w 23812"/>
                <a:gd name="connsiteY0" fmla="*/ 0 h 9525"/>
                <a:gd name="connsiteX1" fmla="*/ 23813 w 23812"/>
                <a:gd name="connsiteY1" fmla="*/ 0 h 9525"/>
              </a:gdLst>
              <a:ahLst/>
              <a:cxnLst>
                <a:cxn ang="0">
                  <a:pos x="connsiteX0" y="connsiteY0"/>
                </a:cxn>
                <a:cxn ang="0">
                  <a:pos x="connsiteX1" y="connsiteY1"/>
                </a:cxn>
              </a:cxnLst>
              <a:rect l="l" t="t" r="r" b="b"/>
              <a:pathLst>
                <a:path w="23812" h="9525">
                  <a:moveTo>
                    <a:pt x="0" y="0"/>
                  </a:moveTo>
                  <a:lnTo>
                    <a:pt x="23813" y="0"/>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63" name="Freeform: Shape 62">
              <a:extLst>
                <a:ext uri="{FF2B5EF4-FFF2-40B4-BE49-F238E27FC236}">
                  <a16:creationId xmlns:a16="http://schemas.microsoft.com/office/drawing/2014/main" id="{31C36E8F-F72F-484F-9BC0-9D5D9BF5745F}"/>
                </a:ext>
              </a:extLst>
            </p:cNvPr>
            <p:cNvSpPr/>
            <p:nvPr/>
          </p:nvSpPr>
          <p:spPr>
            <a:xfrm>
              <a:off x="11012084" y="4010830"/>
              <a:ext cx="73780" cy="29512"/>
            </a:xfrm>
            <a:custGeom>
              <a:avLst/>
              <a:gdLst>
                <a:gd name="connsiteX0" fmla="*/ 0 w 23812"/>
                <a:gd name="connsiteY0" fmla="*/ 0 h 9525"/>
                <a:gd name="connsiteX1" fmla="*/ 23813 w 23812"/>
                <a:gd name="connsiteY1" fmla="*/ 0 h 9525"/>
              </a:gdLst>
              <a:ahLst/>
              <a:cxnLst>
                <a:cxn ang="0">
                  <a:pos x="connsiteX0" y="connsiteY0"/>
                </a:cxn>
                <a:cxn ang="0">
                  <a:pos x="connsiteX1" y="connsiteY1"/>
                </a:cxn>
              </a:cxnLst>
              <a:rect l="l" t="t" r="r" b="b"/>
              <a:pathLst>
                <a:path w="23812" h="9525">
                  <a:moveTo>
                    <a:pt x="0" y="0"/>
                  </a:moveTo>
                  <a:lnTo>
                    <a:pt x="23813" y="0"/>
                  </a:lnTo>
                </a:path>
              </a:pathLst>
            </a:custGeom>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64" name="Freeform: Shape 63">
              <a:extLst>
                <a:ext uri="{FF2B5EF4-FFF2-40B4-BE49-F238E27FC236}">
                  <a16:creationId xmlns:a16="http://schemas.microsoft.com/office/drawing/2014/main" id="{5CF86A93-3EFF-4A93-84BF-8913065A3FA4}"/>
                </a:ext>
              </a:extLst>
            </p:cNvPr>
            <p:cNvSpPr/>
            <p:nvPr/>
          </p:nvSpPr>
          <p:spPr>
            <a:xfrm>
              <a:off x="3128736" y="2366107"/>
              <a:ext cx="7919054" cy="574603"/>
            </a:xfrm>
            <a:custGeom>
              <a:avLst/>
              <a:gdLst>
                <a:gd name="connsiteX0" fmla="*/ 2555843 w 2555843"/>
                <a:gd name="connsiteY0" fmla="*/ 185452 h 185451"/>
                <a:gd name="connsiteX1" fmla="*/ 2187226 w 2555843"/>
                <a:gd name="connsiteY1" fmla="*/ 162782 h 185451"/>
                <a:gd name="connsiteX2" fmla="*/ 1824228 w 2555843"/>
                <a:gd name="connsiteY2" fmla="*/ 143161 h 185451"/>
                <a:gd name="connsiteX3" fmla="*/ 1462850 w 2555843"/>
                <a:gd name="connsiteY3" fmla="*/ 111157 h 185451"/>
                <a:gd name="connsiteX4" fmla="*/ 1095851 w 2555843"/>
                <a:gd name="connsiteY4" fmla="*/ 91821 h 185451"/>
                <a:gd name="connsiteX5" fmla="*/ 736473 w 2555843"/>
                <a:gd name="connsiteY5" fmla="*/ 76105 h 185451"/>
                <a:gd name="connsiteX6" fmla="*/ 370904 w 2555843"/>
                <a:gd name="connsiteY6" fmla="*/ 61817 h 185451"/>
                <a:gd name="connsiteX7" fmla="*/ 180308 w 2555843"/>
                <a:gd name="connsiteY7" fmla="*/ 56674 h 185451"/>
                <a:gd name="connsiteX8" fmla="*/ 61532 w 2555843"/>
                <a:gd name="connsiteY8" fmla="*/ 70961 h 185451"/>
                <a:gd name="connsiteX9" fmla="*/ 0 w 2555843"/>
                <a:gd name="connsiteY9" fmla="*/ 0 h 18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5843" h="185451">
                  <a:moveTo>
                    <a:pt x="2555843" y="185452"/>
                  </a:moveTo>
                  <a:lnTo>
                    <a:pt x="2187226" y="162782"/>
                  </a:lnTo>
                  <a:lnTo>
                    <a:pt x="1824228" y="143161"/>
                  </a:lnTo>
                  <a:lnTo>
                    <a:pt x="1462850" y="111157"/>
                  </a:lnTo>
                  <a:lnTo>
                    <a:pt x="1095851" y="91821"/>
                  </a:lnTo>
                  <a:lnTo>
                    <a:pt x="736473" y="76105"/>
                  </a:lnTo>
                  <a:lnTo>
                    <a:pt x="370904" y="61817"/>
                  </a:lnTo>
                  <a:lnTo>
                    <a:pt x="180308" y="56674"/>
                  </a:lnTo>
                  <a:lnTo>
                    <a:pt x="61532" y="70961"/>
                  </a:lnTo>
                  <a:lnTo>
                    <a:pt x="0" y="0"/>
                  </a:lnTo>
                </a:path>
              </a:pathLst>
            </a:custGeom>
            <a:noFill/>
            <a:ln w="9192" cap="flat">
              <a:solidFill>
                <a:schemeClr val="accent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65" name="Freeform: Shape 64">
              <a:extLst>
                <a:ext uri="{FF2B5EF4-FFF2-40B4-BE49-F238E27FC236}">
                  <a16:creationId xmlns:a16="http://schemas.microsoft.com/office/drawing/2014/main" id="{092AFBE1-8CDC-4EC2-8714-A2F1D66601B3}"/>
                </a:ext>
              </a:extLst>
            </p:cNvPr>
            <p:cNvSpPr/>
            <p:nvPr/>
          </p:nvSpPr>
          <p:spPr>
            <a:xfrm>
              <a:off x="3134049" y="3208094"/>
              <a:ext cx="7914921" cy="759059"/>
            </a:xfrm>
            <a:custGeom>
              <a:avLst/>
              <a:gdLst>
                <a:gd name="connsiteX0" fmla="*/ 0 w 2554509"/>
                <a:gd name="connsiteY0" fmla="*/ 0 h 244983"/>
                <a:gd name="connsiteX1" fmla="*/ 59817 w 2554509"/>
                <a:gd name="connsiteY1" fmla="*/ 17431 h 244983"/>
                <a:gd name="connsiteX2" fmla="*/ 181166 w 2554509"/>
                <a:gd name="connsiteY2" fmla="*/ 30004 h 244983"/>
                <a:gd name="connsiteX3" fmla="*/ 369856 w 2554509"/>
                <a:gd name="connsiteY3" fmla="*/ 51435 h 244983"/>
                <a:gd name="connsiteX4" fmla="*/ 737902 w 2554509"/>
                <a:gd name="connsiteY4" fmla="*/ 81153 h 244983"/>
                <a:gd name="connsiteX5" fmla="*/ 1094137 w 2554509"/>
                <a:gd name="connsiteY5" fmla="*/ 114205 h 244983"/>
                <a:gd name="connsiteX6" fmla="*/ 1463707 w 2554509"/>
                <a:gd name="connsiteY6" fmla="*/ 144875 h 244983"/>
                <a:gd name="connsiteX7" fmla="*/ 1820894 w 2554509"/>
                <a:gd name="connsiteY7" fmla="*/ 177451 h 244983"/>
                <a:gd name="connsiteX8" fmla="*/ 2186273 w 2554509"/>
                <a:gd name="connsiteY8" fmla="*/ 202692 h 244983"/>
                <a:gd name="connsiteX9" fmla="*/ 2554510 w 2554509"/>
                <a:gd name="connsiteY9" fmla="*/ 244983 h 24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4509" h="244983">
                  <a:moveTo>
                    <a:pt x="0" y="0"/>
                  </a:moveTo>
                  <a:lnTo>
                    <a:pt x="59817" y="17431"/>
                  </a:lnTo>
                  <a:lnTo>
                    <a:pt x="181166" y="30004"/>
                  </a:lnTo>
                  <a:lnTo>
                    <a:pt x="369856" y="51435"/>
                  </a:lnTo>
                  <a:lnTo>
                    <a:pt x="737902" y="81153"/>
                  </a:lnTo>
                  <a:lnTo>
                    <a:pt x="1094137" y="114205"/>
                  </a:lnTo>
                  <a:lnTo>
                    <a:pt x="1463707" y="144875"/>
                  </a:lnTo>
                  <a:lnTo>
                    <a:pt x="1820894" y="177451"/>
                  </a:lnTo>
                  <a:lnTo>
                    <a:pt x="2186273" y="202692"/>
                  </a:lnTo>
                  <a:lnTo>
                    <a:pt x="2554510" y="244983"/>
                  </a:lnTo>
                </a:path>
              </a:pathLst>
            </a:custGeom>
            <a:noFill/>
            <a:ln w="9192" cap="flat">
              <a:solidFill>
                <a:srgbClr val="919395"/>
              </a:solidFill>
              <a:custDash>
                <a:ds d="217178" sp="144780"/>
              </a:custDash>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66" name="Freeform: Shape 65">
              <a:extLst>
                <a:ext uri="{FF2B5EF4-FFF2-40B4-BE49-F238E27FC236}">
                  <a16:creationId xmlns:a16="http://schemas.microsoft.com/office/drawing/2014/main" id="{9438EED1-DE37-49F5-9342-8CCB2B43867B}"/>
                </a:ext>
              </a:extLst>
            </p:cNvPr>
            <p:cNvSpPr/>
            <p:nvPr/>
          </p:nvSpPr>
          <p:spPr>
            <a:xfrm>
              <a:off x="3134049" y="3208094"/>
              <a:ext cx="2286321" cy="247312"/>
            </a:xfrm>
            <a:custGeom>
              <a:avLst/>
              <a:gdLst>
                <a:gd name="connsiteX0" fmla="*/ 737902 w 737901"/>
                <a:gd name="connsiteY0" fmla="*/ 75057 h 79819"/>
                <a:gd name="connsiteX1" fmla="*/ 368332 w 737901"/>
                <a:gd name="connsiteY1" fmla="*/ 78391 h 79819"/>
                <a:gd name="connsiteX2" fmla="*/ 181166 w 737901"/>
                <a:gd name="connsiteY2" fmla="*/ 69247 h 79819"/>
                <a:gd name="connsiteX3" fmla="*/ 59817 w 737901"/>
                <a:gd name="connsiteY3" fmla="*/ 79819 h 79819"/>
                <a:gd name="connsiteX4" fmla="*/ 0 w 737901"/>
                <a:gd name="connsiteY4" fmla="*/ 0 h 7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901" h="79819">
                  <a:moveTo>
                    <a:pt x="737902" y="75057"/>
                  </a:moveTo>
                  <a:lnTo>
                    <a:pt x="368332" y="78391"/>
                  </a:lnTo>
                  <a:lnTo>
                    <a:pt x="181166" y="69247"/>
                  </a:lnTo>
                  <a:lnTo>
                    <a:pt x="59817" y="79819"/>
                  </a:lnTo>
                  <a:lnTo>
                    <a:pt x="0" y="0"/>
                  </a:lnTo>
                </a:path>
              </a:pathLst>
            </a:custGeom>
            <a:noFill/>
            <a:ln w="9192" cap="flat">
              <a:solidFill>
                <a:schemeClr val="accent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67" name="Freeform: Shape 66">
              <a:extLst>
                <a:ext uri="{FF2B5EF4-FFF2-40B4-BE49-F238E27FC236}">
                  <a16:creationId xmlns:a16="http://schemas.microsoft.com/office/drawing/2014/main" id="{D0FC7EC1-FAD8-4E52-A735-35DC026DE33E}"/>
                </a:ext>
              </a:extLst>
            </p:cNvPr>
            <p:cNvSpPr/>
            <p:nvPr/>
          </p:nvSpPr>
          <p:spPr>
            <a:xfrm>
              <a:off x="5427159" y="3440651"/>
              <a:ext cx="5626533" cy="323158"/>
            </a:xfrm>
            <a:custGeom>
              <a:avLst/>
              <a:gdLst>
                <a:gd name="connsiteX0" fmla="*/ 0 w 1815941"/>
                <a:gd name="connsiteY0" fmla="*/ 0 h 104298"/>
                <a:gd name="connsiteX1" fmla="*/ 352330 w 1815941"/>
                <a:gd name="connsiteY1" fmla="*/ 28670 h 104298"/>
                <a:gd name="connsiteX2" fmla="*/ 721043 w 1815941"/>
                <a:gd name="connsiteY2" fmla="*/ 37433 h 104298"/>
                <a:gd name="connsiteX3" fmla="*/ 1080802 w 1815941"/>
                <a:gd name="connsiteY3" fmla="*/ 51721 h 104298"/>
                <a:gd name="connsiteX4" fmla="*/ 1446181 w 1815941"/>
                <a:gd name="connsiteY4" fmla="*/ 66104 h 104298"/>
                <a:gd name="connsiteX5" fmla="*/ 1815941 w 1815941"/>
                <a:gd name="connsiteY5" fmla="*/ 104299 h 10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5941" h="104298">
                  <a:moveTo>
                    <a:pt x="0" y="0"/>
                  </a:moveTo>
                  <a:lnTo>
                    <a:pt x="352330" y="28670"/>
                  </a:lnTo>
                  <a:lnTo>
                    <a:pt x="721043" y="37433"/>
                  </a:lnTo>
                  <a:lnTo>
                    <a:pt x="1080802" y="51721"/>
                  </a:lnTo>
                  <a:lnTo>
                    <a:pt x="1446181" y="66104"/>
                  </a:lnTo>
                  <a:lnTo>
                    <a:pt x="1815941" y="104299"/>
                  </a:lnTo>
                </a:path>
              </a:pathLst>
            </a:custGeom>
            <a:noFill/>
            <a:ln w="9192" cap="flat">
              <a:solidFill>
                <a:schemeClr val="accent1"/>
              </a:solidFill>
              <a:custDash>
                <a:ds d="217178" sp="144780"/>
              </a:custDash>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68" name="Freeform: Shape 67">
              <a:extLst>
                <a:ext uri="{FF2B5EF4-FFF2-40B4-BE49-F238E27FC236}">
                  <a16:creationId xmlns:a16="http://schemas.microsoft.com/office/drawing/2014/main" id="{683B1C11-A327-417C-B249-D9CDD0B8741C}"/>
                </a:ext>
              </a:extLst>
            </p:cNvPr>
            <p:cNvSpPr/>
            <p:nvPr/>
          </p:nvSpPr>
          <p:spPr>
            <a:xfrm>
              <a:off x="3129328" y="3919046"/>
              <a:ext cx="7849994" cy="683507"/>
            </a:xfrm>
            <a:custGeom>
              <a:avLst/>
              <a:gdLst>
                <a:gd name="connsiteX0" fmla="*/ 0 w 2533554"/>
                <a:gd name="connsiteY0" fmla="*/ 0 h 220599"/>
                <a:gd name="connsiteX1" fmla="*/ 59817 w 2533554"/>
                <a:gd name="connsiteY1" fmla="*/ 4381 h 220599"/>
                <a:gd name="connsiteX2" fmla="*/ 182690 w 2533554"/>
                <a:gd name="connsiteY2" fmla="*/ 18383 h 220599"/>
                <a:gd name="connsiteX3" fmla="*/ 371380 w 2533554"/>
                <a:gd name="connsiteY3" fmla="*/ 31718 h 220599"/>
                <a:gd name="connsiteX4" fmla="*/ 736283 w 2533554"/>
                <a:gd name="connsiteY4" fmla="*/ 61436 h 220599"/>
                <a:gd name="connsiteX5" fmla="*/ 1100138 w 2533554"/>
                <a:gd name="connsiteY5" fmla="*/ 95917 h 220599"/>
                <a:gd name="connsiteX6" fmla="*/ 1462659 w 2533554"/>
                <a:gd name="connsiteY6" fmla="*/ 121158 h 220599"/>
                <a:gd name="connsiteX7" fmla="*/ 1820609 w 2533554"/>
                <a:gd name="connsiteY7" fmla="*/ 147447 h 220599"/>
                <a:gd name="connsiteX8" fmla="*/ 2187797 w 2533554"/>
                <a:gd name="connsiteY8" fmla="*/ 180689 h 220599"/>
                <a:gd name="connsiteX9" fmla="*/ 2533555 w 2533554"/>
                <a:gd name="connsiteY9" fmla="*/ 220599 h 22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3554" h="220599">
                  <a:moveTo>
                    <a:pt x="0" y="0"/>
                  </a:moveTo>
                  <a:lnTo>
                    <a:pt x="59817" y="4381"/>
                  </a:lnTo>
                  <a:lnTo>
                    <a:pt x="182690" y="18383"/>
                  </a:lnTo>
                  <a:lnTo>
                    <a:pt x="371380" y="31718"/>
                  </a:lnTo>
                  <a:lnTo>
                    <a:pt x="736283" y="61436"/>
                  </a:lnTo>
                  <a:lnTo>
                    <a:pt x="1100138" y="95917"/>
                  </a:lnTo>
                  <a:lnTo>
                    <a:pt x="1462659" y="121158"/>
                  </a:lnTo>
                  <a:lnTo>
                    <a:pt x="1820609" y="147447"/>
                  </a:lnTo>
                  <a:lnTo>
                    <a:pt x="2187797" y="180689"/>
                  </a:lnTo>
                  <a:lnTo>
                    <a:pt x="2533555" y="220599"/>
                  </a:lnTo>
                </a:path>
              </a:pathLst>
            </a:custGeom>
            <a:noFill/>
            <a:ln w="9192" cap="flat">
              <a:solidFill>
                <a:srgbClr val="919395"/>
              </a:solidFill>
              <a:custDash>
                <a:ds d="217178" sp="144780"/>
              </a:custDash>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69" name="Freeform: Shape 68">
              <a:extLst>
                <a:ext uri="{FF2B5EF4-FFF2-40B4-BE49-F238E27FC236}">
                  <a16:creationId xmlns:a16="http://schemas.microsoft.com/office/drawing/2014/main" id="{AA02DF81-C29A-486E-8488-637D5225445E}"/>
                </a:ext>
              </a:extLst>
            </p:cNvPr>
            <p:cNvSpPr/>
            <p:nvPr/>
          </p:nvSpPr>
          <p:spPr>
            <a:xfrm>
              <a:off x="11141641" y="2878736"/>
              <a:ext cx="86470" cy="317550"/>
            </a:xfrm>
            <a:custGeom>
              <a:avLst/>
              <a:gdLst>
                <a:gd name="connsiteX0" fmla="*/ 0 w 27908"/>
                <a:gd name="connsiteY0" fmla="*/ 0 h 102488"/>
                <a:gd name="connsiteX1" fmla="*/ 14573 w 27908"/>
                <a:gd name="connsiteY1" fmla="*/ 8191 h 102488"/>
                <a:gd name="connsiteX2" fmla="*/ 14573 w 27908"/>
                <a:gd name="connsiteY2" fmla="*/ 38862 h 102488"/>
                <a:gd name="connsiteX3" fmla="*/ 27908 w 27908"/>
                <a:gd name="connsiteY3" fmla="*/ 50578 h 102488"/>
                <a:gd name="connsiteX4" fmla="*/ 14002 w 27908"/>
                <a:gd name="connsiteY4" fmla="*/ 58483 h 102488"/>
                <a:gd name="connsiteX5" fmla="*/ 14002 w 27908"/>
                <a:gd name="connsiteY5" fmla="*/ 92773 h 102488"/>
                <a:gd name="connsiteX6" fmla="*/ 95 w 27908"/>
                <a:gd name="connsiteY6" fmla="*/ 102489 h 10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08" h="102488">
                  <a:moveTo>
                    <a:pt x="0" y="0"/>
                  </a:moveTo>
                  <a:cubicBezTo>
                    <a:pt x="0" y="0"/>
                    <a:pt x="14573" y="0"/>
                    <a:pt x="14573" y="8191"/>
                  </a:cubicBezTo>
                  <a:cubicBezTo>
                    <a:pt x="14573" y="16383"/>
                    <a:pt x="14573" y="38862"/>
                    <a:pt x="14573" y="38862"/>
                  </a:cubicBezTo>
                  <a:cubicBezTo>
                    <a:pt x="14573" y="38862"/>
                    <a:pt x="16859" y="50578"/>
                    <a:pt x="27908" y="50578"/>
                  </a:cubicBezTo>
                  <a:cubicBezTo>
                    <a:pt x="27908" y="50578"/>
                    <a:pt x="13811" y="50864"/>
                    <a:pt x="14002" y="58483"/>
                  </a:cubicBezTo>
                  <a:cubicBezTo>
                    <a:pt x="14097" y="66199"/>
                    <a:pt x="14002" y="92773"/>
                    <a:pt x="14002" y="92773"/>
                  </a:cubicBezTo>
                  <a:cubicBezTo>
                    <a:pt x="14002" y="92773"/>
                    <a:pt x="14859" y="101727"/>
                    <a:pt x="95" y="102489"/>
                  </a:cubicBezTo>
                </a:path>
              </a:pathLst>
            </a:custGeom>
            <a:noFill/>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70" name="Freeform: Shape 69">
              <a:extLst>
                <a:ext uri="{FF2B5EF4-FFF2-40B4-BE49-F238E27FC236}">
                  <a16:creationId xmlns:a16="http://schemas.microsoft.com/office/drawing/2014/main" id="{3CB008D9-C6B3-4314-910E-EAFD3FEE5664}"/>
                </a:ext>
              </a:extLst>
            </p:cNvPr>
            <p:cNvSpPr/>
            <p:nvPr/>
          </p:nvSpPr>
          <p:spPr>
            <a:xfrm>
              <a:off x="11141641" y="3729578"/>
              <a:ext cx="86470" cy="317553"/>
            </a:xfrm>
            <a:custGeom>
              <a:avLst/>
              <a:gdLst>
                <a:gd name="connsiteX0" fmla="*/ 0 w 27908"/>
                <a:gd name="connsiteY0" fmla="*/ 0 h 102489"/>
                <a:gd name="connsiteX1" fmla="*/ 14573 w 27908"/>
                <a:gd name="connsiteY1" fmla="*/ 8192 h 102489"/>
                <a:gd name="connsiteX2" fmla="*/ 14573 w 27908"/>
                <a:gd name="connsiteY2" fmla="*/ 38862 h 102489"/>
                <a:gd name="connsiteX3" fmla="*/ 27908 w 27908"/>
                <a:gd name="connsiteY3" fmla="*/ 50578 h 102489"/>
                <a:gd name="connsiteX4" fmla="*/ 14002 w 27908"/>
                <a:gd name="connsiteY4" fmla="*/ 58483 h 102489"/>
                <a:gd name="connsiteX5" fmla="*/ 14002 w 27908"/>
                <a:gd name="connsiteY5" fmla="*/ 92773 h 102489"/>
                <a:gd name="connsiteX6" fmla="*/ 95 w 27908"/>
                <a:gd name="connsiteY6" fmla="*/ 102489 h 10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08" h="102489">
                  <a:moveTo>
                    <a:pt x="0" y="0"/>
                  </a:moveTo>
                  <a:cubicBezTo>
                    <a:pt x="0" y="0"/>
                    <a:pt x="14573" y="0"/>
                    <a:pt x="14573" y="8192"/>
                  </a:cubicBezTo>
                  <a:cubicBezTo>
                    <a:pt x="14573" y="16383"/>
                    <a:pt x="14573" y="38862"/>
                    <a:pt x="14573" y="38862"/>
                  </a:cubicBezTo>
                  <a:cubicBezTo>
                    <a:pt x="14573" y="38862"/>
                    <a:pt x="16859" y="50578"/>
                    <a:pt x="27908" y="50578"/>
                  </a:cubicBezTo>
                  <a:cubicBezTo>
                    <a:pt x="27908" y="50578"/>
                    <a:pt x="13811" y="50864"/>
                    <a:pt x="14002" y="58483"/>
                  </a:cubicBezTo>
                  <a:cubicBezTo>
                    <a:pt x="14097" y="66199"/>
                    <a:pt x="14002" y="92773"/>
                    <a:pt x="14002" y="92773"/>
                  </a:cubicBezTo>
                  <a:cubicBezTo>
                    <a:pt x="14002" y="92773"/>
                    <a:pt x="14859" y="101727"/>
                    <a:pt x="95" y="102489"/>
                  </a:cubicBezTo>
                </a:path>
              </a:pathLst>
            </a:custGeom>
            <a:noFill/>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71" name="Freeform: Shape 70">
              <a:extLst>
                <a:ext uri="{FF2B5EF4-FFF2-40B4-BE49-F238E27FC236}">
                  <a16:creationId xmlns:a16="http://schemas.microsoft.com/office/drawing/2014/main" id="{8DCC820B-EAEF-4ED0-9C5B-D93C7135C726}"/>
                </a:ext>
              </a:extLst>
            </p:cNvPr>
            <p:cNvSpPr/>
            <p:nvPr/>
          </p:nvSpPr>
          <p:spPr>
            <a:xfrm>
              <a:off x="11141641" y="4275854"/>
              <a:ext cx="86470" cy="379233"/>
            </a:xfrm>
            <a:custGeom>
              <a:avLst/>
              <a:gdLst>
                <a:gd name="connsiteX0" fmla="*/ 0 w 27908"/>
                <a:gd name="connsiteY0" fmla="*/ 0 h 122396"/>
                <a:gd name="connsiteX1" fmla="*/ 14573 w 27908"/>
                <a:gd name="connsiteY1" fmla="*/ 9811 h 122396"/>
                <a:gd name="connsiteX2" fmla="*/ 14573 w 27908"/>
                <a:gd name="connsiteY2" fmla="*/ 46482 h 122396"/>
                <a:gd name="connsiteX3" fmla="*/ 27908 w 27908"/>
                <a:gd name="connsiteY3" fmla="*/ 60484 h 122396"/>
                <a:gd name="connsiteX4" fmla="*/ 14002 w 27908"/>
                <a:gd name="connsiteY4" fmla="*/ 69913 h 122396"/>
                <a:gd name="connsiteX5" fmla="*/ 14002 w 27908"/>
                <a:gd name="connsiteY5" fmla="*/ 110776 h 122396"/>
                <a:gd name="connsiteX6" fmla="*/ 95 w 27908"/>
                <a:gd name="connsiteY6" fmla="*/ 122396 h 12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08" h="122396">
                  <a:moveTo>
                    <a:pt x="0" y="0"/>
                  </a:moveTo>
                  <a:cubicBezTo>
                    <a:pt x="0" y="0"/>
                    <a:pt x="14573" y="0"/>
                    <a:pt x="14573" y="9811"/>
                  </a:cubicBezTo>
                  <a:cubicBezTo>
                    <a:pt x="14573" y="19621"/>
                    <a:pt x="14573" y="46482"/>
                    <a:pt x="14573" y="46482"/>
                  </a:cubicBezTo>
                  <a:cubicBezTo>
                    <a:pt x="14573" y="46482"/>
                    <a:pt x="16859" y="60484"/>
                    <a:pt x="27908" y="60484"/>
                  </a:cubicBezTo>
                  <a:cubicBezTo>
                    <a:pt x="27908" y="60484"/>
                    <a:pt x="13811" y="60769"/>
                    <a:pt x="14002" y="69913"/>
                  </a:cubicBezTo>
                  <a:cubicBezTo>
                    <a:pt x="14097" y="79057"/>
                    <a:pt x="14002" y="110776"/>
                    <a:pt x="14002" y="110776"/>
                  </a:cubicBezTo>
                  <a:cubicBezTo>
                    <a:pt x="14002" y="110776"/>
                    <a:pt x="14859" y="121444"/>
                    <a:pt x="95" y="122396"/>
                  </a:cubicBezTo>
                </a:path>
              </a:pathLst>
            </a:custGeom>
            <a:noFill/>
            <a:ln w="4601" cap="flat">
              <a:solidFill>
                <a:srgbClr val="272525"/>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72" name="Freeform: Shape 71">
              <a:extLst>
                <a:ext uri="{FF2B5EF4-FFF2-40B4-BE49-F238E27FC236}">
                  <a16:creationId xmlns:a16="http://schemas.microsoft.com/office/drawing/2014/main" id="{346BDF8F-A164-4E73-8F1B-33431D113BA5}"/>
                </a:ext>
              </a:extLst>
            </p:cNvPr>
            <p:cNvSpPr/>
            <p:nvPr/>
          </p:nvSpPr>
          <p:spPr>
            <a:xfrm>
              <a:off x="3279842" y="3222852"/>
              <a:ext cx="79090" cy="78207"/>
            </a:xfrm>
            <a:custGeom>
              <a:avLst/>
              <a:gdLst>
                <a:gd name="connsiteX0" fmla="*/ 0 w 25526"/>
                <a:gd name="connsiteY0" fmla="*/ 0 h 25241"/>
                <a:gd name="connsiteX1" fmla="*/ 25527 w 25526"/>
                <a:gd name="connsiteY1" fmla="*/ 0 h 25241"/>
                <a:gd name="connsiteX2" fmla="*/ 25527 w 25526"/>
                <a:gd name="connsiteY2" fmla="*/ 25241 h 25241"/>
                <a:gd name="connsiteX3" fmla="*/ 0 w 25526"/>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6"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73" name="Freeform: Shape 72">
              <a:extLst>
                <a:ext uri="{FF2B5EF4-FFF2-40B4-BE49-F238E27FC236}">
                  <a16:creationId xmlns:a16="http://schemas.microsoft.com/office/drawing/2014/main" id="{6DCC39A3-7EC1-4E20-9FD5-B51FBCE91108}"/>
                </a:ext>
              </a:extLst>
            </p:cNvPr>
            <p:cNvSpPr/>
            <p:nvPr/>
          </p:nvSpPr>
          <p:spPr>
            <a:xfrm>
              <a:off x="3655828" y="3262102"/>
              <a:ext cx="79090" cy="78207"/>
            </a:xfrm>
            <a:custGeom>
              <a:avLst/>
              <a:gdLst>
                <a:gd name="connsiteX0" fmla="*/ 0 w 25526"/>
                <a:gd name="connsiteY0" fmla="*/ 0 h 25241"/>
                <a:gd name="connsiteX1" fmla="*/ 25527 w 25526"/>
                <a:gd name="connsiteY1" fmla="*/ 0 h 25241"/>
                <a:gd name="connsiteX2" fmla="*/ 25527 w 25526"/>
                <a:gd name="connsiteY2" fmla="*/ 25241 h 25241"/>
                <a:gd name="connsiteX3" fmla="*/ 0 w 25526"/>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6"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74" name="Freeform: Shape 73">
              <a:extLst>
                <a:ext uri="{FF2B5EF4-FFF2-40B4-BE49-F238E27FC236}">
                  <a16:creationId xmlns:a16="http://schemas.microsoft.com/office/drawing/2014/main" id="{99D8A39A-093B-4C56-8239-BA37652B6581}"/>
                </a:ext>
              </a:extLst>
            </p:cNvPr>
            <p:cNvSpPr/>
            <p:nvPr/>
          </p:nvSpPr>
          <p:spPr>
            <a:xfrm>
              <a:off x="4235746" y="3328505"/>
              <a:ext cx="79090" cy="78207"/>
            </a:xfrm>
            <a:custGeom>
              <a:avLst/>
              <a:gdLst>
                <a:gd name="connsiteX0" fmla="*/ 0 w 25526"/>
                <a:gd name="connsiteY0" fmla="*/ 0 h 25241"/>
                <a:gd name="connsiteX1" fmla="*/ 25527 w 25526"/>
                <a:gd name="connsiteY1" fmla="*/ 0 h 25241"/>
                <a:gd name="connsiteX2" fmla="*/ 25527 w 25526"/>
                <a:gd name="connsiteY2" fmla="*/ 25241 h 25241"/>
                <a:gd name="connsiteX3" fmla="*/ 0 w 25526"/>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6"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75" name="Freeform: Shape 74">
              <a:extLst>
                <a:ext uri="{FF2B5EF4-FFF2-40B4-BE49-F238E27FC236}">
                  <a16:creationId xmlns:a16="http://schemas.microsoft.com/office/drawing/2014/main" id="{89C78B35-EA6D-4532-B35E-5A148E2B0AD2}"/>
                </a:ext>
              </a:extLst>
            </p:cNvPr>
            <p:cNvSpPr/>
            <p:nvPr/>
          </p:nvSpPr>
          <p:spPr>
            <a:xfrm>
              <a:off x="5375809" y="3420289"/>
              <a:ext cx="79093" cy="78207"/>
            </a:xfrm>
            <a:custGeom>
              <a:avLst/>
              <a:gdLst>
                <a:gd name="connsiteX0" fmla="*/ 0 w 25527"/>
                <a:gd name="connsiteY0" fmla="*/ 0 h 25241"/>
                <a:gd name="connsiteX1" fmla="*/ 25527 w 25527"/>
                <a:gd name="connsiteY1" fmla="*/ 0 h 25241"/>
                <a:gd name="connsiteX2" fmla="*/ 25527 w 25527"/>
                <a:gd name="connsiteY2" fmla="*/ 25241 h 25241"/>
                <a:gd name="connsiteX3" fmla="*/ 0 w 25527"/>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7"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76" name="Freeform: Shape 75">
              <a:extLst>
                <a:ext uri="{FF2B5EF4-FFF2-40B4-BE49-F238E27FC236}">
                  <a16:creationId xmlns:a16="http://schemas.microsoft.com/office/drawing/2014/main" id="{80F1B68F-ED81-4421-8E13-C3F07AC82249}"/>
                </a:ext>
              </a:extLst>
            </p:cNvPr>
            <p:cNvSpPr/>
            <p:nvPr/>
          </p:nvSpPr>
          <p:spPr>
            <a:xfrm>
              <a:off x="6484588" y="3522991"/>
              <a:ext cx="79388" cy="78207"/>
            </a:xfrm>
            <a:custGeom>
              <a:avLst/>
              <a:gdLst>
                <a:gd name="connsiteX0" fmla="*/ 0 w 25622"/>
                <a:gd name="connsiteY0" fmla="*/ 0 h 25241"/>
                <a:gd name="connsiteX1" fmla="*/ 25622 w 25622"/>
                <a:gd name="connsiteY1" fmla="*/ 0 h 25241"/>
                <a:gd name="connsiteX2" fmla="*/ 25622 w 25622"/>
                <a:gd name="connsiteY2" fmla="*/ 25241 h 25241"/>
                <a:gd name="connsiteX3" fmla="*/ 0 w 25622"/>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622" h="25241">
                  <a:moveTo>
                    <a:pt x="0" y="0"/>
                  </a:moveTo>
                  <a:lnTo>
                    <a:pt x="25622" y="0"/>
                  </a:lnTo>
                  <a:lnTo>
                    <a:pt x="25622"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77" name="Freeform: Shape 76">
              <a:extLst>
                <a:ext uri="{FF2B5EF4-FFF2-40B4-BE49-F238E27FC236}">
                  <a16:creationId xmlns:a16="http://schemas.microsoft.com/office/drawing/2014/main" id="{7F56C4CA-7BC1-43FD-A89F-BDD2B7CCC099}"/>
                </a:ext>
              </a:extLst>
            </p:cNvPr>
            <p:cNvSpPr/>
            <p:nvPr/>
          </p:nvSpPr>
          <p:spPr>
            <a:xfrm>
              <a:off x="7621405" y="3618020"/>
              <a:ext cx="79093" cy="78207"/>
            </a:xfrm>
            <a:custGeom>
              <a:avLst/>
              <a:gdLst>
                <a:gd name="connsiteX0" fmla="*/ 0 w 25527"/>
                <a:gd name="connsiteY0" fmla="*/ 0 h 25241"/>
                <a:gd name="connsiteX1" fmla="*/ 25527 w 25527"/>
                <a:gd name="connsiteY1" fmla="*/ 0 h 25241"/>
                <a:gd name="connsiteX2" fmla="*/ 25527 w 25527"/>
                <a:gd name="connsiteY2" fmla="*/ 25241 h 25241"/>
                <a:gd name="connsiteX3" fmla="*/ 0 w 25527"/>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7"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78" name="Freeform: Shape 77">
              <a:extLst>
                <a:ext uri="{FF2B5EF4-FFF2-40B4-BE49-F238E27FC236}">
                  <a16:creationId xmlns:a16="http://schemas.microsoft.com/office/drawing/2014/main" id="{2489ECBD-151D-4C5C-91FB-BAD104C28E18}"/>
                </a:ext>
              </a:extLst>
            </p:cNvPr>
            <p:cNvSpPr/>
            <p:nvPr/>
          </p:nvSpPr>
          <p:spPr>
            <a:xfrm>
              <a:off x="8736384" y="3718954"/>
              <a:ext cx="79093" cy="78207"/>
            </a:xfrm>
            <a:custGeom>
              <a:avLst/>
              <a:gdLst>
                <a:gd name="connsiteX0" fmla="*/ 0 w 25527"/>
                <a:gd name="connsiteY0" fmla="*/ 0 h 25241"/>
                <a:gd name="connsiteX1" fmla="*/ 25527 w 25527"/>
                <a:gd name="connsiteY1" fmla="*/ 0 h 25241"/>
                <a:gd name="connsiteX2" fmla="*/ 25527 w 25527"/>
                <a:gd name="connsiteY2" fmla="*/ 25241 h 25241"/>
                <a:gd name="connsiteX3" fmla="*/ 0 w 25527"/>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7"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79" name="Freeform: Shape 78">
              <a:extLst>
                <a:ext uri="{FF2B5EF4-FFF2-40B4-BE49-F238E27FC236}">
                  <a16:creationId xmlns:a16="http://schemas.microsoft.com/office/drawing/2014/main" id="{237A1FBE-9BA4-4CAA-9634-A8A5C664A52A}"/>
                </a:ext>
              </a:extLst>
            </p:cNvPr>
            <p:cNvSpPr/>
            <p:nvPr/>
          </p:nvSpPr>
          <p:spPr>
            <a:xfrm>
              <a:off x="9868479" y="3797161"/>
              <a:ext cx="79388" cy="78207"/>
            </a:xfrm>
            <a:custGeom>
              <a:avLst/>
              <a:gdLst>
                <a:gd name="connsiteX0" fmla="*/ 0 w 25622"/>
                <a:gd name="connsiteY0" fmla="*/ 0 h 25241"/>
                <a:gd name="connsiteX1" fmla="*/ 25622 w 25622"/>
                <a:gd name="connsiteY1" fmla="*/ 0 h 25241"/>
                <a:gd name="connsiteX2" fmla="*/ 25622 w 25622"/>
                <a:gd name="connsiteY2" fmla="*/ 25241 h 25241"/>
                <a:gd name="connsiteX3" fmla="*/ 0 w 25622"/>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622" h="25241">
                  <a:moveTo>
                    <a:pt x="0" y="0"/>
                  </a:moveTo>
                  <a:lnTo>
                    <a:pt x="25622" y="0"/>
                  </a:lnTo>
                  <a:lnTo>
                    <a:pt x="25622"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80" name="Freeform: Shape 79">
              <a:extLst>
                <a:ext uri="{FF2B5EF4-FFF2-40B4-BE49-F238E27FC236}">
                  <a16:creationId xmlns:a16="http://schemas.microsoft.com/office/drawing/2014/main" id="{6831B8E0-0F1B-4D01-A47B-DFEAB117DA23}"/>
                </a:ext>
              </a:extLst>
            </p:cNvPr>
            <p:cNvSpPr/>
            <p:nvPr/>
          </p:nvSpPr>
          <p:spPr>
            <a:xfrm>
              <a:off x="11009426" y="3927902"/>
              <a:ext cx="79093" cy="78207"/>
            </a:xfrm>
            <a:custGeom>
              <a:avLst/>
              <a:gdLst>
                <a:gd name="connsiteX0" fmla="*/ 0 w 25527"/>
                <a:gd name="connsiteY0" fmla="*/ 0 h 25241"/>
                <a:gd name="connsiteX1" fmla="*/ 25527 w 25527"/>
                <a:gd name="connsiteY1" fmla="*/ 0 h 25241"/>
                <a:gd name="connsiteX2" fmla="*/ 25527 w 25527"/>
                <a:gd name="connsiteY2" fmla="*/ 25241 h 25241"/>
                <a:gd name="connsiteX3" fmla="*/ 0 w 25527"/>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7"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81" name="Freeform: Shape 80">
              <a:extLst>
                <a:ext uri="{FF2B5EF4-FFF2-40B4-BE49-F238E27FC236}">
                  <a16:creationId xmlns:a16="http://schemas.microsoft.com/office/drawing/2014/main" id="{F0A786B9-82CB-4677-AEAA-8B54C04C4770}"/>
                </a:ext>
              </a:extLst>
            </p:cNvPr>
            <p:cNvSpPr/>
            <p:nvPr/>
          </p:nvSpPr>
          <p:spPr>
            <a:xfrm>
              <a:off x="9868479" y="4439644"/>
              <a:ext cx="79093" cy="78207"/>
            </a:xfrm>
            <a:custGeom>
              <a:avLst/>
              <a:gdLst>
                <a:gd name="connsiteX0" fmla="*/ 0 w 25527"/>
                <a:gd name="connsiteY0" fmla="*/ 0 h 25241"/>
                <a:gd name="connsiteX1" fmla="*/ 25527 w 25527"/>
                <a:gd name="connsiteY1" fmla="*/ 0 h 25241"/>
                <a:gd name="connsiteX2" fmla="*/ 25527 w 25527"/>
                <a:gd name="connsiteY2" fmla="*/ 25241 h 25241"/>
                <a:gd name="connsiteX3" fmla="*/ 0 w 25527"/>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7"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82" name="Freeform: Shape 81">
              <a:extLst>
                <a:ext uri="{FF2B5EF4-FFF2-40B4-BE49-F238E27FC236}">
                  <a16:creationId xmlns:a16="http://schemas.microsoft.com/office/drawing/2014/main" id="{51B38E24-91A9-46FE-B2C4-A25C01AEAE0E}"/>
                </a:ext>
              </a:extLst>
            </p:cNvPr>
            <p:cNvSpPr/>
            <p:nvPr/>
          </p:nvSpPr>
          <p:spPr>
            <a:xfrm>
              <a:off x="8736384" y="4336648"/>
              <a:ext cx="79093" cy="78207"/>
            </a:xfrm>
            <a:custGeom>
              <a:avLst/>
              <a:gdLst>
                <a:gd name="connsiteX0" fmla="*/ 0 w 25527"/>
                <a:gd name="connsiteY0" fmla="*/ 0 h 25241"/>
                <a:gd name="connsiteX1" fmla="*/ 25527 w 25527"/>
                <a:gd name="connsiteY1" fmla="*/ 0 h 25241"/>
                <a:gd name="connsiteX2" fmla="*/ 25527 w 25527"/>
                <a:gd name="connsiteY2" fmla="*/ 25241 h 25241"/>
                <a:gd name="connsiteX3" fmla="*/ 0 w 25527"/>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7"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83" name="Freeform: Shape 82">
              <a:extLst>
                <a:ext uri="{FF2B5EF4-FFF2-40B4-BE49-F238E27FC236}">
                  <a16:creationId xmlns:a16="http://schemas.microsoft.com/office/drawing/2014/main" id="{C6C196F3-34A7-4D9D-A3EC-4F547FD502EA}"/>
                </a:ext>
              </a:extLst>
            </p:cNvPr>
            <p:cNvSpPr/>
            <p:nvPr/>
          </p:nvSpPr>
          <p:spPr>
            <a:xfrm>
              <a:off x="7621405" y="4255487"/>
              <a:ext cx="79388" cy="78207"/>
            </a:xfrm>
            <a:custGeom>
              <a:avLst/>
              <a:gdLst>
                <a:gd name="connsiteX0" fmla="*/ 0 w 25622"/>
                <a:gd name="connsiteY0" fmla="*/ 0 h 25241"/>
                <a:gd name="connsiteX1" fmla="*/ 25622 w 25622"/>
                <a:gd name="connsiteY1" fmla="*/ 0 h 25241"/>
                <a:gd name="connsiteX2" fmla="*/ 25622 w 25622"/>
                <a:gd name="connsiteY2" fmla="*/ 25241 h 25241"/>
                <a:gd name="connsiteX3" fmla="*/ 0 w 25622"/>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622" h="25241">
                  <a:moveTo>
                    <a:pt x="0" y="0"/>
                  </a:moveTo>
                  <a:lnTo>
                    <a:pt x="25622" y="0"/>
                  </a:lnTo>
                  <a:lnTo>
                    <a:pt x="25622"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84" name="Freeform: Shape 83">
              <a:extLst>
                <a:ext uri="{FF2B5EF4-FFF2-40B4-BE49-F238E27FC236}">
                  <a16:creationId xmlns:a16="http://schemas.microsoft.com/office/drawing/2014/main" id="{65C73C8F-EF4A-48B7-861A-35BA11204734}"/>
                </a:ext>
              </a:extLst>
            </p:cNvPr>
            <p:cNvSpPr/>
            <p:nvPr/>
          </p:nvSpPr>
          <p:spPr>
            <a:xfrm>
              <a:off x="6489310" y="4177280"/>
              <a:ext cx="79093" cy="78207"/>
            </a:xfrm>
            <a:custGeom>
              <a:avLst/>
              <a:gdLst>
                <a:gd name="connsiteX0" fmla="*/ 0 w 25527"/>
                <a:gd name="connsiteY0" fmla="*/ 0 h 25241"/>
                <a:gd name="connsiteX1" fmla="*/ 25527 w 25527"/>
                <a:gd name="connsiteY1" fmla="*/ 0 h 25241"/>
                <a:gd name="connsiteX2" fmla="*/ 25527 w 25527"/>
                <a:gd name="connsiteY2" fmla="*/ 25241 h 25241"/>
                <a:gd name="connsiteX3" fmla="*/ 0 w 25527"/>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7"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85" name="Freeform: Shape 84">
              <a:extLst>
                <a:ext uri="{FF2B5EF4-FFF2-40B4-BE49-F238E27FC236}">
                  <a16:creationId xmlns:a16="http://schemas.microsoft.com/office/drawing/2014/main" id="{DD763F52-D6C8-434E-B592-CACE0B46530D}"/>
                </a:ext>
              </a:extLst>
            </p:cNvPr>
            <p:cNvSpPr/>
            <p:nvPr/>
          </p:nvSpPr>
          <p:spPr>
            <a:xfrm>
              <a:off x="5371088" y="4070447"/>
              <a:ext cx="79093" cy="78207"/>
            </a:xfrm>
            <a:custGeom>
              <a:avLst/>
              <a:gdLst>
                <a:gd name="connsiteX0" fmla="*/ 0 w 25527"/>
                <a:gd name="connsiteY0" fmla="*/ 0 h 25241"/>
                <a:gd name="connsiteX1" fmla="*/ 25527 w 25527"/>
                <a:gd name="connsiteY1" fmla="*/ 0 h 25241"/>
                <a:gd name="connsiteX2" fmla="*/ 25527 w 25527"/>
                <a:gd name="connsiteY2" fmla="*/ 25241 h 25241"/>
                <a:gd name="connsiteX3" fmla="*/ 0 w 25527"/>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7"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86" name="Freeform: Shape 85">
              <a:extLst>
                <a:ext uri="{FF2B5EF4-FFF2-40B4-BE49-F238E27FC236}">
                  <a16:creationId xmlns:a16="http://schemas.microsoft.com/office/drawing/2014/main" id="{FF2F923F-833F-4E98-8143-A2F9BFCEF1C9}"/>
                </a:ext>
              </a:extLst>
            </p:cNvPr>
            <p:cNvSpPr/>
            <p:nvPr/>
          </p:nvSpPr>
          <p:spPr>
            <a:xfrm>
              <a:off x="4240467" y="3961544"/>
              <a:ext cx="79090" cy="78207"/>
            </a:xfrm>
            <a:custGeom>
              <a:avLst/>
              <a:gdLst>
                <a:gd name="connsiteX0" fmla="*/ 0 w 25526"/>
                <a:gd name="connsiteY0" fmla="*/ 0 h 25241"/>
                <a:gd name="connsiteX1" fmla="*/ 25527 w 25526"/>
                <a:gd name="connsiteY1" fmla="*/ 0 h 25241"/>
                <a:gd name="connsiteX2" fmla="*/ 25527 w 25526"/>
                <a:gd name="connsiteY2" fmla="*/ 25241 h 25241"/>
                <a:gd name="connsiteX3" fmla="*/ 0 w 25526"/>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6"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87" name="Freeform: Shape 86">
              <a:extLst>
                <a:ext uri="{FF2B5EF4-FFF2-40B4-BE49-F238E27FC236}">
                  <a16:creationId xmlns:a16="http://schemas.microsoft.com/office/drawing/2014/main" id="{7C9DE933-4686-4940-8E95-09FF2D3C8908}"/>
                </a:ext>
              </a:extLst>
            </p:cNvPr>
            <p:cNvSpPr/>
            <p:nvPr/>
          </p:nvSpPr>
          <p:spPr>
            <a:xfrm>
              <a:off x="3655828" y="3931443"/>
              <a:ext cx="79090" cy="78207"/>
            </a:xfrm>
            <a:custGeom>
              <a:avLst/>
              <a:gdLst>
                <a:gd name="connsiteX0" fmla="*/ 0 w 25526"/>
                <a:gd name="connsiteY0" fmla="*/ 0 h 25241"/>
                <a:gd name="connsiteX1" fmla="*/ 25527 w 25526"/>
                <a:gd name="connsiteY1" fmla="*/ 0 h 25241"/>
                <a:gd name="connsiteX2" fmla="*/ 25527 w 25526"/>
                <a:gd name="connsiteY2" fmla="*/ 25241 h 25241"/>
                <a:gd name="connsiteX3" fmla="*/ 0 w 25526"/>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6"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88" name="Freeform: Shape 87">
              <a:extLst>
                <a:ext uri="{FF2B5EF4-FFF2-40B4-BE49-F238E27FC236}">
                  <a16:creationId xmlns:a16="http://schemas.microsoft.com/office/drawing/2014/main" id="{890E4AF8-A9EB-4CB1-93B0-7C8821B0FF70}"/>
                </a:ext>
              </a:extLst>
            </p:cNvPr>
            <p:cNvSpPr/>
            <p:nvPr/>
          </p:nvSpPr>
          <p:spPr>
            <a:xfrm>
              <a:off x="3279842" y="3892486"/>
              <a:ext cx="79090" cy="78207"/>
            </a:xfrm>
            <a:custGeom>
              <a:avLst/>
              <a:gdLst>
                <a:gd name="connsiteX0" fmla="*/ 0 w 25526"/>
                <a:gd name="connsiteY0" fmla="*/ 0 h 25241"/>
                <a:gd name="connsiteX1" fmla="*/ 25527 w 25526"/>
                <a:gd name="connsiteY1" fmla="*/ 0 h 25241"/>
                <a:gd name="connsiteX2" fmla="*/ 25527 w 25526"/>
                <a:gd name="connsiteY2" fmla="*/ 25241 h 25241"/>
                <a:gd name="connsiteX3" fmla="*/ 0 w 25526"/>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6"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89" name="Freeform: Shape 88">
              <a:extLst>
                <a:ext uri="{FF2B5EF4-FFF2-40B4-BE49-F238E27FC236}">
                  <a16:creationId xmlns:a16="http://schemas.microsoft.com/office/drawing/2014/main" id="{EEC325DE-D63D-42AB-A7BE-CF945D58F85D}"/>
                </a:ext>
              </a:extLst>
            </p:cNvPr>
            <p:cNvSpPr/>
            <p:nvPr/>
          </p:nvSpPr>
          <p:spPr>
            <a:xfrm>
              <a:off x="3089485" y="3868285"/>
              <a:ext cx="79090" cy="78207"/>
            </a:xfrm>
            <a:custGeom>
              <a:avLst/>
              <a:gdLst>
                <a:gd name="connsiteX0" fmla="*/ 0 w 25526"/>
                <a:gd name="connsiteY0" fmla="*/ 0 h 25241"/>
                <a:gd name="connsiteX1" fmla="*/ 25527 w 25526"/>
                <a:gd name="connsiteY1" fmla="*/ 0 h 25241"/>
                <a:gd name="connsiteX2" fmla="*/ 25527 w 25526"/>
                <a:gd name="connsiteY2" fmla="*/ 25241 h 25241"/>
                <a:gd name="connsiteX3" fmla="*/ 0 w 25526"/>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526" h="25241">
                  <a:moveTo>
                    <a:pt x="0" y="0"/>
                  </a:moveTo>
                  <a:lnTo>
                    <a:pt x="25527" y="0"/>
                  </a:lnTo>
                  <a:lnTo>
                    <a:pt x="25527"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90" name="Freeform: Shape 89">
              <a:extLst>
                <a:ext uri="{FF2B5EF4-FFF2-40B4-BE49-F238E27FC236}">
                  <a16:creationId xmlns:a16="http://schemas.microsoft.com/office/drawing/2014/main" id="{E8F0CDD6-094D-4DD2-BF42-A980C0C296EC}"/>
                </a:ext>
              </a:extLst>
            </p:cNvPr>
            <p:cNvSpPr/>
            <p:nvPr/>
          </p:nvSpPr>
          <p:spPr>
            <a:xfrm>
              <a:off x="3090963" y="2315345"/>
              <a:ext cx="88534" cy="88537"/>
            </a:xfrm>
            <a:custGeom>
              <a:avLst/>
              <a:gdLst>
                <a:gd name="connsiteX0" fmla="*/ 28575 w 28574"/>
                <a:gd name="connsiteY0" fmla="*/ 14288 h 28575"/>
                <a:gd name="connsiteX1" fmla="*/ 14287 w 28574"/>
                <a:gd name="connsiteY1" fmla="*/ 28575 h 28575"/>
                <a:gd name="connsiteX2" fmla="*/ 0 w 28574"/>
                <a:gd name="connsiteY2" fmla="*/ 14288 h 28575"/>
                <a:gd name="connsiteX3" fmla="*/ 14287 w 28574"/>
                <a:gd name="connsiteY3" fmla="*/ 0 h 28575"/>
                <a:gd name="connsiteX4" fmla="*/ 28575 w 28574"/>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4" h="28575">
                  <a:moveTo>
                    <a:pt x="28575" y="14288"/>
                  </a:moveTo>
                  <a:cubicBezTo>
                    <a:pt x="28575" y="22193"/>
                    <a:pt x="22193" y="28575"/>
                    <a:pt x="14287" y="28575"/>
                  </a:cubicBezTo>
                  <a:cubicBezTo>
                    <a:pt x="6382" y="28575"/>
                    <a:pt x="0" y="22193"/>
                    <a:pt x="0" y="14288"/>
                  </a:cubicBezTo>
                  <a:cubicBezTo>
                    <a:pt x="0" y="6382"/>
                    <a:pt x="6382" y="0"/>
                    <a:pt x="14287" y="0"/>
                  </a:cubicBezTo>
                  <a:cubicBezTo>
                    <a:pt x="22193"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91" name="Freeform: Shape 90">
              <a:extLst>
                <a:ext uri="{FF2B5EF4-FFF2-40B4-BE49-F238E27FC236}">
                  <a16:creationId xmlns:a16="http://schemas.microsoft.com/office/drawing/2014/main" id="{5843B6A4-0216-453C-A663-CE651838FC22}"/>
                </a:ext>
              </a:extLst>
            </p:cNvPr>
            <p:cNvSpPr/>
            <p:nvPr/>
          </p:nvSpPr>
          <p:spPr>
            <a:xfrm>
              <a:off x="3275120" y="2541703"/>
              <a:ext cx="88534" cy="88537"/>
            </a:xfrm>
            <a:custGeom>
              <a:avLst/>
              <a:gdLst>
                <a:gd name="connsiteX0" fmla="*/ 28575 w 28574"/>
                <a:gd name="connsiteY0" fmla="*/ 14288 h 28575"/>
                <a:gd name="connsiteX1" fmla="*/ 14287 w 28574"/>
                <a:gd name="connsiteY1" fmla="*/ 28575 h 28575"/>
                <a:gd name="connsiteX2" fmla="*/ 0 w 28574"/>
                <a:gd name="connsiteY2" fmla="*/ 14288 h 28575"/>
                <a:gd name="connsiteX3" fmla="*/ 14287 w 28574"/>
                <a:gd name="connsiteY3" fmla="*/ 0 h 28575"/>
                <a:gd name="connsiteX4" fmla="*/ 28575 w 28574"/>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4" h="28575">
                  <a:moveTo>
                    <a:pt x="28575" y="14288"/>
                  </a:moveTo>
                  <a:cubicBezTo>
                    <a:pt x="28575" y="22193"/>
                    <a:pt x="22193" y="28575"/>
                    <a:pt x="14287" y="28575"/>
                  </a:cubicBezTo>
                  <a:cubicBezTo>
                    <a:pt x="6382" y="28575"/>
                    <a:pt x="0" y="22193"/>
                    <a:pt x="0" y="14288"/>
                  </a:cubicBezTo>
                  <a:cubicBezTo>
                    <a:pt x="0" y="6382"/>
                    <a:pt x="6382" y="0"/>
                    <a:pt x="14287" y="0"/>
                  </a:cubicBezTo>
                  <a:cubicBezTo>
                    <a:pt x="22193"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92" name="Freeform: Shape 91">
              <a:extLst>
                <a:ext uri="{FF2B5EF4-FFF2-40B4-BE49-F238E27FC236}">
                  <a16:creationId xmlns:a16="http://schemas.microsoft.com/office/drawing/2014/main" id="{7B2FFCD8-A401-4CC0-A4C9-1F05006841C0}"/>
                </a:ext>
              </a:extLst>
            </p:cNvPr>
            <p:cNvSpPr/>
            <p:nvPr/>
          </p:nvSpPr>
          <p:spPr>
            <a:xfrm>
              <a:off x="3089779" y="3163827"/>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193"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93" name="Freeform: Shape 92">
              <a:extLst>
                <a:ext uri="{FF2B5EF4-FFF2-40B4-BE49-F238E27FC236}">
                  <a16:creationId xmlns:a16="http://schemas.microsoft.com/office/drawing/2014/main" id="{316DF71C-F8C9-49AD-BBD8-8748F02561B7}"/>
                </a:ext>
              </a:extLst>
            </p:cNvPr>
            <p:cNvSpPr/>
            <p:nvPr/>
          </p:nvSpPr>
          <p:spPr>
            <a:xfrm>
              <a:off x="3275120" y="3406712"/>
              <a:ext cx="88534" cy="88534"/>
            </a:xfrm>
            <a:custGeom>
              <a:avLst/>
              <a:gdLst>
                <a:gd name="connsiteX0" fmla="*/ 28575 w 28574"/>
                <a:gd name="connsiteY0" fmla="*/ 14287 h 28574"/>
                <a:gd name="connsiteX1" fmla="*/ 14287 w 28574"/>
                <a:gd name="connsiteY1" fmla="*/ 28575 h 28574"/>
                <a:gd name="connsiteX2" fmla="*/ 0 w 28574"/>
                <a:gd name="connsiteY2" fmla="*/ 14287 h 28574"/>
                <a:gd name="connsiteX3" fmla="*/ 14287 w 28574"/>
                <a:gd name="connsiteY3" fmla="*/ 0 h 28574"/>
                <a:gd name="connsiteX4" fmla="*/ 28575 w 28574"/>
                <a:gd name="connsiteY4" fmla="*/ 14287 h 28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4" h="28574">
                  <a:moveTo>
                    <a:pt x="28575" y="14287"/>
                  </a:moveTo>
                  <a:cubicBezTo>
                    <a:pt x="28575" y="22193"/>
                    <a:pt x="22193" y="28575"/>
                    <a:pt x="14287" y="28575"/>
                  </a:cubicBezTo>
                  <a:cubicBezTo>
                    <a:pt x="6382" y="28575"/>
                    <a:pt x="0" y="22193"/>
                    <a:pt x="0" y="14287"/>
                  </a:cubicBezTo>
                  <a:cubicBezTo>
                    <a:pt x="0" y="6382"/>
                    <a:pt x="6382" y="0"/>
                    <a:pt x="14287" y="0"/>
                  </a:cubicBezTo>
                  <a:cubicBezTo>
                    <a:pt x="22193" y="0"/>
                    <a:pt x="28575" y="6382"/>
                    <a:pt x="28575" y="14287"/>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94" name="Freeform: Shape 93">
              <a:extLst>
                <a:ext uri="{FF2B5EF4-FFF2-40B4-BE49-F238E27FC236}">
                  <a16:creationId xmlns:a16="http://schemas.microsoft.com/office/drawing/2014/main" id="{A5C794F2-F560-4E94-9461-38BFD419FDFC}"/>
                </a:ext>
              </a:extLst>
            </p:cNvPr>
            <p:cNvSpPr/>
            <p:nvPr/>
          </p:nvSpPr>
          <p:spPr>
            <a:xfrm>
              <a:off x="3270395" y="4000798"/>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193"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95" name="Freeform: Shape 94">
              <a:extLst>
                <a:ext uri="{FF2B5EF4-FFF2-40B4-BE49-F238E27FC236}">
                  <a16:creationId xmlns:a16="http://schemas.microsoft.com/office/drawing/2014/main" id="{30805050-AD4A-40EC-A382-D86809D5D40C}"/>
                </a:ext>
              </a:extLst>
            </p:cNvPr>
            <p:cNvSpPr/>
            <p:nvPr/>
          </p:nvSpPr>
          <p:spPr>
            <a:xfrm>
              <a:off x="3089779" y="3844086"/>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193"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96" name="Freeform: Shape 95">
              <a:extLst>
                <a:ext uri="{FF2B5EF4-FFF2-40B4-BE49-F238E27FC236}">
                  <a16:creationId xmlns:a16="http://schemas.microsoft.com/office/drawing/2014/main" id="{268659F2-A102-4398-B570-78C0CD7EA2B1}"/>
                </a:ext>
              </a:extLst>
            </p:cNvPr>
            <p:cNvSpPr/>
            <p:nvPr/>
          </p:nvSpPr>
          <p:spPr>
            <a:xfrm>
              <a:off x="3651401" y="4000798"/>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098"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97" name="Freeform: Shape 96">
              <a:extLst>
                <a:ext uri="{FF2B5EF4-FFF2-40B4-BE49-F238E27FC236}">
                  <a16:creationId xmlns:a16="http://schemas.microsoft.com/office/drawing/2014/main" id="{3C3D338A-CE76-4451-A6BE-1BB9E080BC45}"/>
                </a:ext>
              </a:extLst>
            </p:cNvPr>
            <p:cNvSpPr/>
            <p:nvPr/>
          </p:nvSpPr>
          <p:spPr>
            <a:xfrm>
              <a:off x="4236043" y="4000798"/>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193"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98" name="Freeform: Shape 97">
              <a:extLst>
                <a:ext uri="{FF2B5EF4-FFF2-40B4-BE49-F238E27FC236}">
                  <a16:creationId xmlns:a16="http://schemas.microsoft.com/office/drawing/2014/main" id="{F8A4C392-511F-416D-89F8-C014BAFF1B96}"/>
                </a:ext>
              </a:extLst>
            </p:cNvPr>
            <p:cNvSpPr/>
            <p:nvPr/>
          </p:nvSpPr>
          <p:spPr>
            <a:xfrm>
              <a:off x="5371382" y="4026177"/>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193" y="0"/>
                    <a:pt x="28575" y="6382"/>
                    <a:pt x="28575" y="14288"/>
                  </a:cubicBezTo>
                </a:path>
              </a:pathLst>
            </a:custGeom>
            <a:solidFill>
              <a:srgbClr val="27252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99" name="Freeform: Shape 98">
              <a:extLst>
                <a:ext uri="{FF2B5EF4-FFF2-40B4-BE49-F238E27FC236}">
                  <a16:creationId xmlns:a16="http://schemas.microsoft.com/office/drawing/2014/main" id="{B082B832-EB99-47F6-8805-E97582EAEF29}"/>
                </a:ext>
              </a:extLst>
            </p:cNvPr>
            <p:cNvSpPr/>
            <p:nvPr/>
          </p:nvSpPr>
          <p:spPr>
            <a:xfrm>
              <a:off x="6484588" y="4084907"/>
              <a:ext cx="88831" cy="88537"/>
            </a:xfrm>
            <a:custGeom>
              <a:avLst/>
              <a:gdLst>
                <a:gd name="connsiteX0" fmla="*/ 28670 w 28670"/>
                <a:gd name="connsiteY0" fmla="*/ 14288 h 28575"/>
                <a:gd name="connsiteX1" fmla="*/ 14383 w 28670"/>
                <a:gd name="connsiteY1" fmla="*/ 28575 h 28575"/>
                <a:gd name="connsiteX2" fmla="*/ 0 w 28670"/>
                <a:gd name="connsiteY2" fmla="*/ 14288 h 28575"/>
                <a:gd name="connsiteX3" fmla="*/ 14383 w 28670"/>
                <a:gd name="connsiteY3" fmla="*/ 0 h 28575"/>
                <a:gd name="connsiteX4" fmla="*/ 28670 w 28670"/>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0" h="28575">
                  <a:moveTo>
                    <a:pt x="28670" y="14288"/>
                  </a:moveTo>
                  <a:cubicBezTo>
                    <a:pt x="28670" y="22193"/>
                    <a:pt x="22289" y="28575"/>
                    <a:pt x="14383" y="28575"/>
                  </a:cubicBezTo>
                  <a:cubicBezTo>
                    <a:pt x="6477" y="28575"/>
                    <a:pt x="0" y="22193"/>
                    <a:pt x="0" y="14288"/>
                  </a:cubicBezTo>
                  <a:cubicBezTo>
                    <a:pt x="0" y="6382"/>
                    <a:pt x="6477" y="0"/>
                    <a:pt x="14383" y="0"/>
                  </a:cubicBezTo>
                  <a:cubicBezTo>
                    <a:pt x="22193" y="0"/>
                    <a:pt x="28670" y="6382"/>
                    <a:pt x="28670"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00" name="Freeform: Shape 99">
              <a:extLst>
                <a:ext uri="{FF2B5EF4-FFF2-40B4-BE49-F238E27FC236}">
                  <a16:creationId xmlns:a16="http://schemas.microsoft.com/office/drawing/2014/main" id="{9A01D78E-D4DF-44DB-A703-B98156C6B9EC}"/>
                </a:ext>
              </a:extLst>
            </p:cNvPr>
            <p:cNvSpPr/>
            <p:nvPr/>
          </p:nvSpPr>
          <p:spPr>
            <a:xfrm>
              <a:off x="7616683" y="4122386"/>
              <a:ext cx="88831" cy="88537"/>
            </a:xfrm>
            <a:custGeom>
              <a:avLst/>
              <a:gdLst>
                <a:gd name="connsiteX0" fmla="*/ 28670 w 28670"/>
                <a:gd name="connsiteY0" fmla="*/ 14288 h 28575"/>
                <a:gd name="connsiteX1" fmla="*/ 14383 w 28670"/>
                <a:gd name="connsiteY1" fmla="*/ 28575 h 28575"/>
                <a:gd name="connsiteX2" fmla="*/ 0 w 28670"/>
                <a:gd name="connsiteY2" fmla="*/ 14288 h 28575"/>
                <a:gd name="connsiteX3" fmla="*/ 14383 w 28670"/>
                <a:gd name="connsiteY3" fmla="*/ 0 h 28575"/>
                <a:gd name="connsiteX4" fmla="*/ 28670 w 28670"/>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0" h="28575">
                  <a:moveTo>
                    <a:pt x="28670" y="14288"/>
                  </a:moveTo>
                  <a:cubicBezTo>
                    <a:pt x="28670" y="22193"/>
                    <a:pt x="22289" y="28575"/>
                    <a:pt x="14383" y="28575"/>
                  </a:cubicBezTo>
                  <a:cubicBezTo>
                    <a:pt x="6477" y="28575"/>
                    <a:pt x="0" y="22193"/>
                    <a:pt x="0" y="14288"/>
                  </a:cubicBezTo>
                  <a:cubicBezTo>
                    <a:pt x="0" y="6382"/>
                    <a:pt x="6382" y="0"/>
                    <a:pt x="14383" y="0"/>
                  </a:cubicBezTo>
                  <a:cubicBezTo>
                    <a:pt x="22289" y="0"/>
                    <a:pt x="28670" y="6382"/>
                    <a:pt x="28670"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01" name="Freeform: Shape 100">
              <a:extLst>
                <a:ext uri="{FF2B5EF4-FFF2-40B4-BE49-F238E27FC236}">
                  <a16:creationId xmlns:a16="http://schemas.microsoft.com/office/drawing/2014/main" id="{F3BE3E48-5253-4652-9B5E-9CAE2F150C7A}"/>
                </a:ext>
              </a:extLst>
            </p:cNvPr>
            <p:cNvSpPr/>
            <p:nvPr/>
          </p:nvSpPr>
          <p:spPr>
            <a:xfrm>
              <a:off x="8731956" y="4166656"/>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098"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02" name="Freeform: Shape 101">
              <a:extLst>
                <a:ext uri="{FF2B5EF4-FFF2-40B4-BE49-F238E27FC236}">
                  <a16:creationId xmlns:a16="http://schemas.microsoft.com/office/drawing/2014/main" id="{E977303D-8BFA-42CA-909B-2154FEF4EF85}"/>
                </a:ext>
              </a:extLst>
            </p:cNvPr>
            <p:cNvSpPr/>
            <p:nvPr/>
          </p:nvSpPr>
          <p:spPr>
            <a:xfrm>
              <a:off x="9864051" y="4237192"/>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098"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03" name="Freeform: Shape 102">
              <a:extLst>
                <a:ext uri="{FF2B5EF4-FFF2-40B4-BE49-F238E27FC236}">
                  <a16:creationId xmlns:a16="http://schemas.microsoft.com/office/drawing/2014/main" id="{2B6BDDF8-3792-48E7-9FDF-1B790EB10731}"/>
                </a:ext>
              </a:extLst>
            </p:cNvPr>
            <p:cNvSpPr/>
            <p:nvPr/>
          </p:nvSpPr>
          <p:spPr>
            <a:xfrm>
              <a:off x="10965159" y="4275847"/>
              <a:ext cx="88537" cy="88540"/>
            </a:xfrm>
            <a:custGeom>
              <a:avLst/>
              <a:gdLst>
                <a:gd name="connsiteX0" fmla="*/ 28575 w 28575"/>
                <a:gd name="connsiteY0" fmla="*/ 14289 h 28576"/>
                <a:gd name="connsiteX1" fmla="*/ 14288 w 28575"/>
                <a:gd name="connsiteY1" fmla="*/ 28576 h 28576"/>
                <a:gd name="connsiteX2" fmla="*/ 0 w 28575"/>
                <a:gd name="connsiteY2" fmla="*/ 14289 h 28576"/>
                <a:gd name="connsiteX3" fmla="*/ 14288 w 28575"/>
                <a:gd name="connsiteY3" fmla="*/ 1 h 28576"/>
                <a:gd name="connsiteX4" fmla="*/ 28575 w 28575"/>
                <a:gd name="connsiteY4" fmla="*/ 14289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6">
                  <a:moveTo>
                    <a:pt x="28575" y="14289"/>
                  </a:moveTo>
                  <a:cubicBezTo>
                    <a:pt x="28575" y="22194"/>
                    <a:pt x="22193" y="28576"/>
                    <a:pt x="14288" y="28576"/>
                  </a:cubicBezTo>
                  <a:cubicBezTo>
                    <a:pt x="6382" y="28576"/>
                    <a:pt x="0" y="22194"/>
                    <a:pt x="0" y="14289"/>
                  </a:cubicBezTo>
                  <a:cubicBezTo>
                    <a:pt x="0" y="6383"/>
                    <a:pt x="6382" y="1"/>
                    <a:pt x="14288" y="1"/>
                  </a:cubicBezTo>
                  <a:cubicBezTo>
                    <a:pt x="22098" y="-94"/>
                    <a:pt x="28575" y="6383"/>
                    <a:pt x="28575" y="14289"/>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04" name="Freeform: Shape 103">
              <a:extLst>
                <a:ext uri="{FF2B5EF4-FFF2-40B4-BE49-F238E27FC236}">
                  <a16:creationId xmlns:a16="http://schemas.microsoft.com/office/drawing/2014/main" id="{6F0E08D8-81DE-4998-8D7F-7771739FF4B2}"/>
                </a:ext>
              </a:extLst>
            </p:cNvPr>
            <p:cNvSpPr/>
            <p:nvPr/>
          </p:nvSpPr>
          <p:spPr>
            <a:xfrm>
              <a:off x="3651401" y="3378376"/>
              <a:ext cx="88537" cy="88540"/>
            </a:xfrm>
            <a:custGeom>
              <a:avLst/>
              <a:gdLst>
                <a:gd name="connsiteX0" fmla="*/ 28575 w 28575"/>
                <a:gd name="connsiteY0" fmla="*/ 14289 h 28576"/>
                <a:gd name="connsiteX1" fmla="*/ 14288 w 28575"/>
                <a:gd name="connsiteY1" fmla="*/ 28576 h 28576"/>
                <a:gd name="connsiteX2" fmla="*/ 0 w 28575"/>
                <a:gd name="connsiteY2" fmla="*/ 14289 h 28576"/>
                <a:gd name="connsiteX3" fmla="*/ 14288 w 28575"/>
                <a:gd name="connsiteY3" fmla="*/ 1 h 28576"/>
                <a:gd name="connsiteX4" fmla="*/ 28575 w 28575"/>
                <a:gd name="connsiteY4" fmla="*/ 14289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6">
                  <a:moveTo>
                    <a:pt x="28575" y="14289"/>
                  </a:moveTo>
                  <a:cubicBezTo>
                    <a:pt x="28575" y="22194"/>
                    <a:pt x="22193" y="28576"/>
                    <a:pt x="14288" y="28576"/>
                  </a:cubicBezTo>
                  <a:cubicBezTo>
                    <a:pt x="6382" y="28576"/>
                    <a:pt x="0" y="22194"/>
                    <a:pt x="0" y="14289"/>
                  </a:cubicBezTo>
                  <a:cubicBezTo>
                    <a:pt x="0" y="6383"/>
                    <a:pt x="6382" y="1"/>
                    <a:pt x="14288" y="1"/>
                  </a:cubicBezTo>
                  <a:cubicBezTo>
                    <a:pt x="22098" y="-94"/>
                    <a:pt x="28575" y="6383"/>
                    <a:pt x="28575" y="14289"/>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05" name="Freeform: Shape 104">
              <a:extLst>
                <a:ext uri="{FF2B5EF4-FFF2-40B4-BE49-F238E27FC236}">
                  <a16:creationId xmlns:a16="http://schemas.microsoft.com/office/drawing/2014/main" id="{A590E4C7-53E3-44E8-A9DA-EE4D11EEF3D8}"/>
                </a:ext>
              </a:extLst>
            </p:cNvPr>
            <p:cNvSpPr/>
            <p:nvPr/>
          </p:nvSpPr>
          <p:spPr>
            <a:xfrm>
              <a:off x="4231023" y="3406712"/>
              <a:ext cx="88537" cy="88534"/>
            </a:xfrm>
            <a:custGeom>
              <a:avLst/>
              <a:gdLst>
                <a:gd name="connsiteX0" fmla="*/ 28575 w 28575"/>
                <a:gd name="connsiteY0" fmla="*/ 14287 h 28574"/>
                <a:gd name="connsiteX1" fmla="*/ 14288 w 28575"/>
                <a:gd name="connsiteY1" fmla="*/ 28575 h 28574"/>
                <a:gd name="connsiteX2" fmla="*/ 0 w 28575"/>
                <a:gd name="connsiteY2" fmla="*/ 14287 h 28574"/>
                <a:gd name="connsiteX3" fmla="*/ 14288 w 28575"/>
                <a:gd name="connsiteY3" fmla="*/ 0 h 28574"/>
                <a:gd name="connsiteX4" fmla="*/ 28575 w 28575"/>
                <a:gd name="connsiteY4" fmla="*/ 14287 h 28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4">
                  <a:moveTo>
                    <a:pt x="28575" y="14287"/>
                  </a:moveTo>
                  <a:cubicBezTo>
                    <a:pt x="28575" y="22193"/>
                    <a:pt x="22193" y="28575"/>
                    <a:pt x="14288" y="28575"/>
                  </a:cubicBezTo>
                  <a:cubicBezTo>
                    <a:pt x="6382" y="28575"/>
                    <a:pt x="0" y="22193"/>
                    <a:pt x="0" y="14287"/>
                  </a:cubicBezTo>
                  <a:cubicBezTo>
                    <a:pt x="0" y="6382"/>
                    <a:pt x="6382" y="0"/>
                    <a:pt x="14288" y="0"/>
                  </a:cubicBezTo>
                  <a:cubicBezTo>
                    <a:pt x="22193" y="0"/>
                    <a:pt x="28575" y="6382"/>
                    <a:pt x="28575" y="14287"/>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06" name="Freeform: Shape 105">
              <a:extLst>
                <a:ext uri="{FF2B5EF4-FFF2-40B4-BE49-F238E27FC236}">
                  <a16:creationId xmlns:a16="http://schemas.microsoft.com/office/drawing/2014/main" id="{61E587B2-499E-4152-BCC2-DCBD467D0CFC}"/>
                </a:ext>
              </a:extLst>
            </p:cNvPr>
            <p:cNvSpPr/>
            <p:nvPr/>
          </p:nvSpPr>
          <p:spPr>
            <a:xfrm>
              <a:off x="5376103" y="3396381"/>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193"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07" name="Freeform: Shape 106">
              <a:extLst>
                <a:ext uri="{FF2B5EF4-FFF2-40B4-BE49-F238E27FC236}">
                  <a16:creationId xmlns:a16="http://schemas.microsoft.com/office/drawing/2014/main" id="{2B5AFBEB-4D46-46E6-9E4C-A27649CFB09F}"/>
                </a:ext>
              </a:extLst>
            </p:cNvPr>
            <p:cNvSpPr/>
            <p:nvPr/>
          </p:nvSpPr>
          <p:spPr>
            <a:xfrm>
              <a:off x="6480161" y="3485216"/>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098"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08" name="Freeform: Shape 107">
              <a:extLst>
                <a:ext uri="{FF2B5EF4-FFF2-40B4-BE49-F238E27FC236}">
                  <a16:creationId xmlns:a16="http://schemas.microsoft.com/office/drawing/2014/main" id="{EC7E7612-9C1D-4DA3-BD2C-B6584DE5F92F}"/>
                </a:ext>
              </a:extLst>
            </p:cNvPr>
            <p:cNvSpPr/>
            <p:nvPr/>
          </p:nvSpPr>
          <p:spPr>
            <a:xfrm>
              <a:off x="7616981" y="3512367"/>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193"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09" name="Freeform: Shape 108">
              <a:extLst>
                <a:ext uri="{FF2B5EF4-FFF2-40B4-BE49-F238E27FC236}">
                  <a16:creationId xmlns:a16="http://schemas.microsoft.com/office/drawing/2014/main" id="{0A1C5315-2297-4ACD-B67B-0E135C11EDDC}"/>
                </a:ext>
              </a:extLst>
            </p:cNvPr>
            <p:cNvSpPr/>
            <p:nvPr/>
          </p:nvSpPr>
          <p:spPr>
            <a:xfrm>
              <a:off x="9864051" y="3601199"/>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098"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10" name="Freeform: Shape 109">
              <a:extLst>
                <a:ext uri="{FF2B5EF4-FFF2-40B4-BE49-F238E27FC236}">
                  <a16:creationId xmlns:a16="http://schemas.microsoft.com/office/drawing/2014/main" id="{BB9EA5D5-E9B6-4DBA-ACA4-CC210B20DB70}"/>
                </a:ext>
              </a:extLst>
            </p:cNvPr>
            <p:cNvSpPr/>
            <p:nvPr/>
          </p:nvSpPr>
          <p:spPr>
            <a:xfrm>
              <a:off x="8731956" y="3556926"/>
              <a:ext cx="88537" cy="88540"/>
            </a:xfrm>
            <a:custGeom>
              <a:avLst/>
              <a:gdLst>
                <a:gd name="connsiteX0" fmla="*/ 28575 w 28575"/>
                <a:gd name="connsiteY0" fmla="*/ 14289 h 28576"/>
                <a:gd name="connsiteX1" fmla="*/ 14288 w 28575"/>
                <a:gd name="connsiteY1" fmla="*/ 28576 h 28576"/>
                <a:gd name="connsiteX2" fmla="*/ 0 w 28575"/>
                <a:gd name="connsiteY2" fmla="*/ 14289 h 28576"/>
                <a:gd name="connsiteX3" fmla="*/ 14288 w 28575"/>
                <a:gd name="connsiteY3" fmla="*/ 1 h 28576"/>
                <a:gd name="connsiteX4" fmla="*/ 28575 w 28575"/>
                <a:gd name="connsiteY4" fmla="*/ 14289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6">
                  <a:moveTo>
                    <a:pt x="28575" y="14289"/>
                  </a:moveTo>
                  <a:cubicBezTo>
                    <a:pt x="28575" y="22194"/>
                    <a:pt x="22193" y="28576"/>
                    <a:pt x="14288" y="28576"/>
                  </a:cubicBezTo>
                  <a:cubicBezTo>
                    <a:pt x="6382" y="28576"/>
                    <a:pt x="0" y="22194"/>
                    <a:pt x="0" y="14289"/>
                  </a:cubicBezTo>
                  <a:cubicBezTo>
                    <a:pt x="0" y="6383"/>
                    <a:pt x="6382" y="1"/>
                    <a:pt x="14288" y="1"/>
                  </a:cubicBezTo>
                  <a:cubicBezTo>
                    <a:pt x="22098" y="-94"/>
                    <a:pt x="28575" y="6383"/>
                    <a:pt x="28575" y="14289"/>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11" name="Freeform: Shape 110">
              <a:extLst>
                <a:ext uri="{FF2B5EF4-FFF2-40B4-BE49-F238E27FC236}">
                  <a16:creationId xmlns:a16="http://schemas.microsoft.com/office/drawing/2014/main" id="{838E7C77-58F1-4D28-881D-021F308571E9}"/>
                </a:ext>
              </a:extLst>
            </p:cNvPr>
            <p:cNvSpPr/>
            <p:nvPr/>
          </p:nvSpPr>
          <p:spPr>
            <a:xfrm>
              <a:off x="11001457" y="3719542"/>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193"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12" name="Freeform: Shape 111">
              <a:extLst>
                <a:ext uri="{FF2B5EF4-FFF2-40B4-BE49-F238E27FC236}">
                  <a16:creationId xmlns:a16="http://schemas.microsoft.com/office/drawing/2014/main" id="{1D0A7A69-D714-48F9-8C41-D991DF6529F4}"/>
                </a:ext>
              </a:extLst>
            </p:cNvPr>
            <p:cNvSpPr/>
            <p:nvPr/>
          </p:nvSpPr>
          <p:spPr>
            <a:xfrm>
              <a:off x="3653173" y="2497433"/>
              <a:ext cx="88537" cy="88540"/>
            </a:xfrm>
            <a:custGeom>
              <a:avLst/>
              <a:gdLst>
                <a:gd name="connsiteX0" fmla="*/ 28575 w 28575"/>
                <a:gd name="connsiteY0" fmla="*/ 14289 h 28576"/>
                <a:gd name="connsiteX1" fmla="*/ 14288 w 28575"/>
                <a:gd name="connsiteY1" fmla="*/ 28576 h 28576"/>
                <a:gd name="connsiteX2" fmla="*/ 0 w 28575"/>
                <a:gd name="connsiteY2" fmla="*/ 14289 h 28576"/>
                <a:gd name="connsiteX3" fmla="*/ 14288 w 28575"/>
                <a:gd name="connsiteY3" fmla="*/ 1 h 28576"/>
                <a:gd name="connsiteX4" fmla="*/ 28575 w 28575"/>
                <a:gd name="connsiteY4" fmla="*/ 14289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6">
                  <a:moveTo>
                    <a:pt x="28575" y="14289"/>
                  </a:moveTo>
                  <a:cubicBezTo>
                    <a:pt x="28575" y="22194"/>
                    <a:pt x="22193" y="28576"/>
                    <a:pt x="14288" y="28576"/>
                  </a:cubicBezTo>
                  <a:cubicBezTo>
                    <a:pt x="6382" y="28576"/>
                    <a:pt x="0" y="22194"/>
                    <a:pt x="0" y="14289"/>
                  </a:cubicBezTo>
                  <a:cubicBezTo>
                    <a:pt x="0" y="6383"/>
                    <a:pt x="6382" y="1"/>
                    <a:pt x="14288" y="1"/>
                  </a:cubicBezTo>
                  <a:cubicBezTo>
                    <a:pt x="22193" y="-94"/>
                    <a:pt x="28575" y="6288"/>
                    <a:pt x="28575" y="14289"/>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13" name="Freeform: Shape 112">
              <a:extLst>
                <a:ext uri="{FF2B5EF4-FFF2-40B4-BE49-F238E27FC236}">
                  <a16:creationId xmlns:a16="http://schemas.microsoft.com/office/drawing/2014/main" id="{05917516-45AE-4089-8B29-69E11760C940}"/>
                </a:ext>
              </a:extLst>
            </p:cNvPr>
            <p:cNvSpPr/>
            <p:nvPr/>
          </p:nvSpPr>
          <p:spPr>
            <a:xfrm>
              <a:off x="4233977" y="2513374"/>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193"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14" name="Freeform: Shape 113">
              <a:extLst>
                <a:ext uri="{FF2B5EF4-FFF2-40B4-BE49-F238E27FC236}">
                  <a16:creationId xmlns:a16="http://schemas.microsoft.com/office/drawing/2014/main" id="{09B0B420-05A1-4694-8970-B3443BECC6B9}"/>
                </a:ext>
              </a:extLst>
            </p:cNvPr>
            <p:cNvSpPr/>
            <p:nvPr/>
          </p:nvSpPr>
          <p:spPr>
            <a:xfrm>
              <a:off x="5366660" y="2557641"/>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193"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15" name="Freeform: Shape 114">
              <a:extLst>
                <a:ext uri="{FF2B5EF4-FFF2-40B4-BE49-F238E27FC236}">
                  <a16:creationId xmlns:a16="http://schemas.microsoft.com/office/drawing/2014/main" id="{F4FEE1CF-A475-4C62-A7FD-5E7B98BF6D95}"/>
                </a:ext>
              </a:extLst>
            </p:cNvPr>
            <p:cNvSpPr/>
            <p:nvPr/>
          </p:nvSpPr>
          <p:spPr>
            <a:xfrm>
              <a:off x="6480161" y="2606336"/>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098"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16" name="Freeform: Shape 115">
              <a:extLst>
                <a:ext uri="{FF2B5EF4-FFF2-40B4-BE49-F238E27FC236}">
                  <a16:creationId xmlns:a16="http://schemas.microsoft.com/office/drawing/2014/main" id="{97D16B93-01A7-47E2-8369-98086429AAB8}"/>
                </a:ext>
              </a:extLst>
            </p:cNvPr>
            <p:cNvSpPr/>
            <p:nvPr/>
          </p:nvSpPr>
          <p:spPr>
            <a:xfrm>
              <a:off x="7616981" y="2666247"/>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193"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17" name="Freeform: Shape 116">
              <a:extLst>
                <a:ext uri="{FF2B5EF4-FFF2-40B4-BE49-F238E27FC236}">
                  <a16:creationId xmlns:a16="http://schemas.microsoft.com/office/drawing/2014/main" id="{FE4113C8-2D80-4C72-8EDD-A83AD793DC39}"/>
                </a:ext>
              </a:extLst>
            </p:cNvPr>
            <p:cNvSpPr/>
            <p:nvPr/>
          </p:nvSpPr>
          <p:spPr>
            <a:xfrm>
              <a:off x="8736679" y="2765409"/>
              <a:ext cx="88537" cy="88537"/>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93"/>
                    <a:pt x="22193" y="28575"/>
                    <a:pt x="14288" y="28575"/>
                  </a:cubicBezTo>
                  <a:cubicBezTo>
                    <a:pt x="6382" y="28575"/>
                    <a:pt x="0" y="22193"/>
                    <a:pt x="0" y="14288"/>
                  </a:cubicBezTo>
                  <a:cubicBezTo>
                    <a:pt x="0" y="6382"/>
                    <a:pt x="6382" y="0"/>
                    <a:pt x="14288" y="0"/>
                  </a:cubicBezTo>
                  <a:cubicBezTo>
                    <a:pt x="22193" y="0"/>
                    <a:pt x="28575" y="6382"/>
                    <a:pt x="28575" y="14288"/>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18" name="Freeform: Shape 117">
              <a:extLst>
                <a:ext uri="{FF2B5EF4-FFF2-40B4-BE49-F238E27FC236}">
                  <a16:creationId xmlns:a16="http://schemas.microsoft.com/office/drawing/2014/main" id="{D6DF83CD-CAEA-471D-A105-DBDA8D8FD1A9}"/>
                </a:ext>
              </a:extLst>
            </p:cNvPr>
            <p:cNvSpPr/>
            <p:nvPr/>
          </p:nvSpPr>
          <p:spPr>
            <a:xfrm>
              <a:off x="11003523" y="2896440"/>
              <a:ext cx="88537" cy="88540"/>
            </a:xfrm>
            <a:custGeom>
              <a:avLst/>
              <a:gdLst>
                <a:gd name="connsiteX0" fmla="*/ 28575 w 28575"/>
                <a:gd name="connsiteY0" fmla="*/ 14289 h 28576"/>
                <a:gd name="connsiteX1" fmla="*/ 14288 w 28575"/>
                <a:gd name="connsiteY1" fmla="*/ 28576 h 28576"/>
                <a:gd name="connsiteX2" fmla="*/ 0 w 28575"/>
                <a:gd name="connsiteY2" fmla="*/ 14289 h 28576"/>
                <a:gd name="connsiteX3" fmla="*/ 14288 w 28575"/>
                <a:gd name="connsiteY3" fmla="*/ 1 h 28576"/>
                <a:gd name="connsiteX4" fmla="*/ 28575 w 28575"/>
                <a:gd name="connsiteY4" fmla="*/ 14289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6">
                  <a:moveTo>
                    <a:pt x="28575" y="14289"/>
                  </a:moveTo>
                  <a:cubicBezTo>
                    <a:pt x="28575" y="22194"/>
                    <a:pt x="22193" y="28576"/>
                    <a:pt x="14288" y="28576"/>
                  </a:cubicBezTo>
                  <a:cubicBezTo>
                    <a:pt x="6382" y="28576"/>
                    <a:pt x="0" y="22194"/>
                    <a:pt x="0" y="14289"/>
                  </a:cubicBezTo>
                  <a:cubicBezTo>
                    <a:pt x="0" y="6383"/>
                    <a:pt x="6382" y="1"/>
                    <a:pt x="14288" y="1"/>
                  </a:cubicBezTo>
                  <a:cubicBezTo>
                    <a:pt x="22193" y="-94"/>
                    <a:pt x="28575" y="6383"/>
                    <a:pt x="28575" y="14289"/>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19" name="Freeform: Shape 118">
              <a:extLst>
                <a:ext uri="{FF2B5EF4-FFF2-40B4-BE49-F238E27FC236}">
                  <a16:creationId xmlns:a16="http://schemas.microsoft.com/office/drawing/2014/main" id="{DE10F044-A666-428C-898E-4D1FD5CABEC3}"/>
                </a:ext>
              </a:extLst>
            </p:cNvPr>
            <p:cNvSpPr/>
            <p:nvPr/>
          </p:nvSpPr>
          <p:spPr>
            <a:xfrm>
              <a:off x="10939482" y="4563302"/>
              <a:ext cx="79388" cy="78207"/>
            </a:xfrm>
            <a:custGeom>
              <a:avLst/>
              <a:gdLst>
                <a:gd name="connsiteX0" fmla="*/ 0 w 25622"/>
                <a:gd name="connsiteY0" fmla="*/ 0 h 25241"/>
                <a:gd name="connsiteX1" fmla="*/ 25622 w 25622"/>
                <a:gd name="connsiteY1" fmla="*/ 0 h 25241"/>
                <a:gd name="connsiteX2" fmla="*/ 25622 w 25622"/>
                <a:gd name="connsiteY2" fmla="*/ 25241 h 25241"/>
                <a:gd name="connsiteX3" fmla="*/ 0 w 25622"/>
                <a:gd name="connsiteY3" fmla="*/ 25241 h 25241"/>
              </a:gdLst>
              <a:ahLst/>
              <a:cxnLst>
                <a:cxn ang="0">
                  <a:pos x="connsiteX0" y="connsiteY0"/>
                </a:cxn>
                <a:cxn ang="0">
                  <a:pos x="connsiteX1" y="connsiteY1"/>
                </a:cxn>
                <a:cxn ang="0">
                  <a:pos x="connsiteX2" y="connsiteY2"/>
                </a:cxn>
                <a:cxn ang="0">
                  <a:pos x="connsiteX3" y="connsiteY3"/>
                </a:cxn>
              </a:cxnLst>
              <a:rect l="l" t="t" r="r" b="b"/>
              <a:pathLst>
                <a:path w="25622" h="25241">
                  <a:moveTo>
                    <a:pt x="0" y="0"/>
                  </a:moveTo>
                  <a:lnTo>
                    <a:pt x="25622" y="0"/>
                  </a:lnTo>
                  <a:lnTo>
                    <a:pt x="25622" y="25241"/>
                  </a:lnTo>
                  <a:lnTo>
                    <a:pt x="0" y="25241"/>
                  </a:lnTo>
                  <a:close/>
                </a:path>
              </a:pathLst>
            </a:custGeom>
            <a:solidFill>
              <a:srgbClr val="91939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20" name="Freeform: Shape 119">
              <a:extLst>
                <a:ext uri="{FF2B5EF4-FFF2-40B4-BE49-F238E27FC236}">
                  <a16:creationId xmlns:a16="http://schemas.microsoft.com/office/drawing/2014/main" id="{C104439D-7FB6-4AC9-B6F7-172B08B237E9}"/>
                </a:ext>
              </a:extLst>
            </p:cNvPr>
            <p:cNvSpPr/>
            <p:nvPr/>
          </p:nvSpPr>
          <p:spPr>
            <a:xfrm>
              <a:off x="3134049" y="3888353"/>
              <a:ext cx="7875376" cy="431764"/>
            </a:xfrm>
            <a:custGeom>
              <a:avLst/>
              <a:gdLst>
                <a:gd name="connsiteX0" fmla="*/ 0 w 2541746"/>
                <a:gd name="connsiteY0" fmla="*/ 0 h 139350"/>
                <a:gd name="connsiteX1" fmla="*/ 58293 w 2541746"/>
                <a:gd name="connsiteY1" fmla="*/ 50578 h 139350"/>
                <a:gd name="connsiteX2" fmla="*/ 181166 w 2541746"/>
                <a:gd name="connsiteY2" fmla="*/ 50578 h 139350"/>
                <a:gd name="connsiteX3" fmla="*/ 369856 w 2541746"/>
                <a:gd name="connsiteY3" fmla="*/ 50578 h 139350"/>
                <a:gd name="connsiteX4" fmla="*/ 736378 w 2541746"/>
                <a:gd name="connsiteY4" fmla="*/ 63722 h 139350"/>
                <a:gd name="connsiteX5" fmla="*/ 1095661 w 2541746"/>
                <a:gd name="connsiteY5" fmla="*/ 77724 h 139350"/>
                <a:gd name="connsiteX6" fmla="*/ 1462564 w 2541746"/>
                <a:gd name="connsiteY6" fmla="*/ 92012 h 139350"/>
                <a:gd name="connsiteX7" fmla="*/ 1820894 w 2541746"/>
                <a:gd name="connsiteY7" fmla="*/ 104108 h 139350"/>
                <a:gd name="connsiteX8" fmla="*/ 2186273 w 2541746"/>
                <a:gd name="connsiteY8" fmla="*/ 126873 h 139350"/>
                <a:gd name="connsiteX9" fmla="*/ 2541747 w 2541746"/>
                <a:gd name="connsiteY9" fmla="*/ 139351 h 1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1746" h="139350">
                  <a:moveTo>
                    <a:pt x="0" y="0"/>
                  </a:moveTo>
                  <a:lnTo>
                    <a:pt x="58293" y="50578"/>
                  </a:lnTo>
                  <a:lnTo>
                    <a:pt x="181166" y="50578"/>
                  </a:lnTo>
                  <a:lnTo>
                    <a:pt x="369856" y="50578"/>
                  </a:lnTo>
                  <a:lnTo>
                    <a:pt x="736378" y="63722"/>
                  </a:lnTo>
                  <a:lnTo>
                    <a:pt x="1095661" y="77724"/>
                  </a:lnTo>
                  <a:lnTo>
                    <a:pt x="1462564" y="92012"/>
                  </a:lnTo>
                  <a:lnTo>
                    <a:pt x="1820894" y="104108"/>
                  </a:lnTo>
                  <a:lnTo>
                    <a:pt x="2186273" y="126873"/>
                  </a:lnTo>
                  <a:lnTo>
                    <a:pt x="2541747" y="139351"/>
                  </a:lnTo>
                </a:path>
              </a:pathLst>
            </a:custGeom>
            <a:noFill/>
            <a:ln w="9192" cap="flat">
              <a:solidFill>
                <a:schemeClr val="accent1"/>
              </a:solidFill>
              <a:custDash>
                <a:ds d="217178" sp="144780"/>
              </a:custDash>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121" name="TextBox 120">
              <a:extLst>
                <a:ext uri="{FF2B5EF4-FFF2-40B4-BE49-F238E27FC236}">
                  <a16:creationId xmlns:a16="http://schemas.microsoft.com/office/drawing/2014/main" id="{75F404DC-38EA-424C-9C86-2D2CA2F06781}"/>
                </a:ext>
              </a:extLst>
            </p:cNvPr>
            <p:cNvSpPr txBox="1"/>
            <p:nvPr/>
          </p:nvSpPr>
          <p:spPr>
            <a:xfrm>
              <a:off x="1945541" y="1460383"/>
              <a:ext cx="553998" cy="4494743"/>
            </a:xfrm>
            <a:prstGeom prst="rect">
              <a:avLst/>
            </a:prstGeom>
            <a:noFill/>
          </p:spPr>
          <p:txBody>
            <a:bodyPr vert="vert270"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Adjusted mean eGFR (ml/min per 1.73 m</a:t>
              </a:r>
              <a:r>
                <a:rPr kumimoji="0" lang="en-CA" sz="1200" b="0" i="0" u="none" strike="noStrike" kern="1200" cap="none" spc="0" normalizeH="0" baseline="30000" noProof="0">
                  <a:ln>
                    <a:noFill/>
                  </a:ln>
                  <a:solidFill>
                    <a:srgbClr val="3F3F3F"/>
                  </a:solidFill>
                  <a:effectLst/>
                  <a:uLnTx/>
                  <a:uFillTx/>
                  <a:latin typeface="Arial" panose="020B0604020202020204"/>
                  <a:ea typeface="+mn-ea"/>
                  <a:cs typeface="+mn-cs"/>
                </a:rPr>
                <a:t>2</a:t>
              </a: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a:t>
              </a:r>
            </a:p>
          </p:txBody>
        </p:sp>
        <p:sp>
          <p:nvSpPr>
            <p:cNvPr id="122" name="TextBox 121">
              <a:extLst>
                <a:ext uri="{FF2B5EF4-FFF2-40B4-BE49-F238E27FC236}">
                  <a16:creationId xmlns:a16="http://schemas.microsoft.com/office/drawing/2014/main" id="{80EA52F6-6C25-404A-A165-C0252BEC1E63}"/>
                </a:ext>
              </a:extLst>
            </p:cNvPr>
            <p:cNvSpPr txBox="1"/>
            <p:nvPr/>
          </p:nvSpPr>
          <p:spPr>
            <a:xfrm>
              <a:off x="2607893" y="5488913"/>
              <a:ext cx="384715" cy="415499"/>
            </a:xfrm>
            <a:prstGeom prst="rect">
              <a:avLst/>
            </a:prstGeom>
            <a:noFill/>
          </p:spPr>
          <p:txBody>
            <a:bodyPr vert="horz"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0</a:t>
              </a:r>
            </a:p>
          </p:txBody>
        </p:sp>
        <p:sp>
          <p:nvSpPr>
            <p:cNvPr id="123" name="TextBox 122">
              <a:extLst>
                <a:ext uri="{FF2B5EF4-FFF2-40B4-BE49-F238E27FC236}">
                  <a16:creationId xmlns:a16="http://schemas.microsoft.com/office/drawing/2014/main" id="{69D9A21A-26BF-4DE2-BF16-DC8511114AFF}"/>
                </a:ext>
              </a:extLst>
            </p:cNvPr>
            <p:cNvSpPr txBox="1"/>
            <p:nvPr/>
          </p:nvSpPr>
          <p:spPr>
            <a:xfrm>
              <a:off x="2526255" y="5035811"/>
              <a:ext cx="547990" cy="415499"/>
            </a:xfrm>
            <a:prstGeom prst="rect">
              <a:avLst/>
            </a:prstGeom>
            <a:noFill/>
          </p:spPr>
          <p:txBody>
            <a:bodyPr vert="horz"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10</a:t>
              </a:r>
            </a:p>
          </p:txBody>
        </p:sp>
        <p:sp>
          <p:nvSpPr>
            <p:cNvPr id="124" name="TextBox 123">
              <a:extLst>
                <a:ext uri="{FF2B5EF4-FFF2-40B4-BE49-F238E27FC236}">
                  <a16:creationId xmlns:a16="http://schemas.microsoft.com/office/drawing/2014/main" id="{5911E2D5-8361-4FC0-B93B-6BB8A170CAE9}"/>
                </a:ext>
              </a:extLst>
            </p:cNvPr>
            <p:cNvSpPr txBox="1"/>
            <p:nvPr/>
          </p:nvSpPr>
          <p:spPr>
            <a:xfrm>
              <a:off x="2547914" y="4582706"/>
              <a:ext cx="504673" cy="692498"/>
            </a:xfrm>
            <a:prstGeom prst="rect">
              <a:avLst/>
            </a:prstGeom>
            <a:noFill/>
          </p:spPr>
          <p:txBody>
            <a:bodyPr vert="horz"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20</a:t>
              </a:r>
            </a:p>
          </p:txBody>
        </p:sp>
        <p:sp>
          <p:nvSpPr>
            <p:cNvPr id="125" name="TextBox 124">
              <a:extLst>
                <a:ext uri="{FF2B5EF4-FFF2-40B4-BE49-F238E27FC236}">
                  <a16:creationId xmlns:a16="http://schemas.microsoft.com/office/drawing/2014/main" id="{7DAB4AA5-A17E-4E6D-8916-D75CB62FD60F}"/>
                </a:ext>
              </a:extLst>
            </p:cNvPr>
            <p:cNvSpPr txBox="1"/>
            <p:nvPr/>
          </p:nvSpPr>
          <p:spPr>
            <a:xfrm>
              <a:off x="2547914" y="4129601"/>
              <a:ext cx="504673" cy="692498"/>
            </a:xfrm>
            <a:prstGeom prst="rect">
              <a:avLst/>
            </a:prstGeom>
            <a:noFill/>
          </p:spPr>
          <p:txBody>
            <a:bodyPr vert="horz"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30</a:t>
              </a:r>
            </a:p>
          </p:txBody>
        </p:sp>
        <p:sp>
          <p:nvSpPr>
            <p:cNvPr id="126" name="TextBox 125">
              <a:extLst>
                <a:ext uri="{FF2B5EF4-FFF2-40B4-BE49-F238E27FC236}">
                  <a16:creationId xmlns:a16="http://schemas.microsoft.com/office/drawing/2014/main" id="{59ED7EFE-78EA-46F9-9AEF-75E163B59079}"/>
                </a:ext>
              </a:extLst>
            </p:cNvPr>
            <p:cNvSpPr txBox="1"/>
            <p:nvPr/>
          </p:nvSpPr>
          <p:spPr>
            <a:xfrm>
              <a:off x="2520396" y="3676496"/>
              <a:ext cx="559708" cy="415499"/>
            </a:xfrm>
            <a:prstGeom prst="rect">
              <a:avLst/>
            </a:prstGeom>
            <a:noFill/>
          </p:spPr>
          <p:txBody>
            <a:bodyPr vert="horz"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40</a:t>
              </a:r>
            </a:p>
          </p:txBody>
        </p:sp>
        <p:sp>
          <p:nvSpPr>
            <p:cNvPr id="127" name="TextBox 126">
              <a:extLst>
                <a:ext uri="{FF2B5EF4-FFF2-40B4-BE49-F238E27FC236}">
                  <a16:creationId xmlns:a16="http://schemas.microsoft.com/office/drawing/2014/main" id="{17741E01-FCB8-4495-83D3-FA5CB9F91774}"/>
                </a:ext>
              </a:extLst>
            </p:cNvPr>
            <p:cNvSpPr txBox="1"/>
            <p:nvPr/>
          </p:nvSpPr>
          <p:spPr>
            <a:xfrm>
              <a:off x="2547912" y="3223391"/>
              <a:ext cx="504673" cy="692498"/>
            </a:xfrm>
            <a:prstGeom prst="rect">
              <a:avLst/>
            </a:prstGeom>
            <a:noFill/>
          </p:spPr>
          <p:txBody>
            <a:bodyPr vert="horz"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50</a:t>
              </a:r>
            </a:p>
          </p:txBody>
        </p:sp>
        <p:sp>
          <p:nvSpPr>
            <p:cNvPr id="128" name="TextBox 127">
              <a:extLst>
                <a:ext uri="{FF2B5EF4-FFF2-40B4-BE49-F238E27FC236}">
                  <a16:creationId xmlns:a16="http://schemas.microsoft.com/office/drawing/2014/main" id="{D17846C6-9801-46C4-A172-2B0290F24536}"/>
                </a:ext>
              </a:extLst>
            </p:cNvPr>
            <p:cNvSpPr txBox="1"/>
            <p:nvPr/>
          </p:nvSpPr>
          <p:spPr>
            <a:xfrm>
              <a:off x="2521437" y="2770286"/>
              <a:ext cx="557625" cy="415499"/>
            </a:xfrm>
            <a:prstGeom prst="rect">
              <a:avLst/>
            </a:prstGeom>
            <a:noFill/>
          </p:spPr>
          <p:txBody>
            <a:bodyPr vert="horz"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60</a:t>
              </a:r>
            </a:p>
          </p:txBody>
        </p:sp>
        <p:sp>
          <p:nvSpPr>
            <p:cNvPr id="129" name="TextBox 128">
              <a:extLst>
                <a:ext uri="{FF2B5EF4-FFF2-40B4-BE49-F238E27FC236}">
                  <a16:creationId xmlns:a16="http://schemas.microsoft.com/office/drawing/2014/main" id="{AA0E44A1-227D-423A-A84C-69F5DA6B38E3}"/>
                </a:ext>
              </a:extLst>
            </p:cNvPr>
            <p:cNvSpPr txBox="1"/>
            <p:nvPr/>
          </p:nvSpPr>
          <p:spPr>
            <a:xfrm>
              <a:off x="2526255" y="2317181"/>
              <a:ext cx="547990" cy="415499"/>
            </a:xfrm>
            <a:prstGeom prst="rect">
              <a:avLst/>
            </a:prstGeom>
            <a:noFill/>
          </p:spPr>
          <p:txBody>
            <a:bodyPr vert="horz"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70</a:t>
              </a:r>
            </a:p>
          </p:txBody>
        </p:sp>
        <p:sp>
          <p:nvSpPr>
            <p:cNvPr id="130" name="TextBox 129">
              <a:extLst>
                <a:ext uri="{FF2B5EF4-FFF2-40B4-BE49-F238E27FC236}">
                  <a16:creationId xmlns:a16="http://schemas.microsoft.com/office/drawing/2014/main" id="{AA6C59DF-2735-49A3-B4AC-A348EC704F6E}"/>
                </a:ext>
              </a:extLst>
            </p:cNvPr>
            <p:cNvSpPr txBox="1"/>
            <p:nvPr/>
          </p:nvSpPr>
          <p:spPr>
            <a:xfrm>
              <a:off x="2550416" y="1864076"/>
              <a:ext cx="499668" cy="692498"/>
            </a:xfrm>
            <a:prstGeom prst="rect">
              <a:avLst/>
            </a:prstGeom>
            <a:noFill/>
          </p:spPr>
          <p:txBody>
            <a:bodyPr vert="horz"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80</a:t>
              </a:r>
            </a:p>
          </p:txBody>
        </p:sp>
        <p:sp>
          <p:nvSpPr>
            <p:cNvPr id="131" name="TextBox 130">
              <a:extLst>
                <a:ext uri="{FF2B5EF4-FFF2-40B4-BE49-F238E27FC236}">
                  <a16:creationId xmlns:a16="http://schemas.microsoft.com/office/drawing/2014/main" id="{AC994C3C-0347-4BE3-AE8E-43D22DE92322}"/>
                </a:ext>
              </a:extLst>
            </p:cNvPr>
            <p:cNvSpPr txBox="1"/>
            <p:nvPr/>
          </p:nvSpPr>
          <p:spPr>
            <a:xfrm>
              <a:off x="2526255" y="1410971"/>
              <a:ext cx="547990" cy="415499"/>
            </a:xfrm>
            <a:prstGeom prst="rect">
              <a:avLst/>
            </a:prstGeom>
            <a:noFill/>
          </p:spPr>
          <p:txBody>
            <a:bodyPr vert="horz"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90</a:t>
              </a:r>
            </a:p>
          </p:txBody>
        </p:sp>
        <p:sp>
          <p:nvSpPr>
            <p:cNvPr id="132" name="TextBox 131">
              <a:extLst>
                <a:ext uri="{FF2B5EF4-FFF2-40B4-BE49-F238E27FC236}">
                  <a16:creationId xmlns:a16="http://schemas.microsoft.com/office/drawing/2014/main" id="{C4F965D1-B240-4017-B585-47FA9D03DA6E}"/>
                </a:ext>
              </a:extLst>
            </p:cNvPr>
            <p:cNvSpPr txBox="1"/>
            <p:nvPr/>
          </p:nvSpPr>
          <p:spPr>
            <a:xfrm>
              <a:off x="2941689" y="5759542"/>
              <a:ext cx="384715" cy="415499"/>
            </a:xfrm>
            <a:prstGeom prst="rect">
              <a:avLst/>
            </a:prstGeom>
            <a:noFill/>
          </p:spPr>
          <p:txBody>
            <a:bodyPr vert="horz"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0</a:t>
              </a:r>
            </a:p>
          </p:txBody>
        </p:sp>
        <p:sp>
          <p:nvSpPr>
            <p:cNvPr id="133" name="TextBox 132">
              <a:extLst>
                <a:ext uri="{FF2B5EF4-FFF2-40B4-BE49-F238E27FC236}">
                  <a16:creationId xmlns:a16="http://schemas.microsoft.com/office/drawing/2014/main" id="{714B1C8F-49A3-45D2-92C6-7538D1DCA596}"/>
                </a:ext>
              </a:extLst>
            </p:cNvPr>
            <p:cNvSpPr txBox="1"/>
            <p:nvPr/>
          </p:nvSpPr>
          <p:spPr>
            <a:xfrm>
              <a:off x="4065522" y="5759543"/>
              <a:ext cx="384715" cy="415499"/>
            </a:xfrm>
            <a:prstGeom prst="rect">
              <a:avLst/>
            </a:prstGeom>
            <a:noFill/>
          </p:spPr>
          <p:txBody>
            <a:bodyPr vert="horz"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6</a:t>
              </a:r>
            </a:p>
          </p:txBody>
        </p:sp>
        <p:sp>
          <p:nvSpPr>
            <p:cNvPr id="134" name="TextBox 133">
              <a:extLst>
                <a:ext uri="{FF2B5EF4-FFF2-40B4-BE49-F238E27FC236}">
                  <a16:creationId xmlns:a16="http://schemas.microsoft.com/office/drawing/2014/main" id="{0E12D616-C4B2-4F73-9E34-D717B798980A}"/>
                </a:ext>
              </a:extLst>
            </p:cNvPr>
            <p:cNvSpPr txBox="1"/>
            <p:nvPr/>
          </p:nvSpPr>
          <p:spPr>
            <a:xfrm>
              <a:off x="5129616" y="5759545"/>
              <a:ext cx="511387" cy="692498"/>
            </a:xfrm>
            <a:prstGeom prst="rect">
              <a:avLst/>
            </a:prstGeom>
            <a:noFill/>
          </p:spPr>
          <p:txBody>
            <a:bodyPr vert="horz"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12</a:t>
              </a:r>
            </a:p>
          </p:txBody>
        </p:sp>
        <p:sp>
          <p:nvSpPr>
            <p:cNvPr id="135" name="TextBox 134">
              <a:extLst>
                <a:ext uri="{FF2B5EF4-FFF2-40B4-BE49-F238E27FC236}">
                  <a16:creationId xmlns:a16="http://schemas.microsoft.com/office/drawing/2014/main" id="{AE6AB90F-FCF5-4B78-BCD5-0EF7496BC5DC}"/>
                </a:ext>
              </a:extLst>
            </p:cNvPr>
            <p:cNvSpPr txBox="1"/>
            <p:nvPr/>
          </p:nvSpPr>
          <p:spPr>
            <a:xfrm>
              <a:off x="6246864" y="5759546"/>
              <a:ext cx="511387" cy="692498"/>
            </a:xfrm>
            <a:prstGeom prst="rect">
              <a:avLst/>
            </a:prstGeom>
            <a:noFill/>
          </p:spPr>
          <p:txBody>
            <a:bodyPr vert="horz"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18</a:t>
              </a:r>
            </a:p>
          </p:txBody>
        </p:sp>
        <p:sp>
          <p:nvSpPr>
            <p:cNvPr id="136" name="TextBox 135">
              <a:extLst>
                <a:ext uri="{FF2B5EF4-FFF2-40B4-BE49-F238E27FC236}">
                  <a16:creationId xmlns:a16="http://schemas.microsoft.com/office/drawing/2014/main" id="{218EE51A-7859-4BEB-8C00-5BD4E28207FF}"/>
                </a:ext>
              </a:extLst>
            </p:cNvPr>
            <p:cNvSpPr txBox="1"/>
            <p:nvPr/>
          </p:nvSpPr>
          <p:spPr>
            <a:xfrm>
              <a:off x="7383771" y="5759546"/>
              <a:ext cx="504781" cy="692498"/>
            </a:xfrm>
            <a:prstGeom prst="rect">
              <a:avLst/>
            </a:prstGeom>
            <a:noFill/>
          </p:spPr>
          <p:txBody>
            <a:bodyPr vert="horz"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24</a:t>
              </a:r>
            </a:p>
          </p:txBody>
        </p:sp>
        <p:sp>
          <p:nvSpPr>
            <p:cNvPr id="137" name="TextBox 136">
              <a:extLst>
                <a:ext uri="{FF2B5EF4-FFF2-40B4-BE49-F238E27FC236}">
                  <a16:creationId xmlns:a16="http://schemas.microsoft.com/office/drawing/2014/main" id="{3EE22E1E-B93B-4E1B-9E35-37201552E86F}"/>
                </a:ext>
              </a:extLst>
            </p:cNvPr>
            <p:cNvSpPr txBox="1"/>
            <p:nvPr/>
          </p:nvSpPr>
          <p:spPr>
            <a:xfrm>
              <a:off x="8504856" y="5759546"/>
              <a:ext cx="504781" cy="692498"/>
            </a:xfrm>
            <a:prstGeom prst="rect">
              <a:avLst/>
            </a:prstGeom>
            <a:noFill/>
          </p:spPr>
          <p:txBody>
            <a:bodyPr vert="horz"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30</a:t>
              </a:r>
            </a:p>
          </p:txBody>
        </p:sp>
        <p:sp>
          <p:nvSpPr>
            <p:cNvPr id="138" name="TextBox 137">
              <a:extLst>
                <a:ext uri="{FF2B5EF4-FFF2-40B4-BE49-F238E27FC236}">
                  <a16:creationId xmlns:a16="http://schemas.microsoft.com/office/drawing/2014/main" id="{6F214503-755D-4484-8604-679D80A12472}"/>
                </a:ext>
              </a:extLst>
            </p:cNvPr>
            <p:cNvSpPr txBox="1"/>
            <p:nvPr/>
          </p:nvSpPr>
          <p:spPr>
            <a:xfrm>
              <a:off x="9611660" y="5759548"/>
              <a:ext cx="504781" cy="692498"/>
            </a:xfrm>
            <a:prstGeom prst="rect">
              <a:avLst/>
            </a:prstGeom>
            <a:noFill/>
          </p:spPr>
          <p:txBody>
            <a:bodyPr vert="horz"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36</a:t>
              </a:r>
            </a:p>
          </p:txBody>
        </p:sp>
        <p:sp>
          <p:nvSpPr>
            <p:cNvPr id="139" name="TextBox 138">
              <a:extLst>
                <a:ext uri="{FF2B5EF4-FFF2-40B4-BE49-F238E27FC236}">
                  <a16:creationId xmlns:a16="http://schemas.microsoft.com/office/drawing/2014/main" id="{9DE1830E-A7B5-4C6F-B3EF-685347FA8B61}"/>
                </a:ext>
              </a:extLst>
            </p:cNvPr>
            <p:cNvSpPr txBox="1"/>
            <p:nvPr/>
          </p:nvSpPr>
          <p:spPr>
            <a:xfrm>
              <a:off x="10772066" y="5759542"/>
              <a:ext cx="504781" cy="692498"/>
            </a:xfrm>
            <a:prstGeom prst="rect">
              <a:avLst/>
            </a:prstGeom>
            <a:noFill/>
          </p:spPr>
          <p:txBody>
            <a:bodyPr vert="horz"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42</a:t>
              </a:r>
            </a:p>
          </p:txBody>
        </p:sp>
        <p:sp>
          <p:nvSpPr>
            <p:cNvPr id="140" name="TextBox 139">
              <a:extLst>
                <a:ext uri="{FF2B5EF4-FFF2-40B4-BE49-F238E27FC236}">
                  <a16:creationId xmlns:a16="http://schemas.microsoft.com/office/drawing/2014/main" id="{82E5090B-8B4E-4DBE-91CC-64732086A207}"/>
                </a:ext>
              </a:extLst>
            </p:cNvPr>
            <p:cNvSpPr txBox="1"/>
            <p:nvPr/>
          </p:nvSpPr>
          <p:spPr>
            <a:xfrm rot="5400000">
              <a:off x="6837233" y="4429417"/>
              <a:ext cx="553998" cy="3850570"/>
            </a:xfrm>
            <a:prstGeom prst="rect">
              <a:avLst/>
            </a:prstGeom>
            <a:noFill/>
          </p:spPr>
          <p:txBody>
            <a:bodyPr vert="vert270"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3F3F3F"/>
                  </a:solidFill>
                  <a:effectLst/>
                  <a:uLnTx/>
                  <a:uFillTx/>
                  <a:latin typeface="Arial" panose="020B0604020202020204"/>
                  <a:ea typeface="+mn-ea"/>
                  <a:cs typeface="+mn-cs"/>
                </a:rPr>
                <a:t>Months since randomization</a:t>
              </a:r>
            </a:p>
          </p:txBody>
        </p:sp>
        <p:sp>
          <p:nvSpPr>
            <p:cNvPr id="141" name="TextBox 140">
              <a:extLst>
                <a:ext uri="{FF2B5EF4-FFF2-40B4-BE49-F238E27FC236}">
                  <a16:creationId xmlns:a16="http://schemas.microsoft.com/office/drawing/2014/main" id="{62556505-53BE-491F-B1D4-769033B6052C}"/>
                </a:ext>
              </a:extLst>
            </p:cNvPr>
            <p:cNvSpPr txBox="1"/>
            <p:nvPr/>
          </p:nvSpPr>
          <p:spPr>
            <a:xfrm>
              <a:off x="11269370" y="4280805"/>
              <a:ext cx="3148441" cy="692498"/>
            </a:xfrm>
            <a:prstGeom prst="rect">
              <a:avLst/>
            </a:prstGeom>
            <a:noFill/>
          </p:spPr>
          <p:txBody>
            <a:bodyPr vert="horz"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3F3F3F"/>
                  </a:solidFill>
                  <a:effectLst/>
                  <a:uLnTx/>
                  <a:uFillTx/>
                  <a:latin typeface="Arial" panose="020B0604020202020204"/>
                  <a:ea typeface="+mn-ea"/>
                  <a:cs typeface="+mn-cs"/>
                </a:rPr>
                <a:t>30 to &lt;45 ml/min per 1.73 m</a:t>
              </a:r>
              <a:r>
                <a:rPr kumimoji="0" lang="da-DK" sz="1200" b="0" i="0" u="none" strike="noStrike" kern="1200" cap="none" spc="0" normalizeH="0" baseline="30000" noProof="0">
                  <a:ln>
                    <a:noFill/>
                  </a:ln>
                  <a:solidFill>
                    <a:srgbClr val="3F3F3F"/>
                  </a:solidFill>
                  <a:effectLst/>
                  <a:uLnTx/>
                  <a:uFillTx/>
                  <a:latin typeface="Arial" panose="020B0604020202020204"/>
                  <a:ea typeface="+mn-ea"/>
                  <a:cs typeface="+mn-cs"/>
                </a:rPr>
                <a:t>2</a:t>
              </a:r>
              <a:endParaRPr kumimoji="0" lang="en-CA" sz="1200" b="0" i="0" u="none" strike="noStrike" kern="1200" cap="none" spc="0" normalizeH="0" baseline="30000" noProof="0">
                <a:ln>
                  <a:noFill/>
                </a:ln>
                <a:solidFill>
                  <a:srgbClr val="3F3F3F"/>
                </a:solidFill>
                <a:effectLst/>
                <a:uLnTx/>
                <a:uFillTx/>
                <a:latin typeface="Arial" panose="020B0604020202020204"/>
                <a:ea typeface="+mn-ea"/>
                <a:cs typeface="+mn-cs"/>
              </a:endParaRPr>
            </a:p>
          </p:txBody>
        </p:sp>
        <p:sp>
          <p:nvSpPr>
            <p:cNvPr id="142" name="TextBox 141">
              <a:extLst>
                <a:ext uri="{FF2B5EF4-FFF2-40B4-BE49-F238E27FC236}">
                  <a16:creationId xmlns:a16="http://schemas.microsoft.com/office/drawing/2014/main" id="{936B85F0-2AD8-46C7-BC56-64FD16E4BDD8}"/>
                </a:ext>
              </a:extLst>
            </p:cNvPr>
            <p:cNvSpPr txBox="1"/>
            <p:nvPr/>
          </p:nvSpPr>
          <p:spPr>
            <a:xfrm>
              <a:off x="11269370" y="3690701"/>
              <a:ext cx="3148441" cy="692498"/>
            </a:xfrm>
            <a:prstGeom prst="rect">
              <a:avLst/>
            </a:prstGeom>
            <a:noFill/>
          </p:spPr>
          <p:txBody>
            <a:bodyPr vert="horz"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3F3F3F"/>
                  </a:solidFill>
                  <a:effectLst/>
                  <a:uLnTx/>
                  <a:uFillTx/>
                  <a:latin typeface="Arial" panose="020B0604020202020204"/>
                  <a:ea typeface="+mn-ea"/>
                  <a:cs typeface="+mn-cs"/>
                </a:rPr>
                <a:t>45 to &lt;60 ml/min per 1.73 m</a:t>
              </a:r>
              <a:r>
                <a:rPr kumimoji="0" lang="da-DK" sz="1200" b="0" i="0" u="none" strike="noStrike" kern="1200" cap="none" spc="0" normalizeH="0" baseline="30000" noProof="0">
                  <a:ln>
                    <a:noFill/>
                  </a:ln>
                  <a:solidFill>
                    <a:srgbClr val="3F3F3F"/>
                  </a:solidFill>
                  <a:effectLst/>
                  <a:uLnTx/>
                  <a:uFillTx/>
                  <a:latin typeface="Arial" panose="020B0604020202020204"/>
                  <a:ea typeface="+mn-ea"/>
                  <a:cs typeface="+mn-cs"/>
                </a:rPr>
                <a:t>2</a:t>
              </a:r>
              <a:endParaRPr kumimoji="0" lang="en-CA" sz="1200" b="0" i="0" u="none" strike="noStrike" kern="1200" cap="none" spc="0" normalizeH="0" baseline="30000" noProof="0">
                <a:ln>
                  <a:noFill/>
                </a:ln>
                <a:solidFill>
                  <a:srgbClr val="3F3F3F"/>
                </a:solidFill>
                <a:effectLst/>
                <a:uLnTx/>
                <a:uFillTx/>
                <a:latin typeface="Arial" panose="020B0604020202020204"/>
                <a:ea typeface="+mn-ea"/>
                <a:cs typeface="+mn-cs"/>
              </a:endParaRPr>
            </a:p>
          </p:txBody>
        </p:sp>
        <p:sp>
          <p:nvSpPr>
            <p:cNvPr id="143" name="TextBox 142">
              <a:extLst>
                <a:ext uri="{FF2B5EF4-FFF2-40B4-BE49-F238E27FC236}">
                  <a16:creationId xmlns:a16="http://schemas.microsoft.com/office/drawing/2014/main" id="{EDCEEBA0-BBDF-420A-91CA-8C1C2D3DBB95}"/>
                </a:ext>
              </a:extLst>
            </p:cNvPr>
            <p:cNvSpPr txBox="1"/>
            <p:nvPr/>
          </p:nvSpPr>
          <p:spPr>
            <a:xfrm>
              <a:off x="11269370" y="2845856"/>
              <a:ext cx="3148441" cy="692498"/>
            </a:xfrm>
            <a:prstGeom prst="rect">
              <a:avLst/>
            </a:prstGeom>
            <a:noFill/>
          </p:spPr>
          <p:txBody>
            <a:bodyPr vert="horz"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3F3F3F"/>
                  </a:solidFill>
                  <a:effectLst/>
                  <a:uLnTx/>
                  <a:uFillTx/>
                  <a:latin typeface="Arial" panose="020B0604020202020204"/>
                  <a:ea typeface="+mn-ea"/>
                  <a:cs typeface="+mn-cs"/>
                </a:rPr>
                <a:t>60 to &lt;90 ml/min per 1.73 m</a:t>
              </a:r>
              <a:r>
                <a:rPr kumimoji="0" lang="da-DK" sz="1200" b="0" i="0" u="none" strike="noStrike" kern="1200" cap="none" spc="0" normalizeH="0" baseline="30000" noProof="0">
                  <a:ln>
                    <a:noFill/>
                  </a:ln>
                  <a:solidFill>
                    <a:srgbClr val="3F3F3F"/>
                  </a:solidFill>
                  <a:effectLst/>
                  <a:uLnTx/>
                  <a:uFillTx/>
                  <a:latin typeface="Arial" panose="020B0604020202020204"/>
                  <a:ea typeface="+mn-ea"/>
                  <a:cs typeface="+mn-cs"/>
                </a:rPr>
                <a:t>2</a:t>
              </a:r>
              <a:endParaRPr kumimoji="0" lang="en-CA" sz="1200" b="0" i="0" u="none" strike="noStrike" kern="1200" cap="none" spc="0" normalizeH="0" baseline="30000" noProof="0">
                <a:ln>
                  <a:noFill/>
                </a:ln>
                <a:solidFill>
                  <a:srgbClr val="3F3F3F"/>
                </a:solidFill>
                <a:effectLst/>
                <a:uLnTx/>
                <a:uFillTx/>
                <a:latin typeface="Arial" panose="020B0604020202020204"/>
                <a:ea typeface="+mn-ea"/>
                <a:cs typeface="+mn-cs"/>
              </a:endParaRPr>
            </a:p>
          </p:txBody>
        </p:sp>
        <p:sp>
          <p:nvSpPr>
            <p:cNvPr id="144" name="Freeform: Shape 143">
              <a:extLst>
                <a:ext uri="{FF2B5EF4-FFF2-40B4-BE49-F238E27FC236}">
                  <a16:creationId xmlns:a16="http://schemas.microsoft.com/office/drawing/2014/main" id="{5557603B-DCB0-4533-85F7-0DC5579AACCD}"/>
                </a:ext>
              </a:extLst>
            </p:cNvPr>
            <p:cNvSpPr/>
            <p:nvPr/>
          </p:nvSpPr>
          <p:spPr>
            <a:xfrm>
              <a:off x="9874248" y="2820772"/>
              <a:ext cx="88537" cy="88540"/>
            </a:xfrm>
            <a:custGeom>
              <a:avLst/>
              <a:gdLst>
                <a:gd name="connsiteX0" fmla="*/ 28575 w 28575"/>
                <a:gd name="connsiteY0" fmla="*/ 14289 h 28576"/>
                <a:gd name="connsiteX1" fmla="*/ 14288 w 28575"/>
                <a:gd name="connsiteY1" fmla="*/ 28576 h 28576"/>
                <a:gd name="connsiteX2" fmla="*/ 0 w 28575"/>
                <a:gd name="connsiteY2" fmla="*/ 14289 h 28576"/>
                <a:gd name="connsiteX3" fmla="*/ 14288 w 28575"/>
                <a:gd name="connsiteY3" fmla="*/ 1 h 28576"/>
                <a:gd name="connsiteX4" fmla="*/ 28575 w 28575"/>
                <a:gd name="connsiteY4" fmla="*/ 14289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6">
                  <a:moveTo>
                    <a:pt x="28575" y="14289"/>
                  </a:moveTo>
                  <a:cubicBezTo>
                    <a:pt x="28575" y="22194"/>
                    <a:pt x="22193" y="28576"/>
                    <a:pt x="14288" y="28576"/>
                  </a:cubicBezTo>
                  <a:cubicBezTo>
                    <a:pt x="6382" y="28576"/>
                    <a:pt x="0" y="22194"/>
                    <a:pt x="0" y="14289"/>
                  </a:cubicBezTo>
                  <a:cubicBezTo>
                    <a:pt x="0" y="6383"/>
                    <a:pt x="6382" y="1"/>
                    <a:pt x="14288" y="1"/>
                  </a:cubicBezTo>
                  <a:cubicBezTo>
                    <a:pt x="22193" y="-94"/>
                    <a:pt x="28575" y="6383"/>
                    <a:pt x="28575" y="14289"/>
                  </a:cubicBezTo>
                </a:path>
              </a:pathLst>
            </a:custGeom>
            <a:solidFill>
              <a:schemeClr val="accent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grpSp>
      <p:graphicFrame>
        <p:nvGraphicFramePr>
          <p:cNvPr id="145" name="Table 143">
            <a:extLst>
              <a:ext uri="{FF2B5EF4-FFF2-40B4-BE49-F238E27FC236}">
                <a16:creationId xmlns:a16="http://schemas.microsoft.com/office/drawing/2014/main" id="{E446E73F-50AF-4B7A-8EF0-1287C20262B6}"/>
              </a:ext>
            </a:extLst>
          </p:cNvPr>
          <p:cNvGraphicFramePr>
            <a:graphicFrameLocks noGrp="1"/>
          </p:cNvGraphicFramePr>
          <p:nvPr/>
        </p:nvGraphicFramePr>
        <p:xfrm>
          <a:off x="425169" y="4579113"/>
          <a:ext cx="8404267" cy="1736193"/>
        </p:xfrm>
        <a:graphic>
          <a:graphicData uri="http://schemas.openxmlformats.org/drawingml/2006/table">
            <a:tbl>
              <a:tblPr firstRow="1" bandRow="1">
                <a:effectLst/>
                <a:tableStyleId>{5C22544A-7EE6-4342-B048-85BDC9FD1C3A}</a:tableStyleId>
              </a:tblPr>
              <a:tblGrid>
                <a:gridCol w="1369479">
                  <a:extLst>
                    <a:ext uri="{9D8B030D-6E8A-4147-A177-3AD203B41FA5}">
                      <a16:colId xmlns:a16="http://schemas.microsoft.com/office/drawing/2014/main" val="449876468"/>
                    </a:ext>
                  </a:extLst>
                </a:gridCol>
                <a:gridCol w="1022604">
                  <a:extLst>
                    <a:ext uri="{9D8B030D-6E8A-4147-A177-3AD203B41FA5}">
                      <a16:colId xmlns:a16="http://schemas.microsoft.com/office/drawing/2014/main" val="2039161720"/>
                    </a:ext>
                  </a:extLst>
                </a:gridCol>
                <a:gridCol w="751523">
                  <a:extLst>
                    <a:ext uri="{9D8B030D-6E8A-4147-A177-3AD203B41FA5}">
                      <a16:colId xmlns:a16="http://schemas.microsoft.com/office/drawing/2014/main" val="374763818"/>
                    </a:ext>
                  </a:extLst>
                </a:gridCol>
                <a:gridCol w="751523">
                  <a:extLst>
                    <a:ext uri="{9D8B030D-6E8A-4147-A177-3AD203B41FA5}">
                      <a16:colId xmlns:a16="http://schemas.microsoft.com/office/drawing/2014/main" val="650427815"/>
                    </a:ext>
                  </a:extLst>
                </a:gridCol>
                <a:gridCol w="751523">
                  <a:extLst>
                    <a:ext uri="{9D8B030D-6E8A-4147-A177-3AD203B41FA5}">
                      <a16:colId xmlns:a16="http://schemas.microsoft.com/office/drawing/2014/main" val="1811643331"/>
                    </a:ext>
                  </a:extLst>
                </a:gridCol>
                <a:gridCol w="751523">
                  <a:extLst>
                    <a:ext uri="{9D8B030D-6E8A-4147-A177-3AD203B41FA5}">
                      <a16:colId xmlns:a16="http://schemas.microsoft.com/office/drawing/2014/main" val="3526409532"/>
                    </a:ext>
                  </a:extLst>
                </a:gridCol>
                <a:gridCol w="751523">
                  <a:extLst>
                    <a:ext uri="{9D8B030D-6E8A-4147-A177-3AD203B41FA5}">
                      <a16:colId xmlns:a16="http://schemas.microsoft.com/office/drawing/2014/main" val="3099842341"/>
                    </a:ext>
                  </a:extLst>
                </a:gridCol>
                <a:gridCol w="751523">
                  <a:extLst>
                    <a:ext uri="{9D8B030D-6E8A-4147-A177-3AD203B41FA5}">
                      <a16:colId xmlns:a16="http://schemas.microsoft.com/office/drawing/2014/main" val="1069387588"/>
                    </a:ext>
                  </a:extLst>
                </a:gridCol>
                <a:gridCol w="751523">
                  <a:extLst>
                    <a:ext uri="{9D8B030D-6E8A-4147-A177-3AD203B41FA5}">
                      <a16:colId xmlns:a16="http://schemas.microsoft.com/office/drawing/2014/main" val="2918590175"/>
                    </a:ext>
                  </a:extLst>
                </a:gridCol>
                <a:gridCol w="751523">
                  <a:extLst>
                    <a:ext uri="{9D8B030D-6E8A-4147-A177-3AD203B41FA5}">
                      <a16:colId xmlns:a16="http://schemas.microsoft.com/office/drawing/2014/main" val="2581147317"/>
                    </a:ext>
                  </a:extLst>
                </a:gridCol>
              </a:tblGrid>
              <a:tr h="281025">
                <a:tc>
                  <a:txBody>
                    <a:bodyPr/>
                    <a:lstStyle/>
                    <a:p>
                      <a:r>
                        <a:rPr lang="en-CA" sz="1200">
                          <a:solidFill>
                            <a:schemeClr val="tx1"/>
                          </a:solidFill>
                        </a:rPr>
                        <a:t>No. at risk</a:t>
                      </a:r>
                    </a:p>
                  </a:txBody>
                  <a:tcPr marL="60960" marR="60960" marT="30480" marB="30480">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1200">
                        <a:solidFill>
                          <a:schemeClr val="tx1"/>
                        </a:solidFill>
                      </a:endParaRPr>
                    </a:p>
                  </a:txBody>
                  <a:tcPr marL="60960" marR="60960" marT="30480" marB="30480">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1200">
                        <a:solidFill>
                          <a:schemeClr val="tx1"/>
                        </a:solidFill>
                      </a:endParaRPr>
                    </a:p>
                  </a:txBody>
                  <a:tcPr marL="60960" marR="60960" marT="30480" marB="30480">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1200">
                        <a:solidFill>
                          <a:schemeClr val="tx1"/>
                        </a:solidFill>
                      </a:endParaRPr>
                    </a:p>
                  </a:txBody>
                  <a:tcPr marL="60960" marR="60960" marT="30480" marB="30480">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1200">
                        <a:solidFill>
                          <a:schemeClr val="tx1"/>
                        </a:solidFill>
                      </a:endParaRPr>
                    </a:p>
                  </a:txBody>
                  <a:tcPr marL="60960" marR="60960" marT="30480" marB="30480">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1200">
                        <a:solidFill>
                          <a:schemeClr val="tx1"/>
                        </a:solidFill>
                      </a:endParaRPr>
                    </a:p>
                  </a:txBody>
                  <a:tcPr marL="60960" marR="60960" marT="30480" marB="30480">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1200">
                        <a:solidFill>
                          <a:schemeClr val="tx1"/>
                        </a:solidFill>
                      </a:endParaRPr>
                    </a:p>
                  </a:txBody>
                  <a:tcPr marL="60960" marR="60960" marT="30480" marB="30480">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1200">
                        <a:solidFill>
                          <a:schemeClr val="tx1"/>
                        </a:solidFill>
                      </a:endParaRPr>
                    </a:p>
                  </a:txBody>
                  <a:tcPr marL="60960" marR="60960" marT="30480" marB="30480">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1200">
                        <a:solidFill>
                          <a:schemeClr val="tx1"/>
                        </a:solidFill>
                      </a:endParaRPr>
                    </a:p>
                  </a:txBody>
                  <a:tcPr marL="60960" marR="60960" marT="30480" marB="30480">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1200">
                        <a:solidFill>
                          <a:schemeClr val="tx1"/>
                        </a:solidFill>
                      </a:endParaRPr>
                    </a:p>
                  </a:txBody>
                  <a:tcPr marL="60960" marR="60960" marT="30480" marB="30480">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4173476"/>
                  </a:ext>
                </a:extLst>
              </a:tr>
              <a:tr h="485056">
                <a:tc>
                  <a:txBody>
                    <a:bodyPr/>
                    <a:lstStyle/>
                    <a:p>
                      <a:r>
                        <a:rPr lang="en-CA" sz="1200">
                          <a:solidFill>
                            <a:schemeClr val="tx1"/>
                          </a:solidFill>
                        </a:rPr>
                        <a:t>eGFR 60 to &lt;90</a:t>
                      </a: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200">
                          <a:solidFill>
                            <a:schemeClr val="tx1"/>
                          </a:solidFill>
                        </a:rPr>
                        <a:t>Canagliflozin</a:t>
                      </a:r>
                      <a:br>
                        <a:rPr lang="en-CA" sz="1200">
                          <a:solidFill>
                            <a:schemeClr val="tx1"/>
                          </a:solidFill>
                        </a:rPr>
                      </a:br>
                      <a:r>
                        <a:rPr lang="en-CA" sz="1200">
                          <a:solidFill>
                            <a:schemeClr val="tx1"/>
                          </a:solidFill>
                        </a:rPr>
                        <a:t>Placebo</a:t>
                      </a: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chemeClr val="tx1"/>
                          </a:solidFill>
                        </a:rPr>
                        <a:t>899</a:t>
                      </a:r>
                      <a:br>
                        <a:rPr lang="en-CA" sz="1200">
                          <a:solidFill>
                            <a:schemeClr val="tx1"/>
                          </a:solidFill>
                        </a:rPr>
                      </a:br>
                      <a:r>
                        <a:rPr lang="en-CA" sz="1200">
                          <a:solidFill>
                            <a:schemeClr val="tx1"/>
                          </a:solidFill>
                        </a:rPr>
                        <a:t>895</a:t>
                      </a: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chemeClr val="tx1"/>
                          </a:solidFill>
                        </a:rPr>
                        <a:t>833</a:t>
                      </a:r>
                      <a:br>
                        <a:rPr lang="en-CA" sz="1200">
                          <a:solidFill>
                            <a:schemeClr val="tx1"/>
                          </a:solidFill>
                        </a:rPr>
                      </a:br>
                      <a:r>
                        <a:rPr lang="en-CA" sz="1200">
                          <a:solidFill>
                            <a:schemeClr val="tx1"/>
                          </a:solidFill>
                        </a:rPr>
                        <a:t>829</a:t>
                      </a: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A" sz="1200">
                          <a:solidFill>
                            <a:schemeClr val="tx1"/>
                          </a:solidFill>
                        </a:rPr>
                        <a:t>803</a:t>
                      </a:r>
                      <a:br>
                        <a:rPr lang="fr-CA" sz="1200">
                          <a:solidFill>
                            <a:schemeClr val="tx1"/>
                          </a:solidFill>
                        </a:rPr>
                      </a:br>
                      <a:r>
                        <a:rPr lang="fr-CA" sz="1200">
                          <a:solidFill>
                            <a:schemeClr val="tx1"/>
                          </a:solidFill>
                        </a:rPr>
                        <a:t>801</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A" sz="1200">
                          <a:solidFill>
                            <a:schemeClr val="tx1"/>
                          </a:solidFill>
                        </a:rPr>
                        <a:t>758</a:t>
                      </a:r>
                      <a:br>
                        <a:rPr lang="fr-CA" sz="1200">
                          <a:solidFill>
                            <a:schemeClr val="tx1"/>
                          </a:solidFill>
                        </a:rPr>
                      </a:br>
                      <a:r>
                        <a:rPr lang="fr-CA" sz="1200">
                          <a:solidFill>
                            <a:schemeClr val="tx1"/>
                          </a:solidFill>
                        </a:rPr>
                        <a:t>755</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A" sz="1200">
                          <a:solidFill>
                            <a:schemeClr val="tx1"/>
                          </a:solidFill>
                        </a:rPr>
                        <a:t>710</a:t>
                      </a:r>
                      <a:br>
                        <a:rPr lang="fr-CA" sz="1200">
                          <a:solidFill>
                            <a:schemeClr val="tx1"/>
                          </a:solidFill>
                        </a:rPr>
                      </a:br>
                      <a:r>
                        <a:rPr lang="fr-CA" sz="1200">
                          <a:solidFill>
                            <a:schemeClr val="tx1"/>
                          </a:solidFill>
                        </a:rPr>
                        <a:t>679</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A" sz="1200">
                          <a:solidFill>
                            <a:schemeClr val="tx1"/>
                          </a:solidFill>
                        </a:rPr>
                        <a:t>490</a:t>
                      </a:r>
                      <a:br>
                        <a:rPr lang="fr-CA" sz="1200">
                          <a:solidFill>
                            <a:schemeClr val="tx1"/>
                          </a:solidFill>
                        </a:rPr>
                      </a:br>
                      <a:r>
                        <a:rPr lang="fr-CA" sz="1200">
                          <a:solidFill>
                            <a:schemeClr val="tx1"/>
                          </a:solidFill>
                        </a:rPr>
                        <a:t>471</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A" sz="1200">
                          <a:solidFill>
                            <a:schemeClr val="tx1"/>
                          </a:solidFill>
                        </a:rPr>
                        <a:t>288</a:t>
                      </a:r>
                      <a:br>
                        <a:rPr lang="fr-CA" sz="1200">
                          <a:solidFill>
                            <a:schemeClr val="tx1"/>
                          </a:solidFill>
                        </a:rPr>
                      </a:br>
                      <a:r>
                        <a:rPr lang="fr-CA" sz="1200">
                          <a:solidFill>
                            <a:schemeClr val="tx1"/>
                          </a:solidFill>
                        </a:rPr>
                        <a:t>270</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A" sz="1200">
                          <a:solidFill>
                            <a:schemeClr val="tx1"/>
                          </a:solidFill>
                        </a:rPr>
                        <a:t>98</a:t>
                      </a:r>
                      <a:br>
                        <a:rPr lang="fr-CA" sz="1200">
                          <a:solidFill>
                            <a:schemeClr val="tx1"/>
                          </a:solidFill>
                        </a:rPr>
                      </a:br>
                      <a:r>
                        <a:rPr lang="fr-CA" sz="1200">
                          <a:solidFill>
                            <a:schemeClr val="tx1"/>
                          </a:solidFill>
                        </a:rPr>
                        <a:t>100</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5273901"/>
                  </a:ext>
                </a:extLst>
              </a:tr>
              <a:tr h="485056">
                <a:tc>
                  <a:txBody>
                    <a:bodyPr/>
                    <a:lstStyle/>
                    <a:p>
                      <a:r>
                        <a:rPr lang="en-CA" sz="1200">
                          <a:solidFill>
                            <a:schemeClr val="tx1"/>
                          </a:solidFill>
                        </a:rPr>
                        <a:t>eGFR 45 to &lt;60</a:t>
                      </a: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CA" sz="1200">
                          <a:solidFill>
                            <a:schemeClr val="tx1"/>
                          </a:solidFill>
                        </a:rPr>
                        <a:t>Canagliflozin</a:t>
                      </a:r>
                      <a:br>
                        <a:rPr lang="en-CA" sz="1200">
                          <a:solidFill>
                            <a:schemeClr val="tx1"/>
                          </a:solidFill>
                        </a:rPr>
                      </a:br>
                      <a:r>
                        <a:rPr lang="en-CA" sz="1200">
                          <a:solidFill>
                            <a:schemeClr val="tx1"/>
                          </a:solidFill>
                        </a:rPr>
                        <a:t>Placebo</a:t>
                      </a: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200">
                          <a:solidFill>
                            <a:schemeClr val="tx1"/>
                          </a:solidFill>
                        </a:rPr>
                        <a:t>635</a:t>
                      </a:r>
                      <a:br>
                        <a:rPr lang="en-CA" sz="1200">
                          <a:solidFill>
                            <a:schemeClr val="tx1"/>
                          </a:solidFill>
                        </a:rPr>
                      </a:br>
                      <a:r>
                        <a:rPr lang="en-CA" sz="1200">
                          <a:solidFill>
                            <a:schemeClr val="tx1"/>
                          </a:solidFill>
                        </a:rPr>
                        <a:t>635</a:t>
                      </a: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A" sz="1200">
                          <a:solidFill>
                            <a:schemeClr val="tx1"/>
                          </a:solidFill>
                        </a:rPr>
                        <a:t>589</a:t>
                      </a:r>
                      <a:br>
                        <a:rPr lang="fr-CA" sz="1200">
                          <a:solidFill>
                            <a:schemeClr val="tx1"/>
                          </a:solidFill>
                        </a:rPr>
                      </a:br>
                      <a:r>
                        <a:rPr lang="fr-CA" sz="1200">
                          <a:solidFill>
                            <a:schemeClr val="tx1"/>
                          </a:solidFill>
                        </a:rPr>
                        <a:t>575</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A" sz="1200">
                          <a:solidFill>
                            <a:schemeClr val="tx1"/>
                          </a:solidFill>
                        </a:rPr>
                        <a:t>563</a:t>
                      </a:r>
                      <a:br>
                        <a:rPr lang="fr-CA" sz="1200">
                          <a:solidFill>
                            <a:schemeClr val="tx1"/>
                          </a:solidFill>
                        </a:rPr>
                      </a:br>
                      <a:r>
                        <a:rPr lang="fr-CA" sz="1200">
                          <a:solidFill>
                            <a:schemeClr val="tx1"/>
                          </a:solidFill>
                        </a:rPr>
                        <a:t>535</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A" sz="1200">
                          <a:solidFill>
                            <a:schemeClr val="tx1"/>
                          </a:solidFill>
                        </a:rPr>
                        <a:t>531</a:t>
                      </a:r>
                      <a:br>
                        <a:rPr lang="fr-CA" sz="1200">
                          <a:solidFill>
                            <a:schemeClr val="tx1"/>
                          </a:solidFill>
                        </a:rPr>
                      </a:br>
                      <a:r>
                        <a:rPr lang="fr-CA" sz="1200">
                          <a:solidFill>
                            <a:schemeClr val="tx1"/>
                          </a:solidFill>
                        </a:rPr>
                        <a:t>483</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A" sz="1200">
                          <a:solidFill>
                            <a:schemeClr val="tx1"/>
                          </a:solidFill>
                        </a:rPr>
                        <a:t>490</a:t>
                      </a:r>
                      <a:br>
                        <a:rPr lang="fr-CA" sz="1200">
                          <a:solidFill>
                            <a:schemeClr val="tx1"/>
                          </a:solidFill>
                        </a:rPr>
                      </a:br>
                      <a:r>
                        <a:rPr lang="fr-CA" sz="1200">
                          <a:solidFill>
                            <a:schemeClr val="tx1"/>
                          </a:solidFill>
                        </a:rPr>
                        <a:t>435</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A" sz="1200">
                          <a:solidFill>
                            <a:schemeClr val="tx1"/>
                          </a:solidFill>
                        </a:rPr>
                        <a:t>333</a:t>
                      </a:r>
                      <a:br>
                        <a:rPr lang="fr-CA" sz="1200">
                          <a:solidFill>
                            <a:schemeClr val="tx1"/>
                          </a:solidFill>
                        </a:rPr>
                      </a:br>
                      <a:r>
                        <a:rPr lang="fr-CA" sz="1200">
                          <a:solidFill>
                            <a:schemeClr val="tx1"/>
                          </a:solidFill>
                        </a:rPr>
                        <a:t>278</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A" sz="1200">
                          <a:solidFill>
                            <a:schemeClr val="tx1"/>
                          </a:solidFill>
                        </a:rPr>
                        <a:t>202</a:t>
                      </a:r>
                      <a:br>
                        <a:rPr lang="fr-CA" sz="1200">
                          <a:solidFill>
                            <a:schemeClr val="tx1"/>
                          </a:solidFill>
                        </a:rPr>
                      </a:br>
                      <a:r>
                        <a:rPr lang="fr-CA" sz="1200">
                          <a:solidFill>
                            <a:schemeClr val="tx1"/>
                          </a:solidFill>
                        </a:rPr>
                        <a:t>168</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CA" sz="1200">
                          <a:solidFill>
                            <a:schemeClr val="tx1"/>
                          </a:solidFill>
                        </a:rPr>
                        <a:t>80</a:t>
                      </a:r>
                      <a:br>
                        <a:rPr lang="fr-CA" sz="1200">
                          <a:solidFill>
                            <a:schemeClr val="tx1"/>
                          </a:solidFill>
                        </a:rPr>
                      </a:br>
                      <a:r>
                        <a:rPr lang="fr-CA" sz="1200">
                          <a:solidFill>
                            <a:schemeClr val="tx1"/>
                          </a:solidFill>
                        </a:rPr>
                        <a:t>58</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266792"/>
                  </a:ext>
                </a:extLst>
              </a:tr>
              <a:tr h="485056">
                <a:tc>
                  <a:txBody>
                    <a:bodyPr/>
                    <a:lstStyle/>
                    <a:p>
                      <a:r>
                        <a:rPr lang="en-CA" sz="1200">
                          <a:solidFill>
                            <a:schemeClr val="tx1"/>
                          </a:solidFill>
                        </a:rPr>
                        <a:t>eGFR 30 to &lt;45</a:t>
                      </a: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CA" sz="1200">
                          <a:solidFill>
                            <a:schemeClr val="tx1"/>
                          </a:solidFill>
                        </a:rPr>
                        <a:t>Canagliflozin</a:t>
                      </a:r>
                      <a:br>
                        <a:rPr lang="en-CA" sz="1200">
                          <a:solidFill>
                            <a:schemeClr val="tx1"/>
                          </a:solidFill>
                        </a:rPr>
                      </a:br>
                      <a:r>
                        <a:rPr lang="en-CA" sz="1200">
                          <a:solidFill>
                            <a:schemeClr val="tx1"/>
                          </a:solidFill>
                        </a:rPr>
                        <a:t>Placebo</a:t>
                      </a: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CA" sz="1200">
                          <a:solidFill>
                            <a:schemeClr val="tx1"/>
                          </a:solidFill>
                        </a:rPr>
                        <a:t>645</a:t>
                      </a:r>
                      <a:br>
                        <a:rPr lang="en-CA" sz="1200">
                          <a:solidFill>
                            <a:schemeClr val="tx1"/>
                          </a:solidFill>
                        </a:rPr>
                      </a:br>
                      <a:r>
                        <a:rPr lang="en-CA" sz="1200">
                          <a:solidFill>
                            <a:schemeClr val="tx1"/>
                          </a:solidFill>
                        </a:rPr>
                        <a:t>648</a:t>
                      </a: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CA" sz="1200">
                          <a:solidFill>
                            <a:schemeClr val="tx1"/>
                          </a:solidFill>
                        </a:rPr>
                        <a:t>583</a:t>
                      </a:r>
                      <a:br>
                        <a:rPr lang="fr-CA" sz="1200">
                          <a:solidFill>
                            <a:schemeClr val="tx1"/>
                          </a:solidFill>
                        </a:rPr>
                      </a:br>
                      <a:r>
                        <a:rPr lang="fr-CA" sz="1200">
                          <a:solidFill>
                            <a:schemeClr val="tx1"/>
                          </a:solidFill>
                        </a:rPr>
                        <a:t>581</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CA" sz="1200">
                          <a:solidFill>
                            <a:schemeClr val="tx1"/>
                          </a:solidFill>
                        </a:rPr>
                        <a:t>553</a:t>
                      </a:r>
                      <a:br>
                        <a:rPr lang="fr-CA" sz="1200">
                          <a:solidFill>
                            <a:schemeClr val="tx1"/>
                          </a:solidFill>
                        </a:rPr>
                      </a:br>
                      <a:r>
                        <a:rPr lang="fr-CA" sz="1200">
                          <a:solidFill>
                            <a:schemeClr val="tx1"/>
                          </a:solidFill>
                        </a:rPr>
                        <a:t>546</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CA" sz="1200">
                          <a:solidFill>
                            <a:schemeClr val="tx1"/>
                          </a:solidFill>
                        </a:rPr>
                        <a:t>493</a:t>
                      </a:r>
                      <a:br>
                        <a:rPr lang="fr-CA" sz="1200">
                          <a:solidFill>
                            <a:schemeClr val="tx1"/>
                          </a:solidFill>
                        </a:rPr>
                      </a:br>
                      <a:r>
                        <a:rPr lang="fr-CA" sz="1200">
                          <a:solidFill>
                            <a:schemeClr val="tx1"/>
                          </a:solidFill>
                        </a:rPr>
                        <a:t>482</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CA" sz="1200">
                          <a:solidFill>
                            <a:schemeClr val="tx1"/>
                          </a:solidFill>
                        </a:rPr>
                        <a:t>448</a:t>
                      </a:r>
                      <a:br>
                        <a:rPr lang="fr-CA" sz="1200">
                          <a:solidFill>
                            <a:schemeClr val="tx1"/>
                          </a:solidFill>
                        </a:rPr>
                      </a:br>
                      <a:r>
                        <a:rPr lang="fr-CA" sz="1200">
                          <a:solidFill>
                            <a:schemeClr val="tx1"/>
                          </a:solidFill>
                        </a:rPr>
                        <a:t>422</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CA" sz="1200">
                          <a:solidFill>
                            <a:schemeClr val="tx1"/>
                          </a:solidFill>
                        </a:rPr>
                        <a:t>293</a:t>
                      </a:r>
                      <a:br>
                        <a:rPr lang="fr-CA" sz="1200">
                          <a:solidFill>
                            <a:schemeClr val="tx1"/>
                          </a:solidFill>
                        </a:rPr>
                      </a:br>
                      <a:r>
                        <a:rPr lang="fr-CA" sz="1200">
                          <a:solidFill>
                            <a:schemeClr val="tx1"/>
                          </a:solidFill>
                        </a:rPr>
                        <a:t>257</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CA" sz="1200">
                          <a:solidFill>
                            <a:schemeClr val="tx1"/>
                          </a:solidFill>
                        </a:rPr>
                        <a:t>162</a:t>
                      </a:r>
                      <a:br>
                        <a:rPr lang="fr-CA" sz="1200">
                          <a:solidFill>
                            <a:schemeClr val="tx1"/>
                          </a:solidFill>
                        </a:rPr>
                      </a:br>
                      <a:r>
                        <a:rPr lang="fr-CA" sz="1200">
                          <a:solidFill>
                            <a:schemeClr val="tx1"/>
                          </a:solidFill>
                        </a:rPr>
                        <a:t>145</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CA" sz="1200">
                          <a:solidFill>
                            <a:schemeClr val="tx1"/>
                          </a:solidFill>
                        </a:rPr>
                        <a:t>63</a:t>
                      </a:r>
                      <a:br>
                        <a:rPr lang="fr-CA" sz="1200">
                          <a:solidFill>
                            <a:schemeClr val="tx1"/>
                          </a:solidFill>
                        </a:rPr>
                      </a:br>
                      <a:r>
                        <a:rPr lang="fr-CA" sz="1200">
                          <a:solidFill>
                            <a:schemeClr val="tx1"/>
                          </a:solidFill>
                        </a:rPr>
                        <a:t>52</a:t>
                      </a:r>
                      <a:endParaRPr lang="en-CA" sz="1200">
                        <a:solidFill>
                          <a:schemeClr val="tx1"/>
                        </a:solidFill>
                      </a:endParaRPr>
                    </a:p>
                  </a:txBody>
                  <a:tcPr marL="60960" marR="60960" marT="30480" marB="30480">
                    <a:lnL w="12700" cmpd="sng">
                      <a:noFill/>
                    </a:lnL>
                    <a:lnR w="12700" cmpd="sng">
                      <a:noFill/>
                    </a:lnR>
                    <a:lnT w="190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793731"/>
                  </a:ext>
                </a:extLst>
              </a:tr>
            </a:tbl>
          </a:graphicData>
        </a:graphic>
      </p:graphicFrame>
    </p:spTree>
    <p:extLst>
      <p:ext uri="{BB962C8B-B14F-4D97-AF65-F5344CB8AC3E}">
        <p14:creationId xmlns:p14="http://schemas.microsoft.com/office/powerpoint/2010/main" val="3898079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4C1-B340-5FCB-42A3-0A5AF1AC071E}"/>
              </a:ext>
            </a:extLst>
          </p:cNvPr>
          <p:cNvSpPr>
            <a:spLocks noGrp="1"/>
          </p:cNvSpPr>
          <p:nvPr>
            <p:ph type="title"/>
          </p:nvPr>
        </p:nvSpPr>
        <p:spPr/>
        <p:txBody>
          <a:bodyPr/>
          <a:lstStyle/>
          <a:p>
            <a:pPr algn="ctr"/>
            <a:r>
              <a:rPr lang="en-US"/>
              <a:t>Medications in CKD</a:t>
            </a:r>
          </a:p>
        </p:txBody>
      </p:sp>
      <p:sp>
        <p:nvSpPr>
          <p:cNvPr id="5" name="Content Placeholder 4">
            <a:extLst>
              <a:ext uri="{FF2B5EF4-FFF2-40B4-BE49-F238E27FC236}">
                <a16:creationId xmlns:a16="http://schemas.microsoft.com/office/drawing/2014/main" id="{B589B863-F38E-EBC9-9855-655AA72F4599}"/>
              </a:ext>
            </a:extLst>
          </p:cNvPr>
          <p:cNvSpPr>
            <a:spLocks noGrp="1"/>
          </p:cNvSpPr>
          <p:nvPr>
            <p:ph idx="1"/>
          </p:nvPr>
        </p:nvSpPr>
        <p:spPr>
          <a:xfrm>
            <a:off x="838200" y="1325366"/>
            <a:ext cx="10515600" cy="5396109"/>
          </a:xfrm>
        </p:spPr>
        <p:txBody>
          <a:bodyPr>
            <a:normAutofit fontScale="70000" lnSpcReduction="20000"/>
          </a:bodyPr>
          <a:lstStyle/>
          <a:p>
            <a:pPr marL="0" indent="0">
              <a:buNone/>
            </a:pPr>
            <a:r>
              <a:rPr lang="en-US" sz="4500"/>
              <a:t>SGLT-2 Inhibitors</a:t>
            </a:r>
          </a:p>
          <a:p>
            <a:pPr marL="0" indent="0">
              <a:buNone/>
            </a:pPr>
            <a:r>
              <a:rPr lang="en-US" sz="4500"/>
              <a:t>	For CKD with ACR &gt; 22/33</a:t>
            </a:r>
            <a:endParaRPr lang="en-US" sz="4000"/>
          </a:p>
          <a:p>
            <a:pPr lvl="2"/>
            <a:r>
              <a:rPr lang="en-US" sz="3500"/>
              <a:t>Dapagliflozin 10 mg od –  eGFR &gt; 25</a:t>
            </a:r>
          </a:p>
          <a:p>
            <a:pPr marL="1371600" lvl="3" indent="0">
              <a:buNone/>
            </a:pPr>
            <a:r>
              <a:rPr lang="en-US" sz="2800"/>
              <a:t>	DAPA CKD and Product Monograph</a:t>
            </a:r>
          </a:p>
          <a:p>
            <a:pPr lvl="2"/>
            <a:r>
              <a:rPr lang="en-US" sz="3500" err="1"/>
              <a:t>Canaglfozin</a:t>
            </a:r>
            <a:r>
              <a:rPr lang="en-US" sz="3500"/>
              <a:t> &gt; 30 </a:t>
            </a:r>
          </a:p>
          <a:p>
            <a:pPr marL="914400" lvl="2" indent="0">
              <a:buNone/>
            </a:pPr>
            <a:r>
              <a:rPr lang="en-US" sz="3500"/>
              <a:t>	</a:t>
            </a:r>
            <a:r>
              <a:rPr lang="en-US" sz="3000"/>
              <a:t>Credence and Product </a:t>
            </a:r>
            <a:r>
              <a:rPr lang="en-US" sz="3000" err="1"/>
              <a:t>Mongr</a:t>
            </a:r>
            <a:r>
              <a:rPr lang="en-US" sz="3500" err="1"/>
              <a:t>aph</a:t>
            </a:r>
            <a:endParaRPr lang="en-US" sz="4000"/>
          </a:p>
          <a:p>
            <a:pPr marL="914400" lvl="2" indent="0">
              <a:buNone/>
            </a:pPr>
            <a:endParaRPr lang="en-US" sz="4000"/>
          </a:p>
          <a:p>
            <a:pPr marL="0" indent="0">
              <a:buNone/>
            </a:pPr>
            <a:r>
              <a:rPr lang="en-US" sz="5000"/>
              <a:t>	For CHF</a:t>
            </a:r>
          </a:p>
          <a:p>
            <a:pPr lvl="2"/>
            <a:r>
              <a:rPr lang="en-US" sz="4000"/>
              <a:t>Empagliflozin 10 mg od – eGFR &gt; 20 </a:t>
            </a:r>
          </a:p>
          <a:p>
            <a:pPr marL="1371600" lvl="3" indent="0">
              <a:buNone/>
            </a:pPr>
            <a:r>
              <a:rPr lang="en-US" sz="2800"/>
              <a:t>	- Emperor Reduced and Preserved – Not Product Monograph</a:t>
            </a:r>
          </a:p>
          <a:p>
            <a:pPr lvl="2"/>
            <a:r>
              <a:rPr lang="en-US" sz="4200"/>
              <a:t>Dapagliflozin 10 mg od – eGFR &gt; 25 </a:t>
            </a:r>
          </a:p>
          <a:p>
            <a:pPr marL="1371600" lvl="3" indent="0">
              <a:buNone/>
            </a:pPr>
            <a:r>
              <a:rPr lang="en-US" sz="2800"/>
              <a:t>	 - DAPA HF</a:t>
            </a:r>
            <a:r>
              <a:rPr lang="en-US" sz="3700"/>
              <a:t>	</a:t>
            </a:r>
          </a:p>
          <a:p>
            <a:pPr marL="0" indent="0">
              <a:buNone/>
            </a:pPr>
            <a:r>
              <a:rPr lang="en-US" sz="3700"/>
              <a:t>GLP-1 Agonist 	</a:t>
            </a:r>
          </a:p>
          <a:p>
            <a:pPr lvl="2"/>
            <a:r>
              <a:rPr lang="en-US" sz="3400"/>
              <a:t>eGFR &lt; 15 or up to dialysis</a:t>
            </a:r>
          </a:p>
          <a:p>
            <a:pPr marL="914400" lvl="2" indent="0">
              <a:buNone/>
            </a:pPr>
            <a:r>
              <a:rPr lang="en-US" sz="2600"/>
              <a:t>	Sustain 6/Rewind Trial and Product Monograph with caution</a:t>
            </a:r>
            <a:r>
              <a:rPr lang="en-US"/>
              <a:t>	</a:t>
            </a:r>
          </a:p>
        </p:txBody>
      </p:sp>
      <p:sp>
        <p:nvSpPr>
          <p:cNvPr id="3" name="Slide Number Placeholder 2">
            <a:extLst>
              <a:ext uri="{FF2B5EF4-FFF2-40B4-BE49-F238E27FC236}">
                <a16:creationId xmlns:a16="http://schemas.microsoft.com/office/drawing/2014/main" id="{258CA657-F54D-2AC6-2A26-B5E08DADA64F}"/>
              </a:ext>
            </a:extLst>
          </p:cNvPr>
          <p:cNvSpPr>
            <a:spLocks noGrp="1"/>
          </p:cNvSpPr>
          <p:nvPr>
            <p:ph type="sldNum" sz="quarter" idx="12"/>
          </p:nvPr>
        </p:nvSpPr>
        <p:spPr/>
        <p:txBody>
          <a:bodyPr/>
          <a:lstStyle/>
          <a:p>
            <a:fld id="{CC7432E5-F8E0-41AE-9A6B-AD730338B005}" type="slidenum">
              <a:rPr lang="en-US" smtClean="0"/>
              <a:pPr/>
              <a:t>48</a:t>
            </a:fld>
            <a:endParaRPr lang="en-US"/>
          </a:p>
        </p:txBody>
      </p:sp>
    </p:spTree>
    <p:extLst>
      <p:ext uri="{BB962C8B-B14F-4D97-AF65-F5344CB8AC3E}">
        <p14:creationId xmlns:p14="http://schemas.microsoft.com/office/powerpoint/2010/main" val="1480261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5C9682-8F50-F740-8DCA-AFE20949281F}"/>
              </a:ext>
            </a:extLst>
          </p:cNvPr>
          <p:cNvSpPr/>
          <p:nvPr/>
        </p:nvSpPr>
        <p:spPr>
          <a:xfrm>
            <a:off x="2310938" y="5691005"/>
            <a:ext cx="6409113" cy="718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 name="Image 13">
            <a:extLst>
              <a:ext uri="{FF2B5EF4-FFF2-40B4-BE49-F238E27FC236}">
                <a16:creationId xmlns:a16="http://schemas.microsoft.com/office/drawing/2014/main" id="{DA44EC4F-4D28-B74C-AB9E-7AE730DCF4DA}"/>
              </a:ext>
            </a:extLst>
          </p:cNvPr>
          <p:cNvPicPr>
            <a:picLocks noChangeAspect="1"/>
          </p:cNvPicPr>
          <p:nvPr/>
        </p:nvPicPr>
        <p:blipFill>
          <a:blip r:embed="rId3"/>
          <a:stretch>
            <a:fillRect/>
          </a:stretch>
        </p:blipFill>
        <p:spPr>
          <a:xfrm>
            <a:off x="2144934" y="819768"/>
            <a:ext cx="6437840" cy="5575629"/>
          </a:xfrm>
          <a:prstGeom prst="rect">
            <a:avLst/>
          </a:prstGeom>
        </p:spPr>
      </p:pic>
      <p:sp>
        <p:nvSpPr>
          <p:cNvPr id="6" name="Rectangle 5">
            <a:extLst>
              <a:ext uri="{FF2B5EF4-FFF2-40B4-BE49-F238E27FC236}">
                <a16:creationId xmlns:a16="http://schemas.microsoft.com/office/drawing/2014/main" id="{33C910CB-1AF5-964E-8FC8-0BB742BD4CFB}"/>
              </a:ext>
            </a:extLst>
          </p:cNvPr>
          <p:cNvSpPr/>
          <p:nvPr/>
        </p:nvSpPr>
        <p:spPr>
          <a:xfrm flipH="1">
            <a:off x="5363110" y="2640458"/>
            <a:ext cx="976045" cy="3033142"/>
          </a:xfrm>
          <a:prstGeom prst="rect">
            <a:avLst/>
          </a:prstGeom>
          <a:noFill/>
          <a:ln w="539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Espace réservé du texte 2">
            <a:extLst>
              <a:ext uri="{FF2B5EF4-FFF2-40B4-BE49-F238E27FC236}">
                <a16:creationId xmlns:a16="http://schemas.microsoft.com/office/drawing/2014/main" id="{ECAA6DF2-0950-FB42-9784-2E03820A91ED}"/>
              </a:ext>
            </a:extLst>
          </p:cNvPr>
          <p:cNvSpPr>
            <a:spLocks noGrp="1"/>
          </p:cNvSpPr>
          <p:nvPr>
            <p:ph type="body" sz="quarter" idx="13"/>
          </p:nvPr>
        </p:nvSpPr>
        <p:spPr/>
        <p:txBody>
          <a:bodyPr/>
          <a:lstStyle/>
          <a:p>
            <a:r>
              <a:rPr lang="en-US"/>
              <a:t>Diabetes Canada Clinical Practice Guidelines Expert Committee. Pharmacologic glycemic management of type 2 diabetes in adults: 2020 update. </a:t>
            </a:r>
            <a:r>
              <a:rPr lang="en-US" i="1"/>
              <a:t>Can J </a:t>
            </a:r>
            <a:r>
              <a:rPr lang="en-US" i="1" err="1"/>
              <a:t>Diabet</a:t>
            </a:r>
            <a:r>
              <a:rPr lang="en-US" i="1"/>
              <a:t> </a:t>
            </a:r>
            <a:r>
              <a:rPr lang="en-US"/>
              <a:t>2020;44:575-591. </a:t>
            </a:r>
            <a:endParaRPr lang="en-CA"/>
          </a:p>
        </p:txBody>
      </p:sp>
      <p:sp>
        <p:nvSpPr>
          <p:cNvPr id="13" name="Slide Number Placeholder 7">
            <a:extLst>
              <a:ext uri="{FF2B5EF4-FFF2-40B4-BE49-F238E27FC236}">
                <a16:creationId xmlns:a16="http://schemas.microsoft.com/office/drawing/2014/main" id="{B3174EF8-4C12-CC45-8C86-EAD3AEF5199B}"/>
              </a:ext>
            </a:extLst>
          </p:cNvPr>
          <p:cNvSpPr>
            <a:spLocks noGrp="1"/>
          </p:cNvSpPr>
          <p:nvPr>
            <p:ph type="sldNum" sz="quarter" idx="14"/>
          </p:nvPr>
        </p:nvSpPr>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E70068"/>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49</a:t>
            </a:fld>
            <a:endParaRPr kumimoji="0" lang="en-CA" sz="1050" b="0" i="0" u="none" strike="noStrike" kern="1200" cap="none" spc="0" normalizeH="0" baseline="0" noProof="0">
              <a:ln>
                <a:noFill/>
              </a:ln>
              <a:solidFill>
                <a:srgbClr val="E70068"/>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D844BE6A-C3BD-4D20-978C-44CA09D97CB6}"/>
              </a:ext>
            </a:extLst>
          </p:cNvPr>
          <p:cNvGrpSpPr/>
          <p:nvPr/>
        </p:nvGrpSpPr>
        <p:grpSpPr>
          <a:xfrm>
            <a:off x="9792274" y="2096025"/>
            <a:ext cx="1515856" cy="1890050"/>
            <a:chOff x="9792274" y="2096025"/>
            <a:chExt cx="1515856" cy="1890050"/>
          </a:xfrm>
        </p:grpSpPr>
        <p:sp>
          <p:nvSpPr>
            <p:cNvPr id="26" name="Graphic 11">
              <a:extLst>
                <a:ext uri="{FF2B5EF4-FFF2-40B4-BE49-F238E27FC236}">
                  <a16:creationId xmlns:a16="http://schemas.microsoft.com/office/drawing/2014/main" id="{49BC32F9-B2E1-42D1-BDDB-1BEF61FF6F36}"/>
                </a:ext>
              </a:extLst>
            </p:cNvPr>
            <p:cNvSpPr/>
            <p:nvPr/>
          </p:nvSpPr>
          <p:spPr>
            <a:xfrm>
              <a:off x="9792274" y="2096025"/>
              <a:ext cx="1515856" cy="1890050"/>
            </a:xfrm>
            <a:custGeom>
              <a:avLst/>
              <a:gdLst>
                <a:gd name="connsiteX0" fmla="*/ 751489 w 1515856"/>
                <a:gd name="connsiteY0" fmla="*/ 1887006 h 1890050"/>
                <a:gd name="connsiteX1" fmla="*/ 634173 w 1515856"/>
                <a:gd name="connsiteY1" fmla="*/ 1821850 h 1890050"/>
                <a:gd name="connsiteX2" fmla="*/ 376827 w 1515856"/>
                <a:gd name="connsiteY2" fmla="*/ 1638793 h 1890050"/>
                <a:gd name="connsiteX3" fmla="*/ 118428 w 1515856"/>
                <a:gd name="connsiteY3" fmla="*/ 1354343 h 1890050"/>
                <a:gd name="connsiteX4" fmla="*/ 0 w 1515856"/>
                <a:gd name="connsiteY4" fmla="*/ 983487 h 1890050"/>
                <a:gd name="connsiteX5" fmla="*/ 0 w 1515856"/>
                <a:gd name="connsiteY5" fmla="*/ 105491 h 1890050"/>
                <a:gd name="connsiteX6" fmla="*/ 10654 w 1515856"/>
                <a:gd name="connsiteY6" fmla="*/ 102388 h 1890050"/>
                <a:gd name="connsiteX7" fmla="*/ 367227 w 1515856"/>
                <a:gd name="connsiteY7" fmla="*/ 26636 h 1890050"/>
                <a:gd name="connsiteX8" fmla="*/ 757928 w 1515856"/>
                <a:gd name="connsiteY8" fmla="*/ 0 h 1890050"/>
                <a:gd name="connsiteX9" fmla="*/ 1148630 w 1515856"/>
                <a:gd name="connsiteY9" fmla="*/ 26636 h 1890050"/>
                <a:gd name="connsiteX10" fmla="*/ 1505202 w 1515856"/>
                <a:gd name="connsiteY10" fmla="*/ 102388 h 1890050"/>
                <a:gd name="connsiteX11" fmla="*/ 1515857 w 1515856"/>
                <a:gd name="connsiteY11" fmla="*/ 105491 h 1890050"/>
                <a:gd name="connsiteX12" fmla="*/ 1515857 w 1515856"/>
                <a:gd name="connsiteY12" fmla="*/ 983487 h 1890050"/>
                <a:gd name="connsiteX13" fmla="*/ 1397370 w 1515856"/>
                <a:gd name="connsiteY13" fmla="*/ 1354284 h 1890050"/>
                <a:gd name="connsiteX14" fmla="*/ 1138971 w 1515856"/>
                <a:gd name="connsiteY14" fmla="*/ 1638735 h 1890050"/>
                <a:gd name="connsiteX15" fmla="*/ 881625 w 1515856"/>
                <a:gd name="connsiteY15" fmla="*/ 1821792 h 1890050"/>
                <a:gd name="connsiteX16" fmla="*/ 764309 w 1515856"/>
                <a:gd name="connsiteY16" fmla="*/ 1886948 h 1890050"/>
                <a:gd name="connsiteX17" fmla="*/ 757870 w 1515856"/>
                <a:gd name="connsiteY17" fmla="*/ 1890050 h 1890050"/>
                <a:gd name="connsiteX18" fmla="*/ 751489 w 1515856"/>
                <a:gd name="connsiteY18" fmla="*/ 1887006 h 189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5856" h="1890050">
                  <a:moveTo>
                    <a:pt x="751489" y="1887006"/>
                  </a:moveTo>
                  <a:cubicBezTo>
                    <a:pt x="749557" y="1886070"/>
                    <a:pt x="703661" y="1863707"/>
                    <a:pt x="634173" y="1821850"/>
                  </a:cubicBezTo>
                  <a:cubicBezTo>
                    <a:pt x="570129" y="1783213"/>
                    <a:pt x="473537" y="1720106"/>
                    <a:pt x="376827" y="1638793"/>
                  </a:cubicBezTo>
                  <a:cubicBezTo>
                    <a:pt x="267824" y="1547118"/>
                    <a:pt x="180891" y="1451404"/>
                    <a:pt x="118428" y="1354343"/>
                  </a:cubicBezTo>
                  <a:cubicBezTo>
                    <a:pt x="39866" y="1232051"/>
                    <a:pt x="0" y="1107301"/>
                    <a:pt x="0" y="983487"/>
                  </a:cubicBezTo>
                  <a:lnTo>
                    <a:pt x="0" y="105491"/>
                  </a:lnTo>
                  <a:lnTo>
                    <a:pt x="10654" y="102388"/>
                  </a:lnTo>
                  <a:cubicBezTo>
                    <a:pt x="123755" y="69312"/>
                    <a:pt x="243706" y="43847"/>
                    <a:pt x="367227" y="26636"/>
                  </a:cubicBezTo>
                  <a:cubicBezTo>
                    <a:pt x="494319" y="8957"/>
                    <a:pt x="625802" y="0"/>
                    <a:pt x="757928" y="0"/>
                  </a:cubicBezTo>
                  <a:cubicBezTo>
                    <a:pt x="890055" y="0"/>
                    <a:pt x="1021538" y="8957"/>
                    <a:pt x="1148630" y="26636"/>
                  </a:cubicBezTo>
                  <a:cubicBezTo>
                    <a:pt x="1272151" y="43847"/>
                    <a:pt x="1392101" y="69312"/>
                    <a:pt x="1505202" y="102388"/>
                  </a:cubicBezTo>
                  <a:lnTo>
                    <a:pt x="1515857" y="105491"/>
                  </a:lnTo>
                  <a:lnTo>
                    <a:pt x="1515857" y="983487"/>
                  </a:lnTo>
                  <a:cubicBezTo>
                    <a:pt x="1515857" y="1107301"/>
                    <a:pt x="1475991" y="1232110"/>
                    <a:pt x="1397370" y="1354284"/>
                  </a:cubicBezTo>
                  <a:cubicBezTo>
                    <a:pt x="1334907" y="1451345"/>
                    <a:pt x="1247974" y="1547059"/>
                    <a:pt x="1138971" y="1638735"/>
                  </a:cubicBezTo>
                  <a:cubicBezTo>
                    <a:pt x="1042261" y="1720048"/>
                    <a:pt x="945669" y="1783213"/>
                    <a:pt x="881625" y="1821792"/>
                  </a:cubicBezTo>
                  <a:cubicBezTo>
                    <a:pt x="812137" y="1863707"/>
                    <a:pt x="766241" y="1886011"/>
                    <a:pt x="764309" y="1886948"/>
                  </a:cubicBezTo>
                  <a:lnTo>
                    <a:pt x="757870" y="1890050"/>
                  </a:lnTo>
                  <a:lnTo>
                    <a:pt x="751489" y="1887006"/>
                  </a:lnTo>
                  <a:close/>
                </a:path>
              </a:pathLst>
            </a:custGeom>
            <a:gradFill flip="none" rotWithShape="1">
              <a:gsLst>
                <a:gs pos="0">
                  <a:schemeClr val="accent1">
                    <a:lumMod val="97000"/>
                    <a:lumOff val="3000"/>
                  </a:schemeClr>
                </a:gs>
                <a:gs pos="100000">
                  <a:schemeClr val="accent2"/>
                </a:gs>
              </a:gsLst>
              <a:lin ang="540000" scaled="0"/>
              <a:tileRect/>
            </a:gradFill>
            <a:ln w="5847"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pic>
          <p:nvPicPr>
            <p:cNvPr id="27" name="Graphique 20">
              <a:extLst>
                <a:ext uri="{FF2B5EF4-FFF2-40B4-BE49-F238E27FC236}">
                  <a16:creationId xmlns:a16="http://schemas.microsoft.com/office/drawing/2014/main" id="{AB98260B-D3F3-4814-9C71-4D245E8F1A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89549" y="2349340"/>
              <a:ext cx="916443" cy="1169927"/>
            </a:xfrm>
            <a:prstGeom prst="rect">
              <a:avLst/>
            </a:prstGeom>
          </p:spPr>
        </p:pic>
      </p:grpSp>
      <p:grpSp>
        <p:nvGrpSpPr>
          <p:cNvPr id="16" name="Group 15">
            <a:extLst>
              <a:ext uri="{FF2B5EF4-FFF2-40B4-BE49-F238E27FC236}">
                <a16:creationId xmlns:a16="http://schemas.microsoft.com/office/drawing/2014/main" id="{45720408-35B3-4FA9-8E59-B13419195B65}"/>
              </a:ext>
            </a:extLst>
          </p:cNvPr>
          <p:cNvGrpSpPr/>
          <p:nvPr/>
        </p:nvGrpSpPr>
        <p:grpSpPr>
          <a:xfrm>
            <a:off x="9792274" y="4316711"/>
            <a:ext cx="1515856" cy="1890050"/>
            <a:chOff x="9792274" y="4316711"/>
            <a:chExt cx="1515856" cy="1890050"/>
          </a:xfrm>
        </p:grpSpPr>
        <p:sp>
          <p:nvSpPr>
            <p:cNvPr id="28" name="Graphic 11">
              <a:extLst>
                <a:ext uri="{FF2B5EF4-FFF2-40B4-BE49-F238E27FC236}">
                  <a16:creationId xmlns:a16="http://schemas.microsoft.com/office/drawing/2014/main" id="{E2B4273A-CF8C-4867-BB89-391467ADC250}"/>
                </a:ext>
              </a:extLst>
            </p:cNvPr>
            <p:cNvSpPr/>
            <p:nvPr/>
          </p:nvSpPr>
          <p:spPr>
            <a:xfrm>
              <a:off x="9792274" y="4316711"/>
              <a:ext cx="1515856" cy="1890050"/>
            </a:xfrm>
            <a:custGeom>
              <a:avLst/>
              <a:gdLst>
                <a:gd name="connsiteX0" fmla="*/ 751489 w 1515856"/>
                <a:gd name="connsiteY0" fmla="*/ 1887006 h 1890050"/>
                <a:gd name="connsiteX1" fmla="*/ 634173 w 1515856"/>
                <a:gd name="connsiteY1" fmla="*/ 1821850 h 1890050"/>
                <a:gd name="connsiteX2" fmla="*/ 376827 w 1515856"/>
                <a:gd name="connsiteY2" fmla="*/ 1638793 h 1890050"/>
                <a:gd name="connsiteX3" fmla="*/ 118428 w 1515856"/>
                <a:gd name="connsiteY3" fmla="*/ 1354343 h 1890050"/>
                <a:gd name="connsiteX4" fmla="*/ 0 w 1515856"/>
                <a:gd name="connsiteY4" fmla="*/ 983487 h 1890050"/>
                <a:gd name="connsiteX5" fmla="*/ 0 w 1515856"/>
                <a:gd name="connsiteY5" fmla="*/ 105491 h 1890050"/>
                <a:gd name="connsiteX6" fmla="*/ 10654 w 1515856"/>
                <a:gd name="connsiteY6" fmla="*/ 102388 h 1890050"/>
                <a:gd name="connsiteX7" fmla="*/ 367227 w 1515856"/>
                <a:gd name="connsiteY7" fmla="*/ 26636 h 1890050"/>
                <a:gd name="connsiteX8" fmla="*/ 757928 w 1515856"/>
                <a:gd name="connsiteY8" fmla="*/ 0 h 1890050"/>
                <a:gd name="connsiteX9" fmla="*/ 1148630 w 1515856"/>
                <a:gd name="connsiteY9" fmla="*/ 26636 h 1890050"/>
                <a:gd name="connsiteX10" fmla="*/ 1505202 w 1515856"/>
                <a:gd name="connsiteY10" fmla="*/ 102388 h 1890050"/>
                <a:gd name="connsiteX11" fmla="*/ 1515857 w 1515856"/>
                <a:gd name="connsiteY11" fmla="*/ 105491 h 1890050"/>
                <a:gd name="connsiteX12" fmla="*/ 1515857 w 1515856"/>
                <a:gd name="connsiteY12" fmla="*/ 983487 h 1890050"/>
                <a:gd name="connsiteX13" fmla="*/ 1397370 w 1515856"/>
                <a:gd name="connsiteY13" fmla="*/ 1354284 h 1890050"/>
                <a:gd name="connsiteX14" fmla="*/ 1138971 w 1515856"/>
                <a:gd name="connsiteY14" fmla="*/ 1638735 h 1890050"/>
                <a:gd name="connsiteX15" fmla="*/ 881625 w 1515856"/>
                <a:gd name="connsiteY15" fmla="*/ 1821792 h 1890050"/>
                <a:gd name="connsiteX16" fmla="*/ 764309 w 1515856"/>
                <a:gd name="connsiteY16" fmla="*/ 1886948 h 1890050"/>
                <a:gd name="connsiteX17" fmla="*/ 757870 w 1515856"/>
                <a:gd name="connsiteY17" fmla="*/ 1890050 h 1890050"/>
                <a:gd name="connsiteX18" fmla="*/ 751489 w 1515856"/>
                <a:gd name="connsiteY18" fmla="*/ 1887006 h 189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5856" h="1890050">
                  <a:moveTo>
                    <a:pt x="751489" y="1887006"/>
                  </a:moveTo>
                  <a:cubicBezTo>
                    <a:pt x="749557" y="1886070"/>
                    <a:pt x="703661" y="1863707"/>
                    <a:pt x="634173" y="1821850"/>
                  </a:cubicBezTo>
                  <a:cubicBezTo>
                    <a:pt x="570129" y="1783213"/>
                    <a:pt x="473537" y="1720106"/>
                    <a:pt x="376827" y="1638793"/>
                  </a:cubicBezTo>
                  <a:cubicBezTo>
                    <a:pt x="267824" y="1547118"/>
                    <a:pt x="180891" y="1451404"/>
                    <a:pt x="118428" y="1354343"/>
                  </a:cubicBezTo>
                  <a:cubicBezTo>
                    <a:pt x="39866" y="1232051"/>
                    <a:pt x="0" y="1107301"/>
                    <a:pt x="0" y="983487"/>
                  </a:cubicBezTo>
                  <a:lnTo>
                    <a:pt x="0" y="105491"/>
                  </a:lnTo>
                  <a:lnTo>
                    <a:pt x="10654" y="102388"/>
                  </a:lnTo>
                  <a:cubicBezTo>
                    <a:pt x="123755" y="69312"/>
                    <a:pt x="243706" y="43847"/>
                    <a:pt x="367227" y="26636"/>
                  </a:cubicBezTo>
                  <a:cubicBezTo>
                    <a:pt x="494319" y="8957"/>
                    <a:pt x="625802" y="0"/>
                    <a:pt x="757928" y="0"/>
                  </a:cubicBezTo>
                  <a:cubicBezTo>
                    <a:pt x="890055" y="0"/>
                    <a:pt x="1021538" y="8957"/>
                    <a:pt x="1148630" y="26636"/>
                  </a:cubicBezTo>
                  <a:cubicBezTo>
                    <a:pt x="1272151" y="43847"/>
                    <a:pt x="1392101" y="69312"/>
                    <a:pt x="1505202" y="102388"/>
                  </a:cubicBezTo>
                  <a:lnTo>
                    <a:pt x="1515857" y="105491"/>
                  </a:lnTo>
                  <a:lnTo>
                    <a:pt x="1515857" y="983487"/>
                  </a:lnTo>
                  <a:cubicBezTo>
                    <a:pt x="1515857" y="1107301"/>
                    <a:pt x="1475991" y="1232110"/>
                    <a:pt x="1397370" y="1354284"/>
                  </a:cubicBezTo>
                  <a:cubicBezTo>
                    <a:pt x="1334907" y="1451345"/>
                    <a:pt x="1247974" y="1547059"/>
                    <a:pt x="1138971" y="1638735"/>
                  </a:cubicBezTo>
                  <a:cubicBezTo>
                    <a:pt x="1042261" y="1720048"/>
                    <a:pt x="945669" y="1783213"/>
                    <a:pt x="881625" y="1821792"/>
                  </a:cubicBezTo>
                  <a:cubicBezTo>
                    <a:pt x="812137" y="1863707"/>
                    <a:pt x="766241" y="1886011"/>
                    <a:pt x="764309" y="1886948"/>
                  </a:cubicBezTo>
                  <a:lnTo>
                    <a:pt x="757870" y="1890050"/>
                  </a:lnTo>
                  <a:lnTo>
                    <a:pt x="751489" y="1887006"/>
                  </a:lnTo>
                  <a:close/>
                </a:path>
              </a:pathLst>
            </a:custGeom>
            <a:gradFill flip="none" rotWithShape="1">
              <a:gsLst>
                <a:gs pos="0">
                  <a:schemeClr val="accent1">
                    <a:lumMod val="97000"/>
                    <a:lumOff val="3000"/>
                  </a:schemeClr>
                </a:gs>
                <a:gs pos="100000">
                  <a:schemeClr val="accent2"/>
                </a:gs>
              </a:gsLst>
              <a:lin ang="540000" scaled="0"/>
              <a:tileRect/>
            </a:gradFill>
            <a:ln w="5847"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pic>
          <p:nvPicPr>
            <p:cNvPr id="33" name="Graphique 23">
              <a:extLst>
                <a:ext uri="{FF2B5EF4-FFF2-40B4-BE49-F238E27FC236}">
                  <a16:creationId xmlns:a16="http://schemas.microsoft.com/office/drawing/2014/main" id="{FF53464F-D220-4E59-AC1F-BE9CCA8740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53805" y="4562001"/>
              <a:ext cx="1387929" cy="969347"/>
            </a:xfrm>
            <a:prstGeom prst="rect">
              <a:avLst/>
            </a:prstGeom>
          </p:spPr>
        </p:pic>
      </p:grpSp>
      <p:sp>
        <p:nvSpPr>
          <p:cNvPr id="15" name="Rectangle 14">
            <a:extLst>
              <a:ext uri="{FF2B5EF4-FFF2-40B4-BE49-F238E27FC236}">
                <a16:creationId xmlns:a16="http://schemas.microsoft.com/office/drawing/2014/main" id="{89E7455A-9B0E-431B-89CD-3F7399DC7D39}"/>
              </a:ext>
            </a:extLst>
          </p:cNvPr>
          <p:cNvSpPr/>
          <p:nvPr/>
        </p:nvSpPr>
        <p:spPr>
          <a:xfrm>
            <a:off x="1222479" y="118137"/>
            <a:ext cx="10838891" cy="461665"/>
          </a:xfrm>
          <a:prstGeom prst="rect">
            <a:avLst/>
          </a:prstGeom>
        </p:spPr>
        <p:txBody>
          <a:bodyPr wrap="square">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3F3F3F"/>
                </a:solidFill>
                <a:effectLst/>
                <a:uLnTx/>
                <a:uFillTx/>
                <a:latin typeface="Helvetica" pitchFamily="2" charset="0"/>
                <a:ea typeface="+mn-ea"/>
                <a:cs typeface="+mn-cs"/>
              </a:rPr>
              <a:t>Reviewing, adjusting or advancing therapy in type 2 diabetes:</a:t>
            </a:r>
          </a:p>
        </p:txBody>
      </p:sp>
      <p:pic>
        <p:nvPicPr>
          <p:cNvPr id="18" name="Picture 17" descr="A picture containing logo&#10;&#10;Description automatically generated">
            <a:extLst>
              <a:ext uri="{FF2B5EF4-FFF2-40B4-BE49-F238E27FC236}">
                <a16:creationId xmlns:a16="http://schemas.microsoft.com/office/drawing/2014/main" id="{065393B9-CB07-43BD-95BE-2A8AE0876A39}"/>
              </a:ext>
            </a:extLst>
          </p:cNvPr>
          <p:cNvPicPr>
            <a:picLocks noChangeAspect="1"/>
          </p:cNvPicPr>
          <p:nvPr/>
        </p:nvPicPr>
        <p:blipFill>
          <a:blip r:embed="rId8"/>
          <a:stretch>
            <a:fillRect/>
          </a:stretch>
        </p:blipFill>
        <p:spPr>
          <a:xfrm>
            <a:off x="176636" y="121368"/>
            <a:ext cx="1049867" cy="474133"/>
          </a:xfrm>
          <a:prstGeom prst="rect">
            <a:avLst/>
          </a:prstGeom>
        </p:spPr>
      </p:pic>
    </p:spTree>
    <p:extLst>
      <p:ext uri="{BB962C8B-B14F-4D97-AF65-F5344CB8AC3E}">
        <p14:creationId xmlns:p14="http://schemas.microsoft.com/office/powerpoint/2010/main" val="2003138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81BA9C-E474-4BCB-2624-C2BC9201F349}"/>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4EBACB2A-1111-B6C4-483F-B7C53CA1F7A0}"/>
              </a:ext>
            </a:extLst>
          </p:cNvPr>
          <p:cNvSpPr>
            <a:spLocks noGrp="1"/>
          </p:cNvSpPr>
          <p:nvPr>
            <p:ph type="sldNum" sz="quarter" idx="14"/>
          </p:nvPr>
        </p:nvSpPr>
        <p:spPr/>
        <p:txBody>
          <a:bodyPr/>
          <a:lstStyle/>
          <a:p>
            <a:fld id="{2CA814A5-5B67-49A0-A5BA-40050328EF92}" type="slidenum">
              <a:rPr lang="en-CA" smtClean="0"/>
              <a:pPr/>
              <a:t>5</a:t>
            </a:fld>
            <a:endParaRPr lang="en-CA"/>
          </a:p>
        </p:txBody>
      </p:sp>
      <p:pic>
        <p:nvPicPr>
          <p:cNvPr id="5" name="Picture 4" descr="A picture containing diagram&#10;&#10;Description automatically generated">
            <a:extLst>
              <a:ext uri="{FF2B5EF4-FFF2-40B4-BE49-F238E27FC236}">
                <a16:creationId xmlns:a16="http://schemas.microsoft.com/office/drawing/2014/main" id="{F26441EF-CB5D-65DA-A8C9-D2DFF376EECD}"/>
              </a:ext>
            </a:extLst>
          </p:cNvPr>
          <p:cNvPicPr>
            <a:picLocks noChangeAspect="1"/>
          </p:cNvPicPr>
          <p:nvPr/>
        </p:nvPicPr>
        <p:blipFill>
          <a:blip r:embed="rId2"/>
          <a:stretch>
            <a:fillRect/>
          </a:stretch>
        </p:blipFill>
        <p:spPr>
          <a:xfrm>
            <a:off x="2311685" y="226887"/>
            <a:ext cx="7592603" cy="6424511"/>
          </a:xfrm>
          <a:prstGeom prst="rect">
            <a:avLst/>
          </a:prstGeom>
        </p:spPr>
      </p:pic>
    </p:spTree>
    <p:extLst>
      <p:ext uri="{BB962C8B-B14F-4D97-AF65-F5344CB8AC3E}">
        <p14:creationId xmlns:p14="http://schemas.microsoft.com/office/powerpoint/2010/main" val="6864583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A322-8058-B643-8696-CA81DE8DA33B}"/>
              </a:ext>
            </a:extLst>
          </p:cNvPr>
          <p:cNvSpPr>
            <a:spLocks noGrp="1"/>
          </p:cNvSpPr>
          <p:nvPr>
            <p:ph type="title"/>
          </p:nvPr>
        </p:nvSpPr>
        <p:spPr/>
        <p:txBody>
          <a:bodyPr/>
          <a:lstStyle/>
          <a:p>
            <a:r>
              <a:rPr lang="en-US"/>
              <a:t>SN</a:t>
            </a:r>
          </a:p>
        </p:txBody>
      </p:sp>
      <p:sp>
        <p:nvSpPr>
          <p:cNvPr id="3" name="Content Placeholder 2">
            <a:extLst>
              <a:ext uri="{FF2B5EF4-FFF2-40B4-BE49-F238E27FC236}">
                <a16:creationId xmlns:a16="http://schemas.microsoft.com/office/drawing/2014/main" id="{CF99F5C5-6412-8B48-8571-1EF0C4F9EED4}"/>
              </a:ext>
            </a:extLst>
          </p:cNvPr>
          <p:cNvSpPr>
            <a:spLocks noGrp="1"/>
          </p:cNvSpPr>
          <p:nvPr>
            <p:ph idx="1"/>
          </p:nvPr>
        </p:nvSpPr>
        <p:spPr/>
        <p:txBody>
          <a:bodyPr>
            <a:normAutofit fontScale="85000" lnSpcReduction="20000"/>
          </a:bodyPr>
          <a:lstStyle/>
          <a:p>
            <a:r>
              <a:rPr lang="en-US"/>
              <a:t>62 </a:t>
            </a:r>
            <a:r>
              <a:rPr lang="en-US" err="1"/>
              <a:t>yo</a:t>
            </a:r>
            <a:r>
              <a:rPr lang="en-US"/>
              <a:t> male, </a:t>
            </a:r>
          </a:p>
          <a:p>
            <a:r>
              <a:rPr lang="en-US"/>
              <a:t>Type 2 DM x 22 years</a:t>
            </a:r>
          </a:p>
          <a:p>
            <a:r>
              <a:rPr lang="en-US"/>
              <a:t>Meds – Perindopril 8 mg od</a:t>
            </a:r>
          </a:p>
          <a:p>
            <a:pPr lvl="1"/>
            <a:r>
              <a:rPr lang="en-US"/>
              <a:t>Amlodipine 10 mg od</a:t>
            </a:r>
          </a:p>
          <a:p>
            <a:pPr lvl="1"/>
            <a:r>
              <a:rPr lang="en-US" err="1"/>
              <a:t>Metfromin</a:t>
            </a:r>
            <a:r>
              <a:rPr lang="en-US"/>
              <a:t> 500 mg bid</a:t>
            </a:r>
          </a:p>
          <a:p>
            <a:pPr lvl="1"/>
            <a:r>
              <a:rPr lang="en-US"/>
              <a:t>Rosuvastatin 20 mg od</a:t>
            </a:r>
          </a:p>
          <a:p>
            <a:pPr lvl="1"/>
            <a:r>
              <a:rPr lang="en-US"/>
              <a:t>Insulin aspartate 10 u bid, Insulin Detemir 30 od</a:t>
            </a:r>
          </a:p>
          <a:p>
            <a:r>
              <a:rPr lang="en-US"/>
              <a:t>BP – 108/79</a:t>
            </a:r>
          </a:p>
          <a:p>
            <a:r>
              <a:rPr lang="en-US"/>
              <a:t>A1C – 6.6</a:t>
            </a:r>
          </a:p>
          <a:p>
            <a:r>
              <a:rPr lang="en-US"/>
              <a:t>Cr – 180, eGFR 30,  MAU – 1961, ACR 246</a:t>
            </a:r>
          </a:p>
          <a:p>
            <a:endParaRPr lang="en-US"/>
          </a:p>
          <a:p>
            <a:pPr algn="ctr"/>
            <a:r>
              <a:rPr lang="en-US"/>
              <a:t>What can we do to prevent ESRD/Dialysis?</a:t>
            </a:r>
          </a:p>
        </p:txBody>
      </p:sp>
      <p:pic>
        <p:nvPicPr>
          <p:cNvPr id="5" name="Picture 4">
            <a:extLst>
              <a:ext uri="{FF2B5EF4-FFF2-40B4-BE49-F238E27FC236}">
                <a16:creationId xmlns:a16="http://schemas.microsoft.com/office/drawing/2014/main" id="{BA721CA1-DCF2-2D47-AFE6-45319AA6D883}"/>
              </a:ext>
            </a:extLst>
          </p:cNvPr>
          <p:cNvPicPr>
            <a:picLocks noChangeAspect="1"/>
          </p:cNvPicPr>
          <p:nvPr/>
        </p:nvPicPr>
        <p:blipFill>
          <a:blip r:embed="rId3"/>
          <a:stretch>
            <a:fillRect/>
          </a:stretch>
        </p:blipFill>
        <p:spPr>
          <a:xfrm>
            <a:off x="9161427" y="365125"/>
            <a:ext cx="2560807" cy="3414409"/>
          </a:xfrm>
          <a:prstGeom prst="rect">
            <a:avLst/>
          </a:prstGeom>
        </p:spPr>
      </p:pic>
    </p:spTree>
    <p:extLst>
      <p:ext uri="{BB962C8B-B14F-4D97-AF65-F5344CB8AC3E}">
        <p14:creationId xmlns:p14="http://schemas.microsoft.com/office/powerpoint/2010/main" val="2579845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7A98-7DB5-BCBA-9A85-CE843471BB0C}"/>
              </a:ext>
            </a:extLst>
          </p:cNvPr>
          <p:cNvSpPr>
            <a:spLocks noGrp="1"/>
          </p:cNvSpPr>
          <p:nvPr>
            <p:ph type="title"/>
          </p:nvPr>
        </p:nvSpPr>
        <p:spPr/>
        <p:txBody>
          <a:bodyPr/>
          <a:lstStyle/>
          <a:p>
            <a:r>
              <a:rPr lang="en-CA"/>
              <a:t>SN</a:t>
            </a:r>
          </a:p>
        </p:txBody>
      </p:sp>
      <p:pic>
        <p:nvPicPr>
          <p:cNvPr id="5" name="Content Placeholder 4" descr="Chart, line chart&#10;&#10;Description automatically generated">
            <a:extLst>
              <a:ext uri="{FF2B5EF4-FFF2-40B4-BE49-F238E27FC236}">
                <a16:creationId xmlns:a16="http://schemas.microsoft.com/office/drawing/2014/main" id="{AC447C23-E6B4-3AA7-CE39-F4BBCFF3A3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1839119"/>
            <a:ext cx="8991600" cy="4324350"/>
          </a:xfrm>
        </p:spPr>
      </p:pic>
    </p:spTree>
    <p:extLst>
      <p:ext uri="{BB962C8B-B14F-4D97-AF65-F5344CB8AC3E}">
        <p14:creationId xmlns:p14="http://schemas.microsoft.com/office/powerpoint/2010/main" val="4125069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8FC8054E-69C2-694F-BECD-702E6A2368CC}"/>
              </a:ext>
            </a:extLst>
          </p:cNvPr>
          <p:cNvPicPr>
            <a:picLocks noChangeAspect="1"/>
          </p:cNvPicPr>
          <p:nvPr/>
        </p:nvPicPr>
        <p:blipFill>
          <a:blip r:embed="rId3"/>
          <a:stretch>
            <a:fillRect/>
          </a:stretch>
        </p:blipFill>
        <p:spPr>
          <a:xfrm>
            <a:off x="2086495" y="731512"/>
            <a:ext cx="8503886" cy="5820357"/>
          </a:xfrm>
          <a:prstGeom prst="rect">
            <a:avLst/>
          </a:prstGeom>
        </p:spPr>
      </p:pic>
      <p:sp>
        <p:nvSpPr>
          <p:cNvPr id="8" name="Rectangle 7">
            <a:extLst>
              <a:ext uri="{FF2B5EF4-FFF2-40B4-BE49-F238E27FC236}">
                <a16:creationId xmlns:a16="http://schemas.microsoft.com/office/drawing/2014/main" id="{F35D039C-4587-D140-8CB7-B4C2FFFA2F6A}"/>
              </a:ext>
            </a:extLst>
          </p:cNvPr>
          <p:cNvSpPr/>
          <p:nvPr/>
        </p:nvSpPr>
        <p:spPr>
          <a:xfrm>
            <a:off x="1538515" y="91695"/>
            <a:ext cx="5426486" cy="502766"/>
          </a:xfrm>
          <a:prstGeom prst="rect">
            <a:avLst/>
          </a:prstGeom>
        </p:spPr>
        <p:txBody>
          <a:bodyPr wrap="none">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2667" b="1" i="0" u="none" strike="noStrike" kern="1200" cap="none" spc="0" normalizeH="0" baseline="0" noProof="0">
                <a:ln>
                  <a:noFill/>
                </a:ln>
                <a:solidFill>
                  <a:srgbClr val="3F3F3F"/>
                </a:solidFill>
                <a:effectLst/>
                <a:uLnTx/>
                <a:uFillTx/>
                <a:latin typeface="Helvetica" pitchFamily="2" charset="0"/>
                <a:ea typeface="+mn-ea"/>
                <a:cs typeface="+mn-cs"/>
              </a:rPr>
              <a:t>At diagnosis of type 2 diabetes: </a:t>
            </a:r>
          </a:p>
        </p:txBody>
      </p:sp>
      <p:pic>
        <p:nvPicPr>
          <p:cNvPr id="10" name="Picture 9" descr="A picture containing logo&#10;&#10;Description automatically generated">
            <a:extLst>
              <a:ext uri="{FF2B5EF4-FFF2-40B4-BE49-F238E27FC236}">
                <a16:creationId xmlns:a16="http://schemas.microsoft.com/office/drawing/2014/main" id="{4607005F-B793-D241-A0B1-206B9C618334}"/>
              </a:ext>
            </a:extLst>
          </p:cNvPr>
          <p:cNvPicPr>
            <a:picLocks noChangeAspect="1"/>
          </p:cNvPicPr>
          <p:nvPr/>
        </p:nvPicPr>
        <p:blipFill>
          <a:blip r:embed="rId4"/>
          <a:stretch>
            <a:fillRect/>
          </a:stretch>
        </p:blipFill>
        <p:spPr>
          <a:xfrm>
            <a:off x="176636" y="121368"/>
            <a:ext cx="1049867" cy="474133"/>
          </a:xfrm>
          <a:prstGeom prst="rect">
            <a:avLst/>
          </a:prstGeom>
        </p:spPr>
      </p:pic>
      <p:sp>
        <p:nvSpPr>
          <p:cNvPr id="7" name="Rectangle : coins arrondis 6">
            <a:extLst>
              <a:ext uri="{FF2B5EF4-FFF2-40B4-BE49-F238E27FC236}">
                <a16:creationId xmlns:a16="http://schemas.microsoft.com/office/drawing/2014/main" id="{51934CFB-1FBB-224E-8681-18B1815C7967}"/>
              </a:ext>
            </a:extLst>
          </p:cNvPr>
          <p:cNvSpPr/>
          <p:nvPr/>
        </p:nvSpPr>
        <p:spPr>
          <a:xfrm>
            <a:off x="5978701" y="2435226"/>
            <a:ext cx="2190698" cy="1516999"/>
          </a:xfrm>
          <a:prstGeom prst="roundRect">
            <a:avLst>
              <a:gd name="adj" fmla="val 6499"/>
            </a:avLst>
          </a:prstGeom>
          <a:noFill/>
          <a:ln w="539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 coins arrondis 10">
            <a:extLst>
              <a:ext uri="{FF2B5EF4-FFF2-40B4-BE49-F238E27FC236}">
                <a16:creationId xmlns:a16="http://schemas.microsoft.com/office/drawing/2014/main" id="{1E915C96-CD37-DB46-81C3-952A8C7A4343}"/>
              </a:ext>
            </a:extLst>
          </p:cNvPr>
          <p:cNvSpPr/>
          <p:nvPr/>
        </p:nvSpPr>
        <p:spPr>
          <a:xfrm>
            <a:off x="3584969" y="4262831"/>
            <a:ext cx="2190698" cy="1083880"/>
          </a:xfrm>
          <a:prstGeom prst="roundRect">
            <a:avLst>
              <a:gd name="adj" fmla="val 8201"/>
            </a:avLst>
          </a:prstGeom>
          <a:noFill/>
          <a:ln w="539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Espace réservé du texte 12">
            <a:extLst>
              <a:ext uri="{FF2B5EF4-FFF2-40B4-BE49-F238E27FC236}">
                <a16:creationId xmlns:a16="http://schemas.microsoft.com/office/drawing/2014/main" id="{DB8FD743-3966-8144-86F8-2890FD152B52}"/>
              </a:ext>
            </a:extLst>
          </p:cNvPr>
          <p:cNvSpPr>
            <a:spLocks noGrp="1"/>
          </p:cNvSpPr>
          <p:nvPr>
            <p:ph type="body" sz="quarter" idx="13"/>
          </p:nvPr>
        </p:nvSpPr>
        <p:spPr/>
        <p:txBody>
          <a:bodyPr/>
          <a:lstStyle/>
          <a:p>
            <a:r>
              <a:rPr lang="en-US"/>
              <a:t>Diabetes Canada Clinical Practice Guidelines Expert Committee. </a:t>
            </a:r>
            <a:r>
              <a:rPr lang="en-US" i="1"/>
              <a:t>Can J </a:t>
            </a:r>
            <a:r>
              <a:rPr lang="en-US" i="1" err="1"/>
              <a:t>Diabet</a:t>
            </a:r>
            <a:r>
              <a:rPr lang="en-US" i="1"/>
              <a:t> </a:t>
            </a:r>
            <a:r>
              <a:rPr lang="en-US"/>
              <a:t>2020;44:575-591. </a:t>
            </a:r>
            <a:endParaRPr lang="en-CA"/>
          </a:p>
        </p:txBody>
      </p:sp>
      <p:sp>
        <p:nvSpPr>
          <p:cNvPr id="14" name="Slide Number Placeholder 7">
            <a:extLst>
              <a:ext uri="{FF2B5EF4-FFF2-40B4-BE49-F238E27FC236}">
                <a16:creationId xmlns:a16="http://schemas.microsoft.com/office/drawing/2014/main" id="{A88D0A04-3128-A04E-B24C-3E7CD175F13B}"/>
              </a:ext>
            </a:extLst>
          </p:cNvPr>
          <p:cNvSpPr>
            <a:spLocks noGrp="1"/>
          </p:cNvSpPr>
          <p:nvPr>
            <p:ph type="sldNum" sz="quarter" idx="14"/>
          </p:nvPr>
        </p:nvSpPr>
        <p:spPr>
          <a:xfrm>
            <a:off x="11352180" y="6275263"/>
            <a:ext cx="597086" cy="365125"/>
          </a:xfrm>
          <a:prstGeom prst="rect">
            <a:avLst/>
          </a:prstGeom>
        </p:spPr>
        <p:txBody>
          <a:bodyPr vert="horz" lIns="0" tIns="0" rIns="0" bIns="0" rtlCol="0" anchor="b"/>
          <a:lstStyle>
            <a:defPPr>
              <a:defRPr lang="en-US"/>
            </a:defPPr>
            <a:lvl1pPr marL="0" algn="r" defTabSz="914400" rtl="0" eaLnBrk="1" latinLnBrk="0" hangingPunct="1">
              <a:defRPr sz="105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lang="en-CA" smtClean="0"/>
              <a:pPr marL="0" marR="0" lvl="0" indent="0" algn="r" defTabSz="914218" rtl="0" eaLnBrk="1" fontAlgn="auto" latinLnBrk="0" hangingPunct="1">
                <a:lnSpc>
                  <a:spcPct val="100000"/>
                </a:lnSpc>
                <a:spcBef>
                  <a:spcPts val="0"/>
                </a:spcBef>
                <a:spcAft>
                  <a:spcPts val="0"/>
                </a:spcAft>
                <a:buClrTx/>
                <a:buSzTx/>
                <a:buFontTx/>
                <a:buNone/>
                <a:tabLst/>
                <a:defRPr/>
              </a:pPr>
              <a:t>52</a:t>
            </a:fld>
            <a:endParaRPr kumimoji="0" lang="en-CA" sz="1050" b="0" i="0" u="none" strike="noStrike" kern="1200" cap="none" spc="0" normalizeH="0" baseline="0" noProof="0">
              <a:ln>
                <a:noFill/>
              </a:ln>
              <a:solidFill>
                <a:srgbClr val="E70068"/>
              </a:solidFill>
              <a:effectLst/>
              <a:uLnTx/>
              <a:uFillTx/>
              <a:latin typeface="Arial" panose="020B0604020202020204"/>
              <a:ea typeface="+mn-ea"/>
              <a:cs typeface="+mn-cs"/>
            </a:endParaRPr>
          </a:p>
        </p:txBody>
      </p:sp>
    </p:spTree>
    <p:extLst>
      <p:ext uri="{BB962C8B-B14F-4D97-AF65-F5344CB8AC3E}">
        <p14:creationId xmlns:p14="http://schemas.microsoft.com/office/powerpoint/2010/main" val="43141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5B64A-F95D-52AF-89C9-7816B835D975}"/>
              </a:ext>
            </a:extLst>
          </p:cNvPr>
          <p:cNvSpPr>
            <a:spLocks noGrp="1"/>
          </p:cNvSpPr>
          <p:nvPr>
            <p:ph type="title"/>
          </p:nvPr>
        </p:nvSpPr>
        <p:spPr/>
        <p:txBody>
          <a:bodyPr/>
          <a:lstStyle/>
          <a:p>
            <a:pPr algn="ctr"/>
            <a:r>
              <a:rPr lang="en-US"/>
              <a:t>Lesson # 7</a:t>
            </a:r>
          </a:p>
        </p:txBody>
      </p:sp>
      <p:sp>
        <p:nvSpPr>
          <p:cNvPr id="3" name="Content Placeholder 2">
            <a:extLst>
              <a:ext uri="{FF2B5EF4-FFF2-40B4-BE49-F238E27FC236}">
                <a16:creationId xmlns:a16="http://schemas.microsoft.com/office/drawing/2014/main" id="{C9B7698E-7604-D86B-5815-7C8B34DE6370}"/>
              </a:ext>
            </a:extLst>
          </p:cNvPr>
          <p:cNvSpPr>
            <a:spLocks noGrp="1"/>
          </p:cNvSpPr>
          <p:nvPr>
            <p:ph idx="1"/>
          </p:nvPr>
        </p:nvSpPr>
        <p:spPr/>
        <p:txBody>
          <a:bodyPr/>
          <a:lstStyle/>
          <a:p>
            <a:endParaRPr lang="en-US"/>
          </a:p>
          <a:p>
            <a:endParaRPr lang="en-US"/>
          </a:p>
          <a:p>
            <a:endParaRPr lang="en-US"/>
          </a:p>
          <a:p>
            <a:pPr marL="0" indent="0" algn="ctr">
              <a:buNone/>
            </a:pPr>
            <a:r>
              <a:rPr lang="en-US" sz="4000"/>
              <a:t>Use SGLT-2 </a:t>
            </a:r>
            <a:r>
              <a:rPr lang="en-US" sz="4000" err="1"/>
              <a:t>Inh</a:t>
            </a:r>
            <a:r>
              <a:rPr lang="en-US" sz="4000"/>
              <a:t>. </a:t>
            </a:r>
            <a:r>
              <a:rPr lang="en-US" sz="4000" b="1"/>
              <a:t>ESPECIALLY</a:t>
            </a:r>
            <a:r>
              <a:rPr lang="en-US" sz="4000"/>
              <a:t> in the setting of CKD</a:t>
            </a:r>
          </a:p>
        </p:txBody>
      </p:sp>
    </p:spTree>
    <p:extLst>
      <p:ext uri="{BB962C8B-B14F-4D97-AF65-F5344CB8AC3E}">
        <p14:creationId xmlns:p14="http://schemas.microsoft.com/office/powerpoint/2010/main" val="42269332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3BD39-2F05-3D45-89CF-34CC351BD4DB}"/>
              </a:ext>
            </a:extLst>
          </p:cNvPr>
          <p:cNvSpPr>
            <a:spLocks noGrp="1"/>
          </p:cNvSpPr>
          <p:nvPr>
            <p:ph type="title"/>
          </p:nvPr>
        </p:nvSpPr>
        <p:spPr/>
        <p:txBody>
          <a:bodyPr/>
          <a:lstStyle/>
          <a:p>
            <a:pPr algn="ctr"/>
            <a:r>
              <a:rPr lang="en-US"/>
              <a:t>RD</a:t>
            </a:r>
          </a:p>
        </p:txBody>
      </p:sp>
      <p:sp>
        <p:nvSpPr>
          <p:cNvPr id="3" name="Content Placeholder 2">
            <a:extLst>
              <a:ext uri="{FF2B5EF4-FFF2-40B4-BE49-F238E27FC236}">
                <a16:creationId xmlns:a16="http://schemas.microsoft.com/office/drawing/2014/main" id="{31240ED5-A767-1D40-8037-30E4A16546DF}"/>
              </a:ext>
            </a:extLst>
          </p:cNvPr>
          <p:cNvSpPr>
            <a:spLocks noGrp="1"/>
          </p:cNvSpPr>
          <p:nvPr>
            <p:ph idx="1"/>
          </p:nvPr>
        </p:nvSpPr>
        <p:spPr>
          <a:xfrm>
            <a:off x="838200" y="1825625"/>
            <a:ext cx="10515600" cy="4667250"/>
          </a:xfrm>
        </p:spPr>
        <p:txBody>
          <a:bodyPr>
            <a:normAutofit fontScale="85000" lnSpcReduction="20000"/>
          </a:bodyPr>
          <a:lstStyle/>
          <a:p>
            <a:pPr marL="0" indent="0">
              <a:buNone/>
            </a:pPr>
            <a:r>
              <a:rPr lang="en-US"/>
              <a:t>82 </a:t>
            </a:r>
            <a:r>
              <a:rPr lang="en-US" err="1"/>
              <a:t>yo</a:t>
            </a:r>
            <a:r>
              <a:rPr lang="en-US"/>
              <a:t> female, HT, no Diabetes</a:t>
            </a:r>
          </a:p>
          <a:p>
            <a:pPr marL="0" indent="0">
              <a:buNone/>
            </a:pPr>
            <a:r>
              <a:rPr lang="en-US"/>
              <a:t>Recurrent hospitalizations for CHF</a:t>
            </a:r>
          </a:p>
          <a:p>
            <a:pPr marL="0" indent="0">
              <a:buNone/>
            </a:pPr>
            <a:r>
              <a:rPr lang="en-US"/>
              <a:t>Echo - EF 58% , no valve dx, </a:t>
            </a:r>
            <a:r>
              <a:rPr lang="en-US" err="1"/>
              <a:t>prev</a:t>
            </a:r>
            <a:r>
              <a:rPr lang="en-US"/>
              <a:t> neg </a:t>
            </a:r>
            <a:r>
              <a:rPr lang="en-US" err="1"/>
              <a:t>angios</a:t>
            </a:r>
            <a:endParaRPr lang="en-US"/>
          </a:p>
          <a:p>
            <a:pPr marL="0" indent="0">
              <a:buNone/>
            </a:pPr>
            <a:r>
              <a:rPr lang="en-US"/>
              <a:t>Meds </a:t>
            </a:r>
          </a:p>
          <a:p>
            <a:pPr marL="0" indent="0">
              <a:buNone/>
            </a:pPr>
            <a:r>
              <a:rPr lang="en-US"/>
              <a:t>	- furosemide 40 mg od</a:t>
            </a:r>
          </a:p>
          <a:p>
            <a:pPr marL="0" indent="0">
              <a:buNone/>
            </a:pPr>
            <a:r>
              <a:rPr lang="en-US"/>
              <a:t>	- candesartan 16 mg od</a:t>
            </a:r>
          </a:p>
          <a:p>
            <a:pPr marL="0" indent="0">
              <a:buNone/>
            </a:pPr>
            <a:r>
              <a:rPr lang="en-US"/>
              <a:t>	- spironolactone 25 mg od</a:t>
            </a:r>
          </a:p>
          <a:p>
            <a:pPr marL="0" indent="0">
              <a:buNone/>
            </a:pPr>
            <a:r>
              <a:rPr lang="en-US"/>
              <a:t>O/E – BP 136/72, HR 76</a:t>
            </a:r>
          </a:p>
          <a:p>
            <a:pPr marL="0" indent="0">
              <a:buNone/>
            </a:pPr>
            <a:r>
              <a:rPr lang="en-US"/>
              <a:t>  </a:t>
            </a:r>
          </a:p>
          <a:p>
            <a:pPr marL="0" indent="0">
              <a:buNone/>
            </a:pPr>
            <a:r>
              <a:rPr lang="en-US"/>
              <a:t>eGFR – 35,  Mau ACR 13.2</a:t>
            </a:r>
          </a:p>
          <a:p>
            <a:pPr marL="0" indent="0">
              <a:buNone/>
            </a:pPr>
            <a:endParaRPr lang="en-US"/>
          </a:p>
          <a:p>
            <a:pPr marL="0" indent="0" algn="ctr">
              <a:buNone/>
            </a:pPr>
            <a:r>
              <a:rPr lang="en-US" sz="3900"/>
              <a:t>Recommendations?</a:t>
            </a:r>
          </a:p>
          <a:p>
            <a:pPr marL="0" indent="0">
              <a:buNone/>
            </a:pPr>
            <a:endParaRPr lang="en-US"/>
          </a:p>
          <a:p>
            <a:pPr marL="0" indent="0">
              <a:buNone/>
            </a:pPr>
            <a:endParaRPr lang="en-US"/>
          </a:p>
          <a:p>
            <a:pPr marL="0" indent="0">
              <a:buNone/>
            </a:pPr>
            <a:endParaRPr lang="en-US"/>
          </a:p>
          <a:p>
            <a:pPr marL="0" indent="0">
              <a:buNone/>
            </a:pPr>
            <a:endParaRPr lang="en-US"/>
          </a:p>
          <a:p>
            <a:pPr marL="0" indent="0" algn="ctr">
              <a:buNone/>
            </a:pPr>
            <a:endParaRPr lang="en-US" sz="4800"/>
          </a:p>
        </p:txBody>
      </p:sp>
    </p:spTree>
    <p:extLst>
      <p:ext uri="{BB962C8B-B14F-4D97-AF65-F5344CB8AC3E}">
        <p14:creationId xmlns:p14="http://schemas.microsoft.com/office/powerpoint/2010/main" val="31893745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330F6D-C09E-4043-B74C-DB043D163012}"/>
              </a:ext>
            </a:extLst>
          </p:cNvPr>
          <p:cNvSpPr/>
          <p:nvPr/>
        </p:nvSpPr>
        <p:spPr>
          <a:xfrm>
            <a:off x="2869328" y="5805377"/>
            <a:ext cx="6841742" cy="723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Image 22">
            <a:extLst>
              <a:ext uri="{FF2B5EF4-FFF2-40B4-BE49-F238E27FC236}">
                <a16:creationId xmlns:a16="http://schemas.microsoft.com/office/drawing/2014/main" id="{5D305CCD-BE75-3C4F-9783-28AC5E5060E6}"/>
              </a:ext>
            </a:extLst>
          </p:cNvPr>
          <p:cNvPicPr>
            <a:picLocks noChangeAspect="1"/>
          </p:cNvPicPr>
          <p:nvPr/>
        </p:nvPicPr>
        <p:blipFill>
          <a:blip r:embed="rId3"/>
          <a:stretch>
            <a:fillRect/>
          </a:stretch>
        </p:blipFill>
        <p:spPr>
          <a:xfrm>
            <a:off x="2869328" y="603108"/>
            <a:ext cx="6857509" cy="5939093"/>
          </a:xfrm>
          <a:prstGeom prst="rect">
            <a:avLst/>
          </a:prstGeom>
        </p:spPr>
      </p:pic>
      <p:sp>
        <p:nvSpPr>
          <p:cNvPr id="6" name="Rectangle 5">
            <a:extLst>
              <a:ext uri="{FF2B5EF4-FFF2-40B4-BE49-F238E27FC236}">
                <a16:creationId xmlns:a16="http://schemas.microsoft.com/office/drawing/2014/main" id="{33C910CB-1AF5-964E-8FC8-0BB742BD4CFB}"/>
              </a:ext>
            </a:extLst>
          </p:cNvPr>
          <p:cNvSpPr/>
          <p:nvPr/>
        </p:nvSpPr>
        <p:spPr>
          <a:xfrm>
            <a:off x="7374897" y="2273935"/>
            <a:ext cx="1228096" cy="3568036"/>
          </a:xfrm>
          <a:prstGeom prst="rect">
            <a:avLst/>
          </a:prstGeom>
          <a:noFill/>
          <a:ln w="539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texte 2">
            <a:extLst>
              <a:ext uri="{FF2B5EF4-FFF2-40B4-BE49-F238E27FC236}">
                <a16:creationId xmlns:a16="http://schemas.microsoft.com/office/drawing/2014/main" id="{9089E8EE-7824-8E4D-8B26-C4153077F2C8}"/>
              </a:ext>
            </a:extLst>
          </p:cNvPr>
          <p:cNvSpPr>
            <a:spLocks noGrp="1"/>
          </p:cNvSpPr>
          <p:nvPr>
            <p:ph type="body" sz="quarter" idx="13"/>
          </p:nvPr>
        </p:nvSpPr>
        <p:spPr>
          <a:xfrm>
            <a:off x="517680" y="6415898"/>
            <a:ext cx="10756677" cy="365125"/>
          </a:xfrm>
        </p:spPr>
        <p:txBody>
          <a:bodyPr/>
          <a:lstStyle/>
          <a:p>
            <a:r>
              <a:rPr lang="en-CA">
                <a:solidFill>
                  <a:prstClr val="black"/>
                </a:solidFill>
                <a:latin typeface="Helvetica" pitchFamily="2" charset="0"/>
              </a:rPr>
              <a:t>T2D, type 2 diabetes.</a:t>
            </a:r>
          </a:p>
          <a:p>
            <a:r>
              <a:rPr lang="en-US">
                <a:solidFill>
                  <a:prstClr val="black"/>
                </a:solidFill>
                <a:latin typeface="Calibri" panose="020F0502020204030204"/>
              </a:rPr>
              <a:t>Diabetes Canada Clinical Practice Guidelines Expert Committee. Pharmacologic glycemic management of type 2 diabetes in adults: 2020 update. </a:t>
            </a:r>
            <a:r>
              <a:rPr lang="en-US" i="1">
                <a:solidFill>
                  <a:prstClr val="black"/>
                </a:solidFill>
                <a:latin typeface="Calibri" panose="020F0502020204030204"/>
              </a:rPr>
              <a:t>Can J </a:t>
            </a:r>
            <a:r>
              <a:rPr lang="en-US" i="1" err="1">
                <a:solidFill>
                  <a:prstClr val="black"/>
                </a:solidFill>
                <a:latin typeface="Calibri" panose="020F0502020204030204"/>
              </a:rPr>
              <a:t>Diabet</a:t>
            </a:r>
            <a:r>
              <a:rPr lang="en-US" i="1">
                <a:solidFill>
                  <a:prstClr val="black"/>
                </a:solidFill>
                <a:latin typeface="Calibri" panose="020F0502020204030204"/>
              </a:rPr>
              <a:t> </a:t>
            </a:r>
            <a:r>
              <a:rPr lang="en-US">
                <a:solidFill>
                  <a:prstClr val="black"/>
                </a:solidFill>
                <a:latin typeface="Calibri" panose="020F0502020204030204"/>
              </a:rPr>
              <a:t>2020;44:575-591. </a:t>
            </a:r>
            <a:endParaRPr lang="en-CA">
              <a:solidFill>
                <a:prstClr val="black"/>
              </a:solidFill>
              <a:latin typeface="Calibri" panose="020F0502020204030204"/>
            </a:endParaRPr>
          </a:p>
        </p:txBody>
      </p:sp>
      <p:sp>
        <p:nvSpPr>
          <p:cNvPr id="13" name="Slide Number Placeholder 7">
            <a:extLst>
              <a:ext uri="{FF2B5EF4-FFF2-40B4-BE49-F238E27FC236}">
                <a16:creationId xmlns:a16="http://schemas.microsoft.com/office/drawing/2014/main" id="{9F44E0A4-6FA8-BD41-8178-E3E7AB6CDB93}"/>
              </a:ext>
            </a:extLst>
          </p:cNvPr>
          <p:cNvSpPr>
            <a:spLocks noGrp="1"/>
          </p:cNvSpPr>
          <p:nvPr>
            <p:ph type="sldNum" sz="quarter" idx="14"/>
          </p:nvPr>
        </p:nvSpPr>
        <p:spPr>
          <a:xfrm>
            <a:off x="11352180" y="6275263"/>
            <a:ext cx="597086" cy="365125"/>
          </a:xfrm>
        </p:spPr>
        <p:txBody>
          <a:bodyPr/>
          <a:lstStyle/>
          <a:p>
            <a:pPr marL="0" marR="0" lvl="0" indent="0" algn="r" defTabSz="914218"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050" b="0" i="0" u="none" strike="noStrike" kern="1200" cap="none" spc="0" normalizeH="0" baseline="0" noProof="0" smtClean="0">
                <a:ln>
                  <a:noFill/>
                </a:ln>
                <a:solidFill>
                  <a:srgbClr val="E70068"/>
                </a:solidFill>
                <a:effectLst/>
                <a:uLnTx/>
                <a:uFillTx/>
                <a:latin typeface="Arial" panose="020B0604020202020204"/>
                <a:ea typeface="+mn-ea"/>
                <a:cs typeface="+mn-cs"/>
              </a:rPr>
              <a:pPr marL="0" marR="0" lvl="0" indent="0" algn="r" defTabSz="914218" rtl="0" eaLnBrk="1" fontAlgn="auto" latinLnBrk="0" hangingPunct="1">
                <a:lnSpc>
                  <a:spcPct val="100000"/>
                </a:lnSpc>
                <a:spcBef>
                  <a:spcPts val="0"/>
                </a:spcBef>
                <a:spcAft>
                  <a:spcPts val="0"/>
                </a:spcAft>
                <a:buClrTx/>
                <a:buSzTx/>
                <a:buFontTx/>
                <a:buNone/>
                <a:tabLst/>
                <a:defRPr/>
              </a:pPr>
              <a:t>55</a:t>
            </a:fld>
            <a:endParaRPr kumimoji="0" lang="en-CA" sz="1050" b="0" i="0" u="none" strike="noStrike" kern="1200" cap="none" spc="0" normalizeH="0" baseline="0" noProof="0">
              <a:ln>
                <a:noFill/>
              </a:ln>
              <a:solidFill>
                <a:srgbClr val="E70068"/>
              </a:solidFill>
              <a:effectLst/>
              <a:uLnTx/>
              <a:uFillTx/>
              <a:latin typeface="Arial" panose="020B0604020202020204"/>
              <a:ea typeface="+mn-ea"/>
              <a:cs typeface="+mn-cs"/>
            </a:endParaRPr>
          </a:p>
        </p:txBody>
      </p:sp>
      <p:grpSp>
        <p:nvGrpSpPr>
          <p:cNvPr id="24" name="Group 23">
            <a:extLst>
              <a:ext uri="{FF2B5EF4-FFF2-40B4-BE49-F238E27FC236}">
                <a16:creationId xmlns:a16="http://schemas.microsoft.com/office/drawing/2014/main" id="{3CA659D6-27BE-4868-B782-8D70E1CEDFE1}"/>
              </a:ext>
            </a:extLst>
          </p:cNvPr>
          <p:cNvGrpSpPr/>
          <p:nvPr/>
        </p:nvGrpSpPr>
        <p:grpSpPr>
          <a:xfrm>
            <a:off x="618408" y="1967416"/>
            <a:ext cx="1517231" cy="3982299"/>
            <a:chOff x="8855221" y="4767735"/>
            <a:chExt cx="809618" cy="2125017"/>
          </a:xfrm>
        </p:grpSpPr>
        <p:grpSp>
          <p:nvGrpSpPr>
            <p:cNvPr id="25" name="Group 24">
              <a:extLst>
                <a:ext uri="{FF2B5EF4-FFF2-40B4-BE49-F238E27FC236}">
                  <a16:creationId xmlns:a16="http://schemas.microsoft.com/office/drawing/2014/main" id="{EA035E11-1342-4106-BB8F-1BFA7BE2692E}"/>
                </a:ext>
              </a:extLst>
            </p:cNvPr>
            <p:cNvGrpSpPr/>
            <p:nvPr/>
          </p:nvGrpSpPr>
          <p:grpSpPr>
            <a:xfrm>
              <a:off x="8855221" y="4767735"/>
              <a:ext cx="809617" cy="1009474"/>
              <a:chOff x="9792274" y="2096025"/>
              <a:chExt cx="1515856" cy="1890050"/>
            </a:xfrm>
          </p:grpSpPr>
          <p:sp>
            <p:nvSpPr>
              <p:cNvPr id="32" name="Graphic 11">
                <a:extLst>
                  <a:ext uri="{FF2B5EF4-FFF2-40B4-BE49-F238E27FC236}">
                    <a16:creationId xmlns:a16="http://schemas.microsoft.com/office/drawing/2014/main" id="{8A40B8B6-6ED6-4261-8E86-74C66068E0B6}"/>
                  </a:ext>
                </a:extLst>
              </p:cNvPr>
              <p:cNvSpPr/>
              <p:nvPr/>
            </p:nvSpPr>
            <p:spPr>
              <a:xfrm>
                <a:off x="9792274" y="2096025"/>
                <a:ext cx="1515856" cy="1890050"/>
              </a:xfrm>
              <a:custGeom>
                <a:avLst/>
                <a:gdLst>
                  <a:gd name="connsiteX0" fmla="*/ 751489 w 1515856"/>
                  <a:gd name="connsiteY0" fmla="*/ 1887006 h 1890050"/>
                  <a:gd name="connsiteX1" fmla="*/ 634173 w 1515856"/>
                  <a:gd name="connsiteY1" fmla="*/ 1821850 h 1890050"/>
                  <a:gd name="connsiteX2" fmla="*/ 376827 w 1515856"/>
                  <a:gd name="connsiteY2" fmla="*/ 1638793 h 1890050"/>
                  <a:gd name="connsiteX3" fmla="*/ 118428 w 1515856"/>
                  <a:gd name="connsiteY3" fmla="*/ 1354343 h 1890050"/>
                  <a:gd name="connsiteX4" fmla="*/ 0 w 1515856"/>
                  <a:gd name="connsiteY4" fmla="*/ 983487 h 1890050"/>
                  <a:gd name="connsiteX5" fmla="*/ 0 w 1515856"/>
                  <a:gd name="connsiteY5" fmla="*/ 105491 h 1890050"/>
                  <a:gd name="connsiteX6" fmla="*/ 10654 w 1515856"/>
                  <a:gd name="connsiteY6" fmla="*/ 102388 h 1890050"/>
                  <a:gd name="connsiteX7" fmla="*/ 367227 w 1515856"/>
                  <a:gd name="connsiteY7" fmla="*/ 26636 h 1890050"/>
                  <a:gd name="connsiteX8" fmla="*/ 757928 w 1515856"/>
                  <a:gd name="connsiteY8" fmla="*/ 0 h 1890050"/>
                  <a:gd name="connsiteX9" fmla="*/ 1148630 w 1515856"/>
                  <a:gd name="connsiteY9" fmla="*/ 26636 h 1890050"/>
                  <a:gd name="connsiteX10" fmla="*/ 1505202 w 1515856"/>
                  <a:gd name="connsiteY10" fmla="*/ 102388 h 1890050"/>
                  <a:gd name="connsiteX11" fmla="*/ 1515857 w 1515856"/>
                  <a:gd name="connsiteY11" fmla="*/ 105491 h 1890050"/>
                  <a:gd name="connsiteX12" fmla="*/ 1515857 w 1515856"/>
                  <a:gd name="connsiteY12" fmla="*/ 983487 h 1890050"/>
                  <a:gd name="connsiteX13" fmla="*/ 1397370 w 1515856"/>
                  <a:gd name="connsiteY13" fmla="*/ 1354284 h 1890050"/>
                  <a:gd name="connsiteX14" fmla="*/ 1138971 w 1515856"/>
                  <a:gd name="connsiteY14" fmla="*/ 1638735 h 1890050"/>
                  <a:gd name="connsiteX15" fmla="*/ 881625 w 1515856"/>
                  <a:gd name="connsiteY15" fmla="*/ 1821792 h 1890050"/>
                  <a:gd name="connsiteX16" fmla="*/ 764309 w 1515856"/>
                  <a:gd name="connsiteY16" fmla="*/ 1886948 h 1890050"/>
                  <a:gd name="connsiteX17" fmla="*/ 757870 w 1515856"/>
                  <a:gd name="connsiteY17" fmla="*/ 1890050 h 1890050"/>
                  <a:gd name="connsiteX18" fmla="*/ 751489 w 1515856"/>
                  <a:gd name="connsiteY18" fmla="*/ 1887006 h 189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5856" h="1890050">
                    <a:moveTo>
                      <a:pt x="751489" y="1887006"/>
                    </a:moveTo>
                    <a:cubicBezTo>
                      <a:pt x="749557" y="1886070"/>
                      <a:pt x="703661" y="1863707"/>
                      <a:pt x="634173" y="1821850"/>
                    </a:cubicBezTo>
                    <a:cubicBezTo>
                      <a:pt x="570129" y="1783213"/>
                      <a:pt x="473537" y="1720106"/>
                      <a:pt x="376827" y="1638793"/>
                    </a:cubicBezTo>
                    <a:cubicBezTo>
                      <a:pt x="267824" y="1547118"/>
                      <a:pt x="180891" y="1451404"/>
                      <a:pt x="118428" y="1354343"/>
                    </a:cubicBezTo>
                    <a:cubicBezTo>
                      <a:pt x="39866" y="1232051"/>
                      <a:pt x="0" y="1107301"/>
                      <a:pt x="0" y="983487"/>
                    </a:cubicBezTo>
                    <a:lnTo>
                      <a:pt x="0" y="105491"/>
                    </a:lnTo>
                    <a:lnTo>
                      <a:pt x="10654" y="102388"/>
                    </a:lnTo>
                    <a:cubicBezTo>
                      <a:pt x="123755" y="69312"/>
                      <a:pt x="243706" y="43847"/>
                      <a:pt x="367227" y="26636"/>
                    </a:cubicBezTo>
                    <a:cubicBezTo>
                      <a:pt x="494319" y="8957"/>
                      <a:pt x="625802" y="0"/>
                      <a:pt x="757928" y="0"/>
                    </a:cubicBezTo>
                    <a:cubicBezTo>
                      <a:pt x="890055" y="0"/>
                      <a:pt x="1021538" y="8957"/>
                      <a:pt x="1148630" y="26636"/>
                    </a:cubicBezTo>
                    <a:cubicBezTo>
                      <a:pt x="1272151" y="43847"/>
                      <a:pt x="1392101" y="69312"/>
                      <a:pt x="1505202" y="102388"/>
                    </a:cubicBezTo>
                    <a:lnTo>
                      <a:pt x="1515857" y="105491"/>
                    </a:lnTo>
                    <a:lnTo>
                      <a:pt x="1515857" y="983487"/>
                    </a:lnTo>
                    <a:cubicBezTo>
                      <a:pt x="1515857" y="1107301"/>
                      <a:pt x="1475991" y="1232110"/>
                      <a:pt x="1397370" y="1354284"/>
                    </a:cubicBezTo>
                    <a:cubicBezTo>
                      <a:pt x="1334907" y="1451345"/>
                      <a:pt x="1247974" y="1547059"/>
                      <a:pt x="1138971" y="1638735"/>
                    </a:cubicBezTo>
                    <a:cubicBezTo>
                      <a:pt x="1042261" y="1720048"/>
                      <a:pt x="945669" y="1783213"/>
                      <a:pt x="881625" y="1821792"/>
                    </a:cubicBezTo>
                    <a:cubicBezTo>
                      <a:pt x="812137" y="1863707"/>
                      <a:pt x="766241" y="1886011"/>
                      <a:pt x="764309" y="1886948"/>
                    </a:cubicBezTo>
                    <a:lnTo>
                      <a:pt x="757870" y="1890050"/>
                    </a:lnTo>
                    <a:lnTo>
                      <a:pt x="751489" y="1887006"/>
                    </a:lnTo>
                    <a:close/>
                  </a:path>
                </a:pathLst>
              </a:custGeom>
              <a:gradFill flip="none" rotWithShape="1">
                <a:gsLst>
                  <a:gs pos="0">
                    <a:schemeClr val="accent1">
                      <a:lumMod val="97000"/>
                      <a:lumOff val="3000"/>
                    </a:schemeClr>
                  </a:gs>
                  <a:gs pos="100000">
                    <a:schemeClr val="accent2"/>
                  </a:gs>
                </a:gsLst>
                <a:lin ang="540000" scaled="0"/>
                <a:tileRect/>
              </a:gradFill>
              <a:ln w="5847"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pic>
            <p:nvPicPr>
              <p:cNvPr id="33" name="Graphique 20">
                <a:extLst>
                  <a:ext uri="{FF2B5EF4-FFF2-40B4-BE49-F238E27FC236}">
                    <a16:creationId xmlns:a16="http://schemas.microsoft.com/office/drawing/2014/main" id="{D96F9982-9BE7-4ED6-9A8F-466DE7FE99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89549" y="2349340"/>
                <a:ext cx="916443" cy="1169927"/>
              </a:xfrm>
              <a:prstGeom prst="rect">
                <a:avLst/>
              </a:prstGeom>
            </p:spPr>
          </p:pic>
        </p:grpSp>
        <p:grpSp>
          <p:nvGrpSpPr>
            <p:cNvPr id="26" name="Group 25">
              <a:extLst>
                <a:ext uri="{FF2B5EF4-FFF2-40B4-BE49-F238E27FC236}">
                  <a16:creationId xmlns:a16="http://schemas.microsoft.com/office/drawing/2014/main" id="{10A2B0CA-CE68-4B4A-9889-179AFDE98F64}"/>
                </a:ext>
              </a:extLst>
            </p:cNvPr>
            <p:cNvGrpSpPr/>
            <p:nvPr/>
          </p:nvGrpSpPr>
          <p:grpSpPr>
            <a:xfrm>
              <a:off x="8855222" y="5883278"/>
              <a:ext cx="809617" cy="1009474"/>
              <a:chOff x="11724351" y="6395925"/>
              <a:chExt cx="1515856" cy="1890050"/>
            </a:xfrm>
          </p:grpSpPr>
          <p:sp>
            <p:nvSpPr>
              <p:cNvPr id="27" name="Graphic 11">
                <a:extLst>
                  <a:ext uri="{FF2B5EF4-FFF2-40B4-BE49-F238E27FC236}">
                    <a16:creationId xmlns:a16="http://schemas.microsoft.com/office/drawing/2014/main" id="{4B7CF4EC-CABE-4AE9-996A-527A34E0B980}"/>
                  </a:ext>
                </a:extLst>
              </p:cNvPr>
              <p:cNvSpPr/>
              <p:nvPr/>
            </p:nvSpPr>
            <p:spPr>
              <a:xfrm>
                <a:off x="11724351" y="6395925"/>
                <a:ext cx="1515856" cy="1890050"/>
              </a:xfrm>
              <a:custGeom>
                <a:avLst/>
                <a:gdLst>
                  <a:gd name="connsiteX0" fmla="*/ 751489 w 1515856"/>
                  <a:gd name="connsiteY0" fmla="*/ 1887006 h 1890050"/>
                  <a:gd name="connsiteX1" fmla="*/ 634173 w 1515856"/>
                  <a:gd name="connsiteY1" fmla="*/ 1821850 h 1890050"/>
                  <a:gd name="connsiteX2" fmla="*/ 376827 w 1515856"/>
                  <a:gd name="connsiteY2" fmla="*/ 1638793 h 1890050"/>
                  <a:gd name="connsiteX3" fmla="*/ 118428 w 1515856"/>
                  <a:gd name="connsiteY3" fmla="*/ 1354343 h 1890050"/>
                  <a:gd name="connsiteX4" fmla="*/ 0 w 1515856"/>
                  <a:gd name="connsiteY4" fmla="*/ 983487 h 1890050"/>
                  <a:gd name="connsiteX5" fmla="*/ 0 w 1515856"/>
                  <a:gd name="connsiteY5" fmla="*/ 105491 h 1890050"/>
                  <a:gd name="connsiteX6" fmla="*/ 10654 w 1515856"/>
                  <a:gd name="connsiteY6" fmla="*/ 102388 h 1890050"/>
                  <a:gd name="connsiteX7" fmla="*/ 367227 w 1515856"/>
                  <a:gd name="connsiteY7" fmla="*/ 26636 h 1890050"/>
                  <a:gd name="connsiteX8" fmla="*/ 757928 w 1515856"/>
                  <a:gd name="connsiteY8" fmla="*/ 0 h 1890050"/>
                  <a:gd name="connsiteX9" fmla="*/ 1148630 w 1515856"/>
                  <a:gd name="connsiteY9" fmla="*/ 26636 h 1890050"/>
                  <a:gd name="connsiteX10" fmla="*/ 1505202 w 1515856"/>
                  <a:gd name="connsiteY10" fmla="*/ 102388 h 1890050"/>
                  <a:gd name="connsiteX11" fmla="*/ 1515857 w 1515856"/>
                  <a:gd name="connsiteY11" fmla="*/ 105491 h 1890050"/>
                  <a:gd name="connsiteX12" fmla="*/ 1515857 w 1515856"/>
                  <a:gd name="connsiteY12" fmla="*/ 983487 h 1890050"/>
                  <a:gd name="connsiteX13" fmla="*/ 1397370 w 1515856"/>
                  <a:gd name="connsiteY13" fmla="*/ 1354284 h 1890050"/>
                  <a:gd name="connsiteX14" fmla="*/ 1138971 w 1515856"/>
                  <a:gd name="connsiteY14" fmla="*/ 1638735 h 1890050"/>
                  <a:gd name="connsiteX15" fmla="*/ 881625 w 1515856"/>
                  <a:gd name="connsiteY15" fmla="*/ 1821792 h 1890050"/>
                  <a:gd name="connsiteX16" fmla="*/ 764309 w 1515856"/>
                  <a:gd name="connsiteY16" fmla="*/ 1886948 h 1890050"/>
                  <a:gd name="connsiteX17" fmla="*/ 757870 w 1515856"/>
                  <a:gd name="connsiteY17" fmla="*/ 1890050 h 1890050"/>
                  <a:gd name="connsiteX18" fmla="*/ 751489 w 1515856"/>
                  <a:gd name="connsiteY18" fmla="*/ 1887006 h 189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5856" h="1890050">
                    <a:moveTo>
                      <a:pt x="751489" y="1887006"/>
                    </a:moveTo>
                    <a:cubicBezTo>
                      <a:pt x="749557" y="1886070"/>
                      <a:pt x="703661" y="1863707"/>
                      <a:pt x="634173" y="1821850"/>
                    </a:cubicBezTo>
                    <a:cubicBezTo>
                      <a:pt x="570129" y="1783213"/>
                      <a:pt x="473537" y="1720106"/>
                      <a:pt x="376827" y="1638793"/>
                    </a:cubicBezTo>
                    <a:cubicBezTo>
                      <a:pt x="267824" y="1547118"/>
                      <a:pt x="180891" y="1451404"/>
                      <a:pt x="118428" y="1354343"/>
                    </a:cubicBezTo>
                    <a:cubicBezTo>
                      <a:pt x="39866" y="1232051"/>
                      <a:pt x="0" y="1107301"/>
                      <a:pt x="0" y="983487"/>
                    </a:cubicBezTo>
                    <a:lnTo>
                      <a:pt x="0" y="105491"/>
                    </a:lnTo>
                    <a:lnTo>
                      <a:pt x="10654" y="102388"/>
                    </a:lnTo>
                    <a:cubicBezTo>
                      <a:pt x="123755" y="69312"/>
                      <a:pt x="243706" y="43847"/>
                      <a:pt x="367227" y="26636"/>
                    </a:cubicBezTo>
                    <a:cubicBezTo>
                      <a:pt x="494319" y="8957"/>
                      <a:pt x="625802" y="0"/>
                      <a:pt x="757928" y="0"/>
                    </a:cubicBezTo>
                    <a:cubicBezTo>
                      <a:pt x="890055" y="0"/>
                      <a:pt x="1021538" y="8957"/>
                      <a:pt x="1148630" y="26636"/>
                    </a:cubicBezTo>
                    <a:cubicBezTo>
                      <a:pt x="1272151" y="43847"/>
                      <a:pt x="1392101" y="69312"/>
                      <a:pt x="1505202" y="102388"/>
                    </a:cubicBezTo>
                    <a:lnTo>
                      <a:pt x="1515857" y="105491"/>
                    </a:lnTo>
                    <a:lnTo>
                      <a:pt x="1515857" y="983487"/>
                    </a:lnTo>
                    <a:cubicBezTo>
                      <a:pt x="1515857" y="1107301"/>
                      <a:pt x="1475991" y="1232110"/>
                      <a:pt x="1397370" y="1354284"/>
                    </a:cubicBezTo>
                    <a:cubicBezTo>
                      <a:pt x="1334907" y="1451345"/>
                      <a:pt x="1247974" y="1547059"/>
                      <a:pt x="1138971" y="1638735"/>
                    </a:cubicBezTo>
                    <a:cubicBezTo>
                      <a:pt x="1042261" y="1720048"/>
                      <a:pt x="945669" y="1783213"/>
                      <a:pt x="881625" y="1821792"/>
                    </a:cubicBezTo>
                    <a:cubicBezTo>
                      <a:pt x="812137" y="1863707"/>
                      <a:pt x="766241" y="1886011"/>
                      <a:pt x="764309" y="1886948"/>
                    </a:cubicBezTo>
                    <a:lnTo>
                      <a:pt x="757870" y="1890050"/>
                    </a:lnTo>
                    <a:lnTo>
                      <a:pt x="751489" y="1887006"/>
                    </a:lnTo>
                    <a:close/>
                  </a:path>
                </a:pathLst>
              </a:custGeom>
              <a:gradFill flip="none" rotWithShape="1">
                <a:gsLst>
                  <a:gs pos="0">
                    <a:schemeClr val="accent1">
                      <a:lumMod val="97000"/>
                      <a:lumOff val="3000"/>
                    </a:schemeClr>
                  </a:gs>
                  <a:gs pos="100000">
                    <a:schemeClr val="accent2"/>
                  </a:gs>
                </a:gsLst>
                <a:lin ang="540000" scaled="0"/>
                <a:tileRect/>
              </a:gradFill>
              <a:ln w="5847" cap="flat">
                <a:no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pic>
            <p:nvPicPr>
              <p:cNvPr id="28" name="Graphique 23">
                <a:extLst>
                  <a:ext uri="{FF2B5EF4-FFF2-40B4-BE49-F238E27FC236}">
                    <a16:creationId xmlns:a16="http://schemas.microsoft.com/office/drawing/2014/main" id="{476B286D-C8EF-4004-B072-C9EE9D0F12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785882" y="6641213"/>
                <a:ext cx="1387929" cy="969347"/>
              </a:xfrm>
              <a:prstGeom prst="rect">
                <a:avLst/>
              </a:prstGeom>
            </p:spPr>
          </p:pic>
        </p:grpSp>
      </p:grpSp>
      <p:sp>
        <p:nvSpPr>
          <p:cNvPr id="15" name="Rectangle 14">
            <a:extLst>
              <a:ext uri="{FF2B5EF4-FFF2-40B4-BE49-F238E27FC236}">
                <a16:creationId xmlns:a16="http://schemas.microsoft.com/office/drawing/2014/main" id="{82FB150B-161A-44DB-8972-B3B980B774C2}"/>
              </a:ext>
            </a:extLst>
          </p:cNvPr>
          <p:cNvSpPr/>
          <p:nvPr/>
        </p:nvSpPr>
        <p:spPr>
          <a:xfrm>
            <a:off x="1222479" y="118137"/>
            <a:ext cx="10838891" cy="461665"/>
          </a:xfrm>
          <a:prstGeom prst="rect">
            <a:avLst/>
          </a:prstGeom>
        </p:spPr>
        <p:txBody>
          <a:bodyPr wrap="square">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3F3F3F"/>
                </a:solidFill>
                <a:effectLst/>
                <a:uLnTx/>
                <a:uFillTx/>
                <a:latin typeface="Helvetica" pitchFamily="2" charset="0"/>
                <a:ea typeface="+mn-ea"/>
                <a:cs typeface="+mn-cs"/>
              </a:rPr>
              <a:t>Reviewing, adjusting or advancing therapy in type 2 diabetes:</a:t>
            </a:r>
          </a:p>
        </p:txBody>
      </p:sp>
      <p:pic>
        <p:nvPicPr>
          <p:cNvPr id="16" name="Picture 15" descr="A picture containing logo&#10;&#10;Description automatically generated">
            <a:extLst>
              <a:ext uri="{FF2B5EF4-FFF2-40B4-BE49-F238E27FC236}">
                <a16:creationId xmlns:a16="http://schemas.microsoft.com/office/drawing/2014/main" id="{7F67F21E-A1A8-431D-8009-3BD86210E90E}"/>
              </a:ext>
            </a:extLst>
          </p:cNvPr>
          <p:cNvPicPr>
            <a:picLocks noChangeAspect="1"/>
          </p:cNvPicPr>
          <p:nvPr/>
        </p:nvPicPr>
        <p:blipFill>
          <a:blip r:embed="rId8"/>
          <a:stretch>
            <a:fillRect/>
          </a:stretch>
        </p:blipFill>
        <p:spPr>
          <a:xfrm>
            <a:off x="176636" y="121368"/>
            <a:ext cx="1049867" cy="474133"/>
          </a:xfrm>
          <a:prstGeom prst="rect">
            <a:avLst/>
          </a:prstGeom>
        </p:spPr>
      </p:pic>
    </p:spTree>
    <p:extLst>
      <p:ext uri="{BB962C8B-B14F-4D97-AF65-F5344CB8AC3E}">
        <p14:creationId xmlns:p14="http://schemas.microsoft.com/office/powerpoint/2010/main" val="349807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ED47D-F3EA-4F83-B598-D4E1127E6FB9}"/>
              </a:ext>
            </a:extLst>
          </p:cNvPr>
          <p:cNvSpPr>
            <a:spLocks noGrp="1"/>
          </p:cNvSpPr>
          <p:nvPr>
            <p:ph type="title"/>
          </p:nvPr>
        </p:nvSpPr>
        <p:spPr>
          <a:xfrm>
            <a:off x="453708" y="247286"/>
            <a:ext cx="11326496" cy="975995"/>
          </a:xfrm>
        </p:spPr>
        <p:txBody>
          <a:bodyPr/>
          <a:lstStyle/>
          <a:p>
            <a:r>
              <a:rPr lang="en-US" sz="2800"/>
              <a:t>Primary results: CV death, </a:t>
            </a:r>
            <a:r>
              <a:rPr lang="en-US" sz="2800" err="1"/>
              <a:t>hHF</a:t>
            </a:r>
            <a:r>
              <a:rPr lang="en-US" sz="2800"/>
              <a:t>, or Urgent HF </a:t>
            </a:r>
            <a:endParaRPr lang="en-US" sz="2800" i="1"/>
          </a:p>
        </p:txBody>
      </p:sp>
      <p:grpSp>
        <p:nvGrpSpPr>
          <p:cNvPr id="4" name="Group 3">
            <a:extLst>
              <a:ext uri="{FF2B5EF4-FFF2-40B4-BE49-F238E27FC236}">
                <a16:creationId xmlns:a16="http://schemas.microsoft.com/office/drawing/2014/main" id="{86F2E7AA-F7BB-48B2-BBDD-8DE66D0CD3EF}"/>
              </a:ext>
            </a:extLst>
          </p:cNvPr>
          <p:cNvGrpSpPr/>
          <p:nvPr/>
        </p:nvGrpSpPr>
        <p:grpSpPr>
          <a:xfrm>
            <a:off x="1606433" y="1560670"/>
            <a:ext cx="8222349" cy="4690948"/>
            <a:chOff x="1606433" y="1560670"/>
            <a:chExt cx="8222349" cy="4690948"/>
          </a:xfrm>
        </p:grpSpPr>
        <p:sp>
          <p:nvSpPr>
            <p:cNvPr id="75" name="TextBox 74">
              <a:extLst>
                <a:ext uri="{FF2B5EF4-FFF2-40B4-BE49-F238E27FC236}">
                  <a16:creationId xmlns:a16="http://schemas.microsoft.com/office/drawing/2014/main" id="{0777185B-C49A-4647-8D59-E73D9BD81875}"/>
                </a:ext>
              </a:extLst>
            </p:cNvPr>
            <p:cNvSpPr txBox="1"/>
            <p:nvPr/>
          </p:nvSpPr>
          <p:spPr>
            <a:xfrm>
              <a:off x="8213097" y="6013884"/>
              <a:ext cx="429443"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a:ea typeface="+mn-ea"/>
                  <a:cs typeface="+mn-cs"/>
                </a:rPr>
                <a:t>210</a:t>
              </a:r>
            </a:p>
          </p:txBody>
        </p:sp>
        <p:sp>
          <p:nvSpPr>
            <p:cNvPr id="76" name="TextBox 75">
              <a:extLst>
                <a:ext uri="{FF2B5EF4-FFF2-40B4-BE49-F238E27FC236}">
                  <a16:creationId xmlns:a16="http://schemas.microsoft.com/office/drawing/2014/main" id="{A9A8D9D6-A79F-4B6C-B4F2-DC2B4C1191F6}"/>
                </a:ext>
              </a:extLst>
            </p:cNvPr>
            <p:cNvSpPr txBox="1"/>
            <p:nvPr/>
          </p:nvSpPr>
          <p:spPr>
            <a:xfrm>
              <a:off x="7522206" y="6013884"/>
              <a:ext cx="429443"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a:ea typeface="+mn-ea"/>
                  <a:cs typeface="+mn-cs"/>
                </a:rPr>
                <a:t>593</a:t>
              </a:r>
            </a:p>
          </p:txBody>
        </p:sp>
        <p:sp>
          <p:nvSpPr>
            <p:cNvPr id="77" name="TextBox 76">
              <a:extLst>
                <a:ext uri="{FF2B5EF4-FFF2-40B4-BE49-F238E27FC236}">
                  <a16:creationId xmlns:a16="http://schemas.microsoft.com/office/drawing/2014/main" id="{32DC9EED-E70D-4E9E-AE97-F48452F8335F}"/>
                </a:ext>
              </a:extLst>
            </p:cNvPr>
            <p:cNvSpPr txBox="1"/>
            <p:nvPr/>
          </p:nvSpPr>
          <p:spPr>
            <a:xfrm>
              <a:off x="6842923" y="6013884"/>
              <a:ext cx="429443"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a:ea typeface="+mn-ea"/>
                  <a:cs typeface="+mn-cs"/>
                </a:rPr>
                <a:t>1096</a:t>
              </a:r>
            </a:p>
          </p:txBody>
        </p:sp>
        <p:sp>
          <p:nvSpPr>
            <p:cNvPr id="79" name="TextBox 78">
              <a:extLst>
                <a:ext uri="{FF2B5EF4-FFF2-40B4-BE49-F238E27FC236}">
                  <a16:creationId xmlns:a16="http://schemas.microsoft.com/office/drawing/2014/main" id="{D468B216-00D8-417B-A9D4-9E527F17E3F3}"/>
                </a:ext>
              </a:extLst>
            </p:cNvPr>
            <p:cNvSpPr txBox="1"/>
            <p:nvPr/>
          </p:nvSpPr>
          <p:spPr>
            <a:xfrm>
              <a:off x="6146019" y="6013884"/>
              <a:ext cx="435456"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a:ea typeface="+mn-ea"/>
                  <a:cs typeface="+mn-cs"/>
                </a:rPr>
                <a:t>1478</a:t>
              </a:r>
            </a:p>
          </p:txBody>
        </p:sp>
        <p:sp>
          <p:nvSpPr>
            <p:cNvPr id="80" name="TextBox 79">
              <a:extLst>
                <a:ext uri="{FF2B5EF4-FFF2-40B4-BE49-F238E27FC236}">
                  <a16:creationId xmlns:a16="http://schemas.microsoft.com/office/drawing/2014/main" id="{10451971-C52B-4A6E-9104-8102F9A543DB}"/>
                </a:ext>
              </a:extLst>
            </p:cNvPr>
            <p:cNvSpPr txBox="1"/>
            <p:nvPr/>
          </p:nvSpPr>
          <p:spPr>
            <a:xfrm>
              <a:off x="5472331" y="6013884"/>
              <a:ext cx="435456"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a:ea typeface="+mn-ea"/>
                  <a:cs typeface="+mn-cs"/>
                </a:rPr>
                <a:t>1917</a:t>
              </a:r>
            </a:p>
          </p:txBody>
        </p:sp>
        <p:sp>
          <p:nvSpPr>
            <p:cNvPr id="81" name="TextBox 80">
              <a:extLst>
                <a:ext uri="{FF2B5EF4-FFF2-40B4-BE49-F238E27FC236}">
                  <a16:creationId xmlns:a16="http://schemas.microsoft.com/office/drawing/2014/main" id="{3B015CC5-7715-4CF7-B4C3-F8E0ED85A395}"/>
                </a:ext>
              </a:extLst>
            </p:cNvPr>
            <p:cNvSpPr txBox="1"/>
            <p:nvPr/>
          </p:nvSpPr>
          <p:spPr>
            <a:xfrm>
              <a:off x="4787035" y="6013884"/>
              <a:ext cx="435456"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a:ea typeface="+mn-ea"/>
                  <a:cs typeface="+mn-cs"/>
                </a:rPr>
                <a:t>2075</a:t>
              </a:r>
            </a:p>
          </p:txBody>
        </p:sp>
        <p:sp>
          <p:nvSpPr>
            <p:cNvPr id="82" name="TextBox 81">
              <a:extLst>
                <a:ext uri="{FF2B5EF4-FFF2-40B4-BE49-F238E27FC236}">
                  <a16:creationId xmlns:a16="http://schemas.microsoft.com/office/drawing/2014/main" id="{01005282-D98D-4A1A-9E85-67D79FB6305C}"/>
                </a:ext>
              </a:extLst>
            </p:cNvPr>
            <p:cNvSpPr txBox="1"/>
            <p:nvPr/>
          </p:nvSpPr>
          <p:spPr>
            <a:xfrm>
              <a:off x="4020484" y="6013884"/>
              <a:ext cx="435456"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a:ea typeface="+mn-ea"/>
                  <a:cs typeface="+mn-cs"/>
                </a:rPr>
                <a:t>2163</a:t>
              </a:r>
            </a:p>
          </p:txBody>
        </p:sp>
        <p:sp>
          <p:nvSpPr>
            <p:cNvPr id="83" name="TextBox 82">
              <a:extLst>
                <a:ext uri="{FF2B5EF4-FFF2-40B4-BE49-F238E27FC236}">
                  <a16:creationId xmlns:a16="http://schemas.microsoft.com/office/drawing/2014/main" id="{DB0017FB-9F93-421D-81A2-3637A8948917}"/>
                </a:ext>
              </a:extLst>
            </p:cNvPr>
            <p:cNvSpPr txBox="1"/>
            <p:nvPr/>
          </p:nvSpPr>
          <p:spPr>
            <a:xfrm>
              <a:off x="3432813" y="6013884"/>
              <a:ext cx="395869"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a:ea typeface="+mn-ea"/>
                  <a:cs typeface="+mn-cs"/>
                </a:rPr>
                <a:t>2258</a:t>
              </a:r>
            </a:p>
          </p:txBody>
        </p:sp>
        <p:sp>
          <p:nvSpPr>
            <p:cNvPr id="84" name="TextBox 83">
              <a:extLst>
                <a:ext uri="{FF2B5EF4-FFF2-40B4-BE49-F238E27FC236}">
                  <a16:creationId xmlns:a16="http://schemas.microsoft.com/office/drawing/2014/main" id="{A4503BE9-C40D-47E4-A8E2-513AE576283F}"/>
                </a:ext>
              </a:extLst>
            </p:cNvPr>
            <p:cNvSpPr txBox="1"/>
            <p:nvPr/>
          </p:nvSpPr>
          <p:spPr>
            <a:xfrm>
              <a:off x="2759258" y="6013883"/>
              <a:ext cx="399293"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2371</a:t>
              </a:r>
            </a:p>
          </p:txBody>
        </p:sp>
        <p:sp>
          <p:nvSpPr>
            <p:cNvPr id="87" name="TextBox 86">
              <a:extLst>
                <a:ext uri="{FF2B5EF4-FFF2-40B4-BE49-F238E27FC236}">
                  <a16:creationId xmlns:a16="http://schemas.microsoft.com/office/drawing/2014/main" id="{BE365872-06F9-4139-BD42-F2DF14524E65}"/>
                </a:ext>
              </a:extLst>
            </p:cNvPr>
            <p:cNvSpPr txBox="1"/>
            <p:nvPr/>
          </p:nvSpPr>
          <p:spPr>
            <a:xfrm>
              <a:off x="1606433" y="6026579"/>
              <a:ext cx="878784" cy="225039"/>
            </a:xfrm>
            <a:prstGeom prst="rect">
              <a:avLst/>
            </a:prstGeom>
            <a:noFill/>
          </p:spPr>
          <p:txBody>
            <a:bodyPr wrap="square" lIns="0" tIns="0" rIns="0"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1200" b="1" i="0" u="none" strike="noStrike" kern="1200" cap="none" spc="0" normalizeH="0" baseline="0" noProof="0">
                  <a:ln>
                    <a:noFill/>
                  </a:ln>
                  <a:solidFill>
                    <a:srgbClr val="FFFFFF">
                      <a:lumMod val="50000"/>
                    </a:srgbClr>
                  </a:solidFill>
                  <a:effectLst/>
                  <a:uLnTx/>
                  <a:uFillTx/>
                  <a:latin typeface="Arial"/>
                  <a:ea typeface="+mn-ea"/>
                  <a:cs typeface="+mn-cs"/>
                </a:rPr>
                <a:t>Placebo</a:t>
              </a:r>
            </a:p>
          </p:txBody>
        </p:sp>
        <p:sp>
          <p:nvSpPr>
            <p:cNvPr id="88" name="TextBox 87">
              <a:extLst>
                <a:ext uri="{FF2B5EF4-FFF2-40B4-BE49-F238E27FC236}">
                  <a16:creationId xmlns:a16="http://schemas.microsoft.com/office/drawing/2014/main" id="{B3B22926-EFB0-4FA3-BEA2-C27E396CBEE3}"/>
                </a:ext>
              </a:extLst>
            </p:cNvPr>
            <p:cNvSpPr txBox="1"/>
            <p:nvPr/>
          </p:nvSpPr>
          <p:spPr>
            <a:xfrm>
              <a:off x="8213097" y="5790313"/>
              <a:ext cx="429443"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7F134C"/>
                  </a:solidFill>
                  <a:effectLst/>
                  <a:uLnTx/>
                  <a:uFillTx/>
                  <a:latin typeface="Arial"/>
                  <a:ea typeface="+mn-ea"/>
                  <a:cs typeface="+mn-cs"/>
                </a:rPr>
                <a:t>210</a:t>
              </a:r>
            </a:p>
          </p:txBody>
        </p:sp>
        <p:sp>
          <p:nvSpPr>
            <p:cNvPr id="89" name="TextBox 88">
              <a:extLst>
                <a:ext uri="{FF2B5EF4-FFF2-40B4-BE49-F238E27FC236}">
                  <a16:creationId xmlns:a16="http://schemas.microsoft.com/office/drawing/2014/main" id="{B56F67F8-5995-435C-B172-80A20FFD53AE}"/>
                </a:ext>
              </a:extLst>
            </p:cNvPr>
            <p:cNvSpPr txBox="1"/>
            <p:nvPr/>
          </p:nvSpPr>
          <p:spPr>
            <a:xfrm>
              <a:off x="7522206" y="5790313"/>
              <a:ext cx="429443"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7F134C"/>
                  </a:solidFill>
                  <a:effectLst/>
                  <a:uLnTx/>
                  <a:uFillTx/>
                  <a:latin typeface="Arial"/>
                  <a:ea typeface="+mn-ea"/>
                  <a:cs typeface="+mn-cs"/>
                </a:rPr>
                <a:t>612</a:t>
              </a:r>
            </a:p>
          </p:txBody>
        </p:sp>
        <p:sp>
          <p:nvSpPr>
            <p:cNvPr id="90" name="TextBox 89">
              <a:extLst>
                <a:ext uri="{FF2B5EF4-FFF2-40B4-BE49-F238E27FC236}">
                  <a16:creationId xmlns:a16="http://schemas.microsoft.com/office/drawing/2014/main" id="{1F265942-158B-47DF-8F29-0F0EA76C723F}"/>
                </a:ext>
              </a:extLst>
            </p:cNvPr>
            <p:cNvSpPr txBox="1"/>
            <p:nvPr/>
          </p:nvSpPr>
          <p:spPr>
            <a:xfrm>
              <a:off x="6842923" y="5790313"/>
              <a:ext cx="429443"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7F134C"/>
                  </a:solidFill>
                  <a:effectLst/>
                  <a:uLnTx/>
                  <a:uFillTx/>
                  <a:latin typeface="Arial"/>
                  <a:ea typeface="+mn-ea"/>
                  <a:cs typeface="+mn-cs"/>
                </a:rPr>
                <a:t>1146</a:t>
              </a:r>
            </a:p>
          </p:txBody>
        </p:sp>
        <p:sp>
          <p:nvSpPr>
            <p:cNvPr id="91" name="TextBox 90">
              <a:extLst>
                <a:ext uri="{FF2B5EF4-FFF2-40B4-BE49-F238E27FC236}">
                  <a16:creationId xmlns:a16="http://schemas.microsoft.com/office/drawing/2014/main" id="{83B71421-6BF5-4C3F-BE3E-EFBEDB576962}"/>
                </a:ext>
              </a:extLst>
            </p:cNvPr>
            <p:cNvSpPr txBox="1"/>
            <p:nvPr/>
          </p:nvSpPr>
          <p:spPr>
            <a:xfrm>
              <a:off x="6146019" y="5790313"/>
              <a:ext cx="435456"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7F134C"/>
                  </a:solidFill>
                  <a:effectLst/>
                  <a:uLnTx/>
                  <a:uFillTx/>
                  <a:latin typeface="Arial"/>
                  <a:ea typeface="+mn-ea"/>
                  <a:cs typeface="+mn-cs"/>
                </a:rPr>
                <a:t>1560</a:t>
              </a:r>
            </a:p>
          </p:txBody>
        </p:sp>
        <p:sp>
          <p:nvSpPr>
            <p:cNvPr id="92" name="TextBox 91">
              <a:extLst>
                <a:ext uri="{FF2B5EF4-FFF2-40B4-BE49-F238E27FC236}">
                  <a16:creationId xmlns:a16="http://schemas.microsoft.com/office/drawing/2014/main" id="{9BEBB99A-5D5E-4949-91DF-6C0D2055E59F}"/>
                </a:ext>
              </a:extLst>
            </p:cNvPr>
            <p:cNvSpPr txBox="1"/>
            <p:nvPr/>
          </p:nvSpPr>
          <p:spPr>
            <a:xfrm>
              <a:off x="5472331" y="5790313"/>
              <a:ext cx="435456"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7F134C"/>
                  </a:solidFill>
                  <a:effectLst/>
                  <a:uLnTx/>
                  <a:uFillTx/>
                  <a:latin typeface="Arial"/>
                  <a:ea typeface="+mn-ea"/>
                  <a:cs typeface="+mn-cs"/>
                </a:rPr>
                <a:t>2002</a:t>
              </a:r>
            </a:p>
          </p:txBody>
        </p:sp>
        <p:sp>
          <p:nvSpPr>
            <p:cNvPr id="93" name="TextBox 92">
              <a:extLst>
                <a:ext uri="{FF2B5EF4-FFF2-40B4-BE49-F238E27FC236}">
                  <a16:creationId xmlns:a16="http://schemas.microsoft.com/office/drawing/2014/main" id="{4D568EC0-65F2-45AB-B78C-A98DDB279B45}"/>
                </a:ext>
              </a:extLst>
            </p:cNvPr>
            <p:cNvSpPr txBox="1"/>
            <p:nvPr/>
          </p:nvSpPr>
          <p:spPr>
            <a:xfrm>
              <a:off x="4787035" y="5790313"/>
              <a:ext cx="435456"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7F134C"/>
                  </a:solidFill>
                  <a:effectLst/>
                  <a:uLnTx/>
                  <a:uFillTx/>
                  <a:latin typeface="Arial"/>
                  <a:ea typeface="+mn-ea"/>
                  <a:cs typeface="+mn-cs"/>
                </a:rPr>
                <a:t>2147</a:t>
              </a:r>
            </a:p>
          </p:txBody>
        </p:sp>
        <p:sp>
          <p:nvSpPr>
            <p:cNvPr id="94" name="TextBox 93">
              <a:extLst>
                <a:ext uri="{FF2B5EF4-FFF2-40B4-BE49-F238E27FC236}">
                  <a16:creationId xmlns:a16="http://schemas.microsoft.com/office/drawing/2014/main" id="{A248794F-1E3D-4388-9A38-8D7D2DDFE1DB}"/>
                </a:ext>
              </a:extLst>
            </p:cNvPr>
            <p:cNvSpPr txBox="1"/>
            <p:nvPr/>
          </p:nvSpPr>
          <p:spPr>
            <a:xfrm>
              <a:off x="4020484" y="5790313"/>
              <a:ext cx="435456"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7F134C"/>
                  </a:solidFill>
                  <a:effectLst/>
                  <a:uLnTx/>
                  <a:uFillTx/>
                  <a:latin typeface="Arial"/>
                  <a:ea typeface="+mn-ea"/>
                  <a:cs typeface="+mn-cs"/>
                </a:rPr>
                <a:t>2221</a:t>
              </a:r>
            </a:p>
          </p:txBody>
        </p:sp>
        <p:sp>
          <p:nvSpPr>
            <p:cNvPr id="157" name="TextBox 156">
              <a:extLst>
                <a:ext uri="{FF2B5EF4-FFF2-40B4-BE49-F238E27FC236}">
                  <a16:creationId xmlns:a16="http://schemas.microsoft.com/office/drawing/2014/main" id="{36B83A33-C7DA-43B2-AC77-D60C9A4B1DB9}"/>
                </a:ext>
              </a:extLst>
            </p:cNvPr>
            <p:cNvSpPr txBox="1"/>
            <p:nvPr/>
          </p:nvSpPr>
          <p:spPr>
            <a:xfrm>
              <a:off x="3432813" y="5790313"/>
              <a:ext cx="395869"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7F134C"/>
                  </a:solidFill>
                  <a:effectLst/>
                  <a:uLnTx/>
                  <a:uFillTx/>
                  <a:latin typeface="Arial"/>
                  <a:ea typeface="+mn-ea"/>
                  <a:cs typeface="+mn-cs"/>
                </a:rPr>
                <a:t>2305</a:t>
              </a:r>
            </a:p>
          </p:txBody>
        </p:sp>
        <p:sp>
          <p:nvSpPr>
            <p:cNvPr id="158" name="TextBox 157">
              <a:extLst>
                <a:ext uri="{FF2B5EF4-FFF2-40B4-BE49-F238E27FC236}">
                  <a16:creationId xmlns:a16="http://schemas.microsoft.com/office/drawing/2014/main" id="{B1A9099F-130D-4854-8EDA-C707944CBBB2}"/>
                </a:ext>
              </a:extLst>
            </p:cNvPr>
            <p:cNvSpPr txBox="1"/>
            <p:nvPr/>
          </p:nvSpPr>
          <p:spPr>
            <a:xfrm>
              <a:off x="2763361" y="5790313"/>
              <a:ext cx="391089" cy="225039"/>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7F134C"/>
                  </a:solidFill>
                  <a:effectLst/>
                  <a:uLnTx/>
                  <a:uFillTx/>
                  <a:latin typeface="Arial"/>
                  <a:ea typeface="+mn-ea"/>
                  <a:cs typeface="+mn-cs"/>
                </a:rPr>
                <a:t>2373</a:t>
              </a:r>
            </a:p>
          </p:txBody>
        </p:sp>
        <p:sp>
          <p:nvSpPr>
            <p:cNvPr id="159" name="TextBox 158">
              <a:extLst>
                <a:ext uri="{FF2B5EF4-FFF2-40B4-BE49-F238E27FC236}">
                  <a16:creationId xmlns:a16="http://schemas.microsoft.com/office/drawing/2014/main" id="{70294D3E-FFFB-421A-A6E3-445BFACD3842}"/>
                </a:ext>
              </a:extLst>
            </p:cNvPr>
            <p:cNvSpPr txBox="1"/>
            <p:nvPr/>
          </p:nvSpPr>
          <p:spPr>
            <a:xfrm>
              <a:off x="1619923" y="5812946"/>
              <a:ext cx="1169663" cy="225039"/>
            </a:xfrm>
            <a:prstGeom prst="rect">
              <a:avLst/>
            </a:prstGeom>
            <a:noFill/>
          </p:spPr>
          <p:txBody>
            <a:bodyPr wrap="square" lIns="0" tIns="0" rIns="0"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1200" b="1" i="0" u="none" strike="noStrike" kern="1200" cap="none" spc="0" normalizeH="0" baseline="0" noProof="0">
                  <a:ln>
                    <a:noFill/>
                  </a:ln>
                  <a:solidFill>
                    <a:srgbClr val="7F134C"/>
                  </a:solidFill>
                  <a:effectLst/>
                  <a:uLnTx/>
                  <a:uFillTx/>
                  <a:latin typeface="Arial"/>
                  <a:ea typeface="+mn-ea"/>
                  <a:cs typeface="+mn-cs"/>
                </a:rPr>
                <a:t>DAPA 10 mg</a:t>
              </a:r>
            </a:p>
          </p:txBody>
        </p:sp>
        <p:sp>
          <p:nvSpPr>
            <p:cNvPr id="169" name="Line 16">
              <a:extLst>
                <a:ext uri="{FF2B5EF4-FFF2-40B4-BE49-F238E27FC236}">
                  <a16:creationId xmlns:a16="http://schemas.microsoft.com/office/drawing/2014/main" id="{149C9B27-B71A-4C09-B7FA-5AA1F8699A2A}"/>
                </a:ext>
              </a:extLst>
            </p:cNvPr>
            <p:cNvSpPr>
              <a:spLocks noChangeShapeType="1"/>
            </p:cNvSpPr>
            <p:nvPr/>
          </p:nvSpPr>
          <p:spPr bwMode="auto">
            <a:xfrm flipH="1">
              <a:off x="2811890" y="2205625"/>
              <a:ext cx="916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0" name="Line 17">
              <a:extLst>
                <a:ext uri="{FF2B5EF4-FFF2-40B4-BE49-F238E27FC236}">
                  <a16:creationId xmlns:a16="http://schemas.microsoft.com/office/drawing/2014/main" id="{1EC0BCF4-82B4-49E0-BC63-67CC7BB72A6F}"/>
                </a:ext>
              </a:extLst>
            </p:cNvPr>
            <p:cNvSpPr>
              <a:spLocks noChangeShapeType="1"/>
            </p:cNvSpPr>
            <p:nvPr/>
          </p:nvSpPr>
          <p:spPr bwMode="auto">
            <a:xfrm flipH="1">
              <a:off x="2811890" y="1675590"/>
              <a:ext cx="916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1" name="Line 18">
              <a:extLst>
                <a:ext uri="{FF2B5EF4-FFF2-40B4-BE49-F238E27FC236}">
                  <a16:creationId xmlns:a16="http://schemas.microsoft.com/office/drawing/2014/main" id="{6DA6AD57-BBD2-4D37-A949-E4ADC76FA50A}"/>
                </a:ext>
              </a:extLst>
            </p:cNvPr>
            <p:cNvSpPr>
              <a:spLocks noChangeShapeType="1"/>
            </p:cNvSpPr>
            <p:nvPr/>
          </p:nvSpPr>
          <p:spPr bwMode="auto">
            <a:xfrm flipH="1">
              <a:off x="2811890" y="2786932"/>
              <a:ext cx="916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2" name="Line 19">
              <a:extLst>
                <a:ext uri="{FF2B5EF4-FFF2-40B4-BE49-F238E27FC236}">
                  <a16:creationId xmlns:a16="http://schemas.microsoft.com/office/drawing/2014/main" id="{36E7403B-F9DE-426D-A1F2-61475411D950}"/>
                </a:ext>
              </a:extLst>
            </p:cNvPr>
            <p:cNvSpPr>
              <a:spLocks noChangeShapeType="1"/>
            </p:cNvSpPr>
            <p:nvPr/>
          </p:nvSpPr>
          <p:spPr bwMode="auto">
            <a:xfrm flipH="1">
              <a:off x="2811890" y="3361718"/>
              <a:ext cx="916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3" name="Line 23">
              <a:extLst>
                <a:ext uri="{FF2B5EF4-FFF2-40B4-BE49-F238E27FC236}">
                  <a16:creationId xmlns:a16="http://schemas.microsoft.com/office/drawing/2014/main" id="{663FD01C-3B76-4052-A598-02C3F185CD67}"/>
                </a:ext>
              </a:extLst>
            </p:cNvPr>
            <p:cNvSpPr>
              <a:spLocks noChangeShapeType="1"/>
            </p:cNvSpPr>
            <p:nvPr/>
          </p:nvSpPr>
          <p:spPr bwMode="auto">
            <a:xfrm flipH="1">
              <a:off x="2811890" y="3943031"/>
              <a:ext cx="916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4" name="Line 24">
              <a:extLst>
                <a:ext uri="{FF2B5EF4-FFF2-40B4-BE49-F238E27FC236}">
                  <a16:creationId xmlns:a16="http://schemas.microsoft.com/office/drawing/2014/main" id="{0F6BA8E6-D3EC-47C6-AB39-D48C3D2D9736}"/>
                </a:ext>
              </a:extLst>
            </p:cNvPr>
            <p:cNvSpPr>
              <a:spLocks noChangeShapeType="1"/>
            </p:cNvSpPr>
            <p:nvPr/>
          </p:nvSpPr>
          <p:spPr bwMode="auto">
            <a:xfrm flipH="1">
              <a:off x="2811890" y="4515124"/>
              <a:ext cx="916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5" name="Line 25">
              <a:extLst>
                <a:ext uri="{FF2B5EF4-FFF2-40B4-BE49-F238E27FC236}">
                  <a16:creationId xmlns:a16="http://schemas.microsoft.com/office/drawing/2014/main" id="{395E941E-1284-49BB-A199-F6FEFF4D555F}"/>
                </a:ext>
              </a:extLst>
            </p:cNvPr>
            <p:cNvSpPr>
              <a:spLocks noChangeShapeType="1"/>
            </p:cNvSpPr>
            <p:nvPr/>
          </p:nvSpPr>
          <p:spPr bwMode="auto">
            <a:xfrm flipH="1">
              <a:off x="2811890" y="5093171"/>
              <a:ext cx="916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6" name="Line 26">
              <a:extLst>
                <a:ext uri="{FF2B5EF4-FFF2-40B4-BE49-F238E27FC236}">
                  <a16:creationId xmlns:a16="http://schemas.microsoft.com/office/drawing/2014/main" id="{0A7018A3-AE63-4AA6-A28D-28D1A95018DA}"/>
                </a:ext>
              </a:extLst>
            </p:cNvPr>
            <p:cNvSpPr>
              <a:spLocks noChangeShapeType="1"/>
            </p:cNvSpPr>
            <p:nvPr/>
          </p:nvSpPr>
          <p:spPr bwMode="auto">
            <a:xfrm>
              <a:off x="2942271" y="5106858"/>
              <a:ext cx="0" cy="88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7" name="Line 27">
              <a:extLst>
                <a:ext uri="{FF2B5EF4-FFF2-40B4-BE49-F238E27FC236}">
                  <a16:creationId xmlns:a16="http://schemas.microsoft.com/office/drawing/2014/main" id="{CE05B93E-035C-4ABA-A1D6-916D4966FA2D}"/>
                </a:ext>
              </a:extLst>
            </p:cNvPr>
            <p:cNvSpPr>
              <a:spLocks noChangeShapeType="1"/>
            </p:cNvSpPr>
            <p:nvPr/>
          </p:nvSpPr>
          <p:spPr bwMode="auto">
            <a:xfrm>
              <a:off x="3636998" y="5106858"/>
              <a:ext cx="0" cy="88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8" name="Line 28">
              <a:extLst>
                <a:ext uri="{FF2B5EF4-FFF2-40B4-BE49-F238E27FC236}">
                  <a16:creationId xmlns:a16="http://schemas.microsoft.com/office/drawing/2014/main" id="{9DE884F3-22F6-4073-BF26-39D8121DF74D}"/>
                </a:ext>
              </a:extLst>
            </p:cNvPr>
            <p:cNvSpPr>
              <a:spLocks noChangeShapeType="1"/>
            </p:cNvSpPr>
            <p:nvPr/>
          </p:nvSpPr>
          <p:spPr bwMode="auto">
            <a:xfrm>
              <a:off x="4320952" y="5106858"/>
              <a:ext cx="0" cy="88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9" name="Line 29">
              <a:extLst>
                <a:ext uri="{FF2B5EF4-FFF2-40B4-BE49-F238E27FC236}">
                  <a16:creationId xmlns:a16="http://schemas.microsoft.com/office/drawing/2014/main" id="{CD61C049-E080-4E77-B14F-670A6490EFBE}"/>
                </a:ext>
              </a:extLst>
            </p:cNvPr>
            <p:cNvSpPr>
              <a:spLocks noChangeShapeType="1"/>
            </p:cNvSpPr>
            <p:nvPr/>
          </p:nvSpPr>
          <p:spPr bwMode="auto">
            <a:xfrm>
              <a:off x="5003375" y="5106858"/>
              <a:ext cx="0" cy="88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80" name="Line 30">
              <a:extLst>
                <a:ext uri="{FF2B5EF4-FFF2-40B4-BE49-F238E27FC236}">
                  <a16:creationId xmlns:a16="http://schemas.microsoft.com/office/drawing/2014/main" id="{95F1B88A-EA39-4D2F-8D58-EAF5AA38AB36}"/>
                </a:ext>
              </a:extLst>
            </p:cNvPr>
            <p:cNvSpPr>
              <a:spLocks noChangeShapeType="1"/>
            </p:cNvSpPr>
            <p:nvPr/>
          </p:nvSpPr>
          <p:spPr bwMode="auto">
            <a:xfrm>
              <a:off x="5684468" y="5106858"/>
              <a:ext cx="0" cy="88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81" name="Line 31">
              <a:extLst>
                <a:ext uri="{FF2B5EF4-FFF2-40B4-BE49-F238E27FC236}">
                  <a16:creationId xmlns:a16="http://schemas.microsoft.com/office/drawing/2014/main" id="{CE3D69F9-9E30-4B22-95F6-D81AEE93C6A8}"/>
                </a:ext>
              </a:extLst>
            </p:cNvPr>
            <p:cNvSpPr>
              <a:spLocks noChangeShapeType="1"/>
            </p:cNvSpPr>
            <p:nvPr/>
          </p:nvSpPr>
          <p:spPr bwMode="auto">
            <a:xfrm>
              <a:off x="8431521" y="5106858"/>
              <a:ext cx="0" cy="88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82" name="Line 32">
              <a:extLst>
                <a:ext uri="{FF2B5EF4-FFF2-40B4-BE49-F238E27FC236}">
                  <a16:creationId xmlns:a16="http://schemas.microsoft.com/office/drawing/2014/main" id="{A3AA3053-7D59-47B2-8250-B89330001A14}"/>
                </a:ext>
              </a:extLst>
            </p:cNvPr>
            <p:cNvSpPr>
              <a:spLocks noChangeShapeType="1"/>
            </p:cNvSpPr>
            <p:nvPr/>
          </p:nvSpPr>
          <p:spPr bwMode="auto">
            <a:xfrm>
              <a:off x="7740519" y="5106858"/>
              <a:ext cx="0" cy="88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83" name="Line 33">
              <a:extLst>
                <a:ext uri="{FF2B5EF4-FFF2-40B4-BE49-F238E27FC236}">
                  <a16:creationId xmlns:a16="http://schemas.microsoft.com/office/drawing/2014/main" id="{1DBE4717-F3B6-450D-A0D9-185CC05B85DE}"/>
                </a:ext>
              </a:extLst>
            </p:cNvPr>
            <p:cNvSpPr>
              <a:spLocks noChangeShapeType="1"/>
            </p:cNvSpPr>
            <p:nvPr/>
          </p:nvSpPr>
          <p:spPr bwMode="auto">
            <a:xfrm>
              <a:off x="7059424" y="5106858"/>
              <a:ext cx="0" cy="88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84" name="Line 34">
              <a:extLst>
                <a:ext uri="{FF2B5EF4-FFF2-40B4-BE49-F238E27FC236}">
                  <a16:creationId xmlns:a16="http://schemas.microsoft.com/office/drawing/2014/main" id="{67E1176E-D4C1-4C52-A52C-ADABA83BA58C}"/>
                </a:ext>
              </a:extLst>
            </p:cNvPr>
            <p:cNvSpPr>
              <a:spLocks noChangeShapeType="1"/>
            </p:cNvSpPr>
            <p:nvPr/>
          </p:nvSpPr>
          <p:spPr bwMode="auto">
            <a:xfrm>
              <a:off x="6372610" y="5106858"/>
              <a:ext cx="0" cy="889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85" name="TextBox 184">
              <a:extLst>
                <a:ext uri="{FF2B5EF4-FFF2-40B4-BE49-F238E27FC236}">
                  <a16:creationId xmlns:a16="http://schemas.microsoft.com/office/drawing/2014/main" id="{330DF476-693B-4614-BC81-E1F9F5385B14}"/>
                </a:ext>
              </a:extLst>
            </p:cNvPr>
            <p:cNvSpPr txBox="1"/>
            <p:nvPr/>
          </p:nvSpPr>
          <p:spPr>
            <a:xfrm>
              <a:off x="2493217" y="1560670"/>
              <a:ext cx="387092" cy="273960"/>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30</a:t>
              </a:r>
            </a:p>
          </p:txBody>
        </p:sp>
        <p:sp>
          <p:nvSpPr>
            <p:cNvPr id="186" name="TextBox 185">
              <a:extLst>
                <a:ext uri="{FF2B5EF4-FFF2-40B4-BE49-F238E27FC236}">
                  <a16:creationId xmlns:a16="http://schemas.microsoft.com/office/drawing/2014/main" id="{DC026E94-0DCF-40DD-AECE-E41573ED013F}"/>
                </a:ext>
              </a:extLst>
            </p:cNvPr>
            <p:cNvSpPr txBox="1"/>
            <p:nvPr/>
          </p:nvSpPr>
          <p:spPr>
            <a:xfrm>
              <a:off x="2493216" y="2069923"/>
              <a:ext cx="387092" cy="273960"/>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25</a:t>
              </a:r>
            </a:p>
          </p:txBody>
        </p:sp>
        <p:sp>
          <p:nvSpPr>
            <p:cNvPr id="187" name="TextBox 186">
              <a:extLst>
                <a:ext uri="{FF2B5EF4-FFF2-40B4-BE49-F238E27FC236}">
                  <a16:creationId xmlns:a16="http://schemas.microsoft.com/office/drawing/2014/main" id="{89CEF97B-9AE4-4BD5-8DA1-4C5313FD45A9}"/>
                </a:ext>
              </a:extLst>
            </p:cNvPr>
            <p:cNvSpPr txBox="1"/>
            <p:nvPr/>
          </p:nvSpPr>
          <p:spPr>
            <a:xfrm>
              <a:off x="2493216" y="2652488"/>
              <a:ext cx="387093" cy="273960"/>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20</a:t>
              </a:r>
            </a:p>
          </p:txBody>
        </p:sp>
        <p:sp>
          <p:nvSpPr>
            <p:cNvPr id="188" name="TextBox 187">
              <a:extLst>
                <a:ext uri="{FF2B5EF4-FFF2-40B4-BE49-F238E27FC236}">
                  <a16:creationId xmlns:a16="http://schemas.microsoft.com/office/drawing/2014/main" id="{DFA4D195-D408-406F-8DCD-CC856F38A7CC}"/>
                </a:ext>
              </a:extLst>
            </p:cNvPr>
            <p:cNvSpPr txBox="1"/>
            <p:nvPr/>
          </p:nvSpPr>
          <p:spPr>
            <a:xfrm>
              <a:off x="2493217" y="3227303"/>
              <a:ext cx="387092" cy="273960"/>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15</a:t>
              </a:r>
            </a:p>
          </p:txBody>
        </p:sp>
        <p:sp>
          <p:nvSpPr>
            <p:cNvPr id="189" name="TextBox 188">
              <a:extLst>
                <a:ext uri="{FF2B5EF4-FFF2-40B4-BE49-F238E27FC236}">
                  <a16:creationId xmlns:a16="http://schemas.microsoft.com/office/drawing/2014/main" id="{91ABD388-E8FB-46A2-AB9E-7F637B657587}"/>
                </a:ext>
              </a:extLst>
            </p:cNvPr>
            <p:cNvSpPr txBox="1"/>
            <p:nvPr/>
          </p:nvSpPr>
          <p:spPr>
            <a:xfrm>
              <a:off x="2493217" y="3805373"/>
              <a:ext cx="387092" cy="273960"/>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10</a:t>
              </a:r>
            </a:p>
          </p:txBody>
        </p:sp>
        <p:sp>
          <p:nvSpPr>
            <p:cNvPr id="190" name="TextBox 189">
              <a:extLst>
                <a:ext uri="{FF2B5EF4-FFF2-40B4-BE49-F238E27FC236}">
                  <a16:creationId xmlns:a16="http://schemas.microsoft.com/office/drawing/2014/main" id="{9959FB0B-3BF8-4F41-9838-1CEDD6990957}"/>
                </a:ext>
              </a:extLst>
            </p:cNvPr>
            <p:cNvSpPr txBox="1"/>
            <p:nvPr/>
          </p:nvSpPr>
          <p:spPr>
            <a:xfrm>
              <a:off x="2585964" y="4387770"/>
              <a:ext cx="294345" cy="273960"/>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5</a:t>
              </a:r>
            </a:p>
          </p:txBody>
        </p:sp>
        <p:sp>
          <p:nvSpPr>
            <p:cNvPr id="191" name="TextBox 190">
              <a:extLst>
                <a:ext uri="{FF2B5EF4-FFF2-40B4-BE49-F238E27FC236}">
                  <a16:creationId xmlns:a16="http://schemas.microsoft.com/office/drawing/2014/main" id="{2D42EDC8-9DF2-465E-B5FC-AA2337930702}"/>
                </a:ext>
              </a:extLst>
            </p:cNvPr>
            <p:cNvSpPr txBox="1"/>
            <p:nvPr/>
          </p:nvSpPr>
          <p:spPr>
            <a:xfrm>
              <a:off x="2585964" y="4978427"/>
              <a:ext cx="294345" cy="273960"/>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0</a:t>
              </a:r>
            </a:p>
          </p:txBody>
        </p:sp>
        <p:sp>
          <p:nvSpPr>
            <p:cNvPr id="192" name="TextBox 191">
              <a:extLst>
                <a:ext uri="{FF2B5EF4-FFF2-40B4-BE49-F238E27FC236}">
                  <a16:creationId xmlns:a16="http://schemas.microsoft.com/office/drawing/2014/main" id="{B145F924-AA3E-44E7-83D4-9063F081628A}"/>
                </a:ext>
              </a:extLst>
            </p:cNvPr>
            <p:cNvSpPr txBox="1"/>
            <p:nvPr/>
          </p:nvSpPr>
          <p:spPr>
            <a:xfrm>
              <a:off x="8180418" y="5190325"/>
              <a:ext cx="499486"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24</a:t>
              </a:r>
            </a:p>
          </p:txBody>
        </p:sp>
        <p:sp>
          <p:nvSpPr>
            <p:cNvPr id="193" name="TextBox 192">
              <a:extLst>
                <a:ext uri="{FF2B5EF4-FFF2-40B4-BE49-F238E27FC236}">
                  <a16:creationId xmlns:a16="http://schemas.microsoft.com/office/drawing/2014/main" id="{BEB5333B-157A-4283-9237-5BD5F9DA58FE}"/>
                </a:ext>
              </a:extLst>
            </p:cNvPr>
            <p:cNvSpPr txBox="1"/>
            <p:nvPr/>
          </p:nvSpPr>
          <p:spPr>
            <a:xfrm>
              <a:off x="7488048" y="5190325"/>
              <a:ext cx="509852"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21</a:t>
              </a:r>
            </a:p>
          </p:txBody>
        </p:sp>
        <p:sp>
          <p:nvSpPr>
            <p:cNvPr id="194" name="TextBox 193">
              <a:extLst>
                <a:ext uri="{FF2B5EF4-FFF2-40B4-BE49-F238E27FC236}">
                  <a16:creationId xmlns:a16="http://schemas.microsoft.com/office/drawing/2014/main" id="{F3F78E6F-8D98-4C44-BF21-9F11983FF00A}"/>
                </a:ext>
              </a:extLst>
            </p:cNvPr>
            <p:cNvSpPr txBox="1"/>
            <p:nvPr/>
          </p:nvSpPr>
          <p:spPr>
            <a:xfrm>
              <a:off x="6120672" y="5190325"/>
              <a:ext cx="499479"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15</a:t>
              </a:r>
            </a:p>
          </p:txBody>
        </p:sp>
        <p:sp>
          <p:nvSpPr>
            <p:cNvPr id="195" name="TextBox 194">
              <a:extLst>
                <a:ext uri="{FF2B5EF4-FFF2-40B4-BE49-F238E27FC236}">
                  <a16:creationId xmlns:a16="http://schemas.microsoft.com/office/drawing/2014/main" id="{01E58010-3332-402D-82C4-E5E653243FA5}"/>
                </a:ext>
              </a:extLst>
            </p:cNvPr>
            <p:cNvSpPr txBox="1"/>
            <p:nvPr/>
          </p:nvSpPr>
          <p:spPr>
            <a:xfrm>
              <a:off x="6787191" y="5190325"/>
              <a:ext cx="539974"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18</a:t>
              </a:r>
            </a:p>
          </p:txBody>
        </p:sp>
        <p:sp>
          <p:nvSpPr>
            <p:cNvPr id="196" name="TextBox 195">
              <a:extLst>
                <a:ext uri="{FF2B5EF4-FFF2-40B4-BE49-F238E27FC236}">
                  <a16:creationId xmlns:a16="http://schemas.microsoft.com/office/drawing/2014/main" id="{801186CF-3621-4C6C-A4A9-C5073106966C}"/>
                </a:ext>
              </a:extLst>
            </p:cNvPr>
            <p:cNvSpPr txBox="1"/>
            <p:nvPr/>
          </p:nvSpPr>
          <p:spPr>
            <a:xfrm>
              <a:off x="5431855" y="5190325"/>
              <a:ext cx="507766"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12</a:t>
              </a:r>
            </a:p>
          </p:txBody>
        </p:sp>
        <p:sp>
          <p:nvSpPr>
            <p:cNvPr id="197" name="TextBox 196">
              <a:extLst>
                <a:ext uri="{FF2B5EF4-FFF2-40B4-BE49-F238E27FC236}">
                  <a16:creationId xmlns:a16="http://schemas.microsoft.com/office/drawing/2014/main" id="{3AEF150D-C39E-4673-AB88-52E20166AD01}"/>
                </a:ext>
              </a:extLst>
            </p:cNvPr>
            <p:cNvSpPr txBox="1"/>
            <p:nvPr/>
          </p:nvSpPr>
          <p:spPr>
            <a:xfrm>
              <a:off x="4788260" y="5190325"/>
              <a:ext cx="435452"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9</a:t>
              </a:r>
            </a:p>
          </p:txBody>
        </p:sp>
        <p:sp>
          <p:nvSpPr>
            <p:cNvPr id="198" name="TextBox 197">
              <a:extLst>
                <a:ext uri="{FF2B5EF4-FFF2-40B4-BE49-F238E27FC236}">
                  <a16:creationId xmlns:a16="http://schemas.microsoft.com/office/drawing/2014/main" id="{3A7C2A85-E7A0-4C5F-963E-33735EBDC703}"/>
                </a:ext>
              </a:extLst>
            </p:cNvPr>
            <p:cNvSpPr txBox="1"/>
            <p:nvPr/>
          </p:nvSpPr>
          <p:spPr>
            <a:xfrm>
              <a:off x="4084401" y="5190325"/>
              <a:ext cx="476579"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6</a:t>
              </a:r>
            </a:p>
          </p:txBody>
        </p:sp>
        <p:sp>
          <p:nvSpPr>
            <p:cNvPr id="199" name="TextBox 198">
              <a:extLst>
                <a:ext uri="{FF2B5EF4-FFF2-40B4-BE49-F238E27FC236}">
                  <a16:creationId xmlns:a16="http://schemas.microsoft.com/office/drawing/2014/main" id="{2D18ABE7-CBA9-4E4D-8300-C0C2988DE816}"/>
                </a:ext>
              </a:extLst>
            </p:cNvPr>
            <p:cNvSpPr txBox="1"/>
            <p:nvPr/>
          </p:nvSpPr>
          <p:spPr>
            <a:xfrm>
              <a:off x="3421279" y="5190325"/>
              <a:ext cx="434031"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3</a:t>
              </a:r>
            </a:p>
          </p:txBody>
        </p:sp>
        <p:sp>
          <p:nvSpPr>
            <p:cNvPr id="200" name="TextBox 199">
              <a:extLst>
                <a:ext uri="{FF2B5EF4-FFF2-40B4-BE49-F238E27FC236}">
                  <a16:creationId xmlns:a16="http://schemas.microsoft.com/office/drawing/2014/main" id="{14404EFE-6F4E-4FFC-9461-911978A06C20}"/>
                </a:ext>
              </a:extLst>
            </p:cNvPr>
            <p:cNvSpPr txBox="1"/>
            <p:nvPr/>
          </p:nvSpPr>
          <p:spPr>
            <a:xfrm>
              <a:off x="2837053" y="5190325"/>
              <a:ext cx="212742"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0</a:t>
              </a:r>
            </a:p>
          </p:txBody>
        </p:sp>
        <p:sp>
          <p:nvSpPr>
            <p:cNvPr id="201" name="TextBox 200">
              <a:extLst>
                <a:ext uri="{FF2B5EF4-FFF2-40B4-BE49-F238E27FC236}">
                  <a16:creationId xmlns:a16="http://schemas.microsoft.com/office/drawing/2014/main" id="{C31B6419-0C06-4FCD-B3D6-DD1555E6E21F}"/>
                </a:ext>
              </a:extLst>
            </p:cNvPr>
            <p:cNvSpPr txBox="1"/>
            <p:nvPr/>
          </p:nvSpPr>
          <p:spPr>
            <a:xfrm>
              <a:off x="1623284" y="5589957"/>
              <a:ext cx="1341563" cy="225039"/>
            </a:xfrm>
            <a:prstGeom prst="rect">
              <a:avLst/>
            </a:prstGeom>
            <a:noFill/>
          </p:spPr>
          <p:txBody>
            <a:bodyPr wrap="square" lIns="0" tIns="0" rIns="0"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Number at Risk</a:t>
              </a:r>
              <a:endParaRPr kumimoji="0" lang="en-US" sz="1200" b="1" i="0" u="none" strike="noStrike" kern="1200" cap="none" spc="0" normalizeH="0" baseline="0" noProof="0">
                <a:ln>
                  <a:noFill/>
                </a:ln>
                <a:solidFill>
                  <a:srgbClr val="969696"/>
                </a:solidFill>
                <a:effectLst/>
                <a:uLnTx/>
                <a:uFillTx/>
                <a:latin typeface="Arial" panose="020B0604020202020204"/>
                <a:ea typeface="+mn-ea"/>
                <a:cs typeface="+mn-cs"/>
              </a:endParaRPr>
            </a:p>
          </p:txBody>
        </p:sp>
        <p:sp>
          <p:nvSpPr>
            <p:cNvPr id="202" name="TextBox 201">
              <a:extLst>
                <a:ext uri="{FF2B5EF4-FFF2-40B4-BE49-F238E27FC236}">
                  <a16:creationId xmlns:a16="http://schemas.microsoft.com/office/drawing/2014/main" id="{93D5C2FA-433C-4559-88E6-BE1F1DDC1A74}"/>
                </a:ext>
              </a:extLst>
            </p:cNvPr>
            <p:cNvSpPr txBox="1"/>
            <p:nvPr/>
          </p:nvSpPr>
          <p:spPr>
            <a:xfrm>
              <a:off x="5113679" y="5445570"/>
              <a:ext cx="2540981" cy="273960"/>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Months from Randomization </a:t>
              </a:r>
            </a:p>
          </p:txBody>
        </p:sp>
        <p:sp>
          <p:nvSpPr>
            <p:cNvPr id="203" name="TextBox 202">
              <a:extLst>
                <a:ext uri="{FF2B5EF4-FFF2-40B4-BE49-F238E27FC236}">
                  <a16:creationId xmlns:a16="http://schemas.microsoft.com/office/drawing/2014/main" id="{3688BE1F-62E8-427E-929E-BD2DF4FB5CE5}"/>
                </a:ext>
              </a:extLst>
            </p:cNvPr>
            <p:cNvSpPr txBox="1"/>
            <p:nvPr/>
          </p:nvSpPr>
          <p:spPr>
            <a:xfrm rot="16200000">
              <a:off x="1317085" y="3110260"/>
              <a:ext cx="2171229" cy="282234"/>
            </a:xfrm>
            <a:prstGeom prst="rect">
              <a:avLst/>
            </a:prstGeom>
            <a:noFill/>
          </p:spPr>
          <p:txBody>
            <a:bodyPr wrap="non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Cumulative Incidence (%)</a:t>
              </a:r>
            </a:p>
          </p:txBody>
        </p:sp>
        <p:sp>
          <p:nvSpPr>
            <p:cNvPr id="204" name="Freeform: Shape 203">
              <a:extLst>
                <a:ext uri="{FF2B5EF4-FFF2-40B4-BE49-F238E27FC236}">
                  <a16:creationId xmlns:a16="http://schemas.microsoft.com/office/drawing/2014/main" id="{5BCE5327-E129-4630-B2DB-63E59C39160B}"/>
                </a:ext>
              </a:extLst>
            </p:cNvPr>
            <p:cNvSpPr/>
            <p:nvPr/>
          </p:nvSpPr>
          <p:spPr>
            <a:xfrm>
              <a:off x="2891401" y="1665174"/>
              <a:ext cx="5540121" cy="3438918"/>
            </a:xfrm>
            <a:custGeom>
              <a:avLst/>
              <a:gdLst>
                <a:gd name="connsiteX0" fmla="*/ 0 w 6321287"/>
                <a:gd name="connsiteY0" fmla="*/ 0 h 3687417"/>
                <a:gd name="connsiteX1" fmla="*/ 19878 w 6321287"/>
                <a:gd name="connsiteY1" fmla="*/ 3687417 h 3687417"/>
                <a:gd name="connsiteX2" fmla="*/ 6321287 w 6321287"/>
                <a:gd name="connsiteY2" fmla="*/ 3687417 h 3687417"/>
              </a:gdLst>
              <a:ahLst/>
              <a:cxnLst>
                <a:cxn ang="0">
                  <a:pos x="connsiteX0" y="connsiteY0"/>
                </a:cxn>
                <a:cxn ang="0">
                  <a:pos x="connsiteX1" y="connsiteY1"/>
                </a:cxn>
                <a:cxn ang="0">
                  <a:pos x="connsiteX2" y="connsiteY2"/>
                </a:cxn>
              </a:cxnLst>
              <a:rect l="l" t="t" r="r" b="b"/>
              <a:pathLst>
                <a:path w="6321287" h="3687417">
                  <a:moveTo>
                    <a:pt x="0" y="0"/>
                  </a:moveTo>
                  <a:lnTo>
                    <a:pt x="19878" y="3687417"/>
                  </a:lnTo>
                  <a:lnTo>
                    <a:pt x="6321287" y="3687417"/>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1" name="Freeform: Shape 160">
              <a:extLst>
                <a:ext uri="{FF2B5EF4-FFF2-40B4-BE49-F238E27FC236}">
                  <a16:creationId xmlns:a16="http://schemas.microsoft.com/office/drawing/2014/main" id="{F71D2F2C-7D02-4B05-B2F8-23D59059B5B6}"/>
                </a:ext>
              </a:extLst>
            </p:cNvPr>
            <p:cNvSpPr/>
            <p:nvPr/>
          </p:nvSpPr>
          <p:spPr>
            <a:xfrm>
              <a:off x="2961488" y="2733154"/>
              <a:ext cx="5492197" cy="2355955"/>
            </a:xfrm>
            <a:custGeom>
              <a:avLst/>
              <a:gdLst>
                <a:gd name="connsiteX0" fmla="*/ 0 w 6253316"/>
                <a:gd name="connsiteY0" fmla="*/ 2352368 h 2352368"/>
                <a:gd name="connsiteX1" fmla="*/ 0 w 6253316"/>
                <a:gd name="connsiteY1" fmla="*/ 2352368 h 2352368"/>
                <a:gd name="connsiteX2" fmla="*/ 103238 w 6253316"/>
                <a:gd name="connsiteY2" fmla="*/ 2308123 h 2352368"/>
                <a:gd name="connsiteX3" fmla="*/ 147484 w 6253316"/>
                <a:gd name="connsiteY3" fmla="*/ 2293375 h 2352368"/>
                <a:gd name="connsiteX4" fmla="*/ 169606 w 6253316"/>
                <a:gd name="connsiteY4" fmla="*/ 2286000 h 2352368"/>
                <a:gd name="connsiteX5" fmla="*/ 206477 w 6253316"/>
                <a:gd name="connsiteY5" fmla="*/ 2256504 h 2352368"/>
                <a:gd name="connsiteX6" fmla="*/ 228600 w 6253316"/>
                <a:gd name="connsiteY6" fmla="*/ 2249129 h 2352368"/>
                <a:gd name="connsiteX7" fmla="*/ 250722 w 6253316"/>
                <a:gd name="connsiteY7" fmla="*/ 2227007 h 2352368"/>
                <a:gd name="connsiteX8" fmla="*/ 294967 w 6253316"/>
                <a:gd name="connsiteY8" fmla="*/ 2212258 h 2352368"/>
                <a:gd name="connsiteX9" fmla="*/ 317090 w 6253316"/>
                <a:gd name="connsiteY9" fmla="*/ 2204884 h 2352368"/>
                <a:gd name="connsiteX10" fmla="*/ 339213 w 6253316"/>
                <a:gd name="connsiteY10" fmla="*/ 2190136 h 2352368"/>
                <a:gd name="connsiteX11" fmla="*/ 405580 w 6253316"/>
                <a:gd name="connsiteY11" fmla="*/ 2175387 h 2352368"/>
                <a:gd name="connsiteX12" fmla="*/ 420329 w 6253316"/>
                <a:gd name="connsiteY12" fmla="*/ 2160639 h 2352368"/>
                <a:gd name="connsiteX13" fmla="*/ 464574 w 6253316"/>
                <a:gd name="connsiteY13" fmla="*/ 2145891 h 2352368"/>
                <a:gd name="connsiteX14" fmla="*/ 516193 w 6253316"/>
                <a:gd name="connsiteY14" fmla="*/ 2101646 h 2352368"/>
                <a:gd name="connsiteX15" fmla="*/ 538316 w 6253316"/>
                <a:gd name="connsiteY15" fmla="*/ 2094271 h 2352368"/>
                <a:gd name="connsiteX16" fmla="*/ 560438 w 6253316"/>
                <a:gd name="connsiteY16" fmla="*/ 2079523 h 2352368"/>
                <a:gd name="connsiteX17" fmla="*/ 604684 w 6253316"/>
                <a:gd name="connsiteY17" fmla="*/ 2064775 h 2352368"/>
                <a:gd name="connsiteX18" fmla="*/ 641555 w 6253316"/>
                <a:gd name="connsiteY18" fmla="*/ 2042652 h 2352368"/>
                <a:gd name="connsiteX19" fmla="*/ 707922 w 6253316"/>
                <a:gd name="connsiteY19" fmla="*/ 2005781 h 2352368"/>
                <a:gd name="connsiteX20" fmla="*/ 744793 w 6253316"/>
                <a:gd name="connsiteY20" fmla="*/ 1983658 h 2352368"/>
                <a:gd name="connsiteX21" fmla="*/ 759542 w 6253316"/>
                <a:gd name="connsiteY21" fmla="*/ 1968910 h 2352368"/>
                <a:gd name="connsiteX22" fmla="*/ 781664 w 6253316"/>
                <a:gd name="connsiteY22" fmla="*/ 1961536 h 2352368"/>
                <a:gd name="connsiteX23" fmla="*/ 818535 w 6253316"/>
                <a:gd name="connsiteY23" fmla="*/ 1954162 h 2352368"/>
                <a:gd name="connsiteX24" fmla="*/ 848032 w 6253316"/>
                <a:gd name="connsiteY24" fmla="*/ 1946787 h 2352368"/>
                <a:gd name="connsiteX25" fmla="*/ 899651 w 6253316"/>
                <a:gd name="connsiteY25" fmla="*/ 1924665 h 2352368"/>
                <a:gd name="connsiteX26" fmla="*/ 921774 w 6253316"/>
                <a:gd name="connsiteY26" fmla="*/ 1909917 h 2352368"/>
                <a:gd name="connsiteX27" fmla="*/ 943896 w 6253316"/>
                <a:gd name="connsiteY27" fmla="*/ 1902542 h 2352368"/>
                <a:gd name="connsiteX28" fmla="*/ 988142 w 6253316"/>
                <a:gd name="connsiteY28" fmla="*/ 1873046 h 2352368"/>
                <a:gd name="connsiteX29" fmla="*/ 1032387 w 6253316"/>
                <a:gd name="connsiteY29" fmla="*/ 1858297 h 2352368"/>
                <a:gd name="connsiteX30" fmla="*/ 1054509 w 6253316"/>
                <a:gd name="connsiteY30" fmla="*/ 1843549 h 2352368"/>
                <a:gd name="connsiteX31" fmla="*/ 1106129 w 6253316"/>
                <a:gd name="connsiteY31" fmla="*/ 1828800 h 2352368"/>
                <a:gd name="connsiteX32" fmla="*/ 1128251 w 6253316"/>
                <a:gd name="connsiteY32" fmla="*/ 1821426 h 2352368"/>
                <a:gd name="connsiteX33" fmla="*/ 1165122 w 6253316"/>
                <a:gd name="connsiteY33" fmla="*/ 1799304 h 2352368"/>
                <a:gd name="connsiteX34" fmla="*/ 1179871 w 6253316"/>
                <a:gd name="connsiteY34" fmla="*/ 1784555 h 2352368"/>
                <a:gd name="connsiteX35" fmla="*/ 1201993 w 6253316"/>
                <a:gd name="connsiteY35" fmla="*/ 1769807 h 2352368"/>
                <a:gd name="connsiteX36" fmla="*/ 1224116 w 6253316"/>
                <a:gd name="connsiteY36" fmla="*/ 1747684 h 2352368"/>
                <a:gd name="connsiteX37" fmla="*/ 1283109 w 6253316"/>
                <a:gd name="connsiteY37" fmla="*/ 1696065 h 2352368"/>
                <a:gd name="connsiteX38" fmla="*/ 1349477 w 6253316"/>
                <a:gd name="connsiteY38" fmla="*/ 1681317 h 2352368"/>
                <a:gd name="connsiteX39" fmla="*/ 1371600 w 6253316"/>
                <a:gd name="connsiteY39" fmla="*/ 1673942 h 2352368"/>
                <a:gd name="connsiteX40" fmla="*/ 1393722 w 6253316"/>
                <a:gd name="connsiteY40" fmla="*/ 1659194 h 2352368"/>
                <a:gd name="connsiteX41" fmla="*/ 1437967 w 6253316"/>
                <a:gd name="connsiteY41" fmla="*/ 1644446 h 2352368"/>
                <a:gd name="connsiteX42" fmla="*/ 1474838 w 6253316"/>
                <a:gd name="connsiteY42" fmla="*/ 1614949 h 2352368"/>
                <a:gd name="connsiteX43" fmla="*/ 1533832 w 6253316"/>
                <a:gd name="connsiteY43" fmla="*/ 1570704 h 2352368"/>
                <a:gd name="connsiteX44" fmla="*/ 1578077 w 6253316"/>
                <a:gd name="connsiteY44" fmla="*/ 1555955 h 2352368"/>
                <a:gd name="connsiteX45" fmla="*/ 1585451 w 6253316"/>
                <a:gd name="connsiteY45" fmla="*/ 1533833 h 2352368"/>
                <a:gd name="connsiteX46" fmla="*/ 1637071 w 6253316"/>
                <a:gd name="connsiteY46" fmla="*/ 1519084 h 2352368"/>
                <a:gd name="connsiteX47" fmla="*/ 1681316 w 6253316"/>
                <a:gd name="connsiteY47" fmla="*/ 1504336 h 2352368"/>
                <a:gd name="connsiteX48" fmla="*/ 1703438 w 6253316"/>
                <a:gd name="connsiteY48" fmla="*/ 1496962 h 2352368"/>
                <a:gd name="connsiteX49" fmla="*/ 1725561 w 6253316"/>
                <a:gd name="connsiteY49" fmla="*/ 1482213 h 2352368"/>
                <a:gd name="connsiteX50" fmla="*/ 1799303 w 6253316"/>
                <a:gd name="connsiteY50" fmla="*/ 1445342 h 2352368"/>
                <a:gd name="connsiteX51" fmla="*/ 1902542 w 6253316"/>
                <a:gd name="connsiteY51" fmla="*/ 1408471 h 2352368"/>
                <a:gd name="connsiteX52" fmla="*/ 1946787 w 6253316"/>
                <a:gd name="connsiteY52" fmla="*/ 1393723 h 2352368"/>
                <a:gd name="connsiteX53" fmla="*/ 1998406 w 6253316"/>
                <a:gd name="connsiteY53" fmla="*/ 1378975 h 2352368"/>
                <a:gd name="connsiteX54" fmla="*/ 2035277 w 6253316"/>
                <a:gd name="connsiteY54" fmla="*/ 1349478 h 2352368"/>
                <a:gd name="connsiteX55" fmla="*/ 2050025 w 6253316"/>
                <a:gd name="connsiteY55" fmla="*/ 1334729 h 2352368"/>
                <a:gd name="connsiteX56" fmla="*/ 2101645 w 6253316"/>
                <a:gd name="connsiteY56" fmla="*/ 1319981 h 2352368"/>
                <a:gd name="connsiteX57" fmla="*/ 2153264 w 6253316"/>
                <a:gd name="connsiteY57" fmla="*/ 1297858 h 2352368"/>
                <a:gd name="connsiteX58" fmla="*/ 2168013 w 6253316"/>
                <a:gd name="connsiteY58" fmla="*/ 1283110 h 2352368"/>
                <a:gd name="connsiteX59" fmla="*/ 2212258 w 6253316"/>
                <a:gd name="connsiteY59" fmla="*/ 1268362 h 2352368"/>
                <a:gd name="connsiteX60" fmla="*/ 2212258 w 6253316"/>
                <a:gd name="connsiteY60" fmla="*/ 1268362 h 2352368"/>
                <a:gd name="connsiteX61" fmla="*/ 2241755 w 6253316"/>
                <a:gd name="connsiteY61" fmla="*/ 1260987 h 2352368"/>
                <a:gd name="connsiteX62" fmla="*/ 2286000 w 6253316"/>
                <a:gd name="connsiteY62" fmla="*/ 1246239 h 2352368"/>
                <a:gd name="connsiteX63" fmla="*/ 2308122 w 6253316"/>
                <a:gd name="connsiteY63" fmla="*/ 1231491 h 2352368"/>
                <a:gd name="connsiteX64" fmla="*/ 2352367 w 6253316"/>
                <a:gd name="connsiteY64" fmla="*/ 1216742 h 2352368"/>
                <a:gd name="connsiteX65" fmla="*/ 2367116 w 6253316"/>
                <a:gd name="connsiteY65" fmla="*/ 1201994 h 2352368"/>
                <a:gd name="connsiteX66" fmla="*/ 2389238 w 6253316"/>
                <a:gd name="connsiteY66" fmla="*/ 1194620 h 2352368"/>
                <a:gd name="connsiteX67" fmla="*/ 2411361 w 6253316"/>
                <a:gd name="connsiteY67" fmla="*/ 1179871 h 2352368"/>
                <a:gd name="connsiteX68" fmla="*/ 2470355 w 6253316"/>
                <a:gd name="connsiteY68" fmla="*/ 1143000 h 2352368"/>
                <a:gd name="connsiteX69" fmla="*/ 2492477 w 6253316"/>
                <a:gd name="connsiteY69" fmla="*/ 1135626 h 2352368"/>
                <a:gd name="connsiteX70" fmla="*/ 2507225 w 6253316"/>
                <a:gd name="connsiteY70" fmla="*/ 1113504 h 2352368"/>
                <a:gd name="connsiteX71" fmla="*/ 2558845 w 6253316"/>
                <a:gd name="connsiteY71" fmla="*/ 1098755 h 2352368"/>
                <a:gd name="connsiteX72" fmla="*/ 2580967 w 6253316"/>
                <a:gd name="connsiteY72" fmla="*/ 1084007 h 2352368"/>
                <a:gd name="connsiteX73" fmla="*/ 2603090 w 6253316"/>
                <a:gd name="connsiteY73" fmla="*/ 1076633 h 2352368"/>
                <a:gd name="connsiteX74" fmla="*/ 2617838 w 6253316"/>
                <a:gd name="connsiteY74" fmla="*/ 1054510 h 2352368"/>
                <a:gd name="connsiteX75" fmla="*/ 2691580 w 6253316"/>
                <a:gd name="connsiteY75" fmla="*/ 1025013 h 2352368"/>
                <a:gd name="connsiteX76" fmla="*/ 2757948 w 6253316"/>
                <a:gd name="connsiteY76" fmla="*/ 1002891 h 2352368"/>
                <a:gd name="connsiteX77" fmla="*/ 2875935 w 6253316"/>
                <a:gd name="connsiteY77" fmla="*/ 988142 h 2352368"/>
                <a:gd name="connsiteX78" fmla="*/ 2898058 w 6253316"/>
                <a:gd name="connsiteY78" fmla="*/ 973394 h 2352368"/>
                <a:gd name="connsiteX79" fmla="*/ 2971800 w 6253316"/>
                <a:gd name="connsiteY79" fmla="*/ 958646 h 2352368"/>
                <a:gd name="connsiteX80" fmla="*/ 2993922 w 6253316"/>
                <a:gd name="connsiteY80" fmla="*/ 951271 h 2352368"/>
                <a:gd name="connsiteX81" fmla="*/ 3060290 w 6253316"/>
                <a:gd name="connsiteY81" fmla="*/ 936523 h 2352368"/>
                <a:gd name="connsiteX82" fmla="*/ 3082413 w 6253316"/>
                <a:gd name="connsiteY82" fmla="*/ 921775 h 2352368"/>
                <a:gd name="connsiteX83" fmla="*/ 3097161 w 6253316"/>
                <a:gd name="connsiteY83" fmla="*/ 907026 h 2352368"/>
                <a:gd name="connsiteX84" fmla="*/ 3134032 w 6253316"/>
                <a:gd name="connsiteY84" fmla="*/ 899652 h 2352368"/>
                <a:gd name="connsiteX85" fmla="*/ 3156155 w 6253316"/>
                <a:gd name="connsiteY85" fmla="*/ 884904 h 2352368"/>
                <a:gd name="connsiteX86" fmla="*/ 3170903 w 6253316"/>
                <a:gd name="connsiteY86" fmla="*/ 870155 h 2352368"/>
                <a:gd name="connsiteX87" fmla="*/ 3200400 w 6253316"/>
                <a:gd name="connsiteY87" fmla="*/ 877529 h 2352368"/>
                <a:gd name="connsiteX88" fmla="*/ 3252019 w 6253316"/>
                <a:gd name="connsiteY88" fmla="*/ 862781 h 2352368"/>
                <a:gd name="connsiteX89" fmla="*/ 3274142 w 6253316"/>
                <a:gd name="connsiteY89" fmla="*/ 848033 h 2352368"/>
                <a:gd name="connsiteX90" fmla="*/ 3288890 w 6253316"/>
                <a:gd name="connsiteY90" fmla="*/ 833284 h 2352368"/>
                <a:gd name="connsiteX91" fmla="*/ 3406877 w 6253316"/>
                <a:gd name="connsiteY91" fmla="*/ 811162 h 2352368"/>
                <a:gd name="connsiteX92" fmla="*/ 3429000 w 6253316"/>
                <a:gd name="connsiteY92" fmla="*/ 803787 h 2352368"/>
                <a:gd name="connsiteX93" fmla="*/ 3451122 w 6253316"/>
                <a:gd name="connsiteY93" fmla="*/ 789039 h 2352368"/>
                <a:gd name="connsiteX94" fmla="*/ 3480619 w 6253316"/>
                <a:gd name="connsiteY94" fmla="*/ 781665 h 2352368"/>
                <a:gd name="connsiteX95" fmla="*/ 3502742 w 6253316"/>
                <a:gd name="connsiteY95" fmla="*/ 774291 h 2352368"/>
                <a:gd name="connsiteX96" fmla="*/ 3517490 w 6253316"/>
                <a:gd name="connsiteY96" fmla="*/ 759542 h 2352368"/>
                <a:gd name="connsiteX97" fmla="*/ 3532238 w 6253316"/>
                <a:gd name="connsiteY97" fmla="*/ 737420 h 2352368"/>
                <a:gd name="connsiteX98" fmla="*/ 3576484 w 6253316"/>
                <a:gd name="connsiteY98" fmla="*/ 722671 h 2352368"/>
                <a:gd name="connsiteX99" fmla="*/ 3591232 w 6253316"/>
                <a:gd name="connsiteY99" fmla="*/ 700549 h 2352368"/>
                <a:gd name="connsiteX100" fmla="*/ 3613355 w 6253316"/>
                <a:gd name="connsiteY100" fmla="*/ 685800 h 2352368"/>
                <a:gd name="connsiteX101" fmla="*/ 3620729 w 6253316"/>
                <a:gd name="connsiteY101" fmla="*/ 678426 h 2352368"/>
                <a:gd name="connsiteX102" fmla="*/ 3716593 w 6253316"/>
                <a:gd name="connsiteY102" fmla="*/ 663678 h 2352368"/>
                <a:gd name="connsiteX103" fmla="*/ 3819832 w 6253316"/>
                <a:gd name="connsiteY103" fmla="*/ 648929 h 2352368"/>
                <a:gd name="connsiteX104" fmla="*/ 3864077 w 6253316"/>
                <a:gd name="connsiteY104" fmla="*/ 612058 h 2352368"/>
                <a:gd name="connsiteX105" fmla="*/ 3893574 w 6253316"/>
                <a:gd name="connsiteY105" fmla="*/ 604684 h 2352368"/>
                <a:gd name="connsiteX106" fmla="*/ 3915696 w 6253316"/>
                <a:gd name="connsiteY106" fmla="*/ 597310 h 2352368"/>
                <a:gd name="connsiteX107" fmla="*/ 3930445 w 6253316"/>
                <a:gd name="connsiteY107" fmla="*/ 575187 h 2352368"/>
                <a:gd name="connsiteX108" fmla="*/ 3952567 w 6253316"/>
                <a:gd name="connsiteY108" fmla="*/ 567813 h 2352368"/>
                <a:gd name="connsiteX109" fmla="*/ 3967316 w 6253316"/>
                <a:gd name="connsiteY109" fmla="*/ 553065 h 2352368"/>
                <a:gd name="connsiteX110" fmla="*/ 3996813 w 6253316"/>
                <a:gd name="connsiteY110" fmla="*/ 530942 h 2352368"/>
                <a:gd name="connsiteX111" fmla="*/ 4085303 w 6253316"/>
                <a:gd name="connsiteY111" fmla="*/ 523568 h 2352368"/>
                <a:gd name="connsiteX112" fmla="*/ 4166419 w 6253316"/>
                <a:gd name="connsiteY112" fmla="*/ 457200 h 2352368"/>
                <a:gd name="connsiteX113" fmla="*/ 4173793 w 6253316"/>
                <a:gd name="connsiteY113" fmla="*/ 442452 h 2352368"/>
                <a:gd name="connsiteX114" fmla="*/ 4269658 w 6253316"/>
                <a:gd name="connsiteY114" fmla="*/ 442452 h 2352368"/>
                <a:gd name="connsiteX115" fmla="*/ 4350774 w 6253316"/>
                <a:gd name="connsiteY115" fmla="*/ 398207 h 2352368"/>
                <a:gd name="connsiteX116" fmla="*/ 4372896 w 6253316"/>
                <a:gd name="connsiteY116" fmla="*/ 376084 h 2352368"/>
                <a:gd name="connsiteX117" fmla="*/ 4468761 w 6253316"/>
                <a:gd name="connsiteY117" fmla="*/ 353962 h 2352368"/>
                <a:gd name="connsiteX118" fmla="*/ 4520380 w 6253316"/>
                <a:gd name="connsiteY118" fmla="*/ 302342 h 2352368"/>
                <a:gd name="connsiteX119" fmla="*/ 4726858 w 6253316"/>
                <a:gd name="connsiteY119" fmla="*/ 302342 h 2352368"/>
                <a:gd name="connsiteX120" fmla="*/ 4734232 w 6253316"/>
                <a:gd name="connsiteY120" fmla="*/ 280220 h 2352368"/>
                <a:gd name="connsiteX121" fmla="*/ 4734232 w 6253316"/>
                <a:gd name="connsiteY121" fmla="*/ 280220 h 2352368"/>
                <a:gd name="connsiteX122" fmla="*/ 4771103 w 6253316"/>
                <a:gd name="connsiteY122" fmla="*/ 258097 h 2352368"/>
                <a:gd name="connsiteX123" fmla="*/ 4793225 w 6253316"/>
                <a:gd name="connsiteY123" fmla="*/ 250723 h 2352368"/>
                <a:gd name="connsiteX124" fmla="*/ 4793225 w 6253316"/>
                <a:gd name="connsiteY124" fmla="*/ 228600 h 2352368"/>
                <a:gd name="connsiteX125" fmla="*/ 4807974 w 6253316"/>
                <a:gd name="connsiteY125" fmla="*/ 228600 h 2352368"/>
                <a:gd name="connsiteX126" fmla="*/ 4815348 w 6253316"/>
                <a:gd name="connsiteY126" fmla="*/ 221226 h 2352368"/>
                <a:gd name="connsiteX127" fmla="*/ 4830096 w 6253316"/>
                <a:gd name="connsiteY127" fmla="*/ 199104 h 2352368"/>
                <a:gd name="connsiteX128" fmla="*/ 4844845 w 6253316"/>
                <a:gd name="connsiteY128" fmla="*/ 199104 h 2352368"/>
                <a:gd name="connsiteX129" fmla="*/ 4844845 w 6253316"/>
                <a:gd name="connsiteY129" fmla="*/ 184355 h 2352368"/>
                <a:gd name="connsiteX130" fmla="*/ 4859593 w 6253316"/>
                <a:gd name="connsiteY130" fmla="*/ 176981 h 2352368"/>
                <a:gd name="connsiteX131" fmla="*/ 4859593 w 6253316"/>
                <a:gd name="connsiteY131" fmla="*/ 154858 h 2352368"/>
                <a:gd name="connsiteX132" fmla="*/ 4874342 w 6253316"/>
                <a:gd name="connsiteY132" fmla="*/ 154858 h 2352368"/>
                <a:gd name="connsiteX133" fmla="*/ 4881716 w 6253316"/>
                <a:gd name="connsiteY133" fmla="*/ 132736 h 2352368"/>
                <a:gd name="connsiteX134" fmla="*/ 5375787 w 6253316"/>
                <a:gd name="connsiteY134" fmla="*/ 110613 h 2352368"/>
                <a:gd name="connsiteX135" fmla="*/ 5375787 w 6253316"/>
                <a:gd name="connsiteY135" fmla="*/ 0 h 2352368"/>
                <a:gd name="connsiteX136" fmla="*/ 6253316 w 6253316"/>
                <a:gd name="connsiteY136" fmla="*/ 0 h 2352368"/>
                <a:gd name="connsiteX0" fmla="*/ 0 w 5375787"/>
                <a:gd name="connsiteY0" fmla="*/ 2352368 h 2352368"/>
                <a:gd name="connsiteX1" fmla="*/ 0 w 5375787"/>
                <a:gd name="connsiteY1" fmla="*/ 2352368 h 2352368"/>
                <a:gd name="connsiteX2" fmla="*/ 103238 w 5375787"/>
                <a:gd name="connsiteY2" fmla="*/ 2308123 h 2352368"/>
                <a:gd name="connsiteX3" fmla="*/ 147484 w 5375787"/>
                <a:gd name="connsiteY3" fmla="*/ 2293375 h 2352368"/>
                <a:gd name="connsiteX4" fmla="*/ 169606 w 5375787"/>
                <a:gd name="connsiteY4" fmla="*/ 2286000 h 2352368"/>
                <a:gd name="connsiteX5" fmla="*/ 206477 w 5375787"/>
                <a:gd name="connsiteY5" fmla="*/ 2256504 h 2352368"/>
                <a:gd name="connsiteX6" fmla="*/ 228600 w 5375787"/>
                <a:gd name="connsiteY6" fmla="*/ 2249129 h 2352368"/>
                <a:gd name="connsiteX7" fmla="*/ 250722 w 5375787"/>
                <a:gd name="connsiteY7" fmla="*/ 2227007 h 2352368"/>
                <a:gd name="connsiteX8" fmla="*/ 294967 w 5375787"/>
                <a:gd name="connsiteY8" fmla="*/ 2212258 h 2352368"/>
                <a:gd name="connsiteX9" fmla="*/ 317090 w 5375787"/>
                <a:gd name="connsiteY9" fmla="*/ 2204884 h 2352368"/>
                <a:gd name="connsiteX10" fmla="*/ 339213 w 5375787"/>
                <a:gd name="connsiteY10" fmla="*/ 2190136 h 2352368"/>
                <a:gd name="connsiteX11" fmla="*/ 405580 w 5375787"/>
                <a:gd name="connsiteY11" fmla="*/ 2175387 h 2352368"/>
                <a:gd name="connsiteX12" fmla="*/ 420329 w 5375787"/>
                <a:gd name="connsiteY12" fmla="*/ 2160639 h 2352368"/>
                <a:gd name="connsiteX13" fmla="*/ 464574 w 5375787"/>
                <a:gd name="connsiteY13" fmla="*/ 2145891 h 2352368"/>
                <a:gd name="connsiteX14" fmla="*/ 516193 w 5375787"/>
                <a:gd name="connsiteY14" fmla="*/ 2101646 h 2352368"/>
                <a:gd name="connsiteX15" fmla="*/ 538316 w 5375787"/>
                <a:gd name="connsiteY15" fmla="*/ 2094271 h 2352368"/>
                <a:gd name="connsiteX16" fmla="*/ 560438 w 5375787"/>
                <a:gd name="connsiteY16" fmla="*/ 2079523 h 2352368"/>
                <a:gd name="connsiteX17" fmla="*/ 604684 w 5375787"/>
                <a:gd name="connsiteY17" fmla="*/ 2064775 h 2352368"/>
                <a:gd name="connsiteX18" fmla="*/ 641555 w 5375787"/>
                <a:gd name="connsiteY18" fmla="*/ 2042652 h 2352368"/>
                <a:gd name="connsiteX19" fmla="*/ 707922 w 5375787"/>
                <a:gd name="connsiteY19" fmla="*/ 2005781 h 2352368"/>
                <a:gd name="connsiteX20" fmla="*/ 744793 w 5375787"/>
                <a:gd name="connsiteY20" fmla="*/ 1983658 h 2352368"/>
                <a:gd name="connsiteX21" fmla="*/ 759542 w 5375787"/>
                <a:gd name="connsiteY21" fmla="*/ 1968910 h 2352368"/>
                <a:gd name="connsiteX22" fmla="*/ 781664 w 5375787"/>
                <a:gd name="connsiteY22" fmla="*/ 1961536 h 2352368"/>
                <a:gd name="connsiteX23" fmla="*/ 818535 w 5375787"/>
                <a:gd name="connsiteY23" fmla="*/ 1954162 h 2352368"/>
                <a:gd name="connsiteX24" fmla="*/ 848032 w 5375787"/>
                <a:gd name="connsiteY24" fmla="*/ 1946787 h 2352368"/>
                <a:gd name="connsiteX25" fmla="*/ 899651 w 5375787"/>
                <a:gd name="connsiteY25" fmla="*/ 1924665 h 2352368"/>
                <a:gd name="connsiteX26" fmla="*/ 921774 w 5375787"/>
                <a:gd name="connsiteY26" fmla="*/ 1909917 h 2352368"/>
                <a:gd name="connsiteX27" fmla="*/ 943896 w 5375787"/>
                <a:gd name="connsiteY27" fmla="*/ 1902542 h 2352368"/>
                <a:gd name="connsiteX28" fmla="*/ 988142 w 5375787"/>
                <a:gd name="connsiteY28" fmla="*/ 1873046 h 2352368"/>
                <a:gd name="connsiteX29" fmla="*/ 1032387 w 5375787"/>
                <a:gd name="connsiteY29" fmla="*/ 1858297 h 2352368"/>
                <a:gd name="connsiteX30" fmla="*/ 1054509 w 5375787"/>
                <a:gd name="connsiteY30" fmla="*/ 1843549 h 2352368"/>
                <a:gd name="connsiteX31" fmla="*/ 1106129 w 5375787"/>
                <a:gd name="connsiteY31" fmla="*/ 1828800 h 2352368"/>
                <a:gd name="connsiteX32" fmla="*/ 1128251 w 5375787"/>
                <a:gd name="connsiteY32" fmla="*/ 1821426 h 2352368"/>
                <a:gd name="connsiteX33" fmla="*/ 1165122 w 5375787"/>
                <a:gd name="connsiteY33" fmla="*/ 1799304 h 2352368"/>
                <a:gd name="connsiteX34" fmla="*/ 1179871 w 5375787"/>
                <a:gd name="connsiteY34" fmla="*/ 1784555 h 2352368"/>
                <a:gd name="connsiteX35" fmla="*/ 1201993 w 5375787"/>
                <a:gd name="connsiteY35" fmla="*/ 1769807 h 2352368"/>
                <a:gd name="connsiteX36" fmla="*/ 1224116 w 5375787"/>
                <a:gd name="connsiteY36" fmla="*/ 1747684 h 2352368"/>
                <a:gd name="connsiteX37" fmla="*/ 1283109 w 5375787"/>
                <a:gd name="connsiteY37" fmla="*/ 1696065 h 2352368"/>
                <a:gd name="connsiteX38" fmla="*/ 1349477 w 5375787"/>
                <a:gd name="connsiteY38" fmla="*/ 1681317 h 2352368"/>
                <a:gd name="connsiteX39" fmla="*/ 1371600 w 5375787"/>
                <a:gd name="connsiteY39" fmla="*/ 1673942 h 2352368"/>
                <a:gd name="connsiteX40" fmla="*/ 1393722 w 5375787"/>
                <a:gd name="connsiteY40" fmla="*/ 1659194 h 2352368"/>
                <a:gd name="connsiteX41" fmla="*/ 1437967 w 5375787"/>
                <a:gd name="connsiteY41" fmla="*/ 1644446 h 2352368"/>
                <a:gd name="connsiteX42" fmla="*/ 1474838 w 5375787"/>
                <a:gd name="connsiteY42" fmla="*/ 1614949 h 2352368"/>
                <a:gd name="connsiteX43" fmla="*/ 1533832 w 5375787"/>
                <a:gd name="connsiteY43" fmla="*/ 1570704 h 2352368"/>
                <a:gd name="connsiteX44" fmla="*/ 1578077 w 5375787"/>
                <a:gd name="connsiteY44" fmla="*/ 1555955 h 2352368"/>
                <a:gd name="connsiteX45" fmla="*/ 1585451 w 5375787"/>
                <a:gd name="connsiteY45" fmla="*/ 1533833 h 2352368"/>
                <a:gd name="connsiteX46" fmla="*/ 1637071 w 5375787"/>
                <a:gd name="connsiteY46" fmla="*/ 1519084 h 2352368"/>
                <a:gd name="connsiteX47" fmla="*/ 1681316 w 5375787"/>
                <a:gd name="connsiteY47" fmla="*/ 1504336 h 2352368"/>
                <a:gd name="connsiteX48" fmla="*/ 1703438 w 5375787"/>
                <a:gd name="connsiteY48" fmla="*/ 1496962 h 2352368"/>
                <a:gd name="connsiteX49" fmla="*/ 1725561 w 5375787"/>
                <a:gd name="connsiteY49" fmla="*/ 1482213 h 2352368"/>
                <a:gd name="connsiteX50" fmla="*/ 1799303 w 5375787"/>
                <a:gd name="connsiteY50" fmla="*/ 1445342 h 2352368"/>
                <a:gd name="connsiteX51" fmla="*/ 1902542 w 5375787"/>
                <a:gd name="connsiteY51" fmla="*/ 1408471 h 2352368"/>
                <a:gd name="connsiteX52" fmla="*/ 1946787 w 5375787"/>
                <a:gd name="connsiteY52" fmla="*/ 1393723 h 2352368"/>
                <a:gd name="connsiteX53" fmla="*/ 1998406 w 5375787"/>
                <a:gd name="connsiteY53" fmla="*/ 1378975 h 2352368"/>
                <a:gd name="connsiteX54" fmla="*/ 2035277 w 5375787"/>
                <a:gd name="connsiteY54" fmla="*/ 1349478 h 2352368"/>
                <a:gd name="connsiteX55" fmla="*/ 2050025 w 5375787"/>
                <a:gd name="connsiteY55" fmla="*/ 1334729 h 2352368"/>
                <a:gd name="connsiteX56" fmla="*/ 2101645 w 5375787"/>
                <a:gd name="connsiteY56" fmla="*/ 1319981 h 2352368"/>
                <a:gd name="connsiteX57" fmla="*/ 2153264 w 5375787"/>
                <a:gd name="connsiteY57" fmla="*/ 1297858 h 2352368"/>
                <a:gd name="connsiteX58" fmla="*/ 2168013 w 5375787"/>
                <a:gd name="connsiteY58" fmla="*/ 1283110 h 2352368"/>
                <a:gd name="connsiteX59" fmla="*/ 2212258 w 5375787"/>
                <a:gd name="connsiteY59" fmla="*/ 1268362 h 2352368"/>
                <a:gd name="connsiteX60" fmla="*/ 2212258 w 5375787"/>
                <a:gd name="connsiteY60" fmla="*/ 1268362 h 2352368"/>
                <a:gd name="connsiteX61" fmla="*/ 2241755 w 5375787"/>
                <a:gd name="connsiteY61" fmla="*/ 1260987 h 2352368"/>
                <a:gd name="connsiteX62" fmla="*/ 2286000 w 5375787"/>
                <a:gd name="connsiteY62" fmla="*/ 1246239 h 2352368"/>
                <a:gd name="connsiteX63" fmla="*/ 2308122 w 5375787"/>
                <a:gd name="connsiteY63" fmla="*/ 1231491 h 2352368"/>
                <a:gd name="connsiteX64" fmla="*/ 2352367 w 5375787"/>
                <a:gd name="connsiteY64" fmla="*/ 1216742 h 2352368"/>
                <a:gd name="connsiteX65" fmla="*/ 2367116 w 5375787"/>
                <a:gd name="connsiteY65" fmla="*/ 1201994 h 2352368"/>
                <a:gd name="connsiteX66" fmla="*/ 2389238 w 5375787"/>
                <a:gd name="connsiteY66" fmla="*/ 1194620 h 2352368"/>
                <a:gd name="connsiteX67" fmla="*/ 2411361 w 5375787"/>
                <a:gd name="connsiteY67" fmla="*/ 1179871 h 2352368"/>
                <a:gd name="connsiteX68" fmla="*/ 2470355 w 5375787"/>
                <a:gd name="connsiteY68" fmla="*/ 1143000 h 2352368"/>
                <a:gd name="connsiteX69" fmla="*/ 2492477 w 5375787"/>
                <a:gd name="connsiteY69" fmla="*/ 1135626 h 2352368"/>
                <a:gd name="connsiteX70" fmla="*/ 2507225 w 5375787"/>
                <a:gd name="connsiteY70" fmla="*/ 1113504 h 2352368"/>
                <a:gd name="connsiteX71" fmla="*/ 2558845 w 5375787"/>
                <a:gd name="connsiteY71" fmla="*/ 1098755 h 2352368"/>
                <a:gd name="connsiteX72" fmla="*/ 2580967 w 5375787"/>
                <a:gd name="connsiteY72" fmla="*/ 1084007 h 2352368"/>
                <a:gd name="connsiteX73" fmla="*/ 2603090 w 5375787"/>
                <a:gd name="connsiteY73" fmla="*/ 1076633 h 2352368"/>
                <a:gd name="connsiteX74" fmla="*/ 2617838 w 5375787"/>
                <a:gd name="connsiteY74" fmla="*/ 1054510 h 2352368"/>
                <a:gd name="connsiteX75" fmla="*/ 2691580 w 5375787"/>
                <a:gd name="connsiteY75" fmla="*/ 1025013 h 2352368"/>
                <a:gd name="connsiteX76" fmla="*/ 2757948 w 5375787"/>
                <a:gd name="connsiteY76" fmla="*/ 1002891 h 2352368"/>
                <a:gd name="connsiteX77" fmla="*/ 2875935 w 5375787"/>
                <a:gd name="connsiteY77" fmla="*/ 988142 h 2352368"/>
                <a:gd name="connsiteX78" fmla="*/ 2898058 w 5375787"/>
                <a:gd name="connsiteY78" fmla="*/ 973394 h 2352368"/>
                <a:gd name="connsiteX79" fmla="*/ 2971800 w 5375787"/>
                <a:gd name="connsiteY79" fmla="*/ 958646 h 2352368"/>
                <a:gd name="connsiteX80" fmla="*/ 2993922 w 5375787"/>
                <a:gd name="connsiteY80" fmla="*/ 951271 h 2352368"/>
                <a:gd name="connsiteX81" fmla="*/ 3060290 w 5375787"/>
                <a:gd name="connsiteY81" fmla="*/ 936523 h 2352368"/>
                <a:gd name="connsiteX82" fmla="*/ 3082413 w 5375787"/>
                <a:gd name="connsiteY82" fmla="*/ 921775 h 2352368"/>
                <a:gd name="connsiteX83" fmla="*/ 3097161 w 5375787"/>
                <a:gd name="connsiteY83" fmla="*/ 907026 h 2352368"/>
                <a:gd name="connsiteX84" fmla="*/ 3134032 w 5375787"/>
                <a:gd name="connsiteY84" fmla="*/ 899652 h 2352368"/>
                <a:gd name="connsiteX85" fmla="*/ 3156155 w 5375787"/>
                <a:gd name="connsiteY85" fmla="*/ 884904 h 2352368"/>
                <a:gd name="connsiteX86" fmla="*/ 3170903 w 5375787"/>
                <a:gd name="connsiteY86" fmla="*/ 870155 h 2352368"/>
                <a:gd name="connsiteX87" fmla="*/ 3200400 w 5375787"/>
                <a:gd name="connsiteY87" fmla="*/ 877529 h 2352368"/>
                <a:gd name="connsiteX88" fmla="*/ 3252019 w 5375787"/>
                <a:gd name="connsiteY88" fmla="*/ 862781 h 2352368"/>
                <a:gd name="connsiteX89" fmla="*/ 3274142 w 5375787"/>
                <a:gd name="connsiteY89" fmla="*/ 848033 h 2352368"/>
                <a:gd name="connsiteX90" fmla="*/ 3288890 w 5375787"/>
                <a:gd name="connsiteY90" fmla="*/ 833284 h 2352368"/>
                <a:gd name="connsiteX91" fmla="*/ 3406877 w 5375787"/>
                <a:gd name="connsiteY91" fmla="*/ 811162 h 2352368"/>
                <a:gd name="connsiteX92" fmla="*/ 3429000 w 5375787"/>
                <a:gd name="connsiteY92" fmla="*/ 803787 h 2352368"/>
                <a:gd name="connsiteX93" fmla="*/ 3451122 w 5375787"/>
                <a:gd name="connsiteY93" fmla="*/ 789039 h 2352368"/>
                <a:gd name="connsiteX94" fmla="*/ 3480619 w 5375787"/>
                <a:gd name="connsiteY94" fmla="*/ 781665 h 2352368"/>
                <a:gd name="connsiteX95" fmla="*/ 3502742 w 5375787"/>
                <a:gd name="connsiteY95" fmla="*/ 774291 h 2352368"/>
                <a:gd name="connsiteX96" fmla="*/ 3517490 w 5375787"/>
                <a:gd name="connsiteY96" fmla="*/ 759542 h 2352368"/>
                <a:gd name="connsiteX97" fmla="*/ 3532238 w 5375787"/>
                <a:gd name="connsiteY97" fmla="*/ 737420 h 2352368"/>
                <a:gd name="connsiteX98" fmla="*/ 3576484 w 5375787"/>
                <a:gd name="connsiteY98" fmla="*/ 722671 h 2352368"/>
                <a:gd name="connsiteX99" fmla="*/ 3591232 w 5375787"/>
                <a:gd name="connsiteY99" fmla="*/ 700549 h 2352368"/>
                <a:gd name="connsiteX100" fmla="*/ 3613355 w 5375787"/>
                <a:gd name="connsiteY100" fmla="*/ 685800 h 2352368"/>
                <a:gd name="connsiteX101" fmla="*/ 3620729 w 5375787"/>
                <a:gd name="connsiteY101" fmla="*/ 678426 h 2352368"/>
                <a:gd name="connsiteX102" fmla="*/ 3716593 w 5375787"/>
                <a:gd name="connsiteY102" fmla="*/ 663678 h 2352368"/>
                <a:gd name="connsiteX103" fmla="*/ 3819832 w 5375787"/>
                <a:gd name="connsiteY103" fmla="*/ 648929 h 2352368"/>
                <a:gd name="connsiteX104" fmla="*/ 3864077 w 5375787"/>
                <a:gd name="connsiteY104" fmla="*/ 612058 h 2352368"/>
                <a:gd name="connsiteX105" fmla="*/ 3893574 w 5375787"/>
                <a:gd name="connsiteY105" fmla="*/ 604684 h 2352368"/>
                <a:gd name="connsiteX106" fmla="*/ 3915696 w 5375787"/>
                <a:gd name="connsiteY106" fmla="*/ 597310 h 2352368"/>
                <a:gd name="connsiteX107" fmla="*/ 3930445 w 5375787"/>
                <a:gd name="connsiteY107" fmla="*/ 575187 h 2352368"/>
                <a:gd name="connsiteX108" fmla="*/ 3952567 w 5375787"/>
                <a:gd name="connsiteY108" fmla="*/ 567813 h 2352368"/>
                <a:gd name="connsiteX109" fmla="*/ 3967316 w 5375787"/>
                <a:gd name="connsiteY109" fmla="*/ 553065 h 2352368"/>
                <a:gd name="connsiteX110" fmla="*/ 3996813 w 5375787"/>
                <a:gd name="connsiteY110" fmla="*/ 530942 h 2352368"/>
                <a:gd name="connsiteX111" fmla="*/ 4085303 w 5375787"/>
                <a:gd name="connsiteY111" fmla="*/ 523568 h 2352368"/>
                <a:gd name="connsiteX112" fmla="*/ 4166419 w 5375787"/>
                <a:gd name="connsiteY112" fmla="*/ 457200 h 2352368"/>
                <a:gd name="connsiteX113" fmla="*/ 4173793 w 5375787"/>
                <a:gd name="connsiteY113" fmla="*/ 442452 h 2352368"/>
                <a:gd name="connsiteX114" fmla="*/ 4269658 w 5375787"/>
                <a:gd name="connsiteY114" fmla="*/ 442452 h 2352368"/>
                <a:gd name="connsiteX115" fmla="*/ 4350774 w 5375787"/>
                <a:gd name="connsiteY115" fmla="*/ 398207 h 2352368"/>
                <a:gd name="connsiteX116" fmla="*/ 4372896 w 5375787"/>
                <a:gd name="connsiteY116" fmla="*/ 376084 h 2352368"/>
                <a:gd name="connsiteX117" fmla="*/ 4468761 w 5375787"/>
                <a:gd name="connsiteY117" fmla="*/ 353962 h 2352368"/>
                <a:gd name="connsiteX118" fmla="*/ 4520380 w 5375787"/>
                <a:gd name="connsiteY118" fmla="*/ 302342 h 2352368"/>
                <a:gd name="connsiteX119" fmla="*/ 4726858 w 5375787"/>
                <a:gd name="connsiteY119" fmla="*/ 302342 h 2352368"/>
                <a:gd name="connsiteX120" fmla="*/ 4734232 w 5375787"/>
                <a:gd name="connsiteY120" fmla="*/ 280220 h 2352368"/>
                <a:gd name="connsiteX121" fmla="*/ 4734232 w 5375787"/>
                <a:gd name="connsiteY121" fmla="*/ 280220 h 2352368"/>
                <a:gd name="connsiteX122" fmla="*/ 4771103 w 5375787"/>
                <a:gd name="connsiteY122" fmla="*/ 258097 h 2352368"/>
                <a:gd name="connsiteX123" fmla="*/ 4793225 w 5375787"/>
                <a:gd name="connsiteY123" fmla="*/ 250723 h 2352368"/>
                <a:gd name="connsiteX124" fmla="*/ 4793225 w 5375787"/>
                <a:gd name="connsiteY124" fmla="*/ 228600 h 2352368"/>
                <a:gd name="connsiteX125" fmla="*/ 4807974 w 5375787"/>
                <a:gd name="connsiteY125" fmla="*/ 228600 h 2352368"/>
                <a:gd name="connsiteX126" fmla="*/ 4815348 w 5375787"/>
                <a:gd name="connsiteY126" fmla="*/ 221226 h 2352368"/>
                <a:gd name="connsiteX127" fmla="*/ 4830096 w 5375787"/>
                <a:gd name="connsiteY127" fmla="*/ 199104 h 2352368"/>
                <a:gd name="connsiteX128" fmla="*/ 4844845 w 5375787"/>
                <a:gd name="connsiteY128" fmla="*/ 199104 h 2352368"/>
                <a:gd name="connsiteX129" fmla="*/ 4844845 w 5375787"/>
                <a:gd name="connsiteY129" fmla="*/ 184355 h 2352368"/>
                <a:gd name="connsiteX130" fmla="*/ 4859593 w 5375787"/>
                <a:gd name="connsiteY130" fmla="*/ 176981 h 2352368"/>
                <a:gd name="connsiteX131" fmla="*/ 4859593 w 5375787"/>
                <a:gd name="connsiteY131" fmla="*/ 154858 h 2352368"/>
                <a:gd name="connsiteX132" fmla="*/ 4874342 w 5375787"/>
                <a:gd name="connsiteY132" fmla="*/ 154858 h 2352368"/>
                <a:gd name="connsiteX133" fmla="*/ 4881716 w 5375787"/>
                <a:gd name="connsiteY133" fmla="*/ 132736 h 2352368"/>
                <a:gd name="connsiteX134" fmla="*/ 5375787 w 5375787"/>
                <a:gd name="connsiteY134" fmla="*/ 110613 h 2352368"/>
                <a:gd name="connsiteX135" fmla="*/ 5375787 w 5375787"/>
                <a:gd name="connsiteY135" fmla="*/ 0 h 2352368"/>
                <a:gd name="connsiteX0" fmla="*/ 0 w 5375787"/>
                <a:gd name="connsiteY0" fmla="*/ 2241755 h 2241755"/>
                <a:gd name="connsiteX1" fmla="*/ 0 w 5375787"/>
                <a:gd name="connsiteY1" fmla="*/ 2241755 h 2241755"/>
                <a:gd name="connsiteX2" fmla="*/ 103238 w 5375787"/>
                <a:gd name="connsiteY2" fmla="*/ 2197510 h 2241755"/>
                <a:gd name="connsiteX3" fmla="*/ 147484 w 5375787"/>
                <a:gd name="connsiteY3" fmla="*/ 2182762 h 2241755"/>
                <a:gd name="connsiteX4" fmla="*/ 169606 w 5375787"/>
                <a:gd name="connsiteY4" fmla="*/ 2175387 h 2241755"/>
                <a:gd name="connsiteX5" fmla="*/ 206477 w 5375787"/>
                <a:gd name="connsiteY5" fmla="*/ 2145891 h 2241755"/>
                <a:gd name="connsiteX6" fmla="*/ 228600 w 5375787"/>
                <a:gd name="connsiteY6" fmla="*/ 2138516 h 2241755"/>
                <a:gd name="connsiteX7" fmla="*/ 250722 w 5375787"/>
                <a:gd name="connsiteY7" fmla="*/ 2116394 h 2241755"/>
                <a:gd name="connsiteX8" fmla="*/ 294967 w 5375787"/>
                <a:gd name="connsiteY8" fmla="*/ 2101645 h 2241755"/>
                <a:gd name="connsiteX9" fmla="*/ 317090 w 5375787"/>
                <a:gd name="connsiteY9" fmla="*/ 2094271 h 2241755"/>
                <a:gd name="connsiteX10" fmla="*/ 339213 w 5375787"/>
                <a:gd name="connsiteY10" fmla="*/ 2079523 h 2241755"/>
                <a:gd name="connsiteX11" fmla="*/ 405580 w 5375787"/>
                <a:gd name="connsiteY11" fmla="*/ 2064774 h 2241755"/>
                <a:gd name="connsiteX12" fmla="*/ 420329 w 5375787"/>
                <a:gd name="connsiteY12" fmla="*/ 2050026 h 2241755"/>
                <a:gd name="connsiteX13" fmla="*/ 464574 w 5375787"/>
                <a:gd name="connsiteY13" fmla="*/ 2035278 h 2241755"/>
                <a:gd name="connsiteX14" fmla="*/ 516193 w 5375787"/>
                <a:gd name="connsiteY14" fmla="*/ 1991033 h 2241755"/>
                <a:gd name="connsiteX15" fmla="*/ 538316 w 5375787"/>
                <a:gd name="connsiteY15" fmla="*/ 1983658 h 2241755"/>
                <a:gd name="connsiteX16" fmla="*/ 560438 w 5375787"/>
                <a:gd name="connsiteY16" fmla="*/ 1968910 h 2241755"/>
                <a:gd name="connsiteX17" fmla="*/ 604684 w 5375787"/>
                <a:gd name="connsiteY17" fmla="*/ 1954162 h 2241755"/>
                <a:gd name="connsiteX18" fmla="*/ 641555 w 5375787"/>
                <a:gd name="connsiteY18" fmla="*/ 1932039 h 2241755"/>
                <a:gd name="connsiteX19" fmla="*/ 707922 w 5375787"/>
                <a:gd name="connsiteY19" fmla="*/ 1895168 h 2241755"/>
                <a:gd name="connsiteX20" fmla="*/ 744793 w 5375787"/>
                <a:gd name="connsiteY20" fmla="*/ 1873045 h 2241755"/>
                <a:gd name="connsiteX21" fmla="*/ 759542 w 5375787"/>
                <a:gd name="connsiteY21" fmla="*/ 1858297 h 2241755"/>
                <a:gd name="connsiteX22" fmla="*/ 781664 w 5375787"/>
                <a:gd name="connsiteY22" fmla="*/ 1850923 h 2241755"/>
                <a:gd name="connsiteX23" fmla="*/ 818535 w 5375787"/>
                <a:gd name="connsiteY23" fmla="*/ 1843549 h 2241755"/>
                <a:gd name="connsiteX24" fmla="*/ 848032 w 5375787"/>
                <a:gd name="connsiteY24" fmla="*/ 1836174 h 2241755"/>
                <a:gd name="connsiteX25" fmla="*/ 899651 w 5375787"/>
                <a:gd name="connsiteY25" fmla="*/ 1814052 h 2241755"/>
                <a:gd name="connsiteX26" fmla="*/ 921774 w 5375787"/>
                <a:gd name="connsiteY26" fmla="*/ 1799304 h 2241755"/>
                <a:gd name="connsiteX27" fmla="*/ 943896 w 5375787"/>
                <a:gd name="connsiteY27" fmla="*/ 1791929 h 2241755"/>
                <a:gd name="connsiteX28" fmla="*/ 988142 w 5375787"/>
                <a:gd name="connsiteY28" fmla="*/ 1762433 h 2241755"/>
                <a:gd name="connsiteX29" fmla="*/ 1032387 w 5375787"/>
                <a:gd name="connsiteY29" fmla="*/ 1747684 h 2241755"/>
                <a:gd name="connsiteX30" fmla="*/ 1054509 w 5375787"/>
                <a:gd name="connsiteY30" fmla="*/ 1732936 h 2241755"/>
                <a:gd name="connsiteX31" fmla="*/ 1106129 w 5375787"/>
                <a:gd name="connsiteY31" fmla="*/ 1718187 h 2241755"/>
                <a:gd name="connsiteX32" fmla="*/ 1128251 w 5375787"/>
                <a:gd name="connsiteY32" fmla="*/ 1710813 h 2241755"/>
                <a:gd name="connsiteX33" fmla="*/ 1165122 w 5375787"/>
                <a:gd name="connsiteY33" fmla="*/ 1688691 h 2241755"/>
                <a:gd name="connsiteX34" fmla="*/ 1179871 w 5375787"/>
                <a:gd name="connsiteY34" fmla="*/ 1673942 h 2241755"/>
                <a:gd name="connsiteX35" fmla="*/ 1201993 w 5375787"/>
                <a:gd name="connsiteY35" fmla="*/ 1659194 h 2241755"/>
                <a:gd name="connsiteX36" fmla="*/ 1224116 w 5375787"/>
                <a:gd name="connsiteY36" fmla="*/ 1637071 h 2241755"/>
                <a:gd name="connsiteX37" fmla="*/ 1283109 w 5375787"/>
                <a:gd name="connsiteY37" fmla="*/ 1585452 h 2241755"/>
                <a:gd name="connsiteX38" fmla="*/ 1349477 w 5375787"/>
                <a:gd name="connsiteY38" fmla="*/ 1570704 h 2241755"/>
                <a:gd name="connsiteX39" fmla="*/ 1371600 w 5375787"/>
                <a:gd name="connsiteY39" fmla="*/ 1563329 h 2241755"/>
                <a:gd name="connsiteX40" fmla="*/ 1393722 w 5375787"/>
                <a:gd name="connsiteY40" fmla="*/ 1548581 h 2241755"/>
                <a:gd name="connsiteX41" fmla="*/ 1437967 w 5375787"/>
                <a:gd name="connsiteY41" fmla="*/ 1533833 h 2241755"/>
                <a:gd name="connsiteX42" fmla="*/ 1474838 w 5375787"/>
                <a:gd name="connsiteY42" fmla="*/ 1504336 h 2241755"/>
                <a:gd name="connsiteX43" fmla="*/ 1533832 w 5375787"/>
                <a:gd name="connsiteY43" fmla="*/ 1460091 h 2241755"/>
                <a:gd name="connsiteX44" fmla="*/ 1578077 w 5375787"/>
                <a:gd name="connsiteY44" fmla="*/ 1445342 h 2241755"/>
                <a:gd name="connsiteX45" fmla="*/ 1585451 w 5375787"/>
                <a:gd name="connsiteY45" fmla="*/ 1423220 h 2241755"/>
                <a:gd name="connsiteX46" fmla="*/ 1637071 w 5375787"/>
                <a:gd name="connsiteY46" fmla="*/ 1408471 h 2241755"/>
                <a:gd name="connsiteX47" fmla="*/ 1681316 w 5375787"/>
                <a:gd name="connsiteY47" fmla="*/ 1393723 h 2241755"/>
                <a:gd name="connsiteX48" fmla="*/ 1703438 w 5375787"/>
                <a:gd name="connsiteY48" fmla="*/ 1386349 h 2241755"/>
                <a:gd name="connsiteX49" fmla="*/ 1725561 w 5375787"/>
                <a:gd name="connsiteY49" fmla="*/ 1371600 h 2241755"/>
                <a:gd name="connsiteX50" fmla="*/ 1799303 w 5375787"/>
                <a:gd name="connsiteY50" fmla="*/ 1334729 h 2241755"/>
                <a:gd name="connsiteX51" fmla="*/ 1902542 w 5375787"/>
                <a:gd name="connsiteY51" fmla="*/ 1297858 h 2241755"/>
                <a:gd name="connsiteX52" fmla="*/ 1946787 w 5375787"/>
                <a:gd name="connsiteY52" fmla="*/ 1283110 h 2241755"/>
                <a:gd name="connsiteX53" fmla="*/ 1998406 w 5375787"/>
                <a:gd name="connsiteY53" fmla="*/ 1268362 h 2241755"/>
                <a:gd name="connsiteX54" fmla="*/ 2035277 w 5375787"/>
                <a:gd name="connsiteY54" fmla="*/ 1238865 h 2241755"/>
                <a:gd name="connsiteX55" fmla="*/ 2050025 w 5375787"/>
                <a:gd name="connsiteY55" fmla="*/ 1224116 h 2241755"/>
                <a:gd name="connsiteX56" fmla="*/ 2101645 w 5375787"/>
                <a:gd name="connsiteY56" fmla="*/ 1209368 h 2241755"/>
                <a:gd name="connsiteX57" fmla="*/ 2153264 w 5375787"/>
                <a:gd name="connsiteY57" fmla="*/ 1187245 h 2241755"/>
                <a:gd name="connsiteX58" fmla="*/ 2168013 w 5375787"/>
                <a:gd name="connsiteY58" fmla="*/ 1172497 h 2241755"/>
                <a:gd name="connsiteX59" fmla="*/ 2212258 w 5375787"/>
                <a:gd name="connsiteY59" fmla="*/ 1157749 h 2241755"/>
                <a:gd name="connsiteX60" fmla="*/ 2212258 w 5375787"/>
                <a:gd name="connsiteY60" fmla="*/ 1157749 h 2241755"/>
                <a:gd name="connsiteX61" fmla="*/ 2241755 w 5375787"/>
                <a:gd name="connsiteY61" fmla="*/ 1150374 h 2241755"/>
                <a:gd name="connsiteX62" fmla="*/ 2286000 w 5375787"/>
                <a:gd name="connsiteY62" fmla="*/ 1135626 h 2241755"/>
                <a:gd name="connsiteX63" fmla="*/ 2308122 w 5375787"/>
                <a:gd name="connsiteY63" fmla="*/ 1120878 h 2241755"/>
                <a:gd name="connsiteX64" fmla="*/ 2352367 w 5375787"/>
                <a:gd name="connsiteY64" fmla="*/ 1106129 h 2241755"/>
                <a:gd name="connsiteX65" fmla="*/ 2367116 w 5375787"/>
                <a:gd name="connsiteY65" fmla="*/ 1091381 h 2241755"/>
                <a:gd name="connsiteX66" fmla="*/ 2389238 w 5375787"/>
                <a:gd name="connsiteY66" fmla="*/ 1084007 h 2241755"/>
                <a:gd name="connsiteX67" fmla="*/ 2411361 w 5375787"/>
                <a:gd name="connsiteY67" fmla="*/ 1069258 h 2241755"/>
                <a:gd name="connsiteX68" fmla="*/ 2470355 w 5375787"/>
                <a:gd name="connsiteY68" fmla="*/ 1032387 h 2241755"/>
                <a:gd name="connsiteX69" fmla="*/ 2492477 w 5375787"/>
                <a:gd name="connsiteY69" fmla="*/ 1025013 h 2241755"/>
                <a:gd name="connsiteX70" fmla="*/ 2507225 w 5375787"/>
                <a:gd name="connsiteY70" fmla="*/ 1002891 h 2241755"/>
                <a:gd name="connsiteX71" fmla="*/ 2558845 w 5375787"/>
                <a:gd name="connsiteY71" fmla="*/ 988142 h 2241755"/>
                <a:gd name="connsiteX72" fmla="*/ 2580967 w 5375787"/>
                <a:gd name="connsiteY72" fmla="*/ 973394 h 2241755"/>
                <a:gd name="connsiteX73" fmla="*/ 2603090 w 5375787"/>
                <a:gd name="connsiteY73" fmla="*/ 966020 h 2241755"/>
                <a:gd name="connsiteX74" fmla="*/ 2617838 w 5375787"/>
                <a:gd name="connsiteY74" fmla="*/ 943897 h 2241755"/>
                <a:gd name="connsiteX75" fmla="*/ 2691580 w 5375787"/>
                <a:gd name="connsiteY75" fmla="*/ 914400 h 2241755"/>
                <a:gd name="connsiteX76" fmla="*/ 2757948 w 5375787"/>
                <a:gd name="connsiteY76" fmla="*/ 892278 h 2241755"/>
                <a:gd name="connsiteX77" fmla="*/ 2875935 w 5375787"/>
                <a:gd name="connsiteY77" fmla="*/ 877529 h 2241755"/>
                <a:gd name="connsiteX78" fmla="*/ 2898058 w 5375787"/>
                <a:gd name="connsiteY78" fmla="*/ 862781 h 2241755"/>
                <a:gd name="connsiteX79" fmla="*/ 2971800 w 5375787"/>
                <a:gd name="connsiteY79" fmla="*/ 848033 h 2241755"/>
                <a:gd name="connsiteX80" fmla="*/ 2993922 w 5375787"/>
                <a:gd name="connsiteY80" fmla="*/ 840658 h 2241755"/>
                <a:gd name="connsiteX81" fmla="*/ 3060290 w 5375787"/>
                <a:gd name="connsiteY81" fmla="*/ 825910 h 2241755"/>
                <a:gd name="connsiteX82" fmla="*/ 3082413 w 5375787"/>
                <a:gd name="connsiteY82" fmla="*/ 811162 h 2241755"/>
                <a:gd name="connsiteX83" fmla="*/ 3097161 w 5375787"/>
                <a:gd name="connsiteY83" fmla="*/ 796413 h 2241755"/>
                <a:gd name="connsiteX84" fmla="*/ 3134032 w 5375787"/>
                <a:gd name="connsiteY84" fmla="*/ 789039 h 2241755"/>
                <a:gd name="connsiteX85" fmla="*/ 3156155 w 5375787"/>
                <a:gd name="connsiteY85" fmla="*/ 774291 h 2241755"/>
                <a:gd name="connsiteX86" fmla="*/ 3170903 w 5375787"/>
                <a:gd name="connsiteY86" fmla="*/ 759542 h 2241755"/>
                <a:gd name="connsiteX87" fmla="*/ 3200400 w 5375787"/>
                <a:gd name="connsiteY87" fmla="*/ 766916 h 2241755"/>
                <a:gd name="connsiteX88" fmla="*/ 3252019 w 5375787"/>
                <a:gd name="connsiteY88" fmla="*/ 752168 h 2241755"/>
                <a:gd name="connsiteX89" fmla="*/ 3274142 w 5375787"/>
                <a:gd name="connsiteY89" fmla="*/ 737420 h 2241755"/>
                <a:gd name="connsiteX90" fmla="*/ 3288890 w 5375787"/>
                <a:gd name="connsiteY90" fmla="*/ 722671 h 2241755"/>
                <a:gd name="connsiteX91" fmla="*/ 3406877 w 5375787"/>
                <a:gd name="connsiteY91" fmla="*/ 700549 h 2241755"/>
                <a:gd name="connsiteX92" fmla="*/ 3429000 w 5375787"/>
                <a:gd name="connsiteY92" fmla="*/ 693174 h 2241755"/>
                <a:gd name="connsiteX93" fmla="*/ 3451122 w 5375787"/>
                <a:gd name="connsiteY93" fmla="*/ 678426 h 2241755"/>
                <a:gd name="connsiteX94" fmla="*/ 3480619 w 5375787"/>
                <a:gd name="connsiteY94" fmla="*/ 671052 h 2241755"/>
                <a:gd name="connsiteX95" fmla="*/ 3502742 w 5375787"/>
                <a:gd name="connsiteY95" fmla="*/ 663678 h 2241755"/>
                <a:gd name="connsiteX96" fmla="*/ 3517490 w 5375787"/>
                <a:gd name="connsiteY96" fmla="*/ 648929 h 2241755"/>
                <a:gd name="connsiteX97" fmla="*/ 3532238 w 5375787"/>
                <a:gd name="connsiteY97" fmla="*/ 626807 h 2241755"/>
                <a:gd name="connsiteX98" fmla="*/ 3576484 w 5375787"/>
                <a:gd name="connsiteY98" fmla="*/ 612058 h 2241755"/>
                <a:gd name="connsiteX99" fmla="*/ 3591232 w 5375787"/>
                <a:gd name="connsiteY99" fmla="*/ 589936 h 2241755"/>
                <a:gd name="connsiteX100" fmla="*/ 3613355 w 5375787"/>
                <a:gd name="connsiteY100" fmla="*/ 575187 h 2241755"/>
                <a:gd name="connsiteX101" fmla="*/ 3620729 w 5375787"/>
                <a:gd name="connsiteY101" fmla="*/ 567813 h 2241755"/>
                <a:gd name="connsiteX102" fmla="*/ 3716593 w 5375787"/>
                <a:gd name="connsiteY102" fmla="*/ 553065 h 2241755"/>
                <a:gd name="connsiteX103" fmla="*/ 3819832 w 5375787"/>
                <a:gd name="connsiteY103" fmla="*/ 538316 h 2241755"/>
                <a:gd name="connsiteX104" fmla="*/ 3864077 w 5375787"/>
                <a:gd name="connsiteY104" fmla="*/ 501445 h 2241755"/>
                <a:gd name="connsiteX105" fmla="*/ 3893574 w 5375787"/>
                <a:gd name="connsiteY105" fmla="*/ 494071 h 2241755"/>
                <a:gd name="connsiteX106" fmla="*/ 3915696 w 5375787"/>
                <a:gd name="connsiteY106" fmla="*/ 486697 h 2241755"/>
                <a:gd name="connsiteX107" fmla="*/ 3930445 w 5375787"/>
                <a:gd name="connsiteY107" fmla="*/ 464574 h 2241755"/>
                <a:gd name="connsiteX108" fmla="*/ 3952567 w 5375787"/>
                <a:gd name="connsiteY108" fmla="*/ 457200 h 2241755"/>
                <a:gd name="connsiteX109" fmla="*/ 3967316 w 5375787"/>
                <a:gd name="connsiteY109" fmla="*/ 442452 h 2241755"/>
                <a:gd name="connsiteX110" fmla="*/ 3996813 w 5375787"/>
                <a:gd name="connsiteY110" fmla="*/ 420329 h 2241755"/>
                <a:gd name="connsiteX111" fmla="*/ 4085303 w 5375787"/>
                <a:gd name="connsiteY111" fmla="*/ 412955 h 2241755"/>
                <a:gd name="connsiteX112" fmla="*/ 4166419 w 5375787"/>
                <a:gd name="connsiteY112" fmla="*/ 346587 h 2241755"/>
                <a:gd name="connsiteX113" fmla="*/ 4173793 w 5375787"/>
                <a:gd name="connsiteY113" fmla="*/ 331839 h 2241755"/>
                <a:gd name="connsiteX114" fmla="*/ 4269658 w 5375787"/>
                <a:gd name="connsiteY114" fmla="*/ 331839 h 2241755"/>
                <a:gd name="connsiteX115" fmla="*/ 4350774 w 5375787"/>
                <a:gd name="connsiteY115" fmla="*/ 287594 h 2241755"/>
                <a:gd name="connsiteX116" fmla="*/ 4372896 w 5375787"/>
                <a:gd name="connsiteY116" fmla="*/ 265471 h 2241755"/>
                <a:gd name="connsiteX117" fmla="*/ 4468761 w 5375787"/>
                <a:gd name="connsiteY117" fmla="*/ 243349 h 2241755"/>
                <a:gd name="connsiteX118" fmla="*/ 4520380 w 5375787"/>
                <a:gd name="connsiteY118" fmla="*/ 191729 h 2241755"/>
                <a:gd name="connsiteX119" fmla="*/ 4726858 w 5375787"/>
                <a:gd name="connsiteY119" fmla="*/ 191729 h 2241755"/>
                <a:gd name="connsiteX120" fmla="*/ 4734232 w 5375787"/>
                <a:gd name="connsiteY120" fmla="*/ 169607 h 2241755"/>
                <a:gd name="connsiteX121" fmla="*/ 4734232 w 5375787"/>
                <a:gd name="connsiteY121" fmla="*/ 169607 h 2241755"/>
                <a:gd name="connsiteX122" fmla="*/ 4771103 w 5375787"/>
                <a:gd name="connsiteY122" fmla="*/ 147484 h 2241755"/>
                <a:gd name="connsiteX123" fmla="*/ 4793225 w 5375787"/>
                <a:gd name="connsiteY123" fmla="*/ 140110 h 2241755"/>
                <a:gd name="connsiteX124" fmla="*/ 4793225 w 5375787"/>
                <a:gd name="connsiteY124" fmla="*/ 117987 h 2241755"/>
                <a:gd name="connsiteX125" fmla="*/ 4807974 w 5375787"/>
                <a:gd name="connsiteY125" fmla="*/ 117987 h 2241755"/>
                <a:gd name="connsiteX126" fmla="*/ 4815348 w 5375787"/>
                <a:gd name="connsiteY126" fmla="*/ 110613 h 2241755"/>
                <a:gd name="connsiteX127" fmla="*/ 4830096 w 5375787"/>
                <a:gd name="connsiteY127" fmla="*/ 88491 h 2241755"/>
                <a:gd name="connsiteX128" fmla="*/ 4844845 w 5375787"/>
                <a:gd name="connsiteY128" fmla="*/ 88491 h 2241755"/>
                <a:gd name="connsiteX129" fmla="*/ 4844845 w 5375787"/>
                <a:gd name="connsiteY129" fmla="*/ 73742 h 2241755"/>
                <a:gd name="connsiteX130" fmla="*/ 4859593 w 5375787"/>
                <a:gd name="connsiteY130" fmla="*/ 66368 h 2241755"/>
                <a:gd name="connsiteX131" fmla="*/ 4859593 w 5375787"/>
                <a:gd name="connsiteY131" fmla="*/ 44245 h 2241755"/>
                <a:gd name="connsiteX132" fmla="*/ 4874342 w 5375787"/>
                <a:gd name="connsiteY132" fmla="*/ 44245 h 2241755"/>
                <a:gd name="connsiteX133" fmla="*/ 4881716 w 5375787"/>
                <a:gd name="connsiteY133" fmla="*/ 22123 h 2241755"/>
                <a:gd name="connsiteX134" fmla="*/ 5375787 w 5375787"/>
                <a:gd name="connsiteY134" fmla="*/ 0 h 2241755"/>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07922 w 5030963"/>
                <a:gd name="connsiteY19" fmla="*/ 1876695 h 2223282"/>
                <a:gd name="connsiteX20" fmla="*/ 744793 w 5030963"/>
                <a:gd name="connsiteY20" fmla="*/ 1854572 h 2223282"/>
                <a:gd name="connsiteX21" fmla="*/ 759542 w 5030963"/>
                <a:gd name="connsiteY21" fmla="*/ 1839824 h 2223282"/>
                <a:gd name="connsiteX22" fmla="*/ 781664 w 5030963"/>
                <a:gd name="connsiteY22" fmla="*/ 1832450 h 2223282"/>
                <a:gd name="connsiteX23" fmla="*/ 818535 w 5030963"/>
                <a:gd name="connsiteY23" fmla="*/ 1825076 h 2223282"/>
                <a:gd name="connsiteX24" fmla="*/ 848032 w 5030963"/>
                <a:gd name="connsiteY24" fmla="*/ 1817701 h 2223282"/>
                <a:gd name="connsiteX25" fmla="*/ 899651 w 5030963"/>
                <a:gd name="connsiteY25" fmla="*/ 1795579 h 2223282"/>
                <a:gd name="connsiteX26" fmla="*/ 921774 w 5030963"/>
                <a:gd name="connsiteY26" fmla="*/ 1780831 h 2223282"/>
                <a:gd name="connsiteX27" fmla="*/ 943896 w 5030963"/>
                <a:gd name="connsiteY27" fmla="*/ 1773456 h 2223282"/>
                <a:gd name="connsiteX28" fmla="*/ 988142 w 5030963"/>
                <a:gd name="connsiteY28" fmla="*/ 1743960 h 2223282"/>
                <a:gd name="connsiteX29" fmla="*/ 1032387 w 5030963"/>
                <a:gd name="connsiteY29" fmla="*/ 1729211 h 2223282"/>
                <a:gd name="connsiteX30" fmla="*/ 1054509 w 5030963"/>
                <a:gd name="connsiteY30" fmla="*/ 1714463 h 2223282"/>
                <a:gd name="connsiteX31" fmla="*/ 1106129 w 5030963"/>
                <a:gd name="connsiteY31" fmla="*/ 1699714 h 2223282"/>
                <a:gd name="connsiteX32" fmla="*/ 1128251 w 5030963"/>
                <a:gd name="connsiteY32" fmla="*/ 1692340 h 2223282"/>
                <a:gd name="connsiteX33" fmla="*/ 1165122 w 5030963"/>
                <a:gd name="connsiteY33" fmla="*/ 1670218 h 2223282"/>
                <a:gd name="connsiteX34" fmla="*/ 1179871 w 5030963"/>
                <a:gd name="connsiteY34" fmla="*/ 1655469 h 2223282"/>
                <a:gd name="connsiteX35" fmla="*/ 1201993 w 5030963"/>
                <a:gd name="connsiteY35" fmla="*/ 1640721 h 2223282"/>
                <a:gd name="connsiteX36" fmla="*/ 1224116 w 5030963"/>
                <a:gd name="connsiteY36" fmla="*/ 1618598 h 2223282"/>
                <a:gd name="connsiteX37" fmla="*/ 1283109 w 5030963"/>
                <a:gd name="connsiteY37" fmla="*/ 1566979 h 2223282"/>
                <a:gd name="connsiteX38" fmla="*/ 1349477 w 5030963"/>
                <a:gd name="connsiteY38" fmla="*/ 1552231 h 2223282"/>
                <a:gd name="connsiteX39" fmla="*/ 1371600 w 5030963"/>
                <a:gd name="connsiteY39" fmla="*/ 1544856 h 2223282"/>
                <a:gd name="connsiteX40" fmla="*/ 1393722 w 5030963"/>
                <a:gd name="connsiteY40" fmla="*/ 1530108 h 2223282"/>
                <a:gd name="connsiteX41" fmla="*/ 1437967 w 5030963"/>
                <a:gd name="connsiteY41" fmla="*/ 1515360 h 2223282"/>
                <a:gd name="connsiteX42" fmla="*/ 1474838 w 5030963"/>
                <a:gd name="connsiteY42" fmla="*/ 1485863 h 2223282"/>
                <a:gd name="connsiteX43" fmla="*/ 1533832 w 5030963"/>
                <a:gd name="connsiteY43" fmla="*/ 1441618 h 2223282"/>
                <a:gd name="connsiteX44" fmla="*/ 1578077 w 5030963"/>
                <a:gd name="connsiteY44" fmla="*/ 1426869 h 2223282"/>
                <a:gd name="connsiteX45" fmla="*/ 1585451 w 5030963"/>
                <a:gd name="connsiteY45" fmla="*/ 1404747 h 2223282"/>
                <a:gd name="connsiteX46" fmla="*/ 1637071 w 5030963"/>
                <a:gd name="connsiteY46" fmla="*/ 1389998 h 2223282"/>
                <a:gd name="connsiteX47" fmla="*/ 1681316 w 5030963"/>
                <a:gd name="connsiteY47" fmla="*/ 1375250 h 2223282"/>
                <a:gd name="connsiteX48" fmla="*/ 1703438 w 5030963"/>
                <a:gd name="connsiteY48" fmla="*/ 1367876 h 2223282"/>
                <a:gd name="connsiteX49" fmla="*/ 1725561 w 5030963"/>
                <a:gd name="connsiteY49" fmla="*/ 1353127 h 2223282"/>
                <a:gd name="connsiteX50" fmla="*/ 1799303 w 5030963"/>
                <a:gd name="connsiteY50" fmla="*/ 1316256 h 2223282"/>
                <a:gd name="connsiteX51" fmla="*/ 1902542 w 5030963"/>
                <a:gd name="connsiteY51" fmla="*/ 1279385 h 2223282"/>
                <a:gd name="connsiteX52" fmla="*/ 1946787 w 5030963"/>
                <a:gd name="connsiteY52" fmla="*/ 1264637 h 2223282"/>
                <a:gd name="connsiteX53" fmla="*/ 1998406 w 5030963"/>
                <a:gd name="connsiteY53" fmla="*/ 1249889 h 2223282"/>
                <a:gd name="connsiteX54" fmla="*/ 2035277 w 5030963"/>
                <a:gd name="connsiteY54" fmla="*/ 1220392 h 2223282"/>
                <a:gd name="connsiteX55" fmla="*/ 2050025 w 5030963"/>
                <a:gd name="connsiteY55" fmla="*/ 1205643 h 2223282"/>
                <a:gd name="connsiteX56" fmla="*/ 2101645 w 5030963"/>
                <a:gd name="connsiteY56" fmla="*/ 1190895 h 2223282"/>
                <a:gd name="connsiteX57" fmla="*/ 2153264 w 5030963"/>
                <a:gd name="connsiteY57" fmla="*/ 1168772 h 2223282"/>
                <a:gd name="connsiteX58" fmla="*/ 2168013 w 5030963"/>
                <a:gd name="connsiteY58" fmla="*/ 1154024 h 2223282"/>
                <a:gd name="connsiteX59" fmla="*/ 2212258 w 5030963"/>
                <a:gd name="connsiteY59" fmla="*/ 1139276 h 2223282"/>
                <a:gd name="connsiteX60" fmla="*/ 2212258 w 5030963"/>
                <a:gd name="connsiteY60" fmla="*/ 1139276 h 2223282"/>
                <a:gd name="connsiteX61" fmla="*/ 2241755 w 5030963"/>
                <a:gd name="connsiteY61" fmla="*/ 1131901 h 2223282"/>
                <a:gd name="connsiteX62" fmla="*/ 2286000 w 5030963"/>
                <a:gd name="connsiteY62" fmla="*/ 1117153 h 2223282"/>
                <a:gd name="connsiteX63" fmla="*/ 2308122 w 5030963"/>
                <a:gd name="connsiteY63" fmla="*/ 1102405 h 2223282"/>
                <a:gd name="connsiteX64" fmla="*/ 2352367 w 5030963"/>
                <a:gd name="connsiteY64" fmla="*/ 1087656 h 2223282"/>
                <a:gd name="connsiteX65" fmla="*/ 2367116 w 5030963"/>
                <a:gd name="connsiteY65" fmla="*/ 1072908 h 2223282"/>
                <a:gd name="connsiteX66" fmla="*/ 2389238 w 5030963"/>
                <a:gd name="connsiteY66" fmla="*/ 1065534 h 2223282"/>
                <a:gd name="connsiteX67" fmla="*/ 2411361 w 5030963"/>
                <a:gd name="connsiteY67" fmla="*/ 1050785 h 2223282"/>
                <a:gd name="connsiteX68" fmla="*/ 2470355 w 5030963"/>
                <a:gd name="connsiteY68" fmla="*/ 1013914 h 2223282"/>
                <a:gd name="connsiteX69" fmla="*/ 2492477 w 5030963"/>
                <a:gd name="connsiteY69" fmla="*/ 1006540 h 2223282"/>
                <a:gd name="connsiteX70" fmla="*/ 2507225 w 5030963"/>
                <a:gd name="connsiteY70" fmla="*/ 984418 h 2223282"/>
                <a:gd name="connsiteX71" fmla="*/ 2558845 w 5030963"/>
                <a:gd name="connsiteY71" fmla="*/ 969669 h 2223282"/>
                <a:gd name="connsiteX72" fmla="*/ 2580967 w 5030963"/>
                <a:gd name="connsiteY72" fmla="*/ 954921 h 2223282"/>
                <a:gd name="connsiteX73" fmla="*/ 2603090 w 5030963"/>
                <a:gd name="connsiteY73" fmla="*/ 947547 h 2223282"/>
                <a:gd name="connsiteX74" fmla="*/ 2617838 w 5030963"/>
                <a:gd name="connsiteY74" fmla="*/ 925424 h 2223282"/>
                <a:gd name="connsiteX75" fmla="*/ 2691580 w 5030963"/>
                <a:gd name="connsiteY75" fmla="*/ 895927 h 2223282"/>
                <a:gd name="connsiteX76" fmla="*/ 2757948 w 5030963"/>
                <a:gd name="connsiteY76" fmla="*/ 873805 h 2223282"/>
                <a:gd name="connsiteX77" fmla="*/ 2875935 w 5030963"/>
                <a:gd name="connsiteY77" fmla="*/ 859056 h 2223282"/>
                <a:gd name="connsiteX78" fmla="*/ 2898058 w 5030963"/>
                <a:gd name="connsiteY78" fmla="*/ 844308 h 2223282"/>
                <a:gd name="connsiteX79" fmla="*/ 2971800 w 5030963"/>
                <a:gd name="connsiteY79" fmla="*/ 829560 h 2223282"/>
                <a:gd name="connsiteX80" fmla="*/ 2993922 w 5030963"/>
                <a:gd name="connsiteY80" fmla="*/ 822185 h 2223282"/>
                <a:gd name="connsiteX81" fmla="*/ 3060290 w 5030963"/>
                <a:gd name="connsiteY81" fmla="*/ 807437 h 2223282"/>
                <a:gd name="connsiteX82" fmla="*/ 3082413 w 5030963"/>
                <a:gd name="connsiteY82" fmla="*/ 792689 h 2223282"/>
                <a:gd name="connsiteX83" fmla="*/ 3097161 w 5030963"/>
                <a:gd name="connsiteY83" fmla="*/ 777940 h 2223282"/>
                <a:gd name="connsiteX84" fmla="*/ 3134032 w 5030963"/>
                <a:gd name="connsiteY84" fmla="*/ 770566 h 2223282"/>
                <a:gd name="connsiteX85" fmla="*/ 3156155 w 5030963"/>
                <a:gd name="connsiteY85" fmla="*/ 755818 h 2223282"/>
                <a:gd name="connsiteX86" fmla="*/ 3170903 w 5030963"/>
                <a:gd name="connsiteY86" fmla="*/ 741069 h 2223282"/>
                <a:gd name="connsiteX87" fmla="*/ 3200400 w 5030963"/>
                <a:gd name="connsiteY87" fmla="*/ 748443 h 2223282"/>
                <a:gd name="connsiteX88" fmla="*/ 3252019 w 5030963"/>
                <a:gd name="connsiteY88" fmla="*/ 733695 h 2223282"/>
                <a:gd name="connsiteX89" fmla="*/ 3274142 w 5030963"/>
                <a:gd name="connsiteY89" fmla="*/ 718947 h 2223282"/>
                <a:gd name="connsiteX90" fmla="*/ 3288890 w 5030963"/>
                <a:gd name="connsiteY90" fmla="*/ 704198 h 2223282"/>
                <a:gd name="connsiteX91" fmla="*/ 3406877 w 5030963"/>
                <a:gd name="connsiteY91" fmla="*/ 682076 h 2223282"/>
                <a:gd name="connsiteX92" fmla="*/ 3429000 w 5030963"/>
                <a:gd name="connsiteY92" fmla="*/ 674701 h 2223282"/>
                <a:gd name="connsiteX93" fmla="*/ 3451122 w 5030963"/>
                <a:gd name="connsiteY93" fmla="*/ 659953 h 2223282"/>
                <a:gd name="connsiteX94" fmla="*/ 3480619 w 5030963"/>
                <a:gd name="connsiteY94" fmla="*/ 652579 h 2223282"/>
                <a:gd name="connsiteX95" fmla="*/ 3502742 w 5030963"/>
                <a:gd name="connsiteY95" fmla="*/ 645205 h 2223282"/>
                <a:gd name="connsiteX96" fmla="*/ 3517490 w 5030963"/>
                <a:gd name="connsiteY96" fmla="*/ 630456 h 2223282"/>
                <a:gd name="connsiteX97" fmla="*/ 3532238 w 5030963"/>
                <a:gd name="connsiteY97" fmla="*/ 608334 h 2223282"/>
                <a:gd name="connsiteX98" fmla="*/ 3576484 w 5030963"/>
                <a:gd name="connsiteY98" fmla="*/ 593585 h 2223282"/>
                <a:gd name="connsiteX99" fmla="*/ 3591232 w 5030963"/>
                <a:gd name="connsiteY99" fmla="*/ 571463 h 2223282"/>
                <a:gd name="connsiteX100" fmla="*/ 3613355 w 5030963"/>
                <a:gd name="connsiteY100" fmla="*/ 556714 h 2223282"/>
                <a:gd name="connsiteX101" fmla="*/ 3620729 w 5030963"/>
                <a:gd name="connsiteY101" fmla="*/ 549340 h 2223282"/>
                <a:gd name="connsiteX102" fmla="*/ 3716593 w 5030963"/>
                <a:gd name="connsiteY102" fmla="*/ 534592 h 2223282"/>
                <a:gd name="connsiteX103" fmla="*/ 3819832 w 5030963"/>
                <a:gd name="connsiteY103" fmla="*/ 519843 h 2223282"/>
                <a:gd name="connsiteX104" fmla="*/ 3864077 w 5030963"/>
                <a:gd name="connsiteY104" fmla="*/ 482972 h 2223282"/>
                <a:gd name="connsiteX105" fmla="*/ 3893574 w 5030963"/>
                <a:gd name="connsiteY105" fmla="*/ 475598 h 2223282"/>
                <a:gd name="connsiteX106" fmla="*/ 3915696 w 5030963"/>
                <a:gd name="connsiteY106" fmla="*/ 468224 h 2223282"/>
                <a:gd name="connsiteX107" fmla="*/ 3930445 w 5030963"/>
                <a:gd name="connsiteY107" fmla="*/ 446101 h 2223282"/>
                <a:gd name="connsiteX108" fmla="*/ 3952567 w 5030963"/>
                <a:gd name="connsiteY108" fmla="*/ 438727 h 2223282"/>
                <a:gd name="connsiteX109" fmla="*/ 3967316 w 5030963"/>
                <a:gd name="connsiteY109" fmla="*/ 423979 h 2223282"/>
                <a:gd name="connsiteX110" fmla="*/ 3996813 w 5030963"/>
                <a:gd name="connsiteY110" fmla="*/ 401856 h 2223282"/>
                <a:gd name="connsiteX111" fmla="*/ 4085303 w 5030963"/>
                <a:gd name="connsiteY111" fmla="*/ 394482 h 2223282"/>
                <a:gd name="connsiteX112" fmla="*/ 4166419 w 5030963"/>
                <a:gd name="connsiteY112" fmla="*/ 328114 h 2223282"/>
                <a:gd name="connsiteX113" fmla="*/ 4173793 w 5030963"/>
                <a:gd name="connsiteY113" fmla="*/ 313366 h 2223282"/>
                <a:gd name="connsiteX114" fmla="*/ 4269658 w 5030963"/>
                <a:gd name="connsiteY114" fmla="*/ 313366 h 2223282"/>
                <a:gd name="connsiteX115" fmla="*/ 4350774 w 5030963"/>
                <a:gd name="connsiteY115" fmla="*/ 269121 h 2223282"/>
                <a:gd name="connsiteX116" fmla="*/ 4372896 w 5030963"/>
                <a:gd name="connsiteY116" fmla="*/ 246998 h 2223282"/>
                <a:gd name="connsiteX117" fmla="*/ 4468761 w 5030963"/>
                <a:gd name="connsiteY117" fmla="*/ 224876 h 2223282"/>
                <a:gd name="connsiteX118" fmla="*/ 4520380 w 5030963"/>
                <a:gd name="connsiteY118" fmla="*/ 173256 h 2223282"/>
                <a:gd name="connsiteX119" fmla="*/ 4726858 w 5030963"/>
                <a:gd name="connsiteY119" fmla="*/ 173256 h 2223282"/>
                <a:gd name="connsiteX120" fmla="*/ 4734232 w 5030963"/>
                <a:gd name="connsiteY120" fmla="*/ 151134 h 2223282"/>
                <a:gd name="connsiteX121" fmla="*/ 4734232 w 5030963"/>
                <a:gd name="connsiteY121" fmla="*/ 151134 h 2223282"/>
                <a:gd name="connsiteX122" fmla="*/ 4771103 w 5030963"/>
                <a:gd name="connsiteY122" fmla="*/ 129011 h 2223282"/>
                <a:gd name="connsiteX123" fmla="*/ 4793225 w 5030963"/>
                <a:gd name="connsiteY123" fmla="*/ 121637 h 2223282"/>
                <a:gd name="connsiteX124" fmla="*/ 4793225 w 5030963"/>
                <a:gd name="connsiteY124" fmla="*/ 99514 h 2223282"/>
                <a:gd name="connsiteX125" fmla="*/ 4807974 w 5030963"/>
                <a:gd name="connsiteY125" fmla="*/ 99514 h 2223282"/>
                <a:gd name="connsiteX126" fmla="*/ 4815348 w 5030963"/>
                <a:gd name="connsiteY126" fmla="*/ 92140 h 2223282"/>
                <a:gd name="connsiteX127" fmla="*/ 4830096 w 5030963"/>
                <a:gd name="connsiteY127" fmla="*/ 70018 h 2223282"/>
                <a:gd name="connsiteX128" fmla="*/ 4844845 w 5030963"/>
                <a:gd name="connsiteY128" fmla="*/ 70018 h 2223282"/>
                <a:gd name="connsiteX129" fmla="*/ 4844845 w 5030963"/>
                <a:gd name="connsiteY129" fmla="*/ 55269 h 2223282"/>
                <a:gd name="connsiteX130" fmla="*/ 4859593 w 5030963"/>
                <a:gd name="connsiteY130" fmla="*/ 47895 h 2223282"/>
                <a:gd name="connsiteX131" fmla="*/ 4859593 w 5030963"/>
                <a:gd name="connsiteY131" fmla="*/ 25772 h 2223282"/>
                <a:gd name="connsiteX132" fmla="*/ 4874342 w 5030963"/>
                <a:gd name="connsiteY132" fmla="*/ 25772 h 2223282"/>
                <a:gd name="connsiteX133" fmla="*/ 4881716 w 5030963"/>
                <a:gd name="connsiteY133" fmla="*/ 3650 h 2223282"/>
                <a:gd name="connsiteX134" fmla="*/ 5030963 w 5030963"/>
                <a:gd name="connsiteY134" fmla="*/ 0 h 2223282"/>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07922 w 5030963"/>
                <a:gd name="connsiteY19" fmla="*/ 1876695 h 2223282"/>
                <a:gd name="connsiteX20" fmla="*/ 744793 w 5030963"/>
                <a:gd name="connsiteY20" fmla="*/ 1854572 h 2223282"/>
                <a:gd name="connsiteX21" fmla="*/ 759542 w 5030963"/>
                <a:gd name="connsiteY21" fmla="*/ 1839824 h 2223282"/>
                <a:gd name="connsiteX22" fmla="*/ 781664 w 5030963"/>
                <a:gd name="connsiteY22" fmla="*/ 1832450 h 2223282"/>
                <a:gd name="connsiteX23" fmla="*/ 818535 w 5030963"/>
                <a:gd name="connsiteY23" fmla="*/ 1825076 h 2223282"/>
                <a:gd name="connsiteX24" fmla="*/ 848032 w 5030963"/>
                <a:gd name="connsiteY24" fmla="*/ 1817701 h 2223282"/>
                <a:gd name="connsiteX25" fmla="*/ 899651 w 5030963"/>
                <a:gd name="connsiteY25" fmla="*/ 1795579 h 2223282"/>
                <a:gd name="connsiteX26" fmla="*/ 921774 w 5030963"/>
                <a:gd name="connsiteY26" fmla="*/ 1780831 h 2223282"/>
                <a:gd name="connsiteX27" fmla="*/ 943896 w 5030963"/>
                <a:gd name="connsiteY27" fmla="*/ 1773456 h 2223282"/>
                <a:gd name="connsiteX28" fmla="*/ 988142 w 5030963"/>
                <a:gd name="connsiteY28" fmla="*/ 1743960 h 2223282"/>
                <a:gd name="connsiteX29" fmla="*/ 1032387 w 5030963"/>
                <a:gd name="connsiteY29" fmla="*/ 1729211 h 2223282"/>
                <a:gd name="connsiteX30" fmla="*/ 1054509 w 5030963"/>
                <a:gd name="connsiteY30" fmla="*/ 1714463 h 2223282"/>
                <a:gd name="connsiteX31" fmla="*/ 1106129 w 5030963"/>
                <a:gd name="connsiteY31" fmla="*/ 1699714 h 2223282"/>
                <a:gd name="connsiteX32" fmla="*/ 1128251 w 5030963"/>
                <a:gd name="connsiteY32" fmla="*/ 1692340 h 2223282"/>
                <a:gd name="connsiteX33" fmla="*/ 1165122 w 5030963"/>
                <a:gd name="connsiteY33" fmla="*/ 1670218 h 2223282"/>
                <a:gd name="connsiteX34" fmla="*/ 1179871 w 5030963"/>
                <a:gd name="connsiteY34" fmla="*/ 1655469 h 2223282"/>
                <a:gd name="connsiteX35" fmla="*/ 1201993 w 5030963"/>
                <a:gd name="connsiteY35" fmla="*/ 1640721 h 2223282"/>
                <a:gd name="connsiteX36" fmla="*/ 1224116 w 5030963"/>
                <a:gd name="connsiteY36" fmla="*/ 1618598 h 2223282"/>
                <a:gd name="connsiteX37" fmla="*/ 1283109 w 5030963"/>
                <a:gd name="connsiteY37" fmla="*/ 1566979 h 2223282"/>
                <a:gd name="connsiteX38" fmla="*/ 1349477 w 5030963"/>
                <a:gd name="connsiteY38" fmla="*/ 1552231 h 2223282"/>
                <a:gd name="connsiteX39" fmla="*/ 1371600 w 5030963"/>
                <a:gd name="connsiteY39" fmla="*/ 1544856 h 2223282"/>
                <a:gd name="connsiteX40" fmla="*/ 1393722 w 5030963"/>
                <a:gd name="connsiteY40" fmla="*/ 1530108 h 2223282"/>
                <a:gd name="connsiteX41" fmla="*/ 1437967 w 5030963"/>
                <a:gd name="connsiteY41" fmla="*/ 1515360 h 2223282"/>
                <a:gd name="connsiteX42" fmla="*/ 1474838 w 5030963"/>
                <a:gd name="connsiteY42" fmla="*/ 1485863 h 2223282"/>
                <a:gd name="connsiteX43" fmla="*/ 1533832 w 5030963"/>
                <a:gd name="connsiteY43" fmla="*/ 1441618 h 2223282"/>
                <a:gd name="connsiteX44" fmla="*/ 1578077 w 5030963"/>
                <a:gd name="connsiteY44" fmla="*/ 1426869 h 2223282"/>
                <a:gd name="connsiteX45" fmla="*/ 1585451 w 5030963"/>
                <a:gd name="connsiteY45" fmla="*/ 1404747 h 2223282"/>
                <a:gd name="connsiteX46" fmla="*/ 1637071 w 5030963"/>
                <a:gd name="connsiteY46" fmla="*/ 1389998 h 2223282"/>
                <a:gd name="connsiteX47" fmla="*/ 1681316 w 5030963"/>
                <a:gd name="connsiteY47" fmla="*/ 1375250 h 2223282"/>
                <a:gd name="connsiteX48" fmla="*/ 1703438 w 5030963"/>
                <a:gd name="connsiteY48" fmla="*/ 1367876 h 2223282"/>
                <a:gd name="connsiteX49" fmla="*/ 1725561 w 5030963"/>
                <a:gd name="connsiteY49" fmla="*/ 1353127 h 2223282"/>
                <a:gd name="connsiteX50" fmla="*/ 1799303 w 5030963"/>
                <a:gd name="connsiteY50" fmla="*/ 1316256 h 2223282"/>
                <a:gd name="connsiteX51" fmla="*/ 1902542 w 5030963"/>
                <a:gd name="connsiteY51" fmla="*/ 1279385 h 2223282"/>
                <a:gd name="connsiteX52" fmla="*/ 1946787 w 5030963"/>
                <a:gd name="connsiteY52" fmla="*/ 1264637 h 2223282"/>
                <a:gd name="connsiteX53" fmla="*/ 1998406 w 5030963"/>
                <a:gd name="connsiteY53" fmla="*/ 1249889 h 2223282"/>
                <a:gd name="connsiteX54" fmla="*/ 2035277 w 5030963"/>
                <a:gd name="connsiteY54" fmla="*/ 1220392 h 2223282"/>
                <a:gd name="connsiteX55" fmla="*/ 2050025 w 5030963"/>
                <a:gd name="connsiteY55" fmla="*/ 1205643 h 2223282"/>
                <a:gd name="connsiteX56" fmla="*/ 2101645 w 5030963"/>
                <a:gd name="connsiteY56" fmla="*/ 1190895 h 2223282"/>
                <a:gd name="connsiteX57" fmla="*/ 2153264 w 5030963"/>
                <a:gd name="connsiteY57" fmla="*/ 1168772 h 2223282"/>
                <a:gd name="connsiteX58" fmla="*/ 2168013 w 5030963"/>
                <a:gd name="connsiteY58" fmla="*/ 1154024 h 2223282"/>
                <a:gd name="connsiteX59" fmla="*/ 2212258 w 5030963"/>
                <a:gd name="connsiteY59" fmla="*/ 1139276 h 2223282"/>
                <a:gd name="connsiteX60" fmla="*/ 2212258 w 5030963"/>
                <a:gd name="connsiteY60" fmla="*/ 1139276 h 2223282"/>
                <a:gd name="connsiteX61" fmla="*/ 2241755 w 5030963"/>
                <a:gd name="connsiteY61" fmla="*/ 1131901 h 2223282"/>
                <a:gd name="connsiteX62" fmla="*/ 2286000 w 5030963"/>
                <a:gd name="connsiteY62" fmla="*/ 1117153 h 2223282"/>
                <a:gd name="connsiteX63" fmla="*/ 2308122 w 5030963"/>
                <a:gd name="connsiteY63" fmla="*/ 1102405 h 2223282"/>
                <a:gd name="connsiteX64" fmla="*/ 2352367 w 5030963"/>
                <a:gd name="connsiteY64" fmla="*/ 1087656 h 2223282"/>
                <a:gd name="connsiteX65" fmla="*/ 2367116 w 5030963"/>
                <a:gd name="connsiteY65" fmla="*/ 1072908 h 2223282"/>
                <a:gd name="connsiteX66" fmla="*/ 2389238 w 5030963"/>
                <a:gd name="connsiteY66" fmla="*/ 1065534 h 2223282"/>
                <a:gd name="connsiteX67" fmla="*/ 2411361 w 5030963"/>
                <a:gd name="connsiteY67" fmla="*/ 1050785 h 2223282"/>
                <a:gd name="connsiteX68" fmla="*/ 2470355 w 5030963"/>
                <a:gd name="connsiteY68" fmla="*/ 1013914 h 2223282"/>
                <a:gd name="connsiteX69" fmla="*/ 2492477 w 5030963"/>
                <a:gd name="connsiteY69" fmla="*/ 1006540 h 2223282"/>
                <a:gd name="connsiteX70" fmla="*/ 2507225 w 5030963"/>
                <a:gd name="connsiteY70" fmla="*/ 984418 h 2223282"/>
                <a:gd name="connsiteX71" fmla="*/ 2558845 w 5030963"/>
                <a:gd name="connsiteY71" fmla="*/ 969669 h 2223282"/>
                <a:gd name="connsiteX72" fmla="*/ 2580967 w 5030963"/>
                <a:gd name="connsiteY72" fmla="*/ 954921 h 2223282"/>
                <a:gd name="connsiteX73" fmla="*/ 2603090 w 5030963"/>
                <a:gd name="connsiteY73" fmla="*/ 947547 h 2223282"/>
                <a:gd name="connsiteX74" fmla="*/ 2617838 w 5030963"/>
                <a:gd name="connsiteY74" fmla="*/ 925424 h 2223282"/>
                <a:gd name="connsiteX75" fmla="*/ 2691580 w 5030963"/>
                <a:gd name="connsiteY75" fmla="*/ 895927 h 2223282"/>
                <a:gd name="connsiteX76" fmla="*/ 2757948 w 5030963"/>
                <a:gd name="connsiteY76" fmla="*/ 873805 h 2223282"/>
                <a:gd name="connsiteX77" fmla="*/ 2875935 w 5030963"/>
                <a:gd name="connsiteY77" fmla="*/ 859056 h 2223282"/>
                <a:gd name="connsiteX78" fmla="*/ 2898058 w 5030963"/>
                <a:gd name="connsiteY78" fmla="*/ 844308 h 2223282"/>
                <a:gd name="connsiteX79" fmla="*/ 2971800 w 5030963"/>
                <a:gd name="connsiteY79" fmla="*/ 829560 h 2223282"/>
                <a:gd name="connsiteX80" fmla="*/ 2993922 w 5030963"/>
                <a:gd name="connsiteY80" fmla="*/ 822185 h 2223282"/>
                <a:gd name="connsiteX81" fmla="*/ 3060290 w 5030963"/>
                <a:gd name="connsiteY81" fmla="*/ 807437 h 2223282"/>
                <a:gd name="connsiteX82" fmla="*/ 3082413 w 5030963"/>
                <a:gd name="connsiteY82" fmla="*/ 792689 h 2223282"/>
                <a:gd name="connsiteX83" fmla="*/ 3097161 w 5030963"/>
                <a:gd name="connsiteY83" fmla="*/ 777940 h 2223282"/>
                <a:gd name="connsiteX84" fmla="*/ 3134032 w 5030963"/>
                <a:gd name="connsiteY84" fmla="*/ 770566 h 2223282"/>
                <a:gd name="connsiteX85" fmla="*/ 3156155 w 5030963"/>
                <a:gd name="connsiteY85" fmla="*/ 755818 h 2223282"/>
                <a:gd name="connsiteX86" fmla="*/ 3170903 w 5030963"/>
                <a:gd name="connsiteY86" fmla="*/ 741069 h 2223282"/>
                <a:gd name="connsiteX87" fmla="*/ 3200400 w 5030963"/>
                <a:gd name="connsiteY87" fmla="*/ 748443 h 2223282"/>
                <a:gd name="connsiteX88" fmla="*/ 3252019 w 5030963"/>
                <a:gd name="connsiteY88" fmla="*/ 733695 h 2223282"/>
                <a:gd name="connsiteX89" fmla="*/ 3274142 w 5030963"/>
                <a:gd name="connsiteY89" fmla="*/ 718947 h 2223282"/>
                <a:gd name="connsiteX90" fmla="*/ 3288890 w 5030963"/>
                <a:gd name="connsiteY90" fmla="*/ 704198 h 2223282"/>
                <a:gd name="connsiteX91" fmla="*/ 3406877 w 5030963"/>
                <a:gd name="connsiteY91" fmla="*/ 682076 h 2223282"/>
                <a:gd name="connsiteX92" fmla="*/ 3429000 w 5030963"/>
                <a:gd name="connsiteY92" fmla="*/ 674701 h 2223282"/>
                <a:gd name="connsiteX93" fmla="*/ 3451122 w 5030963"/>
                <a:gd name="connsiteY93" fmla="*/ 659953 h 2223282"/>
                <a:gd name="connsiteX94" fmla="*/ 3480619 w 5030963"/>
                <a:gd name="connsiteY94" fmla="*/ 652579 h 2223282"/>
                <a:gd name="connsiteX95" fmla="*/ 3502742 w 5030963"/>
                <a:gd name="connsiteY95" fmla="*/ 645205 h 2223282"/>
                <a:gd name="connsiteX96" fmla="*/ 3517490 w 5030963"/>
                <a:gd name="connsiteY96" fmla="*/ 630456 h 2223282"/>
                <a:gd name="connsiteX97" fmla="*/ 3532238 w 5030963"/>
                <a:gd name="connsiteY97" fmla="*/ 608334 h 2223282"/>
                <a:gd name="connsiteX98" fmla="*/ 3576484 w 5030963"/>
                <a:gd name="connsiteY98" fmla="*/ 593585 h 2223282"/>
                <a:gd name="connsiteX99" fmla="*/ 3591232 w 5030963"/>
                <a:gd name="connsiteY99" fmla="*/ 571463 h 2223282"/>
                <a:gd name="connsiteX100" fmla="*/ 3613355 w 5030963"/>
                <a:gd name="connsiteY100" fmla="*/ 556714 h 2223282"/>
                <a:gd name="connsiteX101" fmla="*/ 3620729 w 5030963"/>
                <a:gd name="connsiteY101" fmla="*/ 549340 h 2223282"/>
                <a:gd name="connsiteX102" fmla="*/ 3716593 w 5030963"/>
                <a:gd name="connsiteY102" fmla="*/ 534592 h 2223282"/>
                <a:gd name="connsiteX103" fmla="*/ 3819832 w 5030963"/>
                <a:gd name="connsiteY103" fmla="*/ 519843 h 2223282"/>
                <a:gd name="connsiteX104" fmla="*/ 3864077 w 5030963"/>
                <a:gd name="connsiteY104" fmla="*/ 482972 h 2223282"/>
                <a:gd name="connsiteX105" fmla="*/ 3893574 w 5030963"/>
                <a:gd name="connsiteY105" fmla="*/ 475598 h 2223282"/>
                <a:gd name="connsiteX106" fmla="*/ 3915696 w 5030963"/>
                <a:gd name="connsiteY106" fmla="*/ 468224 h 2223282"/>
                <a:gd name="connsiteX107" fmla="*/ 3930445 w 5030963"/>
                <a:gd name="connsiteY107" fmla="*/ 446101 h 2223282"/>
                <a:gd name="connsiteX108" fmla="*/ 3952567 w 5030963"/>
                <a:gd name="connsiteY108" fmla="*/ 438727 h 2223282"/>
                <a:gd name="connsiteX109" fmla="*/ 3967316 w 5030963"/>
                <a:gd name="connsiteY109" fmla="*/ 423979 h 2223282"/>
                <a:gd name="connsiteX110" fmla="*/ 3996813 w 5030963"/>
                <a:gd name="connsiteY110" fmla="*/ 401856 h 2223282"/>
                <a:gd name="connsiteX111" fmla="*/ 4085303 w 5030963"/>
                <a:gd name="connsiteY111" fmla="*/ 394482 h 2223282"/>
                <a:gd name="connsiteX112" fmla="*/ 4166419 w 5030963"/>
                <a:gd name="connsiteY112" fmla="*/ 328114 h 2223282"/>
                <a:gd name="connsiteX113" fmla="*/ 4173793 w 5030963"/>
                <a:gd name="connsiteY113" fmla="*/ 313366 h 2223282"/>
                <a:gd name="connsiteX114" fmla="*/ 4269658 w 5030963"/>
                <a:gd name="connsiteY114" fmla="*/ 313366 h 2223282"/>
                <a:gd name="connsiteX115" fmla="*/ 4350774 w 5030963"/>
                <a:gd name="connsiteY115" fmla="*/ 269121 h 2223282"/>
                <a:gd name="connsiteX116" fmla="*/ 4372896 w 5030963"/>
                <a:gd name="connsiteY116" fmla="*/ 246998 h 2223282"/>
                <a:gd name="connsiteX117" fmla="*/ 4468761 w 5030963"/>
                <a:gd name="connsiteY117" fmla="*/ 224876 h 2223282"/>
                <a:gd name="connsiteX118" fmla="*/ 4520380 w 5030963"/>
                <a:gd name="connsiteY118" fmla="*/ 173256 h 2223282"/>
                <a:gd name="connsiteX119" fmla="*/ 4726858 w 5030963"/>
                <a:gd name="connsiteY119" fmla="*/ 173256 h 2223282"/>
                <a:gd name="connsiteX120" fmla="*/ 4734232 w 5030963"/>
                <a:gd name="connsiteY120" fmla="*/ 151134 h 2223282"/>
                <a:gd name="connsiteX121" fmla="*/ 4734232 w 5030963"/>
                <a:gd name="connsiteY121" fmla="*/ 151134 h 2223282"/>
                <a:gd name="connsiteX122" fmla="*/ 4771103 w 5030963"/>
                <a:gd name="connsiteY122" fmla="*/ 129011 h 2223282"/>
                <a:gd name="connsiteX123" fmla="*/ 4793225 w 5030963"/>
                <a:gd name="connsiteY123" fmla="*/ 121637 h 2223282"/>
                <a:gd name="connsiteX124" fmla="*/ 4793225 w 5030963"/>
                <a:gd name="connsiteY124" fmla="*/ 99514 h 2223282"/>
                <a:gd name="connsiteX125" fmla="*/ 4807974 w 5030963"/>
                <a:gd name="connsiteY125" fmla="*/ 99514 h 2223282"/>
                <a:gd name="connsiteX126" fmla="*/ 4815348 w 5030963"/>
                <a:gd name="connsiteY126" fmla="*/ 92140 h 2223282"/>
                <a:gd name="connsiteX127" fmla="*/ 4830096 w 5030963"/>
                <a:gd name="connsiteY127" fmla="*/ 70018 h 2223282"/>
                <a:gd name="connsiteX128" fmla="*/ 4844845 w 5030963"/>
                <a:gd name="connsiteY128" fmla="*/ 70018 h 2223282"/>
                <a:gd name="connsiteX129" fmla="*/ 4844845 w 5030963"/>
                <a:gd name="connsiteY129" fmla="*/ 55269 h 2223282"/>
                <a:gd name="connsiteX130" fmla="*/ 4859593 w 5030963"/>
                <a:gd name="connsiteY130" fmla="*/ 47895 h 2223282"/>
                <a:gd name="connsiteX131" fmla="*/ 4859593 w 5030963"/>
                <a:gd name="connsiteY131" fmla="*/ 25772 h 2223282"/>
                <a:gd name="connsiteX132" fmla="*/ 4874342 w 5030963"/>
                <a:gd name="connsiteY132" fmla="*/ 25772 h 2223282"/>
                <a:gd name="connsiteX133" fmla="*/ 4881716 w 5030963"/>
                <a:gd name="connsiteY133" fmla="*/ 3650 h 2223282"/>
                <a:gd name="connsiteX134" fmla="*/ 5030963 w 5030963"/>
                <a:gd name="connsiteY134" fmla="*/ 0 h 2223282"/>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44793 w 5030963"/>
                <a:gd name="connsiteY19" fmla="*/ 1854572 h 2223282"/>
                <a:gd name="connsiteX20" fmla="*/ 759542 w 5030963"/>
                <a:gd name="connsiteY20" fmla="*/ 1839824 h 2223282"/>
                <a:gd name="connsiteX21" fmla="*/ 781664 w 5030963"/>
                <a:gd name="connsiteY21" fmla="*/ 1832450 h 2223282"/>
                <a:gd name="connsiteX22" fmla="*/ 818535 w 5030963"/>
                <a:gd name="connsiteY22" fmla="*/ 1825076 h 2223282"/>
                <a:gd name="connsiteX23" fmla="*/ 848032 w 5030963"/>
                <a:gd name="connsiteY23" fmla="*/ 1817701 h 2223282"/>
                <a:gd name="connsiteX24" fmla="*/ 899651 w 5030963"/>
                <a:gd name="connsiteY24" fmla="*/ 1795579 h 2223282"/>
                <a:gd name="connsiteX25" fmla="*/ 921774 w 5030963"/>
                <a:gd name="connsiteY25" fmla="*/ 1780831 h 2223282"/>
                <a:gd name="connsiteX26" fmla="*/ 943896 w 5030963"/>
                <a:gd name="connsiteY26" fmla="*/ 1773456 h 2223282"/>
                <a:gd name="connsiteX27" fmla="*/ 988142 w 5030963"/>
                <a:gd name="connsiteY27" fmla="*/ 1743960 h 2223282"/>
                <a:gd name="connsiteX28" fmla="*/ 1032387 w 5030963"/>
                <a:gd name="connsiteY28" fmla="*/ 1729211 h 2223282"/>
                <a:gd name="connsiteX29" fmla="*/ 1054509 w 5030963"/>
                <a:gd name="connsiteY29" fmla="*/ 1714463 h 2223282"/>
                <a:gd name="connsiteX30" fmla="*/ 1106129 w 5030963"/>
                <a:gd name="connsiteY30" fmla="*/ 1699714 h 2223282"/>
                <a:gd name="connsiteX31" fmla="*/ 1128251 w 5030963"/>
                <a:gd name="connsiteY31" fmla="*/ 1692340 h 2223282"/>
                <a:gd name="connsiteX32" fmla="*/ 1165122 w 5030963"/>
                <a:gd name="connsiteY32" fmla="*/ 1670218 h 2223282"/>
                <a:gd name="connsiteX33" fmla="*/ 1179871 w 5030963"/>
                <a:gd name="connsiteY33" fmla="*/ 1655469 h 2223282"/>
                <a:gd name="connsiteX34" fmla="*/ 1201993 w 5030963"/>
                <a:gd name="connsiteY34" fmla="*/ 1640721 h 2223282"/>
                <a:gd name="connsiteX35" fmla="*/ 1224116 w 5030963"/>
                <a:gd name="connsiteY35" fmla="*/ 1618598 h 2223282"/>
                <a:gd name="connsiteX36" fmla="*/ 1283109 w 5030963"/>
                <a:gd name="connsiteY36" fmla="*/ 1566979 h 2223282"/>
                <a:gd name="connsiteX37" fmla="*/ 1349477 w 5030963"/>
                <a:gd name="connsiteY37" fmla="*/ 1552231 h 2223282"/>
                <a:gd name="connsiteX38" fmla="*/ 1371600 w 5030963"/>
                <a:gd name="connsiteY38" fmla="*/ 1544856 h 2223282"/>
                <a:gd name="connsiteX39" fmla="*/ 1393722 w 5030963"/>
                <a:gd name="connsiteY39" fmla="*/ 1530108 h 2223282"/>
                <a:gd name="connsiteX40" fmla="*/ 1437967 w 5030963"/>
                <a:gd name="connsiteY40" fmla="*/ 1515360 h 2223282"/>
                <a:gd name="connsiteX41" fmla="*/ 1474838 w 5030963"/>
                <a:gd name="connsiteY41" fmla="*/ 1485863 h 2223282"/>
                <a:gd name="connsiteX42" fmla="*/ 1533832 w 5030963"/>
                <a:gd name="connsiteY42" fmla="*/ 1441618 h 2223282"/>
                <a:gd name="connsiteX43" fmla="*/ 1578077 w 5030963"/>
                <a:gd name="connsiteY43" fmla="*/ 1426869 h 2223282"/>
                <a:gd name="connsiteX44" fmla="*/ 1585451 w 5030963"/>
                <a:gd name="connsiteY44" fmla="*/ 1404747 h 2223282"/>
                <a:gd name="connsiteX45" fmla="*/ 1637071 w 5030963"/>
                <a:gd name="connsiteY45" fmla="*/ 1389998 h 2223282"/>
                <a:gd name="connsiteX46" fmla="*/ 1681316 w 5030963"/>
                <a:gd name="connsiteY46" fmla="*/ 1375250 h 2223282"/>
                <a:gd name="connsiteX47" fmla="*/ 1703438 w 5030963"/>
                <a:gd name="connsiteY47" fmla="*/ 1367876 h 2223282"/>
                <a:gd name="connsiteX48" fmla="*/ 1725561 w 5030963"/>
                <a:gd name="connsiteY48" fmla="*/ 1353127 h 2223282"/>
                <a:gd name="connsiteX49" fmla="*/ 1799303 w 5030963"/>
                <a:gd name="connsiteY49" fmla="*/ 1316256 h 2223282"/>
                <a:gd name="connsiteX50" fmla="*/ 1902542 w 5030963"/>
                <a:gd name="connsiteY50" fmla="*/ 1279385 h 2223282"/>
                <a:gd name="connsiteX51" fmla="*/ 1946787 w 5030963"/>
                <a:gd name="connsiteY51" fmla="*/ 1264637 h 2223282"/>
                <a:gd name="connsiteX52" fmla="*/ 1998406 w 5030963"/>
                <a:gd name="connsiteY52" fmla="*/ 1249889 h 2223282"/>
                <a:gd name="connsiteX53" fmla="*/ 2035277 w 5030963"/>
                <a:gd name="connsiteY53" fmla="*/ 1220392 h 2223282"/>
                <a:gd name="connsiteX54" fmla="*/ 2050025 w 5030963"/>
                <a:gd name="connsiteY54" fmla="*/ 1205643 h 2223282"/>
                <a:gd name="connsiteX55" fmla="*/ 2101645 w 5030963"/>
                <a:gd name="connsiteY55" fmla="*/ 1190895 h 2223282"/>
                <a:gd name="connsiteX56" fmla="*/ 2153264 w 5030963"/>
                <a:gd name="connsiteY56" fmla="*/ 1168772 h 2223282"/>
                <a:gd name="connsiteX57" fmla="*/ 2168013 w 5030963"/>
                <a:gd name="connsiteY57" fmla="*/ 1154024 h 2223282"/>
                <a:gd name="connsiteX58" fmla="*/ 2212258 w 5030963"/>
                <a:gd name="connsiteY58" fmla="*/ 1139276 h 2223282"/>
                <a:gd name="connsiteX59" fmla="*/ 2212258 w 5030963"/>
                <a:gd name="connsiteY59" fmla="*/ 1139276 h 2223282"/>
                <a:gd name="connsiteX60" fmla="*/ 2241755 w 5030963"/>
                <a:gd name="connsiteY60" fmla="*/ 1131901 h 2223282"/>
                <a:gd name="connsiteX61" fmla="*/ 2286000 w 5030963"/>
                <a:gd name="connsiteY61" fmla="*/ 1117153 h 2223282"/>
                <a:gd name="connsiteX62" fmla="*/ 2308122 w 5030963"/>
                <a:gd name="connsiteY62" fmla="*/ 1102405 h 2223282"/>
                <a:gd name="connsiteX63" fmla="*/ 2352367 w 5030963"/>
                <a:gd name="connsiteY63" fmla="*/ 1087656 h 2223282"/>
                <a:gd name="connsiteX64" fmla="*/ 2367116 w 5030963"/>
                <a:gd name="connsiteY64" fmla="*/ 1072908 h 2223282"/>
                <a:gd name="connsiteX65" fmla="*/ 2389238 w 5030963"/>
                <a:gd name="connsiteY65" fmla="*/ 1065534 h 2223282"/>
                <a:gd name="connsiteX66" fmla="*/ 2411361 w 5030963"/>
                <a:gd name="connsiteY66" fmla="*/ 1050785 h 2223282"/>
                <a:gd name="connsiteX67" fmla="*/ 2470355 w 5030963"/>
                <a:gd name="connsiteY67" fmla="*/ 1013914 h 2223282"/>
                <a:gd name="connsiteX68" fmla="*/ 2492477 w 5030963"/>
                <a:gd name="connsiteY68" fmla="*/ 1006540 h 2223282"/>
                <a:gd name="connsiteX69" fmla="*/ 2507225 w 5030963"/>
                <a:gd name="connsiteY69" fmla="*/ 984418 h 2223282"/>
                <a:gd name="connsiteX70" fmla="*/ 2558845 w 5030963"/>
                <a:gd name="connsiteY70" fmla="*/ 969669 h 2223282"/>
                <a:gd name="connsiteX71" fmla="*/ 2580967 w 5030963"/>
                <a:gd name="connsiteY71" fmla="*/ 954921 h 2223282"/>
                <a:gd name="connsiteX72" fmla="*/ 2603090 w 5030963"/>
                <a:gd name="connsiteY72" fmla="*/ 947547 h 2223282"/>
                <a:gd name="connsiteX73" fmla="*/ 2617838 w 5030963"/>
                <a:gd name="connsiteY73" fmla="*/ 925424 h 2223282"/>
                <a:gd name="connsiteX74" fmla="*/ 2691580 w 5030963"/>
                <a:gd name="connsiteY74" fmla="*/ 895927 h 2223282"/>
                <a:gd name="connsiteX75" fmla="*/ 2757948 w 5030963"/>
                <a:gd name="connsiteY75" fmla="*/ 873805 h 2223282"/>
                <a:gd name="connsiteX76" fmla="*/ 2875935 w 5030963"/>
                <a:gd name="connsiteY76" fmla="*/ 859056 h 2223282"/>
                <a:gd name="connsiteX77" fmla="*/ 2898058 w 5030963"/>
                <a:gd name="connsiteY77" fmla="*/ 844308 h 2223282"/>
                <a:gd name="connsiteX78" fmla="*/ 2971800 w 5030963"/>
                <a:gd name="connsiteY78" fmla="*/ 829560 h 2223282"/>
                <a:gd name="connsiteX79" fmla="*/ 2993922 w 5030963"/>
                <a:gd name="connsiteY79" fmla="*/ 822185 h 2223282"/>
                <a:gd name="connsiteX80" fmla="*/ 3060290 w 5030963"/>
                <a:gd name="connsiteY80" fmla="*/ 807437 h 2223282"/>
                <a:gd name="connsiteX81" fmla="*/ 3082413 w 5030963"/>
                <a:gd name="connsiteY81" fmla="*/ 792689 h 2223282"/>
                <a:gd name="connsiteX82" fmla="*/ 3097161 w 5030963"/>
                <a:gd name="connsiteY82" fmla="*/ 777940 h 2223282"/>
                <a:gd name="connsiteX83" fmla="*/ 3134032 w 5030963"/>
                <a:gd name="connsiteY83" fmla="*/ 770566 h 2223282"/>
                <a:gd name="connsiteX84" fmla="*/ 3156155 w 5030963"/>
                <a:gd name="connsiteY84" fmla="*/ 755818 h 2223282"/>
                <a:gd name="connsiteX85" fmla="*/ 3170903 w 5030963"/>
                <a:gd name="connsiteY85" fmla="*/ 741069 h 2223282"/>
                <a:gd name="connsiteX86" fmla="*/ 3200400 w 5030963"/>
                <a:gd name="connsiteY86" fmla="*/ 748443 h 2223282"/>
                <a:gd name="connsiteX87" fmla="*/ 3252019 w 5030963"/>
                <a:gd name="connsiteY87" fmla="*/ 733695 h 2223282"/>
                <a:gd name="connsiteX88" fmla="*/ 3274142 w 5030963"/>
                <a:gd name="connsiteY88" fmla="*/ 718947 h 2223282"/>
                <a:gd name="connsiteX89" fmla="*/ 3288890 w 5030963"/>
                <a:gd name="connsiteY89" fmla="*/ 704198 h 2223282"/>
                <a:gd name="connsiteX90" fmla="*/ 3406877 w 5030963"/>
                <a:gd name="connsiteY90" fmla="*/ 682076 h 2223282"/>
                <a:gd name="connsiteX91" fmla="*/ 3429000 w 5030963"/>
                <a:gd name="connsiteY91" fmla="*/ 674701 h 2223282"/>
                <a:gd name="connsiteX92" fmla="*/ 3451122 w 5030963"/>
                <a:gd name="connsiteY92" fmla="*/ 659953 h 2223282"/>
                <a:gd name="connsiteX93" fmla="*/ 3480619 w 5030963"/>
                <a:gd name="connsiteY93" fmla="*/ 652579 h 2223282"/>
                <a:gd name="connsiteX94" fmla="*/ 3502742 w 5030963"/>
                <a:gd name="connsiteY94" fmla="*/ 645205 h 2223282"/>
                <a:gd name="connsiteX95" fmla="*/ 3517490 w 5030963"/>
                <a:gd name="connsiteY95" fmla="*/ 630456 h 2223282"/>
                <a:gd name="connsiteX96" fmla="*/ 3532238 w 5030963"/>
                <a:gd name="connsiteY96" fmla="*/ 608334 h 2223282"/>
                <a:gd name="connsiteX97" fmla="*/ 3576484 w 5030963"/>
                <a:gd name="connsiteY97" fmla="*/ 593585 h 2223282"/>
                <a:gd name="connsiteX98" fmla="*/ 3591232 w 5030963"/>
                <a:gd name="connsiteY98" fmla="*/ 571463 h 2223282"/>
                <a:gd name="connsiteX99" fmla="*/ 3613355 w 5030963"/>
                <a:gd name="connsiteY99" fmla="*/ 556714 h 2223282"/>
                <a:gd name="connsiteX100" fmla="*/ 3620729 w 5030963"/>
                <a:gd name="connsiteY100" fmla="*/ 549340 h 2223282"/>
                <a:gd name="connsiteX101" fmla="*/ 3716593 w 5030963"/>
                <a:gd name="connsiteY101" fmla="*/ 534592 h 2223282"/>
                <a:gd name="connsiteX102" fmla="*/ 3819832 w 5030963"/>
                <a:gd name="connsiteY102" fmla="*/ 519843 h 2223282"/>
                <a:gd name="connsiteX103" fmla="*/ 3864077 w 5030963"/>
                <a:gd name="connsiteY103" fmla="*/ 482972 h 2223282"/>
                <a:gd name="connsiteX104" fmla="*/ 3893574 w 5030963"/>
                <a:gd name="connsiteY104" fmla="*/ 475598 h 2223282"/>
                <a:gd name="connsiteX105" fmla="*/ 3915696 w 5030963"/>
                <a:gd name="connsiteY105" fmla="*/ 468224 h 2223282"/>
                <a:gd name="connsiteX106" fmla="*/ 3930445 w 5030963"/>
                <a:gd name="connsiteY106" fmla="*/ 446101 h 2223282"/>
                <a:gd name="connsiteX107" fmla="*/ 3952567 w 5030963"/>
                <a:gd name="connsiteY107" fmla="*/ 438727 h 2223282"/>
                <a:gd name="connsiteX108" fmla="*/ 3967316 w 5030963"/>
                <a:gd name="connsiteY108" fmla="*/ 423979 h 2223282"/>
                <a:gd name="connsiteX109" fmla="*/ 3996813 w 5030963"/>
                <a:gd name="connsiteY109" fmla="*/ 401856 h 2223282"/>
                <a:gd name="connsiteX110" fmla="*/ 4085303 w 5030963"/>
                <a:gd name="connsiteY110" fmla="*/ 394482 h 2223282"/>
                <a:gd name="connsiteX111" fmla="*/ 4166419 w 5030963"/>
                <a:gd name="connsiteY111" fmla="*/ 328114 h 2223282"/>
                <a:gd name="connsiteX112" fmla="*/ 4173793 w 5030963"/>
                <a:gd name="connsiteY112" fmla="*/ 313366 h 2223282"/>
                <a:gd name="connsiteX113" fmla="*/ 4269658 w 5030963"/>
                <a:gd name="connsiteY113" fmla="*/ 313366 h 2223282"/>
                <a:gd name="connsiteX114" fmla="*/ 4350774 w 5030963"/>
                <a:gd name="connsiteY114" fmla="*/ 269121 h 2223282"/>
                <a:gd name="connsiteX115" fmla="*/ 4372896 w 5030963"/>
                <a:gd name="connsiteY115" fmla="*/ 246998 h 2223282"/>
                <a:gd name="connsiteX116" fmla="*/ 4468761 w 5030963"/>
                <a:gd name="connsiteY116" fmla="*/ 224876 h 2223282"/>
                <a:gd name="connsiteX117" fmla="*/ 4520380 w 5030963"/>
                <a:gd name="connsiteY117" fmla="*/ 173256 h 2223282"/>
                <a:gd name="connsiteX118" fmla="*/ 4726858 w 5030963"/>
                <a:gd name="connsiteY118" fmla="*/ 173256 h 2223282"/>
                <a:gd name="connsiteX119" fmla="*/ 4734232 w 5030963"/>
                <a:gd name="connsiteY119" fmla="*/ 151134 h 2223282"/>
                <a:gd name="connsiteX120" fmla="*/ 4734232 w 5030963"/>
                <a:gd name="connsiteY120" fmla="*/ 151134 h 2223282"/>
                <a:gd name="connsiteX121" fmla="*/ 4771103 w 5030963"/>
                <a:gd name="connsiteY121" fmla="*/ 129011 h 2223282"/>
                <a:gd name="connsiteX122" fmla="*/ 4793225 w 5030963"/>
                <a:gd name="connsiteY122" fmla="*/ 121637 h 2223282"/>
                <a:gd name="connsiteX123" fmla="*/ 4793225 w 5030963"/>
                <a:gd name="connsiteY123" fmla="*/ 99514 h 2223282"/>
                <a:gd name="connsiteX124" fmla="*/ 4807974 w 5030963"/>
                <a:gd name="connsiteY124" fmla="*/ 99514 h 2223282"/>
                <a:gd name="connsiteX125" fmla="*/ 4815348 w 5030963"/>
                <a:gd name="connsiteY125" fmla="*/ 92140 h 2223282"/>
                <a:gd name="connsiteX126" fmla="*/ 4830096 w 5030963"/>
                <a:gd name="connsiteY126" fmla="*/ 70018 h 2223282"/>
                <a:gd name="connsiteX127" fmla="*/ 4844845 w 5030963"/>
                <a:gd name="connsiteY127" fmla="*/ 70018 h 2223282"/>
                <a:gd name="connsiteX128" fmla="*/ 4844845 w 5030963"/>
                <a:gd name="connsiteY128" fmla="*/ 55269 h 2223282"/>
                <a:gd name="connsiteX129" fmla="*/ 4859593 w 5030963"/>
                <a:gd name="connsiteY129" fmla="*/ 47895 h 2223282"/>
                <a:gd name="connsiteX130" fmla="*/ 4859593 w 5030963"/>
                <a:gd name="connsiteY130" fmla="*/ 25772 h 2223282"/>
                <a:gd name="connsiteX131" fmla="*/ 4874342 w 5030963"/>
                <a:gd name="connsiteY131" fmla="*/ 25772 h 2223282"/>
                <a:gd name="connsiteX132" fmla="*/ 4881716 w 5030963"/>
                <a:gd name="connsiteY132" fmla="*/ 3650 h 2223282"/>
                <a:gd name="connsiteX133" fmla="*/ 5030963 w 5030963"/>
                <a:gd name="connsiteY133" fmla="*/ 0 h 2223282"/>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44793 w 5030963"/>
                <a:gd name="connsiteY19" fmla="*/ 1854572 h 2223282"/>
                <a:gd name="connsiteX20" fmla="*/ 759542 w 5030963"/>
                <a:gd name="connsiteY20" fmla="*/ 1839824 h 2223282"/>
                <a:gd name="connsiteX21" fmla="*/ 781664 w 5030963"/>
                <a:gd name="connsiteY21" fmla="*/ 1832450 h 2223282"/>
                <a:gd name="connsiteX22" fmla="*/ 818535 w 5030963"/>
                <a:gd name="connsiteY22" fmla="*/ 1825076 h 2223282"/>
                <a:gd name="connsiteX23" fmla="*/ 848032 w 5030963"/>
                <a:gd name="connsiteY23" fmla="*/ 1817701 h 2223282"/>
                <a:gd name="connsiteX24" fmla="*/ 899651 w 5030963"/>
                <a:gd name="connsiteY24" fmla="*/ 1795579 h 2223282"/>
                <a:gd name="connsiteX25" fmla="*/ 921774 w 5030963"/>
                <a:gd name="connsiteY25" fmla="*/ 1780831 h 2223282"/>
                <a:gd name="connsiteX26" fmla="*/ 943896 w 5030963"/>
                <a:gd name="connsiteY26" fmla="*/ 1773456 h 2223282"/>
                <a:gd name="connsiteX27" fmla="*/ 988142 w 5030963"/>
                <a:gd name="connsiteY27" fmla="*/ 1743960 h 2223282"/>
                <a:gd name="connsiteX28" fmla="*/ 1032387 w 5030963"/>
                <a:gd name="connsiteY28" fmla="*/ 1729211 h 2223282"/>
                <a:gd name="connsiteX29" fmla="*/ 1054509 w 5030963"/>
                <a:gd name="connsiteY29" fmla="*/ 1714463 h 2223282"/>
                <a:gd name="connsiteX30" fmla="*/ 1106129 w 5030963"/>
                <a:gd name="connsiteY30" fmla="*/ 1699714 h 2223282"/>
                <a:gd name="connsiteX31" fmla="*/ 1128251 w 5030963"/>
                <a:gd name="connsiteY31" fmla="*/ 1692340 h 2223282"/>
                <a:gd name="connsiteX32" fmla="*/ 1165122 w 5030963"/>
                <a:gd name="connsiteY32" fmla="*/ 1670218 h 2223282"/>
                <a:gd name="connsiteX33" fmla="*/ 1179871 w 5030963"/>
                <a:gd name="connsiteY33" fmla="*/ 1655469 h 2223282"/>
                <a:gd name="connsiteX34" fmla="*/ 1201993 w 5030963"/>
                <a:gd name="connsiteY34" fmla="*/ 1640721 h 2223282"/>
                <a:gd name="connsiteX35" fmla="*/ 1224116 w 5030963"/>
                <a:gd name="connsiteY35" fmla="*/ 1618598 h 2223282"/>
                <a:gd name="connsiteX36" fmla="*/ 1283109 w 5030963"/>
                <a:gd name="connsiteY36" fmla="*/ 1566979 h 2223282"/>
                <a:gd name="connsiteX37" fmla="*/ 1349477 w 5030963"/>
                <a:gd name="connsiteY37" fmla="*/ 1552231 h 2223282"/>
                <a:gd name="connsiteX38" fmla="*/ 1371600 w 5030963"/>
                <a:gd name="connsiteY38" fmla="*/ 1544856 h 2223282"/>
                <a:gd name="connsiteX39" fmla="*/ 1393722 w 5030963"/>
                <a:gd name="connsiteY39" fmla="*/ 1530108 h 2223282"/>
                <a:gd name="connsiteX40" fmla="*/ 1437967 w 5030963"/>
                <a:gd name="connsiteY40" fmla="*/ 1515360 h 2223282"/>
                <a:gd name="connsiteX41" fmla="*/ 1474838 w 5030963"/>
                <a:gd name="connsiteY41" fmla="*/ 1485863 h 2223282"/>
                <a:gd name="connsiteX42" fmla="*/ 1533832 w 5030963"/>
                <a:gd name="connsiteY42" fmla="*/ 1441618 h 2223282"/>
                <a:gd name="connsiteX43" fmla="*/ 1578077 w 5030963"/>
                <a:gd name="connsiteY43" fmla="*/ 1426869 h 2223282"/>
                <a:gd name="connsiteX44" fmla="*/ 1585451 w 5030963"/>
                <a:gd name="connsiteY44" fmla="*/ 1404747 h 2223282"/>
                <a:gd name="connsiteX45" fmla="*/ 1637071 w 5030963"/>
                <a:gd name="connsiteY45" fmla="*/ 1389998 h 2223282"/>
                <a:gd name="connsiteX46" fmla="*/ 1681316 w 5030963"/>
                <a:gd name="connsiteY46" fmla="*/ 1375250 h 2223282"/>
                <a:gd name="connsiteX47" fmla="*/ 1703438 w 5030963"/>
                <a:gd name="connsiteY47" fmla="*/ 1367876 h 2223282"/>
                <a:gd name="connsiteX48" fmla="*/ 1725561 w 5030963"/>
                <a:gd name="connsiteY48" fmla="*/ 1353127 h 2223282"/>
                <a:gd name="connsiteX49" fmla="*/ 1799303 w 5030963"/>
                <a:gd name="connsiteY49" fmla="*/ 1316256 h 2223282"/>
                <a:gd name="connsiteX50" fmla="*/ 1902542 w 5030963"/>
                <a:gd name="connsiteY50" fmla="*/ 1279385 h 2223282"/>
                <a:gd name="connsiteX51" fmla="*/ 1946787 w 5030963"/>
                <a:gd name="connsiteY51" fmla="*/ 1264637 h 2223282"/>
                <a:gd name="connsiteX52" fmla="*/ 1998406 w 5030963"/>
                <a:gd name="connsiteY52" fmla="*/ 1249889 h 2223282"/>
                <a:gd name="connsiteX53" fmla="*/ 2035277 w 5030963"/>
                <a:gd name="connsiteY53" fmla="*/ 1220392 h 2223282"/>
                <a:gd name="connsiteX54" fmla="*/ 2050025 w 5030963"/>
                <a:gd name="connsiteY54" fmla="*/ 1205643 h 2223282"/>
                <a:gd name="connsiteX55" fmla="*/ 2101645 w 5030963"/>
                <a:gd name="connsiteY55" fmla="*/ 1190895 h 2223282"/>
                <a:gd name="connsiteX56" fmla="*/ 2153264 w 5030963"/>
                <a:gd name="connsiteY56" fmla="*/ 1168772 h 2223282"/>
                <a:gd name="connsiteX57" fmla="*/ 2168013 w 5030963"/>
                <a:gd name="connsiteY57" fmla="*/ 1154024 h 2223282"/>
                <a:gd name="connsiteX58" fmla="*/ 2212258 w 5030963"/>
                <a:gd name="connsiteY58" fmla="*/ 1139276 h 2223282"/>
                <a:gd name="connsiteX59" fmla="*/ 2212258 w 5030963"/>
                <a:gd name="connsiteY59" fmla="*/ 1139276 h 2223282"/>
                <a:gd name="connsiteX60" fmla="*/ 2241755 w 5030963"/>
                <a:gd name="connsiteY60" fmla="*/ 1131901 h 2223282"/>
                <a:gd name="connsiteX61" fmla="*/ 2286000 w 5030963"/>
                <a:gd name="connsiteY61" fmla="*/ 1117153 h 2223282"/>
                <a:gd name="connsiteX62" fmla="*/ 2308122 w 5030963"/>
                <a:gd name="connsiteY62" fmla="*/ 1102405 h 2223282"/>
                <a:gd name="connsiteX63" fmla="*/ 2352367 w 5030963"/>
                <a:gd name="connsiteY63" fmla="*/ 1087656 h 2223282"/>
                <a:gd name="connsiteX64" fmla="*/ 2367116 w 5030963"/>
                <a:gd name="connsiteY64" fmla="*/ 1072908 h 2223282"/>
                <a:gd name="connsiteX65" fmla="*/ 2389238 w 5030963"/>
                <a:gd name="connsiteY65" fmla="*/ 1065534 h 2223282"/>
                <a:gd name="connsiteX66" fmla="*/ 2411361 w 5030963"/>
                <a:gd name="connsiteY66" fmla="*/ 1050785 h 2223282"/>
                <a:gd name="connsiteX67" fmla="*/ 2470355 w 5030963"/>
                <a:gd name="connsiteY67" fmla="*/ 1013914 h 2223282"/>
                <a:gd name="connsiteX68" fmla="*/ 2492477 w 5030963"/>
                <a:gd name="connsiteY68" fmla="*/ 1006540 h 2223282"/>
                <a:gd name="connsiteX69" fmla="*/ 2507225 w 5030963"/>
                <a:gd name="connsiteY69" fmla="*/ 984418 h 2223282"/>
                <a:gd name="connsiteX70" fmla="*/ 2558845 w 5030963"/>
                <a:gd name="connsiteY70" fmla="*/ 969669 h 2223282"/>
                <a:gd name="connsiteX71" fmla="*/ 2580967 w 5030963"/>
                <a:gd name="connsiteY71" fmla="*/ 954921 h 2223282"/>
                <a:gd name="connsiteX72" fmla="*/ 2603090 w 5030963"/>
                <a:gd name="connsiteY72" fmla="*/ 947547 h 2223282"/>
                <a:gd name="connsiteX73" fmla="*/ 2617838 w 5030963"/>
                <a:gd name="connsiteY73" fmla="*/ 925424 h 2223282"/>
                <a:gd name="connsiteX74" fmla="*/ 2691580 w 5030963"/>
                <a:gd name="connsiteY74" fmla="*/ 895927 h 2223282"/>
                <a:gd name="connsiteX75" fmla="*/ 2757948 w 5030963"/>
                <a:gd name="connsiteY75" fmla="*/ 873805 h 2223282"/>
                <a:gd name="connsiteX76" fmla="*/ 2875935 w 5030963"/>
                <a:gd name="connsiteY76" fmla="*/ 859056 h 2223282"/>
                <a:gd name="connsiteX77" fmla="*/ 2898058 w 5030963"/>
                <a:gd name="connsiteY77" fmla="*/ 844308 h 2223282"/>
                <a:gd name="connsiteX78" fmla="*/ 2971800 w 5030963"/>
                <a:gd name="connsiteY78" fmla="*/ 829560 h 2223282"/>
                <a:gd name="connsiteX79" fmla="*/ 2993922 w 5030963"/>
                <a:gd name="connsiteY79" fmla="*/ 822185 h 2223282"/>
                <a:gd name="connsiteX80" fmla="*/ 3060290 w 5030963"/>
                <a:gd name="connsiteY80" fmla="*/ 807437 h 2223282"/>
                <a:gd name="connsiteX81" fmla="*/ 3082413 w 5030963"/>
                <a:gd name="connsiteY81" fmla="*/ 792689 h 2223282"/>
                <a:gd name="connsiteX82" fmla="*/ 3097161 w 5030963"/>
                <a:gd name="connsiteY82" fmla="*/ 777940 h 2223282"/>
                <a:gd name="connsiteX83" fmla="*/ 3134032 w 5030963"/>
                <a:gd name="connsiteY83" fmla="*/ 770566 h 2223282"/>
                <a:gd name="connsiteX84" fmla="*/ 3156155 w 5030963"/>
                <a:gd name="connsiteY84" fmla="*/ 755818 h 2223282"/>
                <a:gd name="connsiteX85" fmla="*/ 3170903 w 5030963"/>
                <a:gd name="connsiteY85" fmla="*/ 741069 h 2223282"/>
                <a:gd name="connsiteX86" fmla="*/ 3200400 w 5030963"/>
                <a:gd name="connsiteY86" fmla="*/ 748443 h 2223282"/>
                <a:gd name="connsiteX87" fmla="*/ 3252019 w 5030963"/>
                <a:gd name="connsiteY87" fmla="*/ 733695 h 2223282"/>
                <a:gd name="connsiteX88" fmla="*/ 3274142 w 5030963"/>
                <a:gd name="connsiteY88" fmla="*/ 718947 h 2223282"/>
                <a:gd name="connsiteX89" fmla="*/ 3288890 w 5030963"/>
                <a:gd name="connsiteY89" fmla="*/ 704198 h 2223282"/>
                <a:gd name="connsiteX90" fmla="*/ 3406877 w 5030963"/>
                <a:gd name="connsiteY90" fmla="*/ 682076 h 2223282"/>
                <a:gd name="connsiteX91" fmla="*/ 3429000 w 5030963"/>
                <a:gd name="connsiteY91" fmla="*/ 674701 h 2223282"/>
                <a:gd name="connsiteX92" fmla="*/ 3451122 w 5030963"/>
                <a:gd name="connsiteY92" fmla="*/ 659953 h 2223282"/>
                <a:gd name="connsiteX93" fmla="*/ 3480619 w 5030963"/>
                <a:gd name="connsiteY93" fmla="*/ 652579 h 2223282"/>
                <a:gd name="connsiteX94" fmla="*/ 3502742 w 5030963"/>
                <a:gd name="connsiteY94" fmla="*/ 645205 h 2223282"/>
                <a:gd name="connsiteX95" fmla="*/ 3517490 w 5030963"/>
                <a:gd name="connsiteY95" fmla="*/ 630456 h 2223282"/>
                <a:gd name="connsiteX96" fmla="*/ 3532238 w 5030963"/>
                <a:gd name="connsiteY96" fmla="*/ 608334 h 2223282"/>
                <a:gd name="connsiteX97" fmla="*/ 3576484 w 5030963"/>
                <a:gd name="connsiteY97" fmla="*/ 593585 h 2223282"/>
                <a:gd name="connsiteX98" fmla="*/ 3591232 w 5030963"/>
                <a:gd name="connsiteY98" fmla="*/ 571463 h 2223282"/>
                <a:gd name="connsiteX99" fmla="*/ 3613355 w 5030963"/>
                <a:gd name="connsiteY99" fmla="*/ 556714 h 2223282"/>
                <a:gd name="connsiteX100" fmla="*/ 3620729 w 5030963"/>
                <a:gd name="connsiteY100" fmla="*/ 549340 h 2223282"/>
                <a:gd name="connsiteX101" fmla="*/ 3716593 w 5030963"/>
                <a:gd name="connsiteY101" fmla="*/ 534592 h 2223282"/>
                <a:gd name="connsiteX102" fmla="*/ 3819832 w 5030963"/>
                <a:gd name="connsiteY102" fmla="*/ 519843 h 2223282"/>
                <a:gd name="connsiteX103" fmla="*/ 3864077 w 5030963"/>
                <a:gd name="connsiteY103" fmla="*/ 482972 h 2223282"/>
                <a:gd name="connsiteX104" fmla="*/ 3893574 w 5030963"/>
                <a:gd name="connsiteY104" fmla="*/ 475598 h 2223282"/>
                <a:gd name="connsiteX105" fmla="*/ 3915696 w 5030963"/>
                <a:gd name="connsiteY105" fmla="*/ 468224 h 2223282"/>
                <a:gd name="connsiteX106" fmla="*/ 3930445 w 5030963"/>
                <a:gd name="connsiteY106" fmla="*/ 446101 h 2223282"/>
                <a:gd name="connsiteX107" fmla="*/ 3952567 w 5030963"/>
                <a:gd name="connsiteY107" fmla="*/ 438727 h 2223282"/>
                <a:gd name="connsiteX108" fmla="*/ 3967316 w 5030963"/>
                <a:gd name="connsiteY108" fmla="*/ 423979 h 2223282"/>
                <a:gd name="connsiteX109" fmla="*/ 3996813 w 5030963"/>
                <a:gd name="connsiteY109" fmla="*/ 401856 h 2223282"/>
                <a:gd name="connsiteX110" fmla="*/ 4085303 w 5030963"/>
                <a:gd name="connsiteY110" fmla="*/ 394482 h 2223282"/>
                <a:gd name="connsiteX111" fmla="*/ 4166419 w 5030963"/>
                <a:gd name="connsiteY111" fmla="*/ 328114 h 2223282"/>
                <a:gd name="connsiteX112" fmla="*/ 4173793 w 5030963"/>
                <a:gd name="connsiteY112" fmla="*/ 313366 h 2223282"/>
                <a:gd name="connsiteX113" fmla="*/ 4269658 w 5030963"/>
                <a:gd name="connsiteY113" fmla="*/ 313366 h 2223282"/>
                <a:gd name="connsiteX114" fmla="*/ 4350774 w 5030963"/>
                <a:gd name="connsiteY114" fmla="*/ 269121 h 2223282"/>
                <a:gd name="connsiteX115" fmla="*/ 4372896 w 5030963"/>
                <a:gd name="connsiteY115" fmla="*/ 246998 h 2223282"/>
                <a:gd name="connsiteX116" fmla="*/ 4468761 w 5030963"/>
                <a:gd name="connsiteY116" fmla="*/ 224876 h 2223282"/>
                <a:gd name="connsiteX117" fmla="*/ 4520380 w 5030963"/>
                <a:gd name="connsiteY117" fmla="*/ 173256 h 2223282"/>
                <a:gd name="connsiteX118" fmla="*/ 4726858 w 5030963"/>
                <a:gd name="connsiteY118" fmla="*/ 173256 h 2223282"/>
                <a:gd name="connsiteX119" fmla="*/ 4734232 w 5030963"/>
                <a:gd name="connsiteY119" fmla="*/ 151134 h 2223282"/>
                <a:gd name="connsiteX120" fmla="*/ 4734232 w 5030963"/>
                <a:gd name="connsiteY120" fmla="*/ 151134 h 2223282"/>
                <a:gd name="connsiteX121" fmla="*/ 4771103 w 5030963"/>
                <a:gd name="connsiteY121" fmla="*/ 129011 h 2223282"/>
                <a:gd name="connsiteX122" fmla="*/ 4793225 w 5030963"/>
                <a:gd name="connsiteY122" fmla="*/ 121637 h 2223282"/>
                <a:gd name="connsiteX123" fmla="*/ 4793225 w 5030963"/>
                <a:gd name="connsiteY123" fmla="*/ 99514 h 2223282"/>
                <a:gd name="connsiteX124" fmla="*/ 4807974 w 5030963"/>
                <a:gd name="connsiteY124" fmla="*/ 99514 h 2223282"/>
                <a:gd name="connsiteX125" fmla="*/ 4815348 w 5030963"/>
                <a:gd name="connsiteY125" fmla="*/ 92140 h 2223282"/>
                <a:gd name="connsiteX126" fmla="*/ 4830096 w 5030963"/>
                <a:gd name="connsiteY126" fmla="*/ 70018 h 2223282"/>
                <a:gd name="connsiteX127" fmla="*/ 4844845 w 5030963"/>
                <a:gd name="connsiteY127" fmla="*/ 70018 h 2223282"/>
                <a:gd name="connsiteX128" fmla="*/ 4844845 w 5030963"/>
                <a:gd name="connsiteY128" fmla="*/ 55269 h 2223282"/>
                <a:gd name="connsiteX129" fmla="*/ 4859593 w 5030963"/>
                <a:gd name="connsiteY129" fmla="*/ 47895 h 2223282"/>
                <a:gd name="connsiteX130" fmla="*/ 4859593 w 5030963"/>
                <a:gd name="connsiteY130" fmla="*/ 25772 h 2223282"/>
                <a:gd name="connsiteX131" fmla="*/ 4874342 w 5030963"/>
                <a:gd name="connsiteY131" fmla="*/ 25772 h 2223282"/>
                <a:gd name="connsiteX132" fmla="*/ 4881716 w 5030963"/>
                <a:gd name="connsiteY132" fmla="*/ 3650 h 2223282"/>
                <a:gd name="connsiteX133" fmla="*/ 5030963 w 5030963"/>
                <a:gd name="connsiteY133" fmla="*/ 0 h 2223282"/>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44793 w 5030963"/>
                <a:gd name="connsiteY19" fmla="*/ 1854572 h 2223282"/>
                <a:gd name="connsiteX20" fmla="*/ 759542 w 5030963"/>
                <a:gd name="connsiteY20" fmla="*/ 1839824 h 2223282"/>
                <a:gd name="connsiteX21" fmla="*/ 781664 w 5030963"/>
                <a:gd name="connsiteY21" fmla="*/ 1832450 h 2223282"/>
                <a:gd name="connsiteX22" fmla="*/ 818535 w 5030963"/>
                <a:gd name="connsiteY22" fmla="*/ 1825076 h 2223282"/>
                <a:gd name="connsiteX23" fmla="*/ 848032 w 5030963"/>
                <a:gd name="connsiteY23" fmla="*/ 1817701 h 2223282"/>
                <a:gd name="connsiteX24" fmla="*/ 899651 w 5030963"/>
                <a:gd name="connsiteY24" fmla="*/ 1795579 h 2223282"/>
                <a:gd name="connsiteX25" fmla="*/ 921774 w 5030963"/>
                <a:gd name="connsiteY25" fmla="*/ 1780831 h 2223282"/>
                <a:gd name="connsiteX26" fmla="*/ 943896 w 5030963"/>
                <a:gd name="connsiteY26" fmla="*/ 1773456 h 2223282"/>
                <a:gd name="connsiteX27" fmla="*/ 988142 w 5030963"/>
                <a:gd name="connsiteY27" fmla="*/ 1743960 h 2223282"/>
                <a:gd name="connsiteX28" fmla="*/ 1032387 w 5030963"/>
                <a:gd name="connsiteY28" fmla="*/ 1729211 h 2223282"/>
                <a:gd name="connsiteX29" fmla="*/ 1054509 w 5030963"/>
                <a:gd name="connsiteY29" fmla="*/ 1714463 h 2223282"/>
                <a:gd name="connsiteX30" fmla="*/ 1106129 w 5030963"/>
                <a:gd name="connsiteY30" fmla="*/ 1699714 h 2223282"/>
                <a:gd name="connsiteX31" fmla="*/ 1128251 w 5030963"/>
                <a:gd name="connsiteY31" fmla="*/ 1692340 h 2223282"/>
                <a:gd name="connsiteX32" fmla="*/ 1165122 w 5030963"/>
                <a:gd name="connsiteY32" fmla="*/ 1670218 h 2223282"/>
                <a:gd name="connsiteX33" fmla="*/ 1179871 w 5030963"/>
                <a:gd name="connsiteY33" fmla="*/ 1655469 h 2223282"/>
                <a:gd name="connsiteX34" fmla="*/ 1201993 w 5030963"/>
                <a:gd name="connsiteY34" fmla="*/ 1640721 h 2223282"/>
                <a:gd name="connsiteX35" fmla="*/ 1224116 w 5030963"/>
                <a:gd name="connsiteY35" fmla="*/ 1618598 h 2223282"/>
                <a:gd name="connsiteX36" fmla="*/ 1283109 w 5030963"/>
                <a:gd name="connsiteY36" fmla="*/ 1566979 h 2223282"/>
                <a:gd name="connsiteX37" fmla="*/ 1349477 w 5030963"/>
                <a:gd name="connsiteY37" fmla="*/ 1552231 h 2223282"/>
                <a:gd name="connsiteX38" fmla="*/ 1371600 w 5030963"/>
                <a:gd name="connsiteY38" fmla="*/ 1544856 h 2223282"/>
                <a:gd name="connsiteX39" fmla="*/ 1393722 w 5030963"/>
                <a:gd name="connsiteY39" fmla="*/ 1530108 h 2223282"/>
                <a:gd name="connsiteX40" fmla="*/ 1437967 w 5030963"/>
                <a:gd name="connsiteY40" fmla="*/ 1515360 h 2223282"/>
                <a:gd name="connsiteX41" fmla="*/ 1474838 w 5030963"/>
                <a:gd name="connsiteY41" fmla="*/ 1485863 h 2223282"/>
                <a:gd name="connsiteX42" fmla="*/ 1533832 w 5030963"/>
                <a:gd name="connsiteY42" fmla="*/ 1441618 h 2223282"/>
                <a:gd name="connsiteX43" fmla="*/ 1578077 w 5030963"/>
                <a:gd name="connsiteY43" fmla="*/ 1426869 h 2223282"/>
                <a:gd name="connsiteX44" fmla="*/ 1585451 w 5030963"/>
                <a:gd name="connsiteY44" fmla="*/ 1404747 h 2223282"/>
                <a:gd name="connsiteX45" fmla="*/ 1637071 w 5030963"/>
                <a:gd name="connsiteY45" fmla="*/ 1389998 h 2223282"/>
                <a:gd name="connsiteX46" fmla="*/ 1681316 w 5030963"/>
                <a:gd name="connsiteY46" fmla="*/ 1375250 h 2223282"/>
                <a:gd name="connsiteX47" fmla="*/ 1703438 w 5030963"/>
                <a:gd name="connsiteY47" fmla="*/ 1367876 h 2223282"/>
                <a:gd name="connsiteX48" fmla="*/ 1725561 w 5030963"/>
                <a:gd name="connsiteY48" fmla="*/ 1353127 h 2223282"/>
                <a:gd name="connsiteX49" fmla="*/ 1799303 w 5030963"/>
                <a:gd name="connsiteY49" fmla="*/ 1316256 h 2223282"/>
                <a:gd name="connsiteX50" fmla="*/ 1902542 w 5030963"/>
                <a:gd name="connsiteY50" fmla="*/ 1279385 h 2223282"/>
                <a:gd name="connsiteX51" fmla="*/ 1946787 w 5030963"/>
                <a:gd name="connsiteY51" fmla="*/ 1264637 h 2223282"/>
                <a:gd name="connsiteX52" fmla="*/ 1998406 w 5030963"/>
                <a:gd name="connsiteY52" fmla="*/ 1249889 h 2223282"/>
                <a:gd name="connsiteX53" fmla="*/ 2035277 w 5030963"/>
                <a:gd name="connsiteY53" fmla="*/ 1220392 h 2223282"/>
                <a:gd name="connsiteX54" fmla="*/ 2050025 w 5030963"/>
                <a:gd name="connsiteY54" fmla="*/ 1205643 h 2223282"/>
                <a:gd name="connsiteX55" fmla="*/ 2101645 w 5030963"/>
                <a:gd name="connsiteY55" fmla="*/ 1190895 h 2223282"/>
                <a:gd name="connsiteX56" fmla="*/ 2153264 w 5030963"/>
                <a:gd name="connsiteY56" fmla="*/ 1168772 h 2223282"/>
                <a:gd name="connsiteX57" fmla="*/ 2168013 w 5030963"/>
                <a:gd name="connsiteY57" fmla="*/ 1154024 h 2223282"/>
                <a:gd name="connsiteX58" fmla="*/ 2212258 w 5030963"/>
                <a:gd name="connsiteY58" fmla="*/ 1139276 h 2223282"/>
                <a:gd name="connsiteX59" fmla="*/ 2212258 w 5030963"/>
                <a:gd name="connsiteY59" fmla="*/ 1139276 h 2223282"/>
                <a:gd name="connsiteX60" fmla="*/ 2241755 w 5030963"/>
                <a:gd name="connsiteY60" fmla="*/ 1131901 h 2223282"/>
                <a:gd name="connsiteX61" fmla="*/ 2286000 w 5030963"/>
                <a:gd name="connsiteY61" fmla="*/ 1117153 h 2223282"/>
                <a:gd name="connsiteX62" fmla="*/ 2308122 w 5030963"/>
                <a:gd name="connsiteY62" fmla="*/ 1102405 h 2223282"/>
                <a:gd name="connsiteX63" fmla="*/ 2352367 w 5030963"/>
                <a:gd name="connsiteY63" fmla="*/ 1087656 h 2223282"/>
                <a:gd name="connsiteX64" fmla="*/ 2367116 w 5030963"/>
                <a:gd name="connsiteY64" fmla="*/ 1072908 h 2223282"/>
                <a:gd name="connsiteX65" fmla="*/ 2389238 w 5030963"/>
                <a:gd name="connsiteY65" fmla="*/ 1065534 h 2223282"/>
                <a:gd name="connsiteX66" fmla="*/ 2411361 w 5030963"/>
                <a:gd name="connsiteY66" fmla="*/ 1050785 h 2223282"/>
                <a:gd name="connsiteX67" fmla="*/ 2470355 w 5030963"/>
                <a:gd name="connsiteY67" fmla="*/ 1013914 h 2223282"/>
                <a:gd name="connsiteX68" fmla="*/ 2492477 w 5030963"/>
                <a:gd name="connsiteY68" fmla="*/ 1006540 h 2223282"/>
                <a:gd name="connsiteX69" fmla="*/ 2507225 w 5030963"/>
                <a:gd name="connsiteY69" fmla="*/ 984418 h 2223282"/>
                <a:gd name="connsiteX70" fmla="*/ 2558845 w 5030963"/>
                <a:gd name="connsiteY70" fmla="*/ 969669 h 2223282"/>
                <a:gd name="connsiteX71" fmla="*/ 2580967 w 5030963"/>
                <a:gd name="connsiteY71" fmla="*/ 954921 h 2223282"/>
                <a:gd name="connsiteX72" fmla="*/ 2603090 w 5030963"/>
                <a:gd name="connsiteY72" fmla="*/ 947547 h 2223282"/>
                <a:gd name="connsiteX73" fmla="*/ 2617838 w 5030963"/>
                <a:gd name="connsiteY73" fmla="*/ 925424 h 2223282"/>
                <a:gd name="connsiteX74" fmla="*/ 2691580 w 5030963"/>
                <a:gd name="connsiteY74" fmla="*/ 895927 h 2223282"/>
                <a:gd name="connsiteX75" fmla="*/ 2757948 w 5030963"/>
                <a:gd name="connsiteY75" fmla="*/ 873805 h 2223282"/>
                <a:gd name="connsiteX76" fmla="*/ 2875935 w 5030963"/>
                <a:gd name="connsiteY76" fmla="*/ 859056 h 2223282"/>
                <a:gd name="connsiteX77" fmla="*/ 2898058 w 5030963"/>
                <a:gd name="connsiteY77" fmla="*/ 844308 h 2223282"/>
                <a:gd name="connsiteX78" fmla="*/ 2971800 w 5030963"/>
                <a:gd name="connsiteY78" fmla="*/ 829560 h 2223282"/>
                <a:gd name="connsiteX79" fmla="*/ 2993922 w 5030963"/>
                <a:gd name="connsiteY79" fmla="*/ 822185 h 2223282"/>
                <a:gd name="connsiteX80" fmla="*/ 3060290 w 5030963"/>
                <a:gd name="connsiteY80" fmla="*/ 807437 h 2223282"/>
                <a:gd name="connsiteX81" fmla="*/ 3082413 w 5030963"/>
                <a:gd name="connsiteY81" fmla="*/ 792689 h 2223282"/>
                <a:gd name="connsiteX82" fmla="*/ 3097161 w 5030963"/>
                <a:gd name="connsiteY82" fmla="*/ 777940 h 2223282"/>
                <a:gd name="connsiteX83" fmla="*/ 3134032 w 5030963"/>
                <a:gd name="connsiteY83" fmla="*/ 770566 h 2223282"/>
                <a:gd name="connsiteX84" fmla="*/ 3156155 w 5030963"/>
                <a:gd name="connsiteY84" fmla="*/ 755818 h 2223282"/>
                <a:gd name="connsiteX85" fmla="*/ 3170903 w 5030963"/>
                <a:gd name="connsiteY85" fmla="*/ 741069 h 2223282"/>
                <a:gd name="connsiteX86" fmla="*/ 3200400 w 5030963"/>
                <a:gd name="connsiteY86" fmla="*/ 748443 h 2223282"/>
                <a:gd name="connsiteX87" fmla="*/ 3252019 w 5030963"/>
                <a:gd name="connsiteY87" fmla="*/ 733695 h 2223282"/>
                <a:gd name="connsiteX88" fmla="*/ 3274142 w 5030963"/>
                <a:gd name="connsiteY88" fmla="*/ 718947 h 2223282"/>
                <a:gd name="connsiteX89" fmla="*/ 3288890 w 5030963"/>
                <a:gd name="connsiteY89" fmla="*/ 704198 h 2223282"/>
                <a:gd name="connsiteX90" fmla="*/ 3406877 w 5030963"/>
                <a:gd name="connsiteY90" fmla="*/ 682076 h 2223282"/>
                <a:gd name="connsiteX91" fmla="*/ 3429000 w 5030963"/>
                <a:gd name="connsiteY91" fmla="*/ 674701 h 2223282"/>
                <a:gd name="connsiteX92" fmla="*/ 3451122 w 5030963"/>
                <a:gd name="connsiteY92" fmla="*/ 659953 h 2223282"/>
                <a:gd name="connsiteX93" fmla="*/ 3480619 w 5030963"/>
                <a:gd name="connsiteY93" fmla="*/ 652579 h 2223282"/>
                <a:gd name="connsiteX94" fmla="*/ 3502742 w 5030963"/>
                <a:gd name="connsiteY94" fmla="*/ 645205 h 2223282"/>
                <a:gd name="connsiteX95" fmla="*/ 3517490 w 5030963"/>
                <a:gd name="connsiteY95" fmla="*/ 630456 h 2223282"/>
                <a:gd name="connsiteX96" fmla="*/ 3532238 w 5030963"/>
                <a:gd name="connsiteY96" fmla="*/ 608334 h 2223282"/>
                <a:gd name="connsiteX97" fmla="*/ 3576484 w 5030963"/>
                <a:gd name="connsiteY97" fmla="*/ 593585 h 2223282"/>
                <a:gd name="connsiteX98" fmla="*/ 3591232 w 5030963"/>
                <a:gd name="connsiteY98" fmla="*/ 571463 h 2223282"/>
                <a:gd name="connsiteX99" fmla="*/ 3613355 w 5030963"/>
                <a:gd name="connsiteY99" fmla="*/ 556714 h 2223282"/>
                <a:gd name="connsiteX100" fmla="*/ 3620729 w 5030963"/>
                <a:gd name="connsiteY100" fmla="*/ 549340 h 2223282"/>
                <a:gd name="connsiteX101" fmla="*/ 3716593 w 5030963"/>
                <a:gd name="connsiteY101" fmla="*/ 534592 h 2223282"/>
                <a:gd name="connsiteX102" fmla="*/ 3819832 w 5030963"/>
                <a:gd name="connsiteY102" fmla="*/ 519843 h 2223282"/>
                <a:gd name="connsiteX103" fmla="*/ 3864077 w 5030963"/>
                <a:gd name="connsiteY103" fmla="*/ 482972 h 2223282"/>
                <a:gd name="connsiteX104" fmla="*/ 3893574 w 5030963"/>
                <a:gd name="connsiteY104" fmla="*/ 475598 h 2223282"/>
                <a:gd name="connsiteX105" fmla="*/ 3915696 w 5030963"/>
                <a:gd name="connsiteY105" fmla="*/ 468224 h 2223282"/>
                <a:gd name="connsiteX106" fmla="*/ 3930445 w 5030963"/>
                <a:gd name="connsiteY106" fmla="*/ 446101 h 2223282"/>
                <a:gd name="connsiteX107" fmla="*/ 3952567 w 5030963"/>
                <a:gd name="connsiteY107" fmla="*/ 438727 h 2223282"/>
                <a:gd name="connsiteX108" fmla="*/ 3967316 w 5030963"/>
                <a:gd name="connsiteY108" fmla="*/ 423979 h 2223282"/>
                <a:gd name="connsiteX109" fmla="*/ 3996813 w 5030963"/>
                <a:gd name="connsiteY109" fmla="*/ 401856 h 2223282"/>
                <a:gd name="connsiteX110" fmla="*/ 4085303 w 5030963"/>
                <a:gd name="connsiteY110" fmla="*/ 394482 h 2223282"/>
                <a:gd name="connsiteX111" fmla="*/ 4166419 w 5030963"/>
                <a:gd name="connsiteY111" fmla="*/ 328114 h 2223282"/>
                <a:gd name="connsiteX112" fmla="*/ 4173793 w 5030963"/>
                <a:gd name="connsiteY112" fmla="*/ 313366 h 2223282"/>
                <a:gd name="connsiteX113" fmla="*/ 4269658 w 5030963"/>
                <a:gd name="connsiteY113" fmla="*/ 313366 h 2223282"/>
                <a:gd name="connsiteX114" fmla="*/ 4350774 w 5030963"/>
                <a:gd name="connsiteY114" fmla="*/ 269121 h 2223282"/>
                <a:gd name="connsiteX115" fmla="*/ 4372896 w 5030963"/>
                <a:gd name="connsiteY115" fmla="*/ 246998 h 2223282"/>
                <a:gd name="connsiteX116" fmla="*/ 4468761 w 5030963"/>
                <a:gd name="connsiteY116" fmla="*/ 224876 h 2223282"/>
                <a:gd name="connsiteX117" fmla="*/ 4520380 w 5030963"/>
                <a:gd name="connsiteY117" fmla="*/ 173256 h 2223282"/>
                <a:gd name="connsiteX118" fmla="*/ 4726858 w 5030963"/>
                <a:gd name="connsiteY118" fmla="*/ 173256 h 2223282"/>
                <a:gd name="connsiteX119" fmla="*/ 4734232 w 5030963"/>
                <a:gd name="connsiteY119" fmla="*/ 151134 h 2223282"/>
                <a:gd name="connsiteX120" fmla="*/ 4734232 w 5030963"/>
                <a:gd name="connsiteY120" fmla="*/ 151134 h 2223282"/>
                <a:gd name="connsiteX121" fmla="*/ 4771103 w 5030963"/>
                <a:gd name="connsiteY121" fmla="*/ 129011 h 2223282"/>
                <a:gd name="connsiteX122" fmla="*/ 4793225 w 5030963"/>
                <a:gd name="connsiteY122" fmla="*/ 121637 h 2223282"/>
                <a:gd name="connsiteX123" fmla="*/ 4793225 w 5030963"/>
                <a:gd name="connsiteY123" fmla="*/ 99514 h 2223282"/>
                <a:gd name="connsiteX124" fmla="*/ 4807974 w 5030963"/>
                <a:gd name="connsiteY124" fmla="*/ 99514 h 2223282"/>
                <a:gd name="connsiteX125" fmla="*/ 4815348 w 5030963"/>
                <a:gd name="connsiteY125" fmla="*/ 92140 h 2223282"/>
                <a:gd name="connsiteX126" fmla="*/ 4830096 w 5030963"/>
                <a:gd name="connsiteY126" fmla="*/ 70018 h 2223282"/>
                <a:gd name="connsiteX127" fmla="*/ 4844845 w 5030963"/>
                <a:gd name="connsiteY127" fmla="*/ 70018 h 2223282"/>
                <a:gd name="connsiteX128" fmla="*/ 4844845 w 5030963"/>
                <a:gd name="connsiteY128" fmla="*/ 55269 h 2223282"/>
                <a:gd name="connsiteX129" fmla="*/ 4859593 w 5030963"/>
                <a:gd name="connsiteY129" fmla="*/ 47895 h 2223282"/>
                <a:gd name="connsiteX130" fmla="*/ 4859593 w 5030963"/>
                <a:gd name="connsiteY130" fmla="*/ 25772 h 2223282"/>
                <a:gd name="connsiteX131" fmla="*/ 4874342 w 5030963"/>
                <a:gd name="connsiteY131" fmla="*/ 25772 h 2223282"/>
                <a:gd name="connsiteX132" fmla="*/ 4881716 w 5030963"/>
                <a:gd name="connsiteY132" fmla="*/ 3650 h 2223282"/>
                <a:gd name="connsiteX133" fmla="*/ 5030963 w 5030963"/>
                <a:gd name="connsiteY133" fmla="*/ 0 h 2223282"/>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44793 w 5030963"/>
                <a:gd name="connsiteY19" fmla="*/ 1854572 h 2223282"/>
                <a:gd name="connsiteX20" fmla="*/ 759542 w 5030963"/>
                <a:gd name="connsiteY20" fmla="*/ 1839824 h 2223282"/>
                <a:gd name="connsiteX21" fmla="*/ 781664 w 5030963"/>
                <a:gd name="connsiteY21" fmla="*/ 1832450 h 2223282"/>
                <a:gd name="connsiteX22" fmla="*/ 818535 w 5030963"/>
                <a:gd name="connsiteY22" fmla="*/ 1825076 h 2223282"/>
                <a:gd name="connsiteX23" fmla="*/ 899651 w 5030963"/>
                <a:gd name="connsiteY23" fmla="*/ 1795579 h 2223282"/>
                <a:gd name="connsiteX24" fmla="*/ 921774 w 5030963"/>
                <a:gd name="connsiteY24" fmla="*/ 1780831 h 2223282"/>
                <a:gd name="connsiteX25" fmla="*/ 943896 w 5030963"/>
                <a:gd name="connsiteY25" fmla="*/ 1773456 h 2223282"/>
                <a:gd name="connsiteX26" fmla="*/ 988142 w 5030963"/>
                <a:gd name="connsiteY26" fmla="*/ 1743960 h 2223282"/>
                <a:gd name="connsiteX27" fmla="*/ 1032387 w 5030963"/>
                <a:gd name="connsiteY27" fmla="*/ 1729211 h 2223282"/>
                <a:gd name="connsiteX28" fmla="*/ 1054509 w 5030963"/>
                <a:gd name="connsiteY28" fmla="*/ 1714463 h 2223282"/>
                <a:gd name="connsiteX29" fmla="*/ 1106129 w 5030963"/>
                <a:gd name="connsiteY29" fmla="*/ 1699714 h 2223282"/>
                <a:gd name="connsiteX30" fmla="*/ 1128251 w 5030963"/>
                <a:gd name="connsiteY30" fmla="*/ 1692340 h 2223282"/>
                <a:gd name="connsiteX31" fmla="*/ 1165122 w 5030963"/>
                <a:gd name="connsiteY31" fmla="*/ 1670218 h 2223282"/>
                <a:gd name="connsiteX32" fmla="*/ 1179871 w 5030963"/>
                <a:gd name="connsiteY32" fmla="*/ 1655469 h 2223282"/>
                <a:gd name="connsiteX33" fmla="*/ 1201993 w 5030963"/>
                <a:gd name="connsiteY33" fmla="*/ 1640721 h 2223282"/>
                <a:gd name="connsiteX34" fmla="*/ 1224116 w 5030963"/>
                <a:gd name="connsiteY34" fmla="*/ 1618598 h 2223282"/>
                <a:gd name="connsiteX35" fmla="*/ 1283109 w 5030963"/>
                <a:gd name="connsiteY35" fmla="*/ 1566979 h 2223282"/>
                <a:gd name="connsiteX36" fmla="*/ 1349477 w 5030963"/>
                <a:gd name="connsiteY36" fmla="*/ 1552231 h 2223282"/>
                <a:gd name="connsiteX37" fmla="*/ 1371600 w 5030963"/>
                <a:gd name="connsiteY37" fmla="*/ 1544856 h 2223282"/>
                <a:gd name="connsiteX38" fmla="*/ 1393722 w 5030963"/>
                <a:gd name="connsiteY38" fmla="*/ 1530108 h 2223282"/>
                <a:gd name="connsiteX39" fmla="*/ 1437967 w 5030963"/>
                <a:gd name="connsiteY39" fmla="*/ 1515360 h 2223282"/>
                <a:gd name="connsiteX40" fmla="*/ 1474838 w 5030963"/>
                <a:gd name="connsiteY40" fmla="*/ 1485863 h 2223282"/>
                <a:gd name="connsiteX41" fmla="*/ 1533832 w 5030963"/>
                <a:gd name="connsiteY41" fmla="*/ 1441618 h 2223282"/>
                <a:gd name="connsiteX42" fmla="*/ 1578077 w 5030963"/>
                <a:gd name="connsiteY42" fmla="*/ 1426869 h 2223282"/>
                <a:gd name="connsiteX43" fmla="*/ 1585451 w 5030963"/>
                <a:gd name="connsiteY43" fmla="*/ 1404747 h 2223282"/>
                <a:gd name="connsiteX44" fmla="*/ 1637071 w 5030963"/>
                <a:gd name="connsiteY44" fmla="*/ 1389998 h 2223282"/>
                <a:gd name="connsiteX45" fmla="*/ 1681316 w 5030963"/>
                <a:gd name="connsiteY45" fmla="*/ 1375250 h 2223282"/>
                <a:gd name="connsiteX46" fmla="*/ 1703438 w 5030963"/>
                <a:gd name="connsiteY46" fmla="*/ 1367876 h 2223282"/>
                <a:gd name="connsiteX47" fmla="*/ 1725561 w 5030963"/>
                <a:gd name="connsiteY47" fmla="*/ 1353127 h 2223282"/>
                <a:gd name="connsiteX48" fmla="*/ 1799303 w 5030963"/>
                <a:gd name="connsiteY48" fmla="*/ 1316256 h 2223282"/>
                <a:gd name="connsiteX49" fmla="*/ 1902542 w 5030963"/>
                <a:gd name="connsiteY49" fmla="*/ 1279385 h 2223282"/>
                <a:gd name="connsiteX50" fmla="*/ 1946787 w 5030963"/>
                <a:gd name="connsiteY50" fmla="*/ 1264637 h 2223282"/>
                <a:gd name="connsiteX51" fmla="*/ 1998406 w 5030963"/>
                <a:gd name="connsiteY51" fmla="*/ 1249889 h 2223282"/>
                <a:gd name="connsiteX52" fmla="*/ 2035277 w 5030963"/>
                <a:gd name="connsiteY52" fmla="*/ 1220392 h 2223282"/>
                <a:gd name="connsiteX53" fmla="*/ 2050025 w 5030963"/>
                <a:gd name="connsiteY53" fmla="*/ 1205643 h 2223282"/>
                <a:gd name="connsiteX54" fmla="*/ 2101645 w 5030963"/>
                <a:gd name="connsiteY54" fmla="*/ 1190895 h 2223282"/>
                <a:gd name="connsiteX55" fmla="*/ 2153264 w 5030963"/>
                <a:gd name="connsiteY55" fmla="*/ 1168772 h 2223282"/>
                <a:gd name="connsiteX56" fmla="*/ 2168013 w 5030963"/>
                <a:gd name="connsiteY56" fmla="*/ 1154024 h 2223282"/>
                <a:gd name="connsiteX57" fmla="*/ 2212258 w 5030963"/>
                <a:gd name="connsiteY57" fmla="*/ 1139276 h 2223282"/>
                <a:gd name="connsiteX58" fmla="*/ 2212258 w 5030963"/>
                <a:gd name="connsiteY58" fmla="*/ 1139276 h 2223282"/>
                <a:gd name="connsiteX59" fmla="*/ 2241755 w 5030963"/>
                <a:gd name="connsiteY59" fmla="*/ 1131901 h 2223282"/>
                <a:gd name="connsiteX60" fmla="*/ 2286000 w 5030963"/>
                <a:gd name="connsiteY60" fmla="*/ 1117153 h 2223282"/>
                <a:gd name="connsiteX61" fmla="*/ 2308122 w 5030963"/>
                <a:gd name="connsiteY61" fmla="*/ 1102405 h 2223282"/>
                <a:gd name="connsiteX62" fmla="*/ 2352367 w 5030963"/>
                <a:gd name="connsiteY62" fmla="*/ 1087656 h 2223282"/>
                <a:gd name="connsiteX63" fmla="*/ 2367116 w 5030963"/>
                <a:gd name="connsiteY63" fmla="*/ 1072908 h 2223282"/>
                <a:gd name="connsiteX64" fmla="*/ 2389238 w 5030963"/>
                <a:gd name="connsiteY64" fmla="*/ 1065534 h 2223282"/>
                <a:gd name="connsiteX65" fmla="*/ 2411361 w 5030963"/>
                <a:gd name="connsiteY65" fmla="*/ 1050785 h 2223282"/>
                <a:gd name="connsiteX66" fmla="*/ 2470355 w 5030963"/>
                <a:gd name="connsiteY66" fmla="*/ 1013914 h 2223282"/>
                <a:gd name="connsiteX67" fmla="*/ 2492477 w 5030963"/>
                <a:gd name="connsiteY67" fmla="*/ 1006540 h 2223282"/>
                <a:gd name="connsiteX68" fmla="*/ 2507225 w 5030963"/>
                <a:gd name="connsiteY68" fmla="*/ 984418 h 2223282"/>
                <a:gd name="connsiteX69" fmla="*/ 2558845 w 5030963"/>
                <a:gd name="connsiteY69" fmla="*/ 969669 h 2223282"/>
                <a:gd name="connsiteX70" fmla="*/ 2580967 w 5030963"/>
                <a:gd name="connsiteY70" fmla="*/ 954921 h 2223282"/>
                <a:gd name="connsiteX71" fmla="*/ 2603090 w 5030963"/>
                <a:gd name="connsiteY71" fmla="*/ 947547 h 2223282"/>
                <a:gd name="connsiteX72" fmla="*/ 2617838 w 5030963"/>
                <a:gd name="connsiteY72" fmla="*/ 925424 h 2223282"/>
                <a:gd name="connsiteX73" fmla="*/ 2691580 w 5030963"/>
                <a:gd name="connsiteY73" fmla="*/ 895927 h 2223282"/>
                <a:gd name="connsiteX74" fmla="*/ 2757948 w 5030963"/>
                <a:gd name="connsiteY74" fmla="*/ 873805 h 2223282"/>
                <a:gd name="connsiteX75" fmla="*/ 2875935 w 5030963"/>
                <a:gd name="connsiteY75" fmla="*/ 859056 h 2223282"/>
                <a:gd name="connsiteX76" fmla="*/ 2898058 w 5030963"/>
                <a:gd name="connsiteY76" fmla="*/ 844308 h 2223282"/>
                <a:gd name="connsiteX77" fmla="*/ 2971800 w 5030963"/>
                <a:gd name="connsiteY77" fmla="*/ 829560 h 2223282"/>
                <a:gd name="connsiteX78" fmla="*/ 2993922 w 5030963"/>
                <a:gd name="connsiteY78" fmla="*/ 822185 h 2223282"/>
                <a:gd name="connsiteX79" fmla="*/ 3060290 w 5030963"/>
                <a:gd name="connsiteY79" fmla="*/ 807437 h 2223282"/>
                <a:gd name="connsiteX80" fmla="*/ 3082413 w 5030963"/>
                <a:gd name="connsiteY80" fmla="*/ 792689 h 2223282"/>
                <a:gd name="connsiteX81" fmla="*/ 3097161 w 5030963"/>
                <a:gd name="connsiteY81" fmla="*/ 777940 h 2223282"/>
                <a:gd name="connsiteX82" fmla="*/ 3134032 w 5030963"/>
                <a:gd name="connsiteY82" fmla="*/ 770566 h 2223282"/>
                <a:gd name="connsiteX83" fmla="*/ 3156155 w 5030963"/>
                <a:gd name="connsiteY83" fmla="*/ 755818 h 2223282"/>
                <a:gd name="connsiteX84" fmla="*/ 3170903 w 5030963"/>
                <a:gd name="connsiteY84" fmla="*/ 741069 h 2223282"/>
                <a:gd name="connsiteX85" fmla="*/ 3200400 w 5030963"/>
                <a:gd name="connsiteY85" fmla="*/ 748443 h 2223282"/>
                <a:gd name="connsiteX86" fmla="*/ 3252019 w 5030963"/>
                <a:gd name="connsiteY86" fmla="*/ 733695 h 2223282"/>
                <a:gd name="connsiteX87" fmla="*/ 3274142 w 5030963"/>
                <a:gd name="connsiteY87" fmla="*/ 718947 h 2223282"/>
                <a:gd name="connsiteX88" fmla="*/ 3288890 w 5030963"/>
                <a:gd name="connsiteY88" fmla="*/ 704198 h 2223282"/>
                <a:gd name="connsiteX89" fmla="*/ 3406877 w 5030963"/>
                <a:gd name="connsiteY89" fmla="*/ 682076 h 2223282"/>
                <a:gd name="connsiteX90" fmla="*/ 3429000 w 5030963"/>
                <a:gd name="connsiteY90" fmla="*/ 674701 h 2223282"/>
                <a:gd name="connsiteX91" fmla="*/ 3451122 w 5030963"/>
                <a:gd name="connsiteY91" fmla="*/ 659953 h 2223282"/>
                <a:gd name="connsiteX92" fmla="*/ 3480619 w 5030963"/>
                <a:gd name="connsiteY92" fmla="*/ 652579 h 2223282"/>
                <a:gd name="connsiteX93" fmla="*/ 3502742 w 5030963"/>
                <a:gd name="connsiteY93" fmla="*/ 645205 h 2223282"/>
                <a:gd name="connsiteX94" fmla="*/ 3517490 w 5030963"/>
                <a:gd name="connsiteY94" fmla="*/ 630456 h 2223282"/>
                <a:gd name="connsiteX95" fmla="*/ 3532238 w 5030963"/>
                <a:gd name="connsiteY95" fmla="*/ 608334 h 2223282"/>
                <a:gd name="connsiteX96" fmla="*/ 3576484 w 5030963"/>
                <a:gd name="connsiteY96" fmla="*/ 593585 h 2223282"/>
                <a:gd name="connsiteX97" fmla="*/ 3591232 w 5030963"/>
                <a:gd name="connsiteY97" fmla="*/ 571463 h 2223282"/>
                <a:gd name="connsiteX98" fmla="*/ 3613355 w 5030963"/>
                <a:gd name="connsiteY98" fmla="*/ 556714 h 2223282"/>
                <a:gd name="connsiteX99" fmla="*/ 3620729 w 5030963"/>
                <a:gd name="connsiteY99" fmla="*/ 549340 h 2223282"/>
                <a:gd name="connsiteX100" fmla="*/ 3716593 w 5030963"/>
                <a:gd name="connsiteY100" fmla="*/ 534592 h 2223282"/>
                <a:gd name="connsiteX101" fmla="*/ 3819832 w 5030963"/>
                <a:gd name="connsiteY101" fmla="*/ 519843 h 2223282"/>
                <a:gd name="connsiteX102" fmla="*/ 3864077 w 5030963"/>
                <a:gd name="connsiteY102" fmla="*/ 482972 h 2223282"/>
                <a:gd name="connsiteX103" fmla="*/ 3893574 w 5030963"/>
                <a:gd name="connsiteY103" fmla="*/ 475598 h 2223282"/>
                <a:gd name="connsiteX104" fmla="*/ 3915696 w 5030963"/>
                <a:gd name="connsiteY104" fmla="*/ 468224 h 2223282"/>
                <a:gd name="connsiteX105" fmla="*/ 3930445 w 5030963"/>
                <a:gd name="connsiteY105" fmla="*/ 446101 h 2223282"/>
                <a:gd name="connsiteX106" fmla="*/ 3952567 w 5030963"/>
                <a:gd name="connsiteY106" fmla="*/ 438727 h 2223282"/>
                <a:gd name="connsiteX107" fmla="*/ 3967316 w 5030963"/>
                <a:gd name="connsiteY107" fmla="*/ 423979 h 2223282"/>
                <a:gd name="connsiteX108" fmla="*/ 3996813 w 5030963"/>
                <a:gd name="connsiteY108" fmla="*/ 401856 h 2223282"/>
                <a:gd name="connsiteX109" fmla="*/ 4085303 w 5030963"/>
                <a:gd name="connsiteY109" fmla="*/ 394482 h 2223282"/>
                <a:gd name="connsiteX110" fmla="*/ 4166419 w 5030963"/>
                <a:gd name="connsiteY110" fmla="*/ 328114 h 2223282"/>
                <a:gd name="connsiteX111" fmla="*/ 4173793 w 5030963"/>
                <a:gd name="connsiteY111" fmla="*/ 313366 h 2223282"/>
                <a:gd name="connsiteX112" fmla="*/ 4269658 w 5030963"/>
                <a:gd name="connsiteY112" fmla="*/ 313366 h 2223282"/>
                <a:gd name="connsiteX113" fmla="*/ 4350774 w 5030963"/>
                <a:gd name="connsiteY113" fmla="*/ 269121 h 2223282"/>
                <a:gd name="connsiteX114" fmla="*/ 4372896 w 5030963"/>
                <a:gd name="connsiteY114" fmla="*/ 246998 h 2223282"/>
                <a:gd name="connsiteX115" fmla="*/ 4468761 w 5030963"/>
                <a:gd name="connsiteY115" fmla="*/ 224876 h 2223282"/>
                <a:gd name="connsiteX116" fmla="*/ 4520380 w 5030963"/>
                <a:gd name="connsiteY116" fmla="*/ 173256 h 2223282"/>
                <a:gd name="connsiteX117" fmla="*/ 4726858 w 5030963"/>
                <a:gd name="connsiteY117" fmla="*/ 173256 h 2223282"/>
                <a:gd name="connsiteX118" fmla="*/ 4734232 w 5030963"/>
                <a:gd name="connsiteY118" fmla="*/ 151134 h 2223282"/>
                <a:gd name="connsiteX119" fmla="*/ 4734232 w 5030963"/>
                <a:gd name="connsiteY119" fmla="*/ 151134 h 2223282"/>
                <a:gd name="connsiteX120" fmla="*/ 4771103 w 5030963"/>
                <a:gd name="connsiteY120" fmla="*/ 129011 h 2223282"/>
                <a:gd name="connsiteX121" fmla="*/ 4793225 w 5030963"/>
                <a:gd name="connsiteY121" fmla="*/ 121637 h 2223282"/>
                <a:gd name="connsiteX122" fmla="*/ 4793225 w 5030963"/>
                <a:gd name="connsiteY122" fmla="*/ 99514 h 2223282"/>
                <a:gd name="connsiteX123" fmla="*/ 4807974 w 5030963"/>
                <a:gd name="connsiteY123" fmla="*/ 99514 h 2223282"/>
                <a:gd name="connsiteX124" fmla="*/ 4815348 w 5030963"/>
                <a:gd name="connsiteY124" fmla="*/ 92140 h 2223282"/>
                <a:gd name="connsiteX125" fmla="*/ 4830096 w 5030963"/>
                <a:gd name="connsiteY125" fmla="*/ 70018 h 2223282"/>
                <a:gd name="connsiteX126" fmla="*/ 4844845 w 5030963"/>
                <a:gd name="connsiteY126" fmla="*/ 70018 h 2223282"/>
                <a:gd name="connsiteX127" fmla="*/ 4844845 w 5030963"/>
                <a:gd name="connsiteY127" fmla="*/ 55269 h 2223282"/>
                <a:gd name="connsiteX128" fmla="*/ 4859593 w 5030963"/>
                <a:gd name="connsiteY128" fmla="*/ 47895 h 2223282"/>
                <a:gd name="connsiteX129" fmla="*/ 4859593 w 5030963"/>
                <a:gd name="connsiteY129" fmla="*/ 25772 h 2223282"/>
                <a:gd name="connsiteX130" fmla="*/ 4874342 w 5030963"/>
                <a:gd name="connsiteY130" fmla="*/ 25772 h 2223282"/>
                <a:gd name="connsiteX131" fmla="*/ 4881716 w 5030963"/>
                <a:gd name="connsiteY131" fmla="*/ 3650 h 2223282"/>
                <a:gd name="connsiteX132" fmla="*/ 5030963 w 5030963"/>
                <a:gd name="connsiteY132" fmla="*/ 0 h 2223282"/>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44793 w 5030963"/>
                <a:gd name="connsiteY19" fmla="*/ 1854572 h 2223282"/>
                <a:gd name="connsiteX20" fmla="*/ 759542 w 5030963"/>
                <a:gd name="connsiteY20" fmla="*/ 1839824 h 2223282"/>
                <a:gd name="connsiteX21" fmla="*/ 781664 w 5030963"/>
                <a:gd name="connsiteY21" fmla="*/ 1832450 h 2223282"/>
                <a:gd name="connsiteX22" fmla="*/ 818535 w 5030963"/>
                <a:gd name="connsiteY22" fmla="*/ 1825076 h 2223282"/>
                <a:gd name="connsiteX23" fmla="*/ 899651 w 5030963"/>
                <a:gd name="connsiteY23" fmla="*/ 1795579 h 2223282"/>
                <a:gd name="connsiteX24" fmla="*/ 921774 w 5030963"/>
                <a:gd name="connsiteY24" fmla="*/ 1780831 h 2223282"/>
                <a:gd name="connsiteX25" fmla="*/ 943896 w 5030963"/>
                <a:gd name="connsiteY25" fmla="*/ 1773456 h 2223282"/>
                <a:gd name="connsiteX26" fmla="*/ 988142 w 5030963"/>
                <a:gd name="connsiteY26" fmla="*/ 1743960 h 2223282"/>
                <a:gd name="connsiteX27" fmla="*/ 1032387 w 5030963"/>
                <a:gd name="connsiteY27" fmla="*/ 1729211 h 2223282"/>
                <a:gd name="connsiteX28" fmla="*/ 1054509 w 5030963"/>
                <a:gd name="connsiteY28" fmla="*/ 1714463 h 2223282"/>
                <a:gd name="connsiteX29" fmla="*/ 1106129 w 5030963"/>
                <a:gd name="connsiteY29" fmla="*/ 1699714 h 2223282"/>
                <a:gd name="connsiteX30" fmla="*/ 1128251 w 5030963"/>
                <a:gd name="connsiteY30" fmla="*/ 1692340 h 2223282"/>
                <a:gd name="connsiteX31" fmla="*/ 1165122 w 5030963"/>
                <a:gd name="connsiteY31" fmla="*/ 1670218 h 2223282"/>
                <a:gd name="connsiteX32" fmla="*/ 1179871 w 5030963"/>
                <a:gd name="connsiteY32" fmla="*/ 1655469 h 2223282"/>
                <a:gd name="connsiteX33" fmla="*/ 1201993 w 5030963"/>
                <a:gd name="connsiteY33" fmla="*/ 1640721 h 2223282"/>
                <a:gd name="connsiteX34" fmla="*/ 1224116 w 5030963"/>
                <a:gd name="connsiteY34" fmla="*/ 1618598 h 2223282"/>
                <a:gd name="connsiteX35" fmla="*/ 1283109 w 5030963"/>
                <a:gd name="connsiteY35" fmla="*/ 1566979 h 2223282"/>
                <a:gd name="connsiteX36" fmla="*/ 1349477 w 5030963"/>
                <a:gd name="connsiteY36" fmla="*/ 1552231 h 2223282"/>
                <a:gd name="connsiteX37" fmla="*/ 1371600 w 5030963"/>
                <a:gd name="connsiteY37" fmla="*/ 1544856 h 2223282"/>
                <a:gd name="connsiteX38" fmla="*/ 1393722 w 5030963"/>
                <a:gd name="connsiteY38" fmla="*/ 1530108 h 2223282"/>
                <a:gd name="connsiteX39" fmla="*/ 1437967 w 5030963"/>
                <a:gd name="connsiteY39" fmla="*/ 1515360 h 2223282"/>
                <a:gd name="connsiteX40" fmla="*/ 1474838 w 5030963"/>
                <a:gd name="connsiteY40" fmla="*/ 1485863 h 2223282"/>
                <a:gd name="connsiteX41" fmla="*/ 1533832 w 5030963"/>
                <a:gd name="connsiteY41" fmla="*/ 1441618 h 2223282"/>
                <a:gd name="connsiteX42" fmla="*/ 1578077 w 5030963"/>
                <a:gd name="connsiteY42" fmla="*/ 1426869 h 2223282"/>
                <a:gd name="connsiteX43" fmla="*/ 1585451 w 5030963"/>
                <a:gd name="connsiteY43" fmla="*/ 1404747 h 2223282"/>
                <a:gd name="connsiteX44" fmla="*/ 1637071 w 5030963"/>
                <a:gd name="connsiteY44" fmla="*/ 1389998 h 2223282"/>
                <a:gd name="connsiteX45" fmla="*/ 1681316 w 5030963"/>
                <a:gd name="connsiteY45" fmla="*/ 1375250 h 2223282"/>
                <a:gd name="connsiteX46" fmla="*/ 1703438 w 5030963"/>
                <a:gd name="connsiteY46" fmla="*/ 1367876 h 2223282"/>
                <a:gd name="connsiteX47" fmla="*/ 1725561 w 5030963"/>
                <a:gd name="connsiteY47" fmla="*/ 1353127 h 2223282"/>
                <a:gd name="connsiteX48" fmla="*/ 1799303 w 5030963"/>
                <a:gd name="connsiteY48" fmla="*/ 1316256 h 2223282"/>
                <a:gd name="connsiteX49" fmla="*/ 1902542 w 5030963"/>
                <a:gd name="connsiteY49" fmla="*/ 1279385 h 2223282"/>
                <a:gd name="connsiteX50" fmla="*/ 1946787 w 5030963"/>
                <a:gd name="connsiteY50" fmla="*/ 1264637 h 2223282"/>
                <a:gd name="connsiteX51" fmla="*/ 1998406 w 5030963"/>
                <a:gd name="connsiteY51" fmla="*/ 1249889 h 2223282"/>
                <a:gd name="connsiteX52" fmla="*/ 2035277 w 5030963"/>
                <a:gd name="connsiteY52" fmla="*/ 1220392 h 2223282"/>
                <a:gd name="connsiteX53" fmla="*/ 2050025 w 5030963"/>
                <a:gd name="connsiteY53" fmla="*/ 1205643 h 2223282"/>
                <a:gd name="connsiteX54" fmla="*/ 2101645 w 5030963"/>
                <a:gd name="connsiteY54" fmla="*/ 1190895 h 2223282"/>
                <a:gd name="connsiteX55" fmla="*/ 2153264 w 5030963"/>
                <a:gd name="connsiteY55" fmla="*/ 1168772 h 2223282"/>
                <a:gd name="connsiteX56" fmla="*/ 2168013 w 5030963"/>
                <a:gd name="connsiteY56" fmla="*/ 1154024 h 2223282"/>
                <a:gd name="connsiteX57" fmla="*/ 2212258 w 5030963"/>
                <a:gd name="connsiteY57" fmla="*/ 1139276 h 2223282"/>
                <a:gd name="connsiteX58" fmla="*/ 2212258 w 5030963"/>
                <a:gd name="connsiteY58" fmla="*/ 1139276 h 2223282"/>
                <a:gd name="connsiteX59" fmla="*/ 2241755 w 5030963"/>
                <a:gd name="connsiteY59" fmla="*/ 1131901 h 2223282"/>
                <a:gd name="connsiteX60" fmla="*/ 2286000 w 5030963"/>
                <a:gd name="connsiteY60" fmla="*/ 1117153 h 2223282"/>
                <a:gd name="connsiteX61" fmla="*/ 2308122 w 5030963"/>
                <a:gd name="connsiteY61" fmla="*/ 1102405 h 2223282"/>
                <a:gd name="connsiteX62" fmla="*/ 2352367 w 5030963"/>
                <a:gd name="connsiteY62" fmla="*/ 1087656 h 2223282"/>
                <a:gd name="connsiteX63" fmla="*/ 2367116 w 5030963"/>
                <a:gd name="connsiteY63" fmla="*/ 1072908 h 2223282"/>
                <a:gd name="connsiteX64" fmla="*/ 2389238 w 5030963"/>
                <a:gd name="connsiteY64" fmla="*/ 1065534 h 2223282"/>
                <a:gd name="connsiteX65" fmla="*/ 2411361 w 5030963"/>
                <a:gd name="connsiteY65" fmla="*/ 1050785 h 2223282"/>
                <a:gd name="connsiteX66" fmla="*/ 2470355 w 5030963"/>
                <a:gd name="connsiteY66" fmla="*/ 1013914 h 2223282"/>
                <a:gd name="connsiteX67" fmla="*/ 2492477 w 5030963"/>
                <a:gd name="connsiteY67" fmla="*/ 1006540 h 2223282"/>
                <a:gd name="connsiteX68" fmla="*/ 2507225 w 5030963"/>
                <a:gd name="connsiteY68" fmla="*/ 984418 h 2223282"/>
                <a:gd name="connsiteX69" fmla="*/ 2558845 w 5030963"/>
                <a:gd name="connsiteY69" fmla="*/ 969669 h 2223282"/>
                <a:gd name="connsiteX70" fmla="*/ 2580967 w 5030963"/>
                <a:gd name="connsiteY70" fmla="*/ 954921 h 2223282"/>
                <a:gd name="connsiteX71" fmla="*/ 2603090 w 5030963"/>
                <a:gd name="connsiteY71" fmla="*/ 947547 h 2223282"/>
                <a:gd name="connsiteX72" fmla="*/ 2617838 w 5030963"/>
                <a:gd name="connsiteY72" fmla="*/ 925424 h 2223282"/>
                <a:gd name="connsiteX73" fmla="*/ 2691580 w 5030963"/>
                <a:gd name="connsiteY73" fmla="*/ 895927 h 2223282"/>
                <a:gd name="connsiteX74" fmla="*/ 2757948 w 5030963"/>
                <a:gd name="connsiteY74" fmla="*/ 873805 h 2223282"/>
                <a:gd name="connsiteX75" fmla="*/ 2875935 w 5030963"/>
                <a:gd name="connsiteY75" fmla="*/ 859056 h 2223282"/>
                <a:gd name="connsiteX76" fmla="*/ 2898058 w 5030963"/>
                <a:gd name="connsiteY76" fmla="*/ 844308 h 2223282"/>
                <a:gd name="connsiteX77" fmla="*/ 2971800 w 5030963"/>
                <a:gd name="connsiteY77" fmla="*/ 829560 h 2223282"/>
                <a:gd name="connsiteX78" fmla="*/ 2993922 w 5030963"/>
                <a:gd name="connsiteY78" fmla="*/ 822185 h 2223282"/>
                <a:gd name="connsiteX79" fmla="*/ 3060290 w 5030963"/>
                <a:gd name="connsiteY79" fmla="*/ 807437 h 2223282"/>
                <a:gd name="connsiteX80" fmla="*/ 3082413 w 5030963"/>
                <a:gd name="connsiteY80" fmla="*/ 792689 h 2223282"/>
                <a:gd name="connsiteX81" fmla="*/ 3097161 w 5030963"/>
                <a:gd name="connsiteY81" fmla="*/ 777940 h 2223282"/>
                <a:gd name="connsiteX82" fmla="*/ 3134032 w 5030963"/>
                <a:gd name="connsiteY82" fmla="*/ 770566 h 2223282"/>
                <a:gd name="connsiteX83" fmla="*/ 3156155 w 5030963"/>
                <a:gd name="connsiteY83" fmla="*/ 755818 h 2223282"/>
                <a:gd name="connsiteX84" fmla="*/ 3170903 w 5030963"/>
                <a:gd name="connsiteY84" fmla="*/ 741069 h 2223282"/>
                <a:gd name="connsiteX85" fmla="*/ 3200400 w 5030963"/>
                <a:gd name="connsiteY85" fmla="*/ 748443 h 2223282"/>
                <a:gd name="connsiteX86" fmla="*/ 3252019 w 5030963"/>
                <a:gd name="connsiteY86" fmla="*/ 733695 h 2223282"/>
                <a:gd name="connsiteX87" fmla="*/ 3274142 w 5030963"/>
                <a:gd name="connsiteY87" fmla="*/ 718947 h 2223282"/>
                <a:gd name="connsiteX88" fmla="*/ 3288890 w 5030963"/>
                <a:gd name="connsiteY88" fmla="*/ 704198 h 2223282"/>
                <a:gd name="connsiteX89" fmla="*/ 3406877 w 5030963"/>
                <a:gd name="connsiteY89" fmla="*/ 682076 h 2223282"/>
                <a:gd name="connsiteX90" fmla="*/ 3429000 w 5030963"/>
                <a:gd name="connsiteY90" fmla="*/ 674701 h 2223282"/>
                <a:gd name="connsiteX91" fmla="*/ 3451122 w 5030963"/>
                <a:gd name="connsiteY91" fmla="*/ 659953 h 2223282"/>
                <a:gd name="connsiteX92" fmla="*/ 3480619 w 5030963"/>
                <a:gd name="connsiteY92" fmla="*/ 652579 h 2223282"/>
                <a:gd name="connsiteX93" fmla="*/ 3502742 w 5030963"/>
                <a:gd name="connsiteY93" fmla="*/ 645205 h 2223282"/>
                <a:gd name="connsiteX94" fmla="*/ 3517490 w 5030963"/>
                <a:gd name="connsiteY94" fmla="*/ 630456 h 2223282"/>
                <a:gd name="connsiteX95" fmla="*/ 3532238 w 5030963"/>
                <a:gd name="connsiteY95" fmla="*/ 608334 h 2223282"/>
                <a:gd name="connsiteX96" fmla="*/ 3576484 w 5030963"/>
                <a:gd name="connsiteY96" fmla="*/ 593585 h 2223282"/>
                <a:gd name="connsiteX97" fmla="*/ 3591232 w 5030963"/>
                <a:gd name="connsiteY97" fmla="*/ 571463 h 2223282"/>
                <a:gd name="connsiteX98" fmla="*/ 3613355 w 5030963"/>
                <a:gd name="connsiteY98" fmla="*/ 556714 h 2223282"/>
                <a:gd name="connsiteX99" fmla="*/ 3620729 w 5030963"/>
                <a:gd name="connsiteY99" fmla="*/ 549340 h 2223282"/>
                <a:gd name="connsiteX100" fmla="*/ 3716593 w 5030963"/>
                <a:gd name="connsiteY100" fmla="*/ 534592 h 2223282"/>
                <a:gd name="connsiteX101" fmla="*/ 3819832 w 5030963"/>
                <a:gd name="connsiteY101" fmla="*/ 519843 h 2223282"/>
                <a:gd name="connsiteX102" fmla="*/ 3864077 w 5030963"/>
                <a:gd name="connsiteY102" fmla="*/ 482972 h 2223282"/>
                <a:gd name="connsiteX103" fmla="*/ 3893574 w 5030963"/>
                <a:gd name="connsiteY103" fmla="*/ 475598 h 2223282"/>
                <a:gd name="connsiteX104" fmla="*/ 3915696 w 5030963"/>
                <a:gd name="connsiteY104" fmla="*/ 468224 h 2223282"/>
                <a:gd name="connsiteX105" fmla="*/ 3930445 w 5030963"/>
                <a:gd name="connsiteY105" fmla="*/ 446101 h 2223282"/>
                <a:gd name="connsiteX106" fmla="*/ 3952567 w 5030963"/>
                <a:gd name="connsiteY106" fmla="*/ 438727 h 2223282"/>
                <a:gd name="connsiteX107" fmla="*/ 3967316 w 5030963"/>
                <a:gd name="connsiteY107" fmla="*/ 423979 h 2223282"/>
                <a:gd name="connsiteX108" fmla="*/ 3996813 w 5030963"/>
                <a:gd name="connsiteY108" fmla="*/ 401856 h 2223282"/>
                <a:gd name="connsiteX109" fmla="*/ 4085303 w 5030963"/>
                <a:gd name="connsiteY109" fmla="*/ 394482 h 2223282"/>
                <a:gd name="connsiteX110" fmla="*/ 4166419 w 5030963"/>
                <a:gd name="connsiteY110" fmla="*/ 328114 h 2223282"/>
                <a:gd name="connsiteX111" fmla="*/ 4173793 w 5030963"/>
                <a:gd name="connsiteY111" fmla="*/ 313366 h 2223282"/>
                <a:gd name="connsiteX112" fmla="*/ 4269658 w 5030963"/>
                <a:gd name="connsiteY112" fmla="*/ 313366 h 2223282"/>
                <a:gd name="connsiteX113" fmla="*/ 4350774 w 5030963"/>
                <a:gd name="connsiteY113" fmla="*/ 269121 h 2223282"/>
                <a:gd name="connsiteX114" fmla="*/ 4372896 w 5030963"/>
                <a:gd name="connsiteY114" fmla="*/ 246998 h 2223282"/>
                <a:gd name="connsiteX115" fmla="*/ 4468761 w 5030963"/>
                <a:gd name="connsiteY115" fmla="*/ 224876 h 2223282"/>
                <a:gd name="connsiteX116" fmla="*/ 4520380 w 5030963"/>
                <a:gd name="connsiteY116" fmla="*/ 173256 h 2223282"/>
                <a:gd name="connsiteX117" fmla="*/ 4726858 w 5030963"/>
                <a:gd name="connsiteY117" fmla="*/ 173256 h 2223282"/>
                <a:gd name="connsiteX118" fmla="*/ 4734232 w 5030963"/>
                <a:gd name="connsiteY118" fmla="*/ 151134 h 2223282"/>
                <a:gd name="connsiteX119" fmla="*/ 4734232 w 5030963"/>
                <a:gd name="connsiteY119" fmla="*/ 151134 h 2223282"/>
                <a:gd name="connsiteX120" fmla="*/ 4771103 w 5030963"/>
                <a:gd name="connsiteY120" fmla="*/ 129011 h 2223282"/>
                <a:gd name="connsiteX121" fmla="*/ 4793225 w 5030963"/>
                <a:gd name="connsiteY121" fmla="*/ 121637 h 2223282"/>
                <a:gd name="connsiteX122" fmla="*/ 4793225 w 5030963"/>
                <a:gd name="connsiteY122" fmla="*/ 99514 h 2223282"/>
                <a:gd name="connsiteX123" fmla="*/ 4807974 w 5030963"/>
                <a:gd name="connsiteY123" fmla="*/ 99514 h 2223282"/>
                <a:gd name="connsiteX124" fmla="*/ 4815348 w 5030963"/>
                <a:gd name="connsiteY124" fmla="*/ 92140 h 2223282"/>
                <a:gd name="connsiteX125" fmla="*/ 4830096 w 5030963"/>
                <a:gd name="connsiteY125" fmla="*/ 70018 h 2223282"/>
                <a:gd name="connsiteX126" fmla="*/ 4844845 w 5030963"/>
                <a:gd name="connsiteY126" fmla="*/ 70018 h 2223282"/>
                <a:gd name="connsiteX127" fmla="*/ 4844845 w 5030963"/>
                <a:gd name="connsiteY127" fmla="*/ 55269 h 2223282"/>
                <a:gd name="connsiteX128" fmla="*/ 4859593 w 5030963"/>
                <a:gd name="connsiteY128" fmla="*/ 47895 h 2223282"/>
                <a:gd name="connsiteX129" fmla="*/ 4859593 w 5030963"/>
                <a:gd name="connsiteY129" fmla="*/ 25772 h 2223282"/>
                <a:gd name="connsiteX130" fmla="*/ 4874342 w 5030963"/>
                <a:gd name="connsiteY130" fmla="*/ 25772 h 2223282"/>
                <a:gd name="connsiteX131" fmla="*/ 4881716 w 5030963"/>
                <a:gd name="connsiteY131" fmla="*/ 3650 h 2223282"/>
                <a:gd name="connsiteX132" fmla="*/ 5030963 w 5030963"/>
                <a:gd name="connsiteY132" fmla="*/ 0 h 2223282"/>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44793 w 5030963"/>
                <a:gd name="connsiteY19" fmla="*/ 1854572 h 2223282"/>
                <a:gd name="connsiteX20" fmla="*/ 759542 w 5030963"/>
                <a:gd name="connsiteY20" fmla="*/ 1839824 h 2223282"/>
                <a:gd name="connsiteX21" fmla="*/ 781664 w 5030963"/>
                <a:gd name="connsiteY21" fmla="*/ 1832450 h 2223282"/>
                <a:gd name="connsiteX22" fmla="*/ 818535 w 5030963"/>
                <a:gd name="connsiteY22" fmla="*/ 1825076 h 2223282"/>
                <a:gd name="connsiteX23" fmla="*/ 899651 w 5030963"/>
                <a:gd name="connsiteY23" fmla="*/ 1795579 h 2223282"/>
                <a:gd name="connsiteX24" fmla="*/ 921774 w 5030963"/>
                <a:gd name="connsiteY24" fmla="*/ 1780831 h 2223282"/>
                <a:gd name="connsiteX25" fmla="*/ 943896 w 5030963"/>
                <a:gd name="connsiteY25" fmla="*/ 1773456 h 2223282"/>
                <a:gd name="connsiteX26" fmla="*/ 988142 w 5030963"/>
                <a:gd name="connsiteY26" fmla="*/ 1743960 h 2223282"/>
                <a:gd name="connsiteX27" fmla="*/ 1032387 w 5030963"/>
                <a:gd name="connsiteY27" fmla="*/ 1729211 h 2223282"/>
                <a:gd name="connsiteX28" fmla="*/ 1054509 w 5030963"/>
                <a:gd name="connsiteY28" fmla="*/ 1714463 h 2223282"/>
                <a:gd name="connsiteX29" fmla="*/ 1106129 w 5030963"/>
                <a:gd name="connsiteY29" fmla="*/ 1699714 h 2223282"/>
                <a:gd name="connsiteX30" fmla="*/ 1128251 w 5030963"/>
                <a:gd name="connsiteY30" fmla="*/ 1692340 h 2223282"/>
                <a:gd name="connsiteX31" fmla="*/ 1165122 w 5030963"/>
                <a:gd name="connsiteY31" fmla="*/ 1670218 h 2223282"/>
                <a:gd name="connsiteX32" fmla="*/ 1179871 w 5030963"/>
                <a:gd name="connsiteY32" fmla="*/ 1655469 h 2223282"/>
                <a:gd name="connsiteX33" fmla="*/ 1201993 w 5030963"/>
                <a:gd name="connsiteY33" fmla="*/ 1640721 h 2223282"/>
                <a:gd name="connsiteX34" fmla="*/ 1224116 w 5030963"/>
                <a:gd name="connsiteY34" fmla="*/ 1618598 h 2223282"/>
                <a:gd name="connsiteX35" fmla="*/ 1283109 w 5030963"/>
                <a:gd name="connsiteY35" fmla="*/ 1566979 h 2223282"/>
                <a:gd name="connsiteX36" fmla="*/ 1349477 w 5030963"/>
                <a:gd name="connsiteY36" fmla="*/ 1552231 h 2223282"/>
                <a:gd name="connsiteX37" fmla="*/ 1371600 w 5030963"/>
                <a:gd name="connsiteY37" fmla="*/ 1544856 h 2223282"/>
                <a:gd name="connsiteX38" fmla="*/ 1393722 w 5030963"/>
                <a:gd name="connsiteY38" fmla="*/ 1530108 h 2223282"/>
                <a:gd name="connsiteX39" fmla="*/ 1437967 w 5030963"/>
                <a:gd name="connsiteY39" fmla="*/ 1515360 h 2223282"/>
                <a:gd name="connsiteX40" fmla="*/ 1474838 w 5030963"/>
                <a:gd name="connsiteY40" fmla="*/ 1485863 h 2223282"/>
                <a:gd name="connsiteX41" fmla="*/ 1533832 w 5030963"/>
                <a:gd name="connsiteY41" fmla="*/ 1441618 h 2223282"/>
                <a:gd name="connsiteX42" fmla="*/ 1578077 w 5030963"/>
                <a:gd name="connsiteY42" fmla="*/ 1426869 h 2223282"/>
                <a:gd name="connsiteX43" fmla="*/ 1585451 w 5030963"/>
                <a:gd name="connsiteY43" fmla="*/ 1404747 h 2223282"/>
                <a:gd name="connsiteX44" fmla="*/ 1637071 w 5030963"/>
                <a:gd name="connsiteY44" fmla="*/ 1389998 h 2223282"/>
                <a:gd name="connsiteX45" fmla="*/ 1681316 w 5030963"/>
                <a:gd name="connsiteY45" fmla="*/ 1375250 h 2223282"/>
                <a:gd name="connsiteX46" fmla="*/ 1703438 w 5030963"/>
                <a:gd name="connsiteY46" fmla="*/ 1367876 h 2223282"/>
                <a:gd name="connsiteX47" fmla="*/ 1725561 w 5030963"/>
                <a:gd name="connsiteY47" fmla="*/ 1353127 h 2223282"/>
                <a:gd name="connsiteX48" fmla="*/ 1799303 w 5030963"/>
                <a:gd name="connsiteY48" fmla="*/ 1316256 h 2223282"/>
                <a:gd name="connsiteX49" fmla="*/ 1902542 w 5030963"/>
                <a:gd name="connsiteY49" fmla="*/ 1279385 h 2223282"/>
                <a:gd name="connsiteX50" fmla="*/ 1946787 w 5030963"/>
                <a:gd name="connsiteY50" fmla="*/ 1264637 h 2223282"/>
                <a:gd name="connsiteX51" fmla="*/ 1998406 w 5030963"/>
                <a:gd name="connsiteY51" fmla="*/ 1249889 h 2223282"/>
                <a:gd name="connsiteX52" fmla="*/ 2035277 w 5030963"/>
                <a:gd name="connsiteY52" fmla="*/ 1220392 h 2223282"/>
                <a:gd name="connsiteX53" fmla="*/ 2050025 w 5030963"/>
                <a:gd name="connsiteY53" fmla="*/ 1205643 h 2223282"/>
                <a:gd name="connsiteX54" fmla="*/ 2101645 w 5030963"/>
                <a:gd name="connsiteY54" fmla="*/ 1190895 h 2223282"/>
                <a:gd name="connsiteX55" fmla="*/ 2153264 w 5030963"/>
                <a:gd name="connsiteY55" fmla="*/ 1168772 h 2223282"/>
                <a:gd name="connsiteX56" fmla="*/ 2168013 w 5030963"/>
                <a:gd name="connsiteY56" fmla="*/ 1154024 h 2223282"/>
                <a:gd name="connsiteX57" fmla="*/ 2212258 w 5030963"/>
                <a:gd name="connsiteY57" fmla="*/ 1139276 h 2223282"/>
                <a:gd name="connsiteX58" fmla="*/ 2212258 w 5030963"/>
                <a:gd name="connsiteY58" fmla="*/ 1139276 h 2223282"/>
                <a:gd name="connsiteX59" fmla="*/ 2241755 w 5030963"/>
                <a:gd name="connsiteY59" fmla="*/ 1131901 h 2223282"/>
                <a:gd name="connsiteX60" fmla="*/ 2286000 w 5030963"/>
                <a:gd name="connsiteY60" fmla="*/ 1117153 h 2223282"/>
                <a:gd name="connsiteX61" fmla="*/ 2308122 w 5030963"/>
                <a:gd name="connsiteY61" fmla="*/ 1102405 h 2223282"/>
                <a:gd name="connsiteX62" fmla="*/ 2352367 w 5030963"/>
                <a:gd name="connsiteY62" fmla="*/ 1087656 h 2223282"/>
                <a:gd name="connsiteX63" fmla="*/ 2367116 w 5030963"/>
                <a:gd name="connsiteY63" fmla="*/ 1072908 h 2223282"/>
                <a:gd name="connsiteX64" fmla="*/ 2389238 w 5030963"/>
                <a:gd name="connsiteY64" fmla="*/ 1065534 h 2223282"/>
                <a:gd name="connsiteX65" fmla="*/ 2411361 w 5030963"/>
                <a:gd name="connsiteY65" fmla="*/ 1050785 h 2223282"/>
                <a:gd name="connsiteX66" fmla="*/ 2470355 w 5030963"/>
                <a:gd name="connsiteY66" fmla="*/ 1013914 h 2223282"/>
                <a:gd name="connsiteX67" fmla="*/ 2492477 w 5030963"/>
                <a:gd name="connsiteY67" fmla="*/ 1006540 h 2223282"/>
                <a:gd name="connsiteX68" fmla="*/ 2507225 w 5030963"/>
                <a:gd name="connsiteY68" fmla="*/ 984418 h 2223282"/>
                <a:gd name="connsiteX69" fmla="*/ 2558845 w 5030963"/>
                <a:gd name="connsiteY69" fmla="*/ 969669 h 2223282"/>
                <a:gd name="connsiteX70" fmla="*/ 2580967 w 5030963"/>
                <a:gd name="connsiteY70" fmla="*/ 954921 h 2223282"/>
                <a:gd name="connsiteX71" fmla="*/ 2603090 w 5030963"/>
                <a:gd name="connsiteY71" fmla="*/ 947547 h 2223282"/>
                <a:gd name="connsiteX72" fmla="*/ 2617838 w 5030963"/>
                <a:gd name="connsiteY72" fmla="*/ 925424 h 2223282"/>
                <a:gd name="connsiteX73" fmla="*/ 2691580 w 5030963"/>
                <a:gd name="connsiteY73" fmla="*/ 895927 h 2223282"/>
                <a:gd name="connsiteX74" fmla="*/ 2757948 w 5030963"/>
                <a:gd name="connsiteY74" fmla="*/ 873805 h 2223282"/>
                <a:gd name="connsiteX75" fmla="*/ 2875935 w 5030963"/>
                <a:gd name="connsiteY75" fmla="*/ 859056 h 2223282"/>
                <a:gd name="connsiteX76" fmla="*/ 2898058 w 5030963"/>
                <a:gd name="connsiteY76" fmla="*/ 844308 h 2223282"/>
                <a:gd name="connsiteX77" fmla="*/ 2971800 w 5030963"/>
                <a:gd name="connsiteY77" fmla="*/ 829560 h 2223282"/>
                <a:gd name="connsiteX78" fmla="*/ 2993922 w 5030963"/>
                <a:gd name="connsiteY78" fmla="*/ 822185 h 2223282"/>
                <a:gd name="connsiteX79" fmla="*/ 3060290 w 5030963"/>
                <a:gd name="connsiteY79" fmla="*/ 807437 h 2223282"/>
                <a:gd name="connsiteX80" fmla="*/ 3082413 w 5030963"/>
                <a:gd name="connsiteY80" fmla="*/ 792689 h 2223282"/>
                <a:gd name="connsiteX81" fmla="*/ 3097161 w 5030963"/>
                <a:gd name="connsiteY81" fmla="*/ 777940 h 2223282"/>
                <a:gd name="connsiteX82" fmla="*/ 3134032 w 5030963"/>
                <a:gd name="connsiteY82" fmla="*/ 770566 h 2223282"/>
                <a:gd name="connsiteX83" fmla="*/ 3156155 w 5030963"/>
                <a:gd name="connsiteY83" fmla="*/ 755818 h 2223282"/>
                <a:gd name="connsiteX84" fmla="*/ 3170903 w 5030963"/>
                <a:gd name="connsiteY84" fmla="*/ 741069 h 2223282"/>
                <a:gd name="connsiteX85" fmla="*/ 3200400 w 5030963"/>
                <a:gd name="connsiteY85" fmla="*/ 748443 h 2223282"/>
                <a:gd name="connsiteX86" fmla="*/ 3252019 w 5030963"/>
                <a:gd name="connsiteY86" fmla="*/ 733695 h 2223282"/>
                <a:gd name="connsiteX87" fmla="*/ 3274142 w 5030963"/>
                <a:gd name="connsiteY87" fmla="*/ 718947 h 2223282"/>
                <a:gd name="connsiteX88" fmla="*/ 3288890 w 5030963"/>
                <a:gd name="connsiteY88" fmla="*/ 704198 h 2223282"/>
                <a:gd name="connsiteX89" fmla="*/ 3406877 w 5030963"/>
                <a:gd name="connsiteY89" fmla="*/ 682076 h 2223282"/>
                <a:gd name="connsiteX90" fmla="*/ 3429000 w 5030963"/>
                <a:gd name="connsiteY90" fmla="*/ 674701 h 2223282"/>
                <a:gd name="connsiteX91" fmla="*/ 3451122 w 5030963"/>
                <a:gd name="connsiteY91" fmla="*/ 659953 h 2223282"/>
                <a:gd name="connsiteX92" fmla="*/ 3480619 w 5030963"/>
                <a:gd name="connsiteY92" fmla="*/ 652579 h 2223282"/>
                <a:gd name="connsiteX93" fmla="*/ 3502742 w 5030963"/>
                <a:gd name="connsiteY93" fmla="*/ 645205 h 2223282"/>
                <a:gd name="connsiteX94" fmla="*/ 3517490 w 5030963"/>
                <a:gd name="connsiteY94" fmla="*/ 630456 h 2223282"/>
                <a:gd name="connsiteX95" fmla="*/ 3532238 w 5030963"/>
                <a:gd name="connsiteY95" fmla="*/ 608334 h 2223282"/>
                <a:gd name="connsiteX96" fmla="*/ 3576484 w 5030963"/>
                <a:gd name="connsiteY96" fmla="*/ 593585 h 2223282"/>
                <a:gd name="connsiteX97" fmla="*/ 3591232 w 5030963"/>
                <a:gd name="connsiteY97" fmla="*/ 571463 h 2223282"/>
                <a:gd name="connsiteX98" fmla="*/ 3613355 w 5030963"/>
                <a:gd name="connsiteY98" fmla="*/ 556714 h 2223282"/>
                <a:gd name="connsiteX99" fmla="*/ 3620729 w 5030963"/>
                <a:gd name="connsiteY99" fmla="*/ 549340 h 2223282"/>
                <a:gd name="connsiteX100" fmla="*/ 3716593 w 5030963"/>
                <a:gd name="connsiteY100" fmla="*/ 534592 h 2223282"/>
                <a:gd name="connsiteX101" fmla="*/ 3819832 w 5030963"/>
                <a:gd name="connsiteY101" fmla="*/ 519843 h 2223282"/>
                <a:gd name="connsiteX102" fmla="*/ 3864077 w 5030963"/>
                <a:gd name="connsiteY102" fmla="*/ 482972 h 2223282"/>
                <a:gd name="connsiteX103" fmla="*/ 3893574 w 5030963"/>
                <a:gd name="connsiteY103" fmla="*/ 475598 h 2223282"/>
                <a:gd name="connsiteX104" fmla="*/ 3915696 w 5030963"/>
                <a:gd name="connsiteY104" fmla="*/ 468224 h 2223282"/>
                <a:gd name="connsiteX105" fmla="*/ 3930445 w 5030963"/>
                <a:gd name="connsiteY105" fmla="*/ 446101 h 2223282"/>
                <a:gd name="connsiteX106" fmla="*/ 3952567 w 5030963"/>
                <a:gd name="connsiteY106" fmla="*/ 438727 h 2223282"/>
                <a:gd name="connsiteX107" fmla="*/ 3967316 w 5030963"/>
                <a:gd name="connsiteY107" fmla="*/ 423979 h 2223282"/>
                <a:gd name="connsiteX108" fmla="*/ 3996813 w 5030963"/>
                <a:gd name="connsiteY108" fmla="*/ 401856 h 2223282"/>
                <a:gd name="connsiteX109" fmla="*/ 4085303 w 5030963"/>
                <a:gd name="connsiteY109" fmla="*/ 394482 h 2223282"/>
                <a:gd name="connsiteX110" fmla="*/ 4166419 w 5030963"/>
                <a:gd name="connsiteY110" fmla="*/ 328114 h 2223282"/>
                <a:gd name="connsiteX111" fmla="*/ 4173793 w 5030963"/>
                <a:gd name="connsiteY111" fmla="*/ 313366 h 2223282"/>
                <a:gd name="connsiteX112" fmla="*/ 4269658 w 5030963"/>
                <a:gd name="connsiteY112" fmla="*/ 313366 h 2223282"/>
                <a:gd name="connsiteX113" fmla="*/ 4350774 w 5030963"/>
                <a:gd name="connsiteY113" fmla="*/ 269121 h 2223282"/>
                <a:gd name="connsiteX114" fmla="*/ 4372896 w 5030963"/>
                <a:gd name="connsiteY114" fmla="*/ 246998 h 2223282"/>
                <a:gd name="connsiteX115" fmla="*/ 4468761 w 5030963"/>
                <a:gd name="connsiteY115" fmla="*/ 224876 h 2223282"/>
                <a:gd name="connsiteX116" fmla="*/ 4520380 w 5030963"/>
                <a:gd name="connsiteY116" fmla="*/ 173256 h 2223282"/>
                <a:gd name="connsiteX117" fmla="*/ 4726858 w 5030963"/>
                <a:gd name="connsiteY117" fmla="*/ 173256 h 2223282"/>
                <a:gd name="connsiteX118" fmla="*/ 4734232 w 5030963"/>
                <a:gd name="connsiteY118" fmla="*/ 151134 h 2223282"/>
                <a:gd name="connsiteX119" fmla="*/ 4734232 w 5030963"/>
                <a:gd name="connsiteY119" fmla="*/ 151134 h 2223282"/>
                <a:gd name="connsiteX120" fmla="*/ 4771103 w 5030963"/>
                <a:gd name="connsiteY120" fmla="*/ 129011 h 2223282"/>
                <a:gd name="connsiteX121" fmla="*/ 4793225 w 5030963"/>
                <a:gd name="connsiteY121" fmla="*/ 121637 h 2223282"/>
                <a:gd name="connsiteX122" fmla="*/ 4793225 w 5030963"/>
                <a:gd name="connsiteY122" fmla="*/ 99514 h 2223282"/>
                <a:gd name="connsiteX123" fmla="*/ 4807974 w 5030963"/>
                <a:gd name="connsiteY123" fmla="*/ 99514 h 2223282"/>
                <a:gd name="connsiteX124" fmla="*/ 4815348 w 5030963"/>
                <a:gd name="connsiteY124" fmla="*/ 92140 h 2223282"/>
                <a:gd name="connsiteX125" fmla="*/ 4830096 w 5030963"/>
                <a:gd name="connsiteY125" fmla="*/ 70018 h 2223282"/>
                <a:gd name="connsiteX126" fmla="*/ 4844845 w 5030963"/>
                <a:gd name="connsiteY126" fmla="*/ 70018 h 2223282"/>
                <a:gd name="connsiteX127" fmla="*/ 4844845 w 5030963"/>
                <a:gd name="connsiteY127" fmla="*/ 55269 h 2223282"/>
                <a:gd name="connsiteX128" fmla="*/ 4859593 w 5030963"/>
                <a:gd name="connsiteY128" fmla="*/ 47895 h 2223282"/>
                <a:gd name="connsiteX129" fmla="*/ 4859593 w 5030963"/>
                <a:gd name="connsiteY129" fmla="*/ 25772 h 2223282"/>
                <a:gd name="connsiteX130" fmla="*/ 4874342 w 5030963"/>
                <a:gd name="connsiteY130" fmla="*/ 25772 h 2223282"/>
                <a:gd name="connsiteX131" fmla="*/ 4881716 w 5030963"/>
                <a:gd name="connsiteY131" fmla="*/ 3650 h 2223282"/>
                <a:gd name="connsiteX132" fmla="*/ 5030963 w 5030963"/>
                <a:gd name="connsiteY132" fmla="*/ 0 h 2223282"/>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44793 w 5030963"/>
                <a:gd name="connsiteY19" fmla="*/ 1854572 h 2223282"/>
                <a:gd name="connsiteX20" fmla="*/ 759542 w 5030963"/>
                <a:gd name="connsiteY20" fmla="*/ 1839824 h 2223282"/>
                <a:gd name="connsiteX21" fmla="*/ 781664 w 5030963"/>
                <a:gd name="connsiteY21" fmla="*/ 1832450 h 2223282"/>
                <a:gd name="connsiteX22" fmla="*/ 818535 w 5030963"/>
                <a:gd name="connsiteY22" fmla="*/ 1825076 h 2223282"/>
                <a:gd name="connsiteX23" fmla="*/ 899651 w 5030963"/>
                <a:gd name="connsiteY23" fmla="*/ 1795579 h 2223282"/>
                <a:gd name="connsiteX24" fmla="*/ 921774 w 5030963"/>
                <a:gd name="connsiteY24" fmla="*/ 1780831 h 2223282"/>
                <a:gd name="connsiteX25" fmla="*/ 943896 w 5030963"/>
                <a:gd name="connsiteY25" fmla="*/ 1773456 h 2223282"/>
                <a:gd name="connsiteX26" fmla="*/ 988142 w 5030963"/>
                <a:gd name="connsiteY26" fmla="*/ 1743960 h 2223282"/>
                <a:gd name="connsiteX27" fmla="*/ 1032387 w 5030963"/>
                <a:gd name="connsiteY27" fmla="*/ 1729211 h 2223282"/>
                <a:gd name="connsiteX28" fmla="*/ 1054509 w 5030963"/>
                <a:gd name="connsiteY28" fmla="*/ 1714463 h 2223282"/>
                <a:gd name="connsiteX29" fmla="*/ 1106129 w 5030963"/>
                <a:gd name="connsiteY29" fmla="*/ 1699714 h 2223282"/>
                <a:gd name="connsiteX30" fmla="*/ 1128251 w 5030963"/>
                <a:gd name="connsiteY30" fmla="*/ 1692340 h 2223282"/>
                <a:gd name="connsiteX31" fmla="*/ 1165122 w 5030963"/>
                <a:gd name="connsiteY31" fmla="*/ 1670218 h 2223282"/>
                <a:gd name="connsiteX32" fmla="*/ 1179871 w 5030963"/>
                <a:gd name="connsiteY32" fmla="*/ 1655469 h 2223282"/>
                <a:gd name="connsiteX33" fmla="*/ 1201993 w 5030963"/>
                <a:gd name="connsiteY33" fmla="*/ 1640721 h 2223282"/>
                <a:gd name="connsiteX34" fmla="*/ 1224116 w 5030963"/>
                <a:gd name="connsiteY34" fmla="*/ 1618598 h 2223282"/>
                <a:gd name="connsiteX35" fmla="*/ 1283109 w 5030963"/>
                <a:gd name="connsiteY35" fmla="*/ 1566979 h 2223282"/>
                <a:gd name="connsiteX36" fmla="*/ 1349477 w 5030963"/>
                <a:gd name="connsiteY36" fmla="*/ 1552231 h 2223282"/>
                <a:gd name="connsiteX37" fmla="*/ 1371600 w 5030963"/>
                <a:gd name="connsiteY37" fmla="*/ 1544856 h 2223282"/>
                <a:gd name="connsiteX38" fmla="*/ 1393722 w 5030963"/>
                <a:gd name="connsiteY38" fmla="*/ 1530108 h 2223282"/>
                <a:gd name="connsiteX39" fmla="*/ 1437967 w 5030963"/>
                <a:gd name="connsiteY39" fmla="*/ 1515360 h 2223282"/>
                <a:gd name="connsiteX40" fmla="*/ 1474838 w 5030963"/>
                <a:gd name="connsiteY40" fmla="*/ 1485863 h 2223282"/>
                <a:gd name="connsiteX41" fmla="*/ 1533832 w 5030963"/>
                <a:gd name="connsiteY41" fmla="*/ 1441618 h 2223282"/>
                <a:gd name="connsiteX42" fmla="*/ 1578077 w 5030963"/>
                <a:gd name="connsiteY42" fmla="*/ 1426869 h 2223282"/>
                <a:gd name="connsiteX43" fmla="*/ 1585451 w 5030963"/>
                <a:gd name="connsiteY43" fmla="*/ 1404747 h 2223282"/>
                <a:gd name="connsiteX44" fmla="*/ 1637071 w 5030963"/>
                <a:gd name="connsiteY44" fmla="*/ 1389998 h 2223282"/>
                <a:gd name="connsiteX45" fmla="*/ 1681316 w 5030963"/>
                <a:gd name="connsiteY45" fmla="*/ 1375250 h 2223282"/>
                <a:gd name="connsiteX46" fmla="*/ 1703438 w 5030963"/>
                <a:gd name="connsiteY46" fmla="*/ 1367876 h 2223282"/>
                <a:gd name="connsiteX47" fmla="*/ 1725561 w 5030963"/>
                <a:gd name="connsiteY47" fmla="*/ 1353127 h 2223282"/>
                <a:gd name="connsiteX48" fmla="*/ 1799303 w 5030963"/>
                <a:gd name="connsiteY48" fmla="*/ 1316256 h 2223282"/>
                <a:gd name="connsiteX49" fmla="*/ 1902542 w 5030963"/>
                <a:gd name="connsiteY49" fmla="*/ 1279385 h 2223282"/>
                <a:gd name="connsiteX50" fmla="*/ 1946787 w 5030963"/>
                <a:gd name="connsiteY50" fmla="*/ 1264637 h 2223282"/>
                <a:gd name="connsiteX51" fmla="*/ 1998406 w 5030963"/>
                <a:gd name="connsiteY51" fmla="*/ 1249889 h 2223282"/>
                <a:gd name="connsiteX52" fmla="*/ 2035277 w 5030963"/>
                <a:gd name="connsiteY52" fmla="*/ 1220392 h 2223282"/>
                <a:gd name="connsiteX53" fmla="*/ 2050025 w 5030963"/>
                <a:gd name="connsiteY53" fmla="*/ 1205643 h 2223282"/>
                <a:gd name="connsiteX54" fmla="*/ 2101645 w 5030963"/>
                <a:gd name="connsiteY54" fmla="*/ 1190895 h 2223282"/>
                <a:gd name="connsiteX55" fmla="*/ 2153264 w 5030963"/>
                <a:gd name="connsiteY55" fmla="*/ 1168772 h 2223282"/>
                <a:gd name="connsiteX56" fmla="*/ 2168013 w 5030963"/>
                <a:gd name="connsiteY56" fmla="*/ 1154024 h 2223282"/>
                <a:gd name="connsiteX57" fmla="*/ 2212258 w 5030963"/>
                <a:gd name="connsiteY57" fmla="*/ 1139276 h 2223282"/>
                <a:gd name="connsiteX58" fmla="*/ 2212258 w 5030963"/>
                <a:gd name="connsiteY58" fmla="*/ 1139276 h 2223282"/>
                <a:gd name="connsiteX59" fmla="*/ 2241755 w 5030963"/>
                <a:gd name="connsiteY59" fmla="*/ 1131901 h 2223282"/>
                <a:gd name="connsiteX60" fmla="*/ 2286000 w 5030963"/>
                <a:gd name="connsiteY60" fmla="*/ 1117153 h 2223282"/>
                <a:gd name="connsiteX61" fmla="*/ 2308122 w 5030963"/>
                <a:gd name="connsiteY61" fmla="*/ 1102405 h 2223282"/>
                <a:gd name="connsiteX62" fmla="*/ 2352367 w 5030963"/>
                <a:gd name="connsiteY62" fmla="*/ 1087656 h 2223282"/>
                <a:gd name="connsiteX63" fmla="*/ 2367116 w 5030963"/>
                <a:gd name="connsiteY63" fmla="*/ 1072908 h 2223282"/>
                <a:gd name="connsiteX64" fmla="*/ 2389238 w 5030963"/>
                <a:gd name="connsiteY64" fmla="*/ 1065534 h 2223282"/>
                <a:gd name="connsiteX65" fmla="*/ 2411361 w 5030963"/>
                <a:gd name="connsiteY65" fmla="*/ 1050785 h 2223282"/>
                <a:gd name="connsiteX66" fmla="*/ 2470355 w 5030963"/>
                <a:gd name="connsiteY66" fmla="*/ 1013914 h 2223282"/>
                <a:gd name="connsiteX67" fmla="*/ 2492477 w 5030963"/>
                <a:gd name="connsiteY67" fmla="*/ 1006540 h 2223282"/>
                <a:gd name="connsiteX68" fmla="*/ 2507225 w 5030963"/>
                <a:gd name="connsiteY68" fmla="*/ 984418 h 2223282"/>
                <a:gd name="connsiteX69" fmla="*/ 2558845 w 5030963"/>
                <a:gd name="connsiteY69" fmla="*/ 969669 h 2223282"/>
                <a:gd name="connsiteX70" fmla="*/ 2580967 w 5030963"/>
                <a:gd name="connsiteY70" fmla="*/ 954921 h 2223282"/>
                <a:gd name="connsiteX71" fmla="*/ 2603090 w 5030963"/>
                <a:gd name="connsiteY71" fmla="*/ 947547 h 2223282"/>
                <a:gd name="connsiteX72" fmla="*/ 2617838 w 5030963"/>
                <a:gd name="connsiteY72" fmla="*/ 925424 h 2223282"/>
                <a:gd name="connsiteX73" fmla="*/ 2691580 w 5030963"/>
                <a:gd name="connsiteY73" fmla="*/ 895927 h 2223282"/>
                <a:gd name="connsiteX74" fmla="*/ 2757948 w 5030963"/>
                <a:gd name="connsiteY74" fmla="*/ 873805 h 2223282"/>
                <a:gd name="connsiteX75" fmla="*/ 2875935 w 5030963"/>
                <a:gd name="connsiteY75" fmla="*/ 859056 h 2223282"/>
                <a:gd name="connsiteX76" fmla="*/ 2898058 w 5030963"/>
                <a:gd name="connsiteY76" fmla="*/ 844308 h 2223282"/>
                <a:gd name="connsiteX77" fmla="*/ 2971800 w 5030963"/>
                <a:gd name="connsiteY77" fmla="*/ 829560 h 2223282"/>
                <a:gd name="connsiteX78" fmla="*/ 2993922 w 5030963"/>
                <a:gd name="connsiteY78" fmla="*/ 822185 h 2223282"/>
                <a:gd name="connsiteX79" fmla="*/ 3060290 w 5030963"/>
                <a:gd name="connsiteY79" fmla="*/ 807437 h 2223282"/>
                <a:gd name="connsiteX80" fmla="*/ 3082413 w 5030963"/>
                <a:gd name="connsiteY80" fmla="*/ 792689 h 2223282"/>
                <a:gd name="connsiteX81" fmla="*/ 3097161 w 5030963"/>
                <a:gd name="connsiteY81" fmla="*/ 777940 h 2223282"/>
                <a:gd name="connsiteX82" fmla="*/ 3134032 w 5030963"/>
                <a:gd name="connsiteY82" fmla="*/ 770566 h 2223282"/>
                <a:gd name="connsiteX83" fmla="*/ 3156155 w 5030963"/>
                <a:gd name="connsiteY83" fmla="*/ 755818 h 2223282"/>
                <a:gd name="connsiteX84" fmla="*/ 3170903 w 5030963"/>
                <a:gd name="connsiteY84" fmla="*/ 741069 h 2223282"/>
                <a:gd name="connsiteX85" fmla="*/ 3200400 w 5030963"/>
                <a:gd name="connsiteY85" fmla="*/ 748443 h 2223282"/>
                <a:gd name="connsiteX86" fmla="*/ 3252019 w 5030963"/>
                <a:gd name="connsiteY86" fmla="*/ 733695 h 2223282"/>
                <a:gd name="connsiteX87" fmla="*/ 3274142 w 5030963"/>
                <a:gd name="connsiteY87" fmla="*/ 718947 h 2223282"/>
                <a:gd name="connsiteX88" fmla="*/ 3288890 w 5030963"/>
                <a:gd name="connsiteY88" fmla="*/ 704198 h 2223282"/>
                <a:gd name="connsiteX89" fmla="*/ 3406877 w 5030963"/>
                <a:gd name="connsiteY89" fmla="*/ 682076 h 2223282"/>
                <a:gd name="connsiteX90" fmla="*/ 3429000 w 5030963"/>
                <a:gd name="connsiteY90" fmla="*/ 674701 h 2223282"/>
                <a:gd name="connsiteX91" fmla="*/ 3451122 w 5030963"/>
                <a:gd name="connsiteY91" fmla="*/ 659953 h 2223282"/>
                <a:gd name="connsiteX92" fmla="*/ 3480619 w 5030963"/>
                <a:gd name="connsiteY92" fmla="*/ 652579 h 2223282"/>
                <a:gd name="connsiteX93" fmla="*/ 3502742 w 5030963"/>
                <a:gd name="connsiteY93" fmla="*/ 645205 h 2223282"/>
                <a:gd name="connsiteX94" fmla="*/ 3517490 w 5030963"/>
                <a:gd name="connsiteY94" fmla="*/ 630456 h 2223282"/>
                <a:gd name="connsiteX95" fmla="*/ 3532238 w 5030963"/>
                <a:gd name="connsiteY95" fmla="*/ 608334 h 2223282"/>
                <a:gd name="connsiteX96" fmla="*/ 3576484 w 5030963"/>
                <a:gd name="connsiteY96" fmla="*/ 593585 h 2223282"/>
                <a:gd name="connsiteX97" fmla="*/ 3591232 w 5030963"/>
                <a:gd name="connsiteY97" fmla="*/ 571463 h 2223282"/>
                <a:gd name="connsiteX98" fmla="*/ 3613355 w 5030963"/>
                <a:gd name="connsiteY98" fmla="*/ 556714 h 2223282"/>
                <a:gd name="connsiteX99" fmla="*/ 3620729 w 5030963"/>
                <a:gd name="connsiteY99" fmla="*/ 549340 h 2223282"/>
                <a:gd name="connsiteX100" fmla="*/ 3716593 w 5030963"/>
                <a:gd name="connsiteY100" fmla="*/ 534592 h 2223282"/>
                <a:gd name="connsiteX101" fmla="*/ 3819832 w 5030963"/>
                <a:gd name="connsiteY101" fmla="*/ 519843 h 2223282"/>
                <a:gd name="connsiteX102" fmla="*/ 3864077 w 5030963"/>
                <a:gd name="connsiteY102" fmla="*/ 482972 h 2223282"/>
                <a:gd name="connsiteX103" fmla="*/ 3893574 w 5030963"/>
                <a:gd name="connsiteY103" fmla="*/ 475598 h 2223282"/>
                <a:gd name="connsiteX104" fmla="*/ 3915696 w 5030963"/>
                <a:gd name="connsiteY104" fmla="*/ 468224 h 2223282"/>
                <a:gd name="connsiteX105" fmla="*/ 3930445 w 5030963"/>
                <a:gd name="connsiteY105" fmla="*/ 446101 h 2223282"/>
                <a:gd name="connsiteX106" fmla="*/ 3952567 w 5030963"/>
                <a:gd name="connsiteY106" fmla="*/ 438727 h 2223282"/>
                <a:gd name="connsiteX107" fmla="*/ 3967316 w 5030963"/>
                <a:gd name="connsiteY107" fmla="*/ 423979 h 2223282"/>
                <a:gd name="connsiteX108" fmla="*/ 3996813 w 5030963"/>
                <a:gd name="connsiteY108" fmla="*/ 401856 h 2223282"/>
                <a:gd name="connsiteX109" fmla="*/ 4085303 w 5030963"/>
                <a:gd name="connsiteY109" fmla="*/ 394482 h 2223282"/>
                <a:gd name="connsiteX110" fmla="*/ 4166419 w 5030963"/>
                <a:gd name="connsiteY110" fmla="*/ 328114 h 2223282"/>
                <a:gd name="connsiteX111" fmla="*/ 4173793 w 5030963"/>
                <a:gd name="connsiteY111" fmla="*/ 313366 h 2223282"/>
                <a:gd name="connsiteX112" fmla="*/ 4269658 w 5030963"/>
                <a:gd name="connsiteY112" fmla="*/ 313366 h 2223282"/>
                <a:gd name="connsiteX113" fmla="*/ 4350774 w 5030963"/>
                <a:gd name="connsiteY113" fmla="*/ 269121 h 2223282"/>
                <a:gd name="connsiteX114" fmla="*/ 4372896 w 5030963"/>
                <a:gd name="connsiteY114" fmla="*/ 246998 h 2223282"/>
                <a:gd name="connsiteX115" fmla="*/ 4468761 w 5030963"/>
                <a:gd name="connsiteY115" fmla="*/ 224876 h 2223282"/>
                <a:gd name="connsiteX116" fmla="*/ 4520380 w 5030963"/>
                <a:gd name="connsiteY116" fmla="*/ 173256 h 2223282"/>
                <a:gd name="connsiteX117" fmla="*/ 4726858 w 5030963"/>
                <a:gd name="connsiteY117" fmla="*/ 173256 h 2223282"/>
                <a:gd name="connsiteX118" fmla="*/ 4734232 w 5030963"/>
                <a:gd name="connsiteY118" fmla="*/ 151134 h 2223282"/>
                <a:gd name="connsiteX119" fmla="*/ 4734232 w 5030963"/>
                <a:gd name="connsiteY119" fmla="*/ 151134 h 2223282"/>
                <a:gd name="connsiteX120" fmla="*/ 4771103 w 5030963"/>
                <a:gd name="connsiteY120" fmla="*/ 129011 h 2223282"/>
                <a:gd name="connsiteX121" fmla="*/ 4793225 w 5030963"/>
                <a:gd name="connsiteY121" fmla="*/ 121637 h 2223282"/>
                <a:gd name="connsiteX122" fmla="*/ 4793225 w 5030963"/>
                <a:gd name="connsiteY122" fmla="*/ 99514 h 2223282"/>
                <a:gd name="connsiteX123" fmla="*/ 4807974 w 5030963"/>
                <a:gd name="connsiteY123" fmla="*/ 99514 h 2223282"/>
                <a:gd name="connsiteX124" fmla="*/ 4815348 w 5030963"/>
                <a:gd name="connsiteY124" fmla="*/ 92140 h 2223282"/>
                <a:gd name="connsiteX125" fmla="*/ 4830096 w 5030963"/>
                <a:gd name="connsiteY125" fmla="*/ 70018 h 2223282"/>
                <a:gd name="connsiteX126" fmla="*/ 4844845 w 5030963"/>
                <a:gd name="connsiteY126" fmla="*/ 70018 h 2223282"/>
                <a:gd name="connsiteX127" fmla="*/ 4844845 w 5030963"/>
                <a:gd name="connsiteY127" fmla="*/ 55269 h 2223282"/>
                <a:gd name="connsiteX128" fmla="*/ 4859593 w 5030963"/>
                <a:gd name="connsiteY128" fmla="*/ 47895 h 2223282"/>
                <a:gd name="connsiteX129" fmla="*/ 4859593 w 5030963"/>
                <a:gd name="connsiteY129" fmla="*/ 25772 h 2223282"/>
                <a:gd name="connsiteX130" fmla="*/ 4874342 w 5030963"/>
                <a:gd name="connsiteY130" fmla="*/ 25772 h 2223282"/>
                <a:gd name="connsiteX131" fmla="*/ 4881716 w 5030963"/>
                <a:gd name="connsiteY131" fmla="*/ 3650 h 2223282"/>
                <a:gd name="connsiteX132" fmla="*/ 5030963 w 5030963"/>
                <a:gd name="connsiteY132" fmla="*/ 0 h 2223282"/>
                <a:gd name="connsiteX0" fmla="*/ 0 w 5030963"/>
                <a:gd name="connsiteY0" fmla="*/ 2223282 h 2223282"/>
                <a:gd name="connsiteX1" fmla="*/ 0 w 5030963"/>
                <a:gd name="connsiteY1" fmla="*/ 2223282 h 2223282"/>
                <a:gd name="connsiteX2" fmla="*/ 103238 w 5030963"/>
                <a:gd name="connsiteY2" fmla="*/ 2179037 h 2223282"/>
                <a:gd name="connsiteX3" fmla="*/ 147484 w 5030963"/>
                <a:gd name="connsiteY3" fmla="*/ 2164289 h 2223282"/>
                <a:gd name="connsiteX4" fmla="*/ 169606 w 5030963"/>
                <a:gd name="connsiteY4" fmla="*/ 2156914 h 2223282"/>
                <a:gd name="connsiteX5" fmla="*/ 206477 w 5030963"/>
                <a:gd name="connsiteY5" fmla="*/ 2127418 h 2223282"/>
                <a:gd name="connsiteX6" fmla="*/ 228600 w 5030963"/>
                <a:gd name="connsiteY6" fmla="*/ 2120043 h 2223282"/>
                <a:gd name="connsiteX7" fmla="*/ 250722 w 5030963"/>
                <a:gd name="connsiteY7" fmla="*/ 2097921 h 2223282"/>
                <a:gd name="connsiteX8" fmla="*/ 294967 w 5030963"/>
                <a:gd name="connsiteY8" fmla="*/ 2083172 h 2223282"/>
                <a:gd name="connsiteX9" fmla="*/ 317090 w 5030963"/>
                <a:gd name="connsiteY9" fmla="*/ 2075798 h 2223282"/>
                <a:gd name="connsiteX10" fmla="*/ 339213 w 5030963"/>
                <a:gd name="connsiteY10" fmla="*/ 2061050 h 2223282"/>
                <a:gd name="connsiteX11" fmla="*/ 405580 w 5030963"/>
                <a:gd name="connsiteY11" fmla="*/ 2046301 h 2223282"/>
                <a:gd name="connsiteX12" fmla="*/ 420329 w 5030963"/>
                <a:gd name="connsiteY12" fmla="*/ 2031553 h 2223282"/>
                <a:gd name="connsiteX13" fmla="*/ 464574 w 5030963"/>
                <a:gd name="connsiteY13" fmla="*/ 2016805 h 2223282"/>
                <a:gd name="connsiteX14" fmla="*/ 516193 w 5030963"/>
                <a:gd name="connsiteY14" fmla="*/ 1972560 h 2223282"/>
                <a:gd name="connsiteX15" fmla="*/ 538316 w 5030963"/>
                <a:gd name="connsiteY15" fmla="*/ 1965185 h 2223282"/>
                <a:gd name="connsiteX16" fmla="*/ 560438 w 5030963"/>
                <a:gd name="connsiteY16" fmla="*/ 1950437 h 2223282"/>
                <a:gd name="connsiteX17" fmla="*/ 604684 w 5030963"/>
                <a:gd name="connsiteY17" fmla="*/ 1935689 h 2223282"/>
                <a:gd name="connsiteX18" fmla="*/ 641555 w 5030963"/>
                <a:gd name="connsiteY18" fmla="*/ 1913566 h 2223282"/>
                <a:gd name="connsiteX19" fmla="*/ 744793 w 5030963"/>
                <a:gd name="connsiteY19" fmla="*/ 1854572 h 2223282"/>
                <a:gd name="connsiteX20" fmla="*/ 759542 w 5030963"/>
                <a:gd name="connsiteY20" fmla="*/ 1839824 h 2223282"/>
                <a:gd name="connsiteX21" fmla="*/ 781664 w 5030963"/>
                <a:gd name="connsiteY21" fmla="*/ 1832450 h 2223282"/>
                <a:gd name="connsiteX22" fmla="*/ 818535 w 5030963"/>
                <a:gd name="connsiteY22" fmla="*/ 1825076 h 2223282"/>
                <a:gd name="connsiteX23" fmla="*/ 899651 w 5030963"/>
                <a:gd name="connsiteY23" fmla="*/ 1795579 h 2223282"/>
                <a:gd name="connsiteX24" fmla="*/ 921774 w 5030963"/>
                <a:gd name="connsiteY24" fmla="*/ 1780831 h 2223282"/>
                <a:gd name="connsiteX25" fmla="*/ 943896 w 5030963"/>
                <a:gd name="connsiteY25" fmla="*/ 1773456 h 2223282"/>
                <a:gd name="connsiteX26" fmla="*/ 988142 w 5030963"/>
                <a:gd name="connsiteY26" fmla="*/ 1743960 h 2223282"/>
                <a:gd name="connsiteX27" fmla="*/ 1032387 w 5030963"/>
                <a:gd name="connsiteY27" fmla="*/ 1729211 h 2223282"/>
                <a:gd name="connsiteX28" fmla="*/ 1054509 w 5030963"/>
                <a:gd name="connsiteY28" fmla="*/ 1714463 h 2223282"/>
                <a:gd name="connsiteX29" fmla="*/ 1106129 w 5030963"/>
                <a:gd name="connsiteY29" fmla="*/ 1699714 h 2223282"/>
                <a:gd name="connsiteX30" fmla="*/ 1165122 w 5030963"/>
                <a:gd name="connsiteY30" fmla="*/ 1670218 h 2223282"/>
                <a:gd name="connsiteX31" fmla="*/ 1179871 w 5030963"/>
                <a:gd name="connsiteY31" fmla="*/ 1655469 h 2223282"/>
                <a:gd name="connsiteX32" fmla="*/ 1201993 w 5030963"/>
                <a:gd name="connsiteY32" fmla="*/ 1640721 h 2223282"/>
                <a:gd name="connsiteX33" fmla="*/ 1224116 w 5030963"/>
                <a:gd name="connsiteY33" fmla="*/ 1618598 h 2223282"/>
                <a:gd name="connsiteX34" fmla="*/ 1283109 w 5030963"/>
                <a:gd name="connsiteY34" fmla="*/ 1566979 h 2223282"/>
                <a:gd name="connsiteX35" fmla="*/ 1349477 w 5030963"/>
                <a:gd name="connsiteY35" fmla="*/ 1552231 h 2223282"/>
                <a:gd name="connsiteX36" fmla="*/ 1371600 w 5030963"/>
                <a:gd name="connsiteY36" fmla="*/ 1544856 h 2223282"/>
                <a:gd name="connsiteX37" fmla="*/ 1393722 w 5030963"/>
                <a:gd name="connsiteY37" fmla="*/ 1530108 h 2223282"/>
                <a:gd name="connsiteX38" fmla="*/ 1437967 w 5030963"/>
                <a:gd name="connsiteY38" fmla="*/ 1515360 h 2223282"/>
                <a:gd name="connsiteX39" fmla="*/ 1474838 w 5030963"/>
                <a:gd name="connsiteY39" fmla="*/ 1485863 h 2223282"/>
                <a:gd name="connsiteX40" fmla="*/ 1533832 w 5030963"/>
                <a:gd name="connsiteY40" fmla="*/ 1441618 h 2223282"/>
                <a:gd name="connsiteX41" fmla="*/ 1578077 w 5030963"/>
                <a:gd name="connsiteY41" fmla="*/ 1426869 h 2223282"/>
                <a:gd name="connsiteX42" fmla="*/ 1585451 w 5030963"/>
                <a:gd name="connsiteY42" fmla="*/ 1404747 h 2223282"/>
                <a:gd name="connsiteX43" fmla="*/ 1637071 w 5030963"/>
                <a:gd name="connsiteY43" fmla="*/ 1389998 h 2223282"/>
                <a:gd name="connsiteX44" fmla="*/ 1681316 w 5030963"/>
                <a:gd name="connsiteY44" fmla="*/ 1375250 h 2223282"/>
                <a:gd name="connsiteX45" fmla="*/ 1703438 w 5030963"/>
                <a:gd name="connsiteY45" fmla="*/ 1367876 h 2223282"/>
                <a:gd name="connsiteX46" fmla="*/ 1725561 w 5030963"/>
                <a:gd name="connsiteY46" fmla="*/ 1353127 h 2223282"/>
                <a:gd name="connsiteX47" fmla="*/ 1799303 w 5030963"/>
                <a:gd name="connsiteY47" fmla="*/ 1316256 h 2223282"/>
                <a:gd name="connsiteX48" fmla="*/ 1902542 w 5030963"/>
                <a:gd name="connsiteY48" fmla="*/ 1279385 h 2223282"/>
                <a:gd name="connsiteX49" fmla="*/ 1946787 w 5030963"/>
                <a:gd name="connsiteY49" fmla="*/ 1264637 h 2223282"/>
                <a:gd name="connsiteX50" fmla="*/ 1998406 w 5030963"/>
                <a:gd name="connsiteY50" fmla="*/ 1249889 h 2223282"/>
                <a:gd name="connsiteX51" fmla="*/ 2035277 w 5030963"/>
                <a:gd name="connsiteY51" fmla="*/ 1220392 h 2223282"/>
                <a:gd name="connsiteX52" fmla="*/ 2050025 w 5030963"/>
                <a:gd name="connsiteY52" fmla="*/ 1205643 h 2223282"/>
                <a:gd name="connsiteX53" fmla="*/ 2101645 w 5030963"/>
                <a:gd name="connsiteY53" fmla="*/ 1190895 h 2223282"/>
                <a:gd name="connsiteX54" fmla="*/ 2153264 w 5030963"/>
                <a:gd name="connsiteY54" fmla="*/ 1168772 h 2223282"/>
                <a:gd name="connsiteX55" fmla="*/ 2168013 w 5030963"/>
                <a:gd name="connsiteY55" fmla="*/ 1154024 h 2223282"/>
                <a:gd name="connsiteX56" fmla="*/ 2212258 w 5030963"/>
                <a:gd name="connsiteY56" fmla="*/ 1139276 h 2223282"/>
                <a:gd name="connsiteX57" fmla="*/ 2212258 w 5030963"/>
                <a:gd name="connsiteY57" fmla="*/ 1139276 h 2223282"/>
                <a:gd name="connsiteX58" fmla="*/ 2241755 w 5030963"/>
                <a:gd name="connsiteY58" fmla="*/ 1131901 h 2223282"/>
                <a:gd name="connsiteX59" fmla="*/ 2286000 w 5030963"/>
                <a:gd name="connsiteY59" fmla="*/ 1117153 h 2223282"/>
                <a:gd name="connsiteX60" fmla="*/ 2308122 w 5030963"/>
                <a:gd name="connsiteY60" fmla="*/ 1102405 h 2223282"/>
                <a:gd name="connsiteX61" fmla="*/ 2352367 w 5030963"/>
                <a:gd name="connsiteY61" fmla="*/ 1087656 h 2223282"/>
                <a:gd name="connsiteX62" fmla="*/ 2367116 w 5030963"/>
                <a:gd name="connsiteY62" fmla="*/ 1072908 h 2223282"/>
                <a:gd name="connsiteX63" fmla="*/ 2389238 w 5030963"/>
                <a:gd name="connsiteY63" fmla="*/ 1065534 h 2223282"/>
                <a:gd name="connsiteX64" fmla="*/ 2411361 w 5030963"/>
                <a:gd name="connsiteY64" fmla="*/ 1050785 h 2223282"/>
                <a:gd name="connsiteX65" fmla="*/ 2470355 w 5030963"/>
                <a:gd name="connsiteY65" fmla="*/ 1013914 h 2223282"/>
                <a:gd name="connsiteX66" fmla="*/ 2492477 w 5030963"/>
                <a:gd name="connsiteY66" fmla="*/ 1006540 h 2223282"/>
                <a:gd name="connsiteX67" fmla="*/ 2507225 w 5030963"/>
                <a:gd name="connsiteY67" fmla="*/ 984418 h 2223282"/>
                <a:gd name="connsiteX68" fmla="*/ 2558845 w 5030963"/>
                <a:gd name="connsiteY68" fmla="*/ 969669 h 2223282"/>
                <a:gd name="connsiteX69" fmla="*/ 2580967 w 5030963"/>
                <a:gd name="connsiteY69" fmla="*/ 954921 h 2223282"/>
                <a:gd name="connsiteX70" fmla="*/ 2603090 w 5030963"/>
                <a:gd name="connsiteY70" fmla="*/ 947547 h 2223282"/>
                <a:gd name="connsiteX71" fmla="*/ 2617838 w 5030963"/>
                <a:gd name="connsiteY71" fmla="*/ 925424 h 2223282"/>
                <a:gd name="connsiteX72" fmla="*/ 2691580 w 5030963"/>
                <a:gd name="connsiteY72" fmla="*/ 895927 h 2223282"/>
                <a:gd name="connsiteX73" fmla="*/ 2757948 w 5030963"/>
                <a:gd name="connsiteY73" fmla="*/ 873805 h 2223282"/>
                <a:gd name="connsiteX74" fmla="*/ 2875935 w 5030963"/>
                <a:gd name="connsiteY74" fmla="*/ 859056 h 2223282"/>
                <a:gd name="connsiteX75" fmla="*/ 2898058 w 5030963"/>
                <a:gd name="connsiteY75" fmla="*/ 844308 h 2223282"/>
                <a:gd name="connsiteX76" fmla="*/ 2971800 w 5030963"/>
                <a:gd name="connsiteY76" fmla="*/ 829560 h 2223282"/>
                <a:gd name="connsiteX77" fmla="*/ 2993922 w 5030963"/>
                <a:gd name="connsiteY77" fmla="*/ 822185 h 2223282"/>
                <a:gd name="connsiteX78" fmla="*/ 3060290 w 5030963"/>
                <a:gd name="connsiteY78" fmla="*/ 807437 h 2223282"/>
                <a:gd name="connsiteX79" fmla="*/ 3082413 w 5030963"/>
                <a:gd name="connsiteY79" fmla="*/ 792689 h 2223282"/>
                <a:gd name="connsiteX80" fmla="*/ 3097161 w 5030963"/>
                <a:gd name="connsiteY80" fmla="*/ 777940 h 2223282"/>
                <a:gd name="connsiteX81" fmla="*/ 3134032 w 5030963"/>
                <a:gd name="connsiteY81" fmla="*/ 770566 h 2223282"/>
                <a:gd name="connsiteX82" fmla="*/ 3156155 w 5030963"/>
                <a:gd name="connsiteY82" fmla="*/ 755818 h 2223282"/>
                <a:gd name="connsiteX83" fmla="*/ 3170903 w 5030963"/>
                <a:gd name="connsiteY83" fmla="*/ 741069 h 2223282"/>
                <a:gd name="connsiteX84" fmla="*/ 3200400 w 5030963"/>
                <a:gd name="connsiteY84" fmla="*/ 748443 h 2223282"/>
                <a:gd name="connsiteX85" fmla="*/ 3252019 w 5030963"/>
                <a:gd name="connsiteY85" fmla="*/ 733695 h 2223282"/>
                <a:gd name="connsiteX86" fmla="*/ 3274142 w 5030963"/>
                <a:gd name="connsiteY86" fmla="*/ 718947 h 2223282"/>
                <a:gd name="connsiteX87" fmla="*/ 3288890 w 5030963"/>
                <a:gd name="connsiteY87" fmla="*/ 704198 h 2223282"/>
                <a:gd name="connsiteX88" fmla="*/ 3406877 w 5030963"/>
                <a:gd name="connsiteY88" fmla="*/ 682076 h 2223282"/>
                <a:gd name="connsiteX89" fmla="*/ 3429000 w 5030963"/>
                <a:gd name="connsiteY89" fmla="*/ 674701 h 2223282"/>
                <a:gd name="connsiteX90" fmla="*/ 3451122 w 5030963"/>
                <a:gd name="connsiteY90" fmla="*/ 659953 h 2223282"/>
                <a:gd name="connsiteX91" fmla="*/ 3480619 w 5030963"/>
                <a:gd name="connsiteY91" fmla="*/ 652579 h 2223282"/>
                <a:gd name="connsiteX92" fmla="*/ 3502742 w 5030963"/>
                <a:gd name="connsiteY92" fmla="*/ 645205 h 2223282"/>
                <a:gd name="connsiteX93" fmla="*/ 3517490 w 5030963"/>
                <a:gd name="connsiteY93" fmla="*/ 630456 h 2223282"/>
                <a:gd name="connsiteX94" fmla="*/ 3532238 w 5030963"/>
                <a:gd name="connsiteY94" fmla="*/ 608334 h 2223282"/>
                <a:gd name="connsiteX95" fmla="*/ 3576484 w 5030963"/>
                <a:gd name="connsiteY95" fmla="*/ 593585 h 2223282"/>
                <a:gd name="connsiteX96" fmla="*/ 3591232 w 5030963"/>
                <a:gd name="connsiteY96" fmla="*/ 571463 h 2223282"/>
                <a:gd name="connsiteX97" fmla="*/ 3613355 w 5030963"/>
                <a:gd name="connsiteY97" fmla="*/ 556714 h 2223282"/>
                <a:gd name="connsiteX98" fmla="*/ 3620729 w 5030963"/>
                <a:gd name="connsiteY98" fmla="*/ 549340 h 2223282"/>
                <a:gd name="connsiteX99" fmla="*/ 3716593 w 5030963"/>
                <a:gd name="connsiteY99" fmla="*/ 534592 h 2223282"/>
                <a:gd name="connsiteX100" fmla="*/ 3819832 w 5030963"/>
                <a:gd name="connsiteY100" fmla="*/ 519843 h 2223282"/>
                <a:gd name="connsiteX101" fmla="*/ 3864077 w 5030963"/>
                <a:gd name="connsiteY101" fmla="*/ 482972 h 2223282"/>
                <a:gd name="connsiteX102" fmla="*/ 3893574 w 5030963"/>
                <a:gd name="connsiteY102" fmla="*/ 475598 h 2223282"/>
                <a:gd name="connsiteX103" fmla="*/ 3915696 w 5030963"/>
                <a:gd name="connsiteY103" fmla="*/ 468224 h 2223282"/>
                <a:gd name="connsiteX104" fmla="*/ 3930445 w 5030963"/>
                <a:gd name="connsiteY104" fmla="*/ 446101 h 2223282"/>
                <a:gd name="connsiteX105" fmla="*/ 3952567 w 5030963"/>
                <a:gd name="connsiteY105" fmla="*/ 438727 h 2223282"/>
                <a:gd name="connsiteX106" fmla="*/ 3967316 w 5030963"/>
                <a:gd name="connsiteY106" fmla="*/ 423979 h 2223282"/>
                <a:gd name="connsiteX107" fmla="*/ 3996813 w 5030963"/>
                <a:gd name="connsiteY107" fmla="*/ 401856 h 2223282"/>
                <a:gd name="connsiteX108" fmla="*/ 4085303 w 5030963"/>
                <a:gd name="connsiteY108" fmla="*/ 394482 h 2223282"/>
                <a:gd name="connsiteX109" fmla="*/ 4166419 w 5030963"/>
                <a:gd name="connsiteY109" fmla="*/ 328114 h 2223282"/>
                <a:gd name="connsiteX110" fmla="*/ 4173793 w 5030963"/>
                <a:gd name="connsiteY110" fmla="*/ 313366 h 2223282"/>
                <a:gd name="connsiteX111" fmla="*/ 4269658 w 5030963"/>
                <a:gd name="connsiteY111" fmla="*/ 313366 h 2223282"/>
                <a:gd name="connsiteX112" fmla="*/ 4350774 w 5030963"/>
                <a:gd name="connsiteY112" fmla="*/ 269121 h 2223282"/>
                <a:gd name="connsiteX113" fmla="*/ 4372896 w 5030963"/>
                <a:gd name="connsiteY113" fmla="*/ 246998 h 2223282"/>
                <a:gd name="connsiteX114" fmla="*/ 4468761 w 5030963"/>
                <a:gd name="connsiteY114" fmla="*/ 224876 h 2223282"/>
                <a:gd name="connsiteX115" fmla="*/ 4520380 w 5030963"/>
                <a:gd name="connsiteY115" fmla="*/ 173256 h 2223282"/>
                <a:gd name="connsiteX116" fmla="*/ 4726858 w 5030963"/>
                <a:gd name="connsiteY116" fmla="*/ 173256 h 2223282"/>
                <a:gd name="connsiteX117" fmla="*/ 4734232 w 5030963"/>
                <a:gd name="connsiteY117" fmla="*/ 151134 h 2223282"/>
                <a:gd name="connsiteX118" fmla="*/ 4734232 w 5030963"/>
                <a:gd name="connsiteY118" fmla="*/ 151134 h 2223282"/>
                <a:gd name="connsiteX119" fmla="*/ 4771103 w 5030963"/>
                <a:gd name="connsiteY119" fmla="*/ 129011 h 2223282"/>
                <a:gd name="connsiteX120" fmla="*/ 4793225 w 5030963"/>
                <a:gd name="connsiteY120" fmla="*/ 121637 h 2223282"/>
                <a:gd name="connsiteX121" fmla="*/ 4793225 w 5030963"/>
                <a:gd name="connsiteY121" fmla="*/ 99514 h 2223282"/>
                <a:gd name="connsiteX122" fmla="*/ 4807974 w 5030963"/>
                <a:gd name="connsiteY122" fmla="*/ 99514 h 2223282"/>
                <a:gd name="connsiteX123" fmla="*/ 4815348 w 5030963"/>
                <a:gd name="connsiteY123" fmla="*/ 92140 h 2223282"/>
                <a:gd name="connsiteX124" fmla="*/ 4830096 w 5030963"/>
                <a:gd name="connsiteY124" fmla="*/ 70018 h 2223282"/>
                <a:gd name="connsiteX125" fmla="*/ 4844845 w 5030963"/>
                <a:gd name="connsiteY125" fmla="*/ 70018 h 2223282"/>
                <a:gd name="connsiteX126" fmla="*/ 4844845 w 5030963"/>
                <a:gd name="connsiteY126" fmla="*/ 55269 h 2223282"/>
                <a:gd name="connsiteX127" fmla="*/ 4859593 w 5030963"/>
                <a:gd name="connsiteY127" fmla="*/ 47895 h 2223282"/>
                <a:gd name="connsiteX128" fmla="*/ 4859593 w 5030963"/>
                <a:gd name="connsiteY128" fmla="*/ 25772 h 2223282"/>
                <a:gd name="connsiteX129" fmla="*/ 4874342 w 5030963"/>
                <a:gd name="connsiteY129" fmla="*/ 25772 h 2223282"/>
                <a:gd name="connsiteX130" fmla="*/ 4881716 w 5030963"/>
                <a:gd name="connsiteY130" fmla="*/ 3650 h 2223282"/>
                <a:gd name="connsiteX131" fmla="*/ 5030963 w 5030963"/>
                <a:gd name="connsiteY131" fmla="*/ 0 h 222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5030963" h="2223282">
                  <a:moveTo>
                    <a:pt x="0" y="2223282"/>
                  </a:moveTo>
                  <a:lnTo>
                    <a:pt x="0" y="2223282"/>
                  </a:lnTo>
                  <a:cubicBezTo>
                    <a:pt x="72896" y="2186833"/>
                    <a:pt x="38137" y="2200737"/>
                    <a:pt x="103238" y="2179037"/>
                  </a:cubicBezTo>
                  <a:lnTo>
                    <a:pt x="147484" y="2164289"/>
                  </a:lnTo>
                  <a:lnTo>
                    <a:pt x="169606" y="2156914"/>
                  </a:lnTo>
                  <a:cubicBezTo>
                    <a:pt x="183324" y="2143197"/>
                    <a:pt x="187873" y="2136720"/>
                    <a:pt x="206477" y="2127418"/>
                  </a:cubicBezTo>
                  <a:cubicBezTo>
                    <a:pt x="213430" y="2123942"/>
                    <a:pt x="221226" y="2122501"/>
                    <a:pt x="228600" y="2120043"/>
                  </a:cubicBezTo>
                  <a:cubicBezTo>
                    <a:pt x="235974" y="2112669"/>
                    <a:pt x="241606" y="2102986"/>
                    <a:pt x="250722" y="2097921"/>
                  </a:cubicBezTo>
                  <a:cubicBezTo>
                    <a:pt x="264312" y="2090371"/>
                    <a:pt x="280219" y="2088088"/>
                    <a:pt x="294967" y="2083172"/>
                  </a:cubicBezTo>
                  <a:cubicBezTo>
                    <a:pt x="302341" y="2080714"/>
                    <a:pt x="310622" y="2080110"/>
                    <a:pt x="317090" y="2075798"/>
                  </a:cubicBezTo>
                  <a:cubicBezTo>
                    <a:pt x="324464" y="2070882"/>
                    <a:pt x="331286" y="2065013"/>
                    <a:pt x="339213" y="2061050"/>
                  </a:cubicBezTo>
                  <a:cubicBezTo>
                    <a:pt x="357366" y="2051974"/>
                    <a:pt x="388588" y="2049133"/>
                    <a:pt x="405580" y="2046301"/>
                  </a:cubicBezTo>
                  <a:cubicBezTo>
                    <a:pt x="410496" y="2041385"/>
                    <a:pt x="414110" y="2034662"/>
                    <a:pt x="420329" y="2031553"/>
                  </a:cubicBezTo>
                  <a:cubicBezTo>
                    <a:pt x="434234" y="2024601"/>
                    <a:pt x="464574" y="2016805"/>
                    <a:pt x="464574" y="2016805"/>
                  </a:cubicBezTo>
                  <a:cubicBezTo>
                    <a:pt x="482718" y="1998661"/>
                    <a:pt x="493731" y="1983791"/>
                    <a:pt x="516193" y="1972560"/>
                  </a:cubicBezTo>
                  <a:cubicBezTo>
                    <a:pt x="523146" y="1969084"/>
                    <a:pt x="531363" y="1968661"/>
                    <a:pt x="538316" y="1965185"/>
                  </a:cubicBezTo>
                  <a:cubicBezTo>
                    <a:pt x="546243" y="1961222"/>
                    <a:pt x="552339" y="1954036"/>
                    <a:pt x="560438" y="1950437"/>
                  </a:cubicBezTo>
                  <a:cubicBezTo>
                    <a:pt x="574645" y="1944123"/>
                    <a:pt x="604684" y="1935689"/>
                    <a:pt x="604684" y="1935689"/>
                  </a:cubicBezTo>
                  <a:cubicBezTo>
                    <a:pt x="637770" y="1902600"/>
                    <a:pt x="618204" y="1927085"/>
                    <a:pt x="641555" y="1913566"/>
                  </a:cubicBezTo>
                  <a:cubicBezTo>
                    <a:pt x="664906" y="1900047"/>
                    <a:pt x="725129" y="1866862"/>
                    <a:pt x="744793" y="1854572"/>
                  </a:cubicBezTo>
                  <a:cubicBezTo>
                    <a:pt x="764457" y="1842282"/>
                    <a:pt x="753580" y="1843401"/>
                    <a:pt x="759542" y="1839824"/>
                  </a:cubicBezTo>
                  <a:cubicBezTo>
                    <a:pt x="766207" y="1835825"/>
                    <a:pt x="774123" y="1834335"/>
                    <a:pt x="781664" y="1832450"/>
                  </a:cubicBezTo>
                  <a:cubicBezTo>
                    <a:pt x="793824" y="1829410"/>
                    <a:pt x="798871" y="1831221"/>
                    <a:pt x="818535" y="1825076"/>
                  </a:cubicBezTo>
                  <a:cubicBezTo>
                    <a:pt x="838199" y="1818931"/>
                    <a:pt x="882445" y="1802953"/>
                    <a:pt x="899651" y="1795579"/>
                  </a:cubicBezTo>
                  <a:cubicBezTo>
                    <a:pt x="916857" y="1788205"/>
                    <a:pt x="913847" y="1784795"/>
                    <a:pt x="921774" y="1780831"/>
                  </a:cubicBezTo>
                  <a:cubicBezTo>
                    <a:pt x="928726" y="1777355"/>
                    <a:pt x="937101" y="1777231"/>
                    <a:pt x="943896" y="1773456"/>
                  </a:cubicBezTo>
                  <a:cubicBezTo>
                    <a:pt x="959391" y="1764848"/>
                    <a:pt x="971326" y="1749566"/>
                    <a:pt x="988142" y="1743960"/>
                  </a:cubicBezTo>
                  <a:lnTo>
                    <a:pt x="1032387" y="1729211"/>
                  </a:lnTo>
                  <a:cubicBezTo>
                    <a:pt x="1039761" y="1724295"/>
                    <a:pt x="1046582" y="1718426"/>
                    <a:pt x="1054509" y="1714463"/>
                  </a:cubicBezTo>
                  <a:cubicBezTo>
                    <a:pt x="1066292" y="1708572"/>
                    <a:pt x="1087694" y="1707088"/>
                    <a:pt x="1106129" y="1699714"/>
                  </a:cubicBezTo>
                  <a:cubicBezTo>
                    <a:pt x="1124564" y="1692340"/>
                    <a:pt x="1152832" y="1677592"/>
                    <a:pt x="1165122" y="1670218"/>
                  </a:cubicBezTo>
                  <a:cubicBezTo>
                    <a:pt x="1177412" y="1662844"/>
                    <a:pt x="1174442" y="1659812"/>
                    <a:pt x="1179871" y="1655469"/>
                  </a:cubicBezTo>
                  <a:cubicBezTo>
                    <a:pt x="1186791" y="1649933"/>
                    <a:pt x="1195073" y="1646257"/>
                    <a:pt x="1201993" y="1640721"/>
                  </a:cubicBezTo>
                  <a:lnTo>
                    <a:pt x="1224116" y="1618598"/>
                  </a:lnTo>
                  <a:lnTo>
                    <a:pt x="1283109" y="1566979"/>
                  </a:lnTo>
                  <a:cubicBezTo>
                    <a:pt x="1305232" y="1562063"/>
                    <a:pt x="1327491" y="1557727"/>
                    <a:pt x="1349477" y="1552231"/>
                  </a:cubicBezTo>
                  <a:cubicBezTo>
                    <a:pt x="1357018" y="1550346"/>
                    <a:pt x="1364647" y="1548332"/>
                    <a:pt x="1371600" y="1544856"/>
                  </a:cubicBezTo>
                  <a:cubicBezTo>
                    <a:pt x="1379527" y="1540893"/>
                    <a:pt x="1385623" y="1533707"/>
                    <a:pt x="1393722" y="1530108"/>
                  </a:cubicBezTo>
                  <a:cubicBezTo>
                    <a:pt x="1407928" y="1523794"/>
                    <a:pt x="1437967" y="1515360"/>
                    <a:pt x="1437967" y="1515360"/>
                  </a:cubicBezTo>
                  <a:cubicBezTo>
                    <a:pt x="1473579" y="1479748"/>
                    <a:pt x="1428325" y="1523074"/>
                    <a:pt x="1474838" y="1485863"/>
                  </a:cubicBezTo>
                  <a:cubicBezTo>
                    <a:pt x="1499797" y="1465896"/>
                    <a:pt x="1489727" y="1456320"/>
                    <a:pt x="1533832" y="1441618"/>
                  </a:cubicBezTo>
                  <a:lnTo>
                    <a:pt x="1578077" y="1426869"/>
                  </a:lnTo>
                  <a:cubicBezTo>
                    <a:pt x="1580535" y="1419495"/>
                    <a:pt x="1579955" y="1410243"/>
                    <a:pt x="1585451" y="1404747"/>
                  </a:cubicBezTo>
                  <a:cubicBezTo>
                    <a:pt x="1588993" y="1401205"/>
                    <a:pt x="1636795" y="1390081"/>
                    <a:pt x="1637071" y="1389998"/>
                  </a:cubicBezTo>
                  <a:cubicBezTo>
                    <a:pt x="1651961" y="1385531"/>
                    <a:pt x="1666568" y="1380166"/>
                    <a:pt x="1681316" y="1375250"/>
                  </a:cubicBezTo>
                  <a:lnTo>
                    <a:pt x="1703438" y="1367876"/>
                  </a:lnTo>
                  <a:cubicBezTo>
                    <a:pt x="1719925" y="1351389"/>
                    <a:pt x="1711234" y="1353127"/>
                    <a:pt x="1725561" y="1353127"/>
                  </a:cubicBezTo>
                  <a:lnTo>
                    <a:pt x="1799303" y="1316256"/>
                  </a:lnTo>
                  <a:cubicBezTo>
                    <a:pt x="1872847" y="1288677"/>
                    <a:pt x="1838376" y="1300774"/>
                    <a:pt x="1902542" y="1279385"/>
                  </a:cubicBezTo>
                  <a:lnTo>
                    <a:pt x="1946787" y="1264637"/>
                  </a:lnTo>
                  <a:cubicBezTo>
                    <a:pt x="1983825" y="1255378"/>
                    <a:pt x="1966669" y="1260468"/>
                    <a:pt x="1998406" y="1249889"/>
                  </a:cubicBezTo>
                  <a:cubicBezTo>
                    <a:pt x="2034022" y="1214273"/>
                    <a:pt x="1988759" y="1257608"/>
                    <a:pt x="2035277" y="1220392"/>
                  </a:cubicBezTo>
                  <a:cubicBezTo>
                    <a:pt x="2040706" y="1216049"/>
                    <a:pt x="2044063" y="1209220"/>
                    <a:pt x="2050025" y="1205643"/>
                  </a:cubicBezTo>
                  <a:cubicBezTo>
                    <a:pt x="2057581" y="1201110"/>
                    <a:pt x="2096136" y="1192272"/>
                    <a:pt x="2101645" y="1190895"/>
                  </a:cubicBezTo>
                  <a:cubicBezTo>
                    <a:pt x="2182162" y="1137217"/>
                    <a:pt x="2058033" y="1216388"/>
                    <a:pt x="2153264" y="1168772"/>
                  </a:cubicBezTo>
                  <a:cubicBezTo>
                    <a:pt x="2159483" y="1165663"/>
                    <a:pt x="2161794" y="1157133"/>
                    <a:pt x="2168013" y="1154024"/>
                  </a:cubicBezTo>
                  <a:cubicBezTo>
                    <a:pt x="2181918" y="1147072"/>
                    <a:pt x="2197510" y="1144192"/>
                    <a:pt x="2212258" y="1139276"/>
                  </a:cubicBezTo>
                  <a:lnTo>
                    <a:pt x="2212258" y="1139276"/>
                  </a:lnTo>
                  <a:cubicBezTo>
                    <a:pt x="2222090" y="1136818"/>
                    <a:pt x="2232047" y="1134813"/>
                    <a:pt x="2241755" y="1131901"/>
                  </a:cubicBezTo>
                  <a:cubicBezTo>
                    <a:pt x="2256645" y="1127434"/>
                    <a:pt x="2286000" y="1117153"/>
                    <a:pt x="2286000" y="1117153"/>
                  </a:cubicBezTo>
                  <a:cubicBezTo>
                    <a:pt x="2293374" y="1112237"/>
                    <a:pt x="2300023" y="1106004"/>
                    <a:pt x="2308122" y="1102405"/>
                  </a:cubicBezTo>
                  <a:cubicBezTo>
                    <a:pt x="2322328" y="1096091"/>
                    <a:pt x="2352367" y="1087656"/>
                    <a:pt x="2352367" y="1087656"/>
                  </a:cubicBezTo>
                  <a:cubicBezTo>
                    <a:pt x="2357283" y="1082740"/>
                    <a:pt x="2361154" y="1076485"/>
                    <a:pt x="2367116" y="1072908"/>
                  </a:cubicBezTo>
                  <a:cubicBezTo>
                    <a:pt x="2373781" y="1068909"/>
                    <a:pt x="2382286" y="1069010"/>
                    <a:pt x="2389238" y="1065534"/>
                  </a:cubicBezTo>
                  <a:cubicBezTo>
                    <a:pt x="2397165" y="1061570"/>
                    <a:pt x="2403987" y="1055701"/>
                    <a:pt x="2411361" y="1050785"/>
                  </a:cubicBezTo>
                  <a:cubicBezTo>
                    <a:pt x="2434733" y="1015728"/>
                    <a:pt x="2417701" y="1031465"/>
                    <a:pt x="2470355" y="1013914"/>
                  </a:cubicBezTo>
                  <a:lnTo>
                    <a:pt x="2492477" y="1006540"/>
                  </a:lnTo>
                  <a:cubicBezTo>
                    <a:pt x="2497393" y="999166"/>
                    <a:pt x="2500305" y="989954"/>
                    <a:pt x="2507225" y="984418"/>
                  </a:cubicBezTo>
                  <a:cubicBezTo>
                    <a:pt x="2512036" y="980569"/>
                    <a:pt x="2556914" y="970152"/>
                    <a:pt x="2558845" y="969669"/>
                  </a:cubicBezTo>
                  <a:cubicBezTo>
                    <a:pt x="2566219" y="964753"/>
                    <a:pt x="2573040" y="958884"/>
                    <a:pt x="2580967" y="954921"/>
                  </a:cubicBezTo>
                  <a:cubicBezTo>
                    <a:pt x="2587920" y="951445"/>
                    <a:pt x="2597594" y="953043"/>
                    <a:pt x="2603090" y="947547"/>
                  </a:cubicBezTo>
                  <a:cubicBezTo>
                    <a:pt x="2627545" y="923092"/>
                    <a:pt x="2597535" y="925424"/>
                    <a:pt x="2617838" y="925424"/>
                  </a:cubicBezTo>
                  <a:lnTo>
                    <a:pt x="2691580" y="895927"/>
                  </a:lnTo>
                  <a:cubicBezTo>
                    <a:pt x="2713703" y="888553"/>
                    <a:pt x="2735082" y="878378"/>
                    <a:pt x="2757948" y="873805"/>
                  </a:cubicBezTo>
                  <a:cubicBezTo>
                    <a:pt x="2796813" y="866032"/>
                    <a:pt x="2875935" y="859056"/>
                    <a:pt x="2875935" y="859056"/>
                  </a:cubicBezTo>
                  <a:cubicBezTo>
                    <a:pt x="2883309" y="854140"/>
                    <a:pt x="2890131" y="848271"/>
                    <a:pt x="2898058" y="844308"/>
                  </a:cubicBezTo>
                  <a:cubicBezTo>
                    <a:pt x="2918652" y="834011"/>
                    <a:pt x="2952776" y="832278"/>
                    <a:pt x="2971800" y="829560"/>
                  </a:cubicBezTo>
                  <a:cubicBezTo>
                    <a:pt x="2979174" y="827102"/>
                    <a:pt x="2986448" y="824320"/>
                    <a:pt x="2993922" y="822185"/>
                  </a:cubicBezTo>
                  <a:cubicBezTo>
                    <a:pt x="3018215" y="815244"/>
                    <a:pt x="3034954" y="812504"/>
                    <a:pt x="3060290" y="807437"/>
                  </a:cubicBezTo>
                  <a:cubicBezTo>
                    <a:pt x="3067664" y="802521"/>
                    <a:pt x="3075492" y="798226"/>
                    <a:pt x="3082413" y="792689"/>
                  </a:cubicBezTo>
                  <a:cubicBezTo>
                    <a:pt x="3087842" y="788346"/>
                    <a:pt x="3090771" y="780679"/>
                    <a:pt x="3097161" y="777940"/>
                  </a:cubicBezTo>
                  <a:cubicBezTo>
                    <a:pt x="3108681" y="773003"/>
                    <a:pt x="3121742" y="773024"/>
                    <a:pt x="3134032" y="770566"/>
                  </a:cubicBezTo>
                  <a:cubicBezTo>
                    <a:pt x="3141406" y="765650"/>
                    <a:pt x="3149234" y="761355"/>
                    <a:pt x="3156155" y="755818"/>
                  </a:cubicBezTo>
                  <a:cubicBezTo>
                    <a:pt x="3161584" y="751475"/>
                    <a:pt x="3164045" y="742212"/>
                    <a:pt x="3170903" y="741069"/>
                  </a:cubicBezTo>
                  <a:cubicBezTo>
                    <a:pt x="3180900" y="739403"/>
                    <a:pt x="3190568" y="745985"/>
                    <a:pt x="3200400" y="748443"/>
                  </a:cubicBezTo>
                  <a:cubicBezTo>
                    <a:pt x="3209850" y="746081"/>
                    <a:pt x="3241441" y="738984"/>
                    <a:pt x="3252019" y="733695"/>
                  </a:cubicBezTo>
                  <a:cubicBezTo>
                    <a:pt x="3259946" y="729732"/>
                    <a:pt x="3267221" y="724484"/>
                    <a:pt x="3274142" y="718947"/>
                  </a:cubicBezTo>
                  <a:cubicBezTo>
                    <a:pt x="3279571" y="714604"/>
                    <a:pt x="3282672" y="707307"/>
                    <a:pt x="3288890" y="704198"/>
                  </a:cubicBezTo>
                  <a:cubicBezTo>
                    <a:pt x="3328368" y="684458"/>
                    <a:pt x="3362480" y="686516"/>
                    <a:pt x="3406877" y="682076"/>
                  </a:cubicBezTo>
                  <a:cubicBezTo>
                    <a:pt x="3414251" y="679618"/>
                    <a:pt x="3422047" y="678177"/>
                    <a:pt x="3429000" y="674701"/>
                  </a:cubicBezTo>
                  <a:cubicBezTo>
                    <a:pt x="3436927" y="670738"/>
                    <a:pt x="3442976" y="663444"/>
                    <a:pt x="3451122" y="659953"/>
                  </a:cubicBezTo>
                  <a:cubicBezTo>
                    <a:pt x="3460437" y="655961"/>
                    <a:pt x="3470874" y="655363"/>
                    <a:pt x="3480619" y="652579"/>
                  </a:cubicBezTo>
                  <a:cubicBezTo>
                    <a:pt x="3488093" y="650444"/>
                    <a:pt x="3495368" y="647663"/>
                    <a:pt x="3502742" y="645205"/>
                  </a:cubicBezTo>
                  <a:cubicBezTo>
                    <a:pt x="3507658" y="640289"/>
                    <a:pt x="3513147" y="635885"/>
                    <a:pt x="3517490" y="630456"/>
                  </a:cubicBezTo>
                  <a:cubicBezTo>
                    <a:pt x="3523026" y="623536"/>
                    <a:pt x="3524723" y="613031"/>
                    <a:pt x="3532238" y="608334"/>
                  </a:cubicBezTo>
                  <a:cubicBezTo>
                    <a:pt x="3545421" y="600094"/>
                    <a:pt x="3576484" y="593585"/>
                    <a:pt x="3576484" y="593585"/>
                  </a:cubicBezTo>
                  <a:cubicBezTo>
                    <a:pt x="3581400" y="586211"/>
                    <a:pt x="3584965" y="577730"/>
                    <a:pt x="3591232" y="571463"/>
                  </a:cubicBezTo>
                  <a:cubicBezTo>
                    <a:pt x="3597499" y="565196"/>
                    <a:pt x="3606265" y="562032"/>
                    <a:pt x="3613355" y="556714"/>
                  </a:cubicBezTo>
                  <a:cubicBezTo>
                    <a:pt x="3616136" y="554628"/>
                    <a:pt x="3618271" y="551798"/>
                    <a:pt x="3620729" y="549340"/>
                  </a:cubicBezTo>
                  <a:lnTo>
                    <a:pt x="3716593" y="534592"/>
                  </a:lnTo>
                  <a:cubicBezTo>
                    <a:pt x="3726299" y="533514"/>
                    <a:pt x="3800055" y="527259"/>
                    <a:pt x="3819832" y="519843"/>
                  </a:cubicBezTo>
                  <a:cubicBezTo>
                    <a:pt x="3857547" y="505700"/>
                    <a:pt x="3827552" y="503844"/>
                    <a:pt x="3864077" y="482972"/>
                  </a:cubicBezTo>
                  <a:cubicBezTo>
                    <a:pt x="3872877" y="477944"/>
                    <a:pt x="3883829" y="478382"/>
                    <a:pt x="3893574" y="475598"/>
                  </a:cubicBezTo>
                  <a:cubicBezTo>
                    <a:pt x="3901048" y="473463"/>
                    <a:pt x="3908322" y="470682"/>
                    <a:pt x="3915696" y="468224"/>
                  </a:cubicBezTo>
                  <a:cubicBezTo>
                    <a:pt x="3920612" y="460850"/>
                    <a:pt x="3923524" y="451638"/>
                    <a:pt x="3930445" y="446101"/>
                  </a:cubicBezTo>
                  <a:cubicBezTo>
                    <a:pt x="3936515" y="441245"/>
                    <a:pt x="3945902" y="442726"/>
                    <a:pt x="3952567" y="438727"/>
                  </a:cubicBezTo>
                  <a:cubicBezTo>
                    <a:pt x="3958529" y="435150"/>
                    <a:pt x="3961887" y="428322"/>
                    <a:pt x="3967316" y="423979"/>
                  </a:cubicBezTo>
                  <a:cubicBezTo>
                    <a:pt x="4009003" y="390631"/>
                    <a:pt x="3976631" y="422038"/>
                    <a:pt x="3996813" y="401856"/>
                  </a:cubicBezTo>
                  <a:lnTo>
                    <a:pt x="4085303" y="394482"/>
                  </a:lnTo>
                  <a:cubicBezTo>
                    <a:pt x="4095665" y="387080"/>
                    <a:pt x="4156542" y="347869"/>
                    <a:pt x="4166419" y="328114"/>
                  </a:cubicBezTo>
                  <a:lnTo>
                    <a:pt x="4173793" y="313366"/>
                  </a:lnTo>
                  <a:lnTo>
                    <a:pt x="4269658" y="313366"/>
                  </a:lnTo>
                  <a:lnTo>
                    <a:pt x="4350774" y="269121"/>
                  </a:lnTo>
                  <a:lnTo>
                    <a:pt x="4372896" y="246998"/>
                  </a:lnTo>
                  <a:lnTo>
                    <a:pt x="4468761" y="224876"/>
                  </a:lnTo>
                  <a:cubicBezTo>
                    <a:pt x="4522247" y="179031"/>
                    <a:pt x="4520380" y="203293"/>
                    <a:pt x="4520380" y="173256"/>
                  </a:cubicBezTo>
                  <a:lnTo>
                    <a:pt x="4726858" y="173256"/>
                  </a:lnTo>
                  <a:lnTo>
                    <a:pt x="4734232" y="151134"/>
                  </a:lnTo>
                  <a:lnTo>
                    <a:pt x="4734232" y="151134"/>
                  </a:lnTo>
                  <a:lnTo>
                    <a:pt x="4771103" y="129011"/>
                  </a:lnTo>
                  <a:lnTo>
                    <a:pt x="4793225" y="121637"/>
                  </a:lnTo>
                  <a:lnTo>
                    <a:pt x="4793225" y="99514"/>
                  </a:lnTo>
                  <a:lnTo>
                    <a:pt x="4807974" y="99514"/>
                  </a:lnTo>
                  <a:lnTo>
                    <a:pt x="4815348" y="92140"/>
                  </a:lnTo>
                  <a:lnTo>
                    <a:pt x="4830096" y="70018"/>
                  </a:lnTo>
                  <a:lnTo>
                    <a:pt x="4844845" y="70018"/>
                  </a:lnTo>
                  <a:lnTo>
                    <a:pt x="4844845" y="55269"/>
                  </a:lnTo>
                  <a:lnTo>
                    <a:pt x="4859593" y="47895"/>
                  </a:lnTo>
                  <a:lnTo>
                    <a:pt x="4859593" y="25772"/>
                  </a:lnTo>
                  <a:lnTo>
                    <a:pt x="4874342" y="25772"/>
                  </a:lnTo>
                  <a:lnTo>
                    <a:pt x="4881716" y="3650"/>
                  </a:lnTo>
                  <a:lnTo>
                    <a:pt x="5030963"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2" name="Freeform: Shape 161">
              <a:extLst>
                <a:ext uri="{FF2B5EF4-FFF2-40B4-BE49-F238E27FC236}">
                  <a16:creationId xmlns:a16="http://schemas.microsoft.com/office/drawing/2014/main" id="{C019A711-0B14-41CF-B0DE-9DAEC2989687}"/>
                </a:ext>
              </a:extLst>
            </p:cNvPr>
            <p:cNvSpPr/>
            <p:nvPr/>
          </p:nvSpPr>
          <p:spPr>
            <a:xfrm>
              <a:off x="2945388" y="2204721"/>
              <a:ext cx="5492447" cy="2884386"/>
            </a:xfrm>
            <a:custGeom>
              <a:avLst/>
              <a:gdLst>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08323 w 6253316"/>
                <a:gd name="connsiteY114" fmla="*/ 1209367 h 3524864"/>
                <a:gd name="connsiteX115" fmla="*/ 3952568 w 6253316"/>
                <a:gd name="connsiteY115" fmla="*/ 1187245 h 3524864"/>
                <a:gd name="connsiteX116" fmla="*/ 4004187 w 6253316"/>
                <a:gd name="connsiteY116" fmla="*/ 1135625 h 3524864"/>
                <a:gd name="connsiteX117" fmla="*/ 4018936 w 6253316"/>
                <a:gd name="connsiteY117" fmla="*/ 1120877 h 3524864"/>
                <a:gd name="connsiteX118" fmla="*/ 4055807 w 6253316"/>
                <a:gd name="connsiteY118" fmla="*/ 1084006 h 3524864"/>
                <a:gd name="connsiteX119" fmla="*/ 4129549 w 6253316"/>
                <a:gd name="connsiteY119" fmla="*/ 1069258 h 3524864"/>
                <a:gd name="connsiteX120" fmla="*/ 4181168 w 6253316"/>
                <a:gd name="connsiteY120" fmla="*/ 1054509 h 3524864"/>
                <a:gd name="connsiteX121" fmla="*/ 4225413 w 6253316"/>
                <a:gd name="connsiteY121" fmla="*/ 1047135 h 3524864"/>
                <a:gd name="connsiteX122" fmla="*/ 4247536 w 6253316"/>
                <a:gd name="connsiteY122" fmla="*/ 1032387 h 3524864"/>
                <a:gd name="connsiteX123" fmla="*/ 4277033 w 6253316"/>
                <a:gd name="connsiteY123" fmla="*/ 1025013 h 3524864"/>
                <a:gd name="connsiteX124" fmla="*/ 4299155 w 6253316"/>
                <a:gd name="connsiteY124" fmla="*/ 1017638 h 3524864"/>
                <a:gd name="connsiteX125" fmla="*/ 4336026 w 6253316"/>
                <a:gd name="connsiteY125" fmla="*/ 988142 h 3524864"/>
                <a:gd name="connsiteX126" fmla="*/ 4350774 w 6253316"/>
                <a:gd name="connsiteY126" fmla="*/ 973393 h 3524864"/>
                <a:gd name="connsiteX127" fmla="*/ 4454013 w 6253316"/>
                <a:gd name="connsiteY127" fmla="*/ 966019 h 3524864"/>
                <a:gd name="connsiteX128" fmla="*/ 4579374 w 6253316"/>
                <a:gd name="connsiteY128" fmla="*/ 936522 h 3524864"/>
                <a:gd name="connsiteX129" fmla="*/ 4616245 w 6253316"/>
                <a:gd name="connsiteY129" fmla="*/ 884903 h 3524864"/>
                <a:gd name="connsiteX130" fmla="*/ 4682613 w 6253316"/>
                <a:gd name="connsiteY130" fmla="*/ 877529 h 3524864"/>
                <a:gd name="connsiteX131" fmla="*/ 4697362 w 6253316"/>
                <a:gd name="connsiteY131" fmla="*/ 848032 h 3524864"/>
                <a:gd name="connsiteX132" fmla="*/ 4970207 w 6253316"/>
                <a:gd name="connsiteY132" fmla="*/ 840658 h 3524864"/>
                <a:gd name="connsiteX133" fmla="*/ 4984955 w 6253316"/>
                <a:gd name="connsiteY133" fmla="*/ 803787 h 3524864"/>
                <a:gd name="connsiteX134" fmla="*/ 5309420 w 6253316"/>
                <a:gd name="connsiteY134" fmla="*/ 737419 h 3524864"/>
                <a:gd name="connsiteX135" fmla="*/ 5316794 w 6253316"/>
                <a:gd name="connsiteY135" fmla="*/ 803787 h 3524864"/>
                <a:gd name="connsiteX136" fmla="*/ 5324168 w 6253316"/>
                <a:gd name="connsiteY136" fmla="*/ 825909 h 3524864"/>
                <a:gd name="connsiteX137" fmla="*/ 5324168 w 6253316"/>
                <a:gd name="connsiteY137" fmla="*/ 715296 h 3524864"/>
                <a:gd name="connsiteX138" fmla="*/ 5442155 w 6253316"/>
                <a:gd name="connsiteY138" fmla="*/ 715296 h 3524864"/>
                <a:gd name="connsiteX139" fmla="*/ 5442155 w 6253316"/>
                <a:gd name="connsiteY139" fmla="*/ 457200 h 3524864"/>
                <a:gd name="connsiteX140" fmla="*/ 5523271 w 6253316"/>
                <a:gd name="connsiteY140" fmla="*/ 457200 h 3524864"/>
                <a:gd name="connsiteX141" fmla="*/ 5523271 w 6253316"/>
                <a:gd name="connsiteY141" fmla="*/ 0 h 3524864"/>
                <a:gd name="connsiteX142" fmla="*/ 6253316 w 6253316"/>
                <a:gd name="connsiteY142"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08323 w 6253316"/>
                <a:gd name="connsiteY114" fmla="*/ 1209367 h 3524864"/>
                <a:gd name="connsiteX115" fmla="*/ 3952568 w 6253316"/>
                <a:gd name="connsiteY115" fmla="*/ 1187245 h 3524864"/>
                <a:gd name="connsiteX116" fmla="*/ 4004187 w 6253316"/>
                <a:gd name="connsiteY116" fmla="*/ 1135625 h 3524864"/>
                <a:gd name="connsiteX117" fmla="*/ 4018936 w 6253316"/>
                <a:gd name="connsiteY117" fmla="*/ 1120877 h 3524864"/>
                <a:gd name="connsiteX118" fmla="*/ 4055807 w 6253316"/>
                <a:gd name="connsiteY118" fmla="*/ 1084006 h 3524864"/>
                <a:gd name="connsiteX119" fmla="*/ 4129549 w 6253316"/>
                <a:gd name="connsiteY119" fmla="*/ 1069258 h 3524864"/>
                <a:gd name="connsiteX120" fmla="*/ 4181168 w 6253316"/>
                <a:gd name="connsiteY120" fmla="*/ 1054509 h 3524864"/>
                <a:gd name="connsiteX121" fmla="*/ 4225413 w 6253316"/>
                <a:gd name="connsiteY121" fmla="*/ 1047135 h 3524864"/>
                <a:gd name="connsiteX122" fmla="*/ 4247536 w 6253316"/>
                <a:gd name="connsiteY122" fmla="*/ 1032387 h 3524864"/>
                <a:gd name="connsiteX123" fmla="*/ 4277033 w 6253316"/>
                <a:gd name="connsiteY123" fmla="*/ 1025013 h 3524864"/>
                <a:gd name="connsiteX124" fmla="*/ 4299155 w 6253316"/>
                <a:gd name="connsiteY124" fmla="*/ 1017638 h 3524864"/>
                <a:gd name="connsiteX125" fmla="*/ 4336026 w 6253316"/>
                <a:gd name="connsiteY125" fmla="*/ 988142 h 3524864"/>
                <a:gd name="connsiteX126" fmla="*/ 4350774 w 6253316"/>
                <a:gd name="connsiteY126" fmla="*/ 973393 h 3524864"/>
                <a:gd name="connsiteX127" fmla="*/ 4454013 w 6253316"/>
                <a:gd name="connsiteY127" fmla="*/ 966019 h 3524864"/>
                <a:gd name="connsiteX128" fmla="*/ 4579374 w 6253316"/>
                <a:gd name="connsiteY128" fmla="*/ 936522 h 3524864"/>
                <a:gd name="connsiteX129" fmla="*/ 4616245 w 6253316"/>
                <a:gd name="connsiteY129" fmla="*/ 884903 h 3524864"/>
                <a:gd name="connsiteX130" fmla="*/ 4682613 w 6253316"/>
                <a:gd name="connsiteY130" fmla="*/ 877529 h 3524864"/>
                <a:gd name="connsiteX131" fmla="*/ 4697362 w 6253316"/>
                <a:gd name="connsiteY131" fmla="*/ 848032 h 3524864"/>
                <a:gd name="connsiteX132" fmla="*/ 4970207 w 6253316"/>
                <a:gd name="connsiteY132" fmla="*/ 840658 h 3524864"/>
                <a:gd name="connsiteX133" fmla="*/ 4984955 w 6253316"/>
                <a:gd name="connsiteY133" fmla="*/ 803787 h 3524864"/>
                <a:gd name="connsiteX134" fmla="*/ 5244766 w 6253316"/>
                <a:gd name="connsiteY134" fmla="*/ 783601 h 3524864"/>
                <a:gd name="connsiteX135" fmla="*/ 5316794 w 6253316"/>
                <a:gd name="connsiteY135" fmla="*/ 803787 h 3524864"/>
                <a:gd name="connsiteX136" fmla="*/ 5324168 w 6253316"/>
                <a:gd name="connsiteY136" fmla="*/ 825909 h 3524864"/>
                <a:gd name="connsiteX137" fmla="*/ 5324168 w 6253316"/>
                <a:gd name="connsiteY137" fmla="*/ 715296 h 3524864"/>
                <a:gd name="connsiteX138" fmla="*/ 5442155 w 6253316"/>
                <a:gd name="connsiteY138" fmla="*/ 715296 h 3524864"/>
                <a:gd name="connsiteX139" fmla="*/ 5442155 w 6253316"/>
                <a:gd name="connsiteY139" fmla="*/ 457200 h 3524864"/>
                <a:gd name="connsiteX140" fmla="*/ 5523271 w 6253316"/>
                <a:gd name="connsiteY140" fmla="*/ 457200 h 3524864"/>
                <a:gd name="connsiteX141" fmla="*/ 5523271 w 6253316"/>
                <a:gd name="connsiteY141" fmla="*/ 0 h 3524864"/>
                <a:gd name="connsiteX142" fmla="*/ 6253316 w 6253316"/>
                <a:gd name="connsiteY142"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08323 w 6253316"/>
                <a:gd name="connsiteY114" fmla="*/ 1209367 h 3524864"/>
                <a:gd name="connsiteX115" fmla="*/ 3952568 w 6253316"/>
                <a:gd name="connsiteY115" fmla="*/ 1187245 h 3524864"/>
                <a:gd name="connsiteX116" fmla="*/ 4004187 w 6253316"/>
                <a:gd name="connsiteY116" fmla="*/ 1135625 h 3524864"/>
                <a:gd name="connsiteX117" fmla="*/ 4018936 w 6253316"/>
                <a:gd name="connsiteY117" fmla="*/ 1120877 h 3524864"/>
                <a:gd name="connsiteX118" fmla="*/ 4055807 w 6253316"/>
                <a:gd name="connsiteY118" fmla="*/ 1084006 h 3524864"/>
                <a:gd name="connsiteX119" fmla="*/ 4129549 w 6253316"/>
                <a:gd name="connsiteY119" fmla="*/ 1069258 h 3524864"/>
                <a:gd name="connsiteX120" fmla="*/ 4181168 w 6253316"/>
                <a:gd name="connsiteY120" fmla="*/ 1054509 h 3524864"/>
                <a:gd name="connsiteX121" fmla="*/ 4225413 w 6253316"/>
                <a:gd name="connsiteY121" fmla="*/ 1047135 h 3524864"/>
                <a:gd name="connsiteX122" fmla="*/ 4247536 w 6253316"/>
                <a:gd name="connsiteY122" fmla="*/ 1032387 h 3524864"/>
                <a:gd name="connsiteX123" fmla="*/ 4277033 w 6253316"/>
                <a:gd name="connsiteY123" fmla="*/ 1025013 h 3524864"/>
                <a:gd name="connsiteX124" fmla="*/ 4299155 w 6253316"/>
                <a:gd name="connsiteY124" fmla="*/ 1017638 h 3524864"/>
                <a:gd name="connsiteX125" fmla="*/ 4336026 w 6253316"/>
                <a:gd name="connsiteY125" fmla="*/ 988142 h 3524864"/>
                <a:gd name="connsiteX126" fmla="*/ 4350774 w 6253316"/>
                <a:gd name="connsiteY126" fmla="*/ 973393 h 3524864"/>
                <a:gd name="connsiteX127" fmla="*/ 4454013 w 6253316"/>
                <a:gd name="connsiteY127" fmla="*/ 966019 h 3524864"/>
                <a:gd name="connsiteX128" fmla="*/ 4579374 w 6253316"/>
                <a:gd name="connsiteY128" fmla="*/ 936522 h 3524864"/>
                <a:gd name="connsiteX129" fmla="*/ 4616245 w 6253316"/>
                <a:gd name="connsiteY129" fmla="*/ 884903 h 3524864"/>
                <a:gd name="connsiteX130" fmla="*/ 4682613 w 6253316"/>
                <a:gd name="connsiteY130" fmla="*/ 877529 h 3524864"/>
                <a:gd name="connsiteX131" fmla="*/ 4697362 w 6253316"/>
                <a:gd name="connsiteY131" fmla="*/ 848032 h 3524864"/>
                <a:gd name="connsiteX132" fmla="*/ 4970207 w 6253316"/>
                <a:gd name="connsiteY132" fmla="*/ 840658 h 3524864"/>
                <a:gd name="connsiteX133" fmla="*/ 4984955 w 6253316"/>
                <a:gd name="connsiteY133" fmla="*/ 803787 h 3524864"/>
                <a:gd name="connsiteX134" fmla="*/ 5316794 w 6253316"/>
                <a:gd name="connsiteY134" fmla="*/ 803787 h 3524864"/>
                <a:gd name="connsiteX135" fmla="*/ 5324168 w 6253316"/>
                <a:gd name="connsiteY135" fmla="*/ 825909 h 3524864"/>
                <a:gd name="connsiteX136" fmla="*/ 5324168 w 6253316"/>
                <a:gd name="connsiteY136" fmla="*/ 715296 h 3524864"/>
                <a:gd name="connsiteX137" fmla="*/ 5442155 w 6253316"/>
                <a:gd name="connsiteY137" fmla="*/ 715296 h 3524864"/>
                <a:gd name="connsiteX138" fmla="*/ 5442155 w 6253316"/>
                <a:gd name="connsiteY138" fmla="*/ 457200 h 3524864"/>
                <a:gd name="connsiteX139" fmla="*/ 5523271 w 6253316"/>
                <a:gd name="connsiteY139" fmla="*/ 457200 h 3524864"/>
                <a:gd name="connsiteX140" fmla="*/ 5523271 w 6253316"/>
                <a:gd name="connsiteY140" fmla="*/ 0 h 3524864"/>
                <a:gd name="connsiteX141" fmla="*/ 6253316 w 6253316"/>
                <a:gd name="connsiteY141"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08323 w 6253316"/>
                <a:gd name="connsiteY114" fmla="*/ 1209367 h 3524864"/>
                <a:gd name="connsiteX115" fmla="*/ 3952568 w 6253316"/>
                <a:gd name="connsiteY115" fmla="*/ 1187245 h 3524864"/>
                <a:gd name="connsiteX116" fmla="*/ 4004187 w 6253316"/>
                <a:gd name="connsiteY116" fmla="*/ 1135625 h 3524864"/>
                <a:gd name="connsiteX117" fmla="*/ 4018936 w 6253316"/>
                <a:gd name="connsiteY117" fmla="*/ 1120877 h 3524864"/>
                <a:gd name="connsiteX118" fmla="*/ 4055807 w 6253316"/>
                <a:gd name="connsiteY118" fmla="*/ 1084006 h 3524864"/>
                <a:gd name="connsiteX119" fmla="*/ 4129549 w 6253316"/>
                <a:gd name="connsiteY119" fmla="*/ 1069258 h 3524864"/>
                <a:gd name="connsiteX120" fmla="*/ 4181168 w 6253316"/>
                <a:gd name="connsiteY120" fmla="*/ 1054509 h 3524864"/>
                <a:gd name="connsiteX121" fmla="*/ 4225413 w 6253316"/>
                <a:gd name="connsiteY121" fmla="*/ 1047135 h 3524864"/>
                <a:gd name="connsiteX122" fmla="*/ 4247536 w 6253316"/>
                <a:gd name="connsiteY122" fmla="*/ 1032387 h 3524864"/>
                <a:gd name="connsiteX123" fmla="*/ 4277033 w 6253316"/>
                <a:gd name="connsiteY123" fmla="*/ 1025013 h 3524864"/>
                <a:gd name="connsiteX124" fmla="*/ 4299155 w 6253316"/>
                <a:gd name="connsiteY124" fmla="*/ 1017638 h 3524864"/>
                <a:gd name="connsiteX125" fmla="*/ 4336026 w 6253316"/>
                <a:gd name="connsiteY125" fmla="*/ 988142 h 3524864"/>
                <a:gd name="connsiteX126" fmla="*/ 4350774 w 6253316"/>
                <a:gd name="connsiteY126" fmla="*/ 973393 h 3524864"/>
                <a:gd name="connsiteX127" fmla="*/ 4454013 w 6253316"/>
                <a:gd name="connsiteY127" fmla="*/ 966019 h 3524864"/>
                <a:gd name="connsiteX128" fmla="*/ 4579374 w 6253316"/>
                <a:gd name="connsiteY128" fmla="*/ 936522 h 3524864"/>
                <a:gd name="connsiteX129" fmla="*/ 4616245 w 6253316"/>
                <a:gd name="connsiteY129" fmla="*/ 884903 h 3524864"/>
                <a:gd name="connsiteX130" fmla="*/ 4682613 w 6253316"/>
                <a:gd name="connsiteY130" fmla="*/ 877529 h 3524864"/>
                <a:gd name="connsiteX131" fmla="*/ 4697362 w 6253316"/>
                <a:gd name="connsiteY131" fmla="*/ 848032 h 3524864"/>
                <a:gd name="connsiteX132" fmla="*/ 4970207 w 6253316"/>
                <a:gd name="connsiteY132" fmla="*/ 840658 h 3524864"/>
                <a:gd name="connsiteX133" fmla="*/ 4984955 w 6253316"/>
                <a:gd name="connsiteY133" fmla="*/ 803787 h 3524864"/>
                <a:gd name="connsiteX134" fmla="*/ 5316794 w 6253316"/>
                <a:gd name="connsiteY134" fmla="*/ 803787 h 3524864"/>
                <a:gd name="connsiteX135" fmla="*/ 5324168 w 6253316"/>
                <a:gd name="connsiteY135" fmla="*/ 715296 h 3524864"/>
                <a:gd name="connsiteX136" fmla="*/ 5442155 w 6253316"/>
                <a:gd name="connsiteY136" fmla="*/ 715296 h 3524864"/>
                <a:gd name="connsiteX137" fmla="*/ 5442155 w 6253316"/>
                <a:gd name="connsiteY137" fmla="*/ 457200 h 3524864"/>
                <a:gd name="connsiteX138" fmla="*/ 5523271 w 6253316"/>
                <a:gd name="connsiteY138" fmla="*/ 457200 h 3524864"/>
                <a:gd name="connsiteX139" fmla="*/ 5523271 w 6253316"/>
                <a:gd name="connsiteY139" fmla="*/ 0 h 3524864"/>
                <a:gd name="connsiteX140" fmla="*/ 6253316 w 6253316"/>
                <a:gd name="connsiteY140"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08323 w 6253316"/>
                <a:gd name="connsiteY114" fmla="*/ 1209367 h 3524864"/>
                <a:gd name="connsiteX115" fmla="*/ 3952568 w 6253316"/>
                <a:gd name="connsiteY115" fmla="*/ 1187245 h 3524864"/>
                <a:gd name="connsiteX116" fmla="*/ 4004187 w 6253316"/>
                <a:gd name="connsiteY116" fmla="*/ 1135625 h 3524864"/>
                <a:gd name="connsiteX117" fmla="*/ 4018936 w 6253316"/>
                <a:gd name="connsiteY117" fmla="*/ 1120877 h 3524864"/>
                <a:gd name="connsiteX118" fmla="*/ 4055807 w 6253316"/>
                <a:gd name="connsiteY118" fmla="*/ 1084006 h 3524864"/>
                <a:gd name="connsiteX119" fmla="*/ 4129549 w 6253316"/>
                <a:gd name="connsiteY119" fmla="*/ 1069258 h 3524864"/>
                <a:gd name="connsiteX120" fmla="*/ 4181168 w 6253316"/>
                <a:gd name="connsiteY120" fmla="*/ 1054509 h 3524864"/>
                <a:gd name="connsiteX121" fmla="*/ 4225413 w 6253316"/>
                <a:gd name="connsiteY121" fmla="*/ 1047135 h 3524864"/>
                <a:gd name="connsiteX122" fmla="*/ 4247536 w 6253316"/>
                <a:gd name="connsiteY122" fmla="*/ 1032387 h 3524864"/>
                <a:gd name="connsiteX123" fmla="*/ 4277033 w 6253316"/>
                <a:gd name="connsiteY123" fmla="*/ 1025013 h 3524864"/>
                <a:gd name="connsiteX124" fmla="*/ 4299155 w 6253316"/>
                <a:gd name="connsiteY124" fmla="*/ 1017638 h 3524864"/>
                <a:gd name="connsiteX125" fmla="*/ 4336026 w 6253316"/>
                <a:gd name="connsiteY125" fmla="*/ 988142 h 3524864"/>
                <a:gd name="connsiteX126" fmla="*/ 4350774 w 6253316"/>
                <a:gd name="connsiteY126" fmla="*/ 973393 h 3524864"/>
                <a:gd name="connsiteX127" fmla="*/ 4454013 w 6253316"/>
                <a:gd name="connsiteY127" fmla="*/ 966019 h 3524864"/>
                <a:gd name="connsiteX128" fmla="*/ 4579374 w 6253316"/>
                <a:gd name="connsiteY128" fmla="*/ 936522 h 3524864"/>
                <a:gd name="connsiteX129" fmla="*/ 4616245 w 6253316"/>
                <a:gd name="connsiteY129" fmla="*/ 884903 h 3524864"/>
                <a:gd name="connsiteX130" fmla="*/ 4682613 w 6253316"/>
                <a:gd name="connsiteY130" fmla="*/ 877529 h 3524864"/>
                <a:gd name="connsiteX131" fmla="*/ 4697362 w 6253316"/>
                <a:gd name="connsiteY131" fmla="*/ 848032 h 3524864"/>
                <a:gd name="connsiteX132" fmla="*/ 4970207 w 6253316"/>
                <a:gd name="connsiteY132" fmla="*/ 840658 h 3524864"/>
                <a:gd name="connsiteX133" fmla="*/ 4984955 w 6253316"/>
                <a:gd name="connsiteY133" fmla="*/ 803787 h 3524864"/>
                <a:gd name="connsiteX134" fmla="*/ 5316794 w 6253316"/>
                <a:gd name="connsiteY134" fmla="*/ 803787 h 3524864"/>
                <a:gd name="connsiteX135" fmla="*/ 5324168 w 6253316"/>
                <a:gd name="connsiteY135" fmla="*/ 715296 h 3524864"/>
                <a:gd name="connsiteX136" fmla="*/ 5442155 w 6253316"/>
                <a:gd name="connsiteY136" fmla="*/ 715296 h 3524864"/>
                <a:gd name="connsiteX137" fmla="*/ 5442155 w 6253316"/>
                <a:gd name="connsiteY137" fmla="*/ 457200 h 3524864"/>
                <a:gd name="connsiteX138" fmla="*/ 5523271 w 6253316"/>
                <a:gd name="connsiteY138" fmla="*/ 457200 h 3524864"/>
                <a:gd name="connsiteX139" fmla="*/ 5523271 w 6253316"/>
                <a:gd name="connsiteY139" fmla="*/ 0 h 3524864"/>
                <a:gd name="connsiteX140" fmla="*/ 6253316 w 6253316"/>
                <a:gd name="connsiteY140"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08323 w 6253316"/>
                <a:gd name="connsiteY114" fmla="*/ 1209367 h 3524864"/>
                <a:gd name="connsiteX115" fmla="*/ 3952568 w 6253316"/>
                <a:gd name="connsiteY115" fmla="*/ 1187245 h 3524864"/>
                <a:gd name="connsiteX116" fmla="*/ 4004187 w 6253316"/>
                <a:gd name="connsiteY116" fmla="*/ 1135625 h 3524864"/>
                <a:gd name="connsiteX117" fmla="*/ 4018936 w 6253316"/>
                <a:gd name="connsiteY117" fmla="*/ 1120877 h 3524864"/>
                <a:gd name="connsiteX118" fmla="*/ 4055807 w 6253316"/>
                <a:gd name="connsiteY118" fmla="*/ 1084006 h 3524864"/>
                <a:gd name="connsiteX119" fmla="*/ 4129549 w 6253316"/>
                <a:gd name="connsiteY119" fmla="*/ 1069258 h 3524864"/>
                <a:gd name="connsiteX120" fmla="*/ 4181168 w 6253316"/>
                <a:gd name="connsiteY120" fmla="*/ 1054509 h 3524864"/>
                <a:gd name="connsiteX121" fmla="*/ 4225413 w 6253316"/>
                <a:gd name="connsiteY121" fmla="*/ 1047135 h 3524864"/>
                <a:gd name="connsiteX122" fmla="*/ 4247536 w 6253316"/>
                <a:gd name="connsiteY122" fmla="*/ 1032387 h 3524864"/>
                <a:gd name="connsiteX123" fmla="*/ 4277033 w 6253316"/>
                <a:gd name="connsiteY123" fmla="*/ 1025013 h 3524864"/>
                <a:gd name="connsiteX124" fmla="*/ 4299155 w 6253316"/>
                <a:gd name="connsiteY124" fmla="*/ 1017638 h 3524864"/>
                <a:gd name="connsiteX125" fmla="*/ 4336026 w 6253316"/>
                <a:gd name="connsiteY125" fmla="*/ 988142 h 3524864"/>
                <a:gd name="connsiteX126" fmla="*/ 4350774 w 6253316"/>
                <a:gd name="connsiteY126" fmla="*/ 973393 h 3524864"/>
                <a:gd name="connsiteX127" fmla="*/ 4454013 w 6253316"/>
                <a:gd name="connsiteY127" fmla="*/ 966019 h 3524864"/>
                <a:gd name="connsiteX128" fmla="*/ 4579374 w 6253316"/>
                <a:gd name="connsiteY128" fmla="*/ 936522 h 3524864"/>
                <a:gd name="connsiteX129" fmla="*/ 4616245 w 6253316"/>
                <a:gd name="connsiteY129" fmla="*/ 884903 h 3524864"/>
                <a:gd name="connsiteX130" fmla="*/ 4682613 w 6253316"/>
                <a:gd name="connsiteY130" fmla="*/ 877529 h 3524864"/>
                <a:gd name="connsiteX131" fmla="*/ 4697362 w 6253316"/>
                <a:gd name="connsiteY131" fmla="*/ 848032 h 3524864"/>
                <a:gd name="connsiteX132" fmla="*/ 4970207 w 6253316"/>
                <a:gd name="connsiteY132" fmla="*/ 840658 h 3524864"/>
                <a:gd name="connsiteX133" fmla="*/ 4984955 w 6253316"/>
                <a:gd name="connsiteY133" fmla="*/ 803787 h 3524864"/>
                <a:gd name="connsiteX134" fmla="*/ 5316794 w 6253316"/>
                <a:gd name="connsiteY134" fmla="*/ 803787 h 3524864"/>
                <a:gd name="connsiteX135" fmla="*/ 5324168 w 6253316"/>
                <a:gd name="connsiteY135" fmla="*/ 715296 h 3524864"/>
                <a:gd name="connsiteX136" fmla="*/ 5442155 w 6253316"/>
                <a:gd name="connsiteY136" fmla="*/ 715296 h 3524864"/>
                <a:gd name="connsiteX137" fmla="*/ 5442155 w 6253316"/>
                <a:gd name="connsiteY137" fmla="*/ 457200 h 3524864"/>
                <a:gd name="connsiteX138" fmla="*/ 5523271 w 6253316"/>
                <a:gd name="connsiteY138" fmla="*/ 457200 h 3524864"/>
                <a:gd name="connsiteX139" fmla="*/ 5523271 w 6253316"/>
                <a:gd name="connsiteY139" fmla="*/ 0 h 3524864"/>
                <a:gd name="connsiteX140" fmla="*/ 6253316 w 6253316"/>
                <a:gd name="connsiteY140"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08323 w 6253316"/>
                <a:gd name="connsiteY114" fmla="*/ 1209367 h 3524864"/>
                <a:gd name="connsiteX115" fmla="*/ 3952568 w 6253316"/>
                <a:gd name="connsiteY115" fmla="*/ 1187245 h 3524864"/>
                <a:gd name="connsiteX116" fmla="*/ 4004187 w 6253316"/>
                <a:gd name="connsiteY116" fmla="*/ 1135625 h 3524864"/>
                <a:gd name="connsiteX117" fmla="*/ 4018936 w 6253316"/>
                <a:gd name="connsiteY117" fmla="*/ 1120877 h 3524864"/>
                <a:gd name="connsiteX118" fmla="*/ 4055807 w 6253316"/>
                <a:gd name="connsiteY118" fmla="*/ 1084006 h 3524864"/>
                <a:gd name="connsiteX119" fmla="*/ 4129549 w 6253316"/>
                <a:gd name="connsiteY119" fmla="*/ 1069258 h 3524864"/>
                <a:gd name="connsiteX120" fmla="*/ 4181168 w 6253316"/>
                <a:gd name="connsiteY120" fmla="*/ 1054509 h 3524864"/>
                <a:gd name="connsiteX121" fmla="*/ 4225413 w 6253316"/>
                <a:gd name="connsiteY121" fmla="*/ 1047135 h 3524864"/>
                <a:gd name="connsiteX122" fmla="*/ 4247536 w 6253316"/>
                <a:gd name="connsiteY122" fmla="*/ 1032387 h 3524864"/>
                <a:gd name="connsiteX123" fmla="*/ 4277033 w 6253316"/>
                <a:gd name="connsiteY123" fmla="*/ 1025013 h 3524864"/>
                <a:gd name="connsiteX124" fmla="*/ 4299155 w 6253316"/>
                <a:gd name="connsiteY124" fmla="*/ 1017638 h 3524864"/>
                <a:gd name="connsiteX125" fmla="*/ 4336026 w 6253316"/>
                <a:gd name="connsiteY125" fmla="*/ 988142 h 3524864"/>
                <a:gd name="connsiteX126" fmla="*/ 4350774 w 6253316"/>
                <a:gd name="connsiteY126" fmla="*/ 973393 h 3524864"/>
                <a:gd name="connsiteX127" fmla="*/ 4454013 w 6253316"/>
                <a:gd name="connsiteY127" fmla="*/ 966019 h 3524864"/>
                <a:gd name="connsiteX128" fmla="*/ 4579374 w 6253316"/>
                <a:gd name="connsiteY128" fmla="*/ 936522 h 3524864"/>
                <a:gd name="connsiteX129" fmla="*/ 4616245 w 6253316"/>
                <a:gd name="connsiteY129" fmla="*/ 884903 h 3524864"/>
                <a:gd name="connsiteX130" fmla="*/ 4682613 w 6253316"/>
                <a:gd name="connsiteY130" fmla="*/ 877529 h 3524864"/>
                <a:gd name="connsiteX131" fmla="*/ 4697362 w 6253316"/>
                <a:gd name="connsiteY131" fmla="*/ 848032 h 3524864"/>
                <a:gd name="connsiteX132" fmla="*/ 4970207 w 6253316"/>
                <a:gd name="connsiteY132" fmla="*/ 840658 h 3524864"/>
                <a:gd name="connsiteX133" fmla="*/ 4984955 w 6253316"/>
                <a:gd name="connsiteY133" fmla="*/ 803787 h 3524864"/>
                <a:gd name="connsiteX134" fmla="*/ 5307557 w 6253316"/>
                <a:gd name="connsiteY134" fmla="*/ 803787 h 3524864"/>
                <a:gd name="connsiteX135" fmla="*/ 5324168 w 6253316"/>
                <a:gd name="connsiteY135" fmla="*/ 715296 h 3524864"/>
                <a:gd name="connsiteX136" fmla="*/ 5442155 w 6253316"/>
                <a:gd name="connsiteY136" fmla="*/ 715296 h 3524864"/>
                <a:gd name="connsiteX137" fmla="*/ 5442155 w 6253316"/>
                <a:gd name="connsiteY137" fmla="*/ 457200 h 3524864"/>
                <a:gd name="connsiteX138" fmla="*/ 5523271 w 6253316"/>
                <a:gd name="connsiteY138" fmla="*/ 457200 h 3524864"/>
                <a:gd name="connsiteX139" fmla="*/ 5523271 w 6253316"/>
                <a:gd name="connsiteY139" fmla="*/ 0 h 3524864"/>
                <a:gd name="connsiteX140" fmla="*/ 6253316 w 6253316"/>
                <a:gd name="connsiteY140"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02165 w 6253316"/>
                <a:gd name="connsiteY114" fmla="*/ 1233997 h 3524864"/>
                <a:gd name="connsiteX115" fmla="*/ 3952568 w 6253316"/>
                <a:gd name="connsiteY115" fmla="*/ 1187245 h 3524864"/>
                <a:gd name="connsiteX116" fmla="*/ 4004187 w 6253316"/>
                <a:gd name="connsiteY116" fmla="*/ 1135625 h 3524864"/>
                <a:gd name="connsiteX117" fmla="*/ 4018936 w 6253316"/>
                <a:gd name="connsiteY117" fmla="*/ 1120877 h 3524864"/>
                <a:gd name="connsiteX118" fmla="*/ 4055807 w 6253316"/>
                <a:gd name="connsiteY118" fmla="*/ 1084006 h 3524864"/>
                <a:gd name="connsiteX119" fmla="*/ 4129549 w 6253316"/>
                <a:gd name="connsiteY119" fmla="*/ 1069258 h 3524864"/>
                <a:gd name="connsiteX120" fmla="*/ 4181168 w 6253316"/>
                <a:gd name="connsiteY120" fmla="*/ 1054509 h 3524864"/>
                <a:gd name="connsiteX121" fmla="*/ 4225413 w 6253316"/>
                <a:gd name="connsiteY121" fmla="*/ 1047135 h 3524864"/>
                <a:gd name="connsiteX122" fmla="*/ 4247536 w 6253316"/>
                <a:gd name="connsiteY122" fmla="*/ 1032387 h 3524864"/>
                <a:gd name="connsiteX123" fmla="*/ 4277033 w 6253316"/>
                <a:gd name="connsiteY123" fmla="*/ 1025013 h 3524864"/>
                <a:gd name="connsiteX124" fmla="*/ 4299155 w 6253316"/>
                <a:gd name="connsiteY124" fmla="*/ 1017638 h 3524864"/>
                <a:gd name="connsiteX125" fmla="*/ 4336026 w 6253316"/>
                <a:gd name="connsiteY125" fmla="*/ 988142 h 3524864"/>
                <a:gd name="connsiteX126" fmla="*/ 4350774 w 6253316"/>
                <a:gd name="connsiteY126" fmla="*/ 973393 h 3524864"/>
                <a:gd name="connsiteX127" fmla="*/ 4454013 w 6253316"/>
                <a:gd name="connsiteY127" fmla="*/ 966019 h 3524864"/>
                <a:gd name="connsiteX128" fmla="*/ 4579374 w 6253316"/>
                <a:gd name="connsiteY128" fmla="*/ 936522 h 3524864"/>
                <a:gd name="connsiteX129" fmla="*/ 4616245 w 6253316"/>
                <a:gd name="connsiteY129" fmla="*/ 884903 h 3524864"/>
                <a:gd name="connsiteX130" fmla="*/ 4682613 w 6253316"/>
                <a:gd name="connsiteY130" fmla="*/ 877529 h 3524864"/>
                <a:gd name="connsiteX131" fmla="*/ 4697362 w 6253316"/>
                <a:gd name="connsiteY131" fmla="*/ 848032 h 3524864"/>
                <a:gd name="connsiteX132" fmla="*/ 4970207 w 6253316"/>
                <a:gd name="connsiteY132" fmla="*/ 840658 h 3524864"/>
                <a:gd name="connsiteX133" fmla="*/ 4984955 w 6253316"/>
                <a:gd name="connsiteY133" fmla="*/ 803787 h 3524864"/>
                <a:gd name="connsiteX134" fmla="*/ 5307557 w 6253316"/>
                <a:gd name="connsiteY134" fmla="*/ 803787 h 3524864"/>
                <a:gd name="connsiteX135" fmla="*/ 5324168 w 6253316"/>
                <a:gd name="connsiteY135" fmla="*/ 715296 h 3524864"/>
                <a:gd name="connsiteX136" fmla="*/ 5442155 w 6253316"/>
                <a:gd name="connsiteY136" fmla="*/ 715296 h 3524864"/>
                <a:gd name="connsiteX137" fmla="*/ 5442155 w 6253316"/>
                <a:gd name="connsiteY137" fmla="*/ 457200 h 3524864"/>
                <a:gd name="connsiteX138" fmla="*/ 5523271 w 6253316"/>
                <a:gd name="connsiteY138" fmla="*/ 457200 h 3524864"/>
                <a:gd name="connsiteX139" fmla="*/ 5523271 w 6253316"/>
                <a:gd name="connsiteY139" fmla="*/ 0 h 3524864"/>
                <a:gd name="connsiteX140" fmla="*/ 6253316 w 6253316"/>
                <a:gd name="connsiteY140"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02165 w 6253316"/>
                <a:gd name="connsiteY114" fmla="*/ 1233997 h 3524864"/>
                <a:gd name="connsiteX115" fmla="*/ 3952568 w 6253316"/>
                <a:gd name="connsiteY115" fmla="*/ 1187245 h 3524864"/>
                <a:gd name="connsiteX116" fmla="*/ 4004187 w 6253316"/>
                <a:gd name="connsiteY116" fmla="*/ 1135625 h 3524864"/>
                <a:gd name="connsiteX117" fmla="*/ 4018936 w 6253316"/>
                <a:gd name="connsiteY117" fmla="*/ 1120877 h 3524864"/>
                <a:gd name="connsiteX118" fmla="*/ 4055807 w 6253316"/>
                <a:gd name="connsiteY118" fmla="*/ 1084006 h 3524864"/>
                <a:gd name="connsiteX119" fmla="*/ 4129549 w 6253316"/>
                <a:gd name="connsiteY119" fmla="*/ 1069258 h 3524864"/>
                <a:gd name="connsiteX120" fmla="*/ 4181168 w 6253316"/>
                <a:gd name="connsiteY120" fmla="*/ 1054509 h 3524864"/>
                <a:gd name="connsiteX121" fmla="*/ 4225413 w 6253316"/>
                <a:gd name="connsiteY121" fmla="*/ 1047135 h 3524864"/>
                <a:gd name="connsiteX122" fmla="*/ 4247536 w 6253316"/>
                <a:gd name="connsiteY122" fmla="*/ 1032387 h 3524864"/>
                <a:gd name="connsiteX123" fmla="*/ 4277033 w 6253316"/>
                <a:gd name="connsiteY123" fmla="*/ 1025013 h 3524864"/>
                <a:gd name="connsiteX124" fmla="*/ 4299155 w 6253316"/>
                <a:gd name="connsiteY124" fmla="*/ 1017638 h 3524864"/>
                <a:gd name="connsiteX125" fmla="*/ 4336026 w 6253316"/>
                <a:gd name="connsiteY125" fmla="*/ 988142 h 3524864"/>
                <a:gd name="connsiteX126" fmla="*/ 4350774 w 6253316"/>
                <a:gd name="connsiteY126" fmla="*/ 973393 h 3524864"/>
                <a:gd name="connsiteX127" fmla="*/ 4454013 w 6253316"/>
                <a:gd name="connsiteY127" fmla="*/ 966019 h 3524864"/>
                <a:gd name="connsiteX128" fmla="*/ 4579374 w 6253316"/>
                <a:gd name="connsiteY128" fmla="*/ 936522 h 3524864"/>
                <a:gd name="connsiteX129" fmla="*/ 4616245 w 6253316"/>
                <a:gd name="connsiteY129" fmla="*/ 884903 h 3524864"/>
                <a:gd name="connsiteX130" fmla="*/ 4682613 w 6253316"/>
                <a:gd name="connsiteY130" fmla="*/ 877529 h 3524864"/>
                <a:gd name="connsiteX131" fmla="*/ 4697362 w 6253316"/>
                <a:gd name="connsiteY131" fmla="*/ 848032 h 3524864"/>
                <a:gd name="connsiteX132" fmla="*/ 4970207 w 6253316"/>
                <a:gd name="connsiteY132" fmla="*/ 840658 h 3524864"/>
                <a:gd name="connsiteX133" fmla="*/ 4984955 w 6253316"/>
                <a:gd name="connsiteY133" fmla="*/ 803787 h 3524864"/>
                <a:gd name="connsiteX134" fmla="*/ 5307557 w 6253316"/>
                <a:gd name="connsiteY134" fmla="*/ 803787 h 3524864"/>
                <a:gd name="connsiteX135" fmla="*/ 5324168 w 6253316"/>
                <a:gd name="connsiteY135" fmla="*/ 715296 h 3524864"/>
                <a:gd name="connsiteX136" fmla="*/ 5442155 w 6253316"/>
                <a:gd name="connsiteY136" fmla="*/ 715296 h 3524864"/>
                <a:gd name="connsiteX137" fmla="*/ 5442155 w 6253316"/>
                <a:gd name="connsiteY137" fmla="*/ 457200 h 3524864"/>
                <a:gd name="connsiteX138" fmla="*/ 5523271 w 6253316"/>
                <a:gd name="connsiteY138" fmla="*/ 457200 h 3524864"/>
                <a:gd name="connsiteX139" fmla="*/ 5523271 w 6253316"/>
                <a:gd name="connsiteY139" fmla="*/ 0 h 3524864"/>
                <a:gd name="connsiteX140" fmla="*/ 6253316 w 6253316"/>
                <a:gd name="connsiteY140"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09367 h 3524864"/>
                <a:gd name="connsiteX114" fmla="*/ 3952568 w 6253316"/>
                <a:gd name="connsiteY114" fmla="*/ 1187245 h 3524864"/>
                <a:gd name="connsiteX115" fmla="*/ 4004187 w 6253316"/>
                <a:gd name="connsiteY115" fmla="*/ 1135625 h 3524864"/>
                <a:gd name="connsiteX116" fmla="*/ 4018936 w 6253316"/>
                <a:gd name="connsiteY116" fmla="*/ 1120877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340510 w 6253316"/>
                <a:gd name="connsiteY96" fmla="*/ 1533832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20877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47884 w 6253316"/>
                <a:gd name="connsiteY97" fmla="*/ 1511709 h 3524864"/>
                <a:gd name="connsiteX98" fmla="*/ 3362633 w 6253316"/>
                <a:gd name="connsiteY98" fmla="*/ 1489587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20877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47884 w 6253316"/>
                <a:gd name="connsiteY97" fmla="*/ 1511709 h 3524864"/>
                <a:gd name="connsiteX98" fmla="*/ 3344161 w 6253316"/>
                <a:gd name="connsiteY98" fmla="*/ 1486508 h 3524864"/>
                <a:gd name="connsiteX99" fmla="*/ 3406878 w 6253316"/>
                <a:gd name="connsiteY99" fmla="*/ 1467464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20877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47884 w 6253316"/>
                <a:gd name="connsiteY97" fmla="*/ 1511709 h 3524864"/>
                <a:gd name="connsiteX98" fmla="*/ 3344161 w 6253316"/>
                <a:gd name="connsiteY98" fmla="*/ 1486508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20877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47884 w 6253316"/>
                <a:gd name="connsiteY97" fmla="*/ 1511709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20877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868562 w 6253316"/>
                <a:gd name="connsiteY88" fmla="*/ 1673942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20877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696064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20877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20877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30113 h 3524864"/>
                <a:gd name="connsiteX117" fmla="*/ 4055807 w 6253316"/>
                <a:gd name="connsiteY117" fmla="*/ 1084006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30113 h 3524864"/>
                <a:gd name="connsiteX117" fmla="*/ 4092753 w 6253316"/>
                <a:gd name="connsiteY117" fmla="*/ 1117872 h 3524864"/>
                <a:gd name="connsiteX118" fmla="*/ 4129549 w 6253316"/>
                <a:gd name="connsiteY118" fmla="*/ 1069258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18936 w 6253316"/>
                <a:gd name="connsiteY116" fmla="*/ 1130113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4187 w 6253316"/>
                <a:gd name="connsiteY115" fmla="*/ 1135625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8296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8342 w 6253316"/>
                <a:gd name="connsiteY80" fmla="*/ 1873045 h 3524864"/>
                <a:gd name="connsiteX81" fmla="*/ 2603091 w 6253316"/>
                <a:gd name="connsiteY81" fmla="*/ 1852138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3091 w 6253316"/>
                <a:gd name="connsiteY81" fmla="*/ 1852138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60639 w 6253316"/>
                <a:gd name="connsiteY66" fmla="*/ 2116393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101645 w 6253316"/>
                <a:gd name="connsiteY65" fmla="*/ 2160638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29337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69258 w 6253316"/>
                <a:gd name="connsiteY34" fmla="*/ 2750574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0768 w 6253316"/>
                <a:gd name="connsiteY32" fmla="*/ 2780071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16194 w 6253316"/>
                <a:gd name="connsiteY20" fmla="*/ 3067664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2562 w 6253316"/>
                <a:gd name="connsiteY21" fmla="*/ 3045542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04684 w 6253316"/>
                <a:gd name="connsiteY22" fmla="*/ 3038167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34181 w 6253316"/>
                <a:gd name="connsiteY23" fmla="*/ 3001296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71800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34929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72845 w 6253316"/>
                <a:gd name="connsiteY9" fmla="*/ 3303638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11013 h 3524864"/>
                <a:gd name="connsiteX9" fmla="*/ 288239 w 6253316"/>
                <a:gd name="connsiteY9" fmla="*/ 3325189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41800 h 3524864"/>
                <a:gd name="connsiteX9" fmla="*/ 288239 w 6253316"/>
                <a:gd name="connsiteY9" fmla="*/ 3325189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41800 h 3524864"/>
                <a:gd name="connsiteX9" fmla="*/ 282082 w 6253316"/>
                <a:gd name="connsiteY9" fmla="*/ 3312874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19084 w 6253316"/>
                <a:gd name="connsiteY49" fmla="*/ 2529348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41800 h 3524864"/>
                <a:gd name="connsiteX9" fmla="*/ 282082 w 6253316"/>
                <a:gd name="connsiteY9" fmla="*/ 3312874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496962 w 6253316"/>
                <a:gd name="connsiteY48" fmla="*/ 2536722 h 3524864"/>
                <a:gd name="connsiteX49" fmla="*/ 1562187 w 6253316"/>
                <a:gd name="connsiteY49" fmla="*/ 2520112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41800 h 3524864"/>
                <a:gd name="connsiteX9" fmla="*/ 282082 w 6253316"/>
                <a:gd name="connsiteY9" fmla="*/ 3312874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36523 w 6253316"/>
                <a:gd name="connsiteY31" fmla="*/ 2794819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512356 w 6253316"/>
                <a:gd name="connsiteY48" fmla="*/ 2542880 h 3524864"/>
                <a:gd name="connsiteX49" fmla="*/ 1562187 w 6253316"/>
                <a:gd name="connsiteY49" fmla="*/ 2520112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41800 h 3524864"/>
                <a:gd name="connsiteX9" fmla="*/ 282082 w 6253316"/>
                <a:gd name="connsiteY9" fmla="*/ 3312874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79323 w 6253316"/>
                <a:gd name="connsiteY18" fmla="*/ 3097161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58075 w 6253316"/>
                <a:gd name="connsiteY31" fmla="*/ 2810213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512356 w 6253316"/>
                <a:gd name="connsiteY48" fmla="*/ 2542880 h 3524864"/>
                <a:gd name="connsiteX49" fmla="*/ 1562187 w 6253316"/>
                <a:gd name="connsiteY49" fmla="*/ 2520112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41800 h 3524864"/>
                <a:gd name="connsiteX9" fmla="*/ 282082 w 6253316"/>
                <a:gd name="connsiteY9" fmla="*/ 3312874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94717 w 6253316"/>
                <a:gd name="connsiteY18" fmla="*/ 3106398 h 3524864"/>
                <a:gd name="connsiteX19" fmla="*/ 501445 w 6253316"/>
                <a:gd name="connsiteY19" fmla="*/ 3082413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58075 w 6253316"/>
                <a:gd name="connsiteY31" fmla="*/ 2810213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512356 w 6253316"/>
                <a:gd name="connsiteY48" fmla="*/ 2542880 h 3524864"/>
                <a:gd name="connsiteX49" fmla="*/ 1562187 w 6253316"/>
                <a:gd name="connsiteY49" fmla="*/ 2520112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41800 h 3524864"/>
                <a:gd name="connsiteX9" fmla="*/ 282082 w 6253316"/>
                <a:gd name="connsiteY9" fmla="*/ 3312874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94717 w 6253316"/>
                <a:gd name="connsiteY18" fmla="*/ 3106398 h 3524864"/>
                <a:gd name="connsiteX19" fmla="*/ 510681 w 6253316"/>
                <a:gd name="connsiteY19" fmla="*/ 3091649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58075 w 6253316"/>
                <a:gd name="connsiteY31" fmla="*/ 2810213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512356 w 6253316"/>
                <a:gd name="connsiteY48" fmla="*/ 2542880 h 3524864"/>
                <a:gd name="connsiteX49" fmla="*/ 1562187 w 6253316"/>
                <a:gd name="connsiteY49" fmla="*/ 2520112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84955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41800 h 3524864"/>
                <a:gd name="connsiteX9" fmla="*/ 282082 w 6253316"/>
                <a:gd name="connsiteY9" fmla="*/ 3312874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94717 w 6253316"/>
                <a:gd name="connsiteY18" fmla="*/ 3106398 h 3524864"/>
                <a:gd name="connsiteX19" fmla="*/ 510681 w 6253316"/>
                <a:gd name="connsiteY19" fmla="*/ 3091649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58075 w 6253316"/>
                <a:gd name="connsiteY31" fmla="*/ 2810213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512356 w 6253316"/>
                <a:gd name="connsiteY48" fmla="*/ 2542880 h 3524864"/>
                <a:gd name="connsiteX49" fmla="*/ 1562187 w 6253316"/>
                <a:gd name="connsiteY49" fmla="*/ 2520112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75719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53316"/>
                <a:gd name="connsiteY0" fmla="*/ 3524864 h 3524864"/>
                <a:gd name="connsiteX1" fmla="*/ 0 w 6253316"/>
                <a:gd name="connsiteY1" fmla="*/ 3524864 h 3524864"/>
                <a:gd name="connsiteX2" fmla="*/ 44245 w 6253316"/>
                <a:gd name="connsiteY2" fmla="*/ 3473245 h 3524864"/>
                <a:gd name="connsiteX3" fmla="*/ 58994 w 6253316"/>
                <a:gd name="connsiteY3" fmla="*/ 3458496 h 3524864"/>
                <a:gd name="connsiteX4" fmla="*/ 81116 w 6253316"/>
                <a:gd name="connsiteY4" fmla="*/ 3451122 h 3524864"/>
                <a:gd name="connsiteX5" fmla="*/ 117987 w 6253316"/>
                <a:gd name="connsiteY5" fmla="*/ 3429000 h 3524864"/>
                <a:gd name="connsiteX6" fmla="*/ 154858 w 6253316"/>
                <a:gd name="connsiteY6" fmla="*/ 3406877 h 3524864"/>
                <a:gd name="connsiteX7" fmla="*/ 206478 w 6253316"/>
                <a:gd name="connsiteY7" fmla="*/ 3370006 h 3524864"/>
                <a:gd name="connsiteX8" fmla="*/ 250723 w 6253316"/>
                <a:gd name="connsiteY8" fmla="*/ 3341800 h 3524864"/>
                <a:gd name="connsiteX9" fmla="*/ 282082 w 6253316"/>
                <a:gd name="connsiteY9" fmla="*/ 3312874 h 3524864"/>
                <a:gd name="connsiteX10" fmla="*/ 309716 w 6253316"/>
                <a:gd name="connsiteY10" fmla="*/ 3281516 h 3524864"/>
                <a:gd name="connsiteX11" fmla="*/ 346587 w 6253316"/>
                <a:gd name="connsiteY11" fmla="*/ 3259393 h 3524864"/>
                <a:gd name="connsiteX12" fmla="*/ 376084 w 6253316"/>
                <a:gd name="connsiteY12" fmla="*/ 3229896 h 3524864"/>
                <a:gd name="connsiteX13" fmla="*/ 390833 w 6253316"/>
                <a:gd name="connsiteY13" fmla="*/ 3215148 h 3524864"/>
                <a:gd name="connsiteX14" fmla="*/ 412955 w 6253316"/>
                <a:gd name="connsiteY14" fmla="*/ 3207774 h 3524864"/>
                <a:gd name="connsiteX15" fmla="*/ 420329 w 6253316"/>
                <a:gd name="connsiteY15" fmla="*/ 3185651 h 3524864"/>
                <a:gd name="connsiteX16" fmla="*/ 449826 w 6253316"/>
                <a:gd name="connsiteY16" fmla="*/ 3156154 h 3524864"/>
                <a:gd name="connsiteX17" fmla="*/ 471949 w 6253316"/>
                <a:gd name="connsiteY17" fmla="*/ 3119283 h 3524864"/>
                <a:gd name="connsiteX18" fmla="*/ 494717 w 6253316"/>
                <a:gd name="connsiteY18" fmla="*/ 3106398 h 3524864"/>
                <a:gd name="connsiteX19" fmla="*/ 510681 w 6253316"/>
                <a:gd name="connsiteY19" fmla="*/ 3091649 h 3524864"/>
                <a:gd name="connsiteX20" fmla="*/ 540824 w 6253316"/>
                <a:gd name="connsiteY20" fmla="*/ 3079979 h 3524864"/>
                <a:gd name="connsiteX21" fmla="*/ 585641 w 6253316"/>
                <a:gd name="connsiteY21" fmla="*/ 3060936 h 3524864"/>
                <a:gd name="connsiteX22" fmla="*/ 626235 w 6253316"/>
                <a:gd name="connsiteY22" fmla="*/ 3044325 h 3524864"/>
                <a:gd name="connsiteX23" fmla="*/ 652653 w 6253316"/>
                <a:gd name="connsiteY23" fmla="*/ 3007454 h 3524864"/>
                <a:gd name="connsiteX24" fmla="*/ 678426 w 6253316"/>
                <a:gd name="connsiteY24" fmla="*/ 2981036 h 3524864"/>
                <a:gd name="connsiteX25" fmla="*/ 730045 w 6253316"/>
                <a:gd name="connsiteY25" fmla="*/ 2947245 h 3524864"/>
                <a:gd name="connsiteX26" fmla="*/ 789039 w 6253316"/>
                <a:gd name="connsiteY26" fmla="*/ 2905432 h 3524864"/>
                <a:gd name="connsiteX27" fmla="*/ 811162 w 6253316"/>
                <a:gd name="connsiteY27" fmla="*/ 2898058 h 3524864"/>
                <a:gd name="connsiteX28" fmla="*/ 825910 w 6253316"/>
                <a:gd name="connsiteY28" fmla="*/ 2883309 h 3524864"/>
                <a:gd name="connsiteX29" fmla="*/ 870155 w 6253316"/>
                <a:gd name="connsiteY29" fmla="*/ 2853813 h 3524864"/>
                <a:gd name="connsiteX30" fmla="*/ 907026 w 6253316"/>
                <a:gd name="connsiteY30" fmla="*/ 2824316 h 3524864"/>
                <a:gd name="connsiteX31" fmla="*/ 958075 w 6253316"/>
                <a:gd name="connsiteY31" fmla="*/ 2810213 h 3524864"/>
                <a:gd name="connsiteX32" fmla="*/ 983847 w 6253316"/>
                <a:gd name="connsiteY32" fmla="*/ 2795465 h 3524864"/>
                <a:gd name="connsiteX33" fmla="*/ 1047136 w 6253316"/>
                <a:gd name="connsiteY33" fmla="*/ 2757948 h 3524864"/>
                <a:gd name="connsiteX34" fmla="*/ 1078495 w 6253316"/>
                <a:gd name="connsiteY34" fmla="*/ 2759810 h 3524864"/>
                <a:gd name="connsiteX35" fmla="*/ 1113504 w 6253316"/>
                <a:gd name="connsiteY35" fmla="*/ 2728451 h 3524864"/>
                <a:gd name="connsiteX36" fmla="*/ 1135626 w 6253316"/>
                <a:gd name="connsiteY36" fmla="*/ 2713703 h 3524864"/>
                <a:gd name="connsiteX37" fmla="*/ 1150374 w 6253316"/>
                <a:gd name="connsiteY37" fmla="*/ 2698954 h 3524864"/>
                <a:gd name="connsiteX38" fmla="*/ 1194620 w 6253316"/>
                <a:gd name="connsiteY38" fmla="*/ 2684206 h 3524864"/>
                <a:gd name="connsiteX39" fmla="*/ 1216742 w 6253316"/>
                <a:gd name="connsiteY39" fmla="*/ 2676832 h 3524864"/>
                <a:gd name="connsiteX40" fmla="*/ 1275736 w 6253316"/>
                <a:gd name="connsiteY40" fmla="*/ 2647335 h 3524864"/>
                <a:gd name="connsiteX41" fmla="*/ 1297858 w 6253316"/>
                <a:gd name="connsiteY41" fmla="*/ 2639961 h 3524864"/>
                <a:gd name="connsiteX42" fmla="*/ 1319981 w 6253316"/>
                <a:gd name="connsiteY42" fmla="*/ 2632587 h 3524864"/>
                <a:gd name="connsiteX43" fmla="*/ 1334729 w 6253316"/>
                <a:gd name="connsiteY43" fmla="*/ 2617838 h 3524864"/>
                <a:gd name="connsiteX44" fmla="*/ 1378974 w 6253316"/>
                <a:gd name="connsiteY44" fmla="*/ 2603090 h 3524864"/>
                <a:gd name="connsiteX45" fmla="*/ 1437968 w 6253316"/>
                <a:gd name="connsiteY45" fmla="*/ 2573593 h 3524864"/>
                <a:gd name="connsiteX46" fmla="*/ 1460091 w 6253316"/>
                <a:gd name="connsiteY46" fmla="*/ 2566219 h 3524864"/>
                <a:gd name="connsiteX47" fmla="*/ 1482213 w 6253316"/>
                <a:gd name="connsiteY47" fmla="*/ 2551471 h 3524864"/>
                <a:gd name="connsiteX48" fmla="*/ 1512356 w 6253316"/>
                <a:gd name="connsiteY48" fmla="*/ 2542880 h 3524864"/>
                <a:gd name="connsiteX49" fmla="*/ 1562187 w 6253316"/>
                <a:gd name="connsiteY49" fmla="*/ 2520112 h 3524864"/>
                <a:gd name="connsiteX50" fmla="*/ 1592826 w 6253316"/>
                <a:gd name="connsiteY50" fmla="*/ 2485103 h 3524864"/>
                <a:gd name="connsiteX51" fmla="*/ 1614949 w 6253316"/>
                <a:gd name="connsiteY51" fmla="*/ 2477729 h 3524864"/>
                <a:gd name="connsiteX52" fmla="*/ 1629697 w 6253316"/>
                <a:gd name="connsiteY52" fmla="*/ 2462980 h 3524864"/>
                <a:gd name="connsiteX53" fmla="*/ 1673942 w 6253316"/>
                <a:gd name="connsiteY53" fmla="*/ 2433483 h 3524864"/>
                <a:gd name="connsiteX54" fmla="*/ 1710813 w 6253316"/>
                <a:gd name="connsiteY54" fmla="*/ 2411361 h 3524864"/>
                <a:gd name="connsiteX55" fmla="*/ 1725562 w 6253316"/>
                <a:gd name="connsiteY55" fmla="*/ 2396613 h 3524864"/>
                <a:gd name="connsiteX56" fmla="*/ 1769807 w 6253316"/>
                <a:gd name="connsiteY56" fmla="*/ 2367116 h 3524864"/>
                <a:gd name="connsiteX57" fmla="*/ 1784555 w 6253316"/>
                <a:gd name="connsiteY57" fmla="*/ 2352367 h 3524864"/>
                <a:gd name="connsiteX58" fmla="*/ 1799304 w 6253316"/>
                <a:gd name="connsiteY58" fmla="*/ 2330245 h 3524864"/>
                <a:gd name="connsiteX59" fmla="*/ 1865671 w 6253316"/>
                <a:gd name="connsiteY59" fmla="*/ 2318004 h 3524864"/>
                <a:gd name="connsiteX60" fmla="*/ 1939413 w 6253316"/>
                <a:gd name="connsiteY60" fmla="*/ 2271251 h 3524864"/>
                <a:gd name="connsiteX61" fmla="*/ 1961536 w 6253316"/>
                <a:gd name="connsiteY61" fmla="*/ 2263877 h 3524864"/>
                <a:gd name="connsiteX62" fmla="*/ 1983658 w 6253316"/>
                <a:gd name="connsiteY62" fmla="*/ 2249129 h 3524864"/>
                <a:gd name="connsiteX63" fmla="*/ 2020529 w 6253316"/>
                <a:gd name="connsiteY63" fmla="*/ 2212258 h 3524864"/>
                <a:gd name="connsiteX64" fmla="*/ 2086897 w 6253316"/>
                <a:gd name="connsiteY64" fmla="*/ 2175387 h 3524864"/>
                <a:gd name="connsiteX65" fmla="*/ 2092408 w 6253316"/>
                <a:gd name="connsiteY65" fmla="*/ 2148323 h 3524864"/>
                <a:gd name="connsiteX66" fmla="*/ 2145245 w 6253316"/>
                <a:gd name="connsiteY66" fmla="*/ 2119472 h 3524864"/>
                <a:gd name="connsiteX67" fmla="*/ 2175387 w 6253316"/>
                <a:gd name="connsiteY67" fmla="*/ 2094271 h 3524864"/>
                <a:gd name="connsiteX68" fmla="*/ 2190136 w 6253316"/>
                <a:gd name="connsiteY68" fmla="*/ 2079522 h 3524864"/>
                <a:gd name="connsiteX69" fmla="*/ 2204884 w 6253316"/>
                <a:gd name="connsiteY69" fmla="*/ 2057400 h 3524864"/>
                <a:gd name="connsiteX70" fmla="*/ 2227007 w 6253316"/>
                <a:gd name="connsiteY70" fmla="*/ 2050025 h 3524864"/>
                <a:gd name="connsiteX71" fmla="*/ 2271252 w 6253316"/>
                <a:gd name="connsiteY71" fmla="*/ 2020529 h 3524864"/>
                <a:gd name="connsiteX72" fmla="*/ 2300749 w 6253316"/>
                <a:gd name="connsiteY72" fmla="*/ 1991032 h 3524864"/>
                <a:gd name="connsiteX73" fmla="*/ 2337620 w 6253316"/>
                <a:gd name="connsiteY73" fmla="*/ 1961535 h 3524864"/>
                <a:gd name="connsiteX74" fmla="*/ 2389239 w 6253316"/>
                <a:gd name="connsiteY74" fmla="*/ 1954161 h 3524864"/>
                <a:gd name="connsiteX75" fmla="*/ 2433484 w 6253316"/>
                <a:gd name="connsiteY75" fmla="*/ 1939413 h 3524864"/>
                <a:gd name="connsiteX76" fmla="*/ 2455607 w 6253316"/>
                <a:gd name="connsiteY76" fmla="*/ 1924664 h 3524864"/>
                <a:gd name="connsiteX77" fmla="*/ 2499852 w 6253316"/>
                <a:gd name="connsiteY77" fmla="*/ 1909916 h 3524864"/>
                <a:gd name="connsiteX78" fmla="*/ 2544097 w 6253316"/>
                <a:gd name="connsiteY78" fmla="*/ 1895167 h 3524864"/>
                <a:gd name="connsiteX79" fmla="*/ 2566220 w 6253316"/>
                <a:gd name="connsiteY79" fmla="*/ 1887793 h 3524864"/>
                <a:gd name="connsiteX80" fmla="*/ 2585263 w 6253316"/>
                <a:gd name="connsiteY80" fmla="*/ 1860730 h 3524864"/>
                <a:gd name="connsiteX81" fmla="*/ 2609248 w 6253316"/>
                <a:gd name="connsiteY81" fmla="*/ 1839823 h 3524864"/>
                <a:gd name="connsiteX82" fmla="*/ 2676833 w 6253316"/>
                <a:gd name="connsiteY82" fmla="*/ 1836174 h 3524864"/>
                <a:gd name="connsiteX83" fmla="*/ 2691581 w 6253316"/>
                <a:gd name="connsiteY83" fmla="*/ 1821425 h 3524864"/>
                <a:gd name="connsiteX84" fmla="*/ 2713704 w 6253316"/>
                <a:gd name="connsiteY84" fmla="*/ 1806677 h 3524864"/>
                <a:gd name="connsiteX85" fmla="*/ 2765323 w 6253316"/>
                <a:gd name="connsiteY85" fmla="*/ 1755058 h 3524864"/>
                <a:gd name="connsiteX86" fmla="*/ 2794820 w 6253316"/>
                <a:gd name="connsiteY86" fmla="*/ 1725561 h 3524864"/>
                <a:gd name="connsiteX87" fmla="*/ 2839065 w 6253316"/>
                <a:gd name="connsiteY87" fmla="*/ 1717615 h 3524864"/>
                <a:gd name="connsiteX88" fmla="*/ 2905507 w 6253316"/>
                <a:gd name="connsiteY88" fmla="*/ 1683179 h 3524864"/>
                <a:gd name="connsiteX89" fmla="*/ 3045542 w 6253316"/>
                <a:gd name="connsiteY89" fmla="*/ 1644445 h 3524864"/>
                <a:gd name="connsiteX90" fmla="*/ 3104536 w 6253316"/>
                <a:gd name="connsiteY90" fmla="*/ 1614948 h 3524864"/>
                <a:gd name="connsiteX91" fmla="*/ 3126658 w 6253316"/>
                <a:gd name="connsiteY91" fmla="*/ 1607574 h 3524864"/>
                <a:gd name="connsiteX92" fmla="*/ 3141407 w 6253316"/>
                <a:gd name="connsiteY92" fmla="*/ 1592825 h 3524864"/>
                <a:gd name="connsiteX93" fmla="*/ 3193026 w 6253316"/>
                <a:gd name="connsiteY93" fmla="*/ 1570703 h 3524864"/>
                <a:gd name="connsiteX94" fmla="*/ 3207774 w 6253316"/>
                <a:gd name="connsiteY94" fmla="*/ 1555954 h 3524864"/>
                <a:gd name="connsiteX95" fmla="*/ 3244645 w 6253316"/>
                <a:gd name="connsiteY95" fmla="*/ 1548580 h 3524864"/>
                <a:gd name="connsiteX96" fmla="*/ 3288171 w 6253316"/>
                <a:gd name="connsiteY96" fmla="*/ 1518438 h 3524864"/>
                <a:gd name="connsiteX97" fmla="*/ 3335569 w 6253316"/>
                <a:gd name="connsiteY97" fmla="*/ 1505551 h 3524864"/>
                <a:gd name="connsiteX98" fmla="*/ 3347240 w 6253316"/>
                <a:gd name="connsiteY98" fmla="*/ 1474192 h 3524864"/>
                <a:gd name="connsiteX99" fmla="*/ 3394562 w 6253316"/>
                <a:gd name="connsiteY99" fmla="*/ 1448991 h 3524864"/>
                <a:gd name="connsiteX100" fmla="*/ 3451123 w 6253316"/>
                <a:gd name="connsiteY100" fmla="*/ 1430593 h 3524864"/>
                <a:gd name="connsiteX101" fmla="*/ 3480620 w 6253316"/>
                <a:gd name="connsiteY101" fmla="*/ 1423219 h 3524864"/>
                <a:gd name="connsiteX102" fmla="*/ 3502742 w 6253316"/>
                <a:gd name="connsiteY102" fmla="*/ 1408471 h 3524864"/>
                <a:gd name="connsiteX103" fmla="*/ 3539613 w 6253316"/>
                <a:gd name="connsiteY103" fmla="*/ 1371600 h 3524864"/>
                <a:gd name="connsiteX104" fmla="*/ 3561736 w 6253316"/>
                <a:gd name="connsiteY104" fmla="*/ 1364225 h 3524864"/>
                <a:gd name="connsiteX105" fmla="*/ 3620729 w 6253316"/>
                <a:gd name="connsiteY105" fmla="*/ 1349477 h 3524864"/>
                <a:gd name="connsiteX106" fmla="*/ 3664974 w 6253316"/>
                <a:gd name="connsiteY106" fmla="*/ 1334729 h 3524864"/>
                <a:gd name="connsiteX107" fmla="*/ 3709220 w 6253316"/>
                <a:gd name="connsiteY107" fmla="*/ 1312606 h 3524864"/>
                <a:gd name="connsiteX108" fmla="*/ 3753465 w 6253316"/>
                <a:gd name="connsiteY108" fmla="*/ 1297858 h 3524864"/>
                <a:gd name="connsiteX109" fmla="*/ 3790336 w 6253316"/>
                <a:gd name="connsiteY109" fmla="*/ 1275735 h 3524864"/>
                <a:gd name="connsiteX110" fmla="*/ 3812458 w 6253316"/>
                <a:gd name="connsiteY110" fmla="*/ 1260987 h 3524864"/>
                <a:gd name="connsiteX111" fmla="*/ 3827207 w 6253316"/>
                <a:gd name="connsiteY111" fmla="*/ 1246238 h 3524864"/>
                <a:gd name="connsiteX112" fmla="*/ 3849329 w 6253316"/>
                <a:gd name="connsiteY112" fmla="*/ 1238864 h 3524864"/>
                <a:gd name="connsiteX113" fmla="*/ 3908323 w 6253316"/>
                <a:gd name="connsiteY113" fmla="*/ 1230918 h 3524864"/>
                <a:gd name="connsiteX114" fmla="*/ 3952568 w 6253316"/>
                <a:gd name="connsiteY114" fmla="*/ 1187245 h 3524864"/>
                <a:gd name="connsiteX115" fmla="*/ 4007266 w 6253316"/>
                <a:gd name="connsiteY115" fmla="*/ 1157177 h 3524864"/>
                <a:gd name="connsiteX116" fmla="*/ 4043566 w 6253316"/>
                <a:gd name="connsiteY116" fmla="*/ 1139350 h 3524864"/>
                <a:gd name="connsiteX117" fmla="*/ 4092753 w 6253316"/>
                <a:gd name="connsiteY117" fmla="*/ 1117872 h 3524864"/>
                <a:gd name="connsiteX118" fmla="*/ 4138785 w 6253316"/>
                <a:gd name="connsiteY118" fmla="*/ 1081573 h 3524864"/>
                <a:gd name="connsiteX119" fmla="*/ 4181168 w 6253316"/>
                <a:gd name="connsiteY119" fmla="*/ 1054509 h 3524864"/>
                <a:gd name="connsiteX120" fmla="*/ 4225413 w 6253316"/>
                <a:gd name="connsiteY120" fmla="*/ 1047135 h 3524864"/>
                <a:gd name="connsiteX121" fmla="*/ 4247536 w 6253316"/>
                <a:gd name="connsiteY121" fmla="*/ 1032387 h 3524864"/>
                <a:gd name="connsiteX122" fmla="*/ 4277033 w 6253316"/>
                <a:gd name="connsiteY122" fmla="*/ 1025013 h 3524864"/>
                <a:gd name="connsiteX123" fmla="*/ 4299155 w 6253316"/>
                <a:gd name="connsiteY123" fmla="*/ 1017638 h 3524864"/>
                <a:gd name="connsiteX124" fmla="*/ 4336026 w 6253316"/>
                <a:gd name="connsiteY124" fmla="*/ 988142 h 3524864"/>
                <a:gd name="connsiteX125" fmla="*/ 4350774 w 6253316"/>
                <a:gd name="connsiteY125" fmla="*/ 973393 h 3524864"/>
                <a:gd name="connsiteX126" fmla="*/ 4454013 w 6253316"/>
                <a:gd name="connsiteY126" fmla="*/ 966019 h 3524864"/>
                <a:gd name="connsiteX127" fmla="*/ 4579374 w 6253316"/>
                <a:gd name="connsiteY127" fmla="*/ 936522 h 3524864"/>
                <a:gd name="connsiteX128" fmla="*/ 4616245 w 6253316"/>
                <a:gd name="connsiteY128" fmla="*/ 884903 h 3524864"/>
                <a:gd name="connsiteX129" fmla="*/ 4682613 w 6253316"/>
                <a:gd name="connsiteY129" fmla="*/ 877529 h 3524864"/>
                <a:gd name="connsiteX130" fmla="*/ 4697362 w 6253316"/>
                <a:gd name="connsiteY130" fmla="*/ 848032 h 3524864"/>
                <a:gd name="connsiteX131" fmla="*/ 4970207 w 6253316"/>
                <a:gd name="connsiteY131" fmla="*/ 840658 h 3524864"/>
                <a:gd name="connsiteX132" fmla="*/ 4969562 w 6253316"/>
                <a:gd name="connsiteY132" fmla="*/ 803787 h 3524864"/>
                <a:gd name="connsiteX133" fmla="*/ 5307557 w 6253316"/>
                <a:gd name="connsiteY133" fmla="*/ 803787 h 3524864"/>
                <a:gd name="connsiteX134" fmla="*/ 5324168 w 6253316"/>
                <a:gd name="connsiteY134" fmla="*/ 715296 h 3524864"/>
                <a:gd name="connsiteX135" fmla="*/ 5442155 w 6253316"/>
                <a:gd name="connsiteY135" fmla="*/ 715296 h 3524864"/>
                <a:gd name="connsiteX136" fmla="*/ 5442155 w 6253316"/>
                <a:gd name="connsiteY136" fmla="*/ 457200 h 3524864"/>
                <a:gd name="connsiteX137" fmla="*/ 5523271 w 6253316"/>
                <a:gd name="connsiteY137" fmla="*/ 457200 h 3524864"/>
                <a:gd name="connsiteX138" fmla="*/ 5523271 w 6253316"/>
                <a:gd name="connsiteY138" fmla="*/ 0 h 3524864"/>
                <a:gd name="connsiteX139" fmla="*/ 6253316 w 6253316"/>
                <a:gd name="connsiteY139" fmla="*/ 0 h 3524864"/>
                <a:gd name="connsiteX0" fmla="*/ 0 w 6268710"/>
                <a:gd name="connsiteY0" fmla="*/ 3527943 h 3527943"/>
                <a:gd name="connsiteX1" fmla="*/ 0 w 6268710"/>
                <a:gd name="connsiteY1" fmla="*/ 3527943 h 3527943"/>
                <a:gd name="connsiteX2" fmla="*/ 44245 w 6268710"/>
                <a:gd name="connsiteY2" fmla="*/ 3476324 h 3527943"/>
                <a:gd name="connsiteX3" fmla="*/ 58994 w 6268710"/>
                <a:gd name="connsiteY3" fmla="*/ 3461575 h 3527943"/>
                <a:gd name="connsiteX4" fmla="*/ 81116 w 6268710"/>
                <a:gd name="connsiteY4" fmla="*/ 3454201 h 3527943"/>
                <a:gd name="connsiteX5" fmla="*/ 117987 w 6268710"/>
                <a:gd name="connsiteY5" fmla="*/ 3432079 h 3527943"/>
                <a:gd name="connsiteX6" fmla="*/ 154858 w 6268710"/>
                <a:gd name="connsiteY6" fmla="*/ 3409956 h 3527943"/>
                <a:gd name="connsiteX7" fmla="*/ 206478 w 6268710"/>
                <a:gd name="connsiteY7" fmla="*/ 3373085 h 3527943"/>
                <a:gd name="connsiteX8" fmla="*/ 250723 w 6268710"/>
                <a:gd name="connsiteY8" fmla="*/ 3344879 h 3527943"/>
                <a:gd name="connsiteX9" fmla="*/ 282082 w 6268710"/>
                <a:gd name="connsiteY9" fmla="*/ 3315953 h 3527943"/>
                <a:gd name="connsiteX10" fmla="*/ 309716 w 6268710"/>
                <a:gd name="connsiteY10" fmla="*/ 3284595 h 3527943"/>
                <a:gd name="connsiteX11" fmla="*/ 346587 w 6268710"/>
                <a:gd name="connsiteY11" fmla="*/ 3262472 h 3527943"/>
                <a:gd name="connsiteX12" fmla="*/ 376084 w 6268710"/>
                <a:gd name="connsiteY12" fmla="*/ 3232975 h 3527943"/>
                <a:gd name="connsiteX13" fmla="*/ 390833 w 6268710"/>
                <a:gd name="connsiteY13" fmla="*/ 3218227 h 3527943"/>
                <a:gd name="connsiteX14" fmla="*/ 412955 w 6268710"/>
                <a:gd name="connsiteY14" fmla="*/ 3210853 h 3527943"/>
                <a:gd name="connsiteX15" fmla="*/ 420329 w 6268710"/>
                <a:gd name="connsiteY15" fmla="*/ 3188730 h 3527943"/>
                <a:gd name="connsiteX16" fmla="*/ 449826 w 6268710"/>
                <a:gd name="connsiteY16" fmla="*/ 3159233 h 3527943"/>
                <a:gd name="connsiteX17" fmla="*/ 471949 w 6268710"/>
                <a:gd name="connsiteY17" fmla="*/ 3122362 h 3527943"/>
                <a:gd name="connsiteX18" fmla="*/ 494717 w 6268710"/>
                <a:gd name="connsiteY18" fmla="*/ 3109477 h 3527943"/>
                <a:gd name="connsiteX19" fmla="*/ 510681 w 6268710"/>
                <a:gd name="connsiteY19" fmla="*/ 3094728 h 3527943"/>
                <a:gd name="connsiteX20" fmla="*/ 540824 w 6268710"/>
                <a:gd name="connsiteY20" fmla="*/ 3083058 h 3527943"/>
                <a:gd name="connsiteX21" fmla="*/ 585641 w 6268710"/>
                <a:gd name="connsiteY21" fmla="*/ 3064015 h 3527943"/>
                <a:gd name="connsiteX22" fmla="*/ 626235 w 6268710"/>
                <a:gd name="connsiteY22" fmla="*/ 3047404 h 3527943"/>
                <a:gd name="connsiteX23" fmla="*/ 652653 w 6268710"/>
                <a:gd name="connsiteY23" fmla="*/ 3010533 h 3527943"/>
                <a:gd name="connsiteX24" fmla="*/ 678426 w 6268710"/>
                <a:gd name="connsiteY24" fmla="*/ 2984115 h 3527943"/>
                <a:gd name="connsiteX25" fmla="*/ 730045 w 6268710"/>
                <a:gd name="connsiteY25" fmla="*/ 2950324 h 3527943"/>
                <a:gd name="connsiteX26" fmla="*/ 789039 w 6268710"/>
                <a:gd name="connsiteY26" fmla="*/ 2908511 h 3527943"/>
                <a:gd name="connsiteX27" fmla="*/ 811162 w 6268710"/>
                <a:gd name="connsiteY27" fmla="*/ 2901137 h 3527943"/>
                <a:gd name="connsiteX28" fmla="*/ 825910 w 6268710"/>
                <a:gd name="connsiteY28" fmla="*/ 2886388 h 3527943"/>
                <a:gd name="connsiteX29" fmla="*/ 870155 w 6268710"/>
                <a:gd name="connsiteY29" fmla="*/ 2856892 h 3527943"/>
                <a:gd name="connsiteX30" fmla="*/ 907026 w 6268710"/>
                <a:gd name="connsiteY30" fmla="*/ 2827395 h 3527943"/>
                <a:gd name="connsiteX31" fmla="*/ 958075 w 6268710"/>
                <a:gd name="connsiteY31" fmla="*/ 2813292 h 3527943"/>
                <a:gd name="connsiteX32" fmla="*/ 983847 w 6268710"/>
                <a:gd name="connsiteY32" fmla="*/ 2798544 h 3527943"/>
                <a:gd name="connsiteX33" fmla="*/ 1047136 w 6268710"/>
                <a:gd name="connsiteY33" fmla="*/ 2761027 h 3527943"/>
                <a:gd name="connsiteX34" fmla="*/ 1078495 w 6268710"/>
                <a:gd name="connsiteY34" fmla="*/ 2762889 h 3527943"/>
                <a:gd name="connsiteX35" fmla="*/ 1113504 w 6268710"/>
                <a:gd name="connsiteY35" fmla="*/ 2731530 h 3527943"/>
                <a:gd name="connsiteX36" fmla="*/ 1135626 w 6268710"/>
                <a:gd name="connsiteY36" fmla="*/ 2716782 h 3527943"/>
                <a:gd name="connsiteX37" fmla="*/ 1150374 w 6268710"/>
                <a:gd name="connsiteY37" fmla="*/ 2702033 h 3527943"/>
                <a:gd name="connsiteX38" fmla="*/ 1194620 w 6268710"/>
                <a:gd name="connsiteY38" fmla="*/ 2687285 h 3527943"/>
                <a:gd name="connsiteX39" fmla="*/ 1216742 w 6268710"/>
                <a:gd name="connsiteY39" fmla="*/ 2679911 h 3527943"/>
                <a:gd name="connsiteX40" fmla="*/ 1275736 w 6268710"/>
                <a:gd name="connsiteY40" fmla="*/ 2650414 h 3527943"/>
                <a:gd name="connsiteX41" fmla="*/ 1297858 w 6268710"/>
                <a:gd name="connsiteY41" fmla="*/ 2643040 h 3527943"/>
                <a:gd name="connsiteX42" fmla="*/ 1319981 w 6268710"/>
                <a:gd name="connsiteY42" fmla="*/ 2635666 h 3527943"/>
                <a:gd name="connsiteX43" fmla="*/ 1334729 w 6268710"/>
                <a:gd name="connsiteY43" fmla="*/ 2620917 h 3527943"/>
                <a:gd name="connsiteX44" fmla="*/ 1378974 w 6268710"/>
                <a:gd name="connsiteY44" fmla="*/ 2606169 h 3527943"/>
                <a:gd name="connsiteX45" fmla="*/ 1437968 w 6268710"/>
                <a:gd name="connsiteY45" fmla="*/ 2576672 h 3527943"/>
                <a:gd name="connsiteX46" fmla="*/ 1460091 w 6268710"/>
                <a:gd name="connsiteY46" fmla="*/ 2569298 h 3527943"/>
                <a:gd name="connsiteX47" fmla="*/ 1482213 w 6268710"/>
                <a:gd name="connsiteY47" fmla="*/ 2554550 h 3527943"/>
                <a:gd name="connsiteX48" fmla="*/ 1512356 w 6268710"/>
                <a:gd name="connsiteY48" fmla="*/ 2545959 h 3527943"/>
                <a:gd name="connsiteX49" fmla="*/ 1562187 w 6268710"/>
                <a:gd name="connsiteY49" fmla="*/ 2523191 h 3527943"/>
                <a:gd name="connsiteX50" fmla="*/ 1592826 w 6268710"/>
                <a:gd name="connsiteY50" fmla="*/ 2488182 h 3527943"/>
                <a:gd name="connsiteX51" fmla="*/ 1614949 w 6268710"/>
                <a:gd name="connsiteY51" fmla="*/ 2480808 h 3527943"/>
                <a:gd name="connsiteX52" fmla="*/ 1629697 w 6268710"/>
                <a:gd name="connsiteY52" fmla="*/ 2466059 h 3527943"/>
                <a:gd name="connsiteX53" fmla="*/ 1673942 w 6268710"/>
                <a:gd name="connsiteY53" fmla="*/ 2436562 h 3527943"/>
                <a:gd name="connsiteX54" fmla="*/ 1710813 w 6268710"/>
                <a:gd name="connsiteY54" fmla="*/ 2414440 h 3527943"/>
                <a:gd name="connsiteX55" fmla="*/ 1725562 w 6268710"/>
                <a:gd name="connsiteY55" fmla="*/ 2399692 h 3527943"/>
                <a:gd name="connsiteX56" fmla="*/ 1769807 w 6268710"/>
                <a:gd name="connsiteY56" fmla="*/ 2370195 h 3527943"/>
                <a:gd name="connsiteX57" fmla="*/ 1784555 w 6268710"/>
                <a:gd name="connsiteY57" fmla="*/ 2355446 h 3527943"/>
                <a:gd name="connsiteX58" fmla="*/ 1799304 w 6268710"/>
                <a:gd name="connsiteY58" fmla="*/ 2333324 h 3527943"/>
                <a:gd name="connsiteX59" fmla="*/ 1865671 w 6268710"/>
                <a:gd name="connsiteY59" fmla="*/ 2321083 h 3527943"/>
                <a:gd name="connsiteX60" fmla="*/ 1939413 w 6268710"/>
                <a:gd name="connsiteY60" fmla="*/ 2274330 h 3527943"/>
                <a:gd name="connsiteX61" fmla="*/ 1961536 w 6268710"/>
                <a:gd name="connsiteY61" fmla="*/ 2266956 h 3527943"/>
                <a:gd name="connsiteX62" fmla="*/ 1983658 w 6268710"/>
                <a:gd name="connsiteY62" fmla="*/ 2252208 h 3527943"/>
                <a:gd name="connsiteX63" fmla="*/ 2020529 w 6268710"/>
                <a:gd name="connsiteY63" fmla="*/ 2215337 h 3527943"/>
                <a:gd name="connsiteX64" fmla="*/ 2086897 w 6268710"/>
                <a:gd name="connsiteY64" fmla="*/ 2178466 h 3527943"/>
                <a:gd name="connsiteX65" fmla="*/ 2092408 w 6268710"/>
                <a:gd name="connsiteY65" fmla="*/ 2151402 h 3527943"/>
                <a:gd name="connsiteX66" fmla="*/ 2145245 w 6268710"/>
                <a:gd name="connsiteY66" fmla="*/ 2122551 h 3527943"/>
                <a:gd name="connsiteX67" fmla="*/ 2175387 w 6268710"/>
                <a:gd name="connsiteY67" fmla="*/ 2097350 h 3527943"/>
                <a:gd name="connsiteX68" fmla="*/ 2190136 w 6268710"/>
                <a:gd name="connsiteY68" fmla="*/ 2082601 h 3527943"/>
                <a:gd name="connsiteX69" fmla="*/ 2204884 w 6268710"/>
                <a:gd name="connsiteY69" fmla="*/ 2060479 h 3527943"/>
                <a:gd name="connsiteX70" fmla="*/ 2227007 w 6268710"/>
                <a:gd name="connsiteY70" fmla="*/ 2053104 h 3527943"/>
                <a:gd name="connsiteX71" fmla="*/ 2271252 w 6268710"/>
                <a:gd name="connsiteY71" fmla="*/ 2023608 h 3527943"/>
                <a:gd name="connsiteX72" fmla="*/ 2300749 w 6268710"/>
                <a:gd name="connsiteY72" fmla="*/ 1994111 h 3527943"/>
                <a:gd name="connsiteX73" fmla="*/ 2337620 w 6268710"/>
                <a:gd name="connsiteY73" fmla="*/ 1964614 h 3527943"/>
                <a:gd name="connsiteX74" fmla="*/ 2389239 w 6268710"/>
                <a:gd name="connsiteY74" fmla="*/ 1957240 h 3527943"/>
                <a:gd name="connsiteX75" fmla="*/ 2433484 w 6268710"/>
                <a:gd name="connsiteY75" fmla="*/ 1942492 h 3527943"/>
                <a:gd name="connsiteX76" fmla="*/ 2455607 w 6268710"/>
                <a:gd name="connsiteY76" fmla="*/ 1927743 h 3527943"/>
                <a:gd name="connsiteX77" fmla="*/ 2499852 w 6268710"/>
                <a:gd name="connsiteY77" fmla="*/ 1912995 h 3527943"/>
                <a:gd name="connsiteX78" fmla="*/ 2544097 w 6268710"/>
                <a:gd name="connsiteY78" fmla="*/ 1898246 h 3527943"/>
                <a:gd name="connsiteX79" fmla="*/ 2566220 w 6268710"/>
                <a:gd name="connsiteY79" fmla="*/ 1890872 h 3527943"/>
                <a:gd name="connsiteX80" fmla="*/ 2585263 w 6268710"/>
                <a:gd name="connsiteY80" fmla="*/ 1863809 h 3527943"/>
                <a:gd name="connsiteX81" fmla="*/ 2609248 w 6268710"/>
                <a:gd name="connsiteY81" fmla="*/ 1842902 h 3527943"/>
                <a:gd name="connsiteX82" fmla="*/ 2676833 w 6268710"/>
                <a:gd name="connsiteY82" fmla="*/ 1839253 h 3527943"/>
                <a:gd name="connsiteX83" fmla="*/ 2691581 w 6268710"/>
                <a:gd name="connsiteY83" fmla="*/ 1824504 h 3527943"/>
                <a:gd name="connsiteX84" fmla="*/ 2713704 w 6268710"/>
                <a:gd name="connsiteY84" fmla="*/ 1809756 h 3527943"/>
                <a:gd name="connsiteX85" fmla="*/ 2765323 w 6268710"/>
                <a:gd name="connsiteY85" fmla="*/ 1758137 h 3527943"/>
                <a:gd name="connsiteX86" fmla="*/ 2794820 w 6268710"/>
                <a:gd name="connsiteY86" fmla="*/ 1728640 h 3527943"/>
                <a:gd name="connsiteX87" fmla="*/ 2839065 w 6268710"/>
                <a:gd name="connsiteY87" fmla="*/ 1720694 h 3527943"/>
                <a:gd name="connsiteX88" fmla="*/ 2905507 w 6268710"/>
                <a:gd name="connsiteY88" fmla="*/ 1686258 h 3527943"/>
                <a:gd name="connsiteX89" fmla="*/ 3045542 w 6268710"/>
                <a:gd name="connsiteY89" fmla="*/ 1647524 h 3527943"/>
                <a:gd name="connsiteX90" fmla="*/ 3104536 w 6268710"/>
                <a:gd name="connsiteY90" fmla="*/ 1618027 h 3527943"/>
                <a:gd name="connsiteX91" fmla="*/ 3126658 w 6268710"/>
                <a:gd name="connsiteY91" fmla="*/ 1610653 h 3527943"/>
                <a:gd name="connsiteX92" fmla="*/ 3141407 w 6268710"/>
                <a:gd name="connsiteY92" fmla="*/ 1595904 h 3527943"/>
                <a:gd name="connsiteX93" fmla="*/ 3193026 w 6268710"/>
                <a:gd name="connsiteY93" fmla="*/ 1573782 h 3527943"/>
                <a:gd name="connsiteX94" fmla="*/ 3207774 w 6268710"/>
                <a:gd name="connsiteY94" fmla="*/ 1559033 h 3527943"/>
                <a:gd name="connsiteX95" fmla="*/ 3244645 w 6268710"/>
                <a:gd name="connsiteY95" fmla="*/ 1551659 h 3527943"/>
                <a:gd name="connsiteX96" fmla="*/ 3288171 w 6268710"/>
                <a:gd name="connsiteY96" fmla="*/ 1521517 h 3527943"/>
                <a:gd name="connsiteX97" fmla="*/ 3335569 w 6268710"/>
                <a:gd name="connsiteY97" fmla="*/ 1508630 h 3527943"/>
                <a:gd name="connsiteX98" fmla="*/ 3347240 w 6268710"/>
                <a:gd name="connsiteY98" fmla="*/ 1477271 h 3527943"/>
                <a:gd name="connsiteX99" fmla="*/ 3394562 w 6268710"/>
                <a:gd name="connsiteY99" fmla="*/ 1452070 h 3527943"/>
                <a:gd name="connsiteX100" fmla="*/ 3451123 w 6268710"/>
                <a:gd name="connsiteY100" fmla="*/ 1433672 h 3527943"/>
                <a:gd name="connsiteX101" fmla="*/ 3480620 w 6268710"/>
                <a:gd name="connsiteY101" fmla="*/ 1426298 h 3527943"/>
                <a:gd name="connsiteX102" fmla="*/ 3502742 w 6268710"/>
                <a:gd name="connsiteY102" fmla="*/ 1411550 h 3527943"/>
                <a:gd name="connsiteX103" fmla="*/ 3539613 w 6268710"/>
                <a:gd name="connsiteY103" fmla="*/ 1374679 h 3527943"/>
                <a:gd name="connsiteX104" fmla="*/ 3561736 w 6268710"/>
                <a:gd name="connsiteY104" fmla="*/ 1367304 h 3527943"/>
                <a:gd name="connsiteX105" fmla="*/ 3620729 w 6268710"/>
                <a:gd name="connsiteY105" fmla="*/ 1352556 h 3527943"/>
                <a:gd name="connsiteX106" fmla="*/ 3664974 w 6268710"/>
                <a:gd name="connsiteY106" fmla="*/ 1337808 h 3527943"/>
                <a:gd name="connsiteX107" fmla="*/ 3709220 w 6268710"/>
                <a:gd name="connsiteY107" fmla="*/ 1315685 h 3527943"/>
                <a:gd name="connsiteX108" fmla="*/ 3753465 w 6268710"/>
                <a:gd name="connsiteY108" fmla="*/ 1300937 h 3527943"/>
                <a:gd name="connsiteX109" fmla="*/ 3790336 w 6268710"/>
                <a:gd name="connsiteY109" fmla="*/ 1278814 h 3527943"/>
                <a:gd name="connsiteX110" fmla="*/ 3812458 w 6268710"/>
                <a:gd name="connsiteY110" fmla="*/ 1264066 h 3527943"/>
                <a:gd name="connsiteX111" fmla="*/ 3827207 w 6268710"/>
                <a:gd name="connsiteY111" fmla="*/ 1249317 h 3527943"/>
                <a:gd name="connsiteX112" fmla="*/ 3849329 w 6268710"/>
                <a:gd name="connsiteY112" fmla="*/ 1241943 h 3527943"/>
                <a:gd name="connsiteX113" fmla="*/ 3908323 w 6268710"/>
                <a:gd name="connsiteY113" fmla="*/ 1233997 h 3527943"/>
                <a:gd name="connsiteX114" fmla="*/ 3952568 w 6268710"/>
                <a:gd name="connsiteY114" fmla="*/ 1190324 h 3527943"/>
                <a:gd name="connsiteX115" fmla="*/ 4007266 w 6268710"/>
                <a:gd name="connsiteY115" fmla="*/ 1160256 h 3527943"/>
                <a:gd name="connsiteX116" fmla="*/ 4043566 w 6268710"/>
                <a:gd name="connsiteY116" fmla="*/ 1142429 h 3527943"/>
                <a:gd name="connsiteX117" fmla="*/ 4092753 w 6268710"/>
                <a:gd name="connsiteY117" fmla="*/ 1120951 h 3527943"/>
                <a:gd name="connsiteX118" fmla="*/ 4138785 w 6268710"/>
                <a:gd name="connsiteY118" fmla="*/ 1084652 h 3527943"/>
                <a:gd name="connsiteX119" fmla="*/ 4181168 w 6268710"/>
                <a:gd name="connsiteY119" fmla="*/ 1057588 h 3527943"/>
                <a:gd name="connsiteX120" fmla="*/ 4225413 w 6268710"/>
                <a:gd name="connsiteY120" fmla="*/ 1050214 h 3527943"/>
                <a:gd name="connsiteX121" fmla="*/ 4247536 w 6268710"/>
                <a:gd name="connsiteY121" fmla="*/ 1035466 h 3527943"/>
                <a:gd name="connsiteX122" fmla="*/ 4277033 w 6268710"/>
                <a:gd name="connsiteY122" fmla="*/ 1028092 h 3527943"/>
                <a:gd name="connsiteX123" fmla="*/ 4299155 w 6268710"/>
                <a:gd name="connsiteY123" fmla="*/ 1020717 h 3527943"/>
                <a:gd name="connsiteX124" fmla="*/ 4336026 w 6268710"/>
                <a:gd name="connsiteY124" fmla="*/ 991221 h 3527943"/>
                <a:gd name="connsiteX125" fmla="*/ 4350774 w 6268710"/>
                <a:gd name="connsiteY125" fmla="*/ 976472 h 3527943"/>
                <a:gd name="connsiteX126" fmla="*/ 4454013 w 6268710"/>
                <a:gd name="connsiteY126" fmla="*/ 969098 h 3527943"/>
                <a:gd name="connsiteX127" fmla="*/ 4579374 w 6268710"/>
                <a:gd name="connsiteY127" fmla="*/ 939601 h 3527943"/>
                <a:gd name="connsiteX128" fmla="*/ 4616245 w 6268710"/>
                <a:gd name="connsiteY128" fmla="*/ 887982 h 3527943"/>
                <a:gd name="connsiteX129" fmla="*/ 4682613 w 6268710"/>
                <a:gd name="connsiteY129" fmla="*/ 880608 h 3527943"/>
                <a:gd name="connsiteX130" fmla="*/ 4697362 w 6268710"/>
                <a:gd name="connsiteY130" fmla="*/ 851111 h 3527943"/>
                <a:gd name="connsiteX131" fmla="*/ 4970207 w 6268710"/>
                <a:gd name="connsiteY131" fmla="*/ 843737 h 3527943"/>
                <a:gd name="connsiteX132" fmla="*/ 4969562 w 6268710"/>
                <a:gd name="connsiteY132" fmla="*/ 806866 h 3527943"/>
                <a:gd name="connsiteX133" fmla="*/ 5307557 w 6268710"/>
                <a:gd name="connsiteY133" fmla="*/ 806866 h 3527943"/>
                <a:gd name="connsiteX134" fmla="*/ 5324168 w 6268710"/>
                <a:gd name="connsiteY134" fmla="*/ 718375 h 3527943"/>
                <a:gd name="connsiteX135" fmla="*/ 5442155 w 6268710"/>
                <a:gd name="connsiteY135" fmla="*/ 718375 h 3527943"/>
                <a:gd name="connsiteX136" fmla="*/ 5442155 w 6268710"/>
                <a:gd name="connsiteY136" fmla="*/ 460279 h 3527943"/>
                <a:gd name="connsiteX137" fmla="*/ 5523271 w 6268710"/>
                <a:gd name="connsiteY137" fmla="*/ 460279 h 3527943"/>
                <a:gd name="connsiteX138" fmla="*/ 5523271 w 6268710"/>
                <a:gd name="connsiteY138" fmla="*/ 3079 h 3527943"/>
                <a:gd name="connsiteX139" fmla="*/ 6268710 w 6268710"/>
                <a:gd name="connsiteY139" fmla="*/ 0 h 3527943"/>
                <a:gd name="connsiteX0" fmla="*/ 0 w 6268710"/>
                <a:gd name="connsiteY0" fmla="*/ 3527943 h 3527943"/>
                <a:gd name="connsiteX1" fmla="*/ 0 w 6268710"/>
                <a:gd name="connsiteY1" fmla="*/ 3527943 h 3527943"/>
                <a:gd name="connsiteX2" fmla="*/ 44245 w 6268710"/>
                <a:gd name="connsiteY2" fmla="*/ 3476324 h 3527943"/>
                <a:gd name="connsiteX3" fmla="*/ 58994 w 6268710"/>
                <a:gd name="connsiteY3" fmla="*/ 3461575 h 3527943"/>
                <a:gd name="connsiteX4" fmla="*/ 81116 w 6268710"/>
                <a:gd name="connsiteY4" fmla="*/ 3454201 h 3527943"/>
                <a:gd name="connsiteX5" fmla="*/ 117987 w 6268710"/>
                <a:gd name="connsiteY5" fmla="*/ 3432079 h 3527943"/>
                <a:gd name="connsiteX6" fmla="*/ 154858 w 6268710"/>
                <a:gd name="connsiteY6" fmla="*/ 3409956 h 3527943"/>
                <a:gd name="connsiteX7" fmla="*/ 206478 w 6268710"/>
                <a:gd name="connsiteY7" fmla="*/ 3373085 h 3527943"/>
                <a:gd name="connsiteX8" fmla="*/ 250723 w 6268710"/>
                <a:gd name="connsiteY8" fmla="*/ 3344879 h 3527943"/>
                <a:gd name="connsiteX9" fmla="*/ 282082 w 6268710"/>
                <a:gd name="connsiteY9" fmla="*/ 3315953 h 3527943"/>
                <a:gd name="connsiteX10" fmla="*/ 309716 w 6268710"/>
                <a:gd name="connsiteY10" fmla="*/ 3284595 h 3527943"/>
                <a:gd name="connsiteX11" fmla="*/ 346587 w 6268710"/>
                <a:gd name="connsiteY11" fmla="*/ 3262472 h 3527943"/>
                <a:gd name="connsiteX12" fmla="*/ 376084 w 6268710"/>
                <a:gd name="connsiteY12" fmla="*/ 3232975 h 3527943"/>
                <a:gd name="connsiteX13" fmla="*/ 390833 w 6268710"/>
                <a:gd name="connsiteY13" fmla="*/ 3218227 h 3527943"/>
                <a:gd name="connsiteX14" fmla="*/ 412955 w 6268710"/>
                <a:gd name="connsiteY14" fmla="*/ 3210853 h 3527943"/>
                <a:gd name="connsiteX15" fmla="*/ 420329 w 6268710"/>
                <a:gd name="connsiteY15" fmla="*/ 3188730 h 3527943"/>
                <a:gd name="connsiteX16" fmla="*/ 449826 w 6268710"/>
                <a:gd name="connsiteY16" fmla="*/ 3159233 h 3527943"/>
                <a:gd name="connsiteX17" fmla="*/ 471949 w 6268710"/>
                <a:gd name="connsiteY17" fmla="*/ 3122362 h 3527943"/>
                <a:gd name="connsiteX18" fmla="*/ 494717 w 6268710"/>
                <a:gd name="connsiteY18" fmla="*/ 3109477 h 3527943"/>
                <a:gd name="connsiteX19" fmla="*/ 510681 w 6268710"/>
                <a:gd name="connsiteY19" fmla="*/ 3094728 h 3527943"/>
                <a:gd name="connsiteX20" fmla="*/ 540824 w 6268710"/>
                <a:gd name="connsiteY20" fmla="*/ 3083058 h 3527943"/>
                <a:gd name="connsiteX21" fmla="*/ 585641 w 6268710"/>
                <a:gd name="connsiteY21" fmla="*/ 3064015 h 3527943"/>
                <a:gd name="connsiteX22" fmla="*/ 626235 w 6268710"/>
                <a:gd name="connsiteY22" fmla="*/ 3047404 h 3527943"/>
                <a:gd name="connsiteX23" fmla="*/ 652653 w 6268710"/>
                <a:gd name="connsiteY23" fmla="*/ 3010533 h 3527943"/>
                <a:gd name="connsiteX24" fmla="*/ 678426 w 6268710"/>
                <a:gd name="connsiteY24" fmla="*/ 2984115 h 3527943"/>
                <a:gd name="connsiteX25" fmla="*/ 730045 w 6268710"/>
                <a:gd name="connsiteY25" fmla="*/ 2950324 h 3527943"/>
                <a:gd name="connsiteX26" fmla="*/ 789039 w 6268710"/>
                <a:gd name="connsiteY26" fmla="*/ 2908511 h 3527943"/>
                <a:gd name="connsiteX27" fmla="*/ 811162 w 6268710"/>
                <a:gd name="connsiteY27" fmla="*/ 2901137 h 3527943"/>
                <a:gd name="connsiteX28" fmla="*/ 825910 w 6268710"/>
                <a:gd name="connsiteY28" fmla="*/ 2886388 h 3527943"/>
                <a:gd name="connsiteX29" fmla="*/ 870155 w 6268710"/>
                <a:gd name="connsiteY29" fmla="*/ 2856892 h 3527943"/>
                <a:gd name="connsiteX30" fmla="*/ 907026 w 6268710"/>
                <a:gd name="connsiteY30" fmla="*/ 2827395 h 3527943"/>
                <a:gd name="connsiteX31" fmla="*/ 958075 w 6268710"/>
                <a:gd name="connsiteY31" fmla="*/ 2813292 h 3527943"/>
                <a:gd name="connsiteX32" fmla="*/ 983847 w 6268710"/>
                <a:gd name="connsiteY32" fmla="*/ 2798544 h 3527943"/>
                <a:gd name="connsiteX33" fmla="*/ 1047136 w 6268710"/>
                <a:gd name="connsiteY33" fmla="*/ 2761027 h 3527943"/>
                <a:gd name="connsiteX34" fmla="*/ 1078495 w 6268710"/>
                <a:gd name="connsiteY34" fmla="*/ 2762889 h 3527943"/>
                <a:gd name="connsiteX35" fmla="*/ 1113504 w 6268710"/>
                <a:gd name="connsiteY35" fmla="*/ 2731530 h 3527943"/>
                <a:gd name="connsiteX36" fmla="*/ 1135626 w 6268710"/>
                <a:gd name="connsiteY36" fmla="*/ 2716782 h 3527943"/>
                <a:gd name="connsiteX37" fmla="*/ 1150374 w 6268710"/>
                <a:gd name="connsiteY37" fmla="*/ 2702033 h 3527943"/>
                <a:gd name="connsiteX38" fmla="*/ 1194620 w 6268710"/>
                <a:gd name="connsiteY38" fmla="*/ 2687285 h 3527943"/>
                <a:gd name="connsiteX39" fmla="*/ 1216742 w 6268710"/>
                <a:gd name="connsiteY39" fmla="*/ 2679911 h 3527943"/>
                <a:gd name="connsiteX40" fmla="*/ 1275736 w 6268710"/>
                <a:gd name="connsiteY40" fmla="*/ 2650414 h 3527943"/>
                <a:gd name="connsiteX41" fmla="*/ 1297858 w 6268710"/>
                <a:gd name="connsiteY41" fmla="*/ 2643040 h 3527943"/>
                <a:gd name="connsiteX42" fmla="*/ 1319981 w 6268710"/>
                <a:gd name="connsiteY42" fmla="*/ 2635666 h 3527943"/>
                <a:gd name="connsiteX43" fmla="*/ 1334729 w 6268710"/>
                <a:gd name="connsiteY43" fmla="*/ 2620917 h 3527943"/>
                <a:gd name="connsiteX44" fmla="*/ 1378974 w 6268710"/>
                <a:gd name="connsiteY44" fmla="*/ 2606169 h 3527943"/>
                <a:gd name="connsiteX45" fmla="*/ 1437968 w 6268710"/>
                <a:gd name="connsiteY45" fmla="*/ 2576672 h 3527943"/>
                <a:gd name="connsiteX46" fmla="*/ 1460091 w 6268710"/>
                <a:gd name="connsiteY46" fmla="*/ 2569298 h 3527943"/>
                <a:gd name="connsiteX47" fmla="*/ 1482213 w 6268710"/>
                <a:gd name="connsiteY47" fmla="*/ 2554550 h 3527943"/>
                <a:gd name="connsiteX48" fmla="*/ 1512356 w 6268710"/>
                <a:gd name="connsiteY48" fmla="*/ 2545959 h 3527943"/>
                <a:gd name="connsiteX49" fmla="*/ 1562187 w 6268710"/>
                <a:gd name="connsiteY49" fmla="*/ 2523191 h 3527943"/>
                <a:gd name="connsiteX50" fmla="*/ 1592826 w 6268710"/>
                <a:gd name="connsiteY50" fmla="*/ 2488182 h 3527943"/>
                <a:gd name="connsiteX51" fmla="*/ 1614949 w 6268710"/>
                <a:gd name="connsiteY51" fmla="*/ 2480808 h 3527943"/>
                <a:gd name="connsiteX52" fmla="*/ 1629697 w 6268710"/>
                <a:gd name="connsiteY52" fmla="*/ 2466059 h 3527943"/>
                <a:gd name="connsiteX53" fmla="*/ 1673942 w 6268710"/>
                <a:gd name="connsiteY53" fmla="*/ 2436562 h 3527943"/>
                <a:gd name="connsiteX54" fmla="*/ 1710813 w 6268710"/>
                <a:gd name="connsiteY54" fmla="*/ 2414440 h 3527943"/>
                <a:gd name="connsiteX55" fmla="*/ 1725562 w 6268710"/>
                <a:gd name="connsiteY55" fmla="*/ 2399692 h 3527943"/>
                <a:gd name="connsiteX56" fmla="*/ 1769807 w 6268710"/>
                <a:gd name="connsiteY56" fmla="*/ 2370195 h 3527943"/>
                <a:gd name="connsiteX57" fmla="*/ 1784555 w 6268710"/>
                <a:gd name="connsiteY57" fmla="*/ 2355446 h 3527943"/>
                <a:gd name="connsiteX58" fmla="*/ 1799304 w 6268710"/>
                <a:gd name="connsiteY58" fmla="*/ 2333324 h 3527943"/>
                <a:gd name="connsiteX59" fmla="*/ 1865671 w 6268710"/>
                <a:gd name="connsiteY59" fmla="*/ 2321083 h 3527943"/>
                <a:gd name="connsiteX60" fmla="*/ 1939413 w 6268710"/>
                <a:gd name="connsiteY60" fmla="*/ 2274330 h 3527943"/>
                <a:gd name="connsiteX61" fmla="*/ 1961536 w 6268710"/>
                <a:gd name="connsiteY61" fmla="*/ 2266956 h 3527943"/>
                <a:gd name="connsiteX62" fmla="*/ 1983658 w 6268710"/>
                <a:gd name="connsiteY62" fmla="*/ 2252208 h 3527943"/>
                <a:gd name="connsiteX63" fmla="*/ 2020529 w 6268710"/>
                <a:gd name="connsiteY63" fmla="*/ 2215337 h 3527943"/>
                <a:gd name="connsiteX64" fmla="*/ 2086897 w 6268710"/>
                <a:gd name="connsiteY64" fmla="*/ 2178466 h 3527943"/>
                <a:gd name="connsiteX65" fmla="*/ 2092408 w 6268710"/>
                <a:gd name="connsiteY65" fmla="*/ 2151402 h 3527943"/>
                <a:gd name="connsiteX66" fmla="*/ 2145245 w 6268710"/>
                <a:gd name="connsiteY66" fmla="*/ 2122551 h 3527943"/>
                <a:gd name="connsiteX67" fmla="*/ 2175387 w 6268710"/>
                <a:gd name="connsiteY67" fmla="*/ 2097350 h 3527943"/>
                <a:gd name="connsiteX68" fmla="*/ 2190136 w 6268710"/>
                <a:gd name="connsiteY68" fmla="*/ 2082601 h 3527943"/>
                <a:gd name="connsiteX69" fmla="*/ 2204884 w 6268710"/>
                <a:gd name="connsiteY69" fmla="*/ 2060479 h 3527943"/>
                <a:gd name="connsiteX70" fmla="*/ 2227007 w 6268710"/>
                <a:gd name="connsiteY70" fmla="*/ 2053104 h 3527943"/>
                <a:gd name="connsiteX71" fmla="*/ 2271252 w 6268710"/>
                <a:gd name="connsiteY71" fmla="*/ 2023608 h 3527943"/>
                <a:gd name="connsiteX72" fmla="*/ 2300749 w 6268710"/>
                <a:gd name="connsiteY72" fmla="*/ 1994111 h 3527943"/>
                <a:gd name="connsiteX73" fmla="*/ 2337620 w 6268710"/>
                <a:gd name="connsiteY73" fmla="*/ 1964614 h 3527943"/>
                <a:gd name="connsiteX74" fmla="*/ 2389239 w 6268710"/>
                <a:gd name="connsiteY74" fmla="*/ 1957240 h 3527943"/>
                <a:gd name="connsiteX75" fmla="*/ 2433484 w 6268710"/>
                <a:gd name="connsiteY75" fmla="*/ 1942492 h 3527943"/>
                <a:gd name="connsiteX76" fmla="*/ 2455607 w 6268710"/>
                <a:gd name="connsiteY76" fmla="*/ 1927743 h 3527943"/>
                <a:gd name="connsiteX77" fmla="*/ 2499852 w 6268710"/>
                <a:gd name="connsiteY77" fmla="*/ 1912995 h 3527943"/>
                <a:gd name="connsiteX78" fmla="*/ 2544097 w 6268710"/>
                <a:gd name="connsiteY78" fmla="*/ 1898246 h 3527943"/>
                <a:gd name="connsiteX79" fmla="*/ 2566220 w 6268710"/>
                <a:gd name="connsiteY79" fmla="*/ 1890872 h 3527943"/>
                <a:gd name="connsiteX80" fmla="*/ 2585263 w 6268710"/>
                <a:gd name="connsiteY80" fmla="*/ 1863809 h 3527943"/>
                <a:gd name="connsiteX81" fmla="*/ 2609248 w 6268710"/>
                <a:gd name="connsiteY81" fmla="*/ 1842902 h 3527943"/>
                <a:gd name="connsiteX82" fmla="*/ 2676833 w 6268710"/>
                <a:gd name="connsiteY82" fmla="*/ 1839253 h 3527943"/>
                <a:gd name="connsiteX83" fmla="*/ 2691581 w 6268710"/>
                <a:gd name="connsiteY83" fmla="*/ 1824504 h 3527943"/>
                <a:gd name="connsiteX84" fmla="*/ 2713704 w 6268710"/>
                <a:gd name="connsiteY84" fmla="*/ 1809756 h 3527943"/>
                <a:gd name="connsiteX85" fmla="*/ 2765323 w 6268710"/>
                <a:gd name="connsiteY85" fmla="*/ 1758137 h 3527943"/>
                <a:gd name="connsiteX86" fmla="*/ 2794820 w 6268710"/>
                <a:gd name="connsiteY86" fmla="*/ 1728640 h 3527943"/>
                <a:gd name="connsiteX87" fmla="*/ 2839065 w 6268710"/>
                <a:gd name="connsiteY87" fmla="*/ 1720694 h 3527943"/>
                <a:gd name="connsiteX88" fmla="*/ 2905507 w 6268710"/>
                <a:gd name="connsiteY88" fmla="*/ 1686258 h 3527943"/>
                <a:gd name="connsiteX89" fmla="*/ 3045542 w 6268710"/>
                <a:gd name="connsiteY89" fmla="*/ 1647524 h 3527943"/>
                <a:gd name="connsiteX90" fmla="*/ 3104536 w 6268710"/>
                <a:gd name="connsiteY90" fmla="*/ 1618027 h 3527943"/>
                <a:gd name="connsiteX91" fmla="*/ 3126658 w 6268710"/>
                <a:gd name="connsiteY91" fmla="*/ 1610653 h 3527943"/>
                <a:gd name="connsiteX92" fmla="*/ 3141407 w 6268710"/>
                <a:gd name="connsiteY92" fmla="*/ 1595904 h 3527943"/>
                <a:gd name="connsiteX93" fmla="*/ 3193026 w 6268710"/>
                <a:gd name="connsiteY93" fmla="*/ 1573782 h 3527943"/>
                <a:gd name="connsiteX94" fmla="*/ 3207774 w 6268710"/>
                <a:gd name="connsiteY94" fmla="*/ 1559033 h 3527943"/>
                <a:gd name="connsiteX95" fmla="*/ 3244645 w 6268710"/>
                <a:gd name="connsiteY95" fmla="*/ 1551659 h 3527943"/>
                <a:gd name="connsiteX96" fmla="*/ 3288171 w 6268710"/>
                <a:gd name="connsiteY96" fmla="*/ 1521517 h 3527943"/>
                <a:gd name="connsiteX97" fmla="*/ 3335569 w 6268710"/>
                <a:gd name="connsiteY97" fmla="*/ 1508630 h 3527943"/>
                <a:gd name="connsiteX98" fmla="*/ 3347240 w 6268710"/>
                <a:gd name="connsiteY98" fmla="*/ 1477271 h 3527943"/>
                <a:gd name="connsiteX99" fmla="*/ 3394562 w 6268710"/>
                <a:gd name="connsiteY99" fmla="*/ 1452070 h 3527943"/>
                <a:gd name="connsiteX100" fmla="*/ 3451123 w 6268710"/>
                <a:gd name="connsiteY100" fmla="*/ 1433672 h 3527943"/>
                <a:gd name="connsiteX101" fmla="*/ 3480620 w 6268710"/>
                <a:gd name="connsiteY101" fmla="*/ 1426298 h 3527943"/>
                <a:gd name="connsiteX102" fmla="*/ 3502742 w 6268710"/>
                <a:gd name="connsiteY102" fmla="*/ 1411550 h 3527943"/>
                <a:gd name="connsiteX103" fmla="*/ 3539613 w 6268710"/>
                <a:gd name="connsiteY103" fmla="*/ 1374679 h 3527943"/>
                <a:gd name="connsiteX104" fmla="*/ 3561736 w 6268710"/>
                <a:gd name="connsiteY104" fmla="*/ 1367304 h 3527943"/>
                <a:gd name="connsiteX105" fmla="*/ 3620729 w 6268710"/>
                <a:gd name="connsiteY105" fmla="*/ 1352556 h 3527943"/>
                <a:gd name="connsiteX106" fmla="*/ 3664974 w 6268710"/>
                <a:gd name="connsiteY106" fmla="*/ 1337808 h 3527943"/>
                <a:gd name="connsiteX107" fmla="*/ 3709220 w 6268710"/>
                <a:gd name="connsiteY107" fmla="*/ 1315685 h 3527943"/>
                <a:gd name="connsiteX108" fmla="*/ 3753465 w 6268710"/>
                <a:gd name="connsiteY108" fmla="*/ 1300937 h 3527943"/>
                <a:gd name="connsiteX109" fmla="*/ 3790336 w 6268710"/>
                <a:gd name="connsiteY109" fmla="*/ 1278814 h 3527943"/>
                <a:gd name="connsiteX110" fmla="*/ 3812458 w 6268710"/>
                <a:gd name="connsiteY110" fmla="*/ 1264066 h 3527943"/>
                <a:gd name="connsiteX111" fmla="*/ 3827207 w 6268710"/>
                <a:gd name="connsiteY111" fmla="*/ 1249317 h 3527943"/>
                <a:gd name="connsiteX112" fmla="*/ 3849329 w 6268710"/>
                <a:gd name="connsiteY112" fmla="*/ 1241943 h 3527943"/>
                <a:gd name="connsiteX113" fmla="*/ 3908323 w 6268710"/>
                <a:gd name="connsiteY113" fmla="*/ 1233997 h 3527943"/>
                <a:gd name="connsiteX114" fmla="*/ 3952568 w 6268710"/>
                <a:gd name="connsiteY114" fmla="*/ 1190324 h 3527943"/>
                <a:gd name="connsiteX115" fmla="*/ 4007266 w 6268710"/>
                <a:gd name="connsiteY115" fmla="*/ 1160256 h 3527943"/>
                <a:gd name="connsiteX116" fmla="*/ 4043566 w 6268710"/>
                <a:gd name="connsiteY116" fmla="*/ 1142429 h 3527943"/>
                <a:gd name="connsiteX117" fmla="*/ 4092753 w 6268710"/>
                <a:gd name="connsiteY117" fmla="*/ 1120951 h 3527943"/>
                <a:gd name="connsiteX118" fmla="*/ 4138785 w 6268710"/>
                <a:gd name="connsiteY118" fmla="*/ 1084652 h 3527943"/>
                <a:gd name="connsiteX119" fmla="*/ 4181168 w 6268710"/>
                <a:gd name="connsiteY119" fmla="*/ 1057588 h 3527943"/>
                <a:gd name="connsiteX120" fmla="*/ 4225413 w 6268710"/>
                <a:gd name="connsiteY120" fmla="*/ 1050214 h 3527943"/>
                <a:gd name="connsiteX121" fmla="*/ 4247536 w 6268710"/>
                <a:gd name="connsiteY121" fmla="*/ 1035466 h 3527943"/>
                <a:gd name="connsiteX122" fmla="*/ 4277033 w 6268710"/>
                <a:gd name="connsiteY122" fmla="*/ 1028092 h 3527943"/>
                <a:gd name="connsiteX123" fmla="*/ 4299155 w 6268710"/>
                <a:gd name="connsiteY123" fmla="*/ 1020717 h 3527943"/>
                <a:gd name="connsiteX124" fmla="*/ 4336026 w 6268710"/>
                <a:gd name="connsiteY124" fmla="*/ 991221 h 3527943"/>
                <a:gd name="connsiteX125" fmla="*/ 4350774 w 6268710"/>
                <a:gd name="connsiteY125" fmla="*/ 976472 h 3527943"/>
                <a:gd name="connsiteX126" fmla="*/ 4454013 w 6268710"/>
                <a:gd name="connsiteY126" fmla="*/ 969098 h 3527943"/>
                <a:gd name="connsiteX127" fmla="*/ 4579374 w 6268710"/>
                <a:gd name="connsiteY127" fmla="*/ 939601 h 3527943"/>
                <a:gd name="connsiteX128" fmla="*/ 4616245 w 6268710"/>
                <a:gd name="connsiteY128" fmla="*/ 887982 h 3527943"/>
                <a:gd name="connsiteX129" fmla="*/ 4682613 w 6268710"/>
                <a:gd name="connsiteY129" fmla="*/ 880608 h 3527943"/>
                <a:gd name="connsiteX130" fmla="*/ 4697362 w 6268710"/>
                <a:gd name="connsiteY130" fmla="*/ 851111 h 3527943"/>
                <a:gd name="connsiteX131" fmla="*/ 4970207 w 6268710"/>
                <a:gd name="connsiteY131" fmla="*/ 843737 h 3527943"/>
                <a:gd name="connsiteX132" fmla="*/ 4969562 w 6268710"/>
                <a:gd name="connsiteY132" fmla="*/ 806866 h 3527943"/>
                <a:gd name="connsiteX133" fmla="*/ 5307557 w 6268710"/>
                <a:gd name="connsiteY133" fmla="*/ 806866 h 3527943"/>
                <a:gd name="connsiteX134" fmla="*/ 5324168 w 6268710"/>
                <a:gd name="connsiteY134" fmla="*/ 718375 h 3527943"/>
                <a:gd name="connsiteX135" fmla="*/ 5442155 w 6268710"/>
                <a:gd name="connsiteY135" fmla="*/ 718375 h 3527943"/>
                <a:gd name="connsiteX136" fmla="*/ 5442155 w 6268710"/>
                <a:gd name="connsiteY136" fmla="*/ 460279 h 3527943"/>
                <a:gd name="connsiteX137" fmla="*/ 5523271 w 6268710"/>
                <a:gd name="connsiteY137" fmla="*/ 460279 h 3527943"/>
                <a:gd name="connsiteX138" fmla="*/ 6268710 w 6268710"/>
                <a:gd name="connsiteY138" fmla="*/ 0 h 3527943"/>
                <a:gd name="connsiteX0" fmla="*/ 0 w 6268710"/>
                <a:gd name="connsiteY0" fmla="*/ 3527943 h 3527943"/>
                <a:gd name="connsiteX1" fmla="*/ 0 w 6268710"/>
                <a:gd name="connsiteY1" fmla="*/ 3527943 h 3527943"/>
                <a:gd name="connsiteX2" fmla="*/ 44245 w 6268710"/>
                <a:gd name="connsiteY2" fmla="*/ 3476324 h 3527943"/>
                <a:gd name="connsiteX3" fmla="*/ 58994 w 6268710"/>
                <a:gd name="connsiteY3" fmla="*/ 3461575 h 3527943"/>
                <a:gd name="connsiteX4" fmla="*/ 81116 w 6268710"/>
                <a:gd name="connsiteY4" fmla="*/ 3454201 h 3527943"/>
                <a:gd name="connsiteX5" fmla="*/ 117987 w 6268710"/>
                <a:gd name="connsiteY5" fmla="*/ 3432079 h 3527943"/>
                <a:gd name="connsiteX6" fmla="*/ 154858 w 6268710"/>
                <a:gd name="connsiteY6" fmla="*/ 3409956 h 3527943"/>
                <a:gd name="connsiteX7" fmla="*/ 206478 w 6268710"/>
                <a:gd name="connsiteY7" fmla="*/ 3373085 h 3527943"/>
                <a:gd name="connsiteX8" fmla="*/ 250723 w 6268710"/>
                <a:gd name="connsiteY8" fmla="*/ 3344879 h 3527943"/>
                <a:gd name="connsiteX9" fmla="*/ 282082 w 6268710"/>
                <a:gd name="connsiteY9" fmla="*/ 3315953 h 3527943"/>
                <a:gd name="connsiteX10" fmla="*/ 309716 w 6268710"/>
                <a:gd name="connsiteY10" fmla="*/ 3284595 h 3527943"/>
                <a:gd name="connsiteX11" fmla="*/ 346587 w 6268710"/>
                <a:gd name="connsiteY11" fmla="*/ 3262472 h 3527943"/>
                <a:gd name="connsiteX12" fmla="*/ 376084 w 6268710"/>
                <a:gd name="connsiteY12" fmla="*/ 3232975 h 3527943"/>
                <a:gd name="connsiteX13" fmla="*/ 390833 w 6268710"/>
                <a:gd name="connsiteY13" fmla="*/ 3218227 h 3527943"/>
                <a:gd name="connsiteX14" fmla="*/ 412955 w 6268710"/>
                <a:gd name="connsiteY14" fmla="*/ 3210853 h 3527943"/>
                <a:gd name="connsiteX15" fmla="*/ 420329 w 6268710"/>
                <a:gd name="connsiteY15" fmla="*/ 3188730 h 3527943"/>
                <a:gd name="connsiteX16" fmla="*/ 449826 w 6268710"/>
                <a:gd name="connsiteY16" fmla="*/ 3159233 h 3527943"/>
                <a:gd name="connsiteX17" fmla="*/ 471949 w 6268710"/>
                <a:gd name="connsiteY17" fmla="*/ 3122362 h 3527943"/>
                <a:gd name="connsiteX18" fmla="*/ 494717 w 6268710"/>
                <a:gd name="connsiteY18" fmla="*/ 3109477 h 3527943"/>
                <a:gd name="connsiteX19" fmla="*/ 510681 w 6268710"/>
                <a:gd name="connsiteY19" fmla="*/ 3094728 h 3527943"/>
                <a:gd name="connsiteX20" fmla="*/ 540824 w 6268710"/>
                <a:gd name="connsiteY20" fmla="*/ 3083058 h 3527943"/>
                <a:gd name="connsiteX21" fmla="*/ 585641 w 6268710"/>
                <a:gd name="connsiteY21" fmla="*/ 3064015 h 3527943"/>
                <a:gd name="connsiteX22" fmla="*/ 626235 w 6268710"/>
                <a:gd name="connsiteY22" fmla="*/ 3047404 h 3527943"/>
                <a:gd name="connsiteX23" fmla="*/ 652653 w 6268710"/>
                <a:gd name="connsiteY23" fmla="*/ 3010533 h 3527943"/>
                <a:gd name="connsiteX24" fmla="*/ 678426 w 6268710"/>
                <a:gd name="connsiteY24" fmla="*/ 2984115 h 3527943"/>
                <a:gd name="connsiteX25" fmla="*/ 730045 w 6268710"/>
                <a:gd name="connsiteY25" fmla="*/ 2950324 h 3527943"/>
                <a:gd name="connsiteX26" fmla="*/ 789039 w 6268710"/>
                <a:gd name="connsiteY26" fmla="*/ 2908511 h 3527943"/>
                <a:gd name="connsiteX27" fmla="*/ 811162 w 6268710"/>
                <a:gd name="connsiteY27" fmla="*/ 2901137 h 3527943"/>
                <a:gd name="connsiteX28" fmla="*/ 825910 w 6268710"/>
                <a:gd name="connsiteY28" fmla="*/ 2886388 h 3527943"/>
                <a:gd name="connsiteX29" fmla="*/ 870155 w 6268710"/>
                <a:gd name="connsiteY29" fmla="*/ 2856892 h 3527943"/>
                <a:gd name="connsiteX30" fmla="*/ 907026 w 6268710"/>
                <a:gd name="connsiteY30" fmla="*/ 2827395 h 3527943"/>
                <a:gd name="connsiteX31" fmla="*/ 958075 w 6268710"/>
                <a:gd name="connsiteY31" fmla="*/ 2813292 h 3527943"/>
                <a:gd name="connsiteX32" fmla="*/ 983847 w 6268710"/>
                <a:gd name="connsiteY32" fmla="*/ 2798544 h 3527943"/>
                <a:gd name="connsiteX33" fmla="*/ 1047136 w 6268710"/>
                <a:gd name="connsiteY33" fmla="*/ 2761027 h 3527943"/>
                <a:gd name="connsiteX34" fmla="*/ 1078495 w 6268710"/>
                <a:gd name="connsiteY34" fmla="*/ 2762889 h 3527943"/>
                <a:gd name="connsiteX35" fmla="*/ 1113504 w 6268710"/>
                <a:gd name="connsiteY35" fmla="*/ 2731530 h 3527943"/>
                <a:gd name="connsiteX36" fmla="*/ 1135626 w 6268710"/>
                <a:gd name="connsiteY36" fmla="*/ 2716782 h 3527943"/>
                <a:gd name="connsiteX37" fmla="*/ 1150374 w 6268710"/>
                <a:gd name="connsiteY37" fmla="*/ 2702033 h 3527943"/>
                <a:gd name="connsiteX38" fmla="*/ 1194620 w 6268710"/>
                <a:gd name="connsiteY38" fmla="*/ 2687285 h 3527943"/>
                <a:gd name="connsiteX39" fmla="*/ 1216742 w 6268710"/>
                <a:gd name="connsiteY39" fmla="*/ 2679911 h 3527943"/>
                <a:gd name="connsiteX40" fmla="*/ 1275736 w 6268710"/>
                <a:gd name="connsiteY40" fmla="*/ 2650414 h 3527943"/>
                <a:gd name="connsiteX41" fmla="*/ 1297858 w 6268710"/>
                <a:gd name="connsiteY41" fmla="*/ 2643040 h 3527943"/>
                <a:gd name="connsiteX42" fmla="*/ 1319981 w 6268710"/>
                <a:gd name="connsiteY42" fmla="*/ 2635666 h 3527943"/>
                <a:gd name="connsiteX43" fmla="*/ 1334729 w 6268710"/>
                <a:gd name="connsiteY43" fmla="*/ 2620917 h 3527943"/>
                <a:gd name="connsiteX44" fmla="*/ 1378974 w 6268710"/>
                <a:gd name="connsiteY44" fmla="*/ 2606169 h 3527943"/>
                <a:gd name="connsiteX45" fmla="*/ 1437968 w 6268710"/>
                <a:gd name="connsiteY45" fmla="*/ 2576672 h 3527943"/>
                <a:gd name="connsiteX46" fmla="*/ 1460091 w 6268710"/>
                <a:gd name="connsiteY46" fmla="*/ 2569298 h 3527943"/>
                <a:gd name="connsiteX47" fmla="*/ 1482213 w 6268710"/>
                <a:gd name="connsiteY47" fmla="*/ 2554550 h 3527943"/>
                <a:gd name="connsiteX48" fmla="*/ 1512356 w 6268710"/>
                <a:gd name="connsiteY48" fmla="*/ 2545959 h 3527943"/>
                <a:gd name="connsiteX49" fmla="*/ 1562187 w 6268710"/>
                <a:gd name="connsiteY49" fmla="*/ 2523191 h 3527943"/>
                <a:gd name="connsiteX50" fmla="*/ 1592826 w 6268710"/>
                <a:gd name="connsiteY50" fmla="*/ 2488182 h 3527943"/>
                <a:gd name="connsiteX51" fmla="*/ 1614949 w 6268710"/>
                <a:gd name="connsiteY51" fmla="*/ 2480808 h 3527943"/>
                <a:gd name="connsiteX52" fmla="*/ 1629697 w 6268710"/>
                <a:gd name="connsiteY52" fmla="*/ 2466059 h 3527943"/>
                <a:gd name="connsiteX53" fmla="*/ 1673942 w 6268710"/>
                <a:gd name="connsiteY53" fmla="*/ 2436562 h 3527943"/>
                <a:gd name="connsiteX54" fmla="*/ 1710813 w 6268710"/>
                <a:gd name="connsiteY54" fmla="*/ 2414440 h 3527943"/>
                <a:gd name="connsiteX55" fmla="*/ 1725562 w 6268710"/>
                <a:gd name="connsiteY55" fmla="*/ 2399692 h 3527943"/>
                <a:gd name="connsiteX56" fmla="*/ 1769807 w 6268710"/>
                <a:gd name="connsiteY56" fmla="*/ 2370195 h 3527943"/>
                <a:gd name="connsiteX57" fmla="*/ 1784555 w 6268710"/>
                <a:gd name="connsiteY57" fmla="*/ 2355446 h 3527943"/>
                <a:gd name="connsiteX58" fmla="*/ 1799304 w 6268710"/>
                <a:gd name="connsiteY58" fmla="*/ 2333324 h 3527943"/>
                <a:gd name="connsiteX59" fmla="*/ 1865671 w 6268710"/>
                <a:gd name="connsiteY59" fmla="*/ 2321083 h 3527943"/>
                <a:gd name="connsiteX60" fmla="*/ 1939413 w 6268710"/>
                <a:gd name="connsiteY60" fmla="*/ 2274330 h 3527943"/>
                <a:gd name="connsiteX61" fmla="*/ 1961536 w 6268710"/>
                <a:gd name="connsiteY61" fmla="*/ 2266956 h 3527943"/>
                <a:gd name="connsiteX62" fmla="*/ 1983658 w 6268710"/>
                <a:gd name="connsiteY62" fmla="*/ 2252208 h 3527943"/>
                <a:gd name="connsiteX63" fmla="*/ 2020529 w 6268710"/>
                <a:gd name="connsiteY63" fmla="*/ 2215337 h 3527943"/>
                <a:gd name="connsiteX64" fmla="*/ 2086897 w 6268710"/>
                <a:gd name="connsiteY64" fmla="*/ 2178466 h 3527943"/>
                <a:gd name="connsiteX65" fmla="*/ 2092408 w 6268710"/>
                <a:gd name="connsiteY65" fmla="*/ 2151402 h 3527943"/>
                <a:gd name="connsiteX66" fmla="*/ 2145245 w 6268710"/>
                <a:gd name="connsiteY66" fmla="*/ 2122551 h 3527943"/>
                <a:gd name="connsiteX67" fmla="*/ 2175387 w 6268710"/>
                <a:gd name="connsiteY67" fmla="*/ 2097350 h 3527943"/>
                <a:gd name="connsiteX68" fmla="*/ 2190136 w 6268710"/>
                <a:gd name="connsiteY68" fmla="*/ 2082601 h 3527943"/>
                <a:gd name="connsiteX69" fmla="*/ 2204884 w 6268710"/>
                <a:gd name="connsiteY69" fmla="*/ 2060479 h 3527943"/>
                <a:gd name="connsiteX70" fmla="*/ 2227007 w 6268710"/>
                <a:gd name="connsiteY70" fmla="*/ 2053104 h 3527943"/>
                <a:gd name="connsiteX71" fmla="*/ 2271252 w 6268710"/>
                <a:gd name="connsiteY71" fmla="*/ 2023608 h 3527943"/>
                <a:gd name="connsiteX72" fmla="*/ 2300749 w 6268710"/>
                <a:gd name="connsiteY72" fmla="*/ 1994111 h 3527943"/>
                <a:gd name="connsiteX73" fmla="*/ 2337620 w 6268710"/>
                <a:gd name="connsiteY73" fmla="*/ 1964614 h 3527943"/>
                <a:gd name="connsiteX74" fmla="*/ 2389239 w 6268710"/>
                <a:gd name="connsiteY74" fmla="*/ 1957240 h 3527943"/>
                <a:gd name="connsiteX75" fmla="*/ 2433484 w 6268710"/>
                <a:gd name="connsiteY75" fmla="*/ 1942492 h 3527943"/>
                <a:gd name="connsiteX76" fmla="*/ 2455607 w 6268710"/>
                <a:gd name="connsiteY76" fmla="*/ 1927743 h 3527943"/>
                <a:gd name="connsiteX77" fmla="*/ 2499852 w 6268710"/>
                <a:gd name="connsiteY77" fmla="*/ 1912995 h 3527943"/>
                <a:gd name="connsiteX78" fmla="*/ 2544097 w 6268710"/>
                <a:gd name="connsiteY78" fmla="*/ 1898246 h 3527943"/>
                <a:gd name="connsiteX79" fmla="*/ 2566220 w 6268710"/>
                <a:gd name="connsiteY79" fmla="*/ 1890872 h 3527943"/>
                <a:gd name="connsiteX80" fmla="*/ 2585263 w 6268710"/>
                <a:gd name="connsiteY80" fmla="*/ 1863809 h 3527943"/>
                <a:gd name="connsiteX81" fmla="*/ 2609248 w 6268710"/>
                <a:gd name="connsiteY81" fmla="*/ 1842902 h 3527943"/>
                <a:gd name="connsiteX82" fmla="*/ 2676833 w 6268710"/>
                <a:gd name="connsiteY82" fmla="*/ 1839253 h 3527943"/>
                <a:gd name="connsiteX83" fmla="*/ 2691581 w 6268710"/>
                <a:gd name="connsiteY83" fmla="*/ 1824504 h 3527943"/>
                <a:gd name="connsiteX84" fmla="*/ 2713704 w 6268710"/>
                <a:gd name="connsiteY84" fmla="*/ 1809756 h 3527943"/>
                <a:gd name="connsiteX85" fmla="*/ 2765323 w 6268710"/>
                <a:gd name="connsiteY85" fmla="*/ 1758137 h 3527943"/>
                <a:gd name="connsiteX86" fmla="*/ 2794820 w 6268710"/>
                <a:gd name="connsiteY86" fmla="*/ 1728640 h 3527943"/>
                <a:gd name="connsiteX87" fmla="*/ 2839065 w 6268710"/>
                <a:gd name="connsiteY87" fmla="*/ 1720694 h 3527943"/>
                <a:gd name="connsiteX88" fmla="*/ 2905507 w 6268710"/>
                <a:gd name="connsiteY88" fmla="*/ 1686258 h 3527943"/>
                <a:gd name="connsiteX89" fmla="*/ 3045542 w 6268710"/>
                <a:gd name="connsiteY89" fmla="*/ 1647524 h 3527943"/>
                <a:gd name="connsiteX90" fmla="*/ 3104536 w 6268710"/>
                <a:gd name="connsiteY90" fmla="*/ 1618027 h 3527943"/>
                <a:gd name="connsiteX91" fmla="*/ 3126658 w 6268710"/>
                <a:gd name="connsiteY91" fmla="*/ 1610653 h 3527943"/>
                <a:gd name="connsiteX92" fmla="*/ 3141407 w 6268710"/>
                <a:gd name="connsiteY92" fmla="*/ 1595904 h 3527943"/>
                <a:gd name="connsiteX93" fmla="*/ 3193026 w 6268710"/>
                <a:gd name="connsiteY93" fmla="*/ 1573782 h 3527943"/>
                <a:gd name="connsiteX94" fmla="*/ 3207774 w 6268710"/>
                <a:gd name="connsiteY94" fmla="*/ 1559033 h 3527943"/>
                <a:gd name="connsiteX95" fmla="*/ 3244645 w 6268710"/>
                <a:gd name="connsiteY95" fmla="*/ 1551659 h 3527943"/>
                <a:gd name="connsiteX96" fmla="*/ 3288171 w 6268710"/>
                <a:gd name="connsiteY96" fmla="*/ 1521517 h 3527943"/>
                <a:gd name="connsiteX97" fmla="*/ 3335569 w 6268710"/>
                <a:gd name="connsiteY97" fmla="*/ 1508630 h 3527943"/>
                <a:gd name="connsiteX98" fmla="*/ 3347240 w 6268710"/>
                <a:gd name="connsiteY98" fmla="*/ 1477271 h 3527943"/>
                <a:gd name="connsiteX99" fmla="*/ 3394562 w 6268710"/>
                <a:gd name="connsiteY99" fmla="*/ 1452070 h 3527943"/>
                <a:gd name="connsiteX100" fmla="*/ 3451123 w 6268710"/>
                <a:gd name="connsiteY100" fmla="*/ 1433672 h 3527943"/>
                <a:gd name="connsiteX101" fmla="*/ 3480620 w 6268710"/>
                <a:gd name="connsiteY101" fmla="*/ 1426298 h 3527943"/>
                <a:gd name="connsiteX102" fmla="*/ 3502742 w 6268710"/>
                <a:gd name="connsiteY102" fmla="*/ 1411550 h 3527943"/>
                <a:gd name="connsiteX103" fmla="*/ 3539613 w 6268710"/>
                <a:gd name="connsiteY103" fmla="*/ 1374679 h 3527943"/>
                <a:gd name="connsiteX104" fmla="*/ 3561736 w 6268710"/>
                <a:gd name="connsiteY104" fmla="*/ 1367304 h 3527943"/>
                <a:gd name="connsiteX105" fmla="*/ 3620729 w 6268710"/>
                <a:gd name="connsiteY105" fmla="*/ 1352556 h 3527943"/>
                <a:gd name="connsiteX106" fmla="*/ 3664974 w 6268710"/>
                <a:gd name="connsiteY106" fmla="*/ 1337808 h 3527943"/>
                <a:gd name="connsiteX107" fmla="*/ 3709220 w 6268710"/>
                <a:gd name="connsiteY107" fmla="*/ 1315685 h 3527943"/>
                <a:gd name="connsiteX108" fmla="*/ 3753465 w 6268710"/>
                <a:gd name="connsiteY108" fmla="*/ 1300937 h 3527943"/>
                <a:gd name="connsiteX109" fmla="*/ 3790336 w 6268710"/>
                <a:gd name="connsiteY109" fmla="*/ 1278814 h 3527943"/>
                <a:gd name="connsiteX110" fmla="*/ 3812458 w 6268710"/>
                <a:gd name="connsiteY110" fmla="*/ 1264066 h 3527943"/>
                <a:gd name="connsiteX111" fmla="*/ 3827207 w 6268710"/>
                <a:gd name="connsiteY111" fmla="*/ 1249317 h 3527943"/>
                <a:gd name="connsiteX112" fmla="*/ 3849329 w 6268710"/>
                <a:gd name="connsiteY112" fmla="*/ 1241943 h 3527943"/>
                <a:gd name="connsiteX113" fmla="*/ 3908323 w 6268710"/>
                <a:gd name="connsiteY113" fmla="*/ 1233997 h 3527943"/>
                <a:gd name="connsiteX114" fmla="*/ 3952568 w 6268710"/>
                <a:gd name="connsiteY114" fmla="*/ 1190324 h 3527943"/>
                <a:gd name="connsiteX115" fmla="*/ 4007266 w 6268710"/>
                <a:gd name="connsiteY115" fmla="*/ 1160256 h 3527943"/>
                <a:gd name="connsiteX116" fmla="*/ 4043566 w 6268710"/>
                <a:gd name="connsiteY116" fmla="*/ 1142429 h 3527943"/>
                <a:gd name="connsiteX117" fmla="*/ 4092753 w 6268710"/>
                <a:gd name="connsiteY117" fmla="*/ 1120951 h 3527943"/>
                <a:gd name="connsiteX118" fmla="*/ 4138785 w 6268710"/>
                <a:gd name="connsiteY118" fmla="*/ 1084652 h 3527943"/>
                <a:gd name="connsiteX119" fmla="*/ 4181168 w 6268710"/>
                <a:gd name="connsiteY119" fmla="*/ 1057588 h 3527943"/>
                <a:gd name="connsiteX120" fmla="*/ 4225413 w 6268710"/>
                <a:gd name="connsiteY120" fmla="*/ 1050214 h 3527943"/>
                <a:gd name="connsiteX121" fmla="*/ 4247536 w 6268710"/>
                <a:gd name="connsiteY121" fmla="*/ 1035466 h 3527943"/>
                <a:gd name="connsiteX122" fmla="*/ 4277033 w 6268710"/>
                <a:gd name="connsiteY122" fmla="*/ 1028092 h 3527943"/>
                <a:gd name="connsiteX123" fmla="*/ 4299155 w 6268710"/>
                <a:gd name="connsiteY123" fmla="*/ 1020717 h 3527943"/>
                <a:gd name="connsiteX124" fmla="*/ 4336026 w 6268710"/>
                <a:gd name="connsiteY124" fmla="*/ 991221 h 3527943"/>
                <a:gd name="connsiteX125" fmla="*/ 4350774 w 6268710"/>
                <a:gd name="connsiteY125" fmla="*/ 976472 h 3527943"/>
                <a:gd name="connsiteX126" fmla="*/ 4454013 w 6268710"/>
                <a:gd name="connsiteY126" fmla="*/ 969098 h 3527943"/>
                <a:gd name="connsiteX127" fmla="*/ 4579374 w 6268710"/>
                <a:gd name="connsiteY127" fmla="*/ 939601 h 3527943"/>
                <a:gd name="connsiteX128" fmla="*/ 4616245 w 6268710"/>
                <a:gd name="connsiteY128" fmla="*/ 887982 h 3527943"/>
                <a:gd name="connsiteX129" fmla="*/ 4682613 w 6268710"/>
                <a:gd name="connsiteY129" fmla="*/ 880608 h 3527943"/>
                <a:gd name="connsiteX130" fmla="*/ 4697362 w 6268710"/>
                <a:gd name="connsiteY130" fmla="*/ 851111 h 3527943"/>
                <a:gd name="connsiteX131" fmla="*/ 4970207 w 6268710"/>
                <a:gd name="connsiteY131" fmla="*/ 843737 h 3527943"/>
                <a:gd name="connsiteX132" fmla="*/ 4969562 w 6268710"/>
                <a:gd name="connsiteY132" fmla="*/ 806866 h 3527943"/>
                <a:gd name="connsiteX133" fmla="*/ 5307557 w 6268710"/>
                <a:gd name="connsiteY133" fmla="*/ 806866 h 3527943"/>
                <a:gd name="connsiteX134" fmla="*/ 5324168 w 6268710"/>
                <a:gd name="connsiteY134" fmla="*/ 718375 h 3527943"/>
                <a:gd name="connsiteX135" fmla="*/ 5442155 w 6268710"/>
                <a:gd name="connsiteY135" fmla="*/ 718375 h 3527943"/>
                <a:gd name="connsiteX136" fmla="*/ 5442155 w 6268710"/>
                <a:gd name="connsiteY136" fmla="*/ 460279 h 3527943"/>
                <a:gd name="connsiteX137" fmla="*/ 6268710 w 6268710"/>
                <a:gd name="connsiteY137" fmla="*/ 0 h 3527943"/>
                <a:gd name="connsiteX0" fmla="*/ 0 w 6268710"/>
                <a:gd name="connsiteY0" fmla="*/ 3527943 h 3527943"/>
                <a:gd name="connsiteX1" fmla="*/ 0 w 6268710"/>
                <a:gd name="connsiteY1" fmla="*/ 3527943 h 3527943"/>
                <a:gd name="connsiteX2" fmla="*/ 44245 w 6268710"/>
                <a:gd name="connsiteY2" fmla="*/ 3476324 h 3527943"/>
                <a:gd name="connsiteX3" fmla="*/ 58994 w 6268710"/>
                <a:gd name="connsiteY3" fmla="*/ 3461575 h 3527943"/>
                <a:gd name="connsiteX4" fmla="*/ 81116 w 6268710"/>
                <a:gd name="connsiteY4" fmla="*/ 3454201 h 3527943"/>
                <a:gd name="connsiteX5" fmla="*/ 117987 w 6268710"/>
                <a:gd name="connsiteY5" fmla="*/ 3432079 h 3527943"/>
                <a:gd name="connsiteX6" fmla="*/ 154858 w 6268710"/>
                <a:gd name="connsiteY6" fmla="*/ 3409956 h 3527943"/>
                <a:gd name="connsiteX7" fmla="*/ 206478 w 6268710"/>
                <a:gd name="connsiteY7" fmla="*/ 3373085 h 3527943"/>
                <a:gd name="connsiteX8" fmla="*/ 250723 w 6268710"/>
                <a:gd name="connsiteY8" fmla="*/ 3344879 h 3527943"/>
                <a:gd name="connsiteX9" fmla="*/ 282082 w 6268710"/>
                <a:gd name="connsiteY9" fmla="*/ 3315953 h 3527943"/>
                <a:gd name="connsiteX10" fmla="*/ 309716 w 6268710"/>
                <a:gd name="connsiteY10" fmla="*/ 3284595 h 3527943"/>
                <a:gd name="connsiteX11" fmla="*/ 346587 w 6268710"/>
                <a:gd name="connsiteY11" fmla="*/ 3262472 h 3527943"/>
                <a:gd name="connsiteX12" fmla="*/ 376084 w 6268710"/>
                <a:gd name="connsiteY12" fmla="*/ 3232975 h 3527943"/>
                <a:gd name="connsiteX13" fmla="*/ 390833 w 6268710"/>
                <a:gd name="connsiteY13" fmla="*/ 3218227 h 3527943"/>
                <a:gd name="connsiteX14" fmla="*/ 412955 w 6268710"/>
                <a:gd name="connsiteY14" fmla="*/ 3210853 h 3527943"/>
                <a:gd name="connsiteX15" fmla="*/ 420329 w 6268710"/>
                <a:gd name="connsiteY15" fmla="*/ 3188730 h 3527943"/>
                <a:gd name="connsiteX16" fmla="*/ 449826 w 6268710"/>
                <a:gd name="connsiteY16" fmla="*/ 3159233 h 3527943"/>
                <a:gd name="connsiteX17" fmla="*/ 471949 w 6268710"/>
                <a:gd name="connsiteY17" fmla="*/ 3122362 h 3527943"/>
                <a:gd name="connsiteX18" fmla="*/ 494717 w 6268710"/>
                <a:gd name="connsiteY18" fmla="*/ 3109477 h 3527943"/>
                <a:gd name="connsiteX19" fmla="*/ 510681 w 6268710"/>
                <a:gd name="connsiteY19" fmla="*/ 3094728 h 3527943"/>
                <a:gd name="connsiteX20" fmla="*/ 540824 w 6268710"/>
                <a:gd name="connsiteY20" fmla="*/ 3083058 h 3527943"/>
                <a:gd name="connsiteX21" fmla="*/ 585641 w 6268710"/>
                <a:gd name="connsiteY21" fmla="*/ 3064015 h 3527943"/>
                <a:gd name="connsiteX22" fmla="*/ 626235 w 6268710"/>
                <a:gd name="connsiteY22" fmla="*/ 3047404 h 3527943"/>
                <a:gd name="connsiteX23" fmla="*/ 652653 w 6268710"/>
                <a:gd name="connsiteY23" fmla="*/ 3010533 h 3527943"/>
                <a:gd name="connsiteX24" fmla="*/ 678426 w 6268710"/>
                <a:gd name="connsiteY24" fmla="*/ 2984115 h 3527943"/>
                <a:gd name="connsiteX25" fmla="*/ 730045 w 6268710"/>
                <a:gd name="connsiteY25" fmla="*/ 2950324 h 3527943"/>
                <a:gd name="connsiteX26" fmla="*/ 789039 w 6268710"/>
                <a:gd name="connsiteY26" fmla="*/ 2908511 h 3527943"/>
                <a:gd name="connsiteX27" fmla="*/ 811162 w 6268710"/>
                <a:gd name="connsiteY27" fmla="*/ 2901137 h 3527943"/>
                <a:gd name="connsiteX28" fmla="*/ 825910 w 6268710"/>
                <a:gd name="connsiteY28" fmla="*/ 2886388 h 3527943"/>
                <a:gd name="connsiteX29" fmla="*/ 870155 w 6268710"/>
                <a:gd name="connsiteY29" fmla="*/ 2856892 h 3527943"/>
                <a:gd name="connsiteX30" fmla="*/ 907026 w 6268710"/>
                <a:gd name="connsiteY30" fmla="*/ 2827395 h 3527943"/>
                <a:gd name="connsiteX31" fmla="*/ 958075 w 6268710"/>
                <a:gd name="connsiteY31" fmla="*/ 2813292 h 3527943"/>
                <a:gd name="connsiteX32" fmla="*/ 983847 w 6268710"/>
                <a:gd name="connsiteY32" fmla="*/ 2798544 h 3527943"/>
                <a:gd name="connsiteX33" fmla="*/ 1047136 w 6268710"/>
                <a:gd name="connsiteY33" fmla="*/ 2761027 h 3527943"/>
                <a:gd name="connsiteX34" fmla="*/ 1078495 w 6268710"/>
                <a:gd name="connsiteY34" fmla="*/ 2762889 h 3527943"/>
                <a:gd name="connsiteX35" fmla="*/ 1113504 w 6268710"/>
                <a:gd name="connsiteY35" fmla="*/ 2731530 h 3527943"/>
                <a:gd name="connsiteX36" fmla="*/ 1135626 w 6268710"/>
                <a:gd name="connsiteY36" fmla="*/ 2716782 h 3527943"/>
                <a:gd name="connsiteX37" fmla="*/ 1150374 w 6268710"/>
                <a:gd name="connsiteY37" fmla="*/ 2702033 h 3527943"/>
                <a:gd name="connsiteX38" fmla="*/ 1194620 w 6268710"/>
                <a:gd name="connsiteY38" fmla="*/ 2687285 h 3527943"/>
                <a:gd name="connsiteX39" fmla="*/ 1216742 w 6268710"/>
                <a:gd name="connsiteY39" fmla="*/ 2679911 h 3527943"/>
                <a:gd name="connsiteX40" fmla="*/ 1275736 w 6268710"/>
                <a:gd name="connsiteY40" fmla="*/ 2650414 h 3527943"/>
                <a:gd name="connsiteX41" fmla="*/ 1297858 w 6268710"/>
                <a:gd name="connsiteY41" fmla="*/ 2643040 h 3527943"/>
                <a:gd name="connsiteX42" fmla="*/ 1319981 w 6268710"/>
                <a:gd name="connsiteY42" fmla="*/ 2635666 h 3527943"/>
                <a:gd name="connsiteX43" fmla="*/ 1334729 w 6268710"/>
                <a:gd name="connsiteY43" fmla="*/ 2620917 h 3527943"/>
                <a:gd name="connsiteX44" fmla="*/ 1378974 w 6268710"/>
                <a:gd name="connsiteY44" fmla="*/ 2606169 h 3527943"/>
                <a:gd name="connsiteX45" fmla="*/ 1437968 w 6268710"/>
                <a:gd name="connsiteY45" fmla="*/ 2576672 h 3527943"/>
                <a:gd name="connsiteX46" fmla="*/ 1460091 w 6268710"/>
                <a:gd name="connsiteY46" fmla="*/ 2569298 h 3527943"/>
                <a:gd name="connsiteX47" fmla="*/ 1482213 w 6268710"/>
                <a:gd name="connsiteY47" fmla="*/ 2554550 h 3527943"/>
                <a:gd name="connsiteX48" fmla="*/ 1512356 w 6268710"/>
                <a:gd name="connsiteY48" fmla="*/ 2545959 h 3527943"/>
                <a:gd name="connsiteX49" fmla="*/ 1562187 w 6268710"/>
                <a:gd name="connsiteY49" fmla="*/ 2523191 h 3527943"/>
                <a:gd name="connsiteX50" fmla="*/ 1592826 w 6268710"/>
                <a:gd name="connsiteY50" fmla="*/ 2488182 h 3527943"/>
                <a:gd name="connsiteX51" fmla="*/ 1614949 w 6268710"/>
                <a:gd name="connsiteY51" fmla="*/ 2480808 h 3527943"/>
                <a:gd name="connsiteX52" fmla="*/ 1629697 w 6268710"/>
                <a:gd name="connsiteY52" fmla="*/ 2466059 h 3527943"/>
                <a:gd name="connsiteX53" fmla="*/ 1673942 w 6268710"/>
                <a:gd name="connsiteY53" fmla="*/ 2436562 h 3527943"/>
                <a:gd name="connsiteX54" fmla="*/ 1710813 w 6268710"/>
                <a:gd name="connsiteY54" fmla="*/ 2414440 h 3527943"/>
                <a:gd name="connsiteX55" fmla="*/ 1725562 w 6268710"/>
                <a:gd name="connsiteY55" fmla="*/ 2399692 h 3527943"/>
                <a:gd name="connsiteX56" fmla="*/ 1769807 w 6268710"/>
                <a:gd name="connsiteY56" fmla="*/ 2370195 h 3527943"/>
                <a:gd name="connsiteX57" fmla="*/ 1784555 w 6268710"/>
                <a:gd name="connsiteY57" fmla="*/ 2355446 h 3527943"/>
                <a:gd name="connsiteX58" fmla="*/ 1799304 w 6268710"/>
                <a:gd name="connsiteY58" fmla="*/ 2333324 h 3527943"/>
                <a:gd name="connsiteX59" fmla="*/ 1865671 w 6268710"/>
                <a:gd name="connsiteY59" fmla="*/ 2321083 h 3527943"/>
                <a:gd name="connsiteX60" fmla="*/ 1939413 w 6268710"/>
                <a:gd name="connsiteY60" fmla="*/ 2274330 h 3527943"/>
                <a:gd name="connsiteX61" fmla="*/ 1961536 w 6268710"/>
                <a:gd name="connsiteY61" fmla="*/ 2266956 h 3527943"/>
                <a:gd name="connsiteX62" fmla="*/ 1983658 w 6268710"/>
                <a:gd name="connsiteY62" fmla="*/ 2252208 h 3527943"/>
                <a:gd name="connsiteX63" fmla="*/ 2020529 w 6268710"/>
                <a:gd name="connsiteY63" fmla="*/ 2215337 h 3527943"/>
                <a:gd name="connsiteX64" fmla="*/ 2086897 w 6268710"/>
                <a:gd name="connsiteY64" fmla="*/ 2178466 h 3527943"/>
                <a:gd name="connsiteX65" fmla="*/ 2092408 w 6268710"/>
                <a:gd name="connsiteY65" fmla="*/ 2151402 h 3527943"/>
                <a:gd name="connsiteX66" fmla="*/ 2145245 w 6268710"/>
                <a:gd name="connsiteY66" fmla="*/ 2122551 h 3527943"/>
                <a:gd name="connsiteX67" fmla="*/ 2175387 w 6268710"/>
                <a:gd name="connsiteY67" fmla="*/ 2097350 h 3527943"/>
                <a:gd name="connsiteX68" fmla="*/ 2190136 w 6268710"/>
                <a:gd name="connsiteY68" fmla="*/ 2082601 h 3527943"/>
                <a:gd name="connsiteX69" fmla="*/ 2204884 w 6268710"/>
                <a:gd name="connsiteY69" fmla="*/ 2060479 h 3527943"/>
                <a:gd name="connsiteX70" fmla="*/ 2227007 w 6268710"/>
                <a:gd name="connsiteY70" fmla="*/ 2053104 h 3527943"/>
                <a:gd name="connsiteX71" fmla="*/ 2271252 w 6268710"/>
                <a:gd name="connsiteY71" fmla="*/ 2023608 h 3527943"/>
                <a:gd name="connsiteX72" fmla="*/ 2300749 w 6268710"/>
                <a:gd name="connsiteY72" fmla="*/ 1994111 h 3527943"/>
                <a:gd name="connsiteX73" fmla="*/ 2337620 w 6268710"/>
                <a:gd name="connsiteY73" fmla="*/ 1964614 h 3527943"/>
                <a:gd name="connsiteX74" fmla="*/ 2389239 w 6268710"/>
                <a:gd name="connsiteY74" fmla="*/ 1957240 h 3527943"/>
                <a:gd name="connsiteX75" fmla="*/ 2433484 w 6268710"/>
                <a:gd name="connsiteY75" fmla="*/ 1942492 h 3527943"/>
                <a:gd name="connsiteX76" fmla="*/ 2455607 w 6268710"/>
                <a:gd name="connsiteY76" fmla="*/ 1927743 h 3527943"/>
                <a:gd name="connsiteX77" fmla="*/ 2499852 w 6268710"/>
                <a:gd name="connsiteY77" fmla="*/ 1912995 h 3527943"/>
                <a:gd name="connsiteX78" fmla="*/ 2544097 w 6268710"/>
                <a:gd name="connsiteY78" fmla="*/ 1898246 h 3527943"/>
                <a:gd name="connsiteX79" fmla="*/ 2566220 w 6268710"/>
                <a:gd name="connsiteY79" fmla="*/ 1890872 h 3527943"/>
                <a:gd name="connsiteX80" fmla="*/ 2585263 w 6268710"/>
                <a:gd name="connsiteY80" fmla="*/ 1863809 h 3527943"/>
                <a:gd name="connsiteX81" fmla="*/ 2609248 w 6268710"/>
                <a:gd name="connsiteY81" fmla="*/ 1842902 h 3527943"/>
                <a:gd name="connsiteX82" fmla="*/ 2676833 w 6268710"/>
                <a:gd name="connsiteY82" fmla="*/ 1839253 h 3527943"/>
                <a:gd name="connsiteX83" fmla="*/ 2691581 w 6268710"/>
                <a:gd name="connsiteY83" fmla="*/ 1824504 h 3527943"/>
                <a:gd name="connsiteX84" fmla="*/ 2713704 w 6268710"/>
                <a:gd name="connsiteY84" fmla="*/ 1809756 h 3527943"/>
                <a:gd name="connsiteX85" fmla="*/ 2765323 w 6268710"/>
                <a:gd name="connsiteY85" fmla="*/ 1758137 h 3527943"/>
                <a:gd name="connsiteX86" fmla="*/ 2794820 w 6268710"/>
                <a:gd name="connsiteY86" fmla="*/ 1728640 h 3527943"/>
                <a:gd name="connsiteX87" fmla="*/ 2839065 w 6268710"/>
                <a:gd name="connsiteY87" fmla="*/ 1720694 h 3527943"/>
                <a:gd name="connsiteX88" fmla="*/ 2905507 w 6268710"/>
                <a:gd name="connsiteY88" fmla="*/ 1686258 h 3527943"/>
                <a:gd name="connsiteX89" fmla="*/ 3045542 w 6268710"/>
                <a:gd name="connsiteY89" fmla="*/ 1647524 h 3527943"/>
                <a:gd name="connsiteX90" fmla="*/ 3104536 w 6268710"/>
                <a:gd name="connsiteY90" fmla="*/ 1618027 h 3527943"/>
                <a:gd name="connsiteX91" fmla="*/ 3126658 w 6268710"/>
                <a:gd name="connsiteY91" fmla="*/ 1610653 h 3527943"/>
                <a:gd name="connsiteX92" fmla="*/ 3141407 w 6268710"/>
                <a:gd name="connsiteY92" fmla="*/ 1595904 h 3527943"/>
                <a:gd name="connsiteX93" fmla="*/ 3193026 w 6268710"/>
                <a:gd name="connsiteY93" fmla="*/ 1573782 h 3527943"/>
                <a:gd name="connsiteX94" fmla="*/ 3207774 w 6268710"/>
                <a:gd name="connsiteY94" fmla="*/ 1559033 h 3527943"/>
                <a:gd name="connsiteX95" fmla="*/ 3244645 w 6268710"/>
                <a:gd name="connsiteY95" fmla="*/ 1551659 h 3527943"/>
                <a:gd name="connsiteX96" fmla="*/ 3288171 w 6268710"/>
                <a:gd name="connsiteY96" fmla="*/ 1521517 h 3527943"/>
                <a:gd name="connsiteX97" fmla="*/ 3335569 w 6268710"/>
                <a:gd name="connsiteY97" fmla="*/ 1508630 h 3527943"/>
                <a:gd name="connsiteX98" fmla="*/ 3347240 w 6268710"/>
                <a:gd name="connsiteY98" fmla="*/ 1477271 h 3527943"/>
                <a:gd name="connsiteX99" fmla="*/ 3394562 w 6268710"/>
                <a:gd name="connsiteY99" fmla="*/ 1452070 h 3527943"/>
                <a:gd name="connsiteX100" fmla="*/ 3451123 w 6268710"/>
                <a:gd name="connsiteY100" fmla="*/ 1433672 h 3527943"/>
                <a:gd name="connsiteX101" fmla="*/ 3480620 w 6268710"/>
                <a:gd name="connsiteY101" fmla="*/ 1426298 h 3527943"/>
                <a:gd name="connsiteX102" fmla="*/ 3502742 w 6268710"/>
                <a:gd name="connsiteY102" fmla="*/ 1411550 h 3527943"/>
                <a:gd name="connsiteX103" fmla="*/ 3539613 w 6268710"/>
                <a:gd name="connsiteY103" fmla="*/ 1374679 h 3527943"/>
                <a:gd name="connsiteX104" fmla="*/ 3561736 w 6268710"/>
                <a:gd name="connsiteY104" fmla="*/ 1367304 h 3527943"/>
                <a:gd name="connsiteX105" fmla="*/ 3620729 w 6268710"/>
                <a:gd name="connsiteY105" fmla="*/ 1352556 h 3527943"/>
                <a:gd name="connsiteX106" fmla="*/ 3664974 w 6268710"/>
                <a:gd name="connsiteY106" fmla="*/ 1337808 h 3527943"/>
                <a:gd name="connsiteX107" fmla="*/ 3709220 w 6268710"/>
                <a:gd name="connsiteY107" fmla="*/ 1315685 h 3527943"/>
                <a:gd name="connsiteX108" fmla="*/ 3753465 w 6268710"/>
                <a:gd name="connsiteY108" fmla="*/ 1300937 h 3527943"/>
                <a:gd name="connsiteX109" fmla="*/ 3790336 w 6268710"/>
                <a:gd name="connsiteY109" fmla="*/ 1278814 h 3527943"/>
                <a:gd name="connsiteX110" fmla="*/ 3812458 w 6268710"/>
                <a:gd name="connsiteY110" fmla="*/ 1264066 h 3527943"/>
                <a:gd name="connsiteX111" fmla="*/ 3827207 w 6268710"/>
                <a:gd name="connsiteY111" fmla="*/ 1249317 h 3527943"/>
                <a:gd name="connsiteX112" fmla="*/ 3849329 w 6268710"/>
                <a:gd name="connsiteY112" fmla="*/ 1241943 h 3527943"/>
                <a:gd name="connsiteX113" fmla="*/ 3908323 w 6268710"/>
                <a:gd name="connsiteY113" fmla="*/ 1233997 h 3527943"/>
                <a:gd name="connsiteX114" fmla="*/ 3952568 w 6268710"/>
                <a:gd name="connsiteY114" fmla="*/ 1190324 h 3527943"/>
                <a:gd name="connsiteX115" fmla="*/ 4007266 w 6268710"/>
                <a:gd name="connsiteY115" fmla="*/ 1160256 h 3527943"/>
                <a:gd name="connsiteX116" fmla="*/ 4043566 w 6268710"/>
                <a:gd name="connsiteY116" fmla="*/ 1142429 h 3527943"/>
                <a:gd name="connsiteX117" fmla="*/ 4092753 w 6268710"/>
                <a:gd name="connsiteY117" fmla="*/ 1120951 h 3527943"/>
                <a:gd name="connsiteX118" fmla="*/ 4138785 w 6268710"/>
                <a:gd name="connsiteY118" fmla="*/ 1084652 h 3527943"/>
                <a:gd name="connsiteX119" fmla="*/ 4181168 w 6268710"/>
                <a:gd name="connsiteY119" fmla="*/ 1057588 h 3527943"/>
                <a:gd name="connsiteX120" fmla="*/ 4225413 w 6268710"/>
                <a:gd name="connsiteY120" fmla="*/ 1050214 h 3527943"/>
                <a:gd name="connsiteX121" fmla="*/ 4247536 w 6268710"/>
                <a:gd name="connsiteY121" fmla="*/ 1035466 h 3527943"/>
                <a:gd name="connsiteX122" fmla="*/ 4277033 w 6268710"/>
                <a:gd name="connsiteY122" fmla="*/ 1028092 h 3527943"/>
                <a:gd name="connsiteX123" fmla="*/ 4299155 w 6268710"/>
                <a:gd name="connsiteY123" fmla="*/ 1020717 h 3527943"/>
                <a:gd name="connsiteX124" fmla="*/ 4336026 w 6268710"/>
                <a:gd name="connsiteY124" fmla="*/ 991221 h 3527943"/>
                <a:gd name="connsiteX125" fmla="*/ 4350774 w 6268710"/>
                <a:gd name="connsiteY125" fmla="*/ 976472 h 3527943"/>
                <a:gd name="connsiteX126" fmla="*/ 4454013 w 6268710"/>
                <a:gd name="connsiteY126" fmla="*/ 969098 h 3527943"/>
                <a:gd name="connsiteX127" fmla="*/ 4579374 w 6268710"/>
                <a:gd name="connsiteY127" fmla="*/ 939601 h 3527943"/>
                <a:gd name="connsiteX128" fmla="*/ 4616245 w 6268710"/>
                <a:gd name="connsiteY128" fmla="*/ 887982 h 3527943"/>
                <a:gd name="connsiteX129" fmla="*/ 4682613 w 6268710"/>
                <a:gd name="connsiteY129" fmla="*/ 880608 h 3527943"/>
                <a:gd name="connsiteX130" fmla="*/ 4697362 w 6268710"/>
                <a:gd name="connsiteY130" fmla="*/ 851111 h 3527943"/>
                <a:gd name="connsiteX131" fmla="*/ 4970207 w 6268710"/>
                <a:gd name="connsiteY131" fmla="*/ 843737 h 3527943"/>
                <a:gd name="connsiteX132" fmla="*/ 4969562 w 6268710"/>
                <a:gd name="connsiteY132" fmla="*/ 806866 h 3527943"/>
                <a:gd name="connsiteX133" fmla="*/ 5307557 w 6268710"/>
                <a:gd name="connsiteY133" fmla="*/ 806866 h 3527943"/>
                <a:gd name="connsiteX134" fmla="*/ 5324168 w 6268710"/>
                <a:gd name="connsiteY134" fmla="*/ 718375 h 3527943"/>
                <a:gd name="connsiteX135" fmla="*/ 5442155 w 6268710"/>
                <a:gd name="connsiteY135" fmla="*/ 460279 h 3527943"/>
                <a:gd name="connsiteX136" fmla="*/ 6268710 w 6268710"/>
                <a:gd name="connsiteY136" fmla="*/ 0 h 3527943"/>
                <a:gd name="connsiteX0" fmla="*/ 0 w 6268710"/>
                <a:gd name="connsiteY0" fmla="*/ 3527943 h 3527943"/>
                <a:gd name="connsiteX1" fmla="*/ 0 w 6268710"/>
                <a:gd name="connsiteY1" fmla="*/ 3527943 h 3527943"/>
                <a:gd name="connsiteX2" fmla="*/ 44245 w 6268710"/>
                <a:gd name="connsiteY2" fmla="*/ 3476324 h 3527943"/>
                <a:gd name="connsiteX3" fmla="*/ 58994 w 6268710"/>
                <a:gd name="connsiteY3" fmla="*/ 3461575 h 3527943"/>
                <a:gd name="connsiteX4" fmla="*/ 81116 w 6268710"/>
                <a:gd name="connsiteY4" fmla="*/ 3454201 h 3527943"/>
                <a:gd name="connsiteX5" fmla="*/ 117987 w 6268710"/>
                <a:gd name="connsiteY5" fmla="*/ 3432079 h 3527943"/>
                <a:gd name="connsiteX6" fmla="*/ 154858 w 6268710"/>
                <a:gd name="connsiteY6" fmla="*/ 3409956 h 3527943"/>
                <a:gd name="connsiteX7" fmla="*/ 206478 w 6268710"/>
                <a:gd name="connsiteY7" fmla="*/ 3373085 h 3527943"/>
                <a:gd name="connsiteX8" fmla="*/ 250723 w 6268710"/>
                <a:gd name="connsiteY8" fmla="*/ 3344879 h 3527943"/>
                <a:gd name="connsiteX9" fmla="*/ 282082 w 6268710"/>
                <a:gd name="connsiteY9" fmla="*/ 3315953 h 3527943"/>
                <a:gd name="connsiteX10" fmla="*/ 309716 w 6268710"/>
                <a:gd name="connsiteY10" fmla="*/ 3284595 h 3527943"/>
                <a:gd name="connsiteX11" fmla="*/ 346587 w 6268710"/>
                <a:gd name="connsiteY11" fmla="*/ 3262472 h 3527943"/>
                <a:gd name="connsiteX12" fmla="*/ 376084 w 6268710"/>
                <a:gd name="connsiteY12" fmla="*/ 3232975 h 3527943"/>
                <a:gd name="connsiteX13" fmla="*/ 390833 w 6268710"/>
                <a:gd name="connsiteY13" fmla="*/ 3218227 h 3527943"/>
                <a:gd name="connsiteX14" fmla="*/ 412955 w 6268710"/>
                <a:gd name="connsiteY14" fmla="*/ 3210853 h 3527943"/>
                <a:gd name="connsiteX15" fmla="*/ 420329 w 6268710"/>
                <a:gd name="connsiteY15" fmla="*/ 3188730 h 3527943"/>
                <a:gd name="connsiteX16" fmla="*/ 449826 w 6268710"/>
                <a:gd name="connsiteY16" fmla="*/ 3159233 h 3527943"/>
                <a:gd name="connsiteX17" fmla="*/ 471949 w 6268710"/>
                <a:gd name="connsiteY17" fmla="*/ 3122362 h 3527943"/>
                <a:gd name="connsiteX18" fmla="*/ 494717 w 6268710"/>
                <a:gd name="connsiteY18" fmla="*/ 3109477 h 3527943"/>
                <a:gd name="connsiteX19" fmla="*/ 510681 w 6268710"/>
                <a:gd name="connsiteY19" fmla="*/ 3094728 h 3527943"/>
                <a:gd name="connsiteX20" fmla="*/ 540824 w 6268710"/>
                <a:gd name="connsiteY20" fmla="*/ 3083058 h 3527943"/>
                <a:gd name="connsiteX21" fmla="*/ 585641 w 6268710"/>
                <a:gd name="connsiteY21" fmla="*/ 3064015 h 3527943"/>
                <a:gd name="connsiteX22" fmla="*/ 626235 w 6268710"/>
                <a:gd name="connsiteY22" fmla="*/ 3047404 h 3527943"/>
                <a:gd name="connsiteX23" fmla="*/ 652653 w 6268710"/>
                <a:gd name="connsiteY23" fmla="*/ 3010533 h 3527943"/>
                <a:gd name="connsiteX24" fmla="*/ 678426 w 6268710"/>
                <a:gd name="connsiteY24" fmla="*/ 2984115 h 3527943"/>
                <a:gd name="connsiteX25" fmla="*/ 730045 w 6268710"/>
                <a:gd name="connsiteY25" fmla="*/ 2950324 h 3527943"/>
                <a:gd name="connsiteX26" fmla="*/ 789039 w 6268710"/>
                <a:gd name="connsiteY26" fmla="*/ 2908511 h 3527943"/>
                <a:gd name="connsiteX27" fmla="*/ 811162 w 6268710"/>
                <a:gd name="connsiteY27" fmla="*/ 2901137 h 3527943"/>
                <a:gd name="connsiteX28" fmla="*/ 825910 w 6268710"/>
                <a:gd name="connsiteY28" fmla="*/ 2886388 h 3527943"/>
                <a:gd name="connsiteX29" fmla="*/ 870155 w 6268710"/>
                <a:gd name="connsiteY29" fmla="*/ 2856892 h 3527943"/>
                <a:gd name="connsiteX30" fmla="*/ 907026 w 6268710"/>
                <a:gd name="connsiteY30" fmla="*/ 2827395 h 3527943"/>
                <a:gd name="connsiteX31" fmla="*/ 958075 w 6268710"/>
                <a:gd name="connsiteY31" fmla="*/ 2813292 h 3527943"/>
                <a:gd name="connsiteX32" fmla="*/ 983847 w 6268710"/>
                <a:gd name="connsiteY32" fmla="*/ 2798544 h 3527943"/>
                <a:gd name="connsiteX33" fmla="*/ 1047136 w 6268710"/>
                <a:gd name="connsiteY33" fmla="*/ 2761027 h 3527943"/>
                <a:gd name="connsiteX34" fmla="*/ 1078495 w 6268710"/>
                <a:gd name="connsiteY34" fmla="*/ 2762889 h 3527943"/>
                <a:gd name="connsiteX35" fmla="*/ 1113504 w 6268710"/>
                <a:gd name="connsiteY35" fmla="*/ 2731530 h 3527943"/>
                <a:gd name="connsiteX36" fmla="*/ 1135626 w 6268710"/>
                <a:gd name="connsiteY36" fmla="*/ 2716782 h 3527943"/>
                <a:gd name="connsiteX37" fmla="*/ 1150374 w 6268710"/>
                <a:gd name="connsiteY37" fmla="*/ 2702033 h 3527943"/>
                <a:gd name="connsiteX38" fmla="*/ 1194620 w 6268710"/>
                <a:gd name="connsiteY38" fmla="*/ 2687285 h 3527943"/>
                <a:gd name="connsiteX39" fmla="*/ 1216742 w 6268710"/>
                <a:gd name="connsiteY39" fmla="*/ 2679911 h 3527943"/>
                <a:gd name="connsiteX40" fmla="*/ 1275736 w 6268710"/>
                <a:gd name="connsiteY40" fmla="*/ 2650414 h 3527943"/>
                <a:gd name="connsiteX41" fmla="*/ 1297858 w 6268710"/>
                <a:gd name="connsiteY41" fmla="*/ 2643040 h 3527943"/>
                <a:gd name="connsiteX42" fmla="*/ 1319981 w 6268710"/>
                <a:gd name="connsiteY42" fmla="*/ 2635666 h 3527943"/>
                <a:gd name="connsiteX43" fmla="*/ 1334729 w 6268710"/>
                <a:gd name="connsiteY43" fmla="*/ 2620917 h 3527943"/>
                <a:gd name="connsiteX44" fmla="*/ 1378974 w 6268710"/>
                <a:gd name="connsiteY44" fmla="*/ 2606169 h 3527943"/>
                <a:gd name="connsiteX45" fmla="*/ 1437968 w 6268710"/>
                <a:gd name="connsiteY45" fmla="*/ 2576672 h 3527943"/>
                <a:gd name="connsiteX46" fmla="*/ 1460091 w 6268710"/>
                <a:gd name="connsiteY46" fmla="*/ 2569298 h 3527943"/>
                <a:gd name="connsiteX47" fmla="*/ 1482213 w 6268710"/>
                <a:gd name="connsiteY47" fmla="*/ 2554550 h 3527943"/>
                <a:gd name="connsiteX48" fmla="*/ 1512356 w 6268710"/>
                <a:gd name="connsiteY48" fmla="*/ 2545959 h 3527943"/>
                <a:gd name="connsiteX49" fmla="*/ 1562187 w 6268710"/>
                <a:gd name="connsiteY49" fmla="*/ 2523191 h 3527943"/>
                <a:gd name="connsiteX50" fmla="*/ 1592826 w 6268710"/>
                <a:gd name="connsiteY50" fmla="*/ 2488182 h 3527943"/>
                <a:gd name="connsiteX51" fmla="*/ 1614949 w 6268710"/>
                <a:gd name="connsiteY51" fmla="*/ 2480808 h 3527943"/>
                <a:gd name="connsiteX52" fmla="*/ 1629697 w 6268710"/>
                <a:gd name="connsiteY52" fmla="*/ 2466059 h 3527943"/>
                <a:gd name="connsiteX53" fmla="*/ 1673942 w 6268710"/>
                <a:gd name="connsiteY53" fmla="*/ 2436562 h 3527943"/>
                <a:gd name="connsiteX54" fmla="*/ 1710813 w 6268710"/>
                <a:gd name="connsiteY54" fmla="*/ 2414440 h 3527943"/>
                <a:gd name="connsiteX55" fmla="*/ 1725562 w 6268710"/>
                <a:gd name="connsiteY55" fmla="*/ 2399692 h 3527943"/>
                <a:gd name="connsiteX56" fmla="*/ 1769807 w 6268710"/>
                <a:gd name="connsiteY56" fmla="*/ 2370195 h 3527943"/>
                <a:gd name="connsiteX57" fmla="*/ 1784555 w 6268710"/>
                <a:gd name="connsiteY57" fmla="*/ 2355446 h 3527943"/>
                <a:gd name="connsiteX58" fmla="*/ 1799304 w 6268710"/>
                <a:gd name="connsiteY58" fmla="*/ 2333324 h 3527943"/>
                <a:gd name="connsiteX59" fmla="*/ 1865671 w 6268710"/>
                <a:gd name="connsiteY59" fmla="*/ 2321083 h 3527943"/>
                <a:gd name="connsiteX60" fmla="*/ 1939413 w 6268710"/>
                <a:gd name="connsiteY60" fmla="*/ 2274330 h 3527943"/>
                <a:gd name="connsiteX61" fmla="*/ 1961536 w 6268710"/>
                <a:gd name="connsiteY61" fmla="*/ 2266956 h 3527943"/>
                <a:gd name="connsiteX62" fmla="*/ 1983658 w 6268710"/>
                <a:gd name="connsiteY62" fmla="*/ 2252208 h 3527943"/>
                <a:gd name="connsiteX63" fmla="*/ 2020529 w 6268710"/>
                <a:gd name="connsiteY63" fmla="*/ 2215337 h 3527943"/>
                <a:gd name="connsiteX64" fmla="*/ 2086897 w 6268710"/>
                <a:gd name="connsiteY64" fmla="*/ 2178466 h 3527943"/>
                <a:gd name="connsiteX65" fmla="*/ 2092408 w 6268710"/>
                <a:gd name="connsiteY65" fmla="*/ 2151402 h 3527943"/>
                <a:gd name="connsiteX66" fmla="*/ 2145245 w 6268710"/>
                <a:gd name="connsiteY66" fmla="*/ 2122551 h 3527943"/>
                <a:gd name="connsiteX67" fmla="*/ 2175387 w 6268710"/>
                <a:gd name="connsiteY67" fmla="*/ 2097350 h 3527943"/>
                <a:gd name="connsiteX68" fmla="*/ 2190136 w 6268710"/>
                <a:gd name="connsiteY68" fmla="*/ 2082601 h 3527943"/>
                <a:gd name="connsiteX69" fmla="*/ 2204884 w 6268710"/>
                <a:gd name="connsiteY69" fmla="*/ 2060479 h 3527943"/>
                <a:gd name="connsiteX70" fmla="*/ 2227007 w 6268710"/>
                <a:gd name="connsiteY70" fmla="*/ 2053104 h 3527943"/>
                <a:gd name="connsiteX71" fmla="*/ 2271252 w 6268710"/>
                <a:gd name="connsiteY71" fmla="*/ 2023608 h 3527943"/>
                <a:gd name="connsiteX72" fmla="*/ 2300749 w 6268710"/>
                <a:gd name="connsiteY72" fmla="*/ 1994111 h 3527943"/>
                <a:gd name="connsiteX73" fmla="*/ 2337620 w 6268710"/>
                <a:gd name="connsiteY73" fmla="*/ 1964614 h 3527943"/>
                <a:gd name="connsiteX74" fmla="*/ 2389239 w 6268710"/>
                <a:gd name="connsiteY74" fmla="*/ 1957240 h 3527943"/>
                <a:gd name="connsiteX75" fmla="*/ 2433484 w 6268710"/>
                <a:gd name="connsiteY75" fmla="*/ 1942492 h 3527943"/>
                <a:gd name="connsiteX76" fmla="*/ 2455607 w 6268710"/>
                <a:gd name="connsiteY76" fmla="*/ 1927743 h 3527943"/>
                <a:gd name="connsiteX77" fmla="*/ 2499852 w 6268710"/>
                <a:gd name="connsiteY77" fmla="*/ 1912995 h 3527943"/>
                <a:gd name="connsiteX78" fmla="*/ 2544097 w 6268710"/>
                <a:gd name="connsiteY78" fmla="*/ 1898246 h 3527943"/>
                <a:gd name="connsiteX79" fmla="*/ 2566220 w 6268710"/>
                <a:gd name="connsiteY79" fmla="*/ 1890872 h 3527943"/>
                <a:gd name="connsiteX80" fmla="*/ 2585263 w 6268710"/>
                <a:gd name="connsiteY80" fmla="*/ 1863809 h 3527943"/>
                <a:gd name="connsiteX81" fmla="*/ 2609248 w 6268710"/>
                <a:gd name="connsiteY81" fmla="*/ 1842902 h 3527943"/>
                <a:gd name="connsiteX82" fmla="*/ 2676833 w 6268710"/>
                <a:gd name="connsiteY82" fmla="*/ 1839253 h 3527943"/>
                <a:gd name="connsiteX83" fmla="*/ 2691581 w 6268710"/>
                <a:gd name="connsiteY83" fmla="*/ 1824504 h 3527943"/>
                <a:gd name="connsiteX84" fmla="*/ 2713704 w 6268710"/>
                <a:gd name="connsiteY84" fmla="*/ 1809756 h 3527943"/>
                <a:gd name="connsiteX85" fmla="*/ 2765323 w 6268710"/>
                <a:gd name="connsiteY85" fmla="*/ 1758137 h 3527943"/>
                <a:gd name="connsiteX86" fmla="*/ 2794820 w 6268710"/>
                <a:gd name="connsiteY86" fmla="*/ 1728640 h 3527943"/>
                <a:gd name="connsiteX87" fmla="*/ 2839065 w 6268710"/>
                <a:gd name="connsiteY87" fmla="*/ 1720694 h 3527943"/>
                <a:gd name="connsiteX88" fmla="*/ 2905507 w 6268710"/>
                <a:gd name="connsiteY88" fmla="*/ 1686258 h 3527943"/>
                <a:gd name="connsiteX89" fmla="*/ 3045542 w 6268710"/>
                <a:gd name="connsiteY89" fmla="*/ 1647524 h 3527943"/>
                <a:gd name="connsiteX90" fmla="*/ 3104536 w 6268710"/>
                <a:gd name="connsiteY90" fmla="*/ 1618027 h 3527943"/>
                <a:gd name="connsiteX91" fmla="*/ 3126658 w 6268710"/>
                <a:gd name="connsiteY91" fmla="*/ 1610653 h 3527943"/>
                <a:gd name="connsiteX92" fmla="*/ 3141407 w 6268710"/>
                <a:gd name="connsiteY92" fmla="*/ 1595904 h 3527943"/>
                <a:gd name="connsiteX93" fmla="*/ 3193026 w 6268710"/>
                <a:gd name="connsiteY93" fmla="*/ 1573782 h 3527943"/>
                <a:gd name="connsiteX94" fmla="*/ 3207774 w 6268710"/>
                <a:gd name="connsiteY94" fmla="*/ 1559033 h 3527943"/>
                <a:gd name="connsiteX95" fmla="*/ 3244645 w 6268710"/>
                <a:gd name="connsiteY95" fmla="*/ 1551659 h 3527943"/>
                <a:gd name="connsiteX96" fmla="*/ 3288171 w 6268710"/>
                <a:gd name="connsiteY96" fmla="*/ 1521517 h 3527943"/>
                <a:gd name="connsiteX97" fmla="*/ 3335569 w 6268710"/>
                <a:gd name="connsiteY97" fmla="*/ 1508630 h 3527943"/>
                <a:gd name="connsiteX98" fmla="*/ 3347240 w 6268710"/>
                <a:gd name="connsiteY98" fmla="*/ 1477271 h 3527943"/>
                <a:gd name="connsiteX99" fmla="*/ 3394562 w 6268710"/>
                <a:gd name="connsiteY99" fmla="*/ 1452070 h 3527943"/>
                <a:gd name="connsiteX100" fmla="*/ 3451123 w 6268710"/>
                <a:gd name="connsiteY100" fmla="*/ 1433672 h 3527943"/>
                <a:gd name="connsiteX101" fmla="*/ 3480620 w 6268710"/>
                <a:gd name="connsiteY101" fmla="*/ 1426298 h 3527943"/>
                <a:gd name="connsiteX102" fmla="*/ 3502742 w 6268710"/>
                <a:gd name="connsiteY102" fmla="*/ 1411550 h 3527943"/>
                <a:gd name="connsiteX103" fmla="*/ 3539613 w 6268710"/>
                <a:gd name="connsiteY103" fmla="*/ 1374679 h 3527943"/>
                <a:gd name="connsiteX104" fmla="*/ 3561736 w 6268710"/>
                <a:gd name="connsiteY104" fmla="*/ 1367304 h 3527943"/>
                <a:gd name="connsiteX105" fmla="*/ 3620729 w 6268710"/>
                <a:gd name="connsiteY105" fmla="*/ 1352556 h 3527943"/>
                <a:gd name="connsiteX106" fmla="*/ 3664974 w 6268710"/>
                <a:gd name="connsiteY106" fmla="*/ 1337808 h 3527943"/>
                <a:gd name="connsiteX107" fmla="*/ 3709220 w 6268710"/>
                <a:gd name="connsiteY107" fmla="*/ 1315685 h 3527943"/>
                <a:gd name="connsiteX108" fmla="*/ 3753465 w 6268710"/>
                <a:gd name="connsiteY108" fmla="*/ 1300937 h 3527943"/>
                <a:gd name="connsiteX109" fmla="*/ 3790336 w 6268710"/>
                <a:gd name="connsiteY109" fmla="*/ 1278814 h 3527943"/>
                <a:gd name="connsiteX110" fmla="*/ 3812458 w 6268710"/>
                <a:gd name="connsiteY110" fmla="*/ 1264066 h 3527943"/>
                <a:gd name="connsiteX111" fmla="*/ 3827207 w 6268710"/>
                <a:gd name="connsiteY111" fmla="*/ 1249317 h 3527943"/>
                <a:gd name="connsiteX112" fmla="*/ 3849329 w 6268710"/>
                <a:gd name="connsiteY112" fmla="*/ 1241943 h 3527943"/>
                <a:gd name="connsiteX113" fmla="*/ 3908323 w 6268710"/>
                <a:gd name="connsiteY113" fmla="*/ 1233997 h 3527943"/>
                <a:gd name="connsiteX114" fmla="*/ 3952568 w 6268710"/>
                <a:gd name="connsiteY114" fmla="*/ 1190324 h 3527943"/>
                <a:gd name="connsiteX115" fmla="*/ 4007266 w 6268710"/>
                <a:gd name="connsiteY115" fmla="*/ 1160256 h 3527943"/>
                <a:gd name="connsiteX116" fmla="*/ 4043566 w 6268710"/>
                <a:gd name="connsiteY116" fmla="*/ 1142429 h 3527943"/>
                <a:gd name="connsiteX117" fmla="*/ 4092753 w 6268710"/>
                <a:gd name="connsiteY117" fmla="*/ 1120951 h 3527943"/>
                <a:gd name="connsiteX118" fmla="*/ 4138785 w 6268710"/>
                <a:gd name="connsiteY118" fmla="*/ 1084652 h 3527943"/>
                <a:gd name="connsiteX119" fmla="*/ 4181168 w 6268710"/>
                <a:gd name="connsiteY119" fmla="*/ 1057588 h 3527943"/>
                <a:gd name="connsiteX120" fmla="*/ 4225413 w 6268710"/>
                <a:gd name="connsiteY120" fmla="*/ 1050214 h 3527943"/>
                <a:gd name="connsiteX121" fmla="*/ 4247536 w 6268710"/>
                <a:gd name="connsiteY121" fmla="*/ 1035466 h 3527943"/>
                <a:gd name="connsiteX122" fmla="*/ 4277033 w 6268710"/>
                <a:gd name="connsiteY122" fmla="*/ 1028092 h 3527943"/>
                <a:gd name="connsiteX123" fmla="*/ 4299155 w 6268710"/>
                <a:gd name="connsiteY123" fmla="*/ 1020717 h 3527943"/>
                <a:gd name="connsiteX124" fmla="*/ 4336026 w 6268710"/>
                <a:gd name="connsiteY124" fmla="*/ 991221 h 3527943"/>
                <a:gd name="connsiteX125" fmla="*/ 4350774 w 6268710"/>
                <a:gd name="connsiteY125" fmla="*/ 976472 h 3527943"/>
                <a:gd name="connsiteX126" fmla="*/ 4454013 w 6268710"/>
                <a:gd name="connsiteY126" fmla="*/ 969098 h 3527943"/>
                <a:gd name="connsiteX127" fmla="*/ 4579374 w 6268710"/>
                <a:gd name="connsiteY127" fmla="*/ 939601 h 3527943"/>
                <a:gd name="connsiteX128" fmla="*/ 4616245 w 6268710"/>
                <a:gd name="connsiteY128" fmla="*/ 887982 h 3527943"/>
                <a:gd name="connsiteX129" fmla="*/ 4682613 w 6268710"/>
                <a:gd name="connsiteY129" fmla="*/ 880608 h 3527943"/>
                <a:gd name="connsiteX130" fmla="*/ 4697362 w 6268710"/>
                <a:gd name="connsiteY130" fmla="*/ 851111 h 3527943"/>
                <a:gd name="connsiteX131" fmla="*/ 4970207 w 6268710"/>
                <a:gd name="connsiteY131" fmla="*/ 843737 h 3527943"/>
                <a:gd name="connsiteX132" fmla="*/ 4969562 w 6268710"/>
                <a:gd name="connsiteY132" fmla="*/ 806866 h 3527943"/>
                <a:gd name="connsiteX133" fmla="*/ 5307557 w 6268710"/>
                <a:gd name="connsiteY133" fmla="*/ 806866 h 3527943"/>
                <a:gd name="connsiteX134" fmla="*/ 5442155 w 6268710"/>
                <a:gd name="connsiteY134" fmla="*/ 460279 h 3527943"/>
                <a:gd name="connsiteX135" fmla="*/ 6268710 w 6268710"/>
                <a:gd name="connsiteY135" fmla="*/ 0 h 3527943"/>
                <a:gd name="connsiteX0" fmla="*/ 0 w 6268710"/>
                <a:gd name="connsiteY0" fmla="*/ 3527943 h 3527943"/>
                <a:gd name="connsiteX1" fmla="*/ 0 w 6268710"/>
                <a:gd name="connsiteY1" fmla="*/ 3527943 h 3527943"/>
                <a:gd name="connsiteX2" fmla="*/ 44245 w 6268710"/>
                <a:gd name="connsiteY2" fmla="*/ 3476324 h 3527943"/>
                <a:gd name="connsiteX3" fmla="*/ 58994 w 6268710"/>
                <a:gd name="connsiteY3" fmla="*/ 3461575 h 3527943"/>
                <a:gd name="connsiteX4" fmla="*/ 81116 w 6268710"/>
                <a:gd name="connsiteY4" fmla="*/ 3454201 h 3527943"/>
                <a:gd name="connsiteX5" fmla="*/ 117987 w 6268710"/>
                <a:gd name="connsiteY5" fmla="*/ 3432079 h 3527943"/>
                <a:gd name="connsiteX6" fmla="*/ 154858 w 6268710"/>
                <a:gd name="connsiteY6" fmla="*/ 3409956 h 3527943"/>
                <a:gd name="connsiteX7" fmla="*/ 206478 w 6268710"/>
                <a:gd name="connsiteY7" fmla="*/ 3373085 h 3527943"/>
                <a:gd name="connsiteX8" fmla="*/ 250723 w 6268710"/>
                <a:gd name="connsiteY8" fmla="*/ 3344879 h 3527943"/>
                <a:gd name="connsiteX9" fmla="*/ 282082 w 6268710"/>
                <a:gd name="connsiteY9" fmla="*/ 3315953 h 3527943"/>
                <a:gd name="connsiteX10" fmla="*/ 309716 w 6268710"/>
                <a:gd name="connsiteY10" fmla="*/ 3284595 h 3527943"/>
                <a:gd name="connsiteX11" fmla="*/ 346587 w 6268710"/>
                <a:gd name="connsiteY11" fmla="*/ 3262472 h 3527943"/>
                <a:gd name="connsiteX12" fmla="*/ 376084 w 6268710"/>
                <a:gd name="connsiteY12" fmla="*/ 3232975 h 3527943"/>
                <a:gd name="connsiteX13" fmla="*/ 390833 w 6268710"/>
                <a:gd name="connsiteY13" fmla="*/ 3218227 h 3527943"/>
                <a:gd name="connsiteX14" fmla="*/ 412955 w 6268710"/>
                <a:gd name="connsiteY14" fmla="*/ 3210853 h 3527943"/>
                <a:gd name="connsiteX15" fmla="*/ 420329 w 6268710"/>
                <a:gd name="connsiteY15" fmla="*/ 3188730 h 3527943"/>
                <a:gd name="connsiteX16" fmla="*/ 449826 w 6268710"/>
                <a:gd name="connsiteY16" fmla="*/ 3159233 h 3527943"/>
                <a:gd name="connsiteX17" fmla="*/ 471949 w 6268710"/>
                <a:gd name="connsiteY17" fmla="*/ 3122362 h 3527943"/>
                <a:gd name="connsiteX18" fmla="*/ 494717 w 6268710"/>
                <a:gd name="connsiteY18" fmla="*/ 3109477 h 3527943"/>
                <a:gd name="connsiteX19" fmla="*/ 510681 w 6268710"/>
                <a:gd name="connsiteY19" fmla="*/ 3094728 h 3527943"/>
                <a:gd name="connsiteX20" fmla="*/ 540824 w 6268710"/>
                <a:gd name="connsiteY20" fmla="*/ 3083058 h 3527943"/>
                <a:gd name="connsiteX21" fmla="*/ 585641 w 6268710"/>
                <a:gd name="connsiteY21" fmla="*/ 3064015 h 3527943"/>
                <a:gd name="connsiteX22" fmla="*/ 626235 w 6268710"/>
                <a:gd name="connsiteY22" fmla="*/ 3047404 h 3527943"/>
                <a:gd name="connsiteX23" fmla="*/ 652653 w 6268710"/>
                <a:gd name="connsiteY23" fmla="*/ 3010533 h 3527943"/>
                <a:gd name="connsiteX24" fmla="*/ 678426 w 6268710"/>
                <a:gd name="connsiteY24" fmla="*/ 2984115 h 3527943"/>
                <a:gd name="connsiteX25" fmla="*/ 730045 w 6268710"/>
                <a:gd name="connsiteY25" fmla="*/ 2950324 h 3527943"/>
                <a:gd name="connsiteX26" fmla="*/ 789039 w 6268710"/>
                <a:gd name="connsiteY26" fmla="*/ 2908511 h 3527943"/>
                <a:gd name="connsiteX27" fmla="*/ 811162 w 6268710"/>
                <a:gd name="connsiteY27" fmla="*/ 2901137 h 3527943"/>
                <a:gd name="connsiteX28" fmla="*/ 825910 w 6268710"/>
                <a:gd name="connsiteY28" fmla="*/ 2886388 h 3527943"/>
                <a:gd name="connsiteX29" fmla="*/ 870155 w 6268710"/>
                <a:gd name="connsiteY29" fmla="*/ 2856892 h 3527943"/>
                <a:gd name="connsiteX30" fmla="*/ 907026 w 6268710"/>
                <a:gd name="connsiteY30" fmla="*/ 2827395 h 3527943"/>
                <a:gd name="connsiteX31" fmla="*/ 958075 w 6268710"/>
                <a:gd name="connsiteY31" fmla="*/ 2813292 h 3527943"/>
                <a:gd name="connsiteX32" fmla="*/ 983847 w 6268710"/>
                <a:gd name="connsiteY32" fmla="*/ 2798544 h 3527943"/>
                <a:gd name="connsiteX33" fmla="*/ 1047136 w 6268710"/>
                <a:gd name="connsiteY33" fmla="*/ 2761027 h 3527943"/>
                <a:gd name="connsiteX34" fmla="*/ 1078495 w 6268710"/>
                <a:gd name="connsiteY34" fmla="*/ 2762889 h 3527943"/>
                <a:gd name="connsiteX35" fmla="*/ 1113504 w 6268710"/>
                <a:gd name="connsiteY35" fmla="*/ 2731530 h 3527943"/>
                <a:gd name="connsiteX36" fmla="*/ 1135626 w 6268710"/>
                <a:gd name="connsiteY36" fmla="*/ 2716782 h 3527943"/>
                <a:gd name="connsiteX37" fmla="*/ 1150374 w 6268710"/>
                <a:gd name="connsiteY37" fmla="*/ 2702033 h 3527943"/>
                <a:gd name="connsiteX38" fmla="*/ 1194620 w 6268710"/>
                <a:gd name="connsiteY38" fmla="*/ 2687285 h 3527943"/>
                <a:gd name="connsiteX39" fmla="*/ 1216742 w 6268710"/>
                <a:gd name="connsiteY39" fmla="*/ 2679911 h 3527943"/>
                <a:gd name="connsiteX40" fmla="*/ 1275736 w 6268710"/>
                <a:gd name="connsiteY40" fmla="*/ 2650414 h 3527943"/>
                <a:gd name="connsiteX41" fmla="*/ 1297858 w 6268710"/>
                <a:gd name="connsiteY41" fmla="*/ 2643040 h 3527943"/>
                <a:gd name="connsiteX42" fmla="*/ 1319981 w 6268710"/>
                <a:gd name="connsiteY42" fmla="*/ 2635666 h 3527943"/>
                <a:gd name="connsiteX43" fmla="*/ 1334729 w 6268710"/>
                <a:gd name="connsiteY43" fmla="*/ 2620917 h 3527943"/>
                <a:gd name="connsiteX44" fmla="*/ 1378974 w 6268710"/>
                <a:gd name="connsiteY44" fmla="*/ 2606169 h 3527943"/>
                <a:gd name="connsiteX45" fmla="*/ 1437968 w 6268710"/>
                <a:gd name="connsiteY45" fmla="*/ 2576672 h 3527943"/>
                <a:gd name="connsiteX46" fmla="*/ 1460091 w 6268710"/>
                <a:gd name="connsiteY46" fmla="*/ 2569298 h 3527943"/>
                <a:gd name="connsiteX47" fmla="*/ 1482213 w 6268710"/>
                <a:gd name="connsiteY47" fmla="*/ 2554550 h 3527943"/>
                <a:gd name="connsiteX48" fmla="*/ 1512356 w 6268710"/>
                <a:gd name="connsiteY48" fmla="*/ 2545959 h 3527943"/>
                <a:gd name="connsiteX49" fmla="*/ 1562187 w 6268710"/>
                <a:gd name="connsiteY49" fmla="*/ 2523191 h 3527943"/>
                <a:gd name="connsiteX50" fmla="*/ 1592826 w 6268710"/>
                <a:gd name="connsiteY50" fmla="*/ 2488182 h 3527943"/>
                <a:gd name="connsiteX51" fmla="*/ 1614949 w 6268710"/>
                <a:gd name="connsiteY51" fmla="*/ 2480808 h 3527943"/>
                <a:gd name="connsiteX52" fmla="*/ 1629697 w 6268710"/>
                <a:gd name="connsiteY52" fmla="*/ 2466059 h 3527943"/>
                <a:gd name="connsiteX53" fmla="*/ 1673942 w 6268710"/>
                <a:gd name="connsiteY53" fmla="*/ 2436562 h 3527943"/>
                <a:gd name="connsiteX54" fmla="*/ 1710813 w 6268710"/>
                <a:gd name="connsiteY54" fmla="*/ 2414440 h 3527943"/>
                <a:gd name="connsiteX55" fmla="*/ 1725562 w 6268710"/>
                <a:gd name="connsiteY55" fmla="*/ 2399692 h 3527943"/>
                <a:gd name="connsiteX56" fmla="*/ 1769807 w 6268710"/>
                <a:gd name="connsiteY56" fmla="*/ 2370195 h 3527943"/>
                <a:gd name="connsiteX57" fmla="*/ 1784555 w 6268710"/>
                <a:gd name="connsiteY57" fmla="*/ 2355446 h 3527943"/>
                <a:gd name="connsiteX58" fmla="*/ 1799304 w 6268710"/>
                <a:gd name="connsiteY58" fmla="*/ 2333324 h 3527943"/>
                <a:gd name="connsiteX59" fmla="*/ 1865671 w 6268710"/>
                <a:gd name="connsiteY59" fmla="*/ 2321083 h 3527943"/>
                <a:gd name="connsiteX60" fmla="*/ 1939413 w 6268710"/>
                <a:gd name="connsiteY60" fmla="*/ 2274330 h 3527943"/>
                <a:gd name="connsiteX61" fmla="*/ 1961536 w 6268710"/>
                <a:gd name="connsiteY61" fmla="*/ 2266956 h 3527943"/>
                <a:gd name="connsiteX62" fmla="*/ 1983658 w 6268710"/>
                <a:gd name="connsiteY62" fmla="*/ 2252208 h 3527943"/>
                <a:gd name="connsiteX63" fmla="*/ 2020529 w 6268710"/>
                <a:gd name="connsiteY63" fmla="*/ 2215337 h 3527943"/>
                <a:gd name="connsiteX64" fmla="*/ 2086897 w 6268710"/>
                <a:gd name="connsiteY64" fmla="*/ 2178466 h 3527943"/>
                <a:gd name="connsiteX65" fmla="*/ 2092408 w 6268710"/>
                <a:gd name="connsiteY65" fmla="*/ 2151402 h 3527943"/>
                <a:gd name="connsiteX66" fmla="*/ 2145245 w 6268710"/>
                <a:gd name="connsiteY66" fmla="*/ 2122551 h 3527943"/>
                <a:gd name="connsiteX67" fmla="*/ 2175387 w 6268710"/>
                <a:gd name="connsiteY67" fmla="*/ 2097350 h 3527943"/>
                <a:gd name="connsiteX68" fmla="*/ 2190136 w 6268710"/>
                <a:gd name="connsiteY68" fmla="*/ 2082601 h 3527943"/>
                <a:gd name="connsiteX69" fmla="*/ 2204884 w 6268710"/>
                <a:gd name="connsiteY69" fmla="*/ 2060479 h 3527943"/>
                <a:gd name="connsiteX70" fmla="*/ 2227007 w 6268710"/>
                <a:gd name="connsiteY70" fmla="*/ 2053104 h 3527943"/>
                <a:gd name="connsiteX71" fmla="*/ 2271252 w 6268710"/>
                <a:gd name="connsiteY71" fmla="*/ 2023608 h 3527943"/>
                <a:gd name="connsiteX72" fmla="*/ 2300749 w 6268710"/>
                <a:gd name="connsiteY72" fmla="*/ 1994111 h 3527943"/>
                <a:gd name="connsiteX73" fmla="*/ 2337620 w 6268710"/>
                <a:gd name="connsiteY73" fmla="*/ 1964614 h 3527943"/>
                <a:gd name="connsiteX74" fmla="*/ 2389239 w 6268710"/>
                <a:gd name="connsiteY74" fmla="*/ 1957240 h 3527943"/>
                <a:gd name="connsiteX75" fmla="*/ 2433484 w 6268710"/>
                <a:gd name="connsiteY75" fmla="*/ 1942492 h 3527943"/>
                <a:gd name="connsiteX76" fmla="*/ 2455607 w 6268710"/>
                <a:gd name="connsiteY76" fmla="*/ 1927743 h 3527943"/>
                <a:gd name="connsiteX77" fmla="*/ 2499852 w 6268710"/>
                <a:gd name="connsiteY77" fmla="*/ 1912995 h 3527943"/>
                <a:gd name="connsiteX78" fmla="*/ 2544097 w 6268710"/>
                <a:gd name="connsiteY78" fmla="*/ 1898246 h 3527943"/>
                <a:gd name="connsiteX79" fmla="*/ 2566220 w 6268710"/>
                <a:gd name="connsiteY79" fmla="*/ 1890872 h 3527943"/>
                <a:gd name="connsiteX80" fmla="*/ 2585263 w 6268710"/>
                <a:gd name="connsiteY80" fmla="*/ 1863809 h 3527943"/>
                <a:gd name="connsiteX81" fmla="*/ 2609248 w 6268710"/>
                <a:gd name="connsiteY81" fmla="*/ 1842902 h 3527943"/>
                <a:gd name="connsiteX82" fmla="*/ 2676833 w 6268710"/>
                <a:gd name="connsiteY82" fmla="*/ 1839253 h 3527943"/>
                <a:gd name="connsiteX83" fmla="*/ 2691581 w 6268710"/>
                <a:gd name="connsiteY83" fmla="*/ 1824504 h 3527943"/>
                <a:gd name="connsiteX84" fmla="*/ 2713704 w 6268710"/>
                <a:gd name="connsiteY84" fmla="*/ 1809756 h 3527943"/>
                <a:gd name="connsiteX85" fmla="*/ 2765323 w 6268710"/>
                <a:gd name="connsiteY85" fmla="*/ 1758137 h 3527943"/>
                <a:gd name="connsiteX86" fmla="*/ 2794820 w 6268710"/>
                <a:gd name="connsiteY86" fmla="*/ 1728640 h 3527943"/>
                <a:gd name="connsiteX87" fmla="*/ 2839065 w 6268710"/>
                <a:gd name="connsiteY87" fmla="*/ 1720694 h 3527943"/>
                <a:gd name="connsiteX88" fmla="*/ 2905507 w 6268710"/>
                <a:gd name="connsiteY88" fmla="*/ 1686258 h 3527943"/>
                <a:gd name="connsiteX89" fmla="*/ 3045542 w 6268710"/>
                <a:gd name="connsiteY89" fmla="*/ 1647524 h 3527943"/>
                <a:gd name="connsiteX90" fmla="*/ 3104536 w 6268710"/>
                <a:gd name="connsiteY90" fmla="*/ 1618027 h 3527943"/>
                <a:gd name="connsiteX91" fmla="*/ 3126658 w 6268710"/>
                <a:gd name="connsiteY91" fmla="*/ 1610653 h 3527943"/>
                <a:gd name="connsiteX92" fmla="*/ 3141407 w 6268710"/>
                <a:gd name="connsiteY92" fmla="*/ 1595904 h 3527943"/>
                <a:gd name="connsiteX93" fmla="*/ 3193026 w 6268710"/>
                <a:gd name="connsiteY93" fmla="*/ 1573782 h 3527943"/>
                <a:gd name="connsiteX94" fmla="*/ 3207774 w 6268710"/>
                <a:gd name="connsiteY94" fmla="*/ 1559033 h 3527943"/>
                <a:gd name="connsiteX95" fmla="*/ 3244645 w 6268710"/>
                <a:gd name="connsiteY95" fmla="*/ 1551659 h 3527943"/>
                <a:gd name="connsiteX96" fmla="*/ 3288171 w 6268710"/>
                <a:gd name="connsiteY96" fmla="*/ 1521517 h 3527943"/>
                <a:gd name="connsiteX97" fmla="*/ 3335569 w 6268710"/>
                <a:gd name="connsiteY97" fmla="*/ 1508630 h 3527943"/>
                <a:gd name="connsiteX98" fmla="*/ 3347240 w 6268710"/>
                <a:gd name="connsiteY98" fmla="*/ 1477271 h 3527943"/>
                <a:gd name="connsiteX99" fmla="*/ 3394562 w 6268710"/>
                <a:gd name="connsiteY99" fmla="*/ 1452070 h 3527943"/>
                <a:gd name="connsiteX100" fmla="*/ 3451123 w 6268710"/>
                <a:gd name="connsiteY100" fmla="*/ 1433672 h 3527943"/>
                <a:gd name="connsiteX101" fmla="*/ 3480620 w 6268710"/>
                <a:gd name="connsiteY101" fmla="*/ 1426298 h 3527943"/>
                <a:gd name="connsiteX102" fmla="*/ 3502742 w 6268710"/>
                <a:gd name="connsiteY102" fmla="*/ 1411550 h 3527943"/>
                <a:gd name="connsiteX103" fmla="*/ 3539613 w 6268710"/>
                <a:gd name="connsiteY103" fmla="*/ 1374679 h 3527943"/>
                <a:gd name="connsiteX104" fmla="*/ 3561736 w 6268710"/>
                <a:gd name="connsiteY104" fmla="*/ 1367304 h 3527943"/>
                <a:gd name="connsiteX105" fmla="*/ 3620729 w 6268710"/>
                <a:gd name="connsiteY105" fmla="*/ 1352556 h 3527943"/>
                <a:gd name="connsiteX106" fmla="*/ 3664974 w 6268710"/>
                <a:gd name="connsiteY106" fmla="*/ 1337808 h 3527943"/>
                <a:gd name="connsiteX107" fmla="*/ 3709220 w 6268710"/>
                <a:gd name="connsiteY107" fmla="*/ 1315685 h 3527943"/>
                <a:gd name="connsiteX108" fmla="*/ 3753465 w 6268710"/>
                <a:gd name="connsiteY108" fmla="*/ 1300937 h 3527943"/>
                <a:gd name="connsiteX109" fmla="*/ 3790336 w 6268710"/>
                <a:gd name="connsiteY109" fmla="*/ 1278814 h 3527943"/>
                <a:gd name="connsiteX110" fmla="*/ 3812458 w 6268710"/>
                <a:gd name="connsiteY110" fmla="*/ 1264066 h 3527943"/>
                <a:gd name="connsiteX111" fmla="*/ 3827207 w 6268710"/>
                <a:gd name="connsiteY111" fmla="*/ 1249317 h 3527943"/>
                <a:gd name="connsiteX112" fmla="*/ 3849329 w 6268710"/>
                <a:gd name="connsiteY112" fmla="*/ 1241943 h 3527943"/>
                <a:gd name="connsiteX113" fmla="*/ 3908323 w 6268710"/>
                <a:gd name="connsiteY113" fmla="*/ 1233997 h 3527943"/>
                <a:gd name="connsiteX114" fmla="*/ 3952568 w 6268710"/>
                <a:gd name="connsiteY114" fmla="*/ 1190324 h 3527943"/>
                <a:gd name="connsiteX115" fmla="*/ 4007266 w 6268710"/>
                <a:gd name="connsiteY115" fmla="*/ 1160256 h 3527943"/>
                <a:gd name="connsiteX116" fmla="*/ 4043566 w 6268710"/>
                <a:gd name="connsiteY116" fmla="*/ 1142429 h 3527943"/>
                <a:gd name="connsiteX117" fmla="*/ 4092753 w 6268710"/>
                <a:gd name="connsiteY117" fmla="*/ 1120951 h 3527943"/>
                <a:gd name="connsiteX118" fmla="*/ 4138785 w 6268710"/>
                <a:gd name="connsiteY118" fmla="*/ 1084652 h 3527943"/>
                <a:gd name="connsiteX119" fmla="*/ 4181168 w 6268710"/>
                <a:gd name="connsiteY119" fmla="*/ 1057588 h 3527943"/>
                <a:gd name="connsiteX120" fmla="*/ 4225413 w 6268710"/>
                <a:gd name="connsiteY120" fmla="*/ 1050214 h 3527943"/>
                <a:gd name="connsiteX121" fmla="*/ 4247536 w 6268710"/>
                <a:gd name="connsiteY121" fmla="*/ 1035466 h 3527943"/>
                <a:gd name="connsiteX122" fmla="*/ 4277033 w 6268710"/>
                <a:gd name="connsiteY122" fmla="*/ 1028092 h 3527943"/>
                <a:gd name="connsiteX123" fmla="*/ 4299155 w 6268710"/>
                <a:gd name="connsiteY123" fmla="*/ 1020717 h 3527943"/>
                <a:gd name="connsiteX124" fmla="*/ 4336026 w 6268710"/>
                <a:gd name="connsiteY124" fmla="*/ 991221 h 3527943"/>
                <a:gd name="connsiteX125" fmla="*/ 4350774 w 6268710"/>
                <a:gd name="connsiteY125" fmla="*/ 976472 h 3527943"/>
                <a:gd name="connsiteX126" fmla="*/ 4454013 w 6268710"/>
                <a:gd name="connsiteY126" fmla="*/ 969098 h 3527943"/>
                <a:gd name="connsiteX127" fmla="*/ 4579374 w 6268710"/>
                <a:gd name="connsiteY127" fmla="*/ 939601 h 3527943"/>
                <a:gd name="connsiteX128" fmla="*/ 4616245 w 6268710"/>
                <a:gd name="connsiteY128" fmla="*/ 887982 h 3527943"/>
                <a:gd name="connsiteX129" fmla="*/ 4682613 w 6268710"/>
                <a:gd name="connsiteY129" fmla="*/ 880608 h 3527943"/>
                <a:gd name="connsiteX130" fmla="*/ 4697362 w 6268710"/>
                <a:gd name="connsiteY130" fmla="*/ 851111 h 3527943"/>
                <a:gd name="connsiteX131" fmla="*/ 4970207 w 6268710"/>
                <a:gd name="connsiteY131" fmla="*/ 843737 h 3527943"/>
                <a:gd name="connsiteX132" fmla="*/ 4969562 w 6268710"/>
                <a:gd name="connsiteY132" fmla="*/ 806866 h 3527943"/>
                <a:gd name="connsiteX133" fmla="*/ 5442155 w 6268710"/>
                <a:gd name="connsiteY133" fmla="*/ 460279 h 3527943"/>
                <a:gd name="connsiteX134" fmla="*/ 6268710 w 6268710"/>
                <a:gd name="connsiteY134" fmla="*/ 0 h 3527943"/>
                <a:gd name="connsiteX0" fmla="*/ 0 w 6268710"/>
                <a:gd name="connsiteY0" fmla="*/ 3527943 h 3527943"/>
                <a:gd name="connsiteX1" fmla="*/ 0 w 6268710"/>
                <a:gd name="connsiteY1" fmla="*/ 3527943 h 3527943"/>
                <a:gd name="connsiteX2" fmla="*/ 44245 w 6268710"/>
                <a:gd name="connsiteY2" fmla="*/ 3476324 h 3527943"/>
                <a:gd name="connsiteX3" fmla="*/ 58994 w 6268710"/>
                <a:gd name="connsiteY3" fmla="*/ 3461575 h 3527943"/>
                <a:gd name="connsiteX4" fmla="*/ 81116 w 6268710"/>
                <a:gd name="connsiteY4" fmla="*/ 3454201 h 3527943"/>
                <a:gd name="connsiteX5" fmla="*/ 117987 w 6268710"/>
                <a:gd name="connsiteY5" fmla="*/ 3432079 h 3527943"/>
                <a:gd name="connsiteX6" fmla="*/ 154858 w 6268710"/>
                <a:gd name="connsiteY6" fmla="*/ 3409956 h 3527943"/>
                <a:gd name="connsiteX7" fmla="*/ 206478 w 6268710"/>
                <a:gd name="connsiteY7" fmla="*/ 3373085 h 3527943"/>
                <a:gd name="connsiteX8" fmla="*/ 250723 w 6268710"/>
                <a:gd name="connsiteY8" fmla="*/ 3344879 h 3527943"/>
                <a:gd name="connsiteX9" fmla="*/ 282082 w 6268710"/>
                <a:gd name="connsiteY9" fmla="*/ 3315953 h 3527943"/>
                <a:gd name="connsiteX10" fmla="*/ 309716 w 6268710"/>
                <a:gd name="connsiteY10" fmla="*/ 3284595 h 3527943"/>
                <a:gd name="connsiteX11" fmla="*/ 346587 w 6268710"/>
                <a:gd name="connsiteY11" fmla="*/ 3262472 h 3527943"/>
                <a:gd name="connsiteX12" fmla="*/ 376084 w 6268710"/>
                <a:gd name="connsiteY12" fmla="*/ 3232975 h 3527943"/>
                <a:gd name="connsiteX13" fmla="*/ 390833 w 6268710"/>
                <a:gd name="connsiteY13" fmla="*/ 3218227 h 3527943"/>
                <a:gd name="connsiteX14" fmla="*/ 412955 w 6268710"/>
                <a:gd name="connsiteY14" fmla="*/ 3210853 h 3527943"/>
                <a:gd name="connsiteX15" fmla="*/ 420329 w 6268710"/>
                <a:gd name="connsiteY15" fmla="*/ 3188730 h 3527943"/>
                <a:gd name="connsiteX16" fmla="*/ 449826 w 6268710"/>
                <a:gd name="connsiteY16" fmla="*/ 3159233 h 3527943"/>
                <a:gd name="connsiteX17" fmla="*/ 471949 w 6268710"/>
                <a:gd name="connsiteY17" fmla="*/ 3122362 h 3527943"/>
                <a:gd name="connsiteX18" fmla="*/ 494717 w 6268710"/>
                <a:gd name="connsiteY18" fmla="*/ 3109477 h 3527943"/>
                <a:gd name="connsiteX19" fmla="*/ 510681 w 6268710"/>
                <a:gd name="connsiteY19" fmla="*/ 3094728 h 3527943"/>
                <a:gd name="connsiteX20" fmla="*/ 540824 w 6268710"/>
                <a:gd name="connsiteY20" fmla="*/ 3083058 h 3527943"/>
                <a:gd name="connsiteX21" fmla="*/ 585641 w 6268710"/>
                <a:gd name="connsiteY21" fmla="*/ 3064015 h 3527943"/>
                <a:gd name="connsiteX22" fmla="*/ 626235 w 6268710"/>
                <a:gd name="connsiteY22" fmla="*/ 3047404 h 3527943"/>
                <a:gd name="connsiteX23" fmla="*/ 652653 w 6268710"/>
                <a:gd name="connsiteY23" fmla="*/ 3010533 h 3527943"/>
                <a:gd name="connsiteX24" fmla="*/ 678426 w 6268710"/>
                <a:gd name="connsiteY24" fmla="*/ 2984115 h 3527943"/>
                <a:gd name="connsiteX25" fmla="*/ 730045 w 6268710"/>
                <a:gd name="connsiteY25" fmla="*/ 2950324 h 3527943"/>
                <a:gd name="connsiteX26" fmla="*/ 789039 w 6268710"/>
                <a:gd name="connsiteY26" fmla="*/ 2908511 h 3527943"/>
                <a:gd name="connsiteX27" fmla="*/ 811162 w 6268710"/>
                <a:gd name="connsiteY27" fmla="*/ 2901137 h 3527943"/>
                <a:gd name="connsiteX28" fmla="*/ 825910 w 6268710"/>
                <a:gd name="connsiteY28" fmla="*/ 2886388 h 3527943"/>
                <a:gd name="connsiteX29" fmla="*/ 870155 w 6268710"/>
                <a:gd name="connsiteY29" fmla="*/ 2856892 h 3527943"/>
                <a:gd name="connsiteX30" fmla="*/ 907026 w 6268710"/>
                <a:gd name="connsiteY30" fmla="*/ 2827395 h 3527943"/>
                <a:gd name="connsiteX31" fmla="*/ 958075 w 6268710"/>
                <a:gd name="connsiteY31" fmla="*/ 2813292 h 3527943"/>
                <a:gd name="connsiteX32" fmla="*/ 983847 w 6268710"/>
                <a:gd name="connsiteY32" fmla="*/ 2798544 h 3527943"/>
                <a:gd name="connsiteX33" fmla="*/ 1047136 w 6268710"/>
                <a:gd name="connsiteY33" fmla="*/ 2761027 h 3527943"/>
                <a:gd name="connsiteX34" fmla="*/ 1078495 w 6268710"/>
                <a:gd name="connsiteY34" fmla="*/ 2762889 h 3527943"/>
                <a:gd name="connsiteX35" fmla="*/ 1113504 w 6268710"/>
                <a:gd name="connsiteY35" fmla="*/ 2731530 h 3527943"/>
                <a:gd name="connsiteX36" fmla="*/ 1135626 w 6268710"/>
                <a:gd name="connsiteY36" fmla="*/ 2716782 h 3527943"/>
                <a:gd name="connsiteX37" fmla="*/ 1150374 w 6268710"/>
                <a:gd name="connsiteY37" fmla="*/ 2702033 h 3527943"/>
                <a:gd name="connsiteX38" fmla="*/ 1194620 w 6268710"/>
                <a:gd name="connsiteY38" fmla="*/ 2687285 h 3527943"/>
                <a:gd name="connsiteX39" fmla="*/ 1216742 w 6268710"/>
                <a:gd name="connsiteY39" fmla="*/ 2679911 h 3527943"/>
                <a:gd name="connsiteX40" fmla="*/ 1275736 w 6268710"/>
                <a:gd name="connsiteY40" fmla="*/ 2650414 h 3527943"/>
                <a:gd name="connsiteX41" fmla="*/ 1297858 w 6268710"/>
                <a:gd name="connsiteY41" fmla="*/ 2643040 h 3527943"/>
                <a:gd name="connsiteX42" fmla="*/ 1319981 w 6268710"/>
                <a:gd name="connsiteY42" fmla="*/ 2635666 h 3527943"/>
                <a:gd name="connsiteX43" fmla="*/ 1334729 w 6268710"/>
                <a:gd name="connsiteY43" fmla="*/ 2620917 h 3527943"/>
                <a:gd name="connsiteX44" fmla="*/ 1378974 w 6268710"/>
                <a:gd name="connsiteY44" fmla="*/ 2606169 h 3527943"/>
                <a:gd name="connsiteX45" fmla="*/ 1437968 w 6268710"/>
                <a:gd name="connsiteY45" fmla="*/ 2576672 h 3527943"/>
                <a:gd name="connsiteX46" fmla="*/ 1460091 w 6268710"/>
                <a:gd name="connsiteY46" fmla="*/ 2569298 h 3527943"/>
                <a:gd name="connsiteX47" fmla="*/ 1482213 w 6268710"/>
                <a:gd name="connsiteY47" fmla="*/ 2554550 h 3527943"/>
                <a:gd name="connsiteX48" fmla="*/ 1512356 w 6268710"/>
                <a:gd name="connsiteY48" fmla="*/ 2545959 h 3527943"/>
                <a:gd name="connsiteX49" fmla="*/ 1562187 w 6268710"/>
                <a:gd name="connsiteY49" fmla="*/ 2523191 h 3527943"/>
                <a:gd name="connsiteX50" fmla="*/ 1592826 w 6268710"/>
                <a:gd name="connsiteY50" fmla="*/ 2488182 h 3527943"/>
                <a:gd name="connsiteX51" fmla="*/ 1614949 w 6268710"/>
                <a:gd name="connsiteY51" fmla="*/ 2480808 h 3527943"/>
                <a:gd name="connsiteX52" fmla="*/ 1629697 w 6268710"/>
                <a:gd name="connsiteY52" fmla="*/ 2466059 h 3527943"/>
                <a:gd name="connsiteX53" fmla="*/ 1673942 w 6268710"/>
                <a:gd name="connsiteY53" fmla="*/ 2436562 h 3527943"/>
                <a:gd name="connsiteX54" fmla="*/ 1710813 w 6268710"/>
                <a:gd name="connsiteY54" fmla="*/ 2414440 h 3527943"/>
                <a:gd name="connsiteX55" fmla="*/ 1725562 w 6268710"/>
                <a:gd name="connsiteY55" fmla="*/ 2399692 h 3527943"/>
                <a:gd name="connsiteX56" fmla="*/ 1769807 w 6268710"/>
                <a:gd name="connsiteY56" fmla="*/ 2370195 h 3527943"/>
                <a:gd name="connsiteX57" fmla="*/ 1784555 w 6268710"/>
                <a:gd name="connsiteY57" fmla="*/ 2355446 h 3527943"/>
                <a:gd name="connsiteX58" fmla="*/ 1799304 w 6268710"/>
                <a:gd name="connsiteY58" fmla="*/ 2333324 h 3527943"/>
                <a:gd name="connsiteX59" fmla="*/ 1865671 w 6268710"/>
                <a:gd name="connsiteY59" fmla="*/ 2321083 h 3527943"/>
                <a:gd name="connsiteX60" fmla="*/ 1939413 w 6268710"/>
                <a:gd name="connsiteY60" fmla="*/ 2274330 h 3527943"/>
                <a:gd name="connsiteX61" fmla="*/ 1961536 w 6268710"/>
                <a:gd name="connsiteY61" fmla="*/ 2266956 h 3527943"/>
                <a:gd name="connsiteX62" fmla="*/ 1983658 w 6268710"/>
                <a:gd name="connsiteY62" fmla="*/ 2252208 h 3527943"/>
                <a:gd name="connsiteX63" fmla="*/ 2020529 w 6268710"/>
                <a:gd name="connsiteY63" fmla="*/ 2215337 h 3527943"/>
                <a:gd name="connsiteX64" fmla="*/ 2086897 w 6268710"/>
                <a:gd name="connsiteY64" fmla="*/ 2178466 h 3527943"/>
                <a:gd name="connsiteX65" fmla="*/ 2092408 w 6268710"/>
                <a:gd name="connsiteY65" fmla="*/ 2151402 h 3527943"/>
                <a:gd name="connsiteX66" fmla="*/ 2145245 w 6268710"/>
                <a:gd name="connsiteY66" fmla="*/ 2122551 h 3527943"/>
                <a:gd name="connsiteX67" fmla="*/ 2175387 w 6268710"/>
                <a:gd name="connsiteY67" fmla="*/ 2097350 h 3527943"/>
                <a:gd name="connsiteX68" fmla="*/ 2190136 w 6268710"/>
                <a:gd name="connsiteY68" fmla="*/ 2082601 h 3527943"/>
                <a:gd name="connsiteX69" fmla="*/ 2204884 w 6268710"/>
                <a:gd name="connsiteY69" fmla="*/ 2060479 h 3527943"/>
                <a:gd name="connsiteX70" fmla="*/ 2227007 w 6268710"/>
                <a:gd name="connsiteY70" fmla="*/ 2053104 h 3527943"/>
                <a:gd name="connsiteX71" fmla="*/ 2271252 w 6268710"/>
                <a:gd name="connsiteY71" fmla="*/ 2023608 h 3527943"/>
                <a:gd name="connsiteX72" fmla="*/ 2300749 w 6268710"/>
                <a:gd name="connsiteY72" fmla="*/ 1994111 h 3527943"/>
                <a:gd name="connsiteX73" fmla="*/ 2337620 w 6268710"/>
                <a:gd name="connsiteY73" fmla="*/ 1964614 h 3527943"/>
                <a:gd name="connsiteX74" fmla="*/ 2389239 w 6268710"/>
                <a:gd name="connsiteY74" fmla="*/ 1957240 h 3527943"/>
                <a:gd name="connsiteX75" fmla="*/ 2433484 w 6268710"/>
                <a:gd name="connsiteY75" fmla="*/ 1942492 h 3527943"/>
                <a:gd name="connsiteX76" fmla="*/ 2455607 w 6268710"/>
                <a:gd name="connsiteY76" fmla="*/ 1927743 h 3527943"/>
                <a:gd name="connsiteX77" fmla="*/ 2499852 w 6268710"/>
                <a:gd name="connsiteY77" fmla="*/ 1912995 h 3527943"/>
                <a:gd name="connsiteX78" fmla="*/ 2544097 w 6268710"/>
                <a:gd name="connsiteY78" fmla="*/ 1898246 h 3527943"/>
                <a:gd name="connsiteX79" fmla="*/ 2566220 w 6268710"/>
                <a:gd name="connsiteY79" fmla="*/ 1890872 h 3527943"/>
                <a:gd name="connsiteX80" fmla="*/ 2585263 w 6268710"/>
                <a:gd name="connsiteY80" fmla="*/ 1863809 h 3527943"/>
                <a:gd name="connsiteX81" fmla="*/ 2609248 w 6268710"/>
                <a:gd name="connsiteY81" fmla="*/ 1842902 h 3527943"/>
                <a:gd name="connsiteX82" fmla="*/ 2676833 w 6268710"/>
                <a:gd name="connsiteY82" fmla="*/ 1839253 h 3527943"/>
                <a:gd name="connsiteX83" fmla="*/ 2691581 w 6268710"/>
                <a:gd name="connsiteY83" fmla="*/ 1824504 h 3527943"/>
                <a:gd name="connsiteX84" fmla="*/ 2713704 w 6268710"/>
                <a:gd name="connsiteY84" fmla="*/ 1809756 h 3527943"/>
                <a:gd name="connsiteX85" fmla="*/ 2765323 w 6268710"/>
                <a:gd name="connsiteY85" fmla="*/ 1758137 h 3527943"/>
                <a:gd name="connsiteX86" fmla="*/ 2794820 w 6268710"/>
                <a:gd name="connsiteY86" fmla="*/ 1728640 h 3527943"/>
                <a:gd name="connsiteX87" fmla="*/ 2839065 w 6268710"/>
                <a:gd name="connsiteY87" fmla="*/ 1720694 h 3527943"/>
                <a:gd name="connsiteX88" fmla="*/ 2905507 w 6268710"/>
                <a:gd name="connsiteY88" fmla="*/ 1686258 h 3527943"/>
                <a:gd name="connsiteX89" fmla="*/ 3045542 w 6268710"/>
                <a:gd name="connsiteY89" fmla="*/ 1647524 h 3527943"/>
                <a:gd name="connsiteX90" fmla="*/ 3104536 w 6268710"/>
                <a:gd name="connsiteY90" fmla="*/ 1618027 h 3527943"/>
                <a:gd name="connsiteX91" fmla="*/ 3126658 w 6268710"/>
                <a:gd name="connsiteY91" fmla="*/ 1610653 h 3527943"/>
                <a:gd name="connsiteX92" fmla="*/ 3141407 w 6268710"/>
                <a:gd name="connsiteY92" fmla="*/ 1595904 h 3527943"/>
                <a:gd name="connsiteX93" fmla="*/ 3193026 w 6268710"/>
                <a:gd name="connsiteY93" fmla="*/ 1573782 h 3527943"/>
                <a:gd name="connsiteX94" fmla="*/ 3207774 w 6268710"/>
                <a:gd name="connsiteY94" fmla="*/ 1559033 h 3527943"/>
                <a:gd name="connsiteX95" fmla="*/ 3244645 w 6268710"/>
                <a:gd name="connsiteY95" fmla="*/ 1551659 h 3527943"/>
                <a:gd name="connsiteX96" fmla="*/ 3288171 w 6268710"/>
                <a:gd name="connsiteY96" fmla="*/ 1521517 h 3527943"/>
                <a:gd name="connsiteX97" fmla="*/ 3335569 w 6268710"/>
                <a:gd name="connsiteY97" fmla="*/ 1508630 h 3527943"/>
                <a:gd name="connsiteX98" fmla="*/ 3347240 w 6268710"/>
                <a:gd name="connsiteY98" fmla="*/ 1477271 h 3527943"/>
                <a:gd name="connsiteX99" fmla="*/ 3394562 w 6268710"/>
                <a:gd name="connsiteY99" fmla="*/ 1452070 h 3527943"/>
                <a:gd name="connsiteX100" fmla="*/ 3451123 w 6268710"/>
                <a:gd name="connsiteY100" fmla="*/ 1433672 h 3527943"/>
                <a:gd name="connsiteX101" fmla="*/ 3480620 w 6268710"/>
                <a:gd name="connsiteY101" fmla="*/ 1426298 h 3527943"/>
                <a:gd name="connsiteX102" fmla="*/ 3502742 w 6268710"/>
                <a:gd name="connsiteY102" fmla="*/ 1411550 h 3527943"/>
                <a:gd name="connsiteX103" fmla="*/ 3539613 w 6268710"/>
                <a:gd name="connsiteY103" fmla="*/ 1374679 h 3527943"/>
                <a:gd name="connsiteX104" fmla="*/ 3561736 w 6268710"/>
                <a:gd name="connsiteY104" fmla="*/ 1367304 h 3527943"/>
                <a:gd name="connsiteX105" fmla="*/ 3620729 w 6268710"/>
                <a:gd name="connsiteY105" fmla="*/ 1352556 h 3527943"/>
                <a:gd name="connsiteX106" fmla="*/ 3664974 w 6268710"/>
                <a:gd name="connsiteY106" fmla="*/ 1337808 h 3527943"/>
                <a:gd name="connsiteX107" fmla="*/ 3709220 w 6268710"/>
                <a:gd name="connsiteY107" fmla="*/ 1315685 h 3527943"/>
                <a:gd name="connsiteX108" fmla="*/ 3753465 w 6268710"/>
                <a:gd name="connsiteY108" fmla="*/ 1300937 h 3527943"/>
                <a:gd name="connsiteX109" fmla="*/ 3790336 w 6268710"/>
                <a:gd name="connsiteY109" fmla="*/ 1278814 h 3527943"/>
                <a:gd name="connsiteX110" fmla="*/ 3812458 w 6268710"/>
                <a:gd name="connsiteY110" fmla="*/ 1264066 h 3527943"/>
                <a:gd name="connsiteX111" fmla="*/ 3827207 w 6268710"/>
                <a:gd name="connsiteY111" fmla="*/ 1249317 h 3527943"/>
                <a:gd name="connsiteX112" fmla="*/ 3849329 w 6268710"/>
                <a:gd name="connsiteY112" fmla="*/ 1241943 h 3527943"/>
                <a:gd name="connsiteX113" fmla="*/ 3908323 w 6268710"/>
                <a:gd name="connsiteY113" fmla="*/ 1233997 h 3527943"/>
                <a:gd name="connsiteX114" fmla="*/ 3952568 w 6268710"/>
                <a:gd name="connsiteY114" fmla="*/ 1190324 h 3527943"/>
                <a:gd name="connsiteX115" fmla="*/ 4007266 w 6268710"/>
                <a:gd name="connsiteY115" fmla="*/ 1160256 h 3527943"/>
                <a:gd name="connsiteX116" fmla="*/ 4043566 w 6268710"/>
                <a:gd name="connsiteY116" fmla="*/ 1142429 h 3527943"/>
                <a:gd name="connsiteX117" fmla="*/ 4092753 w 6268710"/>
                <a:gd name="connsiteY117" fmla="*/ 1120951 h 3527943"/>
                <a:gd name="connsiteX118" fmla="*/ 4138785 w 6268710"/>
                <a:gd name="connsiteY118" fmla="*/ 1084652 h 3527943"/>
                <a:gd name="connsiteX119" fmla="*/ 4181168 w 6268710"/>
                <a:gd name="connsiteY119" fmla="*/ 1057588 h 3527943"/>
                <a:gd name="connsiteX120" fmla="*/ 4225413 w 6268710"/>
                <a:gd name="connsiteY120" fmla="*/ 1050214 h 3527943"/>
                <a:gd name="connsiteX121" fmla="*/ 4247536 w 6268710"/>
                <a:gd name="connsiteY121" fmla="*/ 1035466 h 3527943"/>
                <a:gd name="connsiteX122" fmla="*/ 4277033 w 6268710"/>
                <a:gd name="connsiteY122" fmla="*/ 1028092 h 3527943"/>
                <a:gd name="connsiteX123" fmla="*/ 4299155 w 6268710"/>
                <a:gd name="connsiteY123" fmla="*/ 1020717 h 3527943"/>
                <a:gd name="connsiteX124" fmla="*/ 4336026 w 6268710"/>
                <a:gd name="connsiteY124" fmla="*/ 991221 h 3527943"/>
                <a:gd name="connsiteX125" fmla="*/ 4350774 w 6268710"/>
                <a:gd name="connsiteY125" fmla="*/ 976472 h 3527943"/>
                <a:gd name="connsiteX126" fmla="*/ 4454013 w 6268710"/>
                <a:gd name="connsiteY126" fmla="*/ 969098 h 3527943"/>
                <a:gd name="connsiteX127" fmla="*/ 4579374 w 6268710"/>
                <a:gd name="connsiteY127" fmla="*/ 939601 h 3527943"/>
                <a:gd name="connsiteX128" fmla="*/ 4616245 w 6268710"/>
                <a:gd name="connsiteY128" fmla="*/ 887982 h 3527943"/>
                <a:gd name="connsiteX129" fmla="*/ 4682613 w 6268710"/>
                <a:gd name="connsiteY129" fmla="*/ 880608 h 3527943"/>
                <a:gd name="connsiteX130" fmla="*/ 4697362 w 6268710"/>
                <a:gd name="connsiteY130" fmla="*/ 851111 h 3527943"/>
                <a:gd name="connsiteX131" fmla="*/ 4970207 w 6268710"/>
                <a:gd name="connsiteY131" fmla="*/ 843737 h 3527943"/>
                <a:gd name="connsiteX132" fmla="*/ 4969562 w 6268710"/>
                <a:gd name="connsiteY132" fmla="*/ 806866 h 3527943"/>
                <a:gd name="connsiteX133" fmla="*/ 6268710 w 6268710"/>
                <a:gd name="connsiteY133" fmla="*/ 0 h 3527943"/>
                <a:gd name="connsiteX0" fmla="*/ 0 w 5040274"/>
                <a:gd name="connsiteY0" fmla="*/ 2749010 h 2749010"/>
                <a:gd name="connsiteX1" fmla="*/ 0 w 5040274"/>
                <a:gd name="connsiteY1" fmla="*/ 2749010 h 2749010"/>
                <a:gd name="connsiteX2" fmla="*/ 44245 w 5040274"/>
                <a:gd name="connsiteY2" fmla="*/ 2697391 h 2749010"/>
                <a:gd name="connsiteX3" fmla="*/ 58994 w 5040274"/>
                <a:gd name="connsiteY3" fmla="*/ 2682642 h 2749010"/>
                <a:gd name="connsiteX4" fmla="*/ 81116 w 5040274"/>
                <a:gd name="connsiteY4" fmla="*/ 2675268 h 2749010"/>
                <a:gd name="connsiteX5" fmla="*/ 117987 w 5040274"/>
                <a:gd name="connsiteY5" fmla="*/ 2653146 h 2749010"/>
                <a:gd name="connsiteX6" fmla="*/ 154858 w 5040274"/>
                <a:gd name="connsiteY6" fmla="*/ 2631023 h 2749010"/>
                <a:gd name="connsiteX7" fmla="*/ 206478 w 5040274"/>
                <a:gd name="connsiteY7" fmla="*/ 2594152 h 2749010"/>
                <a:gd name="connsiteX8" fmla="*/ 250723 w 5040274"/>
                <a:gd name="connsiteY8" fmla="*/ 2565946 h 2749010"/>
                <a:gd name="connsiteX9" fmla="*/ 282082 w 5040274"/>
                <a:gd name="connsiteY9" fmla="*/ 2537020 h 2749010"/>
                <a:gd name="connsiteX10" fmla="*/ 309716 w 5040274"/>
                <a:gd name="connsiteY10" fmla="*/ 2505662 h 2749010"/>
                <a:gd name="connsiteX11" fmla="*/ 346587 w 5040274"/>
                <a:gd name="connsiteY11" fmla="*/ 2483539 h 2749010"/>
                <a:gd name="connsiteX12" fmla="*/ 376084 w 5040274"/>
                <a:gd name="connsiteY12" fmla="*/ 2454042 h 2749010"/>
                <a:gd name="connsiteX13" fmla="*/ 390833 w 5040274"/>
                <a:gd name="connsiteY13" fmla="*/ 2439294 h 2749010"/>
                <a:gd name="connsiteX14" fmla="*/ 412955 w 5040274"/>
                <a:gd name="connsiteY14" fmla="*/ 2431920 h 2749010"/>
                <a:gd name="connsiteX15" fmla="*/ 420329 w 5040274"/>
                <a:gd name="connsiteY15" fmla="*/ 2409797 h 2749010"/>
                <a:gd name="connsiteX16" fmla="*/ 449826 w 5040274"/>
                <a:gd name="connsiteY16" fmla="*/ 2380300 h 2749010"/>
                <a:gd name="connsiteX17" fmla="*/ 471949 w 5040274"/>
                <a:gd name="connsiteY17" fmla="*/ 2343429 h 2749010"/>
                <a:gd name="connsiteX18" fmla="*/ 494717 w 5040274"/>
                <a:gd name="connsiteY18" fmla="*/ 2330544 h 2749010"/>
                <a:gd name="connsiteX19" fmla="*/ 510681 w 5040274"/>
                <a:gd name="connsiteY19" fmla="*/ 2315795 h 2749010"/>
                <a:gd name="connsiteX20" fmla="*/ 540824 w 5040274"/>
                <a:gd name="connsiteY20" fmla="*/ 2304125 h 2749010"/>
                <a:gd name="connsiteX21" fmla="*/ 585641 w 5040274"/>
                <a:gd name="connsiteY21" fmla="*/ 2285082 h 2749010"/>
                <a:gd name="connsiteX22" fmla="*/ 626235 w 5040274"/>
                <a:gd name="connsiteY22" fmla="*/ 2268471 h 2749010"/>
                <a:gd name="connsiteX23" fmla="*/ 652653 w 5040274"/>
                <a:gd name="connsiteY23" fmla="*/ 2231600 h 2749010"/>
                <a:gd name="connsiteX24" fmla="*/ 678426 w 5040274"/>
                <a:gd name="connsiteY24" fmla="*/ 2205182 h 2749010"/>
                <a:gd name="connsiteX25" fmla="*/ 730045 w 5040274"/>
                <a:gd name="connsiteY25" fmla="*/ 2171391 h 2749010"/>
                <a:gd name="connsiteX26" fmla="*/ 789039 w 5040274"/>
                <a:gd name="connsiteY26" fmla="*/ 2129578 h 2749010"/>
                <a:gd name="connsiteX27" fmla="*/ 811162 w 5040274"/>
                <a:gd name="connsiteY27" fmla="*/ 2122204 h 2749010"/>
                <a:gd name="connsiteX28" fmla="*/ 825910 w 5040274"/>
                <a:gd name="connsiteY28" fmla="*/ 2107455 h 2749010"/>
                <a:gd name="connsiteX29" fmla="*/ 870155 w 5040274"/>
                <a:gd name="connsiteY29" fmla="*/ 2077959 h 2749010"/>
                <a:gd name="connsiteX30" fmla="*/ 907026 w 5040274"/>
                <a:gd name="connsiteY30" fmla="*/ 2048462 h 2749010"/>
                <a:gd name="connsiteX31" fmla="*/ 958075 w 5040274"/>
                <a:gd name="connsiteY31" fmla="*/ 2034359 h 2749010"/>
                <a:gd name="connsiteX32" fmla="*/ 983847 w 5040274"/>
                <a:gd name="connsiteY32" fmla="*/ 2019611 h 2749010"/>
                <a:gd name="connsiteX33" fmla="*/ 1047136 w 5040274"/>
                <a:gd name="connsiteY33" fmla="*/ 1982094 h 2749010"/>
                <a:gd name="connsiteX34" fmla="*/ 1078495 w 5040274"/>
                <a:gd name="connsiteY34" fmla="*/ 1983956 h 2749010"/>
                <a:gd name="connsiteX35" fmla="*/ 1113504 w 5040274"/>
                <a:gd name="connsiteY35" fmla="*/ 1952597 h 2749010"/>
                <a:gd name="connsiteX36" fmla="*/ 1135626 w 5040274"/>
                <a:gd name="connsiteY36" fmla="*/ 1937849 h 2749010"/>
                <a:gd name="connsiteX37" fmla="*/ 1150374 w 5040274"/>
                <a:gd name="connsiteY37" fmla="*/ 1923100 h 2749010"/>
                <a:gd name="connsiteX38" fmla="*/ 1194620 w 5040274"/>
                <a:gd name="connsiteY38" fmla="*/ 1908352 h 2749010"/>
                <a:gd name="connsiteX39" fmla="*/ 1216742 w 5040274"/>
                <a:gd name="connsiteY39" fmla="*/ 1900978 h 2749010"/>
                <a:gd name="connsiteX40" fmla="*/ 1275736 w 5040274"/>
                <a:gd name="connsiteY40" fmla="*/ 1871481 h 2749010"/>
                <a:gd name="connsiteX41" fmla="*/ 1297858 w 5040274"/>
                <a:gd name="connsiteY41" fmla="*/ 1864107 h 2749010"/>
                <a:gd name="connsiteX42" fmla="*/ 1319981 w 5040274"/>
                <a:gd name="connsiteY42" fmla="*/ 1856733 h 2749010"/>
                <a:gd name="connsiteX43" fmla="*/ 1334729 w 5040274"/>
                <a:gd name="connsiteY43" fmla="*/ 1841984 h 2749010"/>
                <a:gd name="connsiteX44" fmla="*/ 1378974 w 5040274"/>
                <a:gd name="connsiteY44" fmla="*/ 1827236 h 2749010"/>
                <a:gd name="connsiteX45" fmla="*/ 1437968 w 5040274"/>
                <a:gd name="connsiteY45" fmla="*/ 1797739 h 2749010"/>
                <a:gd name="connsiteX46" fmla="*/ 1460091 w 5040274"/>
                <a:gd name="connsiteY46" fmla="*/ 1790365 h 2749010"/>
                <a:gd name="connsiteX47" fmla="*/ 1482213 w 5040274"/>
                <a:gd name="connsiteY47" fmla="*/ 1775617 h 2749010"/>
                <a:gd name="connsiteX48" fmla="*/ 1512356 w 5040274"/>
                <a:gd name="connsiteY48" fmla="*/ 1767026 h 2749010"/>
                <a:gd name="connsiteX49" fmla="*/ 1562187 w 5040274"/>
                <a:gd name="connsiteY49" fmla="*/ 1744258 h 2749010"/>
                <a:gd name="connsiteX50" fmla="*/ 1592826 w 5040274"/>
                <a:gd name="connsiteY50" fmla="*/ 1709249 h 2749010"/>
                <a:gd name="connsiteX51" fmla="*/ 1614949 w 5040274"/>
                <a:gd name="connsiteY51" fmla="*/ 1701875 h 2749010"/>
                <a:gd name="connsiteX52" fmla="*/ 1629697 w 5040274"/>
                <a:gd name="connsiteY52" fmla="*/ 1687126 h 2749010"/>
                <a:gd name="connsiteX53" fmla="*/ 1673942 w 5040274"/>
                <a:gd name="connsiteY53" fmla="*/ 1657629 h 2749010"/>
                <a:gd name="connsiteX54" fmla="*/ 1710813 w 5040274"/>
                <a:gd name="connsiteY54" fmla="*/ 1635507 h 2749010"/>
                <a:gd name="connsiteX55" fmla="*/ 1725562 w 5040274"/>
                <a:gd name="connsiteY55" fmla="*/ 1620759 h 2749010"/>
                <a:gd name="connsiteX56" fmla="*/ 1769807 w 5040274"/>
                <a:gd name="connsiteY56" fmla="*/ 1591262 h 2749010"/>
                <a:gd name="connsiteX57" fmla="*/ 1784555 w 5040274"/>
                <a:gd name="connsiteY57" fmla="*/ 1576513 h 2749010"/>
                <a:gd name="connsiteX58" fmla="*/ 1799304 w 5040274"/>
                <a:gd name="connsiteY58" fmla="*/ 1554391 h 2749010"/>
                <a:gd name="connsiteX59" fmla="*/ 1865671 w 5040274"/>
                <a:gd name="connsiteY59" fmla="*/ 1542150 h 2749010"/>
                <a:gd name="connsiteX60" fmla="*/ 1939413 w 5040274"/>
                <a:gd name="connsiteY60" fmla="*/ 1495397 h 2749010"/>
                <a:gd name="connsiteX61" fmla="*/ 1961536 w 5040274"/>
                <a:gd name="connsiteY61" fmla="*/ 1488023 h 2749010"/>
                <a:gd name="connsiteX62" fmla="*/ 1983658 w 5040274"/>
                <a:gd name="connsiteY62" fmla="*/ 1473275 h 2749010"/>
                <a:gd name="connsiteX63" fmla="*/ 2020529 w 5040274"/>
                <a:gd name="connsiteY63" fmla="*/ 1436404 h 2749010"/>
                <a:gd name="connsiteX64" fmla="*/ 2086897 w 5040274"/>
                <a:gd name="connsiteY64" fmla="*/ 1399533 h 2749010"/>
                <a:gd name="connsiteX65" fmla="*/ 2092408 w 5040274"/>
                <a:gd name="connsiteY65" fmla="*/ 1372469 h 2749010"/>
                <a:gd name="connsiteX66" fmla="*/ 2145245 w 5040274"/>
                <a:gd name="connsiteY66" fmla="*/ 1343618 h 2749010"/>
                <a:gd name="connsiteX67" fmla="*/ 2175387 w 5040274"/>
                <a:gd name="connsiteY67" fmla="*/ 1318417 h 2749010"/>
                <a:gd name="connsiteX68" fmla="*/ 2190136 w 5040274"/>
                <a:gd name="connsiteY68" fmla="*/ 1303668 h 2749010"/>
                <a:gd name="connsiteX69" fmla="*/ 2204884 w 5040274"/>
                <a:gd name="connsiteY69" fmla="*/ 1281546 h 2749010"/>
                <a:gd name="connsiteX70" fmla="*/ 2227007 w 5040274"/>
                <a:gd name="connsiteY70" fmla="*/ 1274171 h 2749010"/>
                <a:gd name="connsiteX71" fmla="*/ 2271252 w 5040274"/>
                <a:gd name="connsiteY71" fmla="*/ 1244675 h 2749010"/>
                <a:gd name="connsiteX72" fmla="*/ 2300749 w 5040274"/>
                <a:gd name="connsiteY72" fmla="*/ 1215178 h 2749010"/>
                <a:gd name="connsiteX73" fmla="*/ 2337620 w 5040274"/>
                <a:gd name="connsiteY73" fmla="*/ 1185681 h 2749010"/>
                <a:gd name="connsiteX74" fmla="*/ 2389239 w 5040274"/>
                <a:gd name="connsiteY74" fmla="*/ 1178307 h 2749010"/>
                <a:gd name="connsiteX75" fmla="*/ 2433484 w 5040274"/>
                <a:gd name="connsiteY75" fmla="*/ 1163559 h 2749010"/>
                <a:gd name="connsiteX76" fmla="*/ 2455607 w 5040274"/>
                <a:gd name="connsiteY76" fmla="*/ 1148810 h 2749010"/>
                <a:gd name="connsiteX77" fmla="*/ 2499852 w 5040274"/>
                <a:gd name="connsiteY77" fmla="*/ 1134062 h 2749010"/>
                <a:gd name="connsiteX78" fmla="*/ 2544097 w 5040274"/>
                <a:gd name="connsiteY78" fmla="*/ 1119313 h 2749010"/>
                <a:gd name="connsiteX79" fmla="*/ 2566220 w 5040274"/>
                <a:gd name="connsiteY79" fmla="*/ 1111939 h 2749010"/>
                <a:gd name="connsiteX80" fmla="*/ 2585263 w 5040274"/>
                <a:gd name="connsiteY80" fmla="*/ 1084876 h 2749010"/>
                <a:gd name="connsiteX81" fmla="*/ 2609248 w 5040274"/>
                <a:gd name="connsiteY81" fmla="*/ 1063969 h 2749010"/>
                <a:gd name="connsiteX82" fmla="*/ 2676833 w 5040274"/>
                <a:gd name="connsiteY82" fmla="*/ 1060320 h 2749010"/>
                <a:gd name="connsiteX83" fmla="*/ 2691581 w 5040274"/>
                <a:gd name="connsiteY83" fmla="*/ 1045571 h 2749010"/>
                <a:gd name="connsiteX84" fmla="*/ 2713704 w 5040274"/>
                <a:gd name="connsiteY84" fmla="*/ 1030823 h 2749010"/>
                <a:gd name="connsiteX85" fmla="*/ 2765323 w 5040274"/>
                <a:gd name="connsiteY85" fmla="*/ 979204 h 2749010"/>
                <a:gd name="connsiteX86" fmla="*/ 2794820 w 5040274"/>
                <a:gd name="connsiteY86" fmla="*/ 949707 h 2749010"/>
                <a:gd name="connsiteX87" fmla="*/ 2839065 w 5040274"/>
                <a:gd name="connsiteY87" fmla="*/ 941761 h 2749010"/>
                <a:gd name="connsiteX88" fmla="*/ 2905507 w 5040274"/>
                <a:gd name="connsiteY88" fmla="*/ 907325 h 2749010"/>
                <a:gd name="connsiteX89" fmla="*/ 3045542 w 5040274"/>
                <a:gd name="connsiteY89" fmla="*/ 868591 h 2749010"/>
                <a:gd name="connsiteX90" fmla="*/ 3104536 w 5040274"/>
                <a:gd name="connsiteY90" fmla="*/ 839094 h 2749010"/>
                <a:gd name="connsiteX91" fmla="*/ 3126658 w 5040274"/>
                <a:gd name="connsiteY91" fmla="*/ 831720 h 2749010"/>
                <a:gd name="connsiteX92" fmla="*/ 3141407 w 5040274"/>
                <a:gd name="connsiteY92" fmla="*/ 816971 h 2749010"/>
                <a:gd name="connsiteX93" fmla="*/ 3193026 w 5040274"/>
                <a:gd name="connsiteY93" fmla="*/ 794849 h 2749010"/>
                <a:gd name="connsiteX94" fmla="*/ 3207774 w 5040274"/>
                <a:gd name="connsiteY94" fmla="*/ 780100 h 2749010"/>
                <a:gd name="connsiteX95" fmla="*/ 3244645 w 5040274"/>
                <a:gd name="connsiteY95" fmla="*/ 772726 h 2749010"/>
                <a:gd name="connsiteX96" fmla="*/ 3288171 w 5040274"/>
                <a:gd name="connsiteY96" fmla="*/ 742584 h 2749010"/>
                <a:gd name="connsiteX97" fmla="*/ 3335569 w 5040274"/>
                <a:gd name="connsiteY97" fmla="*/ 729697 h 2749010"/>
                <a:gd name="connsiteX98" fmla="*/ 3347240 w 5040274"/>
                <a:gd name="connsiteY98" fmla="*/ 698338 h 2749010"/>
                <a:gd name="connsiteX99" fmla="*/ 3394562 w 5040274"/>
                <a:gd name="connsiteY99" fmla="*/ 673137 h 2749010"/>
                <a:gd name="connsiteX100" fmla="*/ 3451123 w 5040274"/>
                <a:gd name="connsiteY100" fmla="*/ 654739 h 2749010"/>
                <a:gd name="connsiteX101" fmla="*/ 3480620 w 5040274"/>
                <a:gd name="connsiteY101" fmla="*/ 647365 h 2749010"/>
                <a:gd name="connsiteX102" fmla="*/ 3502742 w 5040274"/>
                <a:gd name="connsiteY102" fmla="*/ 632617 h 2749010"/>
                <a:gd name="connsiteX103" fmla="*/ 3539613 w 5040274"/>
                <a:gd name="connsiteY103" fmla="*/ 595746 h 2749010"/>
                <a:gd name="connsiteX104" fmla="*/ 3561736 w 5040274"/>
                <a:gd name="connsiteY104" fmla="*/ 588371 h 2749010"/>
                <a:gd name="connsiteX105" fmla="*/ 3620729 w 5040274"/>
                <a:gd name="connsiteY105" fmla="*/ 573623 h 2749010"/>
                <a:gd name="connsiteX106" fmla="*/ 3664974 w 5040274"/>
                <a:gd name="connsiteY106" fmla="*/ 558875 h 2749010"/>
                <a:gd name="connsiteX107" fmla="*/ 3709220 w 5040274"/>
                <a:gd name="connsiteY107" fmla="*/ 536752 h 2749010"/>
                <a:gd name="connsiteX108" fmla="*/ 3753465 w 5040274"/>
                <a:gd name="connsiteY108" fmla="*/ 522004 h 2749010"/>
                <a:gd name="connsiteX109" fmla="*/ 3790336 w 5040274"/>
                <a:gd name="connsiteY109" fmla="*/ 499881 h 2749010"/>
                <a:gd name="connsiteX110" fmla="*/ 3812458 w 5040274"/>
                <a:gd name="connsiteY110" fmla="*/ 485133 h 2749010"/>
                <a:gd name="connsiteX111" fmla="*/ 3827207 w 5040274"/>
                <a:gd name="connsiteY111" fmla="*/ 470384 h 2749010"/>
                <a:gd name="connsiteX112" fmla="*/ 3849329 w 5040274"/>
                <a:gd name="connsiteY112" fmla="*/ 463010 h 2749010"/>
                <a:gd name="connsiteX113" fmla="*/ 3908323 w 5040274"/>
                <a:gd name="connsiteY113" fmla="*/ 455064 h 2749010"/>
                <a:gd name="connsiteX114" fmla="*/ 3952568 w 5040274"/>
                <a:gd name="connsiteY114" fmla="*/ 411391 h 2749010"/>
                <a:gd name="connsiteX115" fmla="*/ 4007266 w 5040274"/>
                <a:gd name="connsiteY115" fmla="*/ 381323 h 2749010"/>
                <a:gd name="connsiteX116" fmla="*/ 4043566 w 5040274"/>
                <a:gd name="connsiteY116" fmla="*/ 363496 h 2749010"/>
                <a:gd name="connsiteX117" fmla="*/ 4092753 w 5040274"/>
                <a:gd name="connsiteY117" fmla="*/ 342018 h 2749010"/>
                <a:gd name="connsiteX118" fmla="*/ 4138785 w 5040274"/>
                <a:gd name="connsiteY118" fmla="*/ 305719 h 2749010"/>
                <a:gd name="connsiteX119" fmla="*/ 4181168 w 5040274"/>
                <a:gd name="connsiteY119" fmla="*/ 278655 h 2749010"/>
                <a:gd name="connsiteX120" fmla="*/ 4225413 w 5040274"/>
                <a:gd name="connsiteY120" fmla="*/ 271281 h 2749010"/>
                <a:gd name="connsiteX121" fmla="*/ 4247536 w 5040274"/>
                <a:gd name="connsiteY121" fmla="*/ 256533 h 2749010"/>
                <a:gd name="connsiteX122" fmla="*/ 4277033 w 5040274"/>
                <a:gd name="connsiteY122" fmla="*/ 249159 h 2749010"/>
                <a:gd name="connsiteX123" fmla="*/ 4299155 w 5040274"/>
                <a:gd name="connsiteY123" fmla="*/ 241784 h 2749010"/>
                <a:gd name="connsiteX124" fmla="*/ 4336026 w 5040274"/>
                <a:gd name="connsiteY124" fmla="*/ 212288 h 2749010"/>
                <a:gd name="connsiteX125" fmla="*/ 4350774 w 5040274"/>
                <a:gd name="connsiteY125" fmla="*/ 197539 h 2749010"/>
                <a:gd name="connsiteX126" fmla="*/ 4454013 w 5040274"/>
                <a:gd name="connsiteY126" fmla="*/ 190165 h 2749010"/>
                <a:gd name="connsiteX127" fmla="*/ 4579374 w 5040274"/>
                <a:gd name="connsiteY127" fmla="*/ 160668 h 2749010"/>
                <a:gd name="connsiteX128" fmla="*/ 4616245 w 5040274"/>
                <a:gd name="connsiteY128" fmla="*/ 109049 h 2749010"/>
                <a:gd name="connsiteX129" fmla="*/ 4682613 w 5040274"/>
                <a:gd name="connsiteY129" fmla="*/ 101675 h 2749010"/>
                <a:gd name="connsiteX130" fmla="*/ 4697362 w 5040274"/>
                <a:gd name="connsiteY130" fmla="*/ 72178 h 2749010"/>
                <a:gd name="connsiteX131" fmla="*/ 4970207 w 5040274"/>
                <a:gd name="connsiteY131" fmla="*/ 64804 h 2749010"/>
                <a:gd name="connsiteX132" fmla="*/ 4969562 w 5040274"/>
                <a:gd name="connsiteY132" fmla="*/ 27933 h 2749010"/>
                <a:gd name="connsiteX133" fmla="*/ 5040274 w 5040274"/>
                <a:gd name="connsiteY133" fmla="*/ 0 h 2749010"/>
                <a:gd name="connsiteX0" fmla="*/ 0 w 5046432"/>
                <a:gd name="connsiteY0" fmla="*/ 2761325 h 2761325"/>
                <a:gd name="connsiteX1" fmla="*/ 0 w 5046432"/>
                <a:gd name="connsiteY1" fmla="*/ 2761325 h 2761325"/>
                <a:gd name="connsiteX2" fmla="*/ 44245 w 5046432"/>
                <a:gd name="connsiteY2" fmla="*/ 2709706 h 2761325"/>
                <a:gd name="connsiteX3" fmla="*/ 58994 w 5046432"/>
                <a:gd name="connsiteY3" fmla="*/ 2694957 h 2761325"/>
                <a:gd name="connsiteX4" fmla="*/ 81116 w 5046432"/>
                <a:gd name="connsiteY4" fmla="*/ 2687583 h 2761325"/>
                <a:gd name="connsiteX5" fmla="*/ 117987 w 5046432"/>
                <a:gd name="connsiteY5" fmla="*/ 2665461 h 2761325"/>
                <a:gd name="connsiteX6" fmla="*/ 154858 w 5046432"/>
                <a:gd name="connsiteY6" fmla="*/ 2643338 h 2761325"/>
                <a:gd name="connsiteX7" fmla="*/ 206478 w 5046432"/>
                <a:gd name="connsiteY7" fmla="*/ 2606467 h 2761325"/>
                <a:gd name="connsiteX8" fmla="*/ 250723 w 5046432"/>
                <a:gd name="connsiteY8" fmla="*/ 2578261 h 2761325"/>
                <a:gd name="connsiteX9" fmla="*/ 282082 w 5046432"/>
                <a:gd name="connsiteY9" fmla="*/ 2549335 h 2761325"/>
                <a:gd name="connsiteX10" fmla="*/ 309716 w 5046432"/>
                <a:gd name="connsiteY10" fmla="*/ 2517977 h 2761325"/>
                <a:gd name="connsiteX11" fmla="*/ 346587 w 5046432"/>
                <a:gd name="connsiteY11" fmla="*/ 2495854 h 2761325"/>
                <a:gd name="connsiteX12" fmla="*/ 376084 w 5046432"/>
                <a:gd name="connsiteY12" fmla="*/ 2466357 h 2761325"/>
                <a:gd name="connsiteX13" fmla="*/ 390833 w 5046432"/>
                <a:gd name="connsiteY13" fmla="*/ 2451609 h 2761325"/>
                <a:gd name="connsiteX14" fmla="*/ 412955 w 5046432"/>
                <a:gd name="connsiteY14" fmla="*/ 2444235 h 2761325"/>
                <a:gd name="connsiteX15" fmla="*/ 420329 w 5046432"/>
                <a:gd name="connsiteY15" fmla="*/ 2422112 h 2761325"/>
                <a:gd name="connsiteX16" fmla="*/ 449826 w 5046432"/>
                <a:gd name="connsiteY16" fmla="*/ 2392615 h 2761325"/>
                <a:gd name="connsiteX17" fmla="*/ 471949 w 5046432"/>
                <a:gd name="connsiteY17" fmla="*/ 2355744 h 2761325"/>
                <a:gd name="connsiteX18" fmla="*/ 494717 w 5046432"/>
                <a:gd name="connsiteY18" fmla="*/ 2342859 h 2761325"/>
                <a:gd name="connsiteX19" fmla="*/ 510681 w 5046432"/>
                <a:gd name="connsiteY19" fmla="*/ 2328110 h 2761325"/>
                <a:gd name="connsiteX20" fmla="*/ 540824 w 5046432"/>
                <a:gd name="connsiteY20" fmla="*/ 2316440 h 2761325"/>
                <a:gd name="connsiteX21" fmla="*/ 585641 w 5046432"/>
                <a:gd name="connsiteY21" fmla="*/ 2297397 h 2761325"/>
                <a:gd name="connsiteX22" fmla="*/ 626235 w 5046432"/>
                <a:gd name="connsiteY22" fmla="*/ 2280786 h 2761325"/>
                <a:gd name="connsiteX23" fmla="*/ 652653 w 5046432"/>
                <a:gd name="connsiteY23" fmla="*/ 2243915 h 2761325"/>
                <a:gd name="connsiteX24" fmla="*/ 678426 w 5046432"/>
                <a:gd name="connsiteY24" fmla="*/ 2217497 h 2761325"/>
                <a:gd name="connsiteX25" fmla="*/ 730045 w 5046432"/>
                <a:gd name="connsiteY25" fmla="*/ 2183706 h 2761325"/>
                <a:gd name="connsiteX26" fmla="*/ 789039 w 5046432"/>
                <a:gd name="connsiteY26" fmla="*/ 2141893 h 2761325"/>
                <a:gd name="connsiteX27" fmla="*/ 811162 w 5046432"/>
                <a:gd name="connsiteY27" fmla="*/ 2134519 h 2761325"/>
                <a:gd name="connsiteX28" fmla="*/ 825910 w 5046432"/>
                <a:gd name="connsiteY28" fmla="*/ 2119770 h 2761325"/>
                <a:gd name="connsiteX29" fmla="*/ 870155 w 5046432"/>
                <a:gd name="connsiteY29" fmla="*/ 2090274 h 2761325"/>
                <a:gd name="connsiteX30" fmla="*/ 907026 w 5046432"/>
                <a:gd name="connsiteY30" fmla="*/ 2060777 h 2761325"/>
                <a:gd name="connsiteX31" fmla="*/ 958075 w 5046432"/>
                <a:gd name="connsiteY31" fmla="*/ 2046674 h 2761325"/>
                <a:gd name="connsiteX32" fmla="*/ 983847 w 5046432"/>
                <a:gd name="connsiteY32" fmla="*/ 2031926 h 2761325"/>
                <a:gd name="connsiteX33" fmla="*/ 1047136 w 5046432"/>
                <a:gd name="connsiteY33" fmla="*/ 1994409 h 2761325"/>
                <a:gd name="connsiteX34" fmla="*/ 1078495 w 5046432"/>
                <a:gd name="connsiteY34" fmla="*/ 1996271 h 2761325"/>
                <a:gd name="connsiteX35" fmla="*/ 1113504 w 5046432"/>
                <a:gd name="connsiteY35" fmla="*/ 1964912 h 2761325"/>
                <a:gd name="connsiteX36" fmla="*/ 1135626 w 5046432"/>
                <a:gd name="connsiteY36" fmla="*/ 1950164 h 2761325"/>
                <a:gd name="connsiteX37" fmla="*/ 1150374 w 5046432"/>
                <a:gd name="connsiteY37" fmla="*/ 1935415 h 2761325"/>
                <a:gd name="connsiteX38" fmla="*/ 1194620 w 5046432"/>
                <a:gd name="connsiteY38" fmla="*/ 1920667 h 2761325"/>
                <a:gd name="connsiteX39" fmla="*/ 1216742 w 5046432"/>
                <a:gd name="connsiteY39" fmla="*/ 1913293 h 2761325"/>
                <a:gd name="connsiteX40" fmla="*/ 1275736 w 5046432"/>
                <a:gd name="connsiteY40" fmla="*/ 1883796 h 2761325"/>
                <a:gd name="connsiteX41" fmla="*/ 1297858 w 5046432"/>
                <a:gd name="connsiteY41" fmla="*/ 1876422 h 2761325"/>
                <a:gd name="connsiteX42" fmla="*/ 1319981 w 5046432"/>
                <a:gd name="connsiteY42" fmla="*/ 1869048 h 2761325"/>
                <a:gd name="connsiteX43" fmla="*/ 1334729 w 5046432"/>
                <a:gd name="connsiteY43" fmla="*/ 1854299 h 2761325"/>
                <a:gd name="connsiteX44" fmla="*/ 1378974 w 5046432"/>
                <a:gd name="connsiteY44" fmla="*/ 1839551 h 2761325"/>
                <a:gd name="connsiteX45" fmla="*/ 1437968 w 5046432"/>
                <a:gd name="connsiteY45" fmla="*/ 1810054 h 2761325"/>
                <a:gd name="connsiteX46" fmla="*/ 1460091 w 5046432"/>
                <a:gd name="connsiteY46" fmla="*/ 1802680 h 2761325"/>
                <a:gd name="connsiteX47" fmla="*/ 1482213 w 5046432"/>
                <a:gd name="connsiteY47" fmla="*/ 1787932 h 2761325"/>
                <a:gd name="connsiteX48" fmla="*/ 1512356 w 5046432"/>
                <a:gd name="connsiteY48" fmla="*/ 1779341 h 2761325"/>
                <a:gd name="connsiteX49" fmla="*/ 1562187 w 5046432"/>
                <a:gd name="connsiteY49" fmla="*/ 1756573 h 2761325"/>
                <a:gd name="connsiteX50" fmla="*/ 1592826 w 5046432"/>
                <a:gd name="connsiteY50" fmla="*/ 1721564 h 2761325"/>
                <a:gd name="connsiteX51" fmla="*/ 1614949 w 5046432"/>
                <a:gd name="connsiteY51" fmla="*/ 1714190 h 2761325"/>
                <a:gd name="connsiteX52" fmla="*/ 1629697 w 5046432"/>
                <a:gd name="connsiteY52" fmla="*/ 1699441 h 2761325"/>
                <a:gd name="connsiteX53" fmla="*/ 1673942 w 5046432"/>
                <a:gd name="connsiteY53" fmla="*/ 1669944 h 2761325"/>
                <a:gd name="connsiteX54" fmla="*/ 1710813 w 5046432"/>
                <a:gd name="connsiteY54" fmla="*/ 1647822 h 2761325"/>
                <a:gd name="connsiteX55" fmla="*/ 1725562 w 5046432"/>
                <a:gd name="connsiteY55" fmla="*/ 1633074 h 2761325"/>
                <a:gd name="connsiteX56" fmla="*/ 1769807 w 5046432"/>
                <a:gd name="connsiteY56" fmla="*/ 1603577 h 2761325"/>
                <a:gd name="connsiteX57" fmla="*/ 1784555 w 5046432"/>
                <a:gd name="connsiteY57" fmla="*/ 1588828 h 2761325"/>
                <a:gd name="connsiteX58" fmla="*/ 1799304 w 5046432"/>
                <a:gd name="connsiteY58" fmla="*/ 1566706 h 2761325"/>
                <a:gd name="connsiteX59" fmla="*/ 1865671 w 5046432"/>
                <a:gd name="connsiteY59" fmla="*/ 1554465 h 2761325"/>
                <a:gd name="connsiteX60" fmla="*/ 1939413 w 5046432"/>
                <a:gd name="connsiteY60" fmla="*/ 1507712 h 2761325"/>
                <a:gd name="connsiteX61" fmla="*/ 1961536 w 5046432"/>
                <a:gd name="connsiteY61" fmla="*/ 1500338 h 2761325"/>
                <a:gd name="connsiteX62" fmla="*/ 1983658 w 5046432"/>
                <a:gd name="connsiteY62" fmla="*/ 1485590 h 2761325"/>
                <a:gd name="connsiteX63" fmla="*/ 2020529 w 5046432"/>
                <a:gd name="connsiteY63" fmla="*/ 1448719 h 2761325"/>
                <a:gd name="connsiteX64" fmla="*/ 2086897 w 5046432"/>
                <a:gd name="connsiteY64" fmla="*/ 1411848 h 2761325"/>
                <a:gd name="connsiteX65" fmla="*/ 2092408 w 5046432"/>
                <a:gd name="connsiteY65" fmla="*/ 1384784 h 2761325"/>
                <a:gd name="connsiteX66" fmla="*/ 2145245 w 5046432"/>
                <a:gd name="connsiteY66" fmla="*/ 1355933 h 2761325"/>
                <a:gd name="connsiteX67" fmla="*/ 2175387 w 5046432"/>
                <a:gd name="connsiteY67" fmla="*/ 1330732 h 2761325"/>
                <a:gd name="connsiteX68" fmla="*/ 2190136 w 5046432"/>
                <a:gd name="connsiteY68" fmla="*/ 1315983 h 2761325"/>
                <a:gd name="connsiteX69" fmla="*/ 2204884 w 5046432"/>
                <a:gd name="connsiteY69" fmla="*/ 1293861 h 2761325"/>
                <a:gd name="connsiteX70" fmla="*/ 2227007 w 5046432"/>
                <a:gd name="connsiteY70" fmla="*/ 1286486 h 2761325"/>
                <a:gd name="connsiteX71" fmla="*/ 2271252 w 5046432"/>
                <a:gd name="connsiteY71" fmla="*/ 1256990 h 2761325"/>
                <a:gd name="connsiteX72" fmla="*/ 2300749 w 5046432"/>
                <a:gd name="connsiteY72" fmla="*/ 1227493 h 2761325"/>
                <a:gd name="connsiteX73" fmla="*/ 2337620 w 5046432"/>
                <a:gd name="connsiteY73" fmla="*/ 1197996 h 2761325"/>
                <a:gd name="connsiteX74" fmla="*/ 2389239 w 5046432"/>
                <a:gd name="connsiteY74" fmla="*/ 1190622 h 2761325"/>
                <a:gd name="connsiteX75" fmla="*/ 2433484 w 5046432"/>
                <a:gd name="connsiteY75" fmla="*/ 1175874 h 2761325"/>
                <a:gd name="connsiteX76" fmla="*/ 2455607 w 5046432"/>
                <a:gd name="connsiteY76" fmla="*/ 1161125 h 2761325"/>
                <a:gd name="connsiteX77" fmla="*/ 2499852 w 5046432"/>
                <a:gd name="connsiteY77" fmla="*/ 1146377 h 2761325"/>
                <a:gd name="connsiteX78" fmla="*/ 2544097 w 5046432"/>
                <a:gd name="connsiteY78" fmla="*/ 1131628 h 2761325"/>
                <a:gd name="connsiteX79" fmla="*/ 2566220 w 5046432"/>
                <a:gd name="connsiteY79" fmla="*/ 1124254 h 2761325"/>
                <a:gd name="connsiteX80" fmla="*/ 2585263 w 5046432"/>
                <a:gd name="connsiteY80" fmla="*/ 1097191 h 2761325"/>
                <a:gd name="connsiteX81" fmla="*/ 2609248 w 5046432"/>
                <a:gd name="connsiteY81" fmla="*/ 1076284 h 2761325"/>
                <a:gd name="connsiteX82" fmla="*/ 2676833 w 5046432"/>
                <a:gd name="connsiteY82" fmla="*/ 1072635 h 2761325"/>
                <a:gd name="connsiteX83" fmla="*/ 2691581 w 5046432"/>
                <a:gd name="connsiteY83" fmla="*/ 1057886 h 2761325"/>
                <a:gd name="connsiteX84" fmla="*/ 2713704 w 5046432"/>
                <a:gd name="connsiteY84" fmla="*/ 1043138 h 2761325"/>
                <a:gd name="connsiteX85" fmla="*/ 2765323 w 5046432"/>
                <a:gd name="connsiteY85" fmla="*/ 991519 h 2761325"/>
                <a:gd name="connsiteX86" fmla="*/ 2794820 w 5046432"/>
                <a:gd name="connsiteY86" fmla="*/ 962022 h 2761325"/>
                <a:gd name="connsiteX87" fmla="*/ 2839065 w 5046432"/>
                <a:gd name="connsiteY87" fmla="*/ 954076 h 2761325"/>
                <a:gd name="connsiteX88" fmla="*/ 2905507 w 5046432"/>
                <a:gd name="connsiteY88" fmla="*/ 919640 h 2761325"/>
                <a:gd name="connsiteX89" fmla="*/ 3045542 w 5046432"/>
                <a:gd name="connsiteY89" fmla="*/ 880906 h 2761325"/>
                <a:gd name="connsiteX90" fmla="*/ 3104536 w 5046432"/>
                <a:gd name="connsiteY90" fmla="*/ 851409 h 2761325"/>
                <a:gd name="connsiteX91" fmla="*/ 3126658 w 5046432"/>
                <a:gd name="connsiteY91" fmla="*/ 844035 h 2761325"/>
                <a:gd name="connsiteX92" fmla="*/ 3141407 w 5046432"/>
                <a:gd name="connsiteY92" fmla="*/ 829286 h 2761325"/>
                <a:gd name="connsiteX93" fmla="*/ 3193026 w 5046432"/>
                <a:gd name="connsiteY93" fmla="*/ 807164 h 2761325"/>
                <a:gd name="connsiteX94" fmla="*/ 3207774 w 5046432"/>
                <a:gd name="connsiteY94" fmla="*/ 792415 h 2761325"/>
                <a:gd name="connsiteX95" fmla="*/ 3244645 w 5046432"/>
                <a:gd name="connsiteY95" fmla="*/ 785041 h 2761325"/>
                <a:gd name="connsiteX96" fmla="*/ 3288171 w 5046432"/>
                <a:gd name="connsiteY96" fmla="*/ 754899 h 2761325"/>
                <a:gd name="connsiteX97" fmla="*/ 3335569 w 5046432"/>
                <a:gd name="connsiteY97" fmla="*/ 742012 h 2761325"/>
                <a:gd name="connsiteX98" fmla="*/ 3347240 w 5046432"/>
                <a:gd name="connsiteY98" fmla="*/ 710653 h 2761325"/>
                <a:gd name="connsiteX99" fmla="*/ 3394562 w 5046432"/>
                <a:gd name="connsiteY99" fmla="*/ 685452 h 2761325"/>
                <a:gd name="connsiteX100" fmla="*/ 3451123 w 5046432"/>
                <a:gd name="connsiteY100" fmla="*/ 667054 h 2761325"/>
                <a:gd name="connsiteX101" fmla="*/ 3480620 w 5046432"/>
                <a:gd name="connsiteY101" fmla="*/ 659680 h 2761325"/>
                <a:gd name="connsiteX102" fmla="*/ 3502742 w 5046432"/>
                <a:gd name="connsiteY102" fmla="*/ 644932 h 2761325"/>
                <a:gd name="connsiteX103" fmla="*/ 3539613 w 5046432"/>
                <a:gd name="connsiteY103" fmla="*/ 608061 h 2761325"/>
                <a:gd name="connsiteX104" fmla="*/ 3561736 w 5046432"/>
                <a:gd name="connsiteY104" fmla="*/ 600686 h 2761325"/>
                <a:gd name="connsiteX105" fmla="*/ 3620729 w 5046432"/>
                <a:gd name="connsiteY105" fmla="*/ 585938 h 2761325"/>
                <a:gd name="connsiteX106" fmla="*/ 3664974 w 5046432"/>
                <a:gd name="connsiteY106" fmla="*/ 571190 h 2761325"/>
                <a:gd name="connsiteX107" fmla="*/ 3709220 w 5046432"/>
                <a:gd name="connsiteY107" fmla="*/ 549067 h 2761325"/>
                <a:gd name="connsiteX108" fmla="*/ 3753465 w 5046432"/>
                <a:gd name="connsiteY108" fmla="*/ 534319 h 2761325"/>
                <a:gd name="connsiteX109" fmla="*/ 3790336 w 5046432"/>
                <a:gd name="connsiteY109" fmla="*/ 512196 h 2761325"/>
                <a:gd name="connsiteX110" fmla="*/ 3812458 w 5046432"/>
                <a:gd name="connsiteY110" fmla="*/ 497448 h 2761325"/>
                <a:gd name="connsiteX111" fmla="*/ 3827207 w 5046432"/>
                <a:gd name="connsiteY111" fmla="*/ 482699 h 2761325"/>
                <a:gd name="connsiteX112" fmla="*/ 3849329 w 5046432"/>
                <a:gd name="connsiteY112" fmla="*/ 475325 h 2761325"/>
                <a:gd name="connsiteX113" fmla="*/ 3908323 w 5046432"/>
                <a:gd name="connsiteY113" fmla="*/ 467379 h 2761325"/>
                <a:gd name="connsiteX114" fmla="*/ 3952568 w 5046432"/>
                <a:gd name="connsiteY114" fmla="*/ 423706 h 2761325"/>
                <a:gd name="connsiteX115" fmla="*/ 4007266 w 5046432"/>
                <a:gd name="connsiteY115" fmla="*/ 393638 h 2761325"/>
                <a:gd name="connsiteX116" fmla="*/ 4043566 w 5046432"/>
                <a:gd name="connsiteY116" fmla="*/ 375811 h 2761325"/>
                <a:gd name="connsiteX117" fmla="*/ 4092753 w 5046432"/>
                <a:gd name="connsiteY117" fmla="*/ 354333 h 2761325"/>
                <a:gd name="connsiteX118" fmla="*/ 4138785 w 5046432"/>
                <a:gd name="connsiteY118" fmla="*/ 318034 h 2761325"/>
                <a:gd name="connsiteX119" fmla="*/ 4181168 w 5046432"/>
                <a:gd name="connsiteY119" fmla="*/ 290970 h 2761325"/>
                <a:gd name="connsiteX120" fmla="*/ 4225413 w 5046432"/>
                <a:gd name="connsiteY120" fmla="*/ 283596 h 2761325"/>
                <a:gd name="connsiteX121" fmla="*/ 4247536 w 5046432"/>
                <a:gd name="connsiteY121" fmla="*/ 268848 h 2761325"/>
                <a:gd name="connsiteX122" fmla="*/ 4277033 w 5046432"/>
                <a:gd name="connsiteY122" fmla="*/ 261474 h 2761325"/>
                <a:gd name="connsiteX123" fmla="*/ 4299155 w 5046432"/>
                <a:gd name="connsiteY123" fmla="*/ 254099 h 2761325"/>
                <a:gd name="connsiteX124" fmla="*/ 4336026 w 5046432"/>
                <a:gd name="connsiteY124" fmla="*/ 224603 h 2761325"/>
                <a:gd name="connsiteX125" fmla="*/ 4350774 w 5046432"/>
                <a:gd name="connsiteY125" fmla="*/ 209854 h 2761325"/>
                <a:gd name="connsiteX126" fmla="*/ 4454013 w 5046432"/>
                <a:gd name="connsiteY126" fmla="*/ 202480 h 2761325"/>
                <a:gd name="connsiteX127" fmla="*/ 4579374 w 5046432"/>
                <a:gd name="connsiteY127" fmla="*/ 172983 h 2761325"/>
                <a:gd name="connsiteX128" fmla="*/ 4616245 w 5046432"/>
                <a:gd name="connsiteY128" fmla="*/ 121364 h 2761325"/>
                <a:gd name="connsiteX129" fmla="*/ 4682613 w 5046432"/>
                <a:gd name="connsiteY129" fmla="*/ 113990 h 2761325"/>
                <a:gd name="connsiteX130" fmla="*/ 4697362 w 5046432"/>
                <a:gd name="connsiteY130" fmla="*/ 84493 h 2761325"/>
                <a:gd name="connsiteX131" fmla="*/ 4970207 w 5046432"/>
                <a:gd name="connsiteY131" fmla="*/ 77119 h 2761325"/>
                <a:gd name="connsiteX132" fmla="*/ 4969562 w 5046432"/>
                <a:gd name="connsiteY132" fmla="*/ 40248 h 2761325"/>
                <a:gd name="connsiteX133" fmla="*/ 5046432 w 5046432"/>
                <a:gd name="connsiteY133" fmla="*/ 0 h 2761325"/>
                <a:gd name="connsiteX0" fmla="*/ 0 w 5046432"/>
                <a:gd name="connsiteY0" fmla="*/ 2734655 h 2734655"/>
                <a:gd name="connsiteX1" fmla="*/ 0 w 5046432"/>
                <a:gd name="connsiteY1" fmla="*/ 2734655 h 2734655"/>
                <a:gd name="connsiteX2" fmla="*/ 44245 w 5046432"/>
                <a:gd name="connsiteY2" fmla="*/ 2683036 h 2734655"/>
                <a:gd name="connsiteX3" fmla="*/ 58994 w 5046432"/>
                <a:gd name="connsiteY3" fmla="*/ 2668287 h 2734655"/>
                <a:gd name="connsiteX4" fmla="*/ 81116 w 5046432"/>
                <a:gd name="connsiteY4" fmla="*/ 2660913 h 2734655"/>
                <a:gd name="connsiteX5" fmla="*/ 117987 w 5046432"/>
                <a:gd name="connsiteY5" fmla="*/ 2638791 h 2734655"/>
                <a:gd name="connsiteX6" fmla="*/ 154858 w 5046432"/>
                <a:gd name="connsiteY6" fmla="*/ 2616668 h 2734655"/>
                <a:gd name="connsiteX7" fmla="*/ 206478 w 5046432"/>
                <a:gd name="connsiteY7" fmla="*/ 2579797 h 2734655"/>
                <a:gd name="connsiteX8" fmla="*/ 250723 w 5046432"/>
                <a:gd name="connsiteY8" fmla="*/ 2551591 h 2734655"/>
                <a:gd name="connsiteX9" fmla="*/ 282082 w 5046432"/>
                <a:gd name="connsiteY9" fmla="*/ 2522665 h 2734655"/>
                <a:gd name="connsiteX10" fmla="*/ 309716 w 5046432"/>
                <a:gd name="connsiteY10" fmla="*/ 2491307 h 2734655"/>
                <a:gd name="connsiteX11" fmla="*/ 346587 w 5046432"/>
                <a:gd name="connsiteY11" fmla="*/ 2469184 h 2734655"/>
                <a:gd name="connsiteX12" fmla="*/ 376084 w 5046432"/>
                <a:gd name="connsiteY12" fmla="*/ 2439687 h 2734655"/>
                <a:gd name="connsiteX13" fmla="*/ 390833 w 5046432"/>
                <a:gd name="connsiteY13" fmla="*/ 2424939 h 2734655"/>
                <a:gd name="connsiteX14" fmla="*/ 412955 w 5046432"/>
                <a:gd name="connsiteY14" fmla="*/ 2417565 h 2734655"/>
                <a:gd name="connsiteX15" fmla="*/ 420329 w 5046432"/>
                <a:gd name="connsiteY15" fmla="*/ 2395442 h 2734655"/>
                <a:gd name="connsiteX16" fmla="*/ 449826 w 5046432"/>
                <a:gd name="connsiteY16" fmla="*/ 2365945 h 2734655"/>
                <a:gd name="connsiteX17" fmla="*/ 471949 w 5046432"/>
                <a:gd name="connsiteY17" fmla="*/ 2329074 h 2734655"/>
                <a:gd name="connsiteX18" fmla="*/ 494717 w 5046432"/>
                <a:gd name="connsiteY18" fmla="*/ 2316189 h 2734655"/>
                <a:gd name="connsiteX19" fmla="*/ 510681 w 5046432"/>
                <a:gd name="connsiteY19" fmla="*/ 2301440 h 2734655"/>
                <a:gd name="connsiteX20" fmla="*/ 540824 w 5046432"/>
                <a:gd name="connsiteY20" fmla="*/ 2289770 h 2734655"/>
                <a:gd name="connsiteX21" fmla="*/ 585641 w 5046432"/>
                <a:gd name="connsiteY21" fmla="*/ 2270727 h 2734655"/>
                <a:gd name="connsiteX22" fmla="*/ 626235 w 5046432"/>
                <a:gd name="connsiteY22" fmla="*/ 2254116 h 2734655"/>
                <a:gd name="connsiteX23" fmla="*/ 652653 w 5046432"/>
                <a:gd name="connsiteY23" fmla="*/ 2217245 h 2734655"/>
                <a:gd name="connsiteX24" fmla="*/ 678426 w 5046432"/>
                <a:gd name="connsiteY24" fmla="*/ 2190827 h 2734655"/>
                <a:gd name="connsiteX25" fmla="*/ 730045 w 5046432"/>
                <a:gd name="connsiteY25" fmla="*/ 2157036 h 2734655"/>
                <a:gd name="connsiteX26" fmla="*/ 789039 w 5046432"/>
                <a:gd name="connsiteY26" fmla="*/ 2115223 h 2734655"/>
                <a:gd name="connsiteX27" fmla="*/ 811162 w 5046432"/>
                <a:gd name="connsiteY27" fmla="*/ 2107849 h 2734655"/>
                <a:gd name="connsiteX28" fmla="*/ 825910 w 5046432"/>
                <a:gd name="connsiteY28" fmla="*/ 2093100 h 2734655"/>
                <a:gd name="connsiteX29" fmla="*/ 870155 w 5046432"/>
                <a:gd name="connsiteY29" fmla="*/ 2063604 h 2734655"/>
                <a:gd name="connsiteX30" fmla="*/ 907026 w 5046432"/>
                <a:gd name="connsiteY30" fmla="*/ 2034107 h 2734655"/>
                <a:gd name="connsiteX31" fmla="*/ 958075 w 5046432"/>
                <a:gd name="connsiteY31" fmla="*/ 2020004 h 2734655"/>
                <a:gd name="connsiteX32" fmla="*/ 983847 w 5046432"/>
                <a:gd name="connsiteY32" fmla="*/ 2005256 h 2734655"/>
                <a:gd name="connsiteX33" fmla="*/ 1047136 w 5046432"/>
                <a:gd name="connsiteY33" fmla="*/ 1967739 h 2734655"/>
                <a:gd name="connsiteX34" fmla="*/ 1078495 w 5046432"/>
                <a:gd name="connsiteY34" fmla="*/ 1969601 h 2734655"/>
                <a:gd name="connsiteX35" fmla="*/ 1113504 w 5046432"/>
                <a:gd name="connsiteY35" fmla="*/ 1938242 h 2734655"/>
                <a:gd name="connsiteX36" fmla="*/ 1135626 w 5046432"/>
                <a:gd name="connsiteY36" fmla="*/ 1923494 h 2734655"/>
                <a:gd name="connsiteX37" fmla="*/ 1150374 w 5046432"/>
                <a:gd name="connsiteY37" fmla="*/ 1908745 h 2734655"/>
                <a:gd name="connsiteX38" fmla="*/ 1194620 w 5046432"/>
                <a:gd name="connsiteY38" fmla="*/ 1893997 h 2734655"/>
                <a:gd name="connsiteX39" fmla="*/ 1216742 w 5046432"/>
                <a:gd name="connsiteY39" fmla="*/ 1886623 h 2734655"/>
                <a:gd name="connsiteX40" fmla="*/ 1275736 w 5046432"/>
                <a:gd name="connsiteY40" fmla="*/ 1857126 h 2734655"/>
                <a:gd name="connsiteX41" fmla="*/ 1297858 w 5046432"/>
                <a:gd name="connsiteY41" fmla="*/ 1849752 h 2734655"/>
                <a:gd name="connsiteX42" fmla="*/ 1319981 w 5046432"/>
                <a:gd name="connsiteY42" fmla="*/ 1842378 h 2734655"/>
                <a:gd name="connsiteX43" fmla="*/ 1334729 w 5046432"/>
                <a:gd name="connsiteY43" fmla="*/ 1827629 h 2734655"/>
                <a:gd name="connsiteX44" fmla="*/ 1378974 w 5046432"/>
                <a:gd name="connsiteY44" fmla="*/ 1812881 h 2734655"/>
                <a:gd name="connsiteX45" fmla="*/ 1437968 w 5046432"/>
                <a:gd name="connsiteY45" fmla="*/ 1783384 h 2734655"/>
                <a:gd name="connsiteX46" fmla="*/ 1460091 w 5046432"/>
                <a:gd name="connsiteY46" fmla="*/ 1776010 h 2734655"/>
                <a:gd name="connsiteX47" fmla="*/ 1482213 w 5046432"/>
                <a:gd name="connsiteY47" fmla="*/ 1761262 h 2734655"/>
                <a:gd name="connsiteX48" fmla="*/ 1512356 w 5046432"/>
                <a:gd name="connsiteY48" fmla="*/ 1752671 h 2734655"/>
                <a:gd name="connsiteX49" fmla="*/ 1562187 w 5046432"/>
                <a:gd name="connsiteY49" fmla="*/ 1729903 h 2734655"/>
                <a:gd name="connsiteX50" fmla="*/ 1592826 w 5046432"/>
                <a:gd name="connsiteY50" fmla="*/ 1694894 h 2734655"/>
                <a:gd name="connsiteX51" fmla="*/ 1614949 w 5046432"/>
                <a:gd name="connsiteY51" fmla="*/ 1687520 h 2734655"/>
                <a:gd name="connsiteX52" fmla="*/ 1629697 w 5046432"/>
                <a:gd name="connsiteY52" fmla="*/ 1672771 h 2734655"/>
                <a:gd name="connsiteX53" fmla="*/ 1673942 w 5046432"/>
                <a:gd name="connsiteY53" fmla="*/ 1643274 h 2734655"/>
                <a:gd name="connsiteX54" fmla="*/ 1710813 w 5046432"/>
                <a:gd name="connsiteY54" fmla="*/ 1621152 h 2734655"/>
                <a:gd name="connsiteX55" fmla="*/ 1725562 w 5046432"/>
                <a:gd name="connsiteY55" fmla="*/ 1606404 h 2734655"/>
                <a:gd name="connsiteX56" fmla="*/ 1769807 w 5046432"/>
                <a:gd name="connsiteY56" fmla="*/ 1576907 h 2734655"/>
                <a:gd name="connsiteX57" fmla="*/ 1784555 w 5046432"/>
                <a:gd name="connsiteY57" fmla="*/ 1562158 h 2734655"/>
                <a:gd name="connsiteX58" fmla="*/ 1799304 w 5046432"/>
                <a:gd name="connsiteY58" fmla="*/ 1540036 h 2734655"/>
                <a:gd name="connsiteX59" fmla="*/ 1865671 w 5046432"/>
                <a:gd name="connsiteY59" fmla="*/ 1527795 h 2734655"/>
                <a:gd name="connsiteX60" fmla="*/ 1939413 w 5046432"/>
                <a:gd name="connsiteY60" fmla="*/ 1481042 h 2734655"/>
                <a:gd name="connsiteX61" fmla="*/ 1961536 w 5046432"/>
                <a:gd name="connsiteY61" fmla="*/ 1473668 h 2734655"/>
                <a:gd name="connsiteX62" fmla="*/ 1983658 w 5046432"/>
                <a:gd name="connsiteY62" fmla="*/ 1458920 h 2734655"/>
                <a:gd name="connsiteX63" fmla="*/ 2020529 w 5046432"/>
                <a:gd name="connsiteY63" fmla="*/ 1422049 h 2734655"/>
                <a:gd name="connsiteX64" fmla="*/ 2086897 w 5046432"/>
                <a:gd name="connsiteY64" fmla="*/ 1385178 h 2734655"/>
                <a:gd name="connsiteX65" fmla="*/ 2092408 w 5046432"/>
                <a:gd name="connsiteY65" fmla="*/ 1358114 h 2734655"/>
                <a:gd name="connsiteX66" fmla="*/ 2145245 w 5046432"/>
                <a:gd name="connsiteY66" fmla="*/ 1329263 h 2734655"/>
                <a:gd name="connsiteX67" fmla="*/ 2175387 w 5046432"/>
                <a:gd name="connsiteY67" fmla="*/ 1304062 h 2734655"/>
                <a:gd name="connsiteX68" fmla="*/ 2190136 w 5046432"/>
                <a:gd name="connsiteY68" fmla="*/ 1289313 h 2734655"/>
                <a:gd name="connsiteX69" fmla="*/ 2204884 w 5046432"/>
                <a:gd name="connsiteY69" fmla="*/ 1267191 h 2734655"/>
                <a:gd name="connsiteX70" fmla="*/ 2227007 w 5046432"/>
                <a:gd name="connsiteY70" fmla="*/ 1259816 h 2734655"/>
                <a:gd name="connsiteX71" fmla="*/ 2271252 w 5046432"/>
                <a:gd name="connsiteY71" fmla="*/ 1230320 h 2734655"/>
                <a:gd name="connsiteX72" fmla="*/ 2300749 w 5046432"/>
                <a:gd name="connsiteY72" fmla="*/ 1200823 h 2734655"/>
                <a:gd name="connsiteX73" fmla="*/ 2337620 w 5046432"/>
                <a:gd name="connsiteY73" fmla="*/ 1171326 h 2734655"/>
                <a:gd name="connsiteX74" fmla="*/ 2389239 w 5046432"/>
                <a:gd name="connsiteY74" fmla="*/ 1163952 h 2734655"/>
                <a:gd name="connsiteX75" fmla="*/ 2433484 w 5046432"/>
                <a:gd name="connsiteY75" fmla="*/ 1149204 h 2734655"/>
                <a:gd name="connsiteX76" fmla="*/ 2455607 w 5046432"/>
                <a:gd name="connsiteY76" fmla="*/ 1134455 h 2734655"/>
                <a:gd name="connsiteX77" fmla="*/ 2499852 w 5046432"/>
                <a:gd name="connsiteY77" fmla="*/ 1119707 h 2734655"/>
                <a:gd name="connsiteX78" fmla="*/ 2544097 w 5046432"/>
                <a:gd name="connsiteY78" fmla="*/ 1104958 h 2734655"/>
                <a:gd name="connsiteX79" fmla="*/ 2566220 w 5046432"/>
                <a:gd name="connsiteY79" fmla="*/ 1097584 h 2734655"/>
                <a:gd name="connsiteX80" fmla="*/ 2585263 w 5046432"/>
                <a:gd name="connsiteY80" fmla="*/ 1070521 h 2734655"/>
                <a:gd name="connsiteX81" fmla="*/ 2609248 w 5046432"/>
                <a:gd name="connsiteY81" fmla="*/ 1049614 h 2734655"/>
                <a:gd name="connsiteX82" fmla="*/ 2676833 w 5046432"/>
                <a:gd name="connsiteY82" fmla="*/ 1045965 h 2734655"/>
                <a:gd name="connsiteX83" fmla="*/ 2691581 w 5046432"/>
                <a:gd name="connsiteY83" fmla="*/ 1031216 h 2734655"/>
                <a:gd name="connsiteX84" fmla="*/ 2713704 w 5046432"/>
                <a:gd name="connsiteY84" fmla="*/ 1016468 h 2734655"/>
                <a:gd name="connsiteX85" fmla="*/ 2765323 w 5046432"/>
                <a:gd name="connsiteY85" fmla="*/ 964849 h 2734655"/>
                <a:gd name="connsiteX86" fmla="*/ 2794820 w 5046432"/>
                <a:gd name="connsiteY86" fmla="*/ 935352 h 2734655"/>
                <a:gd name="connsiteX87" fmla="*/ 2839065 w 5046432"/>
                <a:gd name="connsiteY87" fmla="*/ 927406 h 2734655"/>
                <a:gd name="connsiteX88" fmla="*/ 2905507 w 5046432"/>
                <a:gd name="connsiteY88" fmla="*/ 892970 h 2734655"/>
                <a:gd name="connsiteX89" fmla="*/ 3045542 w 5046432"/>
                <a:gd name="connsiteY89" fmla="*/ 854236 h 2734655"/>
                <a:gd name="connsiteX90" fmla="*/ 3104536 w 5046432"/>
                <a:gd name="connsiteY90" fmla="*/ 824739 h 2734655"/>
                <a:gd name="connsiteX91" fmla="*/ 3126658 w 5046432"/>
                <a:gd name="connsiteY91" fmla="*/ 817365 h 2734655"/>
                <a:gd name="connsiteX92" fmla="*/ 3141407 w 5046432"/>
                <a:gd name="connsiteY92" fmla="*/ 802616 h 2734655"/>
                <a:gd name="connsiteX93" fmla="*/ 3193026 w 5046432"/>
                <a:gd name="connsiteY93" fmla="*/ 780494 h 2734655"/>
                <a:gd name="connsiteX94" fmla="*/ 3207774 w 5046432"/>
                <a:gd name="connsiteY94" fmla="*/ 765745 h 2734655"/>
                <a:gd name="connsiteX95" fmla="*/ 3244645 w 5046432"/>
                <a:gd name="connsiteY95" fmla="*/ 758371 h 2734655"/>
                <a:gd name="connsiteX96" fmla="*/ 3288171 w 5046432"/>
                <a:gd name="connsiteY96" fmla="*/ 728229 h 2734655"/>
                <a:gd name="connsiteX97" fmla="*/ 3335569 w 5046432"/>
                <a:gd name="connsiteY97" fmla="*/ 715342 h 2734655"/>
                <a:gd name="connsiteX98" fmla="*/ 3347240 w 5046432"/>
                <a:gd name="connsiteY98" fmla="*/ 683983 h 2734655"/>
                <a:gd name="connsiteX99" fmla="*/ 3394562 w 5046432"/>
                <a:gd name="connsiteY99" fmla="*/ 658782 h 2734655"/>
                <a:gd name="connsiteX100" fmla="*/ 3451123 w 5046432"/>
                <a:gd name="connsiteY100" fmla="*/ 640384 h 2734655"/>
                <a:gd name="connsiteX101" fmla="*/ 3480620 w 5046432"/>
                <a:gd name="connsiteY101" fmla="*/ 633010 h 2734655"/>
                <a:gd name="connsiteX102" fmla="*/ 3502742 w 5046432"/>
                <a:gd name="connsiteY102" fmla="*/ 618262 h 2734655"/>
                <a:gd name="connsiteX103" fmla="*/ 3539613 w 5046432"/>
                <a:gd name="connsiteY103" fmla="*/ 581391 h 2734655"/>
                <a:gd name="connsiteX104" fmla="*/ 3561736 w 5046432"/>
                <a:gd name="connsiteY104" fmla="*/ 574016 h 2734655"/>
                <a:gd name="connsiteX105" fmla="*/ 3620729 w 5046432"/>
                <a:gd name="connsiteY105" fmla="*/ 559268 h 2734655"/>
                <a:gd name="connsiteX106" fmla="*/ 3664974 w 5046432"/>
                <a:gd name="connsiteY106" fmla="*/ 544520 h 2734655"/>
                <a:gd name="connsiteX107" fmla="*/ 3709220 w 5046432"/>
                <a:gd name="connsiteY107" fmla="*/ 522397 h 2734655"/>
                <a:gd name="connsiteX108" fmla="*/ 3753465 w 5046432"/>
                <a:gd name="connsiteY108" fmla="*/ 507649 h 2734655"/>
                <a:gd name="connsiteX109" fmla="*/ 3790336 w 5046432"/>
                <a:gd name="connsiteY109" fmla="*/ 485526 h 2734655"/>
                <a:gd name="connsiteX110" fmla="*/ 3812458 w 5046432"/>
                <a:gd name="connsiteY110" fmla="*/ 470778 h 2734655"/>
                <a:gd name="connsiteX111" fmla="*/ 3827207 w 5046432"/>
                <a:gd name="connsiteY111" fmla="*/ 456029 h 2734655"/>
                <a:gd name="connsiteX112" fmla="*/ 3849329 w 5046432"/>
                <a:gd name="connsiteY112" fmla="*/ 448655 h 2734655"/>
                <a:gd name="connsiteX113" fmla="*/ 3908323 w 5046432"/>
                <a:gd name="connsiteY113" fmla="*/ 440709 h 2734655"/>
                <a:gd name="connsiteX114" fmla="*/ 3952568 w 5046432"/>
                <a:gd name="connsiteY114" fmla="*/ 397036 h 2734655"/>
                <a:gd name="connsiteX115" fmla="*/ 4007266 w 5046432"/>
                <a:gd name="connsiteY115" fmla="*/ 366968 h 2734655"/>
                <a:gd name="connsiteX116" fmla="*/ 4043566 w 5046432"/>
                <a:gd name="connsiteY116" fmla="*/ 349141 h 2734655"/>
                <a:gd name="connsiteX117" fmla="*/ 4092753 w 5046432"/>
                <a:gd name="connsiteY117" fmla="*/ 327663 h 2734655"/>
                <a:gd name="connsiteX118" fmla="*/ 4138785 w 5046432"/>
                <a:gd name="connsiteY118" fmla="*/ 291364 h 2734655"/>
                <a:gd name="connsiteX119" fmla="*/ 4181168 w 5046432"/>
                <a:gd name="connsiteY119" fmla="*/ 264300 h 2734655"/>
                <a:gd name="connsiteX120" fmla="*/ 4225413 w 5046432"/>
                <a:gd name="connsiteY120" fmla="*/ 256926 h 2734655"/>
                <a:gd name="connsiteX121" fmla="*/ 4247536 w 5046432"/>
                <a:gd name="connsiteY121" fmla="*/ 242178 h 2734655"/>
                <a:gd name="connsiteX122" fmla="*/ 4277033 w 5046432"/>
                <a:gd name="connsiteY122" fmla="*/ 234804 h 2734655"/>
                <a:gd name="connsiteX123" fmla="*/ 4299155 w 5046432"/>
                <a:gd name="connsiteY123" fmla="*/ 227429 h 2734655"/>
                <a:gd name="connsiteX124" fmla="*/ 4336026 w 5046432"/>
                <a:gd name="connsiteY124" fmla="*/ 197933 h 2734655"/>
                <a:gd name="connsiteX125" fmla="*/ 4350774 w 5046432"/>
                <a:gd name="connsiteY125" fmla="*/ 183184 h 2734655"/>
                <a:gd name="connsiteX126" fmla="*/ 4454013 w 5046432"/>
                <a:gd name="connsiteY126" fmla="*/ 175810 h 2734655"/>
                <a:gd name="connsiteX127" fmla="*/ 4579374 w 5046432"/>
                <a:gd name="connsiteY127" fmla="*/ 146313 h 2734655"/>
                <a:gd name="connsiteX128" fmla="*/ 4616245 w 5046432"/>
                <a:gd name="connsiteY128" fmla="*/ 94694 h 2734655"/>
                <a:gd name="connsiteX129" fmla="*/ 4682613 w 5046432"/>
                <a:gd name="connsiteY129" fmla="*/ 87320 h 2734655"/>
                <a:gd name="connsiteX130" fmla="*/ 4697362 w 5046432"/>
                <a:gd name="connsiteY130" fmla="*/ 57823 h 2734655"/>
                <a:gd name="connsiteX131" fmla="*/ 4970207 w 5046432"/>
                <a:gd name="connsiteY131" fmla="*/ 50449 h 2734655"/>
                <a:gd name="connsiteX132" fmla="*/ 4969562 w 5046432"/>
                <a:gd name="connsiteY132" fmla="*/ 13578 h 2734655"/>
                <a:gd name="connsiteX133" fmla="*/ 5046432 w 5046432"/>
                <a:gd name="connsiteY133" fmla="*/ 0 h 2734655"/>
                <a:gd name="connsiteX0" fmla="*/ 0 w 5035002"/>
                <a:gd name="connsiteY0" fmla="*/ 2723225 h 2723225"/>
                <a:gd name="connsiteX1" fmla="*/ 0 w 5035002"/>
                <a:gd name="connsiteY1" fmla="*/ 2723225 h 2723225"/>
                <a:gd name="connsiteX2" fmla="*/ 44245 w 5035002"/>
                <a:gd name="connsiteY2" fmla="*/ 2671606 h 2723225"/>
                <a:gd name="connsiteX3" fmla="*/ 58994 w 5035002"/>
                <a:gd name="connsiteY3" fmla="*/ 2656857 h 2723225"/>
                <a:gd name="connsiteX4" fmla="*/ 81116 w 5035002"/>
                <a:gd name="connsiteY4" fmla="*/ 2649483 h 2723225"/>
                <a:gd name="connsiteX5" fmla="*/ 117987 w 5035002"/>
                <a:gd name="connsiteY5" fmla="*/ 2627361 h 2723225"/>
                <a:gd name="connsiteX6" fmla="*/ 154858 w 5035002"/>
                <a:gd name="connsiteY6" fmla="*/ 2605238 h 2723225"/>
                <a:gd name="connsiteX7" fmla="*/ 206478 w 5035002"/>
                <a:gd name="connsiteY7" fmla="*/ 2568367 h 2723225"/>
                <a:gd name="connsiteX8" fmla="*/ 250723 w 5035002"/>
                <a:gd name="connsiteY8" fmla="*/ 2540161 h 2723225"/>
                <a:gd name="connsiteX9" fmla="*/ 282082 w 5035002"/>
                <a:gd name="connsiteY9" fmla="*/ 2511235 h 2723225"/>
                <a:gd name="connsiteX10" fmla="*/ 309716 w 5035002"/>
                <a:gd name="connsiteY10" fmla="*/ 2479877 h 2723225"/>
                <a:gd name="connsiteX11" fmla="*/ 346587 w 5035002"/>
                <a:gd name="connsiteY11" fmla="*/ 2457754 h 2723225"/>
                <a:gd name="connsiteX12" fmla="*/ 376084 w 5035002"/>
                <a:gd name="connsiteY12" fmla="*/ 2428257 h 2723225"/>
                <a:gd name="connsiteX13" fmla="*/ 390833 w 5035002"/>
                <a:gd name="connsiteY13" fmla="*/ 2413509 h 2723225"/>
                <a:gd name="connsiteX14" fmla="*/ 412955 w 5035002"/>
                <a:gd name="connsiteY14" fmla="*/ 2406135 h 2723225"/>
                <a:gd name="connsiteX15" fmla="*/ 420329 w 5035002"/>
                <a:gd name="connsiteY15" fmla="*/ 2384012 h 2723225"/>
                <a:gd name="connsiteX16" fmla="*/ 449826 w 5035002"/>
                <a:gd name="connsiteY16" fmla="*/ 2354515 h 2723225"/>
                <a:gd name="connsiteX17" fmla="*/ 471949 w 5035002"/>
                <a:gd name="connsiteY17" fmla="*/ 2317644 h 2723225"/>
                <a:gd name="connsiteX18" fmla="*/ 494717 w 5035002"/>
                <a:gd name="connsiteY18" fmla="*/ 2304759 h 2723225"/>
                <a:gd name="connsiteX19" fmla="*/ 510681 w 5035002"/>
                <a:gd name="connsiteY19" fmla="*/ 2290010 h 2723225"/>
                <a:gd name="connsiteX20" fmla="*/ 540824 w 5035002"/>
                <a:gd name="connsiteY20" fmla="*/ 2278340 h 2723225"/>
                <a:gd name="connsiteX21" fmla="*/ 585641 w 5035002"/>
                <a:gd name="connsiteY21" fmla="*/ 2259297 h 2723225"/>
                <a:gd name="connsiteX22" fmla="*/ 626235 w 5035002"/>
                <a:gd name="connsiteY22" fmla="*/ 2242686 h 2723225"/>
                <a:gd name="connsiteX23" fmla="*/ 652653 w 5035002"/>
                <a:gd name="connsiteY23" fmla="*/ 2205815 h 2723225"/>
                <a:gd name="connsiteX24" fmla="*/ 678426 w 5035002"/>
                <a:gd name="connsiteY24" fmla="*/ 2179397 h 2723225"/>
                <a:gd name="connsiteX25" fmla="*/ 730045 w 5035002"/>
                <a:gd name="connsiteY25" fmla="*/ 2145606 h 2723225"/>
                <a:gd name="connsiteX26" fmla="*/ 789039 w 5035002"/>
                <a:gd name="connsiteY26" fmla="*/ 2103793 h 2723225"/>
                <a:gd name="connsiteX27" fmla="*/ 811162 w 5035002"/>
                <a:gd name="connsiteY27" fmla="*/ 2096419 h 2723225"/>
                <a:gd name="connsiteX28" fmla="*/ 825910 w 5035002"/>
                <a:gd name="connsiteY28" fmla="*/ 2081670 h 2723225"/>
                <a:gd name="connsiteX29" fmla="*/ 870155 w 5035002"/>
                <a:gd name="connsiteY29" fmla="*/ 2052174 h 2723225"/>
                <a:gd name="connsiteX30" fmla="*/ 907026 w 5035002"/>
                <a:gd name="connsiteY30" fmla="*/ 2022677 h 2723225"/>
                <a:gd name="connsiteX31" fmla="*/ 958075 w 5035002"/>
                <a:gd name="connsiteY31" fmla="*/ 2008574 h 2723225"/>
                <a:gd name="connsiteX32" fmla="*/ 983847 w 5035002"/>
                <a:gd name="connsiteY32" fmla="*/ 1993826 h 2723225"/>
                <a:gd name="connsiteX33" fmla="*/ 1047136 w 5035002"/>
                <a:gd name="connsiteY33" fmla="*/ 1956309 h 2723225"/>
                <a:gd name="connsiteX34" fmla="*/ 1078495 w 5035002"/>
                <a:gd name="connsiteY34" fmla="*/ 1958171 h 2723225"/>
                <a:gd name="connsiteX35" fmla="*/ 1113504 w 5035002"/>
                <a:gd name="connsiteY35" fmla="*/ 1926812 h 2723225"/>
                <a:gd name="connsiteX36" fmla="*/ 1135626 w 5035002"/>
                <a:gd name="connsiteY36" fmla="*/ 1912064 h 2723225"/>
                <a:gd name="connsiteX37" fmla="*/ 1150374 w 5035002"/>
                <a:gd name="connsiteY37" fmla="*/ 1897315 h 2723225"/>
                <a:gd name="connsiteX38" fmla="*/ 1194620 w 5035002"/>
                <a:gd name="connsiteY38" fmla="*/ 1882567 h 2723225"/>
                <a:gd name="connsiteX39" fmla="*/ 1216742 w 5035002"/>
                <a:gd name="connsiteY39" fmla="*/ 1875193 h 2723225"/>
                <a:gd name="connsiteX40" fmla="*/ 1275736 w 5035002"/>
                <a:gd name="connsiteY40" fmla="*/ 1845696 h 2723225"/>
                <a:gd name="connsiteX41" fmla="*/ 1297858 w 5035002"/>
                <a:gd name="connsiteY41" fmla="*/ 1838322 h 2723225"/>
                <a:gd name="connsiteX42" fmla="*/ 1319981 w 5035002"/>
                <a:gd name="connsiteY42" fmla="*/ 1830948 h 2723225"/>
                <a:gd name="connsiteX43" fmla="*/ 1334729 w 5035002"/>
                <a:gd name="connsiteY43" fmla="*/ 1816199 h 2723225"/>
                <a:gd name="connsiteX44" fmla="*/ 1378974 w 5035002"/>
                <a:gd name="connsiteY44" fmla="*/ 1801451 h 2723225"/>
                <a:gd name="connsiteX45" fmla="*/ 1437968 w 5035002"/>
                <a:gd name="connsiteY45" fmla="*/ 1771954 h 2723225"/>
                <a:gd name="connsiteX46" fmla="*/ 1460091 w 5035002"/>
                <a:gd name="connsiteY46" fmla="*/ 1764580 h 2723225"/>
                <a:gd name="connsiteX47" fmla="*/ 1482213 w 5035002"/>
                <a:gd name="connsiteY47" fmla="*/ 1749832 h 2723225"/>
                <a:gd name="connsiteX48" fmla="*/ 1512356 w 5035002"/>
                <a:gd name="connsiteY48" fmla="*/ 1741241 h 2723225"/>
                <a:gd name="connsiteX49" fmla="*/ 1562187 w 5035002"/>
                <a:gd name="connsiteY49" fmla="*/ 1718473 h 2723225"/>
                <a:gd name="connsiteX50" fmla="*/ 1592826 w 5035002"/>
                <a:gd name="connsiteY50" fmla="*/ 1683464 h 2723225"/>
                <a:gd name="connsiteX51" fmla="*/ 1614949 w 5035002"/>
                <a:gd name="connsiteY51" fmla="*/ 1676090 h 2723225"/>
                <a:gd name="connsiteX52" fmla="*/ 1629697 w 5035002"/>
                <a:gd name="connsiteY52" fmla="*/ 1661341 h 2723225"/>
                <a:gd name="connsiteX53" fmla="*/ 1673942 w 5035002"/>
                <a:gd name="connsiteY53" fmla="*/ 1631844 h 2723225"/>
                <a:gd name="connsiteX54" fmla="*/ 1710813 w 5035002"/>
                <a:gd name="connsiteY54" fmla="*/ 1609722 h 2723225"/>
                <a:gd name="connsiteX55" fmla="*/ 1725562 w 5035002"/>
                <a:gd name="connsiteY55" fmla="*/ 1594974 h 2723225"/>
                <a:gd name="connsiteX56" fmla="*/ 1769807 w 5035002"/>
                <a:gd name="connsiteY56" fmla="*/ 1565477 h 2723225"/>
                <a:gd name="connsiteX57" fmla="*/ 1784555 w 5035002"/>
                <a:gd name="connsiteY57" fmla="*/ 1550728 h 2723225"/>
                <a:gd name="connsiteX58" fmla="*/ 1799304 w 5035002"/>
                <a:gd name="connsiteY58" fmla="*/ 1528606 h 2723225"/>
                <a:gd name="connsiteX59" fmla="*/ 1865671 w 5035002"/>
                <a:gd name="connsiteY59" fmla="*/ 1516365 h 2723225"/>
                <a:gd name="connsiteX60" fmla="*/ 1939413 w 5035002"/>
                <a:gd name="connsiteY60" fmla="*/ 1469612 h 2723225"/>
                <a:gd name="connsiteX61" fmla="*/ 1961536 w 5035002"/>
                <a:gd name="connsiteY61" fmla="*/ 1462238 h 2723225"/>
                <a:gd name="connsiteX62" fmla="*/ 1983658 w 5035002"/>
                <a:gd name="connsiteY62" fmla="*/ 1447490 h 2723225"/>
                <a:gd name="connsiteX63" fmla="*/ 2020529 w 5035002"/>
                <a:gd name="connsiteY63" fmla="*/ 1410619 h 2723225"/>
                <a:gd name="connsiteX64" fmla="*/ 2086897 w 5035002"/>
                <a:gd name="connsiteY64" fmla="*/ 1373748 h 2723225"/>
                <a:gd name="connsiteX65" fmla="*/ 2092408 w 5035002"/>
                <a:gd name="connsiteY65" fmla="*/ 1346684 h 2723225"/>
                <a:gd name="connsiteX66" fmla="*/ 2145245 w 5035002"/>
                <a:gd name="connsiteY66" fmla="*/ 1317833 h 2723225"/>
                <a:gd name="connsiteX67" fmla="*/ 2175387 w 5035002"/>
                <a:gd name="connsiteY67" fmla="*/ 1292632 h 2723225"/>
                <a:gd name="connsiteX68" fmla="*/ 2190136 w 5035002"/>
                <a:gd name="connsiteY68" fmla="*/ 1277883 h 2723225"/>
                <a:gd name="connsiteX69" fmla="*/ 2204884 w 5035002"/>
                <a:gd name="connsiteY69" fmla="*/ 1255761 h 2723225"/>
                <a:gd name="connsiteX70" fmla="*/ 2227007 w 5035002"/>
                <a:gd name="connsiteY70" fmla="*/ 1248386 h 2723225"/>
                <a:gd name="connsiteX71" fmla="*/ 2271252 w 5035002"/>
                <a:gd name="connsiteY71" fmla="*/ 1218890 h 2723225"/>
                <a:gd name="connsiteX72" fmla="*/ 2300749 w 5035002"/>
                <a:gd name="connsiteY72" fmla="*/ 1189393 h 2723225"/>
                <a:gd name="connsiteX73" fmla="*/ 2337620 w 5035002"/>
                <a:gd name="connsiteY73" fmla="*/ 1159896 h 2723225"/>
                <a:gd name="connsiteX74" fmla="*/ 2389239 w 5035002"/>
                <a:gd name="connsiteY74" fmla="*/ 1152522 h 2723225"/>
                <a:gd name="connsiteX75" fmla="*/ 2433484 w 5035002"/>
                <a:gd name="connsiteY75" fmla="*/ 1137774 h 2723225"/>
                <a:gd name="connsiteX76" fmla="*/ 2455607 w 5035002"/>
                <a:gd name="connsiteY76" fmla="*/ 1123025 h 2723225"/>
                <a:gd name="connsiteX77" fmla="*/ 2499852 w 5035002"/>
                <a:gd name="connsiteY77" fmla="*/ 1108277 h 2723225"/>
                <a:gd name="connsiteX78" fmla="*/ 2544097 w 5035002"/>
                <a:gd name="connsiteY78" fmla="*/ 1093528 h 2723225"/>
                <a:gd name="connsiteX79" fmla="*/ 2566220 w 5035002"/>
                <a:gd name="connsiteY79" fmla="*/ 1086154 h 2723225"/>
                <a:gd name="connsiteX80" fmla="*/ 2585263 w 5035002"/>
                <a:gd name="connsiteY80" fmla="*/ 1059091 h 2723225"/>
                <a:gd name="connsiteX81" fmla="*/ 2609248 w 5035002"/>
                <a:gd name="connsiteY81" fmla="*/ 1038184 h 2723225"/>
                <a:gd name="connsiteX82" fmla="*/ 2676833 w 5035002"/>
                <a:gd name="connsiteY82" fmla="*/ 1034535 h 2723225"/>
                <a:gd name="connsiteX83" fmla="*/ 2691581 w 5035002"/>
                <a:gd name="connsiteY83" fmla="*/ 1019786 h 2723225"/>
                <a:gd name="connsiteX84" fmla="*/ 2713704 w 5035002"/>
                <a:gd name="connsiteY84" fmla="*/ 1005038 h 2723225"/>
                <a:gd name="connsiteX85" fmla="*/ 2765323 w 5035002"/>
                <a:gd name="connsiteY85" fmla="*/ 953419 h 2723225"/>
                <a:gd name="connsiteX86" fmla="*/ 2794820 w 5035002"/>
                <a:gd name="connsiteY86" fmla="*/ 923922 h 2723225"/>
                <a:gd name="connsiteX87" fmla="*/ 2839065 w 5035002"/>
                <a:gd name="connsiteY87" fmla="*/ 915976 h 2723225"/>
                <a:gd name="connsiteX88" fmla="*/ 2905507 w 5035002"/>
                <a:gd name="connsiteY88" fmla="*/ 881540 h 2723225"/>
                <a:gd name="connsiteX89" fmla="*/ 3045542 w 5035002"/>
                <a:gd name="connsiteY89" fmla="*/ 842806 h 2723225"/>
                <a:gd name="connsiteX90" fmla="*/ 3104536 w 5035002"/>
                <a:gd name="connsiteY90" fmla="*/ 813309 h 2723225"/>
                <a:gd name="connsiteX91" fmla="*/ 3126658 w 5035002"/>
                <a:gd name="connsiteY91" fmla="*/ 805935 h 2723225"/>
                <a:gd name="connsiteX92" fmla="*/ 3141407 w 5035002"/>
                <a:gd name="connsiteY92" fmla="*/ 791186 h 2723225"/>
                <a:gd name="connsiteX93" fmla="*/ 3193026 w 5035002"/>
                <a:gd name="connsiteY93" fmla="*/ 769064 h 2723225"/>
                <a:gd name="connsiteX94" fmla="*/ 3207774 w 5035002"/>
                <a:gd name="connsiteY94" fmla="*/ 754315 h 2723225"/>
                <a:gd name="connsiteX95" fmla="*/ 3244645 w 5035002"/>
                <a:gd name="connsiteY95" fmla="*/ 746941 h 2723225"/>
                <a:gd name="connsiteX96" fmla="*/ 3288171 w 5035002"/>
                <a:gd name="connsiteY96" fmla="*/ 716799 h 2723225"/>
                <a:gd name="connsiteX97" fmla="*/ 3335569 w 5035002"/>
                <a:gd name="connsiteY97" fmla="*/ 703912 h 2723225"/>
                <a:gd name="connsiteX98" fmla="*/ 3347240 w 5035002"/>
                <a:gd name="connsiteY98" fmla="*/ 672553 h 2723225"/>
                <a:gd name="connsiteX99" fmla="*/ 3394562 w 5035002"/>
                <a:gd name="connsiteY99" fmla="*/ 647352 h 2723225"/>
                <a:gd name="connsiteX100" fmla="*/ 3451123 w 5035002"/>
                <a:gd name="connsiteY100" fmla="*/ 628954 h 2723225"/>
                <a:gd name="connsiteX101" fmla="*/ 3480620 w 5035002"/>
                <a:gd name="connsiteY101" fmla="*/ 621580 h 2723225"/>
                <a:gd name="connsiteX102" fmla="*/ 3502742 w 5035002"/>
                <a:gd name="connsiteY102" fmla="*/ 606832 h 2723225"/>
                <a:gd name="connsiteX103" fmla="*/ 3539613 w 5035002"/>
                <a:gd name="connsiteY103" fmla="*/ 569961 h 2723225"/>
                <a:gd name="connsiteX104" fmla="*/ 3561736 w 5035002"/>
                <a:gd name="connsiteY104" fmla="*/ 562586 h 2723225"/>
                <a:gd name="connsiteX105" fmla="*/ 3620729 w 5035002"/>
                <a:gd name="connsiteY105" fmla="*/ 547838 h 2723225"/>
                <a:gd name="connsiteX106" fmla="*/ 3664974 w 5035002"/>
                <a:gd name="connsiteY106" fmla="*/ 533090 h 2723225"/>
                <a:gd name="connsiteX107" fmla="*/ 3709220 w 5035002"/>
                <a:gd name="connsiteY107" fmla="*/ 510967 h 2723225"/>
                <a:gd name="connsiteX108" fmla="*/ 3753465 w 5035002"/>
                <a:gd name="connsiteY108" fmla="*/ 496219 h 2723225"/>
                <a:gd name="connsiteX109" fmla="*/ 3790336 w 5035002"/>
                <a:gd name="connsiteY109" fmla="*/ 474096 h 2723225"/>
                <a:gd name="connsiteX110" fmla="*/ 3812458 w 5035002"/>
                <a:gd name="connsiteY110" fmla="*/ 459348 h 2723225"/>
                <a:gd name="connsiteX111" fmla="*/ 3827207 w 5035002"/>
                <a:gd name="connsiteY111" fmla="*/ 444599 h 2723225"/>
                <a:gd name="connsiteX112" fmla="*/ 3849329 w 5035002"/>
                <a:gd name="connsiteY112" fmla="*/ 437225 h 2723225"/>
                <a:gd name="connsiteX113" fmla="*/ 3908323 w 5035002"/>
                <a:gd name="connsiteY113" fmla="*/ 429279 h 2723225"/>
                <a:gd name="connsiteX114" fmla="*/ 3952568 w 5035002"/>
                <a:gd name="connsiteY114" fmla="*/ 385606 h 2723225"/>
                <a:gd name="connsiteX115" fmla="*/ 4007266 w 5035002"/>
                <a:gd name="connsiteY115" fmla="*/ 355538 h 2723225"/>
                <a:gd name="connsiteX116" fmla="*/ 4043566 w 5035002"/>
                <a:gd name="connsiteY116" fmla="*/ 337711 h 2723225"/>
                <a:gd name="connsiteX117" fmla="*/ 4092753 w 5035002"/>
                <a:gd name="connsiteY117" fmla="*/ 316233 h 2723225"/>
                <a:gd name="connsiteX118" fmla="*/ 4138785 w 5035002"/>
                <a:gd name="connsiteY118" fmla="*/ 279934 h 2723225"/>
                <a:gd name="connsiteX119" fmla="*/ 4181168 w 5035002"/>
                <a:gd name="connsiteY119" fmla="*/ 252870 h 2723225"/>
                <a:gd name="connsiteX120" fmla="*/ 4225413 w 5035002"/>
                <a:gd name="connsiteY120" fmla="*/ 245496 h 2723225"/>
                <a:gd name="connsiteX121" fmla="*/ 4247536 w 5035002"/>
                <a:gd name="connsiteY121" fmla="*/ 230748 h 2723225"/>
                <a:gd name="connsiteX122" fmla="*/ 4277033 w 5035002"/>
                <a:gd name="connsiteY122" fmla="*/ 223374 h 2723225"/>
                <a:gd name="connsiteX123" fmla="*/ 4299155 w 5035002"/>
                <a:gd name="connsiteY123" fmla="*/ 215999 h 2723225"/>
                <a:gd name="connsiteX124" fmla="*/ 4336026 w 5035002"/>
                <a:gd name="connsiteY124" fmla="*/ 186503 h 2723225"/>
                <a:gd name="connsiteX125" fmla="*/ 4350774 w 5035002"/>
                <a:gd name="connsiteY125" fmla="*/ 171754 h 2723225"/>
                <a:gd name="connsiteX126" fmla="*/ 4454013 w 5035002"/>
                <a:gd name="connsiteY126" fmla="*/ 164380 h 2723225"/>
                <a:gd name="connsiteX127" fmla="*/ 4579374 w 5035002"/>
                <a:gd name="connsiteY127" fmla="*/ 134883 h 2723225"/>
                <a:gd name="connsiteX128" fmla="*/ 4616245 w 5035002"/>
                <a:gd name="connsiteY128" fmla="*/ 83264 h 2723225"/>
                <a:gd name="connsiteX129" fmla="*/ 4682613 w 5035002"/>
                <a:gd name="connsiteY129" fmla="*/ 75890 h 2723225"/>
                <a:gd name="connsiteX130" fmla="*/ 4697362 w 5035002"/>
                <a:gd name="connsiteY130" fmla="*/ 46393 h 2723225"/>
                <a:gd name="connsiteX131" fmla="*/ 4970207 w 5035002"/>
                <a:gd name="connsiteY131" fmla="*/ 39019 h 2723225"/>
                <a:gd name="connsiteX132" fmla="*/ 4969562 w 5035002"/>
                <a:gd name="connsiteY132" fmla="*/ 2148 h 2723225"/>
                <a:gd name="connsiteX133" fmla="*/ 5035002 w 5035002"/>
                <a:gd name="connsiteY133" fmla="*/ 0 h 2723225"/>
                <a:gd name="connsiteX0" fmla="*/ 0 w 5031192"/>
                <a:gd name="connsiteY0" fmla="*/ 2727035 h 2727035"/>
                <a:gd name="connsiteX1" fmla="*/ 0 w 5031192"/>
                <a:gd name="connsiteY1" fmla="*/ 2727035 h 2727035"/>
                <a:gd name="connsiteX2" fmla="*/ 44245 w 5031192"/>
                <a:gd name="connsiteY2" fmla="*/ 2675416 h 2727035"/>
                <a:gd name="connsiteX3" fmla="*/ 58994 w 5031192"/>
                <a:gd name="connsiteY3" fmla="*/ 2660667 h 2727035"/>
                <a:gd name="connsiteX4" fmla="*/ 81116 w 5031192"/>
                <a:gd name="connsiteY4" fmla="*/ 2653293 h 2727035"/>
                <a:gd name="connsiteX5" fmla="*/ 117987 w 5031192"/>
                <a:gd name="connsiteY5" fmla="*/ 2631171 h 2727035"/>
                <a:gd name="connsiteX6" fmla="*/ 154858 w 5031192"/>
                <a:gd name="connsiteY6" fmla="*/ 2609048 h 2727035"/>
                <a:gd name="connsiteX7" fmla="*/ 206478 w 5031192"/>
                <a:gd name="connsiteY7" fmla="*/ 2572177 h 2727035"/>
                <a:gd name="connsiteX8" fmla="*/ 250723 w 5031192"/>
                <a:gd name="connsiteY8" fmla="*/ 2543971 h 2727035"/>
                <a:gd name="connsiteX9" fmla="*/ 282082 w 5031192"/>
                <a:gd name="connsiteY9" fmla="*/ 2515045 h 2727035"/>
                <a:gd name="connsiteX10" fmla="*/ 309716 w 5031192"/>
                <a:gd name="connsiteY10" fmla="*/ 2483687 h 2727035"/>
                <a:gd name="connsiteX11" fmla="*/ 346587 w 5031192"/>
                <a:gd name="connsiteY11" fmla="*/ 2461564 h 2727035"/>
                <a:gd name="connsiteX12" fmla="*/ 376084 w 5031192"/>
                <a:gd name="connsiteY12" fmla="*/ 2432067 h 2727035"/>
                <a:gd name="connsiteX13" fmla="*/ 390833 w 5031192"/>
                <a:gd name="connsiteY13" fmla="*/ 2417319 h 2727035"/>
                <a:gd name="connsiteX14" fmla="*/ 412955 w 5031192"/>
                <a:gd name="connsiteY14" fmla="*/ 2409945 h 2727035"/>
                <a:gd name="connsiteX15" fmla="*/ 420329 w 5031192"/>
                <a:gd name="connsiteY15" fmla="*/ 2387822 h 2727035"/>
                <a:gd name="connsiteX16" fmla="*/ 449826 w 5031192"/>
                <a:gd name="connsiteY16" fmla="*/ 2358325 h 2727035"/>
                <a:gd name="connsiteX17" fmla="*/ 471949 w 5031192"/>
                <a:gd name="connsiteY17" fmla="*/ 2321454 h 2727035"/>
                <a:gd name="connsiteX18" fmla="*/ 494717 w 5031192"/>
                <a:gd name="connsiteY18" fmla="*/ 2308569 h 2727035"/>
                <a:gd name="connsiteX19" fmla="*/ 510681 w 5031192"/>
                <a:gd name="connsiteY19" fmla="*/ 2293820 h 2727035"/>
                <a:gd name="connsiteX20" fmla="*/ 540824 w 5031192"/>
                <a:gd name="connsiteY20" fmla="*/ 2282150 h 2727035"/>
                <a:gd name="connsiteX21" fmla="*/ 585641 w 5031192"/>
                <a:gd name="connsiteY21" fmla="*/ 2263107 h 2727035"/>
                <a:gd name="connsiteX22" fmla="*/ 626235 w 5031192"/>
                <a:gd name="connsiteY22" fmla="*/ 2246496 h 2727035"/>
                <a:gd name="connsiteX23" fmla="*/ 652653 w 5031192"/>
                <a:gd name="connsiteY23" fmla="*/ 2209625 h 2727035"/>
                <a:gd name="connsiteX24" fmla="*/ 678426 w 5031192"/>
                <a:gd name="connsiteY24" fmla="*/ 2183207 h 2727035"/>
                <a:gd name="connsiteX25" fmla="*/ 730045 w 5031192"/>
                <a:gd name="connsiteY25" fmla="*/ 2149416 h 2727035"/>
                <a:gd name="connsiteX26" fmla="*/ 789039 w 5031192"/>
                <a:gd name="connsiteY26" fmla="*/ 2107603 h 2727035"/>
                <a:gd name="connsiteX27" fmla="*/ 811162 w 5031192"/>
                <a:gd name="connsiteY27" fmla="*/ 2100229 h 2727035"/>
                <a:gd name="connsiteX28" fmla="*/ 825910 w 5031192"/>
                <a:gd name="connsiteY28" fmla="*/ 2085480 h 2727035"/>
                <a:gd name="connsiteX29" fmla="*/ 870155 w 5031192"/>
                <a:gd name="connsiteY29" fmla="*/ 2055984 h 2727035"/>
                <a:gd name="connsiteX30" fmla="*/ 907026 w 5031192"/>
                <a:gd name="connsiteY30" fmla="*/ 2026487 h 2727035"/>
                <a:gd name="connsiteX31" fmla="*/ 958075 w 5031192"/>
                <a:gd name="connsiteY31" fmla="*/ 2012384 h 2727035"/>
                <a:gd name="connsiteX32" fmla="*/ 983847 w 5031192"/>
                <a:gd name="connsiteY32" fmla="*/ 1997636 h 2727035"/>
                <a:gd name="connsiteX33" fmla="*/ 1047136 w 5031192"/>
                <a:gd name="connsiteY33" fmla="*/ 1960119 h 2727035"/>
                <a:gd name="connsiteX34" fmla="*/ 1078495 w 5031192"/>
                <a:gd name="connsiteY34" fmla="*/ 1961981 h 2727035"/>
                <a:gd name="connsiteX35" fmla="*/ 1113504 w 5031192"/>
                <a:gd name="connsiteY35" fmla="*/ 1930622 h 2727035"/>
                <a:gd name="connsiteX36" fmla="*/ 1135626 w 5031192"/>
                <a:gd name="connsiteY36" fmla="*/ 1915874 h 2727035"/>
                <a:gd name="connsiteX37" fmla="*/ 1150374 w 5031192"/>
                <a:gd name="connsiteY37" fmla="*/ 1901125 h 2727035"/>
                <a:gd name="connsiteX38" fmla="*/ 1194620 w 5031192"/>
                <a:gd name="connsiteY38" fmla="*/ 1886377 h 2727035"/>
                <a:gd name="connsiteX39" fmla="*/ 1216742 w 5031192"/>
                <a:gd name="connsiteY39" fmla="*/ 1879003 h 2727035"/>
                <a:gd name="connsiteX40" fmla="*/ 1275736 w 5031192"/>
                <a:gd name="connsiteY40" fmla="*/ 1849506 h 2727035"/>
                <a:gd name="connsiteX41" fmla="*/ 1297858 w 5031192"/>
                <a:gd name="connsiteY41" fmla="*/ 1842132 h 2727035"/>
                <a:gd name="connsiteX42" fmla="*/ 1319981 w 5031192"/>
                <a:gd name="connsiteY42" fmla="*/ 1834758 h 2727035"/>
                <a:gd name="connsiteX43" fmla="*/ 1334729 w 5031192"/>
                <a:gd name="connsiteY43" fmla="*/ 1820009 h 2727035"/>
                <a:gd name="connsiteX44" fmla="*/ 1378974 w 5031192"/>
                <a:gd name="connsiteY44" fmla="*/ 1805261 h 2727035"/>
                <a:gd name="connsiteX45" fmla="*/ 1437968 w 5031192"/>
                <a:gd name="connsiteY45" fmla="*/ 1775764 h 2727035"/>
                <a:gd name="connsiteX46" fmla="*/ 1460091 w 5031192"/>
                <a:gd name="connsiteY46" fmla="*/ 1768390 h 2727035"/>
                <a:gd name="connsiteX47" fmla="*/ 1482213 w 5031192"/>
                <a:gd name="connsiteY47" fmla="*/ 1753642 h 2727035"/>
                <a:gd name="connsiteX48" fmla="*/ 1512356 w 5031192"/>
                <a:gd name="connsiteY48" fmla="*/ 1745051 h 2727035"/>
                <a:gd name="connsiteX49" fmla="*/ 1562187 w 5031192"/>
                <a:gd name="connsiteY49" fmla="*/ 1722283 h 2727035"/>
                <a:gd name="connsiteX50" fmla="*/ 1592826 w 5031192"/>
                <a:gd name="connsiteY50" fmla="*/ 1687274 h 2727035"/>
                <a:gd name="connsiteX51" fmla="*/ 1614949 w 5031192"/>
                <a:gd name="connsiteY51" fmla="*/ 1679900 h 2727035"/>
                <a:gd name="connsiteX52" fmla="*/ 1629697 w 5031192"/>
                <a:gd name="connsiteY52" fmla="*/ 1665151 h 2727035"/>
                <a:gd name="connsiteX53" fmla="*/ 1673942 w 5031192"/>
                <a:gd name="connsiteY53" fmla="*/ 1635654 h 2727035"/>
                <a:gd name="connsiteX54" fmla="*/ 1710813 w 5031192"/>
                <a:gd name="connsiteY54" fmla="*/ 1613532 h 2727035"/>
                <a:gd name="connsiteX55" fmla="*/ 1725562 w 5031192"/>
                <a:gd name="connsiteY55" fmla="*/ 1598784 h 2727035"/>
                <a:gd name="connsiteX56" fmla="*/ 1769807 w 5031192"/>
                <a:gd name="connsiteY56" fmla="*/ 1569287 h 2727035"/>
                <a:gd name="connsiteX57" fmla="*/ 1784555 w 5031192"/>
                <a:gd name="connsiteY57" fmla="*/ 1554538 h 2727035"/>
                <a:gd name="connsiteX58" fmla="*/ 1799304 w 5031192"/>
                <a:gd name="connsiteY58" fmla="*/ 1532416 h 2727035"/>
                <a:gd name="connsiteX59" fmla="*/ 1865671 w 5031192"/>
                <a:gd name="connsiteY59" fmla="*/ 1520175 h 2727035"/>
                <a:gd name="connsiteX60" fmla="*/ 1939413 w 5031192"/>
                <a:gd name="connsiteY60" fmla="*/ 1473422 h 2727035"/>
                <a:gd name="connsiteX61" fmla="*/ 1961536 w 5031192"/>
                <a:gd name="connsiteY61" fmla="*/ 1466048 h 2727035"/>
                <a:gd name="connsiteX62" fmla="*/ 1983658 w 5031192"/>
                <a:gd name="connsiteY62" fmla="*/ 1451300 h 2727035"/>
                <a:gd name="connsiteX63" fmla="*/ 2020529 w 5031192"/>
                <a:gd name="connsiteY63" fmla="*/ 1414429 h 2727035"/>
                <a:gd name="connsiteX64" fmla="*/ 2086897 w 5031192"/>
                <a:gd name="connsiteY64" fmla="*/ 1377558 h 2727035"/>
                <a:gd name="connsiteX65" fmla="*/ 2092408 w 5031192"/>
                <a:gd name="connsiteY65" fmla="*/ 1350494 h 2727035"/>
                <a:gd name="connsiteX66" fmla="*/ 2145245 w 5031192"/>
                <a:gd name="connsiteY66" fmla="*/ 1321643 h 2727035"/>
                <a:gd name="connsiteX67" fmla="*/ 2175387 w 5031192"/>
                <a:gd name="connsiteY67" fmla="*/ 1296442 h 2727035"/>
                <a:gd name="connsiteX68" fmla="*/ 2190136 w 5031192"/>
                <a:gd name="connsiteY68" fmla="*/ 1281693 h 2727035"/>
                <a:gd name="connsiteX69" fmla="*/ 2204884 w 5031192"/>
                <a:gd name="connsiteY69" fmla="*/ 1259571 h 2727035"/>
                <a:gd name="connsiteX70" fmla="*/ 2227007 w 5031192"/>
                <a:gd name="connsiteY70" fmla="*/ 1252196 h 2727035"/>
                <a:gd name="connsiteX71" fmla="*/ 2271252 w 5031192"/>
                <a:gd name="connsiteY71" fmla="*/ 1222700 h 2727035"/>
                <a:gd name="connsiteX72" fmla="*/ 2300749 w 5031192"/>
                <a:gd name="connsiteY72" fmla="*/ 1193203 h 2727035"/>
                <a:gd name="connsiteX73" fmla="*/ 2337620 w 5031192"/>
                <a:gd name="connsiteY73" fmla="*/ 1163706 h 2727035"/>
                <a:gd name="connsiteX74" fmla="*/ 2389239 w 5031192"/>
                <a:gd name="connsiteY74" fmla="*/ 1156332 h 2727035"/>
                <a:gd name="connsiteX75" fmla="*/ 2433484 w 5031192"/>
                <a:gd name="connsiteY75" fmla="*/ 1141584 h 2727035"/>
                <a:gd name="connsiteX76" fmla="*/ 2455607 w 5031192"/>
                <a:gd name="connsiteY76" fmla="*/ 1126835 h 2727035"/>
                <a:gd name="connsiteX77" fmla="*/ 2499852 w 5031192"/>
                <a:gd name="connsiteY77" fmla="*/ 1112087 h 2727035"/>
                <a:gd name="connsiteX78" fmla="*/ 2544097 w 5031192"/>
                <a:gd name="connsiteY78" fmla="*/ 1097338 h 2727035"/>
                <a:gd name="connsiteX79" fmla="*/ 2566220 w 5031192"/>
                <a:gd name="connsiteY79" fmla="*/ 1089964 h 2727035"/>
                <a:gd name="connsiteX80" fmla="*/ 2585263 w 5031192"/>
                <a:gd name="connsiteY80" fmla="*/ 1062901 h 2727035"/>
                <a:gd name="connsiteX81" fmla="*/ 2609248 w 5031192"/>
                <a:gd name="connsiteY81" fmla="*/ 1041994 h 2727035"/>
                <a:gd name="connsiteX82" fmla="*/ 2676833 w 5031192"/>
                <a:gd name="connsiteY82" fmla="*/ 1038345 h 2727035"/>
                <a:gd name="connsiteX83" fmla="*/ 2691581 w 5031192"/>
                <a:gd name="connsiteY83" fmla="*/ 1023596 h 2727035"/>
                <a:gd name="connsiteX84" fmla="*/ 2713704 w 5031192"/>
                <a:gd name="connsiteY84" fmla="*/ 1008848 h 2727035"/>
                <a:gd name="connsiteX85" fmla="*/ 2765323 w 5031192"/>
                <a:gd name="connsiteY85" fmla="*/ 957229 h 2727035"/>
                <a:gd name="connsiteX86" fmla="*/ 2794820 w 5031192"/>
                <a:gd name="connsiteY86" fmla="*/ 927732 h 2727035"/>
                <a:gd name="connsiteX87" fmla="*/ 2839065 w 5031192"/>
                <a:gd name="connsiteY87" fmla="*/ 919786 h 2727035"/>
                <a:gd name="connsiteX88" fmla="*/ 2905507 w 5031192"/>
                <a:gd name="connsiteY88" fmla="*/ 885350 h 2727035"/>
                <a:gd name="connsiteX89" fmla="*/ 3045542 w 5031192"/>
                <a:gd name="connsiteY89" fmla="*/ 846616 h 2727035"/>
                <a:gd name="connsiteX90" fmla="*/ 3104536 w 5031192"/>
                <a:gd name="connsiteY90" fmla="*/ 817119 h 2727035"/>
                <a:gd name="connsiteX91" fmla="*/ 3126658 w 5031192"/>
                <a:gd name="connsiteY91" fmla="*/ 809745 h 2727035"/>
                <a:gd name="connsiteX92" fmla="*/ 3141407 w 5031192"/>
                <a:gd name="connsiteY92" fmla="*/ 794996 h 2727035"/>
                <a:gd name="connsiteX93" fmla="*/ 3193026 w 5031192"/>
                <a:gd name="connsiteY93" fmla="*/ 772874 h 2727035"/>
                <a:gd name="connsiteX94" fmla="*/ 3207774 w 5031192"/>
                <a:gd name="connsiteY94" fmla="*/ 758125 h 2727035"/>
                <a:gd name="connsiteX95" fmla="*/ 3244645 w 5031192"/>
                <a:gd name="connsiteY95" fmla="*/ 750751 h 2727035"/>
                <a:gd name="connsiteX96" fmla="*/ 3288171 w 5031192"/>
                <a:gd name="connsiteY96" fmla="*/ 720609 h 2727035"/>
                <a:gd name="connsiteX97" fmla="*/ 3335569 w 5031192"/>
                <a:gd name="connsiteY97" fmla="*/ 707722 h 2727035"/>
                <a:gd name="connsiteX98" fmla="*/ 3347240 w 5031192"/>
                <a:gd name="connsiteY98" fmla="*/ 676363 h 2727035"/>
                <a:gd name="connsiteX99" fmla="*/ 3394562 w 5031192"/>
                <a:gd name="connsiteY99" fmla="*/ 651162 h 2727035"/>
                <a:gd name="connsiteX100" fmla="*/ 3451123 w 5031192"/>
                <a:gd name="connsiteY100" fmla="*/ 632764 h 2727035"/>
                <a:gd name="connsiteX101" fmla="*/ 3480620 w 5031192"/>
                <a:gd name="connsiteY101" fmla="*/ 625390 h 2727035"/>
                <a:gd name="connsiteX102" fmla="*/ 3502742 w 5031192"/>
                <a:gd name="connsiteY102" fmla="*/ 610642 h 2727035"/>
                <a:gd name="connsiteX103" fmla="*/ 3539613 w 5031192"/>
                <a:gd name="connsiteY103" fmla="*/ 573771 h 2727035"/>
                <a:gd name="connsiteX104" fmla="*/ 3561736 w 5031192"/>
                <a:gd name="connsiteY104" fmla="*/ 566396 h 2727035"/>
                <a:gd name="connsiteX105" fmla="*/ 3620729 w 5031192"/>
                <a:gd name="connsiteY105" fmla="*/ 551648 h 2727035"/>
                <a:gd name="connsiteX106" fmla="*/ 3664974 w 5031192"/>
                <a:gd name="connsiteY106" fmla="*/ 536900 h 2727035"/>
                <a:gd name="connsiteX107" fmla="*/ 3709220 w 5031192"/>
                <a:gd name="connsiteY107" fmla="*/ 514777 h 2727035"/>
                <a:gd name="connsiteX108" fmla="*/ 3753465 w 5031192"/>
                <a:gd name="connsiteY108" fmla="*/ 500029 h 2727035"/>
                <a:gd name="connsiteX109" fmla="*/ 3790336 w 5031192"/>
                <a:gd name="connsiteY109" fmla="*/ 477906 h 2727035"/>
                <a:gd name="connsiteX110" fmla="*/ 3812458 w 5031192"/>
                <a:gd name="connsiteY110" fmla="*/ 463158 h 2727035"/>
                <a:gd name="connsiteX111" fmla="*/ 3827207 w 5031192"/>
                <a:gd name="connsiteY111" fmla="*/ 448409 h 2727035"/>
                <a:gd name="connsiteX112" fmla="*/ 3849329 w 5031192"/>
                <a:gd name="connsiteY112" fmla="*/ 441035 h 2727035"/>
                <a:gd name="connsiteX113" fmla="*/ 3908323 w 5031192"/>
                <a:gd name="connsiteY113" fmla="*/ 433089 h 2727035"/>
                <a:gd name="connsiteX114" fmla="*/ 3952568 w 5031192"/>
                <a:gd name="connsiteY114" fmla="*/ 389416 h 2727035"/>
                <a:gd name="connsiteX115" fmla="*/ 4007266 w 5031192"/>
                <a:gd name="connsiteY115" fmla="*/ 359348 h 2727035"/>
                <a:gd name="connsiteX116" fmla="*/ 4043566 w 5031192"/>
                <a:gd name="connsiteY116" fmla="*/ 341521 h 2727035"/>
                <a:gd name="connsiteX117" fmla="*/ 4092753 w 5031192"/>
                <a:gd name="connsiteY117" fmla="*/ 320043 h 2727035"/>
                <a:gd name="connsiteX118" fmla="*/ 4138785 w 5031192"/>
                <a:gd name="connsiteY118" fmla="*/ 283744 h 2727035"/>
                <a:gd name="connsiteX119" fmla="*/ 4181168 w 5031192"/>
                <a:gd name="connsiteY119" fmla="*/ 256680 h 2727035"/>
                <a:gd name="connsiteX120" fmla="*/ 4225413 w 5031192"/>
                <a:gd name="connsiteY120" fmla="*/ 249306 h 2727035"/>
                <a:gd name="connsiteX121" fmla="*/ 4247536 w 5031192"/>
                <a:gd name="connsiteY121" fmla="*/ 234558 h 2727035"/>
                <a:gd name="connsiteX122" fmla="*/ 4277033 w 5031192"/>
                <a:gd name="connsiteY122" fmla="*/ 227184 h 2727035"/>
                <a:gd name="connsiteX123" fmla="*/ 4299155 w 5031192"/>
                <a:gd name="connsiteY123" fmla="*/ 219809 h 2727035"/>
                <a:gd name="connsiteX124" fmla="*/ 4336026 w 5031192"/>
                <a:gd name="connsiteY124" fmla="*/ 190313 h 2727035"/>
                <a:gd name="connsiteX125" fmla="*/ 4350774 w 5031192"/>
                <a:gd name="connsiteY125" fmla="*/ 175564 h 2727035"/>
                <a:gd name="connsiteX126" fmla="*/ 4454013 w 5031192"/>
                <a:gd name="connsiteY126" fmla="*/ 168190 h 2727035"/>
                <a:gd name="connsiteX127" fmla="*/ 4579374 w 5031192"/>
                <a:gd name="connsiteY127" fmla="*/ 138693 h 2727035"/>
                <a:gd name="connsiteX128" fmla="*/ 4616245 w 5031192"/>
                <a:gd name="connsiteY128" fmla="*/ 87074 h 2727035"/>
                <a:gd name="connsiteX129" fmla="*/ 4682613 w 5031192"/>
                <a:gd name="connsiteY129" fmla="*/ 79700 h 2727035"/>
                <a:gd name="connsiteX130" fmla="*/ 4697362 w 5031192"/>
                <a:gd name="connsiteY130" fmla="*/ 50203 h 2727035"/>
                <a:gd name="connsiteX131" fmla="*/ 4970207 w 5031192"/>
                <a:gd name="connsiteY131" fmla="*/ 42829 h 2727035"/>
                <a:gd name="connsiteX132" fmla="*/ 4969562 w 5031192"/>
                <a:gd name="connsiteY132" fmla="*/ 5958 h 2727035"/>
                <a:gd name="connsiteX133" fmla="*/ 5031192 w 5031192"/>
                <a:gd name="connsiteY133" fmla="*/ 0 h 2727035"/>
                <a:gd name="connsiteX0" fmla="*/ 0 w 5031192"/>
                <a:gd name="connsiteY0" fmla="*/ 2721077 h 2721077"/>
                <a:gd name="connsiteX1" fmla="*/ 0 w 5031192"/>
                <a:gd name="connsiteY1" fmla="*/ 2721077 h 2721077"/>
                <a:gd name="connsiteX2" fmla="*/ 44245 w 5031192"/>
                <a:gd name="connsiteY2" fmla="*/ 2669458 h 2721077"/>
                <a:gd name="connsiteX3" fmla="*/ 58994 w 5031192"/>
                <a:gd name="connsiteY3" fmla="*/ 2654709 h 2721077"/>
                <a:gd name="connsiteX4" fmla="*/ 81116 w 5031192"/>
                <a:gd name="connsiteY4" fmla="*/ 2647335 h 2721077"/>
                <a:gd name="connsiteX5" fmla="*/ 117987 w 5031192"/>
                <a:gd name="connsiteY5" fmla="*/ 2625213 h 2721077"/>
                <a:gd name="connsiteX6" fmla="*/ 154858 w 5031192"/>
                <a:gd name="connsiteY6" fmla="*/ 2603090 h 2721077"/>
                <a:gd name="connsiteX7" fmla="*/ 206478 w 5031192"/>
                <a:gd name="connsiteY7" fmla="*/ 2566219 h 2721077"/>
                <a:gd name="connsiteX8" fmla="*/ 250723 w 5031192"/>
                <a:gd name="connsiteY8" fmla="*/ 2538013 h 2721077"/>
                <a:gd name="connsiteX9" fmla="*/ 282082 w 5031192"/>
                <a:gd name="connsiteY9" fmla="*/ 2509087 h 2721077"/>
                <a:gd name="connsiteX10" fmla="*/ 309716 w 5031192"/>
                <a:gd name="connsiteY10" fmla="*/ 2477729 h 2721077"/>
                <a:gd name="connsiteX11" fmla="*/ 346587 w 5031192"/>
                <a:gd name="connsiteY11" fmla="*/ 2455606 h 2721077"/>
                <a:gd name="connsiteX12" fmla="*/ 376084 w 5031192"/>
                <a:gd name="connsiteY12" fmla="*/ 2426109 h 2721077"/>
                <a:gd name="connsiteX13" fmla="*/ 390833 w 5031192"/>
                <a:gd name="connsiteY13" fmla="*/ 2411361 h 2721077"/>
                <a:gd name="connsiteX14" fmla="*/ 412955 w 5031192"/>
                <a:gd name="connsiteY14" fmla="*/ 2403987 h 2721077"/>
                <a:gd name="connsiteX15" fmla="*/ 420329 w 5031192"/>
                <a:gd name="connsiteY15" fmla="*/ 2381864 h 2721077"/>
                <a:gd name="connsiteX16" fmla="*/ 449826 w 5031192"/>
                <a:gd name="connsiteY16" fmla="*/ 2352367 h 2721077"/>
                <a:gd name="connsiteX17" fmla="*/ 471949 w 5031192"/>
                <a:gd name="connsiteY17" fmla="*/ 2315496 h 2721077"/>
                <a:gd name="connsiteX18" fmla="*/ 494717 w 5031192"/>
                <a:gd name="connsiteY18" fmla="*/ 2302611 h 2721077"/>
                <a:gd name="connsiteX19" fmla="*/ 510681 w 5031192"/>
                <a:gd name="connsiteY19" fmla="*/ 2287862 h 2721077"/>
                <a:gd name="connsiteX20" fmla="*/ 540824 w 5031192"/>
                <a:gd name="connsiteY20" fmla="*/ 2276192 h 2721077"/>
                <a:gd name="connsiteX21" fmla="*/ 585641 w 5031192"/>
                <a:gd name="connsiteY21" fmla="*/ 2257149 h 2721077"/>
                <a:gd name="connsiteX22" fmla="*/ 626235 w 5031192"/>
                <a:gd name="connsiteY22" fmla="*/ 2240538 h 2721077"/>
                <a:gd name="connsiteX23" fmla="*/ 652653 w 5031192"/>
                <a:gd name="connsiteY23" fmla="*/ 2203667 h 2721077"/>
                <a:gd name="connsiteX24" fmla="*/ 678426 w 5031192"/>
                <a:gd name="connsiteY24" fmla="*/ 2177249 h 2721077"/>
                <a:gd name="connsiteX25" fmla="*/ 730045 w 5031192"/>
                <a:gd name="connsiteY25" fmla="*/ 2143458 h 2721077"/>
                <a:gd name="connsiteX26" fmla="*/ 789039 w 5031192"/>
                <a:gd name="connsiteY26" fmla="*/ 2101645 h 2721077"/>
                <a:gd name="connsiteX27" fmla="*/ 811162 w 5031192"/>
                <a:gd name="connsiteY27" fmla="*/ 2094271 h 2721077"/>
                <a:gd name="connsiteX28" fmla="*/ 825910 w 5031192"/>
                <a:gd name="connsiteY28" fmla="*/ 2079522 h 2721077"/>
                <a:gd name="connsiteX29" fmla="*/ 870155 w 5031192"/>
                <a:gd name="connsiteY29" fmla="*/ 2050026 h 2721077"/>
                <a:gd name="connsiteX30" fmla="*/ 907026 w 5031192"/>
                <a:gd name="connsiteY30" fmla="*/ 2020529 h 2721077"/>
                <a:gd name="connsiteX31" fmla="*/ 958075 w 5031192"/>
                <a:gd name="connsiteY31" fmla="*/ 2006426 h 2721077"/>
                <a:gd name="connsiteX32" fmla="*/ 983847 w 5031192"/>
                <a:gd name="connsiteY32" fmla="*/ 1991678 h 2721077"/>
                <a:gd name="connsiteX33" fmla="*/ 1047136 w 5031192"/>
                <a:gd name="connsiteY33" fmla="*/ 1954161 h 2721077"/>
                <a:gd name="connsiteX34" fmla="*/ 1078495 w 5031192"/>
                <a:gd name="connsiteY34" fmla="*/ 1956023 h 2721077"/>
                <a:gd name="connsiteX35" fmla="*/ 1113504 w 5031192"/>
                <a:gd name="connsiteY35" fmla="*/ 1924664 h 2721077"/>
                <a:gd name="connsiteX36" fmla="*/ 1135626 w 5031192"/>
                <a:gd name="connsiteY36" fmla="*/ 1909916 h 2721077"/>
                <a:gd name="connsiteX37" fmla="*/ 1150374 w 5031192"/>
                <a:gd name="connsiteY37" fmla="*/ 1895167 h 2721077"/>
                <a:gd name="connsiteX38" fmla="*/ 1194620 w 5031192"/>
                <a:gd name="connsiteY38" fmla="*/ 1880419 h 2721077"/>
                <a:gd name="connsiteX39" fmla="*/ 1216742 w 5031192"/>
                <a:gd name="connsiteY39" fmla="*/ 1873045 h 2721077"/>
                <a:gd name="connsiteX40" fmla="*/ 1275736 w 5031192"/>
                <a:gd name="connsiteY40" fmla="*/ 1843548 h 2721077"/>
                <a:gd name="connsiteX41" fmla="*/ 1297858 w 5031192"/>
                <a:gd name="connsiteY41" fmla="*/ 1836174 h 2721077"/>
                <a:gd name="connsiteX42" fmla="*/ 1319981 w 5031192"/>
                <a:gd name="connsiteY42" fmla="*/ 1828800 h 2721077"/>
                <a:gd name="connsiteX43" fmla="*/ 1334729 w 5031192"/>
                <a:gd name="connsiteY43" fmla="*/ 1814051 h 2721077"/>
                <a:gd name="connsiteX44" fmla="*/ 1378974 w 5031192"/>
                <a:gd name="connsiteY44" fmla="*/ 1799303 h 2721077"/>
                <a:gd name="connsiteX45" fmla="*/ 1437968 w 5031192"/>
                <a:gd name="connsiteY45" fmla="*/ 1769806 h 2721077"/>
                <a:gd name="connsiteX46" fmla="*/ 1460091 w 5031192"/>
                <a:gd name="connsiteY46" fmla="*/ 1762432 h 2721077"/>
                <a:gd name="connsiteX47" fmla="*/ 1482213 w 5031192"/>
                <a:gd name="connsiteY47" fmla="*/ 1747684 h 2721077"/>
                <a:gd name="connsiteX48" fmla="*/ 1512356 w 5031192"/>
                <a:gd name="connsiteY48" fmla="*/ 1739093 h 2721077"/>
                <a:gd name="connsiteX49" fmla="*/ 1562187 w 5031192"/>
                <a:gd name="connsiteY49" fmla="*/ 1716325 h 2721077"/>
                <a:gd name="connsiteX50" fmla="*/ 1592826 w 5031192"/>
                <a:gd name="connsiteY50" fmla="*/ 1681316 h 2721077"/>
                <a:gd name="connsiteX51" fmla="*/ 1614949 w 5031192"/>
                <a:gd name="connsiteY51" fmla="*/ 1673942 h 2721077"/>
                <a:gd name="connsiteX52" fmla="*/ 1629697 w 5031192"/>
                <a:gd name="connsiteY52" fmla="*/ 1659193 h 2721077"/>
                <a:gd name="connsiteX53" fmla="*/ 1673942 w 5031192"/>
                <a:gd name="connsiteY53" fmla="*/ 1629696 h 2721077"/>
                <a:gd name="connsiteX54" fmla="*/ 1710813 w 5031192"/>
                <a:gd name="connsiteY54" fmla="*/ 1607574 h 2721077"/>
                <a:gd name="connsiteX55" fmla="*/ 1725562 w 5031192"/>
                <a:gd name="connsiteY55" fmla="*/ 1592826 h 2721077"/>
                <a:gd name="connsiteX56" fmla="*/ 1769807 w 5031192"/>
                <a:gd name="connsiteY56" fmla="*/ 1563329 h 2721077"/>
                <a:gd name="connsiteX57" fmla="*/ 1784555 w 5031192"/>
                <a:gd name="connsiteY57" fmla="*/ 1548580 h 2721077"/>
                <a:gd name="connsiteX58" fmla="*/ 1799304 w 5031192"/>
                <a:gd name="connsiteY58" fmla="*/ 1526458 h 2721077"/>
                <a:gd name="connsiteX59" fmla="*/ 1865671 w 5031192"/>
                <a:gd name="connsiteY59" fmla="*/ 1514217 h 2721077"/>
                <a:gd name="connsiteX60" fmla="*/ 1939413 w 5031192"/>
                <a:gd name="connsiteY60" fmla="*/ 1467464 h 2721077"/>
                <a:gd name="connsiteX61" fmla="*/ 1961536 w 5031192"/>
                <a:gd name="connsiteY61" fmla="*/ 1460090 h 2721077"/>
                <a:gd name="connsiteX62" fmla="*/ 1983658 w 5031192"/>
                <a:gd name="connsiteY62" fmla="*/ 1445342 h 2721077"/>
                <a:gd name="connsiteX63" fmla="*/ 2020529 w 5031192"/>
                <a:gd name="connsiteY63" fmla="*/ 1408471 h 2721077"/>
                <a:gd name="connsiteX64" fmla="*/ 2086897 w 5031192"/>
                <a:gd name="connsiteY64" fmla="*/ 1371600 h 2721077"/>
                <a:gd name="connsiteX65" fmla="*/ 2092408 w 5031192"/>
                <a:gd name="connsiteY65" fmla="*/ 1344536 h 2721077"/>
                <a:gd name="connsiteX66" fmla="*/ 2145245 w 5031192"/>
                <a:gd name="connsiteY66" fmla="*/ 1315685 h 2721077"/>
                <a:gd name="connsiteX67" fmla="*/ 2175387 w 5031192"/>
                <a:gd name="connsiteY67" fmla="*/ 1290484 h 2721077"/>
                <a:gd name="connsiteX68" fmla="*/ 2190136 w 5031192"/>
                <a:gd name="connsiteY68" fmla="*/ 1275735 h 2721077"/>
                <a:gd name="connsiteX69" fmla="*/ 2204884 w 5031192"/>
                <a:gd name="connsiteY69" fmla="*/ 1253613 h 2721077"/>
                <a:gd name="connsiteX70" fmla="*/ 2227007 w 5031192"/>
                <a:gd name="connsiteY70" fmla="*/ 1246238 h 2721077"/>
                <a:gd name="connsiteX71" fmla="*/ 2271252 w 5031192"/>
                <a:gd name="connsiteY71" fmla="*/ 1216742 h 2721077"/>
                <a:gd name="connsiteX72" fmla="*/ 2300749 w 5031192"/>
                <a:gd name="connsiteY72" fmla="*/ 1187245 h 2721077"/>
                <a:gd name="connsiteX73" fmla="*/ 2337620 w 5031192"/>
                <a:gd name="connsiteY73" fmla="*/ 1157748 h 2721077"/>
                <a:gd name="connsiteX74" fmla="*/ 2389239 w 5031192"/>
                <a:gd name="connsiteY74" fmla="*/ 1150374 h 2721077"/>
                <a:gd name="connsiteX75" fmla="*/ 2433484 w 5031192"/>
                <a:gd name="connsiteY75" fmla="*/ 1135626 h 2721077"/>
                <a:gd name="connsiteX76" fmla="*/ 2455607 w 5031192"/>
                <a:gd name="connsiteY76" fmla="*/ 1120877 h 2721077"/>
                <a:gd name="connsiteX77" fmla="*/ 2499852 w 5031192"/>
                <a:gd name="connsiteY77" fmla="*/ 1106129 h 2721077"/>
                <a:gd name="connsiteX78" fmla="*/ 2544097 w 5031192"/>
                <a:gd name="connsiteY78" fmla="*/ 1091380 h 2721077"/>
                <a:gd name="connsiteX79" fmla="*/ 2566220 w 5031192"/>
                <a:gd name="connsiteY79" fmla="*/ 1084006 h 2721077"/>
                <a:gd name="connsiteX80" fmla="*/ 2585263 w 5031192"/>
                <a:gd name="connsiteY80" fmla="*/ 1056943 h 2721077"/>
                <a:gd name="connsiteX81" fmla="*/ 2609248 w 5031192"/>
                <a:gd name="connsiteY81" fmla="*/ 1036036 h 2721077"/>
                <a:gd name="connsiteX82" fmla="*/ 2676833 w 5031192"/>
                <a:gd name="connsiteY82" fmla="*/ 1032387 h 2721077"/>
                <a:gd name="connsiteX83" fmla="*/ 2691581 w 5031192"/>
                <a:gd name="connsiteY83" fmla="*/ 1017638 h 2721077"/>
                <a:gd name="connsiteX84" fmla="*/ 2713704 w 5031192"/>
                <a:gd name="connsiteY84" fmla="*/ 1002890 h 2721077"/>
                <a:gd name="connsiteX85" fmla="*/ 2765323 w 5031192"/>
                <a:gd name="connsiteY85" fmla="*/ 951271 h 2721077"/>
                <a:gd name="connsiteX86" fmla="*/ 2794820 w 5031192"/>
                <a:gd name="connsiteY86" fmla="*/ 921774 h 2721077"/>
                <a:gd name="connsiteX87" fmla="*/ 2839065 w 5031192"/>
                <a:gd name="connsiteY87" fmla="*/ 913828 h 2721077"/>
                <a:gd name="connsiteX88" fmla="*/ 2905507 w 5031192"/>
                <a:gd name="connsiteY88" fmla="*/ 879392 h 2721077"/>
                <a:gd name="connsiteX89" fmla="*/ 3045542 w 5031192"/>
                <a:gd name="connsiteY89" fmla="*/ 840658 h 2721077"/>
                <a:gd name="connsiteX90" fmla="*/ 3104536 w 5031192"/>
                <a:gd name="connsiteY90" fmla="*/ 811161 h 2721077"/>
                <a:gd name="connsiteX91" fmla="*/ 3126658 w 5031192"/>
                <a:gd name="connsiteY91" fmla="*/ 803787 h 2721077"/>
                <a:gd name="connsiteX92" fmla="*/ 3141407 w 5031192"/>
                <a:gd name="connsiteY92" fmla="*/ 789038 h 2721077"/>
                <a:gd name="connsiteX93" fmla="*/ 3193026 w 5031192"/>
                <a:gd name="connsiteY93" fmla="*/ 766916 h 2721077"/>
                <a:gd name="connsiteX94" fmla="*/ 3207774 w 5031192"/>
                <a:gd name="connsiteY94" fmla="*/ 752167 h 2721077"/>
                <a:gd name="connsiteX95" fmla="*/ 3244645 w 5031192"/>
                <a:gd name="connsiteY95" fmla="*/ 744793 h 2721077"/>
                <a:gd name="connsiteX96" fmla="*/ 3288171 w 5031192"/>
                <a:gd name="connsiteY96" fmla="*/ 714651 h 2721077"/>
                <a:gd name="connsiteX97" fmla="*/ 3335569 w 5031192"/>
                <a:gd name="connsiteY97" fmla="*/ 701764 h 2721077"/>
                <a:gd name="connsiteX98" fmla="*/ 3347240 w 5031192"/>
                <a:gd name="connsiteY98" fmla="*/ 670405 h 2721077"/>
                <a:gd name="connsiteX99" fmla="*/ 3394562 w 5031192"/>
                <a:gd name="connsiteY99" fmla="*/ 645204 h 2721077"/>
                <a:gd name="connsiteX100" fmla="*/ 3451123 w 5031192"/>
                <a:gd name="connsiteY100" fmla="*/ 626806 h 2721077"/>
                <a:gd name="connsiteX101" fmla="*/ 3480620 w 5031192"/>
                <a:gd name="connsiteY101" fmla="*/ 619432 h 2721077"/>
                <a:gd name="connsiteX102" fmla="*/ 3502742 w 5031192"/>
                <a:gd name="connsiteY102" fmla="*/ 604684 h 2721077"/>
                <a:gd name="connsiteX103" fmla="*/ 3539613 w 5031192"/>
                <a:gd name="connsiteY103" fmla="*/ 567813 h 2721077"/>
                <a:gd name="connsiteX104" fmla="*/ 3561736 w 5031192"/>
                <a:gd name="connsiteY104" fmla="*/ 560438 h 2721077"/>
                <a:gd name="connsiteX105" fmla="*/ 3620729 w 5031192"/>
                <a:gd name="connsiteY105" fmla="*/ 545690 h 2721077"/>
                <a:gd name="connsiteX106" fmla="*/ 3664974 w 5031192"/>
                <a:gd name="connsiteY106" fmla="*/ 530942 h 2721077"/>
                <a:gd name="connsiteX107" fmla="*/ 3709220 w 5031192"/>
                <a:gd name="connsiteY107" fmla="*/ 508819 h 2721077"/>
                <a:gd name="connsiteX108" fmla="*/ 3753465 w 5031192"/>
                <a:gd name="connsiteY108" fmla="*/ 494071 h 2721077"/>
                <a:gd name="connsiteX109" fmla="*/ 3790336 w 5031192"/>
                <a:gd name="connsiteY109" fmla="*/ 471948 h 2721077"/>
                <a:gd name="connsiteX110" fmla="*/ 3812458 w 5031192"/>
                <a:gd name="connsiteY110" fmla="*/ 457200 h 2721077"/>
                <a:gd name="connsiteX111" fmla="*/ 3827207 w 5031192"/>
                <a:gd name="connsiteY111" fmla="*/ 442451 h 2721077"/>
                <a:gd name="connsiteX112" fmla="*/ 3849329 w 5031192"/>
                <a:gd name="connsiteY112" fmla="*/ 435077 h 2721077"/>
                <a:gd name="connsiteX113" fmla="*/ 3908323 w 5031192"/>
                <a:gd name="connsiteY113" fmla="*/ 427131 h 2721077"/>
                <a:gd name="connsiteX114" fmla="*/ 3952568 w 5031192"/>
                <a:gd name="connsiteY114" fmla="*/ 383458 h 2721077"/>
                <a:gd name="connsiteX115" fmla="*/ 4007266 w 5031192"/>
                <a:gd name="connsiteY115" fmla="*/ 353390 h 2721077"/>
                <a:gd name="connsiteX116" fmla="*/ 4043566 w 5031192"/>
                <a:gd name="connsiteY116" fmla="*/ 335563 h 2721077"/>
                <a:gd name="connsiteX117" fmla="*/ 4092753 w 5031192"/>
                <a:gd name="connsiteY117" fmla="*/ 314085 h 2721077"/>
                <a:gd name="connsiteX118" fmla="*/ 4138785 w 5031192"/>
                <a:gd name="connsiteY118" fmla="*/ 277786 h 2721077"/>
                <a:gd name="connsiteX119" fmla="*/ 4181168 w 5031192"/>
                <a:gd name="connsiteY119" fmla="*/ 250722 h 2721077"/>
                <a:gd name="connsiteX120" fmla="*/ 4225413 w 5031192"/>
                <a:gd name="connsiteY120" fmla="*/ 243348 h 2721077"/>
                <a:gd name="connsiteX121" fmla="*/ 4247536 w 5031192"/>
                <a:gd name="connsiteY121" fmla="*/ 228600 h 2721077"/>
                <a:gd name="connsiteX122" fmla="*/ 4277033 w 5031192"/>
                <a:gd name="connsiteY122" fmla="*/ 221226 h 2721077"/>
                <a:gd name="connsiteX123" fmla="*/ 4299155 w 5031192"/>
                <a:gd name="connsiteY123" fmla="*/ 213851 h 2721077"/>
                <a:gd name="connsiteX124" fmla="*/ 4336026 w 5031192"/>
                <a:gd name="connsiteY124" fmla="*/ 184355 h 2721077"/>
                <a:gd name="connsiteX125" fmla="*/ 4350774 w 5031192"/>
                <a:gd name="connsiteY125" fmla="*/ 169606 h 2721077"/>
                <a:gd name="connsiteX126" fmla="*/ 4454013 w 5031192"/>
                <a:gd name="connsiteY126" fmla="*/ 162232 h 2721077"/>
                <a:gd name="connsiteX127" fmla="*/ 4579374 w 5031192"/>
                <a:gd name="connsiteY127" fmla="*/ 132735 h 2721077"/>
                <a:gd name="connsiteX128" fmla="*/ 4616245 w 5031192"/>
                <a:gd name="connsiteY128" fmla="*/ 81116 h 2721077"/>
                <a:gd name="connsiteX129" fmla="*/ 4682613 w 5031192"/>
                <a:gd name="connsiteY129" fmla="*/ 73742 h 2721077"/>
                <a:gd name="connsiteX130" fmla="*/ 4697362 w 5031192"/>
                <a:gd name="connsiteY130" fmla="*/ 44245 h 2721077"/>
                <a:gd name="connsiteX131" fmla="*/ 4970207 w 5031192"/>
                <a:gd name="connsiteY131" fmla="*/ 36871 h 2721077"/>
                <a:gd name="connsiteX132" fmla="*/ 4969562 w 5031192"/>
                <a:gd name="connsiteY132" fmla="*/ 0 h 2721077"/>
                <a:gd name="connsiteX133" fmla="*/ 5031192 w 5031192"/>
                <a:gd name="connsiteY133" fmla="*/ 1662 h 2721077"/>
                <a:gd name="connsiteX0" fmla="*/ 0 w 5031192"/>
                <a:gd name="connsiteY0" fmla="*/ 2721955 h 2721955"/>
                <a:gd name="connsiteX1" fmla="*/ 0 w 5031192"/>
                <a:gd name="connsiteY1" fmla="*/ 2721955 h 2721955"/>
                <a:gd name="connsiteX2" fmla="*/ 44245 w 5031192"/>
                <a:gd name="connsiteY2" fmla="*/ 2670336 h 2721955"/>
                <a:gd name="connsiteX3" fmla="*/ 58994 w 5031192"/>
                <a:gd name="connsiteY3" fmla="*/ 2655587 h 2721955"/>
                <a:gd name="connsiteX4" fmla="*/ 81116 w 5031192"/>
                <a:gd name="connsiteY4" fmla="*/ 2648213 h 2721955"/>
                <a:gd name="connsiteX5" fmla="*/ 117987 w 5031192"/>
                <a:gd name="connsiteY5" fmla="*/ 2626091 h 2721955"/>
                <a:gd name="connsiteX6" fmla="*/ 154858 w 5031192"/>
                <a:gd name="connsiteY6" fmla="*/ 2603968 h 2721955"/>
                <a:gd name="connsiteX7" fmla="*/ 206478 w 5031192"/>
                <a:gd name="connsiteY7" fmla="*/ 2567097 h 2721955"/>
                <a:gd name="connsiteX8" fmla="*/ 250723 w 5031192"/>
                <a:gd name="connsiteY8" fmla="*/ 2538891 h 2721955"/>
                <a:gd name="connsiteX9" fmla="*/ 282082 w 5031192"/>
                <a:gd name="connsiteY9" fmla="*/ 2509965 h 2721955"/>
                <a:gd name="connsiteX10" fmla="*/ 309716 w 5031192"/>
                <a:gd name="connsiteY10" fmla="*/ 2478607 h 2721955"/>
                <a:gd name="connsiteX11" fmla="*/ 346587 w 5031192"/>
                <a:gd name="connsiteY11" fmla="*/ 2456484 h 2721955"/>
                <a:gd name="connsiteX12" fmla="*/ 376084 w 5031192"/>
                <a:gd name="connsiteY12" fmla="*/ 2426987 h 2721955"/>
                <a:gd name="connsiteX13" fmla="*/ 390833 w 5031192"/>
                <a:gd name="connsiteY13" fmla="*/ 2412239 h 2721955"/>
                <a:gd name="connsiteX14" fmla="*/ 412955 w 5031192"/>
                <a:gd name="connsiteY14" fmla="*/ 2404865 h 2721955"/>
                <a:gd name="connsiteX15" fmla="*/ 420329 w 5031192"/>
                <a:gd name="connsiteY15" fmla="*/ 2382742 h 2721955"/>
                <a:gd name="connsiteX16" fmla="*/ 449826 w 5031192"/>
                <a:gd name="connsiteY16" fmla="*/ 2353245 h 2721955"/>
                <a:gd name="connsiteX17" fmla="*/ 471949 w 5031192"/>
                <a:gd name="connsiteY17" fmla="*/ 2316374 h 2721955"/>
                <a:gd name="connsiteX18" fmla="*/ 494717 w 5031192"/>
                <a:gd name="connsiteY18" fmla="*/ 2303489 h 2721955"/>
                <a:gd name="connsiteX19" fmla="*/ 510681 w 5031192"/>
                <a:gd name="connsiteY19" fmla="*/ 2288740 h 2721955"/>
                <a:gd name="connsiteX20" fmla="*/ 540824 w 5031192"/>
                <a:gd name="connsiteY20" fmla="*/ 2277070 h 2721955"/>
                <a:gd name="connsiteX21" fmla="*/ 585641 w 5031192"/>
                <a:gd name="connsiteY21" fmla="*/ 2258027 h 2721955"/>
                <a:gd name="connsiteX22" fmla="*/ 626235 w 5031192"/>
                <a:gd name="connsiteY22" fmla="*/ 2241416 h 2721955"/>
                <a:gd name="connsiteX23" fmla="*/ 652653 w 5031192"/>
                <a:gd name="connsiteY23" fmla="*/ 2204545 h 2721955"/>
                <a:gd name="connsiteX24" fmla="*/ 678426 w 5031192"/>
                <a:gd name="connsiteY24" fmla="*/ 2178127 h 2721955"/>
                <a:gd name="connsiteX25" fmla="*/ 730045 w 5031192"/>
                <a:gd name="connsiteY25" fmla="*/ 2144336 h 2721955"/>
                <a:gd name="connsiteX26" fmla="*/ 789039 w 5031192"/>
                <a:gd name="connsiteY26" fmla="*/ 2102523 h 2721955"/>
                <a:gd name="connsiteX27" fmla="*/ 811162 w 5031192"/>
                <a:gd name="connsiteY27" fmla="*/ 2095149 h 2721955"/>
                <a:gd name="connsiteX28" fmla="*/ 825910 w 5031192"/>
                <a:gd name="connsiteY28" fmla="*/ 2080400 h 2721955"/>
                <a:gd name="connsiteX29" fmla="*/ 870155 w 5031192"/>
                <a:gd name="connsiteY29" fmla="*/ 2050904 h 2721955"/>
                <a:gd name="connsiteX30" fmla="*/ 907026 w 5031192"/>
                <a:gd name="connsiteY30" fmla="*/ 2021407 h 2721955"/>
                <a:gd name="connsiteX31" fmla="*/ 958075 w 5031192"/>
                <a:gd name="connsiteY31" fmla="*/ 2007304 h 2721955"/>
                <a:gd name="connsiteX32" fmla="*/ 983847 w 5031192"/>
                <a:gd name="connsiteY32" fmla="*/ 1992556 h 2721955"/>
                <a:gd name="connsiteX33" fmla="*/ 1047136 w 5031192"/>
                <a:gd name="connsiteY33" fmla="*/ 1955039 h 2721955"/>
                <a:gd name="connsiteX34" fmla="*/ 1078495 w 5031192"/>
                <a:gd name="connsiteY34" fmla="*/ 1956901 h 2721955"/>
                <a:gd name="connsiteX35" fmla="*/ 1113504 w 5031192"/>
                <a:gd name="connsiteY35" fmla="*/ 1925542 h 2721955"/>
                <a:gd name="connsiteX36" fmla="*/ 1135626 w 5031192"/>
                <a:gd name="connsiteY36" fmla="*/ 1910794 h 2721955"/>
                <a:gd name="connsiteX37" fmla="*/ 1150374 w 5031192"/>
                <a:gd name="connsiteY37" fmla="*/ 1896045 h 2721955"/>
                <a:gd name="connsiteX38" fmla="*/ 1194620 w 5031192"/>
                <a:gd name="connsiteY38" fmla="*/ 1881297 h 2721955"/>
                <a:gd name="connsiteX39" fmla="*/ 1216742 w 5031192"/>
                <a:gd name="connsiteY39" fmla="*/ 1873923 h 2721955"/>
                <a:gd name="connsiteX40" fmla="*/ 1275736 w 5031192"/>
                <a:gd name="connsiteY40" fmla="*/ 1844426 h 2721955"/>
                <a:gd name="connsiteX41" fmla="*/ 1297858 w 5031192"/>
                <a:gd name="connsiteY41" fmla="*/ 1837052 h 2721955"/>
                <a:gd name="connsiteX42" fmla="*/ 1319981 w 5031192"/>
                <a:gd name="connsiteY42" fmla="*/ 1829678 h 2721955"/>
                <a:gd name="connsiteX43" fmla="*/ 1334729 w 5031192"/>
                <a:gd name="connsiteY43" fmla="*/ 1814929 h 2721955"/>
                <a:gd name="connsiteX44" fmla="*/ 1378974 w 5031192"/>
                <a:gd name="connsiteY44" fmla="*/ 1800181 h 2721955"/>
                <a:gd name="connsiteX45" fmla="*/ 1437968 w 5031192"/>
                <a:gd name="connsiteY45" fmla="*/ 1770684 h 2721955"/>
                <a:gd name="connsiteX46" fmla="*/ 1460091 w 5031192"/>
                <a:gd name="connsiteY46" fmla="*/ 1763310 h 2721955"/>
                <a:gd name="connsiteX47" fmla="*/ 1482213 w 5031192"/>
                <a:gd name="connsiteY47" fmla="*/ 1748562 h 2721955"/>
                <a:gd name="connsiteX48" fmla="*/ 1512356 w 5031192"/>
                <a:gd name="connsiteY48" fmla="*/ 1739971 h 2721955"/>
                <a:gd name="connsiteX49" fmla="*/ 1562187 w 5031192"/>
                <a:gd name="connsiteY49" fmla="*/ 1717203 h 2721955"/>
                <a:gd name="connsiteX50" fmla="*/ 1592826 w 5031192"/>
                <a:gd name="connsiteY50" fmla="*/ 1682194 h 2721955"/>
                <a:gd name="connsiteX51" fmla="*/ 1614949 w 5031192"/>
                <a:gd name="connsiteY51" fmla="*/ 1674820 h 2721955"/>
                <a:gd name="connsiteX52" fmla="*/ 1629697 w 5031192"/>
                <a:gd name="connsiteY52" fmla="*/ 1660071 h 2721955"/>
                <a:gd name="connsiteX53" fmla="*/ 1673942 w 5031192"/>
                <a:gd name="connsiteY53" fmla="*/ 1630574 h 2721955"/>
                <a:gd name="connsiteX54" fmla="*/ 1710813 w 5031192"/>
                <a:gd name="connsiteY54" fmla="*/ 1608452 h 2721955"/>
                <a:gd name="connsiteX55" fmla="*/ 1725562 w 5031192"/>
                <a:gd name="connsiteY55" fmla="*/ 1593704 h 2721955"/>
                <a:gd name="connsiteX56" fmla="*/ 1769807 w 5031192"/>
                <a:gd name="connsiteY56" fmla="*/ 1564207 h 2721955"/>
                <a:gd name="connsiteX57" fmla="*/ 1784555 w 5031192"/>
                <a:gd name="connsiteY57" fmla="*/ 1549458 h 2721955"/>
                <a:gd name="connsiteX58" fmla="*/ 1799304 w 5031192"/>
                <a:gd name="connsiteY58" fmla="*/ 1527336 h 2721955"/>
                <a:gd name="connsiteX59" fmla="*/ 1865671 w 5031192"/>
                <a:gd name="connsiteY59" fmla="*/ 1515095 h 2721955"/>
                <a:gd name="connsiteX60" fmla="*/ 1939413 w 5031192"/>
                <a:gd name="connsiteY60" fmla="*/ 1468342 h 2721955"/>
                <a:gd name="connsiteX61" fmla="*/ 1961536 w 5031192"/>
                <a:gd name="connsiteY61" fmla="*/ 1460968 h 2721955"/>
                <a:gd name="connsiteX62" fmla="*/ 1983658 w 5031192"/>
                <a:gd name="connsiteY62" fmla="*/ 1446220 h 2721955"/>
                <a:gd name="connsiteX63" fmla="*/ 2020529 w 5031192"/>
                <a:gd name="connsiteY63" fmla="*/ 1409349 h 2721955"/>
                <a:gd name="connsiteX64" fmla="*/ 2086897 w 5031192"/>
                <a:gd name="connsiteY64" fmla="*/ 1372478 h 2721955"/>
                <a:gd name="connsiteX65" fmla="*/ 2092408 w 5031192"/>
                <a:gd name="connsiteY65" fmla="*/ 1345414 h 2721955"/>
                <a:gd name="connsiteX66" fmla="*/ 2145245 w 5031192"/>
                <a:gd name="connsiteY66" fmla="*/ 1316563 h 2721955"/>
                <a:gd name="connsiteX67" fmla="*/ 2175387 w 5031192"/>
                <a:gd name="connsiteY67" fmla="*/ 1291362 h 2721955"/>
                <a:gd name="connsiteX68" fmla="*/ 2190136 w 5031192"/>
                <a:gd name="connsiteY68" fmla="*/ 1276613 h 2721955"/>
                <a:gd name="connsiteX69" fmla="*/ 2204884 w 5031192"/>
                <a:gd name="connsiteY69" fmla="*/ 1254491 h 2721955"/>
                <a:gd name="connsiteX70" fmla="*/ 2227007 w 5031192"/>
                <a:gd name="connsiteY70" fmla="*/ 1247116 h 2721955"/>
                <a:gd name="connsiteX71" fmla="*/ 2271252 w 5031192"/>
                <a:gd name="connsiteY71" fmla="*/ 1217620 h 2721955"/>
                <a:gd name="connsiteX72" fmla="*/ 2300749 w 5031192"/>
                <a:gd name="connsiteY72" fmla="*/ 1188123 h 2721955"/>
                <a:gd name="connsiteX73" fmla="*/ 2337620 w 5031192"/>
                <a:gd name="connsiteY73" fmla="*/ 1158626 h 2721955"/>
                <a:gd name="connsiteX74" fmla="*/ 2389239 w 5031192"/>
                <a:gd name="connsiteY74" fmla="*/ 1151252 h 2721955"/>
                <a:gd name="connsiteX75" fmla="*/ 2433484 w 5031192"/>
                <a:gd name="connsiteY75" fmla="*/ 1136504 h 2721955"/>
                <a:gd name="connsiteX76" fmla="*/ 2455607 w 5031192"/>
                <a:gd name="connsiteY76" fmla="*/ 1121755 h 2721955"/>
                <a:gd name="connsiteX77" fmla="*/ 2499852 w 5031192"/>
                <a:gd name="connsiteY77" fmla="*/ 1107007 h 2721955"/>
                <a:gd name="connsiteX78" fmla="*/ 2544097 w 5031192"/>
                <a:gd name="connsiteY78" fmla="*/ 1092258 h 2721955"/>
                <a:gd name="connsiteX79" fmla="*/ 2566220 w 5031192"/>
                <a:gd name="connsiteY79" fmla="*/ 1084884 h 2721955"/>
                <a:gd name="connsiteX80" fmla="*/ 2585263 w 5031192"/>
                <a:gd name="connsiteY80" fmla="*/ 1057821 h 2721955"/>
                <a:gd name="connsiteX81" fmla="*/ 2609248 w 5031192"/>
                <a:gd name="connsiteY81" fmla="*/ 1036914 h 2721955"/>
                <a:gd name="connsiteX82" fmla="*/ 2676833 w 5031192"/>
                <a:gd name="connsiteY82" fmla="*/ 1033265 h 2721955"/>
                <a:gd name="connsiteX83" fmla="*/ 2691581 w 5031192"/>
                <a:gd name="connsiteY83" fmla="*/ 1018516 h 2721955"/>
                <a:gd name="connsiteX84" fmla="*/ 2713704 w 5031192"/>
                <a:gd name="connsiteY84" fmla="*/ 1003768 h 2721955"/>
                <a:gd name="connsiteX85" fmla="*/ 2765323 w 5031192"/>
                <a:gd name="connsiteY85" fmla="*/ 952149 h 2721955"/>
                <a:gd name="connsiteX86" fmla="*/ 2794820 w 5031192"/>
                <a:gd name="connsiteY86" fmla="*/ 922652 h 2721955"/>
                <a:gd name="connsiteX87" fmla="*/ 2839065 w 5031192"/>
                <a:gd name="connsiteY87" fmla="*/ 914706 h 2721955"/>
                <a:gd name="connsiteX88" fmla="*/ 2905507 w 5031192"/>
                <a:gd name="connsiteY88" fmla="*/ 880270 h 2721955"/>
                <a:gd name="connsiteX89" fmla="*/ 3045542 w 5031192"/>
                <a:gd name="connsiteY89" fmla="*/ 841536 h 2721955"/>
                <a:gd name="connsiteX90" fmla="*/ 3104536 w 5031192"/>
                <a:gd name="connsiteY90" fmla="*/ 812039 h 2721955"/>
                <a:gd name="connsiteX91" fmla="*/ 3126658 w 5031192"/>
                <a:gd name="connsiteY91" fmla="*/ 804665 h 2721955"/>
                <a:gd name="connsiteX92" fmla="*/ 3141407 w 5031192"/>
                <a:gd name="connsiteY92" fmla="*/ 789916 h 2721955"/>
                <a:gd name="connsiteX93" fmla="*/ 3193026 w 5031192"/>
                <a:gd name="connsiteY93" fmla="*/ 767794 h 2721955"/>
                <a:gd name="connsiteX94" fmla="*/ 3207774 w 5031192"/>
                <a:gd name="connsiteY94" fmla="*/ 753045 h 2721955"/>
                <a:gd name="connsiteX95" fmla="*/ 3244645 w 5031192"/>
                <a:gd name="connsiteY95" fmla="*/ 745671 h 2721955"/>
                <a:gd name="connsiteX96" fmla="*/ 3288171 w 5031192"/>
                <a:gd name="connsiteY96" fmla="*/ 715529 h 2721955"/>
                <a:gd name="connsiteX97" fmla="*/ 3335569 w 5031192"/>
                <a:gd name="connsiteY97" fmla="*/ 702642 h 2721955"/>
                <a:gd name="connsiteX98" fmla="*/ 3347240 w 5031192"/>
                <a:gd name="connsiteY98" fmla="*/ 671283 h 2721955"/>
                <a:gd name="connsiteX99" fmla="*/ 3394562 w 5031192"/>
                <a:gd name="connsiteY99" fmla="*/ 646082 h 2721955"/>
                <a:gd name="connsiteX100" fmla="*/ 3451123 w 5031192"/>
                <a:gd name="connsiteY100" fmla="*/ 627684 h 2721955"/>
                <a:gd name="connsiteX101" fmla="*/ 3480620 w 5031192"/>
                <a:gd name="connsiteY101" fmla="*/ 620310 h 2721955"/>
                <a:gd name="connsiteX102" fmla="*/ 3502742 w 5031192"/>
                <a:gd name="connsiteY102" fmla="*/ 605562 h 2721955"/>
                <a:gd name="connsiteX103" fmla="*/ 3539613 w 5031192"/>
                <a:gd name="connsiteY103" fmla="*/ 568691 h 2721955"/>
                <a:gd name="connsiteX104" fmla="*/ 3561736 w 5031192"/>
                <a:gd name="connsiteY104" fmla="*/ 561316 h 2721955"/>
                <a:gd name="connsiteX105" fmla="*/ 3620729 w 5031192"/>
                <a:gd name="connsiteY105" fmla="*/ 546568 h 2721955"/>
                <a:gd name="connsiteX106" fmla="*/ 3664974 w 5031192"/>
                <a:gd name="connsiteY106" fmla="*/ 531820 h 2721955"/>
                <a:gd name="connsiteX107" fmla="*/ 3709220 w 5031192"/>
                <a:gd name="connsiteY107" fmla="*/ 509697 h 2721955"/>
                <a:gd name="connsiteX108" fmla="*/ 3753465 w 5031192"/>
                <a:gd name="connsiteY108" fmla="*/ 494949 h 2721955"/>
                <a:gd name="connsiteX109" fmla="*/ 3790336 w 5031192"/>
                <a:gd name="connsiteY109" fmla="*/ 472826 h 2721955"/>
                <a:gd name="connsiteX110" fmla="*/ 3812458 w 5031192"/>
                <a:gd name="connsiteY110" fmla="*/ 458078 h 2721955"/>
                <a:gd name="connsiteX111" fmla="*/ 3827207 w 5031192"/>
                <a:gd name="connsiteY111" fmla="*/ 443329 h 2721955"/>
                <a:gd name="connsiteX112" fmla="*/ 3849329 w 5031192"/>
                <a:gd name="connsiteY112" fmla="*/ 435955 h 2721955"/>
                <a:gd name="connsiteX113" fmla="*/ 3908323 w 5031192"/>
                <a:gd name="connsiteY113" fmla="*/ 428009 h 2721955"/>
                <a:gd name="connsiteX114" fmla="*/ 3952568 w 5031192"/>
                <a:gd name="connsiteY114" fmla="*/ 384336 h 2721955"/>
                <a:gd name="connsiteX115" fmla="*/ 4007266 w 5031192"/>
                <a:gd name="connsiteY115" fmla="*/ 354268 h 2721955"/>
                <a:gd name="connsiteX116" fmla="*/ 4043566 w 5031192"/>
                <a:gd name="connsiteY116" fmla="*/ 336441 h 2721955"/>
                <a:gd name="connsiteX117" fmla="*/ 4092753 w 5031192"/>
                <a:gd name="connsiteY117" fmla="*/ 314963 h 2721955"/>
                <a:gd name="connsiteX118" fmla="*/ 4138785 w 5031192"/>
                <a:gd name="connsiteY118" fmla="*/ 278664 h 2721955"/>
                <a:gd name="connsiteX119" fmla="*/ 4181168 w 5031192"/>
                <a:gd name="connsiteY119" fmla="*/ 251600 h 2721955"/>
                <a:gd name="connsiteX120" fmla="*/ 4225413 w 5031192"/>
                <a:gd name="connsiteY120" fmla="*/ 244226 h 2721955"/>
                <a:gd name="connsiteX121" fmla="*/ 4247536 w 5031192"/>
                <a:gd name="connsiteY121" fmla="*/ 229478 h 2721955"/>
                <a:gd name="connsiteX122" fmla="*/ 4277033 w 5031192"/>
                <a:gd name="connsiteY122" fmla="*/ 222104 h 2721955"/>
                <a:gd name="connsiteX123" fmla="*/ 4299155 w 5031192"/>
                <a:gd name="connsiteY123" fmla="*/ 214729 h 2721955"/>
                <a:gd name="connsiteX124" fmla="*/ 4336026 w 5031192"/>
                <a:gd name="connsiteY124" fmla="*/ 185233 h 2721955"/>
                <a:gd name="connsiteX125" fmla="*/ 4350774 w 5031192"/>
                <a:gd name="connsiteY125" fmla="*/ 170484 h 2721955"/>
                <a:gd name="connsiteX126" fmla="*/ 4454013 w 5031192"/>
                <a:gd name="connsiteY126" fmla="*/ 163110 h 2721955"/>
                <a:gd name="connsiteX127" fmla="*/ 4579374 w 5031192"/>
                <a:gd name="connsiteY127" fmla="*/ 133613 h 2721955"/>
                <a:gd name="connsiteX128" fmla="*/ 4616245 w 5031192"/>
                <a:gd name="connsiteY128" fmla="*/ 81994 h 2721955"/>
                <a:gd name="connsiteX129" fmla="*/ 4682613 w 5031192"/>
                <a:gd name="connsiteY129" fmla="*/ 74620 h 2721955"/>
                <a:gd name="connsiteX130" fmla="*/ 4697362 w 5031192"/>
                <a:gd name="connsiteY130" fmla="*/ 45123 h 2721955"/>
                <a:gd name="connsiteX131" fmla="*/ 4970207 w 5031192"/>
                <a:gd name="connsiteY131" fmla="*/ 37749 h 2721955"/>
                <a:gd name="connsiteX132" fmla="*/ 4969562 w 5031192"/>
                <a:gd name="connsiteY132" fmla="*/ 878 h 2721955"/>
                <a:gd name="connsiteX133" fmla="*/ 5031192 w 5031192"/>
                <a:gd name="connsiteY133" fmla="*/ 0 h 2721955"/>
                <a:gd name="connsiteX0" fmla="*/ 0 w 5031192"/>
                <a:gd name="connsiteY0" fmla="*/ 2721955 h 2721955"/>
                <a:gd name="connsiteX1" fmla="*/ 0 w 5031192"/>
                <a:gd name="connsiteY1" fmla="*/ 2721955 h 2721955"/>
                <a:gd name="connsiteX2" fmla="*/ 44245 w 5031192"/>
                <a:gd name="connsiteY2" fmla="*/ 2670336 h 2721955"/>
                <a:gd name="connsiteX3" fmla="*/ 58994 w 5031192"/>
                <a:gd name="connsiteY3" fmla="*/ 2655587 h 2721955"/>
                <a:gd name="connsiteX4" fmla="*/ 81116 w 5031192"/>
                <a:gd name="connsiteY4" fmla="*/ 2648213 h 2721955"/>
                <a:gd name="connsiteX5" fmla="*/ 117987 w 5031192"/>
                <a:gd name="connsiteY5" fmla="*/ 2626091 h 2721955"/>
                <a:gd name="connsiteX6" fmla="*/ 154858 w 5031192"/>
                <a:gd name="connsiteY6" fmla="*/ 2603968 h 2721955"/>
                <a:gd name="connsiteX7" fmla="*/ 206478 w 5031192"/>
                <a:gd name="connsiteY7" fmla="*/ 2567097 h 2721955"/>
                <a:gd name="connsiteX8" fmla="*/ 250723 w 5031192"/>
                <a:gd name="connsiteY8" fmla="*/ 2538891 h 2721955"/>
                <a:gd name="connsiteX9" fmla="*/ 282082 w 5031192"/>
                <a:gd name="connsiteY9" fmla="*/ 2509965 h 2721955"/>
                <a:gd name="connsiteX10" fmla="*/ 309716 w 5031192"/>
                <a:gd name="connsiteY10" fmla="*/ 2478607 h 2721955"/>
                <a:gd name="connsiteX11" fmla="*/ 346587 w 5031192"/>
                <a:gd name="connsiteY11" fmla="*/ 2456484 h 2721955"/>
                <a:gd name="connsiteX12" fmla="*/ 376084 w 5031192"/>
                <a:gd name="connsiteY12" fmla="*/ 2426987 h 2721955"/>
                <a:gd name="connsiteX13" fmla="*/ 390833 w 5031192"/>
                <a:gd name="connsiteY13" fmla="*/ 2412239 h 2721955"/>
                <a:gd name="connsiteX14" fmla="*/ 412955 w 5031192"/>
                <a:gd name="connsiteY14" fmla="*/ 2404865 h 2721955"/>
                <a:gd name="connsiteX15" fmla="*/ 420329 w 5031192"/>
                <a:gd name="connsiteY15" fmla="*/ 2382742 h 2721955"/>
                <a:gd name="connsiteX16" fmla="*/ 449826 w 5031192"/>
                <a:gd name="connsiteY16" fmla="*/ 2353245 h 2721955"/>
                <a:gd name="connsiteX17" fmla="*/ 471949 w 5031192"/>
                <a:gd name="connsiteY17" fmla="*/ 2316374 h 2721955"/>
                <a:gd name="connsiteX18" fmla="*/ 494717 w 5031192"/>
                <a:gd name="connsiteY18" fmla="*/ 2303489 h 2721955"/>
                <a:gd name="connsiteX19" fmla="*/ 510681 w 5031192"/>
                <a:gd name="connsiteY19" fmla="*/ 2288740 h 2721955"/>
                <a:gd name="connsiteX20" fmla="*/ 540824 w 5031192"/>
                <a:gd name="connsiteY20" fmla="*/ 2277070 h 2721955"/>
                <a:gd name="connsiteX21" fmla="*/ 585641 w 5031192"/>
                <a:gd name="connsiteY21" fmla="*/ 2258027 h 2721955"/>
                <a:gd name="connsiteX22" fmla="*/ 626235 w 5031192"/>
                <a:gd name="connsiteY22" fmla="*/ 2241416 h 2721955"/>
                <a:gd name="connsiteX23" fmla="*/ 652653 w 5031192"/>
                <a:gd name="connsiteY23" fmla="*/ 2204545 h 2721955"/>
                <a:gd name="connsiteX24" fmla="*/ 678426 w 5031192"/>
                <a:gd name="connsiteY24" fmla="*/ 2178127 h 2721955"/>
                <a:gd name="connsiteX25" fmla="*/ 730045 w 5031192"/>
                <a:gd name="connsiteY25" fmla="*/ 2144336 h 2721955"/>
                <a:gd name="connsiteX26" fmla="*/ 789039 w 5031192"/>
                <a:gd name="connsiteY26" fmla="*/ 2102523 h 2721955"/>
                <a:gd name="connsiteX27" fmla="*/ 811162 w 5031192"/>
                <a:gd name="connsiteY27" fmla="*/ 2095149 h 2721955"/>
                <a:gd name="connsiteX28" fmla="*/ 825910 w 5031192"/>
                <a:gd name="connsiteY28" fmla="*/ 2080400 h 2721955"/>
                <a:gd name="connsiteX29" fmla="*/ 870155 w 5031192"/>
                <a:gd name="connsiteY29" fmla="*/ 2050904 h 2721955"/>
                <a:gd name="connsiteX30" fmla="*/ 907026 w 5031192"/>
                <a:gd name="connsiteY30" fmla="*/ 2021407 h 2721955"/>
                <a:gd name="connsiteX31" fmla="*/ 958075 w 5031192"/>
                <a:gd name="connsiteY31" fmla="*/ 2007304 h 2721955"/>
                <a:gd name="connsiteX32" fmla="*/ 983847 w 5031192"/>
                <a:gd name="connsiteY32" fmla="*/ 1992556 h 2721955"/>
                <a:gd name="connsiteX33" fmla="*/ 1047136 w 5031192"/>
                <a:gd name="connsiteY33" fmla="*/ 1955039 h 2721955"/>
                <a:gd name="connsiteX34" fmla="*/ 1078495 w 5031192"/>
                <a:gd name="connsiteY34" fmla="*/ 1956901 h 2721955"/>
                <a:gd name="connsiteX35" fmla="*/ 1113504 w 5031192"/>
                <a:gd name="connsiteY35" fmla="*/ 1925542 h 2721955"/>
                <a:gd name="connsiteX36" fmla="*/ 1135626 w 5031192"/>
                <a:gd name="connsiteY36" fmla="*/ 1910794 h 2721955"/>
                <a:gd name="connsiteX37" fmla="*/ 1150374 w 5031192"/>
                <a:gd name="connsiteY37" fmla="*/ 1896045 h 2721955"/>
                <a:gd name="connsiteX38" fmla="*/ 1194620 w 5031192"/>
                <a:gd name="connsiteY38" fmla="*/ 1881297 h 2721955"/>
                <a:gd name="connsiteX39" fmla="*/ 1216742 w 5031192"/>
                <a:gd name="connsiteY39" fmla="*/ 1873923 h 2721955"/>
                <a:gd name="connsiteX40" fmla="*/ 1275736 w 5031192"/>
                <a:gd name="connsiteY40" fmla="*/ 1844426 h 2721955"/>
                <a:gd name="connsiteX41" fmla="*/ 1297858 w 5031192"/>
                <a:gd name="connsiteY41" fmla="*/ 1837052 h 2721955"/>
                <a:gd name="connsiteX42" fmla="*/ 1319981 w 5031192"/>
                <a:gd name="connsiteY42" fmla="*/ 1829678 h 2721955"/>
                <a:gd name="connsiteX43" fmla="*/ 1334729 w 5031192"/>
                <a:gd name="connsiteY43" fmla="*/ 1814929 h 2721955"/>
                <a:gd name="connsiteX44" fmla="*/ 1378974 w 5031192"/>
                <a:gd name="connsiteY44" fmla="*/ 1800181 h 2721955"/>
                <a:gd name="connsiteX45" fmla="*/ 1437968 w 5031192"/>
                <a:gd name="connsiteY45" fmla="*/ 1770684 h 2721955"/>
                <a:gd name="connsiteX46" fmla="*/ 1460091 w 5031192"/>
                <a:gd name="connsiteY46" fmla="*/ 1763310 h 2721955"/>
                <a:gd name="connsiteX47" fmla="*/ 1482213 w 5031192"/>
                <a:gd name="connsiteY47" fmla="*/ 1748562 h 2721955"/>
                <a:gd name="connsiteX48" fmla="*/ 1512356 w 5031192"/>
                <a:gd name="connsiteY48" fmla="*/ 1739971 h 2721955"/>
                <a:gd name="connsiteX49" fmla="*/ 1562187 w 5031192"/>
                <a:gd name="connsiteY49" fmla="*/ 1717203 h 2721955"/>
                <a:gd name="connsiteX50" fmla="*/ 1592826 w 5031192"/>
                <a:gd name="connsiteY50" fmla="*/ 1682194 h 2721955"/>
                <a:gd name="connsiteX51" fmla="*/ 1614949 w 5031192"/>
                <a:gd name="connsiteY51" fmla="*/ 1674820 h 2721955"/>
                <a:gd name="connsiteX52" fmla="*/ 1629697 w 5031192"/>
                <a:gd name="connsiteY52" fmla="*/ 1660071 h 2721955"/>
                <a:gd name="connsiteX53" fmla="*/ 1673942 w 5031192"/>
                <a:gd name="connsiteY53" fmla="*/ 1630574 h 2721955"/>
                <a:gd name="connsiteX54" fmla="*/ 1710813 w 5031192"/>
                <a:gd name="connsiteY54" fmla="*/ 1608452 h 2721955"/>
                <a:gd name="connsiteX55" fmla="*/ 1725562 w 5031192"/>
                <a:gd name="connsiteY55" fmla="*/ 1593704 h 2721955"/>
                <a:gd name="connsiteX56" fmla="*/ 1769807 w 5031192"/>
                <a:gd name="connsiteY56" fmla="*/ 1564207 h 2721955"/>
                <a:gd name="connsiteX57" fmla="*/ 1784555 w 5031192"/>
                <a:gd name="connsiteY57" fmla="*/ 1549458 h 2721955"/>
                <a:gd name="connsiteX58" fmla="*/ 1799304 w 5031192"/>
                <a:gd name="connsiteY58" fmla="*/ 1527336 h 2721955"/>
                <a:gd name="connsiteX59" fmla="*/ 1865671 w 5031192"/>
                <a:gd name="connsiteY59" fmla="*/ 1515095 h 2721955"/>
                <a:gd name="connsiteX60" fmla="*/ 1939413 w 5031192"/>
                <a:gd name="connsiteY60" fmla="*/ 1468342 h 2721955"/>
                <a:gd name="connsiteX61" fmla="*/ 1961536 w 5031192"/>
                <a:gd name="connsiteY61" fmla="*/ 1460968 h 2721955"/>
                <a:gd name="connsiteX62" fmla="*/ 1983658 w 5031192"/>
                <a:gd name="connsiteY62" fmla="*/ 1446220 h 2721955"/>
                <a:gd name="connsiteX63" fmla="*/ 2020529 w 5031192"/>
                <a:gd name="connsiteY63" fmla="*/ 1409349 h 2721955"/>
                <a:gd name="connsiteX64" fmla="*/ 2086897 w 5031192"/>
                <a:gd name="connsiteY64" fmla="*/ 1372478 h 2721955"/>
                <a:gd name="connsiteX65" fmla="*/ 2092408 w 5031192"/>
                <a:gd name="connsiteY65" fmla="*/ 1345414 h 2721955"/>
                <a:gd name="connsiteX66" fmla="*/ 2145245 w 5031192"/>
                <a:gd name="connsiteY66" fmla="*/ 1316563 h 2721955"/>
                <a:gd name="connsiteX67" fmla="*/ 2175387 w 5031192"/>
                <a:gd name="connsiteY67" fmla="*/ 1291362 h 2721955"/>
                <a:gd name="connsiteX68" fmla="*/ 2190136 w 5031192"/>
                <a:gd name="connsiteY68" fmla="*/ 1276613 h 2721955"/>
                <a:gd name="connsiteX69" fmla="*/ 2204884 w 5031192"/>
                <a:gd name="connsiteY69" fmla="*/ 1254491 h 2721955"/>
                <a:gd name="connsiteX70" fmla="*/ 2227007 w 5031192"/>
                <a:gd name="connsiteY70" fmla="*/ 1247116 h 2721955"/>
                <a:gd name="connsiteX71" fmla="*/ 2271252 w 5031192"/>
                <a:gd name="connsiteY71" fmla="*/ 1217620 h 2721955"/>
                <a:gd name="connsiteX72" fmla="*/ 2300749 w 5031192"/>
                <a:gd name="connsiteY72" fmla="*/ 1188123 h 2721955"/>
                <a:gd name="connsiteX73" fmla="*/ 2337620 w 5031192"/>
                <a:gd name="connsiteY73" fmla="*/ 1158626 h 2721955"/>
                <a:gd name="connsiteX74" fmla="*/ 2389239 w 5031192"/>
                <a:gd name="connsiteY74" fmla="*/ 1151252 h 2721955"/>
                <a:gd name="connsiteX75" fmla="*/ 2433484 w 5031192"/>
                <a:gd name="connsiteY75" fmla="*/ 1136504 h 2721955"/>
                <a:gd name="connsiteX76" fmla="*/ 2455607 w 5031192"/>
                <a:gd name="connsiteY76" fmla="*/ 1121755 h 2721955"/>
                <a:gd name="connsiteX77" fmla="*/ 2499852 w 5031192"/>
                <a:gd name="connsiteY77" fmla="*/ 1107007 h 2721955"/>
                <a:gd name="connsiteX78" fmla="*/ 2544097 w 5031192"/>
                <a:gd name="connsiteY78" fmla="*/ 1092258 h 2721955"/>
                <a:gd name="connsiteX79" fmla="*/ 2566220 w 5031192"/>
                <a:gd name="connsiteY79" fmla="*/ 1084884 h 2721955"/>
                <a:gd name="connsiteX80" fmla="*/ 2585263 w 5031192"/>
                <a:gd name="connsiteY80" fmla="*/ 1057821 h 2721955"/>
                <a:gd name="connsiteX81" fmla="*/ 2609248 w 5031192"/>
                <a:gd name="connsiteY81" fmla="*/ 1036914 h 2721955"/>
                <a:gd name="connsiteX82" fmla="*/ 2676833 w 5031192"/>
                <a:gd name="connsiteY82" fmla="*/ 1033265 h 2721955"/>
                <a:gd name="connsiteX83" fmla="*/ 2691581 w 5031192"/>
                <a:gd name="connsiteY83" fmla="*/ 1018516 h 2721955"/>
                <a:gd name="connsiteX84" fmla="*/ 2713704 w 5031192"/>
                <a:gd name="connsiteY84" fmla="*/ 1003768 h 2721955"/>
                <a:gd name="connsiteX85" fmla="*/ 2765323 w 5031192"/>
                <a:gd name="connsiteY85" fmla="*/ 952149 h 2721955"/>
                <a:gd name="connsiteX86" fmla="*/ 2794820 w 5031192"/>
                <a:gd name="connsiteY86" fmla="*/ 922652 h 2721955"/>
                <a:gd name="connsiteX87" fmla="*/ 2839065 w 5031192"/>
                <a:gd name="connsiteY87" fmla="*/ 914706 h 2721955"/>
                <a:gd name="connsiteX88" fmla="*/ 2905507 w 5031192"/>
                <a:gd name="connsiteY88" fmla="*/ 880270 h 2721955"/>
                <a:gd name="connsiteX89" fmla="*/ 3045542 w 5031192"/>
                <a:gd name="connsiteY89" fmla="*/ 841536 h 2721955"/>
                <a:gd name="connsiteX90" fmla="*/ 3104536 w 5031192"/>
                <a:gd name="connsiteY90" fmla="*/ 812039 h 2721955"/>
                <a:gd name="connsiteX91" fmla="*/ 3126658 w 5031192"/>
                <a:gd name="connsiteY91" fmla="*/ 804665 h 2721955"/>
                <a:gd name="connsiteX92" fmla="*/ 3141407 w 5031192"/>
                <a:gd name="connsiteY92" fmla="*/ 789916 h 2721955"/>
                <a:gd name="connsiteX93" fmla="*/ 3193026 w 5031192"/>
                <a:gd name="connsiteY93" fmla="*/ 767794 h 2721955"/>
                <a:gd name="connsiteX94" fmla="*/ 3207774 w 5031192"/>
                <a:gd name="connsiteY94" fmla="*/ 753045 h 2721955"/>
                <a:gd name="connsiteX95" fmla="*/ 3244645 w 5031192"/>
                <a:gd name="connsiteY95" fmla="*/ 745671 h 2721955"/>
                <a:gd name="connsiteX96" fmla="*/ 3288171 w 5031192"/>
                <a:gd name="connsiteY96" fmla="*/ 715529 h 2721955"/>
                <a:gd name="connsiteX97" fmla="*/ 3335569 w 5031192"/>
                <a:gd name="connsiteY97" fmla="*/ 702642 h 2721955"/>
                <a:gd name="connsiteX98" fmla="*/ 3347240 w 5031192"/>
                <a:gd name="connsiteY98" fmla="*/ 671283 h 2721955"/>
                <a:gd name="connsiteX99" fmla="*/ 3394562 w 5031192"/>
                <a:gd name="connsiteY99" fmla="*/ 646082 h 2721955"/>
                <a:gd name="connsiteX100" fmla="*/ 3451123 w 5031192"/>
                <a:gd name="connsiteY100" fmla="*/ 627684 h 2721955"/>
                <a:gd name="connsiteX101" fmla="*/ 3480620 w 5031192"/>
                <a:gd name="connsiteY101" fmla="*/ 620310 h 2721955"/>
                <a:gd name="connsiteX102" fmla="*/ 3502742 w 5031192"/>
                <a:gd name="connsiteY102" fmla="*/ 605562 h 2721955"/>
                <a:gd name="connsiteX103" fmla="*/ 3539613 w 5031192"/>
                <a:gd name="connsiteY103" fmla="*/ 568691 h 2721955"/>
                <a:gd name="connsiteX104" fmla="*/ 3561736 w 5031192"/>
                <a:gd name="connsiteY104" fmla="*/ 561316 h 2721955"/>
                <a:gd name="connsiteX105" fmla="*/ 3620729 w 5031192"/>
                <a:gd name="connsiteY105" fmla="*/ 546568 h 2721955"/>
                <a:gd name="connsiteX106" fmla="*/ 3664974 w 5031192"/>
                <a:gd name="connsiteY106" fmla="*/ 531820 h 2721955"/>
                <a:gd name="connsiteX107" fmla="*/ 3709220 w 5031192"/>
                <a:gd name="connsiteY107" fmla="*/ 509697 h 2721955"/>
                <a:gd name="connsiteX108" fmla="*/ 3753465 w 5031192"/>
                <a:gd name="connsiteY108" fmla="*/ 494949 h 2721955"/>
                <a:gd name="connsiteX109" fmla="*/ 3790336 w 5031192"/>
                <a:gd name="connsiteY109" fmla="*/ 472826 h 2721955"/>
                <a:gd name="connsiteX110" fmla="*/ 3812458 w 5031192"/>
                <a:gd name="connsiteY110" fmla="*/ 458078 h 2721955"/>
                <a:gd name="connsiteX111" fmla="*/ 3827207 w 5031192"/>
                <a:gd name="connsiteY111" fmla="*/ 443329 h 2721955"/>
                <a:gd name="connsiteX112" fmla="*/ 3849329 w 5031192"/>
                <a:gd name="connsiteY112" fmla="*/ 435955 h 2721955"/>
                <a:gd name="connsiteX113" fmla="*/ 3908323 w 5031192"/>
                <a:gd name="connsiteY113" fmla="*/ 428009 h 2721955"/>
                <a:gd name="connsiteX114" fmla="*/ 3952568 w 5031192"/>
                <a:gd name="connsiteY114" fmla="*/ 384336 h 2721955"/>
                <a:gd name="connsiteX115" fmla="*/ 4007266 w 5031192"/>
                <a:gd name="connsiteY115" fmla="*/ 354268 h 2721955"/>
                <a:gd name="connsiteX116" fmla="*/ 4043566 w 5031192"/>
                <a:gd name="connsiteY116" fmla="*/ 336441 h 2721955"/>
                <a:gd name="connsiteX117" fmla="*/ 4092753 w 5031192"/>
                <a:gd name="connsiteY117" fmla="*/ 314963 h 2721955"/>
                <a:gd name="connsiteX118" fmla="*/ 4138785 w 5031192"/>
                <a:gd name="connsiteY118" fmla="*/ 278664 h 2721955"/>
                <a:gd name="connsiteX119" fmla="*/ 4181168 w 5031192"/>
                <a:gd name="connsiteY119" fmla="*/ 251600 h 2721955"/>
                <a:gd name="connsiteX120" fmla="*/ 4225413 w 5031192"/>
                <a:gd name="connsiteY120" fmla="*/ 244226 h 2721955"/>
                <a:gd name="connsiteX121" fmla="*/ 4247536 w 5031192"/>
                <a:gd name="connsiteY121" fmla="*/ 229478 h 2721955"/>
                <a:gd name="connsiteX122" fmla="*/ 4277033 w 5031192"/>
                <a:gd name="connsiteY122" fmla="*/ 222104 h 2721955"/>
                <a:gd name="connsiteX123" fmla="*/ 4299155 w 5031192"/>
                <a:gd name="connsiteY123" fmla="*/ 214729 h 2721955"/>
                <a:gd name="connsiteX124" fmla="*/ 4336026 w 5031192"/>
                <a:gd name="connsiteY124" fmla="*/ 185233 h 2721955"/>
                <a:gd name="connsiteX125" fmla="*/ 4350774 w 5031192"/>
                <a:gd name="connsiteY125" fmla="*/ 170484 h 2721955"/>
                <a:gd name="connsiteX126" fmla="*/ 4454013 w 5031192"/>
                <a:gd name="connsiteY126" fmla="*/ 163110 h 2721955"/>
                <a:gd name="connsiteX127" fmla="*/ 4579374 w 5031192"/>
                <a:gd name="connsiteY127" fmla="*/ 133613 h 2721955"/>
                <a:gd name="connsiteX128" fmla="*/ 4616245 w 5031192"/>
                <a:gd name="connsiteY128" fmla="*/ 81994 h 2721955"/>
                <a:gd name="connsiteX129" fmla="*/ 4682613 w 5031192"/>
                <a:gd name="connsiteY129" fmla="*/ 74620 h 2721955"/>
                <a:gd name="connsiteX130" fmla="*/ 4697362 w 5031192"/>
                <a:gd name="connsiteY130" fmla="*/ 45123 h 2721955"/>
                <a:gd name="connsiteX131" fmla="*/ 4970207 w 5031192"/>
                <a:gd name="connsiteY131" fmla="*/ 37749 h 2721955"/>
                <a:gd name="connsiteX132" fmla="*/ 4969562 w 5031192"/>
                <a:gd name="connsiteY132" fmla="*/ 878 h 2721955"/>
                <a:gd name="connsiteX133" fmla="*/ 5031192 w 5031192"/>
                <a:gd name="connsiteY133" fmla="*/ 0 h 2721955"/>
                <a:gd name="connsiteX0" fmla="*/ 0 w 5031192"/>
                <a:gd name="connsiteY0" fmla="*/ 2721955 h 2721955"/>
                <a:gd name="connsiteX1" fmla="*/ 0 w 5031192"/>
                <a:gd name="connsiteY1" fmla="*/ 2721955 h 2721955"/>
                <a:gd name="connsiteX2" fmla="*/ 44245 w 5031192"/>
                <a:gd name="connsiteY2" fmla="*/ 2670336 h 2721955"/>
                <a:gd name="connsiteX3" fmla="*/ 58994 w 5031192"/>
                <a:gd name="connsiteY3" fmla="*/ 2655587 h 2721955"/>
                <a:gd name="connsiteX4" fmla="*/ 117987 w 5031192"/>
                <a:gd name="connsiteY4" fmla="*/ 2626091 h 2721955"/>
                <a:gd name="connsiteX5" fmla="*/ 154858 w 5031192"/>
                <a:gd name="connsiteY5" fmla="*/ 2603968 h 2721955"/>
                <a:gd name="connsiteX6" fmla="*/ 206478 w 5031192"/>
                <a:gd name="connsiteY6" fmla="*/ 2567097 h 2721955"/>
                <a:gd name="connsiteX7" fmla="*/ 250723 w 5031192"/>
                <a:gd name="connsiteY7" fmla="*/ 2538891 h 2721955"/>
                <a:gd name="connsiteX8" fmla="*/ 282082 w 5031192"/>
                <a:gd name="connsiteY8" fmla="*/ 2509965 h 2721955"/>
                <a:gd name="connsiteX9" fmla="*/ 309716 w 5031192"/>
                <a:gd name="connsiteY9" fmla="*/ 2478607 h 2721955"/>
                <a:gd name="connsiteX10" fmla="*/ 346587 w 5031192"/>
                <a:gd name="connsiteY10" fmla="*/ 2456484 h 2721955"/>
                <a:gd name="connsiteX11" fmla="*/ 376084 w 5031192"/>
                <a:gd name="connsiteY11" fmla="*/ 2426987 h 2721955"/>
                <a:gd name="connsiteX12" fmla="*/ 390833 w 5031192"/>
                <a:gd name="connsiteY12" fmla="*/ 2412239 h 2721955"/>
                <a:gd name="connsiteX13" fmla="*/ 412955 w 5031192"/>
                <a:gd name="connsiteY13" fmla="*/ 2404865 h 2721955"/>
                <a:gd name="connsiteX14" fmla="*/ 420329 w 5031192"/>
                <a:gd name="connsiteY14" fmla="*/ 2382742 h 2721955"/>
                <a:gd name="connsiteX15" fmla="*/ 449826 w 5031192"/>
                <a:gd name="connsiteY15" fmla="*/ 2353245 h 2721955"/>
                <a:gd name="connsiteX16" fmla="*/ 471949 w 5031192"/>
                <a:gd name="connsiteY16" fmla="*/ 2316374 h 2721955"/>
                <a:gd name="connsiteX17" fmla="*/ 494717 w 5031192"/>
                <a:gd name="connsiteY17" fmla="*/ 2303489 h 2721955"/>
                <a:gd name="connsiteX18" fmla="*/ 510681 w 5031192"/>
                <a:gd name="connsiteY18" fmla="*/ 2288740 h 2721955"/>
                <a:gd name="connsiteX19" fmla="*/ 540824 w 5031192"/>
                <a:gd name="connsiteY19" fmla="*/ 2277070 h 2721955"/>
                <a:gd name="connsiteX20" fmla="*/ 585641 w 5031192"/>
                <a:gd name="connsiteY20" fmla="*/ 2258027 h 2721955"/>
                <a:gd name="connsiteX21" fmla="*/ 626235 w 5031192"/>
                <a:gd name="connsiteY21" fmla="*/ 2241416 h 2721955"/>
                <a:gd name="connsiteX22" fmla="*/ 652653 w 5031192"/>
                <a:gd name="connsiteY22" fmla="*/ 2204545 h 2721955"/>
                <a:gd name="connsiteX23" fmla="*/ 678426 w 5031192"/>
                <a:gd name="connsiteY23" fmla="*/ 2178127 h 2721955"/>
                <a:gd name="connsiteX24" fmla="*/ 730045 w 5031192"/>
                <a:gd name="connsiteY24" fmla="*/ 2144336 h 2721955"/>
                <a:gd name="connsiteX25" fmla="*/ 789039 w 5031192"/>
                <a:gd name="connsiteY25" fmla="*/ 2102523 h 2721955"/>
                <a:gd name="connsiteX26" fmla="*/ 811162 w 5031192"/>
                <a:gd name="connsiteY26" fmla="*/ 2095149 h 2721955"/>
                <a:gd name="connsiteX27" fmla="*/ 825910 w 5031192"/>
                <a:gd name="connsiteY27" fmla="*/ 2080400 h 2721955"/>
                <a:gd name="connsiteX28" fmla="*/ 870155 w 5031192"/>
                <a:gd name="connsiteY28" fmla="*/ 2050904 h 2721955"/>
                <a:gd name="connsiteX29" fmla="*/ 907026 w 5031192"/>
                <a:gd name="connsiteY29" fmla="*/ 2021407 h 2721955"/>
                <a:gd name="connsiteX30" fmla="*/ 958075 w 5031192"/>
                <a:gd name="connsiteY30" fmla="*/ 2007304 h 2721955"/>
                <a:gd name="connsiteX31" fmla="*/ 983847 w 5031192"/>
                <a:gd name="connsiteY31" fmla="*/ 1992556 h 2721955"/>
                <a:gd name="connsiteX32" fmla="*/ 1047136 w 5031192"/>
                <a:gd name="connsiteY32" fmla="*/ 1955039 h 2721955"/>
                <a:gd name="connsiteX33" fmla="*/ 1078495 w 5031192"/>
                <a:gd name="connsiteY33" fmla="*/ 1956901 h 2721955"/>
                <a:gd name="connsiteX34" fmla="*/ 1113504 w 5031192"/>
                <a:gd name="connsiteY34" fmla="*/ 1925542 h 2721955"/>
                <a:gd name="connsiteX35" fmla="*/ 1135626 w 5031192"/>
                <a:gd name="connsiteY35" fmla="*/ 1910794 h 2721955"/>
                <a:gd name="connsiteX36" fmla="*/ 1150374 w 5031192"/>
                <a:gd name="connsiteY36" fmla="*/ 1896045 h 2721955"/>
                <a:gd name="connsiteX37" fmla="*/ 1194620 w 5031192"/>
                <a:gd name="connsiteY37" fmla="*/ 1881297 h 2721955"/>
                <a:gd name="connsiteX38" fmla="*/ 1216742 w 5031192"/>
                <a:gd name="connsiteY38" fmla="*/ 1873923 h 2721955"/>
                <a:gd name="connsiteX39" fmla="*/ 1275736 w 5031192"/>
                <a:gd name="connsiteY39" fmla="*/ 1844426 h 2721955"/>
                <a:gd name="connsiteX40" fmla="*/ 1297858 w 5031192"/>
                <a:gd name="connsiteY40" fmla="*/ 1837052 h 2721955"/>
                <a:gd name="connsiteX41" fmla="*/ 1319981 w 5031192"/>
                <a:gd name="connsiteY41" fmla="*/ 1829678 h 2721955"/>
                <a:gd name="connsiteX42" fmla="*/ 1334729 w 5031192"/>
                <a:gd name="connsiteY42" fmla="*/ 1814929 h 2721955"/>
                <a:gd name="connsiteX43" fmla="*/ 1378974 w 5031192"/>
                <a:gd name="connsiteY43" fmla="*/ 1800181 h 2721955"/>
                <a:gd name="connsiteX44" fmla="*/ 1437968 w 5031192"/>
                <a:gd name="connsiteY44" fmla="*/ 1770684 h 2721955"/>
                <a:gd name="connsiteX45" fmla="*/ 1460091 w 5031192"/>
                <a:gd name="connsiteY45" fmla="*/ 1763310 h 2721955"/>
                <a:gd name="connsiteX46" fmla="*/ 1482213 w 5031192"/>
                <a:gd name="connsiteY46" fmla="*/ 1748562 h 2721955"/>
                <a:gd name="connsiteX47" fmla="*/ 1512356 w 5031192"/>
                <a:gd name="connsiteY47" fmla="*/ 1739971 h 2721955"/>
                <a:gd name="connsiteX48" fmla="*/ 1562187 w 5031192"/>
                <a:gd name="connsiteY48" fmla="*/ 1717203 h 2721955"/>
                <a:gd name="connsiteX49" fmla="*/ 1592826 w 5031192"/>
                <a:gd name="connsiteY49" fmla="*/ 1682194 h 2721955"/>
                <a:gd name="connsiteX50" fmla="*/ 1614949 w 5031192"/>
                <a:gd name="connsiteY50" fmla="*/ 1674820 h 2721955"/>
                <a:gd name="connsiteX51" fmla="*/ 1629697 w 5031192"/>
                <a:gd name="connsiteY51" fmla="*/ 1660071 h 2721955"/>
                <a:gd name="connsiteX52" fmla="*/ 1673942 w 5031192"/>
                <a:gd name="connsiteY52" fmla="*/ 1630574 h 2721955"/>
                <a:gd name="connsiteX53" fmla="*/ 1710813 w 5031192"/>
                <a:gd name="connsiteY53" fmla="*/ 1608452 h 2721955"/>
                <a:gd name="connsiteX54" fmla="*/ 1725562 w 5031192"/>
                <a:gd name="connsiteY54" fmla="*/ 1593704 h 2721955"/>
                <a:gd name="connsiteX55" fmla="*/ 1769807 w 5031192"/>
                <a:gd name="connsiteY55" fmla="*/ 1564207 h 2721955"/>
                <a:gd name="connsiteX56" fmla="*/ 1784555 w 5031192"/>
                <a:gd name="connsiteY56" fmla="*/ 1549458 h 2721955"/>
                <a:gd name="connsiteX57" fmla="*/ 1799304 w 5031192"/>
                <a:gd name="connsiteY57" fmla="*/ 1527336 h 2721955"/>
                <a:gd name="connsiteX58" fmla="*/ 1865671 w 5031192"/>
                <a:gd name="connsiteY58" fmla="*/ 1515095 h 2721955"/>
                <a:gd name="connsiteX59" fmla="*/ 1939413 w 5031192"/>
                <a:gd name="connsiteY59" fmla="*/ 1468342 h 2721955"/>
                <a:gd name="connsiteX60" fmla="*/ 1961536 w 5031192"/>
                <a:gd name="connsiteY60" fmla="*/ 1460968 h 2721955"/>
                <a:gd name="connsiteX61" fmla="*/ 1983658 w 5031192"/>
                <a:gd name="connsiteY61" fmla="*/ 1446220 h 2721955"/>
                <a:gd name="connsiteX62" fmla="*/ 2020529 w 5031192"/>
                <a:gd name="connsiteY62" fmla="*/ 1409349 h 2721955"/>
                <a:gd name="connsiteX63" fmla="*/ 2086897 w 5031192"/>
                <a:gd name="connsiteY63" fmla="*/ 1372478 h 2721955"/>
                <a:gd name="connsiteX64" fmla="*/ 2092408 w 5031192"/>
                <a:gd name="connsiteY64" fmla="*/ 1345414 h 2721955"/>
                <a:gd name="connsiteX65" fmla="*/ 2145245 w 5031192"/>
                <a:gd name="connsiteY65" fmla="*/ 1316563 h 2721955"/>
                <a:gd name="connsiteX66" fmla="*/ 2175387 w 5031192"/>
                <a:gd name="connsiteY66" fmla="*/ 1291362 h 2721955"/>
                <a:gd name="connsiteX67" fmla="*/ 2190136 w 5031192"/>
                <a:gd name="connsiteY67" fmla="*/ 1276613 h 2721955"/>
                <a:gd name="connsiteX68" fmla="*/ 2204884 w 5031192"/>
                <a:gd name="connsiteY68" fmla="*/ 1254491 h 2721955"/>
                <a:gd name="connsiteX69" fmla="*/ 2227007 w 5031192"/>
                <a:gd name="connsiteY69" fmla="*/ 1247116 h 2721955"/>
                <a:gd name="connsiteX70" fmla="*/ 2271252 w 5031192"/>
                <a:gd name="connsiteY70" fmla="*/ 1217620 h 2721955"/>
                <a:gd name="connsiteX71" fmla="*/ 2300749 w 5031192"/>
                <a:gd name="connsiteY71" fmla="*/ 1188123 h 2721955"/>
                <a:gd name="connsiteX72" fmla="*/ 2337620 w 5031192"/>
                <a:gd name="connsiteY72" fmla="*/ 1158626 h 2721955"/>
                <a:gd name="connsiteX73" fmla="*/ 2389239 w 5031192"/>
                <a:gd name="connsiteY73" fmla="*/ 1151252 h 2721955"/>
                <a:gd name="connsiteX74" fmla="*/ 2433484 w 5031192"/>
                <a:gd name="connsiteY74" fmla="*/ 1136504 h 2721955"/>
                <a:gd name="connsiteX75" fmla="*/ 2455607 w 5031192"/>
                <a:gd name="connsiteY75" fmla="*/ 1121755 h 2721955"/>
                <a:gd name="connsiteX76" fmla="*/ 2499852 w 5031192"/>
                <a:gd name="connsiteY76" fmla="*/ 1107007 h 2721955"/>
                <a:gd name="connsiteX77" fmla="*/ 2544097 w 5031192"/>
                <a:gd name="connsiteY77" fmla="*/ 1092258 h 2721955"/>
                <a:gd name="connsiteX78" fmla="*/ 2566220 w 5031192"/>
                <a:gd name="connsiteY78" fmla="*/ 1084884 h 2721955"/>
                <a:gd name="connsiteX79" fmla="*/ 2585263 w 5031192"/>
                <a:gd name="connsiteY79" fmla="*/ 1057821 h 2721955"/>
                <a:gd name="connsiteX80" fmla="*/ 2609248 w 5031192"/>
                <a:gd name="connsiteY80" fmla="*/ 1036914 h 2721955"/>
                <a:gd name="connsiteX81" fmla="*/ 2676833 w 5031192"/>
                <a:gd name="connsiteY81" fmla="*/ 1033265 h 2721955"/>
                <a:gd name="connsiteX82" fmla="*/ 2691581 w 5031192"/>
                <a:gd name="connsiteY82" fmla="*/ 1018516 h 2721955"/>
                <a:gd name="connsiteX83" fmla="*/ 2713704 w 5031192"/>
                <a:gd name="connsiteY83" fmla="*/ 1003768 h 2721955"/>
                <a:gd name="connsiteX84" fmla="*/ 2765323 w 5031192"/>
                <a:gd name="connsiteY84" fmla="*/ 952149 h 2721955"/>
                <a:gd name="connsiteX85" fmla="*/ 2794820 w 5031192"/>
                <a:gd name="connsiteY85" fmla="*/ 922652 h 2721955"/>
                <a:gd name="connsiteX86" fmla="*/ 2839065 w 5031192"/>
                <a:gd name="connsiteY86" fmla="*/ 914706 h 2721955"/>
                <a:gd name="connsiteX87" fmla="*/ 2905507 w 5031192"/>
                <a:gd name="connsiteY87" fmla="*/ 880270 h 2721955"/>
                <a:gd name="connsiteX88" fmla="*/ 3045542 w 5031192"/>
                <a:gd name="connsiteY88" fmla="*/ 841536 h 2721955"/>
                <a:gd name="connsiteX89" fmla="*/ 3104536 w 5031192"/>
                <a:gd name="connsiteY89" fmla="*/ 812039 h 2721955"/>
                <a:gd name="connsiteX90" fmla="*/ 3126658 w 5031192"/>
                <a:gd name="connsiteY90" fmla="*/ 804665 h 2721955"/>
                <a:gd name="connsiteX91" fmla="*/ 3141407 w 5031192"/>
                <a:gd name="connsiteY91" fmla="*/ 789916 h 2721955"/>
                <a:gd name="connsiteX92" fmla="*/ 3193026 w 5031192"/>
                <a:gd name="connsiteY92" fmla="*/ 767794 h 2721955"/>
                <a:gd name="connsiteX93" fmla="*/ 3207774 w 5031192"/>
                <a:gd name="connsiteY93" fmla="*/ 753045 h 2721955"/>
                <a:gd name="connsiteX94" fmla="*/ 3244645 w 5031192"/>
                <a:gd name="connsiteY94" fmla="*/ 745671 h 2721955"/>
                <a:gd name="connsiteX95" fmla="*/ 3288171 w 5031192"/>
                <a:gd name="connsiteY95" fmla="*/ 715529 h 2721955"/>
                <a:gd name="connsiteX96" fmla="*/ 3335569 w 5031192"/>
                <a:gd name="connsiteY96" fmla="*/ 702642 h 2721955"/>
                <a:gd name="connsiteX97" fmla="*/ 3347240 w 5031192"/>
                <a:gd name="connsiteY97" fmla="*/ 671283 h 2721955"/>
                <a:gd name="connsiteX98" fmla="*/ 3394562 w 5031192"/>
                <a:gd name="connsiteY98" fmla="*/ 646082 h 2721955"/>
                <a:gd name="connsiteX99" fmla="*/ 3451123 w 5031192"/>
                <a:gd name="connsiteY99" fmla="*/ 627684 h 2721955"/>
                <a:gd name="connsiteX100" fmla="*/ 3480620 w 5031192"/>
                <a:gd name="connsiteY100" fmla="*/ 620310 h 2721955"/>
                <a:gd name="connsiteX101" fmla="*/ 3502742 w 5031192"/>
                <a:gd name="connsiteY101" fmla="*/ 605562 h 2721955"/>
                <a:gd name="connsiteX102" fmla="*/ 3539613 w 5031192"/>
                <a:gd name="connsiteY102" fmla="*/ 568691 h 2721955"/>
                <a:gd name="connsiteX103" fmla="*/ 3561736 w 5031192"/>
                <a:gd name="connsiteY103" fmla="*/ 561316 h 2721955"/>
                <a:gd name="connsiteX104" fmla="*/ 3620729 w 5031192"/>
                <a:gd name="connsiteY104" fmla="*/ 546568 h 2721955"/>
                <a:gd name="connsiteX105" fmla="*/ 3664974 w 5031192"/>
                <a:gd name="connsiteY105" fmla="*/ 531820 h 2721955"/>
                <a:gd name="connsiteX106" fmla="*/ 3709220 w 5031192"/>
                <a:gd name="connsiteY106" fmla="*/ 509697 h 2721955"/>
                <a:gd name="connsiteX107" fmla="*/ 3753465 w 5031192"/>
                <a:gd name="connsiteY107" fmla="*/ 494949 h 2721955"/>
                <a:gd name="connsiteX108" fmla="*/ 3790336 w 5031192"/>
                <a:gd name="connsiteY108" fmla="*/ 472826 h 2721955"/>
                <a:gd name="connsiteX109" fmla="*/ 3812458 w 5031192"/>
                <a:gd name="connsiteY109" fmla="*/ 458078 h 2721955"/>
                <a:gd name="connsiteX110" fmla="*/ 3827207 w 5031192"/>
                <a:gd name="connsiteY110" fmla="*/ 443329 h 2721955"/>
                <a:gd name="connsiteX111" fmla="*/ 3849329 w 5031192"/>
                <a:gd name="connsiteY111" fmla="*/ 435955 h 2721955"/>
                <a:gd name="connsiteX112" fmla="*/ 3908323 w 5031192"/>
                <a:gd name="connsiteY112" fmla="*/ 428009 h 2721955"/>
                <a:gd name="connsiteX113" fmla="*/ 3952568 w 5031192"/>
                <a:gd name="connsiteY113" fmla="*/ 384336 h 2721955"/>
                <a:gd name="connsiteX114" fmla="*/ 4007266 w 5031192"/>
                <a:gd name="connsiteY114" fmla="*/ 354268 h 2721955"/>
                <a:gd name="connsiteX115" fmla="*/ 4043566 w 5031192"/>
                <a:gd name="connsiteY115" fmla="*/ 336441 h 2721955"/>
                <a:gd name="connsiteX116" fmla="*/ 4092753 w 5031192"/>
                <a:gd name="connsiteY116" fmla="*/ 314963 h 2721955"/>
                <a:gd name="connsiteX117" fmla="*/ 4138785 w 5031192"/>
                <a:gd name="connsiteY117" fmla="*/ 278664 h 2721955"/>
                <a:gd name="connsiteX118" fmla="*/ 4181168 w 5031192"/>
                <a:gd name="connsiteY118" fmla="*/ 251600 h 2721955"/>
                <a:gd name="connsiteX119" fmla="*/ 4225413 w 5031192"/>
                <a:gd name="connsiteY119" fmla="*/ 244226 h 2721955"/>
                <a:gd name="connsiteX120" fmla="*/ 4247536 w 5031192"/>
                <a:gd name="connsiteY120" fmla="*/ 229478 h 2721955"/>
                <a:gd name="connsiteX121" fmla="*/ 4277033 w 5031192"/>
                <a:gd name="connsiteY121" fmla="*/ 222104 h 2721955"/>
                <a:gd name="connsiteX122" fmla="*/ 4299155 w 5031192"/>
                <a:gd name="connsiteY122" fmla="*/ 214729 h 2721955"/>
                <a:gd name="connsiteX123" fmla="*/ 4336026 w 5031192"/>
                <a:gd name="connsiteY123" fmla="*/ 185233 h 2721955"/>
                <a:gd name="connsiteX124" fmla="*/ 4350774 w 5031192"/>
                <a:gd name="connsiteY124" fmla="*/ 170484 h 2721955"/>
                <a:gd name="connsiteX125" fmla="*/ 4454013 w 5031192"/>
                <a:gd name="connsiteY125" fmla="*/ 163110 h 2721955"/>
                <a:gd name="connsiteX126" fmla="*/ 4579374 w 5031192"/>
                <a:gd name="connsiteY126" fmla="*/ 133613 h 2721955"/>
                <a:gd name="connsiteX127" fmla="*/ 4616245 w 5031192"/>
                <a:gd name="connsiteY127" fmla="*/ 81994 h 2721955"/>
                <a:gd name="connsiteX128" fmla="*/ 4682613 w 5031192"/>
                <a:gd name="connsiteY128" fmla="*/ 74620 h 2721955"/>
                <a:gd name="connsiteX129" fmla="*/ 4697362 w 5031192"/>
                <a:gd name="connsiteY129" fmla="*/ 45123 h 2721955"/>
                <a:gd name="connsiteX130" fmla="*/ 4970207 w 5031192"/>
                <a:gd name="connsiteY130" fmla="*/ 37749 h 2721955"/>
                <a:gd name="connsiteX131" fmla="*/ 4969562 w 5031192"/>
                <a:gd name="connsiteY131" fmla="*/ 878 h 2721955"/>
                <a:gd name="connsiteX132" fmla="*/ 5031192 w 5031192"/>
                <a:gd name="connsiteY132" fmla="*/ 0 h 27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031192" h="2721955">
                  <a:moveTo>
                    <a:pt x="0" y="2721955"/>
                  </a:moveTo>
                  <a:lnTo>
                    <a:pt x="0" y="2721955"/>
                  </a:lnTo>
                  <a:cubicBezTo>
                    <a:pt x="14748" y="2704749"/>
                    <a:pt x="29189" y="2687274"/>
                    <a:pt x="44245" y="2670336"/>
                  </a:cubicBezTo>
                  <a:cubicBezTo>
                    <a:pt x="48864" y="2665139"/>
                    <a:pt x="46704" y="2662961"/>
                    <a:pt x="58994" y="2655587"/>
                  </a:cubicBezTo>
                  <a:cubicBezTo>
                    <a:pt x="71284" y="2648213"/>
                    <a:pt x="102010" y="2634694"/>
                    <a:pt x="117987" y="2626091"/>
                  </a:cubicBezTo>
                  <a:cubicBezTo>
                    <a:pt x="133964" y="2617488"/>
                    <a:pt x="92192" y="2624857"/>
                    <a:pt x="154858" y="2603968"/>
                  </a:cubicBezTo>
                  <a:cubicBezTo>
                    <a:pt x="189851" y="2568975"/>
                    <a:pt x="171163" y="2578868"/>
                    <a:pt x="206478" y="2567097"/>
                  </a:cubicBezTo>
                  <a:cubicBezTo>
                    <a:pt x="208923" y="2563429"/>
                    <a:pt x="238122" y="2548413"/>
                    <a:pt x="250723" y="2538891"/>
                  </a:cubicBezTo>
                  <a:cubicBezTo>
                    <a:pt x="263324" y="2529369"/>
                    <a:pt x="274708" y="2512423"/>
                    <a:pt x="282082" y="2509965"/>
                  </a:cubicBezTo>
                  <a:cubicBezTo>
                    <a:pt x="319456" y="2472594"/>
                    <a:pt x="298965" y="2487521"/>
                    <a:pt x="309716" y="2478607"/>
                  </a:cubicBezTo>
                  <a:cubicBezTo>
                    <a:pt x="320467" y="2469693"/>
                    <a:pt x="283921" y="2477373"/>
                    <a:pt x="346587" y="2456484"/>
                  </a:cubicBezTo>
                  <a:lnTo>
                    <a:pt x="376084" y="2426987"/>
                  </a:lnTo>
                  <a:cubicBezTo>
                    <a:pt x="381000" y="2422071"/>
                    <a:pt x="384237" y="2414438"/>
                    <a:pt x="390833" y="2412239"/>
                  </a:cubicBezTo>
                  <a:lnTo>
                    <a:pt x="412955" y="2404865"/>
                  </a:lnTo>
                  <a:cubicBezTo>
                    <a:pt x="415413" y="2397491"/>
                    <a:pt x="415811" y="2389067"/>
                    <a:pt x="420329" y="2382742"/>
                  </a:cubicBezTo>
                  <a:cubicBezTo>
                    <a:pt x="428411" y="2371427"/>
                    <a:pt x="449826" y="2353245"/>
                    <a:pt x="449826" y="2353245"/>
                  </a:cubicBezTo>
                  <a:cubicBezTo>
                    <a:pt x="470715" y="2290579"/>
                    <a:pt x="464467" y="2324667"/>
                    <a:pt x="471949" y="2316374"/>
                  </a:cubicBezTo>
                  <a:cubicBezTo>
                    <a:pt x="479431" y="2308081"/>
                    <a:pt x="488262" y="2308095"/>
                    <a:pt x="494717" y="2303489"/>
                  </a:cubicBezTo>
                  <a:cubicBezTo>
                    <a:pt x="501172" y="2298883"/>
                    <a:pt x="502997" y="2293143"/>
                    <a:pt x="510681" y="2288740"/>
                  </a:cubicBezTo>
                  <a:cubicBezTo>
                    <a:pt x="518366" y="2284337"/>
                    <a:pt x="528331" y="2282189"/>
                    <a:pt x="540824" y="2277070"/>
                  </a:cubicBezTo>
                  <a:cubicBezTo>
                    <a:pt x="553317" y="2271951"/>
                    <a:pt x="571406" y="2263969"/>
                    <a:pt x="585641" y="2258027"/>
                  </a:cubicBezTo>
                  <a:cubicBezTo>
                    <a:pt x="599876" y="2252085"/>
                    <a:pt x="615066" y="2250330"/>
                    <a:pt x="626235" y="2241416"/>
                  </a:cubicBezTo>
                  <a:cubicBezTo>
                    <a:pt x="637404" y="2232502"/>
                    <a:pt x="643955" y="2215093"/>
                    <a:pt x="652653" y="2204545"/>
                  </a:cubicBezTo>
                  <a:cubicBezTo>
                    <a:pt x="661351" y="2193997"/>
                    <a:pt x="665527" y="2188162"/>
                    <a:pt x="678426" y="2178127"/>
                  </a:cubicBezTo>
                  <a:cubicBezTo>
                    <a:pt x="691325" y="2168092"/>
                    <a:pt x="694732" y="2156107"/>
                    <a:pt x="730045" y="2144336"/>
                  </a:cubicBezTo>
                  <a:cubicBezTo>
                    <a:pt x="755787" y="2118594"/>
                    <a:pt x="775520" y="2110721"/>
                    <a:pt x="789039" y="2102523"/>
                  </a:cubicBezTo>
                  <a:cubicBezTo>
                    <a:pt x="802558" y="2094325"/>
                    <a:pt x="803788" y="2097607"/>
                    <a:pt x="811162" y="2095149"/>
                  </a:cubicBezTo>
                  <a:cubicBezTo>
                    <a:pt x="816078" y="2090233"/>
                    <a:pt x="820348" y="2084572"/>
                    <a:pt x="825910" y="2080400"/>
                  </a:cubicBezTo>
                  <a:cubicBezTo>
                    <a:pt x="840090" y="2069765"/>
                    <a:pt x="857621" y="2063438"/>
                    <a:pt x="870155" y="2050904"/>
                  </a:cubicBezTo>
                  <a:cubicBezTo>
                    <a:pt x="920363" y="2000696"/>
                    <a:pt x="892373" y="2028674"/>
                    <a:pt x="907026" y="2021407"/>
                  </a:cubicBezTo>
                  <a:cubicBezTo>
                    <a:pt x="921679" y="2014140"/>
                    <a:pt x="945271" y="2012113"/>
                    <a:pt x="958075" y="2007304"/>
                  </a:cubicBezTo>
                  <a:cubicBezTo>
                    <a:pt x="970879" y="2002495"/>
                    <a:pt x="969004" y="2001267"/>
                    <a:pt x="983847" y="1992556"/>
                  </a:cubicBezTo>
                  <a:cubicBezTo>
                    <a:pt x="998690" y="1983845"/>
                    <a:pt x="1031361" y="1960982"/>
                    <a:pt x="1047136" y="1955039"/>
                  </a:cubicBezTo>
                  <a:cubicBezTo>
                    <a:pt x="1062911" y="1949097"/>
                    <a:pt x="1068042" y="1956280"/>
                    <a:pt x="1078495" y="1956901"/>
                  </a:cubicBezTo>
                  <a:cubicBezTo>
                    <a:pt x="1141892" y="1914635"/>
                    <a:pt x="1103982" y="1933226"/>
                    <a:pt x="1113504" y="1925542"/>
                  </a:cubicBezTo>
                  <a:cubicBezTo>
                    <a:pt x="1123026" y="1917858"/>
                    <a:pt x="1128706" y="1916330"/>
                    <a:pt x="1135626" y="1910794"/>
                  </a:cubicBezTo>
                  <a:cubicBezTo>
                    <a:pt x="1141055" y="1906451"/>
                    <a:pt x="1144155" y="1899154"/>
                    <a:pt x="1150374" y="1896045"/>
                  </a:cubicBezTo>
                  <a:cubicBezTo>
                    <a:pt x="1164279" y="1889092"/>
                    <a:pt x="1179871" y="1886213"/>
                    <a:pt x="1194620" y="1881297"/>
                  </a:cubicBezTo>
                  <a:lnTo>
                    <a:pt x="1216742" y="1873923"/>
                  </a:lnTo>
                  <a:cubicBezTo>
                    <a:pt x="1242484" y="1848181"/>
                    <a:pt x="1224895" y="1861373"/>
                    <a:pt x="1275736" y="1844426"/>
                  </a:cubicBezTo>
                  <a:lnTo>
                    <a:pt x="1297858" y="1837052"/>
                  </a:lnTo>
                  <a:lnTo>
                    <a:pt x="1319981" y="1829678"/>
                  </a:lnTo>
                  <a:cubicBezTo>
                    <a:pt x="1324897" y="1824762"/>
                    <a:pt x="1328511" y="1818038"/>
                    <a:pt x="1334729" y="1814929"/>
                  </a:cubicBezTo>
                  <a:cubicBezTo>
                    <a:pt x="1348634" y="1807976"/>
                    <a:pt x="1378974" y="1800181"/>
                    <a:pt x="1378974" y="1800181"/>
                  </a:cubicBezTo>
                  <a:cubicBezTo>
                    <a:pt x="1404716" y="1774441"/>
                    <a:pt x="1387128" y="1787631"/>
                    <a:pt x="1437968" y="1770684"/>
                  </a:cubicBezTo>
                  <a:lnTo>
                    <a:pt x="1460091" y="1763310"/>
                  </a:lnTo>
                  <a:cubicBezTo>
                    <a:pt x="1467465" y="1758394"/>
                    <a:pt x="1473502" y="1752452"/>
                    <a:pt x="1482213" y="1748562"/>
                  </a:cubicBezTo>
                  <a:cubicBezTo>
                    <a:pt x="1490924" y="1744672"/>
                    <a:pt x="1499027" y="1745197"/>
                    <a:pt x="1512356" y="1739971"/>
                  </a:cubicBezTo>
                  <a:cubicBezTo>
                    <a:pt x="1525685" y="1734745"/>
                    <a:pt x="1554813" y="1719661"/>
                    <a:pt x="1562187" y="1717203"/>
                  </a:cubicBezTo>
                  <a:cubicBezTo>
                    <a:pt x="1602677" y="1676713"/>
                    <a:pt x="1584032" y="1689258"/>
                    <a:pt x="1592826" y="1682194"/>
                  </a:cubicBezTo>
                  <a:cubicBezTo>
                    <a:pt x="1601620" y="1675130"/>
                    <a:pt x="1607575" y="1677278"/>
                    <a:pt x="1614949" y="1674820"/>
                  </a:cubicBezTo>
                  <a:cubicBezTo>
                    <a:pt x="1619865" y="1669904"/>
                    <a:pt x="1624135" y="1664243"/>
                    <a:pt x="1629697" y="1660071"/>
                  </a:cubicBezTo>
                  <a:cubicBezTo>
                    <a:pt x="1643877" y="1649436"/>
                    <a:pt x="1661408" y="1643107"/>
                    <a:pt x="1673942" y="1630574"/>
                  </a:cubicBezTo>
                  <a:cubicBezTo>
                    <a:pt x="1694187" y="1610330"/>
                    <a:pt x="1682095" y="1618025"/>
                    <a:pt x="1710813" y="1608452"/>
                  </a:cubicBezTo>
                  <a:cubicBezTo>
                    <a:pt x="1715729" y="1603536"/>
                    <a:pt x="1720000" y="1597875"/>
                    <a:pt x="1725562" y="1593704"/>
                  </a:cubicBezTo>
                  <a:cubicBezTo>
                    <a:pt x="1739742" y="1583069"/>
                    <a:pt x="1757274" y="1576741"/>
                    <a:pt x="1769807" y="1564207"/>
                  </a:cubicBezTo>
                  <a:cubicBezTo>
                    <a:pt x="1774723" y="1559291"/>
                    <a:pt x="1780212" y="1554887"/>
                    <a:pt x="1784555" y="1549458"/>
                  </a:cubicBezTo>
                  <a:cubicBezTo>
                    <a:pt x="1790091" y="1542537"/>
                    <a:pt x="1785785" y="1533063"/>
                    <a:pt x="1799304" y="1527336"/>
                  </a:cubicBezTo>
                  <a:cubicBezTo>
                    <a:pt x="1812823" y="1521609"/>
                    <a:pt x="1837741" y="1523075"/>
                    <a:pt x="1865671" y="1515095"/>
                  </a:cubicBezTo>
                  <a:cubicBezTo>
                    <a:pt x="1943687" y="1492805"/>
                    <a:pt x="1923435" y="1477363"/>
                    <a:pt x="1939413" y="1468342"/>
                  </a:cubicBezTo>
                  <a:cubicBezTo>
                    <a:pt x="1955391" y="1459321"/>
                    <a:pt x="1954162" y="1463426"/>
                    <a:pt x="1961536" y="1460968"/>
                  </a:cubicBezTo>
                  <a:cubicBezTo>
                    <a:pt x="1968910" y="1456052"/>
                    <a:pt x="1976988" y="1452056"/>
                    <a:pt x="1983658" y="1446220"/>
                  </a:cubicBezTo>
                  <a:cubicBezTo>
                    <a:pt x="1996739" y="1434774"/>
                    <a:pt x="2006067" y="1418990"/>
                    <a:pt x="2020529" y="1409349"/>
                  </a:cubicBezTo>
                  <a:cubicBezTo>
                    <a:pt x="2071242" y="1375540"/>
                    <a:pt x="2047958" y="1385457"/>
                    <a:pt x="2086897" y="1372478"/>
                  </a:cubicBezTo>
                  <a:cubicBezTo>
                    <a:pt x="2091813" y="1367562"/>
                    <a:pt x="2082683" y="1354733"/>
                    <a:pt x="2092408" y="1345414"/>
                  </a:cubicBezTo>
                  <a:cubicBezTo>
                    <a:pt x="2102133" y="1336095"/>
                    <a:pt x="2131415" y="1325572"/>
                    <a:pt x="2145245" y="1316563"/>
                  </a:cubicBezTo>
                  <a:cubicBezTo>
                    <a:pt x="2159075" y="1307554"/>
                    <a:pt x="2167905" y="1298020"/>
                    <a:pt x="2175387" y="1291362"/>
                  </a:cubicBezTo>
                  <a:cubicBezTo>
                    <a:pt x="2182869" y="1284704"/>
                    <a:pt x="2185793" y="1282042"/>
                    <a:pt x="2190136" y="1276613"/>
                  </a:cubicBezTo>
                  <a:cubicBezTo>
                    <a:pt x="2195672" y="1269693"/>
                    <a:pt x="2197964" y="1260027"/>
                    <a:pt x="2204884" y="1254491"/>
                  </a:cubicBezTo>
                  <a:cubicBezTo>
                    <a:pt x="2210954" y="1249635"/>
                    <a:pt x="2220212" y="1250891"/>
                    <a:pt x="2227007" y="1247116"/>
                  </a:cubicBezTo>
                  <a:cubicBezTo>
                    <a:pt x="2242502" y="1238508"/>
                    <a:pt x="2258718" y="1230154"/>
                    <a:pt x="2271252" y="1217620"/>
                  </a:cubicBezTo>
                  <a:lnTo>
                    <a:pt x="2300749" y="1188123"/>
                  </a:lnTo>
                  <a:cubicBezTo>
                    <a:pt x="2310299" y="1178573"/>
                    <a:pt x="2324327" y="1162614"/>
                    <a:pt x="2337620" y="1158626"/>
                  </a:cubicBezTo>
                  <a:cubicBezTo>
                    <a:pt x="2354268" y="1153632"/>
                    <a:pt x="2372033" y="1153710"/>
                    <a:pt x="2389239" y="1151252"/>
                  </a:cubicBezTo>
                  <a:cubicBezTo>
                    <a:pt x="2403987" y="1146336"/>
                    <a:pt x="2420549" y="1145128"/>
                    <a:pt x="2433484" y="1136504"/>
                  </a:cubicBezTo>
                  <a:cubicBezTo>
                    <a:pt x="2440858" y="1131588"/>
                    <a:pt x="2447508" y="1125355"/>
                    <a:pt x="2455607" y="1121755"/>
                  </a:cubicBezTo>
                  <a:cubicBezTo>
                    <a:pt x="2469813" y="1115441"/>
                    <a:pt x="2485104" y="1111923"/>
                    <a:pt x="2499852" y="1107007"/>
                  </a:cubicBezTo>
                  <a:lnTo>
                    <a:pt x="2544097" y="1092258"/>
                  </a:lnTo>
                  <a:cubicBezTo>
                    <a:pt x="2551471" y="1089800"/>
                    <a:pt x="2559359" y="1090624"/>
                    <a:pt x="2566220" y="1084884"/>
                  </a:cubicBezTo>
                  <a:cubicBezTo>
                    <a:pt x="2573081" y="1079145"/>
                    <a:pt x="2578092" y="1065816"/>
                    <a:pt x="2585263" y="1057821"/>
                  </a:cubicBezTo>
                  <a:cubicBezTo>
                    <a:pt x="2592434" y="1049826"/>
                    <a:pt x="2593986" y="1041007"/>
                    <a:pt x="2609248" y="1036914"/>
                  </a:cubicBezTo>
                  <a:cubicBezTo>
                    <a:pt x="2624510" y="1032821"/>
                    <a:pt x="2655663" y="1038557"/>
                    <a:pt x="2676833" y="1033265"/>
                  </a:cubicBezTo>
                  <a:cubicBezTo>
                    <a:pt x="2681749" y="1028349"/>
                    <a:pt x="2686152" y="1022859"/>
                    <a:pt x="2691581" y="1018516"/>
                  </a:cubicBezTo>
                  <a:cubicBezTo>
                    <a:pt x="2698502" y="1012979"/>
                    <a:pt x="2707868" y="1010438"/>
                    <a:pt x="2713704" y="1003768"/>
                  </a:cubicBezTo>
                  <a:cubicBezTo>
                    <a:pt x="2762428" y="948083"/>
                    <a:pt x="2719843" y="967308"/>
                    <a:pt x="2765323" y="952149"/>
                  </a:cubicBezTo>
                  <a:cubicBezTo>
                    <a:pt x="2775155" y="942317"/>
                    <a:pt x="2782530" y="928892"/>
                    <a:pt x="2794820" y="922652"/>
                  </a:cubicBezTo>
                  <a:cubicBezTo>
                    <a:pt x="2807110" y="916412"/>
                    <a:pt x="2820617" y="921770"/>
                    <a:pt x="2839065" y="914706"/>
                  </a:cubicBezTo>
                  <a:cubicBezTo>
                    <a:pt x="2857513" y="907642"/>
                    <a:pt x="2891865" y="893910"/>
                    <a:pt x="2905507" y="880270"/>
                  </a:cubicBezTo>
                  <a:lnTo>
                    <a:pt x="3045542" y="841536"/>
                  </a:lnTo>
                  <a:cubicBezTo>
                    <a:pt x="3065207" y="831704"/>
                    <a:pt x="3084521" y="821137"/>
                    <a:pt x="3104536" y="812039"/>
                  </a:cubicBezTo>
                  <a:cubicBezTo>
                    <a:pt x="3111612" y="808823"/>
                    <a:pt x="3119993" y="808664"/>
                    <a:pt x="3126658" y="804665"/>
                  </a:cubicBezTo>
                  <a:cubicBezTo>
                    <a:pt x="3132620" y="801088"/>
                    <a:pt x="3135622" y="793773"/>
                    <a:pt x="3141407" y="789916"/>
                  </a:cubicBezTo>
                  <a:cubicBezTo>
                    <a:pt x="3159630" y="777767"/>
                    <a:pt x="3173363" y="774348"/>
                    <a:pt x="3193026" y="767794"/>
                  </a:cubicBezTo>
                  <a:cubicBezTo>
                    <a:pt x="3197942" y="762878"/>
                    <a:pt x="3201384" y="755784"/>
                    <a:pt x="3207774" y="753045"/>
                  </a:cubicBezTo>
                  <a:cubicBezTo>
                    <a:pt x="3219294" y="748108"/>
                    <a:pt x="3231246" y="751924"/>
                    <a:pt x="3244645" y="745671"/>
                  </a:cubicBezTo>
                  <a:cubicBezTo>
                    <a:pt x="3258045" y="739418"/>
                    <a:pt x="3183679" y="727139"/>
                    <a:pt x="3288171" y="715529"/>
                  </a:cubicBezTo>
                  <a:cubicBezTo>
                    <a:pt x="3290629" y="708155"/>
                    <a:pt x="3325724" y="710016"/>
                    <a:pt x="3335569" y="702642"/>
                  </a:cubicBezTo>
                  <a:cubicBezTo>
                    <a:pt x="3345414" y="695268"/>
                    <a:pt x="3337408" y="680710"/>
                    <a:pt x="3347240" y="671283"/>
                  </a:cubicBezTo>
                  <a:cubicBezTo>
                    <a:pt x="3357072" y="661856"/>
                    <a:pt x="3376567" y="652080"/>
                    <a:pt x="3394562" y="646082"/>
                  </a:cubicBezTo>
                  <a:cubicBezTo>
                    <a:pt x="3407850" y="632794"/>
                    <a:pt x="3436780" y="631979"/>
                    <a:pt x="3451123" y="627684"/>
                  </a:cubicBezTo>
                  <a:cubicBezTo>
                    <a:pt x="3465466" y="623389"/>
                    <a:pt x="3470788" y="622768"/>
                    <a:pt x="3480620" y="620310"/>
                  </a:cubicBezTo>
                  <a:cubicBezTo>
                    <a:pt x="3487994" y="615394"/>
                    <a:pt x="3496475" y="611829"/>
                    <a:pt x="3502742" y="605562"/>
                  </a:cubicBezTo>
                  <a:cubicBezTo>
                    <a:pt x="3532239" y="576065"/>
                    <a:pt x="3500285" y="588355"/>
                    <a:pt x="3539613" y="568691"/>
                  </a:cubicBezTo>
                  <a:cubicBezTo>
                    <a:pt x="3546566" y="565215"/>
                    <a:pt x="3554237" y="563361"/>
                    <a:pt x="3561736" y="561316"/>
                  </a:cubicBezTo>
                  <a:cubicBezTo>
                    <a:pt x="3581291" y="555983"/>
                    <a:pt x="3601500" y="552978"/>
                    <a:pt x="3620729" y="546568"/>
                  </a:cubicBezTo>
                  <a:lnTo>
                    <a:pt x="3664974" y="531820"/>
                  </a:lnTo>
                  <a:cubicBezTo>
                    <a:pt x="3745655" y="504926"/>
                    <a:pt x="3623450" y="547816"/>
                    <a:pt x="3709220" y="509697"/>
                  </a:cubicBezTo>
                  <a:cubicBezTo>
                    <a:pt x="3723426" y="503383"/>
                    <a:pt x="3753465" y="494949"/>
                    <a:pt x="3753465" y="494949"/>
                  </a:cubicBezTo>
                  <a:cubicBezTo>
                    <a:pt x="3782270" y="466142"/>
                    <a:pt x="3752046" y="491971"/>
                    <a:pt x="3790336" y="472826"/>
                  </a:cubicBezTo>
                  <a:cubicBezTo>
                    <a:pt x="3798263" y="468863"/>
                    <a:pt x="3805538" y="463614"/>
                    <a:pt x="3812458" y="458078"/>
                  </a:cubicBezTo>
                  <a:cubicBezTo>
                    <a:pt x="3817887" y="453735"/>
                    <a:pt x="3821245" y="446906"/>
                    <a:pt x="3827207" y="443329"/>
                  </a:cubicBezTo>
                  <a:cubicBezTo>
                    <a:pt x="3833872" y="439330"/>
                    <a:pt x="3841955" y="438413"/>
                    <a:pt x="3849329" y="435955"/>
                  </a:cubicBezTo>
                  <a:cubicBezTo>
                    <a:pt x="3875071" y="410215"/>
                    <a:pt x="3891117" y="436612"/>
                    <a:pt x="3908323" y="428009"/>
                  </a:cubicBezTo>
                  <a:cubicBezTo>
                    <a:pt x="3925530" y="419406"/>
                    <a:pt x="3936591" y="396626"/>
                    <a:pt x="3952568" y="384336"/>
                  </a:cubicBezTo>
                  <a:cubicBezTo>
                    <a:pt x="3969774" y="367129"/>
                    <a:pt x="3992100" y="362250"/>
                    <a:pt x="4007266" y="354268"/>
                  </a:cubicBezTo>
                  <a:cubicBezTo>
                    <a:pt x="4022432" y="346286"/>
                    <a:pt x="4029318" y="342992"/>
                    <a:pt x="4043566" y="336441"/>
                  </a:cubicBezTo>
                  <a:cubicBezTo>
                    <a:pt x="4057814" y="329890"/>
                    <a:pt x="4076883" y="324593"/>
                    <a:pt x="4092753" y="314963"/>
                  </a:cubicBezTo>
                  <a:cubicBezTo>
                    <a:pt x="4108623" y="305334"/>
                    <a:pt x="4119761" y="281382"/>
                    <a:pt x="4138785" y="278664"/>
                  </a:cubicBezTo>
                  <a:cubicBezTo>
                    <a:pt x="4159874" y="271633"/>
                    <a:pt x="4166730" y="257340"/>
                    <a:pt x="4181168" y="251600"/>
                  </a:cubicBezTo>
                  <a:cubicBezTo>
                    <a:pt x="4195606" y="245860"/>
                    <a:pt x="4210665" y="246684"/>
                    <a:pt x="4225413" y="244226"/>
                  </a:cubicBezTo>
                  <a:cubicBezTo>
                    <a:pt x="4232787" y="239310"/>
                    <a:pt x="4239390" y="232969"/>
                    <a:pt x="4247536" y="229478"/>
                  </a:cubicBezTo>
                  <a:cubicBezTo>
                    <a:pt x="4256852" y="225486"/>
                    <a:pt x="4267288" y="224888"/>
                    <a:pt x="4277033" y="222104"/>
                  </a:cubicBezTo>
                  <a:cubicBezTo>
                    <a:pt x="4284507" y="219969"/>
                    <a:pt x="4291781" y="217187"/>
                    <a:pt x="4299155" y="214729"/>
                  </a:cubicBezTo>
                  <a:cubicBezTo>
                    <a:pt x="4334776" y="179110"/>
                    <a:pt x="4289502" y="222453"/>
                    <a:pt x="4336026" y="185233"/>
                  </a:cubicBezTo>
                  <a:cubicBezTo>
                    <a:pt x="4341455" y="180890"/>
                    <a:pt x="4343941" y="171765"/>
                    <a:pt x="4350774" y="170484"/>
                  </a:cubicBezTo>
                  <a:cubicBezTo>
                    <a:pt x="4384684" y="164126"/>
                    <a:pt x="4454013" y="163110"/>
                    <a:pt x="4454013" y="163110"/>
                  </a:cubicBezTo>
                  <a:lnTo>
                    <a:pt x="4579374" y="133613"/>
                  </a:lnTo>
                  <a:lnTo>
                    <a:pt x="4616245" y="81994"/>
                  </a:lnTo>
                  <a:lnTo>
                    <a:pt x="4682613" y="74620"/>
                  </a:lnTo>
                  <a:lnTo>
                    <a:pt x="4697362" y="45123"/>
                  </a:lnTo>
                  <a:lnTo>
                    <a:pt x="4970207" y="37749"/>
                  </a:lnTo>
                  <a:lnTo>
                    <a:pt x="4969562" y="878"/>
                  </a:lnTo>
                  <a:lnTo>
                    <a:pt x="5031192" y="0"/>
                  </a:ln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4" name="TextBox 163">
              <a:extLst>
                <a:ext uri="{FF2B5EF4-FFF2-40B4-BE49-F238E27FC236}">
                  <a16:creationId xmlns:a16="http://schemas.microsoft.com/office/drawing/2014/main" id="{50CEF38F-B819-491C-B3FA-FFDB53CE12FC}"/>
                </a:ext>
              </a:extLst>
            </p:cNvPr>
            <p:cNvSpPr txBox="1"/>
            <p:nvPr/>
          </p:nvSpPr>
          <p:spPr>
            <a:xfrm>
              <a:off x="8428159" y="2528125"/>
              <a:ext cx="1400623" cy="303313"/>
            </a:xfrm>
            <a:prstGeom prst="rect">
              <a:avLst/>
            </a:prstGeom>
            <a:noFill/>
          </p:spPr>
          <p:txBody>
            <a:bodyPr wrap="square"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1400" b="1" i="0" u="none" strike="noStrike" kern="1200" cap="none" spc="0" normalizeH="0" baseline="0" noProof="0">
                  <a:ln>
                    <a:noFill/>
                  </a:ln>
                  <a:solidFill>
                    <a:srgbClr val="7F134C"/>
                  </a:solidFill>
                  <a:effectLst/>
                  <a:uLnTx/>
                  <a:uFillTx/>
                  <a:latin typeface="Arial" panose="020B0604020202020204"/>
                  <a:ea typeface="+mn-ea"/>
                  <a:cs typeface="+mn-cs"/>
                </a:rPr>
                <a:t>DAPA 10 mg</a:t>
              </a:r>
              <a:endParaRPr kumimoji="0" lang="en-US" sz="1400" b="0" i="0" u="none" strike="noStrike" kern="1200" cap="none" spc="0" normalizeH="0" baseline="0" noProof="0">
                <a:ln>
                  <a:noFill/>
                </a:ln>
                <a:solidFill>
                  <a:srgbClr val="7F134C"/>
                </a:solidFill>
                <a:effectLst/>
                <a:uLnTx/>
                <a:uFillTx/>
                <a:latin typeface="Arial" panose="020B0604020202020204"/>
                <a:ea typeface="+mn-ea"/>
                <a:cs typeface="+mn-cs"/>
              </a:endParaRPr>
            </a:p>
          </p:txBody>
        </p:sp>
        <p:sp>
          <p:nvSpPr>
            <p:cNvPr id="167" name="TextBox 166">
              <a:extLst>
                <a:ext uri="{FF2B5EF4-FFF2-40B4-BE49-F238E27FC236}">
                  <a16:creationId xmlns:a16="http://schemas.microsoft.com/office/drawing/2014/main" id="{1D10E2B9-CE39-4D5A-99CB-1A01C018F0C9}"/>
                </a:ext>
              </a:extLst>
            </p:cNvPr>
            <p:cNvSpPr txBox="1"/>
            <p:nvPr/>
          </p:nvSpPr>
          <p:spPr>
            <a:xfrm>
              <a:off x="8428160" y="2057229"/>
              <a:ext cx="1098055" cy="303313"/>
            </a:xfrm>
            <a:prstGeom prst="rect">
              <a:avLst/>
            </a:prstGeom>
            <a:noFill/>
          </p:spPr>
          <p:txBody>
            <a:bodyPr wrap="square"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14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Placebo</a:t>
              </a:r>
              <a:endParaRPr kumimoji="0" lang="en-US" sz="1400" b="0"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grpSp>
      <p:graphicFrame>
        <p:nvGraphicFramePr>
          <p:cNvPr id="68" name="Table 67">
            <a:extLst>
              <a:ext uri="{FF2B5EF4-FFF2-40B4-BE49-F238E27FC236}">
                <a16:creationId xmlns:a16="http://schemas.microsoft.com/office/drawing/2014/main" id="{DCE312A9-1BF0-4C38-BEB1-C48747A74FD9}"/>
              </a:ext>
            </a:extLst>
          </p:cNvPr>
          <p:cNvGraphicFramePr>
            <a:graphicFrameLocks noGrp="1"/>
          </p:cNvGraphicFramePr>
          <p:nvPr/>
        </p:nvGraphicFramePr>
        <p:xfrm>
          <a:off x="3087726" y="1549861"/>
          <a:ext cx="4769210" cy="626764"/>
        </p:xfrm>
        <a:graphic>
          <a:graphicData uri="http://schemas.openxmlformats.org/drawingml/2006/table">
            <a:tbl>
              <a:tblPr firstRow="1" bandRow="1">
                <a:tableStyleId>{21E4AEA4-8DFA-4A89-87EB-49C32662AFE0}</a:tableStyleId>
              </a:tblPr>
              <a:tblGrid>
                <a:gridCol w="944315">
                  <a:extLst>
                    <a:ext uri="{9D8B030D-6E8A-4147-A177-3AD203B41FA5}">
                      <a16:colId xmlns:a16="http://schemas.microsoft.com/office/drawing/2014/main" val="3143954805"/>
                    </a:ext>
                  </a:extLst>
                </a:gridCol>
                <a:gridCol w="1159058">
                  <a:extLst>
                    <a:ext uri="{9D8B030D-6E8A-4147-A177-3AD203B41FA5}">
                      <a16:colId xmlns:a16="http://schemas.microsoft.com/office/drawing/2014/main" val="1745384678"/>
                    </a:ext>
                  </a:extLst>
                </a:gridCol>
                <a:gridCol w="1722032">
                  <a:extLst>
                    <a:ext uri="{9D8B030D-6E8A-4147-A177-3AD203B41FA5}">
                      <a16:colId xmlns:a16="http://schemas.microsoft.com/office/drawing/2014/main" val="4187720962"/>
                    </a:ext>
                  </a:extLst>
                </a:gridCol>
                <a:gridCol w="943805">
                  <a:extLst>
                    <a:ext uri="{9D8B030D-6E8A-4147-A177-3AD203B41FA5}">
                      <a16:colId xmlns:a16="http://schemas.microsoft.com/office/drawing/2014/main" val="98296621"/>
                    </a:ext>
                  </a:extLst>
                </a:gridCol>
              </a:tblGrid>
              <a:tr h="313382">
                <a:tc>
                  <a:txBody>
                    <a:bodyPr/>
                    <a:lstStyle/>
                    <a:p>
                      <a:pPr algn="ctr"/>
                      <a:r>
                        <a:rPr lang="en-US" sz="1600" b="1">
                          <a:solidFill>
                            <a:schemeClr val="tx1"/>
                          </a:solidFill>
                          <a:latin typeface="Arial" panose="020B0604020202020204" pitchFamily="34" charset="0"/>
                        </a:rPr>
                        <a:t>DAPA</a:t>
                      </a: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a:solidFill>
                            <a:schemeClr val="tx1"/>
                          </a:solidFill>
                          <a:latin typeface="Arial" panose="020B0604020202020204" pitchFamily="34" charset="0"/>
                        </a:rPr>
                        <a:t>Placebo</a:t>
                      </a: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Arial" panose="020B0604020202020204" pitchFamily="34" charset="0"/>
                        </a:rPr>
                        <a:t>HR (95% CI)</a:t>
                      </a: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Arial" panose="020B0604020202020204" pitchFamily="34" charset="0"/>
                        </a:rPr>
                        <a:t>p-value</a:t>
                      </a:r>
                      <a:r>
                        <a:rPr lang="en-US" sz="1600" b="1" baseline="30000">
                          <a:solidFill>
                            <a:schemeClr val="tx1"/>
                          </a:solidFill>
                          <a:latin typeface="Arial" panose="020B0604020202020204" pitchFamily="34" charset="0"/>
                        </a:rPr>
                        <a:t>2</a:t>
                      </a:r>
                      <a:endParaRPr lang="en-US" sz="1600" b="1">
                        <a:solidFill>
                          <a:schemeClr val="tx1"/>
                        </a:solidFill>
                      </a:endParaRP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0288555"/>
                  </a:ext>
                </a:extLst>
              </a:tr>
              <a:tr h="3133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Arial" panose="020B0604020202020204" pitchFamily="34" charset="0"/>
                        </a:rPr>
                        <a:t>16.3%</a:t>
                      </a: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Arial" panose="020B0604020202020204" pitchFamily="34" charset="0"/>
                        </a:rPr>
                        <a:t>21.2%</a:t>
                      </a: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latin typeface="Arial" panose="020B0604020202020204" pitchFamily="34" charset="0"/>
                          <a:ea typeface="+mn-ea"/>
                          <a:cs typeface="+mn-cs"/>
                        </a:rPr>
                        <a:t>0.74 (0.65-0.85)</a:t>
                      </a: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latin typeface="Arial" panose="020B0604020202020204" pitchFamily="34" charset="0"/>
                          <a:ea typeface="+mn-ea"/>
                          <a:cs typeface="+mn-cs"/>
                        </a:rPr>
                        <a:t>0.00001</a:t>
                      </a: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2806293"/>
                  </a:ext>
                </a:extLst>
              </a:tr>
            </a:tbl>
          </a:graphicData>
        </a:graphic>
      </p:graphicFrame>
      <p:sp>
        <p:nvSpPr>
          <p:cNvPr id="69" name="Arrow: Down 68">
            <a:extLst>
              <a:ext uri="{FF2B5EF4-FFF2-40B4-BE49-F238E27FC236}">
                <a16:creationId xmlns:a16="http://schemas.microsoft.com/office/drawing/2014/main" id="{565237CF-F615-434F-B4C7-F5D53C02534D}"/>
              </a:ext>
            </a:extLst>
          </p:cNvPr>
          <p:cNvSpPr/>
          <p:nvPr/>
        </p:nvSpPr>
        <p:spPr>
          <a:xfrm>
            <a:off x="10224193" y="2019866"/>
            <a:ext cx="1280870" cy="1006630"/>
          </a:xfrm>
          <a:prstGeom prst="downArrow">
            <a:avLst>
              <a:gd name="adj1" fmla="val 63223"/>
              <a:gd name="adj2" fmla="val 5000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TextBox 69">
            <a:extLst>
              <a:ext uri="{FF2B5EF4-FFF2-40B4-BE49-F238E27FC236}">
                <a16:creationId xmlns:a16="http://schemas.microsoft.com/office/drawing/2014/main" id="{CA497E32-31ED-4B04-8FB4-795AB9124BC2}"/>
              </a:ext>
            </a:extLst>
          </p:cNvPr>
          <p:cNvSpPr txBox="1"/>
          <p:nvPr/>
        </p:nvSpPr>
        <p:spPr>
          <a:xfrm>
            <a:off x="10465816" y="2164213"/>
            <a:ext cx="797624" cy="815603"/>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26%</a:t>
            </a:r>
          </a:p>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RRR</a:t>
            </a:r>
          </a:p>
        </p:txBody>
      </p:sp>
      <p:sp>
        <p:nvSpPr>
          <p:cNvPr id="71" name="TextBox 70">
            <a:extLst>
              <a:ext uri="{FF2B5EF4-FFF2-40B4-BE49-F238E27FC236}">
                <a16:creationId xmlns:a16="http://schemas.microsoft.com/office/drawing/2014/main" id="{7E8AD7EF-3526-4FFF-BB5F-A07F4D631CB4}"/>
              </a:ext>
            </a:extLst>
          </p:cNvPr>
          <p:cNvSpPr txBox="1"/>
          <p:nvPr/>
        </p:nvSpPr>
        <p:spPr>
          <a:xfrm>
            <a:off x="9638944" y="3243062"/>
            <a:ext cx="2560320" cy="888464"/>
          </a:xfrm>
          <a:prstGeom prst="rect">
            <a:avLst/>
          </a:prstGeom>
          <a:noFill/>
        </p:spPr>
        <p:txBody>
          <a:bodyPr wrap="none" lIns="0" tIns="0" rIns="0" bIns="0" rtlCol="0">
            <a:noAutofit/>
          </a:bodyPr>
          <a:lstStyle/>
          <a:p>
            <a:pPr marL="0" marR="0" lvl="0" indent="0" algn="ctr" defTabSz="914400" rtl="0" eaLnBrk="1" fontAlgn="auto" latinLnBrk="0" hangingPunct="1">
              <a:lnSpc>
                <a:spcPct val="90000"/>
              </a:lnSpc>
              <a:spcBef>
                <a:spcPts val="1200"/>
              </a:spcBef>
              <a:spcAft>
                <a:spcPts val="0"/>
              </a:spcAft>
              <a:buClr>
                <a:srgbClr val="7F134C"/>
              </a:buClr>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4.9% ARR</a:t>
            </a:r>
          </a:p>
          <a:p>
            <a:pPr marL="0" marR="0" lvl="0" indent="0" algn="ctr" defTabSz="914400" rtl="0" eaLnBrk="1" fontAlgn="auto" latinLnBrk="0" hangingPunct="1">
              <a:lnSpc>
                <a:spcPct val="90000"/>
              </a:lnSpc>
              <a:spcBef>
                <a:spcPts val="1200"/>
              </a:spcBef>
              <a:spcAft>
                <a:spcPts val="0"/>
              </a:spcAft>
              <a:buClr>
                <a:srgbClr val="7F134C"/>
              </a:buClr>
              <a:buSzTx/>
              <a:buFontTx/>
              <a:buNone/>
              <a:tabLst/>
              <a:defRPr/>
            </a:pPr>
            <a:r>
              <a:rPr kumimoji="0" lang="en-US" sz="1800" b="1" i="0" u="none" strike="noStrike" kern="1200" cap="none" spc="0" normalizeH="0" baseline="0" noProof="0">
                <a:ln>
                  <a:noFill/>
                </a:ln>
                <a:solidFill>
                  <a:srgbClr val="830051"/>
                </a:solidFill>
                <a:effectLst/>
                <a:uLnTx/>
                <a:uFillTx/>
                <a:latin typeface="Arial" panose="020B0604020202020204"/>
                <a:ea typeface="+mn-ea"/>
                <a:cs typeface="+mn-cs"/>
              </a:rPr>
              <a:t>NNT=21 </a:t>
            </a:r>
          </a:p>
        </p:txBody>
      </p:sp>
      <p:sp>
        <p:nvSpPr>
          <p:cNvPr id="9" name="Footer Placeholder 8">
            <a:extLst>
              <a:ext uri="{FF2B5EF4-FFF2-40B4-BE49-F238E27FC236}">
                <a16:creationId xmlns:a16="http://schemas.microsoft.com/office/drawing/2014/main" id="{69FA34DA-57D2-44B9-BF1A-842386D2A6F1}"/>
              </a:ext>
            </a:extLst>
          </p:cNvPr>
          <p:cNvSpPr>
            <a:spLocks noGrp="1"/>
          </p:cNvSpPr>
          <p:nvPr>
            <p:ph type="ftr" sz="quarter" idx="1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ARR = absolute risk reduction; CV = cardiovascular; DAPA = dapagliflozin; HF = heart failure; </a:t>
            </a:r>
            <a:r>
              <a:rPr kumimoji="0" lang="en-US" sz="9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hHF</a:t>
            </a: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 hospitalization for heart failure; HR = hazard ratio; NNT = number needed to treat; RRR = relative risk reduction.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McMurray JJV et al. </a:t>
            </a:r>
            <a:r>
              <a:rPr kumimoji="0" lang="en-US" sz="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 </a:t>
            </a:r>
            <a:r>
              <a:rPr kumimoji="0" lang="en-US" sz="900" b="0" i="1"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Engl</a:t>
            </a:r>
            <a:r>
              <a:rPr kumimoji="0" lang="en-US" sz="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J Med</a:t>
            </a: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2019;381:1995–2008; 2. McMurray J. Presented at: ESC Congress; August 31-September 4, 2019; Paris, France.</a:t>
            </a:r>
          </a:p>
        </p:txBody>
      </p:sp>
      <p:sp>
        <p:nvSpPr>
          <p:cNvPr id="10" name="Slide Number Placeholder 9">
            <a:extLst>
              <a:ext uri="{FF2B5EF4-FFF2-40B4-BE49-F238E27FC236}">
                <a16:creationId xmlns:a16="http://schemas.microsoft.com/office/drawing/2014/main" id="{536D0E31-5753-48E4-9A73-8A7415A5699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0604FC9-E2C8-48A9-869E-B4B7F9840D06}" type="slidenum">
              <a:rPr kumimoji="0" lang="en-US" sz="900" b="0" i="0" u="none" strike="noStrike" kern="1200" cap="none" spc="0" normalizeH="0" baseline="0" noProof="0" smtClean="0">
                <a:ln>
                  <a:noFill/>
                </a:ln>
                <a:solidFill>
                  <a:srgbClr val="830051"/>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noProof="0">
              <a:ln>
                <a:noFill/>
              </a:ln>
              <a:solidFill>
                <a:srgbClr val="830051"/>
              </a:solidFill>
              <a:effectLst/>
              <a:uLnTx/>
              <a:uFillTx/>
              <a:latin typeface="Arial" panose="020B0604020202020204" pitchFamily="34" charset="0"/>
              <a:ea typeface="+mn-ea"/>
              <a:cs typeface="Arial" panose="020B0604020202020204" pitchFamily="34" charset="0"/>
            </a:endParaRPr>
          </a:p>
        </p:txBody>
      </p:sp>
      <p:pic>
        <p:nvPicPr>
          <p:cNvPr id="99" name="Graphic 17">
            <a:extLst>
              <a:ext uri="{FF2B5EF4-FFF2-40B4-BE49-F238E27FC236}">
                <a16:creationId xmlns:a16="http://schemas.microsoft.com/office/drawing/2014/main" id="{BF687928-60CA-411A-813D-26F89590F6E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156941" y="574591"/>
            <a:ext cx="1717559" cy="518684"/>
          </a:xfrm>
          <a:custGeom>
            <a:avLst/>
            <a:gdLst>
              <a:gd name="connsiteX0" fmla="*/ 473 w 4514530"/>
              <a:gd name="connsiteY0" fmla="*/ 143 h 1363339"/>
              <a:gd name="connsiteX1" fmla="*/ 4515004 w 4514530"/>
              <a:gd name="connsiteY1" fmla="*/ 143 h 1363339"/>
              <a:gd name="connsiteX2" fmla="*/ 4515004 w 4514530"/>
              <a:gd name="connsiteY2" fmla="*/ 1363482 h 1363339"/>
              <a:gd name="connsiteX3" fmla="*/ 473 w 4514530"/>
              <a:gd name="connsiteY3" fmla="*/ 1363482 h 1363339"/>
            </a:gdLst>
            <a:ahLst/>
            <a:cxnLst>
              <a:cxn ang="0">
                <a:pos x="connsiteX0" y="connsiteY0"/>
              </a:cxn>
              <a:cxn ang="0">
                <a:pos x="connsiteX1" y="connsiteY1"/>
              </a:cxn>
              <a:cxn ang="0">
                <a:pos x="connsiteX2" y="connsiteY2"/>
              </a:cxn>
              <a:cxn ang="0">
                <a:pos x="connsiteX3" y="connsiteY3"/>
              </a:cxn>
            </a:cxnLst>
            <a:rect l="l" t="t" r="r" b="b"/>
            <a:pathLst>
              <a:path w="4514530" h="1363339">
                <a:moveTo>
                  <a:pt x="473" y="143"/>
                </a:moveTo>
                <a:lnTo>
                  <a:pt x="4515004" y="143"/>
                </a:lnTo>
                <a:lnTo>
                  <a:pt x="4515004" y="1363482"/>
                </a:lnTo>
                <a:lnTo>
                  <a:pt x="473" y="1363482"/>
                </a:lnTo>
                <a:close/>
              </a:path>
            </a:pathLst>
          </a:custGeom>
        </p:spPr>
      </p:pic>
    </p:spTree>
    <p:extLst>
      <p:ext uri="{BB962C8B-B14F-4D97-AF65-F5344CB8AC3E}">
        <p14:creationId xmlns:p14="http://schemas.microsoft.com/office/powerpoint/2010/main" val="464686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1DCF01-584B-42EC-91E5-AF2498B06CDC}"/>
              </a:ext>
            </a:extLst>
          </p:cNvPr>
          <p:cNvSpPr>
            <a:spLocks noGrp="1"/>
          </p:cNvSpPr>
          <p:nvPr>
            <p:ph type="title"/>
          </p:nvPr>
        </p:nvSpPr>
        <p:spPr/>
        <p:txBody>
          <a:bodyPr>
            <a:normAutofit fontScale="90000"/>
          </a:bodyPr>
          <a:lstStyle/>
          <a:p>
            <a:r>
              <a:rPr lang="en-GB"/>
              <a:t>Individual components of the primary endpoint </a:t>
            </a:r>
            <a:br>
              <a:rPr lang="en-GB"/>
            </a:br>
            <a:endParaRPr lang="en-US" baseline="30000"/>
          </a:p>
        </p:txBody>
      </p:sp>
      <p:sp>
        <p:nvSpPr>
          <p:cNvPr id="19" name="TextBox 18">
            <a:extLst>
              <a:ext uri="{FF2B5EF4-FFF2-40B4-BE49-F238E27FC236}">
                <a16:creationId xmlns:a16="http://schemas.microsoft.com/office/drawing/2014/main" id="{EDA3D312-02D4-4D22-ABCF-4BD8BC389875}"/>
              </a:ext>
            </a:extLst>
          </p:cNvPr>
          <p:cNvSpPr txBox="1"/>
          <p:nvPr/>
        </p:nvSpPr>
        <p:spPr>
          <a:xfrm>
            <a:off x="5079135" y="5465889"/>
            <a:ext cx="322606"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969696"/>
                </a:solidFill>
                <a:effectLst/>
                <a:uLnTx/>
                <a:uFillTx/>
                <a:latin typeface="Arial"/>
                <a:ea typeface="+mn-ea"/>
                <a:cs typeface="+mn-cs"/>
              </a:rPr>
              <a:t>210</a:t>
            </a:r>
          </a:p>
        </p:txBody>
      </p:sp>
      <p:sp>
        <p:nvSpPr>
          <p:cNvPr id="20" name="TextBox 19">
            <a:extLst>
              <a:ext uri="{FF2B5EF4-FFF2-40B4-BE49-F238E27FC236}">
                <a16:creationId xmlns:a16="http://schemas.microsoft.com/office/drawing/2014/main" id="{5E7C3DDF-5F49-43CA-9B97-EB3782B06591}"/>
              </a:ext>
            </a:extLst>
          </p:cNvPr>
          <p:cNvSpPr txBox="1"/>
          <p:nvPr/>
        </p:nvSpPr>
        <p:spPr>
          <a:xfrm>
            <a:off x="4560123" y="5465889"/>
            <a:ext cx="322606"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969696"/>
                </a:solidFill>
                <a:effectLst/>
                <a:uLnTx/>
                <a:uFillTx/>
                <a:latin typeface="Arial"/>
                <a:ea typeface="+mn-ea"/>
                <a:cs typeface="+mn-cs"/>
              </a:rPr>
              <a:t>593</a:t>
            </a:r>
          </a:p>
        </p:txBody>
      </p:sp>
      <p:sp>
        <p:nvSpPr>
          <p:cNvPr id="21" name="TextBox 20">
            <a:extLst>
              <a:ext uri="{FF2B5EF4-FFF2-40B4-BE49-F238E27FC236}">
                <a16:creationId xmlns:a16="http://schemas.microsoft.com/office/drawing/2014/main" id="{37877791-EAE9-4533-BD4B-789B928F1CEF}"/>
              </a:ext>
            </a:extLst>
          </p:cNvPr>
          <p:cNvSpPr txBox="1"/>
          <p:nvPr/>
        </p:nvSpPr>
        <p:spPr>
          <a:xfrm>
            <a:off x="4049831" y="5465889"/>
            <a:ext cx="322606"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969696"/>
                </a:solidFill>
                <a:effectLst/>
                <a:uLnTx/>
                <a:uFillTx/>
                <a:latin typeface="Arial"/>
                <a:ea typeface="+mn-ea"/>
                <a:cs typeface="+mn-cs"/>
              </a:rPr>
              <a:t>1096</a:t>
            </a:r>
          </a:p>
        </p:txBody>
      </p:sp>
      <p:sp>
        <p:nvSpPr>
          <p:cNvPr id="22" name="TextBox 21">
            <a:extLst>
              <a:ext uri="{FF2B5EF4-FFF2-40B4-BE49-F238E27FC236}">
                <a16:creationId xmlns:a16="http://schemas.microsoft.com/office/drawing/2014/main" id="{DF218B1F-EABF-4ACA-8CE3-80193B5B5FF2}"/>
              </a:ext>
            </a:extLst>
          </p:cNvPr>
          <p:cNvSpPr txBox="1"/>
          <p:nvPr/>
        </p:nvSpPr>
        <p:spPr>
          <a:xfrm>
            <a:off x="3526303" y="5465889"/>
            <a:ext cx="327123"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969696"/>
                </a:solidFill>
                <a:effectLst/>
                <a:uLnTx/>
                <a:uFillTx/>
                <a:latin typeface="Arial"/>
                <a:ea typeface="+mn-ea"/>
                <a:cs typeface="+mn-cs"/>
              </a:rPr>
              <a:t>1478</a:t>
            </a:r>
          </a:p>
        </p:txBody>
      </p:sp>
      <p:sp>
        <p:nvSpPr>
          <p:cNvPr id="23" name="TextBox 22">
            <a:extLst>
              <a:ext uri="{FF2B5EF4-FFF2-40B4-BE49-F238E27FC236}">
                <a16:creationId xmlns:a16="http://schemas.microsoft.com/office/drawing/2014/main" id="{72D3FB21-C51E-47D6-95C2-F1F44304AB81}"/>
              </a:ext>
            </a:extLst>
          </p:cNvPr>
          <p:cNvSpPr txBox="1"/>
          <p:nvPr/>
        </p:nvSpPr>
        <p:spPr>
          <a:xfrm>
            <a:off x="3020214" y="5465889"/>
            <a:ext cx="327123"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969696"/>
                </a:solidFill>
                <a:effectLst/>
                <a:uLnTx/>
                <a:uFillTx/>
                <a:latin typeface="Arial"/>
                <a:ea typeface="+mn-ea"/>
                <a:cs typeface="+mn-cs"/>
              </a:rPr>
              <a:t>1917</a:t>
            </a:r>
          </a:p>
        </p:txBody>
      </p:sp>
      <p:sp>
        <p:nvSpPr>
          <p:cNvPr id="24" name="TextBox 23">
            <a:extLst>
              <a:ext uri="{FF2B5EF4-FFF2-40B4-BE49-F238E27FC236}">
                <a16:creationId xmlns:a16="http://schemas.microsoft.com/office/drawing/2014/main" id="{93581967-91FD-4314-BB46-2019400DD0CB}"/>
              </a:ext>
            </a:extLst>
          </p:cNvPr>
          <p:cNvSpPr txBox="1"/>
          <p:nvPr/>
        </p:nvSpPr>
        <p:spPr>
          <a:xfrm>
            <a:off x="2505405" y="5465889"/>
            <a:ext cx="327123"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969696"/>
                </a:solidFill>
                <a:effectLst/>
                <a:uLnTx/>
                <a:uFillTx/>
                <a:latin typeface="Arial"/>
                <a:ea typeface="+mn-ea"/>
                <a:cs typeface="+mn-cs"/>
              </a:rPr>
              <a:t>2075</a:t>
            </a:r>
          </a:p>
        </p:txBody>
      </p:sp>
      <p:sp>
        <p:nvSpPr>
          <p:cNvPr id="25" name="TextBox 24">
            <a:extLst>
              <a:ext uri="{FF2B5EF4-FFF2-40B4-BE49-F238E27FC236}">
                <a16:creationId xmlns:a16="http://schemas.microsoft.com/office/drawing/2014/main" id="{61BD561D-D1BD-473B-A096-AD50CE68D906}"/>
              </a:ext>
            </a:extLst>
          </p:cNvPr>
          <p:cNvSpPr txBox="1"/>
          <p:nvPr/>
        </p:nvSpPr>
        <p:spPr>
          <a:xfrm>
            <a:off x="1929556" y="5465889"/>
            <a:ext cx="327123"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969696"/>
                </a:solidFill>
                <a:effectLst/>
                <a:uLnTx/>
                <a:uFillTx/>
                <a:latin typeface="Arial"/>
                <a:ea typeface="+mn-ea"/>
                <a:cs typeface="+mn-cs"/>
              </a:rPr>
              <a:t>2163</a:t>
            </a:r>
          </a:p>
        </p:txBody>
      </p:sp>
      <p:sp>
        <p:nvSpPr>
          <p:cNvPr id="26" name="TextBox 25">
            <a:extLst>
              <a:ext uri="{FF2B5EF4-FFF2-40B4-BE49-F238E27FC236}">
                <a16:creationId xmlns:a16="http://schemas.microsoft.com/office/drawing/2014/main" id="{99B98528-FBC9-4E2C-BDE8-16F55AE82EDE}"/>
              </a:ext>
            </a:extLst>
          </p:cNvPr>
          <p:cNvSpPr txBox="1"/>
          <p:nvPr/>
        </p:nvSpPr>
        <p:spPr>
          <a:xfrm>
            <a:off x="1488086" y="5465888"/>
            <a:ext cx="297385"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969696"/>
                </a:solidFill>
                <a:effectLst/>
                <a:uLnTx/>
                <a:uFillTx/>
                <a:latin typeface="Arial"/>
                <a:ea typeface="+mn-ea"/>
                <a:cs typeface="+mn-cs"/>
              </a:rPr>
              <a:t>2258</a:t>
            </a:r>
          </a:p>
        </p:txBody>
      </p:sp>
      <p:sp>
        <p:nvSpPr>
          <p:cNvPr id="27" name="TextBox 26">
            <a:extLst>
              <a:ext uri="{FF2B5EF4-FFF2-40B4-BE49-F238E27FC236}">
                <a16:creationId xmlns:a16="http://schemas.microsoft.com/office/drawing/2014/main" id="{A45CD35A-AA66-4B01-B144-06A5F5B799D6}"/>
              </a:ext>
            </a:extLst>
          </p:cNvPr>
          <p:cNvSpPr txBox="1"/>
          <p:nvPr/>
        </p:nvSpPr>
        <p:spPr>
          <a:xfrm>
            <a:off x="982097" y="5465889"/>
            <a:ext cx="299957"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969696"/>
                </a:solidFill>
                <a:effectLst/>
                <a:uLnTx/>
                <a:uFillTx/>
                <a:latin typeface="Arial" panose="020B0604020202020204"/>
                <a:ea typeface="+mn-ea"/>
                <a:cs typeface="+mn-cs"/>
              </a:rPr>
              <a:t>2371</a:t>
            </a:r>
          </a:p>
        </p:txBody>
      </p:sp>
      <p:sp>
        <p:nvSpPr>
          <p:cNvPr id="28" name="TextBox 27">
            <a:extLst>
              <a:ext uri="{FF2B5EF4-FFF2-40B4-BE49-F238E27FC236}">
                <a16:creationId xmlns:a16="http://schemas.microsoft.com/office/drawing/2014/main" id="{DBE019F2-26DE-4E06-8B5C-44BB732A5309}"/>
              </a:ext>
            </a:extLst>
          </p:cNvPr>
          <p:cNvSpPr txBox="1"/>
          <p:nvPr/>
        </p:nvSpPr>
        <p:spPr>
          <a:xfrm>
            <a:off x="196418" y="5475714"/>
            <a:ext cx="660161" cy="170816"/>
          </a:xfrm>
          <a:prstGeom prst="rect">
            <a:avLst/>
          </a:prstGeom>
          <a:noFill/>
        </p:spPr>
        <p:txBody>
          <a:bodyPr wrap="square" lIns="0" tIns="0" rIns="0"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900" b="1" i="0" u="none" strike="noStrike" kern="1200" cap="none" spc="0" normalizeH="0" baseline="0" noProof="0">
                <a:ln>
                  <a:noFill/>
                </a:ln>
                <a:solidFill>
                  <a:srgbClr val="FFFFFF">
                    <a:lumMod val="50000"/>
                  </a:srgbClr>
                </a:solidFill>
                <a:effectLst/>
                <a:uLnTx/>
                <a:uFillTx/>
                <a:latin typeface="Arial"/>
                <a:ea typeface="+mn-ea"/>
                <a:cs typeface="+mn-cs"/>
              </a:rPr>
              <a:t>Placebo</a:t>
            </a:r>
          </a:p>
        </p:txBody>
      </p:sp>
      <p:sp>
        <p:nvSpPr>
          <p:cNvPr id="29" name="TextBox 28">
            <a:extLst>
              <a:ext uri="{FF2B5EF4-FFF2-40B4-BE49-F238E27FC236}">
                <a16:creationId xmlns:a16="http://schemas.microsoft.com/office/drawing/2014/main" id="{FE4709E9-B82C-45F4-BB29-D0A624586424}"/>
              </a:ext>
            </a:extLst>
          </p:cNvPr>
          <p:cNvSpPr txBox="1"/>
          <p:nvPr/>
        </p:nvSpPr>
        <p:spPr>
          <a:xfrm>
            <a:off x="5079135" y="5292866"/>
            <a:ext cx="322606"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7F134C"/>
                </a:solidFill>
                <a:effectLst/>
                <a:uLnTx/>
                <a:uFillTx/>
                <a:latin typeface="Arial"/>
                <a:ea typeface="+mn-ea"/>
                <a:cs typeface="+mn-cs"/>
              </a:rPr>
              <a:t>210</a:t>
            </a:r>
          </a:p>
        </p:txBody>
      </p:sp>
      <p:sp>
        <p:nvSpPr>
          <p:cNvPr id="30" name="TextBox 29">
            <a:extLst>
              <a:ext uri="{FF2B5EF4-FFF2-40B4-BE49-F238E27FC236}">
                <a16:creationId xmlns:a16="http://schemas.microsoft.com/office/drawing/2014/main" id="{D9ACC7D0-C225-45B1-A366-1BE61DC5C51B}"/>
              </a:ext>
            </a:extLst>
          </p:cNvPr>
          <p:cNvSpPr txBox="1"/>
          <p:nvPr/>
        </p:nvSpPr>
        <p:spPr>
          <a:xfrm>
            <a:off x="4560123" y="5292866"/>
            <a:ext cx="322606"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7F134C"/>
                </a:solidFill>
                <a:effectLst/>
                <a:uLnTx/>
                <a:uFillTx/>
                <a:latin typeface="Arial"/>
                <a:ea typeface="+mn-ea"/>
                <a:cs typeface="+mn-cs"/>
              </a:rPr>
              <a:t>612</a:t>
            </a:r>
          </a:p>
        </p:txBody>
      </p:sp>
      <p:sp>
        <p:nvSpPr>
          <p:cNvPr id="31" name="TextBox 30">
            <a:extLst>
              <a:ext uri="{FF2B5EF4-FFF2-40B4-BE49-F238E27FC236}">
                <a16:creationId xmlns:a16="http://schemas.microsoft.com/office/drawing/2014/main" id="{F08330B7-CEDB-4388-B5FC-A8E4CF4317D7}"/>
              </a:ext>
            </a:extLst>
          </p:cNvPr>
          <p:cNvSpPr txBox="1"/>
          <p:nvPr/>
        </p:nvSpPr>
        <p:spPr>
          <a:xfrm>
            <a:off x="4049831" y="5292866"/>
            <a:ext cx="322606"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7F134C"/>
                </a:solidFill>
                <a:effectLst/>
                <a:uLnTx/>
                <a:uFillTx/>
                <a:latin typeface="Arial"/>
                <a:ea typeface="+mn-ea"/>
                <a:cs typeface="+mn-cs"/>
              </a:rPr>
              <a:t>1146</a:t>
            </a:r>
          </a:p>
        </p:txBody>
      </p:sp>
      <p:sp>
        <p:nvSpPr>
          <p:cNvPr id="32" name="TextBox 31">
            <a:extLst>
              <a:ext uri="{FF2B5EF4-FFF2-40B4-BE49-F238E27FC236}">
                <a16:creationId xmlns:a16="http://schemas.microsoft.com/office/drawing/2014/main" id="{7523C210-99C8-4A07-84A7-61C52B787F5B}"/>
              </a:ext>
            </a:extLst>
          </p:cNvPr>
          <p:cNvSpPr txBox="1"/>
          <p:nvPr/>
        </p:nvSpPr>
        <p:spPr>
          <a:xfrm>
            <a:off x="3526303" y="5292866"/>
            <a:ext cx="327123"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7F134C"/>
                </a:solidFill>
                <a:effectLst/>
                <a:uLnTx/>
                <a:uFillTx/>
                <a:latin typeface="Arial"/>
                <a:ea typeface="+mn-ea"/>
                <a:cs typeface="+mn-cs"/>
              </a:rPr>
              <a:t>1560</a:t>
            </a:r>
          </a:p>
        </p:txBody>
      </p:sp>
      <p:sp>
        <p:nvSpPr>
          <p:cNvPr id="33" name="TextBox 32">
            <a:extLst>
              <a:ext uri="{FF2B5EF4-FFF2-40B4-BE49-F238E27FC236}">
                <a16:creationId xmlns:a16="http://schemas.microsoft.com/office/drawing/2014/main" id="{8A375934-896B-425B-8FA1-9C42A349FE37}"/>
              </a:ext>
            </a:extLst>
          </p:cNvPr>
          <p:cNvSpPr txBox="1"/>
          <p:nvPr/>
        </p:nvSpPr>
        <p:spPr>
          <a:xfrm>
            <a:off x="3020214" y="5292866"/>
            <a:ext cx="327123"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7F134C"/>
                </a:solidFill>
                <a:effectLst/>
                <a:uLnTx/>
                <a:uFillTx/>
                <a:latin typeface="Arial"/>
                <a:ea typeface="+mn-ea"/>
                <a:cs typeface="+mn-cs"/>
              </a:rPr>
              <a:t>2002</a:t>
            </a:r>
          </a:p>
        </p:txBody>
      </p:sp>
      <p:sp>
        <p:nvSpPr>
          <p:cNvPr id="34" name="TextBox 33">
            <a:extLst>
              <a:ext uri="{FF2B5EF4-FFF2-40B4-BE49-F238E27FC236}">
                <a16:creationId xmlns:a16="http://schemas.microsoft.com/office/drawing/2014/main" id="{2D5EB899-1AE9-4C52-9713-A546C668BD88}"/>
              </a:ext>
            </a:extLst>
          </p:cNvPr>
          <p:cNvSpPr txBox="1"/>
          <p:nvPr/>
        </p:nvSpPr>
        <p:spPr>
          <a:xfrm>
            <a:off x="2505405" y="5292866"/>
            <a:ext cx="327123"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7F134C"/>
                </a:solidFill>
                <a:effectLst/>
                <a:uLnTx/>
                <a:uFillTx/>
                <a:latin typeface="Arial"/>
                <a:ea typeface="+mn-ea"/>
                <a:cs typeface="+mn-cs"/>
              </a:rPr>
              <a:t>2147</a:t>
            </a:r>
          </a:p>
        </p:txBody>
      </p:sp>
      <p:sp>
        <p:nvSpPr>
          <p:cNvPr id="35" name="TextBox 34">
            <a:extLst>
              <a:ext uri="{FF2B5EF4-FFF2-40B4-BE49-F238E27FC236}">
                <a16:creationId xmlns:a16="http://schemas.microsoft.com/office/drawing/2014/main" id="{649B6D43-8DB6-4924-952A-E9F77B6A5D35}"/>
              </a:ext>
            </a:extLst>
          </p:cNvPr>
          <p:cNvSpPr txBox="1"/>
          <p:nvPr/>
        </p:nvSpPr>
        <p:spPr>
          <a:xfrm>
            <a:off x="1929556" y="5292866"/>
            <a:ext cx="327123"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7F134C"/>
                </a:solidFill>
                <a:effectLst/>
                <a:uLnTx/>
                <a:uFillTx/>
                <a:latin typeface="Arial"/>
                <a:ea typeface="+mn-ea"/>
                <a:cs typeface="+mn-cs"/>
              </a:rPr>
              <a:t>2221</a:t>
            </a:r>
          </a:p>
        </p:txBody>
      </p:sp>
      <p:sp>
        <p:nvSpPr>
          <p:cNvPr id="36" name="TextBox 35">
            <a:extLst>
              <a:ext uri="{FF2B5EF4-FFF2-40B4-BE49-F238E27FC236}">
                <a16:creationId xmlns:a16="http://schemas.microsoft.com/office/drawing/2014/main" id="{5CA04508-1A60-489A-B563-3A6A312B4348}"/>
              </a:ext>
            </a:extLst>
          </p:cNvPr>
          <p:cNvSpPr txBox="1"/>
          <p:nvPr/>
        </p:nvSpPr>
        <p:spPr>
          <a:xfrm>
            <a:off x="1488086" y="5292866"/>
            <a:ext cx="297385"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7F134C"/>
                </a:solidFill>
                <a:effectLst/>
                <a:uLnTx/>
                <a:uFillTx/>
                <a:latin typeface="Arial"/>
                <a:ea typeface="+mn-ea"/>
                <a:cs typeface="+mn-cs"/>
              </a:rPr>
              <a:t>2305</a:t>
            </a:r>
          </a:p>
        </p:txBody>
      </p:sp>
      <p:sp>
        <p:nvSpPr>
          <p:cNvPr id="37" name="TextBox 36">
            <a:extLst>
              <a:ext uri="{FF2B5EF4-FFF2-40B4-BE49-F238E27FC236}">
                <a16:creationId xmlns:a16="http://schemas.microsoft.com/office/drawing/2014/main" id="{652DFDF0-F4A0-472E-953F-F28C42ACBCBF}"/>
              </a:ext>
            </a:extLst>
          </p:cNvPr>
          <p:cNvSpPr txBox="1"/>
          <p:nvPr/>
        </p:nvSpPr>
        <p:spPr>
          <a:xfrm>
            <a:off x="985179" y="5292866"/>
            <a:ext cx="293794"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7F134C"/>
                </a:solidFill>
                <a:effectLst/>
                <a:uLnTx/>
                <a:uFillTx/>
                <a:latin typeface="Arial"/>
                <a:ea typeface="+mn-ea"/>
                <a:cs typeface="+mn-cs"/>
              </a:rPr>
              <a:t>2373</a:t>
            </a:r>
          </a:p>
        </p:txBody>
      </p:sp>
      <p:sp>
        <p:nvSpPr>
          <p:cNvPr id="38" name="TextBox 37">
            <a:extLst>
              <a:ext uri="{FF2B5EF4-FFF2-40B4-BE49-F238E27FC236}">
                <a16:creationId xmlns:a16="http://schemas.microsoft.com/office/drawing/2014/main" id="{BC78E3A1-C78C-444C-BE2C-FA0F7C9AFCB3}"/>
              </a:ext>
            </a:extLst>
          </p:cNvPr>
          <p:cNvSpPr txBox="1"/>
          <p:nvPr/>
        </p:nvSpPr>
        <p:spPr>
          <a:xfrm>
            <a:off x="206552" y="5310381"/>
            <a:ext cx="878676" cy="170816"/>
          </a:xfrm>
          <a:prstGeom prst="rect">
            <a:avLst/>
          </a:prstGeom>
          <a:noFill/>
        </p:spPr>
        <p:txBody>
          <a:bodyPr wrap="square" lIns="0" tIns="0" rIns="0"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900" b="1" i="0" u="none" strike="noStrike" kern="1200" cap="none" spc="0" normalizeH="0" baseline="0" noProof="0">
                <a:ln>
                  <a:noFill/>
                </a:ln>
                <a:solidFill>
                  <a:srgbClr val="7F134C"/>
                </a:solidFill>
                <a:effectLst/>
                <a:uLnTx/>
                <a:uFillTx/>
                <a:latin typeface="Arial"/>
                <a:ea typeface="+mn-ea"/>
                <a:cs typeface="+mn-cs"/>
              </a:rPr>
              <a:t>DAPA 10 mg</a:t>
            </a:r>
          </a:p>
        </p:txBody>
      </p:sp>
      <p:sp>
        <p:nvSpPr>
          <p:cNvPr id="76" name="TextBox 75">
            <a:extLst>
              <a:ext uri="{FF2B5EF4-FFF2-40B4-BE49-F238E27FC236}">
                <a16:creationId xmlns:a16="http://schemas.microsoft.com/office/drawing/2014/main" id="{CD0F4AA2-FBA8-40C2-B512-504EB47E67D1}"/>
              </a:ext>
            </a:extLst>
          </p:cNvPr>
          <p:cNvSpPr txBox="1"/>
          <p:nvPr/>
        </p:nvSpPr>
        <p:spPr>
          <a:xfrm>
            <a:off x="206552" y="5149687"/>
            <a:ext cx="847282" cy="170816"/>
          </a:xfrm>
          <a:prstGeom prst="rect">
            <a:avLst/>
          </a:prstGeom>
          <a:noFill/>
        </p:spPr>
        <p:txBody>
          <a:bodyPr wrap="square" lIns="0" tIns="0" rIns="0"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Number at Risk</a:t>
            </a:r>
            <a:endParaRPr kumimoji="0" lang="en-US" sz="900" b="1" i="0" u="none" strike="noStrike" kern="1200" cap="none" spc="0" normalizeH="0" baseline="0" noProof="0">
              <a:ln>
                <a:noFill/>
              </a:ln>
              <a:solidFill>
                <a:srgbClr val="969696"/>
              </a:solidFill>
              <a:effectLst/>
              <a:uLnTx/>
              <a:uFillTx/>
              <a:latin typeface="Arial" panose="020B0604020202020204"/>
              <a:ea typeface="+mn-ea"/>
              <a:cs typeface="+mn-cs"/>
            </a:endParaRPr>
          </a:p>
        </p:txBody>
      </p:sp>
      <p:sp>
        <p:nvSpPr>
          <p:cNvPr id="77" name="TextBox 76">
            <a:extLst>
              <a:ext uri="{FF2B5EF4-FFF2-40B4-BE49-F238E27FC236}">
                <a16:creationId xmlns:a16="http://schemas.microsoft.com/office/drawing/2014/main" id="{F9DAE895-F43D-4E76-9C23-347CD645323D}"/>
              </a:ext>
            </a:extLst>
          </p:cNvPr>
          <p:cNvSpPr txBox="1"/>
          <p:nvPr/>
        </p:nvSpPr>
        <p:spPr>
          <a:xfrm>
            <a:off x="2222526" y="5012687"/>
            <a:ext cx="1908838" cy="216982"/>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Months from Randomization </a:t>
            </a:r>
          </a:p>
        </p:txBody>
      </p:sp>
      <p:grpSp>
        <p:nvGrpSpPr>
          <p:cNvPr id="11" name="Group 10">
            <a:extLst>
              <a:ext uri="{FF2B5EF4-FFF2-40B4-BE49-F238E27FC236}">
                <a16:creationId xmlns:a16="http://schemas.microsoft.com/office/drawing/2014/main" id="{844F9D64-9A06-41FB-AD80-76D2545A8FB7}"/>
              </a:ext>
            </a:extLst>
          </p:cNvPr>
          <p:cNvGrpSpPr/>
          <p:nvPr/>
        </p:nvGrpSpPr>
        <p:grpSpPr>
          <a:xfrm>
            <a:off x="603222" y="2059745"/>
            <a:ext cx="4824064" cy="2947496"/>
            <a:chOff x="2052420" y="1302877"/>
            <a:chExt cx="6844802" cy="4182166"/>
          </a:xfrm>
        </p:grpSpPr>
        <p:sp>
          <p:nvSpPr>
            <p:cNvPr id="42" name="Line 17">
              <a:extLst>
                <a:ext uri="{FF2B5EF4-FFF2-40B4-BE49-F238E27FC236}">
                  <a16:creationId xmlns:a16="http://schemas.microsoft.com/office/drawing/2014/main" id="{C0D13092-085C-486A-83A2-6EA27738A7A7}"/>
                </a:ext>
              </a:extLst>
            </p:cNvPr>
            <p:cNvSpPr>
              <a:spLocks noChangeShapeType="1"/>
            </p:cNvSpPr>
            <p:nvPr/>
          </p:nvSpPr>
          <p:spPr bwMode="auto">
            <a:xfrm flipH="1">
              <a:off x="2633966" y="1429065"/>
              <a:ext cx="976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43" name="Line 18">
              <a:extLst>
                <a:ext uri="{FF2B5EF4-FFF2-40B4-BE49-F238E27FC236}">
                  <a16:creationId xmlns:a16="http://schemas.microsoft.com/office/drawing/2014/main" id="{3A34E4EE-A028-48B7-81D3-5E2ADD3BC1AC}"/>
                </a:ext>
              </a:extLst>
            </p:cNvPr>
            <p:cNvSpPr>
              <a:spLocks noChangeShapeType="1"/>
            </p:cNvSpPr>
            <p:nvPr/>
          </p:nvSpPr>
          <p:spPr bwMode="auto">
            <a:xfrm flipH="1">
              <a:off x="2633966" y="2331713"/>
              <a:ext cx="976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46" name="Line 23">
              <a:extLst>
                <a:ext uri="{FF2B5EF4-FFF2-40B4-BE49-F238E27FC236}">
                  <a16:creationId xmlns:a16="http://schemas.microsoft.com/office/drawing/2014/main" id="{81D3EC22-1483-45A1-A6B8-89A31C375B19}"/>
                </a:ext>
              </a:extLst>
            </p:cNvPr>
            <p:cNvSpPr>
              <a:spLocks noChangeShapeType="1"/>
            </p:cNvSpPr>
            <p:nvPr/>
          </p:nvSpPr>
          <p:spPr bwMode="auto">
            <a:xfrm flipH="1">
              <a:off x="2633966" y="3234361"/>
              <a:ext cx="976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47" name="Line 24">
              <a:extLst>
                <a:ext uri="{FF2B5EF4-FFF2-40B4-BE49-F238E27FC236}">
                  <a16:creationId xmlns:a16="http://schemas.microsoft.com/office/drawing/2014/main" id="{9FD1734E-EAB6-4CD2-97BC-3421B8981C1F}"/>
                </a:ext>
              </a:extLst>
            </p:cNvPr>
            <p:cNvSpPr>
              <a:spLocks noChangeShapeType="1"/>
            </p:cNvSpPr>
            <p:nvPr/>
          </p:nvSpPr>
          <p:spPr bwMode="auto">
            <a:xfrm flipH="1">
              <a:off x="2633966" y="4137009"/>
              <a:ext cx="976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48" name="Line 25">
              <a:extLst>
                <a:ext uri="{FF2B5EF4-FFF2-40B4-BE49-F238E27FC236}">
                  <a16:creationId xmlns:a16="http://schemas.microsoft.com/office/drawing/2014/main" id="{7DD5CE64-3888-49DC-8CB7-C98B99E4C996}"/>
                </a:ext>
              </a:extLst>
            </p:cNvPr>
            <p:cNvSpPr>
              <a:spLocks noChangeShapeType="1"/>
            </p:cNvSpPr>
            <p:nvPr/>
          </p:nvSpPr>
          <p:spPr bwMode="auto">
            <a:xfrm flipH="1">
              <a:off x="2633966" y="5039656"/>
              <a:ext cx="976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49" name="Line 26">
              <a:extLst>
                <a:ext uri="{FF2B5EF4-FFF2-40B4-BE49-F238E27FC236}">
                  <a16:creationId xmlns:a16="http://schemas.microsoft.com/office/drawing/2014/main" id="{2514C91C-9267-4FA9-827A-9B86223BAA5F}"/>
                </a:ext>
              </a:extLst>
            </p:cNvPr>
            <p:cNvSpPr>
              <a:spLocks noChangeShapeType="1"/>
            </p:cNvSpPr>
            <p:nvPr/>
          </p:nvSpPr>
          <p:spPr bwMode="auto">
            <a:xfrm>
              <a:off x="2781490" y="5061452"/>
              <a:ext cx="0" cy="97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50" name="Line 27">
              <a:extLst>
                <a:ext uri="{FF2B5EF4-FFF2-40B4-BE49-F238E27FC236}">
                  <a16:creationId xmlns:a16="http://schemas.microsoft.com/office/drawing/2014/main" id="{FE4F95E3-E36F-4CE9-9AF9-7F7C51509737}"/>
                </a:ext>
              </a:extLst>
            </p:cNvPr>
            <p:cNvSpPr>
              <a:spLocks noChangeShapeType="1"/>
            </p:cNvSpPr>
            <p:nvPr/>
          </p:nvSpPr>
          <p:spPr bwMode="auto">
            <a:xfrm>
              <a:off x="3521998" y="5061452"/>
              <a:ext cx="0" cy="97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51" name="Line 28">
              <a:extLst>
                <a:ext uri="{FF2B5EF4-FFF2-40B4-BE49-F238E27FC236}">
                  <a16:creationId xmlns:a16="http://schemas.microsoft.com/office/drawing/2014/main" id="{322BBA48-019C-49D9-8AFF-A9DE3CCDA31E}"/>
                </a:ext>
              </a:extLst>
            </p:cNvPr>
            <p:cNvSpPr>
              <a:spLocks noChangeShapeType="1"/>
            </p:cNvSpPr>
            <p:nvPr/>
          </p:nvSpPr>
          <p:spPr bwMode="auto">
            <a:xfrm>
              <a:off x="4251023" y="5061452"/>
              <a:ext cx="0" cy="97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52" name="Line 29">
              <a:extLst>
                <a:ext uri="{FF2B5EF4-FFF2-40B4-BE49-F238E27FC236}">
                  <a16:creationId xmlns:a16="http://schemas.microsoft.com/office/drawing/2014/main" id="{88375107-6B8D-4979-A365-64C91DCA6AF2}"/>
                </a:ext>
              </a:extLst>
            </p:cNvPr>
            <p:cNvSpPr>
              <a:spLocks noChangeShapeType="1"/>
            </p:cNvSpPr>
            <p:nvPr/>
          </p:nvSpPr>
          <p:spPr bwMode="auto">
            <a:xfrm>
              <a:off x="4978416" y="5061452"/>
              <a:ext cx="0" cy="97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53" name="Line 30">
              <a:extLst>
                <a:ext uri="{FF2B5EF4-FFF2-40B4-BE49-F238E27FC236}">
                  <a16:creationId xmlns:a16="http://schemas.microsoft.com/office/drawing/2014/main" id="{6111B1D5-49DD-453A-8E91-1035BF05841D}"/>
                </a:ext>
              </a:extLst>
            </p:cNvPr>
            <p:cNvSpPr>
              <a:spLocks noChangeShapeType="1"/>
            </p:cNvSpPr>
            <p:nvPr/>
          </p:nvSpPr>
          <p:spPr bwMode="auto">
            <a:xfrm>
              <a:off x="5704392" y="5061452"/>
              <a:ext cx="0" cy="97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54" name="Line 31">
              <a:extLst>
                <a:ext uri="{FF2B5EF4-FFF2-40B4-BE49-F238E27FC236}">
                  <a16:creationId xmlns:a16="http://schemas.microsoft.com/office/drawing/2014/main" id="{6146A9DA-D6CA-4CED-B8BA-3FF96E88FDAD}"/>
                </a:ext>
              </a:extLst>
            </p:cNvPr>
            <p:cNvSpPr>
              <a:spLocks noChangeShapeType="1"/>
            </p:cNvSpPr>
            <p:nvPr/>
          </p:nvSpPr>
          <p:spPr bwMode="auto">
            <a:xfrm>
              <a:off x="8632471" y="5061452"/>
              <a:ext cx="0" cy="97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55" name="Line 32">
              <a:extLst>
                <a:ext uri="{FF2B5EF4-FFF2-40B4-BE49-F238E27FC236}">
                  <a16:creationId xmlns:a16="http://schemas.microsoft.com/office/drawing/2014/main" id="{464FA571-73D2-4353-BE53-9D4BDD2ABF80}"/>
                </a:ext>
              </a:extLst>
            </p:cNvPr>
            <p:cNvSpPr>
              <a:spLocks noChangeShapeType="1"/>
            </p:cNvSpPr>
            <p:nvPr/>
          </p:nvSpPr>
          <p:spPr bwMode="auto">
            <a:xfrm>
              <a:off x="7895933" y="5061452"/>
              <a:ext cx="0" cy="97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56" name="Line 33">
              <a:extLst>
                <a:ext uri="{FF2B5EF4-FFF2-40B4-BE49-F238E27FC236}">
                  <a16:creationId xmlns:a16="http://schemas.microsoft.com/office/drawing/2014/main" id="{EE01F69C-6D44-46BD-B29E-25A8A972ED1D}"/>
                </a:ext>
              </a:extLst>
            </p:cNvPr>
            <p:cNvSpPr>
              <a:spLocks noChangeShapeType="1"/>
            </p:cNvSpPr>
            <p:nvPr/>
          </p:nvSpPr>
          <p:spPr bwMode="auto">
            <a:xfrm>
              <a:off x="7169956" y="5061452"/>
              <a:ext cx="0" cy="97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57" name="Line 34">
              <a:extLst>
                <a:ext uri="{FF2B5EF4-FFF2-40B4-BE49-F238E27FC236}">
                  <a16:creationId xmlns:a16="http://schemas.microsoft.com/office/drawing/2014/main" id="{784A0361-13EC-452D-A6DF-F5949F8A2730}"/>
                </a:ext>
              </a:extLst>
            </p:cNvPr>
            <p:cNvSpPr>
              <a:spLocks noChangeShapeType="1"/>
            </p:cNvSpPr>
            <p:nvPr/>
          </p:nvSpPr>
          <p:spPr bwMode="auto">
            <a:xfrm>
              <a:off x="6437881" y="5061452"/>
              <a:ext cx="0" cy="97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59" name="TextBox 58">
              <a:extLst>
                <a:ext uri="{FF2B5EF4-FFF2-40B4-BE49-F238E27FC236}">
                  <a16:creationId xmlns:a16="http://schemas.microsoft.com/office/drawing/2014/main" id="{167D3F87-4972-4364-8670-390DA26CC62A}"/>
                </a:ext>
              </a:extLst>
            </p:cNvPr>
            <p:cNvSpPr txBox="1"/>
            <p:nvPr/>
          </p:nvSpPr>
          <p:spPr>
            <a:xfrm>
              <a:off x="2262917" y="1302877"/>
              <a:ext cx="443978" cy="307873"/>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20</a:t>
              </a:r>
            </a:p>
          </p:txBody>
        </p:sp>
        <p:sp>
          <p:nvSpPr>
            <p:cNvPr id="61" name="TextBox 60">
              <a:extLst>
                <a:ext uri="{FF2B5EF4-FFF2-40B4-BE49-F238E27FC236}">
                  <a16:creationId xmlns:a16="http://schemas.microsoft.com/office/drawing/2014/main" id="{D332399D-E28C-499B-919D-231505BC4781}"/>
                </a:ext>
              </a:extLst>
            </p:cNvPr>
            <p:cNvSpPr txBox="1"/>
            <p:nvPr/>
          </p:nvSpPr>
          <p:spPr>
            <a:xfrm>
              <a:off x="2262917" y="2205572"/>
              <a:ext cx="443978" cy="307873"/>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15</a:t>
              </a:r>
            </a:p>
          </p:txBody>
        </p:sp>
        <p:sp>
          <p:nvSpPr>
            <p:cNvPr id="63" name="TextBox 62">
              <a:extLst>
                <a:ext uri="{FF2B5EF4-FFF2-40B4-BE49-F238E27FC236}">
                  <a16:creationId xmlns:a16="http://schemas.microsoft.com/office/drawing/2014/main" id="{15698BAD-1D2C-4FBE-89BA-3CF23273F697}"/>
                </a:ext>
              </a:extLst>
            </p:cNvPr>
            <p:cNvSpPr txBox="1"/>
            <p:nvPr/>
          </p:nvSpPr>
          <p:spPr>
            <a:xfrm>
              <a:off x="2262917" y="3108267"/>
              <a:ext cx="443978" cy="307873"/>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10</a:t>
              </a:r>
            </a:p>
          </p:txBody>
        </p:sp>
        <p:sp>
          <p:nvSpPr>
            <p:cNvPr id="65" name="TextBox 64">
              <a:extLst>
                <a:ext uri="{FF2B5EF4-FFF2-40B4-BE49-F238E27FC236}">
                  <a16:creationId xmlns:a16="http://schemas.microsoft.com/office/drawing/2014/main" id="{081B7EE4-3EE1-4374-9900-58B3333A4DFE}"/>
                </a:ext>
              </a:extLst>
            </p:cNvPr>
            <p:cNvSpPr txBox="1"/>
            <p:nvPr/>
          </p:nvSpPr>
          <p:spPr>
            <a:xfrm>
              <a:off x="2353896" y="4010959"/>
              <a:ext cx="352999" cy="307873"/>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5</a:t>
              </a:r>
            </a:p>
          </p:txBody>
        </p:sp>
        <p:sp>
          <p:nvSpPr>
            <p:cNvPr id="66" name="TextBox 65">
              <a:extLst>
                <a:ext uri="{FF2B5EF4-FFF2-40B4-BE49-F238E27FC236}">
                  <a16:creationId xmlns:a16="http://schemas.microsoft.com/office/drawing/2014/main" id="{7EEED368-FDF7-4DE3-87F6-9E4E359AB9FD}"/>
                </a:ext>
              </a:extLst>
            </p:cNvPr>
            <p:cNvSpPr txBox="1"/>
            <p:nvPr/>
          </p:nvSpPr>
          <p:spPr>
            <a:xfrm>
              <a:off x="2353893" y="4913654"/>
              <a:ext cx="352999" cy="307873"/>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0</a:t>
              </a:r>
            </a:p>
          </p:txBody>
        </p:sp>
        <p:sp>
          <p:nvSpPr>
            <p:cNvPr id="67" name="TextBox 66">
              <a:extLst>
                <a:ext uri="{FF2B5EF4-FFF2-40B4-BE49-F238E27FC236}">
                  <a16:creationId xmlns:a16="http://schemas.microsoft.com/office/drawing/2014/main" id="{6F052F48-EEFC-4206-B243-B41C4286B18D}"/>
                </a:ext>
              </a:extLst>
            </p:cNvPr>
            <p:cNvSpPr txBox="1"/>
            <p:nvPr/>
          </p:nvSpPr>
          <p:spPr>
            <a:xfrm>
              <a:off x="8364821" y="5177170"/>
              <a:ext cx="532401" cy="307873"/>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24</a:t>
              </a:r>
            </a:p>
          </p:txBody>
        </p:sp>
        <p:sp>
          <p:nvSpPr>
            <p:cNvPr id="68" name="TextBox 67">
              <a:extLst>
                <a:ext uri="{FF2B5EF4-FFF2-40B4-BE49-F238E27FC236}">
                  <a16:creationId xmlns:a16="http://schemas.microsoft.com/office/drawing/2014/main" id="{069E62AD-4DFD-4455-9849-952729B55904}"/>
                </a:ext>
              </a:extLst>
            </p:cNvPr>
            <p:cNvSpPr txBox="1"/>
            <p:nvPr/>
          </p:nvSpPr>
          <p:spPr>
            <a:xfrm>
              <a:off x="7626825" y="5177170"/>
              <a:ext cx="543451" cy="307873"/>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21</a:t>
              </a:r>
            </a:p>
          </p:txBody>
        </p:sp>
        <p:sp>
          <p:nvSpPr>
            <p:cNvPr id="69" name="TextBox 68">
              <a:extLst>
                <a:ext uri="{FF2B5EF4-FFF2-40B4-BE49-F238E27FC236}">
                  <a16:creationId xmlns:a16="http://schemas.microsoft.com/office/drawing/2014/main" id="{083979B2-3F1A-45F6-819C-92677FEF23F3}"/>
                </a:ext>
              </a:extLst>
            </p:cNvPr>
            <p:cNvSpPr txBox="1"/>
            <p:nvPr/>
          </p:nvSpPr>
          <p:spPr>
            <a:xfrm>
              <a:off x="6169341" y="5177170"/>
              <a:ext cx="532394" cy="307873"/>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15</a:t>
              </a:r>
            </a:p>
          </p:txBody>
        </p:sp>
        <p:sp>
          <p:nvSpPr>
            <p:cNvPr id="70" name="TextBox 69">
              <a:extLst>
                <a:ext uri="{FF2B5EF4-FFF2-40B4-BE49-F238E27FC236}">
                  <a16:creationId xmlns:a16="http://schemas.microsoft.com/office/drawing/2014/main" id="{C7452105-6A1D-4052-9424-F4AD61AE3F10}"/>
                </a:ext>
              </a:extLst>
            </p:cNvPr>
            <p:cNvSpPr txBox="1"/>
            <p:nvPr/>
          </p:nvSpPr>
          <p:spPr>
            <a:xfrm>
              <a:off x="6879782" y="5177170"/>
              <a:ext cx="575558" cy="307873"/>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18</a:t>
              </a:r>
            </a:p>
          </p:txBody>
        </p:sp>
        <p:sp>
          <p:nvSpPr>
            <p:cNvPr id="71" name="TextBox 70">
              <a:extLst>
                <a:ext uri="{FF2B5EF4-FFF2-40B4-BE49-F238E27FC236}">
                  <a16:creationId xmlns:a16="http://schemas.microsoft.com/office/drawing/2014/main" id="{3F61CBD0-7E07-4167-92D5-A8F7DA2EB834}"/>
                </a:ext>
              </a:extLst>
            </p:cNvPr>
            <p:cNvSpPr txBox="1"/>
            <p:nvPr/>
          </p:nvSpPr>
          <p:spPr>
            <a:xfrm>
              <a:off x="5435134" y="5177170"/>
              <a:ext cx="541228" cy="307873"/>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12</a:t>
              </a:r>
            </a:p>
          </p:txBody>
        </p:sp>
        <p:sp>
          <p:nvSpPr>
            <p:cNvPr id="72" name="TextBox 71">
              <a:extLst>
                <a:ext uri="{FF2B5EF4-FFF2-40B4-BE49-F238E27FC236}">
                  <a16:creationId xmlns:a16="http://schemas.microsoft.com/office/drawing/2014/main" id="{2AD801FA-6419-43C6-ADD0-69C2AD7FE721}"/>
                </a:ext>
              </a:extLst>
            </p:cNvPr>
            <p:cNvSpPr txBox="1"/>
            <p:nvPr/>
          </p:nvSpPr>
          <p:spPr>
            <a:xfrm>
              <a:off x="4749126" y="5177170"/>
              <a:ext cx="464148" cy="307873"/>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9</a:t>
              </a:r>
            </a:p>
          </p:txBody>
        </p:sp>
        <p:sp>
          <p:nvSpPr>
            <p:cNvPr id="73" name="TextBox 72">
              <a:extLst>
                <a:ext uri="{FF2B5EF4-FFF2-40B4-BE49-F238E27FC236}">
                  <a16:creationId xmlns:a16="http://schemas.microsoft.com/office/drawing/2014/main" id="{C1ADEE59-4E65-45C3-8B37-A81E591BD86F}"/>
                </a:ext>
              </a:extLst>
            </p:cNvPr>
            <p:cNvSpPr txBox="1"/>
            <p:nvPr/>
          </p:nvSpPr>
          <p:spPr>
            <a:xfrm>
              <a:off x="3998885" y="5177170"/>
              <a:ext cx="507984" cy="307873"/>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6</a:t>
              </a:r>
            </a:p>
          </p:txBody>
        </p:sp>
        <p:sp>
          <p:nvSpPr>
            <p:cNvPr id="74" name="TextBox 73">
              <a:extLst>
                <a:ext uri="{FF2B5EF4-FFF2-40B4-BE49-F238E27FC236}">
                  <a16:creationId xmlns:a16="http://schemas.microsoft.com/office/drawing/2014/main" id="{F71CC0CE-A5C5-4597-B016-D623007198E7}"/>
                </a:ext>
              </a:extLst>
            </p:cNvPr>
            <p:cNvSpPr txBox="1"/>
            <p:nvPr/>
          </p:nvSpPr>
          <p:spPr>
            <a:xfrm>
              <a:off x="3292064" y="5177170"/>
              <a:ext cx="462633" cy="307873"/>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3</a:t>
              </a:r>
            </a:p>
          </p:txBody>
        </p:sp>
        <p:sp>
          <p:nvSpPr>
            <p:cNvPr id="75" name="TextBox 74">
              <a:extLst>
                <a:ext uri="{FF2B5EF4-FFF2-40B4-BE49-F238E27FC236}">
                  <a16:creationId xmlns:a16="http://schemas.microsoft.com/office/drawing/2014/main" id="{1F766F8B-177E-4A9E-A712-496F6987CC9E}"/>
                </a:ext>
              </a:extLst>
            </p:cNvPr>
            <p:cNvSpPr txBox="1"/>
            <p:nvPr/>
          </p:nvSpPr>
          <p:spPr>
            <a:xfrm>
              <a:off x="2669337" y="5177170"/>
              <a:ext cx="226761" cy="307873"/>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0</a:t>
              </a:r>
            </a:p>
          </p:txBody>
        </p:sp>
        <p:sp>
          <p:nvSpPr>
            <p:cNvPr id="78" name="TextBox 77">
              <a:extLst>
                <a:ext uri="{FF2B5EF4-FFF2-40B4-BE49-F238E27FC236}">
                  <a16:creationId xmlns:a16="http://schemas.microsoft.com/office/drawing/2014/main" id="{98407692-C2FD-43D2-B37F-CEDF5EACA2E5}"/>
                </a:ext>
              </a:extLst>
            </p:cNvPr>
            <p:cNvSpPr txBox="1"/>
            <p:nvPr/>
          </p:nvSpPr>
          <p:spPr>
            <a:xfrm rot="16200000">
              <a:off x="1083672" y="3079833"/>
              <a:ext cx="2245370" cy="307873"/>
            </a:xfrm>
            <a:prstGeom prst="rect">
              <a:avLst/>
            </a:prstGeom>
            <a:noFill/>
          </p:spPr>
          <p:txBody>
            <a:bodyPr wrap="non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Cumulative Incidence (%)</a:t>
              </a:r>
            </a:p>
          </p:txBody>
        </p:sp>
        <p:sp>
          <p:nvSpPr>
            <p:cNvPr id="79" name="Freeform: Shape 78">
              <a:extLst>
                <a:ext uri="{FF2B5EF4-FFF2-40B4-BE49-F238E27FC236}">
                  <a16:creationId xmlns:a16="http://schemas.microsoft.com/office/drawing/2014/main" id="{8FD21BBF-49BD-46F0-9F40-26DCE22C4477}"/>
                </a:ext>
              </a:extLst>
            </p:cNvPr>
            <p:cNvSpPr/>
            <p:nvPr/>
          </p:nvSpPr>
          <p:spPr>
            <a:xfrm>
              <a:off x="2727268" y="1420553"/>
              <a:ext cx="5905204" cy="3631095"/>
            </a:xfrm>
            <a:custGeom>
              <a:avLst/>
              <a:gdLst>
                <a:gd name="connsiteX0" fmla="*/ 0 w 6321287"/>
                <a:gd name="connsiteY0" fmla="*/ 0 h 3687417"/>
                <a:gd name="connsiteX1" fmla="*/ 19878 w 6321287"/>
                <a:gd name="connsiteY1" fmla="*/ 3687417 h 3687417"/>
                <a:gd name="connsiteX2" fmla="*/ 6321287 w 6321287"/>
                <a:gd name="connsiteY2" fmla="*/ 3687417 h 3687417"/>
              </a:gdLst>
              <a:ahLst/>
              <a:cxnLst>
                <a:cxn ang="0">
                  <a:pos x="connsiteX0" y="connsiteY0"/>
                </a:cxn>
                <a:cxn ang="0">
                  <a:pos x="connsiteX1" y="connsiteY1"/>
                </a:cxn>
                <a:cxn ang="0">
                  <a:pos x="connsiteX2" y="connsiteY2"/>
                </a:cxn>
              </a:cxnLst>
              <a:rect l="l" t="t" r="r" b="b"/>
              <a:pathLst>
                <a:path w="6321287" h="3687417">
                  <a:moveTo>
                    <a:pt x="0" y="0"/>
                  </a:moveTo>
                  <a:lnTo>
                    <a:pt x="19878" y="3687417"/>
                  </a:lnTo>
                  <a:lnTo>
                    <a:pt x="6321287" y="3687417"/>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8" name="Freeform: Shape 17">
            <a:extLst>
              <a:ext uri="{FF2B5EF4-FFF2-40B4-BE49-F238E27FC236}">
                <a16:creationId xmlns:a16="http://schemas.microsoft.com/office/drawing/2014/main" id="{7607D9AE-CCBF-4ADC-884B-6068D7065BEF}"/>
              </a:ext>
            </a:extLst>
          </p:cNvPr>
          <p:cNvSpPr/>
          <p:nvPr/>
        </p:nvSpPr>
        <p:spPr>
          <a:xfrm>
            <a:off x="1121252" y="2596713"/>
            <a:ext cx="4084972" cy="2094458"/>
          </a:xfrm>
          <a:custGeom>
            <a:avLst/>
            <a:gdLst>
              <a:gd name="connsiteX0" fmla="*/ 0 w 5796116"/>
              <a:gd name="connsiteY0" fmla="*/ 2971800 h 2971800"/>
              <a:gd name="connsiteX1" fmla="*/ 51619 w 5796116"/>
              <a:gd name="connsiteY1" fmla="*/ 2920181 h 2971800"/>
              <a:gd name="connsiteX2" fmla="*/ 51619 w 5796116"/>
              <a:gd name="connsiteY2" fmla="*/ 2920181 h 2971800"/>
              <a:gd name="connsiteX3" fmla="*/ 103239 w 5796116"/>
              <a:gd name="connsiteY3" fmla="*/ 2868561 h 2971800"/>
              <a:gd name="connsiteX4" fmla="*/ 184355 w 5796116"/>
              <a:gd name="connsiteY4" fmla="*/ 2868561 h 2971800"/>
              <a:gd name="connsiteX5" fmla="*/ 228600 w 5796116"/>
              <a:gd name="connsiteY5" fmla="*/ 2780071 h 2971800"/>
              <a:gd name="connsiteX6" fmla="*/ 287594 w 5796116"/>
              <a:gd name="connsiteY6" fmla="*/ 2721078 h 2971800"/>
              <a:gd name="connsiteX7" fmla="*/ 368710 w 5796116"/>
              <a:gd name="connsiteY7" fmla="*/ 2662084 h 2971800"/>
              <a:gd name="connsiteX8" fmla="*/ 405581 w 5796116"/>
              <a:gd name="connsiteY8" fmla="*/ 2632587 h 2971800"/>
              <a:gd name="connsiteX9" fmla="*/ 435078 w 5796116"/>
              <a:gd name="connsiteY9" fmla="*/ 2632587 h 2971800"/>
              <a:gd name="connsiteX10" fmla="*/ 435078 w 5796116"/>
              <a:gd name="connsiteY10" fmla="*/ 2588342 h 2971800"/>
              <a:gd name="connsiteX11" fmla="*/ 464574 w 5796116"/>
              <a:gd name="connsiteY11" fmla="*/ 2588342 h 2971800"/>
              <a:gd name="connsiteX12" fmla="*/ 494071 w 5796116"/>
              <a:gd name="connsiteY12" fmla="*/ 2536723 h 2971800"/>
              <a:gd name="connsiteX13" fmla="*/ 545690 w 5796116"/>
              <a:gd name="connsiteY13" fmla="*/ 2455607 h 2971800"/>
              <a:gd name="connsiteX14" fmla="*/ 575187 w 5796116"/>
              <a:gd name="connsiteY14" fmla="*/ 2418736 h 2971800"/>
              <a:gd name="connsiteX15" fmla="*/ 663678 w 5796116"/>
              <a:gd name="connsiteY15" fmla="*/ 2418736 h 2971800"/>
              <a:gd name="connsiteX16" fmla="*/ 700549 w 5796116"/>
              <a:gd name="connsiteY16" fmla="*/ 2389239 h 2971800"/>
              <a:gd name="connsiteX17" fmla="*/ 737420 w 5796116"/>
              <a:gd name="connsiteY17" fmla="*/ 2381865 h 2971800"/>
              <a:gd name="connsiteX18" fmla="*/ 781665 w 5796116"/>
              <a:gd name="connsiteY18" fmla="*/ 2381865 h 2971800"/>
              <a:gd name="connsiteX19" fmla="*/ 796413 w 5796116"/>
              <a:gd name="connsiteY19" fmla="*/ 2330245 h 2971800"/>
              <a:gd name="connsiteX20" fmla="*/ 862781 w 5796116"/>
              <a:gd name="connsiteY20" fmla="*/ 2308123 h 2971800"/>
              <a:gd name="connsiteX21" fmla="*/ 921774 w 5796116"/>
              <a:gd name="connsiteY21" fmla="*/ 2271252 h 2971800"/>
              <a:gd name="connsiteX22" fmla="*/ 1017639 w 5796116"/>
              <a:gd name="connsiteY22" fmla="*/ 2190136 h 2971800"/>
              <a:gd name="connsiteX23" fmla="*/ 1061884 w 5796116"/>
              <a:gd name="connsiteY23" fmla="*/ 2190136 h 2971800"/>
              <a:gd name="connsiteX24" fmla="*/ 1061884 w 5796116"/>
              <a:gd name="connsiteY24" fmla="*/ 2145891 h 2971800"/>
              <a:gd name="connsiteX25" fmla="*/ 1128252 w 5796116"/>
              <a:gd name="connsiteY25" fmla="*/ 2138516 h 2971800"/>
              <a:gd name="connsiteX26" fmla="*/ 1179871 w 5796116"/>
              <a:gd name="connsiteY26" fmla="*/ 2086897 h 2971800"/>
              <a:gd name="connsiteX27" fmla="*/ 1260987 w 5796116"/>
              <a:gd name="connsiteY27" fmla="*/ 2079523 h 2971800"/>
              <a:gd name="connsiteX28" fmla="*/ 1260987 w 5796116"/>
              <a:gd name="connsiteY28" fmla="*/ 2057400 h 2971800"/>
              <a:gd name="connsiteX29" fmla="*/ 1305232 w 5796116"/>
              <a:gd name="connsiteY29" fmla="*/ 2057400 h 2971800"/>
              <a:gd name="connsiteX30" fmla="*/ 1305232 w 5796116"/>
              <a:gd name="connsiteY30" fmla="*/ 1998407 h 2971800"/>
              <a:gd name="connsiteX31" fmla="*/ 1408471 w 5796116"/>
              <a:gd name="connsiteY31" fmla="*/ 1998407 h 2971800"/>
              <a:gd name="connsiteX32" fmla="*/ 1408471 w 5796116"/>
              <a:gd name="connsiteY32" fmla="*/ 1983658 h 2971800"/>
              <a:gd name="connsiteX33" fmla="*/ 1467465 w 5796116"/>
              <a:gd name="connsiteY33" fmla="*/ 1983658 h 2971800"/>
              <a:gd name="connsiteX34" fmla="*/ 1496961 w 5796116"/>
              <a:gd name="connsiteY34" fmla="*/ 1946787 h 2971800"/>
              <a:gd name="connsiteX35" fmla="*/ 1533832 w 5796116"/>
              <a:gd name="connsiteY35" fmla="*/ 1887794 h 2971800"/>
              <a:gd name="connsiteX36" fmla="*/ 1637071 w 5796116"/>
              <a:gd name="connsiteY36" fmla="*/ 1887794 h 2971800"/>
              <a:gd name="connsiteX37" fmla="*/ 1740310 w 5796116"/>
              <a:gd name="connsiteY37" fmla="*/ 1814052 h 2971800"/>
              <a:gd name="connsiteX38" fmla="*/ 1814052 w 5796116"/>
              <a:gd name="connsiteY38" fmla="*/ 1814052 h 2971800"/>
              <a:gd name="connsiteX39" fmla="*/ 1887794 w 5796116"/>
              <a:gd name="connsiteY39" fmla="*/ 1710813 h 2971800"/>
              <a:gd name="connsiteX40" fmla="*/ 1939413 w 5796116"/>
              <a:gd name="connsiteY40" fmla="*/ 1710813 h 2971800"/>
              <a:gd name="connsiteX41" fmla="*/ 1961536 w 5796116"/>
              <a:gd name="connsiteY41" fmla="*/ 1673942 h 2971800"/>
              <a:gd name="connsiteX42" fmla="*/ 2013155 w 5796116"/>
              <a:gd name="connsiteY42" fmla="*/ 1673942 h 2971800"/>
              <a:gd name="connsiteX43" fmla="*/ 2079523 w 5796116"/>
              <a:gd name="connsiteY43" fmla="*/ 1607574 h 2971800"/>
              <a:gd name="connsiteX44" fmla="*/ 2160639 w 5796116"/>
              <a:gd name="connsiteY44" fmla="*/ 1607574 h 2971800"/>
              <a:gd name="connsiteX45" fmla="*/ 2256503 w 5796116"/>
              <a:gd name="connsiteY45" fmla="*/ 1548581 h 2971800"/>
              <a:gd name="connsiteX46" fmla="*/ 2286000 w 5796116"/>
              <a:gd name="connsiteY46" fmla="*/ 1519084 h 2971800"/>
              <a:gd name="connsiteX47" fmla="*/ 2337620 w 5796116"/>
              <a:gd name="connsiteY47" fmla="*/ 1519084 h 2971800"/>
              <a:gd name="connsiteX48" fmla="*/ 2440858 w 5796116"/>
              <a:gd name="connsiteY48" fmla="*/ 1415845 h 2971800"/>
              <a:gd name="connsiteX49" fmla="*/ 2485103 w 5796116"/>
              <a:gd name="connsiteY49" fmla="*/ 1401097 h 2971800"/>
              <a:gd name="connsiteX50" fmla="*/ 2514600 w 5796116"/>
              <a:gd name="connsiteY50" fmla="*/ 1356852 h 2971800"/>
              <a:gd name="connsiteX51" fmla="*/ 2588342 w 5796116"/>
              <a:gd name="connsiteY51" fmla="*/ 1349478 h 2971800"/>
              <a:gd name="connsiteX52" fmla="*/ 2647336 w 5796116"/>
              <a:gd name="connsiteY52" fmla="*/ 1283110 h 2971800"/>
              <a:gd name="connsiteX53" fmla="*/ 2713703 w 5796116"/>
              <a:gd name="connsiteY53" fmla="*/ 1231491 h 2971800"/>
              <a:gd name="connsiteX54" fmla="*/ 2802194 w 5796116"/>
              <a:gd name="connsiteY54" fmla="*/ 1216742 h 2971800"/>
              <a:gd name="connsiteX55" fmla="*/ 2824316 w 5796116"/>
              <a:gd name="connsiteY55" fmla="*/ 1194620 h 2971800"/>
              <a:gd name="connsiteX56" fmla="*/ 2824316 w 5796116"/>
              <a:gd name="connsiteY56" fmla="*/ 1194620 h 2971800"/>
              <a:gd name="connsiteX57" fmla="*/ 2942303 w 5796116"/>
              <a:gd name="connsiteY57" fmla="*/ 1113503 h 2971800"/>
              <a:gd name="connsiteX58" fmla="*/ 3030794 w 5796116"/>
              <a:gd name="connsiteY58" fmla="*/ 1047136 h 2971800"/>
              <a:gd name="connsiteX59" fmla="*/ 3030794 w 5796116"/>
              <a:gd name="connsiteY59" fmla="*/ 1047136 h 2971800"/>
              <a:gd name="connsiteX60" fmla="*/ 3089787 w 5796116"/>
              <a:gd name="connsiteY60" fmla="*/ 1047136 h 2971800"/>
              <a:gd name="connsiteX61" fmla="*/ 3111910 w 5796116"/>
              <a:gd name="connsiteY61" fmla="*/ 1010265 h 2971800"/>
              <a:gd name="connsiteX62" fmla="*/ 3170903 w 5796116"/>
              <a:gd name="connsiteY62" fmla="*/ 1010265 h 2971800"/>
              <a:gd name="connsiteX63" fmla="*/ 3229897 w 5796116"/>
              <a:gd name="connsiteY63" fmla="*/ 921774 h 2971800"/>
              <a:gd name="connsiteX64" fmla="*/ 3237271 w 5796116"/>
              <a:gd name="connsiteY64" fmla="*/ 907026 h 2971800"/>
              <a:gd name="connsiteX65" fmla="*/ 3296265 w 5796116"/>
              <a:gd name="connsiteY65" fmla="*/ 907026 h 2971800"/>
              <a:gd name="connsiteX66" fmla="*/ 3399503 w 5796116"/>
              <a:gd name="connsiteY66" fmla="*/ 840658 h 2971800"/>
              <a:gd name="connsiteX67" fmla="*/ 3465871 w 5796116"/>
              <a:gd name="connsiteY67" fmla="*/ 855407 h 2971800"/>
              <a:gd name="connsiteX68" fmla="*/ 3591232 w 5796116"/>
              <a:gd name="connsiteY68" fmla="*/ 781665 h 2971800"/>
              <a:gd name="connsiteX69" fmla="*/ 3679723 w 5796116"/>
              <a:gd name="connsiteY69" fmla="*/ 781665 h 2971800"/>
              <a:gd name="connsiteX70" fmla="*/ 3760839 w 5796116"/>
              <a:gd name="connsiteY70" fmla="*/ 700549 h 2971800"/>
              <a:gd name="connsiteX71" fmla="*/ 3782961 w 5796116"/>
              <a:gd name="connsiteY71" fmla="*/ 678426 h 2971800"/>
              <a:gd name="connsiteX72" fmla="*/ 3812458 w 5796116"/>
              <a:gd name="connsiteY72" fmla="*/ 663678 h 2971800"/>
              <a:gd name="connsiteX73" fmla="*/ 3908323 w 5796116"/>
              <a:gd name="connsiteY73" fmla="*/ 597310 h 2971800"/>
              <a:gd name="connsiteX74" fmla="*/ 3989439 w 5796116"/>
              <a:gd name="connsiteY74" fmla="*/ 567813 h 2971800"/>
              <a:gd name="connsiteX75" fmla="*/ 4063181 w 5796116"/>
              <a:gd name="connsiteY75" fmla="*/ 567813 h 2971800"/>
              <a:gd name="connsiteX76" fmla="*/ 4063181 w 5796116"/>
              <a:gd name="connsiteY76" fmla="*/ 508820 h 2971800"/>
              <a:gd name="connsiteX77" fmla="*/ 4114800 w 5796116"/>
              <a:gd name="connsiteY77" fmla="*/ 471949 h 2971800"/>
              <a:gd name="connsiteX78" fmla="*/ 4195916 w 5796116"/>
              <a:gd name="connsiteY78" fmla="*/ 427703 h 2971800"/>
              <a:gd name="connsiteX79" fmla="*/ 4306529 w 5796116"/>
              <a:gd name="connsiteY79" fmla="*/ 427703 h 2971800"/>
              <a:gd name="connsiteX80" fmla="*/ 4387645 w 5796116"/>
              <a:gd name="connsiteY80" fmla="*/ 412955 h 2971800"/>
              <a:gd name="connsiteX81" fmla="*/ 4402394 w 5796116"/>
              <a:gd name="connsiteY81" fmla="*/ 398207 h 2971800"/>
              <a:gd name="connsiteX82" fmla="*/ 4535129 w 5796116"/>
              <a:gd name="connsiteY82" fmla="*/ 398207 h 2971800"/>
              <a:gd name="connsiteX83" fmla="*/ 4579374 w 5796116"/>
              <a:gd name="connsiteY83" fmla="*/ 339213 h 2971800"/>
              <a:gd name="connsiteX84" fmla="*/ 4638368 w 5796116"/>
              <a:gd name="connsiteY84" fmla="*/ 272845 h 2971800"/>
              <a:gd name="connsiteX85" fmla="*/ 4675239 w 5796116"/>
              <a:gd name="connsiteY85" fmla="*/ 221226 h 2971800"/>
              <a:gd name="connsiteX86" fmla="*/ 4741607 w 5796116"/>
              <a:gd name="connsiteY86" fmla="*/ 221226 h 2971800"/>
              <a:gd name="connsiteX87" fmla="*/ 4741607 w 5796116"/>
              <a:gd name="connsiteY87" fmla="*/ 191729 h 2971800"/>
              <a:gd name="connsiteX88" fmla="*/ 4866968 w 5796116"/>
              <a:gd name="connsiteY88" fmla="*/ 191729 h 2971800"/>
              <a:gd name="connsiteX89" fmla="*/ 4889090 w 5796116"/>
              <a:gd name="connsiteY89" fmla="*/ 169607 h 2971800"/>
              <a:gd name="connsiteX90" fmla="*/ 4984955 w 5796116"/>
              <a:gd name="connsiteY90" fmla="*/ 169607 h 2971800"/>
              <a:gd name="connsiteX91" fmla="*/ 5058697 w 5796116"/>
              <a:gd name="connsiteY91" fmla="*/ 88491 h 2971800"/>
              <a:gd name="connsiteX92" fmla="*/ 5176684 w 5796116"/>
              <a:gd name="connsiteY92" fmla="*/ 88491 h 2971800"/>
              <a:gd name="connsiteX93" fmla="*/ 5294671 w 5796116"/>
              <a:gd name="connsiteY93" fmla="*/ 51620 h 2971800"/>
              <a:gd name="connsiteX94" fmla="*/ 5331542 w 5796116"/>
              <a:gd name="connsiteY94" fmla="*/ 29497 h 2971800"/>
              <a:gd name="connsiteX95" fmla="*/ 5331542 w 5796116"/>
              <a:gd name="connsiteY95" fmla="*/ 0 h 2971800"/>
              <a:gd name="connsiteX96" fmla="*/ 5796116 w 5796116"/>
              <a:gd name="connsiteY96" fmla="*/ 0 h 2971800"/>
              <a:gd name="connsiteX0" fmla="*/ 0 w 5796116"/>
              <a:gd name="connsiteY0" fmla="*/ 2971800 h 2971800"/>
              <a:gd name="connsiteX1" fmla="*/ 51619 w 5796116"/>
              <a:gd name="connsiteY1" fmla="*/ 2920181 h 2971800"/>
              <a:gd name="connsiteX2" fmla="*/ 51619 w 5796116"/>
              <a:gd name="connsiteY2" fmla="*/ 2920181 h 2971800"/>
              <a:gd name="connsiteX3" fmla="*/ 103239 w 5796116"/>
              <a:gd name="connsiteY3" fmla="*/ 2868561 h 2971800"/>
              <a:gd name="connsiteX4" fmla="*/ 184355 w 5796116"/>
              <a:gd name="connsiteY4" fmla="*/ 2868561 h 2971800"/>
              <a:gd name="connsiteX5" fmla="*/ 228600 w 5796116"/>
              <a:gd name="connsiteY5" fmla="*/ 2780071 h 2971800"/>
              <a:gd name="connsiteX6" fmla="*/ 287594 w 5796116"/>
              <a:gd name="connsiteY6" fmla="*/ 2721078 h 2971800"/>
              <a:gd name="connsiteX7" fmla="*/ 368710 w 5796116"/>
              <a:gd name="connsiteY7" fmla="*/ 2662084 h 2971800"/>
              <a:gd name="connsiteX8" fmla="*/ 405581 w 5796116"/>
              <a:gd name="connsiteY8" fmla="*/ 2632587 h 2971800"/>
              <a:gd name="connsiteX9" fmla="*/ 435078 w 5796116"/>
              <a:gd name="connsiteY9" fmla="*/ 2632587 h 2971800"/>
              <a:gd name="connsiteX10" fmla="*/ 435078 w 5796116"/>
              <a:gd name="connsiteY10" fmla="*/ 2588342 h 2971800"/>
              <a:gd name="connsiteX11" fmla="*/ 464574 w 5796116"/>
              <a:gd name="connsiteY11" fmla="*/ 2588342 h 2971800"/>
              <a:gd name="connsiteX12" fmla="*/ 494071 w 5796116"/>
              <a:gd name="connsiteY12" fmla="*/ 2536723 h 2971800"/>
              <a:gd name="connsiteX13" fmla="*/ 545690 w 5796116"/>
              <a:gd name="connsiteY13" fmla="*/ 2455607 h 2971800"/>
              <a:gd name="connsiteX14" fmla="*/ 575187 w 5796116"/>
              <a:gd name="connsiteY14" fmla="*/ 2418736 h 2971800"/>
              <a:gd name="connsiteX15" fmla="*/ 663678 w 5796116"/>
              <a:gd name="connsiteY15" fmla="*/ 2418736 h 2971800"/>
              <a:gd name="connsiteX16" fmla="*/ 700549 w 5796116"/>
              <a:gd name="connsiteY16" fmla="*/ 2389239 h 2971800"/>
              <a:gd name="connsiteX17" fmla="*/ 737420 w 5796116"/>
              <a:gd name="connsiteY17" fmla="*/ 2381865 h 2971800"/>
              <a:gd name="connsiteX18" fmla="*/ 781665 w 5796116"/>
              <a:gd name="connsiteY18" fmla="*/ 2381865 h 2971800"/>
              <a:gd name="connsiteX19" fmla="*/ 796413 w 5796116"/>
              <a:gd name="connsiteY19" fmla="*/ 2330245 h 2971800"/>
              <a:gd name="connsiteX20" fmla="*/ 862781 w 5796116"/>
              <a:gd name="connsiteY20" fmla="*/ 2308123 h 2971800"/>
              <a:gd name="connsiteX21" fmla="*/ 921774 w 5796116"/>
              <a:gd name="connsiteY21" fmla="*/ 2271252 h 2971800"/>
              <a:gd name="connsiteX22" fmla="*/ 1017639 w 5796116"/>
              <a:gd name="connsiteY22" fmla="*/ 2190136 h 2971800"/>
              <a:gd name="connsiteX23" fmla="*/ 1061884 w 5796116"/>
              <a:gd name="connsiteY23" fmla="*/ 2190136 h 2971800"/>
              <a:gd name="connsiteX24" fmla="*/ 1061884 w 5796116"/>
              <a:gd name="connsiteY24" fmla="*/ 2145891 h 2971800"/>
              <a:gd name="connsiteX25" fmla="*/ 1128252 w 5796116"/>
              <a:gd name="connsiteY25" fmla="*/ 2138516 h 2971800"/>
              <a:gd name="connsiteX26" fmla="*/ 1179871 w 5796116"/>
              <a:gd name="connsiteY26" fmla="*/ 2086897 h 2971800"/>
              <a:gd name="connsiteX27" fmla="*/ 1260987 w 5796116"/>
              <a:gd name="connsiteY27" fmla="*/ 2079523 h 2971800"/>
              <a:gd name="connsiteX28" fmla="*/ 1260987 w 5796116"/>
              <a:gd name="connsiteY28" fmla="*/ 2057400 h 2971800"/>
              <a:gd name="connsiteX29" fmla="*/ 1305232 w 5796116"/>
              <a:gd name="connsiteY29" fmla="*/ 2057400 h 2971800"/>
              <a:gd name="connsiteX30" fmla="*/ 1305232 w 5796116"/>
              <a:gd name="connsiteY30" fmla="*/ 1998407 h 2971800"/>
              <a:gd name="connsiteX31" fmla="*/ 1408471 w 5796116"/>
              <a:gd name="connsiteY31" fmla="*/ 1998407 h 2971800"/>
              <a:gd name="connsiteX32" fmla="*/ 1413233 w 5796116"/>
              <a:gd name="connsiteY32" fmla="*/ 1983658 h 2971800"/>
              <a:gd name="connsiteX33" fmla="*/ 1467465 w 5796116"/>
              <a:gd name="connsiteY33" fmla="*/ 1983658 h 2971800"/>
              <a:gd name="connsiteX34" fmla="*/ 1496961 w 5796116"/>
              <a:gd name="connsiteY34" fmla="*/ 1946787 h 2971800"/>
              <a:gd name="connsiteX35" fmla="*/ 1533832 w 5796116"/>
              <a:gd name="connsiteY35" fmla="*/ 1887794 h 2971800"/>
              <a:gd name="connsiteX36" fmla="*/ 1637071 w 5796116"/>
              <a:gd name="connsiteY36" fmla="*/ 1887794 h 2971800"/>
              <a:gd name="connsiteX37" fmla="*/ 1740310 w 5796116"/>
              <a:gd name="connsiteY37" fmla="*/ 1814052 h 2971800"/>
              <a:gd name="connsiteX38" fmla="*/ 1814052 w 5796116"/>
              <a:gd name="connsiteY38" fmla="*/ 1814052 h 2971800"/>
              <a:gd name="connsiteX39" fmla="*/ 1887794 w 5796116"/>
              <a:gd name="connsiteY39" fmla="*/ 1710813 h 2971800"/>
              <a:gd name="connsiteX40" fmla="*/ 1939413 w 5796116"/>
              <a:gd name="connsiteY40" fmla="*/ 1710813 h 2971800"/>
              <a:gd name="connsiteX41" fmla="*/ 1961536 w 5796116"/>
              <a:gd name="connsiteY41" fmla="*/ 1673942 h 2971800"/>
              <a:gd name="connsiteX42" fmla="*/ 2013155 w 5796116"/>
              <a:gd name="connsiteY42" fmla="*/ 1673942 h 2971800"/>
              <a:gd name="connsiteX43" fmla="*/ 2079523 w 5796116"/>
              <a:gd name="connsiteY43" fmla="*/ 1607574 h 2971800"/>
              <a:gd name="connsiteX44" fmla="*/ 2160639 w 5796116"/>
              <a:gd name="connsiteY44" fmla="*/ 1607574 h 2971800"/>
              <a:gd name="connsiteX45" fmla="*/ 2256503 w 5796116"/>
              <a:gd name="connsiteY45" fmla="*/ 1548581 h 2971800"/>
              <a:gd name="connsiteX46" fmla="*/ 2286000 w 5796116"/>
              <a:gd name="connsiteY46" fmla="*/ 1519084 h 2971800"/>
              <a:gd name="connsiteX47" fmla="*/ 2337620 w 5796116"/>
              <a:gd name="connsiteY47" fmla="*/ 1519084 h 2971800"/>
              <a:gd name="connsiteX48" fmla="*/ 2440858 w 5796116"/>
              <a:gd name="connsiteY48" fmla="*/ 1415845 h 2971800"/>
              <a:gd name="connsiteX49" fmla="*/ 2485103 w 5796116"/>
              <a:gd name="connsiteY49" fmla="*/ 1401097 h 2971800"/>
              <a:gd name="connsiteX50" fmla="*/ 2514600 w 5796116"/>
              <a:gd name="connsiteY50" fmla="*/ 1356852 h 2971800"/>
              <a:gd name="connsiteX51" fmla="*/ 2588342 w 5796116"/>
              <a:gd name="connsiteY51" fmla="*/ 1349478 h 2971800"/>
              <a:gd name="connsiteX52" fmla="*/ 2647336 w 5796116"/>
              <a:gd name="connsiteY52" fmla="*/ 1283110 h 2971800"/>
              <a:gd name="connsiteX53" fmla="*/ 2713703 w 5796116"/>
              <a:gd name="connsiteY53" fmla="*/ 1231491 h 2971800"/>
              <a:gd name="connsiteX54" fmla="*/ 2802194 w 5796116"/>
              <a:gd name="connsiteY54" fmla="*/ 1216742 h 2971800"/>
              <a:gd name="connsiteX55" fmla="*/ 2824316 w 5796116"/>
              <a:gd name="connsiteY55" fmla="*/ 1194620 h 2971800"/>
              <a:gd name="connsiteX56" fmla="*/ 2824316 w 5796116"/>
              <a:gd name="connsiteY56" fmla="*/ 1194620 h 2971800"/>
              <a:gd name="connsiteX57" fmla="*/ 2942303 w 5796116"/>
              <a:gd name="connsiteY57" fmla="*/ 1113503 h 2971800"/>
              <a:gd name="connsiteX58" fmla="*/ 3030794 w 5796116"/>
              <a:gd name="connsiteY58" fmla="*/ 1047136 h 2971800"/>
              <a:gd name="connsiteX59" fmla="*/ 3030794 w 5796116"/>
              <a:gd name="connsiteY59" fmla="*/ 1047136 h 2971800"/>
              <a:gd name="connsiteX60" fmla="*/ 3089787 w 5796116"/>
              <a:gd name="connsiteY60" fmla="*/ 1047136 h 2971800"/>
              <a:gd name="connsiteX61" fmla="*/ 3111910 w 5796116"/>
              <a:gd name="connsiteY61" fmla="*/ 1010265 h 2971800"/>
              <a:gd name="connsiteX62" fmla="*/ 3170903 w 5796116"/>
              <a:gd name="connsiteY62" fmla="*/ 1010265 h 2971800"/>
              <a:gd name="connsiteX63" fmla="*/ 3229897 w 5796116"/>
              <a:gd name="connsiteY63" fmla="*/ 921774 h 2971800"/>
              <a:gd name="connsiteX64" fmla="*/ 3237271 w 5796116"/>
              <a:gd name="connsiteY64" fmla="*/ 907026 h 2971800"/>
              <a:gd name="connsiteX65" fmla="*/ 3296265 w 5796116"/>
              <a:gd name="connsiteY65" fmla="*/ 907026 h 2971800"/>
              <a:gd name="connsiteX66" fmla="*/ 3399503 w 5796116"/>
              <a:gd name="connsiteY66" fmla="*/ 840658 h 2971800"/>
              <a:gd name="connsiteX67" fmla="*/ 3465871 w 5796116"/>
              <a:gd name="connsiteY67" fmla="*/ 855407 h 2971800"/>
              <a:gd name="connsiteX68" fmla="*/ 3591232 w 5796116"/>
              <a:gd name="connsiteY68" fmla="*/ 781665 h 2971800"/>
              <a:gd name="connsiteX69" fmla="*/ 3679723 w 5796116"/>
              <a:gd name="connsiteY69" fmla="*/ 781665 h 2971800"/>
              <a:gd name="connsiteX70" fmla="*/ 3760839 w 5796116"/>
              <a:gd name="connsiteY70" fmla="*/ 700549 h 2971800"/>
              <a:gd name="connsiteX71" fmla="*/ 3782961 w 5796116"/>
              <a:gd name="connsiteY71" fmla="*/ 678426 h 2971800"/>
              <a:gd name="connsiteX72" fmla="*/ 3812458 w 5796116"/>
              <a:gd name="connsiteY72" fmla="*/ 663678 h 2971800"/>
              <a:gd name="connsiteX73" fmla="*/ 3908323 w 5796116"/>
              <a:gd name="connsiteY73" fmla="*/ 597310 h 2971800"/>
              <a:gd name="connsiteX74" fmla="*/ 3989439 w 5796116"/>
              <a:gd name="connsiteY74" fmla="*/ 567813 h 2971800"/>
              <a:gd name="connsiteX75" fmla="*/ 4063181 w 5796116"/>
              <a:gd name="connsiteY75" fmla="*/ 567813 h 2971800"/>
              <a:gd name="connsiteX76" fmla="*/ 4063181 w 5796116"/>
              <a:gd name="connsiteY76" fmla="*/ 508820 h 2971800"/>
              <a:gd name="connsiteX77" fmla="*/ 4114800 w 5796116"/>
              <a:gd name="connsiteY77" fmla="*/ 471949 h 2971800"/>
              <a:gd name="connsiteX78" fmla="*/ 4195916 w 5796116"/>
              <a:gd name="connsiteY78" fmla="*/ 427703 h 2971800"/>
              <a:gd name="connsiteX79" fmla="*/ 4306529 w 5796116"/>
              <a:gd name="connsiteY79" fmla="*/ 427703 h 2971800"/>
              <a:gd name="connsiteX80" fmla="*/ 4387645 w 5796116"/>
              <a:gd name="connsiteY80" fmla="*/ 412955 h 2971800"/>
              <a:gd name="connsiteX81" fmla="*/ 4402394 w 5796116"/>
              <a:gd name="connsiteY81" fmla="*/ 398207 h 2971800"/>
              <a:gd name="connsiteX82" fmla="*/ 4535129 w 5796116"/>
              <a:gd name="connsiteY82" fmla="*/ 398207 h 2971800"/>
              <a:gd name="connsiteX83" fmla="*/ 4579374 w 5796116"/>
              <a:gd name="connsiteY83" fmla="*/ 339213 h 2971800"/>
              <a:gd name="connsiteX84" fmla="*/ 4638368 w 5796116"/>
              <a:gd name="connsiteY84" fmla="*/ 272845 h 2971800"/>
              <a:gd name="connsiteX85" fmla="*/ 4675239 w 5796116"/>
              <a:gd name="connsiteY85" fmla="*/ 221226 h 2971800"/>
              <a:gd name="connsiteX86" fmla="*/ 4741607 w 5796116"/>
              <a:gd name="connsiteY86" fmla="*/ 221226 h 2971800"/>
              <a:gd name="connsiteX87" fmla="*/ 4741607 w 5796116"/>
              <a:gd name="connsiteY87" fmla="*/ 191729 h 2971800"/>
              <a:gd name="connsiteX88" fmla="*/ 4866968 w 5796116"/>
              <a:gd name="connsiteY88" fmla="*/ 191729 h 2971800"/>
              <a:gd name="connsiteX89" fmla="*/ 4889090 w 5796116"/>
              <a:gd name="connsiteY89" fmla="*/ 169607 h 2971800"/>
              <a:gd name="connsiteX90" fmla="*/ 4984955 w 5796116"/>
              <a:gd name="connsiteY90" fmla="*/ 169607 h 2971800"/>
              <a:gd name="connsiteX91" fmla="*/ 5058697 w 5796116"/>
              <a:gd name="connsiteY91" fmla="*/ 88491 h 2971800"/>
              <a:gd name="connsiteX92" fmla="*/ 5176684 w 5796116"/>
              <a:gd name="connsiteY92" fmla="*/ 88491 h 2971800"/>
              <a:gd name="connsiteX93" fmla="*/ 5294671 w 5796116"/>
              <a:gd name="connsiteY93" fmla="*/ 51620 h 2971800"/>
              <a:gd name="connsiteX94" fmla="*/ 5331542 w 5796116"/>
              <a:gd name="connsiteY94" fmla="*/ 29497 h 2971800"/>
              <a:gd name="connsiteX95" fmla="*/ 5331542 w 5796116"/>
              <a:gd name="connsiteY95" fmla="*/ 0 h 2971800"/>
              <a:gd name="connsiteX96" fmla="*/ 5796116 w 5796116"/>
              <a:gd name="connsiteY96" fmla="*/ 0 h 2971800"/>
              <a:gd name="connsiteX0" fmla="*/ 0 w 5796116"/>
              <a:gd name="connsiteY0" fmla="*/ 2971800 h 2971800"/>
              <a:gd name="connsiteX1" fmla="*/ 51619 w 5796116"/>
              <a:gd name="connsiteY1" fmla="*/ 2920181 h 2971800"/>
              <a:gd name="connsiteX2" fmla="*/ 51619 w 5796116"/>
              <a:gd name="connsiteY2" fmla="*/ 2920181 h 2971800"/>
              <a:gd name="connsiteX3" fmla="*/ 103239 w 5796116"/>
              <a:gd name="connsiteY3" fmla="*/ 2868561 h 2971800"/>
              <a:gd name="connsiteX4" fmla="*/ 184355 w 5796116"/>
              <a:gd name="connsiteY4" fmla="*/ 2868561 h 2971800"/>
              <a:gd name="connsiteX5" fmla="*/ 228600 w 5796116"/>
              <a:gd name="connsiteY5" fmla="*/ 2780071 h 2971800"/>
              <a:gd name="connsiteX6" fmla="*/ 287594 w 5796116"/>
              <a:gd name="connsiteY6" fmla="*/ 2721078 h 2971800"/>
              <a:gd name="connsiteX7" fmla="*/ 368710 w 5796116"/>
              <a:gd name="connsiteY7" fmla="*/ 2662084 h 2971800"/>
              <a:gd name="connsiteX8" fmla="*/ 405581 w 5796116"/>
              <a:gd name="connsiteY8" fmla="*/ 2632587 h 2971800"/>
              <a:gd name="connsiteX9" fmla="*/ 435078 w 5796116"/>
              <a:gd name="connsiteY9" fmla="*/ 2632587 h 2971800"/>
              <a:gd name="connsiteX10" fmla="*/ 435078 w 5796116"/>
              <a:gd name="connsiteY10" fmla="*/ 2588342 h 2971800"/>
              <a:gd name="connsiteX11" fmla="*/ 464574 w 5796116"/>
              <a:gd name="connsiteY11" fmla="*/ 2588342 h 2971800"/>
              <a:gd name="connsiteX12" fmla="*/ 494071 w 5796116"/>
              <a:gd name="connsiteY12" fmla="*/ 2536723 h 2971800"/>
              <a:gd name="connsiteX13" fmla="*/ 545690 w 5796116"/>
              <a:gd name="connsiteY13" fmla="*/ 2455607 h 2971800"/>
              <a:gd name="connsiteX14" fmla="*/ 575187 w 5796116"/>
              <a:gd name="connsiteY14" fmla="*/ 2418736 h 2971800"/>
              <a:gd name="connsiteX15" fmla="*/ 663678 w 5796116"/>
              <a:gd name="connsiteY15" fmla="*/ 2418736 h 2971800"/>
              <a:gd name="connsiteX16" fmla="*/ 700549 w 5796116"/>
              <a:gd name="connsiteY16" fmla="*/ 2389239 h 2971800"/>
              <a:gd name="connsiteX17" fmla="*/ 737420 w 5796116"/>
              <a:gd name="connsiteY17" fmla="*/ 2381865 h 2971800"/>
              <a:gd name="connsiteX18" fmla="*/ 781665 w 5796116"/>
              <a:gd name="connsiteY18" fmla="*/ 2381865 h 2971800"/>
              <a:gd name="connsiteX19" fmla="*/ 796413 w 5796116"/>
              <a:gd name="connsiteY19" fmla="*/ 2330245 h 2971800"/>
              <a:gd name="connsiteX20" fmla="*/ 862781 w 5796116"/>
              <a:gd name="connsiteY20" fmla="*/ 2308123 h 2971800"/>
              <a:gd name="connsiteX21" fmla="*/ 921774 w 5796116"/>
              <a:gd name="connsiteY21" fmla="*/ 2271252 h 2971800"/>
              <a:gd name="connsiteX22" fmla="*/ 1017639 w 5796116"/>
              <a:gd name="connsiteY22" fmla="*/ 2190136 h 2971800"/>
              <a:gd name="connsiteX23" fmla="*/ 1061884 w 5796116"/>
              <a:gd name="connsiteY23" fmla="*/ 2190136 h 2971800"/>
              <a:gd name="connsiteX24" fmla="*/ 1061884 w 5796116"/>
              <a:gd name="connsiteY24" fmla="*/ 2145891 h 2971800"/>
              <a:gd name="connsiteX25" fmla="*/ 1128252 w 5796116"/>
              <a:gd name="connsiteY25" fmla="*/ 2138516 h 2971800"/>
              <a:gd name="connsiteX26" fmla="*/ 1179871 w 5796116"/>
              <a:gd name="connsiteY26" fmla="*/ 2086897 h 2971800"/>
              <a:gd name="connsiteX27" fmla="*/ 1260987 w 5796116"/>
              <a:gd name="connsiteY27" fmla="*/ 2079523 h 2971800"/>
              <a:gd name="connsiteX28" fmla="*/ 1265750 w 5796116"/>
              <a:gd name="connsiteY28" fmla="*/ 2052637 h 2971800"/>
              <a:gd name="connsiteX29" fmla="*/ 1305232 w 5796116"/>
              <a:gd name="connsiteY29" fmla="*/ 2057400 h 2971800"/>
              <a:gd name="connsiteX30" fmla="*/ 1305232 w 5796116"/>
              <a:gd name="connsiteY30" fmla="*/ 1998407 h 2971800"/>
              <a:gd name="connsiteX31" fmla="*/ 1408471 w 5796116"/>
              <a:gd name="connsiteY31" fmla="*/ 1998407 h 2971800"/>
              <a:gd name="connsiteX32" fmla="*/ 1413233 w 5796116"/>
              <a:gd name="connsiteY32" fmla="*/ 1983658 h 2971800"/>
              <a:gd name="connsiteX33" fmla="*/ 1467465 w 5796116"/>
              <a:gd name="connsiteY33" fmla="*/ 1983658 h 2971800"/>
              <a:gd name="connsiteX34" fmla="*/ 1496961 w 5796116"/>
              <a:gd name="connsiteY34" fmla="*/ 1946787 h 2971800"/>
              <a:gd name="connsiteX35" fmla="*/ 1533832 w 5796116"/>
              <a:gd name="connsiteY35" fmla="*/ 1887794 h 2971800"/>
              <a:gd name="connsiteX36" fmla="*/ 1637071 w 5796116"/>
              <a:gd name="connsiteY36" fmla="*/ 1887794 h 2971800"/>
              <a:gd name="connsiteX37" fmla="*/ 1740310 w 5796116"/>
              <a:gd name="connsiteY37" fmla="*/ 1814052 h 2971800"/>
              <a:gd name="connsiteX38" fmla="*/ 1814052 w 5796116"/>
              <a:gd name="connsiteY38" fmla="*/ 1814052 h 2971800"/>
              <a:gd name="connsiteX39" fmla="*/ 1887794 w 5796116"/>
              <a:gd name="connsiteY39" fmla="*/ 1710813 h 2971800"/>
              <a:gd name="connsiteX40" fmla="*/ 1939413 w 5796116"/>
              <a:gd name="connsiteY40" fmla="*/ 1710813 h 2971800"/>
              <a:gd name="connsiteX41" fmla="*/ 1961536 w 5796116"/>
              <a:gd name="connsiteY41" fmla="*/ 1673942 h 2971800"/>
              <a:gd name="connsiteX42" fmla="*/ 2013155 w 5796116"/>
              <a:gd name="connsiteY42" fmla="*/ 1673942 h 2971800"/>
              <a:gd name="connsiteX43" fmla="*/ 2079523 w 5796116"/>
              <a:gd name="connsiteY43" fmla="*/ 1607574 h 2971800"/>
              <a:gd name="connsiteX44" fmla="*/ 2160639 w 5796116"/>
              <a:gd name="connsiteY44" fmla="*/ 1607574 h 2971800"/>
              <a:gd name="connsiteX45" fmla="*/ 2256503 w 5796116"/>
              <a:gd name="connsiteY45" fmla="*/ 1548581 h 2971800"/>
              <a:gd name="connsiteX46" fmla="*/ 2286000 w 5796116"/>
              <a:gd name="connsiteY46" fmla="*/ 1519084 h 2971800"/>
              <a:gd name="connsiteX47" fmla="*/ 2337620 w 5796116"/>
              <a:gd name="connsiteY47" fmla="*/ 1519084 h 2971800"/>
              <a:gd name="connsiteX48" fmla="*/ 2440858 w 5796116"/>
              <a:gd name="connsiteY48" fmla="*/ 1415845 h 2971800"/>
              <a:gd name="connsiteX49" fmla="*/ 2485103 w 5796116"/>
              <a:gd name="connsiteY49" fmla="*/ 1401097 h 2971800"/>
              <a:gd name="connsiteX50" fmla="*/ 2514600 w 5796116"/>
              <a:gd name="connsiteY50" fmla="*/ 1356852 h 2971800"/>
              <a:gd name="connsiteX51" fmla="*/ 2588342 w 5796116"/>
              <a:gd name="connsiteY51" fmla="*/ 1349478 h 2971800"/>
              <a:gd name="connsiteX52" fmla="*/ 2647336 w 5796116"/>
              <a:gd name="connsiteY52" fmla="*/ 1283110 h 2971800"/>
              <a:gd name="connsiteX53" fmla="*/ 2713703 w 5796116"/>
              <a:gd name="connsiteY53" fmla="*/ 1231491 h 2971800"/>
              <a:gd name="connsiteX54" fmla="*/ 2802194 w 5796116"/>
              <a:gd name="connsiteY54" fmla="*/ 1216742 h 2971800"/>
              <a:gd name="connsiteX55" fmla="*/ 2824316 w 5796116"/>
              <a:gd name="connsiteY55" fmla="*/ 1194620 h 2971800"/>
              <a:gd name="connsiteX56" fmla="*/ 2824316 w 5796116"/>
              <a:gd name="connsiteY56" fmla="*/ 1194620 h 2971800"/>
              <a:gd name="connsiteX57" fmla="*/ 2942303 w 5796116"/>
              <a:gd name="connsiteY57" fmla="*/ 1113503 h 2971800"/>
              <a:gd name="connsiteX58" fmla="*/ 3030794 w 5796116"/>
              <a:gd name="connsiteY58" fmla="*/ 1047136 h 2971800"/>
              <a:gd name="connsiteX59" fmla="*/ 3030794 w 5796116"/>
              <a:gd name="connsiteY59" fmla="*/ 1047136 h 2971800"/>
              <a:gd name="connsiteX60" fmla="*/ 3089787 w 5796116"/>
              <a:gd name="connsiteY60" fmla="*/ 1047136 h 2971800"/>
              <a:gd name="connsiteX61" fmla="*/ 3111910 w 5796116"/>
              <a:gd name="connsiteY61" fmla="*/ 1010265 h 2971800"/>
              <a:gd name="connsiteX62" fmla="*/ 3170903 w 5796116"/>
              <a:gd name="connsiteY62" fmla="*/ 1010265 h 2971800"/>
              <a:gd name="connsiteX63" fmla="*/ 3229897 w 5796116"/>
              <a:gd name="connsiteY63" fmla="*/ 921774 h 2971800"/>
              <a:gd name="connsiteX64" fmla="*/ 3237271 w 5796116"/>
              <a:gd name="connsiteY64" fmla="*/ 907026 h 2971800"/>
              <a:gd name="connsiteX65" fmla="*/ 3296265 w 5796116"/>
              <a:gd name="connsiteY65" fmla="*/ 907026 h 2971800"/>
              <a:gd name="connsiteX66" fmla="*/ 3399503 w 5796116"/>
              <a:gd name="connsiteY66" fmla="*/ 840658 h 2971800"/>
              <a:gd name="connsiteX67" fmla="*/ 3465871 w 5796116"/>
              <a:gd name="connsiteY67" fmla="*/ 855407 h 2971800"/>
              <a:gd name="connsiteX68" fmla="*/ 3591232 w 5796116"/>
              <a:gd name="connsiteY68" fmla="*/ 781665 h 2971800"/>
              <a:gd name="connsiteX69" fmla="*/ 3679723 w 5796116"/>
              <a:gd name="connsiteY69" fmla="*/ 781665 h 2971800"/>
              <a:gd name="connsiteX70" fmla="*/ 3760839 w 5796116"/>
              <a:gd name="connsiteY70" fmla="*/ 700549 h 2971800"/>
              <a:gd name="connsiteX71" fmla="*/ 3782961 w 5796116"/>
              <a:gd name="connsiteY71" fmla="*/ 678426 h 2971800"/>
              <a:gd name="connsiteX72" fmla="*/ 3812458 w 5796116"/>
              <a:gd name="connsiteY72" fmla="*/ 663678 h 2971800"/>
              <a:gd name="connsiteX73" fmla="*/ 3908323 w 5796116"/>
              <a:gd name="connsiteY73" fmla="*/ 597310 h 2971800"/>
              <a:gd name="connsiteX74" fmla="*/ 3989439 w 5796116"/>
              <a:gd name="connsiteY74" fmla="*/ 567813 h 2971800"/>
              <a:gd name="connsiteX75" fmla="*/ 4063181 w 5796116"/>
              <a:gd name="connsiteY75" fmla="*/ 567813 h 2971800"/>
              <a:gd name="connsiteX76" fmla="*/ 4063181 w 5796116"/>
              <a:gd name="connsiteY76" fmla="*/ 508820 h 2971800"/>
              <a:gd name="connsiteX77" fmla="*/ 4114800 w 5796116"/>
              <a:gd name="connsiteY77" fmla="*/ 471949 h 2971800"/>
              <a:gd name="connsiteX78" fmla="*/ 4195916 w 5796116"/>
              <a:gd name="connsiteY78" fmla="*/ 427703 h 2971800"/>
              <a:gd name="connsiteX79" fmla="*/ 4306529 w 5796116"/>
              <a:gd name="connsiteY79" fmla="*/ 427703 h 2971800"/>
              <a:gd name="connsiteX80" fmla="*/ 4387645 w 5796116"/>
              <a:gd name="connsiteY80" fmla="*/ 412955 h 2971800"/>
              <a:gd name="connsiteX81" fmla="*/ 4402394 w 5796116"/>
              <a:gd name="connsiteY81" fmla="*/ 398207 h 2971800"/>
              <a:gd name="connsiteX82" fmla="*/ 4535129 w 5796116"/>
              <a:gd name="connsiteY82" fmla="*/ 398207 h 2971800"/>
              <a:gd name="connsiteX83" fmla="*/ 4579374 w 5796116"/>
              <a:gd name="connsiteY83" fmla="*/ 339213 h 2971800"/>
              <a:gd name="connsiteX84" fmla="*/ 4638368 w 5796116"/>
              <a:gd name="connsiteY84" fmla="*/ 272845 h 2971800"/>
              <a:gd name="connsiteX85" fmla="*/ 4675239 w 5796116"/>
              <a:gd name="connsiteY85" fmla="*/ 221226 h 2971800"/>
              <a:gd name="connsiteX86" fmla="*/ 4741607 w 5796116"/>
              <a:gd name="connsiteY86" fmla="*/ 221226 h 2971800"/>
              <a:gd name="connsiteX87" fmla="*/ 4741607 w 5796116"/>
              <a:gd name="connsiteY87" fmla="*/ 191729 h 2971800"/>
              <a:gd name="connsiteX88" fmla="*/ 4866968 w 5796116"/>
              <a:gd name="connsiteY88" fmla="*/ 191729 h 2971800"/>
              <a:gd name="connsiteX89" fmla="*/ 4889090 w 5796116"/>
              <a:gd name="connsiteY89" fmla="*/ 169607 h 2971800"/>
              <a:gd name="connsiteX90" fmla="*/ 4984955 w 5796116"/>
              <a:gd name="connsiteY90" fmla="*/ 169607 h 2971800"/>
              <a:gd name="connsiteX91" fmla="*/ 5058697 w 5796116"/>
              <a:gd name="connsiteY91" fmla="*/ 88491 h 2971800"/>
              <a:gd name="connsiteX92" fmla="*/ 5176684 w 5796116"/>
              <a:gd name="connsiteY92" fmla="*/ 88491 h 2971800"/>
              <a:gd name="connsiteX93" fmla="*/ 5294671 w 5796116"/>
              <a:gd name="connsiteY93" fmla="*/ 51620 h 2971800"/>
              <a:gd name="connsiteX94" fmla="*/ 5331542 w 5796116"/>
              <a:gd name="connsiteY94" fmla="*/ 29497 h 2971800"/>
              <a:gd name="connsiteX95" fmla="*/ 5331542 w 5796116"/>
              <a:gd name="connsiteY95" fmla="*/ 0 h 2971800"/>
              <a:gd name="connsiteX96" fmla="*/ 5796116 w 5796116"/>
              <a:gd name="connsiteY96" fmla="*/ 0 h 2971800"/>
              <a:gd name="connsiteX0" fmla="*/ 0 w 5796116"/>
              <a:gd name="connsiteY0" fmla="*/ 2971800 h 2971800"/>
              <a:gd name="connsiteX1" fmla="*/ 51619 w 5796116"/>
              <a:gd name="connsiteY1" fmla="*/ 2920181 h 2971800"/>
              <a:gd name="connsiteX2" fmla="*/ 51619 w 5796116"/>
              <a:gd name="connsiteY2" fmla="*/ 2920181 h 2971800"/>
              <a:gd name="connsiteX3" fmla="*/ 103239 w 5796116"/>
              <a:gd name="connsiteY3" fmla="*/ 2868561 h 2971800"/>
              <a:gd name="connsiteX4" fmla="*/ 184355 w 5796116"/>
              <a:gd name="connsiteY4" fmla="*/ 2868561 h 2971800"/>
              <a:gd name="connsiteX5" fmla="*/ 228600 w 5796116"/>
              <a:gd name="connsiteY5" fmla="*/ 2780071 h 2971800"/>
              <a:gd name="connsiteX6" fmla="*/ 287594 w 5796116"/>
              <a:gd name="connsiteY6" fmla="*/ 2721078 h 2971800"/>
              <a:gd name="connsiteX7" fmla="*/ 368710 w 5796116"/>
              <a:gd name="connsiteY7" fmla="*/ 2662084 h 2971800"/>
              <a:gd name="connsiteX8" fmla="*/ 405581 w 5796116"/>
              <a:gd name="connsiteY8" fmla="*/ 2632587 h 2971800"/>
              <a:gd name="connsiteX9" fmla="*/ 435078 w 5796116"/>
              <a:gd name="connsiteY9" fmla="*/ 2632587 h 2971800"/>
              <a:gd name="connsiteX10" fmla="*/ 435078 w 5796116"/>
              <a:gd name="connsiteY10" fmla="*/ 2588342 h 2971800"/>
              <a:gd name="connsiteX11" fmla="*/ 464574 w 5796116"/>
              <a:gd name="connsiteY11" fmla="*/ 2588342 h 2971800"/>
              <a:gd name="connsiteX12" fmla="*/ 494071 w 5796116"/>
              <a:gd name="connsiteY12" fmla="*/ 2536723 h 2971800"/>
              <a:gd name="connsiteX13" fmla="*/ 545690 w 5796116"/>
              <a:gd name="connsiteY13" fmla="*/ 2455607 h 2971800"/>
              <a:gd name="connsiteX14" fmla="*/ 575187 w 5796116"/>
              <a:gd name="connsiteY14" fmla="*/ 2418736 h 2971800"/>
              <a:gd name="connsiteX15" fmla="*/ 663678 w 5796116"/>
              <a:gd name="connsiteY15" fmla="*/ 2418736 h 2971800"/>
              <a:gd name="connsiteX16" fmla="*/ 700549 w 5796116"/>
              <a:gd name="connsiteY16" fmla="*/ 2389239 h 2971800"/>
              <a:gd name="connsiteX17" fmla="*/ 737420 w 5796116"/>
              <a:gd name="connsiteY17" fmla="*/ 2381865 h 2971800"/>
              <a:gd name="connsiteX18" fmla="*/ 781665 w 5796116"/>
              <a:gd name="connsiteY18" fmla="*/ 2381865 h 2971800"/>
              <a:gd name="connsiteX19" fmla="*/ 796413 w 5796116"/>
              <a:gd name="connsiteY19" fmla="*/ 2330245 h 2971800"/>
              <a:gd name="connsiteX20" fmla="*/ 862781 w 5796116"/>
              <a:gd name="connsiteY20" fmla="*/ 2308123 h 2971800"/>
              <a:gd name="connsiteX21" fmla="*/ 921774 w 5796116"/>
              <a:gd name="connsiteY21" fmla="*/ 2271252 h 2971800"/>
              <a:gd name="connsiteX22" fmla="*/ 1017639 w 5796116"/>
              <a:gd name="connsiteY22" fmla="*/ 2190136 h 2971800"/>
              <a:gd name="connsiteX23" fmla="*/ 1061884 w 5796116"/>
              <a:gd name="connsiteY23" fmla="*/ 2190136 h 2971800"/>
              <a:gd name="connsiteX24" fmla="*/ 1061884 w 5796116"/>
              <a:gd name="connsiteY24" fmla="*/ 2145891 h 2971800"/>
              <a:gd name="connsiteX25" fmla="*/ 1128252 w 5796116"/>
              <a:gd name="connsiteY25" fmla="*/ 2138516 h 2971800"/>
              <a:gd name="connsiteX26" fmla="*/ 1179871 w 5796116"/>
              <a:gd name="connsiteY26" fmla="*/ 2086897 h 2971800"/>
              <a:gd name="connsiteX27" fmla="*/ 1260987 w 5796116"/>
              <a:gd name="connsiteY27" fmla="*/ 2079523 h 2971800"/>
              <a:gd name="connsiteX28" fmla="*/ 1268131 w 5796116"/>
              <a:gd name="connsiteY28" fmla="*/ 2057400 h 2971800"/>
              <a:gd name="connsiteX29" fmla="*/ 1305232 w 5796116"/>
              <a:gd name="connsiteY29" fmla="*/ 2057400 h 2971800"/>
              <a:gd name="connsiteX30" fmla="*/ 1305232 w 5796116"/>
              <a:gd name="connsiteY30" fmla="*/ 1998407 h 2971800"/>
              <a:gd name="connsiteX31" fmla="*/ 1408471 w 5796116"/>
              <a:gd name="connsiteY31" fmla="*/ 1998407 h 2971800"/>
              <a:gd name="connsiteX32" fmla="*/ 1413233 w 5796116"/>
              <a:gd name="connsiteY32" fmla="*/ 1983658 h 2971800"/>
              <a:gd name="connsiteX33" fmla="*/ 1467465 w 5796116"/>
              <a:gd name="connsiteY33" fmla="*/ 1983658 h 2971800"/>
              <a:gd name="connsiteX34" fmla="*/ 1496961 w 5796116"/>
              <a:gd name="connsiteY34" fmla="*/ 1946787 h 2971800"/>
              <a:gd name="connsiteX35" fmla="*/ 1533832 w 5796116"/>
              <a:gd name="connsiteY35" fmla="*/ 1887794 h 2971800"/>
              <a:gd name="connsiteX36" fmla="*/ 1637071 w 5796116"/>
              <a:gd name="connsiteY36" fmla="*/ 1887794 h 2971800"/>
              <a:gd name="connsiteX37" fmla="*/ 1740310 w 5796116"/>
              <a:gd name="connsiteY37" fmla="*/ 1814052 h 2971800"/>
              <a:gd name="connsiteX38" fmla="*/ 1814052 w 5796116"/>
              <a:gd name="connsiteY38" fmla="*/ 1814052 h 2971800"/>
              <a:gd name="connsiteX39" fmla="*/ 1887794 w 5796116"/>
              <a:gd name="connsiteY39" fmla="*/ 1710813 h 2971800"/>
              <a:gd name="connsiteX40" fmla="*/ 1939413 w 5796116"/>
              <a:gd name="connsiteY40" fmla="*/ 1710813 h 2971800"/>
              <a:gd name="connsiteX41" fmla="*/ 1961536 w 5796116"/>
              <a:gd name="connsiteY41" fmla="*/ 1673942 h 2971800"/>
              <a:gd name="connsiteX42" fmla="*/ 2013155 w 5796116"/>
              <a:gd name="connsiteY42" fmla="*/ 1673942 h 2971800"/>
              <a:gd name="connsiteX43" fmla="*/ 2079523 w 5796116"/>
              <a:gd name="connsiteY43" fmla="*/ 1607574 h 2971800"/>
              <a:gd name="connsiteX44" fmla="*/ 2160639 w 5796116"/>
              <a:gd name="connsiteY44" fmla="*/ 1607574 h 2971800"/>
              <a:gd name="connsiteX45" fmla="*/ 2256503 w 5796116"/>
              <a:gd name="connsiteY45" fmla="*/ 1548581 h 2971800"/>
              <a:gd name="connsiteX46" fmla="*/ 2286000 w 5796116"/>
              <a:gd name="connsiteY46" fmla="*/ 1519084 h 2971800"/>
              <a:gd name="connsiteX47" fmla="*/ 2337620 w 5796116"/>
              <a:gd name="connsiteY47" fmla="*/ 1519084 h 2971800"/>
              <a:gd name="connsiteX48" fmla="*/ 2440858 w 5796116"/>
              <a:gd name="connsiteY48" fmla="*/ 1415845 h 2971800"/>
              <a:gd name="connsiteX49" fmla="*/ 2485103 w 5796116"/>
              <a:gd name="connsiteY49" fmla="*/ 1401097 h 2971800"/>
              <a:gd name="connsiteX50" fmla="*/ 2514600 w 5796116"/>
              <a:gd name="connsiteY50" fmla="*/ 1356852 h 2971800"/>
              <a:gd name="connsiteX51" fmla="*/ 2588342 w 5796116"/>
              <a:gd name="connsiteY51" fmla="*/ 1349478 h 2971800"/>
              <a:gd name="connsiteX52" fmla="*/ 2647336 w 5796116"/>
              <a:gd name="connsiteY52" fmla="*/ 1283110 h 2971800"/>
              <a:gd name="connsiteX53" fmla="*/ 2713703 w 5796116"/>
              <a:gd name="connsiteY53" fmla="*/ 1231491 h 2971800"/>
              <a:gd name="connsiteX54" fmla="*/ 2802194 w 5796116"/>
              <a:gd name="connsiteY54" fmla="*/ 1216742 h 2971800"/>
              <a:gd name="connsiteX55" fmla="*/ 2824316 w 5796116"/>
              <a:gd name="connsiteY55" fmla="*/ 1194620 h 2971800"/>
              <a:gd name="connsiteX56" fmla="*/ 2824316 w 5796116"/>
              <a:gd name="connsiteY56" fmla="*/ 1194620 h 2971800"/>
              <a:gd name="connsiteX57" fmla="*/ 2942303 w 5796116"/>
              <a:gd name="connsiteY57" fmla="*/ 1113503 h 2971800"/>
              <a:gd name="connsiteX58" fmla="*/ 3030794 w 5796116"/>
              <a:gd name="connsiteY58" fmla="*/ 1047136 h 2971800"/>
              <a:gd name="connsiteX59" fmla="*/ 3030794 w 5796116"/>
              <a:gd name="connsiteY59" fmla="*/ 1047136 h 2971800"/>
              <a:gd name="connsiteX60" fmla="*/ 3089787 w 5796116"/>
              <a:gd name="connsiteY60" fmla="*/ 1047136 h 2971800"/>
              <a:gd name="connsiteX61" fmla="*/ 3111910 w 5796116"/>
              <a:gd name="connsiteY61" fmla="*/ 1010265 h 2971800"/>
              <a:gd name="connsiteX62" fmla="*/ 3170903 w 5796116"/>
              <a:gd name="connsiteY62" fmla="*/ 1010265 h 2971800"/>
              <a:gd name="connsiteX63" fmla="*/ 3229897 w 5796116"/>
              <a:gd name="connsiteY63" fmla="*/ 921774 h 2971800"/>
              <a:gd name="connsiteX64" fmla="*/ 3237271 w 5796116"/>
              <a:gd name="connsiteY64" fmla="*/ 907026 h 2971800"/>
              <a:gd name="connsiteX65" fmla="*/ 3296265 w 5796116"/>
              <a:gd name="connsiteY65" fmla="*/ 907026 h 2971800"/>
              <a:gd name="connsiteX66" fmla="*/ 3399503 w 5796116"/>
              <a:gd name="connsiteY66" fmla="*/ 840658 h 2971800"/>
              <a:gd name="connsiteX67" fmla="*/ 3465871 w 5796116"/>
              <a:gd name="connsiteY67" fmla="*/ 855407 h 2971800"/>
              <a:gd name="connsiteX68" fmla="*/ 3591232 w 5796116"/>
              <a:gd name="connsiteY68" fmla="*/ 781665 h 2971800"/>
              <a:gd name="connsiteX69" fmla="*/ 3679723 w 5796116"/>
              <a:gd name="connsiteY69" fmla="*/ 781665 h 2971800"/>
              <a:gd name="connsiteX70" fmla="*/ 3760839 w 5796116"/>
              <a:gd name="connsiteY70" fmla="*/ 700549 h 2971800"/>
              <a:gd name="connsiteX71" fmla="*/ 3782961 w 5796116"/>
              <a:gd name="connsiteY71" fmla="*/ 678426 h 2971800"/>
              <a:gd name="connsiteX72" fmla="*/ 3812458 w 5796116"/>
              <a:gd name="connsiteY72" fmla="*/ 663678 h 2971800"/>
              <a:gd name="connsiteX73" fmla="*/ 3908323 w 5796116"/>
              <a:gd name="connsiteY73" fmla="*/ 597310 h 2971800"/>
              <a:gd name="connsiteX74" fmla="*/ 3989439 w 5796116"/>
              <a:gd name="connsiteY74" fmla="*/ 567813 h 2971800"/>
              <a:gd name="connsiteX75" fmla="*/ 4063181 w 5796116"/>
              <a:gd name="connsiteY75" fmla="*/ 567813 h 2971800"/>
              <a:gd name="connsiteX76" fmla="*/ 4063181 w 5796116"/>
              <a:gd name="connsiteY76" fmla="*/ 508820 h 2971800"/>
              <a:gd name="connsiteX77" fmla="*/ 4114800 w 5796116"/>
              <a:gd name="connsiteY77" fmla="*/ 471949 h 2971800"/>
              <a:gd name="connsiteX78" fmla="*/ 4195916 w 5796116"/>
              <a:gd name="connsiteY78" fmla="*/ 427703 h 2971800"/>
              <a:gd name="connsiteX79" fmla="*/ 4306529 w 5796116"/>
              <a:gd name="connsiteY79" fmla="*/ 427703 h 2971800"/>
              <a:gd name="connsiteX80" fmla="*/ 4387645 w 5796116"/>
              <a:gd name="connsiteY80" fmla="*/ 412955 h 2971800"/>
              <a:gd name="connsiteX81" fmla="*/ 4402394 w 5796116"/>
              <a:gd name="connsiteY81" fmla="*/ 398207 h 2971800"/>
              <a:gd name="connsiteX82" fmla="*/ 4535129 w 5796116"/>
              <a:gd name="connsiteY82" fmla="*/ 398207 h 2971800"/>
              <a:gd name="connsiteX83" fmla="*/ 4579374 w 5796116"/>
              <a:gd name="connsiteY83" fmla="*/ 339213 h 2971800"/>
              <a:gd name="connsiteX84" fmla="*/ 4638368 w 5796116"/>
              <a:gd name="connsiteY84" fmla="*/ 272845 h 2971800"/>
              <a:gd name="connsiteX85" fmla="*/ 4675239 w 5796116"/>
              <a:gd name="connsiteY85" fmla="*/ 221226 h 2971800"/>
              <a:gd name="connsiteX86" fmla="*/ 4741607 w 5796116"/>
              <a:gd name="connsiteY86" fmla="*/ 221226 h 2971800"/>
              <a:gd name="connsiteX87" fmla="*/ 4741607 w 5796116"/>
              <a:gd name="connsiteY87" fmla="*/ 191729 h 2971800"/>
              <a:gd name="connsiteX88" fmla="*/ 4866968 w 5796116"/>
              <a:gd name="connsiteY88" fmla="*/ 191729 h 2971800"/>
              <a:gd name="connsiteX89" fmla="*/ 4889090 w 5796116"/>
              <a:gd name="connsiteY89" fmla="*/ 169607 h 2971800"/>
              <a:gd name="connsiteX90" fmla="*/ 4984955 w 5796116"/>
              <a:gd name="connsiteY90" fmla="*/ 169607 h 2971800"/>
              <a:gd name="connsiteX91" fmla="*/ 5058697 w 5796116"/>
              <a:gd name="connsiteY91" fmla="*/ 88491 h 2971800"/>
              <a:gd name="connsiteX92" fmla="*/ 5176684 w 5796116"/>
              <a:gd name="connsiteY92" fmla="*/ 88491 h 2971800"/>
              <a:gd name="connsiteX93" fmla="*/ 5294671 w 5796116"/>
              <a:gd name="connsiteY93" fmla="*/ 51620 h 2971800"/>
              <a:gd name="connsiteX94" fmla="*/ 5331542 w 5796116"/>
              <a:gd name="connsiteY94" fmla="*/ 29497 h 2971800"/>
              <a:gd name="connsiteX95" fmla="*/ 5331542 w 5796116"/>
              <a:gd name="connsiteY95" fmla="*/ 0 h 2971800"/>
              <a:gd name="connsiteX96" fmla="*/ 5796116 w 5796116"/>
              <a:gd name="connsiteY96" fmla="*/ 0 h 2971800"/>
              <a:gd name="connsiteX0" fmla="*/ 0 w 5796116"/>
              <a:gd name="connsiteY0" fmla="*/ 2971800 h 2971800"/>
              <a:gd name="connsiteX1" fmla="*/ 51619 w 5796116"/>
              <a:gd name="connsiteY1" fmla="*/ 2920181 h 2971800"/>
              <a:gd name="connsiteX2" fmla="*/ 51619 w 5796116"/>
              <a:gd name="connsiteY2" fmla="*/ 2920181 h 2971800"/>
              <a:gd name="connsiteX3" fmla="*/ 103239 w 5796116"/>
              <a:gd name="connsiteY3" fmla="*/ 2868561 h 2971800"/>
              <a:gd name="connsiteX4" fmla="*/ 184355 w 5796116"/>
              <a:gd name="connsiteY4" fmla="*/ 2868561 h 2971800"/>
              <a:gd name="connsiteX5" fmla="*/ 228600 w 5796116"/>
              <a:gd name="connsiteY5" fmla="*/ 2780071 h 2971800"/>
              <a:gd name="connsiteX6" fmla="*/ 287594 w 5796116"/>
              <a:gd name="connsiteY6" fmla="*/ 2721078 h 2971800"/>
              <a:gd name="connsiteX7" fmla="*/ 368710 w 5796116"/>
              <a:gd name="connsiteY7" fmla="*/ 2662084 h 2971800"/>
              <a:gd name="connsiteX8" fmla="*/ 405581 w 5796116"/>
              <a:gd name="connsiteY8" fmla="*/ 2632587 h 2971800"/>
              <a:gd name="connsiteX9" fmla="*/ 435078 w 5796116"/>
              <a:gd name="connsiteY9" fmla="*/ 2632587 h 2971800"/>
              <a:gd name="connsiteX10" fmla="*/ 435078 w 5796116"/>
              <a:gd name="connsiteY10" fmla="*/ 2588342 h 2971800"/>
              <a:gd name="connsiteX11" fmla="*/ 464574 w 5796116"/>
              <a:gd name="connsiteY11" fmla="*/ 2588342 h 2971800"/>
              <a:gd name="connsiteX12" fmla="*/ 494071 w 5796116"/>
              <a:gd name="connsiteY12" fmla="*/ 2536723 h 2971800"/>
              <a:gd name="connsiteX13" fmla="*/ 545690 w 5796116"/>
              <a:gd name="connsiteY13" fmla="*/ 2455607 h 2971800"/>
              <a:gd name="connsiteX14" fmla="*/ 575187 w 5796116"/>
              <a:gd name="connsiteY14" fmla="*/ 2418736 h 2971800"/>
              <a:gd name="connsiteX15" fmla="*/ 663678 w 5796116"/>
              <a:gd name="connsiteY15" fmla="*/ 2418736 h 2971800"/>
              <a:gd name="connsiteX16" fmla="*/ 700549 w 5796116"/>
              <a:gd name="connsiteY16" fmla="*/ 2389239 h 2971800"/>
              <a:gd name="connsiteX17" fmla="*/ 737420 w 5796116"/>
              <a:gd name="connsiteY17" fmla="*/ 2381865 h 2971800"/>
              <a:gd name="connsiteX18" fmla="*/ 781665 w 5796116"/>
              <a:gd name="connsiteY18" fmla="*/ 2381865 h 2971800"/>
              <a:gd name="connsiteX19" fmla="*/ 796413 w 5796116"/>
              <a:gd name="connsiteY19" fmla="*/ 2330245 h 2971800"/>
              <a:gd name="connsiteX20" fmla="*/ 862781 w 5796116"/>
              <a:gd name="connsiteY20" fmla="*/ 2308123 h 2971800"/>
              <a:gd name="connsiteX21" fmla="*/ 921774 w 5796116"/>
              <a:gd name="connsiteY21" fmla="*/ 2271252 h 2971800"/>
              <a:gd name="connsiteX22" fmla="*/ 1017639 w 5796116"/>
              <a:gd name="connsiteY22" fmla="*/ 2190136 h 2971800"/>
              <a:gd name="connsiteX23" fmla="*/ 1061884 w 5796116"/>
              <a:gd name="connsiteY23" fmla="*/ 2190136 h 2971800"/>
              <a:gd name="connsiteX24" fmla="*/ 1071409 w 5796116"/>
              <a:gd name="connsiteY24" fmla="*/ 2148272 h 2971800"/>
              <a:gd name="connsiteX25" fmla="*/ 1128252 w 5796116"/>
              <a:gd name="connsiteY25" fmla="*/ 2138516 h 2971800"/>
              <a:gd name="connsiteX26" fmla="*/ 1179871 w 5796116"/>
              <a:gd name="connsiteY26" fmla="*/ 2086897 h 2971800"/>
              <a:gd name="connsiteX27" fmla="*/ 1260987 w 5796116"/>
              <a:gd name="connsiteY27" fmla="*/ 2079523 h 2971800"/>
              <a:gd name="connsiteX28" fmla="*/ 1268131 w 5796116"/>
              <a:gd name="connsiteY28" fmla="*/ 2057400 h 2971800"/>
              <a:gd name="connsiteX29" fmla="*/ 1305232 w 5796116"/>
              <a:gd name="connsiteY29" fmla="*/ 2057400 h 2971800"/>
              <a:gd name="connsiteX30" fmla="*/ 1305232 w 5796116"/>
              <a:gd name="connsiteY30" fmla="*/ 1998407 h 2971800"/>
              <a:gd name="connsiteX31" fmla="*/ 1408471 w 5796116"/>
              <a:gd name="connsiteY31" fmla="*/ 1998407 h 2971800"/>
              <a:gd name="connsiteX32" fmla="*/ 1413233 w 5796116"/>
              <a:gd name="connsiteY32" fmla="*/ 1983658 h 2971800"/>
              <a:gd name="connsiteX33" fmla="*/ 1467465 w 5796116"/>
              <a:gd name="connsiteY33" fmla="*/ 1983658 h 2971800"/>
              <a:gd name="connsiteX34" fmla="*/ 1496961 w 5796116"/>
              <a:gd name="connsiteY34" fmla="*/ 1946787 h 2971800"/>
              <a:gd name="connsiteX35" fmla="*/ 1533832 w 5796116"/>
              <a:gd name="connsiteY35" fmla="*/ 1887794 h 2971800"/>
              <a:gd name="connsiteX36" fmla="*/ 1637071 w 5796116"/>
              <a:gd name="connsiteY36" fmla="*/ 1887794 h 2971800"/>
              <a:gd name="connsiteX37" fmla="*/ 1740310 w 5796116"/>
              <a:gd name="connsiteY37" fmla="*/ 1814052 h 2971800"/>
              <a:gd name="connsiteX38" fmla="*/ 1814052 w 5796116"/>
              <a:gd name="connsiteY38" fmla="*/ 1814052 h 2971800"/>
              <a:gd name="connsiteX39" fmla="*/ 1887794 w 5796116"/>
              <a:gd name="connsiteY39" fmla="*/ 1710813 h 2971800"/>
              <a:gd name="connsiteX40" fmla="*/ 1939413 w 5796116"/>
              <a:gd name="connsiteY40" fmla="*/ 1710813 h 2971800"/>
              <a:gd name="connsiteX41" fmla="*/ 1961536 w 5796116"/>
              <a:gd name="connsiteY41" fmla="*/ 1673942 h 2971800"/>
              <a:gd name="connsiteX42" fmla="*/ 2013155 w 5796116"/>
              <a:gd name="connsiteY42" fmla="*/ 1673942 h 2971800"/>
              <a:gd name="connsiteX43" fmla="*/ 2079523 w 5796116"/>
              <a:gd name="connsiteY43" fmla="*/ 1607574 h 2971800"/>
              <a:gd name="connsiteX44" fmla="*/ 2160639 w 5796116"/>
              <a:gd name="connsiteY44" fmla="*/ 1607574 h 2971800"/>
              <a:gd name="connsiteX45" fmla="*/ 2256503 w 5796116"/>
              <a:gd name="connsiteY45" fmla="*/ 1548581 h 2971800"/>
              <a:gd name="connsiteX46" fmla="*/ 2286000 w 5796116"/>
              <a:gd name="connsiteY46" fmla="*/ 1519084 h 2971800"/>
              <a:gd name="connsiteX47" fmla="*/ 2337620 w 5796116"/>
              <a:gd name="connsiteY47" fmla="*/ 1519084 h 2971800"/>
              <a:gd name="connsiteX48" fmla="*/ 2440858 w 5796116"/>
              <a:gd name="connsiteY48" fmla="*/ 1415845 h 2971800"/>
              <a:gd name="connsiteX49" fmla="*/ 2485103 w 5796116"/>
              <a:gd name="connsiteY49" fmla="*/ 1401097 h 2971800"/>
              <a:gd name="connsiteX50" fmla="*/ 2514600 w 5796116"/>
              <a:gd name="connsiteY50" fmla="*/ 1356852 h 2971800"/>
              <a:gd name="connsiteX51" fmla="*/ 2588342 w 5796116"/>
              <a:gd name="connsiteY51" fmla="*/ 1349478 h 2971800"/>
              <a:gd name="connsiteX52" fmla="*/ 2647336 w 5796116"/>
              <a:gd name="connsiteY52" fmla="*/ 1283110 h 2971800"/>
              <a:gd name="connsiteX53" fmla="*/ 2713703 w 5796116"/>
              <a:gd name="connsiteY53" fmla="*/ 1231491 h 2971800"/>
              <a:gd name="connsiteX54" fmla="*/ 2802194 w 5796116"/>
              <a:gd name="connsiteY54" fmla="*/ 1216742 h 2971800"/>
              <a:gd name="connsiteX55" fmla="*/ 2824316 w 5796116"/>
              <a:gd name="connsiteY55" fmla="*/ 1194620 h 2971800"/>
              <a:gd name="connsiteX56" fmla="*/ 2824316 w 5796116"/>
              <a:gd name="connsiteY56" fmla="*/ 1194620 h 2971800"/>
              <a:gd name="connsiteX57" fmla="*/ 2942303 w 5796116"/>
              <a:gd name="connsiteY57" fmla="*/ 1113503 h 2971800"/>
              <a:gd name="connsiteX58" fmla="*/ 3030794 w 5796116"/>
              <a:gd name="connsiteY58" fmla="*/ 1047136 h 2971800"/>
              <a:gd name="connsiteX59" fmla="*/ 3030794 w 5796116"/>
              <a:gd name="connsiteY59" fmla="*/ 1047136 h 2971800"/>
              <a:gd name="connsiteX60" fmla="*/ 3089787 w 5796116"/>
              <a:gd name="connsiteY60" fmla="*/ 1047136 h 2971800"/>
              <a:gd name="connsiteX61" fmla="*/ 3111910 w 5796116"/>
              <a:gd name="connsiteY61" fmla="*/ 1010265 h 2971800"/>
              <a:gd name="connsiteX62" fmla="*/ 3170903 w 5796116"/>
              <a:gd name="connsiteY62" fmla="*/ 1010265 h 2971800"/>
              <a:gd name="connsiteX63" fmla="*/ 3229897 w 5796116"/>
              <a:gd name="connsiteY63" fmla="*/ 921774 h 2971800"/>
              <a:gd name="connsiteX64" fmla="*/ 3237271 w 5796116"/>
              <a:gd name="connsiteY64" fmla="*/ 907026 h 2971800"/>
              <a:gd name="connsiteX65" fmla="*/ 3296265 w 5796116"/>
              <a:gd name="connsiteY65" fmla="*/ 907026 h 2971800"/>
              <a:gd name="connsiteX66" fmla="*/ 3399503 w 5796116"/>
              <a:gd name="connsiteY66" fmla="*/ 840658 h 2971800"/>
              <a:gd name="connsiteX67" fmla="*/ 3465871 w 5796116"/>
              <a:gd name="connsiteY67" fmla="*/ 855407 h 2971800"/>
              <a:gd name="connsiteX68" fmla="*/ 3591232 w 5796116"/>
              <a:gd name="connsiteY68" fmla="*/ 781665 h 2971800"/>
              <a:gd name="connsiteX69" fmla="*/ 3679723 w 5796116"/>
              <a:gd name="connsiteY69" fmla="*/ 781665 h 2971800"/>
              <a:gd name="connsiteX70" fmla="*/ 3760839 w 5796116"/>
              <a:gd name="connsiteY70" fmla="*/ 700549 h 2971800"/>
              <a:gd name="connsiteX71" fmla="*/ 3782961 w 5796116"/>
              <a:gd name="connsiteY71" fmla="*/ 678426 h 2971800"/>
              <a:gd name="connsiteX72" fmla="*/ 3812458 w 5796116"/>
              <a:gd name="connsiteY72" fmla="*/ 663678 h 2971800"/>
              <a:gd name="connsiteX73" fmla="*/ 3908323 w 5796116"/>
              <a:gd name="connsiteY73" fmla="*/ 597310 h 2971800"/>
              <a:gd name="connsiteX74" fmla="*/ 3989439 w 5796116"/>
              <a:gd name="connsiteY74" fmla="*/ 567813 h 2971800"/>
              <a:gd name="connsiteX75" fmla="*/ 4063181 w 5796116"/>
              <a:gd name="connsiteY75" fmla="*/ 567813 h 2971800"/>
              <a:gd name="connsiteX76" fmla="*/ 4063181 w 5796116"/>
              <a:gd name="connsiteY76" fmla="*/ 508820 h 2971800"/>
              <a:gd name="connsiteX77" fmla="*/ 4114800 w 5796116"/>
              <a:gd name="connsiteY77" fmla="*/ 471949 h 2971800"/>
              <a:gd name="connsiteX78" fmla="*/ 4195916 w 5796116"/>
              <a:gd name="connsiteY78" fmla="*/ 427703 h 2971800"/>
              <a:gd name="connsiteX79" fmla="*/ 4306529 w 5796116"/>
              <a:gd name="connsiteY79" fmla="*/ 427703 h 2971800"/>
              <a:gd name="connsiteX80" fmla="*/ 4387645 w 5796116"/>
              <a:gd name="connsiteY80" fmla="*/ 412955 h 2971800"/>
              <a:gd name="connsiteX81" fmla="*/ 4402394 w 5796116"/>
              <a:gd name="connsiteY81" fmla="*/ 398207 h 2971800"/>
              <a:gd name="connsiteX82" fmla="*/ 4535129 w 5796116"/>
              <a:gd name="connsiteY82" fmla="*/ 398207 h 2971800"/>
              <a:gd name="connsiteX83" fmla="*/ 4579374 w 5796116"/>
              <a:gd name="connsiteY83" fmla="*/ 339213 h 2971800"/>
              <a:gd name="connsiteX84" fmla="*/ 4638368 w 5796116"/>
              <a:gd name="connsiteY84" fmla="*/ 272845 h 2971800"/>
              <a:gd name="connsiteX85" fmla="*/ 4675239 w 5796116"/>
              <a:gd name="connsiteY85" fmla="*/ 221226 h 2971800"/>
              <a:gd name="connsiteX86" fmla="*/ 4741607 w 5796116"/>
              <a:gd name="connsiteY86" fmla="*/ 221226 h 2971800"/>
              <a:gd name="connsiteX87" fmla="*/ 4741607 w 5796116"/>
              <a:gd name="connsiteY87" fmla="*/ 191729 h 2971800"/>
              <a:gd name="connsiteX88" fmla="*/ 4866968 w 5796116"/>
              <a:gd name="connsiteY88" fmla="*/ 191729 h 2971800"/>
              <a:gd name="connsiteX89" fmla="*/ 4889090 w 5796116"/>
              <a:gd name="connsiteY89" fmla="*/ 169607 h 2971800"/>
              <a:gd name="connsiteX90" fmla="*/ 4984955 w 5796116"/>
              <a:gd name="connsiteY90" fmla="*/ 169607 h 2971800"/>
              <a:gd name="connsiteX91" fmla="*/ 5058697 w 5796116"/>
              <a:gd name="connsiteY91" fmla="*/ 88491 h 2971800"/>
              <a:gd name="connsiteX92" fmla="*/ 5176684 w 5796116"/>
              <a:gd name="connsiteY92" fmla="*/ 88491 h 2971800"/>
              <a:gd name="connsiteX93" fmla="*/ 5294671 w 5796116"/>
              <a:gd name="connsiteY93" fmla="*/ 51620 h 2971800"/>
              <a:gd name="connsiteX94" fmla="*/ 5331542 w 5796116"/>
              <a:gd name="connsiteY94" fmla="*/ 29497 h 2971800"/>
              <a:gd name="connsiteX95" fmla="*/ 5331542 w 5796116"/>
              <a:gd name="connsiteY95" fmla="*/ 0 h 2971800"/>
              <a:gd name="connsiteX96" fmla="*/ 5796116 w 5796116"/>
              <a:gd name="connsiteY96" fmla="*/ 0 h 2971800"/>
              <a:gd name="connsiteX0" fmla="*/ 0 w 5796116"/>
              <a:gd name="connsiteY0" fmla="*/ 2971800 h 2971800"/>
              <a:gd name="connsiteX1" fmla="*/ 51619 w 5796116"/>
              <a:gd name="connsiteY1" fmla="*/ 2920181 h 2971800"/>
              <a:gd name="connsiteX2" fmla="*/ 51619 w 5796116"/>
              <a:gd name="connsiteY2" fmla="*/ 2920181 h 2971800"/>
              <a:gd name="connsiteX3" fmla="*/ 103239 w 5796116"/>
              <a:gd name="connsiteY3" fmla="*/ 2868561 h 2971800"/>
              <a:gd name="connsiteX4" fmla="*/ 184355 w 5796116"/>
              <a:gd name="connsiteY4" fmla="*/ 2868561 h 2971800"/>
              <a:gd name="connsiteX5" fmla="*/ 228600 w 5796116"/>
              <a:gd name="connsiteY5" fmla="*/ 2780071 h 2971800"/>
              <a:gd name="connsiteX6" fmla="*/ 287594 w 5796116"/>
              <a:gd name="connsiteY6" fmla="*/ 2721078 h 2971800"/>
              <a:gd name="connsiteX7" fmla="*/ 368710 w 5796116"/>
              <a:gd name="connsiteY7" fmla="*/ 2662084 h 2971800"/>
              <a:gd name="connsiteX8" fmla="*/ 405581 w 5796116"/>
              <a:gd name="connsiteY8" fmla="*/ 2632587 h 2971800"/>
              <a:gd name="connsiteX9" fmla="*/ 435078 w 5796116"/>
              <a:gd name="connsiteY9" fmla="*/ 2632587 h 2971800"/>
              <a:gd name="connsiteX10" fmla="*/ 435078 w 5796116"/>
              <a:gd name="connsiteY10" fmla="*/ 2588342 h 2971800"/>
              <a:gd name="connsiteX11" fmla="*/ 464574 w 5796116"/>
              <a:gd name="connsiteY11" fmla="*/ 2588342 h 2971800"/>
              <a:gd name="connsiteX12" fmla="*/ 494071 w 5796116"/>
              <a:gd name="connsiteY12" fmla="*/ 2536723 h 2971800"/>
              <a:gd name="connsiteX13" fmla="*/ 545690 w 5796116"/>
              <a:gd name="connsiteY13" fmla="*/ 2455607 h 2971800"/>
              <a:gd name="connsiteX14" fmla="*/ 575187 w 5796116"/>
              <a:gd name="connsiteY14" fmla="*/ 2418736 h 2971800"/>
              <a:gd name="connsiteX15" fmla="*/ 663678 w 5796116"/>
              <a:gd name="connsiteY15" fmla="*/ 2418736 h 2971800"/>
              <a:gd name="connsiteX16" fmla="*/ 700549 w 5796116"/>
              <a:gd name="connsiteY16" fmla="*/ 2389239 h 2971800"/>
              <a:gd name="connsiteX17" fmla="*/ 737420 w 5796116"/>
              <a:gd name="connsiteY17" fmla="*/ 2381865 h 2971800"/>
              <a:gd name="connsiteX18" fmla="*/ 781665 w 5796116"/>
              <a:gd name="connsiteY18" fmla="*/ 2381865 h 2971800"/>
              <a:gd name="connsiteX19" fmla="*/ 796413 w 5796116"/>
              <a:gd name="connsiteY19" fmla="*/ 2330245 h 2971800"/>
              <a:gd name="connsiteX20" fmla="*/ 862781 w 5796116"/>
              <a:gd name="connsiteY20" fmla="*/ 2308123 h 2971800"/>
              <a:gd name="connsiteX21" fmla="*/ 921774 w 5796116"/>
              <a:gd name="connsiteY21" fmla="*/ 2271252 h 2971800"/>
              <a:gd name="connsiteX22" fmla="*/ 1017639 w 5796116"/>
              <a:gd name="connsiteY22" fmla="*/ 2190136 h 2971800"/>
              <a:gd name="connsiteX23" fmla="*/ 1061884 w 5796116"/>
              <a:gd name="connsiteY23" fmla="*/ 2190136 h 2971800"/>
              <a:gd name="connsiteX24" fmla="*/ 1071409 w 5796116"/>
              <a:gd name="connsiteY24" fmla="*/ 2148272 h 2971800"/>
              <a:gd name="connsiteX25" fmla="*/ 1128252 w 5796116"/>
              <a:gd name="connsiteY25" fmla="*/ 2138516 h 2971800"/>
              <a:gd name="connsiteX26" fmla="*/ 1179871 w 5796116"/>
              <a:gd name="connsiteY26" fmla="*/ 2086897 h 2971800"/>
              <a:gd name="connsiteX27" fmla="*/ 1260987 w 5796116"/>
              <a:gd name="connsiteY27" fmla="*/ 2079523 h 2971800"/>
              <a:gd name="connsiteX28" fmla="*/ 1268131 w 5796116"/>
              <a:gd name="connsiteY28" fmla="*/ 2057400 h 2971800"/>
              <a:gd name="connsiteX29" fmla="*/ 1305232 w 5796116"/>
              <a:gd name="connsiteY29" fmla="*/ 2057400 h 2971800"/>
              <a:gd name="connsiteX30" fmla="*/ 1305232 w 5796116"/>
              <a:gd name="connsiteY30" fmla="*/ 1998407 h 2971800"/>
              <a:gd name="connsiteX31" fmla="*/ 1408471 w 5796116"/>
              <a:gd name="connsiteY31" fmla="*/ 1998407 h 2971800"/>
              <a:gd name="connsiteX32" fmla="*/ 1413233 w 5796116"/>
              <a:gd name="connsiteY32" fmla="*/ 1983658 h 2971800"/>
              <a:gd name="connsiteX33" fmla="*/ 1467465 w 5796116"/>
              <a:gd name="connsiteY33" fmla="*/ 1983658 h 2971800"/>
              <a:gd name="connsiteX34" fmla="*/ 1496961 w 5796116"/>
              <a:gd name="connsiteY34" fmla="*/ 1946787 h 2971800"/>
              <a:gd name="connsiteX35" fmla="*/ 1533832 w 5796116"/>
              <a:gd name="connsiteY35" fmla="*/ 1887794 h 2971800"/>
              <a:gd name="connsiteX36" fmla="*/ 1637071 w 5796116"/>
              <a:gd name="connsiteY36" fmla="*/ 1887794 h 2971800"/>
              <a:gd name="connsiteX37" fmla="*/ 1740310 w 5796116"/>
              <a:gd name="connsiteY37" fmla="*/ 1814052 h 2971800"/>
              <a:gd name="connsiteX38" fmla="*/ 1814052 w 5796116"/>
              <a:gd name="connsiteY38" fmla="*/ 1814052 h 2971800"/>
              <a:gd name="connsiteX39" fmla="*/ 1887794 w 5796116"/>
              <a:gd name="connsiteY39" fmla="*/ 1710813 h 2971800"/>
              <a:gd name="connsiteX40" fmla="*/ 1939413 w 5796116"/>
              <a:gd name="connsiteY40" fmla="*/ 1710813 h 2971800"/>
              <a:gd name="connsiteX41" fmla="*/ 1961536 w 5796116"/>
              <a:gd name="connsiteY41" fmla="*/ 1673942 h 2971800"/>
              <a:gd name="connsiteX42" fmla="*/ 2013155 w 5796116"/>
              <a:gd name="connsiteY42" fmla="*/ 1673942 h 2971800"/>
              <a:gd name="connsiteX43" fmla="*/ 2079523 w 5796116"/>
              <a:gd name="connsiteY43" fmla="*/ 1607574 h 2971800"/>
              <a:gd name="connsiteX44" fmla="*/ 2160639 w 5796116"/>
              <a:gd name="connsiteY44" fmla="*/ 1607574 h 2971800"/>
              <a:gd name="connsiteX45" fmla="*/ 2256503 w 5796116"/>
              <a:gd name="connsiteY45" fmla="*/ 1548581 h 2971800"/>
              <a:gd name="connsiteX46" fmla="*/ 2286000 w 5796116"/>
              <a:gd name="connsiteY46" fmla="*/ 1519084 h 2971800"/>
              <a:gd name="connsiteX47" fmla="*/ 2337620 w 5796116"/>
              <a:gd name="connsiteY47" fmla="*/ 1519084 h 2971800"/>
              <a:gd name="connsiteX48" fmla="*/ 2440858 w 5796116"/>
              <a:gd name="connsiteY48" fmla="*/ 1415845 h 2971800"/>
              <a:gd name="connsiteX49" fmla="*/ 2485103 w 5796116"/>
              <a:gd name="connsiteY49" fmla="*/ 1401097 h 2971800"/>
              <a:gd name="connsiteX50" fmla="*/ 2514600 w 5796116"/>
              <a:gd name="connsiteY50" fmla="*/ 1356852 h 2971800"/>
              <a:gd name="connsiteX51" fmla="*/ 2588342 w 5796116"/>
              <a:gd name="connsiteY51" fmla="*/ 1349478 h 2971800"/>
              <a:gd name="connsiteX52" fmla="*/ 2647336 w 5796116"/>
              <a:gd name="connsiteY52" fmla="*/ 1283110 h 2971800"/>
              <a:gd name="connsiteX53" fmla="*/ 2713703 w 5796116"/>
              <a:gd name="connsiteY53" fmla="*/ 1231491 h 2971800"/>
              <a:gd name="connsiteX54" fmla="*/ 2802194 w 5796116"/>
              <a:gd name="connsiteY54" fmla="*/ 1216742 h 2971800"/>
              <a:gd name="connsiteX55" fmla="*/ 2824316 w 5796116"/>
              <a:gd name="connsiteY55" fmla="*/ 1194620 h 2971800"/>
              <a:gd name="connsiteX56" fmla="*/ 2824316 w 5796116"/>
              <a:gd name="connsiteY56" fmla="*/ 1194620 h 2971800"/>
              <a:gd name="connsiteX57" fmla="*/ 2942303 w 5796116"/>
              <a:gd name="connsiteY57" fmla="*/ 1113503 h 2971800"/>
              <a:gd name="connsiteX58" fmla="*/ 3030794 w 5796116"/>
              <a:gd name="connsiteY58" fmla="*/ 1047136 h 2971800"/>
              <a:gd name="connsiteX59" fmla="*/ 3030794 w 5796116"/>
              <a:gd name="connsiteY59" fmla="*/ 1047136 h 2971800"/>
              <a:gd name="connsiteX60" fmla="*/ 3089787 w 5796116"/>
              <a:gd name="connsiteY60" fmla="*/ 1047136 h 2971800"/>
              <a:gd name="connsiteX61" fmla="*/ 3111910 w 5796116"/>
              <a:gd name="connsiteY61" fmla="*/ 1010265 h 2971800"/>
              <a:gd name="connsiteX62" fmla="*/ 3170903 w 5796116"/>
              <a:gd name="connsiteY62" fmla="*/ 1010265 h 2971800"/>
              <a:gd name="connsiteX63" fmla="*/ 3229897 w 5796116"/>
              <a:gd name="connsiteY63" fmla="*/ 921774 h 2971800"/>
              <a:gd name="connsiteX64" fmla="*/ 3237271 w 5796116"/>
              <a:gd name="connsiteY64" fmla="*/ 907026 h 2971800"/>
              <a:gd name="connsiteX65" fmla="*/ 3296265 w 5796116"/>
              <a:gd name="connsiteY65" fmla="*/ 907026 h 2971800"/>
              <a:gd name="connsiteX66" fmla="*/ 3399503 w 5796116"/>
              <a:gd name="connsiteY66" fmla="*/ 840658 h 2971800"/>
              <a:gd name="connsiteX67" fmla="*/ 3465871 w 5796116"/>
              <a:gd name="connsiteY67" fmla="*/ 855407 h 2971800"/>
              <a:gd name="connsiteX68" fmla="*/ 3591232 w 5796116"/>
              <a:gd name="connsiteY68" fmla="*/ 781665 h 2971800"/>
              <a:gd name="connsiteX69" fmla="*/ 3679723 w 5796116"/>
              <a:gd name="connsiteY69" fmla="*/ 781665 h 2971800"/>
              <a:gd name="connsiteX70" fmla="*/ 3760839 w 5796116"/>
              <a:gd name="connsiteY70" fmla="*/ 700549 h 2971800"/>
              <a:gd name="connsiteX71" fmla="*/ 3782961 w 5796116"/>
              <a:gd name="connsiteY71" fmla="*/ 678426 h 2971800"/>
              <a:gd name="connsiteX72" fmla="*/ 3812458 w 5796116"/>
              <a:gd name="connsiteY72" fmla="*/ 663678 h 2971800"/>
              <a:gd name="connsiteX73" fmla="*/ 3908323 w 5796116"/>
              <a:gd name="connsiteY73" fmla="*/ 597310 h 2971800"/>
              <a:gd name="connsiteX74" fmla="*/ 3989439 w 5796116"/>
              <a:gd name="connsiteY74" fmla="*/ 567813 h 2971800"/>
              <a:gd name="connsiteX75" fmla="*/ 4063181 w 5796116"/>
              <a:gd name="connsiteY75" fmla="*/ 567813 h 2971800"/>
              <a:gd name="connsiteX76" fmla="*/ 4063181 w 5796116"/>
              <a:gd name="connsiteY76" fmla="*/ 508820 h 2971800"/>
              <a:gd name="connsiteX77" fmla="*/ 4114800 w 5796116"/>
              <a:gd name="connsiteY77" fmla="*/ 471949 h 2971800"/>
              <a:gd name="connsiteX78" fmla="*/ 4195916 w 5796116"/>
              <a:gd name="connsiteY78" fmla="*/ 427703 h 2971800"/>
              <a:gd name="connsiteX79" fmla="*/ 4306529 w 5796116"/>
              <a:gd name="connsiteY79" fmla="*/ 427703 h 2971800"/>
              <a:gd name="connsiteX80" fmla="*/ 4387645 w 5796116"/>
              <a:gd name="connsiteY80" fmla="*/ 412955 h 2971800"/>
              <a:gd name="connsiteX81" fmla="*/ 4402394 w 5796116"/>
              <a:gd name="connsiteY81" fmla="*/ 398207 h 2971800"/>
              <a:gd name="connsiteX82" fmla="*/ 4535129 w 5796116"/>
              <a:gd name="connsiteY82" fmla="*/ 398207 h 2971800"/>
              <a:gd name="connsiteX83" fmla="*/ 4579374 w 5796116"/>
              <a:gd name="connsiteY83" fmla="*/ 339213 h 2971800"/>
              <a:gd name="connsiteX84" fmla="*/ 4638368 w 5796116"/>
              <a:gd name="connsiteY84" fmla="*/ 272845 h 2971800"/>
              <a:gd name="connsiteX85" fmla="*/ 4675239 w 5796116"/>
              <a:gd name="connsiteY85" fmla="*/ 221226 h 2971800"/>
              <a:gd name="connsiteX86" fmla="*/ 4741607 w 5796116"/>
              <a:gd name="connsiteY86" fmla="*/ 221226 h 2971800"/>
              <a:gd name="connsiteX87" fmla="*/ 4741607 w 5796116"/>
              <a:gd name="connsiteY87" fmla="*/ 191729 h 2971800"/>
              <a:gd name="connsiteX88" fmla="*/ 4866968 w 5796116"/>
              <a:gd name="connsiteY88" fmla="*/ 191729 h 2971800"/>
              <a:gd name="connsiteX89" fmla="*/ 4889090 w 5796116"/>
              <a:gd name="connsiteY89" fmla="*/ 169607 h 2971800"/>
              <a:gd name="connsiteX90" fmla="*/ 4984955 w 5796116"/>
              <a:gd name="connsiteY90" fmla="*/ 169607 h 2971800"/>
              <a:gd name="connsiteX91" fmla="*/ 5058697 w 5796116"/>
              <a:gd name="connsiteY91" fmla="*/ 88491 h 2971800"/>
              <a:gd name="connsiteX92" fmla="*/ 5176684 w 5796116"/>
              <a:gd name="connsiteY92" fmla="*/ 88491 h 2971800"/>
              <a:gd name="connsiteX93" fmla="*/ 5294671 w 5796116"/>
              <a:gd name="connsiteY93" fmla="*/ 51620 h 2971800"/>
              <a:gd name="connsiteX94" fmla="*/ 5331542 w 5796116"/>
              <a:gd name="connsiteY94" fmla="*/ 29497 h 2971800"/>
              <a:gd name="connsiteX95" fmla="*/ 5331542 w 5796116"/>
              <a:gd name="connsiteY95" fmla="*/ 0 h 2971800"/>
              <a:gd name="connsiteX96" fmla="*/ 5796116 w 5796116"/>
              <a:gd name="connsiteY9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5796116" h="2971800">
                <a:moveTo>
                  <a:pt x="0" y="2971800"/>
                </a:moveTo>
                <a:lnTo>
                  <a:pt x="51619" y="2920181"/>
                </a:lnTo>
                <a:lnTo>
                  <a:pt x="51619" y="2920181"/>
                </a:lnTo>
                <a:lnTo>
                  <a:pt x="103239" y="2868561"/>
                </a:lnTo>
                <a:lnTo>
                  <a:pt x="184355" y="2868561"/>
                </a:lnTo>
                <a:lnTo>
                  <a:pt x="228600" y="2780071"/>
                </a:lnTo>
                <a:lnTo>
                  <a:pt x="287594" y="2721078"/>
                </a:lnTo>
                <a:lnTo>
                  <a:pt x="368710" y="2662084"/>
                </a:lnTo>
                <a:lnTo>
                  <a:pt x="405581" y="2632587"/>
                </a:lnTo>
                <a:lnTo>
                  <a:pt x="435078" y="2632587"/>
                </a:lnTo>
                <a:lnTo>
                  <a:pt x="435078" y="2588342"/>
                </a:lnTo>
                <a:lnTo>
                  <a:pt x="464574" y="2588342"/>
                </a:lnTo>
                <a:lnTo>
                  <a:pt x="494071" y="2536723"/>
                </a:lnTo>
                <a:lnTo>
                  <a:pt x="545690" y="2455607"/>
                </a:lnTo>
                <a:lnTo>
                  <a:pt x="575187" y="2418736"/>
                </a:lnTo>
                <a:lnTo>
                  <a:pt x="663678" y="2418736"/>
                </a:lnTo>
                <a:lnTo>
                  <a:pt x="700549" y="2389239"/>
                </a:lnTo>
                <a:lnTo>
                  <a:pt x="737420" y="2381865"/>
                </a:lnTo>
                <a:lnTo>
                  <a:pt x="781665" y="2381865"/>
                </a:lnTo>
                <a:lnTo>
                  <a:pt x="796413" y="2330245"/>
                </a:lnTo>
                <a:lnTo>
                  <a:pt x="862781" y="2308123"/>
                </a:lnTo>
                <a:lnTo>
                  <a:pt x="921774" y="2271252"/>
                </a:lnTo>
                <a:lnTo>
                  <a:pt x="1017639" y="2190136"/>
                </a:lnTo>
                <a:lnTo>
                  <a:pt x="1061884" y="2190136"/>
                </a:lnTo>
                <a:cubicBezTo>
                  <a:pt x="1070846" y="2183159"/>
                  <a:pt x="1068234" y="2162227"/>
                  <a:pt x="1071409" y="2148272"/>
                </a:cubicBezTo>
                <a:lnTo>
                  <a:pt x="1128252" y="2138516"/>
                </a:lnTo>
                <a:lnTo>
                  <a:pt x="1179871" y="2086897"/>
                </a:lnTo>
                <a:lnTo>
                  <a:pt x="1260987" y="2079523"/>
                </a:lnTo>
                <a:lnTo>
                  <a:pt x="1268131" y="2057400"/>
                </a:lnTo>
                <a:lnTo>
                  <a:pt x="1305232" y="2057400"/>
                </a:lnTo>
                <a:lnTo>
                  <a:pt x="1305232" y="1998407"/>
                </a:lnTo>
                <a:lnTo>
                  <a:pt x="1408471" y="1998407"/>
                </a:lnTo>
                <a:lnTo>
                  <a:pt x="1413233" y="1983658"/>
                </a:lnTo>
                <a:lnTo>
                  <a:pt x="1467465" y="1983658"/>
                </a:lnTo>
                <a:lnTo>
                  <a:pt x="1496961" y="1946787"/>
                </a:lnTo>
                <a:lnTo>
                  <a:pt x="1533832" y="1887794"/>
                </a:lnTo>
                <a:lnTo>
                  <a:pt x="1637071" y="1887794"/>
                </a:lnTo>
                <a:lnTo>
                  <a:pt x="1740310" y="1814052"/>
                </a:lnTo>
                <a:lnTo>
                  <a:pt x="1814052" y="1814052"/>
                </a:lnTo>
                <a:lnTo>
                  <a:pt x="1887794" y="1710813"/>
                </a:lnTo>
                <a:lnTo>
                  <a:pt x="1939413" y="1710813"/>
                </a:lnTo>
                <a:lnTo>
                  <a:pt x="1961536" y="1673942"/>
                </a:lnTo>
                <a:lnTo>
                  <a:pt x="2013155" y="1673942"/>
                </a:lnTo>
                <a:lnTo>
                  <a:pt x="2079523" y="1607574"/>
                </a:lnTo>
                <a:lnTo>
                  <a:pt x="2160639" y="1607574"/>
                </a:lnTo>
                <a:lnTo>
                  <a:pt x="2256503" y="1548581"/>
                </a:lnTo>
                <a:lnTo>
                  <a:pt x="2286000" y="1519084"/>
                </a:lnTo>
                <a:lnTo>
                  <a:pt x="2337620" y="1519084"/>
                </a:lnTo>
                <a:lnTo>
                  <a:pt x="2440858" y="1415845"/>
                </a:lnTo>
                <a:lnTo>
                  <a:pt x="2485103" y="1401097"/>
                </a:lnTo>
                <a:lnTo>
                  <a:pt x="2514600" y="1356852"/>
                </a:lnTo>
                <a:lnTo>
                  <a:pt x="2588342" y="1349478"/>
                </a:lnTo>
                <a:lnTo>
                  <a:pt x="2647336" y="1283110"/>
                </a:lnTo>
                <a:lnTo>
                  <a:pt x="2713703" y="1231491"/>
                </a:lnTo>
                <a:lnTo>
                  <a:pt x="2802194" y="1216742"/>
                </a:lnTo>
                <a:lnTo>
                  <a:pt x="2824316" y="1194620"/>
                </a:lnTo>
                <a:lnTo>
                  <a:pt x="2824316" y="1194620"/>
                </a:lnTo>
                <a:lnTo>
                  <a:pt x="2942303" y="1113503"/>
                </a:lnTo>
                <a:lnTo>
                  <a:pt x="3030794" y="1047136"/>
                </a:lnTo>
                <a:lnTo>
                  <a:pt x="3030794" y="1047136"/>
                </a:lnTo>
                <a:lnTo>
                  <a:pt x="3089787" y="1047136"/>
                </a:lnTo>
                <a:lnTo>
                  <a:pt x="3111910" y="1010265"/>
                </a:lnTo>
                <a:lnTo>
                  <a:pt x="3170903" y="1010265"/>
                </a:lnTo>
                <a:lnTo>
                  <a:pt x="3229897" y="921774"/>
                </a:lnTo>
                <a:lnTo>
                  <a:pt x="3237271" y="907026"/>
                </a:lnTo>
                <a:lnTo>
                  <a:pt x="3296265" y="907026"/>
                </a:lnTo>
                <a:lnTo>
                  <a:pt x="3399503" y="840658"/>
                </a:lnTo>
                <a:lnTo>
                  <a:pt x="3465871" y="855407"/>
                </a:lnTo>
                <a:lnTo>
                  <a:pt x="3591232" y="781665"/>
                </a:lnTo>
                <a:lnTo>
                  <a:pt x="3679723" y="781665"/>
                </a:lnTo>
                <a:lnTo>
                  <a:pt x="3760839" y="700549"/>
                </a:lnTo>
                <a:lnTo>
                  <a:pt x="3782961" y="678426"/>
                </a:lnTo>
                <a:lnTo>
                  <a:pt x="3812458" y="663678"/>
                </a:lnTo>
                <a:lnTo>
                  <a:pt x="3908323" y="597310"/>
                </a:lnTo>
                <a:lnTo>
                  <a:pt x="3989439" y="567813"/>
                </a:lnTo>
                <a:lnTo>
                  <a:pt x="4063181" y="567813"/>
                </a:lnTo>
                <a:lnTo>
                  <a:pt x="4063181" y="508820"/>
                </a:lnTo>
                <a:lnTo>
                  <a:pt x="4114800" y="471949"/>
                </a:lnTo>
                <a:lnTo>
                  <a:pt x="4195916" y="427703"/>
                </a:lnTo>
                <a:lnTo>
                  <a:pt x="4306529" y="427703"/>
                </a:lnTo>
                <a:lnTo>
                  <a:pt x="4387645" y="412955"/>
                </a:lnTo>
                <a:lnTo>
                  <a:pt x="4402394" y="398207"/>
                </a:lnTo>
                <a:lnTo>
                  <a:pt x="4535129" y="398207"/>
                </a:lnTo>
                <a:lnTo>
                  <a:pt x="4579374" y="339213"/>
                </a:lnTo>
                <a:lnTo>
                  <a:pt x="4638368" y="272845"/>
                </a:lnTo>
                <a:lnTo>
                  <a:pt x="4675239" y="221226"/>
                </a:lnTo>
                <a:lnTo>
                  <a:pt x="4741607" y="221226"/>
                </a:lnTo>
                <a:lnTo>
                  <a:pt x="4741607" y="191729"/>
                </a:lnTo>
                <a:lnTo>
                  <a:pt x="4866968" y="191729"/>
                </a:lnTo>
                <a:lnTo>
                  <a:pt x="4889090" y="169607"/>
                </a:lnTo>
                <a:lnTo>
                  <a:pt x="4984955" y="169607"/>
                </a:lnTo>
                <a:lnTo>
                  <a:pt x="5058697" y="88491"/>
                </a:lnTo>
                <a:lnTo>
                  <a:pt x="5176684" y="88491"/>
                </a:lnTo>
                <a:lnTo>
                  <a:pt x="5294671" y="51620"/>
                </a:lnTo>
                <a:lnTo>
                  <a:pt x="5331542" y="29497"/>
                </a:lnTo>
                <a:lnTo>
                  <a:pt x="5331542" y="0"/>
                </a:lnTo>
                <a:lnTo>
                  <a:pt x="5796116" y="0"/>
                </a:ln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9" name="Freeform: Shape 88">
            <a:extLst>
              <a:ext uri="{FF2B5EF4-FFF2-40B4-BE49-F238E27FC236}">
                <a16:creationId xmlns:a16="http://schemas.microsoft.com/office/drawing/2014/main" id="{D32A76FA-852B-497C-B75F-B1058AE9F42E}"/>
              </a:ext>
            </a:extLst>
          </p:cNvPr>
          <p:cNvSpPr/>
          <p:nvPr/>
        </p:nvSpPr>
        <p:spPr>
          <a:xfrm>
            <a:off x="1120758" y="3031012"/>
            <a:ext cx="4112196" cy="1657153"/>
          </a:xfrm>
          <a:custGeom>
            <a:avLst/>
            <a:gdLst>
              <a:gd name="connsiteX0" fmla="*/ 0 w 5834743"/>
              <a:gd name="connsiteY0" fmla="*/ 2351314 h 2351314"/>
              <a:gd name="connsiteX1" fmla="*/ 80865 w 5834743"/>
              <a:gd name="connsiteY1" fmla="*/ 2351314 h 2351314"/>
              <a:gd name="connsiteX2" fmla="*/ 105747 w 5834743"/>
              <a:gd name="connsiteY2" fmla="*/ 2326432 h 2351314"/>
              <a:gd name="connsiteX3" fmla="*/ 124408 w 5834743"/>
              <a:gd name="connsiteY3" fmla="*/ 2307771 h 2351314"/>
              <a:gd name="connsiteX4" fmla="*/ 192833 w 5834743"/>
              <a:gd name="connsiteY4" fmla="*/ 2307771 h 2351314"/>
              <a:gd name="connsiteX5" fmla="*/ 192833 w 5834743"/>
              <a:gd name="connsiteY5" fmla="*/ 2276669 h 2351314"/>
              <a:gd name="connsiteX6" fmla="*/ 255037 w 5834743"/>
              <a:gd name="connsiteY6" fmla="*/ 2276669 h 2351314"/>
              <a:gd name="connsiteX7" fmla="*/ 255037 w 5834743"/>
              <a:gd name="connsiteY7" fmla="*/ 2245567 h 2351314"/>
              <a:gd name="connsiteX8" fmla="*/ 304800 w 5834743"/>
              <a:gd name="connsiteY8" fmla="*/ 2245567 h 2351314"/>
              <a:gd name="connsiteX9" fmla="*/ 304800 w 5834743"/>
              <a:gd name="connsiteY9" fmla="*/ 2220686 h 2351314"/>
              <a:gd name="connsiteX10" fmla="*/ 360784 w 5834743"/>
              <a:gd name="connsiteY10" fmla="*/ 2220686 h 2351314"/>
              <a:gd name="connsiteX11" fmla="*/ 360784 w 5834743"/>
              <a:gd name="connsiteY11" fmla="*/ 2220686 h 2351314"/>
              <a:gd name="connsiteX12" fmla="*/ 385666 w 5834743"/>
              <a:gd name="connsiteY12" fmla="*/ 2195804 h 2351314"/>
              <a:gd name="connsiteX13" fmla="*/ 404326 w 5834743"/>
              <a:gd name="connsiteY13" fmla="*/ 2177144 h 2351314"/>
              <a:gd name="connsiteX14" fmla="*/ 429208 w 5834743"/>
              <a:gd name="connsiteY14" fmla="*/ 2177144 h 2351314"/>
              <a:gd name="connsiteX15" fmla="*/ 429208 w 5834743"/>
              <a:gd name="connsiteY15" fmla="*/ 2152261 h 2351314"/>
              <a:gd name="connsiteX16" fmla="*/ 491412 w 5834743"/>
              <a:gd name="connsiteY16" fmla="*/ 2152261 h 2351314"/>
              <a:gd name="connsiteX17" fmla="*/ 510073 w 5834743"/>
              <a:gd name="connsiteY17" fmla="*/ 2133600 h 2351314"/>
              <a:gd name="connsiteX18" fmla="*/ 590939 w 5834743"/>
              <a:gd name="connsiteY18" fmla="*/ 2133600 h 2351314"/>
              <a:gd name="connsiteX19" fmla="*/ 590939 w 5834743"/>
              <a:gd name="connsiteY19" fmla="*/ 2114939 h 2351314"/>
              <a:gd name="connsiteX20" fmla="*/ 640702 w 5834743"/>
              <a:gd name="connsiteY20" fmla="*/ 2114939 h 2351314"/>
              <a:gd name="connsiteX21" fmla="*/ 640702 w 5834743"/>
              <a:gd name="connsiteY21" fmla="*/ 2090057 h 2351314"/>
              <a:gd name="connsiteX22" fmla="*/ 671804 w 5834743"/>
              <a:gd name="connsiteY22" fmla="*/ 2090057 h 2351314"/>
              <a:gd name="connsiteX23" fmla="*/ 671804 w 5834743"/>
              <a:gd name="connsiteY23" fmla="*/ 2077616 h 2351314"/>
              <a:gd name="connsiteX24" fmla="*/ 734008 w 5834743"/>
              <a:gd name="connsiteY24" fmla="*/ 2077616 h 2351314"/>
              <a:gd name="connsiteX25" fmla="*/ 734008 w 5834743"/>
              <a:gd name="connsiteY25" fmla="*/ 2027853 h 2351314"/>
              <a:gd name="connsiteX26" fmla="*/ 783771 w 5834743"/>
              <a:gd name="connsiteY26" fmla="*/ 2027853 h 2351314"/>
              <a:gd name="connsiteX27" fmla="*/ 789992 w 5834743"/>
              <a:gd name="connsiteY27" fmla="*/ 2021632 h 2351314"/>
              <a:gd name="connsiteX28" fmla="*/ 852196 w 5834743"/>
              <a:gd name="connsiteY28" fmla="*/ 2021632 h 2351314"/>
              <a:gd name="connsiteX29" fmla="*/ 852196 w 5834743"/>
              <a:gd name="connsiteY29" fmla="*/ 1990531 h 2351314"/>
              <a:gd name="connsiteX30" fmla="*/ 908179 w 5834743"/>
              <a:gd name="connsiteY30" fmla="*/ 1990531 h 2351314"/>
              <a:gd name="connsiteX31" fmla="*/ 908179 w 5834743"/>
              <a:gd name="connsiteY31" fmla="*/ 1959428 h 2351314"/>
              <a:gd name="connsiteX32" fmla="*/ 1001486 w 5834743"/>
              <a:gd name="connsiteY32" fmla="*/ 1959428 h 2351314"/>
              <a:gd name="connsiteX33" fmla="*/ 1001486 w 5834743"/>
              <a:gd name="connsiteY33" fmla="*/ 1946988 h 2351314"/>
              <a:gd name="connsiteX34" fmla="*/ 1032588 w 5834743"/>
              <a:gd name="connsiteY34" fmla="*/ 1946988 h 2351314"/>
              <a:gd name="connsiteX35" fmla="*/ 1032588 w 5834743"/>
              <a:gd name="connsiteY35" fmla="*/ 1903445 h 2351314"/>
              <a:gd name="connsiteX36" fmla="*/ 1125894 w 5834743"/>
              <a:gd name="connsiteY36" fmla="*/ 1903445 h 2351314"/>
              <a:gd name="connsiteX37" fmla="*/ 1125894 w 5834743"/>
              <a:gd name="connsiteY37" fmla="*/ 1872343 h 2351314"/>
              <a:gd name="connsiteX38" fmla="*/ 1200539 w 5834743"/>
              <a:gd name="connsiteY38" fmla="*/ 1872343 h 2351314"/>
              <a:gd name="connsiteX39" fmla="*/ 1200539 w 5834743"/>
              <a:gd name="connsiteY39" fmla="*/ 1859902 h 2351314"/>
              <a:gd name="connsiteX40" fmla="*/ 1225420 w 5834743"/>
              <a:gd name="connsiteY40" fmla="*/ 1859902 h 2351314"/>
              <a:gd name="connsiteX41" fmla="*/ 1225420 w 5834743"/>
              <a:gd name="connsiteY41" fmla="*/ 1828800 h 2351314"/>
              <a:gd name="connsiteX42" fmla="*/ 1318726 w 5834743"/>
              <a:gd name="connsiteY42" fmla="*/ 1828800 h 2351314"/>
              <a:gd name="connsiteX43" fmla="*/ 1318726 w 5834743"/>
              <a:gd name="connsiteY43" fmla="*/ 1791477 h 2351314"/>
              <a:gd name="connsiteX44" fmla="*/ 1399592 w 5834743"/>
              <a:gd name="connsiteY44" fmla="*/ 1791477 h 2351314"/>
              <a:gd name="connsiteX45" fmla="*/ 1412033 w 5834743"/>
              <a:gd name="connsiteY45" fmla="*/ 1779036 h 2351314"/>
              <a:gd name="connsiteX46" fmla="*/ 1412033 w 5834743"/>
              <a:gd name="connsiteY46" fmla="*/ 1735494 h 2351314"/>
              <a:gd name="connsiteX47" fmla="*/ 1449355 w 5834743"/>
              <a:gd name="connsiteY47" fmla="*/ 1735494 h 2351314"/>
              <a:gd name="connsiteX48" fmla="*/ 1468016 w 5834743"/>
              <a:gd name="connsiteY48" fmla="*/ 1698171 h 2351314"/>
              <a:gd name="connsiteX49" fmla="*/ 1505339 w 5834743"/>
              <a:gd name="connsiteY49" fmla="*/ 1698171 h 2351314"/>
              <a:gd name="connsiteX50" fmla="*/ 1505339 w 5834743"/>
              <a:gd name="connsiteY50" fmla="*/ 1673290 h 2351314"/>
              <a:gd name="connsiteX51" fmla="*/ 1573763 w 5834743"/>
              <a:gd name="connsiteY51" fmla="*/ 1673290 h 2351314"/>
              <a:gd name="connsiteX52" fmla="*/ 1573763 w 5834743"/>
              <a:gd name="connsiteY52" fmla="*/ 1654628 h 2351314"/>
              <a:gd name="connsiteX53" fmla="*/ 1604865 w 5834743"/>
              <a:gd name="connsiteY53" fmla="*/ 1642188 h 2351314"/>
              <a:gd name="connsiteX54" fmla="*/ 1617306 w 5834743"/>
              <a:gd name="connsiteY54" fmla="*/ 1629747 h 2351314"/>
              <a:gd name="connsiteX55" fmla="*/ 1654628 w 5834743"/>
              <a:gd name="connsiteY55" fmla="*/ 1629747 h 2351314"/>
              <a:gd name="connsiteX56" fmla="*/ 1704392 w 5834743"/>
              <a:gd name="connsiteY56" fmla="*/ 1586204 h 2351314"/>
              <a:gd name="connsiteX57" fmla="*/ 1741714 w 5834743"/>
              <a:gd name="connsiteY57" fmla="*/ 1561322 h 2351314"/>
              <a:gd name="connsiteX58" fmla="*/ 1754155 w 5834743"/>
              <a:gd name="connsiteY58" fmla="*/ 1561322 h 2351314"/>
              <a:gd name="connsiteX59" fmla="*/ 1810139 w 5834743"/>
              <a:gd name="connsiteY59" fmla="*/ 1561322 h 2351314"/>
              <a:gd name="connsiteX60" fmla="*/ 1810139 w 5834743"/>
              <a:gd name="connsiteY60" fmla="*/ 1561322 h 2351314"/>
              <a:gd name="connsiteX61" fmla="*/ 1853681 w 5834743"/>
              <a:gd name="connsiteY61" fmla="*/ 1517780 h 2351314"/>
              <a:gd name="connsiteX62" fmla="*/ 1884784 w 5834743"/>
              <a:gd name="connsiteY62" fmla="*/ 1492898 h 2351314"/>
              <a:gd name="connsiteX63" fmla="*/ 1903445 w 5834743"/>
              <a:gd name="connsiteY63" fmla="*/ 1474237 h 2351314"/>
              <a:gd name="connsiteX64" fmla="*/ 1965649 w 5834743"/>
              <a:gd name="connsiteY64" fmla="*/ 1474237 h 2351314"/>
              <a:gd name="connsiteX65" fmla="*/ 1965649 w 5834743"/>
              <a:gd name="connsiteY65" fmla="*/ 1474237 h 2351314"/>
              <a:gd name="connsiteX66" fmla="*/ 1965649 w 5834743"/>
              <a:gd name="connsiteY66" fmla="*/ 1418253 h 2351314"/>
              <a:gd name="connsiteX67" fmla="*/ 2114939 w 5834743"/>
              <a:gd name="connsiteY67" fmla="*/ 1418253 h 2351314"/>
              <a:gd name="connsiteX68" fmla="*/ 2121159 w 5834743"/>
              <a:gd name="connsiteY68" fmla="*/ 1393371 h 2351314"/>
              <a:gd name="connsiteX69" fmla="*/ 2183363 w 5834743"/>
              <a:gd name="connsiteY69" fmla="*/ 1387151 h 2351314"/>
              <a:gd name="connsiteX70" fmla="*/ 2214465 w 5834743"/>
              <a:gd name="connsiteY70" fmla="*/ 1374710 h 2351314"/>
              <a:gd name="connsiteX71" fmla="*/ 2220686 w 5834743"/>
              <a:gd name="connsiteY71" fmla="*/ 1362269 h 2351314"/>
              <a:gd name="connsiteX72" fmla="*/ 2282890 w 5834743"/>
              <a:gd name="connsiteY72" fmla="*/ 1362269 h 2351314"/>
              <a:gd name="connsiteX73" fmla="*/ 2282890 w 5834743"/>
              <a:gd name="connsiteY73" fmla="*/ 1331167 h 2351314"/>
              <a:gd name="connsiteX74" fmla="*/ 2282890 w 5834743"/>
              <a:gd name="connsiteY74" fmla="*/ 1331167 h 2351314"/>
              <a:gd name="connsiteX75" fmla="*/ 2363755 w 5834743"/>
              <a:gd name="connsiteY75" fmla="*/ 1300065 h 2351314"/>
              <a:gd name="connsiteX76" fmla="*/ 2401077 w 5834743"/>
              <a:gd name="connsiteY76" fmla="*/ 1256522 h 2351314"/>
              <a:gd name="connsiteX77" fmla="*/ 2469502 w 5834743"/>
              <a:gd name="connsiteY77" fmla="*/ 1244082 h 2351314"/>
              <a:gd name="connsiteX78" fmla="*/ 2469502 w 5834743"/>
              <a:gd name="connsiteY78" fmla="*/ 1244082 h 2351314"/>
              <a:gd name="connsiteX79" fmla="*/ 2469502 w 5834743"/>
              <a:gd name="connsiteY79" fmla="*/ 1244082 h 2351314"/>
              <a:gd name="connsiteX80" fmla="*/ 2500604 w 5834743"/>
              <a:gd name="connsiteY80" fmla="*/ 1212980 h 2351314"/>
              <a:gd name="connsiteX81" fmla="*/ 2575249 w 5834743"/>
              <a:gd name="connsiteY81" fmla="*/ 1212980 h 2351314"/>
              <a:gd name="connsiteX82" fmla="*/ 2575249 w 5834743"/>
              <a:gd name="connsiteY82" fmla="*/ 1212980 h 2351314"/>
              <a:gd name="connsiteX83" fmla="*/ 2575249 w 5834743"/>
              <a:gd name="connsiteY83" fmla="*/ 1156996 h 2351314"/>
              <a:gd name="connsiteX84" fmla="*/ 2662335 w 5834743"/>
              <a:gd name="connsiteY84" fmla="*/ 1156996 h 2351314"/>
              <a:gd name="connsiteX85" fmla="*/ 2662335 w 5834743"/>
              <a:gd name="connsiteY85" fmla="*/ 1138335 h 2351314"/>
              <a:gd name="connsiteX86" fmla="*/ 2712098 w 5834743"/>
              <a:gd name="connsiteY86" fmla="*/ 1119673 h 2351314"/>
              <a:gd name="connsiteX87" fmla="*/ 2736979 w 5834743"/>
              <a:gd name="connsiteY87" fmla="*/ 1101012 h 2351314"/>
              <a:gd name="connsiteX88" fmla="*/ 2736979 w 5834743"/>
              <a:gd name="connsiteY88" fmla="*/ 1101012 h 2351314"/>
              <a:gd name="connsiteX89" fmla="*/ 2811624 w 5834743"/>
              <a:gd name="connsiteY89" fmla="*/ 1101012 h 2351314"/>
              <a:gd name="connsiteX90" fmla="*/ 2811624 w 5834743"/>
              <a:gd name="connsiteY90" fmla="*/ 1069910 h 2351314"/>
              <a:gd name="connsiteX91" fmla="*/ 2886269 w 5834743"/>
              <a:gd name="connsiteY91" fmla="*/ 1057469 h 2351314"/>
              <a:gd name="connsiteX92" fmla="*/ 2898710 w 5834743"/>
              <a:gd name="connsiteY92" fmla="*/ 1045028 h 2351314"/>
              <a:gd name="connsiteX93" fmla="*/ 2923592 w 5834743"/>
              <a:gd name="connsiteY93" fmla="*/ 1026367 h 2351314"/>
              <a:gd name="connsiteX94" fmla="*/ 2923592 w 5834743"/>
              <a:gd name="connsiteY94" fmla="*/ 1026367 h 2351314"/>
              <a:gd name="connsiteX95" fmla="*/ 2960914 w 5834743"/>
              <a:gd name="connsiteY95" fmla="*/ 989045 h 2351314"/>
              <a:gd name="connsiteX96" fmla="*/ 3060441 w 5834743"/>
              <a:gd name="connsiteY96" fmla="*/ 989045 h 2351314"/>
              <a:gd name="connsiteX97" fmla="*/ 3060441 w 5834743"/>
              <a:gd name="connsiteY97" fmla="*/ 945502 h 2351314"/>
              <a:gd name="connsiteX98" fmla="*/ 3259494 w 5834743"/>
              <a:gd name="connsiteY98" fmla="*/ 945502 h 2351314"/>
              <a:gd name="connsiteX99" fmla="*/ 3259494 w 5834743"/>
              <a:gd name="connsiteY99" fmla="*/ 945502 h 2351314"/>
              <a:gd name="connsiteX100" fmla="*/ 3259494 w 5834743"/>
              <a:gd name="connsiteY100" fmla="*/ 883298 h 2351314"/>
              <a:gd name="connsiteX101" fmla="*/ 3408784 w 5834743"/>
              <a:gd name="connsiteY101" fmla="*/ 883298 h 2351314"/>
              <a:gd name="connsiteX102" fmla="*/ 3464767 w 5834743"/>
              <a:gd name="connsiteY102" fmla="*/ 889518 h 2351314"/>
              <a:gd name="connsiteX103" fmla="*/ 3464767 w 5834743"/>
              <a:gd name="connsiteY103" fmla="*/ 858416 h 2351314"/>
              <a:gd name="connsiteX104" fmla="*/ 3533192 w 5834743"/>
              <a:gd name="connsiteY104" fmla="*/ 858416 h 2351314"/>
              <a:gd name="connsiteX105" fmla="*/ 3533192 w 5834743"/>
              <a:gd name="connsiteY105" fmla="*/ 839755 h 2351314"/>
              <a:gd name="connsiteX106" fmla="*/ 3638939 w 5834743"/>
              <a:gd name="connsiteY106" fmla="*/ 839755 h 2351314"/>
              <a:gd name="connsiteX107" fmla="*/ 3663820 w 5834743"/>
              <a:gd name="connsiteY107" fmla="*/ 796212 h 2351314"/>
              <a:gd name="connsiteX108" fmla="*/ 3676261 w 5834743"/>
              <a:gd name="connsiteY108" fmla="*/ 771331 h 2351314"/>
              <a:gd name="connsiteX109" fmla="*/ 3763347 w 5834743"/>
              <a:gd name="connsiteY109" fmla="*/ 771331 h 2351314"/>
              <a:gd name="connsiteX110" fmla="*/ 3763347 w 5834743"/>
              <a:gd name="connsiteY110" fmla="*/ 771331 h 2351314"/>
              <a:gd name="connsiteX111" fmla="*/ 3875314 w 5834743"/>
              <a:gd name="connsiteY111" fmla="*/ 771331 h 2351314"/>
              <a:gd name="connsiteX112" fmla="*/ 3875314 w 5834743"/>
              <a:gd name="connsiteY112" fmla="*/ 715347 h 2351314"/>
              <a:gd name="connsiteX113" fmla="*/ 4037045 w 5834743"/>
              <a:gd name="connsiteY113" fmla="*/ 715347 h 2351314"/>
              <a:gd name="connsiteX114" fmla="*/ 4080588 w 5834743"/>
              <a:gd name="connsiteY114" fmla="*/ 659363 h 2351314"/>
              <a:gd name="connsiteX115" fmla="*/ 4105469 w 5834743"/>
              <a:gd name="connsiteY115" fmla="*/ 628261 h 2351314"/>
              <a:gd name="connsiteX116" fmla="*/ 4211216 w 5834743"/>
              <a:gd name="connsiteY116" fmla="*/ 628261 h 2351314"/>
              <a:gd name="connsiteX117" fmla="*/ 4204996 w 5834743"/>
              <a:gd name="connsiteY117" fmla="*/ 603380 h 2351314"/>
              <a:gd name="connsiteX118" fmla="*/ 4229877 w 5834743"/>
              <a:gd name="connsiteY118" fmla="*/ 609600 h 2351314"/>
              <a:gd name="connsiteX119" fmla="*/ 4236098 w 5834743"/>
              <a:gd name="connsiteY119" fmla="*/ 590939 h 2351314"/>
              <a:gd name="connsiteX120" fmla="*/ 4404049 w 5834743"/>
              <a:gd name="connsiteY120" fmla="*/ 590939 h 2351314"/>
              <a:gd name="connsiteX121" fmla="*/ 4404049 w 5834743"/>
              <a:gd name="connsiteY121" fmla="*/ 590939 h 2351314"/>
              <a:gd name="connsiteX122" fmla="*/ 4435151 w 5834743"/>
              <a:gd name="connsiteY122" fmla="*/ 547396 h 2351314"/>
              <a:gd name="connsiteX123" fmla="*/ 4528457 w 5834743"/>
              <a:gd name="connsiteY123" fmla="*/ 547396 h 2351314"/>
              <a:gd name="connsiteX124" fmla="*/ 4528457 w 5834743"/>
              <a:gd name="connsiteY124" fmla="*/ 503853 h 2351314"/>
              <a:gd name="connsiteX125" fmla="*/ 4584441 w 5834743"/>
              <a:gd name="connsiteY125" fmla="*/ 503853 h 2351314"/>
              <a:gd name="connsiteX126" fmla="*/ 4615543 w 5834743"/>
              <a:gd name="connsiteY126" fmla="*/ 491412 h 2351314"/>
              <a:gd name="connsiteX127" fmla="*/ 4621763 w 5834743"/>
              <a:gd name="connsiteY127" fmla="*/ 466531 h 2351314"/>
              <a:gd name="connsiteX128" fmla="*/ 4721290 w 5834743"/>
              <a:gd name="connsiteY128" fmla="*/ 466531 h 2351314"/>
              <a:gd name="connsiteX129" fmla="*/ 4721290 w 5834743"/>
              <a:gd name="connsiteY129" fmla="*/ 441649 h 2351314"/>
              <a:gd name="connsiteX130" fmla="*/ 4795935 w 5834743"/>
              <a:gd name="connsiteY130" fmla="*/ 441649 h 2351314"/>
              <a:gd name="connsiteX131" fmla="*/ 4833257 w 5834743"/>
              <a:gd name="connsiteY131" fmla="*/ 404326 h 2351314"/>
              <a:gd name="connsiteX132" fmla="*/ 4833257 w 5834743"/>
              <a:gd name="connsiteY132" fmla="*/ 404326 h 2351314"/>
              <a:gd name="connsiteX133" fmla="*/ 4883020 w 5834743"/>
              <a:gd name="connsiteY133" fmla="*/ 404326 h 2351314"/>
              <a:gd name="connsiteX134" fmla="*/ 4883020 w 5834743"/>
              <a:gd name="connsiteY134" fmla="*/ 360784 h 2351314"/>
              <a:gd name="connsiteX135" fmla="*/ 4957665 w 5834743"/>
              <a:gd name="connsiteY135" fmla="*/ 360784 h 2351314"/>
              <a:gd name="connsiteX136" fmla="*/ 4994988 w 5834743"/>
              <a:gd name="connsiteY136" fmla="*/ 329682 h 2351314"/>
              <a:gd name="connsiteX137" fmla="*/ 4994988 w 5834743"/>
              <a:gd name="connsiteY137" fmla="*/ 329682 h 2351314"/>
              <a:gd name="connsiteX138" fmla="*/ 5057192 w 5834743"/>
              <a:gd name="connsiteY138" fmla="*/ 311020 h 2351314"/>
              <a:gd name="connsiteX139" fmla="*/ 5075853 w 5834743"/>
              <a:gd name="connsiteY139" fmla="*/ 311020 h 2351314"/>
              <a:gd name="connsiteX140" fmla="*/ 5075853 w 5834743"/>
              <a:gd name="connsiteY140" fmla="*/ 255037 h 2351314"/>
              <a:gd name="connsiteX141" fmla="*/ 5206481 w 5834743"/>
              <a:gd name="connsiteY141" fmla="*/ 255037 h 2351314"/>
              <a:gd name="connsiteX142" fmla="*/ 5231363 w 5834743"/>
              <a:gd name="connsiteY142" fmla="*/ 242596 h 2351314"/>
              <a:gd name="connsiteX143" fmla="*/ 5250024 w 5834743"/>
              <a:gd name="connsiteY143" fmla="*/ 223935 h 2351314"/>
              <a:gd name="connsiteX144" fmla="*/ 5505061 w 5834743"/>
              <a:gd name="connsiteY144" fmla="*/ 223935 h 2351314"/>
              <a:gd name="connsiteX145" fmla="*/ 5505061 w 5834743"/>
              <a:gd name="connsiteY145" fmla="*/ 167951 h 2351314"/>
              <a:gd name="connsiteX146" fmla="*/ 5635690 w 5834743"/>
              <a:gd name="connsiteY146" fmla="*/ 167951 h 2351314"/>
              <a:gd name="connsiteX147" fmla="*/ 5635690 w 5834743"/>
              <a:gd name="connsiteY147" fmla="*/ 111967 h 2351314"/>
              <a:gd name="connsiteX148" fmla="*/ 5666792 w 5834743"/>
              <a:gd name="connsiteY148" fmla="*/ 111967 h 2351314"/>
              <a:gd name="connsiteX149" fmla="*/ 5666792 w 5834743"/>
              <a:gd name="connsiteY149" fmla="*/ 62204 h 2351314"/>
              <a:gd name="connsiteX150" fmla="*/ 5691673 w 5834743"/>
              <a:gd name="connsiteY150" fmla="*/ 62204 h 2351314"/>
              <a:gd name="connsiteX151" fmla="*/ 5691673 w 5834743"/>
              <a:gd name="connsiteY151" fmla="*/ 0 h 2351314"/>
              <a:gd name="connsiteX152" fmla="*/ 5834743 w 5834743"/>
              <a:gd name="connsiteY152" fmla="*/ 0 h 2351314"/>
              <a:gd name="connsiteX0" fmla="*/ 0 w 5834743"/>
              <a:gd name="connsiteY0" fmla="*/ 2351314 h 2351314"/>
              <a:gd name="connsiteX1" fmla="*/ 80865 w 5834743"/>
              <a:gd name="connsiteY1" fmla="*/ 2351314 h 2351314"/>
              <a:gd name="connsiteX2" fmla="*/ 105747 w 5834743"/>
              <a:gd name="connsiteY2" fmla="*/ 2326432 h 2351314"/>
              <a:gd name="connsiteX3" fmla="*/ 124408 w 5834743"/>
              <a:gd name="connsiteY3" fmla="*/ 2307771 h 2351314"/>
              <a:gd name="connsiteX4" fmla="*/ 192833 w 5834743"/>
              <a:gd name="connsiteY4" fmla="*/ 2307771 h 2351314"/>
              <a:gd name="connsiteX5" fmla="*/ 192833 w 5834743"/>
              <a:gd name="connsiteY5" fmla="*/ 2276669 h 2351314"/>
              <a:gd name="connsiteX6" fmla="*/ 255037 w 5834743"/>
              <a:gd name="connsiteY6" fmla="*/ 2276669 h 2351314"/>
              <a:gd name="connsiteX7" fmla="*/ 255037 w 5834743"/>
              <a:gd name="connsiteY7" fmla="*/ 2245567 h 2351314"/>
              <a:gd name="connsiteX8" fmla="*/ 304800 w 5834743"/>
              <a:gd name="connsiteY8" fmla="*/ 2245567 h 2351314"/>
              <a:gd name="connsiteX9" fmla="*/ 304800 w 5834743"/>
              <a:gd name="connsiteY9" fmla="*/ 2220686 h 2351314"/>
              <a:gd name="connsiteX10" fmla="*/ 360784 w 5834743"/>
              <a:gd name="connsiteY10" fmla="*/ 2220686 h 2351314"/>
              <a:gd name="connsiteX11" fmla="*/ 360784 w 5834743"/>
              <a:gd name="connsiteY11" fmla="*/ 2220686 h 2351314"/>
              <a:gd name="connsiteX12" fmla="*/ 385666 w 5834743"/>
              <a:gd name="connsiteY12" fmla="*/ 2195804 h 2351314"/>
              <a:gd name="connsiteX13" fmla="*/ 404326 w 5834743"/>
              <a:gd name="connsiteY13" fmla="*/ 2177144 h 2351314"/>
              <a:gd name="connsiteX14" fmla="*/ 429208 w 5834743"/>
              <a:gd name="connsiteY14" fmla="*/ 2177144 h 2351314"/>
              <a:gd name="connsiteX15" fmla="*/ 429208 w 5834743"/>
              <a:gd name="connsiteY15" fmla="*/ 2152261 h 2351314"/>
              <a:gd name="connsiteX16" fmla="*/ 491412 w 5834743"/>
              <a:gd name="connsiteY16" fmla="*/ 2152261 h 2351314"/>
              <a:gd name="connsiteX17" fmla="*/ 510073 w 5834743"/>
              <a:gd name="connsiteY17" fmla="*/ 2133600 h 2351314"/>
              <a:gd name="connsiteX18" fmla="*/ 590939 w 5834743"/>
              <a:gd name="connsiteY18" fmla="*/ 2133600 h 2351314"/>
              <a:gd name="connsiteX19" fmla="*/ 590939 w 5834743"/>
              <a:gd name="connsiteY19" fmla="*/ 2114939 h 2351314"/>
              <a:gd name="connsiteX20" fmla="*/ 640702 w 5834743"/>
              <a:gd name="connsiteY20" fmla="*/ 2114939 h 2351314"/>
              <a:gd name="connsiteX21" fmla="*/ 640702 w 5834743"/>
              <a:gd name="connsiteY21" fmla="*/ 2090057 h 2351314"/>
              <a:gd name="connsiteX22" fmla="*/ 671804 w 5834743"/>
              <a:gd name="connsiteY22" fmla="*/ 2090057 h 2351314"/>
              <a:gd name="connsiteX23" fmla="*/ 671804 w 5834743"/>
              <a:gd name="connsiteY23" fmla="*/ 2077616 h 2351314"/>
              <a:gd name="connsiteX24" fmla="*/ 734008 w 5834743"/>
              <a:gd name="connsiteY24" fmla="*/ 2077616 h 2351314"/>
              <a:gd name="connsiteX25" fmla="*/ 734008 w 5834743"/>
              <a:gd name="connsiteY25" fmla="*/ 2027853 h 2351314"/>
              <a:gd name="connsiteX26" fmla="*/ 783771 w 5834743"/>
              <a:gd name="connsiteY26" fmla="*/ 2027853 h 2351314"/>
              <a:gd name="connsiteX27" fmla="*/ 789992 w 5834743"/>
              <a:gd name="connsiteY27" fmla="*/ 2021632 h 2351314"/>
              <a:gd name="connsiteX28" fmla="*/ 852196 w 5834743"/>
              <a:gd name="connsiteY28" fmla="*/ 2021632 h 2351314"/>
              <a:gd name="connsiteX29" fmla="*/ 852196 w 5834743"/>
              <a:gd name="connsiteY29" fmla="*/ 1990531 h 2351314"/>
              <a:gd name="connsiteX30" fmla="*/ 908179 w 5834743"/>
              <a:gd name="connsiteY30" fmla="*/ 1990531 h 2351314"/>
              <a:gd name="connsiteX31" fmla="*/ 908179 w 5834743"/>
              <a:gd name="connsiteY31" fmla="*/ 1959428 h 2351314"/>
              <a:gd name="connsiteX32" fmla="*/ 1001486 w 5834743"/>
              <a:gd name="connsiteY32" fmla="*/ 1959428 h 2351314"/>
              <a:gd name="connsiteX33" fmla="*/ 1001486 w 5834743"/>
              <a:gd name="connsiteY33" fmla="*/ 1946988 h 2351314"/>
              <a:gd name="connsiteX34" fmla="*/ 1032588 w 5834743"/>
              <a:gd name="connsiteY34" fmla="*/ 1946988 h 2351314"/>
              <a:gd name="connsiteX35" fmla="*/ 1032588 w 5834743"/>
              <a:gd name="connsiteY35" fmla="*/ 1903445 h 2351314"/>
              <a:gd name="connsiteX36" fmla="*/ 1125894 w 5834743"/>
              <a:gd name="connsiteY36" fmla="*/ 1903445 h 2351314"/>
              <a:gd name="connsiteX37" fmla="*/ 1125894 w 5834743"/>
              <a:gd name="connsiteY37" fmla="*/ 1872343 h 2351314"/>
              <a:gd name="connsiteX38" fmla="*/ 1200539 w 5834743"/>
              <a:gd name="connsiteY38" fmla="*/ 1872343 h 2351314"/>
              <a:gd name="connsiteX39" fmla="*/ 1200539 w 5834743"/>
              <a:gd name="connsiteY39" fmla="*/ 1859902 h 2351314"/>
              <a:gd name="connsiteX40" fmla="*/ 1225420 w 5834743"/>
              <a:gd name="connsiteY40" fmla="*/ 1859902 h 2351314"/>
              <a:gd name="connsiteX41" fmla="*/ 1225420 w 5834743"/>
              <a:gd name="connsiteY41" fmla="*/ 1828800 h 2351314"/>
              <a:gd name="connsiteX42" fmla="*/ 1318726 w 5834743"/>
              <a:gd name="connsiteY42" fmla="*/ 1828800 h 2351314"/>
              <a:gd name="connsiteX43" fmla="*/ 1318726 w 5834743"/>
              <a:gd name="connsiteY43" fmla="*/ 1791477 h 2351314"/>
              <a:gd name="connsiteX44" fmla="*/ 1399592 w 5834743"/>
              <a:gd name="connsiteY44" fmla="*/ 1791477 h 2351314"/>
              <a:gd name="connsiteX45" fmla="*/ 1412033 w 5834743"/>
              <a:gd name="connsiteY45" fmla="*/ 1779036 h 2351314"/>
              <a:gd name="connsiteX46" fmla="*/ 1412033 w 5834743"/>
              <a:gd name="connsiteY46" fmla="*/ 1735494 h 2351314"/>
              <a:gd name="connsiteX47" fmla="*/ 1449355 w 5834743"/>
              <a:gd name="connsiteY47" fmla="*/ 1735494 h 2351314"/>
              <a:gd name="connsiteX48" fmla="*/ 1468016 w 5834743"/>
              <a:gd name="connsiteY48" fmla="*/ 1698171 h 2351314"/>
              <a:gd name="connsiteX49" fmla="*/ 1505339 w 5834743"/>
              <a:gd name="connsiteY49" fmla="*/ 1698171 h 2351314"/>
              <a:gd name="connsiteX50" fmla="*/ 1505339 w 5834743"/>
              <a:gd name="connsiteY50" fmla="*/ 1673290 h 2351314"/>
              <a:gd name="connsiteX51" fmla="*/ 1573763 w 5834743"/>
              <a:gd name="connsiteY51" fmla="*/ 1673290 h 2351314"/>
              <a:gd name="connsiteX52" fmla="*/ 1573763 w 5834743"/>
              <a:gd name="connsiteY52" fmla="*/ 1654628 h 2351314"/>
              <a:gd name="connsiteX53" fmla="*/ 1604865 w 5834743"/>
              <a:gd name="connsiteY53" fmla="*/ 1642188 h 2351314"/>
              <a:gd name="connsiteX54" fmla="*/ 1617306 w 5834743"/>
              <a:gd name="connsiteY54" fmla="*/ 1629747 h 2351314"/>
              <a:gd name="connsiteX55" fmla="*/ 1654628 w 5834743"/>
              <a:gd name="connsiteY55" fmla="*/ 1629747 h 2351314"/>
              <a:gd name="connsiteX56" fmla="*/ 1704392 w 5834743"/>
              <a:gd name="connsiteY56" fmla="*/ 1586204 h 2351314"/>
              <a:gd name="connsiteX57" fmla="*/ 1741714 w 5834743"/>
              <a:gd name="connsiteY57" fmla="*/ 1561322 h 2351314"/>
              <a:gd name="connsiteX58" fmla="*/ 1754155 w 5834743"/>
              <a:gd name="connsiteY58" fmla="*/ 1561322 h 2351314"/>
              <a:gd name="connsiteX59" fmla="*/ 1810139 w 5834743"/>
              <a:gd name="connsiteY59" fmla="*/ 1561322 h 2351314"/>
              <a:gd name="connsiteX60" fmla="*/ 1810139 w 5834743"/>
              <a:gd name="connsiteY60" fmla="*/ 1561322 h 2351314"/>
              <a:gd name="connsiteX61" fmla="*/ 1853681 w 5834743"/>
              <a:gd name="connsiteY61" fmla="*/ 1517780 h 2351314"/>
              <a:gd name="connsiteX62" fmla="*/ 1884784 w 5834743"/>
              <a:gd name="connsiteY62" fmla="*/ 1492898 h 2351314"/>
              <a:gd name="connsiteX63" fmla="*/ 1903445 w 5834743"/>
              <a:gd name="connsiteY63" fmla="*/ 1474237 h 2351314"/>
              <a:gd name="connsiteX64" fmla="*/ 1965649 w 5834743"/>
              <a:gd name="connsiteY64" fmla="*/ 1474237 h 2351314"/>
              <a:gd name="connsiteX65" fmla="*/ 1965649 w 5834743"/>
              <a:gd name="connsiteY65" fmla="*/ 1474237 h 2351314"/>
              <a:gd name="connsiteX66" fmla="*/ 1965649 w 5834743"/>
              <a:gd name="connsiteY66" fmla="*/ 1418253 h 2351314"/>
              <a:gd name="connsiteX67" fmla="*/ 2114939 w 5834743"/>
              <a:gd name="connsiteY67" fmla="*/ 1418253 h 2351314"/>
              <a:gd name="connsiteX68" fmla="*/ 2121159 w 5834743"/>
              <a:gd name="connsiteY68" fmla="*/ 1393371 h 2351314"/>
              <a:gd name="connsiteX69" fmla="*/ 2183363 w 5834743"/>
              <a:gd name="connsiteY69" fmla="*/ 1387151 h 2351314"/>
              <a:gd name="connsiteX70" fmla="*/ 2214465 w 5834743"/>
              <a:gd name="connsiteY70" fmla="*/ 1374710 h 2351314"/>
              <a:gd name="connsiteX71" fmla="*/ 2220686 w 5834743"/>
              <a:gd name="connsiteY71" fmla="*/ 1362269 h 2351314"/>
              <a:gd name="connsiteX72" fmla="*/ 2282890 w 5834743"/>
              <a:gd name="connsiteY72" fmla="*/ 1362269 h 2351314"/>
              <a:gd name="connsiteX73" fmla="*/ 2282890 w 5834743"/>
              <a:gd name="connsiteY73" fmla="*/ 1331167 h 2351314"/>
              <a:gd name="connsiteX74" fmla="*/ 2282890 w 5834743"/>
              <a:gd name="connsiteY74" fmla="*/ 1331167 h 2351314"/>
              <a:gd name="connsiteX75" fmla="*/ 2363755 w 5834743"/>
              <a:gd name="connsiteY75" fmla="*/ 1300065 h 2351314"/>
              <a:gd name="connsiteX76" fmla="*/ 2401077 w 5834743"/>
              <a:gd name="connsiteY76" fmla="*/ 1256522 h 2351314"/>
              <a:gd name="connsiteX77" fmla="*/ 2469502 w 5834743"/>
              <a:gd name="connsiteY77" fmla="*/ 1244082 h 2351314"/>
              <a:gd name="connsiteX78" fmla="*/ 2469502 w 5834743"/>
              <a:gd name="connsiteY78" fmla="*/ 1244082 h 2351314"/>
              <a:gd name="connsiteX79" fmla="*/ 2469502 w 5834743"/>
              <a:gd name="connsiteY79" fmla="*/ 1244082 h 2351314"/>
              <a:gd name="connsiteX80" fmla="*/ 2500604 w 5834743"/>
              <a:gd name="connsiteY80" fmla="*/ 1212980 h 2351314"/>
              <a:gd name="connsiteX81" fmla="*/ 2575249 w 5834743"/>
              <a:gd name="connsiteY81" fmla="*/ 1212980 h 2351314"/>
              <a:gd name="connsiteX82" fmla="*/ 2575249 w 5834743"/>
              <a:gd name="connsiteY82" fmla="*/ 1212980 h 2351314"/>
              <a:gd name="connsiteX83" fmla="*/ 2575249 w 5834743"/>
              <a:gd name="connsiteY83" fmla="*/ 1156996 h 2351314"/>
              <a:gd name="connsiteX84" fmla="*/ 2662335 w 5834743"/>
              <a:gd name="connsiteY84" fmla="*/ 1156996 h 2351314"/>
              <a:gd name="connsiteX85" fmla="*/ 2662335 w 5834743"/>
              <a:gd name="connsiteY85" fmla="*/ 1138335 h 2351314"/>
              <a:gd name="connsiteX86" fmla="*/ 2712098 w 5834743"/>
              <a:gd name="connsiteY86" fmla="*/ 1119673 h 2351314"/>
              <a:gd name="connsiteX87" fmla="*/ 2736979 w 5834743"/>
              <a:gd name="connsiteY87" fmla="*/ 1101012 h 2351314"/>
              <a:gd name="connsiteX88" fmla="*/ 2736979 w 5834743"/>
              <a:gd name="connsiteY88" fmla="*/ 1101012 h 2351314"/>
              <a:gd name="connsiteX89" fmla="*/ 2811624 w 5834743"/>
              <a:gd name="connsiteY89" fmla="*/ 1101012 h 2351314"/>
              <a:gd name="connsiteX90" fmla="*/ 2811624 w 5834743"/>
              <a:gd name="connsiteY90" fmla="*/ 1069910 h 2351314"/>
              <a:gd name="connsiteX91" fmla="*/ 2886269 w 5834743"/>
              <a:gd name="connsiteY91" fmla="*/ 1057469 h 2351314"/>
              <a:gd name="connsiteX92" fmla="*/ 2898710 w 5834743"/>
              <a:gd name="connsiteY92" fmla="*/ 1045028 h 2351314"/>
              <a:gd name="connsiteX93" fmla="*/ 2923592 w 5834743"/>
              <a:gd name="connsiteY93" fmla="*/ 1026367 h 2351314"/>
              <a:gd name="connsiteX94" fmla="*/ 2923592 w 5834743"/>
              <a:gd name="connsiteY94" fmla="*/ 1026367 h 2351314"/>
              <a:gd name="connsiteX95" fmla="*/ 2960914 w 5834743"/>
              <a:gd name="connsiteY95" fmla="*/ 989045 h 2351314"/>
              <a:gd name="connsiteX96" fmla="*/ 3060441 w 5834743"/>
              <a:gd name="connsiteY96" fmla="*/ 989045 h 2351314"/>
              <a:gd name="connsiteX97" fmla="*/ 3060441 w 5834743"/>
              <a:gd name="connsiteY97" fmla="*/ 945502 h 2351314"/>
              <a:gd name="connsiteX98" fmla="*/ 3259494 w 5834743"/>
              <a:gd name="connsiteY98" fmla="*/ 945502 h 2351314"/>
              <a:gd name="connsiteX99" fmla="*/ 3259494 w 5834743"/>
              <a:gd name="connsiteY99" fmla="*/ 945502 h 2351314"/>
              <a:gd name="connsiteX100" fmla="*/ 3259494 w 5834743"/>
              <a:gd name="connsiteY100" fmla="*/ 883298 h 2351314"/>
              <a:gd name="connsiteX101" fmla="*/ 3408784 w 5834743"/>
              <a:gd name="connsiteY101" fmla="*/ 883298 h 2351314"/>
              <a:gd name="connsiteX102" fmla="*/ 3464767 w 5834743"/>
              <a:gd name="connsiteY102" fmla="*/ 889518 h 2351314"/>
              <a:gd name="connsiteX103" fmla="*/ 3464767 w 5834743"/>
              <a:gd name="connsiteY103" fmla="*/ 858416 h 2351314"/>
              <a:gd name="connsiteX104" fmla="*/ 3533192 w 5834743"/>
              <a:gd name="connsiteY104" fmla="*/ 858416 h 2351314"/>
              <a:gd name="connsiteX105" fmla="*/ 3533192 w 5834743"/>
              <a:gd name="connsiteY105" fmla="*/ 839755 h 2351314"/>
              <a:gd name="connsiteX106" fmla="*/ 3638939 w 5834743"/>
              <a:gd name="connsiteY106" fmla="*/ 839755 h 2351314"/>
              <a:gd name="connsiteX107" fmla="*/ 3663820 w 5834743"/>
              <a:gd name="connsiteY107" fmla="*/ 796212 h 2351314"/>
              <a:gd name="connsiteX108" fmla="*/ 3676261 w 5834743"/>
              <a:gd name="connsiteY108" fmla="*/ 771331 h 2351314"/>
              <a:gd name="connsiteX109" fmla="*/ 3763347 w 5834743"/>
              <a:gd name="connsiteY109" fmla="*/ 771331 h 2351314"/>
              <a:gd name="connsiteX110" fmla="*/ 3763347 w 5834743"/>
              <a:gd name="connsiteY110" fmla="*/ 771331 h 2351314"/>
              <a:gd name="connsiteX111" fmla="*/ 3875314 w 5834743"/>
              <a:gd name="connsiteY111" fmla="*/ 771331 h 2351314"/>
              <a:gd name="connsiteX112" fmla="*/ 3875314 w 5834743"/>
              <a:gd name="connsiteY112" fmla="*/ 715347 h 2351314"/>
              <a:gd name="connsiteX113" fmla="*/ 4037045 w 5834743"/>
              <a:gd name="connsiteY113" fmla="*/ 715347 h 2351314"/>
              <a:gd name="connsiteX114" fmla="*/ 4080588 w 5834743"/>
              <a:gd name="connsiteY114" fmla="*/ 659363 h 2351314"/>
              <a:gd name="connsiteX115" fmla="*/ 4105469 w 5834743"/>
              <a:gd name="connsiteY115" fmla="*/ 628261 h 2351314"/>
              <a:gd name="connsiteX116" fmla="*/ 4211216 w 5834743"/>
              <a:gd name="connsiteY116" fmla="*/ 628261 h 2351314"/>
              <a:gd name="connsiteX117" fmla="*/ 4229877 w 5834743"/>
              <a:gd name="connsiteY117" fmla="*/ 609600 h 2351314"/>
              <a:gd name="connsiteX118" fmla="*/ 4236098 w 5834743"/>
              <a:gd name="connsiteY118" fmla="*/ 590939 h 2351314"/>
              <a:gd name="connsiteX119" fmla="*/ 4404049 w 5834743"/>
              <a:gd name="connsiteY119" fmla="*/ 590939 h 2351314"/>
              <a:gd name="connsiteX120" fmla="*/ 4404049 w 5834743"/>
              <a:gd name="connsiteY120" fmla="*/ 590939 h 2351314"/>
              <a:gd name="connsiteX121" fmla="*/ 4435151 w 5834743"/>
              <a:gd name="connsiteY121" fmla="*/ 547396 h 2351314"/>
              <a:gd name="connsiteX122" fmla="*/ 4528457 w 5834743"/>
              <a:gd name="connsiteY122" fmla="*/ 547396 h 2351314"/>
              <a:gd name="connsiteX123" fmla="*/ 4528457 w 5834743"/>
              <a:gd name="connsiteY123" fmla="*/ 503853 h 2351314"/>
              <a:gd name="connsiteX124" fmla="*/ 4584441 w 5834743"/>
              <a:gd name="connsiteY124" fmla="*/ 503853 h 2351314"/>
              <a:gd name="connsiteX125" fmla="*/ 4615543 w 5834743"/>
              <a:gd name="connsiteY125" fmla="*/ 491412 h 2351314"/>
              <a:gd name="connsiteX126" fmla="*/ 4621763 w 5834743"/>
              <a:gd name="connsiteY126" fmla="*/ 466531 h 2351314"/>
              <a:gd name="connsiteX127" fmla="*/ 4721290 w 5834743"/>
              <a:gd name="connsiteY127" fmla="*/ 466531 h 2351314"/>
              <a:gd name="connsiteX128" fmla="*/ 4721290 w 5834743"/>
              <a:gd name="connsiteY128" fmla="*/ 441649 h 2351314"/>
              <a:gd name="connsiteX129" fmla="*/ 4795935 w 5834743"/>
              <a:gd name="connsiteY129" fmla="*/ 441649 h 2351314"/>
              <a:gd name="connsiteX130" fmla="*/ 4833257 w 5834743"/>
              <a:gd name="connsiteY130" fmla="*/ 404326 h 2351314"/>
              <a:gd name="connsiteX131" fmla="*/ 4833257 w 5834743"/>
              <a:gd name="connsiteY131" fmla="*/ 404326 h 2351314"/>
              <a:gd name="connsiteX132" fmla="*/ 4883020 w 5834743"/>
              <a:gd name="connsiteY132" fmla="*/ 404326 h 2351314"/>
              <a:gd name="connsiteX133" fmla="*/ 4883020 w 5834743"/>
              <a:gd name="connsiteY133" fmla="*/ 360784 h 2351314"/>
              <a:gd name="connsiteX134" fmla="*/ 4957665 w 5834743"/>
              <a:gd name="connsiteY134" fmla="*/ 360784 h 2351314"/>
              <a:gd name="connsiteX135" fmla="*/ 4994988 w 5834743"/>
              <a:gd name="connsiteY135" fmla="*/ 329682 h 2351314"/>
              <a:gd name="connsiteX136" fmla="*/ 4994988 w 5834743"/>
              <a:gd name="connsiteY136" fmla="*/ 329682 h 2351314"/>
              <a:gd name="connsiteX137" fmla="*/ 5057192 w 5834743"/>
              <a:gd name="connsiteY137" fmla="*/ 311020 h 2351314"/>
              <a:gd name="connsiteX138" fmla="*/ 5075853 w 5834743"/>
              <a:gd name="connsiteY138" fmla="*/ 311020 h 2351314"/>
              <a:gd name="connsiteX139" fmla="*/ 5075853 w 5834743"/>
              <a:gd name="connsiteY139" fmla="*/ 255037 h 2351314"/>
              <a:gd name="connsiteX140" fmla="*/ 5206481 w 5834743"/>
              <a:gd name="connsiteY140" fmla="*/ 255037 h 2351314"/>
              <a:gd name="connsiteX141" fmla="*/ 5231363 w 5834743"/>
              <a:gd name="connsiteY141" fmla="*/ 242596 h 2351314"/>
              <a:gd name="connsiteX142" fmla="*/ 5250024 w 5834743"/>
              <a:gd name="connsiteY142" fmla="*/ 223935 h 2351314"/>
              <a:gd name="connsiteX143" fmla="*/ 5505061 w 5834743"/>
              <a:gd name="connsiteY143" fmla="*/ 223935 h 2351314"/>
              <a:gd name="connsiteX144" fmla="*/ 5505061 w 5834743"/>
              <a:gd name="connsiteY144" fmla="*/ 167951 h 2351314"/>
              <a:gd name="connsiteX145" fmla="*/ 5635690 w 5834743"/>
              <a:gd name="connsiteY145" fmla="*/ 167951 h 2351314"/>
              <a:gd name="connsiteX146" fmla="*/ 5635690 w 5834743"/>
              <a:gd name="connsiteY146" fmla="*/ 111967 h 2351314"/>
              <a:gd name="connsiteX147" fmla="*/ 5666792 w 5834743"/>
              <a:gd name="connsiteY147" fmla="*/ 111967 h 2351314"/>
              <a:gd name="connsiteX148" fmla="*/ 5666792 w 5834743"/>
              <a:gd name="connsiteY148" fmla="*/ 62204 h 2351314"/>
              <a:gd name="connsiteX149" fmla="*/ 5691673 w 5834743"/>
              <a:gd name="connsiteY149" fmla="*/ 62204 h 2351314"/>
              <a:gd name="connsiteX150" fmla="*/ 5691673 w 5834743"/>
              <a:gd name="connsiteY150" fmla="*/ 0 h 2351314"/>
              <a:gd name="connsiteX151" fmla="*/ 5834743 w 5834743"/>
              <a:gd name="connsiteY151" fmla="*/ 0 h 2351314"/>
              <a:gd name="connsiteX0" fmla="*/ 0 w 5834743"/>
              <a:gd name="connsiteY0" fmla="*/ 2351314 h 2351314"/>
              <a:gd name="connsiteX1" fmla="*/ 80865 w 5834743"/>
              <a:gd name="connsiteY1" fmla="*/ 2351314 h 2351314"/>
              <a:gd name="connsiteX2" fmla="*/ 105747 w 5834743"/>
              <a:gd name="connsiteY2" fmla="*/ 2326432 h 2351314"/>
              <a:gd name="connsiteX3" fmla="*/ 124408 w 5834743"/>
              <a:gd name="connsiteY3" fmla="*/ 2307771 h 2351314"/>
              <a:gd name="connsiteX4" fmla="*/ 192833 w 5834743"/>
              <a:gd name="connsiteY4" fmla="*/ 2307771 h 2351314"/>
              <a:gd name="connsiteX5" fmla="*/ 192833 w 5834743"/>
              <a:gd name="connsiteY5" fmla="*/ 2276669 h 2351314"/>
              <a:gd name="connsiteX6" fmla="*/ 255037 w 5834743"/>
              <a:gd name="connsiteY6" fmla="*/ 2276669 h 2351314"/>
              <a:gd name="connsiteX7" fmla="*/ 255037 w 5834743"/>
              <a:gd name="connsiteY7" fmla="*/ 2245567 h 2351314"/>
              <a:gd name="connsiteX8" fmla="*/ 304800 w 5834743"/>
              <a:gd name="connsiteY8" fmla="*/ 2245567 h 2351314"/>
              <a:gd name="connsiteX9" fmla="*/ 304800 w 5834743"/>
              <a:gd name="connsiteY9" fmla="*/ 2220686 h 2351314"/>
              <a:gd name="connsiteX10" fmla="*/ 360784 w 5834743"/>
              <a:gd name="connsiteY10" fmla="*/ 2220686 h 2351314"/>
              <a:gd name="connsiteX11" fmla="*/ 360784 w 5834743"/>
              <a:gd name="connsiteY11" fmla="*/ 2220686 h 2351314"/>
              <a:gd name="connsiteX12" fmla="*/ 385666 w 5834743"/>
              <a:gd name="connsiteY12" fmla="*/ 2195804 h 2351314"/>
              <a:gd name="connsiteX13" fmla="*/ 404326 w 5834743"/>
              <a:gd name="connsiteY13" fmla="*/ 2177144 h 2351314"/>
              <a:gd name="connsiteX14" fmla="*/ 429208 w 5834743"/>
              <a:gd name="connsiteY14" fmla="*/ 2177144 h 2351314"/>
              <a:gd name="connsiteX15" fmla="*/ 429208 w 5834743"/>
              <a:gd name="connsiteY15" fmla="*/ 2152261 h 2351314"/>
              <a:gd name="connsiteX16" fmla="*/ 491412 w 5834743"/>
              <a:gd name="connsiteY16" fmla="*/ 2152261 h 2351314"/>
              <a:gd name="connsiteX17" fmla="*/ 510073 w 5834743"/>
              <a:gd name="connsiteY17" fmla="*/ 2133600 h 2351314"/>
              <a:gd name="connsiteX18" fmla="*/ 590939 w 5834743"/>
              <a:gd name="connsiteY18" fmla="*/ 2133600 h 2351314"/>
              <a:gd name="connsiteX19" fmla="*/ 590939 w 5834743"/>
              <a:gd name="connsiteY19" fmla="*/ 2114939 h 2351314"/>
              <a:gd name="connsiteX20" fmla="*/ 640702 w 5834743"/>
              <a:gd name="connsiteY20" fmla="*/ 2114939 h 2351314"/>
              <a:gd name="connsiteX21" fmla="*/ 640702 w 5834743"/>
              <a:gd name="connsiteY21" fmla="*/ 2090057 h 2351314"/>
              <a:gd name="connsiteX22" fmla="*/ 671804 w 5834743"/>
              <a:gd name="connsiteY22" fmla="*/ 2090057 h 2351314"/>
              <a:gd name="connsiteX23" fmla="*/ 671804 w 5834743"/>
              <a:gd name="connsiteY23" fmla="*/ 2077616 h 2351314"/>
              <a:gd name="connsiteX24" fmla="*/ 734008 w 5834743"/>
              <a:gd name="connsiteY24" fmla="*/ 2077616 h 2351314"/>
              <a:gd name="connsiteX25" fmla="*/ 734008 w 5834743"/>
              <a:gd name="connsiteY25" fmla="*/ 2027853 h 2351314"/>
              <a:gd name="connsiteX26" fmla="*/ 783771 w 5834743"/>
              <a:gd name="connsiteY26" fmla="*/ 2027853 h 2351314"/>
              <a:gd name="connsiteX27" fmla="*/ 789992 w 5834743"/>
              <a:gd name="connsiteY27" fmla="*/ 2021632 h 2351314"/>
              <a:gd name="connsiteX28" fmla="*/ 852196 w 5834743"/>
              <a:gd name="connsiteY28" fmla="*/ 2021632 h 2351314"/>
              <a:gd name="connsiteX29" fmla="*/ 852196 w 5834743"/>
              <a:gd name="connsiteY29" fmla="*/ 1990531 h 2351314"/>
              <a:gd name="connsiteX30" fmla="*/ 908179 w 5834743"/>
              <a:gd name="connsiteY30" fmla="*/ 1990531 h 2351314"/>
              <a:gd name="connsiteX31" fmla="*/ 908179 w 5834743"/>
              <a:gd name="connsiteY31" fmla="*/ 1959428 h 2351314"/>
              <a:gd name="connsiteX32" fmla="*/ 1001486 w 5834743"/>
              <a:gd name="connsiteY32" fmla="*/ 1959428 h 2351314"/>
              <a:gd name="connsiteX33" fmla="*/ 1001486 w 5834743"/>
              <a:gd name="connsiteY33" fmla="*/ 1946988 h 2351314"/>
              <a:gd name="connsiteX34" fmla="*/ 1032588 w 5834743"/>
              <a:gd name="connsiteY34" fmla="*/ 1946988 h 2351314"/>
              <a:gd name="connsiteX35" fmla="*/ 1032588 w 5834743"/>
              <a:gd name="connsiteY35" fmla="*/ 1903445 h 2351314"/>
              <a:gd name="connsiteX36" fmla="*/ 1125894 w 5834743"/>
              <a:gd name="connsiteY36" fmla="*/ 1903445 h 2351314"/>
              <a:gd name="connsiteX37" fmla="*/ 1125894 w 5834743"/>
              <a:gd name="connsiteY37" fmla="*/ 1872343 h 2351314"/>
              <a:gd name="connsiteX38" fmla="*/ 1200539 w 5834743"/>
              <a:gd name="connsiteY38" fmla="*/ 1872343 h 2351314"/>
              <a:gd name="connsiteX39" fmla="*/ 1200539 w 5834743"/>
              <a:gd name="connsiteY39" fmla="*/ 1859902 h 2351314"/>
              <a:gd name="connsiteX40" fmla="*/ 1225420 w 5834743"/>
              <a:gd name="connsiteY40" fmla="*/ 1859902 h 2351314"/>
              <a:gd name="connsiteX41" fmla="*/ 1225420 w 5834743"/>
              <a:gd name="connsiteY41" fmla="*/ 1828800 h 2351314"/>
              <a:gd name="connsiteX42" fmla="*/ 1318726 w 5834743"/>
              <a:gd name="connsiteY42" fmla="*/ 1828800 h 2351314"/>
              <a:gd name="connsiteX43" fmla="*/ 1318726 w 5834743"/>
              <a:gd name="connsiteY43" fmla="*/ 1791477 h 2351314"/>
              <a:gd name="connsiteX44" fmla="*/ 1399592 w 5834743"/>
              <a:gd name="connsiteY44" fmla="*/ 1791477 h 2351314"/>
              <a:gd name="connsiteX45" fmla="*/ 1412033 w 5834743"/>
              <a:gd name="connsiteY45" fmla="*/ 1779036 h 2351314"/>
              <a:gd name="connsiteX46" fmla="*/ 1412033 w 5834743"/>
              <a:gd name="connsiteY46" fmla="*/ 1735494 h 2351314"/>
              <a:gd name="connsiteX47" fmla="*/ 1449355 w 5834743"/>
              <a:gd name="connsiteY47" fmla="*/ 1735494 h 2351314"/>
              <a:gd name="connsiteX48" fmla="*/ 1468016 w 5834743"/>
              <a:gd name="connsiteY48" fmla="*/ 1698171 h 2351314"/>
              <a:gd name="connsiteX49" fmla="*/ 1505339 w 5834743"/>
              <a:gd name="connsiteY49" fmla="*/ 1698171 h 2351314"/>
              <a:gd name="connsiteX50" fmla="*/ 1505339 w 5834743"/>
              <a:gd name="connsiteY50" fmla="*/ 1673290 h 2351314"/>
              <a:gd name="connsiteX51" fmla="*/ 1573763 w 5834743"/>
              <a:gd name="connsiteY51" fmla="*/ 1673290 h 2351314"/>
              <a:gd name="connsiteX52" fmla="*/ 1573763 w 5834743"/>
              <a:gd name="connsiteY52" fmla="*/ 1654628 h 2351314"/>
              <a:gd name="connsiteX53" fmla="*/ 1604865 w 5834743"/>
              <a:gd name="connsiteY53" fmla="*/ 1642188 h 2351314"/>
              <a:gd name="connsiteX54" fmla="*/ 1617306 w 5834743"/>
              <a:gd name="connsiteY54" fmla="*/ 1629747 h 2351314"/>
              <a:gd name="connsiteX55" fmla="*/ 1654628 w 5834743"/>
              <a:gd name="connsiteY55" fmla="*/ 1629747 h 2351314"/>
              <a:gd name="connsiteX56" fmla="*/ 1704392 w 5834743"/>
              <a:gd name="connsiteY56" fmla="*/ 1586204 h 2351314"/>
              <a:gd name="connsiteX57" fmla="*/ 1741714 w 5834743"/>
              <a:gd name="connsiteY57" fmla="*/ 1561322 h 2351314"/>
              <a:gd name="connsiteX58" fmla="*/ 1754155 w 5834743"/>
              <a:gd name="connsiteY58" fmla="*/ 1561322 h 2351314"/>
              <a:gd name="connsiteX59" fmla="*/ 1810139 w 5834743"/>
              <a:gd name="connsiteY59" fmla="*/ 1561322 h 2351314"/>
              <a:gd name="connsiteX60" fmla="*/ 1810139 w 5834743"/>
              <a:gd name="connsiteY60" fmla="*/ 1561322 h 2351314"/>
              <a:gd name="connsiteX61" fmla="*/ 1853681 w 5834743"/>
              <a:gd name="connsiteY61" fmla="*/ 1517780 h 2351314"/>
              <a:gd name="connsiteX62" fmla="*/ 1884784 w 5834743"/>
              <a:gd name="connsiteY62" fmla="*/ 1492898 h 2351314"/>
              <a:gd name="connsiteX63" fmla="*/ 1903445 w 5834743"/>
              <a:gd name="connsiteY63" fmla="*/ 1474237 h 2351314"/>
              <a:gd name="connsiteX64" fmla="*/ 1965649 w 5834743"/>
              <a:gd name="connsiteY64" fmla="*/ 1474237 h 2351314"/>
              <a:gd name="connsiteX65" fmla="*/ 1965649 w 5834743"/>
              <a:gd name="connsiteY65" fmla="*/ 1474237 h 2351314"/>
              <a:gd name="connsiteX66" fmla="*/ 1965649 w 5834743"/>
              <a:gd name="connsiteY66" fmla="*/ 1418253 h 2351314"/>
              <a:gd name="connsiteX67" fmla="*/ 2114939 w 5834743"/>
              <a:gd name="connsiteY67" fmla="*/ 1418253 h 2351314"/>
              <a:gd name="connsiteX68" fmla="*/ 2121159 w 5834743"/>
              <a:gd name="connsiteY68" fmla="*/ 1393371 h 2351314"/>
              <a:gd name="connsiteX69" fmla="*/ 2183363 w 5834743"/>
              <a:gd name="connsiteY69" fmla="*/ 1387151 h 2351314"/>
              <a:gd name="connsiteX70" fmla="*/ 2214465 w 5834743"/>
              <a:gd name="connsiteY70" fmla="*/ 1374710 h 2351314"/>
              <a:gd name="connsiteX71" fmla="*/ 2220686 w 5834743"/>
              <a:gd name="connsiteY71" fmla="*/ 1362269 h 2351314"/>
              <a:gd name="connsiteX72" fmla="*/ 2282890 w 5834743"/>
              <a:gd name="connsiteY72" fmla="*/ 1362269 h 2351314"/>
              <a:gd name="connsiteX73" fmla="*/ 2282890 w 5834743"/>
              <a:gd name="connsiteY73" fmla="*/ 1331167 h 2351314"/>
              <a:gd name="connsiteX74" fmla="*/ 2282890 w 5834743"/>
              <a:gd name="connsiteY74" fmla="*/ 1331167 h 2351314"/>
              <a:gd name="connsiteX75" fmla="*/ 2363755 w 5834743"/>
              <a:gd name="connsiteY75" fmla="*/ 1300065 h 2351314"/>
              <a:gd name="connsiteX76" fmla="*/ 2401077 w 5834743"/>
              <a:gd name="connsiteY76" fmla="*/ 1256522 h 2351314"/>
              <a:gd name="connsiteX77" fmla="*/ 2469502 w 5834743"/>
              <a:gd name="connsiteY77" fmla="*/ 1244082 h 2351314"/>
              <a:gd name="connsiteX78" fmla="*/ 2469502 w 5834743"/>
              <a:gd name="connsiteY78" fmla="*/ 1244082 h 2351314"/>
              <a:gd name="connsiteX79" fmla="*/ 2469502 w 5834743"/>
              <a:gd name="connsiteY79" fmla="*/ 1244082 h 2351314"/>
              <a:gd name="connsiteX80" fmla="*/ 2500604 w 5834743"/>
              <a:gd name="connsiteY80" fmla="*/ 1212980 h 2351314"/>
              <a:gd name="connsiteX81" fmla="*/ 2575249 w 5834743"/>
              <a:gd name="connsiteY81" fmla="*/ 1212980 h 2351314"/>
              <a:gd name="connsiteX82" fmla="*/ 2575249 w 5834743"/>
              <a:gd name="connsiteY82" fmla="*/ 1212980 h 2351314"/>
              <a:gd name="connsiteX83" fmla="*/ 2575249 w 5834743"/>
              <a:gd name="connsiteY83" fmla="*/ 1156996 h 2351314"/>
              <a:gd name="connsiteX84" fmla="*/ 2662335 w 5834743"/>
              <a:gd name="connsiteY84" fmla="*/ 1156996 h 2351314"/>
              <a:gd name="connsiteX85" fmla="*/ 2662335 w 5834743"/>
              <a:gd name="connsiteY85" fmla="*/ 1138335 h 2351314"/>
              <a:gd name="connsiteX86" fmla="*/ 2712098 w 5834743"/>
              <a:gd name="connsiteY86" fmla="*/ 1119673 h 2351314"/>
              <a:gd name="connsiteX87" fmla="*/ 2736979 w 5834743"/>
              <a:gd name="connsiteY87" fmla="*/ 1101012 h 2351314"/>
              <a:gd name="connsiteX88" fmla="*/ 2736979 w 5834743"/>
              <a:gd name="connsiteY88" fmla="*/ 1101012 h 2351314"/>
              <a:gd name="connsiteX89" fmla="*/ 2811624 w 5834743"/>
              <a:gd name="connsiteY89" fmla="*/ 1101012 h 2351314"/>
              <a:gd name="connsiteX90" fmla="*/ 2811624 w 5834743"/>
              <a:gd name="connsiteY90" fmla="*/ 1069910 h 2351314"/>
              <a:gd name="connsiteX91" fmla="*/ 2886269 w 5834743"/>
              <a:gd name="connsiteY91" fmla="*/ 1057469 h 2351314"/>
              <a:gd name="connsiteX92" fmla="*/ 2898710 w 5834743"/>
              <a:gd name="connsiteY92" fmla="*/ 1045028 h 2351314"/>
              <a:gd name="connsiteX93" fmla="*/ 2923592 w 5834743"/>
              <a:gd name="connsiteY93" fmla="*/ 1026367 h 2351314"/>
              <a:gd name="connsiteX94" fmla="*/ 2923592 w 5834743"/>
              <a:gd name="connsiteY94" fmla="*/ 1026367 h 2351314"/>
              <a:gd name="connsiteX95" fmla="*/ 2960914 w 5834743"/>
              <a:gd name="connsiteY95" fmla="*/ 989045 h 2351314"/>
              <a:gd name="connsiteX96" fmla="*/ 3060441 w 5834743"/>
              <a:gd name="connsiteY96" fmla="*/ 989045 h 2351314"/>
              <a:gd name="connsiteX97" fmla="*/ 3060441 w 5834743"/>
              <a:gd name="connsiteY97" fmla="*/ 945502 h 2351314"/>
              <a:gd name="connsiteX98" fmla="*/ 3259494 w 5834743"/>
              <a:gd name="connsiteY98" fmla="*/ 945502 h 2351314"/>
              <a:gd name="connsiteX99" fmla="*/ 3259494 w 5834743"/>
              <a:gd name="connsiteY99" fmla="*/ 945502 h 2351314"/>
              <a:gd name="connsiteX100" fmla="*/ 3259494 w 5834743"/>
              <a:gd name="connsiteY100" fmla="*/ 883298 h 2351314"/>
              <a:gd name="connsiteX101" fmla="*/ 3408784 w 5834743"/>
              <a:gd name="connsiteY101" fmla="*/ 883298 h 2351314"/>
              <a:gd name="connsiteX102" fmla="*/ 3459341 w 5834743"/>
              <a:gd name="connsiteY102" fmla="*/ 881378 h 2351314"/>
              <a:gd name="connsiteX103" fmla="*/ 3464767 w 5834743"/>
              <a:gd name="connsiteY103" fmla="*/ 858416 h 2351314"/>
              <a:gd name="connsiteX104" fmla="*/ 3533192 w 5834743"/>
              <a:gd name="connsiteY104" fmla="*/ 858416 h 2351314"/>
              <a:gd name="connsiteX105" fmla="*/ 3533192 w 5834743"/>
              <a:gd name="connsiteY105" fmla="*/ 839755 h 2351314"/>
              <a:gd name="connsiteX106" fmla="*/ 3638939 w 5834743"/>
              <a:gd name="connsiteY106" fmla="*/ 839755 h 2351314"/>
              <a:gd name="connsiteX107" fmla="*/ 3663820 w 5834743"/>
              <a:gd name="connsiteY107" fmla="*/ 796212 h 2351314"/>
              <a:gd name="connsiteX108" fmla="*/ 3676261 w 5834743"/>
              <a:gd name="connsiteY108" fmla="*/ 771331 h 2351314"/>
              <a:gd name="connsiteX109" fmla="*/ 3763347 w 5834743"/>
              <a:gd name="connsiteY109" fmla="*/ 771331 h 2351314"/>
              <a:gd name="connsiteX110" fmla="*/ 3763347 w 5834743"/>
              <a:gd name="connsiteY110" fmla="*/ 771331 h 2351314"/>
              <a:gd name="connsiteX111" fmla="*/ 3875314 w 5834743"/>
              <a:gd name="connsiteY111" fmla="*/ 771331 h 2351314"/>
              <a:gd name="connsiteX112" fmla="*/ 3875314 w 5834743"/>
              <a:gd name="connsiteY112" fmla="*/ 715347 h 2351314"/>
              <a:gd name="connsiteX113" fmla="*/ 4037045 w 5834743"/>
              <a:gd name="connsiteY113" fmla="*/ 715347 h 2351314"/>
              <a:gd name="connsiteX114" fmla="*/ 4080588 w 5834743"/>
              <a:gd name="connsiteY114" fmla="*/ 659363 h 2351314"/>
              <a:gd name="connsiteX115" fmla="*/ 4105469 w 5834743"/>
              <a:gd name="connsiteY115" fmla="*/ 628261 h 2351314"/>
              <a:gd name="connsiteX116" fmla="*/ 4211216 w 5834743"/>
              <a:gd name="connsiteY116" fmla="*/ 628261 h 2351314"/>
              <a:gd name="connsiteX117" fmla="*/ 4229877 w 5834743"/>
              <a:gd name="connsiteY117" fmla="*/ 609600 h 2351314"/>
              <a:gd name="connsiteX118" fmla="*/ 4236098 w 5834743"/>
              <a:gd name="connsiteY118" fmla="*/ 590939 h 2351314"/>
              <a:gd name="connsiteX119" fmla="*/ 4404049 w 5834743"/>
              <a:gd name="connsiteY119" fmla="*/ 590939 h 2351314"/>
              <a:gd name="connsiteX120" fmla="*/ 4404049 w 5834743"/>
              <a:gd name="connsiteY120" fmla="*/ 590939 h 2351314"/>
              <a:gd name="connsiteX121" fmla="*/ 4435151 w 5834743"/>
              <a:gd name="connsiteY121" fmla="*/ 547396 h 2351314"/>
              <a:gd name="connsiteX122" fmla="*/ 4528457 w 5834743"/>
              <a:gd name="connsiteY122" fmla="*/ 547396 h 2351314"/>
              <a:gd name="connsiteX123" fmla="*/ 4528457 w 5834743"/>
              <a:gd name="connsiteY123" fmla="*/ 503853 h 2351314"/>
              <a:gd name="connsiteX124" fmla="*/ 4584441 w 5834743"/>
              <a:gd name="connsiteY124" fmla="*/ 503853 h 2351314"/>
              <a:gd name="connsiteX125" fmla="*/ 4615543 w 5834743"/>
              <a:gd name="connsiteY125" fmla="*/ 491412 h 2351314"/>
              <a:gd name="connsiteX126" fmla="*/ 4621763 w 5834743"/>
              <a:gd name="connsiteY126" fmla="*/ 466531 h 2351314"/>
              <a:gd name="connsiteX127" fmla="*/ 4721290 w 5834743"/>
              <a:gd name="connsiteY127" fmla="*/ 466531 h 2351314"/>
              <a:gd name="connsiteX128" fmla="*/ 4721290 w 5834743"/>
              <a:gd name="connsiteY128" fmla="*/ 441649 h 2351314"/>
              <a:gd name="connsiteX129" fmla="*/ 4795935 w 5834743"/>
              <a:gd name="connsiteY129" fmla="*/ 441649 h 2351314"/>
              <a:gd name="connsiteX130" fmla="*/ 4833257 w 5834743"/>
              <a:gd name="connsiteY130" fmla="*/ 404326 h 2351314"/>
              <a:gd name="connsiteX131" fmla="*/ 4833257 w 5834743"/>
              <a:gd name="connsiteY131" fmla="*/ 404326 h 2351314"/>
              <a:gd name="connsiteX132" fmla="*/ 4883020 w 5834743"/>
              <a:gd name="connsiteY132" fmla="*/ 404326 h 2351314"/>
              <a:gd name="connsiteX133" fmla="*/ 4883020 w 5834743"/>
              <a:gd name="connsiteY133" fmla="*/ 360784 h 2351314"/>
              <a:gd name="connsiteX134" fmla="*/ 4957665 w 5834743"/>
              <a:gd name="connsiteY134" fmla="*/ 360784 h 2351314"/>
              <a:gd name="connsiteX135" fmla="*/ 4994988 w 5834743"/>
              <a:gd name="connsiteY135" fmla="*/ 329682 h 2351314"/>
              <a:gd name="connsiteX136" fmla="*/ 4994988 w 5834743"/>
              <a:gd name="connsiteY136" fmla="*/ 329682 h 2351314"/>
              <a:gd name="connsiteX137" fmla="*/ 5057192 w 5834743"/>
              <a:gd name="connsiteY137" fmla="*/ 311020 h 2351314"/>
              <a:gd name="connsiteX138" fmla="*/ 5075853 w 5834743"/>
              <a:gd name="connsiteY138" fmla="*/ 311020 h 2351314"/>
              <a:gd name="connsiteX139" fmla="*/ 5075853 w 5834743"/>
              <a:gd name="connsiteY139" fmla="*/ 255037 h 2351314"/>
              <a:gd name="connsiteX140" fmla="*/ 5206481 w 5834743"/>
              <a:gd name="connsiteY140" fmla="*/ 255037 h 2351314"/>
              <a:gd name="connsiteX141" fmla="*/ 5231363 w 5834743"/>
              <a:gd name="connsiteY141" fmla="*/ 242596 h 2351314"/>
              <a:gd name="connsiteX142" fmla="*/ 5250024 w 5834743"/>
              <a:gd name="connsiteY142" fmla="*/ 223935 h 2351314"/>
              <a:gd name="connsiteX143" fmla="*/ 5505061 w 5834743"/>
              <a:gd name="connsiteY143" fmla="*/ 223935 h 2351314"/>
              <a:gd name="connsiteX144" fmla="*/ 5505061 w 5834743"/>
              <a:gd name="connsiteY144" fmla="*/ 167951 h 2351314"/>
              <a:gd name="connsiteX145" fmla="*/ 5635690 w 5834743"/>
              <a:gd name="connsiteY145" fmla="*/ 167951 h 2351314"/>
              <a:gd name="connsiteX146" fmla="*/ 5635690 w 5834743"/>
              <a:gd name="connsiteY146" fmla="*/ 111967 h 2351314"/>
              <a:gd name="connsiteX147" fmla="*/ 5666792 w 5834743"/>
              <a:gd name="connsiteY147" fmla="*/ 111967 h 2351314"/>
              <a:gd name="connsiteX148" fmla="*/ 5666792 w 5834743"/>
              <a:gd name="connsiteY148" fmla="*/ 62204 h 2351314"/>
              <a:gd name="connsiteX149" fmla="*/ 5691673 w 5834743"/>
              <a:gd name="connsiteY149" fmla="*/ 62204 h 2351314"/>
              <a:gd name="connsiteX150" fmla="*/ 5691673 w 5834743"/>
              <a:gd name="connsiteY150" fmla="*/ 0 h 2351314"/>
              <a:gd name="connsiteX151" fmla="*/ 5834743 w 5834743"/>
              <a:gd name="connsiteY151" fmla="*/ 0 h 2351314"/>
              <a:gd name="connsiteX0" fmla="*/ 0 w 5834743"/>
              <a:gd name="connsiteY0" fmla="*/ 2351314 h 2351314"/>
              <a:gd name="connsiteX1" fmla="*/ 80865 w 5834743"/>
              <a:gd name="connsiteY1" fmla="*/ 2351314 h 2351314"/>
              <a:gd name="connsiteX2" fmla="*/ 105747 w 5834743"/>
              <a:gd name="connsiteY2" fmla="*/ 2326432 h 2351314"/>
              <a:gd name="connsiteX3" fmla="*/ 124408 w 5834743"/>
              <a:gd name="connsiteY3" fmla="*/ 2307771 h 2351314"/>
              <a:gd name="connsiteX4" fmla="*/ 192833 w 5834743"/>
              <a:gd name="connsiteY4" fmla="*/ 2307771 h 2351314"/>
              <a:gd name="connsiteX5" fmla="*/ 192833 w 5834743"/>
              <a:gd name="connsiteY5" fmla="*/ 2276669 h 2351314"/>
              <a:gd name="connsiteX6" fmla="*/ 255037 w 5834743"/>
              <a:gd name="connsiteY6" fmla="*/ 2276669 h 2351314"/>
              <a:gd name="connsiteX7" fmla="*/ 255037 w 5834743"/>
              <a:gd name="connsiteY7" fmla="*/ 2245567 h 2351314"/>
              <a:gd name="connsiteX8" fmla="*/ 304800 w 5834743"/>
              <a:gd name="connsiteY8" fmla="*/ 2245567 h 2351314"/>
              <a:gd name="connsiteX9" fmla="*/ 304800 w 5834743"/>
              <a:gd name="connsiteY9" fmla="*/ 2220686 h 2351314"/>
              <a:gd name="connsiteX10" fmla="*/ 360784 w 5834743"/>
              <a:gd name="connsiteY10" fmla="*/ 2220686 h 2351314"/>
              <a:gd name="connsiteX11" fmla="*/ 360784 w 5834743"/>
              <a:gd name="connsiteY11" fmla="*/ 2220686 h 2351314"/>
              <a:gd name="connsiteX12" fmla="*/ 385666 w 5834743"/>
              <a:gd name="connsiteY12" fmla="*/ 2195804 h 2351314"/>
              <a:gd name="connsiteX13" fmla="*/ 404326 w 5834743"/>
              <a:gd name="connsiteY13" fmla="*/ 2177144 h 2351314"/>
              <a:gd name="connsiteX14" fmla="*/ 429208 w 5834743"/>
              <a:gd name="connsiteY14" fmla="*/ 2177144 h 2351314"/>
              <a:gd name="connsiteX15" fmla="*/ 429208 w 5834743"/>
              <a:gd name="connsiteY15" fmla="*/ 2152261 h 2351314"/>
              <a:gd name="connsiteX16" fmla="*/ 491412 w 5834743"/>
              <a:gd name="connsiteY16" fmla="*/ 2152261 h 2351314"/>
              <a:gd name="connsiteX17" fmla="*/ 510073 w 5834743"/>
              <a:gd name="connsiteY17" fmla="*/ 2133600 h 2351314"/>
              <a:gd name="connsiteX18" fmla="*/ 590939 w 5834743"/>
              <a:gd name="connsiteY18" fmla="*/ 2133600 h 2351314"/>
              <a:gd name="connsiteX19" fmla="*/ 590939 w 5834743"/>
              <a:gd name="connsiteY19" fmla="*/ 2114939 h 2351314"/>
              <a:gd name="connsiteX20" fmla="*/ 640702 w 5834743"/>
              <a:gd name="connsiteY20" fmla="*/ 2114939 h 2351314"/>
              <a:gd name="connsiteX21" fmla="*/ 640702 w 5834743"/>
              <a:gd name="connsiteY21" fmla="*/ 2090057 h 2351314"/>
              <a:gd name="connsiteX22" fmla="*/ 671804 w 5834743"/>
              <a:gd name="connsiteY22" fmla="*/ 2090057 h 2351314"/>
              <a:gd name="connsiteX23" fmla="*/ 671804 w 5834743"/>
              <a:gd name="connsiteY23" fmla="*/ 2077616 h 2351314"/>
              <a:gd name="connsiteX24" fmla="*/ 734008 w 5834743"/>
              <a:gd name="connsiteY24" fmla="*/ 2077616 h 2351314"/>
              <a:gd name="connsiteX25" fmla="*/ 734008 w 5834743"/>
              <a:gd name="connsiteY25" fmla="*/ 2027853 h 2351314"/>
              <a:gd name="connsiteX26" fmla="*/ 783771 w 5834743"/>
              <a:gd name="connsiteY26" fmla="*/ 2027853 h 2351314"/>
              <a:gd name="connsiteX27" fmla="*/ 789992 w 5834743"/>
              <a:gd name="connsiteY27" fmla="*/ 2021632 h 2351314"/>
              <a:gd name="connsiteX28" fmla="*/ 852196 w 5834743"/>
              <a:gd name="connsiteY28" fmla="*/ 2021632 h 2351314"/>
              <a:gd name="connsiteX29" fmla="*/ 852196 w 5834743"/>
              <a:gd name="connsiteY29" fmla="*/ 1990531 h 2351314"/>
              <a:gd name="connsiteX30" fmla="*/ 908179 w 5834743"/>
              <a:gd name="connsiteY30" fmla="*/ 1990531 h 2351314"/>
              <a:gd name="connsiteX31" fmla="*/ 908179 w 5834743"/>
              <a:gd name="connsiteY31" fmla="*/ 1959428 h 2351314"/>
              <a:gd name="connsiteX32" fmla="*/ 1001486 w 5834743"/>
              <a:gd name="connsiteY32" fmla="*/ 1959428 h 2351314"/>
              <a:gd name="connsiteX33" fmla="*/ 1001486 w 5834743"/>
              <a:gd name="connsiteY33" fmla="*/ 1946988 h 2351314"/>
              <a:gd name="connsiteX34" fmla="*/ 1032588 w 5834743"/>
              <a:gd name="connsiteY34" fmla="*/ 1946988 h 2351314"/>
              <a:gd name="connsiteX35" fmla="*/ 1032588 w 5834743"/>
              <a:gd name="connsiteY35" fmla="*/ 1903445 h 2351314"/>
              <a:gd name="connsiteX36" fmla="*/ 1125894 w 5834743"/>
              <a:gd name="connsiteY36" fmla="*/ 1903445 h 2351314"/>
              <a:gd name="connsiteX37" fmla="*/ 1125894 w 5834743"/>
              <a:gd name="connsiteY37" fmla="*/ 1872343 h 2351314"/>
              <a:gd name="connsiteX38" fmla="*/ 1200539 w 5834743"/>
              <a:gd name="connsiteY38" fmla="*/ 1872343 h 2351314"/>
              <a:gd name="connsiteX39" fmla="*/ 1200539 w 5834743"/>
              <a:gd name="connsiteY39" fmla="*/ 1859902 h 2351314"/>
              <a:gd name="connsiteX40" fmla="*/ 1225420 w 5834743"/>
              <a:gd name="connsiteY40" fmla="*/ 1859902 h 2351314"/>
              <a:gd name="connsiteX41" fmla="*/ 1225420 w 5834743"/>
              <a:gd name="connsiteY41" fmla="*/ 1828800 h 2351314"/>
              <a:gd name="connsiteX42" fmla="*/ 1318726 w 5834743"/>
              <a:gd name="connsiteY42" fmla="*/ 1828800 h 2351314"/>
              <a:gd name="connsiteX43" fmla="*/ 1318726 w 5834743"/>
              <a:gd name="connsiteY43" fmla="*/ 1791477 h 2351314"/>
              <a:gd name="connsiteX44" fmla="*/ 1399592 w 5834743"/>
              <a:gd name="connsiteY44" fmla="*/ 1791477 h 2351314"/>
              <a:gd name="connsiteX45" fmla="*/ 1412033 w 5834743"/>
              <a:gd name="connsiteY45" fmla="*/ 1779036 h 2351314"/>
              <a:gd name="connsiteX46" fmla="*/ 1412033 w 5834743"/>
              <a:gd name="connsiteY46" fmla="*/ 1735494 h 2351314"/>
              <a:gd name="connsiteX47" fmla="*/ 1449355 w 5834743"/>
              <a:gd name="connsiteY47" fmla="*/ 1735494 h 2351314"/>
              <a:gd name="connsiteX48" fmla="*/ 1468016 w 5834743"/>
              <a:gd name="connsiteY48" fmla="*/ 1698171 h 2351314"/>
              <a:gd name="connsiteX49" fmla="*/ 1505339 w 5834743"/>
              <a:gd name="connsiteY49" fmla="*/ 1698171 h 2351314"/>
              <a:gd name="connsiteX50" fmla="*/ 1505339 w 5834743"/>
              <a:gd name="connsiteY50" fmla="*/ 1673290 h 2351314"/>
              <a:gd name="connsiteX51" fmla="*/ 1573763 w 5834743"/>
              <a:gd name="connsiteY51" fmla="*/ 1673290 h 2351314"/>
              <a:gd name="connsiteX52" fmla="*/ 1573763 w 5834743"/>
              <a:gd name="connsiteY52" fmla="*/ 1654628 h 2351314"/>
              <a:gd name="connsiteX53" fmla="*/ 1604865 w 5834743"/>
              <a:gd name="connsiteY53" fmla="*/ 1642188 h 2351314"/>
              <a:gd name="connsiteX54" fmla="*/ 1617306 w 5834743"/>
              <a:gd name="connsiteY54" fmla="*/ 1629747 h 2351314"/>
              <a:gd name="connsiteX55" fmla="*/ 1654628 w 5834743"/>
              <a:gd name="connsiteY55" fmla="*/ 1629747 h 2351314"/>
              <a:gd name="connsiteX56" fmla="*/ 1704392 w 5834743"/>
              <a:gd name="connsiteY56" fmla="*/ 1586204 h 2351314"/>
              <a:gd name="connsiteX57" fmla="*/ 1741714 w 5834743"/>
              <a:gd name="connsiteY57" fmla="*/ 1561322 h 2351314"/>
              <a:gd name="connsiteX58" fmla="*/ 1754155 w 5834743"/>
              <a:gd name="connsiteY58" fmla="*/ 1561322 h 2351314"/>
              <a:gd name="connsiteX59" fmla="*/ 1810139 w 5834743"/>
              <a:gd name="connsiteY59" fmla="*/ 1561322 h 2351314"/>
              <a:gd name="connsiteX60" fmla="*/ 1810139 w 5834743"/>
              <a:gd name="connsiteY60" fmla="*/ 1561322 h 2351314"/>
              <a:gd name="connsiteX61" fmla="*/ 1853681 w 5834743"/>
              <a:gd name="connsiteY61" fmla="*/ 1517780 h 2351314"/>
              <a:gd name="connsiteX62" fmla="*/ 1884784 w 5834743"/>
              <a:gd name="connsiteY62" fmla="*/ 1492898 h 2351314"/>
              <a:gd name="connsiteX63" fmla="*/ 1903445 w 5834743"/>
              <a:gd name="connsiteY63" fmla="*/ 1474237 h 2351314"/>
              <a:gd name="connsiteX64" fmla="*/ 1965649 w 5834743"/>
              <a:gd name="connsiteY64" fmla="*/ 1474237 h 2351314"/>
              <a:gd name="connsiteX65" fmla="*/ 1965649 w 5834743"/>
              <a:gd name="connsiteY65" fmla="*/ 1474237 h 2351314"/>
              <a:gd name="connsiteX66" fmla="*/ 1965649 w 5834743"/>
              <a:gd name="connsiteY66" fmla="*/ 1418253 h 2351314"/>
              <a:gd name="connsiteX67" fmla="*/ 2114939 w 5834743"/>
              <a:gd name="connsiteY67" fmla="*/ 1418253 h 2351314"/>
              <a:gd name="connsiteX68" fmla="*/ 2121159 w 5834743"/>
              <a:gd name="connsiteY68" fmla="*/ 1393371 h 2351314"/>
              <a:gd name="connsiteX69" fmla="*/ 2183363 w 5834743"/>
              <a:gd name="connsiteY69" fmla="*/ 1387151 h 2351314"/>
              <a:gd name="connsiteX70" fmla="*/ 2214465 w 5834743"/>
              <a:gd name="connsiteY70" fmla="*/ 1374710 h 2351314"/>
              <a:gd name="connsiteX71" fmla="*/ 2220686 w 5834743"/>
              <a:gd name="connsiteY71" fmla="*/ 1362269 h 2351314"/>
              <a:gd name="connsiteX72" fmla="*/ 2282890 w 5834743"/>
              <a:gd name="connsiteY72" fmla="*/ 1362269 h 2351314"/>
              <a:gd name="connsiteX73" fmla="*/ 2282890 w 5834743"/>
              <a:gd name="connsiteY73" fmla="*/ 1331167 h 2351314"/>
              <a:gd name="connsiteX74" fmla="*/ 2282890 w 5834743"/>
              <a:gd name="connsiteY74" fmla="*/ 1331167 h 2351314"/>
              <a:gd name="connsiteX75" fmla="*/ 2363755 w 5834743"/>
              <a:gd name="connsiteY75" fmla="*/ 1300065 h 2351314"/>
              <a:gd name="connsiteX76" fmla="*/ 2401077 w 5834743"/>
              <a:gd name="connsiteY76" fmla="*/ 1256522 h 2351314"/>
              <a:gd name="connsiteX77" fmla="*/ 2469502 w 5834743"/>
              <a:gd name="connsiteY77" fmla="*/ 1244082 h 2351314"/>
              <a:gd name="connsiteX78" fmla="*/ 2469502 w 5834743"/>
              <a:gd name="connsiteY78" fmla="*/ 1244082 h 2351314"/>
              <a:gd name="connsiteX79" fmla="*/ 2469502 w 5834743"/>
              <a:gd name="connsiteY79" fmla="*/ 1244082 h 2351314"/>
              <a:gd name="connsiteX80" fmla="*/ 2500604 w 5834743"/>
              <a:gd name="connsiteY80" fmla="*/ 1212980 h 2351314"/>
              <a:gd name="connsiteX81" fmla="*/ 2575249 w 5834743"/>
              <a:gd name="connsiteY81" fmla="*/ 1212980 h 2351314"/>
              <a:gd name="connsiteX82" fmla="*/ 2575249 w 5834743"/>
              <a:gd name="connsiteY82" fmla="*/ 1212980 h 2351314"/>
              <a:gd name="connsiteX83" fmla="*/ 2575249 w 5834743"/>
              <a:gd name="connsiteY83" fmla="*/ 1156996 h 2351314"/>
              <a:gd name="connsiteX84" fmla="*/ 2662335 w 5834743"/>
              <a:gd name="connsiteY84" fmla="*/ 1156996 h 2351314"/>
              <a:gd name="connsiteX85" fmla="*/ 2712098 w 5834743"/>
              <a:gd name="connsiteY85" fmla="*/ 1119673 h 2351314"/>
              <a:gd name="connsiteX86" fmla="*/ 2736979 w 5834743"/>
              <a:gd name="connsiteY86" fmla="*/ 1101012 h 2351314"/>
              <a:gd name="connsiteX87" fmla="*/ 2736979 w 5834743"/>
              <a:gd name="connsiteY87" fmla="*/ 1101012 h 2351314"/>
              <a:gd name="connsiteX88" fmla="*/ 2811624 w 5834743"/>
              <a:gd name="connsiteY88" fmla="*/ 1101012 h 2351314"/>
              <a:gd name="connsiteX89" fmla="*/ 2811624 w 5834743"/>
              <a:gd name="connsiteY89" fmla="*/ 1069910 h 2351314"/>
              <a:gd name="connsiteX90" fmla="*/ 2886269 w 5834743"/>
              <a:gd name="connsiteY90" fmla="*/ 1057469 h 2351314"/>
              <a:gd name="connsiteX91" fmla="*/ 2898710 w 5834743"/>
              <a:gd name="connsiteY91" fmla="*/ 1045028 h 2351314"/>
              <a:gd name="connsiteX92" fmla="*/ 2923592 w 5834743"/>
              <a:gd name="connsiteY92" fmla="*/ 1026367 h 2351314"/>
              <a:gd name="connsiteX93" fmla="*/ 2923592 w 5834743"/>
              <a:gd name="connsiteY93" fmla="*/ 1026367 h 2351314"/>
              <a:gd name="connsiteX94" fmla="*/ 2960914 w 5834743"/>
              <a:gd name="connsiteY94" fmla="*/ 989045 h 2351314"/>
              <a:gd name="connsiteX95" fmla="*/ 3060441 w 5834743"/>
              <a:gd name="connsiteY95" fmla="*/ 989045 h 2351314"/>
              <a:gd name="connsiteX96" fmla="*/ 3060441 w 5834743"/>
              <a:gd name="connsiteY96" fmla="*/ 945502 h 2351314"/>
              <a:gd name="connsiteX97" fmla="*/ 3259494 w 5834743"/>
              <a:gd name="connsiteY97" fmla="*/ 945502 h 2351314"/>
              <a:gd name="connsiteX98" fmla="*/ 3259494 w 5834743"/>
              <a:gd name="connsiteY98" fmla="*/ 945502 h 2351314"/>
              <a:gd name="connsiteX99" fmla="*/ 3259494 w 5834743"/>
              <a:gd name="connsiteY99" fmla="*/ 883298 h 2351314"/>
              <a:gd name="connsiteX100" fmla="*/ 3408784 w 5834743"/>
              <a:gd name="connsiteY100" fmla="*/ 883298 h 2351314"/>
              <a:gd name="connsiteX101" fmla="*/ 3459341 w 5834743"/>
              <a:gd name="connsiteY101" fmla="*/ 881378 h 2351314"/>
              <a:gd name="connsiteX102" fmla="*/ 3464767 w 5834743"/>
              <a:gd name="connsiteY102" fmla="*/ 858416 h 2351314"/>
              <a:gd name="connsiteX103" fmla="*/ 3533192 w 5834743"/>
              <a:gd name="connsiteY103" fmla="*/ 858416 h 2351314"/>
              <a:gd name="connsiteX104" fmla="*/ 3533192 w 5834743"/>
              <a:gd name="connsiteY104" fmla="*/ 839755 h 2351314"/>
              <a:gd name="connsiteX105" fmla="*/ 3638939 w 5834743"/>
              <a:gd name="connsiteY105" fmla="*/ 839755 h 2351314"/>
              <a:gd name="connsiteX106" fmla="*/ 3663820 w 5834743"/>
              <a:gd name="connsiteY106" fmla="*/ 796212 h 2351314"/>
              <a:gd name="connsiteX107" fmla="*/ 3676261 w 5834743"/>
              <a:gd name="connsiteY107" fmla="*/ 771331 h 2351314"/>
              <a:gd name="connsiteX108" fmla="*/ 3763347 w 5834743"/>
              <a:gd name="connsiteY108" fmla="*/ 771331 h 2351314"/>
              <a:gd name="connsiteX109" fmla="*/ 3763347 w 5834743"/>
              <a:gd name="connsiteY109" fmla="*/ 771331 h 2351314"/>
              <a:gd name="connsiteX110" fmla="*/ 3875314 w 5834743"/>
              <a:gd name="connsiteY110" fmla="*/ 771331 h 2351314"/>
              <a:gd name="connsiteX111" fmla="*/ 3875314 w 5834743"/>
              <a:gd name="connsiteY111" fmla="*/ 715347 h 2351314"/>
              <a:gd name="connsiteX112" fmla="*/ 4037045 w 5834743"/>
              <a:gd name="connsiteY112" fmla="*/ 715347 h 2351314"/>
              <a:gd name="connsiteX113" fmla="*/ 4080588 w 5834743"/>
              <a:gd name="connsiteY113" fmla="*/ 659363 h 2351314"/>
              <a:gd name="connsiteX114" fmla="*/ 4105469 w 5834743"/>
              <a:gd name="connsiteY114" fmla="*/ 628261 h 2351314"/>
              <a:gd name="connsiteX115" fmla="*/ 4211216 w 5834743"/>
              <a:gd name="connsiteY115" fmla="*/ 628261 h 2351314"/>
              <a:gd name="connsiteX116" fmla="*/ 4229877 w 5834743"/>
              <a:gd name="connsiteY116" fmla="*/ 609600 h 2351314"/>
              <a:gd name="connsiteX117" fmla="*/ 4236098 w 5834743"/>
              <a:gd name="connsiteY117" fmla="*/ 590939 h 2351314"/>
              <a:gd name="connsiteX118" fmla="*/ 4404049 w 5834743"/>
              <a:gd name="connsiteY118" fmla="*/ 590939 h 2351314"/>
              <a:gd name="connsiteX119" fmla="*/ 4404049 w 5834743"/>
              <a:gd name="connsiteY119" fmla="*/ 590939 h 2351314"/>
              <a:gd name="connsiteX120" fmla="*/ 4435151 w 5834743"/>
              <a:gd name="connsiteY120" fmla="*/ 547396 h 2351314"/>
              <a:gd name="connsiteX121" fmla="*/ 4528457 w 5834743"/>
              <a:gd name="connsiteY121" fmla="*/ 547396 h 2351314"/>
              <a:gd name="connsiteX122" fmla="*/ 4528457 w 5834743"/>
              <a:gd name="connsiteY122" fmla="*/ 503853 h 2351314"/>
              <a:gd name="connsiteX123" fmla="*/ 4584441 w 5834743"/>
              <a:gd name="connsiteY123" fmla="*/ 503853 h 2351314"/>
              <a:gd name="connsiteX124" fmla="*/ 4615543 w 5834743"/>
              <a:gd name="connsiteY124" fmla="*/ 491412 h 2351314"/>
              <a:gd name="connsiteX125" fmla="*/ 4621763 w 5834743"/>
              <a:gd name="connsiteY125" fmla="*/ 466531 h 2351314"/>
              <a:gd name="connsiteX126" fmla="*/ 4721290 w 5834743"/>
              <a:gd name="connsiteY126" fmla="*/ 466531 h 2351314"/>
              <a:gd name="connsiteX127" fmla="*/ 4721290 w 5834743"/>
              <a:gd name="connsiteY127" fmla="*/ 441649 h 2351314"/>
              <a:gd name="connsiteX128" fmla="*/ 4795935 w 5834743"/>
              <a:gd name="connsiteY128" fmla="*/ 441649 h 2351314"/>
              <a:gd name="connsiteX129" fmla="*/ 4833257 w 5834743"/>
              <a:gd name="connsiteY129" fmla="*/ 404326 h 2351314"/>
              <a:gd name="connsiteX130" fmla="*/ 4833257 w 5834743"/>
              <a:gd name="connsiteY130" fmla="*/ 404326 h 2351314"/>
              <a:gd name="connsiteX131" fmla="*/ 4883020 w 5834743"/>
              <a:gd name="connsiteY131" fmla="*/ 404326 h 2351314"/>
              <a:gd name="connsiteX132" fmla="*/ 4883020 w 5834743"/>
              <a:gd name="connsiteY132" fmla="*/ 360784 h 2351314"/>
              <a:gd name="connsiteX133" fmla="*/ 4957665 w 5834743"/>
              <a:gd name="connsiteY133" fmla="*/ 360784 h 2351314"/>
              <a:gd name="connsiteX134" fmla="*/ 4994988 w 5834743"/>
              <a:gd name="connsiteY134" fmla="*/ 329682 h 2351314"/>
              <a:gd name="connsiteX135" fmla="*/ 4994988 w 5834743"/>
              <a:gd name="connsiteY135" fmla="*/ 329682 h 2351314"/>
              <a:gd name="connsiteX136" fmla="*/ 5057192 w 5834743"/>
              <a:gd name="connsiteY136" fmla="*/ 311020 h 2351314"/>
              <a:gd name="connsiteX137" fmla="*/ 5075853 w 5834743"/>
              <a:gd name="connsiteY137" fmla="*/ 311020 h 2351314"/>
              <a:gd name="connsiteX138" fmla="*/ 5075853 w 5834743"/>
              <a:gd name="connsiteY138" fmla="*/ 255037 h 2351314"/>
              <a:gd name="connsiteX139" fmla="*/ 5206481 w 5834743"/>
              <a:gd name="connsiteY139" fmla="*/ 255037 h 2351314"/>
              <a:gd name="connsiteX140" fmla="*/ 5231363 w 5834743"/>
              <a:gd name="connsiteY140" fmla="*/ 242596 h 2351314"/>
              <a:gd name="connsiteX141" fmla="*/ 5250024 w 5834743"/>
              <a:gd name="connsiteY141" fmla="*/ 223935 h 2351314"/>
              <a:gd name="connsiteX142" fmla="*/ 5505061 w 5834743"/>
              <a:gd name="connsiteY142" fmla="*/ 223935 h 2351314"/>
              <a:gd name="connsiteX143" fmla="*/ 5505061 w 5834743"/>
              <a:gd name="connsiteY143" fmla="*/ 167951 h 2351314"/>
              <a:gd name="connsiteX144" fmla="*/ 5635690 w 5834743"/>
              <a:gd name="connsiteY144" fmla="*/ 167951 h 2351314"/>
              <a:gd name="connsiteX145" fmla="*/ 5635690 w 5834743"/>
              <a:gd name="connsiteY145" fmla="*/ 111967 h 2351314"/>
              <a:gd name="connsiteX146" fmla="*/ 5666792 w 5834743"/>
              <a:gd name="connsiteY146" fmla="*/ 111967 h 2351314"/>
              <a:gd name="connsiteX147" fmla="*/ 5666792 w 5834743"/>
              <a:gd name="connsiteY147" fmla="*/ 62204 h 2351314"/>
              <a:gd name="connsiteX148" fmla="*/ 5691673 w 5834743"/>
              <a:gd name="connsiteY148" fmla="*/ 62204 h 2351314"/>
              <a:gd name="connsiteX149" fmla="*/ 5691673 w 5834743"/>
              <a:gd name="connsiteY149" fmla="*/ 0 h 2351314"/>
              <a:gd name="connsiteX150" fmla="*/ 5834743 w 5834743"/>
              <a:gd name="connsiteY150" fmla="*/ 0 h 2351314"/>
              <a:gd name="connsiteX0" fmla="*/ 0 w 5834743"/>
              <a:gd name="connsiteY0" fmla="*/ 2351314 h 2351314"/>
              <a:gd name="connsiteX1" fmla="*/ 80865 w 5834743"/>
              <a:gd name="connsiteY1" fmla="*/ 2351314 h 2351314"/>
              <a:gd name="connsiteX2" fmla="*/ 105747 w 5834743"/>
              <a:gd name="connsiteY2" fmla="*/ 2326432 h 2351314"/>
              <a:gd name="connsiteX3" fmla="*/ 124408 w 5834743"/>
              <a:gd name="connsiteY3" fmla="*/ 2307771 h 2351314"/>
              <a:gd name="connsiteX4" fmla="*/ 192833 w 5834743"/>
              <a:gd name="connsiteY4" fmla="*/ 2307771 h 2351314"/>
              <a:gd name="connsiteX5" fmla="*/ 192833 w 5834743"/>
              <a:gd name="connsiteY5" fmla="*/ 2276669 h 2351314"/>
              <a:gd name="connsiteX6" fmla="*/ 255037 w 5834743"/>
              <a:gd name="connsiteY6" fmla="*/ 2276669 h 2351314"/>
              <a:gd name="connsiteX7" fmla="*/ 255037 w 5834743"/>
              <a:gd name="connsiteY7" fmla="*/ 2245567 h 2351314"/>
              <a:gd name="connsiteX8" fmla="*/ 304800 w 5834743"/>
              <a:gd name="connsiteY8" fmla="*/ 2245567 h 2351314"/>
              <a:gd name="connsiteX9" fmla="*/ 304800 w 5834743"/>
              <a:gd name="connsiteY9" fmla="*/ 2220686 h 2351314"/>
              <a:gd name="connsiteX10" fmla="*/ 360784 w 5834743"/>
              <a:gd name="connsiteY10" fmla="*/ 2220686 h 2351314"/>
              <a:gd name="connsiteX11" fmla="*/ 360784 w 5834743"/>
              <a:gd name="connsiteY11" fmla="*/ 2220686 h 2351314"/>
              <a:gd name="connsiteX12" fmla="*/ 385666 w 5834743"/>
              <a:gd name="connsiteY12" fmla="*/ 2195804 h 2351314"/>
              <a:gd name="connsiteX13" fmla="*/ 404326 w 5834743"/>
              <a:gd name="connsiteY13" fmla="*/ 2177144 h 2351314"/>
              <a:gd name="connsiteX14" fmla="*/ 429208 w 5834743"/>
              <a:gd name="connsiteY14" fmla="*/ 2177144 h 2351314"/>
              <a:gd name="connsiteX15" fmla="*/ 429208 w 5834743"/>
              <a:gd name="connsiteY15" fmla="*/ 2152261 h 2351314"/>
              <a:gd name="connsiteX16" fmla="*/ 491412 w 5834743"/>
              <a:gd name="connsiteY16" fmla="*/ 2152261 h 2351314"/>
              <a:gd name="connsiteX17" fmla="*/ 510073 w 5834743"/>
              <a:gd name="connsiteY17" fmla="*/ 2133600 h 2351314"/>
              <a:gd name="connsiteX18" fmla="*/ 590939 w 5834743"/>
              <a:gd name="connsiteY18" fmla="*/ 2133600 h 2351314"/>
              <a:gd name="connsiteX19" fmla="*/ 590939 w 5834743"/>
              <a:gd name="connsiteY19" fmla="*/ 2114939 h 2351314"/>
              <a:gd name="connsiteX20" fmla="*/ 640702 w 5834743"/>
              <a:gd name="connsiteY20" fmla="*/ 2114939 h 2351314"/>
              <a:gd name="connsiteX21" fmla="*/ 640702 w 5834743"/>
              <a:gd name="connsiteY21" fmla="*/ 2090057 h 2351314"/>
              <a:gd name="connsiteX22" fmla="*/ 671804 w 5834743"/>
              <a:gd name="connsiteY22" fmla="*/ 2090057 h 2351314"/>
              <a:gd name="connsiteX23" fmla="*/ 671804 w 5834743"/>
              <a:gd name="connsiteY23" fmla="*/ 2077616 h 2351314"/>
              <a:gd name="connsiteX24" fmla="*/ 734008 w 5834743"/>
              <a:gd name="connsiteY24" fmla="*/ 2077616 h 2351314"/>
              <a:gd name="connsiteX25" fmla="*/ 734008 w 5834743"/>
              <a:gd name="connsiteY25" fmla="*/ 2027853 h 2351314"/>
              <a:gd name="connsiteX26" fmla="*/ 783771 w 5834743"/>
              <a:gd name="connsiteY26" fmla="*/ 2027853 h 2351314"/>
              <a:gd name="connsiteX27" fmla="*/ 789992 w 5834743"/>
              <a:gd name="connsiteY27" fmla="*/ 2021632 h 2351314"/>
              <a:gd name="connsiteX28" fmla="*/ 852196 w 5834743"/>
              <a:gd name="connsiteY28" fmla="*/ 2021632 h 2351314"/>
              <a:gd name="connsiteX29" fmla="*/ 852196 w 5834743"/>
              <a:gd name="connsiteY29" fmla="*/ 1990531 h 2351314"/>
              <a:gd name="connsiteX30" fmla="*/ 908179 w 5834743"/>
              <a:gd name="connsiteY30" fmla="*/ 1990531 h 2351314"/>
              <a:gd name="connsiteX31" fmla="*/ 908179 w 5834743"/>
              <a:gd name="connsiteY31" fmla="*/ 1959428 h 2351314"/>
              <a:gd name="connsiteX32" fmla="*/ 1001486 w 5834743"/>
              <a:gd name="connsiteY32" fmla="*/ 1959428 h 2351314"/>
              <a:gd name="connsiteX33" fmla="*/ 1001486 w 5834743"/>
              <a:gd name="connsiteY33" fmla="*/ 1946988 h 2351314"/>
              <a:gd name="connsiteX34" fmla="*/ 1032588 w 5834743"/>
              <a:gd name="connsiteY34" fmla="*/ 1946988 h 2351314"/>
              <a:gd name="connsiteX35" fmla="*/ 1032588 w 5834743"/>
              <a:gd name="connsiteY35" fmla="*/ 1903445 h 2351314"/>
              <a:gd name="connsiteX36" fmla="*/ 1125894 w 5834743"/>
              <a:gd name="connsiteY36" fmla="*/ 1903445 h 2351314"/>
              <a:gd name="connsiteX37" fmla="*/ 1125894 w 5834743"/>
              <a:gd name="connsiteY37" fmla="*/ 1872343 h 2351314"/>
              <a:gd name="connsiteX38" fmla="*/ 1200539 w 5834743"/>
              <a:gd name="connsiteY38" fmla="*/ 1872343 h 2351314"/>
              <a:gd name="connsiteX39" fmla="*/ 1200539 w 5834743"/>
              <a:gd name="connsiteY39" fmla="*/ 1859902 h 2351314"/>
              <a:gd name="connsiteX40" fmla="*/ 1225420 w 5834743"/>
              <a:gd name="connsiteY40" fmla="*/ 1859902 h 2351314"/>
              <a:gd name="connsiteX41" fmla="*/ 1225420 w 5834743"/>
              <a:gd name="connsiteY41" fmla="*/ 1828800 h 2351314"/>
              <a:gd name="connsiteX42" fmla="*/ 1318726 w 5834743"/>
              <a:gd name="connsiteY42" fmla="*/ 1828800 h 2351314"/>
              <a:gd name="connsiteX43" fmla="*/ 1318726 w 5834743"/>
              <a:gd name="connsiteY43" fmla="*/ 1791477 h 2351314"/>
              <a:gd name="connsiteX44" fmla="*/ 1399592 w 5834743"/>
              <a:gd name="connsiteY44" fmla="*/ 1791477 h 2351314"/>
              <a:gd name="connsiteX45" fmla="*/ 1412033 w 5834743"/>
              <a:gd name="connsiteY45" fmla="*/ 1779036 h 2351314"/>
              <a:gd name="connsiteX46" fmla="*/ 1412033 w 5834743"/>
              <a:gd name="connsiteY46" fmla="*/ 1735494 h 2351314"/>
              <a:gd name="connsiteX47" fmla="*/ 1449355 w 5834743"/>
              <a:gd name="connsiteY47" fmla="*/ 1735494 h 2351314"/>
              <a:gd name="connsiteX48" fmla="*/ 1468016 w 5834743"/>
              <a:gd name="connsiteY48" fmla="*/ 1698171 h 2351314"/>
              <a:gd name="connsiteX49" fmla="*/ 1505339 w 5834743"/>
              <a:gd name="connsiteY49" fmla="*/ 1698171 h 2351314"/>
              <a:gd name="connsiteX50" fmla="*/ 1505339 w 5834743"/>
              <a:gd name="connsiteY50" fmla="*/ 1673290 h 2351314"/>
              <a:gd name="connsiteX51" fmla="*/ 1573763 w 5834743"/>
              <a:gd name="connsiteY51" fmla="*/ 1673290 h 2351314"/>
              <a:gd name="connsiteX52" fmla="*/ 1573763 w 5834743"/>
              <a:gd name="connsiteY52" fmla="*/ 1654628 h 2351314"/>
              <a:gd name="connsiteX53" fmla="*/ 1604865 w 5834743"/>
              <a:gd name="connsiteY53" fmla="*/ 1642188 h 2351314"/>
              <a:gd name="connsiteX54" fmla="*/ 1617306 w 5834743"/>
              <a:gd name="connsiteY54" fmla="*/ 1629747 h 2351314"/>
              <a:gd name="connsiteX55" fmla="*/ 1654628 w 5834743"/>
              <a:gd name="connsiteY55" fmla="*/ 1629747 h 2351314"/>
              <a:gd name="connsiteX56" fmla="*/ 1704392 w 5834743"/>
              <a:gd name="connsiteY56" fmla="*/ 1586204 h 2351314"/>
              <a:gd name="connsiteX57" fmla="*/ 1741714 w 5834743"/>
              <a:gd name="connsiteY57" fmla="*/ 1561322 h 2351314"/>
              <a:gd name="connsiteX58" fmla="*/ 1754155 w 5834743"/>
              <a:gd name="connsiteY58" fmla="*/ 1561322 h 2351314"/>
              <a:gd name="connsiteX59" fmla="*/ 1810139 w 5834743"/>
              <a:gd name="connsiteY59" fmla="*/ 1561322 h 2351314"/>
              <a:gd name="connsiteX60" fmla="*/ 1810139 w 5834743"/>
              <a:gd name="connsiteY60" fmla="*/ 1561322 h 2351314"/>
              <a:gd name="connsiteX61" fmla="*/ 1853681 w 5834743"/>
              <a:gd name="connsiteY61" fmla="*/ 1517780 h 2351314"/>
              <a:gd name="connsiteX62" fmla="*/ 1884784 w 5834743"/>
              <a:gd name="connsiteY62" fmla="*/ 1492898 h 2351314"/>
              <a:gd name="connsiteX63" fmla="*/ 1903445 w 5834743"/>
              <a:gd name="connsiteY63" fmla="*/ 1474237 h 2351314"/>
              <a:gd name="connsiteX64" fmla="*/ 1965649 w 5834743"/>
              <a:gd name="connsiteY64" fmla="*/ 1474237 h 2351314"/>
              <a:gd name="connsiteX65" fmla="*/ 1965649 w 5834743"/>
              <a:gd name="connsiteY65" fmla="*/ 1474237 h 2351314"/>
              <a:gd name="connsiteX66" fmla="*/ 1965649 w 5834743"/>
              <a:gd name="connsiteY66" fmla="*/ 1418253 h 2351314"/>
              <a:gd name="connsiteX67" fmla="*/ 2114939 w 5834743"/>
              <a:gd name="connsiteY67" fmla="*/ 1418253 h 2351314"/>
              <a:gd name="connsiteX68" fmla="*/ 2121159 w 5834743"/>
              <a:gd name="connsiteY68" fmla="*/ 1393371 h 2351314"/>
              <a:gd name="connsiteX69" fmla="*/ 2183363 w 5834743"/>
              <a:gd name="connsiteY69" fmla="*/ 1387151 h 2351314"/>
              <a:gd name="connsiteX70" fmla="*/ 2214465 w 5834743"/>
              <a:gd name="connsiteY70" fmla="*/ 1374710 h 2351314"/>
              <a:gd name="connsiteX71" fmla="*/ 2220686 w 5834743"/>
              <a:gd name="connsiteY71" fmla="*/ 1362269 h 2351314"/>
              <a:gd name="connsiteX72" fmla="*/ 2282890 w 5834743"/>
              <a:gd name="connsiteY72" fmla="*/ 1362269 h 2351314"/>
              <a:gd name="connsiteX73" fmla="*/ 2282890 w 5834743"/>
              <a:gd name="connsiteY73" fmla="*/ 1331167 h 2351314"/>
              <a:gd name="connsiteX74" fmla="*/ 2282890 w 5834743"/>
              <a:gd name="connsiteY74" fmla="*/ 1331167 h 2351314"/>
              <a:gd name="connsiteX75" fmla="*/ 2344761 w 5834743"/>
              <a:gd name="connsiteY75" fmla="*/ 1324485 h 2351314"/>
              <a:gd name="connsiteX76" fmla="*/ 2401077 w 5834743"/>
              <a:gd name="connsiteY76" fmla="*/ 1256522 h 2351314"/>
              <a:gd name="connsiteX77" fmla="*/ 2469502 w 5834743"/>
              <a:gd name="connsiteY77" fmla="*/ 1244082 h 2351314"/>
              <a:gd name="connsiteX78" fmla="*/ 2469502 w 5834743"/>
              <a:gd name="connsiteY78" fmla="*/ 1244082 h 2351314"/>
              <a:gd name="connsiteX79" fmla="*/ 2469502 w 5834743"/>
              <a:gd name="connsiteY79" fmla="*/ 1244082 h 2351314"/>
              <a:gd name="connsiteX80" fmla="*/ 2500604 w 5834743"/>
              <a:gd name="connsiteY80" fmla="*/ 1212980 h 2351314"/>
              <a:gd name="connsiteX81" fmla="*/ 2575249 w 5834743"/>
              <a:gd name="connsiteY81" fmla="*/ 1212980 h 2351314"/>
              <a:gd name="connsiteX82" fmla="*/ 2575249 w 5834743"/>
              <a:gd name="connsiteY82" fmla="*/ 1212980 h 2351314"/>
              <a:gd name="connsiteX83" fmla="*/ 2575249 w 5834743"/>
              <a:gd name="connsiteY83" fmla="*/ 1156996 h 2351314"/>
              <a:gd name="connsiteX84" fmla="*/ 2662335 w 5834743"/>
              <a:gd name="connsiteY84" fmla="*/ 1156996 h 2351314"/>
              <a:gd name="connsiteX85" fmla="*/ 2712098 w 5834743"/>
              <a:gd name="connsiteY85" fmla="*/ 1119673 h 2351314"/>
              <a:gd name="connsiteX86" fmla="*/ 2736979 w 5834743"/>
              <a:gd name="connsiteY86" fmla="*/ 1101012 h 2351314"/>
              <a:gd name="connsiteX87" fmla="*/ 2736979 w 5834743"/>
              <a:gd name="connsiteY87" fmla="*/ 1101012 h 2351314"/>
              <a:gd name="connsiteX88" fmla="*/ 2811624 w 5834743"/>
              <a:gd name="connsiteY88" fmla="*/ 1101012 h 2351314"/>
              <a:gd name="connsiteX89" fmla="*/ 2811624 w 5834743"/>
              <a:gd name="connsiteY89" fmla="*/ 1069910 h 2351314"/>
              <a:gd name="connsiteX90" fmla="*/ 2886269 w 5834743"/>
              <a:gd name="connsiteY90" fmla="*/ 1057469 h 2351314"/>
              <a:gd name="connsiteX91" fmla="*/ 2898710 w 5834743"/>
              <a:gd name="connsiteY91" fmla="*/ 1045028 h 2351314"/>
              <a:gd name="connsiteX92" fmla="*/ 2923592 w 5834743"/>
              <a:gd name="connsiteY92" fmla="*/ 1026367 h 2351314"/>
              <a:gd name="connsiteX93" fmla="*/ 2923592 w 5834743"/>
              <a:gd name="connsiteY93" fmla="*/ 1026367 h 2351314"/>
              <a:gd name="connsiteX94" fmla="*/ 2960914 w 5834743"/>
              <a:gd name="connsiteY94" fmla="*/ 989045 h 2351314"/>
              <a:gd name="connsiteX95" fmla="*/ 3060441 w 5834743"/>
              <a:gd name="connsiteY95" fmla="*/ 989045 h 2351314"/>
              <a:gd name="connsiteX96" fmla="*/ 3060441 w 5834743"/>
              <a:gd name="connsiteY96" fmla="*/ 945502 h 2351314"/>
              <a:gd name="connsiteX97" fmla="*/ 3259494 w 5834743"/>
              <a:gd name="connsiteY97" fmla="*/ 945502 h 2351314"/>
              <a:gd name="connsiteX98" fmla="*/ 3259494 w 5834743"/>
              <a:gd name="connsiteY98" fmla="*/ 945502 h 2351314"/>
              <a:gd name="connsiteX99" fmla="*/ 3259494 w 5834743"/>
              <a:gd name="connsiteY99" fmla="*/ 883298 h 2351314"/>
              <a:gd name="connsiteX100" fmla="*/ 3408784 w 5834743"/>
              <a:gd name="connsiteY100" fmla="*/ 883298 h 2351314"/>
              <a:gd name="connsiteX101" fmla="*/ 3459341 w 5834743"/>
              <a:gd name="connsiteY101" fmla="*/ 881378 h 2351314"/>
              <a:gd name="connsiteX102" fmla="*/ 3464767 w 5834743"/>
              <a:gd name="connsiteY102" fmla="*/ 858416 h 2351314"/>
              <a:gd name="connsiteX103" fmla="*/ 3533192 w 5834743"/>
              <a:gd name="connsiteY103" fmla="*/ 858416 h 2351314"/>
              <a:gd name="connsiteX104" fmla="*/ 3533192 w 5834743"/>
              <a:gd name="connsiteY104" fmla="*/ 839755 h 2351314"/>
              <a:gd name="connsiteX105" fmla="*/ 3638939 w 5834743"/>
              <a:gd name="connsiteY105" fmla="*/ 839755 h 2351314"/>
              <a:gd name="connsiteX106" fmla="*/ 3663820 w 5834743"/>
              <a:gd name="connsiteY106" fmla="*/ 796212 h 2351314"/>
              <a:gd name="connsiteX107" fmla="*/ 3676261 w 5834743"/>
              <a:gd name="connsiteY107" fmla="*/ 771331 h 2351314"/>
              <a:gd name="connsiteX108" fmla="*/ 3763347 w 5834743"/>
              <a:gd name="connsiteY108" fmla="*/ 771331 h 2351314"/>
              <a:gd name="connsiteX109" fmla="*/ 3763347 w 5834743"/>
              <a:gd name="connsiteY109" fmla="*/ 771331 h 2351314"/>
              <a:gd name="connsiteX110" fmla="*/ 3875314 w 5834743"/>
              <a:gd name="connsiteY110" fmla="*/ 771331 h 2351314"/>
              <a:gd name="connsiteX111" fmla="*/ 3875314 w 5834743"/>
              <a:gd name="connsiteY111" fmla="*/ 715347 h 2351314"/>
              <a:gd name="connsiteX112" fmla="*/ 4037045 w 5834743"/>
              <a:gd name="connsiteY112" fmla="*/ 715347 h 2351314"/>
              <a:gd name="connsiteX113" fmla="*/ 4080588 w 5834743"/>
              <a:gd name="connsiteY113" fmla="*/ 659363 h 2351314"/>
              <a:gd name="connsiteX114" fmla="*/ 4105469 w 5834743"/>
              <a:gd name="connsiteY114" fmla="*/ 628261 h 2351314"/>
              <a:gd name="connsiteX115" fmla="*/ 4211216 w 5834743"/>
              <a:gd name="connsiteY115" fmla="*/ 628261 h 2351314"/>
              <a:gd name="connsiteX116" fmla="*/ 4229877 w 5834743"/>
              <a:gd name="connsiteY116" fmla="*/ 609600 h 2351314"/>
              <a:gd name="connsiteX117" fmla="*/ 4236098 w 5834743"/>
              <a:gd name="connsiteY117" fmla="*/ 590939 h 2351314"/>
              <a:gd name="connsiteX118" fmla="*/ 4404049 w 5834743"/>
              <a:gd name="connsiteY118" fmla="*/ 590939 h 2351314"/>
              <a:gd name="connsiteX119" fmla="*/ 4404049 w 5834743"/>
              <a:gd name="connsiteY119" fmla="*/ 590939 h 2351314"/>
              <a:gd name="connsiteX120" fmla="*/ 4435151 w 5834743"/>
              <a:gd name="connsiteY120" fmla="*/ 547396 h 2351314"/>
              <a:gd name="connsiteX121" fmla="*/ 4528457 w 5834743"/>
              <a:gd name="connsiteY121" fmla="*/ 547396 h 2351314"/>
              <a:gd name="connsiteX122" fmla="*/ 4528457 w 5834743"/>
              <a:gd name="connsiteY122" fmla="*/ 503853 h 2351314"/>
              <a:gd name="connsiteX123" fmla="*/ 4584441 w 5834743"/>
              <a:gd name="connsiteY123" fmla="*/ 503853 h 2351314"/>
              <a:gd name="connsiteX124" fmla="*/ 4615543 w 5834743"/>
              <a:gd name="connsiteY124" fmla="*/ 491412 h 2351314"/>
              <a:gd name="connsiteX125" fmla="*/ 4621763 w 5834743"/>
              <a:gd name="connsiteY125" fmla="*/ 466531 h 2351314"/>
              <a:gd name="connsiteX126" fmla="*/ 4721290 w 5834743"/>
              <a:gd name="connsiteY126" fmla="*/ 466531 h 2351314"/>
              <a:gd name="connsiteX127" fmla="*/ 4721290 w 5834743"/>
              <a:gd name="connsiteY127" fmla="*/ 441649 h 2351314"/>
              <a:gd name="connsiteX128" fmla="*/ 4795935 w 5834743"/>
              <a:gd name="connsiteY128" fmla="*/ 441649 h 2351314"/>
              <a:gd name="connsiteX129" fmla="*/ 4833257 w 5834743"/>
              <a:gd name="connsiteY129" fmla="*/ 404326 h 2351314"/>
              <a:gd name="connsiteX130" fmla="*/ 4833257 w 5834743"/>
              <a:gd name="connsiteY130" fmla="*/ 404326 h 2351314"/>
              <a:gd name="connsiteX131" fmla="*/ 4883020 w 5834743"/>
              <a:gd name="connsiteY131" fmla="*/ 404326 h 2351314"/>
              <a:gd name="connsiteX132" fmla="*/ 4883020 w 5834743"/>
              <a:gd name="connsiteY132" fmla="*/ 360784 h 2351314"/>
              <a:gd name="connsiteX133" fmla="*/ 4957665 w 5834743"/>
              <a:gd name="connsiteY133" fmla="*/ 360784 h 2351314"/>
              <a:gd name="connsiteX134" fmla="*/ 4994988 w 5834743"/>
              <a:gd name="connsiteY134" fmla="*/ 329682 h 2351314"/>
              <a:gd name="connsiteX135" fmla="*/ 4994988 w 5834743"/>
              <a:gd name="connsiteY135" fmla="*/ 329682 h 2351314"/>
              <a:gd name="connsiteX136" fmla="*/ 5057192 w 5834743"/>
              <a:gd name="connsiteY136" fmla="*/ 311020 h 2351314"/>
              <a:gd name="connsiteX137" fmla="*/ 5075853 w 5834743"/>
              <a:gd name="connsiteY137" fmla="*/ 311020 h 2351314"/>
              <a:gd name="connsiteX138" fmla="*/ 5075853 w 5834743"/>
              <a:gd name="connsiteY138" fmla="*/ 255037 h 2351314"/>
              <a:gd name="connsiteX139" fmla="*/ 5206481 w 5834743"/>
              <a:gd name="connsiteY139" fmla="*/ 255037 h 2351314"/>
              <a:gd name="connsiteX140" fmla="*/ 5231363 w 5834743"/>
              <a:gd name="connsiteY140" fmla="*/ 242596 h 2351314"/>
              <a:gd name="connsiteX141" fmla="*/ 5250024 w 5834743"/>
              <a:gd name="connsiteY141" fmla="*/ 223935 h 2351314"/>
              <a:gd name="connsiteX142" fmla="*/ 5505061 w 5834743"/>
              <a:gd name="connsiteY142" fmla="*/ 223935 h 2351314"/>
              <a:gd name="connsiteX143" fmla="*/ 5505061 w 5834743"/>
              <a:gd name="connsiteY143" fmla="*/ 167951 h 2351314"/>
              <a:gd name="connsiteX144" fmla="*/ 5635690 w 5834743"/>
              <a:gd name="connsiteY144" fmla="*/ 167951 h 2351314"/>
              <a:gd name="connsiteX145" fmla="*/ 5635690 w 5834743"/>
              <a:gd name="connsiteY145" fmla="*/ 111967 h 2351314"/>
              <a:gd name="connsiteX146" fmla="*/ 5666792 w 5834743"/>
              <a:gd name="connsiteY146" fmla="*/ 111967 h 2351314"/>
              <a:gd name="connsiteX147" fmla="*/ 5666792 w 5834743"/>
              <a:gd name="connsiteY147" fmla="*/ 62204 h 2351314"/>
              <a:gd name="connsiteX148" fmla="*/ 5691673 w 5834743"/>
              <a:gd name="connsiteY148" fmla="*/ 62204 h 2351314"/>
              <a:gd name="connsiteX149" fmla="*/ 5691673 w 5834743"/>
              <a:gd name="connsiteY149" fmla="*/ 0 h 2351314"/>
              <a:gd name="connsiteX150" fmla="*/ 5834743 w 5834743"/>
              <a:gd name="connsiteY150" fmla="*/ 0 h 2351314"/>
              <a:gd name="connsiteX0" fmla="*/ 0 w 5834743"/>
              <a:gd name="connsiteY0" fmla="*/ 2351314 h 2351314"/>
              <a:gd name="connsiteX1" fmla="*/ 80865 w 5834743"/>
              <a:gd name="connsiteY1" fmla="*/ 2351314 h 2351314"/>
              <a:gd name="connsiteX2" fmla="*/ 105747 w 5834743"/>
              <a:gd name="connsiteY2" fmla="*/ 2326432 h 2351314"/>
              <a:gd name="connsiteX3" fmla="*/ 124408 w 5834743"/>
              <a:gd name="connsiteY3" fmla="*/ 2307771 h 2351314"/>
              <a:gd name="connsiteX4" fmla="*/ 192833 w 5834743"/>
              <a:gd name="connsiteY4" fmla="*/ 2307771 h 2351314"/>
              <a:gd name="connsiteX5" fmla="*/ 192833 w 5834743"/>
              <a:gd name="connsiteY5" fmla="*/ 2276669 h 2351314"/>
              <a:gd name="connsiteX6" fmla="*/ 255037 w 5834743"/>
              <a:gd name="connsiteY6" fmla="*/ 2276669 h 2351314"/>
              <a:gd name="connsiteX7" fmla="*/ 255037 w 5834743"/>
              <a:gd name="connsiteY7" fmla="*/ 2245567 h 2351314"/>
              <a:gd name="connsiteX8" fmla="*/ 304800 w 5834743"/>
              <a:gd name="connsiteY8" fmla="*/ 2245567 h 2351314"/>
              <a:gd name="connsiteX9" fmla="*/ 304800 w 5834743"/>
              <a:gd name="connsiteY9" fmla="*/ 2220686 h 2351314"/>
              <a:gd name="connsiteX10" fmla="*/ 360784 w 5834743"/>
              <a:gd name="connsiteY10" fmla="*/ 2220686 h 2351314"/>
              <a:gd name="connsiteX11" fmla="*/ 360784 w 5834743"/>
              <a:gd name="connsiteY11" fmla="*/ 2220686 h 2351314"/>
              <a:gd name="connsiteX12" fmla="*/ 385666 w 5834743"/>
              <a:gd name="connsiteY12" fmla="*/ 2195804 h 2351314"/>
              <a:gd name="connsiteX13" fmla="*/ 404326 w 5834743"/>
              <a:gd name="connsiteY13" fmla="*/ 2177144 h 2351314"/>
              <a:gd name="connsiteX14" fmla="*/ 429208 w 5834743"/>
              <a:gd name="connsiteY14" fmla="*/ 2177144 h 2351314"/>
              <a:gd name="connsiteX15" fmla="*/ 429208 w 5834743"/>
              <a:gd name="connsiteY15" fmla="*/ 2152261 h 2351314"/>
              <a:gd name="connsiteX16" fmla="*/ 491412 w 5834743"/>
              <a:gd name="connsiteY16" fmla="*/ 2152261 h 2351314"/>
              <a:gd name="connsiteX17" fmla="*/ 510073 w 5834743"/>
              <a:gd name="connsiteY17" fmla="*/ 2133600 h 2351314"/>
              <a:gd name="connsiteX18" fmla="*/ 590939 w 5834743"/>
              <a:gd name="connsiteY18" fmla="*/ 2133600 h 2351314"/>
              <a:gd name="connsiteX19" fmla="*/ 590939 w 5834743"/>
              <a:gd name="connsiteY19" fmla="*/ 2114939 h 2351314"/>
              <a:gd name="connsiteX20" fmla="*/ 640702 w 5834743"/>
              <a:gd name="connsiteY20" fmla="*/ 2114939 h 2351314"/>
              <a:gd name="connsiteX21" fmla="*/ 640702 w 5834743"/>
              <a:gd name="connsiteY21" fmla="*/ 2090057 h 2351314"/>
              <a:gd name="connsiteX22" fmla="*/ 671804 w 5834743"/>
              <a:gd name="connsiteY22" fmla="*/ 2090057 h 2351314"/>
              <a:gd name="connsiteX23" fmla="*/ 671804 w 5834743"/>
              <a:gd name="connsiteY23" fmla="*/ 2077616 h 2351314"/>
              <a:gd name="connsiteX24" fmla="*/ 734008 w 5834743"/>
              <a:gd name="connsiteY24" fmla="*/ 2077616 h 2351314"/>
              <a:gd name="connsiteX25" fmla="*/ 734008 w 5834743"/>
              <a:gd name="connsiteY25" fmla="*/ 2027853 h 2351314"/>
              <a:gd name="connsiteX26" fmla="*/ 783771 w 5834743"/>
              <a:gd name="connsiteY26" fmla="*/ 2027853 h 2351314"/>
              <a:gd name="connsiteX27" fmla="*/ 789992 w 5834743"/>
              <a:gd name="connsiteY27" fmla="*/ 2021632 h 2351314"/>
              <a:gd name="connsiteX28" fmla="*/ 852196 w 5834743"/>
              <a:gd name="connsiteY28" fmla="*/ 2021632 h 2351314"/>
              <a:gd name="connsiteX29" fmla="*/ 852196 w 5834743"/>
              <a:gd name="connsiteY29" fmla="*/ 1990531 h 2351314"/>
              <a:gd name="connsiteX30" fmla="*/ 908179 w 5834743"/>
              <a:gd name="connsiteY30" fmla="*/ 1990531 h 2351314"/>
              <a:gd name="connsiteX31" fmla="*/ 908179 w 5834743"/>
              <a:gd name="connsiteY31" fmla="*/ 1959428 h 2351314"/>
              <a:gd name="connsiteX32" fmla="*/ 1001486 w 5834743"/>
              <a:gd name="connsiteY32" fmla="*/ 1959428 h 2351314"/>
              <a:gd name="connsiteX33" fmla="*/ 1001486 w 5834743"/>
              <a:gd name="connsiteY33" fmla="*/ 1946988 h 2351314"/>
              <a:gd name="connsiteX34" fmla="*/ 1032588 w 5834743"/>
              <a:gd name="connsiteY34" fmla="*/ 1946988 h 2351314"/>
              <a:gd name="connsiteX35" fmla="*/ 1032588 w 5834743"/>
              <a:gd name="connsiteY35" fmla="*/ 1903445 h 2351314"/>
              <a:gd name="connsiteX36" fmla="*/ 1125894 w 5834743"/>
              <a:gd name="connsiteY36" fmla="*/ 1903445 h 2351314"/>
              <a:gd name="connsiteX37" fmla="*/ 1125894 w 5834743"/>
              <a:gd name="connsiteY37" fmla="*/ 1872343 h 2351314"/>
              <a:gd name="connsiteX38" fmla="*/ 1200539 w 5834743"/>
              <a:gd name="connsiteY38" fmla="*/ 1872343 h 2351314"/>
              <a:gd name="connsiteX39" fmla="*/ 1200539 w 5834743"/>
              <a:gd name="connsiteY39" fmla="*/ 1859902 h 2351314"/>
              <a:gd name="connsiteX40" fmla="*/ 1225420 w 5834743"/>
              <a:gd name="connsiteY40" fmla="*/ 1859902 h 2351314"/>
              <a:gd name="connsiteX41" fmla="*/ 1225420 w 5834743"/>
              <a:gd name="connsiteY41" fmla="*/ 1828800 h 2351314"/>
              <a:gd name="connsiteX42" fmla="*/ 1318726 w 5834743"/>
              <a:gd name="connsiteY42" fmla="*/ 1828800 h 2351314"/>
              <a:gd name="connsiteX43" fmla="*/ 1318726 w 5834743"/>
              <a:gd name="connsiteY43" fmla="*/ 1791477 h 2351314"/>
              <a:gd name="connsiteX44" fmla="*/ 1399592 w 5834743"/>
              <a:gd name="connsiteY44" fmla="*/ 1791477 h 2351314"/>
              <a:gd name="connsiteX45" fmla="*/ 1412033 w 5834743"/>
              <a:gd name="connsiteY45" fmla="*/ 1779036 h 2351314"/>
              <a:gd name="connsiteX46" fmla="*/ 1412033 w 5834743"/>
              <a:gd name="connsiteY46" fmla="*/ 1735494 h 2351314"/>
              <a:gd name="connsiteX47" fmla="*/ 1449355 w 5834743"/>
              <a:gd name="connsiteY47" fmla="*/ 1735494 h 2351314"/>
              <a:gd name="connsiteX48" fmla="*/ 1468016 w 5834743"/>
              <a:gd name="connsiteY48" fmla="*/ 1698171 h 2351314"/>
              <a:gd name="connsiteX49" fmla="*/ 1505339 w 5834743"/>
              <a:gd name="connsiteY49" fmla="*/ 1698171 h 2351314"/>
              <a:gd name="connsiteX50" fmla="*/ 1505339 w 5834743"/>
              <a:gd name="connsiteY50" fmla="*/ 1673290 h 2351314"/>
              <a:gd name="connsiteX51" fmla="*/ 1573763 w 5834743"/>
              <a:gd name="connsiteY51" fmla="*/ 1673290 h 2351314"/>
              <a:gd name="connsiteX52" fmla="*/ 1573763 w 5834743"/>
              <a:gd name="connsiteY52" fmla="*/ 1654628 h 2351314"/>
              <a:gd name="connsiteX53" fmla="*/ 1604865 w 5834743"/>
              <a:gd name="connsiteY53" fmla="*/ 1642188 h 2351314"/>
              <a:gd name="connsiteX54" fmla="*/ 1617306 w 5834743"/>
              <a:gd name="connsiteY54" fmla="*/ 1629747 h 2351314"/>
              <a:gd name="connsiteX55" fmla="*/ 1654628 w 5834743"/>
              <a:gd name="connsiteY55" fmla="*/ 1629747 h 2351314"/>
              <a:gd name="connsiteX56" fmla="*/ 1704392 w 5834743"/>
              <a:gd name="connsiteY56" fmla="*/ 1586204 h 2351314"/>
              <a:gd name="connsiteX57" fmla="*/ 1741714 w 5834743"/>
              <a:gd name="connsiteY57" fmla="*/ 1561322 h 2351314"/>
              <a:gd name="connsiteX58" fmla="*/ 1754155 w 5834743"/>
              <a:gd name="connsiteY58" fmla="*/ 1561322 h 2351314"/>
              <a:gd name="connsiteX59" fmla="*/ 1810139 w 5834743"/>
              <a:gd name="connsiteY59" fmla="*/ 1561322 h 2351314"/>
              <a:gd name="connsiteX60" fmla="*/ 1810139 w 5834743"/>
              <a:gd name="connsiteY60" fmla="*/ 1561322 h 2351314"/>
              <a:gd name="connsiteX61" fmla="*/ 1853681 w 5834743"/>
              <a:gd name="connsiteY61" fmla="*/ 1517780 h 2351314"/>
              <a:gd name="connsiteX62" fmla="*/ 1884784 w 5834743"/>
              <a:gd name="connsiteY62" fmla="*/ 1492898 h 2351314"/>
              <a:gd name="connsiteX63" fmla="*/ 1903445 w 5834743"/>
              <a:gd name="connsiteY63" fmla="*/ 1474237 h 2351314"/>
              <a:gd name="connsiteX64" fmla="*/ 1965649 w 5834743"/>
              <a:gd name="connsiteY64" fmla="*/ 1474237 h 2351314"/>
              <a:gd name="connsiteX65" fmla="*/ 1965649 w 5834743"/>
              <a:gd name="connsiteY65" fmla="*/ 1474237 h 2351314"/>
              <a:gd name="connsiteX66" fmla="*/ 1965649 w 5834743"/>
              <a:gd name="connsiteY66" fmla="*/ 1418253 h 2351314"/>
              <a:gd name="connsiteX67" fmla="*/ 2114939 w 5834743"/>
              <a:gd name="connsiteY67" fmla="*/ 1418253 h 2351314"/>
              <a:gd name="connsiteX68" fmla="*/ 2121159 w 5834743"/>
              <a:gd name="connsiteY68" fmla="*/ 1393371 h 2351314"/>
              <a:gd name="connsiteX69" fmla="*/ 2183363 w 5834743"/>
              <a:gd name="connsiteY69" fmla="*/ 1387151 h 2351314"/>
              <a:gd name="connsiteX70" fmla="*/ 2214465 w 5834743"/>
              <a:gd name="connsiteY70" fmla="*/ 1374710 h 2351314"/>
              <a:gd name="connsiteX71" fmla="*/ 2220686 w 5834743"/>
              <a:gd name="connsiteY71" fmla="*/ 1362269 h 2351314"/>
              <a:gd name="connsiteX72" fmla="*/ 2282890 w 5834743"/>
              <a:gd name="connsiteY72" fmla="*/ 1362269 h 2351314"/>
              <a:gd name="connsiteX73" fmla="*/ 2282890 w 5834743"/>
              <a:gd name="connsiteY73" fmla="*/ 1331167 h 2351314"/>
              <a:gd name="connsiteX74" fmla="*/ 2282890 w 5834743"/>
              <a:gd name="connsiteY74" fmla="*/ 1331167 h 2351314"/>
              <a:gd name="connsiteX75" fmla="*/ 2342048 w 5834743"/>
              <a:gd name="connsiteY75" fmla="*/ 1335338 h 2351314"/>
              <a:gd name="connsiteX76" fmla="*/ 2401077 w 5834743"/>
              <a:gd name="connsiteY76" fmla="*/ 1256522 h 2351314"/>
              <a:gd name="connsiteX77" fmla="*/ 2469502 w 5834743"/>
              <a:gd name="connsiteY77" fmla="*/ 1244082 h 2351314"/>
              <a:gd name="connsiteX78" fmla="*/ 2469502 w 5834743"/>
              <a:gd name="connsiteY78" fmla="*/ 1244082 h 2351314"/>
              <a:gd name="connsiteX79" fmla="*/ 2469502 w 5834743"/>
              <a:gd name="connsiteY79" fmla="*/ 1244082 h 2351314"/>
              <a:gd name="connsiteX80" fmla="*/ 2500604 w 5834743"/>
              <a:gd name="connsiteY80" fmla="*/ 1212980 h 2351314"/>
              <a:gd name="connsiteX81" fmla="*/ 2575249 w 5834743"/>
              <a:gd name="connsiteY81" fmla="*/ 1212980 h 2351314"/>
              <a:gd name="connsiteX82" fmla="*/ 2575249 w 5834743"/>
              <a:gd name="connsiteY82" fmla="*/ 1212980 h 2351314"/>
              <a:gd name="connsiteX83" fmla="*/ 2575249 w 5834743"/>
              <a:gd name="connsiteY83" fmla="*/ 1156996 h 2351314"/>
              <a:gd name="connsiteX84" fmla="*/ 2662335 w 5834743"/>
              <a:gd name="connsiteY84" fmla="*/ 1156996 h 2351314"/>
              <a:gd name="connsiteX85" fmla="*/ 2712098 w 5834743"/>
              <a:gd name="connsiteY85" fmla="*/ 1119673 h 2351314"/>
              <a:gd name="connsiteX86" fmla="*/ 2736979 w 5834743"/>
              <a:gd name="connsiteY86" fmla="*/ 1101012 h 2351314"/>
              <a:gd name="connsiteX87" fmla="*/ 2736979 w 5834743"/>
              <a:gd name="connsiteY87" fmla="*/ 1101012 h 2351314"/>
              <a:gd name="connsiteX88" fmla="*/ 2811624 w 5834743"/>
              <a:gd name="connsiteY88" fmla="*/ 1101012 h 2351314"/>
              <a:gd name="connsiteX89" fmla="*/ 2811624 w 5834743"/>
              <a:gd name="connsiteY89" fmla="*/ 1069910 h 2351314"/>
              <a:gd name="connsiteX90" fmla="*/ 2886269 w 5834743"/>
              <a:gd name="connsiteY90" fmla="*/ 1057469 h 2351314"/>
              <a:gd name="connsiteX91" fmla="*/ 2898710 w 5834743"/>
              <a:gd name="connsiteY91" fmla="*/ 1045028 h 2351314"/>
              <a:gd name="connsiteX92" fmla="*/ 2923592 w 5834743"/>
              <a:gd name="connsiteY92" fmla="*/ 1026367 h 2351314"/>
              <a:gd name="connsiteX93" fmla="*/ 2923592 w 5834743"/>
              <a:gd name="connsiteY93" fmla="*/ 1026367 h 2351314"/>
              <a:gd name="connsiteX94" fmla="*/ 2960914 w 5834743"/>
              <a:gd name="connsiteY94" fmla="*/ 989045 h 2351314"/>
              <a:gd name="connsiteX95" fmla="*/ 3060441 w 5834743"/>
              <a:gd name="connsiteY95" fmla="*/ 989045 h 2351314"/>
              <a:gd name="connsiteX96" fmla="*/ 3060441 w 5834743"/>
              <a:gd name="connsiteY96" fmla="*/ 945502 h 2351314"/>
              <a:gd name="connsiteX97" fmla="*/ 3259494 w 5834743"/>
              <a:gd name="connsiteY97" fmla="*/ 945502 h 2351314"/>
              <a:gd name="connsiteX98" fmla="*/ 3259494 w 5834743"/>
              <a:gd name="connsiteY98" fmla="*/ 945502 h 2351314"/>
              <a:gd name="connsiteX99" fmla="*/ 3259494 w 5834743"/>
              <a:gd name="connsiteY99" fmla="*/ 883298 h 2351314"/>
              <a:gd name="connsiteX100" fmla="*/ 3408784 w 5834743"/>
              <a:gd name="connsiteY100" fmla="*/ 883298 h 2351314"/>
              <a:gd name="connsiteX101" fmla="*/ 3459341 w 5834743"/>
              <a:gd name="connsiteY101" fmla="*/ 881378 h 2351314"/>
              <a:gd name="connsiteX102" fmla="*/ 3464767 w 5834743"/>
              <a:gd name="connsiteY102" fmla="*/ 858416 h 2351314"/>
              <a:gd name="connsiteX103" fmla="*/ 3533192 w 5834743"/>
              <a:gd name="connsiteY103" fmla="*/ 858416 h 2351314"/>
              <a:gd name="connsiteX104" fmla="*/ 3533192 w 5834743"/>
              <a:gd name="connsiteY104" fmla="*/ 839755 h 2351314"/>
              <a:gd name="connsiteX105" fmla="*/ 3638939 w 5834743"/>
              <a:gd name="connsiteY105" fmla="*/ 839755 h 2351314"/>
              <a:gd name="connsiteX106" fmla="*/ 3663820 w 5834743"/>
              <a:gd name="connsiteY106" fmla="*/ 796212 h 2351314"/>
              <a:gd name="connsiteX107" fmla="*/ 3676261 w 5834743"/>
              <a:gd name="connsiteY107" fmla="*/ 771331 h 2351314"/>
              <a:gd name="connsiteX108" fmla="*/ 3763347 w 5834743"/>
              <a:gd name="connsiteY108" fmla="*/ 771331 h 2351314"/>
              <a:gd name="connsiteX109" fmla="*/ 3763347 w 5834743"/>
              <a:gd name="connsiteY109" fmla="*/ 771331 h 2351314"/>
              <a:gd name="connsiteX110" fmla="*/ 3875314 w 5834743"/>
              <a:gd name="connsiteY110" fmla="*/ 771331 h 2351314"/>
              <a:gd name="connsiteX111" fmla="*/ 3875314 w 5834743"/>
              <a:gd name="connsiteY111" fmla="*/ 715347 h 2351314"/>
              <a:gd name="connsiteX112" fmla="*/ 4037045 w 5834743"/>
              <a:gd name="connsiteY112" fmla="*/ 715347 h 2351314"/>
              <a:gd name="connsiteX113" fmla="*/ 4080588 w 5834743"/>
              <a:gd name="connsiteY113" fmla="*/ 659363 h 2351314"/>
              <a:gd name="connsiteX114" fmla="*/ 4105469 w 5834743"/>
              <a:gd name="connsiteY114" fmla="*/ 628261 h 2351314"/>
              <a:gd name="connsiteX115" fmla="*/ 4211216 w 5834743"/>
              <a:gd name="connsiteY115" fmla="*/ 628261 h 2351314"/>
              <a:gd name="connsiteX116" fmla="*/ 4229877 w 5834743"/>
              <a:gd name="connsiteY116" fmla="*/ 609600 h 2351314"/>
              <a:gd name="connsiteX117" fmla="*/ 4236098 w 5834743"/>
              <a:gd name="connsiteY117" fmla="*/ 590939 h 2351314"/>
              <a:gd name="connsiteX118" fmla="*/ 4404049 w 5834743"/>
              <a:gd name="connsiteY118" fmla="*/ 590939 h 2351314"/>
              <a:gd name="connsiteX119" fmla="*/ 4404049 w 5834743"/>
              <a:gd name="connsiteY119" fmla="*/ 590939 h 2351314"/>
              <a:gd name="connsiteX120" fmla="*/ 4435151 w 5834743"/>
              <a:gd name="connsiteY120" fmla="*/ 547396 h 2351314"/>
              <a:gd name="connsiteX121" fmla="*/ 4528457 w 5834743"/>
              <a:gd name="connsiteY121" fmla="*/ 547396 h 2351314"/>
              <a:gd name="connsiteX122" fmla="*/ 4528457 w 5834743"/>
              <a:gd name="connsiteY122" fmla="*/ 503853 h 2351314"/>
              <a:gd name="connsiteX123" fmla="*/ 4584441 w 5834743"/>
              <a:gd name="connsiteY123" fmla="*/ 503853 h 2351314"/>
              <a:gd name="connsiteX124" fmla="*/ 4615543 w 5834743"/>
              <a:gd name="connsiteY124" fmla="*/ 491412 h 2351314"/>
              <a:gd name="connsiteX125" fmla="*/ 4621763 w 5834743"/>
              <a:gd name="connsiteY125" fmla="*/ 466531 h 2351314"/>
              <a:gd name="connsiteX126" fmla="*/ 4721290 w 5834743"/>
              <a:gd name="connsiteY126" fmla="*/ 466531 h 2351314"/>
              <a:gd name="connsiteX127" fmla="*/ 4721290 w 5834743"/>
              <a:gd name="connsiteY127" fmla="*/ 441649 h 2351314"/>
              <a:gd name="connsiteX128" fmla="*/ 4795935 w 5834743"/>
              <a:gd name="connsiteY128" fmla="*/ 441649 h 2351314"/>
              <a:gd name="connsiteX129" fmla="*/ 4833257 w 5834743"/>
              <a:gd name="connsiteY129" fmla="*/ 404326 h 2351314"/>
              <a:gd name="connsiteX130" fmla="*/ 4833257 w 5834743"/>
              <a:gd name="connsiteY130" fmla="*/ 404326 h 2351314"/>
              <a:gd name="connsiteX131" fmla="*/ 4883020 w 5834743"/>
              <a:gd name="connsiteY131" fmla="*/ 404326 h 2351314"/>
              <a:gd name="connsiteX132" fmla="*/ 4883020 w 5834743"/>
              <a:gd name="connsiteY132" fmla="*/ 360784 h 2351314"/>
              <a:gd name="connsiteX133" fmla="*/ 4957665 w 5834743"/>
              <a:gd name="connsiteY133" fmla="*/ 360784 h 2351314"/>
              <a:gd name="connsiteX134" fmla="*/ 4994988 w 5834743"/>
              <a:gd name="connsiteY134" fmla="*/ 329682 h 2351314"/>
              <a:gd name="connsiteX135" fmla="*/ 4994988 w 5834743"/>
              <a:gd name="connsiteY135" fmla="*/ 329682 h 2351314"/>
              <a:gd name="connsiteX136" fmla="*/ 5057192 w 5834743"/>
              <a:gd name="connsiteY136" fmla="*/ 311020 h 2351314"/>
              <a:gd name="connsiteX137" fmla="*/ 5075853 w 5834743"/>
              <a:gd name="connsiteY137" fmla="*/ 311020 h 2351314"/>
              <a:gd name="connsiteX138" fmla="*/ 5075853 w 5834743"/>
              <a:gd name="connsiteY138" fmla="*/ 255037 h 2351314"/>
              <a:gd name="connsiteX139" fmla="*/ 5206481 w 5834743"/>
              <a:gd name="connsiteY139" fmla="*/ 255037 h 2351314"/>
              <a:gd name="connsiteX140" fmla="*/ 5231363 w 5834743"/>
              <a:gd name="connsiteY140" fmla="*/ 242596 h 2351314"/>
              <a:gd name="connsiteX141" fmla="*/ 5250024 w 5834743"/>
              <a:gd name="connsiteY141" fmla="*/ 223935 h 2351314"/>
              <a:gd name="connsiteX142" fmla="*/ 5505061 w 5834743"/>
              <a:gd name="connsiteY142" fmla="*/ 223935 h 2351314"/>
              <a:gd name="connsiteX143" fmla="*/ 5505061 w 5834743"/>
              <a:gd name="connsiteY143" fmla="*/ 167951 h 2351314"/>
              <a:gd name="connsiteX144" fmla="*/ 5635690 w 5834743"/>
              <a:gd name="connsiteY144" fmla="*/ 167951 h 2351314"/>
              <a:gd name="connsiteX145" fmla="*/ 5635690 w 5834743"/>
              <a:gd name="connsiteY145" fmla="*/ 111967 h 2351314"/>
              <a:gd name="connsiteX146" fmla="*/ 5666792 w 5834743"/>
              <a:gd name="connsiteY146" fmla="*/ 111967 h 2351314"/>
              <a:gd name="connsiteX147" fmla="*/ 5666792 w 5834743"/>
              <a:gd name="connsiteY147" fmla="*/ 62204 h 2351314"/>
              <a:gd name="connsiteX148" fmla="*/ 5691673 w 5834743"/>
              <a:gd name="connsiteY148" fmla="*/ 62204 h 2351314"/>
              <a:gd name="connsiteX149" fmla="*/ 5691673 w 5834743"/>
              <a:gd name="connsiteY149" fmla="*/ 0 h 2351314"/>
              <a:gd name="connsiteX150" fmla="*/ 5834743 w 5834743"/>
              <a:gd name="connsiteY150" fmla="*/ 0 h 2351314"/>
              <a:gd name="connsiteX0" fmla="*/ 0 w 5834743"/>
              <a:gd name="connsiteY0" fmla="*/ 2351314 h 2351314"/>
              <a:gd name="connsiteX1" fmla="*/ 80865 w 5834743"/>
              <a:gd name="connsiteY1" fmla="*/ 2351314 h 2351314"/>
              <a:gd name="connsiteX2" fmla="*/ 105747 w 5834743"/>
              <a:gd name="connsiteY2" fmla="*/ 2326432 h 2351314"/>
              <a:gd name="connsiteX3" fmla="*/ 124408 w 5834743"/>
              <a:gd name="connsiteY3" fmla="*/ 2307771 h 2351314"/>
              <a:gd name="connsiteX4" fmla="*/ 192833 w 5834743"/>
              <a:gd name="connsiteY4" fmla="*/ 2307771 h 2351314"/>
              <a:gd name="connsiteX5" fmla="*/ 192833 w 5834743"/>
              <a:gd name="connsiteY5" fmla="*/ 2276669 h 2351314"/>
              <a:gd name="connsiteX6" fmla="*/ 255037 w 5834743"/>
              <a:gd name="connsiteY6" fmla="*/ 2276669 h 2351314"/>
              <a:gd name="connsiteX7" fmla="*/ 255037 w 5834743"/>
              <a:gd name="connsiteY7" fmla="*/ 2245567 h 2351314"/>
              <a:gd name="connsiteX8" fmla="*/ 304800 w 5834743"/>
              <a:gd name="connsiteY8" fmla="*/ 2245567 h 2351314"/>
              <a:gd name="connsiteX9" fmla="*/ 304800 w 5834743"/>
              <a:gd name="connsiteY9" fmla="*/ 2220686 h 2351314"/>
              <a:gd name="connsiteX10" fmla="*/ 360784 w 5834743"/>
              <a:gd name="connsiteY10" fmla="*/ 2220686 h 2351314"/>
              <a:gd name="connsiteX11" fmla="*/ 360784 w 5834743"/>
              <a:gd name="connsiteY11" fmla="*/ 2220686 h 2351314"/>
              <a:gd name="connsiteX12" fmla="*/ 385666 w 5834743"/>
              <a:gd name="connsiteY12" fmla="*/ 2195804 h 2351314"/>
              <a:gd name="connsiteX13" fmla="*/ 404326 w 5834743"/>
              <a:gd name="connsiteY13" fmla="*/ 2177144 h 2351314"/>
              <a:gd name="connsiteX14" fmla="*/ 429208 w 5834743"/>
              <a:gd name="connsiteY14" fmla="*/ 2177144 h 2351314"/>
              <a:gd name="connsiteX15" fmla="*/ 429208 w 5834743"/>
              <a:gd name="connsiteY15" fmla="*/ 2152261 h 2351314"/>
              <a:gd name="connsiteX16" fmla="*/ 491412 w 5834743"/>
              <a:gd name="connsiteY16" fmla="*/ 2152261 h 2351314"/>
              <a:gd name="connsiteX17" fmla="*/ 510073 w 5834743"/>
              <a:gd name="connsiteY17" fmla="*/ 2133600 h 2351314"/>
              <a:gd name="connsiteX18" fmla="*/ 590939 w 5834743"/>
              <a:gd name="connsiteY18" fmla="*/ 2133600 h 2351314"/>
              <a:gd name="connsiteX19" fmla="*/ 590939 w 5834743"/>
              <a:gd name="connsiteY19" fmla="*/ 2114939 h 2351314"/>
              <a:gd name="connsiteX20" fmla="*/ 640702 w 5834743"/>
              <a:gd name="connsiteY20" fmla="*/ 2114939 h 2351314"/>
              <a:gd name="connsiteX21" fmla="*/ 640702 w 5834743"/>
              <a:gd name="connsiteY21" fmla="*/ 2090057 h 2351314"/>
              <a:gd name="connsiteX22" fmla="*/ 671804 w 5834743"/>
              <a:gd name="connsiteY22" fmla="*/ 2090057 h 2351314"/>
              <a:gd name="connsiteX23" fmla="*/ 671804 w 5834743"/>
              <a:gd name="connsiteY23" fmla="*/ 2077616 h 2351314"/>
              <a:gd name="connsiteX24" fmla="*/ 734008 w 5834743"/>
              <a:gd name="connsiteY24" fmla="*/ 2077616 h 2351314"/>
              <a:gd name="connsiteX25" fmla="*/ 734008 w 5834743"/>
              <a:gd name="connsiteY25" fmla="*/ 2027853 h 2351314"/>
              <a:gd name="connsiteX26" fmla="*/ 783771 w 5834743"/>
              <a:gd name="connsiteY26" fmla="*/ 2027853 h 2351314"/>
              <a:gd name="connsiteX27" fmla="*/ 789992 w 5834743"/>
              <a:gd name="connsiteY27" fmla="*/ 2021632 h 2351314"/>
              <a:gd name="connsiteX28" fmla="*/ 852196 w 5834743"/>
              <a:gd name="connsiteY28" fmla="*/ 2021632 h 2351314"/>
              <a:gd name="connsiteX29" fmla="*/ 852196 w 5834743"/>
              <a:gd name="connsiteY29" fmla="*/ 1990531 h 2351314"/>
              <a:gd name="connsiteX30" fmla="*/ 908179 w 5834743"/>
              <a:gd name="connsiteY30" fmla="*/ 1990531 h 2351314"/>
              <a:gd name="connsiteX31" fmla="*/ 908179 w 5834743"/>
              <a:gd name="connsiteY31" fmla="*/ 1959428 h 2351314"/>
              <a:gd name="connsiteX32" fmla="*/ 1001486 w 5834743"/>
              <a:gd name="connsiteY32" fmla="*/ 1959428 h 2351314"/>
              <a:gd name="connsiteX33" fmla="*/ 1001486 w 5834743"/>
              <a:gd name="connsiteY33" fmla="*/ 1946988 h 2351314"/>
              <a:gd name="connsiteX34" fmla="*/ 1032588 w 5834743"/>
              <a:gd name="connsiteY34" fmla="*/ 1946988 h 2351314"/>
              <a:gd name="connsiteX35" fmla="*/ 1032588 w 5834743"/>
              <a:gd name="connsiteY35" fmla="*/ 1903445 h 2351314"/>
              <a:gd name="connsiteX36" fmla="*/ 1125894 w 5834743"/>
              <a:gd name="connsiteY36" fmla="*/ 1903445 h 2351314"/>
              <a:gd name="connsiteX37" fmla="*/ 1125894 w 5834743"/>
              <a:gd name="connsiteY37" fmla="*/ 1872343 h 2351314"/>
              <a:gd name="connsiteX38" fmla="*/ 1200539 w 5834743"/>
              <a:gd name="connsiteY38" fmla="*/ 1872343 h 2351314"/>
              <a:gd name="connsiteX39" fmla="*/ 1200539 w 5834743"/>
              <a:gd name="connsiteY39" fmla="*/ 1859902 h 2351314"/>
              <a:gd name="connsiteX40" fmla="*/ 1225420 w 5834743"/>
              <a:gd name="connsiteY40" fmla="*/ 1859902 h 2351314"/>
              <a:gd name="connsiteX41" fmla="*/ 1225420 w 5834743"/>
              <a:gd name="connsiteY41" fmla="*/ 1828800 h 2351314"/>
              <a:gd name="connsiteX42" fmla="*/ 1318726 w 5834743"/>
              <a:gd name="connsiteY42" fmla="*/ 1828800 h 2351314"/>
              <a:gd name="connsiteX43" fmla="*/ 1318726 w 5834743"/>
              <a:gd name="connsiteY43" fmla="*/ 1791477 h 2351314"/>
              <a:gd name="connsiteX44" fmla="*/ 1399592 w 5834743"/>
              <a:gd name="connsiteY44" fmla="*/ 1791477 h 2351314"/>
              <a:gd name="connsiteX45" fmla="*/ 1412033 w 5834743"/>
              <a:gd name="connsiteY45" fmla="*/ 1779036 h 2351314"/>
              <a:gd name="connsiteX46" fmla="*/ 1412033 w 5834743"/>
              <a:gd name="connsiteY46" fmla="*/ 1735494 h 2351314"/>
              <a:gd name="connsiteX47" fmla="*/ 1449355 w 5834743"/>
              <a:gd name="connsiteY47" fmla="*/ 1735494 h 2351314"/>
              <a:gd name="connsiteX48" fmla="*/ 1468016 w 5834743"/>
              <a:gd name="connsiteY48" fmla="*/ 1698171 h 2351314"/>
              <a:gd name="connsiteX49" fmla="*/ 1505339 w 5834743"/>
              <a:gd name="connsiteY49" fmla="*/ 1698171 h 2351314"/>
              <a:gd name="connsiteX50" fmla="*/ 1505339 w 5834743"/>
              <a:gd name="connsiteY50" fmla="*/ 1673290 h 2351314"/>
              <a:gd name="connsiteX51" fmla="*/ 1573763 w 5834743"/>
              <a:gd name="connsiteY51" fmla="*/ 1673290 h 2351314"/>
              <a:gd name="connsiteX52" fmla="*/ 1573763 w 5834743"/>
              <a:gd name="connsiteY52" fmla="*/ 1654628 h 2351314"/>
              <a:gd name="connsiteX53" fmla="*/ 1604865 w 5834743"/>
              <a:gd name="connsiteY53" fmla="*/ 1642188 h 2351314"/>
              <a:gd name="connsiteX54" fmla="*/ 1617306 w 5834743"/>
              <a:gd name="connsiteY54" fmla="*/ 1629747 h 2351314"/>
              <a:gd name="connsiteX55" fmla="*/ 1654628 w 5834743"/>
              <a:gd name="connsiteY55" fmla="*/ 1629747 h 2351314"/>
              <a:gd name="connsiteX56" fmla="*/ 1704392 w 5834743"/>
              <a:gd name="connsiteY56" fmla="*/ 1586204 h 2351314"/>
              <a:gd name="connsiteX57" fmla="*/ 1741714 w 5834743"/>
              <a:gd name="connsiteY57" fmla="*/ 1561322 h 2351314"/>
              <a:gd name="connsiteX58" fmla="*/ 1754155 w 5834743"/>
              <a:gd name="connsiteY58" fmla="*/ 1561322 h 2351314"/>
              <a:gd name="connsiteX59" fmla="*/ 1810139 w 5834743"/>
              <a:gd name="connsiteY59" fmla="*/ 1561322 h 2351314"/>
              <a:gd name="connsiteX60" fmla="*/ 1810139 w 5834743"/>
              <a:gd name="connsiteY60" fmla="*/ 1561322 h 2351314"/>
              <a:gd name="connsiteX61" fmla="*/ 1853681 w 5834743"/>
              <a:gd name="connsiteY61" fmla="*/ 1517780 h 2351314"/>
              <a:gd name="connsiteX62" fmla="*/ 1884784 w 5834743"/>
              <a:gd name="connsiteY62" fmla="*/ 1492898 h 2351314"/>
              <a:gd name="connsiteX63" fmla="*/ 1903445 w 5834743"/>
              <a:gd name="connsiteY63" fmla="*/ 1474237 h 2351314"/>
              <a:gd name="connsiteX64" fmla="*/ 1965649 w 5834743"/>
              <a:gd name="connsiteY64" fmla="*/ 1474237 h 2351314"/>
              <a:gd name="connsiteX65" fmla="*/ 1965649 w 5834743"/>
              <a:gd name="connsiteY65" fmla="*/ 1474237 h 2351314"/>
              <a:gd name="connsiteX66" fmla="*/ 1965649 w 5834743"/>
              <a:gd name="connsiteY66" fmla="*/ 1418253 h 2351314"/>
              <a:gd name="connsiteX67" fmla="*/ 2114939 w 5834743"/>
              <a:gd name="connsiteY67" fmla="*/ 1418253 h 2351314"/>
              <a:gd name="connsiteX68" fmla="*/ 2121159 w 5834743"/>
              <a:gd name="connsiteY68" fmla="*/ 1393371 h 2351314"/>
              <a:gd name="connsiteX69" fmla="*/ 2183363 w 5834743"/>
              <a:gd name="connsiteY69" fmla="*/ 1387151 h 2351314"/>
              <a:gd name="connsiteX70" fmla="*/ 2214465 w 5834743"/>
              <a:gd name="connsiteY70" fmla="*/ 1374710 h 2351314"/>
              <a:gd name="connsiteX71" fmla="*/ 2220686 w 5834743"/>
              <a:gd name="connsiteY71" fmla="*/ 1362269 h 2351314"/>
              <a:gd name="connsiteX72" fmla="*/ 2282890 w 5834743"/>
              <a:gd name="connsiteY72" fmla="*/ 1362269 h 2351314"/>
              <a:gd name="connsiteX73" fmla="*/ 2282890 w 5834743"/>
              <a:gd name="connsiteY73" fmla="*/ 1331167 h 2351314"/>
              <a:gd name="connsiteX74" fmla="*/ 2282890 w 5834743"/>
              <a:gd name="connsiteY74" fmla="*/ 1331167 h 2351314"/>
              <a:gd name="connsiteX75" fmla="*/ 2342048 w 5834743"/>
              <a:gd name="connsiteY75" fmla="*/ 1332625 h 2351314"/>
              <a:gd name="connsiteX76" fmla="*/ 2401077 w 5834743"/>
              <a:gd name="connsiteY76" fmla="*/ 1256522 h 2351314"/>
              <a:gd name="connsiteX77" fmla="*/ 2469502 w 5834743"/>
              <a:gd name="connsiteY77" fmla="*/ 1244082 h 2351314"/>
              <a:gd name="connsiteX78" fmla="*/ 2469502 w 5834743"/>
              <a:gd name="connsiteY78" fmla="*/ 1244082 h 2351314"/>
              <a:gd name="connsiteX79" fmla="*/ 2469502 w 5834743"/>
              <a:gd name="connsiteY79" fmla="*/ 1244082 h 2351314"/>
              <a:gd name="connsiteX80" fmla="*/ 2500604 w 5834743"/>
              <a:gd name="connsiteY80" fmla="*/ 1212980 h 2351314"/>
              <a:gd name="connsiteX81" fmla="*/ 2575249 w 5834743"/>
              <a:gd name="connsiteY81" fmla="*/ 1212980 h 2351314"/>
              <a:gd name="connsiteX82" fmla="*/ 2575249 w 5834743"/>
              <a:gd name="connsiteY82" fmla="*/ 1212980 h 2351314"/>
              <a:gd name="connsiteX83" fmla="*/ 2575249 w 5834743"/>
              <a:gd name="connsiteY83" fmla="*/ 1156996 h 2351314"/>
              <a:gd name="connsiteX84" fmla="*/ 2662335 w 5834743"/>
              <a:gd name="connsiteY84" fmla="*/ 1156996 h 2351314"/>
              <a:gd name="connsiteX85" fmla="*/ 2712098 w 5834743"/>
              <a:gd name="connsiteY85" fmla="*/ 1119673 h 2351314"/>
              <a:gd name="connsiteX86" fmla="*/ 2736979 w 5834743"/>
              <a:gd name="connsiteY86" fmla="*/ 1101012 h 2351314"/>
              <a:gd name="connsiteX87" fmla="*/ 2736979 w 5834743"/>
              <a:gd name="connsiteY87" fmla="*/ 1101012 h 2351314"/>
              <a:gd name="connsiteX88" fmla="*/ 2811624 w 5834743"/>
              <a:gd name="connsiteY88" fmla="*/ 1101012 h 2351314"/>
              <a:gd name="connsiteX89" fmla="*/ 2811624 w 5834743"/>
              <a:gd name="connsiteY89" fmla="*/ 1069910 h 2351314"/>
              <a:gd name="connsiteX90" fmla="*/ 2886269 w 5834743"/>
              <a:gd name="connsiteY90" fmla="*/ 1057469 h 2351314"/>
              <a:gd name="connsiteX91" fmla="*/ 2898710 w 5834743"/>
              <a:gd name="connsiteY91" fmla="*/ 1045028 h 2351314"/>
              <a:gd name="connsiteX92" fmla="*/ 2923592 w 5834743"/>
              <a:gd name="connsiteY92" fmla="*/ 1026367 h 2351314"/>
              <a:gd name="connsiteX93" fmla="*/ 2923592 w 5834743"/>
              <a:gd name="connsiteY93" fmla="*/ 1026367 h 2351314"/>
              <a:gd name="connsiteX94" fmla="*/ 2960914 w 5834743"/>
              <a:gd name="connsiteY94" fmla="*/ 989045 h 2351314"/>
              <a:gd name="connsiteX95" fmla="*/ 3060441 w 5834743"/>
              <a:gd name="connsiteY95" fmla="*/ 989045 h 2351314"/>
              <a:gd name="connsiteX96" fmla="*/ 3060441 w 5834743"/>
              <a:gd name="connsiteY96" fmla="*/ 945502 h 2351314"/>
              <a:gd name="connsiteX97" fmla="*/ 3259494 w 5834743"/>
              <a:gd name="connsiteY97" fmla="*/ 945502 h 2351314"/>
              <a:gd name="connsiteX98" fmla="*/ 3259494 w 5834743"/>
              <a:gd name="connsiteY98" fmla="*/ 945502 h 2351314"/>
              <a:gd name="connsiteX99" fmla="*/ 3259494 w 5834743"/>
              <a:gd name="connsiteY99" fmla="*/ 883298 h 2351314"/>
              <a:gd name="connsiteX100" fmla="*/ 3408784 w 5834743"/>
              <a:gd name="connsiteY100" fmla="*/ 883298 h 2351314"/>
              <a:gd name="connsiteX101" fmla="*/ 3459341 w 5834743"/>
              <a:gd name="connsiteY101" fmla="*/ 881378 h 2351314"/>
              <a:gd name="connsiteX102" fmla="*/ 3464767 w 5834743"/>
              <a:gd name="connsiteY102" fmla="*/ 858416 h 2351314"/>
              <a:gd name="connsiteX103" fmla="*/ 3533192 w 5834743"/>
              <a:gd name="connsiteY103" fmla="*/ 858416 h 2351314"/>
              <a:gd name="connsiteX104" fmla="*/ 3533192 w 5834743"/>
              <a:gd name="connsiteY104" fmla="*/ 839755 h 2351314"/>
              <a:gd name="connsiteX105" fmla="*/ 3638939 w 5834743"/>
              <a:gd name="connsiteY105" fmla="*/ 839755 h 2351314"/>
              <a:gd name="connsiteX106" fmla="*/ 3663820 w 5834743"/>
              <a:gd name="connsiteY106" fmla="*/ 796212 h 2351314"/>
              <a:gd name="connsiteX107" fmla="*/ 3676261 w 5834743"/>
              <a:gd name="connsiteY107" fmla="*/ 771331 h 2351314"/>
              <a:gd name="connsiteX108" fmla="*/ 3763347 w 5834743"/>
              <a:gd name="connsiteY108" fmla="*/ 771331 h 2351314"/>
              <a:gd name="connsiteX109" fmla="*/ 3763347 w 5834743"/>
              <a:gd name="connsiteY109" fmla="*/ 771331 h 2351314"/>
              <a:gd name="connsiteX110" fmla="*/ 3875314 w 5834743"/>
              <a:gd name="connsiteY110" fmla="*/ 771331 h 2351314"/>
              <a:gd name="connsiteX111" fmla="*/ 3875314 w 5834743"/>
              <a:gd name="connsiteY111" fmla="*/ 715347 h 2351314"/>
              <a:gd name="connsiteX112" fmla="*/ 4037045 w 5834743"/>
              <a:gd name="connsiteY112" fmla="*/ 715347 h 2351314"/>
              <a:gd name="connsiteX113" fmla="*/ 4080588 w 5834743"/>
              <a:gd name="connsiteY113" fmla="*/ 659363 h 2351314"/>
              <a:gd name="connsiteX114" fmla="*/ 4105469 w 5834743"/>
              <a:gd name="connsiteY114" fmla="*/ 628261 h 2351314"/>
              <a:gd name="connsiteX115" fmla="*/ 4211216 w 5834743"/>
              <a:gd name="connsiteY115" fmla="*/ 628261 h 2351314"/>
              <a:gd name="connsiteX116" fmla="*/ 4229877 w 5834743"/>
              <a:gd name="connsiteY116" fmla="*/ 609600 h 2351314"/>
              <a:gd name="connsiteX117" fmla="*/ 4236098 w 5834743"/>
              <a:gd name="connsiteY117" fmla="*/ 590939 h 2351314"/>
              <a:gd name="connsiteX118" fmla="*/ 4404049 w 5834743"/>
              <a:gd name="connsiteY118" fmla="*/ 590939 h 2351314"/>
              <a:gd name="connsiteX119" fmla="*/ 4404049 w 5834743"/>
              <a:gd name="connsiteY119" fmla="*/ 590939 h 2351314"/>
              <a:gd name="connsiteX120" fmla="*/ 4435151 w 5834743"/>
              <a:gd name="connsiteY120" fmla="*/ 547396 h 2351314"/>
              <a:gd name="connsiteX121" fmla="*/ 4528457 w 5834743"/>
              <a:gd name="connsiteY121" fmla="*/ 547396 h 2351314"/>
              <a:gd name="connsiteX122" fmla="*/ 4528457 w 5834743"/>
              <a:gd name="connsiteY122" fmla="*/ 503853 h 2351314"/>
              <a:gd name="connsiteX123" fmla="*/ 4584441 w 5834743"/>
              <a:gd name="connsiteY123" fmla="*/ 503853 h 2351314"/>
              <a:gd name="connsiteX124" fmla="*/ 4615543 w 5834743"/>
              <a:gd name="connsiteY124" fmla="*/ 491412 h 2351314"/>
              <a:gd name="connsiteX125" fmla="*/ 4621763 w 5834743"/>
              <a:gd name="connsiteY125" fmla="*/ 466531 h 2351314"/>
              <a:gd name="connsiteX126" fmla="*/ 4721290 w 5834743"/>
              <a:gd name="connsiteY126" fmla="*/ 466531 h 2351314"/>
              <a:gd name="connsiteX127" fmla="*/ 4721290 w 5834743"/>
              <a:gd name="connsiteY127" fmla="*/ 441649 h 2351314"/>
              <a:gd name="connsiteX128" fmla="*/ 4795935 w 5834743"/>
              <a:gd name="connsiteY128" fmla="*/ 441649 h 2351314"/>
              <a:gd name="connsiteX129" fmla="*/ 4833257 w 5834743"/>
              <a:gd name="connsiteY129" fmla="*/ 404326 h 2351314"/>
              <a:gd name="connsiteX130" fmla="*/ 4833257 w 5834743"/>
              <a:gd name="connsiteY130" fmla="*/ 404326 h 2351314"/>
              <a:gd name="connsiteX131" fmla="*/ 4883020 w 5834743"/>
              <a:gd name="connsiteY131" fmla="*/ 404326 h 2351314"/>
              <a:gd name="connsiteX132" fmla="*/ 4883020 w 5834743"/>
              <a:gd name="connsiteY132" fmla="*/ 360784 h 2351314"/>
              <a:gd name="connsiteX133" fmla="*/ 4957665 w 5834743"/>
              <a:gd name="connsiteY133" fmla="*/ 360784 h 2351314"/>
              <a:gd name="connsiteX134" fmla="*/ 4994988 w 5834743"/>
              <a:gd name="connsiteY134" fmla="*/ 329682 h 2351314"/>
              <a:gd name="connsiteX135" fmla="*/ 4994988 w 5834743"/>
              <a:gd name="connsiteY135" fmla="*/ 329682 h 2351314"/>
              <a:gd name="connsiteX136" fmla="*/ 5057192 w 5834743"/>
              <a:gd name="connsiteY136" fmla="*/ 311020 h 2351314"/>
              <a:gd name="connsiteX137" fmla="*/ 5075853 w 5834743"/>
              <a:gd name="connsiteY137" fmla="*/ 311020 h 2351314"/>
              <a:gd name="connsiteX138" fmla="*/ 5075853 w 5834743"/>
              <a:gd name="connsiteY138" fmla="*/ 255037 h 2351314"/>
              <a:gd name="connsiteX139" fmla="*/ 5206481 w 5834743"/>
              <a:gd name="connsiteY139" fmla="*/ 255037 h 2351314"/>
              <a:gd name="connsiteX140" fmla="*/ 5231363 w 5834743"/>
              <a:gd name="connsiteY140" fmla="*/ 242596 h 2351314"/>
              <a:gd name="connsiteX141" fmla="*/ 5250024 w 5834743"/>
              <a:gd name="connsiteY141" fmla="*/ 223935 h 2351314"/>
              <a:gd name="connsiteX142" fmla="*/ 5505061 w 5834743"/>
              <a:gd name="connsiteY142" fmla="*/ 223935 h 2351314"/>
              <a:gd name="connsiteX143" fmla="*/ 5505061 w 5834743"/>
              <a:gd name="connsiteY143" fmla="*/ 167951 h 2351314"/>
              <a:gd name="connsiteX144" fmla="*/ 5635690 w 5834743"/>
              <a:gd name="connsiteY144" fmla="*/ 167951 h 2351314"/>
              <a:gd name="connsiteX145" fmla="*/ 5635690 w 5834743"/>
              <a:gd name="connsiteY145" fmla="*/ 111967 h 2351314"/>
              <a:gd name="connsiteX146" fmla="*/ 5666792 w 5834743"/>
              <a:gd name="connsiteY146" fmla="*/ 111967 h 2351314"/>
              <a:gd name="connsiteX147" fmla="*/ 5666792 w 5834743"/>
              <a:gd name="connsiteY147" fmla="*/ 62204 h 2351314"/>
              <a:gd name="connsiteX148" fmla="*/ 5691673 w 5834743"/>
              <a:gd name="connsiteY148" fmla="*/ 62204 h 2351314"/>
              <a:gd name="connsiteX149" fmla="*/ 5691673 w 5834743"/>
              <a:gd name="connsiteY149" fmla="*/ 0 h 2351314"/>
              <a:gd name="connsiteX150" fmla="*/ 5834743 w 5834743"/>
              <a:gd name="connsiteY150" fmla="*/ 0 h 2351314"/>
              <a:gd name="connsiteX0" fmla="*/ 0 w 5834743"/>
              <a:gd name="connsiteY0" fmla="*/ 2351314 h 2351314"/>
              <a:gd name="connsiteX1" fmla="*/ 80865 w 5834743"/>
              <a:gd name="connsiteY1" fmla="*/ 2351314 h 2351314"/>
              <a:gd name="connsiteX2" fmla="*/ 105747 w 5834743"/>
              <a:gd name="connsiteY2" fmla="*/ 2326432 h 2351314"/>
              <a:gd name="connsiteX3" fmla="*/ 124408 w 5834743"/>
              <a:gd name="connsiteY3" fmla="*/ 2307771 h 2351314"/>
              <a:gd name="connsiteX4" fmla="*/ 192833 w 5834743"/>
              <a:gd name="connsiteY4" fmla="*/ 2307771 h 2351314"/>
              <a:gd name="connsiteX5" fmla="*/ 192833 w 5834743"/>
              <a:gd name="connsiteY5" fmla="*/ 2276669 h 2351314"/>
              <a:gd name="connsiteX6" fmla="*/ 255037 w 5834743"/>
              <a:gd name="connsiteY6" fmla="*/ 2276669 h 2351314"/>
              <a:gd name="connsiteX7" fmla="*/ 255037 w 5834743"/>
              <a:gd name="connsiteY7" fmla="*/ 2245567 h 2351314"/>
              <a:gd name="connsiteX8" fmla="*/ 304800 w 5834743"/>
              <a:gd name="connsiteY8" fmla="*/ 2245567 h 2351314"/>
              <a:gd name="connsiteX9" fmla="*/ 304800 w 5834743"/>
              <a:gd name="connsiteY9" fmla="*/ 2220686 h 2351314"/>
              <a:gd name="connsiteX10" fmla="*/ 360784 w 5834743"/>
              <a:gd name="connsiteY10" fmla="*/ 2220686 h 2351314"/>
              <a:gd name="connsiteX11" fmla="*/ 360784 w 5834743"/>
              <a:gd name="connsiteY11" fmla="*/ 2220686 h 2351314"/>
              <a:gd name="connsiteX12" fmla="*/ 385666 w 5834743"/>
              <a:gd name="connsiteY12" fmla="*/ 2195804 h 2351314"/>
              <a:gd name="connsiteX13" fmla="*/ 404326 w 5834743"/>
              <a:gd name="connsiteY13" fmla="*/ 2177144 h 2351314"/>
              <a:gd name="connsiteX14" fmla="*/ 429208 w 5834743"/>
              <a:gd name="connsiteY14" fmla="*/ 2177144 h 2351314"/>
              <a:gd name="connsiteX15" fmla="*/ 429208 w 5834743"/>
              <a:gd name="connsiteY15" fmla="*/ 2152261 h 2351314"/>
              <a:gd name="connsiteX16" fmla="*/ 491412 w 5834743"/>
              <a:gd name="connsiteY16" fmla="*/ 2152261 h 2351314"/>
              <a:gd name="connsiteX17" fmla="*/ 510073 w 5834743"/>
              <a:gd name="connsiteY17" fmla="*/ 2133600 h 2351314"/>
              <a:gd name="connsiteX18" fmla="*/ 590939 w 5834743"/>
              <a:gd name="connsiteY18" fmla="*/ 2133600 h 2351314"/>
              <a:gd name="connsiteX19" fmla="*/ 590939 w 5834743"/>
              <a:gd name="connsiteY19" fmla="*/ 2114939 h 2351314"/>
              <a:gd name="connsiteX20" fmla="*/ 640702 w 5834743"/>
              <a:gd name="connsiteY20" fmla="*/ 2114939 h 2351314"/>
              <a:gd name="connsiteX21" fmla="*/ 640702 w 5834743"/>
              <a:gd name="connsiteY21" fmla="*/ 2090057 h 2351314"/>
              <a:gd name="connsiteX22" fmla="*/ 671804 w 5834743"/>
              <a:gd name="connsiteY22" fmla="*/ 2090057 h 2351314"/>
              <a:gd name="connsiteX23" fmla="*/ 671804 w 5834743"/>
              <a:gd name="connsiteY23" fmla="*/ 2077616 h 2351314"/>
              <a:gd name="connsiteX24" fmla="*/ 734008 w 5834743"/>
              <a:gd name="connsiteY24" fmla="*/ 2077616 h 2351314"/>
              <a:gd name="connsiteX25" fmla="*/ 734008 w 5834743"/>
              <a:gd name="connsiteY25" fmla="*/ 2027853 h 2351314"/>
              <a:gd name="connsiteX26" fmla="*/ 783771 w 5834743"/>
              <a:gd name="connsiteY26" fmla="*/ 2027853 h 2351314"/>
              <a:gd name="connsiteX27" fmla="*/ 789992 w 5834743"/>
              <a:gd name="connsiteY27" fmla="*/ 2021632 h 2351314"/>
              <a:gd name="connsiteX28" fmla="*/ 852196 w 5834743"/>
              <a:gd name="connsiteY28" fmla="*/ 2021632 h 2351314"/>
              <a:gd name="connsiteX29" fmla="*/ 852196 w 5834743"/>
              <a:gd name="connsiteY29" fmla="*/ 1990531 h 2351314"/>
              <a:gd name="connsiteX30" fmla="*/ 908179 w 5834743"/>
              <a:gd name="connsiteY30" fmla="*/ 1990531 h 2351314"/>
              <a:gd name="connsiteX31" fmla="*/ 908179 w 5834743"/>
              <a:gd name="connsiteY31" fmla="*/ 1959428 h 2351314"/>
              <a:gd name="connsiteX32" fmla="*/ 1001486 w 5834743"/>
              <a:gd name="connsiteY32" fmla="*/ 1959428 h 2351314"/>
              <a:gd name="connsiteX33" fmla="*/ 1001486 w 5834743"/>
              <a:gd name="connsiteY33" fmla="*/ 1946988 h 2351314"/>
              <a:gd name="connsiteX34" fmla="*/ 1032588 w 5834743"/>
              <a:gd name="connsiteY34" fmla="*/ 1946988 h 2351314"/>
              <a:gd name="connsiteX35" fmla="*/ 1032588 w 5834743"/>
              <a:gd name="connsiteY35" fmla="*/ 1903445 h 2351314"/>
              <a:gd name="connsiteX36" fmla="*/ 1125894 w 5834743"/>
              <a:gd name="connsiteY36" fmla="*/ 1903445 h 2351314"/>
              <a:gd name="connsiteX37" fmla="*/ 1125894 w 5834743"/>
              <a:gd name="connsiteY37" fmla="*/ 1872343 h 2351314"/>
              <a:gd name="connsiteX38" fmla="*/ 1200539 w 5834743"/>
              <a:gd name="connsiteY38" fmla="*/ 1872343 h 2351314"/>
              <a:gd name="connsiteX39" fmla="*/ 1200539 w 5834743"/>
              <a:gd name="connsiteY39" fmla="*/ 1859902 h 2351314"/>
              <a:gd name="connsiteX40" fmla="*/ 1225420 w 5834743"/>
              <a:gd name="connsiteY40" fmla="*/ 1859902 h 2351314"/>
              <a:gd name="connsiteX41" fmla="*/ 1225420 w 5834743"/>
              <a:gd name="connsiteY41" fmla="*/ 1828800 h 2351314"/>
              <a:gd name="connsiteX42" fmla="*/ 1318726 w 5834743"/>
              <a:gd name="connsiteY42" fmla="*/ 1828800 h 2351314"/>
              <a:gd name="connsiteX43" fmla="*/ 1318726 w 5834743"/>
              <a:gd name="connsiteY43" fmla="*/ 1791477 h 2351314"/>
              <a:gd name="connsiteX44" fmla="*/ 1399592 w 5834743"/>
              <a:gd name="connsiteY44" fmla="*/ 1791477 h 2351314"/>
              <a:gd name="connsiteX45" fmla="*/ 1412033 w 5834743"/>
              <a:gd name="connsiteY45" fmla="*/ 1779036 h 2351314"/>
              <a:gd name="connsiteX46" fmla="*/ 1412033 w 5834743"/>
              <a:gd name="connsiteY46" fmla="*/ 1735494 h 2351314"/>
              <a:gd name="connsiteX47" fmla="*/ 1449355 w 5834743"/>
              <a:gd name="connsiteY47" fmla="*/ 1735494 h 2351314"/>
              <a:gd name="connsiteX48" fmla="*/ 1468016 w 5834743"/>
              <a:gd name="connsiteY48" fmla="*/ 1698171 h 2351314"/>
              <a:gd name="connsiteX49" fmla="*/ 1505339 w 5834743"/>
              <a:gd name="connsiteY49" fmla="*/ 1698171 h 2351314"/>
              <a:gd name="connsiteX50" fmla="*/ 1505339 w 5834743"/>
              <a:gd name="connsiteY50" fmla="*/ 1673290 h 2351314"/>
              <a:gd name="connsiteX51" fmla="*/ 1573763 w 5834743"/>
              <a:gd name="connsiteY51" fmla="*/ 1673290 h 2351314"/>
              <a:gd name="connsiteX52" fmla="*/ 1573763 w 5834743"/>
              <a:gd name="connsiteY52" fmla="*/ 1654628 h 2351314"/>
              <a:gd name="connsiteX53" fmla="*/ 1604865 w 5834743"/>
              <a:gd name="connsiteY53" fmla="*/ 1642188 h 2351314"/>
              <a:gd name="connsiteX54" fmla="*/ 1617306 w 5834743"/>
              <a:gd name="connsiteY54" fmla="*/ 1629747 h 2351314"/>
              <a:gd name="connsiteX55" fmla="*/ 1654628 w 5834743"/>
              <a:gd name="connsiteY55" fmla="*/ 1629747 h 2351314"/>
              <a:gd name="connsiteX56" fmla="*/ 1704392 w 5834743"/>
              <a:gd name="connsiteY56" fmla="*/ 1586204 h 2351314"/>
              <a:gd name="connsiteX57" fmla="*/ 1741714 w 5834743"/>
              <a:gd name="connsiteY57" fmla="*/ 1561322 h 2351314"/>
              <a:gd name="connsiteX58" fmla="*/ 1754155 w 5834743"/>
              <a:gd name="connsiteY58" fmla="*/ 1561322 h 2351314"/>
              <a:gd name="connsiteX59" fmla="*/ 1810139 w 5834743"/>
              <a:gd name="connsiteY59" fmla="*/ 1561322 h 2351314"/>
              <a:gd name="connsiteX60" fmla="*/ 1810139 w 5834743"/>
              <a:gd name="connsiteY60" fmla="*/ 1561322 h 2351314"/>
              <a:gd name="connsiteX61" fmla="*/ 1853681 w 5834743"/>
              <a:gd name="connsiteY61" fmla="*/ 1517780 h 2351314"/>
              <a:gd name="connsiteX62" fmla="*/ 1884784 w 5834743"/>
              <a:gd name="connsiteY62" fmla="*/ 1492898 h 2351314"/>
              <a:gd name="connsiteX63" fmla="*/ 1903445 w 5834743"/>
              <a:gd name="connsiteY63" fmla="*/ 1474237 h 2351314"/>
              <a:gd name="connsiteX64" fmla="*/ 1965649 w 5834743"/>
              <a:gd name="connsiteY64" fmla="*/ 1474237 h 2351314"/>
              <a:gd name="connsiteX65" fmla="*/ 1965649 w 5834743"/>
              <a:gd name="connsiteY65" fmla="*/ 1474237 h 2351314"/>
              <a:gd name="connsiteX66" fmla="*/ 1965649 w 5834743"/>
              <a:gd name="connsiteY66" fmla="*/ 1418253 h 2351314"/>
              <a:gd name="connsiteX67" fmla="*/ 2114939 w 5834743"/>
              <a:gd name="connsiteY67" fmla="*/ 1418253 h 2351314"/>
              <a:gd name="connsiteX68" fmla="*/ 2121159 w 5834743"/>
              <a:gd name="connsiteY68" fmla="*/ 1393371 h 2351314"/>
              <a:gd name="connsiteX69" fmla="*/ 2183363 w 5834743"/>
              <a:gd name="connsiteY69" fmla="*/ 1387151 h 2351314"/>
              <a:gd name="connsiteX70" fmla="*/ 2214465 w 5834743"/>
              <a:gd name="connsiteY70" fmla="*/ 1374710 h 2351314"/>
              <a:gd name="connsiteX71" fmla="*/ 2220686 w 5834743"/>
              <a:gd name="connsiteY71" fmla="*/ 1362269 h 2351314"/>
              <a:gd name="connsiteX72" fmla="*/ 2282890 w 5834743"/>
              <a:gd name="connsiteY72" fmla="*/ 1362269 h 2351314"/>
              <a:gd name="connsiteX73" fmla="*/ 2282890 w 5834743"/>
              <a:gd name="connsiteY73" fmla="*/ 1331167 h 2351314"/>
              <a:gd name="connsiteX74" fmla="*/ 2282890 w 5834743"/>
              <a:gd name="connsiteY74" fmla="*/ 1331167 h 2351314"/>
              <a:gd name="connsiteX75" fmla="*/ 2342048 w 5834743"/>
              <a:gd name="connsiteY75" fmla="*/ 1332625 h 2351314"/>
              <a:gd name="connsiteX76" fmla="*/ 2401077 w 5834743"/>
              <a:gd name="connsiteY76" fmla="*/ 1256522 h 2351314"/>
              <a:gd name="connsiteX77" fmla="*/ 2469502 w 5834743"/>
              <a:gd name="connsiteY77" fmla="*/ 1244082 h 2351314"/>
              <a:gd name="connsiteX78" fmla="*/ 2469502 w 5834743"/>
              <a:gd name="connsiteY78" fmla="*/ 1244082 h 2351314"/>
              <a:gd name="connsiteX79" fmla="*/ 2469502 w 5834743"/>
              <a:gd name="connsiteY79" fmla="*/ 1244082 h 2351314"/>
              <a:gd name="connsiteX80" fmla="*/ 2500604 w 5834743"/>
              <a:gd name="connsiteY80" fmla="*/ 1212980 h 2351314"/>
              <a:gd name="connsiteX81" fmla="*/ 2575249 w 5834743"/>
              <a:gd name="connsiteY81" fmla="*/ 1212980 h 2351314"/>
              <a:gd name="connsiteX82" fmla="*/ 2575249 w 5834743"/>
              <a:gd name="connsiteY82" fmla="*/ 1212980 h 2351314"/>
              <a:gd name="connsiteX83" fmla="*/ 2575249 w 5834743"/>
              <a:gd name="connsiteY83" fmla="*/ 1156996 h 2351314"/>
              <a:gd name="connsiteX84" fmla="*/ 2662335 w 5834743"/>
              <a:gd name="connsiteY84" fmla="*/ 1156996 h 2351314"/>
              <a:gd name="connsiteX85" fmla="*/ 2712098 w 5834743"/>
              <a:gd name="connsiteY85" fmla="*/ 1119673 h 2351314"/>
              <a:gd name="connsiteX86" fmla="*/ 2736979 w 5834743"/>
              <a:gd name="connsiteY86" fmla="*/ 1101012 h 2351314"/>
              <a:gd name="connsiteX87" fmla="*/ 2736979 w 5834743"/>
              <a:gd name="connsiteY87" fmla="*/ 1101012 h 2351314"/>
              <a:gd name="connsiteX88" fmla="*/ 2811624 w 5834743"/>
              <a:gd name="connsiteY88" fmla="*/ 1101012 h 2351314"/>
              <a:gd name="connsiteX89" fmla="*/ 2811624 w 5834743"/>
              <a:gd name="connsiteY89" fmla="*/ 1069910 h 2351314"/>
              <a:gd name="connsiteX90" fmla="*/ 2886269 w 5834743"/>
              <a:gd name="connsiteY90" fmla="*/ 1057469 h 2351314"/>
              <a:gd name="connsiteX91" fmla="*/ 2898710 w 5834743"/>
              <a:gd name="connsiteY91" fmla="*/ 1045028 h 2351314"/>
              <a:gd name="connsiteX92" fmla="*/ 2923592 w 5834743"/>
              <a:gd name="connsiteY92" fmla="*/ 1026367 h 2351314"/>
              <a:gd name="connsiteX93" fmla="*/ 2923592 w 5834743"/>
              <a:gd name="connsiteY93" fmla="*/ 1026367 h 2351314"/>
              <a:gd name="connsiteX94" fmla="*/ 2960914 w 5834743"/>
              <a:gd name="connsiteY94" fmla="*/ 989045 h 2351314"/>
              <a:gd name="connsiteX95" fmla="*/ 3060441 w 5834743"/>
              <a:gd name="connsiteY95" fmla="*/ 989045 h 2351314"/>
              <a:gd name="connsiteX96" fmla="*/ 3060441 w 5834743"/>
              <a:gd name="connsiteY96" fmla="*/ 945502 h 2351314"/>
              <a:gd name="connsiteX97" fmla="*/ 3259494 w 5834743"/>
              <a:gd name="connsiteY97" fmla="*/ 945502 h 2351314"/>
              <a:gd name="connsiteX98" fmla="*/ 3259494 w 5834743"/>
              <a:gd name="connsiteY98" fmla="*/ 945502 h 2351314"/>
              <a:gd name="connsiteX99" fmla="*/ 3259494 w 5834743"/>
              <a:gd name="connsiteY99" fmla="*/ 883298 h 2351314"/>
              <a:gd name="connsiteX100" fmla="*/ 3408784 w 5834743"/>
              <a:gd name="connsiteY100" fmla="*/ 883298 h 2351314"/>
              <a:gd name="connsiteX101" fmla="*/ 3459341 w 5834743"/>
              <a:gd name="connsiteY101" fmla="*/ 881378 h 2351314"/>
              <a:gd name="connsiteX102" fmla="*/ 3464767 w 5834743"/>
              <a:gd name="connsiteY102" fmla="*/ 858416 h 2351314"/>
              <a:gd name="connsiteX103" fmla="*/ 3533192 w 5834743"/>
              <a:gd name="connsiteY103" fmla="*/ 858416 h 2351314"/>
              <a:gd name="connsiteX104" fmla="*/ 3533192 w 5834743"/>
              <a:gd name="connsiteY104" fmla="*/ 839755 h 2351314"/>
              <a:gd name="connsiteX105" fmla="*/ 3638939 w 5834743"/>
              <a:gd name="connsiteY105" fmla="*/ 839755 h 2351314"/>
              <a:gd name="connsiteX106" fmla="*/ 3663820 w 5834743"/>
              <a:gd name="connsiteY106" fmla="*/ 796212 h 2351314"/>
              <a:gd name="connsiteX107" fmla="*/ 3676261 w 5834743"/>
              <a:gd name="connsiteY107" fmla="*/ 771331 h 2351314"/>
              <a:gd name="connsiteX108" fmla="*/ 3763347 w 5834743"/>
              <a:gd name="connsiteY108" fmla="*/ 771331 h 2351314"/>
              <a:gd name="connsiteX109" fmla="*/ 3763347 w 5834743"/>
              <a:gd name="connsiteY109" fmla="*/ 771331 h 2351314"/>
              <a:gd name="connsiteX110" fmla="*/ 3875314 w 5834743"/>
              <a:gd name="connsiteY110" fmla="*/ 771331 h 2351314"/>
              <a:gd name="connsiteX111" fmla="*/ 3875314 w 5834743"/>
              <a:gd name="connsiteY111" fmla="*/ 715347 h 2351314"/>
              <a:gd name="connsiteX112" fmla="*/ 4037045 w 5834743"/>
              <a:gd name="connsiteY112" fmla="*/ 715347 h 2351314"/>
              <a:gd name="connsiteX113" fmla="*/ 4080588 w 5834743"/>
              <a:gd name="connsiteY113" fmla="*/ 659363 h 2351314"/>
              <a:gd name="connsiteX114" fmla="*/ 4105469 w 5834743"/>
              <a:gd name="connsiteY114" fmla="*/ 628261 h 2351314"/>
              <a:gd name="connsiteX115" fmla="*/ 4211216 w 5834743"/>
              <a:gd name="connsiteY115" fmla="*/ 628261 h 2351314"/>
              <a:gd name="connsiteX116" fmla="*/ 4229877 w 5834743"/>
              <a:gd name="connsiteY116" fmla="*/ 609600 h 2351314"/>
              <a:gd name="connsiteX117" fmla="*/ 4236098 w 5834743"/>
              <a:gd name="connsiteY117" fmla="*/ 590939 h 2351314"/>
              <a:gd name="connsiteX118" fmla="*/ 4404049 w 5834743"/>
              <a:gd name="connsiteY118" fmla="*/ 590939 h 2351314"/>
              <a:gd name="connsiteX119" fmla="*/ 4404049 w 5834743"/>
              <a:gd name="connsiteY119" fmla="*/ 590939 h 2351314"/>
              <a:gd name="connsiteX120" fmla="*/ 4435151 w 5834743"/>
              <a:gd name="connsiteY120" fmla="*/ 547396 h 2351314"/>
              <a:gd name="connsiteX121" fmla="*/ 4528457 w 5834743"/>
              <a:gd name="connsiteY121" fmla="*/ 547396 h 2351314"/>
              <a:gd name="connsiteX122" fmla="*/ 4528457 w 5834743"/>
              <a:gd name="connsiteY122" fmla="*/ 503853 h 2351314"/>
              <a:gd name="connsiteX123" fmla="*/ 4584441 w 5834743"/>
              <a:gd name="connsiteY123" fmla="*/ 503853 h 2351314"/>
              <a:gd name="connsiteX124" fmla="*/ 4615543 w 5834743"/>
              <a:gd name="connsiteY124" fmla="*/ 491412 h 2351314"/>
              <a:gd name="connsiteX125" fmla="*/ 4621763 w 5834743"/>
              <a:gd name="connsiteY125" fmla="*/ 466531 h 2351314"/>
              <a:gd name="connsiteX126" fmla="*/ 4721290 w 5834743"/>
              <a:gd name="connsiteY126" fmla="*/ 466531 h 2351314"/>
              <a:gd name="connsiteX127" fmla="*/ 4721290 w 5834743"/>
              <a:gd name="connsiteY127" fmla="*/ 441649 h 2351314"/>
              <a:gd name="connsiteX128" fmla="*/ 4795935 w 5834743"/>
              <a:gd name="connsiteY128" fmla="*/ 441649 h 2351314"/>
              <a:gd name="connsiteX129" fmla="*/ 4833257 w 5834743"/>
              <a:gd name="connsiteY129" fmla="*/ 404326 h 2351314"/>
              <a:gd name="connsiteX130" fmla="*/ 4833257 w 5834743"/>
              <a:gd name="connsiteY130" fmla="*/ 404326 h 2351314"/>
              <a:gd name="connsiteX131" fmla="*/ 4883020 w 5834743"/>
              <a:gd name="connsiteY131" fmla="*/ 404326 h 2351314"/>
              <a:gd name="connsiteX132" fmla="*/ 4883020 w 5834743"/>
              <a:gd name="connsiteY132" fmla="*/ 360784 h 2351314"/>
              <a:gd name="connsiteX133" fmla="*/ 4957665 w 5834743"/>
              <a:gd name="connsiteY133" fmla="*/ 360784 h 2351314"/>
              <a:gd name="connsiteX134" fmla="*/ 4994988 w 5834743"/>
              <a:gd name="connsiteY134" fmla="*/ 329682 h 2351314"/>
              <a:gd name="connsiteX135" fmla="*/ 4994988 w 5834743"/>
              <a:gd name="connsiteY135" fmla="*/ 329682 h 2351314"/>
              <a:gd name="connsiteX136" fmla="*/ 5057192 w 5834743"/>
              <a:gd name="connsiteY136" fmla="*/ 311020 h 2351314"/>
              <a:gd name="connsiteX137" fmla="*/ 5075853 w 5834743"/>
              <a:gd name="connsiteY137" fmla="*/ 311020 h 2351314"/>
              <a:gd name="connsiteX138" fmla="*/ 5075853 w 5834743"/>
              <a:gd name="connsiteY138" fmla="*/ 255037 h 2351314"/>
              <a:gd name="connsiteX139" fmla="*/ 5206481 w 5834743"/>
              <a:gd name="connsiteY139" fmla="*/ 255037 h 2351314"/>
              <a:gd name="connsiteX140" fmla="*/ 5231363 w 5834743"/>
              <a:gd name="connsiteY140" fmla="*/ 242596 h 2351314"/>
              <a:gd name="connsiteX141" fmla="*/ 5250024 w 5834743"/>
              <a:gd name="connsiteY141" fmla="*/ 223935 h 2351314"/>
              <a:gd name="connsiteX142" fmla="*/ 5505061 w 5834743"/>
              <a:gd name="connsiteY142" fmla="*/ 223935 h 2351314"/>
              <a:gd name="connsiteX143" fmla="*/ 5505061 w 5834743"/>
              <a:gd name="connsiteY143" fmla="*/ 167951 h 2351314"/>
              <a:gd name="connsiteX144" fmla="*/ 5635690 w 5834743"/>
              <a:gd name="connsiteY144" fmla="*/ 167951 h 2351314"/>
              <a:gd name="connsiteX145" fmla="*/ 5635690 w 5834743"/>
              <a:gd name="connsiteY145" fmla="*/ 111967 h 2351314"/>
              <a:gd name="connsiteX146" fmla="*/ 5666792 w 5834743"/>
              <a:gd name="connsiteY146" fmla="*/ 111967 h 2351314"/>
              <a:gd name="connsiteX147" fmla="*/ 5666792 w 5834743"/>
              <a:gd name="connsiteY147" fmla="*/ 62204 h 2351314"/>
              <a:gd name="connsiteX148" fmla="*/ 5691673 w 5834743"/>
              <a:gd name="connsiteY148" fmla="*/ 62204 h 2351314"/>
              <a:gd name="connsiteX149" fmla="*/ 5691673 w 5834743"/>
              <a:gd name="connsiteY149" fmla="*/ 0 h 2351314"/>
              <a:gd name="connsiteX150" fmla="*/ 5834743 w 5834743"/>
              <a:gd name="connsiteY150" fmla="*/ 0 h 2351314"/>
              <a:gd name="connsiteX0" fmla="*/ 0 w 5834743"/>
              <a:gd name="connsiteY0" fmla="*/ 2351314 h 2351314"/>
              <a:gd name="connsiteX1" fmla="*/ 80865 w 5834743"/>
              <a:gd name="connsiteY1" fmla="*/ 2351314 h 2351314"/>
              <a:gd name="connsiteX2" fmla="*/ 105747 w 5834743"/>
              <a:gd name="connsiteY2" fmla="*/ 2326432 h 2351314"/>
              <a:gd name="connsiteX3" fmla="*/ 124408 w 5834743"/>
              <a:gd name="connsiteY3" fmla="*/ 2307771 h 2351314"/>
              <a:gd name="connsiteX4" fmla="*/ 192833 w 5834743"/>
              <a:gd name="connsiteY4" fmla="*/ 2307771 h 2351314"/>
              <a:gd name="connsiteX5" fmla="*/ 192833 w 5834743"/>
              <a:gd name="connsiteY5" fmla="*/ 2276669 h 2351314"/>
              <a:gd name="connsiteX6" fmla="*/ 255037 w 5834743"/>
              <a:gd name="connsiteY6" fmla="*/ 2276669 h 2351314"/>
              <a:gd name="connsiteX7" fmla="*/ 255037 w 5834743"/>
              <a:gd name="connsiteY7" fmla="*/ 2245567 h 2351314"/>
              <a:gd name="connsiteX8" fmla="*/ 304800 w 5834743"/>
              <a:gd name="connsiteY8" fmla="*/ 2245567 h 2351314"/>
              <a:gd name="connsiteX9" fmla="*/ 304800 w 5834743"/>
              <a:gd name="connsiteY9" fmla="*/ 2220686 h 2351314"/>
              <a:gd name="connsiteX10" fmla="*/ 360784 w 5834743"/>
              <a:gd name="connsiteY10" fmla="*/ 2220686 h 2351314"/>
              <a:gd name="connsiteX11" fmla="*/ 360784 w 5834743"/>
              <a:gd name="connsiteY11" fmla="*/ 2220686 h 2351314"/>
              <a:gd name="connsiteX12" fmla="*/ 385666 w 5834743"/>
              <a:gd name="connsiteY12" fmla="*/ 2195804 h 2351314"/>
              <a:gd name="connsiteX13" fmla="*/ 404326 w 5834743"/>
              <a:gd name="connsiteY13" fmla="*/ 2177144 h 2351314"/>
              <a:gd name="connsiteX14" fmla="*/ 429208 w 5834743"/>
              <a:gd name="connsiteY14" fmla="*/ 2177144 h 2351314"/>
              <a:gd name="connsiteX15" fmla="*/ 429208 w 5834743"/>
              <a:gd name="connsiteY15" fmla="*/ 2152261 h 2351314"/>
              <a:gd name="connsiteX16" fmla="*/ 491412 w 5834743"/>
              <a:gd name="connsiteY16" fmla="*/ 2152261 h 2351314"/>
              <a:gd name="connsiteX17" fmla="*/ 510073 w 5834743"/>
              <a:gd name="connsiteY17" fmla="*/ 2133600 h 2351314"/>
              <a:gd name="connsiteX18" fmla="*/ 590939 w 5834743"/>
              <a:gd name="connsiteY18" fmla="*/ 2133600 h 2351314"/>
              <a:gd name="connsiteX19" fmla="*/ 590939 w 5834743"/>
              <a:gd name="connsiteY19" fmla="*/ 2114939 h 2351314"/>
              <a:gd name="connsiteX20" fmla="*/ 640702 w 5834743"/>
              <a:gd name="connsiteY20" fmla="*/ 2114939 h 2351314"/>
              <a:gd name="connsiteX21" fmla="*/ 640702 w 5834743"/>
              <a:gd name="connsiteY21" fmla="*/ 2090057 h 2351314"/>
              <a:gd name="connsiteX22" fmla="*/ 671804 w 5834743"/>
              <a:gd name="connsiteY22" fmla="*/ 2090057 h 2351314"/>
              <a:gd name="connsiteX23" fmla="*/ 671804 w 5834743"/>
              <a:gd name="connsiteY23" fmla="*/ 2077616 h 2351314"/>
              <a:gd name="connsiteX24" fmla="*/ 734008 w 5834743"/>
              <a:gd name="connsiteY24" fmla="*/ 2077616 h 2351314"/>
              <a:gd name="connsiteX25" fmla="*/ 734008 w 5834743"/>
              <a:gd name="connsiteY25" fmla="*/ 2027853 h 2351314"/>
              <a:gd name="connsiteX26" fmla="*/ 783771 w 5834743"/>
              <a:gd name="connsiteY26" fmla="*/ 2027853 h 2351314"/>
              <a:gd name="connsiteX27" fmla="*/ 789992 w 5834743"/>
              <a:gd name="connsiteY27" fmla="*/ 2021632 h 2351314"/>
              <a:gd name="connsiteX28" fmla="*/ 852196 w 5834743"/>
              <a:gd name="connsiteY28" fmla="*/ 2021632 h 2351314"/>
              <a:gd name="connsiteX29" fmla="*/ 852196 w 5834743"/>
              <a:gd name="connsiteY29" fmla="*/ 1990531 h 2351314"/>
              <a:gd name="connsiteX30" fmla="*/ 908179 w 5834743"/>
              <a:gd name="connsiteY30" fmla="*/ 1990531 h 2351314"/>
              <a:gd name="connsiteX31" fmla="*/ 908179 w 5834743"/>
              <a:gd name="connsiteY31" fmla="*/ 1959428 h 2351314"/>
              <a:gd name="connsiteX32" fmla="*/ 1001486 w 5834743"/>
              <a:gd name="connsiteY32" fmla="*/ 1959428 h 2351314"/>
              <a:gd name="connsiteX33" fmla="*/ 1001486 w 5834743"/>
              <a:gd name="connsiteY33" fmla="*/ 1946988 h 2351314"/>
              <a:gd name="connsiteX34" fmla="*/ 1032588 w 5834743"/>
              <a:gd name="connsiteY34" fmla="*/ 1946988 h 2351314"/>
              <a:gd name="connsiteX35" fmla="*/ 1032588 w 5834743"/>
              <a:gd name="connsiteY35" fmla="*/ 1903445 h 2351314"/>
              <a:gd name="connsiteX36" fmla="*/ 1125894 w 5834743"/>
              <a:gd name="connsiteY36" fmla="*/ 1903445 h 2351314"/>
              <a:gd name="connsiteX37" fmla="*/ 1125894 w 5834743"/>
              <a:gd name="connsiteY37" fmla="*/ 1872343 h 2351314"/>
              <a:gd name="connsiteX38" fmla="*/ 1200539 w 5834743"/>
              <a:gd name="connsiteY38" fmla="*/ 1872343 h 2351314"/>
              <a:gd name="connsiteX39" fmla="*/ 1200539 w 5834743"/>
              <a:gd name="connsiteY39" fmla="*/ 1859902 h 2351314"/>
              <a:gd name="connsiteX40" fmla="*/ 1225420 w 5834743"/>
              <a:gd name="connsiteY40" fmla="*/ 1859902 h 2351314"/>
              <a:gd name="connsiteX41" fmla="*/ 1225420 w 5834743"/>
              <a:gd name="connsiteY41" fmla="*/ 1828800 h 2351314"/>
              <a:gd name="connsiteX42" fmla="*/ 1318726 w 5834743"/>
              <a:gd name="connsiteY42" fmla="*/ 1828800 h 2351314"/>
              <a:gd name="connsiteX43" fmla="*/ 1318726 w 5834743"/>
              <a:gd name="connsiteY43" fmla="*/ 1791477 h 2351314"/>
              <a:gd name="connsiteX44" fmla="*/ 1399592 w 5834743"/>
              <a:gd name="connsiteY44" fmla="*/ 1791477 h 2351314"/>
              <a:gd name="connsiteX45" fmla="*/ 1412033 w 5834743"/>
              <a:gd name="connsiteY45" fmla="*/ 1779036 h 2351314"/>
              <a:gd name="connsiteX46" fmla="*/ 1412033 w 5834743"/>
              <a:gd name="connsiteY46" fmla="*/ 1735494 h 2351314"/>
              <a:gd name="connsiteX47" fmla="*/ 1449355 w 5834743"/>
              <a:gd name="connsiteY47" fmla="*/ 1735494 h 2351314"/>
              <a:gd name="connsiteX48" fmla="*/ 1468016 w 5834743"/>
              <a:gd name="connsiteY48" fmla="*/ 1698171 h 2351314"/>
              <a:gd name="connsiteX49" fmla="*/ 1505339 w 5834743"/>
              <a:gd name="connsiteY49" fmla="*/ 1698171 h 2351314"/>
              <a:gd name="connsiteX50" fmla="*/ 1505339 w 5834743"/>
              <a:gd name="connsiteY50" fmla="*/ 1673290 h 2351314"/>
              <a:gd name="connsiteX51" fmla="*/ 1573763 w 5834743"/>
              <a:gd name="connsiteY51" fmla="*/ 1673290 h 2351314"/>
              <a:gd name="connsiteX52" fmla="*/ 1573763 w 5834743"/>
              <a:gd name="connsiteY52" fmla="*/ 1654628 h 2351314"/>
              <a:gd name="connsiteX53" fmla="*/ 1604865 w 5834743"/>
              <a:gd name="connsiteY53" fmla="*/ 1642188 h 2351314"/>
              <a:gd name="connsiteX54" fmla="*/ 1617306 w 5834743"/>
              <a:gd name="connsiteY54" fmla="*/ 1629747 h 2351314"/>
              <a:gd name="connsiteX55" fmla="*/ 1654628 w 5834743"/>
              <a:gd name="connsiteY55" fmla="*/ 1629747 h 2351314"/>
              <a:gd name="connsiteX56" fmla="*/ 1704392 w 5834743"/>
              <a:gd name="connsiteY56" fmla="*/ 1586204 h 2351314"/>
              <a:gd name="connsiteX57" fmla="*/ 1741714 w 5834743"/>
              <a:gd name="connsiteY57" fmla="*/ 1561322 h 2351314"/>
              <a:gd name="connsiteX58" fmla="*/ 1754155 w 5834743"/>
              <a:gd name="connsiteY58" fmla="*/ 1561322 h 2351314"/>
              <a:gd name="connsiteX59" fmla="*/ 1810139 w 5834743"/>
              <a:gd name="connsiteY59" fmla="*/ 1561322 h 2351314"/>
              <a:gd name="connsiteX60" fmla="*/ 1810139 w 5834743"/>
              <a:gd name="connsiteY60" fmla="*/ 1561322 h 2351314"/>
              <a:gd name="connsiteX61" fmla="*/ 1853681 w 5834743"/>
              <a:gd name="connsiteY61" fmla="*/ 1517780 h 2351314"/>
              <a:gd name="connsiteX62" fmla="*/ 1884784 w 5834743"/>
              <a:gd name="connsiteY62" fmla="*/ 1492898 h 2351314"/>
              <a:gd name="connsiteX63" fmla="*/ 1903445 w 5834743"/>
              <a:gd name="connsiteY63" fmla="*/ 1474237 h 2351314"/>
              <a:gd name="connsiteX64" fmla="*/ 1965649 w 5834743"/>
              <a:gd name="connsiteY64" fmla="*/ 1474237 h 2351314"/>
              <a:gd name="connsiteX65" fmla="*/ 1965649 w 5834743"/>
              <a:gd name="connsiteY65" fmla="*/ 1474237 h 2351314"/>
              <a:gd name="connsiteX66" fmla="*/ 1965649 w 5834743"/>
              <a:gd name="connsiteY66" fmla="*/ 1418253 h 2351314"/>
              <a:gd name="connsiteX67" fmla="*/ 2114939 w 5834743"/>
              <a:gd name="connsiteY67" fmla="*/ 1418253 h 2351314"/>
              <a:gd name="connsiteX68" fmla="*/ 2121159 w 5834743"/>
              <a:gd name="connsiteY68" fmla="*/ 1393371 h 2351314"/>
              <a:gd name="connsiteX69" fmla="*/ 2183363 w 5834743"/>
              <a:gd name="connsiteY69" fmla="*/ 1387151 h 2351314"/>
              <a:gd name="connsiteX70" fmla="*/ 2214465 w 5834743"/>
              <a:gd name="connsiteY70" fmla="*/ 1374710 h 2351314"/>
              <a:gd name="connsiteX71" fmla="*/ 2220686 w 5834743"/>
              <a:gd name="connsiteY71" fmla="*/ 1362269 h 2351314"/>
              <a:gd name="connsiteX72" fmla="*/ 2282890 w 5834743"/>
              <a:gd name="connsiteY72" fmla="*/ 1362269 h 2351314"/>
              <a:gd name="connsiteX73" fmla="*/ 2282890 w 5834743"/>
              <a:gd name="connsiteY73" fmla="*/ 1331167 h 2351314"/>
              <a:gd name="connsiteX74" fmla="*/ 2282890 w 5834743"/>
              <a:gd name="connsiteY74" fmla="*/ 1331167 h 2351314"/>
              <a:gd name="connsiteX75" fmla="*/ 2342048 w 5834743"/>
              <a:gd name="connsiteY75" fmla="*/ 1332625 h 2351314"/>
              <a:gd name="connsiteX76" fmla="*/ 2401077 w 5834743"/>
              <a:gd name="connsiteY76" fmla="*/ 1256522 h 2351314"/>
              <a:gd name="connsiteX77" fmla="*/ 2469502 w 5834743"/>
              <a:gd name="connsiteY77" fmla="*/ 1244082 h 2351314"/>
              <a:gd name="connsiteX78" fmla="*/ 2469502 w 5834743"/>
              <a:gd name="connsiteY78" fmla="*/ 1244082 h 2351314"/>
              <a:gd name="connsiteX79" fmla="*/ 2469502 w 5834743"/>
              <a:gd name="connsiteY79" fmla="*/ 1244082 h 2351314"/>
              <a:gd name="connsiteX80" fmla="*/ 2500604 w 5834743"/>
              <a:gd name="connsiteY80" fmla="*/ 1212980 h 2351314"/>
              <a:gd name="connsiteX81" fmla="*/ 2575249 w 5834743"/>
              <a:gd name="connsiteY81" fmla="*/ 1212980 h 2351314"/>
              <a:gd name="connsiteX82" fmla="*/ 2575249 w 5834743"/>
              <a:gd name="connsiteY82" fmla="*/ 1212980 h 2351314"/>
              <a:gd name="connsiteX83" fmla="*/ 2575249 w 5834743"/>
              <a:gd name="connsiteY83" fmla="*/ 1156996 h 2351314"/>
              <a:gd name="connsiteX84" fmla="*/ 2662335 w 5834743"/>
              <a:gd name="connsiteY84" fmla="*/ 1156996 h 2351314"/>
              <a:gd name="connsiteX85" fmla="*/ 2712098 w 5834743"/>
              <a:gd name="connsiteY85" fmla="*/ 1119673 h 2351314"/>
              <a:gd name="connsiteX86" fmla="*/ 2736979 w 5834743"/>
              <a:gd name="connsiteY86" fmla="*/ 1101012 h 2351314"/>
              <a:gd name="connsiteX87" fmla="*/ 2736979 w 5834743"/>
              <a:gd name="connsiteY87" fmla="*/ 1101012 h 2351314"/>
              <a:gd name="connsiteX88" fmla="*/ 2811624 w 5834743"/>
              <a:gd name="connsiteY88" fmla="*/ 1101012 h 2351314"/>
              <a:gd name="connsiteX89" fmla="*/ 2811624 w 5834743"/>
              <a:gd name="connsiteY89" fmla="*/ 1069910 h 2351314"/>
              <a:gd name="connsiteX90" fmla="*/ 2886269 w 5834743"/>
              <a:gd name="connsiteY90" fmla="*/ 1057469 h 2351314"/>
              <a:gd name="connsiteX91" fmla="*/ 2898710 w 5834743"/>
              <a:gd name="connsiteY91" fmla="*/ 1045028 h 2351314"/>
              <a:gd name="connsiteX92" fmla="*/ 2923592 w 5834743"/>
              <a:gd name="connsiteY92" fmla="*/ 1026367 h 2351314"/>
              <a:gd name="connsiteX93" fmla="*/ 2923592 w 5834743"/>
              <a:gd name="connsiteY93" fmla="*/ 1026367 h 2351314"/>
              <a:gd name="connsiteX94" fmla="*/ 2960914 w 5834743"/>
              <a:gd name="connsiteY94" fmla="*/ 989045 h 2351314"/>
              <a:gd name="connsiteX95" fmla="*/ 3060441 w 5834743"/>
              <a:gd name="connsiteY95" fmla="*/ 989045 h 2351314"/>
              <a:gd name="connsiteX96" fmla="*/ 3060441 w 5834743"/>
              <a:gd name="connsiteY96" fmla="*/ 945502 h 2351314"/>
              <a:gd name="connsiteX97" fmla="*/ 3259494 w 5834743"/>
              <a:gd name="connsiteY97" fmla="*/ 945502 h 2351314"/>
              <a:gd name="connsiteX98" fmla="*/ 3259494 w 5834743"/>
              <a:gd name="connsiteY98" fmla="*/ 945502 h 2351314"/>
              <a:gd name="connsiteX99" fmla="*/ 3259494 w 5834743"/>
              <a:gd name="connsiteY99" fmla="*/ 883298 h 2351314"/>
              <a:gd name="connsiteX100" fmla="*/ 3408784 w 5834743"/>
              <a:gd name="connsiteY100" fmla="*/ 883298 h 2351314"/>
              <a:gd name="connsiteX101" fmla="*/ 3459341 w 5834743"/>
              <a:gd name="connsiteY101" fmla="*/ 881378 h 2351314"/>
              <a:gd name="connsiteX102" fmla="*/ 3464767 w 5834743"/>
              <a:gd name="connsiteY102" fmla="*/ 858416 h 2351314"/>
              <a:gd name="connsiteX103" fmla="*/ 3533192 w 5834743"/>
              <a:gd name="connsiteY103" fmla="*/ 858416 h 2351314"/>
              <a:gd name="connsiteX104" fmla="*/ 3533192 w 5834743"/>
              <a:gd name="connsiteY104" fmla="*/ 839755 h 2351314"/>
              <a:gd name="connsiteX105" fmla="*/ 3638939 w 5834743"/>
              <a:gd name="connsiteY105" fmla="*/ 839755 h 2351314"/>
              <a:gd name="connsiteX106" fmla="*/ 3663820 w 5834743"/>
              <a:gd name="connsiteY106" fmla="*/ 796212 h 2351314"/>
              <a:gd name="connsiteX107" fmla="*/ 3676261 w 5834743"/>
              <a:gd name="connsiteY107" fmla="*/ 771331 h 2351314"/>
              <a:gd name="connsiteX108" fmla="*/ 3763347 w 5834743"/>
              <a:gd name="connsiteY108" fmla="*/ 771331 h 2351314"/>
              <a:gd name="connsiteX109" fmla="*/ 3763347 w 5834743"/>
              <a:gd name="connsiteY109" fmla="*/ 771331 h 2351314"/>
              <a:gd name="connsiteX110" fmla="*/ 3875314 w 5834743"/>
              <a:gd name="connsiteY110" fmla="*/ 771331 h 2351314"/>
              <a:gd name="connsiteX111" fmla="*/ 3875314 w 5834743"/>
              <a:gd name="connsiteY111" fmla="*/ 715347 h 2351314"/>
              <a:gd name="connsiteX112" fmla="*/ 4037045 w 5834743"/>
              <a:gd name="connsiteY112" fmla="*/ 715347 h 2351314"/>
              <a:gd name="connsiteX113" fmla="*/ 4080588 w 5834743"/>
              <a:gd name="connsiteY113" fmla="*/ 659363 h 2351314"/>
              <a:gd name="connsiteX114" fmla="*/ 4105469 w 5834743"/>
              <a:gd name="connsiteY114" fmla="*/ 628261 h 2351314"/>
              <a:gd name="connsiteX115" fmla="*/ 4211216 w 5834743"/>
              <a:gd name="connsiteY115" fmla="*/ 628261 h 2351314"/>
              <a:gd name="connsiteX116" fmla="*/ 4229877 w 5834743"/>
              <a:gd name="connsiteY116" fmla="*/ 609600 h 2351314"/>
              <a:gd name="connsiteX117" fmla="*/ 4236098 w 5834743"/>
              <a:gd name="connsiteY117" fmla="*/ 590939 h 2351314"/>
              <a:gd name="connsiteX118" fmla="*/ 4404049 w 5834743"/>
              <a:gd name="connsiteY118" fmla="*/ 590939 h 2351314"/>
              <a:gd name="connsiteX119" fmla="*/ 4404049 w 5834743"/>
              <a:gd name="connsiteY119" fmla="*/ 590939 h 2351314"/>
              <a:gd name="connsiteX120" fmla="*/ 4435151 w 5834743"/>
              <a:gd name="connsiteY120" fmla="*/ 547396 h 2351314"/>
              <a:gd name="connsiteX121" fmla="*/ 4528457 w 5834743"/>
              <a:gd name="connsiteY121" fmla="*/ 547396 h 2351314"/>
              <a:gd name="connsiteX122" fmla="*/ 4528457 w 5834743"/>
              <a:gd name="connsiteY122" fmla="*/ 503853 h 2351314"/>
              <a:gd name="connsiteX123" fmla="*/ 4584441 w 5834743"/>
              <a:gd name="connsiteY123" fmla="*/ 503853 h 2351314"/>
              <a:gd name="connsiteX124" fmla="*/ 4621763 w 5834743"/>
              <a:gd name="connsiteY124" fmla="*/ 466531 h 2351314"/>
              <a:gd name="connsiteX125" fmla="*/ 4721290 w 5834743"/>
              <a:gd name="connsiteY125" fmla="*/ 466531 h 2351314"/>
              <a:gd name="connsiteX126" fmla="*/ 4721290 w 5834743"/>
              <a:gd name="connsiteY126" fmla="*/ 441649 h 2351314"/>
              <a:gd name="connsiteX127" fmla="*/ 4795935 w 5834743"/>
              <a:gd name="connsiteY127" fmla="*/ 441649 h 2351314"/>
              <a:gd name="connsiteX128" fmla="*/ 4833257 w 5834743"/>
              <a:gd name="connsiteY128" fmla="*/ 404326 h 2351314"/>
              <a:gd name="connsiteX129" fmla="*/ 4833257 w 5834743"/>
              <a:gd name="connsiteY129" fmla="*/ 404326 h 2351314"/>
              <a:gd name="connsiteX130" fmla="*/ 4883020 w 5834743"/>
              <a:gd name="connsiteY130" fmla="*/ 404326 h 2351314"/>
              <a:gd name="connsiteX131" fmla="*/ 4883020 w 5834743"/>
              <a:gd name="connsiteY131" fmla="*/ 360784 h 2351314"/>
              <a:gd name="connsiteX132" fmla="*/ 4957665 w 5834743"/>
              <a:gd name="connsiteY132" fmla="*/ 360784 h 2351314"/>
              <a:gd name="connsiteX133" fmla="*/ 4994988 w 5834743"/>
              <a:gd name="connsiteY133" fmla="*/ 329682 h 2351314"/>
              <a:gd name="connsiteX134" fmla="*/ 4994988 w 5834743"/>
              <a:gd name="connsiteY134" fmla="*/ 329682 h 2351314"/>
              <a:gd name="connsiteX135" fmla="*/ 5057192 w 5834743"/>
              <a:gd name="connsiteY135" fmla="*/ 311020 h 2351314"/>
              <a:gd name="connsiteX136" fmla="*/ 5075853 w 5834743"/>
              <a:gd name="connsiteY136" fmla="*/ 311020 h 2351314"/>
              <a:gd name="connsiteX137" fmla="*/ 5075853 w 5834743"/>
              <a:gd name="connsiteY137" fmla="*/ 255037 h 2351314"/>
              <a:gd name="connsiteX138" fmla="*/ 5206481 w 5834743"/>
              <a:gd name="connsiteY138" fmla="*/ 255037 h 2351314"/>
              <a:gd name="connsiteX139" fmla="*/ 5231363 w 5834743"/>
              <a:gd name="connsiteY139" fmla="*/ 242596 h 2351314"/>
              <a:gd name="connsiteX140" fmla="*/ 5250024 w 5834743"/>
              <a:gd name="connsiteY140" fmla="*/ 223935 h 2351314"/>
              <a:gd name="connsiteX141" fmla="*/ 5505061 w 5834743"/>
              <a:gd name="connsiteY141" fmla="*/ 223935 h 2351314"/>
              <a:gd name="connsiteX142" fmla="*/ 5505061 w 5834743"/>
              <a:gd name="connsiteY142" fmla="*/ 167951 h 2351314"/>
              <a:gd name="connsiteX143" fmla="*/ 5635690 w 5834743"/>
              <a:gd name="connsiteY143" fmla="*/ 167951 h 2351314"/>
              <a:gd name="connsiteX144" fmla="*/ 5635690 w 5834743"/>
              <a:gd name="connsiteY144" fmla="*/ 111967 h 2351314"/>
              <a:gd name="connsiteX145" fmla="*/ 5666792 w 5834743"/>
              <a:gd name="connsiteY145" fmla="*/ 111967 h 2351314"/>
              <a:gd name="connsiteX146" fmla="*/ 5666792 w 5834743"/>
              <a:gd name="connsiteY146" fmla="*/ 62204 h 2351314"/>
              <a:gd name="connsiteX147" fmla="*/ 5691673 w 5834743"/>
              <a:gd name="connsiteY147" fmla="*/ 62204 h 2351314"/>
              <a:gd name="connsiteX148" fmla="*/ 5691673 w 5834743"/>
              <a:gd name="connsiteY148" fmla="*/ 0 h 2351314"/>
              <a:gd name="connsiteX149" fmla="*/ 5834743 w 5834743"/>
              <a:gd name="connsiteY149" fmla="*/ 0 h 235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5834743" h="2351314">
                <a:moveTo>
                  <a:pt x="0" y="2351314"/>
                </a:moveTo>
                <a:lnTo>
                  <a:pt x="80865" y="2351314"/>
                </a:lnTo>
                <a:lnTo>
                  <a:pt x="105747" y="2326432"/>
                </a:lnTo>
                <a:lnTo>
                  <a:pt x="124408" y="2307771"/>
                </a:lnTo>
                <a:lnTo>
                  <a:pt x="192833" y="2307771"/>
                </a:lnTo>
                <a:lnTo>
                  <a:pt x="192833" y="2276669"/>
                </a:lnTo>
                <a:lnTo>
                  <a:pt x="255037" y="2276669"/>
                </a:lnTo>
                <a:lnTo>
                  <a:pt x="255037" y="2245567"/>
                </a:lnTo>
                <a:lnTo>
                  <a:pt x="304800" y="2245567"/>
                </a:lnTo>
                <a:lnTo>
                  <a:pt x="304800" y="2220686"/>
                </a:lnTo>
                <a:lnTo>
                  <a:pt x="360784" y="2220686"/>
                </a:lnTo>
                <a:lnTo>
                  <a:pt x="360784" y="2220686"/>
                </a:lnTo>
                <a:lnTo>
                  <a:pt x="385666" y="2195804"/>
                </a:lnTo>
                <a:lnTo>
                  <a:pt x="404326" y="2177144"/>
                </a:lnTo>
                <a:lnTo>
                  <a:pt x="429208" y="2177144"/>
                </a:lnTo>
                <a:lnTo>
                  <a:pt x="429208" y="2152261"/>
                </a:lnTo>
                <a:lnTo>
                  <a:pt x="491412" y="2152261"/>
                </a:lnTo>
                <a:lnTo>
                  <a:pt x="510073" y="2133600"/>
                </a:lnTo>
                <a:lnTo>
                  <a:pt x="590939" y="2133600"/>
                </a:lnTo>
                <a:lnTo>
                  <a:pt x="590939" y="2114939"/>
                </a:lnTo>
                <a:lnTo>
                  <a:pt x="640702" y="2114939"/>
                </a:lnTo>
                <a:lnTo>
                  <a:pt x="640702" y="2090057"/>
                </a:lnTo>
                <a:lnTo>
                  <a:pt x="671804" y="2090057"/>
                </a:lnTo>
                <a:lnTo>
                  <a:pt x="671804" y="2077616"/>
                </a:lnTo>
                <a:lnTo>
                  <a:pt x="734008" y="2077616"/>
                </a:lnTo>
                <a:lnTo>
                  <a:pt x="734008" y="2027853"/>
                </a:lnTo>
                <a:lnTo>
                  <a:pt x="783771" y="2027853"/>
                </a:lnTo>
                <a:lnTo>
                  <a:pt x="789992" y="2021632"/>
                </a:lnTo>
                <a:lnTo>
                  <a:pt x="852196" y="2021632"/>
                </a:lnTo>
                <a:lnTo>
                  <a:pt x="852196" y="1990531"/>
                </a:lnTo>
                <a:lnTo>
                  <a:pt x="908179" y="1990531"/>
                </a:lnTo>
                <a:lnTo>
                  <a:pt x="908179" y="1959428"/>
                </a:lnTo>
                <a:lnTo>
                  <a:pt x="1001486" y="1959428"/>
                </a:lnTo>
                <a:lnTo>
                  <a:pt x="1001486" y="1946988"/>
                </a:lnTo>
                <a:lnTo>
                  <a:pt x="1032588" y="1946988"/>
                </a:lnTo>
                <a:lnTo>
                  <a:pt x="1032588" y="1903445"/>
                </a:lnTo>
                <a:lnTo>
                  <a:pt x="1125894" y="1903445"/>
                </a:lnTo>
                <a:lnTo>
                  <a:pt x="1125894" y="1872343"/>
                </a:lnTo>
                <a:lnTo>
                  <a:pt x="1200539" y="1872343"/>
                </a:lnTo>
                <a:lnTo>
                  <a:pt x="1200539" y="1859902"/>
                </a:lnTo>
                <a:lnTo>
                  <a:pt x="1225420" y="1859902"/>
                </a:lnTo>
                <a:lnTo>
                  <a:pt x="1225420" y="1828800"/>
                </a:lnTo>
                <a:lnTo>
                  <a:pt x="1318726" y="1828800"/>
                </a:lnTo>
                <a:lnTo>
                  <a:pt x="1318726" y="1791477"/>
                </a:lnTo>
                <a:lnTo>
                  <a:pt x="1399592" y="1791477"/>
                </a:lnTo>
                <a:lnTo>
                  <a:pt x="1412033" y="1779036"/>
                </a:lnTo>
                <a:lnTo>
                  <a:pt x="1412033" y="1735494"/>
                </a:lnTo>
                <a:lnTo>
                  <a:pt x="1449355" y="1735494"/>
                </a:lnTo>
                <a:lnTo>
                  <a:pt x="1468016" y="1698171"/>
                </a:lnTo>
                <a:lnTo>
                  <a:pt x="1505339" y="1698171"/>
                </a:lnTo>
                <a:lnTo>
                  <a:pt x="1505339" y="1673290"/>
                </a:lnTo>
                <a:lnTo>
                  <a:pt x="1573763" y="1673290"/>
                </a:lnTo>
                <a:lnTo>
                  <a:pt x="1573763" y="1654628"/>
                </a:lnTo>
                <a:lnTo>
                  <a:pt x="1604865" y="1642188"/>
                </a:lnTo>
                <a:lnTo>
                  <a:pt x="1617306" y="1629747"/>
                </a:lnTo>
                <a:lnTo>
                  <a:pt x="1654628" y="1629747"/>
                </a:lnTo>
                <a:lnTo>
                  <a:pt x="1704392" y="1586204"/>
                </a:lnTo>
                <a:lnTo>
                  <a:pt x="1741714" y="1561322"/>
                </a:lnTo>
                <a:lnTo>
                  <a:pt x="1754155" y="1561322"/>
                </a:lnTo>
                <a:lnTo>
                  <a:pt x="1810139" y="1561322"/>
                </a:lnTo>
                <a:lnTo>
                  <a:pt x="1810139" y="1561322"/>
                </a:lnTo>
                <a:lnTo>
                  <a:pt x="1853681" y="1517780"/>
                </a:lnTo>
                <a:lnTo>
                  <a:pt x="1884784" y="1492898"/>
                </a:lnTo>
                <a:lnTo>
                  <a:pt x="1903445" y="1474237"/>
                </a:lnTo>
                <a:lnTo>
                  <a:pt x="1965649" y="1474237"/>
                </a:lnTo>
                <a:lnTo>
                  <a:pt x="1965649" y="1474237"/>
                </a:lnTo>
                <a:lnTo>
                  <a:pt x="1965649" y="1418253"/>
                </a:lnTo>
                <a:lnTo>
                  <a:pt x="2114939" y="1418253"/>
                </a:lnTo>
                <a:lnTo>
                  <a:pt x="2121159" y="1393371"/>
                </a:lnTo>
                <a:lnTo>
                  <a:pt x="2183363" y="1387151"/>
                </a:lnTo>
                <a:lnTo>
                  <a:pt x="2214465" y="1374710"/>
                </a:lnTo>
                <a:lnTo>
                  <a:pt x="2220686" y="1362269"/>
                </a:lnTo>
                <a:lnTo>
                  <a:pt x="2282890" y="1362269"/>
                </a:lnTo>
                <a:lnTo>
                  <a:pt x="2282890" y="1331167"/>
                </a:lnTo>
                <a:lnTo>
                  <a:pt x="2282890" y="1331167"/>
                </a:lnTo>
                <a:lnTo>
                  <a:pt x="2342048" y="1332625"/>
                </a:lnTo>
                <a:lnTo>
                  <a:pt x="2401077" y="1256522"/>
                </a:lnTo>
                <a:lnTo>
                  <a:pt x="2469502" y="1244082"/>
                </a:lnTo>
                <a:lnTo>
                  <a:pt x="2469502" y="1244082"/>
                </a:lnTo>
                <a:lnTo>
                  <a:pt x="2469502" y="1244082"/>
                </a:lnTo>
                <a:lnTo>
                  <a:pt x="2500604" y="1212980"/>
                </a:lnTo>
                <a:lnTo>
                  <a:pt x="2575249" y="1212980"/>
                </a:lnTo>
                <a:lnTo>
                  <a:pt x="2575249" y="1212980"/>
                </a:lnTo>
                <a:lnTo>
                  <a:pt x="2575249" y="1156996"/>
                </a:lnTo>
                <a:lnTo>
                  <a:pt x="2662335" y="1156996"/>
                </a:lnTo>
                <a:lnTo>
                  <a:pt x="2712098" y="1119673"/>
                </a:lnTo>
                <a:lnTo>
                  <a:pt x="2736979" y="1101012"/>
                </a:lnTo>
                <a:lnTo>
                  <a:pt x="2736979" y="1101012"/>
                </a:lnTo>
                <a:lnTo>
                  <a:pt x="2811624" y="1101012"/>
                </a:lnTo>
                <a:lnTo>
                  <a:pt x="2811624" y="1069910"/>
                </a:lnTo>
                <a:lnTo>
                  <a:pt x="2886269" y="1057469"/>
                </a:lnTo>
                <a:lnTo>
                  <a:pt x="2898710" y="1045028"/>
                </a:lnTo>
                <a:lnTo>
                  <a:pt x="2923592" y="1026367"/>
                </a:lnTo>
                <a:lnTo>
                  <a:pt x="2923592" y="1026367"/>
                </a:lnTo>
                <a:lnTo>
                  <a:pt x="2960914" y="989045"/>
                </a:lnTo>
                <a:lnTo>
                  <a:pt x="3060441" y="989045"/>
                </a:lnTo>
                <a:lnTo>
                  <a:pt x="3060441" y="945502"/>
                </a:lnTo>
                <a:lnTo>
                  <a:pt x="3259494" y="945502"/>
                </a:lnTo>
                <a:lnTo>
                  <a:pt x="3259494" y="945502"/>
                </a:lnTo>
                <a:lnTo>
                  <a:pt x="3259494" y="883298"/>
                </a:lnTo>
                <a:lnTo>
                  <a:pt x="3408784" y="883298"/>
                </a:lnTo>
                <a:lnTo>
                  <a:pt x="3459341" y="881378"/>
                </a:lnTo>
                <a:lnTo>
                  <a:pt x="3464767" y="858416"/>
                </a:lnTo>
                <a:lnTo>
                  <a:pt x="3533192" y="858416"/>
                </a:lnTo>
                <a:lnTo>
                  <a:pt x="3533192" y="839755"/>
                </a:lnTo>
                <a:lnTo>
                  <a:pt x="3638939" y="839755"/>
                </a:lnTo>
                <a:lnTo>
                  <a:pt x="3663820" y="796212"/>
                </a:lnTo>
                <a:lnTo>
                  <a:pt x="3676261" y="771331"/>
                </a:lnTo>
                <a:lnTo>
                  <a:pt x="3763347" y="771331"/>
                </a:lnTo>
                <a:lnTo>
                  <a:pt x="3763347" y="771331"/>
                </a:lnTo>
                <a:lnTo>
                  <a:pt x="3875314" y="771331"/>
                </a:lnTo>
                <a:lnTo>
                  <a:pt x="3875314" y="715347"/>
                </a:lnTo>
                <a:lnTo>
                  <a:pt x="4037045" y="715347"/>
                </a:lnTo>
                <a:lnTo>
                  <a:pt x="4080588" y="659363"/>
                </a:lnTo>
                <a:lnTo>
                  <a:pt x="4105469" y="628261"/>
                </a:lnTo>
                <a:lnTo>
                  <a:pt x="4211216" y="628261"/>
                </a:lnTo>
                <a:lnTo>
                  <a:pt x="4229877" y="609600"/>
                </a:lnTo>
                <a:lnTo>
                  <a:pt x="4236098" y="590939"/>
                </a:lnTo>
                <a:lnTo>
                  <a:pt x="4404049" y="590939"/>
                </a:lnTo>
                <a:lnTo>
                  <a:pt x="4404049" y="590939"/>
                </a:lnTo>
                <a:lnTo>
                  <a:pt x="4435151" y="547396"/>
                </a:lnTo>
                <a:lnTo>
                  <a:pt x="4528457" y="547396"/>
                </a:lnTo>
                <a:lnTo>
                  <a:pt x="4528457" y="503853"/>
                </a:lnTo>
                <a:lnTo>
                  <a:pt x="4584441" y="503853"/>
                </a:lnTo>
                <a:lnTo>
                  <a:pt x="4621763" y="466531"/>
                </a:lnTo>
                <a:lnTo>
                  <a:pt x="4721290" y="466531"/>
                </a:lnTo>
                <a:lnTo>
                  <a:pt x="4721290" y="441649"/>
                </a:lnTo>
                <a:lnTo>
                  <a:pt x="4795935" y="441649"/>
                </a:lnTo>
                <a:lnTo>
                  <a:pt x="4833257" y="404326"/>
                </a:lnTo>
                <a:lnTo>
                  <a:pt x="4833257" y="404326"/>
                </a:lnTo>
                <a:lnTo>
                  <a:pt x="4883020" y="404326"/>
                </a:lnTo>
                <a:lnTo>
                  <a:pt x="4883020" y="360784"/>
                </a:lnTo>
                <a:lnTo>
                  <a:pt x="4957665" y="360784"/>
                </a:lnTo>
                <a:lnTo>
                  <a:pt x="4994988" y="329682"/>
                </a:lnTo>
                <a:lnTo>
                  <a:pt x="4994988" y="329682"/>
                </a:lnTo>
                <a:lnTo>
                  <a:pt x="5057192" y="311020"/>
                </a:lnTo>
                <a:lnTo>
                  <a:pt x="5075853" y="311020"/>
                </a:lnTo>
                <a:lnTo>
                  <a:pt x="5075853" y="255037"/>
                </a:lnTo>
                <a:lnTo>
                  <a:pt x="5206481" y="255037"/>
                </a:lnTo>
                <a:lnTo>
                  <a:pt x="5231363" y="242596"/>
                </a:lnTo>
                <a:lnTo>
                  <a:pt x="5250024" y="223935"/>
                </a:lnTo>
                <a:lnTo>
                  <a:pt x="5505061" y="223935"/>
                </a:lnTo>
                <a:lnTo>
                  <a:pt x="5505061" y="167951"/>
                </a:lnTo>
                <a:lnTo>
                  <a:pt x="5635690" y="167951"/>
                </a:lnTo>
                <a:lnTo>
                  <a:pt x="5635690" y="111967"/>
                </a:lnTo>
                <a:lnTo>
                  <a:pt x="5666792" y="111967"/>
                </a:lnTo>
                <a:lnTo>
                  <a:pt x="5666792" y="62204"/>
                </a:lnTo>
                <a:lnTo>
                  <a:pt x="5691673" y="62204"/>
                </a:lnTo>
                <a:lnTo>
                  <a:pt x="5691673" y="0"/>
                </a:lnTo>
                <a:lnTo>
                  <a:pt x="5834743"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1" name="TextBox 80">
            <a:extLst>
              <a:ext uri="{FF2B5EF4-FFF2-40B4-BE49-F238E27FC236}">
                <a16:creationId xmlns:a16="http://schemas.microsoft.com/office/drawing/2014/main" id="{E284B601-2184-406F-B482-09BFBF83A50D}"/>
              </a:ext>
            </a:extLst>
          </p:cNvPr>
          <p:cNvSpPr txBox="1"/>
          <p:nvPr/>
        </p:nvSpPr>
        <p:spPr>
          <a:xfrm>
            <a:off x="5203143" y="2950120"/>
            <a:ext cx="1085935" cy="230832"/>
          </a:xfrm>
          <a:prstGeom prst="rect">
            <a:avLst/>
          </a:prstGeom>
          <a:noFill/>
        </p:spPr>
        <p:txBody>
          <a:bodyPr wrap="square"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1000" b="1" i="0" u="none" strike="noStrike" kern="1200" cap="none" spc="0" normalizeH="0" baseline="0" noProof="0">
                <a:ln>
                  <a:noFill/>
                </a:ln>
                <a:solidFill>
                  <a:srgbClr val="7F134C"/>
                </a:solidFill>
                <a:effectLst/>
                <a:uLnTx/>
                <a:uFillTx/>
                <a:latin typeface="Arial" panose="020B0604020202020204"/>
                <a:ea typeface="+mn-ea"/>
                <a:cs typeface="+mn-cs"/>
              </a:rPr>
              <a:t>DAPA 10 mg</a:t>
            </a:r>
            <a:endParaRPr kumimoji="0" lang="en-US" sz="1000" b="0" i="0" u="none" strike="noStrike" kern="1200" cap="none" spc="0" normalizeH="0" baseline="0" noProof="0">
              <a:ln>
                <a:noFill/>
              </a:ln>
              <a:solidFill>
                <a:srgbClr val="7F134C"/>
              </a:solidFill>
              <a:effectLst/>
              <a:uLnTx/>
              <a:uFillTx/>
              <a:latin typeface="Arial" panose="020B0604020202020204"/>
              <a:ea typeface="+mn-ea"/>
              <a:cs typeface="+mn-cs"/>
            </a:endParaRPr>
          </a:p>
        </p:txBody>
      </p:sp>
      <p:sp>
        <p:nvSpPr>
          <p:cNvPr id="82" name="TextBox 81">
            <a:extLst>
              <a:ext uri="{FF2B5EF4-FFF2-40B4-BE49-F238E27FC236}">
                <a16:creationId xmlns:a16="http://schemas.microsoft.com/office/drawing/2014/main" id="{ED0F5266-B7A1-49F4-BBF7-D57D0CD42200}"/>
              </a:ext>
            </a:extLst>
          </p:cNvPr>
          <p:cNvSpPr txBox="1"/>
          <p:nvPr/>
        </p:nvSpPr>
        <p:spPr>
          <a:xfrm>
            <a:off x="5203143" y="2459874"/>
            <a:ext cx="708893" cy="237757"/>
          </a:xfrm>
          <a:prstGeom prst="rect">
            <a:avLst/>
          </a:prstGeom>
          <a:noFill/>
        </p:spPr>
        <p:txBody>
          <a:bodyPr wrap="square"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10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Placebo</a:t>
            </a:r>
            <a:endPar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sp>
        <p:nvSpPr>
          <p:cNvPr id="88" name="Freeform: Shape 87">
            <a:extLst>
              <a:ext uri="{FF2B5EF4-FFF2-40B4-BE49-F238E27FC236}">
                <a16:creationId xmlns:a16="http://schemas.microsoft.com/office/drawing/2014/main" id="{9EB96E00-364C-4DC4-80F3-1D340F08CF79}"/>
              </a:ext>
            </a:extLst>
          </p:cNvPr>
          <p:cNvSpPr/>
          <p:nvPr/>
        </p:nvSpPr>
        <p:spPr>
          <a:xfrm>
            <a:off x="6964423" y="2809491"/>
            <a:ext cx="4123628" cy="1882801"/>
          </a:xfrm>
          <a:custGeom>
            <a:avLst/>
            <a:gdLst>
              <a:gd name="connsiteX0" fmla="*/ 0 w 5850965"/>
              <a:gd name="connsiteY0" fmla="*/ 2671483 h 2671483"/>
              <a:gd name="connsiteX1" fmla="*/ 71718 w 5850965"/>
              <a:gd name="connsiteY1" fmla="*/ 2671483 h 2671483"/>
              <a:gd name="connsiteX2" fmla="*/ 71718 w 5850965"/>
              <a:gd name="connsiteY2" fmla="*/ 2647577 h 2671483"/>
              <a:gd name="connsiteX3" fmla="*/ 137459 w 5850965"/>
              <a:gd name="connsiteY3" fmla="*/ 2647577 h 2671483"/>
              <a:gd name="connsiteX4" fmla="*/ 137459 w 5850965"/>
              <a:gd name="connsiteY4" fmla="*/ 2623671 h 2671483"/>
              <a:gd name="connsiteX5" fmla="*/ 221130 w 5850965"/>
              <a:gd name="connsiteY5" fmla="*/ 2623671 h 2671483"/>
              <a:gd name="connsiteX6" fmla="*/ 221130 w 5850965"/>
              <a:gd name="connsiteY6" fmla="*/ 2605742 h 2671483"/>
              <a:gd name="connsiteX7" fmla="*/ 316753 w 5850965"/>
              <a:gd name="connsiteY7" fmla="*/ 2605742 h 2671483"/>
              <a:gd name="connsiteX8" fmla="*/ 316753 w 5850965"/>
              <a:gd name="connsiteY8" fmla="*/ 2587812 h 2671483"/>
              <a:gd name="connsiteX9" fmla="*/ 364565 w 5850965"/>
              <a:gd name="connsiteY9" fmla="*/ 2587812 h 2671483"/>
              <a:gd name="connsiteX10" fmla="*/ 364565 w 5850965"/>
              <a:gd name="connsiteY10" fmla="*/ 2569883 h 2671483"/>
              <a:gd name="connsiteX11" fmla="*/ 424330 w 5850965"/>
              <a:gd name="connsiteY11" fmla="*/ 2569883 h 2671483"/>
              <a:gd name="connsiteX12" fmla="*/ 424330 w 5850965"/>
              <a:gd name="connsiteY12" fmla="*/ 2545977 h 2671483"/>
              <a:gd name="connsiteX13" fmla="*/ 424330 w 5850965"/>
              <a:gd name="connsiteY13" fmla="*/ 2545977 h 2671483"/>
              <a:gd name="connsiteX14" fmla="*/ 424330 w 5850965"/>
              <a:gd name="connsiteY14" fmla="*/ 2545977 h 2671483"/>
              <a:gd name="connsiteX15" fmla="*/ 508000 w 5850965"/>
              <a:gd name="connsiteY15" fmla="*/ 2545977 h 2671483"/>
              <a:gd name="connsiteX16" fmla="*/ 508000 w 5850965"/>
              <a:gd name="connsiteY16" fmla="*/ 2510118 h 2671483"/>
              <a:gd name="connsiteX17" fmla="*/ 508000 w 5850965"/>
              <a:gd name="connsiteY17" fmla="*/ 2510118 h 2671483"/>
              <a:gd name="connsiteX18" fmla="*/ 549836 w 5850965"/>
              <a:gd name="connsiteY18" fmla="*/ 2468282 h 2671483"/>
              <a:gd name="connsiteX19" fmla="*/ 603624 w 5850965"/>
              <a:gd name="connsiteY19" fmla="*/ 2468282 h 2671483"/>
              <a:gd name="connsiteX20" fmla="*/ 657412 w 5850965"/>
              <a:gd name="connsiteY20" fmla="*/ 2432424 h 2671483"/>
              <a:gd name="connsiteX21" fmla="*/ 657412 w 5850965"/>
              <a:gd name="connsiteY21" fmla="*/ 2402542 h 2671483"/>
              <a:gd name="connsiteX22" fmla="*/ 735106 w 5850965"/>
              <a:gd name="connsiteY22" fmla="*/ 2402542 h 2671483"/>
              <a:gd name="connsiteX23" fmla="*/ 735106 w 5850965"/>
              <a:gd name="connsiteY23" fmla="*/ 2366683 h 2671483"/>
              <a:gd name="connsiteX24" fmla="*/ 794871 w 5850965"/>
              <a:gd name="connsiteY24" fmla="*/ 2366683 h 2671483"/>
              <a:gd name="connsiteX25" fmla="*/ 794871 w 5850965"/>
              <a:gd name="connsiteY25" fmla="*/ 2312894 h 2671483"/>
              <a:gd name="connsiteX26" fmla="*/ 824753 w 5850965"/>
              <a:gd name="connsiteY26" fmla="*/ 2312894 h 2671483"/>
              <a:gd name="connsiteX27" fmla="*/ 824753 w 5850965"/>
              <a:gd name="connsiteY27" fmla="*/ 2294965 h 2671483"/>
              <a:gd name="connsiteX28" fmla="*/ 896471 w 5850965"/>
              <a:gd name="connsiteY28" fmla="*/ 2294965 h 2671483"/>
              <a:gd name="connsiteX29" fmla="*/ 896471 w 5850965"/>
              <a:gd name="connsiteY29" fmla="*/ 2277036 h 2671483"/>
              <a:gd name="connsiteX30" fmla="*/ 956236 w 5850965"/>
              <a:gd name="connsiteY30" fmla="*/ 2277036 h 2671483"/>
              <a:gd name="connsiteX31" fmla="*/ 1016000 w 5850965"/>
              <a:gd name="connsiteY31" fmla="*/ 2211294 h 2671483"/>
              <a:gd name="connsiteX32" fmla="*/ 1105647 w 5850965"/>
              <a:gd name="connsiteY32" fmla="*/ 2211294 h 2671483"/>
              <a:gd name="connsiteX33" fmla="*/ 1105647 w 5850965"/>
              <a:gd name="connsiteY33" fmla="*/ 2187389 h 2671483"/>
              <a:gd name="connsiteX34" fmla="*/ 1183341 w 5850965"/>
              <a:gd name="connsiteY34" fmla="*/ 2187389 h 2671483"/>
              <a:gd name="connsiteX35" fmla="*/ 1183341 w 5850965"/>
              <a:gd name="connsiteY35" fmla="*/ 2151530 h 2671483"/>
              <a:gd name="connsiteX36" fmla="*/ 1272989 w 5850965"/>
              <a:gd name="connsiteY36" fmla="*/ 2151530 h 2671483"/>
              <a:gd name="connsiteX37" fmla="*/ 1272989 w 5850965"/>
              <a:gd name="connsiteY37" fmla="*/ 2127624 h 2671483"/>
              <a:gd name="connsiteX38" fmla="*/ 1392518 w 5850965"/>
              <a:gd name="connsiteY38" fmla="*/ 2127624 h 2671483"/>
              <a:gd name="connsiteX39" fmla="*/ 1392518 w 5850965"/>
              <a:gd name="connsiteY39" fmla="*/ 2109694 h 2671483"/>
              <a:gd name="connsiteX40" fmla="*/ 1434353 w 5850965"/>
              <a:gd name="connsiteY40" fmla="*/ 2109694 h 2671483"/>
              <a:gd name="connsiteX41" fmla="*/ 1434353 w 5850965"/>
              <a:gd name="connsiteY41" fmla="*/ 2079812 h 2671483"/>
              <a:gd name="connsiteX42" fmla="*/ 1488141 w 5850965"/>
              <a:gd name="connsiteY42" fmla="*/ 2079812 h 2671483"/>
              <a:gd name="connsiteX43" fmla="*/ 1488141 w 5850965"/>
              <a:gd name="connsiteY43" fmla="*/ 2037977 h 2671483"/>
              <a:gd name="connsiteX44" fmla="*/ 1565836 w 5850965"/>
              <a:gd name="connsiteY44" fmla="*/ 2037977 h 2671483"/>
              <a:gd name="connsiteX45" fmla="*/ 1565836 w 5850965"/>
              <a:gd name="connsiteY45" fmla="*/ 2008094 h 2671483"/>
              <a:gd name="connsiteX46" fmla="*/ 1757083 w 5850965"/>
              <a:gd name="connsiteY46" fmla="*/ 2008094 h 2671483"/>
              <a:gd name="connsiteX47" fmla="*/ 1757083 w 5850965"/>
              <a:gd name="connsiteY47" fmla="*/ 1978212 h 2671483"/>
              <a:gd name="connsiteX48" fmla="*/ 1816847 w 5850965"/>
              <a:gd name="connsiteY48" fmla="*/ 1978212 h 2671483"/>
              <a:gd name="connsiteX49" fmla="*/ 1822824 w 5850965"/>
              <a:gd name="connsiteY49" fmla="*/ 1972235 h 2671483"/>
              <a:gd name="connsiteX50" fmla="*/ 1846730 w 5850965"/>
              <a:gd name="connsiteY50" fmla="*/ 1972235 h 2671483"/>
              <a:gd name="connsiteX51" fmla="*/ 1858683 w 5850965"/>
              <a:gd name="connsiteY51" fmla="*/ 1960282 h 2671483"/>
              <a:gd name="connsiteX52" fmla="*/ 1912471 w 5850965"/>
              <a:gd name="connsiteY52" fmla="*/ 1960282 h 2671483"/>
              <a:gd name="connsiteX53" fmla="*/ 1912471 w 5850965"/>
              <a:gd name="connsiteY53" fmla="*/ 1918447 h 2671483"/>
              <a:gd name="connsiteX54" fmla="*/ 1966259 w 5850965"/>
              <a:gd name="connsiteY54" fmla="*/ 1918447 h 2671483"/>
              <a:gd name="connsiteX55" fmla="*/ 2043953 w 5850965"/>
              <a:gd name="connsiteY55" fmla="*/ 1840753 h 2671483"/>
              <a:gd name="connsiteX56" fmla="*/ 2091765 w 5850965"/>
              <a:gd name="connsiteY56" fmla="*/ 1840753 h 2671483"/>
              <a:gd name="connsiteX57" fmla="*/ 2091765 w 5850965"/>
              <a:gd name="connsiteY57" fmla="*/ 1780989 h 2671483"/>
              <a:gd name="connsiteX58" fmla="*/ 2199341 w 5850965"/>
              <a:gd name="connsiteY58" fmla="*/ 1780989 h 2671483"/>
              <a:gd name="connsiteX59" fmla="*/ 2199341 w 5850965"/>
              <a:gd name="connsiteY59" fmla="*/ 1751106 h 2671483"/>
              <a:gd name="connsiteX60" fmla="*/ 2271059 w 5850965"/>
              <a:gd name="connsiteY60" fmla="*/ 1751106 h 2671483"/>
              <a:gd name="connsiteX61" fmla="*/ 2271059 w 5850965"/>
              <a:gd name="connsiteY61" fmla="*/ 1715247 h 2671483"/>
              <a:gd name="connsiteX62" fmla="*/ 2330824 w 5850965"/>
              <a:gd name="connsiteY62" fmla="*/ 1715247 h 2671483"/>
              <a:gd name="connsiteX63" fmla="*/ 2402541 w 5850965"/>
              <a:gd name="connsiteY63" fmla="*/ 1619624 h 2671483"/>
              <a:gd name="connsiteX64" fmla="*/ 2462306 w 5850965"/>
              <a:gd name="connsiteY64" fmla="*/ 1565836 h 2671483"/>
              <a:gd name="connsiteX65" fmla="*/ 2540000 w 5850965"/>
              <a:gd name="connsiteY65" fmla="*/ 1500094 h 2671483"/>
              <a:gd name="connsiteX66" fmla="*/ 2623671 w 5850965"/>
              <a:gd name="connsiteY66" fmla="*/ 1500094 h 2671483"/>
              <a:gd name="connsiteX67" fmla="*/ 2629647 w 5850965"/>
              <a:gd name="connsiteY67" fmla="*/ 1434353 h 2671483"/>
              <a:gd name="connsiteX68" fmla="*/ 2671483 w 5850965"/>
              <a:gd name="connsiteY68" fmla="*/ 1434353 h 2671483"/>
              <a:gd name="connsiteX69" fmla="*/ 2683436 w 5850965"/>
              <a:gd name="connsiteY69" fmla="*/ 1398494 h 2671483"/>
              <a:gd name="connsiteX70" fmla="*/ 2755153 w 5850965"/>
              <a:gd name="connsiteY70" fmla="*/ 1398494 h 2671483"/>
              <a:gd name="connsiteX71" fmla="*/ 2755153 w 5850965"/>
              <a:gd name="connsiteY71" fmla="*/ 1380565 h 2671483"/>
              <a:gd name="connsiteX72" fmla="*/ 2850777 w 5850965"/>
              <a:gd name="connsiteY72" fmla="*/ 1380565 h 2671483"/>
              <a:gd name="connsiteX73" fmla="*/ 2862730 w 5850965"/>
              <a:gd name="connsiteY73" fmla="*/ 1350683 h 2671483"/>
              <a:gd name="connsiteX74" fmla="*/ 2928471 w 5850965"/>
              <a:gd name="connsiteY74" fmla="*/ 1350683 h 2671483"/>
              <a:gd name="connsiteX75" fmla="*/ 2928471 w 5850965"/>
              <a:gd name="connsiteY75" fmla="*/ 1332753 h 2671483"/>
              <a:gd name="connsiteX76" fmla="*/ 2988236 w 5850965"/>
              <a:gd name="connsiteY76" fmla="*/ 1332753 h 2671483"/>
              <a:gd name="connsiteX77" fmla="*/ 3012141 w 5850965"/>
              <a:gd name="connsiteY77" fmla="*/ 1278965 h 2671483"/>
              <a:gd name="connsiteX78" fmla="*/ 3071906 w 5850965"/>
              <a:gd name="connsiteY78" fmla="*/ 1278965 h 2671483"/>
              <a:gd name="connsiteX79" fmla="*/ 3071906 w 5850965"/>
              <a:gd name="connsiteY79" fmla="*/ 1255059 h 2671483"/>
              <a:gd name="connsiteX80" fmla="*/ 3137647 w 5850965"/>
              <a:gd name="connsiteY80" fmla="*/ 1255059 h 2671483"/>
              <a:gd name="connsiteX81" fmla="*/ 3215341 w 5850965"/>
              <a:gd name="connsiteY81" fmla="*/ 1201271 h 2671483"/>
              <a:gd name="connsiteX82" fmla="*/ 3221318 w 5850965"/>
              <a:gd name="connsiteY82" fmla="*/ 1195294 h 2671483"/>
              <a:gd name="connsiteX83" fmla="*/ 3293036 w 5850965"/>
              <a:gd name="connsiteY83" fmla="*/ 1195294 h 2671483"/>
              <a:gd name="connsiteX84" fmla="*/ 3358777 w 5850965"/>
              <a:gd name="connsiteY84" fmla="*/ 1141506 h 2671483"/>
              <a:gd name="connsiteX85" fmla="*/ 3484283 w 5850965"/>
              <a:gd name="connsiteY85" fmla="*/ 1141506 h 2671483"/>
              <a:gd name="connsiteX86" fmla="*/ 3484283 w 5850965"/>
              <a:gd name="connsiteY86" fmla="*/ 1123577 h 2671483"/>
              <a:gd name="connsiteX87" fmla="*/ 3591859 w 5850965"/>
              <a:gd name="connsiteY87" fmla="*/ 1123577 h 2671483"/>
              <a:gd name="connsiteX88" fmla="*/ 3603812 w 5850965"/>
              <a:gd name="connsiteY88" fmla="*/ 1111624 h 2671483"/>
              <a:gd name="connsiteX89" fmla="*/ 3591859 w 5850965"/>
              <a:gd name="connsiteY89" fmla="*/ 1099671 h 2671483"/>
              <a:gd name="connsiteX90" fmla="*/ 3681506 w 5850965"/>
              <a:gd name="connsiteY90" fmla="*/ 1099671 h 2671483"/>
              <a:gd name="connsiteX91" fmla="*/ 3681506 w 5850965"/>
              <a:gd name="connsiteY91" fmla="*/ 1099671 h 2671483"/>
              <a:gd name="connsiteX92" fmla="*/ 3681506 w 5850965"/>
              <a:gd name="connsiteY92" fmla="*/ 1039906 h 2671483"/>
              <a:gd name="connsiteX93" fmla="*/ 3741271 w 5850965"/>
              <a:gd name="connsiteY93" fmla="*/ 1039906 h 2671483"/>
              <a:gd name="connsiteX94" fmla="*/ 3741271 w 5850965"/>
              <a:gd name="connsiteY94" fmla="*/ 1039906 h 2671483"/>
              <a:gd name="connsiteX95" fmla="*/ 3836894 w 5850965"/>
              <a:gd name="connsiteY95" fmla="*/ 1039906 h 2671483"/>
              <a:gd name="connsiteX96" fmla="*/ 3836894 w 5850965"/>
              <a:gd name="connsiteY96" fmla="*/ 998071 h 2671483"/>
              <a:gd name="connsiteX97" fmla="*/ 3860800 w 5850965"/>
              <a:gd name="connsiteY97" fmla="*/ 968189 h 2671483"/>
              <a:gd name="connsiteX98" fmla="*/ 3860800 w 5850965"/>
              <a:gd name="connsiteY98" fmla="*/ 968189 h 2671483"/>
              <a:gd name="connsiteX99" fmla="*/ 3884706 w 5850965"/>
              <a:gd name="connsiteY99" fmla="*/ 938306 h 2671483"/>
              <a:gd name="connsiteX100" fmla="*/ 3932518 w 5850965"/>
              <a:gd name="connsiteY100" fmla="*/ 938306 h 2671483"/>
              <a:gd name="connsiteX101" fmla="*/ 3932518 w 5850965"/>
              <a:gd name="connsiteY101" fmla="*/ 896471 h 2671483"/>
              <a:gd name="connsiteX102" fmla="*/ 4010212 w 5850965"/>
              <a:gd name="connsiteY102" fmla="*/ 896471 h 2671483"/>
              <a:gd name="connsiteX103" fmla="*/ 4010212 w 5850965"/>
              <a:gd name="connsiteY103" fmla="*/ 896471 h 2671483"/>
              <a:gd name="connsiteX104" fmla="*/ 4010212 w 5850965"/>
              <a:gd name="connsiteY104" fmla="*/ 854636 h 2671483"/>
              <a:gd name="connsiteX105" fmla="*/ 4069977 w 5850965"/>
              <a:gd name="connsiteY105" fmla="*/ 854636 h 2671483"/>
              <a:gd name="connsiteX106" fmla="*/ 4117789 w 5850965"/>
              <a:gd name="connsiteY106" fmla="*/ 782918 h 2671483"/>
              <a:gd name="connsiteX107" fmla="*/ 4177553 w 5850965"/>
              <a:gd name="connsiteY107" fmla="*/ 788894 h 2671483"/>
              <a:gd name="connsiteX108" fmla="*/ 4189506 w 5850965"/>
              <a:gd name="connsiteY108" fmla="*/ 770965 h 2671483"/>
              <a:gd name="connsiteX109" fmla="*/ 4243294 w 5850965"/>
              <a:gd name="connsiteY109" fmla="*/ 764989 h 2671483"/>
              <a:gd name="connsiteX110" fmla="*/ 4303059 w 5850965"/>
              <a:gd name="connsiteY110" fmla="*/ 705224 h 2671483"/>
              <a:gd name="connsiteX111" fmla="*/ 4392706 w 5850965"/>
              <a:gd name="connsiteY111" fmla="*/ 705224 h 2671483"/>
              <a:gd name="connsiteX112" fmla="*/ 4392706 w 5850965"/>
              <a:gd name="connsiteY112" fmla="*/ 705224 h 2671483"/>
              <a:gd name="connsiteX113" fmla="*/ 4404659 w 5850965"/>
              <a:gd name="connsiteY113" fmla="*/ 645459 h 2671483"/>
              <a:gd name="connsiteX114" fmla="*/ 4470400 w 5850965"/>
              <a:gd name="connsiteY114" fmla="*/ 621553 h 2671483"/>
              <a:gd name="connsiteX115" fmla="*/ 4494306 w 5850965"/>
              <a:gd name="connsiteY115" fmla="*/ 603624 h 2671483"/>
              <a:gd name="connsiteX116" fmla="*/ 4494306 w 5850965"/>
              <a:gd name="connsiteY116" fmla="*/ 549836 h 2671483"/>
              <a:gd name="connsiteX117" fmla="*/ 4625789 w 5850965"/>
              <a:gd name="connsiteY117" fmla="*/ 549836 h 2671483"/>
              <a:gd name="connsiteX118" fmla="*/ 4625789 w 5850965"/>
              <a:gd name="connsiteY118" fmla="*/ 549836 h 2671483"/>
              <a:gd name="connsiteX119" fmla="*/ 4625789 w 5850965"/>
              <a:gd name="connsiteY119" fmla="*/ 549836 h 2671483"/>
              <a:gd name="connsiteX120" fmla="*/ 4625789 w 5850965"/>
              <a:gd name="connsiteY120" fmla="*/ 502024 h 2671483"/>
              <a:gd name="connsiteX121" fmla="*/ 4691530 w 5850965"/>
              <a:gd name="connsiteY121" fmla="*/ 502024 h 2671483"/>
              <a:gd name="connsiteX122" fmla="*/ 4691530 w 5850965"/>
              <a:gd name="connsiteY122" fmla="*/ 478118 h 2671483"/>
              <a:gd name="connsiteX123" fmla="*/ 4769224 w 5850965"/>
              <a:gd name="connsiteY123" fmla="*/ 478118 h 2671483"/>
              <a:gd name="connsiteX124" fmla="*/ 4817036 w 5850965"/>
              <a:gd name="connsiteY124" fmla="*/ 430306 h 2671483"/>
              <a:gd name="connsiteX125" fmla="*/ 4817036 w 5850965"/>
              <a:gd name="connsiteY125" fmla="*/ 370542 h 2671483"/>
              <a:gd name="connsiteX126" fmla="*/ 4984377 w 5850965"/>
              <a:gd name="connsiteY126" fmla="*/ 370542 h 2671483"/>
              <a:gd name="connsiteX127" fmla="*/ 5026212 w 5850965"/>
              <a:gd name="connsiteY127" fmla="*/ 340659 h 2671483"/>
              <a:gd name="connsiteX128" fmla="*/ 5026212 w 5850965"/>
              <a:gd name="connsiteY128" fmla="*/ 262965 h 2671483"/>
              <a:gd name="connsiteX129" fmla="*/ 5151718 w 5850965"/>
              <a:gd name="connsiteY129" fmla="*/ 262965 h 2671483"/>
              <a:gd name="connsiteX130" fmla="*/ 5199530 w 5850965"/>
              <a:gd name="connsiteY130" fmla="*/ 227106 h 2671483"/>
              <a:gd name="connsiteX131" fmla="*/ 5354918 w 5850965"/>
              <a:gd name="connsiteY131" fmla="*/ 233083 h 2671483"/>
              <a:gd name="connsiteX132" fmla="*/ 5354918 w 5850965"/>
              <a:gd name="connsiteY132" fmla="*/ 167342 h 2671483"/>
              <a:gd name="connsiteX133" fmla="*/ 5408706 w 5850965"/>
              <a:gd name="connsiteY133" fmla="*/ 167342 h 2671483"/>
              <a:gd name="connsiteX134" fmla="*/ 5408706 w 5850965"/>
              <a:gd name="connsiteY134" fmla="*/ 143436 h 2671483"/>
              <a:gd name="connsiteX135" fmla="*/ 5450541 w 5850965"/>
              <a:gd name="connsiteY135" fmla="*/ 143436 h 2671483"/>
              <a:gd name="connsiteX136" fmla="*/ 5450541 w 5850965"/>
              <a:gd name="connsiteY136" fmla="*/ 143436 h 2671483"/>
              <a:gd name="connsiteX137" fmla="*/ 5450541 w 5850965"/>
              <a:gd name="connsiteY137" fmla="*/ 143436 h 2671483"/>
              <a:gd name="connsiteX138" fmla="*/ 5450541 w 5850965"/>
              <a:gd name="connsiteY138" fmla="*/ 95624 h 2671483"/>
              <a:gd name="connsiteX139" fmla="*/ 5522259 w 5850965"/>
              <a:gd name="connsiteY139" fmla="*/ 95624 h 2671483"/>
              <a:gd name="connsiteX140" fmla="*/ 5522259 w 5850965"/>
              <a:gd name="connsiteY140" fmla="*/ 59765 h 2671483"/>
              <a:gd name="connsiteX141" fmla="*/ 5797177 w 5850965"/>
              <a:gd name="connsiteY141" fmla="*/ 59765 h 2671483"/>
              <a:gd name="connsiteX142" fmla="*/ 5797177 w 5850965"/>
              <a:gd name="connsiteY142" fmla="*/ 0 h 2671483"/>
              <a:gd name="connsiteX143" fmla="*/ 5850965 w 5850965"/>
              <a:gd name="connsiteY143" fmla="*/ 0 h 267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850965" h="2671483">
                <a:moveTo>
                  <a:pt x="0" y="2671483"/>
                </a:moveTo>
                <a:lnTo>
                  <a:pt x="71718" y="2671483"/>
                </a:lnTo>
                <a:lnTo>
                  <a:pt x="71718" y="2647577"/>
                </a:lnTo>
                <a:lnTo>
                  <a:pt x="137459" y="2647577"/>
                </a:lnTo>
                <a:lnTo>
                  <a:pt x="137459" y="2623671"/>
                </a:lnTo>
                <a:lnTo>
                  <a:pt x="221130" y="2623671"/>
                </a:lnTo>
                <a:lnTo>
                  <a:pt x="221130" y="2605742"/>
                </a:lnTo>
                <a:lnTo>
                  <a:pt x="316753" y="2605742"/>
                </a:lnTo>
                <a:lnTo>
                  <a:pt x="316753" y="2587812"/>
                </a:lnTo>
                <a:lnTo>
                  <a:pt x="364565" y="2587812"/>
                </a:lnTo>
                <a:lnTo>
                  <a:pt x="364565" y="2569883"/>
                </a:lnTo>
                <a:lnTo>
                  <a:pt x="424330" y="2569883"/>
                </a:lnTo>
                <a:lnTo>
                  <a:pt x="424330" y="2545977"/>
                </a:lnTo>
                <a:lnTo>
                  <a:pt x="424330" y="2545977"/>
                </a:lnTo>
                <a:lnTo>
                  <a:pt x="424330" y="2545977"/>
                </a:lnTo>
                <a:lnTo>
                  <a:pt x="508000" y="2545977"/>
                </a:lnTo>
                <a:lnTo>
                  <a:pt x="508000" y="2510118"/>
                </a:lnTo>
                <a:lnTo>
                  <a:pt x="508000" y="2510118"/>
                </a:lnTo>
                <a:lnTo>
                  <a:pt x="549836" y="2468282"/>
                </a:lnTo>
                <a:lnTo>
                  <a:pt x="603624" y="2468282"/>
                </a:lnTo>
                <a:lnTo>
                  <a:pt x="657412" y="2432424"/>
                </a:lnTo>
                <a:lnTo>
                  <a:pt x="657412" y="2402542"/>
                </a:lnTo>
                <a:lnTo>
                  <a:pt x="735106" y="2402542"/>
                </a:lnTo>
                <a:lnTo>
                  <a:pt x="735106" y="2366683"/>
                </a:lnTo>
                <a:lnTo>
                  <a:pt x="794871" y="2366683"/>
                </a:lnTo>
                <a:lnTo>
                  <a:pt x="794871" y="2312894"/>
                </a:lnTo>
                <a:lnTo>
                  <a:pt x="824753" y="2312894"/>
                </a:lnTo>
                <a:lnTo>
                  <a:pt x="824753" y="2294965"/>
                </a:lnTo>
                <a:lnTo>
                  <a:pt x="896471" y="2294965"/>
                </a:lnTo>
                <a:lnTo>
                  <a:pt x="896471" y="2277036"/>
                </a:lnTo>
                <a:lnTo>
                  <a:pt x="956236" y="2277036"/>
                </a:lnTo>
                <a:lnTo>
                  <a:pt x="1016000" y="2211294"/>
                </a:lnTo>
                <a:lnTo>
                  <a:pt x="1105647" y="2211294"/>
                </a:lnTo>
                <a:lnTo>
                  <a:pt x="1105647" y="2187389"/>
                </a:lnTo>
                <a:lnTo>
                  <a:pt x="1183341" y="2187389"/>
                </a:lnTo>
                <a:lnTo>
                  <a:pt x="1183341" y="2151530"/>
                </a:lnTo>
                <a:lnTo>
                  <a:pt x="1272989" y="2151530"/>
                </a:lnTo>
                <a:lnTo>
                  <a:pt x="1272989" y="2127624"/>
                </a:lnTo>
                <a:lnTo>
                  <a:pt x="1392518" y="2127624"/>
                </a:lnTo>
                <a:lnTo>
                  <a:pt x="1392518" y="2109694"/>
                </a:lnTo>
                <a:lnTo>
                  <a:pt x="1434353" y="2109694"/>
                </a:lnTo>
                <a:lnTo>
                  <a:pt x="1434353" y="2079812"/>
                </a:lnTo>
                <a:lnTo>
                  <a:pt x="1488141" y="2079812"/>
                </a:lnTo>
                <a:lnTo>
                  <a:pt x="1488141" y="2037977"/>
                </a:lnTo>
                <a:lnTo>
                  <a:pt x="1565836" y="2037977"/>
                </a:lnTo>
                <a:lnTo>
                  <a:pt x="1565836" y="2008094"/>
                </a:lnTo>
                <a:lnTo>
                  <a:pt x="1757083" y="2008094"/>
                </a:lnTo>
                <a:lnTo>
                  <a:pt x="1757083" y="1978212"/>
                </a:lnTo>
                <a:lnTo>
                  <a:pt x="1816847" y="1978212"/>
                </a:lnTo>
                <a:lnTo>
                  <a:pt x="1822824" y="1972235"/>
                </a:lnTo>
                <a:lnTo>
                  <a:pt x="1846730" y="1972235"/>
                </a:lnTo>
                <a:lnTo>
                  <a:pt x="1858683" y="1960282"/>
                </a:lnTo>
                <a:lnTo>
                  <a:pt x="1912471" y="1960282"/>
                </a:lnTo>
                <a:lnTo>
                  <a:pt x="1912471" y="1918447"/>
                </a:lnTo>
                <a:lnTo>
                  <a:pt x="1966259" y="1918447"/>
                </a:lnTo>
                <a:lnTo>
                  <a:pt x="2043953" y="1840753"/>
                </a:lnTo>
                <a:lnTo>
                  <a:pt x="2091765" y="1840753"/>
                </a:lnTo>
                <a:lnTo>
                  <a:pt x="2091765" y="1780989"/>
                </a:lnTo>
                <a:lnTo>
                  <a:pt x="2199341" y="1780989"/>
                </a:lnTo>
                <a:lnTo>
                  <a:pt x="2199341" y="1751106"/>
                </a:lnTo>
                <a:lnTo>
                  <a:pt x="2271059" y="1751106"/>
                </a:lnTo>
                <a:lnTo>
                  <a:pt x="2271059" y="1715247"/>
                </a:lnTo>
                <a:lnTo>
                  <a:pt x="2330824" y="1715247"/>
                </a:lnTo>
                <a:lnTo>
                  <a:pt x="2402541" y="1619624"/>
                </a:lnTo>
                <a:lnTo>
                  <a:pt x="2462306" y="1565836"/>
                </a:lnTo>
                <a:lnTo>
                  <a:pt x="2540000" y="1500094"/>
                </a:lnTo>
                <a:lnTo>
                  <a:pt x="2623671" y="1500094"/>
                </a:lnTo>
                <a:lnTo>
                  <a:pt x="2629647" y="1434353"/>
                </a:lnTo>
                <a:lnTo>
                  <a:pt x="2671483" y="1434353"/>
                </a:lnTo>
                <a:lnTo>
                  <a:pt x="2683436" y="1398494"/>
                </a:lnTo>
                <a:lnTo>
                  <a:pt x="2755153" y="1398494"/>
                </a:lnTo>
                <a:lnTo>
                  <a:pt x="2755153" y="1380565"/>
                </a:lnTo>
                <a:lnTo>
                  <a:pt x="2850777" y="1380565"/>
                </a:lnTo>
                <a:lnTo>
                  <a:pt x="2862730" y="1350683"/>
                </a:lnTo>
                <a:lnTo>
                  <a:pt x="2928471" y="1350683"/>
                </a:lnTo>
                <a:lnTo>
                  <a:pt x="2928471" y="1332753"/>
                </a:lnTo>
                <a:lnTo>
                  <a:pt x="2988236" y="1332753"/>
                </a:lnTo>
                <a:lnTo>
                  <a:pt x="3012141" y="1278965"/>
                </a:lnTo>
                <a:lnTo>
                  <a:pt x="3071906" y="1278965"/>
                </a:lnTo>
                <a:lnTo>
                  <a:pt x="3071906" y="1255059"/>
                </a:lnTo>
                <a:lnTo>
                  <a:pt x="3137647" y="1255059"/>
                </a:lnTo>
                <a:lnTo>
                  <a:pt x="3215341" y="1201271"/>
                </a:lnTo>
                <a:lnTo>
                  <a:pt x="3221318" y="1195294"/>
                </a:lnTo>
                <a:lnTo>
                  <a:pt x="3293036" y="1195294"/>
                </a:lnTo>
                <a:lnTo>
                  <a:pt x="3358777" y="1141506"/>
                </a:lnTo>
                <a:lnTo>
                  <a:pt x="3484283" y="1141506"/>
                </a:lnTo>
                <a:lnTo>
                  <a:pt x="3484283" y="1123577"/>
                </a:lnTo>
                <a:lnTo>
                  <a:pt x="3591859" y="1123577"/>
                </a:lnTo>
                <a:lnTo>
                  <a:pt x="3603812" y="1111624"/>
                </a:lnTo>
                <a:lnTo>
                  <a:pt x="3591859" y="1099671"/>
                </a:lnTo>
                <a:lnTo>
                  <a:pt x="3681506" y="1099671"/>
                </a:lnTo>
                <a:lnTo>
                  <a:pt x="3681506" y="1099671"/>
                </a:lnTo>
                <a:lnTo>
                  <a:pt x="3681506" y="1039906"/>
                </a:lnTo>
                <a:lnTo>
                  <a:pt x="3741271" y="1039906"/>
                </a:lnTo>
                <a:lnTo>
                  <a:pt x="3741271" y="1039906"/>
                </a:lnTo>
                <a:lnTo>
                  <a:pt x="3836894" y="1039906"/>
                </a:lnTo>
                <a:lnTo>
                  <a:pt x="3836894" y="998071"/>
                </a:lnTo>
                <a:lnTo>
                  <a:pt x="3860800" y="968189"/>
                </a:lnTo>
                <a:lnTo>
                  <a:pt x="3860800" y="968189"/>
                </a:lnTo>
                <a:lnTo>
                  <a:pt x="3884706" y="938306"/>
                </a:lnTo>
                <a:lnTo>
                  <a:pt x="3932518" y="938306"/>
                </a:lnTo>
                <a:lnTo>
                  <a:pt x="3932518" y="896471"/>
                </a:lnTo>
                <a:lnTo>
                  <a:pt x="4010212" y="896471"/>
                </a:lnTo>
                <a:lnTo>
                  <a:pt x="4010212" y="896471"/>
                </a:lnTo>
                <a:lnTo>
                  <a:pt x="4010212" y="854636"/>
                </a:lnTo>
                <a:lnTo>
                  <a:pt x="4069977" y="854636"/>
                </a:lnTo>
                <a:lnTo>
                  <a:pt x="4117789" y="782918"/>
                </a:lnTo>
                <a:lnTo>
                  <a:pt x="4177553" y="788894"/>
                </a:lnTo>
                <a:lnTo>
                  <a:pt x="4189506" y="770965"/>
                </a:lnTo>
                <a:lnTo>
                  <a:pt x="4243294" y="764989"/>
                </a:lnTo>
                <a:lnTo>
                  <a:pt x="4303059" y="705224"/>
                </a:lnTo>
                <a:lnTo>
                  <a:pt x="4392706" y="705224"/>
                </a:lnTo>
                <a:lnTo>
                  <a:pt x="4392706" y="705224"/>
                </a:lnTo>
                <a:lnTo>
                  <a:pt x="4404659" y="645459"/>
                </a:lnTo>
                <a:lnTo>
                  <a:pt x="4470400" y="621553"/>
                </a:lnTo>
                <a:lnTo>
                  <a:pt x="4494306" y="603624"/>
                </a:lnTo>
                <a:lnTo>
                  <a:pt x="4494306" y="549836"/>
                </a:lnTo>
                <a:lnTo>
                  <a:pt x="4625789" y="549836"/>
                </a:lnTo>
                <a:lnTo>
                  <a:pt x="4625789" y="549836"/>
                </a:lnTo>
                <a:lnTo>
                  <a:pt x="4625789" y="549836"/>
                </a:lnTo>
                <a:lnTo>
                  <a:pt x="4625789" y="502024"/>
                </a:lnTo>
                <a:lnTo>
                  <a:pt x="4691530" y="502024"/>
                </a:lnTo>
                <a:lnTo>
                  <a:pt x="4691530" y="478118"/>
                </a:lnTo>
                <a:lnTo>
                  <a:pt x="4769224" y="478118"/>
                </a:lnTo>
                <a:lnTo>
                  <a:pt x="4817036" y="430306"/>
                </a:lnTo>
                <a:lnTo>
                  <a:pt x="4817036" y="370542"/>
                </a:lnTo>
                <a:lnTo>
                  <a:pt x="4984377" y="370542"/>
                </a:lnTo>
                <a:lnTo>
                  <a:pt x="5026212" y="340659"/>
                </a:lnTo>
                <a:lnTo>
                  <a:pt x="5026212" y="262965"/>
                </a:lnTo>
                <a:lnTo>
                  <a:pt x="5151718" y="262965"/>
                </a:lnTo>
                <a:lnTo>
                  <a:pt x="5199530" y="227106"/>
                </a:lnTo>
                <a:lnTo>
                  <a:pt x="5354918" y="233083"/>
                </a:lnTo>
                <a:lnTo>
                  <a:pt x="5354918" y="167342"/>
                </a:lnTo>
                <a:lnTo>
                  <a:pt x="5408706" y="167342"/>
                </a:lnTo>
                <a:lnTo>
                  <a:pt x="5408706" y="143436"/>
                </a:lnTo>
                <a:lnTo>
                  <a:pt x="5450541" y="143436"/>
                </a:lnTo>
                <a:lnTo>
                  <a:pt x="5450541" y="143436"/>
                </a:lnTo>
                <a:lnTo>
                  <a:pt x="5450541" y="143436"/>
                </a:lnTo>
                <a:lnTo>
                  <a:pt x="5450541" y="95624"/>
                </a:lnTo>
                <a:lnTo>
                  <a:pt x="5522259" y="95624"/>
                </a:lnTo>
                <a:lnTo>
                  <a:pt x="5522259" y="59765"/>
                </a:lnTo>
                <a:lnTo>
                  <a:pt x="5797177" y="59765"/>
                </a:lnTo>
                <a:lnTo>
                  <a:pt x="5797177" y="0"/>
                </a:lnTo>
                <a:lnTo>
                  <a:pt x="5850965" y="0"/>
                </a:ln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1" name="Group 90">
            <a:extLst>
              <a:ext uri="{FF2B5EF4-FFF2-40B4-BE49-F238E27FC236}">
                <a16:creationId xmlns:a16="http://schemas.microsoft.com/office/drawing/2014/main" id="{0F51BC7B-AC2E-4B8C-99F9-BAD8A848431A}"/>
              </a:ext>
            </a:extLst>
          </p:cNvPr>
          <p:cNvGrpSpPr/>
          <p:nvPr/>
        </p:nvGrpSpPr>
        <p:grpSpPr>
          <a:xfrm>
            <a:off x="6448093" y="2059745"/>
            <a:ext cx="4824061" cy="2947496"/>
            <a:chOff x="2052422" y="1302877"/>
            <a:chExt cx="6844800" cy="4182166"/>
          </a:xfrm>
        </p:grpSpPr>
        <p:sp>
          <p:nvSpPr>
            <p:cNvPr id="122" name="Line 17">
              <a:extLst>
                <a:ext uri="{FF2B5EF4-FFF2-40B4-BE49-F238E27FC236}">
                  <a16:creationId xmlns:a16="http://schemas.microsoft.com/office/drawing/2014/main" id="{F84928E9-AEC1-42E6-A47F-8EE3A5BE4940}"/>
                </a:ext>
              </a:extLst>
            </p:cNvPr>
            <p:cNvSpPr>
              <a:spLocks noChangeShapeType="1"/>
            </p:cNvSpPr>
            <p:nvPr/>
          </p:nvSpPr>
          <p:spPr bwMode="auto">
            <a:xfrm flipH="1">
              <a:off x="2633966" y="1429065"/>
              <a:ext cx="976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123" name="Line 18">
              <a:extLst>
                <a:ext uri="{FF2B5EF4-FFF2-40B4-BE49-F238E27FC236}">
                  <a16:creationId xmlns:a16="http://schemas.microsoft.com/office/drawing/2014/main" id="{3F3512C0-DDF3-4694-9CEC-81289A469277}"/>
                </a:ext>
              </a:extLst>
            </p:cNvPr>
            <p:cNvSpPr>
              <a:spLocks noChangeShapeType="1"/>
            </p:cNvSpPr>
            <p:nvPr/>
          </p:nvSpPr>
          <p:spPr bwMode="auto">
            <a:xfrm flipH="1">
              <a:off x="2633966" y="2331713"/>
              <a:ext cx="976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124" name="Line 23">
              <a:extLst>
                <a:ext uri="{FF2B5EF4-FFF2-40B4-BE49-F238E27FC236}">
                  <a16:creationId xmlns:a16="http://schemas.microsoft.com/office/drawing/2014/main" id="{F7052D5A-05A6-4BEF-8676-05A75D7CC0BE}"/>
                </a:ext>
              </a:extLst>
            </p:cNvPr>
            <p:cNvSpPr>
              <a:spLocks noChangeShapeType="1"/>
            </p:cNvSpPr>
            <p:nvPr/>
          </p:nvSpPr>
          <p:spPr bwMode="auto">
            <a:xfrm flipH="1">
              <a:off x="2633966" y="3234361"/>
              <a:ext cx="976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125" name="Line 24">
              <a:extLst>
                <a:ext uri="{FF2B5EF4-FFF2-40B4-BE49-F238E27FC236}">
                  <a16:creationId xmlns:a16="http://schemas.microsoft.com/office/drawing/2014/main" id="{D5D9D374-8517-4789-AD9D-E3AFB761F93F}"/>
                </a:ext>
              </a:extLst>
            </p:cNvPr>
            <p:cNvSpPr>
              <a:spLocks noChangeShapeType="1"/>
            </p:cNvSpPr>
            <p:nvPr/>
          </p:nvSpPr>
          <p:spPr bwMode="auto">
            <a:xfrm flipH="1">
              <a:off x="2633966" y="4137009"/>
              <a:ext cx="976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126" name="Line 25">
              <a:extLst>
                <a:ext uri="{FF2B5EF4-FFF2-40B4-BE49-F238E27FC236}">
                  <a16:creationId xmlns:a16="http://schemas.microsoft.com/office/drawing/2014/main" id="{2FFB5BA0-5A10-46D3-AD8D-12E2FC5A374F}"/>
                </a:ext>
              </a:extLst>
            </p:cNvPr>
            <p:cNvSpPr>
              <a:spLocks noChangeShapeType="1"/>
            </p:cNvSpPr>
            <p:nvPr/>
          </p:nvSpPr>
          <p:spPr bwMode="auto">
            <a:xfrm flipH="1">
              <a:off x="2633966" y="5039656"/>
              <a:ext cx="976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127" name="Line 26">
              <a:extLst>
                <a:ext uri="{FF2B5EF4-FFF2-40B4-BE49-F238E27FC236}">
                  <a16:creationId xmlns:a16="http://schemas.microsoft.com/office/drawing/2014/main" id="{784506E7-81B3-4F8F-97C5-96B974088269}"/>
                </a:ext>
              </a:extLst>
            </p:cNvPr>
            <p:cNvSpPr>
              <a:spLocks noChangeShapeType="1"/>
            </p:cNvSpPr>
            <p:nvPr/>
          </p:nvSpPr>
          <p:spPr bwMode="auto">
            <a:xfrm>
              <a:off x="2781490" y="5061452"/>
              <a:ext cx="0" cy="97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128" name="Line 27">
              <a:extLst>
                <a:ext uri="{FF2B5EF4-FFF2-40B4-BE49-F238E27FC236}">
                  <a16:creationId xmlns:a16="http://schemas.microsoft.com/office/drawing/2014/main" id="{028C60BF-0337-411A-AB90-6A20CAFAF283}"/>
                </a:ext>
              </a:extLst>
            </p:cNvPr>
            <p:cNvSpPr>
              <a:spLocks noChangeShapeType="1"/>
            </p:cNvSpPr>
            <p:nvPr/>
          </p:nvSpPr>
          <p:spPr bwMode="auto">
            <a:xfrm>
              <a:off x="3521998" y="5061452"/>
              <a:ext cx="0" cy="97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129" name="Line 28">
              <a:extLst>
                <a:ext uri="{FF2B5EF4-FFF2-40B4-BE49-F238E27FC236}">
                  <a16:creationId xmlns:a16="http://schemas.microsoft.com/office/drawing/2014/main" id="{7707CF5A-F21E-45D3-BB20-048D2E1389D6}"/>
                </a:ext>
              </a:extLst>
            </p:cNvPr>
            <p:cNvSpPr>
              <a:spLocks noChangeShapeType="1"/>
            </p:cNvSpPr>
            <p:nvPr/>
          </p:nvSpPr>
          <p:spPr bwMode="auto">
            <a:xfrm>
              <a:off x="4251023" y="5061452"/>
              <a:ext cx="0" cy="97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130" name="Line 29">
              <a:extLst>
                <a:ext uri="{FF2B5EF4-FFF2-40B4-BE49-F238E27FC236}">
                  <a16:creationId xmlns:a16="http://schemas.microsoft.com/office/drawing/2014/main" id="{BB568104-9CD1-4F06-ADDB-F86BC131F388}"/>
                </a:ext>
              </a:extLst>
            </p:cNvPr>
            <p:cNvSpPr>
              <a:spLocks noChangeShapeType="1"/>
            </p:cNvSpPr>
            <p:nvPr/>
          </p:nvSpPr>
          <p:spPr bwMode="auto">
            <a:xfrm>
              <a:off x="4978416" y="5061452"/>
              <a:ext cx="0" cy="97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131" name="Line 30">
              <a:extLst>
                <a:ext uri="{FF2B5EF4-FFF2-40B4-BE49-F238E27FC236}">
                  <a16:creationId xmlns:a16="http://schemas.microsoft.com/office/drawing/2014/main" id="{65766540-FBAC-4E54-8A4F-6A037C74C3EB}"/>
                </a:ext>
              </a:extLst>
            </p:cNvPr>
            <p:cNvSpPr>
              <a:spLocks noChangeShapeType="1"/>
            </p:cNvSpPr>
            <p:nvPr/>
          </p:nvSpPr>
          <p:spPr bwMode="auto">
            <a:xfrm>
              <a:off x="5704392" y="5061452"/>
              <a:ext cx="0" cy="97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132" name="Line 31">
              <a:extLst>
                <a:ext uri="{FF2B5EF4-FFF2-40B4-BE49-F238E27FC236}">
                  <a16:creationId xmlns:a16="http://schemas.microsoft.com/office/drawing/2014/main" id="{8E1AB447-D248-4DEE-849C-A129491363FF}"/>
                </a:ext>
              </a:extLst>
            </p:cNvPr>
            <p:cNvSpPr>
              <a:spLocks noChangeShapeType="1"/>
            </p:cNvSpPr>
            <p:nvPr/>
          </p:nvSpPr>
          <p:spPr bwMode="auto">
            <a:xfrm>
              <a:off x="8632471" y="5061452"/>
              <a:ext cx="0" cy="97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133" name="Line 32">
              <a:extLst>
                <a:ext uri="{FF2B5EF4-FFF2-40B4-BE49-F238E27FC236}">
                  <a16:creationId xmlns:a16="http://schemas.microsoft.com/office/drawing/2014/main" id="{31BC09EA-6548-4E7B-A3B5-91798C70C6CC}"/>
                </a:ext>
              </a:extLst>
            </p:cNvPr>
            <p:cNvSpPr>
              <a:spLocks noChangeShapeType="1"/>
            </p:cNvSpPr>
            <p:nvPr/>
          </p:nvSpPr>
          <p:spPr bwMode="auto">
            <a:xfrm>
              <a:off x="7895933" y="5061452"/>
              <a:ext cx="0" cy="97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134" name="Line 33">
              <a:extLst>
                <a:ext uri="{FF2B5EF4-FFF2-40B4-BE49-F238E27FC236}">
                  <a16:creationId xmlns:a16="http://schemas.microsoft.com/office/drawing/2014/main" id="{D4696D15-3139-45FE-8D31-9ECF521DBBE7}"/>
                </a:ext>
              </a:extLst>
            </p:cNvPr>
            <p:cNvSpPr>
              <a:spLocks noChangeShapeType="1"/>
            </p:cNvSpPr>
            <p:nvPr/>
          </p:nvSpPr>
          <p:spPr bwMode="auto">
            <a:xfrm>
              <a:off x="7169956" y="5061452"/>
              <a:ext cx="0" cy="97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135" name="Line 34">
              <a:extLst>
                <a:ext uri="{FF2B5EF4-FFF2-40B4-BE49-F238E27FC236}">
                  <a16:creationId xmlns:a16="http://schemas.microsoft.com/office/drawing/2014/main" id="{3716525C-1A4D-42A1-ADD3-63AEFDC2384F}"/>
                </a:ext>
              </a:extLst>
            </p:cNvPr>
            <p:cNvSpPr>
              <a:spLocks noChangeShapeType="1"/>
            </p:cNvSpPr>
            <p:nvPr/>
          </p:nvSpPr>
          <p:spPr bwMode="auto">
            <a:xfrm>
              <a:off x="6437881" y="5061452"/>
              <a:ext cx="0" cy="976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prstTxWarp prst="textNoShape">
                <a:avLst/>
              </a:prstTxWarp>
            </a:bodyPr>
            <a:lstStyle/>
            <a:p>
              <a:pPr marL="0" marR="0" lvl="0" indent="0" algn="l" defTabSz="68577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a:ea typeface="+mn-ea"/>
                <a:cs typeface="+mn-cs"/>
              </a:endParaRPr>
            </a:p>
          </p:txBody>
        </p:sp>
        <p:sp>
          <p:nvSpPr>
            <p:cNvPr id="136" name="TextBox 135">
              <a:extLst>
                <a:ext uri="{FF2B5EF4-FFF2-40B4-BE49-F238E27FC236}">
                  <a16:creationId xmlns:a16="http://schemas.microsoft.com/office/drawing/2014/main" id="{96C9C636-F08A-4A3B-8938-34CA31ED8C56}"/>
                </a:ext>
              </a:extLst>
            </p:cNvPr>
            <p:cNvSpPr txBox="1"/>
            <p:nvPr/>
          </p:nvSpPr>
          <p:spPr>
            <a:xfrm>
              <a:off x="2262917" y="1302877"/>
              <a:ext cx="443978" cy="307873"/>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20</a:t>
              </a:r>
            </a:p>
          </p:txBody>
        </p:sp>
        <p:sp>
          <p:nvSpPr>
            <p:cNvPr id="137" name="TextBox 136">
              <a:extLst>
                <a:ext uri="{FF2B5EF4-FFF2-40B4-BE49-F238E27FC236}">
                  <a16:creationId xmlns:a16="http://schemas.microsoft.com/office/drawing/2014/main" id="{D0729EFD-EB02-46FB-AB9A-B467DEA39C20}"/>
                </a:ext>
              </a:extLst>
            </p:cNvPr>
            <p:cNvSpPr txBox="1"/>
            <p:nvPr/>
          </p:nvSpPr>
          <p:spPr>
            <a:xfrm>
              <a:off x="2262917" y="2205572"/>
              <a:ext cx="443978" cy="307873"/>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15</a:t>
              </a:r>
            </a:p>
          </p:txBody>
        </p:sp>
        <p:sp>
          <p:nvSpPr>
            <p:cNvPr id="138" name="TextBox 137">
              <a:extLst>
                <a:ext uri="{FF2B5EF4-FFF2-40B4-BE49-F238E27FC236}">
                  <a16:creationId xmlns:a16="http://schemas.microsoft.com/office/drawing/2014/main" id="{ECDED2BA-91C2-456E-927A-1FB32D69F041}"/>
                </a:ext>
              </a:extLst>
            </p:cNvPr>
            <p:cNvSpPr txBox="1"/>
            <p:nvPr/>
          </p:nvSpPr>
          <p:spPr>
            <a:xfrm>
              <a:off x="2262917" y="3108267"/>
              <a:ext cx="443978" cy="307873"/>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10</a:t>
              </a:r>
            </a:p>
          </p:txBody>
        </p:sp>
        <p:sp>
          <p:nvSpPr>
            <p:cNvPr id="139" name="TextBox 138">
              <a:extLst>
                <a:ext uri="{FF2B5EF4-FFF2-40B4-BE49-F238E27FC236}">
                  <a16:creationId xmlns:a16="http://schemas.microsoft.com/office/drawing/2014/main" id="{CB8181AF-B9BD-4B0E-8029-132B7C1FED77}"/>
                </a:ext>
              </a:extLst>
            </p:cNvPr>
            <p:cNvSpPr txBox="1"/>
            <p:nvPr/>
          </p:nvSpPr>
          <p:spPr>
            <a:xfrm>
              <a:off x="2353896" y="4010960"/>
              <a:ext cx="352999" cy="307873"/>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5</a:t>
              </a:r>
            </a:p>
          </p:txBody>
        </p:sp>
        <p:sp>
          <p:nvSpPr>
            <p:cNvPr id="140" name="TextBox 139">
              <a:extLst>
                <a:ext uri="{FF2B5EF4-FFF2-40B4-BE49-F238E27FC236}">
                  <a16:creationId xmlns:a16="http://schemas.microsoft.com/office/drawing/2014/main" id="{BFB31645-7399-480A-AEF1-47B5496F6090}"/>
                </a:ext>
              </a:extLst>
            </p:cNvPr>
            <p:cNvSpPr txBox="1"/>
            <p:nvPr/>
          </p:nvSpPr>
          <p:spPr>
            <a:xfrm>
              <a:off x="2353893" y="4913655"/>
              <a:ext cx="352999" cy="307873"/>
            </a:xfrm>
            <a:prstGeom prst="rect">
              <a:avLst/>
            </a:prstGeom>
            <a:noFill/>
          </p:spPr>
          <p:txBody>
            <a:bodyPr wrap="none" rtlCol="0">
              <a:spAutoFit/>
            </a:bodyPr>
            <a:lstStyle/>
            <a:p>
              <a:pPr marL="0" marR="0" lvl="0" indent="0" algn="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0</a:t>
              </a:r>
            </a:p>
          </p:txBody>
        </p:sp>
        <p:sp>
          <p:nvSpPr>
            <p:cNvPr id="141" name="TextBox 140">
              <a:extLst>
                <a:ext uri="{FF2B5EF4-FFF2-40B4-BE49-F238E27FC236}">
                  <a16:creationId xmlns:a16="http://schemas.microsoft.com/office/drawing/2014/main" id="{1EC7C70A-4E3B-4AF3-AB3B-133402E4FD15}"/>
                </a:ext>
              </a:extLst>
            </p:cNvPr>
            <p:cNvSpPr txBox="1"/>
            <p:nvPr/>
          </p:nvSpPr>
          <p:spPr>
            <a:xfrm>
              <a:off x="8364821" y="5177170"/>
              <a:ext cx="532401" cy="307873"/>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24</a:t>
              </a:r>
            </a:p>
          </p:txBody>
        </p:sp>
        <p:sp>
          <p:nvSpPr>
            <p:cNvPr id="142" name="TextBox 141">
              <a:extLst>
                <a:ext uri="{FF2B5EF4-FFF2-40B4-BE49-F238E27FC236}">
                  <a16:creationId xmlns:a16="http://schemas.microsoft.com/office/drawing/2014/main" id="{081A9654-956E-461C-BE2D-1A09FC3E1C47}"/>
                </a:ext>
              </a:extLst>
            </p:cNvPr>
            <p:cNvSpPr txBox="1"/>
            <p:nvPr/>
          </p:nvSpPr>
          <p:spPr>
            <a:xfrm>
              <a:off x="7626825" y="5177170"/>
              <a:ext cx="543451" cy="307873"/>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21</a:t>
              </a:r>
            </a:p>
          </p:txBody>
        </p:sp>
        <p:sp>
          <p:nvSpPr>
            <p:cNvPr id="143" name="TextBox 142">
              <a:extLst>
                <a:ext uri="{FF2B5EF4-FFF2-40B4-BE49-F238E27FC236}">
                  <a16:creationId xmlns:a16="http://schemas.microsoft.com/office/drawing/2014/main" id="{2B7633EC-CE67-4ACE-A2EE-AA180D03281C}"/>
                </a:ext>
              </a:extLst>
            </p:cNvPr>
            <p:cNvSpPr txBox="1"/>
            <p:nvPr/>
          </p:nvSpPr>
          <p:spPr>
            <a:xfrm>
              <a:off x="6169341" y="5177170"/>
              <a:ext cx="532394" cy="307873"/>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15</a:t>
              </a:r>
            </a:p>
          </p:txBody>
        </p:sp>
        <p:sp>
          <p:nvSpPr>
            <p:cNvPr id="144" name="TextBox 143">
              <a:extLst>
                <a:ext uri="{FF2B5EF4-FFF2-40B4-BE49-F238E27FC236}">
                  <a16:creationId xmlns:a16="http://schemas.microsoft.com/office/drawing/2014/main" id="{3BB6314E-B62D-4F32-8AE6-9C726A4DD950}"/>
                </a:ext>
              </a:extLst>
            </p:cNvPr>
            <p:cNvSpPr txBox="1"/>
            <p:nvPr/>
          </p:nvSpPr>
          <p:spPr>
            <a:xfrm>
              <a:off x="6879782" y="5177170"/>
              <a:ext cx="575558" cy="307873"/>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18</a:t>
              </a:r>
            </a:p>
          </p:txBody>
        </p:sp>
        <p:sp>
          <p:nvSpPr>
            <p:cNvPr id="145" name="TextBox 144">
              <a:extLst>
                <a:ext uri="{FF2B5EF4-FFF2-40B4-BE49-F238E27FC236}">
                  <a16:creationId xmlns:a16="http://schemas.microsoft.com/office/drawing/2014/main" id="{8CCAC58D-3BED-4A38-BD0F-56A5C43B6D6A}"/>
                </a:ext>
              </a:extLst>
            </p:cNvPr>
            <p:cNvSpPr txBox="1"/>
            <p:nvPr/>
          </p:nvSpPr>
          <p:spPr>
            <a:xfrm>
              <a:off x="5435134" y="5177170"/>
              <a:ext cx="541228" cy="307873"/>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12</a:t>
              </a:r>
            </a:p>
          </p:txBody>
        </p:sp>
        <p:sp>
          <p:nvSpPr>
            <p:cNvPr id="146" name="TextBox 145">
              <a:extLst>
                <a:ext uri="{FF2B5EF4-FFF2-40B4-BE49-F238E27FC236}">
                  <a16:creationId xmlns:a16="http://schemas.microsoft.com/office/drawing/2014/main" id="{28869A3D-E35D-499C-9A5B-1C988BA78593}"/>
                </a:ext>
              </a:extLst>
            </p:cNvPr>
            <p:cNvSpPr txBox="1"/>
            <p:nvPr/>
          </p:nvSpPr>
          <p:spPr>
            <a:xfrm>
              <a:off x="4749126" y="5177170"/>
              <a:ext cx="464148" cy="307873"/>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9</a:t>
              </a:r>
            </a:p>
          </p:txBody>
        </p:sp>
        <p:sp>
          <p:nvSpPr>
            <p:cNvPr id="147" name="TextBox 146">
              <a:extLst>
                <a:ext uri="{FF2B5EF4-FFF2-40B4-BE49-F238E27FC236}">
                  <a16:creationId xmlns:a16="http://schemas.microsoft.com/office/drawing/2014/main" id="{5DB36518-A2B5-4495-99A5-BC54B1A167A0}"/>
                </a:ext>
              </a:extLst>
            </p:cNvPr>
            <p:cNvSpPr txBox="1"/>
            <p:nvPr/>
          </p:nvSpPr>
          <p:spPr>
            <a:xfrm>
              <a:off x="3998885" y="5177170"/>
              <a:ext cx="507984" cy="307873"/>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6</a:t>
              </a:r>
            </a:p>
          </p:txBody>
        </p:sp>
        <p:sp>
          <p:nvSpPr>
            <p:cNvPr id="148" name="TextBox 147">
              <a:extLst>
                <a:ext uri="{FF2B5EF4-FFF2-40B4-BE49-F238E27FC236}">
                  <a16:creationId xmlns:a16="http://schemas.microsoft.com/office/drawing/2014/main" id="{373C0FB6-81B9-4044-B5AF-97AEB1A03F73}"/>
                </a:ext>
              </a:extLst>
            </p:cNvPr>
            <p:cNvSpPr txBox="1"/>
            <p:nvPr/>
          </p:nvSpPr>
          <p:spPr>
            <a:xfrm>
              <a:off x="3292064" y="5177170"/>
              <a:ext cx="462633" cy="307873"/>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3</a:t>
              </a:r>
            </a:p>
          </p:txBody>
        </p:sp>
        <p:sp>
          <p:nvSpPr>
            <p:cNvPr id="149" name="TextBox 148">
              <a:extLst>
                <a:ext uri="{FF2B5EF4-FFF2-40B4-BE49-F238E27FC236}">
                  <a16:creationId xmlns:a16="http://schemas.microsoft.com/office/drawing/2014/main" id="{58E446C9-6FB9-4260-9D8C-D7921044C0B5}"/>
                </a:ext>
              </a:extLst>
            </p:cNvPr>
            <p:cNvSpPr txBox="1"/>
            <p:nvPr/>
          </p:nvSpPr>
          <p:spPr>
            <a:xfrm>
              <a:off x="2669337" y="5177170"/>
              <a:ext cx="226761" cy="307873"/>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mn-cs"/>
                </a:rPr>
                <a:t>0</a:t>
              </a:r>
            </a:p>
          </p:txBody>
        </p:sp>
        <p:sp>
          <p:nvSpPr>
            <p:cNvPr id="150" name="TextBox 149">
              <a:extLst>
                <a:ext uri="{FF2B5EF4-FFF2-40B4-BE49-F238E27FC236}">
                  <a16:creationId xmlns:a16="http://schemas.microsoft.com/office/drawing/2014/main" id="{F911C820-D4A4-46DE-AD1A-2643E6546530}"/>
                </a:ext>
              </a:extLst>
            </p:cNvPr>
            <p:cNvSpPr txBox="1"/>
            <p:nvPr/>
          </p:nvSpPr>
          <p:spPr>
            <a:xfrm rot="16200000">
              <a:off x="1083674" y="3079832"/>
              <a:ext cx="2245370" cy="307873"/>
            </a:xfrm>
            <a:prstGeom prst="rect">
              <a:avLst/>
            </a:prstGeom>
            <a:noFill/>
          </p:spPr>
          <p:txBody>
            <a:bodyPr wrap="non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Cumulative Incidence (%)</a:t>
              </a:r>
            </a:p>
          </p:txBody>
        </p:sp>
        <p:sp>
          <p:nvSpPr>
            <p:cNvPr id="151" name="Freeform: Shape 150">
              <a:extLst>
                <a:ext uri="{FF2B5EF4-FFF2-40B4-BE49-F238E27FC236}">
                  <a16:creationId xmlns:a16="http://schemas.microsoft.com/office/drawing/2014/main" id="{2BC5DF2A-77BB-496D-A303-31CB75E408AC}"/>
                </a:ext>
              </a:extLst>
            </p:cNvPr>
            <p:cNvSpPr/>
            <p:nvPr/>
          </p:nvSpPr>
          <p:spPr>
            <a:xfrm>
              <a:off x="2727268" y="1420553"/>
              <a:ext cx="5905204" cy="3631095"/>
            </a:xfrm>
            <a:custGeom>
              <a:avLst/>
              <a:gdLst>
                <a:gd name="connsiteX0" fmla="*/ 0 w 6321287"/>
                <a:gd name="connsiteY0" fmla="*/ 0 h 3687417"/>
                <a:gd name="connsiteX1" fmla="*/ 19878 w 6321287"/>
                <a:gd name="connsiteY1" fmla="*/ 3687417 h 3687417"/>
                <a:gd name="connsiteX2" fmla="*/ 6321287 w 6321287"/>
                <a:gd name="connsiteY2" fmla="*/ 3687417 h 3687417"/>
              </a:gdLst>
              <a:ahLst/>
              <a:cxnLst>
                <a:cxn ang="0">
                  <a:pos x="connsiteX0" y="connsiteY0"/>
                </a:cxn>
                <a:cxn ang="0">
                  <a:pos x="connsiteX1" y="connsiteY1"/>
                </a:cxn>
                <a:cxn ang="0">
                  <a:pos x="connsiteX2" y="connsiteY2"/>
                </a:cxn>
              </a:cxnLst>
              <a:rect l="l" t="t" r="r" b="b"/>
              <a:pathLst>
                <a:path w="6321287" h="3687417">
                  <a:moveTo>
                    <a:pt x="0" y="0"/>
                  </a:moveTo>
                  <a:lnTo>
                    <a:pt x="19878" y="3687417"/>
                  </a:lnTo>
                  <a:lnTo>
                    <a:pt x="6321287" y="3687417"/>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92" name="Freeform: Shape 91">
            <a:extLst>
              <a:ext uri="{FF2B5EF4-FFF2-40B4-BE49-F238E27FC236}">
                <a16:creationId xmlns:a16="http://schemas.microsoft.com/office/drawing/2014/main" id="{692A0AE2-7743-4AEB-89F6-94B2F8832980}"/>
              </a:ext>
            </a:extLst>
          </p:cNvPr>
          <p:cNvSpPr/>
          <p:nvPr/>
        </p:nvSpPr>
        <p:spPr>
          <a:xfrm>
            <a:off x="6968635" y="3087488"/>
            <a:ext cx="4115204" cy="1600591"/>
          </a:xfrm>
          <a:custGeom>
            <a:avLst/>
            <a:gdLst>
              <a:gd name="connsiteX0" fmla="*/ 0 w 5839012"/>
              <a:gd name="connsiteY0" fmla="*/ 2271059 h 2271059"/>
              <a:gd name="connsiteX1" fmla="*/ 59764 w 5839012"/>
              <a:gd name="connsiteY1" fmla="*/ 2271059 h 2271059"/>
              <a:gd name="connsiteX2" fmla="*/ 59764 w 5839012"/>
              <a:gd name="connsiteY2" fmla="*/ 2247153 h 2271059"/>
              <a:gd name="connsiteX3" fmla="*/ 125506 w 5839012"/>
              <a:gd name="connsiteY3" fmla="*/ 2247153 h 2271059"/>
              <a:gd name="connsiteX4" fmla="*/ 125506 w 5839012"/>
              <a:gd name="connsiteY4" fmla="*/ 2235200 h 2271059"/>
              <a:gd name="connsiteX5" fmla="*/ 173317 w 5839012"/>
              <a:gd name="connsiteY5" fmla="*/ 2235200 h 2271059"/>
              <a:gd name="connsiteX6" fmla="*/ 197223 w 5839012"/>
              <a:gd name="connsiteY6" fmla="*/ 2235200 h 2271059"/>
              <a:gd name="connsiteX7" fmla="*/ 197223 w 5839012"/>
              <a:gd name="connsiteY7" fmla="*/ 2211295 h 2271059"/>
              <a:gd name="connsiteX8" fmla="*/ 292847 w 5839012"/>
              <a:gd name="connsiteY8" fmla="*/ 2211295 h 2271059"/>
              <a:gd name="connsiteX9" fmla="*/ 292847 w 5839012"/>
              <a:gd name="connsiteY9" fmla="*/ 2181412 h 2271059"/>
              <a:gd name="connsiteX10" fmla="*/ 346635 w 5839012"/>
              <a:gd name="connsiteY10" fmla="*/ 2181412 h 2271059"/>
              <a:gd name="connsiteX11" fmla="*/ 346635 w 5839012"/>
              <a:gd name="connsiteY11" fmla="*/ 2181412 h 2271059"/>
              <a:gd name="connsiteX12" fmla="*/ 418353 w 5839012"/>
              <a:gd name="connsiteY12" fmla="*/ 2181412 h 2271059"/>
              <a:gd name="connsiteX13" fmla="*/ 418353 w 5839012"/>
              <a:gd name="connsiteY13" fmla="*/ 2151530 h 2271059"/>
              <a:gd name="connsiteX14" fmla="*/ 502023 w 5839012"/>
              <a:gd name="connsiteY14" fmla="*/ 2151530 h 2271059"/>
              <a:gd name="connsiteX15" fmla="*/ 502023 w 5839012"/>
              <a:gd name="connsiteY15" fmla="*/ 2121647 h 2271059"/>
              <a:gd name="connsiteX16" fmla="*/ 585694 w 5839012"/>
              <a:gd name="connsiteY16" fmla="*/ 2121647 h 2271059"/>
              <a:gd name="connsiteX17" fmla="*/ 585694 w 5839012"/>
              <a:gd name="connsiteY17" fmla="*/ 2103718 h 2271059"/>
              <a:gd name="connsiteX18" fmla="*/ 615576 w 5839012"/>
              <a:gd name="connsiteY18" fmla="*/ 2103718 h 2271059"/>
              <a:gd name="connsiteX19" fmla="*/ 615576 w 5839012"/>
              <a:gd name="connsiteY19" fmla="*/ 2091765 h 2271059"/>
              <a:gd name="connsiteX20" fmla="*/ 669364 w 5839012"/>
              <a:gd name="connsiteY20" fmla="*/ 2091765 h 2271059"/>
              <a:gd name="connsiteX21" fmla="*/ 669364 w 5839012"/>
              <a:gd name="connsiteY21" fmla="*/ 2055906 h 2271059"/>
              <a:gd name="connsiteX22" fmla="*/ 723153 w 5839012"/>
              <a:gd name="connsiteY22" fmla="*/ 2055906 h 2271059"/>
              <a:gd name="connsiteX23" fmla="*/ 723153 w 5839012"/>
              <a:gd name="connsiteY23" fmla="*/ 2037977 h 2271059"/>
              <a:gd name="connsiteX24" fmla="*/ 782917 w 5839012"/>
              <a:gd name="connsiteY24" fmla="*/ 2037977 h 2271059"/>
              <a:gd name="connsiteX25" fmla="*/ 782917 w 5839012"/>
              <a:gd name="connsiteY25" fmla="*/ 2026024 h 2271059"/>
              <a:gd name="connsiteX26" fmla="*/ 842682 w 5839012"/>
              <a:gd name="connsiteY26" fmla="*/ 2026024 h 2271059"/>
              <a:gd name="connsiteX27" fmla="*/ 842682 w 5839012"/>
              <a:gd name="connsiteY27" fmla="*/ 2008095 h 2271059"/>
              <a:gd name="connsiteX28" fmla="*/ 926353 w 5839012"/>
              <a:gd name="connsiteY28" fmla="*/ 2008095 h 2271059"/>
              <a:gd name="connsiteX29" fmla="*/ 926353 w 5839012"/>
              <a:gd name="connsiteY29" fmla="*/ 1978212 h 2271059"/>
              <a:gd name="connsiteX30" fmla="*/ 968188 w 5839012"/>
              <a:gd name="connsiteY30" fmla="*/ 1978212 h 2271059"/>
              <a:gd name="connsiteX31" fmla="*/ 968188 w 5839012"/>
              <a:gd name="connsiteY31" fmla="*/ 1960283 h 2271059"/>
              <a:gd name="connsiteX32" fmla="*/ 968188 w 5839012"/>
              <a:gd name="connsiteY32" fmla="*/ 1960283 h 2271059"/>
              <a:gd name="connsiteX33" fmla="*/ 992094 w 5839012"/>
              <a:gd name="connsiteY33" fmla="*/ 1936377 h 2271059"/>
              <a:gd name="connsiteX34" fmla="*/ 1027953 w 5839012"/>
              <a:gd name="connsiteY34" fmla="*/ 1936377 h 2271059"/>
              <a:gd name="connsiteX35" fmla="*/ 1045883 w 5839012"/>
              <a:gd name="connsiteY35" fmla="*/ 1918447 h 2271059"/>
              <a:gd name="connsiteX36" fmla="*/ 1063812 w 5839012"/>
              <a:gd name="connsiteY36" fmla="*/ 1900518 h 2271059"/>
              <a:gd name="connsiteX37" fmla="*/ 1159435 w 5839012"/>
              <a:gd name="connsiteY37" fmla="*/ 1900518 h 2271059"/>
              <a:gd name="connsiteX38" fmla="*/ 1159435 w 5839012"/>
              <a:gd name="connsiteY38" fmla="*/ 1876612 h 2271059"/>
              <a:gd name="connsiteX39" fmla="*/ 1225176 w 5839012"/>
              <a:gd name="connsiteY39" fmla="*/ 1876612 h 2271059"/>
              <a:gd name="connsiteX40" fmla="*/ 1225176 w 5839012"/>
              <a:gd name="connsiteY40" fmla="*/ 1858683 h 2271059"/>
              <a:gd name="connsiteX41" fmla="*/ 1278964 w 5839012"/>
              <a:gd name="connsiteY41" fmla="*/ 1858683 h 2271059"/>
              <a:gd name="connsiteX42" fmla="*/ 1278964 w 5839012"/>
              <a:gd name="connsiteY42" fmla="*/ 1834777 h 2271059"/>
              <a:gd name="connsiteX43" fmla="*/ 1326776 w 5839012"/>
              <a:gd name="connsiteY43" fmla="*/ 1834777 h 2271059"/>
              <a:gd name="connsiteX44" fmla="*/ 1326776 w 5839012"/>
              <a:gd name="connsiteY44" fmla="*/ 1822824 h 2271059"/>
              <a:gd name="connsiteX45" fmla="*/ 1392517 w 5839012"/>
              <a:gd name="connsiteY45" fmla="*/ 1822824 h 2271059"/>
              <a:gd name="connsiteX46" fmla="*/ 1392517 w 5839012"/>
              <a:gd name="connsiteY46" fmla="*/ 1792942 h 2271059"/>
              <a:gd name="connsiteX47" fmla="*/ 1410447 w 5839012"/>
              <a:gd name="connsiteY47" fmla="*/ 1792942 h 2271059"/>
              <a:gd name="connsiteX48" fmla="*/ 1410447 w 5839012"/>
              <a:gd name="connsiteY48" fmla="*/ 1769036 h 2271059"/>
              <a:gd name="connsiteX49" fmla="*/ 1452282 w 5839012"/>
              <a:gd name="connsiteY49" fmla="*/ 1769036 h 2271059"/>
              <a:gd name="connsiteX50" fmla="*/ 1458259 w 5839012"/>
              <a:gd name="connsiteY50" fmla="*/ 1763059 h 2271059"/>
              <a:gd name="connsiteX51" fmla="*/ 1529976 w 5839012"/>
              <a:gd name="connsiteY51" fmla="*/ 1763059 h 2271059"/>
              <a:gd name="connsiteX52" fmla="*/ 1529976 w 5839012"/>
              <a:gd name="connsiteY52" fmla="*/ 1727200 h 2271059"/>
              <a:gd name="connsiteX53" fmla="*/ 1667435 w 5839012"/>
              <a:gd name="connsiteY53" fmla="*/ 1727200 h 2271059"/>
              <a:gd name="connsiteX54" fmla="*/ 1667435 w 5839012"/>
              <a:gd name="connsiteY54" fmla="*/ 1727200 h 2271059"/>
              <a:gd name="connsiteX55" fmla="*/ 1745129 w 5839012"/>
              <a:gd name="connsiteY55" fmla="*/ 1727200 h 2271059"/>
              <a:gd name="connsiteX56" fmla="*/ 1745129 w 5839012"/>
              <a:gd name="connsiteY56" fmla="*/ 1685365 h 2271059"/>
              <a:gd name="connsiteX57" fmla="*/ 1751105 w 5839012"/>
              <a:gd name="connsiteY57" fmla="*/ 1679389 h 2271059"/>
              <a:gd name="connsiteX58" fmla="*/ 1757082 w 5839012"/>
              <a:gd name="connsiteY58" fmla="*/ 1673412 h 2271059"/>
              <a:gd name="connsiteX59" fmla="*/ 1769035 w 5839012"/>
              <a:gd name="connsiteY59" fmla="*/ 1673412 h 2271059"/>
              <a:gd name="connsiteX60" fmla="*/ 1769035 w 5839012"/>
              <a:gd name="connsiteY60" fmla="*/ 1649506 h 2271059"/>
              <a:gd name="connsiteX61" fmla="*/ 1822823 w 5839012"/>
              <a:gd name="connsiteY61" fmla="*/ 1649506 h 2271059"/>
              <a:gd name="connsiteX62" fmla="*/ 1822823 w 5839012"/>
              <a:gd name="connsiteY62" fmla="*/ 1601695 h 2271059"/>
              <a:gd name="connsiteX63" fmla="*/ 1966259 w 5839012"/>
              <a:gd name="connsiteY63" fmla="*/ 1601695 h 2271059"/>
              <a:gd name="connsiteX64" fmla="*/ 1966259 w 5839012"/>
              <a:gd name="connsiteY64" fmla="*/ 1601695 h 2271059"/>
              <a:gd name="connsiteX65" fmla="*/ 2055906 w 5839012"/>
              <a:gd name="connsiteY65" fmla="*/ 1601695 h 2271059"/>
              <a:gd name="connsiteX66" fmla="*/ 2055906 w 5839012"/>
              <a:gd name="connsiteY66" fmla="*/ 1565836 h 2271059"/>
              <a:gd name="connsiteX67" fmla="*/ 2079812 w 5839012"/>
              <a:gd name="connsiteY67" fmla="*/ 1565836 h 2271059"/>
              <a:gd name="connsiteX68" fmla="*/ 2079812 w 5839012"/>
              <a:gd name="connsiteY68" fmla="*/ 1524000 h 2271059"/>
              <a:gd name="connsiteX69" fmla="*/ 2145553 w 5839012"/>
              <a:gd name="connsiteY69" fmla="*/ 1524000 h 2271059"/>
              <a:gd name="connsiteX70" fmla="*/ 2145553 w 5839012"/>
              <a:gd name="connsiteY70" fmla="*/ 1500095 h 2271059"/>
              <a:gd name="connsiteX71" fmla="*/ 2223247 w 5839012"/>
              <a:gd name="connsiteY71" fmla="*/ 1500095 h 2271059"/>
              <a:gd name="connsiteX72" fmla="*/ 2223247 w 5839012"/>
              <a:gd name="connsiteY72" fmla="*/ 1458259 h 2271059"/>
              <a:gd name="connsiteX73" fmla="*/ 2223247 w 5839012"/>
              <a:gd name="connsiteY73" fmla="*/ 1458259 h 2271059"/>
              <a:gd name="connsiteX74" fmla="*/ 2277035 w 5839012"/>
              <a:gd name="connsiteY74" fmla="*/ 1458259 h 2271059"/>
              <a:gd name="connsiteX75" fmla="*/ 2300941 w 5839012"/>
              <a:gd name="connsiteY75" fmla="*/ 1434353 h 2271059"/>
              <a:gd name="connsiteX76" fmla="*/ 2318870 w 5839012"/>
              <a:gd name="connsiteY76" fmla="*/ 1416424 h 2271059"/>
              <a:gd name="connsiteX77" fmla="*/ 2378635 w 5839012"/>
              <a:gd name="connsiteY77" fmla="*/ 1416424 h 2271059"/>
              <a:gd name="connsiteX78" fmla="*/ 2378635 w 5839012"/>
              <a:gd name="connsiteY78" fmla="*/ 1374589 h 2271059"/>
              <a:gd name="connsiteX79" fmla="*/ 2480235 w 5839012"/>
              <a:gd name="connsiteY79" fmla="*/ 1374589 h 2271059"/>
              <a:gd name="connsiteX80" fmla="*/ 2480235 w 5839012"/>
              <a:gd name="connsiteY80" fmla="*/ 1374589 h 2271059"/>
              <a:gd name="connsiteX81" fmla="*/ 2480235 w 5839012"/>
              <a:gd name="connsiteY81" fmla="*/ 1326777 h 2271059"/>
              <a:gd name="connsiteX82" fmla="*/ 2563906 w 5839012"/>
              <a:gd name="connsiteY82" fmla="*/ 1326777 h 2271059"/>
              <a:gd name="connsiteX83" fmla="*/ 2569882 w 5839012"/>
              <a:gd name="connsiteY83" fmla="*/ 1320801 h 2271059"/>
              <a:gd name="connsiteX84" fmla="*/ 2707341 w 5839012"/>
              <a:gd name="connsiteY84" fmla="*/ 1320801 h 2271059"/>
              <a:gd name="connsiteX85" fmla="*/ 2707341 w 5839012"/>
              <a:gd name="connsiteY85" fmla="*/ 1290918 h 2271059"/>
              <a:gd name="connsiteX86" fmla="*/ 2773082 w 5839012"/>
              <a:gd name="connsiteY86" fmla="*/ 1290918 h 2271059"/>
              <a:gd name="connsiteX87" fmla="*/ 2820894 w 5839012"/>
              <a:gd name="connsiteY87" fmla="*/ 1243106 h 2271059"/>
              <a:gd name="connsiteX88" fmla="*/ 2850776 w 5839012"/>
              <a:gd name="connsiteY88" fmla="*/ 1213224 h 2271059"/>
              <a:gd name="connsiteX89" fmla="*/ 2850776 w 5839012"/>
              <a:gd name="connsiteY89" fmla="*/ 1189318 h 2271059"/>
              <a:gd name="connsiteX90" fmla="*/ 2946400 w 5839012"/>
              <a:gd name="connsiteY90" fmla="*/ 1189318 h 2271059"/>
              <a:gd name="connsiteX91" fmla="*/ 2964329 w 5839012"/>
              <a:gd name="connsiteY91" fmla="*/ 1159436 h 2271059"/>
              <a:gd name="connsiteX92" fmla="*/ 3024094 w 5839012"/>
              <a:gd name="connsiteY92" fmla="*/ 1159436 h 2271059"/>
              <a:gd name="connsiteX93" fmla="*/ 3024094 w 5839012"/>
              <a:gd name="connsiteY93" fmla="*/ 1135530 h 2271059"/>
              <a:gd name="connsiteX94" fmla="*/ 3071906 w 5839012"/>
              <a:gd name="connsiteY94" fmla="*/ 1135530 h 2271059"/>
              <a:gd name="connsiteX95" fmla="*/ 3071906 w 5839012"/>
              <a:gd name="connsiteY95" fmla="*/ 1087718 h 2271059"/>
              <a:gd name="connsiteX96" fmla="*/ 3137647 w 5839012"/>
              <a:gd name="connsiteY96" fmla="*/ 1087718 h 2271059"/>
              <a:gd name="connsiteX97" fmla="*/ 3137647 w 5839012"/>
              <a:gd name="connsiteY97" fmla="*/ 1051859 h 2271059"/>
              <a:gd name="connsiteX98" fmla="*/ 3257176 w 5839012"/>
              <a:gd name="connsiteY98" fmla="*/ 1051859 h 2271059"/>
              <a:gd name="connsiteX99" fmla="*/ 3257176 w 5839012"/>
              <a:gd name="connsiteY99" fmla="*/ 1027953 h 2271059"/>
              <a:gd name="connsiteX100" fmla="*/ 3376706 w 5839012"/>
              <a:gd name="connsiteY100" fmla="*/ 1027953 h 2271059"/>
              <a:gd name="connsiteX101" fmla="*/ 3376706 w 5839012"/>
              <a:gd name="connsiteY101" fmla="*/ 986118 h 2271059"/>
              <a:gd name="connsiteX102" fmla="*/ 3472329 w 5839012"/>
              <a:gd name="connsiteY102" fmla="*/ 986118 h 2271059"/>
              <a:gd name="connsiteX103" fmla="*/ 3472329 w 5839012"/>
              <a:gd name="connsiteY103" fmla="*/ 956236 h 2271059"/>
              <a:gd name="connsiteX104" fmla="*/ 3573929 w 5839012"/>
              <a:gd name="connsiteY104" fmla="*/ 956236 h 2271059"/>
              <a:gd name="connsiteX105" fmla="*/ 3573929 w 5839012"/>
              <a:gd name="connsiteY105" fmla="*/ 920377 h 2271059"/>
              <a:gd name="connsiteX106" fmla="*/ 3651623 w 5839012"/>
              <a:gd name="connsiteY106" fmla="*/ 920377 h 2271059"/>
              <a:gd name="connsiteX107" fmla="*/ 3651623 w 5839012"/>
              <a:gd name="connsiteY107" fmla="*/ 902447 h 2271059"/>
              <a:gd name="connsiteX108" fmla="*/ 3669553 w 5839012"/>
              <a:gd name="connsiteY108" fmla="*/ 902447 h 2271059"/>
              <a:gd name="connsiteX109" fmla="*/ 3669553 w 5839012"/>
              <a:gd name="connsiteY109" fmla="*/ 878542 h 2271059"/>
              <a:gd name="connsiteX110" fmla="*/ 3771153 w 5839012"/>
              <a:gd name="connsiteY110" fmla="*/ 878542 h 2271059"/>
              <a:gd name="connsiteX111" fmla="*/ 3771153 w 5839012"/>
              <a:gd name="connsiteY111" fmla="*/ 842683 h 2271059"/>
              <a:gd name="connsiteX112" fmla="*/ 3854823 w 5839012"/>
              <a:gd name="connsiteY112" fmla="*/ 842683 h 2271059"/>
              <a:gd name="connsiteX113" fmla="*/ 3854823 w 5839012"/>
              <a:gd name="connsiteY113" fmla="*/ 842683 h 2271059"/>
              <a:gd name="connsiteX114" fmla="*/ 3908611 w 5839012"/>
              <a:gd name="connsiteY114" fmla="*/ 788895 h 2271059"/>
              <a:gd name="connsiteX115" fmla="*/ 3908611 w 5839012"/>
              <a:gd name="connsiteY115" fmla="*/ 770965 h 2271059"/>
              <a:gd name="connsiteX116" fmla="*/ 4004235 w 5839012"/>
              <a:gd name="connsiteY116" fmla="*/ 770965 h 2271059"/>
              <a:gd name="connsiteX117" fmla="*/ 4004235 w 5839012"/>
              <a:gd name="connsiteY117" fmla="*/ 747059 h 2271059"/>
              <a:gd name="connsiteX118" fmla="*/ 4081929 w 5839012"/>
              <a:gd name="connsiteY118" fmla="*/ 747059 h 2271059"/>
              <a:gd name="connsiteX119" fmla="*/ 4081929 w 5839012"/>
              <a:gd name="connsiteY119" fmla="*/ 729130 h 2271059"/>
              <a:gd name="connsiteX120" fmla="*/ 4165600 w 5839012"/>
              <a:gd name="connsiteY120" fmla="*/ 729130 h 2271059"/>
              <a:gd name="connsiteX121" fmla="*/ 4165600 w 5839012"/>
              <a:gd name="connsiteY121" fmla="*/ 693271 h 2271059"/>
              <a:gd name="connsiteX122" fmla="*/ 4195482 w 5839012"/>
              <a:gd name="connsiteY122" fmla="*/ 663389 h 2271059"/>
              <a:gd name="connsiteX123" fmla="*/ 4261223 w 5839012"/>
              <a:gd name="connsiteY123" fmla="*/ 663389 h 2271059"/>
              <a:gd name="connsiteX124" fmla="*/ 4261223 w 5839012"/>
              <a:gd name="connsiteY124" fmla="*/ 645459 h 2271059"/>
              <a:gd name="connsiteX125" fmla="*/ 4350870 w 5839012"/>
              <a:gd name="connsiteY125" fmla="*/ 645459 h 2271059"/>
              <a:gd name="connsiteX126" fmla="*/ 4356846 w 5839012"/>
              <a:gd name="connsiteY126" fmla="*/ 639483 h 2271059"/>
              <a:gd name="connsiteX127" fmla="*/ 4404659 w 5839012"/>
              <a:gd name="connsiteY127" fmla="*/ 639483 h 2271059"/>
              <a:gd name="connsiteX128" fmla="*/ 4404659 w 5839012"/>
              <a:gd name="connsiteY128" fmla="*/ 591671 h 2271059"/>
              <a:gd name="connsiteX129" fmla="*/ 4470400 w 5839012"/>
              <a:gd name="connsiteY129" fmla="*/ 591671 h 2271059"/>
              <a:gd name="connsiteX130" fmla="*/ 4470400 w 5839012"/>
              <a:gd name="connsiteY130" fmla="*/ 567765 h 2271059"/>
              <a:gd name="connsiteX131" fmla="*/ 4536141 w 5839012"/>
              <a:gd name="connsiteY131" fmla="*/ 567765 h 2271059"/>
              <a:gd name="connsiteX132" fmla="*/ 4536141 w 5839012"/>
              <a:gd name="connsiteY132" fmla="*/ 549836 h 2271059"/>
              <a:gd name="connsiteX133" fmla="*/ 4613835 w 5839012"/>
              <a:gd name="connsiteY133" fmla="*/ 549836 h 2271059"/>
              <a:gd name="connsiteX134" fmla="*/ 4613835 w 5839012"/>
              <a:gd name="connsiteY134" fmla="*/ 502024 h 2271059"/>
              <a:gd name="connsiteX135" fmla="*/ 4667623 w 5839012"/>
              <a:gd name="connsiteY135" fmla="*/ 502024 h 2271059"/>
              <a:gd name="connsiteX136" fmla="*/ 4667623 w 5839012"/>
              <a:gd name="connsiteY136" fmla="*/ 466165 h 2271059"/>
              <a:gd name="connsiteX137" fmla="*/ 4811059 w 5839012"/>
              <a:gd name="connsiteY137" fmla="*/ 466165 h 2271059"/>
              <a:gd name="connsiteX138" fmla="*/ 4811059 w 5839012"/>
              <a:gd name="connsiteY138" fmla="*/ 436283 h 2271059"/>
              <a:gd name="connsiteX139" fmla="*/ 4852894 w 5839012"/>
              <a:gd name="connsiteY139" fmla="*/ 436283 h 2271059"/>
              <a:gd name="connsiteX140" fmla="*/ 4852894 w 5839012"/>
              <a:gd name="connsiteY140" fmla="*/ 382495 h 2271059"/>
              <a:gd name="connsiteX141" fmla="*/ 5103906 w 5839012"/>
              <a:gd name="connsiteY141" fmla="*/ 382495 h 2271059"/>
              <a:gd name="connsiteX142" fmla="*/ 5121835 w 5839012"/>
              <a:gd name="connsiteY142" fmla="*/ 340659 h 2271059"/>
              <a:gd name="connsiteX143" fmla="*/ 5127812 w 5839012"/>
              <a:gd name="connsiteY143" fmla="*/ 334683 h 2271059"/>
              <a:gd name="connsiteX144" fmla="*/ 5217459 w 5839012"/>
              <a:gd name="connsiteY144" fmla="*/ 334683 h 2271059"/>
              <a:gd name="connsiteX145" fmla="*/ 5217459 w 5839012"/>
              <a:gd name="connsiteY145" fmla="*/ 334683 h 2271059"/>
              <a:gd name="connsiteX146" fmla="*/ 5217459 w 5839012"/>
              <a:gd name="connsiteY146" fmla="*/ 280895 h 2271059"/>
              <a:gd name="connsiteX147" fmla="*/ 5259294 w 5839012"/>
              <a:gd name="connsiteY147" fmla="*/ 280895 h 2271059"/>
              <a:gd name="connsiteX148" fmla="*/ 5259294 w 5839012"/>
              <a:gd name="connsiteY148" fmla="*/ 251012 h 2271059"/>
              <a:gd name="connsiteX149" fmla="*/ 5331012 w 5839012"/>
              <a:gd name="connsiteY149" fmla="*/ 251012 h 2271059"/>
              <a:gd name="connsiteX150" fmla="*/ 5331012 w 5839012"/>
              <a:gd name="connsiteY150" fmla="*/ 251012 h 2271059"/>
              <a:gd name="connsiteX151" fmla="*/ 5331012 w 5839012"/>
              <a:gd name="connsiteY151" fmla="*/ 197224 h 2271059"/>
              <a:gd name="connsiteX152" fmla="*/ 5325035 w 5839012"/>
              <a:gd name="connsiteY152" fmla="*/ 191247 h 2271059"/>
              <a:gd name="connsiteX153" fmla="*/ 5408706 w 5839012"/>
              <a:gd name="connsiteY153" fmla="*/ 191247 h 2271059"/>
              <a:gd name="connsiteX154" fmla="*/ 5420659 w 5839012"/>
              <a:gd name="connsiteY154" fmla="*/ 191247 h 2271059"/>
              <a:gd name="connsiteX155" fmla="*/ 5564094 w 5839012"/>
              <a:gd name="connsiteY155" fmla="*/ 191247 h 2271059"/>
              <a:gd name="connsiteX156" fmla="*/ 5564094 w 5839012"/>
              <a:gd name="connsiteY156" fmla="*/ 101600 h 2271059"/>
              <a:gd name="connsiteX157" fmla="*/ 5605929 w 5839012"/>
              <a:gd name="connsiteY157" fmla="*/ 101600 h 2271059"/>
              <a:gd name="connsiteX158" fmla="*/ 5605929 w 5839012"/>
              <a:gd name="connsiteY158" fmla="*/ 65742 h 2271059"/>
              <a:gd name="connsiteX159" fmla="*/ 5707529 w 5839012"/>
              <a:gd name="connsiteY159" fmla="*/ 65742 h 2271059"/>
              <a:gd name="connsiteX160" fmla="*/ 5707529 w 5839012"/>
              <a:gd name="connsiteY160" fmla="*/ 0 h 2271059"/>
              <a:gd name="connsiteX161" fmla="*/ 5839012 w 5839012"/>
              <a:gd name="connsiteY161" fmla="*/ 0 h 2271059"/>
              <a:gd name="connsiteX0" fmla="*/ 0 w 5839012"/>
              <a:gd name="connsiteY0" fmla="*/ 2271059 h 2271059"/>
              <a:gd name="connsiteX1" fmla="*/ 59764 w 5839012"/>
              <a:gd name="connsiteY1" fmla="*/ 2271059 h 2271059"/>
              <a:gd name="connsiteX2" fmla="*/ 59764 w 5839012"/>
              <a:gd name="connsiteY2" fmla="*/ 2247153 h 2271059"/>
              <a:gd name="connsiteX3" fmla="*/ 125506 w 5839012"/>
              <a:gd name="connsiteY3" fmla="*/ 2247153 h 2271059"/>
              <a:gd name="connsiteX4" fmla="*/ 125506 w 5839012"/>
              <a:gd name="connsiteY4" fmla="*/ 2235200 h 2271059"/>
              <a:gd name="connsiteX5" fmla="*/ 173317 w 5839012"/>
              <a:gd name="connsiteY5" fmla="*/ 2235200 h 2271059"/>
              <a:gd name="connsiteX6" fmla="*/ 197223 w 5839012"/>
              <a:gd name="connsiteY6" fmla="*/ 2235200 h 2271059"/>
              <a:gd name="connsiteX7" fmla="*/ 197223 w 5839012"/>
              <a:gd name="connsiteY7" fmla="*/ 2211295 h 2271059"/>
              <a:gd name="connsiteX8" fmla="*/ 292847 w 5839012"/>
              <a:gd name="connsiteY8" fmla="*/ 2211295 h 2271059"/>
              <a:gd name="connsiteX9" fmla="*/ 292847 w 5839012"/>
              <a:gd name="connsiteY9" fmla="*/ 2181412 h 2271059"/>
              <a:gd name="connsiteX10" fmla="*/ 346635 w 5839012"/>
              <a:gd name="connsiteY10" fmla="*/ 2181412 h 2271059"/>
              <a:gd name="connsiteX11" fmla="*/ 346635 w 5839012"/>
              <a:gd name="connsiteY11" fmla="*/ 2181412 h 2271059"/>
              <a:gd name="connsiteX12" fmla="*/ 418353 w 5839012"/>
              <a:gd name="connsiteY12" fmla="*/ 2181412 h 2271059"/>
              <a:gd name="connsiteX13" fmla="*/ 418353 w 5839012"/>
              <a:gd name="connsiteY13" fmla="*/ 2151530 h 2271059"/>
              <a:gd name="connsiteX14" fmla="*/ 502023 w 5839012"/>
              <a:gd name="connsiteY14" fmla="*/ 2151530 h 2271059"/>
              <a:gd name="connsiteX15" fmla="*/ 502023 w 5839012"/>
              <a:gd name="connsiteY15" fmla="*/ 2121647 h 2271059"/>
              <a:gd name="connsiteX16" fmla="*/ 585694 w 5839012"/>
              <a:gd name="connsiteY16" fmla="*/ 2121647 h 2271059"/>
              <a:gd name="connsiteX17" fmla="*/ 585694 w 5839012"/>
              <a:gd name="connsiteY17" fmla="*/ 2103718 h 2271059"/>
              <a:gd name="connsiteX18" fmla="*/ 615576 w 5839012"/>
              <a:gd name="connsiteY18" fmla="*/ 2103718 h 2271059"/>
              <a:gd name="connsiteX19" fmla="*/ 615576 w 5839012"/>
              <a:gd name="connsiteY19" fmla="*/ 2091765 h 2271059"/>
              <a:gd name="connsiteX20" fmla="*/ 669364 w 5839012"/>
              <a:gd name="connsiteY20" fmla="*/ 2091765 h 2271059"/>
              <a:gd name="connsiteX21" fmla="*/ 669364 w 5839012"/>
              <a:gd name="connsiteY21" fmla="*/ 2055906 h 2271059"/>
              <a:gd name="connsiteX22" fmla="*/ 723153 w 5839012"/>
              <a:gd name="connsiteY22" fmla="*/ 2055906 h 2271059"/>
              <a:gd name="connsiteX23" fmla="*/ 723153 w 5839012"/>
              <a:gd name="connsiteY23" fmla="*/ 2037977 h 2271059"/>
              <a:gd name="connsiteX24" fmla="*/ 782917 w 5839012"/>
              <a:gd name="connsiteY24" fmla="*/ 2037977 h 2271059"/>
              <a:gd name="connsiteX25" fmla="*/ 782917 w 5839012"/>
              <a:gd name="connsiteY25" fmla="*/ 2026024 h 2271059"/>
              <a:gd name="connsiteX26" fmla="*/ 842682 w 5839012"/>
              <a:gd name="connsiteY26" fmla="*/ 2026024 h 2271059"/>
              <a:gd name="connsiteX27" fmla="*/ 842682 w 5839012"/>
              <a:gd name="connsiteY27" fmla="*/ 2008095 h 2271059"/>
              <a:gd name="connsiteX28" fmla="*/ 926353 w 5839012"/>
              <a:gd name="connsiteY28" fmla="*/ 2008095 h 2271059"/>
              <a:gd name="connsiteX29" fmla="*/ 926353 w 5839012"/>
              <a:gd name="connsiteY29" fmla="*/ 1978212 h 2271059"/>
              <a:gd name="connsiteX30" fmla="*/ 968188 w 5839012"/>
              <a:gd name="connsiteY30" fmla="*/ 1978212 h 2271059"/>
              <a:gd name="connsiteX31" fmla="*/ 968188 w 5839012"/>
              <a:gd name="connsiteY31" fmla="*/ 1960283 h 2271059"/>
              <a:gd name="connsiteX32" fmla="*/ 968188 w 5839012"/>
              <a:gd name="connsiteY32" fmla="*/ 1960283 h 2271059"/>
              <a:gd name="connsiteX33" fmla="*/ 992094 w 5839012"/>
              <a:gd name="connsiteY33" fmla="*/ 1936377 h 2271059"/>
              <a:gd name="connsiteX34" fmla="*/ 1027953 w 5839012"/>
              <a:gd name="connsiteY34" fmla="*/ 1936377 h 2271059"/>
              <a:gd name="connsiteX35" fmla="*/ 1045883 w 5839012"/>
              <a:gd name="connsiteY35" fmla="*/ 1918447 h 2271059"/>
              <a:gd name="connsiteX36" fmla="*/ 1063812 w 5839012"/>
              <a:gd name="connsiteY36" fmla="*/ 1900518 h 2271059"/>
              <a:gd name="connsiteX37" fmla="*/ 1159435 w 5839012"/>
              <a:gd name="connsiteY37" fmla="*/ 1900518 h 2271059"/>
              <a:gd name="connsiteX38" fmla="*/ 1159435 w 5839012"/>
              <a:gd name="connsiteY38" fmla="*/ 1876612 h 2271059"/>
              <a:gd name="connsiteX39" fmla="*/ 1225176 w 5839012"/>
              <a:gd name="connsiteY39" fmla="*/ 1876612 h 2271059"/>
              <a:gd name="connsiteX40" fmla="*/ 1225176 w 5839012"/>
              <a:gd name="connsiteY40" fmla="*/ 1858683 h 2271059"/>
              <a:gd name="connsiteX41" fmla="*/ 1278964 w 5839012"/>
              <a:gd name="connsiteY41" fmla="*/ 1858683 h 2271059"/>
              <a:gd name="connsiteX42" fmla="*/ 1278964 w 5839012"/>
              <a:gd name="connsiteY42" fmla="*/ 1834777 h 2271059"/>
              <a:gd name="connsiteX43" fmla="*/ 1326776 w 5839012"/>
              <a:gd name="connsiteY43" fmla="*/ 1834777 h 2271059"/>
              <a:gd name="connsiteX44" fmla="*/ 1326776 w 5839012"/>
              <a:gd name="connsiteY44" fmla="*/ 1822824 h 2271059"/>
              <a:gd name="connsiteX45" fmla="*/ 1392517 w 5839012"/>
              <a:gd name="connsiteY45" fmla="*/ 1822824 h 2271059"/>
              <a:gd name="connsiteX46" fmla="*/ 1392517 w 5839012"/>
              <a:gd name="connsiteY46" fmla="*/ 1792942 h 2271059"/>
              <a:gd name="connsiteX47" fmla="*/ 1410447 w 5839012"/>
              <a:gd name="connsiteY47" fmla="*/ 1792942 h 2271059"/>
              <a:gd name="connsiteX48" fmla="*/ 1410447 w 5839012"/>
              <a:gd name="connsiteY48" fmla="*/ 1769036 h 2271059"/>
              <a:gd name="connsiteX49" fmla="*/ 1452282 w 5839012"/>
              <a:gd name="connsiteY49" fmla="*/ 1769036 h 2271059"/>
              <a:gd name="connsiteX50" fmla="*/ 1458259 w 5839012"/>
              <a:gd name="connsiteY50" fmla="*/ 1763059 h 2271059"/>
              <a:gd name="connsiteX51" fmla="*/ 1529976 w 5839012"/>
              <a:gd name="connsiteY51" fmla="*/ 1763059 h 2271059"/>
              <a:gd name="connsiteX52" fmla="*/ 1529976 w 5839012"/>
              <a:gd name="connsiteY52" fmla="*/ 1727200 h 2271059"/>
              <a:gd name="connsiteX53" fmla="*/ 1667435 w 5839012"/>
              <a:gd name="connsiteY53" fmla="*/ 1727200 h 2271059"/>
              <a:gd name="connsiteX54" fmla="*/ 1667435 w 5839012"/>
              <a:gd name="connsiteY54" fmla="*/ 1727200 h 2271059"/>
              <a:gd name="connsiteX55" fmla="*/ 1745129 w 5839012"/>
              <a:gd name="connsiteY55" fmla="*/ 1727200 h 2271059"/>
              <a:gd name="connsiteX56" fmla="*/ 1745129 w 5839012"/>
              <a:gd name="connsiteY56" fmla="*/ 1685365 h 2271059"/>
              <a:gd name="connsiteX57" fmla="*/ 1751105 w 5839012"/>
              <a:gd name="connsiteY57" fmla="*/ 1679389 h 2271059"/>
              <a:gd name="connsiteX58" fmla="*/ 1757082 w 5839012"/>
              <a:gd name="connsiteY58" fmla="*/ 1673412 h 2271059"/>
              <a:gd name="connsiteX59" fmla="*/ 1769035 w 5839012"/>
              <a:gd name="connsiteY59" fmla="*/ 1673412 h 2271059"/>
              <a:gd name="connsiteX60" fmla="*/ 1769035 w 5839012"/>
              <a:gd name="connsiteY60" fmla="*/ 1649506 h 2271059"/>
              <a:gd name="connsiteX61" fmla="*/ 1822823 w 5839012"/>
              <a:gd name="connsiteY61" fmla="*/ 1649506 h 2271059"/>
              <a:gd name="connsiteX62" fmla="*/ 1822823 w 5839012"/>
              <a:gd name="connsiteY62" fmla="*/ 1601695 h 2271059"/>
              <a:gd name="connsiteX63" fmla="*/ 1966259 w 5839012"/>
              <a:gd name="connsiteY63" fmla="*/ 1601695 h 2271059"/>
              <a:gd name="connsiteX64" fmla="*/ 1966259 w 5839012"/>
              <a:gd name="connsiteY64" fmla="*/ 1601695 h 2271059"/>
              <a:gd name="connsiteX65" fmla="*/ 2055906 w 5839012"/>
              <a:gd name="connsiteY65" fmla="*/ 1601695 h 2271059"/>
              <a:gd name="connsiteX66" fmla="*/ 2055906 w 5839012"/>
              <a:gd name="connsiteY66" fmla="*/ 1565836 h 2271059"/>
              <a:gd name="connsiteX67" fmla="*/ 2079812 w 5839012"/>
              <a:gd name="connsiteY67" fmla="*/ 1565836 h 2271059"/>
              <a:gd name="connsiteX68" fmla="*/ 2079812 w 5839012"/>
              <a:gd name="connsiteY68" fmla="*/ 1524000 h 2271059"/>
              <a:gd name="connsiteX69" fmla="*/ 2145553 w 5839012"/>
              <a:gd name="connsiteY69" fmla="*/ 1524000 h 2271059"/>
              <a:gd name="connsiteX70" fmla="*/ 2145553 w 5839012"/>
              <a:gd name="connsiteY70" fmla="*/ 1500095 h 2271059"/>
              <a:gd name="connsiteX71" fmla="*/ 2223247 w 5839012"/>
              <a:gd name="connsiteY71" fmla="*/ 1500095 h 2271059"/>
              <a:gd name="connsiteX72" fmla="*/ 2223247 w 5839012"/>
              <a:gd name="connsiteY72" fmla="*/ 1458259 h 2271059"/>
              <a:gd name="connsiteX73" fmla="*/ 2223247 w 5839012"/>
              <a:gd name="connsiteY73" fmla="*/ 1458259 h 2271059"/>
              <a:gd name="connsiteX74" fmla="*/ 2277035 w 5839012"/>
              <a:gd name="connsiteY74" fmla="*/ 1458259 h 2271059"/>
              <a:gd name="connsiteX75" fmla="*/ 2300941 w 5839012"/>
              <a:gd name="connsiteY75" fmla="*/ 1434353 h 2271059"/>
              <a:gd name="connsiteX76" fmla="*/ 2318870 w 5839012"/>
              <a:gd name="connsiteY76" fmla="*/ 1416424 h 2271059"/>
              <a:gd name="connsiteX77" fmla="*/ 2378635 w 5839012"/>
              <a:gd name="connsiteY77" fmla="*/ 1416424 h 2271059"/>
              <a:gd name="connsiteX78" fmla="*/ 2378635 w 5839012"/>
              <a:gd name="connsiteY78" fmla="*/ 1374589 h 2271059"/>
              <a:gd name="connsiteX79" fmla="*/ 2480235 w 5839012"/>
              <a:gd name="connsiteY79" fmla="*/ 1374589 h 2271059"/>
              <a:gd name="connsiteX80" fmla="*/ 2480235 w 5839012"/>
              <a:gd name="connsiteY80" fmla="*/ 1374589 h 2271059"/>
              <a:gd name="connsiteX81" fmla="*/ 2480235 w 5839012"/>
              <a:gd name="connsiteY81" fmla="*/ 1326777 h 2271059"/>
              <a:gd name="connsiteX82" fmla="*/ 2563906 w 5839012"/>
              <a:gd name="connsiteY82" fmla="*/ 1326777 h 2271059"/>
              <a:gd name="connsiteX83" fmla="*/ 2569882 w 5839012"/>
              <a:gd name="connsiteY83" fmla="*/ 1320801 h 2271059"/>
              <a:gd name="connsiteX84" fmla="*/ 2707341 w 5839012"/>
              <a:gd name="connsiteY84" fmla="*/ 1320801 h 2271059"/>
              <a:gd name="connsiteX85" fmla="*/ 2707341 w 5839012"/>
              <a:gd name="connsiteY85" fmla="*/ 1290918 h 2271059"/>
              <a:gd name="connsiteX86" fmla="*/ 2773082 w 5839012"/>
              <a:gd name="connsiteY86" fmla="*/ 1290918 h 2271059"/>
              <a:gd name="connsiteX87" fmla="*/ 2820894 w 5839012"/>
              <a:gd name="connsiteY87" fmla="*/ 1243106 h 2271059"/>
              <a:gd name="connsiteX88" fmla="*/ 2850776 w 5839012"/>
              <a:gd name="connsiteY88" fmla="*/ 1213224 h 2271059"/>
              <a:gd name="connsiteX89" fmla="*/ 2850776 w 5839012"/>
              <a:gd name="connsiteY89" fmla="*/ 1189318 h 2271059"/>
              <a:gd name="connsiteX90" fmla="*/ 2946400 w 5839012"/>
              <a:gd name="connsiteY90" fmla="*/ 1189318 h 2271059"/>
              <a:gd name="connsiteX91" fmla="*/ 2964329 w 5839012"/>
              <a:gd name="connsiteY91" fmla="*/ 1159436 h 2271059"/>
              <a:gd name="connsiteX92" fmla="*/ 3024094 w 5839012"/>
              <a:gd name="connsiteY92" fmla="*/ 1159436 h 2271059"/>
              <a:gd name="connsiteX93" fmla="*/ 3024094 w 5839012"/>
              <a:gd name="connsiteY93" fmla="*/ 1135530 h 2271059"/>
              <a:gd name="connsiteX94" fmla="*/ 3071906 w 5839012"/>
              <a:gd name="connsiteY94" fmla="*/ 1135530 h 2271059"/>
              <a:gd name="connsiteX95" fmla="*/ 3071906 w 5839012"/>
              <a:gd name="connsiteY95" fmla="*/ 1087718 h 2271059"/>
              <a:gd name="connsiteX96" fmla="*/ 3137647 w 5839012"/>
              <a:gd name="connsiteY96" fmla="*/ 1087718 h 2271059"/>
              <a:gd name="connsiteX97" fmla="*/ 3137647 w 5839012"/>
              <a:gd name="connsiteY97" fmla="*/ 1051859 h 2271059"/>
              <a:gd name="connsiteX98" fmla="*/ 3257176 w 5839012"/>
              <a:gd name="connsiteY98" fmla="*/ 1051859 h 2271059"/>
              <a:gd name="connsiteX99" fmla="*/ 3257176 w 5839012"/>
              <a:gd name="connsiteY99" fmla="*/ 1027953 h 2271059"/>
              <a:gd name="connsiteX100" fmla="*/ 3376706 w 5839012"/>
              <a:gd name="connsiteY100" fmla="*/ 1027953 h 2271059"/>
              <a:gd name="connsiteX101" fmla="*/ 3376706 w 5839012"/>
              <a:gd name="connsiteY101" fmla="*/ 986118 h 2271059"/>
              <a:gd name="connsiteX102" fmla="*/ 3472329 w 5839012"/>
              <a:gd name="connsiteY102" fmla="*/ 986118 h 2271059"/>
              <a:gd name="connsiteX103" fmla="*/ 3472329 w 5839012"/>
              <a:gd name="connsiteY103" fmla="*/ 956236 h 2271059"/>
              <a:gd name="connsiteX104" fmla="*/ 3573929 w 5839012"/>
              <a:gd name="connsiteY104" fmla="*/ 956236 h 2271059"/>
              <a:gd name="connsiteX105" fmla="*/ 3573929 w 5839012"/>
              <a:gd name="connsiteY105" fmla="*/ 920377 h 2271059"/>
              <a:gd name="connsiteX106" fmla="*/ 3651623 w 5839012"/>
              <a:gd name="connsiteY106" fmla="*/ 920377 h 2271059"/>
              <a:gd name="connsiteX107" fmla="*/ 3651623 w 5839012"/>
              <a:gd name="connsiteY107" fmla="*/ 902447 h 2271059"/>
              <a:gd name="connsiteX108" fmla="*/ 3669553 w 5839012"/>
              <a:gd name="connsiteY108" fmla="*/ 902447 h 2271059"/>
              <a:gd name="connsiteX109" fmla="*/ 3669553 w 5839012"/>
              <a:gd name="connsiteY109" fmla="*/ 878542 h 2271059"/>
              <a:gd name="connsiteX110" fmla="*/ 3771153 w 5839012"/>
              <a:gd name="connsiteY110" fmla="*/ 878542 h 2271059"/>
              <a:gd name="connsiteX111" fmla="*/ 3771153 w 5839012"/>
              <a:gd name="connsiteY111" fmla="*/ 842683 h 2271059"/>
              <a:gd name="connsiteX112" fmla="*/ 3854823 w 5839012"/>
              <a:gd name="connsiteY112" fmla="*/ 842683 h 2271059"/>
              <a:gd name="connsiteX113" fmla="*/ 3854823 w 5839012"/>
              <a:gd name="connsiteY113" fmla="*/ 842683 h 2271059"/>
              <a:gd name="connsiteX114" fmla="*/ 3908611 w 5839012"/>
              <a:gd name="connsiteY114" fmla="*/ 788895 h 2271059"/>
              <a:gd name="connsiteX115" fmla="*/ 3908611 w 5839012"/>
              <a:gd name="connsiteY115" fmla="*/ 770965 h 2271059"/>
              <a:gd name="connsiteX116" fmla="*/ 4004235 w 5839012"/>
              <a:gd name="connsiteY116" fmla="*/ 770965 h 2271059"/>
              <a:gd name="connsiteX117" fmla="*/ 4004235 w 5839012"/>
              <a:gd name="connsiteY117" fmla="*/ 747059 h 2271059"/>
              <a:gd name="connsiteX118" fmla="*/ 4081929 w 5839012"/>
              <a:gd name="connsiteY118" fmla="*/ 747059 h 2271059"/>
              <a:gd name="connsiteX119" fmla="*/ 4081929 w 5839012"/>
              <a:gd name="connsiteY119" fmla="*/ 729130 h 2271059"/>
              <a:gd name="connsiteX120" fmla="*/ 4165600 w 5839012"/>
              <a:gd name="connsiteY120" fmla="*/ 729130 h 2271059"/>
              <a:gd name="connsiteX121" fmla="*/ 4165600 w 5839012"/>
              <a:gd name="connsiteY121" fmla="*/ 693271 h 2271059"/>
              <a:gd name="connsiteX122" fmla="*/ 4195482 w 5839012"/>
              <a:gd name="connsiteY122" fmla="*/ 663389 h 2271059"/>
              <a:gd name="connsiteX123" fmla="*/ 4261223 w 5839012"/>
              <a:gd name="connsiteY123" fmla="*/ 663389 h 2271059"/>
              <a:gd name="connsiteX124" fmla="*/ 4261223 w 5839012"/>
              <a:gd name="connsiteY124" fmla="*/ 645459 h 2271059"/>
              <a:gd name="connsiteX125" fmla="*/ 4350870 w 5839012"/>
              <a:gd name="connsiteY125" fmla="*/ 645459 h 2271059"/>
              <a:gd name="connsiteX126" fmla="*/ 4356846 w 5839012"/>
              <a:gd name="connsiteY126" fmla="*/ 639483 h 2271059"/>
              <a:gd name="connsiteX127" fmla="*/ 4404659 w 5839012"/>
              <a:gd name="connsiteY127" fmla="*/ 639483 h 2271059"/>
              <a:gd name="connsiteX128" fmla="*/ 4404659 w 5839012"/>
              <a:gd name="connsiteY128" fmla="*/ 591671 h 2271059"/>
              <a:gd name="connsiteX129" fmla="*/ 4470400 w 5839012"/>
              <a:gd name="connsiteY129" fmla="*/ 591671 h 2271059"/>
              <a:gd name="connsiteX130" fmla="*/ 4470400 w 5839012"/>
              <a:gd name="connsiteY130" fmla="*/ 567765 h 2271059"/>
              <a:gd name="connsiteX131" fmla="*/ 4536141 w 5839012"/>
              <a:gd name="connsiteY131" fmla="*/ 567765 h 2271059"/>
              <a:gd name="connsiteX132" fmla="*/ 4536141 w 5839012"/>
              <a:gd name="connsiteY132" fmla="*/ 549836 h 2271059"/>
              <a:gd name="connsiteX133" fmla="*/ 4613835 w 5839012"/>
              <a:gd name="connsiteY133" fmla="*/ 549836 h 2271059"/>
              <a:gd name="connsiteX134" fmla="*/ 4613835 w 5839012"/>
              <a:gd name="connsiteY134" fmla="*/ 502024 h 2271059"/>
              <a:gd name="connsiteX135" fmla="*/ 4667623 w 5839012"/>
              <a:gd name="connsiteY135" fmla="*/ 502024 h 2271059"/>
              <a:gd name="connsiteX136" fmla="*/ 4667623 w 5839012"/>
              <a:gd name="connsiteY136" fmla="*/ 466165 h 2271059"/>
              <a:gd name="connsiteX137" fmla="*/ 4811059 w 5839012"/>
              <a:gd name="connsiteY137" fmla="*/ 466165 h 2271059"/>
              <a:gd name="connsiteX138" fmla="*/ 4811059 w 5839012"/>
              <a:gd name="connsiteY138" fmla="*/ 436283 h 2271059"/>
              <a:gd name="connsiteX139" fmla="*/ 4852894 w 5839012"/>
              <a:gd name="connsiteY139" fmla="*/ 436283 h 2271059"/>
              <a:gd name="connsiteX140" fmla="*/ 4852894 w 5839012"/>
              <a:gd name="connsiteY140" fmla="*/ 382495 h 2271059"/>
              <a:gd name="connsiteX141" fmla="*/ 5103906 w 5839012"/>
              <a:gd name="connsiteY141" fmla="*/ 382495 h 2271059"/>
              <a:gd name="connsiteX142" fmla="*/ 5121835 w 5839012"/>
              <a:gd name="connsiteY142" fmla="*/ 340659 h 2271059"/>
              <a:gd name="connsiteX143" fmla="*/ 5127812 w 5839012"/>
              <a:gd name="connsiteY143" fmla="*/ 334683 h 2271059"/>
              <a:gd name="connsiteX144" fmla="*/ 5217459 w 5839012"/>
              <a:gd name="connsiteY144" fmla="*/ 334683 h 2271059"/>
              <a:gd name="connsiteX145" fmla="*/ 5217459 w 5839012"/>
              <a:gd name="connsiteY145" fmla="*/ 334683 h 2271059"/>
              <a:gd name="connsiteX146" fmla="*/ 5217459 w 5839012"/>
              <a:gd name="connsiteY146" fmla="*/ 280895 h 2271059"/>
              <a:gd name="connsiteX147" fmla="*/ 5259294 w 5839012"/>
              <a:gd name="connsiteY147" fmla="*/ 280895 h 2271059"/>
              <a:gd name="connsiteX148" fmla="*/ 5259294 w 5839012"/>
              <a:gd name="connsiteY148" fmla="*/ 251012 h 2271059"/>
              <a:gd name="connsiteX149" fmla="*/ 5331012 w 5839012"/>
              <a:gd name="connsiteY149" fmla="*/ 251012 h 2271059"/>
              <a:gd name="connsiteX150" fmla="*/ 5331012 w 5839012"/>
              <a:gd name="connsiteY150" fmla="*/ 251012 h 2271059"/>
              <a:gd name="connsiteX151" fmla="*/ 5331012 w 5839012"/>
              <a:gd name="connsiteY151" fmla="*/ 197224 h 2271059"/>
              <a:gd name="connsiteX152" fmla="*/ 5408706 w 5839012"/>
              <a:gd name="connsiteY152" fmla="*/ 191247 h 2271059"/>
              <a:gd name="connsiteX153" fmla="*/ 5420659 w 5839012"/>
              <a:gd name="connsiteY153" fmla="*/ 191247 h 2271059"/>
              <a:gd name="connsiteX154" fmla="*/ 5564094 w 5839012"/>
              <a:gd name="connsiteY154" fmla="*/ 191247 h 2271059"/>
              <a:gd name="connsiteX155" fmla="*/ 5564094 w 5839012"/>
              <a:gd name="connsiteY155" fmla="*/ 101600 h 2271059"/>
              <a:gd name="connsiteX156" fmla="*/ 5605929 w 5839012"/>
              <a:gd name="connsiteY156" fmla="*/ 101600 h 2271059"/>
              <a:gd name="connsiteX157" fmla="*/ 5605929 w 5839012"/>
              <a:gd name="connsiteY157" fmla="*/ 65742 h 2271059"/>
              <a:gd name="connsiteX158" fmla="*/ 5707529 w 5839012"/>
              <a:gd name="connsiteY158" fmla="*/ 65742 h 2271059"/>
              <a:gd name="connsiteX159" fmla="*/ 5707529 w 5839012"/>
              <a:gd name="connsiteY159" fmla="*/ 0 h 2271059"/>
              <a:gd name="connsiteX160" fmla="*/ 5839012 w 5839012"/>
              <a:gd name="connsiteY160" fmla="*/ 0 h 227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839012" h="2271059">
                <a:moveTo>
                  <a:pt x="0" y="2271059"/>
                </a:moveTo>
                <a:lnTo>
                  <a:pt x="59764" y="2271059"/>
                </a:lnTo>
                <a:lnTo>
                  <a:pt x="59764" y="2247153"/>
                </a:lnTo>
                <a:lnTo>
                  <a:pt x="125506" y="2247153"/>
                </a:lnTo>
                <a:lnTo>
                  <a:pt x="125506" y="2235200"/>
                </a:lnTo>
                <a:lnTo>
                  <a:pt x="173317" y="2235200"/>
                </a:lnTo>
                <a:lnTo>
                  <a:pt x="197223" y="2235200"/>
                </a:lnTo>
                <a:lnTo>
                  <a:pt x="197223" y="2211295"/>
                </a:lnTo>
                <a:lnTo>
                  <a:pt x="292847" y="2211295"/>
                </a:lnTo>
                <a:lnTo>
                  <a:pt x="292847" y="2181412"/>
                </a:lnTo>
                <a:lnTo>
                  <a:pt x="346635" y="2181412"/>
                </a:lnTo>
                <a:lnTo>
                  <a:pt x="346635" y="2181412"/>
                </a:lnTo>
                <a:lnTo>
                  <a:pt x="418353" y="2181412"/>
                </a:lnTo>
                <a:lnTo>
                  <a:pt x="418353" y="2151530"/>
                </a:lnTo>
                <a:lnTo>
                  <a:pt x="502023" y="2151530"/>
                </a:lnTo>
                <a:lnTo>
                  <a:pt x="502023" y="2121647"/>
                </a:lnTo>
                <a:lnTo>
                  <a:pt x="585694" y="2121647"/>
                </a:lnTo>
                <a:lnTo>
                  <a:pt x="585694" y="2103718"/>
                </a:lnTo>
                <a:lnTo>
                  <a:pt x="615576" y="2103718"/>
                </a:lnTo>
                <a:lnTo>
                  <a:pt x="615576" y="2091765"/>
                </a:lnTo>
                <a:lnTo>
                  <a:pt x="669364" y="2091765"/>
                </a:lnTo>
                <a:lnTo>
                  <a:pt x="669364" y="2055906"/>
                </a:lnTo>
                <a:lnTo>
                  <a:pt x="723153" y="2055906"/>
                </a:lnTo>
                <a:lnTo>
                  <a:pt x="723153" y="2037977"/>
                </a:lnTo>
                <a:lnTo>
                  <a:pt x="782917" y="2037977"/>
                </a:lnTo>
                <a:lnTo>
                  <a:pt x="782917" y="2026024"/>
                </a:lnTo>
                <a:lnTo>
                  <a:pt x="842682" y="2026024"/>
                </a:lnTo>
                <a:lnTo>
                  <a:pt x="842682" y="2008095"/>
                </a:lnTo>
                <a:lnTo>
                  <a:pt x="926353" y="2008095"/>
                </a:lnTo>
                <a:lnTo>
                  <a:pt x="926353" y="1978212"/>
                </a:lnTo>
                <a:lnTo>
                  <a:pt x="968188" y="1978212"/>
                </a:lnTo>
                <a:lnTo>
                  <a:pt x="968188" y="1960283"/>
                </a:lnTo>
                <a:lnTo>
                  <a:pt x="968188" y="1960283"/>
                </a:lnTo>
                <a:lnTo>
                  <a:pt x="992094" y="1936377"/>
                </a:lnTo>
                <a:lnTo>
                  <a:pt x="1027953" y="1936377"/>
                </a:lnTo>
                <a:lnTo>
                  <a:pt x="1045883" y="1918447"/>
                </a:lnTo>
                <a:lnTo>
                  <a:pt x="1063812" y="1900518"/>
                </a:lnTo>
                <a:lnTo>
                  <a:pt x="1159435" y="1900518"/>
                </a:lnTo>
                <a:lnTo>
                  <a:pt x="1159435" y="1876612"/>
                </a:lnTo>
                <a:lnTo>
                  <a:pt x="1225176" y="1876612"/>
                </a:lnTo>
                <a:lnTo>
                  <a:pt x="1225176" y="1858683"/>
                </a:lnTo>
                <a:lnTo>
                  <a:pt x="1278964" y="1858683"/>
                </a:lnTo>
                <a:lnTo>
                  <a:pt x="1278964" y="1834777"/>
                </a:lnTo>
                <a:lnTo>
                  <a:pt x="1326776" y="1834777"/>
                </a:lnTo>
                <a:lnTo>
                  <a:pt x="1326776" y="1822824"/>
                </a:lnTo>
                <a:lnTo>
                  <a:pt x="1392517" y="1822824"/>
                </a:lnTo>
                <a:lnTo>
                  <a:pt x="1392517" y="1792942"/>
                </a:lnTo>
                <a:lnTo>
                  <a:pt x="1410447" y="1792942"/>
                </a:lnTo>
                <a:lnTo>
                  <a:pt x="1410447" y="1769036"/>
                </a:lnTo>
                <a:lnTo>
                  <a:pt x="1452282" y="1769036"/>
                </a:lnTo>
                <a:lnTo>
                  <a:pt x="1458259" y="1763059"/>
                </a:lnTo>
                <a:lnTo>
                  <a:pt x="1529976" y="1763059"/>
                </a:lnTo>
                <a:lnTo>
                  <a:pt x="1529976" y="1727200"/>
                </a:lnTo>
                <a:lnTo>
                  <a:pt x="1667435" y="1727200"/>
                </a:lnTo>
                <a:lnTo>
                  <a:pt x="1667435" y="1727200"/>
                </a:lnTo>
                <a:lnTo>
                  <a:pt x="1745129" y="1727200"/>
                </a:lnTo>
                <a:lnTo>
                  <a:pt x="1745129" y="1685365"/>
                </a:lnTo>
                <a:lnTo>
                  <a:pt x="1751105" y="1679389"/>
                </a:lnTo>
                <a:lnTo>
                  <a:pt x="1757082" y="1673412"/>
                </a:lnTo>
                <a:lnTo>
                  <a:pt x="1769035" y="1673412"/>
                </a:lnTo>
                <a:lnTo>
                  <a:pt x="1769035" y="1649506"/>
                </a:lnTo>
                <a:lnTo>
                  <a:pt x="1822823" y="1649506"/>
                </a:lnTo>
                <a:lnTo>
                  <a:pt x="1822823" y="1601695"/>
                </a:lnTo>
                <a:lnTo>
                  <a:pt x="1966259" y="1601695"/>
                </a:lnTo>
                <a:lnTo>
                  <a:pt x="1966259" y="1601695"/>
                </a:lnTo>
                <a:lnTo>
                  <a:pt x="2055906" y="1601695"/>
                </a:lnTo>
                <a:lnTo>
                  <a:pt x="2055906" y="1565836"/>
                </a:lnTo>
                <a:lnTo>
                  <a:pt x="2079812" y="1565836"/>
                </a:lnTo>
                <a:lnTo>
                  <a:pt x="2079812" y="1524000"/>
                </a:lnTo>
                <a:lnTo>
                  <a:pt x="2145553" y="1524000"/>
                </a:lnTo>
                <a:lnTo>
                  <a:pt x="2145553" y="1500095"/>
                </a:lnTo>
                <a:lnTo>
                  <a:pt x="2223247" y="1500095"/>
                </a:lnTo>
                <a:lnTo>
                  <a:pt x="2223247" y="1458259"/>
                </a:lnTo>
                <a:lnTo>
                  <a:pt x="2223247" y="1458259"/>
                </a:lnTo>
                <a:lnTo>
                  <a:pt x="2277035" y="1458259"/>
                </a:lnTo>
                <a:lnTo>
                  <a:pt x="2300941" y="1434353"/>
                </a:lnTo>
                <a:lnTo>
                  <a:pt x="2318870" y="1416424"/>
                </a:lnTo>
                <a:lnTo>
                  <a:pt x="2378635" y="1416424"/>
                </a:lnTo>
                <a:lnTo>
                  <a:pt x="2378635" y="1374589"/>
                </a:lnTo>
                <a:lnTo>
                  <a:pt x="2480235" y="1374589"/>
                </a:lnTo>
                <a:lnTo>
                  <a:pt x="2480235" y="1374589"/>
                </a:lnTo>
                <a:lnTo>
                  <a:pt x="2480235" y="1326777"/>
                </a:lnTo>
                <a:lnTo>
                  <a:pt x="2563906" y="1326777"/>
                </a:lnTo>
                <a:lnTo>
                  <a:pt x="2569882" y="1320801"/>
                </a:lnTo>
                <a:lnTo>
                  <a:pt x="2707341" y="1320801"/>
                </a:lnTo>
                <a:lnTo>
                  <a:pt x="2707341" y="1290918"/>
                </a:lnTo>
                <a:lnTo>
                  <a:pt x="2773082" y="1290918"/>
                </a:lnTo>
                <a:lnTo>
                  <a:pt x="2820894" y="1243106"/>
                </a:lnTo>
                <a:lnTo>
                  <a:pt x="2850776" y="1213224"/>
                </a:lnTo>
                <a:lnTo>
                  <a:pt x="2850776" y="1189318"/>
                </a:lnTo>
                <a:lnTo>
                  <a:pt x="2946400" y="1189318"/>
                </a:lnTo>
                <a:lnTo>
                  <a:pt x="2964329" y="1159436"/>
                </a:lnTo>
                <a:lnTo>
                  <a:pt x="3024094" y="1159436"/>
                </a:lnTo>
                <a:lnTo>
                  <a:pt x="3024094" y="1135530"/>
                </a:lnTo>
                <a:lnTo>
                  <a:pt x="3071906" y="1135530"/>
                </a:lnTo>
                <a:lnTo>
                  <a:pt x="3071906" y="1087718"/>
                </a:lnTo>
                <a:lnTo>
                  <a:pt x="3137647" y="1087718"/>
                </a:lnTo>
                <a:lnTo>
                  <a:pt x="3137647" y="1051859"/>
                </a:lnTo>
                <a:lnTo>
                  <a:pt x="3257176" y="1051859"/>
                </a:lnTo>
                <a:lnTo>
                  <a:pt x="3257176" y="1027953"/>
                </a:lnTo>
                <a:lnTo>
                  <a:pt x="3376706" y="1027953"/>
                </a:lnTo>
                <a:lnTo>
                  <a:pt x="3376706" y="986118"/>
                </a:lnTo>
                <a:lnTo>
                  <a:pt x="3472329" y="986118"/>
                </a:lnTo>
                <a:lnTo>
                  <a:pt x="3472329" y="956236"/>
                </a:lnTo>
                <a:lnTo>
                  <a:pt x="3573929" y="956236"/>
                </a:lnTo>
                <a:lnTo>
                  <a:pt x="3573929" y="920377"/>
                </a:lnTo>
                <a:lnTo>
                  <a:pt x="3651623" y="920377"/>
                </a:lnTo>
                <a:lnTo>
                  <a:pt x="3651623" y="902447"/>
                </a:lnTo>
                <a:lnTo>
                  <a:pt x="3669553" y="902447"/>
                </a:lnTo>
                <a:lnTo>
                  <a:pt x="3669553" y="878542"/>
                </a:lnTo>
                <a:lnTo>
                  <a:pt x="3771153" y="878542"/>
                </a:lnTo>
                <a:lnTo>
                  <a:pt x="3771153" y="842683"/>
                </a:lnTo>
                <a:lnTo>
                  <a:pt x="3854823" y="842683"/>
                </a:lnTo>
                <a:lnTo>
                  <a:pt x="3854823" y="842683"/>
                </a:lnTo>
                <a:lnTo>
                  <a:pt x="3908611" y="788895"/>
                </a:lnTo>
                <a:lnTo>
                  <a:pt x="3908611" y="770965"/>
                </a:lnTo>
                <a:lnTo>
                  <a:pt x="4004235" y="770965"/>
                </a:lnTo>
                <a:lnTo>
                  <a:pt x="4004235" y="747059"/>
                </a:lnTo>
                <a:lnTo>
                  <a:pt x="4081929" y="747059"/>
                </a:lnTo>
                <a:lnTo>
                  <a:pt x="4081929" y="729130"/>
                </a:lnTo>
                <a:lnTo>
                  <a:pt x="4165600" y="729130"/>
                </a:lnTo>
                <a:lnTo>
                  <a:pt x="4165600" y="693271"/>
                </a:lnTo>
                <a:lnTo>
                  <a:pt x="4195482" y="663389"/>
                </a:lnTo>
                <a:lnTo>
                  <a:pt x="4261223" y="663389"/>
                </a:lnTo>
                <a:lnTo>
                  <a:pt x="4261223" y="645459"/>
                </a:lnTo>
                <a:lnTo>
                  <a:pt x="4350870" y="645459"/>
                </a:lnTo>
                <a:lnTo>
                  <a:pt x="4356846" y="639483"/>
                </a:lnTo>
                <a:lnTo>
                  <a:pt x="4404659" y="639483"/>
                </a:lnTo>
                <a:lnTo>
                  <a:pt x="4404659" y="591671"/>
                </a:lnTo>
                <a:lnTo>
                  <a:pt x="4470400" y="591671"/>
                </a:lnTo>
                <a:lnTo>
                  <a:pt x="4470400" y="567765"/>
                </a:lnTo>
                <a:lnTo>
                  <a:pt x="4536141" y="567765"/>
                </a:lnTo>
                <a:lnTo>
                  <a:pt x="4536141" y="549836"/>
                </a:lnTo>
                <a:lnTo>
                  <a:pt x="4613835" y="549836"/>
                </a:lnTo>
                <a:lnTo>
                  <a:pt x="4613835" y="502024"/>
                </a:lnTo>
                <a:lnTo>
                  <a:pt x="4667623" y="502024"/>
                </a:lnTo>
                <a:lnTo>
                  <a:pt x="4667623" y="466165"/>
                </a:lnTo>
                <a:lnTo>
                  <a:pt x="4811059" y="466165"/>
                </a:lnTo>
                <a:lnTo>
                  <a:pt x="4811059" y="436283"/>
                </a:lnTo>
                <a:lnTo>
                  <a:pt x="4852894" y="436283"/>
                </a:lnTo>
                <a:lnTo>
                  <a:pt x="4852894" y="382495"/>
                </a:lnTo>
                <a:lnTo>
                  <a:pt x="5103906" y="382495"/>
                </a:lnTo>
                <a:lnTo>
                  <a:pt x="5121835" y="340659"/>
                </a:lnTo>
                <a:lnTo>
                  <a:pt x="5127812" y="334683"/>
                </a:lnTo>
                <a:lnTo>
                  <a:pt x="5217459" y="334683"/>
                </a:lnTo>
                <a:lnTo>
                  <a:pt x="5217459" y="334683"/>
                </a:lnTo>
                <a:lnTo>
                  <a:pt x="5217459" y="280895"/>
                </a:lnTo>
                <a:lnTo>
                  <a:pt x="5259294" y="280895"/>
                </a:lnTo>
                <a:lnTo>
                  <a:pt x="5259294" y="251012"/>
                </a:lnTo>
                <a:lnTo>
                  <a:pt x="5331012" y="251012"/>
                </a:lnTo>
                <a:lnTo>
                  <a:pt x="5331012" y="251012"/>
                </a:lnTo>
                <a:lnTo>
                  <a:pt x="5331012" y="197224"/>
                </a:lnTo>
                <a:lnTo>
                  <a:pt x="5408706" y="191247"/>
                </a:lnTo>
                <a:lnTo>
                  <a:pt x="5420659" y="191247"/>
                </a:lnTo>
                <a:lnTo>
                  <a:pt x="5564094" y="191247"/>
                </a:lnTo>
                <a:lnTo>
                  <a:pt x="5564094" y="101600"/>
                </a:lnTo>
                <a:lnTo>
                  <a:pt x="5605929" y="101600"/>
                </a:lnTo>
                <a:lnTo>
                  <a:pt x="5605929" y="65742"/>
                </a:lnTo>
                <a:lnTo>
                  <a:pt x="5707529" y="65742"/>
                </a:lnTo>
                <a:lnTo>
                  <a:pt x="5707529" y="0"/>
                </a:lnTo>
                <a:lnTo>
                  <a:pt x="5839012"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3" name="TextBox 92">
            <a:extLst>
              <a:ext uri="{FF2B5EF4-FFF2-40B4-BE49-F238E27FC236}">
                <a16:creationId xmlns:a16="http://schemas.microsoft.com/office/drawing/2014/main" id="{038C6012-CB6A-436A-BDAB-95337DAB7023}"/>
              </a:ext>
            </a:extLst>
          </p:cNvPr>
          <p:cNvSpPr txBox="1"/>
          <p:nvPr/>
        </p:nvSpPr>
        <p:spPr>
          <a:xfrm>
            <a:off x="11093983" y="2989395"/>
            <a:ext cx="945616" cy="230832"/>
          </a:xfrm>
          <a:prstGeom prst="rect">
            <a:avLst/>
          </a:prstGeom>
          <a:noFill/>
        </p:spPr>
        <p:txBody>
          <a:bodyPr wrap="square"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1000" b="1" i="0" u="none" strike="noStrike" kern="1200" cap="none" spc="0" normalizeH="0" baseline="0" noProof="0">
                <a:ln>
                  <a:noFill/>
                </a:ln>
                <a:solidFill>
                  <a:srgbClr val="7F134C"/>
                </a:solidFill>
                <a:effectLst/>
                <a:uLnTx/>
                <a:uFillTx/>
                <a:latin typeface="Arial" panose="020B0604020202020204"/>
                <a:ea typeface="+mn-ea"/>
                <a:cs typeface="+mn-cs"/>
              </a:rPr>
              <a:t>DAPA 10 mg</a:t>
            </a:r>
            <a:endParaRPr kumimoji="0" lang="en-US" sz="1000" b="0" i="0" u="none" strike="noStrike" kern="1200" cap="none" spc="0" normalizeH="0" baseline="0" noProof="0">
              <a:ln>
                <a:noFill/>
              </a:ln>
              <a:solidFill>
                <a:srgbClr val="7F134C"/>
              </a:solidFill>
              <a:effectLst/>
              <a:uLnTx/>
              <a:uFillTx/>
              <a:latin typeface="Arial" panose="020B0604020202020204"/>
              <a:ea typeface="+mn-ea"/>
              <a:cs typeface="+mn-cs"/>
            </a:endParaRPr>
          </a:p>
        </p:txBody>
      </p:sp>
      <p:sp>
        <p:nvSpPr>
          <p:cNvPr id="94" name="TextBox 93">
            <a:extLst>
              <a:ext uri="{FF2B5EF4-FFF2-40B4-BE49-F238E27FC236}">
                <a16:creationId xmlns:a16="http://schemas.microsoft.com/office/drawing/2014/main" id="{5808B682-E1C7-4AF7-A1F7-5CD16D696756}"/>
              </a:ext>
            </a:extLst>
          </p:cNvPr>
          <p:cNvSpPr txBox="1"/>
          <p:nvPr/>
        </p:nvSpPr>
        <p:spPr>
          <a:xfrm>
            <a:off x="11093983" y="2677930"/>
            <a:ext cx="708893" cy="237757"/>
          </a:xfrm>
          <a:prstGeom prst="rect">
            <a:avLst/>
          </a:prstGeom>
          <a:noFill/>
        </p:spPr>
        <p:txBody>
          <a:bodyPr wrap="square"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10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Placebo</a:t>
            </a:r>
            <a:endPar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sp>
        <p:nvSpPr>
          <p:cNvPr id="100" name="TextBox 99">
            <a:extLst>
              <a:ext uri="{FF2B5EF4-FFF2-40B4-BE49-F238E27FC236}">
                <a16:creationId xmlns:a16="http://schemas.microsoft.com/office/drawing/2014/main" id="{D52C9E53-48F1-4152-BA30-9E87D3E65038}"/>
              </a:ext>
            </a:extLst>
          </p:cNvPr>
          <p:cNvSpPr txBox="1"/>
          <p:nvPr/>
        </p:nvSpPr>
        <p:spPr>
          <a:xfrm>
            <a:off x="10924004" y="5465888"/>
            <a:ext cx="322606"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969696"/>
                </a:solidFill>
                <a:effectLst/>
                <a:uLnTx/>
                <a:uFillTx/>
                <a:latin typeface="Arial"/>
                <a:ea typeface="+mn-ea"/>
                <a:cs typeface="+mn-cs"/>
              </a:rPr>
              <a:t>234</a:t>
            </a:r>
          </a:p>
        </p:txBody>
      </p:sp>
      <p:sp>
        <p:nvSpPr>
          <p:cNvPr id="101" name="TextBox 100">
            <a:extLst>
              <a:ext uri="{FF2B5EF4-FFF2-40B4-BE49-F238E27FC236}">
                <a16:creationId xmlns:a16="http://schemas.microsoft.com/office/drawing/2014/main" id="{C61EE6A2-00DB-45FB-8B1A-68D1C4DC90CF}"/>
              </a:ext>
            </a:extLst>
          </p:cNvPr>
          <p:cNvSpPr txBox="1"/>
          <p:nvPr/>
        </p:nvSpPr>
        <p:spPr>
          <a:xfrm>
            <a:off x="10404992" y="5465888"/>
            <a:ext cx="322606"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969696"/>
                </a:solidFill>
                <a:effectLst/>
                <a:uLnTx/>
                <a:uFillTx/>
                <a:latin typeface="Arial"/>
                <a:ea typeface="+mn-ea"/>
                <a:cs typeface="+mn-cs"/>
              </a:rPr>
              <a:t>664</a:t>
            </a:r>
          </a:p>
        </p:txBody>
      </p:sp>
      <p:sp>
        <p:nvSpPr>
          <p:cNvPr id="102" name="TextBox 101">
            <a:extLst>
              <a:ext uri="{FF2B5EF4-FFF2-40B4-BE49-F238E27FC236}">
                <a16:creationId xmlns:a16="http://schemas.microsoft.com/office/drawing/2014/main" id="{E986A097-EEE8-4533-A91C-5669F74C0043}"/>
              </a:ext>
            </a:extLst>
          </p:cNvPr>
          <p:cNvSpPr txBox="1"/>
          <p:nvPr/>
        </p:nvSpPr>
        <p:spPr>
          <a:xfrm>
            <a:off x="9894700" y="5465888"/>
            <a:ext cx="322606"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969696"/>
                </a:solidFill>
                <a:effectLst/>
                <a:uLnTx/>
                <a:uFillTx/>
                <a:latin typeface="Arial"/>
                <a:ea typeface="+mn-ea"/>
                <a:cs typeface="+mn-cs"/>
              </a:rPr>
              <a:t>1219</a:t>
            </a:r>
          </a:p>
        </p:txBody>
      </p:sp>
      <p:sp>
        <p:nvSpPr>
          <p:cNvPr id="103" name="TextBox 102">
            <a:extLst>
              <a:ext uri="{FF2B5EF4-FFF2-40B4-BE49-F238E27FC236}">
                <a16:creationId xmlns:a16="http://schemas.microsoft.com/office/drawing/2014/main" id="{8377AD2F-AD45-41CF-BB34-ADA9EB9166DF}"/>
              </a:ext>
            </a:extLst>
          </p:cNvPr>
          <p:cNvSpPr txBox="1"/>
          <p:nvPr/>
        </p:nvSpPr>
        <p:spPr>
          <a:xfrm>
            <a:off x="9371172" y="5465888"/>
            <a:ext cx="327123"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969696"/>
                </a:solidFill>
                <a:effectLst/>
                <a:uLnTx/>
                <a:uFillTx/>
                <a:latin typeface="Arial"/>
                <a:ea typeface="+mn-ea"/>
                <a:cs typeface="+mn-cs"/>
              </a:rPr>
              <a:t>1636</a:t>
            </a:r>
          </a:p>
        </p:txBody>
      </p:sp>
      <p:sp>
        <p:nvSpPr>
          <p:cNvPr id="104" name="TextBox 103">
            <a:extLst>
              <a:ext uri="{FF2B5EF4-FFF2-40B4-BE49-F238E27FC236}">
                <a16:creationId xmlns:a16="http://schemas.microsoft.com/office/drawing/2014/main" id="{D5EE992F-5526-47D3-8DF5-C894972DFEFB}"/>
              </a:ext>
            </a:extLst>
          </p:cNvPr>
          <p:cNvSpPr txBox="1"/>
          <p:nvPr/>
        </p:nvSpPr>
        <p:spPr>
          <a:xfrm>
            <a:off x="8865083" y="5465888"/>
            <a:ext cx="327123"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969696"/>
                </a:solidFill>
                <a:effectLst/>
                <a:uLnTx/>
                <a:uFillTx/>
                <a:latin typeface="Arial"/>
                <a:ea typeface="+mn-ea"/>
                <a:cs typeface="+mn-cs"/>
              </a:rPr>
              <a:t>2091</a:t>
            </a:r>
          </a:p>
        </p:txBody>
      </p:sp>
      <p:sp>
        <p:nvSpPr>
          <p:cNvPr id="105" name="TextBox 104">
            <a:extLst>
              <a:ext uri="{FF2B5EF4-FFF2-40B4-BE49-F238E27FC236}">
                <a16:creationId xmlns:a16="http://schemas.microsoft.com/office/drawing/2014/main" id="{96537F0C-600B-4D1C-BA30-218C00CEEA73}"/>
              </a:ext>
            </a:extLst>
          </p:cNvPr>
          <p:cNvSpPr txBox="1"/>
          <p:nvPr/>
        </p:nvSpPr>
        <p:spPr>
          <a:xfrm>
            <a:off x="8350274" y="5465888"/>
            <a:ext cx="327123"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969696"/>
                </a:solidFill>
                <a:effectLst/>
                <a:uLnTx/>
                <a:uFillTx/>
                <a:latin typeface="Arial"/>
                <a:ea typeface="+mn-ea"/>
                <a:cs typeface="+mn-cs"/>
              </a:rPr>
              <a:t>2230</a:t>
            </a:r>
          </a:p>
        </p:txBody>
      </p:sp>
      <p:sp>
        <p:nvSpPr>
          <p:cNvPr id="106" name="TextBox 105">
            <a:extLst>
              <a:ext uri="{FF2B5EF4-FFF2-40B4-BE49-F238E27FC236}">
                <a16:creationId xmlns:a16="http://schemas.microsoft.com/office/drawing/2014/main" id="{95F99591-E7E3-49A9-A7A6-57F643043CBE}"/>
              </a:ext>
            </a:extLst>
          </p:cNvPr>
          <p:cNvSpPr txBox="1"/>
          <p:nvPr/>
        </p:nvSpPr>
        <p:spPr>
          <a:xfrm>
            <a:off x="7774425" y="5465888"/>
            <a:ext cx="327123"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969696"/>
                </a:solidFill>
                <a:effectLst/>
                <a:uLnTx/>
                <a:uFillTx/>
                <a:latin typeface="Arial"/>
                <a:ea typeface="+mn-ea"/>
                <a:cs typeface="+mn-cs"/>
              </a:rPr>
              <a:t>2279</a:t>
            </a:r>
          </a:p>
        </p:txBody>
      </p:sp>
      <p:sp>
        <p:nvSpPr>
          <p:cNvPr id="107" name="TextBox 106">
            <a:extLst>
              <a:ext uri="{FF2B5EF4-FFF2-40B4-BE49-F238E27FC236}">
                <a16:creationId xmlns:a16="http://schemas.microsoft.com/office/drawing/2014/main" id="{0871691E-9A32-4E76-92FC-5AA35EFBB3EF}"/>
              </a:ext>
            </a:extLst>
          </p:cNvPr>
          <p:cNvSpPr txBox="1"/>
          <p:nvPr/>
        </p:nvSpPr>
        <p:spPr>
          <a:xfrm>
            <a:off x="7332955" y="5465888"/>
            <a:ext cx="297385"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969696"/>
                </a:solidFill>
                <a:effectLst/>
                <a:uLnTx/>
                <a:uFillTx/>
                <a:latin typeface="Arial"/>
                <a:ea typeface="+mn-ea"/>
                <a:cs typeface="+mn-cs"/>
              </a:rPr>
              <a:t>2330</a:t>
            </a:r>
          </a:p>
        </p:txBody>
      </p:sp>
      <p:sp>
        <p:nvSpPr>
          <p:cNvPr id="108" name="TextBox 107">
            <a:extLst>
              <a:ext uri="{FF2B5EF4-FFF2-40B4-BE49-F238E27FC236}">
                <a16:creationId xmlns:a16="http://schemas.microsoft.com/office/drawing/2014/main" id="{646B2BF6-A25D-4F5E-B1C6-8BFF48C0574F}"/>
              </a:ext>
            </a:extLst>
          </p:cNvPr>
          <p:cNvSpPr txBox="1"/>
          <p:nvPr/>
        </p:nvSpPr>
        <p:spPr>
          <a:xfrm>
            <a:off x="6826966" y="5465889"/>
            <a:ext cx="299957"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969696"/>
                </a:solidFill>
                <a:effectLst/>
                <a:uLnTx/>
                <a:uFillTx/>
                <a:latin typeface="Arial" panose="020B0604020202020204"/>
                <a:ea typeface="+mn-ea"/>
                <a:cs typeface="+mn-cs"/>
              </a:rPr>
              <a:t>2371</a:t>
            </a:r>
          </a:p>
        </p:txBody>
      </p:sp>
      <p:sp>
        <p:nvSpPr>
          <p:cNvPr id="109" name="TextBox 108">
            <a:extLst>
              <a:ext uri="{FF2B5EF4-FFF2-40B4-BE49-F238E27FC236}">
                <a16:creationId xmlns:a16="http://schemas.microsoft.com/office/drawing/2014/main" id="{23546913-6808-4145-A90B-71D5283F9EAC}"/>
              </a:ext>
            </a:extLst>
          </p:cNvPr>
          <p:cNvSpPr txBox="1"/>
          <p:nvPr/>
        </p:nvSpPr>
        <p:spPr>
          <a:xfrm>
            <a:off x="6041287" y="5475713"/>
            <a:ext cx="660161" cy="170816"/>
          </a:xfrm>
          <a:prstGeom prst="rect">
            <a:avLst/>
          </a:prstGeom>
          <a:noFill/>
        </p:spPr>
        <p:txBody>
          <a:bodyPr wrap="square" lIns="0" tIns="0" rIns="0"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900" b="1" i="0" u="none" strike="noStrike" kern="1200" cap="none" spc="0" normalizeH="0" baseline="0" noProof="0">
                <a:ln>
                  <a:noFill/>
                </a:ln>
                <a:solidFill>
                  <a:srgbClr val="FFFFFF">
                    <a:lumMod val="50000"/>
                  </a:srgbClr>
                </a:solidFill>
                <a:effectLst/>
                <a:uLnTx/>
                <a:uFillTx/>
                <a:latin typeface="Arial"/>
                <a:ea typeface="+mn-ea"/>
                <a:cs typeface="+mn-cs"/>
              </a:rPr>
              <a:t>Placebo</a:t>
            </a:r>
          </a:p>
        </p:txBody>
      </p:sp>
      <p:sp>
        <p:nvSpPr>
          <p:cNvPr id="110" name="TextBox 109">
            <a:extLst>
              <a:ext uri="{FF2B5EF4-FFF2-40B4-BE49-F238E27FC236}">
                <a16:creationId xmlns:a16="http://schemas.microsoft.com/office/drawing/2014/main" id="{938B6799-8AB2-447D-8D83-22AC7D53C960}"/>
              </a:ext>
            </a:extLst>
          </p:cNvPr>
          <p:cNvSpPr txBox="1"/>
          <p:nvPr/>
        </p:nvSpPr>
        <p:spPr>
          <a:xfrm>
            <a:off x="10924004" y="5292865"/>
            <a:ext cx="322606"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7F134C"/>
                </a:solidFill>
                <a:effectLst/>
                <a:uLnTx/>
                <a:uFillTx/>
                <a:latin typeface="Arial"/>
                <a:ea typeface="+mn-ea"/>
                <a:cs typeface="+mn-cs"/>
              </a:rPr>
              <a:t>232</a:t>
            </a:r>
          </a:p>
        </p:txBody>
      </p:sp>
      <p:sp>
        <p:nvSpPr>
          <p:cNvPr id="111" name="TextBox 110">
            <a:extLst>
              <a:ext uri="{FF2B5EF4-FFF2-40B4-BE49-F238E27FC236}">
                <a16:creationId xmlns:a16="http://schemas.microsoft.com/office/drawing/2014/main" id="{92814F44-A99F-43D0-AE52-6140CAB2E291}"/>
              </a:ext>
            </a:extLst>
          </p:cNvPr>
          <p:cNvSpPr txBox="1"/>
          <p:nvPr/>
        </p:nvSpPr>
        <p:spPr>
          <a:xfrm>
            <a:off x="10404992" y="5292865"/>
            <a:ext cx="322606"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7F134C"/>
                </a:solidFill>
                <a:effectLst/>
                <a:uLnTx/>
                <a:uFillTx/>
                <a:latin typeface="Arial"/>
                <a:ea typeface="+mn-ea"/>
                <a:cs typeface="+mn-cs"/>
              </a:rPr>
              <a:t>671</a:t>
            </a:r>
          </a:p>
        </p:txBody>
      </p:sp>
      <p:sp>
        <p:nvSpPr>
          <p:cNvPr id="112" name="TextBox 111">
            <a:extLst>
              <a:ext uri="{FF2B5EF4-FFF2-40B4-BE49-F238E27FC236}">
                <a16:creationId xmlns:a16="http://schemas.microsoft.com/office/drawing/2014/main" id="{1536414A-C88B-4301-9D20-66051806B947}"/>
              </a:ext>
            </a:extLst>
          </p:cNvPr>
          <p:cNvSpPr txBox="1"/>
          <p:nvPr/>
        </p:nvSpPr>
        <p:spPr>
          <a:xfrm>
            <a:off x="9894700" y="5292865"/>
            <a:ext cx="322606"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7F134C"/>
                </a:solidFill>
                <a:effectLst/>
                <a:uLnTx/>
                <a:uFillTx/>
                <a:latin typeface="Arial"/>
                <a:ea typeface="+mn-ea"/>
                <a:cs typeface="+mn-cs"/>
              </a:rPr>
              <a:t>1242</a:t>
            </a:r>
          </a:p>
        </p:txBody>
      </p:sp>
      <p:sp>
        <p:nvSpPr>
          <p:cNvPr id="113" name="TextBox 112">
            <a:extLst>
              <a:ext uri="{FF2B5EF4-FFF2-40B4-BE49-F238E27FC236}">
                <a16:creationId xmlns:a16="http://schemas.microsoft.com/office/drawing/2014/main" id="{D75E3863-9A26-4ACC-9D22-E0FA376390F1}"/>
              </a:ext>
            </a:extLst>
          </p:cNvPr>
          <p:cNvSpPr txBox="1"/>
          <p:nvPr/>
        </p:nvSpPr>
        <p:spPr>
          <a:xfrm>
            <a:off x="9371172" y="5292865"/>
            <a:ext cx="327123"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7F134C"/>
                </a:solidFill>
                <a:effectLst/>
                <a:uLnTx/>
                <a:uFillTx/>
                <a:latin typeface="Arial"/>
                <a:ea typeface="+mn-ea"/>
                <a:cs typeface="+mn-cs"/>
              </a:rPr>
              <a:t>1664</a:t>
            </a:r>
          </a:p>
        </p:txBody>
      </p:sp>
      <p:sp>
        <p:nvSpPr>
          <p:cNvPr id="114" name="TextBox 113">
            <a:extLst>
              <a:ext uri="{FF2B5EF4-FFF2-40B4-BE49-F238E27FC236}">
                <a16:creationId xmlns:a16="http://schemas.microsoft.com/office/drawing/2014/main" id="{3BF0908B-EF68-43EC-86D4-4D17F6FA032B}"/>
              </a:ext>
            </a:extLst>
          </p:cNvPr>
          <p:cNvSpPr txBox="1"/>
          <p:nvPr/>
        </p:nvSpPr>
        <p:spPr>
          <a:xfrm>
            <a:off x="8865083" y="5292865"/>
            <a:ext cx="327123"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7F134C"/>
                </a:solidFill>
                <a:effectLst/>
                <a:uLnTx/>
                <a:uFillTx/>
                <a:latin typeface="Arial"/>
                <a:ea typeface="+mn-ea"/>
                <a:cs typeface="+mn-cs"/>
              </a:rPr>
              <a:t>2127</a:t>
            </a:r>
          </a:p>
        </p:txBody>
      </p:sp>
      <p:sp>
        <p:nvSpPr>
          <p:cNvPr id="115" name="TextBox 114">
            <a:extLst>
              <a:ext uri="{FF2B5EF4-FFF2-40B4-BE49-F238E27FC236}">
                <a16:creationId xmlns:a16="http://schemas.microsoft.com/office/drawing/2014/main" id="{79D37F41-A06F-4EA9-8EC0-58DC25F0D0A7}"/>
              </a:ext>
            </a:extLst>
          </p:cNvPr>
          <p:cNvSpPr txBox="1"/>
          <p:nvPr/>
        </p:nvSpPr>
        <p:spPr>
          <a:xfrm>
            <a:off x="8350274" y="5292865"/>
            <a:ext cx="327123"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7F134C"/>
                </a:solidFill>
                <a:effectLst/>
                <a:uLnTx/>
                <a:uFillTx/>
                <a:latin typeface="Arial"/>
                <a:ea typeface="+mn-ea"/>
                <a:cs typeface="+mn-cs"/>
              </a:rPr>
              <a:t>2248</a:t>
            </a:r>
          </a:p>
        </p:txBody>
      </p:sp>
      <p:sp>
        <p:nvSpPr>
          <p:cNvPr id="116" name="TextBox 115">
            <a:extLst>
              <a:ext uri="{FF2B5EF4-FFF2-40B4-BE49-F238E27FC236}">
                <a16:creationId xmlns:a16="http://schemas.microsoft.com/office/drawing/2014/main" id="{CA36E6F9-E2CA-452A-9B2C-EDD43DCC60FC}"/>
              </a:ext>
            </a:extLst>
          </p:cNvPr>
          <p:cNvSpPr txBox="1"/>
          <p:nvPr/>
        </p:nvSpPr>
        <p:spPr>
          <a:xfrm>
            <a:off x="7774425" y="5292865"/>
            <a:ext cx="327123"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7F134C"/>
                </a:solidFill>
                <a:effectLst/>
                <a:uLnTx/>
                <a:uFillTx/>
                <a:latin typeface="Arial"/>
                <a:ea typeface="+mn-ea"/>
                <a:cs typeface="+mn-cs"/>
              </a:rPr>
              <a:t>2293</a:t>
            </a:r>
          </a:p>
        </p:txBody>
      </p:sp>
      <p:sp>
        <p:nvSpPr>
          <p:cNvPr id="117" name="TextBox 116">
            <a:extLst>
              <a:ext uri="{FF2B5EF4-FFF2-40B4-BE49-F238E27FC236}">
                <a16:creationId xmlns:a16="http://schemas.microsoft.com/office/drawing/2014/main" id="{6CFB5FE8-7058-49B3-933A-AABC95DA9C0C}"/>
              </a:ext>
            </a:extLst>
          </p:cNvPr>
          <p:cNvSpPr txBox="1"/>
          <p:nvPr/>
        </p:nvSpPr>
        <p:spPr>
          <a:xfrm>
            <a:off x="7332955" y="5292865"/>
            <a:ext cx="297385"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7F134C"/>
                </a:solidFill>
                <a:effectLst/>
                <a:uLnTx/>
                <a:uFillTx/>
                <a:latin typeface="Arial"/>
                <a:ea typeface="+mn-ea"/>
                <a:cs typeface="+mn-cs"/>
              </a:rPr>
              <a:t>2339</a:t>
            </a:r>
          </a:p>
        </p:txBody>
      </p:sp>
      <p:sp>
        <p:nvSpPr>
          <p:cNvPr id="118" name="TextBox 117">
            <a:extLst>
              <a:ext uri="{FF2B5EF4-FFF2-40B4-BE49-F238E27FC236}">
                <a16:creationId xmlns:a16="http://schemas.microsoft.com/office/drawing/2014/main" id="{83EE1591-391C-4D22-854E-555BF8BEB3A5}"/>
              </a:ext>
            </a:extLst>
          </p:cNvPr>
          <p:cNvSpPr txBox="1"/>
          <p:nvPr/>
        </p:nvSpPr>
        <p:spPr>
          <a:xfrm>
            <a:off x="6830048" y="5292865"/>
            <a:ext cx="293794" cy="170816"/>
          </a:xfrm>
          <a:prstGeom prst="rect">
            <a:avLst/>
          </a:prstGeom>
          <a:noFill/>
        </p:spPr>
        <p:txBody>
          <a:bodyPr wrap="square" lIns="0" tIns="0" rIns="0" rtlCol="0" anchor="ctr">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0" i="0" u="none" strike="noStrike" kern="1200" cap="none" spc="0" normalizeH="0" baseline="0" noProof="0">
                <a:ln>
                  <a:noFill/>
                </a:ln>
                <a:solidFill>
                  <a:srgbClr val="7F134C"/>
                </a:solidFill>
                <a:effectLst/>
                <a:uLnTx/>
                <a:uFillTx/>
                <a:latin typeface="Arial"/>
                <a:ea typeface="+mn-ea"/>
                <a:cs typeface="+mn-cs"/>
              </a:rPr>
              <a:t>2373</a:t>
            </a:r>
          </a:p>
        </p:txBody>
      </p:sp>
      <p:sp>
        <p:nvSpPr>
          <p:cNvPr id="119" name="TextBox 118">
            <a:extLst>
              <a:ext uri="{FF2B5EF4-FFF2-40B4-BE49-F238E27FC236}">
                <a16:creationId xmlns:a16="http://schemas.microsoft.com/office/drawing/2014/main" id="{78B18B63-8CB7-481A-B181-45C7D85F6145}"/>
              </a:ext>
            </a:extLst>
          </p:cNvPr>
          <p:cNvSpPr txBox="1"/>
          <p:nvPr/>
        </p:nvSpPr>
        <p:spPr>
          <a:xfrm>
            <a:off x="6051421" y="5310380"/>
            <a:ext cx="878676" cy="170816"/>
          </a:xfrm>
          <a:prstGeom prst="rect">
            <a:avLst/>
          </a:prstGeom>
          <a:noFill/>
        </p:spPr>
        <p:txBody>
          <a:bodyPr wrap="square" lIns="0" tIns="0" rIns="0"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900" b="1" i="0" u="none" strike="noStrike" kern="1200" cap="none" spc="0" normalizeH="0" baseline="0" noProof="0">
                <a:ln>
                  <a:noFill/>
                </a:ln>
                <a:solidFill>
                  <a:srgbClr val="7F134C"/>
                </a:solidFill>
                <a:effectLst/>
                <a:uLnTx/>
                <a:uFillTx/>
                <a:latin typeface="Arial"/>
                <a:ea typeface="+mn-ea"/>
                <a:cs typeface="+mn-cs"/>
              </a:rPr>
              <a:t>DAPA 10 mg</a:t>
            </a:r>
          </a:p>
        </p:txBody>
      </p:sp>
      <p:sp>
        <p:nvSpPr>
          <p:cNvPr id="120" name="TextBox 119">
            <a:extLst>
              <a:ext uri="{FF2B5EF4-FFF2-40B4-BE49-F238E27FC236}">
                <a16:creationId xmlns:a16="http://schemas.microsoft.com/office/drawing/2014/main" id="{927E1BB5-536B-463A-9076-1332E70AA4DC}"/>
              </a:ext>
            </a:extLst>
          </p:cNvPr>
          <p:cNvSpPr txBox="1"/>
          <p:nvPr/>
        </p:nvSpPr>
        <p:spPr>
          <a:xfrm>
            <a:off x="6051421" y="5144751"/>
            <a:ext cx="910503" cy="170816"/>
          </a:xfrm>
          <a:prstGeom prst="rect">
            <a:avLst/>
          </a:prstGeom>
          <a:noFill/>
        </p:spPr>
        <p:txBody>
          <a:bodyPr wrap="square" lIns="0" tIns="0" rIns="0" rtlCol="0" anchor="ctr">
            <a:spAutoFit/>
          </a:bodyPr>
          <a:lstStyle/>
          <a:p>
            <a:pPr marL="0" marR="0" lvl="0" indent="0" algn="l" defTabSz="685773" rtl="0" eaLnBrk="1" fontAlgn="auto" latinLnBrk="0" hangingPunct="1">
              <a:lnSpc>
                <a:spcPct val="90000"/>
              </a:lnSpc>
              <a:spcBef>
                <a:spcPts val="900"/>
              </a:spcBef>
              <a:spcAft>
                <a:spcPts val="0"/>
              </a:spcAft>
              <a:buClr>
                <a:srgbClr val="7F134C"/>
              </a:buClr>
              <a:buSzTx/>
              <a:buFontTx/>
              <a:buNone/>
              <a:tabLst/>
              <a:defRPr/>
            </a:pPr>
            <a:r>
              <a:rPr kumimoji="0" lang="en-US" sz="900" b="1" i="0" u="none" strike="noStrike" kern="1200" cap="none" spc="0" normalizeH="0" baseline="0" noProof="0">
                <a:ln>
                  <a:noFill/>
                </a:ln>
                <a:solidFill>
                  <a:srgbClr val="000000"/>
                </a:solidFill>
                <a:effectLst/>
                <a:uLnTx/>
                <a:uFillTx/>
                <a:latin typeface="Arial"/>
                <a:ea typeface="+mn-ea"/>
                <a:cs typeface="+mn-cs"/>
              </a:rPr>
              <a:t>Number at Risk</a:t>
            </a:r>
            <a:endParaRPr kumimoji="0" lang="en-US" sz="900" b="1" i="0" u="none" strike="noStrike" kern="1200" cap="none" spc="0" normalizeH="0" baseline="0" noProof="0">
              <a:ln>
                <a:noFill/>
              </a:ln>
              <a:solidFill>
                <a:srgbClr val="969696"/>
              </a:solidFill>
              <a:effectLst/>
              <a:uLnTx/>
              <a:uFillTx/>
              <a:latin typeface="Arial" panose="020B0604020202020204"/>
              <a:ea typeface="+mn-ea"/>
              <a:cs typeface="+mn-cs"/>
            </a:endParaRPr>
          </a:p>
        </p:txBody>
      </p:sp>
      <p:sp>
        <p:nvSpPr>
          <p:cNvPr id="121" name="TextBox 120">
            <a:extLst>
              <a:ext uri="{FF2B5EF4-FFF2-40B4-BE49-F238E27FC236}">
                <a16:creationId xmlns:a16="http://schemas.microsoft.com/office/drawing/2014/main" id="{C695A208-EE42-42E6-82E0-B08761E2A489}"/>
              </a:ext>
            </a:extLst>
          </p:cNvPr>
          <p:cNvSpPr txBox="1"/>
          <p:nvPr/>
        </p:nvSpPr>
        <p:spPr>
          <a:xfrm>
            <a:off x="8067395" y="5012686"/>
            <a:ext cx="1908838" cy="216982"/>
          </a:xfrm>
          <a:prstGeom prst="rect">
            <a:avLst/>
          </a:prstGeom>
          <a:noFill/>
        </p:spPr>
        <p:txBody>
          <a:bodyPr wrap="square" rtlCol="0">
            <a:spAutoFit/>
          </a:bodyPr>
          <a:lstStyle/>
          <a:p>
            <a:pPr marL="0" marR="0" lvl="0" indent="0" algn="ctr" defTabSz="685773" rtl="0" eaLnBrk="1" fontAlgn="auto" latinLnBrk="0" hangingPunct="1">
              <a:lnSpc>
                <a:spcPct val="90000"/>
              </a:lnSpc>
              <a:spcBef>
                <a:spcPts val="900"/>
              </a:spcBef>
              <a:spcAft>
                <a:spcPts val="0"/>
              </a:spcAft>
              <a:buClr>
                <a:srgbClr val="7F134C"/>
              </a:buClr>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a:ea typeface="+mn-ea"/>
                <a:cs typeface="+mn-cs"/>
              </a:rPr>
              <a:t>Months from Randomization </a:t>
            </a:r>
          </a:p>
        </p:txBody>
      </p:sp>
      <p:graphicFrame>
        <p:nvGraphicFramePr>
          <p:cNvPr id="155" name="Table 154">
            <a:extLst>
              <a:ext uri="{FF2B5EF4-FFF2-40B4-BE49-F238E27FC236}">
                <a16:creationId xmlns:a16="http://schemas.microsoft.com/office/drawing/2014/main" id="{5891B851-5424-44CF-8762-1AE25E6F4D62}"/>
              </a:ext>
            </a:extLst>
          </p:cNvPr>
          <p:cNvGraphicFramePr>
            <a:graphicFrameLocks noGrp="1"/>
          </p:cNvGraphicFramePr>
          <p:nvPr/>
        </p:nvGraphicFramePr>
        <p:xfrm>
          <a:off x="1189574" y="2163581"/>
          <a:ext cx="2941790" cy="502920"/>
        </p:xfrm>
        <a:graphic>
          <a:graphicData uri="http://schemas.openxmlformats.org/drawingml/2006/table">
            <a:tbl>
              <a:tblPr firstRow="1" bandRow="1">
                <a:tableStyleId>{21E4AEA4-8DFA-4A89-87EB-49C32662AFE0}</a:tableStyleId>
              </a:tblPr>
              <a:tblGrid>
                <a:gridCol w="594338">
                  <a:extLst>
                    <a:ext uri="{9D8B030D-6E8A-4147-A177-3AD203B41FA5}">
                      <a16:colId xmlns:a16="http://schemas.microsoft.com/office/drawing/2014/main" val="1830823116"/>
                    </a:ext>
                  </a:extLst>
                </a:gridCol>
                <a:gridCol w="594338">
                  <a:extLst>
                    <a:ext uri="{9D8B030D-6E8A-4147-A177-3AD203B41FA5}">
                      <a16:colId xmlns:a16="http://schemas.microsoft.com/office/drawing/2014/main" val="948791488"/>
                    </a:ext>
                  </a:extLst>
                </a:gridCol>
                <a:gridCol w="1066906">
                  <a:extLst>
                    <a:ext uri="{9D8B030D-6E8A-4147-A177-3AD203B41FA5}">
                      <a16:colId xmlns:a16="http://schemas.microsoft.com/office/drawing/2014/main" val="1572386964"/>
                    </a:ext>
                  </a:extLst>
                </a:gridCol>
                <a:gridCol w="686208">
                  <a:extLst>
                    <a:ext uri="{9D8B030D-6E8A-4147-A177-3AD203B41FA5}">
                      <a16:colId xmlns:a16="http://schemas.microsoft.com/office/drawing/2014/main" val="4213599810"/>
                    </a:ext>
                  </a:extLst>
                </a:gridCol>
              </a:tblGrid>
              <a:tr h="0">
                <a:tc>
                  <a:txBody>
                    <a:bodyPr/>
                    <a:lstStyle/>
                    <a:p>
                      <a:pPr algn="ctr"/>
                      <a:r>
                        <a:rPr lang="en-US" sz="1050">
                          <a:solidFill>
                            <a:schemeClr val="tx1"/>
                          </a:solidFill>
                          <a:latin typeface="Arial" panose="020B0604020202020204" pitchFamily="34" charset="0"/>
                        </a:rPr>
                        <a:t>DAPA</a:t>
                      </a:r>
                    </a:p>
                  </a:txBody>
                  <a:tcPr marL="45720" marR="45720">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a:solidFill>
                            <a:schemeClr val="tx1"/>
                          </a:solidFill>
                          <a:latin typeface="Arial" panose="020B0604020202020204" pitchFamily="34" charset="0"/>
                        </a:rPr>
                        <a:t>PBO</a:t>
                      </a:r>
                    </a:p>
                  </a:txBody>
                  <a:tcPr marL="45720" marR="45720">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a:solidFill>
                            <a:schemeClr val="tx1"/>
                          </a:solidFill>
                          <a:latin typeface="Arial" panose="020B0604020202020204" pitchFamily="34" charset="0"/>
                        </a:rPr>
                        <a:t>HR (95% CI)</a:t>
                      </a:r>
                    </a:p>
                  </a:txBody>
                  <a:tcPr marL="45720" marR="45720">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a:solidFill>
                            <a:schemeClr val="tx1"/>
                          </a:solidFill>
                          <a:latin typeface="Arial" panose="020B0604020202020204" pitchFamily="34" charset="0"/>
                        </a:rPr>
                        <a:t>p-value</a:t>
                      </a:r>
                      <a:r>
                        <a:rPr lang="en-US" sz="1050" baseline="30000">
                          <a:solidFill>
                            <a:schemeClr val="tx1"/>
                          </a:solidFill>
                          <a:latin typeface="Arial" panose="020B0604020202020204" pitchFamily="34" charset="0"/>
                        </a:rPr>
                        <a:t>2</a:t>
                      </a:r>
                      <a:endParaRPr lang="en-US" sz="1050">
                        <a:solidFill>
                          <a:schemeClr val="tx1"/>
                        </a:solidFill>
                      </a:endParaRPr>
                    </a:p>
                  </a:txBody>
                  <a:tcPr marL="45720" marR="45720">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0288555"/>
                  </a:ext>
                </a:extLst>
              </a:tr>
              <a:tr h="0">
                <a:tc>
                  <a:txBody>
                    <a:bodyPr/>
                    <a:lstStyle/>
                    <a:p>
                      <a:pPr algn="ctr"/>
                      <a:r>
                        <a:rPr lang="en-US" sz="1050">
                          <a:latin typeface="Arial" panose="020B0604020202020204" pitchFamily="34" charset="0"/>
                        </a:rPr>
                        <a:t>10.0%</a:t>
                      </a:r>
                    </a:p>
                  </a:txBody>
                  <a:tcPr marL="45720" marR="45720">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a:latin typeface="Arial" panose="020B0604020202020204" pitchFamily="34" charset="0"/>
                        </a:rPr>
                        <a:t>13.7%</a:t>
                      </a:r>
                    </a:p>
                  </a:txBody>
                  <a:tcPr marL="45720" marR="45720">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a:latin typeface="Arial" panose="020B0604020202020204" pitchFamily="34" charset="0"/>
                        </a:rPr>
                        <a:t>0.70 (0.59-0.83)</a:t>
                      </a:r>
                    </a:p>
                  </a:txBody>
                  <a:tcPr marL="45720" marR="45720">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a:latin typeface="Arial" panose="020B0604020202020204" pitchFamily="34" charset="0"/>
                        </a:rPr>
                        <a:t>0.00003</a:t>
                      </a:r>
                    </a:p>
                  </a:txBody>
                  <a:tcPr marL="45720" marR="45720">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0123564"/>
                  </a:ext>
                </a:extLst>
              </a:tr>
            </a:tbl>
          </a:graphicData>
        </a:graphic>
      </p:graphicFrame>
      <p:grpSp>
        <p:nvGrpSpPr>
          <p:cNvPr id="154" name="Group 153">
            <a:extLst>
              <a:ext uri="{FF2B5EF4-FFF2-40B4-BE49-F238E27FC236}">
                <a16:creationId xmlns:a16="http://schemas.microsoft.com/office/drawing/2014/main" id="{4028C1E2-625A-4CD5-9733-804A8CEE3CC2}"/>
              </a:ext>
            </a:extLst>
          </p:cNvPr>
          <p:cNvGrpSpPr/>
          <p:nvPr/>
        </p:nvGrpSpPr>
        <p:grpSpPr>
          <a:xfrm>
            <a:off x="3945489" y="3624555"/>
            <a:ext cx="1834156" cy="1108838"/>
            <a:chOff x="4014295" y="2400112"/>
            <a:chExt cx="1834156" cy="888557"/>
          </a:xfrm>
        </p:grpSpPr>
        <p:sp>
          <p:nvSpPr>
            <p:cNvPr id="157" name="Arrow: Down 156">
              <a:extLst>
                <a:ext uri="{FF2B5EF4-FFF2-40B4-BE49-F238E27FC236}">
                  <a16:creationId xmlns:a16="http://schemas.microsoft.com/office/drawing/2014/main" id="{D1804992-B332-4A1D-A80D-9CDE9FD9F38E}"/>
                </a:ext>
              </a:extLst>
            </p:cNvPr>
            <p:cNvSpPr/>
            <p:nvPr/>
          </p:nvSpPr>
          <p:spPr>
            <a:xfrm>
              <a:off x="4561746" y="2400112"/>
              <a:ext cx="711959" cy="605736"/>
            </a:xfrm>
            <a:prstGeom prst="downArrow">
              <a:avLst>
                <a:gd name="adj1" fmla="val 63223"/>
                <a:gd name="adj2" fmla="val 5000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8" name="TextBox 157">
              <a:extLst>
                <a:ext uri="{FF2B5EF4-FFF2-40B4-BE49-F238E27FC236}">
                  <a16:creationId xmlns:a16="http://schemas.microsoft.com/office/drawing/2014/main" id="{816796C3-7516-4667-A0AA-D087B9B4AFF6}"/>
                </a:ext>
              </a:extLst>
            </p:cNvPr>
            <p:cNvSpPr txBox="1"/>
            <p:nvPr/>
          </p:nvSpPr>
          <p:spPr>
            <a:xfrm>
              <a:off x="4646254" y="2467572"/>
              <a:ext cx="564578" cy="347464"/>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30%</a:t>
              </a:r>
            </a:p>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RRR</a:t>
              </a:r>
            </a:p>
          </p:txBody>
        </p:sp>
        <p:sp>
          <p:nvSpPr>
            <p:cNvPr id="159" name="TextBox 158">
              <a:extLst>
                <a:ext uri="{FF2B5EF4-FFF2-40B4-BE49-F238E27FC236}">
                  <a16:creationId xmlns:a16="http://schemas.microsoft.com/office/drawing/2014/main" id="{6C9CFC37-C4F9-400E-9765-4A1F5FB350BA}"/>
                </a:ext>
              </a:extLst>
            </p:cNvPr>
            <p:cNvSpPr txBox="1"/>
            <p:nvPr/>
          </p:nvSpPr>
          <p:spPr>
            <a:xfrm>
              <a:off x="4014295" y="3045445"/>
              <a:ext cx="1834156" cy="243224"/>
            </a:xfrm>
            <a:prstGeom prst="rect">
              <a:avLst/>
            </a:prstGeom>
            <a:noFill/>
          </p:spPr>
          <p:txBody>
            <a:bodyPr wrap="none" lIns="0" tIns="0" rIns="0" bIns="0" rtlCol="0">
              <a:noAutofit/>
            </a:bodyPr>
            <a:lstStyle/>
            <a:p>
              <a:pPr marL="0" marR="0" lvl="0" indent="0" algn="ctr" defTabSz="914400" rtl="0" eaLnBrk="1" fontAlgn="auto" latinLnBrk="0" hangingPunct="1">
                <a:lnSpc>
                  <a:spcPct val="90000"/>
                </a:lnSpc>
                <a:spcBef>
                  <a:spcPts val="1200"/>
                </a:spcBef>
                <a:spcAft>
                  <a:spcPts val="0"/>
                </a:spcAft>
                <a:buClr>
                  <a:srgbClr val="7F134C"/>
                </a:buClr>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ARR 3.7%</a:t>
              </a:r>
            </a:p>
          </p:txBody>
        </p:sp>
      </p:grpSp>
      <p:grpSp>
        <p:nvGrpSpPr>
          <p:cNvPr id="160" name="Group 159">
            <a:extLst>
              <a:ext uri="{FF2B5EF4-FFF2-40B4-BE49-F238E27FC236}">
                <a16:creationId xmlns:a16="http://schemas.microsoft.com/office/drawing/2014/main" id="{E3FFED34-B710-48B2-AE87-2D87DF9CFC53}"/>
              </a:ext>
            </a:extLst>
          </p:cNvPr>
          <p:cNvGrpSpPr/>
          <p:nvPr/>
        </p:nvGrpSpPr>
        <p:grpSpPr>
          <a:xfrm>
            <a:off x="9814709" y="3613441"/>
            <a:ext cx="1834156" cy="1108838"/>
            <a:chOff x="4014295" y="2400112"/>
            <a:chExt cx="1834156" cy="888557"/>
          </a:xfrm>
        </p:grpSpPr>
        <p:sp>
          <p:nvSpPr>
            <p:cNvPr id="161" name="Arrow: Down 160">
              <a:extLst>
                <a:ext uri="{FF2B5EF4-FFF2-40B4-BE49-F238E27FC236}">
                  <a16:creationId xmlns:a16="http://schemas.microsoft.com/office/drawing/2014/main" id="{84F92661-7BCD-427C-AC6B-7F753B73BE8A}"/>
                </a:ext>
              </a:extLst>
            </p:cNvPr>
            <p:cNvSpPr/>
            <p:nvPr/>
          </p:nvSpPr>
          <p:spPr>
            <a:xfrm>
              <a:off x="4561746" y="2400112"/>
              <a:ext cx="711959" cy="605736"/>
            </a:xfrm>
            <a:prstGeom prst="downArrow">
              <a:avLst>
                <a:gd name="adj1" fmla="val 63223"/>
                <a:gd name="adj2" fmla="val 5000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2" name="TextBox 161">
              <a:extLst>
                <a:ext uri="{FF2B5EF4-FFF2-40B4-BE49-F238E27FC236}">
                  <a16:creationId xmlns:a16="http://schemas.microsoft.com/office/drawing/2014/main" id="{2BCCAFD1-0920-4762-BFC5-C4644FA6315F}"/>
                </a:ext>
              </a:extLst>
            </p:cNvPr>
            <p:cNvSpPr txBox="1"/>
            <p:nvPr/>
          </p:nvSpPr>
          <p:spPr>
            <a:xfrm>
              <a:off x="4646254" y="2474001"/>
              <a:ext cx="564578" cy="347464"/>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18%</a:t>
              </a:r>
            </a:p>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RRR</a:t>
              </a:r>
            </a:p>
          </p:txBody>
        </p:sp>
        <p:sp>
          <p:nvSpPr>
            <p:cNvPr id="163" name="TextBox 162">
              <a:extLst>
                <a:ext uri="{FF2B5EF4-FFF2-40B4-BE49-F238E27FC236}">
                  <a16:creationId xmlns:a16="http://schemas.microsoft.com/office/drawing/2014/main" id="{B332E927-4B9B-4008-BA3C-1BBFAE8EF146}"/>
                </a:ext>
              </a:extLst>
            </p:cNvPr>
            <p:cNvSpPr txBox="1"/>
            <p:nvPr/>
          </p:nvSpPr>
          <p:spPr>
            <a:xfrm>
              <a:off x="4014295" y="3045445"/>
              <a:ext cx="1834156" cy="243224"/>
            </a:xfrm>
            <a:prstGeom prst="rect">
              <a:avLst/>
            </a:prstGeom>
            <a:noFill/>
          </p:spPr>
          <p:txBody>
            <a:bodyPr wrap="none" lIns="0" tIns="0" rIns="0" bIns="0" rtlCol="0">
              <a:noAutofit/>
            </a:bodyPr>
            <a:lstStyle/>
            <a:p>
              <a:pPr marL="0" marR="0" lvl="0" indent="0" algn="ctr" defTabSz="914400" rtl="0" eaLnBrk="1" fontAlgn="auto" latinLnBrk="0" hangingPunct="1">
                <a:lnSpc>
                  <a:spcPct val="90000"/>
                </a:lnSpc>
                <a:spcBef>
                  <a:spcPts val="1200"/>
                </a:spcBef>
                <a:spcAft>
                  <a:spcPts val="0"/>
                </a:spcAft>
                <a:buClr>
                  <a:srgbClr val="7F134C"/>
                </a:buClr>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ARR 1.9%</a:t>
              </a:r>
            </a:p>
          </p:txBody>
        </p:sp>
      </p:grpSp>
      <p:graphicFrame>
        <p:nvGraphicFramePr>
          <p:cNvPr id="164" name="Table 163">
            <a:extLst>
              <a:ext uri="{FF2B5EF4-FFF2-40B4-BE49-F238E27FC236}">
                <a16:creationId xmlns:a16="http://schemas.microsoft.com/office/drawing/2014/main" id="{DACF98BA-633A-48CA-AAFA-D017262E5916}"/>
              </a:ext>
            </a:extLst>
          </p:cNvPr>
          <p:cNvGraphicFramePr>
            <a:graphicFrameLocks noGrp="1"/>
          </p:cNvGraphicFramePr>
          <p:nvPr/>
        </p:nvGraphicFramePr>
        <p:xfrm>
          <a:off x="7006174" y="2171603"/>
          <a:ext cx="2970058" cy="502920"/>
        </p:xfrm>
        <a:graphic>
          <a:graphicData uri="http://schemas.openxmlformats.org/drawingml/2006/table">
            <a:tbl>
              <a:tblPr firstRow="1" bandRow="1">
                <a:tableStyleId>{21E4AEA4-8DFA-4A89-87EB-49C32662AFE0}</a:tableStyleId>
              </a:tblPr>
              <a:tblGrid>
                <a:gridCol w="600049">
                  <a:extLst>
                    <a:ext uri="{9D8B030D-6E8A-4147-A177-3AD203B41FA5}">
                      <a16:colId xmlns:a16="http://schemas.microsoft.com/office/drawing/2014/main" val="1830823116"/>
                    </a:ext>
                  </a:extLst>
                </a:gridCol>
                <a:gridCol w="600049">
                  <a:extLst>
                    <a:ext uri="{9D8B030D-6E8A-4147-A177-3AD203B41FA5}">
                      <a16:colId xmlns:a16="http://schemas.microsoft.com/office/drawing/2014/main" val="948791488"/>
                    </a:ext>
                  </a:extLst>
                </a:gridCol>
                <a:gridCol w="1077158">
                  <a:extLst>
                    <a:ext uri="{9D8B030D-6E8A-4147-A177-3AD203B41FA5}">
                      <a16:colId xmlns:a16="http://schemas.microsoft.com/office/drawing/2014/main" val="1572386964"/>
                    </a:ext>
                  </a:extLst>
                </a:gridCol>
                <a:gridCol w="692802">
                  <a:extLst>
                    <a:ext uri="{9D8B030D-6E8A-4147-A177-3AD203B41FA5}">
                      <a16:colId xmlns:a16="http://schemas.microsoft.com/office/drawing/2014/main" val="4213599810"/>
                    </a:ext>
                  </a:extLst>
                </a:gridCol>
              </a:tblGrid>
              <a:tr h="0">
                <a:tc>
                  <a:txBody>
                    <a:bodyPr/>
                    <a:lstStyle/>
                    <a:p>
                      <a:pPr algn="ctr"/>
                      <a:r>
                        <a:rPr lang="en-US" sz="1050">
                          <a:solidFill>
                            <a:schemeClr val="tx1"/>
                          </a:solidFill>
                          <a:latin typeface="Arial" panose="020B0604020202020204" pitchFamily="34" charset="0"/>
                        </a:rPr>
                        <a:t>DAPA</a:t>
                      </a:r>
                    </a:p>
                  </a:txBody>
                  <a:tcPr marL="45720" marR="45720">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a:solidFill>
                            <a:schemeClr val="tx1"/>
                          </a:solidFill>
                          <a:latin typeface="Arial" panose="020B0604020202020204" pitchFamily="34" charset="0"/>
                        </a:rPr>
                        <a:t>PBO</a:t>
                      </a:r>
                    </a:p>
                  </a:txBody>
                  <a:tcPr marL="45720" marR="45720">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a:solidFill>
                            <a:schemeClr val="tx1"/>
                          </a:solidFill>
                          <a:latin typeface="Arial" panose="020B0604020202020204" pitchFamily="34" charset="0"/>
                        </a:rPr>
                        <a:t>HR (95% CI)</a:t>
                      </a:r>
                    </a:p>
                  </a:txBody>
                  <a:tcPr marL="45720" marR="45720">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a:solidFill>
                            <a:schemeClr val="tx1"/>
                          </a:solidFill>
                          <a:latin typeface="Arial" panose="020B0604020202020204" pitchFamily="34" charset="0"/>
                        </a:rPr>
                        <a:t>p-value</a:t>
                      </a:r>
                      <a:r>
                        <a:rPr lang="en-US" sz="1050" baseline="30000">
                          <a:solidFill>
                            <a:schemeClr val="tx1"/>
                          </a:solidFill>
                          <a:latin typeface="Arial" panose="020B0604020202020204" pitchFamily="34" charset="0"/>
                        </a:rPr>
                        <a:t>2</a:t>
                      </a:r>
                      <a:endParaRPr lang="en-US" sz="1050">
                        <a:solidFill>
                          <a:schemeClr val="tx1"/>
                        </a:solidFill>
                      </a:endParaRPr>
                    </a:p>
                  </a:txBody>
                  <a:tcPr marL="45720" marR="45720">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0288555"/>
                  </a:ext>
                </a:extLst>
              </a:tr>
              <a:tr h="0">
                <a:tc>
                  <a:txBody>
                    <a:bodyPr/>
                    <a:lstStyle/>
                    <a:p>
                      <a:pPr algn="ctr"/>
                      <a:r>
                        <a:rPr lang="en-US" sz="1050">
                          <a:latin typeface="Arial" panose="020B0604020202020204" pitchFamily="34" charset="0"/>
                        </a:rPr>
                        <a:t>9.6%</a:t>
                      </a:r>
                    </a:p>
                  </a:txBody>
                  <a:tcPr marL="45720" marR="45720">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a:latin typeface="Arial" panose="020B0604020202020204" pitchFamily="34" charset="0"/>
                        </a:rPr>
                        <a:t>11.5%</a:t>
                      </a:r>
                    </a:p>
                  </a:txBody>
                  <a:tcPr marL="45720" marR="45720">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a:latin typeface="Arial" panose="020B0604020202020204" pitchFamily="34" charset="0"/>
                        </a:rPr>
                        <a:t>0.82 (0.69-0.98)</a:t>
                      </a:r>
                    </a:p>
                  </a:txBody>
                  <a:tcPr marL="45720" marR="45720">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a:latin typeface="Arial" panose="020B0604020202020204" pitchFamily="34" charset="0"/>
                        </a:rPr>
                        <a:t>0.029</a:t>
                      </a:r>
                    </a:p>
                  </a:txBody>
                  <a:tcPr marL="45720" marR="45720">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0123564"/>
                  </a:ext>
                </a:extLst>
              </a:tr>
            </a:tbl>
          </a:graphicData>
        </a:graphic>
      </p:graphicFrame>
      <p:sp>
        <p:nvSpPr>
          <p:cNvPr id="156" name="Rectangle: Rounded Corners 155">
            <a:extLst>
              <a:ext uri="{FF2B5EF4-FFF2-40B4-BE49-F238E27FC236}">
                <a16:creationId xmlns:a16="http://schemas.microsoft.com/office/drawing/2014/main" id="{D0E02C4F-E34F-4367-8CAD-0C2EF18A36EC}"/>
              </a:ext>
            </a:extLst>
          </p:cNvPr>
          <p:cNvSpPr/>
          <p:nvPr/>
        </p:nvSpPr>
        <p:spPr>
          <a:xfrm>
            <a:off x="1038011" y="1417982"/>
            <a:ext cx="4546086" cy="398980"/>
          </a:xfrm>
          <a:prstGeom prst="roundRect">
            <a:avLst>
              <a:gd name="adj" fmla="val 50000"/>
            </a:avLst>
          </a:prstGeom>
          <a:solidFill>
            <a:schemeClr val="accent4"/>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mn-cs"/>
              </a:rPr>
              <a:t>Worsening HF </a:t>
            </a:r>
            <a:r>
              <a:rPr kumimoji="0" lang="en-US" sz="2000" b="1" i="0" u="none" strike="noStrike" kern="1200" cap="none" spc="0" normalizeH="0" baseline="0" noProof="0" err="1">
                <a:ln>
                  <a:noFill/>
                </a:ln>
                <a:solidFill>
                  <a:prstClr val="white"/>
                </a:solidFill>
                <a:effectLst/>
                <a:uLnTx/>
                <a:uFillTx/>
                <a:latin typeface="Arial" panose="020B0604020202020204" pitchFamily="34" charset="0"/>
                <a:ea typeface="+mn-ea"/>
                <a:cs typeface="+mn-cs"/>
              </a:rPr>
              <a:t>Event</a:t>
            </a:r>
            <a:r>
              <a:rPr kumimoji="0" lang="en-US" sz="2000" b="1" i="0" u="none" strike="noStrike" kern="1200" cap="none" spc="0" normalizeH="0" baseline="30000" noProof="0" err="1">
                <a:ln>
                  <a:noFill/>
                </a:ln>
                <a:solidFill>
                  <a:prstClr val="white"/>
                </a:solidFill>
                <a:effectLst/>
                <a:uLnTx/>
                <a:uFillTx/>
                <a:latin typeface="Arial" panose="020B0604020202020204" pitchFamily="34" charset="0"/>
                <a:ea typeface="+mn-ea"/>
                <a:cs typeface="+mn-cs"/>
              </a:rPr>
              <a:t>a</a:t>
            </a:r>
            <a:endParaRPr kumimoji="0" lang="en-US" sz="2000" b="1" i="0" u="none" strike="noStrike" kern="1200" cap="none" spc="0" normalizeH="0" baseline="30000" noProof="0">
              <a:ln>
                <a:noFill/>
              </a:ln>
              <a:solidFill>
                <a:prstClr val="white"/>
              </a:solidFill>
              <a:effectLst/>
              <a:uLnTx/>
              <a:uFillTx/>
              <a:latin typeface="Arial" panose="020B0604020202020204" pitchFamily="34" charset="0"/>
              <a:ea typeface="+mn-ea"/>
              <a:cs typeface="+mn-cs"/>
            </a:endParaRPr>
          </a:p>
        </p:txBody>
      </p:sp>
      <p:sp>
        <p:nvSpPr>
          <p:cNvPr id="165" name="Rectangle: Rounded Corners 164">
            <a:extLst>
              <a:ext uri="{FF2B5EF4-FFF2-40B4-BE49-F238E27FC236}">
                <a16:creationId xmlns:a16="http://schemas.microsoft.com/office/drawing/2014/main" id="{EC216F36-13C4-49C8-B1E4-66005287ABE1}"/>
              </a:ext>
            </a:extLst>
          </p:cNvPr>
          <p:cNvSpPr/>
          <p:nvPr/>
        </p:nvSpPr>
        <p:spPr>
          <a:xfrm>
            <a:off x="6923709" y="1418008"/>
            <a:ext cx="4546086" cy="398980"/>
          </a:xfrm>
          <a:prstGeom prst="roundRect">
            <a:avLst>
              <a:gd name="adj" fmla="val 50000"/>
            </a:avLst>
          </a:prstGeom>
          <a:solidFill>
            <a:schemeClr val="accent3"/>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mn-cs"/>
              </a:rPr>
              <a:t>CV Death</a:t>
            </a:r>
            <a:endParaRPr kumimoji="0" lang="en-US" sz="2000" b="1" i="0" u="none" strike="noStrike" kern="1200" cap="none" spc="0" normalizeH="0" baseline="30000" noProof="0">
              <a:ln>
                <a:noFill/>
              </a:ln>
              <a:solidFill>
                <a:prstClr val="white"/>
              </a:solidFill>
              <a:effectLst/>
              <a:uLnTx/>
              <a:uFillTx/>
              <a:latin typeface="Arial" panose="020B0604020202020204" pitchFamily="34" charset="0"/>
              <a:ea typeface="+mn-ea"/>
              <a:cs typeface="+mn-cs"/>
            </a:endParaRPr>
          </a:p>
        </p:txBody>
      </p:sp>
      <p:sp>
        <p:nvSpPr>
          <p:cNvPr id="7" name="Footer Placeholder 6">
            <a:extLst>
              <a:ext uri="{FF2B5EF4-FFF2-40B4-BE49-F238E27FC236}">
                <a16:creationId xmlns:a16="http://schemas.microsoft.com/office/drawing/2014/main" id="{626DB7ED-6C93-484B-BA30-0F8168CEDC2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9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Defined</a:t>
            </a: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as unplanned hospitalization for HF or urgent HF visit requiring intravenous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ARR = absolute risk reduction; CV = cardiovascular; DAPA = dapagliflozin; HF = heart failure; HR = hazard ratio; PBO = placebo; RRR = relative risk reduction.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McMurray JJV et al. </a:t>
            </a:r>
            <a:r>
              <a:rPr kumimoji="0" lang="en-US" sz="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 </a:t>
            </a:r>
            <a:r>
              <a:rPr kumimoji="0" lang="en-US" sz="900" b="0" i="1"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Engl</a:t>
            </a:r>
            <a:r>
              <a:rPr kumimoji="0" lang="en-US" sz="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J Med</a:t>
            </a: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2019;381:1995–2008; 2. McMurray J. Presented at: ESC Congress; August 31-September 4, 2019; Paris, France.</a:t>
            </a:r>
          </a:p>
        </p:txBody>
      </p:sp>
      <p:sp>
        <p:nvSpPr>
          <p:cNvPr id="8" name="Slide Number Placeholder 7">
            <a:extLst>
              <a:ext uri="{FF2B5EF4-FFF2-40B4-BE49-F238E27FC236}">
                <a16:creationId xmlns:a16="http://schemas.microsoft.com/office/drawing/2014/main" id="{0A027E8A-7EC9-4ACD-8126-F3B461DAB83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0604FC9-E2C8-48A9-869E-B4B7F9840D06}" type="slidenum">
              <a:rPr kumimoji="0" lang="en-US" sz="900" b="0" i="0" u="none" strike="noStrike" kern="1200" cap="none" spc="0" normalizeH="0" baseline="0" noProof="0" smtClean="0">
                <a:ln>
                  <a:noFill/>
                </a:ln>
                <a:solidFill>
                  <a:srgbClr val="830051"/>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900" b="0" i="0" u="none" strike="noStrike" kern="1200" cap="none" spc="0" normalizeH="0" baseline="0" noProof="0">
              <a:ln>
                <a:noFill/>
              </a:ln>
              <a:solidFill>
                <a:srgbClr val="830051"/>
              </a:solidFill>
              <a:effectLst/>
              <a:uLnTx/>
              <a:uFillTx/>
              <a:latin typeface="Arial" panose="020B0604020202020204" pitchFamily="34" charset="0"/>
              <a:ea typeface="+mn-ea"/>
              <a:cs typeface="Arial" panose="020B0604020202020204" pitchFamily="34" charset="0"/>
            </a:endParaRPr>
          </a:p>
        </p:txBody>
      </p:sp>
      <p:pic>
        <p:nvPicPr>
          <p:cNvPr id="173" name="Graphic 17">
            <a:extLst>
              <a:ext uri="{FF2B5EF4-FFF2-40B4-BE49-F238E27FC236}">
                <a16:creationId xmlns:a16="http://schemas.microsoft.com/office/drawing/2014/main" id="{4C12FCE0-7A4C-448F-B3E4-459EB01EF0D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156941" y="574591"/>
            <a:ext cx="1717559" cy="518684"/>
          </a:xfrm>
          <a:custGeom>
            <a:avLst/>
            <a:gdLst>
              <a:gd name="connsiteX0" fmla="*/ 473 w 4514530"/>
              <a:gd name="connsiteY0" fmla="*/ 143 h 1363339"/>
              <a:gd name="connsiteX1" fmla="*/ 4515004 w 4514530"/>
              <a:gd name="connsiteY1" fmla="*/ 143 h 1363339"/>
              <a:gd name="connsiteX2" fmla="*/ 4515004 w 4514530"/>
              <a:gd name="connsiteY2" fmla="*/ 1363482 h 1363339"/>
              <a:gd name="connsiteX3" fmla="*/ 473 w 4514530"/>
              <a:gd name="connsiteY3" fmla="*/ 1363482 h 1363339"/>
            </a:gdLst>
            <a:ahLst/>
            <a:cxnLst>
              <a:cxn ang="0">
                <a:pos x="connsiteX0" y="connsiteY0"/>
              </a:cxn>
              <a:cxn ang="0">
                <a:pos x="connsiteX1" y="connsiteY1"/>
              </a:cxn>
              <a:cxn ang="0">
                <a:pos x="connsiteX2" y="connsiteY2"/>
              </a:cxn>
              <a:cxn ang="0">
                <a:pos x="connsiteX3" y="connsiteY3"/>
              </a:cxn>
            </a:cxnLst>
            <a:rect l="l" t="t" r="r" b="b"/>
            <a:pathLst>
              <a:path w="4514530" h="1363339">
                <a:moveTo>
                  <a:pt x="473" y="143"/>
                </a:moveTo>
                <a:lnTo>
                  <a:pt x="4515004" y="143"/>
                </a:lnTo>
                <a:lnTo>
                  <a:pt x="4515004" y="1363482"/>
                </a:lnTo>
                <a:lnTo>
                  <a:pt x="473" y="1363482"/>
                </a:lnTo>
                <a:close/>
              </a:path>
            </a:pathLst>
          </a:custGeom>
        </p:spPr>
      </p:pic>
    </p:spTree>
    <p:extLst>
      <p:ext uri="{BB962C8B-B14F-4D97-AF65-F5344CB8AC3E}">
        <p14:creationId xmlns:p14="http://schemas.microsoft.com/office/powerpoint/2010/main" val="37962810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CFE99612-B11A-495D-8418-72339ACD7E65}"/>
              </a:ext>
            </a:extLst>
          </p:cNvPr>
          <p:cNvGrpSpPr/>
          <p:nvPr/>
        </p:nvGrpSpPr>
        <p:grpSpPr>
          <a:xfrm>
            <a:off x="2151659" y="1660933"/>
            <a:ext cx="5932523" cy="3178238"/>
            <a:chOff x="2988277" y="1420356"/>
            <a:chExt cx="4758467" cy="3178238"/>
          </a:xfrm>
        </p:grpSpPr>
        <p:sp>
          <p:nvSpPr>
            <p:cNvPr id="12" name="Freeform 93">
              <a:extLst>
                <a:ext uri="{FF2B5EF4-FFF2-40B4-BE49-F238E27FC236}">
                  <a16:creationId xmlns:a16="http://schemas.microsoft.com/office/drawing/2014/main" id="{F410BB34-651F-40B6-A20E-FB2BBF2C33D8}"/>
                </a:ext>
              </a:extLst>
            </p:cNvPr>
            <p:cNvSpPr/>
            <p:nvPr/>
          </p:nvSpPr>
          <p:spPr>
            <a:xfrm>
              <a:off x="3067341" y="1420356"/>
              <a:ext cx="4679403" cy="3097434"/>
            </a:xfrm>
            <a:custGeom>
              <a:avLst/>
              <a:gdLst>
                <a:gd name="connsiteX0" fmla="*/ 4679404 w 4679403"/>
                <a:gd name="connsiteY0" fmla="*/ 3097435 h 3097434"/>
                <a:gd name="connsiteX1" fmla="*/ 0 w 4679403"/>
                <a:gd name="connsiteY1" fmla="*/ 3097435 h 3097434"/>
                <a:gd name="connsiteX2" fmla="*/ 0 w 4679403"/>
                <a:gd name="connsiteY2" fmla="*/ 0 h 3097434"/>
              </a:gdLst>
              <a:ahLst/>
              <a:cxnLst>
                <a:cxn ang="0">
                  <a:pos x="connsiteX0" y="connsiteY0"/>
                </a:cxn>
                <a:cxn ang="0">
                  <a:pos x="connsiteX1" y="connsiteY1"/>
                </a:cxn>
                <a:cxn ang="0">
                  <a:pos x="connsiteX2" y="connsiteY2"/>
                </a:cxn>
              </a:cxnLst>
              <a:rect l="l" t="t" r="r" b="b"/>
              <a:pathLst>
                <a:path w="4679403" h="3097434">
                  <a:moveTo>
                    <a:pt x="4679404" y="3097435"/>
                  </a:moveTo>
                  <a:lnTo>
                    <a:pt x="0" y="3097435"/>
                  </a:lnTo>
                  <a:lnTo>
                    <a:pt x="0" y="0"/>
                  </a:lnTo>
                </a:path>
              </a:pathLst>
            </a:custGeom>
            <a:noFill/>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13" name="Freeform 94">
              <a:extLst>
                <a:ext uri="{FF2B5EF4-FFF2-40B4-BE49-F238E27FC236}">
                  <a16:creationId xmlns:a16="http://schemas.microsoft.com/office/drawing/2014/main" id="{1D861835-EEBA-41CD-A7E5-503DBAC0AC69}"/>
                </a:ext>
              </a:extLst>
            </p:cNvPr>
            <p:cNvSpPr/>
            <p:nvPr/>
          </p:nvSpPr>
          <p:spPr>
            <a:xfrm>
              <a:off x="7460618" y="4517790"/>
              <a:ext cx="4243" cy="79064"/>
            </a:xfrm>
            <a:custGeom>
              <a:avLst/>
              <a:gdLst>
                <a:gd name="connsiteX0" fmla="*/ 0 w 4243"/>
                <a:gd name="connsiteY0" fmla="*/ 0 h 79064"/>
                <a:gd name="connsiteX1" fmla="*/ 0 w 4243"/>
                <a:gd name="connsiteY1" fmla="*/ 79064 h 79064"/>
              </a:gdLst>
              <a:ahLst/>
              <a:cxnLst>
                <a:cxn ang="0">
                  <a:pos x="connsiteX0" y="connsiteY0"/>
                </a:cxn>
                <a:cxn ang="0">
                  <a:pos x="connsiteX1" y="connsiteY1"/>
                </a:cxn>
              </a:cxnLst>
              <a:rect l="l" t="t" r="r" b="b"/>
              <a:pathLst>
                <a:path w="4243" h="79064">
                  <a:moveTo>
                    <a:pt x="0" y="0"/>
                  </a:moveTo>
                  <a:lnTo>
                    <a:pt x="0" y="79064"/>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14" name="Freeform 95">
              <a:extLst>
                <a:ext uri="{FF2B5EF4-FFF2-40B4-BE49-F238E27FC236}">
                  <a16:creationId xmlns:a16="http://schemas.microsoft.com/office/drawing/2014/main" id="{E72B66F4-27E7-4926-8FF1-AAB9A9D1ADDD}"/>
                </a:ext>
              </a:extLst>
            </p:cNvPr>
            <p:cNvSpPr/>
            <p:nvPr/>
          </p:nvSpPr>
          <p:spPr>
            <a:xfrm>
              <a:off x="7005626" y="4519530"/>
              <a:ext cx="4243" cy="79064"/>
            </a:xfrm>
            <a:custGeom>
              <a:avLst/>
              <a:gdLst>
                <a:gd name="connsiteX0" fmla="*/ 0 w 4243"/>
                <a:gd name="connsiteY0" fmla="*/ 0 h 79064"/>
                <a:gd name="connsiteX1" fmla="*/ 0 w 4243"/>
                <a:gd name="connsiteY1" fmla="*/ 79065 h 79064"/>
              </a:gdLst>
              <a:ahLst/>
              <a:cxnLst>
                <a:cxn ang="0">
                  <a:pos x="connsiteX0" y="connsiteY0"/>
                </a:cxn>
                <a:cxn ang="0">
                  <a:pos x="connsiteX1" y="connsiteY1"/>
                </a:cxn>
              </a:cxnLst>
              <a:rect l="l" t="t" r="r" b="b"/>
              <a:pathLst>
                <a:path w="4243" h="79064">
                  <a:moveTo>
                    <a:pt x="0" y="0"/>
                  </a:moveTo>
                  <a:lnTo>
                    <a:pt x="0" y="79065"/>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15" name="Freeform 96">
              <a:extLst>
                <a:ext uri="{FF2B5EF4-FFF2-40B4-BE49-F238E27FC236}">
                  <a16:creationId xmlns:a16="http://schemas.microsoft.com/office/drawing/2014/main" id="{6349CD9B-D0E4-4E08-AF2B-B7B67813665E}"/>
                </a:ext>
              </a:extLst>
            </p:cNvPr>
            <p:cNvSpPr/>
            <p:nvPr/>
          </p:nvSpPr>
          <p:spPr>
            <a:xfrm>
              <a:off x="6554029" y="4516517"/>
              <a:ext cx="4243" cy="79064"/>
            </a:xfrm>
            <a:custGeom>
              <a:avLst/>
              <a:gdLst>
                <a:gd name="connsiteX0" fmla="*/ 0 w 4243"/>
                <a:gd name="connsiteY0" fmla="*/ 0 h 79064"/>
                <a:gd name="connsiteX1" fmla="*/ 0 w 4243"/>
                <a:gd name="connsiteY1" fmla="*/ 79064 h 79064"/>
              </a:gdLst>
              <a:ahLst/>
              <a:cxnLst>
                <a:cxn ang="0">
                  <a:pos x="connsiteX0" y="connsiteY0"/>
                </a:cxn>
                <a:cxn ang="0">
                  <a:pos x="connsiteX1" y="connsiteY1"/>
                </a:cxn>
              </a:cxnLst>
              <a:rect l="l" t="t" r="r" b="b"/>
              <a:pathLst>
                <a:path w="4243" h="79064">
                  <a:moveTo>
                    <a:pt x="0" y="0"/>
                  </a:moveTo>
                  <a:lnTo>
                    <a:pt x="0" y="79064"/>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16" name="Freeform 97">
              <a:extLst>
                <a:ext uri="{FF2B5EF4-FFF2-40B4-BE49-F238E27FC236}">
                  <a16:creationId xmlns:a16="http://schemas.microsoft.com/office/drawing/2014/main" id="{6FA4E9E1-3AC1-4575-A314-922DA1A49BF0}"/>
                </a:ext>
              </a:extLst>
            </p:cNvPr>
            <p:cNvSpPr/>
            <p:nvPr/>
          </p:nvSpPr>
          <p:spPr>
            <a:xfrm>
              <a:off x="6102517" y="4518215"/>
              <a:ext cx="4243" cy="79064"/>
            </a:xfrm>
            <a:custGeom>
              <a:avLst/>
              <a:gdLst>
                <a:gd name="connsiteX0" fmla="*/ 0 w 4243"/>
                <a:gd name="connsiteY0" fmla="*/ 0 h 79064"/>
                <a:gd name="connsiteX1" fmla="*/ 0 w 4243"/>
                <a:gd name="connsiteY1" fmla="*/ 79065 h 79064"/>
              </a:gdLst>
              <a:ahLst/>
              <a:cxnLst>
                <a:cxn ang="0">
                  <a:pos x="connsiteX0" y="connsiteY0"/>
                </a:cxn>
                <a:cxn ang="0">
                  <a:pos x="connsiteX1" y="connsiteY1"/>
                </a:cxn>
              </a:cxnLst>
              <a:rect l="l" t="t" r="r" b="b"/>
              <a:pathLst>
                <a:path w="4243" h="79064">
                  <a:moveTo>
                    <a:pt x="0" y="0"/>
                  </a:moveTo>
                  <a:lnTo>
                    <a:pt x="0" y="79065"/>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17" name="Freeform 98">
              <a:extLst>
                <a:ext uri="{FF2B5EF4-FFF2-40B4-BE49-F238E27FC236}">
                  <a16:creationId xmlns:a16="http://schemas.microsoft.com/office/drawing/2014/main" id="{856D4211-2EFE-4E86-B207-0420DFDB726F}"/>
                </a:ext>
              </a:extLst>
            </p:cNvPr>
            <p:cNvSpPr/>
            <p:nvPr/>
          </p:nvSpPr>
          <p:spPr>
            <a:xfrm>
              <a:off x="5648374" y="4517790"/>
              <a:ext cx="4243" cy="79064"/>
            </a:xfrm>
            <a:custGeom>
              <a:avLst/>
              <a:gdLst>
                <a:gd name="connsiteX0" fmla="*/ 0 w 4243"/>
                <a:gd name="connsiteY0" fmla="*/ 0 h 79064"/>
                <a:gd name="connsiteX1" fmla="*/ 0 w 4243"/>
                <a:gd name="connsiteY1" fmla="*/ 79064 h 79064"/>
              </a:gdLst>
              <a:ahLst/>
              <a:cxnLst>
                <a:cxn ang="0">
                  <a:pos x="connsiteX0" y="connsiteY0"/>
                </a:cxn>
                <a:cxn ang="0">
                  <a:pos x="connsiteX1" y="connsiteY1"/>
                </a:cxn>
              </a:cxnLst>
              <a:rect l="l" t="t" r="r" b="b"/>
              <a:pathLst>
                <a:path w="4243" h="79064">
                  <a:moveTo>
                    <a:pt x="0" y="0"/>
                  </a:moveTo>
                  <a:lnTo>
                    <a:pt x="0" y="79064"/>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18" name="Freeform 99">
              <a:extLst>
                <a:ext uri="{FF2B5EF4-FFF2-40B4-BE49-F238E27FC236}">
                  <a16:creationId xmlns:a16="http://schemas.microsoft.com/office/drawing/2014/main" id="{7C309149-B8D4-4E4B-A970-A349B12EBAE1}"/>
                </a:ext>
              </a:extLst>
            </p:cNvPr>
            <p:cNvSpPr/>
            <p:nvPr/>
          </p:nvSpPr>
          <p:spPr>
            <a:xfrm>
              <a:off x="5193339" y="4519530"/>
              <a:ext cx="4243" cy="79064"/>
            </a:xfrm>
            <a:custGeom>
              <a:avLst/>
              <a:gdLst>
                <a:gd name="connsiteX0" fmla="*/ 0 w 4243"/>
                <a:gd name="connsiteY0" fmla="*/ 0 h 79064"/>
                <a:gd name="connsiteX1" fmla="*/ 0 w 4243"/>
                <a:gd name="connsiteY1" fmla="*/ 79065 h 79064"/>
              </a:gdLst>
              <a:ahLst/>
              <a:cxnLst>
                <a:cxn ang="0">
                  <a:pos x="connsiteX0" y="connsiteY0"/>
                </a:cxn>
                <a:cxn ang="0">
                  <a:pos x="connsiteX1" y="connsiteY1"/>
                </a:cxn>
              </a:cxnLst>
              <a:rect l="l" t="t" r="r" b="b"/>
              <a:pathLst>
                <a:path w="4243" h="79064">
                  <a:moveTo>
                    <a:pt x="0" y="0"/>
                  </a:moveTo>
                  <a:lnTo>
                    <a:pt x="0" y="79065"/>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19" name="Freeform 100">
              <a:extLst>
                <a:ext uri="{FF2B5EF4-FFF2-40B4-BE49-F238E27FC236}">
                  <a16:creationId xmlns:a16="http://schemas.microsoft.com/office/drawing/2014/main" id="{A33127DB-5B58-4323-AC61-D58E98FC23CB}"/>
                </a:ext>
              </a:extLst>
            </p:cNvPr>
            <p:cNvSpPr/>
            <p:nvPr/>
          </p:nvSpPr>
          <p:spPr>
            <a:xfrm>
              <a:off x="4744671" y="4516517"/>
              <a:ext cx="4243" cy="79064"/>
            </a:xfrm>
            <a:custGeom>
              <a:avLst/>
              <a:gdLst>
                <a:gd name="connsiteX0" fmla="*/ 0 w 4243"/>
                <a:gd name="connsiteY0" fmla="*/ 0 h 79064"/>
                <a:gd name="connsiteX1" fmla="*/ 0 w 4243"/>
                <a:gd name="connsiteY1" fmla="*/ 79064 h 79064"/>
              </a:gdLst>
              <a:ahLst/>
              <a:cxnLst>
                <a:cxn ang="0">
                  <a:pos x="connsiteX0" y="connsiteY0"/>
                </a:cxn>
                <a:cxn ang="0">
                  <a:pos x="connsiteX1" y="connsiteY1"/>
                </a:cxn>
              </a:cxnLst>
              <a:rect l="l" t="t" r="r" b="b"/>
              <a:pathLst>
                <a:path w="4243" h="79064">
                  <a:moveTo>
                    <a:pt x="0" y="0"/>
                  </a:moveTo>
                  <a:lnTo>
                    <a:pt x="0" y="79064"/>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0" name="Freeform 101">
              <a:extLst>
                <a:ext uri="{FF2B5EF4-FFF2-40B4-BE49-F238E27FC236}">
                  <a16:creationId xmlns:a16="http://schemas.microsoft.com/office/drawing/2014/main" id="{3AE33E86-CC68-4AEB-8319-754E7B0E4731}"/>
                </a:ext>
              </a:extLst>
            </p:cNvPr>
            <p:cNvSpPr/>
            <p:nvPr/>
          </p:nvSpPr>
          <p:spPr>
            <a:xfrm>
              <a:off x="4290230" y="4518215"/>
              <a:ext cx="4243" cy="79064"/>
            </a:xfrm>
            <a:custGeom>
              <a:avLst/>
              <a:gdLst>
                <a:gd name="connsiteX0" fmla="*/ 0 w 4243"/>
                <a:gd name="connsiteY0" fmla="*/ 0 h 79064"/>
                <a:gd name="connsiteX1" fmla="*/ 0 w 4243"/>
                <a:gd name="connsiteY1" fmla="*/ 79065 h 79064"/>
              </a:gdLst>
              <a:ahLst/>
              <a:cxnLst>
                <a:cxn ang="0">
                  <a:pos x="connsiteX0" y="connsiteY0"/>
                </a:cxn>
                <a:cxn ang="0">
                  <a:pos x="connsiteX1" y="connsiteY1"/>
                </a:cxn>
              </a:cxnLst>
              <a:rect l="l" t="t" r="r" b="b"/>
              <a:pathLst>
                <a:path w="4243" h="79064">
                  <a:moveTo>
                    <a:pt x="0" y="0"/>
                  </a:moveTo>
                  <a:lnTo>
                    <a:pt x="0" y="79065"/>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1" name="Freeform 102">
              <a:extLst>
                <a:ext uri="{FF2B5EF4-FFF2-40B4-BE49-F238E27FC236}">
                  <a16:creationId xmlns:a16="http://schemas.microsoft.com/office/drawing/2014/main" id="{ACAB4A0E-4F52-4AF2-8163-E7E0482BCA33}"/>
                </a:ext>
              </a:extLst>
            </p:cNvPr>
            <p:cNvSpPr/>
            <p:nvPr/>
          </p:nvSpPr>
          <p:spPr>
            <a:xfrm>
              <a:off x="3836851" y="4516517"/>
              <a:ext cx="4243" cy="79064"/>
            </a:xfrm>
            <a:custGeom>
              <a:avLst/>
              <a:gdLst>
                <a:gd name="connsiteX0" fmla="*/ 0 w 4243"/>
                <a:gd name="connsiteY0" fmla="*/ 0 h 79064"/>
                <a:gd name="connsiteX1" fmla="*/ 0 w 4243"/>
                <a:gd name="connsiteY1" fmla="*/ 79064 h 79064"/>
              </a:gdLst>
              <a:ahLst/>
              <a:cxnLst>
                <a:cxn ang="0">
                  <a:pos x="connsiteX0" y="connsiteY0"/>
                </a:cxn>
                <a:cxn ang="0">
                  <a:pos x="connsiteX1" y="connsiteY1"/>
                </a:cxn>
              </a:cxnLst>
              <a:rect l="l" t="t" r="r" b="b"/>
              <a:pathLst>
                <a:path w="4243" h="79064">
                  <a:moveTo>
                    <a:pt x="0" y="0"/>
                  </a:moveTo>
                  <a:lnTo>
                    <a:pt x="0" y="79064"/>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2" name="Freeform 103">
              <a:extLst>
                <a:ext uri="{FF2B5EF4-FFF2-40B4-BE49-F238E27FC236}">
                  <a16:creationId xmlns:a16="http://schemas.microsoft.com/office/drawing/2014/main" id="{C2D0427D-50F4-45AD-A621-9B1FC21EACDD}"/>
                </a:ext>
              </a:extLst>
            </p:cNvPr>
            <p:cNvSpPr/>
            <p:nvPr/>
          </p:nvSpPr>
          <p:spPr>
            <a:xfrm>
              <a:off x="3385636" y="4518215"/>
              <a:ext cx="4243" cy="79064"/>
            </a:xfrm>
            <a:custGeom>
              <a:avLst/>
              <a:gdLst>
                <a:gd name="connsiteX0" fmla="*/ 0 w 4243"/>
                <a:gd name="connsiteY0" fmla="*/ 0 h 79064"/>
                <a:gd name="connsiteX1" fmla="*/ 0 w 4243"/>
                <a:gd name="connsiteY1" fmla="*/ 79065 h 79064"/>
              </a:gdLst>
              <a:ahLst/>
              <a:cxnLst>
                <a:cxn ang="0">
                  <a:pos x="connsiteX0" y="connsiteY0"/>
                </a:cxn>
                <a:cxn ang="0">
                  <a:pos x="connsiteX1" y="connsiteY1"/>
                </a:cxn>
              </a:cxnLst>
              <a:rect l="l" t="t" r="r" b="b"/>
              <a:pathLst>
                <a:path w="4243" h="79064">
                  <a:moveTo>
                    <a:pt x="0" y="0"/>
                  </a:moveTo>
                  <a:lnTo>
                    <a:pt x="0" y="79065"/>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3" name="Freeform 104">
              <a:extLst>
                <a:ext uri="{FF2B5EF4-FFF2-40B4-BE49-F238E27FC236}">
                  <a16:creationId xmlns:a16="http://schemas.microsoft.com/office/drawing/2014/main" id="{1B5FF3DF-B7F9-4298-9B9C-C5A257838FB0}"/>
                </a:ext>
              </a:extLst>
            </p:cNvPr>
            <p:cNvSpPr/>
            <p:nvPr/>
          </p:nvSpPr>
          <p:spPr>
            <a:xfrm>
              <a:off x="2988277" y="4386313"/>
              <a:ext cx="79064" cy="4243"/>
            </a:xfrm>
            <a:custGeom>
              <a:avLst/>
              <a:gdLst>
                <a:gd name="connsiteX0" fmla="*/ 79065 w 79064"/>
                <a:gd name="connsiteY0" fmla="*/ 0 h 4243"/>
                <a:gd name="connsiteX1" fmla="*/ 0 w 79064"/>
                <a:gd name="connsiteY1" fmla="*/ 0 h 4243"/>
              </a:gdLst>
              <a:ahLst/>
              <a:cxnLst>
                <a:cxn ang="0">
                  <a:pos x="connsiteX0" y="connsiteY0"/>
                </a:cxn>
                <a:cxn ang="0">
                  <a:pos x="connsiteX1" y="connsiteY1"/>
                </a:cxn>
              </a:cxnLst>
              <a:rect l="l" t="t" r="r" b="b"/>
              <a:pathLst>
                <a:path w="79064" h="4243">
                  <a:moveTo>
                    <a:pt x="79065" y="0"/>
                  </a:moveTo>
                  <a:lnTo>
                    <a:pt x="0" y="0"/>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4" name="Freeform 105">
              <a:extLst>
                <a:ext uri="{FF2B5EF4-FFF2-40B4-BE49-F238E27FC236}">
                  <a16:creationId xmlns:a16="http://schemas.microsoft.com/office/drawing/2014/main" id="{ADC1EEE7-CA03-490F-A59E-B383D888776C}"/>
                </a:ext>
              </a:extLst>
            </p:cNvPr>
            <p:cNvSpPr/>
            <p:nvPr/>
          </p:nvSpPr>
          <p:spPr>
            <a:xfrm>
              <a:off x="2988277" y="2927122"/>
              <a:ext cx="79064" cy="4243"/>
            </a:xfrm>
            <a:custGeom>
              <a:avLst/>
              <a:gdLst>
                <a:gd name="connsiteX0" fmla="*/ 79065 w 79064"/>
                <a:gd name="connsiteY0" fmla="*/ 0 h 4243"/>
                <a:gd name="connsiteX1" fmla="*/ 0 w 79064"/>
                <a:gd name="connsiteY1" fmla="*/ 0 h 4243"/>
              </a:gdLst>
              <a:ahLst/>
              <a:cxnLst>
                <a:cxn ang="0">
                  <a:pos x="connsiteX0" y="connsiteY0"/>
                </a:cxn>
                <a:cxn ang="0">
                  <a:pos x="connsiteX1" y="connsiteY1"/>
                </a:cxn>
              </a:cxnLst>
              <a:rect l="l" t="t" r="r" b="b"/>
              <a:pathLst>
                <a:path w="79064" h="4243">
                  <a:moveTo>
                    <a:pt x="79065" y="0"/>
                  </a:moveTo>
                  <a:lnTo>
                    <a:pt x="0" y="0"/>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5" name="Freeform 106">
              <a:extLst>
                <a:ext uri="{FF2B5EF4-FFF2-40B4-BE49-F238E27FC236}">
                  <a16:creationId xmlns:a16="http://schemas.microsoft.com/office/drawing/2014/main" id="{2C4D43D9-04ED-4591-B3E2-11C3CB70A2AD}"/>
                </a:ext>
              </a:extLst>
            </p:cNvPr>
            <p:cNvSpPr/>
            <p:nvPr/>
          </p:nvSpPr>
          <p:spPr>
            <a:xfrm>
              <a:off x="2988277" y="3657715"/>
              <a:ext cx="79064" cy="4243"/>
            </a:xfrm>
            <a:custGeom>
              <a:avLst/>
              <a:gdLst>
                <a:gd name="connsiteX0" fmla="*/ 79065 w 79064"/>
                <a:gd name="connsiteY0" fmla="*/ 0 h 4243"/>
                <a:gd name="connsiteX1" fmla="*/ 0 w 79064"/>
                <a:gd name="connsiteY1" fmla="*/ 0 h 4243"/>
              </a:gdLst>
              <a:ahLst/>
              <a:cxnLst>
                <a:cxn ang="0">
                  <a:pos x="connsiteX0" y="connsiteY0"/>
                </a:cxn>
                <a:cxn ang="0">
                  <a:pos x="connsiteX1" y="connsiteY1"/>
                </a:cxn>
              </a:cxnLst>
              <a:rect l="l" t="t" r="r" b="b"/>
              <a:pathLst>
                <a:path w="79064" h="4243">
                  <a:moveTo>
                    <a:pt x="79065" y="0"/>
                  </a:moveTo>
                  <a:lnTo>
                    <a:pt x="0" y="0"/>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6" name="Freeform 107">
              <a:extLst>
                <a:ext uri="{FF2B5EF4-FFF2-40B4-BE49-F238E27FC236}">
                  <a16:creationId xmlns:a16="http://schemas.microsoft.com/office/drawing/2014/main" id="{07900E5B-C22B-48BC-A71D-21C7803D3125}"/>
                </a:ext>
              </a:extLst>
            </p:cNvPr>
            <p:cNvSpPr/>
            <p:nvPr/>
          </p:nvSpPr>
          <p:spPr>
            <a:xfrm>
              <a:off x="2988277" y="2198990"/>
              <a:ext cx="79064" cy="4243"/>
            </a:xfrm>
            <a:custGeom>
              <a:avLst/>
              <a:gdLst>
                <a:gd name="connsiteX0" fmla="*/ 79065 w 79064"/>
                <a:gd name="connsiteY0" fmla="*/ 0 h 4243"/>
                <a:gd name="connsiteX1" fmla="*/ 0 w 79064"/>
                <a:gd name="connsiteY1" fmla="*/ 0 h 4243"/>
              </a:gdLst>
              <a:ahLst/>
              <a:cxnLst>
                <a:cxn ang="0">
                  <a:pos x="connsiteX0" y="connsiteY0"/>
                </a:cxn>
                <a:cxn ang="0">
                  <a:pos x="connsiteX1" y="connsiteY1"/>
                </a:cxn>
              </a:cxnLst>
              <a:rect l="l" t="t" r="r" b="b"/>
              <a:pathLst>
                <a:path w="79064" h="4243">
                  <a:moveTo>
                    <a:pt x="79065" y="0"/>
                  </a:moveTo>
                  <a:lnTo>
                    <a:pt x="0" y="0"/>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7" name="Freeform 108">
              <a:extLst>
                <a:ext uri="{FF2B5EF4-FFF2-40B4-BE49-F238E27FC236}">
                  <a16:creationId xmlns:a16="http://schemas.microsoft.com/office/drawing/2014/main" id="{609F32CF-231D-4155-A88A-DB9CE6C9AE70}"/>
                </a:ext>
              </a:extLst>
            </p:cNvPr>
            <p:cNvSpPr/>
            <p:nvPr/>
          </p:nvSpPr>
          <p:spPr>
            <a:xfrm>
              <a:off x="2988277" y="1470816"/>
              <a:ext cx="79064" cy="4243"/>
            </a:xfrm>
            <a:custGeom>
              <a:avLst/>
              <a:gdLst>
                <a:gd name="connsiteX0" fmla="*/ 79065 w 79064"/>
                <a:gd name="connsiteY0" fmla="*/ 0 h 4243"/>
                <a:gd name="connsiteX1" fmla="*/ 0 w 79064"/>
                <a:gd name="connsiteY1" fmla="*/ 0 h 4243"/>
              </a:gdLst>
              <a:ahLst/>
              <a:cxnLst>
                <a:cxn ang="0">
                  <a:pos x="connsiteX0" y="connsiteY0"/>
                </a:cxn>
                <a:cxn ang="0">
                  <a:pos x="connsiteX1" y="connsiteY1"/>
                </a:cxn>
              </a:cxnLst>
              <a:rect l="l" t="t" r="r" b="b"/>
              <a:pathLst>
                <a:path w="79064" h="4243">
                  <a:moveTo>
                    <a:pt x="79065" y="0"/>
                  </a:moveTo>
                  <a:lnTo>
                    <a:pt x="0" y="0"/>
                  </a:lnTo>
                </a:path>
              </a:pathLst>
            </a:custGeom>
            <a:ln w="254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8" name="Freeform 109">
              <a:extLst>
                <a:ext uri="{FF2B5EF4-FFF2-40B4-BE49-F238E27FC236}">
                  <a16:creationId xmlns:a16="http://schemas.microsoft.com/office/drawing/2014/main" id="{3CE48BA2-E4DD-4A6A-8DCE-EA3190D6043D}"/>
                </a:ext>
              </a:extLst>
            </p:cNvPr>
            <p:cNvSpPr/>
            <p:nvPr/>
          </p:nvSpPr>
          <p:spPr>
            <a:xfrm>
              <a:off x="3379397" y="1799389"/>
              <a:ext cx="4367346" cy="2573224"/>
            </a:xfrm>
            <a:custGeom>
              <a:avLst/>
              <a:gdLst>
                <a:gd name="connsiteX0" fmla="*/ 0 w 4367346"/>
                <a:gd name="connsiteY0" fmla="*/ 2573224 h 2573224"/>
                <a:gd name="connsiteX1" fmla="*/ 21687 w 4367346"/>
                <a:gd name="connsiteY1" fmla="*/ 2573224 h 2573224"/>
                <a:gd name="connsiteX2" fmla="*/ 21687 w 4367346"/>
                <a:gd name="connsiteY2" fmla="*/ 2570890 h 2573224"/>
                <a:gd name="connsiteX3" fmla="*/ 26609 w 4367346"/>
                <a:gd name="connsiteY3" fmla="*/ 2570890 h 2573224"/>
                <a:gd name="connsiteX4" fmla="*/ 26609 w 4367346"/>
                <a:gd name="connsiteY4" fmla="*/ 2561002 h 2573224"/>
                <a:gd name="connsiteX5" fmla="*/ 31575 w 4367346"/>
                <a:gd name="connsiteY5" fmla="*/ 2561002 h 2573224"/>
                <a:gd name="connsiteX6" fmla="*/ 31575 w 4367346"/>
                <a:gd name="connsiteY6" fmla="*/ 2553914 h 2573224"/>
                <a:gd name="connsiteX7" fmla="*/ 38620 w 4367346"/>
                <a:gd name="connsiteY7" fmla="*/ 2553914 h 2573224"/>
                <a:gd name="connsiteX8" fmla="*/ 38620 w 4367346"/>
                <a:gd name="connsiteY8" fmla="*/ 2549543 h 2573224"/>
                <a:gd name="connsiteX9" fmla="*/ 43458 w 4367346"/>
                <a:gd name="connsiteY9" fmla="*/ 2549543 h 2573224"/>
                <a:gd name="connsiteX10" fmla="*/ 43458 w 4367346"/>
                <a:gd name="connsiteY10" fmla="*/ 2546997 h 2573224"/>
                <a:gd name="connsiteX11" fmla="*/ 48508 w 4367346"/>
                <a:gd name="connsiteY11" fmla="*/ 2546997 h 2573224"/>
                <a:gd name="connsiteX12" fmla="*/ 48508 w 4367346"/>
                <a:gd name="connsiteY12" fmla="*/ 2542286 h 2573224"/>
                <a:gd name="connsiteX13" fmla="*/ 52540 w 4367346"/>
                <a:gd name="connsiteY13" fmla="*/ 2542286 h 2573224"/>
                <a:gd name="connsiteX14" fmla="*/ 52540 w 4367346"/>
                <a:gd name="connsiteY14" fmla="*/ 2535114 h 2573224"/>
                <a:gd name="connsiteX15" fmla="*/ 57590 w 4367346"/>
                <a:gd name="connsiteY15" fmla="*/ 2535114 h 2573224"/>
                <a:gd name="connsiteX16" fmla="*/ 57590 w 4367346"/>
                <a:gd name="connsiteY16" fmla="*/ 2530276 h 2573224"/>
                <a:gd name="connsiteX17" fmla="*/ 62216 w 4367346"/>
                <a:gd name="connsiteY17" fmla="*/ 2530276 h 2573224"/>
                <a:gd name="connsiteX18" fmla="*/ 62216 w 4367346"/>
                <a:gd name="connsiteY18" fmla="*/ 2518690 h 2573224"/>
                <a:gd name="connsiteX19" fmla="*/ 67139 w 4367346"/>
                <a:gd name="connsiteY19" fmla="*/ 2518690 h 2573224"/>
                <a:gd name="connsiteX20" fmla="*/ 67139 w 4367346"/>
                <a:gd name="connsiteY20" fmla="*/ 2511305 h 2573224"/>
                <a:gd name="connsiteX21" fmla="*/ 71765 w 4367346"/>
                <a:gd name="connsiteY21" fmla="*/ 2511305 h 2573224"/>
                <a:gd name="connsiteX22" fmla="*/ 71765 w 4367346"/>
                <a:gd name="connsiteY22" fmla="*/ 2504175 h 2573224"/>
                <a:gd name="connsiteX23" fmla="*/ 76433 w 4367346"/>
                <a:gd name="connsiteY23" fmla="*/ 2504175 h 2573224"/>
                <a:gd name="connsiteX24" fmla="*/ 76433 w 4367346"/>
                <a:gd name="connsiteY24" fmla="*/ 2494584 h 2573224"/>
                <a:gd name="connsiteX25" fmla="*/ 83690 w 4367346"/>
                <a:gd name="connsiteY25" fmla="*/ 2494584 h 2573224"/>
                <a:gd name="connsiteX26" fmla="*/ 83690 w 4367346"/>
                <a:gd name="connsiteY26" fmla="*/ 2487709 h 2573224"/>
                <a:gd name="connsiteX27" fmla="*/ 88613 w 4367346"/>
                <a:gd name="connsiteY27" fmla="*/ 2487709 h 2573224"/>
                <a:gd name="connsiteX28" fmla="*/ 88613 w 4367346"/>
                <a:gd name="connsiteY28" fmla="*/ 2475444 h 2573224"/>
                <a:gd name="connsiteX29" fmla="*/ 93621 w 4367346"/>
                <a:gd name="connsiteY29" fmla="*/ 2475444 h 2573224"/>
                <a:gd name="connsiteX30" fmla="*/ 93621 w 4367346"/>
                <a:gd name="connsiteY30" fmla="*/ 2469205 h 2573224"/>
                <a:gd name="connsiteX31" fmla="*/ 97992 w 4367346"/>
                <a:gd name="connsiteY31" fmla="*/ 2469205 h 2573224"/>
                <a:gd name="connsiteX32" fmla="*/ 97992 w 4367346"/>
                <a:gd name="connsiteY32" fmla="*/ 2464113 h 2573224"/>
                <a:gd name="connsiteX33" fmla="*/ 107541 w 4367346"/>
                <a:gd name="connsiteY33" fmla="*/ 2464113 h 2573224"/>
                <a:gd name="connsiteX34" fmla="*/ 107541 w 4367346"/>
                <a:gd name="connsiteY34" fmla="*/ 2461397 h 2573224"/>
                <a:gd name="connsiteX35" fmla="*/ 112507 w 4367346"/>
                <a:gd name="connsiteY35" fmla="*/ 2461397 h 2573224"/>
                <a:gd name="connsiteX36" fmla="*/ 112507 w 4367346"/>
                <a:gd name="connsiteY36" fmla="*/ 2451848 h 2573224"/>
                <a:gd name="connsiteX37" fmla="*/ 117217 w 4367346"/>
                <a:gd name="connsiteY37" fmla="*/ 2451848 h 2573224"/>
                <a:gd name="connsiteX38" fmla="*/ 117217 w 4367346"/>
                <a:gd name="connsiteY38" fmla="*/ 2445057 h 2573224"/>
                <a:gd name="connsiteX39" fmla="*/ 121801 w 4367346"/>
                <a:gd name="connsiteY39" fmla="*/ 2445057 h 2573224"/>
                <a:gd name="connsiteX40" fmla="*/ 121801 w 4367346"/>
                <a:gd name="connsiteY40" fmla="*/ 2440219 h 2573224"/>
                <a:gd name="connsiteX41" fmla="*/ 129016 w 4367346"/>
                <a:gd name="connsiteY41" fmla="*/ 2440219 h 2573224"/>
                <a:gd name="connsiteX42" fmla="*/ 129016 w 4367346"/>
                <a:gd name="connsiteY42" fmla="*/ 2432962 h 2573224"/>
                <a:gd name="connsiteX43" fmla="*/ 134618 w 4367346"/>
                <a:gd name="connsiteY43" fmla="*/ 2432962 h 2573224"/>
                <a:gd name="connsiteX44" fmla="*/ 134618 w 4367346"/>
                <a:gd name="connsiteY44" fmla="*/ 2427742 h 2573224"/>
                <a:gd name="connsiteX45" fmla="*/ 140304 w 4367346"/>
                <a:gd name="connsiteY45" fmla="*/ 2427742 h 2573224"/>
                <a:gd name="connsiteX46" fmla="*/ 140304 w 4367346"/>
                <a:gd name="connsiteY46" fmla="*/ 2421206 h 2573224"/>
                <a:gd name="connsiteX47" fmla="*/ 146628 w 4367346"/>
                <a:gd name="connsiteY47" fmla="*/ 2421206 h 2573224"/>
                <a:gd name="connsiteX48" fmla="*/ 146628 w 4367346"/>
                <a:gd name="connsiteY48" fmla="*/ 2417684 h 2573224"/>
                <a:gd name="connsiteX49" fmla="*/ 152824 w 4367346"/>
                <a:gd name="connsiteY49" fmla="*/ 2417684 h 2573224"/>
                <a:gd name="connsiteX50" fmla="*/ 152824 w 4367346"/>
                <a:gd name="connsiteY50" fmla="*/ 2406777 h 2573224"/>
                <a:gd name="connsiteX51" fmla="*/ 157662 w 4367346"/>
                <a:gd name="connsiteY51" fmla="*/ 2406777 h 2573224"/>
                <a:gd name="connsiteX52" fmla="*/ 157662 w 4367346"/>
                <a:gd name="connsiteY52" fmla="*/ 2397822 h 2573224"/>
                <a:gd name="connsiteX53" fmla="*/ 162925 w 4367346"/>
                <a:gd name="connsiteY53" fmla="*/ 2397822 h 2573224"/>
                <a:gd name="connsiteX54" fmla="*/ 162925 w 4367346"/>
                <a:gd name="connsiteY54" fmla="*/ 2390565 h 2573224"/>
                <a:gd name="connsiteX55" fmla="*/ 169885 w 4367346"/>
                <a:gd name="connsiteY55" fmla="*/ 2390565 h 2573224"/>
                <a:gd name="connsiteX56" fmla="*/ 169885 w 4367346"/>
                <a:gd name="connsiteY56" fmla="*/ 2385939 h 2573224"/>
                <a:gd name="connsiteX57" fmla="*/ 174808 w 4367346"/>
                <a:gd name="connsiteY57" fmla="*/ 2385939 h 2573224"/>
                <a:gd name="connsiteX58" fmla="*/ 174808 w 4367346"/>
                <a:gd name="connsiteY58" fmla="*/ 2378513 h 2573224"/>
                <a:gd name="connsiteX59" fmla="*/ 179731 w 4367346"/>
                <a:gd name="connsiteY59" fmla="*/ 2378513 h 2573224"/>
                <a:gd name="connsiteX60" fmla="*/ 179731 w 4367346"/>
                <a:gd name="connsiteY60" fmla="*/ 2373844 h 2573224"/>
                <a:gd name="connsiteX61" fmla="*/ 184102 w 4367346"/>
                <a:gd name="connsiteY61" fmla="*/ 2373844 h 2573224"/>
                <a:gd name="connsiteX62" fmla="*/ 184102 w 4367346"/>
                <a:gd name="connsiteY62" fmla="*/ 2364168 h 2573224"/>
                <a:gd name="connsiteX63" fmla="*/ 188813 w 4367346"/>
                <a:gd name="connsiteY63" fmla="*/ 2364168 h 2573224"/>
                <a:gd name="connsiteX64" fmla="*/ 188813 w 4367346"/>
                <a:gd name="connsiteY64" fmla="*/ 2352667 h 2573224"/>
                <a:gd name="connsiteX65" fmla="*/ 198531 w 4367346"/>
                <a:gd name="connsiteY65" fmla="*/ 2352667 h 2573224"/>
                <a:gd name="connsiteX66" fmla="*/ 198531 w 4367346"/>
                <a:gd name="connsiteY66" fmla="*/ 2342906 h 2573224"/>
                <a:gd name="connsiteX67" fmla="*/ 202945 w 4367346"/>
                <a:gd name="connsiteY67" fmla="*/ 2342906 h 2573224"/>
                <a:gd name="connsiteX68" fmla="*/ 202945 w 4367346"/>
                <a:gd name="connsiteY68" fmla="*/ 2340487 h 2573224"/>
                <a:gd name="connsiteX69" fmla="*/ 207783 w 4367346"/>
                <a:gd name="connsiteY69" fmla="*/ 2340487 h 2573224"/>
                <a:gd name="connsiteX70" fmla="*/ 207783 w 4367346"/>
                <a:gd name="connsiteY70" fmla="*/ 2316084 h 2573224"/>
                <a:gd name="connsiteX71" fmla="*/ 214743 w 4367346"/>
                <a:gd name="connsiteY71" fmla="*/ 2316084 h 2573224"/>
                <a:gd name="connsiteX72" fmla="*/ 214743 w 4367346"/>
                <a:gd name="connsiteY72" fmla="*/ 2306832 h 2573224"/>
                <a:gd name="connsiteX73" fmla="*/ 219411 w 4367346"/>
                <a:gd name="connsiteY73" fmla="*/ 2306832 h 2573224"/>
                <a:gd name="connsiteX74" fmla="*/ 219411 w 4367346"/>
                <a:gd name="connsiteY74" fmla="*/ 2299448 h 2573224"/>
                <a:gd name="connsiteX75" fmla="*/ 224419 w 4367346"/>
                <a:gd name="connsiteY75" fmla="*/ 2299448 h 2573224"/>
                <a:gd name="connsiteX76" fmla="*/ 224419 w 4367346"/>
                <a:gd name="connsiteY76" fmla="*/ 2297156 h 2573224"/>
                <a:gd name="connsiteX77" fmla="*/ 233841 w 4367346"/>
                <a:gd name="connsiteY77" fmla="*/ 2297156 h 2573224"/>
                <a:gd name="connsiteX78" fmla="*/ 233841 w 4367346"/>
                <a:gd name="connsiteY78" fmla="*/ 2292318 h 2573224"/>
                <a:gd name="connsiteX79" fmla="*/ 238551 w 4367346"/>
                <a:gd name="connsiteY79" fmla="*/ 2292318 h 2573224"/>
                <a:gd name="connsiteX80" fmla="*/ 238551 w 4367346"/>
                <a:gd name="connsiteY80" fmla="*/ 2285231 h 2573224"/>
                <a:gd name="connsiteX81" fmla="*/ 243474 w 4367346"/>
                <a:gd name="connsiteY81" fmla="*/ 2285231 h 2573224"/>
                <a:gd name="connsiteX82" fmla="*/ 243474 w 4367346"/>
                <a:gd name="connsiteY82" fmla="*/ 2280520 h 2573224"/>
                <a:gd name="connsiteX83" fmla="*/ 247931 w 4367346"/>
                <a:gd name="connsiteY83" fmla="*/ 2280520 h 2573224"/>
                <a:gd name="connsiteX84" fmla="*/ 247931 w 4367346"/>
                <a:gd name="connsiteY84" fmla="*/ 2273263 h 2573224"/>
                <a:gd name="connsiteX85" fmla="*/ 273946 w 4367346"/>
                <a:gd name="connsiteY85" fmla="*/ 2273263 h 2573224"/>
                <a:gd name="connsiteX86" fmla="*/ 273946 w 4367346"/>
                <a:gd name="connsiteY86" fmla="*/ 2269401 h 2573224"/>
                <a:gd name="connsiteX87" fmla="*/ 278954 w 4367346"/>
                <a:gd name="connsiteY87" fmla="*/ 2269401 h 2573224"/>
                <a:gd name="connsiteX88" fmla="*/ 278954 w 4367346"/>
                <a:gd name="connsiteY88" fmla="*/ 2257178 h 2573224"/>
                <a:gd name="connsiteX89" fmla="*/ 283410 w 4367346"/>
                <a:gd name="connsiteY89" fmla="*/ 2257178 h 2573224"/>
                <a:gd name="connsiteX90" fmla="*/ 283410 w 4367346"/>
                <a:gd name="connsiteY90" fmla="*/ 2245126 h 2573224"/>
                <a:gd name="connsiteX91" fmla="*/ 297924 w 4367346"/>
                <a:gd name="connsiteY91" fmla="*/ 2245126 h 2573224"/>
                <a:gd name="connsiteX92" fmla="*/ 297924 w 4367346"/>
                <a:gd name="connsiteY92" fmla="*/ 2238123 h 2573224"/>
                <a:gd name="connsiteX93" fmla="*/ 305054 w 4367346"/>
                <a:gd name="connsiteY93" fmla="*/ 2238123 h 2573224"/>
                <a:gd name="connsiteX94" fmla="*/ 305054 w 4367346"/>
                <a:gd name="connsiteY94" fmla="*/ 2230951 h 2573224"/>
                <a:gd name="connsiteX95" fmla="*/ 314263 w 4367346"/>
                <a:gd name="connsiteY95" fmla="*/ 2230951 h 2573224"/>
                <a:gd name="connsiteX96" fmla="*/ 314263 w 4367346"/>
                <a:gd name="connsiteY96" fmla="*/ 2225688 h 2573224"/>
                <a:gd name="connsiteX97" fmla="*/ 319398 w 4367346"/>
                <a:gd name="connsiteY97" fmla="*/ 2225688 h 2573224"/>
                <a:gd name="connsiteX98" fmla="*/ 319398 w 4367346"/>
                <a:gd name="connsiteY98" fmla="*/ 2218813 h 2573224"/>
                <a:gd name="connsiteX99" fmla="*/ 328778 w 4367346"/>
                <a:gd name="connsiteY99" fmla="*/ 2218813 h 2573224"/>
                <a:gd name="connsiteX100" fmla="*/ 328778 w 4367346"/>
                <a:gd name="connsiteY100" fmla="*/ 2185668 h 2573224"/>
                <a:gd name="connsiteX101" fmla="*/ 333531 w 4367346"/>
                <a:gd name="connsiteY101" fmla="*/ 2185668 h 2573224"/>
                <a:gd name="connsiteX102" fmla="*/ 333531 w 4367346"/>
                <a:gd name="connsiteY102" fmla="*/ 2179005 h 2573224"/>
                <a:gd name="connsiteX103" fmla="*/ 345583 w 4367346"/>
                <a:gd name="connsiteY103" fmla="*/ 2179005 h 2573224"/>
                <a:gd name="connsiteX104" fmla="*/ 345583 w 4367346"/>
                <a:gd name="connsiteY104" fmla="*/ 2173955 h 2573224"/>
                <a:gd name="connsiteX105" fmla="*/ 359801 w 4367346"/>
                <a:gd name="connsiteY105" fmla="*/ 2173955 h 2573224"/>
                <a:gd name="connsiteX106" fmla="*/ 359801 w 4367346"/>
                <a:gd name="connsiteY106" fmla="*/ 2170942 h 2573224"/>
                <a:gd name="connsiteX107" fmla="*/ 364469 w 4367346"/>
                <a:gd name="connsiteY107" fmla="*/ 2170942 h 2573224"/>
                <a:gd name="connsiteX108" fmla="*/ 364469 w 4367346"/>
                <a:gd name="connsiteY108" fmla="*/ 2159144 h 2573224"/>
                <a:gd name="connsiteX109" fmla="*/ 369392 w 4367346"/>
                <a:gd name="connsiteY109" fmla="*/ 2159144 h 2573224"/>
                <a:gd name="connsiteX110" fmla="*/ 369392 w 4367346"/>
                <a:gd name="connsiteY110" fmla="*/ 2154518 h 2573224"/>
                <a:gd name="connsiteX111" fmla="*/ 378898 w 4367346"/>
                <a:gd name="connsiteY111" fmla="*/ 2154518 h 2573224"/>
                <a:gd name="connsiteX112" fmla="*/ 378898 w 4367346"/>
                <a:gd name="connsiteY112" fmla="*/ 2147048 h 2573224"/>
                <a:gd name="connsiteX113" fmla="*/ 383312 w 4367346"/>
                <a:gd name="connsiteY113" fmla="*/ 2147048 h 2573224"/>
                <a:gd name="connsiteX114" fmla="*/ 383312 w 4367346"/>
                <a:gd name="connsiteY114" fmla="*/ 2142422 h 2573224"/>
                <a:gd name="connsiteX115" fmla="*/ 390696 w 4367346"/>
                <a:gd name="connsiteY115" fmla="*/ 2142422 h 2573224"/>
                <a:gd name="connsiteX116" fmla="*/ 390696 w 4367346"/>
                <a:gd name="connsiteY116" fmla="*/ 2135123 h 2573224"/>
                <a:gd name="connsiteX117" fmla="*/ 395238 w 4367346"/>
                <a:gd name="connsiteY117" fmla="*/ 2135123 h 2573224"/>
                <a:gd name="connsiteX118" fmla="*/ 395238 w 4367346"/>
                <a:gd name="connsiteY118" fmla="*/ 2130921 h 2573224"/>
                <a:gd name="connsiteX119" fmla="*/ 404786 w 4367346"/>
                <a:gd name="connsiteY119" fmla="*/ 2130921 h 2573224"/>
                <a:gd name="connsiteX120" fmla="*/ 404786 w 4367346"/>
                <a:gd name="connsiteY120" fmla="*/ 2128205 h 2573224"/>
                <a:gd name="connsiteX121" fmla="*/ 409455 w 4367346"/>
                <a:gd name="connsiteY121" fmla="*/ 2128205 h 2573224"/>
                <a:gd name="connsiteX122" fmla="*/ 409455 w 4367346"/>
                <a:gd name="connsiteY122" fmla="*/ 2116492 h 2573224"/>
                <a:gd name="connsiteX123" fmla="*/ 414208 w 4367346"/>
                <a:gd name="connsiteY123" fmla="*/ 2116492 h 2573224"/>
                <a:gd name="connsiteX124" fmla="*/ 414208 w 4367346"/>
                <a:gd name="connsiteY124" fmla="*/ 2106604 h 2573224"/>
                <a:gd name="connsiteX125" fmla="*/ 419131 w 4367346"/>
                <a:gd name="connsiteY125" fmla="*/ 2106604 h 2573224"/>
                <a:gd name="connsiteX126" fmla="*/ 419131 w 4367346"/>
                <a:gd name="connsiteY126" fmla="*/ 2093023 h 2573224"/>
                <a:gd name="connsiteX127" fmla="*/ 423587 w 4367346"/>
                <a:gd name="connsiteY127" fmla="*/ 2093023 h 2573224"/>
                <a:gd name="connsiteX128" fmla="*/ 423587 w 4367346"/>
                <a:gd name="connsiteY128" fmla="*/ 2085426 h 2573224"/>
                <a:gd name="connsiteX129" fmla="*/ 428595 w 4367346"/>
                <a:gd name="connsiteY129" fmla="*/ 2085426 h 2573224"/>
                <a:gd name="connsiteX130" fmla="*/ 428595 w 4367346"/>
                <a:gd name="connsiteY130" fmla="*/ 2080588 h 2573224"/>
                <a:gd name="connsiteX131" fmla="*/ 436064 w 4367346"/>
                <a:gd name="connsiteY131" fmla="*/ 2080588 h 2573224"/>
                <a:gd name="connsiteX132" fmla="*/ 436064 w 4367346"/>
                <a:gd name="connsiteY132" fmla="*/ 2064292 h 2573224"/>
                <a:gd name="connsiteX133" fmla="*/ 440393 w 4367346"/>
                <a:gd name="connsiteY133" fmla="*/ 2064292 h 2573224"/>
                <a:gd name="connsiteX134" fmla="*/ 440393 w 4367346"/>
                <a:gd name="connsiteY134" fmla="*/ 2061448 h 2573224"/>
                <a:gd name="connsiteX135" fmla="*/ 445061 w 4367346"/>
                <a:gd name="connsiteY135" fmla="*/ 2061448 h 2573224"/>
                <a:gd name="connsiteX136" fmla="*/ 445061 w 4367346"/>
                <a:gd name="connsiteY136" fmla="*/ 2049735 h 2573224"/>
                <a:gd name="connsiteX137" fmla="*/ 450281 w 4367346"/>
                <a:gd name="connsiteY137" fmla="*/ 2049735 h 2573224"/>
                <a:gd name="connsiteX138" fmla="*/ 450281 w 4367346"/>
                <a:gd name="connsiteY138" fmla="*/ 2045024 h 2573224"/>
                <a:gd name="connsiteX139" fmla="*/ 454907 w 4367346"/>
                <a:gd name="connsiteY139" fmla="*/ 2045024 h 2573224"/>
                <a:gd name="connsiteX140" fmla="*/ 454907 w 4367346"/>
                <a:gd name="connsiteY140" fmla="*/ 2040186 h 2573224"/>
                <a:gd name="connsiteX141" fmla="*/ 464498 w 4367346"/>
                <a:gd name="connsiteY141" fmla="*/ 2040186 h 2573224"/>
                <a:gd name="connsiteX142" fmla="*/ 464498 w 4367346"/>
                <a:gd name="connsiteY142" fmla="*/ 2026054 h 2573224"/>
                <a:gd name="connsiteX143" fmla="*/ 474175 w 4367346"/>
                <a:gd name="connsiteY143" fmla="*/ 2026054 h 2573224"/>
                <a:gd name="connsiteX144" fmla="*/ 474175 w 4367346"/>
                <a:gd name="connsiteY144" fmla="*/ 2018712 h 2573224"/>
                <a:gd name="connsiteX145" fmla="*/ 480923 w 4367346"/>
                <a:gd name="connsiteY145" fmla="*/ 2018712 h 2573224"/>
                <a:gd name="connsiteX146" fmla="*/ 480923 w 4367346"/>
                <a:gd name="connsiteY146" fmla="*/ 2008908 h 2573224"/>
                <a:gd name="connsiteX147" fmla="*/ 485463 w 4367346"/>
                <a:gd name="connsiteY147" fmla="*/ 2008908 h 2573224"/>
                <a:gd name="connsiteX148" fmla="*/ 485463 w 4367346"/>
                <a:gd name="connsiteY148" fmla="*/ 2002076 h 2573224"/>
                <a:gd name="connsiteX149" fmla="*/ 495352 w 4367346"/>
                <a:gd name="connsiteY149" fmla="*/ 2002076 h 2573224"/>
                <a:gd name="connsiteX150" fmla="*/ 495352 w 4367346"/>
                <a:gd name="connsiteY150" fmla="*/ 1997619 h 2573224"/>
                <a:gd name="connsiteX151" fmla="*/ 509781 w 4367346"/>
                <a:gd name="connsiteY151" fmla="*/ 1997619 h 2573224"/>
                <a:gd name="connsiteX152" fmla="*/ 509781 w 4367346"/>
                <a:gd name="connsiteY152" fmla="*/ 1990447 h 2573224"/>
                <a:gd name="connsiteX153" fmla="*/ 521579 w 4367346"/>
                <a:gd name="connsiteY153" fmla="*/ 1990447 h 2573224"/>
                <a:gd name="connsiteX154" fmla="*/ 521579 w 4367346"/>
                <a:gd name="connsiteY154" fmla="*/ 1985524 h 2573224"/>
                <a:gd name="connsiteX155" fmla="*/ 530746 w 4367346"/>
                <a:gd name="connsiteY155" fmla="*/ 1985524 h 2573224"/>
                <a:gd name="connsiteX156" fmla="*/ 530746 w 4367346"/>
                <a:gd name="connsiteY156" fmla="*/ 1978352 h 2573224"/>
                <a:gd name="connsiteX157" fmla="*/ 540125 w 4367346"/>
                <a:gd name="connsiteY157" fmla="*/ 1978352 h 2573224"/>
                <a:gd name="connsiteX158" fmla="*/ 540125 w 4367346"/>
                <a:gd name="connsiteY158" fmla="*/ 1973641 h 2573224"/>
                <a:gd name="connsiteX159" fmla="*/ 545176 w 4367346"/>
                <a:gd name="connsiteY159" fmla="*/ 1973641 h 2573224"/>
                <a:gd name="connsiteX160" fmla="*/ 545176 w 4367346"/>
                <a:gd name="connsiteY160" fmla="*/ 1971307 h 2573224"/>
                <a:gd name="connsiteX161" fmla="*/ 554640 w 4367346"/>
                <a:gd name="connsiteY161" fmla="*/ 1971307 h 2573224"/>
                <a:gd name="connsiteX162" fmla="*/ 554640 w 4367346"/>
                <a:gd name="connsiteY162" fmla="*/ 1966554 h 2573224"/>
                <a:gd name="connsiteX163" fmla="*/ 559563 w 4367346"/>
                <a:gd name="connsiteY163" fmla="*/ 1966554 h 2573224"/>
                <a:gd name="connsiteX164" fmla="*/ 559563 w 4367346"/>
                <a:gd name="connsiteY164" fmla="*/ 1961716 h 2573224"/>
                <a:gd name="connsiteX165" fmla="*/ 576114 w 4367346"/>
                <a:gd name="connsiteY165" fmla="*/ 1961716 h 2573224"/>
                <a:gd name="connsiteX166" fmla="*/ 576114 w 4367346"/>
                <a:gd name="connsiteY166" fmla="*/ 1954756 h 2573224"/>
                <a:gd name="connsiteX167" fmla="*/ 585578 w 4367346"/>
                <a:gd name="connsiteY167" fmla="*/ 1954756 h 2573224"/>
                <a:gd name="connsiteX168" fmla="*/ 585578 w 4367346"/>
                <a:gd name="connsiteY168" fmla="*/ 1952167 h 2573224"/>
                <a:gd name="connsiteX169" fmla="*/ 590331 w 4367346"/>
                <a:gd name="connsiteY169" fmla="*/ 1952167 h 2573224"/>
                <a:gd name="connsiteX170" fmla="*/ 590331 w 4367346"/>
                <a:gd name="connsiteY170" fmla="*/ 1943170 h 2573224"/>
                <a:gd name="connsiteX171" fmla="*/ 595042 w 4367346"/>
                <a:gd name="connsiteY171" fmla="*/ 1943170 h 2573224"/>
                <a:gd name="connsiteX172" fmla="*/ 595042 w 4367346"/>
                <a:gd name="connsiteY172" fmla="*/ 1940157 h 2573224"/>
                <a:gd name="connsiteX173" fmla="*/ 599795 w 4367346"/>
                <a:gd name="connsiteY173" fmla="*/ 1940157 h 2573224"/>
                <a:gd name="connsiteX174" fmla="*/ 599795 w 4367346"/>
                <a:gd name="connsiteY174" fmla="*/ 1931202 h 2573224"/>
                <a:gd name="connsiteX175" fmla="*/ 604633 w 4367346"/>
                <a:gd name="connsiteY175" fmla="*/ 1931202 h 2573224"/>
                <a:gd name="connsiteX176" fmla="*/ 604633 w 4367346"/>
                <a:gd name="connsiteY176" fmla="*/ 1923733 h 2573224"/>
                <a:gd name="connsiteX177" fmla="*/ 611890 w 4367346"/>
                <a:gd name="connsiteY177" fmla="*/ 1923733 h 2573224"/>
                <a:gd name="connsiteX178" fmla="*/ 611890 w 4367346"/>
                <a:gd name="connsiteY178" fmla="*/ 1916857 h 2573224"/>
                <a:gd name="connsiteX179" fmla="*/ 621354 w 4367346"/>
                <a:gd name="connsiteY179" fmla="*/ 1916857 h 2573224"/>
                <a:gd name="connsiteX180" fmla="*/ 621354 w 4367346"/>
                <a:gd name="connsiteY180" fmla="*/ 1912019 h 2573224"/>
                <a:gd name="connsiteX181" fmla="*/ 625853 w 4367346"/>
                <a:gd name="connsiteY181" fmla="*/ 1912019 h 2573224"/>
                <a:gd name="connsiteX182" fmla="*/ 625853 w 4367346"/>
                <a:gd name="connsiteY182" fmla="*/ 1907181 h 2573224"/>
                <a:gd name="connsiteX183" fmla="*/ 635571 w 4367346"/>
                <a:gd name="connsiteY183" fmla="*/ 1907181 h 2573224"/>
                <a:gd name="connsiteX184" fmla="*/ 635571 w 4367346"/>
                <a:gd name="connsiteY184" fmla="*/ 1900009 h 2573224"/>
                <a:gd name="connsiteX185" fmla="*/ 640410 w 4367346"/>
                <a:gd name="connsiteY185" fmla="*/ 1900009 h 2573224"/>
                <a:gd name="connsiteX186" fmla="*/ 640410 w 4367346"/>
                <a:gd name="connsiteY186" fmla="*/ 1895001 h 2573224"/>
                <a:gd name="connsiteX187" fmla="*/ 645375 w 4367346"/>
                <a:gd name="connsiteY187" fmla="*/ 1895001 h 2573224"/>
                <a:gd name="connsiteX188" fmla="*/ 645375 w 4367346"/>
                <a:gd name="connsiteY188" fmla="*/ 1892455 h 2573224"/>
                <a:gd name="connsiteX189" fmla="*/ 656791 w 4367346"/>
                <a:gd name="connsiteY189" fmla="*/ 1892455 h 2573224"/>
                <a:gd name="connsiteX190" fmla="*/ 656791 w 4367346"/>
                <a:gd name="connsiteY190" fmla="*/ 1888126 h 2573224"/>
                <a:gd name="connsiteX191" fmla="*/ 675931 w 4367346"/>
                <a:gd name="connsiteY191" fmla="*/ 1888126 h 2573224"/>
                <a:gd name="connsiteX192" fmla="*/ 675931 w 4367346"/>
                <a:gd name="connsiteY192" fmla="*/ 1883203 h 2573224"/>
                <a:gd name="connsiteX193" fmla="*/ 680854 w 4367346"/>
                <a:gd name="connsiteY193" fmla="*/ 1883203 h 2573224"/>
                <a:gd name="connsiteX194" fmla="*/ 680854 w 4367346"/>
                <a:gd name="connsiteY194" fmla="*/ 1880784 h 2573224"/>
                <a:gd name="connsiteX195" fmla="*/ 690233 w 4367346"/>
                <a:gd name="connsiteY195" fmla="*/ 1880784 h 2573224"/>
                <a:gd name="connsiteX196" fmla="*/ 690233 w 4367346"/>
                <a:gd name="connsiteY196" fmla="*/ 1873697 h 2573224"/>
                <a:gd name="connsiteX197" fmla="*/ 697406 w 4367346"/>
                <a:gd name="connsiteY197" fmla="*/ 1873697 h 2573224"/>
                <a:gd name="connsiteX198" fmla="*/ 697406 w 4367346"/>
                <a:gd name="connsiteY198" fmla="*/ 1864445 h 2573224"/>
                <a:gd name="connsiteX199" fmla="*/ 702244 w 4367346"/>
                <a:gd name="connsiteY199" fmla="*/ 1864445 h 2573224"/>
                <a:gd name="connsiteX200" fmla="*/ 702244 w 4367346"/>
                <a:gd name="connsiteY200" fmla="*/ 1861474 h 2573224"/>
                <a:gd name="connsiteX201" fmla="*/ 706954 w 4367346"/>
                <a:gd name="connsiteY201" fmla="*/ 1861474 h 2573224"/>
                <a:gd name="connsiteX202" fmla="*/ 706954 w 4367346"/>
                <a:gd name="connsiteY202" fmla="*/ 1852562 h 2573224"/>
                <a:gd name="connsiteX203" fmla="*/ 711538 w 4367346"/>
                <a:gd name="connsiteY203" fmla="*/ 1852562 h 2573224"/>
                <a:gd name="connsiteX204" fmla="*/ 711538 w 4367346"/>
                <a:gd name="connsiteY204" fmla="*/ 1849591 h 2573224"/>
                <a:gd name="connsiteX205" fmla="*/ 716376 w 4367346"/>
                <a:gd name="connsiteY205" fmla="*/ 1849591 h 2573224"/>
                <a:gd name="connsiteX206" fmla="*/ 716376 w 4367346"/>
                <a:gd name="connsiteY206" fmla="*/ 1833379 h 2573224"/>
                <a:gd name="connsiteX207" fmla="*/ 720917 w 4367346"/>
                <a:gd name="connsiteY207" fmla="*/ 1833379 h 2573224"/>
                <a:gd name="connsiteX208" fmla="*/ 720917 w 4367346"/>
                <a:gd name="connsiteY208" fmla="*/ 1816743 h 2573224"/>
                <a:gd name="connsiteX209" fmla="*/ 726052 w 4367346"/>
                <a:gd name="connsiteY209" fmla="*/ 1816743 h 2573224"/>
                <a:gd name="connsiteX210" fmla="*/ 726052 w 4367346"/>
                <a:gd name="connsiteY210" fmla="*/ 1804860 h 2573224"/>
                <a:gd name="connsiteX211" fmla="*/ 742773 w 4367346"/>
                <a:gd name="connsiteY211" fmla="*/ 1804860 h 2573224"/>
                <a:gd name="connsiteX212" fmla="*/ 742773 w 4367346"/>
                <a:gd name="connsiteY212" fmla="*/ 1801974 h 2573224"/>
                <a:gd name="connsiteX213" fmla="*/ 747229 w 4367346"/>
                <a:gd name="connsiteY213" fmla="*/ 1801974 h 2573224"/>
                <a:gd name="connsiteX214" fmla="*/ 747229 w 4367346"/>
                <a:gd name="connsiteY214" fmla="*/ 1797688 h 2573224"/>
                <a:gd name="connsiteX215" fmla="*/ 756481 w 4367346"/>
                <a:gd name="connsiteY215" fmla="*/ 1797688 h 2573224"/>
                <a:gd name="connsiteX216" fmla="*/ 756481 w 4367346"/>
                <a:gd name="connsiteY216" fmla="*/ 1795269 h 2573224"/>
                <a:gd name="connsiteX217" fmla="*/ 761659 w 4367346"/>
                <a:gd name="connsiteY217" fmla="*/ 1795269 h 2573224"/>
                <a:gd name="connsiteX218" fmla="*/ 761659 w 4367346"/>
                <a:gd name="connsiteY218" fmla="*/ 1790516 h 2573224"/>
                <a:gd name="connsiteX219" fmla="*/ 766157 w 4367346"/>
                <a:gd name="connsiteY219" fmla="*/ 1790516 h 2573224"/>
                <a:gd name="connsiteX220" fmla="*/ 766157 w 4367346"/>
                <a:gd name="connsiteY220" fmla="*/ 1785677 h 2573224"/>
                <a:gd name="connsiteX221" fmla="*/ 771208 w 4367346"/>
                <a:gd name="connsiteY221" fmla="*/ 1785677 h 2573224"/>
                <a:gd name="connsiteX222" fmla="*/ 771208 w 4367346"/>
                <a:gd name="connsiteY222" fmla="*/ 1783258 h 2573224"/>
                <a:gd name="connsiteX223" fmla="*/ 775833 w 4367346"/>
                <a:gd name="connsiteY223" fmla="*/ 1783258 h 2573224"/>
                <a:gd name="connsiteX224" fmla="*/ 775833 w 4367346"/>
                <a:gd name="connsiteY224" fmla="*/ 1774092 h 2573224"/>
                <a:gd name="connsiteX225" fmla="*/ 792385 w 4367346"/>
                <a:gd name="connsiteY225" fmla="*/ 1774092 h 2573224"/>
                <a:gd name="connsiteX226" fmla="*/ 792385 w 4367346"/>
                <a:gd name="connsiteY226" fmla="*/ 1771460 h 2573224"/>
                <a:gd name="connsiteX227" fmla="*/ 806814 w 4367346"/>
                <a:gd name="connsiteY227" fmla="*/ 1771460 h 2573224"/>
                <a:gd name="connsiteX228" fmla="*/ 806814 w 4367346"/>
                <a:gd name="connsiteY228" fmla="*/ 1759153 h 2573224"/>
                <a:gd name="connsiteX229" fmla="*/ 811737 w 4367346"/>
                <a:gd name="connsiteY229" fmla="*/ 1759153 h 2573224"/>
                <a:gd name="connsiteX230" fmla="*/ 811737 w 4367346"/>
                <a:gd name="connsiteY230" fmla="*/ 1750410 h 2573224"/>
                <a:gd name="connsiteX231" fmla="*/ 832914 w 4367346"/>
                <a:gd name="connsiteY231" fmla="*/ 1750410 h 2573224"/>
                <a:gd name="connsiteX232" fmla="*/ 832914 w 4367346"/>
                <a:gd name="connsiteY232" fmla="*/ 1743026 h 2573224"/>
                <a:gd name="connsiteX233" fmla="*/ 837752 w 4367346"/>
                <a:gd name="connsiteY233" fmla="*/ 1743026 h 2573224"/>
                <a:gd name="connsiteX234" fmla="*/ 837752 w 4367346"/>
                <a:gd name="connsiteY234" fmla="*/ 1738103 h 2573224"/>
                <a:gd name="connsiteX235" fmla="*/ 842378 w 4367346"/>
                <a:gd name="connsiteY235" fmla="*/ 1738103 h 2573224"/>
                <a:gd name="connsiteX236" fmla="*/ 842378 w 4367346"/>
                <a:gd name="connsiteY236" fmla="*/ 1735769 h 2573224"/>
                <a:gd name="connsiteX237" fmla="*/ 847047 w 4367346"/>
                <a:gd name="connsiteY237" fmla="*/ 1735769 h 2573224"/>
                <a:gd name="connsiteX238" fmla="*/ 847047 w 4367346"/>
                <a:gd name="connsiteY238" fmla="*/ 1731355 h 2573224"/>
                <a:gd name="connsiteX239" fmla="*/ 883417 w 4367346"/>
                <a:gd name="connsiteY239" fmla="*/ 1731355 h 2573224"/>
                <a:gd name="connsiteX240" fmla="*/ 883417 w 4367346"/>
                <a:gd name="connsiteY240" fmla="*/ 1726687 h 2573224"/>
                <a:gd name="connsiteX241" fmla="*/ 888170 w 4367346"/>
                <a:gd name="connsiteY241" fmla="*/ 1726687 h 2573224"/>
                <a:gd name="connsiteX242" fmla="*/ 888170 w 4367346"/>
                <a:gd name="connsiteY242" fmla="*/ 1723928 h 2573224"/>
                <a:gd name="connsiteX243" fmla="*/ 893136 w 4367346"/>
                <a:gd name="connsiteY243" fmla="*/ 1723928 h 2573224"/>
                <a:gd name="connsiteX244" fmla="*/ 893136 w 4367346"/>
                <a:gd name="connsiteY244" fmla="*/ 1719939 h 2573224"/>
                <a:gd name="connsiteX245" fmla="*/ 897719 w 4367346"/>
                <a:gd name="connsiteY245" fmla="*/ 1719939 h 2573224"/>
                <a:gd name="connsiteX246" fmla="*/ 897719 w 4367346"/>
                <a:gd name="connsiteY246" fmla="*/ 1712045 h 2573224"/>
                <a:gd name="connsiteX247" fmla="*/ 902175 w 4367346"/>
                <a:gd name="connsiteY247" fmla="*/ 1712045 h 2573224"/>
                <a:gd name="connsiteX248" fmla="*/ 902175 w 4367346"/>
                <a:gd name="connsiteY248" fmla="*/ 1707250 h 2573224"/>
                <a:gd name="connsiteX249" fmla="*/ 911979 w 4367346"/>
                <a:gd name="connsiteY249" fmla="*/ 1707250 h 2573224"/>
                <a:gd name="connsiteX250" fmla="*/ 911979 w 4367346"/>
                <a:gd name="connsiteY250" fmla="*/ 1702496 h 2573224"/>
                <a:gd name="connsiteX251" fmla="*/ 918896 w 4367346"/>
                <a:gd name="connsiteY251" fmla="*/ 1702496 h 2573224"/>
                <a:gd name="connsiteX252" fmla="*/ 918896 w 4367346"/>
                <a:gd name="connsiteY252" fmla="*/ 1700544 h 2573224"/>
                <a:gd name="connsiteX253" fmla="*/ 928615 w 4367346"/>
                <a:gd name="connsiteY253" fmla="*/ 1700544 h 2573224"/>
                <a:gd name="connsiteX254" fmla="*/ 928615 w 4367346"/>
                <a:gd name="connsiteY254" fmla="*/ 1695367 h 2573224"/>
                <a:gd name="connsiteX255" fmla="*/ 933580 w 4367346"/>
                <a:gd name="connsiteY255" fmla="*/ 1695367 h 2573224"/>
                <a:gd name="connsiteX256" fmla="*/ 933580 w 4367346"/>
                <a:gd name="connsiteY256" fmla="*/ 1692778 h 2573224"/>
                <a:gd name="connsiteX257" fmla="*/ 942281 w 4367346"/>
                <a:gd name="connsiteY257" fmla="*/ 1692778 h 2573224"/>
                <a:gd name="connsiteX258" fmla="*/ 942281 w 4367346"/>
                <a:gd name="connsiteY258" fmla="*/ 1683271 h 2573224"/>
                <a:gd name="connsiteX259" fmla="*/ 951872 w 4367346"/>
                <a:gd name="connsiteY259" fmla="*/ 1683271 h 2573224"/>
                <a:gd name="connsiteX260" fmla="*/ 951872 w 4367346"/>
                <a:gd name="connsiteY260" fmla="*/ 1681319 h 2573224"/>
                <a:gd name="connsiteX261" fmla="*/ 959341 w 4367346"/>
                <a:gd name="connsiteY261" fmla="*/ 1681319 h 2573224"/>
                <a:gd name="connsiteX262" fmla="*/ 959341 w 4367346"/>
                <a:gd name="connsiteY262" fmla="*/ 1676354 h 2573224"/>
                <a:gd name="connsiteX263" fmla="*/ 973558 w 4367346"/>
                <a:gd name="connsiteY263" fmla="*/ 1676354 h 2573224"/>
                <a:gd name="connsiteX264" fmla="*/ 973558 w 4367346"/>
                <a:gd name="connsiteY264" fmla="*/ 1664471 h 2573224"/>
                <a:gd name="connsiteX265" fmla="*/ 988285 w 4367346"/>
                <a:gd name="connsiteY265" fmla="*/ 1664471 h 2573224"/>
                <a:gd name="connsiteX266" fmla="*/ 988285 w 4367346"/>
                <a:gd name="connsiteY266" fmla="*/ 1652588 h 2573224"/>
                <a:gd name="connsiteX267" fmla="*/ 993038 w 4367346"/>
                <a:gd name="connsiteY267" fmla="*/ 1652588 h 2573224"/>
                <a:gd name="connsiteX268" fmla="*/ 993038 w 4367346"/>
                <a:gd name="connsiteY268" fmla="*/ 1648004 h 2573224"/>
                <a:gd name="connsiteX269" fmla="*/ 997409 w 4367346"/>
                <a:gd name="connsiteY269" fmla="*/ 1648004 h 2573224"/>
                <a:gd name="connsiteX270" fmla="*/ 997409 w 4367346"/>
                <a:gd name="connsiteY270" fmla="*/ 1640280 h 2573224"/>
                <a:gd name="connsiteX271" fmla="*/ 1004412 w 4367346"/>
                <a:gd name="connsiteY271" fmla="*/ 1640280 h 2573224"/>
                <a:gd name="connsiteX272" fmla="*/ 1004412 w 4367346"/>
                <a:gd name="connsiteY272" fmla="*/ 1631368 h 2573224"/>
                <a:gd name="connsiteX273" fmla="*/ 1009462 w 4367346"/>
                <a:gd name="connsiteY273" fmla="*/ 1631368 h 2573224"/>
                <a:gd name="connsiteX274" fmla="*/ 1009462 w 4367346"/>
                <a:gd name="connsiteY274" fmla="*/ 1624026 h 2573224"/>
                <a:gd name="connsiteX275" fmla="*/ 1019138 w 4367346"/>
                <a:gd name="connsiteY275" fmla="*/ 1624026 h 2573224"/>
                <a:gd name="connsiteX276" fmla="*/ 1019138 w 4367346"/>
                <a:gd name="connsiteY276" fmla="*/ 1619273 h 2573224"/>
                <a:gd name="connsiteX277" fmla="*/ 1023043 w 4367346"/>
                <a:gd name="connsiteY277" fmla="*/ 1619273 h 2573224"/>
                <a:gd name="connsiteX278" fmla="*/ 1023043 w 4367346"/>
                <a:gd name="connsiteY278" fmla="*/ 1616896 h 2573224"/>
                <a:gd name="connsiteX279" fmla="*/ 1028517 w 4367346"/>
                <a:gd name="connsiteY279" fmla="*/ 1616896 h 2573224"/>
                <a:gd name="connsiteX280" fmla="*/ 1028517 w 4367346"/>
                <a:gd name="connsiteY280" fmla="*/ 1607602 h 2573224"/>
                <a:gd name="connsiteX281" fmla="*/ 1032846 w 4367346"/>
                <a:gd name="connsiteY281" fmla="*/ 1607602 h 2573224"/>
                <a:gd name="connsiteX282" fmla="*/ 1032973 w 4367346"/>
                <a:gd name="connsiteY282" fmla="*/ 1604928 h 2573224"/>
                <a:gd name="connsiteX283" fmla="*/ 1037599 w 4367346"/>
                <a:gd name="connsiteY283" fmla="*/ 1604928 h 2573224"/>
                <a:gd name="connsiteX284" fmla="*/ 1037514 w 4367346"/>
                <a:gd name="connsiteY284" fmla="*/ 1595295 h 2573224"/>
                <a:gd name="connsiteX285" fmla="*/ 1050501 w 4367346"/>
                <a:gd name="connsiteY285" fmla="*/ 1595295 h 2573224"/>
                <a:gd name="connsiteX286" fmla="*/ 1050501 w 4367346"/>
                <a:gd name="connsiteY286" fmla="*/ 1592918 h 2573224"/>
                <a:gd name="connsiteX287" fmla="*/ 1063997 w 4367346"/>
                <a:gd name="connsiteY287" fmla="*/ 1592918 h 2573224"/>
                <a:gd name="connsiteX288" fmla="*/ 1063997 w 4367346"/>
                <a:gd name="connsiteY288" fmla="*/ 1588165 h 2573224"/>
                <a:gd name="connsiteX289" fmla="*/ 1083179 w 4367346"/>
                <a:gd name="connsiteY289" fmla="*/ 1588165 h 2573224"/>
                <a:gd name="connsiteX290" fmla="*/ 1083179 w 4367346"/>
                <a:gd name="connsiteY290" fmla="*/ 1580823 h 2573224"/>
                <a:gd name="connsiteX291" fmla="*/ 1095487 w 4367346"/>
                <a:gd name="connsiteY291" fmla="*/ 1580823 h 2573224"/>
                <a:gd name="connsiteX292" fmla="*/ 1095487 w 4367346"/>
                <a:gd name="connsiteY292" fmla="*/ 1571911 h 2573224"/>
                <a:gd name="connsiteX293" fmla="*/ 1099264 w 4367346"/>
                <a:gd name="connsiteY293" fmla="*/ 1571911 h 2573224"/>
                <a:gd name="connsiteX294" fmla="*/ 1099264 w 4367346"/>
                <a:gd name="connsiteY294" fmla="*/ 1565163 h 2573224"/>
                <a:gd name="connsiteX295" fmla="*/ 1104399 w 4367346"/>
                <a:gd name="connsiteY295" fmla="*/ 1565163 h 2573224"/>
                <a:gd name="connsiteX296" fmla="*/ 1104399 w 4367346"/>
                <a:gd name="connsiteY296" fmla="*/ 1560409 h 2573224"/>
                <a:gd name="connsiteX297" fmla="*/ 1114330 w 4367346"/>
                <a:gd name="connsiteY297" fmla="*/ 1560409 h 2573224"/>
                <a:gd name="connsiteX298" fmla="*/ 1114330 w 4367346"/>
                <a:gd name="connsiteY298" fmla="*/ 1555444 h 2573224"/>
                <a:gd name="connsiteX299" fmla="*/ 1135337 w 4367346"/>
                <a:gd name="connsiteY299" fmla="*/ 1555444 h 2573224"/>
                <a:gd name="connsiteX300" fmla="*/ 1135337 w 4367346"/>
                <a:gd name="connsiteY300" fmla="*/ 1550521 h 2573224"/>
                <a:gd name="connsiteX301" fmla="*/ 1140260 w 4367346"/>
                <a:gd name="connsiteY301" fmla="*/ 1550521 h 2573224"/>
                <a:gd name="connsiteX302" fmla="*/ 1140260 w 4367346"/>
                <a:gd name="connsiteY302" fmla="*/ 1542585 h 2573224"/>
                <a:gd name="connsiteX303" fmla="*/ 1149766 w 4367346"/>
                <a:gd name="connsiteY303" fmla="*/ 1542585 h 2573224"/>
                <a:gd name="connsiteX304" fmla="*/ 1149766 w 4367346"/>
                <a:gd name="connsiteY304" fmla="*/ 1538596 h 2573224"/>
                <a:gd name="connsiteX305" fmla="*/ 1168227 w 4367346"/>
                <a:gd name="connsiteY305" fmla="*/ 1538596 h 2573224"/>
                <a:gd name="connsiteX306" fmla="*/ 1168227 w 4367346"/>
                <a:gd name="connsiteY306" fmla="*/ 1533673 h 2573224"/>
                <a:gd name="connsiteX307" fmla="*/ 1173363 w 4367346"/>
                <a:gd name="connsiteY307" fmla="*/ 1533673 h 2573224"/>
                <a:gd name="connsiteX308" fmla="*/ 1173363 w 4367346"/>
                <a:gd name="connsiteY308" fmla="*/ 1511647 h 2573224"/>
                <a:gd name="connsiteX309" fmla="*/ 1181087 w 4367346"/>
                <a:gd name="connsiteY309" fmla="*/ 1511647 h 2573224"/>
                <a:gd name="connsiteX310" fmla="*/ 1181087 w 4367346"/>
                <a:gd name="connsiteY310" fmla="*/ 1510076 h 2573224"/>
                <a:gd name="connsiteX311" fmla="*/ 1184864 w 4367346"/>
                <a:gd name="connsiteY311" fmla="*/ 1510076 h 2573224"/>
                <a:gd name="connsiteX312" fmla="*/ 1184864 w 4367346"/>
                <a:gd name="connsiteY312" fmla="*/ 1505705 h 2573224"/>
                <a:gd name="connsiteX313" fmla="*/ 1190423 w 4367346"/>
                <a:gd name="connsiteY313" fmla="*/ 1505705 h 2573224"/>
                <a:gd name="connsiteX314" fmla="*/ 1190423 w 4367346"/>
                <a:gd name="connsiteY314" fmla="*/ 1500952 h 2573224"/>
                <a:gd name="connsiteX315" fmla="*/ 1194200 w 4367346"/>
                <a:gd name="connsiteY315" fmla="*/ 1500952 h 2573224"/>
                <a:gd name="connsiteX316" fmla="*/ 1194200 w 4367346"/>
                <a:gd name="connsiteY316" fmla="*/ 1491233 h 2573224"/>
                <a:gd name="connsiteX317" fmla="*/ 1199548 w 4367346"/>
                <a:gd name="connsiteY317" fmla="*/ 1491233 h 2573224"/>
                <a:gd name="connsiteX318" fmla="*/ 1199548 w 4367346"/>
                <a:gd name="connsiteY318" fmla="*/ 1486480 h 2573224"/>
                <a:gd name="connsiteX319" fmla="*/ 1208630 w 4367346"/>
                <a:gd name="connsiteY319" fmla="*/ 1486480 h 2573224"/>
                <a:gd name="connsiteX320" fmla="*/ 1208630 w 4367346"/>
                <a:gd name="connsiteY320" fmla="*/ 1483722 h 2573224"/>
                <a:gd name="connsiteX321" fmla="*/ 1230231 w 4367346"/>
                <a:gd name="connsiteY321" fmla="*/ 1483722 h 2573224"/>
                <a:gd name="connsiteX322" fmla="*/ 1230231 w 4367346"/>
                <a:gd name="connsiteY322" fmla="*/ 1473791 h 2573224"/>
                <a:gd name="connsiteX323" fmla="*/ 1240162 w 4367346"/>
                <a:gd name="connsiteY323" fmla="*/ 1473791 h 2573224"/>
                <a:gd name="connsiteX324" fmla="*/ 1240162 w 4367346"/>
                <a:gd name="connsiteY324" fmla="*/ 1469038 h 2573224"/>
                <a:gd name="connsiteX325" fmla="*/ 1244703 w 4367346"/>
                <a:gd name="connsiteY325" fmla="*/ 1469038 h 2573224"/>
                <a:gd name="connsiteX326" fmla="*/ 1244703 w 4367346"/>
                <a:gd name="connsiteY326" fmla="*/ 1464709 h 2573224"/>
                <a:gd name="connsiteX327" fmla="*/ 1258963 w 4367346"/>
                <a:gd name="connsiteY327" fmla="*/ 1464709 h 2573224"/>
                <a:gd name="connsiteX328" fmla="*/ 1258963 w 4367346"/>
                <a:gd name="connsiteY328" fmla="*/ 1460125 h 2573224"/>
                <a:gd name="connsiteX329" fmla="*/ 1267323 w 4367346"/>
                <a:gd name="connsiteY329" fmla="*/ 1460125 h 2573224"/>
                <a:gd name="connsiteX330" fmla="*/ 1267323 w 4367346"/>
                <a:gd name="connsiteY330" fmla="*/ 1452783 h 2573224"/>
                <a:gd name="connsiteX331" fmla="*/ 1304755 w 4367346"/>
                <a:gd name="connsiteY331" fmla="*/ 1452783 h 2573224"/>
                <a:gd name="connsiteX332" fmla="*/ 1304755 w 4367346"/>
                <a:gd name="connsiteY332" fmla="*/ 1448836 h 2573224"/>
                <a:gd name="connsiteX333" fmla="*/ 1316256 w 4367346"/>
                <a:gd name="connsiteY333" fmla="*/ 1448836 h 2573224"/>
                <a:gd name="connsiteX334" fmla="*/ 1316256 w 4367346"/>
                <a:gd name="connsiteY334" fmla="*/ 1439118 h 2573224"/>
                <a:gd name="connsiteX335" fmla="*/ 1321433 w 4367346"/>
                <a:gd name="connsiteY335" fmla="*/ 1439118 h 2573224"/>
                <a:gd name="connsiteX336" fmla="*/ 1321433 w 4367346"/>
                <a:gd name="connsiteY336" fmla="*/ 1433771 h 2573224"/>
                <a:gd name="connsiteX337" fmla="*/ 1325380 w 4367346"/>
                <a:gd name="connsiteY337" fmla="*/ 1433771 h 2573224"/>
                <a:gd name="connsiteX338" fmla="*/ 1325380 w 4367346"/>
                <a:gd name="connsiteY338" fmla="*/ 1429229 h 2573224"/>
                <a:gd name="connsiteX339" fmla="*/ 1340234 w 4367346"/>
                <a:gd name="connsiteY339" fmla="*/ 1429229 h 2573224"/>
                <a:gd name="connsiteX340" fmla="*/ 1340234 w 4367346"/>
                <a:gd name="connsiteY340" fmla="*/ 1421505 h 2573224"/>
                <a:gd name="connsiteX341" fmla="*/ 1349443 w 4367346"/>
                <a:gd name="connsiteY341" fmla="*/ 1421505 h 2573224"/>
                <a:gd name="connsiteX342" fmla="*/ 1349443 w 4367346"/>
                <a:gd name="connsiteY342" fmla="*/ 1413145 h 2573224"/>
                <a:gd name="connsiteX343" fmla="*/ 1356276 w 4367346"/>
                <a:gd name="connsiteY343" fmla="*/ 1413145 h 2573224"/>
                <a:gd name="connsiteX344" fmla="*/ 1356276 w 4367346"/>
                <a:gd name="connsiteY344" fmla="*/ 1408222 h 2573224"/>
                <a:gd name="connsiteX345" fmla="*/ 1361241 w 4367346"/>
                <a:gd name="connsiteY345" fmla="*/ 1408222 h 2573224"/>
                <a:gd name="connsiteX346" fmla="*/ 1361157 w 4367346"/>
                <a:gd name="connsiteY346" fmla="*/ 1393411 h 2573224"/>
                <a:gd name="connsiteX347" fmla="*/ 1366334 w 4367346"/>
                <a:gd name="connsiteY347" fmla="*/ 1393411 h 2573224"/>
                <a:gd name="connsiteX348" fmla="*/ 1366419 w 4367346"/>
                <a:gd name="connsiteY348" fmla="*/ 1390949 h 2573224"/>
                <a:gd name="connsiteX349" fmla="*/ 1375119 w 4367346"/>
                <a:gd name="connsiteY349" fmla="*/ 1390949 h 2573224"/>
                <a:gd name="connsiteX350" fmla="*/ 1375119 w 4367346"/>
                <a:gd name="connsiteY350" fmla="*/ 1385602 h 2573224"/>
                <a:gd name="connsiteX351" fmla="*/ 1389803 w 4367346"/>
                <a:gd name="connsiteY351" fmla="*/ 1385602 h 2573224"/>
                <a:gd name="connsiteX352" fmla="*/ 1389803 w 4367346"/>
                <a:gd name="connsiteY352" fmla="*/ 1376308 h 2573224"/>
                <a:gd name="connsiteX353" fmla="*/ 1394938 w 4367346"/>
                <a:gd name="connsiteY353" fmla="*/ 1376308 h 2573224"/>
                <a:gd name="connsiteX354" fmla="*/ 1394938 w 4367346"/>
                <a:gd name="connsiteY354" fmla="*/ 1367183 h 2573224"/>
                <a:gd name="connsiteX355" fmla="*/ 1401262 w 4367346"/>
                <a:gd name="connsiteY355" fmla="*/ 1367183 h 2573224"/>
                <a:gd name="connsiteX356" fmla="*/ 1401262 w 4367346"/>
                <a:gd name="connsiteY356" fmla="*/ 1362430 h 2573224"/>
                <a:gd name="connsiteX357" fmla="*/ 1415946 w 4367346"/>
                <a:gd name="connsiteY357" fmla="*/ 1362430 h 2573224"/>
                <a:gd name="connsiteX358" fmla="*/ 1415946 w 4367346"/>
                <a:gd name="connsiteY358" fmla="*/ 1357465 h 2573224"/>
                <a:gd name="connsiteX359" fmla="*/ 1435553 w 4367346"/>
                <a:gd name="connsiteY359" fmla="*/ 1357465 h 2573224"/>
                <a:gd name="connsiteX360" fmla="*/ 1435553 w 4367346"/>
                <a:gd name="connsiteY360" fmla="*/ 1355088 h 2573224"/>
                <a:gd name="connsiteX361" fmla="*/ 1441834 w 4367346"/>
                <a:gd name="connsiteY361" fmla="*/ 1355088 h 2573224"/>
                <a:gd name="connsiteX362" fmla="*/ 1441834 w 4367346"/>
                <a:gd name="connsiteY362" fmla="*/ 1349953 h 2573224"/>
                <a:gd name="connsiteX363" fmla="*/ 1451086 w 4367346"/>
                <a:gd name="connsiteY363" fmla="*/ 1349953 h 2573224"/>
                <a:gd name="connsiteX364" fmla="*/ 1451086 w 4367346"/>
                <a:gd name="connsiteY364" fmla="*/ 1345369 h 2573224"/>
                <a:gd name="connsiteX365" fmla="*/ 1456391 w 4367346"/>
                <a:gd name="connsiteY365" fmla="*/ 1345369 h 2573224"/>
                <a:gd name="connsiteX366" fmla="*/ 1456391 w 4367346"/>
                <a:gd name="connsiteY366" fmla="*/ 1336075 h 2573224"/>
                <a:gd name="connsiteX367" fmla="*/ 1461526 w 4367346"/>
                <a:gd name="connsiteY367" fmla="*/ 1336075 h 2573224"/>
                <a:gd name="connsiteX368" fmla="*/ 1461526 w 4367346"/>
                <a:gd name="connsiteY368" fmla="*/ 1331704 h 2573224"/>
                <a:gd name="connsiteX369" fmla="*/ 1465600 w 4367346"/>
                <a:gd name="connsiteY369" fmla="*/ 1331704 h 2573224"/>
                <a:gd name="connsiteX370" fmla="*/ 1465600 w 4367346"/>
                <a:gd name="connsiteY370" fmla="*/ 1317444 h 2573224"/>
                <a:gd name="connsiteX371" fmla="*/ 1475616 w 4367346"/>
                <a:gd name="connsiteY371" fmla="*/ 1317444 h 2573224"/>
                <a:gd name="connsiteX372" fmla="*/ 1475616 w 4367346"/>
                <a:gd name="connsiteY372" fmla="*/ 1312097 h 2573224"/>
                <a:gd name="connsiteX373" fmla="*/ 1507105 w 4367346"/>
                <a:gd name="connsiteY373" fmla="*/ 1312097 h 2573224"/>
                <a:gd name="connsiteX374" fmla="*/ 1507105 w 4367346"/>
                <a:gd name="connsiteY374" fmla="*/ 1307514 h 2573224"/>
                <a:gd name="connsiteX375" fmla="*/ 1532696 w 4367346"/>
                <a:gd name="connsiteY375" fmla="*/ 1307514 h 2573224"/>
                <a:gd name="connsiteX376" fmla="*/ 1532696 w 4367346"/>
                <a:gd name="connsiteY376" fmla="*/ 1298219 h 2573224"/>
                <a:gd name="connsiteX377" fmla="*/ 1537025 w 4367346"/>
                <a:gd name="connsiteY377" fmla="*/ 1298219 h 2573224"/>
                <a:gd name="connsiteX378" fmla="*/ 1537025 w 4367346"/>
                <a:gd name="connsiteY378" fmla="*/ 1293254 h 2573224"/>
                <a:gd name="connsiteX379" fmla="*/ 1541991 w 4367346"/>
                <a:gd name="connsiteY379" fmla="*/ 1293254 h 2573224"/>
                <a:gd name="connsiteX380" fmla="*/ 1541991 w 4367346"/>
                <a:gd name="connsiteY380" fmla="*/ 1288713 h 2573224"/>
                <a:gd name="connsiteX381" fmla="*/ 1551455 w 4367346"/>
                <a:gd name="connsiteY381" fmla="*/ 1288713 h 2573224"/>
                <a:gd name="connsiteX382" fmla="*/ 1551455 w 4367346"/>
                <a:gd name="connsiteY382" fmla="*/ 1283960 h 2573224"/>
                <a:gd name="connsiteX383" fmla="*/ 1561428 w 4367346"/>
                <a:gd name="connsiteY383" fmla="*/ 1283960 h 2573224"/>
                <a:gd name="connsiteX384" fmla="*/ 1561428 w 4367346"/>
                <a:gd name="connsiteY384" fmla="*/ 1274623 h 2573224"/>
                <a:gd name="connsiteX385" fmla="*/ 1577470 w 4367346"/>
                <a:gd name="connsiteY385" fmla="*/ 1274623 h 2573224"/>
                <a:gd name="connsiteX386" fmla="*/ 1577470 w 4367346"/>
                <a:gd name="connsiteY386" fmla="*/ 1268894 h 2573224"/>
                <a:gd name="connsiteX387" fmla="*/ 1587783 w 4367346"/>
                <a:gd name="connsiteY387" fmla="*/ 1268894 h 2573224"/>
                <a:gd name="connsiteX388" fmla="*/ 1587783 w 4367346"/>
                <a:gd name="connsiteY388" fmla="*/ 1264310 h 2573224"/>
                <a:gd name="connsiteX389" fmla="*/ 1597077 w 4367346"/>
                <a:gd name="connsiteY389" fmla="*/ 1264310 h 2573224"/>
                <a:gd name="connsiteX390" fmla="*/ 1597077 w 4367346"/>
                <a:gd name="connsiteY390" fmla="*/ 1259387 h 2573224"/>
                <a:gd name="connsiteX391" fmla="*/ 1601066 w 4367346"/>
                <a:gd name="connsiteY391" fmla="*/ 1259387 h 2573224"/>
                <a:gd name="connsiteX392" fmla="*/ 1601066 w 4367346"/>
                <a:gd name="connsiteY392" fmla="*/ 1250051 h 2573224"/>
                <a:gd name="connsiteX393" fmla="*/ 1622838 w 4367346"/>
                <a:gd name="connsiteY393" fmla="*/ 1250051 h 2573224"/>
                <a:gd name="connsiteX394" fmla="*/ 1622838 w 4367346"/>
                <a:gd name="connsiteY394" fmla="*/ 1245679 h 2573224"/>
                <a:gd name="connsiteX395" fmla="*/ 1628015 w 4367346"/>
                <a:gd name="connsiteY395" fmla="*/ 1245679 h 2573224"/>
                <a:gd name="connsiteX396" fmla="*/ 1628015 w 4367346"/>
                <a:gd name="connsiteY396" fmla="*/ 1236173 h 2573224"/>
                <a:gd name="connsiteX397" fmla="*/ 1631750 w 4367346"/>
                <a:gd name="connsiteY397" fmla="*/ 1236173 h 2573224"/>
                <a:gd name="connsiteX398" fmla="*/ 1631750 w 4367346"/>
                <a:gd name="connsiteY398" fmla="*/ 1231589 h 2573224"/>
                <a:gd name="connsiteX399" fmla="*/ 1650975 w 4367346"/>
                <a:gd name="connsiteY399" fmla="*/ 1231589 h 2573224"/>
                <a:gd name="connsiteX400" fmla="*/ 1650975 w 4367346"/>
                <a:gd name="connsiteY400" fmla="*/ 1226497 h 2573224"/>
                <a:gd name="connsiteX401" fmla="*/ 1656747 w 4367346"/>
                <a:gd name="connsiteY401" fmla="*/ 1226497 h 2573224"/>
                <a:gd name="connsiteX402" fmla="*/ 1656747 w 4367346"/>
                <a:gd name="connsiteY402" fmla="*/ 1221701 h 2573224"/>
                <a:gd name="connsiteX403" fmla="*/ 1673001 w 4367346"/>
                <a:gd name="connsiteY403" fmla="*/ 1221701 h 2573224"/>
                <a:gd name="connsiteX404" fmla="*/ 1673001 w 4367346"/>
                <a:gd name="connsiteY404" fmla="*/ 1197723 h 2573224"/>
                <a:gd name="connsiteX405" fmla="*/ 1682719 w 4367346"/>
                <a:gd name="connsiteY405" fmla="*/ 1197723 h 2573224"/>
                <a:gd name="connsiteX406" fmla="*/ 1682719 w 4367346"/>
                <a:gd name="connsiteY406" fmla="*/ 1188811 h 2573224"/>
                <a:gd name="connsiteX407" fmla="*/ 1687260 w 4367346"/>
                <a:gd name="connsiteY407" fmla="*/ 1188811 h 2573224"/>
                <a:gd name="connsiteX408" fmla="*/ 1687260 w 4367346"/>
                <a:gd name="connsiteY408" fmla="*/ 1176715 h 2573224"/>
                <a:gd name="connsiteX409" fmla="*/ 1701138 w 4367346"/>
                <a:gd name="connsiteY409" fmla="*/ 1176715 h 2573224"/>
                <a:gd name="connsiteX410" fmla="*/ 1701138 w 4367346"/>
                <a:gd name="connsiteY410" fmla="*/ 1172259 h 2573224"/>
                <a:gd name="connsiteX411" fmla="*/ 1708650 w 4367346"/>
                <a:gd name="connsiteY411" fmla="*/ 1172259 h 2573224"/>
                <a:gd name="connsiteX412" fmla="*/ 1708650 w 4367346"/>
                <a:gd name="connsiteY412" fmla="*/ 1167209 h 2573224"/>
                <a:gd name="connsiteX413" fmla="*/ 1736617 w 4367346"/>
                <a:gd name="connsiteY413" fmla="*/ 1167209 h 2573224"/>
                <a:gd name="connsiteX414" fmla="*/ 1736617 w 4367346"/>
                <a:gd name="connsiteY414" fmla="*/ 1157490 h 2573224"/>
                <a:gd name="connsiteX415" fmla="*/ 1763609 w 4367346"/>
                <a:gd name="connsiteY415" fmla="*/ 1157490 h 2573224"/>
                <a:gd name="connsiteX416" fmla="*/ 1763609 w 4367346"/>
                <a:gd name="connsiteY416" fmla="*/ 1148069 h 2573224"/>
                <a:gd name="connsiteX417" fmla="*/ 1772818 w 4367346"/>
                <a:gd name="connsiteY417" fmla="*/ 1148069 h 2573224"/>
                <a:gd name="connsiteX418" fmla="*/ 1772818 w 4367346"/>
                <a:gd name="connsiteY418" fmla="*/ 1131857 h 2573224"/>
                <a:gd name="connsiteX419" fmla="*/ 1782749 w 4367346"/>
                <a:gd name="connsiteY419" fmla="*/ 1131857 h 2573224"/>
                <a:gd name="connsiteX420" fmla="*/ 1782749 w 4367346"/>
                <a:gd name="connsiteY420" fmla="*/ 1126552 h 2573224"/>
                <a:gd name="connsiteX421" fmla="*/ 1807915 w 4367346"/>
                <a:gd name="connsiteY421" fmla="*/ 1126552 h 2573224"/>
                <a:gd name="connsiteX422" fmla="*/ 1807915 w 4367346"/>
                <a:gd name="connsiteY422" fmla="*/ 1122181 h 2573224"/>
                <a:gd name="connsiteX423" fmla="*/ 1827098 w 4367346"/>
                <a:gd name="connsiteY423" fmla="*/ 1122181 h 2573224"/>
                <a:gd name="connsiteX424" fmla="*/ 1827098 w 4367346"/>
                <a:gd name="connsiteY424" fmla="*/ 1117385 h 2573224"/>
                <a:gd name="connsiteX425" fmla="*/ 1840000 w 4367346"/>
                <a:gd name="connsiteY425" fmla="*/ 1117385 h 2573224"/>
                <a:gd name="connsiteX426" fmla="*/ 1840000 w 4367346"/>
                <a:gd name="connsiteY426" fmla="*/ 1112547 h 2573224"/>
                <a:gd name="connsiteX427" fmla="*/ 1898778 w 4367346"/>
                <a:gd name="connsiteY427" fmla="*/ 1112547 h 2573224"/>
                <a:gd name="connsiteX428" fmla="*/ 1898778 w 4367346"/>
                <a:gd name="connsiteY428" fmla="*/ 1106181 h 2573224"/>
                <a:gd name="connsiteX429" fmla="*/ 1904253 w 4367346"/>
                <a:gd name="connsiteY429" fmla="*/ 1106181 h 2573224"/>
                <a:gd name="connsiteX430" fmla="*/ 1904253 w 4367346"/>
                <a:gd name="connsiteY430" fmla="*/ 1101046 h 2573224"/>
                <a:gd name="connsiteX431" fmla="*/ 1912401 w 4367346"/>
                <a:gd name="connsiteY431" fmla="*/ 1101046 h 2573224"/>
                <a:gd name="connsiteX432" fmla="*/ 1912401 w 4367346"/>
                <a:gd name="connsiteY432" fmla="*/ 1095911 h 2573224"/>
                <a:gd name="connsiteX433" fmla="*/ 1958363 w 4367346"/>
                <a:gd name="connsiteY433" fmla="*/ 1095911 h 2573224"/>
                <a:gd name="connsiteX434" fmla="*/ 1958363 w 4367346"/>
                <a:gd name="connsiteY434" fmla="*/ 1088951 h 2573224"/>
                <a:gd name="connsiteX435" fmla="*/ 1999529 w 4367346"/>
                <a:gd name="connsiteY435" fmla="*/ 1088951 h 2573224"/>
                <a:gd name="connsiteX436" fmla="*/ 1999529 w 4367346"/>
                <a:gd name="connsiteY436" fmla="*/ 1084707 h 2573224"/>
                <a:gd name="connsiteX437" fmla="*/ 2020367 w 4367346"/>
                <a:gd name="connsiteY437" fmla="*/ 1084707 h 2573224"/>
                <a:gd name="connsiteX438" fmla="*/ 2020367 w 4367346"/>
                <a:gd name="connsiteY438" fmla="*/ 1079275 h 2573224"/>
                <a:gd name="connsiteX439" fmla="*/ 2025842 w 4367346"/>
                <a:gd name="connsiteY439" fmla="*/ 1079275 h 2573224"/>
                <a:gd name="connsiteX440" fmla="*/ 2025842 w 4367346"/>
                <a:gd name="connsiteY440" fmla="*/ 1072612 h 2573224"/>
                <a:gd name="connsiteX441" fmla="*/ 2039422 w 4367346"/>
                <a:gd name="connsiteY441" fmla="*/ 1072612 h 2573224"/>
                <a:gd name="connsiteX442" fmla="*/ 2039422 w 4367346"/>
                <a:gd name="connsiteY442" fmla="*/ 1067774 h 2573224"/>
                <a:gd name="connsiteX443" fmla="*/ 2044600 w 4367346"/>
                <a:gd name="connsiteY443" fmla="*/ 1067774 h 2573224"/>
                <a:gd name="connsiteX444" fmla="*/ 2044600 w 4367346"/>
                <a:gd name="connsiteY444" fmla="*/ 1060517 h 2573224"/>
                <a:gd name="connsiteX445" fmla="*/ 2056355 w 4367346"/>
                <a:gd name="connsiteY445" fmla="*/ 1060517 h 2573224"/>
                <a:gd name="connsiteX446" fmla="*/ 2056355 w 4367346"/>
                <a:gd name="connsiteY446" fmla="*/ 1051137 h 2573224"/>
                <a:gd name="connsiteX447" fmla="*/ 2060599 w 4367346"/>
                <a:gd name="connsiteY447" fmla="*/ 1051137 h 2573224"/>
                <a:gd name="connsiteX448" fmla="*/ 2060599 w 4367346"/>
                <a:gd name="connsiteY448" fmla="*/ 1043583 h 2573224"/>
                <a:gd name="connsiteX449" fmla="*/ 2070912 w 4367346"/>
                <a:gd name="connsiteY449" fmla="*/ 1043583 h 2573224"/>
                <a:gd name="connsiteX450" fmla="*/ 2070912 w 4367346"/>
                <a:gd name="connsiteY450" fmla="*/ 1039042 h 2573224"/>
                <a:gd name="connsiteX451" fmla="*/ 2101129 w 4367346"/>
                <a:gd name="connsiteY451" fmla="*/ 1039042 h 2573224"/>
                <a:gd name="connsiteX452" fmla="*/ 2101129 w 4367346"/>
                <a:gd name="connsiteY452" fmla="*/ 1031870 h 2573224"/>
                <a:gd name="connsiteX453" fmla="*/ 2105797 w 4367346"/>
                <a:gd name="connsiteY453" fmla="*/ 1031870 h 2573224"/>
                <a:gd name="connsiteX454" fmla="*/ 2105797 w 4367346"/>
                <a:gd name="connsiteY454" fmla="*/ 1027244 h 2573224"/>
                <a:gd name="connsiteX455" fmla="*/ 2115176 w 4367346"/>
                <a:gd name="connsiteY455" fmla="*/ 1027244 h 2573224"/>
                <a:gd name="connsiteX456" fmla="*/ 2115176 w 4367346"/>
                <a:gd name="connsiteY456" fmla="*/ 1020072 h 2573224"/>
                <a:gd name="connsiteX457" fmla="*/ 2124556 w 4367346"/>
                <a:gd name="connsiteY457" fmla="*/ 1020072 h 2573224"/>
                <a:gd name="connsiteX458" fmla="*/ 2124556 w 4367346"/>
                <a:gd name="connsiteY458" fmla="*/ 1014852 h 2573224"/>
                <a:gd name="connsiteX459" fmla="*/ 2129393 w 4367346"/>
                <a:gd name="connsiteY459" fmla="*/ 1014852 h 2573224"/>
                <a:gd name="connsiteX460" fmla="*/ 2129393 w 4367346"/>
                <a:gd name="connsiteY460" fmla="*/ 1002841 h 2573224"/>
                <a:gd name="connsiteX461" fmla="*/ 2146412 w 4367346"/>
                <a:gd name="connsiteY461" fmla="*/ 1002841 h 2573224"/>
                <a:gd name="connsiteX462" fmla="*/ 2146412 w 4367346"/>
                <a:gd name="connsiteY462" fmla="*/ 996009 h 2573224"/>
                <a:gd name="connsiteX463" fmla="*/ 2160629 w 4367346"/>
                <a:gd name="connsiteY463" fmla="*/ 996009 h 2573224"/>
                <a:gd name="connsiteX464" fmla="*/ 2160629 w 4367346"/>
                <a:gd name="connsiteY464" fmla="*/ 991255 h 2573224"/>
                <a:gd name="connsiteX465" fmla="*/ 2164873 w 4367346"/>
                <a:gd name="connsiteY465" fmla="*/ 991255 h 2573224"/>
                <a:gd name="connsiteX466" fmla="*/ 2164873 w 4367346"/>
                <a:gd name="connsiteY466" fmla="*/ 977123 h 2573224"/>
                <a:gd name="connsiteX467" fmla="*/ 2170093 w 4367346"/>
                <a:gd name="connsiteY467" fmla="*/ 977123 h 2573224"/>
                <a:gd name="connsiteX468" fmla="*/ 2170093 w 4367346"/>
                <a:gd name="connsiteY468" fmla="*/ 972115 h 2573224"/>
                <a:gd name="connsiteX469" fmla="*/ 2174931 w 4367346"/>
                <a:gd name="connsiteY469" fmla="*/ 972115 h 2573224"/>
                <a:gd name="connsiteX470" fmla="*/ 2174931 w 4367346"/>
                <a:gd name="connsiteY470" fmla="*/ 960190 h 2573224"/>
                <a:gd name="connsiteX471" fmla="*/ 2179302 w 4367346"/>
                <a:gd name="connsiteY471" fmla="*/ 960190 h 2573224"/>
                <a:gd name="connsiteX472" fmla="*/ 2179302 w 4367346"/>
                <a:gd name="connsiteY472" fmla="*/ 952933 h 2573224"/>
                <a:gd name="connsiteX473" fmla="*/ 2210622 w 4367346"/>
                <a:gd name="connsiteY473" fmla="*/ 952933 h 2573224"/>
                <a:gd name="connsiteX474" fmla="*/ 2210622 w 4367346"/>
                <a:gd name="connsiteY474" fmla="*/ 948689 h 2573224"/>
                <a:gd name="connsiteX475" fmla="*/ 2220002 w 4367346"/>
                <a:gd name="connsiteY475" fmla="*/ 948689 h 2573224"/>
                <a:gd name="connsiteX476" fmla="*/ 2220002 w 4367346"/>
                <a:gd name="connsiteY476" fmla="*/ 934090 h 2573224"/>
                <a:gd name="connsiteX477" fmla="*/ 2241603 w 4367346"/>
                <a:gd name="connsiteY477" fmla="*/ 934090 h 2573224"/>
                <a:gd name="connsiteX478" fmla="*/ 2241603 w 4367346"/>
                <a:gd name="connsiteY478" fmla="*/ 929209 h 2573224"/>
                <a:gd name="connsiteX479" fmla="*/ 2246187 w 4367346"/>
                <a:gd name="connsiteY479" fmla="*/ 929209 h 2573224"/>
                <a:gd name="connsiteX480" fmla="*/ 2246187 w 4367346"/>
                <a:gd name="connsiteY480" fmla="*/ 922589 h 2573224"/>
                <a:gd name="connsiteX481" fmla="*/ 2255566 w 4367346"/>
                <a:gd name="connsiteY481" fmla="*/ 922589 h 2573224"/>
                <a:gd name="connsiteX482" fmla="*/ 2255566 w 4367346"/>
                <a:gd name="connsiteY482" fmla="*/ 915119 h 2573224"/>
                <a:gd name="connsiteX483" fmla="*/ 2264987 w 4367346"/>
                <a:gd name="connsiteY483" fmla="*/ 915119 h 2573224"/>
                <a:gd name="connsiteX484" fmla="*/ 2264987 w 4367346"/>
                <a:gd name="connsiteY484" fmla="*/ 910409 h 2573224"/>
                <a:gd name="connsiteX485" fmla="*/ 2295713 w 4367346"/>
                <a:gd name="connsiteY485" fmla="*/ 910409 h 2573224"/>
                <a:gd name="connsiteX486" fmla="*/ 2295713 w 4367346"/>
                <a:gd name="connsiteY486" fmla="*/ 896573 h 2573224"/>
                <a:gd name="connsiteX487" fmla="*/ 2305135 w 4367346"/>
                <a:gd name="connsiteY487" fmla="*/ 896573 h 2573224"/>
                <a:gd name="connsiteX488" fmla="*/ 2305135 w 4367346"/>
                <a:gd name="connsiteY488" fmla="*/ 890971 h 2573224"/>
                <a:gd name="connsiteX489" fmla="*/ 2321813 w 4367346"/>
                <a:gd name="connsiteY489" fmla="*/ 890971 h 2573224"/>
                <a:gd name="connsiteX490" fmla="*/ 2321813 w 4367346"/>
                <a:gd name="connsiteY490" fmla="*/ 883757 h 2573224"/>
                <a:gd name="connsiteX491" fmla="*/ 2331362 w 4367346"/>
                <a:gd name="connsiteY491" fmla="*/ 883757 h 2573224"/>
                <a:gd name="connsiteX492" fmla="*/ 2331362 w 4367346"/>
                <a:gd name="connsiteY492" fmla="*/ 876415 h 2573224"/>
                <a:gd name="connsiteX493" fmla="*/ 2345961 w 4367346"/>
                <a:gd name="connsiteY493" fmla="*/ 876415 h 2573224"/>
                <a:gd name="connsiteX494" fmla="*/ 2345961 w 4367346"/>
                <a:gd name="connsiteY494" fmla="*/ 869200 h 2573224"/>
                <a:gd name="connsiteX495" fmla="*/ 2350503 w 4367346"/>
                <a:gd name="connsiteY495" fmla="*/ 869200 h 2573224"/>
                <a:gd name="connsiteX496" fmla="*/ 2350503 w 4367346"/>
                <a:gd name="connsiteY496" fmla="*/ 864617 h 2573224"/>
                <a:gd name="connsiteX497" fmla="*/ 2381568 w 4367346"/>
                <a:gd name="connsiteY497" fmla="*/ 864617 h 2573224"/>
                <a:gd name="connsiteX498" fmla="*/ 2381568 w 4367346"/>
                <a:gd name="connsiteY498" fmla="*/ 857572 h 2573224"/>
                <a:gd name="connsiteX499" fmla="*/ 2408475 w 4367346"/>
                <a:gd name="connsiteY499" fmla="*/ 857572 h 2573224"/>
                <a:gd name="connsiteX500" fmla="*/ 2408475 w 4367346"/>
                <a:gd name="connsiteY500" fmla="*/ 851248 h 2573224"/>
                <a:gd name="connsiteX501" fmla="*/ 2412591 w 4367346"/>
                <a:gd name="connsiteY501" fmla="*/ 851248 h 2573224"/>
                <a:gd name="connsiteX502" fmla="*/ 2412591 w 4367346"/>
                <a:gd name="connsiteY502" fmla="*/ 843439 h 2573224"/>
                <a:gd name="connsiteX503" fmla="*/ 2431307 w 4367346"/>
                <a:gd name="connsiteY503" fmla="*/ 843439 h 2573224"/>
                <a:gd name="connsiteX504" fmla="*/ 2431307 w 4367346"/>
                <a:gd name="connsiteY504" fmla="*/ 836352 h 2573224"/>
                <a:gd name="connsiteX505" fmla="*/ 2466914 w 4367346"/>
                <a:gd name="connsiteY505" fmla="*/ 836522 h 2573224"/>
                <a:gd name="connsiteX506" fmla="*/ 2466914 w 4367346"/>
                <a:gd name="connsiteY506" fmla="*/ 830029 h 2573224"/>
                <a:gd name="connsiteX507" fmla="*/ 2503242 w 4367346"/>
                <a:gd name="connsiteY507" fmla="*/ 829901 h 2573224"/>
                <a:gd name="connsiteX508" fmla="*/ 2503242 w 4367346"/>
                <a:gd name="connsiteY508" fmla="*/ 821795 h 2573224"/>
                <a:gd name="connsiteX509" fmla="*/ 2511772 w 4367346"/>
                <a:gd name="connsiteY509" fmla="*/ 821795 h 2573224"/>
                <a:gd name="connsiteX510" fmla="*/ 2511772 w 4367346"/>
                <a:gd name="connsiteY510" fmla="*/ 807960 h 2573224"/>
                <a:gd name="connsiteX511" fmla="*/ 2516949 w 4367346"/>
                <a:gd name="connsiteY511" fmla="*/ 807960 h 2573224"/>
                <a:gd name="connsiteX512" fmla="*/ 2516949 w 4367346"/>
                <a:gd name="connsiteY512" fmla="*/ 801212 h 2573224"/>
                <a:gd name="connsiteX513" fmla="*/ 2548567 w 4367346"/>
                <a:gd name="connsiteY513" fmla="*/ 801212 h 2573224"/>
                <a:gd name="connsiteX514" fmla="*/ 2548567 w 4367346"/>
                <a:gd name="connsiteY514" fmla="*/ 793700 h 2573224"/>
                <a:gd name="connsiteX515" fmla="*/ 2572418 w 4367346"/>
                <a:gd name="connsiteY515" fmla="*/ 793700 h 2573224"/>
                <a:gd name="connsiteX516" fmla="*/ 2572418 w 4367346"/>
                <a:gd name="connsiteY516" fmla="*/ 787377 h 2573224"/>
                <a:gd name="connsiteX517" fmla="*/ 2588163 w 4367346"/>
                <a:gd name="connsiteY517" fmla="*/ 787377 h 2573224"/>
                <a:gd name="connsiteX518" fmla="*/ 2588163 w 4367346"/>
                <a:gd name="connsiteY518" fmla="*/ 779568 h 2573224"/>
                <a:gd name="connsiteX519" fmla="*/ 2612608 w 4367346"/>
                <a:gd name="connsiteY519" fmla="*/ 779568 h 2573224"/>
                <a:gd name="connsiteX520" fmla="*/ 2612608 w 4367346"/>
                <a:gd name="connsiteY520" fmla="*/ 772353 h 2573224"/>
                <a:gd name="connsiteX521" fmla="*/ 2621860 w 4367346"/>
                <a:gd name="connsiteY521" fmla="*/ 772353 h 2573224"/>
                <a:gd name="connsiteX522" fmla="*/ 2621860 w 4367346"/>
                <a:gd name="connsiteY522" fmla="*/ 765563 h 2573224"/>
                <a:gd name="connsiteX523" fmla="*/ 2658060 w 4367346"/>
                <a:gd name="connsiteY523" fmla="*/ 765563 h 2573224"/>
                <a:gd name="connsiteX524" fmla="*/ 2658060 w 4367346"/>
                <a:gd name="connsiteY524" fmla="*/ 755293 h 2573224"/>
                <a:gd name="connsiteX525" fmla="*/ 2673932 w 4367346"/>
                <a:gd name="connsiteY525" fmla="*/ 755293 h 2573224"/>
                <a:gd name="connsiteX526" fmla="*/ 2673932 w 4367346"/>
                <a:gd name="connsiteY526" fmla="*/ 748205 h 2573224"/>
                <a:gd name="connsiteX527" fmla="*/ 2688362 w 4367346"/>
                <a:gd name="connsiteY527" fmla="*/ 748205 h 2573224"/>
                <a:gd name="connsiteX528" fmla="*/ 2688362 w 4367346"/>
                <a:gd name="connsiteY528" fmla="*/ 731994 h 2573224"/>
                <a:gd name="connsiteX529" fmla="*/ 2724350 w 4367346"/>
                <a:gd name="connsiteY529" fmla="*/ 731994 h 2573224"/>
                <a:gd name="connsiteX530" fmla="*/ 2724350 w 4367346"/>
                <a:gd name="connsiteY530" fmla="*/ 714636 h 2573224"/>
                <a:gd name="connsiteX531" fmla="*/ 2734239 w 4367346"/>
                <a:gd name="connsiteY531" fmla="*/ 714636 h 2573224"/>
                <a:gd name="connsiteX532" fmla="*/ 2734239 w 4367346"/>
                <a:gd name="connsiteY532" fmla="*/ 705766 h 2573224"/>
                <a:gd name="connsiteX533" fmla="*/ 2752233 w 4367346"/>
                <a:gd name="connsiteY533" fmla="*/ 705766 h 2573224"/>
                <a:gd name="connsiteX534" fmla="*/ 2752403 w 4367346"/>
                <a:gd name="connsiteY534" fmla="*/ 689045 h 2573224"/>
                <a:gd name="connsiteX535" fmla="*/ 2764668 w 4367346"/>
                <a:gd name="connsiteY535" fmla="*/ 689045 h 2573224"/>
                <a:gd name="connsiteX536" fmla="*/ 2764668 w 4367346"/>
                <a:gd name="connsiteY536" fmla="*/ 679369 h 2573224"/>
                <a:gd name="connsiteX537" fmla="*/ 2769506 w 4367346"/>
                <a:gd name="connsiteY537" fmla="*/ 679369 h 2573224"/>
                <a:gd name="connsiteX538" fmla="*/ 2769294 w 4367346"/>
                <a:gd name="connsiteY538" fmla="*/ 669693 h 2573224"/>
                <a:gd name="connsiteX539" fmla="*/ 2850565 w 4367346"/>
                <a:gd name="connsiteY539" fmla="*/ 669693 h 2573224"/>
                <a:gd name="connsiteX540" fmla="*/ 2850565 w 4367346"/>
                <a:gd name="connsiteY540" fmla="*/ 660611 h 2573224"/>
                <a:gd name="connsiteX541" fmla="*/ 2864867 w 4367346"/>
                <a:gd name="connsiteY541" fmla="*/ 660611 h 2573224"/>
                <a:gd name="connsiteX542" fmla="*/ 2864867 w 4367346"/>
                <a:gd name="connsiteY542" fmla="*/ 653566 h 2573224"/>
                <a:gd name="connsiteX543" fmla="*/ 2909641 w 4367346"/>
                <a:gd name="connsiteY543" fmla="*/ 653566 h 2573224"/>
                <a:gd name="connsiteX544" fmla="*/ 2909641 w 4367346"/>
                <a:gd name="connsiteY544" fmla="*/ 641640 h 2573224"/>
                <a:gd name="connsiteX545" fmla="*/ 2914479 w 4367346"/>
                <a:gd name="connsiteY545" fmla="*/ 641640 h 2573224"/>
                <a:gd name="connsiteX546" fmla="*/ 2914479 w 4367346"/>
                <a:gd name="connsiteY546" fmla="*/ 632176 h 2573224"/>
                <a:gd name="connsiteX547" fmla="*/ 2945332 w 4367346"/>
                <a:gd name="connsiteY547" fmla="*/ 632176 h 2573224"/>
                <a:gd name="connsiteX548" fmla="*/ 2945332 w 4367346"/>
                <a:gd name="connsiteY548" fmla="*/ 622076 h 2573224"/>
                <a:gd name="connsiteX549" fmla="*/ 2959677 w 4367346"/>
                <a:gd name="connsiteY549" fmla="*/ 622076 h 2573224"/>
                <a:gd name="connsiteX550" fmla="*/ 2959677 w 4367346"/>
                <a:gd name="connsiteY550" fmla="*/ 613036 h 2573224"/>
                <a:gd name="connsiteX551" fmla="*/ 2968716 w 4367346"/>
                <a:gd name="connsiteY551" fmla="*/ 613036 h 2573224"/>
                <a:gd name="connsiteX552" fmla="*/ 2968716 w 4367346"/>
                <a:gd name="connsiteY552" fmla="*/ 593684 h 2573224"/>
                <a:gd name="connsiteX553" fmla="*/ 3026603 w 4367346"/>
                <a:gd name="connsiteY553" fmla="*/ 593684 h 2573224"/>
                <a:gd name="connsiteX554" fmla="*/ 3026603 w 4367346"/>
                <a:gd name="connsiteY554" fmla="*/ 571700 h 2573224"/>
                <a:gd name="connsiteX555" fmla="*/ 3044555 w 4367346"/>
                <a:gd name="connsiteY555" fmla="*/ 571700 h 2573224"/>
                <a:gd name="connsiteX556" fmla="*/ 3044555 w 4367346"/>
                <a:gd name="connsiteY556" fmla="*/ 563000 h 2573224"/>
                <a:gd name="connsiteX557" fmla="*/ 3059069 w 4367346"/>
                <a:gd name="connsiteY557" fmla="*/ 563000 h 2573224"/>
                <a:gd name="connsiteX558" fmla="*/ 3059069 w 4367346"/>
                <a:gd name="connsiteY558" fmla="*/ 551117 h 2573224"/>
                <a:gd name="connsiteX559" fmla="*/ 3076003 w 4367346"/>
                <a:gd name="connsiteY559" fmla="*/ 551117 h 2573224"/>
                <a:gd name="connsiteX560" fmla="*/ 3076003 w 4367346"/>
                <a:gd name="connsiteY560" fmla="*/ 541441 h 2573224"/>
                <a:gd name="connsiteX561" fmla="*/ 3099811 w 4367346"/>
                <a:gd name="connsiteY561" fmla="*/ 541441 h 2573224"/>
                <a:gd name="connsiteX562" fmla="*/ 3099811 w 4367346"/>
                <a:gd name="connsiteY562" fmla="*/ 528921 h 2573224"/>
                <a:gd name="connsiteX563" fmla="*/ 3156595 w 4367346"/>
                <a:gd name="connsiteY563" fmla="*/ 528921 h 2573224"/>
                <a:gd name="connsiteX564" fmla="*/ 3156595 w 4367346"/>
                <a:gd name="connsiteY564" fmla="*/ 517760 h 2573224"/>
                <a:gd name="connsiteX565" fmla="*/ 3166144 w 4367346"/>
                <a:gd name="connsiteY565" fmla="*/ 517760 h 2573224"/>
                <a:gd name="connsiteX566" fmla="*/ 3166144 w 4367346"/>
                <a:gd name="connsiteY566" fmla="*/ 505877 h 2573224"/>
                <a:gd name="connsiteX567" fmla="*/ 3211851 w 4367346"/>
                <a:gd name="connsiteY567" fmla="*/ 505877 h 2573224"/>
                <a:gd name="connsiteX568" fmla="*/ 3211851 w 4367346"/>
                <a:gd name="connsiteY568" fmla="*/ 494164 h 2573224"/>
                <a:gd name="connsiteX569" fmla="*/ 3216689 w 4367346"/>
                <a:gd name="connsiteY569" fmla="*/ 494164 h 2573224"/>
                <a:gd name="connsiteX570" fmla="*/ 3216689 w 4367346"/>
                <a:gd name="connsiteY570" fmla="*/ 479777 h 2573224"/>
                <a:gd name="connsiteX571" fmla="*/ 3230652 w 4367346"/>
                <a:gd name="connsiteY571" fmla="*/ 479777 h 2573224"/>
                <a:gd name="connsiteX572" fmla="*/ 3230652 w 4367346"/>
                <a:gd name="connsiteY572" fmla="*/ 453549 h 2573224"/>
                <a:gd name="connsiteX573" fmla="*/ 3235023 w 4367346"/>
                <a:gd name="connsiteY573" fmla="*/ 453549 h 2573224"/>
                <a:gd name="connsiteX574" fmla="*/ 3235023 w 4367346"/>
                <a:gd name="connsiteY574" fmla="*/ 438865 h 2573224"/>
                <a:gd name="connsiteX575" fmla="*/ 3271394 w 4367346"/>
                <a:gd name="connsiteY575" fmla="*/ 438865 h 2573224"/>
                <a:gd name="connsiteX576" fmla="*/ 3271394 w 4367346"/>
                <a:gd name="connsiteY576" fmla="*/ 427025 h 2573224"/>
                <a:gd name="connsiteX577" fmla="*/ 3307000 w 4367346"/>
                <a:gd name="connsiteY577" fmla="*/ 427025 h 2573224"/>
                <a:gd name="connsiteX578" fmla="*/ 3307000 w 4367346"/>
                <a:gd name="connsiteY578" fmla="*/ 412341 h 2573224"/>
                <a:gd name="connsiteX579" fmla="*/ 3320920 w 4367346"/>
                <a:gd name="connsiteY579" fmla="*/ 412341 h 2573224"/>
                <a:gd name="connsiteX580" fmla="*/ 3320920 w 4367346"/>
                <a:gd name="connsiteY580" fmla="*/ 399015 h 2573224"/>
                <a:gd name="connsiteX581" fmla="*/ 3361704 w 4367346"/>
                <a:gd name="connsiteY581" fmla="*/ 399015 h 2573224"/>
                <a:gd name="connsiteX582" fmla="*/ 3361704 w 4367346"/>
                <a:gd name="connsiteY582" fmla="*/ 381869 h 2573224"/>
                <a:gd name="connsiteX583" fmla="*/ 3373545 w 4367346"/>
                <a:gd name="connsiteY583" fmla="*/ 381869 h 2573224"/>
                <a:gd name="connsiteX584" fmla="*/ 3373545 w 4367346"/>
                <a:gd name="connsiteY584" fmla="*/ 367779 h 2573224"/>
                <a:gd name="connsiteX585" fmla="*/ 3438647 w 4367346"/>
                <a:gd name="connsiteY585" fmla="*/ 367779 h 2573224"/>
                <a:gd name="connsiteX586" fmla="*/ 3438647 w 4367346"/>
                <a:gd name="connsiteY586" fmla="*/ 350931 h 2573224"/>
                <a:gd name="connsiteX587" fmla="*/ 3487452 w 4367346"/>
                <a:gd name="connsiteY587" fmla="*/ 350931 h 2573224"/>
                <a:gd name="connsiteX588" fmla="*/ 3487452 w 4367346"/>
                <a:gd name="connsiteY588" fmla="*/ 334677 h 2573224"/>
                <a:gd name="connsiteX589" fmla="*/ 3503749 w 4367346"/>
                <a:gd name="connsiteY589" fmla="*/ 334677 h 2573224"/>
                <a:gd name="connsiteX590" fmla="*/ 3503749 w 4367346"/>
                <a:gd name="connsiteY590" fmla="*/ 317913 h 2573224"/>
                <a:gd name="connsiteX591" fmla="*/ 3532777 w 4367346"/>
                <a:gd name="connsiteY591" fmla="*/ 317913 h 2573224"/>
                <a:gd name="connsiteX592" fmla="*/ 3532777 w 4367346"/>
                <a:gd name="connsiteY592" fmla="*/ 298433 h 2573224"/>
                <a:gd name="connsiteX593" fmla="*/ 3604712 w 4367346"/>
                <a:gd name="connsiteY593" fmla="*/ 298433 h 2573224"/>
                <a:gd name="connsiteX594" fmla="*/ 3604712 w 4367346"/>
                <a:gd name="connsiteY594" fmla="*/ 279548 h 2573224"/>
                <a:gd name="connsiteX595" fmla="*/ 3659119 w 4367346"/>
                <a:gd name="connsiteY595" fmla="*/ 279548 h 2573224"/>
                <a:gd name="connsiteX596" fmla="*/ 3659119 w 4367346"/>
                <a:gd name="connsiteY596" fmla="*/ 255867 h 2573224"/>
                <a:gd name="connsiteX597" fmla="*/ 3784146 w 4367346"/>
                <a:gd name="connsiteY597" fmla="*/ 255867 h 2573224"/>
                <a:gd name="connsiteX598" fmla="*/ 3784146 w 4367346"/>
                <a:gd name="connsiteY598" fmla="*/ 232822 h 2573224"/>
                <a:gd name="connsiteX599" fmla="*/ 3934593 w 4367346"/>
                <a:gd name="connsiteY599" fmla="*/ 232822 h 2573224"/>
                <a:gd name="connsiteX600" fmla="*/ 3934593 w 4367346"/>
                <a:gd name="connsiteY600" fmla="*/ 198786 h 2573224"/>
                <a:gd name="connsiteX601" fmla="*/ 3941171 w 4367346"/>
                <a:gd name="connsiteY601" fmla="*/ 198786 h 2573224"/>
                <a:gd name="connsiteX602" fmla="*/ 3941171 w 4367346"/>
                <a:gd name="connsiteY602" fmla="*/ 165301 h 2573224"/>
                <a:gd name="connsiteX603" fmla="*/ 4010347 w 4367346"/>
                <a:gd name="connsiteY603" fmla="*/ 165301 h 2573224"/>
                <a:gd name="connsiteX604" fmla="*/ 4010347 w 4367346"/>
                <a:gd name="connsiteY604" fmla="*/ 125790 h 2573224"/>
                <a:gd name="connsiteX605" fmla="*/ 4267827 w 4367346"/>
                <a:gd name="connsiteY605" fmla="*/ 125790 h 2573224"/>
                <a:gd name="connsiteX606" fmla="*/ 4267827 w 4367346"/>
                <a:gd name="connsiteY606" fmla="*/ 65951 h 2573224"/>
                <a:gd name="connsiteX607" fmla="*/ 4313364 w 4367346"/>
                <a:gd name="connsiteY607" fmla="*/ 65951 h 2573224"/>
                <a:gd name="connsiteX608" fmla="*/ 4313364 w 4367346"/>
                <a:gd name="connsiteY608" fmla="*/ 0 h 2573224"/>
                <a:gd name="connsiteX609" fmla="*/ 4367347 w 4367346"/>
                <a:gd name="connsiteY609" fmla="*/ 0 h 257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Lst>
              <a:rect l="l" t="t" r="r" b="b"/>
              <a:pathLst>
                <a:path w="4367346" h="2573224">
                  <a:moveTo>
                    <a:pt x="0" y="2573224"/>
                  </a:moveTo>
                  <a:lnTo>
                    <a:pt x="21687" y="2573224"/>
                  </a:lnTo>
                  <a:lnTo>
                    <a:pt x="21687" y="2570890"/>
                  </a:lnTo>
                  <a:lnTo>
                    <a:pt x="26609" y="2570890"/>
                  </a:lnTo>
                  <a:lnTo>
                    <a:pt x="26609" y="2561002"/>
                  </a:lnTo>
                  <a:lnTo>
                    <a:pt x="31575" y="2561002"/>
                  </a:lnTo>
                  <a:lnTo>
                    <a:pt x="31575" y="2553914"/>
                  </a:lnTo>
                  <a:lnTo>
                    <a:pt x="38620" y="2553914"/>
                  </a:lnTo>
                  <a:lnTo>
                    <a:pt x="38620" y="2549543"/>
                  </a:lnTo>
                  <a:lnTo>
                    <a:pt x="43458" y="2549543"/>
                  </a:lnTo>
                  <a:lnTo>
                    <a:pt x="43458" y="2546997"/>
                  </a:lnTo>
                  <a:lnTo>
                    <a:pt x="48508" y="2546997"/>
                  </a:lnTo>
                  <a:lnTo>
                    <a:pt x="48508" y="2542286"/>
                  </a:lnTo>
                  <a:lnTo>
                    <a:pt x="52540" y="2542286"/>
                  </a:lnTo>
                  <a:lnTo>
                    <a:pt x="52540" y="2535114"/>
                  </a:lnTo>
                  <a:lnTo>
                    <a:pt x="57590" y="2535114"/>
                  </a:lnTo>
                  <a:lnTo>
                    <a:pt x="57590" y="2530276"/>
                  </a:lnTo>
                  <a:lnTo>
                    <a:pt x="62216" y="2530276"/>
                  </a:lnTo>
                  <a:lnTo>
                    <a:pt x="62216" y="2518690"/>
                  </a:lnTo>
                  <a:lnTo>
                    <a:pt x="67139" y="2518690"/>
                  </a:lnTo>
                  <a:lnTo>
                    <a:pt x="67139" y="2511305"/>
                  </a:lnTo>
                  <a:lnTo>
                    <a:pt x="71765" y="2511305"/>
                  </a:lnTo>
                  <a:lnTo>
                    <a:pt x="71765" y="2504175"/>
                  </a:lnTo>
                  <a:lnTo>
                    <a:pt x="76433" y="2504175"/>
                  </a:lnTo>
                  <a:lnTo>
                    <a:pt x="76433" y="2494584"/>
                  </a:lnTo>
                  <a:lnTo>
                    <a:pt x="83690" y="2494584"/>
                  </a:lnTo>
                  <a:lnTo>
                    <a:pt x="83690" y="2487709"/>
                  </a:lnTo>
                  <a:lnTo>
                    <a:pt x="88613" y="2487709"/>
                  </a:lnTo>
                  <a:lnTo>
                    <a:pt x="88613" y="2475444"/>
                  </a:lnTo>
                  <a:lnTo>
                    <a:pt x="93621" y="2475444"/>
                  </a:lnTo>
                  <a:lnTo>
                    <a:pt x="93621" y="2469205"/>
                  </a:lnTo>
                  <a:lnTo>
                    <a:pt x="97992" y="2469205"/>
                  </a:lnTo>
                  <a:lnTo>
                    <a:pt x="97992" y="2464113"/>
                  </a:lnTo>
                  <a:lnTo>
                    <a:pt x="107541" y="2464113"/>
                  </a:lnTo>
                  <a:lnTo>
                    <a:pt x="107541" y="2461397"/>
                  </a:lnTo>
                  <a:lnTo>
                    <a:pt x="112507" y="2461397"/>
                  </a:lnTo>
                  <a:lnTo>
                    <a:pt x="112507" y="2451848"/>
                  </a:lnTo>
                  <a:lnTo>
                    <a:pt x="117217" y="2451848"/>
                  </a:lnTo>
                  <a:lnTo>
                    <a:pt x="117217" y="2445057"/>
                  </a:lnTo>
                  <a:lnTo>
                    <a:pt x="121801" y="2445057"/>
                  </a:lnTo>
                  <a:lnTo>
                    <a:pt x="121801" y="2440219"/>
                  </a:lnTo>
                  <a:lnTo>
                    <a:pt x="129016" y="2440219"/>
                  </a:lnTo>
                  <a:lnTo>
                    <a:pt x="129016" y="2432962"/>
                  </a:lnTo>
                  <a:lnTo>
                    <a:pt x="134618" y="2432962"/>
                  </a:lnTo>
                  <a:lnTo>
                    <a:pt x="134618" y="2427742"/>
                  </a:lnTo>
                  <a:lnTo>
                    <a:pt x="140304" y="2427742"/>
                  </a:lnTo>
                  <a:lnTo>
                    <a:pt x="140304" y="2421206"/>
                  </a:lnTo>
                  <a:lnTo>
                    <a:pt x="146628" y="2421206"/>
                  </a:lnTo>
                  <a:lnTo>
                    <a:pt x="146628" y="2417684"/>
                  </a:lnTo>
                  <a:lnTo>
                    <a:pt x="152824" y="2417684"/>
                  </a:lnTo>
                  <a:lnTo>
                    <a:pt x="152824" y="2406777"/>
                  </a:lnTo>
                  <a:lnTo>
                    <a:pt x="157662" y="2406777"/>
                  </a:lnTo>
                  <a:lnTo>
                    <a:pt x="157662" y="2397822"/>
                  </a:lnTo>
                  <a:lnTo>
                    <a:pt x="162925" y="2397822"/>
                  </a:lnTo>
                  <a:lnTo>
                    <a:pt x="162925" y="2390565"/>
                  </a:lnTo>
                  <a:lnTo>
                    <a:pt x="169885" y="2390565"/>
                  </a:lnTo>
                  <a:lnTo>
                    <a:pt x="169885" y="2385939"/>
                  </a:lnTo>
                  <a:lnTo>
                    <a:pt x="174808" y="2385939"/>
                  </a:lnTo>
                  <a:lnTo>
                    <a:pt x="174808" y="2378513"/>
                  </a:lnTo>
                  <a:lnTo>
                    <a:pt x="179731" y="2378513"/>
                  </a:lnTo>
                  <a:lnTo>
                    <a:pt x="179731" y="2373844"/>
                  </a:lnTo>
                  <a:lnTo>
                    <a:pt x="184102" y="2373844"/>
                  </a:lnTo>
                  <a:lnTo>
                    <a:pt x="184102" y="2364168"/>
                  </a:lnTo>
                  <a:lnTo>
                    <a:pt x="188813" y="2364168"/>
                  </a:lnTo>
                  <a:lnTo>
                    <a:pt x="188813" y="2352667"/>
                  </a:lnTo>
                  <a:lnTo>
                    <a:pt x="198531" y="2352667"/>
                  </a:lnTo>
                  <a:lnTo>
                    <a:pt x="198531" y="2342906"/>
                  </a:lnTo>
                  <a:lnTo>
                    <a:pt x="202945" y="2342906"/>
                  </a:lnTo>
                  <a:lnTo>
                    <a:pt x="202945" y="2340487"/>
                  </a:lnTo>
                  <a:lnTo>
                    <a:pt x="207783" y="2340487"/>
                  </a:lnTo>
                  <a:lnTo>
                    <a:pt x="207783" y="2316084"/>
                  </a:lnTo>
                  <a:lnTo>
                    <a:pt x="214743" y="2316084"/>
                  </a:lnTo>
                  <a:lnTo>
                    <a:pt x="214743" y="2306832"/>
                  </a:lnTo>
                  <a:lnTo>
                    <a:pt x="219411" y="2306832"/>
                  </a:lnTo>
                  <a:lnTo>
                    <a:pt x="219411" y="2299448"/>
                  </a:lnTo>
                  <a:lnTo>
                    <a:pt x="224419" y="2299448"/>
                  </a:lnTo>
                  <a:lnTo>
                    <a:pt x="224419" y="2297156"/>
                  </a:lnTo>
                  <a:lnTo>
                    <a:pt x="233841" y="2297156"/>
                  </a:lnTo>
                  <a:lnTo>
                    <a:pt x="233841" y="2292318"/>
                  </a:lnTo>
                  <a:lnTo>
                    <a:pt x="238551" y="2292318"/>
                  </a:lnTo>
                  <a:lnTo>
                    <a:pt x="238551" y="2285231"/>
                  </a:lnTo>
                  <a:lnTo>
                    <a:pt x="243474" y="2285231"/>
                  </a:lnTo>
                  <a:lnTo>
                    <a:pt x="243474" y="2280520"/>
                  </a:lnTo>
                  <a:lnTo>
                    <a:pt x="247931" y="2280520"/>
                  </a:lnTo>
                  <a:lnTo>
                    <a:pt x="247931" y="2273263"/>
                  </a:lnTo>
                  <a:lnTo>
                    <a:pt x="273946" y="2273263"/>
                  </a:lnTo>
                  <a:lnTo>
                    <a:pt x="273946" y="2269401"/>
                  </a:lnTo>
                  <a:lnTo>
                    <a:pt x="278954" y="2269401"/>
                  </a:lnTo>
                  <a:lnTo>
                    <a:pt x="278954" y="2257178"/>
                  </a:lnTo>
                  <a:lnTo>
                    <a:pt x="283410" y="2257178"/>
                  </a:lnTo>
                  <a:lnTo>
                    <a:pt x="283410" y="2245126"/>
                  </a:lnTo>
                  <a:lnTo>
                    <a:pt x="297924" y="2245126"/>
                  </a:lnTo>
                  <a:lnTo>
                    <a:pt x="297924" y="2238123"/>
                  </a:lnTo>
                  <a:lnTo>
                    <a:pt x="305054" y="2238123"/>
                  </a:lnTo>
                  <a:lnTo>
                    <a:pt x="305054" y="2230951"/>
                  </a:lnTo>
                  <a:lnTo>
                    <a:pt x="314263" y="2230951"/>
                  </a:lnTo>
                  <a:lnTo>
                    <a:pt x="314263" y="2225688"/>
                  </a:lnTo>
                  <a:lnTo>
                    <a:pt x="319398" y="2225688"/>
                  </a:lnTo>
                  <a:lnTo>
                    <a:pt x="319398" y="2218813"/>
                  </a:lnTo>
                  <a:lnTo>
                    <a:pt x="328778" y="2218813"/>
                  </a:lnTo>
                  <a:lnTo>
                    <a:pt x="328778" y="2185668"/>
                  </a:lnTo>
                  <a:lnTo>
                    <a:pt x="333531" y="2185668"/>
                  </a:lnTo>
                  <a:lnTo>
                    <a:pt x="333531" y="2179005"/>
                  </a:lnTo>
                  <a:lnTo>
                    <a:pt x="345583" y="2179005"/>
                  </a:lnTo>
                  <a:lnTo>
                    <a:pt x="345583" y="2173955"/>
                  </a:lnTo>
                  <a:lnTo>
                    <a:pt x="359801" y="2173955"/>
                  </a:lnTo>
                  <a:lnTo>
                    <a:pt x="359801" y="2170942"/>
                  </a:lnTo>
                  <a:lnTo>
                    <a:pt x="364469" y="2170942"/>
                  </a:lnTo>
                  <a:lnTo>
                    <a:pt x="364469" y="2159144"/>
                  </a:lnTo>
                  <a:lnTo>
                    <a:pt x="369392" y="2159144"/>
                  </a:lnTo>
                  <a:lnTo>
                    <a:pt x="369392" y="2154518"/>
                  </a:lnTo>
                  <a:lnTo>
                    <a:pt x="378898" y="2154518"/>
                  </a:lnTo>
                  <a:lnTo>
                    <a:pt x="378898" y="2147048"/>
                  </a:lnTo>
                  <a:lnTo>
                    <a:pt x="383312" y="2147048"/>
                  </a:lnTo>
                  <a:lnTo>
                    <a:pt x="383312" y="2142422"/>
                  </a:lnTo>
                  <a:lnTo>
                    <a:pt x="390696" y="2142422"/>
                  </a:lnTo>
                  <a:lnTo>
                    <a:pt x="390696" y="2135123"/>
                  </a:lnTo>
                  <a:lnTo>
                    <a:pt x="395238" y="2135123"/>
                  </a:lnTo>
                  <a:lnTo>
                    <a:pt x="395238" y="2130921"/>
                  </a:lnTo>
                  <a:lnTo>
                    <a:pt x="404786" y="2130921"/>
                  </a:lnTo>
                  <a:lnTo>
                    <a:pt x="404786" y="2128205"/>
                  </a:lnTo>
                  <a:lnTo>
                    <a:pt x="409455" y="2128205"/>
                  </a:lnTo>
                  <a:lnTo>
                    <a:pt x="409455" y="2116492"/>
                  </a:lnTo>
                  <a:lnTo>
                    <a:pt x="414208" y="2116492"/>
                  </a:lnTo>
                  <a:lnTo>
                    <a:pt x="414208" y="2106604"/>
                  </a:lnTo>
                  <a:lnTo>
                    <a:pt x="419131" y="2106604"/>
                  </a:lnTo>
                  <a:lnTo>
                    <a:pt x="419131" y="2093023"/>
                  </a:lnTo>
                  <a:lnTo>
                    <a:pt x="423587" y="2093023"/>
                  </a:lnTo>
                  <a:lnTo>
                    <a:pt x="423587" y="2085426"/>
                  </a:lnTo>
                  <a:lnTo>
                    <a:pt x="428595" y="2085426"/>
                  </a:lnTo>
                  <a:lnTo>
                    <a:pt x="428595" y="2080588"/>
                  </a:lnTo>
                  <a:lnTo>
                    <a:pt x="436064" y="2080588"/>
                  </a:lnTo>
                  <a:lnTo>
                    <a:pt x="436064" y="2064292"/>
                  </a:lnTo>
                  <a:lnTo>
                    <a:pt x="440393" y="2064292"/>
                  </a:lnTo>
                  <a:lnTo>
                    <a:pt x="440393" y="2061448"/>
                  </a:lnTo>
                  <a:lnTo>
                    <a:pt x="445061" y="2061448"/>
                  </a:lnTo>
                  <a:lnTo>
                    <a:pt x="445061" y="2049735"/>
                  </a:lnTo>
                  <a:lnTo>
                    <a:pt x="450281" y="2049735"/>
                  </a:lnTo>
                  <a:lnTo>
                    <a:pt x="450281" y="2045024"/>
                  </a:lnTo>
                  <a:lnTo>
                    <a:pt x="454907" y="2045024"/>
                  </a:lnTo>
                  <a:lnTo>
                    <a:pt x="454907" y="2040186"/>
                  </a:lnTo>
                  <a:lnTo>
                    <a:pt x="464498" y="2040186"/>
                  </a:lnTo>
                  <a:lnTo>
                    <a:pt x="464498" y="2026054"/>
                  </a:lnTo>
                  <a:lnTo>
                    <a:pt x="474175" y="2026054"/>
                  </a:lnTo>
                  <a:lnTo>
                    <a:pt x="474175" y="2018712"/>
                  </a:lnTo>
                  <a:lnTo>
                    <a:pt x="480923" y="2018712"/>
                  </a:lnTo>
                  <a:lnTo>
                    <a:pt x="480923" y="2008908"/>
                  </a:lnTo>
                  <a:lnTo>
                    <a:pt x="485463" y="2008908"/>
                  </a:lnTo>
                  <a:lnTo>
                    <a:pt x="485463" y="2002076"/>
                  </a:lnTo>
                  <a:lnTo>
                    <a:pt x="495352" y="2002076"/>
                  </a:lnTo>
                  <a:lnTo>
                    <a:pt x="495352" y="1997619"/>
                  </a:lnTo>
                  <a:lnTo>
                    <a:pt x="509781" y="1997619"/>
                  </a:lnTo>
                  <a:lnTo>
                    <a:pt x="509781" y="1990447"/>
                  </a:lnTo>
                  <a:lnTo>
                    <a:pt x="521579" y="1990447"/>
                  </a:lnTo>
                  <a:lnTo>
                    <a:pt x="521579" y="1985524"/>
                  </a:lnTo>
                  <a:lnTo>
                    <a:pt x="530746" y="1985524"/>
                  </a:lnTo>
                  <a:lnTo>
                    <a:pt x="530746" y="1978352"/>
                  </a:lnTo>
                  <a:lnTo>
                    <a:pt x="540125" y="1978352"/>
                  </a:lnTo>
                  <a:lnTo>
                    <a:pt x="540125" y="1973641"/>
                  </a:lnTo>
                  <a:lnTo>
                    <a:pt x="545176" y="1973641"/>
                  </a:lnTo>
                  <a:lnTo>
                    <a:pt x="545176" y="1971307"/>
                  </a:lnTo>
                  <a:lnTo>
                    <a:pt x="554640" y="1971307"/>
                  </a:lnTo>
                  <a:lnTo>
                    <a:pt x="554640" y="1966554"/>
                  </a:lnTo>
                  <a:lnTo>
                    <a:pt x="559563" y="1966554"/>
                  </a:lnTo>
                  <a:lnTo>
                    <a:pt x="559563" y="1961716"/>
                  </a:lnTo>
                  <a:lnTo>
                    <a:pt x="576114" y="1961716"/>
                  </a:lnTo>
                  <a:lnTo>
                    <a:pt x="576114" y="1954756"/>
                  </a:lnTo>
                  <a:lnTo>
                    <a:pt x="585578" y="1954756"/>
                  </a:lnTo>
                  <a:lnTo>
                    <a:pt x="585578" y="1952167"/>
                  </a:lnTo>
                  <a:lnTo>
                    <a:pt x="590331" y="1952167"/>
                  </a:lnTo>
                  <a:lnTo>
                    <a:pt x="590331" y="1943170"/>
                  </a:lnTo>
                  <a:lnTo>
                    <a:pt x="595042" y="1943170"/>
                  </a:lnTo>
                  <a:lnTo>
                    <a:pt x="595042" y="1940157"/>
                  </a:lnTo>
                  <a:lnTo>
                    <a:pt x="599795" y="1940157"/>
                  </a:lnTo>
                  <a:lnTo>
                    <a:pt x="599795" y="1931202"/>
                  </a:lnTo>
                  <a:lnTo>
                    <a:pt x="604633" y="1931202"/>
                  </a:lnTo>
                  <a:lnTo>
                    <a:pt x="604633" y="1923733"/>
                  </a:lnTo>
                  <a:lnTo>
                    <a:pt x="611890" y="1923733"/>
                  </a:lnTo>
                  <a:lnTo>
                    <a:pt x="611890" y="1916857"/>
                  </a:lnTo>
                  <a:lnTo>
                    <a:pt x="621354" y="1916857"/>
                  </a:lnTo>
                  <a:lnTo>
                    <a:pt x="621354" y="1912019"/>
                  </a:lnTo>
                  <a:lnTo>
                    <a:pt x="625853" y="1912019"/>
                  </a:lnTo>
                  <a:lnTo>
                    <a:pt x="625853" y="1907181"/>
                  </a:lnTo>
                  <a:lnTo>
                    <a:pt x="635571" y="1907181"/>
                  </a:lnTo>
                  <a:lnTo>
                    <a:pt x="635571" y="1900009"/>
                  </a:lnTo>
                  <a:lnTo>
                    <a:pt x="640410" y="1900009"/>
                  </a:lnTo>
                  <a:lnTo>
                    <a:pt x="640410" y="1895001"/>
                  </a:lnTo>
                  <a:lnTo>
                    <a:pt x="645375" y="1895001"/>
                  </a:lnTo>
                  <a:lnTo>
                    <a:pt x="645375" y="1892455"/>
                  </a:lnTo>
                  <a:lnTo>
                    <a:pt x="656791" y="1892455"/>
                  </a:lnTo>
                  <a:lnTo>
                    <a:pt x="656791" y="1888126"/>
                  </a:lnTo>
                  <a:lnTo>
                    <a:pt x="675931" y="1888126"/>
                  </a:lnTo>
                  <a:lnTo>
                    <a:pt x="675931" y="1883203"/>
                  </a:lnTo>
                  <a:lnTo>
                    <a:pt x="680854" y="1883203"/>
                  </a:lnTo>
                  <a:lnTo>
                    <a:pt x="680854" y="1880784"/>
                  </a:lnTo>
                  <a:lnTo>
                    <a:pt x="690233" y="1880784"/>
                  </a:lnTo>
                  <a:lnTo>
                    <a:pt x="690233" y="1873697"/>
                  </a:lnTo>
                  <a:lnTo>
                    <a:pt x="697406" y="1873697"/>
                  </a:lnTo>
                  <a:lnTo>
                    <a:pt x="697406" y="1864445"/>
                  </a:lnTo>
                  <a:lnTo>
                    <a:pt x="702244" y="1864445"/>
                  </a:lnTo>
                  <a:lnTo>
                    <a:pt x="702244" y="1861474"/>
                  </a:lnTo>
                  <a:lnTo>
                    <a:pt x="706954" y="1861474"/>
                  </a:lnTo>
                  <a:lnTo>
                    <a:pt x="706954" y="1852562"/>
                  </a:lnTo>
                  <a:lnTo>
                    <a:pt x="711538" y="1852562"/>
                  </a:lnTo>
                  <a:lnTo>
                    <a:pt x="711538" y="1849591"/>
                  </a:lnTo>
                  <a:lnTo>
                    <a:pt x="716376" y="1849591"/>
                  </a:lnTo>
                  <a:lnTo>
                    <a:pt x="716376" y="1833379"/>
                  </a:lnTo>
                  <a:lnTo>
                    <a:pt x="720917" y="1833379"/>
                  </a:lnTo>
                  <a:lnTo>
                    <a:pt x="720917" y="1816743"/>
                  </a:lnTo>
                  <a:lnTo>
                    <a:pt x="726052" y="1816743"/>
                  </a:lnTo>
                  <a:lnTo>
                    <a:pt x="726052" y="1804860"/>
                  </a:lnTo>
                  <a:lnTo>
                    <a:pt x="742773" y="1804860"/>
                  </a:lnTo>
                  <a:lnTo>
                    <a:pt x="742773" y="1801974"/>
                  </a:lnTo>
                  <a:lnTo>
                    <a:pt x="747229" y="1801974"/>
                  </a:lnTo>
                  <a:lnTo>
                    <a:pt x="747229" y="1797688"/>
                  </a:lnTo>
                  <a:lnTo>
                    <a:pt x="756481" y="1797688"/>
                  </a:lnTo>
                  <a:lnTo>
                    <a:pt x="756481" y="1795269"/>
                  </a:lnTo>
                  <a:lnTo>
                    <a:pt x="761659" y="1795269"/>
                  </a:lnTo>
                  <a:lnTo>
                    <a:pt x="761659" y="1790516"/>
                  </a:lnTo>
                  <a:lnTo>
                    <a:pt x="766157" y="1790516"/>
                  </a:lnTo>
                  <a:lnTo>
                    <a:pt x="766157" y="1785677"/>
                  </a:lnTo>
                  <a:lnTo>
                    <a:pt x="771208" y="1785677"/>
                  </a:lnTo>
                  <a:lnTo>
                    <a:pt x="771208" y="1783258"/>
                  </a:lnTo>
                  <a:lnTo>
                    <a:pt x="775833" y="1783258"/>
                  </a:lnTo>
                  <a:lnTo>
                    <a:pt x="775833" y="1774092"/>
                  </a:lnTo>
                  <a:lnTo>
                    <a:pt x="792385" y="1774092"/>
                  </a:lnTo>
                  <a:lnTo>
                    <a:pt x="792385" y="1771460"/>
                  </a:lnTo>
                  <a:lnTo>
                    <a:pt x="806814" y="1771460"/>
                  </a:lnTo>
                  <a:lnTo>
                    <a:pt x="806814" y="1759153"/>
                  </a:lnTo>
                  <a:lnTo>
                    <a:pt x="811737" y="1759153"/>
                  </a:lnTo>
                  <a:lnTo>
                    <a:pt x="811737" y="1750410"/>
                  </a:lnTo>
                  <a:lnTo>
                    <a:pt x="832914" y="1750410"/>
                  </a:lnTo>
                  <a:lnTo>
                    <a:pt x="832914" y="1743026"/>
                  </a:lnTo>
                  <a:lnTo>
                    <a:pt x="837752" y="1743026"/>
                  </a:lnTo>
                  <a:lnTo>
                    <a:pt x="837752" y="1738103"/>
                  </a:lnTo>
                  <a:lnTo>
                    <a:pt x="842378" y="1738103"/>
                  </a:lnTo>
                  <a:lnTo>
                    <a:pt x="842378" y="1735769"/>
                  </a:lnTo>
                  <a:lnTo>
                    <a:pt x="847047" y="1735769"/>
                  </a:lnTo>
                  <a:lnTo>
                    <a:pt x="847047" y="1731355"/>
                  </a:lnTo>
                  <a:lnTo>
                    <a:pt x="883417" y="1731355"/>
                  </a:lnTo>
                  <a:lnTo>
                    <a:pt x="883417" y="1726687"/>
                  </a:lnTo>
                  <a:lnTo>
                    <a:pt x="888170" y="1726687"/>
                  </a:lnTo>
                  <a:lnTo>
                    <a:pt x="888170" y="1723928"/>
                  </a:lnTo>
                  <a:lnTo>
                    <a:pt x="893136" y="1723928"/>
                  </a:lnTo>
                  <a:lnTo>
                    <a:pt x="893136" y="1719939"/>
                  </a:lnTo>
                  <a:lnTo>
                    <a:pt x="897719" y="1719939"/>
                  </a:lnTo>
                  <a:lnTo>
                    <a:pt x="897719" y="1712045"/>
                  </a:lnTo>
                  <a:lnTo>
                    <a:pt x="902175" y="1712045"/>
                  </a:lnTo>
                  <a:lnTo>
                    <a:pt x="902175" y="1707250"/>
                  </a:lnTo>
                  <a:lnTo>
                    <a:pt x="911979" y="1707250"/>
                  </a:lnTo>
                  <a:lnTo>
                    <a:pt x="911979" y="1702496"/>
                  </a:lnTo>
                  <a:lnTo>
                    <a:pt x="918896" y="1702496"/>
                  </a:lnTo>
                  <a:lnTo>
                    <a:pt x="918896" y="1700544"/>
                  </a:lnTo>
                  <a:lnTo>
                    <a:pt x="928615" y="1700544"/>
                  </a:lnTo>
                  <a:lnTo>
                    <a:pt x="928615" y="1695367"/>
                  </a:lnTo>
                  <a:lnTo>
                    <a:pt x="933580" y="1695367"/>
                  </a:lnTo>
                  <a:lnTo>
                    <a:pt x="933580" y="1692778"/>
                  </a:lnTo>
                  <a:lnTo>
                    <a:pt x="942281" y="1692778"/>
                  </a:lnTo>
                  <a:lnTo>
                    <a:pt x="942281" y="1683271"/>
                  </a:lnTo>
                  <a:lnTo>
                    <a:pt x="951872" y="1683271"/>
                  </a:lnTo>
                  <a:lnTo>
                    <a:pt x="951872" y="1681319"/>
                  </a:lnTo>
                  <a:lnTo>
                    <a:pt x="959341" y="1681319"/>
                  </a:lnTo>
                  <a:lnTo>
                    <a:pt x="959341" y="1676354"/>
                  </a:lnTo>
                  <a:lnTo>
                    <a:pt x="973558" y="1676354"/>
                  </a:lnTo>
                  <a:lnTo>
                    <a:pt x="973558" y="1664471"/>
                  </a:lnTo>
                  <a:lnTo>
                    <a:pt x="988285" y="1664471"/>
                  </a:lnTo>
                  <a:lnTo>
                    <a:pt x="988285" y="1652588"/>
                  </a:lnTo>
                  <a:lnTo>
                    <a:pt x="993038" y="1652588"/>
                  </a:lnTo>
                  <a:lnTo>
                    <a:pt x="993038" y="1648004"/>
                  </a:lnTo>
                  <a:lnTo>
                    <a:pt x="997409" y="1648004"/>
                  </a:lnTo>
                  <a:lnTo>
                    <a:pt x="997409" y="1640280"/>
                  </a:lnTo>
                  <a:lnTo>
                    <a:pt x="1004412" y="1640280"/>
                  </a:lnTo>
                  <a:lnTo>
                    <a:pt x="1004412" y="1631368"/>
                  </a:lnTo>
                  <a:lnTo>
                    <a:pt x="1009462" y="1631368"/>
                  </a:lnTo>
                  <a:lnTo>
                    <a:pt x="1009462" y="1624026"/>
                  </a:lnTo>
                  <a:lnTo>
                    <a:pt x="1019138" y="1624026"/>
                  </a:lnTo>
                  <a:lnTo>
                    <a:pt x="1019138" y="1619273"/>
                  </a:lnTo>
                  <a:lnTo>
                    <a:pt x="1023043" y="1619273"/>
                  </a:lnTo>
                  <a:lnTo>
                    <a:pt x="1023043" y="1616896"/>
                  </a:lnTo>
                  <a:lnTo>
                    <a:pt x="1028517" y="1616896"/>
                  </a:lnTo>
                  <a:lnTo>
                    <a:pt x="1028517" y="1607602"/>
                  </a:lnTo>
                  <a:lnTo>
                    <a:pt x="1032846" y="1607602"/>
                  </a:lnTo>
                  <a:lnTo>
                    <a:pt x="1032973" y="1604928"/>
                  </a:lnTo>
                  <a:lnTo>
                    <a:pt x="1037599" y="1604928"/>
                  </a:lnTo>
                  <a:lnTo>
                    <a:pt x="1037514" y="1595295"/>
                  </a:lnTo>
                  <a:lnTo>
                    <a:pt x="1050501" y="1595295"/>
                  </a:lnTo>
                  <a:lnTo>
                    <a:pt x="1050501" y="1592918"/>
                  </a:lnTo>
                  <a:lnTo>
                    <a:pt x="1063997" y="1592918"/>
                  </a:lnTo>
                  <a:lnTo>
                    <a:pt x="1063997" y="1588165"/>
                  </a:lnTo>
                  <a:lnTo>
                    <a:pt x="1083179" y="1588165"/>
                  </a:lnTo>
                  <a:lnTo>
                    <a:pt x="1083179" y="1580823"/>
                  </a:lnTo>
                  <a:lnTo>
                    <a:pt x="1095487" y="1580823"/>
                  </a:lnTo>
                  <a:lnTo>
                    <a:pt x="1095487" y="1571911"/>
                  </a:lnTo>
                  <a:lnTo>
                    <a:pt x="1099264" y="1571911"/>
                  </a:lnTo>
                  <a:lnTo>
                    <a:pt x="1099264" y="1565163"/>
                  </a:lnTo>
                  <a:lnTo>
                    <a:pt x="1104399" y="1565163"/>
                  </a:lnTo>
                  <a:lnTo>
                    <a:pt x="1104399" y="1560409"/>
                  </a:lnTo>
                  <a:lnTo>
                    <a:pt x="1114330" y="1560409"/>
                  </a:lnTo>
                  <a:lnTo>
                    <a:pt x="1114330" y="1555444"/>
                  </a:lnTo>
                  <a:lnTo>
                    <a:pt x="1135337" y="1555444"/>
                  </a:lnTo>
                  <a:lnTo>
                    <a:pt x="1135337" y="1550521"/>
                  </a:lnTo>
                  <a:lnTo>
                    <a:pt x="1140260" y="1550521"/>
                  </a:lnTo>
                  <a:lnTo>
                    <a:pt x="1140260" y="1542585"/>
                  </a:lnTo>
                  <a:lnTo>
                    <a:pt x="1149766" y="1542585"/>
                  </a:lnTo>
                  <a:lnTo>
                    <a:pt x="1149766" y="1538596"/>
                  </a:lnTo>
                  <a:lnTo>
                    <a:pt x="1168227" y="1538596"/>
                  </a:lnTo>
                  <a:lnTo>
                    <a:pt x="1168227" y="1533673"/>
                  </a:lnTo>
                  <a:lnTo>
                    <a:pt x="1173363" y="1533673"/>
                  </a:lnTo>
                  <a:lnTo>
                    <a:pt x="1173363" y="1511647"/>
                  </a:lnTo>
                  <a:lnTo>
                    <a:pt x="1181087" y="1511647"/>
                  </a:lnTo>
                  <a:lnTo>
                    <a:pt x="1181087" y="1510076"/>
                  </a:lnTo>
                  <a:lnTo>
                    <a:pt x="1184864" y="1510076"/>
                  </a:lnTo>
                  <a:lnTo>
                    <a:pt x="1184864" y="1505705"/>
                  </a:lnTo>
                  <a:lnTo>
                    <a:pt x="1190423" y="1505705"/>
                  </a:lnTo>
                  <a:lnTo>
                    <a:pt x="1190423" y="1500952"/>
                  </a:lnTo>
                  <a:lnTo>
                    <a:pt x="1194200" y="1500952"/>
                  </a:lnTo>
                  <a:lnTo>
                    <a:pt x="1194200" y="1491233"/>
                  </a:lnTo>
                  <a:lnTo>
                    <a:pt x="1199548" y="1491233"/>
                  </a:lnTo>
                  <a:lnTo>
                    <a:pt x="1199548" y="1486480"/>
                  </a:lnTo>
                  <a:lnTo>
                    <a:pt x="1208630" y="1486480"/>
                  </a:lnTo>
                  <a:lnTo>
                    <a:pt x="1208630" y="1483722"/>
                  </a:lnTo>
                  <a:lnTo>
                    <a:pt x="1230231" y="1483722"/>
                  </a:lnTo>
                  <a:lnTo>
                    <a:pt x="1230231" y="1473791"/>
                  </a:lnTo>
                  <a:lnTo>
                    <a:pt x="1240162" y="1473791"/>
                  </a:lnTo>
                  <a:lnTo>
                    <a:pt x="1240162" y="1469038"/>
                  </a:lnTo>
                  <a:lnTo>
                    <a:pt x="1244703" y="1469038"/>
                  </a:lnTo>
                  <a:lnTo>
                    <a:pt x="1244703" y="1464709"/>
                  </a:lnTo>
                  <a:lnTo>
                    <a:pt x="1258963" y="1464709"/>
                  </a:lnTo>
                  <a:lnTo>
                    <a:pt x="1258963" y="1460125"/>
                  </a:lnTo>
                  <a:lnTo>
                    <a:pt x="1267323" y="1460125"/>
                  </a:lnTo>
                  <a:lnTo>
                    <a:pt x="1267323" y="1452783"/>
                  </a:lnTo>
                  <a:lnTo>
                    <a:pt x="1304755" y="1452783"/>
                  </a:lnTo>
                  <a:lnTo>
                    <a:pt x="1304755" y="1448836"/>
                  </a:lnTo>
                  <a:lnTo>
                    <a:pt x="1316256" y="1448836"/>
                  </a:lnTo>
                  <a:lnTo>
                    <a:pt x="1316256" y="1439118"/>
                  </a:lnTo>
                  <a:lnTo>
                    <a:pt x="1321433" y="1439118"/>
                  </a:lnTo>
                  <a:lnTo>
                    <a:pt x="1321433" y="1433771"/>
                  </a:lnTo>
                  <a:lnTo>
                    <a:pt x="1325380" y="1433771"/>
                  </a:lnTo>
                  <a:lnTo>
                    <a:pt x="1325380" y="1429229"/>
                  </a:lnTo>
                  <a:lnTo>
                    <a:pt x="1340234" y="1429229"/>
                  </a:lnTo>
                  <a:lnTo>
                    <a:pt x="1340234" y="1421505"/>
                  </a:lnTo>
                  <a:lnTo>
                    <a:pt x="1349443" y="1421505"/>
                  </a:lnTo>
                  <a:lnTo>
                    <a:pt x="1349443" y="1413145"/>
                  </a:lnTo>
                  <a:lnTo>
                    <a:pt x="1356276" y="1413145"/>
                  </a:lnTo>
                  <a:lnTo>
                    <a:pt x="1356276" y="1408222"/>
                  </a:lnTo>
                  <a:lnTo>
                    <a:pt x="1361241" y="1408222"/>
                  </a:lnTo>
                  <a:lnTo>
                    <a:pt x="1361157" y="1393411"/>
                  </a:lnTo>
                  <a:lnTo>
                    <a:pt x="1366334" y="1393411"/>
                  </a:lnTo>
                  <a:lnTo>
                    <a:pt x="1366419" y="1390949"/>
                  </a:lnTo>
                  <a:lnTo>
                    <a:pt x="1375119" y="1390949"/>
                  </a:lnTo>
                  <a:lnTo>
                    <a:pt x="1375119" y="1385602"/>
                  </a:lnTo>
                  <a:lnTo>
                    <a:pt x="1389803" y="1385602"/>
                  </a:lnTo>
                  <a:lnTo>
                    <a:pt x="1389803" y="1376308"/>
                  </a:lnTo>
                  <a:lnTo>
                    <a:pt x="1394938" y="1376308"/>
                  </a:lnTo>
                  <a:lnTo>
                    <a:pt x="1394938" y="1367183"/>
                  </a:lnTo>
                  <a:lnTo>
                    <a:pt x="1401262" y="1367183"/>
                  </a:lnTo>
                  <a:lnTo>
                    <a:pt x="1401262" y="1362430"/>
                  </a:lnTo>
                  <a:lnTo>
                    <a:pt x="1415946" y="1362430"/>
                  </a:lnTo>
                  <a:lnTo>
                    <a:pt x="1415946" y="1357465"/>
                  </a:lnTo>
                  <a:lnTo>
                    <a:pt x="1435553" y="1357465"/>
                  </a:lnTo>
                  <a:lnTo>
                    <a:pt x="1435553" y="1355088"/>
                  </a:lnTo>
                  <a:lnTo>
                    <a:pt x="1441834" y="1355088"/>
                  </a:lnTo>
                  <a:lnTo>
                    <a:pt x="1441834" y="1349953"/>
                  </a:lnTo>
                  <a:lnTo>
                    <a:pt x="1451086" y="1349953"/>
                  </a:lnTo>
                  <a:lnTo>
                    <a:pt x="1451086" y="1345369"/>
                  </a:lnTo>
                  <a:lnTo>
                    <a:pt x="1456391" y="1345369"/>
                  </a:lnTo>
                  <a:lnTo>
                    <a:pt x="1456391" y="1336075"/>
                  </a:lnTo>
                  <a:lnTo>
                    <a:pt x="1461526" y="1336075"/>
                  </a:lnTo>
                  <a:lnTo>
                    <a:pt x="1461526" y="1331704"/>
                  </a:lnTo>
                  <a:lnTo>
                    <a:pt x="1465600" y="1331704"/>
                  </a:lnTo>
                  <a:lnTo>
                    <a:pt x="1465600" y="1317444"/>
                  </a:lnTo>
                  <a:lnTo>
                    <a:pt x="1475616" y="1317444"/>
                  </a:lnTo>
                  <a:lnTo>
                    <a:pt x="1475616" y="1312097"/>
                  </a:lnTo>
                  <a:lnTo>
                    <a:pt x="1507105" y="1312097"/>
                  </a:lnTo>
                  <a:lnTo>
                    <a:pt x="1507105" y="1307514"/>
                  </a:lnTo>
                  <a:lnTo>
                    <a:pt x="1532696" y="1307514"/>
                  </a:lnTo>
                  <a:lnTo>
                    <a:pt x="1532696" y="1298219"/>
                  </a:lnTo>
                  <a:lnTo>
                    <a:pt x="1537025" y="1298219"/>
                  </a:lnTo>
                  <a:lnTo>
                    <a:pt x="1537025" y="1293254"/>
                  </a:lnTo>
                  <a:lnTo>
                    <a:pt x="1541991" y="1293254"/>
                  </a:lnTo>
                  <a:lnTo>
                    <a:pt x="1541991" y="1288713"/>
                  </a:lnTo>
                  <a:lnTo>
                    <a:pt x="1551455" y="1288713"/>
                  </a:lnTo>
                  <a:lnTo>
                    <a:pt x="1551455" y="1283960"/>
                  </a:lnTo>
                  <a:lnTo>
                    <a:pt x="1561428" y="1283960"/>
                  </a:lnTo>
                  <a:lnTo>
                    <a:pt x="1561428" y="1274623"/>
                  </a:lnTo>
                  <a:lnTo>
                    <a:pt x="1577470" y="1274623"/>
                  </a:lnTo>
                  <a:lnTo>
                    <a:pt x="1577470" y="1268894"/>
                  </a:lnTo>
                  <a:lnTo>
                    <a:pt x="1587783" y="1268894"/>
                  </a:lnTo>
                  <a:lnTo>
                    <a:pt x="1587783" y="1264310"/>
                  </a:lnTo>
                  <a:lnTo>
                    <a:pt x="1597077" y="1264310"/>
                  </a:lnTo>
                  <a:lnTo>
                    <a:pt x="1597077" y="1259387"/>
                  </a:lnTo>
                  <a:lnTo>
                    <a:pt x="1601066" y="1259387"/>
                  </a:lnTo>
                  <a:lnTo>
                    <a:pt x="1601066" y="1250051"/>
                  </a:lnTo>
                  <a:lnTo>
                    <a:pt x="1622838" y="1250051"/>
                  </a:lnTo>
                  <a:lnTo>
                    <a:pt x="1622838" y="1245679"/>
                  </a:lnTo>
                  <a:lnTo>
                    <a:pt x="1628015" y="1245679"/>
                  </a:lnTo>
                  <a:lnTo>
                    <a:pt x="1628015" y="1236173"/>
                  </a:lnTo>
                  <a:lnTo>
                    <a:pt x="1631750" y="1236173"/>
                  </a:lnTo>
                  <a:lnTo>
                    <a:pt x="1631750" y="1231589"/>
                  </a:lnTo>
                  <a:lnTo>
                    <a:pt x="1650975" y="1231589"/>
                  </a:lnTo>
                  <a:lnTo>
                    <a:pt x="1650975" y="1226497"/>
                  </a:lnTo>
                  <a:lnTo>
                    <a:pt x="1656747" y="1226497"/>
                  </a:lnTo>
                  <a:lnTo>
                    <a:pt x="1656747" y="1221701"/>
                  </a:lnTo>
                  <a:lnTo>
                    <a:pt x="1673001" y="1221701"/>
                  </a:lnTo>
                  <a:lnTo>
                    <a:pt x="1673001" y="1197723"/>
                  </a:lnTo>
                  <a:lnTo>
                    <a:pt x="1682719" y="1197723"/>
                  </a:lnTo>
                  <a:lnTo>
                    <a:pt x="1682719" y="1188811"/>
                  </a:lnTo>
                  <a:lnTo>
                    <a:pt x="1687260" y="1188811"/>
                  </a:lnTo>
                  <a:lnTo>
                    <a:pt x="1687260" y="1176715"/>
                  </a:lnTo>
                  <a:lnTo>
                    <a:pt x="1701138" y="1176715"/>
                  </a:lnTo>
                  <a:lnTo>
                    <a:pt x="1701138" y="1172259"/>
                  </a:lnTo>
                  <a:lnTo>
                    <a:pt x="1708650" y="1172259"/>
                  </a:lnTo>
                  <a:lnTo>
                    <a:pt x="1708650" y="1167209"/>
                  </a:lnTo>
                  <a:lnTo>
                    <a:pt x="1736617" y="1167209"/>
                  </a:lnTo>
                  <a:lnTo>
                    <a:pt x="1736617" y="1157490"/>
                  </a:lnTo>
                  <a:lnTo>
                    <a:pt x="1763609" y="1157490"/>
                  </a:lnTo>
                  <a:lnTo>
                    <a:pt x="1763609" y="1148069"/>
                  </a:lnTo>
                  <a:lnTo>
                    <a:pt x="1772818" y="1148069"/>
                  </a:lnTo>
                  <a:lnTo>
                    <a:pt x="1772818" y="1131857"/>
                  </a:lnTo>
                  <a:lnTo>
                    <a:pt x="1782749" y="1131857"/>
                  </a:lnTo>
                  <a:lnTo>
                    <a:pt x="1782749" y="1126552"/>
                  </a:lnTo>
                  <a:lnTo>
                    <a:pt x="1807915" y="1126552"/>
                  </a:lnTo>
                  <a:lnTo>
                    <a:pt x="1807915" y="1122181"/>
                  </a:lnTo>
                  <a:lnTo>
                    <a:pt x="1827098" y="1122181"/>
                  </a:lnTo>
                  <a:lnTo>
                    <a:pt x="1827098" y="1117385"/>
                  </a:lnTo>
                  <a:lnTo>
                    <a:pt x="1840000" y="1117385"/>
                  </a:lnTo>
                  <a:lnTo>
                    <a:pt x="1840000" y="1112547"/>
                  </a:lnTo>
                  <a:lnTo>
                    <a:pt x="1898778" y="1112547"/>
                  </a:lnTo>
                  <a:lnTo>
                    <a:pt x="1898778" y="1106181"/>
                  </a:lnTo>
                  <a:lnTo>
                    <a:pt x="1904253" y="1106181"/>
                  </a:lnTo>
                  <a:lnTo>
                    <a:pt x="1904253" y="1101046"/>
                  </a:lnTo>
                  <a:lnTo>
                    <a:pt x="1912401" y="1101046"/>
                  </a:lnTo>
                  <a:lnTo>
                    <a:pt x="1912401" y="1095911"/>
                  </a:lnTo>
                  <a:lnTo>
                    <a:pt x="1958363" y="1095911"/>
                  </a:lnTo>
                  <a:lnTo>
                    <a:pt x="1958363" y="1088951"/>
                  </a:lnTo>
                  <a:lnTo>
                    <a:pt x="1999529" y="1088951"/>
                  </a:lnTo>
                  <a:lnTo>
                    <a:pt x="1999529" y="1084707"/>
                  </a:lnTo>
                  <a:lnTo>
                    <a:pt x="2020367" y="1084707"/>
                  </a:lnTo>
                  <a:lnTo>
                    <a:pt x="2020367" y="1079275"/>
                  </a:lnTo>
                  <a:lnTo>
                    <a:pt x="2025842" y="1079275"/>
                  </a:lnTo>
                  <a:lnTo>
                    <a:pt x="2025842" y="1072612"/>
                  </a:lnTo>
                  <a:lnTo>
                    <a:pt x="2039422" y="1072612"/>
                  </a:lnTo>
                  <a:lnTo>
                    <a:pt x="2039422" y="1067774"/>
                  </a:lnTo>
                  <a:lnTo>
                    <a:pt x="2044600" y="1067774"/>
                  </a:lnTo>
                  <a:lnTo>
                    <a:pt x="2044600" y="1060517"/>
                  </a:lnTo>
                  <a:lnTo>
                    <a:pt x="2056355" y="1060517"/>
                  </a:lnTo>
                  <a:lnTo>
                    <a:pt x="2056355" y="1051137"/>
                  </a:lnTo>
                  <a:lnTo>
                    <a:pt x="2060599" y="1051137"/>
                  </a:lnTo>
                  <a:lnTo>
                    <a:pt x="2060599" y="1043583"/>
                  </a:lnTo>
                  <a:lnTo>
                    <a:pt x="2070912" y="1043583"/>
                  </a:lnTo>
                  <a:lnTo>
                    <a:pt x="2070912" y="1039042"/>
                  </a:lnTo>
                  <a:lnTo>
                    <a:pt x="2101129" y="1039042"/>
                  </a:lnTo>
                  <a:lnTo>
                    <a:pt x="2101129" y="1031870"/>
                  </a:lnTo>
                  <a:lnTo>
                    <a:pt x="2105797" y="1031870"/>
                  </a:lnTo>
                  <a:lnTo>
                    <a:pt x="2105797" y="1027244"/>
                  </a:lnTo>
                  <a:lnTo>
                    <a:pt x="2115176" y="1027244"/>
                  </a:lnTo>
                  <a:lnTo>
                    <a:pt x="2115176" y="1020072"/>
                  </a:lnTo>
                  <a:lnTo>
                    <a:pt x="2124556" y="1020072"/>
                  </a:lnTo>
                  <a:lnTo>
                    <a:pt x="2124556" y="1014852"/>
                  </a:lnTo>
                  <a:lnTo>
                    <a:pt x="2129393" y="1014852"/>
                  </a:lnTo>
                  <a:lnTo>
                    <a:pt x="2129393" y="1002841"/>
                  </a:lnTo>
                  <a:lnTo>
                    <a:pt x="2146412" y="1002841"/>
                  </a:lnTo>
                  <a:lnTo>
                    <a:pt x="2146412" y="996009"/>
                  </a:lnTo>
                  <a:lnTo>
                    <a:pt x="2160629" y="996009"/>
                  </a:lnTo>
                  <a:lnTo>
                    <a:pt x="2160629" y="991255"/>
                  </a:lnTo>
                  <a:lnTo>
                    <a:pt x="2164873" y="991255"/>
                  </a:lnTo>
                  <a:lnTo>
                    <a:pt x="2164873" y="977123"/>
                  </a:lnTo>
                  <a:lnTo>
                    <a:pt x="2170093" y="977123"/>
                  </a:lnTo>
                  <a:lnTo>
                    <a:pt x="2170093" y="972115"/>
                  </a:lnTo>
                  <a:lnTo>
                    <a:pt x="2174931" y="972115"/>
                  </a:lnTo>
                  <a:lnTo>
                    <a:pt x="2174931" y="960190"/>
                  </a:lnTo>
                  <a:lnTo>
                    <a:pt x="2179302" y="960190"/>
                  </a:lnTo>
                  <a:lnTo>
                    <a:pt x="2179302" y="952933"/>
                  </a:lnTo>
                  <a:lnTo>
                    <a:pt x="2210622" y="952933"/>
                  </a:lnTo>
                  <a:lnTo>
                    <a:pt x="2210622" y="948689"/>
                  </a:lnTo>
                  <a:lnTo>
                    <a:pt x="2220002" y="948689"/>
                  </a:lnTo>
                  <a:lnTo>
                    <a:pt x="2220002" y="934090"/>
                  </a:lnTo>
                  <a:lnTo>
                    <a:pt x="2241603" y="934090"/>
                  </a:lnTo>
                  <a:lnTo>
                    <a:pt x="2241603" y="929209"/>
                  </a:lnTo>
                  <a:lnTo>
                    <a:pt x="2246187" y="929209"/>
                  </a:lnTo>
                  <a:lnTo>
                    <a:pt x="2246187" y="922589"/>
                  </a:lnTo>
                  <a:lnTo>
                    <a:pt x="2255566" y="922589"/>
                  </a:lnTo>
                  <a:lnTo>
                    <a:pt x="2255566" y="915119"/>
                  </a:lnTo>
                  <a:lnTo>
                    <a:pt x="2264987" y="915119"/>
                  </a:lnTo>
                  <a:lnTo>
                    <a:pt x="2264987" y="910409"/>
                  </a:lnTo>
                  <a:lnTo>
                    <a:pt x="2295713" y="910409"/>
                  </a:lnTo>
                  <a:lnTo>
                    <a:pt x="2295713" y="896573"/>
                  </a:lnTo>
                  <a:lnTo>
                    <a:pt x="2305135" y="896573"/>
                  </a:lnTo>
                  <a:lnTo>
                    <a:pt x="2305135" y="890971"/>
                  </a:lnTo>
                  <a:lnTo>
                    <a:pt x="2321813" y="890971"/>
                  </a:lnTo>
                  <a:lnTo>
                    <a:pt x="2321813" y="883757"/>
                  </a:lnTo>
                  <a:lnTo>
                    <a:pt x="2331362" y="883757"/>
                  </a:lnTo>
                  <a:lnTo>
                    <a:pt x="2331362" y="876415"/>
                  </a:lnTo>
                  <a:lnTo>
                    <a:pt x="2345961" y="876415"/>
                  </a:lnTo>
                  <a:lnTo>
                    <a:pt x="2345961" y="869200"/>
                  </a:lnTo>
                  <a:lnTo>
                    <a:pt x="2350503" y="869200"/>
                  </a:lnTo>
                  <a:lnTo>
                    <a:pt x="2350503" y="864617"/>
                  </a:lnTo>
                  <a:lnTo>
                    <a:pt x="2381568" y="864617"/>
                  </a:lnTo>
                  <a:lnTo>
                    <a:pt x="2381568" y="857572"/>
                  </a:lnTo>
                  <a:lnTo>
                    <a:pt x="2408475" y="857572"/>
                  </a:lnTo>
                  <a:lnTo>
                    <a:pt x="2408475" y="851248"/>
                  </a:lnTo>
                  <a:lnTo>
                    <a:pt x="2412591" y="851248"/>
                  </a:lnTo>
                  <a:lnTo>
                    <a:pt x="2412591" y="843439"/>
                  </a:lnTo>
                  <a:lnTo>
                    <a:pt x="2431307" y="843439"/>
                  </a:lnTo>
                  <a:lnTo>
                    <a:pt x="2431307" y="836352"/>
                  </a:lnTo>
                  <a:lnTo>
                    <a:pt x="2466914" y="836522"/>
                  </a:lnTo>
                  <a:lnTo>
                    <a:pt x="2466914" y="830029"/>
                  </a:lnTo>
                  <a:lnTo>
                    <a:pt x="2503242" y="829901"/>
                  </a:lnTo>
                  <a:lnTo>
                    <a:pt x="2503242" y="821795"/>
                  </a:lnTo>
                  <a:lnTo>
                    <a:pt x="2511772" y="821795"/>
                  </a:lnTo>
                  <a:lnTo>
                    <a:pt x="2511772" y="807960"/>
                  </a:lnTo>
                  <a:lnTo>
                    <a:pt x="2516949" y="807960"/>
                  </a:lnTo>
                  <a:lnTo>
                    <a:pt x="2516949" y="801212"/>
                  </a:lnTo>
                  <a:lnTo>
                    <a:pt x="2548567" y="801212"/>
                  </a:lnTo>
                  <a:lnTo>
                    <a:pt x="2548567" y="793700"/>
                  </a:lnTo>
                  <a:lnTo>
                    <a:pt x="2572418" y="793700"/>
                  </a:lnTo>
                  <a:lnTo>
                    <a:pt x="2572418" y="787377"/>
                  </a:lnTo>
                  <a:lnTo>
                    <a:pt x="2588163" y="787377"/>
                  </a:lnTo>
                  <a:lnTo>
                    <a:pt x="2588163" y="779568"/>
                  </a:lnTo>
                  <a:lnTo>
                    <a:pt x="2612608" y="779568"/>
                  </a:lnTo>
                  <a:lnTo>
                    <a:pt x="2612608" y="772353"/>
                  </a:lnTo>
                  <a:lnTo>
                    <a:pt x="2621860" y="772353"/>
                  </a:lnTo>
                  <a:lnTo>
                    <a:pt x="2621860" y="765563"/>
                  </a:lnTo>
                  <a:lnTo>
                    <a:pt x="2658060" y="765563"/>
                  </a:lnTo>
                  <a:lnTo>
                    <a:pt x="2658060" y="755293"/>
                  </a:lnTo>
                  <a:lnTo>
                    <a:pt x="2673932" y="755293"/>
                  </a:lnTo>
                  <a:lnTo>
                    <a:pt x="2673932" y="748205"/>
                  </a:lnTo>
                  <a:lnTo>
                    <a:pt x="2688362" y="748205"/>
                  </a:lnTo>
                  <a:lnTo>
                    <a:pt x="2688362" y="731994"/>
                  </a:lnTo>
                  <a:lnTo>
                    <a:pt x="2724350" y="731994"/>
                  </a:lnTo>
                  <a:lnTo>
                    <a:pt x="2724350" y="714636"/>
                  </a:lnTo>
                  <a:lnTo>
                    <a:pt x="2734239" y="714636"/>
                  </a:lnTo>
                  <a:lnTo>
                    <a:pt x="2734239" y="705766"/>
                  </a:lnTo>
                  <a:lnTo>
                    <a:pt x="2752233" y="705766"/>
                  </a:lnTo>
                  <a:lnTo>
                    <a:pt x="2752403" y="689045"/>
                  </a:lnTo>
                  <a:lnTo>
                    <a:pt x="2764668" y="689045"/>
                  </a:lnTo>
                  <a:lnTo>
                    <a:pt x="2764668" y="679369"/>
                  </a:lnTo>
                  <a:lnTo>
                    <a:pt x="2769506" y="679369"/>
                  </a:lnTo>
                  <a:lnTo>
                    <a:pt x="2769294" y="669693"/>
                  </a:lnTo>
                  <a:lnTo>
                    <a:pt x="2850565" y="669693"/>
                  </a:lnTo>
                  <a:lnTo>
                    <a:pt x="2850565" y="660611"/>
                  </a:lnTo>
                  <a:lnTo>
                    <a:pt x="2864867" y="660611"/>
                  </a:lnTo>
                  <a:lnTo>
                    <a:pt x="2864867" y="653566"/>
                  </a:lnTo>
                  <a:lnTo>
                    <a:pt x="2909641" y="653566"/>
                  </a:lnTo>
                  <a:lnTo>
                    <a:pt x="2909641" y="641640"/>
                  </a:lnTo>
                  <a:lnTo>
                    <a:pt x="2914479" y="641640"/>
                  </a:lnTo>
                  <a:lnTo>
                    <a:pt x="2914479" y="632176"/>
                  </a:lnTo>
                  <a:lnTo>
                    <a:pt x="2945332" y="632176"/>
                  </a:lnTo>
                  <a:lnTo>
                    <a:pt x="2945332" y="622076"/>
                  </a:lnTo>
                  <a:lnTo>
                    <a:pt x="2959677" y="622076"/>
                  </a:lnTo>
                  <a:lnTo>
                    <a:pt x="2959677" y="613036"/>
                  </a:lnTo>
                  <a:lnTo>
                    <a:pt x="2968716" y="613036"/>
                  </a:lnTo>
                  <a:lnTo>
                    <a:pt x="2968716" y="593684"/>
                  </a:lnTo>
                  <a:lnTo>
                    <a:pt x="3026603" y="593684"/>
                  </a:lnTo>
                  <a:lnTo>
                    <a:pt x="3026603" y="571700"/>
                  </a:lnTo>
                  <a:lnTo>
                    <a:pt x="3044555" y="571700"/>
                  </a:lnTo>
                  <a:lnTo>
                    <a:pt x="3044555" y="563000"/>
                  </a:lnTo>
                  <a:lnTo>
                    <a:pt x="3059069" y="563000"/>
                  </a:lnTo>
                  <a:lnTo>
                    <a:pt x="3059069" y="551117"/>
                  </a:lnTo>
                  <a:lnTo>
                    <a:pt x="3076003" y="551117"/>
                  </a:lnTo>
                  <a:lnTo>
                    <a:pt x="3076003" y="541441"/>
                  </a:lnTo>
                  <a:lnTo>
                    <a:pt x="3099811" y="541441"/>
                  </a:lnTo>
                  <a:lnTo>
                    <a:pt x="3099811" y="528921"/>
                  </a:lnTo>
                  <a:lnTo>
                    <a:pt x="3156595" y="528921"/>
                  </a:lnTo>
                  <a:lnTo>
                    <a:pt x="3156595" y="517760"/>
                  </a:lnTo>
                  <a:lnTo>
                    <a:pt x="3166144" y="517760"/>
                  </a:lnTo>
                  <a:lnTo>
                    <a:pt x="3166144" y="505877"/>
                  </a:lnTo>
                  <a:lnTo>
                    <a:pt x="3211851" y="505877"/>
                  </a:lnTo>
                  <a:lnTo>
                    <a:pt x="3211851" y="494164"/>
                  </a:lnTo>
                  <a:lnTo>
                    <a:pt x="3216689" y="494164"/>
                  </a:lnTo>
                  <a:lnTo>
                    <a:pt x="3216689" y="479777"/>
                  </a:lnTo>
                  <a:lnTo>
                    <a:pt x="3230652" y="479777"/>
                  </a:lnTo>
                  <a:lnTo>
                    <a:pt x="3230652" y="453549"/>
                  </a:lnTo>
                  <a:lnTo>
                    <a:pt x="3235023" y="453549"/>
                  </a:lnTo>
                  <a:lnTo>
                    <a:pt x="3235023" y="438865"/>
                  </a:lnTo>
                  <a:lnTo>
                    <a:pt x="3271394" y="438865"/>
                  </a:lnTo>
                  <a:lnTo>
                    <a:pt x="3271394" y="427025"/>
                  </a:lnTo>
                  <a:lnTo>
                    <a:pt x="3307000" y="427025"/>
                  </a:lnTo>
                  <a:lnTo>
                    <a:pt x="3307000" y="412341"/>
                  </a:lnTo>
                  <a:lnTo>
                    <a:pt x="3320920" y="412341"/>
                  </a:lnTo>
                  <a:lnTo>
                    <a:pt x="3320920" y="399015"/>
                  </a:lnTo>
                  <a:lnTo>
                    <a:pt x="3361704" y="399015"/>
                  </a:lnTo>
                  <a:lnTo>
                    <a:pt x="3361704" y="381869"/>
                  </a:lnTo>
                  <a:lnTo>
                    <a:pt x="3373545" y="381869"/>
                  </a:lnTo>
                  <a:lnTo>
                    <a:pt x="3373545" y="367779"/>
                  </a:lnTo>
                  <a:lnTo>
                    <a:pt x="3438647" y="367779"/>
                  </a:lnTo>
                  <a:lnTo>
                    <a:pt x="3438647" y="350931"/>
                  </a:lnTo>
                  <a:lnTo>
                    <a:pt x="3487452" y="350931"/>
                  </a:lnTo>
                  <a:lnTo>
                    <a:pt x="3487452" y="334677"/>
                  </a:lnTo>
                  <a:lnTo>
                    <a:pt x="3503749" y="334677"/>
                  </a:lnTo>
                  <a:lnTo>
                    <a:pt x="3503749" y="317913"/>
                  </a:lnTo>
                  <a:lnTo>
                    <a:pt x="3532777" y="317913"/>
                  </a:lnTo>
                  <a:lnTo>
                    <a:pt x="3532777" y="298433"/>
                  </a:lnTo>
                  <a:lnTo>
                    <a:pt x="3604712" y="298433"/>
                  </a:lnTo>
                  <a:lnTo>
                    <a:pt x="3604712" y="279548"/>
                  </a:lnTo>
                  <a:lnTo>
                    <a:pt x="3659119" y="279548"/>
                  </a:lnTo>
                  <a:lnTo>
                    <a:pt x="3659119" y="255867"/>
                  </a:lnTo>
                  <a:lnTo>
                    <a:pt x="3784146" y="255867"/>
                  </a:lnTo>
                  <a:lnTo>
                    <a:pt x="3784146" y="232822"/>
                  </a:lnTo>
                  <a:lnTo>
                    <a:pt x="3934593" y="232822"/>
                  </a:lnTo>
                  <a:lnTo>
                    <a:pt x="3934593" y="198786"/>
                  </a:lnTo>
                  <a:lnTo>
                    <a:pt x="3941171" y="198786"/>
                  </a:lnTo>
                  <a:lnTo>
                    <a:pt x="3941171" y="165301"/>
                  </a:lnTo>
                  <a:lnTo>
                    <a:pt x="4010347" y="165301"/>
                  </a:lnTo>
                  <a:lnTo>
                    <a:pt x="4010347" y="125790"/>
                  </a:lnTo>
                  <a:lnTo>
                    <a:pt x="4267827" y="125790"/>
                  </a:lnTo>
                  <a:lnTo>
                    <a:pt x="4267827" y="65951"/>
                  </a:lnTo>
                  <a:lnTo>
                    <a:pt x="4313364" y="65951"/>
                  </a:lnTo>
                  <a:lnTo>
                    <a:pt x="4313364" y="0"/>
                  </a:lnTo>
                  <a:lnTo>
                    <a:pt x="4367347" y="0"/>
                  </a:lnTo>
                </a:path>
              </a:pathLst>
            </a:custGeom>
            <a:noFill/>
            <a:ln w="25451"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29" name="Freeform 110">
              <a:extLst>
                <a:ext uri="{FF2B5EF4-FFF2-40B4-BE49-F238E27FC236}">
                  <a16:creationId xmlns:a16="http://schemas.microsoft.com/office/drawing/2014/main" id="{39763299-5DE1-491D-A7E5-27360F8999BE}"/>
                </a:ext>
              </a:extLst>
            </p:cNvPr>
            <p:cNvSpPr/>
            <p:nvPr/>
          </p:nvSpPr>
          <p:spPr>
            <a:xfrm>
              <a:off x="3385721" y="2214531"/>
              <a:ext cx="4360174" cy="2170941"/>
            </a:xfrm>
            <a:custGeom>
              <a:avLst/>
              <a:gdLst>
                <a:gd name="connsiteX0" fmla="*/ 4360175 w 4360174"/>
                <a:gd name="connsiteY0" fmla="*/ 0 h 2170941"/>
                <a:gd name="connsiteX1" fmla="*/ 4275211 w 4360174"/>
                <a:gd name="connsiteY1" fmla="*/ 0 h 2170941"/>
                <a:gd name="connsiteX2" fmla="*/ 4275211 w 4360174"/>
                <a:gd name="connsiteY2" fmla="*/ 69388 h 2170941"/>
                <a:gd name="connsiteX3" fmla="*/ 4130535 w 4360174"/>
                <a:gd name="connsiteY3" fmla="*/ 69388 h 2170941"/>
                <a:gd name="connsiteX4" fmla="*/ 4130535 w 4360174"/>
                <a:gd name="connsiteY4" fmla="*/ 126130 h 2170941"/>
                <a:gd name="connsiteX5" fmla="*/ 4030888 w 4360174"/>
                <a:gd name="connsiteY5" fmla="*/ 126130 h 2170941"/>
                <a:gd name="connsiteX6" fmla="*/ 4030888 w 4360174"/>
                <a:gd name="connsiteY6" fmla="*/ 171200 h 2170941"/>
                <a:gd name="connsiteX7" fmla="*/ 3904673 w 4360174"/>
                <a:gd name="connsiteY7" fmla="*/ 171200 h 2170941"/>
                <a:gd name="connsiteX8" fmla="*/ 3904673 w 4360174"/>
                <a:gd name="connsiteY8" fmla="*/ 204642 h 2170941"/>
                <a:gd name="connsiteX9" fmla="*/ 3878191 w 4360174"/>
                <a:gd name="connsiteY9" fmla="*/ 204642 h 2170941"/>
                <a:gd name="connsiteX10" fmla="*/ 3878191 w 4360174"/>
                <a:gd name="connsiteY10" fmla="*/ 238000 h 2170941"/>
                <a:gd name="connsiteX11" fmla="*/ 3858966 w 4360174"/>
                <a:gd name="connsiteY11" fmla="*/ 238000 h 2170941"/>
                <a:gd name="connsiteX12" fmla="*/ 3858966 w 4360174"/>
                <a:gd name="connsiteY12" fmla="*/ 268641 h 2170941"/>
                <a:gd name="connsiteX13" fmla="*/ 3809652 w 4360174"/>
                <a:gd name="connsiteY13" fmla="*/ 268641 h 2170941"/>
                <a:gd name="connsiteX14" fmla="*/ 3809652 w 4360174"/>
                <a:gd name="connsiteY14" fmla="*/ 300089 h 2170941"/>
                <a:gd name="connsiteX15" fmla="*/ 3763944 w 4360174"/>
                <a:gd name="connsiteY15" fmla="*/ 300089 h 2170941"/>
                <a:gd name="connsiteX16" fmla="*/ 3763944 w 4360174"/>
                <a:gd name="connsiteY16" fmla="*/ 326274 h 2170941"/>
                <a:gd name="connsiteX17" fmla="*/ 3633274 w 4360174"/>
                <a:gd name="connsiteY17" fmla="*/ 326274 h 2170941"/>
                <a:gd name="connsiteX18" fmla="*/ 3633274 w 4360174"/>
                <a:gd name="connsiteY18" fmla="*/ 349912 h 2170941"/>
                <a:gd name="connsiteX19" fmla="*/ 3588500 w 4360174"/>
                <a:gd name="connsiteY19" fmla="*/ 349912 h 2170941"/>
                <a:gd name="connsiteX20" fmla="*/ 3588500 w 4360174"/>
                <a:gd name="connsiteY20" fmla="*/ 371896 h 2170941"/>
                <a:gd name="connsiteX21" fmla="*/ 3441321 w 4360174"/>
                <a:gd name="connsiteY21" fmla="*/ 371896 h 2170941"/>
                <a:gd name="connsiteX22" fmla="*/ 3441321 w 4360174"/>
                <a:gd name="connsiteY22" fmla="*/ 388405 h 2170941"/>
                <a:gd name="connsiteX23" fmla="*/ 3411868 w 4360174"/>
                <a:gd name="connsiteY23" fmla="*/ 388405 h 2170941"/>
                <a:gd name="connsiteX24" fmla="*/ 3411868 w 4360174"/>
                <a:gd name="connsiteY24" fmla="*/ 404956 h 2170941"/>
                <a:gd name="connsiteX25" fmla="*/ 3354999 w 4360174"/>
                <a:gd name="connsiteY25" fmla="*/ 404956 h 2170941"/>
                <a:gd name="connsiteX26" fmla="*/ 3354999 w 4360174"/>
                <a:gd name="connsiteY26" fmla="*/ 421507 h 2170941"/>
                <a:gd name="connsiteX27" fmla="*/ 3340867 w 4360174"/>
                <a:gd name="connsiteY27" fmla="*/ 421507 h 2170941"/>
                <a:gd name="connsiteX28" fmla="*/ 3340867 w 4360174"/>
                <a:gd name="connsiteY28" fmla="*/ 435428 h 2170941"/>
                <a:gd name="connsiteX29" fmla="*/ 3300168 w 4360174"/>
                <a:gd name="connsiteY29" fmla="*/ 435428 h 2170941"/>
                <a:gd name="connsiteX30" fmla="*/ 3300168 w 4360174"/>
                <a:gd name="connsiteY30" fmla="*/ 452531 h 2170941"/>
                <a:gd name="connsiteX31" fmla="*/ 3281664 w 4360174"/>
                <a:gd name="connsiteY31" fmla="*/ 452531 h 2170941"/>
                <a:gd name="connsiteX32" fmla="*/ 3281664 w 4360174"/>
                <a:gd name="connsiteY32" fmla="*/ 466239 h 2170941"/>
                <a:gd name="connsiteX33" fmla="*/ 3276741 w 4360174"/>
                <a:gd name="connsiteY33" fmla="*/ 466239 h 2170941"/>
                <a:gd name="connsiteX34" fmla="*/ 3276741 w 4360174"/>
                <a:gd name="connsiteY34" fmla="*/ 481177 h 2170941"/>
                <a:gd name="connsiteX35" fmla="*/ 3215034 w 4360174"/>
                <a:gd name="connsiteY35" fmla="*/ 481177 h 2170941"/>
                <a:gd name="connsiteX36" fmla="*/ 3215034 w 4360174"/>
                <a:gd name="connsiteY36" fmla="*/ 492975 h 2170941"/>
                <a:gd name="connsiteX37" fmla="*/ 3210620 w 4360174"/>
                <a:gd name="connsiteY37" fmla="*/ 492975 h 2170941"/>
                <a:gd name="connsiteX38" fmla="*/ 3210620 w 4360174"/>
                <a:gd name="connsiteY38" fmla="*/ 507405 h 2170941"/>
                <a:gd name="connsiteX39" fmla="*/ 3184266 w 4360174"/>
                <a:gd name="connsiteY39" fmla="*/ 507405 h 2170941"/>
                <a:gd name="connsiteX40" fmla="*/ 3184266 w 4360174"/>
                <a:gd name="connsiteY40" fmla="*/ 521113 h 2170941"/>
                <a:gd name="connsiteX41" fmla="*/ 3124723 w 4360174"/>
                <a:gd name="connsiteY41" fmla="*/ 521113 h 2170941"/>
                <a:gd name="connsiteX42" fmla="*/ 3124723 w 4360174"/>
                <a:gd name="connsiteY42" fmla="*/ 532783 h 2170941"/>
                <a:gd name="connsiteX43" fmla="*/ 3093658 w 4360174"/>
                <a:gd name="connsiteY43" fmla="*/ 532783 h 2170941"/>
                <a:gd name="connsiteX44" fmla="*/ 3093658 w 4360174"/>
                <a:gd name="connsiteY44" fmla="*/ 544836 h 2170941"/>
                <a:gd name="connsiteX45" fmla="*/ 3074730 w 4360174"/>
                <a:gd name="connsiteY45" fmla="*/ 544836 h 2170941"/>
                <a:gd name="connsiteX46" fmla="*/ 3074730 w 4360174"/>
                <a:gd name="connsiteY46" fmla="*/ 556592 h 2170941"/>
                <a:gd name="connsiteX47" fmla="*/ 3065138 w 4360174"/>
                <a:gd name="connsiteY47" fmla="*/ 556592 h 2170941"/>
                <a:gd name="connsiteX48" fmla="*/ 3065138 w 4360174"/>
                <a:gd name="connsiteY48" fmla="*/ 566523 h 2170941"/>
                <a:gd name="connsiteX49" fmla="*/ 3029150 w 4360174"/>
                <a:gd name="connsiteY49" fmla="*/ 566523 h 2170941"/>
                <a:gd name="connsiteX50" fmla="*/ 3029150 w 4360174"/>
                <a:gd name="connsiteY50" fmla="*/ 578788 h 2170941"/>
                <a:gd name="connsiteX51" fmla="*/ 3015018 w 4360174"/>
                <a:gd name="connsiteY51" fmla="*/ 578788 h 2170941"/>
                <a:gd name="connsiteX52" fmla="*/ 3015018 w 4360174"/>
                <a:gd name="connsiteY52" fmla="*/ 588082 h 2170941"/>
                <a:gd name="connsiteX53" fmla="*/ 3007973 w 4360174"/>
                <a:gd name="connsiteY53" fmla="*/ 588082 h 2170941"/>
                <a:gd name="connsiteX54" fmla="*/ 3007973 w 4360174"/>
                <a:gd name="connsiteY54" fmla="*/ 599838 h 2170941"/>
                <a:gd name="connsiteX55" fmla="*/ 2953735 w 4360174"/>
                <a:gd name="connsiteY55" fmla="*/ 599838 h 2170941"/>
                <a:gd name="connsiteX56" fmla="*/ 2953735 w 4360174"/>
                <a:gd name="connsiteY56" fmla="*/ 609302 h 2170941"/>
                <a:gd name="connsiteX57" fmla="*/ 2929502 w 4360174"/>
                <a:gd name="connsiteY57" fmla="*/ 609302 h 2170941"/>
                <a:gd name="connsiteX58" fmla="*/ 2929502 w 4360174"/>
                <a:gd name="connsiteY58" fmla="*/ 618723 h 2170941"/>
                <a:gd name="connsiteX59" fmla="*/ 2894023 w 4360174"/>
                <a:gd name="connsiteY59" fmla="*/ 618723 h 2170941"/>
                <a:gd name="connsiteX60" fmla="*/ 2894023 w 4360174"/>
                <a:gd name="connsiteY60" fmla="*/ 628357 h 2170941"/>
                <a:gd name="connsiteX61" fmla="*/ 2877514 w 4360174"/>
                <a:gd name="connsiteY61" fmla="*/ 628357 h 2170941"/>
                <a:gd name="connsiteX62" fmla="*/ 2877514 w 4360174"/>
                <a:gd name="connsiteY62" fmla="*/ 637396 h 2170941"/>
                <a:gd name="connsiteX63" fmla="*/ 2839107 w 4360174"/>
                <a:gd name="connsiteY63" fmla="*/ 637396 h 2170941"/>
                <a:gd name="connsiteX64" fmla="*/ 2839107 w 4360174"/>
                <a:gd name="connsiteY64" fmla="*/ 647327 h 2170941"/>
                <a:gd name="connsiteX65" fmla="*/ 2817802 w 4360174"/>
                <a:gd name="connsiteY65" fmla="*/ 647327 h 2170941"/>
                <a:gd name="connsiteX66" fmla="*/ 2817802 w 4360174"/>
                <a:gd name="connsiteY66" fmla="*/ 656918 h 2170941"/>
                <a:gd name="connsiteX67" fmla="*/ 2777060 w 4360174"/>
                <a:gd name="connsiteY67" fmla="*/ 656918 h 2170941"/>
                <a:gd name="connsiteX68" fmla="*/ 2777060 w 4360174"/>
                <a:gd name="connsiteY68" fmla="*/ 666085 h 2170941"/>
                <a:gd name="connsiteX69" fmla="*/ 2741072 w 4360174"/>
                <a:gd name="connsiteY69" fmla="*/ 666085 h 2170941"/>
                <a:gd name="connsiteX70" fmla="*/ 2741072 w 4360174"/>
                <a:gd name="connsiteY70" fmla="*/ 676271 h 2170941"/>
                <a:gd name="connsiteX71" fmla="*/ 2737040 w 4360174"/>
                <a:gd name="connsiteY71" fmla="*/ 676271 h 2170941"/>
                <a:gd name="connsiteX72" fmla="*/ 2737040 w 4360174"/>
                <a:gd name="connsiteY72" fmla="*/ 692483 h 2170941"/>
                <a:gd name="connsiteX73" fmla="*/ 2712552 w 4360174"/>
                <a:gd name="connsiteY73" fmla="*/ 692483 h 2170941"/>
                <a:gd name="connsiteX74" fmla="*/ 2712552 w 4360174"/>
                <a:gd name="connsiteY74" fmla="*/ 701947 h 2170941"/>
                <a:gd name="connsiteX75" fmla="*/ 2681826 w 4360174"/>
                <a:gd name="connsiteY75" fmla="*/ 701947 h 2170941"/>
                <a:gd name="connsiteX76" fmla="*/ 2681826 w 4360174"/>
                <a:gd name="connsiteY76" fmla="*/ 708864 h 2170941"/>
                <a:gd name="connsiteX77" fmla="*/ 2631875 w 4360174"/>
                <a:gd name="connsiteY77" fmla="*/ 708864 h 2170941"/>
                <a:gd name="connsiteX78" fmla="*/ 2631960 w 4360174"/>
                <a:gd name="connsiteY78" fmla="*/ 719177 h 2170941"/>
                <a:gd name="connsiteX79" fmla="*/ 2605733 w 4360174"/>
                <a:gd name="connsiteY79" fmla="*/ 719177 h 2170941"/>
                <a:gd name="connsiteX80" fmla="*/ 2605733 w 4360174"/>
                <a:gd name="connsiteY80" fmla="*/ 725840 h 2170941"/>
                <a:gd name="connsiteX81" fmla="*/ 2601319 w 4360174"/>
                <a:gd name="connsiteY81" fmla="*/ 725840 h 2170941"/>
                <a:gd name="connsiteX82" fmla="*/ 2601319 w 4360174"/>
                <a:gd name="connsiteY82" fmla="*/ 733267 h 2170941"/>
                <a:gd name="connsiteX83" fmla="*/ 2596396 w 4360174"/>
                <a:gd name="connsiteY83" fmla="*/ 733267 h 2170941"/>
                <a:gd name="connsiteX84" fmla="*/ 2596396 w 4360174"/>
                <a:gd name="connsiteY84" fmla="*/ 740142 h 2170941"/>
                <a:gd name="connsiteX85" fmla="*/ 2577510 w 4360174"/>
                <a:gd name="connsiteY85" fmla="*/ 740142 h 2170941"/>
                <a:gd name="connsiteX86" fmla="*/ 2577510 w 4360174"/>
                <a:gd name="connsiteY86" fmla="*/ 747399 h 2170941"/>
                <a:gd name="connsiteX87" fmla="*/ 2565543 w 4360174"/>
                <a:gd name="connsiteY87" fmla="*/ 747399 h 2170941"/>
                <a:gd name="connsiteX88" fmla="*/ 2565543 w 4360174"/>
                <a:gd name="connsiteY88" fmla="*/ 756863 h 2170941"/>
                <a:gd name="connsiteX89" fmla="*/ 2515337 w 4360174"/>
                <a:gd name="connsiteY89" fmla="*/ 756863 h 2170941"/>
                <a:gd name="connsiteX90" fmla="*/ 2515337 w 4360174"/>
                <a:gd name="connsiteY90" fmla="*/ 764248 h 2170941"/>
                <a:gd name="connsiteX91" fmla="*/ 2505788 w 4360174"/>
                <a:gd name="connsiteY91" fmla="*/ 764248 h 2170941"/>
                <a:gd name="connsiteX92" fmla="*/ 2505788 w 4360174"/>
                <a:gd name="connsiteY92" fmla="*/ 778040 h 2170941"/>
                <a:gd name="connsiteX93" fmla="*/ 2429822 w 4360174"/>
                <a:gd name="connsiteY93" fmla="*/ 778040 h 2170941"/>
                <a:gd name="connsiteX94" fmla="*/ 2429822 w 4360174"/>
                <a:gd name="connsiteY94" fmla="*/ 785425 h 2170941"/>
                <a:gd name="connsiteX95" fmla="*/ 2415435 w 4360174"/>
                <a:gd name="connsiteY95" fmla="*/ 785425 h 2170941"/>
                <a:gd name="connsiteX96" fmla="*/ 2415435 w 4360174"/>
                <a:gd name="connsiteY96" fmla="*/ 792852 h 2170941"/>
                <a:gd name="connsiteX97" fmla="*/ 2406438 w 4360174"/>
                <a:gd name="connsiteY97" fmla="*/ 792852 h 2170941"/>
                <a:gd name="connsiteX98" fmla="*/ 2406438 w 4360174"/>
                <a:gd name="connsiteY98" fmla="*/ 804607 h 2170941"/>
                <a:gd name="connsiteX99" fmla="*/ 2384666 w 4360174"/>
                <a:gd name="connsiteY99" fmla="*/ 804607 h 2170941"/>
                <a:gd name="connsiteX100" fmla="*/ 2384666 w 4360174"/>
                <a:gd name="connsiteY100" fmla="*/ 811865 h 2170941"/>
                <a:gd name="connsiteX101" fmla="*/ 2370109 w 4360174"/>
                <a:gd name="connsiteY101" fmla="*/ 811865 h 2170941"/>
                <a:gd name="connsiteX102" fmla="*/ 2370109 w 4360174"/>
                <a:gd name="connsiteY102" fmla="*/ 819122 h 2170941"/>
                <a:gd name="connsiteX103" fmla="*/ 2365483 w 4360174"/>
                <a:gd name="connsiteY103" fmla="*/ 819122 h 2170941"/>
                <a:gd name="connsiteX104" fmla="*/ 2365483 w 4360174"/>
                <a:gd name="connsiteY104" fmla="*/ 832914 h 2170941"/>
                <a:gd name="connsiteX105" fmla="*/ 2348763 w 4360174"/>
                <a:gd name="connsiteY105" fmla="*/ 832914 h 2170941"/>
                <a:gd name="connsiteX106" fmla="*/ 2348763 w 4360174"/>
                <a:gd name="connsiteY106" fmla="*/ 840087 h 2170941"/>
                <a:gd name="connsiteX107" fmla="*/ 2334715 w 4360174"/>
                <a:gd name="connsiteY107" fmla="*/ 840087 h 2170941"/>
                <a:gd name="connsiteX108" fmla="*/ 2334715 w 4360174"/>
                <a:gd name="connsiteY108" fmla="*/ 847768 h 2170941"/>
                <a:gd name="connsiteX109" fmla="*/ 2329835 w 4360174"/>
                <a:gd name="connsiteY109" fmla="*/ 847768 h 2170941"/>
                <a:gd name="connsiteX110" fmla="*/ 2329835 w 4360174"/>
                <a:gd name="connsiteY110" fmla="*/ 852606 h 2170941"/>
                <a:gd name="connsiteX111" fmla="*/ 2324996 w 4360174"/>
                <a:gd name="connsiteY111" fmla="*/ 852606 h 2170941"/>
                <a:gd name="connsiteX112" fmla="*/ 2324996 w 4360174"/>
                <a:gd name="connsiteY112" fmla="*/ 859057 h 2170941"/>
                <a:gd name="connsiteX113" fmla="*/ 2304031 w 4360174"/>
                <a:gd name="connsiteY113" fmla="*/ 859057 h 2170941"/>
                <a:gd name="connsiteX114" fmla="*/ 2304031 w 4360174"/>
                <a:gd name="connsiteY114" fmla="*/ 873147 h 2170941"/>
                <a:gd name="connsiteX115" fmla="*/ 2258452 w 4360174"/>
                <a:gd name="connsiteY115" fmla="*/ 873147 h 2170941"/>
                <a:gd name="connsiteX116" fmla="*/ 2258452 w 4360174"/>
                <a:gd name="connsiteY116" fmla="*/ 878622 h 2170941"/>
                <a:gd name="connsiteX117" fmla="*/ 2253613 w 4360174"/>
                <a:gd name="connsiteY117" fmla="*/ 878622 h 2170941"/>
                <a:gd name="connsiteX118" fmla="*/ 2253613 w 4360174"/>
                <a:gd name="connsiteY118" fmla="*/ 885157 h 2170941"/>
                <a:gd name="connsiteX119" fmla="*/ 2203578 w 4360174"/>
                <a:gd name="connsiteY119" fmla="*/ 885157 h 2170941"/>
                <a:gd name="connsiteX120" fmla="*/ 2203578 w 4360174"/>
                <a:gd name="connsiteY120" fmla="*/ 892542 h 2170941"/>
                <a:gd name="connsiteX121" fmla="*/ 2194453 w 4360174"/>
                <a:gd name="connsiteY121" fmla="*/ 892542 h 2170941"/>
                <a:gd name="connsiteX122" fmla="*/ 2194453 w 4360174"/>
                <a:gd name="connsiteY122" fmla="*/ 897337 h 2170941"/>
                <a:gd name="connsiteX123" fmla="*/ 2189700 w 4360174"/>
                <a:gd name="connsiteY123" fmla="*/ 897337 h 2170941"/>
                <a:gd name="connsiteX124" fmla="*/ 2189700 w 4360174"/>
                <a:gd name="connsiteY124" fmla="*/ 904212 h 2170941"/>
                <a:gd name="connsiteX125" fmla="*/ 2184862 w 4360174"/>
                <a:gd name="connsiteY125" fmla="*/ 904212 h 2170941"/>
                <a:gd name="connsiteX126" fmla="*/ 2184862 w 4360174"/>
                <a:gd name="connsiteY126" fmla="*/ 909051 h 2170941"/>
                <a:gd name="connsiteX127" fmla="*/ 2173361 w 4360174"/>
                <a:gd name="connsiteY127" fmla="*/ 909051 h 2170941"/>
                <a:gd name="connsiteX128" fmla="*/ 2173361 w 4360174"/>
                <a:gd name="connsiteY128" fmla="*/ 916180 h 2170941"/>
                <a:gd name="connsiteX129" fmla="*/ 2149552 w 4360174"/>
                <a:gd name="connsiteY129" fmla="*/ 916180 h 2170941"/>
                <a:gd name="connsiteX130" fmla="*/ 2149552 w 4360174"/>
                <a:gd name="connsiteY130" fmla="*/ 928827 h 2170941"/>
                <a:gd name="connsiteX131" fmla="*/ 2139791 w 4360174"/>
                <a:gd name="connsiteY131" fmla="*/ 928827 h 2170941"/>
                <a:gd name="connsiteX132" fmla="*/ 2139791 w 4360174"/>
                <a:gd name="connsiteY132" fmla="*/ 935787 h 2170941"/>
                <a:gd name="connsiteX133" fmla="*/ 2132619 w 4360174"/>
                <a:gd name="connsiteY133" fmla="*/ 935787 h 2170941"/>
                <a:gd name="connsiteX134" fmla="*/ 2132619 w 4360174"/>
                <a:gd name="connsiteY134" fmla="*/ 939777 h 2170941"/>
                <a:gd name="connsiteX135" fmla="*/ 2128163 w 4360174"/>
                <a:gd name="connsiteY135" fmla="*/ 939777 h 2170941"/>
                <a:gd name="connsiteX136" fmla="*/ 2128163 w 4360174"/>
                <a:gd name="connsiteY136" fmla="*/ 947501 h 2170941"/>
                <a:gd name="connsiteX137" fmla="*/ 2094721 w 4360174"/>
                <a:gd name="connsiteY137" fmla="*/ 947501 h 2170941"/>
                <a:gd name="connsiteX138" fmla="*/ 2094721 w 4360174"/>
                <a:gd name="connsiteY138" fmla="*/ 951999 h 2170941"/>
                <a:gd name="connsiteX139" fmla="*/ 2082753 w 4360174"/>
                <a:gd name="connsiteY139" fmla="*/ 951999 h 2170941"/>
                <a:gd name="connsiteX140" fmla="*/ 2082753 w 4360174"/>
                <a:gd name="connsiteY140" fmla="*/ 963543 h 2170941"/>
                <a:gd name="connsiteX141" fmla="*/ 2077872 w 4360174"/>
                <a:gd name="connsiteY141" fmla="*/ 963543 h 2170941"/>
                <a:gd name="connsiteX142" fmla="*/ 2077872 w 4360174"/>
                <a:gd name="connsiteY142" fmla="*/ 971054 h 2170941"/>
                <a:gd name="connsiteX143" fmla="*/ 2058859 w 4360174"/>
                <a:gd name="connsiteY143" fmla="*/ 971054 h 2170941"/>
                <a:gd name="connsiteX144" fmla="*/ 2058859 w 4360174"/>
                <a:gd name="connsiteY144" fmla="*/ 975765 h 2170941"/>
                <a:gd name="connsiteX145" fmla="*/ 2049310 w 4360174"/>
                <a:gd name="connsiteY145" fmla="*/ 975765 h 2170941"/>
                <a:gd name="connsiteX146" fmla="*/ 2049310 w 4360174"/>
                <a:gd name="connsiteY146" fmla="*/ 982810 h 2170941"/>
                <a:gd name="connsiteX147" fmla="*/ 2042266 w 4360174"/>
                <a:gd name="connsiteY147" fmla="*/ 982810 h 2170941"/>
                <a:gd name="connsiteX148" fmla="*/ 2042266 w 4360174"/>
                <a:gd name="connsiteY148" fmla="*/ 994439 h 2170941"/>
                <a:gd name="connsiteX149" fmla="*/ 2018415 w 4360174"/>
                <a:gd name="connsiteY149" fmla="*/ 994439 h 2170941"/>
                <a:gd name="connsiteX150" fmla="*/ 2018415 w 4360174"/>
                <a:gd name="connsiteY150" fmla="*/ 999404 h 2170941"/>
                <a:gd name="connsiteX151" fmla="*/ 1983020 w 4360174"/>
                <a:gd name="connsiteY151" fmla="*/ 999404 h 2170941"/>
                <a:gd name="connsiteX152" fmla="*/ 1983020 w 4360174"/>
                <a:gd name="connsiteY152" fmla="*/ 1011287 h 2170941"/>
                <a:gd name="connsiteX153" fmla="*/ 1963753 w 4360174"/>
                <a:gd name="connsiteY153" fmla="*/ 1011287 h 2170941"/>
                <a:gd name="connsiteX154" fmla="*/ 1963753 w 4360174"/>
                <a:gd name="connsiteY154" fmla="*/ 1028008 h 2170941"/>
                <a:gd name="connsiteX155" fmla="*/ 1947286 w 4360174"/>
                <a:gd name="connsiteY155" fmla="*/ 1028008 h 2170941"/>
                <a:gd name="connsiteX156" fmla="*/ 1947286 w 4360174"/>
                <a:gd name="connsiteY156" fmla="*/ 1032973 h 2170941"/>
                <a:gd name="connsiteX157" fmla="*/ 1923308 w 4360174"/>
                <a:gd name="connsiteY157" fmla="*/ 1032973 h 2170941"/>
                <a:gd name="connsiteX158" fmla="*/ 1923308 w 4360174"/>
                <a:gd name="connsiteY158" fmla="*/ 1040231 h 2170941"/>
                <a:gd name="connsiteX159" fmla="*/ 1918088 w 4360174"/>
                <a:gd name="connsiteY159" fmla="*/ 1040231 h 2170941"/>
                <a:gd name="connsiteX160" fmla="*/ 1918088 w 4360174"/>
                <a:gd name="connsiteY160" fmla="*/ 1056697 h 2170941"/>
                <a:gd name="connsiteX161" fmla="*/ 1897250 w 4360174"/>
                <a:gd name="connsiteY161" fmla="*/ 1056697 h 2170941"/>
                <a:gd name="connsiteX162" fmla="*/ 1897250 w 4360174"/>
                <a:gd name="connsiteY162" fmla="*/ 1061535 h 2170941"/>
                <a:gd name="connsiteX163" fmla="*/ 1857018 w 4360174"/>
                <a:gd name="connsiteY163" fmla="*/ 1061535 h 2170941"/>
                <a:gd name="connsiteX164" fmla="*/ 1857018 w 4360174"/>
                <a:gd name="connsiteY164" fmla="*/ 1068325 h 2170941"/>
                <a:gd name="connsiteX165" fmla="*/ 1832912 w 4360174"/>
                <a:gd name="connsiteY165" fmla="*/ 1068325 h 2170941"/>
                <a:gd name="connsiteX166" fmla="*/ 1832912 w 4360174"/>
                <a:gd name="connsiteY166" fmla="*/ 1078129 h 2170941"/>
                <a:gd name="connsiteX167" fmla="*/ 1802017 w 4360174"/>
                <a:gd name="connsiteY167" fmla="*/ 1078129 h 2170941"/>
                <a:gd name="connsiteX168" fmla="*/ 1802017 w 4360174"/>
                <a:gd name="connsiteY168" fmla="*/ 1083094 h 2170941"/>
                <a:gd name="connsiteX169" fmla="*/ 1797645 w 4360174"/>
                <a:gd name="connsiteY169" fmla="*/ 1083094 h 2170941"/>
                <a:gd name="connsiteX170" fmla="*/ 1797645 w 4360174"/>
                <a:gd name="connsiteY170" fmla="*/ 1087593 h 2170941"/>
                <a:gd name="connsiteX171" fmla="*/ 1792935 w 4360174"/>
                <a:gd name="connsiteY171" fmla="*/ 1087593 h 2170941"/>
                <a:gd name="connsiteX172" fmla="*/ 1792935 w 4360174"/>
                <a:gd name="connsiteY172" fmla="*/ 1092091 h 2170941"/>
                <a:gd name="connsiteX173" fmla="*/ 1766537 w 4360174"/>
                <a:gd name="connsiteY173" fmla="*/ 1092091 h 2170941"/>
                <a:gd name="connsiteX174" fmla="*/ 1766537 w 4360174"/>
                <a:gd name="connsiteY174" fmla="*/ 1099094 h 2170941"/>
                <a:gd name="connsiteX175" fmla="*/ 1761699 w 4360174"/>
                <a:gd name="connsiteY175" fmla="*/ 1099094 h 2170941"/>
                <a:gd name="connsiteX176" fmla="*/ 1761699 w 4360174"/>
                <a:gd name="connsiteY176" fmla="*/ 1108940 h 2170941"/>
                <a:gd name="connsiteX177" fmla="*/ 1752108 w 4360174"/>
                <a:gd name="connsiteY177" fmla="*/ 1108940 h 2170941"/>
                <a:gd name="connsiteX178" fmla="*/ 1752108 w 4360174"/>
                <a:gd name="connsiteY178" fmla="*/ 1113905 h 2170941"/>
                <a:gd name="connsiteX179" fmla="*/ 1730549 w 4360174"/>
                <a:gd name="connsiteY179" fmla="*/ 1113905 h 2170941"/>
                <a:gd name="connsiteX180" fmla="*/ 1730549 w 4360174"/>
                <a:gd name="connsiteY180" fmla="*/ 1118489 h 2170941"/>
                <a:gd name="connsiteX181" fmla="*/ 1721085 w 4360174"/>
                <a:gd name="connsiteY181" fmla="*/ 1118489 h 2170941"/>
                <a:gd name="connsiteX182" fmla="*/ 1721085 w 4360174"/>
                <a:gd name="connsiteY182" fmla="*/ 1128165 h 2170941"/>
                <a:gd name="connsiteX183" fmla="*/ 1716374 w 4360174"/>
                <a:gd name="connsiteY183" fmla="*/ 1128165 h 2170941"/>
                <a:gd name="connsiteX184" fmla="*/ 1716374 w 4360174"/>
                <a:gd name="connsiteY184" fmla="*/ 1138011 h 2170941"/>
                <a:gd name="connsiteX185" fmla="*/ 1694942 w 4360174"/>
                <a:gd name="connsiteY185" fmla="*/ 1138011 h 2170941"/>
                <a:gd name="connsiteX186" fmla="*/ 1694942 w 4360174"/>
                <a:gd name="connsiteY186" fmla="*/ 1149639 h 2170941"/>
                <a:gd name="connsiteX187" fmla="*/ 1690443 w 4360174"/>
                <a:gd name="connsiteY187" fmla="*/ 1149639 h 2170941"/>
                <a:gd name="connsiteX188" fmla="*/ 1690443 w 4360174"/>
                <a:gd name="connsiteY188" fmla="*/ 1159061 h 2170941"/>
                <a:gd name="connsiteX189" fmla="*/ 1680513 w 4360174"/>
                <a:gd name="connsiteY189" fmla="*/ 1159061 h 2170941"/>
                <a:gd name="connsiteX190" fmla="*/ 1680513 w 4360174"/>
                <a:gd name="connsiteY190" fmla="*/ 1163687 h 2170941"/>
                <a:gd name="connsiteX191" fmla="*/ 1676014 w 4360174"/>
                <a:gd name="connsiteY191" fmla="*/ 1163687 h 2170941"/>
                <a:gd name="connsiteX192" fmla="*/ 1676014 w 4360174"/>
                <a:gd name="connsiteY192" fmla="*/ 1168397 h 2170941"/>
                <a:gd name="connsiteX193" fmla="*/ 1671303 w 4360174"/>
                <a:gd name="connsiteY193" fmla="*/ 1168397 h 2170941"/>
                <a:gd name="connsiteX194" fmla="*/ 1671303 w 4360174"/>
                <a:gd name="connsiteY194" fmla="*/ 1173235 h 2170941"/>
                <a:gd name="connsiteX195" fmla="*/ 1666465 w 4360174"/>
                <a:gd name="connsiteY195" fmla="*/ 1173235 h 2170941"/>
                <a:gd name="connsiteX196" fmla="*/ 1666465 w 4360174"/>
                <a:gd name="connsiteY196" fmla="*/ 1187919 h 2170941"/>
                <a:gd name="connsiteX197" fmla="*/ 1657256 w 4360174"/>
                <a:gd name="connsiteY197" fmla="*/ 1187919 h 2170941"/>
                <a:gd name="connsiteX198" fmla="*/ 1657256 w 4360174"/>
                <a:gd name="connsiteY198" fmla="*/ 1192758 h 2170941"/>
                <a:gd name="connsiteX199" fmla="*/ 1650338 w 4360174"/>
                <a:gd name="connsiteY199" fmla="*/ 1192758 h 2170941"/>
                <a:gd name="connsiteX200" fmla="*/ 1650338 w 4360174"/>
                <a:gd name="connsiteY200" fmla="*/ 1197002 h 2170941"/>
                <a:gd name="connsiteX201" fmla="*/ 1626233 w 4360174"/>
                <a:gd name="connsiteY201" fmla="*/ 1197002 h 2170941"/>
                <a:gd name="connsiteX202" fmla="*/ 1626233 w 4360174"/>
                <a:gd name="connsiteY202" fmla="*/ 1201840 h 2170941"/>
                <a:gd name="connsiteX203" fmla="*/ 1621140 w 4360174"/>
                <a:gd name="connsiteY203" fmla="*/ 1201712 h 2170941"/>
                <a:gd name="connsiteX204" fmla="*/ 1621140 w 4360174"/>
                <a:gd name="connsiteY204" fmla="*/ 1207060 h 2170941"/>
                <a:gd name="connsiteX205" fmla="*/ 1600175 w 4360174"/>
                <a:gd name="connsiteY205" fmla="*/ 1207187 h 2170941"/>
                <a:gd name="connsiteX206" fmla="*/ 1600175 w 4360174"/>
                <a:gd name="connsiteY206" fmla="*/ 1211431 h 2170941"/>
                <a:gd name="connsiteX207" fmla="*/ 1580653 w 4360174"/>
                <a:gd name="connsiteY207" fmla="*/ 1211431 h 2170941"/>
                <a:gd name="connsiteX208" fmla="*/ 1580653 w 4360174"/>
                <a:gd name="connsiteY208" fmla="*/ 1215887 h 2170941"/>
                <a:gd name="connsiteX209" fmla="*/ 1576324 w 4360174"/>
                <a:gd name="connsiteY209" fmla="*/ 1215887 h 2170941"/>
                <a:gd name="connsiteX210" fmla="*/ 1576324 w 4360174"/>
                <a:gd name="connsiteY210" fmla="*/ 1221107 h 2170941"/>
                <a:gd name="connsiteX211" fmla="*/ 1571486 w 4360174"/>
                <a:gd name="connsiteY211" fmla="*/ 1221107 h 2170941"/>
                <a:gd name="connsiteX212" fmla="*/ 1571486 w 4360174"/>
                <a:gd name="connsiteY212" fmla="*/ 1225690 h 2170941"/>
                <a:gd name="connsiteX213" fmla="*/ 1554638 w 4360174"/>
                <a:gd name="connsiteY213" fmla="*/ 1225690 h 2170941"/>
                <a:gd name="connsiteX214" fmla="*/ 1554638 w 4360174"/>
                <a:gd name="connsiteY214" fmla="*/ 1230316 h 2170941"/>
                <a:gd name="connsiteX215" fmla="*/ 1535837 w 4360174"/>
                <a:gd name="connsiteY215" fmla="*/ 1230316 h 2170941"/>
                <a:gd name="connsiteX216" fmla="*/ 1535837 w 4360174"/>
                <a:gd name="connsiteY216" fmla="*/ 1240120 h 2170941"/>
                <a:gd name="connsiteX217" fmla="*/ 1518904 w 4360174"/>
                <a:gd name="connsiteY217" fmla="*/ 1240120 h 2170941"/>
                <a:gd name="connsiteX218" fmla="*/ 1518904 w 4360174"/>
                <a:gd name="connsiteY218" fmla="*/ 1244873 h 2170941"/>
                <a:gd name="connsiteX219" fmla="*/ 1514023 w 4360174"/>
                <a:gd name="connsiteY219" fmla="*/ 1244873 h 2170941"/>
                <a:gd name="connsiteX220" fmla="*/ 1514023 w 4360174"/>
                <a:gd name="connsiteY220" fmla="*/ 1249584 h 2170941"/>
                <a:gd name="connsiteX221" fmla="*/ 1509312 w 4360174"/>
                <a:gd name="connsiteY221" fmla="*/ 1249584 h 2170941"/>
                <a:gd name="connsiteX222" fmla="*/ 1509312 w 4360174"/>
                <a:gd name="connsiteY222" fmla="*/ 1254804 h 2170941"/>
                <a:gd name="connsiteX223" fmla="*/ 1504729 w 4360174"/>
                <a:gd name="connsiteY223" fmla="*/ 1254804 h 2170941"/>
                <a:gd name="connsiteX224" fmla="*/ 1504729 w 4360174"/>
                <a:gd name="connsiteY224" fmla="*/ 1258920 h 2170941"/>
                <a:gd name="connsiteX225" fmla="*/ 1490554 w 4360174"/>
                <a:gd name="connsiteY225" fmla="*/ 1258920 h 2170941"/>
                <a:gd name="connsiteX226" fmla="*/ 1490554 w 4360174"/>
                <a:gd name="connsiteY226" fmla="*/ 1264098 h 2170941"/>
                <a:gd name="connsiteX227" fmla="*/ 1485461 w 4360174"/>
                <a:gd name="connsiteY227" fmla="*/ 1264098 h 2170941"/>
                <a:gd name="connsiteX228" fmla="*/ 1485461 w 4360174"/>
                <a:gd name="connsiteY228" fmla="*/ 1272840 h 2170941"/>
                <a:gd name="connsiteX229" fmla="*/ 1473706 w 4360174"/>
                <a:gd name="connsiteY229" fmla="*/ 1272840 h 2170941"/>
                <a:gd name="connsiteX230" fmla="*/ 1473706 w 4360174"/>
                <a:gd name="connsiteY230" fmla="*/ 1277551 h 2170941"/>
                <a:gd name="connsiteX231" fmla="*/ 1445102 w 4360174"/>
                <a:gd name="connsiteY231" fmla="*/ 1277551 h 2170941"/>
                <a:gd name="connsiteX232" fmla="*/ 1445102 w 4360174"/>
                <a:gd name="connsiteY232" fmla="*/ 1282899 h 2170941"/>
                <a:gd name="connsiteX233" fmla="*/ 1440603 w 4360174"/>
                <a:gd name="connsiteY233" fmla="*/ 1282899 h 2170941"/>
                <a:gd name="connsiteX234" fmla="*/ 1440603 w 4360174"/>
                <a:gd name="connsiteY234" fmla="*/ 1292575 h 2170941"/>
                <a:gd name="connsiteX235" fmla="*/ 1435765 w 4360174"/>
                <a:gd name="connsiteY235" fmla="*/ 1292575 h 2170941"/>
                <a:gd name="connsiteX236" fmla="*/ 1435765 w 4360174"/>
                <a:gd name="connsiteY236" fmla="*/ 1297328 h 2170941"/>
                <a:gd name="connsiteX237" fmla="*/ 1418832 w 4360174"/>
                <a:gd name="connsiteY237" fmla="*/ 1297328 h 2170941"/>
                <a:gd name="connsiteX238" fmla="*/ 1418832 w 4360174"/>
                <a:gd name="connsiteY238" fmla="*/ 1301912 h 2170941"/>
                <a:gd name="connsiteX239" fmla="*/ 1414333 w 4360174"/>
                <a:gd name="connsiteY239" fmla="*/ 1301912 h 2170941"/>
                <a:gd name="connsiteX240" fmla="*/ 1414333 w 4360174"/>
                <a:gd name="connsiteY240" fmla="*/ 1306622 h 2170941"/>
                <a:gd name="connsiteX241" fmla="*/ 1395533 w 4360174"/>
                <a:gd name="connsiteY241" fmla="*/ 1306622 h 2170941"/>
                <a:gd name="connsiteX242" fmla="*/ 1395533 w 4360174"/>
                <a:gd name="connsiteY242" fmla="*/ 1310994 h 2170941"/>
                <a:gd name="connsiteX243" fmla="*/ 1388021 w 4360174"/>
                <a:gd name="connsiteY243" fmla="*/ 1310994 h 2170941"/>
                <a:gd name="connsiteX244" fmla="*/ 1388021 w 4360174"/>
                <a:gd name="connsiteY244" fmla="*/ 1315959 h 2170941"/>
                <a:gd name="connsiteX245" fmla="*/ 1374101 w 4360174"/>
                <a:gd name="connsiteY245" fmla="*/ 1315959 h 2170941"/>
                <a:gd name="connsiteX246" fmla="*/ 1374101 w 4360174"/>
                <a:gd name="connsiteY246" fmla="*/ 1318505 h 2170941"/>
                <a:gd name="connsiteX247" fmla="*/ 1359799 w 4360174"/>
                <a:gd name="connsiteY247" fmla="*/ 1318505 h 2170941"/>
                <a:gd name="connsiteX248" fmla="*/ 1359799 w 4360174"/>
                <a:gd name="connsiteY248" fmla="*/ 1323216 h 2170941"/>
                <a:gd name="connsiteX249" fmla="*/ 1343460 w 4360174"/>
                <a:gd name="connsiteY249" fmla="*/ 1323216 h 2170941"/>
                <a:gd name="connsiteX250" fmla="*/ 1343460 w 4360174"/>
                <a:gd name="connsiteY250" fmla="*/ 1328097 h 2170941"/>
                <a:gd name="connsiteX251" fmla="*/ 1328818 w 4360174"/>
                <a:gd name="connsiteY251" fmla="*/ 1328097 h 2170941"/>
                <a:gd name="connsiteX252" fmla="*/ 1328818 w 4360174"/>
                <a:gd name="connsiteY252" fmla="*/ 1332935 h 2170941"/>
                <a:gd name="connsiteX253" fmla="*/ 1297795 w 4360174"/>
                <a:gd name="connsiteY253" fmla="*/ 1332935 h 2170941"/>
                <a:gd name="connsiteX254" fmla="*/ 1297795 w 4360174"/>
                <a:gd name="connsiteY254" fmla="*/ 1337518 h 2170941"/>
                <a:gd name="connsiteX255" fmla="*/ 1288458 w 4360174"/>
                <a:gd name="connsiteY255" fmla="*/ 1337518 h 2170941"/>
                <a:gd name="connsiteX256" fmla="*/ 1288458 w 4360174"/>
                <a:gd name="connsiteY256" fmla="*/ 1342399 h 2170941"/>
                <a:gd name="connsiteX257" fmla="*/ 1283747 w 4360174"/>
                <a:gd name="connsiteY257" fmla="*/ 1342399 h 2170941"/>
                <a:gd name="connsiteX258" fmla="*/ 1283747 w 4360174"/>
                <a:gd name="connsiteY258" fmla="*/ 1347364 h 2170941"/>
                <a:gd name="connsiteX259" fmla="*/ 1278655 w 4360174"/>
                <a:gd name="connsiteY259" fmla="*/ 1347364 h 2170941"/>
                <a:gd name="connsiteX260" fmla="*/ 1278655 w 4360174"/>
                <a:gd name="connsiteY260" fmla="*/ 1353900 h 2170941"/>
                <a:gd name="connsiteX261" fmla="*/ 1274283 w 4360174"/>
                <a:gd name="connsiteY261" fmla="*/ 1353900 h 2170941"/>
                <a:gd name="connsiteX262" fmla="*/ 1274283 w 4360174"/>
                <a:gd name="connsiteY262" fmla="*/ 1358865 h 2170941"/>
                <a:gd name="connsiteX263" fmla="*/ 1269318 w 4360174"/>
                <a:gd name="connsiteY263" fmla="*/ 1358865 h 2170941"/>
                <a:gd name="connsiteX264" fmla="*/ 1269318 w 4360174"/>
                <a:gd name="connsiteY264" fmla="*/ 1368414 h 2170941"/>
                <a:gd name="connsiteX265" fmla="*/ 1259981 w 4360174"/>
                <a:gd name="connsiteY265" fmla="*/ 1368414 h 2170941"/>
                <a:gd name="connsiteX266" fmla="*/ 1259981 w 4360174"/>
                <a:gd name="connsiteY266" fmla="*/ 1373040 h 2170941"/>
                <a:gd name="connsiteX267" fmla="*/ 1247886 w 4360174"/>
                <a:gd name="connsiteY267" fmla="*/ 1373040 h 2170941"/>
                <a:gd name="connsiteX268" fmla="*/ 1247886 w 4360174"/>
                <a:gd name="connsiteY268" fmla="*/ 1378345 h 2170941"/>
                <a:gd name="connsiteX269" fmla="*/ 1243260 w 4360174"/>
                <a:gd name="connsiteY269" fmla="*/ 1378345 h 2170941"/>
                <a:gd name="connsiteX270" fmla="*/ 1243260 w 4360174"/>
                <a:gd name="connsiteY270" fmla="*/ 1384923 h 2170941"/>
                <a:gd name="connsiteX271" fmla="*/ 1238295 w 4360174"/>
                <a:gd name="connsiteY271" fmla="*/ 1384923 h 2170941"/>
                <a:gd name="connsiteX272" fmla="*/ 1238295 w 4360174"/>
                <a:gd name="connsiteY272" fmla="*/ 1389973 h 2170941"/>
                <a:gd name="connsiteX273" fmla="*/ 1228831 w 4360174"/>
                <a:gd name="connsiteY273" fmla="*/ 1389973 h 2170941"/>
                <a:gd name="connsiteX274" fmla="*/ 1228831 w 4360174"/>
                <a:gd name="connsiteY274" fmla="*/ 1395066 h 2170941"/>
                <a:gd name="connsiteX275" fmla="*/ 1219027 w 4360174"/>
                <a:gd name="connsiteY275" fmla="*/ 1395066 h 2170941"/>
                <a:gd name="connsiteX276" fmla="*/ 1219027 w 4360174"/>
                <a:gd name="connsiteY276" fmla="*/ 1399564 h 2170941"/>
                <a:gd name="connsiteX277" fmla="*/ 1211643 w 4360174"/>
                <a:gd name="connsiteY277" fmla="*/ 1399564 h 2170941"/>
                <a:gd name="connsiteX278" fmla="*/ 1211643 w 4360174"/>
                <a:gd name="connsiteY278" fmla="*/ 1401856 h 2170941"/>
                <a:gd name="connsiteX279" fmla="*/ 1207526 w 4360174"/>
                <a:gd name="connsiteY279" fmla="*/ 1401856 h 2170941"/>
                <a:gd name="connsiteX280" fmla="*/ 1207526 w 4360174"/>
                <a:gd name="connsiteY280" fmla="*/ 1405973 h 2170941"/>
                <a:gd name="connsiteX281" fmla="*/ 1202434 w 4360174"/>
                <a:gd name="connsiteY281" fmla="*/ 1405973 h 2170941"/>
                <a:gd name="connsiteX282" fmla="*/ 1202434 w 4360174"/>
                <a:gd name="connsiteY282" fmla="*/ 1411660 h 2170941"/>
                <a:gd name="connsiteX283" fmla="*/ 1192885 w 4360174"/>
                <a:gd name="connsiteY283" fmla="*/ 1411660 h 2170941"/>
                <a:gd name="connsiteX284" fmla="*/ 1192885 w 4360174"/>
                <a:gd name="connsiteY284" fmla="*/ 1416286 h 2170941"/>
                <a:gd name="connsiteX285" fmla="*/ 1167039 w 4360174"/>
                <a:gd name="connsiteY285" fmla="*/ 1416286 h 2170941"/>
                <a:gd name="connsiteX286" fmla="*/ 1167039 w 4360174"/>
                <a:gd name="connsiteY286" fmla="*/ 1420784 h 2170941"/>
                <a:gd name="connsiteX287" fmla="*/ 1157957 w 4360174"/>
                <a:gd name="connsiteY287" fmla="*/ 1420784 h 2170941"/>
                <a:gd name="connsiteX288" fmla="*/ 1157957 w 4360174"/>
                <a:gd name="connsiteY288" fmla="*/ 1423203 h 2170941"/>
                <a:gd name="connsiteX289" fmla="*/ 1147814 w 4360174"/>
                <a:gd name="connsiteY289" fmla="*/ 1423203 h 2170941"/>
                <a:gd name="connsiteX290" fmla="*/ 1147814 w 4360174"/>
                <a:gd name="connsiteY290" fmla="*/ 1432497 h 2170941"/>
                <a:gd name="connsiteX291" fmla="*/ 1143443 w 4360174"/>
                <a:gd name="connsiteY291" fmla="*/ 1432497 h 2170941"/>
                <a:gd name="connsiteX292" fmla="*/ 1143443 w 4360174"/>
                <a:gd name="connsiteY292" fmla="*/ 1437123 h 2170941"/>
                <a:gd name="connsiteX293" fmla="*/ 1137841 w 4360174"/>
                <a:gd name="connsiteY293" fmla="*/ 1437123 h 2170941"/>
                <a:gd name="connsiteX294" fmla="*/ 1137841 w 4360174"/>
                <a:gd name="connsiteY294" fmla="*/ 1441961 h 2170941"/>
                <a:gd name="connsiteX295" fmla="*/ 1133385 w 4360174"/>
                <a:gd name="connsiteY295" fmla="*/ 1441961 h 2170941"/>
                <a:gd name="connsiteX296" fmla="*/ 1133385 w 4360174"/>
                <a:gd name="connsiteY296" fmla="*/ 1449346 h 2170941"/>
                <a:gd name="connsiteX297" fmla="*/ 1128674 w 4360174"/>
                <a:gd name="connsiteY297" fmla="*/ 1449346 h 2170941"/>
                <a:gd name="connsiteX298" fmla="*/ 1128674 w 4360174"/>
                <a:gd name="connsiteY298" fmla="*/ 1454099 h 2170941"/>
                <a:gd name="connsiteX299" fmla="*/ 1121375 w 4360174"/>
                <a:gd name="connsiteY299" fmla="*/ 1454099 h 2170941"/>
                <a:gd name="connsiteX300" fmla="*/ 1121375 w 4360174"/>
                <a:gd name="connsiteY300" fmla="*/ 1458682 h 2170941"/>
                <a:gd name="connsiteX301" fmla="*/ 1106988 w 4360174"/>
                <a:gd name="connsiteY301" fmla="*/ 1458682 h 2170941"/>
                <a:gd name="connsiteX302" fmla="*/ 1106988 w 4360174"/>
                <a:gd name="connsiteY302" fmla="*/ 1461356 h 2170941"/>
                <a:gd name="connsiteX303" fmla="*/ 1102956 w 4360174"/>
                <a:gd name="connsiteY303" fmla="*/ 1461356 h 2170941"/>
                <a:gd name="connsiteX304" fmla="*/ 1102956 w 4360174"/>
                <a:gd name="connsiteY304" fmla="*/ 1465939 h 2170941"/>
                <a:gd name="connsiteX305" fmla="*/ 1088442 w 4360174"/>
                <a:gd name="connsiteY305" fmla="*/ 1465939 h 2170941"/>
                <a:gd name="connsiteX306" fmla="*/ 1088442 w 4360174"/>
                <a:gd name="connsiteY306" fmla="*/ 1470905 h 2170941"/>
                <a:gd name="connsiteX307" fmla="*/ 1071848 w 4360174"/>
                <a:gd name="connsiteY307" fmla="*/ 1470905 h 2170941"/>
                <a:gd name="connsiteX308" fmla="*/ 1071848 w 4360174"/>
                <a:gd name="connsiteY308" fmla="*/ 1477568 h 2170941"/>
                <a:gd name="connsiteX309" fmla="*/ 1066967 w 4360174"/>
                <a:gd name="connsiteY309" fmla="*/ 1477568 h 2170941"/>
                <a:gd name="connsiteX310" fmla="*/ 1066967 w 4360174"/>
                <a:gd name="connsiteY310" fmla="*/ 1482915 h 2170941"/>
                <a:gd name="connsiteX311" fmla="*/ 1062129 w 4360174"/>
                <a:gd name="connsiteY311" fmla="*/ 1482915 h 2170941"/>
                <a:gd name="connsiteX312" fmla="*/ 1062129 w 4360174"/>
                <a:gd name="connsiteY312" fmla="*/ 1485334 h 2170941"/>
                <a:gd name="connsiteX313" fmla="*/ 1057673 w 4360174"/>
                <a:gd name="connsiteY313" fmla="*/ 1485334 h 2170941"/>
                <a:gd name="connsiteX314" fmla="*/ 1057673 w 4360174"/>
                <a:gd name="connsiteY314" fmla="*/ 1489324 h 2170941"/>
                <a:gd name="connsiteX315" fmla="*/ 1026523 w 4360174"/>
                <a:gd name="connsiteY315" fmla="*/ 1489324 h 2170941"/>
                <a:gd name="connsiteX316" fmla="*/ 1026523 w 4360174"/>
                <a:gd name="connsiteY316" fmla="*/ 1494926 h 2170941"/>
                <a:gd name="connsiteX317" fmla="*/ 1021812 w 4360174"/>
                <a:gd name="connsiteY317" fmla="*/ 1494926 h 2170941"/>
                <a:gd name="connsiteX318" fmla="*/ 1021812 w 4360174"/>
                <a:gd name="connsiteY318" fmla="*/ 1499509 h 2170941"/>
                <a:gd name="connsiteX319" fmla="*/ 1007510 w 4360174"/>
                <a:gd name="connsiteY319" fmla="*/ 1499509 h 2170941"/>
                <a:gd name="connsiteX320" fmla="*/ 1007510 w 4360174"/>
                <a:gd name="connsiteY320" fmla="*/ 1501461 h 2170941"/>
                <a:gd name="connsiteX321" fmla="*/ 986290 w 4360174"/>
                <a:gd name="connsiteY321" fmla="*/ 1501461 h 2170941"/>
                <a:gd name="connsiteX322" fmla="*/ 986290 w 4360174"/>
                <a:gd name="connsiteY322" fmla="*/ 1506766 h 2170941"/>
                <a:gd name="connsiteX323" fmla="*/ 981070 w 4360174"/>
                <a:gd name="connsiteY323" fmla="*/ 1506766 h 2170941"/>
                <a:gd name="connsiteX324" fmla="*/ 981070 w 4360174"/>
                <a:gd name="connsiteY324" fmla="*/ 1511265 h 2170941"/>
                <a:gd name="connsiteX325" fmla="*/ 976359 w 4360174"/>
                <a:gd name="connsiteY325" fmla="*/ 1511265 h 2170941"/>
                <a:gd name="connsiteX326" fmla="*/ 976359 w 4360174"/>
                <a:gd name="connsiteY326" fmla="*/ 1513556 h 2170941"/>
                <a:gd name="connsiteX327" fmla="*/ 961845 w 4360174"/>
                <a:gd name="connsiteY327" fmla="*/ 1513556 h 2170941"/>
                <a:gd name="connsiteX328" fmla="*/ 961845 w 4360174"/>
                <a:gd name="connsiteY328" fmla="*/ 1518182 h 2170941"/>
                <a:gd name="connsiteX329" fmla="*/ 957347 w 4360174"/>
                <a:gd name="connsiteY329" fmla="*/ 1518182 h 2170941"/>
                <a:gd name="connsiteX330" fmla="*/ 957347 w 4360174"/>
                <a:gd name="connsiteY330" fmla="*/ 1525312 h 2170941"/>
                <a:gd name="connsiteX331" fmla="*/ 953230 w 4360174"/>
                <a:gd name="connsiteY331" fmla="*/ 1525312 h 2170941"/>
                <a:gd name="connsiteX332" fmla="*/ 953230 w 4360174"/>
                <a:gd name="connsiteY332" fmla="*/ 1530023 h 2170941"/>
                <a:gd name="connsiteX333" fmla="*/ 945718 w 4360174"/>
                <a:gd name="connsiteY333" fmla="*/ 1530023 h 2170941"/>
                <a:gd name="connsiteX334" fmla="*/ 945718 w 4360174"/>
                <a:gd name="connsiteY334" fmla="*/ 1535116 h 2170941"/>
                <a:gd name="connsiteX335" fmla="*/ 936042 w 4360174"/>
                <a:gd name="connsiteY335" fmla="*/ 1535116 h 2170941"/>
                <a:gd name="connsiteX336" fmla="*/ 936042 w 4360174"/>
                <a:gd name="connsiteY336" fmla="*/ 1537789 h 2170941"/>
                <a:gd name="connsiteX337" fmla="*/ 931416 w 4360174"/>
                <a:gd name="connsiteY337" fmla="*/ 1537789 h 2170941"/>
                <a:gd name="connsiteX338" fmla="*/ 931416 w 4360174"/>
                <a:gd name="connsiteY338" fmla="*/ 1542033 h 2170941"/>
                <a:gd name="connsiteX339" fmla="*/ 917623 w 4360174"/>
                <a:gd name="connsiteY339" fmla="*/ 1542033 h 2170941"/>
                <a:gd name="connsiteX340" fmla="*/ 917623 w 4360174"/>
                <a:gd name="connsiteY340" fmla="*/ 1549545 h 2170941"/>
                <a:gd name="connsiteX341" fmla="*/ 912403 w 4360174"/>
                <a:gd name="connsiteY341" fmla="*/ 1549545 h 2170941"/>
                <a:gd name="connsiteX342" fmla="*/ 912403 w 4360174"/>
                <a:gd name="connsiteY342" fmla="*/ 1558754 h 2170941"/>
                <a:gd name="connsiteX343" fmla="*/ 905231 w 4360174"/>
                <a:gd name="connsiteY343" fmla="*/ 1558754 h 2170941"/>
                <a:gd name="connsiteX344" fmla="*/ 905231 w 4360174"/>
                <a:gd name="connsiteY344" fmla="*/ 1565926 h 2170941"/>
                <a:gd name="connsiteX345" fmla="*/ 896149 w 4360174"/>
                <a:gd name="connsiteY345" fmla="*/ 1565926 h 2170941"/>
                <a:gd name="connsiteX346" fmla="*/ 896149 w 4360174"/>
                <a:gd name="connsiteY346" fmla="*/ 1573438 h 2170941"/>
                <a:gd name="connsiteX347" fmla="*/ 891099 w 4360174"/>
                <a:gd name="connsiteY347" fmla="*/ 1573438 h 2170941"/>
                <a:gd name="connsiteX348" fmla="*/ 891099 w 4360174"/>
                <a:gd name="connsiteY348" fmla="*/ 1582987 h 2170941"/>
                <a:gd name="connsiteX349" fmla="*/ 886345 w 4360174"/>
                <a:gd name="connsiteY349" fmla="*/ 1582987 h 2170941"/>
                <a:gd name="connsiteX350" fmla="*/ 886345 w 4360174"/>
                <a:gd name="connsiteY350" fmla="*/ 1590032 h 2170941"/>
                <a:gd name="connsiteX351" fmla="*/ 876415 w 4360174"/>
                <a:gd name="connsiteY351" fmla="*/ 1590032 h 2170941"/>
                <a:gd name="connsiteX352" fmla="*/ 876415 w 4360174"/>
                <a:gd name="connsiteY352" fmla="*/ 1594361 h 2170941"/>
                <a:gd name="connsiteX353" fmla="*/ 872425 w 4360174"/>
                <a:gd name="connsiteY353" fmla="*/ 1594361 h 2170941"/>
                <a:gd name="connsiteX354" fmla="*/ 872425 w 4360174"/>
                <a:gd name="connsiteY354" fmla="*/ 1596695 h 2170941"/>
                <a:gd name="connsiteX355" fmla="*/ 867333 w 4360174"/>
                <a:gd name="connsiteY355" fmla="*/ 1596695 h 2170941"/>
                <a:gd name="connsiteX356" fmla="*/ 867333 w 4360174"/>
                <a:gd name="connsiteY356" fmla="*/ 1601406 h 2170941"/>
                <a:gd name="connsiteX357" fmla="*/ 845774 w 4360174"/>
                <a:gd name="connsiteY357" fmla="*/ 1601406 h 2170941"/>
                <a:gd name="connsiteX358" fmla="*/ 845774 w 4360174"/>
                <a:gd name="connsiteY358" fmla="*/ 1606244 h 2170941"/>
                <a:gd name="connsiteX359" fmla="*/ 841402 w 4360174"/>
                <a:gd name="connsiteY359" fmla="*/ 1606244 h 2170941"/>
                <a:gd name="connsiteX360" fmla="*/ 841402 w 4360174"/>
                <a:gd name="connsiteY360" fmla="*/ 1608663 h 2170941"/>
                <a:gd name="connsiteX361" fmla="*/ 831217 w 4360174"/>
                <a:gd name="connsiteY361" fmla="*/ 1608663 h 2170941"/>
                <a:gd name="connsiteX362" fmla="*/ 831217 w 4360174"/>
                <a:gd name="connsiteY362" fmla="*/ 1620546 h 2170941"/>
                <a:gd name="connsiteX363" fmla="*/ 822007 w 4360174"/>
                <a:gd name="connsiteY363" fmla="*/ 1620546 h 2170941"/>
                <a:gd name="connsiteX364" fmla="*/ 822007 w 4360174"/>
                <a:gd name="connsiteY364" fmla="*/ 1625257 h 2170941"/>
                <a:gd name="connsiteX365" fmla="*/ 810167 w 4360174"/>
                <a:gd name="connsiteY365" fmla="*/ 1625257 h 2170941"/>
                <a:gd name="connsiteX366" fmla="*/ 810167 w 4360174"/>
                <a:gd name="connsiteY366" fmla="*/ 1627464 h 2170941"/>
                <a:gd name="connsiteX367" fmla="*/ 805286 w 4360174"/>
                <a:gd name="connsiteY367" fmla="*/ 1627464 h 2170941"/>
                <a:gd name="connsiteX368" fmla="*/ 805286 w 4360174"/>
                <a:gd name="connsiteY368" fmla="*/ 1632684 h 2170941"/>
                <a:gd name="connsiteX369" fmla="*/ 800703 w 4360174"/>
                <a:gd name="connsiteY369" fmla="*/ 1632684 h 2170941"/>
                <a:gd name="connsiteX370" fmla="*/ 800703 w 4360174"/>
                <a:gd name="connsiteY370" fmla="*/ 1639431 h 2170941"/>
                <a:gd name="connsiteX371" fmla="*/ 795865 w 4360174"/>
                <a:gd name="connsiteY371" fmla="*/ 1639431 h 2170941"/>
                <a:gd name="connsiteX372" fmla="*/ 795865 w 4360174"/>
                <a:gd name="connsiteY372" fmla="*/ 1644652 h 2170941"/>
                <a:gd name="connsiteX373" fmla="*/ 791366 w 4360174"/>
                <a:gd name="connsiteY373" fmla="*/ 1644652 h 2170941"/>
                <a:gd name="connsiteX374" fmla="*/ 791366 w 4360174"/>
                <a:gd name="connsiteY374" fmla="*/ 1649617 h 2170941"/>
                <a:gd name="connsiteX375" fmla="*/ 774772 w 4360174"/>
                <a:gd name="connsiteY375" fmla="*/ 1649617 h 2170941"/>
                <a:gd name="connsiteX376" fmla="*/ 774772 w 4360174"/>
                <a:gd name="connsiteY376" fmla="*/ 1651696 h 2170941"/>
                <a:gd name="connsiteX377" fmla="*/ 769807 w 4360174"/>
                <a:gd name="connsiteY377" fmla="*/ 1651696 h 2170941"/>
                <a:gd name="connsiteX378" fmla="*/ 769807 w 4360174"/>
                <a:gd name="connsiteY378" fmla="*/ 1661118 h 2170941"/>
                <a:gd name="connsiteX379" fmla="*/ 765181 w 4360174"/>
                <a:gd name="connsiteY379" fmla="*/ 1661118 h 2170941"/>
                <a:gd name="connsiteX380" fmla="*/ 765181 w 4360174"/>
                <a:gd name="connsiteY380" fmla="*/ 1663579 h 2170941"/>
                <a:gd name="connsiteX381" fmla="*/ 755505 w 4360174"/>
                <a:gd name="connsiteY381" fmla="*/ 1663579 h 2170941"/>
                <a:gd name="connsiteX382" fmla="*/ 755505 w 4360174"/>
                <a:gd name="connsiteY382" fmla="*/ 1668630 h 2170941"/>
                <a:gd name="connsiteX383" fmla="*/ 751006 w 4360174"/>
                <a:gd name="connsiteY383" fmla="*/ 1668630 h 2170941"/>
                <a:gd name="connsiteX384" fmla="*/ 751006 w 4360174"/>
                <a:gd name="connsiteY384" fmla="*/ 1672746 h 2170941"/>
                <a:gd name="connsiteX385" fmla="*/ 741330 w 4360174"/>
                <a:gd name="connsiteY385" fmla="*/ 1672746 h 2170941"/>
                <a:gd name="connsiteX386" fmla="*/ 741330 w 4360174"/>
                <a:gd name="connsiteY386" fmla="*/ 1675929 h 2170941"/>
                <a:gd name="connsiteX387" fmla="*/ 729108 w 4360174"/>
                <a:gd name="connsiteY387" fmla="*/ 1675929 h 2170941"/>
                <a:gd name="connsiteX388" fmla="*/ 729108 w 4360174"/>
                <a:gd name="connsiteY388" fmla="*/ 1679919 h 2170941"/>
                <a:gd name="connsiteX389" fmla="*/ 719516 w 4360174"/>
                <a:gd name="connsiteY389" fmla="*/ 1679919 h 2170941"/>
                <a:gd name="connsiteX390" fmla="*/ 719516 w 4360174"/>
                <a:gd name="connsiteY390" fmla="*/ 1684629 h 2170941"/>
                <a:gd name="connsiteX391" fmla="*/ 710816 w 4360174"/>
                <a:gd name="connsiteY391" fmla="*/ 1684629 h 2170941"/>
                <a:gd name="connsiteX392" fmla="*/ 710816 w 4360174"/>
                <a:gd name="connsiteY392" fmla="*/ 1687176 h 2170941"/>
                <a:gd name="connsiteX393" fmla="*/ 705469 w 4360174"/>
                <a:gd name="connsiteY393" fmla="*/ 1687176 h 2170941"/>
                <a:gd name="connsiteX394" fmla="*/ 705469 w 4360174"/>
                <a:gd name="connsiteY394" fmla="*/ 1692014 h 2170941"/>
                <a:gd name="connsiteX395" fmla="*/ 700631 w 4360174"/>
                <a:gd name="connsiteY395" fmla="*/ 1692014 h 2170941"/>
                <a:gd name="connsiteX396" fmla="*/ 700631 w 4360174"/>
                <a:gd name="connsiteY396" fmla="*/ 1696258 h 2170941"/>
                <a:gd name="connsiteX397" fmla="*/ 696005 w 4360174"/>
                <a:gd name="connsiteY397" fmla="*/ 1696258 h 2170941"/>
                <a:gd name="connsiteX398" fmla="*/ 696005 w 4360174"/>
                <a:gd name="connsiteY398" fmla="*/ 1698931 h 2170941"/>
                <a:gd name="connsiteX399" fmla="*/ 684164 w 4360174"/>
                <a:gd name="connsiteY399" fmla="*/ 1698931 h 2170941"/>
                <a:gd name="connsiteX400" fmla="*/ 684164 w 4360174"/>
                <a:gd name="connsiteY400" fmla="*/ 1704406 h 2170941"/>
                <a:gd name="connsiteX401" fmla="*/ 679539 w 4360174"/>
                <a:gd name="connsiteY401" fmla="*/ 1704406 h 2170941"/>
                <a:gd name="connsiteX402" fmla="*/ 679539 w 4360174"/>
                <a:gd name="connsiteY402" fmla="*/ 1709117 h 2170941"/>
                <a:gd name="connsiteX403" fmla="*/ 669862 w 4360174"/>
                <a:gd name="connsiteY403" fmla="*/ 1709117 h 2170941"/>
                <a:gd name="connsiteX404" fmla="*/ 669862 w 4360174"/>
                <a:gd name="connsiteY404" fmla="*/ 1711409 h 2170941"/>
                <a:gd name="connsiteX405" fmla="*/ 665237 w 4360174"/>
                <a:gd name="connsiteY405" fmla="*/ 1711409 h 2170941"/>
                <a:gd name="connsiteX406" fmla="*/ 665237 w 4360174"/>
                <a:gd name="connsiteY406" fmla="*/ 1715907 h 2170941"/>
                <a:gd name="connsiteX407" fmla="*/ 655688 w 4360174"/>
                <a:gd name="connsiteY407" fmla="*/ 1715907 h 2170941"/>
                <a:gd name="connsiteX408" fmla="*/ 655688 w 4360174"/>
                <a:gd name="connsiteY408" fmla="*/ 1718581 h 2170941"/>
                <a:gd name="connsiteX409" fmla="*/ 650807 w 4360174"/>
                <a:gd name="connsiteY409" fmla="*/ 1718581 h 2170941"/>
                <a:gd name="connsiteX410" fmla="*/ 650807 w 4360174"/>
                <a:gd name="connsiteY410" fmla="*/ 1723419 h 2170941"/>
                <a:gd name="connsiteX411" fmla="*/ 646096 w 4360174"/>
                <a:gd name="connsiteY411" fmla="*/ 1723419 h 2170941"/>
                <a:gd name="connsiteX412" fmla="*/ 646096 w 4360174"/>
                <a:gd name="connsiteY412" fmla="*/ 1727408 h 2170941"/>
                <a:gd name="connsiteX413" fmla="*/ 638585 w 4360174"/>
                <a:gd name="connsiteY413" fmla="*/ 1727408 h 2170941"/>
                <a:gd name="connsiteX414" fmla="*/ 638585 w 4360174"/>
                <a:gd name="connsiteY414" fmla="*/ 1729700 h 2170941"/>
                <a:gd name="connsiteX415" fmla="*/ 624792 w 4360174"/>
                <a:gd name="connsiteY415" fmla="*/ 1729700 h 2170941"/>
                <a:gd name="connsiteX416" fmla="*/ 624792 w 4360174"/>
                <a:gd name="connsiteY416" fmla="*/ 1735047 h 2170941"/>
                <a:gd name="connsiteX417" fmla="*/ 620166 w 4360174"/>
                <a:gd name="connsiteY417" fmla="*/ 1735047 h 2170941"/>
                <a:gd name="connsiteX418" fmla="*/ 620166 w 4360174"/>
                <a:gd name="connsiteY418" fmla="*/ 1742304 h 2170941"/>
                <a:gd name="connsiteX419" fmla="*/ 615328 w 4360174"/>
                <a:gd name="connsiteY419" fmla="*/ 1742304 h 2170941"/>
                <a:gd name="connsiteX420" fmla="*/ 615328 w 4360174"/>
                <a:gd name="connsiteY420" fmla="*/ 1746803 h 2170941"/>
                <a:gd name="connsiteX421" fmla="*/ 579212 w 4360174"/>
                <a:gd name="connsiteY421" fmla="*/ 1746803 h 2170941"/>
                <a:gd name="connsiteX422" fmla="*/ 579212 w 4360174"/>
                <a:gd name="connsiteY422" fmla="*/ 1751259 h 2170941"/>
                <a:gd name="connsiteX423" fmla="*/ 575223 w 4360174"/>
                <a:gd name="connsiteY423" fmla="*/ 1751259 h 2170941"/>
                <a:gd name="connsiteX424" fmla="*/ 575223 w 4360174"/>
                <a:gd name="connsiteY424" fmla="*/ 1753678 h 2170941"/>
                <a:gd name="connsiteX425" fmla="*/ 570130 w 4360174"/>
                <a:gd name="connsiteY425" fmla="*/ 1753678 h 2170941"/>
                <a:gd name="connsiteX426" fmla="*/ 570130 w 4360174"/>
                <a:gd name="connsiteY426" fmla="*/ 1758771 h 2170941"/>
                <a:gd name="connsiteX427" fmla="*/ 565037 w 4360174"/>
                <a:gd name="connsiteY427" fmla="*/ 1758771 h 2170941"/>
                <a:gd name="connsiteX428" fmla="*/ 565037 w 4360174"/>
                <a:gd name="connsiteY428" fmla="*/ 1763609 h 2170941"/>
                <a:gd name="connsiteX429" fmla="*/ 548316 w 4360174"/>
                <a:gd name="connsiteY429" fmla="*/ 1763609 h 2170941"/>
                <a:gd name="connsiteX430" fmla="*/ 548316 w 4360174"/>
                <a:gd name="connsiteY430" fmla="*/ 1770272 h 2170941"/>
                <a:gd name="connsiteX431" fmla="*/ 529558 w 4360174"/>
                <a:gd name="connsiteY431" fmla="*/ 1770272 h 2170941"/>
                <a:gd name="connsiteX432" fmla="*/ 529558 w 4360174"/>
                <a:gd name="connsiteY432" fmla="*/ 1782664 h 2170941"/>
                <a:gd name="connsiteX433" fmla="*/ 524593 w 4360174"/>
                <a:gd name="connsiteY433" fmla="*/ 1782664 h 2170941"/>
                <a:gd name="connsiteX434" fmla="*/ 524593 w 4360174"/>
                <a:gd name="connsiteY434" fmla="*/ 1790176 h 2170941"/>
                <a:gd name="connsiteX435" fmla="*/ 520094 w 4360174"/>
                <a:gd name="connsiteY435" fmla="*/ 1790176 h 2170941"/>
                <a:gd name="connsiteX436" fmla="*/ 520094 w 4360174"/>
                <a:gd name="connsiteY436" fmla="*/ 1794420 h 2170941"/>
                <a:gd name="connsiteX437" fmla="*/ 503288 w 4360174"/>
                <a:gd name="connsiteY437" fmla="*/ 1794420 h 2170941"/>
                <a:gd name="connsiteX438" fmla="*/ 503288 w 4360174"/>
                <a:gd name="connsiteY438" fmla="*/ 1801083 h 2170941"/>
                <a:gd name="connsiteX439" fmla="*/ 489071 w 4360174"/>
                <a:gd name="connsiteY439" fmla="*/ 1801083 h 2170941"/>
                <a:gd name="connsiteX440" fmla="*/ 489071 w 4360174"/>
                <a:gd name="connsiteY440" fmla="*/ 1806515 h 2170941"/>
                <a:gd name="connsiteX441" fmla="*/ 475023 w 4360174"/>
                <a:gd name="connsiteY441" fmla="*/ 1806515 h 2170941"/>
                <a:gd name="connsiteX442" fmla="*/ 475023 w 4360174"/>
                <a:gd name="connsiteY442" fmla="*/ 1809062 h 2170941"/>
                <a:gd name="connsiteX443" fmla="*/ 468148 w 4360174"/>
                <a:gd name="connsiteY443" fmla="*/ 1809062 h 2170941"/>
                <a:gd name="connsiteX444" fmla="*/ 468148 w 4360174"/>
                <a:gd name="connsiteY444" fmla="*/ 1818144 h 2170941"/>
                <a:gd name="connsiteX445" fmla="*/ 457963 w 4360174"/>
                <a:gd name="connsiteY445" fmla="*/ 1818144 h 2170941"/>
                <a:gd name="connsiteX446" fmla="*/ 457963 w 4360174"/>
                <a:gd name="connsiteY446" fmla="*/ 1825188 h 2170941"/>
                <a:gd name="connsiteX447" fmla="*/ 444255 w 4360174"/>
                <a:gd name="connsiteY447" fmla="*/ 1825188 h 2170941"/>
                <a:gd name="connsiteX448" fmla="*/ 444255 w 4360174"/>
                <a:gd name="connsiteY448" fmla="*/ 1830281 h 2170941"/>
                <a:gd name="connsiteX449" fmla="*/ 434324 w 4360174"/>
                <a:gd name="connsiteY449" fmla="*/ 1830281 h 2170941"/>
                <a:gd name="connsiteX450" fmla="*/ 434324 w 4360174"/>
                <a:gd name="connsiteY450" fmla="*/ 1832064 h 2170941"/>
                <a:gd name="connsiteX451" fmla="*/ 413147 w 4360174"/>
                <a:gd name="connsiteY451" fmla="*/ 1832064 h 2170941"/>
                <a:gd name="connsiteX452" fmla="*/ 413147 w 4360174"/>
                <a:gd name="connsiteY452" fmla="*/ 1843819 h 2170941"/>
                <a:gd name="connsiteX453" fmla="*/ 398590 w 4360174"/>
                <a:gd name="connsiteY453" fmla="*/ 1843819 h 2170941"/>
                <a:gd name="connsiteX454" fmla="*/ 398590 w 4360174"/>
                <a:gd name="connsiteY454" fmla="*/ 1853750 h 2170941"/>
                <a:gd name="connsiteX455" fmla="*/ 394346 w 4360174"/>
                <a:gd name="connsiteY455" fmla="*/ 1853750 h 2170941"/>
                <a:gd name="connsiteX456" fmla="*/ 394346 w 4360174"/>
                <a:gd name="connsiteY456" fmla="*/ 1865166 h 2170941"/>
                <a:gd name="connsiteX457" fmla="*/ 384670 w 4360174"/>
                <a:gd name="connsiteY457" fmla="*/ 1865166 h 2170941"/>
                <a:gd name="connsiteX458" fmla="*/ 384670 w 4360174"/>
                <a:gd name="connsiteY458" fmla="*/ 1868180 h 2170941"/>
                <a:gd name="connsiteX459" fmla="*/ 358146 w 4360174"/>
                <a:gd name="connsiteY459" fmla="*/ 1868180 h 2170941"/>
                <a:gd name="connsiteX460" fmla="*/ 358146 w 4360174"/>
                <a:gd name="connsiteY460" fmla="*/ 1880190 h 2170941"/>
                <a:gd name="connsiteX461" fmla="*/ 353647 w 4360174"/>
                <a:gd name="connsiteY461" fmla="*/ 1880190 h 2170941"/>
                <a:gd name="connsiteX462" fmla="*/ 353647 w 4360174"/>
                <a:gd name="connsiteY462" fmla="*/ 1885155 h 2170941"/>
                <a:gd name="connsiteX463" fmla="*/ 344438 w 4360174"/>
                <a:gd name="connsiteY463" fmla="*/ 1885155 h 2170941"/>
                <a:gd name="connsiteX464" fmla="*/ 344438 w 4360174"/>
                <a:gd name="connsiteY464" fmla="*/ 1887192 h 2170941"/>
                <a:gd name="connsiteX465" fmla="*/ 339599 w 4360174"/>
                <a:gd name="connsiteY465" fmla="*/ 1887192 h 2170941"/>
                <a:gd name="connsiteX466" fmla="*/ 339599 w 4360174"/>
                <a:gd name="connsiteY466" fmla="*/ 1891564 h 2170941"/>
                <a:gd name="connsiteX467" fmla="*/ 331833 w 4360174"/>
                <a:gd name="connsiteY467" fmla="*/ 1891564 h 2170941"/>
                <a:gd name="connsiteX468" fmla="*/ 331833 w 4360174"/>
                <a:gd name="connsiteY468" fmla="*/ 1896911 h 2170941"/>
                <a:gd name="connsiteX469" fmla="*/ 327250 w 4360174"/>
                <a:gd name="connsiteY469" fmla="*/ 1896911 h 2170941"/>
                <a:gd name="connsiteX470" fmla="*/ 327250 w 4360174"/>
                <a:gd name="connsiteY470" fmla="*/ 1899203 h 2170941"/>
                <a:gd name="connsiteX471" fmla="*/ 322369 w 4360174"/>
                <a:gd name="connsiteY471" fmla="*/ 1899203 h 2170941"/>
                <a:gd name="connsiteX472" fmla="*/ 322369 w 4360174"/>
                <a:gd name="connsiteY472" fmla="*/ 1903065 h 2170941"/>
                <a:gd name="connsiteX473" fmla="*/ 318040 w 4360174"/>
                <a:gd name="connsiteY473" fmla="*/ 1903065 h 2170941"/>
                <a:gd name="connsiteX474" fmla="*/ 318040 w 4360174"/>
                <a:gd name="connsiteY474" fmla="*/ 1919913 h 2170941"/>
                <a:gd name="connsiteX475" fmla="*/ 308449 w 4360174"/>
                <a:gd name="connsiteY475" fmla="*/ 1919913 h 2170941"/>
                <a:gd name="connsiteX476" fmla="*/ 308449 w 4360174"/>
                <a:gd name="connsiteY476" fmla="*/ 1922587 h 2170941"/>
                <a:gd name="connsiteX477" fmla="*/ 298900 w 4360174"/>
                <a:gd name="connsiteY477" fmla="*/ 1922587 h 2170941"/>
                <a:gd name="connsiteX478" fmla="*/ 298900 w 4360174"/>
                <a:gd name="connsiteY478" fmla="*/ 1927807 h 2170941"/>
                <a:gd name="connsiteX479" fmla="*/ 286890 w 4360174"/>
                <a:gd name="connsiteY479" fmla="*/ 1927807 h 2170941"/>
                <a:gd name="connsiteX480" fmla="*/ 286890 w 4360174"/>
                <a:gd name="connsiteY480" fmla="*/ 1932136 h 2170941"/>
                <a:gd name="connsiteX481" fmla="*/ 276705 w 4360174"/>
                <a:gd name="connsiteY481" fmla="*/ 1932136 h 2170941"/>
                <a:gd name="connsiteX482" fmla="*/ 276705 w 4360174"/>
                <a:gd name="connsiteY482" fmla="*/ 1934937 h 2170941"/>
                <a:gd name="connsiteX483" fmla="*/ 272843 w 4360174"/>
                <a:gd name="connsiteY483" fmla="*/ 1934937 h 2170941"/>
                <a:gd name="connsiteX484" fmla="*/ 272843 w 4360174"/>
                <a:gd name="connsiteY484" fmla="*/ 1939435 h 2170941"/>
                <a:gd name="connsiteX485" fmla="*/ 268004 w 4360174"/>
                <a:gd name="connsiteY485" fmla="*/ 1939435 h 2170941"/>
                <a:gd name="connsiteX486" fmla="*/ 268004 w 4360174"/>
                <a:gd name="connsiteY486" fmla="*/ 1944613 h 2170941"/>
                <a:gd name="connsiteX487" fmla="*/ 263039 w 4360174"/>
                <a:gd name="connsiteY487" fmla="*/ 1944613 h 2170941"/>
                <a:gd name="connsiteX488" fmla="*/ 263039 w 4360174"/>
                <a:gd name="connsiteY488" fmla="*/ 1951530 h 2170941"/>
                <a:gd name="connsiteX489" fmla="*/ 257946 w 4360174"/>
                <a:gd name="connsiteY489" fmla="*/ 1951530 h 2170941"/>
                <a:gd name="connsiteX490" fmla="*/ 257946 w 4360174"/>
                <a:gd name="connsiteY490" fmla="*/ 1956496 h 2170941"/>
                <a:gd name="connsiteX491" fmla="*/ 253957 w 4360174"/>
                <a:gd name="connsiteY491" fmla="*/ 1956496 h 2170941"/>
                <a:gd name="connsiteX492" fmla="*/ 253957 w 4360174"/>
                <a:gd name="connsiteY492" fmla="*/ 1958703 h 2170941"/>
                <a:gd name="connsiteX493" fmla="*/ 246063 w 4360174"/>
                <a:gd name="connsiteY493" fmla="*/ 1958703 h 2170941"/>
                <a:gd name="connsiteX494" fmla="*/ 246063 w 4360174"/>
                <a:gd name="connsiteY494" fmla="*/ 1965365 h 2170941"/>
                <a:gd name="connsiteX495" fmla="*/ 232483 w 4360174"/>
                <a:gd name="connsiteY495" fmla="*/ 1965365 h 2170941"/>
                <a:gd name="connsiteX496" fmla="*/ 232483 w 4360174"/>
                <a:gd name="connsiteY496" fmla="*/ 1977928 h 2170941"/>
                <a:gd name="connsiteX497" fmla="*/ 227263 w 4360174"/>
                <a:gd name="connsiteY497" fmla="*/ 1977928 h 2170941"/>
                <a:gd name="connsiteX498" fmla="*/ 227263 w 4360174"/>
                <a:gd name="connsiteY498" fmla="*/ 1989556 h 2170941"/>
                <a:gd name="connsiteX499" fmla="*/ 222425 w 4360174"/>
                <a:gd name="connsiteY499" fmla="*/ 1989556 h 2170941"/>
                <a:gd name="connsiteX500" fmla="*/ 222425 w 4360174"/>
                <a:gd name="connsiteY500" fmla="*/ 1994437 h 2170941"/>
                <a:gd name="connsiteX501" fmla="*/ 217714 w 4360174"/>
                <a:gd name="connsiteY501" fmla="*/ 1994437 h 2170941"/>
                <a:gd name="connsiteX502" fmla="*/ 217714 w 4360174"/>
                <a:gd name="connsiteY502" fmla="*/ 2006532 h 2170941"/>
                <a:gd name="connsiteX503" fmla="*/ 213343 w 4360174"/>
                <a:gd name="connsiteY503" fmla="*/ 2006532 h 2170941"/>
                <a:gd name="connsiteX504" fmla="*/ 213343 w 4360174"/>
                <a:gd name="connsiteY504" fmla="*/ 2010776 h 2170941"/>
                <a:gd name="connsiteX505" fmla="*/ 208971 w 4360174"/>
                <a:gd name="connsiteY505" fmla="*/ 2010776 h 2170941"/>
                <a:gd name="connsiteX506" fmla="*/ 208971 w 4360174"/>
                <a:gd name="connsiteY506" fmla="*/ 2018287 h 2170941"/>
                <a:gd name="connsiteX507" fmla="*/ 192165 w 4360174"/>
                <a:gd name="connsiteY507" fmla="*/ 2018287 h 2170941"/>
                <a:gd name="connsiteX508" fmla="*/ 192165 w 4360174"/>
                <a:gd name="connsiteY508" fmla="*/ 2022786 h 2170941"/>
                <a:gd name="connsiteX509" fmla="*/ 187157 w 4360174"/>
                <a:gd name="connsiteY509" fmla="*/ 2022786 h 2170941"/>
                <a:gd name="connsiteX510" fmla="*/ 187157 w 4360174"/>
                <a:gd name="connsiteY510" fmla="*/ 2025545 h 2170941"/>
                <a:gd name="connsiteX511" fmla="*/ 182447 w 4360174"/>
                <a:gd name="connsiteY511" fmla="*/ 2025545 h 2170941"/>
                <a:gd name="connsiteX512" fmla="*/ 182447 w 4360174"/>
                <a:gd name="connsiteY512" fmla="*/ 2029916 h 2170941"/>
                <a:gd name="connsiteX513" fmla="*/ 155922 w 4360174"/>
                <a:gd name="connsiteY513" fmla="*/ 2029916 h 2170941"/>
                <a:gd name="connsiteX514" fmla="*/ 155922 w 4360174"/>
                <a:gd name="connsiteY514" fmla="*/ 2042266 h 2170941"/>
                <a:gd name="connsiteX515" fmla="*/ 151678 w 4360174"/>
                <a:gd name="connsiteY515" fmla="*/ 2042266 h 2170941"/>
                <a:gd name="connsiteX516" fmla="*/ 151678 w 4360174"/>
                <a:gd name="connsiteY516" fmla="*/ 2048335 h 2170941"/>
                <a:gd name="connsiteX517" fmla="*/ 146840 w 4360174"/>
                <a:gd name="connsiteY517" fmla="*/ 2048335 h 2170941"/>
                <a:gd name="connsiteX518" fmla="*/ 146840 w 4360174"/>
                <a:gd name="connsiteY518" fmla="*/ 2056313 h 2170941"/>
                <a:gd name="connsiteX519" fmla="*/ 142129 w 4360174"/>
                <a:gd name="connsiteY519" fmla="*/ 2056313 h 2170941"/>
                <a:gd name="connsiteX520" fmla="*/ 142129 w 4360174"/>
                <a:gd name="connsiteY520" fmla="*/ 2066159 h 2170941"/>
                <a:gd name="connsiteX521" fmla="*/ 137164 w 4360174"/>
                <a:gd name="connsiteY521" fmla="*/ 2066159 h 2170941"/>
                <a:gd name="connsiteX522" fmla="*/ 137164 w 4360174"/>
                <a:gd name="connsiteY522" fmla="*/ 2072822 h 2170941"/>
                <a:gd name="connsiteX523" fmla="*/ 123074 w 4360174"/>
                <a:gd name="connsiteY523" fmla="*/ 2072822 h 2170941"/>
                <a:gd name="connsiteX524" fmla="*/ 123074 w 4360174"/>
                <a:gd name="connsiteY524" fmla="*/ 2077915 h 2170941"/>
                <a:gd name="connsiteX525" fmla="*/ 116072 w 4360174"/>
                <a:gd name="connsiteY525" fmla="*/ 2077915 h 2170941"/>
                <a:gd name="connsiteX526" fmla="*/ 116072 w 4360174"/>
                <a:gd name="connsiteY526" fmla="*/ 2080334 h 2170941"/>
                <a:gd name="connsiteX527" fmla="*/ 111106 w 4360174"/>
                <a:gd name="connsiteY527" fmla="*/ 2080334 h 2170941"/>
                <a:gd name="connsiteX528" fmla="*/ 111106 w 4360174"/>
                <a:gd name="connsiteY528" fmla="*/ 2092429 h 2170941"/>
                <a:gd name="connsiteX529" fmla="*/ 106862 w 4360174"/>
                <a:gd name="connsiteY529" fmla="*/ 2092429 h 2170941"/>
                <a:gd name="connsiteX530" fmla="*/ 106862 w 4360174"/>
                <a:gd name="connsiteY530" fmla="*/ 2101766 h 2170941"/>
                <a:gd name="connsiteX531" fmla="*/ 101642 w 4360174"/>
                <a:gd name="connsiteY531" fmla="*/ 2101766 h 2170941"/>
                <a:gd name="connsiteX532" fmla="*/ 101642 w 4360174"/>
                <a:gd name="connsiteY532" fmla="*/ 2108895 h 2170941"/>
                <a:gd name="connsiteX533" fmla="*/ 96295 w 4360174"/>
                <a:gd name="connsiteY533" fmla="*/ 2108895 h 2170941"/>
                <a:gd name="connsiteX534" fmla="*/ 96295 w 4360174"/>
                <a:gd name="connsiteY534" fmla="*/ 2111102 h 2170941"/>
                <a:gd name="connsiteX535" fmla="*/ 92178 w 4360174"/>
                <a:gd name="connsiteY535" fmla="*/ 2111102 h 2170941"/>
                <a:gd name="connsiteX536" fmla="*/ 92178 w 4360174"/>
                <a:gd name="connsiteY536" fmla="*/ 2122349 h 2170941"/>
                <a:gd name="connsiteX537" fmla="*/ 82502 w 4360174"/>
                <a:gd name="connsiteY537" fmla="*/ 2122349 h 2170941"/>
                <a:gd name="connsiteX538" fmla="*/ 82502 w 4360174"/>
                <a:gd name="connsiteY538" fmla="*/ 2132789 h 2170941"/>
                <a:gd name="connsiteX539" fmla="*/ 77409 w 4360174"/>
                <a:gd name="connsiteY539" fmla="*/ 2132789 h 2170941"/>
                <a:gd name="connsiteX540" fmla="*/ 77409 w 4360174"/>
                <a:gd name="connsiteY540" fmla="*/ 2134486 h 2170941"/>
                <a:gd name="connsiteX541" fmla="*/ 56317 w 4360174"/>
                <a:gd name="connsiteY541" fmla="*/ 2134486 h 2170941"/>
                <a:gd name="connsiteX542" fmla="*/ 56317 w 4360174"/>
                <a:gd name="connsiteY542" fmla="*/ 2144417 h 2170941"/>
                <a:gd name="connsiteX543" fmla="*/ 51861 w 4360174"/>
                <a:gd name="connsiteY543" fmla="*/ 2144417 h 2170941"/>
                <a:gd name="connsiteX544" fmla="*/ 51861 w 4360174"/>
                <a:gd name="connsiteY544" fmla="*/ 2146369 h 2170941"/>
                <a:gd name="connsiteX545" fmla="*/ 41421 w 4360174"/>
                <a:gd name="connsiteY545" fmla="*/ 2146369 h 2170941"/>
                <a:gd name="connsiteX546" fmla="*/ 41421 w 4360174"/>
                <a:gd name="connsiteY546" fmla="*/ 2151208 h 2170941"/>
                <a:gd name="connsiteX547" fmla="*/ 37050 w 4360174"/>
                <a:gd name="connsiteY547" fmla="*/ 2151208 h 2170941"/>
                <a:gd name="connsiteX548" fmla="*/ 37050 w 4360174"/>
                <a:gd name="connsiteY548" fmla="*/ 2163303 h 2170941"/>
                <a:gd name="connsiteX549" fmla="*/ 25209 w 4360174"/>
                <a:gd name="connsiteY549" fmla="*/ 2163303 h 2170941"/>
                <a:gd name="connsiteX550" fmla="*/ 25209 w 4360174"/>
                <a:gd name="connsiteY550" fmla="*/ 2168056 h 2170941"/>
                <a:gd name="connsiteX551" fmla="*/ 6536 w 4360174"/>
                <a:gd name="connsiteY551" fmla="*/ 2168056 h 2170941"/>
                <a:gd name="connsiteX552" fmla="*/ 6536 w 4360174"/>
                <a:gd name="connsiteY552" fmla="*/ 2170942 h 2170941"/>
                <a:gd name="connsiteX553" fmla="*/ 0 w 4360174"/>
                <a:gd name="connsiteY553" fmla="*/ 2170942 h 217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Lst>
              <a:rect l="l" t="t" r="r" b="b"/>
              <a:pathLst>
                <a:path w="4360174" h="2170941">
                  <a:moveTo>
                    <a:pt x="4360175" y="0"/>
                  </a:moveTo>
                  <a:lnTo>
                    <a:pt x="4275211" y="0"/>
                  </a:lnTo>
                  <a:lnTo>
                    <a:pt x="4275211" y="69388"/>
                  </a:lnTo>
                  <a:lnTo>
                    <a:pt x="4130535" y="69388"/>
                  </a:lnTo>
                  <a:lnTo>
                    <a:pt x="4130535" y="126130"/>
                  </a:lnTo>
                  <a:lnTo>
                    <a:pt x="4030888" y="126130"/>
                  </a:lnTo>
                  <a:lnTo>
                    <a:pt x="4030888" y="171200"/>
                  </a:lnTo>
                  <a:lnTo>
                    <a:pt x="3904673" y="171200"/>
                  </a:lnTo>
                  <a:lnTo>
                    <a:pt x="3904673" y="204642"/>
                  </a:lnTo>
                  <a:lnTo>
                    <a:pt x="3878191" y="204642"/>
                  </a:lnTo>
                  <a:lnTo>
                    <a:pt x="3878191" y="238000"/>
                  </a:lnTo>
                  <a:lnTo>
                    <a:pt x="3858966" y="238000"/>
                  </a:lnTo>
                  <a:lnTo>
                    <a:pt x="3858966" y="268641"/>
                  </a:lnTo>
                  <a:lnTo>
                    <a:pt x="3809652" y="268641"/>
                  </a:lnTo>
                  <a:lnTo>
                    <a:pt x="3809652" y="300089"/>
                  </a:lnTo>
                  <a:lnTo>
                    <a:pt x="3763944" y="300089"/>
                  </a:lnTo>
                  <a:lnTo>
                    <a:pt x="3763944" y="326274"/>
                  </a:lnTo>
                  <a:lnTo>
                    <a:pt x="3633274" y="326274"/>
                  </a:lnTo>
                  <a:lnTo>
                    <a:pt x="3633274" y="349912"/>
                  </a:lnTo>
                  <a:lnTo>
                    <a:pt x="3588500" y="349912"/>
                  </a:lnTo>
                  <a:lnTo>
                    <a:pt x="3588500" y="371896"/>
                  </a:lnTo>
                  <a:lnTo>
                    <a:pt x="3441321" y="371896"/>
                  </a:lnTo>
                  <a:lnTo>
                    <a:pt x="3441321" y="388405"/>
                  </a:lnTo>
                  <a:lnTo>
                    <a:pt x="3411868" y="388405"/>
                  </a:lnTo>
                  <a:lnTo>
                    <a:pt x="3411868" y="404956"/>
                  </a:lnTo>
                  <a:lnTo>
                    <a:pt x="3354999" y="404956"/>
                  </a:lnTo>
                  <a:lnTo>
                    <a:pt x="3354999" y="421507"/>
                  </a:lnTo>
                  <a:lnTo>
                    <a:pt x="3340867" y="421507"/>
                  </a:lnTo>
                  <a:lnTo>
                    <a:pt x="3340867" y="435428"/>
                  </a:lnTo>
                  <a:lnTo>
                    <a:pt x="3300168" y="435428"/>
                  </a:lnTo>
                  <a:lnTo>
                    <a:pt x="3300168" y="452531"/>
                  </a:lnTo>
                  <a:lnTo>
                    <a:pt x="3281664" y="452531"/>
                  </a:lnTo>
                  <a:lnTo>
                    <a:pt x="3281664" y="466239"/>
                  </a:lnTo>
                  <a:lnTo>
                    <a:pt x="3276741" y="466239"/>
                  </a:lnTo>
                  <a:lnTo>
                    <a:pt x="3276741" y="481177"/>
                  </a:lnTo>
                  <a:lnTo>
                    <a:pt x="3215034" y="481177"/>
                  </a:lnTo>
                  <a:lnTo>
                    <a:pt x="3215034" y="492975"/>
                  </a:lnTo>
                  <a:lnTo>
                    <a:pt x="3210620" y="492975"/>
                  </a:lnTo>
                  <a:lnTo>
                    <a:pt x="3210620" y="507405"/>
                  </a:lnTo>
                  <a:lnTo>
                    <a:pt x="3184266" y="507405"/>
                  </a:lnTo>
                  <a:lnTo>
                    <a:pt x="3184266" y="521113"/>
                  </a:lnTo>
                  <a:lnTo>
                    <a:pt x="3124723" y="521113"/>
                  </a:lnTo>
                  <a:lnTo>
                    <a:pt x="3124723" y="532783"/>
                  </a:lnTo>
                  <a:lnTo>
                    <a:pt x="3093658" y="532783"/>
                  </a:lnTo>
                  <a:lnTo>
                    <a:pt x="3093658" y="544836"/>
                  </a:lnTo>
                  <a:lnTo>
                    <a:pt x="3074730" y="544836"/>
                  </a:lnTo>
                  <a:lnTo>
                    <a:pt x="3074730" y="556592"/>
                  </a:lnTo>
                  <a:lnTo>
                    <a:pt x="3065138" y="556592"/>
                  </a:lnTo>
                  <a:lnTo>
                    <a:pt x="3065138" y="566523"/>
                  </a:lnTo>
                  <a:lnTo>
                    <a:pt x="3029150" y="566523"/>
                  </a:lnTo>
                  <a:lnTo>
                    <a:pt x="3029150" y="578788"/>
                  </a:lnTo>
                  <a:lnTo>
                    <a:pt x="3015018" y="578788"/>
                  </a:lnTo>
                  <a:lnTo>
                    <a:pt x="3015018" y="588082"/>
                  </a:lnTo>
                  <a:lnTo>
                    <a:pt x="3007973" y="588082"/>
                  </a:lnTo>
                  <a:lnTo>
                    <a:pt x="3007973" y="599838"/>
                  </a:lnTo>
                  <a:lnTo>
                    <a:pt x="2953735" y="599838"/>
                  </a:lnTo>
                  <a:lnTo>
                    <a:pt x="2953735" y="609302"/>
                  </a:lnTo>
                  <a:lnTo>
                    <a:pt x="2929502" y="609302"/>
                  </a:lnTo>
                  <a:lnTo>
                    <a:pt x="2929502" y="618723"/>
                  </a:lnTo>
                  <a:lnTo>
                    <a:pt x="2894023" y="618723"/>
                  </a:lnTo>
                  <a:lnTo>
                    <a:pt x="2894023" y="628357"/>
                  </a:lnTo>
                  <a:lnTo>
                    <a:pt x="2877514" y="628357"/>
                  </a:lnTo>
                  <a:lnTo>
                    <a:pt x="2877514" y="637396"/>
                  </a:lnTo>
                  <a:lnTo>
                    <a:pt x="2839107" y="637396"/>
                  </a:lnTo>
                  <a:lnTo>
                    <a:pt x="2839107" y="647327"/>
                  </a:lnTo>
                  <a:lnTo>
                    <a:pt x="2817802" y="647327"/>
                  </a:lnTo>
                  <a:lnTo>
                    <a:pt x="2817802" y="656918"/>
                  </a:lnTo>
                  <a:lnTo>
                    <a:pt x="2777060" y="656918"/>
                  </a:lnTo>
                  <a:lnTo>
                    <a:pt x="2777060" y="666085"/>
                  </a:lnTo>
                  <a:lnTo>
                    <a:pt x="2741072" y="666085"/>
                  </a:lnTo>
                  <a:lnTo>
                    <a:pt x="2741072" y="676271"/>
                  </a:lnTo>
                  <a:lnTo>
                    <a:pt x="2737040" y="676271"/>
                  </a:lnTo>
                  <a:lnTo>
                    <a:pt x="2737040" y="692483"/>
                  </a:lnTo>
                  <a:lnTo>
                    <a:pt x="2712552" y="692483"/>
                  </a:lnTo>
                  <a:lnTo>
                    <a:pt x="2712552" y="701947"/>
                  </a:lnTo>
                  <a:lnTo>
                    <a:pt x="2681826" y="701947"/>
                  </a:lnTo>
                  <a:lnTo>
                    <a:pt x="2681826" y="708864"/>
                  </a:lnTo>
                  <a:lnTo>
                    <a:pt x="2631875" y="708864"/>
                  </a:lnTo>
                  <a:lnTo>
                    <a:pt x="2631960" y="719177"/>
                  </a:lnTo>
                  <a:lnTo>
                    <a:pt x="2605733" y="719177"/>
                  </a:lnTo>
                  <a:lnTo>
                    <a:pt x="2605733" y="725840"/>
                  </a:lnTo>
                  <a:lnTo>
                    <a:pt x="2601319" y="725840"/>
                  </a:lnTo>
                  <a:lnTo>
                    <a:pt x="2601319" y="733267"/>
                  </a:lnTo>
                  <a:lnTo>
                    <a:pt x="2596396" y="733267"/>
                  </a:lnTo>
                  <a:lnTo>
                    <a:pt x="2596396" y="740142"/>
                  </a:lnTo>
                  <a:lnTo>
                    <a:pt x="2577510" y="740142"/>
                  </a:lnTo>
                  <a:lnTo>
                    <a:pt x="2577510" y="747399"/>
                  </a:lnTo>
                  <a:lnTo>
                    <a:pt x="2565543" y="747399"/>
                  </a:lnTo>
                  <a:lnTo>
                    <a:pt x="2565543" y="756863"/>
                  </a:lnTo>
                  <a:lnTo>
                    <a:pt x="2515337" y="756863"/>
                  </a:lnTo>
                  <a:lnTo>
                    <a:pt x="2515337" y="764248"/>
                  </a:lnTo>
                  <a:lnTo>
                    <a:pt x="2505788" y="764248"/>
                  </a:lnTo>
                  <a:lnTo>
                    <a:pt x="2505788" y="778040"/>
                  </a:lnTo>
                  <a:lnTo>
                    <a:pt x="2429822" y="778040"/>
                  </a:lnTo>
                  <a:lnTo>
                    <a:pt x="2429822" y="785425"/>
                  </a:lnTo>
                  <a:lnTo>
                    <a:pt x="2415435" y="785425"/>
                  </a:lnTo>
                  <a:lnTo>
                    <a:pt x="2415435" y="792852"/>
                  </a:lnTo>
                  <a:lnTo>
                    <a:pt x="2406438" y="792852"/>
                  </a:lnTo>
                  <a:lnTo>
                    <a:pt x="2406438" y="804607"/>
                  </a:lnTo>
                  <a:lnTo>
                    <a:pt x="2384666" y="804607"/>
                  </a:lnTo>
                  <a:lnTo>
                    <a:pt x="2384666" y="811865"/>
                  </a:lnTo>
                  <a:lnTo>
                    <a:pt x="2370109" y="811865"/>
                  </a:lnTo>
                  <a:lnTo>
                    <a:pt x="2370109" y="819122"/>
                  </a:lnTo>
                  <a:lnTo>
                    <a:pt x="2365483" y="819122"/>
                  </a:lnTo>
                  <a:lnTo>
                    <a:pt x="2365483" y="832914"/>
                  </a:lnTo>
                  <a:lnTo>
                    <a:pt x="2348763" y="832914"/>
                  </a:lnTo>
                  <a:lnTo>
                    <a:pt x="2348763" y="840087"/>
                  </a:lnTo>
                  <a:lnTo>
                    <a:pt x="2334715" y="840087"/>
                  </a:lnTo>
                  <a:lnTo>
                    <a:pt x="2334715" y="847768"/>
                  </a:lnTo>
                  <a:lnTo>
                    <a:pt x="2329835" y="847768"/>
                  </a:lnTo>
                  <a:lnTo>
                    <a:pt x="2329835" y="852606"/>
                  </a:lnTo>
                  <a:lnTo>
                    <a:pt x="2324996" y="852606"/>
                  </a:lnTo>
                  <a:lnTo>
                    <a:pt x="2324996" y="859057"/>
                  </a:lnTo>
                  <a:lnTo>
                    <a:pt x="2304031" y="859057"/>
                  </a:lnTo>
                  <a:lnTo>
                    <a:pt x="2304031" y="873147"/>
                  </a:lnTo>
                  <a:lnTo>
                    <a:pt x="2258452" y="873147"/>
                  </a:lnTo>
                  <a:lnTo>
                    <a:pt x="2258452" y="878622"/>
                  </a:lnTo>
                  <a:lnTo>
                    <a:pt x="2253613" y="878622"/>
                  </a:lnTo>
                  <a:lnTo>
                    <a:pt x="2253613" y="885157"/>
                  </a:lnTo>
                  <a:lnTo>
                    <a:pt x="2203578" y="885157"/>
                  </a:lnTo>
                  <a:lnTo>
                    <a:pt x="2203578" y="892542"/>
                  </a:lnTo>
                  <a:lnTo>
                    <a:pt x="2194453" y="892542"/>
                  </a:lnTo>
                  <a:lnTo>
                    <a:pt x="2194453" y="897337"/>
                  </a:lnTo>
                  <a:lnTo>
                    <a:pt x="2189700" y="897337"/>
                  </a:lnTo>
                  <a:lnTo>
                    <a:pt x="2189700" y="904212"/>
                  </a:lnTo>
                  <a:lnTo>
                    <a:pt x="2184862" y="904212"/>
                  </a:lnTo>
                  <a:lnTo>
                    <a:pt x="2184862" y="909051"/>
                  </a:lnTo>
                  <a:lnTo>
                    <a:pt x="2173361" y="909051"/>
                  </a:lnTo>
                  <a:lnTo>
                    <a:pt x="2173361" y="916180"/>
                  </a:lnTo>
                  <a:lnTo>
                    <a:pt x="2149552" y="916180"/>
                  </a:lnTo>
                  <a:lnTo>
                    <a:pt x="2149552" y="928827"/>
                  </a:lnTo>
                  <a:lnTo>
                    <a:pt x="2139791" y="928827"/>
                  </a:lnTo>
                  <a:lnTo>
                    <a:pt x="2139791" y="935787"/>
                  </a:lnTo>
                  <a:lnTo>
                    <a:pt x="2132619" y="935787"/>
                  </a:lnTo>
                  <a:lnTo>
                    <a:pt x="2132619" y="939777"/>
                  </a:lnTo>
                  <a:lnTo>
                    <a:pt x="2128163" y="939777"/>
                  </a:lnTo>
                  <a:lnTo>
                    <a:pt x="2128163" y="947501"/>
                  </a:lnTo>
                  <a:lnTo>
                    <a:pt x="2094721" y="947501"/>
                  </a:lnTo>
                  <a:lnTo>
                    <a:pt x="2094721" y="951999"/>
                  </a:lnTo>
                  <a:lnTo>
                    <a:pt x="2082753" y="951999"/>
                  </a:lnTo>
                  <a:lnTo>
                    <a:pt x="2082753" y="963543"/>
                  </a:lnTo>
                  <a:lnTo>
                    <a:pt x="2077872" y="963543"/>
                  </a:lnTo>
                  <a:lnTo>
                    <a:pt x="2077872" y="971054"/>
                  </a:lnTo>
                  <a:lnTo>
                    <a:pt x="2058859" y="971054"/>
                  </a:lnTo>
                  <a:lnTo>
                    <a:pt x="2058859" y="975765"/>
                  </a:lnTo>
                  <a:lnTo>
                    <a:pt x="2049310" y="975765"/>
                  </a:lnTo>
                  <a:lnTo>
                    <a:pt x="2049310" y="982810"/>
                  </a:lnTo>
                  <a:lnTo>
                    <a:pt x="2042266" y="982810"/>
                  </a:lnTo>
                  <a:lnTo>
                    <a:pt x="2042266" y="994439"/>
                  </a:lnTo>
                  <a:lnTo>
                    <a:pt x="2018415" y="994439"/>
                  </a:lnTo>
                  <a:lnTo>
                    <a:pt x="2018415" y="999404"/>
                  </a:lnTo>
                  <a:lnTo>
                    <a:pt x="1983020" y="999404"/>
                  </a:lnTo>
                  <a:lnTo>
                    <a:pt x="1983020" y="1011287"/>
                  </a:lnTo>
                  <a:lnTo>
                    <a:pt x="1963753" y="1011287"/>
                  </a:lnTo>
                  <a:lnTo>
                    <a:pt x="1963753" y="1028008"/>
                  </a:lnTo>
                  <a:lnTo>
                    <a:pt x="1947286" y="1028008"/>
                  </a:lnTo>
                  <a:lnTo>
                    <a:pt x="1947286" y="1032973"/>
                  </a:lnTo>
                  <a:lnTo>
                    <a:pt x="1923308" y="1032973"/>
                  </a:lnTo>
                  <a:lnTo>
                    <a:pt x="1923308" y="1040231"/>
                  </a:lnTo>
                  <a:lnTo>
                    <a:pt x="1918088" y="1040231"/>
                  </a:lnTo>
                  <a:lnTo>
                    <a:pt x="1918088" y="1056697"/>
                  </a:lnTo>
                  <a:lnTo>
                    <a:pt x="1897250" y="1056697"/>
                  </a:lnTo>
                  <a:lnTo>
                    <a:pt x="1897250" y="1061535"/>
                  </a:lnTo>
                  <a:lnTo>
                    <a:pt x="1857018" y="1061535"/>
                  </a:lnTo>
                  <a:lnTo>
                    <a:pt x="1857018" y="1068325"/>
                  </a:lnTo>
                  <a:lnTo>
                    <a:pt x="1832912" y="1068325"/>
                  </a:lnTo>
                  <a:lnTo>
                    <a:pt x="1832912" y="1078129"/>
                  </a:lnTo>
                  <a:lnTo>
                    <a:pt x="1802017" y="1078129"/>
                  </a:lnTo>
                  <a:lnTo>
                    <a:pt x="1802017" y="1083094"/>
                  </a:lnTo>
                  <a:lnTo>
                    <a:pt x="1797645" y="1083094"/>
                  </a:lnTo>
                  <a:lnTo>
                    <a:pt x="1797645" y="1087593"/>
                  </a:lnTo>
                  <a:lnTo>
                    <a:pt x="1792935" y="1087593"/>
                  </a:lnTo>
                  <a:lnTo>
                    <a:pt x="1792935" y="1092091"/>
                  </a:lnTo>
                  <a:lnTo>
                    <a:pt x="1766537" y="1092091"/>
                  </a:lnTo>
                  <a:lnTo>
                    <a:pt x="1766537" y="1099094"/>
                  </a:lnTo>
                  <a:lnTo>
                    <a:pt x="1761699" y="1099094"/>
                  </a:lnTo>
                  <a:lnTo>
                    <a:pt x="1761699" y="1108940"/>
                  </a:lnTo>
                  <a:lnTo>
                    <a:pt x="1752108" y="1108940"/>
                  </a:lnTo>
                  <a:lnTo>
                    <a:pt x="1752108" y="1113905"/>
                  </a:lnTo>
                  <a:lnTo>
                    <a:pt x="1730549" y="1113905"/>
                  </a:lnTo>
                  <a:lnTo>
                    <a:pt x="1730549" y="1118489"/>
                  </a:lnTo>
                  <a:lnTo>
                    <a:pt x="1721085" y="1118489"/>
                  </a:lnTo>
                  <a:lnTo>
                    <a:pt x="1721085" y="1128165"/>
                  </a:lnTo>
                  <a:lnTo>
                    <a:pt x="1716374" y="1128165"/>
                  </a:lnTo>
                  <a:lnTo>
                    <a:pt x="1716374" y="1138011"/>
                  </a:lnTo>
                  <a:lnTo>
                    <a:pt x="1694942" y="1138011"/>
                  </a:lnTo>
                  <a:lnTo>
                    <a:pt x="1694942" y="1149639"/>
                  </a:lnTo>
                  <a:lnTo>
                    <a:pt x="1690443" y="1149639"/>
                  </a:lnTo>
                  <a:lnTo>
                    <a:pt x="1690443" y="1159061"/>
                  </a:lnTo>
                  <a:lnTo>
                    <a:pt x="1680513" y="1159061"/>
                  </a:lnTo>
                  <a:lnTo>
                    <a:pt x="1680513" y="1163687"/>
                  </a:lnTo>
                  <a:lnTo>
                    <a:pt x="1676014" y="1163687"/>
                  </a:lnTo>
                  <a:lnTo>
                    <a:pt x="1676014" y="1168397"/>
                  </a:lnTo>
                  <a:lnTo>
                    <a:pt x="1671303" y="1168397"/>
                  </a:lnTo>
                  <a:lnTo>
                    <a:pt x="1671303" y="1173235"/>
                  </a:lnTo>
                  <a:lnTo>
                    <a:pt x="1666465" y="1173235"/>
                  </a:lnTo>
                  <a:lnTo>
                    <a:pt x="1666465" y="1187919"/>
                  </a:lnTo>
                  <a:lnTo>
                    <a:pt x="1657256" y="1187919"/>
                  </a:lnTo>
                  <a:lnTo>
                    <a:pt x="1657256" y="1192758"/>
                  </a:lnTo>
                  <a:lnTo>
                    <a:pt x="1650338" y="1192758"/>
                  </a:lnTo>
                  <a:lnTo>
                    <a:pt x="1650338" y="1197002"/>
                  </a:lnTo>
                  <a:lnTo>
                    <a:pt x="1626233" y="1197002"/>
                  </a:lnTo>
                  <a:lnTo>
                    <a:pt x="1626233" y="1201840"/>
                  </a:lnTo>
                  <a:lnTo>
                    <a:pt x="1621140" y="1201712"/>
                  </a:lnTo>
                  <a:lnTo>
                    <a:pt x="1621140" y="1207060"/>
                  </a:lnTo>
                  <a:lnTo>
                    <a:pt x="1600175" y="1207187"/>
                  </a:lnTo>
                  <a:lnTo>
                    <a:pt x="1600175" y="1211431"/>
                  </a:lnTo>
                  <a:lnTo>
                    <a:pt x="1580653" y="1211431"/>
                  </a:lnTo>
                  <a:lnTo>
                    <a:pt x="1580653" y="1215887"/>
                  </a:lnTo>
                  <a:lnTo>
                    <a:pt x="1576324" y="1215887"/>
                  </a:lnTo>
                  <a:lnTo>
                    <a:pt x="1576324" y="1221107"/>
                  </a:lnTo>
                  <a:lnTo>
                    <a:pt x="1571486" y="1221107"/>
                  </a:lnTo>
                  <a:lnTo>
                    <a:pt x="1571486" y="1225690"/>
                  </a:lnTo>
                  <a:lnTo>
                    <a:pt x="1554638" y="1225690"/>
                  </a:lnTo>
                  <a:lnTo>
                    <a:pt x="1554638" y="1230316"/>
                  </a:lnTo>
                  <a:lnTo>
                    <a:pt x="1535837" y="1230316"/>
                  </a:lnTo>
                  <a:lnTo>
                    <a:pt x="1535837" y="1240120"/>
                  </a:lnTo>
                  <a:lnTo>
                    <a:pt x="1518904" y="1240120"/>
                  </a:lnTo>
                  <a:lnTo>
                    <a:pt x="1518904" y="1244873"/>
                  </a:lnTo>
                  <a:lnTo>
                    <a:pt x="1514023" y="1244873"/>
                  </a:lnTo>
                  <a:lnTo>
                    <a:pt x="1514023" y="1249584"/>
                  </a:lnTo>
                  <a:lnTo>
                    <a:pt x="1509312" y="1249584"/>
                  </a:lnTo>
                  <a:lnTo>
                    <a:pt x="1509312" y="1254804"/>
                  </a:lnTo>
                  <a:lnTo>
                    <a:pt x="1504729" y="1254804"/>
                  </a:lnTo>
                  <a:lnTo>
                    <a:pt x="1504729" y="1258920"/>
                  </a:lnTo>
                  <a:lnTo>
                    <a:pt x="1490554" y="1258920"/>
                  </a:lnTo>
                  <a:lnTo>
                    <a:pt x="1490554" y="1264098"/>
                  </a:lnTo>
                  <a:lnTo>
                    <a:pt x="1485461" y="1264098"/>
                  </a:lnTo>
                  <a:lnTo>
                    <a:pt x="1485461" y="1272840"/>
                  </a:lnTo>
                  <a:lnTo>
                    <a:pt x="1473706" y="1272840"/>
                  </a:lnTo>
                  <a:lnTo>
                    <a:pt x="1473706" y="1277551"/>
                  </a:lnTo>
                  <a:lnTo>
                    <a:pt x="1445102" y="1277551"/>
                  </a:lnTo>
                  <a:lnTo>
                    <a:pt x="1445102" y="1282899"/>
                  </a:lnTo>
                  <a:lnTo>
                    <a:pt x="1440603" y="1282899"/>
                  </a:lnTo>
                  <a:lnTo>
                    <a:pt x="1440603" y="1292575"/>
                  </a:lnTo>
                  <a:lnTo>
                    <a:pt x="1435765" y="1292575"/>
                  </a:lnTo>
                  <a:lnTo>
                    <a:pt x="1435765" y="1297328"/>
                  </a:lnTo>
                  <a:lnTo>
                    <a:pt x="1418832" y="1297328"/>
                  </a:lnTo>
                  <a:lnTo>
                    <a:pt x="1418832" y="1301912"/>
                  </a:lnTo>
                  <a:lnTo>
                    <a:pt x="1414333" y="1301912"/>
                  </a:lnTo>
                  <a:lnTo>
                    <a:pt x="1414333" y="1306622"/>
                  </a:lnTo>
                  <a:lnTo>
                    <a:pt x="1395533" y="1306622"/>
                  </a:lnTo>
                  <a:lnTo>
                    <a:pt x="1395533" y="1310994"/>
                  </a:lnTo>
                  <a:lnTo>
                    <a:pt x="1388021" y="1310994"/>
                  </a:lnTo>
                  <a:lnTo>
                    <a:pt x="1388021" y="1315959"/>
                  </a:lnTo>
                  <a:lnTo>
                    <a:pt x="1374101" y="1315959"/>
                  </a:lnTo>
                  <a:lnTo>
                    <a:pt x="1374101" y="1318505"/>
                  </a:lnTo>
                  <a:lnTo>
                    <a:pt x="1359799" y="1318505"/>
                  </a:lnTo>
                  <a:lnTo>
                    <a:pt x="1359799" y="1323216"/>
                  </a:lnTo>
                  <a:lnTo>
                    <a:pt x="1343460" y="1323216"/>
                  </a:lnTo>
                  <a:lnTo>
                    <a:pt x="1343460" y="1328097"/>
                  </a:lnTo>
                  <a:lnTo>
                    <a:pt x="1328818" y="1328097"/>
                  </a:lnTo>
                  <a:lnTo>
                    <a:pt x="1328818" y="1332935"/>
                  </a:lnTo>
                  <a:lnTo>
                    <a:pt x="1297795" y="1332935"/>
                  </a:lnTo>
                  <a:lnTo>
                    <a:pt x="1297795" y="1337518"/>
                  </a:lnTo>
                  <a:lnTo>
                    <a:pt x="1288458" y="1337518"/>
                  </a:lnTo>
                  <a:lnTo>
                    <a:pt x="1288458" y="1342399"/>
                  </a:lnTo>
                  <a:lnTo>
                    <a:pt x="1283747" y="1342399"/>
                  </a:lnTo>
                  <a:lnTo>
                    <a:pt x="1283747" y="1347364"/>
                  </a:lnTo>
                  <a:lnTo>
                    <a:pt x="1278655" y="1347364"/>
                  </a:lnTo>
                  <a:lnTo>
                    <a:pt x="1278655" y="1353900"/>
                  </a:lnTo>
                  <a:lnTo>
                    <a:pt x="1274283" y="1353900"/>
                  </a:lnTo>
                  <a:lnTo>
                    <a:pt x="1274283" y="1358865"/>
                  </a:lnTo>
                  <a:lnTo>
                    <a:pt x="1269318" y="1358865"/>
                  </a:lnTo>
                  <a:lnTo>
                    <a:pt x="1269318" y="1368414"/>
                  </a:lnTo>
                  <a:lnTo>
                    <a:pt x="1259981" y="1368414"/>
                  </a:lnTo>
                  <a:lnTo>
                    <a:pt x="1259981" y="1373040"/>
                  </a:lnTo>
                  <a:lnTo>
                    <a:pt x="1247886" y="1373040"/>
                  </a:lnTo>
                  <a:lnTo>
                    <a:pt x="1247886" y="1378345"/>
                  </a:lnTo>
                  <a:lnTo>
                    <a:pt x="1243260" y="1378345"/>
                  </a:lnTo>
                  <a:lnTo>
                    <a:pt x="1243260" y="1384923"/>
                  </a:lnTo>
                  <a:lnTo>
                    <a:pt x="1238295" y="1384923"/>
                  </a:lnTo>
                  <a:lnTo>
                    <a:pt x="1238295" y="1389973"/>
                  </a:lnTo>
                  <a:lnTo>
                    <a:pt x="1228831" y="1389973"/>
                  </a:lnTo>
                  <a:lnTo>
                    <a:pt x="1228831" y="1395066"/>
                  </a:lnTo>
                  <a:lnTo>
                    <a:pt x="1219027" y="1395066"/>
                  </a:lnTo>
                  <a:lnTo>
                    <a:pt x="1219027" y="1399564"/>
                  </a:lnTo>
                  <a:lnTo>
                    <a:pt x="1211643" y="1399564"/>
                  </a:lnTo>
                  <a:lnTo>
                    <a:pt x="1211643" y="1401856"/>
                  </a:lnTo>
                  <a:lnTo>
                    <a:pt x="1207526" y="1401856"/>
                  </a:lnTo>
                  <a:lnTo>
                    <a:pt x="1207526" y="1405973"/>
                  </a:lnTo>
                  <a:lnTo>
                    <a:pt x="1202434" y="1405973"/>
                  </a:lnTo>
                  <a:lnTo>
                    <a:pt x="1202434" y="1411660"/>
                  </a:lnTo>
                  <a:lnTo>
                    <a:pt x="1192885" y="1411660"/>
                  </a:lnTo>
                  <a:lnTo>
                    <a:pt x="1192885" y="1416286"/>
                  </a:lnTo>
                  <a:lnTo>
                    <a:pt x="1167039" y="1416286"/>
                  </a:lnTo>
                  <a:lnTo>
                    <a:pt x="1167039" y="1420784"/>
                  </a:lnTo>
                  <a:lnTo>
                    <a:pt x="1157957" y="1420784"/>
                  </a:lnTo>
                  <a:lnTo>
                    <a:pt x="1157957" y="1423203"/>
                  </a:lnTo>
                  <a:lnTo>
                    <a:pt x="1147814" y="1423203"/>
                  </a:lnTo>
                  <a:lnTo>
                    <a:pt x="1147814" y="1432497"/>
                  </a:lnTo>
                  <a:lnTo>
                    <a:pt x="1143443" y="1432497"/>
                  </a:lnTo>
                  <a:lnTo>
                    <a:pt x="1143443" y="1437123"/>
                  </a:lnTo>
                  <a:lnTo>
                    <a:pt x="1137841" y="1437123"/>
                  </a:lnTo>
                  <a:lnTo>
                    <a:pt x="1137841" y="1441961"/>
                  </a:lnTo>
                  <a:lnTo>
                    <a:pt x="1133385" y="1441961"/>
                  </a:lnTo>
                  <a:lnTo>
                    <a:pt x="1133385" y="1449346"/>
                  </a:lnTo>
                  <a:lnTo>
                    <a:pt x="1128674" y="1449346"/>
                  </a:lnTo>
                  <a:lnTo>
                    <a:pt x="1128674" y="1454099"/>
                  </a:lnTo>
                  <a:lnTo>
                    <a:pt x="1121375" y="1454099"/>
                  </a:lnTo>
                  <a:lnTo>
                    <a:pt x="1121375" y="1458682"/>
                  </a:lnTo>
                  <a:lnTo>
                    <a:pt x="1106988" y="1458682"/>
                  </a:lnTo>
                  <a:lnTo>
                    <a:pt x="1106988" y="1461356"/>
                  </a:lnTo>
                  <a:lnTo>
                    <a:pt x="1102956" y="1461356"/>
                  </a:lnTo>
                  <a:lnTo>
                    <a:pt x="1102956" y="1465939"/>
                  </a:lnTo>
                  <a:lnTo>
                    <a:pt x="1088442" y="1465939"/>
                  </a:lnTo>
                  <a:lnTo>
                    <a:pt x="1088442" y="1470905"/>
                  </a:lnTo>
                  <a:lnTo>
                    <a:pt x="1071848" y="1470905"/>
                  </a:lnTo>
                  <a:lnTo>
                    <a:pt x="1071848" y="1477568"/>
                  </a:lnTo>
                  <a:lnTo>
                    <a:pt x="1066967" y="1477568"/>
                  </a:lnTo>
                  <a:lnTo>
                    <a:pt x="1066967" y="1482915"/>
                  </a:lnTo>
                  <a:lnTo>
                    <a:pt x="1062129" y="1482915"/>
                  </a:lnTo>
                  <a:lnTo>
                    <a:pt x="1062129" y="1485334"/>
                  </a:lnTo>
                  <a:lnTo>
                    <a:pt x="1057673" y="1485334"/>
                  </a:lnTo>
                  <a:lnTo>
                    <a:pt x="1057673" y="1489324"/>
                  </a:lnTo>
                  <a:lnTo>
                    <a:pt x="1026523" y="1489324"/>
                  </a:lnTo>
                  <a:lnTo>
                    <a:pt x="1026523" y="1494926"/>
                  </a:lnTo>
                  <a:lnTo>
                    <a:pt x="1021812" y="1494926"/>
                  </a:lnTo>
                  <a:lnTo>
                    <a:pt x="1021812" y="1499509"/>
                  </a:lnTo>
                  <a:lnTo>
                    <a:pt x="1007510" y="1499509"/>
                  </a:lnTo>
                  <a:lnTo>
                    <a:pt x="1007510" y="1501461"/>
                  </a:lnTo>
                  <a:lnTo>
                    <a:pt x="986290" y="1501461"/>
                  </a:lnTo>
                  <a:lnTo>
                    <a:pt x="986290" y="1506766"/>
                  </a:lnTo>
                  <a:lnTo>
                    <a:pt x="981070" y="1506766"/>
                  </a:lnTo>
                  <a:lnTo>
                    <a:pt x="981070" y="1511265"/>
                  </a:lnTo>
                  <a:lnTo>
                    <a:pt x="976359" y="1511265"/>
                  </a:lnTo>
                  <a:lnTo>
                    <a:pt x="976359" y="1513556"/>
                  </a:lnTo>
                  <a:lnTo>
                    <a:pt x="961845" y="1513556"/>
                  </a:lnTo>
                  <a:lnTo>
                    <a:pt x="961845" y="1518182"/>
                  </a:lnTo>
                  <a:lnTo>
                    <a:pt x="957347" y="1518182"/>
                  </a:lnTo>
                  <a:lnTo>
                    <a:pt x="957347" y="1525312"/>
                  </a:lnTo>
                  <a:lnTo>
                    <a:pt x="953230" y="1525312"/>
                  </a:lnTo>
                  <a:lnTo>
                    <a:pt x="953230" y="1530023"/>
                  </a:lnTo>
                  <a:lnTo>
                    <a:pt x="945718" y="1530023"/>
                  </a:lnTo>
                  <a:lnTo>
                    <a:pt x="945718" y="1535116"/>
                  </a:lnTo>
                  <a:lnTo>
                    <a:pt x="936042" y="1535116"/>
                  </a:lnTo>
                  <a:lnTo>
                    <a:pt x="936042" y="1537789"/>
                  </a:lnTo>
                  <a:lnTo>
                    <a:pt x="931416" y="1537789"/>
                  </a:lnTo>
                  <a:lnTo>
                    <a:pt x="931416" y="1542033"/>
                  </a:lnTo>
                  <a:lnTo>
                    <a:pt x="917623" y="1542033"/>
                  </a:lnTo>
                  <a:lnTo>
                    <a:pt x="917623" y="1549545"/>
                  </a:lnTo>
                  <a:lnTo>
                    <a:pt x="912403" y="1549545"/>
                  </a:lnTo>
                  <a:lnTo>
                    <a:pt x="912403" y="1558754"/>
                  </a:lnTo>
                  <a:lnTo>
                    <a:pt x="905231" y="1558754"/>
                  </a:lnTo>
                  <a:lnTo>
                    <a:pt x="905231" y="1565926"/>
                  </a:lnTo>
                  <a:lnTo>
                    <a:pt x="896149" y="1565926"/>
                  </a:lnTo>
                  <a:lnTo>
                    <a:pt x="896149" y="1573438"/>
                  </a:lnTo>
                  <a:lnTo>
                    <a:pt x="891099" y="1573438"/>
                  </a:lnTo>
                  <a:lnTo>
                    <a:pt x="891099" y="1582987"/>
                  </a:lnTo>
                  <a:lnTo>
                    <a:pt x="886345" y="1582987"/>
                  </a:lnTo>
                  <a:lnTo>
                    <a:pt x="886345" y="1590032"/>
                  </a:lnTo>
                  <a:lnTo>
                    <a:pt x="876415" y="1590032"/>
                  </a:lnTo>
                  <a:lnTo>
                    <a:pt x="876415" y="1594361"/>
                  </a:lnTo>
                  <a:lnTo>
                    <a:pt x="872425" y="1594361"/>
                  </a:lnTo>
                  <a:lnTo>
                    <a:pt x="872425" y="1596695"/>
                  </a:lnTo>
                  <a:lnTo>
                    <a:pt x="867333" y="1596695"/>
                  </a:lnTo>
                  <a:lnTo>
                    <a:pt x="867333" y="1601406"/>
                  </a:lnTo>
                  <a:lnTo>
                    <a:pt x="845774" y="1601406"/>
                  </a:lnTo>
                  <a:lnTo>
                    <a:pt x="845774" y="1606244"/>
                  </a:lnTo>
                  <a:lnTo>
                    <a:pt x="841402" y="1606244"/>
                  </a:lnTo>
                  <a:lnTo>
                    <a:pt x="841402" y="1608663"/>
                  </a:lnTo>
                  <a:lnTo>
                    <a:pt x="831217" y="1608663"/>
                  </a:lnTo>
                  <a:lnTo>
                    <a:pt x="831217" y="1620546"/>
                  </a:lnTo>
                  <a:lnTo>
                    <a:pt x="822007" y="1620546"/>
                  </a:lnTo>
                  <a:lnTo>
                    <a:pt x="822007" y="1625257"/>
                  </a:lnTo>
                  <a:lnTo>
                    <a:pt x="810167" y="1625257"/>
                  </a:lnTo>
                  <a:lnTo>
                    <a:pt x="810167" y="1627464"/>
                  </a:lnTo>
                  <a:lnTo>
                    <a:pt x="805286" y="1627464"/>
                  </a:lnTo>
                  <a:lnTo>
                    <a:pt x="805286" y="1632684"/>
                  </a:lnTo>
                  <a:lnTo>
                    <a:pt x="800703" y="1632684"/>
                  </a:lnTo>
                  <a:lnTo>
                    <a:pt x="800703" y="1639431"/>
                  </a:lnTo>
                  <a:lnTo>
                    <a:pt x="795865" y="1639431"/>
                  </a:lnTo>
                  <a:lnTo>
                    <a:pt x="795865" y="1644652"/>
                  </a:lnTo>
                  <a:lnTo>
                    <a:pt x="791366" y="1644652"/>
                  </a:lnTo>
                  <a:lnTo>
                    <a:pt x="791366" y="1649617"/>
                  </a:lnTo>
                  <a:lnTo>
                    <a:pt x="774772" y="1649617"/>
                  </a:lnTo>
                  <a:lnTo>
                    <a:pt x="774772" y="1651696"/>
                  </a:lnTo>
                  <a:lnTo>
                    <a:pt x="769807" y="1651696"/>
                  </a:lnTo>
                  <a:lnTo>
                    <a:pt x="769807" y="1661118"/>
                  </a:lnTo>
                  <a:lnTo>
                    <a:pt x="765181" y="1661118"/>
                  </a:lnTo>
                  <a:lnTo>
                    <a:pt x="765181" y="1663579"/>
                  </a:lnTo>
                  <a:lnTo>
                    <a:pt x="755505" y="1663579"/>
                  </a:lnTo>
                  <a:lnTo>
                    <a:pt x="755505" y="1668630"/>
                  </a:lnTo>
                  <a:lnTo>
                    <a:pt x="751006" y="1668630"/>
                  </a:lnTo>
                  <a:lnTo>
                    <a:pt x="751006" y="1672746"/>
                  </a:lnTo>
                  <a:lnTo>
                    <a:pt x="741330" y="1672746"/>
                  </a:lnTo>
                  <a:lnTo>
                    <a:pt x="741330" y="1675929"/>
                  </a:lnTo>
                  <a:lnTo>
                    <a:pt x="729108" y="1675929"/>
                  </a:lnTo>
                  <a:lnTo>
                    <a:pt x="729108" y="1679919"/>
                  </a:lnTo>
                  <a:lnTo>
                    <a:pt x="719516" y="1679919"/>
                  </a:lnTo>
                  <a:lnTo>
                    <a:pt x="719516" y="1684629"/>
                  </a:lnTo>
                  <a:lnTo>
                    <a:pt x="710816" y="1684629"/>
                  </a:lnTo>
                  <a:lnTo>
                    <a:pt x="710816" y="1687176"/>
                  </a:lnTo>
                  <a:lnTo>
                    <a:pt x="705469" y="1687176"/>
                  </a:lnTo>
                  <a:lnTo>
                    <a:pt x="705469" y="1692014"/>
                  </a:lnTo>
                  <a:lnTo>
                    <a:pt x="700631" y="1692014"/>
                  </a:lnTo>
                  <a:lnTo>
                    <a:pt x="700631" y="1696258"/>
                  </a:lnTo>
                  <a:lnTo>
                    <a:pt x="696005" y="1696258"/>
                  </a:lnTo>
                  <a:lnTo>
                    <a:pt x="696005" y="1698931"/>
                  </a:lnTo>
                  <a:lnTo>
                    <a:pt x="684164" y="1698931"/>
                  </a:lnTo>
                  <a:lnTo>
                    <a:pt x="684164" y="1704406"/>
                  </a:lnTo>
                  <a:lnTo>
                    <a:pt x="679539" y="1704406"/>
                  </a:lnTo>
                  <a:lnTo>
                    <a:pt x="679539" y="1709117"/>
                  </a:lnTo>
                  <a:lnTo>
                    <a:pt x="669862" y="1709117"/>
                  </a:lnTo>
                  <a:lnTo>
                    <a:pt x="669862" y="1711409"/>
                  </a:lnTo>
                  <a:lnTo>
                    <a:pt x="665237" y="1711409"/>
                  </a:lnTo>
                  <a:lnTo>
                    <a:pt x="665237" y="1715907"/>
                  </a:lnTo>
                  <a:lnTo>
                    <a:pt x="655688" y="1715907"/>
                  </a:lnTo>
                  <a:lnTo>
                    <a:pt x="655688" y="1718581"/>
                  </a:lnTo>
                  <a:lnTo>
                    <a:pt x="650807" y="1718581"/>
                  </a:lnTo>
                  <a:lnTo>
                    <a:pt x="650807" y="1723419"/>
                  </a:lnTo>
                  <a:lnTo>
                    <a:pt x="646096" y="1723419"/>
                  </a:lnTo>
                  <a:lnTo>
                    <a:pt x="646096" y="1727408"/>
                  </a:lnTo>
                  <a:lnTo>
                    <a:pt x="638585" y="1727408"/>
                  </a:lnTo>
                  <a:lnTo>
                    <a:pt x="638585" y="1729700"/>
                  </a:lnTo>
                  <a:lnTo>
                    <a:pt x="624792" y="1729700"/>
                  </a:lnTo>
                  <a:lnTo>
                    <a:pt x="624792" y="1735047"/>
                  </a:lnTo>
                  <a:lnTo>
                    <a:pt x="620166" y="1735047"/>
                  </a:lnTo>
                  <a:lnTo>
                    <a:pt x="620166" y="1742304"/>
                  </a:lnTo>
                  <a:lnTo>
                    <a:pt x="615328" y="1742304"/>
                  </a:lnTo>
                  <a:lnTo>
                    <a:pt x="615328" y="1746803"/>
                  </a:lnTo>
                  <a:lnTo>
                    <a:pt x="579212" y="1746803"/>
                  </a:lnTo>
                  <a:lnTo>
                    <a:pt x="579212" y="1751259"/>
                  </a:lnTo>
                  <a:lnTo>
                    <a:pt x="575223" y="1751259"/>
                  </a:lnTo>
                  <a:lnTo>
                    <a:pt x="575223" y="1753678"/>
                  </a:lnTo>
                  <a:lnTo>
                    <a:pt x="570130" y="1753678"/>
                  </a:lnTo>
                  <a:lnTo>
                    <a:pt x="570130" y="1758771"/>
                  </a:lnTo>
                  <a:lnTo>
                    <a:pt x="565037" y="1758771"/>
                  </a:lnTo>
                  <a:lnTo>
                    <a:pt x="565037" y="1763609"/>
                  </a:lnTo>
                  <a:lnTo>
                    <a:pt x="548316" y="1763609"/>
                  </a:lnTo>
                  <a:lnTo>
                    <a:pt x="548316" y="1770272"/>
                  </a:lnTo>
                  <a:lnTo>
                    <a:pt x="529558" y="1770272"/>
                  </a:lnTo>
                  <a:lnTo>
                    <a:pt x="529558" y="1782664"/>
                  </a:lnTo>
                  <a:lnTo>
                    <a:pt x="524593" y="1782664"/>
                  </a:lnTo>
                  <a:lnTo>
                    <a:pt x="524593" y="1790176"/>
                  </a:lnTo>
                  <a:lnTo>
                    <a:pt x="520094" y="1790176"/>
                  </a:lnTo>
                  <a:lnTo>
                    <a:pt x="520094" y="1794420"/>
                  </a:lnTo>
                  <a:lnTo>
                    <a:pt x="503288" y="1794420"/>
                  </a:lnTo>
                  <a:lnTo>
                    <a:pt x="503288" y="1801083"/>
                  </a:lnTo>
                  <a:lnTo>
                    <a:pt x="489071" y="1801083"/>
                  </a:lnTo>
                  <a:lnTo>
                    <a:pt x="489071" y="1806515"/>
                  </a:lnTo>
                  <a:lnTo>
                    <a:pt x="475023" y="1806515"/>
                  </a:lnTo>
                  <a:lnTo>
                    <a:pt x="475023" y="1809062"/>
                  </a:lnTo>
                  <a:lnTo>
                    <a:pt x="468148" y="1809062"/>
                  </a:lnTo>
                  <a:lnTo>
                    <a:pt x="468148" y="1818144"/>
                  </a:lnTo>
                  <a:lnTo>
                    <a:pt x="457963" y="1818144"/>
                  </a:lnTo>
                  <a:lnTo>
                    <a:pt x="457963" y="1825188"/>
                  </a:lnTo>
                  <a:lnTo>
                    <a:pt x="444255" y="1825188"/>
                  </a:lnTo>
                  <a:lnTo>
                    <a:pt x="444255" y="1830281"/>
                  </a:lnTo>
                  <a:lnTo>
                    <a:pt x="434324" y="1830281"/>
                  </a:lnTo>
                  <a:lnTo>
                    <a:pt x="434324" y="1832064"/>
                  </a:lnTo>
                  <a:lnTo>
                    <a:pt x="413147" y="1832064"/>
                  </a:lnTo>
                  <a:lnTo>
                    <a:pt x="413147" y="1843819"/>
                  </a:lnTo>
                  <a:lnTo>
                    <a:pt x="398590" y="1843819"/>
                  </a:lnTo>
                  <a:lnTo>
                    <a:pt x="398590" y="1853750"/>
                  </a:lnTo>
                  <a:lnTo>
                    <a:pt x="394346" y="1853750"/>
                  </a:lnTo>
                  <a:lnTo>
                    <a:pt x="394346" y="1865166"/>
                  </a:lnTo>
                  <a:lnTo>
                    <a:pt x="384670" y="1865166"/>
                  </a:lnTo>
                  <a:lnTo>
                    <a:pt x="384670" y="1868180"/>
                  </a:lnTo>
                  <a:lnTo>
                    <a:pt x="358146" y="1868180"/>
                  </a:lnTo>
                  <a:lnTo>
                    <a:pt x="358146" y="1880190"/>
                  </a:lnTo>
                  <a:lnTo>
                    <a:pt x="353647" y="1880190"/>
                  </a:lnTo>
                  <a:lnTo>
                    <a:pt x="353647" y="1885155"/>
                  </a:lnTo>
                  <a:lnTo>
                    <a:pt x="344438" y="1885155"/>
                  </a:lnTo>
                  <a:lnTo>
                    <a:pt x="344438" y="1887192"/>
                  </a:lnTo>
                  <a:lnTo>
                    <a:pt x="339599" y="1887192"/>
                  </a:lnTo>
                  <a:lnTo>
                    <a:pt x="339599" y="1891564"/>
                  </a:lnTo>
                  <a:lnTo>
                    <a:pt x="331833" y="1891564"/>
                  </a:lnTo>
                  <a:lnTo>
                    <a:pt x="331833" y="1896911"/>
                  </a:lnTo>
                  <a:lnTo>
                    <a:pt x="327250" y="1896911"/>
                  </a:lnTo>
                  <a:lnTo>
                    <a:pt x="327250" y="1899203"/>
                  </a:lnTo>
                  <a:lnTo>
                    <a:pt x="322369" y="1899203"/>
                  </a:lnTo>
                  <a:lnTo>
                    <a:pt x="322369" y="1903065"/>
                  </a:lnTo>
                  <a:lnTo>
                    <a:pt x="318040" y="1903065"/>
                  </a:lnTo>
                  <a:lnTo>
                    <a:pt x="318040" y="1919913"/>
                  </a:lnTo>
                  <a:lnTo>
                    <a:pt x="308449" y="1919913"/>
                  </a:lnTo>
                  <a:lnTo>
                    <a:pt x="308449" y="1922587"/>
                  </a:lnTo>
                  <a:lnTo>
                    <a:pt x="298900" y="1922587"/>
                  </a:lnTo>
                  <a:lnTo>
                    <a:pt x="298900" y="1927807"/>
                  </a:lnTo>
                  <a:lnTo>
                    <a:pt x="286890" y="1927807"/>
                  </a:lnTo>
                  <a:lnTo>
                    <a:pt x="286890" y="1932136"/>
                  </a:lnTo>
                  <a:lnTo>
                    <a:pt x="276705" y="1932136"/>
                  </a:lnTo>
                  <a:lnTo>
                    <a:pt x="276705" y="1934937"/>
                  </a:lnTo>
                  <a:lnTo>
                    <a:pt x="272843" y="1934937"/>
                  </a:lnTo>
                  <a:lnTo>
                    <a:pt x="272843" y="1939435"/>
                  </a:lnTo>
                  <a:lnTo>
                    <a:pt x="268004" y="1939435"/>
                  </a:lnTo>
                  <a:lnTo>
                    <a:pt x="268004" y="1944613"/>
                  </a:lnTo>
                  <a:lnTo>
                    <a:pt x="263039" y="1944613"/>
                  </a:lnTo>
                  <a:lnTo>
                    <a:pt x="263039" y="1951530"/>
                  </a:lnTo>
                  <a:lnTo>
                    <a:pt x="257946" y="1951530"/>
                  </a:lnTo>
                  <a:lnTo>
                    <a:pt x="257946" y="1956496"/>
                  </a:lnTo>
                  <a:lnTo>
                    <a:pt x="253957" y="1956496"/>
                  </a:lnTo>
                  <a:lnTo>
                    <a:pt x="253957" y="1958703"/>
                  </a:lnTo>
                  <a:lnTo>
                    <a:pt x="246063" y="1958703"/>
                  </a:lnTo>
                  <a:lnTo>
                    <a:pt x="246063" y="1965365"/>
                  </a:lnTo>
                  <a:lnTo>
                    <a:pt x="232483" y="1965365"/>
                  </a:lnTo>
                  <a:lnTo>
                    <a:pt x="232483" y="1977928"/>
                  </a:lnTo>
                  <a:lnTo>
                    <a:pt x="227263" y="1977928"/>
                  </a:lnTo>
                  <a:lnTo>
                    <a:pt x="227263" y="1989556"/>
                  </a:lnTo>
                  <a:lnTo>
                    <a:pt x="222425" y="1989556"/>
                  </a:lnTo>
                  <a:lnTo>
                    <a:pt x="222425" y="1994437"/>
                  </a:lnTo>
                  <a:lnTo>
                    <a:pt x="217714" y="1994437"/>
                  </a:lnTo>
                  <a:lnTo>
                    <a:pt x="217714" y="2006532"/>
                  </a:lnTo>
                  <a:lnTo>
                    <a:pt x="213343" y="2006532"/>
                  </a:lnTo>
                  <a:lnTo>
                    <a:pt x="213343" y="2010776"/>
                  </a:lnTo>
                  <a:lnTo>
                    <a:pt x="208971" y="2010776"/>
                  </a:lnTo>
                  <a:lnTo>
                    <a:pt x="208971" y="2018287"/>
                  </a:lnTo>
                  <a:lnTo>
                    <a:pt x="192165" y="2018287"/>
                  </a:lnTo>
                  <a:lnTo>
                    <a:pt x="192165" y="2022786"/>
                  </a:lnTo>
                  <a:lnTo>
                    <a:pt x="187157" y="2022786"/>
                  </a:lnTo>
                  <a:lnTo>
                    <a:pt x="187157" y="2025545"/>
                  </a:lnTo>
                  <a:lnTo>
                    <a:pt x="182447" y="2025545"/>
                  </a:lnTo>
                  <a:lnTo>
                    <a:pt x="182447" y="2029916"/>
                  </a:lnTo>
                  <a:lnTo>
                    <a:pt x="155922" y="2029916"/>
                  </a:lnTo>
                  <a:lnTo>
                    <a:pt x="155922" y="2042266"/>
                  </a:lnTo>
                  <a:lnTo>
                    <a:pt x="151678" y="2042266"/>
                  </a:lnTo>
                  <a:lnTo>
                    <a:pt x="151678" y="2048335"/>
                  </a:lnTo>
                  <a:lnTo>
                    <a:pt x="146840" y="2048335"/>
                  </a:lnTo>
                  <a:lnTo>
                    <a:pt x="146840" y="2056313"/>
                  </a:lnTo>
                  <a:lnTo>
                    <a:pt x="142129" y="2056313"/>
                  </a:lnTo>
                  <a:lnTo>
                    <a:pt x="142129" y="2066159"/>
                  </a:lnTo>
                  <a:lnTo>
                    <a:pt x="137164" y="2066159"/>
                  </a:lnTo>
                  <a:lnTo>
                    <a:pt x="137164" y="2072822"/>
                  </a:lnTo>
                  <a:lnTo>
                    <a:pt x="123074" y="2072822"/>
                  </a:lnTo>
                  <a:lnTo>
                    <a:pt x="123074" y="2077915"/>
                  </a:lnTo>
                  <a:lnTo>
                    <a:pt x="116072" y="2077915"/>
                  </a:lnTo>
                  <a:lnTo>
                    <a:pt x="116072" y="2080334"/>
                  </a:lnTo>
                  <a:lnTo>
                    <a:pt x="111106" y="2080334"/>
                  </a:lnTo>
                  <a:lnTo>
                    <a:pt x="111106" y="2092429"/>
                  </a:lnTo>
                  <a:lnTo>
                    <a:pt x="106862" y="2092429"/>
                  </a:lnTo>
                  <a:lnTo>
                    <a:pt x="106862" y="2101766"/>
                  </a:lnTo>
                  <a:lnTo>
                    <a:pt x="101642" y="2101766"/>
                  </a:lnTo>
                  <a:lnTo>
                    <a:pt x="101642" y="2108895"/>
                  </a:lnTo>
                  <a:lnTo>
                    <a:pt x="96295" y="2108895"/>
                  </a:lnTo>
                  <a:lnTo>
                    <a:pt x="96295" y="2111102"/>
                  </a:lnTo>
                  <a:lnTo>
                    <a:pt x="92178" y="2111102"/>
                  </a:lnTo>
                  <a:lnTo>
                    <a:pt x="92178" y="2122349"/>
                  </a:lnTo>
                  <a:lnTo>
                    <a:pt x="82502" y="2122349"/>
                  </a:lnTo>
                  <a:lnTo>
                    <a:pt x="82502" y="2132789"/>
                  </a:lnTo>
                  <a:lnTo>
                    <a:pt x="77409" y="2132789"/>
                  </a:lnTo>
                  <a:lnTo>
                    <a:pt x="77409" y="2134486"/>
                  </a:lnTo>
                  <a:lnTo>
                    <a:pt x="56317" y="2134486"/>
                  </a:lnTo>
                  <a:lnTo>
                    <a:pt x="56317" y="2144417"/>
                  </a:lnTo>
                  <a:lnTo>
                    <a:pt x="51861" y="2144417"/>
                  </a:lnTo>
                  <a:lnTo>
                    <a:pt x="51861" y="2146369"/>
                  </a:lnTo>
                  <a:lnTo>
                    <a:pt x="41421" y="2146369"/>
                  </a:lnTo>
                  <a:lnTo>
                    <a:pt x="41421" y="2151208"/>
                  </a:lnTo>
                  <a:lnTo>
                    <a:pt x="37050" y="2151208"/>
                  </a:lnTo>
                  <a:lnTo>
                    <a:pt x="37050" y="2163303"/>
                  </a:lnTo>
                  <a:lnTo>
                    <a:pt x="25209" y="2163303"/>
                  </a:lnTo>
                  <a:lnTo>
                    <a:pt x="25209" y="2168056"/>
                  </a:lnTo>
                  <a:lnTo>
                    <a:pt x="6536" y="2168056"/>
                  </a:lnTo>
                  <a:lnTo>
                    <a:pt x="6536" y="2170942"/>
                  </a:lnTo>
                  <a:lnTo>
                    <a:pt x="0" y="2170942"/>
                  </a:lnTo>
                </a:path>
              </a:pathLst>
            </a:custGeom>
            <a:noFill/>
            <a:ln w="25452"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grpSp>
      <p:sp>
        <p:nvSpPr>
          <p:cNvPr id="76" name="Rectangle 75">
            <a:extLst>
              <a:ext uri="{FF2B5EF4-FFF2-40B4-BE49-F238E27FC236}">
                <a16:creationId xmlns:a16="http://schemas.microsoft.com/office/drawing/2014/main" id="{734BE39E-28B1-4EEB-B2FB-D480EAAF1273}"/>
              </a:ext>
            </a:extLst>
          </p:cNvPr>
          <p:cNvSpPr/>
          <p:nvPr/>
        </p:nvSpPr>
        <p:spPr>
          <a:xfrm>
            <a:off x="7937880" y="1753521"/>
            <a:ext cx="184131" cy="3252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 name="Title 3">
            <a:extLst>
              <a:ext uri="{FF2B5EF4-FFF2-40B4-BE49-F238E27FC236}">
                <a16:creationId xmlns:a16="http://schemas.microsoft.com/office/drawing/2014/main" id="{2E6AA570-B669-4441-BEFD-A2C9075CAB61}"/>
              </a:ext>
            </a:extLst>
          </p:cNvPr>
          <p:cNvSpPr>
            <a:spLocks noGrp="1"/>
          </p:cNvSpPr>
          <p:nvPr>
            <p:ph type="title"/>
          </p:nvPr>
        </p:nvSpPr>
        <p:spPr/>
        <p:txBody>
          <a:bodyPr>
            <a:normAutofit fontScale="90000"/>
          </a:bodyPr>
          <a:lstStyle/>
          <a:p>
            <a:r>
              <a:rPr lang="en-GB"/>
              <a:t>Primary endpoint: First adjudicated CV death or </a:t>
            </a:r>
            <a:br>
              <a:rPr lang="en-GB"/>
            </a:br>
            <a:r>
              <a:rPr lang="en-GB"/>
              <a:t>hospitalisation for heart failure </a:t>
            </a:r>
          </a:p>
        </p:txBody>
      </p:sp>
      <p:sp>
        <p:nvSpPr>
          <p:cNvPr id="5" name="Rechteck 8">
            <a:extLst>
              <a:ext uri="{FF2B5EF4-FFF2-40B4-BE49-F238E27FC236}">
                <a16:creationId xmlns:a16="http://schemas.microsoft.com/office/drawing/2014/main" id="{2CC3741A-4A3F-4CC5-A40C-70B2ABB30EF2}"/>
              </a:ext>
            </a:extLst>
          </p:cNvPr>
          <p:cNvSpPr/>
          <p:nvPr/>
        </p:nvSpPr>
        <p:spPr>
          <a:xfrm>
            <a:off x="6752738" y="4297398"/>
            <a:ext cx="3854927" cy="421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6" name="TextBox 11">
            <a:extLst>
              <a:ext uri="{FF2B5EF4-FFF2-40B4-BE49-F238E27FC236}">
                <a16:creationId xmlns:a16="http://schemas.microsoft.com/office/drawing/2014/main" id="{6E1734C0-A0E0-4EA5-957B-D69F283F8F7F}"/>
              </a:ext>
            </a:extLst>
          </p:cNvPr>
          <p:cNvSpPr txBox="1"/>
          <p:nvPr/>
        </p:nvSpPr>
        <p:spPr>
          <a:xfrm>
            <a:off x="3792804" y="2405969"/>
            <a:ext cx="1975437"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Placebo</a:t>
            </a:r>
          </a:p>
        </p:txBody>
      </p:sp>
      <p:sp>
        <p:nvSpPr>
          <p:cNvPr id="7" name="TextBox 6">
            <a:extLst>
              <a:ext uri="{FF2B5EF4-FFF2-40B4-BE49-F238E27FC236}">
                <a16:creationId xmlns:a16="http://schemas.microsoft.com/office/drawing/2014/main" id="{8D7EDEC3-6393-4397-B4F4-CF6C9881E100}"/>
              </a:ext>
            </a:extLst>
          </p:cNvPr>
          <p:cNvSpPr txBox="1"/>
          <p:nvPr/>
        </p:nvSpPr>
        <p:spPr>
          <a:xfrm>
            <a:off x="5453415" y="3452507"/>
            <a:ext cx="1975437"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8F3089"/>
                </a:solidFill>
                <a:effectLst/>
                <a:uLnTx/>
                <a:uFillTx/>
                <a:latin typeface="Century Gothic" panose="020F0302020204030204"/>
                <a:ea typeface="+mn-ea"/>
                <a:cs typeface="Arial" panose="020B0604020202020204" pitchFamily="34" charset="0"/>
              </a:rPr>
              <a:t>Empagliflozin</a:t>
            </a:r>
          </a:p>
        </p:txBody>
      </p:sp>
      <p:sp>
        <p:nvSpPr>
          <p:cNvPr id="8" name="Rectangle 7">
            <a:extLst>
              <a:ext uri="{FF2B5EF4-FFF2-40B4-BE49-F238E27FC236}">
                <a16:creationId xmlns:a16="http://schemas.microsoft.com/office/drawing/2014/main" id="{259D3D36-2355-41FF-B7AE-077761C2F04E}"/>
              </a:ext>
            </a:extLst>
          </p:cNvPr>
          <p:cNvSpPr/>
          <p:nvPr/>
        </p:nvSpPr>
        <p:spPr>
          <a:xfrm>
            <a:off x="2317843" y="1672988"/>
            <a:ext cx="2462679" cy="459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9" name="TextBox 11">
            <a:extLst>
              <a:ext uri="{FF2B5EF4-FFF2-40B4-BE49-F238E27FC236}">
                <a16:creationId xmlns:a16="http://schemas.microsoft.com/office/drawing/2014/main" id="{D2F5606C-BB3F-4321-A61A-9588499EA8A7}"/>
              </a:ext>
            </a:extLst>
          </p:cNvPr>
          <p:cNvSpPr txBox="1"/>
          <p:nvPr/>
        </p:nvSpPr>
        <p:spPr>
          <a:xfrm>
            <a:off x="3313320" y="5099538"/>
            <a:ext cx="3794128" cy="307777"/>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Days </a:t>
            </a:r>
            <a:r>
              <a:rPr kumimoji="0" lang="nb-NO" sz="1400" b="1" i="0" u="none" strike="noStrike" kern="1200" cap="none" spc="0" normalizeH="0" baseline="0" noProof="0" err="1">
                <a:ln>
                  <a:noFill/>
                </a:ln>
                <a:solidFill>
                  <a:srgbClr val="515151"/>
                </a:solidFill>
                <a:effectLst/>
                <a:uLnTx/>
                <a:uFillTx/>
                <a:latin typeface="Century Gothic" panose="020F0302020204030204"/>
                <a:ea typeface="+mn-ea"/>
                <a:cs typeface="Arial" panose="020B0604020202020204" pitchFamily="34" charset="0"/>
              </a:rPr>
              <a:t>after</a:t>
            </a:r>
            <a:r>
              <a:rPr kumimoji="0" lang="nb-NO" sz="1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 </a:t>
            </a:r>
            <a:r>
              <a:rPr kumimoji="0" lang="nb-NO" sz="1400" b="1" i="0" u="none" strike="noStrike" kern="1200" cap="none" spc="0" normalizeH="0" baseline="0" noProof="0" err="1">
                <a:ln>
                  <a:noFill/>
                </a:ln>
                <a:solidFill>
                  <a:srgbClr val="515151"/>
                </a:solidFill>
                <a:effectLst/>
                <a:uLnTx/>
                <a:uFillTx/>
                <a:latin typeface="Century Gothic" panose="020F0302020204030204"/>
                <a:ea typeface="+mn-ea"/>
                <a:cs typeface="Arial" panose="020B0604020202020204" pitchFamily="34" charset="0"/>
              </a:rPr>
              <a:t>randomisation</a:t>
            </a:r>
            <a:endParaRPr kumimoji="0" lang="nb-NO" sz="1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endParaRPr>
          </a:p>
        </p:txBody>
      </p:sp>
      <p:sp>
        <p:nvSpPr>
          <p:cNvPr id="10" name="TextBox 11">
            <a:extLst>
              <a:ext uri="{FF2B5EF4-FFF2-40B4-BE49-F238E27FC236}">
                <a16:creationId xmlns:a16="http://schemas.microsoft.com/office/drawing/2014/main" id="{FBF02523-C5CA-43BC-AD1D-5C5D9E01F6AF}"/>
              </a:ext>
            </a:extLst>
          </p:cNvPr>
          <p:cNvSpPr txBox="1"/>
          <p:nvPr/>
        </p:nvSpPr>
        <p:spPr>
          <a:xfrm rot="16200000">
            <a:off x="236731" y="2841541"/>
            <a:ext cx="2828353" cy="652314"/>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err="1">
                <a:ln>
                  <a:noFill/>
                </a:ln>
                <a:solidFill>
                  <a:srgbClr val="515151"/>
                </a:solidFill>
                <a:effectLst/>
                <a:uLnTx/>
                <a:uFillTx/>
                <a:latin typeface="Century Gothic" panose="020F0302020204030204"/>
                <a:ea typeface="+mn-ea"/>
                <a:cs typeface="Arial" panose="020B0604020202020204" pitchFamily="34" charset="0"/>
              </a:rPr>
              <a:t>Estimated</a:t>
            </a:r>
            <a:r>
              <a:rPr kumimoji="0" lang="nb-NO" sz="1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 </a:t>
            </a:r>
            <a:r>
              <a:rPr kumimoji="0" lang="nb-NO" sz="1400" b="1" i="0" u="none" strike="noStrike" kern="1200" cap="none" spc="0" normalizeH="0" baseline="0" noProof="0" err="1">
                <a:ln>
                  <a:noFill/>
                </a:ln>
                <a:solidFill>
                  <a:srgbClr val="515151"/>
                </a:solidFill>
                <a:effectLst/>
                <a:uLnTx/>
                <a:uFillTx/>
                <a:latin typeface="Century Gothic" panose="020F0302020204030204"/>
                <a:ea typeface="+mn-ea"/>
                <a:cs typeface="Arial" panose="020B0604020202020204" pitchFamily="34" charset="0"/>
              </a:rPr>
              <a:t>cumulative</a:t>
            </a:r>
            <a:r>
              <a:rPr kumimoji="0" lang="nb-NO" sz="1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 </a:t>
            </a:r>
            <a:r>
              <a:rPr kumimoji="0" lang="nb-NO" sz="1400" b="1" i="0" u="none" strike="noStrike" kern="1200" cap="none" spc="0" normalizeH="0" baseline="0" noProof="0" err="1">
                <a:ln>
                  <a:noFill/>
                </a:ln>
                <a:solidFill>
                  <a:srgbClr val="515151"/>
                </a:solidFill>
                <a:effectLst/>
                <a:uLnTx/>
                <a:uFillTx/>
                <a:latin typeface="Century Gothic" panose="020F0302020204030204"/>
                <a:ea typeface="+mn-ea"/>
                <a:cs typeface="Arial" panose="020B0604020202020204" pitchFamily="34" charset="0"/>
              </a:rPr>
              <a:t>incidence</a:t>
            </a:r>
            <a:r>
              <a:rPr kumimoji="0" lang="nb-NO" sz="1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 </a:t>
            </a:r>
            <a:r>
              <a:rPr kumimoji="0" lang="nb-NO" sz="1400" b="1" i="0" u="none" strike="noStrike" kern="1200" cap="none" spc="0" normalizeH="0" baseline="0" noProof="0" err="1">
                <a:ln>
                  <a:noFill/>
                </a:ln>
                <a:solidFill>
                  <a:srgbClr val="515151"/>
                </a:solidFill>
                <a:effectLst/>
                <a:uLnTx/>
                <a:uFillTx/>
                <a:latin typeface="Century Gothic" panose="020F0302020204030204"/>
                <a:ea typeface="+mn-ea"/>
                <a:cs typeface="Arial" panose="020B0604020202020204" pitchFamily="34" charset="0"/>
              </a:rPr>
              <a:t>function</a:t>
            </a:r>
            <a:r>
              <a:rPr kumimoji="0" lang="nb-NO" sz="1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 (%)</a:t>
            </a:r>
          </a:p>
        </p:txBody>
      </p:sp>
      <p:sp>
        <p:nvSpPr>
          <p:cNvPr id="30" name="TextBox 1">
            <a:extLst>
              <a:ext uri="{FF2B5EF4-FFF2-40B4-BE49-F238E27FC236}">
                <a16:creationId xmlns:a16="http://schemas.microsoft.com/office/drawing/2014/main" id="{270C0335-E6C2-4CBA-89ED-1D07BFBC94E8}"/>
              </a:ext>
            </a:extLst>
          </p:cNvPr>
          <p:cNvSpPr txBox="1"/>
          <p:nvPr/>
        </p:nvSpPr>
        <p:spPr>
          <a:xfrm>
            <a:off x="8405618" y="3277099"/>
            <a:ext cx="3474301" cy="965333"/>
          </a:xfrm>
          <a:prstGeom prst="roundRect">
            <a:avLst/>
          </a:prstGeom>
          <a:solidFill>
            <a:schemeClr val="accent2">
              <a:lumMod val="20000"/>
              <a:lumOff val="80000"/>
            </a:schemeClr>
          </a:solidFill>
          <a:ln>
            <a:noFill/>
          </a:ln>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HR 0.75</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(95% CI 0.65, 0.86)</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p&lt;0.001</a:t>
            </a:r>
          </a:p>
        </p:txBody>
      </p:sp>
      <p:sp>
        <p:nvSpPr>
          <p:cNvPr id="32" name="Rounded Rectangle 114">
            <a:extLst>
              <a:ext uri="{FF2B5EF4-FFF2-40B4-BE49-F238E27FC236}">
                <a16:creationId xmlns:a16="http://schemas.microsoft.com/office/drawing/2014/main" id="{5757EE46-C13C-4299-9707-C955D13AD474}"/>
              </a:ext>
            </a:extLst>
          </p:cNvPr>
          <p:cNvSpPr/>
          <p:nvPr/>
        </p:nvSpPr>
        <p:spPr>
          <a:xfrm>
            <a:off x="8327141" y="4728560"/>
            <a:ext cx="3071705" cy="49542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42875" marR="0" lvl="0" indent="0" algn="l" defTabSz="914377"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8F3089"/>
                </a:solidFill>
                <a:effectLst/>
                <a:uLnTx/>
                <a:uFillTx/>
                <a:latin typeface="Century Gothic" panose="020F0302020204030204"/>
                <a:ea typeface="+mn-ea"/>
                <a:cs typeface="Arial" panose="020B0604020202020204" pitchFamily="34" charset="0"/>
              </a:rPr>
              <a:t>Empagliflozin: </a:t>
            </a:r>
          </a:p>
          <a:p>
            <a:pPr marL="142875" marR="0" lvl="0" indent="0" algn="l" defTabSz="914377"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8F3089"/>
                </a:solidFill>
                <a:effectLst/>
                <a:uLnTx/>
                <a:uFillTx/>
                <a:latin typeface="Century Gothic" panose="020F0302020204030204"/>
                <a:ea typeface="+mn-ea"/>
                <a:cs typeface="Arial" panose="020B0604020202020204" pitchFamily="34" charset="0"/>
              </a:rPr>
              <a:t>361 patients with event</a:t>
            </a:r>
          </a:p>
          <a:p>
            <a:pPr marL="142875" marR="0" lvl="0" indent="0" algn="l" defTabSz="914377"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8F3089"/>
                </a:solidFill>
                <a:effectLst/>
                <a:uLnTx/>
                <a:uFillTx/>
                <a:latin typeface="Century Gothic" panose="020F0302020204030204"/>
                <a:ea typeface="+mn-ea"/>
                <a:cs typeface="Arial" panose="020B0604020202020204" pitchFamily="34" charset="0"/>
              </a:rPr>
              <a:t>Rate: 15.8/100 patient-years</a:t>
            </a:r>
          </a:p>
          <a:p>
            <a:pPr marL="142875" marR="0" lvl="0" indent="0" algn="l" defTabSz="914377"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Placebo: </a:t>
            </a:r>
          </a:p>
          <a:p>
            <a:pPr marL="142875" marR="0" lvl="0" indent="0" algn="l" defTabSz="914377"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462 patients with event</a:t>
            </a:r>
          </a:p>
          <a:p>
            <a:pPr marL="142875" marR="0" lvl="0" indent="0" algn="l" defTabSz="914377"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Rate: 21.0/100 patient-years</a:t>
            </a:r>
          </a:p>
        </p:txBody>
      </p:sp>
      <p:grpSp>
        <p:nvGrpSpPr>
          <p:cNvPr id="33" name="Group 32">
            <a:extLst>
              <a:ext uri="{FF2B5EF4-FFF2-40B4-BE49-F238E27FC236}">
                <a16:creationId xmlns:a16="http://schemas.microsoft.com/office/drawing/2014/main" id="{311FE687-ACDB-4563-8128-211AB9DA118F}"/>
              </a:ext>
            </a:extLst>
          </p:cNvPr>
          <p:cNvGrpSpPr/>
          <p:nvPr/>
        </p:nvGrpSpPr>
        <p:grpSpPr>
          <a:xfrm>
            <a:off x="1658164" y="1581254"/>
            <a:ext cx="6364811" cy="3553659"/>
            <a:chOff x="1413345" y="1317089"/>
            <a:chExt cx="5105205" cy="3553659"/>
          </a:xfrm>
        </p:grpSpPr>
        <p:grpSp>
          <p:nvGrpSpPr>
            <p:cNvPr id="34" name="Group 33">
              <a:extLst>
                <a:ext uri="{FF2B5EF4-FFF2-40B4-BE49-F238E27FC236}">
                  <a16:creationId xmlns:a16="http://schemas.microsoft.com/office/drawing/2014/main" id="{A95F86AB-CB19-47D4-A91C-CB20C06FBAF2}"/>
                </a:ext>
              </a:extLst>
            </p:cNvPr>
            <p:cNvGrpSpPr/>
            <p:nvPr/>
          </p:nvGrpSpPr>
          <p:grpSpPr>
            <a:xfrm>
              <a:off x="1413345" y="1317089"/>
              <a:ext cx="645150" cy="3170103"/>
              <a:chOff x="1413345" y="1317089"/>
              <a:chExt cx="645150" cy="3170103"/>
            </a:xfrm>
          </p:grpSpPr>
          <p:sp>
            <p:nvSpPr>
              <p:cNvPr id="46" name="TextBox 11">
                <a:extLst>
                  <a:ext uri="{FF2B5EF4-FFF2-40B4-BE49-F238E27FC236}">
                    <a16:creationId xmlns:a16="http://schemas.microsoft.com/office/drawing/2014/main" id="{63FE6E4C-DD10-4A64-ADF8-09954D935BC4}"/>
                  </a:ext>
                </a:extLst>
              </p:cNvPr>
              <p:cNvSpPr txBox="1"/>
              <p:nvPr/>
            </p:nvSpPr>
            <p:spPr>
              <a:xfrm>
                <a:off x="1413345" y="1317089"/>
                <a:ext cx="586782"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40</a:t>
                </a:r>
              </a:p>
            </p:txBody>
          </p:sp>
          <p:sp>
            <p:nvSpPr>
              <p:cNvPr id="47" name="TextBox 11">
                <a:extLst>
                  <a:ext uri="{FF2B5EF4-FFF2-40B4-BE49-F238E27FC236}">
                    <a16:creationId xmlns:a16="http://schemas.microsoft.com/office/drawing/2014/main" id="{4BD513E2-8EB3-43BA-93E7-3C21B60B93EA}"/>
                  </a:ext>
                </a:extLst>
              </p:cNvPr>
              <p:cNvSpPr txBox="1"/>
              <p:nvPr/>
            </p:nvSpPr>
            <p:spPr>
              <a:xfrm>
                <a:off x="1413345" y="2042797"/>
                <a:ext cx="586782"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30</a:t>
                </a:r>
              </a:p>
            </p:txBody>
          </p:sp>
          <p:sp>
            <p:nvSpPr>
              <p:cNvPr id="48" name="TextBox 11">
                <a:extLst>
                  <a:ext uri="{FF2B5EF4-FFF2-40B4-BE49-F238E27FC236}">
                    <a16:creationId xmlns:a16="http://schemas.microsoft.com/office/drawing/2014/main" id="{32388132-0724-4A76-82DA-F9E1BB3D89BA}"/>
                  </a:ext>
                </a:extLst>
              </p:cNvPr>
              <p:cNvSpPr txBox="1"/>
              <p:nvPr/>
            </p:nvSpPr>
            <p:spPr>
              <a:xfrm>
                <a:off x="1413345" y="2768505"/>
                <a:ext cx="586782"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20</a:t>
                </a:r>
              </a:p>
            </p:txBody>
          </p:sp>
          <p:sp>
            <p:nvSpPr>
              <p:cNvPr id="49" name="TextBox 11">
                <a:extLst>
                  <a:ext uri="{FF2B5EF4-FFF2-40B4-BE49-F238E27FC236}">
                    <a16:creationId xmlns:a16="http://schemas.microsoft.com/office/drawing/2014/main" id="{56A06A4C-C873-4C6D-B77E-78C286BD6CD9}"/>
                  </a:ext>
                </a:extLst>
              </p:cNvPr>
              <p:cNvSpPr txBox="1"/>
              <p:nvPr/>
            </p:nvSpPr>
            <p:spPr>
              <a:xfrm>
                <a:off x="1413345" y="3503941"/>
                <a:ext cx="586782"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10</a:t>
                </a:r>
              </a:p>
            </p:txBody>
          </p:sp>
          <p:sp>
            <p:nvSpPr>
              <p:cNvPr id="50" name="TextBox 11">
                <a:extLst>
                  <a:ext uri="{FF2B5EF4-FFF2-40B4-BE49-F238E27FC236}">
                    <a16:creationId xmlns:a16="http://schemas.microsoft.com/office/drawing/2014/main" id="{5D0B89AF-46D7-44C4-8F4F-237E6AAC7C27}"/>
                  </a:ext>
                </a:extLst>
              </p:cNvPr>
              <p:cNvSpPr txBox="1"/>
              <p:nvPr/>
            </p:nvSpPr>
            <p:spPr>
              <a:xfrm>
                <a:off x="1471713" y="4210193"/>
                <a:ext cx="586782"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0</a:t>
                </a:r>
              </a:p>
            </p:txBody>
          </p:sp>
        </p:grpSp>
        <p:grpSp>
          <p:nvGrpSpPr>
            <p:cNvPr id="35" name="Group 34">
              <a:extLst>
                <a:ext uri="{FF2B5EF4-FFF2-40B4-BE49-F238E27FC236}">
                  <a16:creationId xmlns:a16="http://schemas.microsoft.com/office/drawing/2014/main" id="{5855C567-8171-4AF1-8276-DB6DD056FA27}"/>
                </a:ext>
              </a:extLst>
            </p:cNvPr>
            <p:cNvGrpSpPr/>
            <p:nvPr/>
          </p:nvGrpSpPr>
          <p:grpSpPr>
            <a:xfrm>
              <a:off x="1980867" y="4593749"/>
              <a:ext cx="4537683" cy="276999"/>
              <a:chOff x="1980867" y="4593749"/>
              <a:chExt cx="4537683" cy="276999"/>
            </a:xfrm>
          </p:grpSpPr>
          <p:sp>
            <p:nvSpPr>
              <p:cNvPr id="36" name="TextBox 11">
                <a:extLst>
                  <a:ext uri="{FF2B5EF4-FFF2-40B4-BE49-F238E27FC236}">
                    <a16:creationId xmlns:a16="http://schemas.microsoft.com/office/drawing/2014/main" id="{FFD3B419-602C-4305-9D51-0469D2A073CA}"/>
                  </a:ext>
                </a:extLst>
              </p:cNvPr>
              <p:cNvSpPr txBox="1"/>
              <p:nvPr/>
            </p:nvSpPr>
            <p:spPr>
              <a:xfrm>
                <a:off x="2439243"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90</a:t>
                </a:r>
              </a:p>
            </p:txBody>
          </p:sp>
          <p:sp>
            <p:nvSpPr>
              <p:cNvPr id="37" name="TextBox 11">
                <a:extLst>
                  <a:ext uri="{FF2B5EF4-FFF2-40B4-BE49-F238E27FC236}">
                    <a16:creationId xmlns:a16="http://schemas.microsoft.com/office/drawing/2014/main" id="{4A226F95-4184-497E-959B-300B8E8C4059}"/>
                  </a:ext>
                </a:extLst>
              </p:cNvPr>
              <p:cNvSpPr txBox="1"/>
              <p:nvPr/>
            </p:nvSpPr>
            <p:spPr>
              <a:xfrm>
                <a:off x="2892998"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180</a:t>
                </a:r>
              </a:p>
            </p:txBody>
          </p:sp>
          <p:sp>
            <p:nvSpPr>
              <p:cNvPr id="38" name="TextBox 11">
                <a:extLst>
                  <a:ext uri="{FF2B5EF4-FFF2-40B4-BE49-F238E27FC236}">
                    <a16:creationId xmlns:a16="http://schemas.microsoft.com/office/drawing/2014/main" id="{218127EA-F914-4B49-8753-A3B2C10D9007}"/>
                  </a:ext>
                </a:extLst>
              </p:cNvPr>
              <p:cNvSpPr txBox="1"/>
              <p:nvPr/>
            </p:nvSpPr>
            <p:spPr>
              <a:xfrm>
                <a:off x="3356585"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270</a:t>
                </a:r>
              </a:p>
            </p:txBody>
          </p:sp>
          <p:sp>
            <p:nvSpPr>
              <p:cNvPr id="39" name="TextBox 11">
                <a:extLst>
                  <a:ext uri="{FF2B5EF4-FFF2-40B4-BE49-F238E27FC236}">
                    <a16:creationId xmlns:a16="http://schemas.microsoft.com/office/drawing/2014/main" id="{0E421A06-F582-4032-A526-C9DEF7A640EE}"/>
                  </a:ext>
                </a:extLst>
              </p:cNvPr>
              <p:cNvSpPr txBox="1"/>
              <p:nvPr/>
            </p:nvSpPr>
            <p:spPr>
              <a:xfrm>
                <a:off x="3790676"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360</a:t>
                </a:r>
              </a:p>
            </p:txBody>
          </p:sp>
          <p:sp>
            <p:nvSpPr>
              <p:cNvPr id="40" name="TextBox 11">
                <a:extLst>
                  <a:ext uri="{FF2B5EF4-FFF2-40B4-BE49-F238E27FC236}">
                    <a16:creationId xmlns:a16="http://schemas.microsoft.com/office/drawing/2014/main" id="{72F4BF75-AF29-48A6-BF50-8C933B70F768}"/>
                  </a:ext>
                </a:extLst>
              </p:cNvPr>
              <p:cNvSpPr txBox="1"/>
              <p:nvPr/>
            </p:nvSpPr>
            <p:spPr>
              <a:xfrm>
                <a:off x="4244431"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450</a:t>
                </a:r>
              </a:p>
            </p:txBody>
          </p:sp>
          <p:sp>
            <p:nvSpPr>
              <p:cNvPr id="41" name="TextBox 11">
                <a:extLst>
                  <a:ext uri="{FF2B5EF4-FFF2-40B4-BE49-F238E27FC236}">
                    <a16:creationId xmlns:a16="http://schemas.microsoft.com/office/drawing/2014/main" id="{08A9D8D5-96B2-4069-B976-D080CC8C699C}"/>
                  </a:ext>
                </a:extLst>
              </p:cNvPr>
              <p:cNvSpPr txBox="1"/>
              <p:nvPr/>
            </p:nvSpPr>
            <p:spPr>
              <a:xfrm>
                <a:off x="4708018"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540</a:t>
                </a:r>
              </a:p>
            </p:txBody>
          </p:sp>
          <p:sp>
            <p:nvSpPr>
              <p:cNvPr id="42" name="TextBox 11">
                <a:extLst>
                  <a:ext uri="{FF2B5EF4-FFF2-40B4-BE49-F238E27FC236}">
                    <a16:creationId xmlns:a16="http://schemas.microsoft.com/office/drawing/2014/main" id="{E11B2275-4BC7-4AFB-9909-E50518E68BFA}"/>
                  </a:ext>
                </a:extLst>
              </p:cNvPr>
              <p:cNvSpPr txBox="1"/>
              <p:nvPr/>
            </p:nvSpPr>
            <p:spPr>
              <a:xfrm>
                <a:off x="5181437"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630</a:t>
                </a:r>
              </a:p>
            </p:txBody>
          </p:sp>
          <p:sp>
            <p:nvSpPr>
              <p:cNvPr id="43" name="TextBox 11">
                <a:extLst>
                  <a:ext uri="{FF2B5EF4-FFF2-40B4-BE49-F238E27FC236}">
                    <a16:creationId xmlns:a16="http://schemas.microsoft.com/office/drawing/2014/main" id="{8E572E58-ABB5-470A-9209-2C0357E60AAB}"/>
                  </a:ext>
                </a:extLst>
              </p:cNvPr>
              <p:cNvSpPr txBox="1"/>
              <p:nvPr/>
            </p:nvSpPr>
            <p:spPr>
              <a:xfrm>
                <a:off x="5612042"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720</a:t>
                </a:r>
              </a:p>
            </p:txBody>
          </p:sp>
          <p:sp>
            <p:nvSpPr>
              <p:cNvPr id="44" name="TextBox 11">
                <a:extLst>
                  <a:ext uri="{FF2B5EF4-FFF2-40B4-BE49-F238E27FC236}">
                    <a16:creationId xmlns:a16="http://schemas.microsoft.com/office/drawing/2014/main" id="{459DB626-C0B9-4359-B4DA-707B12DAD056}"/>
                  </a:ext>
                </a:extLst>
              </p:cNvPr>
              <p:cNvSpPr txBox="1"/>
              <p:nvPr/>
            </p:nvSpPr>
            <p:spPr>
              <a:xfrm>
                <a:off x="6077692"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810</a:t>
                </a:r>
              </a:p>
            </p:txBody>
          </p:sp>
          <p:sp>
            <p:nvSpPr>
              <p:cNvPr id="45" name="TextBox 11">
                <a:extLst>
                  <a:ext uri="{FF2B5EF4-FFF2-40B4-BE49-F238E27FC236}">
                    <a16:creationId xmlns:a16="http://schemas.microsoft.com/office/drawing/2014/main" id="{400CD425-3E06-4F8B-BEDF-946C2F8A5239}"/>
                  </a:ext>
                </a:extLst>
              </p:cNvPr>
              <p:cNvSpPr txBox="1"/>
              <p:nvPr/>
            </p:nvSpPr>
            <p:spPr>
              <a:xfrm>
                <a:off x="1980867" y="4593749"/>
                <a:ext cx="440858"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0</a:t>
                </a:r>
              </a:p>
            </p:txBody>
          </p:sp>
        </p:grpSp>
      </p:grpSp>
      <p:grpSp>
        <p:nvGrpSpPr>
          <p:cNvPr id="51" name="Group 50">
            <a:extLst>
              <a:ext uri="{FF2B5EF4-FFF2-40B4-BE49-F238E27FC236}">
                <a16:creationId xmlns:a16="http://schemas.microsoft.com/office/drawing/2014/main" id="{6B02A749-1AEB-4893-A6F4-1F06EC11CE69}"/>
              </a:ext>
            </a:extLst>
          </p:cNvPr>
          <p:cNvGrpSpPr/>
          <p:nvPr/>
        </p:nvGrpSpPr>
        <p:grpSpPr>
          <a:xfrm>
            <a:off x="1013274" y="5302109"/>
            <a:ext cx="7571270" cy="718505"/>
            <a:chOff x="2060432" y="5015232"/>
            <a:chExt cx="6072904" cy="718505"/>
          </a:xfrm>
        </p:grpSpPr>
        <p:sp>
          <p:nvSpPr>
            <p:cNvPr id="52" name="Rectangle 51">
              <a:extLst>
                <a:ext uri="{FF2B5EF4-FFF2-40B4-BE49-F238E27FC236}">
                  <a16:creationId xmlns:a16="http://schemas.microsoft.com/office/drawing/2014/main" id="{00DDCABC-D14A-4DB2-9C22-7AA8C072CC00}"/>
                </a:ext>
              </a:extLst>
            </p:cNvPr>
            <p:cNvSpPr/>
            <p:nvPr/>
          </p:nvSpPr>
          <p:spPr>
            <a:xfrm>
              <a:off x="2135644" y="5489655"/>
              <a:ext cx="5515229" cy="1967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704D65C5-D464-4976-805E-ADDD624E970F}"/>
                </a:ext>
              </a:extLst>
            </p:cNvPr>
            <p:cNvSpPr/>
            <p:nvPr/>
          </p:nvSpPr>
          <p:spPr>
            <a:xfrm>
              <a:off x="2060432" y="5015232"/>
              <a:ext cx="6072904" cy="671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80000" rIns="180000" bIns="180000" rtlCol="0" anchor="ctr"/>
            <a:lstStyle/>
            <a:p>
              <a:pPr marL="9525" marR="0" lvl="0" indent="0" algn="l" defTabSz="914400" rtl="0" eaLnBrk="1" fontAlgn="auto" latinLnBrk="0" hangingPunct="1">
                <a:lnSpc>
                  <a:spcPct val="150000"/>
                </a:lnSpc>
                <a:spcBef>
                  <a:spcPts val="0"/>
                </a:spcBef>
                <a:spcAft>
                  <a:spcPts val="0"/>
                </a:spcAft>
                <a:buClrTx/>
                <a:buSzTx/>
                <a:buFontTx/>
                <a:buNone/>
                <a:tabLst/>
                <a:defRPr/>
              </a:pPr>
              <a:r>
                <a:rPr kumimoji="0" lang="en-US" sz="1150" b="1" i="0" u="none" strike="noStrike" kern="1200" cap="none" spc="0" normalizeH="0" baseline="0" noProof="0">
                  <a:ln>
                    <a:noFill/>
                  </a:ln>
                  <a:solidFill>
                    <a:sysClr val="windowText" lastClr="000000"/>
                  </a:solidFill>
                  <a:effectLst/>
                  <a:uLnTx/>
                  <a:uFillTx/>
                  <a:latin typeface="Century Gothic" panose="020F0302020204030204"/>
                  <a:ea typeface="+mn-ea"/>
                  <a:cs typeface="+mn-cs"/>
                </a:rPr>
                <a:t>Patients at risk</a:t>
              </a:r>
            </a:p>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515151"/>
                  </a:solidFill>
                  <a:effectLst/>
                  <a:uLnTx/>
                  <a:uFillTx/>
                  <a:latin typeface="Century Gothic" panose="020F0302020204030204"/>
                  <a:ea typeface="+mn-ea"/>
                  <a:cs typeface="+mn-cs"/>
                </a:rPr>
                <a:t>Placebo</a:t>
              </a:r>
            </a:p>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srgbClr val="8F3089"/>
                  </a:solidFill>
                  <a:effectLst/>
                  <a:uLnTx/>
                  <a:uFillTx/>
                  <a:latin typeface="Century Gothic" panose="020F0302020204030204"/>
                  <a:ea typeface="+mn-ea"/>
                  <a:cs typeface="+mn-cs"/>
                </a:rPr>
                <a:t>Empagliflozin</a:t>
              </a:r>
            </a:p>
          </p:txBody>
        </p:sp>
        <p:sp>
          <p:nvSpPr>
            <p:cNvPr id="54" name="TextBox 53">
              <a:extLst>
                <a:ext uri="{FF2B5EF4-FFF2-40B4-BE49-F238E27FC236}">
                  <a16:creationId xmlns:a16="http://schemas.microsoft.com/office/drawing/2014/main" id="{AED7247C-AA98-4E5E-9CAF-E8BB7A742F94}"/>
                </a:ext>
              </a:extLst>
            </p:cNvPr>
            <p:cNvSpPr txBox="1"/>
            <p:nvPr/>
          </p:nvSpPr>
          <p:spPr>
            <a:xfrm>
              <a:off x="3113323" y="5241699"/>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1867</a:t>
              </a:r>
            </a:p>
          </p:txBody>
        </p:sp>
        <p:sp>
          <p:nvSpPr>
            <p:cNvPr id="55" name="TextBox 54">
              <a:extLst>
                <a:ext uri="{FF2B5EF4-FFF2-40B4-BE49-F238E27FC236}">
                  <a16:creationId xmlns:a16="http://schemas.microsoft.com/office/drawing/2014/main" id="{80960DCB-94AB-4F8B-BF92-F51317FEDA65}"/>
                </a:ext>
              </a:extLst>
            </p:cNvPr>
            <p:cNvSpPr txBox="1"/>
            <p:nvPr/>
          </p:nvSpPr>
          <p:spPr>
            <a:xfrm>
              <a:off x="3553356" y="5241699"/>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1715</a:t>
              </a:r>
            </a:p>
          </p:txBody>
        </p:sp>
        <p:sp>
          <p:nvSpPr>
            <p:cNvPr id="56" name="TextBox 55">
              <a:extLst>
                <a:ext uri="{FF2B5EF4-FFF2-40B4-BE49-F238E27FC236}">
                  <a16:creationId xmlns:a16="http://schemas.microsoft.com/office/drawing/2014/main" id="{E38193D0-4E7B-4A96-A79E-42079A4B343B}"/>
                </a:ext>
              </a:extLst>
            </p:cNvPr>
            <p:cNvSpPr txBox="1"/>
            <p:nvPr/>
          </p:nvSpPr>
          <p:spPr>
            <a:xfrm>
              <a:off x="4023960" y="5241699"/>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1612</a:t>
              </a:r>
            </a:p>
          </p:txBody>
        </p:sp>
        <p:sp>
          <p:nvSpPr>
            <p:cNvPr id="57" name="TextBox 56">
              <a:extLst>
                <a:ext uri="{FF2B5EF4-FFF2-40B4-BE49-F238E27FC236}">
                  <a16:creationId xmlns:a16="http://schemas.microsoft.com/office/drawing/2014/main" id="{C7E69A2A-2EBD-4D88-8A86-687B39F880BD}"/>
                </a:ext>
              </a:extLst>
            </p:cNvPr>
            <p:cNvSpPr txBox="1"/>
            <p:nvPr/>
          </p:nvSpPr>
          <p:spPr>
            <a:xfrm>
              <a:off x="4457772" y="5241699"/>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1345</a:t>
              </a:r>
            </a:p>
          </p:txBody>
        </p:sp>
        <p:sp>
          <p:nvSpPr>
            <p:cNvPr id="58" name="TextBox 57">
              <a:extLst>
                <a:ext uri="{FF2B5EF4-FFF2-40B4-BE49-F238E27FC236}">
                  <a16:creationId xmlns:a16="http://schemas.microsoft.com/office/drawing/2014/main" id="{41DF87CF-8F7D-4FF9-8ADA-6CAB76576075}"/>
                </a:ext>
              </a:extLst>
            </p:cNvPr>
            <p:cNvSpPr txBox="1"/>
            <p:nvPr/>
          </p:nvSpPr>
          <p:spPr>
            <a:xfrm>
              <a:off x="4909132" y="5241699"/>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1108</a:t>
              </a:r>
            </a:p>
          </p:txBody>
        </p:sp>
        <p:sp>
          <p:nvSpPr>
            <p:cNvPr id="59" name="TextBox 58">
              <a:extLst>
                <a:ext uri="{FF2B5EF4-FFF2-40B4-BE49-F238E27FC236}">
                  <a16:creationId xmlns:a16="http://schemas.microsoft.com/office/drawing/2014/main" id="{843C42C0-7FC9-4192-BDD6-9F90D9BB08D5}"/>
                </a:ext>
              </a:extLst>
            </p:cNvPr>
            <p:cNvSpPr txBox="1"/>
            <p:nvPr/>
          </p:nvSpPr>
          <p:spPr>
            <a:xfrm>
              <a:off x="5428892" y="5241699"/>
              <a:ext cx="4395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854</a:t>
              </a:r>
            </a:p>
          </p:txBody>
        </p:sp>
        <p:sp>
          <p:nvSpPr>
            <p:cNvPr id="60" name="TextBox 59">
              <a:extLst>
                <a:ext uri="{FF2B5EF4-FFF2-40B4-BE49-F238E27FC236}">
                  <a16:creationId xmlns:a16="http://schemas.microsoft.com/office/drawing/2014/main" id="{68AAF6ED-6BFF-4371-9135-76F49F198BB8}"/>
                </a:ext>
              </a:extLst>
            </p:cNvPr>
            <p:cNvSpPr txBox="1"/>
            <p:nvPr/>
          </p:nvSpPr>
          <p:spPr>
            <a:xfrm>
              <a:off x="5876343" y="5241699"/>
              <a:ext cx="4395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611</a:t>
              </a:r>
            </a:p>
          </p:txBody>
        </p:sp>
        <p:sp>
          <p:nvSpPr>
            <p:cNvPr id="61" name="TextBox 60">
              <a:extLst>
                <a:ext uri="{FF2B5EF4-FFF2-40B4-BE49-F238E27FC236}">
                  <a16:creationId xmlns:a16="http://schemas.microsoft.com/office/drawing/2014/main" id="{E16E2B35-B2B4-429E-86CA-05E3988A9B63}"/>
                </a:ext>
              </a:extLst>
            </p:cNvPr>
            <p:cNvSpPr txBox="1"/>
            <p:nvPr/>
          </p:nvSpPr>
          <p:spPr>
            <a:xfrm>
              <a:off x="6345789" y="5241699"/>
              <a:ext cx="4395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410</a:t>
              </a:r>
            </a:p>
          </p:txBody>
        </p:sp>
        <p:sp>
          <p:nvSpPr>
            <p:cNvPr id="62" name="TextBox 61">
              <a:extLst>
                <a:ext uri="{FF2B5EF4-FFF2-40B4-BE49-F238E27FC236}">
                  <a16:creationId xmlns:a16="http://schemas.microsoft.com/office/drawing/2014/main" id="{09E3A33A-21A2-44F1-8573-038D285E9A2A}"/>
                </a:ext>
              </a:extLst>
            </p:cNvPr>
            <p:cNvSpPr txBox="1"/>
            <p:nvPr/>
          </p:nvSpPr>
          <p:spPr>
            <a:xfrm>
              <a:off x="6803526" y="5241699"/>
              <a:ext cx="4395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224</a:t>
              </a:r>
            </a:p>
          </p:txBody>
        </p:sp>
        <p:sp>
          <p:nvSpPr>
            <p:cNvPr id="63" name="TextBox 62">
              <a:extLst>
                <a:ext uri="{FF2B5EF4-FFF2-40B4-BE49-F238E27FC236}">
                  <a16:creationId xmlns:a16="http://schemas.microsoft.com/office/drawing/2014/main" id="{AA0C1BD3-C7F2-48DE-982B-425BB0193A72}"/>
                </a:ext>
              </a:extLst>
            </p:cNvPr>
            <p:cNvSpPr txBox="1"/>
            <p:nvPr/>
          </p:nvSpPr>
          <p:spPr>
            <a:xfrm>
              <a:off x="7259314" y="5241699"/>
              <a:ext cx="4395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109</a:t>
              </a:r>
            </a:p>
          </p:txBody>
        </p:sp>
        <p:sp>
          <p:nvSpPr>
            <p:cNvPr id="64" name="TextBox 63">
              <a:extLst>
                <a:ext uri="{FF2B5EF4-FFF2-40B4-BE49-F238E27FC236}">
                  <a16:creationId xmlns:a16="http://schemas.microsoft.com/office/drawing/2014/main" id="{CF066E6B-9E6B-495F-B3B1-39FAEF9D72B5}"/>
                </a:ext>
              </a:extLst>
            </p:cNvPr>
            <p:cNvSpPr txBox="1"/>
            <p:nvPr/>
          </p:nvSpPr>
          <p:spPr>
            <a:xfrm>
              <a:off x="3113323" y="5456738"/>
              <a:ext cx="4207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1863</a:t>
              </a:r>
            </a:p>
          </p:txBody>
        </p:sp>
        <p:sp>
          <p:nvSpPr>
            <p:cNvPr id="65" name="TextBox 64">
              <a:extLst>
                <a:ext uri="{FF2B5EF4-FFF2-40B4-BE49-F238E27FC236}">
                  <a16:creationId xmlns:a16="http://schemas.microsoft.com/office/drawing/2014/main" id="{5411CB38-32C1-4271-AA79-F2B7380A2ED8}"/>
                </a:ext>
              </a:extLst>
            </p:cNvPr>
            <p:cNvSpPr txBox="1"/>
            <p:nvPr/>
          </p:nvSpPr>
          <p:spPr>
            <a:xfrm>
              <a:off x="3553356" y="5456738"/>
              <a:ext cx="4207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1763</a:t>
              </a:r>
            </a:p>
          </p:txBody>
        </p:sp>
        <p:sp>
          <p:nvSpPr>
            <p:cNvPr id="66" name="TextBox 65">
              <a:extLst>
                <a:ext uri="{FF2B5EF4-FFF2-40B4-BE49-F238E27FC236}">
                  <a16:creationId xmlns:a16="http://schemas.microsoft.com/office/drawing/2014/main" id="{60EB04C4-F200-4263-96A5-F2C56623345A}"/>
                </a:ext>
              </a:extLst>
            </p:cNvPr>
            <p:cNvSpPr txBox="1"/>
            <p:nvPr/>
          </p:nvSpPr>
          <p:spPr>
            <a:xfrm>
              <a:off x="4023960" y="5456738"/>
              <a:ext cx="4207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1677</a:t>
              </a:r>
            </a:p>
          </p:txBody>
        </p:sp>
        <p:sp>
          <p:nvSpPr>
            <p:cNvPr id="67" name="TextBox 66">
              <a:extLst>
                <a:ext uri="{FF2B5EF4-FFF2-40B4-BE49-F238E27FC236}">
                  <a16:creationId xmlns:a16="http://schemas.microsoft.com/office/drawing/2014/main" id="{7769E5DC-E76A-461D-8E81-32378AADFC28}"/>
                </a:ext>
              </a:extLst>
            </p:cNvPr>
            <p:cNvSpPr txBox="1"/>
            <p:nvPr/>
          </p:nvSpPr>
          <p:spPr>
            <a:xfrm>
              <a:off x="4457772" y="5456738"/>
              <a:ext cx="4207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1424</a:t>
              </a:r>
            </a:p>
          </p:txBody>
        </p:sp>
        <p:sp>
          <p:nvSpPr>
            <p:cNvPr id="68" name="TextBox 67">
              <a:extLst>
                <a:ext uri="{FF2B5EF4-FFF2-40B4-BE49-F238E27FC236}">
                  <a16:creationId xmlns:a16="http://schemas.microsoft.com/office/drawing/2014/main" id="{C0650670-02BD-4BCF-AF0D-1F79750A0D4C}"/>
                </a:ext>
              </a:extLst>
            </p:cNvPr>
            <p:cNvSpPr txBox="1"/>
            <p:nvPr/>
          </p:nvSpPr>
          <p:spPr>
            <a:xfrm>
              <a:off x="4909132" y="5456738"/>
              <a:ext cx="4207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1172</a:t>
              </a:r>
            </a:p>
          </p:txBody>
        </p:sp>
        <p:sp>
          <p:nvSpPr>
            <p:cNvPr id="69" name="TextBox 68">
              <a:extLst>
                <a:ext uri="{FF2B5EF4-FFF2-40B4-BE49-F238E27FC236}">
                  <a16:creationId xmlns:a16="http://schemas.microsoft.com/office/drawing/2014/main" id="{CF3FE1A1-64ED-483F-B8F9-96917B1EC085}"/>
                </a:ext>
              </a:extLst>
            </p:cNvPr>
            <p:cNvSpPr txBox="1"/>
            <p:nvPr/>
          </p:nvSpPr>
          <p:spPr>
            <a:xfrm>
              <a:off x="5428892" y="5456738"/>
              <a:ext cx="3525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909</a:t>
              </a:r>
            </a:p>
          </p:txBody>
        </p:sp>
        <p:sp>
          <p:nvSpPr>
            <p:cNvPr id="70" name="TextBox 69">
              <a:extLst>
                <a:ext uri="{FF2B5EF4-FFF2-40B4-BE49-F238E27FC236}">
                  <a16:creationId xmlns:a16="http://schemas.microsoft.com/office/drawing/2014/main" id="{6A9E98AA-6A43-45A8-9A47-9FD2AF708274}"/>
                </a:ext>
              </a:extLst>
            </p:cNvPr>
            <p:cNvSpPr txBox="1"/>
            <p:nvPr/>
          </p:nvSpPr>
          <p:spPr>
            <a:xfrm>
              <a:off x="5876343" y="5456738"/>
              <a:ext cx="3525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645</a:t>
              </a:r>
            </a:p>
          </p:txBody>
        </p:sp>
        <p:sp>
          <p:nvSpPr>
            <p:cNvPr id="71" name="TextBox 70">
              <a:extLst>
                <a:ext uri="{FF2B5EF4-FFF2-40B4-BE49-F238E27FC236}">
                  <a16:creationId xmlns:a16="http://schemas.microsoft.com/office/drawing/2014/main" id="{879FFF1E-8E67-4578-906C-731495AFAE4D}"/>
                </a:ext>
              </a:extLst>
            </p:cNvPr>
            <p:cNvSpPr txBox="1"/>
            <p:nvPr/>
          </p:nvSpPr>
          <p:spPr>
            <a:xfrm>
              <a:off x="6345789" y="5456738"/>
              <a:ext cx="3525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423</a:t>
              </a:r>
            </a:p>
          </p:txBody>
        </p:sp>
        <p:sp>
          <p:nvSpPr>
            <p:cNvPr id="72" name="TextBox 71">
              <a:extLst>
                <a:ext uri="{FF2B5EF4-FFF2-40B4-BE49-F238E27FC236}">
                  <a16:creationId xmlns:a16="http://schemas.microsoft.com/office/drawing/2014/main" id="{C59B93C6-9E89-4F92-A49C-87799590C218}"/>
                </a:ext>
              </a:extLst>
            </p:cNvPr>
            <p:cNvSpPr txBox="1"/>
            <p:nvPr/>
          </p:nvSpPr>
          <p:spPr>
            <a:xfrm>
              <a:off x="6803526" y="5456738"/>
              <a:ext cx="3525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231</a:t>
              </a:r>
            </a:p>
          </p:txBody>
        </p:sp>
        <p:sp>
          <p:nvSpPr>
            <p:cNvPr id="73" name="TextBox 72">
              <a:extLst>
                <a:ext uri="{FF2B5EF4-FFF2-40B4-BE49-F238E27FC236}">
                  <a16:creationId xmlns:a16="http://schemas.microsoft.com/office/drawing/2014/main" id="{FEB62179-06EF-4B7E-97F9-07335F917DCB}"/>
                </a:ext>
              </a:extLst>
            </p:cNvPr>
            <p:cNvSpPr txBox="1"/>
            <p:nvPr/>
          </p:nvSpPr>
          <p:spPr>
            <a:xfrm>
              <a:off x="7259314" y="5456738"/>
              <a:ext cx="3525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3089"/>
                  </a:solidFill>
                  <a:effectLst/>
                  <a:uLnTx/>
                  <a:uFillTx/>
                  <a:latin typeface="Century Gothic" panose="020F0302020204030204"/>
                  <a:ea typeface="+mn-ea"/>
                  <a:cs typeface="+mn-cs"/>
                </a:rPr>
                <a:t>101</a:t>
              </a:r>
            </a:p>
          </p:txBody>
        </p:sp>
      </p:grpSp>
      <p:sp>
        <p:nvSpPr>
          <p:cNvPr id="79" name="TextBox 1">
            <a:extLst>
              <a:ext uri="{FF2B5EF4-FFF2-40B4-BE49-F238E27FC236}">
                <a16:creationId xmlns:a16="http://schemas.microsoft.com/office/drawing/2014/main" id="{5581CC24-F785-43BC-B0A2-61DA9508A3AA}"/>
              </a:ext>
            </a:extLst>
          </p:cNvPr>
          <p:cNvSpPr txBox="1"/>
          <p:nvPr/>
        </p:nvSpPr>
        <p:spPr>
          <a:xfrm>
            <a:off x="10889395" y="2088537"/>
            <a:ext cx="1079086" cy="495424"/>
          </a:xfrm>
          <a:prstGeom prst="roundRect">
            <a:avLst/>
          </a:prstGeom>
          <a:solidFill>
            <a:schemeClr val="accent2"/>
          </a:solidFill>
          <a:ln>
            <a:noFill/>
          </a:ln>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entury Gothic" panose="020F0302020204030204"/>
                <a:ea typeface="+mn-ea"/>
                <a:cs typeface="Arial" panose="020B0604020202020204" pitchFamily="34" charset="0"/>
              </a:rPr>
              <a:t>NNT = 19</a:t>
            </a:r>
          </a:p>
        </p:txBody>
      </p:sp>
      <p:sp>
        <p:nvSpPr>
          <p:cNvPr id="80" name="Freeform: Shape 79">
            <a:extLst>
              <a:ext uri="{FF2B5EF4-FFF2-40B4-BE49-F238E27FC236}">
                <a16:creationId xmlns:a16="http://schemas.microsoft.com/office/drawing/2014/main" id="{39BDC61A-7BD1-44F8-8A86-83106F48815F}"/>
              </a:ext>
            </a:extLst>
          </p:cNvPr>
          <p:cNvSpPr/>
          <p:nvPr/>
        </p:nvSpPr>
        <p:spPr>
          <a:xfrm>
            <a:off x="8229784" y="1990705"/>
            <a:ext cx="1133049" cy="830528"/>
          </a:xfrm>
          <a:custGeom>
            <a:avLst/>
            <a:gdLst>
              <a:gd name="connsiteX0" fmla="*/ 268725 w 1133049"/>
              <a:gd name="connsiteY0" fmla="*/ 0 h 830528"/>
              <a:gd name="connsiteX1" fmla="*/ 864325 w 1133049"/>
              <a:gd name="connsiteY1" fmla="*/ 0 h 830528"/>
              <a:gd name="connsiteX2" fmla="*/ 945708 w 1133049"/>
              <a:gd name="connsiteY2" fmla="*/ 81383 h 830528"/>
              <a:gd name="connsiteX3" fmla="*/ 945708 w 1133049"/>
              <a:gd name="connsiteY3" fmla="*/ 406906 h 830528"/>
              <a:gd name="connsiteX4" fmla="*/ 945378 w 1133049"/>
              <a:gd name="connsiteY4" fmla="*/ 408541 h 830528"/>
              <a:gd name="connsiteX5" fmla="*/ 1133049 w 1133049"/>
              <a:gd name="connsiteY5" fmla="*/ 408541 h 830528"/>
              <a:gd name="connsiteX6" fmla="*/ 566524 w 1133049"/>
              <a:gd name="connsiteY6" fmla="*/ 830528 h 830528"/>
              <a:gd name="connsiteX7" fmla="*/ 0 w 1133049"/>
              <a:gd name="connsiteY7" fmla="*/ 408541 h 830528"/>
              <a:gd name="connsiteX8" fmla="*/ 187672 w 1133049"/>
              <a:gd name="connsiteY8" fmla="*/ 408541 h 830528"/>
              <a:gd name="connsiteX9" fmla="*/ 187342 w 1133049"/>
              <a:gd name="connsiteY9" fmla="*/ 406906 h 830528"/>
              <a:gd name="connsiteX10" fmla="*/ 187342 w 1133049"/>
              <a:gd name="connsiteY10" fmla="*/ 81383 h 830528"/>
              <a:gd name="connsiteX11" fmla="*/ 268725 w 1133049"/>
              <a:gd name="connsiteY11" fmla="*/ 0 h 83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3049" h="830528">
                <a:moveTo>
                  <a:pt x="268725" y="0"/>
                </a:moveTo>
                <a:lnTo>
                  <a:pt x="864325" y="0"/>
                </a:lnTo>
                <a:cubicBezTo>
                  <a:pt x="909272" y="0"/>
                  <a:pt x="945708" y="36436"/>
                  <a:pt x="945708" y="81383"/>
                </a:cubicBezTo>
                <a:lnTo>
                  <a:pt x="945708" y="406906"/>
                </a:lnTo>
                <a:lnTo>
                  <a:pt x="945378" y="408541"/>
                </a:lnTo>
                <a:lnTo>
                  <a:pt x="1133049" y="408541"/>
                </a:lnTo>
                <a:lnTo>
                  <a:pt x="566524" y="830528"/>
                </a:lnTo>
                <a:lnTo>
                  <a:pt x="0" y="408541"/>
                </a:lnTo>
                <a:lnTo>
                  <a:pt x="187672" y="408541"/>
                </a:lnTo>
                <a:lnTo>
                  <a:pt x="187342" y="406906"/>
                </a:lnTo>
                <a:lnTo>
                  <a:pt x="187342" y="81383"/>
                </a:lnTo>
                <a:cubicBezTo>
                  <a:pt x="187342" y="36436"/>
                  <a:pt x="223778" y="0"/>
                  <a:pt x="2687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entury Gothic" panose="020F0302020204030204"/>
                <a:ea typeface="+mn-ea"/>
                <a:cs typeface="+mn-cs"/>
              </a:rPr>
              <a:t>RRR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entury Gothic" panose="020F0302020204030204"/>
                <a:ea typeface="+mn-ea"/>
                <a:cs typeface="+mn-cs"/>
              </a:rPr>
              <a:t>25%</a:t>
            </a:r>
          </a:p>
        </p:txBody>
      </p:sp>
      <p:sp>
        <p:nvSpPr>
          <p:cNvPr id="81" name="Freeform: Shape 80">
            <a:extLst>
              <a:ext uri="{FF2B5EF4-FFF2-40B4-BE49-F238E27FC236}">
                <a16:creationId xmlns:a16="http://schemas.microsoft.com/office/drawing/2014/main" id="{7C6EC763-469F-45CB-A907-59B910D3E893}"/>
              </a:ext>
            </a:extLst>
          </p:cNvPr>
          <p:cNvSpPr/>
          <p:nvPr/>
        </p:nvSpPr>
        <p:spPr>
          <a:xfrm>
            <a:off x="9503510" y="1990705"/>
            <a:ext cx="1133049" cy="830528"/>
          </a:xfrm>
          <a:custGeom>
            <a:avLst/>
            <a:gdLst>
              <a:gd name="connsiteX0" fmla="*/ 268725 w 1133049"/>
              <a:gd name="connsiteY0" fmla="*/ 0 h 830528"/>
              <a:gd name="connsiteX1" fmla="*/ 864325 w 1133049"/>
              <a:gd name="connsiteY1" fmla="*/ 0 h 830528"/>
              <a:gd name="connsiteX2" fmla="*/ 945708 w 1133049"/>
              <a:gd name="connsiteY2" fmla="*/ 81383 h 830528"/>
              <a:gd name="connsiteX3" fmla="*/ 945708 w 1133049"/>
              <a:gd name="connsiteY3" fmla="*/ 406906 h 830528"/>
              <a:gd name="connsiteX4" fmla="*/ 945378 w 1133049"/>
              <a:gd name="connsiteY4" fmla="*/ 408541 h 830528"/>
              <a:gd name="connsiteX5" fmla="*/ 1133049 w 1133049"/>
              <a:gd name="connsiteY5" fmla="*/ 408541 h 830528"/>
              <a:gd name="connsiteX6" fmla="*/ 566524 w 1133049"/>
              <a:gd name="connsiteY6" fmla="*/ 830528 h 830528"/>
              <a:gd name="connsiteX7" fmla="*/ 0 w 1133049"/>
              <a:gd name="connsiteY7" fmla="*/ 408541 h 830528"/>
              <a:gd name="connsiteX8" fmla="*/ 187672 w 1133049"/>
              <a:gd name="connsiteY8" fmla="*/ 408541 h 830528"/>
              <a:gd name="connsiteX9" fmla="*/ 187342 w 1133049"/>
              <a:gd name="connsiteY9" fmla="*/ 406906 h 830528"/>
              <a:gd name="connsiteX10" fmla="*/ 187342 w 1133049"/>
              <a:gd name="connsiteY10" fmla="*/ 81383 h 830528"/>
              <a:gd name="connsiteX11" fmla="*/ 268725 w 1133049"/>
              <a:gd name="connsiteY11" fmla="*/ 0 h 83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3049" h="830528">
                <a:moveTo>
                  <a:pt x="268725" y="0"/>
                </a:moveTo>
                <a:lnTo>
                  <a:pt x="864325" y="0"/>
                </a:lnTo>
                <a:cubicBezTo>
                  <a:pt x="909272" y="0"/>
                  <a:pt x="945708" y="36436"/>
                  <a:pt x="945708" y="81383"/>
                </a:cubicBezTo>
                <a:lnTo>
                  <a:pt x="945708" y="406906"/>
                </a:lnTo>
                <a:lnTo>
                  <a:pt x="945378" y="408541"/>
                </a:lnTo>
                <a:lnTo>
                  <a:pt x="1133049" y="408541"/>
                </a:lnTo>
                <a:lnTo>
                  <a:pt x="566524" y="830528"/>
                </a:lnTo>
                <a:lnTo>
                  <a:pt x="0" y="408541"/>
                </a:lnTo>
                <a:lnTo>
                  <a:pt x="187672" y="408541"/>
                </a:lnTo>
                <a:lnTo>
                  <a:pt x="187342" y="406906"/>
                </a:lnTo>
                <a:lnTo>
                  <a:pt x="187342" y="81383"/>
                </a:lnTo>
                <a:cubicBezTo>
                  <a:pt x="187342" y="36436"/>
                  <a:pt x="223778" y="0"/>
                  <a:pt x="2687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entury Gothic" panose="020F0302020204030204"/>
                <a:ea typeface="+mn-ea"/>
                <a:cs typeface="+mn-cs"/>
              </a:rPr>
              <a:t>ARR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entury Gothic" panose="020F0302020204030204"/>
                <a:ea typeface="+mn-ea"/>
                <a:cs typeface="+mn-cs"/>
              </a:rPr>
              <a:t>5.2%</a:t>
            </a:r>
          </a:p>
        </p:txBody>
      </p:sp>
      <p:sp>
        <p:nvSpPr>
          <p:cNvPr id="77" name="Footer Placeholder 3">
            <a:extLst>
              <a:ext uri="{FF2B5EF4-FFF2-40B4-BE49-F238E27FC236}">
                <a16:creationId xmlns:a16="http://schemas.microsoft.com/office/drawing/2014/main" id="{2A6841AD-1E5B-4432-9747-598AC7155C85}"/>
              </a:ext>
            </a:extLst>
          </p:cNvPr>
          <p:cNvSpPr txBox="1">
            <a:spLocks/>
          </p:cNvSpPr>
          <p:nvPr/>
        </p:nvSpPr>
        <p:spPr>
          <a:xfrm>
            <a:off x="612648" y="6373636"/>
            <a:ext cx="10940361" cy="336450"/>
          </a:xfrm>
          <a:prstGeom prst="rect">
            <a:avLst/>
          </a:prstGeom>
        </p:spPr>
        <p:txBody>
          <a:bodyPr vert="horz" lIns="0" tIns="0" rIns="0" bIns="0" rtlCol="0" anchor="b" anchorCtr="0"/>
          <a:lstStyle>
            <a:defPPr>
              <a:defRPr lang="en-US"/>
            </a:defPPr>
            <a:lvl1pPr marL="0" algn="l"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515151"/>
                </a:solidFill>
                <a:effectLst/>
                <a:uLnTx/>
                <a:uFillTx/>
                <a:latin typeface="Century Gothic" panose="020F0302020204030204"/>
                <a:ea typeface="+mn-ea"/>
                <a:cs typeface="+mn-cs"/>
              </a:rPr>
              <a:t>Cox regression model including covariates age, baseline eGFR, geographic region, baseline diabetes status, sex, LVEF and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515151"/>
                </a:solidFill>
                <a:effectLst/>
                <a:uLnTx/>
                <a:uFillTx/>
                <a:latin typeface="Century Gothic" panose="020F0302020204030204"/>
                <a:ea typeface="+mn-ea"/>
                <a:cs typeface="+mn-cs"/>
              </a:rPr>
              <a:t>CV, cardiovascular; eGFR, estimated glomerular filtration rate; LVEF, left ventricular ejection fraction; ARR, absolute risk reduction; RRR, relative risk reduction. NNT: Number needed to treat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err="1">
                <a:ln>
                  <a:noFill/>
                </a:ln>
                <a:solidFill>
                  <a:srgbClr val="515151"/>
                </a:solidFill>
                <a:effectLst/>
                <a:uLnTx/>
                <a:uFillTx/>
                <a:latin typeface="Century Gothic" panose="020F0302020204030204"/>
                <a:ea typeface="+mn-ea"/>
                <a:cs typeface="+mn-cs"/>
              </a:rPr>
              <a:t>Packer</a:t>
            </a:r>
            <a:r>
              <a:rPr kumimoji="0" lang="fr-FR" sz="900" b="0" i="0" u="none" strike="noStrike" kern="1200" cap="none" spc="0" normalizeH="0" baseline="0" noProof="0">
                <a:ln>
                  <a:noFill/>
                </a:ln>
                <a:solidFill>
                  <a:srgbClr val="515151"/>
                </a:solidFill>
                <a:effectLst/>
                <a:uLnTx/>
                <a:uFillTx/>
                <a:latin typeface="Century Gothic" panose="020F0302020204030204"/>
                <a:ea typeface="+mn-ea"/>
                <a:cs typeface="+mn-cs"/>
              </a:rPr>
              <a:t> M </a:t>
            </a:r>
            <a:r>
              <a:rPr kumimoji="0" lang="fr-FR" sz="900" b="0" i="1" u="none" strike="noStrike" kern="1200" cap="none" spc="0" normalizeH="0" baseline="0" noProof="0">
                <a:ln>
                  <a:noFill/>
                </a:ln>
                <a:solidFill>
                  <a:srgbClr val="515151"/>
                </a:solidFill>
                <a:effectLst/>
                <a:uLnTx/>
                <a:uFillTx/>
                <a:latin typeface="Century Gothic" panose="020F0302020204030204"/>
                <a:ea typeface="+mn-ea"/>
                <a:cs typeface="+mn-cs"/>
              </a:rPr>
              <a:t>et al. </a:t>
            </a:r>
            <a:r>
              <a:rPr kumimoji="0" lang="en-US" sz="900" b="0" i="0" u="none" strike="noStrike" kern="1200" cap="none" spc="0" normalizeH="0" baseline="0" noProof="0">
                <a:ln>
                  <a:noFill/>
                </a:ln>
                <a:solidFill>
                  <a:srgbClr val="515151"/>
                </a:solidFill>
                <a:effectLst/>
                <a:uLnTx/>
                <a:uFillTx/>
                <a:latin typeface="Century Gothic" panose="020F0302020204030204"/>
                <a:ea typeface="+mn-ea"/>
                <a:cs typeface="+mn-cs"/>
              </a:rPr>
              <a:t>N </a:t>
            </a:r>
            <a:r>
              <a:rPr kumimoji="0" lang="en-US" sz="900" b="0" i="0" u="none" strike="noStrike" kern="1200" cap="none" spc="0" normalizeH="0" baseline="0" noProof="0" err="1">
                <a:ln>
                  <a:noFill/>
                </a:ln>
                <a:solidFill>
                  <a:srgbClr val="515151"/>
                </a:solidFill>
                <a:effectLst/>
                <a:uLnTx/>
                <a:uFillTx/>
                <a:latin typeface="Century Gothic" panose="020F0302020204030204"/>
                <a:ea typeface="+mn-ea"/>
                <a:cs typeface="+mn-cs"/>
              </a:rPr>
              <a:t>Engl</a:t>
            </a:r>
            <a:r>
              <a:rPr kumimoji="0" lang="en-US" sz="900" b="0" i="0" u="none" strike="noStrike" kern="1200" cap="none" spc="0" normalizeH="0" baseline="0" noProof="0">
                <a:ln>
                  <a:noFill/>
                </a:ln>
                <a:solidFill>
                  <a:srgbClr val="515151"/>
                </a:solidFill>
                <a:effectLst/>
                <a:uLnTx/>
                <a:uFillTx/>
                <a:latin typeface="Century Gothic" panose="020F0302020204030204"/>
                <a:ea typeface="+mn-ea"/>
                <a:cs typeface="+mn-cs"/>
              </a:rPr>
              <a:t> J Med</a:t>
            </a:r>
            <a:r>
              <a:rPr kumimoji="0" lang="fr-FR" sz="900" b="0" i="1" u="none" strike="noStrike" kern="1200" cap="none" spc="0" normalizeH="0" baseline="0" noProof="0">
                <a:ln>
                  <a:noFill/>
                </a:ln>
                <a:solidFill>
                  <a:srgbClr val="515151"/>
                </a:solidFill>
                <a:effectLst/>
                <a:uLnTx/>
                <a:uFillTx/>
                <a:latin typeface="Century Gothic" panose="020F0302020204030204"/>
                <a:ea typeface="+mn-ea"/>
                <a:cs typeface="+mn-cs"/>
              </a:rPr>
              <a:t> </a:t>
            </a:r>
            <a:r>
              <a:rPr kumimoji="0" lang="fr-FR" sz="900" b="0" i="0" u="none" strike="noStrike" kern="1200" cap="none" spc="0" normalizeH="0" baseline="0" noProof="0">
                <a:ln>
                  <a:noFill/>
                </a:ln>
                <a:solidFill>
                  <a:srgbClr val="515151"/>
                </a:solidFill>
                <a:effectLst/>
                <a:uLnTx/>
                <a:uFillTx/>
                <a:latin typeface="Century Gothic" panose="020F0302020204030204"/>
                <a:ea typeface="+mn-ea"/>
                <a:cs typeface="+mn-cs"/>
              </a:rPr>
              <a:t>2020. DOI:</a:t>
            </a:r>
            <a:r>
              <a:rPr kumimoji="0" lang="en-US" sz="900" b="0" i="0" u="none" strike="noStrike" kern="1200" cap="none" spc="0" normalizeH="0" baseline="0" noProof="0">
                <a:ln>
                  <a:noFill/>
                </a:ln>
                <a:solidFill>
                  <a:srgbClr val="515151"/>
                </a:solidFill>
                <a:effectLst/>
                <a:uLnTx/>
                <a:uFillTx/>
                <a:latin typeface="Century Gothic" panose="020F0302020204030204"/>
                <a:ea typeface="+mn-ea"/>
                <a:cs typeface="+mn-cs"/>
              </a:rPr>
              <a:t>10.1056/NEJMoa2022190</a:t>
            </a:r>
            <a:endParaRPr kumimoji="0" lang="en-GB" sz="9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82908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FAD6F7F-FE24-4003-ACF7-56EB70B1BA19}"/>
              </a:ext>
            </a:extLst>
          </p:cNvPr>
          <p:cNvGrpSpPr/>
          <p:nvPr/>
        </p:nvGrpSpPr>
        <p:grpSpPr>
          <a:xfrm>
            <a:off x="2261801" y="1564304"/>
            <a:ext cx="3969398" cy="3969398"/>
            <a:chOff x="731519" y="1347395"/>
            <a:chExt cx="4163210" cy="4163210"/>
          </a:xfrm>
        </p:grpSpPr>
        <p:grpSp>
          <p:nvGrpSpPr>
            <p:cNvPr id="6" name="Group 5">
              <a:extLst>
                <a:ext uri="{FF2B5EF4-FFF2-40B4-BE49-F238E27FC236}">
                  <a16:creationId xmlns:a16="http://schemas.microsoft.com/office/drawing/2014/main" id="{EC52E704-7B21-4C42-AF5D-F7BE3C2B531C}"/>
                </a:ext>
              </a:extLst>
            </p:cNvPr>
            <p:cNvGrpSpPr/>
            <p:nvPr/>
          </p:nvGrpSpPr>
          <p:grpSpPr>
            <a:xfrm>
              <a:off x="731519" y="1347395"/>
              <a:ext cx="4163210" cy="4163210"/>
              <a:chOff x="998536" y="1609801"/>
              <a:chExt cx="3590391" cy="3590391"/>
            </a:xfrm>
          </p:grpSpPr>
          <p:sp>
            <p:nvSpPr>
              <p:cNvPr id="18" name="Oval 17">
                <a:extLst>
                  <a:ext uri="{FF2B5EF4-FFF2-40B4-BE49-F238E27FC236}">
                    <a16:creationId xmlns:a16="http://schemas.microsoft.com/office/drawing/2014/main" id="{03E400DE-9E33-4FD7-A7AF-3386FBD8FBCF}"/>
                  </a:ext>
                </a:extLst>
              </p:cNvPr>
              <p:cNvSpPr/>
              <p:nvPr/>
            </p:nvSpPr>
            <p:spPr>
              <a:xfrm>
                <a:off x="998536" y="1609801"/>
                <a:ext cx="3590391" cy="3590391"/>
              </a:xfrm>
              <a:prstGeom prst="ellipse">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A5A5A"/>
                  </a:solidFill>
                  <a:effectLst/>
                  <a:uLnTx/>
                  <a:uFillTx/>
                  <a:latin typeface="Century Gothic" panose="020F0302020204030204"/>
                  <a:ea typeface="+mn-ea"/>
                  <a:cs typeface="+mn-cs"/>
                </a:endParaRPr>
              </a:p>
            </p:txBody>
          </p:sp>
          <p:sp>
            <p:nvSpPr>
              <p:cNvPr id="20" name="Partial Circle 19">
                <a:extLst>
                  <a:ext uri="{FF2B5EF4-FFF2-40B4-BE49-F238E27FC236}">
                    <a16:creationId xmlns:a16="http://schemas.microsoft.com/office/drawing/2014/main" id="{0C4AF603-3CC9-49BE-90B6-0323B8E28D21}"/>
                  </a:ext>
                </a:extLst>
              </p:cNvPr>
              <p:cNvSpPr/>
              <p:nvPr/>
            </p:nvSpPr>
            <p:spPr bwMode="auto">
              <a:xfrm>
                <a:off x="1091569" y="1726505"/>
                <a:ext cx="3272476" cy="3272475"/>
              </a:xfrm>
              <a:prstGeom prst="pie">
                <a:avLst>
                  <a:gd name="adj1" fmla="val 10782378"/>
                  <a:gd name="adj2" fmla="val 16200000"/>
                </a:avLst>
              </a:prstGeom>
              <a:solidFill>
                <a:schemeClr val="accent1"/>
              </a:solidFill>
              <a:ln w="12700" algn="ctr">
                <a:noFill/>
                <a:miter lim="800000"/>
                <a:headEnd/>
                <a:tailEnd/>
              </a:ln>
              <a:effectLst/>
            </p:spPr>
            <p:txBody>
              <a:bodyPr lIns="69949" tIns="34975" rIns="69949" bIns="34975" rtlCol="0" anchor="ctr"/>
              <a:lstStyle/>
              <a:p>
                <a:pPr marL="228589" marR="0" lvl="0" indent="-228589" algn="ctr" defTabSz="609555" rtl="0" eaLnBrk="1" fontAlgn="auto" latinLnBrk="0" hangingPunct="1">
                  <a:lnSpc>
                    <a:spcPct val="100000"/>
                  </a:lnSpc>
                  <a:spcBef>
                    <a:spcPts val="600"/>
                  </a:spcBef>
                  <a:spcAft>
                    <a:spcPts val="0"/>
                  </a:spcAft>
                  <a:buClr>
                    <a:srgbClr val="F0414B"/>
                  </a:buClr>
                  <a:buSzTx/>
                  <a:buFont typeface="Arial" panose="020B0604020202020204" pitchFamily="34" charset="0"/>
                  <a:buChar char="•"/>
                  <a:tabLst/>
                  <a:defRPr/>
                </a:pPr>
                <a:endParaRPr kumimoji="0" lang="en-GB" sz="20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1" name="Partial Circle 20">
                <a:extLst>
                  <a:ext uri="{FF2B5EF4-FFF2-40B4-BE49-F238E27FC236}">
                    <a16:creationId xmlns:a16="http://schemas.microsoft.com/office/drawing/2014/main" id="{34EBE8B4-8083-41D8-8CB0-502ACAD3895A}"/>
                  </a:ext>
                </a:extLst>
              </p:cNvPr>
              <p:cNvSpPr/>
              <p:nvPr/>
            </p:nvSpPr>
            <p:spPr bwMode="auto">
              <a:xfrm rot="5400000">
                <a:off x="1212181" y="1723470"/>
                <a:ext cx="3272475" cy="3272476"/>
              </a:xfrm>
              <a:prstGeom prst="pie">
                <a:avLst>
                  <a:gd name="adj1" fmla="val 10782378"/>
                  <a:gd name="adj2" fmla="val 16200000"/>
                </a:avLst>
              </a:prstGeom>
              <a:solidFill>
                <a:schemeClr val="accent2"/>
              </a:solidFill>
              <a:ln w="12700" algn="ctr">
                <a:noFill/>
                <a:miter lim="800000"/>
                <a:headEnd/>
                <a:tailEnd/>
              </a:ln>
              <a:effectLst/>
            </p:spPr>
            <p:txBody>
              <a:bodyPr lIns="69949" tIns="34975" rIns="69949" bIns="34975" rtlCol="0" anchor="ctr"/>
              <a:lstStyle/>
              <a:p>
                <a:pPr marL="228589" marR="0" lvl="0" indent="-228589" algn="ctr" defTabSz="609555" rtl="0" eaLnBrk="1" fontAlgn="auto" latinLnBrk="0" hangingPunct="1">
                  <a:lnSpc>
                    <a:spcPct val="100000"/>
                  </a:lnSpc>
                  <a:spcBef>
                    <a:spcPts val="600"/>
                  </a:spcBef>
                  <a:spcAft>
                    <a:spcPts val="0"/>
                  </a:spcAft>
                  <a:buClr>
                    <a:srgbClr val="F0414B"/>
                  </a:buClr>
                  <a:buSzTx/>
                  <a:buFont typeface="Arial" panose="020B0604020202020204" pitchFamily="34" charset="0"/>
                  <a:buChar char="•"/>
                  <a:tabLst/>
                  <a:defRPr/>
                </a:pPr>
                <a:endParaRPr kumimoji="0" lang="en-GB" sz="20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2" name="Partial Circle 21">
                <a:extLst>
                  <a:ext uri="{FF2B5EF4-FFF2-40B4-BE49-F238E27FC236}">
                    <a16:creationId xmlns:a16="http://schemas.microsoft.com/office/drawing/2014/main" id="{7FAEE4E7-2F04-46A6-87C4-4EC2972F0A49}"/>
                  </a:ext>
                </a:extLst>
              </p:cNvPr>
              <p:cNvSpPr/>
              <p:nvPr/>
            </p:nvSpPr>
            <p:spPr bwMode="auto">
              <a:xfrm rot="10800000">
                <a:off x="1212181" y="1844404"/>
                <a:ext cx="3272476" cy="3272475"/>
              </a:xfrm>
              <a:prstGeom prst="pie">
                <a:avLst>
                  <a:gd name="adj1" fmla="val 10782378"/>
                  <a:gd name="adj2" fmla="val 16200000"/>
                </a:avLst>
              </a:prstGeom>
              <a:solidFill>
                <a:schemeClr val="accent3"/>
              </a:solidFill>
              <a:ln w="12700" algn="ctr">
                <a:noFill/>
                <a:miter lim="800000"/>
                <a:headEnd/>
                <a:tailEnd/>
              </a:ln>
              <a:effectLst/>
            </p:spPr>
            <p:txBody>
              <a:bodyPr lIns="69949" tIns="34975" rIns="69949" bIns="34975" rtlCol="0" anchor="ctr"/>
              <a:lstStyle/>
              <a:p>
                <a:pPr marL="228589" marR="0" lvl="0" indent="-228589" algn="ctr" defTabSz="609555" rtl="0" eaLnBrk="1" fontAlgn="auto" latinLnBrk="0" hangingPunct="1">
                  <a:lnSpc>
                    <a:spcPct val="100000"/>
                  </a:lnSpc>
                  <a:spcBef>
                    <a:spcPts val="600"/>
                  </a:spcBef>
                  <a:spcAft>
                    <a:spcPts val="0"/>
                  </a:spcAft>
                  <a:buClr>
                    <a:srgbClr val="F0414B"/>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A5A5A"/>
                  </a:solidFill>
                  <a:effectLst/>
                  <a:uLnTx/>
                  <a:uFillTx/>
                  <a:latin typeface="Century Gothic" panose="020F0302020204030204"/>
                  <a:ea typeface="+mn-ea"/>
                  <a:cs typeface="+mn-cs"/>
                </a:endParaRPr>
              </a:p>
            </p:txBody>
          </p:sp>
          <p:sp>
            <p:nvSpPr>
              <p:cNvPr id="23" name="Partial Circle 22">
                <a:extLst>
                  <a:ext uri="{FF2B5EF4-FFF2-40B4-BE49-F238E27FC236}">
                    <a16:creationId xmlns:a16="http://schemas.microsoft.com/office/drawing/2014/main" id="{4471548C-1A83-4B20-B4B1-0843128712B5}"/>
                  </a:ext>
                </a:extLst>
              </p:cNvPr>
              <p:cNvSpPr/>
              <p:nvPr/>
            </p:nvSpPr>
            <p:spPr bwMode="auto">
              <a:xfrm rot="16200000">
                <a:off x="1091570" y="1842093"/>
                <a:ext cx="3272475" cy="3272476"/>
              </a:xfrm>
              <a:prstGeom prst="pie">
                <a:avLst>
                  <a:gd name="adj1" fmla="val 10782378"/>
                  <a:gd name="adj2" fmla="val 16200000"/>
                </a:avLst>
              </a:prstGeom>
              <a:solidFill>
                <a:schemeClr val="tx2"/>
              </a:solidFill>
              <a:ln w="12700" algn="ctr">
                <a:noFill/>
                <a:miter lim="800000"/>
                <a:headEnd/>
                <a:tailEnd/>
              </a:ln>
              <a:effectLst/>
            </p:spPr>
            <p:txBody>
              <a:bodyPr lIns="69949" tIns="34975" rIns="69949" bIns="34975" rtlCol="0" anchor="ctr"/>
              <a:lstStyle/>
              <a:p>
                <a:pPr marL="228589" marR="0" lvl="0" indent="-228589" algn="ctr" defTabSz="609555" rtl="0" eaLnBrk="1" fontAlgn="auto" latinLnBrk="0" hangingPunct="1">
                  <a:lnSpc>
                    <a:spcPct val="100000"/>
                  </a:lnSpc>
                  <a:spcBef>
                    <a:spcPts val="600"/>
                  </a:spcBef>
                  <a:spcAft>
                    <a:spcPts val="0"/>
                  </a:spcAft>
                  <a:buClr>
                    <a:srgbClr val="F0414B"/>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A5A5A"/>
                  </a:solidFill>
                  <a:effectLst/>
                  <a:uLnTx/>
                  <a:uFillTx/>
                  <a:latin typeface="Century Gothic" panose="020F0302020204030204"/>
                  <a:ea typeface="+mn-ea"/>
                  <a:cs typeface="+mn-cs"/>
                </a:endParaRPr>
              </a:p>
            </p:txBody>
          </p:sp>
          <p:sp>
            <p:nvSpPr>
              <p:cNvPr id="24" name="Flowchart: Process 23">
                <a:extLst>
                  <a:ext uri="{FF2B5EF4-FFF2-40B4-BE49-F238E27FC236}">
                    <a16:creationId xmlns:a16="http://schemas.microsoft.com/office/drawing/2014/main" id="{4A297FA9-707B-460D-940C-9C28A235DD39}"/>
                  </a:ext>
                </a:extLst>
              </p:cNvPr>
              <p:cNvSpPr/>
              <p:nvPr/>
            </p:nvSpPr>
            <p:spPr bwMode="auto">
              <a:xfrm rot="2700000">
                <a:off x="2076770" y="2706069"/>
                <a:ext cx="1439889" cy="1439889"/>
              </a:xfrm>
              <a:prstGeom prst="flowChartProcess">
                <a:avLst/>
              </a:prstGeom>
              <a:solidFill>
                <a:sysClr val="window" lastClr="FFFFFF"/>
              </a:solidFill>
              <a:ln w="12700" algn="ctr">
                <a:noFill/>
                <a:miter lim="800000"/>
                <a:headEnd/>
                <a:tailEnd/>
              </a:ln>
              <a:effectLst/>
            </p:spPr>
            <p:txBody>
              <a:bodyPr lIns="69949" tIns="34975" rIns="69949" bIns="34975" rtlCol="0" anchor="ctr"/>
              <a:lstStyle/>
              <a:p>
                <a:pPr marL="228589" marR="0" lvl="0" indent="-228589" algn="ctr" defTabSz="609555" rtl="0" eaLnBrk="1" fontAlgn="auto" latinLnBrk="0" hangingPunct="1">
                  <a:lnSpc>
                    <a:spcPct val="100000"/>
                  </a:lnSpc>
                  <a:spcBef>
                    <a:spcPts val="600"/>
                  </a:spcBef>
                  <a:spcAft>
                    <a:spcPts val="0"/>
                  </a:spcAft>
                  <a:buClr>
                    <a:srgbClr val="F0414B"/>
                  </a:buClr>
                  <a:buSzTx/>
                  <a:buFont typeface="Arial" panose="020B0604020202020204" pitchFamily="34" charset="0"/>
                  <a:buChar char="•"/>
                  <a:tabLst/>
                  <a:defRPr/>
                </a:pPr>
                <a:endParaRPr kumimoji="0" lang="en-GB" sz="2000" b="0" i="0" u="none" strike="noStrike" kern="1200" cap="none" spc="0" normalizeH="0" baseline="0" noProof="0">
                  <a:ln>
                    <a:noFill/>
                  </a:ln>
                  <a:solidFill>
                    <a:srgbClr val="5A5A5A"/>
                  </a:solidFill>
                  <a:effectLst/>
                  <a:uLnTx/>
                  <a:uFillTx/>
                  <a:latin typeface="Century Gothic" panose="020F0302020204030204"/>
                  <a:ea typeface="+mn-ea"/>
                  <a:cs typeface="+mn-cs"/>
                </a:endParaRPr>
              </a:p>
            </p:txBody>
          </p:sp>
        </p:grpSp>
        <p:sp>
          <p:nvSpPr>
            <p:cNvPr id="5" name="TextBox 4">
              <a:extLst>
                <a:ext uri="{FF2B5EF4-FFF2-40B4-BE49-F238E27FC236}">
                  <a16:creationId xmlns:a16="http://schemas.microsoft.com/office/drawing/2014/main" id="{7776C38C-FBBD-4A39-9F4B-30340F345DDB}"/>
                </a:ext>
              </a:extLst>
            </p:cNvPr>
            <p:cNvSpPr txBox="1"/>
            <p:nvPr/>
          </p:nvSpPr>
          <p:spPr>
            <a:xfrm>
              <a:off x="1329660" y="2027016"/>
              <a:ext cx="12801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F0302020204030204"/>
                  <a:ea typeface="+mn-ea"/>
                  <a:cs typeface="+mn-cs"/>
                </a:rPr>
                <a:t>ACEi/</a:t>
              </a:r>
              <a:br>
                <a:rPr kumimoji="0" lang="en-GB" sz="2000" b="1" i="0" u="none" strike="noStrike" kern="1200" cap="none" spc="0" normalizeH="0" baseline="0" noProof="0">
                  <a:ln>
                    <a:noFill/>
                  </a:ln>
                  <a:solidFill>
                    <a:srgbClr val="FFFFFF"/>
                  </a:solidFill>
                  <a:effectLst/>
                  <a:uLnTx/>
                  <a:uFillTx/>
                  <a:latin typeface="Century Gothic" panose="020F0302020204030204"/>
                  <a:ea typeface="+mn-ea"/>
                  <a:cs typeface="+mn-cs"/>
                </a:rPr>
              </a:br>
              <a:r>
                <a:rPr kumimoji="0" lang="en-GB" sz="2000" b="1" i="0" u="none" strike="noStrike" kern="1200" cap="none" spc="0" normalizeH="0" baseline="0" noProof="0">
                  <a:ln>
                    <a:noFill/>
                  </a:ln>
                  <a:solidFill>
                    <a:srgbClr val="FFFFFF"/>
                  </a:solidFill>
                  <a:effectLst/>
                  <a:uLnTx/>
                  <a:uFillTx/>
                  <a:latin typeface="Century Gothic" panose="020F0302020204030204"/>
                  <a:ea typeface="+mn-ea"/>
                  <a:cs typeface="+mn-cs"/>
                </a:rPr>
                <a:t>ARNI</a:t>
              </a:r>
            </a:p>
          </p:txBody>
        </p:sp>
        <p:sp>
          <p:nvSpPr>
            <p:cNvPr id="39" name="TextBox 38">
              <a:extLst>
                <a:ext uri="{FF2B5EF4-FFF2-40B4-BE49-F238E27FC236}">
                  <a16:creationId xmlns:a16="http://schemas.microsoft.com/office/drawing/2014/main" id="{692D7011-0D31-41B7-BE65-43E5C00A558E}"/>
                </a:ext>
              </a:extLst>
            </p:cNvPr>
            <p:cNvSpPr txBox="1"/>
            <p:nvPr/>
          </p:nvSpPr>
          <p:spPr>
            <a:xfrm>
              <a:off x="1275871" y="4184213"/>
              <a:ext cx="128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F0302020204030204"/>
                  <a:ea typeface="+mn-ea"/>
                  <a:cs typeface="+mn-cs"/>
                </a:rPr>
                <a:t>MRA</a:t>
              </a:r>
            </a:p>
          </p:txBody>
        </p:sp>
        <p:sp>
          <p:nvSpPr>
            <p:cNvPr id="40" name="TextBox 39">
              <a:extLst>
                <a:ext uri="{FF2B5EF4-FFF2-40B4-BE49-F238E27FC236}">
                  <a16:creationId xmlns:a16="http://schemas.microsoft.com/office/drawing/2014/main" id="{BA5C598A-C519-4066-B3F2-96244C53AD21}"/>
                </a:ext>
              </a:extLst>
            </p:cNvPr>
            <p:cNvSpPr txBox="1"/>
            <p:nvPr/>
          </p:nvSpPr>
          <p:spPr>
            <a:xfrm>
              <a:off x="3353810" y="2027016"/>
              <a:ext cx="12801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F0302020204030204"/>
                  <a:ea typeface="+mn-ea"/>
                  <a:cs typeface="+mn-cs"/>
                </a:rPr>
                <a:t>Beta</a:t>
              </a:r>
              <a:br>
                <a:rPr kumimoji="0" lang="en-GB" sz="2000" b="1" i="0" u="none" strike="noStrike" kern="1200" cap="none" spc="0" normalizeH="0" baseline="0" noProof="0">
                  <a:ln>
                    <a:noFill/>
                  </a:ln>
                  <a:solidFill>
                    <a:srgbClr val="FFFFFF"/>
                  </a:solidFill>
                  <a:effectLst/>
                  <a:uLnTx/>
                  <a:uFillTx/>
                  <a:latin typeface="Century Gothic" panose="020F0302020204030204"/>
                  <a:ea typeface="+mn-ea"/>
                  <a:cs typeface="+mn-cs"/>
                </a:rPr>
              </a:br>
              <a:r>
                <a:rPr kumimoji="0" lang="en-GB" sz="2000" b="1" i="0" u="none" strike="noStrike" kern="1200" cap="none" spc="0" normalizeH="0" baseline="0" noProof="0">
                  <a:ln>
                    <a:noFill/>
                  </a:ln>
                  <a:solidFill>
                    <a:srgbClr val="FFFFFF"/>
                  </a:solidFill>
                  <a:effectLst/>
                  <a:uLnTx/>
                  <a:uFillTx/>
                  <a:latin typeface="Century Gothic" panose="020F0302020204030204"/>
                  <a:ea typeface="+mn-ea"/>
                  <a:cs typeface="+mn-cs"/>
                </a:rPr>
                <a:t>blocker</a:t>
              </a:r>
            </a:p>
          </p:txBody>
        </p:sp>
        <p:sp>
          <p:nvSpPr>
            <p:cNvPr id="41" name="TextBox 40">
              <a:extLst>
                <a:ext uri="{FF2B5EF4-FFF2-40B4-BE49-F238E27FC236}">
                  <a16:creationId xmlns:a16="http://schemas.microsoft.com/office/drawing/2014/main" id="{8536341D-9C09-45BD-992A-F045B1502143}"/>
                </a:ext>
              </a:extLst>
            </p:cNvPr>
            <p:cNvSpPr txBox="1"/>
            <p:nvPr/>
          </p:nvSpPr>
          <p:spPr>
            <a:xfrm>
              <a:off x="3284158" y="4184213"/>
              <a:ext cx="1280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F0302020204030204"/>
                  <a:ea typeface="+mn-ea"/>
                  <a:cs typeface="+mn-cs"/>
                </a:rPr>
                <a:t>SGLT2i</a:t>
              </a:r>
            </a:p>
          </p:txBody>
        </p:sp>
      </p:grpSp>
      <p:pic>
        <p:nvPicPr>
          <p:cNvPr id="19" name="Picture 4" descr="Is it COVID-19 or Is it Heart Failure?">
            <a:extLst>
              <a:ext uri="{FF2B5EF4-FFF2-40B4-BE49-F238E27FC236}">
                <a16:creationId xmlns:a16="http://schemas.microsoft.com/office/drawing/2014/main" id="{E3E4CDDC-701F-4242-9AA6-A0A0781C5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9926" y="3156944"/>
            <a:ext cx="2762102" cy="121761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6D27165-C339-4FA1-9217-B66C47068E32}"/>
              </a:ext>
            </a:extLst>
          </p:cNvPr>
          <p:cNvSpPr txBox="1"/>
          <p:nvPr/>
        </p:nvSpPr>
        <p:spPr>
          <a:xfrm>
            <a:off x="6529372" y="1684118"/>
            <a:ext cx="41632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515151"/>
                </a:solidFill>
                <a:effectLst/>
                <a:uLnTx/>
                <a:uFillTx/>
                <a:latin typeface="Century Gothic" panose="020F0302020204030204"/>
                <a:ea typeface="+mn-ea"/>
                <a:cs typeface="+mn-cs"/>
              </a:rPr>
              <a:t>As highlighted in recent consensus papers and guidelines from:</a:t>
            </a:r>
          </a:p>
        </p:txBody>
      </p:sp>
      <p:pic>
        <p:nvPicPr>
          <p:cNvPr id="26" name="Picture 2" descr="Home - American College of Cardiology">
            <a:extLst>
              <a:ext uri="{FF2B5EF4-FFF2-40B4-BE49-F238E27FC236}">
                <a16:creationId xmlns:a16="http://schemas.microsoft.com/office/drawing/2014/main" id="{21AB4303-4C23-40CB-9BE0-1348C2AB31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747" b="20861"/>
          <a:stretch/>
        </p:blipFill>
        <p:spPr bwMode="auto">
          <a:xfrm>
            <a:off x="7394178" y="2381088"/>
            <a:ext cx="2433598" cy="79460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European society of cardiology congress 2018 | ERC: European Research  Council">
            <a:extLst>
              <a:ext uri="{FF2B5EF4-FFF2-40B4-BE49-F238E27FC236}">
                <a16:creationId xmlns:a16="http://schemas.microsoft.com/office/drawing/2014/main" id="{86C45063-FFB0-4959-AE1A-2CB24F8567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076" y="4343966"/>
            <a:ext cx="2245802" cy="1001756"/>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3">
            <a:extLst>
              <a:ext uri="{FF2B5EF4-FFF2-40B4-BE49-F238E27FC236}">
                <a16:creationId xmlns:a16="http://schemas.microsoft.com/office/drawing/2014/main" id="{EDB1BCF4-3CCD-4074-B2B9-0D62CECC016D}"/>
              </a:ext>
            </a:extLst>
          </p:cNvPr>
          <p:cNvSpPr txBox="1">
            <a:spLocks/>
          </p:cNvSpPr>
          <p:nvPr/>
        </p:nvSpPr>
        <p:spPr>
          <a:xfrm>
            <a:off x="612646" y="165600"/>
            <a:ext cx="10671048" cy="1024128"/>
          </a:xfrm>
          <a:prstGeom prst="rect">
            <a:avLst/>
          </a:prstGeom>
        </p:spPr>
        <p:txBody>
          <a:bodyPr vert="horz" lIns="91440" tIns="45720" rIns="91440" bIns="45720" rtlCol="0" anchor="b" anchorCtr="0">
            <a:normAutofit fontScale="97500"/>
          </a:bodyPr>
          <a:lstStyle>
            <a:lvl1pPr algn="l" defTabSz="914400" rtl="0" eaLnBrk="1" latinLnBrk="0" hangingPunct="1">
              <a:lnSpc>
                <a:spcPct val="90000"/>
              </a:lnSpc>
              <a:spcBef>
                <a:spcPct val="0"/>
              </a:spcBef>
              <a:buNone/>
              <a:defRPr sz="3600" b="1" kern="1200">
                <a:solidFill>
                  <a:srgbClr val="4C8CC7"/>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4C8CC7"/>
                </a:solidFill>
                <a:effectLst/>
                <a:uLnTx/>
                <a:uFillTx/>
                <a:latin typeface="Century Gothic" panose="020B0502020202020204" pitchFamily="34" charset="0"/>
                <a:ea typeface="+mj-ea"/>
                <a:cs typeface="+mj-cs"/>
              </a:rPr>
              <a:t>There are four foundational therapies for the treatment of patients with HFrEF</a:t>
            </a:r>
            <a:r>
              <a:rPr kumimoji="0" lang="en-GB" sz="3200" b="0" i="0" u="none" strike="noStrike" kern="1200" cap="none" spc="0" normalizeH="0" baseline="30000" noProof="0">
                <a:ln>
                  <a:noFill/>
                </a:ln>
                <a:solidFill>
                  <a:srgbClr val="4C8CC7"/>
                </a:solidFill>
                <a:effectLst/>
                <a:uLnTx/>
                <a:uFillTx/>
                <a:latin typeface="Century Gothic" panose="020B0502020202020204" pitchFamily="34" charset="0"/>
                <a:ea typeface="+mj-ea"/>
                <a:cs typeface="+mj-cs"/>
              </a:rPr>
              <a:t>1–3</a:t>
            </a:r>
            <a:endParaRPr kumimoji="0" lang="es-AR" sz="3200" b="0" i="0" u="none" strike="noStrike" kern="1200" cap="none" spc="0" normalizeH="0" baseline="30000" noProof="0">
              <a:ln>
                <a:noFill/>
              </a:ln>
              <a:solidFill>
                <a:srgbClr val="4C8CC7"/>
              </a:solidFill>
              <a:effectLst/>
              <a:uLnTx/>
              <a:uFillTx/>
              <a:latin typeface="Century Gothic" panose="020B0502020202020204" pitchFamily="34" charset="0"/>
              <a:ea typeface="+mj-ea"/>
              <a:cs typeface="+mj-cs"/>
            </a:endParaRPr>
          </a:p>
        </p:txBody>
      </p:sp>
      <p:sp>
        <p:nvSpPr>
          <p:cNvPr id="31" name="Footer Placeholder 2">
            <a:extLst>
              <a:ext uri="{FF2B5EF4-FFF2-40B4-BE49-F238E27FC236}">
                <a16:creationId xmlns:a16="http://schemas.microsoft.com/office/drawing/2014/main" id="{C90E8425-3BA8-4CF0-B0CA-DE5C61EE4E1E}"/>
              </a:ext>
            </a:extLst>
          </p:cNvPr>
          <p:cNvSpPr txBox="1">
            <a:spLocks/>
          </p:cNvSpPr>
          <p:nvPr/>
        </p:nvSpPr>
        <p:spPr>
          <a:xfrm>
            <a:off x="612647" y="5802960"/>
            <a:ext cx="9540345" cy="456126"/>
          </a:xfrm>
          <a:prstGeom prst="rect">
            <a:avLst/>
          </a:prstGeom>
        </p:spPr>
        <p:txBody>
          <a:bodyPr vert="horz" lIns="91440" tIns="45720" rIns="91440" bIns="45720" rtlCol="0" anchor="b"/>
          <a:lstStyle>
            <a:defPPr>
              <a:defRPr lang="es-AR"/>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it-IT" sz="900" b="0" i="0" u="none" strike="noStrike" kern="1200" cap="none" spc="0" normalizeH="0" baseline="0" noProof="0">
                <a:ln>
                  <a:noFill/>
                </a:ln>
                <a:solidFill>
                  <a:srgbClr val="515151"/>
                </a:solidFill>
                <a:effectLst/>
                <a:uLnTx/>
                <a:uFillTx/>
                <a:latin typeface="Century Gothic" panose="020F0302020204030204"/>
                <a:ea typeface="+mn-ea"/>
                <a:cs typeface="+mn-cs"/>
              </a:rPr>
              <a:t>ACEi, angiotensin-converting enzyme inhibitor; </a:t>
            </a:r>
            <a:r>
              <a:rPr kumimoji="0" lang="en-US" sz="900" b="0" i="0" u="none" strike="noStrike" kern="1200" cap="none" spc="0" normalizeH="0" baseline="0" noProof="0">
                <a:ln>
                  <a:noFill/>
                </a:ln>
                <a:solidFill>
                  <a:srgbClr val="515151"/>
                </a:solidFill>
                <a:effectLst/>
                <a:uLnTx/>
                <a:uFillTx/>
                <a:latin typeface="Century Gothic" panose="020F0302020204030204"/>
                <a:ea typeface="+mn-ea"/>
                <a:cs typeface="+mn-cs"/>
              </a:rPr>
              <a:t>ARNI, angiotensin receptor–neprilysin inhibitor; HFrEF, heart failure with reduced ejection fraction; MRA, mineralocorticoid receptor antagonist; </a:t>
            </a:r>
            <a:r>
              <a:rPr kumimoji="0" lang="en-GB" sz="900" b="0" i="0" u="none" strike="noStrike" kern="1200" cap="none" spc="0" normalizeH="0" baseline="0" noProof="0">
                <a:ln>
                  <a:noFill/>
                </a:ln>
                <a:solidFill>
                  <a:srgbClr val="515151"/>
                </a:solidFill>
                <a:effectLst/>
                <a:uLnTx/>
                <a:uFillTx/>
                <a:latin typeface="Century Gothic" panose="020F0302020204030204"/>
                <a:ea typeface="+mn-ea"/>
                <a:cs typeface="+mn-cs"/>
              </a:rPr>
              <a:t>SGLT2i, sodium-glucose co-transporter-2 inhibitor</a:t>
            </a:r>
            <a:r>
              <a:rPr kumimoji="0" lang="en-US" sz="900" b="0" i="0" u="none" strike="noStrike" kern="1200" cap="none" spc="0" normalizeH="0" baseline="0" noProof="0">
                <a:ln>
                  <a:noFill/>
                </a:ln>
                <a:solidFill>
                  <a:srgbClr val="515151"/>
                </a:solidFill>
                <a:effectLst/>
                <a:uLnTx/>
                <a:uFillTx/>
                <a:latin typeface="Century Gothic" panose="020F0302020204030204"/>
                <a:ea typeface="+mn-ea"/>
                <a:cs typeface="+mn-cs"/>
              </a:rPr>
              <a:t>. </a:t>
            </a:r>
          </a:p>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515151"/>
                </a:solidFill>
                <a:effectLst/>
                <a:uLnTx/>
                <a:uFillTx/>
                <a:latin typeface="Century Gothic" panose="020F0302020204030204"/>
                <a:ea typeface="+mn-ea"/>
                <a:cs typeface="+mn-cs"/>
              </a:rPr>
              <a:t>1. </a:t>
            </a:r>
            <a:r>
              <a:rPr kumimoji="0" lang="fr-FR" sz="900" b="0" i="0" u="none" strike="noStrike" kern="1200" cap="none" spc="0" normalizeH="0" baseline="0" noProof="0">
                <a:ln>
                  <a:noFill/>
                </a:ln>
                <a:solidFill>
                  <a:srgbClr val="515151"/>
                </a:solidFill>
                <a:effectLst/>
                <a:uLnTx/>
                <a:uFillTx/>
                <a:latin typeface="Century Gothic" panose="020F0302020204030204"/>
                <a:ea typeface="+mn-ea"/>
                <a:cs typeface="+mn-cs"/>
              </a:rPr>
              <a:t>Maddox TM </a:t>
            </a:r>
            <a:r>
              <a:rPr kumimoji="0" lang="fr-FR" sz="900" b="0" i="1" u="none" strike="noStrike" kern="1200" cap="none" spc="0" normalizeH="0" baseline="0" noProof="0">
                <a:ln>
                  <a:noFill/>
                </a:ln>
                <a:solidFill>
                  <a:srgbClr val="515151"/>
                </a:solidFill>
                <a:effectLst/>
                <a:uLnTx/>
                <a:uFillTx/>
                <a:latin typeface="Century Gothic" panose="020F0302020204030204"/>
                <a:ea typeface="+mn-ea"/>
                <a:cs typeface="+mn-cs"/>
              </a:rPr>
              <a:t>et al. J Am Coll Cardiol. </a:t>
            </a:r>
            <a:r>
              <a:rPr kumimoji="0" lang="fr-FR" sz="900" b="0" i="0" u="none" strike="noStrike" kern="1200" cap="none" spc="0" normalizeH="0" baseline="0" noProof="0">
                <a:ln>
                  <a:noFill/>
                </a:ln>
                <a:solidFill>
                  <a:srgbClr val="515151"/>
                </a:solidFill>
                <a:effectLst/>
                <a:uLnTx/>
                <a:uFillTx/>
                <a:latin typeface="Century Gothic" panose="020F0302020204030204"/>
                <a:ea typeface="+mn-ea"/>
                <a:cs typeface="+mn-cs"/>
              </a:rPr>
              <a:t>2021;77:772; 2</a:t>
            </a:r>
            <a:r>
              <a:rPr kumimoji="0" lang="en-US" sz="900" b="0" i="0" u="none" strike="noStrike" kern="1200" cap="none" spc="0" normalizeH="0" baseline="0" noProof="0">
                <a:ln>
                  <a:noFill/>
                </a:ln>
                <a:solidFill>
                  <a:srgbClr val="515151"/>
                </a:solidFill>
                <a:effectLst/>
                <a:uLnTx/>
                <a:uFillTx/>
                <a:latin typeface="Century Gothic" panose="020F0302020204030204"/>
                <a:ea typeface="+mn-ea"/>
                <a:cs typeface="+mn-cs"/>
              </a:rPr>
              <a:t>. </a:t>
            </a:r>
            <a:r>
              <a:rPr kumimoji="0" lang="en-GB" sz="900" b="0" i="0" u="none" strike="noStrike" kern="1200" cap="none" spc="0" normalizeH="0" baseline="0" noProof="0">
                <a:ln>
                  <a:noFill/>
                </a:ln>
                <a:solidFill>
                  <a:srgbClr val="515151"/>
                </a:solidFill>
                <a:effectLst/>
                <a:uLnTx/>
                <a:uFillTx/>
                <a:latin typeface="Century Gothic" panose="020F0302020204030204"/>
                <a:ea typeface="+mn-ea"/>
                <a:cs typeface="+mn-cs"/>
              </a:rPr>
              <a:t>McDonald M </a:t>
            </a:r>
            <a:r>
              <a:rPr kumimoji="0" lang="en-GB" sz="900" b="0" i="1" u="none" strike="noStrike" kern="1200" cap="none" spc="0" normalizeH="0" baseline="0" noProof="0">
                <a:ln>
                  <a:noFill/>
                </a:ln>
                <a:solidFill>
                  <a:srgbClr val="515151"/>
                </a:solidFill>
                <a:effectLst/>
                <a:uLnTx/>
                <a:uFillTx/>
                <a:latin typeface="Century Gothic" panose="020F0302020204030204"/>
                <a:ea typeface="+mn-ea"/>
                <a:cs typeface="+mn-cs"/>
              </a:rPr>
              <a:t>et al. Can J Cardiol. </a:t>
            </a:r>
            <a:r>
              <a:rPr kumimoji="0" lang="en-GB" sz="900" b="0" i="0" u="none" strike="noStrike" kern="1200" cap="none" spc="0" normalizeH="0" baseline="0" noProof="0">
                <a:ln>
                  <a:noFill/>
                </a:ln>
                <a:solidFill>
                  <a:srgbClr val="515151"/>
                </a:solidFill>
                <a:effectLst/>
                <a:uLnTx/>
                <a:uFillTx/>
                <a:latin typeface="Century Gothic" panose="020F0302020204030204"/>
                <a:ea typeface="+mn-ea"/>
                <a:cs typeface="+mn-cs"/>
              </a:rPr>
              <a:t>2021;37:531; 3. </a:t>
            </a:r>
            <a:r>
              <a:rPr kumimoji="0" lang="da-DK" sz="900" b="0" i="0" u="none" strike="noStrike" kern="1200" cap="none" spc="0" normalizeH="0" baseline="0" noProof="0">
                <a:ln>
                  <a:noFill/>
                </a:ln>
                <a:solidFill>
                  <a:srgbClr val="515151"/>
                </a:solidFill>
                <a:effectLst/>
                <a:uLnTx/>
                <a:uFillTx/>
                <a:latin typeface="Century Gothic" panose="020F0302020204030204"/>
                <a:ea typeface="+mn-ea"/>
                <a:cs typeface="+mn-cs"/>
              </a:rPr>
              <a:t>McDonagh TA </a:t>
            </a:r>
            <a:r>
              <a:rPr kumimoji="0" lang="da-DK" sz="900" b="0" i="1" u="none" strike="noStrike" kern="1200" cap="none" spc="0" normalizeH="0" baseline="0" noProof="0">
                <a:ln>
                  <a:noFill/>
                </a:ln>
                <a:solidFill>
                  <a:srgbClr val="515151"/>
                </a:solidFill>
                <a:effectLst/>
                <a:uLnTx/>
                <a:uFillTx/>
                <a:latin typeface="Century Gothic" panose="020F0302020204030204"/>
                <a:ea typeface="+mn-ea"/>
                <a:cs typeface="+mn-cs"/>
              </a:rPr>
              <a:t>et al. Eur Heart J. </a:t>
            </a:r>
            <a:r>
              <a:rPr kumimoji="0" lang="da-DK" sz="900" b="0" i="0" u="none" strike="noStrike" kern="1200" cap="none" spc="0" normalizeH="0" baseline="0" noProof="0">
                <a:ln>
                  <a:noFill/>
                </a:ln>
                <a:solidFill>
                  <a:srgbClr val="515151"/>
                </a:solidFill>
                <a:effectLst/>
                <a:uLnTx/>
                <a:uFillTx/>
                <a:latin typeface="Century Gothic" panose="020F0302020204030204"/>
                <a:ea typeface="+mn-ea"/>
                <a:cs typeface="+mn-cs"/>
              </a:rPr>
              <a:t>2021;42:3599. </a:t>
            </a:r>
            <a:endParaRPr kumimoji="0" lang="en-US" sz="9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32" name="Slide Number Placeholder 1">
            <a:extLst>
              <a:ext uri="{FF2B5EF4-FFF2-40B4-BE49-F238E27FC236}">
                <a16:creationId xmlns:a16="http://schemas.microsoft.com/office/drawing/2014/main" id="{06F1B917-0422-4984-8B81-D4A0AD38F709}"/>
              </a:ext>
            </a:extLst>
          </p:cNvPr>
          <p:cNvSpPr txBox="1">
            <a:spLocks/>
          </p:cNvSpPr>
          <p:nvPr/>
        </p:nvSpPr>
        <p:spPr>
          <a:xfrm>
            <a:off x="161364" y="6362290"/>
            <a:ext cx="707049" cy="365125"/>
          </a:xfrm>
          <a:prstGeom prst="rect">
            <a:avLst/>
          </a:prstGeom>
        </p:spPr>
        <p:txBody>
          <a:bodyPr/>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227165-4DB2-F046-894A-A95CF54B22E1}" type="slidenum">
              <a:rPr kumimoji="0" lang="en-US" sz="1100" b="0" i="0" u="none" strike="noStrike" kern="1200" cap="none" spc="0" normalizeH="0" baseline="0" noProof="0" smtClean="0">
                <a:ln>
                  <a:noFill/>
                </a:ln>
                <a:solidFill>
                  <a:srgbClr val="515151"/>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1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C2F9B042-5DD1-4CB9-BDB1-FE36F7FA769F}"/>
              </a:ext>
            </a:extLst>
          </p:cNvPr>
          <p:cNvGrpSpPr/>
          <p:nvPr/>
        </p:nvGrpSpPr>
        <p:grpSpPr>
          <a:xfrm>
            <a:off x="3778174" y="2990819"/>
            <a:ext cx="936652" cy="1116368"/>
            <a:chOff x="6550026" y="1379538"/>
            <a:chExt cx="3632200" cy="4329113"/>
          </a:xfrm>
        </p:grpSpPr>
        <p:sp>
          <p:nvSpPr>
            <p:cNvPr id="43" name="Freeform 12">
              <a:extLst>
                <a:ext uri="{FF2B5EF4-FFF2-40B4-BE49-F238E27FC236}">
                  <a16:creationId xmlns:a16="http://schemas.microsoft.com/office/drawing/2014/main" id="{0F9BF20C-9A2D-4F8B-B89E-302A983AE752}"/>
                </a:ext>
              </a:extLst>
            </p:cNvPr>
            <p:cNvSpPr>
              <a:spLocks/>
            </p:cNvSpPr>
            <p:nvPr/>
          </p:nvSpPr>
          <p:spPr bwMode="auto">
            <a:xfrm>
              <a:off x="6569076" y="1379538"/>
              <a:ext cx="3579813" cy="4162425"/>
            </a:xfrm>
            <a:custGeom>
              <a:avLst/>
              <a:gdLst>
                <a:gd name="T0" fmla="*/ 901 w 950"/>
                <a:gd name="T1" fmla="*/ 508 h 1103"/>
                <a:gd name="T2" fmla="*/ 899 w 950"/>
                <a:gd name="T3" fmla="*/ 467 h 1103"/>
                <a:gd name="T4" fmla="*/ 802 w 950"/>
                <a:gd name="T5" fmla="*/ 480 h 1103"/>
                <a:gd name="T6" fmla="*/ 769 w 950"/>
                <a:gd name="T7" fmla="*/ 477 h 1103"/>
                <a:gd name="T8" fmla="*/ 779 w 950"/>
                <a:gd name="T9" fmla="*/ 462 h 1103"/>
                <a:gd name="T10" fmla="*/ 881 w 950"/>
                <a:gd name="T11" fmla="*/ 395 h 1103"/>
                <a:gd name="T12" fmla="*/ 863 w 950"/>
                <a:gd name="T13" fmla="*/ 355 h 1103"/>
                <a:gd name="T14" fmla="*/ 851 w 950"/>
                <a:gd name="T15" fmla="*/ 355 h 1103"/>
                <a:gd name="T16" fmla="*/ 737 w 950"/>
                <a:gd name="T17" fmla="*/ 411 h 1103"/>
                <a:gd name="T18" fmla="*/ 687 w 950"/>
                <a:gd name="T19" fmla="*/ 373 h 1103"/>
                <a:gd name="T20" fmla="*/ 687 w 950"/>
                <a:gd name="T21" fmla="*/ 335 h 1103"/>
                <a:gd name="T22" fmla="*/ 581 w 950"/>
                <a:gd name="T23" fmla="*/ 129 h 1103"/>
                <a:gd name="T24" fmla="*/ 547 w 950"/>
                <a:gd name="T25" fmla="*/ 102 h 1103"/>
                <a:gd name="T26" fmla="*/ 535 w 950"/>
                <a:gd name="T27" fmla="*/ 15 h 1103"/>
                <a:gd name="T28" fmla="*/ 504 w 950"/>
                <a:gd name="T29" fmla="*/ 11 h 1103"/>
                <a:gd name="T30" fmla="*/ 495 w 950"/>
                <a:gd name="T31" fmla="*/ 27 h 1103"/>
                <a:gd name="T32" fmla="*/ 495 w 950"/>
                <a:gd name="T33" fmla="*/ 87 h 1103"/>
                <a:gd name="T34" fmla="*/ 464 w 950"/>
                <a:gd name="T35" fmla="*/ 84 h 1103"/>
                <a:gd name="T36" fmla="*/ 448 w 950"/>
                <a:gd name="T37" fmla="*/ 7 h 1103"/>
                <a:gd name="T38" fmla="*/ 416 w 950"/>
                <a:gd name="T39" fmla="*/ 7 h 1103"/>
                <a:gd name="T40" fmla="*/ 410 w 950"/>
                <a:gd name="T41" fmla="*/ 95 h 1103"/>
                <a:gd name="T42" fmla="*/ 343 w 950"/>
                <a:gd name="T43" fmla="*/ 119 h 1103"/>
                <a:gd name="T44" fmla="*/ 324 w 950"/>
                <a:gd name="T45" fmla="*/ 21 h 1103"/>
                <a:gd name="T46" fmla="*/ 313 w 950"/>
                <a:gd name="T47" fmla="*/ 21 h 1103"/>
                <a:gd name="T48" fmla="*/ 286 w 950"/>
                <a:gd name="T49" fmla="*/ 43 h 1103"/>
                <a:gd name="T50" fmla="*/ 286 w 950"/>
                <a:gd name="T51" fmla="*/ 68 h 1103"/>
                <a:gd name="T52" fmla="*/ 286 w 950"/>
                <a:gd name="T53" fmla="*/ 176 h 1103"/>
                <a:gd name="T54" fmla="*/ 254 w 950"/>
                <a:gd name="T55" fmla="*/ 249 h 1103"/>
                <a:gd name="T56" fmla="*/ 240 w 950"/>
                <a:gd name="T57" fmla="*/ 401 h 1103"/>
                <a:gd name="T58" fmla="*/ 85 w 950"/>
                <a:gd name="T59" fmla="*/ 388 h 1103"/>
                <a:gd name="T60" fmla="*/ 1 w 950"/>
                <a:gd name="T61" fmla="*/ 397 h 1103"/>
                <a:gd name="T62" fmla="*/ 2 w 950"/>
                <a:gd name="T63" fmla="*/ 445 h 1103"/>
                <a:gd name="T64" fmla="*/ 11 w 950"/>
                <a:gd name="T65" fmla="*/ 453 h 1103"/>
                <a:gd name="T66" fmla="*/ 94 w 950"/>
                <a:gd name="T67" fmla="*/ 447 h 1103"/>
                <a:gd name="T68" fmla="*/ 95 w 950"/>
                <a:gd name="T69" fmla="*/ 476 h 1103"/>
                <a:gd name="T70" fmla="*/ 0 w 950"/>
                <a:gd name="T71" fmla="*/ 482 h 1103"/>
                <a:gd name="T72" fmla="*/ 2 w 950"/>
                <a:gd name="T73" fmla="*/ 532 h 1103"/>
                <a:gd name="T74" fmla="*/ 90 w 950"/>
                <a:gd name="T75" fmla="*/ 532 h 1103"/>
                <a:gd name="T76" fmla="*/ 501 w 950"/>
                <a:gd name="T77" fmla="*/ 624 h 1103"/>
                <a:gd name="T78" fmla="*/ 539 w 950"/>
                <a:gd name="T79" fmla="*/ 842 h 1103"/>
                <a:gd name="T80" fmla="*/ 667 w 950"/>
                <a:gd name="T81" fmla="*/ 1103 h 1103"/>
                <a:gd name="T82" fmla="*/ 771 w 950"/>
                <a:gd name="T83" fmla="*/ 1103 h 1103"/>
                <a:gd name="T84" fmla="*/ 869 w 950"/>
                <a:gd name="T85" fmla="*/ 1062 h 1103"/>
                <a:gd name="T86" fmla="*/ 916 w 950"/>
                <a:gd name="T87" fmla="*/ 1001 h 1103"/>
                <a:gd name="T88" fmla="*/ 941 w 950"/>
                <a:gd name="T89" fmla="*/ 933 h 1103"/>
                <a:gd name="T90" fmla="*/ 950 w 950"/>
                <a:gd name="T91" fmla="*/ 860 h 1103"/>
                <a:gd name="T92" fmla="*/ 944 w 950"/>
                <a:gd name="T93" fmla="*/ 789 h 1103"/>
                <a:gd name="T94" fmla="*/ 925 w 950"/>
                <a:gd name="T95" fmla="*/ 732 h 1103"/>
                <a:gd name="T96" fmla="*/ 895 w 950"/>
                <a:gd name="T97" fmla="*/ 679 h 1103"/>
                <a:gd name="T98" fmla="*/ 764 w 950"/>
                <a:gd name="T99" fmla="*/ 595 h 1103"/>
                <a:gd name="T100" fmla="*/ 781 w 950"/>
                <a:gd name="T101" fmla="*/ 543 h 1103"/>
                <a:gd name="T102" fmla="*/ 868 w 950"/>
                <a:gd name="T103" fmla="*/ 525 h 1103"/>
                <a:gd name="T104" fmla="*/ 901 w 950"/>
                <a:gd name="T105" fmla="*/ 508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0" h="1103">
                  <a:moveTo>
                    <a:pt x="901" y="508"/>
                  </a:moveTo>
                  <a:cubicBezTo>
                    <a:pt x="901" y="508"/>
                    <a:pt x="887" y="487"/>
                    <a:pt x="899" y="467"/>
                  </a:cubicBezTo>
                  <a:cubicBezTo>
                    <a:pt x="911" y="449"/>
                    <a:pt x="802" y="480"/>
                    <a:pt x="802" y="480"/>
                  </a:cubicBezTo>
                  <a:cubicBezTo>
                    <a:pt x="769" y="477"/>
                    <a:pt x="769" y="477"/>
                    <a:pt x="769" y="477"/>
                  </a:cubicBezTo>
                  <a:cubicBezTo>
                    <a:pt x="779" y="462"/>
                    <a:pt x="779" y="462"/>
                    <a:pt x="779" y="462"/>
                  </a:cubicBezTo>
                  <a:cubicBezTo>
                    <a:pt x="881" y="395"/>
                    <a:pt x="881" y="395"/>
                    <a:pt x="881" y="395"/>
                  </a:cubicBezTo>
                  <a:cubicBezTo>
                    <a:pt x="881" y="395"/>
                    <a:pt x="861" y="383"/>
                    <a:pt x="863" y="355"/>
                  </a:cubicBezTo>
                  <a:cubicBezTo>
                    <a:pt x="851" y="355"/>
                    <a:pt x="851" y="355"/>
                    <a:pt x="851" y="355"/>
                  </a:cubicBezTo>
                  <a:cubicBezTo>
                    <a:pt x="737" y="411"/>
                    <a:pt x="737" y="411"/>
                    <a:pt x="737" y="411"/>
                  </a:cubicBezTo>
                  <a:cubicBezTo>
                    <a:pt x="687" y="373"/>
                    <a:pt x="687" y="373"/>
                    <a:pt x="687" y="373"/>
                  </a:cubicBezTo>
                  <a:cubicBezTo>
                    <a:pt x="687" y="335"/>
                    <a:pt x="687" y="335"/>
                    <a:pt x="687" y="335"/>
                  </a:cubicBezTo>
                  <a:cubicBezTo>
                    <a:pt x="687" y="335"/>
                    <a:pt x="660" y="178"/>
                    <a:pt x="581" y="129"/>
                  </a:cubicBezTo>
                  <a:cubicBezTo>
                    <a:pt x="547" y="102"/>
                    <a:pt x="547" y="102"/>
                    <a:pt x="547" y="102"/>
                  </a:cubicBezTo>
                  <a:cubicBezTo>
                    <a:pt x="535" y="15"/>
                    <a:pt x="535" y="15"/>
                    <a:pt x="535" y="15"/>
                  </a:cubicBezTo>
                  <a:cubicBezTo>
                    <a:pt x="535" y="15"/>
                    <a:pt x="515" y="27"/>
                    <a:pt x="504" y="11"/>
                  </a:cubicBezTo>
                  <a:cubicBezTo>
                    <a:pt x="495" y="27"/>
                    <a:pt x="495" y="27"/>
                    <a:pt x="495" y="27"/>
                  </a:cubicBezTo>
                  <a:cubicBezTo>
                    <a:pt x="495" y="87"/>
                    <a:pt x="495" y="87"/>
                    <a:pt x="495" y="87"/>
                  </a:cubicBezTo>
                  <a:cubicBezTo>
                    <a:pt x="464" y="84"/>
                    <a:pt x="464" y="84"/>
                    <a:pt x="464" y="84"/>
                  </a:cubicBezTo>
                  <a:cubicBezTo>
                    <a:pt x="448" y="7"/>
                    <a:pt x="448" y="7"/>
                    <a:pt x="448" y="7"/>
                  </a:cubicBezTo>
                  <a:cubicBezTo>
                    <a:pt x="448" y="7"/>
                    <a:pt x="430" y="15"/>
                    <a:pt x="416" y="7"/>
                  </a:cubicBezTo>
                  <a:cubicBezTo>
                    <a:pt x="402" y="0"/>
                    <a:pt x="410" y="95"/>
                    <a:pt x="410" y="95"/>
                  </a:cubicBezTo>
                  <a:cubicBezTo>
                    <a:pt x="343" y="119"/>
                    <a:pt x="343" y="119"/>
                    <a:pt x="343" y="119"/>
                  </a:cubicBezTo>
                  <a:cubicBezTo>
                    <a:pt x="324" y="21"/>
                    <a:pt x="324" y="21"/>
                    <a:pt x="324" y="21"/>
                  </a:cubicBezTo>
                  <a:cubicBezTo>
                    <a:pt x="313" y="21"/>
                    <a:pt x="313" y="21"/>
                    <a:pt x="313" y="21"/>
                  </a:cubicBezTo>
                  <a:cubicBezTo>
                    <a:pt x="313" y="21"/>
                    <a:pt x="309" y="35"/>
                    <a:pt x="286" y="43"/>
                  </a:cubicBezTo>
                  <a:cubicBezTo>
                    <a:pt x="286" y="68"/>
                    <a:pt x="286" y="68"/>
                    <a:pt x="286" y="68"/>
                  </a:cubicBezTo>
                  <a:cubicBezTo>
                    <a:pt x="286" y="176"/>
                    <a:pt x="286" y="176"/>
                    <a:pt x="286" y="176"/>
                  </a:cubicBezTo>
                  <a:cubicBezTo>
                    <a:pt x="254" y="249"/>
                    <a:pt x="254" y="249"/>
                    <a:pt x="254" y="249"/>
                  </a:cubicBezTo>
                  <a:cubicBezTo>
                    <a:pt x="240" y="401"/>
                    <a:pt x="240" y="401"/>
                    <a:pt x="240" y="401"/>
                  </a:cubicBezTo>
                  <a:cubicBezTo>
                    <a:pt x="85" y="388"/>
                    <a:pt x="85" y="388"/>
                    <a:pt x="85" y="388"/>
                  </a:cubicBezTo>
                  <a:cubicBezTo>
                    <a:pt x="1" y="397"/>
                    <a:pt x="1" y="397"/>
                    <a:pt x="1" y="397"/>
                  </a:cubicBezTo>
                  <a:cubicBezTo>
                    <a:pt x="1" y="397"/>
                    <a:pt x="19" y="422"/>
                    <a:pt x="2" y="445"/>
                  </a:cubicBezTo>
                  <a:cubicBezTo>
                    <a:pt x="11" y="453"/>
                    <a:pt x="11" y="453"/>
                    <a:pt x="11" y="453"/>
                  </a:cubicBezTo>
                  <a:cubicBezTo>
                    <a:pt x="94" y="447"/>
                    <a:pt x="94" y="447"/>
                    <a:pt x="94" y="447"/>
                  </a:cubicBezTo>
                  <a:cubicBezTo>
                    <a:pt x="95" y="476"/>
                    <a:pt x="95" y="476"/>
                    <a:pt x="95" y="476"/>
                  </a:cubicBezTo>
                  <a:cubicBezTo>
                    <a:pt x="0" y="482"/>
                    <a:pt x="0" y="482"/>
                    <a:pt x="0" y="482"/>
                  </a:cubicBezTo>
                  <a:cubicBezTo>
                    <a:pt x="0" y="482"/>
                    <a:pt x="19" y="504"/>
                    <a:pt x="2" y="532"/>
                  </a:cubicBezTo>
                  <a:cubicBezTo>
                    <a:pt x="90" y="532"/>
                    <a:pt x="90" y="532"/>
                    <a:pt x="90" y="532"/>
                  </a:cubicBezTo>
                  <a:cubicBezTo>
                    <a:pt x="501" y="624"/>
                    <a:pt x="501" y="624"/>
                    <a:pt x="501" y="624"/>
                  </a:cubicBezTo>
                  <a:cubicBezTo>
                    <a:pt x="539" y="842"/>
                    <a:pt x="539" y="842"/>
                    <a:pt x="539" y="842"/>
                  </a:cubicBezTo>
                  <a:cubicBezTo>
                    <a:pt x="667" y="1103"/>
                    <a:pt x="667" y="1103"/>
                    <a:pt x="667" y="1103"/>
                  </a:cubicBezTo>
                  <a:cubicBezTo>
                    <a:pt x="771" y="1103"/>
                    <a:pt x="771" y="1103"/>
                    <a:pt x="771" y="1103"/>
                  </a:cubicBezTo>
                  <a:cubicBezTo>
                    <a:pt x="869" y="1062"/>
                    <a:pt x="869" y="1062"/>
                    <a:pt x="869" y="1062"/>
                  </a:cubicBezTo>
                  <a:cubicBezTo>
                    <a:pt x="916" y="1001"/>
                    <a:pt x="916" y="1001"/>
                    <a:pt x="916" y="1001"/>
                  </a:cubicBezTo>
                  <a:cubicBezTo>
                    <a:pt x="941" y="933"/>
                    <a:pt x="941" y="933"/>
                    <a:pt x="941" y="933"/>
                  </a:cubicBezTo>
                  <a:cubicBezTo>
                    <a:pt x="950" y="860"/>
                    <a:pt x="950" y="860"/>
                    <a:pt x="950" y="860"/>
                  </a:cubicBezTo>
                  <a:cubicBezTo>
                    <a:pt x="944" y="789"/>
                    <a:pt x="944" y="789"/>
                    <a:pt x="944" y="789"/>
                  </a:cubicBezTo>
                  <a:cubicBezTo>
                    <a:pt x="925" y="732"/>
                    <a:pt x="925" y="732"/>
                    <a:pt x="925" y="732"/>
                  </a:cubicBezTo>
                  <a:cubicBezTo>
                    <a:pt x="895" y="679"/>
                    <a:pt x="895" y="679"/>
                    <a:pt x="895" y="679"/>
                  </a:cubicBezTo>
                  <a:cubicBezTo>
                    <a:pt x="764" y="595"/>
                    <a:pt x="764" y="595"/>
                    <a:pt x="764" y="595"/>
                  </a:cubicBezTo>
                  <a:cubicBezTo>
                    <a:pt x="781" y="543"/>
                    <a:pt x="781" y="543"/>
                    <a:pt x="781" y="543"/>
                  </a:cubicBezTo>
                  <a:cubicBezTo>
                    <a:pt x="868" y="525"/>
                    <a:pt x="868" y="525"/>
                    <a:pt x="868" y="525"/>
                  </a:cubicBezTo>
                  <a:lnTo>
                    <a:pt x="901" y="508"/>
                  </a:lnTo>
                  <a:close/>
                </a:path>
              </a:pathLst>
            </a:custGeom>
            <a:solidFill>
              <a:srgbClr val="EB5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44" name="Freeform 13">
              <a:extLst>
                <a:ext uri="{FF2B5EF4-FFF2-40B4-BE49-F238E27FC236}">
                  <a16:creationId xmlns:a16="http://schemas.microsoft.com/office/drawing/2014/main" id="{2503E3C2-338D-4AD2-9CDE-1789BA23DB44}"/>
                </a:ext>
              </a:extLst>
            </p:cNvPr>
            <p:cNvSpPr>
              <a:spLocks/>
            </p:cNvSpPr>
            <p:nvPr/>
          </p:nvSpPr>
          <p:spPr bwMode="auto">
            <a:xfrm>
              <a:off x="6550026" y="2036763"/>
              <a:ext cx="3402013" cy="3584575"/>
            </a:xfrm>
            <a:custGeom>
              <a:avLst/>
              <a:gdLst>
                <a:gd name="T0" fmla="*/ 19 w 903"/>
                <a:gd name="T1" fmla="*/ 93 h 950"/>
                <a:gd name="T2" fmla="*/ 29 w 903"/>
                <a:gd name="T3" fmla="*/ 171 h 950"/>
                <a:gd name="T4" fmla="*/ 30 w 903"/>
                <a:gd name="T5" fmla="*/ 181 h 950"/>
                <a:gd name="T6" fmla="*/ 88 w 903"/>
                <a:gd name="T7" fmla="*/ 173 h 950"/>
                <a:gd name="T8" fmla="*/ 94 w 903"/>
                <a:gd name="T9" fmla="*/ 369 h 950"/>
                <a:gd name="T10" fmla="*/ 80 w 903"/>
                <a:gd name="T11" fmla="*/ 662 h 950"/>
                <a:gd name="T12" fmla="*/ 89 w 903"/>
                <a:gd name="T13" fmla="*/ 896 h 950"/>
                <a:gd name="T14" fmla="*/ 202 w 903"/>
                <a:gd name="T15" fmla="*/ 897 h 950"/>
                <a:gd name="T16" fmla="*/ 210 w 903"/>
                <a:gd name="T17" fmla="*/ 897 h 950"/>
                <a:gd name="T18" fmla="*/ 205 w 903"/>
                <a:gd name="T19" fmla="*/ 700 h 950"/>
                <a:gd name="T20" fmla="*/ 227 w 903"/>
                <a:gd name="T21" fmla="*/ 699 h 950"/>
                <a:gd name="T22" fmla="*/ 380 w 903"/>
                <a:gd name="T23" fmla="*/ 873 h 950"/>
                <a:gd name="T24" fmla="*/ 587 w 903"/>
                <a:gd name="T25" fmla="*/ 950 h 950"/>
                <a:gd name="T26" fmla="*/ 645 w 903"/>
                <a:gd name="T27" fmla="*/ 886 h 950"/>
                <a:gd name="T28" fmla="*/ 554 w 903"/>
                <a:gd name="T29" fmla="*/ 683 h 950"/>
                <a:gd name="T30" fmla="*/ 509 w 903"/>
                <a:gd name="T31" fmla="*/ 514 h 950"/>
                <a:gd name="T32" fmla="*/ 508 w 903"/>
                <a:gd name="T33" fmla="*/ 330 h 950"/>
                <a:gd name="T34" fmla="*/ 607 w 903"/>
                <a:gd name="T35" fmla="*/ 155 h 950"/>
                <a:gd name="T36" fmla="*/ 903 w 903"/>
                <a:gd name="T37" fmla="*/ 91 h 950"/>
                <a:gd name="T38" fmla="*/ 903 w 903"/>
                <a:gd name="T39" fmla="*/ 25 h 950"/>
                <a:gd name="T40" fmla="*/ 900 w 903"/>
                <a:gd name="T41" fmla="*/ 15 h 950"/>
                <a:gd name="T42" fmla="*/ 610 w 903"/>
                <a:gd name="T43" fmla="*/ 49 h 950"/>
                <a:gd name="T44" fmla="*/ 406 w 903"/>
                <a:gd name="T45" fmla="*/ 91 h 950"/>
                <a:gd name="T46" fmla="*/ 381 w 903"/>
                <a:gd name="T47" fmla="*/ 203 h 950"/>
                <a:gd name="T48" fmla="*/ 420 w 903"/>
                <a:gd name="T49" fmla="*/ 269 h 950"/>
                <a:gd name="T50" fmla="*/ 409 w 903"/>
                <a:gd name="T51" fmla="*/ 338 h 950"/>
                <a:gd name="T52" fmla="*/ 365 w 903"/>
                <a:gd name="T53" fmla="*/ 450 h 950"/>
                <a:gd name="T54" fmla="*/ 250 w 903"/>
                <a:gd name="T55" fmla="*/ 206 h 950"/>
                <a:gd name="T56" fmla="*/ 255 w 903"/>
                <a:gd name="T57" fmla="*/ 79 h 950"/>
                <a:gd name="T58" fmla="*/ 198 w 903"/>
                <a:gd name="T59" fmla="*/ 81 h 950"/>
                <a:gd name="T60" fmla="*/ 176 w 903"/>
                <a:gd name="T61" fmla="*/ 0 h 950"/>
                <a:gd name="T62" fmla="*/ 66 w 903"/>
                <a:gd name="T63" fmla="*/ 32 h 950"/>
                <a:gd name="T64" fmla="*/ 66 w 903"/>
                <a:gd name="T65" fmla="*/ 45 h 950"/>
                <a:gd name="T66" fmla="*/ 73 w 903"/>
                <a:gd name="T67" fmla="*/ 85 h 950"/>
                <a:gd name="T68" fmla="*/ 22 w 903"/>
                <a:gd name="T69" fmla="*/ 85 h 950"/>
                <a:gd name="T70" fmla="*/ 19 w 903"/>
                <a:gd name="T71" fmla="*/ 9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3" h="950">
                  <a:moveTo>
                    <a:pt x="19" y="93"/>
                  </a:moveTo>
                  <a:cubicBezTo>
                    <a:pt x="19" y="93"/>
                    <a:pt x="42" y="119"/>
                    <a:pt x="29" y="171"/>
                  </a:cubicBezTo>
                  <a:cubicBezTo>
                    <a:pt x="30" y="181"/>
                    <a:pt x="30" y="181"/>
                    <a:pt x="30" y="181"/>
                  </a:cubicBezTo>
                  <a:cubicBezTo>
                    <a:pt x="88" y="173"/>
                    <a:pt x="88" y="173"/>
                    <a:pt x="88" y="173"/>
                  </a:cubicBezTo>
                  <a:cubicBezTo>
                    <a:pt x="88" y="173"/>
                    <a:pt x="107" y="275"/>
                    <a:pt x="94" y="369"/>
                  </a:cubicBezTo>
                  <a:cubicBezTo>
                    <a:pt x="88" y="408"/>
                    <a:pt x="0" y="464"/>
                    <a:pt x="80" y="662"/>
                  </a:cubicBezTo>
                  <a:cubicBezTo>
                    <a:pt x="89" y="896"/>
                    <a:pt x="89" y="896"/>
                    <a:pt x="89" y="896"/>
                  </a:cubicBezTo>
                  <a:cubicBezTo>
                    <a:pt x="89" y="896"/>
                    <a:pt x="148" y="876"/>
                    <a:pt x="202" y="897"/>
                  </a:cubicBezTo>
                  <a:cubicBezTo>
                    <a:pt x="210" y="897"/>
                    <a:pt x="210" y="897"/>
                    <a:pt x="210" y="897"/>
                  </a:cubicBezTo>
                  <a:cubicBezTo>
                    <a:pt x="205" y="700"/>
                    <a:pt x="205" y="700"/>
                    <a:pt x="205" y="700"/>
                  </a:cubicBezTo>
                  <a:cubicBezTo>
                    <a:pt x="227" y="699"/>
                    <a:pt x="227" y="699"/>
                    <a:pt x="227" y="699"/>
                  </a:cubicBezTo>
                  <a:cubicBezTo>
                    <a:pt x="227" y="699"/>
                    <a:pt x="236" y="798"/>
                    <a:pt x="380" y="873"/>
                  </a:cubicBezTo>
                  <a:cubicBezTo>
                    <a:pt x="523" y="948"/>
                    <a:pt x="587" y="950"/>
                    <a:pt x="587" y="950"/>
                  </a:cubicBezTo>
                  <a:cubicBezTo>
                    <a:pt x="645" y="886"/>
                    <a:pt x="645" y="886"/>
                    <a:pt x="645" y="886"/>
                  </a:cubicBezTo>
                  <a:cubicBezTo>
                    <a:pt x="554" y="683"/>
                    <a:pt x="554" y="683"/>
                    <a:pt x="554" y="683"/>
                  </a:cubicBezTo>
                  <a:cubicBezTo>
                    <a:pt x="509" y="514"/>
                    <a:pt x="509" y="514"/>
                    <a:pt x="509" y="514"/>
                  </a:cubicBezTo>
                  <a:cubicBezTo>
                    <a:pt x="509" y="514"/>
                    <a:pt x="504" y="393"/>
                    <a:pt x="508" y="330"/>
                  </a:cubicBezTo>
                  <a:cubicBezTo>
                    <a:pt x="513" y="267"/>
                    <a:pt x="558" y="183"/>
                    <a:pt x="607" y="155"/>
                  </a:cubicBezTo>
                  <a:cubicBezTo>
                    <a:pt x="656" y="127"/>
                    <a:pt x="903" y="91"/>
                    <a:pt x="903" y="91"/>
                  </a:cubicBezTo>
                  <a:cubicBezTo>
                    <a:pt x="903" y="91"/>
                    <a:pt x="888" y="54"/>
                    <a:pt x="903" y="25"/>
                  </a:cubicBezTo>
                  <a:cubicBezTo>
                    <a:pt x="900" y="15"/>
                    <a:pt x="900" y="15"/>
                    <a:pt x="900" y="15"/>
                  </a:cubicBezTo>
                  <a:cubicBezTo>
                    <a:pt x="900" y="15"/>
                    <a:pt x="694" y="11"/>
                    <a:pt x="610" y="49"/>
                  </a:cubicBezTo>
                  <a:cubicBezTo>
                    <a:pt x="527" y="88"/>
                    <a:pt x="406" y="91"/>
                    <a:pt x="406" y="91"/>
                  </a:cubicBezTo>
                  <a:cubicBezTo>
                    <a:pt x="406" y="91"/>
                    <a:pt x="364" y="141"/>
                    <a:pt x="381" y="203"/>
                  </a:cubicBezTo>
                  <a:cubicBezTo>
                    <a:pt x="398" y="265"/>
                    <a:pt x="420" y="269"/>
                    <a:pt x="420" y="269"/>
                  </a:cubicBezTo>
                  <a:cubicBezTo>
                    <a:pt x="409" y="338"/>
                    <a:pt x="409" y="338"/>
                    <a:pt x="409" y="338"/>
                  </a:cubicBezTo>
                  <a:cubicBezTo>
                    <a:pt x="365" y="450"/>
                    <a:pt x="365" y="450"/>
                    <a:pt x="365" y="450"/>
                  </a:cubicBezTo>
                  <a:cubicBezTo>
                    <a:pt x="365" y="450"/>
                    <a:pt x="246" y="258"/>
                    <a:pt x="250" y="206"/>
                  </a:cubicBezTo>
                  <a:cubicBezTo>
                    <a:pt x="255" y="154"/>
                    <a:pt x="255" y="79"/>
                    <a:pt x="255" y="79"/>
                  </a:cubicBezTo>
                  <a:cubicBezTo>
                    <a:pt x="198" y="81"/>
                    <a:pt x="198" y="81"/>
                    <a:pt x="198" y="81"/>
                  </a:cubicBezTo>
                  <a:cubicBezTo>
                    <a:pt x="176" y="0"/>
                    <a:pt x="176" y="0"/>
                    <a:pt x="176" y="0"/>
                  </a:cubicBezTo>
                  <a:cubicBezTo>
                    <a:pt x="176" y="0"/>
                    <a:pt x="127" y="36"/>
                    <a:pt x="66" y="32"/>
                  </a:cubicBezTo>
                  <a:cubicBezTo>
                    <a:pt x="66" y="45"/>
                    <a:pt x="66" y="45"/>
                    <a:pt x="66" y="45"/>
                  </a:cubicBezTo>
                  <a:cubicBezTo>
                    <a:pt x="73" y="85"/>
                    <a:pt x="73" y="85"/>
                    <a:pt x="73" y="85"/>
                  </a:cubicBezTo>
                  <a:cubicBezTo>
                    <a:pt x="22" y="85"/>
                    <a:pt x="22" y="85"/>
                    <a:pt x="22" y="85"/>
                  </a:cubicBezTo>
                  <a:lnTo>
                    <a:pt x="19" y="93"/>
                  </a:lnTo>
                  <a:close/>
                </a:path>
              </a:pathLst>
            </a:custGeom>
            <a:solidFill>
              <a:srgbClr val="769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45" name="Freeform 14">
              <a:extLst>
                <a:ext uri="{FF2B5EF4-FFF2-40B4-BE49-F238E27FC236}">
                  <a16:creationId xmlns:a16="http://schemas.microsoft.com/office/drawing/2014/main" id="{906A5183-4288-4D85-9F88-B4DCC0A75A48}"/>
                </a:ext>
              </a:extLst>
            </p:cNvPr>
            <p:cNvSpPr>
              <a:spLocks/>
            </p:cNvSpPr>
            <p:nvPr/>
          </p:nvSpPr>
          <p:spPr bwMode="auto">
            <a:xfrm>
              <a:off x="6569076" y="2154238"/>
              <a:ext cx="452438" cy="3267075"/>
            </a:xfrm>
            <a:custGeom>
              <a:avLst/>
              <a:gdLst>
                <a:gd name="T0" fmla="*/ 95 w 120"/>
                <a:gd name="T1" fmla="*/ 336 h 866"/>
                <a:gd name="T2" fmla="*/ 64 w 120"/>
                <a:gd name="T3" fmla="*/ 2 h 866"/>
                <a:gd name="T4" fmla="*/ 61 w 120"/>
                <a:gd name="T5" fmla="*/ 0 h 866"/>
                <a:gd name="T6" fmla="*/ 56 w 120"/>
                <a:gd name="T7" fmla="*/ 0 h 866"/>
                <a:gd name="T8" fmla="*/ 53 w 120"/>
                <a:gd name="T9" fmla="*/ 3 h 866"/>
                <a:gd name="T10" fmla="*/ 62 w 120"/>
                <a:gd name="T11" fmla="*/ 42 h 866"/>
                <a:gd name="T12" fmla="*/ 13 w 120"/>
                <a:gd name="T13" fmla="*/ 47 h 866"/>
                <a:gd name="T14" fmla="*/ 11 w 120"/>
                <a:gd name="T15" fmla="*/ 49 h 866"/>
                <a:gd name="T16" fmla="*/ 11 w 120"/>
                <a:gd name="T17" fmla="*/ 60 h 866"/>
                <a:gd name="T18" fmla="*/ 14 w 120"/>
                <a:gd name="T19" fmla="*/ 62 h 866"/>
                <a:gd name="T20" fmla="*/ 65 w 120"/>
                <a:gd name="T21" fmla="*/ 58 h 866"/>
                <a:gd name="T22" fmla="*/ 77 w 120"/>
                <a:gd name="T23" fmla="*/ 134 h 866"/>
                <a:gd name="T24" fmla="*/ 24 w 120"/>
                <a:gd name="T25" fmla="*/ 140 h 866"/>
                <a:gd name="T26" fmla="*/ 22 w 120"/>
                <a:gd name="T27" fmla="*/ 142 h 866"/>
                <a:gd name="T28" fmla="*/ 23 w 120"/>
                <a:gd name="T29" fmla="*/ 156 h 866"/>
                <a:gd name="T30" fmla="*/ 26 w 120"/>
                <a:gd name="T31" fmla="*/ 158 h 866"/>
                <a:gd name="T32" fmla="*/ 79 w 120"/>
                <a:gd name="T33" fmla="*/ 152 h 866"/>
                <a:gd name="T34" fmla="*/ 82 w 120"/>
                <a:gd name="T35" fmla="*/ 176 h 866"/>
                <a:gd name="T36" fmla="*/ 2 w 120"/>
                <a:gd name="T37" fmla="*/ 181 h 866"/>
                <a:gd name="T38" fmla="*/ 0 w 120"/>
                <a:gd name="T39" fmla="*/ 184 h 866"/>
                <a:gd name="T40" fmla="*/ 0 w 120"/>
                <a:gd name="T41" fmla="*/ 192 h 866"/>
                <a:gd name="T42" fmla="*/ 3 w 120"/>
                <a:gd name="T43" fmla="*/ 194 h 866"/>
                <a:gd name="T44" fmla="*/ 83 w 120"/>
                <a:gd name="T45" fmla="*/ 190 h 866"/>
                <a:gd name="T46" fmla="*/ 86 w 120"/>
                <a:gd name="T47" fmla="*/ 235 h 866"/>
                <a:gd name="T48" fmla="*/ 4 w 120"/>
                <a:gd name="T49" fmla="*/ 240 h 866"/>
                <a:gd name="T50" fmla="*/ 0 w 120"/>
                <a:gd name="T51" fmla="*/ 243 h 866"/>
                <a:gd name="T52" fmla="*/ 0 w 120"/>
                <a:gd name="T53" fmla="*/ 251 h 866"/>
                <a:gd name="T54" fmla="*/ 3 w 120"/>
                <a:gd name="T55" fmla="*/ 253 h 866"/>
                <a:gd name="T56" fmla="*/ 83 w 120"/>
                <a:gd name="T57" fmla="*/ 249 h 866"/>
                <a:gd name="T58" fmla="*/ 86 w 120"/>
                <a:gd name="T59" fmla="*/ 252 h 866"/>
                <a:gd name="T60" fmla="*/ 86 w 120"/>
                <a:gd name="T61" fmla="*/ 262 h 866"/>
                <a:gd name="T62" fmla="*/ 2 w 120"/>
                <a:gd name="T63" fmla="*/ 267 h 866"/>
                <a:gd name="T64" fmla="*/ 0 w 120"/>
                <a:gd name="T65" fmla="*/ 269 h 866"/>
                <a:gd name="T66" fmla="*/ 0 w 120"/>
                <a:gd name="T67" fmla="*/ 277 h 866"/>
                <a:gd name="T68" fmla="*/ 3 w 120"/>
                <a:gd name="T69" fmla="*/ 279 h 866"/>
                <a:gd name="T70" fmla="*/ 86 w 120"/>
                <a:gd name="T71" fmla="*/ 275 h 866"/>
                <a:gd name="T72" fmla="*/ 86 w 120"/>
                <a:gd name="T73" fmla="*/ 294 h 866"/>
                <a:gd name="T74" fmla="*/ 83 w 120"/>
                <a:gd name="T75" fmla="*/ 321 h 866"/>
                <a:gd name="T76" fmla="*/ 2 w 120"/>
                <a:gd name="T77" fmla="*/ 327 h 866"/>
                <a:gd name="T78" fmla="*/ 0 w 120"/>
                <a:gd name="T79" fmla="*/ 330 h 866"/>
                <a:gd name="T80" fmla="*/ 0 w 120"/>
                <a:gd name="T81" fmla="*/ 338 h 866"/>
                <a:gd name="T82" fmla="*/ 3 w 120"/>
                <a:gd name="T83" fmla="*/ 340 h 866"/>
                <a:gd name="T84" fmla="*/ 78 w 120"/>
                <a:gd name="T85" fmla="*/ 334 h 866"/>
                <a:gd name="T86" fmla="*/ 63 w 120"/>
                <a:gd name="T87" fmla="*/ 369 h 866"/>
                <a:gd name="T88" fmla="*/ 33 w 120"/>
                <a:gd name="T89" fmla="*/ 469 h 866"/>
                <a:gd name="T90" fmla="*/ 38 w 120"/>
                <a:gd name="T91" fmla="*/ 544 h 866"/>
                <a:gd name="T92" fmla="*/ 61 w 120"/>
                <a:gd name="T93" fmla="*/ 615 h 866"/>
                <a:gd name="T94" fmla="*/ 70 w 120"/>
                <a:gd name="T95" fmla="*/ 662 h 866"/>
                <a:gd name="T96" fmla="*/ 70 w 120"/>
                <a:gd name="T97" fmla="*/ 700 h 866"/>
                <a:gd name="T98" fmla="*/ 71 w 120"/>
                <a:gd name="T99" fmla="*/ 763 h 866"/>
                <a:gd name="T100" fmla="*/ 72 w 120"/>
                <a:gd name="T101" fmla="*/ 860 h 866"/>
                <a:gd name="T102" fmla="*/ 72 w 120"/>
                <a:gd name="T103" fmla="*/ 863 h 866"/>
                <a:gd name="T104" fmla="*/ 75 w 120"/>
                <a:gd name="T105" fmla="*/ 866 h 866"/>
                <a:gd name="T106" fmla="*/ 82 w 120"/>
                <a:gd name="T107" fmla="*/ 866 h 866"/>
                <a:gd name="T108" fmla="*/ 85 w 120"/>
                <a:gd name="T109" fmla="*/ 863 h 866"/>
                <a:gd name="T110" fmla="*/ 84 w 120"/>
                <a:gd name="T111" fmla="*/ 653 h 866"/>
                <a:gd name="T112" fmla="*/ 74 w 120"/>
                <a:gd name="T113" fmla="*/ 602 h 866"/>
                <a:gd name="T114" fmla="*/ 75 w 120"/>
                <a:gd name="T115" fmla="*/ 382 h 866"/>
                <a:gd name="T116" fmla="*/ 95 w 120"/>
                <a:gd name="T117" fmla="*/ 336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 h="866">
                  <a:moveTo>
                    <a:pt x="95" y="336"/>
                  </a:moveTo>
                  <a:cubicBezTo>
                    <a:pt x="120" y="222"/>
                    <a:pt x="69" y="25"/>
                    <a:pt x="64" y="2"/>
                  </a:cubicBezTo>
                  <a:cubicBezTo>
                    <a:pt x="64" y="1"/>
                    <a:pt x="63" y="0"/>
                    <a:pt x="61" y="0"/>
                  </a:cubicBezTo>
                  <a:cubicBezTo>
                    <a:pt x="56" y="0"/>
                    <a:pt x="56" y="0"/>
                    <a:pt x="56" y="0"/>
                  </a:cubicBezTo>
                  <a:cubicBezTo>
                    <a:pt x="54" y="0"/>
                    <a:pt x="53" y="1"/>
                    <a:pt x="53" y="3"/>
                  </a:cubicBezTo>
                  <a:cubicBezTo>
                    <a:pt x="56" y="16"/>
                    <a:pt x="59" y="29"/>
                    <a:pt x="62" y="42"/>
                  </a:cubicBezTo>
                  <a:cubicBezTo>
                    <a:pt x="13" y="47"/>
                    <a:pt x="13" y="47"/>
                    <a:pt x="13" y="47"/>
                  </a:cubicBezTo>
                  <a:cubicBezTo>
                    <a:pt x="12" y="47"/>
                    <a:pt x="11" y="48"/>
                    <a:pt x="11" y="49"/>
                  </a:cubicBezTo>
                  <a:cubicBezTo>
                    <a:pt x="11" y="60"/>
                    <a:pt x="11" y="60"/>
                    <a:pt x="11" y="60"/>
                  </a:cubicBezTo>
                  <a:cubicBezTo>
                    <a:pt x="11" y="61"/>
                    <a:pt x="13" y="62"/>
                    <a:pt x="14" y="62"/>
                  </a:cubicBezTo>
                  <a:cubicBezTo>
                    <a:pt x="65" y="58"/>
                    <a:pt x="65" y="58"/>
                    <a:pt x="65" y="58"/>
                  </a:cubicBezTo>
                  <a:cubicBezTo>
                    <a:pt x="70" y="83"/>
                    <a:pt x="74" y="108"/>
                    <a:pt x="77" y="134"/>
                  </a:cubicBezTo>
                  <a:cubicBezTo>
                    <a:pt x="24" y="140"/>
                    <a:pt x="24" y="140"/>
                    <a:pt x="24" y="140"/>
                  </a:cubicBezTo>
                  <a:cubicBezTo>
                    <a:pt x="23" y="140"/>
                    <a:pt x="22" y="141"/>
                    <a:pt x="22" y="142"/>
                  </a:cubicBezTo>
                  <a:cubicBezTo>
                    <a:pt x="23" y="156"/>
                    <a:pt x="23" y="156"/>
                    <a:pt x="23" y="156"/>
                  </a:cubicBezTo>
                  <a:cubicBezTo>
                    <a:pt x="24" y="157"/>
                    <a:pt x="25" y="158"/>
                    <a:pt x="26" y="158"/>
                  </a:cubicBezTo>
                  <a:cubicBezTo>
                    <a:pt x="79" y="152"/>
                    <a:pt x="79" y="152"/>
                    <a:pt x="79" y="152"/>
                  </a:cubicBezTo>
                  <a:cubicBezTo>
                    <a:pt x="80" y="160"/>
                    <a:pt x="81" y="168"/>
                    <a:pt x="82" y="176"/>
                  </a:cubicBezTo>
                  <a:cubicBezTo>
                    <a:pt x="2" y="181"/>
                    <a:pt x="2" y="181"/>
                    <a:pt x="2" y="181"/>
                  </a:cubicBezTo>
                  <a:cubicBezTo>
                    <a:pt x="1" y="181"/>
                    <a:pt x="0" y="182"/>
                    <a:pt x="0" y="184"/>
                  </a:cubicBezTo>
                  <a:cubicBezTo>
                    <a:pt x="0" y="192"/>
                    <a:pt x="0" y="192"/>
                    <a:pt x="0" y="192"/>
                  </a:cubicBezTo>
                  <a:cubicBezTo>
                    <a:pt x="0" y="193"/>
                    <a:pt x="1" y="194"/>
                    <a:pt x="3" y="194"/>
                  </a:cubicBezTo>
                  <a:cubicBezTo>
                    <a:pt x="83" y="190"/>
                    <a:pt x="83" y="190"/>
                    <a:pt x="83" y="190"/>
                  </a:cubicBezTo>
                  <a:cubicBezTo>
                    <a:pt x="84" y="205"/>
                    <a:pt x="85" y="220"/>
                    <a:pt x="86" y="235"/>
                  </a:cubicBezTo>
                  <a:cubicBezTo>
                    <a:pt x="4" y="240"/>
                    <a:pt x="4" y="240"/>
                    <a:pt x="4" y="240"/>
                  </a:cubicBezTo>
                  <a:cubicBezTo>
                    <a:pt x="2" y="240"/>
                    <a:pt x="0" y="241"/>
                    <a:pt x="0" y="243"/>
                  </a:cubicBezTo>
                  <a:cubicBezTo>
                    <a:pt x="0" y="251"/>
                    <a:pt x="0" y="251"/>
                    <a:pt x="0" y="251"/>
                  </a:cubicBezTo>
                  <a:cubicBezTo>
                    <a:pt x="0" y="252"/>
                    <a:pt x="1" y="253"/>
                    <a:pt x="3" y="253"/>
                  </a:cubicBezTo>
                  <a:cubicBezTo>
                    <a:pt x="83" y="249"/>
                    <a:pt x="83" y="249"/>
                    <a:pt x="83" y="249"/>
                  </a:cubicBezTo>
                  <a:cubicBezTo>
                    <a:pt x="85" y="250"/>
                    <a:pt x="85" y="251"/>
                    <a:pt x="86" y="252"/>
                  </a:cubicBezTo>
                  <a:cubicBezTo>
                    <a:pt x="86" y="255"/>
                    <a:pt x="86" y="258"/>
                    <a:pt x="86" y="262"/>
                  </a:cubicBezTo>
                  <a:cubicBezTo>
                    <a:pt x="2" y="267"/>
                    <a:pt x="2" y="267"/>
                    <a:pt x="2" y="267"/>
                  </a:cubicBezTo>
                  <a:cubicBezTo>
                    <a:pt x="1" y="267"/>
                    <a:pt x="0" y="268"/>
                    <a:pt x="0" y="269"/>
                  </a:cubicBezTo>
                  <a:cubicBezTo>
                    <a:pt x="0" y="277"/>
                    <a:pt x="0" y="277"/>
                    <a:pt x="0" y="277"/>
                  </a:cubicBezTo>
                  <a:cubicBezTo>
                    <a:pt x="0" y="278"/>
                    <a:pt x="1" y="279"/>
                    <a:pt x="3" y="279"/>
                  </a:cubicBezTo>
                  <a:cubicBezTo>
                    <a:pt x="86" y="275"/>
                    <a:pt x="86" y="275"/>
                    <a:pt x="86" y="275"/>
                  </a:cubicBezTo>
                  <a:cubicBezTo>
                    <a:pt x="86" y="282"/>
                    <a:pt x="86" y="288"/>
                    <a:pt x="86" y="294"/>
                  </a:cubicBezTo>
                  <a:cubicBezTo>
                    <a:pt x="85" y="303"/>
                    <a:pt x="85" y="312"/>
                    <a:pt x="83" y="321"/>
                  </a:cubicBezTo>
                  <a:cubicBezTo>
                    <a:pt x="2" y="327"/>
                    <a:pt x="2" y="327"/>
                    <a:pt x="2" y="327"/>
                  </a:cubicBezTo>
                  <a:cubicBezTo>
                    <a:pt x="1" y="328"/>
                    <a:pt x="0" y="328"/>
                    <a:pt x="0" y="330"/>
                  </a:cubicBezTo>
                  <a:cubicBezTo>
                    <a:pt x="0" y="338"/>
                    <a:pt x="0" y="338"/>
                    <a:pt x="0" y="338"/>
                  </a:cubicBezTo>
                  <a:cubicBezTo>
                    <a:pt x="0" y="339"/>
                    <a:pt x="1" y="340"/>
                    <a:pt x="3" y="340"/>
                  </a:cubicBezTo>
                  <a:cubicBezTo>
                    <a:pt x="78" y="334"/>
                    <a:pt x="78" y="334"/>
                    <a:pt x="78" y="334"/>
                  </a:cubicBezTo>
                  <a:cubicBezTo>
                    <a:pt x="74" y="346"/>
                    <a:pt x="67" y="360"/>
                    <a:pt x="63" y="369"/>
                  </a:cubicBezTo>
                  <a:cubicBezTo>
                    <a:pt x="46" y="404"/>
                    <a:pt x="35" y="430"/>
                    <a:pt x="33" y="469"/>
                  </a:cubicBezTo>
                  <a:cubicBezTo>
                    <a:pt x="31" y="494"/>
                    <a:pt x="34" y="520"/>
                    <a:pt x="38" y="544"/>
                  </a:cubicBezTo>
                  <a:cubicBezTo>
                    <a:pt x="44" y="569"/>
                    <a:pt x="53" y="591"/>
                    <a:pt x="61" y="615"/>
                  </a:cubicBezTo>
                  <a:cubicBezTo>
                    <a:pt x="67" y="630"/>
                    <a:pt x="69" y="646"/>
                    <a:pt x="70" y="662"/>
                  </a:cubicBezTo>
                  <a:cubicBezTo>
                    <a:pt x="70" y="674"/>
                    <a:pt x="70" y="687"/>
                    <a:pt x="70" y="700"/>
                  </a:cubicBezTo>
                  <a:cubicBezTo>
                    <a:pt x="71" y="721"/>
                    <a:pt x="71" y="742"/>
                    <a:pt x="71" y="763"/>
                  </a:cubicBezTo>
                  <a:cubicBezTo>
                    <a:pt x="72" y="795"/>
                    <a:pt x="72" y="827"/>
                    <a:pt x="72" y="860"/>
                  </a:cubicBezTo>
                  <a:cubicBezTo>
                    <a:pt x="72" y="861"/>
                    <a:pt x="72" y="862"/>
                    <a:pt x="72" y="863"/>
                  </a:cubicBezTo>
                  <a:cubicBezTo>
                    <a:pt x="72" y="864"/>
                    <a:pt x="73" y="866"/>
                    <a:pt x="75" y="866"/>
                  </a:cubicBezTo>
                  <a:cubicBezTo>
                    <a:pt x="82" y="866"/>
                    <a:pt x="82" y="866"/>
                    <a:pt x="82" y="866"/>
                  </a:cubicBezTo>
                  <a:cubicBezTo>
                    <a:pt x="84" y="866"/>
                    <a:pt x="85" y="864"/>
                    <a:pt x="85" y="863"/>
                  </a:cubicBezTo>
                  <a:cubicBezTo>
                    <a:pt x="84" y="653"/>
                    <a:pt x="84" y="653"/>
                    <a:pt x="84" y="653"/>
                  </a:cubicBezTo>
                  <a:cubicBezTo>
                    <a:pt x="84" y="635"/>
                    <a:pt x="81" y="618"/>
                    <a:pt x="74" y="602"/>
                  </a:cubicBezTo>
                  <a:cubicBezTo>
                    <a:pt x="24" y="481"/>
                    <a:pt x="63" y="415"/>
                    <a:pt x="75" y="382"/>
                  </a:cubicBezTo>
                  <a:cubicBezTo>
                    <a:pt x="81" y="367"/>
                    <a:pt x="93" y="345"/>
                    <a:pt x="95" y="336"/>
                  </a:cubicBezTo>
                  <a:close/>
                </a:path>
              </a:pathLst>
            </a:custGeom>
            <a:solidFill>
              <a:srgbClr val="E4E1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46" name="Freeform 15">
              <a:extLst>
                <a:ext uri="{FF2B5EF4-FFF2-40B4-BE49-F238E27FC236}">
                  <a16:creationId xmlns:a16="http://schemas.microsoft.com/office/drawing/2014/main" id="{3D5B9A32-F686-4C28-9285-259F245BDD1B}"/>
                </a:ext>
              </a:extLst>
            </p:cNvPr>
            <p:cNvSpPr>
              <a:spLocks/>
            </p:cNvSpPr>
            <p:nvPr/>
          </p:nvSpPr>
          <p:spPr bwMode="auto">
            <a:xfrm>
              <a:off x="9421813" y="2870201"/>
              <a:ext cx="542925" cy="366713"/>
            </a:xfrm>
            <a:custGeom>
              <a:avLst/>
              <a:gdLst>
                <a:gd name="T0" fmla="*/ 144 w 144"/>
                <a:gd name="T1" fmla="*/ 57 h 97"/>
                <a:gd name="T2" fmla="*/ 144 w 144"/>
                <a:gd name="T3" fmla="*/ 70 h 97"/>
                <a:gd name="T4" fmla="*/ 142 w 144"/>
                <a:gd name="T5" fmla="*/ 72 h 97"/>
                <a:gd name="T6" fmla="*/ 89 w 144"/>
                <a:gd name="T7" fmla="*/ 84 h 97"/>
                <a:gd name="T8" fmla="*/ 51 w 144"/>
                <a:gd name="T9" fmla="*/ 91 h 97"/>
                <a:gd name="T10" fmla="*/ 11 w 144"/>
                <a:gd name="T11" fmla="*/ 94 h 97"/>
                <a:gd name="T12" fmla="*/ 1 w 144"/>
                <a:gd name="T13" fmla="*/ 86 h 97"/>
                <a:gd name="T14" fmla="*/ 1 w 144"/>
                <a:gd name="T15" fmla="*/ 77 h 97"/>
                <a:gd name="T16" fmla="*/ 22 w 144"/>
                <a:gd name="T17" fmla="*/ 57 h 97"/>
                <a:gd name="T18" fmla="*/ 53 w 144"/>
                <a:gd name="T19" fmla="*/ 39 h 97"/>
                <a:gd name="T20" fmla="*/ 124 w 144"/>
                <a:gd name="T21" fmla="*/ 0 h 97"/>
                <a:gd name="T22" fmla="*/ 125 w 144"/>
                <a:gd name="T23" fmla="*/ 0 h 97"/>
                <a:gd name="T24" fmla="*/ 126 w 144"/>
                <a:gd name="T25" fmla="*/ 1 h 97"/>
                <a:gd name="T26" fmla="*/ 132 w 144"/>
                <a:gd name="T27" fmla="*/ 8 h 97"/>
                <a:gd name="T28" fmla="*/ 131 w 144"/>
                <a:gd name="T29" fmla="*/ 12 h 97"/>
                <a:gd name="T30" fmla="*/ 124 w 144"/>
                <a:gd name="T31" fmla="*/ 15 h 97"/>
                <a:gd name="T32" fmla="*/ 108 w 144"/>
                <a:gd name="T33" fmla="*/ 25 h 97"/>
                <a:gd name="T34" fmla="*/ 86 w 144"/>
                <a:gd name="T35" fmla="*/ 38 h 97"/>
                <a:gd name="T36" fmla="*/ 62 w 144"/>
                <a:gd name="T37" fmla="*/ 52 h 97"/>
                <a:gd name="T38" fmla="*/ 32 w 144"/>
                <a:gd name="T39" fmla="*/ 70 h 97"/>
                <a:gd name="T40" fmla="*/ 27 w 144"/>
                <a:gd name="T41" fmla="*/ 75 h 97"/>
                <a:gd name="T42" fmla="*/ 54 w 144"/>
                <a:gd name="T43" fmla="*/ 74 h 97"/>
                <a:gd name="T44" fmla="*/ 132 w 144"/>
                <a:gd name="T45" fmla="*/ 58 h 97"/>
                <a:gd name="T46" fmla="*/ 141 w 144"/>
                <a:gd name="T47" fmla="*/ 55 h 97"/>
                <a:gd name="T48" fmla="*/ 144 w 144"/>
                <a:gd name="T49" fmla="*/ 5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97">
                  <a:moveTo>
                    <a:pt x="144" y="57"/>
                  </a:moveTo>
                  <a:cubicBezTo>
                    <a:pt x="144" y="70"/>
                    <a:pt x="144" y="70"/>
                    <a:pt x="144" y="70"/>
                  </a:cubicBezTo>
                  <a:cubicBezTo>
                    <a:pt x="144" y="71"/>
                    <a:pt x="143" y="72"/>
                    <a:pt x="142" y="72"/>
                  </a:cubicBezTo>
                  <a:cubicBezTo>
                    <a:pt x="125" y="76"/>
                    <a:pt x="107" y="80"/>
                    <a:pt x="89" y="84"/>
                  </a:cubicBezTo>
                  <a:cubicBezTo>
                    <a:pt x="77" y="86"/>
                    <a:pt x="64" y="89"/>
                    <a:pt x="51" y="91"/>
                  </a:cubicBezTo>
                  <a:cubicBezTo>
                    <a:pt x="39" y="93"/>
                    <a:pt x="23" y="97"/>
                    <a:pt x="11" y="94"/>
                  </a:cubicBezTo>
                  <a:cubicBezTo>
                    <a:pt x="7" y="93"/>
                    <a:pt x="2" y="90"/>
                    <a:pt x="1" y="86"/>
                  </a:cubicBezTo>
                  <a:cubicBezTo>
                    <a:pt x="0" y="83"/>
                    <a:pt x="0" y="80"/>
                    <a:pt x="1" y="77"/>
                  </a:cubicBezTo>
                  <a:cubicBezTo>
                    <a:pt x="5" y="67"/>
                    <a:pt x="14" y="62"/>
                    <a:pt x="22" y="57"/>
                  </a:cubicBezTo>
                  <a:cubicBezTo>
                    <a:pt x="33" y="51"/>
                    <a:pt x="43" y="45"/>
                    <a:pt x="53" y="39"/>
                  </a:cubicBezTo>
                  <a:cubicBezTo>
                    <a:pt x="77" y="25"/>
                    <a:pt x="100" y="12"/>
                    <a:pt x="124" y="0"/>
                  </a:cubicBezTo>
                  <a:cubicBezTo>
                    <a:pt x="124" y="0"/>
                    <a:pt x="125" y="0"/>
                    <a:pt x="125" y="0"/>
                  </a:cubicBezTo>
                  <a:cubicBezTo>
                    <a:pt x="126" y="0"/>
                    <a:pt x="126" y="1"/>
                    <a:pt x="126" y="1"/>
                  </a:cubicBezTo>
                  <a:cubicBezTo>
                    <a:pt x="127" y="2"/>
                    <a:pt x="132" y="7"/>
                    <a:pt x="132" y="8"/>
                  </a:cubicBezTo>
                  <a:cubicBezTo>
                    <a:pt x="132" y="9"/>
                    <a:pt x="132" y="11"/>
                    <a:pt x="131" y="12"/>
                  </a:cubicBezTo>
                  <a:cubicBezTo>
                    <a:pt x="129" y="13"/>
                    <a:pt x="127" y="14"/>
                    <a:pt x="124" y="15"/>
                  </a:cubicBezTo>
                  <a:cubicBezTo>
                    <a:pt x="119" y="19"/>
                    <a:pt x="113" y="22"/>
                    <a:pt x="108" y="25"/>
                  </a:cubicBezTo>
                  <a:cubicBezTo>
                    <a:pt x="100" y="29"/>
                    <a:pt x="93" y="34"/>
                    <a:pt x="86" y="38"/>
                  </a:cubicBezTo>
                  <a:cubicBezTo>
                    <a:pt x="78" y="43"/>
                    <a:pt x="70" y="47"/>
                    <a:pt x="62" y="52"/>
                  </a:cubicBezTo>
                  <a:cubicBezTo>
                    <a:pt x="52" y="58"/>
                    <a:pt x="42" y="64"/>
                    <a:pt x="32" y="70"/>
                  </a:cubicBezTo>
                  <a:cubicBezTo>
                    <a:pt x="30" y="71"/>
                    <a:pt x="27" y="73"/>
                    <a:pt x="27" y="75"/>
                  </a:cubicBezTo>
                  <a:cubicBezTo>
                    <a:pt x="26" y="78"/>
                    <a:pt x="52" y="74"/>
                    <a:pt x="54" y="74"/>
                  </a:cubicBezTo>
                  <a:cubicBezTo>
                    <a:pt x="80" y="70"/>
                    <a:pt x="106" y="64"/>
                    <a:pt x="132" y="58"/>
                  </a:cubicBezTo>
                  <a:cubicBezTo>
                    <a:pt x="135" y="57"/>
                    <a:pt x="138" y="56"/>
                    <a:pt x="141" y="55"/>
                  </a:cubicBezTo>
                  <a:cubicBezTo>
                    <a:pt x="143" y="55"/>
                    <a:pt x="144" y="56"/>
                    <a:pt x="144" y="57"/>
                  </a:cubicBezTo>
                  <a:close/>
                </a:path>
              </a:pathLst>
            </a:custGeom>
            <a:solidFill>
              <a:srgbClr val="E4E1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47" name="Freeform 16">
              <a:extLst>
                <a:ext uri="{FF2B5EF4-FFF2-40B4-BE49-F238E27FC236}">
                  <a16:creationId xmlns:a16="http://schemas.microsoft.com/office/drawing/2014/main" id="{01BBA56B-3076-4905-8101-2B5FD73CEC3A}"/>
                </a:ext>
              </a:extLst>
            </p:cNvPr>
            <p:cNvSpPr>
              <a:spLocks/>
            </p:cNvSpPr>
            <p:nvPr/>
          </p:nvSpPr>
          <p:spPr bwMode="auto">
            <a:xfrm>
              <a:off x="7748588" y="1379538"/>
              <a:ext cx="411163" cy="520700"/>
            </a:xfrm>
            <a:custGeom>
              <a:avLst/>
              <a:gdLst>
                <a:gd name="T0" fmla="*/ 0 w 109"/>
                <a:gd name="T1" fmla="*/ 21 h 138"/>
                <a:gd name="T2" fmla="*/ 20 w 109"/>
                <a:gd name="T3" fmla="*/ 135 h 138"/>
                <a:gd name="T4" fmla="*/ 24 w 109"/>
                <a:gd name="T5" fmla="*/ 137 h 138"/>
                <a:gd name="T6" fmla="*/ 107 w 109"/>
                <a:gd name="T7" fmla="*/ 100 h 138"/>
                <a:gd name="T8" fmla="*/ 109 w 109"/>
                <a:gd name="T9" fmla="*/ 97 h 138"/>
                <a:gd name="T10" fmla="*/ 102 w 109"/>
                <a:gd name="T11" fmla="*/ 2 h 138"/>
                <a:gd name="T12" fmla="*/ 100 w 109"/>
                <a:gd name="T13" fmla="*/ 0 h 138"/>
                <a:gd name="T14" fmla="*/ 89 w 109"/>
                <a:gd name="T15" fmla="*/ 0 h 138"/>
                <a:gd name="T16" fmla="*/ 86 w 109"/>
                <a:gd name="T17" fmla="*/ 3 h 138"/>
                <a:gd name="T18" fmla="*/ 89 w 109"/>
                <a:gd name="T19" fmla="*/ 87 h 138"/>
                <a:gd name="T20" fmla="*/ 88 w 109"/>
                <a:gd name="T21" fmla="*/ 89 h 138"/>
                <a:gd name="T22" fmla="*/ 37 w 109"/>
                <a:gd name="T23" fmla="*/ 108 h 138"/>
                <a:gd name="T24" fmla="*/ 35 w 109"/>
                <a:gd name="T25" fmla="*/ 107 h 138"/>
                <a:gd name="T26" fmla="*/ 17 w 109"/>
                <a:gd name="T27" fmla="*/ 13 h 138"/>
                <a:gd name="T28" fmla="*/ 13 w 109"/>
                <a:gd name="T29" fmla="*/ 11 h 138"/>
                <a:gd name="T30" fmla="*/ 2 w 109"/>
                <a:gd name="T31" fmla="*/ 18 h 138"/>
                <a:gd name="T32" fmla="*/ 0 w 109"/>
                <a:gd name="T33" fmla="*/ 2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138">
                  <a:moveTo>
                    <a:pt x="0" y="21"/>
                  </a:moveTo>
                  <a:cubicBezTo>
                    <a:pt x="4" y="29"/>
                    <a:pt x="15" y="58"/>
                    <a:pt x="20" y="135"/>
                  </a:cubicBezTo>
                  <a:cubicBezTo>
                    <a:pt x="20" y="137"/>
                    <a:pt x="22" y="138"/>
                    <a:pt x="24" y="137"/>
                  </a:cubicBezTo>
                  <a:cubicBezTo>
                    <a:pt x="35" y="130"/>
                    <a:pt x="71" y="107"/>
                    <a:pt x="107" y="100"/>
                  </a:cubicBezTo>
                  <a:cubicBezTo>
                    <a:pt x="108" y="100"/>
                    <a:pt x="109" y="99"/>
                    <a:pt x="109" y="97"/>
                  </a:cubicBezTo>
                  <a:cubicBezTo>
                    <a:pt x="102" y="2"/>
                    <a:pt x="102" y="2"/>
                    <a:pt x="102" y="2"/>
                  </a:cubicBezTo>
                  <a:cubicBezTo>
                    <a:pt x="102" y="1"/>
                    <a:pt x="101" y="0"/>
                    <a:pt x="100" y="0"/>
                  </a:cubicBezTo>
                  <a:cubicBezTo>
                    <a:pt x="89" y="0"/>
                    <a:pt x="89" y="0"/>
                    <a:pt x="89" y="0"/>
                  </a:cubicBezTo>
                  <a:cubicBezTo>
                    <a:pt x="87" y="0"/>
                    <a:pt x="86" y="1"/>
                    <a:pt x="86" y="3"/>
                  </a:cubicBezTo>
                  <a:cubicBezTo>
                    <a:pt x="89" y="87"/>
                    <a:pt x="89" y="87"/>
                    <a:pt x="89" y="87"/>
                  </a:cubicBezTo>
                  <a:cubicBezTo>
                    <a:pt x="89" y="88"/>
                    <a:pt x="88" y="88"/>
                    <a:pt x="88" y="89"/>
                  </a:cubicBezTo>
                  <a:cubicBezTo>
                    <a:pt x="81" y="90"/>
                    <a:pt x="57" y="95"/>
                    <a:pt x="37" y="108"/>
                  </a:cubicBezTo>
                  <a:cubicBezTo>
                    <a:pt x="36" y="109"/>
                    <a:pt x="35" y="108"/>
                    <a:pt x="35" y="107"/>
                  </a:cubicBezTo>
                  <a:cubicBezTo>
                    <a:pt x="34" y="95"/>
                    <a:pt x="31" y="55"/>
                    <a:pt x="17" y="13"/>
                  </a:cubicBezTo>
                  <a:cubicBezTo>
                    <a:pt x="17" y="11"/>
                    <a:pt x="15" y="10"/>
                    <a:pt x="13" y="11"/>
                  </a:cubicBezTo>
                  <a:cubicBezTo>
                    <a:pt x="2" y="18"/>
                    <a:pt x="2" y="18"/>
                    <a:pt x="2" y="18"/>
                  </a:cubicBezTo>
                  <a:cubicBezTo>
                    <a:pt x="0" y="18"/>
                    <a:pt x="0" y="20"/>
                    <a:pt x="0" y="21"/>
                  </a:cubicBezTo>
                  <a:close/>
                </a:path>
              </a:pathLst>
            </a:custGeom>
            <a:solidFill>
              <a:srgbClr val="E4E1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48" name="Freeform 17">
              <a:extLst>
                <a:ext uri="{FF2B5EF4-FFF2-40B4-BE49-F238E27FC236}">
                  <a16:creationId xmlns:a16="http://schemas.microsoft.com/office/drawing/2014/main" id="{26367021-CB93-41F4-A6D7-85E4283E0591}"/>
                </a:ext>
              </a:extLst>
            </p:cNvPr>
            <p:cNvSpPr>
              <a:spLocks/>
            </p:cNvSpPr>
            <p:nvPr/>
          </p:nvSpPr>
          <p:spPr bwMode="auto">
            <a:xfrm>
              <a:off x="8256588" y="1398588"/>
              <a:ext cx="227013" cy="344488"/>
            </a:xfrm>
            <a:custGeom>
              <a:avLst/>
              <a:gdLst>
                <a:gd name="T0" fmla="*/ 57 w 60"/>
                <a:gd name="T1" fmla="*/ 90 h 91"/>
                <a:gd name="T2" fmla="*/ 10 w 60"/>
                <a:gd name="T3" fmla="*/ 86 h 91"/>
                <a:gd name="T4" fmla="*/ 7 w 60"/>
                <a:gd name="T5" fmla="*/ 84 h 91"/>
                <a:gd name="T6" fmla="*/ 0 w 60"/>
                <a:gd name="T7" fmla="*/ 2 h 91"/>
                <a:gd name="T8" fmla="*/ 2 w 60"/>
                <a:gd name="T9" fmla="*/ 0 h 91"/>
                <a:gd name="T10" fmla="*/ 15 w 60"/>
                <a:gd name="T11" fmla="*/ 0 h 91"/>
                <a:gd name="T12" fmla="*/ 18 w 60"/>
                <a:gd name="T13" fmla="*/ 2 h 91"/>
                <a:gd name="T14" fmla="*/ 23 w 60"/>
                <a:gd name="T15" fmla="*/ 69 h 91"/>
                <a:gd name="T16" fmla="*/ 25 w 60"/>
                <a:gd name="T17" fmla="*/ 72 h 91"/>
                <a:gd name="T18" fmla="*/ 36 w 60"/>
                <a:gd name="T19" fmla="*/ 73 h 91"/>
                <a:gd name="T20" fmla="*/ 39 w 60"/>
                <a:gd name="T21" fmla="*/ 71 h 91"/>
                <a:gd name="T22" fmla="*/ 37 w 60"/>
                <a:gd name="T23" fmla="*/ 5 h 91"/>
                <a:gd name="T24" fmla="*/ 39 w 60"/>
                <a:gd name="T25" fmla="*/ 3 h 91"/>
                <a:gd name="T26" fmla="*/ 53 w 60"/>
                <a:gd name="T27" fmla="*/ 4 h 91"/>
                <a:gd name="T28" fmla="*/ 56 w 60"/>
                <a:gd name="T29" fmla="*/ 6 h 91"/>
                <a:gd name="T30" fmla="*/ 60 w 60"/>
                <a:gd name="T31" fmla="*/ 88 h 91"/>
                <a:gd name="T32" fmla="*/ 57 w 60"/>
                <a:gd name="T33" fmla="*/ 9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91">
                  <a:moveTo>
                    <a:pt x="57" y="90"/>
                  </a:moveTo>
                  <a:cubicBezTo>
                    <a:pt x="44" y="87"/>
                    <a:pt x="17" y="87"/>
                    <a:pt x="10" y="86"/>
                  </a:cubicBezTo>
                  <a:cubicBezTo>
                    <a:pt x="9" y="86"/>
                    <a:pt x="8" y="85"/>
                    <a:pt x="7" y="84"/>
                  </a:cubicBezTo>
                  <a:cubicBezTo>
                    <a:pt x="0" y="2"/>
                    <a:pt x="0" y="2"/>
                    <a:pt x="0" y="2"/>
                  </a:cubicBezTo>
                  <a:cubicBezTo>
                    <a:pt x="0" y="1"/>
                    <a:pt x="1" y="0"/>
                    <a:pt x="2" y="0"/>
                  </a:cubicBezTo>
                  <a:cubicBezTo>
                    <a:pt x="15" y="0"/>
                    <a:pt x="15" y="0"/>
                    <a:pt x="15" y="0"/>
                  </a:cubicBezTo>
                  <a:cubicBezTo>
                    <a:pt x="16" y="0"/>
                    <a:pt x="17" y="1"/>
                    <a:pt x="18" y="2"/>
                  </a:cubicBezTo>
                  <a:cubicBezTo>
                    <a:pt x="23" y="69"/>
                    <a:pt x="23" y="69"/>
                    <a:pt x="23" y="69"/>
                  </a:cubicBezTo>
                  <a:cubicBezTo>
                    <a:pt x="23" y="71"/>
                    <a:pt x="24" y="72"/>
                    <a:pt x="25" y="72"/>
                  </a:cubicBezTo>
                  <a:cubicBezTo>
                    <a:pt x="28" y="72"/>
                    <a:pt x="33" y="73"/>
                    <a:pt x="36" y="73"/>
                  </a:cubicBezTo>
                  <a:cubicBezTo>
                    <a:pt x="38" y="73"/>
                    <a:pt x="39" y="72"/>
                    <a:pt x="39" y="71"/>
                  </a:cubicBezTo>
                  <a:cubicBezTo>
                    <a:pt x="37" y="5"/>
                    <a:pt x="37" y="5"/>
                    <a:pt x="37" y="5"/>
                  </a:cubicBezTo>
                  <a:cubicBezTo>
                    <a:pt x="37" y="4"/>
                    <a:pt x="38" y="3"/>
                    <a:pt x="39" y="3"/>
                  </a:cubicBezTo>
                  <a:cubicBezTo>
                    <a:pt x="53" y="4"/>
                    <a:pt x="53" y="4"/>
                    <a:pt x="53" y="4"/>
                  </a:cubicBezTo>
                  <a:cubicBezTo>
                    <a:pt x="55" y="4"/>
                    <a:pt x="56" y="5"/>
                    <a:pt x="56" y="6"/>
                  </a:cubicBezTo>
                  <a:cubicBezTo>
                    <a:pt x="60" y="88"/>
                    <a:pt x="60" y="88"/>
                    <a:pt x="60" y="88"/>
                  </a:cubicBezTo>
                  <a:cubicBezTo>
                    <a:pt x="60" y="89"/>
                    <a:pt x="58" y="91"/>
                    <a:pt x="57" y="90"/>
                  </a:cubicBezTo>
                  <a:close/>
                </a:path>
              </a:pathLst>
            </a:custGeom>
            <a:solidFill>
              <a:srgbClr val="E4E1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
          <p:nvSpPr>
            <p:cNvPr id="49" name="Freeform 18">
              <a:extLst>
                <a:ext uri="{FF2B5EF4-FFF2-40B4-BE49-F238E27FC236}">
                  <a16:creationId xmlns:a16="http://schemas.microsoft.com/office/drawing/2014/main" id="{BBAF8B46-98D4-4EAB-9693-1542B3277E34}"/>
                </a:ext>
              </a:extLst>
            </p:cNvPr>
            <p:cNvSpPr>
              <a:spLocks noEditPoints="1"/>
            </p:cNvSpPr>
            <p:nvPr/>
          </p:nvSpPr>
          <p:spPr bwMode="auto">
            <a:xfrm>
              <a:off x="7205663" y="1422401"/>
              <a:ext cx="2976563" cy="4286250"/>
            </a:xfrm>
            <a:custGeom>
              <a:avLst/>
              <a:gdLst>
                <a:gd name="T0" fmla="*/ 729 w 790"/>
                <a:gd name="T1" fmla="*/ 188 h 1136"/>
                <a:gd name="T2" fmla="*/ 481 w 790"/>
                <a:gd name="T3" fmla="*/ 183 h 1136"/>
                <a:gd name="T4" fmla="*/ 383 w 790"/>
                <a:gd name="T5" fmla="*/ 3 h 1136"/>
                <a:gd name="T6" fmla="*/ 366 w 790"/>
                <a:gd name="T7" fmla="*/ 4 h 1136"/>
                <a:gd name="T8" fmla="*/ 461 w 790"/>
                <a:gd name="T9" fmla="*/ 185 h 1136"/>
                <a:gd name="T10" fmla="*/ 333 w 790"/>
                <a:gd name="T11" fmla="*/ 225 h 1136"/>
                <a:gd name="T12" fmla="*/ 198 w 790"/>
                <a:gd name="T13" fmla="*/ 369 h 1136"/>
                <a:gd name="T14" fmla="*/ 240 w 790"/>
                <a:gd name="T15" fmla="*/ 440 h 1136"/>
                <a:gd name="T16" fmla="*/ 157 w 790"/>
                <a:gd name="T17" fmla="*/ 511 h 1136"/>
                <a:gd name="T18" fmla="*/ 127 w 790"/>
                <a:gd name="T19" fmla="*/ 167 h 1136"/>
                <a:gd name="T20" fmla="*/ 104 w 790"/>
                <a:gd name="T21" fmla="*/ 36 h 1136"/>
                <a:gd name="T22" fmla="*/ 100 w 790"/>
                <a:gd name="T23" fmla="*/ 180 h 1136"/>
                <a:gd name="T24" fmla="*/ 33 w 790"/>
                <a:gd name="T25" fmla="*/ 229 h 1136"/>
                <a:gd name="T26" fmla="*/ 13 w 790"/>
                <a:gd name="T27" fmla="*/ 155 h 1136"/>
                <a:gd name="T28" fmla="*/ 10 w 790"/>
                <a:gd name="T29" fmla="*/ 218 h 1136"/>
                <a:gd name="T30" fmla="*/ 54 w 790"/>
                <a:gd name="T31" fmla="*/ 524 h 1136"/>
                <a:gd name="T32" fmla="*/ 195 w 790"/>
                <a:gd name="T33" fmla="*/ 690 h 1136"/>
                <a:gd name="T34" fmla="*/ 269 w 790"/>
                <a:gd name="T35" fmla="*/ 597 h 1136"/>
                <a:gd name="T36" fmla="*/ 377 w 790"/>
                <a:gd name="T37" fmla="*/ 894 h 1136"/>
                <a:gd name="T38" fmla="*/ 419 w 790"/>
                <a:gd name="T39" fmla="*/ 1054 h 1136"/>
                <a:gd name="T40" fmla="*/ 220 w 790"/>
                <a:gd name="T41" fmla="*/ 1027 h 1136"/>
                <a:gd name="T42" fmla="*/ 136 w 790"/>
                <a:gd name="T43" fmla="*/ 828 h 1136"/>
                <a:gd name="T44" fmla="*/ 81 w 790"/>
                <a:gd name="T45" fmla="*/ 804 h 1136"/>
                <a:gd name="T46" fmla="*/ 26 w 790"/>
                <a:gd name="T47" fmla="*/ 1058 h 1136"/>
                <a:gd name="T48" fmla="*/ 42 w 790"/>
                <a:gd name="T49" fmla="*/ 1058 h 1136"/>
                <a:gd name="T50" fmla="*/ 222 w 790"/>
                <a:gd name="T51" fmla="*/ 1066 h 1136"/>
                <a:gd name="T52" fmla="*/ 631 w 790"/>
                <a:gd name="T53" fmla="*/ 1096 h 1136"/>
                <a:gd name="T54" fmla="*/ 778 w 790"/>
                <a:gd name="T55" fmla="*/ 765 h 1136"/>
                <a:gd name="T56" fmla="*/ 625 w 790"/>
                <a:gd name="T57" fmla="*/ 539 h 1136"/>
                <a:gd name="T58" fmla="*/ 734 w 790"/>
                <a:gd name="T59" fmla="*/ 509 h 1136"/>
                <a:gd name="T60" fmla="*/ 621 w 790"/>
                <a:gd name="T61" fmla="*/ 522 h 1136"/>
                <a:gd name="T62" fmla="*/ 570 w 790"/>
                <a:gd name="T63" fmla="*/ 611 h 1136"/>
                <a:gd name="T64" fmla="*/ 548 w 790"/>
                <a:gd name="T65" fmla="*/ 656 h 1136"/>
                <a:gd name="T66" fmla="*/ 760 w 790"/>
                <a:gd name="T67" fmla="*/ 745 h 1136"/>
                <a:gd name="T68" fmla="*/ 515 w 790"/>
                <a:gd name="T69" fmla="*/ 1058 h 1136"/>
                <a:gd name="T70" fmla="*/ 361 w 790"/>
                <a:gd name="T71" fmla="*/ 756 h 1136"/>
                <a:gd name="T72" fmla="*/ 454 w 790"/>
                <a:gd name="T73" fmla="*/ 635 h 1136"/>
                <a:gd name="T74" fmla="*/ 388 w 790"/>
                <a:gd name="T75" fmla="*/ 560 h 1136"/>
                <a:gd name="T76" fmla="*/ 378 w 790"/>
                <a:gd name="T77" fmla="*/ 408 h 1136"/>
                <a:gd name="T78" fmla="*/ 548 w 790"/>
                <a:gd name="T79" fmla="*/ 402 h 1136"/>
                <a:gd name="T80" fmla="*/ 695 w 790"/>
                <a:gd name="T81" fmla="*/ 341 h 1136"/>
                <a:gd name="T82" fmla="*/ 577 w 790"/>
                <a:gd name="T83" fmla="*/ 386 h 1136"/>
                <a:gd name="T84" fmla="*/ 535 w 790"/>
                <a:gd name="T85" fmla="*/ 350 h 1136"/>
                <a:gd name="T86" fmla="*/ 728 w 790"/>
                <a:gd name="T87" fmla="*/ 272 h 1136"/>
                <a:gd name="T88" fmla="*/ 729 w 790"/>
                <a:gd name="T89" fmla="*/ 254 h 1136"/>
                <a:gd name="T90" fmla="*/ 379 w 790"/>
                <a:gd name="T91" fmla="*/ 353 h 1136"/>
                <a:gd name="T92" fmla="*/ 270 w 790"/>
                <a:gd name="T93" fmla="*/ 585 h 1136"/>
                <a:gd name="T94" fmla="*/ 219 w 790"/>
                <a:gd name="T95" fmla="*/ 600 h 1136"/>
                <a:gd name="T96" fmla="*/ 222 w 790"/>
                <a:gd name="T97" fmla="*/ 563 h 1136"/>
                <a:gd name="T98" fmla="*/ 212 w 790"/>
                <a:gd name="T99" fmla="*/ 360 h 1136"/>
                <a:gd name="T100" fmla="*/ 69 w 790"/>
                <a:gd name="T101" fmla="*/ 325 h 1136"/>
                <a:gd name="T102" fmla="*/ 44 w 790"/>
                <a:gd name="T103" fmla="*/ 322 h 1136"/>
                <a:gd name="T104" fmla="*/ 69 w 790"/>
                <a:gd name="T105" fmla="*/ 250 h 1136"/>
                <a:gd name="T106" fmla="*/ 509 w 790"/>
                <a:gd name="T107" fmla="*/ 305 h 1136"/>
                <a:gd name="T108" fmla="*/ 455 w 790"/>
                <a:gd name="T109" fmla="*/ 328 h 1136"/>
                <a:gd name="T110" fmla="*/ 509 w 790"/>
                <a:gd name="T111" fmla="*/ 305 h 1136"/>
                <a:gd name="T112" fmla="*/ 441 w 790"/>
                <a:gd name="T113" fmla="*/ 625 h 1136"/>
                <a:gd name="T114" fmla="*/ 342 w 790"/>
                <a:gd name="T115" fmla="*/ 642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90" h="1136">
                  <a:moveTo>
                    <a:pt x="235" y="264"/>
                  </a:moveTo>
                  <a:cubicBezTo>
                    <a:pt x="247" y="264"/>
                    <a:pt x="331" y="254"/>
                    <a:pt x="433" y="217"/>
                  </a:cubicBezTo>
                  <a:cubicBezTo>
                    <a:pt x="564" y="170"/>
                    <a:pt x="729" y="188"/>
                    <a:pt x="729" y="188"/>
                  </a:cubicBezTo>
                  <a:cubicBezTo>
                    <a:pt x="729" y="171"/>
                    <a:pt x="729" y="171"/>
                    <a:pt x="729" y="171"/>
                  </a:cubicBezTo>
                  <a:cubicBezTo>
                    <a:pt x="729" y="171"/>
                    <a:pt x="604" y="160"/>
                    <a:pt x="484" y="184"/>
                  </a:cubicBezTo>
                  <a:cubicBezTo>
                    <a:pt x="483" y="184"/>
                    <a:pt x="482" y="184"/>
                    <a:pt x="481" y="183"/>
                  </a:cubicBezTo>
                  <a:cubicBezTo>
                    <a:pt x="450" y="130"/>
                    <a:pt x="404" y="100"/>
                    <a:pt x="392" y="93"/>
                  </a:cubicBezTo>
                  <a:cubicBezTo>
                    <a:pt x="391" y="92"/>
                    <a:pt x="390" y="90"/>
                    <a:pt x="390" y="88"/>
                  </a:cubicBezTo>
                  <a:cubicBezTo>
                    <a:pt x="383" y="3"/>
                    <a:pt x="383" y="3"/>
                    <a:pt x="383" y="3"/>
                  </a:cubicBezTo>
                  <a:cubicBezTo>
                    <a:pt x="383" y="2"/>
                    <a:pt x="382" y="0"/>
                    <a:pt x="380" y="0"/>
                  </a:cubicBezTo>
                  <a:cubicBezTo>
                    <a:pt x="370" y="0"/>
                    <a:pt x="370" y="0"/>
                    <a:pt x="370" y="0"/>
                  </a:cubicBezTo>
                  <a:cubicBezTo>
                    <a:pt x="368" y="0"/>
                    <a:pt x="366" y="2"/>
                    <a:pt x="366" y="4"/>
                  </a:cubicBezTo>
                  <a:cubicBezTo>
                    <a:pt x="371" y="97"/>
                    <a:pt x="371" y="97"/>
                    <a:pt x="371" y="97"/>
                  </a:cubicBezTo>
                  <a:cubicBezTo>
                    <a:pt x="371" y="99"/>
                    <a:pt x="372" y="101"/>
                    <a:pt x="374" y="102"/>
                  </a:cubicBezTo>
                  <a:cubicBezTo>
                    <a:pt x="386" y="108"/>
                    <a:pt x="429" y="135"/>
                    <a:pt x="461" y="185"/>
                  </a:cubicBezTo>
                  <a:cubicBezTo>
                    <a:pt x="462" y="187"/>
                    <a:pt x="461" y="189"/>
                    <a:pt x="459" y="190"/>
                  </a:cubicBezTo>
                  <a:cubicBezTo>
                    <a:pt x="440" y="194"/>
                    <a:pt x="423" y="200"/>
                    <a:pt x="406" y="205"/>
                  </a:cubicBezTo>
                  <a:cubicBezTo>
                    <a:pt x="406" y="205"/>
                    <a:pt x="377" y="214"/>
                    <a:pt x="333" y="225"/>
                  </a:cubicBezTo>
                  <a:cubicBezTo>
                    <a:pt x="332" y="225"/>
                    <a:pt x="331" y="225"/>
                    <a:pt x="330" y="224"/>
                  </a:cubicBezTo>
                  <a:cubicBezTo>
                    <a:pt x="322" y="216"/>
                    <a:pt x="283" y="178"/>
                    <a:pt x="233" y="235"/>
                  </a:cubicBezTo>
                  <a:cubicBezTo>
                    <a:pt x="177" y="297"/>
                    <a:pt x="198" y="369"/>
                    <a:pt x="198" y="369"/>
                  </a:cubicBezTo>
                  <a:cubicBezTo>
                    <a:pt x="198" y="369"/>
                    <a:pt x="202" y="385"/>
                    <a:pt x="213" y="405"/>
                  </a:cubicBezTo>
                  <a:cubicBezTo>
                    <a:pt x="219" y="415"/>
                    <a:pt x="229" y="424"/>
                    <a:pt x="240" y="439"/>
                  </a:cubicBezTo>
                  <a:cubicBezTo>
                    <a:pt x="240" y="439"/>
                    <a:pt x="240" y="439"/>
                    <a:pt x="240" y="440"/>
                  </a:cubicBezTo>
                  <a:cubicBezTo>
                    <a:pt x="238" y="448"/>
                    <a:pt x="224" y="514"/>
                    <a:pt x="204" y="559"/>
                  </a:cubicBezTo>
                  <a:cubicBezTo>
                    <a:pt x="203" y="560"/>
                    <a:pt x="201" y="561"/>
                    <a:pt x="201" y="560"/>
                  </a:cubicBezTo>
                  <a:cubicBezTo>
                    <a:pt x="184" y="541"/>
                    <a:pt x="169" y="526"/>
                    <a:pt x="157" y="511"/>
                  </a:cubicBezTo>
                  <a:cubicBezTo>
                    <a:pt x="129" y="474"/>
                    <a:pt x="116" y="447"/>
                    <a:pt x="116" y="447"/>
                  </a:cubicBezTo>
                  <a:cubicBezTo>
                    <a:pt x="53" y="312"/>
                    <a:pt x="110" y="195"/>
                    <a:pt x="123" y="175"/>
                  </a:cubicBezTo>
                  <a:cubicBezTo>
                    <a:pt x="125" y="172"/>
                    <a:pt x="126" y="170"/>
                    <a:pt x="127" y="167"/>
                  </a:cubicBezTo>
                  <a:cubicBezTo>
                    <a:pt x="138" y="94"/>
                    <a:pt x="123" y="47"/>
                    <a:pt x="117" y="32"/>
                  </a:cubicBezTo>
                  <a:cubicBezTo>
                    <a:pt x="116" y="29"/>
                    <a:pt x="113" y="28"/>
                    <a:pt x="111" y="30"/>
                  </a:cubicBezTo>
                  <a:cubicBezTo>
                    <a:pt x="104" y="36"/>
                    <a:pt x="104" y="36"/>
                    <a:pt x="104" y="36"/>
                  </a:cubicBezTo>
                  <a:cubicBezTo>
                    <a:pt x="102" y="37"/>
                    <a:pt x="102" y="39"/>
                    <a:pt x="102" y="41"/>
                  </a:cubicBezTo>
                  <a:cubicBezTo>
                    <a:pt x="117" y="92"/>
                    <a:pt x="113" y="135"/>
                    <a:pt x="109" y="157"/>
                  </a:cubicBezTo>
                  <a:cubicBezTo>
                    <a:pt x="108" y="165"/>
                    <a:pt x="104" y="173"/>
                    <a:pt x="100" y="180"/>
                  </a:cubicBezTo>
                  <a:cubicBezTo>
                    <a:pt x="90" y="196"/>
                    <a:pt x="82" y="212"/>
                    <a:pt x="77" y="228"/>
                  </a:cubicBezTo>
                  <a:cubicBezTo>
                    <a:pt x="77" y="228"/>
                    <a:pt x="77" y="229"/>
                    <a:pt x="76" y="229"/>
                  </a:cubicBezTo>
                  <a:cubicBezTo>
                    <a:pt x="33" y="229"/>
                    <a:pt x="33" y="229"/>
                    <a:pt x="33" y="229"/>
                  </a:cubicBezTo>
                  <a:cubicBezTo>
                    <a:pt x="32" y="229"/>
                    <a:pt x="32" y="228"/>
                    <a:pt x="32" y="227"/>
                  </a:cubicBezTo>
                  <a:cubicBezTo>
                    <a:pt x="27" y="196"/>
                    <a:pt x="22" y="169"/>
                    <a:pt x="20" y="158"/>
                  </a:cubicBezTo>
                  <a:cubicBezTo>
                    <a:pt x="19" y="155"/>
                    <a:pt x="16" y="153"/>
                    <a:pt x="13" y="155"/>
                  </a:cubicBezTo>
                  <a:cubicBezTo>
                    <a:pt x="3" y="160"/>
                    <a:pt x="3" y="160"/>
                    <a:pt x="3" y="160"/>
                  </a:cubicBezTo>
                  <a:cubicBezTo>
                    <a:pt x="1" y="161"/>
                    <a:pt x="0" y="163"/>
                    <a:pt x="1" y="165"/>
                  </a:cubicBezTo>
                  <a:cubicBezTo>
                    <a:pt x="10" y="218"/>
                    <a:pt x="10" y="218"/>
                    <a:pt x="10" y="218"/>
                  </a:cubicBezTo>
                  <a:cubicBezTo>
                    <a:pt x="10" y="218"/>
                    <a:pt x="36" y="353"/>
                    <a:pt x="25" y="432"/>
                  </a:cubicBezTo>
                  <a:cubicBezTo>
                    <a:pt x="15" y="498"/>
                    <a:pt x="39" y="516"/>
                    <a:pt x="47" y="520"/>
                  </a:cubicBezTo>
                  <a:cubicBezTo>
                    <a:pt x="50" y="521"/>
                    <a:pt x="52" y="522"/>
                    <a:pt x="54" y="524"/>
                  </a:cubicBezTo>
                  <a:cubicBezTo>
                    <a:pt x="142" y="576"/>
                    <a:pt x="148" y="657"/>
                    <a:pt x="148" y="657"/>
                  </a:cubicBezTo>
                  <a:cubicBezTo>
                    <a:pt x="164" y="804"/>
                    <a:pt x="250" y="797"/>
                    <a:pt x="250" y="797"/>
                  </a:cubicBezTo>
                  <a:cubicBezTo>
                    <a:pt x="215" y="774"/>
                    <a:pt x="196" y="758"/>
                    <a:pt x="195" y="690"/>
                  </a:cubicBezTo>
                  <a:cubicBezTo>
                    <a:pt x="194" y="670"/>
                    <a:pt x="196" y="649"/>
                    <a:pt x="200" y="629"/>
                  </a:cubicBezTo>
                  <a:cubicBezTo>
                    <a:pt x="202" y="624"/>
                    <a:pt x="203" y="619"/>
                    <a:pt x="205" y="613"/>
                  </a:cubicBezTo>
                  <a:cubicBezTo>
                    <a:pt x="252" y="629"/>
                    <a:pt x="269" y="597"/>
                    <a:pt x="269" y="597"/>
                  </a:cubicBezTo>
                  <a:cubicBezTo>
                    <a:pt x="273" y="626"/>
                    <a:pt x="312" y="629"/>
                    <a:pt x="323" y="629"/>
                  </a:cubicBezTo>
                  <a:cubicBezTo>
                    <a:pt x="323" y="675"/>
                    <a:pt x="322" y="723"/>
                    <a:pt x="332" y="768"/>
                  </a:cubicBezTo>
                  <a:cubicBezTo>
                    <a:pt x="342" y="812"/>
                    <a:pt x="358" y="854"/>
                    <a:pt x="377" y="894"/>
                  </a:cubicBezTo>
                  <a:cubicBezTo>
                    <a:pt x="391" y="923"/>
                    <a:pt x="406" y="951"/>
                    <a:pt x="422" y="978"/>
                  </a:cubicBezTo>
                  <a:cubicBezTo>
                    <a:pt x="429" y="992"/>
                    <a:pt x="436" y="1006"/>
                    <a:pt x="437" y="1011"/>
                  </a:cubicBezTo>
                  <a:cubicBezTo>
                    <a:pt x="440" y="1030"/>
                    <a:pt x="430" y="1043"/>
                    <a:pt x="419" y="1054"/>
                  </a:cubicBezTo>
                  <a:cubicBezTo>
                    <a:pt x="405" y="1068"/>
                    <a:pt x="388" y="1080"/>
                    <a:pt x="367" y="1081"/>
                  </a:cubicBezTo>
                  <a:cubicBezTo>
                    <a:pt x="352" y="1081"/>
                    <a:pt x="327" y="1079"/>
                    <a:pt x="313" y="1074"/>
                  </a:cubicBezTo>
                  <a:cubicBezTo>
                    <a:pt x="280" y="1063"/>
                    <a:pt x="248" y="1047"/>
                    <a:pt x="220" y="1027"/>
                  </a:cubicBezTo>
                  <a:cubicBezTo>
                    <a:pt x="192" y="1008"/>
                    <a:pt x="166" y="987"/>
                    <a:pt x="141" y="965"/>
                  </a:cubicBezTo>
                  <a:cubicBezTo>
                    <a:pt x="115" y="943"/>
                    <a:pt x="83" y="916"/>
                    <a:pt x="74" y="881"/>
                  </a:cubicBezTo>
                  <a:cubicBezTo>
                    <a:pt x="65" y="847"/>
                    <a:pt x="106" y="824"/>
                    <a:pt x="136" y="828"/>
                  </a:cubicBezTo>
                  <a:cubicBezTo>
                    <a:pt x="159" y="831"/>
                    <a:pt x="180" y="844"/>
                    <a:pt x="199" y="856"/>
                  </a:cubicBezTo>
                  <a:cubicBezTo>
                    <a:pt x="190" y="835"/>
                    <a:pt x="171" y="819"/>
                    <a:pt x="149" y="810"/>
                  </a:cubicBezTo>
                  <a:cubicBezTo>
                    <a:pt x="128" y="801"/>
                    <a:pt x="104" y="800"/>
                    <a:pt x="81" y="804"/>
                  </a:cubicBezTo>
                  <a:cubicBezTo>
                    <a:pt x="64" y="807"/>
                    <a:pt x="48" y="813"/>
                    <a:pt x="35" y="824"/>
                  </a:cubicBezTo>
                  <a:cubicBezTo>
                    <a:pt x="19" y="840"/>
                    <a:pt x="22" y="863"/>
                    <a:pt x="22" y="887"/>
                  </a:cubicBezTo>
                  <a:cubicBezTo>
                    <a:pt x="22" y="947"/>
                    <a:pt x="23" y="999"/>
                    <a:pt x="26" y="1058"/>
                  </a:cubicBezTo>
                  <a:cubicBezTo>
                    <a:pt x="27" y="1060"/>
                    <a:pt x="28" y="1061"/>
                    <a:pt x="30" y="1061"/>
                  </a:cubicBezTo>
                  <a:cubicBezTo>
                    <a:pt x="38" y="1062"/>
                    <a:pt x="38" y="1062"/>
                    <a:pt x="38" y="1062"/>
                  </a:cubicBezTo>
                  <a:cubicBezTo>
                    <a:pt x="40" y="1062"/>
                    <a:pt x="42" y="1060"/>
                    <a:pt x="42" y="1058"/>
                  </a:cubicBezTo>
                  <a:cubicBezTo>
                    <a:pt x="36" y="917"/>
                    <a:pt x="36" y="917"/>
                    <a:pt x="36" y="917"/>
                  </a:cubicBezTo>
                  <a:cubicBezTo>
                    <a:pt x="36" y="911"/>
                    <a:pt x="43" y="909"/>
                    <a:pt x="46" y="913"/>
                  </a:cubicBezTo>
                  <a:cubicBezTo>
                    <a:pt x="98" y="971"/>
                    <a:pt x="155" y="1026"/>
                    <a:pt x="222" y="1066"/>
                  </a:cubicBezTo>
                  <a:cubicBezTo>
                    <a:pt x="277" y="1100"/>
                    <a:pt x="340" y="1125"/>
                    <a:pt x="404" y="1132"/>
                  </a:cubicBezTo>
                  <a:cubicBezTo>
                    <a:pt x="443" y="1136"/>
                    <a:pt x="483" y="1131"/>
                    <a:pt x="522" y="1124"/>
                  </a:cubicBezTo>
                  <a:cubicBezTo>
                    <a:pt x="558" y="1117"/>
                    <a:pt x="598" y="1111"/>
                    <a:pt x="631" y="1096"/>
                  </a:cubicBezTo>
                  <a:cubicBezTo>
                    <a:pt x="669" y="1079"/>
                    <a:pt x="707" y="1058"/>
                    <a:pt x="735" y="1026"/>
                  </a:cubicBezTo>
                  <a:cubicBezTo>
                    <a:pt x="762" y="995"/>
                    <a:pt x="775" y="955"/>
                    <a:pt x="782" y="915"/>
                  </a:cubicBezTo>
                  <a:cubicBezTo>
                    <a:pt x="790" y="865"/>
                    <a:pt x="790" y="814"/>
                    <a:pt x="778" y="765"/>
                  </a:cubicBezTo>
                  <a:cubicBezTo>
                    <a:pt x="761" y="701"/>
                    <a:pt x="725" y="649"/>
                    <a:pt x="666" y="617"/>
                  </a:cubicBezTo>
                  <a:cubicBezTo>
                    <a:pt x="638" y="601"/>
                    <a:pt x="603" y="591"/>
                    <a:pt x="608" y="568"/>
                  </a:cubicBezTo>
                  <a:cubicBezTo>
                    <a:pt x="611" y="557"/>
                    <a:pt x="615" y="545"/>
                    <a:pt x="625" y="539"/>
                  </a:cubicBezTo>
                  <a:cubicBezTo>
                    <a:pt x="631" y="535"/>
                    <a:pt x="638" y="533"/>
                    <a:pt x="645" y="532"/>
                  </a:cubicBezTo>
                  <a:cubicBezTo>
                    <a:pt x="670" y="526"/>
                    <a:pt x="696" y="521"/>
                    <a:pt x="721" y="515"/>
                  </a:cubicBezTo>
                  <a:cubicBezTo>
                    <a:pt x="726" y="514"/>
                    <a:pt x="731" y="513"/>
                    <a:pt x="734" y="509"/>
                  </a:cubicBezTo>
                  <a:cubicBezTo>
                    <a:pt x="737" y="505"/>
                    <a:pt x="736" y="499"/>
                    <a:pt x="731" y="498"/>
                  </a:cubicBezTo>
                  <a:cubicBezTo>
                    <a:pt x="730" y="498"/>
                    <a:pt x="728" y="498"/>
                    <a:pt x="727" y="498"/>
                  </a:cubicBezTo>
                  <a:cubicBezTo>
                    <a:pt x="692" y="506"/>
                    <a:pt x="657" y="514"/>
                    <a:pt x="621" y="522"/>
                  </a:cubicBezTo>
                  <a:cubicBezTo>
                    <a:pt x="617" y="523"/>
                    <a:pt x="612" y="524"/>
                    <a:pt x="609" y="526"/>
                  </a:cubicBezTo>
                  <a:cubicBezTo>
                    <a:pt x="602" y="531"/>
                    <a:pt x="600" y="541"/>
                    <a:pt x="598" y="549"/>
                  </a:cubicBezTo>
                  <a:cubicBezTo>
                    <a:pt x="594" y="572"/>
                    <a:pt x="584" y="593"/>
                    <a:pt x="570" y="611"/>
                  </a:cubicBezTo>
                  <a:cubicBezTo>
                    <a:pt x="560" y="624"/>
                    <a:pt x="548" y="636"/>
                    <a:pt x="540" y="649"/>
                  </a:cubicBezTo>
                  <a:cubicBezTo>
                    <a:pt x="531" y="663"/>
                    <a:pt x="526" y="680"/>
                    <a:pt x="532" y="695"/>
                  </a:cubicBezTo>
                  <a:cubicBezTo>
                    <a:pt x="527" y="683"/>
                    <a:pt x="541" y="665"/>
                    <a:pt x="548" y="656"/>
                  </a:cubicBezTo>
                  <a:cubicBezTo>
                    <a:pt x="559" y="642"/>
                    <a:pt x="585" y="624"/>
                    <a:pt x="604" y="622"/>
                  </a:cubicBezTo>
                  <a:cubicBezTo>
                    <a:pt x="637" y="619"/>
                    <a:pt x="656" y="628"/>
                    <a:pt x="686" y="645"/>
                  </a:cubicBezTo>
                  <a:cubicBezTo>
                    <a:pt x="724" y="667"/>
                    <a:pt x="747" y="706"/>
                    <a:pt x="760" y="745"/>
                  </a:cubicBezTo>
                  <a:cubicBezTo>
                    <a:pt x="781" y="811"/>
                    <a:pt x="781" y="872"/>
                    <a:pt x="765" y="937"/>
                  </a:cubicBezTo>
                  <a:cubicBezTo>
                    <a:pt x="753" y="984"/>
                    <a:pt x="723" y="1027"/>
                    <a:pt x="682" y="1053"/>
                  </a:cubicBezTo>
                  <a:cubicBezTo>
                    <a:pt x="645" y="1076"/>
                    <a:pt x="573" y="1113"/>
                    <a:pt x="515" y="1058"/>
                  </a:cubicBezTo>
                  <a:cubicBezTo>
                    <a:pt x="479" y="1024"/>
                    <a:pt x="438" y="959"/>
                    <a:pt x="418" y="915"/>
                  </a:cubicBezTo>
                  <a:cubicBezTo>
                    <a:pt x="406" y="889"/>
                    <a:pt x="394" y="861"/>
                    <a:pt x="383" y="834"/>
                  </a:cubicBezTo>
                  <a:cubicBezTo>
                    <a:pt x="373" y="810"/>
                    <a:pt x="366" y="781"/>
                    <a:pt x="361" y="756"/>
                  </a:cubicBezTo>
                  <a:cubicBezTo>
                    <a:pt x="356" y="731"/>
                    <a:pt x="359" y="705"/>
                    <a:pt x="351" y="682"/>
                  </a:cubicBezTo>
                  <a:cubicBezTo>
                    <a:pt x="390" y="675"/>
                    <a:pt x="396" y="639"/>
                    <a:pt x="396" y="639"/>
                  </a:cubicBezTo>
                  <a:cubicBezTo>
                    <a:pt x="424" y="653"/>
                    <a:pt x="447" y="640"/>
                    <a:pt x="454" y="635"/>
                  </a:cubicBezTo>
                  <a:cubicBezTo>
                    <a:pt x="475" y="657"/>
                    <a:pt x="484" y="694"/>
                    <a:pt x="484" y="694"/>
                  </a:cubicBezTo>
                  <a:cubicBezTo>
                    <a:pt x="488" y="662"/>
                    <a:pt x="469" y="634"/>
                    <a:pt x="447" y="612"/>
                  </a:cubicBezTo>
                  <a:cubicBezTo>
                    <a:pt x="428" y="594"/>
                    <a:pt x="406" y="579"/>
                    <a:pt x="388" y="560"/>
                  </a:cubicBezTo>
                  <a:cubicBezTo>
                    <a:pt x="372" y="544"/>
                    <a:pt x="353" y="527"/>
                    <a:pt x="350" y="504"/>
                  </a:cubicBezTo>
                  <a:cubicBezTo>
                    <a:pt x="347" y="477"/>
                    <a:pt x="360" y="440"/>
                    <a:pt x="373" y="416"/>
                  </a:cubicBezTo>
                  <a:cubicBezTo>
                    <a:pt x="375" y="413"/>
                    <a:pt x="376" y="411"/>
                    <a:pt x="378" y="408"/>
                  </a:cubicBezTo>
                  <a:cubicBezTo>
                    <a:pt x="385" y="398"/>
                    <a:pt x="392" y="389"/>
                    <a:pt x="398" y="381"/>
                  </a:cubicBezTo>
                  <a:cubicBezTo>
                    <a:pt x="409" y="368"/>
                    <a:pt x="425" y="361"/>
                    <a:pt x="441" y="360"/>
                  </a:cubicBezTo>
                  <a:cubicBezTo>
                    <a:pt x="470" y="360"/>
                    <a:pt x="511" y="367"/>
                    <a:pt x="548" y="402"/>
                  </a:cubicBezTo>
                  <a:cubicBezTo>
                    <a:pt x="548" y="402"/>
                    <a:pt x="560" y="412"/>
                    <a:pt x="575" y="404"/>
                  </a:cubicBezTo>
                  <a:cubicBezTo>
                    <a:pt x="588" y="397"/>
                    <a:pt x="679" y="351"/>
                    <a:pt x="694" y="344"/>
                  </a:cubicBezTo>
                  <a:cubicBezTo>
                    <a:pt x="695" y="343"/>
                    <a:pt x="696" y="342"/>
                    <a:pt x="695" y="341"/>
                  </a:cubicBezTo>
                  <a:cubicBezTo>
                    <a:pt x="690" y="333"/>
                    <a:pt x="690" y="333"/>
                    <a:pt x="690" y="333"/>
                  </a:cubicBezTo>
                  <a:cubicBezTo>
                    <a:pt x="690" y="332"/>
                    <a:pt x="688" y="331"/>
                    <a:pt x="686" y="332"/>
                  </a:cubicBezTo>
                  <a:cubicBezTo>
                    <a:pt x="577" y="386"/>
                    <a:pt x="577" y="386"/>
                    <a:pt x="577" y="386"/>
                  </a:cubicBezTo>
                  <a:cubicBezTo>
                    <a:pt x="575" y="387"/>
                    <a:pt x="572" y="387"/>
                    <a:pt x="570" y="385"/>
                  </a:cubicBezTo>
                  <a:cubicBezTo>
                    <a:pt x="565" y="378"/>
                    <a:pt x="555" y="363"/>
                    <a:pt x="537" y="352"/>
                  </a:cubicBezTo>
                  <a:cubicBezTo>
                    <a:pt x="536" y="352"/>
                    <a:pt x="536" y="351"/>
                    <a:pt x="535" y="350"/>
                  </a:cubicBezTo>
                  <a:cubicBezTo>
                    <a:pt x="535" y="344"/>
                    <a:pt x="532" y="317"/>
                    <a:pt x="528" y="301"/>
                  </a:cubicBezTo>
                  <a:cubicBezTo>
                    <a:pt x="528" y="299"/>
                    <a:pt x="529" y="297"/>
                    <a:pt x="530" y="297"/>
                  </a:cubicBezTo>
                  <a:cubicBezTo>
                    <a:pt x="564" y="288"/>
                    <a:pt x="627" y="277"/>
                    <a:pt x="728" y="272"/>
                  </a:cubicBezTo>
                  <a:cubicBezTo>
                    <a:pt x="730" y="272"/>
                    <a:pt x="732" y="270"/>
                    <a:pt x="732" y="267"/>
                  </a:cubicBezTo>
                  <a:cubicBezTo>
                    <a:pt x="732" y="257"/>
                    <a:pt x="732" y="257"/>
                    <a:pt x="732" y="257"/>
                  </a:cubicBezTo>
                  <a:cubicBezTo>
                    <a:pt x="732" y="255"/>
                    <a:pt x="730" y="254"/>
                    <a:pt x="729" y="254"/>
                  </a:cubicBezTo>
                  <a:cubicBezTo>
                    <a:pt x="648" y="259"/>
                    <a:pt x="565" y="267"/>
                    <a:pt x="488" y="288"/>
                  </a:cubicBezTo>
                  <a:cubicBezTo>
                    <a:pt x="455" y="298"/>
                    <a:pt x="422" y="312"/>
                    <a:pt x="396" y="335"/>
                  </a:cubicBezTo>
                  <a:cubicBezTo>
                    <a:pt x="390" y="341"/>
                    <a:pt x="384" y="347"/>
                    <a:pt x="379" y="353"/>
                  </a:cubicBezTo>
                  <a:cubicBezTo>
                    <a:pt x="342" y="398"/>
                    <a:pt x="328" y="458"/>
                    <a:pt x="324" y="515"/>
                  </a:cubicBezTo>
                  <a:cubicBezTo>
                    <a:pt x="321" y="547"/>
                    <a:pt x="322" y="579"/>
                    <a:pt x="323" y="611"/>
                  </a:cubicBezTo>
                  <a:cubicBezTo>
                    <a:pt x="278" y="619"/>
                    <a:pt x="270" y="585"/>
                    <a:pt x="270" y="585"/>
                  </a:cubicBezTo>
                  <a:cubicBezTo>
                    <a:pt x="267" y="591"/>
                    <a:pt x="262" y="597"/>
                    <a:pt x="256" y="599"/>
                  </a:cubicBezTo>
                  <a:cubicBezTo>
                    <a:pt x="250" y="602"/>
                    <a:pt x="243" y="603"/>
                    <a:pt x="237" y="603"/>
                  </a:cubicBezTo>
                  <a:cubicBezTo>
                    <a:pt x="230" y="604"/>
                    <a:pt x="224" y="603"/>
                    <a:pt x="219" y="600"/>
                  </a:cubicBezTo>
                  <a:cubicBezTo>
                    <a:pt x="216" y="599"/>
                    <a:pt x="213" y="597"/>
                    <a:pt x="211" y="595"/>
                  </a:cubicBezTo>
                  <a:cubicBezTo>
                    <a:pt x="214" y="587"/>
                    <a:pt x="216" y="580"/>
                    <a:pt x="219" y="573"/>
                  </a:cubicBezTo>
                  <a:cubicBezTo>
                    <a:pt x="220" y="570"/>
                    <a:pt x="221" y="567"/>
                    <a:pt x="222" y="563"/>
                  </a:cubicBezTo>
                  <a:cubicBezTo>
                    <a:pt x="238" y="521"/>
                    <a:pt x="249" y="477"/>
                    <a:pt x="259" y="434"/>
                  </a:cubicBezTo>
                  <a:cubicBezTo>
                    <a:pt x="259" y="434"/>
                    <a:pt x="276" y="372"/>
                    <a:pt x="214" y="363"/>
                  </a:cubicBezTo>
                  <a:cubicBezTo>
                    <a:pt x="213" y="362"/>
                    <a:pt x="212" y="361"/>
                    <a:pt x="212" y="360"/>
                  </a:cubicBezTo>
                  <a:cubicBezTo>
                    <a:pt x="211" y="350"/>
                    <a:pt x="210" y="304"/>
                    <a:pt x="233" y="266"/>
                  </a:cubicBezTo>
                  <a:cubicBezTo>
                    <a:pt x="233" y="265"/>
                    <a:pt x="234" y="264"/>
                    <a:pt x="235" y="264"/>
                  </a:cubicBezTo>
                  <a:close/>
                  <a:moveTo>
                    <a:pt x="69" y="325"/>
                  </a:moveTo>
                  <a:cubicBezTo>
                    <a:pt x="69" y="326"/>
                    <a:pt x="67" y="327"/>
                    <a:pt x="66" y="327"/>
                  </a:cubicBezTo>
                  <a:cubicBezTo>
                    <a:pt x="59" y="325"/>
                    <a:pt x="50" y="324"/>
                    <a:pt x="46" y="324"/>
                  </a:cubicBezTo>
                  <a:cubicBezTo>
                    <a:pt x="45" y="324"/>
                    <a:pt x="44" y="323"/>
                    <a:pt x="44" y="322"/>
                  </a:cubicBezTo>
                  <a:cubicBezTo>
                    <a:pt x="42" y="302"/>
                    <a:pt x="39" y="275"/>
                    <a:pt x="36" y="252"/>
                  </a:cubicBezTo>
                  <a:cubicBezTo>
                    <a:pt x="36" y="251"/>
                    <a:pt x="37" y="250"/>
                    <a:pt x="38" y="250"/>
                  </a:cubicBezTo>
                  <a:cubicBezTo>
                    <a:pt x="69" y="250"/>
                    <a:pt x="69" y="250"/>
                    <a:pt x="69" y="250"/>
                  </a:cubicBezTo>
                  <a:cubicBezTo>
                    <a:pt x="70" y="250"/>
                    <a:pt x="71" y="251"/>
                    <a:pt x="71" y="252"/>
                  </a:cubicBezTo>
                  <a:cubicBezTo>
                    <a:pt x="65" y="285"/>
                    <a:pt x="67" y="316"/>
                    <a:pt x="69" y="325"/>
                  </a:cubicBezTo>
                  <a:close/>
                  <a:moveTo>
                    <a:pt x="509" y="305"/>
                  </a:moveTo>
                  <a:cubicBezTo>
                    <a:pt x="510" y="317"/>
                    <a:pt x="511" y="334"/>
                    <a:pt x="512" y="339"/>
                  </a:cubicBezTo>
                  <a:cubicBezTo>
                    <a:pt x="512" y="340"/>
                    <a:pt x="511" y="341"/>
                    <a:pt x="510" y="341"/>
                  </a:cubicBezTo>
                  <a:cubicBezTo>
                    <a:pt x="504" y="339"/>
                    <a:pt x="474" y="332"/>
                    <a:pt x="455" y="328"/>
                  </a:cubicBezTo>
                  <a:cubicBezTo>
                    <a:pt x="453" y="328"/>
                    <a:pt x="453" y="327"/>
                    <a:pt x="454" y="326"/>
                  </a:cubicBezTo>
                  <a:cubicBezTo>
                    <a:pt x="463" y="317"/>
                    <a:pt x="483" y="311"/>
                    <a:pt x="507" y="304"/>
                  </a:cubicBezTo>
                  <a:cubicBezTo>
                    <a:pt x="507" y="304"/>
                    <a:pt x="508" y="304"/>
                    <a:pt x="509" y="305"/>
                  </a:cubicBezTo>
                  <a:close/>
                  <a:moveTo>
                    <a:pt x="342" y="532"/>
                  </a:moveTo>
                  <a:cubicBezTo>
                    <a:pt x="345" y="538"/>
                    <a:pt x="349" y="544"/>
                    <a:pt x="354" y="550"/>
                  </a:cubicBezTo>
                  <a:cubicBezTo>
                    <a:pt x="376" y="578"/>
                    <a:pt x="421" y="611"/>
                    <a:pt x="441" y="625"/>
                  </a:cubicBezTo>
                  <a:cubicBezTo>
                    <a:pt x="422" y="644"/>
                    <a:pt x="393" y="632"/>
                    <a:pt x="393" y="632"/>
                  </a:cubicBezTo>
                  <a:cubicBezTo>
                    <a:pt x="382" y="660"/>
                    <a:pt x="356" y="666"/>
                    <a:pt x="347" y="667"/>
                  </a:cubicBezTo>
                  <a:cubicBezTo>
                    <a:pt x="345" y="659"/>
                    <a:pt x="343" y="650"/>
                    <a:pt x="342" y="642"/>
                  </a:cubicBezTo>
                  <a:cubicBezTo>
                    <a:pt x="338" y="606"/>
                    <a:pt x="338" y="568"/>
                    <a:pt x="342" y="532"/>
                  </a:cubicBezTo>
                  <a:close/>
                </a:path>
              </a:pathLst>
            </a:custGeom>
            <a:solidFill>
              <a:srgbClr val="E4E1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2110550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5CEE01D0-8186-479F-B65F-DB311B7CDF57}"/>
              </a:ext>
            </a:extLst>
          </p:cNvPr>
          <p:cNvSpPr>
            <a:spLocks noGrp="1"/>
          </p:cNvSpPr>
          <p:nvPr>
            <p:ph type="title"/>
          </p:nvPr>
        </p:nvSpPr>
        <p:spPr/>
        <p:txBody>
          <a:bodyPr/>
          <a:lstStyle/>
          <a:p>
            <a:r>
              <a:rPr lang="en-CA" noProof="0"/>
              <a:t>Question</a:t>
            </a:r>
          </a:p>
        </p:txBody>
      </p:sp>
      <p:sp>
        <p:nvSpPr>
          <p:cNvPr id="3" name="Content Placeholder 2">
            <a:extLst>
              <a:ext uri="{FF2B5EF4-FFF2-40B4-BE49-F238E27FC236}">
                <a16:creationId xmlns:a16="http://schemas.microsoft.com/office/drawing/2014/main" id="{3E093F78-24D5-4E3E-9AF4-77ECC0499503}"/>
              </a:ext>
            </a:extLst>
          </p:cNvPr>
          <p:cNvSpPr>
            <a:spLocks noGrp="1"/>
          </p:cNvSpPr>
          <p:nvPr>
            <p:ph type="body" sz="quarter" idx="13"/>
          </p:nvPr>
        </p:nvSpPr>
        <p:spPr>
          <a:xfrm>
            <a:off x="2981959" y="1479550"/>
            <a:ext cx="8787691" cy="4768850"/>
          </a:xfrm>
        </p:spPr>
        <p:txBody>
          <a:bodyPr lIns="90000" tIns="46800" rIns="90000" bIns="46800" anchor="t"/>
          <a:lstStyle/>
          <a:p>
            <a:pPr marL="0" indent="0">
              <a:spcAft>
                <a:spcPts val="3000"/>
              </a:spcAft>
              <a:buNone/>
            </a:pPr>
            <a:r>
              <a:rPr lang="en-CA" b="1">
                <a:cs typeface="Arial"/>
              </a:rPr>
              <a:t>Which of the following diabetic medications is least likely to maintain benefit on A1C after 5 years?</a:t>
            </a:r>
          </a:p>
          <a:p>
            <a:pPr marL="457200" indent="-457200">
              <a:spcAft>
                <a:spcPts val="3000"/>
              </a:spcAft>
              <a:buFont typeface="+mj-lt"/>
              <a:buAutoNum type="alphaUcPeriod"/>
            </a:pPr>
            <a:r>
              <a:rPr lang="en-CA">
                <a:cs typeface="Arial"/>
              </a:rPr>
              <a:t>DPP IV </a:t>
            </a:r>
            <a:r>
              <a:rPr lang="en-CA" err="1">
                <a:cs typeface="Arial"/>
              </a:rPr>
              <a:t>Inh</a:t>
            </a:r>
            <a:endParaRPr lang="en-CA">
              <a:cs typeface="Arial"/>
            </a:endParaRPr>
          </a:p>
          <a:p>
            <a:pPr marL="457200" indent="-457200">
              <a:spcAft>
                <a:spcPts val="3000"/>
              </a:spcAft>
              <a:buFont typeface="+mj-lt"/>
              <a:buAutoNum type="alphaUcPeriod"/>
            </a:pPr>
            <a:r>
              <a:rPr lang="en-CA">
                <a:cs typeface="Arial"/>
              </a:rPr>
              <a:t>Lantus</a:t>
            </a:r>
          </a:p>
          <a:p>
            <a:pPr marL="457200" indent="-457200">
              <a:spcAft>
                <a:spcPts val="3000"/>
              </a:spcAft>
              <a:buFont typeface="+mj-lt"/>
              <a:buAutoNum type="alphaUcPeriod"/>
            </a:pPr>
            <a:r>
              <a:rPr lang="en-CA" err="1">
                <a:cs typeface="Arial"/>
              </a:rPr>
              <a:t>Gliclizide</a:t>
            </a:r>
            <a:r>
              <a:rPr lang="en-CA">
                <a:cs typeface="Arial"/>
              </a:rPr>
              <a:t> MR</a:t>
            </a:r>
          </a:p>
          <a:p>
            <a:pPr marL="457200" indent="-457200">
              <a:spcAft>
                <a:spcPts val="3000"/>
              </a:spcAft>
              <a:buFont typeface="+mj-lt"/>
              <a:buAutoNum type="alphaUcPeriod"/>
            </a:pPr>
            <a:r>
              <a:rPr lang="en-CA">
                <a:cs typeface="Arial"/>
              </a:rPr>
              <a:t>Liraglutide</a:t>
            </a:r>
          </a:p>
          <a:p>
            <a:pPr marL="457200" indent="-457200">
              <a:spcAft>
                <a:spcPts val="3000"/>
              </a:spcAft>
              <a:buFont typeface="+mj-lt"/>
              <a:buAutoNum type="alphaUcPeriod"/>
            </a:pPr>
            <a:endParaRPr lang="en-CA">
              <a:cs typeface="Arial"/>
            </a:endParaRPr>
          </a:p>
        </p:txBody>
      </p:sp>
      <p:sp>
        <p:nvSpPr>
          <p:cNvPr id="10" name="Footer Placeholder 9">
            <a:extLst>
              <a:ext uri="{FF2B5EF4-FFF2-40B4-BE49-F238E27FC236}">
                <a16:creationId xmlns:a16="http://schemas.microsoft.com/office/drawing/2014/main" id="{DAF81088-43F0-4F56-8636-5A6FFE873B6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a:ln>
                  <a:noFill/>
                </a:ln>
                <a:solidFill>
                  <a:srgbClr val="000000"/>
                </a:solidFill>
                <a:effectLst/>
                <a:uLnTx/>
                <a:uFillTx/>
                <a:latin typeface="Arial "/>
                <a:ea typeface="+mn-ea"/>
                <a:cs typeface="+mn-cs"/>
              </a:rPr>
              <a:t>CKD, chronic kidney disease; ESKD, end-stage kidney disease </a:t>
            </a:r>
          </a:p>
        </p:txBody>
      </p:sp>
      <p:sp>
        <p:nvSpPr>
          <p:cNvPr id="6" name="Rectangle 5">
            <a:extLst>
              <a:ext uri="{FF2B5EF4-FFF2-40B4-BE49-F238E27FC236}">
                <a16:creationId xmlns:a16="http://schemas.microsoft.com/office/drawing/2014/main" id="{2469397F-23B8-43FD-B8AE-B1058DC4B8F3}"/>
              </a:ext>
            </a:extLst>
          </p:cNvPr>
          <p:cNvSpPr/>
          <p:nvPr/>
        </p:nvSpPr>
        <p:spPr bwMode="auto">
          <a:xfrm>
            <a:off x="600363" y="3816567"/>
            <a:ext cx="4800312" cy="47920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1" i="0" u="none" strike="noStrike" kern="1200" cap="none" spc="0" normalizeH="0" baseline="0" noProof="0">
              <a:ln>
                <a:noFill/>
              </a:ln>
              <a:solidFill>
                <a:srgbClr val="FFFFFF"/>
              </a:solidFill>
              <a:effectLst/>
              <a:uLnTx/>
              <a:uFillTx/>
              <a:latin typeface="Arial "/>
              <a:ea typeface="+mn-ea"/>
              <a:cs typeface="+mn-cs"/>
            </a:endParaRPr>
          </a:p>
        </p:txBody>
      </p:sp>
      <p:sp>
        <p:nvSpPr>
          <p:cNvPr id="13" name="Freeform: Shape 12">
            <a:extLst>
              <a:ext uri="{FF2B5EF4-FFF2-40B4-BE49-F238E27FC236}">
                <a16:creationId xmlns:a16="http://schemas.microsoft.com/office/drawing/2014/main" id="{58416724-22C1-4C20-8F25-A3D572872D81}"/>
              </a:ext>
            </a:extLst>
          </p:cNvPr>
          <p:cNvSpPr/>
          <p:nvPr/>
        </p:nvSpPr>
        <p:spPr bwMode="auto">
          <a:xfrm>
            <a:off x="-85089" y="1922300"/>
            <a:ext cx="2691113" cy="3788533"/>
          </a:xfrm>
          <a:custGeom>
            <a:avLst/>
            <a:gdLst/>
            <a:ahLst/>
            <a:cxnLst/>
            <a:rect l="l" t="t" r="r" b="b"/>
            <a:pathLst>
              <a:path w="1306358" h="1839083">
                <a:moveTo>
                  <a:pt x="484296" y="1490142"/>
                </a:moveTo>
                <a:lnTo>
                  <a:pt x="833238" y="1490142"/>
                </a:lnTo>
                <a:lnTo>
                  <a:pt x="833238" y="1839083"/>
                </a:lnTo>
                <a:lnTo>
                  <a:pt x="484296" y="1839083"/>
                </a:lnTo>
                <a:close/>
                <a:moveTo>
                  <a:pt x="650695" y="0"/>
                </a:moveTo>
                <a:cubicBezTo>
                  <a:pt x="851037" y="0"/>
                  <a:pt x="1010399" y="52362"/>
                  <a:pt x="1128783" y="157086"/>
                </a:cubicBezTo>
                <a:cubicBezTo>
                  <a:pt x="1247166" y="261810"/>
                  <a:pt x="1306358" y="383712"/>
                  <a:pt x="1306358" y="522791"/>
                </a:cubicBezTo>
                <a:cubicBezTo>
                  <a:pt x="1306358" y="599782"/>
                  <a:pt x="1284626" y="672633"/>
                  <a:pt x="1241164" y="741346"/>
                </a:cubicBezTo>
                <a:cubicBezTo>
                  <a:pt x="1197702" y="810058"/>
                  <a:pt x="1104775" y="903605"/>
                  <a:pt x="962383" y="1021989"/>
                </a:cubicBezTo>
                <a:cubicBezTo>
                  <a:pt x="888704" y="1083250"/>
                  <a:pt x="842965" y="1132508"/>
                  <a:pt x="825166" y="1169761"/>
                </a:cubicBezTo>
                <a:cubicBezTo>
                  <a:pt x="807367" y="1207015"/>
                  <a:pt x="799296" y="1273657"/>
                  <a:pt x="800951" y="1369689"/>
                </a:cubicBezTo>
                <a:lnTo>
                  <a:pt x="484296" y="1369689"/>
                </a:lnTo>
                <a:cubicBezTo>
                  <a:pt x="483468" y="1324157"/>
                  <a:pt x="483054" y="1296423"/>
                  <a:pt x="483054" y="1286489"/>
                </a:cubicBezTo>
                <a:cubicBezTo>
                  <a:pt x="483054" y="1183835"/>
                  <a:pt x="500025" y="1099393"/>
                  <a:pt x="533968" y="1033165"/>
                </a:cubicBezTo>
                <a:cubicBezTo>
                  <a:pt x="567910" y="966936"/>
                  <a:pt x="635794" y="892429"/>
                  <a:pt x="737620" y="809644"/>
                </a:cubicBezTo>
                <a:cubicBezTo>
                  <a:pt x="839447" y="726858"/>
                  <a:pt x="900294" y="672633"/>
                  <a:pt x="920163" y="646970"/>
                </a:cubicBezTo>
                <a:cubicBezTo>
                  <a:pt x="950793" y="606405"/>
                  <a:pt x="966109" y="561701"/>
                  <a:pt x="966109" y="512857"/>
                </a:cubicBezTo>
                <a:cubicBezTo>
                  <a:pt x="966109" y="444973"/>
                  <a:pt x="938996" y="386816"/>
                  <a:pt x="884772" y="338386"/>
                </a:cubicBezTo>
                <a:cubicBezTo>
                  <a:pt x="830547" y="289957"/>
                  <a:pt x="757489" y="265742"/>
                  <a:pt x="665597" y="265742"/>
                </a:cubicBezTo>
                <a:cubicBezTo>
                  <a:pt x="577016" y="265742"/>
                  <a:pt x="502923" y="290992"/>
                  <a:pt x="443317" y="341491"/>
                </a:cubicBezTo>
                <a:cubicBezTo>
                  <a:pt x="383712" y="391990"/>
                  <a:pt x="342733" y="468981"/>
                  <a:pt x="320381" y="572463"/>
                </a:cubicBezTo>
                <a:lnTo>
                  <a:pt x="0" y="532726"/>
                </a:lnTo>
                <a:cubicBezTo>
                  <a:pt x="9107" y="384539"/>
                  <a:pt x="72231" y="258705"/>
                  <a:pt x="189372" y="155223"/>
                </a:cubicBezTo>
                <a:cubicBezTo>
                  <a:pt x="306514" y="51741"/>
                  <a:pt x="460288" y="0"/>
                  <a:pt x="650695" y="0"/>
                </a:cubicBez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err="1">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1837664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46AC-243C-BD47-AF1E-7F55A911B111}"/>
              </a:ext>
            </a:extLst>
          </p:cNvPr>
          <p:cNvSpPr>
            <a:spLocks noGrp="1"/>
          </p:cNvSpPr>
          <p:nvPr>
            <p:ph type="ctrTitle"/>
          </p:nvPr>
        </p:nvSpPr>
        <p:spPr>
          <a:xfrm>
            <a:off x="1304544" y="1621464"/>
            <a:ext cx="9144000" cy="1909763"/>
          </a:xfrm>
        </p:spPr>
        <p:txBody>
          <a:bodyPr/>
          <a:lstStyle/>
          <a:p>
            <a:r>
              <a:rPr lang="en-US"/>
              <a:t>EMPEROR-Preserved</a:t>
            </a:r>
          </a:p>
        </p:txBody>
      </p:sp>
      <p:sp>
        <p:nvSpPr>
          <p:cNvPr id="3" name="Subtitle 2">
            <a:extLst>
              <a:ext uri="{FF2B5EF4-FFF2-40B4-BE49-F238E27FC236}">
                <a16:creationId xmlns:a16="http://schemas.microsoft.com/office/drawing/2014/main" id="{0119BD86-B18E-0449-8B5B-31B3528B0376}"/>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78840DBA-DA8F-4BEB-9222-0C12ABFD33CB}"/>
              </a:ext>
            </a:extLst>
          </p:cNvPr>
          <p:cNvSpPr>
            <a:spLocks noGrp="1"/>
          </p:cNvSpPr>
          <p:nvPr>
            <p:ph type="body" sz="quarter" idx="11"/>
          </p:nvPr>
        </p:nvSpPr>
        <p:spPr/>
        <p:txBody>
          <a:bodyPr>
            <a:normAutofit/>
          </a:bodyPr>
          <a:lstStyle/>
          <a:p>
            <a:r>
              <a:rPr lang="en-US" sz="1800"/>
              <a:t>SC-CRP-08811</a:t>
            </a:r>
            <a:endParaRPr lang="en-GB" sz="1800"/>
          </a:p>
        </p:txBody>
      </p:sp>
    </p:spTree>
    <p:extLst>
      <p:ext uri="{BB962C8B-B14F-4D97-AF65-F5344CB8AC3E}">
        <p14:creationId xmlns:p14="http://schemas.microsoft.com/office/powerpoint/2010/main" val="39090521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4CAE5B9-A93C-4A83-9BFC-353FC5167267}"/>
              </a:ext>
            </a:extLst>
          </p:cNvPr>
          <p:cNvGrpSpPr>
            <a:grpSpLocks noChangeAspect="1"/>
          </p:cNvGrpSpPr>
          <p:nvPr/>
        </p:nvGrpSpPr>
        <p:grpSpPr>
          <a:xfrm>
            <a:off x="1563944" y="1505698"/>
            <a:ext cx="6338455" cy="3716858"/>
            <a:chOff x="2654349" y="1242544"/>
            <a:chExt cx="3724466" cy="2184020"/>
          </a:xfrm>
        </p:grpSpPr>
        <p:sp>
          <p:nvSpPr>
            <p:cNvPr id="42" name="Line 389">
              <a:extLst>
                <a:ext uri="{FF2B5EF4-FFF2-40B4-BE49-F238E27FC236}">
                  <a16:creationId xmlns:a16="http://schemas.microsoft.com/office/drawing/2014/main" id="{69DD1FA8-75A6-42D0-B9C7-4C35E2E9B251}"/>
                </a:ext>
              </a:extLst>
            </p:cNvPr>
            <p:cNvSpPr>
              <a:spLocks noChangeShapeType="1"/>
            </p:cNvSpPr>
            <p:nvPr/>
          </p:nvSpPr>
          <p:spPr bwMode="auto">
            <a:xfrm flipV="1">
              <a:off x="3056588" y="1326381"/>
              <a:ext cx="0" cy="1897693"/>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Line 391">
              <a:extLst>
                <a:ext uri="{FF2B5EF4-FFF2-40B4-BE49-F238E27FC236}">
                  <a16:creationId xmlns:a16="http://schemas.microsoft.com/office/drawing/2014/main" id="{6990B246-693B-4F9A-B611-B68DB476DD9B}"/>
                </a:ext>
              </a:extLst>
            </p:cNvPr>
            <p:cNvSpPr>
              <a:spLocks noChangeShapeType="1"/>
            </p:cNvSpPr>
            <p:nvPr/>
          </p:nvSpPr>
          <p:spPr bwMode="auto">
            <a:xfrm flipH="1">
              <a:off x="3017887" y="1326381"/>
              <a:ext cx="3870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Line 392">
              <a:extLst>
                <a:ext uri="{FF2B5EF4-FFF2-40B4-BE49-F238E27FC236}">
                  <a16:creationId xmlns:a16="http://schemas.microsoft.com/office/drawing/2014/main" id="{9DF0C08E-8FEC-4802-B7AD-4264540E3628}"/>
                </a:ext>
              </a:extLst>
            </p:cNvPr>
            <p:cNvSpPr>
              <a:spLocks noChangeShapeType="1"/>
            </p:cNvSpPr>
            <p:nvPr/>
          </p:nvSpPr>
          <p:spPr bwMode="auto">
            <a:xfrm flipH="1">
              <a:off x="3017887" y="1706720"/>
              <a:ext cx="3870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Line 393">
              <a:extLst>
                <a:ext uri="{FF2B5EF4-FFF2-40B4-BE49-F238E27FC236}">
                  <a16:creationId xmlns:a16="http://schemas.microsoft.com/office/drawing/2014/main" id="{6DD84936-F954-4551-9FEE-96354DA11889}"/>
                </a:ext>
              </a:extLst>
            </p:cNvPr>
            <p:cNvSpPr>
              <a:spLocks noChangeShapeType="1"/>
            </p:cNvSpPr>
            <p:nvPr/>
          </p:nvSpPr>
          <p:spPr bwMode="auto">
            <a:xfrm flipH="1">
              <a:off x="3017887" y="2463395"/>
              <a:ext cx="3870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Line 394">
              <a:extLst>
                <a:ext uri="{FF2B5EF4-FFF2-40B4-BE49-F238E27FC236}">
                  <a16:creationId xmlns:a16="http://schemas.microsoft.com/office/drawing/2014/main" id="{1F3A75E9-E560-472E-AFE9-CB138ABA1AA1}"/>
                </a:ext>
              </a:extLst>
            </p:cNvPr>
            <p:cNvSpPr>
              <a:spLocks noChangeShapeType="1"/>
            </p:cNvSpPr>
            <p:nvPr/>
          </p:nvSpPr>
          <p:spPr bwMode="auto">
            <a:xfrm flipH="1">
              <a:off x="3017887" y="2087060"/>
              <a:ext cx="3870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Line 395">
              <a:extLst>
                <a:ext uri="{FF2B5EF4-FFF2-40B4-BE49-F238E27FC236}">
                  <a16:creationId xmlns:a16="http://schemas.microsoft.com/office/drawing/2014/main" id="{E9ADE521-EED7-4223-A28D-18B7289D1212}"/>
                </a:ext>
              </a:extLst>
            </p:cNvPr>
            <p:cNvSpPr>
              <a:spLocks noChangeShapeType="1"/>
            </p:cNvSpPr>
            <p:nvPr/>
          </p:nvSpPr>
          <p:spPr bwMode="auto">
            <a:xfrm flipH="1">
              <a:off x="3017887" y="2843734"/>
              <a:ext cx="3870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Line 396">
              <a:extLst>
                <a:ext uri="{FF2B5EF4-FFF2-40B4-BE49-F238E27FC236}">
                  <a16:creationId xmlns:a16="http://schemas.microsoft.com/office/drawing/2014/main" id="{21D83CA8-1234-4B88-B317-425D0AFE6115}"/>
                </a:ext>
              </a:extLst>
            </p:cNvPr>
            <p:cNvSpPr>
              <a:spLocks noChangeShapeType="1"/>
            </p:cNvSpPr>
            <p:nvPr/>
          </p:nvSpPr>
          <p:spPr bwMode="auto">
            <a:xfrm flipH="1">
              <a:off x="3017887" y="3220070"/>
              <a:ext cx="38702"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Line 397">
              <a:extLst>
                <a:ext uri="{FF2B5EF4-FFF2-40B4-BE49-F238E27FC236}">
                  <a16:creationId xmlns:a16="http://schemas.microsoft.com/office/drawing/2014/main" id="{7C3B85F7-F0EC-437E-81F5-018692AE8B5E}"/>
                </a:ext>
              </a:extLst>
            </p:cNvPr>
            <p:cNvSpPr>
              <a:spLocks noChangeShapeType="1"/>
            </p:cNvSpPr>
            <p:nvPr/>
          </p:nvSpPr>
          <p:spPr bwMode="auto">
            <a:xfrm>
              <a:off x="3056588"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Line 398">
              <a:extLst>
                <a:ext uri="{FF2B5EF4-FFF2-40B4-BE49-F238E27FC236}">
                  <a16:creationId xmlns:a16="http://schemas.microsoft.com/office/drawing/2014/main" id="{AD0DBADC-0F21-429D-83EF-AFFEC0A7F35A}"/>
                </a:ext>
              </a:extLst>
            </p:cNvPr>
            <p:cNvSpPr>
              <a:spLocks noChangeShapeType="1"/>
            </p:cNvSpPr>
            <p:nvPr/>
          </p:nvSpPr>
          <p:spPr bwMode="auto">
            <a:xfrm>
              <a:off x="3320824"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Line 399">
              <a:extLst>
                <a:ext uri="{FF2B5EF4-FFF2-40B4-BE49-F238E27FC236}">
                  <a16:creationId xmlns:a16="http://schemas.microsoft.com/office/drawing/2014/main" id="{1036FB95-99FA-4B4F-BB57-0D848B1C9F86}"/>
                </a:ext>
              </a:extLst>
            </p:cNvPr>
            <p:cNvSpPr>
              <a:spLocks noChangeShapeType="1"/>
            </p:cNvSpPr>
            <p:nvPr/>
          </p:nvSpPr>
          <p:spPr bwMode="auto">
            <a:xfrm>
              <a:off x="3839953"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Line 400">
              <a:extLst>
                <a:ext uri="{FF2B5EF4-FFF2-40B4-BE49-F238E27FC236}">
                  <a16:creationId xmlns:a16="http://schemas.microsoft.com/office/drawing/2014/main" id="{B93425D5-5CF5-4E8F-AFA8-AE83F2D19D8C}"/>
                </a:ext>
              </a:extLst>
            </p:cNvPr>
            <p:cNvSpPr>
              <a:spLocks noChangeShapeType="1"/>
            </p:cNvSpPr>
            <p:nvPr/>
          </p:nvSpPr>
          <p:spPr bwMode="auto">
            <a:xfrm>
              <a:off x="4363087"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Line 401">
              <a:extLst>
                <a:ext uri="{FF2B5EF4-FFF2-40B4-BE49-F238E27FC236}">
                  <a16:creationId xmlns:a16="http://schemas.microsoft.com/office/drawing/2014/main" id="{D632C2B3-E1D3-49A9-AC9A-24439B91E03D}"/>
                </a:ext>
              </a:extLst>
            </p:cNvPr>
            <p:cNvSpPr>
              <a:spLocks noChangeShapeType="1"/>
            </p:cNvSpPr>
            <p:nvPr/>
          </p:nvSpPr>
          <p:spPr bwMode="auto">
            <a:xfrm>
              <a:off x="3579722"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Line 402">
              <a:extLst>
                <a:ext uri="{FF2B5EF4-FFF2-40B4-BE49-F238E27FC236}">
                  <a16:creationId xmlns:a16="http://schemas.microsoft.com/office/drawing/2014/main" id="{ACE43189-CAC1-409A-8B8B-9255969CCD7B}"/>
                </a:ext>
              </a:extLst>
            </p:cNvPr>
            <p:cNvSpPr>
              <a:spLocks noChangeShapeType="1"/>
            </p:cNvSpPr>
            <p:nvPr/>
          </p:nvSpPr>
          <p:spPr bwMode="auto">
            <a:xfrm>
              <a:off x="4098851"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Line 403">
              <a:extLst>
                <a:ext uri="{FF2B5EF4-FFF2-40B4-BE49-F238E27FC236}">
                  <a16:creationId xmlns:a16="http://schemas.microsoft.com/office/drawing/2014/main" id="{2756B493-286F-41FE-9D1F-9D69FED46EB4}"/>
                </a:ext>
              </a:extLst>
            </p:cNvPr>
            <p:cNvSpPr>
              <a:spLocks noChangeShapeType="1"/>
            </p:cNvSpPr>
            <p:nvPr/>
          </p:nvSpPr>
          <p:spPr bwMode="auto">
            <a:xfrm>
              <a:off x="4621984"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Line 404">
              <a:extLst>
                <a:ext uri="{FF2B5EF4-FFF2-40B4-BE49-F238E27FC236}">
                  <a16:creationId xmlns:a16="http://schemas.microsoft.com/office/drawing/2014/main" id="{A7C6642A-C50F-4B2F-830E-1D8ECE99ABE0}"/>
                </a:ext>
              </a:extLst>
            </p:cNvPr>
            <p:cNvSpPr>
              <a:spLocks noChangeShapeType="1"/>
            </p:cNvSpPr>
            <p:nvPr/>
          </p:nvSpPr>
          <p:spPr bwMode="auto">
            <a:xfrm>
              <a:off x="4880882"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Line 405">
              <a:extLst>
                <a:ext uri="{FF2B5EF4-FFF2-40B4-BE49-F238E27FC236}">
                  <a16:creationId xmlns:a16="http://schemas.microsoft.com/office/drawing/2014/main" id="{0B116723-C85A-49DB-84A3-990F447143AF}"/>
                </a:ext>
              </a:extLst>
            </p:cNvPr>
            <p:cNvSpPr>
              <a:spLocks noChangeShapeType="1"/>
            </p:cNvSpPr>
            <p:nvPr/>
          </p:nvSpPr>
          <p:spPr bwMode="auto">
            <a:xfrm>
              <a:off x="5928484"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Line 406">
              <a:extLst>
                <a:ext uri="{FF2B5EF4-FFF2-40B4-BE49-F238E27FC236}">
                  <a16:creationId xmlns:a16="http://schemas.microsoft.com/office/drawing/2014/main" id="{20AA2403-AD5F-44B3-A8F1-8043AF83DF38}"/>
                </a:ext>
              </a:extLst>
            </p:cNvPr>
            <p:cNvSpPr>
              <a:spLocks noChangeShapeType="1"/>
            </p:cNvSpPr>
            <p:nvPr/>
          </p:nvSpPr>
          <p:spPr bwMode="auto">
            <a:xfrm>
              <a:off x="5664248"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Line 407">
              <a:extLst>
                <a:ext uri="{FF2B5EF4-FFF2-40B4-BE49-F238E27FC236}">
                  <a16:creationId xmlns:a16="http://schemas.microsoft.com/office/drawing/2014/main" id="{8279DAC1-CDFD-40A5-A669-EFB4474A60F9}"/>
                </a:ext>
              </a:extLst>
            </p:cNvPr>
            <p:cNvSpPr>
              <a:spLocks noChangeShapeType="1"/>
            </p:cNvSpPr>
            <p:nvPr/>
          </p:nvSpPr>
          <p:spPr bwMode="auto">
            <a:xfrm>
              <a:off x="6187381"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Line 408">
              <a:extLst>
                <a:ext uri="{FF2B5EF4-FFF2-40B4-BE49-F238E27FC236}">
                  <a16:creationId xmlns:a16="http://schemas.microsoft.com/office/drawing/2014/main" id="{BBA2E791-75BC-410F-9105-543622F12DB9}"/>
                </a:ext>
              </a:extLst>
            </p:cNvPr>
            <p:cNvSpPr>
              <a:spLocks noChangeShapeType="1"/>
            </p:cNvSpPr>
            <p:nvPr/>
          </p:nvSpPr>
          <p:spPr bwMode="auto">
            <a:xfrm>
              <a:off x="5404015"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Line 409">
              <a:extLst>
                <a:ext uri="{FF2B5EF4-FFF2-40B4-BE49-F238E27FC236}">
                  <a16:creationId xmlns:a16="http://schemas.microsoft.com/office/drawing/2014/main" id="{6E7CBF64-53A6-428F-BD54-FE1CE44F49A0}"/>
                </a:ext>
              </a:extLst>
            </p:cNvPr>
            <p:cNvSpPr>
              <a:spLocks noChangeShapeType="1"/>
            </p:cNvSpPr>
            <p:nvPr/>
          </p:nvSpPr>
          <p:spPr bwMode="auto">
            <a:xfrm>
              <a:off x="5145118" y="3224074"/>
              <a:ext cx="0" cy="38702"/>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410">
              <a:extLst>
                <a:ext uri="{FF2B5EF4-FFF2-40B4-BE49-F238E27FC236}">
                  <a16:creationId xmlns:a16="http://schemas.microsoft.com/office/drawing/2014/main" id="{B1E4CDF9-3E7D-4524-B62A-1A4C9BF7328E}"/>
                </a:ext>
              </a:extLst>
            </p:cNvPr>
            <p:cNvSpPr>
              <a:spLocks/>
            </p:cNvSpPr>
            <p:nvPr/>
          </p:nvSpPr>
          <p:spPr bwMode="auto">
            <a:xfrm>
              <a:off x="3052584" y="1892219"/>
              <a:ext cx="3134797" cy="1327851"/>
            </a:xfrm>
            <a:custGeom>
              <a:avLst/>
              <a:gdLst>
                <a:gd name="T0" fmla="*/ 702 w 725"/>
                <a:gd name="T1" fmla="*/ 9 h 307"/>
                <a:gd name="T2" fmla="*/ 688 w 725"/>
                <a:gd name="T3" fmla="*/ 14 h 307"/>
                <a:gd name="T4" fmla="*/ 673 w 725"/>
                <a:gd name="T5" fmla="*/ 22 h 307"/>
                <a:gd name="T6" fmla="*/ 652 w 725"/>
                <a:gd name="T7" fmla="*/ 28 h 307"/>
                <a:gd name="T8" fmla="*/ 625 w 725"/>
                <a:gd name="T9" fmla="*/ 35 h 307"/>
                <a:gd name="T10" fmla="*/ 606 w 725"/>
                <a:gd name="T11" fmla="*/ 41 h 307"/>
                <a:gd name="T12" fmla="*/ 579 w 725"/>
                <a:gd name="T13" fmla="*/ 47 h 307"/>
                <a:gd name="T14" fmla="*/ 572 w 725"/>
                <a:gd name="T15" fmla="*/ 55 h 307"/>
                <a:gd name="T16" fmla="*/ 564 w 725"/>
                <a:gd name="T17" fmla="*/ 61 h 307"/>
                <a:gd name="T18" fmla="*/ 543 w 725"/>
                <a:gd name="T19" fmla="*/ 64 h 307"/>
                <a:gd name="T20" fmla="*/ 533 w 725"/>
                <a:gd name="T21" fmla="*/ 70 h 307"/>
                <a:gd name="T22" fmla="*/ 515 w 725"/>
                <a:gd name="T23" fmla="*/ 73 h 307"/>
                <a:gd name="T24" fmla="*/ 507 w 725"/>
                <a:gd name="T25" fmla="*/ 78 h 307"/>
                <a:gd name="T26" fmla="*/ 487 w 725"/>
                <a:gd name="T27" fmla="*/ 83 h 307"/>
                <a:gd name="T28" fmla="*/ 475 w 725"/>
                <a:gd name="T29" fmla="*/ 87 h 307"/>
                <a:gd name="T30" fmla="*/ 458 w 725"/>
                <a:gd name="T31" fmla="*/ 91 h 307"/>
                <a:gd name="T32" fmla="*/ 447 w 725"/>
                <a:gd name="T33" fmla="*/ 96 h 307"/>
                <a:gd name="T34" fmla="*/ 430 w 725"/>
                <a:gd name="T35" fmla="*/ 102 h 307"/>
                <a:gd name="T36" fmla="*/ 423 w 725"/>
                <a:gd name="T37" fmla="*/ 108 h 307"/>
                <a:gd name="T38" fmla="*/ 409 w 725"/>
                <a:gd name="T39" fmla="*/ 111 h 307"/>
                <a:gd name="T40" fmla="*/ 396 w 725"/>
                <a:gd name="T41" fmla="*/ 120 h 307"/>
                <a:gd name="T42" fmla="*/ 382 w 725"/>
                <a:gd name="T43" fmla="*/ 123 h 307"/>
                <a:gd name="T44" fmla="*/ 373 w 725"/>
                <a:gd name="T45" fmla="*/ 131 h 307"/>
                <a:gd name="T46" fmla="*/ 350 w 725"/>
                <a:gd name="T47" fmla="*/ 138 h 307"/>
                <a:gd name="T48" fmla="*/ 339 w 725"/>
                <a:gd name="T49" fmla="*/ 143 h 307"/>
                <a:gd name="T50" fmla="*/ 330 w 725"/>
                <a:gd name="T51" fmla="*/ 146 h 307"/>
                <a:gd name="T52" fmla="*/ 322 w 725"/>
                <a:gd name="T53" fmla="*/ 154 h 307"/>
                <a:gd name="T54" fmla="*/ 309 w 725"/>
                <a:gd name="T55" fmla="*/ 157 h 307"/>
                <a:gd name="T56" fmla="*/ 297 w 725"/>
                <a:gd name="T57" fmla="*/ 160 h 307"/>
                <a:gd name="T58" fmla="*/ 282 w 725"/>
                <a:gd name="T59" fmla="*/ 163 h 307"/>
                <a:gd name="T60" fmla="*/ 270 w 725"/>
                <a:gd name="T61" fmla="*/ 167 h 307"/>
                <a:gd name="T62" fmla="*/ 263 w 725"/>
                <a:gd name="T63" fmla="*/ 171 h 307"/>
                <a:gd name="T64" fmla="*/ 251 w 725"/>
                <a:gd name="T65" fmla="*/ 177 h 307"/>
                <a:gd name="T66" fmla="*/ 244 w 725"/>
                <a:gd name="T67" fmla="*/ 182 h 307"/>
                <a:gd name="T68" fmla="*/ 238 w 725"/>
                <a:gd name="T69" fmla="*/ 189 h 307"/>
                <a:gd name="T70" fmla="*/ 231 w 725"/>
                <a:gd name="T71" fmla="*/ 192 h 307"/>
                <a:gd name="T72" fmla="*/ 221 w 725"/>
                <a:gd name="T73" fmla="*/ 197 h 307"/>
                <a:gd name="T74" fmla="*/ 214 w 725"/>
                <a:gd name="T75" fmla="*/ 201 h 307"/>
                <a:gd name="T76" fmla="*/ 202 w 725"/>
                <a:gd name="T77" fmla="*/ 206 h 307"/>
                <a:gd name="T78" fmla="*/ 194 w 725"/>
                <a:gd name="T79" fmla="*/ 210 h 307"/>
                <a:gd name="T80" fmla="*/ 188 w 725"/>
                <a:gd name="T81" fmla="*/ 214 h 307"/>
                <a:gd name="T82" fmla="*/ 177 w 725"/>
                <a:gd name="T83" fmla="*/ 217 h 307"/>
                <a:gd name="T84" fmla="*/ 175 w 725"/>
                <a:gd name="T85" fmla="*/ 221 h 307"/>
                <a:gd name="T86" fmla="*/ 165 w 725"/>
                <a:gd name="T87" fmla="*/ 223 h 307"/>
                <a:gd name="T88" fmla="*/ 155 w 725"/>
                <a:gd name="T89" fmla="*/ 226 h 307"/>
                <a:gd name="T90" fmla="*/ 141 w 725"/>
                <a:gd name="T91" fmla="*/ 229 h 307"/>
                <a:gd name="T92" fmla="*/ 134 w 725"/>
                <a:gd name="T93" fmla="*/ 236 h 307"/>
                <a:gd name="T94" fmla="*/ 125 w 725"/>
                <a:gd name="T95" fmla="*/ 239 h 307"/>
                <a:gd name="T96" fmla="*/ 121 w 725"/>
                <a:gd name="T97" fmla="*/ 246 h 307"/>
                <a:gd name="T98" fmla="*/ 104 w 725"/>
                <a:gd name="T99" fmla="*/ 251 h 307"/>
                <a:gd name="T100" fmla="*/ 95 w 725"/>
                <a:gd name="T101" fmla="*/ 259 h 307"/>
                <a:gd name="T102" fmla="*/ 86 w 725"/>
                <a:gd name="T103" fmla="*/ 262 h 307"/>
                <a:gd name="T104" fmla="*/ 81 w 725"/>
                <a:gd name="T105" fmla="*/ 269 h 307"/>
                <a:gd name="T106" fmla="*/ 70 w 725"/>
                <a:gd name="T107" fmla="*/ 273 h 307"/>
                <a:gd name="T108" fmla="*/ 61 w 725"/>
                <a:gd name="T109" fmla="*/ 280 h 307"/>
                <a:gd name="T110" fmla="*/ 55 w 725"/>
                <a:gd name="T111" fmla="*/ 285 h 307"/>
                <a:gd name="T112" fmla="*/ 48 w 725"/>
                <a:gd name="T113" fmla="*/ 291 h 307"/>
                <a:gd name="T114" fmla="*/ 31 w 725"/>
                <a:gd name="T115" fmla="*/ 296 h 307"/>
                <a:gd name="T116" fmla="*/ 25 w 725"/>
                <a:gd name="T117" fmla="*/ 300 h 307"/>
                <a:gd name="T118" fmla="*/ 16 w 725"/>
                <a:gd name="T119" fmla="*/ 303 h 307"/>
                <a:gd name="T120" fmla="*/ 5 w 725"/>
                <a:gd name="T121" fmla="*/ 30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5" h="307">
                  <a:moveTo>
                    <a:pt x="725" y="0"/>
                  </a:moveTo>
                  <a:cubicBezTo>
                    <a:pt x="709" y="0"/>
                    <a:pt x="709" y="0"/>
                    <a:pt x="709" y="0"/>
                  </a:cubicBezTo>
                  <a:cubicBezTo>
                    <a:pt x="709" y="6"/>
                    <a:pt x="709" y="6"/>
                    <a:pt x="709" y="6"/>
                  </a:cubicBezTo>
                  <a:cubicBezTo>
                    <a:pt x="702" y="6"/>
                    <a:pt x="702" y="6"/>
                    <a:pt x="702" y="6"/>
                  </a:cubicBezTo>
                  <a:cubicBezTo>
                    <a:pt x="702" y="9"/>
                    <a:pt x="702" y="9"/>
                    <a:pt x="702" y="9"/>
                  </a:cubicBezTo>
                  <a:cubicBezTo>
                    <a:pt x="696" y="9"/>
                    <a:pt x="696" y="9"/>
                    <a:pt x="696" y="9"/>
                  </a:cubicBezTo>
                  <a:cubicBezTo>
                    <a:pt x="696" y="11"/>
                    <a:pt x="696" y="11"/>
                    <a:pt x="696" y="11"/>
                  </a:cubicBezTo>
                  <a:cubicBezTo>
                    <a:pt x="691" y="11"/>
                    <a:pt x="691" y="11"/>
                    <a:pt x="691" y="11"/>
                  </a:cubicBezTo>
                  <a:cubicBezTo>
                    <a:pt x="691" y="14"/>
                    <a:pt x="691" y="14"/>
                    <a:pt x="691" y="14"/>
                  </a:cubicBezTo>
                  <a:cubicBezTo>
                    <a:pt x="688" y="14"/>
                    <a:pt x="688" y="14"/>
                    <a:pt x="688" y="14"/>
                  </a:cubicBezTo>
                  <a:cubicBezTo>
                    <a:pt x="687" y="16"/>
                    <a:pt x="687" y="16"/>
                    <a:pt x="687" y="16"/>
                  </a:cubicBezTo>
                  <a:cubicBezTo>
                    <a:pt x="677" y="16"/>
                    <a:pt x="677" y="16"/>
                    <a:pt x="677" y="16"/>
                  </a:cubicBezTo>
                  <a:cubicBezTo>
                    <a:pt x="677" y="19"/>
                    <a:pt x="677" y="19"/>
                    <a:pt x="677" y="19"/>
                  </a:cubicBezTo>
                  <a:cubicBezTo>
                    <a:pt x="673" y="19"/>
                    <a:pt x="673" y="19"/>
                    <a:pt x="673" y="19"/>
                  </a:cubicBezTo>
                  <a:cubicBezTo>
                    <a:pt x="673" y="22"/>
                    <a:pt x="673" y="22"/>
                    <a:pt x="673" y="22"/>
                  </a:cubicBezTo>
                  <a:cubicBezTo>
                    <a:pt x="667" y="22"/>
                    <a:pt x="667" y="22"/>
                    <a:pt x="667" y="22"/>
                  </a:cubicBezTo>
                  <a:cubicBezTo>
                    <a:pt x="667" y="26"/>
                    <a:pt x="667" y="26"/>
                    <a:pt x="667" y="26"/>
                  </a:cubicBezTo>
                  <a:cubicBezTo>
                    <a:pt x="657" y="26"/>
                    <a:pt x="657" y="26"/>
                    <a:pt x="657" y="26"/>
                  </a:cubicBezTo>
                  <a:cubicBezTo>
                    <a:pt x="657" y="28"/>
                    <a:pt x="657" y="28"/>
                    <a:pt x="657" y="28"/>
                  </a:cubicBezTo>
                  <a:cubicBezTo>
                    <a:pt x="652" y="28"/>
                    <a:pt x="652" y="28"/>
                    <a:pt x="652" y="28"/>
                  </a:cubicBezTo>
                  <a:cubicBezTo>
                    <a:pt x="649" y="28"/>
                    <a:pt x="649" y="28"/>
                    <a:pt x="649" y="28"/>
                  </a:cubicBezTo>
                  <a:cubicBezTo>
                    <a:pt x="649" y="32"/>
                    <a:pt x="649" y="32"/>
                    <a:pt x="649" y="32"/>
                  </a:cubicBezTo>
                  <a:cubicBezTo>
                    <a:pt x="630" y="32"/>
                    <a:pt x="630" y="32"/>
                    <a:pt x="630" y="32"/>
                  </a:cubicBezTo>
                  <a:cubicBezTo>
                    <a:pt x="630" y="35"/>
                    <a:pt x="630" y="35"/>
                    <a:pt x="630" y="35"/>
                  </a:cubicBezTo>
                  <a:cubicBezTo>
                    <a:pt x="625" y="35"/>
                    <a:pt x="625" y="35"/>
                    <a:pt x="625" y="35"/>
                  </a:cubicBezTo>
                  <a:cubicBezTo>
                    <a:pt x="625" y="38"/>
                    <a:pt x="625" y="38"/>
                    <a:pt x="625" y="38"/>
                  </a:cubicBezTo>
                  <a:cubicBezTo>
                    <a:pt x="616" y="38"/>
                    <a:pt x="616" y="38"/>
                    <a:pt x="616" y="38"/>
                  </a:cubicBezTo>
                  <a:cubicBezTo>
                    <a:pt x="616" y="39"/>
                    <a:pt x="616" y="39"/>
                    <a:pt x="616" y="39"/>
                  </a:cubicBezTo>
                  <a:cubicBezTo>
                    <a:pt x="606" y="39"/>
                    <a:pt x="606" y="39"/>
                    <a:pt x="606" y="39"/>
                  </a:cubicBezTo>
                  <a:cubicBezTo>
                    <a:pt x="606" y="41"/>
                    <a:pt x="606" y="41"/>
                    <a:pt x="606" y="41"/>
                  </a:cubicBezTo>
                  <a:cubicBezTo>
                    <a:pt x="595" y="41"/>
                    <a:pt x="595" y="41"/>
                    <a:pt x="595" y="41"/>
                  </a:cubicBezTo>
                  <a:cubicBezTo>
                    <a:pt x="595" y="44"/>
                    <a:pt x="595" y="44"/>
                    <a:pt x="595" y="44"/>
                  </a:cubicBezTo>
                  <a:cubicBezTo>
                    <a:pt x="585" y="44"/>
                    <a:pt x="585" y="44"/>
                    <a:pt x="585" y="44"/>
                  </a:cubicBezTo>
                  <a:cubicBezTo>
                    <a:pt x="585" y="47"/>
                    <a:pt x="585" y="47"/>
                    <a:pt x="585" y="47"/>
                  </a:cubicBezTo>
                  <a:cubicBezTo>
                    <a:pt x="579" y="47"/>
                    <a:pt x="579" y="47"/>
                    <a:pt x="579" y="47"/>
                  </a:cubicBezTo>
                  <a:cubicBezTo>
                    <a:pt x="579" y="50"/>
                    <a:pt x="579" y="50"/>
                    <a:pt x="579" y="50"/>
                  </a:cubicBezTo>
                  <a:cubicBezTo>
                    <a:pt x="576" y="50"/>
                    <a:pt x="576" y="50"/>
                    <a:pt x="576" y="50"/>
                  </a:cubicBezTo>
                  <a:cubicBezTo>
                    <a:pt x="576" y="52"/>
                    <a:pt x="576" y="52"/>
                    <a:pt x="576" y="52"/>
                  </a:cubicBezTo>
                  <a:cubicBezTo>
                    <a:pt x="572" y="52"/>
                    <a:pt x="572" y="52"/>
                    <a:pt x="572" y="52"/>
                  </a:cubicBezTo>
                  <a:cubicBezTo>
                    <a:pt x="572" y="55"/>
                    <a:pt x="572" y="55"/>
                    <a:pt x="572" y="55"/>
                  </a:cubicBezTo>
                  <a:cubicBezTo>
                    <a:pt x="569" y="55"/>
                    <a:pt x="569" y="55"/>
                    <a:pt x="569" y="55"/>
                  </a:cubicBezTo>
                  <a:cubicBezTo>
                    <a:pt x="569" y="58"/>
                    <a:pt x="569" y="58"/>
                    <a:pt x="569" y="58"/>
                  </a:cubicBezTo>
                  <a:cubicBezTo>
                    <a:pt x="568" y="58"/>
                    <a:pt x="568" y="58"/>
                    <a:pt x="568" y="58"/>
                  </a:cubicBezTo>
                  <a:cubicBezTo>
                    <a:pt x="564" y="58"/>
                    <a:pt x="564" y="58"/>
                    <a:pt x="564" y="58"/>
                  </a:cubicBezTo>
                  <a:cubicBezTo>
                    <a:pt x="564" y="61"/>
                    <a:pt x="564" y="61"/>
                    <a:pt x="564" y="61"/>
                  </a:cubicBezTo>
                  <a:cubicBezTo>
                    <a:pt x="561" y="61"/>
                    <a:pt x="561" y="61"/>
                    <a:pt x="561" y="61"/>
                  </a:cubicBezTo>
                  <a:cubicBezTo>
                    <a:pt x="561" y="62"/>
                    <a:pt x="561" y="62"/>
                    <a:pt x="561" y="62"/>
                  </a:cubicBezTo>
                  <a:cubicBezTo>
                    <a:pt x="556" y="62"/>
                    <a:pt x="556" y="62"/>
                    <a:pt x="556" y="62"/>
                  </a:cubicBezTo>
                  <a:cubicBezTo>
                    <a:pt x="556" y="64"/>
                    <a:pt x="556" y="64"/>
                    <a:pt x="556" y="64"/>
                  </a:cubicBezTo>
                  <a:cubicBezTo>
                    <a:pt x="543" y="64"/>
                    <a:pt x="543" y="64"/>
                    <a:pt x="543" y="64"/>
                  </a:cubicBezTo>
                  <a:cubicBezTo>
                    <a:pt x="543" y="65"/>
                    <a:pt x="543" y="65"/>
                    <a:pt x="543" y="65"/>
                  </a:cubicBezTo>
                  <a:cubicBezTo>
                    <a:pt x="537" y="65"/>
                    <a:pt x="537" y="65"/>
                    <a:pt x="537" y="65"/>
                  </a:cubicBezTo>
                  <a:cubicBezTo>
                    <a:pt x="537" y="65"/>
                    <a:pt x="538" y="67"/>
                    <a:pt x="537" y="67"/>
                  </a:cubicBezTo>
                  <a:cubicBezTo>
                    <a:pt x="536" y="67"/>
                    <a:pt x="533" y="67"/>
                    <a:pt x="533" y="67"/>
                  </a:cubicBezTo>
                  <a:cubicBezTo>
                    <a:pt x="533" y="70"/>
                    <a:pt x="533" y="70"/>
                    <a:pt x="533" y="70"/>
                  </a:cubicBezTo>
                  <a:cubicBezTo>
                    <a:pt x="528" y="70"/>
                    <a:pt x="528" y="70"/>
                    <a:pt x="528" y="70"/>
                  </a:cubicBezTo>
                  <a:cubicBezTo>
                    <a:pt x="528" y="72"/>
                    <a:pt x="528" y="72"/>
                    <a:pt x="528" y="72"/>
                  </a:cubicBezTo>
                  <a:cubicBezTo>
                    <a:pt x="524" y="72"/>
                    <a:pt x="524" y="72"/>
                    <a:pt x="524" y="72"/>
                  </a:cubicBezTo>
                  <a:cubicBezTo>
                    <a:pt x="524" y="73"/>
                    <a:pt x="524" y="73"/>
                    <a:pt x="524" y="73"/>
                  </a:cubicBezTo>
                  <a:cubicBezTo>
                    <a:pt x="515" y="73"/>
                    <a:pt x="515" y="73"/>
                    <a:pt x="515" y="73"/>
                  </a:cubicBezTo>
                  <a:cubicBezTo>
                    <a:pt x="515" y="75"/>
                    <a:pt x="515" y="75"/>
                    <a:pt x="515" y="75"/>
                  </a:cubicBezTo>
                  <a:cubicBezTo>
                    <a:pt x="509" y="75"/>
                    <a:pt x="509" y="75"/>
                    <a:pt x="509" y="75"/>
                  </a:cubicBezTo>
                  <a:cubicBezTo>
                    <a:pt x="509" y="77"/>
                    <a:pt x="509" y="77"/>
                    <a:pt x="509" y="77"/>
                  </a:cubicBezTo>
                  <a:cubicBezTo>
                    <a:pt x="506" y="77"/>
                    <a:pt x="506" y="77"/>
                    <a:pt x="506" y="77"/>
                  </a:cubicBezTo>
                  <a:cubicBezTo>
                    <a:pt x="507" y="78"/>
                    <a:pt x="507" y="78"/>
                    <a:pt x="507" y="78"/>
                  </a:cubicBezTo>
                  <a:cubicBezTo>
                    <a:pt x="500" y="78"/>
                    <a:pt x="500" y="78"/>
                    <a:pt x="500" y="78"/>
                  </a:cubicBezTo>
                  <a:cubicBezTo>
                    <a:pt x="500" y="79"/>
                    <a:pt x="500" y="79"/>
                    <a:pt x="500" y="79"/>
                  </a:cubicBezTo>
                  <a:cubicBezTo>
                    <a:pt x="495" y="79"/>
                    <a:pt x="495" y="79"/>
                    <a:pt x="495" y="79"/>
                  </a:cubicBezTo>
                  <a:cubicBezTo>
                    <a:pt x="495" y="83"/>
                    <a:pt x="495" y="83"/>
                    <a:pt x="495" y="83"/>
                  </a:cubicBezTo>
                  <a:cubicBezTo>
                    <a:pt x="487" y="83"/>
                    <a:pt x="487" y="83"/>
                    <a:pt x="487" y="83"/>
                  </a:cubicBezTo>
                  <a:cubicBezTo>
                    <a:pt x="487" y="84"/>
                    <a:pt x="487" y="84"/>
                    <a:pt x="487" y="84"/>
                  </a:cubicBezTo>
                  <a:cubicBezTo>
                    <a:pt x="481" y="84"/>
                    <a:pt x="481" y="84"/>
                    <a:pt x="481" y="84"/>
                  </a:cubicBezTo>
                  <a:cubicBezTo>
                    <a:pt x="481" y="85"/>
                    <a:pt x="481" y="85"/>
                    <a:pt x="481" y="85"/>
                  </a:cubicBezTo>
                  <a:cubicBezTo>
                    <a:pt x="475" y="85"/>
                    <a:pt x="475" y="85"/>
                    <a:pt x="475" y="85"/>
                  </a:cubicBezTo>
                  <a:cubicBezTo>
                    <a:pt x="475" y="87"/>
                    <a:pt x="475" y="87"/>
                    <a:pt x="475" y="87"/>
                  </a:cubicBezTo>
                  <a:cubicBezTo>
                    <a:pt x="467" y="87"/>
                    <a:pt x="467" y="87"/>
                    <a:pt x="467" y="87"/>
                  </a:cubicBezTo>
                  <a:cubicBezTo>
                    <a:pt x="467" y="89"/>
                    <a:pt x="467" y="89"/>
                    <a:pt x="467" y="89"/>
                  </a:cubicBezTo>
                  <a:cubicBezTo>
                    <a:pt x="463" y="89"/>
                    <a:pt x="463" y="89"/>
                    <a:pt x="463" y="89"/>
                  </a:cubicBezTo>
                  <a:cubicBezTo>
                    <a:pt x="463" y="91"/>
                    <a:pt x="463" y="91"/>
                    <a:pt x="463" y="91"/>
                  </a:cubicBezTo>
                  <a:cubicBezTo>
                    <a:pt x="458" y="91"/>
                    <a:pt x="458" y="91"/>
                    <a:pt x="458" y="91"/>
                  </a:cubicBezTo>
                  <a:cubicBezTo>
                    <a:pt x="458" y="93"/>
                    <a:pt x="458" y="93"/>
                    <a:pt x="458" y="93"/>
                  </a:cubicBezTo>
                  <a:cubicBezTo>
                    <a:pt x="455" y="93"/>
                    <a:pt x="455" y="93"/>
                    <a:pt x="455" y="93"/>
                  </a:cubicBezTo>
                  <a:cubicBezTo>
                    <a:pt x="455" y="94"/>
                    <a:pt x="455" y="94"/>
                    <a:pt x="455" y="94"/>
                  </a:cubicBezTo>
                  <a:cubicBezTo>
                    <a:pt x="447" y="94"/>
                    <a:pt x="447" y="94"/>
                    <a:pt x="447" y="94"/>
                  </a:cubicBezTo>
                  <a:cubicBezTo>
                    <a:pt x="447" y="96"/>
                    <a:pt x="447" y="96"/>
                    <a:pt x="447" y="96"/>
                  </a:cubicBezTo>
                  <a:cubicBezTo>
                    <a:pt x="438" y="96"/>
                    <a:pt x="438" y="96"/>
                    <a:pt x="438" y="96"/>
                  </a:cubicBezTo>
                  <a:cubicBezTo>
                    <a:pt x="438" y="100"/>
                    <a:pt x="438" y="100"/>
                    <a:pt x="438" y="100"/>
                  </a:cubicBezTo>
                  <a:cubicBezTo>
                    <a:pt x="433" y="100"/>
                    <a:pt x="433" y="100"/>
                    <a:pt x="433" y="100"/>
                  </a:cubicBezTo>
                  <a:cubicBezTo>
                    <a:pt x="433" y="102"/>
                    <a:pt x="433" y="102"/>
                    <a:pt x="433" y="102"/>
                  </a:cubicBezTo>
                  <a:cubicBezTo>
                    <a:pt x="430" y="102"/>
                    <a:pt x="430" y="102"/>
                    <a:pt x="430" y="102"/>
                  </a:cubicBezTo>
                  <a:cubicBezTo>
                    <a:pt x="430" y="104"/>
                    <a:pt x="430" y="104"/>
                    <a:pt x="430" y="104"/>
                  </a:cubicBezTo>
                  <a:cubicBezTo>
                    <a:pt x="427" y="104"/>
                    <a:pt x="427" y="104"/>
                    <a:pt x="427" y="104"/>
                  </a:cubicBezTo>
                  <a:cubicBezTo>
                    <a:pt x="427" y="107"/>
                    <a:pt x="427" y="107"/>
                    <a:pt x="427" y="107"/>
                  </a:cubicBezTo>
                  <a:cubicBezTo>
                    <a:pt x="423" y="107"/>
                    <a:pt x="423" y="107"/>
                    <a:pt x="423" y="107"/>
                  </a:cubicBezTo>
                  <a:cubicBezTo>
                    <a:pt x="423" y="108"/>
                    <a:pt x="423" y="108"/>
                    <a:pt x="423" y="108"/>
                  </a:cubicBezTo>
                  <a:cubicBezTo>
                    <a:pt x="417" y="108"/>
                    <a:pt x="417" y="108"/>
                    <a:pt x="417" y="108"/>
                  </a:cubicBezTo>
                  <a:cubicBezTo>
                    <a:pt x="417" y="110"/>
                    <a:pt x="417" y="110"/>
                    <a:pt x="417" y="110"/>
                  </a:cubicBezTo>
                  <a:cubicBezTo>
                    <a:pt x="416" y="110"/>
                    <a:pt x="416" y="110"/>
                    <a:pt x="416" y="110"/>
                  </a:cubicBezTo>
                  <a:cubicBezTo>
                    <a:pt x="416" y="111"/>
                    <a:pt x="416" y="111"/>
                    <a:pt x="416" y="111"/>
                  </a:cubicBezTo>
                  <a:cubicBezTo>
                    <a:pt x="409" y="111"/>
                    <a:pt x="409" y="111"/>
                    <a:pt x="409" y="111"/>
                  </a:cubicBezTo>
                  <a:cubicBezTo>
                    <a:pt x="409" y="116"/>
                    <a:pt x="409" y="116"/>
                    <a:pt x="409" y="116"/>
                  </a:cubicBezTo>
                  <a:cubicBezTo>
                    <a:pt x="403" y="116"/>
                    <a:pt x="403" y="116"/>
                    <a:pt x="403" y="116"/>
                  </a:cubicBezTo>
                  <a:cubicBezTo>
                    <a:pt x="403" y="117"/>
                    <a:pt x="403" y="117"/>
                    <a:pt x="403" y="117"/>
                  </a:cubicBezTo>
                  <a:cubicBezTo>
                    <a:pt x="396" y="117"/>
                    <a:pt x="396" y="117"/>
                    <a:pt x="396" y="117"/>
                  </a:cubicBezTo>
                  <a:cubicBezTo>
                    <a:pt x="396" y="120"/>
                    <a:pt x="396" y="120"/>
                    <a:pt x="396" y="120"/>
                  </a:cubicBezTo>
                  <a:cubicBezTo>
                    <a:pt x="394" y="120"/>
                    <a:pt x="394" y="120"/>
                    <a:pt x="394" y="120"/>
                  </a:cubicBezTo>
                  <a:cubicBezTo>
                    <a:pt x="394" y="122"/>
                    <a:pt x="394" y="122"/>
                    <a:pt x="394" y="122"/>
                  </a:cubicBezTo>
                  <a:cubicBezTo>
                    <a:pt x="389" y="122"/>
                    <a:pt x="389" y="122"/>
                    <a:pt x="389" y="122"/>
                  </a:cubicBezTo>
                  <a:cubicBezTo>
                    <a:pt x="389" y="123"/>
                    <a:pt x="389" y="123"/>
                    <a:pt x="389" y="123"/>
                  </a:cubicBezTo>
                  <a:cubicBezTo>
                    <a:pt x="382" y="123"/>
                    <a:pt x="382" y="123"/>
                    <a:pt x="382" y="123"/>
                  </a:cubicBezTo>
                  <a:cubicBezTo>
                    <a:pt x="382" y="125"/>
                    <a:pt x="382" y="125"/>
                    <a:pt x="382" y="125"/>
                  </a:cubicBezTo>
                  <a:cubicBezTo>
                    <a:pt x="379" y="125"/>
                    <a:pt x="379" y="125"/>
                    <a:pt x="379" y="125"/>
                  </a:cubicBezTo>
                  <a:cubicBezTo>
                    <a:pt x="379" y="127"/>
                    <a:pt x="379" y="127"/>
                    <a:pt x="379" y="127"/>
                  </a:cubicBezTo>
                  <a:cubicBezTo>
                    <a:pt x="373" y="127"/>
                    <a:pt x="373" y="127"/>
                    <a:pt x="373" y="127"/>
                  </a:cubicBezTo>
                  <a:cubicBezTo>
                    <a:pt x="373" y="131"/>
                    <a:pt x="373" y="131"/>
                    <a:pt x="373" y="131"/>
                  </a:cubicBezTo>
                  <a:cubicBezTo>
                    <a:pt x="362" y="131"/>
                    <a:pt x="362" y="131"/>
                    <a:pt x="362" y="131"/>
                  </a:cubicBezTo>
                  <a:cubicBezTo>
                    <a:pt x="362" y="135"/>
                    <a:pt x="362" y="135"/>
                    <a:pt x="362" y="135"/>
                  </a:cubicBezTo>
                  <a:cubicBezTo>
                    <a:pt x="356" y="135"/>
                    <a:pt x="356" y="135"/>
                    <a:pt x="356" y="135"/>
                  </a:cubicBezTo>
                  <a:cubicBezTo>
                    <a:pt x="356" y="138"/>
                    <a:pt x="356" y="138"/>
                    <a:pt x="356" y="138"/>
                  </a:cubicBezTo>
                  <a:cubicBezTo>
                    <a:pt x="350" y="138"/>
                    <a:pt x="350" y="138"/>
                    <a:pt x="350" y="138"/>
                  </a:cubicBezTo>
                  <a:cubicBezTo>
                    <a:pt x="350" y="141"/>
                    <a:pt x="350" y="141"/>
                    <a:pt x="350" y="141"/>
                  </a:cubicBezTo>
                  <a:cubicBezTo>
                    <a:pt x="343" y="141"/>
                    <a:pt x="343" y="141"/>
                    <a:pt x="343" y="141"/>
                  </a:cubicBezTo>
                  <a:cubicBezTo>
                    <a:pt x="343" y="142"/>
                    <a:pt x="343" y="142"/>
                    <a:pt x="343" y="142"/>
                  </a:cubicBezTo>
                  <a:cubicBezTo>
                    <a:pt x="339" y="142"/>
                    <a:pt x="339" y="142"/>
                    <a:pt x="339" y="142"/>
                  </a:cubicBezTo>
                  <a:cubicBezTo>
                    <a:pt x="339" y="143"/>
                    <a:pt x="339" y="143"/>
                    <a:pt x="339" y="143"/>
                  </a:cubicBezTo>
                  <a:cubicBezTo>
                    <a:pt x="334" y="143"/>
                    <a:pt x="334" y="143"/>
                    <a:pt x="334" y="143"/>
                  </a:cubicBezTo>
                  <a:cubicBezTo>
                    <a:pt x="334" y="145"/>
                    <a:pt x="334" y="145"/>
                    <a:pt x="334" y="145"/>
                  </a:cubicBezTo>
                  <a:cubicBezTo>
                    <a:pt x="333" y="145"/>
                    <a:pt x="333" y="145"/>
                    <a:pt x="333" y="145"/>
                  </a:cubicBezTo>
                  <a:cubicBezTo>
                    <a:pt x="333" y="146"/>
                    <a:pt x="333" y="146"/>
                    <a:pt x="333" y="146"/>
                  </a:cubicBezTo>
                  <a:cubicBezTo>
                    <a:pt x="330" y="146"/>
                    <a:pt x="330" y="146"/>
                    <a:pt x="330" y="146"/>
                  </a:cubicBezTo>
                  <a:cubicBezTo>
                    <a:pt x="330" y="150"/>
                    <a:pt x="330" y="150"/>
                    <a:pt x="330" y="150"/>
                  </a:cubicBezTo>
                  <a:cubicBezTo>
                    <a:pt x="327" y="150"/>
                    <a:pt x="327" y="150"/>
                    <a:pt x="327" y="150"/>
                  </a:cubicBezTo>
                  <a:cubicBezTo>
                    <a:pt x="327" y="153"/>
                    <a:pt x="327" y="153"/>
                    <a:pt x="327" y="153"/>
                  </a:cubicBezTo>
                  <a:cubicBezTo>
                    <a:pt x="322" y="153"/>
                    <a:pt x="322" y="153"/>
                    <a:pt x="322" y="153"/>
                  </a:cubicBezTo>
                  <a:cubicBezTo>
                    <a:pt x="322" y="154"/>
                    <a:pt x="322" y="154"/>
                    <a:pt x="322" y="154"/>
                  </a:cubicBezTo>
                  <a:cubicBezTo>
                    <a:pt x="316" y="154"/>
                    <a:pt x="316" y="154"/>
                    <a:pt x="316" y="154"/>
                  </a:cubicBezTo>
                  <a:cubicBezTo>
                    <a:pt x="316" y="156"/>
                    <a:pt x="316" y="156"/>
                    <a:pt x="316" y="156"/>
                  </a:cubicBezTo>
                  <a:cubicBezTo>
                    <a:pt x="314" y="156"/>
                    <a:pt x="314" y="156"/>
                    <a:pt x="314" y="156"/>
                  </a:cubicBezTo>
                  <a:cubicBezTo>
                    <a:pt x="314" y="157"/>
                    <a:pt x="314" y="157"/>
                    <a:pt x="314" y="157"/>
                  </a:cubicBezTo>
                  <a:cubicBezTo>
                    <a:pt x="309" y="157"/>
                    <a:pt x="309" y="157"/>
                    <a:pt x="309" y="157"/>
                  </a:cubicBezTo>
                  <a:cubicBezTo>
                    <a:pt x="309" y="158"/>
                    <a:pt x="309" y="158"/>
                    <a:pt x="309" y="158"/>
                  </a:cubicBezTo>
                  <a:cubicBezTo>
                    <a:pt x="299" y="158"/>
                    <a:pt x="299" y="158"/>
                    <a:pt x="299" y="158"/>
                  </a:cubicBezTo>
                  <a:cubicBezTo>
                    <a:pt x="299" y="159"/>
                    <a:pt x="299" y="159"/>
                    <a:pt x="299" y="159"/>
                  </a:cubicBezTo>
                  <a:cubicBezTo>
                    <a:pt x="297" y="159"/>
                    <a:pt x="297" y="159"/>
                    <a:pt x="297" y="159"/>
                  </a:cubicBezTo>
                  <a:cubicBezTo>
                    <a:pt x="297" y="160"/>
                    <a:pt x="297" y="160"/>
                    <a:pt x="297" y="160"/>
                  </a:cubicBezTo>
                  <a:cubicBezTo>
                    <a:pt x="291" y="160"/>
                    <a:pt x="291" y="160"/>
                    <a:pt x="291" y="160"/>
                  </a:cubicBezTo>
                  <a:cubicBezTo>
                    <a:pt x="291" y="161"/>
                    <a:pt x="291" y="161"/>
                    <a:pt x="291" y="161"/>
                  </a:cubicBezTo>
                  <a:cubicBezTo>
                    <a:pt x="289" y="161"/>
                    <a:pt x="289" y="161"/>
                    <a:pt x="289" y="161"/>
                  </a:cubicBezTo>
                  <a:cubicBezTo>
                    <a:pt x="289" y="163"/>
                    <a:pt x="289" y="163"/>
                    <a:pt x="289" y="163"/>
                  </a:cubicBezTo>
                  <a:cubicBezTo>
                    <a:pt x="282" y="163"/>
                    <a:pt x="282" y="163"/>
                    <a:pt x="282" y="163"/>
                  </a:cubicBezTo>
                  <a:cubicBezTo>
                    <a:pt x="282" y="164"/>
                    <a:pt x="282" y="164"/>
                    <a:pt x="282" y="164"/>
                  </a:cubicBezTo>
                  <a:cubicBezTo>
                    <a:pt x="275" y="164"/>
                    <a:pt x="275" y="164"/>
                    <a:pt x="275" y="164"/>
                  </a:cubicBezTo>
                  <a:cubicBezTo>
                    <a:pt x="275" y="165"/>
                    <a:pt x="275" y="165"/>
                    <a:pt x="275" y="165"/>
                  </a:cubicBezTo>
                  <a:cubicBezTo>
                    <a:pt x="270" y="165"/>
                    <a:pt x="270" y="165"/>
                    <a:pt x="270" y="165"/>
                  </a:cubicBezTo>
                  <a:cubicBezTo>
                    <a:pt x="270" y="167"/>
                    <a:pt x="270" y="167"/>
                    <a:pt x="270" y="167"/>
                  </a:cubicBezTo>
                  <a:cubicBezTo>
                    <a:pt x="268" y="167"/>
                    <a:pt x="268" y="167"/>
                    <a:pt x="268" y="167"/>
                  </a:cubicBezTo>
                  <a:cubicBezTo>
                    <a:pt x="268" y="169"/>
                    <a:pt x="268" y="169"/>
                    <a:pt x="268" y="169"/>
                  </a:cubicBezTo>
                  <a:cubicBezTo>
                    <a:pt x="265" y="169"/>
                    <a:pt x="265" y="169"/>
                    <a:pt x="265" y="169"/>
                  </a:cubicBezTo>
                  <a:cubicBezTo>
                    <a:pt x="265" y="171"/>
                    <a:pt x="265" y="171"/>
                    <a:pt x="265" y="171"/>
                  </a:cubicBezTo>
                  <a:cubicBezTo>
                    <a:pt x="263" y="171"/>
                    <a:pt x="263" y="171"/>
                    <a:pt x="263" y="171"/>
                  </a:cubicBezTo>
                  <a:cubicBezTo>
                    <a:pt x="263" y="172"/>
                    <a:pt x="263" y="172"/>
                    <a:pt x="263" y="172"/>
                  </a:cubicBezTo>
                  <a:cubicBezTo>
                    <a:pt x="259" y="172"/>
                    <a:pt x="259" y="172"/>
                    <a:pt x="259" y="172"/>
                  </a:cubicBezTo>
                  <a:cubicBezTo>
                    <a:pt x="259" y="175"/>
                    <a:pt x="259" y="175"/>
                    <a:pt x="259" y="175"/>
                  </a:cubicBezTo>
                  <a:cubicBezTo>
                    <a:pt x="251" y="175"/>
                    <a:pt x="251" y="175"/>
                    <a:pt x="251" y="175"/>
                  </a:cubicBezTo>
                  <a:cubicBezTo>
                    <a:pt x="251" y="177"/>
                    <a:pt x="251" y="177"/>
                    <a:pt x="251" y="177"/>
                  </a:cubicBezTo>
                  <a:cubicBezTo>
                    <a:pt x="249" y="177"/>
                    <a:pt x="249" y="177"/>
                    <a:pt x="249" y="177"/>
                  </a:cubicBezTo>
                  <a:cubicBezTo>
                    <a:pt x="249" y="179"/>
                    <a:pt x="249" y="179"/>
                    <a:pt x="249" y="179"/>
                  </a:cubicBezTo>
                  <a:cubicBezTo>
                    <a:pt x="246" y="179"/>
                    <a:pt x="246" y="179"/>
                    <a:pt x="246" y="179"/>
                  </a:cubicBezTo>
                  <a:cubicBezTo>
                    <a:pt x="246" y="182"/>
                    <a:pt x="246" y="182"/>
                    <a:pt x="246" y="182"/>
                  </a:cubicBezTo>
                  <a:cubicBezTo>
                    <a:pt x="244" y="182"/>
                    <a:pt x="244" y="182"/>
                    <a:pt x="244" y="182"/>
                  </a:cubicBezTo>
                  <a:cubicBezTo>
                    <a:pt x="244" y="183"/>
                    <a:pt x="244" y="183"/>
                    <a:pt x="244" y="183"/>
                  </a:cubicBezTo>
                  <a:cubicBezTo>
                    <a:pt x="240" y="183"/>
                    <a:pt x="240" y="183"/>
                    <a:pt x="240" y="183"/>
                  </a:cubicBezTo>
                  <a:cubicBezTo>
                    <a:pt x="240" y="185"/>
                    <a:pt x="240" y="185"/>
                    <a:pt x="240" y="185"/>
                  </a:cubicBezTo>
                  <a:cubicBezTo>
                    <a:pt x="238" y="185"/>
                    <a:pt x="238" y="185"/>
                    <a:pt x="238" y="185"/>
                  </a:cubicBezTo>
                  <a:cubicBezTo>
                    <a:pt x="238" y="189"/>
                    <a:pt x="238" y="189"/>
                    <a:pt x="238" y="189"/>
                  </a:cubicBezTo>
                  <a:cubicBezTo>
                    <a:pt x="236" y="189"/>
                    <a:pt x="236" y="189"/>
                    <a:pt x="236" y="189"/>
                  </a:cubicBezTo>
                  <a:cubicBezTo>
                    <a:pt x="236" y="190"/>
                    <a:pt x="236" y="190"/>
                    <a:pt x="236" y="190"/>
                  </a:cubicBezTo>
                  <a:cubicBezTo>
                    <a:pt x="234" y="190"/>
                    <a:pt x="234" y="190"/>
                    <a:pt x="234" y="190"/>
                  </a:cubicBezTo>
                  <a:cubicBezTo>
                    <a:pt x="234" y="192"/>
                    <a:pt x="234" y="192"/>
                    <a:pt x="234" y="192"/>
                  </a:cubicBezTo>
                  <a:cubicBezTo>
                    <a:pt x="231" y="192"/>
                    <a:pt x="231" y="192"/>
                    <a:pt x="231" y="192"/>
                  </a:cubicBezTo>
                  <a:cubicBezTo>
                    <a:pt x="231" y="195"/>
                    <a:pt x="231" y="195"/>
                    <a:pt x="231" y="195"/>
                  </a:cubicBezTo>
                  <a:cubicBezTo>
                    <a:pt x="228" y="195"/>
                    <a:pt x="228" y="195"/>
                    <a:pt x="228" y="195"/>
                  </a:cubicBezTo>
                  <a:cubicBezTo>
                    <a:pt x="228" y="196"/>
                    <a:pt x="228" y="196"/>
                    <a:pt x="228" y="196"/>
                  </a:cubicBezTo>
                  <a:cubicBezTo>
                    <a:pt x="221" y="196"/>
                    <a:pt x="221" y="196"/>
                    <a:pt x="221" y="196"/>
                  </a:cubicBezTo>
                  <a:cubicBezTo>
                    <a:pt x="221" y="197"/>
                    <a:pt x="221" y="197"/>
                    <a:pt x="221" y="197"/>
                  </a:cubicBezTo>
                  <a:cubicBezTo>
                    <a:pt x="220" y="197"/>
                    <a:pt x="220" y="197"/>
                    <a:pt x="220" y="197"/>
                  </a:cubicBezTo>
                  <a:cubicBezTo>
                    <a:pt x="220" y="201"/>
                    <a:pt x="220" y="201"/>
                    <a:pt x="220" y="201"/>
                  </a:cubicBezTo>
                  <a:cubicBezTo>
                    <a:pt x="215" y="201"/>
                    <a:pt x="215" y="201"/>
                    <a:pt x="215" y="201"/>
                  </a:cubicBezTo>
                  <a:cubicBezTo>
                    <a:pt x="215" y="201"/>
                    <a:pt x="215" y="201"/>
                    <a:pt x="215" y="201"/>
                  </a:cubicBezTo>
                  <a:cubicBezTo>
                    <a:pt x="214" y="201"/>
                    <a:pt x="214" y="201"/>
                    <a:pt x="214" y="201"/>
                  </a:cubicBezTo>
                  <a:cubicBezTo>
                    <a:pt x="214" y="202"/>
                    <a:pt x="214" y="202"/>
                    <a:pt x="214" y="202"/>
                  </a:cubicBezTo>
                  <a:cubicBezTo>
                    <a:pt x="211" y="202"/>
                    <a:pt x="211" y="202"/>
                    <a:pt x="211" y="202"/>
                  </a:cubicBezTo>
                  <a:cubicBezTo>
                    <a:pt x="211" y="205"/>
                    <a:pt x="211" y="205"/>
                    <a:pt x="211" y="205"/>
                  </a:cubicBezTo>
                  <a:cubicBezTo>
                    <a:pt x="202" y="205"/>
                    <a:pt x="202" y="205"/>
                    <a:pt x="202" y="205"/>
                  </a:cubicBezTo>
                  <a:cubicBezTo>
                    <a:pt x="202" y="206"/>
                    <a:pt x="202" y="206"/>
                    <a:pt x="202" y="206"/>
                  </a:cubicBezTo>
                  <a:cubicBezTo>
                    <a:pt x="200" y="206"/>
                    <a:pt x="200" y="206"/>
                    <a:pt x="200" y="206"/>
                  </a:cubicBezTo>
                  <a:cubicBezTo>
                    <a:pt x="200" y="207"/>
                    <a:pt x="200" y="207"/>
                    <a:pt x="200" y="207"/>
                  </a:cubicBezTo>
                  <a:cubicBezTo>
                    <a:pt x="195" y="207"/>
                    <a:pt x="195" y="207"/>
                    <a:pt x="195" y="207"/>
                  </a:cubicBezTo>
                  <a:cubicBezTo>
                    <a:pt x="195" y="210"/>
                    <a:pt x="195" y="210"/>
                    <a:pt x="195" y="210"/>
                  </a:cubicBezTo>
                  <a:cubicBezTo>
                    <a:pt x="194" y="210"/>
                    <a:pt x="194" y="210"/>
                    <a:pt x="194" y="210"/>
                  </a:cubicBezTo>
                  <a:cubicBezTo>
                    <a:pt x="194" y="211"/>
                    <a:pt x="194" y="211"/>
                    <a:pt x="194" y="211"/>
                  </a:cubicBezTo>
                  <a:cubicBezTo>
                    <a:pt x="190" y="211"/>
                    <a:pt x="190" y="211"/>
                    <a:pt x="190" y="211"/>
                  </a:cubicBezTo>
                  <a:cubicBezTo>
                    <a:pt x="190" y="213"/>
                    <a:pt x="190" y="213"/>
                    <a:pt x="190" y="213"/>
                  </a:cubicBezTo>
                  <a:cubicBezTo>
                    <a:pt x="188" y="213"/>
                    <a:pt x="188" y="213"/>
                    <a:pt x="188" y="213"/>
                  </a:cubicBezTo>
                  <a:cubicBezTo>
                    <a:pt x="188" y="214"/>
                    <a:pt x="188" y="214"/>
                    <a:pt x="188" y="214"/>
                  </a:cubicBezTo>
                  <a:cubicBezTo>
                    <a:pt x="184" y="214"/>
                    <a:pt x="184" y="214"/>
                    <a:pt x="184" y="214"/>
                  </a:cubicBezTo>
                  <a:cubicBezTo>
                    <a:pt x="184" y="214"/>
                    <a:pt x="184" y="214"/>
                    <a:pt x="184" y="214"/>
                  </a:cubicBezTo>
                  <a:cubicBezTo>
                    <a:pt x="179" y="214"/>
                    <a:pt x="179" y="214"/>
                    <a:pt x="179" y="214"/>
                  </a:cubicBezTo>
                  <a:cubicBezTo>
                    <a:pt x="179" y="217"/>
                    <a:pt x="179" y="217"/>
                    <a:pt x="179" y="217"/>
                  </a:cubicBezTo>
                  <a:cubicBezTo>
                    <a:pt x="177" y="217"/>
                    <a:pt x="177" y="217"/>
                    <a:pt x="177" y="217"/>
                  </a:cubicBezTo>
                  <a:cubicBezTo>
                    <a:pt x="177" y="219"/>
                    <a:pt x="177" y="219"/>
                    <a:pt x="177" y="219"/>
                  </a:cubicBezTo>
                  <a:cubicBezTo>
                    <a:pt x="176" y="219"/>
                    <a:pt x="176" y="219"/>
                    <a:pt x="176" y="219"/>
                  </a:cubicBezTo>
                  <a:cubicBezTo>
                    <a:pt x="176" y="220"/>
                    <a:pt x="176" y="220"/>
                    <a:pt x="176" y="220"/>
                  </a:cubicBezTo>
                  <a:cubicBezTo>
                    <a:pt x="175" y="220"/>
                    <a:pt x="175" y="220"/>
                    <a:pt x="175" y="220"/>
                  </a:cubicBezTo>
                  <a:cubicBezTo>
                    <a:pt x="175" y="221"/>
                    <a:pt x="175" y="221"/>
                    <a:pt x="175" y="221"/>
                  </a:cubicBezTo>
                  <a:cubicBezTo>
                    <a:pt x="172" y="221"/>
                    <a:pt x="172" y="221"/>
                    <a:pt x="172" y="221"/>
                  </a:cubicBezTo>
                  <a:cubicBezTo>
                    <a:pt x="172" y="222"/>
                    <a:pt x="172" y="222"/>
                    <a:pt x="172" y="222"/>
                  </a:cubicBezTo>
                  <a:cubicBezTo>
                    <a:pt x="170" y="222"/>
                    <a:pt x="170" y="222"/>
                    <a:pt x="170" y="222"/>
                  </a:cubicBezTo>
                  <a:cubicBezTo>
                    <a:pt x="169" y="223"/>
                    <a:pt x="169" y="223"/>
                    <a:pt x="169" y="223"/>
                  </a:cubicBezTo>
                  <a:cubicBezTo>
                    <a:pt x="165" y="223"/>
                    <a:pt x="165" y="223"/>
                    <a:pt x="165" y="223"/>
                  </a:cubicBezTo>
                  <a:cubicBezTo>
                    <a:pt x="165" y="224"/>
                    <a:pt x="165" y="224"/>
                    <a:pt x="165" y="224"/>
                  </a:cubicBezTo>
                  <a:cubicBezTo>
                    <a:pt x="160" y="224"/>
                    <a:pt x="160" y="224"/>
                    <a:pt x="160" y="224"/>
                  </a:cubicBezTo>
                  <a:cubicBezTo>
                    <a:pt x="160" y="225"/>
                    <a:pt x="160" y="225"/>
                    <a:pt x="160" y="225"/>
                  </a:cubicBezTo>
                  <a:cubicBezTo>
                    <a:pt x="155" y="225"/>
                    <a:pt x="155" y="225"/>
                    <a:pt x="155" y="225"/>
                  </a:cubicBezTo>
                  <a:cubicBezTo>
                    <a:pt x="155" y="226"/>
                    <a:pt x="155" y="226"/>
                    <a:pt x="155" y="226"/>
                  </a:cubicBezTo>
                  <a:cubicBezTo>
                    <a:pt x="151" y="226"/>
                    <a:pt x="151" y="226"/>
                    <a:pt x="151" y="226"/>
                  </a:cubicBezTo>
                  <a:cubicBezTo>
                    <a:pt x="151" y="228"/>
                    <a:pt x="151" y="228"/>
                    <a:pt x="151" y="228"/>
                  </a:cubicBezTo>
                  <a:cubicBezTo>
                    <a:pt x="146" y="228"/>
                    <a:pt x="146" y="228"/>
                    <a:pt x="146" y="228"/>
                  </a:cubicBezTo>
                  <a:cubicBezTo>
                    <a:pt x="146" y="229"/>
                    <a:pt x="146" y="229"/>
                    <a:pt x="146" y="229"/>
                  </a:cubicBezTo>
                  <a:cubicBezTo>
                    <a:pt x="141" y="229"/>
                    <a:pt x="141" y="229"/>
                    <a:pt x="141" y="229"/>
                  </a:cubicBezTo>
                  <a:cubicBezTo>
                    <a:pt x="141" y="232"/>
                    <a:pt x="141" y="232"/>
                    <a:pt x="141" y="232"/>
                  </a:cubicBezTo>
                  <a:cubicBezTo>
                    <a:pt x="139" y="232"/>
                    <a:pt x="139" y="232"/>
                    <a:pt x="139" y="232"/>
                  </a:cubicBezTo>
                  <a:cubicBezTo>
                    <a:pt x="139" y="232"/>
                    <a:pt x="139" y="232"/>
                    <a:pt x="139" y="232"/>
                  </a:cubicBezTo>
                  <a:cubicBezTo>
                    <a:pt x="134" y="232"/>
                    <a:pt x="134" y="232"/>
                    <a:pt x="134" y="232"/>
                  </a:cubicBezTo>
                  <a:cubicBezTo>
                    <a:pt x="134" y="236"/>
                    <a:pt x="134" y="236"/>
                    <a:pt x="134" y="236"/>
                  </a:cubicBezTo>
                  <a:cubicBezTo>
                    <a:pt x="132" y="236"/>
                    <a:pt x="132" y="236"/>
                    <a:pt x="132" y="236"/>
                  </a:cubicBezTo>
                  <a:cubicBezTo>
                    <a:pt x="132" y="238"/>
                    <a:pt x="132" y="238"/>
                    <a:pt x="132" y="238"/>
                  </a:cubicBezTo>
                  <a:cubicBezTo>
                    <a:pt x="127" y="238"/>
                    <a:pt x="127" y="238"/>
                    <a:pt x="127" y="238"/>
                  </a:cubicBezTo>
                  <a:cubicBezTo>
                    <a:pt x="127" y="239"/>
                    <a:pt x="127" y="239"/>
                    <a:pt x="127" y="239"/>
                  </a:cubicBezTo>
                  <a:cubicBezTo>
                    <a:pt x="125" y="239"/>
                    <a:pt x="125" y="239"/>
                    <a:pt x="125" y="239"/>
                  </a:cubicBezTo>
                  <a:cubicBezTo>
                    <a:pt x="125" y="242"/>
                    <a:pt x="125" y="242"/>
                    <a:pt x="125" y="242"/>
                  </a:cubicBezTo>
                  <a:cubicBezTo>
                    <a:pt x="123" y="242"/>
                    <a:pt x="123" y="242"/>
                    <a:pt x="123" y="242"/>
                  </a:cubicBezTo>
                  <a:cubicBezTo>
                    <a:pt x="123" y="243"/>
                    <a:pt x="123" y="243"/>
                    <a:pt x="123" y="243"/>
                  </a:cubicBezTo>
                  <a:cubicBezTo>
                    <a:pt x="121" y="243"/>
                    <a:pt x="121" y="243"/>
                    <a:pt x="121" y="243"/>
                  </a:cubicBezTo>
                  <a:cubicBezTo>
                    <a:pt x="121" y="246"/>
                    <a:pt x="121" y="246"/>
                    <a:pt x="121" y="246"/>
                  </a:cubicBezTo>
                  <a:cubicBezTo>
                    <a:pt x="115" y="246"/>
                    <a:pt x="115" y="246"/>
                    <a:pt x="115" y="246"/>
                  </a:cubicBezTo>
                  <a:cubicBezTo>
                    <a:pt x="115" y="248"/>
                    <a:pt x="115" y="248"/>
                    <a:pt x="115" y="248"/>
                  </a:cubicBezTo>
                  <a:cubicBezTo>
                    <a:pt x="109" y="248"/>
                    <a:pt x="109" y="248"/>
                    <a:pt x="109" y="248"/>
                  </a:cubicBezTo>
                  <a:cubicBezTo>
                    <a:pt x="109" y="251"/>
                    <a:pt x="109" y="251"/>
                    <a:pt x="109" y="251"/>
                  </a:cubicBezTo>
                  <a:cubicBezTo>
                    <a:pt x="104" y="251"/>
                    <a:pt x="104" y="251"/>
                    <a:pt x="104" y="251"/>
                  </a:cubicBezTo>
                  <a:cubicBezTo>
                    <a:pt x="104" y="254"/>
                    <a:pt x="104" y="254"/>
                    <a:pt x="104" y="254"/>
                  </a:cubicBezTo>
                  <a:cubicBezTo>
                    <a:pt x="97" y="254"/>
                    <a:pt x="97" y="254"/>
                    <a:pt x="97" y="254"/>
                  </a:cubicBezTo>
                  <a:cubicBezTo>
                    <a:pt x="97" y="256"/>
                    <a:pt x="97" y="256"/>
                    <a:pt x="97" y="256"/>
                  </a:cubicBezTo>
                  <a:cubicBezTo>
                    <a:pt x="95" y="256"/>
                    <a:pt x="95" y="256"/>
                    <a:pt x="95" y="256"/>
                  </a:cubicBezTo>
                  <a:cubicBezTo>
                    <a:pt x="95" y="259"/>
                    <a:pt x="95" y="259"/>
                    <a:pt x="95" y="259"/>
                  </a:cubicBezTo>
                  <a:cubicBezTo>
                    <a:pt x="93" y="259"/>
                    <a:pt x="93" y="259"/>
                    <a:pt x="93" y="259"/>
                  </a:cubicBezTo>
                  <a:cubicBezTo>
                    <a:pt x="93" y="261"/>
                    <a:pt x="93" y="261"/>
                    <a:pt x="93" y="261"/>
                  </a:cubicBezTo>
                  <a:cubicBezTo>
                    <a:pt x="92" y="261"/>
                    <a:pt x="92" y="261"/>
                    <a:pt x="92" y="261"/>
                  </a:cubicBezTo>
                  <a:cubicBezTo>
                    <a:pt x="92" y="262"/>
                    <a:pt x="92" y="262"/>
                    <a:pt x="92" y="262"/>
                  </a:cubicBezTo>
                  <a:cubicBezTo>
                    <a:pt x="86" y="262"/>
                    <a:pt x="86" y="262"/>
                    <a:pt x="86" y="262"/>
                  </a:cubicBezTo>
                  <a:cubicBezTo>
                    <a:pt x="86" y="266"/>
                    <a:pt x="86" y="266"/>
                    <a:pt x="86" y="266"/>
                  </a:cubicBezTo>
                  <a:cubicBezTo>
                    <a:pt x="82" y="266"/>
                    <a:pt x="82" y="266"/>
                    <a:pt x="82" y="266"/>
                  </a:cubicBezTo>
                  <a:cubicBezTo>
                    <a:pt x="82" y="267"/>
                    <a:pt x="82" y="267"/>
                    <a:pt x="82" y="267"/>
                  </a:cubicBezTo>
                  <a:cubicBezTo>
                    <a:pt x="81" y="267"/>
                    <a:pt x="81" y="267"/>
                    <a:pt x="81" y="267"/>
                  </a:cubicBezTo>
                  <a:cubicBezTo>
                    <a:pt x="81" y="269"/>
                    <a:pt x="81" y="269"/>
                    <a:pt x="81" y="269"/>
                  </a:cubicBezTo>
                  <a:cubicBezTo>
                    <a:pt x="79" y="269"/>
                    <a:pt x="79" y="269"/>
                    <a:pt x="79" y="269"/>
                  </a:cubicBezTo>
                  <a:cubicBezTo>
                    <a:pt x="79" y="270"/>
                    <a:pt x="79" y="270"/>
                    <a:pt x="79" y="270"/>
                  </a:cubicBezTo>
                  <a:cubicBezTo>
                    <a:pt x="75" y="270"/>
                    <a:pt x="75" y="270"/>
                    <a:pt x="75" y="270"/>
                  </a:cubicBezTo>
                  <a:cubicBezTo>
                    <a:pt x="75" y="273"/>
                    <a:pt x="75" y="273"/>
                    <a:pt x="75" y="273"/>
                  </a:cubicBezTo>
                  <a:cubicBezTo>
                    <a:pt x="70" y="273"/>
                    <a:pt x="70" y="273"/>
                    <a:pt x="70" y="273"/>
                  </a:cubicBezTo>
                  <a:cubicBezTo>
                    <a:pt x="70" y="275"/>
                    <a:pt x="70" y="275"/>
                    <a:pt x="70" y="275"/>
                  </a:cubicBezTo>
                  <a:cubicBezTo>
                    <a:pt x="67" y="275"/>
                    <a:pt x="67" y="275"/>
                    <a:pt x="67" y="275"/>
                  </a:cubicBezTo>
                  <a:cubicBezTo>
                    <a:pt x="67" y="279"/>
                    <a:pt x="67" y="279"/>
                    <a:pt x="67" y="279"/>
                  </a:cubicBezTo>
                  <a:cubicBezTo>
                    <a:pt x="61" y="279"/>
                    <a:pt x="61" y="279"/>
                    <a:pt x="61" y="279"/>
                  </a:cubicBezTo>
                  <a:cubicBezTo>
                    <a:pt x="61" y="280"/>
                    <a:pt x="61" y="280"/>
                    <a:pt x="61" y="280"/>
                  </a:cubicBezTo>
                  <a:cubicBezTo>
                    <a:pt x="59" y="280"/>
                    <a:pt x="59" y="280"/>
                    <a:pt x="59" y="280"/>
                  </a:cubicBezTo>
                  <a:cubicBezTo>
                    <a:pt x="59" y="283"/>
                    <a:pt x="59" y="283"/>
                    <a:pt x="59" y="283"/>
                  </a:cubicBezTo>
                  <a:cubicBezTo>
                    <a:pt x="57" y="283"/>
                    <a:pt x="57" y="283"/>
                    <a:pt x="57" y="283"/>
                  </a:cubicBezTo>
                  <a:cubicBezTo>
                    <a:pt x="57" y="285"/>
                    <a:pt x="57" y="285"/>
                    <a:pt x="57" y="285"/>
                  </a:cubicBezTo>
                  <a:cubicBezTo>
                    <a:pt x="55" y="285"/>
                    <a:pt x="55" y="285"/>
                    <a:pt x="55" y="285"/>
                  </a:cubicBezTo>
                  <a:cubicBezTo>
                    <a:pt x="55" y="287"/>
                    <a:pt x="55" y="287"/>
                    <a:pt x="55" y="287"/>
                  </a:cubicBezTo>
                  <a:cubicBezTo>
                    <a:pt x="51" y="287"/>
                    <a:pt x="51" y="287"/>
                    <a:pt x="51" y="287"/>
                  </a:cubicBezTo>
                  <a:cubicBezTo>
                    <a:pt x="51" y="288"/>
                    <a:pt x="51" y="288"/>
                    <a:pt x="51" y="288"/>
                  </a:cubicBezTo>
                  <a:cubicBezTo>
                    <a:pt x="48" y="288"/>
                    <a:pt x="48" y="288"/>
                    <a:pt x="48" y="288"/>
                  </a:cubicBezTo>
                  <a:cubicBezTo>
                    <a:pt x="48" y="291"/>
                    <a:pt x="48" y="291"/>
                    <a:pt x="48" y="291"/>
                  </a:cubicBezTo>
                  <a:cubicBezTo>
                    <a:pt x="43" y="291"/>
                    <a:pt x="43" y="291"/>
                    <a:pt x="43" y="291"/>
                  </a:cubicBezTo>
                  <a:cubicBezTo>
                    <a:pt x="43" y="293"/>
                    <a:pt x="43" y="293"/>
                    <a:pt x="43" y="293"/>
                  </a:cubicBezTo>
                  <a:cubicBezTo>
                    <a:pt x="33" y="293"/>
                    <a:pt x="33" y="293"/>
                    <a:pt x="33" y="293"/>
                  </a:cubicBezTo>
                  <a:cubicBezTo>
                    <a:pt x="33" y="296"/>
                    <a:pt x="33" y="296"/>
                    <a:pt x="33" y="296"/>
                  </a:cubicBezTo>
                  <a:cubicBezTo>
                    <a:pt x="31" y="296"/>
                    <a:pt x="31" y="296"/>
                    <a:pt x="31" y="296"/>
                  </a:cubicBezTo>
                  <a:cubicBezTo>
                    <a:pt x="31" y="297"/>
                    <a:pt x="31" y="297"/>
                    <a:pt x="31" y="297"/>
                  </a:cubicBezTo>
                  <a:cubicBezTo>
                    <a:pt x="27" y="297"/>
                    <a:pt x="27" y="297"/>
                    <a:pt x="27" y="297"/>
                  </a:cubicBezTo>
                  <a:cubicBezTo>
                    <a:pt x="27" y="298"/>
                    <a:pt x="27" y="298"/>
                    <a:pt x="27" y="298"/>
                  </a:cubicBezTo>
                  <a:cubicBezTo>
                    <a:pt x="25" y="298"/>
                    <a:pt x="25" y="298"/>
                    <a:pt x="25" y="298"/>
                  </a:cubicBezTo>
                  <a:cubicBezTo>
                    <a:pt x="25" y="300"/>
                    <a:pt x="25" y="300"/>
                    <a:pt x="25" y="300"/>
                  </a:cubicBezTo>
                  <a:cubicBezTo>
                    <a:pt x="21" y="300"/>
                    <a:pt x="21" y="300"/>
                    <a:pt x="21" y="300"/>
                  </a:cubicBezTo>
                  <a:cubicBezTo>
                    <a:pt x="21" y="302"/>
                    <a:pt x="21" y="302"/>
                    <a:pt x="21" y="302"/>
                  </a:cubicBezTo>
                  <a:cubicBezTo>
                    <a:pt x="19" y="302"/>
                    <a:pt x="19" y="302"/>
                    <a:pt x="19" y="302"/>
                  </a:cubicBezTo>
                  <a:cubicBezTo>
                    <a:pt x="19" y="303"/>
                    <a:pt x="19" y="303"/>
                    <a:pt x="19" y="303"/>
                  </a:cubicBezTo>
                  <a:cubicBezTo>
                    <a:pt x="16" y="303"/>
                    <a:pt x="16" y="303"/>
                    <a:pt x="16" y="303"/>
                  </a:cubicBezTo>
                  <a:cubicBezTo>
                    <a:pt x="16" y="304"/>
                    <a:pt x="16" y="304"/>
                    <a:pt x="16" y="304"/>
                  </a:cubicBezTo>
                  <a:cubicBezTo>
                    <a:pt x="10" y="304"/>
                    <a:pt x="10" y="304"/>
                    <a:pt x="10" y="304"/>
                  </a:cubicBezTo>
                  <a:cubicBezTo>
                    <a:pt x="10" y="305"/>
                    <a:pt x="10" y="305"/>
                    <a:pt x="10" y="305"/>
                  </a:cubicBezTo>
                  <a:cubicBezTo>
                    <a:pt x="5" y="305"/>
                    <a:pt x="5" y="305"/>
                    <a:pt x="5" y="305"/>
                  </a:cubicBezTo>
                  <a:cubicBezTo>
                    <a:pt x="5" y="306"/>
                    <a:pt x="5" y="306"/>
                    <a:pt x="5" y="306"/>
                  </a:cubicBezTo>
                  <a:cubicBezTo>
                    <a:pt x="3" y="306"/>
                    <a:pt x="3" y="306"/>
                    <a:pt x="3" y="306"/>
                  </a:cubicBezTo>
                  <a:cubicBezTo>
                    <a:pt x="3" y="307"/>
                    <a:pt x="3" y="307"/>
                    <a:pt x="3" y="307"/>
                  </a:cubicBezTo>
                  <a:cubicBezTo>
                    <a:pt x="0" y="307"/>
                    <a:pt x="0" y="307"/>
                    <a:pt x="0" y="307"/>
                  </a:cubicBez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411">
              <a:extLst>
                <a:ext uri="{FF2B5EF4-FFF2-40B4-BE49-F238E27FC236}">
                  <a16:creationId xmlns:a16="http://schemas.microsoft.com/office/drawing/2014/main" id="{15F1F907-693C-4128-8A57-7D58231587FF}"/>
                </a:ext>
              </a:extLst>
            </p:cNvPr>
            <p:cNvSpPr>
              <a:spLocks/>
            </p:cNvSpPr>
            <p:nvPr/>
          </p:nvSpPr>
          <p:spPr bwMode="auto">
            <a:xfrm>
              <a:off x="3060592" y="1623979"/>
              <a:ext cx="3126790" cy="1596090"/>
            </a:xfrm>
            <a:custGeom>
              <a:avLst/>
              <a:gdLst>
                <a:gd name="T0" fmla="*/ 7 w 723"/>
                <a:gd name="T1" fmla="*/ 365 h 369"/>
                <a:gd name="T2" fmla="*/ 13 w 723"/>
                <a:gd name="T3" fmla="*/ 356 h 369"/>
                <a:gd name="T4" fmla="*/ 20 w 723"/>
                <a:gd name="T5" fmla="*/ 351 h 369"/>
                <a:gd name="T6" fmla="*/ 26 w 723"/>
                <a:gd name="T7" fmla="*/ 346 h 369"/>
                <a:gd name="T8" fmla="*/ 32 w 723"/>
                <a:gd name="T9" fmla="*/ 341 h 369"/>
                <a:gd name="T10" fmla="*/ 42 w 723"/>
                <a:gd name="T11" fmla="*/ 336 h 369"/>
                <a:gd name="T12" fmla="*/ 51 w 723"/>
                <a:gd name="T13" fmla="*/ 332 h 369"/>
                <a:gd name="T14" fmla="*/ 55 w 723"/>
                <a:gd name="T15" fmla="*/ 324 h 369"/>
                <a:gd name="T16" fmla="*/ 65 w 723"/>
                <a:gd name="T17" fmla="*/ 320 h 369"/>
                <a:gd name="T18" fmla="*/ 71 w 723"/>
                <a:gd name="T19" fmla="*/ 313 h 369"/>
                <a:gd name="T20" fmla="*/ 77 w 723"/>
                <a:gd name="T21" fmla="*/ 307 h 369"/>
                <a:gd name="T22" fmla="*/ 82 w 723"/>
                <a:gd name="T23" fmla="*/ 300 h 369"/>
                <a:gd name="T24" fmla="*/ 89 w 723"/>
                <a:gd name="T25" fmla="*/ 297 h 369"/>
                <a:gd name="T26" fmla="*/ 97 w 723"/>
                <a:gd name="T27" fmla="*/ 291 h 369"/>
                <a:gd name="T28" fmla="*/ 105 w 723"/>
                <a:gd name="T29" fmla="*/ 284 h 369"/>
                <a:gd name="T30" fmla="*/ 114 w 723"/>
                <a:gd name="T31" fmla="*/ 278 h 369"/>
                <a:gd name="T32" fmla="*/ 122 w 723"/>
                <a:gd name="T33" fmla="*/ 271 h 369"/>
                <a:gd name="T34" fmla="*/ 130 w 723"/>
                <a:gd name="T35" fmla="*/ 264 h 369"/>
                <a:gd name="T36" fmla="*/ 142 w 723"/>
                <a:gd name="T37" fmla="*/ 260 h 369"/>
                <a:gd name="T38" fmla="*/ 147 w 723"/>
                <a:gd name="T39" fmla="*/ 254 h 369"/>
                <a:gd name="T40" fmla="*/ 153 w 723"/>
                <a:gd name="T41" fmla="*/ 248 h 369"/>
                <a:gd name="T42" fmla="*/ 162 w 723"/>
                <a:gd name="T43" fmla="*/ 243 h 369"/>
                <a:gd name="T44" fmla="*/ 175 w 723"/>
                <a:gd name="T45" fmla="*/ 238 h 369"/>
                <a:gd name="T46" fmla="*/ 188 w 723"/>
                <a:gd name="T47" fmla="*/ 232 h 369"/>
                <a:gd name="T48" fmla="*/ 197 w 723"/>
                <a:gd name="T49" fmla="*/ 224 h 369"/>
                <a:gd name="T50" fmla="*/ 208 w 723"/>
                <a:gd name="T51" fmla="*/ 218 h 369"/>
                <a:gd name="T52" fmla="*/ 217 w 723"/>
                <a:gd name="T53" fmla="*/ 212 h 369"/>
                <a:gd name="T54" fmla="*/ 230 w 723"/>
                <a:gd name="T55" fmla="*/ 207 h 369"/>
                <a:gd name="T56" fmla="*/ 236 w 723"/>
                <a:gd name="T57" fmla="*/ 202 h 369"/>
                <a:gd name="T58" fmla="*/ 243 w 723"/>
                <a:gd name="T59" fmla="*/ 197 h 369"/>
                <a:gd name="T60" fmla="*/ 258 w 723"/>
                <a:gd name="T61" fmla="*/ 192 h 369"/>
                <a:gd name="T62" fmla="*/ 267 w 723"/>
                <a:gd name="T63" fmla="*/ 188 h 369"/>
                <a:gd name="T64" fmla="*/ 275 w 723"/>
                <a:gd name="T65" fmla="*/ 183 h 369"/>
                <a:gd name="T66" fmla="*/ 290 w 723"/>
                <a:gd name="T67" fmla="*/ 180 h 369"/>
                <a:gd name="T68" fmla="*/ 302 w 723"/>
                <a:gd name="T69" fmla="*/ 173 h 369"/>
                <a:gd name="T70" fmla="*/ 311 w 723"/>
                <a:gd name="T71" fmla="*/ 168 h 369"/>
                <a:gd name="T72" fmla="*/ 324 w 723"/>
                <a:gd name="T73" fmla="*/ 161 h 369"/>
                <a:gd name="T74" fmla="*/ 339 w 723"/>
                <a:gd name="T75" fmla="*/ 158 h 369"/>
                <a:gd name="T76" fmla="*/ 359 w 723"/>
                <a:gd name="T77" fmla="*/ 150 h 369"/>
                <a:gd name="T78" fmla="*/ 369 w 723"/>
                <a:gd name="T79" fmla="*/ 145 h 369"/>
                <a:gd name="T80" fmla="*/ 378 w 723"/>
                <a:gd name="T81" fmla="*/ 138 h 369"/>
                <a:gd name="T82" fmla="*/ 388 w 723"/>
                <a:gd name="T83" fmla="*/ 134 h 369"/>
                <a:gd name="T84" fmla="*/ 409 w 723"/>
                <a:gd name="T85" fmla="*/ 128 h 369"/>
                <a:gd name="T86" fmla="*/ 421 w 723"/>
                <a:gd name="T87" fmla="*/ 123 h 369"/>
                <a:gd name="T88" fmla="*/ 436 w 723"/>
                <a:gd name="T89" fmla="*/ 117 h 369"/>
                <a:gd name="T90" fmla="*/ 450 w 723"/>
                <a:gd name="T91" fmla="*/ 113 h 369"/>
                <a:gd name="T92" fmla="*/ 459 w 723"/>
                <a:gd name="T93" fmla="*/ 106 h 369"/>
                <a:gd name="T94" fmla="*/ 489 w 723"/>
                <a:gd name="T95" fmla="*/ 99 h 369"/>
                <a:gd name="T96" fmla="*/ 495 w 723"/>
                <a:gd name="T97" fmla="*/ 93 h 369"/>
                <a:gd name="T98" fmla="*/ 509 w 723"/>
                <a:gd name="T99" fmla="*/ 84 h 369"/>
                <a:gd name="T100" fmla="*/ 532 w 723"/>
                <a:gd name="T101" fmla="*/ 77 h 369"/>
                <a:gd name="T102" fmla="*/ 546 w 723"/>
                <a:gd name="T103" fmla="*/ 72 h 369"/>
                <a:gd name="T104" fmla="*/ 559 w 723"/>
                <a:gd name="T105" fmla="*/ 65 h 369"/>
                <a:gd name="T106" fmla="*/ 572 w 723"/>
                <a:gd name="T107" fmla="*/ 62 h 369"/>
                <a:gd name="T108" fmla="*/ 587 w 723"/>
                <a:gd name="T109" fmla="*/ 55 h 369"/>
                <a:gd name="T110" fmla="*/ 606 w 723"/>
                <a:gd name="T111" fmla="*/ 50 h 369"/>
                <a:gd name="T112" fmla="*/ 625 w 723"/>
                <a:gd name="T113" fmla="*/ 40 h 369"/>
                <a:gd name="T114" fmla="*/ 671 w 723"/>
                <a:gd name="T115" fmla="*/ 33 h 369"/>
                <a:gd name="T116" fmla="*/ 685 w 723"/>
                <a:gd name="T117" fmla="*/ 24 h 369"/>
                <a:gd name="T118" fmla="*/ 698 w 723"/>
                <a:gd name="T119" fmla="*/ 16 h 369"/>
                <a:gd name="T120" fmla="*/ 722 w 723"/>
                <a:gd name="T121"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3" h="369">
                  <a:moveTo>
                    <a:pt x="0" y="369"/>
                  </a:moveTo>
                  <a:cubicBezTo>
                    <a:pt x="0" y="368"/>
                    <a:pt x="0" y="368"/>
                    <a:pt x="0" y="368"/>
                  </a:cubicBezTo>
                  <a:cubicBezTo>
                    <a:pt x="1" y="368"/>
                    <a:pt x="1" y="368"/>
                    <a:pt x="1" y="368"/>
                  </a:cubicBezTo>
                  <a:cubicBezTo>
                    <a:pt x="1" y="367"/>
                    <a:pt x="1" y="367"/>
                    <a:pt x="1" y="367"/>
                  </a:cubicBezTo>
                  <a:cubicBezTo>
                    <a:pt x="4" y="367"/>
                    <a:pt x="4" y="367"/>
                    <a:pt x="4" y="367"/>
                  </a:cubicBezTo>
                  <a:cubicBezTo>
                    <a:pt x="4" y="366"/>
                    <a:pt x="4" y="366"/>
                    <a:pt x="4" y="366"/>
                  </a:cubicBezTo>
                  <a:cubicBezTo>
                    <a:pt x="6" y="366"/>
                    <a:pt x="6" y="366"/>
                    <a:pt x="6" y="366"/>
                  </a:cubicBezTo>
                  <a:cubicBezTo>
                    <a:pt x="6" y="365"/>
                    <a:pt x="6" y="365"/>
                    <a:pt x="6" y="365"/>
                  </a:cubicBezTo>
                  <a:cubicBezTo>
                    <a:pt x="7" y="365"/>
                    <a:pt x="7" y="365"/>
                    <a:pt x="7" y="365"/>
                  </a:cubicBezTo>
                  <a:cubicBezTo>
                    <a:pt x="7" y="362"/>
                    <a:pt x="7" y="362"/>
                    <a:pt x="7" y="362"/>
                  </a:cubicBezTo>
                  <a:cubicBezTo>
                    <a:pt x="9" y="362"/>
                    <a:pt x="9" y="362"/>
                    <a:pt x="9" y="362"/>
                  </a:cubicBezTo>
                  <a:cubicBezTo>
                    <a:pt x="9" y="361"/>
                    <a:pt x="9" y="361"/>
                    <a:pt x="9" y="361"/>
                  </a:cubicBezTo>
                  <a:cubicBezTo>
                    <a:pt x="10" y="361"/>
                    <a:pt x="10" y="361"/>
                    <a:pt x="10" y="361"/>
                  </a:cubicBezTo>
                  <a:cubicBezTo>
                    <a:pt x="10" y="359"/>
                    <a:pt x="10" y="359"/>
                    <a:pt x="10" y="359"/>
                  </a:cubicBezTo>
                  <a:cubicBezTo>
                    <a:pt x="11" y="359"/>
                    <a:pt x="11" y="359"/>
                    <a:pt x="11" y="359"/>
                  </a:cubicBezTo>
                  <a:cubicBezTo>
                    <a:pt x="11" y="358"/>
                    <a:pt x="11" y="358"/>
                    <a:pt x="11" y="358"/>
                  </a:cubicBezTo>
                  <a:cubicBezTo>
                    <a:pt x="13" y="358"/>
                    <a:pt x="13" y="358"/>
                    <a:pt x="13" y="358"/>
                  </a:cubicBezTo>
                  <a:cubicBezTo>
                    <a:pt x="13" y="356"/>
                    <a:pt x="13" y="356"/>
                    <a:pt x="13" y="356"/>
                  </a:cubicBezTo>
                  <a:cubicBezTo>
                    <a:pt x="13" y="356"/>
                    <a:pt x="13" y="356"/>
                    <a:pt x="13" y="356"/>
                  </a:cubicBezTo>
                  <a:cubicBezTo>
                    <a:pt x="13" y="355"/>
                    <a:pt x="13" y="355"/>
                    <a:pt x="13" y="355"/>
                  </a:cubicBezTo>
                  <a:cubicBezTo>
                    <a:pt x="15" y="355"/>
                    <a:pt x="15" y="355"/>
                    <a:pt x="15" y="355"/>
                  </a:cubicBezTo>
                  <a:cubicBezTo>
                    <a:pt x="15" y="353"/>
                    <a:pt x="15" y="353"/>
                    <a:pt x="15" y="353"/>
                  </a:cubicBezTo>
                  <a:cubicBezTo>
                    <a:pt x="17" y="353"/>
                    <a:pt x="17" y="353"/>
                    <a:pt x="17" y="353"/>
                  </a:cubicBezTo>
                  <a:cubicBezTo>
                    <a:pt x="17" y="352"/>
                    <a:pt x="17" y="352"/>
                    <a:pt x="17" y="352"/>
                  </a:cubicBezTo>
                  <a:cubicBezTo>
                    <a:pt x="18" y="352"/>
                    <a:pt x="18" y="352"/>
                    <a:pt x="18" y="352"/>
                  </a:cubicBezTo>
                  <a:cubicBezTo>
                    <a:pt x="18" y="352"/>
                    <a:pt x="17" y="351"/>
                    <a:pt x="18" y="351"/>
                  </a:cubicBezTo>
                  <a:cubicBezTo>
                    <a:pt x="18" y="351"/>
                    <a:pt x="20" y="351"/>
                    <a:pt x="20" y="351"/>
                  </a:cubicBezTo>
                  <a:cubicBezTo>
                    <a:pt x="20" y="350"/>
                    <a:pt x="20" y="350"/>
                    <a:pt x="20" y="350"/>
                  </a:cubicBezTo>
                  <a:cubicBezTo>
                    <a:pt x="22" y="350"/>
                    <a:pt x="22" y="350"/>
                    <a:pt x="22" y="350"/>
                  </a:cubicBezTo>
                  <a:cubicBezTo>
                    <a:pt x="22" y="349"/>
                    <a:pt x="22" y="349"/>
                    <a:pt x="22" y="349"/>
                  </a:cubicBezTo>
                  <a:cubicBezTo>
                    <a:pt x="23" y="349"/>
                    <a:pt x="23" y="349"/>
                    <a:pt x="23" y="349"/>
                  </a:cubicBezTo>
                  <a:cubicBezTo>
                    <a:pt x="23" y="348"/>
                    <a:pt x="23" y="348"/>
                    <a:pt x="23" y="348"/>
                  </a:cubicBezTo>
                  <a:cubicBezTo>
                    <a:pt x="25" y="348"/>
                    <a:pt x="25" y="348"/>
                    <a:pt x="25" y="348"/>
                  </a:cubicBezTo>
                  <a:cubicBezTo>
                    <a:pt x="25" y="347"/>
                    <a:pt x="25" y="347"/>
                    <a:pt x="25" y="347"/>
                  </a:cubicBezTo>
                  <a:cubicBezTo>
                    <a:pt x="26" y="347"/>
                    <a:pt x="26" y="347"/>
                    <a:pt x="26" y="347"/>
                  </a:cubicBezTo>
                  <a:cubicBezTo>
                    <a:pt x="26" y="346"/>
                    <a:pt x="26" y="346"/>
                    <a:pt x="26" y="346"/>
                  </a:cubicBezTo>
                  <a:cubicBezTo>
                    <a:pt x="28" y="346"/>
                    <a:pt x="28" y="346"/>
                    <a:pt x="28" y="346"/>
                  </a:cubicBezTo>
                  <a:cubicBezTo>
                    <a:pt x="28" y="345"/>
                    <a:pt x="28" y="345"/>
                    <a:pt x="28" y="345"/>
                  </a:cubicBezTo>
                  <a:cubicBezTo>
                    <a:pt x="29" y="345"/>
                    <a:pt x="29" y="345"/>
                    <a:pt x="29" y="345"/>
                  </a:cubicBezTo>
                  <a:cubicBezTo>
                    <a:pt x="29" y="343"/>
                    <a:pt x="29" y="343"/>
                    <a:pt x="29" y="343"/>
                  </a:cubicBezTo>
                  <a:cubicBezTo>
                    <a:pt x="30" y="343"/>
                    <a:pt x="30" y="343"/>
                    <a:pt x="30" y="343"/>
                  </a:cubicBezTo>
                  <a:cubicBezTo>
                    <a:pt x="30" y="341"/>
                    <a:pt x="30" y="341"/>
                    <a:pt x="30" y="341"/>
                  </a:cubicBezTo>
                  <a:cubicBezTo>
                    <a:pt x="31" y="341"/>
                    <a:pt x="31" y="341"/>
                    <a:pt x="31" y="341"/>
                  </a:cubicBezTo>
                  <a:cubicBezTo>
                    <a:pt x="31" y="341"/>
                    <a:pt x="31" y="341"/>
                    <a:pt x="31" y="341"/>
                  </a:cubicBezTo>
                  <a:cubicBezTo>
                    <a:pt x="32" y="341"/>
                    <a:pt x="32" y="341"/>
                    <a:pt x="32" y="341"/>
                  </a:cubicBezTo>
                  <a:cubicBezTo>
                    <a:pt x="32" y="339"/>
                    <a:pt x="32" y="339"/>
                    <a:pt x="32" y="339"/>
                  </a:cubicBezTo>
                  <a:cubicBezTo>
                    <a:pt x="33" y="339"/>
                    <a:pt x="33" y="339"/>
                    <a:pt x="33" y="339"/>
                  </a:cubicBezTo>
                  <a:cubicBezTo>
                    <a:pt x="33" y="339"/>
                    <a:pt x="33" y="339"/>
                    <a:pt x="33" y="339"/>
                  </a:cubicBezTo>
                  <a:cubicBezTo>
                    <a:pt x="40" y="339"/>
                    <a:pt x="40" y="339"/>
                    <a:pt x="40" y="339"/>
                  </a:cubicBezTo>
                  <a:cubicBezTo>
                    <a:pt x="40" y="338"/>
                    <a:pt x="40" y="338"/>
                    <a:pt x="40" y="338"/>
                  </a:cubicBezTo>
                  <a:cubicBezTo>
                    <a:pt x="41" y="338"/>
                    <a:pt x="41" y="338"/>
                    <a:pt x="41" y="338"/>
                  </a:cubicBezTo>
                  <a:cubicBezTo>
                    <a:pt x="41" y="337"/>
                    <a:pt x="41" y="337"/>
                    <a:pt x="41" y="337"/>
                  </a:cubicBezTo>
                  <a:cubicBezTo>
                    <a:pt x="42" y="337"/>
                    <a:pt x="42" y="337"/>
                    <a:pt x="42" y="337"/>
                  </a:cubicBezTo>
                  <a:cubicBezTo>
                    <a:pt x="42" y="336"/>
                    <a:pt x="42" y="336"/>
                    <a:pt x="42" y="336"/>
                  </a:cubicBezTo>
                  <a:cubicBezTo>
                    <a:pt x="43" y="336"/>
                    <a:pt x="43" y="336"/>
                    <a:pt x="43" y="336"/>
                  </a:cubicBezTo>
                  <a:cubicBezTo>
                    <a:pt x="43" y="335"/>
                    <a:pt x="43" y="335"/>
                    <a:pt x="43" y="335"/>
                  </a:cubicBezTo>
                  <a:cubicBezTo>
                    <a:pt x="44" y="335"/>
                    <a:pt x="44" y="335"/>
                    <a:pt x="44" y="335"/>
                  </a:cubicBezTo>
                  <a:cubicBezTo>
                    <a:pt x="44" y="334"/>
                    <a:pt x="44" y="334"/>
                    <a:pt x="44" y="334"/>
                  </a:cubicBezTo>
                  <a:cubicBezTo>
                    <a:pt x="48" y="334"/>
                    <a:pt x="48" y="334"/>
                    <a:pt x="48" y="334"/>
                  </a:cubicBezTo>
                  <a:cubicBezTo>
                    <a:pt x="48" y="333"/>
                    <a:pt x="48" y="333"/>
                    <a:pt x="48" y="333"/>
                  </a:cubicBezTo>
                  <a:cubicBezTo>
                    <a:pt x="50" y="333"/>
                    <a:pt x="50" y="333"/>
                    <a:pt x="50" y="333"/>
                  </a:cubicBezTo>
                  <a:cubicBezTo>
                    <a:pt x="50" y="332"/>
                    <a:pt x="50" y="332"/>
                    <a:pt x="50" y="332"/>
                  </a:cubicBezTo>
                  <a:cubicBezTo>
                    <a:pt x="51" y="332"/>
                    <a:pt x="51" y="332"/>
                    <a:pt x="51" y="332"/>
                  </a:cubicBezTo>
                  <a:cubicBezTo>
                    <a:pt x="51" y="330"/>
                    <a:pt x="51" y="330"/>
                    <a:pt x="51" y="330"/>
                  </a:cubicBezTo>
                  <a:cubicBezTo>
                    <a:pt x="52" y="330"/>
                    <a:pt x="52" y="330"/>
                    <a:pt x="52" y="330"/>
                  </a:cubicBezTo>
                  <a:cubicBezTo>
                    <a:pt x="52" y="329"/>
                    <a:pt x="52" y="329"/>
                    <a:pt x="52" y="329"/>
                  </a:cubicBezTo>
                  <a:cubicBezTo>
                    <a:pt x="53" y="329"/>
                    <a:pt x="53" y="329"/>
                    <a:pt x="53" y="329"/>
                  </a:cubicBezTo>
                  <a:cubicBezTo>
                    <a:pt x="53" y="328"/>
                    <a:pt x="53" y="328"/>
                    <a:pt x="53" y="328"/>
                  </a:cubicBezTo>
                  <a:cubicBezTo>
                    <a:pt x="54" y="328"/>
                    <a:pt x="54" y="328"/>
                    <a:pt x="54" y="328"/>
                  </a:cubicBezTo>
                  <a:cubicBezTo>
                    <a:pt x="54" y="327"/>
                    <a:pt x="54" y="327"/>
                    <a:pt x="54" y="327"/>
                  </a:cubicBezTo>
                  <a:cubicBezTo>
                    <a:pt x="55" y="327"/>
                    <a:pt x="55" y="327"/>
                    <a:pt x="55" y="327"/>
                  </a:cubicBezTo>
                  <a:cubicBezTo>
                    <a:pt x="55" y="324"/>
                    <a:pt x="55" y="324"/>
                    <a:pt x="55" y="324"/>
                  </a:cubicBezTo>
                  <a:cubicBezTo>
                    <a:pt x="56" y="324"/>
                    <a:pt x="56" y="324"/>
                    <a:pt x="56" y="324"/>
                  </a:cubicBezTo>
                  <a:cubicBezTo>
                    <a:pt x="56" y="323"/>
                    <a:pt x="56" y="323"/>
                    <a:pt x="56" y="323"/>
                  </a:cubicBezTo>
                  <a:cubicBezTo>
                    <a:pt x="61" y="323"/>
                    <a:pt x="61" y="323"/>
                    <a:pt x="61" y="323"/>
                  </a:cubicBezTo>
                  <a:cubicBezTo>
                    <a:pt x="61" y="322"/>
                    <a:pt x="61" y="322"/>
                    <a:pt x="61" y="322"/>
                  </a:cubicBezTo>
                  <a:cubicBezTo>
                    <a:pt x="63" y="322"/>
                    <a:pt x="63" y="322"/>
                    <a:pt x="63" y="322"/>
                  </a:cubicBezTo>
                  <a:cubicBezTo>
                    <a:pt x="63" y="322"/>
                    <a:pt x="63" y="322"/>
                    <a:pt x="63" y="322"/>
                  </a:cubicBezTo>
                  <a:cubicBezTo>
                    <a:pt x="65" y="322"/>
                    <a:pt x="65" y="322"/>
                    <a:pt x="65" y="322"/>
                  </a:cubicBezTo>
                  <a:cubicBezTo>
                    <a:pt x="65" y="320"/>
                    <a:pt x="65" y="320"/>
                    <a:pt x="65" y="320"/>
                  </a:cubicBezTo>
                  <a:cubicBezTo>
                    <a:pt x="65" y="320"/>
                    <a:pt x="65" y="320"/>
                    <a:pt x="65" y="320"/>
                  </a:cubicBezTo>
                  <a:cubicBezTo>
                    <a:pt x="65" y="319"/>
                    <a:pt x="65" y="319"/>
                    <a:pt x="65" y="319"/>
                  </a:cubicBezTo>
                  <a:cubicBezTo>
                    <a:pt x="67" y="319"/>
                    <a:pt x="67" y="319"/>
                    <a:pt x="67" y="319"/>
                  </a:cubicBezTo>
                  <a:cubicBezTo>
                    <a:pt x="67" y="318"/>
                    <a:pt x="67" y="318"/>
                    <a:pt x="67" y="318"/>
                  </a:cubicBezTo>
                  <a:cubicBezTo>
                    <a:pt x="68" y="318"/>
                    <a:pt x="68" y="318"/>
                    <a:pt x="68" y="318"/>
                  </a:cubicBezTo>
                  <a:cubicBezTo>
                    <a:pt x="68" y="317"/>
                    <a:pt x="68" y="317"/>
                    <a:pt x="68" y="317"/>
                  </a:cubicBezTo>
                  <a:cubicBezTo>
                    <a:pt x="69" y="317"/>
                    <a:pt x="69" y="317"/>
                    <a:pt x="69" y="317"/>
                  </a:cubicBezTo>
                  <a:cubicBezTo>
                    <a:pt x="69" y="315"/>
                    <a:pt x="69" y="315"/>
                    <a:pt x="69" y="315"/>
                  </a:cubicBezTo>
                  <a:cubicBezTo>
                    <a:pt x="71" y="315"/>
                    <a:pt x="71" y="315"/>
                    <a:pt x="71" y="315"/>
                  </a:cubicBezTo>
                  <a:cubicBezTo>
                    <a:pt x="71" y="313"/>
                    <a:pt x="71" y="313"/>
                    <a:pt x="71" y="313"/>
                  </a:cubicBezTo>
                  <a:cubicBezTo>
                    <a:pt x="72" y="313"/>
                    <a:pt x="72" y="313"/>
                    <a:pt x="72" y="313"/>
                  </a:cubicBezTo>
                  <a:cubicBezTo>
                    <a:pt x="72" y="311"/>
                    <a:pt x="72" y="311"/>
                    <a:pt x="72" y="311"/>
                  </a:cubicBezTo>
                  <a:cubicBezTo>
                    <a:pt x="73" y="311"/>
                    <a:pt x="73" y="311"/>
                    <a:pt x="73" y="311"/>
                  </a:cubicBezTo>
                  <a:cubicBezTo>
                    <a:pt x="73" y="309"/>
                    <a:pt x="73" y="309"/>
                    <a:pt x="73" y="309"/>
                  </a:cubicBezTo>
                  <a:cubicBezTo>
                    <a:pt x="74" y="309"/>
                    <a:pt x="74" y="309"/>
                    <a:pt x="74" y="309"/>
                  </a:cubicBezTo>
                  <a:cubicBezTo>
                    <a:pt x="74" y="308"/>
                    <a:pt x="74" y="308"/>
                    <a:pt x="74" y="308"/>
                  </a:cubicBezTo>
                  <a:cubicBezTo>
                    <a:pt x="76" y="308"/>
                    <a:pt x="76" y="308"/>
                    <a:pt x="76" y="308"/>
                  </a:cubicBezTo>
                  <a:cubicBezTo>
                    <a:pt x="76" y="307"/>
                    <a:pt x="76" y="307"/>
                    <a:pt x="76" y="307"/>
                  </a:cubicBezTo>
                  <a:cubicBezTo>
                    <a:pt x="77" y="307"/>
                    <a:pt x="77" y="307"/>
                    <a:pt x="77" y="307"/>
                  </a:cubicBezTo>
                  <a:cubicBezTo>
                    <a:pt x="77" y="306"/>
                    <a:pt x="77" y="306"/>
                    <a:pt x="77" y="306"/>
                  </a:cubicBezTo>
                  <a:cubicBezTo>
                    <a:pt x="79" y="306"/>
                    <a:pt x="79" y="306"/>
                    <a:pt x="79" y="306"/>
                  </a:cubicBezTo>
                  <a:cubicBezTo>
                    <a:pt x="79" y="305"/>
                    <a:pt x="79" y="305"/>
                    <a:pt x="79" y="305"/>
                  </a:cubicBezTo>
                  <a:cubicBezTo>
                    <a:pt x="80" y="305"/>
                    <a:pt x="80" y="305"/>
                    <a:pt x="80" y="305"/>
                  </a:cubicBezTo>
                  <a:cubicBezTo>
                    <a:pt x="80" y="302"/>
                    <a:pt x="80" y="302"/>
                    <a:pt x="80" y="302"/>
                  </a:cubicBezTo>
                  <a:cubicBezTo>
                    <a:pt x="82" y="302"/>
                    <a:pt x="82" y="302"/>
                    <a:pt x="82" y="302"/>
                  </a:cubicBezTo>
                  <a:cubicBezTo>
                    <a:pt x="82" y="301"/>
                    <a:pt x="82" y="301"/>
                    <a:pt x="82" y="301"/>
                  </a:cubicBezTo>
                  <a:cubicBezTo>
                    <a:pt x="82" y="301"/>
                    <a:pt x="82" y="301"/>
                    <a:pt x="82" y="301"/>
                  </a:cubicBezTo>
                  <a:cubicBezTo>
                    <a:pt x="82" y="300"/>
                    <a:pt x="82" y="300"/>
                    <a:pt x="82" y="300"/>
                  </a:cubicBezTo>
                  <a:cubicBezTo>
                    <a:pt x="83" y="300"/>
                    <a:pt x="83" y="300"/>
                    <a:pt x="83" y="300"/>
                  </a:cubicBezTo>
                  <a:cubicBezTo>
                    <a:pt x="83" y="300"/>
                    <a:pt x="83" y="300"/>
                    <a:pt x="83" y="300"/>
                  </a:cubicBezTo>
                  <a:cubicBezTo>
                    <a:pt x="86" y="300"/>
                    <a:pt x="86" y="300"/>
                    <a:pt x="86" y="300"/>
                  </a:cubicBezTo>
                  <a:cubicBezTo>
                    <a:pt x="86" y="299"/>
                    <a:pt x="86" y="299"/>
                    <a:pt x="86" y="299"/>
                  </a:cubicBezTo>
                  <a:cubicBezTo>
                    <a:pt x="87" y="299"/>
                    <a:pt x="87" y="299"/>
                    <a:pt x="87" y="299"/>
                  </a:cubicBezTo>
                  <a:cubicBezTo>
                    <a:pt x="87" y="297"/>
                    <a:pt x="87" y="297"/>
                    <a:pt x="87" y="297"/>
                  </a:cubicBezTo>
                  <a:cubicBezTo>
                    <a:pt x="88" y="297"/>
                    <a:pt x="88" y="297"/>
                    <a:pt x="88" y="297"/>
                  </a:cubicBezTo>
                  <a:cubicBezTo>
                    <a:pt x="88" y="297"/>
                    <a:pt x="88" y="297"/>
                    <a:pt x="88" y="297"/>
                  </a:cubicBezTo>
                  <a:cubicBezTo>
                    <a:pt x="89" y="297"/>
                    <a:pt x="89" y="297"/>
                    <a:pt x="89" y="297"/>
                  </a:cubicBezTo>
                  <a:cubicBezTo>
                    <a:pt x="89" y="296"/>
                    <a:pt x="89" y="296"/>
                    <a:pt x="89" y="296"/>
                  </a:cubicBezTo>
                  <a:cubicBezTo>
                    <a:pt x="93" y="296"/>
                    <a:pt x="93" y="296"/>
                    <a:pt x="93" y="296"/>
                  </a:cubicBezTo>
                  <a:cubicBezTo>
                    <a:pt x="93" y="294"/>
                    <a:pt x="93" y="294"/>
                    <a:pt x="93" y="294"/>
                  </a:cubicBezTo>
                  <a:cubicBezTo>
                    <a:pt x="94" y="294"/>
                    <a:pt x="94" y="294"/>
                    <a:pt x="94" y="294"/>
                  </a:cubicBezTo>
                  <a:cubicBezTo>
                    <a:pt x="94" y="293"/>
                    <a:pt x="94" y="293"/>
                    <a:pt x="94" y="293"/>
                  </a:cubicBezTo>
                  <a:cubicBezTo>
                    <a:pt x="95" y="293"/>
                    <a:pt x="95" y="293"/>
                    <a:pt x="95" y="293"/>
                  </a:cubicBezTo>
                  <a:cubicBezTo>
                    <a:pt x="95" y="292"/>
                    <a:pt x="95" y="292"/>
                    <a:pt x="95" y="292"/>
                  </a:cubicBezTo>
                  <a:cubicBezTo>
                    <a:pt x="97" y="292"/>
                    <a:pt x="97" y="292"/>
                    <a:pt x="97" y="292"/>
                  </a:cubicBezTo>
                  <a:cubicBezTo>
                    <a:pt x="97" y="291"/>
                    <a:pt x="97" y="291"/>
                    <a:pt x="97" y="291"/>
                  </a:cubicBezTo>
                  <a:cubicBezTo>
                    <a:pt x="99" y="291"/>
                    <a:pt x="99" y="291"/>
                    <a:pt x="99" y="291"/>
                  </a:cubicBezTo>
                  <a:cubicBezTo>
                    <a:pt x="99" y="289"/>
                    <a:pt x="99" y="289"/>
                    <a:pt x="99" y="289"/>
                  </a:cubicBezTo>
                  <a:cubicBezTo>
                    <a:pt x="102" y="289"/>
                    <a:pt x="102" y="289"/>
                    <a:pt x="102" y="289"/>
                  </a:cubicBezTo>
                  <a:cubicBezTo>
                    <a:pt x="102" y="288"/>
                    <a:pt x="102" y="288"/>
                    <a:pt x="102" y="288"/>
                  </a:cubicBezTo>
                  <a:cubicBezTo>
                    <a:pt x="102" y="288"/>
                    <a:pt x="102" y="288"/>
                    <a:pt x="102" y="288"/>
                  </a:cubicBezTo>
                  <a:cubicBezTo>
                    <a:pt x="102" y="286"/>
                    <a:pt x="102" y="286"/>
                    <a:pt x="102" y="286"/>
                  </a:cubicBezTo>
                  <a:cubicBezTo>
                    <a:pt x="104" y="286"/>
                    <a:pt x="104" y="286"/>
                    <a:pt x="104" y="286"/>
                  </a:cubicBezTo>
                  <a:cubicBezTo>
                    <a:pt x="104" y="284"/>
                    <a:pt x="104" y="284"/>
                    <a:pt x="104" y="284"/>
                  </a:cubicBezTo>
                  <a:cubicBezTo>
                    <a:pt x="105" y="284"/>
                    <a:pt x="105" y="284"/>
                    <a:pt x="105" y="284"/>
                  </a:cubicBezTo>
                  <a:cubicBezTo>
                    <a:pt x="105" y="283"/>
                    <a:pt x="105" y="283"/>
                    <a:pt x="105" y="283"/>
                  </a:cubicBezTo>
                  <a:cubicBezTo>
                    <a:pt x="107" y="283"/>
                    <a:pt x="107" y="283"/>
                    <a:pt x="107" y="283"/>
                  </a:cubicBezTo>
                  <a:cubicBezTo>
                    <a:pt x="107" y="281"/>
                    <a:pt x="107" y="281"/>
                    <a:pt x="107" y="281"/>
                  </a:cubicBezTo>
                  <a:cubicBezTo>
                    <a:pt x="110" y="281"/>
                    <a:pt x="110" y="281"/>
                    <a:pt x="110" y="281"/>
                  </a:cubicBezTo>
                  <a:cubicBezTo>
                    <a:pt x="110" y="280"/>
                    <a:pt x="110" y="280"/>
                    <a:pt x="110" y="280"/>
                  </a:cubicBezTo>
                  <a:cubicBezTo>
                    <a:pt x="111" y="280"/>
                    <a:pt x="111" y="280"/>
                    <a:pt x="111" y="280"/>
                  </a:cubicBezTo>
                  <a:cubicBezTo>
                    <a:pt x="111" y="279"/>
                    <a:pt x="111" y="279"/>
                    <a:pt x="111" y="279"/>
                  </a:cubicBezTo>
                  <a:cubicBezTo>
                    <a:pt x="114" y="279"/>
                    <a:pt x="114" y="279"/>
                    <a:pt x="114" y="279"/>
                  </a:cubicBezTo>
                  <a:cubicBezTo>
                    <a:pt x="114" y="278"/>
                    <a:pt x="114" y="278"/>
                    <a:pt x="114" y="278"/>
                  </a:cubicBezTo>
                  <a:cubicBezTo>
                    <a:pt x="116" y="278"/>
                    <a:pt x="116" y="278"/>
                    <a:pt x="116" y="278"/>
                  </a:cubicBezTo>
                  <a:cubicBezTo>
                    <a:pt x="116" y="277"/>
                    <a:pt x="116" y="277"/>
                    <a:pt x="116" y="277"/>
                  </a:cubicBezTo>
                  <a:cubicBezTo>
                    <a:pt x="117" y="277"/>
                    <a:pt x="117" y="277"/>
                    <a:pt x="117" y="277"/>
                  </a:cubicBezTo>
                  <a:cubicBezTo>
                    <a:pt x="117" y="276"/>
                    <a:pt x="117" y="276"/>
                    <a:pt x="117" y="276"/>
                  </a:cubicBezTo>
                  <a:cubicBezTo>
                    <a:pt x="119" y="276"/>
                    <a:pt x="119" y="276"/>
                    <a:pt x="119" y="276"/>
                  </a:cubicBezTo>
                  <a:cubicBezTo>
                    <a:pt x="119" y="273"/>
                    <a:pt x="119" y="273"/>
                    <a:pt x="119" y="273"/>
                  </a:cubicBezTo>
                  <a:cubicBezTo>
                    <a:pt x="120" y="273"/>
                    <a:pt x="120" y="273"/>
                    <a:pt x="120" y="273"/>
                  </a:cubicBezTo>
                  <a:cubicBezTo>
                    <a:pt x="120" y="271"/>
                    <a:pt x="120" y="271"/>
                    <a:pt x="120" y="271"/>
                  </a:cubicBezTo>
                  <a:cubicBezTo>
                    <a:pt x="122" y="271"/>
                    <a:pt x="122" y="271"/>
                    <a:pt x="122" y="271"/>
                  </a:cubicBezTo>
                  <a:cubicBezTo>
                    <a:pt x="122" y="270"/>
                    <a:pt x="122" y="270"/>
                    <a:pt x="122" y="270"/>
                  </a:cubicBezTo>
                  <a:cubicBezTo>
                    <a:pt x="125" y="270"/>
                    <a:pt x="125" y="270"/>
                    <a:pt x="125" y="270"/>
                  </a:cubicBezTo>
                  <a:cubicBezTo>
                    <a:pt x="125" y="269"/>
                    <a:pt x="125" y="269"/>
                    <a:pt x="125" y="269"/>
                  </a:cubicBezTo>
                  <a:cubicBezTo>
                    <a:pt x="127" y="269"/>
                    <a:pt x="127" y="269"/>
                    <a:pt x="127" y="269"/>
                  </a:cubicBezTo>
                  <a:cubicBezTo>
                    <a:pt x="127" y="267"/>
                    <a:pt x="127" y="267"/>
                    <a:pt x="127" y="267"/>
                  </a:cubicBezTo>
                  <a:cubicBezTo>
                    <a:pt x="129" y="267"/>
                    <a:pt x="129" y="267"/>
                    <a:pt x="129" y="267"/>
                  </a:cubicBezTo>
                  <a:cubicBezTo>
                    <a:pt x="129" y="266"/>
                    <a:pt x="129" y="266"/>
                    <a:pt x="129" y="266"/>
                  </a:cubicBezTo>
                  <a:cubicBezTo>
                    <a:pt x="130" y="266"/>
                    <a:pt x="130" y="266"/>
                    <a:pt x="130" y="266"/>
                  </a:cubicBezTo>
                  <a:cubicBezTo>
                    <a:pt x="130" y="264"/>
                    <a:pt x="130" y="264"/>
                    <a:pt x="130" y="264"/>
                  </a:cubicBezTo>
                  <a:cubicBezTo>
                    <a:pt x="133" y="264"/>
                    <a:pt x="133" y="264"/>
                    <a:pt x="133" y="264"/>
                  </a:cubicBezTo>
                  <a:cubicBezTo>
                    <a:pt x="133" y="264"/>
                    <a:pt x="133" y="264"/>
                    <a:pt x="133" y="264"/>
                  </a:cubicBezTo>
                  <a:cubicBezTo>
                    <a:pt x="136" y="264"/>
                    <a:pt x="136" y="264"/>
                    <a:pt x="136" y="264"/>
                  </a:cubicBezTo>
                  <a:cubicBezTo>
                    <a:pt x="136" y="261"/>
                    <a:pt x="136" y="261"/>
                    <a:pt x="136" y="261"/>
                  </a:cubicBezTo>
                  <a:cubicBezTo>
                    <a:pt x="140" y="261"/>
                    <a:pt x="140" y="261"/>
                    <a:pt x="140" y="261"/>
                  </a:cubicBezTo>
                  <a:cubicBezTo>
                    <a:pt x="140" y="261"/>
                    <a:pt x="140" y="261"/>
                    <a:pt x="140" y="261"/>
                  </a:cubicBezTo>
                  <a:cubicBezTo>
                    <a:pt x="140" y="261"/>
                    <a:pt x="140" y="261"/>
                    <a:pt x="140" y="261"/>
                  </a:cubicBezTo>
                  <a:cubicBezTo>
                    <a:pt x="140" y="260"/>
                    <a:pt x="140" y="260"/>
                    <a:pt x="140" y="260"/>
                  </a:cubicBezTo>
                  <a:cubicBezTo>
                    <a:pt x="142" y="260"/>
                    <a:pt x="142" y="260"/>
                    <a:pt x="142" y="260"/>
                  </a:cubicBezTo>
                  <a:cubicBezTo>
                    <a:pt x="142" y="258"/>
                    <a:pt x="142" y="258"/>
                    <a:pt x="142" y="258"/>
                  </a:cubicBezTo>
                  <a:cubicBezTo>
                    <a:pt x="142" y="258"/>
                    <a:pt x="142" y="258"/>
                    <a:pt x="142" y="258"/>
                  </a:cubicBezTo>
                  <a:cubicBezTo>
                    <a:pt x="142" y="257"/>
                    <a:pt x="142" y="257"/>
                    <a:pt x="142" y="257"/>
                  </a:cubicBezTo>
                  <a:cubicBezTo>
                    <a:pt x="144" y="257"/>
                    <a:pt x="144" y="257"/>
                    <a:pt x="144" y="257"/>
                  </a:cubicBezTo>
                  <a:cubicBezTo>
                    <a:pt x="144" y="256"/>
                    <a:pt x="144" y="256"/>
                    <a:pt x="144" y="256"/>
                  </a:cubicBezTo>
                  <a:cubicBezTo>
                    <a:pt x="146" y="256"/>
                    <a:pt x="146" y="256"/>
                    <a:pt x="146" y="256"/>
                  </a:cubicBezTo>
                  <a:cubicBezTo>
                    <a:pt x="146" y="255"/>
                    <a:pt x="146" y="255"/>
                    <a:pt x="146" y="255"/>
                  </a:cubicBezTo>
                  <a:cubicBezTo>
                    <a:pt x="147" y="255"/>
                    <a:pt x="147" y="255"/>
                    <a:pt x="147" y="255"/>
                  </a:cubicBezTo>
                  <a:cubicBezTo>
                    <a:pt x="147" y="254"/>
                    <a:pt x="147" y="254"/>
                    <a:pt x="147" y="254"/>
                  </a:cubicBezTo>
                  <a:cubicBezTo>
                    <a:pt x="148" y="254"/>
                    <a:pt x="148" y="254"/>
                    <a:pt x="148" y="254"/>
                  </a:cubicBezTo>
                  <a:cubicBezTo>
                    <a:pt x="148" y="253"/>
                    <a:pt x="148" y="253"/>
                    <a:pt x="148" y="253"/>
                  </a:cubicBezTo>
                  <a:cubicBezTo>
                    <a:pt x="150" y="253"/>
                    <a:pt x="150" y="253"/>
                    <a:pt x="150" y="253"/>
                  </a:cubicBezTo>
                  <a:cubicBezTo>
                    <a:pt x="150" y="252"/>
                    <a:pt x="150" y="252"/>
                    <a:pt x="150" y="252"/>
                  </a:cubicBezTo>
                  <a:cubicBezTo>
                    <a:pt x="151" y="252"/>
                    <a:pt x="151" y="252"/>
                    <a:pt x="151" y="252"/>
                  </a:cubicBezTo>
                  <a:cubicBezTo>
                    <a:pt x="151" y="251"/>
                    <a:pt x="151" y="251"/>
                    <a:pt x="151" y="251"/>
                  </a:cubicBezTo>
                  <a:cubicBezTo>
                    <a:pt x="153" y="251"/>
                    <a:pt x="153" y="251"/>
                    <a:pt x="153" y="251"/>
                  </a:cubicBezTo>
                  <a:cubicBezTo>
                    <a:pt x="153" y="251"/>
                    <a:pt x="152" y="248"/>
                    <a:pt x="153" y="248"/>
                  </a:cubicBezTo>
                  <a:cubicBezTo>
                    <a:pt x="153" y="248"/>
                    <a:pt x="153" y="248"/>
                    <a:pt x="153" y="248"/>
                  </a:cubicBezTo>
                  <a:cubicBezTo>
                    <a:pt x="153" y="247"/>
                    <a:pt x="153" y="247"/>
                    <a:pt x="153" y="247"/>
                  </a:cubicBezTo>
                  <a:cubicBezTo>
                    <a:pt x="158" y="247"/>
                    <a:pt x="158" y="247"/>
                    <a:pt x="158" y="247"/>
                  </a:cubicBezTo>
                  <a:cubicBezTo>
                    <a:pt x="158" y="246"/>
                    <a:pt x="158" y="246"/>
                    <a:pt x="158" y="246"/>
                  </a:cubicBezTo>
                  <a:cubicBezTo>
                    <a:pt x="158" y="246"/>
                    <a:pt x="158" y="246"/>
                    <a:pt x="158" y="246"/>
                  </a:cubicBezTo>
                  <a:cubicBezTo>
                    <a:pt x="158" y="245"/>
                    <a:pt x="158" y="245"/>
                    <a:pt x="158" y="245"/>
                  </a:cubicBezTo>
                  <a:cubicBezTo>
                    <a:pt x="159" y="245"/>
                    <a:pt x="159" y="245"/>
                    <a:pt x="159" y="245"/>
                  </a:cubicBezTo>
                  <a:cubicBezTo>
                    <a:pt x="159" y="244"/>
                    <a:pt x="159" y="244"/>
                    <a:pt x="159" y="244"/>
                  </a:cubicBezTo>
                  <a:cubicBezTo>
                    <a:pt x="162" y="244"/>
                    <a:pt x="162" y="244"/>
                    <a:pt x="162" y="244"/>
                  </a:cubicBezTo>
                  <a:cubicBezTo>
                    <a:pt x="162" y="243"/>
                    <a:pt x="162" y="243"/>
                    <a:pt x="162" y="243"/>
                  </a:cubicBezTo>
                  <a:cubicBezTo>
                    <a:pt x="164" y="243"/>
                    <a:pt x="164" y="243"/>
                    <a:pt x="164" y="243"/>
                  </a:cubicBezTo>
                  <a:cubicBezTo>
                    <a:pt x="164" y="242"/>
                    <a:pt x="164" y="242"/>
                    <a:pt x="164" y="242"/>
                  </a:cubicBezTo>
                  <a:cubicBezTo>
                    <a:pt x="167" y="242"/>
                    <a:pt x="167" y="242"/>
                    <a:pt x="167" y="242"/>
                  </a:cubicBezTo>
                  <a:cubicBezTo>
                    <a:pt x="167" y="241"/>
                    <a:pt x="167" y="241"/>
                    <a:pt x="167" y="241"/>
                  </a:cubicBezTo>
                  <a:cubicBezTo>
                    <a:pt x="168" y="241"/>
                    <a:pt x="168" y="241"/>
                    <a:pt x="168" y="241"/>
                  </a:cubicBezTo>
                  <a:cubicBezTo>
                    <a:pt x="168" y="239"/>
                    <a:pt x="168" y="239"/>
                    <a:pt x="168" y="239"/>
                  </a:cubicBezTo>
                  <a:cubicBezTo>
                    <a:pt x="169" y="239"/>
                    <a:pt x="169" y="239"/>
                    <a:pt x="169" y="239"/>
                  </a:cubicBezTo>
                  <a:cubicBezTo>
                    <a:pt x="169" y="238"/>
                    <a:pt x="169" y="238"/>
                    <a:pt x="169" y="238"/>
                  </a:cubicBezTo>
                  <a:cubicBezTo>
                    <a:pt x="175" y="238"/>
                    <a:pt x="175" y="238"/>
                    <a:pt x="175" y="238"/>
                  </a:cubicBezTo>
                  <a:cubicBezTo>
                    <a:pt x="175" y="236"/>
                    <a:pt x="175" y="236"/>
                    <a:pt x="175" y="236"/>
                  </a:cubicBezTo>
                  <a:cubicBezTo>
                    <a:pt x="179" y="236"/>
                    <a:pt x="179" y="236"/>
                    <a:pt x="179" y="236"/>
                  </a:cubicBezTo>
                  <a:cubicBezTo>
                    <a:pt x="179" y="235"/>
                    <a:pt x="179" y="235"/>
                    <a:pt x="179" y="235"/>
                  </a:cubicBezTo>
                  <a:cubicBezTo>
                    <a:pt x="182" y="235"/>
                    <a:pt x="182" y="235"/>
                    <a:pt x="182" y="235"/>
                  </a:cubicBezTo>
                  <a:cubicBezTo>
                    <a:pt x="182" y="233"/>
                    <a:pt x="182" y="233"/>
                    <a:pt x="182" y="233"/>
                  </a:cubicBezTo>
                  <a:cubicBezTo>
                    <a:pt x="186" y="233"/>
                    <a:pt x="186" y="233"/>
                    <a:pt x="186" y="233"/>
                  </a:cubicBezTo>
                  <a:cubicBezTo>
                    <a:pt x="186" y="232"/>
                    <a:pt x="186" y="232"/>
                    <a:pt x="186" y="232"/>
                  </a:cubicBezTo>
                  <a:cubicBezTo>
                    <a:pt x="187" y="232"/>
                    <a:pt x="187" y="232"/>
                    <a:pt x="187" y="232"/>
                  </a:cubicBezTo>
                  <a:cubicBezTo>
                    <a:pt x="188" y="232"/>
                    <a:pt x="188" y="232"/>
                    <a:pt x="188" y="232"/>
                  </a:cubicBezTo>
                  <a:cubicBezTo>
                    <a:pt x="188" y="230"/>
                    <a:pt x="188" y="230"/>
                    <a:pt x="188" y="230"/>
                  </a:cubicBezTo>
                  <a:cubicBezTo>
                    <a:pt x="189" y="230"/>
                    <a:pt x="189" y="230"/>
                    <a:pt x="189" y="230"/>
                  </a:cubicBezTo>
                  <a:cubicBezTo>
                    <a:pt x="189" y="229"/>
                    <a:pt x="189" y="229"/>
                    <a:pt x="189" y="229"/>
                  </a:cubicBezTo>
                  <a:cubicBezTo>
                    <a:pt x="192" y="229"/>
                    <a:pt x="192" y="229"/>
                    <a:pt x="192" y="229"/>
                  </a:cubicBezTo>
                  <a:cubicBezTo>
                    <a:pt x="192" y="228"/>
                    <a:pt x="192" y="228"/>
                    <a:pt x="192" y="228"/>
                  </a:cubicBezTo>
                  <a:cubicBezTo>
                    <a:pt x="195" y="228"/>
                    <a:pt x="195" y="228"/>
                    <a:pt x="195" y="228"/>
                  </a:cubicBezTo>
                  <a:cubicBezTo>
                    <a:pt x="195" y="225"/>
                    <a:pt x="195" y="225"/>
                    <a:pt x="195" y="225"/>
                  </a:cubicBezTo>
                  <a:cubicBezTo>
                    <a:pt x="197" y="225"/>
                    <a:pt x="197" y="225"/>
                    <a:pt x="197" y="225"/>
                  </a:cubicBezTo>
                  <a:cubicBezTo>
                    <a:pt x="197" y="224"/>
                    <a:pt x="197" y="224"/>
                    <a:pt x="197" y="224"/>
                  </a:cubicBezTo>
                  <a:cubicBezTo>
                    <a:pt x="202" y="224"/>
                    <a:pt x="202" y="224"/>
                    <a:pt x="202" y="224"/>
                  </a:cubicBezTo>
                  <a:cubicBezTo>
                    <a:pt x="202" y="222"/>
                    <a:pt x="202" y="222"/>
                    <a:pt x="202" y="222"/>
                  </a:cubicBezTo>
                  <a:cubicBezTo>
                    <a:pt x="203" y="222"/>
                    <a:pt x="203" y="222"/>
                    <a:pt x="203" y="222"/>
                  </a:cubicBezTo>
                  <a:cubicBezTo>
                    <a:pt x="203" y="221"/>
                    <a:pt x="203" y="221"/>
                    <a:pt x="203" y="221"/>
                  </a:cubicBezTo>
                  <a:cubicBezTo>
                    <a:pt x="205" y="221"/>
                    <a:pt x="205" y="221"/>
                    <a:pt x="205" y="221"/>
                  </a:cubicBezTo>
                  <a:cubicBezTo>
                    <a:pt x="205" y="219"/>
                    <a:pt x="205" y="219"/>
                    <a:pt x="205" y="219"/>
                  </a:cubicBezTo>
                  <a:cubicBezTo>
                    <a:pt x="206" y="219"/>
                    <a:pt x="206" y="219"/>
                    <a:pt x="206" y="219"/>
                  </a:cubicBezTo>
                  <a:cubicBezTo>
                    <a:pt x="206" y="218"/>
                    <a:pt x="206" y="218"/>
                    <a:pt x="206" y="218"/>
                  </a:cubicBezTo>
                  <a:cubicBezTo>
                    <a:pt x="208" y="218"/>
                    <a:pt x="208" y="218"/>
                    <a:pt x="208" y="218"/>
                  </a:cubicBezTo>
                  <a:cubicBezTo>
                    <a:pt x="208" y="216"/>
                    <a:pt x="208" y="216"/>
                    <a:pt x="208" y="216"/>
                  </a:cubicBezTo>
                  <a:cubicBezTo>
                    <a:pt x="210" y="216"/>
                    <a:pt x="210" y="216"/>
                    <a:pt x="210" y="216"/>
                  </a:cubicBezTo>
                  <a:cubicBezTo>
                    <a:pt x="210" y="215"/>
                    <a:pt x="210" y="215"/>
                    <a:pt x="210" y="215"/>
                  </a:cubicBezTo>
                  <a:cubicBezTo>
                    <a:pt x="211" y="215"/>
                    <a:pt x="211" y="215"/>
                    <a:pt x="211" y="215"/>
                  </a:cubicBezTo>
                  <a:cubicBezTo>
                    <a:pt x="211" y="215"/>
                    <a:pt x="211" y="215"/>
                    <a:pt x="211" y="215"/>
                  </a:cubicBezTo>
                  <a:cubicBezTo>
                    <a:pt x="215" y="215"/>
                    <a:pt x="215" y="215"/>
                    <a:pt x="215" y="215"/>
                  </a:cubicBezTo>
                  <a:cubicBezTo>
                    <a:pt x="215" y="213"/>
                    <a:pt x="215" y="213"/>
                    <a:pt x="215" y="213"/>
                  </a:cubicBezTo>
                  <a:cubicBezTo>
                    <a:pt x="217" y="213"/>
                    <a:pt x="217" y="213"/>
                    <a:pt x="217" y="213"/>
                  </a:cubicBezTo>
                  <a:cubicBezTo>
                    <a:pt x="217" y="212"/>
                    <a:pt x="217" y="212"/>
                    <a:pt x="217" y="212"/>
                  </a:cubicBezTo>
                  <a:cubicBezTo>
                    <a:pt x="221" y="212"/>
                    <a:pt x="221" y="212"/>
                    <a:pt x="221" y="212"/>
                  </a:cubicBezTo>
                  <a:cubicBezTo>
                    <a:pt x="221" y="211"/>
                    <a:pt x="221" y="211"/>
                    <a:pt x="221" y="211"/>
                  </a:cubicBezTo>
                  <a:cubicBezTo>
                    <a:pt x="223" y="211"/>
                    <a:pt x="223" y="211"/>
                    <a:pt x="223" y="211"/>
                  </a:cubicBezTo>
                  <a:cubicBezTo>
                    <a:pt x="223" y="209"/>
                    <a:pt x="223" y="209"/>
                    <a:pt x="223" y="209"/>
                  </a:cubicBezTo>
                  <a:cubicBezTo>
                    <a:pt x="225" y="209"/>
                    <a:pt x="225" y="209"/>
                    <a:pt x="225" y="209"/>
                  </a:cubicBezTo>
                  <a:cubicBezTo>
                    <a:pt x="225" y="208"/>
                    <a:pt x="225" y="208"/>
                    <a:pt x="225" y="208"/>
                  </a:cubicBezTo>
                  <a:cubicBezTo>
                    <a:pt x="228" y="208"/>
                    <a:pt x="228" y="208"/>
                    <a:pt x="228" y="208"/>
                  </a:cubicBezTo>
                  <a:cubicBezTo>
                    <a:pt x="228" y="207"/>
                    <a:pt x="228" y="207"/>
                    <a:pt x="228" y="207"/>
                  </a:cubicBezTo>
                  <a:cubicBezTo>
                    <a:pt x="230" y="207"/>
                    <a:pt x="230" y="207"/>
                    <a:pt x="230" y="207"/>
                  </a:cubicBezTo>
                  <a:cubicBezTo>
                    <a:pt x="230" y="206"/>
                    <a:pt x="230" y="206"/>
                    <a:pt x="230" y="206"/>
                  </a:cubicBezTo>
                  <a:cubicBezTo>
                    <a:pt x="233" y="206"/>
                    <a:pt x="233" y="206"/>
                    <a:pt x="233" y="206"/>
                  </a:cubicBezTo>
                  <a:cubicBezTo>
                    <a:pt x="233" y="205"/>
                    <a:pt x="233" y="205"/>
                    <a:pt x="233" y="205"/>
                  </a:cubicBezTo>
                  <a:cubicBezTo>
                    <a:pt x="235" y="205"/>
                    <a:pt x="235" y="205"/>
                    <a:pt x="235" y="205"/>
                  </a:cubicBezTo>
                  <a:cubicBezTo>
                    <a:pt x="235" y="204"/>
                    <a:pt x="235" y="204"/>
                    <a:pt x="235" y="204"/>
                  </a:cubicBezTo>
                  <a:cubicBezTo>
                    <a:pt x="235" y="204"/>
                    <a:pt x="235" y="204"/>
                    <a:pt x="235" y="204"/>
                  </a:cubicBezTo>
                  <a:cubicBezTo>
                    <a:pt x="235" y="203"/>
                    <a:pt x="235" y="203"/>
                    <a:pt x="235" y="203"/>
                  </a:cubicBezTo>
                  <a:cubicBezTo>
                    <a:pt x="236" y="203"/>
                    <a:pt x="236" y="203"/>
                    <a:pt x="236" y="203"/>
                  </a:cubicBezTo>
                  <a:cubicBezTo>
                    <a:pt x="236" y="202"/>
                    <a:pt x="236" y="202"/>
                    <a:pt x="236" y="202"/>
                  </a:cubicBezTo>
                  <a:cubicBezTo>
                    <a:pt x="237" y="202"/>
                    <a:pt x="237" y="202"/>
                    <a:pt x="237" y="202"/>
                  </a:cubicBezTo>
                  <a:cubicBezTo>
                    <a:pt x="237" y="201"/>
                    <a:pt x="237" y="201"/>
                    <a:pt x="237" y="201"/>
                  </a:cubicBezTo>
                  <a:cubicBezTo>
                    <a:pt x="239" y="201"/>
                    <a:pt x="239" y="201"/>
                    <a:pt x="239" y="201"/>
                  </a:cubicBezTo>
                  <a:cubicBezTo>
                    <a:pt x="239" y="199"/>
                    <a:pt x="239" y="199"/>
                    <a:pt x="239" y="199"/>
                  </a:cubicBezTo>
                  <a:cubicBezTo>
                    <a:pt x="241" y="199"/>
                    <a:pt x="241" y="199"/>
                    <a:pt x="241" y="199"/>
                  </a:cubicBezTo>
                  <a:cubicBezTo>
                    <a:pt x="241" y="198"/>
                    <a:pt x="241" y="198"/>
                    <a:pt x="241" y="198"/>
                  </a:cubicBezTo>
                  <a:cubicBezTo>
                    <a:pt x="242" y="198"/>
                    <a:pt x="242" y="198"/>
                    <a:pt x="242" y="198"/>
                  </a:cubicBezTo>
                  <a:cubicBezTo>
                    <a:pt x="242" y="197"/>
                    <a:pt x="242" y="197"/>
                    <a:pt x="242" y="197"/>
                  </a:cubicBezTo>
                  <a:cubicBezTo>
                    <a:pt x="243" y="197"/>
                    <a:pt x="243" y="197"/>
                    <a:pt x="243" y="197"/>
                  </a:cubicBezTo>
                  <a:cubicBezTo>
                    <a:pt x="243" y="196"/>
                    <a:pt x="243" y="196"/>
                    <a:pt x="243" y="196"/>
                  </a:cubicBezTo>
                  <a:cubicBezTo>
                    <a:pt x="244" y="196"/>
                    <a:pt x="244" y="196"/>
                    <a:pt x="244" y="196"/>
                  </a:cubicBezTo>
                  <a:cubicBezTo>
                    <a:pt x="244" y="195"/>
                    <a:pt x="244" y="195"/>
                    <a:pt x="244" y="195"/>
                  </a:cubicBezTo>
                  <a:cubicBezTo>
                    <a:pt x="247" y="195"/>
                    <a:pt x="247" y="195"/>
                    <a:pt x="247" y="195"/>
                  </a:cubicBezTo>
                  <a:cubicBezTo>
                    <a:pt x="247" y="194"/>
                    <a:pt x="247" y="194"/>
                    <a:pt x="247" y="194"/>
                  </a:cubicBezTo>
                  <a:cubicBezTo>
                    <a:pt x="251" y="194"/>
                    <a:pt x="251" y="194"/>
                    <a:pt x="251" y="194"/>
                  </a:cubicBezTo>
                  <a:cubicBezTo>
                    <a:pt x="251" y="193"/>
                    <a:pt x="251" y="193"/>
                    <a:pt x="251" y="193"/>
                  </a:cubicBezTo>
                  <a:cubicBezTo>
                    <a:pt x="258" y="193"/>
                    <a:pt x="258" y="193"/>
                    <a:pt x="258" y="193"/>
                  </a:cubicBezTo>
                  <a:cubicBezTo>
                    <a:pt x="258" y="192"/>
                    <a:pt x="258" y="192"/>
                    <a:pt x="258" y="192"/>
                  </a:cubicBezTo>
                  <a:cubicBezTo>
                    <a:pt x="261" y="192"/>
                    <a:pt x="261" y="192"/>
                    <a:pt x="261" y="192"/>
                  </a:cubicBezTo>
                  <a:cubicBezTo>
                    <a:pt x="261" y="192"/>
                    <a:pt x="261" y="192"/>
                    <a:pt x="261" y="192"/>
                  </a:cubicBezTo>
                  <a:cubicBezTo>
                    <a:pt x="263" y="192"/>
                    <a:pt x="263" y="192"/>
                    <a:pt x="263" y="192"/>
                  </a:cubicBezTo>
                  <a:cubicBezTo>
                    <a:pt x="263" y="191"/>
                    <a:pt x="263" y="191"/>
                    <a:pt x="263" y="191"/>
                  </a:cubicBezTo>
                  <a:cubicBezTo>
                    <a:pt x="264" y="191"/>
                    <a:pt x="264" y="191"/>
                    <a:pt x="264" y="191"/>
                  </a:cubicBezTo>
                  <a:cubicBezTo>
                    <a:pt x="264" y="190"/>
                    <a:pt x="264" y="190"/>
                    <a:pt x="264" y="190"/>
                  </a:cubicBezTo>
                  <a:cubicBezTo>
                    <a:pt x="265" y="190"/>
                    <a:pt x="265" y="190"/>
                    <a:pt x="265" y="190"/>
                  </a:cubicBezTo>
                  <a:cubicBezTo>
                    <a:pt x="265" y="188"/>
                    <a:pt x="265" y="188"/>
                    <a:pt x="265" y="188"/>
                  </a:cubicBezTo>
                  <a:cubicBezTo>
                    <a:pt x="267" y="188"/>
                    <a:pt x="267" y="188"/>
                    <a:pt x="267" y="188"/>
                  </a:cubicBezTo>
                  <a:cubicBezTo>
                    <a:pt x="267" y="187"/>
                    <a:pt x="267" y="187"/>
                    <a:pt x="267" y="187"/>
                  </a:cubicBezTo>
                  <a:cubicBezTo>
                    <a:pt x="268" y="187"/>
                    <a:pt x="268" y="187"/>
                    <a:pt x="268" y="187"/>
                  </a:cubicBezTo>
                  <a:cubicBezTo>
                    <a:pt x="268" y="186"/>
                    <a:pt x="268" y="186"/>
                    <a:pt x="268" y="186"/>
                  </a:cubicBezTo>
                  <a:cubicBezTo>
                    <a:pt x="271" y="186"/>
                    <a:pt x="271" y="186"/>
                    <a:pt x="271" y="186"/>
                  </a:cubicBezTo>
                  <a:cubicBezTo>
                    <a:pt x="271" y="186"/>
                    <a:pt x="271" y="186"/>
                    <a:pt x="271" y="186"/>
                  </a:cubicBezTo>
                  <a:cubicBezTo>
                    <a:pt x="273" y="186"/>
                    <a:pt x="273" y="186"/>
                    <a:pt x="273" y="186"/>
                  </a:cubicBezTo>
                  <a:cubicBezTo>
                    <a:pt x="273" y="185"/>
                    <a:pt x="273" y="185"/>
                    <a:pt x="273" y="185"/>
                  </a:cubicBezTo>
                  <a:cubicBezTo>
                    <a:pt x="275" y="185"/>
                    <a:pt x="275" y="185"/>
                    <a:pt x="275" y="185"/>
                  </a:cubicBezTo>
                  <a:cubicBezTo>
                    <a:pt x="275" y="183"/>
                    <a:pt x="275" y="183"/>
                    <a:pt x="275" y="183"/>
                  </a:cubicBezTo>
                  <a:cubicBezTo>
                    <a:pt x="277" y="183"/>
                    <a:pt x="277" y="183"/>
                    <a:pt x="277" y="183"/>
                  </a:cubicBezTo>
                  <a:cubicBezTo>
                    <a:pt x="277" y="183"/>
                    <a:pt x="277" y="183"/>
                    <a:pt x="277" y="183"/>
                  </a:cubicBezTo>
                  <a:cubicBezTo>
                    <a:pt x="280" y="183"/>
                    <a:pt x="280" y="183"/>
                    <a:pt x="280" y="183"/>
                  </a:cubicBezTo>
                  <a:cubicBezTo>
                    <a:pt x="280" y="182"/>
                    <a:pt x="280" y="182"/>
                    <a:pt x="280" y="182"/>
                  </a:cubicBezTo>
                  <a:cubicBezTo>
                    <a:pt x="281" y="182"/>
                    <a:pt x="281" y="182"/>
                    <a:pt x="281" y="182"/>
                  </a:cubicBezTo>
                  <a:cubicBezTo>
                    <a:pt x="281" y="181"/>
                    <a:pt x="281" y="181"/>
                    <a:pt x="281" y="181"/>
                  </a:cubicBezTo>
                  <a:cubicBezTo>
                    <a:pt x="287" y="181"/>
                    <a:pt x="287" y="181"/>
                    <a:pt x="287" y="181"/>
                  </a:cubicBezTo>
                  <a:cubicBezTo>
                    <a:pt x="287" y="180"/>
                    <a:pt x="287" y="180"/>
                    <a:pt x="287" y="180"/>
                  </a:cubicBezTo>
                  <a:cubicBezTo>
                    <a:pt x="290" y="180"/>
                    <a:pt x="290" y="180"/>
                    <a:pt x="290" y="180"/>
                  </a:cubicBezTo>
                  <a:cubicBezTo>
                    <a:pt x="290" y="178"/>
                    <a:pt x="290" y="178"/>
                    <a:pt x="290" y="178"/>
                  </a:cubicBezTo>
                  <a:cubicBezTo>
                    <a:pt x="292" y="178"/>
                    <a:pt x="292" y="178"/>
                    <a:pt x="292" y="178"/>
                  </a:cubicBezTo>
                  <a:cubicBezTo>
                    <a:pt x="292" y="177"/>
                    <a:pt x="292" y="177"/>
                    <a:pt x="292" y="177"/>
                  </a:cubicBezTo>
                  <a:cubicBezTo>
                    <a:pt x="296" y="177"/>
                    <a:pt x="296" y="177"/>
                    <a:pt x="296" y="177"/>
                  </a:cubicBezTo>
                  <a:cubicBezTo>
                    <a:pt x="296" y="175"/>
                    <a:pt x="296" y="175"/>
                    <a:pt x="296" y="175"/>
                  </a:cubicBezTo>
                  <a:cubicBezTo>
                    <a:pt x="300" y="175"/>
                    <a:pt x="300" y="175"/>
                    <a:pt x="300" y="175"/>
                  </a:cubicBezTo>
                  <a:cubicBezTo>
                    <a:pt x="300" y="174"/>
                    <a:pt x="300" y="174"/>
                    <a:pt x="300" y="174"/>
                  </a:cubicBezTo>
                  <a:cubicBezTo>
                    <a:pt x="302" y="174"/>
                    <a:pt x="302" y="174"/>
                    <a:pt x="302" y="174"/>
                  </a:cubicBezTo>
                  <a:cubicBezTo>
                    <a:pt x="302" y="173"/>
                    <a:pt x="302" y="173"/>
                    <a:pt x="302" y="173"/>
                  </a:cubicBezTo>
                  <a:cubicBezTo>
                    <a:pt x="303" y="173"/>
                    <a:pt x="303" y="173"/>
                    <a:pt x="303" y="173"/>
                  </a:cubicBezTo>
                  <a:cubicBezTo>
                    <a:pt x="303" y="172"/>
                    <a:pt x="303" y="172"/>
                    <a:pt x="303" y="172"/>
                  </a:cubicBezTo>
                  <a:cubicBezTo>
                    <a:pt x="306" y="172"/>
                    <a:pt x="306" y="172"/>
                    <a:pt x="306" y="172"/>
                  </a:cubicBezTo>
                  <a:cubicBezTo>
                    <a:pt x="306" y="171"/>
                    <a:pt x="306" y="171"/>
                    <a:pt x="306" y="171"/>
                  </a:cubicBezTo>
                  <a:cubicBezTo>
                    <a:pt x="308" y="171"/>
                    <a:pt x="308" y="171"/>
                    <a:pt x="308" y="171"/>
                  </a:cubicBezTo>
                  <a:cubicBezTo>
                    <a:pt x="308" y="170"/>
                    <a:pt x="308" y="170"/>
                    <a:pt x="308" y="170"/>
                  </a:cubicBezTo>
                  <a:cubicBezTo>
                    <a:pt x="309" y="170"/>
                    <a:pt x="309" y="170"/>
                    <a:pt x="309" y="170"/>
                  </a:cubicBezTo>
                  <a:cubicBezTo>
                    <a:pt x="309" y="168"/>
                    <a:pt x="309" y="168"/>
                    <a:pt x="309" y="168"/>
                  </a:cubicBezTo>
                  <a:cubicBezTo>
                    <a:pt x="311" y="168"/>
                    <a:pt x="311" y="168"/>
                    <a:pt x="311" y="168"/>
                  </a:cubicBezTo>
                  <a:cubicBezTo>
                    <a:pt x="311" y="166"/>
                    <a:pt x="311" y="166"/>
                    <a:pt x="311" y="166"/>
                  </a:cubicBezTo>
                  <a:cubicBezTo>
                    <a:pt x="315" y="166"/>
                    <a:pt x="315" y="166"/>
                    <a:pt x="315" y="166"/>
                  </a:cubicBezTo>
                  <a:cubicBezTo>
                    <a:pt x="315" y="165"/>
                    <a:pt x="315" y="165"/>
                    <a:pt x="315" y="165"/>
                  </a:cubicBezTo>
                  <a:cubicBezTo>
                    <a:pt x="317" y="165"/>
                    <a:pt x="317" y="165"/>
                    <a:pt x="317" y="165"/>
                  </a:cubicBezTo>
                  <a:cubicBezTo>
                    <a:pt x="317" y="164"/>
                    <a:pt x="317" y="164"/>
                    <a:pt x="317" y="164"/>
                  </a:cubicBezTo>
                  <a:cubicBezTo>
                    <a:pt x="319" y="164"/>
                    <a:pt x="319" y="164"/>
                    <a:pt x="319" y="164"/>
                  </a:cubicBezTo>
                  <a:cubicBezTo>
                    <a:pt x="319" y="162"/>
                    <a:pt x="319" y="162"/>
                    <a:pt x="319" y="162"/>
                  </a:cubicBezTo>
                  <a:cubicBezTo>
                    <a:pt x="324" y="162"/>
                    <a:pt x="324" y="162"/>
                    <a:pt x="324" y="162"/>
                  </a:cubicBezTo>
                  <a:cubicBezTo>
                    <a:pt x="324" y="161"/>
                    <a:pt x="324" y="161"/>
                    <a:pt x="324" y="161"/>
                  </a:cubicBezTo>
                  <a:cubicBezTo>
                    <a:pt x="329" y="161"/>
                    <a:pt x="329" y="161"/>
                    <a:pt x="329" y="161"/>
                  </a:cubicBezTo>
                  <a:cubicBezTo>
                    <a:pt x="329" y="161"/>
                    <a:pt x="329" y="161"/>
                    <a:pt x="329" y="161"/>
                  </a:cubicBezTo>
                  <a:cubicBezTo>
                    <a:pt x="332" y="161"/>
                    <a:pt x="332" y="161"/>
                    <a:pt x="332" y="161"/>
                  </a:cubicBezTo>
                  <a:cubicBezTo>
                    <a:pt x="332" y="160"/>
                    <a:pt x="332" y="160"/>
                    <a:pt x="332" y="160"/>
                  </a:cubicBezTo>
                  <a:cubicBezTo>
                    <a:pt x="333" y="160"/>
                    <a:pt x="333" y="160"/>
                    <a:pt x="333" y="160"/>
                  </a:cubicBezTo>
                  <a:cubicBezTo>
                    <a:pt x="333" y="159"/>
                    <a:pt x="333" y="159"/>
                    <a:pt x="333" y="159"/>
                  </a:cubicBezTo>
                  <a:cubicBezTo>
                    <a:pt x="338" y="159"/>
                    <a:pt x="338" y="159"/>
                    <a:pt x="338" y="159"/>
                  </a:cubicBezTo>
                  <a:cubicBezTo>
                    <a:pt x="338" y="158"/>
                    <a:pt x="338" y="158"/>
                    <a:pt x="338" y="158"/>
                  </a:cubicBezTo>
                  <a:cubicBezTo>
                    <a:pt x="339" y="158"/>
                    <a:pt x="339" y="158"/>
                    <a:pt x="339" y="158"/>
                  </a:cubicBezTo>
                  <a:cubicBezTo>
                    <a:pt x="339" y="157"/>
                    <a:pt x="339" y="157"/>
                    <a:pt x="339" y="157"/>
                  </a:cubicBezTo>
                  <a:cubicBezTo>
                    <a:pt x="349" y="157"/>
                    <a:pt x="349" y="157"/>
                    <a:pt x="349" y="157"/>
                  </a:cubicBezTo>
                  <a:cubicBezTo>
                    <a:pt x="349" y="155"/>
                    <a:pt x="349" y="155"/>
                    <a:pt x="349" y="155"/>
                  </a:cubicBezTo>
                  <a:cubicBezTo>
                    <a:pt x="353" y="155"/>
                    <a:pt x="353" y="155"/>
                    <a:pt x="353" y="155"/>
                  </a:cubicBezTo>
                  <a:cubicBezTo>
                    <a:pt x="353" y="153"/>
                    <a:pt x="353" y="153"/>
                    <a:pt x="353" y="153"/>
                  </a:cubicBezTo>
                  <a:cubicBezTo>
                    <a:pt x="356" y="153"/>
                    <a:pt x="356" y="153"/>
                    <a:pt x="356" y="153"/>
                  </a:cubicBezTo>
                  <a:cubicBezTo>
                    <a:pt x="356" y="153"/>
                    <a:pt x="356" y="153"/>
                    <a:pt x="356" y="153"/>
                  </a:cubicBezTo>
                  <a:cubicBezTo>
                    <a:pt x="359" y="153"/>
                    <a:pt x="359" y="153"/>
                    <a:pt x="359" y="153"/>
                  </a:cubicBezTo>
                  <a:cubicBezTo>
                    <a:pt x="359" y="150"/>
                    <a:pt x="359" y="150"/>
                    <a:pt x="359" y="150"/>
                  </a:cubicBezTo>
                  <a:cubicBezTo>
                    <a:pt x="361" y="150"/>
                    <a:pt x="361" y="150"/>
                    <a:pt x="361" y="150"/>
                  </a:cubicBezTo>
                  <a:cubicBezTo>
                    <a:pt x="361" y="149"/>
                    <a:pt x="361" y="149"/>
                    <a:pt x="361" y="149"/>
                  </a:cubicBezTo>
                  <a:cubicBezTo>
                    <a:pt x="361" y="149"/>
                    <a:pt x="361" y="149"/>
                    <a:pt x="361" y="149"/>
                  </a:cubicBezTo>
                  <a:cubicBezTo>
                    <a:pt x="361" y="149"/>
                    <a:pt x="361" y="149"/>
                    <a:pt x="361" y="149"/>
                  </a:cubicBezTo>
                  <a:cubicBezTo>
                    <a:pt x="365" y="149"/>
                    <a:pt x="365" y="149"/>
                    <a:pt x="365" y="149"/>
                  </a:cubicBezTo>
                  <a:cubicBezTo>
                    <a:pt x="365" y="146"/>
                    <a:pt x="365" y="146"/>
                    <a:pt x="365" y="146"/>
                  </a:cubicBezTo>
                  <a:cubicBezTo>
                    <a:pt x="368" y="146"/>
                    <a:pt x="368" y="146"/>
                    <a:pt x="368" y="146"/>
                  </a:cubicBezTo>
                  <a:cubicBezTo>
                    <a:pt x="368" y="145"/>
                    <a:pt x="368" y="145"/>
                    <a:pt x="368" y="145"/>
                  </a:cubicBezTo>
                  <a:cubicBezTo>
                    <a:pt x="369" y="145"/>
                    <a:pt x="369" y="145"/>
                    <a:pt x="369" y="145"/>
                  </a:cubicBezTo>
                  <a:cubicBezTo>
                    <a:pt x="369" y="144"/>
                    <a:pt x="369" y="144"/>
                    <a:pt x="369" y="144"/>
                  </a:cubicBezTo>
                  <a:cubicBezTo>
                    <a:pt x="373" y="144"/>
                    <a:pt x="373" y="144"/>
                    <a:pt x="373" y="144"/>
                  </a:cubicBezTo>
                  <a:cubicBezTo>
                    <a:pt x="373" y="143"/>
                    <a:pt x="373" y="143"/>
                    <a:pt x="373" y="143"/>
                  </a:cubicBezTo>
                  <a:cubicBezTo>
                    <a:pt x="375" y="143"/>
                    <a:pt x="375" y="143"/>
                    <a:pt x="375" y="143"/>
                  </a:cubicBezTo>
                  <a:cubicBezTo>
                    <a:pt x="375" y="141"/>
                    <a:pt x="375" y="141"/>
                    <a:pt x="375" y="141"/>
                  </a:cubicBezTo>
                  <a:cubicBezTo>
                    <a:pt x="376" y="141"/>
                    <a:pt x="376" y="141"/>
                    <a:pt x="376" y="141"/>
                  </a:cubicBezTo>
                  <a:cubicBezTo>
                    <a:pt x="376" y="140"/>
                    <a:pt x="376" y="140"/>
                    <a:pt x="376" y="140"/>
                  </a:cubicBezTo>
                  <a:cubicBezTo>
                    <a:pt x="378" y="140"/>
                    <a:pt x="378" y="140"/>
                    <a:pt x="378" y="140"/>
                  </a:cubicBezTo>
                  <a:cubicBezTo>
                    <a:pt x="378" y="138"/>
                    <a:pt x="378" y="138"/>
                    <a:pt x="378" y="138"/>
                  </a:cubicBezTo>
                  <a:cubicBezTo>
                    <a:pt x="380" y="138"/>
                    <a:pt x="380" y="138"/>
                    <a:pt x="380" y="138"/>
                  </a:cubicBezTo>
                  <a:cubicBezTo>
                    <a:pt x="380" y="138"/>
                    <a:pt x="380" y="138"/>
                    <a:pt x="380" y="138"/>
                  </a:cubicBezTo>
                  <a:cubicBezTo>
                    <a:pt x="384" y="138"/>
                    <a:pt x="384" y="138"/>
                    <a:pt x="384" y="138"/>
                  </a:cubicBezTo>
                  <a:cubicBezTo>
                    <a:pt x="384" y="137"/>
                    <a:pt x="384" y="137"/>
                    <a:pt x="384" y="137"/>
                  </a:cubicBezTo>
                  <a:cubicBezTo>
                    <a:pt x="385" y="137"/>
                    <a:pt x="385" y="137"/>
                    <a:pt x="385" y="137"/>
                  </a:cubicBezTo>
                  <a:cubicBezTo>
                    <a:pt x="385" y="135"/>
                    <a:pt x="385" y="135"/>
                    <a:pt x="385" y="135"/>
                  </a:cubicBezTo>
                  <a:cubicBezTo>
                    <a:pt x="386" y="135"/>
                    <a:pt x="386" y="135"/>
                    <a:pt x="386" y="135"/>
                  </a:cubicBezTo>
                  <a:cubicBezTo>
                    <a:pt x="386" y="134"/>
                    <a:pt x="386" y="134"/>
                    <a:pt x="386" y="134"/>
                  </a:cubicBezTo>
                  <a:cubicBezTo>
                    <a:pt x="388" y="134"/>
                    <a:pt x="388" y="134"/>
                    <a:pt x="388" y="134"/>
                  </a:cubicBezTo>
                  <a:cubicBezTo>
                    <a:pt x="388" y="133"/>
                    <a:pt x="388" y="133"/>
                    <a:pt x="388" y="133"/>
                  </a:cubicBezTo>
                  <a:cubicBezTo>
                    <a:pt x="390" y="133"/>
                    <a:pt x="390" y="133"/>
                    <a:pt x="390" y="133"/>
                  </a:cubicBezTo>
                  <a:cubicBezTo>
                    <a:pt x="390" y="132"/>
                    <a:pt x="390" y="132"/>
                    <a:pt x="390" y="132"/>
                  </a:cubicBezTo>
                  <a:cubicBezTo>
                    <a:pt x="402" y="132"/>
                    <a:pt x="402" y="132"/>
                    <a:pt x="402" y="132"/>
                  </a:cubicBezTo>
                  <a:cubicBezTo>
                    <a:pt x="402" y="130"/>
                    <a:pt x="402" y="130"/>
                    <a:pt x="402" y="130"/>
                  </a:cubicBezTo>
                  <a:cubicBezTo>
                    <a:pt x="406" y="130"/>
                    <a:pt x="406" y="130"/>
                    <a:pt x="406" y="130"/>
                  </a:cubicBezTo>
                  <a:cubicBezTo>
                    <a:pt x="406" y="129"/>
                    <a:pt x="406" y="129"/>
                    <a:pt x="406" y="129"/>
                  </a:cubicBezTo>
                  <a:cubicBezTo>
                    <a:pt x="409" y="129"/>
                    <a:pt x="409" y="129"/>
                    <a:pt x="409" y="129"/>
                  </a:cubicBezTo>
                  <a:cubicBezTo>
                    <a:pt x="409" y="128"/>
                    <a:pt x="409" y="128"/>
                    <a:pt x="409" y="128"/>
                  </a:cubicBezTo>
                  <a:cubicBezTo>
                    <a:pt x="411" y="128"/>
                    <a:pt x="411" y="128"/>
                    <a:pt x="411" y="128"/>
                  </a:cubicBezTo>
                  <a:cubicBezTo>
                    <a:pt x="411" y="126"/>
                    <a:pt x="411" y="126"/>
                    <a:pt x="411" y="126"/>
                  </a:cubicBezTo>
                  <a:cubicBezTo>
                    <a:pt x="412" y="126"/>
                    <a:pt x="412" y="126"/>
                    <a:pt x="412" y="126"/>
                  </a:cubicBezTo>
                  <a:cubicBezTo>
                    <a:pt x="412" y="125"/>
                    <a:pt x="412" y="125"/>
                    <a:pt x="412" y="125"/>
                  </a:cubicBezTo>
                  <a:cubicBezTo>
                    <a:pt x="414" y="125"/>
                    <a:pt x="414" y="125"/>
                    <a:pt x="414" y="125"/>
                  </a:cubicBezTo>
                  <a:cubicBezTo>
                    <a:pt x="414" y="124"/>
                    <a:pt x="414" y="124"/>
                    <a:pt x="414" y="124"/>
                  </a:cubicBezTo>
                  <a:cubicBezTo>
                    <a:pt x="416" y="124"/>
                    <a:pt x="416" y="124"/>
                    <a:pt x="416" y="124"/>
                  </a:cubicBezTo>
                  <a:cubicBezTo>
                    <a:pt x="416" y="123"/>
                    <a:pt x="416" y="123"/>
                    <a:pt x="416" y="123"/>
                  </a:cubicBezTo>
                  <a:cubicBezTo>
                    <a:pt x="421" y="123"/>
                    <a:pt x="421" y="123"/>
                    <a:pt x="421" y="123"/>
                  </a:cubicBezTo>
                  <a:cubicBezTo>
                    <a:pt x="421" y="122"/>
                    <a:pt x="421" y="122"/>
                    <a:pt x="421" y="122"/>
                  </a:cubicBezTo>
                  <a:cubicBezTo>
                    <a:pt x="422" y="122"/>
                    <a:pt x="422" y="122"/>
                    <a:pt x="422" y="122"/>
                  </a:cubicBezTo>
                  <a:cubicBezTo>
                    <a:pt x="422" y="121"/>
                    <a:pt x="422" y="121"/>
                    <a:pt x="422" y="121"/>
                  </a:cubicBezTo>
                  <a:cubicBezTo>
                    <a:pt x="427" y="121"/>
                    <a:pt x="427" y="121"/>
                    <a:pt x="427" y="121"/>
                  </a:cubicBezTo>
                  <a:cubicBezTo>
                    <a:pt x="427" y="120"/>
                    <a:pt x="427" y="120"/>
                    <a:pt x="427" y="120"/>
                  </a:cubicBezTo>
                  <a:cubicBezTo>
                    <a:pt x="428" y="120"/>
                    <a:pt x="428" y="120"/>
                    <a:pt x="428" y="120"/>
                  </a:cubicBezTo>
                  <a:cubicBezTo>
                    <a:pt x="428" y="119"/>
                    <a:pt x="428" y="119"/>
                    <a:pt x="428" y="119"/>
                  </a:cubicBezTo>
                  <a:cubicBezTo>
                    <a:pt x="436" y="119"/>
                    <a:pt x="436" y="119"/>
                    <a:pt x="436" y="119"/>
                  </a:cubicBezTo>
                  <a:cubicBezTo>
                    <a:pt x="436" y="117"/>
                    <a:pt x="436" y="117"/>
                    <a:pt x="436" y="117"/>
                  </a:cubicBezTo>
                  <a:cubicBezTo>
                    <a:pt x="444" y="117"/>
                    <a:pt x="444" y="117"/>
                    <a:pt x="444" y="117"/>
                  </a:cubicBezTo>
                  <a:cubicBezTo>
                    <a:pt x="444" y="116"/>
                    <a:pt x="444" y="116"/>
                    <a:pt x="444" y="116"/>
                  </a:cubicBezTo>
                  <a:cubicBezTo>
                    <a:pt x="445" y="116"/>
                    <a:pt x="445" y="116"/>
                    <a:pt x="445" y="116"/>
                  </a:cubicBezTo>
                  <a:cubicBezTo>
                    <a:pt x="445" y="115"/>
                    <a:pt x="445" y="115"/>
                    <a:pt x="445" y="115"/>
                  </a:cubicBezTo>
                  <a:cubicBezTo>
                    <a:pt x="446" y="115"/>
                    <a:pt x="446" y="115"/>
                    <a:pt x="446" y="115"/>
                  </a:cubicBezTo>
                  <a:cubicBezTo>
                    <a:pt x="446" y="114"/>
                    <a:pt x="446" y="114"/>
                    <a:pt x="446" y="114"/>
                  </a:cubicBezTo>
                  <a:cubicBezTo>
                    <a:pt x="448" y="114"/>
                    <a:pt x="448" y="114"/>
                    <a:pt x="448" y="114"/>
                  </a:cubicBezTo>
                  <a:cubicBezTo>
                    <a:pt x="448" y="113"/>
                    <a:pt x="448" y="113"/>
                    <a:pt x="448" y="113"/>
                  </a:cubicBezTo>
                  <a:cubicBezTo>
                    <a:pt x="450" y="113"/>
                    <a:pt x="450" y="113"/>
                    <a:pt x="450" y="113"/>
                  </a:cubicBezTo>
                  <a:cubicBezTo>
                    <a:pt x="450" y="111"/>
                    <a:pt x="450" y="111"/>
                    <a:pt x="450" y="111"/>
                  </a:cubicBezTo>
                  <a:cubicBezTo>
                    <a:pt x="454" y="111"/>
                    <a:pt x="454" y="111"/>
                    <a:pt x="454" y="111"/>
                  </a:cubicBezTo>
                  <a:cubicBezTo>
                    <a:pt x="454" y="109"/>
                    <a:pt x="454" y="109"/>
                    <a:pt x="454" y="109"/>
                  </a:cubicBezTo>
                  <a:cubicBezTo>
                    <a:pt x="456" y="109"/>
                    <a:pt x="456" y="109"/>
                    <a:pt x="456" y="109"/>
                  </a:cubicBezTo>
                  <a:cubicBezTo>
                    <a:pt x="456" y="108"/>
                    <a:pt x="456" y="108"/>
                    <a:pt x="456" y="108"/>
                  </a:cubicBezTo>
                  <a:cubicBezTo>
                    <a:pt x="458" y="108"/>
                    <a:pt x="458" y="108"/>
                    <a:pt x="458" y="108"/>
                  </a:cubicBezTo>
                  <a:cubicBezTo>
                    <a:pt x="458" y="107"/>
                    <a:pt x="458" y="107"/>
                    <a:pt x="458" y="107"/>
                  </a:cubicBezTo>
                  <a:cubicBezTo>
                    <a:pt x="459" y="107"/>
                    <a:pt x="459" y="107"/>
                    <a:pt x="459" y="107"/>
                  </a:cubicBezTo>
                  <a:cubicBezTo>
                    <a:pt x="459" y="106"/>
                    <a:pt x="459" y="106"/>
                    <a:pt x="459" y="106"/>
                  </a:cubicBezTo>
                  <a:cubicBezTo>
                    <a:pt x="462" y="106"/>
                    <a:pt x="462" y="106"/>
                    <a:pt x="462" y="106"/>
                  </a:cubicBezTo>
                  <a:cubicBezTo>
                    <a:pt x="461" y="105"/>
                    <a:pt x="461" y="105"/>
                    <a:pt x="461" y="105"/>
                  </a:cubicBezTo>
                  <a:cubicBezTo>
                    <a:pt x="469" y="105"/>
                    <a:pt x="469" y="105"/>
                    <a:pt x="469" y="105"/>
                  </a:cubicBezTo>
                  <a:cubicBezTo>
                    <a:pt x="469" y="104"/>
                    <a:pt x="469" y="104"/>
                    <a:pt x="469" y="104"/>
                  </a:cubicBezTo>
                  <a:cubicBezTo>
                    <a:pt x="470" y="104"/>
                    <a:pt x="470" y="104"/>
                    <a:pt x="470" y="104"/>
                  </a:cubicBezTo>
                  <a:cubicBezTo>
                    <a:pt x="470" y="101"/>
                    <a:pt x="470" y="101"/>
                    <a:pt x="470" y="101"/>
                  </a:cubicBezTo>
                  <a:cubicBezTo>
                    <a:pt x="483" y="101"/>
                    <a:pt x="483" y="101"/>
                    <a:pt x="483" y="101"/>
                  </a:cubicBezTo>
                  <a:cubicBezTo>
                    <a:pt x="483" y="99"/>
                    <a:pt x="483" y="99"/>
                    <a:pt x="483" y="99"/>
                  </a:cubicBezTo>
                  <a:cubicBezTo>
                    <a:pt x="489" y="99"/>
                    <a:pt x="489" y="99"/>
                    <a:pt x="489" y="99"/>
                  </a:cubicBezTo>
                  <a:cubicBezTo>
                    <a:pt x="489" y="97"/>
                    <a:pt x="489" y="97"/>
                    <a:pt x="489" y="97"/>
                  </a:cubicBezTo>
                  <a:cubicBezTo>
                    <a:pt x="491" y="97"/>
                    <a:pt x="491" y="97"/>
                    <a:pt x="491" y="97"/>
                  </a:cubicBezTo>
                  <a:cubicBezTo>
                    <a:pt x="491" y="96"/>
                    <a:pt x="491" y="96"/>
                    <a:pt x="491" y="96"/>
                  </a:cubicBezTo>
                  <a:cubicBezTo>
                    <a:pt x="492" y="96"/>
                    <a:pt x="492" y="96"/>
                    <a:pt x="492" y="96"/>
                  </a:cubicBezTo>
                  <a:cubicBezTo>
                    <a:pt x="492" y="95"/>
                    <a:pt x="492" y="95"/>
                    <a:pt x="492" y="95"/>
                  </a:cubicBezTo>
                  <a:cubicBezTo>
                    <a:pt x="494" y="95"/>
                    <a:pt x="494" y="95"/>
                    <a:pt x="494" y="95"/>
                  </a:cubicBezTo>
                  <a:cubicBezTo>
                    <a:pt x="494" y="93"/>
                    <a:pt x="494" y="93"/>
                    <a:pt x="494" y="93"/>
                  </a:cubicBezTo>
                  <a:cubicBezTo>
                    <a:pt x="495" y="93"/>
                    <a:pt x="495" y="93"/>
                    <a:pt x="495" y="93"/>
                  </a:cubicBezTo>
                  <a:cubicBezTo>
                    <a:pt x="495" y="93"/>
                    <a:pt x="495" y="93"/>
                    <a:pt x="495" y="93"/>
                  </a:cubicBezTo>
                  <a:cubicBezTo>
                    <a:pt x="497" y="93"/>
                    <a:pt x="497" y="93"/>
                    <a:pt x="497" y="93"/>
                  </a:cubicBezTo>
                  <a:cubicBezTo>
                    <a:pt x="497" y="91"/>
                    <a:pt x="497" y="91"/>
                    <a:pt x="497" y="91"/>
                  </a:cubicBezTo>
                  <a:cubicBezTo>
                    <a:pt x="498" y="91"/>
                    <a:pt x="498" y="91"/>
                    <a:pt x="498" y="91"/>
                  </a:cubicBezTo>
                  <a:cubicBezTo>
                    <a:pt x="498" y="89"/>
                    <a:pt x="498" y="89"/>
                    <a:pt x="498" y="89"/>
                  </a:cubicBezTo>
                  <a:cubicBezTo>
                    <a:pt x="500" y="89"/>
                    <a:pt x="500" y="89"/>
                    <a:pt x="500" y="89"/>
                  </a:cubicBezTo>
                  <a:cubicBezTo>
                    <a:pt x="500" y="86"/>
                    <a:pt x="500" y="86"/>
                    <a:pt x="500" y="86"/>
                  </a:cubicBezTo>
                  <a:cubicBezTo>
                    <a:pt x="508" y="86"/>
                    <a:pt x="508" y="86"/>
                    <a:pt x="508" y="86"/>
                  </a:cubicBezTo>
                  <a:cubicBezTo>
                    <a:pt x="508" y="84"/>
                    <a:pt x="508" y="84"/>
                    <a:pt x="508" y="84"/>
                  </a:cubicBezTo>
                  <a:cubicBezTo>
                    <a:pt x="509" y="84"/>
                    <a:pt x="509" y="84"/>
                    <a:pt x="509" y="84"/>
                  </a:cubicBezTo>
                  <a:cubicBezTo>
                    <a:pt x="509" y="83"/>
                    <a:pt x="509" y="83"/>
                    <a:pt x="509" y="83"/>
                  </a:cubicBezTo>
                  <a:cubicBezTo>
                    <a:pt x="510" y="83"/>
                    <a:pt x="510" y="83"/>
                    <a:pt x="510" y="83"/>
                  </a:cubicBezTo>
                  <a:cubicBezTo>
                    <a:pt x="510" y="82"/>
                    <a:pt x="510" y="82"/>
                    <a:pt x="510" y="82"/>
                  </a:cubicBezTo>
                  <a:cubicBezTo>
                    <a:pt x="523" y="82"/>
                    <a:pt x="523" y="82"/>
                    <a:pt x="523" y="82"/>
                  </a:cubicBezTo>
                  <a:cubicBezTo>
                    <a:pt x="523" y="81"/>
                    <a:pt x="523" y="81"/>
                    <a:pt x="523" y="81"/>
                  </a:cubicBezTo>
                  <a:cubicBezTo>
                    <a:pt x="528" y="81"/>
                    <a:pt x="528" y="81"/>
                    <a:pt x="528" y="81"/>
                  </a:cubicBezTo>
                  <a:cubicBezTo>
                    <a:pt x="528" y="78"/>
                    <a:pt x="528" y="78"/>
                    <a:pt x="528" y="78"/>
                  </a:cubicBezTo>
                  <a:cubicBezTo>
                    <a:pt x="532" y="78"/>
                    <a:pt x="532" y="78"/>
                    <a:pt x="532" y="78"/>
                  </a:cubicBezTo>
                  <a:cubicBezTo>
                    <a:pt x="532" y="77"/>
                    <a:pt x="532" y="77"/>
                    <a:pt x="532" y="77"/>
                  </a:cubicBezTo>
                  <a:cubicBezTo>
                    <a:pt x="534" y="77"/>
                    <a:pt x="534" y="77"/>
                    <a:pt x="534" y="77"/>
                  </a:cubicBezTo>
                  <a:cubicBezTo>
                    <a:pt x="534" y="75"/>
                    <a:pt x="534" y="75"/>
                    <a:pt x="534" y="75"/>
                  </a:cubicBezTo>
                  <a:cubicBezTo>
                    <a:pt x="537" y="75"/>
                    <a:pt x="537" y="75"/>
                    <a:pt x="537" y="75"/>
                  </a:cubicBezTo>
                  <a:cubicBezTo>
                    <a:pt x="537" y="74"/>
                    <a:pt x="537" y="74"/>
                    <a:pt x="537" y="74"/>
                  </a:cubicBezTo>
                  <a:cubicBezTo>
                    <a:pt x="538" y="74"/>
                    <a:pt x="538" y="74"/>
                    <a:pt x="538" y="74"/>
                  </a:cubicBezTo>
                  <a:cubicBezTo>
                    <a:pt x="538" y="73"/>
                    <a:pt x="538" y="73"/>
                    <a:pt x="538" y="73"/>
                  </a:cubicBezTo>
                  <a:cubicBezTo>
                    <a:pt x="539" y="73"/>
                    <a:pt x="539" y="73"/>
                    <a:pt x="539" y="73"/>
                  </a:cubicBezTo>
                  <a:cubicBezTo>
                    <a:pt x="539" y="72"/>
                    <a:pt x="539" y="72"/>
                    <a:pt x="539" y="72"/>
                  </a:cubicBezTo>
                  <a:cubicBezTo>
                    <a:pt x="546" y="72"/>
                    <a:pt x="546" y="72"/>
                    <a:pt x="546" y="72"/>
                  </a:cubicBezTo>
                  <a:cubicBezTo>
                    <a:pt x="546" y="71"/>
                    <a:pt x="546" y="71"/>
                    <a:pt x="546" y="71"/>
                  </a:cubicBezTo>
                  <a:cubicBezTo>
                    <a:pt x="549" y="71"/>
                    <a:pt x="549" y="71"/>
                    <a:pt x="549" y="71"/>
                  </a:cubicBezTo>
                  <a:cubicBezTo>
                    <a:pt x="549" y="68"/>
                    <a:pt x="549" y="68"/>
                    <a:pt x="549" y="68"/>
                  </a:cubicBezTo>
                  <a:cubicBezTo>
                    <a:pt x="553" y="68"/>
                    <a:pt x="553" y="68"/>
                    <a:pt x="553" y="68"/>
                  </a:cubicBezTo>
                  <a:cubicBezTo>
                    <a:pt x="553" y="67"/>
                    <a:pt x="553" y="67"/>
                    <a:pt x="553" y="67"/>
                  </a:cubicBezTo>
                  <a:cubicBezTo>
                    <a:pt x="555" y="67"/>
                    <a:pt x="555" y="67"/>
                    <a:pt x="555" y="67"/>
                  </a:cubicBezTo>
                  <a:cubicBezTo>
                    <a:pt x="555" y="67"/>
                    <a:pt x="555" y="67"/>
                    <a:pt x="555" y="67"/>
                  </a:cubicBezTo>
                  <a:cubicBezTo>
                    <a:pt x="559" y="67"/>
                    <a:pt x="559" y="67"/>
                    <a:pt x="559" y="67"/>
                  </a:cubicBezTo>
                  <a:cubicBezTo>
                    <a:pt x="559" y="65"/>
                    <a:pt x="559" y="65"/>
                    <a:pt x="559" y="65"/>
                  </a:cubicBezTo>
                  <a:cubicBezTo>
                    <a:pt x="562" y="65"/>
                    <a:pt x="562" y="65"/>
                    <a:pt x="562" y="65"/>
                  </a:cubicBezTo>
                  <a:cubicBezTo>
                    <a:pt x="562" y="64"/>
                    <a:pt x="562" y="64"/>
                    <a:pt x="562" y="64"/>
                  </a:cubicBezTo>
                  <a:cubicBezTo>
                    <a:pt x="567" y="64"/>
                    <a:pt x="567" y="64"/>
                    <a:pt x="567" y="64"/>
                  </a:cubicBezTo>
                  <a:cubicBezTo>
                    <a:pt x="567" y="63"/>
                    <a:pt x="567" y="63"/>
                    <a:pt x="567" y="63"/>
                  </a:cubicBezTo>
                  <a:cubicBezTo>
                    <a:pt x="568" y="63"/>
                    <a:pt x="568" y="63"/>
                    <a:pt x="568" y="63"/>
                  </a:cubicBezTo>
                  <a:cubicBezTo>
                    <a:pt x="568" y="62"/>
                    <a:pt x="568" y="62"/>
                    <a:pt x="568" y="62"/>
                  </a:cubicBezTo>
                  <a:cubicBezTo>
                    <a:pt x="569" y="62"/>
                    <a:pt x="569" y="62"/>
                    <a:pt x="569" y="62"/>
                  </a:cubicBezTo>
                  <a:cubicBezTo>
                    <a:pt x="569" y="62"/>
                    <a:pt x="569" y="62"/>
                    <a:pt x="569" y="62"/>
                  </a:cubicBezTo>
                  <a:cubicBezTo>
                    <a:pt x="572" y="62"/>
                    <a:pt x="572" y="62"/>
                    <a:pt x="572" y="62"/>
                  </a:cubicBezTo>
                  <a:cubicBezTo>
                    <a:pt x="572" y="60"/>
                    <a:pt x="572" y="60"/>
                    <a:pt x="572" y="60"/>
                  </a:cubicBezTo>
                  <a:cubicBezTo>
                    <a:pt x="575" y="60"/>
                    <a:pt x="575" y="60"/>
                    <a:pt x="575" y="60"/>
                  </a:cubicBezTo>
                  <a:cubicBezTo>
                    <a:pt x="575" y="59"/>
                    <a:pt x="575" y="59"/>
                    <a:pt x="575" y="59"/>
                  </a:cubicBezTo>
                  <a:cubicBezTo>
                    <a:pt x="578" y="59"/>
                    <a:pt x="578" y="59"/>
                    <a:pt x="578" y="59"/>
                  </a:cubicBezTo>
                  <a:cubicBezTo>
                    <a:pt x="578" y="57"/>
                    <a:pt x="578" y="57"/>
                    <a:pt x="578" y="57"/>
                  </a:cubicBezTo>
                  <a:cubicBezTo>
                    <a:pt x="586" y="57"/>
                    <a:pt x="586" y="57"/>
                    <a:pt x="586" y="57"/>
                  </a:cubicBezTo>
                  <a:cubicBezTo>
                    <a:pt x="586" y="56"/>
                    <a:pt x="586" y="56"/>
                    <a:pt x="586" y="56"/>
                  </a:cubicBezTo>
                  <a:cubicBezTo>
                    <a:pt x="587" y="56"/>
                    <a:pt x="587" y="56"/>
                    <a:pt x="587" y="56"/>
                  </a:cubicBezTo>
                  <a:cubicBezTo>
                    <a:pt x="587" y="55"/>
                    <a:pt x="587" y="55"/>
                    <a:pt x="587" y="55"/>
                  </a:cubicBezTo>
                  <a:cubicBezTo>
                    <a:pt x="588" y="55"/>
                    <a:pt x="588" y="55"/>
                    <a:pt x="588" y="55"/>
                  </a:cubicBezTo>
                  <a:cubicBezTo>
                    <a:pt x="588" y="54"/>
                    <a:pt x="588" y="54"/>
                    <a:pt x="588" y="54"/>
                  </a:cubicBezTo>
                  <a:cubicBezTo>
                    <a:pt x="589" y="54"/>
                    <a:pt x="589" y="54"/>
                    <a:pt x="589" y="54"/>
                  </a:cubicBezTo>
                  <a:cubicBezTo>
                    <a:pt x="589" y="52"/>
                    <a:pt x="589" y="52"/>
                    <a:pt x="589" y="52"/>
                  </a:cubicBezTo>
                  <a:cubicBezTo>
                    <a:pt x="600" y="52"/>
                    <a:pt x="600" y="52"/>
                    <a:pt x="600" y="52"/>
                  </a:cubicBezTo>
                  <a:cubicBezTo>
                    <a:pt x="600" y="52"/>
                    <a:pt x="600" y="52"/>
                    <a:pt x="600" y="52"/>
                  </a:cubicBezTo>
                  <a:cubicBezTo>
                    <a:pt x="603" y="52"/>
                    <a:pt x="603" y="52"/>
                    <a:pt x="603" y="52"/>
                  </a:cubicBezTo>
                  <a:cubicBezTo>
                    <a:pt x="603" y="50"/>
                    <a:pt x="603" y="50"/>
                    <a:pt x="603" y="50"/>
                  </a:cubicBezTo>
                  <a:cubicBezTo>
                    <a:pt x="606" y="50"/>
                    <a:pt x="606" y="50"/>
                    <a:pt x="606" y="50"/>
                  </a:cubicBezTo>
                  <a:cubicBezTo>
                    <a:pt x="606" y="49"/>
                    <a:pt x="606" y="49"/>
                    <a:pt x="606" y="49"/>
                  </a:cubicBezTo>
                  <a:cubicBezTo>
                    <a:pt x="608" y="49"/>
                    <a:pt x="608" y="49"/>
                    <a:pt x="608" y="49"/>
                  </a:cubicBezTo>
                  <a:cubicBezTo>
                    <a:pt x="608" y="46"/>
                    <a:pt x="608" y="46"/>
                    <a:pt x="608" y="46"/>
                  </a:cubicBezTo>
                  <a:cubicBezTo>
                    <a:pt x="618" y="46"/>
                    <a:pt x="618" y="46"/>
                    <a:pt x="618" y="46"/>
                  </a:cubicBezTo>
                  <a:cubicBezTo>
                    <a:pt x="618" y="45"/>
                    <a:pt x="618" y="45"/>
                    <a:pt x="618" y="45"/>
                  </a:cubicBezTo>
                  <a:cubicBezTo>
                    <a:pt x="620" y="45"/>
                    <a:pt x="620" y="45"/>
                    <a:pt x="620" y="45"/>
                  </a:cubicBezTo>
                  <a:cubicBezTo>
                    <a:pt x="620" y="43"/>
                    <a:pt x="620" y="43"/>
                    <a:pt x="620" y="43"/>
                  </a:cubicBezTo>
                  <a:cubicBezTo>
                    <a:pt x="625" y="43"/>
                    <a:pt x="625" y="43"/>
                    <a:pt x="625" y="43"/>
                  </a:cubicBezTo>
                  <a:cubicBezTo>
                    <a:pt x="625" y="40"/>
                    <a:pt x="625" y="40"/>
                    <a:pt x="625" y="40"/>
                  </a:cubicBezTo>
                  <a:cubicBezTo>
                    <a:pt x="643" y="40"/>
                    <a:pt x="643" y="40"/>
                    <a:pt x="643" y="40"/>
                  </a:cubicBezTo>
                  <a:cubicBezTo>
                    <a:pt x="643" y="39"/>
                    <a:pt x="643" y="39"/>
                    <a:pt x="643" y="39"/>
                  </a:cubicBezTo>
                  <a:cubicBezTo>
                    <a:pt x="645" y="39"/>
                    <a:pt x="645" y="39"/>
                    <a:pt x="645" y="39"/>
                  </a:cubicBezTo>
                  <a:cubicBezTo>
                    <a:pt x="645" y="37"/>
                    <a:pt x="645" y="37"/>
                    <a:pt x="645" y="37"/>
                  </a:cubicBezTo>
                  <a:cubicBezTo>
                    <a:pt x="655" y="37"/>
                    <a:pt x="655" y="37"/>
                    <a:pt x="655" y="37"/>
                  </a:cubicBezTo>
                  <a:cubicBezTo>
                    <a:pt x="655" y="35"/>
                    <a:pt x="655" y="35"/>
                    <a:pt x="655" y="35"/>
                  </a:cubicBezTo>
                  <a:cubicBezTo>
                    <a:pt x="665" y="35"/>
                    <a:pt x="665" y="35"/>
                    <a:pt x="665" y="35"/>
                  </a:cubicBezTo>
                  <a:cubicBezTo>
                    <a:pt x="665" y="33"/>
                    <a:pt x="665" y="33"/>
                    <a:pt x="665" y="33"/>
                  </a:cubicBezTo>
                  <a:cubicBezTo>
                    <a:pt x="671" y="33"/>
                    <a:pt x="671" y="33"/>
                    <a:pt x="671" y="33"/>
                  </a:cubicBezTo>
                  <a:cubicBezTo>
                    <a:pt x="671" y="31"/>
                    <a:pt x="671" y="31"/>
                    <a:pt x="671" y="31"/>
                  </a:cubicBezTo>
                  <a:cubicBezTo>
                    <a:pt x="671" y="31"/>
                    <a:pt x="671" y="31"/>
                    <a:pt x="671" y="31"/>
                  </a:cubicBezTo>
                  <a:cubicBezTo>
                    <a:pt x="671" y="29"/>
                    <a:pt x="671" y="29"/>
                    <a:pt x="671" y="29"/>
                  </a:cubicBezTo>
                  <a:cubicBezTo>
                    <a:pt x="681" y="29"/>
                    <a:pt x="681" y="29"/>
                    <a:pt x="681" y="29"/>
                  </a:cubicBezTo>
                  <a:cubicBezTo>
                    <a:pt x="681" y="28"/>
                    <a:pt x="681" y="28"/>
                    <a:pt x="681" y="28"/>
                  </a:cubicBezTo>
                  <a:cubicBezTo>
                    <a:pt x="682" y="28"/>
                    <a:pt x="682" y="28"/>
                    <a:pt x="682" y="28"/>
                  </a:cubicBezTo>
                  <a:cubicBezTo>
                    <a:pt x="682" y="27"/>
                    <a:pt x="682" y="27"/>
                    <a:pt x="682" y="27"/>
                  </a:cubicBezTo>
                  <a:cubicBezTo>
                    <a:pt x="685" y="27"/>
                    <a:pt x="685" y="27"/>
                    <a:pt x="685" y="27"/>
                  </a:cubicBezTo>
                  <a:cubicBezTo>
                    <a:pt x="685" y="24"/>
                    <a:pt x="685" y="24"/>
                    <a:pt x="685" y="24"/>
                  </a:cubicBezTo>
                  <a:cubicBezTo>
                    <a:pt x="690" y="24"/>
                    <a:pt x="690" y="24"/>
                    <a:pt x="690" y="24"/>
                  </a:cubicBezTo>
                  <a:cubicBezTo>
                    <a:pt x="690" y="22"/>
                    <a:pt x="690" y="22"/>
                    <a:pt x="690" y="22"/>
                  </a:cubicBezTo>
                  <a:cubicBezTo>
                    <a:pt x="692" y="22"/>
                    <a:pt x="692" y="22"/>
                    <a:pt x="692" y="22"/>
                  </a:cubicBezTo>
                  <a:cubicBezTo>
                    <a:pt x="692" y="20"/>
                    <a:pt x="692" y="20"/>
                    <a:pt x="692" y="20"/>
                  </a:cubicBezTo>
                  <a:cubicBezTo>
                    <a:pt x="693" y="20"/>
                    <a:pt x="693" y="20"/>
                    <a:pt x="693" y="20"/>
                  </a:cubicBezTo>
                  <a:cubicBezTo>
                    <a:pt x="693" y="17"/>
                    <a:pt x="693" y="17"/>
                    <a:pt x="693" y="17"/>
                  </a:cubicBezTo>
                  <a:cubicBezTo>
                    <a:pt x="696" y="17"/>
                    <a:pt x="696" y="17"/>
                    <a:pt x="696" y="17"/>
                  </a:cubicBezTo>
                  <a:cubicBezTo>
                    <a:pt x="696" y="16"/>
                    <a:pt x="696" y="16"/>
                    <a:pt x="696" y="16"/>
                  </a:cubicBezTo>
                  <a:cubicBezTo>
                    <a:pt x="698" y="16"/>
                    <a:pt x="698" y="16"/>
                    <a:pt x="698" y="16"/>
                  </a:cubicBezTo>
                  <a:cubicBezTo>
                    <a:pt x="698" y="12"/>
                    <a:pt x="698" y="12"/>
                    <a:pt x="698" y="12"/>
                  </a:cubicBezTo>
                  <a:cubicBezTo>
                    <a:pt x="711" y="12"/>
                    <a:pt x="711" y="12"/>
                    <a:pt x="711" y="12"/>
                  </a:cubicBezTo>
                  <a:cubicBezTo>
                    <a:pt x="711" y="9"/>
                    <a:pt x="711" y="9"/>
                    <a:pt x="711" y="9"/>
                  </a:cubicBezTo>
                  <a:cubicBezTo>
                    <a:pt x="715" y="9"/>
                    <a:pt x="715" y="9"/>
                    <a:pt x="715" y="9"/>
                  </a:cubicBezTo>
                  <a:cubicBezTo>
                    <a:pt x="715" y="7"/>
                    <a:pt x="715" y="7"/>
                    <a:pt x="715" y="7"/>
                  </a:cubicBezTo>
                  <a:cubicBezTo>
                    <a:pt x="721" y="7"/>
                    <a:pt x="721" y="7"/>
                    <a:pt x="721" y="7"/>
                  </a:cubicBezTo>
                  <a:cubicBezTo>
                    <a:pt x="721" y="3"/>
                    <a:pt x="721" y="3"/>
                    <a:pt x="721" y="3"/>
                  </a:cubicBezTo>
                  <a:cubicBezTo>
                    <a:pt x="722" y="3"/>
                    <a:pt x="722" y="3"/>
                    <a:pt x="722" y="3"/>
                  </a:cubicBezTo>
                  <a:cubicBezTo>
                    <a:pt x="722" y="0"/>
                    <a:pt x="722" y="0"/>
                    <a:pt x="722" y="0"/>
                  </a:cubicBezTo>
                  <a:cubicBezTo>
                    <a:pt x="723" y="0"/>
                    <a:pt x="723" y="0"/>
                    <a:pt x="723" y="0"/>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TextBox 64">
              <a:extLst>
                <a:ext uri="{FF2B5EF4-FFF2-40B4-BE49-F238E27FC236}">
                  <a16:creationId xmlns:a16="http://schemas.microsoft.com/office/drawing/2014/main" id="{13107214-2D6F-4964-B5F9-28343AD17ABF}"/>
                </a:ext>
              </a:extLst>
            </p:cNvPr>
            <p:cNvSpPr txBox="1"/>
            <p:nvPr/>
          </p:nvSpPr>
          <p:spPr>
            <a:xfrm>
              <a:off x="2660801" y="1242544"/>
              <a:ext cx="389090" cy="18084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25</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66" name="TextBox 65">
              <a:extLst>
                <a:ext uri="{FF2B5EF4-FFF2-40B4-BE49-F238E27FC236}">
                  <a16:creationId xmlns:a16="http://schemas.microsoft.com/office/drawing/2014/main" id="{766A7FB4-CEF7-4528-9966-CA51F409860B}"/>
                </a:ext>
              </a:extLst>
            </p:cNvPr>
            <p:cNvSpPr txBox="1"/>
            <p:nvPr/>
          </p:nvSpPr>
          <p:spPr>
            <a:xfrm>
              <a:off x="2654349" y="1623674"/>
              <a:ext cx="395542" cy="18084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20</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67" name="TextBox 66">
              <a:extLst>
                <a:ext uri="{FF2B5EF4-FFF2-40B4-BE49-F238E27FC236}">
                  <a16:creationId xmlns:a16="http://schemas.microsoft.com/office/drawing/2014/main" id="{67BC8DE4-85F9-4AE3-A0A4-F418014F9328}"/>
                </a:ext>
              </a:extLst>
            </p:cNvPr>
            <p:cNvSpPr txBox="1"/>
            <p:nvPr/>
          </p:nvSpPr>
          <p:spPr>
            <a:xfrm>
              <a:off x="2660801" y="2002013"/>
              <a:ext cx="389090" cy="18084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15</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68" name="TextBox 67">
              <a:extLst>
                <a:ext uri="{FF2B5EF4-FFF2-40B4-BE49-F238E27FC236}">
                  <a16:creationId xmlns:a16="http://schemas.microsoft.com/office/drawing/2014/main" id="{1CDFF79D-0F2B-4F47-AFC4-804EC544875A}"/>
                </a:ext>
              </a:extLst>
            </p:cNvPr>
            <p:cNvSpPr txBox="1"/>
            <p:nvPr/>
          </p:nvSpPr>
          <p:spPr>
            <a:xfrm>
              <a:off x="2654349" y="2377853"/>
              <a:ext cx="395542" cy="18084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10</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69" name="TextBox 68">
              <a:extLst>
                <a:ext uri="{FF2B5EF4-FFF2-40B4-BE49-F238E27FC236}">
                  <a16:creationId xmlns:a16="http://schemas.microsoft.com/office/drawing/2014/main" id="{2109B2BB-5E4F-4155-BBF6-B1D7064ED4E4}"/>
                </a:ext>
              </a:extLst>
            </p:cNvPr>
            <p:cNvSpPr txBox="1"/>
            <p:nvPr/>
          </p:nvSpPr>
          <p:spPr>
            <a:xfrm>
              <a:off x="2718343" y="2754188"/>
              <a:ext cx="331548" cy="18084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5</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70" name="TextBox 69">
              <a:extLst>
                <a:ext uri="{FF2B5EF4-FFF2-40B4-BE49-F238E27FC236}">
                  <a16:creationId xmlns:a16="http://schemas.microsoft.com/office/drawing/2014/main" id="{DB6258FC-3906-45C2-94EF-010EA92BFE23}"/>
                </a:ext>
              </a:extLst>
            </p:cNvPr>
            <p:cNvSpPr txBox="1"/>
            <p:nvPr/>
          </p:nvSpPr>
          <p:spPr>
            <a:xfrm>
              <a:off x="2718343" y="3137025"/>
              <a:ext cx="331548" cy="18084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0</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71" name="TextBox 70">
              <a:extLst>
                <a:ext uri="{FF2B5EF4-FFF2-40B4-BE49-F238E27FC236}">
                  <a16:creationId xmlns:a16="http://schemas.microsoft.com/office/drawing/2014/main" id="{1A08A77A-7980-4237-BEF8-C75668EC912B}"/>
                </a:ext>
              </a:extLst>
            </p:cNvPr>
            <p:cNvSpPr txBox="1"/>
            <p:nvPr/>
          </p:nvSpPr>
          <p:spPr>
            <a:xfrm>
              <a:off x="2949663" y="3245715"/>
              <a:ext cx="213852" cy="1808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0</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72" name="TextBox 71">
              <a:extLst>
                <a:ext uri="{FF2B5EF4-FFF2-40B4-BE49-F238E27FC236}">
                  <a16:creationId xmlns:a16="http://schemas.microsoft.com/office/drawing/2014/main" id="{F16EFB0A-E569-49CD-BBE3-3E2C6DA32D9D}"/>
                </a:ext>
              </a:extLst>
            </p:cNvPr>
            <p:cNvSpPr txBox="1"/>
            <p:nvPr/>
          </p:nvSpPr>
          <p:spPr>
            <a:xfrm>
              <a:off x="3211229" y="3245715"/>
              <a:ext cx="213852" cy="1808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3</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73" name="TextBox 72">
              <a:extLst>
                <a:ext uri="{FF2B5EF4-FFF2-40B4-BE49-F238E27FC236}">
                  <a16:creationId xmlns:a16="http://schemas.microsoft.com/office/drawing/2014/main" id="{4B8E5F78-80C1-4F5E-88DA-575EDD63598D}"/>
                </a:ext>
              </a:extLst>
            </p:cNvPr>
            <p:cNvSpPr txBox="1"/>
            <p:nvPr/>
          </p:nvSpPr>
          <p:spPr>
            <a:xfrm>
              <a:off x="3474399" y="3245715"/>
              <a:ext cx="213852" cy="1808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6</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74" name="TextBox 73">
              <a:extLst>
                <a:ext uri="{FF2B5EF4-FFF2-40B4-BE49-F238E27FC236}">
                  <a16:creationId xmlns:a16="http://schemas.microsoft.com/office/drawing/2014/main" id="{AB3185C8-9DE1-4668-9CD1-B428E2E99AFE}"/>
                </a:ext>
              </a:extLst>
            </p:cNvPr>
            <p:cNvSpPr txBox="1"/>
            <p:nvPr/>
          </p:nvSpPr>
          <p:spPr>
            <a:xfrm>
              <a:off x="3733028" y="3245715"/>
              <a:ext cx="213852" cy="1808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9</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75" name="TextBox 74">
              <a:extLst>
                <a:ext uri="{FF2B5EF4-FFF2-40B4-BE49-F238E27FC236}">
                  <a16:creationId xmlns:a16="http://schemas.microsoft.com/office/drawing/2014/main" id="{62949D70-2535-4AFB-AC24-90F233EEBE7D}"/>
                </a:ext>
              </a:extLst>
            </p:cNvPr>
            <p:cNvSpPr txBox="1"/>
            <p:nvPr/>
          </p:nvSpPr>
          <p:spPr>
            <a:xfrm>
              <a:off x="3906106" y="3245715"/>
              <a:ext cx="385489" cy="1808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12</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76" name="TextBox 75">
              <a:extLst>
                <a:ext uri="{FF2B5EF4-FFF2-40B4-BE49-F238E27FC236}">
                  <a16:creationId xmlns:a16="http://schemas.microsoft.com/office/drawing/2014/main" id="{E08BA3AA-8CE4-479B-80E1-1C6682527EE3}"/>
                </a:ext>
              </a:extLst>
            </p:cNvPr>
            <p:cNvSpPr txBox="1"/>
            <p:nvPr/>
          </p:nvSpPr>
          <p:spPr>
            <a:xfrm>
              <a:off x="4174037" y="3245715"/>
              <a:ext cx="385488" cy="1808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15</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77" name="TextBox 76">
              <a:extLst>
                <a:ext uri="{FF2B5EF4-FFF2-40B4-BE49-F238E27FC236}">
                  <a16:creationId xmlns:a16="http://schemas.microsoft.com/office/drawing/2014/main" id="{0F24A17B-7ED6-4F79-9787-0EDC7B932482}"/>
                </a:ext>
              </a:extLst>
            </p:cNvPr>
            <p:cNvSpPr txBox="1"/>
            <p:nvPr/>
          </p:nvSpPr>
          <p:spPr>
            <a:xfrm>
              <a:off x="4420748" y="3245715"/>
              <a:ext cx="385487" cy="1808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18</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78" name="TextBox 77">
              <a:extLst>
                <a:ext uri="{FF2B5EF4-FFF2-40B4-BE49-F238E27FC236}">
                  <a16:creationId xmlns:a16="http://schemas.microsoft.com/office/drawing/2014/main" id="{ADA771EF-B964-4653-9C03-039171A8C458}"/>
                </a:ext>
              </a:extLst>
            </p:cNvPr>
            <p:cNvSpPr txBox="1"/>
            <p:nvPr/>
          </p:nvSpPr>
          <p:spPr>
            <a:xfrm>
              <a:off x="4691561" y="3245715"/>
              <a:ext cx="385485" cy="1808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21</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79" name="TextBox 78">
              <a:extLst>
                <a:ext uri="{FF2B5EF4-FFF2-40B4-BE49-F238E27FC236}">
                  <a16:creationId xmlns:a16="http://schemas.microsoft.com/office/drawing/2014/main" id="{1E39538E-08AB-4AA8-B425-771A25667C5A}"/>
                </a:ext>
              </a:extLst>
            </p:cNvPr>
            <p:cNvSpPr txBox="1"/>
            <p:nvPr/>
          </p:nvSpPr>
          <p:spPr>
            <a:xfrm>
              <a:off x="4957815" y="3245715"/>
              <a:ext cx="382877" cy="1808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24</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80" name="TextBox 79">
              <a:extLst>
                <a:ext uri="{FF2B5EF4-FFF2-40B4-BE49-F238E27FC236}">
                  <a16:creationId xmlns:a16="http://schemas.microsoft.com/office/drawing/2014/main" id="{3FB63AF6-B9DD-42A0-A1CD-C2169D832F3A}"/>
                </a:ext>
              </a:extLst>
            </p:cNvPr>
            <p:cNvSpPr txBox="1"/>
            <p:nvPr/>
          </p:nvSpPr>
          <p:spPr>
            <a:xfrm>
              <a:off x="5222054" y="3245715"/>
              <a:ext cx="382873" cy="1808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27</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81" name="TextBox 80">
              <a:extLst>
                <a:ext uri="{FF2B5EF4-FFF2-40B4-BE49-F238E27FC236}">
                  <a16:creationId xmlns:a16="http://schemas.microsoft.com/office/drawing/2014/main" id="{0574EDB2-B535-4D7C-B7CE-892F2E49C2A2}"/>
                </a:ext>
              </a:extLst>
            </p:cNvPr>
            <p:cNvSpPr txBox="1"/>
            <p:nvPr/>
          </p:nvSpPr>
          <p:spPr>
            <a:xfrm>
              <a:off x="5472812" y="3245715"/>
              <a:ext cx="382872" cy="1808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30</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82" name="TextBox 81">
              <a:extLst>
                <a:ext uri="{FF2B5EF4-FFF2-40B4-BE49-F238E27FC236}">
                  <a16:creationId xmlns:a16="http://schemas.microsoft.com/office/drawing/2014/main" id="{7E866599-7D30-4C26-B995-186644D9E0A6}"/>
                </a:ext>
              </a:extLst>
            </p:cNvPr>
            <p:cNvSpPr txBox="1"/>
            <p:nvPr/>
          </p:nvSpPr>
          <p:spPr>
            <a:xfrm>
              <a:off x="5742318" y="3245715"/>
              <a:ext cx="382869" cy="1808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33</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83" name="TextBox 82">
              <a:extLst>
                <a:ext uri="{FF2B5EF4-FFF2-40B4-BE49-F238E27FC236}">
                  <a16:creationId xmlns:a16="http://schemas.microsoft.com/office/drawing/2014/main" id="{78D08E83-B247-4BCA-8736-3535D8BCD57A}"/>
                </a:ext>
              </a:extLst>
            </p:cNvPr>
            <p:cNvSpPr txBox="1"/>
            <p:nvPr/>
          </p:nvSpPr>
          <p:spPr>
            <a:xfrm>
              <a:off x="5995947" y="3245715"/>
              <a:ext cx="382868" cy="1808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36</a:t>
              </a:r>
              <a:endParaRPr kumimoji="0" lang="en-GB"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grpSp>
      <p:sp>
        <p:nvSpPr>
          <p:cNvPr id="2" name="Slide Number Placeholder 1">
            <a:extLst>
              <a:ext uri="{FF2B5EF4-FFF2-40B4-BE49-F238E27FC236}">
                <a16:creationId xmlns:a16="http://schemas.microsoft.com/office/drawing/2014/main" id="{5557A197-5F1E-41A8-A2C9-6FE012574510}"/>
              </a:ext>
            </a:extLst>
          </p:cNvPr>
          <p:cNvSpPr>
            <a:spLocks noGrp="1"/>
          </p:cNvSpPr>
          <p:nvPr>
            <p:ph type="sldNum" sz="quarter" idx="4"/>
          </p:nvPr>
        </p:nvSpPr>
        <p:spPr>
          <a:xfrm>
            <a:off x="161364" y="6362290"/>
            <a:ext cx="70704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227165-4DB2-F046-894A-A95CF54B22E1}"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
        <p:nvSpPr>
          <p:cNvPr id="3" name="Title 2">
            <a:extLst>
              <a:ext uri="{FF2B5EF4-FFF2-40B4-BE49-F238E27FC236}">
                <a16:creationId xmlns:a16="http://schemas.microsoft.com/office/drawing/2014/main" id="{788C1FCB-4057-48D2-8EDD-8CEAAEE7533C}"/>
              </a:ext>
            </a:extLst>
          </p:cNvPr>
          <p:cNvSpPr>
            <a:spLocks noGrp="1"/>
          </p:cNvSpPr>
          <p:nvPr>
            <p:ph type="title"/>
          </p:nvPr>
        </p:nvSpPr>
        <p:spPr>
          <a:xfrm>
            <a:off x="612646" y="166252"/>
            <a:ext cx="10671048" cy="1024128"/>
          </a:xfrm>
        </p:spPr>
        <p:txBody>
          <a:bodyPr>
            <a:normAutofit/>
          </a:bodyPr>
          <a:lstStyle/>
          <a:p>
            <a:r>
              <a:rPr kumimoji="0" lang="en-US" sz="2800" b="1" i="0" u="none" strike="noStrike" kern="1200" cap="none" spc="0" normalizeH="0" baseline="0" noProof="0">
                <a:ln>
                  <a:noFill/>
                </a:ln>
                <a:solidFill>
                  <a:srgbClr val="498BCA"/>
                </a:solidFill>
                <a:effectLst/>
                <a:uLnTx/>
                <a:uFillTx/>
                <a:latin typeface="Century Gothic" panose="020B0502020202020204" pitchFamily="34" charset="0"/>
                <a:ea typeface="+mj-ea"/>
                <a:cs typeface="+mj-cs"/>
              </a:rPr>
              <a:t>Empagliflozin demonstrated a significant 21% RRR in the composite primary endpoint of CV death or HHF</a:t>
            </a:r>
            <a:endParaRPr lang="en-GB" sz="4400">
              <a:latin typeface="+mn-lt"/>
            </a:endParaRPr>
          </a:p>
        </p:txBody>
      </p:sp>
      <p:sp>
        <p:nvSpPr>
          <p:cNvPr id="13" name="Line 360">
            <a:extLst>
              <a:ext uri="{FF2B5EF4-FFF2-40B4-BE49-F238E27FC236}">
                <a16:creationId xmlns:a16="http://schemas.microsoft.com/office/drawing/2014/main" id="{E645CF4A-0408-48F1-8CD2-C5640346579A}"/>
              </a:ext>
            </a:extLst>
          </p:cNvPr>
          <p:cNvSpPr>
            <a:spLocks noChangeShapeType="1"/>
          </p:cNvSpPr>
          <p:nvPr/>
        </p:nvSpPr>
        <p:spPr bwMode="auto">
          <a:xfrm flipH="1">
            <a:off x="2262267" y="4866872"/>
            <a:ext cx="5310000" cy="0"/>
          </a:xfrm>
          <a:prstGeom prst="line">
            <a:avLst/>
          </a:prstGeom>
          <a:noFill/>
          <a:ln w="1905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TextBox 114">
            <a:extLst>
              <a:ext uri="{FF2B5EF4-FFF2-40B4-BE49-F238E27FC236}">
                <a16:creationId xmlns:a16="http://schemas.microsoft.com/office/drawing/2014/main" id="{48A4C673-B1E4-42F8-B389-7EEA222E55D6}"/>
              </a:ext>
            </a:extLst>
          </p:cNvPr>
          <p:cNvSpPr txBox="1"/>
          <p:nvPr/>
        </p:nvSpPr>
        <p:spPr>
          <a:xfrm rot="16200000">
            <a:off x="-316116" y="3099287"/>
            <a:ext cx="38284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0504D"/>
                </a:solidFill>
                <a:effectLst/>
                <a:uLnTx/>
                <a:uFillTx/>
                <a:latin typeface="Calibri"/>
                <a:ea typeface="+mn-ea"/>
                <a:cs typeface="+mn-cs"/>
              </a:rPr>
              <a:t>Estimated cumulative incidence (%)</a:t>
            </a:r>
            <a:endParaRPr kumimoji="0" lang="en-GB" sz="1400" b="1" i="0" u="none" strike="noStrike" kern="1200" cap="none" spc="0" normalizeH="0" baseline="0" noProof="0">
              <a:ln>
                <a:noFill/>
              </a:ln>
              <a:solidFill>
                <a:srgbClr val="C0504D"/>
              </a:solidFill>
              <a:effectLst/>
              <a:uLnTx/>
              <a:uFillTx/>
              <a:latin typeface="Calibri"/>
              <a:ea typeface="+mn-ea"/>
              <a:cs typeface="+mn-cs"/>
            </a:endParaRPr>
          </a:p>
        </p:txBody>
      </p:sp>
      <p:sp>
        <p:nvSpPr>
          <p:cNvPr id="116" name="TextBox 115">
            <a:extLst>
              <a:ext uri="{FF2B5EF4-FFF2-40B4-BE49-F238E27FC236}">
                <a16:creationId xmlns:a16="http://schemas.microsoft.com/office/drawing/2014/main" id="{8CCA7AF4-9B3C-4446-B277-52413FB69932}"/>
              </a:ext>
            </a:extLst>
          </p:cNvPr>
          <p:cNvSpPr txBox="1"/>
          <p:nvPr/>
        </p:nvSpPr>
        <p:spPr>
          <a:xfrm>
            <a:off x="2770769" y="5182311"/>
            <a:ext cx="430784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0504D"/>
                </a:solidFill>
                <a:effectLst/>
                <a:uLnTx/>
                <a:uFillTx/>
                <a:latin typeface="Calibri"/>
                <a:ea typeface="+mn-ea"/>
                <a:cs typeface="+mn-cs"/>
              </a:rPr>
              <a:t>Months since randomization</a:t>
            </a:r>
            <a:endParaRPr kumimoji="0" lang="en-GB" sz="1400" b="1" i="0" u="none" strike="noStrike" kern="1200" cap="none" spc="0" normalizeH="0" baseline="0" noProof="0">
              <a:ln>
                <a:noFill/>
              </a:ln>
              <a:solidFill>
                <a:srgbClr val="C0504D"/>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839225C8-2F89-4E82-B13C-604B78EFF27E}"/>
              </a:ext>
            </a:extLst>
          </p:cNvPr>
          <p:cNvGrpSpPr/>
          <p:nvPr/>
        </p:nvGrpSpPr>
        <p:grpSpPr>
          <a:xfrm>
            <a:off x="813891" y="5532587"/>
            <a:ext cx="7025438" cy="553998"/>
            <a:chOff x="1330433" y="5588573"/>
            <a:chExt cx="5701096" cy="553998"/>
          </a:xfrm>
        </p:grpSpPr>
        <p:sp>
          <p:nvSpPr>
            <p:cNvPr id="118" name="TextBox 117">
              <a:extLst>
                <a:ext uri="{FF2B5EF4-FFF2-40B4-BE49-F238E27FC236}">
                  <a16:creationId xmlns:a16="http://schemas.microsoft.com/office/drawing/2014/main" id="{9C3C69DA-49B5-42F5-8516-C2483C8DB76A}"/>
                </a:ext>
              </a:extLst>
            </p:cNvPr>
            <p:cNvSpPr txBox="1"/>
            <p:nvPr/>
          </p:nvSpPr>
          <p:spPr>
            <a:xfrm>
              <a:off x="1330433" y="5588573"/>
              <a:ext cx="836377"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 normalizeH="0" baseline="0" noProof="0">
                  <a:ln>
                    <a:noFill/>
                  </a:ln>
                  <a:solidFill>
                    <a:prstClr val="black"/>
                  </a:solidFill>
                  <a:effectLst/>
                  <a:uLnTx/>
                  <a:uFillTx/>
                  <a:latin typeface="Calibri"/>
                  <a:ea typeface="+mn-ea"/>
                  <a:cs typeface="Arial" panose="020B0604020202020204" pitchFamily="34" charset="0"/>
                </a:rPr>
                <a:t>Patients at 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prstClr val="black"/>
                  </a:solidFill>
                  <a:effectLst/>
                  <a:uLnTx/>
                  <a:uFillTx/>
                  <a:latin typeface="Calibri"/>
                  <a:ea typeface="+mn-ea"/>
                  <a:cs typeface="Arial" panose="020B0604020202020204" pitchFamily="34" charset="0"/>
                </a:rPr>
                <a:t>Placebo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rPr>
                <a:t>Empagliflozin</a:t>
              </a:r>
            </a:p>
          </p:txBody>
        </p:sp>
        <p:sp>
          <p:nvSpPr>
            <p:cNvPr id="119" name="TextBox 118">
              <a:extLst>
                <a:ext uri="{FF2B5EF4-FFF2-40B4-BE49-F238E27FC236}">
                  <a16:creationId xmlns:a16="http://schemas.microsoft.com/office/drawing/2014/main" id="{55F8C2DE-08B4-403B-91F0-08ECAC02777B}"/>
                </a:ext>
              </a:extLst>
            </p:cNvPr>
            <p:cNvSpPr txBox="1"/>
            <p:nvPr/>
          </p:nvSpPr>
          <p:spPr>
            <a:xfrm>
              <a:off x="2279345" y="5773239"/>
              <a:ext cx="43882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prstClr val="black"/>
                  </a:solidFill>
                  <a:effectLst/>
                  <a:uLnTx/>
                  <a:uFillTx/>
                  <a:latin typeface="Calibri"/>
                  <a:ea typeface="+mn-ea"/>
                  <a:cs typeface="Arial" panose="020B0604020202020204" pitchFamily="34" charset="0"/>
                </a:rPr>
                <a:t>2991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rPr>
                <a:t>2997</a:t>
              </a:r>
              <a:endParaRPr kumimoji="0" lang="en-GB"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endParaRPr>
            </a:p>
          </p:txBody>
        </p:sp>
        <p:sp>
          <p:nvSpPr>
            <p:cNvPr id="120" name="TextBox 119">
              <a:extLst>
                <a:ext uri="{FF2B5EF4-FFF2-40B4-BE49-F238E27FC236}">
                  <a16:creationId xmlns:a16="http://schemas.microsoft.com/office/drawing/2014/main" id="{4DFDD4D6-BA00-491A-BFDC-FA6A72871712}"/>
                </a:ext>
              </a:extLst>
            </p:cNvPr>
            <p:cNvSpPr txBox="1"/>
            <p:nvPr/>
          </p:nvSpPr>
          <p:spPr>
            <a:xfrm>
              <a:off x="2634329" y="5773239"/>
              <a:ext cx="43882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prstClr val="black"/>
                  </a:solidFill>
                  <a:effectLst/>
                  <a:uLnTx/>
                  <a:uFillTx/>
                  <a:latin typeface="Calibri"/>
                  <a:ea typeface="+mn-ea"/>
                  <a:cs typeface="Arial" panose="020B0604020202020204" pitchFamily="34" charset="0"/>
                </a:rPr>
                <a:t>2888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rPr>
                <a:t>2928</a:t>
              </a:r>
              <a:endParaRPr kumimoji="0" lang="en-GB"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endParaRPr>
            </a:p>
          </p:txBody>
        </p:sp>
        <p:sp>
          <p:nvSpPr>
            <p:cNvPr id="121" name="TextBox 120">
              <a:extLst>
                <a:ext uri="{FF2B5EF4-FFF2-40B4-BE49-F238E27FC236}">
                  <a16:creationId xmlns:a16="http://schemas.microsoft.com/office/drawing/2014/main" id="{02695174-C87F-4429-B91E-54C2E8A5ECC2}"/>
                </a:ext>
              </a:extLst>
            </p:cNvPr>
            <p:cNvSpPr txBox="1"/>
            <p:nvPr/>
          </p:nvSpPr>
          <p:spPr>
            <a:xfrm>
              <a:off x="2997319" y="5773239"/>
              <a:ext cx="43882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prstClr val="black"/>
                  </a:solidFill>
                  <a:effectLst/>
                  <a:uLnTx/>
                  <a:uFillTx/>
                  <a:latin typeface="Calibri"/>
                  <a:ea typeface="+mn-ea"/>
                  <a:cs typeface="Arial" panose="020B0604020202020204" pitchFamily="34" charset="0"/>
                </a:rPr>
                <a:t>2786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rPr>
                <a:t>2843</a:t>
              </a:r>
              <a:endParaRPr kumimoji="0" lang="en-GB"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endParaRPr>
            </a:p>
          </p:txBody>
        </p:sp>
        <p:sp>
          <p:nvSpPr>
            <p:cNvPr id="122" name="TextBox 121">
              <a:extLst>
                <a:ext uri="{FF2B5EF4-FFF2-40B4-BE49-F238E27FC236}">
                  <a16:creationId xmlns:a16="http://schemas.microsoft.com/office/drawing/2014/main" id="{8E6A66DD-69FD-4C4F-8CD3-EDB07099A6FA}"/>
                </a:ext>
              </a:extLst>
            </p:cNvPr>
            <p:cNvSpPr txBox="1"/>
            <p:nvPr/>
          </p:nvSpPr>
          <p:spPr>
            <a:xfrm>
              <a:off x="3357977" y="5773239"/>
              <a:ext cx="43882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prstClr val="black"/>
                  </a:solidFill>
                  <a:effectLst/>
                  <a:uLnTx/>
                  <a:uFillTx/>
                  <a:latin typeface="Calibri"/>
                  <a:ea typeface="+mn-ea"/>
                  <a:cs typeface="Arial" panose="020B0604020202020204" pitchFamily="34" charset="0"/>
                </a:rPr>
                <a:t>2706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rPr>
                <a:t>2780</a:t>
              </a:r>
              <a:endParaRPr kumimoji="0" lang="en-GB"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endParaRPr>
            </a:p>
          </p:txBody>
        </p:sp>
        <p:sp>
          <p:nvSpPr>
            <p:cNvPr id="123" name="TextBox 122">
              <a:extLst>
                <a:ext uri="{FF2B5EF4-FFF2-40B4-BE49-F238E27FC236}">
                  <a16:creationId xmlns:a16="http://schemas.microsoft.com/office/drawing/2014/main" id="{2505E6A0-1F53-48F1-8277-5F6D251F3A8C}"/>
                </a:ext>
              </a:extLst>
            </p:cNvPr>
            <p:cNvSpPr txBox="1"/>
            <p:nvPr/>
          </p:nvSpPr>
          <p:spPr>
            <a:xfrm>
              <a:off x="3719436" y="5773239"/>
              <a:ext cx="43882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prstClr val="black"/>
                  </a:solidFill>
                  <a:effectLst/>
                  <a:uLnTx/>
                  <a:uFillTx/>
                  <a:latin typeface="Calibri"/>
                  <a:ea typeface="+mn-ea"/>
                  <a:cs typeface="Arial" panose="020B0604020202020204" pitchFamily="34" charset="0"/>
                </a:rPr>
                <a:t>2627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rPr>
                <a:t>2708</a:t>
              </a:r>
              <a:endParaRPr kumimoji="0" lang="en-GB"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endParaRPr>
            </a:p>
          </p:txBody>
        </p:sp>
        <p:sp>
          <p:nvSpPr>
            <p:cNvPr id="124" name="TextBox 123">
              <a:extLst>
                <a:ext uri="{FF2B5EF4-FFF2-40B4-BE49-F238E27FC236}">
                  <a16:creationId xmlns:a16="http://schemas.microsoft.com/office/drawing/2014/main" id="{4FE5E703-33A6-4A55-84F4-B664B6C9E402}"/>
                </a:ext>
              </a:extLst>
            </p:cNvPr>
            <p:cNvSpPr txBox="1"/>
            <p:nvPr/>
          </p:nvSpPr>
          <p:spPr>
            <a:xfrm>
              <a:off x="4064072" y="5773239"/>
              <a:ext cx="43882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prstClr val="black"/>
                  </a:solidFill>
                  <a:effectLst/>
                  <a:uLnTx/>
                  <a:uFillTx/>
                  <a:latin typeface="Calibri"/>
                  <a:ea typeface="+mn-ea"/>
                  <a:cs typeface="Arial" panose="020B0604020202020204" pitchFamily="34" charset="0"/>
                </a:rPr>
                <a:t>2424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rPr>
                <a:t>2491</a:t>
              </a:r>
              <a:endParaRPr kumimoji="0" lang="en-GB"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endParaRPr>
            </a:p>
          </p:txBody>
        </p:sp>
        <p:sp>
          <p:nvSpPr>
            <p:cNvPr id="125" name="TextBox 124">
              <a:extLst>
                <a:ext uri="{FF2B5EF4-FFF2-40B4-BE49-F238E27FC236}">
                  <a16:creationId xmlns:a16="http://schemas.microsoft.com/office/drawing/2014/main" id="{40592BC5-FFC7-482F-9103-3EEE37754BEC}"/>
                </a:ext>
              </a:extLst>
            </p:cNvPr>
            <p:cNvSpPr txBox="1"/>
            <p:nvPr/>
          </p:nvSpPr>
          <p:spPr>
            <a:xfrm>
              <a:off x="4431028" y="5773239"/>
              <a:ext cx="43882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prstClr val="black"/>
                  </a:solidFill>
                  <a:effectLst/>
                  <a:uLnTx/>
                  <a:uFillTx/>
                  <a:latin typeface="Calibri"/>
                  <a:ea typeface="+mn-ea"/>
                  <a:cs typeface="Arial" panose="020B0604020202020204" pitchFamily="34" charset="0"/>
                </a:rPr>
                <a:t>2066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rPr>
                <a:t>2134</a:t>
              </a:r>
              <a:endParaRPr kumimoji="0" lang="en-GB"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endParaRPr>
            </a:p>
          </p:txBody>
        </p:sp>
        <p:sp>
          <p:nvSpPr>
            <p:cNvPr id="126" name="TextBox 125">
              <a:extLst>
                <a:ext uri="{FF2B5EF4-FFF2-40B4-BE49-F238E27FC236}">
                  <a16:creationId xmlns:a16="http://schemas.microsoft.com/office/drawing/2014/main" id="{E00BAFC5-4972-4D61-9117-CD671B05E1BB}"/>
                </a:ext>
              </a:extLst>
            </p:cNvPr>
            <p:cNvSpPr txBox="1"/>
            <p:nvPr/>
          </p:nvSpPr>
          <p:spPr>
            <a:xfrm>
              <a:off x="4792252" y="5773239"/>
              <a:ext cx="43882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prstClr val="black"/>
                  </a:solidFill>
                  <a:effectLst/>
                  <a:uLnTx/>
                  <a:uFillTx/>
                  <a:latin typeface="Calibri"/>
                  <a:ea typeface="+mn-ea"/>
                  <a:cs typeface="Arial" panose="020B0604020202020204" pitchFamily="34" charset="0"/>
                </a:rPr>
                <a:t>1821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rPr>
                <a:t>1858</a:t>
              </a:r>
              <a:endParaRPr kumimoji="0" lang="en-GB"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endParaRPr>
            </a:p>
          </p:txBody>
        </p:sp>
        <p:sp>
          <p:nvSpPr>
            <p:cNvPr id="127" name="TextBox 126">
              <a:extLst>
                <a:ext uri="{FF2B5EF4-FFF2-40B4-BE49-F238E27FC236}">
                  <a16:creationId xmlns:a16="http://schemas.microsoft.com/office/drawing/2014/main" id="{DAC95365-DF9B-4E63-BBBF-9FECB53B95B2}"/>
                </a:ext>
              </a:extLst>
            </p:cNvPr>
            <p:cNvSpPr txBox="1"/>
            <p:nvPr/>
          </p:nvSpPr>
          <p:spPr>
            <a:xfrm>
              <a:off x="5150142" y="5773239"/>
              <a:ext cx="43882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prstClr val="black"/>
                  </a:solidFill>
                  <a:effectLst/>
                  <a:uLnTx/>
                  <a:uFillTx/>
                  <a:latin typeface="Calibri"/>
                  <a:ea typeface="+mn-ea"/>
                  <a:cs typeface="Arial" panose="020B0604020202020204" pitchFamily="34" charset="0"/>
                </a:rPr>
                <a:t>1534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rPr>
                <a:t>1578</a:t>
              </a:r>
              <a:endParaRPr kumimoji="0" lang="en-GB"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endParaRPr>
            </a:p>
          </p:txBody>
        </p:sp>
        <p:sp>
          <p:nvSpPr>
            <p:cNvPr id="128" name="TextBox 127">
              <a:extLst>
                <a:ext uri="{FF2B5EF4-FFF2-40B4-BE49-F238E27FC236}">
                  <a16:creationId xmlns:a16="http://schemas.microsoft.com/office/drawing/2014/main" id="{F63B75EE-5268-4131-8F98-9FF2C628FD8A}"/>
                </a:ext>
              </a:extLst>
            </p:cNvPr>
            <p:cNvSpPr txBox="1"/>
            <p:nvPr/>
          </p:nvSpPr>
          <p:spPr>
            <a:xfrm>
              <a:off x="5516082" y="5773239"/>
              <a:ext cx="43882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prstClr val="black"/>
                  </a:solidFill>
                  <a:effectLst/>
                  <a:uLnTx/>
                  <a:uFillTx/>
                  <a:latin typeface="Calibri"/>
                  <a:ea typeface="+mn-ea"/>
                  <a:cs typeface="Arial" panose="020B0604020202020204" pitchFamily="34" charset="0"/>
                </a:rPr>
                <a:t>1278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rPr>
                <a:t>1332</a:t>
              </a:r>
              <a:endParaRPr kumimoji="0" lang="en-GB"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endParaRPr>
            </a:p>
          </p:txBody>
        </p:sp>
        <p:sp>
          <p:nvSpPr>
            <p:cNvPr id="129" name="TextBox 128">
              <a:extLst>
                <a:ext uri="{FF2B5EF4-FFF2-40B4-BE49-F238E27FC236}">
                  <a16:creationId xmlns:a16="http://schemas.microsoft.com/office/drawing/2014/main" id="{A92E6604-87AB-41C2-801B-5BCBE381D08D}"/>
                </a:ext>
              </a:extLst>
            </p:cNvPr>
            <p:cNvSpPr txBox="1"/>
            <p:nvPr/>
          </p:nvSpPr>
          <p:spPr>
            <a:xfrm>
              <a:off x="5883666" y="5773239"/>
              <a:ext cx="43882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prstClr val="black"/>
                  </a:solidFill>
                  <a:effectLst/>
                  <a:uLnTx/>
                  <a:uFillTx/>
                  <a:latin typeface="Calibri"/>
                  <a:ea typeface="+mn-ea"/>
                  <a:cs typeface="Arial" panose="020B0604020202020204" pitchFamily="34" charset="0"/>
                </a:rPr>
                <a:t>961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rPr>
                <a:t>1005</a:t>
              </a:r>
              <a:endParaRPr kumimoji="0" lang="en-GB"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endParaRPr>
            </a:p>
          </p:txBody>
        </p:sp>
        <p:sp>
          <p:nvSpPr>
            <p:cNvPr id="130" name="TextBox 129">
              <a:extLst>
                <a:ext uri="{FF2B5EF4-FFF2-40B4-BE49-F238E27FC236}">
                  <a16:creationId xmlns:a16="http://schemas.microsoft.com/office/drawing/2014/main" id="{A5B304DE-FEF0-4AE2-B4FD-1FE2E90CA672}"/>
                </a:ext>
              </a:extLst>
            </p:cNvPr>
            <p:cNvSpPr txBox="1"/>
            <p:nvPr/>
          </p:nvSpPr>
          <p:spPr>
            <a:xfrm>
              <a:off x="6240799" y="5773239"/>
              <a:ext cx="43882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prstClr val="black"/>
                  </a:solidFill>
                  <a:effectLst/>
                  <a:uLnTx/>
                  <a:uFillTx/>
                  <a:latin typeface="Calibri"/>
                  <a:ea typeface="+mn-ea"/>
                  <a:cs typeface="Arial" panose="020B0604020202020204" pitchFamily="34" charset="0"/>
                </a:rPr>
                <a:t>681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rPr>
                <a:t>709</a:t>
              </a:r>
              <a:endParaRPr kumimoji="0" lang="en-GB"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endParaRPr>
            </a:p>
          </p:txBody>
        </p:sp>
        <p:sp>
          <p:nvSpPr>
            <p:cNvPr id="131" name="TextBox 130">
              <a:extLst>
                <a:ext uri="{FF2B5EF4-FFF2-40B4-BE49-F238E27FC236}">
                  <a16:creationId xmlns:a16="http://schemas.microsoft.com/office/drawing/2014/main" id="{F41C7375-9816-4E1F-A01C-F05161C4FCC4}"/>
                </a:ext>
              </a:extLst>
            </p:cNvPr>
            <p:cNvSpPr txBox="1"/>
            <p:nvPr/>
          </p:nvSpPr>
          <p:spPr>
            <a:xfrm>
              <a:off x="6592703" y="5773239"/>
              <a:ext cx="43882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prstClr val="black"/>
                  </a:solidFill>
                  <a:effectLst/>
                  <a:uLnTx/>
                  <a:uFillTx/>
                  <a:latin typeface="Calibri"/>
                  <a:ea typeface="+mn-ea"/>
                  <a:cs typeface="Arial" panose="020B0604020202020204" pitchFamily="34" charset="0"/>
                </a:rPr>
                <a:t>400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rPr>
                <a:t>402</a:t>
              </a:r>
              <a:endParaRPr kumimoji="0" lang="en-GB" sz="1200" b="0" i="0" u="none" strike="noStrike" kern="1200" cap="none" spc="-30" normalizeH="0" baseline="0" noProof="0">
                <a:ln>
                  <a:noFill/>
                </a:ln>
                <a:solidFill>
                  <a:srgbClr val="C0504D"/>
                </a:solidFill>
                <a:effectLst/>
                <a:uLnTx/>
                <a:uFillTx/>
                <a:latin typeface="Calibri"/>
                <a:ea typeface="+mn-ea"/>
                <a:cs typeface="Arial" panose="020B0604020202020204" pitchFamily="34" charset="0"/>
              </a:endParaRPr>
            </a:p>
          </p:txBody>
        </p:sp>
      </p:grpSp>
      <p:sp>
        <p:nvSpPr>
          <p:cNvPr id="134" name="TextBox 1">
            <a:extLst>
              <a:ext uri="{FF2B5EF4-FFF2-40B4-BE49-F238E27FC236}">
                <a16:creationId xmlns:a16="http://schemas.microsoft.com/office/drawing/2014/main" id="{F3C837B2-17D6-46A5-80CE-5363A8EEBBF1}"/>
              </a:ext>
            </a:extLst>
          </p:cNvPr>
          <p:cNvSpPr txBox="1"/>
          <p:nvPr/>
        </p:nvSpPr>
        <p:spPr>
          <a:xfrm>
            <a:off x="8058611" y="3277099"/>
            <a:ext cx="3608251" cy="965333"/>
          </a:xfrm>
          <a:prstGeom prst="roundRect">
            <a:avLst/>
          </a:prstGeom>
          <a:solidFill>
            <a:schemeClr val="accent2">
              <a:lumMod val="20000"/>
              <a:lumOff val="80000"/>
            </a:schemeClr>
          </a:solidFill>
          <a:ln>
            <a:noFill/>
          </a:ln>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15151"/>
                </a:solidFill>
                <a:effectLst/>
                <a:uLnTx/>
                <a:uFillTx/>
                <a:latin typeface="Calibri"/>
                <a:ea typeface="+mn-ea"/>
                <a:cs typeface="Arial" panose="020B0604020202020204" pitchFamily="34" charset="0"/>
              </a:rPr>
              <a:t>HR: 0.79</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15151"/>
                </a:solidFill>
                <a:effectLst/>
                <a:uLnTx/>
                <a:uFillTx/>
                <a:latin typeface="Calibri"/>
                <a:ea typeface="+mn-ea"/>
                <a:cs typeface="Arial" panose="020B0604020202020204" pitchFamily="34" charset="0"/>
              </a:rPr>
              <a:t>(95% CI: 0.69, 0.90)</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515151"/>
                </a:solidFill>
                <a:effectLst/>
                <a:uLnTx/>
                <a:uFillTx/>
                <a:latin typeface="Calibri"/>
                <a:ea typeface="+mn-ea"/>
                <a:cs typeface="Arial" panose="020B0604020202020204" pitchFamily="34" charset="0"/>
              </a:rPr>
              <a:t>p</a:t>
            </a:r>
            <a:r>
              <a:rPr kumimoji="0" lang="en-GB" sz="1600" b="0" i="0" u="none" strike="noStrike" kern="1200" cap="none" spc="0" normalizeH="0" baseline="0" noProof="0">
                <a:ln>
                  <a:noFill/>
                </a:ln>
                <a:solidFill>
                  <a:srgbClr val="515151"/>
                </a:solidFill>
                <a:effectLst/>
                <a:uLnTx/>
                <a:uFillTx/>
                <a:latin typeface="Calibri"/>
                <a:ea typeface="+mn-ea"/>
                <a:cs typeface="Arial" panose="020B0604020202020204" pitchFamily="34" charset="0"/>
              </a:rPr>
              <a:t>&lt;0.001</a:t>
            </a:r>
          </a:p>
        </p:txBody>
      </p:sp>
      <p:sp>
        <p:nvSpPr>
          <p:cNvPr id="135" name="Rounded Rectangle 114">
            <a:extLst>
              <a:ext uri="{FF2B5EF4-FFF2-40B4-BE49-F238E27FC236}">
                <a16:creationId xmlns:a16="http://schemas.microsoft.com/office/drawing/2014/main" id="{E966061D-A1A7-4550-AB89-4F4741E00CCA}"/>
              </a:ext>
            </a:extLst>
          </p:cNvPr>
          <p:cNvSpPr/>
          <p:nvPr/>
        </p:nvSpPr>
        <p:spPr>
          <a:xfrm>
            <a:off x="8595157" y="4779396"/>
            <a:ext cx="3071705" cy="1414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42875" marR="0" lvl="0" indent="0" algn="l" defTabSz="914377"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8F3089"/>
                </a:solidFill>
                <a:effectLst/>
                <a:uLnTx/>
                <a:uFillTx/>
                <a:latin typeface="Calibri"/>
                <a:ea typeface="+mn-ea"/>
                <a:cs typeface="Arial" panose="020B0604020202020204" pitchFamily="34" charset="0"/>
              </a:rPr>
              <a:t>Empagliflozin: </a:t>
            </a:r>
          </a:p>
          <a:p>
            <a:pPr marL="142875" marR="0" lvl="0" indent="0" algn="l" defTabSz="914377"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8F3089"/>
                </a:solidFill>
                <a:effectLst/>
                <a:uLnTx/>
                <a:uFillTx/>
                <a:latin typeface="Calibri"/>
                <a:ea typeface="+mn-ea"/>
                <a:cs typeface="Arial" panose="020B0604020202020204" pitchFamily="34" charset="0"/>
              </a:rPr>
              <a:t>415 (13.8%) patients with event</a:t>
            </a:r>
          </a:p>
          <a:p>
            <a:pPr marL="142875" marR="0" lvl="0" indent="0" algn="l" defTabSz="914377"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8F3089"/>
                </a:solidFill>
                <a:effectLst/>
                <a:uLnTx/>
                <a:uFillTx/>
                <a:latin typeface="Calibri"/>
                <a:ea typeface="+mn-ea"/>
                <a:cs typeface="Arial" panose="020B0604020202020204" pitchFamily="34" charset="0"/>
              </a:rPr>
              <a:t>Rate: 6.9/100 patient-years</a:t>
            </a:r>
          </a:p>
          <a:p>
            <a:pPr marL="142875" marR="0" lvl="0" indent="0" algn="l" defTabSz="914377"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515151"/>
                </a:solidFill>
                <a:effectLst/>
                <a:uLnTx/>
                <a:uFillTx/>
                <a:latin typeface="Calibri"/>
                <a:ea typeface="+mn-ea"/>
                <a:cs typeface="Arial" panose="020B0604020202020204" pitchFamily="34" charset="0"/>
              </a:rPr>
              <a:t>Placebo: </a:t>
            </a:r>
          </a:p>
          <a:p>
            <a:pPr marL="142875" marR="0" lvl="0" indent="0" algn="l" defTabSz="914377"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515151"/>
                </a:solidFill>
                <a:effectLst/>
                <a:uLnTx/>
                <a:uFillTx/>
                <a:latin typeface="Calibri"/>
                <a:ea typeface="+mn-ea"/>
                <a:cs typeface="Arial" panose="020B0604020202020204" pitchFamily="34" charset="0"/>
              </a:rPr>
              <a:t>511 (17.1%) patients with event</a:t>
            </a:r>
          </a:p>
          <a:p>
            <a:pPr marL="142875" marR="0" lvl="0" indent="0" algn="l" defTabSz="914377"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515151"/>
                </a:solidFill>
                <a:effectLst/>
                <a:uLnTx/>
                <a:uFillTx/>
                <a:latin typeface="Calibri"/>
                <a:ea typeface="+mn-ea"/>
                <a:cs typeface="Arial" panose="020B0604020202020204" pitchFamily="34" charset="0"/>
              </a:rPr>
              <a:t>Rate: 8.7/100 patient-years</a:t>
            </a:r>
          </a:p>
        </p:txBody>
      </p:sp>
      <p:sp>
        <p:nvSpPr>
          <p:cNvPr id="136" name="TextBox 1">
            <a:extLst>
              <a:ext uri="{FF2B5EF4-FFF2-40B4-BE49-F238E27FC236}">
                <a16:creationId xmlns:a16="http://schemas.microsoft.com/office/drawing/2014/main" id="{C11677EE-D030-432C-B6A0-EA944F6B870E}"/>
              </a:ext>
            </a:extLst>
          </p:cNvPr>
          <p:cNvSpPr txBox="1"/>
          <p:nvPr/>
        </p:nvSpPr>
        <p:spPr>
          <a:xfrm>
            <a:off x="10587588" y="2088537"/>
            <a:ext cx="1079086" cy="495424"/>
          </a:xfrm>
          <a:prstGeom prst="roundRect">
            <a:avLst/>
          </a:prstGeom>
          <a:solidFill>
            <a:schemeClr val="accent2"/>
          </a:solidFill>
          <a:ln>
            <a:noFill/>
          </a:ln>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a:ea typeface="+mn-ea"/>
                <a:cs typeface="Arial" panose="020B0604020202020204" pitchFamily="34" charset="0"/>
              </a:rPr>
              <a:t>NNT*=31</a:t>
            </a:r>
          </a:p>
        </p:txBody>
      </p:sp>
      <p:sp>
        <p:nvSpPr>
          <p:cNvPr id="137" name="Freeform: Shape 136">
            <a:extLst>
              <a:ext uri="{FF2B5EF4-FFF2-40B4-BE49-F238E27FC236}">
                <a16:creationId xmlns:a16="http://schemas.microsoft.com/office/drawing/2014/main" id="{22ACBA49-C569-49B7-ABF3-A2BBF29F8E09}"/>
              </a:ext>
            </a:extLst>
          </p:cNvPr>
          <p:cNvSpPr/>
          <p:nvPr/>
        </p:nvSpPr>
        <p:spPr>
          <a:xfrm>
            <a:off x="8058611" y="1990705"/>
            <a:ext cx="1133049" cy="830528"/>
          </a:xfrm>
          <a:custGeom>
            <a:avLst/>
            <a:gdLst>
              <a:gd name="connsiteX0" fmla="*/ 268725 w 1133049"/>
              <a:gd name="connsiteY0" fmla="*/ 0 h 830528"/>
              <a:gd name="connsiteX1" fmla="*/ 864325 w 1133049"/>
              <a:gd name="connsiteY1" fmla="*/ 0 h 830528"/>
              <a:gd name="connsiteX2" fmla="*/ 945708 w 1133049"/>
              <a:gd name="connsiteY2" fmla="*/ 81383 h 830528"/>
              <a:gd name="connsiteX3" fmla="*/ 945708 w 1133049"/>
              <a:gd name="connsiteY3" fmla="*/ 406906 h 830528"/>
              <a:gd name="connsiteX4" fmla="*/ 945378 w 1133049"/>
              <a:gd name="connsiteY4" fmla="*/ 408541 h 830528"/>
              <a:gd name="connsiteX5" fmla="*/ 1133049 w 1133049"/>
              <a:gd name="connsiteY5" fmla="*/ 408541 h 830528"/>
              <a:gd name="connsiteX6" fmla="*/ 566524 w 1133049"/>
              <a:gd name="connsiteY6" fmla="*/ 830528 h 830528"/>
              <a:gd name="connsiteX7" fmla="*/ 0 w 1133049"/>
              <a:gd name="connsiteY7" fmla="*/ 408541 h 830528"/>
              <a:gd name="connsiteX8" fmla="*/ 187672 w 1133049"/>
              <a:gd name="connsiteY8" fmla="*/ 408541 h 830528"/>
              <a:gd name="connsiteX9" fmla="*/ 187342 w 1133049"/>
              <a:gd name="connsiteY9" fmla="*/ 406906 h 830528"/>
              <a:gd name="connsiteX10" fmla="*/ 187342 w 1133049"/>
              <a:gd name="connsiteY10" fmla="*/ 81383 h 830528"/>
              <a:gd name="connsiteX11" fmla="*/ 268725 w 1133049"/>
              <a:gd name="connsiteY11" fmla="*/ 0 h 83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3049" h="830528">
                <a:moveTo>
                  <a:pt x="268725" y="0"/>
                </a:moveTo>
                <a:lnTo>
                  <a:pt x="864325" y="0"/>
                </a:lnTo>
                <a:cubicBezTo>
                  <a:pt x="909272" y="0"/>
                  <a:pt x="945708" y="36436"/>
                  <a:pt x="945708" y="81383"/>
                </a:cubicBezTo>
                <a:lnTo>
                  <a:pt x="945708" y="406906"/>
                </a:lnTo>
                <a:lnTo>
                  <a:pt x="945378" y="408541"/>
                </a:lnTo>
                <a:lnTo>
                  <a:pt x="1133049" y="408541"/>
                </a:lnTo>
                <a:lnTo>
                  <a:pt x="566524" y="830528"/>
                </a:lnTo>
                <a:lnTo>
                  <a:pt x="0" y="408541"/>
                </a:lnTo>
                <a:lnTo>
                  <a:pt x="187672" y="408541"/>
                </a:lnTo>
                <a:lnTo>
                  <a:pt x="187342" y="406906"/>
                </a:lnTo>
                <a:lnTo>
                  <a:pt x="187342" y="81383"/>
                </a:lnTo>
                <a:cubicBezTo>
                  <a:pt x="187342" y="36436"/>
                  <a:pt x="223778" y="0"/>
                  <a:pt x="2687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a:ea typeface="+mn-ea"/>
                <a:cs typeface="+mn-cs"/>
              </a:rPr>
              <a:t>RRR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a:ea typeface="+mn-ea"/>
                <a:cs typeface="+mn-cs"/>
              </a:rPr>
              <a:t>21%</a:t>
            </a:r>
          </a:p>
        </p:txBody>
      </p:sp>
      <p:sp>
        <p:nvSpPr>
          <p:cNvPr id="138" name="Freeform: Shape 137">
            <a:extLst>
              <a:ext uri="{FF2B5EF4-FFF2-40B4-BE49-F238E27FC236}">
                <a16:creationId xmlns:a16="http://schemas.microsoft.com/office/drawing/2014/main" id="{A15D6D1F-B230-45A9-A723-A8C95EB95A11}"/>
              </a:ext>
            </a:extLst>
          </p:cNvPr>
          <p:cNvSpPr/>
          <p:nvPr/>
        </p:nvSpPr>
        <p:spPr>
          <a:xfrm>
            <a:off x="9323100" y="1990705"/>
            <a:ext cx="1133049" cy="830528"/>
          </a:xfrm>
          <a:custGeom>
            <a:avLst/>
            <a:gdLst>
              <a:gd name="connsiteX0" fmla="*/ 268725 w 1133049"/>
              <a:gd name="connsiteY0" fmla="*/ 0 h 830528"/>
              <a:gd name="connsiteX1" fmla="*/ 864325 w 1133049"/>
              <a:gd name="connsiteY1" fmla="*/ 0 h 830528"/>
              <a:gd name="connsiteX2" fmla="*/ 945708 w 1133049"/>
              <a:gd name="connsiteY2" fmla="*/ 81383 h 830528"/>
              <a:gd name="connsiteX3" fmla="*/ 945708 w 1133049"/>
              <a:gd name="connsiteY3" fmla="*/ 406906 h 830528"/>
              <a:gd name="connsiteX4" fmla="*/ 945378 w 1133049"/>
              <a:gd name="connsiteY4" fmla="*/ 408541 h 830528"/>
              <a:gd name="connsiteX5" fmla="*/ 1133049 w 1133049"/>
              <a:gd name="connsiteY5" fmla="*/ 408541 h 830528"/>
              <a:gd name="connsiteX6" fmla="*/ 566524 w 1133049"/>
              <a:gd name="connsiteY6" fmla="*/ 830528 h 830528"/>
              <a:gd name="connsiteX7" fmla="*/ 0 w 1133049"/>
              <a:gd name="connsiteY7" fmla="*/ 408541 h 830528"/>
              <a:gd name="connsiteX8" fmla="*/ 187672 w 1133049"/>
              <a:gd name="connsiteY8" fmla="*/ 408541 h 830528"/>
              <a:gd name="connsiteX9" fmla="*/ 187342 w 1133049"/>
              <a:gd name="connsiteY9" fmla="*/ 406906 h 830528"/>
              <a:gd name="connsiteX10" fmla="*/ 187342 w 1133049"/>
              <a:gd name="connsiteY10" fmla="*/ 81383 h 830528"/>
              <a:gd name="connsiteX11" fmla="*/ 268725 w 1133049"/>
              <a:gd name="connsiteY11" fmla="*/ 0 h 83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3049" h="830528">
                <a:moveTo>
                  <a:pt x="268725" y="0"/>
                </a:moveTo>
                <a:lnTo>
                  <a:pt x="864325" y="0"/>
                </a:lnTo>
                <a:cubicBezTo>
                  <a:pt x="909272" y="0"/>
                  <a:pt x="945708" y="36436"/>
                  <a:pt x="945708" y="81383"/>
                </a:cubicBezTo>
                <a:lnTo>
                  <a:pt x="945708" y="406906"/>
                </a:lnTo>
                <a:lnTo>
                  <a:pt x="945378" y="408541"/>
                </a:lnTo>
                <a:lnTo>
                  <a:pt x="1133049" y="408541"/>
                </a:lnTo>
                <a:lnTo>
                  <a:pt x="566524" y="830528"/>
                </a:lnTo>
                <a:lnTo>
                  <a:pt x="0" y="408541"/>
                </a:lnTo>
                <a:lnTo>
                  <a:pt x="187672" y="408541"/>
                </a:lnTo>
                <a:lnTo>
                  <a:pt x="187342" y="406906"/>
                </a:lnTo>
                <a:lnTo>
                  <a:pt x="187342" y="81383"/>
                </a:lnTo>
                <a:cubicBezTo>
                  <a:pt x="187342" y="36436"/>
                  <a:pt x="223778" y="0"/>
                  <a:pt x="2687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a:ea typeface="+mn-ea"/>
                <a:cs typeface="+mn-cs"/>
              </a:rPr>
              <a:t>ARR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a:ea typeface="+mn-ea"/>
                <a:cs typeface="+mn-cs"/>
              </a:rPr>
              <a:t>3.3%</a:t>
            </a:r>
          </a:p>
        </p:txBody>
      </p:sp>
      <p:sp>
        <p:nvSpPr>
          <p:cNvPr id="139" name="TextBox 11">
            <a:extLst>
              <a:ext uri="{FF2B5EF4-FFF2-40B4-BE49-F238E27FC236}">
                <a16:creationId xmlns:a16="http://schemas.microsoft.com/office/drawing/2014/main" id="{31664516-8931-423D-BCEA-578154E32539}"/>
              </a:ext>
            </a:extLst>
          </p:cNvPr>
          <p:cNvSpPr txBox="1"/>
          <p:nvPr/>
        </p:nvSpPr>
        <p:spPr>
          <a:xfrm>
            <a:off x="4043239" y="2506352"/>
            <a:ext cx="1975437"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515151"/>
                </a:solidFill>
                <a:effectLst/>
                <a:uLnTx/>
                <a:uFillTx/>
                <a:latin typeface="Calibri"/>
                <a:ea typeface="+mn-ea"/>
                <a:cs typeface="Arial" panose="020B0604020202020204" pitchFamily="34" charset="0"/>
              </a:rPr>
              <a:t>Placebo</a:t>
            </a:r>
          </a:p>
        </p:txBody>
      </p:sp>
      <p:sp>
        <p:nvSpPr>
          <p:cNvPr id="140" name="TextBox 139">
            <a:extLst>
              <a:ext uri="{FF2B5EF4-FFF2-40B4-BE49-F238E27FC236}">
                <a16:creationId xmlns:a16="http://schemas.microsoft.com/office/drawing/2014/main" id="{2BF7F2D6-1E1B-44F2-AEEE-7813E16A5228}"/>
              </a:ext>
            </a:extLst>
          </p:cNvPr>
          <p:cNvSpPr txBox="1"/>
          <p:nvPr/>
        </p:nvSpPr>
        <p:spPr>
          <a:xfrm>
            <a:off x="5376486" y="3402684"/>
            <a:ext cx="1975437"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8F3089"/>
                </a:solidFill>
                <a:effectLst/>
                <a:uLnTx/>
                <a:uFillTx/>
                <a:latin typeface="Calibri"/>
                <a:ea typeface="+mn-ea"/>
                <a:cs typeface="Arial" panose="020B0604020202020204" pitchFamily="34" charset="0"/>
              </a:rPr>
              <a:t>Empagliflozin</a:t>
            </a:r>
          </a:p>
        </p:txBody>
      </p:sp>
      <p:sp>
        <p:nvSpPr>
          <p:cNvPr id="141" name="Footer Placeholder 3">
            <a:extLst>
              <a:ext uri="{FF2B5EF4-FFF2-40B4-BE49-F238E27FC236}">
                <a16:creationId xmlns:a16="http://schemas.microsoft.com/office/drawing/2014/main" id="{33833D80-4179-4BDF-9E45-F17F7C126A5F}"/>
              </a:ext>
            </a:extLst>
          </p:cNvPr>
          <p:cNvSpPr txBox="1">
            <a:spLocks/>
          </p:cNvSpPr>
          <p:nvPr/>
        </p:nvSpPr>
        <p:spPr>
          <a:xfrm>
            <a:off x="805205" y="6223166"/>
            <a:ext cx="9763576" cy="457200"/>
          </a:xfrm>
        </p:spPr>
        <p:txBody>
          <a:bodyPr anchor="b"/>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*During a median trial period of 26 months.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15151"/>
                </a:solidFill>
                <a:effectLst/>
                <a:uLnTx/>
                <a:uFillTx/>
                <a:latin typeface="Century Gothic" panose="020F0302020204030204"/>
                <a:ea typeface="+mn-ea"/>
                <a:cs typeface="+mn-cs"/>
              </a:rPr>
              <a:t>ARR, absolute risk reduction; CI, confidence interval; HR, hazard ratio; NNT, number needed to treat; RRR, relative risk reduction.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Anker S et al. N </a:t>
            </a:r>
            <a:r>
              <a:rPr kumimoji="0" lang="en-US" sz="900" b="0" i="0" u="none" strike="noStrike" kern="1200" cap="none" spc="0" normalizeH="0" baseline="0" noProof="0" err="1">
                <a:ln>
                  <a:noFill/>
                </a:ln>
                <a:solidFill>
                  <a:prstClr val="black"/>
                </a:solidFill>
                <a:effectLst/>
                <a:uLnTx/>
                <a:uFillTx/>
                <a:latin typeface="Calibri"/>
                <a:ea typeface="+mn-ea"/>
                <a:cs typeface="+mn-cs"/>
              </a:rPr>
              <a:t>Engl</a:t>
            </a:r>
            <a:r>
              <a:rPr kumimoji="0" lang="en-US" sz="900" b="0" i="0" u="none" strike="noStrike" kern="1200" cap="none" spc="0" normalizeH="0" baseline="0" noProof="0">
                <a:ln>
                  <a:noFill/>
                </a:ln>
                <a:solidFill>
                  <a:prstClr val="black"/>
                </a:solidFill>
                <a:effectLst/>
                <a:uLnTx/>
                <a:uFillTx/>
                <a:latin typeface="Calibri"/>
                <a:ea typeface="+mn-ea"/>
                <a:cs typeface="+mn-cs"/>
              </a:rPr>
              <a:t> J Med. 2021. DOI:10.1056/NEJMoa2107038</a:t>
            </a:r>
            <a:endParaRPr kumimoji="0" lang="en-GB" sz="9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42886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D87EE27-C092-46BF-ADBF-578093467501}"/>
              </a:ext>
            </a:extLst>
          </p:cNvPr>
          <p:cNvSpPr>
            <a:spLocks noGrp="1"/>
          </p:cNvSpPr>
          <p:nvPr>
            <p:ph type="title"/>
          </p:nvPr>
        </p:nvSpPr>
        <p:spPr/>
        <p:txBody>
          <a:bodyPr>
            <a:normAutofit fontScale="90000"/>
          </a:bodyPr>
          <a:lstStyle/>
          <a:p>
            <a:r>
              <a:rPr lang="en-GB"/>
              <a:t>Primary Composite Outcome: </a:t>
            </a:r>
            <a:br>
              <a:rPr lang="en-GB"/>
            </a:br>
            <a:r>
              <a:rPr lang="en-GB"/>
              <a:t>Sustained ≥50% eGFR Decline, ESKD, Renal or CV Death</a:t>
            </a:r>
            <a:r>
              <a:rPr lang="en-GB" baseline="30000"/>
              <a:t>a,1</a:t>
            </a:r>
            <a:endParaRPr lang="en-GB"/>
          </a:p>
        </p:txBody>
      </p:sp>
      <p:sp>
        <p:nvSpPr>
          <p:cNvPr id="6" name="Content Placeholder 5">
            <a:extLst>
              <a:ext uri="{FF2B5EF4-FFF2-40B4-BE49-F238E27FC236}">
                <a16:creationId xmlns:a16="http://schemas.microsoft.com/office/drawing/2014/main" id="{C33A8183-D09D-4C43-A98F-76658649B472}"/>
              </a:ext>
            </a:extLst>
          </p:cNvPr>
          <p:cNvSpPr>
            <a:spLocks noGrp="1"/>
          </p:cNvSpPr>
          <p:nvPr>
            <p:ph type="body" sz="quarter" idx="13"/>
          </p:nvPr>
        </p:nvSpPr>
        <p:spPr>
          <a:xfrm>
            <a:off x="457200" y="5852160"/>
            <a:ext cx="11277600" cy="1005840"/>
          </a:xfrm>
        </p:spPr>
        <p:txBody>
          <a:bodyPr/>
          <a:lstStyle/>
          <a:p>
            <a:endParaRPr lang="en-GB" sz="900"/>
          </a:p>
          <a:p>
            <a:r>
              <a:rPr lang="en-US" sz="900" b="1" spc="-31" baseline="30000" err="1"/>
              <a:t>a</a:t>
            </a:r>
            <a:r>
              <a:rPr lang="en-US" sz="900" err="1">
                <a:solidFill>
                  <a:srgbClr val="000000"/>
                </a:solidFill>
                <a:cs typeface="Arial"/>
              </a:rPr>
              <a:t>ESKD</a:t>
            </a:r>
            <a:r>
              <a:rPr lang="en-US" sz="900">
                <a:solidFill>
                  <a:srgbClr val="000000"/>
                </a:solidFill>
                <a:cs typeface="Arial"/>
              </a:rPr>
              <a:t> defined as </a:t>
            </a:r>
            <a:r>
              <a:rPr lang="en-US" sz="900"/>
              <a:t>the need for maintenance dialysis (peritoneal or hemodialysis) for at least 28 days and renal transplantation or sustained eGFR &lt;15mL/min/1.73m</a:t>
            </a:r>
            <a:r>
              <a:rPr lang="en-US" sz="900" baseline="30000"/>
              <a:t>2</a:t>
            </a:r>
            <a:r>
              <a:rPr lang="en-US" sz="900"/>
              <a:t> for at least 28 days. Renal death was defined as death due to ESKD when dialysis treatment was deliberately withheld for any reason.</a:t>
            </a:r>
            <a:r>
              <a:rPr lang="en-US" sz="900" baseline="30000"/>
              <a:t>3</a:t>
            </a:r>
            <a:r>
              <a:rPr lang="en-GB" sz="900"/>
              <a:t>; </a:t>
            </a:r>
            <a:r>
              <a:rPr lang="en-GB" sz="900" baseline="30000"/>
              <a:t>b</a:t>
            </a:r>
            <a:r>
              <a:rPr lang="en-GB" sz="900"/>
              <a:t>95% CI, 15 to 27.</a:t>
            </a:r>
          </a:p>
          <a:p>
            <a:r>
              <a:rPr lang="en-GB" sz="900"/>
              <a:t>ARR = absolute risk reduction; CV</a:t>
            </a:r>
            <a:r>
              <a:rPr lang="en-US" sz="900">
                <a:solidFill>
                  <a:srgbClr val="000000"/>
                </a:solidFill>
              </a:rPr>
              <a:t> = cardiovascular;</a:t>
            </a:r>
            <a:r>
              <a:rPr lang="en-US" sz="900">
                <a:ea typeface="+mn-lt"/>
                <a:cs typeface="+mn-lt"/>
              </a:rPr>
              <a:t> </a:t>
            </a:r>
            <a:r>
              <a:rPr lang="en-GB" sz="900">
                <a:ea typeface="+mn-lt"/>
                <a:cs typeface="+mn-lt"/>
              </a:rPr>
              <a:t>DAPA = dapagliflozin; </a:t>
            </a:r>
            <a:r>
              <a:rPr lang="en-US" sz="900">
                <a:solidFill>
                  <a:srgbClr val="000000"/>
                </a:solidFill>
              </a:rPr>
              <a:t> eGFR = estimated glomerular filtration rate; ESKD = end-stage kidney disease; </a:t>
            </a:r>
            <a:r>
              <a:rPr lang="en-GB" sz="900"/>
              <a:t>HR = hazard ratio; ; NNT = number needed to treat; RRR = relative risk reduction. </a:t>
            </a:r>
            <a:endParaRPr lang="en-US" sz="900"/>
          </a:p>
          <a:p>
            <a:r>
              <a:rPr lang="en-US" sz="900">
                <a:ea typeface="+mn-lt"/>
                <a:cs typeface="+mn-lt"/>
              </a:rPr>
              <a:t>1. Heerspink HJL et al. </a:t>
            </a:r>
            <a:r>
              <a:rPr lang="en-US" sz="900" i="1">
                <a:ea typeface="+mn-lt"/>
                <a:cs typeface="+mn-lt"/>
              </a:rPr>
              <a:t>N </a:t>
            </a:r>
            <a:r>
              <a:rPr lang="en-US" sz="900" i="1" err="1">
                <a:ea typeface="+mn-lt"/>
                <a:cs typeface="+mn-lt"/>
              </a:rPr>
              <a:t>Engl</a:t>
            </a:r>
            <a:r>
              <a:rPr lang="en-US" sz="900" i="1">
                <a:ea typeface="+mn-lt"/>
                <a:cs typeface="+mn-lt"/>
              </a:rPr>
              <a:t> J Med</a:t>
            </a:r>
            <a:r>
              <a:rPr lang="en-US" sz="900">
                <a:ea typeface="+mn-lt"/>
                <a:cs typeface="+mn-lt"/>
              </a:rPr>
              <a:t>. 2020; 383:1436-1446; 2. Heerspink HJL. Presented at:</a:t>
            </a:r>
            <a:r>
              <a:rPr lang="en-US" sz="900"/>
              <a:t> ESC Congress – The Digital Experience; August 29 – September 1, 2020;</a:t>
            </a:r>
            <a:endParaRPr lang="en-US" sz="900">
              <a:ea typeface="+mn-lt"/>
              <a:cs typeface="+mn-lt"/>
            </a:endParaRPr>
          </a:p>
          <a:p>
            <a:r>
              <a:rPr lang="en-US" sz="900"/>
              <a:t>3. </a:t>
            </a:r>
            <a:r>
              <a:rPr lang="en-IN" sz="900" err="1">
                <a:solidFill>
                  <a:srgbClr val="000000"/>
                </a:solidFill>
              </a:rPr>
              <a:t>Heerspink</a:t>
            </a:r>
            <a:r>
              <a:rPr lang="en-IN" sz="900">
                <a:solidFill>
                  <a:srgbClr val="000000"/>
                </a:solidFill>
              </a:rPr>
              <a:t> HJL et al. </a:t>
            </a:r>
            <a:r>
              <a:rPr lang="en-US" sz="900" i="1">
                <a:solidFill>
                  <a:srgbClr val="000000"/>
                </a:solidFill>
              </a:rPr>
              <a:t>Nephrol Dial Transplant</a:t>
            </a:r>
            <a:r>
              <a:rPr lang="en-US" sz="900">
                <a:solidFill>
                  <a:srgbClr val="000000"/>
                </a:solidFill>
              </a:rPr>
              <a:t>. 2020;35:274–282.</a:t>
            </a:r>
            <a:endParaRPr lang="en-US" sz="900">
              <a:ea typeface="+mn-lt"/>
              <a:cs typeface="+mn-lt"/>
            </a:endParaRPr>
          </a:p>
        </p:txBody>
      </p:sp>
      <p:sp>
        <p:nvSpPr>
          <p:cNvPr id="11" name="TextBox 10">
            <a:extLst>
              <a:ext uri="{FF2B5EF4-FFF2-40B4-BE49-F238E27FC236}">
                <a16:creationId xmlns:a16="http://schemas.microsoft.com/office/drawing/2014/main" id="{0ACCAA0F-0236-438A-8E4F-8C7956D0C3C5}"/>
              </a:ext>
            </a:extLst>
          </p:cNvPr>
          <p:cNvSpPr txBox="1">
            <a:spLocks/>
          </p:cNvSpPr>
          <p:nvPr/>
        </p:nvSpPr>
        <p:spPr>
          <a:xfrm>
            <a:off x="2678300" y="5613370"/>
            <a:ext cx="282129" cy="270843"/>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7F134C"/>
                </a:solidFill>
                <a:effectLst/>
                <a:uLnTx/>
                <a:uFillTx/>
                <a:latin typeface="Arial" panose="020B0604020202020204"/>
                <a:ea typeface="+mn-ea"/>
                <a:cs typeface="+mn-cs"/>
              </a:rPr>
              <a:t>2152</a:t>
            </a:r>
          </a:p>
        </p:txBody>
      </p:sp>
      <p:sp>
        <p:nvSpPr>
          <p:cNvPr id="12" name="TextBox 11">
            <a:extLst>
              <a:ext uri="{FF2B5EF4-FFF2-40B4-BE49-F238E27FC236}">
                <a16:creationId xmlns:a16="http://schemas.microsoft.com/office/drawing/2014/main" id="{26EE20B6-7A1D-4A08-BDAC-0822BE3FC8F9}"/>
              </a:ext>
            </a:extLst>
          </p:cNvPr>
          <p:cNvSpPr txBox="1">
            <a:spLocks/>
          </p:cNvSpPr>
          <p:nvPr/>
        </p:nvSpPr>
        <p:spPr>
          <a:xfrm>
            <a:off x="3431623" y="5613370"/>
            <a:ext cx="282130" cy="270843"/>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7F134C"/>
                </a:solidFill>
                <a:effectLst/>
                <a:uLnTx/>
                <a:uFillTx/>
                <a:latin typeface="Arial" panose="020B0604020202020204"/>
                <a:ea typeface="+mn-ea"/>
                <a:cs typeface="+mn-cs"/>
              </a:rPr>
              <a:t>2001</a:t>
            </a:r>
          </a:p>
        </p:txBody>
      </p:sp>
      <p:sp>
        <p:nvSpPr>
          <p:cNvPr id="14" name="TextBox 13">
            <a:extLst>
              <a:ext uri="{FF2B5EF4-FFF2-40B4-BE49-F238E27FC236}">
                <a16:creationId xmlns:a16="http://schemas.microsoft.com/office/drawing/2014/main" id="{B9451B9E-C611-42F3-A843-12766E6CC46B}"/>
              </a:ext>
            </a:extLst>
          </p:cNvPr>
          <p:cNvSpPr txBox="1">
            <a:spLocks/>
          </p:cNvSpPr>
          <p:nvPr/>
        </p:nvSpPr>
        <p:spPr>
          <a:xfrm>
            <a:off x="4184948" y="5613370"/>
            <a:ext cx="365760" cy="270843"/>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7F134C"/>
                </a:solidFill>
                <a:effectLst/>
                <a:uLnTx/>
                <a:uFillTx/>
                <a:latin typeface="Arial" panose="020B0604020202020204"/>
                <a:ea typeface="+mn-ea"/>
                <a:cs typeface="+mn-cs"/>
              </a:rPr>
              <a:t>1955</a:t>
            </a:r>
          </a:p>
        </p:txBody>
      </p:sp>
      <p:sp>
        <p:nvSpPr>
          <p:cNvPr id="15" name="TextBox 14">
            <a:extLst>
              <a:ext uri="{FF2B5EF4-FFF2-40B4-BE49-F238E27FC236}">
                <a16:creationId xmlns:a16="http://schemas.microsoft.com/office/drawing/2014/main" id="{A22FC25A-34A5-4976-8602-6B7FF6C1078F}"/>
              </a:ext>
            </a:extLst>
          </p:cNvPr>
          <p:cNvSpPr txBox="1">
            <a:spLocks/>
          </p:cNvSpPr>
          <p:nvPr/>
        </p:nvSpPr>
        <p:spPr>
          <a:xfrm>
            <a:off x="5021903" y="5613371"/>
            <a:ext cx="365760" cy="270843"/>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7F134C"/>
                </a:solidFill>
                <a:effectLst/>
                <a:uLnTx/>
                <a:uFillTx/>
                <a:latin typeface="Arial" panose="020B0604020202020204"/>
                <a:ea typeface="+mn-ea"/>
                <a:cs typeface="+mn-cs"/>
              </a:rPr>
              <a:t>1898</a:t>
            </a:r>
          </a:p>
        </p:txBody>
      </p:sp>
      <p:sp>
        <p:nvSpPr>
          <p:cNvPr id="17" name="TextBox 16">
            <a:extLst>
              <a:ext uri="{FF2B5EF4-FFF2-40B4-BE49-F238E27FC236}">
                <a16:creationId xmlns:a16="http://schemas.microsoft.com/office/drawing/2014/main" id="{B342F8D8-3BFA-486E-A21F-3C1FE0D953EC}"/>
              </a:ext>
            </a:extLst>
          </p:cNvPr>
          <p:cNvSpPr txBox="1"/>
          <p:nvPr/>
        </p:nvSpPr>
        <p:spPr>
          <a:xfrm>
            <a:off x="5858858" y="5613370"/>
            <a:ext cx="365760" cy="270843"/>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7F134C"/>
                </a:solidFill>
                <a:effectLst/>
                <a:uLnTx/>
                <a:uFillTx/>
                <a:latin typeface="Arial" panose="020B0604020202020204"/>
                <a:ea typeface="+mn-ea"/>
                <a:cs typeface="+mn-cs"/>
              </a:rPr>
              <a:t>1841</a:t>
            </a:r>
          </a:p>
        </p:txBody>
      </p:sp>
      <p:sp>
        <p:nvSpPr>
          <p:cNvPr id="18" name="TextBox 17">
            <a:extLst>
              <a:ext uri="{FF2B5EF4-FFF2-40B4-BE49-F238E27FC236}">
                <a16:creationId xmlns:a16="http://schemas.microsoft.com/office/drawing/2014/main" id="{706D033E-BAFF-444B-8679-AC63540FFE7A}"/>
              </a:ext>
            </a:extLst>
          </p:cNvPr>
          <p:cNvSpPr txBox="1"/>
          <p:nvPr/>
        </p:nvSpPr>
        <p:spPr>
          <a:xfrm>
            <a:off x="6695813" y="5613370"/>
            <a:ext cx="365760" cy="270843"/>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7F134C"/>
                </a:solidFill>
                <a:effectLst/>
                <a:uLnTx/>
                <a:uFillTx/>
                <a:latin typeface="Arial" panose="020B0604020202020204"/>
                <a:ea typeface="+mn-ea"/>
                <a:cs typeface="+mn-cs"/>
              </a:rPr>
              <a:t>1701</a:t>
            </a:r>
          </a:p>
        </p:txBody>
      </p:sp>
      <p:sp>
        <p:nvSpPr>
          <p:cNvPr id="20" name="TextBox 19">
            <a:extLst>
              <a:ext uri="{FF2B5EF4-FFF2-40B4-BE49-F238E27FC236}">
                <a16:creationId xmlns:a16="http://schemas.microsoft.com/office/drawing/2014/main" id="{90D93D45-42BD-4CAC-A90B-EFE27CA4A772}"/>
              </a:ext>
            </a:extLst>
          </p:cNvPr>
          <p:cNvSpPr txBox="1"/>
          <p:nvPr/>
        </p:nvSpPr>
        <p:spPr>
          <a:xfrm>
            <a:off x="7532768" y="5613370"/>
            <a:ext cx="365760" cy="270843"/>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7F134C"/>
                </a:solidFill>
                <a:effectLst/>
                <a:uLnTx/>
                <a:uFillTx/>
                <a:latin typeface="Arial" panose="020B0604020202020204"/>
                <a:ea typeface="+mn-ea"/>
                <a:cs typeface="+mn-cs"/>
              </a:rPr>
              <a:t>1288</a:t>
            </a:r>
          </a:p>
        </p:txBody>
      </p:sp>
      <p:sp>
        <p:nvSpPr>
          <p:cNvPr id="21" name="TextBox 20">
            <a:extLst>
              <a:ext uri="{FF2B5EF4-FFF2-40B4-BE49-F238E27FC236}">
                <a16:creationId xmlns:a16="http://schemas.microsoft.com/office/drawing/2014/main" id="{B16E384C-52CF-4D00-A8BD-B73320DF0D6D}"/>
              </a:ext>
            </a:extLst>
          </p:cNvPr>
          <p:cNvSpPr txBox="1"/>
          <p:nvPr/>
        </p:nvSpPr>
        <p:spPr>
          <a:xfrm>
            <a:off x="8369723" y="5613370"/>
            <a:ext cx="365760" cy="270843"/>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7F134C"/>
                </a:solidFill>
                <a:effectLst/>
                <a:uLnTx/>
                <a:uFillTx/>
                <a:latin typeface="Arial" panose="020B0604020202020204"/>
                <a:ea typeface="+mn-ea"/>
                <a:cs typeface="+mn-cs"/>
              </a:rPr>
              <a:t>831</a:t>
            </a:r>
          </a:p>
        </p:txBody>
      </p:sp>
      <p:sp>
        <p:nvSpPr>
          <p:cNvPr id="23" name="TextBox 22">
            <a:extLst>
              <a:ext uri="{FF2B5EF4-FFF2-40B4-BE49-F238E27FC236}">
                <a16:creationId xmlns:a16="http://schemas.microsoft.com/office/drawing/2014/main" id="{45EB9B2C-F7E7-4AF0-82E6-12FC4F1B9F00}"/>
              </a:ext>
            </a:extLst>
          </p:cNvPr>
          <p:cNvSpPr txBox="1"/>
          <p:nvPr/>
        </p:nvSpPr>
        <p:spPr>
          <a:xfrm>
            <a:off x="9206678" y="5613370"/>
            <a:ext cx="365760" cy="270843"/>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7F134C"/>
                </a:solidFill>
                <a:effectLst/>
                <a:uLnTx/>
                <a:uFillTx/>
                <a:latin typeface="Arial" panose="020B0604020202020204"/>
                <a:ea typeface="+mn-ea"/>
                <a:cs typeface="+mn-cs"/>
              </a:rPr>
              <a:t>309</a:t>
            </a:r>
          </a:p>
        </p:txBody>
      </p:sp>
      <p:sp>
        <p:nvSpPr>
          <p:cNvPr id="24" name="TextBox 23">
            <a:extLst>
              <a:ext uri="{FF2B5EF4-FFF2-40B4-BE49-F238E27FC236}">
                <a16:creationId xmlns:a16="http://schemas.microsoft.com/office/drawing/2014/main" id="{66B6D084-57CD-448E-9F55-7F182BD26529}"/>
              </a:ext>
            </a:extLst>
          </p:cNvPr>
          <p:cNvSpPr txBox="1">
            <a:spLocks/>
          </p:cNvSpPr>
          <p:nvPr/>
        </p:nvSpPr>
        <p:spPr>
          <a:xfrm>
            <a:off x="2678300" y="5751851"/>
            <a:ext cx="282129" cy="270843"/>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2152</a:t>
            </a:r>
          </a:p>
        </p:txBody>
      </p:sp>
      <p:sp>
        <p:nvSpPr>
          <p:cNvPr id="25" name="TextBox 24">
            <a:extLst>
              <a:ext uri="{FF2B5EF4-FFF2-40B4-BE49-F238E27FC236}">
                <a16:creationId xmlns:a16="http://schemas.microsoft.com/office/drawing/2014/main" id="{F5805729-B203-4680-9F64-20762B05024D}"/>
              </a:ext>
            </a:extLst>
          </p:cNvPr>
          <p:cNvSpPr txBox="1">
            <a:spLocks/>
          </p:cNvSpPr>
          <p:nvPr/>
        </p:nvSpPr>
        <p:spPr>
          <a:xfrm>
            <a:off x="3431623" y="5751851"/>
            <a:ext cx="282130" cy="270843"/>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1993</a:t>
            </a:r>
          </a:p>
        </p:txBody>
      </p:sp>
      <p:sp>
        <p:nvSpPr>
          <p:cNvPr id="27" name="TextBox 26">
            <a:extLst>
              <a:ext uri="{FF2B5EF4-FFF2-40B4-BE49-F238E27FC236}">
                <a16:creationId xmlns:a16="http://schemas.microsoft.com/office/drawing/2014/main" id="{6A6E09B3-8FA0-4DA3-8872-1E952F0B87CC}"/>
              </a:ext>
            </a:extLst>
          </p:cNvPr>
          <p:cNvSpPr txBox="1">
            <a:spLocks/>
          </p:cNvSpPr>
          <p:nvPr/>
        </p:nvSpPr>
        <p:spPr>
          <a:xfrm>
            <a:off x="4184948" y="5751851"/>
            <a:ext cx="365760" cy="270843"/>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1936</a:t>
            </a:r>
          </a:p>
        </p:txBody>
      </p:sp>
      <p:sp>
        <p:nvSpPr>
          <p:cNvPr id="28" name="TextBox 27">
            <a:extLst>
              <a:ext uri="{FF2B5EF4-FFF2-40B4-BE49-F238E27FC236}">
                <a16:creationId xmlns:a16="http://schemas.microsoft.com/office/drawing/2014/main" id="{54F17451-BC83-4D82-91C6-DAE6F870FABC}"/>
              </a:ext>
            </a:extLst>
          </p:cNvPr>
          <p:cNvSpPr txBox="1">
            <a:spLocks/>
          </p:cNvSpPr>
          <p:nvPr/>
        </p:nvSpPr>
        <p:spPr>
          <a:xfrm>
            <a:off x="5021903" y="5751852"/>
            <a:ext cx="365760" cy="270843"/>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1858</a:t>
            </a:r>
          </a:p>
        </p:txBody>
      </p:sp>
      <p:sp>
        <p:nvSpPr>
          <p:cNvPr id="30" name="TextBox 29">
            <a:extLst>
              <a:ext uri="{FF2B5EF4-FFF2-40B4-BE49-F238E27FC236}">
                <a16:creationId xmlns:a16="http://schemas.microsoft.com/office/drawing/2014/main" id="{66A47857-6C4F-4548-95AF-D2921D334792}"/>
              </a:ext>
            </a:extLst>
          </p:cNvPr>
          <p:cNvSpPr txBox="1"/>
          <p:nvPr/>
        </p:nvSpPr>
        <p:spPr>
          <a:xfrm>
            <a:off x="5858858" y="5751851"/>
            <a:ext cx="365760"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1791</a:t>
            </a:r>
          </a:p>
        </p:txBody>
      </p:sp>
      <p:sp>
        <p:nvSpPr>
          <p:cNvPr id="31" name="TextBox 30">
            <a:extLst>
              <a:ext uri="{FF2B5EF4-FFF2-40B4-BE49-F238E27FC236}">
                <a16:creationId xmlns:a16="http://schemas.microsoft.com/office/drawing/2014/main" id="{944BE6D9-C713-44EE-8529-9D1C39ABD68E}"/>
              </a:ext>
            </a:extLst>
          </p:cNvPr>
          <p:cNvSpPr txBox="1"/>
          <p:nvPr/>
        </p:nvSpPr>
        <p:spPr>
          <a:xfrm>
            <a:off x="6695813" y="5751851"/>
            <a:ext cx="365760" cy="270843"/>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1664</a:t>
            </a:r>
          </a:p>
        </p:txBody>
      </p:sp>
      <p:sp>
        <p:nvSpPr>
          <p:cNvPr id="33" name="TextBox 32">
            <a:extLst>
              <a:ext uri="{FF2B5EF4-FFF2-40B4-BE49-F238E27FC236}">
                <a16:creationId xmlns:a16="http://schemas.microsoft.com/office/drawing/2014/main" id="{02206FD9-5BC5-44BC-B4DB-427BC4C74688}"/>
              </a:ext>
            </a:extLst>
          </p:cNvPr>
          <p:cNvSpPr txBox="1"/>
          <p:nvPr/>
        </p:nvSpPr>
        <p:spPr>
          <a:xfrm>
            <a:off x="7532768" y="5751851"/>
            <a:ext cx="365760" cy="270843"/>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1232</a:t>
            </a:r>
          </a:p>
        </p:txBody>
      </p:sp>
      <p:sp>
        <p:nvSpPr>
          <p:cNvPr id="34" name="TextBox 33">
            <a:extLst>
              <a:ext uri="{FF2B5EF4-FFF2-40B4-BE49-F238E27FC236}">
                <a16:creationId xmlns:a16="http://schemas.microsoft.com/office/drawing/2014/main" id="{B801EAD3-69FA-4AE9-A853-54D410B66182}"/>
              </a:ext>
            </a:extLst>
          </p:cNvPr>
          <p:cNvSpPr txBox="1"/>
          <p:nvPr/>
        </p:nvSpPr>
        <p:spPr>
          <a:xfrm>
            <a:off x="8369723" y="5751851"/>
            <a:ext cx="365760" cy="270843"/>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774</a:t>
            </a:r>
          </a:p>
        </p:txBody>
      </p:sp>
      <p:sp>
        <p:nvSpPr>
          <p:cNvPr id="36" name="TextBox 35">
            <a:extLst>
              <a:ext uri="{FF2B5EF4-FFF2-40B4-BE49-F238E27FC236}">
                <a16:creationId xmlns:a16="http://schemas.microsoft.com/office/drawing/2014/main" id="{73881466-27E0-47F6-BF45-3588B1A001DE}"/>
              </a:ext>
            </a:extLst>
          </p:cNvPr>
          <p:cNvSpPr txBox="1"/>
          <p:nvPr/>
        </p:nvSpPr>
        <p:spPr>
          <a:xfrm>
            <a:off x="9206678" y="5751851"/>
            <a:ext cx="365760" cy="270843"/>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270</a:t>
            </a:r>
          </a:p>
        </p:txBody>
      </p:sp>
      <p:sp>
        <p:nvSpPr>
          <p:cNvPr id="38" name="TextBox 37">
            <a:extLst>
              <a:ext uri="{FF2B5EF4-FFF2-40B4-BE49-F238E27FC236}">
                <a16:creationId xmlns:a16="http://schemas.microsoft.com/office/drawing/2014/main" id="{AE069E6F-4AA7-4D5F-949F-66DBBCC47517}"/>
              </a:ext>
            </a:extLst>
          </p:cNvPr>
          <p:cNvSpPr txBox="1">
            <a:spLocks/>
          </p:cNvSpPr>
          <p:nvPr/>
        </p:nvSpPr>
        <p:spPr>
          <a:xfrm>
            <a:off x="1679930" y="5613370"/>
            <a:ext cx="767839" cy="270843"/>
          </a:xfrm>
          <a:prstGeom prst="rect">
            <a:avLst/>
          </a:prstGeom>
          <a:noFill/>
        </p:spPr>
        <p:txBody>
          <a:bodyPr wrap="none" lIns="0" rIns="0"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1" i="0" u="none" strike="noStrike" kern="1200" cap="none" spc="0" normalizeH="0" baseline="0" noProof="0">
                <a:ln>
                  <a:noFill/>
                </a:ln>
                <a:solidFill>
                  <a:srgbClr val="7F134C"/>
                </a:solidFill>
                <a:effectLst/>
                <a:uLnTx/>
                <a:uFillTx/>
                <a:latin typeface="Arial" panose="020B0604020202020204"/>
                <a:ea typeface="+mn-ea"/>
                <a:cs typeface="+mn-cs"/>
              </a:rPr>
              <a:t>DAPA 10 mg</a:t>
            </a:r>
          </a:p>
        </p:txBody>
      </p:sp>
      <p:sp>
        <p:nvSpPr>
          <p:cNvPr id="39" name="TextBox 38">
            <a:extLst>
              <a:ext uri="{FF2B5EF4-FFF2-40B4-BE49-F238E27FC236}">
                <a16:creationId xmlns:a16="http://schemas.microsoft.com/office/drawing/2014/main" id="{D4A2AD52-C946-48B0-A568-7FE0BA6C5ED4}"/>
              </a:ext>
            </a:extLst>
          </p:cNvPr>
          <p:cNvSpPr txBox="1">
            <a:spLocks/>
          </p:cNvSpPr>
          <p:nvPr/>
        </p:nvSpPr>
        <p:spPr>
          <a:xfrm>
            <a:off x="1958853" y="5751851"/>
            <a:ext cx="488916" cy="270843"/>
          </a:xfrm>
          <a:prstGeom prst="rect">
            <a:avLst/>
          </a:prstGeom>
          <a:noFill/>
        </p:spPr>
        <p:txBody>
          <a:bodyPr wrap="none" lIns="0" rIns="0"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Placebo</a:t>
            </a:r>
          </a:p>
        </p:txBody>
      </p:sp>
      <p:sp>
        <p:nvSpPr>
          <p:cNvPr id="40" name="TextBox 39">
            <a:extLst>
              <a:ext uri="{FF2B5EF4-FFF2-40B4-BE49-F238E27FC236}">
                <a16:creationId xmlns:a16="http://schemas.microsoft.com/office/drawing/2014/main" id="{4D156331-772E-4DDF-91E3-579E178A4380}"/>
              </a:ext>
            </a:extLst>
          </p:cNvPr>
          <p:cNvSpPr txBox="1">
            <a:spLocks/>
          </p:cNvSpPr>
          <p:nvPr/>
        </p:nvSpPr>
        <p:spPr>
          <a:xfrm>
            <a:off x="8916926" y="3354575"/>
            <a:ext cx="1206613" cy="584775"/>
          </a:xfrm>
          <a:prstGeom prst="rect">
            <a:avLst/>
          </a:prstGeom>
          <a:noFill/>
        </p:spPr>
        <p:txBody>
          <a:bodyPr wrap="none" lIns="0" rIns="0"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600" b="1" i="0" u="none" strike="noStrike" kern="1200" cap="none" spc="0" normalizeH="0" baseline="0" noProof="0">
                <a:ln>
                  <a:noFill/>
                </a:ln>
                <a:solidFill>
                  <a:srgbClr val="7F134C"/>
                </a:solidFill>
                <a:effectLst/>
                <a:uLnTx/>
                <a:uFillTx/>
                <a:latin typeface="Arial" panose="020B0604020202020204"/>
                <a:ea typeface="+mn-ea"/>
                <a:cs typeface="+mn-cs"/>
              </a:rPr>
              <a:t>DAPA 10 mg</a:t>
            </a:r>
            <a:br>
              <a:rPr kumimoji="0" lang="en-US" sz="1600" b="1" i="0" u="none" strike="noStrike" kern="1200" cap="none" spc="0" normalizeH="0" baseline="0" noProof="0">
                <a:ln>
                  <a:noFill/>
                </a:ln>
                <a:solidFill>
                  <a:srgbClr val="7F134C"/>
                </a:solidFill>
                <a:effectLst/>
                <a:uLnTx/>
                <a:uFillTx/>
                <a:latin typeface="Arial" panose="020B0604020202020204"/>
                <a:ea typeface="+mn-ea"/>
                <a:cs typeface="+mn-cs"/>
              </a:rPr>
            </a:br>
            <a:r>
              <a:rPr kumimoji="0" lang="en-US" sz="1600" b="1" i="0" u="none" strike="noStrike" kern="1200" cap="none" spc="0" normalizeH="0" baseline="0" noProof="0">
                <a:ln>
                  <a:noFill/>
                </a:ln>
                <a:solidFill>
                  <a:srgbClr val="7F134C"/>
                </a:solidFill>
                <a:effectLst/>
                <a:uLnTx/>
                <a:uFillTx/>
                <a:latin typeface="Arial" panose="020B0604020202020204"/>
                <a:ea typeface="+mn-ea"/>
                <a:cs typeface="+mn-cs"/>
              </a:rPr>
              <a:t>197 events</a:t>
            </a:r>
          </a:p>
        </p:txBody>
      </p:sp>
      <p:sp>
        <p:nvSpPr>
          <p:cNvPr id="41" name="TextBox 40">
            <a:extLst>
              <a:ext uri="{FF2B5EF4-FFF2-40B4-BE49-F238E27FC236}">
                <a16:creationId xmlns:a16="http://schemas.microsoft.com/office/drawing/2014/main" id="{7275BECD-B0AE-4773-AFE7-8509C4F4D949}"/>
              </a:ext>
            </a:extLst>
          </p:cNvPr>
          <p:cNvSpPr txBox="1">
            <a:spLocks/>
          </p:cNvSpPr>
          <p:nvPr/>
        </p:nvSpPr>
        <p:spPr>
          <a:xfrm>
            <a:off x="8996051" y="1213774"/>
            <a:ext cx="1048365" cy="584775"/>
          </a:xfrm>
          <a:prstGeom prst="rect">
            <a:avLst/>
          </a:prstGeom>
          <a:noFill/>
        </p:spPr>
        <p:txBody>
          <a:bodyPr wrap="none" lIns="0" rIns="0"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Placebo</a:t>
            </a:r>
            <a:br>
              <a:rPr kumimoji="0" lang="en-US" sz="1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br>
            <a:r>
              <a:rPr kumimoji="0" lang="en-US" sz="1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312 events</a:t>
            </a:r>
          </a:p>
        </p:txBody>
      </p:sp>
      <p:cxnSp>
        <p:nvCxnSpPr>
          <p:cNvPr id="44" name="Straight Connector 43">
            <a:extLst>
              <a:ext uri="{FF2B5EF4-FFF2-40B4-BE49-F238E27FC236}">
                <a16:creationId xmlns:a16="http://schemas.microsoft.com/office/drawing/2014/main" id="{CD9C68C3-B9FD-4952-BA67-545A0B6C46CE}"/>
              </a:ext>
            </a:extLst>
          </p:cNvPr>
          <p:cNvCxnSpPr/>
          <p:nvPr/>
        </p:nvCxnSpPr>
        <p:spPr>
          <a:xfrm>
            <a:off x="2647088" y="1282706"/>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05D4C72-B937-467F-BB12-ED4D747C1B92}"/>
              </a:ext>
            </a:extLst>
          </p:cNvPr>
          <p:cNvCxnSpPr/>
          <p:nvPr/>
        </p:nvCxnSpPr>
        <p:spPr>
          <a:xfrm>
            <a:off x="2647088" y="1921644"/>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32383DB-18CB-40E0-B4C5-72F0E081CB30}"/>
              </a:ext>
            </a:extLst>
          </p:cNvPr>
          <p:cNvCxnSpPr/>
          <p:nvPr/>
        </p:nvCxnSpPr>
        <p:spPr>
          <a:xfrm>
            <a:off x="2647088" y="256058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B0C9977-C932-4665-8944-4FFAB0FE3DEB}"/>
              </a:ext>
            </a:extLst>
          </p:cNvPr>
          <p:cNvCxnSpPr/>
          <p:nvPr/>
        </p:nvCxnSpPr>
        <p:spPr>
          <a:xfrm>
            <a:off x="2647088" y="3199520"/>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87DF22D-1CCA-4925-B0BB-856D6A2569DA}"/>
              </a:ext>
            </a:extLst>
          </p:cNvPr>
          <p:cNvCxnSpPr/>
          <p:nvPr/>
        </p:nvCxnSpPr>
        <p:spPr>
          <a:xfrm>
            <a:off x="2647088" y="3838458"/>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15182CF-C76F-49CF-9D22-B8E1359C9C84}"/>
              </a:ext>
            </a:extLst>
          </p:cNvPr>
          <p:cNvCxnSpPr/>
          <p:nvPr/>
        </p:nvCxnSpPr>
        <p:spPr>
          <a:xfrm>
            <a:off x="2647088" y="4477396"/>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7B991FD-07AE-43A3-A26F-F9BA499AEC00}"/>
              </a:ext>
            </a:extLst>
          </p:cNvPr>
          <p:cNvCxnSpPr/>
          <p:nvPr/>
        </p:nvCxnSpPr>
        <p:spPr>
          <a:xfrm>
            <a:off x="2647088" y="5116336"/>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DCC7EEC-960C-4AB0-9D8C-03CF8C7E2080}"/>
              </a:ext>
            </a:extLst>
          </p:cNvPr>
          <p:cNvSpPr txBox="1"/>
          <p:nvPr/>
        </p:nvSpPr>
        <p:spPr>
          <a:xfrm>
            <a:off x="2467594" y="4997753"/>
            <a:ext cx="25519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0</a:t>
            </a:r>
          </a:p>
        </p:txBody>
      </p:sp>
      <p:sp>
        <p:nvSpPr>
          <p:cNvPr id="52" name="TextBox 51">
            <a:extLst>
              <a:ext uri="{FF2B5EF4-FFF2-40B4-BE49-F238E27FC236}">
                <a16:creationId xmlns:a16="http://schemas.microsoft.com/office/drawing/2014/main" id="{6877CC7F-2FC7-4138-885E-AD0D91BF52EF}"/>
              </a:ext>
            </a:extLst>
          </p:cNvPr>
          <p:cNvSpPr txBox="1"/>
          <p:nvPr/>
        </p:nvSpPr>
        <p:spPr>
          <a:xfrm>
            <a:off x="2467594" y="4357036"/>
            <a:ext cx="25519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4</a:t>
            </a:r>
          </a:p>
        </p:txBody>
      </p:sp>
      <p:sp>
        <p:nvSpPr>
          <p:cNvPr id="53" name="TextBox 52">
            <a:extLst>
              <a:ext uri="{FF2B5EF4-FFF2-40B4-BE49-F238E27FC236}">
                <a16:creationId xmlns:a16="http://schemas.microsoft.com/office/drawing/2014/main" id="{D3C52B95-19D9-43D3-9687-B3B3D1E1011E}"/>
              </a:ext>
            </a:extLst>
          </p:cNvPr>
          <p:cNvSpPr txBox="1"/>
          <p:nvPr/>
        </p:nvSpPr>
        <p:spPr>
          <a:xfrm>
            <a:off x="2467594" y="3716319"/>
            <a:ext cx="25519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8</a:t>
            </a:r>
          </a:p>
        </p:txBody>
      </p:sp>
      <p:sp>
        <p:nvSpPr>
          <p:cNvPr id="54" name="TextBox 53">
            <a:extLst>
              <a:ext uri="{FF2B5EF4-FFF2-40B4-BE49-F238E27FC236}">
                <a16:creationId xmlns:a16="http://schemas.microsoft.com/office/drawing/2014/main" id="{8FE10CDF-E619-4F17-AEB2-F00652D11DD8}"/>
              </a:ext>
            </a:extLst>
          </p:cNvPr>
          <p:cNvSpPr txBox="1"/>
          <p:nvPr/>
        </p:nvSpPr>
        <p:spPr>
          <a:xfrm>
            <a:off x="2397061" y="3075602"/>
            <a:ext cx="325731"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12</a:t>
            </a:r>
          </a:p>
        </p:txBody>
      </p:sp>
      <p:sp>
        <p:nvSpPr>
          <p:cNvPr id="55" name="TextBox 54">
            <a:extLst>
              <a:ext uri="{FF2B5EF4-FFF2-40B4-BE49-F238E27FC236}">
                <a16:creationId xmlns:a16="http://schemas.microsoft.com/office/drawing/2014/main" id="{69102061-3275-449C-8756-7537FE04AB6E}"/>
              </a:ext>
            </a:extLst>
          </p:cNvPr>
          <p:cNvSpPr txBox="1"/>
          <p:nvPr/>
        </p:nvSpPr>
        <p:spPr>
          <a:xfrm>
            <a:off x="2397061" y="2434885"/>
            <a:ext cx="325731"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16</a:t>
            </a:r>
          </a:p>
        </p:txBody>
      </p:sp>
      <p:sp>
        <p:nvSpPr>
          <p:cNvPr id="56" name="TextBox 55">
            <a:extLst>
              <a:ext uri="{FF2B5EF4-FFF2-40B4-BE49-F238E27FC236}">
                <a16:creationId xmlns:a16="http://schemas.microsoft.com/office/drawing/2014/main" id="{9A3E96CE-CAFE-4AE8-B452-36EA04CD0933}"/>
              </a:ext>
            </a:extLst>
          </p:cNvPr>
          <p:cNvSpPr txBox="1"/>
          <p:nvPr/>
        </p:nvSpPr>
        <p:spPr>
          <a:xfrm>
            <a:off x="2397061" y="1794168"/>
            <a:ext cx="325731"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20</a:t>
            </a:r>
          </a:p>
        </p:txBody>
      </p:sp>
      <p:sp>
        <p:nvSpPr>
          <p:cNvPr id="57" name="TextBox 56">
            <a:extLst>
              <a:ext uri="{FF2B5EF4-FFF2-40B4-BE49-F238E27FC236}">
                <a16:creationId xmlns:a16="http://schemas.microsoft.com/office/drawing/2014/main" id="{2D7AF2ED-5DEC-484F-ADA2-7A9C45DEBA04}"/>
              </a:ext>
            </a:extLst>
          </p:cNvPr>
          <p:cNvSpPr txBox="1"/>
          <p:nvPr/>
        </p:nvSpPr>
        <p:spPr>
          <a:xfrm>
            <a:off x="2397061" y="1153451"/>
            <a:ext cx="325731"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24</a:t>
            </a:r>
          </a:p>
        </p:txBody>
      </p:sp>
      <p:sp>
        <p:nvSpPr>
          <p:cNvPr id="58" name="TextBox 57">
            <a:extLst>
              <a:ext uri="{FF2B5EF4-FFF2-40B4-BE49-F238E27FC236}">
                <a16:creationId xmlns:a16="http://schemas.microsoft.com/office/drawing/2014/main" id="{E6E9F941-15E8-43F7-A86C-3A7AFD6FBE73}"/>
              </a:ext>
            </a:extLst>
          </p:cNvPr>
          <p:cNvSpPr txBox="1"/>
          <p:nvPr/>
        </p:nvSpPr>
        <p:spPr>
          <a:xfrm>
            <a:off x="2645035" y="5229625"/>
            <a:ext cx="25519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0</a:t>
            </a:r>
          </a:p>
        </p:txBody>
      </p:sp>
      <p:cxnSp>
        <p:nvCxnSpPr>
          <p:cNvPr id="59" name="Straight Connector 58">
            <a:extLst>
              <a:ext uri="{FF2B5EF4-FFF2-40B4-BE49-F238E27FC236}">
                <a16:creationId xmlns:a16="http://schemas.microsoft.com/office/drawing/2014/main" id="{5D80FD2D-3C34-4FE4-91FA-F68EF1AA1299}"/>
              </a:ext>
            </a:extLst>
          </p:cNvPr>
          <p:cNvCxnSpPr>
            <a:cxnSpLocks/>
          </p:cNvCxnSpPr>
          <p:nvPr/>
        </p:nvCxnSpPr>
        <p:spPr>
          <a:xfrm rot="16200000">
            <a:off x="2731830" y="519825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BDAA1AF-DE8A-43B5-8591-31029B458E90}"/>
              </a:ext>
            </a:extLst>
          </p:cNvPr>
          <p:cNvCxnSpPr>
            <a:cxnSpLocks/>
          </p:cNvCxnSpPr>
          <p:nvPr/>
        </p:nvCxnSpPr>
        <p:spPr>
          <a:xfrm rot="16200000">
            <a:off x="3553602" y="519825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B818580-D5E8-45A4-9293-076F31E98CFA}"/>
              </a:ext>
            </a:extLst>
          </p:cNvPr>
          <p:cNvCxnSpPr>
            <a:cxnSpLocks/>
          </p:cNvCxnSpPr>
          <p:nvPr/>
        </p:nvCxnSpPr>
        <p:spPr>
          <a:xfrm rot="16200000">
            <a:off x="4380292" y="519825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123D18D-93E1-4795-AC9F-C2E3E1AA8249}"/>
              </a:ext>
            </a:extLst>
          </p:cNvPr>
          <p:cNvCxnSpPr>
            <a:cxnSpLocks/>
          </p:cNvCxnSpPr>
          <p:nvPr/>
        </p:nvCxnSpPr>
        <p:spPr>
          <a:xfrm rot="16200000">
            <a:off x="5213103" y="519825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FF3A725-913A-4F53-870C-AE1F428A1C10}"/>
              </a:ext>
            </a:extLst>
          </p:cNvPr>
          <p:cNvCxnSpPr>
            <a:cxnSpLocks/>
          </p:cNvCxnSpPr>
          <p:nvPr/>
        </p:nvCxnSpPr>
        <p:spPr>
          <a:xfrm rot="16200000">
            <a:off x="6033835" y="519825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DBC86C4-B6F3-49A8-8A5B-C6FEA95A9DA8}"/>
              </a:ext>
            </a:extLst>
          </p:cNvPr>
          <p:cNvCxnSpPr>
            <a:cxnSpLocks/>
          </p:cNvCxnSpPr>
          <p:nvPr/>
        </p:nvCxnSpPr>
        <p:spPr>
          <a:xfrm rot="16200000">
            <a:off x="6838314" y="519825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EA4398F-A0ED-4F1B-BF88-2EBD3A474523}"/>
              </a:ext>
            </a:extLst>
          </p:cNvPr>
          <p:cNvCxnSpPr>
            <a:cxnSpLocks/>
          </p:cNvCxnSpPr>
          <p:nvPr/>
        </p:nvCxnSpPr>
        <p:spPr>
          <a:xfrm rot="16200000">
            <a:off x="8480330" y="519825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531801C-1115-4D84-8E01-7505EFEC2E42}"/>
              </a:ext>
            </a:extLst>
          </p:cNvPr>
          <p:cNvCxnSpPr>
            <a:cxnSpLocks/>
          </p:cNvCxnSpPr>
          <p:nvPr/>
        </p:nvCxnSpPr>
        <p:spPr>
          <a:xfrm rot="16200000">
            <a:off x="7652625" y="519825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51AC06C-CBD2-4D60-9266-B9C3A24F98C5}"/>
              </a:ext>
            </a:extLst>
          </p:cNvPr>
          <p:cNvCxnSpPr>
            <a:cxnSpLocks/>
          </p:cNvCxnSpPr>
          <p:nvPr/>
        </p:nvCxnSpPr>
        <p:spPr>
          <a:xfrm rot="16200000">
            <a:off x="9308132" y="519825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E74F1AF-3C4E-4035-8627-CC2B87F52E32}"/>
              </a:ext>
            </a:extLst>
          </p:cNvPr>
          <p:cNvSpPr txBox="1"/>
          <p:nvPr/>
        </p:nvSpPr>
        <p:spPr>
          <a:xfrm>
            <a:off x="3471723" y="5229625"/>
            <a:ext cx="25519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4</a:t>
            </a:r>
          </a:p>
        </p:txBody>
      </p:sp>
      <p:sp>
        <p:nvSpPr>
          <p:cNvPr id="73" name="TextBox 72">
            <a:extLst>
              <a:ext uri="{FF2B5EF4-FFF2-40B4-BE49-F238E27FC236}">
                <a16:creationId xmlns:a16="http://schemas.microsoft.com/office/drawing/2014/main" id="{7428B229-E994-4FDB-95CD-6500132B1B3C}"/>
              </a:ext>
            </a:extLst>
          </p:cNvPr>
          <p:cNvSpPr txBox="1"/>
          <p:nvPr/>
        </p:nvSpPr>
        <p:spPr>
          <a:xfrm>
            <a:off x="4298413" y="5229625"/>
            <a:ext cx="25519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8</a:t>
            </a:r>
          </a:p>
        </p:txBody>
      </p:sp>
      <p:sp>
        <p:nvSpPr>
          <p:cNvPr id="75" name="TextBox 74">
            <a:extLst>
              <a:ext uri="{FF2B5EF4-FFF2-40B4-BE49-F238E27FC236}">
                <a16:creationId xmlns:a16="http://schemas.microsoft.com/office/drawing/2014/main" id="{2F7AC70B-898C-41CE-B823-63AF2D84002E}"/>
              </a:ext>
            </a:extLst>
          </p:cNvPr>
          <p:cNvSpPr txBox="1">
            <a:spLocks/>
          </p:cNvSpPr>
          <p:nvPr/>
        </p:nvSpPr>
        <p:spPr>
          <a:xfrm>
            <a:off x="5075943" y="5229626"/>
            <a:ext cx="3657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12</a:t>
            </a:r>
          </a:p>
        </p:txBody>
      </p:sp>
      <p:sp>
        <p:nvSpPr>
          <p:cNvPr id="77" name="TextBox 76">
            <a:extLst>
              <a:ext uri="{FF2B5EF4-FFF2-40B4-BE49-F238E27FC236}">
                <a16:creationId xmlns:a16="http://schemas.microsoft.com/office/drawing/2014/main" id="{955227BE-ED0C-4AE4-A63A-559D0F6C2122}"/>
              </a:ext>
            </a:extLst>
          </p:cNvPr>
          <p:cNvSpPr txBox="1"/>
          <p:nvPr/>
        </p:nvSpPr>
        <p:spPr>
          <a:xfrm>
            <a:off x="5896675" y="5229625"/>
            <a:ext cx="3657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16</a:t>
            </a:r>
          </a:p>
        </p:txBody>
      </p:sp>
      <p:sp>
        <p:nvSpPr>
          <p:cNvPr id="78" name="TextBox 77">
            <a:extLst>
              <a:ext uri="{FF2B5EF4-FFF2-40B4-BE49-F238E27FC236}">
                <a16:creationId xmlns:a16="http://schemas.microsoft.com/office/drawing/2014/main" id="{70B34C72-B2D3-40BF-A8EC-573AC1B93F67}"/>
              </a:ext>
            </a:extLst>
          </p:cNvPr>
          <p:cNvSpPr txBox="1"/>
          <p:nvPr/>
        </p:nvSpPr>
        <p:spPr>
          <a:xfrm>
            <a:off x="6701154" y="5229625"/>
            <a:ext cx="3657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20</a:t>
            </a:r>
          </a:p>
        </p:txBody>
      </p:sp>
      <p:sp>
        <p:nvSpPr>
          <p:cNvPr id="79" name="TextBox 78">
            <a:extLst>
              <a:ext uri="{FF2B5EF4-FFF2-40B4-BE49-F238E27FC236}">
                <a16:creationId xmlns:a16="http://schemas.microsoft.com/office/drawing/2014/main" id="{D4D571B8-9DE6-42A3-8587-6F9F40D3BDA4}"/>
              </a:ext>
            </a:extLst>
          </p:cNvPr>
          <p:cNvSpPr txBox="1"/>
          <p:nvPr/>
        </p:nvSpPr>
        <p:spPr>
          <a:xfrm>
            <a:off x="7515465" y="5229625"/>
            <a:ext cx="3657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24</a:t>
            </a:r>
          </a:p>
        </p:txBody>
      </p:sp>
      <p:sp>
        <p:nvSpPr>
          <p:cNvPr id="80" name="TextBox 79">
            <a:extLst>
              <a:ext uri="{FF2B5EF4-FFF2-40B4-BE49-F238E27FC236}">
                <a16:creationId xmlns:a16="http://schemas.microsoft.com/office/drawing/2014/main" id="{62DD300F-1EBC-4D34-A5E8-4E4DB101C595}"/>
              </a:ext>
            </a:extLst>
          </p:cNvPr>
          <p:cNvSpPr txBox="1"/>
          <p:nvPr/>
        </p:nvSpPr>
        <p:spPr>
          <a:xfrm>
            <a:off x="8343170" y="5229625"/>
            <a:ext cx="3657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28</a:t>
            </a:r>
          </a:p>
        </p:txBody>
      </p:sp>
      <p:sp>
        <p:nvSpPr>
          <p:cNvPr id="83" name="TextBox 82">
            <a:extLst>
              <a:ext uri="{FF2B5EF4-FFF2-40B4-BE49-F238E27FC236}">
                <a16:creationId xmlns:a16="http://schemas.microsoft.com/office/drawing/2014/main" id="{A19AEE5B-C6DB-4636-BFB6-1B984072ECB3}"/>
              </a:ext>
            </a:extLst>
          </p:cNvPr>
          <p:cNvSpPr txBox="1"/>
          <p:nvPr/>
        </p:nvSpPr>
        <p:spPr>
          <a:xfrm>
            <a:off x="9182098" y="5229625"/>
            <a:ext cx="3657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32</a:t>
            </a:r>
          </a:p>
        </p:txBody>
      </p:sp>
      <p:sp>
        <p:nvSpPr>
          <p:cNvPr id="84" name="TextBox 83">
            <a:extLst>
              <a:ext uri="{FF2B5EF4-FFF2-40B4-BE49-F238E27FC236}">
                <a16:creationId xmlns:a16="http://schemas.microsoft.com/office/drawing/2014/main" id="{83CE378C-399E-47A9-89F7-6E7463A6CAD9}"/>
              </a:ext>
            </a:extLst>
          </p:cNvPr>
          <p:cNvSpPr txBox="1"/>
          <p:nvPr/>
        </p:nvSpPr>
        <p:spPr>
          <a:xfrm>
            <a:off x="4862276" y="5379449"/>
            <a:ext cx="244027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Months from Randomization</a:t>
            </a:r>
          </a:p>
        </p:txBody>
      </p:sp>
      <p:sp>
        <p:nvSpPr>
          <p:cNvPr id="85" name="TextBox 84">
            <a:extLst>
              <a:ext uri="{FF2B5EF4-FFF2-40B4-BE49-F238E27FC236}">
                <a16:creationId xmlns:a16="http://schemas.microsoft.com/office/drawing/2014/main" id="{CECDA116-F1B5-4636-8E3B-0AB9C7AB3CC0}"/>
              </a:ext>
            </a:extLst>
          </p:cNvPr>
          <p:cNvSpPr txBox="1"/>
          <p:nvPr/>
        </p:nvSpPr>
        <p:spPr>
          <a:xfrm rot="16200000">
            <a:off x="1204772" y="2981250"/>
            <a:ext cx="203554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Cumulative Incidence %</a:t>
            </a:r>
          </a:p>
        </p:txBody>
      </p:sp>
      <p:sp>
        <p:nvSpPr>
          <p:cNvPr id="86" name="TextBox 85">
            <a:extLst>
              <a:ext uri="{FF2B5EF4-FFF2-40B4-BE49-F238E27FC236}">
                <a16:creationId xmlns:a16="http://schemas.microsoft.com/office/drawing/2014/main" id="{39E545D3-E9E3-4DE8-9F3F-C1A7FC259AB0}"/>
              </a:ext>
            </a:extLst>
          </p:cNvPr>
          <p:cNvSpPr txBox="1">
            <a:spLocks/>
          </p:cNvSpPr>
          <p:nvPr/>
        </p:nvSpPr>
        <p:spPr>
          <a:xfrm>
            <a:off x="1901144" y="5482314"/>
            <a:ext cx="546625" cy="270843"/>
          </a:xfrm>
          <a:prstGeom prst="rect">
            <a:avLst/>
          </a:prstGeom>
          <a:noFill/>
        </p:spPr>
        <p:txBody>
          <a:bodyPr wrap="none" lIns="0" rIns="0"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a:ea typeface="+mn-ea"/>
                <a:cs typeface="+mn-cs"/>
              </a:rPr>
              <a:t>N at Risk</a:t>
            </a:r>
          </a:p>
        </p:txBody>
      </p:sp>
      <p:sp>
        <p:nvSpPr>
          <p:cNvPr id="91" name="TextBox 90">
            <a:extLst>
              <a:ext uri="{FF2B5EF4-FFF2-40B4-BE49-F238E27FC236}">
                <a16:creationId xmlns:a16="http://schemas.microsoft.com/office/drawing/2014/main" id="{F2AC57F8-E7B4-4300-A459-5ABA95C5FAB3}"/>
              </a:ext>
            </a:extLst>
          </p:cNvPr>
          <p:cNvSpPr txBox="1"/>
          <p:nvPr/>
        </p:nvSpPr>
        <p:spPr>
          <a:xfrm>
            <a:off x="10233433" y="2970496"/>
            <a:ext cx="1035861" cy="338554"/>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600" b="1" i="0" u="none" strike="noStrike" kern="1200" cap="none" spc="0" normalizeH="0" baseline="0" noProof="0">
                <a:ln>
                  <a:noFill/>
                </a:ln>
                <a:solidFill>
                  <a:srgbClr val="7F134C"/>
                </a:solidFill>
                <a:effectLst/>
                <a:uLnTx/>
                <a:uFillTx/>
                <a:latin typeface="Arial" panose="020B0604020202020204"/>
                <a:ea typeface="+mn-ea"/>
                <a:cs typeface="+mn-cs"/>
              </a:rPr>
              <a:t>NNT=19</a:t>
            </a:r>
            <a:r>
              <a:rPr kumimoji="0" lang="en-US" sz="1600" b="1" i="0" u="none" strike="noStrike" kern="1200" cap="none" spc="0" normalizeH="0" baseline="30000" noProof="0">
                <a:ln>
                  <a:noFill/>
                </a:ln>
                <a:solidFill>
                  <a:srgbClr val="7F134C"/>
                </a:solidFill>
                <a:effectLst/>
                <a:uLnTx/>
                <a:uFillTx/>
                <a:latin typeface="Arial" panose="020B0604020202020204"/>
                <a:ea typeface="+mn-ea"/>
                <a:cs typeface="+mn-cs"/>
              </a:rPr>
              <a:t>b</a:t>
            </a:r>
            <a:endParaRPr kumimoji="0" lang="en-US" sz="1600" b="1" i="0" u="none" strike="noStrike" kern="1200" cap="none" spc="0" normalizeH="0" baseline="0" noProof="0">
              <a:ln>
                <a:noFill/>
              </a:ln>
              <a:solidFill>
                <a:srgbClr val="7F134C"/>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B3C72C28-6E4F-4730-9A38-50689AD20725}"/>
              </a:ext>
            </a:extLst>
          </p:cNvPr>
          <p:cNvGrpSpPr/>
          <p:nvPr/>
        </p:nvGrpSpPr>
        <p:grpSpPr>
          <a:xfrm>
            <a:off x="10122138" y="1843123"/>
            <a:ext cx="1258452" cy="973312"/>
            <a:chOff x="9899048" y="2450896"/>
            <a:chExt cx="1258452" cy="973312"/>
          </a:xfrm>
        </p:grpSpPr>
        <p:pic>
          <p:nvPicPr>
            <p:cNvPr id="7" name="Picture 7" descr="A picture containing drawing&#10;&#10;Description automatically generated">
              <a:extLst>
                <a:ext uri="{FF2B5EF4-FFF2-40B4-BE49-F238E27FC236}">
                  <a16:creationId xmlns:a16="http://schemas.microsoft.com/office/drawing/2014/main" id="{C9C24AC3-CDD3-4BC3-8797-6DC2A25CDAE0}"/>
                </a:ext>
              </a:extLst>
            </p:cNvPr>
            <p:cNvPicPr>
              <a:picLocks noChangeAspect="1"/>
            </p:cNvPicPr>
            <p:nvPr/>
          </p:nvPicPr>
          <p:blipFill>
            <a:blip r:embed="rId3"/>
            <a:stretch>
              <a:fillRect/>
            </a:stretch>
          </p:blipFill>
          <p:spPr>
            <a:xfrm>
              <a:off x="9982728" y="2450896"/>
              <a:ext cx="1153582" cy="973312"/>
            </a:xfrm>
            <a:prstGeom prst="rect">
              <a:avLst/>
            </a:prstGeom>
          </p:spPr>
        </p:pic>
        <p:sp>
          <p:nvSpPr>
            <p:cNvPr id="8" name="TextBox 7">
              <a:extLst>
                <a:ext uri="{FF2B5EF4-FFF2-40B4-BE49-F238E27FC236}">
                  <a16:creationId xmlns:a16="http://schemas.microsoft.com/office/drawing/2014/main" id="{3BA3D9D8-3038-4A5E-A10F-4654FF40C6B1}"/>
                </a:ext>
              </a:extLst>
            </p:cNvPr>
            <p:cNvSpPr txBox="1"/>
            <p:nvPr/>
          </p:nvSpPr>
          <p:spPr>
            <a:xfrm>
              <a:off x="9899048" y="2579352"/>
              <a:ext cx="125845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9870" marR="0" lvl="0" indent="-229870" algn="ctr" defTabSz="914400" rtl="0" eaLnBrk="1" fontAlgn="auto" latinLnBrk="0" hangingPunct="1">
                <a:lnSpc>
                  <a:spcPct val="100000"/>
                </a:lnSpc>
                <a:spcBef>
                  <a:spcPts val="0"/>
                </a:spcBef>
                <a:spcAft>
                  <a:spcPts val="0"/>
                </a:spcAft>
                <a:buClr>
                  <a:srgbClr val="7F134C"/>
                </a:buClr>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39%</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Arial"/>
                </a:rPr>
                <a:t>​</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a:p>
              <a:pPr marL="229870" marR="0" lvl="0" indent="-229870" algn="ctr" defTabSz="914400" rtl="0" eaLnBrk="1" fontAlgn="auto" latinLnBrk="0" hangingPunct="1">
                <a:lnSpc>
                  <a:spcPct val="100000"/>
                </a:lnSpc>
                <a:spcBef>
                  <a:spcPts val="0"/>
                </a:spcBef>
                <a:spcAft>
                  <a:spcPts val="0"/>
                </a:spcAft>
                <a:buClr>
                  <a:srgbClr val="7F134C"/>
                </a:buClr>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mn-cs"/>
                </a:rPr>
                <a:t>RRR</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p:txBody>
        </p:sp>
      </p:grpSp>
      <p:sp>
        <p:nvSpPr>
          <p:cNvPr id="70" name="Freeform: Shape 69">
            <a:extLst>
              <a:ext uri="{FF2B5EF4-FFF2-40B4-BE49-F238E27FC236}">
                <a16:creationId xmlns:a16="http://schemas.microsoft.com/office/drawing/2014/main" id="{4250628E-B3A9-4550-AB92-D9E064645DB5}"/>
              </a:ext>
            </a:extLst>
          </p:cNvPr>
          <p:cNvSpPr/>
          <p:nvPr/>
        </p:nvSpPr>
        <p:spPr>
          <a:xfrm>
            <a:off x="2801823" y="1795997"/>
            <a:ext cx="6581553" cy="3312041"/>
          </a:xfrm>
          <a:custGeom>
            <a:avLst/>
            <a:gdLst>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7125 w 6581553"/>
              <a:gd name="connsiteY151" fmla="*/ 180753 h 3312041"/>
              <a:gd name="connsiteX152" fmla="*/ 6523074 w 6581553"/>
              <a:gd name="connsiteY152" fmla="*/ 180753 h 3312041"/>
              <a:gd name="connsiteX153" fmla="*/ 6523074 w 6581553"/>
              <a:gd name="connsiteY153" fmla="*/ 138223 h 3312041"/>
              <a:gd name="connsiteX154" fmla="*/ 6560288 w 6581553"/>
              <a:gd name="connsiteY154" fmla="*/ 138223 h 3312041"/>
              <a:gd name="connsiteX155" fmla="*/ 6560288 w 6581553"/>
              <a:gd name="connsiteY155" fmla="*/ 95693 h 3312041"/>
              <a:gd name="connsiteX156" fmla="*/ 6581553 w 6581553"/>
              <a:gd name="connsiteY156" fmla="*/ 95693 h 3312041"/>
              <a:gd name="connsiteX157" fmla="*/ 6581553 w 6581553"/>
              <a:gd name="connsiteY157"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487965 w 6581553"/>
              <a:gd name="connsiteY151" fmla="*/ 197422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2252 w 6581553"/>
              <a:gd name="connsiteY151" fmla="*/ 214090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14158 w 6581553"/>
              <a:gd name="connsiteY151" fmla="*/ 211709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17558 w 6581553"/>
              <a:gd name="connsiteY112" fmla="*/ 1355650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7014 w 6581553"/>
              <a:gd name="connsiteY151" fmla="*/ 218853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38823 w 6581553"/>
              <a:gd name="connsiteY114" fmla="*/ 1238693 h 3312041"/>
              <a:gd name="connsiteX115" fmla="*/ 4981353 w 6581553"/>
              <a:gd name="connsiteY115" fmla="*/ 1153632 h 3312041"/>
              <a:gd name="connsiteX116" fmla="*/ 4976037 w 6581553"/>
              <a:gd name="connsiteY116" fmla="*/ 1137683 h 3312041"/>
              <a:gd name="connsiteX117" fmla="*/ 5013251 w 6581553"/>
              <a:gd name="connsiteY117" fmla="*/ 1063255 h 3312041"/>
              <a:gd name="connsiteX118" fmla="*/ 5039832 w 6581553"/>
              <a:gd name="connsiteY118" fmla="*/ 1063255 h 3312041"/>
              <a:gd name="connsiteX119" fmla="*/ 5039832 w 6581553"/>
              <a:gd name="connsiteY119" fmla="*/ 1041990 h 3312041"/>
              <a:gd name="connsiteX120" fmla="*/ 5135525 w 6581553"/>
              <a:gd name="connsiteY120" fmla="*/ 967562 h 3312041"/>
              <a:gd name="connsiteX121" fmla="*/ 5183372 w 6581553"/>
              <a:gd name="connsiteY121" fmla="*/ 967562 h 3312041"/>
              <a:gd name="connsiteX122" fmla="*/ 5199321 w 6581553"/>
              <a:gd name="connsiteY122" fmla="*/ 951613 h 3312041"/>
              <a:gd name="connsiteX123" fmla="*/ 5358809 w 6581553"/>
              <a:gd name="connsiteY123" fmla="*/ 951613 h 3312041"/>
              <a:gd name="connsiteX124" fmla="*/ 5401339 w 6581553"/>
              <a:gd name="connsiteY124" fmla="*/ 935665 h 3312041"/>
              <a:gd name="connsiteX125" fmla="*/ 5566144 w 6581553"/>
              <a:gd name="connsiteY125" fmla="*/ 935665 h 3312041"/>
              <a:gd name="connsiteX126" fmla="*/ 5582093 w 6581553"/>
              <a:gd name="connsiteY126" fmla="*/ 914400 h 3312041"/>
              <a:gd name="connsiteX127" fmla="*/ 5656521 w 6581553"/>
              <a:gd name="connsiteY127" fmla="*/ 914400 h 3312041"/>
              <a:gd name="connsiteX128" fmla="*/ 5656521 w 6581553"/>
              <a:gd name="connsiteY128" fmla="*/ 887818 h 3312041"/>
              <a:gd name="connsiteX129" fmla="*/ 5693735 w 6581553"/>
              <a:gd name="connsiteY129" fmla="*/ 887818 h 3312041"/>
              <a:gd name="connsiteX130" fmla="*/ 5693735 w 6581553"/>
              <a:gd name="connsiteY130" fmla="*/ 839972 h 3312041"/>
              <a:gd name="connsiteX131" fmla="*/ 5720316 w 6581553"/>
              <a:gd name="connsiteY131" fmla="*/ 818706 h 3312041"/>
              <a:gd name="connsiteX132" fmla="*/ 5720316 w 6581553"/>
              <a:gd name="connsiteY132" fmla="*/ 797441 h 3312041"/>
              <a:gd name="connsiteX133" fmla="*/ 5741581 w 6581553"/>
              <a:gd name="connsiteY133" fmla="*/ 760227 h 3312041"/>
              <a:gd name="connsiteX134" fmla="*/ 5741581 w 6581553"/>
              <a:gd name="connsiteY134" fmla="*/ 632637 h 3312041"/>
              <a:gd name="connsiteX135" fmla="*/ 5757530 w 6581553"/>
              <a:gd name="connsiteY135" fmla="*/ 595423 h 3312041"/>
              <a:gd name="connsiteX136" fmla="*/ 5805376 w 6581553"/>
              <a:gd name="connsiteY136" fmla="*/ 558209 h 3312041"/>
              <a:gd name="connsiteX137" fmla="*/ 5805376 w 6581553"/>
              <a:gd name="connsiteY137" fmla="*/ 494413 h 3312041"/>
              <a:gd name="connsiteX138" fmla="*/ 5858539 w 6581553"/>
              <a:gd name="connsiteY138" fmla="*/ 494413 h 3312041"/>
              <a:gd name="connsiteX139" fmla="*/ 5858539 w 6581553"/>
              <a:gd name="connsiteY139" fmla="*/ 441251 h 3312041"/>
              <a:gd name="connsiteX140" fmla="*/ 5948916 w 6581553"/>
              <a:gd name="connsiteY140" fmla="*/ 441251 h 3312041"/>
              <a:gd name="connsiteX141" fmla="*/ 5948916 w 6581553"/>
              <a:gd name="connsiteY141" fmla="*/ 398720 h 3312041"/>
              <a:gd name="connsiteX142" fmla="*/ 5991446 w 6581553"/>
              <a:gd name="connsiteY142" fmla="*/ 398720 h 3312041"/>
              <a:gd name="connsiteX143" fmla="*/ 5991446 w 6581553"/>
              <a:gd name="connsiteY143" fmla="*/ 361506 h 3312041"/>
              <a:gd name="connsiteX144" fmla="*/ 6023344 w 6581553"/>
              <a:gd name="connsiteY144" fmla="*/ 361506 h 3312041"/>
              <a:gd name="connsiteX145" fmla="*/ 6023344 w 6581553"/>
              <a:gd name="connsiteY145" fmla="*/ 345558 h 3312041"/>
              <a:gd name="connsiteX146" fmla="*/ 6315739 w 6581553"/>
              <a:gd name="connsiteY146" fmla="*/ 345558 h 3312041"/>
              <a:gd name="connsiteX147" fmla="*/ 6315739 w 6581553"/>
              <a:gd name="connsiteY147" fmla="*/ 265813 h 3312041"/>
              <a:gd name="connsiteX148" fmla="*/ 6469911 w 6581553"/>
              <a:gd name="connsiteY148" fmla="*/ 265813 h 3312041"/>
              <a:gd name="connsiteX149" fmla="*/ 6469911 w 6581553"/>
              <a:gd name="connsiteY149" fmla="*/ 217967 h 3312041"/>
              <a:gd name="connsiteX150" fmla="*/ 6469911 w 6581553"/>
              <a:gd name="connsiteY150" fmla="*/ 217967 h 3312041"/>
              <a:gd name="connsiteX151" fmla="*/ 6507014 w 6581553"/>
              <a:gd name="connsiteY151" fmla="*/ 218853 h 3312041"/>
              <a:gd name="connsiteX152" fmla="*/ 6507125 w 6581553"/>
              <a:gd name="connsiteY152" fmla="*/ 180753 h 3312041"/>
              <a:gd name="connsiteX153" fmla="*/ 6523074 w 6581553"/>
              <a:gd name="connsiteY153" fmla="*/ 180753 h 3312041"/>
              <a:gd name="connsiteX154" fmla="*/ 6523074 w 6581553"/>
              <a:gd name="connsiteY154" fmla="*/ 138223 h 3312041"/>
              <a:gd name="connsiteX155" fmla="*/ 6560288 w 6581553"/>
              <a:gd name="connsiteY155" fmla="*/ 138223 h 3312041"/>
              <a:gd name="connsiteX156" fmla="*/ 6560288 w 6581553"/>
              <a:gd name="connsiteY156" fmla="*/ 95693 h 3312041"/>
              <a:gd name="connsiteX157" fmla="*/ 6581553 w 6581553"/>
              <a:gd name="connsiteY157" fmla="*/ 95693 h 3312041"/>
              <a:gd name="connsiteX158" fmla="*/ 6581553 w 6581553"/>
              <a:gd name="connsiteY158"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28246 w 6581553"/>
              <a:gd name="connsiteY114" fmla="*/ 1357091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11577 w 6581553"/>
              <a:gd name="connsiteY114" fmla="*/ 1342803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28246 w 6581553"/>
              <a:gd name="connsiteY114" fmla="*/ 1314228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38823 w 6581553"/>
              <a:gd name="connsiteY113" fmla="*/ 1313120 h 3312041"/>
              <a:gd name="connsiteX114" fmla="*/ 4963965 w 6581553"/>
              <a:gd name="connsiteY114" fmla="*/ 1323753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63965 w 6581553"/>
              <a:gd name="connsiteY114" fmla="*/ 1323753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30628 w 6581553"/>
              <a:gd name="connsiteY114" fmla="*/ 1326134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21865 w 6581553"/>
              <a:gd name="connsiteY107" fmla="*/ 1493874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38823 w 6581553"/>
              <a:gd name="connsiteY115" fmla="*/ 1238693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50729 w 6581553"/>
              <a:gd name="connsiteY115" fmla="*/ 1236311 h 3312041"/>
              <a:gd name="connsiteX116" fmla="*/ 4981353 w 6581553"/>
              <a:gd name="connsiteY116" fmla="*/ 1153632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50729 w 6581553"/>
              <a:gd name="connsiteY115" fmla="*/ 1236311 h 3312041"/>
              <a:gd name="connsiteX116" fmla="*/ 4969446 w 6581553"/>
              <a:gd name="connsiteY116" fmla="*/ 1163157 h 3312041"/>
              <a:gd name="connsiteX117" fmla="*/ 4976037 w 6581553"/>
              <a:gd name="connsiteY117" fmla="*/ 1137683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 name="connsiteX0" fmla="*/ 0 w 6581553"/>
              <a:gd name="connsiteY0" fmla="*/ 3312041 h 3312041"/>
              <a:gd name="connsiteX1" fmla="*/ 95693 w 6581553"/>
              <a:gd name="connsiteY1" fmla="*/ 3312041 h 3312041"/>
              <a:gd name="connsiteX2" fmla="*/ 95693 w 6581553"/>
              <a:gd name="connsiteY2" fmla="*/ 3285460 h 3312041"/>
              <a:gd name="connsiteX3" fmla="*/ 143539 w 6581553"/>
              <a:gd name="connsiteY3" fmla="*/ 3285460 h 3312041"/>
              <a:gd name="connsiteX4" fmla="*/ 143539 w 6581553"/>
              <a:gd name="connsiteY4" fmla="*/ 3280144 h 3312041"/>
              <a:gd name="connsiteX5" fmla="*/ 143539 w 6581553"/>
              <a:gd name="connsiteY5" fmla="*/ 3274827 h 3312041"/>
              <a:gd name="connsiteX6" fmla="*/ 393404 w 6581553"/>
              <a:gd name="connsiteY6" fmla="*/ 3274827 h 3312041"/>
              <a:gd name="connsiteX7" fmla="*/ 398721 w 6581553"/>
              <a:gd name="connsiteY7" fmla="*/ 3258879 h 3312041"/>
              <a:gd name="connsiteX8" fmla="*/ 425302 w 6581553"/>
              <a:gd name="connsiteY8" fmla="*/ 3258879 h 3312041"/>
              <a:gd name="connsiteX9" fmla="*/ 446567 w 6581553"/>
              <a:gd name="connsiteY9" fmla="*/ 3237613 h 3312041"/>
              <a:gd name="connsiteX10" fmla="*/ 643269 w 6581553"/>
              <a:gd name="connsiteY10" fmla="*/ 3237613 h 3312041"/>
              <a:gd name="connsiteX11" fmla="*/ 728330 w 6581553"/>
              <a:gd name="connsiteY11" fmla="*/ 3216348 h 3312041"/>
              <a:gd name="connsiteX12" fmla="*/ 802758 w 6581553"/>
              <a:gd name="connsiteY12" fmla="*/ 3216348 h 3312041"/>
              <a:gd name="connsiteX13" fmla="*/ 802758 w 6581553"/>
              <a:gd name="connsiteY13" fmla="*/ 3179134 h 3312041"/>
              <a:gd name="connsiteX14" fmla="*/ 855921 w 6581553"/>
              <a:gd name="connsiteY14" fmla="*/ 3179134 h 3312041"/>
              <a:gd name="connsiteX15" fmla="*/ 855921 w 6581553"/>
              <a:gd name="connsiteY15" fmla="*/ 3147237 h 3312041"/>
              <a:gd name="connsiteX16" fmla="*/ 1015409 w 6581553"/>
              <a:gd name="connsiteY16" fmla="*/ 3147237 h 3312041"/>
              <a:gd name="connsiteX17" fmla="*/ 1015409 w 6581553"/>
              <a:gd name="connsiteY17" fmla="*/ 3131288 h 3312041"/>
              <a:gd name="connsiteX18" fmla="*/ 1185530 w 6581553"/>
              <a:gd name="connsiteY18" fmla="*/ 3131288 h 3312041"/>
              <a:gd name="connsiteX19" fmla="*/ 1185530 w 6581553"/>
              <a:gd name="connsiteY19" fmla="*/ 3110023 h 3312041"/>
              <a:gd name="connsiteX20" fmla="*/ 1360967 w 6581553"/>
              <a:gd name="connsiteY20" fmla="*/ 3110023 h 3312041"/>
              <a:gd name="connsiteX21" fmla="*/ 1382232 w 6581553"/>
              <a:gd name="connsiteY21" fmla="*/ 3083441 h 3312041"/>
              <a:gd name="connsiteX22" fmla="*/ 1509823 w 6581553"/>
              <a:gd name="connsiteY22" fmla="*/ 3083441 h 3312041"/>
              <a:gd name="connsiteX23" fmla="*/ 1525772 w 6581553"/>
              <a:gd name="connsiteY23" fmla="*/ 3067492 h 3312041"/>
              <a:gd name="connsiteX24" fmla="*/ 1573618 w 6581553"/>
              <a:gd name="connsiteY24" fmla="*/ 3067492 h 3312041"/>
              <a:gd name="connsiteX25" fmla="*/ 1573618 w 6581553"/>
              <a:gd name="connsiteY25" fmla="*/ 3030279 h 3312041"/>
              <a:gd name="connsiteX26" fmla="*/ 1632097 w 6581553"/>
              <a:gd name="connsiteY26" fmla="*/ 3030279 h 3312041"/>
              <a:gd name="connsiteX27" fmla="*/ 1632097 w 6581553"/>
              <a:gd name="connsiteY27" fmla="*/ 2993065 h 3312041"/>
              <a:gd name="connsiteX28" fmla="*/ 1663995 w 6581553"/>
              <a:gd name="connsiteY28" fmla="*/ 2993065 h 3312041"/>
              <a:gd name="connsiteX29" fmla="*/ 1663995 w 6581553"/>
              <a:gd name="connsiteY29" fmla="*/ 2950534 h 3312041"/>
              <a:gd name="connsiteX30" fmla="*/ 1722474 w 6581553"/>
              <a:gd name="connsiteY30" fmla="*/ 2950534 h 3312041"/>
              <a:gd name="connsiteX31" fmla="*/ 1722474 w 6581553"/>
              <a:gd name="connsiteY31" fmla="*/ 2908004 h 3312041"/>
              <a:gd name="connsiteX32" fmla="*/ 1765004 w 6581553"/>
              <a:gd name="connsiteY32" fmla="*/ 2908004 h 3312041"/>
              <a:gd name="connsiteX33" fmla="*/ 1765004 w 6581553"/>
              <a:gd name="connsiteY33" fmla="*/ 2892055 h 3312041"/>
              <a:gd name="connsiteX34" fmla="*/ 1828800 w 6581553"/>
              <a:gd name="connsiteY34" fmla="*/ 2892055 h 3312041"/>
              <a:gd name="connsiteX35" fmla="*/ 1828800 w 6581553"/>
              <a:gd name="connsiteY35" fmla="*/ 2860158 h 3312041"/>
              <a:gd name="connsiteX36" fmla="*/ 1903228 w 6581553"/>
              <a:gd name="connsiteY36" fmla="*/ 2860158 h 3312041"/>
              <a:gd name="connsiteX37" fmla="*/ 1903228 w 6581553"/>
              <a:gd name="connsiteY37" fmla="*/ 2833576 h 3312041"/>
              <a:gd name="connsiteX38" fmla="*/ 1977655 w 6581553"/>
              <a:gd name="connsiteY38" fmla="*/ 2833576 h 3312041"/>
              <a:gd name="connsiteX39" fmla="*/ 1977655 w 6581553"/>
              <a:gd name="connsiteY39" fmla="*/ 2812311 h 3312041"/>
              <a:gd name="connsiteX40" fmla="*/ 2062716 w 6581553"/>
              <a:gd name="connsiteY40" fmla="*/ 2812311 h 3312041"/>
              <a:gd name="connsiteX41" fmla="*/ 2062716 w 6581553"/>
              <a:gd name="connsiteY41" fmla="*/ 2791046 h 3312041"/>
              <a:gd name="connsiteX42" fmla="*/ 2153093 w 6581553"/>
              <a:gd name="connsiteY42" fmla="*/ 2791046 h 3312041"/>
              <a:gd name="connsiteX43" fmla="*/ 2153093 w 6581553"/>
              <a:gd name="connsiteY43" fmla="*/ 2764465 h 3312041"/>
              <a:gd name="connsiteX44" fmla="*/ 2222204 w 6581553"/>
              <a:gd name="connsiteY44" fmla="*/ 2764465 h 3312041"/>
              <a:gd name="connsiteX45" fmla="*/ 2222204 w 6581553"/>
              <a:gd name="connsiteY45" fmla="*/ 2727251 h 3312041"/>
              <a:gd name="connsiteX46" fmla="*/ 2328530 w 6581553"/>
              <a:gd name="connsiteY46" fmla="*/ 2727251 h 3312041"/>
              <a:gd name="connsiteX47" fmla="*/ 2397642 w 6581553"/>
              <a:gd name="connsiteY47" fmla="*/ 2658139 h 3312041"/>
              <a:gd name="connsiteX48" fmla="*/ 2434855 w 6581553"/>
              <a:gd name="connsiteY48" fmla="*/ 2658139 h 3312041"/>
              <a:gd name="connsiteX49" fmla="*/ 2434855 w 6581553"/>
              <a:gd name="connsiteY49" fmla="*/ 2604976 h 3312041"/>
              <a:gd name="connsiteX50" fmla="*/ 2461437 w 6581553"/>
              <a:gd name="connsiteY50" fmla="*/ 2604976 h 3312041"/>
              <a:gd name="connsiteX51" fmla="*/ 2461437 w 6581553"/>
              <a:gd name="connsiteY51" fmla="*/ 2567762 h 3312041"/>
              <a:gd name="connsiteX52" fmla="*/ 2493335 w 6581553"/>
              <a:gd name="connsiteY52" fmla="*/ 2567762 h 3312041"/>
              <a:gd name="connsiteX53" fmla="*/ 2493335 w 6581553"/>
              <a:gd name="connsiteY53" fmla="*/ 2546497 h 3312041"/>
              <a:gd name="connsiteX54" fmla="*/ 2530549 w 6581553"/>
              <a:gd name="connsiteY54" fmla="*/ 2546497 h 3312041"/>
              <a:gd name="connsiteX55" fmla="*/ 2530549 w 6581553"/>
              <a:gd name="connsiteY55" fmla="*/ 2514600 h 3312041"/>
              <a:gd name="connsiteX56" fmla="*/ 2594344 w 6581553"/>
              <a:gd name="connsiteY56" fmla="*/ 2514600 h 3312041"/>
              <a:gd name="connsiteX57" fmla="*/ 2620925 w 6581553"/>
              <a:gd name="connsiteY57" fmla="*/ 2488018 h 3312041"/>
              <a:gd name="connsiteX58" fmla="*/ 2759149 w 6581553"/>
              <a:gd name="connsiteY58" fmla="*/ 2488018 h 3312041"/>
              <a:gd name="connsiteX59" fmla="*/ 2769781 w 6581553"/>
              <a:gd name="connsiteY59" fmla="*/ 2472069 h 3312041"/>
              <a:gd name="connsiteX60" fmla="*/ 2828260 w 6581553"/>
              <a:gd name="connsiteY60" fmla="*/ 2472069 h 3312041"/>
              <a:gd name="connsiteX61" fmla="*/ 2849525 w 6581553"/>
              <a:gd name="connsiteY61" fmla="*/ 2450804 h 3312041"/>
              <a:gd name="connsiteX62" fmla="*/ 2945218 w 6581553"/>
              <a:gd name="connsiteY62" fmla="*/ 2450804 h 3312041"/>
              <a:gd name="connsiteX63" fmla="*/ 2961167 w 6581553"/>
              <a:gd name="connsiteY63" fmla="*/ 2424223 h 3312041"/>
              <a:gd name="connsiteX64" fmla="*/ 3131288 w 6581553"/>
              <a:gd name="connsiteY64" fmla="*/ 2424223 h 3312041"/>
              <a:gd name="connsiteX65" fmla="*/ 3152553 w 6581553"/>
              <a:gd name="connsiteY65" fmla="*/ 2392325 h 3312041"/>
              <a:gd name="connsiteX66" fmla="*/ 3221665 w 6581553"/>
              <a:gd name="connsiteY66" fmla="*/ 2392325 h 3312041"/>
              <a:gd name="connsiteX67" fmla="*/ 3253562 w 6581553"/>
              <a:gd name="connsiteY67" fmla="*/ 2355111 h 3312041"/>
              <a:gd name="connsiteX68" fmla="*/ 3253562 w 6581553"/>
              <a:gd name="connsiteY68" fmla="*/ 2296632 h 3312041"/>
              <a:gd name="connsiteX69" fmla="*/ 3312042 w 6581553"/>
              <a:gd name="connsiteY69" fmla="*/ 2296632 h 3312041"/>
              <a:gd name="connsiteX70" fmla="*/ 3312042 w 6581553"/>
              <a:gd name="connsiteY70" fmla="*/ 2248786 h 3312041"/>
              <a:gd name="connsiteX71" fmla="*/ 3333307 w 6581553"/>
              <a:gd name="connsiteY71" fmla="*/ 2248786 h 3312041"/>
              <a:gd name="connsiteX72" fmla="*/ 3338623 w 6581553"/>
              <a:gd name="connsiteY72" fmla="*/ 2206255 h 3312041"/>
              <a:gd name="connsiteX73" fmla="*/ 3354572 w 6581553"/>
              <a:gd name="connsiteY73" fmla="*/ 2184990 h 3312041"/>
              <a:gd name="connsiteX74" fmla="*/ 3354572 w 6581553"/>
              <a:gd name="connsiteY74" fmla="*/ 2158409 h 3312041"/>
              <a:gd name="connsiteX75" fmla="*/ 3429000 w 6581553"/>
              <a:gd name="connsiteY75" fmla="*/ 2158409 h 3312041"/>
              <a:gd name="connsiteX76" fmla="*/ 3492795 w 6581553"/>
              <a:gd name="connsiteY76" fmla="*/ 2094613 h 3312041"/>
              <a:gd name="connsiteX77" fmla="*/ 3662916 w 6581553"/>
              <a:gd name="connsiteY77" fmla="*/ 2094613 h 3312041"/>
              <a:gd name="connsiteX78" fmla="*/ 3684181 w 6581553"/>
              <a:gd name="connsiteY78" fmla="*/ 2062716 h 3312041"/>
              <a:gd name="connsiteX79" fmla="*/ 3747976 w 6581553"/>
              <a:gd name="connsiteY79" fmla="*/ 2062716 h 3312041"/>
              <a:gd name="connsiteX80" fmla="*/ 3806455 w 6581553"/>
              <a:gd name="connsiteY80" fmla="*/ 2052083 h 3312041"/>
              <a:gd name="connsiteX81" fmla="*/ 3891516 w 6581553"/>
              <a:gd name="connsiteY81" fmla="*/ 2052083 h 3312041"/>
              <a:gd name="connsiteX82" fmla="*/ 3918097 w 6581553"/>
              <a:gd name="connsiteY82" fmla="*/ 2025502 h 3312041"/>
              <a:gd name="connsiteX83" fmla="*/ 4013790 w 6581553"/>
              <a:gd name="connsiteY83" fmla="*/ 2025502 h 3312041"/>
              <a:gd name="connsiteX84" fmla="*/ 4013790 w 6581553"/>
              <a:gd name="connsiteY84" fmla="*/ 1993604 h 3312041"/>
              <a:gd name="connsiteX85" fmla="*/ 4029739 w 6581553"/>
              <a:gd name="connsiteY85" fmla="*/ 1993604 h 3312041"/>
              <a:gd name="connsiteX86" fmla="*/ 4029739 w 6581553"/>
              <a:gd name="connsiteY86" fmla="*/ 1956390 h 3312041"/>
              <a:gd name="connsiteX87" fmla="*/ 4072269 w 6581553"/>
              <a:gd name="connsiteY87" fmla="*/ 1956390 h 3312041"/>
              <a:gd name="connsiteX88" fmla="*/ 4072269 w 6581553"/>
              <a:gd name="connsiteY88" fmla="*/ 1913860 h 3312041"/>
              <a:gd name="connsiteX89" fmla="*/ 4098851 w 6581553"/>
              <a:gd name="connsiteY89" fmla="*/ 1881962 h 3312041"/>
              <a:gd name="connsiteX90" fmla="*/ 4098851 w 6581553"/>
              <a:gd name="connsiteY90" fmla="*/ 1839432 h 3312041"/>
              <a:gd name="connsiteX91" fmla="*/ 4120116 w 6581553"/>
              <a:gd name="connsiteY91" fmla="*/ 1818167 h 3312041"/>
              <a:gd name="connsiteX92" fmla="*/ 4120116 w 6581553"/>
              <a:gd name="connsiteY92" fmla="*/ 1743739 h 3312041"/>
              <a:gd name="connsiteX93" fmla="*/ 4152014 w 6581553"/>
              <a:gd name="connsiteY93" fmla="*/ 1717158 h 3312041"/>
              <a:gd name="connsiteX94" fmla="*/ 4178595 w 6581553"/>
              <a:gd name="connsiteY94" fmla="*/ 1717158 h 3312041"/>
              <a:gd name="connsiteX95" fmla="*/ 4178595 w 6581553"/>
              <a:gd name="connsiteY95" fmla="*/ 1663995 h 3312041"/>
              <a:gd name="connsiteX96" fmla="*/ 4210493 w 6581553"/>
              <a:gd name="connsiteY96" fmla="*/ 1626781 h 3312041"/>
              <a:gd name="connsiteX97" fmla="*/ 4300869 w 6581553"/>
              <a:gd name="connsiteY97" fmla="*/ 1626781 h 3312041"/>
              <a:gd name="connsiteX98" fmla="*/ 4300869 w 6581553"/>
              <a:gd name="connsiteY98" fmla="*/ 1600200 h 3312041"/>
              <a:gd name="connsiteX99" fmla="*/ 4407195 w 6581553"/>
              <a:gd name="connsiteY99" fmla="*/ 1600200 h 3312041"/>
              <a:gd name="connsiteX100" fmla="*/ 4407195 w 6581553"/>
              <a:gd name="connsiteY100" fmla="*/ 1557669 h 3312041"/>
              <a:gd name="connsiteX101" fmla="*/ 4572000 w 6581553"/>
              <a:gd name="connsiteY101" fmla="*/ 1557669 h 3312041"/>
              <a:gd name="connsiteX102" fmla="*/ 4598581 w 6581553"/>
              <a:gd name="connsiteY102" fmla="*/ 1531088 h 3312041"/>
              <a:gd name="connsiteX103" fmla="*/ 4657060 w 6581553"/>
              <a:gd name="connsiteY103" fmla="*/ 1531088 h 3312041"/>
              <a:gd name="connsiteX104" fmla="*/ 4662376 w 6581553"/>
              <a:gd name="connsiteY104" fmla="*/ 1520455 h 3312041"/>
              <a:gd name="connsiteX105" fmla="*/ 4736804 w 6581553"/>
              <a:gd name="connsiteY105" fmla="*/ 1520455 h 3312041"/>
              <a:gd name="connsiteX106" fmla="*/ 4763386 w 6581553"/>
              <a:gd name="connsiteY106" fmla="*/ 1493874 h 3312041"/>
              <a:gd name="connsiteX107" fmla="*/ 4814722 w 6581553"/>
              <a:gd name="connsiteY107" fmla="*/ 1484349 h 3312041"/>
              <a:gd name="connsiteX108" fmla="*/ 4848446 w 6581553"/>
              <a:gd name="connsiteY108" fmla="*/ 1430079 h 3312041"/>
              <a:gd name="connsiteX109" fmla="*/ 4885660 w 6581553"/>
              <a:gd name="connsiteY109" fmla="*/ 1430079 h 3312041"/>
              <a:gd name="connsiteX110" fmla="*/ 4885660 w 6581553"/>
              <a:gd name="connsiteY110" fmla="*/ 1387548 h 3312041"/>
              <a:gd name="connsiteX111" fmla="*/ 4885660 w 6581553"/>
              <a:gd name="connsiteY111" fmla="*/ 1387548 h 3312041"/>
              <a:gd name="connsiteX112" fmla="*/ 4922321 w 6581553"/>
              <a:gd name="connsiteY112" fmla="*/ 1386607 h 3312041"/>
              <a:gd name="connsiteX113" fmla="*/ 4915011 w 6581553"/>
              <a:gd name="connsiteY113" fmla="*/ 1329788 h 3312041"/>
              <a:gd name="connsiteX114" fmla="*/ 4940153 w 6581553"/>
              <a:gd name="connsiteY114" fmla="*/ 1318990 h 3312041"/>
              <a:gd name="connsiteX115" fmla="*/ 4950729 w 6581553"/>
              <a:gd name="connsiteY115" fmla="*/ 1236311 h 3312041"/>
              <a:gd name="connsiteX116" fmla="*/ 4969446 w 6581553"/>
              <a:gd name="connsiteY116" fmla="*/ 1163157 h 3312041"/>
              <a:gd name="connsiteX117" fmla="*/ 4980800 w 6581553"/>
              <a:gd name="connsiteY117" fmla="*/ 1125777 h 3312041"/>
              <a:gd name="connsiteX118" fmla="*/ 5013251 w 6581553"/>
              <a:gd name="connsiteY118" fmla="*/ 1063255 h 3312041"/>
              <a:gd name="connsiteX119" fmla="*/ 5039832 w 6581553"/>
              <a:gd name="connsiteY119" fmla="*/ 1063255 h 3312041"/>
              <a:gd name="connsiteX120" fmla="*/ 5039832 w 6581553"/>
              <a:gd name="connsiteY120" fmla="*/ 1041990 h 3312041"/>
              <a:gd name="connsiteX121" fmla="*/ 5135525 w 6581553"/>
              <a:gd name="connsiteY121" fmla="*/ 967562 h 3312041"/>
              <a:gd name="connsiteX122" fmla="*/ 5183372 w 6581553"/>
              <a:gd name="connsiteY122" fmla="*/ 967562 h 3312041"/>
              <a:gd name="connsiteX123" fmla="*/ 5199321 w 6581553"/>
              <a:gd name="connsiteY123" fmla="*/ 951613 h 3312041"/>
              <a:gd name="connsiteX124" fmla="*/ 5358809 w 6581553"/>
              <a:gd name="connsiteY124" fmla="*/ 951613 h 3312041"/>
              <a:gd name="connsiteX125" fmla="*/ 5401339 w 6581553"/>
              <a:gd name="connsiteY125" fmla="*/ 935665 h 3312041"/>
              <a:gd name="connsiteX126" fmla="*/ 5566144 w 6581553"/>
              <a:gd name="connsiteY126" fmla="*/ 935665 h 3312041"/>
              <a:gd name="connsiteX127" fmla="*/ 5582093 w 6581553"/>
              <a:gd name="connsiteY127" fmla="*/ 914400 h 3312041"/>
              <a:gd name="connsiteX128" fmla="*/ 5656521 w 6581553"/>
              <a:gd name="connsiteY128" fmla="*/ 914400 h 3312041"/>
              <a:gd name="connsiteX129" fmla="*/ 5656521 w 6581553"/>
              <a:gd name="connsiteY129" fmla="*/ 887818 h 3312041"/>
              <a:gd name="connsiteX130" fmla="*/ 5693735 w 6581553"/>
              <a:gd name="connsiteY130" fmla="*/ 887818 h 3312041"/>
              <a:gd name="connsiteX131" fmla="*/ 5693735 w 6581553"/>
              <a:gd name="connsiteY131" fmla="*/ 839972 h 3312041"/>
              <a:gd name="connsiteX132" fmla="*/ 5720316 w 6581553"/>
              <a:gd name="connsiteY132" fmla="*/ 818706 h 3312041"/>
              <a:gd name="connsiteX133" fmla="*/ 5720316 w 6581553"/>
              <a:gd name="connsiteY133" fmla="*/ 797441 h 3312041"/>
              <a:gd name="connsiteX134" fmla="*/ 5741581 w 6581553"/>
              <a:gd name="connsiteY134" fmla="*/ 760227 h 3312041"/>
              <a:gd name="connsiteX135" fmla="*/ 5741581 w 6581553"/>
              <a:gd name="connsiteY135" fmla="*/ 632637 h 3312041"/>
              <a:gd name="connsiteX136" fmla="*/ 5757530 w 6581553"/>
              <a:gd name="connsiteY136" fmla="*/ 595423 h 3312041"/>
              <a:gd name="connsiteX137" fmla="*/ 5805376 w 6581553"/>
              <a:gd name="connsiteY137" fmla="*/ 558209 h 3312041"/>
              <a:gd name="connsiteX138" fmla="*/ 5805376 w 6581553"/>
              <a:gd name="connsiteY138" fmla="*/ 494413 h 3312041"/>
              <a:gd name="connsiteX139" fmla="*/ 5858539 w 6581553"/>
              <a:gd name="connsiteY139" fmla="*/ 494413 h 3312041"/>
              <a:gd name="connsiteX140" fmla="*/ 5858539 w 6581553"/>
              <a:gd name="connsiteY140" fmla="*/ 441251 h 3312041"/>
              <a:gd name="connsiteX141" fmla="*/ 5948916 w 6581553"/>
              <a:gd name="connsiteY141" fmla="*/ 441251 h 3312041"/>
              <a:gd name="connsiteX142" fmla="*/ 5948916 w 6581553"/>
              <a:gd name="connsiteY142" fmla="*/ 398720 h 3312041"/>
              <a:gd name="connsiteX143" fmla="*/ 5991446 w 6581553"/>
              <a:gd name="connsiteY143" fmla="*/ 398720 h 3312041"/>
              <a:gd name="connsiteX144" fmla="*/ 5991446 w 6581553"/>
              <a:gd name="connsiteY144" fmla="*/ 361506 h 3312041"/>
              <a:gd name="connsiteX145" fmla="*/ 6023344 w 6581553"/>
              <a:gd name="connsiteY145" fmla="*/ 361506 h 3312041"/>
              <a:gd name="connsiteX146" fmla="*/ 6023344 w 6581553"/>
              <a:gd name="connsiteY146" fmla="*/ 345558 h 3312041"/>
              <a:gd name="connsiteX147" fmla="*/ 6315739 w 6581553"/>
              <a:gd name="connsiteY147" fmla="*/ 345558 h 3312041"/>
              <a:gd name="connsiteX148" fmla="*/ 6315739 w 6581553"/>
              <a:gd name="connsiteY148" fmla="*/ 265813 h 3312041"/>
              <a:gd name="connsiteX149" fmla="*/ 6469911 w 6581553"/>
              <a:gd name="connsiteY149" fmla="*/ 265813 h 3312041"/>
              <a:gd name="connsiteX150" fmla="*/ 6469911 w 6581553"/>
              <a:gd name="connsiteY150" fmla="*/ 217967 h 3312041"/>
              <a:gd name="connsiteX151" fmla="*/ 6469911 w 6581553"/>
              <a:gd name="connsiteY151" fmla="*/ 217967 h 3312041"/>
              <a:gd name="connsiteX152" fmla="*/ 6507014 w 6581553"/>
              <a:gd name="connsiteY152" fmla="*/ 218853 h 3312041"/>
              <a:gd name="connsiteX153" fmla="*/ 6507125 w 6581553"/>
              <a:gd name="connsiteY153" fmla="*/ 180753 h 3312041"/>
              <a:gd name="connsiteX154" fmla="*/ 6523074 w 6581553"/>
              <a:gd name="connsiteY154" fmla="*/ 180753 h 3312041"/>
              <a:gd name="connsiteX155" fmla="*/ 6523074 w 6581553"/>
              <a:gd name="connsiteY155" fmla="*/ 138223 h 3312041"/>
              <a:gd name="connsiteX156" fmla="*/ 6560288 w 6581553"/>
              <a:gd name="connsiteY156" fmla="*/ 138223 h 3312041"/>
              <a:gd name="connsiteX157" fmla="*/ 6560288 w 6581553"/>
              <a:gd name="connsiteY157" fmla="*/ 95693 h 3312041"/>
              <a:gd name="connsiteX158" fmla="*/ 6581553 w 6581553"/>
              <a:gd name="connsiteY158" fmla="*/ 95693 h 3312041"/>
              <a:gd name="connsiteX159" fmla="*/ 6581553 w 6581553"/>
              <a:gd name="connsiteY159" fmla="*/ 0 h 331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6581553" h="3312041">
                <a:moveTo>
                  <a:pt x="0" y="3312041"/>
                </a:moveTo>
                <a:lnTo>
                  <a:pt x="95693" y="3312041"/>
                </a:lnTo>
                <a:lnTo>
                  <a:pt x="95693" y="3285460"/>
                </a:lnTo>
                <a:lnTo>
                  <a:pt x="143539" y="3285460"/>
                </a:lnTo>
                <a:lnTo>
                  <a:pt x="143539" y="3280144"/>
                </a:lnTo>
                <a:lnTo>
                  <a:pt x="143539" y="3274827"/>
                </a:lnTo>
                <a:lnTo>
                  <a:pt x="393404" y="3274827"/>
                </a:lnTo>
                <a:lnTo>
                  <a:pt x="398721" y="3258879"/>
                </a:lnTo>
                <a:lnTo>
                  <a:pt x="425302" y="3258879"/>
                </a:lnTo>
                <a:lnTo>
                  <a:pt x="446567" y="3237613"/>
                </a:lnTo>
                <a:lnTo>
                  <a:pt x="643269" y="3237613"/>
                </a:lnTo>
                <a:lnTo>
                  <a:pt x="728330" y="3216348"/>
                </a:lnTo>
                <a:lnTo>
                  <a:pt x="802758" y="3216348"/>
                </a:lnTo>
                <a:lnTo>
                  <a:pt x="802758" y="3179134"/>
                </a:lnTo>
                <a:lnTo>
                  <a:pt x="855921" y="3179134"/>
                </a:lnTo>
                <a:lnTo>
                  <a:pt x="855921" y="3147237"/>
                </a:lnTo>
                <a:lnTo>
                  <a:pt x="1015409" y="3147237"/>
                </a:lnTo>
                <a:lnTo>
                  <a:pt x="1015409" y="3131288"/>
                </a:lnTo>
                <a:lnTo>
                  <a:pt x="1185530" y="3131288"/>
                </a:lnTo>
                <a:lnTo>
                  <a:pt x="1185530" y="3110023"/>
                </a:lnTo>
                <a:lnTo>
                  <a:pt x="1360967" y="3110023"/>
                </a:lnTo>
                <a:lnTo>
                  <a:pt x="1382232" y="3083441"/>
                </a:lnTo>
                <a:lnTo>
                  <a:pt x="1509823" y="3083441"/>
                </a:lnTo>
                <a:lnTo>
                  <a:pt x="1525772" y="3067492"/>
                </a:lnTo>
                <a:lnTo>
                  <a:pt x="1573618" y="3067492"/>
                </a:lnTo>
                <a:lnTo>
                  <a:pt x="1573618" y="3030279"/>
                </a:lnTo>
                <a:lnTo>
                  <a:pt x="1632097" y="3030279"/>
                </a:lnTo>
                <a:lnTo>
                  <a:pt x="1632097" y="2993065"/>
                </a:lnTo>
                <a:lnTo>
                  <a:pt x="1663995" y="2993065"/>
                </a:lnTo>
                <a:lnTo>
                  <a:pt x="1663995" y="2950534"/>
                </a:lnTo>
                <a:lnTo>
                  <a:pt x="1722474" y="2950534"/>
                </a:lnTo>
                <a:lnTo>
                  <a:pt x="1722474" y="2908004"/>
                </a:lnTo>
                <a:lnTo>
                  <a:pt x="1765004" y="2908004"/>
                </a:lnTo>
                <a:lnTo>
                  <a:pt x="1765004" y="2892055"/>
                </a:lnTo>
                <a:lnTo>
                  <a:pt x="1828800" y="2892055"/>
                </a:lnTo>
                <a:lnTo>
                  <a:pt x="1828800" y="2860158"/>
                </a:lnTo>
                <a:lnTo>
                  <a:pt x="1903228" y="2860158"/>
                </a:lnTo>
                <a:lnTo>
                  <a:pt x="1903228" y="2833576"/>
                </a:lnTo>
                <a:lnTo>
                  <a:pt x="1977655" y="2833576"/>
                </a:lnTo>
                <a:lnTo>
                  <a:pt x="1977655" y="2812311"/>
                </a:lnTo>
                <a:lnTo>
                  <a:pt x="2062716" y="2812311"/>
                </a:lnTo>
                <a:lnTo>
                  <a:pt x="2062716" y="2791046"/>
                </a:lnTo>
                <a:lnTo>
                  <a:pt x="2153093" y="2791046"/>
                </a:lnTo>
                <a:lnTo>
                  <a:pt x="2153093" y="2764465"/>
                </a:lnTo>
                <a:lnTo>
                  <a:pt x="2222204" y="2764465"/>
                </a:lnTo>
                <a:lnTo>
                  <a:pt x="2222204" y="2727251"/>
                </a:lnTo>
                <a:lnTo>
                  <a:pt x="2328530" y="2727251"/>
                </a:lnTo>
                <a:lnTo>
                  <a:pt x="2397642" y="2658139"/>
                </a:lnTo>
                <a:lnTo>
                  <a:pt x="2434855" y="2658139"/>
                </a:lnTo>
                <a:lnTo>
                  <a:pt x="2434855" y="2604976"/>
                </a:lnTo>
                <a:lnTo>
                  <a:pt x="2461437" y="2604976"/>
                </a:lnTo>
                <a:lnTo>
                  <a:pt x="2461437" y="2567762"/>
                </a:lnTo>
                <a:lnTo>
                  <a:pt x="2493335" y="2567762"/>
                </a:lnTo>
                <a:lnTo>
                  <a:pt x="2493335" y="2546497"/>
                </a:lnTo>
                <a:lnTo>
                  <a:pt x="2530549" y="2546497"/>
                </a:lnTo>
                <a:lnTo>
                  <a:pt x="2530549" y="2514600"/>
                </a:lnTo>
                <a:lnTo>
                  <a:pt x="2594344" y="2514600"/>
                </a:lnTo>
                <a:lnTo>
                  <a:pt x="2620925" y="2488018"/>
                </a:lnTo>
                <a:lnTo>
                  <a:pt x="2759149" y="2488018"/>
                </a:lnTo>
                <a:lnTo>
                  <a:pt x="2769781" y="2472069"/>
                </a:lnTo>
                <a:lnTo>
                  <a:pt x="2828260" y="2472069"/>
                </a:lnTo>
                <a:lnTo>
                  <a:pt x="2849525" y="2450804"/>
                </a:lnTo>
                <a:lnTo>
                  <a:pt x="2945218" y="2450804"/>
                </a:lnTo>
                <a:lnTo>
                  <a:pt x="2961167" y="2424223"/>
                </a:lnTo>
                <a:lnTo>
                  <a:pt x="3131288" y="2424223"/>
                </a:lnTo>
                <a:lnTo>
                  <a:pt x="3152553" y="2392325"/>
                </a:lnTo>
                <a:lnTo>
                  <a:pt x="3221665" y="2392325"/>
                </a:lnTo>
                <a:lnTo>
                  <a:pt x="3253562" y="2355111"/>
                </a:lnTo>
                <a:lnTo>
                  <a:pt x="3253562" y="2296632"/>
                </a:lnTo>
                <a:lnTo>
                  <a:pt x="3312042" y="2296632"/>
                </a:lnTo>
                <a:lnTo>
                  <a:pt x="3312042" y="2248786"/>
                </a:lnTo>
                <a:lnTo>
                  <a:pt x="3333307" y="2248786"/>
                </a:lnTo>
                <a:lnTo>
                  <a:pt x="3338623" y="2206255"/>
                </a:lnTo>
                <a:lnTo>
                  <a:pt x="3354572" y="2184990"/>
                </a:lnTo>
                <a:lnTo>
                  <a:pt x="3354572" y="2158409"/>
                </a:lnTo>
                <a:lnTo>
                  <a:pt x="3429000" y="2158409"/>
                </a:lnTo>
                <a:lnTo>
                  <a:pt x="3492795" y="2094613"/>
                </a:lnTo>
                <a:lnTo>
                  <a:pt x="3662916" y="2094613"/>
                </a:lnTo>
                <a:lnTo>
                  <a:pt x="3684181" y="2062716"/>
                </a:lnTo>
                <a:lnTo>
                  <a:pt x="3747976" y="2062716"/>
                </a:lnTo>
                <a:lnTo>
                  <a:pt x="3806455" y="2052083"/>
                </a:lnTo>
                <a:lnTo>
                  <a:pt x="3891516" y="2052083"/>
                </a:lnTo>
                <a:lnTo>
                  <a:pt x="3918097" y="2025502"/>
                </a:lnTo>
                <a:lnTo>
                  <a:pt x="4013790" y="2025502"/>
                </a:lnTo>
                <a:lnTo>
                  <a:pt x="4013790" y="1993604"/>
                </a:lnTo>
                <a:lnTo>
                  <a:pt x="4029739" y="1993604"/>
                </a:lnTo>
                <a:lnTo>
                  <a:pt x="4029739" y="1956390"/>
                </a:lnTo>
                <a:lnTo>
                  <a:pt x="4072269" y="1956390"/>
                </a:lnTo>
                <a:lnTo>
                  <a:pt x="4072269" y="1913860"/>
                </a:lnTo>
                <a:lnTo>
                  <a:pt x="4098851" y="1881962"/>
                </a:lnTo>
                <a:lnTo>
                  <a:pt x="4098851" y="1839432"/>
                </a:lnTo>
                <a:lnTo>
                  <a:pt x="4120116" y="1818167"/>
                </a:lnTo>
                <a:lnTo>
                  <a:pt x="4120116" y="1743739"/>
                </a:lnTo>
                <a:lnTo>
                  <a:pt x="4152014" y="1717158"/>
                </a:lnTo>
                <a:lnTo>
                  <a:pt x="4178595" y="1717158"/>
                </a:lnTo>
                <a:lnTo>
                  <a:pt x="4178595" y="1663995"/>
                </a:lnTo>
                <a:lnTo>
                  <a:pt x="4210493" y="1626781"/>
                </a:lnTo>
                <a:lnTo>
                  <a:pt x="4300869" y="1626781"/>
                </a:lnTo>
                <a:lnTo>
                  <a:pt x="4300869" y="1600200"/>
                </a:lnTo>
                <a:lnTo>
                  <a:pt x="4407195" y="1600200"/>
                </a:lnTo>
                <a:lnTo>
                  <a:pt x="4407195" y="1557669"/>
                </a:lnTo>
                <a:lnTo>
                  <a:pt x="4572000" y="1557669"/>
                </a:lnTo>
                <a:lnTo>
                  <a:pt x="4598581" y="1531088"/>
                </a:lnTo>
                <a:lnTo>
                  <a:pt x="4657060" y="1531088"/>
                </a:lnTo>
                <a:lnTo>
                  <a:pt x="4662376" y="1520455"/>
                </a:lnTo>
                <a:lnTo>
                  <a:pt x="4736804" y="1520455"/>
                </a:lnTo>
                <a:lnTo>
                  <a:pt x="4763386" y="1493874"/>
                </a:lnTo>
                <a:lnTo>
                  <a:pt x="4814722" y="1484349"/>
                </a:lnTo>
                <a:lnTo>
                  <a:pt x="4848446" y="1430079"/>
                </a:lnTo>
                <a:lnTo>
                  <a:pt x="4885660" y="1430079"/>
                </a:lnTo>
                <a:lnTo>
                  <a:pt x="4885660" y="1387548"/>
                </a:lnTo>
                <a:lnTo>
                  <a:pt x="4885660" y="1387548"/>
                </a:lnTo>
                <a:lnTo>
                  <a:pt x="4922321" y="1386607"/>
                </a:lnTo>
                <a:lnTo>
                  <a:pt x="4915011" y="1329788"/>
                </a:lnTo>
                <a:lnTo>
                  <a:pt x="4940153" y="1318990"/>
                </a:lnTo>
                <a:cubicBezTo>
                  <a:pt x="4939710" y="1292224"/>
                  <a:pt x="4951172" y="1263077"/>
                  <a:pt x="4950729" y="1236311"/>
                </a:cubicBezTo>
                <a:lnTo>
                  <a:pt x="4969446" y="1163157"/>
                </a:lnTo>
                <a:lnTo>
                  <a:pt x="4980800" y="1125777"/>
                </a:lnTo>
                <a:lnTo>
                  <a:pt x="5013251" y="1063255"/>
                </a:lnTo>
                <a:lnTo>
                  <a:pt x="5039832" y="1063255"/>
                </a:lnTo>
                <a:lnTo>
                  <a:pt x="5039832" y="1041990"/>
                </a:lnTo>
                <a:lnTo>
                  <a:pt x="5135525" y="967562"/>
                </a:lnTo>
                <a:lnTo>
                  <a:pt x="5183372" y="967562"/>
                </a:lnTo>
                <a:lnTo>
                  <a:pt x="5199321" y="951613"/>
                </a:lnTo>
                <a:lnTo>
                  <a:pt x="5358809" y="951613"/>
                </a:lnTo>
                <a:lnTo>
                  <a:pt x="5401339" y="935665"/>
                </a:lnTo>
                <a:lnTo>
                  <a:pt x="5566144" y="935665"/>
                </a:lnTo>
                <a:lnTo>
                  <a:pt x="5582093" y="914400"/>
                </a:lnTo>
                <a:lnTo>
                  <a:pt x="5656521" y="914400"/>
                </a:lnTo>
                <a:lnTo>
                  <a:pt x="5656521" y="887818"/>
                </a:lnTo>
                <a:lnTo>
                  <a:pt x="5693735" y="887818"/>
                </a:lnTo>
                <a:lnTo>
                  <a:pt x="5693735" y="839972"/>
                </a:lnTo>
                <a:lnTo>
                  <a:pt x="5720316" y="818706"/>
                </a:lnTo>
                <a:lnTo>
                  <a:pt x="5720316" y="797441"/>
                </a:lnTo>
                <a:lnTo>
                  <a:pt x="5741581" y="760227"/>
                </a:lnTo>
                <a:lnTo>
                  <a:pt x="5741581" y="632637"/>
                </a:lnTo>
                <a:lnTo>
                  <a:pt x="5757530" y="595423"/>
                </a:lnTo>
                <a:lnTo>
                  <a:pt x="5805376" y="558209"/>
                </a:lnTo>
                <a:lnTo>
                  <a:pt x="5805376" y="494413"/>
                </a:lnTo>
                <a:lnTo>
                  <a:pt x="5858539" y="494413"/>
                </a:lnTo>
                <a:lnTo>
                  <a:pt x="5858539" y="441251"/>
                </a:lnTo>
                <a:lnTo>
                  <a:pt x="5948916" y="441251"/>
                </a:lnTo>
                <a:lnTo>
                  <a:pt x="5948916" y="398720"/>
                </a:lnTo>
                <a:lnTo>
                  <a:pt x="5991446" y="398720"/>
                </a:lnTo>
                <a:lnTo>
                  <a:pt x="5991446" y="361506"/>
                </a:lnTo>
                <a:lnTo>
                  <a:pt x="6023344" y="361506"/>
                </a:lnTo>
                <a:lnTo>
                  <a:pt x="6023344" y="345558"/>
                </a:lnTo>
                <a:lnTo>
                  <a:pt x="6315739" y="345558"/>
                </a:lnTo>
                <a:lnTo>
                  <a:pt x="6315739" y="265813"/>
                </a:lnTo>
                <a:lnTo>
                  <a:pt x="6469911" y="265813"/>
                </a:lnTo>
                <a:lnTo>
                  <a:pt x="6469911" y="217967"/>
                </a:lnTo>
                <a:lnTo>
                  <a:pt x="6469911" y="217967"/>
                </a:lnTo>
                <a:lnTo>
                  <a:pt x="6507014" y="218853"/>
                </a:lnTo>
                <a:lnTo>
                  <a:pt x="6507125" y="180753"/>
                </a:lnTo>
                <a:lnTo>
                  <a:pt x="6523074" y="180753"/>
                </a:lnTo>
                <a:lnTo>
                  <a:pt x="6523074" y="138223"/>
                </a:lnTo>
                <a:lnTo>
                  <a:pt x="6560288" y="138223"/>
                </a:lnTo>
                <a:lnTo>
                  <a:pt x="6560288" y="95693"/>
                </a:lnTo>
                <a:lnTo>
                  <a:pt x="6581553" y="95693"/>
                </a:lnTo>
                <a:lnTo>
                  <a:pt x="6581553" y="0"/>
                </a:ln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1" name="Freeform: Shape 80">
            <a:extLst>
              <a:ext uri="{FF2B5EF4-FFF2-40B4-BE49-F238E27FC236}">
                <a16:creationId xmlns:a16="http://schemas.microsoft.com/office/drawing/2014/main" id="{B2B3BC4C-BAF0-4577-AA8E-7A3B761C27F4}"/>
              </a:ext>
            </a:extLst>
          </p:cNvPr>
          <p:cNvSpPr/>
          <p:nvPr/>
        </p:nvSpPr>
        <p:spPr>
          <a:xfrm>
            <a:off x="2738529" y="1282706"/>
            <a:ext cx="6599343" cy="3873909"/>
          </a:xfrm>
          <a:custGeom>
            <a:avLst/>
            <a:gdLst>
              <a:gd name="connsiteX0" fmla="*/ 0 w 6656439"/>
              <a:gd name="connsiteY0" fmla="*/ 0 h 3873909"/>
              <a:gd name="connsiteX1" fmla="*/ 0 w 6656439"/>
              <a:gd name="connsiteY1" fmla="*/ 3873909 h 3873909"/>
              <a:gd name="connsiteX2" fmla="*/ 6656439 w 6656439"/>
              <a:gd name="connsiteY2" fmla="*/ 3873909 h 3873909"/>
            </a:gdLst>
            <a:ahLst/>
            <a:cxnLst>
              <a:cxn ang="0">
                <a:pos x="connsiteX0" y="connsiteY0"/>
              </a:cxn>
              <a:cxn ang="0">
                <a:pos x="connsiteX1" y="connsiteY1"/>
              </a:cxn>
              <a:cxn ang="0">
                <a:pos x="connsiteX2" y="connsiteY2"/>
              </a:cxn>
            </a:cxnLst>
            <a:rect l="l" t="t" r="r" b="b"/>
            <a:pathLst>
              <a:path w="6656439" h="3873909">
                <a:moveTo>
                  <a:pt x="0" y="0"/>
                </a:moveTo>
                <a:lnTo>
                  <a:pt x="0" y="3873909"/>
                </a:lnTo>
                <a:lnTo>
                  <a:pt x="6656439" y="3873909"/>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2" name="Group 81">
            <a:extLst>
              <a:ext uri="{FF2B5EF4-FFF2-40B4-BE49-F238E27FC236}">
                <a16:creationId xmlns:a16="http://schemas.microsoft.com/office/drawing/2014/main" id="{8B5C63A5-0BED-4B75-ACC1-0185B777A332}"/>
              </a:ext>
            </a:extLst>
          </p:cNvPr>
          <p:cNvGrpSpPr/>
          <p:nvPr/>
        </p:nvGrpSpPr>
        <p:grpSpPr>
          <a:xfrm>
            <a:off x="2808836" y="3098634"/>
            <a:ext cx="6566620" cy="2010422"/>
            <a:chOff x="3010711" y="3407884"/>
            <a:chExt cx="6566620" cy="2010422"/>
          </a:xfrm>
        </p:grpSpPr>
        <p:sp>
          <p:nvSpPr>
            <p:cNvPr id="87" name="Freeform: Shape 86">
              <a:extLst>
                <a:ext uri="{FF2B5EF4-FFF2-40B4-BE49-F238E27FC236}">
                  <a16:creationId xmlns:a16="http://schemas.microsoft.com/office/drawing/2014/main" id="{C10F0DAF-23C1-448F-A41C-F15A359E1973}"/>
                </a:ext>
              </a:extLst>
            </p:cNvPr>
            <p:cNvSpPr/>
            <p:nvPr/>
          </p:nvSpPr>
          <p:spPr>
            <a:xfrm>
              <a:off x="3010711" y="3813243"/>
              <a:ext cx="5752181" cy="1605063"/>
            </a:xfrm>
            <a:custGeom>
              <a:avLst/>
              <a:gdLst>
                <a:gd name="connsiteX0" fmla="*/ 0 w 5744183"/>
                <a:gd name="connsiteY0" fmla="*/ 1605063 h 1605063"/>
                <a:gd name="connsiteX1" fmla="*/ 92412 w 5744183"/>
                <a:gd name="connsiteY1" fmla="*/ 1605063 h 1605063"/>
                <a:gd name="connsiteX2" fmla="*/ 92412 w 5744183"/>
                <a:gd name="connsiteY2" fmla="*/ 1595336 h 1605063"/>
                <a:gd name="connsiteX3" fmla="*/ 175098 w 5744183"/>
                <a:gd name="connsiteY3" fmla="*/ 1595336 h 1605063"/>
                <a:gd name="connsiteX4" fmla="*/ 175098 w 5744183"/>
                <a:gd name="connsiteY4" fmla="*/ 1585608 h 1605063"/>
                <a:gd name="connsiteX5" fmla="*/ 286966 w 5744183"/>
                <a:gd name="connsiteY5" fmla="*/ 1585608 h 1605063"/>
                <a:gd name="connsiteX6" fmla="*/ 286966 w 5744183"/>
                <a:gd name="connsiteY6" fmla="*/ 1566153 h 1605063"/>
                <a:gd name="connsiteX7" fmla="*/ 384242 w 5744183"/>
                <a:gd name="connsiteY7" fmla="*/ 1566153 h 1605063"/>
                <a:gd name="connsiteX8" fmla="*/ 389106 w 5744183"/>
                <a:gd name="connsiteY8" fmla="*/ 1571017 h 1605063"/>
                <a:gd name="connsiteX9" fmla="*/ 423153 w 5744183"/>
                <a:gd name="connsiteY9" fmla="*/ 1571017 h 1605063"/>
                <a:gd name="connsiteX10" fmla="*/ 428017 w 5744183"/>
                <a:gd name="connsiteY10" fmla="*/ 1541834 h 1605063"/>
                <a:gd name="connsiteX11" fmla="*/ 583659 w 5744183"/>
                <a:gd name="connsiteY11" fmla="*/ 1541834 h 1605063"/>
                <a:gd name="connsiteX12" fmla="*/ 583659 w 5744183"/>
                <a:gd name="connsiteY12" fmla="*/ 1527242 h 1605063"/>
                <a:gd name="connsiteX13" fmla="*/ 797668 w 5744183"/>
                <a:gd name="connsiteY13" fmla="*/ 1527242 h 1605063"/>
                <a:gd name="connsiteX14" fmla="*/ 797668 w 5744183"/>
                <a:gd name="connsiteY14" fmla="*/ 1507787 h 1605063"/>
                <a:gd name="connsiteX15" fmla="*/ 899808 w 5744183"/>
                <a:gd name="connsiteY15" fmla="*/ 1507787 h 1605063"/>
                <a:gd name="connsiteX16" fmla="*/ 899808 w 5744183"/>
                <a:gd name="connsiteY16" fmla="*/ 1498059 h 1605063"/>
                <a:gd name="connsiteX17" fmla="*/ 1001949 w 5744183"/>
                <a:gd name="connsiteY17" fmla="*/ 1498059 h 1605063"/>
                <a:gd name="connsiteX18" fmla="*/ 1006812 w 5744183"/>
                <a:gd name="connsiteY18" fmla="*/ 1493196 h 1605063"/>
                <a:gd name="connsiteX19" fmla="*/ 1045723 w 5744183"/>
                <a:gd name="connsiteY19" fmla="*/ 1493196 h 1605063"/>
                <a:gd name="connsiteX20" fmla="*/ 1045723 w 5744183"/>
                <a:gd name="connsiteY20" fmla="*/ 1473740 h 1605063"/>
                <a:gd name="connsiteX21" fmla="*/ 1074906 w 5744183"/>
                <a:gd name="connsiteY21" fmla="*/ 1473740 h 1605063"/>
                <a:gd name="connsiteX22" fmla="*/ 1074906 w 5744183"/>
                <a:gd name="connsiteY22" fmla="*/ 1459148 h 1605063"/>
                <a:gd name="connsiteX23" fmla="*/ 1498059 w 5744183"/>
                <a:gd name="connsiteY23" fmla="*/ 1459148 h 1605063"/>
                <a:gd name="connsiteX24" fmla="*/ 1502923 w 5744183"/>
                <a:gd name="connsiteY24" fmla="*/ 1454284 h 1605063"/>
                <a:gd name="connsiteX25" fmla="*/ 1561289 w 5744183"/>
                <a:gd name="connsiteY25" fmla="*/ 1454284 h 1605063"/>
                <a:gd name="connsiteX26" fmla="*/ 1561289 w 5744183"/>
                <a:gd name="connsiteY26" fmla="*/ 1434829 h 1605063"/>
                <a:gd name="connsiteX27" fmla="*/ 1590472 w 5744183"/>
                <a:gd name="connsiteY27" fmla="*/ 1434829 h 1605063"/>
                <a:gd name="connsiteX28" fmla="*/ 1590472 w 5744183"/>
                <a:gd name="connsiteY28" fmla="*/ 1420238 h 1605063"/>
                <a:gd name="connsiteX29" fmla="*/ 1605063 w 5744183"/>
                <a:gd name="connsiteY29" fmla="*/ 1420238 h 1605063"/>
                <a:gd name="connsiteX30" fmla="*/ 1605063 w 5744183"/>
                <a:gd name="connsiteY30" fmla="*/ 1410510 h 1605063"/>
                <a:gd name="connsiteX31" fmla="*/ 1624519 w 5744183"/>
                <a:gd name="connsiteY31" fmla="*/ 1410510 h 1605063"/>
                <a:gd name="connsiteX32" fmla="*/ 1624519 w 5744183"/>
                <a:gd name="connsiteY32" fmla="*/ 1366736 h 1605063"/>
                <a:gd name="connsiteX33" fmla="*/ 1678021 w 5744183"/>
                <a:gd name="connsiteY33" fmla="*/ 1366736 h 1605063"/>
                <a:gd name="connsiteX34" fmla="*/ 1682885 w 5744183"/>
                <a:gd name="connsiteY34" fmla="*/ 1361872 h 1605063"/>
                <a:gd name="connsiteX35" fmla="*/ 1702340 w 5744183"/>
                <a:gd name="connsiteY35" fmla="*/ 1357008 h 1605063"/>
                <a:gd name="connsiteX36" fmla="*/ 1702340 w 5744183"/>
                <a:gd name="connsiteY36" fmla="*/ 1347280 h 1605063"/>
                <a:gd name="connsiteX37" fmla="*/ 1716932 w 5744183"/>
                <a:gd name="connsiteY37" fmla="*/ 1347280 h 1605063"/>
                <a:gd name="connsiteX38" fmla="*/ 1716932 w 5744183"/>
                <a:gd name="connsiteY38" fmla="*/ 1337553 h 1605063"/>
                <a:gd name="connsiteX39" fmla="*/ 1736387 w 5744183"/>
                <a:gd name="connsiteY39" fmla="*/ 1337553 h 1605063"/>
                <a:gd name="connsiteX40" fmla="*/ 1736387 w 5744183"/>
                <a:gd name="connsiteY40" fmla="*/ 1322961 h 1605063"/>
                <a:gd name="connsiteX41" fmla="*/ 1809344 w 5744183"/>
                <a:gd name="connsiteY41" fmla="*/ 1322961 h 1605063"/>
                <a:gd name="connsiteX42" fmla="*/ 1809344 w 5744183"/>
                <a:gd name="connsiteY42" fmla="*/ 1308370 h 1605063"/>
                <a:gd name="connsiteX43" fmla="*/ 1999034 w 5744183"/>
                <a:gd name="connsiteY43" fmla="*/ 1308370 h 1605063"/>
                <a:gd name="connsiteX44" fmla="*/ 2003898 w 5744183"/>
                <a:gd name="connsiteY44" fmla="*/ 1298642 h 1605063"/>
                <a:gd name="connsiteX45" fmla="*/ 2023353 w 5744183"/>
                <a:gd name="connsiteY45" fmla="*/ 1298642 h 1605063"/>
                <a:gd name="connsiteX46" fmla="*/ 2033080 w 5744183"/>
                <a:gd name="connsiteY46" fmla="*/ 1284051 h 1605063"/>
                <a:gd name="connsiteX47" fmla="*/ 2052536 w 5744183"/>
                <a:gd name="connsiteY47" fmla="*/ 1284051 h 1605063"/>
                <a:gd name="connsiteX48" fmla="*/ 2052536 w 5744183"/>
                <a:gd name="connsiteY48" fmla="*/ 1269459 h 1605063"/>
                <a:gd name="connsiteX49" fmla="*/ 2081719 w 5744183"/>
                <a:gd name="connsiteY49" fmla="*/ 1269459 h 1605063"/>
                <a:gd name="connsiteX50" fmla="*/ 2081719 w 5744183"/>
                <a:gd name="connsiteY50" fmla="*/ 1264595 h 1605063"/>
                <a:gd name="connsiteX51" fmla="*/ 2106038 w 5744183"/>
                <a:gd name="connsiteY51" fmla="*/ 1264595 h 1605063"/>
                <a:gd name="connsiteX52" fmla="*/ 2115766 w 5744183"/>
                <a:gd name="connsiteY52" fmla="*/ 1250004 h 1605063"/>
                <a:gd name="connsiteX53" fmla="*/ 2154676 w 5744183"/>
                <a:gd name="connsiteY53" fmla="*/ 1250004 h 1605063"/>
                <a:gd name="connsiteX54" fmla="*/ 2154676 w 5744183"/>
                <a:gd name="connsiteY54" fmla="*/ 1245140 h 1605063"/>
                <a:gd name="connsiteX55" fmla="*/ 2266544 w 5744183"/>
                <a:gd name="connsiteY55" fmla="*/ 1245140 h 1605063"/>
                <a:gd name="connsiteX56" fmla="*/ 2266544 w 5744183"/>
                <a:gd name="connsiteY56" fmla="*/ 1230548 h 1605063"/>
                <a:gd name="connsiteX57" fmla="*/ 2383276 w 5744183"/>
                <a:gd name="connsiteY57" fmla="*/ 1230548 h 1605063"/>
                <a:gd name="connsiteX58" fmla="*/ 2383276 w 5744183"/>
                <a:gd name="connsiteY58" fmla="*/ 1211093 h 1605063"/>
                <a:gd name="connsiteX59" fmla="*/ 2431915 w 5744183"/>
                <a:gd name="connsiteY59" fmla="*/ 1211093 h 1605063"/>
                <a:gd name="connsiteX60" fmla="*/ 2431915 w 5744183"/>
                <a:gd name="connsiteY60" fmla="*/ 1196502 h 1605063"/>
                <a:gd name="connsiteX61" fmla="*/ 2441642 w 5744183"/>
                <a:gd name="connsiteY61" fmla="*/ 1196502 h 1605063"/>
                <a:gd name="connsiteX62" fmla="*/ 2441642 w 5744183"/>
                <a:gd name="connsiteY62" fmla="*/ 1186774 h 1605063"/>
                <a:gd name="connsiteX63" fmla="*/ 2451370 w 5744183"/>
                <a:gd name="connsiteY63" fmla="*/ 1177046 h 1605063"/>
                <a:gd name="connsiteX64" fmla="*/ 2456234 w 5744183"/>
                <a:gd name="connsiteY64" fmla="*/ 1172182 h 1605063"/>
                <a:gd name="connsiteX65" fmla="*/ 2470825 w 5744183"/>
                <a:gd name="connsiteY65" fmla="*/ 1172182 h 1605063"/>
                <a:gd name="connsiteX66" fmla="*/ 2470825 w 5744183"/>
                <a:gd name="connsiteY66" fmla="*/ 1157591 h 1605063"/>
                <a:gd name="connsiteX67" fmla="*/ 2500008 w 5744183"/>
                <a:gd name="connsiteY67" fmla="*/ 1157591 h 1605063"/>
                <a:gd name="connsiteX68" fmla="*/ 2500008 w 5744183"/>
                <a:gd name="connsiteY68" fmla="*/ 1128408 h 1605063"/>
                <a:gd name="connsiteX69" fmla="*/ 2509736 w 5744183"/>
                <a:gd name="connsiteY69" fmla="*/ 1128408 h 1605063"/>
                <a:gd name="connsiteX70" fmla="*/ 2509736 w 5744183"/>
                <a:gd name="connsiteY70" fmla="*/ 1099225 h 1605063"/>
                <a:gd name="connsiteX71" fmla="*/ 2572966 w 5744183"/>
                <a:gd name="connsiteY71" fmla="*/ 1099225 h 1605063"/>
                <a:gd name="connsiteX72" fmla="*/ 2582693 w 5744183"/>
                <a:gd name="connsiteY72" fmla="*/ 1089498 h 1605063"/>
                <a:gd name="connsiteX73" fmla="*/ 2587557 w 5744183"/>
                <a:gd name="connsiteY73" fmla="*/ 1084634 h 1605063"/>
                <a:gd name="connsiteX74" fmla="*/ 2733472 w 5744183"/>
                <a:gd name="connsiteY74" fmla="*/ 1084634 h 1605063"/>
                <a:gd name="connsiteX75" fmla="*/ 2738336 w 5744183"/>
                <a:gd name="connsiteY75" fmla="*/ 1079770 h 1605063"/>
                <a:gd name="connsiteX76" fmla="*/ 2752927 w 5744183"/>
                <a:gd name="connsiteY76" fmla="*/ 1065179 h 1605063"/>
                <a:gd name="connsiteX77" fmla="*/ 3030166 w 5744183"/>
                <a:gd name="connsiteY77" fmla="*/ 1065179 h 1605063"/>
                <a:gd name="connsiteX78" fmla="*/ 3039893 w 5744183"/>
                <a:gd name="connsiteY78" fmla="*/ 1045723 h 1605063"/>
                <a:gd name="connsiteX79" fmla="*/ 3122578 w 5744183"/>
                <a:gd name="connsiteY79" fmla="*/ 1045723 h 1605063"/>
                <a:gd name="connsiteX80" fmla="*/ 3137170 w 5744183"/>
                <a:gd name="connsiteY80" fmla="*/ 1031131 h 1605063"/>
                <a:gd name="connsiteX81" fmla="*/ 3185808 w 5744183"/>
                <a:gd name="connsiteY81" fmla="*/ 1031131 h 1605063"/>
                <a:gd name="connsiteX82" fmla="*/ 3185808 w 5744183"/>
                <a:gd name="connsiteY82" fmla="*/ 1021404 h 1605063"/>
                <a:gd name="connsiteX83" fmla="*/ 3205263 w 5744183"/>
                <a:gd name="connsiteY83" fmla="*/ 1021404 h 1605063"/>
                <a:gd name="connsiteX84" fmla="*/ 3205263 w 5744183"/>
                <a:gd name="connsiteY84" fmla="*/ 997085 h 1605063"/>
                <a:gd name="connsiteX85" fmla="*/ 3239310 w 5744183"/>
                <a:gd name="connsiteY85" fmla="*/ 997085 h 1605063"/>
                <a:gd name="connsiteX86" fmla="*/ 3268493 w 5744183"/>
                <a:gd name="connsiteY86" fmla="*/ 967902 h 1605063"/>
                <a:gd name="connsiteX87" fmla="*/ 3292812 w 5744183"/>
                <a:gd name="connsiteY87" fmla="*/ 933855 h 1605063"/>
                <a:gd name="connsiteX88" fmla="*/ 3302540 w 5744183"/>
                <a:gd name="connsiteY88" fmla="*/ 924127 h 1605063"/>
                <a:gd name="connsiteX89" fmla="*/ 3302540 w 5744183"/>
                <a:gd name="connsiteY89" fmla="*/ 856034 h 1605063"/>
                <a:gd name="connsiteX90" fmla="*/ 3317132 w 5744183"/>
                <a:gd name="connsiteY90" fmla="*/ 856034 h 1605063"/>
                <a:gd name="connsiteX91" fmla="*/ 3317132 w 5744183"/>
                <a:gd name="connsiteY91" fmla="*/ 826851 h 1605063"/>
                <a:gd name="connsiteX92" fmla="*/ 3346315 w 5744183"/>
                <a:gd name="connsiteY92" fmla="*/ 826851 h 1605063"/>
                <a:gd name="connsiteX93" fmla="*/ 3351178 w 5744183"/>
                <a:gd name="connsiteY93" fmla="*/ 807395 h 1605063"/>
                <a:gd name="connsiteX94" fmla="*/ 3365770 w 5744183"/>
                <a:gd name="connsiteY94" fmla="*/ 797668 h 1605063"/>
                <a:gd name="connsiteX95" fmla="*/ 3370634 w 5744183"/>
                <a:gd name="connsiteY95" fmla="*/ 787940 h 1605063"/>
                <a:gd name="connsiteX96" fmla="*/ 3375498 w 5744183"/>
                <a:gd name="connsiteY96" fmla="*/ 787940 h 1605063"/>
                <a:gd name="connsiteX97" fmla="*/ 3385225 w 5744183"/>
                <a:gd name="connsiteY97" fmla="*/ 778212 h 1605063"/>
                <a:gd name="connsiteX98" fmla="*/ 3429000 w 5744183"/>
                <a:gd name="connsiteY98" fmla="*/ 778212 h 1605063"/>
                <a:gd name="connsiteX99" fmla="*/ 3429000 w 5744183"/>
                <a:gd name="connsiteY99" fmla="*/ 758757 h 1605063"/>
                <a:gd name="connsiteX100" fmla="*/ 3555459 w 5744183"/>
                <a:gd name="connsiteY100" fmla="*/ 758757 h 1605063"/>
                <a:gd name="connsiteX101" fmla="*/ 3565187 w 5744183"/>
                <a:gd name="connsiteY101" fmla="*/ 758757 h 1605063"/>
                <a:gd name="connsiteX102" fmla="*/ 3589506 w 5744183"/>
                <a:gd name="connsiteY102" fmla="*/ 758757 h 1605063"/>
                <a:gd name="connsiteX103" fmla="*/ 3589506 w 5744183"/>
                <a:gd name="connsiteY103" fmla="*/ 739302 h 1605063"/>
                <a:gd name="connsiteX104" fmla="*/ 3613825 w 5744183"/>
                <a:gd name="connsiteY104" fmla="*/ 739302 h 1605063"/>
                <a:gd name="connsiteX105" fmla="*/ 3623553 w 5744183"/>
                <a:gd name="connsiteY105" fmla="*/ 729574 h 1605063"/>
                <a:gd name="connsiteX106" fmla="*/ 3647872 w 5744183"/>
                <a:gd name="connsiteY106" fmla="*/ 729574 h 1605063"/>
                <a:gd name="connsiteX107" fmla="*/ 3647872 w 5744183"/>
                <a:gd name="connsiteY107" fmla="*/ 714983 h 1605063"/>
                <a:gd name="connsiteX108" fmla="*/ 3677055 w 5744183"/>
                <a:gd name="connsiteY108" fmla="*/ 714983 h 1605063"/>
                <a:gd name="connsiteX109" fmla="*/ 3686783 w 5744183"/>
                <a:gd name="connsiteY109" fmla="*/ 705255 h 1605063"/>
                <a:gd name="connsiteX110" fmla="*/ 3822970 w 5744183"/>
                <a:gd name="connsiteY110" fmla="*/ 705255 h 1605063"/>
                <a:gd name="connsiteX111" fmla="*/ 3822970 w 5744183"/>
                <a:gd name="connsiteY111" fmla="*/ 690663 h 1605063"/>
                <a:gd name="connsiteX112" fmla="*/ 3881336 w 5744183"/>
                <a:gd name="connsiteY112" fmla="*/ 690663 h 1605063"/>
                <a:gd name="connsiteX113" fmla="*/ 3886200 w 5744183"/>
                <a:gd name="connsiteY113" fmla="*/ 685799 h 1605063"/>
                <a:gd name="connsiteX114" fmla="*/ 4017523 w 5744183"/>
                <a:gd name="connsiteY114" fmla="*/ 685799 h 1605063"/>
                <a:gd name="connsiteX115" fmla="*/ 4017523 w 5744183"/>
                <a:gd name="connsiteY115" fmla="*/ 676072 h 1605063"/>
                <a:gd name="connsiteX116" fmla="*/ 4032115 w 5744183"/>
                <a:gd name="connsiteY116" fmla="*/ 676072 h 1605063"/>
                <a:gd name="connsiteX117" fmla="*/ 4032115 w 5744183"/>
                <a:gd name="connsiteY117" fmla="*/ 651753 h 1605063"/>
                <a:gd name="connsiteX118" fmla="*/ 4041843 w 5744183"/>
                <a:gd name="connsiteY118" fmla="*/ 642025 h 1605063"/>
                <a:gd name="connsiteX119" fmla="*/ 4056434 w 5744183"/>
                <a:gd name="connsiteY119" fmla="*/ 627434 h 1605063"/>
                <a:gd name="connsiteX120" fmla="*/ 4061298 w 5744183"/>
                <a:gd name="connsiteY120" fmla="*/ 622570 h 1605063"/>
                <a:gd name="connsiteX121" fmla="*/ 4061298 w 5744183"/>
                <a:gd name="connsiteY121" fmla="*/ 603114 h 1605063"/>
                <a:gd name="connsiteX122" fmla="*/ 4080753 w 5744183"/>
                <a:gd name="connsiteY122" fmla="*/ 603114 h 1605063"/>
                <a:gd name="connsiteX123" fmla="*/ 4090480 w 5744183"/>
                <a:gd name="connsiteY123" fmla="*/ 603114 h 1605063"/>
                <a:gd name="connsiteX124" fmla="*/ 4100208 w 5744183"/>
                <a:gd name="connsiteY124" fmla="*/ 593386 h 1605063"/>
                <a:gd name="connsiteX125" fmla="*/ 4109936 w 5744183"/>
                <a:gd name="connsiteY125" fmla="*/ 583658 h 1605063"/>
                <a:gd name="connsiteX126" fmla="*/ 4109936 w 5744183"/>
                <a:gd name="connsiteY126" fmla="*/ 559340 h 1605063"/>
                <a:gd name="connsiteX127" fmla="*/ 4139119 w 5744183"/>
                <a:gd name="connsiteY127" fmla="*/ 559340 h 1605063"/>
                <a:gd name="connsiteX128" fmla="*/ 4139119 w 5744183"/>
                <a:gd name="connsiteY128" fmla="*/ 544748 h 1605063"/>
                <a:gd name="connsiteX129" fmla="*/ 4168302 w 5744183"/>
                <a:gd name="connsiteY129" fmla="*/ 544748 h 1605063"/>
                <a:gd name="connsiteX130" fmla="*/ 4168302 w 5744183"/>
                <a:gd name="connsiteY130" fmla="*/ 520429 h 1605063"/>
                <a:gd name="connsiteX131" fmla="*/ 4178029 w 5744183"/>
                <a:gd name="connsiteY131" fmla="*/ 520429 h 1605063"/>
                <a:gd name="connsiteX132" fmla="*/ 4178029 w 5744183"/>
                <a:gd name="connsiteY132" fmla="*/ 496110 h 1605063"/>
                <a:gd name="connsiteX133" fmla="*/ 4231532 w 5744183"/>
                <a:gd name="connsiteY133" fmla="*/ 496110 h 1605063"/>
                <a:gd name="connsiteX134" fmla="*/ 4231532 w 5744183"/>
                <a:gd name="connsiteY134" fmla="*/ 486383 h 1605063"/>
                <a:gd name="connsiteX135" fmla="*/ 4250987 w 5744183"/>
                <a:gd name="connsiteY135" fmla="*/ 486383 h 1605063"/>
                <a:gd name="connsiteX136" fmla="*/ 4250987 w 5744183"/>
                <a:gd name="connsiteY136" fmla="*/ 476655 h 1605063"/>
                <a:gd name="connsiteX137" fmla="*/ 4396902 w 5744183"/>
                <a:gd name="connsiteY137" fmla="*/ 476655 h 1605063"/>
                <a:gd name="connsiteX138" fmla="*/ 4396902 w 5744183"/>
                <a:gd name="connsiteY138" fmla="*/ 462063 h 1605063"/>
                <a:gd name="connsiteX139" fmla="*/ 4533089 w 5744183"/>
                <a:gd name="connsiteY139" fmla="*/ 462063 h 1605063"/>
                <a:gd name="connsiteX140" fmla="*/ 4542816 w 5744183"/>
                <a:gd name="connsiteY140" fmla="*/ 452336 h 1605063"/>
                <a:gd name="connsiteX141" fmla="*/ 4586591 w 5744183"/>
                <a:gd name="connsiteY141" fmla="*/ 452336 h 1605063"/>
                <a:gd name="connsiteX142" fmla="*/ 4606046 w 5744183"/>
                <a:gd name="connsiteY142" fmla="*/ 432881 h 1605063"/>
                <a:gd name="connsiteX143" fmla="*/ 4615774 w 5744183"/>
                <a:gd name="connsiteY143" fmla="*/ 423153 h 1605063"/>
                <a:gd name="connsiteX144" fmla="*/ 4795736 w 5744183"/>
                <a:gd name="connsiteY144" fmla="*/ 423153 h 1605063"/>
                <a:gd name="connsiteX145" fmla="*/ 4795736 w 5744183"/>
                <a:gd name="connsiteY145" fmla="*/ 403697 h 1605063"/>
                <a:gd name="connsiteX146" fmla="*/ 4834646 w 5744183"/>
                <a:gd name="connsiteY146" fmla="*/ 403697 h 1605063"/>
                <a:gd name="connsiteX147" fmla="*/ 4834646 w 5744183"/>
                <a:gd name="connsiteY147" fmla="*/ 374514 h 1605063"/>
                <a:gd name="connsiteX148" fmla="*/ 4844374 w 5744183"/>
                <a:gd name="connsiteY148" fmla="*/ 374514 h 1605063"/>
                <a:gd name="connsiteX149" fmla="*/ 4878421 w 5744183"/>
                <a:gd name="connsiteY149" fmla="*/ 374514 h 1605063"/>
                <a:gd name="connsiteX150" fmla="*/ 4878421 w 5744183"/>
                <a:gd name="connsiteY150" fmla="*/ 374514 h 1605063"/>
                <a:gd name="connsiteX151" fmla="*/ 4912468 w 5744183"/>
                <a:gd name="connsiteY151" fmla="*/ 340467 h 1605063"/>
                <a:gd name="connsiteX152" fmla="*/ 4912468 w 5744183"/>
                <a:gd name="connsiteY152" fmla="*/ 311285 h 1605063"/>
                <a:gd name="connsiteX153" fmla="*/ 4927059 w 5744183"/>
                <a:gd name="connsiteY153" fmla="*/ 311285 h 1605063"/>
                <a:gd name="connsiteX154" fmla="*/ 4927059 w 5744183"/>
                <a:gd name="connsiteY154" fmla="*/ 286966 h 1605063"/>
                <a:gd name="connsiteX155" fmla="*/ 4936787 w 5744183"/>
                <a:gd name="connsiteY155" fmla="*/ 277238 h 1605063"/>
                <a:gd name="connsiteX156" fmla="*/ 4936787 w 5744183"/>
                <a:gd name="connsiteY156" fmla="*/ 262646 h 1605063"/>
                <a:gd name="connsiteX157" fmla="*/ 4941650 w 5744183"/>
                <a:gd name="connsiteY157" fmla="*/ 257783 h 1605063"/>
                <a:gd name="connsiteX158" fmla="*/ 4951378 w 5744183"/>
                <a:gd name="connsiteY158" fmla="*/ 257783 h 1605063"/>
                <a:gd name="connsiteX159" fmla="*/ 4951378 w 5744183"/>
                <a:gd name="connsiteY159" fmla="*/ 248055 h 1605063"/>
                <a:gd name="connsiteX160" fmla="*/ 4995153 w 5744183"/>
                <a:gd name="connsiteY160" fmla="*/ 248055 h 1605063"/>
                <a:gd name="connsiteX161" fmla="*/ 4995153 w 5744183"/>
                <a:gd name="connsiteY161" fmla="*/ 233463 h 1605063"/>
                <a:gd name="connsiteX162" fmla="*/ 5004880 w 5744183"/>
                <a:gd name="connsiteY162" fmla="*/ 223736 h 1605063"/>
                <a:gd name="connsiteX163" fmla="*/ 5014608 w 5744183"/>
                <a:gd name="connsiteY163" fmla="*/ 214008 h 1605063"/>
                <a:gd name="connsiteX164" fmla="*/ 5131340 w 5744183"/>
                <a:gd name="connsiteY164" fmla="*/ 214008 h 1605063"/>
                <a:gd name="connsiteX165" fmla="*/ 5131340 w 5744183"/>
                <a:gd name="connsiteY165" fmla="*/ 184825 h 1605063"/>
                <a:gd name="connsiteX166" fmla="*/ 5214025 w 5744183"/>
                <a:gd name="connsiteY166" fmla="*/ 184825 h 1605063"/>
                <a:gd name="connsiteX167" fmla="*/ 5214025 w 5744183"/>
                <a:gd name="connsiteY167" fmla="*/ 175097 h 1605063"/>
                <a:gd name="connsiteX168" fmla="*/ 5233480 w 5744183"/>
                <a:gd name="connsiteY168" fmla="*/ 175097 h 1605063"/>
                <a:gd name="connsiteX169" fmla="*/ 5233480 w 5744183"/>
                <a:gd name="connsiteY169" fmla="*/ 155642 h 1605063"/>
                <a:gd name="connsiteX170" fmla="*/ 5262663 w 5744183"/>
                <a:gd name="connsiteY170" fmla="*/ 155642 h 1605063"/>
                <a:gd name="connsiteX171" fmla="*/ 5262663 w 5744183"/>
                <a:gd name="connsiteY171" fmla="*/ 141051 h 1605063"/>
                <a:gd name="connsiteX172" fmla="*/ 5286983 w 5744183"/>
                <a:gd name="connsiteY172" fmla="*/ 141051 h 1605063"/>
                <a:gd name="connsiteX173" fmla="*/ 5286983 w 5744183"/>
                <a:gd name="connsiteY173" fmla="*/ 126459 h 1605063"/>
                <a:gd name="connsiteX174" fmla="*/ 5296710 w 5744183"/>
                <a:gd name="connsiteY174" fmla="*/ 126459 h 1605063"/>
                <a:gd name="connsiteX175" fmla="*/ 5296710 w 5744183"/>
                <a:gd name="connsiteY175" fmla="*/ 121595 h 1605063"/>
                <a:gd name="connsiteX176" fmla="*/ 5350212 w 5744183"/>
                <a:gd name="connsiteY176" fmla="*/ 121595 h 1605063"/>
                <a:gd name="connsiteX177" fmla="*/ 5350212 w 5744183"/>
                <a:gd name="connsiteY177" fmla="*/ 111868 h 1605063"/>
                <a:gd name="connsiteX178" fmla="*/ 5374532 w 5744183"/>
                <a:gd name="connsiteY178" fmla="*/ 111868 h 1605063"/>
                <a:gd name="connsiteX179" fmla="*/ 5374532 w 5744183"/>
                <a:gd name="connsiteY179" fmla="*/ 82685 h 1605063"/>
                <a:gd name="connsiteX180" fmla="*/ 5481536 w 5744183"/>
                <a:gd name="connsiteY180" fmla="*/ 82685 h 1605063"/>
                <a:gd name="connsiteX181" fmla="*/ 5481536 w 5744183"/>
                <a:gd name="connsiteY181" fmla="*/ 63229 h 1605063"/>
                <a:gd name="connsiteX182" fmla="*/ 5666361 w 5744183"/>
                <a:gd name="connsiteY182" fmla="*/ 63229 h 1605063"/>
                <a:gd name="connsiteX183" fmla="*/ 5666361 w 5744183"/>
                <a:gd name="connsiteY183" fmla="*/ 43774 h 1605063"/>
                <a:gd name="connsiteX184" fmla="*/ 5695544 w 5744183"/>
                <a:gd name="connsiteY184" fmla="*/ 43774 h 1605063"/>
                <a:gd name="connsiteX185" fmla="*/ 5695544 w 5744183"/>
                <a:gd name="connsiteY185" fmla="*/ 14591 h 1605063"/>
                <a:gd name="connsiteX186" fmla="*/ 5705272 w 5744183"/>
                <a:gd name="connsiteY186" fmla="*/ 14591 h 1605063"/>
                <a:gd name="connsiteX187" fmla="*/ 5705272 w 5744183"/>
                <a:gd name="connsiteY187" fmla="*/ 0 h 1605063"/>
                <a:gd name="connsiteX188" fmla="*/ 5744183 w 5744183"/>
                <a:gd name="connsiteY188" fmla="*/ 0 h 1605063"/>
                <a:gd name="connsiteX0" fmla="*/ 0 w 5744183"/>
                <a:gd name="connsiteY0" fmla="*/ 1605063 h 1605063"/>
                <a:gd name="connsiteX1" fmla="*/ 92412 w 5744183"/>
                <a:gd name="connsiteY1" fmla="*/ 1605063 h 1605063"/>
                <a:gd name="connsiteX2" fmla="*/ 92412 w 5744183"/>
                <a:gd name="connsiteY2" fmla="*/ 1595336 h 1605063"/>
                <a:gd name="connsiteX3" fmla="*/ 175098 w 5744183"/>
                <a:gd name="connsiteY3" fmla="*/ 1595336 h 1605063"/>
                <a:gd name="connsiteX4" fmla="*/ 175098 w 5744183"/>
                <a:gd name="connsiteY4" fmla="*/ 1585608 h 1605063"/>
                <a:gd name="connsiteX5" fmla="*/ 286966 w 5744183"/>
                <a:gd name="connsiteY5" fmla="*/ 1585608 h 1605063"/>
                <a:gd name="connsiteX6" fmla="*/ 286966 w 5744183"/>
                <a:gd name="connsiteY6" fmla="*/ 1566153 h 1605063"/>
                <a:gd name="connsiteX7" fmla="*/ 384242 w 5744183"/>
                <a:gd name="connsiteY7" fmla="*/ 1566153 h 1605063"/>
                <a:gd name="connsiteX8" fmla="*/ 389106 w 5744183"/>
                <a:gd name="connsiteY8" fmla="*/ 1571017 h 1605063"/>
                <a:gd name="connsiteX9" fmla="*/ 423153 w 5744183"/>
                <a:gd name="connsiteY9" fmla="*/ 1571017 h 1605063"/>
                <a:gd name="connsiteX10" fmla="*/ 428017 w 5744183"/>
                <a:gd name="connsiteY10" fmla="*/ 1541834 h 1605063"/>
                <a:gd name="connsiteX11" fmla="*/ 583659 w 5744183"/>
                <a:gd name="connsiteY11" fmla="*/ 1541834 h 1605063"/>
                <a:gd name="connsiteX12" fmla="*/ 583659 w 5744183"/>
                <a:gd name="connsiteY12" fmla="*/ 1527242 h 1605063"/>
                <a:gd name="connsiteX13" fmla="*/ 797668 w 5744183"/>
                <a:gd name="connsiteY13" fmla="*/ 1527242 h 1605063"/>
                <a:gd name="connsiteX14" fmla="*/ 797668 w 5744183"/>
                <a:gd name="connsiteY14" fmla="*/ 1507787 h 1605063"/>
                <a:gd name="connsiteX15" fmla="*/ 899808 w 5744183"/>
                <a:gd name="connsiteY15" fmla="*/ 1507787 h 1605063"/>
                <a:gd name="connsiteX16" fmla="*/ 899808 w 5744183"/>
                <a:gd name="connsiteY16" fmla="*/ 1498059 h 1605063"/>
                <a:gd name="connsiteX17" fmla="*/ 1001949 w 5744183"/>
                <a:gd name="connsiteY17" fmla="*/ 1498059 h 1605063"/>
                <a:gd name="connsiteX18" fmla="*/ 1006812 w 5744183"/>
                <a:gd name="connsiteY18" fmla="*/ 1493196 h 1605063"/>
                <a:gd name="connsiteX19" fmla="*/ 1045723 w 5744183"/>
                <a:gd name="connsiteY19" fmla="*/ 1493196 h 1605063"/>
                <a:gd name="connsiteX20" fmla="*/ 1045723 w 5744183"/>
                <a:gd name="connsiteY20" fmla="*/ 1473740 h 1605063"/>
                <a:gd name="connsiteX21" fmla="*/ 1074906 w 5744183"/>
                <a:gd name="connsiteY21" fmla="*/ 1473740 h 1605063"/>
                <a:gd name="connsiteX22" fmla="*/ 1074906 w 5744183"/>
                <a:gd name="connsiteY22" fmla="*/ 1459148 h 1605063"/>
                <a:gd name="connsiteX23" fmla="*/ 1498059 w 5744183"/>
                <a:gd name="connsiteY23" fmla="*/ 1459148 h 1605063"/>
                <a:gd name="connsiteX24" fmla="*/ 1502923 w 5744183"/>
                <a:gd name="connsiteY24" fmla="*/ 1454284 h 1605063"/>
                <a:gd name="connsiteX25" fmla="*/ 1561289 w 5744183"/>
                <a:gd name="connsiteY25" fmla="*/ 1454284 h 1605063"/>
                <a:gd name="connsiteX26" fmla="*/ 1561289 w 5744183"/>
                <a:gd name="connsiteY26" fmla="*/ 1434829 h 1605063"/>
                <a:gd name="connsiteX27" fmla="*/ 1590472 w 5744183"/>
                <a:gd name="connsiteY27" fmla="*/ 1434829 h 1605063"/>
                <a:gd name="connsiteX28" fmla="*/ 1590472 w 5744183"/>
                <a:gd name="connsiteY28" fmla="*/ 1420238 h 1605063"/>
                <a:gd name="connsiteX29" fmla="*/ 1605063 w 5744183"/>
                <a:gd name="connsiteY29" fmla="*/ 1420238 h 1605063"/>
                <a:gd name="connsiteX30" fmla="*/ 1605063 w 5744183"/>
                <a:gd name="connsiteY30" fmla="*/ 1410510 h 1605063"/>
                <a:gd name="connsiteX31" fmla="*/ 1624519 w 5744183"/>
                <a:gd name="connsiteY31" fmla="*/ 1410510 h 1605063"/>
                <a:gd name="connsiteX32" fmla="*/ 1624519 w 5744183"/>
                <a:gd name="connsiteY32" fmla="*/ 1366736 h 1605063"/>
                <a:gd name="connsiteX33" fmla="*/ 1678021 w 5744183"/>
                <a:gd name="connsiteY33" fmla="*/ 1366736 h 1605063"/>
                <a:gd name="connsiteX34" fmla="*/ 1682885 w 5744183"/>
                <a:gd name="connsiteY34" fmla="*/ 1361872 h 1605063"/>
                <a:gd name="connsiteX35" fmla="*/ 1702340 w 5744183"/>
                <a:gd name="connsiteY35" fmla="*/ 1357008 h 1605063"/>
                <a:gd name="connsiteX36" fmla="*/ 1702340 w 5744183"/>
                <a:gd name="connsiteY36" fmla="*/ 1347280 h 1605063"/>
                <a:gd name="connsiteX37" fmla="*/ 1716932 w 5744183"/>
                <a:gd name="connsiteY37" fmla="*/ 1347280 h 1605063"/>
                <a:gd name="connsiteX38" fmla="*/ 1716932 w 5744183"/>
                <a:gd name="connsiteY38" fmla="*/ 1337553 h 1605063"/>
                <a:gd name="connsiteX39" fmla="*/ 1736387 w 5744183"/>
                <a:gd name="connsiteY39" fmla="*/ 1337553 h 1605063"/>
                <a:gd name="connsiteX40" fmla="*/ 1736387 w 5744183"/>
                <a:gd name="connsiteY40" fmla="*/ 1322961 h 1605063"/>
                <a:gd name="connsiteX41" fmla="*/ 1809344 w 5744183"/>
                <a:gd name="connsiteY41" fmla="*/ 1322961 h 1605063"/>
                <a:gd name="connsiteX42" fmla="*/ 1809344 w 5744183"/>
                <a:gd name="connsiteY42" fmla="*/ 1308370 h 1605063"/>
                <a:gd name="connsiteX43" fmla="*/ 1999034 w 5744183"/>
                <a:gd name="connsiteY43" fmla="*/ 1308370 h 1605063"/>
                <a:gd name="connsiteX44" fmla="*/ 2003898 w 5744183"/>
                <a:gd name="connsiteY44" fmla="*/ 1298642 h 1605063"/>
                <a:gd name="connsiteX45" fmla="*/ 2023353 w 5744183"/>
                <a:gd name="connsiteY45" fmla="*/ 1298642 h 1605063"/>
                <a:gd name="connsiteX46" fmla="*/ 2033080 w 5744183"/>
                <a:gd name="connsiteY46" fmla="*/ 1284051 h 1605063"/>
                <a:gd name="connsiteX47" fmla="*/ 2052536 w 5744183"/>
                <a:gd name="connsiteY47" fmla="*/ 1284051 h 1605063"/>
                <a:gd name="connsiteX48" fmla="*/ 2052536 w 5744183"/>
                <a:gd name="connsiteY48" fmla="*/ 1269459 h 1605063"/>
                <a:gd name="connsiteX49" fmla="*/ 2081719 w 5744183"/>
                <a:gd name="connsiteY49" fmla="*/ 1269459 h 1605063"/>
                <a:gd name="connsiteX50" fmla="*/ 2081719 w 5744183"/>
                <a:gd name="connsiteY50" fmla="*/ 1264595 h 1605063"/>
                <a:gd name="connsiteX51" fmla="*/ 2106038 w 5744183"/>
                <a:gd name="connsiteY51" fmla="*/ 1264595 h 1605063"/>
                <a:gd name="connsiteX52" fmla="*/ 2115766 w 5744183"/>
                <a:gd name="connsiteY52" fmla="*/ 1250004 h 1605063"/>
                <a:gd name="connsiteX53" fmla="*/ 2154676 w 5744183"/>
                <a:gd name="connsiteY53" fmla="*/ 1250004 h 1605063"/>
                <a:gd name="connsiteX54" fmla="*/ 2154676 w 5744183"/>
                <a:gd name="connsiteY54" fmla="*/ 1245140 h 1605063"/>
                <a:gd name="connsiteX55" fmla="*/ 2266544 w 5744183"/>
                <a:gd name="connsiteY55" fmla="*/ 1245140 h 1605063"/>
                <a:gd name="connsiteX56" fmla="*/ 2266544 w 5744183"/>
                <a:gd name="connsiteY56" fmla="*/ 1230548 h 1605063"/>
                <a:gd name="connsiteX57" fmla="*/ 2383276 w 5744183"/>
                <a:gd name="connsiteY57" fmla="*/ 1230548 h 1605063"/>
                <a:gd name="connsiteX58" fmla="*/ 2383276 w 5744183"/>
                <a:gd name="connsiteY58" fmla="*/ 1211093 h 1605063"/>
                <a:gd name="connsiteX59" fmla="*/ 2431915 w 5744183"/>
                <a:gd name="connsiteY59" fmla="*/ 1211093 h 1605063"/>
                <a:gd name="connsiteX60" fmla="*/ 2431915 w 5744183"/>
                <a:gd name="connsiteY60" fmla="*/ 1196502 h 1605063"/>
                <a:gd name="connsiteX61" fmla="*/ 2441642 w 5744183"/>
                <a:gd name="connsiteY61" fmla="*/ 1196502 h 1605063"/>
                <a:gd name="connsiteX62" fmla="*/ 2441642 w 5744183"/>
                <a:gd name="connsiteY62" fmla="*/ 1186774 h 1605063"/>
                <a:gd name="connsiteX63" fmla="*/ 2451370 w 5744183"/>
                <a:gd name="connsiteY63" fmla="*/ 1177046 h 1605063"/>
                <a:gd name="connsiteX64" fmla="*/ 2456234 w 5744183"/>
                <a:gd name="connsiteY64" fmla="*/ 1172182 h 1605063"/>
                <a:gd name="connsiteX65" fmla="*/ 2470825 w 5744183"/>
                <a:gd name="connsiteY65" fmla="*/ 1172182 h 1605063"/>
                <a:gd name="connsiteX66" fmla="*/ 2470825 w 5744183"/>
                <a:gd name="connsiteY66" fmla="*/ 1157591 h 1605063"/>
                <a:gd name="connsiteX67" fmla="*/ 2500008 w 5744183"/>
                <a:gd name="connsiteY67" fmla="*/ 1157591 h 1605063"/>
                <a:gd name="connsiteX68" fmla="*/ 2500008 w 5744183"/>
                <a:gd name="connsiteY68" fmla="*/ 1128408 h 1605063"/>
                <a:gd name="connsiteX69" fmla="*/ 2509736 w 5744183"/>
                <a:gd name="connsiteY69" fmla="*/ 1128408 h 1605063"/>
                <a:gd name="connsiteX70" fmla="*/ 2509736 w 5744183"/>
                <a:gd name="connsiteY70" fmla="*/ 1099225 h 1605063"/>
                <a:gd name="connsiteX71" fmla="*/ 2572966 w 5744183"/>
                <a:gd name="connsiteY71" fmla="*/ 1099225 h 1605063"/>
                <a:gd name="connsiteX72" fmla="*/ 2582693 w 5744183"/>
                <a:gd name="connsiteY72" fmla="*/ 1089498 h 1605063"/>
                <a:gd name="connsiteX73" fmla="*/ 2587557 w 5744183"/>
                <a:gd name="connsiteY73" fmla="*/ 1084634 h 1605063"/>
                <a:gd name="connsiteX74" fmla="*/ 2733472 w 5744183"/>
                <a:gd name="connsiteY74" fmla="*/ 1084634 h 1605063"/>
                <a:gd name="connsiteX75" fmla="*/ 2738336 w 5744183"/>
                <a:gd name="connsiteY75" fmla="*/ 1079770 h 1605063"/>
                <a:gd name="connsiteX76" fmla="*/ 2752927 w 5744183"/>
                <a:gd name="connsiteY76" fmla="*/ 1065179 h 1605063"/>
                <a:gd name="connsiteX77" fmla="*/ 3030166 w 5744183"/>
                <a:gd name="connsiteY77" fmla="*/ 1065179 h 1605063"/>
                <a:gd name="connsiteX78" fmla="*/ 3039893 w 5744183"/>
                <a:gd name="connsiteY78" fmla="*/ 1045723 h 1605063"/>
                <a:gd name="connsiteX79" fmla="*/ 3122578 w 5744183"/>
                <a:gd name="connsiteY79" fmla="*/ 1045723 h 1605063"/>
                <a:gd name="connsiteX80" fmla="*/ 3137170 w 5744183"/>
                <a:gd name="connsiteY80" fmla="*/ 1031131 h 1605063"/>
                <a:gd name="connsiteX81" fmla="*/ 3185808 w 5744183"/>
                <a:gd name="connsiteY81" fmla="*/ 1031131 h 1605063"/>
                <a:gd name="connsiteX82" fmla="*/ 3185808 w 5744183"/>
                <a:gd name="connsiteY82" fmla="*/ 1021404 h 1605063"/>
                <a:gd name="connsiteX83" fmla="*/ 3205263 w 5744183"/>
                <a:gd name="connsiteY83" fmla="*/ 1021404 h 1605063"/>
                <a:gd name="connsiteX84" fmla="*/ 3205263 w 5744183"/>
                <a:gd name="connsiteY84" fmla="*/ 997085 h 1605063"/>
                <a:gd name="connsiteX85" fmla="*/ 3239310 w 5744183"/>
                <a:gd name="connsiteY85" fmla="*/ 997085 h 1605063"/>
                <a:gd name="connsiteX86" fmla="*/ 3268493 w 5744183"/>
                <a:gd name="connsiteY86" fmla="*/ 967902 h 1605063"/>
                <a:gd name="connsiteX87" fmla="*/ 3292812 w 5744183"/>
                <a:gd name="connsiteY87" fmla="*/ 933855 h 1605063"/>
                <a:gd name="connsiteX88" fmla="*/ 3302540 w 5744183"/>
                <a:gd name="connsiteY88" fmla="*/ 924127 h 1605063"/>
                <a:gd name="connsiteX89" fmla="*/ 3302540 w 5744183"/>
                <a:gd name="connsiteY89" fmla="*/ 856034 h 1605063"/>
                <a:gd name="connsiteX90" fmla="*/ 3317132 w 5744183"/>
                <a:gd name="connsiteY90" fmla="*/ 856034 h 1605063"/>
                <a:gd name="connsiteX91" fmla="*/ 3317132 w 5744183"/>
                <a:gd name="connsiteY91" fmla="*/ 826851 h 1605063"/>
                <a:gd name="connsiteX92" fmla="*/ 3346315 w 5744183"/>
                <a:gd name="connsiteY92" fmla="*/ 826851 h 1605063"/>
                <a:gd name="connsiteX93" fmla="*/ 3351178 w 5744183"/>
                <a:gd name="connsiteY93" fmla="*/ 807395 h 1605063"/>
                <a:gd name="connsiteX94" fmla="*/ 3365770 w 5744183"/>
                <a:gd name="connsiteY94" fmla="*/ 797668 h 1605063"/>
                <a:gd name="connsiteX95" fmla="*/ 3370634 w 5744183"/>
                <a:gd name="connsiteY95" fmla="*/ 787940 h 1605063"/>
                <a:gd name="connsiteX96" fmla="*/ 3375498 w 5744183"/>
                <a:gd name="connsiteY96" fmla="*/ 787940 h 1605063"/>
                <a:gd name="connsiteX97" fmla="*/ 3385225 w 5744183"/>
                <a:gd name="connsiteY97" fmla="*/ 778212 h 1605063"/>
                <a:gd name="connsiteX98" fmla="*/ 3429000 w 5744183"/>
                <a:gd name="connsiteY98" fmla="*/ 778212 h 1605063"/>
                <a:gd name="connsiteX99" fmla="*/ 3429000 w 5744183"/>
                <a:gd name="connsiteY99" fmla="*/ 758757 h 1605063"/>
                <a:gd name="connsiteX100" fmla="*/ 3555459 w 5744183"/>
                <a:gd name="connsiteY100" fmla="*/ 758757 h 1605063"/>
                <a:gd name="connsiteX101" fmla="*/ 3565187 w 5744183"/>
                <a:gd name="connsiteY101" fmla="*/ 758757 h 1605063"/>
                <a:gd name="connsiteX102" fmla="*/ 3589506 w 5744183"/>
                <a:gd name="connsiteY102" fmla="*/ 758757 h 1605063"/>
                <a:gd name="connsiteX103" fmla="*/ 3589506 w 5744183"/>
                <a:gd name="connsiteY103" fmla="*/ 739302 h 1605063"/>
                <a:gd name="connsiteX104" fmla="*/ 3613825 w 5744183"/>
                <a:gd name="connsiteY104" fmla="*/ 739302 h 1605063"/>
                <a:gd name="connsiteX105" fmla="*/ 3623553 w 5744183"/>
                <a:gd name="connsiteY105" fmla="*/ 729574 h 1605063"/>
                <a:gd name="connsiteX106" fmla="*/ 3647872 w 5744183"/>
                <a:gd name="connsiteY106" fmla="*/ 729574 h 1605063"/>
                <a:gd name="connsiteX107" fmla="*/ 3647872 w 5744183"/>
                <a:gd name="connsiteY107" fmla="*/ 714983 h 1605063"/>
                <a:gd name="connsiteX108" fmla="*/ 3677055 w 5744183"/>
                <a:gd name="connsiteY108" fmla="*/ 714983 h 1605063"/>
                <a:gd name="connsiteX109" fmla="*/ 3686783 w 5744183"/>
                <a:gd name="connsiteY109" fmla="*/ 705255 h 1605063"/>
                <a:gd name="connsiteX110" fmla="*/ 3822970 w 5744183"/>
                <a:gd name="connsiteY110" fmla="*/ 705255 h 1605063"/>
                <a:gd name="connsiteX111" fmla="*/ 3822970 w 5744183"/>
                <a:gd name="connsiteY111" fmla="*/ 690663 h 1605063"/>
                <a:gd name="connsiteX112" fmla="*/ 3881336 w 5744183"/>
                <a:gd name="connsiteY112" fmla="*/ 690663 h 1605063"/>
                <a:gd name="connsiteX113" fmla="*/ 3886200 w 5744183"/>
                <a:gd name="connsiteY113" fmla="*/ 685799 h 1605063"/>
                <a:gd name="connsiteX114" fmla="*/ 4017523 w 5744183"/>
                <a:gd name="connsiteY114" fmla="*/ 685799 h 1605063"/>
                <a:gd name="connsiteX115" fmla="*/ 4017523 w 5744183"/>
                <a:gd name="connsiteY115" fmla="*/ 676072 h 1605063"/>
                <a:gd name="connsiteX116" fmla="*/ 4032115 w 5744183"/>
                <a:gd name="connsiteY116" fmla="*/ 676072 h 1605063"/>
                <a:gd name="connsiteX117" fmla="*/ 4032115 w 5744183"/>
                <a:gd name="connsiteY117" fmla="*/ 651753 h 1605063"/>
                <a:gd name="connsiteX118" fmla="*/ 4041843 w 5744183"/>
                <a:gd name="connsiteY118" fmla="*/ 642025 h 1605063"/>
                <a:gd name="connsiteX119" fmla="*/ 4056434 w 5744183"/>
                <a:gd name="connsiteY119" fmla="*/ 627434 h 1605063"/>
                <a:gd name="connsiteX120" fmla="*/ 4061298 w 5744183"/>
                <a:gd name="connsiteY120" fmla="*/ 622570 h 1605063"/>
                <a:gd name="connsiteX121" fmla="*/ 4061298 w 5744183"/>
                <a:gd name="connsiteY121" fmla="*/ 603114 h 1605063"/>
                <a:gd name="connsiteX122" fmla="*/ 4080753 w 5744183"/>
                <a:gd name="connsiteY122" fmla="*/ 603114 h 1605063"/>
                <a:gd name="connsiteX123" fmla="*/ 4090480 w 5744183"/>
                <a:gd name="connsiteY123" fmla="*/ 603114 h 1605063"/>
                <a:gd name="connsiteX124" fmla="*/ 4100208 w 5744183"/>
                <a:gd name="connsiteY124" fmla="*/ 593386 h 1605063"/>
                <a:gd name="connsiteX125" fmla="*/ 4109936 w 5744183"/>
                <a:gd name="connsiteY125" fmla="*/ 583658 h 1605063"/>
                <a:gd name="connsiteX126" fmla="*/ 4109936 w 5744183"/>
                <a:gd name="connsiteY126" fmla="*/ 559340 h 1605063"/>
                <a:gd name="connsiteX127" fmla="*/ 4139119 w 5744183"/>
                <a:gd name="connsiteY127" fmla="*/ 559340 h 1605063"/>
                <a:gd name="connsiteX128" fmla="*/ 4139119 w 5744183"/>
                <a:gd name="connsiteY128" fmla="*/ 544748 h 1605063"/>
                <a:gd name="connsiteX129" fmla="*/ 4168302 w 5744183"/>
                <a:gd name="connsiteY129" fmla="*/ 544748 h 1605063"/>
                <a:gd name="connsiteX130" fmla="*/ 4168302 w 5744183"/>
                <a:gd name="connsiteY130" fmla="*/ 520429 h 1605063"/>
                <a:gd name="connsiteX131" fmla="*/ 4178029 w 5744183"/>
                <a:gd name="connsiteY131" fmla="*/ 520429 h 1605063"/>
                <a:gd name="connsiteX132" fmla="*/ 4178029 w 5744183"/>
                <a:gd name="connsiteY132" fmla="*/ 496110 h 1605063"/>
                <a:gd name="connsiteX133" fmla="*/ 4231532 w 5744183"/>
                <a:gd name="connsiteY133" fmla="*/ 496110 h 1605063"/>
                <a:gd name="connsiteX134" fmla="*/ 4231532 w 5744183"/>
                <a:gd name="connsiteY134" fmla="*/ 486383 h 1605063"/>
                <a:gd name="connsiteX135" fmla="*/ 4250987 w 5744183"/>
                <a:gd name="connsiteY135" fmla="*/ 486383 h 1605063"/>
                <a:gd name="connsiteX136" fmla="*/ 4250987 w 5744183"/>
                <a:gd name="connsiteY136" fmla="*/ 476655 h 1605063"/>
                <a:gd name="connsiteX137" fmla="*/ 4396902 w 5744183"/>
                <a:gd name="connsiteY137" fmla="*/ 476655 h 1605063"/>
                <a:gd name="connsiteX138" fmla="*/ 4396902 w 5744183"/>
                <a:gd name="connsiteY138" fmla="*/ 462063 h 1605063"/>
                <a:gd name="connsiteX139" fmla="*/ 4533089 w 5744183"/>
                <a:gd name="connsiteY139" fmla="*/ 462063 h 1605063"/>
                <a:gd name="connsiteX140" fmla="*/ 4542816 w 5744183"/>
                <a:gd name="connsiteY140" fmla="*/ 452336 h 1605063"/>
                <a:gd name="connsiteX141" fmla="*/ 4586591 w 5744183"/>
                <a:gd name="connsiteY141" fmla="*/ 452336 h 1605063"/>
                <a:gd name="connsiteX142" fmla="*/ 4606046 w 5744183"/>
                <a:gd name="connsiteY142" fmla="*/ 432881 h 1605063"/>
                <a:gd name="connsiteX143" fmla="*/ 4615774 w 5744183"/>
                <a:gd name="connsiteY143" fmla="*/ 423153 h 1605063"/>
                <a:gd name="connsiteX144" fmla="*/ 4795736 w 5744183"/>
                <a:gd name="connsiteY144" fmla="*/ 423153 h 1605063"/>
                <a:gd name="connsiteX145" fmla="*/ 4795736 w 5744183"/>
                <a:gd name="connsiteY145" fmla="*/ 403697 h 1605063"/>
                <a:gd name="connsiteX146" fmla="*/ 4834646 w 5744183"/>
                <a:gd name="connsiteY146" fmla="*/ 403697 h 1605063"/>
                <a:gd name="connsiteX147" fmla="*/ 4834646 w 5744183"/>
                <a:gd name="connsiteY147" fmla="*/ 374514 h 1605063"/>
                <a:gd name="connsiteX148" fmla="*/ 4844374 w 5744183"/>
                <a:gd name="connsiteY148" fmla="*/ 374514 h 1605063"/>
                <a:gd name="connsiteX149" fmla="*/ 4878421 w 5744183"/>
                <a:gd name="connsiteY149" fmla="*/ 374514 h 1605063"/>
                <a:gd name="connsiteX150" fmla="*/ 4883285 w 5744183"/>
                <a:gd name="connsiteY150" fmla="*/ 350195 h 1605063"/>
                <a:gd name="connsiteX151" fmla="*/ 4912468 w 5744183"/>
                <a:gd name="connsiteY151" fmla="*/ 340467 h 1605063"/>
                <a:gd name="connsiteX152" fmla="*/ 4912468 w 5744183"/>
                <a:gd name="connsiteY152" fmla="*/ 311285 h 1605063"/>
                <a:gd name="connsiteX153" fmla="*/ 4927059 w 5744183"/>
                <a:gd name="connsiteY153" fmla="*/ 311285 h 1605063"/>
                <a:gd name="connsiteX154" fmla="*/ 4927059 w 5744183"/>
                <a:gd name="connsiteY154" fmla="*/ 286966 h 1605063"/>
                <a:gd name="connsiteX155" fmla="*/ 4936787 w 5744183"/>
                <a:gd name="connsiteY155" fmla="*/ 277238 h 1605063"/>
                <a:gd name="connsiteX156" fmla="*/ 4936787 w 5744183"/>
                <a:gd name="connsiteY156" fmla="*/ 262646 h 1605063"/>
                <a:gd name="connsiteX157" fmla="*/ 4941650 w 5744183"/>
                <a:gd name="connsiteY157" fmla="*/ 257783 h 1605063"/>
                <a:gd name="connsiteX158" fmla="*/ 4951378 w 5744183"/>
                <a:gd name="connsiteY158" fmla="*/ 257783 h 1605063"/>
                <a:gd name="connsiteX159" fmla="*/ 4951378 w 5744183"/>
                <a:gd name="connsiteY159" fmla="*/ 248055 h 1605063"/>
                <a:gd name="connsiteX160" fmla="*/ 4995153 w 5744183"/>
                <a:gd name="connsiteY160" fmla="*/ 248055 h 1605063"/>
                <a:gd name="connsiteX161" fmla="*/ 4995153 w 5744183"/>
                <a:gd name="connsiteY161" fmla="*/ 233463 h 1605063"/>
                <a:gd name="connsiteX162" fmla="*/ 5004880 w 5744183"/>
                <a:gd name="connsiteY162" fmla="*/ 223736 h 1605063"/>
                <a:gd name="connsiteX163" fmla="*/ 5014608 w 5744183"/>
                <a:gd name="connsiteY163" fmla="*/ 214008 h 1605063"/>
                <a:gd name="connsiteX164" fmla="*/ 5131340 w 5744183"/>
                <a:gd name="connsiteY164" fmla="*/ 214008 h 1605063"/>
                <a:gd name="connsiteX165" fmla="*/ 5131340 w 5744183"/>
                <a:gd name="connsiteY165" fmla="*/ 184825 h 1605063"/>
                <a:gd name="connsiteX166" fmla="*/ 5214025 w 5744183"/>
                <a:gd name="connsiteY166" fmla="*/ 184825 h 1605063"/>
                <a:gd name="connsiteX167" fmla="*/ 5214025 w 5744183"/>
                <a:gd name="connsiteY167" fmla="*/ 175097 h 1605063"/>
                <a:gd name="connsiteX168" fmla="*/ 5233480 w 5744183"/>
                <a:gd name="connsiteY168" fmla="*/ 175097 h 1605063"/>
                <a:gd name="connsiteX169" fmla="*/ 5233480 w 5744183"/>
                <a:gd name="connsiteY169" fmla="*/ 155642 h 1605063"/>
                <a:gd name="connsiteX170" fmla="*/ 5262663 w 5744183"/>
                <a:gd name="connsiteY170" fmla="*/ 155642 h 1605063"/>
                <a:gd name="connsiteX171" fmla="*/ 5262663 w 5744183"/>
                <a:gd name="connsiteY171" fmla="*/ 141051 h 1605063"/>
                <a:gd name="connsiteX172" fmla="*/ 5286983 w 5744183"/>
                <a:gd name="connsiteY172" fmla="*/ 141051 h 1605063"/>
                <a:gd name="connsiteX173" fmla="*/ 5286983 w 5744183"/>
                <a:gd name="connsiteY173" fmla="*/ 126459 h 1605063"/>
                <a:gd name="connsiteX174" fmla="*/ 5296710 w 5744183"/>
                <a:gd name="connsiteY174" fmla="*/ 126459 h 1605063"/>
                <a:gd name="connsiteX175" fmla="*/ 5296710 w 5744183"/>
                <a:gd name="connsiteY175" fmla="*/ 121595 h 1605063"/>
                <a:gd name="connsiteX176" fmla="*/ 5350212 w 5744183"/>
                <a:gd name="connsiteY176" fmla="*/ 121595 h 1605063"/>
                <a:gd name="connsiteX177" fmla="*/ 5350212 w 5744183"/>
                <a:gd name="connsiteY177" fmla="*/ 111868 h 1605063"/>
                <a:gd name="connsiteX178" fmla="*/ 5374532 w 5744183"/>
                <a:gd name="connsiteY178" fmla="*/ 111868 h 1605063"/>
                <a:gd name="connsiteX179" fmla="*/ 5374532 w 5744183"/>
                <a:gd name="connsiteY179" fmla="*/ 82685 h 1605063"/>
                <a:gd name="connsiteX180" fmla="*/ 5481536 w 5744183"/>
                <a:gd name="connsiteY180" fmla="*/ 82685 h 1605063"/>
                <a:gd name="connsiteX181" fmla="*/ 5481536 w 5744183"/>
                <a:gd name="connsiteY181" fmla="*/ 63229 h 1605063"/>
                <a:gd name="connsiteX182" fmla="*/ 5666361 w 5744183"/>
                <a:gd name="connsiteY182" fmla="*/ 63229 h 1605063"/>
                <a:gd name="connsiteX183" fmla="*/ 5666361 w 5744183"/>
                <a:gd name="connsiteY183" fmla="*/ 43774 h 1605063"/>
                <a:gd name="connsiteX184" fmla="*/ 5695544 w 5744183"/>
                <a:gd name="connsiteY184" fmla="*/ 43774 h 1605063"/>
                <a:gd name="connsiteX185" fmla="*/ 5695544 w 5744183"/>
                <a:gd name="connsiteY185" fmla="*/ 14591 h 1605063"/>
                <a:gd name="connsiteX186" fmla="*/ 5705272 w 5744183"/>
                <a:gd name="connsiteY186" fmla="*/ 14591 h 1605063"/>
                <a:gd name="connsiteX187" fmla="*/ 5705272 w 5744183"/>
                <a:gd name="connsiteY187" fmla="*/ 0 h 1605063"/>
                <a:gd name="connsiteX188" fmla="*/ 5744183 w 5744183"/>
                <a:gd name="connsiteY188" fmla="*/ 0 h 1605063"/>
                <a:gd name="connsiteX0" fmla="*/ 0 w 5752181"/>
                <a:gd name="connsiteY0" fmla="*/ 1605063 h 1605063"/>
                <a:gd name="connsiteX1" fmla="*/ 92412 w 5752181"/>
                <a:gd name="connsiteY1" fmla="*/ 1605063 h 1605063"/>
                <a:gd name="connsiteX2" fmla="*/ 92412 w 5752181"/>
                <a:gd name="connsiteY2" fmla="*/ 1595336 h 1605063"/>
                <a:gd name="connsiteX3" fmla="*/ 175098 w 5752181"/>
                <a:gd name="connsiteY3" fmla="*/ 1595336 h 1605063"/>
                <a:gd name="connsiteX4" fmla="*/ 175098 w 5752181"/>
                <a:gd name="connsiteY4" fmla="*/ 1585608 h 1605063"/>
                <a:gd name="connsiteX5" fmla="*/ 286966 w 5752181"/>
                <a:gd name="connsiteY5" fmla="*/ 1585608 h 1605063"/>
                <a:gd name="connsiteX6" fmla="*/ 286966 w 5752181"/>
                <a:gd name="connsiteY6" fmla="*/ 1566153 h 1605063"/>
                <a:gd name="connsiteX7" fmla="*/ 384242 w 5752181"/>
                <a:gd name="connsiteY7" fmla="*/ 1566153 h 1605063"/>
                <a:gd name="connsiteX8" fmla="*/ 389106 w 5752181"/>
                <a:gd name="connsiteY8" fmla="*/ 1571017 h 1605063"/>
                <a:gd name="connsiteX9" fmla="*/ 423153 w 5752181"/>
                <a:gd name="connsiteY9" fmla="*/ 1571017 h 1605063"/>
                <a:gd name="connsiteX10" fmla="*/ 428017 w 5752181"/>
                <a:gd name="connsiteY10" fmla="*/ 1541834 h 1605063"/>
                <a:gd name="connsiteX11" fmla="*/ 583659 w 5752181"/>
                <a:gd name="connsiteY11" fmla="*/ 1541834 h 1605063"/>
                <a:gd name="connsiteX12" fmla="*/ 583659 w 5752181"/>
                <a:gd name="connsiteY12" fmla="*/ 1527242 h 1605063"/>
                <a:gd name="connsiteX13" fmla="*/ 797668 w 5752181"/>
                <a:gd name="connsiteY13" fmla="*/ 1527242 h 1605063"/>
                <a:gd name="connsiteX14" fmla="*/ 797668 w 5752181"/>
                <a:gd name="connsiteY14" fmla="*/ 1507787 h 1605063"/>
                <a:gd name="connsiteX15" fmla="*/ 899808 w 5752181"/>
                <a:gd name="connsiteY15" fmla="*/ 1507787 h 1605063"/>
                <a:gd name="connsiteX16" fmla="*/ 899808 w 5752181"/>
                <a:gd name="connsiteY16" fmla="*/ 1498059 h 1605063"/>
                <a:gd name="connsiteX17" fmla="*/ 1001949 w 5752181"/>
                <a:gd name="connsiteY17" fmla="*/ 1498059 h 1605063"/>
                <a:gd name="connsiteX18" fmla="*/ 1006812 w 5752181"/>
                <a:gd name="connsiteY18" fmla="*/ 1493196 h 1605063"/>
                <a:gd name="connsiteX19" fmla="*/ 1045723 w 5752181"/>
                <a:gd name="connsiteY19" fmla="*/ 1493196 h 1605063"/>
                <a:gd name="connsiteX20" fmla="*/ 1045723 w 5752181"/>
                <a:gd name="connsiteY20" fmla="*/ 1473740 h 1605063"/>
                <a:gd name="connsiteX21" fmla="*/ 1074906 w 5752181"/>
                <a:gd name="connsiteY21" fmla="*/ 1473740 h 1605063"/>
                <a:gd name="connsiteX22" fmla="*/ 1074906 w 5752181"/>
                <a:gd name="connsiteY22" fmla="*/ 1459148 h 1605063"/>
                <a:gd name="connsiteX23" fmla="*/ 1498059 w 5752181"/>
                <a:gd name="connsiteY23" fmla="*/ 1459148 h 1605063"/>
                <a:gd name="connsiteX24" fmla="*/ 1502923 w 5752181"/>
                <a:gd name="connsiteY24" fmla="*/ 1454284 h 1605063"/>
                <a:gd name="connsiteX25" fmla="*/ 1561289 w 5752181"/>
                <a:gd name="connsiteY25" fmla="*/ 1454284 h 1605063"/>
                <a:gd name="connsiteX26" fmla="*/ 1561289 w 5752181"/>
                <a:gd name="connsiteY26" fmla="*/ 1434829 h 1605063"/>
                <a:gd name="connsiteX27" fmla="*/ 1590472 w 5752181"/>
                <a:gd name="connsiteY27" fmla="*/ 1434829 h 1605063"/>
                <a:gd name="connsiteX28" fmla="*/ 1590472 w 5752181"/>
                <a:gd name="connsiteY28" fmla="*/ 1420238 h 1605063"/>
                <a:gd name="connsiteX29" fmla="*/ 1605063 w 5752181"/>
                <a:gd name="connsiteY29" fmla="*/ 1420238 h 1605063"/>
                <a:gd name="connsiteX30" fmla="*/ 1605063 w 5752181"/>
                <a:gd name="connsiteY30" fmla="*/ 1410510 h 1605063"/>
                <a:gd name="connsiteX31" fmla="*/ 1624519 w 5752181"/>
                <a:gd name="connsiteY31" fmla="*/ 1410510 h 1605063"/>
                <a:gd name="connsiteX32" fmla="*/ 1624519 w 5752181"/>
                <a:gd name="connsiteY32" fmla="*/ 1366736 h 1605063"/>
                <a:gd name="connsiteX33" fmla="*/ 1678021 w 5752181"/>
                <a:gd name="connsiteY33" fmla="*/ 1366736 h 1605063"/>
                <a:gd name="connsiteX34" fmla="*/ 1682885 w 5752181"/>
                <a:gd name="connsiteY34" fmla="*/ 1361872 h 1605063"/>
                <a:gd name="connsiteX35" fmla="*/ 1702340 w 5752181"/>
                <a:gd name="connsiteY35" fmla="*/ 1357008 h 1605063"/>
                <a:gd name="connsiteX36" fmla="*/ 1702340 w 5752181"/>
                <a:gd name="connsiteY36" fmla="*/ 1347280 h 1605063"/>
                <a:gd name="connsiteX37" fmla="*/ 1716932 w 5752181"/>
                <a:gd name="connsiteY37" fmla="*/ 1347280 h 1605063"/>
                <a:gd name="connsiteX38" fmla="*/ 1716932 w 5752181"/>
                <a:gd name="connsiteY38" fmla="*/ 1337553 h 1605063"/>
                <a:gd name="connsiteX39" fmla="*/ 1736387 w 5752181"/>
                <a:gd name="connsiteY39" fmla="*/ 1337553 h 1605063"/>
                <a:gd name="connsiteX40" fmla="*/ 1736387 w 5752181"/>
                <a:gd name="connsiteY40" fmla="*/ 1322961 h 1605063"/>
                <a:gd name="connsiteX41" fmla="*/ 1809344 w 5752181"/>
                <a:gd name="connsiteY41" fmla="*/ 1322961 h 1605063"/>
                <a:gd name="connsiteX42" fmla="*/ 1809344 w 5752181"/>
                <a:gd name="connsiteY42" fmla="*/ 1308370 h 1605063"/>
                <a:gd name="connsiteX43" fmla="*/ 1999034 w 5752181"/>
                <a:gd name="connsiteY43" fmla="*/ 1308370 h 1605063"/>
                <a:gd name="connsiteX44" fmla="*/ 2003898 w 5752181"/>
                <a:gd name="connsiteY44" fmla="*/ 1298642 h 1605063"/>
                <a:gd name="connsiteX45" fmla="*/ 2023353 w 5752181"/>
                <a:gd name="connsiteY45" fmla="*/ 1298642 h 1605063"/>
                <a:gd name="connsiteX46" fmla="*/ 2033080 w 5752181"/>
                <a:gd name="connsiteY46" fmla="*/ 1284051 h 1605063"/>
                <a:gd name="connsiteX47" fmla="*/ 2052536 w 5752181"/>
                <a:gd name="connsiteY47" fmla="*/ 1284051 h 1605063"/>
                <a:gd name="connsiteX48" fmla="*/ 2052536 w 5752181"/>
                <a:gd name="connsiteY48" fmla="*/ 1269459 h 1605063"/>
                <a:gd name="connsiteX49" fmla="*/ 2081719 w 5752181"/>
                <a:gd name="connsiteY49" fmla="*/ 1269459 h 1605063"/>
                <a:gd name="connsiteX50" fmla="*/ 2081719 w 5752181"/>
                <a:gd name="connsiteY50" fmla="*/ 1264595 h 1605063"/>
                <a:gd name="connsiteX51" fmla="*/ 2106038 w 5752181"/>
                <a:gd name="connsiteY51" fmla="*/ 1264595 h 1605063"/>
                <a:gd name="connsiteX52" fmla="*/ 2115766 w 5752181"/>
                <a:gd name="connsiteY52" fmla="*/ 1250004 h 1605063"/>
                <a:gd name="connsiteX53" fmla="*/ 2154676 w 5752181"/>
                <a:gd name="connsiteY53" fmla="*/ 1250004 h 1605063"/>
                <a:gd name="connsiteX54" fmla="*/ 2154676 w 5752181"/>
                <a:gd name="connsiteY54" fmla="*/ 1245140 h 1605063"/>
                <a:gd name="connsiteX55" fmla="*/ 2266544 w 5752181"/>
                <a:gd name="connsiteY55" fmla="*/ 1245140 h 1605063"/>
                <a:gd name="connsiteX56" fmla="*/ 2266544 w 5752181"/>
                <a:gd name="connsiteY56" fmla="*/ 1230548 h 1605063"/>
                <a:gd name="connsiteX57" fmla="*/ 2383276 w 5752181"/>
                <a:gd name="connsiteY57" fmla="*/ 1230548 h 1605063"/>
                <a:gd name="connsiteX58" fmla="*/ 2383276 w 5752181"/>
                <a:gd name="connsiteY58" fmla="*/ 1211093 h 1605063"/>
                <a:gd name="connsiteX59" fmla="*/ 2431915 w 5752181"/>
                <a:gd name="connsiteY59" fmla="*/ 1211093 h 1605063"/>
                <a:gd name="connsiteX60" fmla="*/ 2431915 w 5752181"/>
                <a:gd name="connsiteY60" fmla="*/ 1196502 h 1605063"/>
                <a:gd name="connsiteX61" fmla="*/ 2441642 w 5752181"/>
                <a:gd name="connsiteY61" fmla="*/ 1196502 h 1605063"/>
                <a:gd name="connsiteX62" fmla="*/ 2441642 w 5752181"/>
                <a:gd name="connsiteY62" fmla="*/ 1186774 h 1605063"/>
                <a:gd name="connsiteX63" fmla="*/ 2451370 w 5752181"/>
                <a:gd name="connsiteY63" fmla="*/ 1177046 h 1605063"/>
                <a:gd name="connsiteX64" fmla="*/ 2456234 w 5752181"/>
                <a:gd name="connsiteY64" fmla="*/ 1172182 h 1605063"/>
                <a:gd name="connsiteX65" fmla="*/ 2470825 w 5752181"/>
                <a:gd name="connsiteY65" fmla="*/ 1172182 h 1605063"/>
                <a:gd name="connsiteX66" fmla="*/ 2470825 w 5752181"/>
                <a:gd name="connsiteY66" fmla="*/ 1157591 h 1605063"/>
                <a:gd name="connsiteX67" fmla="*/ 2500008 w 5752181"/>
                <a:gd name="connsiteY67" fmla="*/ 1157591 h 1605063"/>
                <a:gd name="connsiteX68" fmla="*/ 2500008 w 5752181"/>
                <a:gd name="connsiteY68" fmla="*/ 1128408 h 1605063"/>
                <a:gd name="connsiteX69" fmla="*/ 2509736 w 5752181"/>
                <a:gd name="connsiteY69" fmla="*/ 1128408 h 1605063"/>
                <a:gd name="connsiteX70" fmla="*/ 2509736 w 5752181"/>
                <a:gd name="connsiteY70" fmla="*/ 1099225 h 1605063"/>
                <a:gd name="connsiteX71" fmla="*/ 2572966 w 5752181"/>
                <a:gd name="connsiteY71" fmla="*/ 1099225 h 1605063"/>
                <a:gd name="connsiteX72" fmla="*/ 2582693 w 5752181"/>
                <a:gd name="connsiteY72" fmla="*/ 1089498 h 1605063"/>
                <a:gd name="connsiteX73" fmla="*/ 2587557 w 5752181"/>
                <a:gd name="connsiteY73" fmla="*/ 1084634 h 1605063"/>
                <a:gd name="connsiteX74" fmla="*/ 2733472 w 5752181"/>
                <a:gd name="connsiteY74" fmla="*/ 1084634 h 1605063"/>
                <a:gd name="connsiteX75" fmla="*/ 2738336 w 5752181"/>
                <a:gd name="connsiteY75" fmla="*/ 1079770 h 1605063"/>
                <a:gd name="connsiteX76" fmla="*/ 2752927 w 5752181"/>
                <a:gd name="connsiteY76" fmla="*/ 1065179 h 1605063"/>
                <a:gd name="connsiteX77" fmla="*/ 3030166 w 5752181"/>
                <a:gd name="connsiteY77" fmla="*/ 1065179 h 1605063"/>
                <a:gd name="connsiteX78" fmla="*/ 3039893 w 5752181"/>
                <a:gd name="connsiteY78" fmla="*/ 1045723 h 1605063"/>
                <a:gd name="connsiteX79" fmla="*/ 3122578 w 5752181"/>
                <a:gd name="connsiteY79" fmla="*/ 1045723 h 1605063"/>
                <a:gd name="connsiteX80" fmla="*/ 3137170 w 5752181"/>
                <a:gd name="connsiteY80" fmla="*/ 1031131 h 1605063"/>
                <a:gd name="connsiteX81" fmla="*/ 3185808 w 5752181"/>
                <a:gd name="connsiteY81" fmla="*/ 1031131 h 1605063"/>
                <a:gd name="connsiteX82" fmla="*/ 3185808 w 5752181"/>
                <a:gd name="connsiteY82" fmla="*/ 1021404 h 1605063"/>
                <a:gd name="connsiteX83" fmla="*/ 3205263 w 5752181"/>
                <a:gd name="connsiteY83" fmla="*/ 1021404 h 1605063"/>
                <a:gd name="connsiteX84" fmla="*/ 3205263 w 5752181"/>
                <a:gd name="connsiteY84" fmla="*/ 997085 h 1605063"/>
                <a:gd name="connsiteX85" fmla="*/ 3239310 w 5752181"/>
                <a:gd name="connsiteY85" fmla="*/ 997085 h 1605063"/>
                <a:gd name="connsiteX86" fmla="*/ 3268493 w 5752181"/>
                <a:gd name="connsiteY86" fmla="*/ 967902 h 1605063"/>
                <a:gd name="connsiteX87" fmla="*/ 3292812 w 5752181"/>
                <a:gd name="connsiteY87" fmla="*/ 933855 h 1605063"/>
                <a:gd name="connsiteX88" fmla="*/ 3302540 w 5752181"/>
                <a:gd name="connsiteY88" fmla="*/ 924127 h 1605063"/>
                <a:gd name="connsiteX89" fmla="*/ 3302540 w 5752181"/>
                <a:gd name="connsiteY89" fmla="*/ 856034 h 1605063"/>
                <a:gd name="connsiteX90" fmla="*/ 3317132 w 5752181"/>
                <a:gd name="connsiteY90" fmla="*/ 856034 h 1605063"/>
                <a:gd name="connsiteX91" fmla="*/ 3317132 w 5752181"/>
                <a:gd name="connsiteY91" fmla="*/ 826851 h 1605063"/>
                <a:gd name="connsiteX92" fmla="*/ 3346315 w 5752181"/>
                <a:gd name="connsiteY92" fmla="*/ 826851 h 1605063"/>
                <a:gd name="connsiteX93" fmla="*/ 3351178 w 5752181"/>
                <a:gd name="connsiteY93" fmla="*/ 807395 h 1605063"/>
                <a:gd name="connsiteX94" fmla="*/ 3365770 w 5752181"/>
                <a:gd name="connsiteY94" fmla="*/ 797668 h 1605063"/>
                <a:gd name="connsiteX95" fmla="*/ 3370634 w 5752181"/>
                <a:gd name="connsiteY95" fmla="*/ 787940 h 1605063"/>
                <a:gd name="connsiteX96" fmla="*/ 3375498 w 5752181"/>
                <a:gd name="connsiteY96" fmla="*/ 787940 h 1605063"/>
                <a:gd name="connsiteX97" fmla="*/ 3385225 w 5752181"/>
                <a:gd name="connsiteY97" fmla="*/ 778212 h 1605063"/>
                <a:gd name="connsiteX98" fmla="*/ 3429000 w 5752181"/>
                <a:gd name="connsiteY98" fmla="*/ 778212 h 1605063"/>
                <a:gd name="connsiteX99" fmla="*/ 3429000 w 5752181"/>
                <a:gd name="connsiteY99" fmla="*/ 758757 h 1605063"/>
                <a:gd name="connsiteX100" fmla="*/ 3555459 w 5752181"/>
                <a:gd name="connsiteY100" fmla="*/ 758757 h 1605063"/>
                <a:gd name="connsiteX101" fmla="*/ 3565187 w 5752181"/>
                <a:gd name="connsiteY101" fmla="*/ 758757 h 1605063"/>
                <a:gd name="connsiteX102" fmla="*/ 3589506 w 5752181"/>
                <a:gd name="connsiteY102" fmla="*/ 758757 h 1605063"/>
                <a:gd name="connsiteX103" fmla="*/ 3589506 w 5752181"/>
                <a:gd name="connsiteY103" fmla="*/ 739302 h 1605063"/>
                <a:gd name="connsiteX104" fmla="*/ 3613825 w 5752181"/>
                <a:gd name="connsiteY104" fmla="*/ 739302 h 1605063"/>
                <a:gd name="connsiteX105" fmla="*/ 3623553 w 5752181"/>
                <a:gd name="connsiteY105" fmla="*/ 729574 h 1605063"/>
                <a:gd name="connsiteX106" fmla="*/ 3647872 w 5752181"/>
                <a:gd name="connsiteY106" fmla="*/ 729574 h 1605063"/>
                <a:gd name="connsiteX107" fmla="*/ 3647872 w 5752181"/>
                <a:gd name="connsiteY107" fmla="*/ 714983 h 1605063"/>
                <a:gd name="connsiteX108" fmla="*/ 3677055 w 5752181"/>
                <a:gd name="connsiteY108" fmla="*/ 714983 h 1605063"/>
                <a:gd name="connsiteX109" fmla="*/ 3686783 w 5752181"/>
                <a:gd name="connsiteY109" fmla="*/ 705255 h 1605063"/>
                <a:gd name="connsiteX110" fmla="*/ 3822970 w 5752181"/>
                <a:gd name="connsiteY110" fmla="*/ 705255 h 1605063"/>
                <a:gd name="connsiteX111" fmla="*/ 3822970 w 5752181"/>
                <a:gd name="connsiteY111" fmla="*/ 690663 h 1605063"/>
                <a:gd name="connsiteX112" fmla="*/ 3881336 w 5752181"/>
                <a:gd name="connsiteY112" fmla="*/ 690663 h 1605063"/>
                <a:gd name="connsiteX113" fmla="*/ 3886200 w 5752181"/>
                <a:gd name="connsiteY113" fmla="*/ 685799 h 1605063"/>
                <a:gd name="connsiteX114" fmla="*/ 4017523 w 5752181"/>
                <a:gd name="connsiteY114" fmla="*/ 685799 h 1605063"/>
                <a:gd name="connsiteX115" fmla="*/ 4017523 w 5752181"/>
                <a:gd name="connsiteY115" fmla="*/ 676072 h 1605063"/>
                <a:gd name="connsiteX116" fmla="*/ 4032115 w 5752181"/>
                <a:gd name="connsiteY116" fmla="*/ 676072 h 1605063"/>
                <a:gd name="connsiteX117" fmla="*/ 4032115 w 5752181"/>
                <a:gd name="connsiteY117" fmla="*/ 651753 h 1605063"/>
                <a:gd name="connsiteX118" fmla="*/ 4041843 w 5752181"/>
                <a:gd name="connsiteY118" fmla="*/ 642025 h 1605063"/>
                <a:gd name="connsiteX119" fmla="*/ 4056434 w 5752181"/>
                <a:gd name="connsiteY119" fmla="*/ 627434 h 1605063"/>
                <a:gd name="connsiteX120" fmla="*/ 4061298 w 5752181"/>
                <a:gd name="connsiteY120" fmla="*/ 622570 h 1605063"/>
                <a:gd name="connsiteX121" fmla="*/ 4061298 w 5752181"/>
                <a:gd name="connsiteY121" fmla="*/ 603114 h 1605063"/>
                <a:gd name="connsiteX122" fmla="*/ 4080753 w 5752181"/>
                <a:gd name="connsiteY122" fmla="*/ 603114 h 1605063"/>
                <a:gd name="connsiteX123" fmla="*/ 4090480 w 5752181"/>
                <a:gd name="connsiteY123" fmla="*/ 603114 h 1605063"/>
                <a:gd name="connsiteX124" fmla="*/ 4100208 w 5752181"/>
                <a:gd name="connsiteY124" fmla="*/ 593386 h 1605063"/>
                <a:gd name="connsiteX125" fmla="*/ 4109936 w 5752181"/>
                <a:gd name="connsiteY125" fmla="*/ 583658 h 1605063"/>
                <a:gd name="connsiteX126" fmla="*/ 4109936 w 5752181"/>
                <a:gd name="connsiteY126" fmla="*/ 559340 h 1605063"/>
                <a:gd name="connsiteX127" fmla="*/ 4139119 w 5752181"/>
                <a:gd name="connsiteY127" fmla="*/ 559340 h 1605063"/>
                <a:gd name="connsiteX128" fmla="*/ 4139119 w 5752181"/>
                <a:gd name="connsiteY128" fmla="*/ 544748 h 1605063"/>
                <a:gd name="connsiteX129" fmla="*/ 4168302 w 5752181"/>
                <a:gd name="connsiteY129" fmla="*/ 544748 h 1605063"/>
                <a:gd name="connsiteX130" fmla="*/ 4168302 w 5752181"/>
                <a:gd name="connsiteY130" fmla="*/ 520429 h 1605063"/>
                <a:gd name="connsiteX131" fmla="*/ 4178029 w 5752181"/>
                <a:gd name="connsiteY131" fmla="*/ 520429 h 1605063"/>
                <a:gd name="connsiteX132" fmla="*/ 4178029 w 5752181"/>
                <a:gd name="connsiteY132" fmla="*/ 496110 h 1605063"/>
                <a:gd name="connsiteX133" fmla="*/ 4231532 w 5752181"/>
                <a:gd name="connsiteY133" fmla="*/ 496110 h 1605063"/>
                <a:gd name="connsiteX134" fmla="*/ 4231532 w 5752181"/>
                <a:gd name="connsiteY134" fmla="*/ 486383 h 1605063"/>
                <a:gd name="connsiteX135" fmla="*/ 4250987 w 5752181"/>
                <a:gd name="connsiteY135" fmla="*/ 486383 h 1605063"/>
                <a:gd name="connsiteX136" fmla="*/ 4250987 w 5752181"/>
                <a:gd name="connsiteY136" fmla="*/ 476655 h 1605063"/>
                <a:gd name="connsiteX137" fmla="*/ 4396902 w 5752181"/>
                <a:gd name="connsiteY137" fmla="*/ 476655 h 1605063"/>
                <a:gd name="connsiteX138" fmla="*/ 4396902 w 5752181"/>
                <a:gd name="connsiteY138" fmla="*/ 462063 h 1605063"/>
                <a:gd name="connsiteX139" fmla="*/ 4533089 w 5752181"/>
                <a:gd name="connsiteY139" fmla="*/ 462063 h 1605063"/>
                <a:gd name="connsiteX140" fmla="*/ 4542816 w 5752181"/>
                <a:gd name="connsiteY140" fmla="*/ 452336 h 1605063"/>
                <a:gd name="connsiteX141" fmla="*/ 4586591 w 5752181"/>
                <a:gd name="connsiteY141" fmla="*/ 452336 h 1605063"/>
                <a:gd name="connsiteX142" fmla="*/ 4606046 w 5752181"/>
                <a:gd name="connsiteY142" fmla="*/ 432881 h 1605063"/>
                <a:gd name="connsiteX143" fmla="*/ 4615774 w 5752181"/>
                <a:gd name="connsiteY143" fmla="*/ 423153 h 1605063"/>
                <a:gd name="connsiteX144" fmla="*/ 4795736 w 5752181"/>
                <a:gd name="connsiteY144" fmla="*/ 423153 h 1605063"/>
                <a:gd name="connsiteX145" fmla="*/ 4795736 w 5752181"/>
                <a:gd name="connsiteY145" fmla="*/ 403697 h 1605063"/>
                <a:gd name="connsiteX146" fmla="*/ 4834646 w 5752181"/>
                <a:gd name="connsiteY146" fmla="*/ 403697 h 1605063"/>
                <a:gd name="connsiteX147" fmla="*/ 4834646 w 5752181"/>
                <a:gd name="connsiteY147" fmla="*/ 374514 h 1605063"/>
                <a:gd name="connsiteX148" fmla="*/ 4844374 w 5752181"/>
                <a:gd name="connsiteY148" fmla="*/ 374514 h 1605063"/>
                <a:gd name="connsiteX149" fmla="*/ 4878421 w 5752181"/>
                <a:gd name="connsiteY149" fmla="*/ 374514 h 1605063"/>
                <a:gd name="connsiteX150" fmla="*/ 4883285 w 5752181"/>
                <a:gd name="connsiteY150" fmla="*/ 350195 h 1605063"/>
                <a:gd name="connsiteX151" fmla="*/ 4912468 w 5752181"/>
                <a:gd name="connsiteY151" fmla="*/ 340467 h 1605063"/>
                <a:gd name="connsiteX152" fmla="*/ 4912468 w 5752181"/>
                <a:gd name="connsiteY152" fmla="*/ 311285 h 1605063"/>
                <a:gd name="connsiteX153" fmla="*/ 4927059 w 5752181"/>
                <a:gd name="connsiteY153" fmla="*/ 311285 h 1605063"/>
                <a:gd name="connsiteX154" fmla="*/ 4927059 w 5752181"/>
                <a:gd name="connsiteY154" fmla="*/ 286966 h 1605063"/>
                <a:gd name="connsiteX155" fmla="*/ 4936787 w 5752181"/>
                <a:gd name="connsiteY155" fmla="*/ 277238 h 1605063"/>
                <a:gd name="connsiteX156" fmla="*/ 4936787 w 5752181"/>
                <a:gd name="connsiteY156" fmla="*/ 262646 h 1605063"/>
                <a:gd name="connsiteX157" fmla="*/ 4941650 w 5752181"/>
                <a:gd name="connsiteY157" fmla="*/ 257783 h 1605063"/>
                <a:gd name="connsiteX158" fmla="*/ 4951378 w 5752181"/>
                <a:gd name="connsiteY158" fmla="*/ 257783 h 1605063"/>
                <a:gd name="connsiteX159" fmla="*/ 4951378 w 5752181"/>
                <a:gd name="connsiteY159" fmla="*/ 248055 h 1605063"/>
                <a:gd name="connsiteX160" fmla="*/ 4995153 w 5752181"/>
                <a:gd name="connsiteY160" fmla="*/ 248055 h 1605063"/>
                <a:gd name="connsiteX161" fmla="*/ 4995153 w 5752181"/>
                <a:gd name="connsiteY161" fmla="*/ 233463 h 1605063"/>
                <a:gd name="connsiteX162" fmla="*/ 5004880 w 5752181"/>
                <a:gd name="connsiteY162" fmla="*/ 223736 h 1605063"/>
                <a:gd name="connsiteX163" fmla="*/ 5014608 w 5752181"/>
                <a:gd name="connsiteY163" fmla="*/ 214008 h 1605063"/>
                <a:gd name="connsiteX164" fmla="*/ 5131340 w 5752181"/>
                <a:gd name="connsiteY164" fmla="*/ 214008 h 1605063"/>
                <a:gd name="connsiteX165" fmla="*/ 5131340 w 5752181"/>
                <a:gd name="connsiteY165" fmla="*/ 184825 h 1605063"/>
                <a:gd name="connsiteX166" fmla="*/ 5214025 w 5752181"/>
                <a:gd name="connsiteY166" fmla="*/ 184825 h 1605063"/>
                <a:gd name="connsiteX167" fmla="*/ 5214025 w 5752181"/>
                <a:gd name="connsiteY167" fmla="*/ 175097 h 1605063"/>
                <a:gd name="connsiteX168" fmla="*/ 5233480 w 5752181"/>
                <a:gd name="connsiteY168" fmla="*/ 175097 h 1605063"/>
                <a:gd name="connsiteX169" fmla="*/ 5233480 w 5752181"/>
                <a:gd name="connsiteY169" fmla="*/ 155642 h 1605063"/>
                <a:gd name="connsiteX170" fmla="*/ 5262663 w 5752181"/>
                <a:gd name="connsiteY170" fmla="*/ 155642 h 1605063"/>
                <a:gd name="connsiteX171" fmla="*/ 5262663 w 5752181"/>
                <a:gd name="connsiteY171" fmla="*/ 141051 h 1605063"/>
                <a:gd name="connsiteX172" fmla="*/ 5286983 w 5752181"/>
                <a:gd name="connsiteY172" fmla="*/ 141051 h 1605063"/>
                <a:gd name="connsiteX173" fmla="*/ 5286983 w 5752181"/>
                <a:gd name="connsiteY173" fmla="*/ 126459 h 1605063"/>
                <a:gd name="connsiteX174" fmla="*/ 5296710 w 5752181"/>
                <a:gd name="connsiteY174" fmla="*/ 126459 h 1605063"/>
                <a:gd name="connsiteX175" fmla="*/ 5296710 w 5752181"/>
                <a:gd name="connsiteY175" fmla="*/ 121595 h 1605063"/>
                <a:gd name="connsiteX176" fmla="*/ 5350212 w 5752181"/>
                <a:gd name="connsiteY176" fmla="*/ 121595 h 1605063"/>
                <a:gd name="connsiteX177" fmla="*/ 5350212 w 5752181"/>
                <a:gd name="connsiteY177" fmla="*/ 111868 h 1605063"/>
                <a:gd name="connsiteX178" fmla="*/ 5374532 w 5752181"/>
                <a:gd name="connsiteY178" fmla="*/ 111868 h 1605063"/>
                <a:gd name="connsiteX179" fmla="*/ 5374532 w 5752181"/>
                <a:gd name="connsiteY179" fmla="*/ 82685 h 1605063"/>
                <a:gd name="connsiteX180" fmla="*/ 5481536 w 5752181"/>
                <a:gd name="connsiteY180" fmla="*/ 82685 h 1605063"/>
                <a:gd name="connsiteX181" fmla="*/ 5481536 w 5752181"/>
                <a:gd name="connsiteY181" fmla="*/ 63229 h 1605063"/>
                <a:gd name="connsiteX182" fmla="*/ 5666361 w 5752181"/>
                <a:gd name="connsiteY182" fmla="*/ 63229 h 1605063"/>
                <a:gd name="connsiteX183" fmla="*/ 5666361 w 5752181"/>
                <a:gd name="connsiteY183" fmla="*/ 43774 h 1605063"/>
                <a:gd name="connsiteX184" fmla="*/ 5695544 w 5752181"/>
                <a:gd name="connsiteY184" fmla="*/ 43774 h 1605063"/>
                <a:gd name="connsiteX185" fmla="*/ 5695544 w 5752181"/>
                <a:gd name="connsiteY185" fmla="*/ 14591 h 1605063"/>
                <a:gd name="connsiteX186" fmla="*/ 5705272 w 5752181"/>
                <a:gd name="connsiteY186" fmla="*/ 14591 h 1605063"/>
                <a:gd name="connsiteX187" fmla="*/ 5705272 w 5752181"/>
                <a:gd name="connsiteY187" fmla="*/ 0 h 1605063"/>
                <a:gd name="connsiteX188" fmla="*/ 5752181 w 5752181"/>
                <a:gd name="connsiteY188" fmla="*/ 0 h 160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752181" h="1605063">
                  <a:moveTo>
                    <a:pt x="0" y="1605063"/>
                  </a:moveTo>
                  <a:lnTo>
                    <a:pt x="92412" y="1605063"/>
                  </a:lnTo>
                  <a:lnTo>
                    <a:pt x="92412" y="1595336"/>
                  </a:lnTo>
                  <a:lnTo>
                    <a:pt x="175098" y="1595336"/>
                  </a:lnTo>
                  <a:lnTo>
                    <a:pt x="175098" y="1585608"/>
                  </a:lnTo>
                  <a:lnTo>
                    <a:pt x="286966" y="1585608"/>
                  </a:lnTo>
                  <a:lnTo>
                    <a:pt x="286966" y="1566153"/>
                  </a:lnTo>
                  <a:lnTo>
                    <a:pt x="384242" y="1566153"/>
                  </a:lnTo>
                  <a:lnTo>
                    <a:pt x="389106" y="1571017"/>
                  </a:lnTo>
                  <a:lnTo>
                    <a:pt x="423153" y="1571017"/>
                  </a:lnTo>
                  <a:lnTo>
                    <a:pt x="428017" y="1541834"/>
                  </a:lnTo>
                  <a:lnTo>
                    <a:pt x="583659" y="1541834"/>
                  </a:lnTo>
                  <a:lnTo>
                    <a:pt x="583659" y="1527242"/>
                  </a:lnTo>
                  <a:lnTo>
                    <a:pt x="797668" y="1527242"/>
                  </a:lnTo>
                  <a:lnTo>
                    <a:pt x="797668" y="1507787"/>
                  </a:lnTo>
                  <a:lnTo>
                    <a:pt x="899808" y="1507787"/>
                  </a:lnTo>
                  <a:lnTo>
                    <a:pt x="899808" y="1498059"/>
                  </a:lnTo>
                  <a:lnTo>
                    <a:pt x="1001949" y="1498059"/>
                  </a:lnTo>
                  <a:lnTo>
                    <a:pt x="1006812" y="1493196"/>
                  </a:lnTo>
                  <a:lnTo>
                    <a:pt x="1045723" y="1493196"/>
                  </a:lnTo>
                  <a:lnTo>
                    <a:pt x="1045723" y="1473740"/>
                  </a:lnTo>
                  <a:lnTo>
                    <a:pt x="1074906" y="1473740"/>
                  </a:lnTo>
                  <a:lnTo>
                    <a:pt x="1074906" y="1459148"/>
                  </a:lnTo>
                  <a:lnTo>
                    <a:pt x="1498059" y="1459148"/>
                  </a:lnTo>
                  <a:lnTo>
                    <a:pt x="1502923" y="1454284"/>
                  </a:lnTo>
                  <a:lnTo>
                    <a:pt x="1561289" y="1454284"/>
                  </a:lnTo>
                  <a:lnTo>
                    <a:pt x="1561289" y="1434829"/>
                  </a:lnTo>
                  <a:lnTo>
                    <a:pt x="1590472" y="1434829"/>
                  </a:lnTo>
                  <a:lnTo>
                    <a:pt x="1590472" y="1420238"/>
                  </a:lnTo>
                  <a:lnTo>
                    <a:pt x="1605063" y="1420238"/>
                  </a:lnTo>
                  <a:lnTo>
                    <a:pt x="1605063" y="1410510"/>
                  </a:lnTo>
                  <a:lnTo>
                    <a:pt x="1624519" y="1410510"/>
                  </a:lnTo>
                  <a:lnTo>
                    <a:pt x="1624519" y="1366736"/>
                  </a:lnTo>
                  <a:lnTo>
                    <a:pt x="1678021" y="1366736"/>
                  </a:lnTo>
                  <a:lnTo>
                    <a:pt x="1682885" y="1361872"/>
                  </a:lnTo>
                  <a:lnTo>
                    <a:pt x="1702340" y="1357008"/>
                  </a:lnTo>
                  <a:lnTo>
                    <a:pt x="1702340" y="1347280"/>
                  </a:lnTo>
                  <a:lnTo>
                    <a:pt x="1716932" y="1347280"/>
                  </a:lnTo>
                  <a:lnTo>
                    <a:pt x="1716932" y="1337553"/>
                  </a:lnTo>
                  <a:lnTo>
                    <a:pt x="1736387" y="1337553"/>
                  </a:lnTo>
                  <a:lnTo>
                    <a:pt x="1736387" y="1322961"/>
                  </a:lnTo>
                  <a:lnTo>
                    <a:pt x="1809344" y="1322961"/>
                  </a:lnTo>
                  <a:lnTo>
                    <a:pt x="1809344" y="1308370"/>
                  </a:lnTo>
                  <a:lnTo>
                    <a:pt x="1999034" y="1308370"/>
                  </a:lnTo>
                  <a:lnTo>
                    <a:pt x="2003898" y="1298642"/>
                  </a:lnTo>
                  <a:lnTo>
                    <a:pt x="2023353" y="1298642"/>
                  </a:lnTo>
                  <a:lnTo>
                    <a:pt x="2033080" y="1284051"/>
                  </a:lnTo>
                  <a:lnTo>
                    <a:pt x="2052536" y="1284051"/>
                  </a:lnTo>
                  <a:lnTo>
                    <a:pt x="2052536" y="1269459"/>
                  </a:lnTo>
                  <a:lnTo>
                    <a:pt x="2081719" y="1269459"/>
                  </a:lnTo>
                  <a:lnTo>
                    <a:pt x="2081719" y="1264595"/>
                  </a:lnTo>
                  <a:lnTo>
                    <a:pt x="2106038" y="1264595"/>
                  </a:lnTo>
                  <a:lnTo>
                    <a:pt x="2115766" y="1250004"/>
                  </a:lnTo>
                  <a:lnTo>
                    <a:pt x="2154676" y="1250004"/>
                  </a:lnTo>
                  <a:lnTo>
                    <a:pt x="2154676" y="1245140"/>
                  </a:lnTo>
                  <a:lnTo>
                    <a:pt x="2266544" y="1245140"/>
                  </a:lnTo>
                  <a:lnTo>
                    <a:pt x="2266544" y="1230548"/>
                  </a:lnTo>
                  <a:lnTo>
                    <a:pt x="2383276" y="1230548"/>
                  </a:lnTo>
                  <a:lnTo>
                    <a:pt x="2383276" y="1211093"/>
                  </a:lnTo>
                  <a:lnTo>
                    <a:pt x="2431915" y="1211093"/>
                  </a:lnTo>
                  <a:lnTo>
                    <a:pt x="2431915" y="1196502"/>
                  </a:lnTo>
                  <a:lnTo>
                    <a:pt x="2441642" y="1196502"/>
                  </a:lnTo>
                  <a:lnTo>
                    <a:pt x="2441642" y="1186774"/>
                  </a:lnTo>
                  <a:lnTo>
                    <a:pt x="2451370" y="1177046"/>
                  </a:lnTo>
                  <a:lnTo>
                    <a:pt x="2456234" y="1172182"/>
                  </a:lnTo>
                  <a:lnTo>
                    <a:pt x="2470825" y="1172182"/>
                  </a:lnTo>
                  <a:lnTo>
                    <a:pt x="2470825" y="1157591"/>
                  </a:lnTo>
                  <a:lnTo>
                    <a:pt x="2500008" y="1157591"/>
                  </a:lnTo>
                  <a:lnTo>
                    <a:pt x="2500008" y="1128408"/>
                  </a:lnTo>
                  <a:lnTo>
                    <a:pt x="2509736" y="1128408"/>
                  </a:lnTo>
                  <a:lnTo>
                    <a:pt x="2509736" y="1099225"/>
                  </a:lnTo>
                  <a:lnTo>
                    <a:pt x="2572966" y="1099225"/>
                  </a:lnTo>
                  <a:lnTo>
                    <a:pt x="2582693" y="1089498"/>
                  </a:lnTo>
                  <a:lnTo>
                    <a:pt x="2587557" y="1084634"/>
                  </a:lnTo>
                  <a:lnTo>
                    <a:pt x="2733472" y="1084634"/>
                  </a:lnTo>
                  <a:lnTo>
                    <a:pt x="2738336" y="1079770"/>
                  </a:lnTo>
                  <a:lnTo>
                    <a:pt x="2752927" y="1065179"/>
                  </a:lnTo>
                  <a:lnTo>
                    <a:pt x="3030166" y="1065179"/>
                  </a:lnTo>
                  <a:lnTo>
                    <a:pt x="3039893" y="1045723"/>
                  </a:lnTo>
                  <a:lnTo>
                    <a:pt x="3122578" y="1045723"/>
                  </a:lnTo>
                  <a:lnTo>
                    <a:pt x="3137170" y="1031131"/>
                  </a:lnTo>
                  <a:lnTo>
                    <a:pt x="3185808" y="1031131"/>
                  </a:lnTo>
                  <a:lnTo>
                    <a:pt x="3185808" y="1021404"/>
                  </a:lnTo>
                  <a:lnTo>
                    <a:pt x="3205263" y="1021404"/>
                  </a:lnTo>
                  <a:lnTo>
                    <a:pt x="3205263" y="997085"/>
                  </a:lnTo>
                  <a:lnTo>
                    <a:pt x="3239310" y="997085"/>
                  </a:lnTo>
                  <a:lnTo>
                    <a:pt x="3268493" y="967902"/>
                  </a:lnTo>
                  <a:lnTo>
                    <a:pt x="3292812" y="933855"/>
                  </a:lnTo>
                  <a:lnTo>
                    <a:pt x="3302540" y="924127"/>
                  </a:lnTo>
                  <a:lnTo>
                    <a:pt x="3302540" y="856034"/>
                  </a:lnTo>
                  <a:lnTo>
                    <a:pt x="3317132" y="856034"/>
                  </a:lnTo>
                  <a:lnTo>
                    <a:pt x="3317132" y="826851"/>
                  </a:lnTo>
                  <a:lnTo>
                    <a:pt x="3346315" y="826851"/>
                  </a:lnTo>
                  <a:lnTo>
                    <a:pt x="3351178" y="807395"/>
                  </a:lnTo>
                  <a:lnTo>
                    <a:pt x="3365770" y="797668"/>
                  </a:lnTo>
                  <a:lnTo>
                    <a:pt x="3370634" y="787940"/>
                  </a:lnTo>
                  <a:lnTo>
                    <a:pt x="3375498" y="787940"/>
                  </a:lnTo>
                  <a:lnTo>
                    <a:pt x="3385225" y="778212"/>
                  </a:lnTo>
                  <a:lnTo>
                    <a:pt x="3429000" y="778212"/>
                  </a:lnTo>
                  <a:lnTo>
                    <a:pt x="3429000" y="758757"/>
                  </a:lnTo>
                  <a:lnTo>
                    <a:pt x="3555459" y="758757"/>
                  </a:lnTo>
                  <a:lnTo>
                    <a:pt x="3565187" y="758757"/>
                  </a:lnTo>
                  <a:lnTo>
                    <a:pt x="3589506" y="758757"/>
                  </a:lnTo>
                  <a:lnTo>
                    <a:pt x="3589506" y="739302"/>
                  </a:lnTo>
                  <a:lnTo>
                    <a:pt x="3613825" y="739302"/>
                  </a:lnTo>
                  <a:lnTo>
                    <a:pt x="3623553" y="729574"/>
                  </a:lnTo>
                  <a:lnTo>
                    <a:pt x="3647872" y="729574"/>
                  </a:lnTo>
                  <a:lnTo>
                    <a:pt x="3647872" y="714983"/>
                  </a:lnTo>
                  <a:lnTo>
                    <a:pt x="3677055" y="714983"/>
                  </a:lnTo>
                  <a:lnTo>
                    <a:pt x="3686783" y="705255"/>
                  </a:lnTo>
                  <a:lnTo>
                    <a:pt x="3822970" y="705255"/>
                  </a:lnTo>
                  <a:lnTo>
                    <a:pt x="3822970" y="690663"/>
                  </a:lnTo>
                  <a:lnTo>
                    <a:pt x="3881336" y="690663"/>
                  </a:lnTo>
                  <a:lnTo>
                    <a:pt x="3886200" y="685799"/>
                  </a:lnTo>
                  <a:lnTo>
                    <a:pt x="4017523" y="685799"/>
                  </a:lnTo>
                  <a:lnTo>
                    <a:pt x="4017523" y="676072"/>
                  </a:lnTo>
                  <a:lnTo>
                    <a:pt x="4032115" y="676072"/>
                  </a:lnTo>
                  <a:lnTo>
                    <a:pt x="4032115" y="651753"/>
                  </a:lnTo>
                  <a:lnTo>
                    <a:pt x="4041843" y="642025"/>
                  </a:lnTo>
                  <a:lnTo>
                    <a:pt x="4056434" y="627434"/>
                  </a:lnTo>
                  <a:lnTo>
                    <a:pt x="4061298" y="622570"/>
                  </a:lnTo>
                  <a:lnTo>
                    <a:pt x="4061298" y="603114"/>
                  </a:lnTo>
                  <a:lnTo>
                    <a:pt x="4080753" y="603114"/>
                  </a:lnTo>
                  <a:lnTo>
                    <a:pt x="4090480" y="603114"/>
                  </a:lnTo>
                  <a:lnTo>
                    <a:pt x="4100208" y="593386"/>
                  </a:lnTo>
                  <a:lnTo>
                    <a:pt x="4109936" y="583658"/>
                  </a:lnTo>
                  <a:lnTo>
                    <a:pt x="4109936" y="559340"/>
                  </a:lnTo>
                  <a:lnTo>
                    <a:pt x="4139119" y="559340"/>
                  </a:lnTo>
                  <a:lnTo>
                    <a:pt x="4139119" y="544748"/>
                  </a:lnTo>
                  <a:lnTo>
                    <a:pt x="4168302" y="544748"/>
                  </a:lnTo>
                  <a:lnTo>
                    <a:pt x="4168302" y="520429"/>
                  </a:lnTo>
                  <a:lnTo>
                    <a:pt x="4178029" y="520429"/>
                  </a:lnTo>
                  <a:lnTo>
                    <a:pt x="4178029" y="496110"/>
                  </a:lnTo>
                  <a:lnTo>
                    <a:pt x="4231532" y="496110"/>
                  </a:lnTo>
                  <a:lnTo>
                    <a:pt x="4231532" y="486383"/>
                  </a:lnTo>
                  <a:lnTo>
                    <a:pt x="4250987" y="486383"/>
                  </a:lnTo>
                  <a:lnTo>
                    <a:pt x="4250987" y="476655"/>
                  </a:lnTo>
                  <a:lnTo>
                    <a:pt x="4396902" y="476655"/>
                  </a:lnTo>
                  <a:lnTo>
                    <a:pt x="4396902" y="462063"/>
                  </a:lnTo>
                  <a:lnTo>
                    <a:pt x="4533089" y="462063"/>
                  </a:lnTo>
                  <a:lnTo>
                    <a:pt x="4542816" y="452336"/>
                  </a:lnTo>
                  <a:lnTo>
                    <a:pt x="4586591" y="452336"/>
                  </a:lnTo>
                  <a:lnTo>
                    <a:pt x="4606046" y="432881"/>
                  </a:lnTo>
                  <a:lnTo>
                    <a:pt x="4615774" y="423153"/>
                  </a:lnTo>
                  <a:lnTo>
                    <a:pt x="4795736" y="423153"/>
                  </a:lnTo>
                  <a:lnTo>
                    <a:pt x="4795736" y="403697"/>
                  </a:lnTo>
                  <a:lnTo>
                    <a:pt x="4834646" y="403697"/>
                  </a:lnTo>
                  <a:lnTo>
                    <a:pt x="4834646" y="374514"/>
                  </a:lnTo>
                  <a:lnTo>
                    <a:pt x="4844374" y="374514"/>
                  </a:lnTo>
                  <a:cubicBezTo>
                    <a:pt x="4855723" y="374514"/>
                    <a:pt x="4871936" y="378567"/>
                    <a:pt x="4878421" y="374514"/>
                  </a:cubicBezTo>
                  <a:cubicBezTo>
                    <a:pt x="4884906" y="370461"/>
                    <a:pt x="4881664" y="358301"/>
                    <a:pt x="4883285" y="350195"/>
                  </a:cubicBezTo>
                  <a:lnTo>
                    <a:pt x="4912468" y="340467"/>
                  </a:lnTo>
                  <a:lnTo>
                    <a:pt x="4912468" y="311285"/>
                  </a:lnTo>
                  <a:lnTo>
                    <a:pt x="4927059" y="311285"/>
                  </a:lnTo>
                  <a:lnTo>
                    <a:pt x="4927059" y="286966"/>
                  </a:lnTo>
                  <a:lnTo>
                    <a:pt x="4936787" y="277238"/>
                  </a:lnTo>
                  <a:lnTo>
                    <a:pt x="4936787" y="262646"/>
                  </a:lnTo>
                  <a:lnTo>
                    <a:pt x="4941650" y="257783"/>
                  </a:lnTo>
                  <a:lnTo>
                    <a:pt x="4951378" y="257783"/>
                  </a:lnTo>
                  <a:lnTo>
                    <a:pt x="4951378" y="248055"/>
                  </a:lnTo>
                  <a:lnTo>
                    <a:pt x="4995153" y="248055"/>
                  </a:lnTo>
                  <a:lnTo>
                    <a:pt x="4995153" y="233463"/>
                  </a:lnTo>
                  <a:lnTo>
                    <a:pt x="5004880" y="223736"/>
                  </a:lnTo>
                  <a:lnTo>
                    <a:pt x="5014608" y="214008"/>
                  </a:lnTo>
                  <a:lnTo>
                    <a:pt x="5131340" y="214008"/>
                  </a:lnTo>
                  <a:lnTo>
                    <a:pt x="5131340" y="184825"/>
                  </a:lnTo>
                  <a:lnTo>
                    <a:pt x="5214025" y="184825"/>
                  </a:lnTo>
                  <a:lnTo>
                    <a:pt x="5214025" y="175097"/>
                  </a:lnTo>
                  <a:lnTo>
                    <a:pt x="5233480" y="175097"/>
                  </a:lnTo>
                  <a:lnTo>
                    <a:pt x="5233480" y="155642"/>
                  </a:lnTo>
                  <a:lnTo>
                    <a:pt x="5262663" y="155642"/>
                  </a:lnTo>
                  <a:lnTo>
                    <a:pt x="5262663" y="141051"/>
                  </a:lnTo>
                  <a:lnTo>
                    <a:pt x="5286983" y="141051"/>
                  </a:lnTo>
                  <a:lnTo>
                    <a:pt x="5286983" y="126459"/>
                  </a:lnTo>
                  <a:lnTo>
                    <a:pt x="5296710" y="126459"/>
                  </a:lnTo>
                  <a:lnTo>
                    <a:pt x="5296710" y="121595"/>
                  </a:lnTo>
                  <a:lnTo>
                    <a:pt x="5350212" y="121595"/>
                  </a:lnTo>
                  <a:lnTo>
                    <a:pt x="5350212" y="111868"/>
                  </a:lnTo>
                  <a:lnTo>
                    <a:pt x="5374532" y="111868"/>
                  </a:lnTo>
                  <a:lnTo>
                    <a:pt x="5374532" y="82685"/>
                  </a:lnTo>
                  <a:lnTo>
                    <a:pt x="5481536" y="82685"/>
                  </a:lnTo>
                  <a:lnTo>
                    <a:pt x="5481536" y="63229"/>
                  </a:lnTo>
                  <a:lnTo>
                    <a:pt x="5666361" y="63229"/>
                  </a:lnTo>
                  <a:lnTo>
                    <a:pt x="5666361" y="43774"/>
                  </a:lnTo>
                  <a:lnTo>
                    <a:pt x="5695544" y="43774"/>
                  </a:lnTo>
                  <a:lnTo>
                    <a:pt x="5695544" y="14591"/>
                  </a:lnTo>
                  <a:lnTo>
                    <a:pt x="5705272" y="14591"/>
                  </a:lnTo>
                  <a:lnTo>
                    <a:pt x="5705272" y="0"/>
                  </a:lnTo>
                  <a:lnTo>
                    <a:pt x="5752181"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8" name="Freeform: Shape 87">
              <a:extLst>
                <a:ext uri="{FF2B5EF4-FFF2-40B4-BE49-F238E27FC236}">
                  <a16:creationId xmlns:a16="http://schemas.microsoft.com/office/drawing/2014/main" id="{A0E6496C-1F1A-4A3A-879A-BB7FFC7536A2}"/>
                </a:ext>
              </a:extLst>
            </p:cNvPr>
            <p:cNvSpPr/>
            <p:nvPr/>
          </p:nvSpPr>
          <p:spPr>
            <a:xfrm>
              <a:off x="8763389" y="3407884"/>
              <a:ext cx="813942" cy="401286"/>
            </a:xfrm>
            <a:custGeom>
              <a:avLst/>
              <a:gdLst>
                <a:gd name="connsiteX0" fmla="*/ 0 w 829937"/>
                <a:gd name="connsiteY0" fmla="*/ 403952 h 403952"/>
                <a:gd name="connsiteX1" fmla="*/ 0 w 829937"/>
                <a:gd name="connsiteY1" fmla="*/ 330506 h 403952"/>
                <a:gd name="connsiteX2" fmla="*/ 29378 w 829937"/>
                <a:gd name="connsiteY2" fmla="*/ 330506 h 403952"/>
                <a:gd name="connsiteX3" fmla="*/ 29378 w 829937"/>
                <a:gd name="connsiteY3" fmla="*/ 293783 h 403952"/>
                <a:gd name="connsiteX4" fmla="*/ 47740 w 829937"/>
                <a:gd name="connsiteY4" fmla="*/ 293783 h 403952"/>
                <a:gd name="connsiteX5" fmla="*/ 47740 w 829937"/>
                <a:gd name="connsiteY5" fmla="*/ 257061 h 403952"/>
                <a:gd name="connsiteX6" fmla="*/ 55084 w 829937"/>
                <a:gd name="connsiteY6" fmla="*/ 257061 h 403952"/>
                <a:gd name="connsiteX7" fmla="*/ 55084 w 829937"/>
                <a:gd name="connsiteY7" fmla="*/ 246044 h 403952"/>
                <a:gd name="connsiteX8" fmla="*/ 146891 w 829937"/>
                <a:gd name="connsiteY8" fmla="*/ 246044 h 403952"/>
                <a:gd name="connsiteX9" fmla="*/ 146891 w 829937"/>
                <a:gd name="connsiteY9" fmla="*/ 224010 h 403952"/>
                <a:gd name="connsiteX10" fmla="*/ 161580 w 829937"/>
                <a:gd name="connsiteY10" fmla="*/ 224010 h 403952"/>
                <a:gd name="connsiteX11" fmla="*/ 161580 w 829937"/>
                <a:gd name="connsiteY11" fmla="*/ 201976 h 403952"/>
                <a:gd name="connsiteX12" fmla="*/ 495759 w 829937"/>
                <a:gd name="connsiteY12" fmla="*/ 201976 h 403952"/>
                <a:gd name="connsiteX13" fmla="*/ 495759 w 829937"/>
                <a:gd name="connsiteY13" fmla="*/ 168926 h 403952"/>
                <a:gd name="connsiteX14" fmla="*/ 774853 w 829937"/>
                <a:gd name="connsiteY14" fmla="*/ 168926 h 403952"/>
                <a:gd name="connsiteX15" fmla="*/ 774853 w 829937"/>
                <a:gd name="connsiteY15" fmla="*/ 135875 h 403952"/>
                <a:gd name="connsiteX16" fmla="*/ 789542 w 829937"/>
                <a:gd name="connsiteY16" fmla="*/ 135875 h 403952"/>
                <a:gd name="connsiteX17" fmla="*/ 789542 w 829937"/>
                <a:gd name="connsiteY17" fmla="*/ 88135 h 403952"/>
                <a:gd name="connsiteX18" fmla="*/ 818920 w 829937"/>
                <a:gd name="connsiteY18" fmla="*/ 88135 h 403952"/>
                <a:gd name="connsiteX19" fmla="*/ 818920 w 829937"/>
                <a:gd name="connsiteY19" fmla="*/ 44068 h 403952"/>
                <a:gd name="connsiteX20" fmla="*/ 829937 w 829937"/>
                <a:gd name="connsiteY20" fmla="*/ 44068 h 403952"/>
                <a:gd name="connsiteX21" fmla="*/ 829937 w 829937"/>
                <a:gd name="connsiteY21" fmla="*/ 0 h 403952"/>
                <a:gd name="connsiteX0" fmla="*/ 10663 w 829937"/>
                <a:gd name="connsiteY0" fmla="*/ 401286 h 401286"/>
                <a:gd name="connsiteX1" fmla="*/ 0 w 829937"/>
                <a:gd name="connsiteY1" fmla="*/ 330506 h 401286"/>
                <a:gd name="connsiteX2" fmla="*/ 29378 w 829937"/>
                <a:gd name="connsiteY2" fmla="*/ 330506 h 401286"/>
                <a:gd name="connsiteX3" fmla="*/ 29378 w 829937"/>
                <a:gd name="connsiteY3" fmla="*/ 293783 h 401286"/>
                <a:gd name="connsiteX4" fmla="*/ 47740 w 829937"/>
                <a:gd name="connsiteY4" fmla="*/ 293783 h 401286"/>
                <a:gd name="connsiteX5" fmla="*/ 47740 w 829937"/>
                <a:gd name="connsiteY5" fmla="*/ 257061 h 401286"/>
                <a:gd name="connsiteX6" fmla="*/ 55084 w 829937"/>
                <a:gd name="connsiteY6" fmla="*/ 257061 h 401286"/>
                <a:gd name="connsiteX7" fmla="*/ 55084 w 829937"/>
                <a:gd name="connsiteY7" fmla="*/ 246044 h 401286"/>
                <a:gd name="connsiteX8" fmla="*/ 146891 w 829937"/>
                <a:gd name="connsiteY8" fmla="*/ 246044 h 401286"/>
                <a:gd name="connsiteX9" fmla="*/ 146891 w 829937"/>
                <a:gd name="connsiteY9" fmla="*/ 224010 h 401286"/>
                <a:gd name="connsiteX10" fmla="*/ 161580 w 829937"/>
                <a:gd name="connsiteY10" fmla="*/ 224010 h 401286"/>
                <a:gd name="connsiteX11" fmla="*/ 161580 w 829937"/>
                <a:gd name="connsiteY11" fmla="*/ 201976 h 401286"/>
                <a:gd name="connsiteX12" fmla="*/ 495759 w 829937"/>
                <a:gd name="connsiteY12" fmla="*/ 201976 h 401286"/>
                <a:gd name="connsiteX13" fmla="*/ 495759 w 829937"/>
                <a:gd name="connsiteY13" fmla="*/ 168926 h 401286"/>
                <a:gd name="connsiteX14" fmla="*/ 774853 w 829937"/>
                <a:gd name="connsiteY14" fmla="*/ 168926 h 401286"/>
                <a:gd name="connsiteX15" fmla="*/ 774853 w 829937"/>
                <a:gd name="connsiteY15" fmla="*/ 135875 h 401286"/>
                <a:gd name="connsiteX16" fmla="*/ 789542 w 829937"/>
                <a:gd name="connsiteY16" fmla="*/ 135875 h 401286"/>
                <a:gd name="connsiteX17" fmla="*/ 789542 w 829937"/>
                <a:gd name="connsiteY17" fmla="*/ 88135 h 401286"/>
                <a:gd name="connsiteX18" fmla="*/ 818920 w 829937"/>
                <a:gd name="connsiteY18" fmla="*/ 88135 h 401286"/>
                <a:gd name="connsiteX19" fmla="*/ 818920 w 829937"/>
                <a:gd name="connsiteY19" fmla="*/ 44068 h 401286"/>
                <a:gd name="connsiteX20" fmla="*/ 829937 w 829937"/>
                <a:gd name="connsiteY20" fmla="*/ 44068 h 401286"/>
                <a:gd name="connsiteX21" fmla="*/ 829937 w 829937"/>
                <a:gd name="connsiteY21" fmla="*/ 0 h 401286"/>
                <a:gd name="connsiteX0" fmla="*/ 0 w 819274"/>
                <a:gd name="connsiteY0" fmla="*/ 401286 h 401286"/>
                <a:gd name="connsiteX1" fmla="*/ 5333 w 819274"/>
                <a:gd name="connsiteY1" fmla="*/ 330506 h 401286"/>
                <a:gd name="connsiteX2" fmla="*/ 18715 w 819274"/>
                <a:gd name="connsiteY2" fmla="*/ 330506 h 401286"/>
                <a:gd name="connsiteX3" fmla="*/ 18715 w 819274"/>
                <a:gd name="connsiteY3" fmla="*/ 293783 h 401286"/>
                <a:gd name="connsiteX4" fmla="*/ 37077 w 819274"/>
                <a:gd name="connsiteY4" fmla="*/ 293783 h 401286"/>
                <a:gd name="connsiteX5" fmla="*/ 37077 w 819274"/>
                <a:gd name="connsiteY5" fmla="*/ 257061 h 401286"/>
                <a:gd name="connsiteX6" fmla="*/ 44421 w 819274"/>
                <a:gd name="connsiteY6" fmla="*/ 257061 h 401286"/>
                <a:gd name="connsiteX7" fmla="*/ 44421 w 819274"/>
                <a:gd name="connsiteY7" fmla="*/ 246044 h 401286"/>
                <a:gd name="connsiteX8" fmla="*/ 136228 w 819274"/>
                <a:gd name="connsiteY8" fmla="*/ 246044 h 401286"/>
                <a:gd name="connsiteX9" fmla="*/ 136228 w 819274"/>
                <a:gd name="connsiteY9" fmla="*/ 224010 h 401286"/>
                <a:gd name="connsiteX10" fmla="*/ 150917 w 819274"/>
                <a:gd name="connsiteY10" fmla="*/ 224010 h 401286"/>
                <a:gd name="connsiteX11" fmla="*/ 150917 w 819274"/>
                <a:gd name="connsiteY11" fmla="*/ 201976 h 401286"/>
                <a:gd name="connsiteX12" fmla="*/ 485096 w 819274"/>
                <a:gd name="connsiteY12" fmla="*/ 201976 h 401286"/>
                <a:gd name="connsiteX13" fmla="*/ 485096 w 819274"/>
                <a:gd name="connsiteY13" fmla="*/ 168926 h 401286"/>
                <a:gd name="connsiteX14" fmla="*/ 764190 w 819274"/>
                <a:gd name="connsiteY14" fmla="*/ 168926 h 401286"/>
                <a:gd name="connsiteX15" fmla="*/ 764190 w 819274"/>
                <a:gd name="connsiteY15" fmla="*/ 135875 h 401286"/>
                <a:gd name="connsiteX16" fmla="*/ 778879 w 819274"/>
                <a:gd name="connsiteY16" fmla="*/ 135875 h 401286"/>
                <a:gd name="connsiteX17" fmla="*/ 778879 w 819274"/>
                <a:gd name="connsiteY17" fmla="*/ 88135 h 401286"/>
                <a:gd name="connsiteX18" fmla="*/ 808257 w 819274"/>
                <a:gd name="connsiteY18" fmla="*/ 88135 h 401286"/>
                <a:gd name="connsiteX19" fmla="*/ 808257 w 819274"/>
                <a:gd name="connsiteY19" fmla="*/ 44068 h 401286"/>
                <a:gd name="connsiteX20" fmla="*/ 819274 w 819274"/>
                <a:gd name="connsiteY20" fmla="*/ 44068 h 401286"/>
                <a:gd name="connsiteX21" fmla="*/ 819274 w 819274"/>
                <a:gd name="connsiteY21" fmla="*/ 0 h 401286"/>
                <a:gd name="connsiteX0" fmla="*/ 5331 w 813941"/>
                <a:gd name="connsiteY0" fmla="*/ 401286 h 401286"/>
                <a:gd name="connsiteX1" fmla="*/ 0 w 813941"/>
                <a:gd name="connsiteY1" fmla="*/ 330506 h 401286"/>
                <a:gd name="connsiteX2" fmla="*/ 13382 w 813941"/>
                <a:gd name="connsiteY2" fmla="*/ 330506 h 401286"/>
                <a:gd name="connsiteX3" fmla="*/ 13382 w 813941"/>
                <a:gd name="connsiteY3" fmla="*/ 293783 h 401286"/>
                <a:gd name="connsiteX4" fmla="*/ 31744 w 813941"/>
                <a:gd name="connsiteY4" fmla="*/ 293783 h 401286"/>
                <a:gd name="connsiteX5" fmla="*/ 31744 w 813941"/>
                <a:gd name="connsiteY5" fmla="*/ 257061 h 401286"/>
                <a:gd name="connsiteX6" fmla="*/ 39088 w 813941"/>
                <a:gd name="connsiteY6" fmla="*/ 257061 h 401286"/>
                <a:gd name="connsiteX7" fmla="*/ 39088 w 813941"/>
                <a:gd name="connsiteY7" fmla="*/ 246044 h 401286"/>
                <a:gd name="connsiteX8" fmla="*/ 130895 w 813941"/>
                <a:gd name="connsiteY8" fmla="*/ 246044 h 401286"/>
                <a:gd name="connsiteX9" fmla="*/ 130895 w 813941"/>
                <a:gd name="connsiteY9" fmla="*/ 224010 h 401286"/>
                <a:gd name="connsiteX10" fmla="*/ 145584 w 813941"/>
                <a:gd name="connsiteY10" fmla="*/ 224010 h 401286"/>
                <a:gd name="connsiteX11" fmla="*/ 145584 w 813941"/>
                <a:gd name="connsiteY11" fmla="*/ 201976 h 401286"/>
                <a:gd name="connsiteX12" fmla="*/ 479763 w 813941"/>
                <a:gd name="connsiteY12" fmla="*/ 201976 h 401286"/>
                <a:gd name="connsiteX13" fmla="*/ 479763 w 813941"/>
                <a:gd name="connsiteY13" fmla="*/ 168926 h 401286"/>
                <a:gd name="connsiteX14" fmla="*/ 758857 w 813941"/>
                <a:gd name="connsiteY14" fmla="*/ 168926 h 401286"/>
                <a:gd name="connsiteX15" fmla="*/ 758857 w 813941"/>
                <a:gd name="connsiteY15" fmla="*/ 135875 h 401286"/>
                <a:gd name="connsiteX16" fmla="*/ 773546 w 813941"/>
                <a:gd name="connsiteY16" fmla="*/ 135875 h 401286"/>
                <a:gd name="connsiteX17" fmla="*/ 773546 w 813941"/>
                <a:gd name="connsiteY17" fmla="*/ 88135 h 401286"/>
                <a:gd name="connsiteX18" fmla="*/ 802924 w 813941"/>
                <a:gd name="connsiteY18" fmla="*/ 88135 h 401286"/>
                <a:gd name="connsiteX19" fmla="*/ 802924 w 813941"/>
                <a:gd name="connsiteY19" fmla="*/ 44068 h 401286"/>
                <a:gd name="connsiteX20" fmla="*/ 813941 w 813941"/>
                <a:gd name="connsiteY20" fmla="*/ 44068 h 401286"/>
                <a:gd name="connsiteX21" fmla="*/ 813941 w 813941"/>
                <a:gd name="connsiteY21" fmla="*/ 0 h 401286"/>
                <a:gd name="connsiteX0" fmla="*/ 0 w 816608"/>
                <a:gd name="connsiteY0" fmla="*/ 401286 h 401286"/>
                <a:gd name="connsiteX1" fmla="*/ 2667 w 816608"/>
                <a:gd name="connsiteY1" fmla="*/ 330506 h 401286"/>
                <a:gd name="connsiteX2" fmla="*/ 16049 w 816608"/>
                <a:gd name="connsiteY2" fmla="*/ 330506 h 401286"/>
                <a:gd name="connsiteX3" fmla="*/ 16049 w 816608"/>
                <a:gd name="connsiteY3" fmla="*/ 293783 h 401286"/>
                <a:gd name="connsiteX4" fmla="*/ 34411 w 816608"/>
                <a:gd name="connsiteY4" fmla="*/ 293783 h 401286"/>
                <a:gd name="connsiteX5" fmla="*/ 34411 w 816608"/>
                <a:gd name="connsiteY5" fmla="*/ 257061 h 401286"/>
                <a:gd name="connsiteX6" fmla="*/ 41755 w 816608"/>
                <a:gd name="connsiteY6" fmla="*/ 257061 h 401286"/>
                <a:gd name="connsiteX7" fmla="*/ 41755 w 816608"/>
                <a:gd name="connsiteY7" fmla="*/ 246044 h 401286"/>
                <a:gd name="connsiteX8" fmla="*/ 133562 w 816608"/>
                <a:gd name="connsiteY8" fmla="*/ 246044 h 401286"/>
                <a:gd name="connsiteX9" fmla="*/ 133562 w 816608"/>
                <a:gd name="connsiteY9" fmla="*/ 224010 h 401286"/>
                <a:gd name="connsiteX10" fmla="*/ 148251 w 816608"/>
                <a:gd name="connsiteY10" fmla="*/ 224010 h 401286"/>
                <a:gd name="connsiteX11" fmla="*/ 148251 w 816608"/>
                <a:gd name="connsiteY11" fmla="*/ 201976 h 401286"/>
                <a:gd name="connsiteX12" fmla="*/ 482430 w 816608"/>
                <a:gd name="connsiteY12" fmla="*/ 201976 h 401286"/>
                <a:gd name="connsiteX13" fmla="*/ 482430 w 816608"/>
                <a:gd name="connsiteY13" fmla="*/ 168926 h 401286"/>
                <a:gd name="connsiteX14" fmla="*/ 761524 w 816608"/>
                <a:gd name="connsiteY14" fmla="*/ 168926 h 401286"/>
                <a:gd name="connsiteX15" fmla="*/ 761524 w 816608"/>
                <a:gd name="connsiteY15" fmla="*/ 135875 h 401286"/>
                <a:gd name="connsiteX16" fmla="*/ 776213 w 816608"/>
                <a:gd name="connsiteY16" fmla="*/ 135875 h 401286"/>
                <a:gd name="connsiteX17" fmla="*/ 776213 w 816608"/>
                <a:gd name="connsiteY17" fmla="*/ 88135 h 401286"/>
                <a:gd name="connsiteX18" fmla="*/ 805591 w 816608"/>
                <a:gd name="connsiteY18" fmla="*/ 88135 h 401286"/>
                <a:gd name="connsiteX19" fmla="*/ 805591 w 816608"/>
                <a:gd name="connsiteY19" fmla="*/ 44068 h 401286"/>
                <a:gd name="connsiteX20" fmla="*/ 816608 w 816608"/>
                <a:gd name="connsiteY20" fmla="*/ 44068 h 401286"/>
                <a:gd name="connsiteX21" fmla="*/ 816608 w 816608"/>
                <a:gd name="connsiteY21" fmla="*/ 0 h 401286"/>
                <a:gd name="connsiteX0" fmla="*/ 5331 w 813941"/>
                <a:gd name="connsiteY0" fmla="*/ 401286 h 401286"/>
                <a:gd name="connsiteX1" fmla="*/ 0 w 813941"/>
                <a:gd name="connsiteY1" fmla="*/ 330506 h 401286"/>
                <a:gd name="connsiteX2" fmla="*/ 13382 w 813941"/>
                <a:gd name="connsiteY2" fmla="*/ 330506 h 401286"/>
                <a:gd name="connsiteX3" fmla="*/ 13382 w 813941"/>
                <a:gd name="connsiteY3" fmla="*/ 293783 h 401286"/>
                <a:gd name="connsiteX4" fmla="*/ 31744 w 813941"/>
                <a:gd name="connsiteY4" fmla="*/ 293783 h 401286"/>
                <a:gd name="connsiteX5" fmla="*/ 31744 w 813941"/>
                <a:gd name="connsiteY5" fmla="*/ 257061 h 401286"/>
                <a:gd name="connsiteX6" fmla="*/ 39088 w 813941"/>
                <a:gd name="connsiteY6" fmla="*/ 257061 h 401286"/>
                <a:gd name="connsiteX7" fmla="*/ 39088 w 813941"/>
                <a:gd name="connsiteY7" fmla="*/ 246044 h 401286"/>
                <a:gd name="connsiteX8" fmla="*/ 130895 w 813941"/>
                <a:gd name="connsiteY8" fmla="*/ 246044 h 401286"/>
                <a:gd name="connsiteX9" fmla="*/ 130895 w 813941"/>
                <a:gd name="connsiteY9" fmla="*/ 224010 h 401286"/>
                <a:gd name="connsiteX10" fmla="*/ 145584 w 813941"/>
                <a:gd name="connsiteY10" fmla="*/ 224010 h 401286"/>
                <a:gd name="connsiteX11" fmla="*/ 145584 w 813941"/>
                <a:gd name="connsiteY11" fmla="*/ 201976 h 401286"/>
                <a:gd name="connsiteX12" fmla="*/ 479763 w 813941"/>
                <a:gd name="connsiteY12" fmla="*/ 201976 h 401286"/>
                <a:gd name="connsiteX13" fmla="*/ 479763 w 813941"/>
                <a:gd name="connsiteY13" fmla="*/ 168926 h 401286"/>
                <a:gd name="connsiteX14" fmla="*/ 758857 w 813941"/>
                <a:gd name="connsiteY14" fmla="*/ 168926 h 401286"/>
                <a:gd name="connsiteX15" fmla="*/ 758857 w 813941"/>
                <a:gd name="connsiteY15" fmla="*/ 135875 h 401286"/>
                <a:gd name="connsiteX16" fmla="*/ 773546 w 813941"/>
                <a:gd name="connsiteY16" fmla="*/ 135875 h 401286"/>
                <a:gd name="connsiteX17" fmla="*/ 773546 w 813941"/>
                <a:gd name="connsiteY17" fmla="*/ 88135 h 401286"/>
                <a:gd name="connsiteX18" fmla="*/ 802924 w 813941"/>
                <a:gd name="connsiteY18" fmla="*/ 88135 h 401286"/>
                <a:gd name="connsiteX19" fmla="*/ 802924 w 813941"/>
                <a:gd name="connsiteY19" fmla="*/ 44068 h 401286"/>
                <a:gd name="connsiteX20" fmla="*/ 813941 w 813941"/>
                <a:gd name="connsiteY20" fmla="*/ 44068 h 401286"/>
                <a:gd name="connsiteX21" fmla="*/ 813941 w 813941"/>
                <a:gd name="connsiteY21" fmla="*/ 0 h 401286"/>
                <a:gd name="connsiteX0" fmla="*/ 0 w 813942"/>
                <a:gd name="connsiteY0" fmla="*/ 401286 h 401286"/>
                <a:gd name="connsiteX1" fmla="*/ 1 w 813942"/>
                <a:gd name="connsiteY1" fmla="*/ 330506 h 401286"/>
                <a:gd name="connsiteX2" fmla="*/ 13383 w 813942"/>
                <a:gd name="connsiteY2" fmla="*/ 330506 h 401286"/>
                <a:gd name="connsiteX3" fmla="*/ 13383 w 813942"/>
                <a:gd name="connsiteY3" fmla="*/ 293783 h 401286"/>
                <a:gd name="connsiteX4" fmla="*/ 31745 w 813942"/>
                <a:gd name="connsiteY4" fmla="*/ 293783 h 401286"/>
                <a:gd name="connsiteX5" fmla="*/ 31745 w 813942"/>
                <a:gd name="connsiteY5" fmla="*/ 257061 h 401286"/>
                <a:gd name="connsiteX6" fmla="*/ 39089 w 813942"/>
                <a:gd name="connsiteY6" fmla="*/ 257061 h 401286"/>
                <a:gd name="connsiteX7" fmla="*/ 39089 w 813942"/>
                <a:gd name="connsiteY7" fmla="*/ 246044 h 401286"/>
                <a:gd name="connsiteX8" fmla="*/ 130896 w 813942"/>
                <a:gd name="connsiteY8" fmla="*/ 246044 h 401286"/>
                <a:gd name="connsiteX9" fmla="*/ 130896 w 813942"/>
                <a:gd name="connsiteY9" fmla="*/ 224010 h 401286"/>
                <a:gd name="connsiteX10" fmla="*/ 145585 w 813942"/>
                <a:gd name="connsiteY10" fmla="*/ 224010 h 401286"/>
                <a:gd name="connsiteX11" fmla="*/ 145585 w 813942"/>
                <a:gd name="connsiteY11" fmla="*/ 201976 h 401286"/>
                <a:gd name="connsiteX12" fmla="*/ 479764 w 813942"/>
                <a:gd name="connsiteY12" fmla="*/ 201976 h 401286"/>
                <a:gd name="connsiteX13" fmla="*/ 479764 w 813942"/>
                <a:gd name="connsiteY13" fmla="*/ 168926 h 401286"/>
                <a:gd name="connsiteX14" fmla="*/ 758858 w 813942"/>
                <a:gd name="connsiteY14" fmla="*/ 168926 h 401286"/>
                <a:gd name="connsiteX15" fmla="*/ 758858 w 813942"/>
                <a:gd name="connsiteY15" fmla="*/ 135875 h 401286"/>
                <a:gd name="connsiteX16" fmla="*/ 773547 w 813942"/>
                <a:gd name="connsiteY16" fmla="*/ 135875 h 401286"/>
                <a:gd name="connsiteX17" fmla="*/ 773547 w 813942"/>
                <a:gd name="connsiteY17" fmla="*/ 88135 h 401286"/>
                <a:gd name="connsiteX18" fmla="*/ 802925 w 813942"/>
                <a:gd name="connsiteY18" fmla="*/ 88135 h 401286"/>
                <a:gd name="connsiteX19" fmla="*/ 802925 w 813942"/>
                <a:gd name="connsiteY19" fmla="*/ 44068 h 401286"/>
                <a:gd name="connsiteX20" fmla="*/ 813942 w 813942"/>
                <a:gd name="connsiteY20" fmla="*/ 44068 h 401286"/>
                <a:gd name="connsiteX21" fmla="*/ 813942 w 813942"/>
                <a:gd name="connsiteY21" fmla="*/ 0 h 40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3942" h="401286">
                  <a:moveTo>
                    <a:pt x="0" y="401286"/>
                  </a:moveTo>
                  <a:cubicBezTo>
                    <a:pt x="0" y="377693"/>
                    <a:pt x="1" y="354099"/>
                    <a:pt x="1" y="330506"/>
                  </a:cubicBezTo>
                  <a:lnTo>
                    <a:pt x="13383" y="330506"/>
                  </a:lnTo>
                  <a:lnTo>
                    <a:pt x="13383" y="293783"/>
                  </a:lnTo>
                  <a:lnTo>
                    <a:pt x="31745" y="293783"/>
                  </a:lnTo>
                  <a:lnTo>
                    <a:pt x="31745" y="257061"/>
                  </a:lnTo>
                  <a:lnTo>
                    <a:pt x="39089" y="257061"/>
                  </a:lnTo>
                  <a:lnTo>
                    <a:pt x="39089" y="246044"/>
                  </a:lnTo>
                  <a:lnTo>
                    <a:pt x="130896" y="246044"/>
                  </a:lnTo>
                  <a:lnTo>
                    <a:pt x="130896" y="224010"/>
                  </a:lnTo>
                  <a:lnTo>
                    <a:pt x="145585" y="224010"/>
                  </a:lnTo>
                  <a:lnTo>
                    <a:pt x="145585" y="201976"/>
                  </a:lnTo>
                  <a:lnTo>
                    <a:pt x="479764" y="201976"/>
                  </a:lnTo>
                  <a:lnTo>
                    <a:pt x="479764" y="168926"/>
                  </a:lnTo>
                  <a:lnTo>
                    <a:pt x="758858" y="168926"/>
                  </a:lnTo>
                  <a:lnTo>
                    <a:pt x="758858" y="135875"/>
                  </a:lnTo>
                  <a:lnTo>
                    <a:pt x="773547" y="135875"/>
                  </a:lnTo>
                  <a:lnTo>
                    <a:pt x="773547" y="88135"/>
                  </a:lnTo>
                  <a:lnTo>
                    <a:pt x="802925" y="88135"/>
                  </a:lnTo>
                  <a:lnTo>
                    <a:pt x="802925" y="44068"/>
                  </a:lnTo>
                  <a:lnTo>
                    <a:pt x="813942" y="44068"/>
                  </a:lnTo>
                  <a:lnTo>
                    <a:pt x="813942"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aphicFrame>
        <p:nvGraphicFramePr>
          <p:cNvPr id="76" name="Table 75">
            <a:extLst>
              <a:ext uri="{FF2B5EF4-FFF2-40B4-BE49-F238E27FC236}">
                <a16:creationId xmlns:a16="http://schemas.microsoft.com/office/drawing/2014/main" id="{9EF9BCE5-AEFF-41B7-921E-499E44CB54F8}"/>
              </a:ext>
            </a:extLst>
          </p:cNvPr>
          <p:cNvGraphicFramePr>
            <a:graphicFrameLocks noGrp="1"/>
          </p:cNvGraphicFramePr>
          <p:nvPr/>
        </p:nvGraphicFramePr>
        <p:xfrm>
          <a:off x="3035101" y="1307714"/>
          <a:ext cx="4109203" cy="445008"/>
        </p:xfrm>
        <a:graphic>
          <a:graphicData uri="http://schemas.openxmlformats.org/drawingml/2006/table">
            <a:tbl>
              <a:tblPr firstRow="1" bandRow="1">
                <a:tableStyleId>{21E4AEA4-8DFA-4A89-87EB-49C32662AFE0}</a:tableStyleId>
              </a:tblPr>
              <a:tblGrid>
                <a:gridCol w="698376">
                  <a:extLst>
                    <a:ext uri="{9D8B030D-6E8A-4147-A177-3AD203B41FA5}">
                      <a16:colId xmlns:a16="http://schemas.microsoft.com/office/drawing/2014/main" val="3143954805"/>
                    </a:ext>
                  </a:extLst>
                </a:gridCol>
                <a:gridCol w="799934">
                  <a:extLst>
                    <a:ext uri="{9D8B030D-6E8A-4147-A177-3AD203B41FA5}">
                      <a16:colId xmlns:a16="http://schemas.microsoft.com/office/drawing/2014/main" val="1745384678"/>
                    </a:ext>
                  </a:extLst>
                </a:gridCol>
                <a:gridCol w="1422173">
                  <a:extLst>
                    <a:ext uri="{9D8B030D-6E8A-4147-A177-3AD203B41FA5}">
                      <a16:colId xmlns:a16="http://schemas.microsoft.com/office/drawing/2014/main" val="4187720962"/>
                    </a:ext>
                  </a:extLst>
                </a:gridCol>
                <a:gridCol w="1188720">
                  <a:extLst>
                    <a:ext uri="{9D8B030D-6E8A-4147-A177-3AD203B41FA5}">
                      <a16:colId xmlns:a16="http://schemas.microsoft.com/office/drawing/2014/main" val="98296621"/>
                    </a:ext>
                  </a:extLst>
                </a:gridCol>
              </a:tblGrid>
              <a:tr h="313382">
                <a:tc>
                  <a:txBody>
                    <a:bodyPr/>
                    <a:lstStyle/>
                    <a:p>
                      <a:pPr algn="ctr"/>
                      <a:r>
                        <a:rPr lang="en-US" sz="1400" b="1">
                          <a:solidFill>
                            <a:schemeClr val="tx1"/>
                          </a:solidFill>
                        </a:rPr>
                        <a:t>DAPA</a:t>
                      </a:r>
                    </a:p>
                    <a:p>
                      <a:pPr algn="ctr"/>
                      <a:r>
                        <a:rPr lang="en-US" sz="1400" b="0">
                          <a:solidFill>
                            <a:schemeClr val="tx1"/>
                          </a:solidFill>
                        </a:rPr>
                        <a:t>9.2%</a:t>
                      </a:r>
                    </a:p>
                  </a:txBody>
                  <a:tcPr marL="9144" marR="9144" marT="9144" marB="9144"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solidFill>
                            <a:schemeClr val="tx1"/>
                          </a:solidFill>
                        </a:rPr>
                        <a:t>Placebo</a:t>
                      </a:r>
                    </a:p>
                    <a:p>
                      <a:pPr algn="ctr"/>
                      <a:r>
                        <a:rPr lang="en-US" sz="1400" b="0">
                          <a:solidFill>
                            <a:schemeClr val="tx1"/>
                          </a:solidFill>
                        </a:rPr>
                        <a:t>14.5%</a:t>
                      </a: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HR (95% CI)</a:t>
                      </a:r>
                    </a:p>
                    <a:p>
                      <a:pPr algn="ctr"/>
                      <a:r>
                        <a:rPr lang="en-US" sz="1400" b="0">
                          <a:solidFill>
                            <a:schemeClr val="tx1"/>
                          </a:solidFill>
                        </a:rPr>
                        <a:t>0.61 (0.51-0.72)</a:t>
                      </a: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p-value</a:t>
                      </a:r>
                      <a:r>
                        <a:rPr lang="en-US" sz="1400" b="1" baseline="30000">
                          <a:solidFill>
                            <a:schemeClr val="tx1"/>
                          </a:solidFill>
                        </a:rPr>
                        <a:t>2</a:t>
                      </a:r>
                      <a:endParaRPr lang="en-US" sz="1400" b="1">
                        <a:solidFill>
                          <a:schemeClr val="tx1"/>
                        </a:solidFill>
                      </a:endParaRPr>
                    </a:p>
                    <a:p>
                      <a:pPr algn="ctr"/>
                      <a:r>
                        <a:rPr lang="en-US" sz="1400" b="0">
                          <a:solidFill>
                            <a:schemeClr val="tx1"/>
                          </a:solidFill>
                        </a:rPr>
                        <a:t>0.000000028</a:t>
                      </a:r>
                    </a:p>
                  </a:txBody>
                  <a:tcPr marL="9144" marR="9144" marT="9144" marB="9144"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0288555"/>
                  </a:ext>
                </a:extLst>
              </a:tr>
            </a:tbl>
          </a:graphicData>
        </a:graphic>
      </p:graphicFrame>
      <p:sp>
        <p:nvSpPr>
          <p:cNvPr id="89" name="TextBox 88">
            <a:extLst>
              <a:ext uri="{FF2B5EF4-FFF2-40B4-BE49-F238E27FC236}">
                <a16:creationId xmlns:a16="http://schemas.microsoft.com/office/drawing/2014/main" id="{E563AF88-7AB5-4782-803D-9928474CD8C9}"/>
              </a:ext>
            </a:extLst>
          </p:cNvPr>
          <p:cNvSpPr txBox="1"/>
          <p:nvPr/>
        </p:nvSpPr>
        <p:spPr>
          <a:xfrm>
            <a:off x="10239486" y="2831108"/>
            <a:ext cx="1005783" cy="339519"/>
          </a:xfrm>
          <a:prstGeom prst="rect">
            <a:avLst/>
          </a:prstGeom>
          <a:noFill/>
        </p:spPr>
        <p:txBody>
          <a:bodyPr wrap="none" lIns="0" tIns="0" rIns="0" bIns="0" rtlCol="0">
            <a:noAutofit/>
          </a:bodyPr>
          <a:lstStyle/>
          <a:p>
            <a:pPr marL="0" marR="0" lvl="0" indent="0" algn="ctr" defTabSz="914400" rtl="0" eaLnBrk="1" fontAlgn="auto" latinLnBrk="0" hangingPunct="1">
              <a:lnSpc>
                <a:spcPct val="90000"/>
              </a:lnSpc>
              <a:spcBef>
                <a:spcPts val="1200"/>
              </a:spcBef>
              <a:spcAft>
                <a:spcPts val="0"/>
              </a:spcAft>
              <a:buClr>
                <a:srgbClr val="7F134C"/>
              </a:buClr>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ea"/>
                <a:cs typeface="+mn-cs"/>
              </a:rPr>
              <a:t>5.3% ARR</a:t>
            </a:r>
          </a:p>
        </p:txBody>
      </p:sp>
    </p:spTree>
    <p:extLst>
      <p:ext uri="{BB962C8B-B14F-4D97-AF65-F5344CB8AC3E}">
        <p14:creationId xmlns:p14="http://schemas.microsoft.com/office/powerpoint/2010/main" val="148091005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23F14-DE3C-439E-B82D-69FF77978A08}"/>
              </a:ext>
            </a:extLst>
          </p:cNvPr>
          <p:cNvSpPr>
            <a:spLocks noGrp="1"/>
          </p:cNvSpPr>
          <p:nvPr>
            <p:ph type="title"/>
          </p:nvPr>
        </p:nvSpPr>
        <p:spPr/>
        <p:txBody>
          <a:bodyPr>
            <a:normAutofit/>
          </a:bodyPr>
          <a:lstStyle/>
          <a:p>
            <a:r>
              <a:rPr lang="en-US"/>
              <a:t>Secondary Outcome: </a:t>
            </a:r>
            <a:br>
              <a:rPr lang="en-US"/>
            </a:br>
            <a:r>
              <a:rPr lang="en-US"/>
              <a:t>All-cause Mortality</a:t>
            </a:r>
            <a:r>
              <a:rPr lang="en-US" baseline="30000"/>
              <a:t>1</a:t>
            </a:r>
            <a:endParaRPr lang="en-US"/>
          </a:p>
        </p:txBody>
      </p:sp>
      <p:sp>
        <p:nvSpPr>
          <p:cNvPr id="4" name="Text Placeholder 3">
            <a:extLst>
              <a:ext uri="{FF2B5EF4-FFF2-40B4-BE49-F238E27FC236}">
                <a16:creationId xmlns:a16="http://schemas.microsoft.com/office/drawing/2014/main" id="{6F15C664-5661-4441-8ED3-54C19FFC480C}"/>
              </a:ext>
            </a:extLst>
          </p:cNvPr>
          <p:cNvSpPr>
            <a:spLocks noGrp="1"/>
          </p:cNvSpPr>
          <p:nvPr>
            <p:ph type="body" sz="quarter" idx="13"/>
          </p:nvPr>
        </p:nvSpPr>
        <p:spPr/>
        <p:txBody>
          <a:bodyPr/>
          <a:lstStyle/>
          <a:p>
            <a:r>
              <a:rPr lang="en-GB"/>
              <a:t>ARR = absolute risk reduction; DAPA = dapagliflozin; HR = hazard ratio; RRR = relative risk reduction.</a:t>
            </a:r>
            <a:endParaRPr lang="en-US"/>
          </a:p>
          <a:p>
            <a:r>
              <a:rPr lang="en-US">
                <a:ea typeface="+mn-lt"/>
                <a:cs typeface="+mn-lt"/>
              </a:rPr>
              <a:t>1. Heerspink HJL et al. </a:t>
            </a:r>
            <a:r>
              <a:rPr lang="en-US" i="1">
                <a:ea typeface="+mn-lt"/>
                <a:cs typeface="+mn-lt"/>
              </a:rPr>
              <a:t>N </a:t>
            </a:r>
            <a:r>
              <a:rPr lang="en-US" i="1" err="1">
                <a:ea typeface="+mn-lt"/>
                <a:cs typeface="+mn-lt"/>
              </a:rPr>
              <a:t>Engl</a:t>
            </a:r>
            <a:r>
              <a:rPr lang="en-US" i="1">
                <a:ea typeface="+mn-lt"/>
                <a:cs typeface="+mn-lt"/>
              </a:rPr>
              <a:t> J Med</a:t>
            </a:r>
            <a:r>
              <a:rPr lang="en-US">
                <a:ea typeface="+mn-lt"/>
                <a:cs typeface="+mn-lt"/>
              </a:rPr>
              <a:t>. 2020; 383:1436-1446; 2. Heerspink HJL. Presented at:</a:t>
            </a:r>
            <a:r>
              <a:rPr lang="en-US"/>
              <a:t> ESC Congress – The Digital Experience; August 29 – September 1, 2020.</a:t>
            </a:r>
            <a:endParaRPr lang="en-US">
              <a:ea typeface="+mn-lt"/>
              <a:cs typeface="+mn-lt"/>
            </a:endParaRPr>
          </a:p>
        </p:txBody>
      </p:sp>
      <p:sp>
        <p:nvSpPr>
          <p:cNvPr id="7" name="TextBox 6">
            <a:extLst>
              <a:ext uri="{FF2B5EF4-FFF2-40B4-BE49-F238E27FC236}">
                <a16:creationId xmlns:a16="http://schemas.microsoft.com/office/drawing/2014/main" id="{BD5D6024-E83E-46A1-BA83-539C16854C1E}"/>
              </a:ext>
            </a:extLst>
          </p:cNvPr>
          <p:cNvSpPr txBox="1">
            <a:spLocks/>
          </p:cNvSpPr>
          <p:nvPr/>
        </p:nvSpPr>
        <p:spPr>
          <a:xfrm>
            <a:off x="2880175" y="5793379"/>
            <a:ext cx="282129" cy="246221"/>
          </a:xfrm>
          <a:prstGeom prst="rect">
            <a:avLst/>
          </a:prstGeom>
          <a:noFill/>
        </p:spPr>
        <p:txBody>
          <a:bodyPr wrap="none" lIns="0" rIns="0" rtlCol="0">
            <a:spAutoFit/>
          </a:bodyPr>
          <a:lstStyle/>
          <a:p>
            <a:pPr algn="ctr">
              <a:buClr>
                <a:schemeClr val="accent1"/>
              </a:buClr>
            </a:pPr>
            <a:r>
              <a:rPr lang="en-US" sz="1000">
                <a:solidFill>
                  <a:schemeClr val="accent1"/>
                </a:solidFill>
              </a:rPr>
              <a:t>2152</a:t>
            </a:r>
          </a:p>
        </p:txBody>
      </p:sp>
      <p:sp>
        <p:nvSpPr>
          <p:cNvPr id="8" name="TextBox 7">
            <a:extLst>
              <a:ext uri="{FF2B5EF4-FFF2-40B4-BE49-F238E27FC236}">
                <a16:creationId xmlns:a16="http://schemas.microsoft.com/office/drawing/2014/main" id="{2FD82861-7725-49D0-9CCD-1EEA1639C729}"/>
              </a:ext>
            </a:extLst>
          </p:cNvPr>
          <p:cNvSpPr txBox="1">
            <a:spLocks/>
          </p:cNvSpPr>
          <p:nvPr/>
        </p:nvSpPr>
        <p:spPr>
          <a:xfrm>
            <a:off x="3633498" y="5793379"/>
            <a:ext cx="282130" cy="246221"/>
          </a:xfrm>
          <a:prstGeom prst="rect">
            <a:avLst/>
          </a:prstGeom>
          <a:noFill/>
        </p:spPr>
        <p:txBody>
          <a:bodyPr wrap="none" lIns="0" rIns="0" rtlCol="0">
            <a:spAutoFit/>
          </a:bodyPr>
          <a:lstStyle/>
          <a:p>
            <a:pPr algn="ctr">
              <a:buClr>
                <a:schemeClr val="accent1"/>
              </a:buClr>
            </a:pPr>
            <a:r>
              <a:rPr lang="en-US" sz="1000">
                <a:solidFill>
                  <a:schemeClr val="accent1"/>
                </a:solidFill>
              </a:rPr>
              <a:t>2039</a:t>
            </a:r>
          </a:p>
        </p:txBody>
      </p:sp>
      <p:sp>
        <p:nvSpPr>
          <p:cNvPr id="9" name="TextBox 8">
            <a:extLst>
              <a:ext uri="{FF2B5EF4-FFF2-40B4-BE49-F238E27FC236}">
                <a16:creationId xmlns:a16="http://schemas.microsoft.com/office/drawing/2014/main" id="{145ABD15-8B24-42D3-8D60-B1F4410DA3B2}"/>
              </a:ext>
            </a:extLst>
          </p:cNvPr>
          <p:cNvSpPr txBox="1">
            <a:spLocks/>
          </p:cNvSpPr>
          <p:nvPr/>
        </p:nvSpPr>
        <p:spPr>
          <a:xfrm>
            <a:off x="4386823" y="5793379"/>
            <a:ext cx="365760" cy="246221"/>
          </a:xfrm>
          <a:prstGeom prst="rect">
            <a:avLst/>
          </a:prstGeom>
          <a:noFill/>
        </p:spPr>
        <p:txBody>
          <a:bodyPr wrap="square" lIns="0" rIns="0" rtlCol="0">
            <a:spAutoFit/>
          </a:bodyPr>
          <a:lstStyle/>
          <a:p>
            <a:pPr algn="ctr">
              <a:buClr>
                <a:schemeClr val="accent1"/>
              </a:buClr>
            </a:pPr>
            <a:r>
              <a:rPr lang="en-US" sz="1000">
                <a:solidFill>
                  <a:schemeClr val="accent1"/>
                </a:solidFill>
              </a:rPr>
              <a:t>2029</a:t>
            </a:r>
          </a:p>
        </p:txBody>
      </p:sp>
      <p:sp>
        <p:nvSpPr>
          <p:cNvPr id="10" name="TextBox 9">
            <a:extLst>
              <a:ext uri="{FF2B5EF4-FFF2-40B4-BE49-F238E27FC236}">
                <a16:creationId xmlns:a16="http://schemas.microsoft.com/office/drawing/2014/main" id="{977DE56A-4957-4508-9500-DB19BDEA5E18}"/>
              </a:ext>
            </a:extLst>
          </p:cNvPr>
          <p:cNvSpPr txBox="1">
            <a:spLocks/>
          </p:cNvSpPr>
          <p:nvPr/>
        </p:nvSpPr>
        <p:spPr>
          <a:xfrm>
            <a:off x="5223778" y="5793380"/>
            <a:ext cx="365760" cy="246221"/>
          </a:xfrm>
          <a:prstGeom prst="rect">
            <a:avLst/>
          </a:prstGeom>
          <a:noFill/>
        </p:spPr>
        <p:txBody>
          <a:bodyPr wrap="square" lIns="0" rIns="0" rtlCol="0">
            <a:spAutoFit/>
          </a:bodyPr>
          <a:lstStyle/>
          <a:p>
            <a:pPr algn="ctr">
              <a:buClr>
                <a:schemeClr val="accent1"/>
              </a:buClr>
            </a:pPr>
            <a:r>
              <a:rPr lang="en-US" sz="1000">
                <a:solidFill>
                  <a:schemeClr val="accent1"/>
                </a:solidFill>
              </a:rPr>
              <a:t>2017</a:t>
            </a:r>
          </a:p>
        </p:txBody>
      </p:sp>
      <p:sp>
        <p:nvSpPr>
          <p:cNvPr id="11" name="TextBox 10">
            <a:extLst>
              <a:ext uri="{FF2B5EF4-FFF2-40B4-BE49-F238E27FC236}">
                <a16:creationId xmlns:a16="http://schemas.microsoft.com/office/drawing/2014/main" id="{D87C3539-9C9E-41DF-ABE4-7A626EC64F3C}"/>
              </a:ext>
            </a:extLst>
          </p:cNvPr>
          <p:cNvSpPr txBox="1"/>
          <p:nvPr/>
        </p:nvSpPr>
        <p:spPr>
          <a:xfrm>
            <a:off x="6060733" y="5793379"/>
            <a:ext cx="365760" cy="246221"/>
          </a:xfrm>
          <a:prstGeom prst="rect">
            <a:avLst/>
          </a:prstGeom>
          <a:noFill/>
        </p:spPr>
        <p:txBody>
          <a:bodyPr wrap="square" lIns="0" rIns="0" rtlCol="0">
            <a:spAutoFit/>
          </a:bodyPr>
          <a:lstStyle/>
          <a:p>
            <a:pPr algn="ctr">
              <a:buClr>
                <a:schemeClr val="accent1"/>
              </a:buClr>
            </a:pPr>
            <a:r>
              <a:rPr lang="en-US" sz="1000">
                <a:solidFill>
                  <a:schemeClr val="accent1"/>
                </a:solidFill>
              </a:rPr>
              <a:t>1998</a:t>
            </a:r>
          </a:p>
        </p:txBody>
      </p:sp>
      <p:sp>
        <p:nvSpPr>
          <p:cNvPr id="12" name="TextBox 11">
            <a:extLst>
              <a:ext uri="{FF2B5EF4-FFF2-40B4-BE49-F238E27FC236}">
                <a16:creationId xmlns:a16="http://schemas.microsoft.com/office/drawing/2014/main" id="{E759F4BF-0E1D-4CCB-ACEB-C62AB2CA2CC9}"/>
              </a:ext>
            </a:extLst>
          </p:cNvPr>
          <p:cNvSpPr txBox="1"/>
          <p:nvPr/>
        </p:nvSpPr>
        <p:spPr>
          <a:xfrm>
            <a:off x="6897688" y="5793379"/>
            <a:ext cx="365760" cy="246221"/>
          </a:xfrm>
          <a:prstGeom prst="rect">
            <a:avLst/>
          </a:prstGeom>
          <a:noFill/>
        </p:spPr>
        <p:txBody>
          <a:bodyPr wrap="square" lIns="0" rIns="0" rtlCol="0">
            <a:spAutoFit/>
          </a:bodyPr>
          <a:lstStyle/>
          <a:p>
            <a:pPr algn="ctr">
              <a:buClr>
                <a:schemeClr val="accent1"/>
              </a:buClr>
            </a:pPr>
            <a:r>
              <a:rPr lang="en-US" sz="1000">
                <a:solidFill>
                  <a:schemeClr val="accent1"/>
                </a:solidFill>
              </a:rPr>
              <a:t>1925</a:t>
            </a:r>
          </a:p>
        </p:txBody>
      </p:sp>
      <p:sp>
        <p:nvSpPr>
          <p:cNvPr id="13" name="TextBox 12">
            <a:extLst>
              <a:ext uri="{FF2B5EF4-FFF2-40B4-BE49-F238E27FC236}">
                <a16:creationId xmlns:a16="http://schemas.microsoft.com/office/drawing/2014/main" id="{BEE72AF0-C1A0-4EF1-BEEB-5041E0E4268E}"/>
              </a:ext>
            </a:extLst>
          </p:cNvPr>
          <p:cNvSpPr txBox="1"/>
          <p:nvPr/>
        </p:nvSpPr>
        <p:spPr>
          <a:xfrm>
            <a:off x="7734643" y="5793379"/>
            <a:ext cx="365760" cy="246221"/>
          </a:xfrm>
          <a:prstGeom prst="rect">
            <a:avLst/>
          </a:prstGeom>
          <a:noFill/>
        </p:spPr>
        <p:txBody>
          <a:bodyPr wrap="square" lIns="0" rIns="0" rtlCol="0">
            <a:spAutoFit/>
          </a:bodyPr>
          <a:lstStyle/>
          <a:p>
            <a:pPr algn="ctr">
              <a:buClr>
                <a:schemeClr val="accent1"/>
              </a:buClr>
            </a:pPr>
            <a:r>
              <a:rPr lang="en-US" sz="1000">
                <a:solidFill>
                  <a:schemeClr val="accent1"/>
                </a:solidFill>
              </a:rPr>
              <a:t>1531</a:t>
            </a:r>
          </a:p>
        </p:txBody>
      </p:sp>
      <p:sp>
        <p:nvSpPr>
          <p:cNvPr id="14" name="TextBox 13">
            <a:extLst>
              <a:ext uri="{FF2B5EF4-FFF2-40B4-BE49-F238E27FC236}">
                <a16:creationId xmlns:a16="http://schemas.microsoft.com/office/drawing/2014/main" id="{0207D027-5A3D-4693-8EC2-3E9D7D965AF9}"/>
              </a:ext>
            </a:extLst>
          </p:cNvPr>
          <p:cNvSpPr txBox="1"/>
          <p:nvPr/>
        </p:nvSpPr>
        <p:spPr>
          <a:xfrm>
            <a:off x="8571598" y="5793379"/>
            <a:ext cx="365760" cy="246221"/>
          </a:xfrm>
          <a:prstGeom prst="rect">
            <a:avLst/>
          </a:prstGeom>
          <a:noFill/>
        </p:spPr>
        <p:txBody>
          <a:bodyPr wrap="square" lIns="0" rIns="0" rtlCol="0">
            <a:spAutoFit/>
          </a:bodyPr>
          <a:lstStyle/>
          <a:p>
            <a:pPr algn="ctr">
              <a:buClr>
                <a:schemeClr val="accent1"/>
              </a:buClr>
            </a:pPr>
            <a:r>
              <a:rPr lang="en-US" sz="1000">
                <a:solidFill>
                  <a:schemeClr val="accent1"/>
                </a:solidFill>
              </a:rPr>
              <a:t>1028</a:t>
            </a:r>
          </a:p>
        </p:txBody>
      </p:sp>
      <p:sp>
        <p:nvSpPr>
          <p:cNvPr id="15" name="TextBox 14">
            <a:extLst>
              <a:ext uri="{FF2B5EF4-FFF2-40B4-BE49-F238E27FC236}">
                <a16:creationId xmlns:a16="http://schemas.microsoft.com/office/drawing/2014/main" id="{59072F28-3FA1-4D5F-9DA5-A2FEA366C5F5}"/>
              </a:ext>
            </a:extLst>
          </p:cNvPr>
          <p:cNvSpPr txBox="1"/>
          <p:nvPr/>
        </p:nvSpPr>
        <p:spPr>
          <a:xfrm>
            <a:off x="9408553" y="5793379"/>
            <a:ext cx="365760" cy="246221"/>
          </a:xfrm>
          <a:prstGeom prst="rect">
            <a:avLst/>
          </a:prstGeom>
          <a:noFill/>
        </p:spPr>
        <p:txBody>
          <a:bodyPr wrap="square" lIns="0" rIns="0" rtlCol="0">
            <a:spAutoFit/>
          </a:bodyPr>
          <a:lstStyle/>
          <a:p>
            <a:pPr algn="ctr">
              <a:buClr>
                <a:schemeClr val="accent1"/>
              </a:buClr>
            </a:pPr>
            <a:r>
              <a:rPr lang="en-US" sz="1000">
                <a:solidFill>
                  <a:schemeClr val="accent1"/>
                </a:solidFill>
              </a:rPr>
              <a:t>398</a:t>
            </a:r>
          </a:p>
        </p:txBody>
      </p:sp>
      <p:sp>
        <p:nvSpPr>
          <p:cNvPr id="16" name="TextBox 15">
            <a:extLst>
              <a:ext uri="{FF2B5EF4-FFF2-40B4-BE49-F238E27FC236}">
                <a16:creationId xmlns:a16="http://schemas.microsoft.com/office/drawing/2014/main" id="{B8B0A962-49AA-4DFD-891A-6998C16335C7}"/>
              </a:ext>
            </a:extLst>
          </p:cNvPr>
          <p:cNvSpPr txBox="1">
            <a:spLocks/>
          </p:cNvSpPr>
          <p:nvPr/>
        </p:nvSpPr>
        <p:spPr>
          <a:xfrm>
            <a:off x="2880175" y="6003110"/>
            <a:ext cx="282129" cy="246221"/>
          </a:xfrm>
          <a:prstGeom prst="rect">
            <a:avLst/>
          </a:prstGeom>
          <a:noFill/>
        </p:spPr>
        <p:txBody>
          <a:bodyPr wrap="none" lIns="0" rIns="0" rtlCol="0">
            <a:spAutoFit/>
          </a:bodyPr>
          <a:lstStyle/>
          <a:p>
            <a:pPr algn="ctr">
              <a:buClr>
                <a:schemeClr val="accent1"/>
              </a:buClr>
            </a:pPr>
            <a:r>
              <a:rPr lang="en-US" sz="1000">
                <a:solidFill>
                  <a:schemeClr val="bg1">
                    <a:lumMod val="50000"/>
                  </a:schemeClr>
                </a:solidFill>
              </a:rPr>
              <a:t>2152</a:t>
            </a:r>
          </a:p>
        </p:txBody>
      </p:sp>
      <p:sp>
        <p:nvSpPr>
          <p:cNvPr id="17" name="TextBox 16">
            <a:extLst>
              <a:ext uri="{FF2B5EF4-FFF2-40B4-BE49-F238E27FC236}">
                <a16:creationId xmlns:a16="http://schemas.microsoft.com/office/drawing/2014/main" id="{72C1D92F-947F-46FF-B371-73C49A338403}"/>
              </a:ext>
            </a:extLst>
          </p:cNvPr>
          <p:cNvSpPr txBox="1">
            <a:spLocks/>
          </p:cNvSpPr>
          <p:nvPr/>
        </p:nvSpPr>
        <p:spPr>
          <a:xfrm>
            <a:off x="3633498" y="6003110"/>
            <a:ext cx="282130" cy="246221"/>
          </a:xfrm>
          <a:prstGeom prst="rect">
            <a:avLst/>
          </a:prstGeom>
          <a:noFill/>
        </p:spPr>
        <p:txBody>
          <a:bodyPr wrap="none" lIns="0" rIns="0" rtlCol="0">
            <a:spAutoFit/>
          </a:bodyPr>
          <a:lstStyle/>
          <a:p>
            <a:pPr algn="ctr">
              <a:buClr>
                <a:schemeClr val="accent1"/>
              </a:buClr>
            </a:pPr>
            <a:r>
              <a:rPr lang="en-US" sz="1000">
                <a:solidFill>
                  <a:schemeClr val="bg1">
                    <a:lumMod val="50000"/>
                  </a:schemeClr>
                </a:solidFill>
              </a:rPr>
              <a:t>2035</a:t>
            </a:r>
          </a:p>
        </p:txBody>
      </p:sp>
      <p:sp>
        <p:nvSpPr>
          <p:cNvPr id="18" name="TextBox 17">
            <a:extLst>
              <a:ext uri="{FF2B5EF4-FFF2-40B4-BE49-F238E27FC236}">
                <a16:creationId xmlns:a16="http://schemas.microsoft.com/office/drawing/2014/main" id="{67A3183A-6F3C-4CF0-AACF-CC5D298BFF89}"/>
              </a:ext>
            </a:extLst>
          </p:cNvPr>
          <p:cNvSpPr txBox="1">
            <a:spLocks/>
          </p:cNvSpPr>
          <p:nvPr/>
        </p:nvSpPr>
        <p:spPr>
          <a:xfrm>
            <a:off x="4386823" y="6003110"/>
            <a:ext cx="365760" cy="246221"/>
          </a:xfrm>
          <a:prstGeom prst="rect">
            <a:avLst/>
          </a:prstGeom>
          <a:noFill/>
        </p:spPr>
        <p:txBody>
          <a:bodyPr wrap="square" lIns="0" rIns="0" rtlCol="0">
            <a:spAutoFit/>
          </a:bodyPr>
          <a:lstStyle/>
          <a:p>
            <a:pPr algn="ctr">
              <a:buClr>
                <a:schemeClr val="accent1"/>
              </a:buClr>
            </a:pPr>
            <a:r>
              <a:rPr lang="en-US" sz="1000">
                <a:solidFill>
                  <a:schemeClr val="bg1">
                    <a:lumMod val="50000"/>
                  </a:schemeClr>
                </a:solidFill>
              </a:rPr>
              <a:t>2018</a:t>
            </a:r>
          </a:p>
        </p:txBody>
      </p:sp>
      <p:sp>
        <p:nvSpPr>
          <p:cNvPr id="19" name="TextBox 18">
            <a:extLst>
              <a:ext uri="{FF2B5EF4-FFF2-40B4-BE49-F238E27FC236}">
                <a16:creationId xmlns:a16="http://schemas.microsoft.com/office/drawing/2014/main" id="{6F4A4062-461C-4E4A-B062-8A8FB16FABC0}"/>
              </a:ext>
            </a:extLst>
          </p:cNvPr>
          <p:cNvSpPr txBox="1">
            <a:spLocks/>
          </p:cNvSpPr>
          <p:nvPr/>
        </p:nvSpPr>
        <p:spPr>
          <a:xfrm>
            <a:off x="5223778" y="6003111"/>
            <a:ext cx="365760" cy="246221"/>
          </a:xfrm>
          <a:prstGeom prst="rect">
            <a:avLst/>
          </a:prstGeom>
          <a:noFill/>
        </p:spPr>
        <p:txBody>
          <a:bodyPr wrap="square" lIns="0" rIns="0" rtlCol="0">
            <a:spAutoFit/>
          </a:bodyPr>
          <a:lstStyle/>
          <a:p>
            <a:pPr algn="ctr">
              <a:buClr>
                <a:schemeClr val="accent1"/>
              </a:buClr>
            </a:pPr>
            <a:r>
              <a:rPr lang="en-US" sz="1000">
                <a:solidFill>
                  <a:schemeClr val="bg1">
                    <a:lumMod val="50000"/>
                  </a:schemeClr>
                </a:solidFill>
              </a:rPr>
              <a:t>1993</a:t>
            </a:r>
          </a:p>
        </p:txBody>
      </p:sp>
      <p:sp>
        <p:nvSpPr>
          <p:cNvPr id="20" name="TextBox 19">
            <a:extLst>
              <a:ext uri="{FF2B5EF4-FFF2-40B4-BE49-F238E27FC236}">
                <a16:creationId xmlns:a16="http://schemas.microsoft.com/office/drawing/2014/main" id="{863FACA0-3A1A-4C7E-BAD4-756D52562E2F}"/>
              </a:ext>
            </a:extLst>
          </p:cNvPr>
          <p:cNvSpPr txBox="1"/>
          <p:nvPr/>
        </p:nvSpPr>
        <p:spPr>
          <a:xfrm>
            <a:off x="6060733" y="6003110"/>
            <a:ext cx="365760" cy="246221"/>
          </a:xfrm>
          <a:prstGeom prst="rect">
            <a:avLst/>
          </a:prstGeom>
          <a:noFill/>
        </p:spPr>
        <p:txBody>
          <a:bodyPr wrap="square" lIns="0" rIns="0" rtlCol="0">
            <a:spAutoFit/>
          </a:bodyPr>
          <a:lstStyle/>
          <a:p>
            <a:pPr algn="ctr">
              <a:buClr>
                <a:schemeClr val="accent1"/>
              </a:buClr>
            </a:pPr>
            <a:r>
              <a:rPr lang="en-US" sz="1000">
                <a:solidFill>
                  <a:schemeClr val="bg1">
                    <a:lumMod val="50000"/>
                  </a:schemeClr>
                </a:solidFill>
              </a:rPr>
              <a:t>1972</a:t>
            </a:r>
          </a:p>
        </p:txBody>
      </p:sp>
      <p:sp>
        <p:nvSpPr>
          <p:cNvPr id="21" name="TextBox 20">
            <a:extLst>
              <a:ext uri="{FF2B5EF4-FFF2-40B4-BE49-F238E27FC236}">
                <a16:creationId xmlns:a16="http://schemas.microsoft.com/office/drawing/2014/main" id="{713C1777-0D71-40D1-8DD3-08544A67F3CB}"/>
              </a:ext>
            </a:extLst>
          </p:cNvPr>
          <p:cNvSpPr txBox="1"/>
          <p:nvPr/>
        </p:nvSpPr>
        <p:spPr>
          <a:xfrm>
            <a:off x="6897688" y="6003110"/>
            <a:ext cx="365760" cy="246221"/>
          </a:xfrm>
          <a:prstGeom prst="rect">
            <a:avLst/>
          </a:prstGeom>
          <a:noFill/>
        </p:spPr>
        <p:txBody>
          <a:bodyPr wrap="square" lIns="0" rIns="0" rtlCol="0">
            <a:spAutoFit/>
          </a:bodyPr>
          <a:lstStyle/>
          <a:p>
            <a:pPr algn="ctr">
              <a:buClr>
                <a:schemeClr val="accent1"/>
              </a:buClr>
            </a:pPr>
            <a:r>
              <a:rPr lang="en-US" sz="1000">
                <a:solidFill>
                  <a:schemeClr val="bg1">
                    <a:lumMod val="50000"/>
                  </a:schemeClr>
                </a:solidFill>
              </a:rPr>
              <a:t>1902</a:t>
            </a:r>
          </a:p>
        </p:txBody>
      </p:sp>
      <p:sp>
        <p:nvSpPr>
          <p:cNvPr id="22" name="TextBox 21">
            <a:extLst>
              <a:ext uri="{FF2B5EF4-FFF2-40B4-BE49-F238E27FC236}">
                <a16:creationId xmlns:a16="http://schemas.microsoft.com/office/drawing/2014/main" id="{238CD106-D37E-4962-9227-861263C09E9D}"/>
              </a:ext>
            </a:extLst>
          </p:cNvPr>
          <p:cNvSpPr txBox="1"/>
          <p:nvPr/>
        </p:nvSpPr>
        <p:spPr>
          <a:xfrm>
            <a:off x="7734643" y="6003110"/>
            <a:ext cx="365760" cy="246221"/>
          </a:xfrm>
          <a:prstGeom prst="rect">
            <a:avLst/>
          </a:prstGeom>
          <a:noFill/>
        </p:spPr>
        <p:txBody>
          <a:bodyPr wrap="square" lIns="0" rIns="0" rtlCol="0">
            <a:spAutoFit/>
          </a:bodyPr>
          <a:lstStyle/>
          <a:p>
            <a:pPr algn="ctr">
              <a:buClr>
                <a:schemeClr val="accent1"/>
              </a:buClr>
            </a:pPr>
            <a:r>
              <a:rPr lang="en-US" sz="1000">
                <a:solidFill>
                  <a:schemeClr val="bg1">
                    <a:lumMod val="50000"/>
                  </a:schemeClr>
                </a:solidFill>
              </a:rPr>
              <a:t>1502</a:t>
            </a:r>
          </a:p>
        </p:txBody>
      </p:sp>
      <p:sp>
        <p:nvSpPr>
          <p:cNvPr id="23" name="TextBox 22">
            <a:extLst>
              <a:ext uri="{FF2B5EF4-FFF2-40B4-BE49-F238E27FC236}">
                <a16:creationId xmlns:a16="http://schemas.microsoft.com/office/drawing/2014/main" id="{EB6CAB19-735A-403B-B5FA-0BB2A143793B}"/>
              </a:ext>
            </a:extLst>
          </p:cNvPr>
          <p:cNvSpPr txBox="1"/>
          <p:nvPr/>
        </p:nvSpPr>
        <p:spPr>
          <a:xfrm>
            <a:off x="8571598" y="6003110"/>
            <a:ext cx="365760" cy="246221"/>
          </a:xfrm>
          <a:prstGeom prst="rect">
            <a:avLst/>
          </a:prstGeom>
          <a:noFill/>
        </p:spPr>
        <p:txBody>
          <a:bodyPr wrap="square" lIns="0" rIns="0" rtlCol="0">
            <a:spAutoFit/>
          </a:bodyPr>
          <a:lstStyle/>
          <a:p>
            <a:pPr algn="ctr">
              <a:buClr>
                <a:schemeClr val="accent1"/>
              </a:buClr>
            </a:pPr>
            <a:r>
              <a:rPr lang="en-US" sz="1000">
                <a:solidFill>
                  <a:schemeClr val="bg1">
                    <a:lumMod val="50000"/>
                  </a:schemeClr>
                </a:solidFill>
              </a:rPr>
              <a:t>1009</a:t>
            </a:r>
          </a:p>
        </p:txBody>
      </p:sp>
      <p:sp>
        <p:nvSpPr>
          <p:cNvPr id="24" name="TextBox 23">
            <a:extLst>
              <a:ext uri="{FF2B5EF4-FFF2-40B4-BE49-F238E27FC236}">
                <a16:creationId xmlns:a16="http://schemas.microsoft.com/office/drawing/2014/main" id="{6E16D311-025E-4578-BDF4-DD2A9B0B494A}"/>
              </a:ext>
            </a:extLst>
          </p:cNvPr>
          <p:cNvSpPr txBox="1"/>
          <p:nvPr/>
        </p:nvSpPr>
        <p:spPr>
          <a:xfrm>
            <a:off x="9408553" y="6003110"/>
            <a:ext cx="365760" cy="246221"/>
          </a:xfrm>
          <a:prstGeom prst="rect">
            <a:avLst/>
          </a:prstGeom>
          <a:noFill/>
        </p:spPr>
        <p:txBody>
          <a:bodyPr wrap="square" lIns="0" rIns="0" rtlCol="0">
            <a:spAutoFit/>
          </a:bodyPr>
          <a:lstStyle/>
          <a:p>
            <a:pPr algn="ctr">
              <a:buClr>
                <a:schemeClr val="accent1"/>
              </a:buClr>
            </a:pPr>
            <a:r>
              <a:rPr lang="en-US" sz="1000">
                <a:solidFill>
                  <a:schemeClr val="bg1">
                    <a:lumMod val="50000"/>
                  </a:schemeClr>
                </a:solidFill>
              </a:rPr>
              <a:t>379</a:t>
            </a:r>
          </a:p>
        </p:txBody>
      </p:sp>
      <p:sp>
        <p:nvSpPr>
          <p:cNvPr id="26" name="TextBox 25">
            <a:extLst>
              <a:ext uri="{FF2B5EF4-FFF2-40B4-BE49-F238E27FC236}">
                <a16:creationId xmlns:a16="http://schemas.microsoft.com/office/drawing/2014/main" id="{84D376A3-10D2-4933-BB72-08327414C062}"/>
              </a:ext>
            </a:extLst>
          </p:cNvPr>
          <p:cNvSpPr txBox="1">
            <a:spLocks/>
          </p:cNvSpPr>
          <p:nvPr/>
        </p:nvSpPr>
        <p:spPr>
          <a:xfrm>
            <a:off x="1881805" y="5793379"/>
            <a:ext cx="767839" cy="246221"/>
          </a:xfrm>
          <a:prstGeom prst="rect">
            <a:avLst/>
          </a:prstGeom>
          <a:noFill/>
        </p:spPr>
        <p:txBody>
          <a:bodyPr wrap="none" lIns="0" rIns="0" rtlCol="0">
            <a:spAutoFit/>
          </a:bodyPr>
          <a:lstStyle/>
          <a:p>
            <a:pPr algn="r">
              <a:buClr>
                <a:schemeClr val="accent1"/>
              </a:buClr>
            </a:pPr>
            <a:r>
              <a:rPr lang="en-US" sz="1000" b="1">
                <a:solidFill>
                  <a:schemeClr val="accent1"/>
                </a:solidFill>
              </a:rPr>
              <a:t>DAPA 10 mg</a:t>
            </a:r>
          </a:p>
        </p:txBody>
      </p:sp>
      <p:sp>
        <p:nvSpPr>
          <p:cNvPr id="27" name="TextBox 26">
            <a:extLst>
              <a:ext uri="{FF2B5EF4-FFF2-40B4-BE49-F238E27FC236}">
                <a16:creationId xmlns:a16="http://schemas.microsoft.com/office/drawing/2014/main" id="{5092B356-948A-4CBC-A10A-74FD24FEF3D2}"/>
              </a:ext>
            </a:extLst>
          </p:cNvPr>
          <p:cNvSpPr txBox="1">
            <a:spLocks/>
          </p:cNvSpPr>
          <p:nvPr/>
        </p:nvSpPr>
        <p:spPr>
          <a:xfrm>
            <a:off x="2160728" y="6003110"/>
            <a:ext cx="488916" cy="246221"/>
          </a:xfrm>
          <a:prstGeom prst="rect">
            <a:avLst/>
          </a:prstGeom>
          <a:noFill/>
        </p:spPr>
        <p:txBody>
          <a:bodyPr wrap="none" lIns="0" rIns="0" rtlCol="0">
            <a:spAutoFit/>
          </a:bodyPr>
          <a:lstStyle/>
          <a:p>
            <a:pPr algn="r">
              <a:buClr>
                <a:schemeClr val="accent1"/>
              </a:buClr>
            </a:pPr>
            <a:r>
              <a:rPr lang="en-US" sz="1000" b="1">
                <a:solidFill>
                  <a:schemeClr val="bg1">
                    <a:lumMod val="50000"/>
                  </a:schemeClr>
                </a:solidFill>
              </a:rPr>
              <a:t>Placebo</a:t>
            </a:r>
          </a:p>
        </p:txBody>
      </p:sp>
      <p:sp>
        <p:nvSpPr>
          <p:cNvPr id="28" name="TextBox 27">
            <a:extLst>
              <a:ext uri="{FF2B5EF4-FFF2-40B4-BE49-F238E27FC236}">
                <a16:creationId xmlns:a16="http://schemas.microsoft.com/office/drawing/2014/main" id="{B77B3FEB-4160-484D-A47C-D84D6DC3D64E}"/>
              </a:ext>
            </a:extLst>
          </p:cNvPr>
          <p:cNvSpPr txBox="1">
            <a:spLocks/>
          </p:cNvSpPr>
          <p:nvPr/>
        </p:nvSpPr>
        <p:spPr>
          <a:xfrm>
            <a:off x="8958836" y="3617913"/>
            <a:ext cx="1206613" cy="584775"/>
          </a:xfrm>
          <a:prstGeom prst="rect">
            <a:avLst/>
          </a:prstGeom>
          <a:noFill/>
        </p:spPr>
        <p:txBody>
          <a:bodyPr wrap="none" lIns="0" rIns="0" rtlCol="0">
            <a:spAutoFit/>
          </a:bodyPr>
          <a:lstStyle/>
          <a:p>
            <a:pPr algn="r">
              <a:buClr>
                <a:schemeClr val="accent1"/>
              </a:buClr>
            </a:pPr>
            <a:r>
              <a:rPr lang="en-US" sz="1600" b="1">
                <a:solidFill>
                  <a:schemeClr val="accent1"/>
                </a:solidFill>
              </a:rPr>
              <a:t>DAPA 10 mg</a:t>
            </a:r>
            <a:br>
              <a:rPr lang="en-US" sz="1600" b="1">
                <a:solidFill>
                  <a:schemeClr val="accent1"/>
                </a:solidFill>
              </a:rPr>
            </a:br>
            <a:r>
              <a:rPr lang="en-US" sz="1600" b="1">
                <a:solidFill>
                  <a:schemeClr val="accent1"/>
                </a:solidFill>
              </a:rPr>
              <a:t>101 events</a:t>
            </a:r>
          </a:p>
        </p:txBody>
      </p:sp>
      <p:sp>
        <p:nvSpPr>
          <p:cNvPr id="29" name="TextBox 28">
            <a:extLst>
              <a:ext uri="{FF2B5EF4-FFF2-40B4-BE49-F238E27FC236}">
                <a16:creationId xmlns:a16="http://schemas.microsoft.com/office/drawing/2014/main" id="{95BAA1AA-9E38-419D-A42D-3472FEEA960C}"/>
              </a:ext>
            </a:extLst>
          </p:cNvPr>
          <p:cNvSpPr txBox="1">
            <a:spLocks/>
          </p:cNvSpPr>
          <p:nvPr/>
        </p:nvSpPr>
        <p:spPr>
          <a:xfrm>
            <a:off x="9158299" y="1815014"/>
            <a:ext cx="1048365" cy="584775"/>
          </a:xfrm>
          <a:prstGeom prst="rect">
            <a:avLst/>
          </a:prstGeom>
          <a:noFill/>
        </p:spPr>
        <p:txBody>
          <a:bodyPr wrap="none" lIns="0" rIns="0" rtlCol="0">
            <a:spAutoFit/>
          </a:bodyPr>
          <a:lstStyle/>
          <a:p>
            <a:pPr algn="r">
              <a:buClr>
                <a:schemeClr val="accent1"/>
              </a:buClr>
            </a:pPr>
            <a:r>
              <a:rPr lang="en-US" sz="1600" b="1">
                <a:solidFill>
                  <a:schemeClr val="bg1">
                    <a:lumMod val="50000"/>
                  </a:schemeClr>
                </a:solidFill>
              </a:rPr>
              <a:t>Placebo</a:t>
            </a:r>
            <a:br>
              <a:rPr lang="en-US" sz="1600" b="1">
                <a:solidFill>
                  <a:schemeClr val="bg1">
                    <a:lumMod val="50000"/>
                  </a:schemeClr>
                </a:solidFill>
              </a:rPr>
            </a:br>
            <a:r>
              <a:rPr lang="en-US" sz="1600" b="1">
                <a:solidFill>
                  <a:schemeClr val="bg1">
                    <a:lumMod val="50000"/>
                  </a:schemeClr>
                </a:solidFill>
              </a:rPr>
              <a:t>146 events</a:t>
            </a:r>
          </a:p>
        </p:txBody>
      </p:sp>
      <p:sp>
        <p:nvSpPr>
          <p:cNvPr id="30" name="Freeform: Shape 29">
            <a:extLst>
              <a:ext uri="{FF2B5EF4-FFF2-40B4-BE49-F238E27FC236}">
                <a16:creationId xmlns:a16="http://schemas.microsoft.com/office/drawing/2014/main" id="{EB51E02E-F1AF-4B97-8FBB-591EC5FC6A7A}"/>
              </a:ext>
            </a:extLst>
          </p:cNvPr>
          <p:cNvSpPr/>
          <p:nvPr/>
        </p:nvSpPr>
        <p:spPr>
          <a:xfrm>
            <a:off x="2940404" y="1401456"/>
            <a:ext cx="6599343" cy="3873909"/>
          </a:xfrm>
          <a:custGeom>
            <a:avLst/>
            <a:gdLst>
              <a:gd name="connsiteX0" fmla="*/ 0 w 6656439"/>
              <a:gd name="connsiteY0" fmla="*/ 0 h 3873909"/>
              <a:gd name="connsiteX1" fmla="*/ 0 w 6656439"/>
              <a:gd name="connsiteY1" fmla="*/ 3873909 h 3873909"/>
              <a:gd name="connsiteX2" fmla="*/ 6656439 w 6656439"/>
              <a:gd name="connsiteY2" fmla="*/ 3873909 h 3873909"/>
            </a:gdLst>
            <a:ahLst/>
            <a:cxnLst>
              <a:cxn ang="0">
                <a:pos x="connsiteX0" y="connsiteY0"/>
              </a:cxn>
              <a:cxn ang="0">
                <a:pos x="connsiteX1" y="connsiteY1"/>
              </a:cxn>
              <a:cxn ang="0">
                <a:pos x="connsiteX2" y="connsiteY2"/>
              </a:cxn>
            </a:cxnLst>
            <a:rect l="l" t="t" r="r" b="b"/>
            <a:pathLst>
              <a:path w="6656439" h="3873909">
                <a:moveTo>
                  <a:pt x="0" y="0"/>
                </a:moveTo>
                <a:lnTo>
                  <a:pt x="0" y="3873909"/>
                </a:lnTo>
                <a:lnTo>
                  <a:pt x="6656439" y="3873909"/>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556B48D9-A2DB-4220-908D-0508BE83619C}"/>
              </a:ext>
            </a:extLst>
          </p:cNvPr>
          <p:cNvCxnSpPr/>
          <p:nvPr/>
        </p:nvCxnSpPr>
        <p:spPr>
          <a:xfrm>
            <a:off x="2848963" y="1401456"/>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DCF8519-8577-404F-9386-13EA7EE139F5}"/>
              </a:ext>
            </a:extLst>
          </p:cNvPr>
          <p:cNvCxnSpPr/>
          <p:nvPr/>
        </p:nvCxnSpPr>
        <p:spPr>
          <a:xfrm>
            <a:off x="2848963" y="2040394"/>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2B5D4CF-6DD1-4217-8522-66440661B4AA}"/>
              </a:ext>
            </a:extLst>
          </p:cNvPr>
          <p:cNvCxnSpPr/>
          <p:nvPr/>
        </p:nvCxnSpPr>
        <p:spPr>
          <a:xfrm>
            <a:off x="2848963" y="267933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731F9AE-F723-4EEA-8D9B-500C43ECD509}"/>
              </a:ext>
            </a:extLst>
          </p:cNvPr>
          <p:cNvCxnSpPr/>
          <p:nvPr/>
        </p:nvCxnSpPr>
        <p:spPr>
          <a:xfrm>
            <a:off x="2848963" y="3318270"/>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A4FA2E-16BF-4DD9-8E2E-75CC030CD162}"/>
              </a:ext>
            </a:extLst>
          </p:cNvPr>
          <p:cNvCxnSpPr/>
          <p:nvPr/>
        </p:nvCxnSpPr>
        <p:spPr>
          <a:xfrm>
            <a:off x="2848963" y="3957208"/>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564B6D1-C433-4B6F-9F1E-649F7B0863D5}"/>
              </a:ext>
            </a:extLst>
          </p:cNvPr>
          <p:cNvCxnSpPr/>
          <p:nvPr/>
        </p:nvCxnSpPr>
        <p:spPr>
          <a:xfrm>
            <a:off x="2848963" y="4596146"/>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B6E1BEA-816D-46A8-AEBC-6C13EAA5BF60}"/>
              </a:ext>
            </a:extLst>
          </p:cNvPr>
          <p:cNvCxnSpPr/>
          <p:nvPr/>
        </p:nvCxnSpPr>
        <p:spPr>
          <a:xfrm>
            <a:off x="2848963" y="5235086"/>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DF9E70-6B26-4546-BE2B-008E3D0D3619}"/>
              </a:ext>
            </a:extLst>
          </p:cNvPr>
          <p:cNvSpPr txBox="1"/>
          <p:nvPr/>
        </p:nvSpPr>
        <p:spPr>
          <a:xfrm>
            <a:off x="2669469" y="5116503"/>
            <a:ext cx="255198" cy="246221"/>
          </a:xfrm>
          <a:prstGeom prst="rect">
            <a:avLst/>
          </a:prstGeom>
          <a:noFill/>
        </p:spPr>
        <p:txBody>
          <a:bodyPr wrap="none" rtlCol="0">
            <a:spAutoFit/>
          </a:bodyPr>
          <a:lstStyle/>
          <a:p>
            <a:pPr algn="r">
              <a:buClr>
                <a:schemeClr val="accent1"/>
              </a:buClr>
            </a:pPr>
            <a:r>
              <a:rPr lang="en-US" sz="1000"/>
              <a:t>0</a:t>
            </a:r>
          </a:p>
        </p:txBody>
      </p:sp>
      <p:sp>
        <p:nvSpPr>
          <p:cNvPr id="39" name="TextBox 38">
            <a:extLst>
              <a:ext uri="{FF2B5EF4-FFF2-40B4-BE49-F238E27FC236}">
                <a16:creationId xmlns:a16="http://schemas.microsoft.com/office/drawing/2014/main" id="{44B9AB74-725A-49A5-BA3A-BA16ABF831F2}"/>
              </a:ext>
            </a:extLst>
          </p:cNvPr>
          <p:cNvSpPr txBox="1"/>
          <p:nvPr/>
        </p:nvSpPr>
        <p:spPr>
          <a:xfrm>
            <a:off x="2669469" y="4475786"/>
            <a:ext cx="255198" cy="246221"/>
          </a:xfrm>
          <a:prstGeom prst="rect">
            <a:avLst/>
          </a:prstGeom>
          <a:noFill/>
        </p:spPr>
        <p:txBody>
          <a:bodyPr wrap="none" rtlCol="0">
            <a:spAutoFit/>
          </a:bodyPr>
          <a:lstStyle/>
          <a:p>
            <a:pPr algn="r">
              <a:buClr>
                <a:schemeClr val="accent1"/>
              </a:buClr>
            </a:pPr>
            <a:r>
              <a:rPr lang="en-US" sz="1000"/>
              <a:t>2</a:t>
            </a:r>
          </a:p>
        </p:txBody>
      </p:sp>
      <p:sp>
        <p:nvSpPr>
          <p:cNvPr id="40" name="TextBox 39">
            <a:extLst>
              <a:ext uri="{FF2B5EF4-FFF2-40B4-BE49-F238E27FC236}">
                <a16:creationId xmlns:a16="http://schemas.microsoft.com/office/drawing/2014/main" id="{BB0BCAC5-1D89-48F9-A3DD-97D067856F92}"/>
              </a:ext>
            </a:extLst>
          </p:cNvPr>
          <p:cNvSpPr txBox="1"/>
          <p:nvPr/>
        </p:nvSpPr>
        <p:spPr>
          <a:xfrm>
            <a:off x="2669469" y="3835069"/>
            <a:ext cx="255198" cy="246221"/>
          </a:xfrm>
          <a:prstGeom prst="rect">
            <a:avLst/>
          </a:prstGeom>
          <a:noFill/>
        </p:spPr>
        <p:txBody>
          <a:bodyPr wrap="none" rtlCol="0">
            <a:spAutoFit/>
          </a:bodyPr>
          <a:lstStyle/>
          <a:p>
            <a:pPr algn="r">
              <a:buClr>
                <a:schemeClr val="accent1"/>
              </a:buClr>
            </a:pPr>
            <a:r>
              <a:rPr lang="en-US" sz="1000"/>
              <a:t>4</a:t>
            </a:r>
          </a:p>
        </p:txBody>
      </p:sp>
      <p:sp>
        <p:nvSpPr>
          <p:cNvPr id="41" name="TextBox 40">
            <a:extLst>
              <a:ext uri="{FF2B5EF4-FFF2-40B4-BE49-F238E27FC236}">
                <a16:creationId xmlns:a16="http://schemas.microsoft.com/office/drawing/2014/main" id="{A32A34B6-5D46-4829-886F-456790CDB42C}"/>
              </a:ext>
            </a:extLst>
          </p:cNvPr>
          <p:cNvSpPr txBox="1"/>
          <p:nvPr/>
        </p:nvSpPr>
        <p:spPr>
          <a:xfrm>
            <a:off x="2669469" y="3194352"/>
            <a:ext cx="255198" cy="246221"/>
          </a:xfrm>
          <a:prstGeom prst="rect">
            <a:avLst/>
          </a:prstGeom>
          <a:noFill/>
        </p:spPr>
        <p:txBody>
          <a:bodyPr wrap="none" rtlCol="0">
            <a:spAutoFit/>
          </a:bodyPr>
          <a:lstStyle/>
          <a:p>
            <a:pPr algn="r">
              <a:buClr>
                <a:schemeClr val="accent1"/>
              </a:buClr>
            </a:pPr>
            <a:r>
              <a:rPr lang="en-US" sz="1000"/>
              <a:t>6</a:t>
            </a:r>
          </a:p>
        </p:txBody>
      </p:sp>
      <p:sp>
        <p:nvSpPr>
          <p:cNvPr id="42" name="TextBox 41">
            <a:extLst>
              <a:ext uri="{FF2B5EF4-FFF2-40B4-BE49-F238E27FC236}">
                <a16:creationId xmlns:a16="http://schemas.microsoft.com/office/drawing/2014/main" id="{DFA2748D-92CE-450F-B7D2-9360EA54206F}"/>
              </a:ext>
            </a:extLst>
          </p:cNvPr>
          <p:cNvSpPr txBox="1"/>
          <p:nvPr/>
        </p:nvSpPr>
        <p:spPr>
          <a:xfrm>
            <a:off x="2669469" y="2553635"/>
            <a:ext cx="255198" cy="246221"/>
          </a:xfrm>
          <a:prstGeom prst="rect">
            <a:avLst/>
          </a:prstGeom>
          <a:noFill/>
        </p:spPr>
        <p:txBody>
          <a:bodyPr wrap="none" rtlCol="0">
            <a:spAutoFit/>
          </a:bodyPr>
          <a:lstStyle/>
          <a:p>
            <a:pPr algn="r">
              <a:buClr>
                <a:schemeClr val="accent1"/>
              </a:buClr>
            </a:pPr>
            <a:r>
              <a:rPr lang="en-US" sz="1000"/>
              <a:t>8</a:t>
            </a:r>
          </a:p>
        </p:txBody>
      </p:sp>
      <p:sp>
        <p:nvSpPr>
          <p:cNvPr id="43" name="TextBox 42">
            <a:extLst>
              <a:ext uri="{FF2B5EF4-FFF2-40B4-BE49-F238E27FC236}">
                <a16:creationId xmlns:a16="http://schemas.microsoft.com/office/drawing/2014/main" id="{01218672-F504-4EE6-BFFD-4DA1C57C46BA}"/>
              </a:ext>
            </a:extLst>
          </p:cNvPr>
          <p:cNvSpPr txBox="1"/>
          <p:nvPr/>
        </p:nvSpPr>
        <p:spPr>
          <a:xfrm>
            <a:off x="2598936" y="1912918"/>
            <a:ext cx="325731" cy="246221"/>
          </a:xfrm>
          <a:prstGeom prst="rect">
            <a:avLst/>
          </a:prstGeom>
          <a:noFill/>
        </p:spPr>
        <p:txBody>
          <a:bodyPr wrap="none" rtlCol="0">
            <a:spAutoFit/>
          </a:bodyPr>
          <a:lstStyle/>
          <a:p>
            <a:pPr algn="r">
              <a:buClr>
                <a:schemeClr val="accent1"/>
              </a:buClr>
            </a:pPr>
            <a:r>
              <a:rPr lang="en-US" sz="1000"/>
              <a:t>10</a:t>
            </a:r>
          </a:p>
        </p:txBody>
      </p:sp>
      <p:sp>
        <p:nvSpPr>
          <p:cNvPr id="44" name="TextBox 43">
            <a:extLst>
              <a:ext uri="{FF2B5EF4-FFF2-40B4-BE49-F238E27FC236}">
                <a16:creationId xmlns:a16="http://schemas.microsoft.com/office/drawing/2014/main" id="{77F48E83-8F7B-4693-8CB0-C9AA56CA517B}"/>
              </a:ext>
            </a:extLst>
          </p:cNvPr>
          <p:cNvSpPr txBox="1"/>
          <p:nvPr/>
        </p:nvSpPr>
        <p:spPr>
          <a:xfrm>
            <a:off x="2598936" y="1272201"/>
            <a:ext cx="325731" cy="246221"/>
          </a:xfrm>
          <a:prstGeom prst="rect">
            <a:avLst/>
          </a:prstGeom>
          <a:noFill/>
        </p:spPr>
        <p:txBody>
          <a:bodyPr wrap="none" rtlCol="0">
            <a:spAutoFit/>
          </a:bodyPr>
          <a:lstStyle/>
          <a:p>
            <a:pPr algn="r">
              <a:buClr>
                <a:schemeClr val="accent1"/>
              </a:buClr>
            </a:pPr>
            <a:r>
              <a:rPr lang="en-US" sz="1000"/>
              <a:t>12</a:t>
            </a:r>
          </a:p>
        </p:txBody>
      </p:sp>
      <p:sp>
        <p:nvSpPr>
          <p:cNvPr id="45" name="TextBox 44">
            <a:extLst>
              <a:ext uri="{FF2B5EF4-FFF2-40B4-BE49-F238E27FC236}">
                <a16:creationId xmlns:a16="http://schemas.microsoft.com/office/drawing/2014/main" id="{140FDEAF-B1C3-4EA7-9ACE-95547ADDB96A}"/>
              </a:ext>
            </a:extLst>
          </p:cNvPr>
          <p:cNvSpPr txBox="1"/>
          <p:nvPr/>
        </p:nvSpPr>
        <p:spPr>
          <a:xfrm>
            <a:off x="2846910" y="5348375"/>
            <a:ext cx="255198" cy="246221"/>
          </a:xfrm>
          <a:prstGeom prst="rect">
            <a:avLst/>
          </a:prstGeom>
          <a:noFill/>
        </p:spPr>
        <p:txBody>
          <a:bodyPr wrap="none" rtlCol="0">
            <a:spAutoFit/>
          </a:bodyPr>
          <a:lstStyle/>
          <a:p>
            <a:pPr algn="ctr">
              <a:buClr>
                <a:schemeClr val="accent1"/>
              </a:buClr>
            </a:pPr>
            <a:r>
              <a:rPr lang="en-US" sz="1000"/>
              <a:t>0</a:t>
            </a:r>
          </a:p>
        </p:txBody>
      </p:sp>
      <p:cxnSp>
        <p:nvCxnSpPr>
          <p:cNvPr id="46" name="Straight Connector 45">
            <a:extLst>
              <a:ext uri="{FF2B5EF4-FFF2-40B4-BE49-F238E27FC236}">
                <a16:creationId xmlns:a16="http://schemas.microsoft.com/office/drawing/2014/main" id="{B6D167A0-628A-4B50-8ADD-553C92514A33}"/>
              </a:ext>
            </a:extLst>
          </p:cNvPr>
          <p:cNvCxnSpPr>
            <a:cxnSpLocks/>
          </p:cNvCxnSpPr>
          <p:nvPr/>
        </p:nvCxnSpPr>
        <p:spPr>
          <a:xfrm rot="16200000">
            <a:off x="2933705" y="531700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24760D5-3730-4771-BC31-6EF0BF402C98}"/>
              </a:ext>
            </a:extLst>
          </p:cNvPr>
          <p:cNvCxnSpPr>
            <a:cxnSpLocks/>
          </p:cNvCxnSpPr>
          <p:nvPr/>
        </p:nvCxnSpPr>
        <p:spPr>
          <a:xfrm rot="16200000">
            <a:off x="3755477" y="531700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E12F5EB-1038-412A-B66E-24D151782EEC}"/>
              </a:ext>
            </a:extLst>
          </p:cNvPr>
          <p:cNvCxnSpPr>
            <a:cxnSpLocks/>
          </p:cNvCxnSpPr>
          <p:nvPr/>
        </p:nvCxnSpPr>
        <p:spPr>
          <a:xfrm rot="16200000">
            <a:off x="4582167" y="531700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98BBE55-4AE3-4546-8738-E03B72EECD7D}"/>
              </a:ext>
            </a:extLst>
          </p:cNvPr>
          <p:cNvCxnSpPr>
            <a:cxnSpLocks/>
          </p:cNvCxnSpPr>
          <p:nvPr/>
        </p:nvCxnSpPr>
        <p:spPr>
          <a:xfrm rot="16200000">
            <a:off x="5414978" y="531700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45A1B88-E0BF-4AA3-AA10-884DB681A09C}"/>
              </a:ext>
            </a:extLst>
          </p:cNvPr>
          <p:cNvCxnSpPr>
            <a:cxnSpLocks/>
          </p:cNvCxnSpPr>
          <p:nvPr/>
        </p:nvCxnSpPr>
        <p:spPr>
          <a:xfrm rot="16200000">
            <a:off x="6235710" y="531700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8C11BE0-B588-4108-BB08-60604D083C01}"/>
              </a:ext>
            </a:extLst>
          </p:cNvPr>
          <p:cNvCxnSpPr>
            <a:cxnSpLocks/>
          </p:cNvCxnSpPr>
          <p:nvPr/>
        </p:nvCxnSpPr>
        <p:spPr>
          <a:xfrm rot="16200000">
            <a:off x="7040189" y="531700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AEFF952-BBA6-4CA1-9111-6451C7C6F9D1}"/>
              </a:ext>
            </a:extLst>
          </p:cNvPr>
          <p:cNvCxnSpPr>
            <a:cxnSpLocks/>
          </p:cNvCxnSpPr>
          <p:nvPr/>
        </p:nvCxnSpPr>
        <p:spPr>
          <a:xfrm rot="16200000">
            <a:off x="8682205" y="531700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4366D6B-1644-4D0D-B3B4-5B52B2B54DF3}"/>
              </a:ext>
            </a:extLst>
          </p:cNvPr>
          <p:cNvCxnSpPr>
            <a:cxnSpLocks/>
          </p:cNvCxnSpPr>
          <p:nvPr/>
        </p:nvCxnSpPr>
        <p:spPr>
          <a:xfrm rot="16200000">
            <a:off x="7854500" y="5317002"/>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F164A23-02CD-4A5B-B8CC-F9EC0645AB01}"/>
              </a:ext>
            </a:extLst>
          </p:cNvPr>
          <p:cNvCxnSpPr>
            <a:cxnSpLocks/>
          </p:cNvCxnSpPr>
          <p:nvPr/>
        </p:nvCxnSpPr>
        <p:spPr>
          <a:xfrm rot="16200000">
            <a:off x="9510007" y="5317003"/>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A97941F-5E2F-47E4-8BE9-1B42275C840D}"/>
              </a:ext>
            </a:extLst>
          </p:cNvPr>
          <p:cNvSpPr txBox="1"/>
          <p:nvPr/>
        </p:nvSpPr>
        <p:spPr>
          <a:xfrm>
            <a:off x="3673598" y="5348375"/>
            <a:ext cx="255198" cy="246221"/>
          </a:xfrm>
          <a:prstGeom prst="rect">
            <a:avLst/>
          </a:prstGeom>
          <a:noFill/>
        </p:spPr>
        <p:txBody>
          <a:bodyPr wrap="none" rtlCol="0">
            <a:spAutoFit/>
          </a:bodyPr>
          <a:lstStyle/>
          <a:p>
            <a:pPr algn="ctr">
              <a:buClr>
                <a:schemeClr val="accent1"/>
              </a:buClr>
            </a:pPr>
            <a:r>
              <a:rPr lang="en-US" sz="1000"/>
              <a:t>4</a:t>
            </a:r>
          </a:p>
        </p:txBody>
      </p:sp>
      <p:sp>
        <p:nvSpPr>
          <p:cNvPr id="56" name="TextBox 55">
            <a:extLst>
              <a:ext uri="{FF2B5EF4-FFF2-40B4-BE49-F238E27FC236}">
                <a16:creationId xmlns:a16="http://schemas.microsoft.com/office/drawing/2014/main" id="{D63932D0-6745-49E7-8984-22AEFC743280}"/>
              </a:ext>
            </a:extLst>
          </p:cNvPr>
          <p:cNvSpPr txBox="1"/>
          <p:nvPr/>
        </p:nvSpPr>
        <p:spPr>
          <a:xfrm>
            <a:off x="4500288" y="5348375"/>
            <a:ext cx="255198" cy="246221"/>
          </a:xfrm>
          <a:prstGeom prst="rect">
            <a:avLst/>
          </a:prstGeom>
          <a:noFill/>
        </p:spPr>
        <p:txBody>
          <a:bodyPr wrap="square" rtlCol="0">
            <a:spAutoFit/>
          </a:bodyPr>
          <a:lstStyle/>
          <a:p>
            <a:pPr algn="ctr">
              <a:buClr>
                <a:schemeClr val="accent1"/>
              </a:buClr>
            </a:pPr>
            <a:r>
              <a:rPr lang="en-US" sz="1000"/>
              <a:t>8</a:t>
            </a:r>
          </a:p>
        </p:txBody>
      </p:sp>
      <p:sp>
        <p:nvSpPr>
          <p:cNvPr id="57" name="TextBox 56">
            <a:extLst>
              <a:ext uri="{FF2B5EF4-FFF2-40B4-BE49-F238E27FC236}">
                <a16:creationId xmlns:a16="http://schemas.microsoft.com/office/drawing/2014/main" id="{F38A3FCC-183E-4362-AB4C-CCAFA1789C24}"/>
              </a:ext>
            </a:extLst>
          </p:cNvPr>
          <p:cNvSpPr txBox="1">
            <a:spLocks/>
          </p:cNvSpPr>
          <p:nvPr/>
        </p:nvSpPr>
        <p:spPr>
          <a:xfrm>
            <a:off x="5277818" y="5348376"/>
            <a:ext cx="365760" cy="246221"/>
          </a:xfrm>
          <a:prstGeom prst="rect">
            <a:avLst/>
          </a:prstGeom>
          <a:noFill/>
        </p:spPr>
        <p:txBody>
          <a:bodyPr wrap="square" rtlCol="0">
            <a:spAutoFit/>
          </a:bodyPr>
          <a:lstStyle/>
          <a:p>
            <a:pPr algn="ctr">
              <a:buClr>
                <a:schemeClr val="accent1"/>
              </a:buClr>
            </a:pPr>
            <a:r>
              <a:rPr lang="en-US" sz="1000"/>
              <a:t>12</a:t>
            </a:r>
          </a:p>
        </p:txBody>
      </p:sp>
      <p:sp>
        <p:nvSpPr>
          <p:cNvPr id="58" name="TextBox 57">
            <a:extLst>
              <a:ext uri="{FF2B5EF4-FFF2-40B4-BE49-F238E27FC236}">
                <a16:creationId xmlns:a16="http://schemas.microsoft.com/office/drawing/2014/main" id="{96C85B94-EE38-4450-83BF-5A910F81FCDE}"/>
              </a:ext>
            </a:extLst>
          </p:cNvPr>
          <p:cNvSpPr txBox="1"/>
          <p:nvPr/>
        </p:nvSpPr>
        <p:spPr>
          <a:xfrm>
            <a:off x="6098550" y="5348375"/>
            <a:ext cx="365760" cy="246221"/>
          </a:xfrm>
          <a:prstGeom prst="rect">
            <a:avLst/>
          </a:prstGeom>
          <a:noFill/>
        </p:spPr>
        <p:txBody>
          <a:bodyPr wrap="square" rtlCol="0">
            <a:spAutoFit/>
          </a:bodyPr>
          <a:lstStyle/>
          <a:p>
            <a:pPr algn="ctr">
              <a:buClr>
                <a:schemeClr val="accent1"/>
              </a:buClr>
            </a:pPr>
            <a:r>
              <a:rPr lang="en-US" sz="1000"/>
              <a:t>16</a:t>
            </a:r>
          </a:p>
        </p:txBody>
      </p:sp>
      <p:sp>
        <p:nvSpPr>
          <p:cNvPr id="59" name="TextBox 58">
            <a:extLst>
              <a:ext uri="{FF2B5EF4-FFF2-40B4-BE49-F238E27FC236}">
                <a16:creationId xmlns:a16="http://schemas.microsoft.com/office/drawing/2014/main" id="{590A0077-E0F3-41C4-A46A-45BB9FD4AD6D}"/>
              </a:ext>
            </a:extLst>
          </p:cNvPr>
          <p:cNvSpPr txBox="1"/>
          <p:nvPr/>
        </p:nvSpPr>
        <p:spPr>
          <a:xfrm>
            <a:off x="6903029" y="5348375"/>
            <a:ext cx="365760" cy="246221"/>
          </a:xfrm>
          <a:prstGeom prst="rect">
            <a:avLst/>
          </a:prstGeom>
          <a:noFill/>
        </p:spPr>
        <p:txBody>
          <a:bodyPr wrap="square" rtlCol="0">
            <a:spAutoFit/>
          </a:bodyPr>
          <a:lstStyle/>
          <a:p>
            <a:pPr algn="ctr">
              <a:buClr>
                <a:schemeClr val="accent1"/>
              </a:buClr>
            </a:pPr>
            <a:r>
              <a:rPr lang="en-US" sz="1000"/>
              <a:t>20</a:t>
            </a:r>
          </a:p>
        </p:txBody>
      </p:sp>
      <p:sp>
        <p:nvSpPr>
          <p:cNvPr id="60" name="TextBox 59">
            <a:extLst>
              <a:ext uri="{FF2B5EF4-FFF2-40B4-BE49-F238E27FC236}">
                <a16:creationId xmlns:a16="http://schemas.microsoft.com/office/drawing/2014/main" id="{08898D3B-CAE6-497E-AC06-E53FD7BA5469}"/>
              </a:ext>
            </a:extLst>
          </p:cNvPr>
          <p:cNvSpPr txBox="1"/>
          <p:nvPr/>
        </p:nvSpPr>
        <p:spPr>
          <a:xfrm>
            <a:off x="7717340" y="5348375"/>
            <a:ext cx="365760" cy="246221"/>
          </a:xfrm>
          <a:prstGeom prst="rect">
            <a:avLst/>
          </a:prstGeom>
          <a:noFill/>
        </p:spPr>
        <p:txBody>
          <a:bodyPr wrap="square" rtlCol="0">
            <a:spAutoFit/>
          </a:bodyPr>
          <a:lstStyle/>
          <a:p>
            <a:pPr algn="ctr">
              <a:buClr>
                <a:schemeClr val="accent1"/>
              </a:buClr>
            </a:pPr>
            <a:r>
              <a:rPr lang="en-US" sz="1000"/>
              <a:t>24</a:t>
            </a:r>
          </a:p>
        </p:txBody>
      </p:sp>
      <p:sp>
        <p:nvSpPr>
          <p:cNvPr id="61" name="TextBox 60">
            <a:extLst>
              <a:ext uri="{FF2B5EF4-FFF2-40B4-BE49-F238E27FC236}">
                <a16:creationId xmlns:a16="http://schemas.microsoft.com/office/drawing/2014/main" id="{8401CF8C-9E6F-424F-BAEA-9ECECEB20F0E}"/>
              </a:ext>
            </a:extLst>
          </p:cNvPr>
          <p:cNvSpPr txBox="1"/>
          <p:nvPr/>
        </p:nvSpPr>
        <p:spPr>
          <a:xfrm>
            <a:off x="8545045" y="5348375"/>
            <a:ext cx="365760" cy="246221"/>
          </a:xfrm>
          <a:prstGeom prst="rect">
            <a:avLst/>
          </a:prstGeom>
          <a:noFill/>
        </p:spPr>
        <p:txBody>
          <a:bodyPr wrap="square" rtlCol="0">
            <a:spAutoFit/>
          </a:bodyPr>
          <a:lstStyle/>
          <a:p>
            <a:pPr algn="ctr">
              <a:buClr>
                <a:schemeClr val="accent1"/>
              </a:buClr>
            </a:pPr>
            <a:r>
              <a:rPr lang="en-US" sz="1000"/>
              <a:t>28</a:t>
            </a:r>
          </a:p>
        </p:txBody>
      </p:sp>
      <p:sp>
        <p:nvSpPr>
          <p:cNvPr id="62" name="TextBox 61">
            <a:extLst>
              <a:ext uri="{FF2B5EF4-FFF2-40B4-BE49-F238E27FC236}">
                <a16:creationId xmlns:a16="http://schemas.microsoft.com/office/drawing/2014/main" id="{091F5ABF-97F7-4F60-A196-37C326FA502D}"/>
              </a:ext>
            </a:extLst>
          </p:cNvPr>
          <p:cNvSpPr txBox="1"/>
          <p:nvPr/>
        </p:nvSpPr>
        <p:spPr>
          <a:xfrm>
            <a:off x="9383973" y="5348375"/>
            <a:ext cx="365760" cy="246221"/>
          </a:xfrm>
          <a:prstGeom prst="rect">
            <a:avLst/>
          </a:prstGeom>
          <a:noFill/>
        </p:spPr>
        <p:txBody>
          <a:bodyPr wrap="square" rtlCol="0">
            <a:spAutoFit/>
          </a:bodyPr>
          <a:lstStyle/>
          <a:p>
            <a:pPr algn="ctr">
              <a:buClr>
                <a:schemeClr val="accent1"/>
              </a:buClr>
            </a:pPr>
            <a:r>
              <a:rPr lang="en-US" sz="1000"/>
              <a:t>32</a:t>
            </a:r>
          </a:p>
        </p:txBody>
      </p:sp>
      <p:sp>
        <p:nvSpPr>
          <p:cNvPr id="63" name="TextBox 62">
            <a:extLst>
              <a:ext uri="{FF2B5EF4-FFF2-40B4-BE49-F238E27FC236}">
                <a16:creationId xmlns:a16="http://schemas.microsoft.com/office/drawing/2014/main" id="{8D8FE80A-7BEB-414C-9647-4BBC2F89B6BD}"/>
              </a:ext>
            </a:extLst>
          </p:cNvPr>
          <p:cNvSpPr txBox="1"/>
          <p:nvPr/>
        </p:nvSpPr>
        <p:spPr>
          <a:xfrm>
            <a:off x="5064151" y="5569449"/>
            <a:ext cx="2440271" cy="276999"/>
          </a:xfrm>
          <a:prstGeom prst="rect">
            <a:avLst/>
          </a:prstGeom>
          <a:noFill/>
        </p:spPr>
        <p:txBody>
          <a:bodyPr wrap="square" rtlCol="0">
            <a:spAutoFit/>
          </a:bodyPr>
          <a:lstStyle/>
          <a:p>
            <a:pPr algn="ctr">
              <a:buClr>
                <a:schemeClr val="accent1"/>
              </a:buClr>
            </a:pPr>
            <a:r>
              <a:rPr lang="en-US" sz="1200" b="1"/>
              <a:t>Months from Randomization</a:t>
            </a:r>
          </a:p>
        </p:txBody>
      </p:sp>
      <p:sp>
        <p:nvSpPr>
          <p:cNvPr id="64" name="TextBox 63">
            <a:extLst>
              <a:ext uri="{FF2B5EF4-FFF2-40B4-BE49-F238E27FC236}">
                <a16:creationId xmlns:a16="http://schemas.microsoft.com/office/drawing/2014/main" id="{46D2A8E1-58BD-49FD-825C-B247F8C89F53}"/>
              </a:ext>
            </a:extLst>
          </p:cNvPr>
          <p:cNvSpPr txBox="1"/>
          <p:nvPr/>
        </p:nvSpPr>
        <p:spPr>
          <a:xfrm rot="16200000">
            <a:off x="1406647" y="3100000"/>
            <a:ext cx="2035548" cy="276999"/>
          </a:xfrm>
          <a:prstGeom prst="rect">
            <a:avLst/>
          </a:prstGeom>
          <a:noFill/>
        </p:spPr>
        <p:txBody>
          <a:bodyPr wrap="square" rtlCol="0">
            <a:spAutoFit/>
          </a:bodyPr>
          <a:lstStyle/>
          <a:p>
            <a:pPr algn="ctr">
              <a:buClr>
                <a:schemeClr val="accent1"/>
              </a:buClr>
            </a:pPr>
            <a:r>
              <a:rPr lang="en-US" sz="1200" b="1"/>
              <a:t>Cumulative Incidence %</a:t>
            </a:r>
          </a:p>
        </p:txBody>
      </p:sp>
      <p:sp>
        <p:nvSpPr>
          <p:cNvPr id="65" name="TextBox 64">
            <a:extLst>
              <a:ext uri="{FF2B5EF4-FFF2-40B4-BE49-F238E27FC236}">
                <a16:creationId xmlns:a16="http://schemas.microsoft.com/office/drawing/2014/main" id="{0F5DABAE-90D6-4239-B62D-FCA901F9F5F7}"/>
              </a:ext>
            </a:extLst>
          </p:cNvPr>
          <p:cNvSpPr txBox="1">
            <a:spLocks/>
          </p:cNvSpPr>
          <p:nvPr/>
        </p:nvSpPr>
        <p:spPr>
          <a:xfrm>
            <a:off x="2103019" y="5602224"/>
            <a:ext cx="546625" cy="246221"/>
          </a:xfrm>
          <a:prstGeom prst="rect">
            <a:avLst/>
          </a:prstGeom>
          <a:noFill/>
        </p:spPr>
        <p:txBody>
          <a:bodyPr wrap="none" lIns="0" rIns="0" rtlCol="0">
            <a:spAutoFit/>
          </a:bodyPr>
          <a:lstStyle/>
          <a:p>
            <a:pPr algn="r">
              <a:buClr>
                <a:schemeClr val="accent1"/>
              </a:buClr>
            </a:pPr>
            <a:r>
              <a:rPr lang="en-US" sz="1000" b="1"/>
              <a:t>N at Risk</a:t>
            </a:r>
          </a:p>
        </p:txBody>
      </p:sp>
      <p:grpSp>
        <p:nvGrpSpPr>
          <p:cNvPr id="76" name="Group 75">
            <a:extLst>
              <a:ext uri="{FF2B5EF4-FFF2-40B4-BE49-F238E27FC236}">
                <a16:creationId xmlns:a16="http://schemas.microsoft.com/office/drawing/2014/main" id="{3AB544A3-7854-4DB5-9EBA-6C0C28B43014}"/>
              </a:ext>
            </a:extLst>
          </p:cNvPr>
          <p:cNvGrpSpPr/>
          <p:nvPr/>
        </p:nvGrpSpPr>
        <p:grpSpPr>
          <a:xfrm>
            <a:off x="10052599" y="2398657"/>
            <a:ext cx="1258452" cy="973312"/>
            <a:chOff x="10080189" y="2806377"/>
            <a:chExt cx="1258452" cy="973312"/>
          </a:xfrm>
        </p:grpSpPr>
        <p:pic>
          <p:nvPicPr>
            <p:cNvPr id="6" name="Picture 7" descr="A picture containing drawing&#10;&#10;Description automatically generated">
              <a:extLst>
                <a:ext uri="{FF2B5EF4-FFF2-40B4-BE49-F238E27FC236}">
                  <a16:creationId xmlns:a16="http://schemas.microsoft.com/office/drawing/2014/main" id="{927A39E5-5128-42CD-A9DA-9B0B1C46BADD}"/>
                </a:ext>
              </a:extLst>
            </p:cNvPr>
            <p:cNvPicPr>
              <a:picLocks noChangeAspect="1"/>
            </p:cNvPicPr>
            <p:nvPr/>
          </p:nvPicPr>
          <p:blipFill>
            <a:blip r:embed="rId3"/>
            <a:stretch>
              <a:fillRect/>
            </a:stretch>
          </p:blipFill>
          <p:spPr>
            <a:xfrm>
              <a:off x="10163869" y="2806377"/>
              <a:ext cx="1153582" cy="973312"/>
            </a:xfrm>
            <a:prstGeom prst="rect">
              <a:avLst/>
            </a:prstGeom>
          </p:spPr>
        </p:pic>
        <p:sp>
          <p:nvSpPr>
            <p:cNvPr id="66" name="TextBox 65">
              <a:extLst>
                <a:ext uri="{FF2B5EF4-FFF2-40B4-BE49-F238E27FC236}">
                  <a16:creationId xmlns:a16="http://schemas.microsoft.com/office/drawing/2014/main" id="{73AE57CD-1CD7-4B26-A98E-4CEB5B0693D8}"/>
                </a:ext>
              </a:extLst>
            </p:cNvPr>
            <p:cNvSpPr txBox="1"/>
            <p:nvPr/>
          </p:nvSpPr>
          <p:spPr>
            <a:xfrm>
              <a:off x="10080189" y="2831600"/>
              <a:ext cx="125845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9870" indent="-229870" algn="ctr">
                <a:buClr>
                  <a:schemeClr val="accent1"/>
                </a:buClr>
                <a:buFont typeface="Arial" panose="020B0604020202020204" pitchFamily="34" charset="0"/>
              </a:pPr>
              <a:r>
                <a:rPr lang="en-US" sz="1600" b="1">
                  <a:solidFill>
                    <a:srgbClr val="FFFFFF"/>
                  </a:solidFill>
                </a:rPr>
                <a:t>31%</a:t>
              </a:r>
              <a:r>
                <a:rPr lang="en-US" sz="1600">
                  <a:cs typeface="Arial"/>
                </a:rPr>
                <a:t>​</a:t>
              </a:r>
              <a:endParaRPr lang="en-US">
                <a:solidFill>
                  <a:srgbClr val="000000"/>
                </a:solidFill>
                <a:cs typeface="Arial" panose="020B0604020202020204"/>
              </a:endParaRPr>
            </a:p>
            <a:p>
              <a:pPr marL="229870" indent="-229870" algn="ctr">
                <a:buClr>
                  <a:schemeClr val="accent1"/>
                </a:buClr>
                <a:buFont typeface="Arial" panose="020B0604020202020204" pitchFamily="34" charset="0"/>
              </a:pPr>
              <a:r>
                <a:rPr lang="en-US" sz="1600" b="1">
                  <a:solidFill>
                    <a:srgbClr val="FFFFFF"/>
                  </a:solidFill>
                </a:rPr>
                <a:t>RRR</a:t>
              </a:r>
              <a:endParaRPr lang="en-US" sz="1600">
                <a:cs typeface="Arial" panose="020B0604020202020204"/>
              </a:endParaRPr>
            </a:p>
          </p:txBody>
        </p:sp>
      </p:grpSp>
      <p:sp>
        <p:nvSpPr>
          <p:cNvPr id="71" name="Freeform: Shape 70">
            <a:extLst>
              <a:ext uri="{FF2B5EF4-FFF2-40B4-BE49-F238E27FC236}">
                <a16:creationId xmlns:a16="http://schemas.microsoft.com/office/drawing/2014/main" id="{E75399E9-53F2-4F9A-A987-F0F1BC9F60CE}"/>
              </a:ext>
            </a:extLst>
          </p:cNvPr>
          <p:cNvSpPr/>
          <p:nvPr/>
        </p:nvSpPr>
        <p:spPr>
          <a:xfrm>
            <a:off x="2995924" y="2479180"/>
            <a:ext cx="6557029" cy="2756985"/>
          </a:xfrm>
          <a:custGeom>
            <a:avLst/>
            <a:gdLst>
              <a:gd name="connsiteX0" fmla="*/ 0 w 6557029"/>
              <a:gd name="connsiteY0" fmla="*/ 2756985 h 2756985"/>
              <a:gd name="connsiteX1" fmla="*/ 119469 w 6557029"/>
              <a:gd name="connsiteY1" fmla="*/ 2756985 h 2756985"/>
              <a:gd name="connsiteX2" fmla="*/ 119469 w 6557029"/>
              <a:gd name="connsiteY2" fmla="*/ 2743200 h 2756985"/>
              <a:gd name="connsiteX3" fmla="*/ 188394 w 6557029"/>
              <a:gd name="connsiteY3" fmla="*/ 2743200 h 2756985"/>
              <a:gd name="connsiteX4" fmla="*/ 188394 w 6557029"/>
              <a:gd name="connsiteY4" fmla="*/ 2729415 h 2756985"/>
              <a:gd name="connsiteX5" fmla="*/ 284888 w 6557029"/>
              <a:gd name="connsiteY5" fmla="*/ 2729415 h 2756985"/>
              <a:gd name="connsiteX6" fmla="*/ 284888 w 6557029"/>
              <a:gd name="connsiteY6" fmla="*/ 2706441 h 2756985"/>
              <a:gd name="connsiteX7" fmla="*/ 390572 w 6557029"/>
              <a:gd name="connsiteY7" fmla="*/ 2706441 h 2756985"/>
              <a:gd name="connsiteX8" fmla="*/ 390572 w 6557029"/>
              <a:gd name="connsiteY8" fmla="*/ 2692656 h 2756985"/>
              <a:gd name="connsiteX9" fmla="*/ 431927 w 6557029"/>
              <a:gd name="connsiteY9" fmla="*/ 2692656 h 2756985"/>
              <a:gd name="connsiteX10" fmla="*/ 431927 w 6557029"/>
              <a:gd name="connsiteY10" fmla="*/ 2660491 h 2756985"/>
              <a:gd name="connsiteX11" fmla="*/ 546802 w 6557029"/>
              <a:gd name="connsiteY11" fmla="*/ 2660491 h 2756985"/>
              <a:gd name="connsiteX12" fmla="*/ 546802 w 6557029"/>
              <a:gd name="connsiteY12" fmla="*/ 2646706 h 2756985"/>
              <a:gd name="connsiteX13" fmla="*/ 744386 w 6557029"/>
              <a:gd name="connsiteY13" fmla="*/ 2646706 h 2756985"/>
              <a:gd name="connsiteX14" fmla="*/ 744386 w 6557029"/>
              <a:gd name="connsiteY14" fmla="*/ 2614541 h 2756985"/>
              <a:gd name="connsiteX15" fmla="*/ 804120 w 6557029"/>
              <a:gd name="connsiteY15" fmla="*/ 2614541 h 2756985"/>
              <a:gd name="connsiteX16" fmla="*/ 804120 w 6557029"/>
              <a:gd name="connsiteY16" fmla="*/ 2591566 h 2756985"/>
              <a:gd name="connsiteX17" fmla="*/ 877640 w 6557029"/>
              <a:gd name="connsiteY17" fmla="*/ 2591566 h 2756985"/>
              <a:gd name="connsiteX18" fmla="*/ 877640 w 6557029"/>
              <a:gd name="connsiteY18" fmla="*/ 2573186 h 2756985"/>
              <a:gd name="connsiteX19" fmla="*/ 964944 w 6557029"/>
              <a:gd name="connsiteY19" fmla="*/ 2573186 h 2756985"/>
              <a:gd name="connsiteX20" fmla="*/ 964944 w 6557029"/>
              <a:gd name="connsiteY20" fmla="*/ 2559401 h 2756985"/>
              <a:gd name="connsiteX21" fmla="*/ 1015489 w 6557029"/>
              <a:gd name="connsiteY21" fmla="*/ 2559401 h 2756985"/>
              <a:gd name="connsiteX22" fmla="*/ 1015489 w 6557029"/>
              <a:gd name="connsiteY22" fmla="*/ 2545616 h 2756985"/>
              <a:gd name="connsiteX23" fmla="*/ 1061439 w 6557029"/>
              <a:gd name="connsiteY23" fmla="*/ 2545616 h 2756985"/>
              <a:gd name="connsiteX24" fmla="*/ 1061439 w 6557029"/>
              <a:gd name="connsiteY24" fmla="*/ 2522642 h 2756985"/>
              <a:gd name="connsiteX25" fmla="*/ 1093604 w 6557029"/>
              <a:gd name="connsiteY25" fmla="*/ 2522642 h 2756985"/>
              <a:gd name="connsiteX26" fmla="*/ 1098199 w 6557029"/>
              <a:gd name="connsiteY26" fmla="*/ 2518047 h 2756985"/>
              <a:gd name="connsiteX27" fmla="*/ 1157933 w 6557029"/>
              <a:gd name="connsiteY27" fmla="*/ 2518047 h 2756985"/>
              <a:gd name="connsiteX28" fmla="*/ 1157933 w 6557029"/>
              <a:gd name="connsiteY28" fmla="*/ 2499667 h 2756985"/>
              <a:gd name="connsiteX29" fmla="*/ 1217668 w 6557029"/>
              <a:gd name="connsiteY29" fmla="*/ 2499667 h 2756985"/>
              <a:gd name="connsiteX30" fmla="*/ 1217668 w 6557029"/>
              <a:gd name="connsiteY30" fmla="*/ 2485882 h 2756985"/>
              <a:gd name="connsiteX31" fmla="*/ 1277403 w 6557029"/>
              <a:gd name="connsiteY31" fmla="*/ 2485882 h 2756985"/>
              <a:gd name="connsiteX32" fmla="*/ 1277403 w 6557029"/>
              <a:gd name="connsiteY32" fmla="*/ 2467502 h 2756985"/>
              <a:gd name="connsiteX33" fmla="*/ 1346327 w 6557029"/>
              <a:gd name="connsiteY33" fmla="*/ 2467502 h 2756985"/>
              <a:gd name="connsiteX34" fmla="*/ 1355517 w 6557029"/>
              <a:gd name="connsiteY34" fmla="*/ 2458312 h 2756985"/>
              <a:gd name="connsiteX35" fmla="*/ 1424442 w 6557029"/>
              <a:gd name="connsiteY35" fmla="*/ 2458312 h 2756985"/>
              <a:gd name="connsiteX36" fmla="*/ 1424442 w 6557029"/>
              <a:gd name="connsiteY36" fmla="*/ 2421552 h 2756985"/>
              <a:gd name="connsiteX37" fmla="*/ 1470392 w 6557029"/>
              <a:gd name="connsiteY37" fmla="*/ 2421552 h 2756985"/>
              <a:gd name="connsiteX38" fmla="*/ 1470392 w 6557029"/>
              <a:gd name="connsiteY38" fmla="*/ 2389387 h 2756985"/>
              <a:gd name="connsiteX39" fmla="*/ 1488771 w 6557029"/>
              <a:gd name="connsiteY39" fmla="*/ 2389387 h 2756985"/>
              <a:gd name="connsiteX40" fmla="*/ 1488771 w 6557029"/>
              <a:gd name="connsiteY40" fmla="*/ 2357223 h 2756985"/>
              <a:gd name="connsiteX41" fmla="*/ 1557696 w 6557029"/>
              <a:gd name="connsiteY41" fmla="*/ 2357223 h 2756985"/>
              <a:gd name="connsiteX42" fmla="*/ 1557696 w 6557029"/>
              <a:gd name="connsiteY42" fmla="*/ 2329653 h 2756985"/>
              <a:gd name="connsiteX43" fmla="*/ 1773660 w 6557029"/>
              <a:gd name="connsiteY43" fmla="*/ 2329653 h 2756985"/>
              <a:gd name="connsiteX44" fmla="*/ 1773660 w 6557029"/>
              <a:gd name="connsiteY44" fmla="*/ 2311273 h 2756985"/>
              <a:gd name="connsiteX45" fmla="*/ 1828800 w 6557029"/>
              <a:gd name="connsiteY45" fmla="*/ 2311273 h 2756985"/>
              <a:gd name="connsiteX46" fmla="*/ 1828800 w 6557029"/>
              <a:gd name="connsiteY46" fmla="*/ 2288298 h 2756985"/>
              <a:gd name="connsiteX47" fmla="*/ 1879344 w 6557029"/>
              <a:gd name="connsiteY47" fmla="*/ 2288298 h 2756985"/>
              <a:gd name="connsiteX48" fmla="*/ 1879344 w 6557029"/>
              <a:gd name="connsiteY48" fmla="*/ 2251538 h 2756985"/>
              <a:gd name="connsiteX49" fmla="*/ 1939079 w 6557029"/>
              <a:gd name="connsiteY49" fmla="*/ 2251538 h 2756985"/>
              <a:gd name="connsiteX50" fmla="*/ 1939079 w 6557029"/>
              <a:gd name="connsiteY50" fmla="*/ 2223968 h 2756985"/>
              <a:gd name="connsiteX51" fmla="*/ 1952864 w 6557029"/>
              <a:gd name="connsiteY51" fmla="*/ 2223968 h 2756985"/>
              <a:gd name="connsiteX52" fmla="*/ 1952864 w 6557029"/>
              <a:gd name="connsiteY52" fmla="*/ 2205588 h 2756985"/>
              <a:gd name="connsiteX53" fmla="*/ 2003409 w 6557029"/>
              <a:gd name="connsiteY53" fmla="*/ 2205588 h 2756985"/>
              <a:gd name="connsiteX54" fmla="*/ 2003409 w 6557029"/>
              <a:gd name="connsiteY54" fmla="*/ 2187208 h 2756985"/>
              <a:gd name="connsiteX55" fmla="*/ 2076928 w 6557029"/>
              <a:gd name="connsiteY55" fmla="*/ 2187208 h 2756985"/>
              <a:gd name="connsiteX56" fmla="*/ 2076928 w 6557029"/>
              <a:gd name="connsiteY56" fmla="*/ 2159639 h 2756985"/>
              <a:gd name="connsiteX57" fmla="*/ 2095308 w 6557029"/>
              <a:gd name="connsiteY57" fmla="*/ 2159639 h 2756985"/>
              <a:gd name="connsiteX58" fmla="*/ 2095308 w 6557029"/>
              <a:gd name="connsiteY58" fmla="*/ 2145854 h 2756985"/>
              <a:gd name="connsiteX59" fmla="*/ 2145853 w 6557029"/>
              <a:gd name="connsiteY59" fmla="*/ 2145854 h 2756985"/>
              <a:gd name="connsiteX60" fmla="*/ 2145853 w 6557029"/>
              <a:gd name="connsiteY60" fmla="*/ 2122879 h 2756985"/>
              <a:gd name="connsiteX61" fmla="*/ 2200993 w 6557029"/>
              <a:gd name="connsiteY61" fmla="*/ 2122879 h 2756985"/>
              <a:gd name="connsiteX62" fmla="*/ 2200993 w 6557029"/>
              <a:gd name="connsiteY62" fmla="*/ 2104499 h 2756985"/>
              <a:gd name="connsiteX63" fmla="*/ 2214778 w 6557029"/>
              <a:gd name="connsiteY63" fmla="*/ 2104499 h 2756985"/>
              <a:gd name="connsiteX64" fmla="*/ 2214778 w 6557029"/>
              <a:gd name="connsiteY64" fmla="*/ 2049359 h 2756985"/>
              <a:gd name="connsiteX65" fmla="*/ 2228562 w 6557029"/>
              <a:gd name="connsiteY65" fmla="*/ 2049359 h 2756985"/>
              <a:gd name="connsiteX66" fmla="*/ 2228562 w 6557029"/>
              <a:gd name="connsiteY66" fmla="*/ 2017194 h 2756985"/>
              <a:gd name="connsiteX67" fmla="*/ 2311272 w 6557029"/>
              <a:gd name="connsiteY67" fmla="*/ 2017194 h 2756985"/>
              <a:gd name="connsiteX68" fmla="*/ 2311272 w 6557029"/>
              <a:gd name="connsiteY68" fmla="*/ 1998814 h 2756985"/>
              <a:gd name="connsiteX69" fmla="*/ 2334247 w 6557029"/>
              <a:gd name="connsiteY69" fmla="*/ 1998814 h 2756985"/>
              <a:gd name="connsiteX70" fmla="*/ 2334247 w 6557029"/>
              <a:gd name="connsiteY70" fmla="*/ 1985030 h 2756985"/>
              <a:gd name="connsiteX71" fmla="*/ 2380197 w 6557029"/>
              <a:gd name="connsiteY71" fmla="*/ 1985030 h 2756985"/>
              <a:gd name="connsiteX72" fmla="*/ 2380197 w 6557029"/>
              <a:gd name="connsiteY72" fmla="*/ 1966650 h 2756985"/>
              <a:gd name="connsiteX73" fmla="*/ 2398577 w 6557029"/>
              <a:gd name="connsiteY73" fmla="*/ 1966650 h 2756985"/>
              <a:gd name="connsiteX74" fmla="*/ 2398577 w 6557029"/>
              <a:gd name="connsiteY74" fmla="*/ 1943675 h 2756985"/>
              <a:gd name="connsiteX75" fmla="*/ 2412361 w 6557029"/>
              <a:gd name="connsiteY75" fmla="*/ 1943675 h 2756985"/>
              <a:gd name="connsiteX76" fmla="*/ 2412361 w 6557029"/>
              <a:gd name="connsiteY76" fmla="*/ 1929890 h 2756985"/>
              <a:gd name="connsiteX77" fmla="*/ 2499666 w 6557029"/>
              <a:gd name="connsiteY77" fmla="*/ 1929890 h 2756985"/>
              <a:gd name="connsiteX78" fmla="*/ 2499666 w 6557029"/>
              <a:gd name="connsiteY78" fmla="*/ 1916105 h 2756985"/>
              <a:gd name="connsiteX79" fmla="*/ 2706440 w 6557029"/>
              <a:gd name="connsiteY79" fmla="*/ 1916105 h 2756985"/>
              <a:gd name="connsiteX80" fmla="*/ 2706440 w 6557029"/>
              <a:gd name="connsiteY80" fmla="*/ 1897725 h 2756985"/>
              <a:gd name="connsiteX81" fmla="*/ 2734010 w 6557029"/>
              <a:gd name="connsiteY81" fmla="*/ 1897725 h 2756985"/>
              <a:gd name="connsiteX82" fmla="*/ 2734010 w 6557029"/>
              <a:gd name="connsiteY82" fmla="*/ 1874750 h 2756985"/>
              <a:gd name="connsiteX83" fmla="*/ 2752390 w 6557029"/>
              <a:gd name="connsiteY83" fmla="*/ 1874750 h 2756985"/>
              <a:gd name="connsiteX84" fmla="*/ 2752390 w 6557029"/>
              <a:gd name="connsiteY84" fmla="*/ 1860965 h 2756985"/>
              <a:gd name="connsiteX85" fmla="*/ 2789149 w 6557029"/>
              <a:gd name="connsiteY85" fmla="*/ 1860965 h 2756985"/>
              <a:gd name="connsiteX86" fmla="*/ 2789149 w 6557029"/>
              <a:gd name="connsiteY86" fmla="*/ 1833395 h 2756985"/>
              <a:gd name="connsiteX87" fmla="*/ 2835099 w 6557029"/>
              <a:gd name="connsiteY87" fmla="*/ 1833395 h 2756985"/>
              <a:gd name="connsiteX88" fmla="*/ 2835099 w 6557029"/>
              <a:gd name="connsiteY88" fmla="*/ 1792041 h 2756985"/>
              <a:gd name="connsiteX89" fmla="*/ 2890239 w 6557029"/>
              <a:gd name="connsiteY89" fmla="*/ 1792041 h 2756985"/>
              <a:gd name="connsiteX90" fmla="*/ 2890239 w 6557029"/>
              <a:gd name="connsiteY90" fmla="*/ 1769066 h 2756985"/>
              <a:gd name="connsiteX91" fmla="*/ 2931594 w 6557029"/>
              <a:gd name="connsiteY91" fmla="*/ 1769066 h 2756985"/>
              <a:gd name="connsiteX92" fmla="*/ 2931594 w 6557029"/>
              <a:gd name="connsiteY92" fmla="*/ 1746091 h 2756985"/>
              <a:gd name="connsiteX93" fmla="*/ 3051063 w 6557029"/>
              <a:gd name="connsiteY93" fmla="*/ 1746091 h 2756985"/>
              <a:gd name="connsiteX94" fmla="*/ 3051063 w 6557029"/>
              <a:gd name="connsiteY94" fmla="*/ 1718521 h 2756985"/>
              <a:gd name="connsiteX95" fmla="*/ 3101608 w 6557029"/>
              <a:gd name="connsiteY95" fmla="*/ 1718521 h 2756985"/>
              <a:gd name="connsiteX96" fmla="*/ 3101608 w 6557029"/>
              <a:gd name="connsiteY96" fmla="*/ 1695546 h 2756985"/>
              <a:gd name="connsiteX97" fmla="*/ 3115393 w 6557029"/>
              <a:gd name="connsiteY97" fmla="*/ 1695546 h 2756985"/>
              <a:gd name="connsiteX98" fmla="*/ 3115393 w 6557029"/>
              <a:gd name="connsiteY98" fmla="*/ 1677166 h 2756985"/>
              <a:gd name="connsiteX99" fmla="*/ 3211887 w 6557029"/>
              <a:gd name="connsiteY99" fmla="*/ 1677166 h 2756985"/>
              <a:gd name="connsiteX100" fmla="*/ 3211887 w 6557029"/>
              <a:gd name="connsiteY100" fmla="*/ 1645001 h 2756985"/>
              <a:gd name="connsiteX101" fmla="*/ 3253242 w 6557029"/>
              <a:gd name="connsiteY101" fmla="*/ 1645001 h 2756985"/>
              <a:gd name="connsiteX102" fmla="*/ 3253242 w 6557029"/>
              <a:gd name="connsiteY102" fmla="*/ 1626622 h 2756985"/>
              <a:gd name="connsiteX103" fmla="*/ 3331356 w 6557029"/>
              <a:gd name="connsiteY103" fmla="*/ 1626622 h 2756985"/>
              <a:gd name="connsiteX104" fmla="*/ 3345141 w 6557029"/>
              <a:gd name="connsiteY104" fmla="*/ 1612837 h 2756985"/>
              <a:gd name="connsiteX105" fmla="*/ 3437041 w 6557029"/>
              <a:gd name="connsiteY105" fmla="*/ 1612837 h 2756985"/>
              <a:gd name="connsiteX106" fmla="*/ 3437041 w 6557029"/>
              <a:gd name="connsiteY106" fmla="*/ 1589862 h 2756985"/>
              <a:gd name="connsiteX107" fmla="*/ 3464611 w 6557029"/>
              <a:gd name="connsiteY107" fmla="*/ 1589862 h 2756985"/>
              <a:gd name="connsiteX108" fmla="*/ 3464611 w 6557029"/>
              <a:gd name="connsiteY108" fmla="*/ 1571482 h 2756985"/>
              <a:gd name="connsiteX109" fmla="*/ 3496775 w 6557029"/>
              <a:gd name="connsiteY109" fmla="*/ 1571482 h 2756985"/>
              <a:gd name="connsiteX110" fmla="*/ 3496775 w 6557029"/>
              <a:gd name="connsiteY110" fmla="*/ 1557697 h 2756985"/>
              <a:gd name="connsiteX111" fmla="*/ 3524345 w 6557029"/>
              <a:gd name="connsiteY111" fmla="*/ 1557697 h 2756985"/>
              <a:gd name="connsiteX112" fmla="*/ 3524345 w 6557029"/>
              <a:gd name="connsiteY112" fmla="*/ 1539317 h 2756985"/>
              <a:gd name="connsiteX113" fmla="*/ 3694359 w 6557029"/>
              <a:gd name="connsiteY113" fmla="*/ 1539317 h 2756985"/>
              <a:gd name="connsiteX114" fmla="*/ 3694359 w 6557029"/>
              <a:gd name="connsiteY114" fmla="*/ 1511747 h 2756985"/>
              <a:gd name="connsiteX115" fmla="*/ 3781664 w 6557029"/>
              <a:gd name="connsiteY115" fmla="*/ 1511747 h 2756985"/>
              <a:gd name="connsiteX116" fmla="*/ 3781664 w 6557029"/>
              <a:gd name="connsiteY116" fmla="*/ 1484177 h 2756985"/>
              <a:gd name="connsiteX117" fmla="*/ 3832209 w 6557029"/>
              <a:gd name="connsiteY117" fmla="*/ 1484177 h 2756985"/>
              <a:gd name="connsiteX118" fmla="*/ 3832209 w 6557029"/>
              <a:gd name="connsiteY118" fmla="*/ 1456607 h 2756985"/>
              <a:gd name="connsiteX119" fmla="*/ 3868968 w 6557029"/>
              <a:gd name="connsiteY119" fmla="*/ 1456607 h 2756985"/>
              <a:gd name="connsiteX120" fmla="*/ 3868968 w 6557029"/>
              <a:gd name="connsiteY120" fmla="*/ 1452012 h 2756985"/>
              <a:gd name="connsiteX121" fmla="*/ 3951678 w 6557029"/>
              <a:gd name="connsiteY121" fmla="*/ 1452012 h 2756985"/>
              <a:gd name="connsiteX122" fmla="*/ 3951678 w 6557029"/>
              <a:gd name="connsiteY122" fmla="*/ 1433633 h 2756985"/>
              <a:gd name="connsiteX123" fmla="*/ 4002223 w 6557029"/>
              <a:gd name="connsiteY123" fmla="*/ 1433633 h 2756985"/>
              <a:gd name="connsiteX124" fmla="*/ 4002223 w 6557029"/>
              <a:gd name="connsiteY124" fmla="*/ 1406063 h 2756985"/>
              <a:gd name="connsiteX125" fmla="*/ 4057362 w 6557029"/>
              <a:gd name="connsiteY125" fmla="*/ 1406063 h 2756985"/>
              <a:gd name="connsiteX126" fmla="*/ 4057362 w 6557029"/>
              <a:gd name="connsiteY126" fmla="*/ 1373898 h 2756985"/>
              <a:gd name="connsiteX127" fmla="*/ 4112502 w 6557029"/>
              <a:gd name="connsiteY127" fmla="*/ 1373898 h 2756985"/>
              <a:gd name="connsiteX128" fmla="*/ 4112502 w 6557029"/>
              <a:gd name="connsiteY128" fmla="*/ 1346328 h 2756985"/>
              <a:gd name="connsiteX129" fmla="*/ 4130882 w 6557029"/>
              <a:gd name="connsiteY129" fmla="*/ 1346328 h 2756985"/>
              <a:gd name="connsiteX130" fmla="*/ 4130882 w 6557029"/>
              <a:gd name="connsiteY130" fmla="*/ 1332543 h 2756985"/>
              <a:gd name="connsiteX131" fmla="*/ 4167642 w 6557029"/>
              <a:gd name="connsiteY131" fmla="*/ 1332543 h 2756985"/>
              <a:gd name="connsiteX132" fmla="*/ 4167642 w 6557029"/>
              <a:gd name="connsiteY132" fmla="*/ 1323353 h 2756985"/>
              <a:gd name="connsiteX133" fmla="*/ 4190617 w 6557029"/>
              <a:gd name="connsiteY133" fmla="*/ 1323353 h 2756985"/>
              <a:gd name="connsiteX134" fmla="*/ 4190617 w 6557029"/>
              <a:gd name="connsiteY134" fmla="*/ 1304973 h 2756985"/>
              <a:gd name="connsiteX135" fmla="*/ 4351441 w 6557029"/>
              <a:gd name="connsiteY135" fmla="*/ 1304973 h 2756985"/>
              <a:gd name="connsiteX136" fmla="*/ 4351441 w 6557029"/>
              <a:gd name="connsiteY136" fmla="*/ 1286593 h 2756985"/>
              <a:gd name="connsiteX137" fmla="*/ 4401986 w 6557029"/>
              <a:gd name="connsiteY137" fmla="*/ 1286593 h 2756985"/>
              <a:gd name="connsiteX138" fmla="*/ 4401986 w 6557029"/>
              <a:gd name="connsiteY138" fmla="*/ 1263618 h 2756985"/>
              <a:gd name="connsiteX139" fmla="*/ 4438745 w 6557029"/>
              <a:gd name="connsiteY139" fmla="*/ 1263618 h 2756985"/>
              <a:gd name="connsiteX140" fmla="*/ 4438745 w 6557029"/>
              <a:gd name="connsiteY140" fmla="*/ 1240644 h 2756985"/>
              <a:gd name="connsiteX141" fmla="*/ 4461720 w 6557029"/>
              <a:gd name="connsiteY141" fmla="*/ 1240644 h 2756985"/>
              <a:gd name="connsiteX142" fmla="*/ 4461720 w 6557029"/>
              <a:gd name="connsiteY142" fmla="*/ 1203884 h 2756985"/>
              <a:gd name="connsiteX143" fmla="*/ 4535240 w 6557029"/>
              <a:gd name="connsiteY143" fmla="*/ 1203884 h 2756985"/>
              <a:gd name="connsiteX144" fmla="*/ 4535240 w 6557029"/>
              <a:gd name="connsiteY144" fmla="*/ 1185504 h 2756985"/>
              <a:gd name="connsiteX145" fmla="*/ 4696064 w 6557029"/>
              <a:gd name="connsiteY145" fmla="*/ 1185504 h 2756985"/>
              <a:gd name="connsiteX146" fmla="*/ 4696064 w 6557029"/>
              <a:gd name="connsiteY146" fmla="*/ 1162529 h 2756985"/>
              <a:gd name="connsiteX147" fmla="*/ 4737419 w 6557029"/>
              <a:gd name="connsiteY147" fmla="*/ 1162529 h 2756985"/>
              <a:gd name="connsiteX148" fmla="*/ 4737419 w 6557029"/>
              <a:gd name="connsiteY148" fmla="*/ 1134959 h 2756985"/>
              <a:gd name="connsiteX149" fmla="*/ 4751204 w 6557029"/>
              <a:gd name="connsiteY149" fmla="*/ 1134959 h 2756985"/>
              <a:gd name="connsiteX150" fmla="*/ 4751204 w 6557029"/>
              <a:gd name="connsiteY150" fmla="*/ 1111984 h 2756985"/>
              <a:gd name="connsiteX151" fmla="*/ 4925813 w 6557029"/>
              <a:gd name="connsiteY151" fmla="*/ 1111984 h 2756985"/>
              <a:gd name="connsiteX152" fmla="*/ 4925813 w 6557029"/>
              <a:gd name="connsiteY152" fmla="*/ 1089009 h 2756985"/>
              <a:gd name="connsiteX153" fmla="*/ 4962572 w 6557029"/>
              <a:gd name="connsiteY153" fmla="*/ 1089009 h 2756985"/>
              <a:gd name="connsiteX154" fmla="*/ 4962572 w 6557029"/>
              <a:gd name="connsiteY154" fmla="*/ 1056845 h 2756985"/>
              <a:gd name="connsiteX155" fmla="*/ 4962572 w 6557029"/>
              <a:gd name="connsiteY155" fmla="*/ 1056845 h 2756985"/>
              <a:gd name="connsiteX156" fmla="*/ 4994737 w 6557029"/>
              <a:gd name="connsiteY156" fmla="*/ 1024680 h 2756985"/>
              <a:gd name="connsiteX157" fmla="*/ 5059067 w 6557029"/>
              <a:gd name="connsiteY157" fmla="*/ 1024680 h 2756985"/>
              <a:gd name="connsiteX158" fmla="*/ 5059067 w 6557029"/>
              <a:gd name="connsiteY158" fmla="*/ 1006300 h 2756985"/>
              <a:gd name="connsiteX159" fmla="*/ 5100422 w 6557029"/>
              <a:gd name="connsiteY159" fmla="*/ 1006300 h 2756985"/>
              <a:gd name="connsiteX160" fmla="*/ 5100422 w 6557029"/>
              <a:gd name="connsiteY160" fmla="*/ 964945 h 2756985"/>
              <a:gd name="connsiteX161" fmla="*/ 5137182 w 6557029"/>
              <a:gd name="connsiteY161" fmla="*/ 964945 h 2756985"/>
              <a:gd name="connsiteX162" fmla="*/ 5137182 w 6557029"/>
              <a:gd name="connsiteY162" fmla="*/ 941970 h 2756985"/>
              <a:gd name="connsiteX163" fmla="*/ 5169346 w 6557029"/>
              <a:gd name="connsiteY163" fmla="*/ 941970 h 2756985"/>
              <a:gd name="connsiteX164" fmla="*/ 5169346 w 6557029"/>
              <a:gd name="connsiteY164" fmla="*/ 923590 h 2756985"/>
              <a:gd name="connsiteX165" fmla="*/ 5169346 w 6557029"/>
              <a:gd name="connsiteY165" fmla="*/ 923590 h 2756985"/>
              <a:gd name="connsiteX166" fmla="*/ 5196915 w 6557029"/>
              <a:gd name="connsiteY166" fmla="*/ 896021 h 2756985"/>
              <a:gd name="connsiteX167" fmla="*/ 5252056 w 6557029"/>
              <a:gd name="connsiteY167" fmla="*/ 896021 h 2756985"/>
              <a:gd name="connsiteX168" fmla="*/ 5252056 w 6557029"/>
              <a:gd name="connsiteY168" fmla="*/ 882236 h 2756985"/>
              <a:gd name="connsiteX169" fmla="*/ 5316386 w 6557029"/>
              <a:gd name="connsiteY169" fmla="*/ 882236 h 2756985"/>
              <a:gd name="connsiteX170" fmla="*/ 5316386 w 6557029"/>
              <a:gd name="connsiteY170" fmla="*/ 804121 h 2756985"/>
              <a:gd name="connsiteX171" fmla="*/ 5334765 w 6557029"/>
              <a:gd name="connsiteY171" fmla="*/ 804121 h 2756985"/>
              <a:gd name="connsiteX172" fmla="*/ 5334765 w 6557029"/>
              <a:gd name="connsiteY172" fmla="*/ 785741 h 2756985"/>
              <a:gd name="connsiteX173" fmla="*/ 5348550 w 6557029"/>
              <a:gd name="connsiteY173" fmla="*/ 785741 h 2756985"/>
              <a:gd name="connsiteX174" fmla="*/ 5348550 w 6557029"/>
              <a:gd name="connsiteY174" fmla="*/ 785741 h 2756985"/>
              <a:gd name="connsiteX175" fmla="*/ 5348550 w 6557029"/>
              <a:gd name="connsiteY175" fmla="*/ 758171 h 2756985"/>
              <a:gd name="connsiteX176" fmla="*/ 5449640 w 6557029"/>
              <a:gd name="connsiteY176" fmla="*/ 758171 h 2756985"/>
              <a:gd name="connsiteX177" fmla="*/ 5449640 w 6557029"/>
              <a:gd name="connsiteY177" fmla="*/ 739791 h 2756985"/>
              <a:gd name="connsiteX178" fmla="*/ 5481805 w 6557029"/>
              <a:gd name="connsiteY178" fmla="*/ 739791 h 2756985"/>
              <a:gd name="connsiteX179" fmla="*/ 5481805 w 6557029"/>
              <a:gd name="connsiteY179" fmla="*/ 707627 h 2756985"/>
              <a:gd name="connsiteX180" fmla="*/ 5592084 w 6557029"/>
              <a:gd name="connsiteY180" fmla="*/ 707627 h 2756985"/>
              <a:gd name="connsiteX181" fmla="*/ 5592084 w 6557029"/>
              <a:gd name="connsiteY181" fmla="*/ 707627 h 2756985"/>
              <a:gd name="connsiteX182" fmla="*/ 5592084 w 6557029"/>
              <a:gd name="connsiteY182" fmla="*/ 675462 h 2756985"/>
              <a:gd name="connsiteX183" fmla="*/ 5670199 w 6557029"/>
              <a:gd name="connsiteY183" fmla="*/ 675462 h 2756985"/>
              <a:gd name="connsiteX184" fmla="*/ 5670199 w 6557029"/>
              <a:gd name="connsiteY184" fmla="*/ 652487 h 2756985"/>
              <a:gd name="connsiteX185" fmla="*/ 5711553 w 6557029"/>
              <a:gd name="connsiteY185" fmla="*/ 652487 h 2756985"/>
              <a:gd name="connsiteX186" fmla="*/ 5711553 w 6557029"/>
              <a:gd name="connsiteY186" fmla="*/ 624917 h 2756985"/>
              <a:gd name="connsiteX187" fmla="*/ 5762098 w 6557029"/>
              <a:gd name="connsiteY187" fmla="*/ 624917 h 2756985"/>
              <a:gd name="connsiteX188" fmla="*/ 5762098 w 6557029"/>
              <a:gd name="connsiteY188" fmla="*/ 597347 h 2756985"/>
              <a:gd name="connsiteX189" fmla="*/ 5798858 w 6557029"/>
              <a:gd name="connsiteY189" fmla="*/ 597347 h 2756985"/>
              <a:gd name="connsiteX190" fmla="*/ 5798858 w 6557029"/>
              <a:gd name="connsiteY190" fmla="*/ 560587 h 2756985"/>
              <a:gd name="connsiteX191" fmla="*/ 5840213 w 6557029"/>
              <a:gd name="connsiteY191" fmla="*/ 560587 h 2756985"/>
              <a:gd name="connsiteX192" fmla="*/ 5840213 w 6557029"/>
              <a:gd name="connsiteY192" fmla="*/ 533017 h 2756985"/>
              <a:gd name="connsiteX193" fmla="*/ 5863188 w 6557029"/>
              <a:gd name="connsiteY193" fmla="*/ 533017 h 2756985"/>
              <a:gd name="connsiteX194" fmla="*/ 5863188 w 6557029"/>
              <a:gd name="connsiteY194" fmla="*/ 482473 h 2756985"/>
              <a:gd name="connsiteX195" fmla="*/ 5890757 w 6557029"/>
              <a:gd name="connsiteY195" fmla="*/ 482473 h 2756985"/>
              <a:gd name="connsiteX196" fmla="*/ 5890757 w 6557029"/>
              <a:gd name="connsiteY196" fmla="*/ 431928 h 2756985"/>
              <a:gd name="connsiteX197" fmla="*/ 5982657 w 6557029"/>
              <a:gd name="connsiteY197" fmla="*/ 431928 h 2756985"/>
              <a:gd name="connsiteX198" fmla="*/ 5982657 w 6557029"/>
              <a:gd name="connsiteY198" fmla="*/ 408953 h 2756985"/>
              <a:gd name="connsiteX199" fmla="*/ 6033202 w 6557029"/>
              <a:gd name="connsiteY199" fmla="*/ 408953 h 2756985"/>
              <a:gd name="connsiteX200" fmla="*/ 6033202 w 6557029"/>
              <a:gd name="connsiteY200" fmla="*/ 358408 h 2756985"/>
              <a:gd name="connsiteX201" fmla="*/ 6111316 w 6557029"/>
              <a:gd name="connsiteY201" fmla="*/ 358408 h 2756985"/>
              <a:gd name="connsiteX202" fmla="*/ 6111316 w 6557029"/>
              <a:gd name="connsiteY202" fmla="*/ 275699 h 2756985"/>
              <a:gd name="connsiteX203" fmla="*/ 6189431 w 6557029"/>
              <a:gd name="connsiteY203" fmla="*/ 275699 h 2756985"/>
              <a:gd name="connsiteX204" fmla="*/ 6189431 w 6557029"/>
              <a:gd name="connsiteY204" fmla="*/ 234344 h 2756985"/>
              <a:gd name="connsiteX205" fmla="*/ 6235381 w 6557029"/>
              <a:gd name="connsiteY205" fmla="*/ 234344 h 2756985"/>
              <a:gd name="connsiteX206" fmla="*/ 6235381 w 6557029"/>
              <a:gd name="connsiteY206" fmla="*/ 174609 h 2756985"/>
              <a:gd name="connsiteX207" fmla="*/ 6313495 w 6557029"/>
              <a:gd name="connsiteY207" fmla="*/ 174609 h 2756985"/>
              <a:gd name="connsiteX208" fmla="*/ 6313495 w 6557029"/>
              <a:gd name="connsiteY208" fmla="*/ 124065 h 2756985"/>
              <a:gd name="connsiteX209" fmla="*/ 6327280 w 6557029"/>
              <a:gd name="connsiteY209" fmla="*/ 124065 h 2756985"/>
              <a:gd name="connsiteX210" fmla="*/ 6327280 w 6557029"/>
              <a:gd name="connsiteY210" fmla="*/ 73520 h 2756985"/>
              <a:gd name="connsiteX211" fmla="*/ 6511079 w 6557029"/>
              <a:gd name="connsiteY211" fmla="*/ 73520 h 2756985"/>
              <a:gd name="connsiteX212" fmla="*/ 6511079 w 6557029"/>
              <a:gd name="connsiteY212" fmla="*/ 0 h 2756985"/>
              <a:gd name="connsiteX213" fmla="*/ 6557029 w 6557029"/>
              <a:gd name="connsiteY213" fmla="*/ 0 h 275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6557029" h="2756985">
                <a:moveTo>
                  <a:pt x="0" y="2756985"/>
                </a:moveTo>
                <a:lnTo>
                  <a:pt x="119469" y="2756985"/>
                </a:lnTo>
                <a:lnTo>
                  <a:pt x="119469" y="2743200"/>
                </a:lnTo>
                <a:lnTo>
                  <a:pt x="188394" y="2743200"/>
                </a:lnTo>
                <a:lnTo>
                  <a:pt x="188394" y="2729415"/>
                </a:lnTo>
                <a:lnTo>
                  <a:pt x="284888" y="2729415"/>
                </a:lnTo>
                <a:lnTo>
                  <a:pt x="284888" y="2706441"/>
                </a:lnTo>
                <a:lnTo>
                  <a:pt x="390572" y="2706441"/>
                </a:lnTo>
                <a:lnTo>
                  <a:pt x="390572" y="2692656"/>
                </a:lnTo>
                <a:lnTo>
                  <a:pt x="431927" y="2692656"/>
                </a:lnTo>
                <a:lnTo>
                  <a:pt x="431927" y="2660491"/>
                </a:lnTo>
                <a:lnTo>
                  <a:pt x="546802" y="2660491"/>
                </a:lnTo>
                <a:lnTo>
                  <a:pt x="546802" y="2646706"/>
                </a:lnTo>
                <a:lnTo>
                  <a:pt x="744386" y="2646706"/>
                </a:lnTo>
                <a:lnTo>
                  <a:pt x="744386" y="2614541"/>
                </a:lnTo>
                <a:lnTo>
                  <a:pt x="804120" y="2614541"/>
                </a:lnTo>
                <a:lnTo>
                  <a:pt x="804120" y="2591566"/>
                </a:lnTo>
                <a:lnTo>
                  <a:pt x="877640" y="2591566"/>
                </a:lnTo>
                <a:lnTo>
                  <a:pt x="877640" y="2573186"/>
                </a:lnTo>
                <a:lnTo>
                  <a:pt x="964944" y="2573186"/>
                </a:lnTo>
                <a:lnTo>
                  <a:pt x="964944" y="2559401"/>
                </a:lnTo>
                <a:lnTo>
                  <a:pt x="1015489" y="2559401"/>
                </a:lnTo>
                <a:lnTo>
                  <a:pt x="1015489" y="2545616"/>
                </a:lnTo>
                <a:lnTo>
                  <a:pt x="1061439" y="2545616"/>
                </a:lnTo>
                <a:lnTo>
                  <a:pt x="1061439" y="2522642"/>
                </a:lnTo>
                <a:lnTo>
                  <a:pt x="1093604" y="2522642"/>
                </a:lnTo>
                <a:lnTo>
                  <a:pt x="1098199" y="2518047"/>
                </a:lnTo>
                <a:lnTo>
                  <a:pt x="1157933" y="2518047"/>
                </a:lnTo>
                <a:lnTo>
                  <a:pt x="1157933" y="2499667"/>
                </a:lnTo>
                <a:lnTo>
                  <a:pt x="1217668" y="2499667"/>
                </a:lnTo>
                <a:lnTo>
                  <a:pt x="1217668" y="2485882"/>
                </a:lnTo>
                <a:lnTo>
                  <a:pt x="1277403" y="2485882"/>
                </a:lnTo>
                <a:lnTo>
                  <a:pt x="1277403" y="2467502"/>
                </a:lnTo>
                <a:lnTo>
                  <a:pt x="1346327" y="2467502"/>
                </a:lnTo>
                <a:lnTo>
                  <a:pt x="1355517" y="2458312"/>
                </a:lnTo>
                <a:lnTo>
                  <a:pt x="1424442" y="2458312"/>
                </a:lnTo>
                <a:lnTo>
                  <a:pt x="1424442" y="2421552"/>
                </a:lnTo>
                <a:lnTo>
                  <a:pt x="1470392" y="2421552"/>
                </a:lnTo>
                <a:lnTo>
                  <a:pt x="1470392" y="2389387"/>
                </a:lnTo>
                <a:lnTo>
                  <a:pt x="1488771" y="2389387"/>
                </a:lnTo>
                <a:lnTo>
                  <a:pt x="1488771" y="2357223"/>
                </a:lnTo>
                <a:lnTo>
                  <a:pt x="1557696" y="2357223"/>
                </a:lnTo>
                <a:lnTo>
                  <a:pt x="1557696" y="2329653"/>
                </a:lnTo>
                <a:lnTo>
                  <a:pt x="1773660" y="2329653"/>
                </a:lnTo>
                <a:lnTo>
                  <a:pt x="1773660" y="2311273"/>
                </a:lnTo>
                <a:lnTo>
                  <a:pt x="1828800" y="2311273"/>
                </a:lnTo>
                <a:lnTo>
                  <a:pt x="1828800" y="2288298"/>
                </a:lnTo>
                <a:lnTo>
                  <a:pt x="1879344" y="2288298"/>
                </a:lnTo>
                <a:lnTo>
                  <a:pt x="1879344" y="2251538"/>
                </a:lnTo>
                <a:lnTo>
                  <a:pt x="1939079" y="2251538"/>
                </a:lnTo>
                <a:lnTo>
                  <a:pt x="1939079" y="2223968"/>
                </a:lnTo>
                <a:lnTo>
                  <a:pt x="1952864" y="2223968"/>
                </a:lnTo>
                <a:lnTo>
                  <a:pt x="1952864" y="2205588"/>
                </a:lnTo>
                <a:lnTo>
                  <a:pt x="2003409" y="2205588"/>
                </a:lnTo>
                <a:lnTo>
                  <a:pt x="2003409" y="2187208"/>
                </a:lnTo>
                <a:lnTo>
                  <a:pt x="2076928" y="2187208"/>
                </a:lnTo>
                <a:lnTo>
                  <a:pt x="2076928" y="2159639"/>
                </a:lnTo>
                <a:lnTo>
                  <a:pt x="2095308" y="2159639"/>
                </a:lnTo>
                <a:lnTo>
                  <a:pt x="2095308" y="2145854"/>
                </a:lnTo>
                <a:lnTo>
                  <a:pt x="2145853" y="2145854"/>
                </a:lnTo>
                <a:lnTo>
                  <a:pt x="2145853" y="2122879"/>
                </a:lnTo>
                <a:lnTo>
                  <a:pt x="2200993" y="2122879"/>
                </a:lnTo>
                <a:lnTo>
                  <a:pt x="2200993" y="2104499"/>
                </a:lnTo>
                <a:lnTo>
                  <a:pt x="2214778" y="2104499"/>
                </a:lnTo>
                <a:lnTo>
                  <a:pt x="2214778" y="2049359"/>
                </a:lnTo>
                <a:lnTo>
                  <a:pt x="2228562" y="2049359"/>
                </a:lnTo>
                <a:lnTo>
                  <a:pt x="2228562" y="2017194"/>
                </a:lnTo>
                <a:lnTo>
                  <a:pt x="2311272" y="2017194"/>
                </a:lnTo>
                <a:lnTo>
                  <a:pt x="2311272" y="1998814"/>
                </a:lnTo>
                <a:lnTo>
                  <a:pt x="2334247" y="1998814"/>
                </a:lnTo>
                <a:lnTo>
                  <a:pt x="2334247" y="1985030"/>
                </a:lnTo>
                <a:lnTo>
                  <a:pt x="2380197" y="1985030"/>
                </a:lnTo>
                <a:lnTo>
                  <a:pt x="2380197" y="1966650"/>
                </a:lnTo>
                <a:lnTo>
                  <a:pt x="2398577" y="1966650"/>
                </a:lnTo>
                <a:lnTo>
                  <a:pt x="2398577" y="1943675"/>
                </a:lnTo>
                <a:lnTo>
                  <a:pt x="2412361" y="1943675"/>
                </a:lnTo>
                <a:lnTo>
                  <a:pt x="2412361" y="1929890"/>
                </a:lnTo>
                <a:lnTo>
                  <a:pt x="2499666" y="1929890"/>
                </a:lnTo>
                <a:lnTo>
                  <a:pt x="2499666" y="1916105"/>
                </a:lnTo>
                <a:lnTo>
                  <a:pt x="2706440" y="1916105"/>
                </a:lnTo>
                <a:lnTo>
                  <a:pt x="2706440" y="1897725"/>
                </a:lnTo>
                <a:lnTo>
                  <a:pt x="2734010" y="1897725"/>
                </a:lnTo>
                <a:lnTo>
                  <a:pt x="2734010" y="1874750"/>
                </a:lnTo>
                <a:lnTo>
                  <a:pt x="2752390" y="1874750"/>
                </a:lnTo>
                <a:lnTo>
                  <a:pt x="2752390" y="1860965"/>
                </a:lnTo>
                <a:lnTo>
                  <a:pt x="2789149" y="1860965"/>
                </a:lnTo>
                <a:lnTo>
                  <a:pt x="2789149" y="1833395"/>
                </a:lnTo>
                <a:lnTo>
                  <a:pt x="2835099" y="1833395"/>
                </a:lnTo>
                <a:lnTo>
                  <a:pt x="2835099" y="1792041"/>
                </a:lnTo>
                <a:lnTo>
                  <a:pt x="2890239" y="1792041"/>
                </a:lnTo>
                <a:lnTo>
                  <a:pt x="2890239" y="1769066"/>
                </a:lnTo>
                <a:lnTo>
                  <a:pt x="2931594" y="1769066"/>
                </a:lnTo>
                <a:lnTo>
                  <a:pt x="2931594" y="1746091"/>
                </a:lnTo>
                <a:lnTo>
                  <a:pt x="3051063" y="1746091"/>
                </a:lnTo>
                <a:lnTo>
                  <a:pt x="3051063" y="1718521"/>
                </a:lnTo>
                <a:lnTo>
                  <a:pt x="3101608" y="1718521"/>
                </a:lnTo>
                <a:lnTo>
                  <a:pt x="3101608" y="1695546"/>
                </a:lnTo>
                <a:lnTo>
                  <a:pt x="3115393" y="1695546"/>
                </a:lnTo>
                <a:lnTo>
                  <a:pt x="3115393" y="1677166"/>
                </a:lnTo>
                <a:lnTo>
                  <a:pt x="3211887" y="1677166"/>
                </a:lnTo>
                <a:lnTo>
                  <a:pt x="3211887" y="1645001"/>
                </a:lnTo>
                <a:lnTo>
                  <a:pt x="3253242" y="1645001"/>
                </a:lnTo>
                <a:lnTo>
                  <a:pt x="3253242" y="1626622"/>
                </a:lnTo>
                <a:lnTo>
                  <a:pt x="3331356" y="1626622"/>
                </a:lnTo>
                <a:lnTo>
                  <a:pt x="3345141" y="1612837"/>
                </a:lnTo>
                <a:lnTo>
                  <a:pt x="3437041" y="1612837"/>
                </a:lnTo>
                <a:lnTo>
                  <a:pt x="3437041" y="1589862"/>
                </a:lnTo>
                <a:lnTo>
                  <a:pt x="3464611" y="1589862"/>
                </a:lnTo>
                <a:lnTo>
                  <a:pt x="3464611" y="1571482"/>
                </a:lnTo>
                <a:lnTo>
                  <a:pt x="3496775" y="1571482"/>
                </a:lnTo>
                <a:lnTo>
                  <a:pt x="3496775" y="1557697"/>
                </a:lnTo>
                <a:lnTo>
                  <a:pt x="3524345" y="1557697"/>
                </a:lnTo>
                <a:lnTo>
                  <a:pt x="3524345" y="1539317"/>
                </a:lnTo>
                <a:lnTo>
                  <a:pt x="3694359" y="1539317"/>
                </a:lnTo>
                <a:lnTo>
                  <a:pt x="3694359" y="1511747"/>
                </a:lnTo>
                <a:lnTo>
                  <a:pt x="3781664" y="1511747"/>
                </a:lnTo>
                <a:lnTo>
                  <a:pt x="3781664" y="1484177"/>
                </a:lnTo>
                <a:lnTo>
                  <a:pt x="3832209" y="1484177"/>
                </a:lnTo>
                <a:lnTo>
                  <a:pt x="3832209" y="1456607"/>
                </a:lnTo>
                <a:lnTo>
                  <a:pt x="3868968" y="1456607"/>
                </a:lnTo>
                <a:lnTo>
                  <a:pt x="3868968" y="1452012"/>
                </a:lnTo>
                <a:lnTo>
                  <a:pt x="3951678" y="1452012"/>
                </a:lnTo>
                <a:lnTo>
                  <a:pt x="3951678" y="1433633"/>
                </a:lnTo>
                <a:lnTo>
                  <a:pt x="4002223" y="1433633"/>
                </a:lnTo>
                <a:lnTo>
                  <a:pt x="4002223" y="1406063"/>
                </a:lnTo>
                <a:lnTo>
                  <a:pt x="4057362" y="1406063"/>
                </a:lnTo>
                <a:lnTo>
                  <a:pt x="4057362" y="1373898"/>
                </a:lnTo>
                <a:lnTo>
                  <a:pt x="4112502" y="1373898"/>
                </a:lnTo>
                <a:lnTo>
                  <a:pt x="4112502" y="1346328"/>
                </a:lnTo>
                <a:lnTo>
                  <a:pt x="4130882" y="1346328"/>
                </a:lnTo>
                <a:lnTo>
                  <a:pt x="4130882" y="1332543"/>
                </a:lnTo>
                <a:lnTo>
                  <a:pt x="4167642" y="1332543"/>
                </a:lnTo>
                <a:lnTo>
                  <a:pt x="4167642" y="1323353"/>
                </a:lnTo>
                <a:lnTo>
                  <a:pt x="4190617" y="1323353"/>
                </a:lnTo>
                <a:lnTo>
                  <a:pt x="4190617" y="1304973"/>
                </a:lnTo>
                <a:lnTo>
                  <a:pt x="4351441" y="1304973"/>
                </a:lnTo>
                <a:lnTo>
                  <a:pt x="4351441" y="1286593"/>
                </a:lnTo>
                <a:lnTo>
                  <a:pt x="4401986" y="1286593"/>
                </a:lnTo>
                <a:lnTo>
                  <a:pt x="4401986" y="1263618"/>
                </a:lnTo>
                <a:lnTo>
                  <a:pt x="4438745" y="1263618"/>
                </a:lnTo>
                <a:lnTo>
                  <a:pt x="4438745" y="1240644"/>
                </a:lnTo>
                <a:lnTo>
                  <a:pt x="4461720" y="1240644"/>
                </a:lnTo>
                <a:lnTo>
                  <a:pt x="4461720" y="1203884"/>
                </a:lnTo>
                <a:lnTo>
                  <a:pt x="4535240" y="1203884"/>
                </a:lnTo>
                <a:lnTo>
                  <a:pt x="4535240" y="1185504"/>
                </a:lnTo>
                <a:lnTo>
                  <a:pt x="4696064" y="1185504"/>
                </a:lnTo>
                <a:lnTo>
                  <a:pt x="4696064" y="1162529"/>
                </a:lnTo>
                <a:lnTo>
                  <a:pt x="4737419" y="1162529"/>
                </a:lnTo>
                <a:lnTo>
                  <a:pt x="4737419" y="1134959"/>
                </a:lnTo>
                <a:lnTo>
                  <a:pt x="4751204" y="1134959"/>
                </a:lnTo>
                <a:lnTo>
                  <a:pt x="4751204" y="1111984"/>
                </a:lnTo>
                <a:lnTo>
                  <a:pt x="4925813" y="1111984"/>
                </a:lnTo>
                <a:lnTo>
                  <a:pt x="4925813" y="1089009"/>
                </a:lnTo>
                <a:lnTo>
                  <a:pt x="4962572" y="1089009"/>
                </a:lnTo>
                <a:lnTo>
                  <a:pt x="4962572" y="1056845"/>
                </a:lnTo>
                <a:lnTo>
                  <a:pt x="4962572" y="1056845"/>
                </a:lnTo>
                <a:lnTo>
                  <a:pt x="4994737" y="1024680"/>
                </a:lnTo>
                <a:lnTo>
                  <a:pt x="5059067" y="1024680"/>
                </a:lnTo>
                <a:lnTo>
                  <a:pt x="5059067" y="1006300"/>
                </a:lnTo>
                <a:lnTo>
                  <a:pt x="5100422" y="1006300"/>
                </a:lnTo>
                <a:lnTo>
                  <a:pt x="5100422" y="964945"/>
                </a:lnTo>
                <a:lnTo>
                  <a:pt x="5137182" y="964945"/>
                </a:lnTo>
                <a:lnTo>
                  <a:pt x="5137182" y="941970"/>
                </a:lnTo>
                <a:lnTo>
                  <a:pt x="5169346" y="941970"/>
                </a:lnTo>
                <a:lnTo>
                  <a:pt x="5169346" y="923590"/>
                </a:lnTo>
                <a:lnTo>
                  <a:pt x="5169346" y="923590"/>
                </a:lnTo>
                <a:lnTo>
                  <a:pt x="5196915" y="896021"/>
                </a:lnTo>
                <a:lnTo>
                  <a:pt x="5252056" y="896021"/>
                </a:lnTo>
                <a:lnTo>
                  <a:pt x="5252056" y="882236"/>
                </a:lnTo>
                <a:lnTo>
                  <a:pt x="5316386" y="882236"/>
                </a:lnTo>
                <a:lnTo>
                  <a:pt x="5316386" y="804121"/>
                </a:lnTo>
                <a:lnTo>
                  <a:pt x="5334765" y="804121"/>
                </a:lnTo>
                <a:lnTo>
                  <a:pt x="5334765" y="785741"/>
                </a:lnTo>
                <a:lnTo>
                  <a:pt x="5348550" y="785741"/>
                </a:lnTo>
                <a:lnTo>
                  <a:pt x="5348550" y="785741"/>
                </a:lnTo>
                <a:lnTo>
                  <a:pt x="5348550" y="758171"/>
                </a:lnTo>
                <a:lnTo>
                  <a:pt x="5449640" y="758171"/>
                </a:lnTo>
                <a:lnTo>
                  <a:pt x="5449640" y="739791"/>
                </a:lnTo>
                <a:lnTo>
                  <a:pt x="5481805" y="739791"/>
                </a:lnTo>
                <a:lnTo>
                  <a:pt x="5481805" y="707627"/>
                </a:lnTo>
                <a:lnTo>
                  <a:pt x="5592084" y="707627"/>
                </a:lnTo>
                <a:lnTo>
                  <a:pt x="5592084" y="707627"/>
                </a:lnTo>
                <a:lnTo>
                  <a:pt x="5592084" y="675462"/>
                </a:lnTo>
                <a:lnTo>
                  <a:pt x="5670199" y="675462"/>
                </a:lnTo>
                <a:lnTo>
                  <a:pt x="5670199" y="652487"/>
                </a:lnTo>
                <a:lnTo>
                  <a:pt x="5711553" y="652487"/>
                </a:lnTo>
                <a:lnTo>
                  <a:pt x="5711553" y="624917"/>
                </a:lnTo>
                <a:lnTo>
                  <a:pt x="5762098" y="624917"/>
                </a:lnTo>
                <a:lnTo>
                  <a:pt x="5762098" y="597347"/>
                </a:lnTo>
                <a:lnTo>
                  <a:pt x="5798858" y="597347"/>
                </a:lnTo>
                <a:lnTo>
                  <a:pt x="5798858" y="560587"/>
                </a:lnTo>
                <a:lnTo>
                  <a:pt x="5840213" y="560587"/>
                </a:lnTo>
                <a:lnTo>
                  <a:pt x="5840213" y="533017"/>
                </a:lnTo>
                <a:lnTo>
                  <a:pt x="5863188" y="533017"/>
                </a:lnTo>
                <a:lnTo>
                  <a:pt x="5863188" y="482473"/>
                </a:lnTo>
                <a:lnTo>
                  <a:pt x="5890757" y="482473"/>
                </a:lnTo>
                <a:lnTo>
                  <a:pt x="5890757" y="431928"/>
                </a:lnTo>
                <a:lnTo>
                  <a:pt x="5982657" y="431928"/>
                </a:lnTo>
                <a:lnTo>
                  <a:pt x="5982657" y="408953"/>
                </a:lnTo>
                <a:lnTo>
                  <a:pt x="6033202" y="408953"/>
                </a:lnTo>
                <a:lnTo>
                  <a:pt x="6033202" y="358408"/>
                </a:lnTo>
                <a:lnTo>
                  <a:pt x="6111316" y="358408"/>
                </a:lnTo>
                <a:lnTo>
                  <a:pt x="6111316" y="275699"/>
                </a:lnTo>
                <a:lnTo>
                  <a:pt x="6189431" y="275699"/>
                </a:lnTo>
                <a:lnTo>
                  <a:pt x="6189431" y="234344"/>
                </a:lnTo>
                <a:lnTo>
                  <a:pt x="6235381" y="234344"/>
                </a:lnTo>
                <a:lnTo>
                  <a:pt x="6235381" y="174609"/>
                </a:lnTo>
                <a:lnTo>
                  <a:pt x="6313495" y="174609"/>
                </a:lnTo>
                <a:lnTo>
                  <a:pt x="6313495" y="124065"/>
                </a:lnTo>
                <a:lnTo>
                  <a:pt x="6327280" y="124065"/>
                </a:lnTo>
                <a:lnTo>
                  <a:pt x="6327280" y="73520"/>
                </a:lnTo>
                <a:lnTo>
                  <a:pt x="6511079" y="73520"/>
                </a:lnTo>
                <a:lnTo>
                  <a:pt x="6511079" y="0"/>
                </a:lnTo>
                <a:lnTo>
                  <a:pt x="6557029" y="0"/>
                </a:ln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4F310492-A283-4B76-A2C0-6ACA83BF1595}"/>
              </a:ext>
            </a:extLst>
          </p:cNvPr>
          <p:cNvGrpSpPr/>
          <p:nvPr/>
        </p:nvGrpSpPr>
        <p:grpSpPr>
          <a:xfrm>
            <a:off x="2986734" y="3444125"/>
            <a:ext cx="6566219" cy="1792040"/>
            <a:chOff x="2986734" y="3634625"/>
            <a:chExt cx="6566219" cy="1792040"/>
          </a:xfrm>
        </p:grpSpPr>
        <p:sp>
          <p:nvSpPr>
            <p:cNvPr id="74" name="Freeform: Shape 73">
              <a:extLst>
                <a:ext uri="{FF2B5EF4-FFF2-40B4-BE49-F238E27FC236}">
                  <a16:creationId xmlns:a16="http://schemas.microsoft.com/office/drawing/2014/main" id="{6B7A3D91-7A8F-48C4-BBFF-770FC2AA8704}"/>
                </a:ext>
              </a:extLst>
            </p:cNvPr>
            <p:cNvSpPr/>
            <p:nvPr/>
          </p:nvSpPr>
          <p:spPr>
            <a:xfrm>
              <a:off x="2986734" y="3809234"/>
              <a:ext cx="5853998" cy="1617431"/>
            </a:xfrm>
            <a:custGeom>
              <a:avLst/>
              <a:gdLst>
                <a:gd name="connsiteX0" fmla="*/ 0 w 5853998"/>
                <a:gd name="connsiteY0" fmla="*/ 1617431 h 1617431"/>
                <a:gd name="connsiteX1" fmla="*/ 137849 w 5853998"/>
                <a:gd name="connsiteY1" fmla="*/ 1617431 h 1617431"/>
                <a:gd name="connsiteX2" fmla="*/ 137849 w 5853998"/>
                <a:gd name="connsiteY2" fmla="*/ 1608241 h 1617431"/>
                <a:gd name="connsiteX3" fmla="*/ 202179 w 5853998"/>
                <a:gd name="connsiteY3" fmla="*/ 1608241 h 1617431"/>
                <a:gd name="connsiteX4" fmla="*/ 202179 w 5853998"/>
                <a:gd name="connsiteY4" fmla="*/ 1585267 h 1617431"/>
                <a:gd name="connsiteX5" fmla="*/ 294078 w 5853998"/>
                <a:gd name="connsiteY5" fmla="*/ 1585267 h 1617431"/>
                <a:gd name="connsiteX6" fmla="*/ 294078 w 5853998"/>
                <a:gd name="connsiteY6" fmla="*/ 1571482 h 1617431"/>
                <a:gd name="connsiteX7" fmla="*/ 431927 w 5853998"/>
                <a:gd name="connsiteY7" fmla="*/ 1571482 h 1617431"/>
                <a:gd name="connsiteX8" fmla="*/ 431927 w 5853998"/>
                <a:gd name="connsiteY8" fmla="*/ 1553102 h 1617431"/>
                <a:gd name="connsiteX9" fmla="*/ 468687 w 5853998"/>
                <a:gd name="connsiteY9" fmla="*/ 1553102 h 1617431"/>
                <a:gd name="connsiteX10" fmla="*/ 468687 w 5853998"/>
                <a:gd name="connsiteY10" fmla="*/ 1534722 h 1617431"/>
                <a:gd name="connsiteX11" fmla="*/ 611131 w 5853998"/>
                <a:gd name="connsiteY11" fmla="*/ 1534722 h 1617431"/>
                <a:gd name="connsiteX12" fmla="*/ 611131 w 5853998"/>
                <a:gd name="connsiteY12" fmla="*/ 1511747 h 1617431"/>
                <a:gd name="connsiteX13" fmla="*/ 703031 w 5853998"/>
                <a:gd name="connsiteY13" fmla="*/ 1511747 h 1617431"/>
                <a:gd name="connsiteX14" fmla="*/ 703031 w 5853998"/>
                <a:gd name="connsiteY14" fmla="*/ 1497962 h 1617431"/>
                <a:gd name="connsiteX15" fmla="*/ 726006 w 5853998"/>
                <a:gd name="connsiteY15" fmla="*/ 1497962 h 1617431"/>
                <a:gd name="connsiteX16" fmla="*/ 726006 w 5853998"/>
                <a:gd name="connsiteY16" fmla="*/ 1479582 h 1617431"/>
                <a:gd name="connsiteX17" fmla="*/ 804120 w 5853998"/>
                <a:gd name="connsiteY17" fmla="*/ 1479582 h 1617431"/>
                <a:gd name="connsiteX18" fmla="*/ 804120 w 5853998"/>
                <a:gd name="connsiteY18" fmla="*/ 1465797 h 1617431"/>
                <a:gd name="connsiteX19" fmla="*/ 941970 w 5853998"/>
                <a:gd name="connsiteY19" fmla="*/ 1465797 h 1617431"/>
                <a:gd name="connsiteX20" fmla="*/ 941970 w 5853998"/>
                <a:gd name="connsiteY20" fmla="*/ 1447417 h 1617431"/>
                <a:gd name="connsiteX21" fmla="*/ 1024679 w 5853998"/>
                <a:gd name="connsiteY21" fmla="*/ 1447417 h 1617431"/>
                <a:gd name="connsiteX22" fmla="*/ 1024679 w 5853998"/>
                <a:gd name="connsiteY22" fmla="*/ 1438227 h 1617431"/>
                <a:gd name="connsiteX23" fmla="*/ 1047654 w 5853998"/>
                <a:gd name="connsiteY23" fmla="*/ 1438227 h 1617431"/>
                <a:gd name="connsiteX24" fmla="*/ 1047654 w 5853998"/>
                <a:gd name="connsiteY24" fmla="*/ 1419847 h 1617431"/>
                <a:gd name="connsiteX25" fmla="*/ 1066034 w 5853998"/>
                <a:gd name="connsiteY25" fmla="*/ 1419847 h 1617431"/>
                <a:gd name="connsiteX26" fmla="*/ 1066034 w 5853998"/>
                <a:gd name="connsiteY26" fmla="*/ 1410657 h 1617431"/>
                <a:gd name="connsiteX27" fmla="*/ 1089009 w 5853998"/>
                <a:gd name="connsiteY27" fmla="*/ 1410657 h 1617431"/>
                <a:gd name="connsiteX28" fmla="*/ 1089009 w 5853998"/>
                <a:gd name="connsiteY28" fmla="*/ 1369303 h 1617431"/>
                <a:gd name="connsiteX29" fmla="*/ 1350922 w 5853998"/>
                <a:gd name="connsiteY29" fmla="*/ 1369303 h 1617431"/>
                <a:gd name="connsiteX30" fmla="*/ 1350922 w 5853998"/>
                <a:gd name="connsiteY30" fmla="*/ 1355518 h 1617431"/>
                <a:gd name="connsiteX31" fmla="*/ 1369302 w 5853998"/>
                <a:gd name="connsiteY31" fmla="*/ 1355518 h 1617431"/>
                <a:gd name="connsiteX32" fmla="*/ 1369302 w 5853998"/>
                <a:gd name="connsiteY32" fmla="*/ 1337138 h 1617431"/>
                <a:gd name="connsiteX33" fmla="*/ 1507151 w 5853998"/>
                <a:gd name="connsiteY33" fmla="*/ 1337138 h 1617431"/>
                <a:gd name="connsiteX34" fmla="*/ 1507151 w 5853998"/>
                <a:gd name="connsiteY34" fmla="*/ 1323353 h 1617431"/>
                <a:gd name="connsiteX35" fmla="*/ 1741495 w 5853998"/>
                <a:gd name="connsiteY35" fmla="*/ 1323353 h 1617431"/>
                <a:gd name="connsiteX36" fmla="*/ 1741495 w 5853998"/>
                <a:gd name="connsiteY36" fmla="*/ 1309568 h 1617431"/>
                <a:gd name="connsiteX37" fmla="*/ 1769065 w 5853998"/>
                <a:gd name="connsiteY37" fmla="*/ 1309568 h 1617431"/>
                <a:gd name="connsiteX38" fmla="*/ 1769065 w 5853998"/>
                <a:gd name="connsiteY38" fmla="*/ 1295783 h 1617431"/>
                <a:gd name="connsiteX39" fmla="*/ 1815015 w 5853998"/>
                <a:gd name="connsiteY39" fmla="*/ 1295783 h 1617431"/>
                <a:gd name="connsiteX40" fmla="*/ 1815015 w 5853998"/>
                <a:gd name="connsiteY40" fmla="*/ 1272808 h 1617431"/>
                <a:gd name="connsiteX41" fmla="*/ 2017194 w 5853998"/>
                <a:gd name="connsiteY41" fmla="*/ 1272808 h 1617431"/>
                <a:gd name="connsiteX42" fmla="*/ 2017194 w 5853998"/>
                <a:gd name="connsiteY42" fmla="*/ 1231453 h 1617431"/>
                <a:gd name="connsiteX43" fmla="*/ 2044763 w 5853998"/>
                <a:gd name="connsiteY43" fmla="*/ 1231453 h 1617431"/>
                <a:gd name="connsiteX44" fmla="*/ 2044763 w 5853998"/>
                <a:gd name="connsiteY44" fmla="*/ 1208479 h 1617431"/>
                <a:gd name="connsiteX45" fmla="*/ 2067738 w 5853998"/>
                <a:gd name="connsiteY45" fmla="*/ 1208479 h 1617431"/>
                <a:gd name="connsiteX46" fmla="*/ 2067738 w 5853998"/>
                <a:gd name="connsiteY46" fmla="*/ 1199289 h 1617431"/>
                <a:gd name="connsiteX47" fmla="*/ 2109093 w 5853998"/>
                <a:gd name="connsiteY47" fmla="*/ 1199289 h 1617431"/>
                <a:gd name="connsiteX48" fmla="*/ 2118283 w 5853998"/>
                <a:gd name="connsiteY48" fmla="*/ 1190099 h 1617431"/>
                <a:gd name="connsiteX49" fmla="*/ 2274512 w 5853998"/>
                <a:gd name="connsiteY49" fmla="*/ 1190099 h 1617431"/>
                <a:gd name="connsiteX50" fmla="*/ 2274512 w 5853998"/>
                <a:gd name="connsiteY50" fmla="*/ 1176314 h 1617431"/>
                <a:gd name="connsiteX51" fmla="*/ 2334247 w 5853998"/>
                <a:gd name="connsiteY51" fmla="*/ 1176314 h 1617431"/>
                <a:gd name="connsiteX52" fmla="*/ 2334247 w 5853998"/>
                <a:gd name="connsiteY52" fmla="*/ 1157934 h 1617431"/>
                <a:gd name="connsiteX53" fmla="*/ 2403172 w 5853998"/>
                <a:gd name="connsiteY53" fmla="*/ 1157934 h 1617431"/>
                <a:gd name="connsiteX54" fmla="*/ 2403172 w 5853998"/>
                <a:gd name="connsiteY54" fmla="*/ 1139554 h 1617431"/>
                <a:gd name="connsiteX55" fmla="*/ 2481286 w 5853998"/>
                <a:gd name="connsiteY55" fmla="*/ 1139554 h 1617431"/>
                <a:gd name="connsiteX56" fmla="*/ 2481286 w 5853998"/>
                <a:gd name="connsiteY56" fmla="*/ 1125769 h 1617431"/>
                <a:gd name="connsiteX57" fmla="*/ 2499666 w 5853998"/>
                <a:gd name="connsiteY57" fmla="*/ 1125769 h 1617431"/>
                <a:gd name="connsiteX58" fmla="*/ 2499666 w 5853998"/>
                <a:gd name="connsiteY58" fmla="*/ 1075224 h 1617431"/>
                <a:gd name="connsiteX59" fmla="*/ 2550211 w 5853998"/>
                <a:gd name="connsiteY59" fmla="*/ 1075224 h 1617431"/>
                <a:gd name="connsiteX60" fmla="*/ 2559401 w 5853998"/>
                <a:gd name="connsiteY60" fmla="*/ 1066034 h 1617431"/>
                <a:gd name="connsiteX61" fmla="*/ 2577781 w 5853998"/>
                <a:gd name="connsiteY61" fmla="*/ 1066034 h 1617431"/>
                <a:gd name="connsiteX62" fmla="*/ 2577781 w 5853998"/>
                <a:gd name="connsiteY62" fmla="*/ 1047654 h 1617431"/>
                <a:gd name="connsiteX63" fmla="*/ 2752390 w 5853998"/>
                <a:gd name="connsiteY63" fmla="*/ 1047654 h 1617431"/>
                <a:gd name="connsiteX64" fmla="*/ 2752390 w 5853998"/>
                <a:gd name="connsiteY64" fmla="*/ 1029275 h 1617431"/>
                <a:gd name="connsiteX65" fmla="*/ 2770770 w 5853998"/>
                <a:gd name="connsiteY65" fmla="*/ 1029275 h 1617431"/>
                <a:gd name="connsiteX66" fmla="*/ 2770770 w 5853998"/>
                <a:gd name="connsiteY66" fmla="*/ 1001705 h 1617431"/>
                <a:gd name="connsiteX67" fmla="*/ 2881049 w 5853998"/>
                <a:gd name="connsiteY67" fmla="*/ 1001705 h 1617431"/>
                <a:gd name="connsiteX68" fmla="*/ 2881049 w 5853998"/>
                <a:gd name="connsiteY68" fmla="*/ 983325 h 1617431"/>
                <a:gd name="connsiteX69" fmla="*/ 2931594 w 5853998"/>
                <a:gd name="connsiteY69" fmla="*/ 983325 h 1617431"/>
                <a:gd name="connsiteX70" fmla="*/ 2931594 w 5853998"/>
                <a:gd name="connsiteY70" fmla="*/ 951160 h 1617431"/>
                <a:gd name="connsiteX71" fmla="*/ 2968353 w 5853998"/>
                <a:gd name="connsiteY71" fmla="*/ 951160 h 1617431"/>
                <a:gd name="connsiteX72" fmla="*/ 2968353 w 5853998"/>
                <a:gd name="connsiteY72" fmla="*/ 941970 h 1617431"/>
                <a:gd name="connsiteX73" fmla="*/ 2977543 w 5853998"/>
                <a:gd name="connsiteY73" fmla="*/ 941970 h 1617431"/>
                <a:gd name="connsiteX74" fmla="*/ 2986733 w 5853998"/>
                <a:gd name="connsiteY74" fmla="*/ 932780 h 1617431"/>
                <a:gd name="connsiteX75" fmla="*/ 2995923 w 5853998"/>
                <a:gd name="connsiteY75" fmla="*/ 923590 h 1617431"/>
                <a:gd name="connsiteX76" fmla="*/ 2995923 w 5853998"/>
                <a:gd name="connsiteY76" fmla="*/ 909805 h 1617431"/>
                <a:gd name="connsiteX77" fmla="*/ 3069443 w 5853998"/>
                <a:gd name="connsiteY77" fmla="*/ 909805 h 1617431"/>
                <a:gd name="connsiteX78" fmla="*/ 3069443 w 5853998"/>
                <a:gd name="connsiteY78" fmla="*/ 891425 h 1617431"/>
                <a:gd name="connsiteX79" fmla="*/ 3083228 w 5853998"/>
                <a:gd name="connsiteY79" fmla="*/ 877640 h 1617431"/>
                <a:gd name="connsiteX80" fmla="*/ 3129178 w 5853998"/>
                <a:gd name="connsiteY80" fmla="*/ 877640 h 1617431"/>
                <a:gd name="connsiteX81" fmla="*/ 3129178 w 5853998"/>
                <a:gd name="connsiteY81" fmla="*/ 859260 h 1617431"/>
                <a:gd name="connsiteX82" fmla="*/ 3193507 w 5853998"/>
                <a:gd name="connsiteY82" fmla="*/ 859260 h 1617431"/>
                <a:gd name="connsiteX83" fmla="*/ 3193507 w 5853998"/>
                <a:gd name="connsiteY83" fmla="*/ 845476 h 1617431"/>
                <a:gd name="connsiteX84" fmla="*/ 3395686 w 5853998"/>
                <a:gd name="connsiteY84" fmla="*/ 845476 h 1617431"/>
                <a:gd name="connsiteX85" fmla="*/ 3395686 w 5853998"/>
                <a:gd name="connsiteY85" fmla="*/ 827096 h 1617431"/>
                <a:gd name="connsiteX86" fmla="*/ 3437041 w 5853998"/>
                <a:gd name="connsiteY86" fmla="*/ 827096 h 1617431"/>
                <a:gd name="connsiteX87" fmla="*/ 3437041 w 5853998"/>
                <a:gd name="connsiteY87" fmla="*/ 808716 h 1617431"/>
                <a:gd name="connsiteX88" fmla="*/ 3455421 w 5853998"/>
                <a:gd name="connsiteY88" fmla="*/ 808716 h 1617431"/>
                <a:gd name="connsiteX89" fmla="*/ 3455421 w 5853998"/>
                <a:gd name="connsiteY89" fmla="*/ 799526 h 1617431"/>
                <a:gd name="connsiteX90" fmla="*/ 3496776 w 5853998"/>
                <a:gd name="connsiteY90" fmla="*/ 799526 h 1617431"/>
                <a:gd name="connsiteX91" fmla="*/ 3496776 w 5853998"/>
                <a:gd name="connsiteY91" fmla="*/ 776551 h 1617431"/>
                <a:gd name="connsiteX92" fmla="*/ 3561105 w 5853998"/>
                <a:gd name="connsiteY92" fmla="*/ 776551 h 1617431"/>
                <a:gd name="connsiteX93" fmla="*/ 3561105 w 5853998"/>
                <a:gd name="connsiteY93" fmla="*/ 762766 h 1617431"/>
                <a:gd name="connsiteX94" fmla="*/ 3593270 w 5853998"/>
                <a:gd name="connsiteY94" fmla="*/ 762766 h 1617431"/>
                <a:gd name="connsiteX95" fmla="*/ 3593270 w 5853998"/>
                <a:gd name="connsiteY95" fmla="*/ 753576 h 1617431"/>
                <a:gd name="connsiteX96" fmla="*/ 3607055 w 5853998"/>
                <a:gd name="connsiteY96" fmla="*/ 753576 h 1617431"/>
                <a:gd name="connsiteX97" fmla="*/ 3607055 w 5853998"/>
                <a:gd name="connsiteY97" fmla="*/ 735196 h 1617431"/>
                <a:gd name="connsiteX98" fmla="*/ 3666790 w 5853998"/>
                <a:gd name="connsiteY98" fmla="*/ 735196 h 1617431"/>
                <a:gd name="connsiteX99" fmla="*/ 3666790 w 5853998"/>
                <a:gd name="connsiteY99" fmla="*/ 726006 h 1617431"/>
                <a:gd name="connsiteX100" fmla="*/ 3694359 w 5853998"/>
                <a:gd name="connsiteY100" fmla="*/ 726006 h 1617431"/>
                <a:gd name="connsiteX101" fmla="*/ 3694359 w 5853998"/>
                <a:gd name="connsiteY101" fmla="*/ 712221 h 1617431"/>
                <a:gd name="connsiteX102" fmla="*/ 3818424 w 5853998"/>
                <a:gd name="connsiteY102" fmla="*/ 712221 h 1617431"/>
                <a:gd name="connsiteX103" fmla="*/ 3818424 w 5853998"/>
                <a:gd name="connsiteY103" fmla="*/ 684651 h 1617431"/>
                <a:gd name="connsiteX104" fmla="*/ 3827614 w 5853998"/>
                <a:gd name="connsiteY104" fmla="*/ 684651 h 1617431"/>
                <a:gd name="connsiteX105" fmla="*/ 3827614 w 5853998"/>
                <a:gd name="connsiteY105" fmla="*/ 661677 h 1617431"/>
                <a:gd name="connsiteX106" fmla="*/ 3896538 w 5853998"/>
                <a:gd name="connsiteY106" fmla="*/ 661677 h 1617431"/>
                <a:gd name="connsiteX107" fmla="*/ 3891943 w 5853998"/>
                <a:gd name="connsiteY107" fmla="*/ 657082 h 1617431"/>
                <a:gd name="connsiteX108" fmla="*/ 3905728 w 5853998"/>
                <a:gd name="connsiteY108" fmla="*/ 657082 h 1617431"/>
                <a:gd name="connsiteX109" fmla="*/ 3905728 w 5853998"/>
                <a:gd name="connsiteY109" fmla="*/ 643297 h 1617431"/>
                <a:gd name="connsiteX110" fmla="*/ 3928703 w 5853998"/>
                <a:gd name="connsiteY110" fmla="*/ 643297 h 1617431"/>
                <a:gd name="connsiteX111" fmla="*/ 3928703 w 5853998"/>
                <a:gd name="connsiteY111" fmla="*/ 634107 h 1617431"/>
                <a:gd name="connsiteX112" fmla="*/ 3947083 w 5853998"/>
                <a:gd name="connsiteY112" fmla="*/ 615727 h 1617431"/>
                <a:gd name="connsiteX113" fmla="*/ 4038983 w 5853998"/>
                <a:gd name="connsiteY113" fmla="*/ 615727 h 1617431"/>
                <a:gd name="connsiteX114" fmla="*/ 4038983 w 5853998"/>
                <a:gd name="connsiteY114" fmla="*/ 606537 h 1617431"/>
                <a:gd name="connsiteX115" fmla="*/ 4107907 w 5853998"/>
                <a:gd name="connsiteY115" fmla="*/ 606537 h 1617431"/>
                <a:gd name="connsiteX116" fmla="*/ 4107907 w 5853998"/>
                <a:gd name="connsiteY116" fmla="*/ 588157 h 1617431"/>
                <a:gd name="connsiteX117" fmla="*/ 4140072 w 5853998"/>
                <a:gd name="connsiteY117" fmla="*/ 588157 h 1617431"/>
                <a:gd name="connsiteX118" fmla="*/ 4140072 w 5853998"/>
                <a:gd name="connsiteY118" fmla="*/ 583562 h 1617431"/>
                <a:gd name="connsiteX119" fmla="*/ 4264136 w 5853998"/>
                <a:gd name="connsiteY119" fmla="*/ 583562 h 1617431"/>
                <a:gd name="connsiteX120" fmla="*/ 4264136 w 5853998"/>
                <a:gd name="connsiteY120" fmla="*/ 565182 h 1617431"/>
                <a:gd name="connsiteX121" fmla="*/ 4319276 w 5853998"/>
                <a:gd name="connsiteY121" fmla="*/ 565182 h 1617431"/>
                <a:gd name="connsiteX122" fmla="*/ 4319276 w 5853998"/>
                <a:gd name="connsiteY122" fmla="*/ 542207 h 1617431"/>
                <a:gd name="connsiteX123" fmla="*/ 4401986 w 5853998"/>
                <a:gd name="connsiteY123" fmla="*/ 542207 h 1617431"/>
                <a:gd name="connsiteX124" fmla="*/ 4401986 w 5853998"/>
                <a:gd name="connsiteY124" fmla="*/ 528422 h 1617431"/>
                <a:gd name="connsiteX125" fmla="*/ 4415771 w 5853998"/>
                <a:gd name="connsiteY125" fmla="*/ 514637 h 1617431"/>
                <a:gd name="connsiteX126" fmla="*/ 4544430 w 5853998"/>
                <a:gd name="connsiteY126" fmla="*/ 514637 h 1617431"/>
                <a:gd name="connsiteX127" fmla="*/ 4544430 w 5853998"/>
                <a:gd name="connsiteY127" fmla="*/ 487068 h 1617431"/>
                <a:gd name="connsiteX128" fmla="*/ 4709849 w 5853998"/>
                <a:gd name="connsiteY128" fmla="*/ 487068 h 1617431"/>
                <a:gd name="connsiteX129" fmla="*/ 4719039 w 5853998"/>
                <a:gd name="connsiteY129" fmla="*/ 477878 h 1617431"/>
                <a:gd name="connsiteX130" fmla="*/ 5150967 w 5853998"/>
                <a:gd name="connsiteY130" fmla="*/ 477878 h 1617431"/>
                <a:gd name="connsiteX131" fmla="*/ 5150967 w 5853998"/>
                <a:gd name="connsiteY131" fmla="*/ 459498 h 1617431"/>
                <a:gd name="connsiteX132" fmla="*/ 5224486 w 5853998"/>
                <a:gd name="connsiteY132" fmla="*/ 459498 h 1617431"/>
                <a:gd name="connsiteX133" fmla="*/ 5224486 w 5853998"/>
                <a:gd name="connsiteY133" fmla="*/ 436523 h 1617431"/>
                <a:gd name="connsiteX134" fmla="*/ 5275031 w 5853998"/>
                <a:gd name="connsiteY134" fmla="*/ 436523 h 1617431"/>
                <a:gd name="connsiteX135" fmla="*/ 5275031 w 5853998"/>
                <a:gd name="connsiteY135" fmla="*/ 404358 h 1617431"/>
                <a:gd name="connsiteX136" fmla="*/ 5288816 w 5853998"/>
                <a:gd name="connsiteY136" fmla="*/ 390573 h 1617431"/>
                <a:gd name="connsiteX137" fmla="*/ 5288816 w 5853998"/>
                <a:gd name="connsiteY137" fmla="*/ 372193 h 1617431"/>
                <a:gd name="connsiteX138" fmla="*/ 5298006 w 5853998"/>
                <a:gd name="connsiteY138" fmla="*/ 372193 h 1617431"/>
                <a:gd name="connsiteX139" fmla="*/ 5298006 w 5853998"/>
                <a:gd name="connsiteY139" fmla="*/ 340028 h 1617431"/>
                <a:gd name="connsiteX140" fmla="*/ 5311791 w 5853998"/>
                <a:gd name="connsiteY140" fmla="*/ 340028 h 1617431"/>
                <a:gd name="connsiteX141" fmla="*/ 5311791 w 5853998"/>
                <a:gd name="connsiteY141" fmla="*/ 303269 h 1617431"/>
                <a:gd name="connsiteX142" fmla="*/ 5353145 w 5853998"/>
                <a:gd name="connsiteY142" fmla="*/ 303269 h 1617431"/>
                <a:gd name="connsiteX143" fmla="*/ 5353145 w 5853998"/>
                <a:gd name="connsiteY143" fmla="*/ 271104 h 1617431"/>
                <a:gd name="connsiteX144" fmla="*/ 5371525 w 5853998"/>
                <a:gd name="connsiteY144" fmla="*/ 271104 h 1617431"/>
                <a:gd name="connsiteX145" fmla="*/ 5371525 w 5853998"/>
                <a:gd name="connsiteY145" fmla="*/ 220559 h 1617431"/>
                <a:gd name="connsiteX146" fmla="*/ 5468020 w 5853998"/>
                <a:gd name="connsiteY146" fmla="*/ 220559 h 1617431"/>
                <a:gd name="connsiteX147" fmla="*/ 5468020 w 5853998"/>
                <a:gd name="connsiteY147" fmla="*/ 183799 h 1617431"/>
                <a:gd name="connsiteX148" fmla="*/ 5495590 w 5853998"/>
                <a:gd name="connsiteY148" fmla="*/ 183799 h 1617431"/>
                <a:gd name="connsiteX149" fmla="*/ 5495590 w 5853998"/>
                <a:gd name="connsiteY149" fmla="*/ 174609 h 1617431"/>
                <a:gd name="connsiteX150" fmla="*/ 5674794 w 5853998"/>
                <a:gd name="connsiteY150" fmla="*/ 174609 h 1617431"/>
                <a:gd name="connsiteX151" fmla="*/ 5674794 w 5853998"/>
                <a:gd name="connsiteY151" fmla="*/ 133254 h 1617431"/>
                <a:gd name="connsiteX152" fmla="*/ 5693174 w 5853998"/>
                <a:gd name="connsiteY152" fmla="*/ 133254 h 1617431"/>
                <a:gd name="connsiteX153" fmla="*/ 5693174 w 5853998"/>
                <a:gd name="connsiteY153" fmla="*/ 114875 h 1617431"/>
                <a:gd name="connsiteX154" fmla="*/ 5743718 w 5853998"/>
                <a:gd name="connsiteY154" fmla="*/ 114875 h 1617431"/>
                <a:gd name="connsiteX155" fmla="*/ 5743718 w 5853998"/>
                <a:gd name="connsiteY155" fmla="*/ 82710 h 1617431"/>
                <a:gd name="connsiteX156" fmla="*/ 5775883 w 5853998"/>
                <a:gd name="connsiteY156" fmla="*/ 82710 h 1617431"/>
                <a:gd name="connsiteX157" fmla="*/ 5775883 w 5853998"/>
                <a:gd name="connsiteY157" fmla="*/ 50545 h 1617431"/>
                <a:gd name="connsiteX158" fmla="*/ 5798858 w 5853998"/>
                <a:gd name="connsiteY158" fmla="*/ 50545 h 1617431"/>
                <a:gd name="connsiteX159" fmla="*/ 5798858 w 5853998"/>
                <a:gd name="connsiteY159" fmla="*/ 27570 h 1617431"/>
                <a:gd name="connsiteX160" fmla="*/ 5831023 w 5853998"/>
                <a:gd name="connsiteY160" fmla="*/ 27570 h 1617431"/>
                <a:gd name="connsiteX161" fmla="*/ 5831023 w 5853998"/>
                <a:gd name="connsiteY161" fmla="*/ 0 h 1617431"/>
                <a:gd name="connsiteX162" fmla="*/ 5853998 w 5853998"/>
                <a:gd name="connsiteY162" fmla="*/ 0 h 1617431"/>
                <a:gd name="connsiteX163" fmla="*/ 5853998 w 5853998"/>
                <a:gd name="connsiteY163" fmla="*/ 0 h 161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853998" h="1617431">
                  <a:moveTo>
                    <a:pt x="0" y="1617431"/>
                  </a:moveTo>
                  <a:lnTo>
                    <a:pt x="137849" y="1617431"/>
                  </a:lnTo>
                  <a:lnTo>
                    <a:pt x="137849" y="1608241"/>
                  </a:lnTo>
                  <a:lnTo>
                    <a:pt x="202179" y="1608241"/>
                  </a:lnTo>
                  <a:lnTo>
                    <a:pt x="202179" y="1585267"/>
                  </a:lnTo>
                  <a:lnTo>
                    <a:pt x="294078" y="1585267"/>
                  </a:lnTo>
                  <a:lnTo>
                    <a:pt x="294078" y="1571482"/>
                  </a:lnTo>
                  <a:lnTo>
                    <a:pt x="431927" y="1571482"/>
                  </a:lnTo>
                  <a:lnTo>
                    <a:pt x="431927" y="1553102"/>
                  </a:lnTo>
                  <a:lnTo>
                    <a:pt x="468687" y="1553102"/>
                  </a:lnTo>
                  <a:lnTo>
                    <a:pt x="468687" y="1534722"/>
                  </a:lnTo>
                  <a:lnTo>
                    <a:pt x="611131" y="1534722"/>
                  </a:lnTo>
                  <a:lnTo>
                    <a:pt x="611131" y="1511747"/>
                  </a:lnTo>
                  <a:lnTo>
                    <a:pt x="703031" y="1511747"/>
                  </a:lnTo>
                  <a:lnTo>
                    <a:pt x="703031" y="1497962"/>
                  </a:lnTo>
                  <a:lnTo>
                    <a:pt x="726006" y="1497962"/>
                  </a:lnTo>
                  <a:lnTo>
                    <a:pt x="726006" y="1479582"/>
                  </a:lnTo>
                  <a:lnTo>
                    <a:pt x="804120" y="1479582"/>
                  </a:lnTo>
                  <a:lnTo>
                    <a:pt x="804120" y="1465797"/>
                  </a:lnTo>
                  <a:lnTo>
                    <a:pt x="941970" y="1465797"/>
                  </a:lnTo>
                  <a:lnTo>
                    <a:pt x="941970" y="1447417"/>
                  </a:lnTo>
                  <a:lnTo>
                    <a:pt x="1024679" y="1447417"/>
                  </a:lnTo>
                  <a:lnTo>
                    <a:pt x="1024679" y="1438227"/>
                  </a:lnTo>
                  <a:lnTo>
                    <a:pt x="1047654" y="1438227"/>
                  </a:lnTo>
                  <a:lnTo>
                    <a:pt x="1047654" y="1419847"/>
                  </a:lnTo>
                  <a:lnTo>
                    <a:pt x="1066034" y="1419847"/>
                  </a:lnTo>
                  <a:lnTo>
                    <a:pt x="1066034" y="1410657"/>
                  </a:lnTo>
                  <a:lnTo>
                    <a:pt x="1089009" y="1410657"/>
                  </a:lnTo>
                  <a:lnTo>
                    <a:pt x="1089009" y="1369303"/>
                  </a:lnTo>
                  <a:lnTo>
                    <a:pt x="1350922" y="1369303"/>
                  </a:lnTo>
                  <a:lnTo>
                    <a:pt x="1350922" y="1355518"/>
                  </a:lnTo>
                  <a:lnTo>
                    <a:pt x="1369302" y="1355518"/>
                  </a:lnTo>
                  <a:lnTo>
                    <a:pt x="1369302" y="1337138"/>
                  </a:lnTo>
                  <a:lnTo>
                    <a:pt x="1507151" y="1337138"/>
                  </a:lnTo>
                  <a:lnTo>
                    <a:pt x="1507151" y="1323353"/>
                  </a:lnTo>
                  <a:lnTo>
                    <a:pt x="1741495" y="1323353"/>
                  </a:lnTo>
                  <a:lnTo>
                    <a:pt x="1741495" y="1309568"/>
                  </a:lnTo>
                  <a:lnTo>
                    <a:pt x="1769065" y="1309568"/>
                  </a:lnTo>
                  <a:lnTo>
                    <a:pt x="1769065" y="1295783"/>
                  </a:lnTo>
                  <a:lnTo>
                    <a:pt x="1815015" y="1295783"/>
                  </a:lnTo>
                  <a:lnTo>
                    <a:pt x="1815015" y="1272808"/>
                  </a:lnTo>
                  <a:lnTo>
                    <a:pt x="2017194" y="1272808"/>
                  </a:lnTo>
                  <a:lnTo>
                    <a:pt x="2017194" y="1231453"/>
                  </a:lnTo>
                  <a:lnTo>
                    <a:pt x="2044763" y="1231453"/>
                  </a:lnTo>
                  <a:lnTo>
                    <a:pt x="2044763" y="1208479"/>
                  </a:lnTo>
                  <a:lnTo>
                    <a:pt x="2067738" y="1208479"/>
                  </a:lnTo>
                  <a:lnTo>
                    <a:pt x="2067738" y="1199289"/>
                  </a:lnTo>
                  <a:lnTo>
                    <a:pt x="2109093" y="1199289"/>
                  </a:lnTo>
                  <a:lnTo>
                    <a:pt x="2118283" y="1190099"/>
                  </a:lnTo>
                  <a:lnTo>
                    <a:pt x="2274512" y="1190099"/>
                  </a:lnTo>
                  <a:lnTo>
                    <a:pt x="2274512" y="1176314"/>
                  </a:lnTo>
                  <a:lnTo>
                    <a:pt x="2334247" y="1176314"/>
                  </a:lnTo>
                  <a:lnTo>
                    <a:pt x="2334247" y="1157934"/>
                  </a:lnTo>
                  <a:lnTo>
                    <a:pt x="2403172" y="1157934"/>
                  </a:lnTo>
                  <a:lnTo>
                    <a:pt x="2403172" y="1139554"/>
                  </a:lnTo>
                  <a:lnTo>
                    <a:pt x="2481286" y="1139554"/>
                  </a:lnTo>
                  <a:lnTo>
                    <a:pt x="2481286" y="1125769"/>
                  </a:lnTo>
                  <a:lnTo>
                    <a:pt x="2499666" y="1125769"/>
                  </a:lnTo>
                  <a:lnTo>
                    <a:pt x="2499666" y="1075224"/>
                  </a:lnTo>
                  <a:lnTo>
                    <a:pt x="2550211" y="1075224"/>
                  </a:lnTo>
                  <a:lnTo>
                    <a:pt x="2559401" y="1066034"/>
                  </a:lnTo>
                  <a:lnTo>
                    <a:pt x="2577781" y="1066034"/>
                  </a:lnTo>
                  <a:lnTo>
                    <a:pt x="2577781" y="1047654"/>
                  </a:lnTo>
                  <a:lnTo>
                    <a:pt x="2752390" y="1047654"/>
                  </a:lnTo>
                  <a:lnTo>
                    <a:pt x="2752390" y="1029275"/>
                  </a:lnTo>
                  <a:lnTo>
                    <a:pt x="2770770" y="1029275"/>
                  </a:lnTo>
                  <a:lnTo>
                    <a:pt x="2770770" y="1001705"/>
                  </a:lnTo>
                  <a:lnTo>
                    <a:pt x="2881049" y="1001705"/>
                  </a:lnTo>
                  <a:lnTo>
                    <a:pt x="2881049" y="983325"/>
                  </a:lnTo>
                  <a:lnTo>
                    <a:pt x="2931594" y="983325"/>
                  </a:lnTo>
                  <a:lnTo>
                    <a:pt x="2931594" y="951160"/>
                  </a:lnTo>
                  <a:lnTo>
                    <a:pt x="2968353" y="951160"/>
                  </a:lnTo>
                  <a:lnTo>
                    <a:pt x="2968353" y="941970"/>
                  </a:lnTo>
                  <a:lnTo>
                    <a:pt x="2977543" y="941970"/>
                  </a:lnTo>
                  <a:lnTo>
                    <a:pt x="2986733" y="932780"/>
                  </a:lnTo>
                  <a:lnTo>
                    <a:pt x="2995923" y="923590"/>
                  </a:lnTo>
                  <a:lnTo>
                    <a:pt x="2995923" y="909805"/>
                  </a:lnTo>
                  <a:lnTo>
                    <a:pt x="3069443" y="909805"/>
                  </a:lnTo>
                  <a:lnTo>
                    <a:pt x="3069443" y="891425"/>
                  </a:lnTo>
                  <a:lnTo>
                    <a:pt x="3083228" y="877640"/>
                  </a:lnTo>
                  <a:lnTo>
                    <a:pt x="3129178" y="877640"/>
                  </a:lnTo>
                  <a:lnTo>
                    <a:pt x="3129178" y="859260"/>
                  </a:lnTo>
                  <a:lnTo>
                    <a:pt x="3193507" y="859260"/>
                  </a:lnTo>
                  <a:lnTo>
                    <a:pt x="3193507" y="845476"/>
                  </a:lnTo>
                  <a:lnTo>
                    <a:pt x="3395686" y="845476"/>
                  </a:lnTo>
                  <a:lnTo>
                    <a:pt x="3395686" y="827096"/>
                  </a:lnTo>
                  <a:lnTo>
                    <a:pt x="3437041" y="827096"/>
                  </a:lnTo>
                  <a:lnTo>
                    <a:pt x="3437041" y="808716"/>
                  </a:lnTo>
                  <a:lnTo>
                    <a:pt x="3455421" y="808716"/>
                  </a:lnTo>
                  <a:lnTo>
                    <a:pt x="3455421" y="799526"/>
                  </a:lnTo>
                  <a:lnTo>
                    <a:pt x="3496776" y="799526"/>
                  </a:lnTo>
                  <a:lnTo>
                    <a:pt x="3496776" y="776551"/>
                  </a:lnTo>
                  <a:lnTo>
                    <a:pt x="3561105" y="776551"/>
                  </a:lnTo>
                  <a:lnTo>
                    <a:pt x="3561105" y="762766"/>
                  </a:lnTo>
                  <a:lnTo>
                    <a:pt x="3593270" y="762766"/>
                  </a:lnTo>
                  <a:lnTo>
                    <a:pt x="3593270" y="753576"/>
                  </a:lnTo>
                  <a:lnTo>
                    <a:pt x="3607055" y="753576"/>
                  </a:lnTo>
                  <a:lnTo>
                    <a:pt x="3607055" y="735196"/>
                  </a:lnTo>
                  <a:lnTo>
                    <a:pt x="3666790" y="735196"/>
                  </a:lnTo>
                  <a:lnTo>
                    <a:pt x="3666790" y="726006"/>
                  </a:lnTo>
                  <a:lnTo>
                    <a:pt x="3694359" y="726006"/>
                  </a:lnTo>
                  <a:lnTo>
                    <a:pt x="3694359" y="712221"/>
                  </a:lnTo>
                  <a:lnTo>
                    <a:pt x="3818424" y="712221"/>
                  </a:lnTo>
                  <a:lnTo>
                    <a:pt x="3818424" y="684651"/>
                  </a:lnTo>
                  <a:lnTo>
                    <a:pt x="3827614" y="684651"/>
                  </a:lnTo>
                  <a:lnTo>
                    <a:pt x="3827614" y="661677"/>
                  </a:lnTo>
                  <a:lnTo>
                    <a:pt x="3896538" y="661677"/>
                  </a:lnTo>
                  <a:lnTo>
                    <a:pt x="3891943" y="657082"/>
                  </a:lnTo>
                  <a:lnTo>
                    <a:pt x="3905728" y="657082"/>
                  </a:lnTo>
                  <a:lnTo>
                    <a:pt x="3905728" y="643297"/>
                  </a:lnTo>
                  <a:lnTo>
                    <a:pt x="3928703" y="643297"/>
                  </a:lnTo>
                  <a:lnTo>
                    <a:pt x="3928703" y="634107"/>
                  </a:lnTo>
                  <a:lnTo>
                    <a:pt x="3947083" y="615727"/>
                  </a:lnTo>
                  <a:lnTo>
                    <a:pt x="4038983" y="615727"/>
                  </a:lnTo>
                  <a:lnTo>
                    <a:pt x="4038983" y="606537"/>
                  </a:lnTo>
                  <a:lnTo>
                    <a:pt x="4107907" y="606537"/>
                  </a:lnTo>
                  <a:lnTo>
                    <a:pt x="4107907" y="588157"/>
                  </a:lnTo>
                  <a:lnTo>
                    <a:pt x="4140072" y="588157"/>
                  </a:lnTo>
                  <a:lnTo>
                    <a:pt x="4140072" y="583562"/>
                  </a:lnTo>
                  <a:lnTo>
                    <a:pt x="4264136" y="583562"/>
                  </a:lnTo>
                  <a:lnTo>
                    <a:pt x="4264136" y="565182"/>
                  </a:lnTo>
                  <a:lnTo>
                    <a:pt x="4319276" y="565182"/>
                  </a:lnTo>
                  <a:lnTo>
                    <a:pt x="4319276" y="542207"/>
                  </a:lnTo>
                  <a:lnTo>
                    <a:pt x="4401986" y="542207"/>
                  </a:lnTo>
                  <a:lnTo>
                    <a:pt x="4401986" y="528422"/>
                  </a:lnTo>
                  <a:lnTo>
                    <a:pt x="4415771" y="514637"/>
                  </a:lnTo>
                  <a:lnTo>
                    <a:pt x="4544430" y="514637"/>
                  </a:lnTo>
                  <a:lnTo>
                    <a:pt x="4544430" y="487068"/>
                  </a:lnTo>
                  <a:lnTo>
                    <a:pt x="4709849" y="487068"/>
                  </a:lnTo>
                  <a:lnTo>
                    <a:pt x="4719039" y="477878"/>
                  </a:lnTo>
                  <a:lnTo>
                    <a:pt x="5150967" y="477878"/>
                  </a:lnTo>
                  <a:lnTo>
                    <a:pt x="5150967" y="459498"/>
                  </a:lnTo>
                  <a:lnTo>
                    <a:pt x="5224486" y="459498"/>
                  </a:lnTo>
                  <a:lnTo>
                    <a:pt x="5224486" y="436523"/>
                  </a:lnTo>
                  <a:lnTo>
                    <a:pt x="5275031" y="436523"/>
                  </a:lnTo>
                  <a:lnTo>
                    <a:pt x="5275031" y="404358"/>
                  </a:lnTo>
                  <a:lnTo>
                    <a:pt x="5288816" y="390573"/>
                  </a:lnTo>
                  <a:lnTo>
                    <a:pt x="5288816" y="372193"/>
                  </a:lnTo>
                  <a:lnTo>
                    <a:pt x="5298006" y="372193"/>
                  </a:lnTo>
                  <a:lnTo>
                    <a:pt x="5298006" y="340028"/>
                  </a:lnTo>
                  <a:lnTo>
                    <a:pt x="5311791" y="340028"/>
                  </a:lnTo>
                  <a:lnTo>
                    <a:pt x="5311791" y="303269"/>
                  </a:lnTo>
                  <a:lnTo>
                    <a:pt x="5353145" y="303269"/>
                  </a:lnTo>
                  <a:lnTo>
                    <a:pt x="5353145" y="271104"/>
                  </a:lnTo>
                  <a:lnTo>
                    <a:pt x="5371525" y="271104"/>
                  </a:lnTo>
                  <a:lnTo>
                    <a:pt x="5371525" y="220559"/>
                  </a:lnTo>
                  <a:lnTo>
                    <a:pt x="5468020" y="220559"/>
                  </a:lnTo>
                  <a:lnTo>
                    <a:pt x="5468020" y="183799"/>
                  </a:lnTo>
                  <a:lnTo>
                    <a:pt x="5495590" y="183799"/>
                  </a:lnTo>
                  <a:lnTo>
                    <a:pt x="5495590" y="174609"/>
                  </a:lnTo>
                  <a:lnTo>
                    <a:pt x="5674794" y="174609"/>
                  </a:lnTo>
                  <a:lnTo>
                    <a:pt x="5674794" y="133254"/>
                  </a:lnTo>
                  <a:lnTo>
                    <a:pt x="5693174" y="133254"/>
                  </a:lnTo>
                  <a:lnTo>
                    <a:pt x="5693174" y="114875"/>
                  </a:lnTo>
                  <a:lnTo>
                    <a:pt x="5743718" y="114875"/>
                  </a:lnTo>
                  <a:lnTo>
                    <a:pt x="5743718" y="82710"/>
                  </a:lnTo>
                  <a:lnTo>
                    <a:pt x="5775883" y="82710"/>
                  </a:lnTo>
                  <a:lnTo>
                    <a:pt x="5775883" y="50545"/>
                  </a:lnTo>
                  <a:lnTo>
                    <a:pt x="5798858" y="50545"/>
                  </a:lnTo>
                  <a:lnTo>
                    <a:pt x="5798858" y="27570"/>
                  </a:lnTo>
                  <a:lnTo>
                    <a:pt x="5831023" y="27570"/>
                  </a:lnTo>
                  <a:lnTo>
                    <a:pt x="5831023" y="0"/>
                  </a:lnTo>
                  <a:lnTo>
                    <a:pt x="5853998" y="0"/>
                  </a:lnTo>
                  <a:lnTo>
                    <a:pt x="5853998" y="0"/>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4AA903AD-7354-45AF-868A-1DE43303EB41}"/>
                </a:ext>
              </a:extLst>
            </p:cNvPr>
            <p:cNvSpPr/>
            <p:nvPr/>
          </p:nvSpPr>
          <p:spPr>
            <a:xfrm>
              <a:off x="8831542" y="3634625"/>
              <a:ext cx="721411" cy="174609"/>
            </a:xfrm>
            <a:custGeom>
              <a:avLst/>
              <a:gdLst>
                <a:gd name="connsiteX0" fmla="*/ 0 w 721411"/>
                <a:gd name="connsiteY0" fmla="*/ 174609 h 174609"/>
                <a:gd name="connsiteX1" fmla="*/ 32165 w 721411"/>
                <a:gd name="connsiteY1" fmla="*/ 142444 h 174609"/>
                <a:gd name="connsiteX2" fmla="*/ 32165 w 721411"/>
                <a:gd name="connsiteY2" fmla="*/ 96495 h 174609"/>
                <a:gd name="connsiteX3" fmla="*/ 431927 w 721411"/>
                <a:gd name="connsiteY3" fmla="*/ 96495 h 174609"/>
                <a:gd name="connsiteX4" fmla="*/ 431927 w 721411"/>
                <a:gd name="connsiteY4" fmla="*/ 32165 h 174609"/>
                <a:gd name="connsiteX5" fmla="*/ 445712 w 721411"/>
                <a:gd name="connsiteY5" fmla="*/ 32165 h 174609"/>
                <a:gd name="connsiteX6" fmla="*/ 445712 w 721411"/>
                <a:gd name="connsiteY6" fmla="*/ 0 h 174609"/>
                <a:gd name="connsiteX7" fmla="*/ 721411 w 721411"/>
                <a:gd name="connsiteY7" fmla="*/ 0 h 17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411" h="174609">
                  <a:moveTo>
                    <a:pt x="0" y="174609"/>
                  </a:moveTo>
                  <a:lnTo>
                    <a:pt x="32165" y="142444"/>
                  </a:lnTo>
                  <a:lnTo>
                    <a:pt x="32165" y="96495"/>
                  </a:lnTo>
                  <a:lnTo>
                    <a:pt x="431927" y="96495"/>
                  </a:lnTo>
                  <a:lnTo>
                    <a:pt x="431927" y="32165"/>
                  </a:lnTo>
                  <a:lnTo>
                    <a:pt x="445712" y="32165"/>
                  </a:lnTo>
                  <a:lnTo>
                    <a:pt x="445712" y="0"/>
                  </a:lnTo>
                  <a:lnTo>
                    <a:pt x="721411" y="0"/>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72" name="Table 71">
            <a:extLst>
              <a:ext uri="{FF2B5EF4-FFF2-40B4-BE49-F238E27FC236}">
                <a16:creationId xmlns:a16="http://schemas.microsoft.com/office/drawing/2014/main" id="{A0877CF1-9C07-44BE-84A2-7A93F6AEF932}"/>
              </a:ext>
            </a:extLst>
          </p:cNvPr>
          <p:cNvGraphicFramePr>
            <a:graphicFrameLocks noGrp="1"/>
          </p:cNvGraphicFramePr>
          <p:nvPr/>
        </p:nvGraphicFramePr>
        <p:xfrm>
          <a:off x="3236976" y="1426464"/>
          <a:ext cx="3652003" cy="445008"/>
        </p:xfrm>
        <a:graphic>
          <a:graphicData uri="http://schemas.openxmlformats.org/drawingml/2006/table">
            <a:tbl>
              <a:tblPr firstRow="1" bandRow="1">
                <a:tableStyleId>{21E4AEA4-8DFA-4A89-87EB-49C32662AFE0}</a:tableStyleId>
              </a:tblPr>
              <a:tblGrid>
                <a:gridCol w="698376">
                  <a:extLst>
                    <a:ext uri="{9D8B030D-6E8A-4147-A177-3AD203B41FA5}">
                      <a16:colId xmlns:a16="http://schemas.microsoft.com/office/drawing/2014/main" val="3143954805"/>
                    </a:ext>
                  </a:extLst>
                </a:gridCol>
                <a:gridCol w="799934">
                  <a:extLst>
                    <a:ext uri="{9D8B030D-6E8A-4147-A177-3AD203B41FA5}">
                      <a16:colId xmlns:a16="http://schemas.microsoft.com/office/drawing/2014/main" val="1745384678"/>
                    </a:ext>
                  </a:extLst>
                </a:gridCol>
                <a:gridCol w="1422173">
                  <a:extLst>
                    <a:ext uri="{9D8B030D-6E8A-4147-A177-3AD203B41FA5}">
                      <a16:colId xmlns:a16="http://schemas.microsoft.com/office/drawing/2014/main" val="4187720962"/>
                    </a:ext>
                  </a:extLst>
                </a:gridCol>
                <a:gridCol w="731520">
                  <a:extLst>
                    <a:ext uri="{9D8B030D-6E8A-4147-A177-3AD203B41FA5}">
                      <a16:colId xmlns:a16="http://schemas.microsoft.com/office/drawing/2014/main" val="98296621"/>
                    </a:ext>
                  </a:extLst>
                </a:gridCol>
              </a:tblGrid>
              <a:tr h="313382">
                <a:tc>
                  <a:txBody>
                    <a:bodyPr/>
                    <a:lstStyle/>
                    <a:p>
                      <a:pPr algn="ctr"/>
                      <a:r>
                        <a:rPr lang="en-US" sz="1400" b="1">
                          <a:solidFill>
                            <a:schemeClr val="tx1"/>
                          </a:solidFill>
                        </a:rPr>
                        <a:t>DAPA</a:t>
                      </a:r>
                    </a:p>
                    <a:p>
                      <a:pPr algn="ctr"/>
                      <a:r>
                        <a:rPr lang="en-US" sz="1400" b="0">
                          <a:solidFill>
                            <a:schemeClr val="tx1"/>
                          </a:solidFill>
                        </a:rPr>
                        <a:t>4.7%</a:t>
                      </a:r>
                    </a:p>
                  </a:txBody>
                  <a:tcPr marL="9144" marR="9144" marT="9144" marB="9144"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a:solidFill>
                            <a:schemeClr val="tx1"/>
                          </a:solidFill>
                        </a:rPr>
                        <a:t>Placebo</a:t>
                      </a:r>
                    </a:p>
                    <a:p>
                      <a:pPr algn="ctr"/>
                      <a:r>
                        <a:rPr lang="en-US" sz="1400" b="0">
                          <a:solidFill>
                            <a:schemeClr val="tx1"/>
                          </a:solidFill>
                        </a:rPr>
                        <a:t>6.8%</a:t>
                      </a: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HR (95% CI)</a:t>
                      </a:r>
                    </a:p>
                    <a:p>
                      <a:pPr algn="ctr"/>
                      <a:r>
                        <a:rPr lang="en-US" sz="1400" b="0">
                          <a:solidFill>
                            <a:schemeClr val="tx1"/>
                          </a:solidFill>
                        </a:rPr>
                        <a:t>0.69 (0.53-0.88)</a:t>
                      </a:r>
                    </a:p>
                  </a:txBody>
                  <a:tcPr marL="9144" marR="9144"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p-value</a:t>
                      </a:r>
                      <a:r>
                        <a:rPr lang="en-US" sz="1400" b="1" baseline="30000">
                          <a:solidFill>
                            <a:schemeClr val="tx1"/>
                          </a:solidFill>
                        </a:rPr>
                        <a:t>2</a:t>
                      </a:r>
                      <a:endParaRPr lang="en-US" sz="1400" b="1">
                        <a:solidFill>
                          <a:schemeClr val="tx1"/>
                        </a:solidFill>
                      </a:endParaRPr>
                    </a:p>
                    <a:p>
                      <a:pPr algn="ctr"/>
                      <a:r>
                        <a:rPr lang="en-US" sz="1400" b="0">
                          <a:solidFill>
                            <a:schemeClr val="tx1"/>
                          </a:solidFill>
                        </a:rPr>
                        <a:t>0.0035</a:t>
                      </a:r>
                    </a:p>
                  </a:txBody>
                  <a:tcPr marL="9144" marR="9144" marT="9144" marB="9144"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0288555"/>
                  </a:ext>
                </a:extLst>
              </a:tr>
            </a:tbl>
          </a:graphicData>
        </a:graphic>
      </p:graphicFrame>
      <p:sp>
        <p:nvSpPr>
          <p:cNvPr id="77" name="TextBox 76">
            <a:extLst>
              <a:ext uri="{FF2B5EF4-FFF2-40B4-BE49-F238E27FC236}">
                <a16:creationId xmlns:a16="http://schemas.microsoft.com/office/drawing/2014/main" id="{73F8D7E0-C03A-4FED-AE69-96B07533B15A}"/>
              </a:ext>
            </a:extLst>
          </p:cNvPr>
          <p:cNvSpPr txBox="1"/>
          <p:nvPr/>
        </p:nvSpPr>
        <p:spPr>
          <a:xfrm>
            <a:off x="9432910" y="3396988"/>
            <a:ext cx="2560320" cy="339519"/>
          </a:xfrm>
          <a:prstGeom prst="rect">
            <a:avLst/>
          </a:prstGeom>
          <a:noFill/>
        </p:spPr>
        <p:txBody>
          <a:bodyPr wrap="none" lIns="0" tIns="0" rIns="0" bIns="0" rtlCol="0">
            <a:noAutofit/>
          </a:bodyPr>
          <a:lstStyle/>
          <a:p>
            <a:pPr marL="0" marR="0" lvl="0" indent="0" algn="ctr" defTabSz="914400" rtl="0" eaLnBrk="1" fontAlgn="auto" latinLnBrk="0" hangingPunct="1">
              <a:lnSpc>
                <a:spcPct val="90000"/>
              </a:lnSpc>
              <a:spcBef>
                <a:spcPts val="1200"/>
              </a:spcBef>
              <a:spcAft>
                <a:spcPts val="0"/>
              </a:spcAft>
              <a:buClr>
                <a:srgbClr val="7F134C"/>
              </a:buClr>
              <a:buSzTx/>
              <a:buFontTx/>
              <a:buNone/>
              <a:tabLst/>
              <a:defRPr/>
            </a:pPr>
            <a:r>
              <a:rPr lang="en-US" sz="1400" b="1"/>
              <a:t>2</a:t>
            </a:r>
            <a:r>
              <a:rPr kumimoji="0" lang="en-US" sz="1400" b="1" i="0" u="none" strike="noStrike" kern="1200" cap="none" spc="0" normalizeH="0" baseline="0" noProof="0">
                <a:ln>
                  <a:noFill/>
                </a:ln>
                <a:effectLst/>
                <a:uLnTx/>
                <a:uFillTx/>
                <a:ea typeface="+mn-ea"/>
                <a:cs typeface="+mn-cs"/>
              </a:rPr>
              <a:t>.</a:t>
            </a:r>
            <a:r>
              <a:rPr lang="en-US" sz="1400" b="1"/>
              <a:t>1</a:t>
            </a:r>
            <a:r>
              <a:rPr kumimoji="0" lang="en-US" sz="1400" b="1" i="0" u="none" strike="noStrike" kern="1200" cap="none" spc="0" normalizeH="0" baseline="0" noProof="0">
                <a:ln>
                  <a:noFill/>
                </a:ln>
                <a:effectLst/>
                <a:uLnTx/>
                <a:uFillTx/>
                <a:ea typeface="+mn-ea"/>
                <a:cs typeface="+mn-cs"/>
              </a:rPr>
              <a:t>% ARR</a:t>
            </a:r>
          </a:p>
        </p:txBody>
      </p:sp>
    </p:spTree>
    <p:extLst>
      <p:ext uri="{BB962C8B-B14F-4D97-AF65-F5344CB8AC3E}">
        <p14:creationId xmlns:p14="http://schemas.microsoft.com/office/powerpoint/2010/main" val="366967953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907A-D949-33E4-3DE2-BFB1BE4E7F85}"/>
              </a:ext>
            </a:extLst>
          </p:cNvPr>
          <p:cNvSpPr>
            <a:spLocks noGrp="1"/>
          </p:cNvSpPr>
          <p:nvPr>
            <p:ph type="title"/>
          </p:nvPr>
        </p:nvSpPr>
        <p:spPr/>
        <p:txBody>
          <a:bodyPr>
            <a:normAutofit/>
          </a:bodyPr>
          <a:lstStyle/>
          <a:p>
            <a:r>
              <a:rPr lang="en-GB"/>
              <a:t>EMPA-KIDNEY: </a:t>
            </a:r>
            <a:r>
              <a:rPr lang="en-GB" sz="3600"/>
              <a:t>Pri</a:t>
            </a:r>
            <a:r>
              <a:rPr lang="en-GB"/>
              <a:t>mary composite outcome</a:t>
            </a:r>
            <a:r>
              <a:rPr lang="en-GB" baseline="30000"/>
              <a:t>1,2</a:t>
            </a:r>
            <a:br>
              <a:rPr lang="en-GB"/>
            </a:br>
            <a:r>
              <a:rPr lang="en-GB">
                <a:solidFill>
                  <a:schemeClr val="accent2"/>
                </a:solidFill>
              </a:rPr>
              <a:t>K</a:t>
            </a:r>
            <a:r>
              <a:rPr lang="en-GB" sz="3600">
                <a:solidFill>
                  <a:schemeClr val="accent2"/>
                </a:solidFill>
              </a:rPr>
              <a:t>idney disease progression or CV death </a:t>
            </a:r>
            <a:endParaRPr lang="en-GB">
              <a:solidFill>
                <a:schemeClr val="accent2"/>
              </a:solidFill>
            </a:endParaRPr>
          </a:p>
        </p:txBody>
      </p:sp>
      <p:sp>
        <p:nvSpPr>
          <p:cNvPr id="4" name="Slide Number Placeholder 3">
            <a:extLst>
              <a:ext uri="{FF2B5EF4-FFF2-40B4-BE49-F238E27FC236}">
                <a16:creationId xmlns:a16="http://schemas.microsoft.com/office/drawing/2014/main" id="{7C968C5B-A54D-9458-F340-5882EF5F33BA}"/>
              </a:ext>
            </a:extLst>
          </p:cNvPr>
          <p:cNvSpPr>
            <a:spLocks noGrp="1"/>
          </p:cNvSpPr>
          <p:nvPr>
            <p:ph type="sldNum" sz="quarter" idx="4"/>
          </p:nvPr>
        </p:nvSpPr>
        <p:spPr>
          <a:xfrm>
            <a:off x="559127" y="6356397"/>
            <a:ext cx="415657" cy="275772"/>
          </a:xfrm>
          <a:prstGeom prst="rect">
            <a:avLst/>
          </a:prstGeom>
        </p:spPr>
        <p:txBody>
          <a:bodyPr rIns="0" anchor="b" anchorCtr="0"/>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687C26E-76E8-F74A-ABD7-29242BE2C250}" type="slidenum">
              <a:rPr kumimoji="0" lang="en-US" sz="11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8FF86E23-5D1D-1F44-7877-165E8FC6172B}"/>
              </a:ext>
            </a:extLst>
          </p:cNvPr>
          <p:cNvGrpSpPr/>
          <p:nvPr/>
        </p:nvGrpSpPr>
        <p:grpSpPr>
          <a:xfrm>
            <a:off x="2368481" y="4774206"/>
            <a:ext cx="6972578" cy="342551"/>
            <a:chOff x="1427471" y="4707300"/>
            <a:chExt cx="6972578" cy="342551"/>
          </a:xfrm>
        </p:grpSpPr>
        <p:sp>
          <p:nvSpPr>
            <p:cNvPr id="6" name="TextBox 5">
              <a:extLst>
                <a:ext uri="{FF2B5EF4-FFF2-40B4-BE49-F238E27FC236}">
                  <a16:creationId xmlns:a16="http://schemas.microsoft.com/office/drawing/2014/main" id="{9E0E4920-090C-5C69-2B62-AAB131F79356}"/>
                </a:ext>
              </a:extLst>
            </p:cNvPr>
            <p:cNvSpPr txBox="1"/>
            <p:nvPr/>
          </p:nvSpPr>
          <p:spPr>
            <a:xfrm>
              <a:off x="1427471" y="4707300"/>
              <a:ext cx="291705" cy="316069"/>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515151"/>
                  </a:solidFill>
                  <a:effectLst/>
                  <a:uLnTx/>
                  <a:uFillTx/>
                  <a:latin typeface="Century Gothic"/>
                  <a:ea typeface="+mn-ea"/>
                  <a:cs typeface="+mn-cs"/>
                  <a:sym typeface="Century Gothic"/>
                  <a:rtl val="0"/>
                </a:rPr>
                <a:t>0</a:t>
              </a:r>
            </a:p>
          </p:txBody>
        </p:sp>
        <p:sp>
          <p:nvSpPr>
            <p:cNvPr id="7" name="TextBox 6">
              <a:extLst>
                <a:ext uri="{FF2B5EF4-FFF2-40B4-BE49-F238E27FC236}">
                  <a16:creationId xmlns:a16="http://schemas.microsoft.com/office/drawing/2014/main" id="{663591BC-BB25-B3A2-6AE6-E3AB8197376E}"/>
                </a:ext>
              </a:extLst>
            </p:cNvPr>
            <p:cNvSpPr txBox="1"/>
            <p:nvPr/>
          </p:nvSpPr>
          <p:spPr>
            <a:xfrm>
              <a:off x="2679074" y="4735200"/>
              <a:ext cx="433132" cy="307777"/>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515151"/>
                  </a:solidFill>
                  <a:effectLst/>
                  <a:uLnTx/>
                  <a:uFillTx/>
                  <a:latin typeface="Century Gothic"/>
                  <a:ea typeface="+mn-ea"/>
                  <a:cs typeface="+mn-cs"/>
                  <a:sym typeface="Century Gothic"/>
                  <a:rtl val="0"/>
                </a:rPr>
                <a:t>0.5</a:t>
              </a:r>
            </a:p>
          </p:txBody>
        </p:sp>
        <p:sp>
          <p:nvSpPr>
            <p:cNvPr id="8" name="TextBox 7">
              <a:extLst>
                <a:ext uri="{FF2B5EF4-FFF2-40B4-BE49-F238E27FC236}">
                  <a16:creationId xmlns:a16="http://schemas.microsoft.com/office/drawing/2014/main" id="{C7A4169A-05DA-E779-1B1F-3F791A485761}"/>
                </a:ext>
              </a:extLst>
            </p:cNvPr>
            <p:cNvSpPr txBox="1"/>
            <p:nvPr/>
          </p:nvSpPr>
          <p:spPr>
            <a:xfrm>
              <a:off x="4079211" y="4742074"/>
              <a:ext cx="284052" cy="307777"/>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515151"/>
                  </a:solidFill>
                  <a:effectLst/>
                  <a:uLnTx/>
                  <a:uFillTx/>
                  <a:latin typeface="Century Gothic"/>
                  <a:ea typeface="+mn-ea"/>
                  <a:cs typeface="+mn-cs"/>
                  <a:sym typeface="Century Gothic"/>
                  <a:rtl val="0"/>
                </a:rPr>
                <a:t>1</a:t>
              </a:r>
            </a:p>
          </p:txBody>
        </p:sp>
        <p:sp>
          <p:nvSpPr>
            <p:cNvPr id="9" name="TextBox 8">
              <a:extLst>
                <a:ext uri="{FF2B5EF4-FFF2-40B4-BE49-F238E27FC236}">
                  <a16:creationId xmlns:a16="http://schemas.microsoft.com/office/drawing/2014/main" id="{199703DE-5348-015C-5A4C-04C657F3724B}"/>
                </a:ext>
              </a:extLst>
            </p:cNvPr>
            <p:cNvSpPr txBox="1"/>
            <p:nvPr/>
          </p:nvSpPr>
          <p:spPr>
            <a:xfrm>
              <a:off x="5318934" y="4731948"/>
              <a:ext cx="433132" cy="307777"/>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515151"/>
                  </a:solidFill>
                  <a:effectLst/>
                  <a:uLnTx/>
                  <a:uFillTx/>
                  <a:latin typeface="Century Gothic"/>
                  <a:ea typeface="+mn-ea"/>
                  <a:cs typeface="+mn-cs"/>
                  <a:sym typeface="Century Gothic"/>
                  <a:rtl val="0"/>
                </a:rPr>
                <a:t>1.5</a:t>
              </a:r>
            </a:p>
          </p:txBody>
        </p:sp>
        <p:sp>
          <p:nvSpPr>
            <p:cNvPr id="10" name="TextBox 9">
              <a:extLst>
                <a:ext uri="{FF2B5EF4-FFF2-40B4-BE49-F238E27FC236}">
                  <a16:creationId xmlns:a16="http://schemas.microsoft.com/office/drawing/2014/main" id="{FDD9375D-6054-2901-731D-C7DDD631ABC7}"/>
                </a:ext>
              </a:extLst>
            </p:cNvPr>
            <p:cNvSpPr txBox="1"/>
            <p:nvPr/>
          </p:nvSpPr>
          <p:spPr>
            <a:xfrm>
              <a:off x="6717301" y="4726968"/>
              <a:ext cx="284052" cy="307777"/>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515151"/>
                  </a:solidFill>
                  <a:effectLst/>
                  <a:uLnTx/>
                  <a:uFillTx/>
                  <a:latin typeface="Century Gothic"/>
                  <a:ea typeface="+mn-ea"/>
                  <a:cs typeface="+mn-cs"/>
                  <a:sym typeface="Century Gothic"/>
                  <a:rtl val="0"/>
                </a:rPr>
                <a:t>2</a:t>
              </a:r>
            </a:p>
          </p:txBody>
        </p:sp>
        <p:sp>
          <p:nvSpPr>
            <p:cNvPr id="11" name="TextBox 10">
              <a:extLst>
                <a:ext uri="{FF2B5EF4-FFF2-40B4-BE49-F238E27FC236}">
                  <a16:creationId xmlns:a16="http://schemas.microsoft.com/office/drawing/2014/main" id="{D32FE452-B7E8-A14D-DFEA-B1F3F96CB79D}"/>
                </a:ext>
              </a:extLst>
            </p:cNvPr>
            <p:cNvSpPr txBox="1"/>
            <p:nvPr/>
          </p:nvSpPr>
          <p:spPr>
            <a:xfrm>
              <a:off x="7966917" y="4726968"/>
              <a:ext cx="433132" cy="307777"/>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515151"/>
                  </a:solidFill>
                  <a:effectLst/>
                  <a:uLnTx/>
                  <a:uFillTx/>
                  <a:latin typeface="Century Gothic"/>
                  <a:ea typeface="+mn-ea"/>
                  <a:cs typeface="+mn-cs"/>
                  <a:sym typeface="Century Gothic"/>
                  <a:rtl val="0"/>
                </a:rPr>
                <a:t>2.5</a:t>
              </a:r>
            </a:p>
          </p:txBody>
        </p:sp>
      </p:grpSp>
      <p:sp>
        <p:nvSpPr>
          <p:cNvPr id="109" name="Freeform: Shape 433">
            <a:extLst>
              <a:ext uri="{FF2B5EF4-FFF2-40B4-BE49-F238E27FC236}">
                <a16:creationId xmlns:a16="http://schemas.microsoft.com/office/drawing/2014/main" id="{612B20AE-BF6B-5568-FFAE-3FA5D372FD66}"/>
              </a:ext>
            </a:extLst>
          </p:cNvPr>
          <p:cNvSpPr/>
          <p:nvPr/>
        </p:nvSpPr>
        <p:spPr>
          <a:xfrm>
            <a:off x="2913170" y="1626228"/>
            <a:ext cx="437584" cy="45720"/>
          </a:xfrm>
          <a:custGeom>
            <a:avLst/>
            <a:gdLst>
              <a:gd name="connsiteX0" fmla="*/ 231839 w 231838"/>
              <a:gd name="connsiteY0" fmla="*/ 0 h 9525"/>
              <a:gd name="connsiteX1" fmla="*/ 0 w 231838"/>
              <a:gd name="connsiteY1" fmla="*/ 0 h 9525"/>
            </a:gdLst>
            <a:ahLst/>
            <a:cxnLst>
              <a:cxn ang="0">
                <a:pos x="connsiteX0" y="connsiteY0"/>
              </a:cxn>
              <a:cxn ang="0">
                <a:pos x="connsiteX1" y="connsiteY1"/>
              </a:cxn>
            </a:cxnLst>
            <a:rect l="l" t="t" r="r" b="b"/>
            <a:pathLst>
              <a:path w="231838" h="9525">
                <a:moveTo>
                  <a:pt x="231839" y="0"/>
                </a:moveTo>
                <a:lnTo>
                  <a:pt x="0" y="0"/>
                </a:lnTo>
              </a:path>
            </a:pathLst>
          </a:custGeom>
          <a:ln w="19050" cap="flat">
            <a:solidFill>
              <a:schemeClr val="accent4"/>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111" name="TextBox 110">
            <a:extLst>
              <a:ext uri="{FF2B5EF4-FFF2-40B4-BE49-F238E27FC236}">
                <a16:creationId xmlns:a16="http://schemas.microsoft.com/office/drawing/2014/main" id="{422B1CE6-5DAB-4238-7DBE-3F14016EFA13}"/>
              </a:ext>
            </a:extLst>
          </p:cNvPr>
          <p:cNvSpPr txBox="1"/>
          <p:nvPr/>
        </p:nvSpPr>
        <p:spPr>
          <a:xfrm>
            <a:off x="2062977" y="2029932"/>
            <a:ext cx="383439" cy="307777"/>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515151"/>
                </a:solidFill>
                <a:effectLst/>
                <a:uLnTx/>
                <a:uFillTx/>
                <a:latin typeface="Century Gothic"/>
                <a:ea typeface="+mn-ea"/>
                <a:cs typeface="+mn-cs"/>
                <a:sym typeface="Century Gothic"/>
                <a:rtl val="0"/>
              </a:rPr>
              <a:t>30</a:t>
            </a:r>
          </a:p>
        </p:txBody>
      </p:sp>
      <p:sp>
        <p:nvSpPr>
          <p:cNvPr id="112" name="TextBox 111">
            <a:extLst>
              <a:ext uri="{FF2B5EF4-FFF2-40B4-BE49-F238E27FC236}">
                <a16:creationId xmlns:a16="http://schemas.microsoft.com/office/drawing/2014/main" id="{21CC938B-8255-5E95-A764-6F202472FCD3}"/>
              </a:ext>
            </a:extLst>
          </p:cNvPr>
          <p:cNvSpPr txBox="1"/>
          <p:nvPr/>
        </p:nvSpPr>
        <p:spPr>
          <a:xfrm>
            <a:off x="2050546" y="3711238"/>
            <a:ext cx="393768" cy="316069"/>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515151"/>
                </a:solidFill>
                <a:effectLst/>
                <a:uLnTx/>
                <a:uFillTx/>
                <a:latin typeface="Century Gothic"/>
                <a:ea typeface="+mn-ea"/>
                <a:cs typeface="+mn-cs"/>
                <a:sym typeface="Century Gothic"/>
                <a:rtl val="0"/>
              </a:rPr>
              <a:t>10</a:t>
            </a:r>
          </a:p>
        </p:txBody>
      </p:sp>
      <p:sp>
        <p:nvSpPr>
          <p:cNvPr id="113" name="TextBox 112">
            <a:extLst>
              <a:ext uri="{FF2B5EF4-FFF2-40B4-BE49-F238E27FC236}">
                <a16:creationId xmlns:a16="http://schemas.microsoft.com/office/drawing/2014/main" id="{3C428B4A-6D95-D8BB-AA09-C6BA423508B6}"/>
              </a:ext>
            </a:extLst>
          </p:cNvPr>
          <p:cNvSpPr txBox="1"/>
          <p:nvPr/>
        </p:nvSpPr>
        <p:spPr>
          <a:xfrm>
            <a:off x="2152609" y="4545693"/>
            <a:ext cx="291705" cy="316069"/>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515151"/>
                </a:solidFill>
                <a:effectLst/>
                <a:uLnTx/>
                <a:uFillTx/>
                <a:latin typeface="Century Gothic"/>
                <a:ea typeface="+mn-ea"/>
                <a:cs typeface="+mn-cs"/>
                <a:sym typeface="Century Gothic"/>
                <a:rtl val="0"/>
              </a:rPr>
              <a:t>0</a:t>
            </a:r>
          </a:p>
        </p:txBody>
      </p:sp>
      <p:sp>
        <p:nvSpPr>
          <p:cNvPr id="114" name="TextBox 113">
            <a:extLst>
              <a:ext uri="{FF2B5EF4-FFF2-40B4-BE49-F238E27FC236}">
                <a16:creationId xmlns:a16="http://schemas.microsoft.com/office/drawing/2014/main" id="{14F24105-8C12-1A0B-45DF-3E5901990158}"/>
              </a:ext>
            </a:extLst>
          </p:cNvPr>
          <p:cNvSpPr txBox="1"/>
          <p:nvPr/>
        </p:nvSpPr>
        <p:spPr>
          <a:xfrm>
            <a:off x="5092116" y="5050325"/>
            <a:ext cx="1757212" cy="307777"/>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515151"/>
                </a:solidFill>
                <a:effectLst/>
                <a:uLnTx/>
                <a:uFillTx/>
                <a:latin typeface="Century Gothic"/>
                <a:ea typeface="+mn-ea"/>
                <a:cs typeface="+mn-cs"/>
                <a:sym typeface="Century Gothic"/>
                <a:rtl val="0"/>
              </a:rPr>
              <a:t>Years of Follow-up</a:t>
            </a:r>
          </a:p>
        </p:txBody>
      </p:sp>
      <p:sp>
        <p:nvSpPr>
          <p:cNvPr id="115" name="TextBox 114">
            <a:extLst>
              <a:ext uri="{FF2B5EF4-FFF2-40B4-BE49-F238E27FC236}">
                <a16:creationId xmlns:a16="http://schemas.microsoft.com/office/drawing/2014/main" id="{D58CF2AB-0C2A-0800-B963-B414041B4B31}"/>
              </a:ext>
            </a:extLst>
          </p:cNvPr>
          <p:cNvSpPr txBox="1"/>
          <p:nvPr/>
        </p:nvSpPr>
        <p:spPr>
          <a:xfrm>
            <a:off x="3274546" y="1465487"/>
            <a:ext cx="1951175" cy="307777"/>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515151"/>
                </a:solidFill>
                <a:effectLst/>
                <a:uLnTx/>
                <a:uFillTx/>
                <a:latin typeface="Century Gothic"/>
                <a:ea typeface="+mn-ea"/>
                <a:cs typeface="+mn-cs"/>
                <a:sym typeface="Century Gothic"/>
                <a:rtl val="0"/>
              </a:rPr>
              <a:t> Empagliflozin 10 mg</a:t>
            </a:r>
          </a:p>
        </p:txBody>
      </p:sp>
      <p:sp>
        <p:nvSpPr>
          <p:cNvPr id="116" name="Freeform: Shape 254">
            <a:extLst>
              <a:ext uri="{FF2B5EF4-FFF2-40B4-BE49-F238E27FC236}">
                <a16:creationId xmlns:a16="http://schemas.microsoft.com/office/drawing/2014/main" id="{70A3B5B4-8D05-6764-30A8-918B05AD5564}"/>
              </a:ext>
            </a:extLst>
          </p:cNvPr>
          <p:cNvSpPr/>
          <p:nvPr/>
        </p:nvSpPr>
        <p:spPr>
          <a:xfrm>
            <a:off x="2913170" y="1392757"/>
            <a:ext cx="452388" cy="14045"/>
          </a:xfrm>
          <a:custGeom>
            <a:avLst/>
            <a:gdLst>
              <a:gd name="connsiteX0" fmla="*/ 306800 w 306800"/>
              <a:gd name="connsiteY0" fmla="*/ 0 h 9525"/>
              <a:gd name="connsiteX1" fmla="*/ 0 w 306800"/>
              <a:gd name="connsiteY1" fmla="*/ 0 h 9525"/>
            </a:gdLst>
            <a:ahLst/>
            <a:cxnLst>
              <a:cxn ang="0">
                <a:pos x="connsiteX0" y="connsiteY0"/>
              </a:cxn>
              <a:cxn ang="0">
                <a:pos x="connsiteX1" y="connsiteY1"/>
              </a:cxn>
            </a:cxnLst>
            <a:rect l="l" t="t" r="r" b="b"/>
            <a:pathLst>
              <a:path w="306800" h="9525">
                <a:moveTo>
                  <a:pt x="306800" y="0"/>
                </a:moveTo>
                <a:lnTo>
                  <a:pt x="0" y="0"/>
                </a:lnTo>
              </a:path>
            </a:pathLst>
          </a:custGeom>
          <a:ln w="19050" cap="flat">
            <a:solidFill>
              <a:schemeClr val="accent3"/>
            </a:solidFill>
            <a:prstDash val="solid"/>
            <a:miter/>
          </a:ln>
        </p:spPr>
        <p:txBody>
          <a:bodyPr rtlCol="0" anchor="ct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15151"/>
              </a:solidFill>
              <a:effectLst/>
              <a:uLnTx/>
              <a:uFillTx/>
              <a:latin typeface="Arial" panose="020B0604020202020204"/>
              <a:ea typeface="+mn-ea"/>
              <a:cs typeface="+mn-cs"/>
            </a:endParaRPr>
          </a:p>
        </p:txBody>
      </p:sp>
      <p:sp>
        <p:nvSpPr>
          <p:cNvPr id="117" name="TextBox 116">
            <a:extLst>
              <a:ext uri="{FF2B5EF4-FFF2-40B4-BE49-F238E27FC236}">
                <a16:creationId xmlns:a16="http://schemas.microsoft.com/office/drawing/2014/main" id="{61963584-A2FE-E530-9D1A-349F773E779E}"/>
              </a:ext>
            </a:extLst>
          </p:cNvPr>
          <p:cNvSpPr txBox="1"/>
          <p:nvPr/>
        </p:nvSpPr>
        <p:spPr>
          <a:xfrm rot="16200000">
            <a:off x="552429" y="2646365"/>
            <a:ext cx="2456122" cy="307777"/>
          </a:xfrm>
          <a:prstGeom prst="rect">
            <a:avLst/>
          </a:prstGeom>
          <a:noFill/>
        </p:spPr>
        <p:txBody>
          <a:bodyPr wrap="none" rtlCol="0">
            <a:spAutoFit/>
          </a:bodyPr>
          <a:lstStyle/>
          <a:p>
            <a:pPr marL="0" marR="0" lvl="0" indent="0" algn="ctr" defTabSz="9142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515151"/>
                </a:solidFill>
                <a:effectLst/>
                <a:uLnTx/>
                <a:uFillTx/>
                <a:latin typeface="Century Gothic"/>
                <a:ea typeface="+mn-ea"/>
                <a:cs typeface="+mn-cs"/>
                <a:sym typeface="Century Gothic"/>
                <a:rtl val="0"/>
              </a:rPr>
              <a:t>Participants with Event (%)</a:t>
            </a:r>
          </a:p>
        </p:txBody>
      </p:sp>
      <p:sp>
        <p:nvSpPr>
          <p:cNvPr id="119" name="TextBox 118">
            <a:extLst>
              <a:ext uri="{FF2B5EF4-FFF2-40B4-BE49-F238E27FC236}">
                <a16:creationId xmlns:a16="http://schemas.microsoft.com/office/drawing/2014/main" id="{D85D0CB7-C41B-D77C-4C0F-588F76C12FE7}"/>
              </a:ext>
            </a:extLst>
          </p:cNvPr>
          <p:cNvSpPr txBox="1"/>
          <p:nvPr/>
        </p:nvSpPr>
        <p:spPr>
          <a:xfrm>
            <a:off x="612646" y="4989625"/>
            <a:ext cx="1624684" cy="307777"/>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mn-cs"/>
              </a:rPr>
              <a:t>Patients at risk, n</a:t>
            </a:r>
          </a:p>
        </p:txBody>
      </p:sp>
      <p:sp>
        <p:nvSpPr>
          <p:cNvPr id="121" name="Line 5">
            <a:extLst>
              <a:ext uri="{FF2B5EF4-FFF2-40B4-BE49-F238E27FC236}">
                <a16:creationId xmlns:a16="http://schemas.microsoft.com/office/drawing/2014/main" id="{2B977DB7-23C2-8528-7077-255E3F1CD1B3}"/>
              </a:ext>
            </a:extLst>
          </p:cNvPr>
          <p:cNvSpPr>
            <a:spLocks noChangeShapeType="1"/>
          </p:cNvSpPr>
          <p:nvPr/>
        </p:nvSpPr>
        <p:spPr bwMode="auto">
          <a:xfrm>
            <a:off x="2511054" y="4697958"/>
            <a:ext cx="6618107" cy="0"/>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Line 6">
            <a:extLst>
              <a:ext uri="{FF2B5EF4-FFF2-40B4-BE49-F238E27FC236}">
                <a16:creationId xmlns:a16="http://schemas.microsoft.com/office/drawing/2014/main" id="{0466F778-6225-A230-47F6-50411532FEEA}"/>
              </a:ext>
            </a:extLst>
          </p:cNvPr>
          <p:cNvSpPr>
            <a:spLocks noChangeShapeType="1"/>
          </p:cNvSpPr>
          <p:nvPr/>
        </p:nvSpPr>
        <p:spPr bwMode="auto">
          <a:xfrm flipV="1">
            <a:off x="2511054" y="1348162"/>
            <a:ext cx="0" cy="3349796"/>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Line 8">
            <a:extLst>
              <a:ext uri="{FF2B5EF4-FFF2-40B4-BE49-F238E27FC236}">
                <a16:creationId xmlns:a16="http://schemas.microsoft.com/office/drawing/2014/main" id="{4AC3AAD7-9384-9C9A-DDEE-47EEFFAF558A}"/>
              </a:ext>
            </a:extLst>
          </p:cNvPr>
          <p:cNvSpPr>
            <a:spLocks noChangeShapeType="1"/>
          </p:cNvSpPr>
          <p:nvPr/>
        </p:nvSpPr>
        <p:spPr bwMode="auto">
          <a:xfrm>
            <a:off x="2511054" y="4697958"/>
            <a:ext cx="0" cy="104148"/>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Line 9">
            <a:extLst>
              <a:ext uri="{FF2B5EF4-FFF2-40B4-BE49-F238E27FC236}">
                <a16:creationId xmlns:a16="http://schemas.microsoft.com/office/drawing/2014/main" id="{35456C37-EBA3-3A2C-5160-CC0445C57D75}"/>
              </a:ext>
            </a:extLst>
          </p:cNvPr>
          <p:cNvSpPr>
            <a:spLocks noChangeShapeType="1"/>
          </p:cNvSpPr>
          <p:nvPr/>
        </p:nvSpPr>
        <p:spPr bwMode="auto">
          <a:xfrm>
            <a:off x="3836650" y="4697958"/>
            <a:ext cx="0" cy="104148"/>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Line 11">
            <a:extLst>
              <a:ext uri="{FF2B5EF4-FFF2-40B4-BE49-F238E27FC236}">
                <a16:creationId xmlns:a16="http://schemas.microsoft.com/office/drawing/2014/main" id="{296EADA8-7403-BFDA-1652-7D88E4044253}"/>
              </a:ext>
            </a:extLst>
          </p:cNvPr>
          <p:cNvSpPr>
            <a:spLocks noChangeShapeType="1"/>
          </p:cNvSpPr>
          <p:nvPr/>
        </p:nvSpPr>
        <p:spPr bwMode="auto">
          <a:xfrm>
            <a:off x="5162247" y="4697958"/>
            <a:ext cx="0" cy="104148"/>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Line 13">
            <a:extLst>
              <a:ext uri="{FF2B5EF4-FFF2-40B4-BE49-F238E27FC236}">
                <a16:creationId xmlns:a16="http://schemas.microsoft.com/office/drawing/2014/main" id="{5F94DC15-AB4D-0CBC-D63A-7BE92C40EC0D}"/>
              </a:ext>
            </a:extLst>
          </p:cNvPr>
          <p:cNvSpPr>
            <a:spLocks noChangeShapeType="1"/>
          </p:cNvSpPr>
          <p:nvPr/>
        </p:nvSpPr>
        <p:spPr bwMode="auto">
          <a:xfrm>
            <a:off x="6487843" y="4697958"/>
            <a:ext cx="0" cy="104148"/>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Line 15">
            <a:extLst>
              <a:ext uri="{FF2B5EF4-FFF2-40B4-BE49-F238E27FC236}">
                <a16:creationId xmlns:a16="http://schemas.microsoft.com/office/drawing/2014/main" id="{701CD7F1-06B9-64C9-504C-B23EA762EF83}"/>
              </a:ext>
            </a:extLst>
          </p:cNvPr>
          <p:cNvSpPr>
            <a:spLocks noChangeShapeType="1"/>
          </p:cNvSpPr>
          <p:nvPr/>
        </p:nvSpPr>
        <p:spPr bwMode="auto">
          <a:xfrm>
            <a:off x="7803565" y="4697958"/>
            <a:ext cx="0" cy="104148"/>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Line 17">
            <a:extLst>
              <a:ext uri="{FF2B5EF4-FFF2-40B4-BE49-F238E27FC236}">
                <a16:creationId xmlns:a16="http://schemas.microsoft.com/office/drawing/2014/main" id="{B40F97AF-08AC-C063-5EB0-C673CC94798E}"/>
              </a:ext>
            </a:extLst>
          </p:cNvPr>
          <p:cNvSpPr>
            <a:spLocks noChangeShapeType="1"/>
          </p:cNvSpPr>
          <p:nvPr/>
        </p:nvSpPr>
        <p:spPr bwMode="auto">
          <a:xfrm>
            <a:off x="9129161" y="4697958"/>
            <a:ext cx="0" cy="104148"/>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Line 19">
            <a:extLst>
              <a:ext uri="{FF2B5EF4-FFF2-40B4-BE49-F238E27FC236}">
                <a16:creationId xmlns:a16="http://schemas.microsoft.com/office/drawing/2014/main" id="{128CFE7B-2EF3-6FD0-7B77-4565035DE327}"/>
              </a:ext>
            </a:extLst>
          </p:cNvPr>
          <p:cNvSpPr>
            <a:spLocks noChangeShapeType="1"/>
          </p:cNvSpPr>
          <p:nvPr/>
        </p:nvSpPr>
        <p:spPr bwMode="auto">
          <a:xfrm flipH="1">
            <a:off x="2435764" y="4697958"/>
            <a:ext cx="75290" cy="0"/>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Line 20">
            <a:extLst>
              <a:ext uri="{FF2B5EF4-FFF2-40B4-BE49-F238E27FC236}">
                <a16:creationId xmlns:a16="http://schemas.microsoft.com/office/drawing/2014/main" id="{412D9FD3-6563-72D3-A824-38E80515D404}"/>
              </a:ext>
            </a:extLst>
          </p:cNvPr>
          <p:cNvSpPr>
            <a:spLocks noChangeShapeType="1"/>
          </p:cNvSpPr>
          <p:nvPr/>
        </p:nvSpPr>
        <p:spPr bwMode="auto">
          <a:xfrm flipH="1">
            <a:off x="2435764" y="3859656"/>
            <a:ext cx="75290" cy="0"/>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Line 21">
            <a:extLst>
              <a:ext uri="{FF2B5EF4-FFF2-40B4-BE49-F238E27FC236}">
                <a16:creationId xmlns:a16="http://schemas.microsoft.com/office/drawing/2014/main" id="{1F884F59-F444-BB0D-9AF1-0969734E4EEC}"/>
              </a:ext>
            </a:extLst>
          </p:cNvPr>
          <p:cNvSpPr>
            <a:spLocks noChangeShapeType="1"/>
          </p:cNvSpPr>
          <p:nvPr/>
        </p:nvSpPr>
        <p:spPr bwMode="auto">
          <a:xfrm flipH="1">
            <a:off x="2435764" y="3023060"/>
            <a:ext cx="75290" cy="0"/>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Line 22">
            <a:extLst>
              <a:ext uri="{FF2B5EF4-FFF2-40B4-BE49-F238E27FC236}">
                <a16:creationId xmlns:a16="http://schemas.microsoft.com/office/drawing/2014/main" id="{38768845-C3BC-2985-2894-39441CA33AD3}"/>
              </a:ext>
            </a:extLst>
          </p:cNvPr>
          <p:cNvSpPr>
            <a:spLocks noChangeShapeType="1"/>
          </p:cNvSpPr>
          <p:nvPr/>
        </p:nvSpPr>
        <p:spPr bwMode="auto">
          <a:xfrm flipH="1">
            <a:off x="2435764" y="2184757"/>
            <a:ext cx="75290" cy="0"/>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Line 23">
            <a:extLst>
              <a:ext uri="{FF2B5EF4-FFF2-40B4-BE49-F238E27FC236}">
                <a16:creationId xmlns:a16="http://schemas.microsoft.com/office/drawing/2014/main" id="{E35423F2-58BE-7D55-4590-FF0738C01A57}"/>
              </a:ext>
            </a:extLst>
          </p:cNvPr>
          <p:cNvSpPr>
            <a:spLocks noChangeShapeType="1"/>
          </p:cNvSpPr>
          <p:nvPr/>
        </p:nvSpPr>
        <p:spPr bwMode="auto">
          <a:xfrm flipH="1">
            <a:off x="2435764" y="1348162"/>
            <a:ext cx="75290" cy="0"/>
          </a:xfrm>
          <a:prstGeom prst="line">
            <a:avLst/>
          </a:prstGeom>
          <a:noFill/>
          <a:ln w="12700" cap="sq">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37">
            <a:extLst>
              <a:ext uri="{FF2B5EF4-FFF2-40B4-BE49-F238E27FC236}">
                <a16:creationId xmlns:a16="http://schemas.microsoft.com/office/drawing/2014/main" id="{EAADF009-F02E-7455-029A-A75C072F0980}"/>
              </a:ext>
            </a:extLst>
          </p:cNvPr>
          <p:cNvSpPr>
            <a:spLocks/>
          </p:cNvSpPr>
          <p:nvPr/>
        </p:nvSpPr>
        <p:spPr bwMode="auto">
          <a:xfrm>
            <a:off x="2511054" y="3533554"/>
            <a:ext cx="5037019" cy="1164404"/>
          </a:xfrm>
          <a:custGeom>
            <a:avLst/>
            <a:gdLst>
              <a:gd name="T0" fmla="*/ 299 w 4081"/>
              <a:gd name="T1" fmla="*/ 674 h 682"/>
              <a:gd name="T2" fmla="*/ 391 w 4081"/>
              <a:gd name="T3" fmla="*/ 667 h 682"/>
              <a:gd name="T4" fmla="*/ 507 w 4081"/>
              <a:gd name="T5" fmla="*/ 659 h 682"/>
              <a:gd name="T6" fmla="*/ 652 w 4081"/>
              <a:gd name="T7" fmla="*/ 651 h 682"/>
              <a:gd name="T8" fmla="*/ 760 w 4081"/>
              <a:gd name="T9" fmla="*/ 651 h 682"/>
              <a:gd name="T10" fmla="*/ 875 w 4081"/>
              <a:gd name="T11" fmla="*/ 644 h 682"/>
              <a:gd name="T12" fmla="*/ 951 w 4081"/>
              <a:gd name="T13" fmla="*/ 636 h 682"/>
              <a:gd name="T14" fmla="*/ 1028 w 4081"/>
              <a:gd name="T15" fmla="*/ 621 h 682"/>
              <a:gd name="T16" fmla="*/ 1105 w 4081"/>
              <a:gd name="T17" fmla="*/ 605 h 682"/>
              <a:gd name="T18" fmla="*/ 1166 w 4081"/>
              <a:gd name="T19" fmla="*/ 598 h 682"/>
              <a:gd name="T20" fmla="*/ 1258 w 4081"/>
              <a:gd name="T21" fmla="*/ 590 h 682"/>
              <a:gd name="T22" fmla="*/ 1412 w 4081"/>
              <a:gd name="T23" fmla="*/ 590 h 682"/>
              <a:gd name="T24" fmla="*/ 1519 w 4081"/>
              <a:gd name="T25" fmla="*/ 582 h 682"/>
              <a:gd name="T26" fmla="*/ 1596 w 4081"/>
              <a:gd name="T27" fmla="*/ 575 h 682"/>
              <a:gd name="T28" fmla="*/ 1688 w 4081"/>
              <a:gd name="T29" fmla="*/ 567 h 682"/>
              <a:gd name="T30" fmla="*/ 1826 w 4081"/>
              <a:gd name="T31" fmla="*/ 559 h 682"/>
              <a:gd name="T32" fmla="*/ 1903 w 4081"/>
              <a:gd name="T33" fmla="*/ 559 h 682"/>
              <a:gd name="T34" fmla="*/ 1964 w 4081"/>
              <a:gd name="T35" fmla="*/ 544 h 682"/>
              <a:gd name="T36" fmla="*/ 2010 w 4081"/>
              <a:gd name="T37" fmla="*/ 521 h 682"/>
              <a:gd name="T38" fmla="*/ 2064 w 4081"/>
              <a:gd name="T39" fmla="*/ 506 h 682"/>
              <a:gd name="T40" fmla="*/ 2110 w 4081"/>
              <a:gd name="T41" fmla="*/ 483 h 682"/>
              <a:gd name="T42" fmla="*/ 2163 w 4081"/>
              <a:gd name="T43" fmla="*/ 460 h 682"/>
              <a:gd name="T44" fmla="*/ 2209 w 4081"/>
              <a:gd name="T45" fmla="*/ 444 h 682"/>
              <a:gd name="T46" fmla="*/ 2255 w 4081"/>
              <a:gd name="T47" fmla="*/ 437 h 682"/>
              <a:gd name="T48" fmla="*/ 2301 w 4081"/>
              <a:gd name="T49" fmla="*/ 429 h 682"/>
              <a:gd name="T50" fmla="*/ 2347 w 4081"/>
              <a:gd name="T51" fmla="*/ 429 h 682"/>
              <a:gd name="T52" fmla="*/ 2409 w 4081"/>
              <a:gd name="T53" fmla="*/ 421 h 682"/>
              <a:gd name="T54" fmla="*/ 2455 w 4081"/>
              <a:gd name="T55" fmla="*/ 414 h 682"/>
              <a:gd name="T56" fmla="*/ 2501 w 4081"/>
              <a:gd name="T57" fmla="*/ 398 h 682"/>
              <a:gd name="T58" fmla="*/ 2547 w 4081"/>
              <a:gd name="T59" fmla="*/ 398 h 682"/>
              <a:gd name="T60" fmla="*/ 2593 w 4081"/>
              <a:gd name="T61" fmla="*/ 398 h 682"/>
              <a:gd name="T62" fmla="*/ 2639 w 4081"/>
              <a:gd name="T63" fmla="*/ 391 h 682"/>
              <a:gd name="T64" fmla="*/ 2693 w 4081"/>
              <a:gd name="T65" fmla="*/ 383 h 682"/>
              <a:gd name="T66" fmla="*/ 2739 w 4081"/>
              <a:gd name="T67" fmla="*/ 375 h 682"/>
              <a:gd name="T68" fmla="*/ 2785 w 4081"/>
              <a:gd name="T69" fmla="*/ 368 h 682"/>
              <a:gd name="T70" fmla="*/ 2831 w 4081"/>
              <a:gd name="T71" fmla="*/ 368 h 682"/>
              <a:gd name="T72" fmla="*/ 2877 w 4081"/>
              <a:gd name="T73" fmla="*/ 360 h 682"/>
              <a:gd name="T74" fmla="*/ 2923 w 4081"/>
              <a:gd name="T75" fmla="*/ 360 h 682"/>
              <a:gd name="T76" fmla="*/ 2969 w 4081"/>
              <a:gd name="T77" fmla="*/ 337 h 682"/>
              <a:gd name="T78" fmla="*/ 3023 w 4081"/>
              <a:gd name="T79" fmla="*/ 329 h 682"/>
              <a:gd name="T80" fmla="*/ 3069 w 4081"/>
              <a:gd name="T81" fmla="*/ 306 h 682"/>
              <a:gd name="T82" fmla="*/ 3115 w 4081"/>
              <a:gd name="T83" fmla="*/ 283 h 682"/>
              <a:gd name="T84" fmla="*/ 3161 w 4081"/>
              <a:gd name="T85" fmla="*/ 260 h 682"/>
              <a:gd name="T86" fmla="*/ 3207 w 4081"/>
              <a:gd name="T87" fmla="*/ 237 h 682"/>
              <a:gd name="T88" fmla="*/ 3253 w 4081"/>
              <a:gd name="T89" fmla="*/ 222 h 682"/>
              <a:gd name="T90" fmla="*/ 3299 w 4081"/>
              <a:gd name="T91" fmla="*/ 184 h 682"/>
              <a:gd name="T92" fmla="*/ 3345 w 4081"/>
              <a:gd name="T93" fmla="*/ 153 h 682"/>
              <a:gd name="T94" fmla="*/ 3398 w 4081"/>
              <a:gd name="T95" fmla="*/ 138 h 682"/>
              <a:gd name="T96" fmla="*/ 3444 w 4081"/>
              <a:gd name="T97" fmla="*/ 122 h 682"/>
              <a:gd name="T98" fmla="*/ 3490 w 4081"/>
              <a:gd name="T99" fmla="*/ 115 h 682"/>
              <a:gd name="T100" fmla="*/ 3536 w 4081"/>
              <a:gd name="T101" fmla="*/ 99 h 682"/>
              <a:gd name="T102" fmla="*/ 3582 w 4081"/>
              <a:gd name="T103" fmla="*/ 84 h 682"/>
              <a:gd name="T104" fmla="*/ 3629 w 4081"/>
              <a:gd name="T105" fmla="*/ 84 h 682"/>
              <a:gd name="T106" fmla="*/ 3675 w 4081"/>
              <a:gd name="T107" fmla="*/ 76 h 682"/>
              <a:gd name="T108" fmla="*/ 3728 w 4081"/>
              <a:gd name="T109" fmla="*/ 69 h 682"/>
              <a:gd name="T110" fmla="*/ 3774 w 4081"/>
              <a:gd name="T111" fmla="*/ 61 h 682"/>
              <a:gd name="T112" fmla="*/ 3820 w 4081"/>
              <a:gd name="T113" fmla="*/ 46 h 682"/>
              <a:gd name="T114" fmla="*/ 3866 w 4081"/>
              <a:gd name="T115" fmla="*/ 38 h 682"/>
              <a:gd name="T116" fmla="*/ 3912 w 4081"/>
              <a:gd name="T117" fmla="*/ 30 h 682"/>
              <a:gd name="T118" fmla="*/ 3958 w 4081"/>
              <a:gd name="T119" fmla="*/ 15 h 682"/>
              <a:gd name="T120" fmla="*/ 4004 w 4081"/>
              <a:gd name="T121" fmla="*/ 15 h 682"/>
              <a:gd name="T122" fmla="*/ 4058 w 4081"/>
              <a:gd name="T123" fmla="*/ 7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81" h="682">
                <a:moveTo>
                  <a:pt x="0" y="682"/>
                </a:moveTo>
                <a:lnTo>
                  <a:pt x="108" y="682"/>
                </a:lnTo>
                <a:lnTo>
                  <a:pt x="108" y="674"/>
                </a:lnTo>
                <a:lnTo>
                  <a:pt x="177" y="674"/>
                </a:lnTo>
                <a:lnTo>
                  <a:pt x="177" y="674"/>
                </a:lnTo>
                <a:lnTo>
                  <a:pt x="223" y="674"/>
                </a:lnTo>
                <a:lnTo>
                  <a:pt x="223" y="674"/>
                </a:lnTo>
                <a:lnTo>
                  <a:pt x="230" y="674"/>
                </a:lnTo>
                <a:lnTo>
                  <a:pt x="230" y="674"/>
                </a:lnTo>
                <a:lnTo>
                  <a:pt x="246" y="674"/>
                </a:lnTo>
                <a:lnTo>
                  <a:pt x="246" y="674"/>
                </a:lnTo>
                <a:lnTo>
                  <a:pt x="253" y="674"/>
                </a:lnTo>
                <a:lnTo>
                  <a:pt x="253" y="674"/>
                </a:lnTo>
                <a:lnTo>
                  <a:pt x="269" y="674"/>
                </a:lnTo>
                <a:lnTo>
                  <a:pt x="269" y="674"/>
                </a:lnTo>
                <a:lnTo>
                  <a:pt x="299" y="674"/>
                </a:lnTo>
                <a:lnTo>
                  <a:pt x="299" y="674"/>
                </a:lnTo>
                <a:lnTo>
                  <a:pt x="322" y="674"/>
                </a:lnTo>
                <a:lnTo>
                  <a:pt x="322" y="674"/>
                </a:lnTo>
                <a:lnTo>
                  <a:pt x="330" y="674"/>
                </a:lnTo>
                <a:lnTo>
                  <a:pt x="330" y="674"/>
                </a:lnTo>
                <a:lnTo>
                  <a:pt x="353" y="674"/>
                </a:lnTo>
                <a:lnTo>
                  <a:pt x="353" y="674"/>
                </a:lnTo>
                <a:lnTo>
                  <a:pt x="368" y="674"/>
                </a:lnTo>
                <a:lnTo>
                  <a:pt x="368" y="667"/>
                </a:lnTo>
                <a:lnTo>
                  <a:pt x="376" y="667"/>
                </a:lnTo>
                <a:lnTo>
                  <a:pt x="376" y="667"/>
                </a:lnTo>
                <a:lnTo>
                  <a:pt x="376" y="667"/>
                </a:lnTo>
                <a:lnTo>
                  <a:pt x="376" y="667"/>
                </a:lnTo>
                <a:lnTo>
                  <a:pt x="384" y="667"/>
                </a:lnTo>
                <a:lnTo>
                  <a:pt x="384" y="667"/>
                </a:lnTo>
                <a:lnTo>
                  <a:pt x="391" y="667"/>
                </a:lnTo>
                <a:lnTo>
                  <a:pt x="391" y="659"/>
                </a:lnTo>
                <a:lnTo>
                  <a:pt x="399" y="659"/>
                </a:lnTo>
                <a:lnTo>
                  <a:pt x="399" y="659"/>
                </a:lnTo>
                <a:lnTo>
                  <a:pt x="399" y="659"/>
                </a:lnTo>
                <a:lnTo>
                  <a:pt x="399" y="659"/>
                </a:lnTo>
                <a:lnTo>
                  <a:pt x="430" y="659"/>
                </a:lnTo>
                <a:lnTo>
                  <a:pt x="430" y="659"/>
                </a:lnTo>
                <a:lnTo>
                  <a:pt x="437" y="659"/>
                </a:lnTo>
                <a:lnTo>
                  <a:pt x="437" y="659"/>
                </a:lnTo>
                <a:lnTo>
                  <a:pt x="445" y="659"/>
                </a:lnTo>
                <a:lnTo>
                  <a:pt x="445" y="659"/>
                </a:lnTo>
                <a:lnTo>
                  <a:pt x="483" y="659"/>
                </a:lnTo>
                <a:lnTo>
                  <a:pt x="483" y="659"/>
                </a:lnTo>
                <a:lnTo>
                  <a:pt x="507" y="659"/>
                </a:lnTo>
                <a:lnTo>
                  <a:pt x="507" y="659"/>
                </a:lnTo>
                <a:lnTo>
                  <a:pt x="507" y="659"/>
                </a:lnTo>
                <a:lnTo>
                  <a:pt x="507" y="659"/>
                </a:lnTo>
                <a:lnTo>
                  <a:pt x="576" y="659"/>
                </a:lnTo>
                <a:lnTo>
                  <a:pt x="576" y="651"/>
                </a:lnTo>
                <a:lnTo>
                  <a:pt x="583" y="651"/>
                </a:lnTo>
                <a:lnTo>
                  <a:pt x="583" y="651"/>
                </a:lnTo>
                <a:lnTo>
                  <a:pt x="599" y="651"/>
                </a:lnTo>
                <a:lnTo>
                  <a:pt x="599" y="651"/>
                </a:lnTo>
                <a:lnTo>
                  <a:pt x="622" y="651"/>
                </a:lnTo>
                <a:lnTo>
                  <a:pt x="622" y="651"/>
                </a:lnTo>
                <a:lnTo>
                  <a:pt x="629" y="651"/>
                </a:lnTo>
                <a:lnTo>
                  <a:pt x="629" y="651"/>
                </a:lnTo>
                <a:lnTo>
                  <a:pt x="645" y="651"/>
                </a:lnTo>
                <a:lnTo>
                  <a:pt x="645" y="651"/>
                </a:lnTo>
                <a:lnTo>
                  <a:pt x="652" y="651"/>
                </a:lnTo>
                <a:lnTo>
                  <a:pt x="652" y="651"/>
                </a:lnTo>
                <a:lnTo>
                  <a:pt x="652" y="651"/>
                </a:lnTo>
                <a:lnTo>
                  <a:pt x="652" y="651"/>
                </a:lnTo>
                <a:lnTo>
                  <a:pt x="675" y="651"/>
                </a:lnTo>
                <a:lnTo>
                  <a:pt x="675" y="651"/>
                </a:lnTo>
                <a:lnTo>
                  <a:pt x="706" y="651"/>
                </a:lnTo>
                <a:lnTo>
                  <a:pt x="706" y="651"/>
                </a:lnTo>
                <a:lnTo>
                  <a:pt x="714" y="651"/>
                </a:lnTo>
                <a:lnTo>
                  <a:pt x="714" y="651"/>
                </a:lnTo>
                <a:lnTo>
                  <a:pt x="721" y="651"/>
                </a:lnTo>
                <a:lnTo>
                  <a:pt x="721" y="651"/>
                </a:lnTo>
                <a:lnTo>
                  <a:pt x="744" y="651"/>
                </a:lnTo>
                <a:lnTo>
                  <a:pt x="744" y="651"/>
                </a:lnTo>
                <a:lnTo>
                  <a:pt x="752" y="651"/>
                </a:lnTo>
                <a:lnTo>
                  <a:pt x="752" y="651"/>
                </a:lnTo>
                <a:lnTo>
                  <a:pt x="752" y="651"/>
                </a:lnTo>
                <a:lnTo>
                  <a:pt x="752" y="651"/>
                </a:lnTo>
                <a:lnTo>
                  <a:pt x="760" y="651"/>
                </a:lnTo>
                <a:lnTo>
                  <a:pt x="760" y="644"/>
                </a:lnTo>
                <a:lnTo>
                  <a:pt x="775" y="644"/>
                </a:lnTo>
                <a:lnTo>
                  <a:pt x="775" y="644"/>
                </a:lnTo>
                <a:lnTo>
                  <a:pt x="783" y="644"/>
                </a:lnTo>
                <a:lnTo>
                  <a:pt x="783" y="644"/>
                </a:lnTo>
                <a:lnTo>
                  <a:pt x="783" y="644"/>
                </a:lnTo>
                <a:lnTo>
                  <a:pt x="783" y="644"/>
                </a:lnTo>
                <a:lnTo>
                  <a:pt x="813" y="644"/>
                </a:lnTo>
                <a:lnTo>
                  <a:pt x="813" y="644"/>
                </a:lnTo>
                <a:lnTo>
                  <a:pt x="829" y="644"/>
                </a:lnTo>
                <a:lnTo>
                  <a:pt x="829" y="644"/>
                </a:lnTo>
                <a:lnTo>
                  <a:pt x="852" y="644"/>
                </a:lnTo>
                <a:lnTo>
                  <a:pt x="852" y="644"/>
                </a:lnTo>
                <a:lnTo>
                  <a:pt x="859" y="644"/>
                </a:lnTo>
                <a:lnTo>
                  <a:pt x="859" y="644"/>
                </a:lnTo>
                <a:lnTo>
                  <a:pt x="875" y="644"/>
                </a:lnTo>
                <a:lnTo>
                  <a:pt x="875" y="644"/>
                </a:lnTo>
                <a:lnTo>
                  <a:pt x="882" y="644"/>
                </a:lnTo>
                <a:lnTo>
                  <a:pt x="882" y="644"/>
                </a:lnTo>
                <a:lnTo>
                  <a:pt x="890" y="644"/>
                </a:lnTo>
                <a:lnTo>
                  <a:pt x="890" y="644"/>
                </a:lnTo>
                <a:lnTo>
                  <a:pt x="905" y="644"/>
                </a:lnTo>
                <a:lnTo>
                  <a:pt x="905" y="636"/>
                </a:lnTo>
                <a:lnTo>
                  <a:pt x="905" y="636"/>
                </a:lnTo>
                <a:lnTo>
                  <a:pt x="905" y="636"/>
                </a:lnTo>
                <a:lnTo>
                  <a:pt x="913" y="636"/>
                </a:lnTo>
                <a:lnTo>
                  <a:pt x="913" y="636"/>
                </a:lnTo>
                <a:lnTo>
                  <a:pt x="921" y="636"/>
                </a:lnTo>
                <a:lnTo>
                  <a:pt x="921" y="636"/>
                </a:lnTo>
                <a:lnTo>
                  <a:pt x="928" y="636"/>
                </a:lnTo>
                <a:lnTo>
                  <a:pt x="928" y="636"/>
                </a:lnTo>
                <a:lnTo>
                  <a:pt x="951" y="636"/>
                </a:lnTo>
                <a:lnTo>
                  <a:pt x="951" y="636"/>
                </a:lnTo>
                <a:lnTo>
                  <a:pt x="959" y="636"/>
                </a:lnTo>
                <a:lnTo>
                  <a:pt x="959" y="636"/>
                </a:lnTo>
                <a:lnTo>
                  <a:pt x="974" y="636"/>
                </a:lnTo>
                <a:lnTo>
                  <a:pt x="974" y="628"/>
                </a:lnTo>
                <a:lnTo>
                  <a:pt x="982" y="628"/>
                </a:lnTo>
                <a:lnTo>
                  <a:pt x="982" y="628"/>
                </a:lnTo>
                <a:lnTo>
                  <a:pt x="982" y="628"/>
                </a:lnTo>
                <a:lnTo>
                  <a:pt x="982" y="628"/>
                </a:lnTo>
                <a:lnTo>
                  <a:pt x="990" y="628"/>
                </a:lnTo>
                <a:lnTo>
                  <a:pt x="990" y="628"/>
                </a:lnTo>
                <a:lnTo>
                  <a:pt x="1005" y="628"/>
                </a:lnTo>
                <a:lnTo>
                  <a:pt x="1005" y="621"/>
                </a:lnTo>
                <a:lnTo>
                  <a:pt x="1020" y="621"/>
                </a:lnTo>
                <a:lnTo>
                  <a:pt x="1020" y="621"/>
                </a:lnTo>
                <a:lnTo>
                  <a:pt x="1028" y="621"/>
                </a:lnTo>
                <a:lnTo>
                  <a:pt x="1028" y="621"/>
                </a:lnTo>
                <a:lnTo>
                  <a:pt x="1028" y="621"/>
                </a:lnTo>
                <a:lnTo>
                  <a:pt x="1028" y="621"/>
                </a:lnTo>
                <a:lnTo>
                  <a:pt x="1036" y="621"/>
                </a:lnTo>
                <a:lnTo>
                  <a:pt x="1036" y="621"/>
                </a:lnTo>
                <a:lnTo>
                  <a:pt x="1043" y="621"/>
                </a:lnTo>
                <a:lnTo>
                  <a:pt x="1043" y="613"/>
                </a:lnTo>
                <a:lnTo>
                  <a:pt x="1059" y="613"/>
                </a:lnTo>
                <a:lnTo>
                  <a:pt x="1059" y="613"/>
                </a:lnTo>
                <a:lnTo>
                  <a:pt x="1066" y="613"/>
                </a:lnTo>
                <a:lnTo>
                  <a:pt x="1066" y="613"/>
                </a:lnTo>
                <a:lnTo>
                  <a:pt x="1074" y="613"/>
                </a:lnTo>
                <a:lnTo>
                  <a:pt x="1074" y="605"/>
                </a:lnTo>
                <a:lnTo>
                  <a:pt x="1082" y="605"/>
                </a:lnTo>
                <a:lnTo>
                  <a:pt x="1082" y="605"/>
                </a:lnTo>
                <a:lnTo>
                  <a:pt x="1105" y="605"/>
                </a:lnTo>
                <a:lnTo>
                  <a:pt x="1105" y="605"/>
                </a:lnTo>
                <a:lnTo>
                  <a:pt x="1105" y="605"/>
                </a:lnTo>
                <a:lnTo>
                  <a:pt x="1105" y="605"/>
                </a:lnTo>
                <a:lnTo>
                  <a:pt x="1128" y="605"/>
                </a:lnTo>
                <a:lnTo>
                  <a:pt x="1128" y="605"/>
                </a:lnTo>
                <a:lnTo>
                  <a:pt x="1136" y="605"/>
                </a:lnTo>
                <a:lnTo>
                  <a:pt x="1136" y="605"/>
                </a:lnTo>
                <a:lnTo>
                  <a:pt x="1143" y="605"/>
                </a:lnTo>
                <a:lnTo>
                  <a:pt x="1143" y="605"/>
                </a:lnTo>
                <a:lnTo>
                  <a:pt x="1151" y="605"/>
                </a:lnTo>
                <a:lnTo>
                  <a:pt x="1151" y="598"/>
                </a:lnTo>
                <a:lnTo>
                  <a:pt x="1159" y="598"/>
                </a:lnTo>
                <a:lnTo>
                  <a:pt x="1159" y="598"/>
                </a:lnTo>
                <a:lnTo>
                  <a:pt x="1159" y="598"/>
                </a:lnTo>
                <a:lnTo>
                  <a:pt x="1159" y="598"/>
                </a:lnTo>
                <a:lnTo>
                  <a:pt x="1166" y="598"/>
                </a:lnTo>
                <a:lnTo>
                  <a:pt x="1166" y="598"/>
                </a:lnTo>
                <a:lnTo>
                  <a:pt x="1182" y="598"/>
                </a:lnTo>
                <a:lnTo>
                  <a:pt x="1182" y="598"/>
                </a:lnTo>
                <a:lnTo>
                  <a:pt x="1197" y="598"/>
                </a:lnTo>
                <a:lnTo>
                  <a:pt x="1197" y="590"/>
                </a:lnTo>
                <a:lnTo>
                  <a:pt x="1205" y="590"/>
                </a:lnTo>
                <a:lnTo>
                  <a:pt x="1205" y="590"/>
                </a:lnTo>
                <a:lnTo>
                  <a:pt x="1205" y="590"/>
                </a:lnTo>
                <a:lnTo>
                  <a:pt x="1205" y="590"/>
                </a:lnTo>
                <a:lnTo>
                  <a:pt x="1220" y="590"/>
                </a:lnTo>
                <a:lnTo>
                  <a:pt x="1220" y="590"/>
                </a:lnTo>
                <a:lnTo>
                  <a:pt x="1228" y="590"/>
                </a:lnTo>
                <a:lnTo>
                  <a:pt x="1228" y="590"/>
                </a:lnTo>
                <a:lnTo>
                  <a:pt x="1235" y="590"/>
                </a:lnTo>
                <a:lnTo>
                  <a:pt x="1235" y="590"/>
                </a:lnTo>
                <a:lnTo>
                  <a:pt x="1258" y="590"/>
                </a:lnTo>
                <a:lnTo>
                  <a:pt x="1258" y="590"/>
                </a:lnTo>
                <a:lnTo>
                  <a:pt x="1289" y="590"/>
                </a:lnTo>
                <a:lnTo>
                  <a:pt x="1289" y="590"/>
                </a:lnTo>
                <a:lnTo>
                  <a:pt x="1304" y="590"/>
                </a:lnTo>
                <a:lnTo>
                  <a:pt x="1304" y="590"/>
                </a:lnTo>
                <a:lnTo>
                  <a:pt x="1335" y="590"/>
                </a:lnTo>
                <a:lnTo>
                  <a:pt x="1335" y="590"/>
                </a:lnTo>
                <a:lnTo>
                  <a:pt x="1350" y="590"/>
                </a:lnTo>
                <a:lnTo>
                  <a:pt x="1350" y="590"/>
                </a:lnTo>
                <a:lnTo>
                  <a:pt x="1358" y="590"/>
                </a:lnTo>
                <a:lnTo>
                  <a:pt x="1358" y="590"/>
                </a:lnTo>
                <a:lnTo>
                  <a:pt x="1358" y="590"/>
                </a:lnTo>
                <a:lnTo>
                  <a:pt x="1358" y="590"/>
                </a:lnTo>
                <a:lnTo>
                  <a:pt x="1404" y="590"/>
                </a:lnTo>
                <a:lnTo>
                  <a:pt x="1404" y="590"/>
                </a:lnTo>
                <a:lnTo>
                  <a:pt x="1412" y="590"/>
                </a:lnTo>
                <a:lnTo>
                  <a:pt x="1412" y="590"/>
                </a:lnTo>
                <a:lnTo>
                  <a:pt x="1419" y="590"/>
                </a:lnTo>
                <a:lnTo>
                  <a:pt x="1419" y="590"/>
                </a:lnTo>
                <a:lnTo>
                  <a:pt x="1442" y="590"/>
                </a:lnTo>
                <a:lnTo>
                  <a:pt x="1442" y="590"/>
                </a:lnTo>
                <a:lnTo>
                  <a:pt x="1458" y="590"/>
                </a:lnTo>
                <a:lnTo>
                  <a:pt x="1458" y="582"/>
                </a:lnTo>
                <a:lnTo>
                  <a:pt x="1458" y="582"/>
                </a:lnTo>
                <a:lnTo>
                  <a:pt x="1458" y="582"/>
                </a:lnTo>
                <a:lnTo>
                  <a:pt x="1496" y="582"/>
                </a:lnTo>
                <a:lnTo>
                  <a:pt x="1496" y="582"/>
                </a:lnTo>
                <a:lnTo>
                  <a:pt x="1511" y="582"/>
                </a:lnTo>
                <a:lnTo>
                  <a:pt x="1511" y="582"/>
                </a:lnTo>
                <a:lnTo>
                  <a:pt x="1511" y="582"/>
                </a:lnTo>
                <a:lnTo>
                  <a:pt x="1511" y="582"/>
                </a:lnTo>
                <a:lnTo>
                  <a:pt x="1519" y="582"/>
                </a:lnTo>
                <a:lnTo>
                  <a:pt x="1519" y="582"/>
                </a:lnTo>
                <a:lnTo>
                  <a:pt x="1534" y="582"/>
                </a:lnTo>
                <a:lnTo>
                  <a:pt x="1534" y="582"/>
                </a:lnTo>
                <a:lnTo>
                  <a:pt x="1542" y="582"/>
                </a:lnTo>
                <a:lnTo>
                  <a:pt x="1542" y="582"/>
                </a:lnTo>
                <a:lnTo>
                  <a:pt x="1550" y="582"/>
                </a:lnTo>
                <a:lnTo>
                  <a:pt x="1550" y="582"/>
                </a:lnTo>
                <a:lnTo>
                  <a:pt x="1557" y="582"/>
                </a:lnTo>
                <a:lnTo>
                  <a:pt x="1557" y="575"/>
                </a:lnTo>
                <a:lnTo>
                  <a:pt x="1557" y="575"/>
                </a:lnTo>
                <a:lnTo>
                  <a:pt x="1557" y="575"/>
                </a:lnTo>
                <a:lnTo>
                  <a:pt x="1573" y="575"/>
                </a:lnTo>
                <a:lnTo>
                  <a:pt x="1573" y="575"/>
                </a:lnTo>
                <a:lnTo>
                  <a:pt x="1588" y="575"/>
                </a:lnTo>
                <a:lnTo>
                  <a:pt x="1588" y="575"/>
                </a:lnTo>
                <a:lnTo>
                  <a:pt x="1596" y="575"/>
                </a:lnTo>
                <a:lnTo>
                  <a:pt x="1596" y="567"/>
                </a:lnTo>
                <a:lnTo>
                  <a:pt x="1603" y="567"/>
                </a:lnTo>
                <a:lnTo>
                  <a:pt x="1603" y="567"/>
                </a:lnTo>
                <a:lnTo>
                  <a:pt x="1611" y="567"/>
                </a:lnTo>
                <a:lnTo>
                  <a:pt x="1611" y="567"/>
                </a:lnTo>
                <a:lnTo>
                  <a:pt x="1611" y="567"/>
                </a:lnTo>
                <a:lnTo>
                  <a:pt x="1611" y="567"/>
                </a:lnTo>
                <a:lnTo>
                  <a:pt x="1619" y="567"/>
                </a:lnTo>
                <a:lnTo>
                  <a:pt x="1619" y="567"/>
                </a:lnTo>
                <a:lnTo>
                  <a:pt x="1657" y="567"/>
                </a:lnTo>
                <a:lnTo>
                  <a:pt x="1657" y="567"/>
                </a:lnTo>
                <a:lnTo>
                  <a:pt x="1665" y="567"/>
                </a:lnTo>
                <a:lnTo>
                  <a:pt x="1665" y="567"/>
                </a:lnTo>
                <a:lnTo>
                  <a:pt x="1688" y="567"/>
                </a:lnTo>
                <a:lnTo>
                  <a:pt x="1688" y="567"/>
                </a:lnTo>
                <a:lnTo>
                  <a:pt x="1688" y="567"/>
                </a:lnTo>
                <a:lnTo>
                  <a:pt x="1688" y="567"/>
                </a:lnTo>
                <a:lnTo>
                  <a:pt x="1711" y="567"/>
                </a:lnTo>
                <a:lnTo>
                  <a:pt x="1711" y="567"/>
                </a:lnTo>
                <a:lnTo>
                  <a:pt x="1711" y="567"/>
                </a:lnTo>
                <a:lnTo>
                  <a:pt x="1711" y="567"/>
                </a:lnTo>
                <a:lnTo>
                  <a:pt x="1742" y="567"/>
                </a:lnTo>
                <a:lnTo>
                  <a:pt x="1742" y="559"/>
                </a:lnTo>
                <a:lnTo>
                  <a:pt x="1765" y="559"/>
                </a:lnTo>
                <a:lnTo>
                  <a:pt x="1765" y="559"/>
                </a:lnTo>
                <a:lnTo>
                  <a:pt x="1788" y="559"/>
                </a:lnTo>
                <a:lnTo>
                  <a:pt x="1788" y="559"/>
                </a:lnTo>
                <a:lnTo>
                  <a:pt x="1811" y="559"/>
                </a:lnTo>
                <a:lnTo>
                  <a:pt x="1811" y="559"/>
                </a:lnTo>
                <a:lnTo>
                  <a:pt x="1818" y="559"/>
                </a:lnTo>
                <a:lnTo>
                  <a:pt x="1818" y="559"/>
                </a:lnTo>
                <a:lnTo>
                  <a:pt x="1826" y="559"/>
                </a:lnTo>
                <a:lnTo>
                  <a:pt x="1826" y="559"/>
                </a:lnTo>
                <a:lnTo>
                  <a:pt x="1834" y="559"/>
                </a:lnTo>
                <a:lnTo>
                  <a:pt x="1834" y="559"/>
                </a:lnTo>
                <a:lnTo>
                  <a:pt x="1864" y="559"/>
                </a:lnTo>
                <a:lnTo>
                  <a:pt x="1864" y="559"/>
                </a:lnTo>
                <a:lnTo>
                  <a:pt x="1864" y="559"/>
                </a:lnTo>
                <a:lnTo>
                  <a:pt x="1864" y="559"/>
                </a:lnTo>
                <a:lnTo>
                  <a:pt x="1872" y="559"/>
                </a:lnTo>
                <a:lnTo>
                  <a:pt x="1872" y="559"/>
                </a:lnTo>
                <a:lnTo>
                  <a:pt x="1887" y="559"/>
                </a:lnTo>
                <a:lnTo>
                  <a:pt x="1887" y="559"/>
                </a:lnTo>
                <a:lnTo>
                  <a:pt x="1887" y="559"/>
                </a:lnTo>
                <a:lnTo>
                  <a:pt x="1887" y="559"/>
                </a:lnTo>
                <a:lnTo>
                  <a:pt x="1895" y="559"/>
                </a:lnTo>
                <a:lnTo>
                  <a:pt x="1895" y="559"/>
                </a:lnTo>
                <a:lnTo>
                  <a:pt x="1903" y="559"/>
                </a:lnTo>
                <a:lnTo>
                  <a:pt x="1903" y="552"/>
                </a:lnTo>
                <a:lnTo>
                  <a:pt x="1910" y="552"/>
                </a:lnTo>
                <a:lnTo>
                  <a:pt x="1910" y="552"/>
                </a:lnTo>
                <a:lnTo>
                  <a:pt x="1910" y="552"/>
                </a:lnTo>
                <a:lnTo>
                  <a:pt x="1910" y="552"/>
                </a:lnTo>
                <a:lnTo>
                  <a:pt x="1941" y="552"/>
                </a:lnTo>
                <a:lnTo>
                  <a:pt x="1941" y="552"/>
                </a:lnTo>
                <a:lnTo>
                  <a:pt x="1941" y="552"/>
                </a:lnTo>
                <a:lnTo>
                  <a:pt x="1941" y="544"/>
                </a:lnTo>
                <a:lnTo>
                  <a:pt x="1949" y="544"/>
                </a:lnTo>
                <a:lnTo>
                  <a:pt x="1949" y="544"/>
                </a:lnTo>
                <a:lnTo>
                  <a:pt x="1956" y="544"/>
                </a:lnTo>
                <a:lnTo>
                  <a:pt x="1956" y="544"/>
                </a:lnTo>
                <a:lnTo>
                  <a:pt x="1964" y="544"/>
                </a:lnTo>
                <a:lnTo>
                  <a:pt x="1964" y="544"/>
                </a:lnTo>
                <a:lnTo>
                  <a:pt x="1964" y="544"/>
                </a:lnTo>
                <a:lnTo>
                  <a:pt x="1964" y="544"/>
                </a:lnTo>
                <a:lnTo>
                  <a:pt x="1972" y="544"/>
                </a:lnTo>
                <a:lnTo>
                  <a:pt x="1972" y="544"/>
                </a:lnTo>
                <a:lnTo>
                  <a:pt x="1979" y="544"/>
                </a:lnTo>
                <a:lnTo>
                  <a:pt x="1979" y="529"/>
                </a:lnTo>
                <a:lnTo>
                  <a:pt x="1987" y="529"/>
                </a:lnTo>
                <a:lnTo>
                  <a:pt x="1987" y="529"/>
                </a:lnTo>
                <a:lnTo>
                  <a:pt x="1987" y="529"/>
                </a:lnTo>
                <a:lnTo>
                  <a:pt x="1987" y="521"/>
                </a:lnTo>
                <a:lnTo>
                  <a:pt x="1995" y="521"/>
                </a:lnTo>
                <a:lnTo>
                  <a:pt x="1995" y="521"/>
                </a:lnTo>
                <a:lnTo>
                  <a:pt x="2002" y="521"/>
                </a:lnTo>
                <a:lnTo>
                  <a:pt x="2002" y="521"/>
                </a:lnTo>
                <a:lnTo>
                  <a:pt x="2010" y="521"/>
                </a:lnTo>
                <a:lnTo>
                  <a:pt x="2010" y="521"/>
                </a:lnTo>
                <a:lnTo>
                  <a:pt x="2010" y="521"/>
                </a:lnTo>
                <a:lnTo>
                  <a:pt x="2010" y="521"/>
                </a:lnTo>
                <a:lnTo>
                  <a:pt x="2018" y="521"/>
                </a:lnTo>
                <a:lnTo>
                  <a:pt x="2018" y="513"/>
                </a:lnTo>
                <a:lnTo>
                  <a:pt x="2025" y="513"/>
                </a:lnTo>
                <a:lnTo>
                  <a:pt x="2025" y="513"/>
                </a:lnTo>
                <a:lnTo>
                  <a:pt x="2033" y="513"/>
                </a:lnTo>
                <a:lnTo>
                  <a:pt x="2033" y="513"/>
                </a:lnTo>
                <a:lnTo>
                  <a:pt x="2041" y="513"/>
                </a:lnTo>
                <a:lnTo>
                  <a:pt x="2041" y="513"/>
                </a:lnTo>
                <a:lnTo>
                  <a:pt x="2041" y="513"/>
                </a:lnTo>
                <a:lnTo>
                  <a:pt x="2041" y="513"/>
                </a:lnTo>
                <a:lnTo>
                  <a:pt x="2048" y="513"/>
                </a:lnTo>
                <a:lnTo>
                  <a:pt x="2048" y="506"/>
                </a:lnTo>
                <a:lnTo>
                  <a:pt x="2056" y="506"/>
                </a:lnTo>
                <a:lnTo>
                  <a:pt x="2056" y="506"/>
                </a:lnTo>
                <a:lnTo>
                  <a:pt x="2064" y="506"/>
                </a:lnTo>
                <a:lnTo>
                  <a:pt x="2064" y="506"/>
                </a:lnTo>
                <a:lnTo>
                  <a:pt x="2064" y="506"/>
                </a:lnTo>
                <a:lnTo>
                  <a:pt x="2064" y="498"/>
                </a:lnTo>
                <a:lnTo>
                  <a:pt x="2071" y="498"/>
                </a:lnTo>
                <a:lnTo>
                  <a:pt x="2071" y="498"/>
                </a:lnTo>
                <a:lnTo>
                  <a:pt x="2079" y="498"/>
                </a:lnTo>
                <a:lnTo>
                  <a:pt x="2079" y="498"/>
                </a:lnTo>
                <a:lnTo>
                  <a:pt x="2087" y="498"/>
                </a:lnTo>
                <a:lnTo>
                  <a:pt x="2087" y="498"/>
                </a:lnTo>
                <a:lnTo>
                  <a:pt x="2087" y="498"/>
                </a:lnTo>
                <a:lnTo>
                  <a:pt x="2087" y="498"/>
                </a:lnTo>
                <a:lnTo>
                  <a:pt x="2094" y="498"/>
                </a:lnTo>
                <a:lnTo>
                  <a:pt x="2094" y="490"/>
                </a:lnTo>
                <a:lnTo>
                  <a:pt x="2102" y="490"/>
                </a:lnTo>
                <a:lnTo>
                  <a:pt x="2102" y="483"/>
                </a:lnTo>
                <a:lnTo>
                  <a:pt x="2110" y="483"/>
                </a:lnTo>
                <a:lnTo>
                  <a:pt x="2110" y="483"/>
                </a:lnTo>
                <a:lnTo>
                  <a:pt x="2117" y="483"/>
                </a:lnTo>
                <a:lnTo>
                  <a:pt x="2117" y="483"/>
                </a:lnTo>
                <a:lnTo>
                  <a:pt x="2117" y="483"/>
                </a:lnTo>
                <a:lnTo>
                  <a:pt x="2117" y="475"/>
                </a:lnTo>
                <a:lnTo>
                  <a:pt x="2125" y="475"/>
                </a:lnTo>
                <a:lnTo>
                  <a:pt x="2125" y="475"/>
                </a:lnTo>
                <a:lnTo>
                  <a:pt x="2140" y="475"/>
                </a:lnTo>
                <a:lnTo>
                  <a:pt x="2140" y="475"/>
                </a:lnTo>
                <a:lnTo>
                  <a:pt x="2140" y="475"/>
                </a:lnTo>
                <a:lnTo>
                  <a:pt x="2140" y="460"/>
                </a:lnTo>
                <a:lnTo>
                  <a:pt x="2148" y="460"/>
                </a:lnTo>
                <a:lnTo>
                  <a:pt x="2148" y="460"/>
                </a:lnTo>
                <a:lnTo>
                  <a:pt x="2156" y="460"/>
                </a:lnTo>
                <a:lnTo>
                  <a:pt x="2156" y="460"/>
                </a:lnTo>
                <a:lnTo>
                  <a:pt x="2163" y="460"/>
                </a:lnTo>
                <a:lnTo>
                  <a:pt x="2163" y="460"/>
                </a:lnTo>
                <a:lnTo>
                  <a:pt x="2163" y="460"/>
                </a:lnTo>
                <a:lnTo>
                  <a:pt x="2163" y="460"/>
                </a:lnTo>
                <a:lnTo>
                  <a:pt x="2171" y="460"/>
                </a:lnTo>
                <a:lnTo>
                  <a:pt x="2171" y="460"/>
                </a:lnTo>
                <a:lnTo>
                  <a:pt x="2179" y="460"/>
                </a:lnTo>
                <a:lnTo>
                  <a:pt x="2179" y="452"/>
                </a:lnTo>
                <a:lnTo>
                  <a:pt x="2186" y="452"/>
                </a:lnTo>
                <a:lnTo>
                  <a:pt x="2186" y="452"/>
                </a:lnTo>
                <a:lnTo>
                  <a:pt x="2186" y="452"/>
                </a:lnTo>
                <a:lnTo>
                  <a:pt x="2186" y="444"/>
                </a:lnTo>
                <a:lnTo>
                  <a:pt x="2194" y="444"/>
                </a:lnTo>
                <a:lnTo>
                  <a:pt x="2194" y="444"/>
                </a:lnTo>
                <a:lnTo>
                  <a:pt x="2202" y="444"/>
                </a:lnTo>
                <a:lnTo>
                  <a:pt x="2202" y="444"/>
                </a:lnTo>
                <a:lnTo>
                  <a:pt x="2209" y="444"/>
                </a:lnTo>
                <a:lnTo>
                  <a:pt x="2209" y="444"/>
                </a:lnTo>
                <a:lnTo>
                  <a:pt x="2217" y="444"/>
                </a:lnTo>
                <a:lnTo>
                  <a:pt x="2217" y="444"/>
                </a:lnTo>
                <a:lnTo>
                  <a:pt x="2217" y="444"/>
                </a:lnTo>
                <a:lnTo>
                  <a:pt x="2217" y="437"/>
                </a:lnTo>
                <a:lnTo>
                  <a:pt x="2225" y="437"/>
                </a:lnTo>
                <a:lnTo>
                  <a:pt x="2225" y="437"/>
                </a:lnTo>
                <a:lnTo>
                  <a:pt x="2232" y="437"/>
                </a:lnTo>
                <a:lnTo>
                  <a:pt x="2232" y="437"/>
                </a:lnTo>
                <a:lnTo>
                  <a:pt x="2240" y="437"/>
                </a:lnTo>
                <a:lnTo>
                  <a:pt x="2240" y="437"/>
                </a:lnTo>
                <a:lnTo>
                  <a:pt x="2240" y="437"/>
                </a:lnTo>
                <a:lnTo>
                  <a:pt x="2240" y="437"/>
                </a:lnTo>
                <a:lnTo>
                  <a:pt x="2248" y="437"/>
                </a:lnTo>
                <a:lnTo>
                  <a:pt x="2248" y="437"/>
                </a:lnTo>
                <a:lnTo>
                  <a:pt x="2255" y="437"/>
                </a:lnTo>
                <a:lnTo>
                  <a:pt x="2255" y="437"/>
                </a:lnTo>
                <a:lnTo>
                  <a:pt x="2263" y="437"/>
                </a:lnTo>
                <a:lnTo>
                  <a:pt x="2263" y="437"/>
                </a:lnTo>
                <a:lnTo>
                  <a:pt x="2263" y="437"/>
                </a:lnTo>
                <a:lnTo>
                  <a:pt x="2263" y="429"/>
                </a:lnTo>
                <a:lnTo>
                  <a:pt x="2271" y="429"/>
                </a:lnTo>
                <a:lnTo>
                  <a:pt x="2271" y="429"/>
                </a:lnTo>
                <a:lnTo>
                  <a:pt x="2278" y="429"/>
                </a:lnTo>
                <a:lnTo>
                  <a:pt x="2278" y="429"/>
                </a:lnTo>
                <a:lnTo>
                  <a:pt x="2286" y="429"/>
                </a:lnTo>
                <a:lnTo>
                  <a:pt x="2286" y="429"/>
                </a:lnTo>
                <a:lnTo>
                  <a:pt x="2294" y="429"/>
                </a:lnTo>
                <a:lnTo>
                  <a:pt x="2294" y="429"/>
                </a:lnTo>
                <a:lnTo>
                  <a:pt x="2294" y="429"/>
                </a:lnTo>
                <a:lnTo>
                  <a:pt x="2294" y="429"/>
                </a:lnTo>
                <a:lnTo>
                  <a:pt x="2301" y="429"/>
                </a:lnTo>
                <a:lnTo>
                  <a:pt x="2301" y="429"/>
                </a:lnTo>
                <a:lnTo>
                  <a:pt x="2309" y="429"/>
                </a:lnTo>
                <a:lnTo>
                  <a:pt x="2309" y="429"/>
                </a:lnTo>
                <a:lnTo>
                  <a:pt x="2317" y="429"/>
                </a:lnTo>
                <a:lnTo>
                  <a:pt x="2317" y="429"/>
                </a:lnTo>
                <a:lnTo>
                  <a:pt x="2317" y="429"/>
                </a:lnTo>
                <a:lnTo>
                  <a:pt x="2317" y="429"/>
                </a:lnTo>
                <a:lnTo>
                  <a:pt x="2324" y="429"/>
                </a:lnTo>
                <a:lnTo>
                  <a:pt x="2324" y="429"/>
                </a:lnTo>
                <a:lnTo>
                  <a:pt x="2332" y="429"/>
                </a:lnTo>
                <a:lnTo>
                  <a:pt x="2332" y="429"/>
                </a:lnTo>
                <a:lnTo>
                  <a:pt x="2340" y="429"/>
                </a:lnTo>
                <a:lnTo>
                  <a:pt x="2340" y="429"/>
                </a:lnTo>
                <a:lnTo>
                  <a:pt x="2340" y="429"/>
                </a:lnTo>
                <a:lnTo>
                  <a:pt x="2340" y="429"/>
                </a:lnTo>
                <a:lnTo>
                  <a:pt x="2347" y="429"/>
                </a:lnTo>
                <a:lnTo>
                  <a:pt x="2347" y="421"/>
                </a:lnTo>
                <a:lnTo>
                  <a:pt x="2355" y="421"/>
                </a:lnTo>
                <a:lnTo>
                  <a:pt x="2355" y="421"/>
                </a:lnTo>
                <a:lnTo>
                  <a:pt x="2363" y="421"/>
                </a:lnTo>
                <a:lnTo>
                  <a:pt x="2363" y="421"/>
                </a:lnTo>
                <a:lnTo>
                  <a:pt x="2378" y="421"/>
                </a:lnTo>
                <a:lnTo>
                  <a:pt x="2378" y="421"/>
                </a:lnTo>
                <a:lnTo>
                  <a:pt x="2386" y="421"/>
                </a:lnTo>
                <a:lnTo>
                  <a:pt x="2386" y="421"/>
                </a:lnTo>
                <a:lnTo>
                  <a:pt x="2394" y="421"/>
                </a:lnTo>
                <a:lnTo>
                  <a:pt x="2394" y="421"/>
                </a:lnTo>
                <a:lnTo>
                  <a:pt x="2394" y="421"/>
                </a:lnTo>
                <a:lnTo>
                  <a:pt x="2394" y="421"/>
                </a:lnTo>
                <a:lnTo>
                  <a:pt x="2401" y="421"/>
                </a:lnTo>
                <a:lnTo>
                  <a:pt x="2401" y="421"/>
                </a:lnTo>
                <a:lnTo>
                  <a:pt x="2409" y="421"/>
                </a:lnTo>
                <a:lnTo>
                  <a:pt x="2409" y="421"/>
                </a:lnTo>
                <a:lnTo>
                  <a:pt x="2417" y="421"/>
                </a:lnTo>
                <a:lnTo>
                  <a:pt x="2417" y="421"/>
                </a:lnTo>
                <a:lnTo>
                  <a:pt x="2417" y="421"/>
                </a:lnTo>
                <a:lnTo>
                  <a:pt x="2417" y="421"/>
                </a:lnTo>
                <a:lnTo>
                  <a:pt x="2424" y="421"/>
                </a:lnTo>
                <a:lnTo>
                  <a:pt x="2424" y="414"/>
                </a:lnTo>
                <a:lnTo>
                  <a:pt x="2432" y="414"/>
                </a:lnTo>
                <a:lnTo>
                  <a:pt x="2432" y="414"/>
                </a:lnTo>
                <a:lnTo>
                  <a:pt x="2440" y="414"/>
                </a:lnTo>
                <a:lnTo>
                  <a:pt x="2440" y="414"/>
                </a:lnTo>
                <a:lnTo>
                  <a:pt x="2440" y="414"/>
                </a:lnTo>
                <a:lnTo>
                  <a:pt x="2440" y="414"/>
                </a:lnTo>
                <a:lnTo>
                  <a:pt x="2447" y="414"/>
                </a:lnTo>
                <a:lnTo>
                  <a:pt x="2447" y="414"/>
                </a:lnTo>
                <a:lnTo>
                  <a:pt x="2455" y="414"/>
                </a:lnTo>
                <a:lnTo>
                  <a:pt x="2455" y="414"/>
                </a:lnTo>
                <a:lnTo>
                  <a:pt x="2463" y="414"/>
                </a:lnTo>
                <a:lnTo>
                  <a:pt x="2463" y="414"/>
                </a:lnTo>
                <a:lnTo>
                  <a:pt x="2470" y="414"/>
                </a:lnTo>
                <a:lnTo>
                  <a:pt x="2470" y="406"/>
                </a:lnTo>
                <a:lnTo>
                  <a:pt x="2470" y="406"/>
                </a:lnTo>
                <a:lnTo>
                  <a:pt x="2470" y="406"/>
                </a:lnTo>
                <a:lnTo>
                  <a:pt x="2478" y="406"/>
                </a:lnTo>
                <a:lnTo>
                  <a:pt x="2478" y="398"/>
                </a:lnTo>
                <a:lnTo>
                  <a:pt x="2486" y="398"/>
                </a:lnTo>
                <a:lnTo>
                  <a:pt x="2486" y="398"/>
                </a:lnTo>
                <a:lnTo>
                  <a:pt x="2493" y="398"/>
                </a:lnTo>
                <a:lnTo>
                  <a:pt x="2493" y="398"/>
                </a:lnTo>
                <a:lnTo>
                  <a:pt x="2493" y="398"/>
                </a:lnTo>
                <a:lnTo>
                  <a:pt x="2493" y="398"/>
                </a:lnTo>
                <a:lnTo>
                  <a:pt x="2501" y="398"/>
                </a:lnTo>
                <a:lnTo>
                  <a:pt x="2501" y="398"/>
                </a:lnTo>
                <a:lnTo>
                  <a:pt x="2509" y="398"/>
                </a:lnTo>
                <a:lnTo>
                  <a:pt x="2509" y="398"/>
                </a:lnTo>
                <a:lnTo>
                  <a:pt x="2516" y="398"/>
                </a:lnTo>
                <a:lnTo>
                  <a:pt x="2516" y="398"/>
                </a:lnTo>
                <a:lnTo>
                  <a:pt x="2516" y="398"/>
                </a:lnTo>
                <a:lnTo>
                  <a:pt x="2516" y="398"/>
                </a:lnTo>
                <a:lnTo>
                  <a:pt x="2524" y="398"/>
                </a:lnTo>
                <a:lnTo>
                  <a:pt x="2524" y="398"/>
                </a:lnTo>
                <a:lnTo>
                  <a:pt x="2532" y="398"/>
                </a:lnTo>
                <a:lnTo>
                  <a:pt x="2532" y="398"/>
                </a:lnTo>
                <a:lnTo>
                  <a:pt x="2539" y="398"/>
                </a:lnTo>
                <a:lnTo>
                  <a:pt x="2539" y="398"/>
                </a:lnTo>
                <a:lnTo>
                  <a:pt x="2539" y="398"/>
                </a:lnTo>
                <a:lnTo>
                  <a:pt x="2539" y="398"/>
                </a:lnTo>
                <a:lnTo>
                  <a:pt x="2547" y="398"/>
                </a:lnTo>
                <a:lnTo>
                  <a:pt x="2547" y="398"/>
                </a:lnTo>
                <a:lnTo>
                  <a:pt x="2555" y="398"/>
                </a:lnTo>
                <a:lnTo>
                  <a:pt x="2555" y="398"/>
                </a:lnTo>
                <a:lnTo>
                  <a:pt x="2562" y="398"/>
                </a:lnTo>
                <a:lnTo>
                  <a:pt x="2562" y="398"/>
                </a:lnTo>
                <a:lnTo>
                  <a:pt x="2570" y="398"/>
                </a:lnTo>
                <a:lnTo>
                  <a:pt x="2570" y="398"/>
                </a:lnTo>
                <a:lnTo>
                  <a:pt x="2570" y="398"/>
                </a:lnTo>
                <a:lnTo>
                  <a:pt x="2570" y="398"/>
                </a:lnTo>
                <a:lnTo>
                  <a:pt x="2578" y="398"/>
                </a:lnTo>
                <a:lnTo>
                  <a:pt x="2578" y="398"/>
                </a:lnTo>
                <a:lnTo>
                  <a:pt x="2585" y="398"/>
                </a:lnTo>
                <a:lnTo>
                  <a:pt x="2585" y="398"/>
                </a:lnTo>
                <a:lnTo>
                  <a:pt x="2593" y="398"/>
                </a:lnTo>
                <a:lnTo>
                  <a:pt x="2593" y="398"/>
                </a:lnTo>
                <a:lnTo>
                  <a:pt x="2593" y="398"/>
                </a:lnTo>
                <a:lnTo>
                  <a:pt x="2593" y="398"/>
                </a:lnTo>
                <a:lnTo>
                  <a:pt x="2601" y="398"/>
                </a:lnTo>
                <a:lnTo>
                  <a:pt x="2601" y="398"/>
                </a:lnTo>
                <a:lnTo>
                  <a:pt x="2608" y="398"/>
                </a:lnTo>
                <a:lnTo>
                  <a:pt x="2608" y="398"/>
                </a:lnTo>
                <a:lnTo>
                  <a:pt x="2616" y="398"/>
                </a:lnTo>
                <a:lnTo>
                  <a:pt x="2616" y="398"/>
                </a:lnTo>
                <a:lnTo>
                  <a:pt x="2616" y="398"/>
                </a:lnTo>
                <a:lnTo>
                  <a:pt x="2616" y="391"/>
                </a:lnTo>
                <a:lnTo>
                  <a:pt x="2624" y="391"/>
                </a:lnTo>
                <a:lnTo>
                  <a:pt x="2624" y="391"/>
                </a:lnTo>
                <a:lnTo>
                  <a:pt x="2631" y="391"/>
                </a:lnTo>
                <a:lnTo>
                  <a:pt x="2631" y="391"/>
                </a:lnTo>
                <a:lnTo>
                  <a:pt x="2639" y="391"/>
                </a:lnTo>
                <a:lnTo>
                  <a:pt x="2639" y="391"/>
                </a:lnTo>
                <a:lnTo>
                  <a:pt x="2639" y="391"/>
                </a:lnTo>
                <a:lnTo>
                  <a:pt x="2639" y="391"/>
                </a:lnTo>
                <a:lnTo>
                  <a:pt x="2647" y="391"/>
                </a:lnTo>
                <a:lnTo>
                  <a:pt x="2647" y="391"/>
                </a:lnTo>
                <a:lnTo>
                  <a:pt x="2654" y="391"/>
                </a:lnTo>
                <a:lnTo>
                  <a:pt x="2654" y="391"/>
                </a:lnTo>
                <a:lnTo>
                  <a:pt x="2662" y="391"/>
                </a:lnTo>
                <a:lnTo>
                  <a:pt x="2662" y="391"/>
                </a:lnTo>
                <a:lnTo>
                  <a:pt x="2670" y="391"/>
                </a:lnTo>
                <a:lnTo>
                  <a:pt x="2670" y="391"/>
                </a:lnTo>
                <a:lnTo>
                  <a:pt x="2670" y="391"/>
                </a:lnTo>
                <a:lnTo>
                  <a:pt x="2670" y="391"/>
                </a:lnTo>
                <a:lnTo>
                  <a:pt x="2677" y="391"/>
                </a:lnTo>
                <a:lnTo>
                  <a:pt x="2677" y="383"/>
                </a:lnTo>
                <a:lnTo>
                  <a:pt x="2685" y="383"/>
                </a:lnTo>
                <a:lnTo>
                  <a:pt x="2685" y="383"/>
                </a:lnTo>
                <a:lnTo>
                  <a:pt x="2693" y="383"/>
                </a:lnTo>
                <a:lnTo>
                  <a:pt x="2693" y="375"/>
                </a:lnTo>
                <a:lnTo>
                  <a:pt x="2693" y="375"/>
                </a:lnTo>
                <a:lnTo>
                  <a:pt x="2693" y="375"/>
                </a:lnTo>
                <a:lnTo>
                  <a:pt x="2700" y="375"/>
                </a:lnTo>
                <a:lnTo>
                  <a:pt x="2700" y="375"/>
                </a:lnTo>
                <a:lnTo>
                  <a:pt x="2708" y="375"/>
                </a:lnTo>
                <a:lnTo>
                  <a:pt x="2708" y="375"/>
                </a:lnTo>
                <a:lnTo>
                  <a:pt x="2716" y="375"/>
                </a:lnTo>
                <a:lnTo>
                  <a:pt x="2716" y="375"/>
                </a:lnTo>
                <a:lnTo>
                  <a:pt x="2716" y="375"/>
                </a:lnTo>
                <a:lnTo>
                  <a:pt x="2716" y="375"/>
                </a:lnTo>
                <a:lnTo>
                  <a:pt x="2723" y="375"/>
                </a:lnTo>
                <a:lnTo>
                  <a:pt x="2723" y="375"/>
                </a:lnTo>
                <a:lnTo>
                  <a:pt x="2731" y="375"/>
                </a:lnTo>
                <a:lnTo>
                  <a:pt x="2731" y="375"/>
                </a:lnTo>
                <a:lnTo>
                  <a:pt x="2739" y="375"/>
                </a:lnTo>
                <a:lnTo>
                  <a:pt x="2739" y="375"/>
                </a:lnTo>
                <a:lnTo>
                  <a:pt x="2746" y="375"/>
                </a:lnTo>
                <a:lnTo>
                  <a:pt x="2746" y="375"/>
                </a:lnTo>
                <a:lnTo>
                  <a:pt x="2746" y="375"/>
                </a:lnTo>
                <a:lnTo>
                  <a:pt x="2746" y="368"/>
                </a:lnTo>
                <a:lnTo>
                  <a:pt x="2754" y="368"/>
                </a:lnTo>
                <a:lnTo>
                  <a:pt x="2754" y="368"/>
                </a:lnTo>
                <a:lnTo>
                  <a:pt x="2762" y="368"/>
                </a:lnTo>
                <a:lnTo>
                  <a:pt x="2762" y="368"/>
                </a:lnTo>
                <a:lnTo>
                  <a:pt x="2769" y="368"/>
                </a:lnTo>
                <a:lnTo>
                  <a:pt x="2769" y="368"/>
                </a:lnTo>
                <a:lnTo>
                  <a:pt x="2769" y="368"/>
                </a:lnTo>
                <a:lnTo>
                  <a:pt x="2769" y="368"/>
                </a:lnTo>
                <a:lnTo>
                  <a:pt x="2777" y="368"/>
                </a:lnTo>
                <a:lnTo>
                  <a:pt x="2777" y="368"/>
                </a:lnTo>
                <a:lnTo>
                  <a:pt x="2785" y="368"/>
                </a:lnTo>
                <a:lnTo>
                  <a:pt x="2785" y="368"/>
                </a:lnTo>
                <a:lnTo>
                  <a:pt x="2792" y="368"/>
                </a:lnTo>
                <a:lnTo>
                  <a:pt x="2792" y="368"/>
                </a:lnTo>
                <a:lnTo>
                  <a:pt x="2792" y="368"/>
                </a:lnTo>
                <a:lnTo>
                  <a:pt x="2792" y="368"/>
                </a:lnTo>
                <a:lnTo>
                  <a:pt x="2800" y="368"/>
                </a:lnTo>
                <a:lnTo>
                  <a:pt x="2800" y="368"/>
                </a:lnTo>
                <a:lnTo>
                  <a:pt x="2808" y="368"/>
                </a:lnTo>
                <a:lnTo>
                  <a:pt x="2808" y="368"/>
                </a:lnTo>
                <a:lnTo>
                  <a:pt x="2815" y="368"/>
                </a:lnTo>
                <a:lnTo>
                  <a:pt x="2815" y="368"/>
                </a:lnTo>
                <a:lnTo>
                  <a:pt x="2815" y="368"/>
                </a:lnTo>
                <a:lnTo>
                  <a:pt x="2815" y="368"/>
                </a:lnTo>
                <a:lnTo>
                  <a:pt x="2823" y="368"/>
                </a:lnTo>
                <a:lnTo>
                  <a:pt x="2823" y="368"/>
                </a:lnTo>
                <a:lnTo>
                  <a:pt x="2831" y="368"/>
                </a:lnTo>
                <a:lnTo>
                  <a:pt x="2831" y="368"/>
                </a:lnTo>
                <a:lnTo>
                  <a:pt x="2838" y="368"/>
                </a:lnTo>
                <a:lnTo>
                  <a:pt x="2838" y="368"/>
                </a:lnTo>
                <a:lnTo>
                  <a:pt x="2846" y="368"/>
                </a:lnTo>
                <a:lnTo>
                  <a:pt x="2846" y="360"/>
                </a:lnTo>
                <a:lnTo>
                  <a:pt x="2846" y="360"/>
                </a:lnTo>
                <a:lnTo>
                  <a:pt x="2846" y="360"/>
                </a:lnTo>
                <a:lnTo>
                  <a:pt x="2854" y="360"/>
                </a:lnTo>
                <a:lnTo>
                  <a:pt x="2854" y="360"/>
                </a:lnTo>
                <a:lnTo>
                  <a:pt x="2861" y="360"/>
                </a:lnTo>
                <a:lnTo>
                  <a:pt x="2861" y="360"/>
                </a:lnTo>
                <a:lnTo>
                  <a:pt x="2869" y="360"/>
                </a:lnTo>
                <a:lnTo>
                  <a:pt x="2869" y="360"/>
                </a:lnTo>
                <a:lnTo>
                  <a:pt x="2869" y="360"/>
                </a:lnTo>
                <a:lnTo>
                  <a:pt x="2869" y="360"/>
                </a:lnTo>
                <a:lnTo>
                  <a:pt x="2877" y="360"/>
                </a:lnTo>
                <a:lnTo>
                  <a:pt x="2877" y="360"/>
                </a:lnTo>
                <a:lnTo>
                  <a:pt x="2884" y="360"/>
                </a:lnTo>
                <a:lnTo>
                  <a:pt x="2884" y="360"/>
                </a:lnTo>
                <a:lnTo>
                  <a:pt x="2892" y="360"/>
                </a:lnTo>
                <a:lnTo>
                  <a:pt x="2892" y="360"/>
                </a:lnTo>
                <a:lnTo>
                  <a:pt x="2892" y="360"/>
                </a:lnTo>
                <a:lnTo>
                  <a:pt x="2892" y="360"/>
                </a:lnTo>
                <a:lnTo>
                  <a:pt x="2900" y="360"/>
                </a:lnTo>
                <a:lnTo>
                  <a:pt x="2900" y="360"/>
                </a:lnTo>
                <a:lnTo>
                  <a:pt x="2907" y="360"/>
                </a:lnTo>
                <a:lnTo>
                  <a:pt x="2907" y="360"/>
                </a:lnTo>
                <a:lnTo>
                  <a:pt x="2915" y="360"/>
                </a:lnTo>
                <a:lnTo>
                  <a:pt x="2915" y="360"/>
                </a:lnTo>
                <a:lnTo>
                  <a:pt x="2923" y="360"/>
                </a:lnTo>
                <a:lnTo>
                  <a:pt x="2923" y="360"/>
                </a:lnTo>
                <a:lnTo>
                  <a:pt x="2923" y="360"/>
                </a:lnTo>
                <a:lnTo>
                  <a:pt x="2923" y="352"/>
                </a:lnTo>
                <a:lnTo>
                  <a:pt x="2930" y="352"/>
                </a:lnTo>
                <a:lnTo>
                  <a:pt x="2930" y="352"/>
                </a:lnTo>
                <a:lnTo>
                  <a:pt x="2938" y="352"/>
                </a:lnTo>
                <a:lnTo>
                  <a:pt x="2938" y="352"/>
                </a:lnTo>
                <a:lnTo>
                  <a:pt x="2946" y="352"/>
                </a:lnTo>
                <a:lnTo>
                  <a:pt x="2946" y="352"/>
                </a:lnTo>
                <a:lnTo>
                  <a:pt x="2946" y="352"/>
                </a:lnTo>
                <a:lnTo>
                  <a:pt x="2946" y="352"/>
                </a:lnTo>
                <a:lnTo>
                  <a:pt x="2953" y="352"/>
                </a:lnTo>
                <a:lnTo>
                  <a:pt x="2953" y="352"/>
                </a:lnTo>
                <a:lnTo>
                  <a:pt x="2961" y="352"/>
                </a:lnTo>
                <a:lnTo>
                  <a:pt x="2961" y="345"/>
                </a:lnTo>
                <a:lnTo>
                  <a:pt x="2969" y="345"/>
                </a:lnTo>
                <a:lnTo>
                  <a:pt x="2969" y="337"/>
                </a:lnTo>
                <a:lnTo>
                  <a:pt x="2969" y="337"/>
                </a:lnTo>
                <a:lnTo>
                  <a:pt x="2969" y="337"/>
                </a:lnTo>
                <a:lnTo>
                  <a:pt x="2976" y="337"/>
                </a:lnTo>
                <a:lnTo>
                  <a:pt x="2976" y="337"/>
                </a:lnTo>
                <a:lnTo>
                  <a:pt x="2984" y="337"/>
                </a:lnTo>
                <a:lnTo>
                  <a:pt x="2984" y="337"/>
                </a:lnTo>
                <a:lnTo>
                  <a:pt x="2992" y="337"/>
                </a:lnTo>
                <a:lnTo>
                  <a:pt x="2992" y="337"/>
                </a:lnTo>
                <a:lnTo>
                  <a:pt x="2992" y="337"/>
                </a:lnTo>
                <a:lnTo>
                  <a:pt x="2992" y="329"/>
                </a:lnTo>
                <a:lnTo>
                  <a:pt x="3000" y="329"/>
                </a:lnTo>
                <a:lnTo>
                  <a:pt x="3000" y="329"/>
                </a:lnTo>
                <a:lnTo>
                  <a:pt x="3007" y="329"/>
                </a:lnTo>
                <a:lnTo>
                  <a:pt x="3007" y="329"/>
                </a:lnTo>
                <a:lnTo>
                  <a:pt x="3015" y="329"/>
                </a:lnTo>
                <a:lnTo>
                  <a:pt x="3015" y="329"/>
                </a:lnTo>
                <a:lnTo>
                  <a:pt x="3023" y="329"/>
                </a:lnTo>
                <a:lnTo>
                  <a:pt x="3023" y="329"/>
                </a:lnTo>
                <a:lnTo>
                  <a:pt x="3023" y="329"/>
                </a:lnTo>
                <a:lnTo>
                  <a:pt x="3023" y="322"/>
                </a:lnTo>
                <a:lnTo>
                  <a:pt x="3030" y="322"/>
                </a:lnTo>
                <a:lnTo>
                  <a:pt x="3030" y="322"/>
                </a:lnTo>
                <a:lnTo>
                  <a:pt x="3038" y="322"/>
                </a:lnTo>
                <a:lnTo>
                  <a:pt x="3038" y="322"/>
                </a:lnTo>
                <a:lnTo>
                  <a:pt x="3046" y="322"/>
                </a:lnTo>
                <a:lnTo>
                  <a:pt x="3046" y="314"/>
                </a:lnTo>
                <a:lnTo>
                  <a:pt x="3046" y="314"/>
                </a:lnTo>
                <a:lnTo>
                  <a:pt x="3046" y="306"/>
                </a:lnTo>
                <a:lnTo>
                  <a:pt x="3053" y="306"/>
                </a:lnTo>
                <a:lnTo>
                  <a:pt x="3053" y="306"/>
                </a:lnTo>
                <a:lnTo>
                  <a:pt x="3061" y="306"/>
                </a:lnTo>
                <a:lnTo>
                  <a:pt x="3061" y="306"/>
                </a:lnTo>
                <a:lnTo>
                  <a:pt x="3069" y="306"/>
                </a:lnTo>
                <a:lnTo>
                  <a:pt x="3069" y="306"/>
                </a:lnTo>
                <a:lnTo>
                  <a:pt x="3069" y="306"/>
                </a:lnTo>
                <a:lnTo>
                  <a:pt x="3069" y="306"/>
                </a:lnTo>
                <a:lnTo>
                  <a:pt x="3076" y="306"/>
                </a:lnTo>
                <a:lnTo>
                  <a:pt x="3076" y="299"/>
                </a:lnTo>
                <a:lnTo>
                  <a:pt x="3084" y="299"/>
                </a:lnTo>
                <a:lnTo>
                  <a:pt x="3084" y="299"/>
                </a:lnTo>
                <a:lnTo>
                  <a:pt x="3092" y="299"/>
                </a:lnTo>
                <a:lnTo>
                  <a:pt x="3092" y="291"/>
                </a:lnTo>
                <a:lnTo>
                  <a:pt x="3099" y="291"/>
                </a:lnTo>
                <a:lnTo>
                  <a:pt x="3099" y="291"/>
                </a:lnTo>
                <a:lnTo>
                  <a:pt x="3099" y="291"/>
                </a:lnTo>
                <a:lnTo>
                  <a:pt x="3099" y="283"/>
                </a:lnTo>
                <a:lnTo>
                  <a:pt x="3107" y="283"/>
                </a:lnTo>
                <a:lnTo>
                  <a:pt x="3107" y="283"/>
                </a:lnTo>
                <a:lnTo>
                  <a:pt x="3115" y="283"/>
                </a:lnTo>
                <a:lnTo>
                  <a:pt x="3115" y="283"/>
                </a:lnTo>
                <a:lnTo>
                  <a:pt x="3122" y="283"/>
                </a:lnTo>
                <a:lnTo>
                  <a:pt x="3122" y="283"/>
                </a:lnTo>
                <a:lnTo>
                  <a:pt x="3122" y="283"/>
                </a:lnTo>
                <a:lnTo>
                  <a:pt x="3122" y="283"/>
                </a:lnTo>
                <a:lnTo>
                  <a:pt x="3130" y="283"/>
                </a:lnTo>
                <a:lnTo>
                  <a:pt x="3130" y="276"/>
                </a:lnTo>
                <a:lnTo>
                  <a:pt x="3138" y="276"/>
                </a:lnTo>
                <a:lnTo>
                  <a:pt x="3138" y="276"/>
                </a:lnTo>
                <a:lnTo>
                  <a:pt x="3145" y="276"/>
                </a:lnTo>
                <a:lnTo>
                  <a:pt x="3145" y="268"/>
                </a:lnTo>
                <a:lnTo>
                  <a:pt x="3145" y="268"/>
                </a:lnTo>
                <a:lnTo>
                  <a:pt x="3145" y="268"/>
                </a:lnTo>
                <a:lnTo>
                  <a:pt x="3153" y="268"/>
                </a:lnTo>
                <a:lnTo>
                  <a:pt x="3153" y="260"/>
                </a:lnTo>
                <a:lnTo>
                  <a:pt x="3161" y="260"/>
                </a:lnTo>
                <a:lnTo>
                  <a:pt x="3161" y="260"/>
                </a:lnTo>
                <a:lnTo>
                  <a:pt x="3168" y="260"/>
                </a:lnTo>
                <a:lnTo>
                  <a:pt x="3168" y="260"/>
                </a:lnTo>
                <a:lnTo>
                  <a:pt x="3168" y="260"/>
                </a:lnTo>
                <a:lnTo>
                  <a:pt x="3168" y="260"/>
                </a:lnTo>
                <a:lnTo>
                  <a:pt x="3176" y="260"/>
                </a:lnTo>
                <a:lnTo>
                  <a:pt x="3176" y="253"/>
                </a:lnTo>
                <a:lnTo>
                  <a:pt x="3184" y="253"/>
                </a:lnTo>
                <a:lnTo>
                  <a:pt x="3184" y="253"/>
                </a:lnTo>
                <a:lnTo>
                  <a:pt x="3191" y="253"/>
                </a:lnTo>
                <a:lnTo>
                  <a:pt x="3191" y="245"/>
                </a:lnTo>
                <a:lnTo>
                  <a:pt x="3199" y="245"/>
                </a:lnTo>
                <a:lnTo>
                  <a:pt x="3199" y="245"/>
                </a:lnTo>
                <a:lnTo>
                  <a:pt x="3199" y="245"/>
                </a:lnTo>
                <a:lnTo>
                  <a:pt x="3199" y="237"/>
                </a:lnTo>
                <a:lnTo>
                  <a:pt x="3207" y="237"/>
                </a:lnTo>
                <a:lnTo>
                  <a:pt x="3207" y="237"/>
                </a:lnTo>
                <a:lnTo>
                  <a:pt x="3214" y="237"/>
                </a:lnTo>
                <a:lnTo>
                  <a:pt x="3214" y="237"/>
                </a:lnTo>
                <a:lnTo>
                  <a:pt x="3222" y="237"/>
                </a:lnTo>
                <a:lnTo>
                  <a:pt x="3222" y="230"/>
                </a:lnTo>
                <a:lnTo>
                  <a:pt x="3222" y="230"/>
                </a:lnTo>
                <a:lnTo>
                  <a:pt x="3222" y="230"/>
                </a:lnTo>
                <a:lnTo>
                  <a:pt x="3230" y="230"/>
                </a:lnTo>
                <a:lnTo>
                  <a:pt x="3230" y="230"/>
                </a:lnTo>
                <a:lnTo>
                  <a:pt x="3237" y="230"/>
                </a:lnTo>
                <a:lnTo>
                  <a:pt x="3237" y="230"/>
                </a:lnTo>
                <a:lnTo>
                  <a:pt x="3245" y="230"/>
                </a:lnTo>
                <a:lnTo>
                  <a:pt x="3245" y="222"/>
                </a:lnTo>
                <a:lnTo>
                  <a:pt x="3245" y="222"/>
                </a:lnTo>
                <a:lnTo>
                  <a:pt x="3245" y="222"/>
                </a:lnTo>
                <a:lnTo>
                  <a:pt x="3253" y="222"/>
                </a:lnTo>
                <a:lnTo>
                  <a:pt x="3253" y="207"/>
                </a:lnTo>
                <a:lnTo>
                  <a:pt x="3260" y="207"/>
                </a:lnTo>
                <a:lnTo>
                  <a:pt x="3260" y="207"/>
                </a:lnTo>
                <a:lnTo>
                  <a:pt x="3268" y="207"/>
                </a:lnTo>
                <a:lnTo>
                  <a:pt x="3268" y="199"/>
                </a:lnTo>
                <a:lnTo>
                  <a:pt x="3276" y="199"/>
                </a:lnTo>
                <a:lnTo>
                  <a:pt x="3276" y="199"/>
                </a:lnTo>
                <a:lnTo>
                  <a:pt x="3276" y="199"/>
                </a:lnTo>
                <a:lnTo>
                  <a:pt x="3276" y="199"/>
                </a:lnTo>
                <a:lnTo>
                  <a:pt x="3283" y="199"/>
                </a:lnTo>
                <a:lnTo>
                  <a:pt x="3283" y="199"/>
                </a:lnTo>
                <a:lnTo>
                  <a:pt x="3291" y="199"/>
                </a:lnTo>
                <a:lnTo>
                  <a:pt x="3291" y="191"/>
                </a:lnTo>
                <a:lnTo>
                  <a:pt x="3299" y="191"/>
                </a:lnTo>
                <a:lnTo>
                  <a:pt x="3299" y="184"/>
                </a:lnTo>
                <a:lnTo>
                  <a:pt x="3299" y="184"/>
                </a:lnTo>
                <a:lnTo>
                  <a:pt x="3299" y="176"/>
                </a:lnTo>
                <a:lnTo>
                  <a:pt x="3306" y="176"/>
                </a:lnTo>
                <a:lnTo>
                  <a:pt x="3306" y="176"/>
                </a:lnTo>
                <a:lnTo>
                  <a:pt x="3314" y="176"/>
                </a:lnTo>
                <a:lnTo>
                  <a:pt x="3314" y="176"/>
                </a:lnTo>
                <a:lnTo>
                  <a:pt x="3322" y="176"/>
                </a:lnTo>
                <a:lnTo>
                  <a:pt x="3322" y="176"/>
                </a:lnTo>
                <a:lnTo>
                  <a:pt x="3322" y="176"/>
                </a:lnTo>
                <a:lnTo>
                  <a:pt x="3322" y="168"/>
                </a:lnTo>
                <a:lnTo>
                  <a:pt x="3329" y="168"/>
                </a:lnTo>
                <a:lnTo>
                  <a:pt x="3329" y="168"/>
                </a:lnTo>
                <a:lnTo>
                  <a:pt x="3337" y="168"/>
                </a:lnTo>
                <a:lnTo>
                  <a:pt x="3337" y="161"/>
                </a:lnTo>
                <a:lnTo>
                  <a:pt x="3345" y="161"/>
                </a:lnTo>
                <a:lnTo>
                  <a:pt x="3345" y="153"/>
                </a:lnTo>
                <a:lnTo>
                  <a:pt x="3345" y="153"/>
                </a:lnTo>
                <a:lnTo>
                  <a:pt x="3345" y="153"/>
                </a:lnTo>
                <a:lnTo>
                  <a:pt x="3352" y="153"/>
                </a:lnTo>
                <a:lnTo>
                  <a:pt x="3352" y="153"/>
                </a:lnTo>
                <a:lnTo>
                  <a:pt x="3360" y="153"/>
                </a:lnTo>
                <a:lnTo>
                  <a:pt x="3360" y="153"/>
                </a:lnTo>
                <a:lnTo>
                  <a:pt x="3368" y="153"/>
                </a:lnTo>
                <a:lnTo>
                  <a:pt x="3368" y="153"/>
                </a:lnTo>
                <a:lnTo>
                  <a:pt x="3375" y="153"/>
                </a:lnTo>
                <a:lnTo>
                  <a:pt x="3375" y="153"/>
                </a:lnTo>
                <a:lnTo>
                  <a:pt x="3375" y="153"/>
                </a:lnTo>
                <a:lnTo>
                  <a:pt x="3375" y="138"/>
                </a:lnTo>
                <a:lnTo>
                  <a:pt x="3383" y="138"/>
                </a:lnTo>
                <a:lnTo>
                  <a:pt x="3383" y="138"/>
                </a:lnTo>
                <a:lnTo>
                  <a:pt x="3391" y="138"/>
                </a:lnTo>
                <a:lnTo>
                  <a:pt x="3391" y="138"/>
                </a:lnTo>
                <a:lnTo>
                  <a:pt x="3398" y="138"/>
                </a:lnTo>
                <a:lnTo>
                  <a:pt x="3398" y="138"/>
                </a:lnTo>
                <a:lnTo>
                  <a:pt x="3398" y="138"/>
                </a:lnTo>
                <a:lnTo>
                  <a:pt x="3398" y="138"/>
                </a:lnTo>
                <a:lnTo>
                  <a:pt x="3406" y="138"/>
                </a:lnTo>
                <a:lnTo>
                  <a:pt x="3406" y="130"/>
                </a:lnTo>
                <a:lnTo>
                  <a:pt x="3414" y="130"/>
                </a:lnTo>
                <a:lnTo>
                  <a:pt x="3414" y="130"/>
                </a:lnTo>
                <a:lnTo>
                  <a:pt x="3421" y="130"/>
                </a:lnTo>
                <a:lnTo>
                  <a:pt x="3421" y="122"/>
                </a:lnTo>
                <a:lnTo>
                  <a:pt x="3421" y="122"/>
                </a:lnTo>
                <a:lnTo>
                  <a:pt x="3421" y="122"/>
                </a:lnTo>
                <a:lnTo>
                  <a:pt x="3429" y="122"/>
                </a:lnTo>
                <a:lnTo>
                  <a:pt x="3429" y="122"/>
                </a:lnTo>
                <a:lnTo>
                  <a:pt x="3437" y="122"/>
                </a:lnTo>
                <a:lnTo>
                  <a:pt x="3437" y="122"/>
                </a:lnTo>
                <a:lnTo>
                  <a:pt x="3444" y="122"/>
                </a:lnTo>
                <a:lnTo>
                  <a:pt x="3444" y="122"/>
                </a:lnTo>
                <a:lnTo>
                  <a:pt x="3444" y="122"/>
                </a:lnTo>
                <a:lnTo>
                  <a:pt x="3444" y="115"/>
                </a:lnTo>
                <a:lnTo>
                  <a:pt x="3452" y="115"/>
                </a:lnTo>
                <a:lnTo>
                  <a:pt x="3452" y="115"/>
                </a:lnTo>
                <a:lnTo>
                  <a:pt x="3460" y="115"/>
                </a:lnTo>
                <a:lnTo>
                  <a:pt x="3460" y="115"/>
                </a:lnTo>
                <a:lnTo>
                  <a:pt x="3467" y="115"/>
                </a:lnTo>
                <a:lnTo>
                  <a:pt x="3467" y="115"/>
                </a:lnTo>
                <a:lnTo>
                  <a:pt x="3475" y="115"/>
                </a:lnTo>
                <a:lnTo>
                  <a:pt x="3475" y="115"/>
                </a:lnTo>
                <a:lnTo>
                  <a:pt x="3475" y="115"/>
                </a:lnTo>
                <a:lnTo>
                  <a:pt x="3475" y="115"/>
                </a:lnTo>
                <a:lnTo>
                  <a:pt x="3483" y="115"/>
                </a:lnTo>
                <a:lnTo>
                  <a:pt x="3483" y="115"/>
                </a:lnTo>
                <a:lnTo>
                  <a:pt x="3490" y="115"/>
                </a:lnTo>
                <a:lnTo>
                  <a:pt x="3490" y="107"/>
                </a:lnTo>
                <a:lnTo>
                  <a:pt x="3498" y="107"/>
                </a:lnTo>
                <a:lnTo>
                  <a:pt x="3498" y="107"/>
                </a:lnTo>
                <a:lnTo>
                  <a:pt x="3498" y="107"/>
                </a:lnTo>
                <a:lnTo>
                  <a:pt x="3498" y="107"/>
                </a:lnTo>
                <a:lnTo>
                  <a:pt x="3506" y="107"/>
                </a:lnTo>
                <a:lnTo>
                  <a:pt x="3506" y="107"/>
                </a:lnTo>
                <a:lnTo>
                  <a:pt x="3513" y="107"/>
                </a:lnTo>
                <a:lnTo>
                  <a:pt x="3513" y="107"/>
                </a:lnTo>
                <a:lnTo>
                  <a:pt x="3521" y="107"/>
                </a:lnTo>
                <a:lnTo>
                  <a:pt x="3521" y="99"/>
                </a:lnTo>
                <a:lnTo>
                  <a:pt x="3521" y="99"/>
                </a:lnTo>
                <a:lnTo>
                  <a:pt x="3521" y="99"/>
                </a:lnTo>
                <a:lnTo>
                  <a:pt x="3529" y="99"/>
                </a:lnTo>
                <a:lnTo>
                  <a:pt x="3529" y="99"/>
                </a:lnTo>
                <a:lnTo>
                  <a:pt x="3536" y="99"/>
                </a:lnTo>
                <a:lnTo>
                  <a:pt x="3536" y="92"/>
                </a:lnTo>
                <a:lnTo>
                  <a:pt x="3544" y="92"/>
                </a:lnTo>
                <a:lnTo>
                  <a:pt x="3544" y="92"/>
                </a:lnTo>
                <a:lnTo>
                  <a:pt x="3552" y="92"/>
                </a:lnTo>
                <a:lnTo>
                  <a:pt x="3552" y="92"/>
                </a:lnTo>
                <a:lnTo>
                  <a:pt x="3552" y="92"/>
                </a:lnTo>
                <a:lnTo>
                  <a:pt x="3552" y="92"/>
                </a:lnTo>
                <a:lnTo>
                  <a:pt x="3559" y="92"/>
                </a:lnTo>
                <a:lnTo>
                  <a:pt x="3559" y="84"/>
                </a:lnTo>
                <a:lnTo>
                  <a:pt x="3567" y="84"/>
                </a:lnTo>
                <a:lnTo>
                  <a:pt x="3567" y="84"/>
                </a:lnTo>
                <a:lnTo>
                  <a:pt x="3575" y="84"/>
                </a:lnTo>
                <a:lnTo>
                  <a:pt x="3575" y="84"/>
                </a:lnTo>
                <a:lnTo>
                  <a:pt x="3575" y="84"/>
                </a:lnTo>
                <a:lnTo>
                  <a:pt x="3575" y="84"/>
                </a:lnTo>
                <a:lnTo>
                  <a:pt x="3582" y="84"/>
                </a:lnTo>
                <a:lnTo>
                  <a:pt x="3582" y="84"/>
                </a:lnTo>
                <a:lnTo>
                  <a:pt x="3590" y="84"/>
                </a:lnTo>
                <a:lnTo>
                  <a:pt x="3590" y="84"/>
                </a:lnTo>
                <a:lnTo>
                  <a:pt x="3598" y="84"/>
                </a:lnTo>
                <a:lnTo>
                  <a:pt x="3598" y="84"/>
                </a:lnTo>
                <a:lnTo>
                  <a:pt x="3598" y="84"/>
                </a:lnTo>
                <a:lnTo>
                  <a:pt x="3598" y="84"/>
                </a:lnTo>
                <a:lnTo>
                  <a:pt x="3606" y="84"/>
                </a:lnTo>
                <a:lnTo>
                  <a:pt x="3606" y="84"/>
                </a:lnTo>
                <a:lnTo>
                  <a:pt x="3613" y="84"/>
                </a:lnTo>
                <a:lnTo>
                  <a:pt x="3613" y="84"/>
                </a:lnTo>
                <a:lnTo>
                  <a:pt x="3621" y="84"/>
                </a:lnTo>
                <a:lnTo>
                  <a:pt x="3621" y="84"/>
                </a:lnTo>
                <a:lnTo>
                  <a:pt x="3621" y="84"/>
                </a:lnTo>
                <a:lnTo>
                  <a:pt x="3621" y="84"/>
                </a:lnTo>
                <a:lnTo>
                  <a:pt x="3629" y="84"/>
                </a:lnTo>
                <a:lnTo>
                  <a:pt x="3629" y="84"/>
                </a:lnTo>
                <a:lnTo>
                  <a:pt x="3636" y="84"/>
                </a:lnTo>
                <a:lnTo>
                  <a:pt x="3636" y="76"/>
                </a:lnTo>
                <a:lnTo>
                  <a:pt x="3644" y="76"/>
                </a:lnTo>
                <a:lnTo>
                  <a:pt x="3644" y="76"/>
                </a:lnTo>
                <a:lnTo>
                  <a:pt x="3652" y="76"/>
                </a:lnTo>
                <a:lnTo>
                  <a:pt x="3652" y="76"/>
                </a:lnTo>
                <a:lnTo>
                  <a:pt x="3652" y="76"/>
                </a:lnTo>
                <a:lnTo>
                  <a:pt x="3652" y="76"/>
                </a:lnTo>
                <a:lnTo>
                  <a:pt x="3659" y="76"/>
                </a:lnTo>
                <a:lnTo>
                  <a:pt x="3659" y="76"/>
                </a:lnTo>
                <a:lnTo>
                  <a:pt x="3667" y="76"/>
                </a:lnTo>
                <a:lnTo>
                  <a:pt x="3667" y="76"/>
                </a:lnTo>
                <a:lnTo>
                  <a:pt x="3675" y="76"/>
                </a:lnTo>
                <a:lnTo>
                  <a:pt x="3675" y="76"/>
                </a:lnTo>
                <a:lnTo>
                  <a:pt x="3675" y="76"/>
                </a:lnTo>
                <a:lnTo>
                  <a:pt x="3675" y="76"/>
                </a:lnTo>
                <a:lnTo>
                  <a:pt x="3682" y="76"/>
                </a:lnTo>
                <a:lnTo>
                  <a:pt x="3682" y="76"/>
                </a:lnTo>
                <a:lnTo>
                  <a:pt x="3690" y="76"/>
                </a:lnTo>
                <a:lnTo>
                  <a:pt x="3690" y="76"/>
                </a:lnTo>
                <a:lnTo>
                  <a:pt x="3698" y="76"/>
                </a:lnTo>
                <a:lnTo>
                  <a:pt x="3698" y="76"/>
                </a:lnTo>
                <a:lnTo>
                  <a:pt x="3698" y="76"/>
                </a:lnTo>
                <a:lnTo>
                  <a:pt x="3698" y="69"/>
                </a:lnTo>
                <a:lnTo>
                  <a:pt x="3705" y="69"/>
                </a:lnTo>
                <a:lnTo>
                  <a:pt x="3705" y="69"/>
                </a:lnTo>
                <a:lnTo>
                  <a:pt x="3713" y="69"/>
                </a:lnTo>
                <a:lnTo>
                  <a:pt x="3713" y="69"/>
                </a:lnTo>
                <a:lnTo>
                  <a:pt x="3721" y="69"/>
                </a:lnTo>
                <a:lnTo>
                  <a:pt x="3721" y="69"/>
                </a:lnTo>
                <a:lnTo>
                  <a:pt x="3728" y="69"/>
                </a:lnTo>
                <a:lnTo>
                  <a:pt x="3728" y="69"/>
                </a:lnTo>
                <a:lnTo>
                  <a:pt x="3728" y="69"/>
                </a:lnTo>
                <a:lnTo>
                  <a:pt x="3728" y="61"/>
                </a:lnTo>
                <a:lnTo>
                  <a:pt x="3736" y="61"/>
                </a:lnTo>
                <a:lnTo>
                  <a:pt x="3736" y="61"/>
                </a:lnTo>
                <a:lnTo>
                  <a:pt x="3744" y="61"/>
                </a:lnTo>
                <a:lnTo>
                  <a:pt x="3744" y="61"/>
                </a:lnTo>
                <a:lnTo>
                  <a:pt x="3751" y="61"/>
                </a:lnTo>
                <a:lnTo>
                  <a:pt x="3751" y="61"/>
                </a:lnTo>
                <a:lnTo>
                  <a:pt x="3751" y="61"/>
                </a:lnTo>
                <a:lnTo>
                  <a:pt x="3751" y="61"/>
                </a:lnTo>
                <a:lnTo>
                  <a:pt x="3759" y="61"/>
                </a:lnTo>
                <a:lnTo>
                  <a:pt x="3759" y="61"/>
                </a:lnTo>
                <a:lnTo>
                  <a:pt x="3767" y="61"/>
                </a:lnTo>
                <a:lnTo>
                  <a:pt x="3767" y="61"/>
                </a:lnTo>
                <a:lnTo>
                  <a:pt x="3774" y="61"/>
                </a:lnTo>
                <a:lnTo>
                  <a:pt x="3774" y="61"/>
                </a:lnTo>
                <a:lnTo>
                  <a:pt x="3774" y="61"/>
                </a:lnTo>
                <a:lnTo>
                  <a:pt x="3774" y="61"/>
                </a:lnTo>
                <a:lnTo>
                  <a:pt x="3782" y="61"/>
                </a:lnTo>
                <a:lnTo>
                  <a:pt x="3782" y="53"/>
                </a:lnTo>
                <a:lnTo>
                  <a:pt x="3790" y="53"/>
                </a:lnTo>
                <a:lnTo>
                  <a:pt x="3790" y="53"/>
                </a:lnTo>
                <a:lnTo>
                  <a:pt x="3797" y="53"/>
                </a:lnTo>
                <a:lnTo>
                  <a:pt x="3797" y="46"/>
                </a:lnTo>
                <a:lnTo>
                  <a:pt x="3797" y="46"/>
                </a:lnTo>
                <a:lnTo>
                  <a:pt x="3797" y="46"/>
                </a:lnTo>
                <a:lnTo>
                  <a:pt x="3805" y="46"/>
                </a:lnTo>
                <a:lnTo>
                  <a:pt x="3805" y="46"/>
                </a:lnTo>
                <a:lnTo>
                  <a:pt x="3813" y="46"/>
                </a:lnTo>
                <a:lnTo>
                  <a:pt x="3813" y="46"/>
                </a:lnTo>
                <a:lnTo>
                  <a:pt x="3820" y="46"/>
                </a:lnTo>
                <a:lnTo>
                  <a:pt x="3820" y="38"/>
                </a:lnTo>
                <a:lnTo>
                  <a:pt x="3828" y="38"/>
                </a:lnTo>
                <a:lnTo>
                  <a:pt x="3828" y="38"/>
                </a:lnTo>
                <a:lnTo>
                  <a:pt x="3828" y="38"/>
                </a:lnTo>
                <a:lnTo>
                  <a:pt x="3828" y="38"/>
                </a:lnTo>
                <a:lnTo>
                  <a:pt x="3836" y="38"/>
                </a:lnTo>
                <a:lnTo>
                  <a:pt x="3836" y="38"/>
                </a:lnTo>
                <a:lnTo>
                  <a:pt x="3843" y="38"/>
                </a:lnTo>
                <a:lnTo>
                  <a:pt x="3843" y="38"/>
                </a:lnTo>
                <a:lnTo>
                  <a:pt x="3851" y="38"/>
                </a:lnTo>
                <a:lnTo>
                  <a:pt x="3851" y="38"/>
                </a:lnTo>
                <a:lnTo>
                  <a:pt x="3851" y="38"/>
                </a:lnTo>
                <a:lnTo>
                  <a:pt x="3851" y="38"/>
                </a:lnTo>
                <a:lnTo>
                  <a:pt x="3859" y="38"/>
                </a:lnTo>
                <a:lnTo>
                  <a:pt x="3859" y="38"/>
                </a:lnTo>
                <a:lnTo>
                  <a:pt x="3866" y="38"/>
                </a:lnTo>
                <a:lnTo>
                  <a:pt x="3866" y="38"/>
                </a:lnTo>
                <a:lnTo>
                  <a:pt x="3874" y="38"/>
                </a:lnTo>
                <a:lnTo>
                  <a:pt x="3874" y="38"/>
                </a:lnTo>
                <a:lnTo>
                  <a:pt x="3874" y="38"/>
                </a:lnTo>
                <a:lnTo>
                  <a:pt x="3874" y="38"/>
                </a:lnTo>
                <a:lnTo>
                  <a:pt x="3882" y="38"/>
                </a:lnTo>
                <a:lnTo>
                  <a:pt x="3882" y="38"/>
                </a:lnTo>
                <a:lnTo>
                  <a:pt x="3889" y="38"/>
                </a:lnTo>
                <a:lnTo>
                  <a:pt x="3889" y="30"/>
                </a:lnTo>
                <a:lnTo>
                  <a:pt x="3897" y="30"/>
                </a:lnTo>
                <a:lnTo>
                  <a:pt x="3897" y="30"/>
                </a:lnTo>
                <a:lnTo>
                  <a:pt x="3905" y="30"/>
                </a:lnTo>
                <a:lnTo>
                  <a:pt x="3905" y="30"/>
                </a:lnTo>
                <a:lnTo>
                  <a:pt x="3905" y="30"/>
                </a:lnTo>
                <a:lnTo>
                  <a:pt x="3905" y="30"/>
                </a:lnTo>
                <a:lnTo>
                  <a:pt x="3912" y="30"/>
                </a:lnTo>
                <a:lnTo>
                  <a:pt x="3912" y="23"/>
                </a:lnTo>
                <a:lnTo>
                  <a:pt x="3920" y="23"/>
                </a:lnTo>
                <a:lnTo>
                  <a:pt x="3920" y="23"/>
                </a:lnTo>
                <a:lnTo>
                  <a:pt x="3928" y="23"/>
                </a:lnTo>
                <a:lnTo>
                  <a:pt x="3928" y="23"/>
                </a:lnTo>
                <a:lnTo>
                  <a:pt x="3928" y="23"/>
                </a:lnTo>
                <a:lnTo>
                  <a:pt x="3928" y="15"/>
                </a:lnTo>
                <a:lnTo>
                  <a:pt x="3935" y="15"/>
                </a:lnTo>
                <a:lnTo>
                  <a:pt x="3935" y="15"/>
                </a:lnTo>
                <a:lnTo>
                  <a:pt x="3943" y="15"/>
                </a:lnTo>
                <a:lnTo>
                  <a:pt x="3943" y="15"/>
                </a:lnTo>
                <a:lnTo>
                  <a:pt x="3951" y="15"/>
                </a:lnTo>
                <a:lnTo>
                  <a:pt x="3951" y="15"/>
                </a:lnTo>
                <a:lnTo>
                  <a:pt x="3951" y="15"/>
                </a:lnTo>
                <a:lnTo>
                  <a:pt x="3951" y="15"/>
                </a:lnTo>
                <a:lnTo>
                  <a:pt x="3958" y="15"/>
                </a:lnTo>
                <a:lnTo>
                  <a:pt x="3958" y="15"/>
                </a:lnTo>
                <a:lnTo>
                  <a:pt x="3966" y="15"/>
                </a:lnTo>
                <a:lnTo>
                  <a:pt x="3966" y="15"/>
                </a:lnTo>
                <a:lnTo>
                  <a:pt x="3974" y="15"/>
                </a:lnTo>
                <a:lnTo>
                  <a:pt x="3974" y="15"/>
                </a:lnTo>
                <a:lnTo>
                  <a:pt x="3974" y="15"/>
                </a:lnTo>
                <a:lnTo>
                  <a:pt x="3974" y="15"/>
                </a:lnTo>
                <a:lnTo>
                  <a:pt x="3981" y="15"/>
                </a:lnTo>
                <a:lnTo>
                  <a:pt x="3981" y="15"/>
                </a:lnTo>
                <a:lnTo>
                  <a:pt x="3989" y="15"/>
                </a:lnTo>
                <a:lnTo>
                  <a:pt x="3989" y="15"/>
                </a:lnTo>
                <a:lnTo>
                  <a:pt x="3997" y="15"/>
                </a:lnTo>
                <a:lnTo>
                  <a:pt x="3997" y="15"/>
                </a:lnTo>
                <a:lnTo>
                  <a:pt x="4004" y="15"/>
                </a:lnTo>
                <a:lnTo>
                  <a:pt x="4004" y="15"/>
                </a:lnTo>
                <a:lnTo>
                  <a:pt x="4004" y="15"/>
                </a:lnTo>
                <a:lnTo>
                  <a:pt x="4004" y="15"/>
                </a:lnTo>
                <a:lnTo>
                  <a:pt x="4012" y="15"/>
                </a:lnTo>
                <a:lnTo>
                  <a:pt x="4012" y="15"/>
                </a:lnTo>
                <a:lnTo>
                  <a:pt x="4020" y="15"/>
                </a:lnTo>
                <a:lnTo>
                  <a:pt x="4020" y="15"/>
                </a:lnTo>
                <a:lnTo>
                  <a:pt x="4027" y="15"/>
                </a:lnTo>
                <a:lnTo>
                  <a:pt x="4027" y="7"/>
                </a:lnTo>
                <a:lnTo>
                  <a:pt x="4035" y="7"/>
                </a:lnTo>
                <a:lnTo>
                  <a:pt x="4035" y="7"/>
                </a:lnTo>
                <a:lnTo>
                  <a:pt x="4043" y="7"/>
                </a:lnTo>
                <a:lnTo>
                  <a:pt x="4043" y="7"/>
                </a:lnTo>
                <a:lnTo>
                  <a:pt x="4050" y="7"/>
                </a:lnTo>
                <a:lnTo>
                  <a:pt x="4050" y="7"/>
                </a:lnTo>
                <a:lnTo>
                  <a:pt x="4050" y="7"/>
                </a:lnTo>
                <a:lnTo>
                  <a:pt x="4050" y="7"/>
                </a:lnTo>
                <a:lnTo>
                  <a:pt x="4058" y="7"/>
                </a:lnTo>
                <a:lnTo>
                  <a:pt x="4058" y="7"/>
                </a:lnTo>
                <a:lnTo>
                  <a:pt x="4066" y="7"/>
                </a:lnTo>
                <a:lnTo>
                  <a:pt x="4066" y="7"/>
                </a:lnTo>
                <a:lnTo>
                  <a:pt x="4073" y="7"/>
                </a:lnTo>
                <a:lnTo>
                  <a:pt x="4073" y="7"/>
                </a:lnTo>
                <a:lnTo>
                  <a:pt x="4081" y="7"/>
                </a:lnTo>
                <a:lnTo>
                  <a:pt x="4081" y="0"/>
                </a:lnTo>
                <a:lnTo>
                  <a:pt x="4081" y="0"/>
                </a:lnTo>
                <a:lnTo>
                  <a:pt x="4081" y="0"/>
                </a:lnTo>
              </a:path>
            </a:pathLst>
          </a:custGeom>
          <a:noFill/>
          <a:ln w="19050" cap="sq">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38">
            <a:extLst>
              <a:ext uri="{FF2B5EF4-FFF2-40B4-BE49-F238E27FC236}">
                <a16:creationId xmlns:a16="http://schemas.microsoft.com/office/drawing/2014/main" id="{F9F908F4-2109-03CC-A6F7-75F7B6322D52}"/>
              </a:ext>
            </a:extLst>
          </p:cNvPr>
          <p:cNvSpPr>
            <a:spLocks/>
          </p:cNvSpPr>
          <p:nvPr/>
        </p:nvSpPr>
        <p:spPr bwMode="auto">
          <a:xfrm>
            <a:off x="7548072" y="2683300"/>
            <a:ext cx="1581089" cy="850254"/>
          </a:xfrm>
          <a:custGeom>
            <a:avLst/>
            <a:gdLst>
              <a:gd name="T0" fmla="*/ 23 w 1281"/>
              <a:gd name="T1" fmla="*/ 490 h 498"/>
              <a:gd name="T2" fmla="*/ 46 w 1281"/>
              <a:gd name="T3" fmla="*/ 482 h 498"/>
              <a:gd name="T4" fmla="*/ 61 w 1281"/>
              <a:gd name="T5" fmla="*/ 482 h 498"/>
              <a:gd name="T6" fmla="*/ 84 w 1281"/>
              <a:gd name="T7" fmla="*/ 475 h 498"/>
              <a:gd name="T8" fmla="*/ 100 w 1281"/>
              <a:gd name="T9" fmla="*/ 467 h 498"/>
              <a:gd name="T10" fmla="*/ 123 w 1281"/>
              <a:gd name="T11" fmla="*/ 459 h 498"/>
              <a:gd name="T12" fmla="*/ 146 w 1281"/>
              <a:gd name="T13" fmla="*/ 452 h 498"/>
              <a:gd name="T14" fmla="*/ 169 w 1281"/>
              <a:gd name="T15" fmla="*/ 444 h 498"/>
              <a:gd name="T16" fmla="*/ 184 w 1281"/>
              <a:gd name="T17" fmla="*/ 429 h 498"/>
              <a:gd name="T18" fmla="*/ 207 w 1281"/>
              <a:gd name="T19" fmla="*/ 414 h 498"/>
              <a:gd name="T20" fmla="*/ 223 w 1281"/>
              <a:gd name="T21" fmla="*/ 406 h 498"/>
              <a:gd name="T22" fmla="*/ 246 w 1281"/>
              <a:gd name="T23" fmla="*/ 391 h 498"/>
              <a:gd name="T24" fmla="*/ 269 w 1281"/>
              <a:gd name="T25" fmla="*/ 383 h 498"/>
              <a:gd name="T26" fmla="*/ 292 w 1281"/>
              <a:gd name="T27" fmla="*/ 375 h 498"/>
              <a:gd name="T28" fmla="*/ 307 w 1281"/>
              <a:gd name="T29" fmla="*/ 375 h 498"/>
              <a:gd name="T30" fmla="*/ 330 w 1281"/>
              <a:gd name="T31" fmla="*/ 368 h 498"/>
              <a:gd name="T32" fmla="*/ 345 w 1281"/>
              <a:gd name="T33" fmla="*/ 360 h 498"/>
              <a:gd name="T34" fmla="*/ 376 w 1281"/>
              <a:gd name="T35" fmla="*/ 360 h 498"/>
              <a:gd name="T36" fmla="*/ 391 w 1281"/>
              <a:gd name="T37" fmla="*/ 360 h 498"/>
              <a:gd name="T38" fmla="*/ 414 w 1281"/>
              <a:gd name="T39" fmla="*/ 337 h 498"/>
              <a:gd name="T40" fmla="*/ 430 w 1281"/>
              <a:gd name="T41" fmla="*/ 337 h 498"/>
              <a:gd name="T42" fmla="*/ 453 w 1281"/>
              <a:gd name="T43" fmla="*/ 329 h 498"/>
              <a:gd name="T44" fmla="*/ 476 w 1281"/>
              <a:gd name="T45" fmla="*/ 329 h 498"/>
              <a:gd name="T46" fmla="*/ 499 w 1281"/>
              <a:gd name="T47" fmla="*/ 322 h 498"/>
              <a:gd name="T48" fmla="*/ 514 w 1281"/>
              <a:gd name="T49" fmla="*/ 322 h 498"/>
              <a:gd name="T50" fmla="*/ 537 w 1281"/>
              <a:gd name="T51" fmla="*/ 322 h 498"/>
              <a:gd name="T52" fmla="*/ 552 w 1281"/>
              <a:gd name="T53" fmla="*/ 314 h 498"/>
              <a:gd name="T54" fmla="*/ 575 w 1281"/>
              <a:gd name="T55" fmla="*/ 314 h 498"/>
              <a:gd name="T56" fmla="*/ 598 w 1281"/>
              <a:gd name="T57" fmla="*/ 299 h 498"/>
              <a:gd name="T58" fmla="*/ 621 w 1281"/>
              <a:gd name="T59" fmla="*/ 299 h 498"/>
              <a:gd name="T60" fmla="*/ 637 w 1281"/>
              <a:gd name="T61" fmla="*/ 299 h 498"/>
              <a:gd name="T62" fmla="*/ 660 w 1281"/>
              <a:gd name="T63" fmla="*/ 291 h 498"/>
              <a:gd name="T64" fmla="*/ 683 w 1281"/>
              <a:gd name="T65" fmla="*/ 291 h 498"/>
              <a:gd name="T66" fmla="*/ 706 w 1281"/>
              <a:gd name="T67" fmla="*/ 283 h 498"/>
              <a:gd name="T68" fmla="*/ 729 w 1281"/>
              <a:gd name="T69" fmla="*/ 283 h 498"/>
              <a:gd name="T70" fmla="*/ 752 w 1281"/>
              <a:gd name="T71" fmla="*/ 283 h 498"/>
              <a:gd name="T72" fmla="*/ 767 w 1281"/>
              <a:gd name="T73" fmla="*/ 276 h 498"/>
              <a:gd name="T74" fmla="*/ 790 w 1281"/>
              <a:gd name="T75" fmla="*/ 268 h 498"/>
              <a:gd name="T76" fmla="*/ 806 w 1281"/>
              <a:gd name="T77" fmla="*/ 260 h 498"/>
              <a:gd name="T78" fmla="*/ 829 w 1281"/>
              <a:gd name="T79" fmla="*/ 260 h 498"/>
              <a:gd name="T80" fmla="*/ 852 w 1281"/>
              <a:gd name="T81" fmla="*/ 253 h 498"/>
              <a:gd name="T82" fmla="*/ 875 w 1281"/>
              <a:gd name="T83" fmla="*/ 253 h 498"/>
              <a:gd name="T84" fmla="*/ 890 w 1281"/>
              <a:gd name="T85" fmla="*/ 245 h 498"/>
              <a:gd name="T86" fmla="*/ 913 w 1281"/>
              <a:gd name="T87" fmla="*/ 230 h 498"/>
              <a:gd name="T88" fmla="*/ 928 w 1281"/>
              <a:gd name="T89" fmla="*/ 230 h 498"/>
              <a:gd name="T90" fmla="*/ 951 w 1281"/>
              <a:gd name="T91" fmla="*/ 222 h 498"/>
              <a:gd name="T92" fmla="*/ 974 w 1281"/>
              <a:gd name="T93" fmla="*/ 222 h 498"/>
              <a:gd name="T94" fmla="*/ 997 w 1281"/>
              <a:gd name="T95" fmla="*/ 207 h 498"/>
              <a:gd name="T96" fmla="*/ 1013 w 1281"/>
              <a:gd name="T97" fmla="*/ 191 h 498"/>
              <a:gd name="T98" fmla="*/ 1036 w 1281"/>
              <a:gd name="T99" fmla="*/ 184 h 498"/>
              <a:gd name="T100" fmla="*/ 1051 w 1281"/>
              <a:gd name="T101" fmla="*/ 176 h 498"/>
              <a:gd name="T102" fmla="*/ 1082 w 1281"/>
              <a:gd name="T103" fmla="*/ 168 h 498"/>
              <a:gd name="T104" fmla="*/ 1097 w 1281"/>
              <a:gd name="T105" fmla="*/ 161 h 498"/>
              <a:gd name="T106" fmla="*/ 1120 w 1281"/>
              <a:gd name="T107" fmla="*/ 153 h 498"/>
              <a:gd name="T108" fmla="*/ 1135 w 1281"/>
              <a:gd name="T109" fmla="*/ 122 h 498"/>
              <a:gd name="T110" fmla="*/ 1158 w 1281"/>
              <a:gd name="T111" fmla="*/ 92 h 498"/>
              <a:gd name="T112" fmla="*/ 1181 w 1281"/>
              <a:gd name="T113" fmla="*/ 84 h 498"/>
              <a:gd name="T114" fmla="*/ 1204 w 1281"/>
              <a:gd name="T115" fmla="*/ 76 h 498"/>
              <a:gd name="T116" fmla="*/ 1220 w 1281"/>
              <a:gd name="T117" fmla="*/ 53 h 498"/>
              <a:gd name="T118" fmla="*/ 1243 w 1281"/>
              <a:gd name="T119" fmla="*/ 30 h 498"/>
              <a:gd name="T120" fmla="*/ 1258 w 1281"/>
              <a:gd name="T121" fmla="*/ 23 h 498"/>
              <a:gd name="T122" fmla="*/ 1281 w 1281"/>
              <a:gd name="T123" fmla="*/ 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1" h="498">
                <a:moveTo>
                  <a:pt x="0" y="498"/>
                </a:moveTo>
                <a:lnTo>
                  <a:pt x="8" y="498"/>
                </a:lnTo>
                <a:lnTo>
                  <a:pt x="8" y="498"/>
                </a:lnTo>
                <a:lnTo>
                  <a:pt x="15" y="498"/>
                </a:lnTo>
                <a:lnTo>
                  <a:pt x="15" y="498"/>
                </a:lnTo>
                <a:lnTo>
                  <a:pt x="23" y="498"/>
                </a:lnTo>
                <a:lnTo>
                  <a:pt x="23" y="490"/>
                </a:lnTo>
                <a:lnTo>
                  <a:pt x="23" y="490"/>
                </a:lnTo>
                <a:lnTo>
                  <a:pt x="23" y="490"/>
                </a:lnTo>
                <a:lnTo>
                  <a:pt x="31" y="490"/>
                </a:lnTo>
                <a:lnTo>
                  <a:pt x="31" y="490"/>
                </a:lnTo>
                <a:lnTo>
                  <a:pt x="38" y="490"/>
                </a:lnTo>
                <a:lnTo>
                  <a:pt x="38" y="482"/>
                </a:lnTo>
                <a:lnTo>
                  <a:pt x="46" y="482"/>
                </a:lnTo>
                <a:lnTo>
                  <a:pt x="46" y="482"/>
                </a:lnTo>
                <a:lnTo>
                  <a:pt x="46" y="482"/>
                </a:lnTo>
                <a:lnTo>
                  <a:pt x="46" y="482"/>
                </a:lnTo>
                <a:lnTo>
                  <a:pt x="54" y="482"/>
                </a:lnTo>
                <a:lnTo>
                  <a:pt x="54" y="482"/>
                </a:lnTo>
                <a:lnTo>
                  <a:pt x="61" y="482"/>
                </a:lnTo>
                <a:lnTo>
                  <a:pt x="61" y="482"/>
                </a:lnTo>
                <a:lnTo>
                  <a:pt x="69" y="482"/>
                </a:lnTo>
                <a:lnTo>
                  <a:pt x="69" y="482"/>
                </a:lnTo>
                <a:lnTo>
                  <a:pt x="69" y="482"/>
                </a:lnTo>
                <a:lnTo>
                  <a:pt x="69" y="475"/>
                </a:lnTo>
                <a:lnTo>
                  <a:pt x="77" y="475"/>
                </a:lnTo>
                <a:lnTo>
                  <a:pt x="77" y="475"/>
                </a:lnTo>
                <a:lnTo>
                  <a:pt x="84" y="475"/>
                </a:lnTo>
                <a:lnTo>
                  <a:pt x="84" y="475"/>
                </a:lnTo>
                <a:lnTo>
                  <a:pt x="92" y="475"/>
                </a:lnTo>
                <a:lnTo>
                  <a:pt x="92" y="467"/>
                </a:lnTo>
                <a:lnTo>
                  <a:pt x="100" y="467"/>
                </a:lnTo>
                <a:lnTo>
                  <a:pt x="100" y="467"/>
                </a:lnTo>
                <a:lnTo>
                  <a:pt x="100" y="467"/>
                </a:lnTo>
                <a:lnTo>
                  <a:pt x="100" y="467"/>
                </a:lnTo>
                <a:lnTo>
                  <a:pt x="107" y="467"/>
                </a:lnTo>
                <a:lnTo>
                  <a:pt x="107" y="459"/>
                </a:lnTo>
                <a:lnTo>
                  <a:pt x="115" y="459"/>
                </a:lnTo>
                <a:lnTo>
                  <a:pt x="115" y="459"/>
                </a:lnTo>
                <a:lnTo>
                  <a:pt x="123" y="459"/>
                </a:lnTo>
                <a:lnTo>
                  <a:pt x="123" y="459"/>
                </a:lnTo>
                <a:lnTo>
                  <a:pt x="123" y="459"/>
                </a:lnTo>
                <a:lnTo>
                  <a:pt x="123" y="452"/>
                </a:lnTo>
                <a:lnTo>
                  <a:pt x="130" y="452"/>
                </a:lnTo>
                <a:lnTo>
                  <a:pt x="130" y="452"/>
                </a:lnTo>
                <a:lnTo>
                  <a:pt x="138" y="452"/>
                </a:lnTo>
                <a:lnTo>
                  <a:pt x="138" y="452"/>
                </a:lnTo>
                <a:lnTo>
                  <a:pt x="146" y="452"/>
                </a:lnTo>
                <a:lnTo>
                  <a:pt x="146" y="452"/>
                </a:lnTo>
                <a:lnTo>
                  <a:pt x="146" y="452"/>
                </a:lnTo>
                <a:lnTo>
                  <a:pt x="146" y="452"/>
                </a:lnTo>
                <a:lnTo>
                  <a:pt x="154" y="452"/>
                </a:lnTo>
                <a:lnTo>
                  <a:pt x="154" y="444"/>
                </a:lnTo>
                <a:lnTo>
                  <a:pt x="161" y="444"/>
                </a:lnTo>
                <a:lnTo>
                  <a:pt x="161" y="444"/>
                </a:lnTo>
                <a:lnTo>
                  <a:pt x="169" y="444"/>
                </a:lnTo>
                <a:lnTo>
                  <a:pt x="169" y="444"/>
                </a:lnTo>
                <a:lnTo>
                  <a:pt x="169" y="444"/>
                </a:lnTo>
                <a:lnTo>
                  <a:pt x="169" y="436"/>
                </a:lnTo>
                <a:lnTo>
                  <a:pt x="177" y="436"/>
                </a:lnTo>
                <a:lnTo>
                  <a:pt x="177" y="436"/>
                </a:lnTo>
                <a:lnTo>
                  <a:pt x="184" y="436"/>
                </a:lnTo>
                <a:lnTo>
                  <a:pt x="184" y="429"/>
                </a:lnTo>
                <a:lnTo>
                  <a:pt x="192" y="429"/>
                </a:lnTo>
                <a:lnTo>
                  <a:pt x="192" y="429"/>
                </a:lnTo>
                <a:lnTo>
                  <a:pt x="200" y="429"/>
                </a:lnTo>
                <a:lnTo>
                  <a:pt x="200" y="429"/>
                </a:lnTo>
                <a:lnTo>
                  <a:pt x="200" y="429"/>
                </a:lnTo>
                <a:lnTo>
                  <a:pt x="200" y="414"/>
                </a:lnTo>
                <a:lnTo>
                  <a:pt x="207" y="414"/>
                </a:lnTo>
                <a:lnTo>
                  <a:pt x="207" y="414"/>
                </a:lnTo>
                <a:lnTo>
                  <a:pt x="215" y="414"/>
                </a:lnTo>
                <a:lnTo>
                  <a:pt x="215" y="406"/>
                </a:lnTo>
                <a:lnTo>
                  <a:pt x="223" y="406"/>
                </a:lnTo>
                <a:lnTo>
                  <a:pt x="223" y="406"/>
                </a:lnTo>
                <a:lnTo>
                  <a:pt x="223" y="406"/>
                </a:lnTo>
                <a:lnTo>
                  <a:pt x="223" y="406"/>
                </a:lnTo>
                <a:lnTo>
                  <a:pt x="230" y="406"/>
                </a:lnTo>
                <a:lnTo>
                  <a:pt x="230" y="406"/>
                </a:lnTo>
                <a:lnTo>
                  <a:pt x="238" y="406"/>
                </a:lnTo>
                <a:lnTo>
                  <a:pt x="238" y="406"/>
                </a:lnTo>
                <a:lnTo>
                  <a:pt x="246" y="406"/>
                </a:lnTo>
                <a:lnTo>
                  <a:pt x="246" y="391"/>
                </a:lnTo>
                <a:lnTo>
                  <a:pt x="246" y="391"/>
                </a:lnTo>
                <a:lnTo>
                  <a:pt x="246" y="391"/>
                </a:lnTo>
                <a:lnTo>
                  <a:pt x="253" y="391"/>
                </a:lnTo>
                <a:lnTo>
                  <a:pt x="253" y="391"/>
                </a:lnTo>
                <a:lnTo>
                  <a:pt x="261" y="391"/>
                </a:lnTo>
                <a:lnTo>
                  <a:pt x="261" y="383"/>
                </a:lnTo>
                <a:lnTo>
                  <a:pt x="269" y="383"/>
                </a:lnTo>
                <a:lnTo>
                  <a:pt x="269" y="383"/>
                </a:lnTo>
                <a:lnTo>
                  <a:pt x="276" y="383"/>
                </a:lnTo>
                <a:lnTo>
                  <a:pt x="276" y="383"/>
                </a:lnTo>
                <a:lnTo>
                  <a:pt x="276" y="383"/>
                </a:lnTo>
                <a:lnTo>
                  <a:pt x="276" y="375"/>
                </a:lnTo>
                <a:lnTo>
                  <a:pt x="284" y="375"/>
                </a:lnTo>
                <a:lnTo>
                  <a:pt x="284" y="375"/>
                </a:lnTo>
                <a:lnTo>
                  <a:pt x="292" y="375"/>
                </a:lnTo>
                <a:lnTo>
                  <a:pt x="292" y="375"/>
                </a:lnTo>
                <a:lnTo>
                  <a:pt x="299" y="375"/>
                </a:lnTo>
                <a:lnTo>
                  <a:pt x="299" y="375"/>
                </a:lnTo>
                <a:lnTo>
                  <a:pt x="299" y="375"/>
                </a:lnTo>
                <a:lnTo>
                  <a:pt x="299" y="375"/>
                </a:lnTo>
                <a:lnTo>
                  <a:pt x="307" y="375"/>
                </a:lnTo>
                <a:lnTo>
                  <a:pt x="307" y="375"/>
                </a:lnTo>
                <a:lnTo>
                  <a:pt x="315" y="375"/>
                </a:lnTo>
                <a:lnTo>
                  <a:pt x="315" y="375"/>
                </a:lnTo>
                <a:lnTo>
                  <a:pt x="322" y="375"/>
                </a:lnTo>
                <a:lnTo>
                  <a:pt x="322" y="375"/>
                </a:lnTo>
                <a:lnTo>
                  <a:pt x="322" y="375"/>
                </a:lnTo>
                <a:lnTo>
                  <a:pt x="322" y="368"/>
                </a:lnTo>
                <a:lnTo>
                  <a:pt x="330" y="368"/>
                </a:lnTo>
                <a:lnTo>
                  <a:pt x="330" y="360"/>
                </a:lnTo>
                <a:lnTo>
                  <a:pt x="338" y="360"/>
                </a:lnTo>
                <a:lnTo>
                  <a:pt x="338" y="360"/>
                </a:lnTo>
                <a:lnTo>
                  <a:pt x="345" y="360"/>
                </a:lnTo>
                <a:lnTo>
                  <a:pt x="345" y="360"/>
                </a:lnTo>
                <a:lnTo>
                  <a:pt x="345" y="360"/>
                </a:lnTo>
                <a:lnTo>
                  <a:pt x="345" y="360"/>
                </a:lnTo>
                <a:lnTo>
                  <a:pt x="353" y="360"/>
                </a:lnTo>
                <a:lnTo>
                  <a:pt x="353" y="360"/>
                </a:lnTo>
                <a:lnTo>
                  <a:pt x="361" y="360"/>
                </a:lnTo>
                <a:lnTo>
                  <a:pt x="361" y="360"/>
                </a:lnTo>
                <a:lnTo>
                  <a:pt x="368" y="360"/>
                </a:lnTo>
                <a:lnTo>
                  <a:pt x="368" y="360"/>
                </a:lnTo>
                <a:lnTo>
                  <a:pt x="376" y="360"/>
                </a:lnTo>
                <a:lnTo>
                  <a:pt x="376" y="360"/>
                </a:lnTo>
                <a:lnTo>
                  <a:pt x="376" y="360"/>
                </a:lnTo>
                <a:lnTo>
                  <a:pt x="376" y="360"/>
                </a:lnTo>
                <a:lnTo>
                  <a:pt x="384" y="360"/>
                </a:lnTo>
                <a:lnTo>
                  <a:pt x="384" y="360"/>
                </a:lnTo>
                <a:lnTo>
                  <a:pt x="391" y="360"/>
                </a:lnTo>
                <a:lnTo>
                  <a:pt x="391" y="360"/>
                </a:lnTo>
                <a:lnTo>
                  <a:pt x="399" y="360"/>
                </a:lnTo>
                <a:lnTo>
                  <a:pt x="399" y="352"/>
                </a:lnTo>
                <a:lnTo>
                  <a:pt x="399" y="352"/>
                </a:lnTo>
                <a:lnTo>
                  <a:pt x="399" y="352"/>
                </a:lnTo>
                <a:lnTo>
                  <a:pt x="407" y="352"/>
                </a:lnTo>
                <a:lnTo>
                  <a:pt x="407" y="337"/>
                </a:lnTo>
                <a:lnTo>
                  <a:pt x="414" y="337"/>
                </a:lnTo>
                <a:lnTo>
                  <a:pt x="414" y="337"/>
                </a:lnTo>
                <a:lnTo>
                  <a:pt x="422" y="337"/>
                </a:lnTo>
                <a:lnTo>
                  <a:pt x="422" y="337"/>
                </a:lnTo>
                <a:lnTo>
                  <a:pt x="422" y="337"/>
                </a:lnTo>
                <a:lnTo>
                  <a:pt x="422" y="337"/>
                </a:lnTo>
                <a:lnTo>
                  <a:pt x="430" y="337"/>
                </a:lnTo>
                <a:lnTo>
                  <a:pt x="430" y="337"/>
                </a:lnTo>
                <a:lnTo>
                  <a:pt x="437" y="337"/>
                </a:lnTo>
                <a:lnTo>
                  <a:pt x="437" y="337"/>
                </a:lnTo>
                <a:lnTo>
                  <a:pt x="445" y="337"/>
                </a:lnTo>
                <a:lnTo>
                  <a:pt x="445" y="329"/>
                </a:lnTo>
                <a:lnTo>
                  <a:pt x="453" y="329"/>
                </a:lnTo>
                <a:lnTo>
                  <a:pt x="453" y="329"/>
                </a:lnTo>
                <a:lnTo>
                  <a:pt x="453" y="329"/>
                </a:lnTo>
                <a:lnTo>
                  <a:pt x="453" y="329"/>
                </a:lnTo>
                <a:lnTo>
                  <a:pt x="460" y="329"/>
                </a:lnTo>
                <a:lnTo>
                  <a:pt x="460" y="329"/>
                </a:lnTo>
                <a:lnTo>
                  <a:pt x="468" y="329"/>
                </a:lnTo>
                <a:lnTo>
                  <a:pt x="468" y="329"/>
                </a:lnTo>
                <a:lnTo>
                  <a:pt x="476" y="329"/>
                </a:lnTo>
                <a:lnTo>
                  <a:pt x="476" y="329"/>
                </a:lnTo>
                <a:lnTo>
                  <a:pt x="476" y="329"/>
                </a:lnTo>
                <a:lnTo>
                  <a:pt x="476" y="329"/>
                </a:lnTo>
                <a:lnTo>
                  <a:pt x="483" y="329"/>
                </a:lnTo>
                <a:lnTo>
                  <a:pt x="483" y="322"/>
                </a:lnTo>
                <a:lnTo>
                  <a:pt x="491" y="322"/>
                </a:lnTo>
                <a:lnTo>
                  <a:pt x="491" y="322"/>
                </a:lnTo>
                <a:lnTo>
                  <a:pt x="499" y="322"/>
                </a:lnTo>
                <a:lnTo>
                  <a:pt x="499" y="322"/>
                </a:lnTo>
                <a:lnTo>
                  <a:pt x="499" y="322"/>
                </a:lnTo>
                <a:lnTo>
                  <a:pt x="499" y="322"/>
                </a:lnTo>
                <a:lnTo>
                  <a:pt x="506" y="322"/>
                </a:lnTo>
                <a:lnTo>
                  <a:pt x="506" y="322"/>
                </a:lnTo>
                <a:lnTo>
                  <a:pt x="514" y="322"/>
                </a:lnTo>
                <a:lnTo>
                  <a:pt x="514" y="322"/>
                </a:lnTo>
                <a:lnTo>
                  <a:pt x="522" y="322"/>
                </a:lnTo>
                <a:lnTo>
                  <a:pt x="522" y="322"/>
                </a:lnTo>
                <a:lnTo>
                  <a:pt x="522" y="322"/>
                </a:lnTo>
                <a:lnTo>
                  <a:pt x="522" y="322"/>
                </a:lnTo>
                <a:lnTo>
                  <a:pt x="529" y="322"/>
                </a:lnTo>
                <a:lnTo>
                  <a:pt x="529" y="322"/>
                </a:lnTo>
                <a:lnTo>
                  <a:pt x="537" y="322"/>
                </a:lnTo>
                <a:lnTo>
                  <a:pt x="537" y="322"/>
                </a:lnTo>
                <a:lnTo>
                  <a:pt x="545" y="322"/>
                </a:lnTo>
                <a:lnTo>
                  <a:pt x="545" y="314"/>
                </a:lnTo>
                <a:lnTo>
                  <a:pt x="552" y="314"/>
                </a:lnTo>
                <a:lnTo>
                  <a:pt x="552" y="314"/>
                </a:lnTo>
                <a:lnTo>
                  <a:pt x="552" y="314"/>
                </a:lnTo>
                <a:lnTo>
                  <a:pt x="552" y="314"/>
                </a:lnTo>
                <a:lnTo>
                  <a:pt x="560" y="314"/>
                </a:lnTo>
                <a:lnTo>
                  <a:pt x="560" y="314"/>
                </a:lnTo>
                <a:lnTo>
                  <a:pt x="568" y="314"/>
                </a:lnTo>
                <a:lnTo>
                  <a:pt x="568" y="314"/>
                </a:lnTo>
                <a:lnTo>
                  <a:pt x="575" y="314"/>
                </a:lnTo>
                <a:lnTo>
                  <a:pt x="575" y="314"/>
                </a:lnTo>
                <a:lnTo>
                  <a:pt x="575" y="314"/>
                </a:lnTo>
                <a:lnTo>
                  <a:pt x="575" y="306"/>
                </a:lnTo>
                <a:lnTo>
                  <a:pt x="583" y="306"/>
                </a:lnTo>
                <a:lnTo>
                  <a:pt x="583" y="306"/>
                </a:lnTo>
                <a:lnTo>
                  <a:pt x="591" y="306"/>
                </a:lnTo>
                <a:lnTo>
                  <a:pt x="591" y="299"/>
                </a:lnTo>
                <a:lnTo>
                  <a:pt x="598" y="299"/>
                </a:lnTo>
                <a:lnTo>
                  <a:pt x="598" y="299"/>
                </a:lnTo>
                <a:lnTo>
                  <a:pt x="598" y="299"/>
                </a:lnTo>
                <a:lnTo>
                  <a:pt x="598" y="299"/>
                </a:lnTo>
                <a:lnTo>
                  <a:pt x="606" y="299"/>
                </a:lnTo>
                <a:lnTo>
                  <a:pt x="606" y="299"/>
                </a:lnTo>
                <a:lnTo>
                  <a:pt x="614" y="299"/>
                </a:lnTo>
                <a:lnTo>
                  <a:pt x="614" y="299"/>
                </a:lnTo>
                <a:lnTo>
                  <a:pt x="621" y="299"/>
                </a:lnTo>
                <a:lnTo>
                  <a:pt x="621" y="299"/>
                </a:lnTo>
                <a:lnTo>
                  <a:pt x="629" y="299"/>
                </a:lnTo>
                <a:lnTo>
                  <a:pt x="629" y="299"/>
                </a:lnTo>
                <a:lnTo>
                  <a:pt x="629" y="299"/>
                </a:lnTo>
                <a:lnTo>
                  <a:pt x="629" y="299"/>
                </a:lnTo>
                <a:lnTo>
                  <a:pt x="637" y="299"/>
                </a:lnTo>
                <a:lnTo>
                  <a:pt x="637" y="299"/>
                </a:lnTo>
                <a:lnTo>
                  <a:pt x="644" y="299"/>
                </a:lnTo>
                <a:lnTo>
                  <a:pt x="644" y="299"/>
                </a:lnTo>
                <a:lnTo>
                  <a:pt x="652" y="299"/>
                </a:lnTo>
                <a:lnTo>
                  <a:pt x="652" y="299"/>
                </a:lnTo>
                <a:lnTo>
                  <a:pt x="652" y="299"/>
                </a:lnTo>
                <a:lnTo>
                  <a:pt x="652" y="291"/>
                </a:lnTo>
                <a:lnTo>
                  <a:pt x="660" y="291"/>
                </a:lnTo>
                <a:lnTo>
                  <a:pt x="660" y="291"/>
                </a:lnTo>
                <a:lnTo>
                  <a:pt x="667" y="291"/>
                </a:lnTo>
                <a:lnTo>
                  <a:pt x="667" y="291"/>
                </a:lnTo>
                <a:lnTo>
                  <a:pt x="675" y="291"/>
                </a:lnTo>
                <a:lnTo>
                  <a:pt x="675" y="291"/>
                </a:lnTo>
                <a:lnTo>
                  <a:pt x="683" y="291"/>
                </a:lnTo>
                <a:lnTo>
                  <a:pt x="683" y="291"/>
                </a:lnTo>
                <a:lnTo>
                  <a:pt x="690" y="291"/>
                </a:lnTo>
                <a:lnTo>
                  <a:pt x="690" y="291"/>
                </a:lnTo>
                <a:lnTo>
                  <a:pt x="698" y="291"/>
                </a:lnTo>
                <a:lnTo>
                  <a:pt x="698" y="291"/>
                </a:lnTo>
                <a:lnTo>
                  <a:pt x="698" y="291"/>
                </a:lnTo>
                <a:lnTo>
                  <a:pt x="698" y="283"/>
                </a:lnTo>
                <a:lnTo>
                  <a:pt x="706" y="283"/>
                </a:lnTo>
                <a:lnTo>
                  <a:pt x="706" y="283"/>
                </a:lnTo>
                <a:lnTo>
                  <a:pt x="713" y="283"/>
                </a:lnTo>
                <a:lnTo>
                  <a:pt x="713" y="283"/>
                </a:lnTo>
                <a:lnTo>
                  <a:pt x="721" y="283"/>
                </a:lnTo>
                <a:lnTo>
                  <a:pt x="721" y="283"/>
                </a:lnTo>
                <a:lnTo>
                  <a:pt x="729" y="283"/>
                </a:lnTo>
                <a:lnTo>
                  <a:pt x="729" y="283"/>
                </a:lnTo>
                <a:lnTo>
                  <a:pt x="729" y="283"/>
                </a:lnTo>
                <a:lnTo>
                  <a:pt x="729" y="283"/>
                </a:lnTo>
                <a:lnTo>
                  <a:pt x="736" y="283"/>
                </a:lnTo>
                <a:lnTo>
                  <a:pt x="736" y="283"/>
                </a:lnTo>
                <a:lnTo>
                  <a:pt x="744" y="283"/>
                </a:lnTo>
                <a:lnTo>
                  <a:pt x="744" y="283"/>
                </a:lnTo>
                <a:lnTo>
                  <a:pt x="752" y="283"/>
                </a:lnTo>
                <a:lnTo>
                  <a:pt x="752" y="283"/>
                </a:lnTo>
                <a:lnTo>
                  <a:pt x="752" y="283"/>
                </a:lnTo>
                <a:lnTo>
                  <a:pt x="752" y="283"/>
                </a:lnTo>
                <a:lnTo>
                  <a:pt x="759" y="283"/>
                </a:lnTo>
                <a:lnTo>
                  <a:pt x="759" y="283"/>
                </a:lnTo>
                <a:lnTo>
                  <a:pt x="767" y="283"/>
                </a:lnTo>
                <a:lnTo>
                  <a:pt x="767" y="276"/>
                </a:lnTo>
                <a:lnTo>
                  <a:pt x="775" y="276"/>
                </a:lnTo>
                <a:lnTo>
                  <a:pt x="775" y="276"/>
                </a:lnTo>
                <a:lnTo>
                  <a:pt x="775" y="276"/>
                </a:lnTo>
                <a:lnTo>
                  <a:pt x="775" y="268"/>
                </a:lnTo>
                <a:lnTo>
                  <a:pt x="783" y="268"/>
                </a:lnTo>
                <a:lnTo>
                  <a:pt x="783" y="268"/>
                </a:lnTo>
                <a:lnTo>
                  <a:pt x="790" y="268"/>
                </a:lnTo>
                <a:lnTo>
                  <a:pt x="790" y="268"/>
                </a:lnTo>
                <a:lnTo>
                  <a:pt x="798" y="268"/>
                </a:lnTo>
                <a:lnTo>
                  <a:pt x="798" y="268"/>
                </a:lnTo>
                <a:lnTo>
                  <a:pt x="806" y="268"/>
                </a:lnTo>
                <a:lnTo>
                  <a:pt x="806" y="260"/>
                </a:lnTo>
                <a:lnTo>
                  <a:pt x="806" y="260"/>
                </a:lnTo>
                <a:lnTo>
                  <a:pt x="806" y="260"/>
                </a:lnTo>
                <a:lnTo>
                  <a:pt x="813" y="260"/>
                </a:lnTo>
                <a:lnTo>
                  <a:pt x="813" y="260"/>
                </a:lnTo>
                <a:lnTo>
                  <a:pt x="821" y="260"/>
                </a:lnTo>
                <a:lnTo>
                  <a:pt x="821" y="260"/>
                </a:lnTo>
                <a:lnTo>
                  <a:pt x="829" y="260"/>
                </a:lnTo>
                <a:lnTo>
                  <a:pt x="829" y="260"/>
                </a:lnTo>
                <a:lnTo>
                  <a:pt x="829" y="260"/>
                </a:lnTo>
                <a:lnTo>
                  <a:pt x="829" y="260"/>
                </a:lnTo>
                <a:lnTo>
                  <a:pt x="836" y="260"/>
                </a:lnTo>
                <a:lnTo>
                  <a:pt x="836" y="260"/>
                </a:lnTo>
                <a:lnTo>
                  <a:pt x="844" y="260"/>
                </a:lnTo>
                <a:lnTo>
                  <a:pt x="844" y="253"/>
                </a:lnTo>
                <a:lnTo>
                  <a:pt x="852" y="253"/>
                </a:lnTo>
                <a:lnTo>
                  <a:pt x="852" y="253"/>
                </a:lnTo>
                <a:lnTo>
                  <a:pt x="852" y="253"/>
                </a:lnTo>
                <a:lnTo>
                  <a:pt x="852" y="253"/>
                </a:lnTo>
                <a:lnTo>
                  <a:pt x="859" y="253"/>
                </a:lnTo>
                <a:lnTo>
                  <a:pt x="859" y="253"/>
                </a:lnTo>
                <a:lnTo>
                  <a:pt x="867" y="253"/>
                </a:lnTo>
                <a:lnTo>
                  <a:pt x="867" y="253"/>
                </a:lnTo>
                <a:lnTo>
                  <a:pt x="875" y="253"/>
                </a:lnTo>
                <a:lnTo>
                  <a:pt x="875" y="253"/>
                </a:lnTo>
                <a:lnTo>
                  <a:pt x="875" y="253"/>
                </a:lnTo>
                <a:lnTo>
                  <a:pt x="875" y="253"/>
                </a:lnTo>
                <a:lnTo>
                  <a:pt x="882" y="253"/>
                </a:lnTo>
                <a:lnTo>
                  <a:pt x="882" y="253"/>
                </a:lnTo>
                <a:lnTo>
                  <a:pt x="890" y="253"/>
                </a:lnTo>
                <a:lnTo>
                  <a:pt x="890" y="245"/>
                </a:lnTo>
                <a:lnTo>
                  <a:pt x="898" y="245"/>
                </a:lnTo>
                <a:lnTo>
                  <a:pt x="898" y="245"/>
                </a:lnTo>
                <a:lnTo>
                  <a:pt x="905" y="245"/>
                </a:lnTo>
                <a:lnTo>
                  <a:pt x="905" y="230"/>
                </a:lnTo>
                <a:lnTo>
                  <a:pt x="905" y="230"/>
                </a:lnTo>
                <a:lnTo>
                  <a:pt x="905" y="230"/>
                </a:lnTo>
                <a:lnTo>
                  <a:pt x="913" y="230"/>
                </a:lnTo>
                <a:lnTo>
                  <a:pt x="913" y="230"/>
                </a:lnTo>
                <a:lnTo>
                  <a:pt x="921" y="230"/>
                </a:lnTo>
                <a:lnTo>
                  <a:pt x="921" y="230"/>
                </a:lnTo>
                <a:lnTo>
                  <a:pt x="928" y="230"/>
                </a:lnTo>
                <a:lnTo>
                  <a:pt x="928" y="230"/>
                </a:lnTo>
                <a:lnTo>
                  <a:pt x="928" y="230"/>
                </a:lnTo>
                <a:lnTo>
                  <a:pt x="928" y="230"/>
                </a:lnTo>
                <a:lnTo>
                  <a:pt x="936" y="230"/>
                </a:lnTo>
                <a:lnTo>
                  <a:pt x="936" y="230"/>
                </a:lnTo>
                <a:lnTo>
                  <a:pt x="944" y="230"/>
                </a:lnTo>
                <a:lnTo>
                  <a:pt x="944" y="222"/>
                </a:lnTo>
                <a:lnTo>
                  <a:pt x="951" y="222"/>
                </a:lnTo>
                <a:lnTo>
                  <a:pt x="951" y="222"/>
                </a:lnTo>
                <a:lnTo>
                  <a:pt x="951" y="222"/>
                </a:lnTo>
                <a:lnTo>
                  <a:pt x="951" y="222"/>
                </a:lnTo>
                <a:lnTo>
                  <a:pt x="959" y="222"/>
                </a:lnTo>
                <a:lnTo>
                  <a:pt x="959" y="222"/>
                </a:lnTo>
                <a:lnTo>
                  <a:pt x="967" y="222"/>
                </a:lnTo>
                <a:lnTo>
                  <a:pt x="967" y="222"/>
                </a:lnTo>
                <a:lnTo>
                  <a:pt x="974" y="222"/>
                </a:lnTo>
                <a:lnTo>
                  <a:pt x="974" y="222"/>
                </a:lnTo>
                <a:lnTo>
                  <a:pt x="974" y="222"/>
                </a:lnTo>
                <a:lnTo>
                  <a:pt x="974" y="222"/>
                </a:lnTo>
                <a:lnTo>
                  <a:pt x="982" y="222"/>
                </a:lnTo>
                <a:lnTo>
                  <a:pt x="982" y="207"/>
                </a:lnTo>
                <a:lnTo>
                  <a:pt x="990" y="207"/>
                </a:lnTo>
                <a:lnTo>
                  <a:pt x="990" y="207"/>
                </a:lnTo>
                <a:lnTo>
                  <a:pt x="997" y="207"/>
                </a:lnTo>
                <a:lnTo>
                  <a:pt x="997" y="199"/>
                </a:lnTo>
                <a:lnTo>
                  <a:pt x="1005" y="199"/>
                </a:lnTo>
                <a:lnTo>
                  <a:pt x="1005" y="199"/>
                </a:lnTo>
                <a:lnTo>
                  <a:pt x="1005" y="199"/>
                </a:lnTo>
                <a:lnTo>
                  <a:pt x="1005" y="199"/>
                </a:lnTo>
                <a:lnTo>
                  <a:pt x="1013" y="199"/>
                </a:lnTo>
                <a:lnTo>
                  <a:pt x="1013" y="191"/>
                </a:lnTo>
                <a:lnTo>
                  <a:pt x="1020" y="191"/>
                </a:lnTo>
                <a:lnTo>
                  <a:pt x="1020" y="191"/>
                </a:lnTo>
                <a:lnTo>
                  <a:pt x="1028" y="191"/>
                </a:lnTo>
                <a:lnTo>
                  <a:pt x="1028" y="191"/>
                </a:lnTo>
                <a:lnTo>
                  <a:pt x="1028" y="191"/>
                </a:lnTo>
                <a:lnTo>
                  <a:pt x="1028" y="184"/>
                </a:lnTo>
                <a:lnTo>
                  <a:pt x="1036" y="184"/>
                </a:lnTo>
                <a:lnTo>
                  <a:pt x="1036" y="184"/>
                </a:lnTo>
                <a:lnTo>
                  <a:pt x="1043" y="184"/>
                </a:lnTo>
                <a:lnTo>
                  <a:pt x="1043" y="184"/>
                </a:lnTo>
                <a:lnTo>
                  <a:pt x="1051" y="184"/>
                </a:lnTo>
                <a:lnTo>
                  <a:pt x="1051" y="184"/>
                </a:lnTo>
                <a:lnTo>
                  <a:pt x="1051" y="184"/>
                </a:lnTo>
                <a:lnTo>
                  <a:pt x="1051" y="176"/>
                </a:lnTo>
                <a:lnTo>
                  <a:pt x="1059" y="176"/>
                </a:lnTo>
                <a:lnTo>
                  <a:pt x="1059" y="176"/>
                </a:lnTo>
                <a:lnTo>
                  <a:pt x="1066" y="176"/>
                </a:lnTo>
                <a:lnTo>
                  <a:pt x="1066" y="176"/>
                </a:lnTo>
                <a:lnTo>
                  <a:pt x="1074" y="176"/>
                </a:lnTo>
                <a:lnTo>
                  <a:pt x="1074" y="168"/>
                </a:lnTo>
                <a:lnTo>
                  <a:pt x="1082" y="168"/>
                </a:lnTo>
                <a:lnTo>
                  <a:pt x="1082" y="168"/>
                </a:lnTo>
                <a:lnTo>
                  <a:pt x="1082" y="168"/>
                </a:lnTo>
                <a:lnTo>
                  <a:pt x="1082" y="168"/>
                </a:lnTo>
                <a:lnTo>
                  <a:pt x="1089" y="168"/>
                </a:lnTo>
                <a:lnTo>
                  <a:pt x="1089" y="161"/>
                </a:lnTo>
                <a:lnTo>
                  <a:pt x="1097" y="161"/>
                </a:lnTo>
                <a:lnTo>
                  <a:pt x="1097" y="161"/>
                </a:lnTo>
                <a:lnTo>
                  <a:pt x="1105" y="161"/>
                </a:lnTo>
                <a:lnTo>
                  <a:pt x="1105" y="153"/>
                </a:lnTo>
                <a:lnTo>
                  <a:pt x="1105" y="153"/>
                </a:lnTo>
                <a:lnTo>
                  <a:pt x="1105" y="153"/>
                </a:lnTo>
                <a:lnTo>
                  <a:pt x="1112" y="153"/>
                </a:lnTo>
                <a:lnTo>
                  <a:pt x="1112" y="153"/>
                </a:lnTo>
                <a:lnTo>
                  <a:pt x="1120" y="153"/>
                </a:lnTo>
                <a:lnTo>
                  <a:pt x="1120" y="138"/>
                </a:lnTo>
                <a:lnTo>
                  <a:pt x="1128" y="138"/>
                </a:lnTo>
                <a:lnTo>
                  <a:pt x="1128" y="138"/>
                </a:lnTo>
                <a:lnTo>
                  <a:pt x="1128" y="138"/>
                </a:lnTo>
                <a:lnTo>
                  <a:pt x="1128" y="138"/>
                </a:lnTo>
                <a:lnTo>
                  <a:pt x="1135" y="138"/>
                </a:lnTo>
                <a:lnTo>
                  <a:pt x="1135" y="122"/>
                </a:lnTo>
                <a:lnTo>
                  <a:pt x="1143" y="122"/>
                </a:lnTo>
                <a:lnTo>
                  <a:pt x="1143" y="115"/>
                </a:lnTo>
                <a:lnTo>
                  <a:pt x="1151" y="115"/>
                </a:lnTo>
                <a:lnTo>
                  <a:pt x="1151" y="92"/>
                </a:lnTo>
                <a:lnTo>
                  <a:pt x="1151" y="92"/>
                </a:lnTo>
                <a:lnTo>
                  <a:pt x="1151" y="92"/>
                </a:lnTo>
                <a:lnTo>
                  <a:pt x="1158" y="92"/>
                </a:lnTo>
                <a:lnTo>
                  <a:pt x="1158" y="92"/>
                </a:lnTo>
                <a:lnTo>
                  <a:pt x="1166" y="92"/>
                </a:lnTo>
                <a:lnTo>
                  <a:pt x="1166" y="92"/>
                </a:lnTo>
                <a:lnTo>
                  <a:pt x="1174" y="92"/>
                </a:lnTo>
                <a:lnTo>
                  <a:pt x="1174" y="84"/>
                </a:lnTo>
                <a:lnTo>
                  <a:pt x="1181" y="84"/>
                </a:lnTo>
                <a:lnTo>
                  <a:pt x="1181" y="84"/>
                </a:lnTo>
                <a:lnTo>
                  <a:pt x="1181" y="84"/>
                </a:lnTo>
                <a:lnTo>
                  <a:pt x="1181" y="84"/>
                </a:lnTo>
                <a:lnTo>
                  <a:pt x="1189" y="84"/>
                </a:lnTo>
                <a:lnTo>
                  <a:pt x="1189" y="76"/>
                </a:lnTo>
                <a:lnTo>
                  <a:pt x="1197" y="76"/>
                </a:lnTo>
                <a:lnTo>
                  <a:pt x="1197" y="76"/>
                </a:lnTo>
                <a:lnTo>
                  <a:pt x="1204" y="76"/>
                </a:lnTo>
                <a:lnTo>
                  <a:pt x="1204" y="76"/>
                </a:lnTo>
                <a:lnTo>
                  <a:pt x="1204" y="76"/>
                </a:lnTo>
                <a:lnTo>
                  <a:pt x="1204" y="69"/>
                </a:lnTo>
                <a:lnTo>
                  <a:pt x="1212" y="69"/>
                </a:lnTo>
                <a:lnTo>
                  <a:pt x="1212" y="53"/>
                </a:lnTo>
                <a:lnTo>
                  <a:pt x="1220" y="53"/>
                </a:lnTo>
                <a:lnTo>
                  <a:pt x="1220" y="53"/>
                </a:lnTo>
                <a:lnTo>
                  <a:pt x="1227" y="53"/>
                </a:lnTo>
                <a:lnTo>
                  <a:pt x="1227" y="53"/>
                </a:lnTo>
                <a:lnTo>
                  <a:pt x="1227" y="53"/>
                </a:lnTo>
                <a:lnTo>
                  <a:pt x="1227" y="38"/>
                </a:lnTo>
                <a:lnTo>
                  <a:pt x="1235" y="38"/>
                </a:lnTo>
                <a:lnTo>
                  <a:pt x="1235" y="30"/>
                </a:lnTo>
                <a:lnTo>
                  <a:pt x="1243" y="30"/>
                </a:lnTo>
                <a:lnTo>
                  <a:pt x="1243" y="30"/>
                </a:lnTo>
                <a:lnTo>
                  <a:pt x="1250" y="30"/>
                </a:lnTo>
                <a:lnTo>
                  <a:pt x="1250" y="23"/>
                </a:lnTo>
                <a:lnTo>
                  <a:pt x="1258" y="23"/>
                </a:lnTo>
                <a:lnTo>
                  <a:pt x="1258" y="23"/>
                </a:lnTo>
                <a:lnTo>
                  <a:pt x="1258" y="23"/>
                </a:lnTo>
                <a:lnTo>
                  <a:pt x="1258" y="23"/>
                </a:lnTo>
                <a:lnTo>
                  <a:pt x="1266" y="23"/>
                </a:lnTo>
                <a:lnTo>
                  <a:pt x="1266" y="15"/>
                </a:lnTo>
                <a:lnTo>
                  <a:pt x="1273" y="15"/>
                </a:lnTo>
                <a:lnTo>
                  <a:pt x="1273" y="7"/>
                </a:lnTo>
                <a:lnTo>
                  <a:pt x="1281" y="7"/>
                </a:lnTo>
                <a:lnTo>
                  <a:pt x="1281" y="7"/>
                </a:lnTo>
                <a:lnTo>
                  <a:pt x="1281" y="7"/>
                </a:lnTo>
                <a:lnTo>
                  <a:pt x="1281" y="0"/>
                </a:lnTo>
              </a:path>
            </a:pathLst>
          </a:custGeom>
          <a:noFill/>
          <a:ln w="19050" cap="sq">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Rectangle 154">
            <a:extLst>
              <a:ext uri="{FF2B5EF4-FFF2-40B4-BE49-F238E27FC236}">
                <a16:creationId xmlns:a16="http://schemas.microsoft.com/office/drawing/2014/main" id="{891F260D-E7EE-493B-E2EB-080613185647}"/>
              </a:ext>
            </a:extLst>
          </p:cNvPr>
          <p:cNvSpPr>
            <a:spLocks noChangeArrowheads="1"/>
          </p:cNvSpPr>
          <p:nvPr/>
        </p:nvSpPr>
        <p:spPr bwMode="auto">
          <a:xfrm>
            <a:off x="7738149" y="2551835"/>
            <a:ext cx="208590" cy="5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500" b="1" i="0" u="none" strike="noStrike" kern="1200" cap="none" spc="0" normalizeH="0" baseline="0" noProof="0">
                <a:ln>
                  <a:noFill/>
                </a:ln>
                <a:solidFill>
                  <a:srgbClr val="000000"/>
                </a:solidFill>
                <a:effectLst/>
                <a:uLnTx/>
                <a:uFillTx/>
                <a:latin typeface="Mulish" pitchFamily="2"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40">
            <a:extLst>
              <a:ext uri="{FF2B5EF4-FFF2-40B4-BE49-F238E27FC236}">
                <a16:creationId xmlns:a16="http://schemas.microsoft.com/office/drawing/2014/main" id="{C131B03B-5C82-9813-A1E3-0558ABC65B95}"/>
              </a:ext>
            </a:extLst>
          </p:cNvPr>
          <p:cNvSpPr>
            <a:spLocks/>
          </p:cNvSpPr>
          <p:nvPr/>
        </p:nvSpPr>
        <p:spPr bwMode="auto">
          <a:xfrm>
            <a:off x="2511054" y="3859656"/>
            <a:ext cx="5037019" cy="838303"/>
          </a:xfrm>
          <a:custGeom>
            <a:avLst/>
            <a:gdLst>
              <a:gd name="T0" fmla="*/ 299 w 4081"/>
              <a:gd name="T1" fmla="*/ 483 h 491"/>
              <a:gd name="T2" fmla="*/ 391 w 4081"/>
              <a:gd name="T3" fmla="*/ 476 h 491"/>
              <a:gd name="T4" fmla="*/ 507 w 4081"/>
              <a:gd name="T5" fmla="*/ 468 h 491"/>
              <a:gd name="T6" fmla="*/ 652 w 4081"/>
              <a:gd name="T7" fmla="*/ 460 h 491"/>
              <a:gd name="T8" fmla="*/ 760 w 4081"/>
              <a:gd name="T9" fmla="*/ 460 h 491"/>
              <a:gd name="T10" fmla="*/ 875 w 4081"/>
              <a:gd name="T11" fmla="*/ 453 h 491"/>
              <a:gd name="T12" fmla="*/ 951 w 4081"/>
              <a:gd name="T13" fmla="*/ 453 h 491"/>
              <a:gd name="T14" fmla="*/ 1028 w 4081"/>
              <a:gd name="T15" fmla="*/ 437 h 491"/>
              <a:gd name="T16" fmla="*/ 1105 w 4081"/>
              <a:gd name="T17" fmla="*/ 422 h 491"/>
              <a:gd name="T18" fmla="*/ 1166 w 4081"/>
              <a:gd name="T19" fmla="*/ 414 h 491"/>
              <a:gd name="T20" fmla="*/ 1258 w 4081"/>
              <a:gd name="T21" fmla="*/ 407 h 491"/>
              <a:gd name="T22" fmla="*/ 1412 w 4081"/>
              <a:gd name="T23" fmla="*/ 399 h 491"/>
              <a:gd name="T24" fmla="*/ 1519 w 4081"/>
              <a:gd name="T25" fmla="*/ 391 h 491"/>
              <a:gd name="T26" fmla="*/ 1596 w 4081"/>
              <a:gd name="T27" fmla="*/ 391 h 491"/>
              <a:gd name="T28" fmla="*/ 1688 w 4081"/>
              <a:gd name="T29" fmla="*/ 391 h 491"/>
              <a:gd name="T30" fmla="*/ 1826 w 4081"/>
              <a:gd name="T31" fmla="*/ 384 h 491"/>
              <a:gd name="T32" fmla="*/ 1903 w 4081"/>
              <a:gd name="T33" fmla="*/ 376 h 491"/>
              <a:gd name="T34" fmla="*/ 1964 w 4081"/>
              <a:gd name="T35" fmla="*/ 368 h 491"/>
              <a:gd name="T36" fmla="*/ 2010 w 4081"/>
              <a:gd name="T37" fmla="*/ 361 h 491"/>
              <a:gd name="T38" fmla="*/ 2064 w 4081"/>
              <a:gd name="T39" fmla="*/ 353 h 491"/>
              <a:gd name="T40" fmla="*/ 2110 w 4081"/>
              <a:gd name="T41" fmla="*/ 345 h 491"/>
              <a:gd name="T42" fmla="*/ 2163 w 4081"/>
              <a:gd name="T43" fmla="*/ 330 h 491"/>
              <a:gd name="T44" fmla="*/ 2209 w 4081"/>
              <a:gd name="T45" fmla="*/ 315 h 491"/>
              <a:gd name="T46" fmla="*/ 2255 w 4081"/>
              <a:gd name="T47" fmla="*/ 307 h 491"/>
              <a:gd name="T48" fmla="*/ 2301 w 4081"/>
              <a:gd name="T49" fmla="*/ 307 h 491"/>
              <a:gd name="T50" fmla="*/ 2347 w 4081"/>
              <a:gd name="T51" fmla="*/ 299 h 491"/>
              <a:gd name="T52" fmla="*/ 2409 w 4081"/>
              <a:gd name="T53" fmla="*/ 299 h 491"/>
              <a:gd name="T54" fmla="*/ 2455 w 4081"/>
              <a:gd name="T55" fmla="*/ 299 h 491"/>
              <a:gd name="T56" fmla="*/ 2501 w 4081"/>
              <a:gd name="T57" fmla="*/ 292 h 491"/>
              <a:gd name="T58" fmla="*/ 2547 w 4081"/>
              <a:gd name="T59" fmla="*/ 292 h 491"/>
              <a:gd name="T60" fmla="*/ 2593 w 4081"/>
              <a:gd name="T61" fmla="*/ 284 h 491"/>
              <a:gd name="T62" fmla="*/ 2639 w 4081"/>
              <a:gd name="T63" fmla="*/ 276 h 491"/>
              <a:gd name="T64" fmla="*/ 2693 w 4081"/>
              <a:gd name="T65" fmla="*/ 276 h 491"/>
              <a:gd name="T66" fmla="*/ 2739 w 4081"/>
              <a:gd name="T67" fmla="*/ 269 h 491"/>
              <a:gd name="T68" fmla="*/ 2785 w 4081"/>
              <a:gd name="T69" fmla="*/ 261 h 491"/>
              <a:gd name="T70" fmla="*/ 2831 w 4081"/>
              <a:gd name="T71" fmla="*/ 253 h 491"/>
              <a:gd name="T72" fmla="*/ 2877 w 4081"/>
              <a:gd name="T73" fmla="*/ 253 h 491"/>
              <a:gd name="T74" fmla="*/ 2923 w 4081"/>
              <a:gd name="T75" fmla="*/ 246 h 491"/>
              <a:gd name="T76" fmla="*/ 2969 w 4081"/>
              <a:gd name="T77" fmla="*/ 238 h 491"/>
              <a:gd name="T78" fmla="*/ 3023 w 4081"/>
              <a:gd name="T79" fmla="*/ 230 h 491"/>
              <a:gd name="T80" fmla="*/ 3069 w 4081"/>
              <a:gd name="T81" fmla="*/ 215 h 491"/>
              <a:gd name="T82" fmla="*/ 3115 w 4081"/>
              <a:gd name="T83" fmla="*/ 207 h 491"/>
              <a:gd name="T84" fmla="*/ 3161 w 4081"/>
              <a:gd name="T85" fmla="*/ 192 h 491"/>
              <a:gd name="T86" fmla="*/ 3207 w 4081"/>
              <a:gd name="T87" fmla="*/ 169 h 491"/>
              <a:gd name="T88" fmla="*/ 3253 w 4081"/>
              <a:gd name="T89" fmla="*/ 138 h 491"/>
              <a:gd name="T90" fmla="*/ 3299 w 4081"/>
              <a:gd name="T91" fmla="*/ 115 h 491"/>
              <a:gd name="T92" fmla="*/ 3345 w 4081"/>
              <a:gd name="T93" fmla="*/ 108 h 491"/>
              <a:gd name="T94" fmla="*/ 3398 w 4081"/>
              <a:gd name="T95" fmla="*/ 85 h 491"/>
              <a:gd name="T96" fmla="*/ 3444 w 4081"/>
              <a:gd name="T97" fmla="*/ 77 h 491"/>
              <a:gd name="T98" fmla="*/ 3490 w 4081"/>
              <a:gd name="T99" fmla="*/ 69 h 491"/>
              <a:gd name="T100" fmla="*/ 3536 w 4081"/>
              <a:gd name="T101" fmla="*/ 54 h 491"/>
              <a:gd name="T102" fmla="*/ 3582 w 4081"/>
              <a:gd name="T103" fmla="*/ 54 h 491"/>
              <a:gd name="T104" fmla="*/ 3629 w 4081"/>
              <a:gd name="T105" fmla="*/ 46 h 491"/>
              <a:gd name="T106" fmla="*/ 3675 w 4081"/>
              <a:gd name="T107" fmla="*/ 46 h 491"/>
              <a:gd name="T108" fmla="*/ 3728 w 4081"/>
              <a:gd name="T109" fmla="*/ 39 h 491"/>
              <a:gd name="T110" fmla="*/ 3774 w 4081"/>
              <a:gd name="T111" fmla="*/ 39 h 491"/>
              <a:gd name="T112" fmla="*/ 3820 w 4081"/>
              <a:gd name="T113" fmla="*/ 31 h 491"/>
              <a:gd name="T114" fmla="*/ 3866 w 4081"/>
              <a:gd name="T115" fmla="*/ 31 h 491"/>
              <a:gd name="T116" fmla="*/ 3912 w 4081"/>
              <a:gd name="T117" fmla="*/ 23 h 491"/>
              <a:gd name="T118" fmla="*/ 3958 w 4081"/>
              <a:gd name="T119" fmla="*/ 16 h 491"/>
              <a:gd name="T120" fmla="*/ 4004 w 4081"/>
              <a:gd name="T121" fmla="*/ 16 h 491"/>
              <a:gd name="T122" fmla="*/ 4058 w 4081"/>
              <a:gd name="T123" fmla="*/ 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81" h="491">
                <a:moveTo>
                  <a:pt x="0" y="491"/>
                </a:moveTo>
                <a:lnTo>
                  <a:pt x="108" y="491"/>
                </a:lnTo>
                <a:lnTo>
                  <a:pt x="108" y="491"/>
                </a:lnTo>
                <a:lnTo>
                  <a:pt x="177" y="491"/>
                </a:lnTo>
                <a:lnTo>
                  <a:pt x="177" y="483"/>
                </a:lnTo>
                <a:lnTo>
                  <a:pt x="223" y="483"/>
                </a:lnTo>
                <a:lnTo>
                  <a:pt x="223" y="483"/>
                </a:lnTo>
                <a:lnTo>
                  <a:pt x="230" y="483"/>
                </a:lnTo>
                <a:lnTo>
                  <a:pt x="230" y="483"/>
                </a:lnTo>
                <a:lnTo>
                  <a:pt x="246" y="483"/>
                </a:lnTo>
                <a:lnTo>
                  <a:pt x="246" y="483"/>
                </a:lnTo>
                <a:lnTo>
                  <a:pt x="253" y="483"/>
                </a:lnTo>
                <a:lnTo>
                  <a:pt x="253" y="483"/>
                </a:lnTo>
                <a:lnTo>
                  <a:pt x="269" y="483"/>
                </a:lnTo>
                <a:lnTo>
                  <a:pt x="269" y="483"/>
                </a:lnTo>
                <a:lnTo>
                  <a:pt x="299" y="483"/>
                </a:lnTo>
                <a:lnTo>
                  <a:pt x="299" y="483"/>
                </a:lnTo>
                <a:lnTo>
                  <a:pt x="322" y="483"/>
                </a:lnTo>
                <a:lnTo>
                  <a:pt x="322" y="483"/>
                </a:lnTo>
                <a:lnTo>
                  <a:pt x="330" y="483"/>
                </a:lnTo>
                <a:lnTo>
                  <a:pt x="330" y="483"/>
                </a:lnTo>
                <a:lnTo>
                  <a:pt x="353" y="483"/>
                </a:lnTo>
                <a:lnTo>
                  <a:pt x="353" y="476"/>
                </a:lnTo>
                <a:lnTo>
                  <a:pt x="368" y="476"/>
                </a:lnTo>
                <a:lnTo>
                  <a:pt x="368" y="476"/>
                </a:lnTo>
                <a:lnTo>
                  <a:pt x="376" y="476"/>
                </a:lnTo>
                <a:lnTo>
                  <a:pt x="376" y="476"/>
                </a:lnTo>
                <a:lnTo>
                  <a:pt x="376" y="476"/>
                </a:lnTo>
                <a:lnTo>
                  <a:pt x="376" y="476"/>
                </a:lnTo>
                <a:lnTo>
                  <a:pt x="384" y="476"/>
                </a:lnTo>
                <a:lnTo>
                  <a:pt x="384" y="476"/>
                </a:lnTo>
                <a:lnTo>
                  <a:pt x="391" y="476"/>
                </a:lnTo>
                <a:lnTo>
                  <a:pt x="391" y="476"/>
                </a:lnTo>
                <a:lnTo>
                  <a:pt x="399" y="476"/>
                </a:lnTo>
                <a:lnTo>
                  <a:pt x="399" y="476"/>
                </a:lnTo>
                <a:lnTo>
                  <a:pt x="399" y="476"/>
                </a:lnTo>
                <a:lnTo>
                  <a:pt x="399" y="476"/>
                </a:lnTo>
                <a:lnTo>
                  <a:pt x="430" y="476"/>
                </a:lnTo>
                <a:lnTo>
                  <a:pt x="430" y="476"/>
                </a:lnTo>
                <a:lnTo>
                  <a:pt x="437" y="476"/>
                </a:lnTo>
                <a:lnTo>
                  <a:pt x="437" y="468"/>
                </a:lnTo>
                <a:lnTo>
                  <a:pt x="445" y="468"/>
                </a:lnTo>
                <a:lnTo>
                  <a:pt x="445" y="468"/>
                </a:lnTo>
                <a:lnTo>
                  <a:pt x="483" y="468"/>
                </a:lnTo>
                <a:lnTo>
                  <a:pt x="483" y="468"/>
                </a:lnTo>
                <a:lnTo>
                  <a:pt x="507" y="468"/>
                </a:lnTo>
                <a:lnTo>
                  <a:pt x="507" y="468"/>
                </a:lnTo>
                <a:lnTo>
                  <a:pt x="507" y="468"/>
                </a:lnTo>
                <a:lnTo>
                  <a:pt x="507" y="468"/>
                </a:lnTo>
                <a:lnTo>
                  <a:pt x="576" y="468"/>
                </a:lnTo>
                <a:lnTo>
                  <a:pt x="576" y="468"/>
                </a:lnTo>
                <a:lnTo>
                  <a:pt x="583" y="468"/>
                </a:lnTo>
                <a:lnTo>
                  <a:pt x="583" y="468"/>
                </a:lnTo>
                <a:lnTo>
                  <a:pt x="599" y="468"/>
                </a:lnTo>
                <a:lnTo>
                  <a:pt x="599" y="468"/>
                </a:lnTo>
                <a:lnTo>
                  <a:pt x="622" y="468"/>
                </a:lnTo>
                <a:lnTo>
                  <a:pt x="622" y="468"/>
                </a:lnTo>
                <a:lnTo>
                  <a:pt x="629" y="468"/>
                </a:lnTo>
                <a:lnTo>
                  <a:pt x="629" y="468"/>
                </a:lnTo>
                <a:lnTo>
                  <a:pt x="645" y="468"/>
                </a:lnTo>
                <a:lnTo>
                  <a:pt x="645" y="460"/>
                </a:lnTo>
                <a:lnTo>
                  <a:pt x="652" y="460"/>
                </a:lnTo>
                <a:lnTo>
                  <a:pt x="652" y="460"/>
                </a:lnTo>
                <a:lnTo>
                  <a:pt x="652" y="460"/>
                </a:lnTo>
                <a:lnTo>
                  <a:pt x="652" y="460"/>
                </a:lnTo>
                <a:lnTo>
                  <a:pt x="675" y="460"/>
                </a:lnTo>
                <a:lnTo>
                  <a:pt x="675" y="460"/>
                </a:lnTo>
                <a:lnTo>
                  <a:pt x="706" y="460"/>
                </a:lnTo>
                <a:lnTo>
                  <a:pt x="706" y="460"/>
                </a:lnTo>
                <a:lnTo>
                  <a:pt x="714" y="460"/>
                </a:lnTo>
                <a:lnTo>
                  <a:pt x="714" y="460"/>
                </a:lnTo>
                <a:lnTo>
                  <a:pt x="721" y="460"/>
                </a:lnTo>
                <a:lnTo>
                  <a:pt x="721" y="460"/>
                </a:lnTo>
                <a:lnTo>
                  <a:pt x="744" y="460"/>
                </a:lnTo>
                <a:lnTo>
                  <a:pt x="744" y="460"/>
                </a:lnTo>
                <a:lnTo>
                  <a:pt x="752" y="460"/>
                </a:lnTo>
                <a:lnTo>
                  <a:pt x="752" y="460"/>
                </a:lnTo>
                <a:lnTo>
                  <a:pt x="752" y="460"/>
                </a:lnTo>
                <a:lnTo>
                  <a:pt x="752" y="460"/>
                </a:lnTo>
                <a:lnTo>
                  <a:pt x="760" y="460"/>
                </a:lnTo>
                <a:lnTo>
                  <a:pt x="760" y="460"/>
                </a:lnTo>
                <a:lnTo>
                  <a:pt x="775" y="460"/>
                </a:lnTo>
                <a:lnTo>
                  <a:pt x="775" y="460"/>
                </a:lnTo>
                <a:lnTo>
                  <a:pt x="783" y="460"/>
                </a:lnTo>
                <a:lnTo>
                  <a:pt x="783" y="460"/>
                </a:lnTo>
                <a:lnTo>
                  <a:pt x="783" y="460"/>
                </a:lnTo>
                <a:lnTo>
                  <a:pt x="783" y="460"/>
                </a:lnTo>
                <a:lnTo>
                  <a:pt x="813" y="460"/>
                </a:lnTo>
                <a:lnTo>
                  <a:pt x="813" y="460"/>
                </a:lnTo>
                <a:lnTo>
                  <a:pt x="829" y="460"/>
                </a:lnTo>
                <a:lnTo>
                  <a:pt x="829" y="460"/>
                </a:lnTo>
                <a:lnTo>
                  <a:pt x="852" y="460"/>
                </a:lnTo>
                <a:lnTo>
                  <a:pt x="852" y="460"/>
                </a:lnTo>
                <a:lnTo>
                  <a:pt x="859" y="460"/>
                </a:lnTo>
                <a:lnTo>
                  <a:pt x="859" y="453"/>
                </a:lnTo>
                <a:lnTo>
                  <a:pt x="875" y="453"/>
                </a:lnTo>
                <a:lnTo>
                  <a:pt x="875" y="453"/>
                </a:lnTo>
                <a:lnTo>
                  <a:pt x="882" y="453"/>
                </a:lnTo>
                <a:lnTo>
                  <a:pt x="882" y="453"/>
                </a:lnTo>
                <a:lnTo>
                  <a:pt x="890" y="453"/>
                </a:lnTo>
                <a:lnTo>
                  <a:pt x="890" y="453"/>
                </a:lnTo>
                <a:lnTo>
                  <a:pt x="905" y="453"/>
                </a:lnTo>
                <a:lnTo>
                  <a:pt x="905" y="453"/>
                </a:lnTo>
                <a:lnTo>
                  <a:pt x="905" y="453"/>
                </a:lnTo>
                <a:lnTo>
                  <a:pt x="905" y="453"/>
                </a:lnTo>
                <a:lnTo>
                  <a:pt x="913" y="453"/>
                </a:lnTo>
                <a:lnTo>
                  <a:pt x="913" y="453"/>
                </a:lnTo>
                <a:lnTo>
                  <a:pt x="921" y="453"/>
                </a:lnTo>
                <a:lnTo>
                  <a:pt x="921" y="453"/>
                </a:lnTo>
                <a:lnTo>
                  <a:pt x="928" y="453"/>
                </a:lnTo>
                <a:lnTo>
                  <a:pt x="928" y="453"/>
                </a:lnTo>
                <a:lnTo>
                  <a:pt x="951" y="453"/>
                </a:lnTo>
                <a:lnTo>
                  <a:pt x="951" y="445"/>
                </a:lnTo>
                <a:lnTo>
                  <a:pt x="959" y="445"/>
                </a:lnTo>
                <a:lnTo>
                  <a:pt x="959" y="445"/>
                </a:lnTo>
                <a:lnTo>
                  <a:pt x="974" y="445"/>
                </a:lnTo>
                <a:lnTo>
                  <a:pt x="974" y="445"/>
                </a:lnTo>
                <a:lnTo>
                  <a:pt x="982" y="445"/>
                </a:lnTo>
                <a:lnTo>
                  <a:pt x="982" y="445"/>
                </a:lnTo>
                <a:lnTo>
                  <a:pt x="982" y="445"/>
                </a:lnTo>
                <a:lnTo>
                  <a:pt x="982" y="445"/>
                </a:lnTo>
                <a:lnTo>
                  <a:pt x="990" y="445"/>
                </a:lnTo>
                <a:lnTo>
                  <a:pt x="990" y="437"/>
                </a:lnTo>
                <a:lnTo>
                  <a:pt x="1005" y="437"/>
                </a:lnTo>
                <a:lnTo>
                  <a:pt x="1005" y="437"/>
                </a:lnTo>
                <a:lnTo>
                  <a:pt x="1020" y="437"/>
                </a:lnTo>
                <a:lnTo>
                  <a:pt x="1020" y="437"/>
                </a:lnTo>
                <a:lnTo>
                  <a:pt x="1028" y="437"/>
                </a:lnTo>
                <a:lnTo>
                  <a:pt x="1028" y="437"/>
                </a:lnTo>
                <a:lnTo>
                  <a:pt x="1028" y="437"/>
                </a:lnTo>
                <a:lnTo>
                  <a:pt x="1028" y="437"/>
                </a:lnTo>
                <a:lnTo>
                  <a:pt x="1036" y="437"/>
                </a:lnTo>
                <a:lnTo>
                  <a:pt x="1036" y="430"/>
                </a:lnTo>
                <a:lnTo>
                  <a:pt x="1043" y="430"/>
                </a:lnTo>
                <a:lnTo>
                  <a:pt x="1043" y="430"/>
                </a:lnTo>
                <a:lnTo>
                  <a:pt x="1059" y="430"/>
                </a:lnTo>
                <a:lnTo>
                  <a:pt x="1059" y="430"/>
                </a:lnTo>
                <a:lnTo>
                  <a:pt x="1066" y="430"/>
                </a:lnTo>
                <a:lnTo>
                  <a:pt x="1066" y="430"/>
                </a:lnTo>
                <a:lnTo>
                  <a:pt x="1074" y="430"/>
                </a:lnTo>
                <a:lnTo>
                  <a:pt x="1074" y="422"/>
                </a:lnTo>
                <a:lnTo>
                  <a:pt x="1082" y="422"/>
                </a:lnTo>
                <a:lnTo>
                  <a:pt x="1082" y="422"/>
                </a:lnTo>
                <a:lnTo>
                  <a:pt x="1105" y="422"/>
                </a:lnTo>
                <a:lnTo>
                  <a:pt x="1105" y="422"/>
                </a:lnTo>
                <a:lnTo>
                  <a:pt x="1105" y="422"/>
                </a:lnTo>
                <a:lnTo>
                  <a:pt x="1105" y="422"/>
                </a:lnTo>
                <a:lnTo>
                  <a:pt x="1128" y="422"/>
                </a:lnTo>
                <a:lnTo>
                  <a:pt x="1128" y="422"/>
                </a:lnTo>
                <a:lnTo>
                  <a:pt x="1136" y="422"/>
                </a:lnTo>
                <a:lnTo>
                  <a:pt x="1136" y="422"/>
                </a:lnTo>
                <a:lnTo>
                  <a:pt x="1143" y="422"/>
                </a:lnTo>
                <a:lnTo>
                  <a:pt x="1143" y="422"/>
                </a:lnTo>
                <a:lnTo>
                  <a:pt x="1151" y="422"/>
                </a:lnTo>
                <a:lnTo>
                  <a:pt x="1151" y="422"/>
                </a:lnTo>
                <a:lnTo>
                  <a:pt x="1159" y="422"/>
                </a:lnTo>
                <a:lnTo>
                  <a:pt x="1159" y="414"/>
                </a:lnTo>
                <a:lnTo>
                  <a:pt x="1159" y="414"/>
                </a:lnTo>
                <a:lnTo>
                  <a:pt x="1159" y="414"/>
                </a:lnTo>
                <a:lnTo>
                  <a:pt x="1166" y="414"/>
                </a:lnTo>
                <a:lnTo>
                  <a:pt x="1166" y="414"/>
                </a:lnTo>
                <a:lnTo>
                  <a:pt x="1182" y="414"/>
                </a:lnTo>
                <a:lnTo>
                  <a:pt x="1182" y="414"/>
                </a:lnTo>
                <a:lnTo>
                  <a:pt x="1197" y="414"/>
                </a:lnTo>
                <a:lnTo>
                  <a:pt x="1197" y="414"/>
                </a:lnTo>
                <a:lnTo>
                  <a:pt x="1205" y="414"/>
                </a:lnTo>
                <a:lnTo>
                  <a:pt x="1205" y="407"/>
                </a:lnTo>
                <a:lnTo>
                  <a:pt x="1205" y="407"/>
                </a:lnTo>
                <a:lnTo>
                  <a:pt x="1205" y="407"/>
                </a:lnTo>
                <a:lnTo>
                  <a:pt x="1220" y="407"/>
                </a:lnTo>
                <a:lnTo>
                  <a:pt x="1220" y="407"/>
                </a:lnTo>
                <a:lnTo>
                  <a:pt x="1228" y="407"/>
                </a:lnTo>
                <a:lnTo>
                  <a:pt x="1228" y="407"/>
                </a:lnTo>
                <a:lnTo>
                  <a:pt x="1235" y="407"/>
                </a:lnTo>
                <a:lnTo>
                  <a:pt x="1235" y="407"/>
                </a:lnTo>
                <a:lnTo>
                  <a:pt x="1258" y="407"/>
                </a:lnTo>
                <a:lnTo>
                  <a:pt x="1258" y="399"/>
                </a:lnTo>
                <a:lnTo>
                  <a:pt x="1289" y="399"/>
                </a:lnTo>
                <a:lnTo>
                  <a:pt x="1289" y="399"/>
                </a:lnTo>
                <a:lnTo>
                  <a:pt x="1304" y="399"/>
                </a:lnTo>
                <a:lnTo>
                  <a:pt x="1304" y="399"/>
                </a:lnTo>
                <a:lnTo>
                  <a:pt x="1335" y="399"/>
                </a:lnTo>
                <a:lnTo>
                  <a:pt x="1335" y="399"/>
                </a:lnTo>
                <a:lnTo>
                  <a:pt x="1350" y="399"/>
                </a:lnTo>
                <a:lnTo>
                  <a:pt x="1350" y="399"/>
                </a:lnTo>
                <a:lnTo>
                  <a:pt x="1358" y="399"/>
                </a:lnTo>
                <a:lnTo>
                  <a:pt x="1358" y="399"/>
                </a:lnTo>
                <a:lnTo>
                  <a:pt x="1358" y="399"/>
                </a:lnTo>
                <a:lnTo>
                  <a:pt x="1358" y="399"/>
                </a:lnTo>
                <a:lnTo>
                  <a:pt x="1404" y="399"/>
                </a:lnTo>
                <a:lnTo>
                  <a:pt x="1404" y="399"/>
                </a:lnTo>
                <a:lnTo>
                  <a:pt x="1412" y="399"/>
                </a:lnTo>
                <a:lnTo>
                  <a:pt x="1412" y="399"/>
                </a:lnTo>
                <a:lnTo>
                  <a:pt x="1419" y="399"/>
                </a:lnTo>
                <a:lnTo>
                  <a:pt x="1419" y="399"/>
                </a:lnTo>
                <a:lnTo>
                  <a:pt x="1442" y="399"/>
                </a:lnTo>
                <a:lnTo>
                  <a:pt x="1442" y="399"/>
                </a:lnTo>
                <a:lnTo>
                  <a:pt x="1458" y="399"/>
                </a:lnTo>
                <a:lnTo>
                  <a:pt x="1458" y="399"/>
                </a:lnTo>
                <a:lnTo>
                  <a:pt x="1458" y="399"/>
                </a:lnTo>
                <a:lnTo>
                  <a:pt x="1458" y="399"/>
                </a:lnTo>
                <a:lnTo>
                  <a:pt x="1496" y="399"/>
                </a:lnTo>
                <a:lnTo>
                  <a:pt x="1496" y="391"/>
                </a:lnTo>
                <a:lnTo>
                  <a:pt x="1511" y="391"/>
                </a:lnTo>
                <a:lnTo>
                  <a:pt x="1511" y="391"/>
                </a:lnTo>
                <a:lnTo>
                  <a:pt x="1511" y="391"/>
                </a:lnTo>
                <a:lnTo>
                  <a:pt x="1511" y="391"/>
                </a:lnTo>
                <a:lnTo>
                  <a:pt x="1519" y="391"/>
                </a:lnTo>
                <a:lnTo>
                  <a:pt x="1519" y="391"/>
                </a:lnTo>
                <a:lnTo>
                  <a:pt x="1534" y="391"/>
                </a:lnTo>
                <a:lnTo>
                  <a:pt x="1534" y="391"/>
                </a:lnTo>
                <a:lnTo>
                  <a:pt x="1542" y="391"/>
                </a:lnTo>
                <a:lnTo>
                  <a:pt x="1542" y="391"/>
                </a:lnTo>
                <a:lnTo>
                  <a:pt x="1550" y="391"/>
                </a:lnTo>
                <a:lnTo>
                  <a:pt x="1550" y="391"/>
                </a:lnTo>
                <a:lnTo>
                  <a:pt x="1557" y="391"/>
                </a:lnTo>
                <a:lnTo>
                  <a:pt x="1557" y="391"/>
                </a:lnTo>
                <a:lnTo>
                  <a:pt x="1557" y="391"/>
                </a:lnTo>
                <a:lnTo>
                  <a:pt x="1557" y="391"/>
                </a:lnTo>
                <a:lnTo>
                  <a:pt x="1573" y="391"/>
                </a:lnTo>
                <a:lnTo>
                  <a:pt x="1573" y="391"/>
                </a:lnTo>
                <a:lnTo>
                  <a:pt x="1588" y="391"/>
                </a:lnTo>
                <a:lnTo>
                  <a:pt x="1588" y="391"/>
                </a:lnTo>
                <a:lnTo>
                  <a:pt x="1596" y="391"/>
                </a:lnTo>
                <a:lnTo>
                  <a:pt x="1596" y="391"/>
                </a:lnTo>
                <a:lnTo>
                  <a:pt x="1603" y="391"/>
                </a:lnTo>
                <a:lnTo>
                  <a:pt x="1603" y="391"/>
                </a:lnTo>
                <a:lnTo>
                  <a:pt x="1611" y="391"/>
                </a:lnTo>
                <a:lnTo>
                  <a:pt x="1611" y="391"/>
                </a:lnTo>
                <a:lnTo>
                  <a:pt x="1611" y="391"/>
                </a:lnTo>
                <a:lnTo>
                  <a:pt x="1611" y="391"/>
                </a:lnTo>
                <a:lnTo>
                  <a:pt x="1619" y="391"/>
                </a:lnTo>
                <a:lnTo>
                  <a:pt x="1619" y="391"/>
                </a:lnTo>
                <a:lnTo>
                  <a:pt x="1657" y="391"/>
                </a:lnTo>
                <a:lnTo>
                  <a:pt x="1657" y="391"/>
                </a:lnTo>
                <a:lnTo>
                  <a:pt x="1665" y="391"/>
                </a:lnTo>
                <a:lnTo>
                  <a:pt x="1665" y="391"/>
                </a:lnTo>
                <a:lnTo>
                  <a:pt x="1688" y="391"/>
                </a:lnTo>
                <a:lnTo>
                  <a:pt x="1688" y="391"/>
                </a:lnTo>
                <a:lnTo>
                  <a:pt x="1688" y="391"/>
                </a:lnTo>
                <a:lnTo>
                  <a:pt x="1688" y="391"/>
                </a:lnTo>
                <a:lnTo>
                  <a:pt x="1711" y="391"/>
                </a:lnTo>
                <a:lnTo>
                  <a:pt x="1711" y="384"/>
                </a:lnTo>
                <a:lnTo>
                  <a:pt x="1711" y="384"/>
                </a:lnTo>
                <a:lnTo>
                  <a:pt x="1711" y="384"/>
                </a:lnTo>
                <a:lnTo>
                  <a:pt x="1742" y="384"/>
                </a:lnTo>
                <a:lnTo>
                  <a:pt x="1742" y="384"/>
                </a:lnTo>
                <a:lnTo>
                  <a:pt x="1765" y="384"/>
                </a:lnTo>
                <a:lnTo>
                  <a:pt x="1765" y="384"/>
                </a:lnTo>
                <a:lnTo>
                  <a:pt x="1788" y="384"/>
                </a:lnTo>
                <a:lnTo>
                  <a:pt x="1788" y="384"/>
                </a:lnTo>
                <a:lnTo>
                  <a:pt x="1811" y="384"/>
                </a:lnTo>
                <a:lnTo>
                  <a:pt x="1811" y="384"/>
                </a:lnTo>
                <a:lnTo>
                  <a:pt x="1818" y="384"/>
                </a:lnTo>
                <a:lnTo>
                  <a:pt x="1818" y="384"/>
                </a:lnTo>
                <a:lnTo>
                  <a:pt x="1826" y="384"/>
                </a:lnTo>
                <a:lnTo>
                  <a:pt x="1826" y="384"/>
                </a:lnTo>
                <a:lnTo>
                  <a:pt x="1834" y="384"/>
                </a:lnTo>
                <a:lnTo>
                  <a:pt x="1834" y="384"/>
                </a:lnTo>
                <a:lnTo>
                  <a:pt x="1864" y="384"/>
                </a:lnTo>
                <a:lnTo>
                  <a:pt x="1864" y="384"/>
                </a:lnTo>
                <a:lnTo>
                  <a:pt x="1864" y="384"/>
                </a:lnTo>
                <a:lnTo>
                  <a:pt x="1864" y="384"/>
                </a:lnTo>
                <a:lnTo>
                  <a:pt x="1872" y="384"/>
                </a:lnTo>
                <a:lnTo>
                  <a:pt x="1872" y="384"/>
                </a:lnTo>
                <a:lnTo>
                  <a:pt x="1887" y="384"/>
                </a:lnTo>
                <a:lnTo>
                  <a:pt x="1887" y="384"/>
                </a:lnTo>
                <a:lnTo>
                  <a:pt x="1887" y="384"/>
                </a:lnTo>
                <a:lnTo>
                  <a:pt x="1887" y="376"/>
                </a:lnTo>
                <a:lnTo>
                  <a:pt x="1895" y="376"/>
                </a:lnTo>
                <a:lnTo>
                  <a:pt x="1895" y="376"/>
                </a:lnTo>
                <a:lnTo>
                  <a:pt x="1903" y="376"/>
                </a:lnTo>
                <a:lnTo>
                  <a:pt x="1903" y="376"/>
                </a:lnTo>
                <a:lnTo>
                  <a:pt x="1910" y="376"/>
                </a:lnTo>
                <a:lnTo>
                  <a:pt x="1910" y="376"/>
                </a:lnTo>
                <a:lnTo>
                  <a:pt x="1910" y="376"/>
                </a:lnTo>
                <a:lnTo>
                  <a:pt x="1910" y="376"/>
                </a:lnTo>
                <a:lnTo>
                  <a:pt x="1941" y="376"/>
                </a:lnTo>
                <a:lnTo>
                  <a:pt x="1941" y="368"/>
                </a:lnTo>
                <a:lnTo>
                  <a:pt x="1941" y="368"/>
                </a:lnTo>
                <a:lnTo>
                  <a:pt x="1941" y="368"/>
                </a:lnTo>
                <a:lnTo>
                  <a:pt x="1949" y="368"/>
                </a:lnTo>
                <a:lnTo>
                  <a:pt x="1949" y="368"/>
                </a:lnTo>
                <a:lnTo>
                  <a:pt x="1956" y="368"/>
                </a:lnTo>
                <a:lnTo>
                  <a:pt x="1956" y="368"/>
                </a:lnTo>
                <a:lnTo>
                  <a:pt x="1964" y="368"/>
                </a:lnTo>
                <a:lnTo>
                  <a:pt x="1964" y="368"/>
                </a:lnTo>
                <a:lnTo>
                  <a:pt x="1964" y="368"/>
                </a:lnTo>
                <a:lnTo>
                  <a:pt x="1964" y="368"/>
                </a:lnTo>
                <a:lnTo>
                  <a:pt x="1972" y="368"/>
                </a:lnTo>
                <a:lnTo>
                  <a:pt x="1972" y="361"/>
                </a:lnTo>
                <a:lnTo>
                  <a:pt x="1979" y="361"/>
                </a:lnTo>
                <a:lnTo>
                  <a:pt x="1979" y="361"/>
                </a:lnTo>
                <a:lnTo>
                  <a:pt x="1987" y="361"/>
                </a:lnTo>
                <a:lnTo>
                  <a:pt x="1987" y="361"/>
                </a:lnTo>
                <a:lnTo>
                  <a:pt x="1987" y="361"/>
                </a:lnTo>
                <a:lnTo>
                  <a:pt x="1987" y="361"/>
                </a:lnTo>
                <a:lnTo>
                  <a:pt x="1995" y="361"/>
                </a:lnTo>
                <a:lnTo>
                  <a:pt x="1995" y="361"/>
                </a:lnTo>
                <a:lnTo>
                  <a:pt x="2002" y="361"/>
                </a:lnTo>
                <a:lnTo>
                  <a:pt x="2002" y="361"/>
                </a:lnTo>
                <a:lnTo>
                  <a:pt x="2010" y="361"/>
                </a:lnTo>
                <a:lnTo>
                  <a:pt x="2010" y="361"/>
                </a:lnTo>
                <a:lnTo>
                  <a:pt x="2010" y="361"/>
                </a:lnTo>
                <a:lnTo>
                  <a:pt x="2010" y="361"/>
                </a:lnTo>
                <a:lnTo>
                  <a:pt x="2018" y="361"/>
                </a:lnTo>
                <a:lnTo>
                  <a:pt x="2018" y="361"/>
                </a:lnTo>
                <a:lnTo>
                  <a:pt x="2025" y="361"/>
                </a:lnTo>
                <a:lnTo>
                  <a:pt x="2025" y="361"/>
                </a:lnTo>
                <a:lnTo>
                  <a:pt x="2033" y="361"/>
                </a:lnTo>
                <a:lnTo>
                  <a:pt x="2033" y="361"/>
                </a:lnTo>
                <a:lnTo>
                  <a:pt x="2041" y="361"/>
                </a:lnTo>
                <a:lnTo>
                  <a:pt x="2041" y="361"/>
                </a:lnTo>
                <a:lnTo>
                  <a:pt x="2041" y="361"/>
                </a:lnTo>
                <a:lnTo>
                  <a:pt x="2041" y="361"/>
                </a:lnTo>
                <a:lnTo>
                  <a:pt x="2048" y="361"/>
                </a:lnTo>
                <a:lnTo>
                  <a:pt x="2048" y="353"/>
                </a:lnTo>
                <a:lnTo>
                  <a:pt x="2056" y="353"/>
                </a:lnTo>
                <a:lnTo>
                  <a:pt x="2056" y="353"/>
                </a:lnTo>
                <a:lnTo>
                  <a:pt x="2064" y="353"/>
                </a:lnTo>
                <a:lnTo>
                  <a:pt x="2064" y="353"/>
                </a:lnTo>
                <a:lnTo>
                  <a:pt x="2064" y="353"/>
                </a:lnTo>
                <a:lnTo>
                  <a:pt x="2064" y="353"/>
                </a:lnTo>
                <a:lnTo>
                  <a:pt x="2071" y="353"/>
                </a:lnTo>
                <a:lnTo>
                  <a:pt x="2071" y="353"/>
                </a:lnTo>
                <a:lnTo>
                  <a:pt x="2079" y="353"/>
                </a:lnTo>
                <a:lnTo>
                  <a:pt x="2079" y="353"/>
                </a:lnTo>
                <a:lnTo>
                  <a:pt x="2087" y="353"/>
                </a:lnTo>
                <a:lnTo>
                  <a:pt x="2087" y="353"/>
                </a:lnTo>
                <a:lnTo>
                  <a:pt x="2087" y="353"/>
                </a:lnTo>
                <a:lnTo>
                  <a:pt x="2087" y="345"/>
                </a:lnTo>
                <a:lnTo>
                  <a:pt x="2094" y="345"/>
                </a:lnTo>
                <a:lnTo>
                  <a:pt x="2094" y="345"/>
                </a:lnTo>
                <a:lnTo>
                  <a:pt x="2102" y="345"/>
                </a:lnTo>
                <a:lnTo>
                  <a:pt x="2102" y="345"/>
                </a:lnTo>
                <a:lnTo>
                  <a:pt x="2110" y="345"/>
                </a:lnTo>
                <a:lnTo>
                  <a:pt x="2110" y="338"/>
                </a:lnTo>
                <a:lnTo>
                  <a:pt x="2117" y="338"/>
                </a:lnTo>
                <a:lnTo>
                  <a:pt x="2117" y="338"/>
                </a:lnTo>
                <a:lnTo>
                  <a:pt x="2117" y="338"/>
                </a:lnTo>
                <a:lnTo>
                  <a:pt x="2117" y="338"/>
                </a:lnTo>
                <a:lnTo>
                  <a:pt x="2125" y="338"/>
                </a:lnTo>
                <a:lnTo>
                  <a:pt x="2125" y="338"/>
                </a:lnTo>
                <a:lnTo>
                  <a:pt x="2140" y="338"/>
                </a:lnTo>
                <a:lnTo>
                  <a:pt x="2140" y="338"/>
                </a:lnTo>
                <a:lnTo>
                  <a:pt x="2140" y="338"/>
                </a:lnTo>
                <a:lnTo>
                  <a:pt x="2140" y="330"/>
                </a:lnTo>
                <a:lnTo>
                  <a:pt x="2148" y="330"/>
                </a:lnTo>
                <a:lnTo>
                  <a:pt x="2148" y="330"/>
                </a:lnTo>
                <a:lnTo>
                  <a:pt x="2156" y="330"/>
                </a:lnTo>
                <a:lnTo>
                  <a:pt x="2156" y="330"/>
                </a:lnTo>
                <a:lnTo>
                  <a:pt x="2163" y="330"/>
                </a:lnTo>
                <a:lnTo>
                  <a:pt x="2163" y="322"/>
                </a:lnTo>
                <a:lnTo>
                  <a:pt x="2163" y="322"/>
                </a:lnTo>
                <a:lnTo>
                  <a:pt x="2163" y="322"/>
                </a:lnTo>
                <a:lnTo>
                  <a:pt x="2171" y="322"/>
                </a:lnTo>
                <a:lnTo>
                  <a:pt x="2171" y="322"/>
                </a:lnTo>
                <a:lnTo>
                  <a:pt x="2179" y="322"/>
                </a:lnTo>
                <a:lnTo>
                  <a:pt x="2179" y="322"/>
                </a:lnTo>
                <a:lnTo>
                  <a:pt x="2186" y="322"/>
                </a:lnTo>
                <a:lnTo>
                  <a:pt x="2186" y="322"/>
                </a:lnTo>
                <a:lnTo>
                  <a:pt x="2186" y="322"/>
                </a:lnTo>
                <a:lnTo>
                  <a:pt x="2186" y="315"/>
                </a:lnTo>
                <a:lnTo>
                  <a:pt x="2194" y="315"/>
                </a:lnTo>
                <a:lnTo>
                  <a:pt x="2194" y="315"/>
                </a:lnTo>
                <a:lnTo>
                  <a:pt x="2202" y="315"/>
                </a:lnTo>
                <a:lnTo>
                  <a:pt x="2202" y="315"/>
                </a:lnTo>
                <a:lnTo>
                  <a:pt x="2209" y="315"/>
                </a:lnTo>
                <a:lnTo>
                  <a:pt x="2209" y="315"/>
                </a:lnTo>
                <a:lnTo>
                  <a:pt x="2217" y="315"/>
                </a:lnTo>
                <a:lnTo>
                  <a:pt x="2217" y="315"/>
                </a:lnTo>
                <a:lnTo>
                  <a:pt x="2217" y="315"/>
                </a:lnTo>
                <a:lnTo>
                  <a:pt x="2217" y="315"/>
                </a:lnTo>
                <a:lnTo>
                  <a:pt x="2225" y="315"/>
                </a:lnTo>
                <a:lnTo>
                  <a:pt x="2225" y="315"/>
                </a:lnTo>
                <a:lnTo>
                  <a:pt x="2232" y="315"/>
                </a:lnTo>
                <a:lnTo>
                  <a:pt x="2232" y="315"/>
                </a:lnTo>
                <a:lnTo>
                  <a:pt x="2240" y="315"/>
                </a:lnTo>
                <a:lnTo>
                  <a:pt x="2240" y="315"/>
                </a:lnTo>
                <a:lnTo>
                  <a:pt x="2240" y="315"/>
                </a:lnTo>
                <a:lnTo>
                  <a:pt x="2240" y="315"/>
                </a:lnTo>
                <a:lnTo>
                  <a:pt x="2248" y="315"/>
                </a:lnTo>
                <a:lnTo>
                  <a:pt x="2248" y="307"/>
                </a:lnTo>
                <a:lnTo>
                  <a:pt x="2255" y="307"/>
                </a:lnTo>
                <a:lnTo>
                  <a:pt x="2255" y="307"/>
                </a:lnTo>
                <a:lnTo>
                  <a:pt x="2263" y="307"/>
                </a:lnTo>
                <a:lnTo>
                  <a:pt x="2263" y="307"/>
                </a:lnTo>
                <a:lnTo>
                  <a:pt x="2263" y="307"/>
                </a:lnTo>
                <a:lnTo>
                  <a:pt x="2263" y="307"/>
                </a:lnTo>
                <a:lnTo>
                  <a:pt x="2271" y="307"/>
                </a:lnTo>
                <a:lnTo>
                  <a:pt x="2271" y="307"/>
                </a:lnTo>
                <a:lnTo>
                  <a:pt x="2278" y="307"/>
                </a:lnTo>
                <a:lnTo>
                  <a:pt x="2278" y="307"/>
                </a:lnTo>
                <a:lnTo>
                  <a:pt x="2286" y="307"/>
                </a:lnTo>
                <a:lnTo>
                  <a:pt x="2286" y="307"/>
                </a:lnTo>
                <a:lnTo>
                  <a:pt x="2294" y="307"/>
                </a:lnTo>
                <a:lnTo>
                  <a:pt x="2294" y="307"/>
                </a:lnTo>
                <a:lnTo>
                  <a:pt x="2294" y="307"/>
                </a:lnTo>
                <a:lnTo>
                  <a:pt x="2294" y="307"/>
                </a:lnTo>
                <a:lnTo>
                  <a:pt x="2301" y="307"/>
                </a:lnTo>
                <a:lnTo>
                  <a:pt x="2301" y="299"/>
                </a:lnTo>
                <a:lnTo>
                  <a:pt x="2309" y="299"/>
                </a:lnTo>
                <a:lnTo>
                  <a:pt x="2309" y="299"/>
                </a:lnTo>
                <a:lnTo>
                  <a:pt x="2317" y="299"/>
                </a:lnTo>
                <a:lnTo>
                  <a:pt x="2317" y="299"/>
                </a:lnTo>
                <a:lnTo>
                  <a:pt x="2317" y="299"/>
                </a:lnTo>
                <a:lnTo>
                  <a:pt x="2317" y="299"/>
                </a:lnTo>
                <a:lnTo>
                  <a:pt x="2324" y="299"/>
                </a:lnTo>
                <a:lnTo>
                  <a:pt x="2324" y="299"/>
                </a:lnTo>
                <a:lnTo>
                  <a:pt x="2332" y="299"/>
                </a:lnTo>
                <a:lnTo>
                  <a:pt x="2332" y="299"/>
                </a:lnTo>
                <a:lnTo>
                  <a:pt x="2340" y="299"/>
                </a:lnTo>
                <a:lnTo>
                  <a:pt x="2340" y="299"/>
                </a:lnTo>
                <a:lnTo>
                  <a:pt x="2340" y="299"/>
                </a:lnTo>
                <a:lnTo>
                  <a:pt x="2340" y="299"/>
                </a:lnTo>
                <a:lnTo>
                  <a:pt x="2347" y="299"/>
                </a:lnTo>
                <a:lnTo>
                  <a:pt x="2347" y="299"/>
                </a:lnTo>
                <a:lnTo>
                  <a:pt x="2355" y="299"/>
                </a:lnTo>
                <a:lnTo>
                  <a:pt x="2355" y="299"/>
                </a:lnTo>
                <a:lnTo>
                  <a:pt x="2363" y="299"/>
                </a:lnTo>
                <a:lnTo>
                  <a:pt x="2363" y="299"/>
                </a:lnTo>
                <a:lnTo>
                  <a:pt x="2378" y="299"/>
                </a:lnTo>
                <a:lnTo>
                  <a:pt x="2378" y="299"/>
                </a:lnTo>
                <a:lnTo>
                  <a:pt x="2386" y="299"/>
                </a:lnTo>
                <a:lnTo>
                  <a:pt x="2386" y="299"/>
                </a:lnTo>
                <a:lnTo>
                  <a:pt x="2394" y="299"/>
                </a:lnTo>
                <a:lnTo>
                  <a:pt x="2394" y="299"/>
                </a:lnTo>
                <a:lnTo>
                  <a:pt x="2394" y="299"/>
                </a:lnTo>
                <a:lnTo>
                  <a:pt x="2394" y="299"/>
                </a:lnTo>
                <a:lnTo>
                  <a:pt x="2401" y="299"/>
                </a:lnTo>
                <a:lnTo>
                  <a:pt x="2401" y="299"/>
                </a:lnTo>
                <a:lnTo>
                  <a:pt x="2409" y="299"/>
                </a:lnTo>
                <a:lnTo>
                  <a:pt x="2409" y="299"/>
                </a:lnTo>
                <a:lnTo>
                  <a:pt x="2417" y="299"/>
                </a:lnTo>
                <a:lnTo>
                  <a:pt x="2417" y="299"/>
                </a:lnTo>
                <a:lnTo>
                  <a:pt x="2417" y="299"/>
                </a:lnTo>
                <a:lnTo>
                  <a:pt x="2417" y="299"/>
                </a:lnTo>
                <a:lnTo>
                  <a:pt x="2424" y="299"/>
                </a:lnTo>
                <a:lnTo>
                  <a:pt x="2424" y="299"/>
                </a:lnTo>
                <a:lnTo>
                  <a:pt x="2432" y="299"/>
                </a:lnTo>
                <a:lnTo>
                  <a:pt x="2432" y="299"/>
                </a:lnTo>
                <a:lnTo>
                  <a:pt x="2440" y="299"/>
                </a:lnTo>
                <a:lnTo>
                  <a:pt x="2440" y="299"/>
                </a:lnTo>
                <a:lnTo>
                  <a:pt x="2440" y="299"/>
                </a:lnTo>
                <a:lnTo>
                  <a:pt x="2440" y="299"/>
                </a:lnTo>
                <a:lnTo>
                  <a:pt x="2447" y="299"/>
                </a:lnTo>
                <a:lnTo>
                  <a:pt x="2447" y="299"/>
                </a:lnTo>
                <a:lnTo>
                  <a:pt x="2455" y="299"/>
                </a:lnTo>
                <a:lnTo>
                  <a:pt x="2455" y="299"/>
                </a:lnTo>
                <a:lnTo>
                  <a:pt x="2463" y="299"/>
                </a:lnTo>
                <a:lnTo>
                  <a:pt x="2463" y="292"/>
                </a:lnTo>
                <a:lnTo>
                  <a:pt x="2470" y="292"/>
                </a:lnTo>
                <a:lnTo>
                  <a:pt x="2470" y="292"/>
                </a:lnTo>
                <a:lnTo>
                  <a:pt x="2470" y="292"/>
                </a:lnTo>
                <a:lnTo>
                  <a:pt x="2470" y="292"/>
                </a:lnTo>
                <a:lnTo>
                  <a:pt x="2478" y="292"/>
                </a:lnTo>
                <a:lnTo>
                  <a:pt x="2478" y="292"/>
                </a:lnTo>
                <a:lnTo>
                  <a:pt x="2486" y="292"/>
                </a:lnTo>
                <a:lnTo>
                  <a:pt x="2486" y="292"/>
                </a:lnTo>
                <a:lnTo>
                  <a:pt x="2493" y="292"/>
                </a:lnTo>
                <a:lnTo>
                  <a:pt x="2493" y="292"/>
                </a:lnTo>
                <a:lnTo>
                  <a:pt x="2493" y="292"/>
                </a:lnTo>
                <a:lnTo>
                  <a:pt x="2493" y="292"/>
                </a:lnTo>
                <a:lnTo>
                  <a:pt x="2501" y="292"/>
                </a:lnTo>
                <a:lnTo>
                  <a:pt x="2501" y="292"/>
                </a:lnTo>
                <a:lnTo>
                  <a:pt x="2509" y="292"/>
                </a:lnTo>
                <a:lnTo>
                  <a:pt x="2509" y="292"/>
                </a:lnTo>
                <a:lnTo>
                  <a:pt x="2516" y="292"/>
                </a:lnTo>
                <a:lnTo>
                  <a:pt x="2516" y="292"/>
                </a:lnTo>
                <a:lnTo>
                  <a:pt x="2516" y="292"/>
                </a:lnTo>
                <a:lnTo>
                  <a:pt x="2516" y="292"/>
                </a:lnTo>
                <a:lnTo>
                  <a:pt x="2524" y="292"/>
                </a:lnTo>
                <a:lnTo>
                  <a:pt x="2524" y="292"/>
                </a:lnTo>
                <a:lnTo>
                  <a:pt x="2532" y="292"/>
                </a:lnTo>
                <a:lnTo>
                  <a:pt x="2532" y="292"/>
                </a:lnTo>
                <a:lnTo>
                  <a:pt x="2539" y="292"/>
                </a:lnTo>
                <a:lnTo>
                  <a:pt x="2539" y="292"/>
                </a:lnTo>
                <a:lnTo>
                  <a:pt x="2539" y="292"/>
                </a:lnTo>
                <a:lnTo>
                  <a:pt x="2539" y="292"/>
                </a:lnTo>
                <a:lnTo>
                  <a:pt x="2547" y="292"/>
                </a:lnTo>
                <a:lnTo>
                  <a:pt x="2547" y="292"/>
                </a:lnTo>
                <a:lnTo>
                  <a:pt x="2555" y="292"/>
                </a:lnTo>
                <a:lnTo>
                  <a:pt x="2555" y="284"/>
                </a:lnTo>
                <a:lnTo>
                  <a:pt x="2562" y="284"/>
                </a:lnTo>
                <a:lnTo>
                  <a:pt x="2562" y="284"/>
                </a:lnTo>
                <a:lnTo>
                  <a:pt x="2570" y="284"/>
                </a:lnTo>
                <a:lnTo>
                  <a:pt x="2570" y="284"/>
                </a:lnTo>
                <a:lnTo>
                  <a:pt x="2570" y="284"/>
                </a:lnTo>
                <a:lnTo>
                  <a:pt x="2570" y="284"/>
                </a:lnTo>
                <a:lnTo>
                  <a:pt x="2578" y="284"/>
                </a:lnTo>
                <a:lnTo>
                  <a:pt x="2578" y="284"/>
                </a:lnTo>
                <a:lnTo>
                  <a:pt x="2585" y="284"/>
                </a:lnTo>
                <a:lnTo>
                  <a:pt x="2585" y="284"/>
                </a:lnTo>
                <a:lnTo>
                  <a:pt x="2593" y="284"/>
                </a:lnTo>
                <a:lnTo>
                  <a:pt x="2593" y="284"/>
                </a:lnTo>
                <a:lnTo>
                  <a:pt x="2593" y="284"/>
                </a:lnTo>
                <a:lnTo>
                  <a:pt x="2593" y="276"/>
                </a:lnTo>
                <a:lnTo>
                  <a:pt x="2601" y="276"/>
                </a:lnTo>
                <a:lnTo>
                  <a:pt x="2601" y="276"/>
                </a:lnTo>
                <a:lnTo>
                  <a:pt x="2608" y="276"/>
                </a:lnTo>
                <a:lnTo>
                  <a:pt x="2608" y="276"/>
                </a:lnTo>
                <a:lnTo>
                  <a:pt x="2616" y="276"/>
                </a:lnTo>
                <a:lnTo>
                  <a:pt x="2616" y="276"/>
                </a:lnTo>
                <a:lnTo>
                  <a:pt x="2616" y="276"/>
                </a:lnTo>
                <a:lnTo>
                  <a:pt x="2616" y="276"/>
                </a:lnTo>
                <a:lnTo>
                  <a:pt x="2624" y="276"/>
                </a:lnTo>
                <a:lnTo>
                  <a:pt x="2624" y="276"/>
                </a:lnTo>
                <a:lnTo>
                  <a:pt x="2631" y="276"/>
                </a:lnTo>
                <a:lnTo>
                  <a:pt x="2631" y="276"/>
                </a:lnTo>
                <a:lnTo>
                  <a:pt x="2639" y="276"/>
                </a:lnTo>
                <a:lnTo>
                  <a:pt x="2639" y="276"/>
                </a:lnTo>
                <a:lnTo>
                  <a:pt x="2639" y="276"/>
                </a:lnTo>
                <a:lnTo>
                  <a:pt x="2639" y="276"/>
                </a:lnTo>
                <a:lnTo>
                  <a:pt x="2647" y="276"/>
                </a:lnTo>
                <a:lnTo>
                  <a:pt x="2647" y="276"/>
                </a:lnTo>
                <a:lnTo>
                  <a:pt x="2654" y="276"/>
                </a:lnTo>
                <a:lnTo>
                  <a:pt x="2654" y="276"/>
                </a:lnTo>
                <a:lnTo>
                  <a:pt x="2662" y="276"/>
                </a:lnTo>
                <a:lnTo>
                  <a:pt x="2662" y="276"/>
                </a:lnTo>
                <a:lnTo>
                  <a:pt x="2670" y="276"/>
                </a:lnTo>
                <a:lnTo>
                  <a:pt x="2670" y="276"/>
                </a:lnTo>
                <a:lnTo>
                  <a:pt x="2670" y="276"/>
                </a:lnTo>
                <a:lnTo>
                  <a:pt x="2670" y="276"/>
                </a:lnTo>
                <a:lnTo>
                  <a:pt x="2677" y="276"/>
                </a:lnTo>
                <a:lnTo>
                  <a:pt x="2677" y="276"/>
                </a:lnTo>
                <a:lnTo>
                  <a:pt x="2685" y="276"/>
                </a:lnTo>
                <a:lnTo>
                  <a:pt x="2685" y="276"/>
                </a:lnTo>
                <a:lnTo>
                  <a:pt x="2693" y="276"/>
                </a:lnTo>
                <a:lnTo>
                  <a:pt x="2693" y="276"/>
                </a:lnTo>
                <a:lnTo>
                  <a:pt x="2693" y="276"/>
                </a:lnTo>
                <a:lnTo>
                  <a:pt x="2693" y="276"/>
                </a:lnTo>
                <a:lnTo>
                  <a:pt x="2700" y="276"/>
                </a:lnTo>
                <a:lnTo>
                  <a:pt x="2700" y="269"/>
                </a:lnTo>
                <a:lnTo>
                  <a:pt x="2708" y="269"/>
                </a:lnTo>
                <a:lnTo>
                  <a:pt x="2708" y="269"/>
                </a:lnTo>
                <a:lnTo>
                  <a:pt x="2716" y="269"/>
                </a:lnTo>
                <a:lnTo>
                  <a:pt x="2716" y="269"/>
                </a:lnTo>
                <a:lnTo>
                  <a:pt x="2716" y="269"/>
                </a:lnTo>
                <a:lnTo>
                  <a:pt x="2716" y="269"/>
                </a:lnTo>
                <a:lnTo>
                  <a:pt x="2723" y="269"/>
                </a:lnTo>
                <a:lnTo>
                  <a:pt x="2723" y="269"/>
                </a:lnTo>
                <a:lnTo>
                  <a:pt x="2731" y="269"/>
                </a:lnTo>
                <a:lnTo>
                  <a:pt x="2731" y="269"/>
                </a:lnTo>
                <a:lnTo>
                  <a:pt x="2739" y="269"/>
                </a:lnTo>
                <a:lnTo>
                  <a:pt x="2739" y="269"/>
                </a:lnTo>
                <a:lnTo>
                  <a:pt x="2746" y="269"/>
                </a:lnTo>
                <a:lnTo>
                  <a:pt x="2746" y="269"/>
                </a:lnTo>
                <a:lnTo>
                  <a:pt x="2746" y="269"/>
                </a:lnTo>
                <a:lnTo>
                  <a:pt x="2746" y="269"/>
                </a:lnTo>
                <a:lnTo>
                  <a:pt x="2754" y="269"/>
                </a:lnTo>
                <a:lnTo>
                  <a:pt x="2754" y="269"/>
                </a:lnTo>
                <a:lnTo>
                  <a:pt x="2762" y="269"/>
                </a:lnTo>
                <a:lnTo>
                  <a:pt x="2762" y="269"/>
                </a:lnTo>
                <a:lnTo>
                  <a:pt x="2769" y="269"/>
                </a:lnTo>
                <a:lnTo>
                  <a:pt x="2769" y="269"/>
                </a:lnTo>
                <a:lnTo>
                  <a:pt x="2769" y="269"/>
                </a:lnTo>
                <a:lnTo>
                  <a:pt x="2769" y="261"/>
                </a:lnTo>
                <a:lnTo>
                  <a:pt x="2777" y="261"/>
                </a:lnTo>
                <a:lnTo>
                  <a:pt x="2777" y="261"/>
                </a:lnTo>
                <a:lnTo>
                  <a:pt x="2785" y="261"/>
                </a:lnTo>
                <a:lnTo>
                  <a:pt x="2785" y="261"/>
                </a:lnTo>
                <a:lnTo>
                  <a:pt x="2792" y="261"/>
                </a:lnTo>
                <a:lnTo>
                  <a:pt x="2792" y="261"/>
                </a:lnTo>
                <a:lnTo>
                  <a:pt x="2792" y="261"/>
                </a:lnTo>
                <a:lnTo>
                  <a:pt x="2792" y="261"/>
                </a:lnTo>
                <a:lnTo>
                  <a:pt x="2800" y="261"/>
                </a:lnTo>
                <a:lnTo>
                  <a:pt x="2800" y="261"/>
                </a:lnTo>
                <a:lnTo>
                  <a:pt x="2808" y="261"/>
                </a:lnTo>
                <a:lnTo>
                  <a:pt x="2808" y="261"/>
                </a:lnTo>
                <a:lnTo>
                  <a:pt x="2815" y="261"/>
                </a:lnTo>
                <a:lnTo>
                  <a:pt x="2815" y="253"/>
                </a:lnTo>
                <a:lnTo>
                  <a:pt x="2815" y="253"/>
                </a:lnTo>
                <a:lnTo>
                  <a:pt x="2815" y="253"/>
                </a:lnTo>
                <a:lnTo>
                  <a:pt x="2823" y="253"/>
                </a:lnTo>
                <a:lnTo>
                  <a:pt x="2823" y="253"/>
                </a:lnTo>
                <a:lnTo>
                  <a:pt x="2831" y="253"/>
                </a:lnTo>
                <a:lnTo>
                  <a:pt x="2831" y="253"/>
                </a:lnTo>
                <a:lnTo>
                  <a:pt x="2838" y="253"/>
                </a:lnTo>
                <a:lnTo>
                  <a:pt x="2838" y="253"/>
                </a:lnTo>
                <a:lnTo>
                  <a:pt x="2846" y="253"/>
                </a:lnTo>
                <a:lnTo>
                  <a:pt x="2846" y="253"/>
                </a:lnTo>
                <a:lnTo>
                  <a:pt x="2846" y="253"/>
                </a:lnTo>
                <a:lnTo>
                  <a:pt x="2846" y="253"/>
                </a:lnTo>
                <a:lnTo>
                  <a:pt x="2854" y="253"/>
                </a:lnTo>
                <a:lnTo>
                  <a:pt x="2854" y="253"/>
                </a:lnTo>
                <a:lnTo>
                  <a:pt x="2861" y="253"/>
                </a:lnTo>
                <a:lnTo>
                  <a:pt x="2861" y="253"/>
                </a:lnTo>
                <a:lnTo>
                  <a:pt x="2869" y="253"/>
                </a:lnTo>
                <a:lnTo>
                  <a:pt x="2869" y="253"/>
                </a:lnTo>
                <a:lnTo>
                  <a:pt x="2869" y="253"/>
                </a:lnTo>
                <a:lnTo>
                  <a:pt x="2869" y="253"/>
                </a:lnTo>
                <a:lnTo>
                  <a:pt x="2877" y="253"/>
                </a:lnTo>
                <a:lnTo>
                  <a:pt x="2877" y="253"/>
                </a:lnTo>
                <a:lnTo>
                  <a:pt x="2884" y="253"/>
                </a:lnTo>
                <a:lnTo>
                  <a:pt x="2884" y="253"/>
                </a:lnTo>
                <a:lnTo>
                  <a:pt x="2892" y="253"/>
                </a:lnTo>
                <a:lnTo>
                  <a:pt x="2892" y="253"/>
                </a:lnTo>
                <a:lnTo>
                  <a:pt x="2892" y="253"/>
                </a:lnTo>
                <a:lnTo>
                  <a:pt x="2892" y="253"/>
                </a:lnTo>
                <a:lnTo>
                  <a:pt x="2900" y="253"/>
                </a:lnTo>
                <a:lnTo>
                  <a:pt x="2900" y="253"/>
                </a:lnTo>
                <a:lnTo>
                  <a:pt x="2907" y="253"/>
                </a:lnTo>
                <a:lnTo>
                  <a:pt x="2907" y="253"/>
                </a:lnTo>
                <a:lnTo>
                  <a:pt x="2915" y="253"/>
                </a:lnTo>
                <a:lnTo>
                  <a:pt x="2915" y="253"/>
                </a:lnTo>
                <a:lnTo>
                  <a:pt x="2923" y="253"/>
                </a:lnTo>
                <a:lnTo>
                  <a:pt x="2923" y="246"/>
                </a:lnTo>
                <a:lnTo>
                  <a:pt x="2923" y="246"/>
                </a:lnTo>
                <a:lnTo>
                  <a:pt x="2923" y="246"/>
                </a:lnTo>
                <a:lnTo>
                  <a:pt x="2930" y="246"/>
                </a:lnTo>
                <a:lnTo>
                  <a:pt x="2930" y="246"/>
                </a:lnTo>
                <a:lnTo>
                  <a:pt x="2938" y="246"/>
                </a:lnTo>
                <a:lnTo>
                  <a:pt x="2938" y="246"/>
                </a:lnTo>
                <a:lnTo>
                  <a:pt x="2946" y="246"/>
                </a:lnTo>
                <a:lnTo>
                  <a:pt x="2946" y="238"/>
                </a:lnTo>
                <a:lnTo>
                  <a:pt x="2946" y="238"/>
                </a:lnTo>
                <a:lnTo>
                  <a:pt x="2946" y="238"/>
                </a:lnTo>
                <a:lnTo>
                  <a:pt x="2953" y="238"/>
                </a:lnTo>
                <a:lnTo>
                  <a:pt x="2953" y="238"/>
                </a:lnTo>
                <a:lnTo>
                  <a:pt x="2961" y="238"/>
                </a:lnTo>
                <a:lnTo>
                  <a:pt x="2961" y="238"/>
                </a:lnTo>
                <a:lnTo>
                  <a:pt x="2969" y="238"/>
                </a:lnTo>
                <a:lnTo>
                  <a:pt x="2969" y="238"/>
                </a:lnTo>
                <a:lnTo>
                  <a:pt x="2969" y="238"/>
                </a:lnTo>
                <a:lnTo>
                  <a:pt x="2969" y="238"/>
                </a:lnTo>
                <a:lnTo>
                  <a:pt x="2976" y="238"/>
                </a:lnTo>
                <a:lnTo>
                  <a:pt x="2976" y="238"/>
                </a:lnTo>
                <a:lnTo>
                  <a:pt x="2984" y="238"/>
                </a:lnTo>
                <a:lnTo>
                  <a:pt x="2984" y="238"/>
                </a:lnTo>
                <a:lnTo>
                  <a:pt x="2992" y="238"/>
                </a:lnTo>
                <a:lnTo>
                  <a:pt x="2992" y="238"/>
                </a:lnTo>
                <a:lnTo>
                  <a:pt x="2992" y="238"/>
                </a:lnTo>
                <a:lnTo>
                  <a:pt x="2992" y="230"/>
                </a:lnTo>
                <a:lnTo>
                  <a:pt x="3000" y="230"/>
                </a:lnTo>
                <a:lnTo>
                  <a:pt x="3000" y="230"/>
                </a:lnTo>
                <a:lnTo>
                  <a:pt x="3007" y="230"/>
                </a:lnTo>
                <a:lnTo>
                  <a:pt x="3007" y="230"/>
                </a:lnTo>
                <a:lnTo>
                  <a:pt x="3015" y="230"/>
                </a:lnTo>
                <a:lnTo>
                  <a:pt x="3015" y="230"/>
                </a:lnTo>
                <a:lnTo>
                  <a:pt x="3023" y="230"/>
                </a:lnTo>
                <a:lnTo>
                  <a:pt x="3023" y="230"/>
                </a:lnTo>
                <a:lnTo>
                  <a:pt x="3023" y="230"/>
                </a:lnTo>
                <a:lnTo>
                  <a:pt x="3023" y="230"/>
                </a:lnTo>
                <a:lnTo>
                  <a:pt x="3030" y="230"/>
                </a:lnTo>
                <a:lnTo>
                  <a:pt x="3030" y="223"/>
                </a:lnTo>
                <a:lnTo>
                  <a:pt x="3038" y="223"/>
                </a:lnTo>
                <a:lnTo>
                  <a:pt x="3038" y="223"/>
                </a:lnTo>
                <a:lnTo>
                  <a:pt x="3046" y="223"/>
                </a:lnTo>
                <a:lnTo>
                  <a:pt x="3046" y="223"/>
                </a:lnTo>
                <a:lnTo>
                  <a:pt x="3046" y="223"/>
                </a:lnTo>
                <a:lnTo>
                  <a:pt x="3046" y="215"/>
                </a:lnTo>
                <a:lnTo>
                  <a:pt x="3053" y="215"/>
                </a:lnTo>
                <a:lnTo>
                  <a:pt x="3053" y="215"/>
                </a:lnTo>
                <a:lnTo>
                  <a:pt x="3061" y="215"/>
                </a:lnTo>
                <a:lnTo>
                  <a:pt x="3061" y="215"/>
                </a:lnTo>
                <a:lnTo>
                  <a:pt x="3069" y="215"/>
                </a:lnTo>
                <a:lnTo>
                  <a:pt x="3069" y="215"/>
                </a:lnTo>
                <a:lnTo>
                  <a:pt x="3069" y="215"/>
                </a:lnTo>
                <a:lnTo>
                  <a:pt x="3069" y="215"/>
                </a:lnTo>
                <a:lnTo>
                  <a:pt x="3076" y="215"/>
                </a:lnTo>
                <a:lnTo>
                  <a:pt x="3076" y="207"/>
                </a:lnTo>
                <a:lnTo>
                  <a:pt x="3084" y="207"/>
                </a:lnTo>
                <a:lnTo>
                  <a:pt x="3084" y="207"/>
                </a:lnTo>
                <a:lnTo>
                  <a:pt x="3092" y="207"/>
                </a:lnTo>
                <a:lnTo>
                  <a:pt x="3092" y="207"/>
                </a:lnTo>
                <a:lnTo>
                  <a:pt x="3099" y="207"/>
                </a:lnTo>
                <a:lnTo>
                  <a:pt x="3099" y="207"/>
                </a:lnTo>
                <a:lnTo>
                  <a:pt x="3099" y="207"/>
                </a:lnTo>
                <a:lnTo>
                  <a:pt x="3099" y="207"/>
                </a:lnTo>
                <a:lnTo>
                  <a:pt x="3107" y="207"/>
                </a:lnTo>
                <a:lnTo>
                  <a:pt x="3107" y="207"/>
                </a:lnTo>
                <a:lnTo>
                  <a:pt x="3115" y="207"/>
                </a:lnTo>
                <a:lnTo>
                  <a:pt x="3115" y="207"/>
                </a:lnTo>
                <a:lnTo>
                  <a:pt x="3122" y="207"/>
                </a:lnTo>
                <a:lnTo>
                  <a:pt x="3122" y="207"/>
                </a:lnTo>
                <a:lnTo>
                  <a:pt x="3122" y="207"/>
                </a:lnTo>
                <a:lnTo>
                  <a:pt x="3122" y="207"/>
                </a:lnTo>
                <a:lnTo>
                  <a:pt x="3130" y="207"/>
                </a:lnTo>
                <a:lnTo>
                  <a:pt x="3130" y="200"/>
                </a:lnTo>
                <a:lnTo>
                  <a:pt x="3138" y="200"/>
                </a:lnTo>
                <a:lnTo>
                  <a:pt x="3138" y="200"/>
                </a:lnTo>
                <a:lnTo>
                  <a:pt x="3145" y="200"/>
                </a:lnTo>
                <a:lnTo>
                  <a:pt x="3145" y="200"/>
                </a:lnTo>
                <a:lnTo>
                  <a:pt x="3145" y="200"/>
                </a:lnTo>
                <a:lnTo>
                  <a:pt x="3145" y="200"/>
                </a:lnTo>
                <a:lnTo>
                  <a:pt x="3153" y="200"/>
                </a:lnTo>
                <a:lnTo>
                  <a:pt x="3153" y="192"/>
                </a:lnTo>
                <a:lnTo>
                  <a:pt x="3161" y="192"/>
                </a:lnTo>
                <a:lnTo>
                  <a:pt x="3161" y="192"/>
                </a:lnTo>
                <a:lnTo>
                  <a:pt x="3168" y="192"/>
                </a:lnTo>
                <a:lnTo>
                  <a:pt x="3168" y="184"/>
                </a:lnTo>
                <a:lnTo>
                  <a:pt x="3168" y="184"/>
                </a:lnTo>
                <a:lnTo>
                  <a:pt x="3168" y="177"/>
                </a:lnTo>
                <a:lnTo>
                  <a:pt x="3176" y="177"/>
                </a:lnTo>
                <a:lnTo>
                  <a:pt x="3176" y="177"/>
                </a:lnTo>
                <a:lnTo>
                  <a:pt x="3184" y="177"/>
                </a:lnTo>
                <a:lnTo>
                  <a:pt x="3184" y="169"/>
                </a:lnTo>
                <a:lnTo>
                  <a:pt x="3191" y="169"/>
                </a:lnTo>
                <a:lnTo>
                  <a:pt x="3191" y="169"/>
                </a:lnTo>
                <a:lnTo>
                  <a:pt x="3199" y="169"/>
                </a:lnTo>
                <a:lnTo>
                  <a:pt x="3199" y="169"/>
                </a:lnTo>
                <a:lnTo>
                  <a:pt x="3199" y="169"/>
                </a:lnTo>
                <a:lnTo>
                  <a:pt x="3199" y="169"/>
                </a:lnTo>
                <a:lnTo>
                  <a:pt x="3207" y="169"/>
                </a:lnTo>
                <a:lnTo>
                  <a:pt x="3207" y="161"/>
                </a:lnTo>
                <a:lnTo>
                  <a:pt x="3214" y="161"/>
                </a:lnTo>
                <a:lnTo>
                  <a:pt x="3214" y="154"/>
                </a:lnTo>
                <a:lnTo>
                  <a:pt x="3222" y="154"/>
                </a:lnTo>
                <a:lnTo>
                  <a:pt x="3222" y="154"/>
                </a:lnTo>
                <a:lnTo>
                  <a:pt x="3222" y="154"/>
                </a:lnTo>
                <a:lnTo>
                  <a:pt x="3222" y="146"/>
                </a:lnTo>
                <a:lnTo>
                  <a:pt x="3230" y="146"/>
                </a:lnTo>
                <a:lnTo>
                  <a:pt x="3230" y="146"/>
                </a:lnTo>
                <a:lnTo>
                  <a:pt x="3237" y="146"/>
                </a:lnTo>
                <a:lnTo>
                  <a:pt x="3237" y="146"/>
                </a:lnTo>
                <a:lnTo>
                  <a:pt x="3245" y="146"/>
                </a:lnTo>
                <a:lnTo>
                  <a:pt x="3245" y="138"/>
                </a:lnTo>
                <a:lnTo>
                  <a:pt x="3245" y="138"/>
                </a:lnTo>
                <a:lnTo>
                  <a:pt x="3245" y="138"/>
                </a:lnTo>
                <a:lnTo>
                  <a:pt x="3253" y="138"/>
                </a:lnTo>
                <a:lnTo>
                  <a:pt x="3253" y="131"/>
                </a:lnTo>
                <a:lnTo>
                  <a:pt x="3260" y="131"/>
                </a:lnTo>
                <a:lnTo>
                  <a:pt x="3260" y="131"/>
                </a:lnTo>
                <a:lnTo>
                  <a:pt x="3268" y="131"/>
                </a:lnTo>
                <a:lnTo>
                  <a:pt x="3268" y="131"/>
                </a:lnTo>
                <a:lnTo>
                  <a:pt x="3276" y="131"/>
                </a:lnTo>
                <a:lnTo>
                  <a:pt x="3276" y="131"/>
                </a:lnTo>
                <a:lnTo>
                  <a:pt x="3276" y="131"/>
                </a:lnTo>
                <a:lnTo>
                  <a:pt x="3276" y="131"/>
                </a:lnTo>
                <a:lnTo>
                  <a:pt x="3283" y="131"/>
                </a:lnTo>
                <a:lnTo>
                  <a:pt x="3283" y="123"/>
                </a:lnTo>
                <a:lnTo>
                  <a:pt x="3291" y="123"/>
                </a:lnTo>
                <a:lnTo>
                  <a:pt x="3291" y="123"/>
                </a:lnTo>
                <a:lnTo>
                  <a:pt x="3299" y="123"/>
                </a:lnTo>
                <a:lnTo>
                  <a:pt x="3299" y="115"/>
                </a:lnTo>
                <a:lnTo>
                  <a:pt x="3299" y="115"/>
                </a:lnTo>
                <a:lnTo>
                  <a:pt x="3299" y="115"/>
                </a:lnTo>
                <a:lnTo>
                  <a:pt x="3306" y="115"/>
                </a:lnTo>
                <a:lnTo>
                  <a:pt x="3306" y="115"/>
                </a:lnTo>
                <a:lnTo>
                  <a:pt x="3314" y="115"/>
                </a:lnTo>
                <a:lnTo>
                  <a:pt x="3314" y="115"/>
                </a:lnTo>
                <a:lnTo>
                  <a:pt x="3322" y="115"/>
                </a:lnTo>
                <a:lnTo>
                  <a:pt x="3322" y="115"/>
                </a:lnTo>
                <a:lnTo>
                  <a:pt x="3322" y="115"/>
                </a:lnTo>
                <a:lnTo>
                  <a:pt x="3322" y="115"/>
                </a:lnTo>
                <a:lnTo>
                  <a:pt x="3329" y="115"/>
                </a:lnTo>
                <a:lnTo>
                  <a:pt x="3329" y="108"/>
                </a:lnTo>
                <a:lnTo>
                  <a:pt x="3337" y="108"/>
                </a:lnTo>
                <a:lnTo>
                  <a:pt x="3337" y="108"/>
                </a:lnTo>
                <a:lnTo>
                  <a:pt x="3345" y="108"/>
                </a:lnTo>
                <a:lnTo>
                  <a:pt x="3345" y="108"/>
                </a:lnTo>
                <a:lnTo>
                  <a:pt x="3345" y="108"/>
                </a:lnTo>
                <a:lnTo>
                  <a:pt x="3345" y="100"/>
                </a:lnTo>
                <a:lnTo>
                  <a:pt x="3352" y="100"/>
                </a:lnTo>
                <a:lnTo>
                  <a:pt x="3352" y="100"/>
                </a:lnTo>
                <a:lnTo>
                  <a:pt x="3360" y="100"/>
                </a:lnTo>
                <a:lnTo>
                  <a:pt x="3360" y="100"/>
                </a:lnTo>
                <a:lnTo>
                  <a:pt x="3368" y="100"/>
                </a:lnTo>
                <a:lnTo>
                  <a:pt x="3368" y="92"/>
                </a:lnTo>
                <a:lnTo>
                  <a:pt x="3375" y="92"/>
                </a:lnTo>
                <a:lnTo>
                  <a:pt x="3375" y="92"/>
                </a:lnTo>
                <a:lnTo>
                  <a:pt x="3375" y="92"/>
                </a:lnTo>
                <a:lnTo>
                  <a:pt x="3375" y="92"/>
                </a:lnTo>
                <a:lnTo>
                  <a:pt x="3383" y="92"/>
                </a:lnTo>
                <a:lnTo>
                  <a:pt x="3383" y="92"/>
                </a:lnTo>
                <a:lnTo>
                  <a:pt x="3391" y="92"/>
                </a:lnTo>
                <a:lnTo>
                  <a:pt x="3391" y="85"/>
                </a:lnTo>
                <a:lnTo>
                  <a:pt x="3398" y="85"/>
                </a:lnTo>
                <a:lnTo>
                  <a:pt x="3398" y="85"/>
                </a:lnTo>
                <a:lnTo>
                  <a:pt x="3398" y="85"/>
                </a:lnTo>
                <a:lnTo>
                  <a:pt x="3398" y="77"/>
                </a:lnTo>
                <a:lnTo>
                  <a:pt x="3406" y="77"/>
                </a:lnTo>
                <a:lnTo>
                  <a:pt x="3406" y="77"/>
                </a:lnTo>
                <a:lnTo>
                  <a:pt x="3414" y="77"/>
                </a:lnTo>
                <a:lnTo>
                  <a:pt x="3414" y="77"/>
                </a:lnTo>
                <a:lnTo>
                  <a:pt x="3421" y="77"/>
                </a:lnTo>
                <a:lnTo>
                  <a:pt x="3421" y="77"/>
                </a:lnTo>
                <a:lnTo>
                  <a:pt x="3421" y="77"/>
                </a:lnTo>
                <a:lnTo>
                  <a:pt x="3421" y="77"/>
                </a:lnTo>
                <a:lnTo>
                  <a:pt x="3429" y="77"/>
                </a:lnTo>
                <a:lnTo>
                  <a:pt x="3429" y="77"/>
                </a:lnTo>
                <a:lnTo>
                  <a:pt x="3437" y="77"/>
                </a:lnTo>
                <a:lnTo>
                  <a:pt x="3437" y="77"/>
                </a:lnTo>
                <a:lnTo>
                  <a:pt x="3444" y="77"/>
                </a:lnTo>
                <a:lnTo>
                  <a:pt x="3444" y="69"/>
                </a:lnTo>
                <a:lnTo>
                  <a:pt x="3444" y="69"/>
                </a:lnTo>
                <a:lnTo>
                  <a:pt x="3444" y="69"/>
                </a:lnTo>
                <a:lnTo>
                  <a:pt x="3452" y="69"/>
                </a:lnTo>
                <a:lnTo>
                  <a:pt x="3452" y="69"/>
                </a:lnTo>
                <a:lnTo>
                  <a:pt x="3460" y="69"/>
                </a:lnTo>
                <a:lnTo>
                  <a:pt x="3460" y="69"/>
                </a:lnTo>
                <a:lnTo>
                  <a:pt x="3467" y="69"/>
                </a:lnTo>
                <a:lnTo>
                  <a:pt x="3467" y="69"/>
                </a:lnTo>
                <a:lnTo>
                  <a:pt x="3475" y="69"/>
                </a:lnTo>
                <a:lnTo>
                  <a:pt x="3475" y="69"/>
                </a:lnTo>
                <a:lnTo>
                  <a:pt x="3475" y="69"/>
                </a:lnTo>
                <a:lnTo>
                  <a:pt x="3475" y="69"/>
                </a:lnTo>
                <a:lnTo>
                  <a:pt x="3483" y="69"/>
                </a:lnTo>
                <a:lnTo>
                  <a:pt x="3483" y="69"/>
                </a:lnTo>
                <a:lnTo>
                  <a:pt x="3490" y="69"/>
                </a:lnTo>
                <a:lnTo>
                  <a:pt x="3490" y="69"/>
                </a:lnTo>
                <a:lnTo>
                  <a:pt x="3498" y="69"/>
                </a:lnTo>
                <a:lnTo>
                  <a:pt x="3498" y="69"/>
                </a:lnTo>
                <a:lnTo>
                  <a:pt x="3498" y="69"/>
                </a:lnTo>
                <a:lnTo>
                  <a:pt x="3498" y="62"/>
                </a:lnTo>
                <a:lnTo>
                  <a:pt x="3506" y="62"/>
                </a:lnTo>
                <a:lnTo>
                  <a:pt x="3506" y="62"/>
                </a:lnTo>
                <a:lnTo>
                  <a:pt x="3513" y="62"/>
                </a:lnTo>
                <a:lnTo>
                  <a:pt x="3513" y="62"/>
                </a:lnTo>
                <a:lnTo>
                  <a:pt x="3521" y="62"/>
                </a:lnTo>
                <a:lnTo>
                  <a:pt x="3521" y="62"/>
                </a:lnTo>
                <a:lnTo>
                  <a:pt x="3521" y="62"/>
                </a:lnTo>
                <a:lnTo>
                  <a:pt x="3521" y="62"/>
                </a:lnTo>
                <a:lnTo>
                  <a:pt x="3529" y="62"/>
                </a:lnTo>
                <a:lnTo>
                  <a:pt x="3529" y="54"/>
                </a:lnTo>
                <a:lnTo>
                  <a:pt x="3536" y="54"/>
                </a:lnTo>
                <a:lnTo>
                  <a:pt x="3536" y="54"/>
                </a:lnTo>
                <a:lnTo>
                  <a:pt x="3544" y="54"/>
                </a:lnTo>
                <a:lnTo>
                  <a:pt x="3544" y="54"/>
                </a:lnTo>
                <a:lnTo>
                  <a:pt x="3552" y="54"/>
                </a:lnTo>
                <a:lnTo>
                  <a:pt x="3552" y="54"/>
                </a:lnTo>
                <a:lnTo>
                  <a:pt x="3552" y="54"/>
                </a:lnTo>
                <a:lnTo>
                  <a:pt x="3552" y="54"/>
                </a:lnTo>
                <a:lnTo>
                  <a:pt x="3559" y="54"/>
                </a:lnTo>
                <a:lnTo>
                  <a:pt x="3559" y="54"/>
                </a:lnTo>
                <a:lnTo>
                  <a:pt x="3567" y="54"/>
                </a:lnTo>
                <a:lnTo>
                  <a:pt x="3567" y="54"/>
                </a:lnTo>
                <a:lnTo>
                  <a:pt x="3575" y="54"/>
                </a:lnTo>
                <a:lnTo>
                  <a:pt x="3575" y="54"/>
                </a:lnTo>
                <a:lnTo>
                  <a:pt x="3575" y="54"/>
                </a:lnTo>
                <a:lnTo>
                  <a:pt x="3575" y="54"/>
                </a:lnTo>
                <a:lnTo>
                  <a:pt x="3582" y="54"/>
                </a:lnTo>
                <a:lnTo>
                  <a:pt x="3582" y="54"/>
                </a:lnTo>
                <a:lnTo>
                  <a:pt x="3590" y="54"/>
                </a:lnTo>
                <a:lnTo>
                  <a:pt x="3590" y="54"/>
                </a:lnTo>
                <a:lnTo>
                  <a:pt x="3598" y="54"/>
                </a:lnTo>
                <a:lnTo>
                  <a:pt x="3598" y="54"/>
                </a:lnTo>
                <a:lnTo>
                  <a:pt x="3598" y="54"/>
                </a:lnTo>
                <a:lnTo>
                  <a:pt x="3598" y="54"/>
                </a:lnTo>
                <a:lnTo>
                  <a:pt x="3606" y="54"/>
                </a:lnTo>
                <a:lnTo>
                  <a:pt x="3606" y="54"/>
                </a:lnTo>
                <a:lnTo>
                  <a:pt x="3613" y="54"/>
                </a:lnTo>
                <a:lnTo>
                  <a:pt x="3613" y="54"/>
                </a:lnTo>
                <a:lnTo>
                  <a:pt x="3621" y="54"/>
                </a:lnTo>
                <a:lnTo>
                  <a:pt x="3621" y="46"/>
                </a:lnTo>
                <a:lnTo>
                  <a:pt x="3621" y="46"/>
                </a:lnTo>
                <a:lnTo>
                  <a:pt x="3621" y="46"/>
                </a:lnTo>
                <a:lnTo>
                  <a:pt x="3629" y="46"/>
                </a:lnTo>
                <a:lnTo>
                  <a:pt x="3629" y="46"/>
                </a:lnTo>
                <a:lnTo>
                  <a:pt x="3636" y="46"/>
                </a:lnTo>
                <a:lnTo>
                  <a:pt x="3636" y="46"/>
                </a:lnTo>
                <a:lnTo>
                  <a:pt x="3644" y="46"/>
                </a:lnTo>
                <a:lnTo>
                  <a:pt x="3644" y="46"/>
                </a:lnTo>
                <a:lnTo>
                  <a:pt x="3652" y="46"/>
                </a:lnTo>
                <a:lnTo>
                  <a:pt x="3652" y="46"/>
                </a:lnTo>
                <a:lnTo>
                  <a:pt x="3652" y="46"/>
                </a:lnTo>
                <a:lnTo>
                  <a:pt x="3652" y="46"/>
                </a:lnTo>
                <a:lnTo>
                  <a:pt x="3659" y="46"/>
                </a:lnTo>
                <a:lnTo>
                  <a:pt x="3659" y="46"/>
                </a:lnTo>
                <a:lnTo>
                  <a:pt x="3667" y="46"/>
                </a:lnTo>
                <a:lnTo>
                  <a:pt x="3667" y="46"/>
                </a:lnTo>
                <a:lnTo>
                  <a:pt x="3675" y="46"/>
                </a:lnTo>
                <a:lnTo>
                  <a:pt x="3675" y="46"/>
                </a:lnTo>
                <a:lnTo>
                  <a:pt x="3675" y="46"/>
                </a:lnTo>
                <a:lnTo>
                  <a:pt x="3675" y="46"/>
                </a:lnTo>
                <a:lnTo>
                  <a:pt x="3682" y="46"/>
                </a:lnTo>
                <a:lnTo>
                  <a:pt x="3682" y="46"/>
                </a:lnTo>
                <a:lnTo>
                  <a:pt x="3690" y="46"/>
                </a:lnTo>
                <a:lnTo>
                  <a:pt x="3690" y="46"/>
                </a:lnTo>
                <a:lnTo>
                  <a:pt x="3698" y="46"/>
                </a:lnTo>
                <a:lnTo>
                  <a:pt x="3698" y="46"/>
                </a:lnTo>
                <a:lnTo>
                  <a:pt x="3698" y="46"/>
                </a:lnTo>
                <a:lnTo>
                  <a:pt x="3698" y="46"/>
                </a:lnTo>
                <a:lnTo>
                  <a:pt x="3705" y="46"/>
                </a:lnTo>
                <a:lnTo>
                  <a:pt x="3705" y="46"/>
                </a:lnTo>
                <a:lnTo>
                  <a:pt x="3713" y="46"/>
                </a:lnTo>
                <a:lnTo>
                  <a:pt x="3713" y="39"/>
                </a:lnTo>
                <a:lnTo>
                  <a:pt x="3721" y="39"/>
                </a:lnTo>
                <a:lnTo>
                  <a:pt x="3721" y="39"/>
                </a:lnTo>
                <a:lnTo>
                  <a:pt x="3728" y="39"/>
                </a:lnTo>
                <a:lnTo>
                  <a:pt x="3728" y="39"/>
                </a:lnTo>
                <a:lnTo>
                  <a:pt x="3728" y="39"/>
                </a:lnTo>
                <a:lnTo>
                  <a:pt x="3728" y="39"/>
                </a:lnTo>
                <a:lnTo>
                  <a:pt x="3736" y="39"/>
                </a:lnTo>
                <a:lnTo>
                  <a:pt x="3736" y="39"/>
                </a:lnTo>
                <a:lnTo>
                  <a:pt x="3744" y="39"/>
                </a:lnTo>
                <a:lnTo>
                  <a:pt x="3744" y="39"/>
                </a:lnTo>
                <a:lnTo>
                  <a:pt x="3751" y="39"/>
                </a:lnTo>
                <a:lnTo>
                  <a:pt x="3751" y="39"/>
                </a:lnTo>
                <a:lnTo>
                  <a:pt x="3751" y="39"/>
                </a:lnTo>
                <a:lnTo>
                  <a:pt x="3751" y="39"/>
                </a:lnTo>
                <a:lnTo>
                  <a:pt x="3759" y="39"/>
                </a:lnTo>
                <a:lnTo>
                  <a:pt x="3759" y="39"/>
                </a:lnTo>
                <a:lnTo>
                  <a:pt x="3767" y="39"/>
                </a:lnTo>
                <a:lnTo>
                  <a:pt x="3767" y="39"/>
                </a:lnTo>
                <a:lnTo>
                  <a:pt x="3774" y="39"/>
                </a:lnTo>
                <a:lnTo>
                  <a:pt x="3774" y="39"/>
                </a:lnTo>
                <a:lnTo>
                  <a:pt x="3774" y="39"/>
                </a:lnTo>
                <a:lnTo>
                  <a:pt x="3774" y="39"/>
                </a:lnTo>
                <a:lnTo>
                  <a:pt x="3782" y="39"/>
                </a:lnTo>
                <a:lnTo>
                  <a:pt x="3782" y="39"/>
                </a:lnTo>
                <a:lnTo>
                  <a:pt x="3790" y="39"/>
                </a:lnTo>
                <a:lnTo>
                  <a:pt x="3790" y="31"/>
                </a:lnTo>
                <a:lnTo>
                  <a:pt x="3797" y="31"/>
                </a:lnTo>
                <a:lnTo>
                  <a:pt x="3797" y="31"/>
                </a:lnTo>
                <a:lnTo>
                  <a:pt x="3797" y="31"/>
                </a:lnTo>
                <a:lnTo>
                  <a:pt x="3797" y="31"/>
                </a:lnTo>
                <a:lnTo>
                  <a:pt x="3805" y="31"/>
                </a:lnTo>
                <a:lnTo>
                  <a:pt x="3805" y="31"/>
                </a:lnTo>
                <a:lnTo>
                  <a:pt x="3813" y="31"/>
                </a:lnTo>
                <a:lnTo>
                  <a:pt x="3813" y="31"/>
                </a:lnTo>
                <a:lnTo>
                  <a:pt x="3820" y="31"/>
                </a:lnTo>
                <a:lnTo>
                  <a:pt x="3820" y="31"/>
                </a:lnTo>
                <a:lnTo>
                  <a:pt x="3828" y="31"/>
                </a:lnTo>
                <a:lnTo>
                  <a:pt x="3828" y="31"/>
                </a:lnTo>
                <a:lnTo>
                  <a:pt x="3828" y="31"/>
                </a:lnTo>
                <a:lnTo>
                  <a:pt x="3828" y="31"/>
                </a:lnTo>
                <a:lnTo>
                  <a:pt x="3836" y="31"/>
                </a:lnTo>
                <a:lnTo>
                  <a:pt x="3836" y="31"/>
                </a:lnTo>
                <a:lnTo>
                  <a:pt x="3843" y="31"/>
                </a:lnTo>
                <a:lnTo>
                  <a:pt x="3843" y="31"/>
                </a:lnTo>
                <a:lnTo>
                  <a:pt x="3851" y="31"/>
                </a:lnTo>
                <a:lnTo>
                  <a:pt x="3851" y="31"/>
                </a:lnTo>
                <a:lnTo>
                  <a:pt x="3851" y="31"/>
                </a:lnTo>
                <a:lnTo>
                  <a:pt x="3851" y="31"/>
                </a:lnTo>
                <a:lnTo>
                  <a:pt x="3859" y="31"/>
                </a:lnTo>
                <a:lnTo>
                  <a:pt x="3859" y="31"/>
                </a:lnTo>
                <a:lnTo>
                  <a:pt x="3866" y="31"/>
                </a:lnTo>
                <a:lnTo>
                  <a:pt x="3866" y="23"/>
                </a:lnTo>
                <a:lnTo>
                  <a:pt x="3874" y="23"/>
                </a:lnTo>
                <a:lnTo>
                  <a:pt x="3874" y="23"/>
                </a:lnTo>
                <a:lnTo>
                  <a:pt x="3874" y="23"/>
                </a:lnTo>
                <a:lnTo>
                  <a:pt x="3874" y="23"/>
                </a:lnTo>
                <a:lnTo>
                  <a:pt x="3882" y="23"/>
                </a:lnTo>
                <a:lnTo>
                  <a:pt x="3882" y="23"/>
                </a:lnTo>
                <a:lnTo>
                  <a:pt x="3889" y="23"/>
                </a:lnTo>
                <a:lnTo>
                  <a:pt x="3889" y="23"/>
                </a:lnTo>
                <a:lnTo>
                  <a:pt x="3897" y="23"/>
                </a:lnTo>
                <a:lnTo>
                  <a:pt x="3897" y="23"/>
                </a:lnTo>
                <a:lnTo>
                  <a:pt x="3905" y="23"/>
                </a:lnTo>
                <a:lnTo>
                  <a:pt x="3905" y="23"/>
                </a:lnTo>
                <a:lnTo>
                  <a:pt x="3905" y="23"/>
                </a:lnTo>
                <a:lnTo>
                  <a:pt x="3905" y="23"/>
                </a:lnTo>
                <a:lnTo>
                  <a:pt x="3912" y="23"/>
                </a:lnTo>
                <a:lnTo>
                  <a:pt x="3912" y="16"/>
                </a:lnTo>
                <a:lnTo>
                  <a:pt x="3920" y="16"/>
                </a:lnTo>
                <a:lnTo>
                  <a:pt x="3920" y="16"/>
                </a:lnTo>
                <a:lnTo>
                  <a:pt x="3928" y="16"/>
                </a:lnTo>
                <a:lnTo>
                  <a:pt x="3928" y="16"/>
                </a:lnTo>
                <a:lnTo>
                  <a:pt x="3928" y="16"/>
                </a:lnTo>
                <a:lnTo>
                  <a:pt x="3928" y="16"/>
                </a:lnTo>
                <a:lnTo>
                  <a:pt x="3935" y="16"/>
                </a:lnTo>
                <a:lnTo>
                  <a:pt x="3935" y="16"/>
                </a:lnTo>
                <a:lnTo>
                  <a:pt x="3943" y="16"/>
                </a:lnTo>
                <a:lnTo>
                  <a:pt x="3943" y="16"/>
                </a:lnTo>
                <a:lnTo>
                  <a:pt x="3951" y="16"/>
                </a:lnTo>
                <a:lnTo>
                  <a:pt x="3951" y="16"/>
                </a:lnTo>
                <a:lnTo>
                  <a:pt x="3951" y="16"/>
                </a:lnTo>
                <a:lnTo>
                  <a:pt x="3951" y="16"/>
                </a:lnTo>
                <a:lnTo>
                  <a:pt x="3958" y="16"/>
                </a:lnTo>
                <a:lnTo>
                  <a:pt x="3958" y="16"/>
                </a:lnTo>
                <a:lnTo>
                  <a:pt x="3966" y="16"/>
                </a:lnTo>
                <a:lnTo>
                  <a:pt x="3966" y="16"/>
                </a:lnTo>
                <a:lnTo>
                  <a:pt x="3974" y="16"/>
                </a:lnTo>
                <a:lnTo>
                  <a:pt x="3974" y="16"/>
                </a:lnTo>
                <a:lnTo>
                  <a:pt x="3974" y="16"/>
                </a:lnTo>
                <a:lnTo>
                  <a:pt x="3974" y="16"/>
                </a:lnTo>
                <a:lnTo>
                  <a:pt x="3981" y="16"/>
                </a:lnTo>
                <a:lnTo>
                  <a:pt x="3981" y="16"/>
                </a:lnTo>
                <a:lnTo>
                  <a:pt x="3989" y="16"/>
                </a:lnTo>
                <a:lnTo>
                  <a:pt x="3989" y="16"/>
                </a:lnTo>
                <a:lnTo>
                  <a:pt x="3997" y="16"/>
                </a:lnTo>
                <a:lnTo>
                  <a:pt x="3997" y="16"/>
                </a:lnTo>
                <a:lnTo>
                  <a:pt x="4004" y="16"/>
                </a:lnTo>
                <a:lnTo>
                  <a:pt x="4004" y="16"/>
                </a:lnTo>
                <a:lnTo>
                  <a:pt x="4004" y="16"/>
                </a:lnTo>
                <a:lnTo>
                  <a:pt x="4004" y="16"/>
                </a:lnTo>
                <a:lnTo>
                  <a:pt x="4012" y="16"/>
                </a:lnTo>
                <a:lnTo>
                  <a:pt x="4012" y="16"/>
                </a:lnTo>
                <a:lnTo>
                  <a:pt x="4020" y="16"/>
                </a:lnTo>
                <a:lnTo>
                  <a:pt x="4020" y="16"/>
                </a:lnTo>
                <a:lnTo>
                  <a:pt x="4027" y="16"/>
                </a:lnTo>
                <a:lnTo>
                  <a:pt x="4027" y="16"/>
                </a:lnTo>
                <a:lnTo>
                  <a:pt x="4035" y="16"/>
                </a:lnTo>
                <a:lnTo>
                  <a:pt x="4035" y="8"/>
                </a:lnTo>
                <a:lnTo>
                  <a:pt x="4043" y="8"/>
                </a:lnTo>
                <a:lnTo>
                  <a:pt x="4043" y="8"/>
                </a:lnTo>
                <a:lnTo>
                  <a:pt x="4050" y="8"/>
                </a:lnTo>
                <a:lnTo>
                  <a:pt x="4050" y="8"/>
                </a:lnTo>
                <a:lnTo>
                  <a:pt x="4050" y="8"/>
                </a:lnTo>
                <a:lnTo>
                  <a:pt x="4050" y="8"/>
                </a:lnTo>
                <a:lnTo>
                  <a:pt x="4058" y="8"/>
                </a:lnTo>
                <a:lnTo>
                  <a:pt x="4058" y="8"/>
                </a:lnTo>
                <a:lnTo>
                  <a:pt x="4066" y="8"/>
                </a:lnTo>
                <a:lnTo>
                  <a:pt x="4066" y="8"/>
                </a:lnTo>
                <a:lnTo>
                  <a:pt x="4073" y="8"/>
                </a:lnTo>
                <a:lnTo>
                  <a:pt x="4073" y="8"/>
                </a:lnTo>
                <a:lnTo>
                  <a:pt x="4081" y="8"/>
                </a:lnTo>
                <a:lnTo>
                  <a:pt x="4081" y="0"/>
                </a:lnTo>
                <a:lnTo>
                  <a:pt x="4081" y="0"/>
                </a:lnTo>
                <a:lnTo>
                  <a:pt x="4081" y="0"/>
                </a:lnTo>
              </a:path>
            </a:pathLst>
          </a:custGeom>
          <a:noFill/>
          <a:ln w="19050" cap="sq">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41">
            <a:extLst>
              <a:ext uri="{FF2B5EF4-FFF2-40B4-BE49-F238E27FC236}">
                <a16:creationId xmlns:a16="http://schemas.microsoft.com/office/drawing/2014/main" id="{C4E5D150-C988-EC4E-C989-06B5A76A8557}"/>
              </a:ext>
            </a:extLst>
          </p:cNvPr>
          <p:cNvSpPr>
            <a:spLocks/>
          </p:cNvSpPr>
          <p:nvPr/>
        </p:nvSpPr>
        <p:spPr bwMode="auto">
          <a:xfrm>
            <a:off x="7548072" y="3180136"/>
            <a:ext cx="1581089" cy="679520"/>
          </a:xfrm>
          <a:custGeom>
            <a:avLst/>
            <a:gdLst>
              <a:gd name="T0" fmla="*/ 23 w 1281"/>
              <a:gd name="T1" fmla="*/ 398 h 398"/>
              <a:gd name="T2" fmla="*/ 46 w 1281"/>
              <a:gd name="T3" fmla="*/ 383 h 398"/>
              <a:gd name="T4" fmla="*/ 61 w 1281"/>
              <a:gd name="T5" fmla="*/ 383 h 398"/>
              <a:gd name="T6" fmla="*/ 84 w 1281"/>
              <a:gd name="T7" fmla="*/ 375 h 398"/>
              <a:gd name="T8" fmla="*/ 100 w 1281"/>
              <a:gd name="T9" fmla="*/ 368 h 398"/>
              <a:gd name="T10" fmla="*/ 123 w 1281"/>
              <a:gd name="T11" fmla="*/ 360 h 398"/>
              <a:gd name="T12" fmla="*/ 146 w 1281"/>
              <a:gd name="T13" fmla="*/ 360 h 398"/>
              <a:gd name="T14" fmla="*/ 169 w 1281"/>
              <a:gd name="T15" fmla="*/ 352 h 398"/>
              <a:gd name="T16" fmla="*/ 184 w 1281"/>
              <a:gd name="T17" fmla="*/ 352 h 398"/>
              <a:gd name="T18" fmla="*/ 207 w 1281"/>
              <a:gd name="T19" fmla="*/ 337 h 398"/>
              <a:gd name="T20" fmla="*/ 223 w 1281"/>
              <a:gd name="T21" fmla="*/ 322 h 398"/>
              <a:gd name="T22" fmla="*/ 246 w 1281"/>
              <a:gd name="T23" fmla="*/ 314 h 398"/>
              <a:gd name="T24" fmla="*/ 269 w 1281"/>
              <a:gd name="T25" fmla="*/ 306 h 398"/>
              <a:gd name="T26" fmla="*/ 292 w 1281"/>
              <a:gd name="T27" fmla="*/ 299 h 398"/>
              <a:gd name="T28" fmla="*/ 307 w 1281"/>
              <a:gd name="T29" fmla="*/ 291 h 398"/>
              <a:gd name="T30" fmla="*/ 330 w 1281"/>
              <a:gd name="T31" fmla="*/ 291 h 398"/>
              <a:gd name="T32" fmla="*/ 345 w 1281"/>
              <a:gd name="T33" fmla="*/ 283 h 398"/>
              <a:gd name="T34" fmla="*/ 376 w 1281"/>
              <a:gd name="T35" fmla="*/ 276 h 398"/>
              <a:gd name="T36" fmla="*/ 391 w 1281"/>
              <a:gd name="T37" fmla="*/ 268 h 398"/>
              <a:gd name="T38" fmla="*/ 414 w 1281"/>
              <a:gd name="T39" fmla="*/ 268 h 398"/>
              <a:gd name="T40" fmla="*/ 430 w 1281"/>
              <a:gd name="T41" fmla="*/ 260 h 398"/>
              <a:gd name="T42" fmla="*/ 453 w 1281"/>
              <a:gd name="T43" fmla="*/ 260 h 398"/>
              <a:gd name="T44" fmla="*/ 476 w 1281"/>
              <a:gd name="T45" fmla="*/ 260 h 398"/>
              <a:gd name="T46" fmla="*/ 499 w 1281"/>
              <a:gd name="T47" fmla="*/ 260 h 398"/>
              <a:gd name="T48" fmla="*/ 514 w 1281"/>
              <a:gd name="T49" fmla="*/ 253 h 398"/>
              <a:gd name="T50" fmla="*/ 537 w 1281"/>
              <a:gd name="T51" fmla="*/ 245 h 398"/>
              <a:gd name="T52" fmla="*/ 552 w 1281"/>
              <a:gd name="T53" fmla="*/ 237 h 398"/>
              <a:gd name="T54" fmla="*/ 575 w 1281"/>
              <a:gd name="T55" fmla="*/ 237 h 398"/>
              <a:gd name="T56" fmla="*/ 598 w 1281"/>
              <a:gd name="T57" fmla="*/ 237 h 398"/>
              <a:gd name="T58" fmla="*/ 621 w 1281"/>
              <a:gd name="T59" fmla="*/ 230 h 398"/>
              <a:gd name="T60" fmla="*/ 637 w 1281"/>
              <a:gd name="T61" fmla="*/ 222 h 398"/>
              <a:gd name="T62" fmla="*/ 660 w 1281"/>
              <a:gd name="T63" fmla="*/ 214 h 398"/>
              <a:gd name="T64" fmla="*/ 683 w 1281"/>
              <a:gd name="T65" fmla="*/ 207 h 398"/>
              <a:gd name="T66" fmla="*/ 706 w 1281"/>
              <a:gd name="T67" fmla="*/ 199 h 398"/>
              <a:gd name="T68" fmla="*/ 729 w 1281"/>
              <a:gd name="T69" fmla="*/ 199 h 398"/>
              <a:gd name="T70" fmla="*/ 752 w 1281"/>
              <a:gd name="T71" fmla="*/ 199 h 398"/>
              <a:gd name="T72" fmla="*/ 767 w 1281"/>
              <a:gd name="T73" fmla="*/ 191 h 398"/>
              <a:gd name="T74" fmla="*/ 790 w 1281"/>
              <a:gd name="T75" fmla="*/ 191 h 398"/>
              <a:gd name="T76" fmla="*/ 806 w 1281"/>
              <a:gd name="T77" fmla="*/ 191 h 398"/>
              <a:gd name="T78" fmla="*/ 829 w 1281"/>
              <a:gd name="T79" fmla="*/ 191 h 398"/>
              <a:gd name="T80" fmla="*/ 852 w 1281"/>
              <a:gd name="T81" fmla="*/ 184 h 398"/>
              <a:gd name="T82" fmla="*/ 875 w 1281"/>
              <a:gd name="T83" fmla="*/ 176 h 398"/>
              <a:gd name="T84" fmla="*/ 890 w 1281"/>
              <a:gd name="T85" fmla="*/ 161 h 398"/>
              <a:gd name="T86" fmla="*/ 913 w 1281"/>
              <a:gd name="T87" fmla="*/ 153 h 398"/>
              <a:gd name="T88" fmla="*/ 928 w 1281"/>
              <a:gd name="T89" fmla="*/ 145 h 398"/>
              <a:gd name="T90" fmla="*/ 951 w 1281"/>
              <a:gd name="T91" fmla="*/ 145 h 398"/>
              <a:gd name="T92" fmla="*/ 974 w 1281"/>
              <a:gd name="T93" fmla="*/ 130 h 398"/>
              <a:gd name="T94" fmla="*/ 997 w 1281"/>
              <a:gd name="T95" fmla="*/ 130 h 398"/>
              <a:gd name="T96" fmla="*/ 1013 w 1281"/>
              <a:gd name="T97" fmla="*/ 123 h 398"/>
              <a:gd name="T98" fmla="*/ 1036 w 1281"/>
              <a:gd name="T99" fmla="*/ 123 h 398"/>
              <a:gd name="T100" fmla="*/ 1051 w 1281"/>
              <a:gd name="T101" fmla="*/ 115 h 398"/>
              <a:gd name="T102" fmla="*/ 1082 w 1281"/>
              <a:gd name="T103" fmla="*/ 100 h 398"/>
              <a:gd name="T104" fmla="*/ 1097 w 1281"/>
              <a:gd name="T105" fmla="*/ 92 h 398"/>
              <a:gd name="T106" fmla="*/ 1120 w 1281"/>
              <a:gd name="T107" fmla="*/ 92 h 398"/>
              <a:gd name="T108" fmla="*/ 1135 w 1281"/>
              <a:gd name="T109" fmla="*/ 92 h 398"/>
              <a:gd name="T110" fmla="*/ 1158 w 1281"/>
              <a:gd name="T111" fmla="*/ 84 h 398"/>
              <a:gd name="T112" fmla="*/ 1181 w 1281"/>
              <a:gd name="T113" fmla="*/ 84 h 398"/>
              <a:gd name="T114" fmla="*/ 1204 w 1281"/>
              <a:gd name="T115" fmla="*/ 77 h 398"/>
              <a:gd name="T116" fmla="*/ 1220 w 1281"/>
              <a:gd name="T117" fmla="*/ 61 h 398"/>
              <a:gd name="T118" fmla="*/ 1243 w 1281"/>
              <a:gd name="T119" fmla="*/ 54 h 398"/>
              <a:gd name="T120" fmla="*/ 1258 w 1281"/>
              <a:gd name="T121" fmla="*/ 31 h 398"/>
              <a:gd name="T122" fmla="*/ 1281 w 1281"/>
              <a:gd name="T123"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1" h="398">
                <a:moveTo>
                  <a:pt x="0" y="398"/>
                </a:moveTo>
                <a:lnTo>
                  <a:pt x="8" y="398"/>
                </a:lnTo>
                <a:lnTo>
                  <a:pt x="8" y="398"/>
                </a:lnTo>
                <a:lnTo>
                  <a:pt x="15" y="398"/>
                </a:lnTo>
                <a:lnTo>
                  <a:pt x="15" y="398"/>
                </a:lnTo>
                <a:lnTo>
                  <a:pt x="23" y="398"/>
                </a:lnTo>
                <a:lnTo>
                  <a:pt x="23" y="398"/>
                </a:lnTo>
                <a:lnTo>
                  <a:pt x="23" y="398"/>
                </a:lnTo>
                <a:lnTo>
                  <a:pt x="23" y="391"/>
                </a:lnTo>
                <a:lnTo>
                  <a:pt x="31" y="391"/>
                </a:lnTo>
                <a:lnTo>
                  <a:pt x="31" y="391"/>
                </a:lnTo>
                <a:lnTo>
                  <a:pt x="38" y="391"/>
                </a:lnTo>
                <a:lnTo>
                  <a:pt x="38" y="383"/>
                </a:lnTo>
                <a:lnTo>
                  <a:pt x="46" y="383"/>
                </a:lnTo>
                <a:lnTo>
                  <a:pt x="46" y="383"/>
                </a:lnTo>
                <a:lnTo>
                  <a:pt x="46" y="383"/>
                </a:lnTo>
                <a:lnTo>
                  <a:pt x="46" y="383"/>
                </a:lnTo>
                <a:lnTo>
                  <a:pt x="54" y="383"/>
                </a:lnTo>
                <a:lnTo>
                  <a:pt x="54" y="383"/>
                </a:lnTo>
                <a:lnTo>
                  <a:pt x="61" y="383"/>
                </a:lnTo>
                <a:lnTo>
                  <a:pt x="61" y="383"/>
                </a:lnTo>
                <a:lnTo>
                  <a:pt x="69" y="383"/>
                </a:lnTo>
                <a:lnTo>
                  <a:pt x="69" y="383"/>
                </a:lnTo>
                <a:lnTo>
                  <a:pt x="69" y="383"/>
                </a:lnTo>
                <a:lnTo>
                  <a:pt x="69" y="375"/>
                </a:lnTo>
                <a:lnTo>
                  <a:pt x="77" y="375"/>
                </a:lnTo>
                <a:lnTo>
                  <a:pt x="77" y="375"/>
                </a:lnTo>
                <a:lnTo>
                  <a:pt x="84" y="375"/>
                </a:lnTo>
                <a:lnTo>
                  <a:pt x="84" y="375"/>
                </a:lnTo>
                <a:lnTo>
                  <a:pt x="92" y="375"/>
                </a:lnTo>
                <a:lnTo>
                  <a:pt x="92" y="368"/>
                </a:lnTo>
                <a:lnTo>
                  <a:pt x="100" y="368"/>
                </a:lnTo>
                <a:lnTo>
                  <a:pt x="100" y="368"/>
                </a:lnTo>
                <a:lnTo>
                  <a:pt x="100" y="368"/>
                </a:lnTo>
                <a:lnTo>
                  <a:pt x="100" y="368"/>
                </a:lnTo>
                <a:lnTo>
                  <a:pt x="107" y="368"/>
                </a:lnTo>
                <a:lnTo>
                  <a:pt x="107" y="360"/>
                </a:lnTo>
                <a:lnTo>
                  <a:pt x="115" y="360"/>
                </a:lnTo>
                <a:lnTo>
                  <a:pt x="115" y="360"/>
                </a:lnTo>
                <a:lnTo>
                  <a:pt x="123" y="360"/>
                </a:lnTo>
                <a:lnTo>
                  <a:pt x="123" y="360"/>
                </a:lnTo>
                <a:lnTo>
                  <a:pt x="123" y="360"/>
                </a:lnTo>
                <a:lnTo>
                  <a:pt x="123" y="360"/>
                </a:lnTo>
                <a:lnTo>
                  <a:pt x="130" y="360"/>
                </a:lnTo>
                <a:lnTo>
                  <a:pt x="130" y="360"/>
                </a:lnTo>
                <a:lnTo>
                  <a:pt x="138" y="360"/>
                </a:lnTo>
                <a:lnTo>
                  <a:pt x="138" y="360"/>
                </a:lnTo>
                <a:lnTo>
                  <a:pt x="146" y="360"/>
                </a:lnTo>
                <a:lnTo>
                  <a:pt x="146" y="360"/>
                </a:lnTo>
                <a:lnTo>
                  <a:pt x="146" y="360"/>
                </a:lnTo>
                <a:lnTo>
                  <a:pt x="146" y="360"/>
                </a:lnTo>
                <a:lnTo>
                  <a:pt x="154" y="360"/>
                </a:lnTo>
                <a:lnTo>
                  <a:pt x="154" y="352"/>
                </a:lnTo>
                <a:lnTo>
                  <a:pt x="161" y="352"/>
                </a:lnTo>
                <a:lnTo>
                  <a:pt x="161" y="352"/>
                </a:lnTo>
                <a:lnTo>
                  <a:pt x="169" y="352"/>
                </a:lnTo>
                <a:lnTo>
                  <a:pt x="169" y="352"/>
                </a:lnTo>
                <a:lnTo>
                  <a:pt x="169" y="352"/>
                </a:lnTo>
                <a:lnTo>
                  <a:pt x="169" y="352"/>
                </a:lnTo>
                <a:lnTo>
                  <a:pt x="177" y="352"/>
                </a:lnTo>
                <a:lnTo>
                  <a:pt x="177" y="352"/>
                </a:lnTo>
                <a:lnTo>
                  <a:pt x="184" y="352"/>
                </a:lnTo>
                <a:lnTo>
                  <a:pt x="184" y="352"/>
                </a:lnTo>
                <a:lnTo>
                  <a:pt x="192" y="352"/>
                </a:lnTo>
                <a:lnTo>
                  <a:pt x="192" y="345"/>
                </a:lnTo>
                <a:lnTo>
                  <a:pt x="200" y="345"/>
                </a:lnTo>
                <a:lnTo>
                  <a:pt x="200" y="345"/>
                </a:lnTo>
                <a:lnTo>
                  <a:pt x="200" y="345"/>
                </a:lnTo>
                <a:lnTo>
                  <a:pt x="200" y="337"/>
                </a:lnTo>
                <a:lnTo>
                  <a:pt x="207" y="337"/>
                </a:lnTo>
                <a:lnTo>
                  <a:pt x="207" y="337"/>
                </a:lnTo>
                <a:lnTo>
                  <a:pt x="215" y="337"/>
                </a:lnTo>
                <a:lnTo>
                  <a:pt x="215" y="329"/>
                </a:lnTo>
                <a:lnTo>
                  <a:pt x="223" y="329"/>
                </a:lnTo>
                <a:lnTo>
                  <a:pt x="223" y="329"/>
                </a:lnTo>
                <a:lnTo>
                  <a:pt x="223" y="329"/>
                </a:lnTo>
                <a:lnTo>
                  <a:pt x="223" y="322"/>
                </a:lnTo>
                <a:lnTo>
                  <a:pt x="230" y="322"/>
                </a:lnTo>
                <a:lnTo>
                  <a:pt x="230" y="322"/>
                </a:lnTo>
                <a:lnTo>
                  <a:pt x="238" y="322"/>
                </a:lnTo>
                <a:lnTo>
                  <a:pt x="238" y="322"/>
                </a:lnTo>
                <a:lnTo>
                  <a:pt x="246" y="322"/>
                </a:lnTo>
                <a:lnTo>
                  <a:pt x="246" y="314"/>
                </a:lnTo>
                <a:lnTo>
                  <a:pt x="246" y="314"/>
                </a:lnTo>
                <a:lnTo>
                  <a:pt x="246" y="314"/>
                </a:lnTo>
                <a:lnTo>
                  <a:pt x="253" y="314"/>
                </a:lnTo>
                <a:lnTo>
                  <a:pt x="253" y="314"/>
                </a:lnTo>
                <a:lnTo>
                  <a:pt x="261" y="314"/>
                </a:lnTo>
                <a:lnTo>
                  <a:pt x="261" y="306"/>
                </a:lnTo>
                <a:lnTo>
                  <a:pt x="269" y="306"/>
                </a:lnTo>
                <a:lnTo>
                  <a:pt x="269" y="306"/>
                </a:lnTo>
                <a:lnTo>
                  <a:pt x="276" y="306"/>
                </a:lnTo>
                <a:lnTo>
                  <a:pt x="276" y="299"/>
                </a:lnTo>
                <a:lnTo>
                  <a:pt x="276" y="299"/>
                </a:lnTo>
                <a:lnTo>
                  <a:pt x="276" y="299"/>
                </a:lnTo>
                <a:lnTo>
                  <a:pt x="284" y="299"/>
                </a:lnTo>
                <a:lnTo>
                  <a:pt x="284" y="299"/>
                </a:lnTo>
                <a:lnTo>
                  <a:pt x="292" y="299"/>
                </a:lnTo>
                <a:lnTo>
                  <a:pt x="292" y="291"/>
                </a:lnTo>
                <a:lnTo>
                  <a:pt x="299" y="291"/>
                </a:lnTo>
                <a:lnTo>
                  <a:pt x="299" y="291"/>
                </a:lnTo>
                <a:lnTo>
                  <a:pt x="299" y="291"/>
                </a:lnTo>
                <a:lnTo>
                  <a:pt x="299" y="291"/>
                </a:lnTo>
                <a:lnTo>
                  <a:pt x="307" y="291"/>
                </a:lnTo>
                <a:lnTo>
                  <a:pt x="307" y="291"/>
                </a:lnTo>
                <a:lnTo>
                  <a:pt x="315" y="291"/>
                </a:lnTo>
                <a:lnTo>
                  <a:pt x="315" y="291"/>
                </a:lnTo>
                <a:lnTo>
                  <a:pt x="322" y="291"/>
                </a:lnTo>
                <a:lnTo>
                  <a:pt x="322" y="291"/>
                </a:lnTo>
                <a:lnTo>
                  <a:pt x="322" y="291"/>
                </a:lnTo>
                <a:lnTo>
                  <a:pt x="322" y="291"/>
                </a:lnTo>
                <a:lnTo>
                  <a:pt x="330" y="291"/>
                </a:lnTo>
                <a:lnTo>
                  <a:pt x="330" y="291"/>
                </a:lnTo>
                <a:lnTo>
                  <a:pt x="338" y="291"/>
                </a:lnTo>
                <a:lnTo>
                  <a:pt x="338" y="291"/>
                </a:lnTo>
                <a:lnTo>
                  <a:pt x="345" y="291"/>
                </a:lnTo>
                <a:lnTo>
                  <a:pt x="345" y="291"/>
                </a:lnTo>
                <a:lnTo>
                  <a:pt x="345" y="291"/>
                </a:lnTo>
                <a:lnTo>
                  <a:pt x="345" y="283"/>
                </a:lnTo>
                <a:lnTo>
                  <a:pt x="353" y="283"/>
                </a:lnTo>
                <a:lnTo>
                  <a:pt x="353" y="283"/>
                </a:lnTo>
                <a:lnTo>
                  <a:pt x="361" y="283"/>
                </a:lnTo>
                <a:lnTo>
                  <a:pt x="361" y="283"/>
                </a:lnTo>
                <a:lnTo>
                  <a:pt x="368" y="283"/>
                </a:lnTo>
                <a:lnTo>
                  <a:pt x="368" y="276"/>
                </a:lnTo>
                <a:lnTo>
                  <a:pt x="376" y="276"/>
                </a:lnTo>
                <a:lnTo>
                  <a:pt x="376" y="276"/>
                </a:lnTo>
                <a:lnTo>
                  <a:pt x="376" y="276"/>
                </a:lnTo>
                <a:lnTo>
                  <a:pt x="376" y="276"/>
                </a:lnTo>
                <a:lnTo>
                  <a:pt x="384" y="276"/>
                </a:lnTo>
                <a:lnTo>
                  <a:pt x="384" y="268"/>
                </a:lnTo>
                <a:lnTo>
                  <a:pt x="391" y="268"/>
                </a:lnTo>
                <a:lnTo>
                  <a:pt x="391" y="268"/>
                </a:lnTo>
                <a:lnTo>
                  <a:pt x="399" y="268"/>
                </a:lnTo>
                <a:lnTo>
                  <a:pt x="399" y="268"/>
                </a:lnTo>
                <a:lnTo>
                  <a:pt x="399" y="268"/>
                </a:lnTo>
                <a:lnTo>
                  <a:pt x="399" y="268"/>
                </a:lnTo>
                <a:lnTo>
                  <a:pt x="407" y="268"/>
                </a:lnTo>
                <a:lnTo>
                  <a:pt x="407" y="268"/>
                </a:lnTo>
                <a:lnTo>
                  <a:pt x="414" y="268"/>
                </a:lnTo>
                <a:lnTo>
                  <a:pt x="414" y="268"/>
                </a:lnTo>
                <a:lnTo>
                  <a:pt x="422" y="268"/>
                </a:lnTo>
                <a:lnTo>
                  <a:pt x="422" y="268"/>
                </a:lnTo>
                <a:lnTo>
                  <a:pt x="422" y="268"/>
                </a:lnTo>
                <a:lnTo>
                  <a:pt x="422" y="260"/>
                </a:lnTo>
                <a:lnTo>
                  <a:pt x="430" y="260"/>
                </a:lnTo>
                <a:lnTo>
                  <a:pt x="430" y="260"/>
                </a:lnTo>
                <a:lnTo>
                  <a:pt x="437" y="260"/>
                </a:lnTo>
                <a:lnTo>
                  <a:pt x="437" y="260"/>
                </a:lnTo>
                <a:lnTo>
                  <a:pt x="445" y="260"/>
                </a:lnTo>
                <a:lnTo>
                  <a:pt x="445" y="260"/>
                </a:lnTo>
                <a:lnTo>
                  <a:pt x="453" y="260"/>
                </a:lnTo>
                <a:lnTo>
                  <a:pt x="453" y="260"/>
                </a:lnTo>
                <a:lnTo>
                  <a:pt x="453" y="260"/>
                </a:lnTo>
                <a:lnTo>
                  <a:pt x="453" y="260"/>
                </a:lnTo>
                <a:lnTo>
                  <a:pt x="460" y="260"/>
                </a:lnTo>
                <a:lnTo>
                  <a:pt x="460" y="260"/>
                </a:lnTo>
                <a:lnTo>
                  <a:pt x="468" y="260"/>
                </a:lnTo>
                <a:lnTo>
                  <a:pt x="468" y="260"/>
                </a:lnTo>
                <a:lnTo>
                  <a:pt x="476" y="260"/>
                </a:lnTo>
                <a:lnTo>
                  <a:pt x="476" y="260"/>
                </a:lnTo>
                <a:lnTo>
                  <a:pt x="476" y="260"/>
                </a:lnTo>
                <a:lnTo>
                  <a:pt x="476" y="260"/>
                </a:lnTo>
                <a:lnTo>
                  <a:pt x="483" y="260"/>
                </a:lnTo>
                <a:lnTo>
                  <a:pt x="483" y="260"/>
                </a:lnTo>
                <a:lnTo>
                  <a:pt x="491" y="260"/>
                </a:lnTo>
                <a:lnTo>
                  <a:pt x="491" y="260"/>
                </a:lnTo>
                <a:lnTo>
                  <a:pt x="499" y="260"/>
                </a:lnTo>
                <a:lnTo>
                  <a:pt x="499" y="253"/>
                </a:lnTo>
                <a:lnTo>
                  <a:pt x="499" y="253"/>
                </a:lnTo>
                <a:lnTo>
                  <a:pt x="499" y="253"/>
                </a:lnTo>
                <a:lnTo>
                  <a:pt x="506" y="253"/>
                </a:lnTo>
                <a:lnTo>
                  <a:pt x="506" y="253"/>
                </a:lnTo>
                <a:lnTo>
                  <a:pt x="514" y="253"/>
                </a:lnTo>
                <a:lnTo>
                  <a:pt x="514" y="253"/>
                </a:lnTo>
                <a:lnTo>
                  <a:pt x="522" y="253"/>
                </a:lnTo>
                <a:lnTo>
                  <a:pt x="522" y="253"/>
                </a:lnTo>
                <a:lnTo>
                  <a:pt x="522" y="253"/>
                </a:lnTo>
                <a:lnTo>
                  <a:pt x="522" y="253"/>
                </a:lnTo>
                <a:lnTo>
                  <a:pt x="529" y="253"/>
                </a:lnTo>
                <a:lnTo>
                  <a:pt x="529" y="245"/>
                </a:lnTo>
                <a:lnTo>
                  <a:pt x="537" y="245"/>
                </a:lnTo>
                <a:lnTo>
                  <a:pt x="537" y="245"/>
                </a:lnTo>
                <a:lnTo>
                  <a:pt x="545" y="245"/>
                </a:lnTo>
                <a:lnTo>
                  <a:pt x="545" y="245"/>
                </a:lnTo>
                <a:lnTo>
                  <a:pt x="552" y="245"/>
                </a:lnTo>
                <a:lnTo>
                  <a:pt x="552" y="245"/>
                </a:lnTo>
                <a:lnTo>
                  <a:pt x="552" y="245"/>
                </a:lnTo>
                <a:lnTo>
                  <a:pt x="552" y="237"/>
                </a:lnTo>
                <a:lnTo>
                  <a:pt x="560" y="237"/>
                </a:lnTo>
                <a:lnTo>
                  <a:pt x="560" y="237"/>
                </a:lnTo>
                <a:lnTo>
                  <a:pt x="568" y="237"/>
                </a:lnTo>
                <a:lnTo>
                  <a:pt x="568" y="237"/>
                </a:lnTo>
                <a:lnTo>
                  <a:pt x="575" y="237"/>
                </a:lnTo>
                <a:lnTo>
                  <a:pt x="575" y="237"/>
                </a:lnTo>
                <a:lnTo>
                  <a:pt x="575" y="237"/>
                </a:lnTo>
                <a:lnTo>
                  <a:pt x="575" y="237"/>
                </a:lnTo>
                <a:lnTo>
                  <a:pt x="583" y="237"/>
                </a:lnTo>
                <a:lnTo>
                  <a:pt x="583" y="237"/>
                </a:lnTo>
                <a:lnTo>
                  <a:pt x="591" y="237"/>
                </a:lnTo>
                <a:lnTo>
                  <a:pt x="591" y="237"/>
                </a:lnTo>
                <a:lnTo>
                  <a:pt x="598" y="237"/>
                </a:lnTo>
                <a:lnTo>
                  <a:pt x="598" y="237"/>
                </a:lnTo>
                <a:lnTo>
                  <a:pt x="598" y="237"/>
                </a:lnTo>
                <a:lnTo>
                  <a:pt x="598" y="237"/>
                </a:lnTo>
                <a:lnTo>
                  <a:pt x="606" y="237"/>
                </a:lnTo>
                <a:lnTo>
                  <a:pt x="606" y="237"/>
                </a:lnTo>
                <a:lnTo>
                  <a:pt x="614" y="237"/>
                </a:lnTo>
                <a:lnTo>
                  <a:pt x="614" y="230"/>
                </a:lnTo>
                <a:lnTo>
                  <a:pt x="621" y="230"/>
                </a:lnTo>
                <a:lnTo>
                  <a:pt x="621" y="222"/>
                </a:lnTo>
                <a:lnTo>
                  <a:pt x="629" y="222"/>
                </a:lnTo>
                <a:lnTo>
                  <a:pt x="629" y="222"/>
                </a:lnTo>
                <a:lnTo>
                  <a:pt x="629" y="222"/>
                </a:lnTo>
                <a:lnTo>
                  <a:pt x="629" y="222"/>
                </a:lnTo>
                <a:lnTo>
                  <a:pt x="637" y="222"/>
                </a:lnTo>
                <a:lnTo>
                  <a:pt x="637" y="222"/>
                </a:lnTo>
                <a:lnTo>
                  <a:pt x="644" y="222"/>
                </a:lnTo>
                <a:lnTo>
                  <a:pt x="644" y="222"/>
                </a:lnTo>
                <a:lnTo>
                  <a:pt x="652" y="222"/>
                </a:lnTo>
                <a:lnTo>
                  <a:pt x="652" y="222"/>
                </a:lnTo>
                <a:lnTo>
                  <a:pt x="652" y="222"/>
                </a:lnTo>
                <a:lnTo>
                  <a:pt x="652" y="214"/>
                </a:lnTo>
                <a:lnTo>
                  <a:pt x="660" y="214"/>
                </a:lnTo>
                <a:lnTo>
                  <a:pt x="660" y="214"/>
                </a:lnTo>
                <a:lnTo>
                  <a:pt x="667" y="214"/>
                </a:lnTo>
                <a:lnTo>
                  <a:pt x="667" y="207"/>
                </a:lnTo>
                <a:lnTo>
                  <a:pt x="675" y="207"/>
                </a:lnTo>
                <a:lnTo>
                  <a:pt x="675" y="207"/>
                </a:lnTo>
                <a:lnTo>
                  <a:pt x="683" y="207"/>
                </a:lnTo>
                <a:lnTo>
                  <a:pt x="683" y="207"/>
                </a:lnTo>
                <a:lnTo>
                  <a:pt x="690" y="207"/>
                </a:lnTo>
                <a:lnTo>
                  <a:pt x="690" y="207"/>
                </a:lnTo>
                <a:lnTo>
                  <a:pt x="698" y="207"/>
                </a:lnTo>
                <a:lnTo>
                  <a:pt x="698" y="199"/>
                </a:lnTo>
                <a:lnTo>
                  <a:pt x="698" y="199"/>
                </a:lnTo>
                <a:lnTo>
                  <a:pt x="698" y="199"/>
                </a:lnTo>
                <a:lnTo>
                  <a:pt x="706" y="199"/>
                </a:lnTo>
                <a:lnTo>
                  <a:pt x="706" y="199"/>
                </a:lnTo>
                <a:lnTo>
                  <a:pt x="713" y="199"/>
                </a:lnTo>
                <a:lnTo>
                  <a:pt x="713" y="199"/>
                </a:lnTo>
                <a:lnTo>
                  <a:pt x="721" y="199"/>
                </a:lnTo>
                <a:lnTo>
                  <a:pt x="721" y="199"/>
                </a:lnTo>
                <a:lnTo>
                  <a:pt x="729" y="199"/>
                </a:lnTo>
                <a:lnTo>
                  <a:pt x="729" y="199"/>
                </a:lnTo>
                <a:lnTo>
                  <a:pt x="729" y="199"/>
                </a:lnTo>
                <a:lnTo>
                  <a:pt x="729" y="199"/>
                </a:lnTo>
                <a:lnTo>
                  <a:pt x="736" y="199"/>
                </a:lnTo>
                <a:lnTo>
                  <a:pt x="736" y="199"/>
                </a:lnTo>
                <a:lnTo>
                  <a:pt x="744" y="199"/>
                </a:lnTo>
                <a:lnTo>
                  <a:pt x="744" y="199"/>
                </a:lnTo>
                <a:lnTo>
                  <a:pt x="752" y="199"/>
                </a:lnTo>
                <a:lnTo>
                  <a:pt x="752" y="199"/>
                </a:lnTo>
                <a:lnTo>
                  <a:pt x="752" y="199"/>
                </a:lnTo>
                <a:lnTo>
                  <a:pt x="752" y="199"/>
                </a:lnTo>
                <a:lnTo>
                  <a:pt x="759" y="199"/>
                </a:lnTo>
                <a:lnTo>
                  <a:pt x="759" y="191"/>
                </a:lnTo>
                <a:lnTo>
                  <a:pt x="767" y="191"/>
                </a:lnTo>
                <a:lnTo>
                  <a:pt x="767" y="191"/>
                </a:lnTo>
                <a:lnTo>
                  <a:pt x="775" y="191"/>
                </a:lnTo>
                <a:lnTo>
                  <a:pt x="775" y="191"/>
                </a:lnTo>
                <a:lnTo>
                  <a:pt x="775" y="191"/>
                </a:lnTo>
                <a:lnTo>
                  <a:pt x="775" y="191"/>
                </a:lnTo>
                <a:lnTo>
                  <a:pt x="783" y="191"/>
                </a:lnTo>
                <a:lnTo>
                  <a:pt x="783" y="191"/>
                </a:lnTo>
                <a:lnTo>
                  <a:pt x="790" y="191"/>
                </a:lnTo>
                <a:lnTo>
                  <a:pt x="790" y="191"/>
                </a:lnTo>
                <a:lnTo>
                  <a:pt x="798" y="191"/>
                </a:lnTo>
                <a:lnTo>
                  <a:pt x="798" y="191"/>
                </a:lnTo>
                <a:lnTo>
                  <a:pt x="806" y="191"/>
                </a:lnTo>
                <a:lnTo>
                  <a:pt x="806" y="191"/>
                </a:lnTo>
                <a:lnTo>
                  <a:pt x="806" y="191"/>
                </a:lnTo>
                <a:lnTo>
                  <a:pt x="806" y="191"/>
                </a:lnTo>
                <a:lnTo>
                  <a:pt x="813" y="191"/>
                </a:lnTo>
                <a:lnTo>
                  <a:pt x="813" y="191"/>
                </a:lnTo>
                <a:lnTo>
                  <a:pt x="821" y="191"/>
                </a:lnTo>
                <a:lnTo>
                  <a:pt x="821" y="191"/>
                </a:lnTo>
                <a:lnTo>
                  <a:pt x="829" y="191"/>
                </a:lnTo>
                <a:lnTo>
                  <a:pt x="829" y="191"/>
                </a:lnTo>
                <a:lnTo>
                  <a:pt x="829" y="191"/>
                </a:lnTo>
                <a:lnTo>
                  <a:pt x="829" y="184"/>
                </a:lnTo>
                <a:lnTo>
                  <a:pt x="836" y="184"/>
                </a:lnTo>
                <a:lnTo>
                  <a:pt x="836" y="184"/>
                </a:lnTo>
                <a:lnTo>
                  <a:pt x="844" y="184"/>
                </a:lnTo>
                <a:lnTo>
                  <a:pt x="844" y="184"/>
                </a:lnTo>
                <a:lnTo>
                  <a:pt x="852" y="184"/>
                </a:lnTo>
                <a:lnTo>
                  <a:pt x="852" y="184"/>
                </a:lnTo>
                <a:lnTo>
                  <a:pt x="852" y="184"/>
                </a:lnTo>
                <a:lnTo>
                  <a:pt x="852" y="176"/>
                </a:lnTo>
                <a:lnTo>
                  <a:pt x="859" y="176"/>
                </a:lnTo>
                <a:lnTo>
                  <a:pt x="859" y="176"/>
                </a:lnTo>
                <a:lnTo>
                  <a:pt x="867" y="176"/>
                </a:lnTo>
                <a:lnTo>
                  <a:pt x="867" y="176"/>
                </a:lnTo>
                <a:lnTo>
                  <a:pt x="875" y="176"/>
                </a:lnTo>
                <a:lnTo>
                  <a:pt x="875" y="168"/>
                </a:lnTo>
                <a:lnTo>
                  <a:pt x="875" y="168"/>
                </a:lnTo>
                <a:lnTo>
                  <a:pt x="875" y="168"/>
                </a:lnTo>
                <a:lnTo>
                  <a:pt x="882" y="168"/>
                </a:lnTo>
                <a:lnTo>
                  <a:pt x="882" y="161"/>
                </a:lnTo>
                <a:lnTo>
                  <a:pt x="890" y="161"/>
                </a:lnTo>
                <a:lnTo>
                  <a:pt x="890" y="161"/>
                </a:lnTo>
                <a:lnTo>
                  <a:pt x="898" y="161"/>
                </a:lnTo>
                <a:lnTo>
                  <a:pt x="898" y="161"/>
                </a:lnTo>
                <a:lnTo>
                  <a:pt x="905" y="161"/>
                </a:lnTo>
                <a:lnTo>
                  <a:pt x="905" y="153"/>
                </a:lnTo>
                <a:lnTo>
                  <a:pt x="905" y="153"/>
                </a:lnTo>
                <a:lnTo>
                  <a:pt x="905" y="153"/>
                </a:lnTo>
                <a:lnTo>
                  <a:pt x="913" y="153"/>
                </a:lnTo>
                <a:lnTo>
                  <a:pt x="913" y="153"/>
                </a:lnTo>
                <a:lnTo>
                  <a:pt x="921" y="153"/>
                </a:lnTo>
                <a:lnTo>
                  <a:pt x="921" y="153"/>
                </a:lnTo>
                <a:lnTo>
                  <a:pt x="928" y="153"/>
                </a:lnTo>
                <a:lnTo>
                  <a:pt x="928" y="153"/>
                </a:lnTo>
                <a:lnTo>
                  <a:pt x="928" y="153"/>
                </a:lnTo>
                <a:lnTo>
                  <a:pt x="928" y="145"/>
                </a:lnTo>
                <a:lnTo>
                  <a:pt x="936" y="145"/>
                </a:lnTo>
                <a:lnTo>
                  <a:pt x="936" y="145"/>
                </a:lnTo>
                <a:lnTo>
                  <a:pt x="944" y="145"/>
                </a:lnTo>
                <a:lnTo>
                  <a:pt x="944" y="145"/>
                </a:lnTo>
                <a:lnTo>
                  <a:pt x="951" y="145"/>
                </a:lnTo>
                <a:lnTo>
                  <a:pt x="951" y="145"/>
                </a:lnTo>
                <a:lnTo>
                  <a:pt x="951" y="145"/>
                </a:lnTo>
                <a:lnTo>
                  <a:pt x="951" y="145"/>
                </a:lnTo>
                <a:lnTo>
                  <a:pt x="959" y="145"/>
                </a:lnTo>
                <a:lnTo>
                  <a:pt x="959" y="145"/>
                </a:lnTo>
                <a:lnTo>
                  <a:pt x="967" y="145"/>
                </a:lnTo>
                <a:lnTo>
                  <a:pt x="967" y="130"/>
                </a:lnTo>
                <a:lnTo>
                  <a:pt x="974" y="130"/>
                </a:lnTo>
                <a:lnTo>
                  <a:pt x="974" y="130"/>
                </a:lnTo>
                <a:lnTo>
                  <a:pt x="974" y="130"/>
                </a:lnTo>
                <a:lnTo>
                  <a:pt x="974" y="130"/>
                </a:lnTo>
                <a:lnTo>
                  <a:pt x="982" y="130"/>
                </a:lnTo>
                <a:lnTo>
                  <a:pt x="982" y="130"/>
                </a:lnTo>
                <a:lnTo>
                  <a:pt x="990" y="130"/>
                </a:lnTo>
                <a:lnTo>
                  <a:pt x="990" y="130"/>
                </a:lnTo>
                <a:lnTo>
                  <a:pt x="997" y="130"/>
                </a:lnTo>
                <a:lnTo>
                  <a:pt x="997" y="123"/>
                </a:lnTo>
                <a:lnTo>
                  <a:pt x="1005" y="123"/>
                </a:lnTo>
                <a:lnTo>
                  <a:pt x="1005" y="123"/>
                </a:lnTo>
                <a:lnTo>
                  <a:pt x="1005" y="123"/>
                </a:lnTo>
                <a:lnTo>
                  <a:pt x="1005" y="123"/>
                </a:lnTo>
                <a:lnTo>
                  <a:pt x="1013" y="123"/>
                </a:lnTo>
                <a:lnTo>
                  <a:pt x="1013" y="123"/>
                </a:lnTo>
                <a:lnTo>
                  <a:pt x="1020" y="123"/>
                </a:lnTo>
                <a:lnTo>
                  <a:pt x="1020" y="123"/>
                </a:lnTo>
                <a:lnTo>
                  <a:pt x="1028" y="123"/>
                </a:lnTo>
                <a:lnTo>
                  <a:pt x="1028" y="123"/>
                </a:lnTo>
                <a:lnTo>
                  <a:pt x="1028" y="123"/>
                </a:lnTo>
                <a:lnTo>
                  <a:pt x="1028" y="123"/>
                </a:lnTo>
                <a:lnTo>
                  <a:pt x="1036" y="123"/>
                </a:lnTo>
                <a:lnTo>
                  <a:pt x="1036" y="123"/>
                </a:lnTo>
                <a:lnTo>
                  <a:pt x="1043" y="123"/>
                </a:lnTo>
                <a:lnTo>
                  <a:pt x="1043" y="123"/>
                </a:lnTo>
                <a:lnTo>
                  <a:pt x="1051" y="123"/>
                </a:lnTo>
                <a:lnTo>
                  <a:pt x="1051" y="123"/>
                </a:lnTo>
                <a:lnTo>
                  <a:pt x="1051" y="123"/>
                </a:lnTo>
                <a:lnTo>
                  <a:pt x="1051" y="115"/>
                </a:lnTo>
                <a:lnTo>
                  <a:pt x="1059" y="115"/>
                </a:lnTo>
                <a:lnTo>
                  <a:pt x="1059" y="115"/>
                </a:lnTo>
                <a:lnTo>
                  <a:pt x="1066" y="115"/>
                </a:lnTo>
                <a:lnTo>
                  <a:pt x="1066" y="100"/>
                </a:lnTo>
                <a:lnTo>
                  <a:pt x="1074" y="100"/>
                </a:lnTo>
                <a:lnTo>
                  <a:pt x="1074" y="100"/>
                </a:lnTo>
                <a:lnTo>
                  <a:pt x="1082" y="100"/>
                </a:lnTo>
                <a:lnTo>
                  <a:pt x="1082" y="100"/>
                </a:lnTo>
                <a:lnTo>
                  <a:pt x="1082" y="100"/>
                </a:lnTo>
                <a:lnTo>
                  <a:pt x="1082" y="100"/>
                </a:lnTo>
                <a:lnTo>
                  <a:pt x="1089" y="100"/>
                </a:lnTo>
                <a:lnTo>
                  <a:pt x="1089" y="92"/>
                </a:lnTo>
                <a:lnTo>
                  <a:pt x="1097" y="92"/>
                </a:lnTo>
                <a:lnTo>
                  <a:pt x="1097" y="92"/>
                </a:lnTo>
                <a:lnTo>
                  <a:pt x="1105" y="92"/>
                </a:lnTo>
                <a:lnTo>
                  <a:pt x="1105" y="92"/>
                </a:lnTo>
                <a:lnTo>
                  <a:pt x="1105" y="92"/>
                </a:lnTo>
                <a:lnTo>
                  <a:pt x="1105" y="92"/>
                </a:lnTo>
                <a:lnTo>
                  <a:pt x="1112" y="92"/>
                </a:lnTo>
                <a:lnTo>
                  <a:pt x="1112" y="92"/>
                </a:lnTo>
                <a:lnTo>
                  <a:pt x="1120" y="92"/>
                </a:lnTo>
                <a:lnTo>
                  <a:pt x="1120" y="92"/>
                </a:lnTo>
                <a:lnTo>
                  <a:pt x="1128" y="92"/>
                </a:lnTo>
                <a:lnTo>
                  <a:pt x="1128" y="92"/>
                </a:lnTo>
                <a:lnTo>
                  <a:pt x="1128" y="92"/>
                </a:lnTo>
                <a:lnTo>
                  <a:pt x="1128" y="92"/>
                </a:lnTo>
                <a:lnTo>
                  <a:pt x="1135" y="92"/>
                </a:lnTo>
                <a:lnTo>
                  <a:pt x="1135" y="92"/>
                </a:lnTo>
                <a:lnTo>
                  <a:pt x="1143" y="92"/>
                </a:lnTo>
                <a:lnTo>
                  <a:pt x="1143" y="92"/>
                </a:lnTo>
                <a:lnTo>
                  <a:pt x="1151" y="92"/>
                </a:lnTo>
                <a:lnTo>
                  <a:pt x="1151" y="84"/>
                </a:lnTo>
                <a:lnTo>
                  <a:pt x="1151" y="84"/>
                </a:lnTo>
                <a:lnTo>
                  <a:pt x="1151" y="84"/>
                </a:lnTo>
                <a:lnTo>
                  <a:pt x="1158" y="84"/>
                </a:lnTo>
                <a:lnTo>
                  <a:pt x="1158" y="84"/>
                </a:lnTo>
                <a:lnTo>
                  <a:pt x="1166" y="84"/>
                </a:lnTo>
                <a:lnTo>
                  <a:pt x="1166" y="84"/>
                </a:lnTo>
                <a:lnTo>
                  <a:pt x="1174" y="84"/>
                </a:lnTo>
                <a:lnTo>
                  <a:pt x="1174" y="84"/>
                </a:lnTo>
                <a:lnTo>
                  <a:pt x="1181" y="84"/>
                </a:lnTo>
                <a:lnTo>
                  <a:pt x="1181" y="84"/>
                </a:lnTo>
                <a:lnTo>
                  <a:pt x="1181" y="84"/>
                </a:lnTo>
                <a:lnTo>
                  <a:pt x="1181" y="77"/>
                </a:lnTo>
                <a:lnTo>
                  <a:pt x="1189" y="77"/>
                </a:lnTo>
                <a:lnTo>
                  <a:pt x="1189" y="77"/>
                </a:lnTo>
                <a:lnTo>
                  <a:pt x="1197" y="77"/>
                </a:lnTo>
                <a:lnTo>
                  <a:pt x="1197" y="77"/>
                </a:lnTo>
                <a:lnTo>
                  <a:pt x="1204" y="77"/>
                </a:lnTo>
                <a:lnTo>
                  <a:pt x="1204" y="77"/>
                </a:lnTo>
                <a:lnTo>
                  <a:pt x="1204" y="77"/>
                </a:lnTo>
                <a:lnTo>
                  <a:pt x="1204" y="77"/>
                </a:lnTo>
                <a:lnTo>
                  <a:pt x="1212" y="77"/>
                </a:lnTo>
                <a:lnTo>
                  <a:pt x="1212" y="69"/>
                </a:lnTo>
                <a:lnTo>
                  <a:pt x="1220" y="69"/>
                </a:lnTo>
                <a:lnTo>
                  <a:pt x="1220" y="61"/>
                </a:lnTo>
                <a:lnTo>
                  <a:pt x="1227" y="61"/>
                </a:lnTo>
                <a:lnTo>
                  <a:pt x="1227" y="54"/>
                </a:lnTo>
                <a:lnTo>
                  <a:pt x="1227" y="54"/>
                </a:lnTo>
                <a:lnTo>
                  <a:pt x="1227" y="54"/>
                </a:lnTo>
                <a:lnTo>
                  <a:pt x="1235" y="54"/>
                </a:lnTo>
                <a:lnTo>
                  <a:pt x="1235" y="54"/>
                </a:lnTo>
                <a:lnTo>
                  <a:pt x="1243" y="54"/>
                </a:lnTo>
                <a:lnTo>
                  <a:pt x="1243" y="38"/>
                </a:lnTo>
                <a:lnTo>
                  <a:pt x="1250" y="38"/>
                </a:lnTo>
                <a:lnTo>
                  <a:pt x="1250" y="38"/>
                </a:lnTo>
                <a:lnTo>
                  <a:pt x="1258" y="38"/>
                </a:lnTo>
                <a:lnTo>
                  <a:pt x="1258" y="31"/>
                </a:lnTo>
                <a:lnTo>
                  <a:pt x="1258" y="31"/>
                </a:lnTo>
                <a:lnTo>
                  <a:pt x="1258" y="31"/>
                </a:lnTo>
                <a:lnTo>
                  <a:pt x="1266" y="31"/>
                </a:lnTo>
                <a:lnTo>
                  <a:pt x="1266" y="31"/>
                </a:lnTo>
                <a:lnTo>
                  <a:pt x="1273" y="31"/>
                </a:lnTo>
                <a:lnTo>
                  <a:pt x="1273" y="0"/>
                </a:lnTo>
                <a:lnTo>
                  <a:pt x="1281" y="0"/>
                </a:lnTo>
                <a:lnTo>
                  <a:pt x="1281" y="0"/>
                </a:lnTo>
                <a:lnTo>
                  <a:pt x="1281" y="0"/>
                </a:lnTo>
                <a:lnTo>
                  <a:pt x="1281" y="0"/>
                </a:lnTo>
              </a:path>
            </a:pathLst>
          </a:custGeom>
          <a:noFill/>
          <a:ln w="19050" cap="sq">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Rectangle 157">
            <a:extLst>
              <a:ext uri="{FF2B5EF4-FFF2-40B4-BE49-F238E27FC236}">
                <a16:creationId xmlns:a16="http://schemas.microsoft.com/office/drawing/2014/main" id="{2EBF5971-280D-9361-C733-E61680F74007}"/>
              </a:ext>
            </a:extLst>
          </p:cNvPr>
          <p:cNvSpPr>
            <a:spLocks noChangeArrowheads="1"/>
          </p:cNvSpPr>
          <p:nvPr/>
        </p:nvSpPr>
        <p:spPr bwMode="auto">
          <a:xfrm>
            <a:off x="7803565" y="4148195"/>
            <a:ext cx="208590" cy="5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500" b="1" i="0" u="none" strike="noStrike" kern="1200" cap="none" spc="0" normalizeH="0" baseline="0" noProof="0">
                <a:ln>
                  <a:noFill/>
                </a:ln>
                <a:solidFill>
                  <a:srgbClr val="DF536B"/>
                </a:solidFill>
                <a:effectLst/>
                <a:uLnTx/>
                <a:uFillTx/>
                <a:latin typeface="Mulish" pitchFamily="2"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TextBox 179">
            <a:extLst>
              <a:ext uri="{FF2B5EF4-FFF2-40B4-BE49-F238E27FC236}">
                <a16:creationId xmlns:a16="http://schemas.microsoft.com/office/drawing/2014/main" id="{9107176A-FF24-805A-1F01-FDAE341C84D8}"/>
              </a:ext>
            </a:extLst>
          </p:cNvPr>
          <p:cNvSpPr txBox="1"/>
          <p:nvPr/>
        </p:nvSpPr>
        <p:spPr>
          <a:xfrm>
            <a:off x="3274546" y="1229532"/>
            <a:ext cx="970137" cy="307777"/>
          </a:xfrm>
          <a:prstGeom prst="rect">
            <a:avLst/>
          </a:prstGeom>
          <a:noFill/>
        </p:spPr>
        <p:txBody>
          <a:bodyPr wrap="non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515151"/>
                </a:solidFill>
                <a:effectLst/>
                <a:uLnTx/>
                <a:uFillTx/>
                <a:latin typeface="Century Gothic"/>
                <a:ea typeface="+mn-ea"/>
                <a:cs typeface="+mn-cs"/>
                <a:sym typeface="Century Gothic"/>
                <a:rtl val="0"/>
              </a:rPr>
              <a:t> Placebo</a:t>
            </a:r>
          </a:p>
        </p:txBody>
      </p:sp>
      <p:sp>
        <p:nvSpPr>
          <p:cNvPr id="183" name="TextBox 182">
            <a:extLst>
              <a:ext uri="{FF2B5EF4-FFF2-40B4-BE49-F238E27FC236}">
                <a16:creationId xmlns:a16="http://schemas.microsoft.com/office/drawing/2014/main" id="{F283AFD4-C339-45FA-AF43-DF4EE7732A27}"/>
              </a:ext>
            </a:extLst>
          </p:cNvPr>
          <p:cNvSpPr txBox="1"/>
          <p:nvPr/>
        </p:nvSpPr>
        <p:spPr>
          <a:xfrm>
            <a:off x="2042098" y="1197554"/>
            <a:ext cx="383439" cy="307777"/>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515151"/>
                </a:solidFill>
                <a:effectLst/>
                <a:uLnTx/>
                <a:uFillTx/>
                <a:latin typeface="Century Gothic"/>
                <a:ea typeface="+mn-ea"/>
                <a:cs typeface="+mn-cs"/>
                <a:sym typeface="Century Gothic"/>
                <a:rtl val="0"/>
              </a:rPr>
              <a:t>40</a:t>
            </a:r>
          </a:p>
        </p:txBody>
      </p:sp>
      <p:sp>
        <p:nvSpPr>
          <p:cNvPr id="184" name="TextBox 183">
            <a:extLst>
              <a:ext uri="{FF2B5EF4-FFF2-40B4-BE49-F238E27FC236}">
                <a16:creationId xmlns:a16="http://schemas.microsoft.com/office/drawing/2014/main" id="{00F62D34-18F4-1B8D-35F6-6D19DFF278EB}"/>
              </a:ext>
            </a:extLst>
          </p:cNvPr>
          <p:cNvSpPr txBox="1"/>
          <p:nvPr/>
        </p:nvSpPr>
        <p:spPr>
          <a:xfrm>
            <a:off x="2060875" y="2876145"/>
            <a:ext cx="383439" cy="307777"/>
          </a:xfrm>
          <a:prstGeom prst="rect">
            <a:avLst/>
          </a:prstGeom>
          <a:noFill/>
        </p:spPr>
        <p:txBody>
          <a:bodyPr wrap="none" rtlCol="0">
            <a:spAutoFit/>
          </a:bodyPr>
          <a:lstStyle/>
          <a:p>
            <a:pPr marL="0" marR="0" lvl="0" indent="0" algn="r" defTabSz="9142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solidFill>
                  <a:srgbClr val="515151"/>
                </a:solidFill>
                <a:effectLst/>
                <a:uLnTx/>
                <a:uFillTx/>
                <a:latin typeface="Century Gothic"/>
                <a:ea typeface="+mn-ea"/>
                <a:cs typeface="+mn-cs"/>
                <a:sym typeface="Century Gothic"/>
                <a:rtl val="0"/>
              </a:rPr>
              <a:t>20</a:t>
            </a:r>
          </a:p>
        </p:txBody>
      </p:sp>
      <p:graphicFrame>
        <p:nvGraphicFramePr>
          <p:cNvPr id="185" name="Table 184">
            <a:extLst>
              <a:ext uri="{FF2B5EF4-FFF2-40B4-BE49-F238E27FC236}">
                <a16:creationId xmlns:a16="http://schemas.microsoft.com/office/drawing/2014/main" id="{B21755FE-5C63-939B-AA85-18D629D32673}"/>
              </a:ext>
            </a:extLst>
          </p:cNvPr>
          <p:cNvGraphicFramePr>
            <a:graphicFrameLocks noGrp="1"/>
          </p:cNvGraphicFramePr>
          <p:nvPr/>
        </p:nvGraphicFramePr>
        <p:xfrm>
          <a:off x="623204" y="5302221"/>
          <a:ext cx="9275587" cy="576000"/>
        </p:xfrm>
        <a:graphic>
          <a:graphicData uri="http://schemas.openxmlformats.org/drawingml/2006/table">
            <a:tbl>
              <a:tblPr bandRow="1">
                <a:tableStyleId>{5940675A-B579-460E-94D1-54222C63F5DA}</a:tableStyleId>
              </a:tblPr>
              <a:tblGrid>
                <a:gridCol w="1638644">
                  <a:extLst>
                    <a:ext uri="{9D8B030D-6E8A-4147-A177-3AD203B41FA5}">
                      <a16:colId xmlns:a16="http://schemas.microsoft.com/office/drawing/2014/main" val="20000"/>
                    </a:ext>
                  </a:extLst>
                </a:gridCol>
                <a:gridCol w="731297">
                  <a:extLst>
                    <a:ext uri="{9D8B030D-6E8A-4147-A177-3AD203B41FA5}">
                      <a16:colId xmlns:a16="http://schemas.microsoft.com/office/drawing/2014/main" val="20001"/>
                    </a:ext>
                  </a:extLst>
                </a:gridCol>
                <a:gridCol w="405505">
                  <a:extLst>
                    <a:ext uri="{9D8B030D-6E8A-4147-A177-3AD203B41FA5}">
                      <a16:colId xmlns:a16="http://schemas.microsoft.com/office/drawing/2014/main" val="20002"/>
                    </a:ext>
                  </a:extLst>
                </a:gridCol>
                <a:gridCol w="866273">
                  <a:extLst>
                    <a:ext uri="{9D8B030D-6E8A-4147-A177-3AD203B41FA5}">
                      <a16:colId xmlns:a16="http://schemas.microsoft.com/office/drawing/2014/main" val="20003"/>
                    </a:ext>
                  </a:extLst>
                </a:gridCol>
                <a:gridCol w="490889">
                  <a:extLst>
                    <a:ext uri="{9D8B030D-6E8A-4147-A177-3AD203B41FA5}">
                      <a16:colId xmlns:a16="http://schemas.microsoft.com/office/drawing/2014/main" val="20004"/>
                    </a:ext>
                  </a:extLst>
                </a:gridCol>
                <a:gridCol w="871490">
                  <a:extLst>
                    <a:ext uri="{9D8B030D-6E8A-4147-A177-3AD203B41FA5}">
                      <a16:colId xmlns:a16="http://schemas.microsoft.com/office/drawing/2014/main" val="20005"/>
                    </a:ext>
                  </a:extLst>
                </a:gridCol>
                <a:gridCol w="331668">
                  <a:extLst>
                    <a:ext uri="{9D8B030D-6E8A-4147-A177-3AD203B41FA5}">
                      <a16:colId xmlns:a16="http://schemas.microsoft.com/office/drawing/2014/main" val="20006"/>
                    </a:ext>
                  </a:extLst>
                </a:gridCol>
                <a:gridCol w="1087654">
                  <a:extLst>
                    <a:ext uri="{9D8B030D-6E8A-4147-A177-3AD203B41FA5}">
                      <a16:colId xmlns:a16="http://schemas.microsoft.com/office/drawing/2014/main" val="20007"/>
                    </a:ext>
                  </a:extLst>
                </a:gridCol>
                <a:gridCol w="230357">
                  <a:extLst>
                    <a:ext uri="{9D8B030D-6E8A-4147-A177-3AD203B41FA5}">
                      <a16:colId xmlns:a16="http://schemas.microsoft.com/office/drawing/2014/main" val="20008"/>
                    </a:ext>
                  </a:extLst>
                </a:gridCol>
                <a:gridCol w="1097930">
                  <a:extLst>
                    <a:ext uri="{9D8B030D-6E8A-4147-A177-3AD203B41FA5}">
                      <a16:colId xmlns:a16="http://schemas.microsoft.com/office/drawing/2014/main" val="20009"/>
                    </a:ext>
                  </a:extLst>
                </a:gridCol>
                <a:gridCol w="327259">
                  <a:extLst>
                    <a:ext uri="{9D8B030D-6E8A-4147-A177-3AD203B41FA5}">
                      <a16:colId xmlns:a16="http://schemas.microsoft.com/office/drawing/2014/main" val="20010"/>
                    </a:ext>
                  </a:extLst>
                </a:gridCol>
                <a:gridCol w="895149">
                  <a:extLst>
                    <a:ext uri="{9D8B030D-6E8A-4147-A177-3AD203B41FA5}">
                      <a16:colId xmlns:a16="http://schemas.microsoft.com/office/drawing/2014/main" val="20011"/>
                    </a:ext>
                  </a:extLst>
                </a:gridCol>
                <a:gridCol w="301472">
                  <a:extLst>
                    <a:ext uri="{9D8B030D-6E8A-4147-A177-3AD203B41FA5}">
                      <a16:colId xmlns:a16="http://schemas.microsoft.com/office/drawing/2014/main" val="20012"/>
                    </a:ext>
                  </a:extLst>
                </a:gridCol>
              </a:tblGrid>
              <a:tr h="288000">
                <a:tc>
                  <a:txBody>
                    <a:bodyPr/>
                    <a:lstStyle/>
                    <a:p>
                      <a:pPr algn="r"/>
                      <a:r>
                        <a:rPr lang="en-GB" sz="1400" spc="-20" baseline="0">
                          <a:latin typeface="+mn-lt"/>
                        </a:rPr>
                        <a:t>Placebo </a:t>
                      </a:r>
                    </a:p>
                  </a:txBody>
                  <a:tcPr marR="1536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3305</a:t>
                      </a:r>
                    </a:p>
                  </a:txBody>
                  <a:tcPr marL="0" marR="10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3250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3129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2243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1496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592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pPr algn="r"/>
                      <a:r>
                        <a:rPr lang="en-GB" sz="1400" spc="-20" baseline="0">
                          <a:latin typeface="+mn-lt"/>
                        </a:rPr>
                        <a:t>Empagliflozin</a:t>
                      </a:r>
                    </a:p>
                  </a:txBody>
                  <a:tcPr marR="1536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3304</a:t>
                      </a:r>
                    </a:p>
                  </a:txBody>
                  <a:tcPr marL="0" marR="1008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3252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3163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2275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1538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GB" sz="1400">
                          <a:latin typeface="+mn-lt"/>
                        </a:rPr>
                        <a:t>624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1400">
                        <a:latin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Footer Placeholder 3">
            <a:extLst>
              <a:ext uri="{FF2B5EF4-FFF2-40B4-BE49-F238E27FC236}">
                <a16:creationId xmlns:a16="http://schemas.microsoft.com/office/drawing/2014/main" id="{1A87D95A-0C6E-4C72-6355-45DBF05FC05C}"/>
              </a:ext>
            </a:extLst>
          </p:cNvPr>
          <p:cNvSpPr txBox="1">
            <a:spLocks/>
          </p:cNvSpPr>
          <p:nvPr/>
        </p:nvSpPr>
        <p:spPr>
          <a:xfrm>
            <a:off x="868413" y="6104836"/>
            <a:ext cx="10917187" cy="578970"/>
          </a:xfrm>
          <a:prstGeom prst="rect">
            <a:avLst/>
          </a:prstGeom>
          <a:solidFill>
            <a:schemeClr val="bg1"/>
          </a:solidFill>
        </p:spPr>
        <p:txBody>
          <a:bodyPr vert="horz" lIns="91440" tIns="45720" rIns="91440" bIns="45720" rtlCol="0" anchor="b"/>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t>*NNT: 28 (95% CI 19, 53) </a:t>
            </a: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per 2 years at risk</a:t>
            </a:r>
            <a:b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t>ARR</a:t>
            </a:r>
            <a:r>
              <a:rPr kumimoji="0" lang="en-GB" sz="800" b="0" i="0" u="none" strike="noStrike" kern="1200" cap="none" spc="0" normalizeH="0" baseline="0" noProof="0">
                <a:ln>
                  <a:noFill/>
                </a:ln>
                <a:solidFill>
                  <a:prstClr val="black"/>
                </a:solidFill>
                <a:effectLst/>
                <a:uLnTx/>
                <a:uFillTx/>
                <a:latin typeface="Arial" panose="020B0604020202020204"/>
                <a:ea typeface="+mn-ea"/>
                <a:cs typeface="+mn-cs"/>
              </a:rPr>
              <a:t> for the primary composite outcome of kidney disease progression or CV death is 3.6% per patient year at risk</a:t>
            </a: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t>Kidney disease progression defined as end-stage kidney disease, a sustained decline in eGFR to &lt;10 ml/min/1.73 m</a:t>
            </a:r>
            <a:r>
              <a:rPr kumimoji="0" lang="en-US" sz="800" b="0" i="0" u="none" strike="noStrike" kern="1200" cap="none" spc="0" normalizeH="0" baseline="30000" noProof="0">
                <a:ln>
                  <a:noFill/>
                </a:ln>
                <a:solidFill>
                  <a:prstClr val="black"/>
                </a:solidFill>
                <a:effectLst/>
                <a:uLnTx/>
                <a:uFillTx/>
                <a:latin typeface="Arial" panose="020B0604020202020204"/>
                <a:ea typeface="+mn-ea"/>
                <a:cs typeface="+mn-cs"/>
              </a:rPr>
              <a:t>2</a:t>
            </a: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t>, renal death, or a sustained decline of ≥40% in eGFR from randomization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t>ARR, absolute risk reduction; </a:t>
            </a:r>
            <a:r>
              <a:rPr kumimoji="0" lang="en-GB" sz="800" b="0" i="0" u="none" strike="noStrike" kern="1200" cap="none" spc="0" normalizeH="0" baseline="0" noProof="0">
                <a:ln>
                  <a:noFill/>
                </a:ln>
                <a:solidFill>
                  <a:srgbClr val="5A5A5A"/>
                </a:solidFill>
                <a:effectLst/>
                <a:uLnTx/>
                <a:uFillTx/>
                <a:latin typeface="Arial" panose="020B0604020202020204"/>
                <a:ea typeface="+mn-ea"/>
                <a:cs typeface="+mn-cs"/>
              </a:rPr>
              <a:t>CI, confidence interval;</a:t>
            </a: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t> CV, cardiovascular, eGFR, estimated glomerular filtration rate; HR, hazard ratio; NNT, number needed to treat; PY, patient-years; RRR, relative risk reduction; UACR, urine albumin-to-creatinine ratio</a:t>
            </a:r>
            <a:endParaRPr kumimoji="0" lang="en-GB" sz="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A5A5A"/>
                </a:solidFill>
                <a:effectLst/>
                <a:uLnTx/>
                <a:uFillTx/>
                <a:latin typeface="Arial" panose="020B0604020202020204"/>
                <a:ea typeface="+mn-ea"/>
                <a:cs typeface="+mn-cs"/>
              </a:rPr>
              <a:t>1. The EMPA-KIDNEY Collaborative Group. </a:t>
            </a:r>
            <a:r>
              <a:rPr kumimoji="0" lang="en-US" sz="800" b="0" i="1" u="none" strike="noStrike" kern="1200" cap="none" spc="0" normalizeH="0" baseline="0" noProof="0">
                <a:ln>
                  <a:noFill/>
                </a:ln>
                <a:solidFill>
                  <a:srgbClr val="5A5A5A"/>
                </a:solidFill>
                <a:effectLst/>
                <a:uLnTx/>
                <a:uFillTx/>
                <a:latin typeface="Arial" panose="020B0604020202020204"/>
                <a:ea typeface="+mn-ea"/>
                <a:cs typeface="+mn-cs"/>
              </a:rPr>
              <a:t>N </a:t>
            </a:r>
            <a:r>
              <a:rPr kumimoji="0" lang="en-US" sz="800" b="0" i="1" u="none" strike="noStrike" kern="1200" cap="none" spc="0" normalizeH="0" baseline="0" noProof="0" err="1">
                <a:ln>
                  <a:noFill/>
                </a:ln>
                <a:solidFill>
                  <a:srgbClr val="5A5A5A"/>
                </a:solidFill>
                <a:effectLst/>
                <a:uLnTx/>
                <a:uFillTx/>
                <a:latin typeface="Arial" panose="020B0604020202020204"/>
                <a:ea typeface="+mn-ea"/>
                <a:cs typeface="+mn-cs"/>
              </a:rPr>
              <a:t>Engl</a:t>
            </a:r>
            <a:r>
              <a:rPr kumimoji="0" lang="en-US" sz="800" b="0" i="1" u="none" strike="noStrike" kern="1200" cap="none" spc="0" normalizeH="0" baseline="0" noProof="0">
                <a:ln>
                  <a:noFill/>
                </a:ln>
                <a:solidFill>
                  <a:srgbClr val="5A5A5A"/>
                </a:solidFill>
                <a:effectLst/>
                <a:uLnTx/>
                <a:uFillTx/>
                <a:latin typeface="Arial" panose="020B0604020202020204"/>
                <a:ea typeface="+mn-ea"/>
                <a:cs typeface="+mn-cs"/>
              </a:rPr>
              <a:t> J Med. </a:t>
            </a:r>
            <a:r>
              <a:rPr kumimoji="0" lang="en-US" sz="800" b="0" i="0" u="none" strike="noStrike" kern="1200" cap="none" spc="0" normalizeH="0" baseline="0" noProof="0">
                <a:ln>
                  <a:noFill/>
                </a:ln>
                <a:solidFill>
                  <a:srgbClr val="5A5A5A"/>
                </a:solidFill>
                <a:effectLst/>
                <a:uLnTx/>
                <a:uFillTx/>
                <a:latin typeface="Arial" panose="020B0604020202020204"/>
                <a:ea typeface="+mn-ea"/>
                <a:cs typeface="+mn-cs"/>
              </a:rPr>
              <a:t>2022 [published online ahead of print]; </a:t>
            </a:r>
            <a:r>
              <a:rPr kumimoji="0" lang="en-US" sz="800" b="0" i="0" u="none" strike="noStrike" kern="1200" cap="none" spc="0" normalizeH="0" baseline="0" noProof="0" err="1">
                <a:ln>
                  <a:noFill/>
                </a:ln>
                <a:solidFill>
                  <a:srgbClr val="5A5A5A"/>
                </a:solidFill>
                <a:effectLst/>
                <a:uLnTx/>
                <a:uFillTx/>
                <a:latin typeface="Arial" panose="020B0604020202020204"/>
                <a:ea typeface="+mn-ea"/>
                <a:cs typeface="+mn-cs"/>
              </a:rPr>
              <a:t>doi</a:t>
            </a:r>
            <a:r>
              <a:rPr kumimoji="0" lang="en-US" sz="800" b="0" i="0" u="none" strike="noStrike" kern="1200" cap="none" spc="0" normalizeH="0" baseline="0" noProof="0">
                <a:ln>
                  <a:noFill/>
                </a:ln>
                <a:solidFill>
                  <a:srgbClr val="5A5A5A"/>
                </a:solidFill>
                <a:effectLst/>
                <a:uLnTx/>
                <a:uFillTx/>
                <a:latin typeface="Arial" panose="020B0604020202020204"/>
                <a:ea typeface="+mn-ea"/>
                <a:cs typeface="+mn-cs"/>
              </a:rPr>
              <a:t>: 10.1056/NEJMoa2204233.; 2. Data on file </a:t>
            </a:r>
            <a:endParaRPr kumimoji="0" lang="en-GB"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TextBox 1">
            <a:extLst>
              <a:ext uri="{FF2B5EF4-FFF2-40B4-BE49-F238E27FC236}">
                <a16:creationId xmlns:a16="http://schemas.microsoft.com/office/drawing/2014/main" id="{EBF3E773-BC60-4E2A-A2C8-072A74309111}"/>
              </a:ext>
            </a:extLst>
          </p:cNvPr>
          <p:cNvSpPr txBox="1"/>
          <p:nvPr/>
        </p:nvSpPr>
        <p:spPr>
          <a:xfrm>
            <a:off x="9207222" y="1257563"/>
            <a:ext cx="2578378" cy="1131380"/>
          </a:xfrm>
          <a:prstGeom prst="roundRect">
            <a:avLst/>
          </a:prstGeom>
          <a:solidFill>
            <a:schemeClr val="accent1">
              <a:lumMod val="60000"/>
              <a:lumOff val="40000"/>
            </a:schemeClr>
          </a:solidFill>
          <a:ln>
            <a:noFill/>
          </a:ln>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HR 0.72</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(95% CI 0.64, 0.82)</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P&lt;0.001</a:t>
            </a:r>
          </a:p>
        </p:txBody>
      </p:sp>
      <p:sp>
        <p:nvSpPr>
          <p:cNvPr id="46" name="Freeform: Shape 45">
            <a:extLst>
              <a:ext uri="{FF2B5EF4-FFF2-40B4-BE49-F238E27FC236}">
                <a16:creationId xmlns:a16="http://schemas.microsoft.com/office/drawing/2014/main" id="{20662B68-F227-46B9-B374-7206AC5DCE49}"/>
              </a:ext>
            </a:extLst>
          </p:cNvPr>
          <p:cNvSpPr/>
          <p:nvPr/>
        </p:nvSpPr>
        <p:spPr>
          <a:xfrm>
            <a:off x="10082993" y="2683300"/>
            <a:ext cx="1148626" cy="1200439"/>
          </a:xfrm>
          <a:custGeom>
            <a:avLst/>
            <a:gdLst>
              <a:gd name="connsiteX0" fmla="*/ 268725 w 1133049"/>
              <a:gd name="connsiteY0" fmla="*/ 0 h 830528"/>
              <a:gd name="connsiteX1" fmla="*/ 864325 w 1133049"/>
              <a:gd name="connsiteY1" fmla="*/ 0 h 830528"/>
              <a:gd name="connsiteX2" fmla="*/ 945708 w 1133049"/>
              <a:gd name="connsiteY2" fmla="*/ 81383 h 830528"/>
              <a:gd name="connsiteX3" fmla="*/ 945708 w 1133049"/>
              <a:gd name="connsiteY3" fmla="*/ 406906 h 830528"/>
              <a:gd name="connsiteX4" fmla="*/ 945378 w 1133049"/>
              <a:gd name="connsiteY4" fmla="*/ 408541 h 830528"/>
              <a:gd name="connsiteX5" fmla="*/ 1133049 w 1133049"/>
              <a:gd name="connsiteY5" fmla="*/ 408541 h 830528"/>
              <a:gd name="connsiteX6" fmla="*/ 566524 w 1133049"/>
              <a:gd name="connsiteY6" fmla="*/ 830528 h 830528"/>
              <a:gd name="connsiteX7" fmla="*/ 0 w 1133049"/>
              <a:gd name="connsiteY7" fmla="*/ 408541 h 830528"/>
              <a:gd name="connsiteX8" fmla="*/ 187672 w 1133049"/>
              <a:gd name="connsiteY8" fmla="*/ 408541 h 830528"/>
              <a:gd name="connsiteX9" fmla="*/ 187342 w 1133049"/>
              <a:gd name="connsiteY9" fmla="*/ 406906 h 830528"/>
              <a:gd name="connsiteX10" fmla="*/ 187342 w 1133049"/>
              <a:gd name="connsiteY10" fmla="*/ 81383 h 830528"/>
              <a:gd name="connsiteX11" fmla="*/ 268725 w 1133049"/>
              <a:gd name="connsiteY11" fmla="*/ 0 h 83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3049" h="830528">
                <a:moveTo>
                  <a:pt x="268725" y="0"/>
                </a:moveTo>
                <a:lnTo>
                  <a:pt x="864325" y="0"/>
                </a:lnTo>
                <a:cubicBezTo>
                  <a:pt x="909272" y="0"/>
                  <a:pt x="945708" y="36436"/>
                  <a:pt x="945708" y="81383"/>
                </a:cubicBezTo>
                <a:lnTo>
                  <a:pt x="945708" y="406906"/>
                </a:lnTo>
                <a:lnTo>
                  <a:pt x="945378" y="408541"/>
                </a:lnTo>
                <a:lnTo>
                  <a:pt x="1133049" y="408541"/>
                </a:lnTo>
                <a:lnTo>
                  <a:pt x="566524" y="830528"/>
                </a:lnTo>
                <a:lnTo>
                  <a:pt x="0" y="408541"/>
                </a:lnTo>
                <a:lnTo>
                  <a:pt x="187672" y="408541"/>
                </a:lnTo>
                <a:lnTo>
                  <a:pt x="187342" y="406906"/>
                </a:lnTo>
                <a:lnTo>
                  <a:pt x="187342" y="81383"/>
                </a:lnTo>
                <a:cubicBezTo>
                  <a:pt x="187342" y="36436"/>
                  <a:pt x="223778" y="0"/>
                  <a:pt x="268725"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RRR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28%</a:t>
            </a:r>
          </a:p>
        </p:txBody>
      </p:sp>
      <p:sp>
        <p:nvSpPr>
          <p:cNvPr id="47" name="TextBox 46">
            <a:extLst>
              <a:ext uri="{FF2B5EF4-FFF2-40B4-BE49-F238E27FC236}">
                <a16:creationId xmlns:a16="http://schemas.microsoft.com/office/drawing/2014/main" id="{928C67BB-B89C-4725-AF35-4EE80D4E4726}"/>
              </a:ext>
            </a:extLst>
          </p:cNvPr>
          <p:cNvSpPr txBox="1"/>
          <p:nvPr/>
        </p:nvSpPr>
        <p:spPr>
          <a:xfrm>
            <a:off x="5045975" y="2998344"/>
            <a:ext cx="1901849" cy="646331"/>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E4515F"/>
                </a:solidFill>
                <a:effectLst/>
                <a:uLnTx/>
                <a:uFillTx/>
                <a:latin typeface="Arial" panose="020B0604020202020204"/>
                <a:ea typeface="+mn-ea"/>
                <a:cs typeface="+mn-cs"/>
              </a:rPr>
              <a:t>Placebo N(%):</a:t>
            </a:r>
          </a:p>
          <a:p>
            <a:pPr marL="0" marR="0" lvl="0" indent="0" algn="l" defTabSz="914218"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E4515F"/>
                </a:solidFill>
                <a:effectLst/>
                <a:uLnTx/>
                <a:uFillTx/>
                <a:latin typeface="Arial" panose="020B0604020202020204"/>
                <a:ea typeface="+mn-ea"/>
                <a:cs typeface="+mn-cs"/>
              </a:rPr>
              <a:t>558 (16.9%)</a:t>
            </a:r>
          </a:p>
          <a:p>
            <a:pPr marL="0" marR="0" lvl="0" indent="0" algn="l" defTabSz="914218"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E4515F"/>
                </a:solidFill>
                <a:effectLst/>
                <a:uLnTx/>
                <a:uFillTx/>
                <a:latin typeface="Arial" panose="020B0604020202020204"/>
                <a:ea typeface="+mn-ea"/>
                <a:cs typeface="+mn-cs"/>
              </a:rPr>
              <a:t>Events/100 PY: 8.96</a:t>
            </a:r>
          </a:p>
        </p:txBody>
      </p:sp>
      <p:sp>
        <p:nvSpPr>
          <p:cNvPr id="48" name="TextBox 47">
            <a:extLst>
              <a:ext uri="{FF2B5EF4-FFF2-40B4-BE49-F238E27FC236}">
                <a16:creationId xmlns:a16="http://schemas.microsoft.com/office/drawing/2014/main" id="{B466B970-8667-4303-AB34-17954AC06C00}"/>
              </a:ext>
            </a:extLst>
          </p:cNvPr>
          <p:cNvSpPr txBox="1"/>
          <p:nvPr/>
        </p:nvSpPr>
        <p:spPr>
          <a:xfrm>
            <a:off x="7637033" y="3952921"/>
            <a:ext cx="1962527" cy="861774"/>
          </a:xfrm>
          <a:prstGeom prst="rect">
            <a:avLst/>
          </a:prstGeom>
          <a:noFill/>
        </p:spPr>
        <p:txBody>
          <a:bodyPr wrap="square" rtlCol="0">
            <a:spAutoFit/>
          </a:bodyPr>
          <a:lstStyle/>
          <a:p>
            <a:pPr marL="0" marR="0" lvl="0" indent="0" algn="l" defTabSz="914218"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7FA4C4"/>
                </a:solidFill>
                <a:effectLst/>
                <a:uLnTx/>
                <a:uFillTx/>
                <a:latin typeface="Arial" panose="020B0604020202020204"/>
                <a:ea typeface="+mn-ea"/>
                <a:cs typeface="+mn-cs"/>
              </a:rPr>
              <a:t>Empagliflozin N(%): </a:t>
            </a:r>
          </a:p>
          <a:p>
            <a:pPr marL="0" marR="0" lvl="0" indent="0" algn="l" defTabSz="914218"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7FA4C4"/>
                </a:solidFill>
                <a:effectLst/>
                <a:uLnTx/>
                <a:uFillTx/>
                <a:latin typeface="Arial" panose="020B0604020202020204"/>
                <a:ea typeface="+mn-ea"/>
                <a:cs typeface="+mn-cs"/>
              </a:rPr>
              <a:t>432 (13.1%)</a:t>
            </a:r>
          </a:p>
          <a:p>
            <a:pPr marL="0" marR="0" lvl="0" indent="0" algn="l" defTabSz="914218"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7FA4C4"/>
                </a:solidFill>
                <a:effectLst/>
                <a:uLnTx/>
                <a:uFillTx/>
                <a:latin typeface="Arial" panose="020B0604020202020204"/>
                <a:ea typeface="+mn-ea"/>
                <a:cs typeface="+mn-cs"/>
              </a:rPr>
              <a:t>Events/100 PY: 6.85</a:t>
            </a:r>
          </a:p>
          <a:p>
            <a:pPr marL="0" marR="0" lvl="0" indent="0" algn="l" defTabSz="914218"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srgbClr val="70AD47"/>
              </a:solidFill>
              <a:effectLst/>
              <a:uLnTx/>
              <a:uFillTx/>
              <a:latin typeface="Arial" panose="020B0604020202020204"/>
              <a:ea typeface="+mn-ea"/>
              <a:cs typeface="+mn-cs"/>
            </a:endParaRPr>
          </a:p>
        </p:txBody>
      </p:sp>
      <p:sp>
        <p:nvSpPr>
          <p:cNvPr id="49" name="Rectangle: Rounded Corners 48">
            <a:extLst>
              <a:ext uri="{FF2B5EF4-FFF2-40B4-BE49-F238E27FC236}">
                <a16:creationId xmlns:a16="http://schemas.microsoft.com/office/drawing/2014/main" id="{7E2186A6-1AF7-4C77-B7EF-F728EB93A444}"/>
              </a:ext>
            </a:extLst>
          </p:cNvPr>
          <p:cNvSpPr/>
          <p:nvPr/>
        </p:nvSpPr>
        <p:spPr>
          <a:xfrm>
            <a:off x="9981718" y="4062612"/>
            <a:ext cx="1534061" cy="739494"/>
          </a:xfrm>
          <a:prstGeom prst="round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15151"/>
                </a:solidFill>
                <a:effectLst/>
                <a:uLnTx/>
                <a:uFillTx/>
                <a:latin typeface="Century Gothic" panose="020F0302020204030204"/>
                <a:ea typeface="+mn-ea"/>
                <a:cs typeface="Arial" panose="020B0604020202020204" pitchFamily="34" charset="0"/>
              </a:rPr>
              <a:t>NNT=28*</a:t>
            </a:r>
          </a:p>
        </p:txBody>
      </p:sp>
    </p:spTree>
    <p:extLst>
      <p:ext uri="{BB962C8B-B14F-4D97-AF65-F5344CB8AC3E}">
        <p14:creationId xmlns:p14="http://schemas.microsoft.com/office/powerpoint/2010/main" val="216965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1884000" y="1260000"/>
            <a:ext cx="8640000" cy="2716920"/>
          </a:xfrm>
          <a:prstGeom prst="rect">
            <a:avLst/>
          </a:prstGeom>
          <a:noFill/>
          <a:ln>
            <a:noFill/>
          </a:ln>
        </p:spPr>
        <p:txBody>
          <a:bodyPr lIns="90000" tIns="45000" rIns="90000" bIns="45000"/>
          <a:lstStyle/>
          <a:p>
            <a:pPr marL="0" marR="0" lvl="0" indent="0" algn="ctr" defTabSz="914400" rtl="0" eaLnBrk="1" fontAlgn="auto" latinLnBrk="0" hangingPunct="1">
              <a:lnSpc>
                <a:spcPct val="100000"/>
              </a:lnSpc>
              <a:spcBef>
                <a:spcPts val="0"/>
              </a:spcBef>
              <a:spcAft>
                <a:spcPts val="3186"/>
              </a:spcAft>
              <a:buClrTx/>
              <a:buSzTx/>
              <a:buFontTx/>
              <a:buNone/>
              <a:tabLst/>
              <a:defRPr/>
            </a:pPr>
            <a:r>
              <a:rPr kumimoji="0" lang="en-US" sz="1700" b="0" i="1" u="none" strike="noStrike" kern="1200" cap="none" spc="-1" normalizeH="0" baseline="0" noProof="0">
                <a:ln>
                  <a:noFill/>
                </a:ln>
                <a:solidFill>
                  <a:srgbClr val="FFFFFF"/>
                </a:solidFill>
                <a:effectLst/>
                <a:uLnTx/>
                <a:uFillTx/>
                <a:latin typeface="Arial"/>
                <a:ea typeface="+mn-ea"/>
                <a:cs typeface="+mn-cs"/>
              </a:rPr>
              <a:t>2022 Canadian Cardiovascular Society Guideline for Use of GLP-1 Receptor Agonists and SGLT2 Inhibitors for Cardiorenal Risk Reduction in Adults</a:t>
            </a:r>
            <a:r>
              <a:rPr kumimoji="0" lang="en-US" sz="1700" b="0" i="0" u="none" strike="noStrike" kern="1200" cap="none" spc="-1" normalizeH="0" baseline="0" noProof="0">
                <a:ln>
                  <a:noFill/>
                </a:ln>
                <a:solidFill>
                  <a:srgbClr val="FFFFFF"/>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2750"/>
              </a:spcAft>
              <a:buClrTx/>
              <a:buSzTx/>
              <a:buFontTx/>
              <a:buNone/>
              <a:tabLst/>
              <a:defRPr/>
            </a:pPr>
            <a:r>
              <a:rPr kumimoji="0" lang="en-US" sz="1100" b="0" i="1" u="none" strike="noStrike" kern="1200" cap="none" spc="-1" normalizeH="0" baseline="0" noProof="0">
                <a:ln>
                  <a:noFill/>
                </a:ln>
                <a:solidFill>
                  <a:srgbClr val="FFFFFF"/>
                </a:solidFill>
                <a:effectLst/>
                <a:uLnTx/>
                <a:uFillTx/>
                <a:latin typeface="Arial"/>
                <a:ea typeface="+mn-ea"/>
                <a:cs typeface="+mn-cs"/>
              </a:rPr>
              <a:t>G.B. John Mancini, MD (Co-chair), Eileen O’Meara, MD (Co-chair), Shelley Zieroth, MD, Mathieu Bernier, MD, Alice Y.Y. Cheng, MD, David Z.I. Cherney, MD, PhD, Kim A. Connelly, MD, Justin Ezekowitz, MBBCh, MSc, Ronald M. Goldenberg, MD, Lawrence A. Leiter, MD, Gihad Nesrallah, MD, MSc, Breay W. Paty, MD, Marie-Eve Piché, MD, PhD, Peter Senior, MBBS, PhD, Abhinav Sharma, MD, Subodh Verma, MD, PhD, Vincent Woo, MD, Pol Darras, MD, Jonathan Y. Gabor, MD, Jean Grégoire, MD, Eva Lonn, MD, James A. Stone, MD, PhD, Jean-François Yale, MD, Colin Yeung, MD, MPH, Deborah Zimmerman, MD, MSc</a:t>
            </a:r>
            <a:r>
              <a:rPr kumimoji="0" lang="en-US" sz="1100" b="0" i="0" u="none" strike="noStrike" kern="1200" cap="none" spc="-1" normalizeH="0" baseline="0" noProof="0">
                <a:ln>
                  <a:noFill/>
                </a:ln>
                <a:solidFill>
                  <a:srgbClr val="FFFFFF"/>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1" normalizeH="0" baseline="0" noProof="0">
                <a:ln>
                  <a:noFill/>
                </a:ln>
                <a:solidFill>
                  <a:srgbClr val="FFFFFF"/>
                </a:solidFill>
                <a:effectLst/>
                <a:uLnTx/>
                <a:uFillTx/>
                <a:latin typeface="Arial"/>
                <a:ea typeface="+mn-ea"/>
                <a:cs typeface="+mn-cs"/>
              </a:rPr>
              <a:t>Canadian Journal of Cardiology</a:t>
            </a:r>
            <a:r>
              <a:rPr kumimoji="0" lang="en-US" sz="1200" b="0" i="0" u="none" strike="noStrike" kern="1200" cap="none" spc="-1" normalizeH="0" baseline="0" noProof="0">
                <a:ln>
                  <a:noFill/>
                </a:ln>
                <a:solidFill>
                  <a:srgbClr val="FFFFFF"/>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a:ln>
                  <a:noFill/>
                </a:ln>
                <a:solidFill>
                  <a:srgbClr val="FFFFFF"/>
                </a:solidFill>
                <a:effectLst/>
                <a:uLnTx/>
                <a:uFillTx/>
                <a:latin typeface="Arial"/>
                <a:ea typeface="+mn-ea"/>
                <a:cs typeface="+mn-cs"/>
              </a:rPr>
              <a:t>Volume 38 Issue 8 Pages 1153-1167 (August 2022)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a:ln>
                  <a:noFill/>
                </a:ln>
                <a:solidFill>
                  <a:srgbClr val="FFFFFF"/>
                </a:solidFill>
                <a:effectLst/>
                <a:uLnTx/>
                <a:uFillTx/>
                <a:latin typeface="Arial"/>
                <a:ea typeface="+mn-ea"/>
                <a:cs typeface="+mn-cs"/>
              </a:rPr>
              <a:t>DOI: 10.1016/j.cjca.2022.04.029</a:t>
            </a:r>
          </a:p>
        </p:txBody>
      </p:sp>
      <p:sp>
        <p:nvSpPr>
          <p:cNvPr id="45" name="TextShape 2"/>
          <p:cNvSpPr txBox="1"/>
          <p:nvPr/>
        </p:nvSpPr>
        <p:spPr>
          <a:xfrm>
            <a:off x="2476560" y="6624000"/>
            <a:ext cx="5556240" cy="231120"/>
          </a:xfrm>
          <a:prstGeom prst="rect">
            <a:avLst/>
          </a:prstGeom>
          <a:noFill/>
          <a:ln>
            <a:noFill/>
          </a:ln>
        </p:spPr>
        <p:txBody>
          <a:bodyPr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1" normalizeH="0" baseline="0" noProof="0">
                <a:ln>
                  <a:noFill/>
                </a:ln>
                <a:solidFill>
                  <a:srgbClr val="FFFFFF"/>
                </a:solidFill>
                <a:effectLst/>
                <a:uLnTx/>
                <a:uFillTx/>
                <a:latin typeface="Arial"/>
                <a:ea typeface="+mn-ea"/>
                <a:cs typeface="+mn-cs"/>
              </a:rPr>
              <a:t>Copyright © 2022 Elsevier Inc.</a:t>
            </a:r>
            <a:r>
              <a:rPr kumimoji="0" lang="en-US" sz="900" b="0" i="0" u="none" strike="noStrike" kern="1200" cap="none" spc="-1" normalizeH="0" baseline="0" noProof="0">
                <a:ln>
                  <a:noFill/>
                </a:ln>
                <a:solidFill>
                  <a:srgbClr val="FFFFFF"/>
                </a:solidFill>
                <a:effectLst/>
                <a:uLnTx/>
                <a:uFillTx/>
                <a:latin typeface="Arial"/>
                <a:ea typeface="+mn-ea"/>
                <a:cs typeface="+mn-cs"/>
                <a:hlinkClick r:id="rId3"/>
              </a:rPr>
              <a:t> Terms and Conditions</a:t>
            </a:r>
            <a:endParaRPr kumimoji="0" lang="en-US" sz="900" b="0" i="0" u="none" strike="noStrike" kern="1200" cap="none" spc="-1" normalizeH="0" baseline="0" noProof="0">
              <a:ln>
                <a:noFill/>
              </a:ln>
              <a:solidFill>
                <a:srgbClr val="FFFFFF"/>
              </a:solidFill>
              <a:effectLst/>
              <a:uLnTx/>
              <a:uFillTx/>
              <a:latin typeface="Arial"/>
              <a:ea typeface="+mn-ea"/>
              <a:cs typeface="+mn-cs"/>
            </a:endParaRPr>
          </a:p>
        </p:txBody>
      </p:sp>
      <p:pic>
        <p:nvPicPr>
          <p:cNvPr id="46" name="Logo"/>
          <p:cNvPicPr/>
          <p:nvPr/>
        </p:nvPicPr>
        <p:blipFill>
          <a:blip r:embed="rId4"/>
          <a:stretch/>
        </p:blipFill>
        <p:spPr>
          <a:xfrm>
            <a:off x="1603560" y="6064200"/>
            <a:ext cx="707760" cy="793800"/>
          </a:xfrm>
          <a:prstGeom prst="rect">
            <a:avLst/>
          </a:prstGeom>
          <a:ln>
            <a:noFill/>
          </a:ln>
        </p:spPr>
      </p:pic>
      <p:pic>
        <p:nvPicPr>
          <p:cNvPr id="5" name="Picture 4" descr="Graphical user interface, text&#10;&#10;Description automatically generated">
            <a:extLst>
              <a:ext uri="{FF2B5EF4-FFF2-40B4-BE49-F238E27FC236}">
                <a16:creationId xmlns:a16="http://schemas.microsoft.com/office/drawing/2014/main" id="{59C4F6BC-CE74-B36D-2A6F-AEFDFF5BB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5392" y="596900"/>
            <a:ext cx="8898608" cy="3934507"/>
          </a:xfrm>
          <a:prstGeom prst="rect">
            <a:avLst/>
          </a:prstGeom>
        </p:spPr>
      </p:pic>
    </p:spTree>
    <p:extLst>
      <p:ext uri="{BB962C8B-B14F-4D97-AF65-F5344CB8AC3E}">
        <p14:creationId xmlns:p14="http://schemas.microsoft.com/office/powerpoint/2010/main" val="4171757437"/>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 normalizeH="0" baseline="0" noProof="0">
                <a:ln>
                  <a:noFill/>
                </a:ln>
                <a:solidFill>
                  <a:srgbClr val="FFFFFF"/>
                </a:solidFill>
                <a:effectLst/>
                <a:uLnTx/>
                <a:uFillTx/>
                <a:latin typeface="Arial"/>
                <a:ea typeface="+mn-ea"/>
                <a:cs typeface="+mn-cs"/>
              </a:rPr>
              <a:t>Figure 1 </a:t>
            </a:r>
          </a:p>
        </p:txBody>
      </p:sp>
      <p:pic>
        <p:nvPicPr>
          <p:cNvPr id="48" name="Main graphic"/>
          <p:cNvPicPr/>
          <p:nvPr/>
        </p:nvPicPr>
        <p:blipFill>
          <a:blip r:embed="rId3"/>
          <a:stretch/>
        </p:blipFill>
        <p:spPr>
          <a:xfrm>
            <a:off x="1524000" y="0"/>
            <a:ext cx="9144000" cy="6855120"/>
          </a:xfrm>
          <a:prstGeom prst="rect">
            <a:avLst/>
          </a:prstGeom>
          <a:ln>
            <a:noFill/>
          </a:ln>
        </p:spPr>
      </p:pic>
      <p:pic>
        <p:nvPicPr>
          <p:cNvPr id="51" name="Logo"/>
          <p:cNvPicPr/>
          <p:nvPr/>
        </p:nvPicPr>
        <p:blipFill>
          <a:blip r:embed="rId4"/>
          <a:stretch/>
        </p:blipFill>
        <p:spPr>
          <a:xfrm>
            <a:off x="1603560" y="6064200"/>
            <a:ext cx="707760" cy="793800"/>
          </a:xfrm>
          <a:prstGeom prst="rect">
            <a:avLst/>
          </a:prstGeom>
          <a:ln>
            <a:noFill/>
          </a:ln>
        </p:spPr>
      </p:pic>
    </p:spTree>
    <p:extLst>
      <p:ext uri="{BB962C8B-B14F-4D97-AF65-F5344CB8AC3E}">
        <p14:creationId xmlns:p14="http://schemas.microsoft.com/office/powerpoint/2010/main" val="4240974557"/>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514E1-1C84-E4AA-563C-6AFDB6DD782E}"/>
              </a:ext>
            </a:extLst>
          </p:cNvPr>
          <p:cNvSpPr>
            <a:spLocks noGrp="1"/>
          </p:cNvSpPr>
          <p:nvPr>
            <p:ph type="title"/>
          </p:nvPr>
        </p:nvSpPr>
        <p:spPr/>
        <p:txBody>
          <a:bodyPr/>
          <a:lstStyle/>
          <a:p>
            <a:pPr algn="ctr"/>
            <a:r>
              <a:rPr lang="en-US"/>
              <a:t>Lesson # 8</a:t>
            </a:r>
          </a:p>
        </p:txBody>
      </p:sp>
      <p:sp>
        <p:nvSpPr>
          <p:cNvPr id="3" name="Content Placeholder 2">
            <a:extLst>
              <a:ext uri="{FF2B5EF4-FFF2-40B4-BE49-F238E27FC236}">
                <a16:creationId xmlns:a16="http://schemas.microsoft.com/office/drawing/2014/main" id="{30A5C493-332C-F94A-16AE-8557A3191521}"/>
              </a:ext>
            </a:extLst>
          </p:cNvPr>
          <p:cNvSpPr>
            <a:spLocks noGrp="1"/>
          </p:cNvSpPr>
          <p:nvPr>
            <p:ph idx="1"/>
          </p:nvPr>
        </p:nvSpPr>
        <p:spPr/>
        <p:txBody>
          <a:bodyPr>
            <a:normAutofit fontScale="92500" lnSpcReduction="20000"/>
          </a:bodyPr>
          <a:lstStyle/>
          <a:p>
            <a:pPr marL="0" indent="0" algn="ctr">
              <a:buNone/>
            </a:pPr>
            <a:endParaRPr lang="en-US"/>
          </a:p>
          <a:p>
            <a:pPr marL="0" indent="0" algn="ctr">
              <a:buNone/>
            </a:pPr>
            <a:r>
              <a:rPr lang="en-US" sz="4000"/>
              <a:t>SGLT2 Inhibitors clearly indicated for</a:t>
            </a:r>
          </a:p>
          <a:p>
            <a:pPr marL="0" indent="0" algn="ctr">
              <a:buNone/>
            </a:pPr>
            <a:endParaRPr lang="en-US" sz="4000"/>
          </a:p>
          <a:p>
            <a:pPr marL="0" indent="0" algn="ctr">
              <a:buNone/>
            </a:pPr>
            <a:r>
              <a:rPr lang="en-US" sz="4000"/>
              <a:t>- CHF – Reduced and Preserved</a:t>
            </a:r>
          </a:p>
          <a:p>
            <a:pPr marL="0" indent="0" algn="ctr">
              <a:buNone/>
            </a:pPr>
            <a:endParaRPr lang="en-US" sz="4000"/>
          </a:p>
          <a:p>
            <a:pPr marL="0" indent="0" algn="ctr">
              <a:buNone/>
            </a:pPr>
            <a:r>
              <a:rPr lang="en-US" sz="4000"/>
              <a:t>- CKD with </a:t>
            </a:r>
            <a:r>
              <a:rPr lang="en-US" sz="4000" err="1"/>
              <a:t>with</a:t>
            </a:r>
            <a:r>
              <a:rPr lang="en-US" sz="4000"/>
              <a:t> or without significant Proteinuria</a:t>
            </a:r>
          </a:p>
          <a:p>
            <a:pPr marL="0" indent="0">
              <a:buNone/>
            </a:pPr>
            <a:endParaRPr lang="en-US"/>
          </a:p>
          <a:p>
            <a:pPr marL="0" indent="0" algn="ctr">
              <a:buNone/>
            </a:pPr>
            <a:r>
              <a:rPr lang="en-US" sz="5200"/>
              <a:t>In Diabetics and Non-Diabetics</a:t>
            </a:r>
          </a:p>
        </p:txBody>
      </p:sp>
    </p:spTree>
    <p:extLst>
      <p:ext uri="{BB962C8B-B14F-4D97-AF65-F5344CB8AC3E}">
        <p14:creationId xmlns:p14="http://schemas.microsoft.com/office/powerpoint/2010/main" val="17481129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E83DD-931F-4740-A551-2FA884D78E17}"/>
              </a:ext>
            </a:extLst>
          </p:cNvPr>
          <p:cNvSpPr>
            <a:spLocks noGrp="1"/>
          </p:cNvSpPr>
          <p:nvPr>
            <p:ph type="title"/>
          </p:nvPr>
        </p:nvSpPr>
        <p:spPr/>
        <p:txBody>
          <a:bodyPr/>
          <a:lstStyle/>
          <a:p>
            <a:r>
              <a:rPr lang="en-US"/>
              <a:t>The Motivational Speech</a:t>
            </a:r>
          </a:p>
        </p:txBody>
      </p:sp>
      <p:sp>
        <p:nvSpPr>
          <p:cNvPr id="3" name="Content Placeholder 2">
            <a:extLst>
              <a:ext uri="{FF2B5EF4-FFF2-40B4-BE49-F238E27FC236}">
                <a16:creationId xmlns:a16="http://schemas.microsoft.com/office/drawing/2014/main" id="{9121E8A8-B130-8F4A-A2AB-F2865A1AD85B}"/>
              </a:ext>
            </a:extLst>
          </p:cNvPr>
          <p:cNvSpPr>
            <a:spLocks noGrp="1"/>
          </p:cNvSpPr>
          <p:nvPr>
            <p:ph idx="1"/>
          </p:nvPr>
        </p:nvSpPr>
        <p:spPr/>
        <p:txBody>
          <a:bodyPr>
            <a:normAutofit/>
          </a:bodyPr>
          <a:lstStyle/>
          <a:p>
            <a:pPr marL="0" indent="0">
              <a:buNone/>
            </a:pPr>
            <a:r>
              <a:rPr lang="en-US" sz="5400"/>
              <a:t>“This is a diabetic medication that helps protect the kidneys/heart”</a:t>
            </a:r>
          </a:p>
        </p:txBody>
      </p:sp>
    </p:spTree>
    <p:extLst>
      <p:ext uri="{BB962C8B-B14F-4D97-AF65-F5344CB8AC3E}">
        <p14:creationId xmlns:p14="http://schemas.microsoft.com/office/powerpoint/2010/main" val="5039971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E83DD-931F-4740-A551-2FA884D78E17}"/>
              </a:ext>
            </a:extLst>
          </p:cNvPr>
          <p:cNvSpPr>
            <a:spLocks noGrp="1"/>
          </p:cNvSpPr>
          <p:nvPr>
            <p:ph type="title"/>
          </p:nvPr>
        </p:nvSpPr>
        <p:spPr/>
        <p:txBody>
          <a:bodyPr/>
          <a:lstStyle/>
          <a:p>
            <a:r>
              <a:rPr lang="en-US"/>
              <a:t>The Motivational Speech</a:t>
            </a:r>
          </a:p>
        </p:txBody>
      </p:sp>
      <p:sp>
        <p:nvSpPr>
          <p:cNvPr id="3" name="Content Placeholder 2">
            <a:extLst>
              <a:ext uri="{FF2B5EF4-FFF2-40B4-BE49-F238E27FC236}">
                <a16:creationId xmlns:a16="http://schemas.microsoft.com/office/drawing/2014/main" id="{9121E8A8-B130-8F4A-A2AB-F2865A1AD85B}"/>
              </a:ext>
            </a:extLst>
          </p:cNvPr>
          <p:cNvSpPr>
            <a:spLocks noGrp="1"/>
          </p:cNvSpPr>
          <p:nvPr>
            <p:ph idx="1"/>
          </p:nvPr>
        </p:nvSpPr>
        <p:spPr/>
        <p:txBody>
          <a:bodyPr>
            <a:normAutofit/>
          </a:bodyPr>
          <a:lstStyle/>
          <a:p>
            <a:pPr marL="0" indent="0">
              <a:buNone/>
            </a:pPr>
            <a:r>
              <a:rPr lang="en-US" sz="5400"/>
              <a:t>“This is a diabetic medication that helps protect the kidneys/heart”</a:t>
            </a:r>
          </a:p>
          <a:p>
            <a:pPr marL="0" indent="0">
              <a:buNone/>
            </a:pPr>
            <a:endParaRPr lang="en-US" sz="5400"/>
          </a:p>
          <a:p>
            <a:pPr marL="0" indent="0">
              <a:buNone/>
            </a:pPr>
            <a:r>
              <a:rPr lang="en-US" sz="5400"/>
              <a:t>“This is a kidney/heart protection medication that helps the diabetes”</a:t>
            </a:r>
          </a:p>
        </p:txBody>
      </p:sp>
      <p:sp>
        <p:nvSpPr>
          <p:cNvPr id="4" name="&quot;No&quot; Symbol 3">
            <a:extLst>
              <a:ext uri="{FF2B5EF4-FFF2-40B4-BE49-F238E27FC236}">
                <a16:creationId xmlns:a16="http://schemas.microsoft.com/office/drawing/2014/main" id="{DDDFC916-20D8-6B4D-8B06-4E1F707FBA50}"/>
              </a:ext>
            </a:extLst>
          </p:cNvPr>
          <p:cNvSpPr/>
          <p:nvPr/>
        </p:nvSpPr>
        <p:spPr>
          <a:xfrm>
            <a:off x="2743200" y="1517514"/>
            <a:ext cx="6108970" cy="2198451"/>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12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194631" y="573181"/>
            <a:ext cx="7805619" cy="1144921"/>
          </a:xfrm>
          <a:prstGeom prst="rect">
            <a:avLst/>
          </a:prstGeom>
          <a:noFill/>
          <a:ln w="9525">
            <a:noFill/>
            <a:miter lim="800000"/>
            <a:headEnd/>
            <a:tailEnd/>
          </a:ln>
        </p:spPr>
        <p:txBody>
          <a:bodyPr lIns="0" tIns="0" rIns="0" bIns="0"/>
          <a:lstStyle/>
          <a:p>
            <a:pPr marL="0" marR="0" lvl="0" indent="0" algn="ctr" defTabSz="914400"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1" i="0" u="none" strike="noStrike" kern="1200" cap="none" spc="0" normalizeH="0" baseline="0" noProof="0">
                <a:ln>
                  <a:noFill/>
                </a:ln>
                <a:solidFill>
                  <a:srgbClr val="FF0000"/>
                </a:solidFill>
                <a:effectLst/>
                <a:uLnTx/>
                <a:uFillTx/>
                <a:latin typeface="Arial" charset="0"/>
              </a:rPr>
              <a:t>Original Article</a:t>
            </a:r>
            <a:r>
              <a:rPr kumimoji="0" lang="en-GB" sz="2540" b="1" i="0" u="none" strike="noStrike" kern="1200" cap="none" spc="0" normalizeH="0" baseline="0" noProof="0">
                <a:ln>
                  <a:noFill/>
                </a:ln>
                <a:solidFill>
                  <a:srgbClr val="FFFFFF"/>
                </a:solidFill>
                <a:effectLst/>
                <a:uLnTx/>
                <a:uFillTx/>
                <a:latin typeface="Arial" charset="0"/>
              </a:rPr>
              <a:t> </a:t>
            </a:r>
            <a:br>
              <a:rPr kumimoji="0" lang="en-GB" sz="2540" b="1" i="0" u="none" strike="noStrike" kern="1200" cap="none" spc="0" normalizeH="0" baseline="0" noProof="0">
                <a:ln>
                  <a:noFill/>
                </a:ln>
                <a:solidFill>
                  <a:srgbClr val="FFFFFF"/>
                </a:solidFill>
                <a:effectLst/>
                <a:uLnTx/>
                <a:uFillTx/>
                <a:latin typeface="Arial" charset="0"/>
              </a:rPr>
            </a:br>
            <a:r>
              <a:rPr kumimoji="0" lang="en-GB" sz="2540" b="1" i="0" u="none" strike="noStrike" kern="1200" cap="none" spc="0" normalizeH="0" baseline="0" noProof="0">
                <a:ln>
                  <a:noFill/>
                </a:ln>
                <a:solidFill>
                  <a:srgbClr val="FFFFFF"/>
                </a:solidFill>
                <a:effectLst/>
                <a:uLnTx/>
                <a:uFillTx/>
                <a:latin typeface="Arial" charset="0"/>
              </a:rPr>
              <a:t>Glycemia Reduction in Type 2 Diabetes — Glycemic Outcomes</a:t>
            </a:r>
          </a:p>
        </p:txBody>
      </p:sp>
      <p:sp>
        <p:nvSpPr>
          <p:cNvPr id="3074" name="Text Box 2"/>
          <p:cNvSpPr txBox="1">
            <a:spLocks noChangeArrowheads="1"/>
          </p:cNvSpPr>
          <p:nvPr/>
        </p:nvSpPr>
        <p:spPr bwMode="auto">
          <a:xfrm>
            <a:off x="2194631" y="2049336"/>
            <a:ext cx="7805619" cy="2740607"/>
          </a:xfrm>
          <a:prstGeom prst="rect">
            <a:avLst/>
          </a:prstGeom>
          <a:noFill/>
          <a:ln w="9525">
            <a:noFill/>
            <a:miter lim="800000"/>
            <a:headEnd/>
            <a:tailEnd/>
          </a:ln>
        </p:spPr>
        <p:txBody>
          <a:bodyPr lIns="0" tIns="0" rIns="0" bIns="0"/>
          <a:lstStyle/>
          <a:p>
            <a:pPr marL="0" marR="0" lvl="0" indent="0" algn="ctr" defTabSz="914400"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err="1">
                <a:ln>
                  <a:noFill/>
                </a:ln>
                <a:solidFill>
                  <a:srgbClr val="FFFFFF"/>
                </a:solidFill>
                <a:effectLst/>
                <a:uLnTx/>
                <a:uFillTx/>
                <a:latin typeface="Arial" charset="0"/>
              </a:rPr>
              <a:t>The GRADE Study Research Group</a:t>
            </a:r>
            <a:endParaRPr kumimoji="0" lang="en-GB" sz="1633" b="0" i="0" u="none" strike="noStrike" kern="1200" cap="none" spc="0" normalizeH="0" baseline="0" noProof="0">
              <a:ln>
                <a:noFill/>
              </a:ln>
              <a:solidFill>
                <a:srgbClr val="FFFFFF"/>
              </a:solidFill>
              <a:effectLst/>
              <a:uLnTx/>
              <a:uFillTx/>
              <a:latin typeface="Arial" charset="0"/>
            </a:endParaRPr>
          </a:p>
        </p:txBody>
      </p:sp>
      <p:sp>
        <p:nvSpPr>
          <p:cNvPr id="3075" name="Text Box 3"/>
          <p:cNvSpPr txBox="1">
            <a:spLocks noChangeArrowheads="1"/>
          </p:cNvSpPr>
          <p:nvPr/>
        </p:nvSpPr>
        <p:spPr bwMode="auto">
          <a:xfrm>
            <a:off x="2193191" y="5118298"/>
            <a:ext cx="7805619" cy="731162"/>
          </a:xfrm>
          <a:prstGeom prst="rect">
            <a:avLst/>
          </a:prstGeom>
          <a:noFill/>
          <a:ln w="9525">
            <a:noFill/>
            <a:miter lim="800000"/>
            <a:headEnd/>
            <a:tailEnd/>
          </a:ln>
        </p:spPr>
        <p:txBody>
          <a:bodyPr lIns="0" tIns="0" rIns="0" bIns="0">
            <a:spAutoFit/>
          </a:bodyPr>
          <a:lstStyle/>
          <a:p>
            <a:pPr marL="0" marR="0" lvl="0" indent="0" algn="ctr" defTabSz="914400"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a:ln>
                  <a:noFill/>
                </a:ln>
                <a:solidFill>
                  <a:srgbClr val="FFFFFF"/>
                </a:solidFill>
                <a:effectLst/>
                <a:uLnTx/>
                <a:uFillTx/>
                <a:latin typeface="Arial" charset="0"/>
              </a:rPr>
              <a:t>N Engl J Med</a:t>
            </a:r>
          </a:p>
          <a:p>
            <a:pPr marL="0" marR="0" lvl="0" indent="0" algn="ctr" defTabSz="914400"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a:ln>
                  <a:noFill/>
                </a:ln>
                <a:solidFill>
                  <a:srgbClr val="FFFFFF"/>
                </a:solidFill>
                <a:effectLst/>
                <a:uLnTx/>
                <a:uFillTx/>
                <a:latin typeface="Arial" charset="0"/>
              </a:rPr>
              <a:t>Volume 387(12):1063-1074</a:t>
            </a:r>
          </a:p>
          <a:p>
            <a:pPr marL="0" marR="0" lvl="0" indent="0" algn="ctr" defTabSz="914400" rtl="0" eaLnBrk="1" fontAlgn="auto" latinLnBrk="0" hangingPunct="1">
              <a:lnSpc>
                <a:spcPct val="97000"/>
              </a:lnSpc>
              <a:spcBef>
                <a:spcPts val="0"/>
              </a:spcBef>
              <a:spcAft>
                <a:spcPts val="0"/>
              </a:spcAft>
              <a:buClr>
                <a:srgbClr val="FFFFFF"/>
              </a:buClr>
              <a:buSzPct val="45000"/>
              <a:buFontTx/>
              <a:buNone/>
              <a:tabLst>
                <a:tab pos="656722" algn="l"/>
                <a:tab pos="1313444" algn="l"/>
                <a:tab pos="1970166" algn="l"/>
                <a:tab pos="2626888" algn="l"/>
                <a:tab pos="3283610" algn="l"/>
                <a:tab pos="3940332" algn="l"/>
                <a:tab pos="4597055" algn="l"/>
                <a:tab pos="5253777" algn="l"/>
                <a:tab pos="5910499" algn="l"/>
                <a:tab pos="6567221" algn="l"/>
                <a:tab pos="7223943" algn="l"/>
              </a:tabLst>
              <a:defRPr/>
            </a:pPr>
            <a:r>
              <a:rPr kumimoji="0" lang="en-GB" sz="1633" b="0" i="0" u="none" strike="noStrike" kern="1200" cap="none" spc="0" normalizeH="0" baseline="0" noProof="0">
                <a:ln>
                  <a:noFill/>
                </a:ln>
                <a:solidFill>
                  <a:srgbClr val="FFFFFF"/>
                </a:solidFill>
                <a:effectLst/>
                <a:uLnTx/>
                <a:uFillTx/>
                <a:latin typeface="Arial" charset="0"/>
              </a:rPr>
              <a:t>September 22, 2022</a:t>
            </a:r>
          </a:p>
        </p:txBody>
      </p:sp>
      <p:pic>
        <p:nvPicPr>
          <p:cNvPr id="3076" name="Picture 4"/>
          <p:cNvPicPr>
            <a:picLocks noChangeAspect="1" noChangeArrowheads="1"/>
          </p:cNvPicPr>
          <p:nvPr/>
        </p:nvPicPr>
        <p:blipFill>
          <a:blip r:embed="rId3" cstate="print"/>
          <a:srcRect/>
          <a:stretch>
            <a:fillRect/>
          </a:stretch>
        </p:blipFill>
        <p:spPr bwMode="auto">
          <a:xfrm>
            <a:off x="7835704" y="6270419"/>
            <a:ext cx="2566349" cy="432045"/>
          </a:xfrm>
          <a:prstGeom prst="rect">
            <a:avLst/>
          </a:prstGeom>
          <a:noFill/>
        </p:spPr>
      </p:pic>
    </p:spTree>
    <p:extLst>
      <p:ext uri="{BB962C8B-B14F-4D97-AF65-F5344CB8AC3E}">
        <p14:creationId xmlns:p14="http://schemas.microsoft.com/office/powerpoint/2010/main" val="3002913069"/>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B7FB-7108-8F30-80AE-2BEE3F36692B}"/>
              </a:ext>
            </a:extLst>
          </p:cNvPr>
          <p:cNvSpPr>
            <a:spLocks noGrp="1"/>
          </p:cNvSpPr>
          <p:nvPr>
            <p:ph type="title"/>
          </p:nvPr>
        </p:nvSpPr>
        <p:spPr/>
        <p:txBody>
          <a:bodyPr/>
          <a:lstStyle/>
          <a:p>
            <a:r>
              <a:rPr lang="en-US"/>
              <a:t>CM</a:t>
            </a:r>
          </a:p>
        </p:txBody>
      </p:sp>
      <p:sp>
        <p:nvSpPr>
          <p:cNvPr id="3" name="Content Placeholder 2">
            <a:extLst>
              <a:ext uri="{FF2B5EF4-FFF2-40B4-BE49-F238E27FC236}">
                <a16:creationId xmlns:a16="http://schemas.microsoft.com/office/drawing/2014/main" id="{28D7B6E0-1A0D-9DB3-080A-2C940BAD988D}"/>
              </a:ext>
            </a:extLst>
          </p:cNvPr>
          <p:cNvSpPr>
            <a:spLocks noGrp="1"/>
          </p:cNvSpPr>
          <p:nvPr>
            <p:ph idx="1"/>
          </p:nvPr>
        </p:nvSpPr>
        <p:spPr>
          <a:xfrm>
            <a:off x="838200" y="1825625"/>
            <a:ext cx="10515600" cy="4914222"/>
          </a:xfrm>
        </p:spPr>
        <p:txBody>
          <a:bodyPr>
            <a:normAutofit fontScale="92500"/>
          </a:bodyPr>
          <a:lstStyle/>
          <a:p>
            <a:r>
              <a:rPr lang="en-US"/>
              <a:t>63 </a:t>
            </a:r>
            <a:r>
              <a:rPr lang="en-US" err="1"/>
              <a:t>yo</a:t>
            </a:r>
            <a:r>
              <a:rPr lang="en-US"/>
              <a:t> female</a:t>
            </a:r>
          </a:p>
          <a:p>
            <a:pPr lvl="1"/>
            <a:r>
              <a:rPr lang="en-US"/>
              <a:t>CVA 2016</a:t>
            </a:r>
          </a:p>
          <a:p>
            <a:pPr lvl="1"/>
            <a:r>
              <a:rPr lang="en-US"/>
              <a:t>CAD with MI 2020 – PCI LAD</a:t>
            </a:r>
          </a:p>
          <a:p>
            <a:pPr lvl="1"/>
            <a:r>
              <a:rPr lang="en-US"/>
              <a:t>CHF with EF 38%, NYHA Class 2</a:t>
            </a:r>
          </a:p>
          <a:p>
            <a:pPr lvl="1"/>
            <a:r>
              <a:rPr lang="en-US"/>
              <a:t>DM – A1C 9.0</a:t>
            </a:r>
          </a:p>
          <a:p>
            <a:r>
              <a:rPr lang="en-US"/>
              <a:t>Meds – Bisoprolol/ Spiro/</a:t>
            </a:r>
            <a:r>
              <a:rPr lang="en-US" err="1"/>
              <a:t>Candasartan</a:t>
            </a:r>
            <a:r>
              <a:rPr lang="en-US"/>
              <a:t>/Lasix</a:t>
            </a:r>
          </a:p>
          <a:p>
            <a:pPr marL="0" indent="0">
              <a:buNone/>
            </a:pPr>
            <a:r>
              <a:rPr lang="en-US"/>
              <a:t>	- </a:t>
            </a:r>
            <a:r>
              <a:rPr lang="en-US" err="1"/>
              <a:t>Trajenta</a:t>
            </a:r>
            <a:r>
              <a:rPr lang="en-US"/>
              <a:t> 5 mg od/Metformin 500 bid/</a:t>
            </a:r>
            <a:r>
              <a:rPr lang="en-US" err="1"/>
              <a:t>Diamicron</a:t>
            </a:r>
            <a:r>
              <a:rPr lang="en-US"/>
              <a:t> MR 120</a:t>
            </a:r>
          </a:p>
          <a:p>
            <a:r>
              <a:rPr lang="en-US" err="1"/>
              <a:t>Prev</a:t>
            </a:r>
            <a:r>
              <a:rPr lang="en-US"/>
              <a:t> intolerance to Ozempic (0.25 mg x 2 weeks – ER - N&amp; V)</a:t>
            </a:r>
          </a:p>
          <a:p>
            <a:r>
              <a:rPr lang="en-US"/>
              <a:t>Stopped </a:t>
            </a:r>
            <a:r>
              <a:rPr lang="en-US" err="1"/>
              <a:t>Forxiga</a:t>
            </a:r>
            <a:r>
              <a:rPr lang="en-US"/>
              <a:t> 10 mg 1 month ago due to recurrent GM1 and polyuria</a:t>
            </a:r>
          </a:p>
          <a:p>
            <a:endParaRPr lang="en-US"/>
          </a:p>
          <a:p>
            <a:pPr marL="0" indent="0" algn="ctr">
              <a:buNone/>
            </a:pPr>
            <a:r>
              <a:rPr lang="en-US" sz="3500"/>
              <a:t>? Recommendations</a:t>
            </a:r>
            <a:endParaRPr lang="en-US"/>
          </a:p>
          <a:p>
            <a:pPr lvl="1"/>
            <a:endParaRPr lang="en-US"/>
          </a:p>
        </p:txBody>
      </p:sp>
    </p:spTree>
    <p:extLst>
      <p:ext uri="{BB962C8B-B14F-4D97-AF65-F5344CB8AC3E}">
        <p14:creationId xmlns:p14="http://schemas.microsoft.com/office/powerpoint/2010/main" val="14095196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20AA-5543-6E46-B1EE-044CE72D865C}"/>
              </a:ext>
            </a:extLst>
          </p:cNvPr>
          <p:cNvSpPr>
            <a:spLocks noGrp="1"/>
          </p:cNvSpPr>
          <p:nvPr>
            <p:ph type="title"/>
          </p:nvPr>
        </p:nvSpPr>
        <p:spPr/>
        <p:txBody>
          <a:bodyPr/>
          <a:lstStyle/>
          <a:p>
            <a:pPr algn="ctr"/>
            <a:r>
              <a:rPr lang="en-US"/>
              <a:t>The Motivational Speech - Polyuria</a:t>
            </a:r>
            <a:br>
              <a:rPr lang="en-US"/>
            </a:br>
            <a:endParaRPr lang="en-US"/>
          </a:p>
        </p:txBody>
      </p:sp>
      <p:sp>
        <p:nvSpPr>
          <p:cNvPr id="3" name="Content Placeholder 2">
            <a:extLst>
              <a:ext uri="{FF2B5EF4-FFF2-40B4-BE49-F238E27FC236}">
                <a16:creationId xmlns:a16="http://schemas.microsoft.com/office/drawing/2014/main" id="{19027FE3-EB98-6B47-8D96-2C216C90EF6B}"/>
              </a:ext>
            </a:extLst>
          </p:cNvPr>
          <p:cNvSpPr>
            <a:spLocks noGrp="1"/>
          </p:cNvSpPr>
          <p:nvPr>
            <p:ph idx="1"/>
          </p:nvPr>
        </p:nvSpPr>
        <p:spPr/>
        <p:txBody>
          <a:bodyPr>
            <a:normAutofit lnSpcReduction="10000"/>
          </a:bodyPr>
          <a:lstStyle/>
          <a:p>
            <a:r>
              <a:rPr lang="en-US"/>
              <a:t>Indication is for CV/Renal Protection </a:t>
            </a:r>
          </a:p>
          <a:p>
            <a:pPr marL="457200" lvl="1" indent="0">
              <a:buNone/>
            </a:pPr>
            <a:r>
              <a:rPr lang="en-US"/>
              <a:t>– 30% mortality reduction</a:t>
            </a:r>
          </a:p>
          <a:p>
            <a:pPr lvl="1">
              <a:buFontTx/>
              <a:buChar char="-"/>
            </a:pPr>
            <a:r>
              <a:rPr lang="en-US"/>
              <a:t>35% reduction CHF</a:t>
            </a:r>
          </a:p>
          <a:p>
            <a:pPr lvl="1">
              <a:buFontTx/>
              <a:buChar char="-"/>
            </a:pPr>
            <a:r>
              <a:rPr lang="en-US"/>
              <a:t>50% reduction  Kidney Failure</a:t>
            </a:r>
          </a:p>
          <a:p>
            <a:pPr lvl="1"/>
            <a:endParaRPr lang="en-US"/>
          </a:p>
          <a:p>
            <a:r>
              <a:rPr lang="en-US"/>
              <a:t>Benefits</a:t>
            </a:r>
          </a:p>
          <a:p>
            <a:pPr lvl="1"/>
            <a:r>
              <a:rPr lang="en-US"/>
              <a:t>Glucose/</a:t>
            </a:r>
            <a:r>
              <a:rPr lang="en-US" err="1"/>
              <a:t>Wt</a:t>
            </a:r>
            <a:r>
              <a:rPr lang="en-US"/>
              <a:t>/BP</a:t>
            </a:r>
          </a:p>
          <a:p>
            <a:pPr lvl="1"/>
            <a:endParaRPr lang="en-US"/>
          </a:p>
          <a:p>
            <a:r>
              <a:rPr lang="en-US"/>
              <a:t>Downside	</a:t>
            </a:r>
          </a:p>
          <a:p>
            <a:pPr lvl="1"/>
            <a:r>
              <a:rPr lang="en-US"/>
              <a:t>GMI</a:t>
            </a:r>
          </a:p>
          <a:p>
            <a:pPr lvl="1"/>
            <a:r>
              <a:rPr lang="en-US"/>
              <a:t>polyuria</a:t>
            </a:r>
          </a:p>
          <a:p>
            <a:endParaRPr lang="en-US"/>
          </a:p>
        </p:txBody>
      </p:sp>
    </p:spTree>
    <p:extLst>
      <p:ext uri="{BB962C8B-B14F-4D97-AF65-F5344CB8AC3E}">
        <p14:creationId xmlns:p14="http://schemas.microsoft.com/office/powerpoint/2010/main" val="32128037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20AA-5543-6E46-B1EE-044CE72D865C}"/>
              </a:ext>
            </a:extLst>
          </p:cNvPr>
          <p:cNvSpPr>
            <a:spLocks noGrp="1"/>
          </p:cNvSpPr>
          <p:nvPr>
            <p:ph type="title"/>
          </p:nvPr>
        </p:nvSpPr>
        <p:spPr/>
        <p:txBody>
          <a:bodyPr/>
          <a:lstStyle/>
          <a:p>
            <a:pPr algn="ctr"/>
            <a:r>
              <a:rPr lang="en-US"/>
              <a:t>The Motivational Speech - Polyuria</a:t>
            </a:r>
            <a:br>
              <a:rPr lang="en-US"/>
            </a:br>
            <a:endParaRPr lang="en-US"/>
          </a:p>
        </p:txBody>
      </p:sp>
      <p:sp>
        <p:nvSpPr>
          <p:cNvPr id="3" name="Content Placeholder 2">
            <a:extLst>
              <a:ext uri="{FF2B5EF4-FFF2-40B4-BE49-F238E27FC236}">
                <a16:creationId xmlns:a16="http://schemas.microsoft.com/office/drawing/2014/main" id="{19027FE3-EB98-6B47-8D96-2C216C90EF6B}"/>
              </a:ext>
            </a:extLst>
          </p:cNvPr>
          <p:cNvSpPr>
            <a:spLocks noGrp="1"/>
          </p:cNvSpPr>
          <p:nvPr>
            <p:ph idx="1"/>
          </p:nvPr>
        </p:nvSpPr>
        <p:spPr/>
        <p:txBody>
          <a:bodyPr>
            <a:normAutofit fontScale="62500" lnSpcReduction="20000"/>
          </a:bodyPr>
          <a:lstStyle/>
          <a:p>
            <a:r>
              <a:rPr lang="en-US"/>
              <a:t>Indication is for CV/Renal Protection </a:t>
            </a:r>
          </a:p>
          <a:p>
            <a:pPr marL="457200" lvl="1" indent="0">
              <a:buNone/>
            </a:pPr>
            <a:r>
              <a:rPr lang="en-US"/>
              <a:t>– 30% mortality reduction</a:t>
            </a:r>
          </a:p>
          <a:p>
            <a:pPr lvl="1">
              <a:buFontTx/>
              <a:buChar char="-"/>
            </a:pPr>
            <a:r>
              <a:rPr lang="en-US"/>
              <a:t>35% reduction CHF</a:t>
            </a:r>
          </a:p>
          <a:p>
            <a:pPr lvl="1">
              <a:buFontTx/>
              <a:buChar char="-"/>
            </a:pPr>
            <a:r>
              <a:rPr lang="en-US"/>
              <a:t>50% reduction  Kidney Failure</a:t>
            </a:r>
          </a:p>
          <a:p>
            <a:pPr lvl="1"/>
            <a:endParaRPr lang="en-US"/>
          </a:p>
          <a:p>
            <a:r>
              <a:rPr lang="en-US"/>
              <a:t>Benefits</a:t>
            </a:r>
          </a:p>
          <a:p>
            <a:pPr lvl="1"/>
            <a:r>
              <a:rPr lang="en-US"/>
              <a:t>Glucose/</a:t>
            </a:r>
            <a:r>
              <a:rPr lang="en-US" err="1"/>
              <a:t>Wt</a:t>
            </a:r>
            <a:r>
              <a:rPr lang="en-US"/>
              <a:t>/BP</a:t>
            </a:r>
          </a:p>
          <a:p>
            <a:pPr lvl="1"/>
            <a:endParaRPr lang="en-US"/>
          </a:p>
          <a:p>
            <a:r>
              <a:rPr lang="en-US"/>
              <a:t>Downside	</a:t>
            </a:r>
          </a:p>
          <a:p>
            <a:pPr lvl="1"/>
            <a:r>
              <a:rPr lang="en-US"/>
              <a:t>GMI</a:t>
            </a:r>
          </a:p>
          <a:p>
            <a:pPr lvl="1"/>
            <a:r>
              <a:rPr lang="en-US"/>
              <a:t>polyuria</a:t>
            </a:r>
          </a:p>
          <a:p>
            <a:endParaRPr lang="en-US"/>
          </a:p>
          <a:p>
            <a:pPr marL="0" indent="0" algn="ctr">
              <a:buNone/>
            </a:pPr>
            <a:r>
              <a:rPr lang="en-US" sz="6400"/>
              <a:t>“ Peeing with a Purpose”</a:t>
            </a:r>
          </a:p>
          <a:p>
            <a:pPr marL="0" indent="0" algn="ctr">
              <a:buNone/>
            </a:pPr>
            <a:r>
              <a:rPr lang="en-US" sz="6400"/>
              <a:t>“Pee with benefits”</a:t>
            </a:r>
          </a:p>
        </p:txBody>
      </p:sp>
    </p:spTree>
    <p:extLst>
      <p:ext uri="{BB962C8B-B14F-4D97-AF65-F5344CB8AC3E}">
        <p14:creationId xmlns:p14="http://schemas.microsoft.com/office/powerpoint/2010/main" val="7034621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90A3-1E85-E342-902B-20DCCA746788}"/>
              </a:ext>
            </a:extLst>
          </p:cNvPr>
          <p:cNvSpPr>
            <a:spLocks noGrp="1"/>
          </p:cNvSpPr>
          <p:nvPr>
            <p:ph type="title"/>
          </p:nvPr>
        </p:nvSpPr>
        <p:spPr>
          <a:xfrm>
            <a:off x="503434" y="365125"/>
            <a:ext cx="10850366" cy="1325563"/>
          </a:xfrm>
        </p:spPr>
        <p:txBody>
          <a:bodyPr/>
          <a:lstStyle/>
          <a:p>
            <a:r>
              <a:rPr lang="en-US" sz="4400">
                <a:solidFill>
                  <a:srgbClr val="002060"/>
                </a:solidFill>
              </a:rPr>
              <a:t>Practical tips: Genital mycotic infections (GMIs</a:t>
            </a:r>
            <a:r>
              <a:rPr lang="en-US" sz="4400"/>
              <a:t>)</a:t>
            </a:r>
            <a:endParaRPr lang="en-US"/>
          </a:p>
        </p:txBody>
      </p:sp>
      <p:sp>
        <p:nvSpPr>
          <p:cNvPr id="3" name="Content Placeholder 2">
            <a:extLst>
              <a:ext uri="{FF2B5EF4-FFF2-40B4-BE49-F238E27FC236}">
                <a16:creationId xmlns:a16="http://schemas.microsoft.com/office/drawing/2014/main" id="{E31EA1E7-16D7-2A4A-A39D-16013B3C9385}"/>
              </a:ext>
            </a:extLst>
          </p:cNvPr>
          <p:cNvSpPr>
            <a:spLocks noGrp="1"/>
          </p:cNvSpPr>
          <p:nvPr>
            <p:ph idx="1"/>
          </p:nvPr>
        </p:nvSpPr>
        <p:spPr/>
        <p:txBody>
          <a:bodyPr>
            <a:normAutofit fontScale="92500" lnSpcReduction="10000"/>
          </a:bodyPr>
          <a:lstStyle/>
          <a:p>
            <a:r>
              <a:rPr lang="en-US" dirty="0"/>
              <a:t>Uncomplicated </a:t>
            </a:r>
          </a:p>
          <a:p>
            <a:pPr lvl="1"/>
            <a:r>
              <a:rPr lang="en-US" dirty="0"/>
              <a:t>(Healthy, non-pregnant, &lt;3 inf/year, mild/mod symptoms)</a:t>
            </a:r>
          </a:p>
          <a:p>
            <a:pPr lvl="1"/>
            <a:r>
              <a:rPr lang="en-US" dirty="0"/>
              <a:t>Fluconazole 150 po  single dose</a:t>
            </a:r>
          </a:p>
          <a:p>
            <a:pPr lvl="1"/>
            <a:endParaRPr lang="en-US" dirty="0"/>
          </a:p>
          <a:p>
            <a:r>
              <a:rPr lang="en-US" dirty="0"/>
              <a:t>Complicated</a:t>
            </a:r>
          </a:p>
          <a:p>
            <a:pPr lvl="1"/>
            <a:r>
              <a:rPr lang="en-US" dirty="0"/>
              <a:t>Severe signs, &gt; 3/ year, poorly controlled DM, immunocompromised</a:t>
            </a:r>
          </a:p>
          <a:p>
            <a:pPr lvl="1"/>
            <a:r>
              <a:rPr lang="en-US" dirty="0"/>
              <a:t>Fluconazole 150 mg po q 3 days , 2-3 doses</a:t>
            </a:r>
          </a:p>
          <a:p>
            <a:pPr lvl="2"/>
            <a:r>
              <a:rPr lang="en-US" dirty="0"/>
              <a:t> +/1 clotrimazole/betamethasone x 48 </a:t>
            </a:r>
            <a:r>
              <a:rPr lang="en-US" dirty="0" err="1"/>
              <a:t>hrs</a:t>
            </a:r>
            <a:endParaRPr lang="en-US" dirty="0"/>
          </a:p>
          <a:p>
            <a:pPr lvl="2"/>
            <a:r>
              <a:rPr lang="en-US" dirty="0"/>
              <a:t>Or Topicals – 7-14 days</a:t>
            </a:r>
          </a:p>
          <a:p>
            <a:pPr lvl="2"/>
            <a:endParaRPr lang="en-US" dirty="0"/>
          </a:p>
          <a:p>
            <a:r>
              <a:rPr lang="en-US" dirty="0"/>
              <a:t>Recurrent – &gt;3 year</a:t>
            </a:r>
          </a:p>
          <a:p>
            <a:pPr lvl="1"/>
            <a:r>
              <a:rPr lang="en-US" dirty="0"/>
              <a:t> Fluconazole 150 mg po q 72 </a:t>
            </a:r>
            <a:r>
              <a:rPr lang="en-US" dirty="0" err="1"/>
              <a:t>hrs</a:t>
            </a:r>
            <a:r>
              <a:rPr lang="en-US" dirty="0"/>
              <a:t> x 3,  then once weekly x 6 months</a:t>
            </a:r>
          </a:p>
          <a:p>
            <a:pPr lvl="1"/>
            <a:endParaRPr lang="en-US" dirty="0"/>
          </a:p>
          <a:p>
            <a:pPr lvl="1"/>
            <a:endParaRPr lang="en-US" dirty="0"/>
          </a:p>
          <a:p>
            <a:pPr lvl="2"/>
            <a:endParaRPr lang="en-US" dirty="0"/>
          </a:p>
          <a:p>
            <a:endParaRPr lang="en-US" dirty="0"/>
          </a:p>
        </p:txBody>
      </p:sp>
    </p:spTree>
    <p:extLst>
      <p:ext uri="{BB962C8B-B14F-4D97-AF65-F5344CB8AC3E}">
        <p14:creationId xmlns:p14="http://schemas.microsoft.com/office/powerpoint/2010/main" val="16109885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90A3-1E85-E342-902B-20DCCA746788}"/>
              </a:ext>
            </a:extLst>
          </p:cNvPr>
          <p:cNvSpPr>
            <a:spLocks noGrp="1"/>
          </p:cNvSpPr>
          <p:nvPr>
            <p:ph type="title"/>
          </p:nvPr>
        </p:nvSpPr>
        <p:spPr>
          <a:xfrm>
            <a:off x="626533" y="134335"/>
            <a:ext cx="10938933" cy="1325563"/>
          </a:xfrm>
        </p:spPr>
        <p:txBody>
          <a:bodyPr/>
          <a:lstStyle/>
          <a:p>
            <a:r>
              <a:rPr lang="en-US" sz="4000">
                <a:solidFill>
                  <a:srgbClr val="002060"/>
                </a:solidFill>
              </a:rPr>
              <a:t>Practical tips: Genital mycotic infections (GMIs</a:t>
            </a:r>
            <a:r>
              <a:rPr lang="en-US" sz="4000"/>
              <a:t>)</a:t>
            </a:r>
          </a:p>
        </p:txBody>
      </p:sp>
      <p:sp>
        <p:nvSpPr>
          <p:cNvPr id="3" name="Content Placeholder 2">
            <a:extLst>
              <a:ext uri="{FF2B5EF4-FFF2-40B4-BE49-F238E27FC236}">
                <a16:creationId xmlns:a16="http://schemas.microsoft.com/office/drawing/2014/main" id="{E31EA1E7-16D7-2A4A-A39D-16013B3C9385}"/>
              </a:ext>
            </a:extLst>
          </p:cNvPr>
          <p:cNvSpPr>
            <a:spLocks noGrp="1"/>
          </p:cNvSpPr>
          <p:nvPr>
            <p:ph idx="1"/>
          </p:nvPr>
        </p:nvSpPr>
        <p:spPr>
          <a:xfrm>
            <a:off x="846294" y="1764452"/>
            <a:ext cx="10499409" cy="4727575"/>
          </a:xfrm>
        </p:spPr>
        <p:txBody>
          <a:bodyPr>
            <a:normAutofit lnSpcReduction="10000"/>
          </a:bodyPr>
          <a:lstStyle/>
          <a:p>
            <a:r>
              <a:rPr lang="en-US"/>
              <a:t>Uncomplicated </a:t>
            </a:r>
          </a:p>
          <a:p>
            <a:pPr lvl="1"/>
            <a:r>
              <a:rPr lang="en-US"/>
              <a:t>Fluconazole 150 PO single dose +/- topical for symptom relief</a:t>
            </a:r>
          </a:p>
          <a:p>
            <a:pPr lvl="2"/>
            <a:r>
              <a:rPr lang="en-US"/>
              <a:t>Or suppositories/creams</a:t>
            </a:r>
          </a:p>
          <a:p>
            <a:pPr lvl="2"/>
            <a:endParaRPr lang="en-US"/>
          </a:p>
          <a:p>
            <a:pPr lvl="1"/>
            <a:r>
              <a:rPr lang="en-US"/>
              <a:t>Balanitis often responds to topicals, however may need PO</a:t>
            </a:r>
          </a:p>
          <a:p>
            <a:pPr lvl="1"/>
            <a:endParaRPr lang="en-US"/>
          </a:p>
          <a:p>
            <a:r>
              <a:rPr lang="en-US"/>
              <a:t>Complicated</a:t>
            </a:r>
          </a:p>
          <a:p>
            <a:pPr lvl="1"/>
            <a:r>
              <a:rPr lang="en-US"/>
              <a:t>Fluconazole 150 mg PO q 3 days, 2–3 doses</a:t>
            </a:r>
          </a:p>
          <a:p>
            <a:pPr lvl="2"/>
            <a:r>
              <a:rPr lang="en-US"/>
              <a:t> +/- clotrimazole/betamethasone x 48 hrs</a:t>
            </a:r>
          </a:p>
          <a:p>
            <a:pPr marL="1005840" lvl="2" indent="0">
              <a:buNone/>
            </a:pPr>
            <a:endParaRPr lang="en-US"/>
          </a:p>
          <a:p>
            <a:r>
              <a:rPr lang="en-US"/>
              <a:t>Recurrent</a:t>
            </a:r>
          </a:p>
          <a:p>
            <a:pPr lvl="1"/>
            <a:r>
              <a:rPr lang="en-US"/>
              <a:t> Fluconazole 150 mg PO q 72 hrs x 3, then once weekly x 6 months</a:t>
            </a:r>
          </a:p>
          <a:p>
            <a:pPr lvl="2"/>
            <a:endParaRPr lang="en-US"/>
          </a:p>
          <a:p>
            <a:endParaRPr lang="en-US"/>
          </a:p>
        </p:txBody>
      </p:sp>
      <p:sp>
        <p:nvSpPr>
          <p:cNvPr id="4" name="Slide Number Placeholder 3">
            <a:extLst>
              <a:ext uri="{FF2B5EF4-FFF2-40B4-BE49-F238E27FC236}">
                <a16:creationId xmlns:a16="http://schemas.microsoft.com/office/drawing/2014/main" id="{4D5F6454-44CF-4977-A2D4-1C39BF3960F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8A8C7A-35F1-F442-806A-13DC001CF5B9}" type="slidenum">
              <a:rPr kumimoji="0" lang="en-US"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BE7C9BC8-AC67-8641-AADF-BAD72F9701FB}"/>
              </a:ext>
            </a:extLst>
          </p:cNvPr>
          <p:cNvSpPr txBox="1"/>
          <p:nvPr/>
        </p:nvSpPr>
        <p:spPr>
          <a:xfrm>
            <a:off x="10449" y="6371163"/>
            <a:ext cx="67794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PO, by mouth; q, every</a:t>
            </a:r>
            <a:br>
              <a:rPr kumimoji="0" lang="en-US" sz="9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br>
            <a:r>
              <a:rPr kumimoji="0" lang="en-US" sz="9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CDC. 2015 Sexually Transmitted Diseases Guidelines. Vulvovaginal Candidiasis. Available at https://www.cdc.gov/std/tg2015/candidiasis.htm</a:t>
            </a:r>
          </a:p>
        </p:txBody>
      </p:sp>
    </p:spTree>
    <p:extLst>
      <p:ext uri="{BB962C8B-B14F-4D97-AF65-F5344CB8AC3E}">
        <p14:creationId xmlns:p14="http://schemas.microsoft.com/office/powerpoint/2010/main" val="14187561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B75F-4537-4859-9F33-FC843D2BFC16}"/>
              </a:ext>
            </a:extLst>
          </p:cNvPr>
          <p:cNvSpPr>
            <a:spLocks noGrp="1"/>
          </p:cNvSpPr>
          <p:nvPr>
            <p:ph type="title"/>
          </p:nvPr>
        </p:nvSpPr>
        <p:spPr/>
        <p:txBody>
          <a:bodyPr/>
          <a:lstStyle/>
          <a:p>
            <a:r>
              <a:rPr lang="en-US"/>
              <a:t>Managing SGLT2i side effects - DKA</a:t>
            </a:r>
          </a:p>
        </p:txBody>
      </p:sp>
      <p:sp>
        <p:nvSpPr>
          <p:cNvPr id="3" name="Content Placeholder 2">
            <a:extLst>
              <a:ext uri="{FF2B5EF4-FFF2-40B4-BE49-F238E27FC236}">
                <a16:creationId xmlns:a16="http://schemas.microsoft.com/office/drawing/2014/main" id="{E66A8700-166C-4258-847E-BA547B7E3ED0}"/>
              </a:ext>
            </a:extLst>
          </p:cNvPr>
          <p:cNvSpPr>
            <a:spLocks noGrp="1"/>
          </p:cNvSpPr>
          <p:nvPr>
            <p:ph idx="1"/>
          </p:nvPr>
        </p:nvSpPr>
        <p:spPr>
          <a:xfrm>
            <a:off x="778936" y="1320803"/>
            <a:ext cx="6498303" cy="4856163"/>
          </a:xfrm>
        </p:spPr>
        <p:txBody>
          <a:bodyPr>
            <a:normAutofit fontScale="92500" lnSpcReduction="10000"/>
          </a:bodyPr>
          <a:lstStyle/>
          <a:p>
            <a:pPr>
              <a:spcBef>
                <a:spcPts val="400"/>
              </a:spcBef>
            </a:pPr>
            <a:r>
              <a:rPr lang="en-US"/>
              <a:t>Diabetic ketoacidosis (DKA) is rare in patients taking SGLT2i medications</a:t>
            </a:r>
            <a:r>
              <a:rPr lang="en-US" baseline="30000"/>
              <a:t>1</a:t>
            </a:r>
          </a:p>
          <a:p>
            <a:pPr>
              <a:spcBef>
                <a:spcPts val="600"/>
              </a:spcBef>
            </a:pPr>
            <a:r>
              <a:rPr lang="en-US"/>
              <a:t>Common precipitants of DKA include inappropriate insulin reduction or omission, infection, infarction (myocardial), acute illness, bariatric or other surgery, excessive alcohol intake, excessive physical exertion/exercise, </a:t>
            </a:r>
            <a:r>
              <a:rPr lang="en-CA"/>
              <a:t>and dietary restriction (low-carbohydrate)</a:t>
            </a:r>
            <a:r>
              <a:rPr lang="en-CA" baseline="30000"/>
              <a:t>2</a:t>
            </a:r>
            <a:endParaRPr lang="en-US" baseline="30000"/>
          </a:p>
          <a:p>
            <a:pPr>
              <a:spcBef>
                <a:spcPts val="400"/>
              </a:spcBef>
            </a:pPr>
            <a:r>
              <a:rPr lang="en-CA"/>
              <a:t>SGLT2i-associated DKA may be euglycemic</a:t>
            </a:r>
            <a:r>
              <a:rPr lang="en-CA" baseline="30000"/>
              <a:t>2</a:t>
            </a:r>
          </a:p>
          <a:p>
            <a:pPr>
              <a:spcBef>
                <a:spcPts val="400"/>
              </a:spcBef>
            </a:pPr>
            <a:r>
              <a:rPr lang="en-CA"/>
              <a:t>The sick day medication list is meant to help your patients avoid adverse events such as DKA</a:t>
            </a:r>
            <a:r>
              <a:rPr lang="en-CA" baseline="30000"/>
              <a:t>2</a:t>
            </a:r>
            <a:endParaRPr lang="en-US" baseline="30000"/>
          </a:p>
        </p:txBody>
      </p:sp>
      <p:sp>
        <p:nvSpPr>
          <p:cNvPr id="14" name="Text Placeholder 13">
            <a:extLst>
              <a:ext uri="{FF2B5EF4-FFF2-40B4-BE49-F238E27FC236}">
                <a16:creationId xmlns:a16="http://schemas.microsoft.com/office/drawing/2014/main" id="{FCB35D29-96A9-4DAD-B21C-C71487964EDA}"/>
              </a:ext>
            </a:extLst>
          </p:cNvPr>
          <p:cNvSpPr>
            <a:spLocks noGrp="1"/>
          </p:cNvSpPr>
          <p:nvPr>
            <p:ph type="body" sz="quarter" idx="13"/>
          </p:nvPr>
        </p:nvSpPr>
        <p:spPr/>
        <p:txBody>
          <a:bodyPr/>
          <a:lstStyle/>
          <a:p>
            <a:r>
              <a:rPr lang="en-US"/>
              <a:t>1. </a:t>
            </a:r>
            <a:r>
              <a:rPr lang="en-US" err="1"/>
              <a:t>Zelnicker</a:t>
            </a:r>
            <a:r>
              <a:rPr lang="en-US"/>
              <a:t>, et al. </a:t>
            </a:r>
            <a:r>
              <a:rPr lang="nl-NL"/>
              <a:t>Lancet. 2019 Jan 5;393(10166):31-39</a:t>
            </a:r>
            <a:endParaRPr lang="en-US"/>
          </a:p>
          <a:p>
            <a:r>
              <a:rPr lang="en-US"/>
              <a:t>2. Goldenberg et al. </a:t>
            </a:r>
            <a:r>
              <a:rPr lang="en-CA"/>
              <a:t>Clin Ther. 2016 Dec;38(12):2654-2664.e1</a:t>
            </a:r>
          </a:p>
          <a:p>
            <a:r>
              <a:rPr lang="en-US"/>
              <a:t>3. Diabetes Canada Clinical Practice Guidelines Expert Committee. 2018 Clinical Practice Guidelines </a:t>
            </a:r>
            <a:br>
              <a:rPr lang="en-US"/>
            </a:br>
            <a:r>
              <a:rPr lang="en-US"/>
              <a:t>Quick Reference Guide. 2018. Available at: </a:t>
            </a:r>
            <a:r>
              <a:rPr lang="en-US">
                <a:hlinkClick r:id="rId2"/>
              </a:rPr>
              <a:t>https://guidelines.diabetes.ca/docs/cpg/Appendix-8.pdf</a:t>
            </a:r>
            <a:r>
              <a:rPr lang="en-US"/>
              <a:t>. Accessed 29/01/2020.</a:t>
            </a:r>
            <a:endParaRPr lang="en-CA"/>
          </a:p>
        </p:txBody>
      </p:sp>
      <p:sp>
        <p:nvSpPr>
          <p:cNvPr id="5" name="Slide Number Placeholder 4">
            <a:extLst>
              <a:ext uri="{FF2B5EF4-FFF2-40B4-BE49-F238E27FC236}">
                <a16:creationId xmlns:a16="http://schemas.microsoft.com/office/drawing/2014/main" id="{C0709C05-83C3-4A50-A21C-23014DD0177D}"/>
              </a:ext>
            </a:extLst>
          </p:cNvPr>
          <p:cNvSpPr>
            <a:spLocks noGrp="1"/>
          </p:cNvSpPr>
          <p:nvPr>
            <p:ph type="sldNum" sz="quarter" idx="14"/>
          </p:nvPr>
        </p:nvSpPr>
        <p:spPr/>
        <p:txBody>
          <a:bodyPr/>
          <a:lstStyle/>
          <a:p>
            <a:pPr marL="0" marR="0" lvl="0" indent="0" algn="r" defTabSz="914492" rtl="0" eaLnBrk="1" fontAlgn="auto" latinLnBrk="0" hangingPunct="1">
              <a:lnSpc>
                <a:spcPct val="100000"/>
              </a:lnSpc>
              <a:spcBef>
                <a:spcPts val="0"/>
              </a:spcBef>
              <a:spcAft>
                <a:spcPts val="0"/>
              </a:spcAft>
              <a:buClrTx/>
              <a:buSzTx/>
              <a:buFontTx/>
              <a:buNone/>
              <a:tabLst/>
              <a:defRPr/>
            </a:pPr>
            <a:fld id="{66887269-73B1-4985-9FC0-0490FBDA321A}" type="slidenum">
              <a:rPr kumimoji="0" lang="en-US" sz="1067" b="0" i="0" u="none" strike="noStrike" kern="1200" cap="none" spc="0" normalizeH="0" baseline="0" noProof="0">
                <a:ln>
                  <a:noFill/>
                </a:ln>
                <a:solidFill>
                  <a:srgbClr val="00384F">
                    <a:lumMod val="50000"/>
                  </a:srgbClr>
                </a:solidFill>
                <a:effectLst/>
                <a:uLnTx/>
                <a:uFillTx/>
                <a:latin typeface="Arial" panose="020B0604020202020204"/>
                <a:ea typeface="+mn-ea"/>
                <a:cs typeface="+mn-cs"/>
              </a:rPr>
              <a:pPr marL="0" marR="0" lvl="0" indent="0" algn="r" defTabSz="914492" rtl="0" eaLnBrk="1" fontAlgn="auto" latinLnBrk="0" hangingPunct="1">
                <a:lnSpc>
                  <a:spcPct val="100000"/>
                </a:lnSpc>
                <a:spcBef>
                  <a:spcPts val="0"/>
                </a:spcBef>
                <a:spcAft>
                  <a:spcPts val="0"/>
                </a:spcAft>
                <a:buClrTx/>
                <a:buSzTx/>
                <a:buFontTx/>
                <a:buNone/>
                <a:tabLst/>
                <a:defRPr/>
              </a:pPr>
              <a:t>75</a:t>
            </a:fld>
            <a:endParaRPr kumimoji="0" lang="en-US" sz="1067" b="0" i="0" u="none" strike="noStrike" kern="1200" cap="none" spc="0" normalizeH="0" baseline="0" noProof="0">
              <a:ln>
                <a:noFill/>
              </a:ln>
              <a:solidFill>
                <a:srgbClr val="00384F">
                  <a:lumMod val="50000"/>
                </a:srgbClr>
              </a:solidFill>
              <a:effectLst/>
              <a:uLnTx/>
              <a:uFillTx/>
              <a:latin typeface="Arial" panose="020B0604020202020204"/>
              <a:ea typeface="+mn-ea"/>
              <a:cs typeface="+mn-cs"/>
            </a:endParaRPr>
          </a:p>
        </p:txBody>
      </p:sp>
      <p:graphicFrame>
        <p:nvGraphicFramePr>
          <p:cNvPr id="7" name="Table 6">
            <a:extLst>
              <a:ext uri="{FF2B5EF4-FFF2-40B4-BE49-F238E27FC236}">
                <a16:creationId xmlns:a16="http://schemas.microsoft.com/office/drawing/2014/main" id="{B09A694F-BDE4-43D0-826D-59D6D2AB52D8}"/>
              </a:ext>
            </a:extLst>
          </p:cNvPr>
          <p:cNvGraphicFramePr>
            <a:graphicFrameLocks noGrp="1"/>
          </p:cNvGraphicFramePr>
          <p:nvPr/>
        </p:nvGraphicFramePr>
        <p:xfrm>
          <a:off x="7868142" y="2010938"/>
          <a:ext cx="4069858" cy="3746092"/>
        </p:xfrm>
        <a:graphic>
          <a:graphicData uri="http://schemas.openxmlformats.org/drawingml/2006/table">
            <a:tbl>
              <a:tblPr firstRow="1" bandRow="1">
                <a:tableStyleId>{5C22544A-7EE6-4342-B048-85BDC9FD1C3A}</a:tableStyleId>
              </a:tblPr>
              <a:tblGrid>
                <a:gridCol w="719551">
                  <a:extLst>
                    <a:ext uri="{9D8B030D-6E8A-4147-A177-3AD203B41FA5}">
                      <a16:colId xmlns:a16="http://schemas.microsoft.com/office/drawing/2014/main" val="20000"/>
                    </a:ext>
                  </a:extLst>
                </a:gridCol>
                <a:gridCol w="3350307">
                  <a:extLst>
                    <a:ext uri="{9D8B030D-6E8A-4147-A177-3AD203B41FA5}">
                      <a16:colId xmlns:a16="http://schemas.microsoft.com/office/drawing/2014/main" val="20001"/>
                    </a:ext>
                  </a:extLst>
                </a:gridCol>
              </a:tblGrid>
              <a:tr h="448843">
                <a:tc>
                  <a:txBody>
                    <a:bodyPr/>
                    <a:lstStyle/>
                    <a:p>
                      <a:pPr algn="ctr"/>
                      <a:r>
                        <a:rPr lang="en-US" sz="2400" b="1">
                          <a:solidFill>
                            <a:schemeClr val="bg1"/>
                          </a:solidFill>
                        </a:rPr>
                        <a:t>S</a:t>
                      </a:r>
                    </a:p>
                  </a:txBody>
                  <a:tcPr marL="60960" marR="60960" marT="30480" marB="30480" anchor="ctr">
                    <a:lnB w="12700" cap="flat" cmpd="sng" algn="ctr">
                      <a:solidFill>
                        <a:schemeClr val="tx1">
                          <a:lumMod val="20000"/>
                          <a:lumOff val="80000"/>
                        </a:schemeClr>
                      </a:solidFill>
                      <a:prstDash val="solid"/>
                      <a:round/>
                      <a:headEnd type="none" w="med" len="med"/>
                      <a:tailEnd type="none" w="med" len="med"/>
                    </a:lnB>
                    <a:solidFill>
                      <a:schemeClr val="accent1">
                        <a:lumMod val="75000"/>
                      </a:schemeClr>
                    </a:solidFill>
                  </a:tcPr>
                </a:tc>
                <a:tc>
                  <a:txBody>
                    <a:bodyPr/>
                    <a:lstStyle/>
                    <a:p>
                      <a:r>
                        <a:rPr lang="en-US" sz="1900" b="0">
                          <a:solidFill>
                            <a:schemeClr val="tx1">
                              <a:lumMod val="50000"/>
                            </a:schemeClr>
                          </a:solidFill>
                        </a:rPr>
                        <a:t>Sulfonylureas</a:t>
                      </a:r>
                    </a:p>
                  </a:txBody>
                  <a:tcPr marL="60960" marR="60960" marT="30480" marB="30480" anchor="ctr">
                    <a:noFill/>
                  </a:tcPr>
                </a:tc>
                <a:extLst>
                  <a:ext uri="{0D108BD9-81ED-4DB2-BD59-A6C34878D82A}">
                    <a16:rowId xmlns:a16="http://schemas.microsoft.com/office/drawing/2014/main" val="10000"/>
                  </a:ext>
                </a:extLst>
              </a:tr>
              <a:tr h="448843">
                <a:tc>
                  <a:txBody>
                    <a:bodyPr/>
                    <a:lstStyle/>
                    <a:p>
                      <a:pPr algn="ctr"/>
                      <a:r>
                        <a:rPr lang="en-US" sz="2400" b="1">
                          <a:solidFill>
                            <a:schemeClr val="bg1"/>
                          </a:solidFill>
                        </a:rPr>
                        <a:t>A</a:t>
                      </a:r>
                    </a:p>
                  </a:txBody>
                  <a:tcPr marL="60960" marR="60960" marT="30480" marB="3048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chemeClr val="accent1">
                        <a:lumMod val="75000"/>
                      </a:schemeClr>
                    </a:solidFill>
                  </a:tcPr>
                </a:tc>
                <a:tc>
                  <a:txBody>
                    <a:bodyPr/>
                    <a:lstStyle/>
                    <a:p>
                      <a:r>
                        <a:rPr lang="en-US" sz="1900" b="0">
                          <a:solidFill>
                            <a:schemeClr val="tx1">
                              <a:lumMod val="50000"/>
                            </a:schemeClr>
                          </a:solidFill>
                        </a:rPr>
                        <a:t>ACE inhibitors</a:t>
                      </a:r>
                    </a:p>
                  </a:txBody>
                  <a:tcPr marL="60960" marR="60960" marT="30480" marB="30480" anchor="ctr">
                    <a:noFill/>
                  </a:tcPr>
                </a:tc>
                <a:extLst>
                  <a:ext uri="{0D108BD9-81ED-4DB2-BD59-A6C34878D82A}">
                    <a16:rowId xmlns:a16="http://schemas.microsoft.com/office/drawing/2014/main" val="10001"/>
                  </a:ext>
                </a:extLst>
              </a:tr>
              <a:tr h="650240">
                <a:tc>
                  <a:txBody>
                    <a:bodyPr/>
                    <a:lstStyle/>
                    <a:p>
                      <a:pPr algn="ctr"/>
                      <a:r>
                        <a:rPr lang="en-US" sz="2400" b="1">
                          <a:solidFill>
                            <a:schemeClr val="bg1"/>
                          </a:solidFill>
                        </a:rPr>
                        <a:t>D</a:t>
                      </a:r>
                    </a:p>
                  </a:txBody>
                  <a:tcPr marL="60960" marR="60960" marT="30480" marB="30480" anchor="ctr">
                    <a:lnL w="12700" cap="flat" cmpd="sng" algn="ctr">
                      <a:solidFill>
                        <a:schemeClr val="tx1">
                          <a:lumMod val="20000"/>
                          <a:lumOff val="80000"/>
                        </a:schemeClr>
                      </a:solidFill>
                      <a:prstDash val="solid"/>
                      <a:round/>
                      <a:headEnd type="none" w="med" len="med"/>
                      <a:tailEnd type="none" w="med" len="med"/>
                    </a:lnL>
                    <a:lnT w="12700" cap="flat" cmpd="sng" algn="ctr">
                      <a:solidFill>
                        <a:schemeClr val="tx1">
                          <a:lumMod val="20000"/>
                          <a:lumOff val="80000"/>
                        </a:schemeClr>
                      </a:solidFill>
                      <a:prstDash val="solid"/>
                      <a:round/>
                      <a:headEnd type="none" w="med" len="med"/>
                      <a:tailEnd type="none" w="med" len="med"/>
                    </a:lnT>
                    <a:lnB w="38100" cap="flat" cmpd="sng" algn="ctr">
                      <a:solidFill>
                        <a:schemeClr val="tx1">
                          <a:lumMod val="20000"/>
                          <a:lumOff val="80000"/>
                        </a:schemeClr>
                      </a:solidFill>
                      <a:prstDash val="solid"/>
                      <a:round/>
                      <a:headEnd type="none" w="med" len="med"/>
                      <a:tailEnd type="none" w="med" len="med"/>
                    </a:lnB>
                    <a:solidFill>
                      <a:schemeClr val="accent1">
                        <a:lumMod val="75000"/>
                      </a:schemeClr>
                    </a:solidFill>
                  </a:tcPr>
                </a:tc>
                <a:tc>
                  <a:txBody>
                    <a:bodyPr/>
                    <a:lstStyle/>
                    <a:p>
                      <a:r>
                        <a:rPr lang="en-US" sz="1900" b="0">
                          <a:solidFill>
                            <a:schemeClr val="tx1">
                              <a:lumMod val="50000"/>
                            </a:schemeClr>
                          </a:solidFill>
                        </a:rPr>
                        <a:t>Diuretics, direct renin inhibitors</a:t>
                      </a:r>
                    </a:p>
                  </a:txBody>
                  <a:tcPr marL="60960" marR="60960" marT="30480" marB="30480" anchor="ctr">
                    <a:noFill/>
                  </a:tcPr>
                </a:tc>
                <a:extLst>
                  <a:ext uri="{0D108BD9-81ED-4DB2-BD59-A6C34878D82A}">
                    <a16:rowId xmlns:a16="http://schemas.microsoft.com/office/drawing/2014/main" val="10002"/>
                  </a:ext>
                </a:extLst>
              </a:tr>
              <a:tr h="448843">
                <a:tc>
                  <a:txBody>
                    <a:bodyPr/>
                    <a:lstStyle/>
                    <a:p>
                      <a:pPr algn="ctr"/>
                      <a:r>
                        <a:rPr lang="en-US" sz="2400" b="1">
                          <a:solidFill>
                            <a:schemeClr val="bg1"/>
                          </a:solidFill>
                        </a:rPr>
                        <a:t>M</a:t>
                      </a:r>
                    </a:p>
                  </a:txBody>
                  <a:tcPr marL="60960" marR="60960" marT="30480" marB="30480" anchor="ctr">
                    <a:lnT w="381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chemeClr val="accent1">
                        <a:lumMod val="75000"/>
                      </a:schemeClr>
                    </a:solidFill>
                  </a:tcPr>
                </a:tc>
                <a:tc>
                  <a:txBody>
                    <a:bodyPr/>
                    <a:lstStyle/>
                    <a:p>
                      <a:r>
                        <a:rPr lang="en-US" sz="1900" b="0">
                          <a:solidFill>
                            <a:schemeClr val="tx1">
                              <a:lumMod val="50000"/>
                            </a:schemeClr>
                          </a:solidFill>
                        </a:rPr>
                        <a:t>Metformin</a:t>
                      </a:r>
                    </a:p>
                  </a:txBody>
                  <a:tcPr marL="60960" marR="60960" marT="30480" marB="30480" anchor="ctr">
                    <a:noFill/>
                  </a:tcPr>
                </a:tc>
                <a:extLst>
                  <a:ext uri="{0D108BD9-81ED-4DB2-BD59-A6C34878D82A}">
                    <a16:rowId xmlns:a16="http://schemas.microsoft.com/office/drawing/2014/main" val="10003"/>
                  </a:ext>
                </a:extLst>
              </a:tr>
              <a:tr h="650240">
                <a:tc>
                  <a:txBody>
                    <a:bodyPr/>
                    <a:lstStyle/>
                    <a:p>
                      <a:pPr algn="ctr"/>
                      <a:r>
                        <a:rPr lang="en-US" sz="2400" b="1">
                          <a:solidFill>
                            <a:schemeClr val="bg1"/>
                          </a:solidFill>
                        </a:rPr>
                        <a:t>A</a:t>
                      </a:r>
                    </a:p>
                  </a:txBody>
                  <a:tcPr marL="60960" marR="60960" marT="30480" marB="3048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chemeClr val="accent1">
                        <a:lumMod val="75000"/>
                      </a:schemeClr>
                    </a:solidFill>
                  </a:tcPr>
                </a:tc>
                <a:tc>
                  <a:txBody>
                    <a:bodyPr/>
                    <a:lstStyle/>
                    <a:p>
                      <a:r>
                        <a:rPr lang="en-US" sz="1900" b="0">
                          <a:solidFill>
                            <a:schemeClr val="tx1">
                              <a:lumMod val="50000"/>
                            </a:schemeClr>
                          </a:solidFill>
                        </a:rPr>
                        <a:t>Angiotensin</a:t>
                      </a:r>
                      <a:r>
                        <a:rPr lang="en-US" sz="1900" b="0" baseline="0">
                          <a:solidFill>
                            <a:schemeClr val="tx1">
                              <a:lumMod val="50000"/>
                            </a:schemeClr>
                          </a:solidFill>
                        </a:rPr>
                        <a:t> receptor blockers</a:t>
                      </a:r>
                      <a:endParaRPr lang="en-US" sz="1900" b="0">
                        <a:solidFill>
                          <a:schemeClr val="tx1">
                            <a:lumMod val="50000"/>
                          </a:schemeClr>
                        </a:solidFill>
                      </a:endParaRPr>
                    </a:p>
                  </a:txBody>
                  <a:tcPr marL="60960" marR="60960" marT="30480" marB="30480" anchor="ctr">
                    <a:noFill/>
                  </a:tcPr>
                </a:tc>
                <a:extLst>
                  <a:ext uri="{0D108BD9-81ED-4DB2-BD59-A6C34878D82A}">
                    <a16:rowId xmlns:a16="http://schemas.microsoft.com/office/drawing/2014/main" val="10004"/>
                  </a:ext>
                </a:extLst>
              </a:tr>
              <a:tr h="650240">
                <a:tc>
                  <a:txBody>
                    <a:bodyPr/>
                    <a:lstStyle/>
                    <a:p>
                      <a:pPr algn="ctr"/>
                      <a:r>
                        <a:rPr lang="en-US" sz="2400" b="1">
                          <a:solidFill>
                            <a:schemeClr val="bg1"/>
                          </a:solidFill>
                        </a:rPr>
                        <a:t>N</a:t>
                      </a:r>
                    </a:p>
                  </a:txBody>
                  <a:tcPr marL="60960" marR="60960" marT="30480" marB="30480" anchor="ct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solidFill>
                      <a:schemeClr val="accent1">
                        <a:lumMod val="75000"/>
                      </a:schemeClr>
                    </a:solidFill>
                  </a:tcPr>
                </a:tc>
                <a:tc>
                  <a:txBody>
                    <a:bodyPr/>
                    <a:lstStyle/>
                    <a:p>
                      <a:r>
                        <a:rPr lang="en-US" sz="1900" b="0">
                          <a:solidFill>
                            <a:schemeClr val="tx1">
                              <a:lumMod val="50000"/>
                            </a:schemeClr>
                          </a:solidFill>
                        </a:rPr>
                        <a:t>Nonsteroidal anti-inflammatory</a:t>
                      </a:r>
                    </a:p>
                  </a:txBody>
                  <a:tcPr marL="60960" marR="60960" marT="30480" marB="30480" anchor="ctr">
                    <a:noFill/>
                  </a:tcPr>
                </a:tc>
                <a:extLst>
                  <a:ext uri="{0D108BD9-81ED-4DB2-BD59-A6C34878D82A}">
                    <a16:rowId xmlns:a16="http://schemas.microsoft.com/office/drawing/2014/main" val="10005"/>
                  </a:ext>
                </a:extLst>
              </a:tr>
              <a:tr h="448843">
                <a:tc>
                  <a:txBody>
                    <a:bodyPr/>
                    <a:lstStyle/>
                    <a:p>
                      <a:pPr algn="ctr"/>
                      <a:r>
                        <a:rPr lang="en-US" sz="2400" b="1">
                          <a:solidFill>
                            <a:schemeClr val="bg1"/>
                          </a:solidFill>
                        </a:rPr>
                        <a:t>S</a:t>
                      </a:r>
                    </a:p>
                  </a:txBody>
                  <a:tcPr marL="60960" marR="60960" marT="30480" marB="30480" anchor="ctr">
                    <a:lnT w="12700" cap="flat" cmpd="sng" algn="ctr">
                      <a:solidFill>
                        <a:schemeClr val="tx1">
                          <a:lumMod val="20000"/>
                          <a:lumOff val="80000"/>
                        </a:schemeClr>
                      </a:solidFill>
                      <a:prstDash val="solid"/>
                      <a:round/>
                      <a:headEnd type="none" w="med" len="med"/>
                      <a:tailEnd type="none" w="med" len="med"/>
                    </a:lnT>
                    <a:solidFill>
                      <a:schemeClr val="accent1">
                        <a:lumMod val="75000"/>
                      </a:schemeClr>
                    </a:solidFill>
                  </a:tcPr>
                </a:tc>
                <a:tc>
                  <a:txBody>
                    <a:bodyPr/>
                    <a:lstStyle/>
                    <a:p>
                      <a:r>
                        <a:rPr lang="en-US" sz="1900" b="0">
                          <a:solidFill>
                            <a:schemeClr val="tx1">
                              <a:lumMod val="50000"/>
                            </a:schemeClr>
                          </a:solidFill>
                        </a:rPr>
                        <a:t>SGLT2 inhibitors</a:t>
                      </a:r>
                    </a:p>
                  </a:txBody>
                  <a:tcPr marL="60960" marR="60960" marT="30480" marB="30480" anchor="ctr">
                    <a:noFill/>
                  </a:tcPr>
                </a:tc>
                <a:extLst>
                  <a:ext uri="{0D108BD9-81ED-4DB2-BD59-A6C34878D82A}">
                    <a16:rowId xmlns:a16="http://schemas.microsoft.com/office/drawing/2014/main" val="10006"/>
                  </a:ext>
                </a:extLst>
              </a:tr>
            </a:tbl>
          </a:graphicData>
        </a:graphic>
      </p:graphicFrame>
      <p:sp>
        <p:nvSpPr>
          <p:cNvPr id="8" name="TextBox 7">
            <a:extLst>
              <a:ext uri="{FF2B5EF4-FFF2-40B4-BE49-F238E27FC236}">
                <a16:creationId xmlns:a16="http://schemas.microsoft.com/office/drawing/2014/main" id="{40581DB0-D194-44E6-B061-6AC827F8E2BA}"/>
              </a:ext>
            </a:extLst>
          </p:cNvPr>
          <p:cNvSpPr txBox="1"/>
          <p:nvPr/>
        </p:nvSpPr>
        <p:spPr>
          <a:xfrm>
            <a:off x="8518323" y="1124279"/>
            <a:ext cx="2143537" cy="707886"/>
          </a:xfrm>
          <a:prstGeom prst="rect">
            <a:avLst/>
          </a:prstGeom>
          <a:noFill/>
        </p:spPr>
        <p:txBody>
          <a:bodyPr wrap="none" rtlCol="0">
            <a:spAutoFit/>
          </a:bodyPr>
          <a:lstStyle/>
          <a:p>
            <a:pPr marL="0" marR="0" lvl="0" indent="0" algn="ctr" defTabSz="91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F3F3F"/>
                </a:solidFill>
                <a:effectLst/>
                <a:uLnTx/>
                <a:uFillTx/>
                <a:latin typeface="Arial" panose="020B0604020202020204"/>
                <a:ea typeface="+mn-ea"/>
                <a:cs typeface="+mn-cs"/>
              </a:rPr>
              <a:t>Sick Day</a:t>
            </a:r>
            <a:br>
              <a:rPr kumimoji="0" lang="en-US" sz="2000" b="1" i="0" u="none" strike="noStrike" kern="1200" cap="none" spc="0" normalizeH="0" baseline="0" noProof="0">
                <a:ln>
                  <a:noFill/>
                </a:ln>
                <a:solidFill>
                  <a:srgbClr val="3F3F3F"/>
                </a:solidFill>
                <a:effectLst/>
                <a:uLnTx/>
                <a:uFillTx/>
                <a:latin typeface="Arial" panose="020B0604020202020204"/>
                <a:ea typeface="+mn-ea"/>
                <a:cs typeface="+mn-cs"/>
              </a:rPr>
            </a:br>
            <a:r>
              <a:rPr kumimoji="0" lang="en-US" sz="2000" b="1" i="0" u="none" strike="noStrike" kern="1200" cap="none" spc="0" normalizeH="0" baseline="0" noProof="0">
                <a:ln>
                  <a:noFill/>
                </a:ln>
                <a:solidFill>
                  <a:srgbClr val="3F3F3F"/>
                </a:solidFill>
                <a:effectLst/>
                <a:uLnTx/>
                <a:uFillTx/>
                <a:latin typeface="Arial" panose="020B0604020202020204"/>
                <a:ea typeface="+mn-ea"/>
                <a:cs typeface="+mn-cs"/>
              </a:rPr>
              <a:t>Medication List</a:t>
            </a:r>
            <a:r>
              <a:rPr kumimoji="0" lang="en-US" sz="2000" b="1" i="0" u="none" strike="noStrike" kern="1200" cap="none" spc="0" normalizeH="0" baseline="30000" noProof="0">
                <a:ln>
                  <a:noFill/>
                </a:ln>
                <a:solidFill>
                  <a:srgbClr val="3F3F3F"/>
                </a:solidFill>
                <a:effectLst/>
                <a:uLnTx/>
                <a:uFillTx/>
                <a:latin typeface="Arial" panose="020B0604020202020204"/>
                <a:ea typeface="+mn-ea"/>
                <a:cs typeface="+mn-cs"/>
              </a:rPr>
              <a:t>3</a:t>
            </a:r>
          </a:p>
        </p:txBody>
      </p:sp>
      <p:cxnSp>
        <p:nvCxnSpPr>
          <p:cNvPr id="20" name="Straight Connector 19">
            <a:extLst>
              <a:ext uri="{FF2B5EF4-FFF2-40B4-BE49-F238E27FC236}">
                <a16:creationId xmlns:a16="http://schemas.microsoft.com/office/drawing/2014/main" id="{D6DB6C8C-2D5F-4082-ABF4-68AA10B30538}"/>
              </a:ext>
            </a:extLst>
          </p:cNvPr>
          <p:cNvCxnSpPr/>
          <p:nvPr/>
        </p:nvCxnSpPr>
        <p:spPr>
          <a:xfrm>
            <a:off x="7505700" y="1334545"/>
            <a:ext cx="0" cy="45110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48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bwMode="auto">
          <a:xfrm>
            <a:off x="203200" y="1419293"/>
            <a:ext cx="3251200" cy="3188454"/>
          </a:xfrm>
          <a:prstGeom prst="rect">
            <a:avLst/>
          </a:prstGeom>
          <a:noFill/>
          <a:ln w="9525">
            <a:noFill/>
            <a:miter lim="800000"/>
            <a:headEnd/>
            <a:tailEnd/>
          </a:ln>
          <a:effectLst/>
        </p:spPr>
        <p:txBody>
          <a:bodyPr wrap="square" lIns="108847" tIns="54428" rIns="108847" bIns="54428" rtlCol="0">
            <a:spAutoFit/>
          </a:bodyPr>
          <a:lstStyle/>
          <a:p>
            <a:pPr marL="0" marR="0" lvl="0" indent="0" algn="ctr" defTabSz="1088559" rtl="0" eaLnBrk="1" fontAlgn="auto" latinLnBrk="0" hangingPunct="1">
              <a:lnSpc>
                <a:spcPct val="100000"/>
              </a:lnSpc>
              <a:spcBef>
                <a:spcPts val="0"/>
              </a:spcBef>
              <a:spcAft>
                <a:spcPts val="0"/>
              </a:spcAft>
              <a:buClrTx/>
              <a:buSzTx/>
              <a:buFontTx/>
              <a:buNone/>
              <a:tabLst/>
              <a:defRPr/>
            </a:pPr>
            <a:r>
              <a:rPr kumimoji="0" lang="en-US" sz="3334" b="1" i="0" u="none" strike="noStrike" kern="1200" cap="none" spc="0" normalizeH="0" baseline="0" noProof="0">
                <a:ln>
                  <a:noFill/>
                </a:ln>
                <a:solidFill>
                  <a:srgbClr val="FF0000"/>
                </a:solidFill>
                <a:effectLst/>
                <a:uLnTx/>
                <a:uFillTx/>
                <a:latin typeface="Arial"/>
                <a:ea typeface="+mn-ea"/>
                <a:cs typeface="Arial"/>
              </a:rPr>
              <a:t>Counsel all Patients About</a:t>
            </a:r>
          </a:p>
          <a:p>
            <a:pPr marL="0" marR="0" lvl="0" indent="0" algn="ctr" defTabSz="1088559" rtl="0" eaLnBrk="1" fontAlgn="auto" latinLnBrk="0" hangingPunct="1">
              <a:lnSpc>
                <a:spcPct val="100000"/>
              </a:lnSpc>
              <a:spcBef>
                <a:spcPts val="0"/>
              </a:spcBef>
              <a:spcAft>
                <a:spcPts val="0"/>
              </a:spcAft>
              <a:buClrTx/>
              <a:buSzTx/>
              <a:buFontTx/>
              <a:buNone/>
              <a:tabLst/>
              <a:defRPr/>
            </a:pPr>
            <a:endParaRPr kumimoji="0" lang="en-US" sz="3334" b="1" i="0" u="none" strike="noStrike" kern="1200" cap="none" spc="0" normalizeH="0" baseline="0" noProof="0">
              <a:ln>
                <a:noFill/>
              </a:ln>
              <a:solidFill>
                <a:srgbClr val="FF0000"/>
              </a:solidFill>
              <a:effectLst/>
              <a:uLnTx/>
              <a:uFillTx/>
              <a:latin typeface="Arial"/>
              <a:ea typeface="+mn-ea"/>
              <a:cs typeface="Arial"/>
            </a:endParaRPr>
          </a:p>
          <a:p>
            <a:pPr marL="0" marR="0" lvl="0" indent="0" algn="ctr" defTabSz="1088559" rtl="0" eaLnBrk="1" fontAlgn="auto" latinLnBrk="0" hangingPunct="1">
              <a:lnSpc>
                <a:spcPct val="100000"/>
              </a:lnSpc>
              <a:spcBef>
                <a:spcPts val="0"/>
              </a:spcBef>
              <a:spcAft>
                <a:spcPts val="0"/>
              </a:spcAft>
              <a:buClrTx/>
              <a:buSzTx/>
              <a:buFontTx/>
              <a:buNone/>
              <a:tabLst/>
              <a:defRPr/>
            </a:pPr>
            <a:r>
              <a:rPr kumimoji="0" lang="en-US" sz="3334" b="1" i="0" u="none" strike="noStrike" kern="1200" cap="none" spc="0" normalizeH="0" baseline="0" noProof="0">
                <a:ln>
                  <a:noFill/>
                </a:ln>
                <a:solidFill>
                  <a:srgbClr val="FF0000"/>
                </a:solidFill>
                <a:effectLst/>
                <a:uLnTx/>
                <a:uFillTx/>
                <a:latin typeface="Arial"/>
                <a:ea typeface="+mn-ea"/>
                <a:cs typeface="Arial"/>
              </a:rPr>
              <a:t>Sick Day Medication List</a:t>
            </a:r>
          </a:p>
        </p:txBody>
      </p:sp>
      <p:pic>
        <p:nvPicPr>
          <p:cNvPr id="2050"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770703" y="473394"/>
            <a:ext cx="8326832" cy="6303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bwMode="auto">
          <a:xfrm>
            <a:off x="4083179" y="3603770"/>
            <a:ext cx="3450567" cy="1744613"/>
          </a:xfrm>
          <a:prstGeom prst="roundRect">
            <a:avLst>
              <a:gd name="adj" fmla="val 6455"/>
            </a:avLst>
          </a:prstGeom>
          <a:noFill/>
          <a:ln w="38100" cap="flat" cmpd="sng" algn="ctr">
            <a:solidFill>
              <a:srgbClr val="FF0000"/>
            </a:solidFill>
            <a:prstDash val="solid"/>
            <a:round/>
            <a:headEnd type="none" w="med" len="med"/>
            <a:tailEnd type="none" w="med" len="med"/>
          </a:ln>
          <a:effectLst/>
        </p:spPr>
        <p:txBody>
          <a:bodyPr vert="horz" wrap="square" lIns="108847" tIns="54428" rIns="108847" bIns="54428" numCol="1" rtlCol="0" anchor="t" anchorCtr="0" compatLnSpc="1">
            <a:prstTxWarp prst="textNoShape">
              <a:avLst/>
            </a:prstTxWarp>
          </a:bodyPr>
          <a:lstStyle/>
          <a:p>
            <a:pPr marL="0" marR="0" lvl="0" indent="0" algn="l" defTabSz="1088559" rtl="0" eaLnBrk="0" fontAlgn="base" latinLnBrk="0" hangingPunct="0">
              <a:lnSpc>
                <a:spcPct val="100000"/>
              </a:lnSpc>
              <a:spcBef>
                <a:spcPct val="0"/>
              </a:spcBef>
              <a:spcAft>
                <a:spcPct val="0"/>
              </a:spcAft>
              <a:buClrTx/>
              <a:buSzTx/>
              <a:buFontTx/>
              <a:buNone/>
              <a:tabLst/>
              <a:defRPr/>
            </a:pPr>
            <a:endParaRPr kumimoji="0" lang="en-US" sz="2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Curved Down Ribbon 9"/>
          <p:cNvSpPr/>
          <p:nvPr/>
        </p:nvSpPr>
        <p:spPr bwMode="auto">
          <a:xfrm>
            <a:off x="793895" y="4648200"/>
            <a:ext cx="2069831" cy="609600"/>
          </a:xfrm>
          <a:prstGeom prst="ellipseRibbon">
            <a:avLst>
              <a:gd name="adj1" fmla="val 36053"/>
              <a:gd name="adj2" fmla="val 50000"/>
              <a:gd name="adj3" fmla="val 1723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108847" tIns="54428" rIns="108847" bIns="54428" numCol="1" rtlCol="0" anchor="t" anchorCtr="0" compatLnSpc="1">
            <a:prstTxWarp prst="textNoShape">
              <a:avLst/>
            </a:prstTxWarp>
          </a:bodyPr>
          <a:lstStyle/>
          <a:p>
            <a:pPr marL="0" marR="0" lvl="0" indent="0" algn="l" defTabSz="108855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mn-ea"/>
                <a:cs typeface="+mn-cs"/>
              </a:rPr>
              <a:t>2015</a:t>
            </a:r>
          </a:p>
        </p:txBody>
      </p:sp>
      <p:sp>
        <p:nvSpPr>
          <p:cNvPr id="2" name="Rectangle 1"/>
          <p:cNvSpPr/>
          <p:nvPr/>
        </p:nvSpPr>
        <p:spPr bwMode="auto">
          <a:xfrm>
            <a:off x="7934131" y="473394"/>
            <a:ext cx="4163415" cy="630389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08847" tIns="54428" rIns="108847" bIns="54428" numCol="1" rtlCol="0" anchor="t" anchorCtr="0" compatLnSpc="1">
            <a:prstTxWarp prst="textNoShape">
              <a:avLst/>
            </a:prstTxWarp>
          </a:bodyPr>
          <a:lstStyle/>
          <a:p>
            <a:pPr marL="0" marR="0" lvl="0" indent="0" algn="l" defTabSz="1088550" rtl="0" eaLnBrk="0" fontAlgn="base" latinLnBrk="0" hangingPunct="0">
              <a:lnSpc>
                <a:spcPct val="100000"/>
              </a:lnSpc>
              <a:spcBef>
                <a:spcPct val="0"/>
              </a:spcBef>
              <a:spcAft>
                <a:spcPct val="0"/>
              </a:spcAft>
              <a:buClrTx/>
              <a:buSzTx/>
              <a:buFontTx/>
              <a:buNone/>
              <a:tabLst/>
              <a:defRPr/>
            </a:pPr>
            <a:endParaRPr kumimoji="0" lang="en-CA" sz="2867"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1967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Peri</a:t>
            </a:r>
            <a:r>
              <a:rPr lang="en-US"/>
              <a:t>-procedural Issues</a:t>
            </a:r>
            <a:br>
              <a:rPr lang="en-US"/>
            </a:br>
            <a:endParaRPr lang="en-US"/>
          </a:p>
        </p:txBody>
      </p:sp>
      <p:sp>
        <p:nvSpPr>
          <p:cNvPr id="3" name="Content Placeholder 2"/>
          <p:cNvSpPr>
            <a:spLocks noGrp="1"/>
          </p:cNvSpPr>
          <p:nvPr>
            <p:ph idx="1"/>
          </p:nvPr>
        </p:nvSpPr>
        <p:spPr/>
        <p:txBody>
          <a:bodyPr>
            <a:normAutofit lnSpcReduction="10000"/>
          </a:bodyPr>
          <a:lstStyle/>
          <a:p>
            <a:r>
              <a:rPr lang="en-US"/>
              <a:t>Risk of DKA</a:t>
            </a:r>
          </a:p>
          <a:p>
            <a:r>
              <a:rPr lang="en-US"/>
              <a:t>Hold Jardiance x 2 days/Metformin/Diuretics ? day before procedure ( or day of) and restart when eating/drinking</a:t>
            </a:r>
          </a:p>
          <a:p>
            <a:r>
              <a:rPr lang="en-US"/>
              <a:t>Not an Inpatient drug</a:t>
            </a:r>
          </a:p>
          <a:p>
            <a:r>
              <a:rPr lang="en-US" err="1"/>
              <a:t>Euglycemic</a:t>
            </a:r>
            <a:r>
              <a:rPr lang="en-US"/>
              <a:t> DKA</a:t>
            </a:r>
          </a:p>
          <a:p>
            <a:pPr lvl="1"/>
            <a:r>
              <a:rPr lang="en-US"/>
              <a:t>Precipitants</a:t>
            </a:r>
          </a:p>
          <a:p>
            <a:pPr lvl="2"/>
            <a:r>
              <a:rPr lang="en-US"/>
              <a:t> Major surgery</a:t>
            </a:r>
          </a:p>
          <a:p>
            <a:pPr lvl="2"/>
            <a:r>
              <a:rPr lang="en-US"/>
              <a:t>Bariatric surgery</a:t>
            </a:r>
          </a:p>
          <a:p>
            <a:pPr lvl="2"/>
            <a:r>
              <a:rPr lang="en-US"/>
              <a:t>Insulin reduction</a:t>
            </a:r>
          </a:p>
          <a:p>
            <a:pPr lvl="2"/>
            <a:r>
              <a:rPr lang="en-US"/>
              <a:t>Fasting/low CHO diet</a:t>
            </a:r>
          </a:p>
          <a:p>
            <a:pPr lvl="2"/>
            <a:r>
              <a:rPr lang="en-US"/>
              <a:t>EtOH ‘</a:t>
            </a:r>
            <a:r>
              <a:rPr lang="en-US" err="1"/>
              <a:t>ic</a:t>
            </a:r>
            <a:endParaRPr lang="en-US"/>
          </a:p>
        </p:txBody>
      </p:sp>
    </p:spTree>
    <p:extLst>
      <p:ext uri="{BB962C8B-B14F-4D97-AF65-F5344CB8AC3E}">
        <p14:creationId xmlns:p14="http://schemas.microsoft.com/office/powerpoint/2010/main" val="41994350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Just because you can do something doesn’t mean you should</a:t>
            </a:r>
            <a:r>
              <a:rPr lang="is-IS"/>
              <a:t>….</a:t>
            </a: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32314" y="1981200"/>
            <a:ext cx="4723834" cy="4717536"/>
          </a:xfrm>
        </p:spPr>
      </p:pic>
    </p:spTree>
    <p:extLst>
      <p:ext uri="{BB962C8B-B14F-4D97-AF65-F5344CB8AC3E}">
        <p14:creationId xmlns:p14="http://schemas.microsoft.com/office/powerpoint/2010/main" val="2412253229"/>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D6AB5-B439-8242-AC20-9C77038889E4}"/>
              </a:ext>
            </a:extLst>
          </p:cNvPr>
          <p:cNvSpPr>
            <a:spLocks noGrp="1"/>
          </p:cNvSpPr>
          <p:nvPr>
            <p:ph type="title"/>
          </p:nvPr>
        </p:nvSpPr>
        <p:spPr/>
        <p:txBody>
          <a:bodyPr/>
          <a:lstStyle/>
          <a:p>
            <a:r>
              <a:rPr lang="en-US"/>
              <a:t>Don’t use SGLT-2 </a:t>
            </a:r>
            <a:r>
              <a:rPr lang="en-US" err="1"/>
              <a:t>Inh</a:t>
            </a:r>
            <a:r>
              <a:rPr lang="en-US"/>
              <a:t> with</a:t>
            </a:r>
          </a:p>
        </p:txBody>
      </p:sp>
      <p:sp>
        <p:nvSpPr>
          <p:cNvPr id="3" name="Content Placeholder 2">
            <a:extLst>
              <a:ext uri="{FF2B5EF4-FFF2-40B4-BE49-F238E27FC236}">
                <a16:creationId xmlns:a16="http://schemas.microsoft.com/office/drawing/2014/main" id="{CB76DD10-C500-A443-A3F9-E48EAC03E528}"/>
              </a:ext>
            </a:extLst>
          </p:cNvPr>
          <p:cNvSpPr>
            <a:spLocks noGrp="1"/>
          </p:cNvSpPr>
          <p:nvPr>
            <p:ph idx="1"/>
          </p:nvPr>
        </p:nvSpPr>
        <p:spPr/>
        <p:txBody>
          <a:bodyPr>
            <a:normAutofit/>
          </a:bodyPr>
          <a:lstStyle/>
          <a:p>
            <a:r>
              <a:rPr lang="en-US" sz="3200" dirty="0"/>
              <a:t>Type 1 diabetes</a:t>
            </a:r>
          </a:p>
          <a:p>
            <a:r>
              <a:rPr lang="en-US" sz="3200" dirty="0" err="1"/>
              <a:t>Hx</a:t>
            </a:r>
            <a:r>
              <a:rPr lang="en-US" sz="3200" dirty="0"/>
              <a:t> DKA/Pancreatic Insufficiency/Pancreatic resection</a:t>
            </a:r>
          </a:p>
          <a:p>
            <a:pPr lvl="1"/>
            <a:r>
              <a:rPr lang="en-US" sz="2800" dirty="0"/>
              <a:t>Unless you have a c-peptide</a:t>
            </a:r>
          </a:p>
          <a:p>
            <a:r>
              <a:rPr lang="en-US" sz="3200" dirty="0"/>
              <a:t>eGFR &lt; 20</a:t>
            </a:r>
          </a:p>
          <a:p>
            <a:r>
              <a:rPr lang="en-US" sz="3200" dirty="0"/>
              <a:t>Frail elderly – unless you are treating CHF/CKD</a:t>
            </a:r>
          </a:p>
          <a:p>
            <a:pPr lvl="1"/>
            <a:r>
              <a:rPr lang="en-US" sz="2800" dirty="0"/>
              <a:t> replaces some diuretics</a:t>
            </a:r>
          </a:p>
        </p:txBody>
      </p:sp>
    </p:spTree>
    <p:extLst>
      <p:ext uri="{BB962C8B-B14F-4D97-AF65-F5344CB8AC3E}">
        <p14:creationId xmlns:p14="http://schemas.microsoft.com/office/powerpoint/2010/main" val="2041873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ECCD-0975-3AC0-D631-49CAAE8C0AF2}"/>
              </a:ext>
            </a:extLst>
          </p:cNvPr>
          <p:cNvSpPr>
            <a:spLocks noGrp="1"/>
          </p:cNvSpPr>
          <p:nvPr>
            <p:ph type="title"/>
          </p:nvPr>
        </p:nvSpPr>
        <p:spPr/>
        <p:txBody>
          <a:bodyPr/>
          <a:lstStyle/>
          <a:p>
            <a:endParaRPr lang="en-US"/>
          </a:p>
        </p:txBody>
      </p:sp>
      <p:pic>
        <p:nvPicPr>
          <p:cNvPr id="5" name="Content Placeholder 4" descr="Chart&#10;&#10;Description automatically generated with medium confidence">
            <a:extLst>
              <a:ext uri="{FF2B5EF4-FFF2-40B4-BE49-F238E27FC236}">
                <a16:creationId xmlns:a16="http://schemas.microsoft.com/office/drawing/2014/main" id="{AEB79C16-37F2-F4D9-3AEA-77C8A2C3FAC0}"/>
              </a:ext>
            </a:extLst>
          </p:cNvPr>
          <p:cNvPicPr>
            <a:picLocks noGrp="1" noChangeAspect="1"/>
          </p:cNvPicPr>
          <p:nvPr>
            <p:ph idx="1"/>
          </p:nvPr>
        </p:nvPicPr>
        <p:blipFill>
          <a:blip r:embed="rId2"/>
          <a:stretch>
            <a:fillRect/>
          </a:stretch>
        </p:blipFill>
        <p:spPr>
          <a:xfrm>
            <a:off x="3321774" y="1712341"/>
            <a:ext cx="5962650" cy="4885626"/>
          </a:xfrm>
        </p:spPr>
      </p:pic>
      <p:pic>
        <p:nvPicPr>
          <p:cNvPr id="7" name="Picture 6">
            <a:extLst>
              <a:ext uri="{FF2B5EF4-FFF2-40B4-BE49-F238E27FC236}">
                <a16:creationId xmlns:a16="http://schemas.microsoft.com/office/drawing/2014/main" id="{E62EB4D0-04DD-BBBE-9422-CD5B6B979760}"/>
              </a:ext>
            </a:extLst>
          </p:cNvPr>
          <p:cNvPicPr>
            <a:picLocks noChangeAspect="1"/>
          </p:cNvPicPr>
          <p:nvPr/>
        </p:nvPicPr>
        <p:blipFill>
          <a:blip r:embed="rId3"/>
          <a:stretch>
            <a:fillRect/>
          </a:stretch>
        </p:blipFill>
        <p:spPr>
          <a:xfrm>
            <a:off x="2109322" y="762966"/>
            <a:ext cx="8387555" cy="650198"/>
          </a:xfrm>
          <a:prstGeom prst="rect">
            <a:avLst/>
          </a:prstGeom>
        </p:spPr>
      </p:pic>
    </p:spTree>
    <p:extLst>
      <p:ext uri="{BB962C8B-B14F-4D97-AF65-F5344CB8AC3E}">
        <p14:creationId xmlns:p14="http://schemas.microsoft.com/office/powerpoint/2010/main" val="35361540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5518-FE32-074A-FDE9-909E668AF172}"/>
              </a:ext>
            </a:extLst>
          </p:cNvPr>
          <p:cNvSpPr>
            <a:spLocks noGrp="1"/>
          </p:cNvSpPr>
          <p:nvPr>
            <p:ph type="title"/>
          </p:nvPr>
        </p:nvSpPr>
        <p:spPr/>
        <p:txBody>
          <a:bodyPr/>
          <a:lstStyle/>
          <a:p>
            <a:r>
              <a:rPr lang="en-US"/>
              <a:t>What about Intolerance to Ozempic</a:t>
            </a:r>
          </a:p>
        </p:txBody>
      </p:sp>
      <p:sp>
        <p:nvSpPr>
          <p:cNvPr id="3" name="Content Placeholder 2">
            <a:extLst>
              <a:ext uri="{FF2B5EF4-FFF2-40B4-BE49-F238E27FC236}">
                <a16:creationId xmlns:a16="http://schemas.microsoft.com/office/drawing/2014/main" id="{30E05E4E-C707-21B3-7870-600E98F1C0C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9224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GLP-1 RA side effects</a:t>
            </a:r>
          </a:p>
        </p:txBody>
      </p:sp>
      <p:sp>
        <p:nvSpPr>
          <p:cNvPr id="4" name="Content Placeholder 3"/>
          <p:cNvSpPr>
            <a:spLocks noGrp="1"/>
          </p:cNvSpPr>
          <p:nvPr>
            <p:ph idx="1"/>
          </p:nvPr>
        </p:nvSpPr>
        <p:spPr>
          <a:xfrm>
            <a:off x="923025" y="1612899"/>
            <a:ext cx="8633219" cy="3149601"/>
          </a:xfrm>
        </p:spPr>
        <p:txBody>
          <a:bodyPr anchor="ctr">
            <a:noAutofit/>
          </a:bodyPr>
          <a:lstStyle/>
          <a:p>
            <a:r>
              <a:rPr lang="en-US" sz="1800"/>
              <a:t>Most common side effects are </a:t>
            </a:r>
            <a:r>
              <a:rPr lang="en-US" sz="1800" b="1">
                <a:solidFill>
                  <a:srgbClr val="63484E"/>
                </a:solidFill>
              </a:rPr>
              <a:t>nausea, vomiting, </a:t>
            </a:r>
            <a:r>
              <a:rPr lang="en-US" sz="1800">
                <a:solidFill>
                  <a:schemeClr val="tx1"/>
                </a:solidFill>
              </a:rPr>
              <a:t>and</a:t>
            </a:r>
            <a:r>
              <a:rPr lang="en-US" sz="1800" b="1">
                <a:solidFill>
                  <a:srgbClr val="A63060"/>
                </a:solidFill>
              </a:rPr>
              <a:t> </a:t>
            </a:r>
            <a:r>
              <a:rPr lang="en-US" sz="1800" b="1">
                <a:solidFill>
                  <a:srgbClr val="63484E"/>
                </a:solidFill>
              </a:rPr>
              <a:t>diarrhea</a:t>
            </a:r>
            <a:r>
              <a:rPr lang="en-US" sz="1800" baseline="30000">
                <a:solidFill>
                  <a:schemeClr val="tx1"/>
                </a:solidFill>
              </a:rPr>
              <a:t>1</a:t>
            </a:r>
          </a:p>
          <a:p>
            <a:r>
              <a:rPr lang="en-US" sz="1800" b="1">
                <a:solidFill>
                  <a:srgbClr val="63484E"/>
                </a:solidFill>
              </a:rPr>
              <a:t>Low hypoglycemia risk </a:t>
            </a:r>
            <a:r>
              <a:rPr lang="en-US" sz="1800"/>
              <a:t>compared to sulfonylureas and insulin</a:t>
            </a:r>
            <a:r>
              <a:rPr lang="en-US" sz="1800" baseline="30000"/>
              <a:t>1</a:t>
            </a:r>
          </a:p>
          <a:p>
            <a:r>
              <a:rPr lang="en-US" sz="1800"/>
              <a:t>GLP-1 RAs are associated with:</a:t>
            </a:r>
          </a:p>
          <a:p>
            <a:pPr lvl="1"/>
            <a:r>
              <a:rPr lang="en-US" sz="1600"/>
              <a:t>Rare cases of acute gallstone disease</a:t>
            </a:r>
            <a:r>
              <a:rPr lang="en-US" sz="1600" baseline="30000"/>
              <a:t>1</a:t>
            </a:r>
          </a:p>
          <a:p>
            <a:pPr lvl="1"/>
            <a:r>
              <a:rPr lang="en-US" sz="1600"/>
              <a:t>Acute pancreatitis</a:t>
            </a:r>
            <a:r>
              <a:rPr lang="en-US" sz="1600" baseline="30000"/>
              <a:t>1</a:t>
            </a:r>
          </a:p>
          <a:p>
            <a:r>
              <a:rPr lang="en-US" sz="1800"/>
              <a:t>GLP-1 RAs are contraindicated in patients with:</a:t>
            </a:r>
          </a:p>
          <a:p>
            <a:pPr lvl="1"/>
            <a:r>
              <a:rPr lang="en-US" sz="1600"/>
              <a:t>Personal/family history of medullary thyroid cancer (MTC) </a:t>
            </a:r>
          </a:p>
          <a:p>
            <a:pPr lvl="1"/>
            <a:r>
              <a:rPr lang="en-US" sz="1600"/>
              <a:t>Multiple endocrine neoplasia syndrome type 2 (MEN2)</a:t>
            </a:r>
            <a:r>
              <a:rPr lang="en-US" sz="1600" baseline="30000"/>
              <a:t>1</a:t>
            </a:r>
          </a:p>
        </p:txBody>
      </p:sp>
      <p:sp>
        <p:nvSpPr>
          <p:cNvPr id="8" name="Footer Placeholder 7">
            <a:extLst>
              <a:ext uri="{FF2B5EF4-FFF2-40B4-BE49-F238E27FC236}">
                <a16:creationId xmlns:a16="http://schemas.microsoft.com/office/drawing/2014/main" id="{BE62B179-2921-42ED-BD10-1BE546211204}"/>
              </a:ext>
            </a:extLst>
          </p:cNvPr>
          <p:cNvSpPr>
            <a:spLocks noGrp="1"/>
          </p:cNvSpPr>
          <p:nvPr>
            <p:ph type="ftr" sz="quarter" idx="10"/>
          </p:nvPr>
        </p:nvSpPr>
        <p:spPr>
          <a:xfrm>
            <a:off x="448574" y="6356350"/>
            <a:ext cx="935530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1. Diabetes Canada Clinical Practice Guidelines Expert Committee. Can J Diabetes. 2018;42 </a:t>
            </a:r>
            <a:r>
              <a:rPr kumimoji="0" lang="en-CA"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Suppl</a:t>
            </a: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1:S88-103; 2. Meier JJ, Nat Rev Endocrinol. 2012;12:728-42; 3. </a:t>
            </a:r>
            <a:r>
              <a:rPr kumimoji="0" lang="en-CA"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Tella</a:t>
            </a: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SH, Rendell MS. </a:t>
            </a:r>
            <a:r>
              <a:rPr kumimoji="0" lang="en-CA"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Ther</a:t>
            </a: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Adv Endocrinol </a:t>
            </a:r>
            <a:r>
              <a:rPr kumimoji="0" lang="en-CA"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Metab</a:t>
            </a: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2015;6(3):109-34.</a:t>
            </a:r>
            <a:endPar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ounded Rectangle 47">
            <a:extLst>
              <a:ext uri="{FF2B5EF4-FFF2-40B4-BE49-F238E27FC236}">
                <a16:creationId xmlns:a16="http://schemas.microsoft.com/office/drawing/2014/main" id="{BC70D8D5-F455-4D5C-B446-EB412EF52BB5}"/>
              </a:ext>
            </a:extLst>
          </p:cNvPr>
          <p:cNvSpPr/>
          <p:nvPr/>
        </p:nvSpPr>
        <p:spPr>
          <a:xfrm>
            <a:off x="923025" y="4796765"/>
            <a:ext cx="8363215" cy="1257528"/>
          </a:xfrm>
          <a:prstGeom prst="roundRect">
            <a:avLst/>
          </a:prstGeom>
          <a:solidFill>
            <a:srgbClr val="387F83"/>
          </a:solidFill>
          <a:ln w="57150">
            <a:solidFill>
              <a:srgbClr val="634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Verdana"/>
                <a:ea typeface="+mn-ea"/>
                <a:cs typeface="+mn-cs"/>
              </a:rPr>
              <a:t>Why does weight loss occur? </a:t>
            </a:r>
            <a:r>
              <a:rPr kumimoji="0" lang="en-US" sz="1800" b="0" i="0" u="none" strike="noStrike" kern="1200" cap="none" spc="0" normalizeH="0" baseline="0" noProof="0">
                <a:ln>
                  <a:noFill/>
                </a:ln>
                <a:solidFill>
                  <a:prstClr val="white"/>
                </a:solidFill>
                <a:effectLst/>
                <a:uLnTx/>
                <a:uFillTx/>
                <a:latin typeface="Verdana"/>
                <a:ea typeface="+mn-ea"/>
                <a:cs typeface="+mn-cs"/>
              </a:rPr>
              <a:t>GLP-1 RAs slow gastric emptying and cause a sense of satiety, leading to reduced food intake and weight loss. Weight loss is independent of GI side effects</a:t>
            </a:r>
            <a:r>
              <a:rPr kumimoji="0" lang="en-US" sz="1800" b="0" i="0" u="none" strike="noStrike" kern="1200" cap="none" spc="0" normalizeH="0" baseline="30000" noProof="0">
                <a:ln>
                  <a:noFill/>
                </a:ln>
                <a:solidFill>
                  <a:prstClr val="white"/>
                </a:solidFill>
                <a:effectLst/>
                <a:uLnTx/>
                <a:uFillTx/>
                <a:latin typeface="Verdana"/>
                <a:ea typeface="+mn-ea"/>
                <a:cs typeface="+mn-cs"/>
              </a:rPr>
              <a:t>2,3</a:t>
            </a:r>
          </a:p>
        </p:txBody>
      </p:sp>
      <p:grpSp>
        <p:nvGrpSpPr>
          <p:cNvPr id="48" name="Group 47">
            <a:extLst>
              <a:ext uri="{FF2B5EF4-FFF2-40B4-BE49-F238E27FC236}">
                <a16:creationId xmlns:a16="http://schemas.microsoft.com/office/drawing/2014/main" id="{5925255F-A1AE-4737-A99C-6E97877D0940}"/>
              </a:ext>
            </a:extLst>
          </p:cNvPr>
          <p:cNvGrpSpPr/>
          <p:nvPr/>
        </p:nvGrpSpPr>
        <p:grpSpPr>
          <a:xfrm>
            <a:off x="1410780" y="3881560"/>
            <a:ext cx="8111190" cy="1602662"/>
            <a:chOff x="1410780" y="3881560"/>
            <a:chExt cx="8111190" cy="1602662"/>
          </a:xfrm>
        </p:grpSpPr>
        <p:sp>
          <p:nvSpPr>
            <p:cNvPr id="30" name="Rounded Rectangle 47">
              <a:extLst>
                <a:ext uri="{FF2B5EF4-FFF2-40B4-BE49-F238E27FC236}">
                  <a16:creationId xmlns:a16="http://schemas.microsoft.com/office/drawing/2014/main" id="{B3FEA945-EA23-4776-A9CC-1ACA99BDED8F}"/>
                </a:ext>
              </a:extLst>
            </p:cNvPr>
            <p:cNvSpPr/>
            <p:nvPr/>
          </p:nvSpPr>
          <p:spPr>
            <a:xfrm>
              <a:off x="5319543" y="4621357"/>
              <a:ext cx="4202427" cy="862865"/>
            </a:xfrm>
            <a:prstGeom prst="roundRect">
              <a:avLst/>
            </a:prstGeom>
            <a:solidFill>
              <a:schemeClr val="bg1"/>
            </a:solidFill>
            <a:ln w="57150">
              <a:solidFill>
                <a:srgbClr val="634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rPr>
                <a:t>GLP-1 RAs promote the development of pancreatic cancer and MTC in rodents, but an </a:t>
              </a:r>
              <a:r>
                <a:rPr kumimoji="0" lang="en-US" sz="1200" b="1" i="0" u="none" strike="noStrike" kern="120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rPr>
                <a:t>increased risk has not been seen in humans</a:t>
              </a:r>
              <a:r>
                <a:rPr kumimoji="0" lang="en-US" sz="1200" b="0" i="0" u="none" strike="noStrike" kern="1200" cap="none" spc="0" normalizeH="0" baseline="3000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rPr>
                <a:t>1</a:t>
              </a:r>
            </a:p>
          </p:txBody>
        </p:sp>
        <p:sp>
          <p:nvSpPr>
            <p:cNvPr id="31" name="Rectangle: Rounded Corners 30">
              <a:extLst>
                <a:ext uri="{FF2B5EF4-FFF2-40B4-BE49-F238E27FC236}">
                  <a16:creationId xmlns:a16="http://schemas.microsoft.com/office/drawing/2014/main" id="{1EFB7AF7-0183-498B-8C07-13D48C7220B4}"/>
                </a:ext>
              </a:extLst>
            </p:cNvPr>
            <p:cNvSpPr/>
            <p:nvPr/>
          </p:nvSpPr>
          <p:spPr>
            <a:xfrm>
              <a:off x="1410780" y="3881560"/>
              <a:ext cx="6337557" cy="600725"/>
            </a:xfrm>
            <a:prstGeom prst="roundRect">
              <a:avLst/>
            </a:prstGeom>
            <a:noFill/>
            <a:ln w="57150">
              <a:solidFill>
                <a:srgbClr val="63484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cxnSp>
          <p:nvCxnSpPr>
            <p:cNvPr id="32" name="Connector: Elbow 31">
              <a:extLst>
                <a:ext uri="{FF2B5EF4-FFF2-40B4-BE49-F238E27FC236}">
                  <a16:creationId xmlns:a16="http://schemas.microsoft.com/office/drawing/2014/main" id="{4361FC51-8548-48ED-A93A-806264887C25}"/>
                </a:ext>
              </a:extLst>
            </p:cNvPr>
            <p:cNvCxnSpPr>
              <a:cxnSpLocks/>
              <a:stCxn id="31" idx="2"/>
              <a:endCxn id="30" idx="1"/>
            </p:cNvCxnSpPr>
            <p:nvPr/>
          </p:nvCxnSpPr>
          <p:spPr>
            <a:xfrm rot="16200000" flipH="1">
              <a:off x="4664299" y="4397545"/>
              <a:ext cx="570505" cy="739984"/>
            </a:xfrm>
            <a:prstGeom prst="bentConnector2">
              <a:avLst/>
            </a:prstGeom>
            <a:ln w="57150">
              <a:solidFill>
                <a:srgbClr val="63484E"/>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EE298E3D-83F8-42F4-8F27-065D8FB280E5}"/>
              </a:ext>
            </a:extLst>
          </p:cNvPr>
          <p:cNvGrpSpPr/>
          <p:nvPr/>
        </p:nvGrpSpPr>
        <p:grpSpPr>
          <a:xfrm>
            <a:off x="1365809" y="3239398"/>
            <a:ext cx="7383945" cy="942524"/>
            <a:chOff x="1365809" y="3239398"/>
            <a:chExt cx="7383945" cy="942524"/>
          </a:xfrm>
        </p:grpSpPr>
        <p:sp>
          <p:nvSpPr>
            <p:cNvPr id="17" name="Rectangle: Rounded Corners 16">
              <a:extLst>
                <a:ext uri="{FF2B5EF4-FFF2-40B4-BE49-F238E27FC236}">
                  <a16:creationId xmlns:a16="http://schemas.microsoft.com/office/drawing/2014/main" id="{0C42B3FB-8605-4C5B-A0E7-4D0ABA4E6169}"/>
                </a:ext>
              </a:extLst>
            </p:cNvPr>
            <p:cNvSpPr/>
            <p:nvPr/>
          </p:nvSpPr>
          <p:spPr>
            <a:xfrm>
              <a:off x="1365809" y="3239398"/>
              <a:ext cx="2446819" cy="289865"/>
            </a:xfrm>
            <a:prstGeom prst="roundRect">
              <a:avLst/>
            </a:prstGeom>
            <a:noFill/>
            <a:ln w="57150">
              <a:solidFill>
                <a:srgbClr val="63484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cxnSp>
          <p:nvCxnSpPr>
            <p:cNvPr id="19" name="Connector: Elbow 18">
              <a:extLst>
                <a:ext uri="{FF2B5EF4-FFF2-40B4-BE49-F238E27FC236}">
                  <a16:creationId xmlns:a16="http://schemas.microsoft.com/office/drawing/2014/main" id="{382E1410-A2D7-4E51-9915-4F9AEA8FAB2B}"/>
                </a:ext>
              </a:extLst>
            </p:cNvPr>
            <p:cNvCxnSpPr>
              <a:cxnSpLocks/>
              <a:stCxn id="17" idx="3"/>
              <a:endCxn id="15" idx="1"/>
            </p:cNvCxnSpPr>
            <p:nvPr/>
          </p:nvCxnSpPr>
          <p:spPr>
            <a:xfrm>
              <a:off x="3812628" y="3384331"/>
              <a:ext cx="734699" cy="366159"/>
            </a:xfrm>
            <a:prstGeom prst="bentConnector3">
              <a:avLst>
                <a:gd name="adj1" fmla="val 50000"/>
              </a:avLst>
            </a:prstGeom>
            <a:ln w="57150">
              <a:solidFill>
                <a:srgbClr val="63484E"/>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47">
              <a:extLst>
                <a:ext uri="{FF2B5EF4-FFF2-40B4-BE49-F238E27FC236}">
                  <a16:creationId xmlns:a16="http://schemas.microsoft.com/office/drawing/2014/main" id="{5039C8DF-16B8-4276-986D-686F7A3BC02D}"/>
                </a:ext>
              </a:extLst>
            </p:cNvPr>
            <p:cNvSpPr/>
            <p:nvPr/>
          </p:nvSpPr>
          <p:spPr>
            <a:xfrm>
              <a:off x="4547327" y="3319057"/>
              <a:ext cx="4202427" cy="862865"/>
            </a:xfrm>
            <a:prstGeom prst="roundRect">
              <a:avLst/>
            </a:prstGeom>
            <a:solidFill>
              <a:schemeClr val="bg1"/>
            </a:solidFill>
            <a:ln w="57150">
              <a:solidFill>
                <a:srgbClr val="634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rPr>
                <a:t>Recent Canadian observational study of </a:t>
              </a:r>
              <a:br>
                <a:rPr kumimoji="0" lang="en-US" sz="1200" b="0" i="0" u="none" strike="noStrike" kern="120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200" b="0" i="0" u="none" strike="noStrike" kern="120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rPr>
                <a:t>&gt;1.5 million people found </a:t>
              </a:r>
              <a:r>
                <a:rPr kumimoji="0" lang="en-US" sz="1200" b="1" i="0" u="none" strike="noStrike" kern="120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rPr>
                <a:t>no increased risk of pancreatitis</a:t>
              </a:r>
              <a:r>
                <a:rPr kumimoji="0" lang="en-US" sz="1200" b="0" i="0" u="none" strike="noStrike" kern="120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rPr>
                <a:t> with incretin-based therapies vs. other agents</a:t>
              </a:r>
              <a:r>
                <a:rPr kumimoji="0" lang="en-US" sz="1200" b="0" i="0" u="none" strike="noStrike" kern="1200" cap="none" spc="0" normalizeH="0" baseline="3000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rPr>
                <a:t>1</a:t>
              </a:r>
            </a:p>
          </p:txBody>
        </p:sp>
      </p:grpSp>
      <p:pic>
        <p:nvPicPr>
          <p:cNvPr id="6" name="Picture 5">
            <a:extLst>
              <a:ext uri="{FF2B5EF4-FFF2-40B4-BE49-F238E27FC236}">
                <a16:creationId xmlns:a16="http://schemas.microsoft.com/office/drawing/2014/main" id="{84ECA07D-108F-4C24-9A8B-69F2536308C0}"/>
              </a:ext>
            </a:extLst>
          </p:cNvPr>
          <p:cNvPicPr>
            <a:picLocks noChangeAspect="1"/>
          </p:cNvPicPr>
          <p:nvPr/>
        </p:nvPicPr>
        <p:blipFill>
          <a:blip r:embed="rId3"/>
          <a:stretch>
            <a:fillRect/>
          </a:stretch>
        </p:blipFill>
        <p:spPr>
          <a:xfrm>
            <a:off x="7979386" y="280849"/>
            <a:ext cx="5317107" cy="6858000"/>
          </a:xfrm>
          <a:prstGeom prst="rect">
            <a:avLst/>
          </a:prstGeom>
        </p:spPr>
      </p:pic>
    </p:spTree>
    <p:extLst>
      <p:ext uri="{BB962C8B-B14F-4D97-AF65-F5344CB8AC3E}">
        <p14:creationId xmlns:p14="http://schemas.microsoft.com/office/powerpoint/2010/main" val="170255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9"/>
                                        </p:tgtEl>
                                      </p:cBhvr>
                                    </p:animEffect>
                                    <p:set>
                                      <p:cBhvr>
                                        <p:cTn id="31" dur="1" fill="hold">
                                          <p:stCondLst>
                                            <p:cond delay="499"/>
                                          </p:stCondLst>
                                        </p:cTn>
                                        <p:tgtEl>
                                          <p:spTgt spid="49"/>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500"/>
                                        <p:tgtEl>
                                          <p:spTgt spid="4">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fade">
                                      <p:cBhvr>
                                        <p:cTn id="40" dur="500"/>
                                        <p:tgtEl>
                                          <p:spTgt spid="4">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8"/>
                                        </p:tgtEl>
                                      </p:cBhvr>
                                    </p:animEffect>
                                    <p:set>
                                      <p:cBhvr>
                                        <p:cTn id="50" dur="1" fill="hold">
                                          <p:stCondLst>
                                            <p:cond delay="499"/>
                                          </p:stCondLst>
                                        </p:cTn>
                                        <p:tgtEl>
                                          <p:spTgt spid="48"/>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87BDB30-1527-428B-B953-435F9676B1A5}"/>
              </a:ext>
            </a:extLst>
          </p:cNvPr>
          <p:cNvPicPr>
            <a:picLocks noChangeAspect="1"/>
          </p:cNvPicPr>
          <p:nvPr/>
        </p:nvPicPr>
        <p:blipFill>
          <a:blip r:embed="rId3"/>
          <a:stretch>
            <a:fillRect/>
          </a:stretch>
        </p:blipFill>
        <p:spPr>
          <a:xfrm>
            <a:off x="2103976" y="1012029"/>
            <a:ext cx="2080282" cy="2683616"/>
          </a:xfrm>
          <a:prstGeom prst="rect">
            <a:avLst/>
          </a:prstGeom>
        </p:spPr>
      </p:pic>
      <p:pic>
        <p:nvPicPr>
          <p:cNvPr id="18" name="Picture 17">
            <a:extLst>
              <a:ext uri="{FF2B5EF4-FFF2-40B4-BE49-F238E27FC236}">
                <a16:creationId xmlns:a16="http://schemas.microsoft.com/office/drawing/2014/main" id="{3ACF8B2B-448C-468E-8B3F-36259E9EF6E3}"/>
              </a:ext>
            </a:extLst>
          </p:cNvPr>
          <p:cNvPicPr>
            <a:picLocks noChangeAspect="1"/>
          </p:cNvPicPr>
          <p:nvPr/>
        </p:nvPicPr>
        <p:blipFill>
          <a:blip r:embed="rId4"/>
          <a:stretch>
            <a:fillRect/>
          </a:stretch>
        </p:blipFill>
        <p:spPr>
          <a:xfrm>
            <a:off x="2374168" y="4603425"/>
            <a:ext cx="1797537" cy="2317072"/>
          </a:xfrm>
          <a:prstGeom prst="rect">
            <a:avLst/>
          </a:prstGeom>
        </p:spPr>
      </p:pic>
      <p:sp>
        <p:nvSpPr>
          <p:cNvPr id="3" name="Title 2"/>
          <p:cNvSpPr>
            <a:spLocks noGrp="1"/>
          </p:cNvSpPr>
          <p:nvPr>
            <p:ph type="title"/>
          </p:nvPr>
        </p:nvSpPr>
        <p:spPr/>
        <p:txBody>
          <a:bodyPr/>
          <a:lstStyle/>
          <a:p>
            <a:r>
              <a:rPr lang="en-US"/>
              <a:t>Simple strategies to help patients manage </a:t>
            </a:r>
            <a:br>
              <a:rPr lang="en-US"/>
            </a:br>
            <a:r>
              <a:rPr lang="en-US"/>
              <a:t>GLP-1 RA-related GI side effects</a:t>
            </a:r>
          </a:p>
        </p:txBody>
      </p:sp>
      <p:sp>
        <p:nvSpPr>
          <p:cNvPr id="21" name="Footer Placeholder 20">
            <a:extLst>
              <a:ext uri="{FF2B5EF4-FFF2-40B4-BE49-F238E27FC236}">
                <a16:creationId xmlns:a16="http://schemas.microsoft.com/office/drawing/2014/main" id="{05198EB6-5A1F-46ED-905E-A59A05DA69EB}"/>
              </a:ext>
            </a:extLst>
          </p:cNvPr>
          <p:cNvSpPr>
            <a:spLocks noGrp="1"/>
          </p:cNvSpPr>
          <p:nvPr>
            <p:ph type="ftr" sz="quarter" idx="10"/>
          </p:nvPr>
        </p:nvSpPr>
        <p:spPr>
          <a:xfrm>
            <a:off x="448574" y="6356350"/>
            <a:ext cx="1035169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Romera</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I, et al. Diabetes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Ther</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2018;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Shaefer</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CF, Jr., et al. Postgrad Med. 2015;127(8):818-826</a:t>
            </a: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remaining content based on clinician experience.</a:t>
            </a:r>
            <a:endPar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Content Placeholder 12">
            <a:extLst>
              <a:ext uri="{FF2B5EF4-FFF2-40B4-BE49-F238E27FC236}">
                <a16:creationId xmlns:a16="http://schemas.microsoft.com/office/drawing/2014/main" id="{4549ACED-4C90-441E-A340-9F2DA3CA9F59}"/>
              </a:ext>
            </a:extLst>
          </p:cNvPr>
          <p:cNvSpPr>
            <a:spLocks noGrp="1"/>
          </p:cNvSpPr>
          <p:nvPr>
            <p:ph sz="quarter" idx="1"/>
          </p:nvPr>
        </p:nvSpPr>
        <p:spPr>
          <a:xfrm>
            <a:off x="3960378" y="1185863"/>
            <a:ext cx="7393421" cy="4991100"/>
          </a:xfrm>
        </p:spPr>
        <p:txBody>
          <a:bodyPr anchor="ctr">
            <a:normAutofit/>
          </a:bodyPr>
          <a:lstStyle/>
          <a:p>
            <a:pPr fontAlgn="ctr">
              <a:lnSpc>
                <a:spcPct val="200000"/>
              </a:lnSpc>
            </a:pPr>
            <a:r>
              <a:rPr lang="en-US" sz="2800"/>
              <a:t>Eat </a:t>
            </a:r>
            <a:r>
              <a:rPr lang="en-US" sz="2800" b="1">
                <a:solidFill>
                  <a:srgbClr val="B32A63"/>
                </a:solidFill>
              </a:rPr>
              <a:t>smaller</a:t>
            </a:r>
            <a:r>
              <a:rPr lang="en-US" sz="2800"/>
              <a:t> </a:t>
            </a:r>
            <a:r>
              <a:rPr lang="en-US" sz="2800" b="1">
                <a:solidFill>
                  <a:srgbClr val="B32A63"/>
                </a:solidFill>
              </a:rPr>
              <a:t>meals</a:t>
            </a:r>
            <a:endParaRPr lang="en-US" sz="2800"/>
          </a:p>
          <a:p>
            <a:pPr fontAlgn="ctr">
              <a:lnSpc>
                <a:spcPct val="200000"/>
              </a:lnSpc>
            </a:pPr>
            <a:r>
              <a:rPr lang="en-US" sz="2800" b="1">
                <a:solidFill>
                  <a:srgbClr val="B32A63"/>
                </a:solidFill>
              </a:rPr>
              <a:t>Avoid</a:t>
            </a:r>
            <a:r>
              <a:rPr lang="en-US" sz="2800"/>
              <a:t> fatty and spicy foods</a:t>
            </a:r>
          </a:p>
          <a:p>
            <a:pPr marL="0" indent="0" fontAlgn="ctr">
              <a:lnSpc>
                <a:spcPct val="200000"/>
              </a:lnSpc>
              <a:buNone/>
            </a:pPr>
            <a:endParaRPr lang="en-US" sz="1000"/>
          </a:p>
          <a:p>
            <a:pPr fontAlgn="ctr">
              <a:lnSpc>
                <a:spcPct val="100000"/>
              </a:lnSpc>
            </a:pPr>
            <a:r>
              <a:rPr lang="en-US" sz="2800"/>
              <a:t>Take on an </a:t>
            </a:r>
            <a:r>
              <a:rPr lang="en-US" sz="2800" b="1">
                <a:solidFill>
                  <a:srgbClr val="B32A63"/>
                </a:solidFill>
              </a:rPr>
              <a:t>empty stomach</a:t>
            </a:r>
            <a:r>
              <a:rPr lang="en-US" sz="2800">
                <a:solidFill>
                  <a:schemeClr val="tx1"/>
                </a:solidFill>
              </a:rPr>
              <a:t> or </a:t>
            </a:r>
            <a:r>
              <a:rPr lang="en-US" sz="2800" b="1">
                <a:solidFill>
                  <a:srgbClr val="B32A63"/>
                </a:solidFill>
              </a:rPr>
              <a:t>before bed time</a:t>
            </a:r>
          </a:p>
          <a:p>
            <a:pPr marL="0" indent="0" fontAlgn="ctr">
              <a:lnSpc>
                <a:spcPct val="100000"/>
              </a:lnSpc>
              <a:buNone/>
            </a:pPr>
            <a:endParaRPr lang="en-US" sz="2800"/>
          </a:p>
          <a:p>
            <a:pPr fontAlgn="ctr">
              <a:lnSpc>
                <a:spcPct val="100000"/>
              </a:lnSpc>
            </a:pPr>
            <a:r>
              <a:rPr lang="en-US" sz="2800"/>
              <a:t>Stay </a:t>
            </a:r>
            <a:r>
              <a:rPr lang="en-US" sz="2800" b="1">
                <a:solidFill>
                  <a:srgbClr val="A63060"/>
                </a:solidFill>
              </a:rPr>
              <a:t>hydrated</a:t>
            </a:r>
            <a:endParaRPr lang="en-CA" sz="2800" b="1">
              <a:solidFill>
                <a:srgbClr val="A63060"/>
              </a:solidFill>
            </a:endParaRPr>
          </a:p>
        </p:txBody>
      </p:sp>
      <p:pic>
        <p:nvPicPr>
          <p:cNvPr id="17" name="Picture 16">
            <a:extLst>
              <a:ext uri="{FF2B5EF4-FFF2-40B4-BE49-F238E27FC236}">
                <a16:creationId xmlns:a16="http://schemas.microsoft.com/office/drawing/2014/main" id="{0B734455-F498-4543-8244-AAF3149B51AC}"/>
              </a:ext>
            </a:extLst>
          </p:cNvPr>
          <p:cNvPicPr>
            <a:picLocks noChangeAspect="1"/>
          </p:cNvPicPr>
          <p:nvPr/>
        </p:nvPicPr>
        <p:blipFill>
          <a:blip r:embed="rId5"/>
          <a:stretch>
            <a:fillRect/>
          </a:stretch>
        </p:blipFill>
        <p:spPr>
          <a:xfrm>
            <a:off x="2305953" y="1938403"/>
            <a:ext cx="1933969" cy="2494431"/>
          </a:xfrm>
          <a:prstGeom prst="rect">
            <a:avLst/>
          </a:prstGeom>
        </p:spPr>
      </p:pic>
      <p:pic>
        <p:nvPicPr>
          <p:cNvPr id="20" name="Picture 19">
            <a:extLst>
              <a:ext uri="{FF2B5EF4-FFF2-40B4-BE49-F238E27FC236}">
                <a16:creationId xmlns:a16="http://schemas.microsoft.com/office/drawing/2014/main" id="{561FBF55-E900-4855-8B10-F46963368AB4}"/>
              </a:ext>
            </a:extLst>
          </p:cNvPr>
          <p:cNvPicPr>
            <a:picLocks noChangeAspect="1"/>
          </p:cNvPicPr>
          <p:nvPr/>
        </p:nvPicPr>
        <p:blipFill>
          <a:blip r:embed="rId6"/>
          <a:stretch>
            <a:fillRect/>
          </a:stretch>
        </p:blipFill>
        <p:spPr>
          <a:xfrm>
            <a:off x="2356678" y="3306688"/>
            <a:ext cx="1686208" cy="2173199"/>
          </a:xfrm>
          <a:prstGeom prst="rect">
            <a:avLst/>
          </a:prstGeom>
        </p:spPr>
      </p:pic>
      <p:sp>
        <p:nvSpPr>
          <p:cNvPr id="2" name="Rectangle: Rounded Corners 1" hidden="1"/>
          <p:cNvSpPr/>
          <p:nvPr/>
        </p:nvSpPr>
        <p:spPr>
          <a:xfrm>
            <a:off x="1706837" y="2691757"/>
            <a:ext cx="9147211" cy="1823416"/>
          </a:xfrm>
          <a:prstGeom prst="round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4545"/>
                </a:solidFill>
                <a:effectLst/>
                <a:uLnTx/>
                <a:uFillTx/>
                <a:latin typeface="Verdana"/>
                <a:ea typeface="+mn-ea"/>
                <a:cs typeface="+mn-cs"/>
              </a:rPr>
              <a:t>What tips or recommendations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4545"/>
                </a:solidFill>
                <a:effectLst/>
                <a:uLnTx/>
                <a:uFillTx/>
                <a:latin typeface="Verdana"/>
                <a:ea typeface="+mn-ea"/>
                <a:cs typeface="+mn-cs"/>
              </a:rPr>
              <a:t>for managing side effects have your patients found useful?</a:t>
            </a:r>
          </a:p>
        </p:txBody>
      </p:sp>
      <p:sp>
        <p:nvSpPr>
          <p:cNvPr id="4" name="Oval 3" hidden="1"/>
          <p:cNvSpPr/>
          <p:nvPr/>
        </p:nvSpPr>
        <p:spPr>
          <a:xfrm>
            <a:off x="10036987" y="2259503"/>
            <a:ext cx="944088" cy="915207"/>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Verdana"/>
                <a:ea typeface="+mn-ea"/>
                <a:cs typeface="+mn-cs"/>
              </a:rPr>
              <a:t>?</a:t>
            </a:r>
          </a:p>
        </p:txBody>
      </p:sp>
    </p:spTree>
    <p:extLst>
      <p:ext uri="{BB962C8B-B14F-4D97-AF65-F5344CB8AC3E}">
        <p14:creationId xmlns:p14="http://schemas.microsoft.com/office/powerpoint/2010/main" val="355189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xEl>
                                              <p:pRg st="3" end="3"/>
                                            </p:txEl>
                                          </p:spTgt>
                                        </p:tgtEl>
                                        <p:attrNameLst>
                                          <p:attrName>style.visibility</p:attrName>
                                        </p:attrNameLst>
                                      </p:cBhvr>
                                      <p:to>
                                        <p:strVal val="visible"/>
                                      </p:to>
                                    </p:set>
                                    <p:animEffect transition="in" filter="fade">
                                      <p:cBhvr>
                                        <p:cTn id="32" dur="500"/>
                                        <p:tgtEl>
                                          <p:spTgt spid="1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xEl>
                                              <p:pRg st="5" end="5"/>
                                            </p:txEl>
                                          </p:spTgt>
                                        </p:tgtEl>
                                        <p:attrNameLst>
                                          <p:attrName>style.visibility</p:attrName>
                                        </p:attrNameLst>
                                      </p:cBhvr>
                                      <p:to>
                                        <p:strVal val="visible"/>
                                      </p:to>
                                    </p:set>
                                    <p:animEffect transition="in" filter="fade">
                                      <p:cBhvr>
                                        <p:cTn id="40"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E310-BD5D-F49D-36BC-08BA8C288E06}"/>
              </a:ext>
            </a:extLst>
          </p:cNvPr>
          <p:cNvSpPr>
            <a:spLocks noGrp="1"/>
          </p:cNvSpPr>
          <p:nvPr>
            <p:ph type="title"/>
          </p:nvPr>
        </p:nvSpPr>
        <p:spPr/>
        <p:txBody>
          <a:bodyPr/>
          <a:lstStyle/>
          <a:p>
            <a:pPr algn="ctr"/>
            <a:r>
              <a:rPr lang="en-US"/>
              <a:t>Ozempic Micro-Dosing</a:t>
            </a:r>
          </a:p>
        </p:txBody>
      </p:sp>
      <p:sp>
        <p:nvSpPr>
          <p:cNvPr id="3" name="Content Placeholder 2">
            <a:extLst>
              <a:ext uri="{FF2B5EF4-FFF2-40B4-BE49-F238E27FC236}">
                <a16:creationId xmlns:a16="http://schemas.microsoft.com/office/drawing/2014/main" id="{842F4B13-36F4-588F-AF07-D20DFCC4505D}"/>
              </a:ext>
            </a:extLst>
          </p:cNvPr>
          <p:cNvSpPr>
            <a:spLocks noGrp="1"/>
          </p:cNvSpPr>
          <p:nvPr>
            <p:ph idx="1"/>
          </p:nvPr>
        </p:nvSpPr>
        <p:spPr>
          <a:xfrm>
            <a:off x="1167114" y="1536258"/>
            <a:ext cx="10515600" cy="4351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There are many “clicks” between the marked doses on the Ozempic pen.  There are 18 “clicks” between 0 and 0.25mg and 18 “clicks” between 0.25mg and 0.5mg.  On the 1mg pen there are 74 “clicks” between 0 and 1mg.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Use ____ clicks once a week and if tolerating well, continue to increase by ____ clicks every _____ weeks, until at the recommended dose of ______mg once weekly.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CA" altLang="en-US" sz="1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Once you are on a dose of 0.25 mg weekly, please discontinue your ___________ (</a:t>
            </a:r>
            <a:r>
              <a:rPr kumimoji="0" lang="en-CA" altLang="en-US" sz="28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Onglyza</a:t>
            </a: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CA" altLang="en-US" sz="28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Trajenta</a:t>
            </a: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CA" altLang="en-US" sz="28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Januvia</a:t>
            </a:r>
            <a:r>
              <a:rPr kumimoji="0" lang="en-CA"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CA" altLang="en-US" sz="1800" b="0" i="0" u="none" strike="noStrike" cap="none" normalizeH="0" baseline="0">
              <a:ln>
                <a:noFill/>
              </a:ln>
              <a:solidFill>
                <a:schemeClr val="tx1"/>
              </a:solidFill>
              <a:effectLst/>
            </a:endParaRPr>
          </a:p>
          <a:p>
            <a:endParaRPr lang="en-US"/>
          </a:p>
        </p:txBody>
      </p:sp>
      <p:pic>
        <p:nvPicPr>
          <p:cNvPr id="38913" name="Picture 1">
            <a:extLst>
              <a:ext uri="{FF2B5EF4-FFF2-40B4-BE49-F238E27FC236}">
                <a16:creationId xmlns:a16="http://schemas.microsoft.com/office/drawing/2014/main" id="{0DF2561D-A762-2C08-A078-5234CE02A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511" r="2193" b="29823"/>
          <a:stretch>
            <a:fillRect/>
          </a:stretch>
        </p:blipFill>
        <p:spPr bwMode="auto">
          <a:xfrm>
            <a:off x="370390" y="5996771"/>
            <a:ext cx="2273300" cy="571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B76D7E1-3C71-00F0-829B-405176CBFE4D}"/>
              </a:ext>
            </a:extLst>
          </p:cNvPr>
          <p:cNvSpPr>
            <a:spLocks noChangeArrowheads="1"/>
          </p:cNvSpPr>
          <p:nvPr/>
        </p:nvSpPr>
        <p:spPr bwMode="auto">
          <a:xfrm>
            <a:off x="671332" y="29616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963674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D4F91C-9477-F85F-AA0D-6BC5278F30B4}"/>
              </a:ext>
            </a:extLst>
          </p:cNvPr>
          <p:cNvSpPr>
            <a:spLocks noChangeArrowheads="1"/>
          </p:cNvSpPr>
          <p:nvPr/>
        </p:nvSpPr>
        <p:spPr bwMode="auto">
          <a:xfrm>
            <a:off x="2743200" y="3426509"/>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hlinkClick r:id="rId3"/>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AutoShape 2">
            <a:hlinkClick r:id="rId3"/>
            <a:extLst>
              <a:ext uri="{FF2B5EF4-FFF2-40B4-BE49-F238E27FC236}">
                <a16:creationId xmlns:a16="http://schemas.microsoft.com/office/drawing/2014/main" id="{C34AF3E6-AC2A-7FF9-210B-CB8F50DA4C3B}"/>
              </a:ext>
            </a:extLst>
          </p:cNvPr>
          <p:cNvSpPr>
            <a:spLocks noChangeAspect="1" noChangeArrowheads="1"/>
          </p:cNvSpPr>
          <p:nvPr/>
        </p:nvSpPr>
        <p:spPr bwMode="auto">
          <a:xfrm>
            <a:off x="2870200" y="3140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picture containing person&#10;&#10;Description automatically generated">
            <a:extLst>
              <a:ext uri="{FF2B5EF4-FFF2-40B4-BE49-F238E27FC236}">
                <a16:creationId xmlns:a16="http://schemas.microsoft.com/office/drawing/2014/main" id="{4C0DBF7E-C6DF-3E38-6A45-0EBA67178B6F}"/>
              </a:ext>
            </a:extLst>
          </p:cNvPr>
          <p:cNvPicPr>
            <a:picLocks noChangeAspect="1"/>
          </p:cNvPicPr>
          <p:nvPr/>
        </p:nvPicPr>
        <p:blipFill>
          <a:blip r:embed="rId4"/>
          <a:stretch>
            <a:fillRect/>
          </a:stretch>
        </p:blipFill>
        <p:spPr>
          <a:xfrm>
            <a:off x="1347537" y="1192964"/>
            <a:ext cx="9007642" cy="4503822"/>
          </a:xfrm>
          <a:prstGeom prst="rect">
            <a:avLst/>
          </a:prstGeom>
        </p:spPr>
      </p:pic>
    </p:spTree>
    <p:extLst>
      <p:ext uri="{BB962C8B-B14F-4D97-AF65-F5344CB8AC3E}">
        <p14:creationId xmlns:p14="http://schemas.microsoft.com/office/powerpoint/2010/main" val="35584488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D6C1-01B2-918A-417E-D6706FD690D3}"/>
              </a:ext>
            </a:extLst>
          </p:cNvPr>
          <p:cNvSpPr>
            <a:spLocks noGrp="1"/>
          </p:cNvSpPr>
          <p:nvPr>
            <p:ph type="title"/>
          </p:nvPr>
        </p:nvSpPr>
        <p:spPr/>
        <p:txBody>
          <a:bodyPr/>
          <a:lstStyle/>
          <a:p>
            <a:pPr algn="ctr"/>
            <a:r>
              <a:rPr lang="en-US"/>
              <a:t>Lesson # 9</a:t>
            </a:r>
          </a:p>
        </p:txBody>
      </p:sp>
      <p:sp>
        <p:nvSpPr>
          <p:cNvPr id="3" name="Content Placeholder 2">
            <a:extLst>
              <a:ext uri="{FF2B5EF4-FFF2-40B4-BE49-F238E27FC236}">
                <a16:creationId xmlns:a16="http://schemas.microsoft.com/office/drawing/2014/main" id="{E70C23EB-EFAC-8CA5-8079-34502BE0CB56}"/>
              </a:ext>
            </a:extLst>
          </p:cNvPr>
          <p:cNvSpPr>
            <a:spLocks noGrp="1"/>
          </p:cNvSpPr>
          <p:nvPr>
            <p:ph idx="1"/>
          </p:nvPr>
        </p:nvSpPr>
        <p:spPr/>
        <p:txBody>
          <a:bodyPr/>
          <a:lstStyle/>
          <a:p>
            <a:pPr marL="0" indent="0">
              <a:buNone/>
            </a:pPr>
            <a:endParaRPr lang="en-US"/>
          </a:p>
          <a:p>
            <a:pPr marL="0" indent="0">
              <a:buNone/>
            </a:pPr>
            <a:endParaRPr lang="en-US"/>
          </a:p>
          <a:p>
            <a:pPr marL="0" indent="0" algn="ctr">
              <a:buNone/>
            </a:pPr>
            <a:r>
              <a:rPr lang="en-US" sz="4400"/>
              <a:t>Management of common side effects required for long-term success</a:t>
            </a:r>
          </a:p>
        </p:txBody>
      </p:sp>
    </p:spTree>
    <p:extLst>
      <p:ext uri="{BB962C8B-B14F-4D97-AF65-F5344CB8AC3E}">
        <p14:creationId xmlns:p14="http://schemas.microsoft.com/office/powerpoint/2010/main" val="23593352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DS</a:t>
            </a:r>
          </a:p>
        </p:txBody>
      </p:sp>
      <p:sp>
        <p:nvSpPr>
          <p:cNvPr id="3" name="Content Placeholder 2"/>
          <p:cNvSpPr>
            <a:spLocks noGrp="1"/>
          </p:cNvSpPr>
          <p:nvPr>
            <p:ph idx="1"/>
          </p:nvPr>
        </p:nvSpPr>
        <p:spPr/>
        <p:txBody>
          <a:bodyPr>
            <a:normAutofit fontScale="77500" lnSpcReduction="20000"/>
          </a:bodyPr>
          <a:lstStyle/>
          <a:p>
            <a:r>
              <a:rPr lang="en-US" sz="3600"/>
              <a:t>63 </a:t>
            </a:r>
            <a:r>
              <a:rPr lang="en-US" sz="3600" err="1"/>
              <a:t>yo</a:t>
            </a:r>
            <a:r>
              <a:rPr lang="en-US" sz="3600"/>
              <a:t> female, DM, MI 2 years ago</a:t>
            </a:r>
          </a:p>
          <a:p>
            <a:r>
              <a:rPr lang="en-US" sz="3600"/>
              <a:t>Meds – </a:t>
            </a:r>
            <a:r>
              <a:rPr lang="en-US" sz="3600" err="1"/>
              <a:t>Empagloflozin</a:t>
            </a:r>
            <a:r>
              <a:rPr lang="en-US" sz="3600"/>
              <a:t> 25 mg od , Ozempic	1.0 mg q weekly			ASA/Ramipril/Rosuvastatin/Metformin</a:t>
            </a:r>
          </a:p>
          <a:p>
            <a:r>
              <a:rPr lang="en-US" sz="3600"/>
              <a:t>GMI q 2 months treated with Fluconazole 150 mg po prn</a:t>
            </a:r>
          </a:p>
          <a:p>
            <a:endParaRPr lang="en-US" sz="3600"/>
          </a:p>
          <a:p>
            <a:r>
              <a:rPr lang="en-US" sz="3600"/>
              <a:t>A1C – 7.0</a:t>
            </a:r>
          </a:p>
          <a:p>
            <a:endParaRPr lang="en-US" sz="3600"/>
          </a:p>
          <a:p>
            <a:endParaRPr lang="en-US" sz="3600"/>
          </a:p>
          <a:p>
            <a:endParaRPr lang="en-US" sz="3600"/>
          </a:p>
          <a:p>
            <a:pPr marL="0" indent="0">
              <a:buNone/>
            </a:pPr>
            <a:r>
              <a:rPr lang="en-US" sz="3600"/>
              <a:t>What if her husband lost his job and the drug plan they shared?</a:t>
            </a:r>
          </a:p>
        </p:txBody>
      </p:sp>
    </p:spTree>
    <p:extLst>
      <p:ext uri="{BB962C8B-B14F-4D97-AF65-F5344CB8AC3E}">
        <p14:creationId xmlns:p14="http://schemas.microsoft.com/office/powerpoint/2010/main" val="8417065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20AA-5543-6E46-B1EE-044CE72D865C}"/>
              </a:ext>
            </a:extLst>
          </p:cNvPr>
          <p:cNvSpPr>
            <a:spLocks noGrp="1"/>
          </p:cNvSpPr>
          <p:nvPr>
            <p:ph type="title"/>
          </p:nvPr>
        </p:nvSpPr>
        <p:spPr/>
        <p:txBody>
          <a:bodyPr/>
          <a:lstStyle/>
          <a:p>
            <a:pPr algn="ctr"/>
            <a:r>
              <a:rPr lang="en-US"/>
              <a:t>The Motivational Speech</a:t>
            </a:r>
            <a:br>
              <a:rPr lang="en-US"/>
            </a:br>
            <a:endParaRPr lang="en-US"/>
          </a:p>
        </p:txBody>
      </p:sp>
      <p:sp>
        <p:nvSpPr>
          <p:cNvPr id="3" name="Content Placeholder 2">
            <a:extLst>
              <a:ext uri="{FF2B5EF4-FFF2-40B4-BE49-F238E27FC236}">
                <a16:creationId xmlns:a16="http://schemas.microsoft.com/office/drawing/2014/main" id="{19027FE3-EB98-6B47-8D96-2C216C90EF6B}"/>
              </a:ext>
            </a:extLst>
          </p:cNvPr>
          <p:cNvSpPr>
            <a:spLocks noGrp="1"/>
          </p:cNvSpPr>
          <p:nvPr>
            <p:ph idx="1"/>
          </p:nvPr>
        </p:nvSpPr>
        <p:spPr>
          <a:xfrm>
            <a:off x="838200" y="1108954"/>
            <a:ext cx="10515600" cy="5564220"/>
          </a:xfrm>
        </p:spPr>
        <p:txBody>
          <a:bodyPr>
            <a:normAutofit/>
          </a:bodyPr>
          <a:lstStyle/>
          <a:p>
            <a:pPr marL="0" indent="0">
              <a:buNone/>
            </a:pPr>
            <a:endParaRPr lang="en-US"/>
          </a:p>
          <a:p>
            <a:r>
              <a:rPr lang="en-US"/>
              <a:t>Indication is for CV/Renal Protection </a:t>
            </a:r>
          </a:p>
          <a:p>
            <a:pPr marL="457200" lvl="1" indent="0">
              <a:buNone/>
            </a:pPr>
            <a:r>
              <a:rPr lang="en-US"/>
              <a:t>– 30% mortality reduction</a:t>
            </a:r>
          </a:p>
          <a:p>
            <a:pPr lvl="1">
              <a:buFontTx/>
              <a:buChar char="-"/>
            </a:pPr>
            <a:r>
              <a:rPr lang="en-US"/>
              <a:t>35% reduction CHF</a:t>
            </a:r>
          </a:p>
          <a:p>
            <a:pPr lvl="1">
              <a:buFontTx/>
              <a:buChar char="-"/>
            </a:pPr>
            <a:r>
              <a:rPr lang="en-US"/>
              <a:t>30-50% reduction  Kidney Failure</a:t>
            </a:r>
          </a:p>
          <a:p>
            <a:pPr lvl="1"/>
            <a:endParaRPr lang="en-US"/>
          </a:p>
          <a:p>
            <a:r>
              <a:rPr lang="en-US"/>
              <a:t>Benefits</a:t>
            </a:r>
          </a:p>
          <a:p>
            <a:pPr lvl="1"/>
            <a:r>
              <a:rPr lang="en-US"/>
              <a:t>Glucose/</a:t>
            </a:r>
            <a:r>
              <a:rPr lang="en-US" err="1"/>
              <a:t>Wt</a:t>
            </a:r>
            <a:r>
              <a:rPr lang="en-US"/>
              <a:t>/BP</a:t>
            </a:r>
          </a:p>
          <a:p>
            <a:pPr lvl="1"/>
            <a:endParaRPr lang="en-US"/>
          </a:p>
          <a:p>
            <a:r>
              <a:rPr lang="en-US"/>
              <a:t>Downside	</a:t>
            </a:r>
          </a:p>
          <a:p>
            <a:pPr lvl="1"/>
            <a:r>
              <a:rPr lang="en-US"/>
              <a:t>GMI</a:t>
            </a:r>
          </a:p>
          <a:p>
            <a:pPr lvl="1"/>
            <a:r>
              <a:rPr lang="en-US"/>
              <a:t>polyuria</a:t>
            </a:r>
          </a:p>
          <a:p>
            <a:endParaRPr lang="en-US"/>
          </a:p>
        </p:txBody>
      </p:sp>
    </p:spTree>
    <p:extLst>
      <p:ext uri="{BB962C8B-B14F-4D97-AF65-F5344CB8AC3E}">
        <p14:creationId xmlns:p14="http://schemas.microsoft.com/office/powerpoint/2010/main" val="36950904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35EC9-18DE-7D8E-DA09-31A0F89430B2}"/>
              </a:ext>
            </a:extLst>
          </p:cNvPr>
          <p:cNvSpPr>
            <a:spLocks noGrp="1"/>
          </p:cNvSpPr>
          <p:nvPr>
            <p:ph type="title"/>
          </p:nvPr>
        </p:nvSpPr>
        <p:spPr/>
        <p:txBody>
          <a:bodyPr/>
          <a:lstStyle/>
          <a:p>
            <a:pPr algn="ctr"/>
            <a:r>
              <a:rPr lang="en-US"/>
              <a:t>Reducing Costs</a:t>
            </a:r>
          </a:p>
        </p:txBody>
      </p:sp>
      <p:sp>
        <p:nvSpPr>
          <p:cNvPr id="3" name="Content Placeholder 2">
            <a:extLst>
              <a:ext uri="{FF2B5EF4-FFF2-40B4-BE49-F238E27FC236}">
                <a16:creationId xmlns:a16="http://schemas.microsoft.com/office/drawing/2014/main" id="{F8D7B7DD-4232-38F2-E09F-528638D44E81}"/>
              </a:ext>
            </a:extLst>
          </p:cNvPr>
          <p:cNvSpPr>
            <a:spLocks noGrp="1"/>
          </p:cNvSpPr>
          <p:nvPr>
            <p:ph idx="1"/>
          </p:nvPr>
        </p:nvSpPr>
        <p:spPr/>
        <p:txBody>
          <a:bodyPr>
            <a:normAutofit fontScale="92500" lnSpcReduction="10000"/>
          </a:bodyPr>
          <a:lstStyle/>
          <a:p>
            <a:r>
              <a:rPr lang="en-US"/>
              <a:t>Pharma Programs</a:t>
            </a:r>
          </a:p>
          <a:p>
            <a:r>
              <a:rPr lang="en-US"/>
              <a:t>Trillium Application</a:t>
            </a:r>
          </a:p>
          <a:p>
            <a:r>
              <a:rPr lang="en-US"/>
              <a:t>Office Samples</a:t>
            </a:r>
          </a:p>
          <a:p>
            <a:r>
              <a:rPr lang="en-US"/>
              <a:t>Ozempic – Cost 1 mg pen = 0.5 mg pen</a:t>
            </a:r>
          </a:p>
          <a:p>
            <a:pPr lvl="1"/>
            <a:r>
              <a:rPr lang="en-US"/>
              <a:t>36 clicks = 0.5 mg ow = cost of DPP-IV </a:t>
            </a:r>
            <a:r>
              <a:rPr lang="en-US" err="1"/>
              <a:t>Inh</a:t>
            </a:r>
            <a:endParaRPr lang="en-US"/>
          </a:p>
          <a:p>
            <a:r>
              <a:rPr lang="en-US"/>
              <a:t>Jardiance – ½ of 25 mg tablet</a:t>
            </a:r>
          </a:p>
          <a:p>
            <a:pPr lvl="1"/>
            <a:r>
              <a:rPr lang="en-US" err="1"/>
              <a:t>Synjardy</a:t>
            </a:r>
            <a:r>
              <a:rPr lang="en-US"/>
              <a:t> 12.5/500 mg od</a:t>
            </a:r>
          </a:p>
          <a:p>
            <a:r>
              <a:rPr lang="en-US" err="1"/>
              <a:t>Admelog</a:t>
            </a:r>
            <a:r>
              <a:rPr lang="en-US"/>
              <a:t>/</a:t>
            </a:r>
            <a:r>
              <a:rPr lang="en-US" err="1"/>
              <a:t>Trurapi</a:t>
            </a:r>
            <a:r>
              <a:rPr lang="en-US"/>
              <a:t>/</a:t>
            </a:r>
            <a:r>
              <a:rPr lang="en-US" err="1"/>
              <a:t>Basaglar</a:t>
            </a:r>
            <a:endParaRPr lang="en-US"/>
          </a:p>
          <a:p>
            <a:r>
              <a:rPr lang="en-US"/>
              <a:t>Crestor ½ tab 40 mg</a:t>
            </a:r>
          </a:p>
          <a:p>
            <a:r>
              <a:rPr lang="en-US"/>
              <a:t>Different Pharmacy</a:t>
            </a:r>
          </a:p>
          <a:p>
            <a:pPr lvl="1"/>
            <a:endParaRPr lang="en-US"/>
          </a:p>
          <a:p>
            <a:pPr lvl="2"/>
            <a:endParaRPr lang="en-US"/>
          </a:p>
          <a:p>
            <a:pPr lvl="1"/>
            <a:endParaRPr lang="en-US"/>
          </a:p>
          <a:p>
            <a:pPr lvl="1"/>
            <a:endParaRPr lang="en-US"/>
          </a:p>
          <a:p>
            <a:pPr lvl="2"/>
            <a:endParaRPr lang="en-US"/>
          </a:p>
          <a:p>
            <a:endParaRPr lang="en-US"/>
          </a:p>
          <a:p>
            <a:pPr lvl="1"/>
            <a:endParaRPr lang="en-US"/>
          </a:p>
          <a:p>
            <a:pPr lvl="2"/>
            <a:endParaRPr lang="en-US"/>
          </a:p>
          <a:p>
            <a:pPr lvl="1"/>
            <a:endParaRPr lang="en-US"/>
          </a:p>
          <a:p>
            <a:pPr lvl="2"/>
            <a:endParaRPr lang="en-US"/>
          </a:p>
        </p:txBody>
      </p:sp>
    </p:spTree>
    <p:extLst>
      <p:ext uri="{BB962C8B-B14F-4D97-AF65-F5344CB8AC3E}">
        <p14:creationId xmlns:p14="http://schemas.microsoft.com/office/powerpoint/2010/main" val="21395871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Your Choice – $1.48/day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6155" y="1981200"/>
            <a:ext cx="3403120" cy="4114800"/>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40138"/>
          <a:stretch/>
        </p:blipFill>
        <p:spPr>
          <a:xfrm>
            <a:off x="7302931" y="3156381"/>
            <a:ext cx="1505273" cy="1206500"/>
          </a:xfrm>
          <a:prstGeom prst="rect">
            <a:avLst/>
          </a:prstGeom>
        </p:spPr>
      </p:pic>
    </p:spTree>
    <p:extLst>
      <p:ext uri="{BB962C8B-B14F-4D97-AF65-F5344CB8AC3E}">
        <p14:creationId xmlns:p14="http://schemas.microsoft.com/office/powerpoint/2010/main" val="2284057657"/>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11A39-079D-1C75-E9AE-994F618DE527}"/>
              </a:ext>
            </a:extLst>
          </p:cNvPr>
          <p:cNvSpPr>
            <a:spLocks noGrp="1"/>
          </p:cNvSpPr>
          <p:nvPr>
            <p:ph type="title"/>
          </p:nvPr>
        </p:nvSpPr>
        <p:spPr/>
        <p:txBody>
          <a:bodyPr/>
          <a:lstStyle/>
          <a:p>
            <a:endParaRPr lang="en-US"/>
          </a:p>
        </p:txBody>
      </p:sp>
      <p:pic>
        <p:nvPicPr>
          <p:cNvPr id="5" name="Content Placeholder 4" descr="Chart, line chart&#10;&#10;Description automatically generated">
            <a:extLst>
              <a:ext uri="{FF2B5EF4-FFF2-40B4-BE49-F238E27FC236}">
                <a16:creationId xmlns:a16="http://schemas.microsoft.com/office/drawing/2014/main" id="{D60EDB8A-0515-4F53-6221-43576C09C22B}"/>
              </a:ext>
            </a:extLst>
          </p:cNvPr>
          <p:cNvPicPr>
            <a:picLocks noGrp="1" noChangeAspect="1"/>
          </p:cNvPicPr>
          <p:nvPr>
            <p:ph idx="1"/>
          </p:nvPr>
        </p:nvPicPr>
        <p:blipFill>
          <a:blip r:embed="rId2"/>
          <a:stretch>
            <a:fillRect/>
          </a:stretch>
        </p:blipFill>
        <p:spPr>
          <a:xfrm>
            <a:off x="2867235" y="1712341"/>
            <a:ext cx="6092615" cy="4944269"/>
          </a:xfrm>
        </p:spPr>
      </p:pic>
      <p:pic>
        <p:nvPicPr>
          <p:cNvPr id="3" name="Picture 2">
            <a:extLst>
              <a:ext uri="{FF2B5EF4-FFF2-40B4-BE49-F238E27FC236}">
                <a16:creationId xmlns:a16="http://schemas.microsoft.com/office/drawing/2014/main" id="{38FEB90E-F62A-3F7A-1714-01FB726E00D2}"/>
              </a:ext>
            </a:extLst>
          </p:cNvPr>
          <p:cNvPicPr>
            <a:picLocks noChangeAspect="1"/>
          </p:cNvPicPr>
          <p:nvPr/>
        </p:nvPicPr>
        <p:blipFill>
          <a:blip r:embed="rId3"/>
          <a:stretch>
            <a:fillRect/>
          </a:stretch>
        </p:blipFill>
        <p:spPr>
          <a:xfrm>
            <a:off x="1914478" y="816452"/>
            <a:ext cx="8363044" cy="648298"/>
          </a:xfrm>
          <a:prstGeom prst="rect">
            <a:avLst/>
          </a:prstGeom>
        </p:spPr>
      </p:pic>
    </p:spTree>
    <p:extLst>
      <p:ext uri="{BB962C8B-B14F-4D97-AF65-F5344CB8AC3E}">
        <p14:creationId xmlns:p14="http://schemas.microsoft.com/office/powerpoint/2010/main" val="15307281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64FC-1C17-AC4B-9DC5-F35DBE77045D}"/>
              </a:ext>
            </a:extLst>
          </p:cNvPr>
          <p:cNvSpPr>
            <a:spLocks noGrp="1"/>
          </p:cNvSpPr>
          <p:nvPr>
            <p:ph type="title"/>
          </p:nvPr>
        </p:nvSpPr>
        <p:spPr>
          <a:xfrm>
            <a:off x="813148" y="195522"/>
            <a:ext cx="10515600" cy="1325563"/>
          </a:xfrm>
        </p:spPr>
        <p:txBody>
          <a:bodyPr>
            <a:normAutofit/>
          </a:bodyPr>
          <a:lstStyle/>
          <a:p>
            <a:r>
              <a:rPr lang="en-US" sz="3600"/>
              <a:t>Which treatment is the most cost-effective for GMI?</a:t>
            </a:r>
          </a:p>
        </p:txBody>
      </p:sp>
      <p:pic>
        <p:nvPicPr>
          <p:cNvPr id="4" name="Content Placeholder 3">
            <a:extLst>
              <a:ext uri="{FF2B5EF4-FFF2-40B4-BE49-F238E27FC236}">
                <a16:creationId xmlns:a16="http://schemas.microsoft.com/office/drawing/2014/main" id="{67F5348B-F012-5546-A21D-1C8F00B424D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4338"/>
          <a:stretch/>
        </p:blipFill>
        <p:spPr>
          <a:xfrm rot="5400000">
            <a:off x="2033030" y="1587621"/>
            <a:ext cx="1272042" cy="2241615"/>
          </a:xfrm>
        </p:spPr>
      </p:pic>
      <p:pic>
        <p:nvPicPr>
          <p:cNvPr id="5" name="Picture 4">
            <a:extLst>
              <a:ext uri="{FF2B5EF4-FFF2-40B4-BE49-F238E27FC236}">
                <a16:creationId xmlns:a16="http://schemas.microsoft.com/office/drawing/2014/main" id="{6C8A1CEF-CB6F-864E-B840-BC88FE919599}"/>
              </a:ext>
            </a:extLst>
          </p:cNvPr>
          <p:cNvPicPr>
            <a:picLocks noChangeAspect="1"/>
          </p:cNvPicPr>
          <p:nvPr/>
        </p:nvPicPr>
        <p:blipFill rotWithShape="1">
          <a:blip r:embed="rId3">
            <a:extLst>
              <a:ext uri="{28A0092B-C50C-407E-A947-70E740481C1C}">
                <a14:useLocalDpi xmlns:a14="http://schemas.microsoft.com/office/drawing/2010/main" val="0"/>
              </a:ext>
            </a:extLst>
          </a:blip>
          <a:srcRect l="34250"/>
          <a:stretch/>
        </p:blipFill>
        <p:spPr>
          <a:xfrm rot="5400000">
            <a:off x="9050785" y="1803677"/>
            <a:ext cx="1345887" cy="1535242"/>
          </a:xfrm>
          <a:prstGeom prst="rect">
            <a:avLst/>
          </a:prstGeom>
        </p:spPr>
      </p:pic>
      <p:pic>
        <p:nvPicPr>
          <p:cNvPr id="6" name="Content Placeholder 3">
            <a:extLst>
              <a:ext uri="{FF2B5EF4-FFF2-40B4-BE49-F238E27FC236}">
                <a16:creationId xmlns:a16="http://schemas.microsoft.com/office/drawing/2014/main" id="{3FE94428-37AC-7C45-BDCB-6E142AE56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018" y="4582896"/>
            <a:ext cx="2040841" cy="1530631"/>
          </a:xfrm>
          <a:prstGeom prst="rect">
            <a:avLst/>
          </a:prstGeom>
        </p:spPr>
      </p:pic>
      <p:pic>
        <p:nvPicPr>
          <p:cNvPr id="7" name="Content Placeholder 3">
            <a:extLst>
              <a:ext uri="{FF2B5EF4-FFF2-40B4-BE49-F238E27FC236}">
                <a16:creationId xmlns:a16="http://schemas.microsoft.com/office/drawing/2014/main" id="{4ABC00FE-C8FD-DB42-B610-639848304D5C}"/>
              </a:ext>
            </a:extLst>
          </p:cNvPr>
          <p:cNvPicPr>
            <a:picLocks noChangeAspect="1"/>
          </p:cNvPicPr>
          <p:nvPr/>
        </p:nvPicPr>
        <p:blipFill rotWithShape="1">
          <a:blip r:embed="rId5">
            <a:extLst>
              <a:ext uri="{28A0092B-C50C-407E-A947-70E740481C1C}">
                <a14:useLocalDpi xmlns:a14="http://schemas.microsoft.com/office/drawing/2010/main" val="0"/>
              </a:ext>
            </a:extLst>
          </a:blip>
          <a:srcRect r="19195"/>
          <a:stretch/>
        </p:blipFill>
        <p:spPr>
          <a:xfrm rot="5400000">
            <a:off x="5340290" y="4504959"/>
            <a:ext cx="1446773" cy="1342834"/>
          </a:xfrm>
          <a:prstGeom prst="rect">
            <a:avLst/>
          </a:prstGeom>
        </p:spPr>
      </p:pic>
      <p:pic>
        <p:nvPicPr>
          <p:cNvPr id="8" name="Content Placeholder 3">
            <a:extLst>
              <a:ext uri="{FF2B5EF4-FFF2-40B4-BE49-F238E27FC236}">
                <a16:creationId xmlns:a16="http://schemas.microsoft.com/office/drawing/2014/main" id="{3CEF3544-BC29-094B-AF6F-F82BA8A43368}"/>
              </a:ext>
            </a:extLst>
          </p:cNvPr>
          <p:cNvPicPr>
            <a:picLocks noChangeAspect="1"/>
          </p:cNvPicPr>
          <p:nvPr/>
        </p:nvPicPr>
        <p:blipFill rotWithShape="1">
          <a:blip r:embed="rId6">
            <a:extLst>
              <a:ext uri="{28A0092B-C50C-407E-A947-70E740481C1C}">
                <a14:useLocalDpi xmlns:a14="http://schemas.microsoft.com/office/drawing/2010/main" val="0"/>
              </a:ext>
            </a:extLst>
          </a:blip>
          <a:srcRect r="24859"/>
          <a:stretch/>
        </p:blipFill>
        <p:spPr>
          <a:xfrm rot="5400000">
            <a:off x="5196857" y="1706005"/>
            <a:ext cx="1539679" cy="1536793"/>
          </a:xfrm>
          <a:prstGeom prst="rect">
            <a:avLst/>
          </a:prstGeom>
        </p:spPr>
      </p:pic>
      <p:pic>
        <p:nvPicPr>
          <p:cNvPr id="1028" name="Picture 4" descr="IMG_0154.jpg">
            <a:extLst>
              <a:ext uri="{FF2B5EF4-FFF2-40B4-BE49-F238E27FC236}">
                <a16:creationId xmlns:a16="http://schemas.microsoft.com/office/drawing/2014/main" id="{59346275-8A69-A641-A82C-4EF7D187A9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678666" y="4561872"/>
            <a:ext cx="2219540" cy="166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5581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64FC-1C17-AC4B-9DC5-F35DBE77045D}"/>
              </a:ext>
            </a:extLst>
          </p:cNvPr>
          <p:cNvSpPr>
            <a:spLocks noGrp="1"/>
          </p:cNvSpPr>
          <p:nvPr>
            <p:ph type="title"/>
          </p:nvPr>
        </p:nvSpPr>
        <p:spPr>
          <a:xfrm>
            <a:off x="813148" y="195522"/>
            <a:ext cx="10515600" cy="1325563"/>
          </a:xfrm>
        </p:spPr>
        <p:txBody>
          <a:bodyPr>
            <a:normAutofit/>
          </a:bodyPr>
          <a:lstStyle/>
          <a:p>
            <a:r>
              <a:rPr lang="en-US" sz="3600"/>
              <a:t>Which treatment is the most cost-effective for GMI?</a:t>
            </a:r>
          </a:p>
        </p:txBody>
      </p:sp>
      <p:pic>
        <p:nvPicPr>
          <p:cNvPr id="4" name="Content Placeholder 3">
            <a:extLst>
              <a:ext uri="{FF2B5EF4-FFF2-40B4-BE49-F238E27FC236}">
                <a16:creationId xmlns:a16="http://schemas.microsoft.com/office/drawing/2014/main" id="{67F5348B-F012-5546-A21D-1C8F00B424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828446" y="1792205"/>
            <a:ext cx="1681211" cy="2241615"/>
          </a:xfrm>
        </p:spPr>
      </p:pic>
      <p:pic>
        <p:nvPicPr>
          <p:cNvPr id="5" name="Picture 4">
            <a:extLst>
              <a:ext uri="{FF2B5EF4-FFF2-40B4-BE49-F238E27FC236}">
                <a16:creationId xmlns:a16="http://schemas.microsoft.com/office/drawing/2014/main" id="{6C8A1CEF-CB6F-864E-B840-BC88FE919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700236" y="2135136"/>
            <a:ext cx="2046989" cy="1535242"/>
          </a:xfrm>
          <a:prstGeom prst="rect">
            <a:avLst/>
          </a:prstGeom>
        </p:spPr>
      </p:pic>
      <p:pic>
        <p:nvPicPr>
          <p:cNvPr id="6" name="Content Placeholder 3">
            <a:extLst>
              <a:ext uri="{FF2B5EF4-FFF2-40B4-BE49-F238E27FC236}">
                <a16:creationId xmlns:a16="http://schemas.microsoft.com/office/drawing/2014/main" id="{3FE94428-37AC-7C45-BDCB-6E142AE56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018" y="4582896"/>
            <a:ext cx="2040841" cy="1530631"/>
          </a:xfrm>
          <a:prstGeom prst="rect">
            <a:avLst/>
          </a:prstGeom>
        </p:spPr>
      </p:pic>
      <p:pic>
        <p:nvPicPr>
          <p:cNvPr id="7" name="Content Placeholder 3">
            <a:extLst>
              <a:ext uri="{FF2B5EF4-FFF2-40B4-BE49-F238E27FC236}">
                <a16:creationId xmlns:a16="http://schemas.microsoft.com/office/drawing/2014/main" id="{4ABC00FE-C8FD-DB42-B610-639848304D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68454" y="4676794"/>
            <a:ext cx="1790445" cy="1342834"/>
          </a:xfrm>
          <a:prstGeom prst="rect">
            <a:avLst/>
          </a:prstGeom>
        </p:spPr>
      </p:pic>
      <p:pic>
        <p:nvPicPr>
          <p:cNvPr id="8" name="Content Placeholder 3">
            <a:extLst>
              <a:ext uri="{FF2B5EF4-FFF2-40B4-BE49-F238E27FC236}">
                <a16:creationId xmlns:a16="http://schemas.microsoft.com/office/drawing/2014/main" id="{3CEF3544-BC29-094B-AF6F-F82BA8A433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942169" y="1960694"/>
            <a:ext cx="2049057" cy="1536793"/>
          </a:xfrm>
          <a:prstGeom prst="rect">
            <a:avLst/>
          </a:prstGeom>
        </p:spPr>
      </p:pic>
      <p:pic>
        <p:nvPicPr>
          <p:cNvPr id="1028" name="Picture 4" descr="IMG_0154.jpg">
            <a:extLst>
              <a:ext uri="{FF2B5EF4-FFF2-40B4-BE49-F238E27FC236}">
                <a16:creationId xmlns:a16="http://schemas.microsoft.com/office/drawing/2014/main" id="{59346275-8A69-A641-A82C-4EF7D187A9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678666" y="4561872"/>
            <a:ext cx="2219540" cy="166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3579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Fluconazole</a:t>
            </a:r>
          </a:p>
        </p:txBody>
      </p:sp>
      <p:sp>
        <p:nvSpPr>
          <p:cNvPr id="3" name="Content Placeholder 2"/>
          <p:cNvSpPr>
            <a:spLocks noGrp="1"/>
          </p:cNvSpPr>
          <p:nvPr>
            <p:ph idx="1"/>
          </p:nvPr>
        </p:nvSpPr>
        <p:spPr>
          <a:xfrm>
            <a:off x="838200" y="1825624"/>
            <a:ext cx="10515600" cy="4895215"/>
          </a:xfrm>
        </p:spPr>
        <p:txBody>
          <a:bodyPr>
            <a:normAutofit/>
          </a:bodyPr>
          <a:lstStyle/>
          <a:p>
            <a:r>
              <a:rPr lang="en-US" sz="3200" dirty="0"/>
              <a:t>Prescription -$3.94 per 150 mg tabs</a:t>
            </a:r>
          </a:p>
          <a:p>
            <a:pPr lvl="1"/>
            <a:r>
              <a:rPr lang="en-US" dirty="0"/>
              <a:t>+ dispensing fee </a:t>
            </a:r>
            <a:r>
              <a:rPr lang="en-US" dirty="0" err="1"/>
              <a:t>eg.</a:t>
            </a:r>
            <a:r>
              <a:rPr lang="en-US" dirty="0"/>
              <a:t> $12.99</a:t>
            </a:r>
          </a:p>
          <a:p>
            <a:pPr lvl="1"/>
            <a:r>
              <a:rPr lang="en-US" dirty="0"/>
              <a:t>Annual Cost – 1/ month - $60.27</a:t>
            </a:r>
            <a:endParaRPr lang="en-US" sz="3200" dirty="0"/>
          </a:p>
          <a:p>
            <a:endParaRPr lang="en-US" sz="3200" dirty="0"/>
          </a:p>
          <a:p>
            <a:r>
              <a:rPr lang="en-US" sz="3200" dirty="0"/>
              <a:t>Ontario  -LU Code 235</a:t>
            </a:r>
          </a:p>
          <a:p>
            <a:r>
              <a:rPr lang="en-US" sz="3200" dirty="0"/>
              <a:t>150 mg tab q 25 days prn for vaginal Candidiasis</a:t>
            </a:r>
          </a:p>
          <a:p>
            <a:pPr lvl="1"/>
            <a:r>
              <a:rPr lang="en-US" dirty="0"/>
              <a:t>Annual Cost – 1/month = $48		</a:t>
            </a:r>
          </a:p>
          <a:p>
            <a:pPr lvl="1"/>
            <a:r>
              <a:rPr lang="en-US" dirty="0"/>
              <a:t>Annual Cost - $4.00 dispensing fee</a:t>
            </a:r>
          </a:p>
          <a:p>
            <a:endParaRPr lang="en-US" sz="3200" dirty="0"/>
          </a:p>
        </p:txBody>
      </p:sp>
    </p:spTree>
    <p:extLst>
      <p:ext uri="{BB962C8B-B14F-4D97-AF65-F5344CB8AC3E}">
        <p14:creationId xmlns:p14="http://schemas.microsoft.com/office/powerpoint/2010/main" val="1143581402"/>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51D4-633C-4243-1FDA-3EEF66720D56}"/>
              </a:ext>
            </a:extLst>
          </p:cNvPr>
          <p:cNvSpPr>
            <a:spLocks noGrp="1"/>
          </p:cNvSpPr>
          <p:nvPr>
            <p:ph type="title"/>
          </p:nvPr>
        </p:nvSpPr>
        <p:spPr/>
        <p:txBody>
          <a:bodyPr/>
          <a:lstStyle/>
          <a:p>
            <a:r>
              <a:rPr lang="en-US"/>
              <a:t>Ozempic ODB Coverage</a:t>
            </a:r>
          </a:p>
        </p:txBody>
      </p:sp>
      <p:sp>
        <p:nvSpPr>
          <p:cNvPr id="3" name="Content Placeholder 2">
            <a:extLst>
              <a:ext uri="{FF2B5EF4-FFF2-40B4-BE49-F238E27FC236}">
                <a16:creationId xmlns:a16="http://schemas.microsoft.com/office/drawing/2014/main" id="{A8081258-A5C1-E187-9245-C2067D74DF58}"/>
              </a:ext>
            </a:extLst>
          </p:cNvPr>
          <p:cNvSpPr>
            <a:spLocks noGrp="1"/>
          </p:cNvSpPr>
          <p:nvPr>
            <p:ph idx="1"/>
          </p:nvPr>
        </p:nvSpPr>
        <p:spPr/>
        <p:txBody>
          <a:bodyPr>
            <a:normAutofit/>
          </a:bodyPr>
          <a:lstStyle/>
          <a:p>
            <a:pPr marL="0" indent="0" algn="ctr">
              <a:buNone/>
            </a:pPr>
            <a:r>
              <a:rPr lang="en-CA" sz="2800" b="0" i="0">
                <a:solidFill>
                  <a:srgbClr val="222222"/>
                </a:solidFill>
                <a:effectLst/>
                <a:latin typeface="Verdana" panose="020B0604030504040204" pitchFamily="34" charset="0"/>
              </a:rPr>
              <a:t>For the treatment of type 2 diabetes in combination with metformin and a sulfonylurea, when diet and exercise plus dual therapy with metformin and a sulfonylurea do not achieve adequate glycemic control.</a:t>
            </a:r>
          </a:p>
          <a:p>
            <a:pPr marL="0" indent="0">
              <a:buNone/>
            </a:pPr>
            <a:br>
              <a:rPr lang="en-CA" sz="4800"/>
            </a:br>
            <a:endParaRPr lang="en-US" sz="4800"/>
          </a:p>
        </p:txBody>
      </p:sp>
    </p:spTree>
    <p:extLst>
      <p:ext uri="{BB962C8B-B14F-4D97-AF65-F5344CB8AC3E}">
        <p14:creationId xmlns:p14="http://schemas.microsoft.com/office/powerpoint/2010/main" val="772594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B3D8-047E-CA16-C73F-A7B1E81CAC8D}"/>
              </a:ext>
            </a:extLst>
          </p:cNvPr>
          <p:cNvSpPr>
            <a:spLocks noGrp="1"/>
          </p:cNvSpPr>
          <p:nvPr>
            <p:ph type="title"/>
          </p:nvPr>
        </p:nvSpPr>
        <p:spPr/>
        <p:txBody>
          <a:bodyPr/>
          <a:lstStyle/>
          <a:p>
            <a:endParaRPr lang="en-US"/>
          </a:p>
        </p:txBody>
      </p:sp>
      <p:pic>
        <p:nvPicPr>
          <p:cNvPr id="5" name="Content Placeholder 4" descr="Text, letter&#10;&#10;Description automatically generated">
            <a:extLst>
              <a:ext uri="{FF2B5EF4-FFF2-40B4-BE49-F238E27FC236}">
                <a16:creationId xmlns:a16="http://schemas.microsoft.com/office/drawing/2014/main" id="{3AB8F604-DE7A-7B9F-254B-CBD0C4995C24}"/>
              </a:ext>
            </a:extLst>
          </p:cNvPr>
          <p:cNvPicPr>
            <a:picLocks noGrp="1" noChangeAspect="1"/>
          </p:cNvPicPr>
          <p:nvPr>
            <p:ph idx="1"/>
          </p:nvPr>
        </p:nvPicPr>
        <p:blipFill>
          <a:blip r:embed="rId2"/>
          <a:stretch>
            <a:fillRect/>
          </a:stretch>
        </p:blipFill>
        <p:spPr>
          <a:xfrm>
            <a:off x="1259328" y="434150"/>
            <a:ext cx="9673343" cy="6423850"/>
          </a:xfrm>
        </p:spPr>
      </p:pic>
    </p:spTree>
    <p:extLst>
      <p:ext uri="{BB962C8B-B14F-4D97-AF65-F5344CB8AC3E}">
        <p14:creationId xmlns:p14="http://schemas.microsoft.com/office/powerpoint/2010/main" val="22991873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FE5-4AFE-A849-4BCB-A2B104FAD16E}"/>
              </a:ext>
            </a:extLst>
          </p:cNvPr>
          <p:cNvSpPr>
            <a:spLocks noGrp="1"/>
          </p:cNvSpPr>
          <p:nvPr>
            <p:ph type="title"/>
          </p:nvPr>
        </p:nvSpPr>
        <p:spPr/>
        <p:txBody>
          <a:bodyPr/>
          <a:lstStyle/>
          <a:p>
            <a:pPr algn="ctr"/>
            <a:r>
              <a:rPr lang="en-US"/>
              <a:t>Lesson # 10</a:t>
            </a:r>
          </a:p>
        </p:txBody>
      </p:sp>
      <p:sp>
        <p:nvSpPr>
          <p:cNvPr id="3" name="Content Placeholder 2">
            <a:extLst>
              <a:ext uri="{FF2B5EF4-FFF2-40B4-BE49-F238E27FC236}">
                <a16:creationId xmlns:a16="http://schemas.microsoft.com/office/drawing/2014/main" id="{2ADA0E60-F89C-BB27-0F6D-5E763CC6A95F}"/>
              </a:ext>
            </a:extLst>
          </p:cNvPr>
          <p:cNvSpPr>
            <a:spLocks noGrp="1"/>
          </p:cNvSpPr>
          <p:nvPr>
            <p:ph idx="1"/>
          </p:nvPr>
        </p:nvSpPr>
        <p:spPr/>
        <p:txBody>
          <a:bodyPr/>
          <a:lstStyle/>
          <a:p>
            <a:pPr marL="0" indent="0">
              <a:buNone/>
            </a:pPr>
            <a:endParaRPr lang="en-US"/>
          </a:p>
          <a:p>
            <a:pPr marL="0" indent="0">
              <a:buNone/>
            </a:pPr>
            <a:endParaRPr lang="en-US"/>
          </a:p>
          <a:p>
            <a:pPr marL="0" indent="0" algn="ctr">
              <a:buNone/>
            </a:pPr>
            <a:r>
              <a:rPr lang="en-US" sz="4000"/>
              <a:t>Strategies to reduce patient costs will increase utilization of cardio-protective agents</a:t>
            </a:r>
          </a:p>
          <a:p>
            <a:pPr marL="0" indent="0">
              <a:buNone/>
            </a:pPr>
            <a:endParaRPr lang="en-US"/>
          </a:p>
          <a:p>
            <a:pPr marL="0" indent="0">
              <a:buNone/>
            </a:pPr>
            <a:r>
              <a:rPr lang="en-US"/>
              <a:t> </a:t>
            </a:r>
          </a:p>
        </p:txBody>
      </p:sp>
    </p:spTree>
    <p:extLst>
      <p:ext uri="{BB962C8B-B14F-4D97-AF65-F5344CB8AC3E}">
        <p14:creationId xmlns:p14="http://schemas.microsoft.com/office/powerpoint/2010/main" val="29715401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73E1E-C864-5F64-4D18-EC18C302EEFF}"/>
              </a:ext>
            </a:extLst>
          </p:cNvPr>
          <p:cNvSpPr>
            <a:spLocks noGrp="1"/>
          </p:cNvSpPr>
          <p:nvPr>
            <p:ph type="title"/>
          </p:nvPr>
        </p:nvSpPr>
        <p:spPr/>
        <p:txBody>
          <a:bodyPr/>
          <a:lstStyle/>
          <a:p>
            <a:r>
              <a:rPr lang="en-US"/>
              <a:t>MS</a:t>
            </a:r>
          </a:p>
        </p:txBody>
      </p:sp>
      <p:sp>
        <p:nvSpPr>
          <p:cNvPr id="3" name="Content Placeholder 2">
            <a:extLst>
              <a:ext uri="{FF2B5EF4-FFF2-40B4-BE49-F238E27FC236}">
                <a16:creationId xmlns:a16="http://schemas.microsoft.com/office/drawing/2014/main" id="{8C040CD9-2C5D-85D4-BB77-116EE786419C}"/>
              </a:ext>
            </a:extLst>
          </p:cNvPr>
          <p:cNvSpPr>
            <a:spLocks noGrp="1"/>
          </p:cNvSpPr>
          <p:nvPr>
            <p:ph idx="1"/>
          </p:nvPr>
        </p:nvSpPr>
        <p:spPr>
          <a:xfrm>
            <a:off x="838200" y="1825625"/>
            <a:ext cx="10515600" cy="4780658"/>
          </a:xfrm>
        </p:spPr>
        <p:txBody>
          <a:bodyPr>
            <a:normAutofit fontScale="92500" lnSpcReduction="10000"/>
          </a:bodyPr>
          <a:lstStyle/>
          <a:p>
            <a:r>
              <a:rPr lang="en-US"/>
              <a:t>45 </a:t>
            </a:r>
            <a:r>
              <a:rPr lang="en-US" err="1"/>
              <a:t>yo</a:t>
            </a:r>
            <a:r>
              <a:rPr lang="en-US"/>
              <a:t> male, Type 2 DM x 10 years</a:t>
            </a:r>
          </a:p>
          <a:p>
            <a:r>
              <a:rPr lang="en-US"/>
              <a:t>Meds – </a:t>
            </a:r>
            <a:r>
              <a:rPr lang="en-US" err="1"/>
              <a:t>Diamicron</a:t>
            </a:r>
            <a:r>
              <a:rPr lang="en-US"/>
              <a:t> MR 120 mg od</a:t>
            </a:r>
          </a:p>
          <a:p>
            <a:r>
              <a:rPr lang="en-US"/>
              <a:t>Invokana 300 mg od</a:t>
            </a:r>
          </a:p>
          <a:p>
            <a:r>
              <a:rPr lang="en-US"/>
              <a:t>Janumet XR 50/1000 mg bid</a:t>
            </a:r>
          </a:p>
          <a:p>
            <a:r>
              <a:rPr lang="en-US"/>
              <a:t>Crestor 40 mg od/ </a:t>
            </a:r>
            <a:r>
              <a:rPr lang="en-US" err="1"/>
              <a:t>Ramirpil</a:t>
            </a:r>
            <a:r>
              <a:rPr lang="en-US"/>
              <a:t> 10 mg od</a:t>
            </a:r>
          </a:p>
          <a:p>
            <a:r>
              <a:rPr lang="en-US"/>
              <a:t>Has drug plan, tests od – </a:t>
            </a:r>
            <a:r>
              <a:rPr lang="en-US" err="1"/>
              <a:t>acBr</a:t>
            </a:r>
            <a:r>
              <a:rPr lang="en-US"/>
              <a:t> 10-13</a:t>
            </a:r>
          </a:p>
          <a:p>
            <a:r>
              <a:rPr lang="en-US" err="1"/>
              <a:t>Wt</a:t>
            </a:r>
            <a:r>
              <a:rPr lang="en-US"/>
              <a:t> 118 kg</a:t>
            </a:r>
          </a:p>
          <a:p>
            <a:r>
              <a:rPr lang="en-US"/>
              <a:t>A1C - 10.8, MAU – 8.6</a:t>
            </a:r>
          </a:p>
          <a:p>
            <a:endParaRPr lang="en-US"/>
          </a:p>
          <a:p>
            <a:pPr marL="0" indent="0" algn="ctr">
              <a:buNone/>
            </a:pPr>
            <a:r>
              <a:rPr lang="en-US"/>
              <a:t>Needle phobic – refuses Injection</a:t>
            </a:r>
          </a:p>
          <a:p>
            <a:endParaRPr lang="en-US"/>
          </a:p>
          <a:p>
            <a:endParaRPr lang="en-US"/>
          </a:p>
        </p:txBody>
      </p:sp>
    </p:spTree>
    <p:extLst>
      <p:ext uri="{BB962C8B-B14F-4D97-AF65-F5344CB8AC3E}">
        <p14:creationId xmlns:p14="http://schemas.microsoft.com/office/powerpoint/2010/main" val="31404527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a:extLst>
              <a:ext uri="{FF2B5EF4-FFF2-40B4-BE49-F238E27FC236}">
                <a16:creationId xmlns:a16="http://schemas.microsoft.com/office/drawing/2014/main" id="{056B955F-119F-5A23-0E3E-BEFCE746382D}"/>
              </a:ext>
            </a:extLst>
          </p:cNvPr>
          <p:cNvSpPr>
            <a:spLocks noGrp="1" noChangeArrowheads="1"/>
          </p:cNvSpPr>
          <p:nvPr>
            <p:ph type="title"/>
          </p:nvPr>
        </p:nvSpPr>
        <p:spPr/>
        <p:txBody>
          <a:bodyPr/>
          <a:lstStyle/>
          <a:p>
            <a:r>
              <a:rPr lang="en-US" altLang="en-US">
                <a:ea typeface="ＭＳ Ｐゴシック" panose="020B0600070205080204" pitchFamily="34" charset="-128"/>
              </a:rPr>
              <a:t>Insulin Injection Demonstration</a:t>
            </a:r>
          </a:p>
        </p:txBody>
      </p:sp>
      <p:pic>
        <p:nvPicPr>
          <p:cNvPr id="431106" name="Picture 3" descr="Copy of bodybuilder">
            <a:extLst>
              <a:ext uri="{FF2B5EF4-FFF2-40B4-BE49-F238E27FC236}">
                <a16:creationId xmlns:a16="http://schemas.microsoft.com/office/drawing/2014/main" id="{4F8826B9-3ADB-A41F-B8DC-9F538689358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08439" y="1268414"/>
            <a:ext cx="4192587" cy="5589587"/>
          </a:xfr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026" y="201352"/>
            <a:ext cx="10430774" cy="1080199"/>
          </a:xfrm>
        </p:spPr>
        <p:txBody>
          <a:bodyPr/>
          <a:lstStyle/>
          <a:p>
            <a:r>
              <a:rPr lang="en-US"/>
              <a:t>Teaching patients </a:t>
            </a:r>
            <a:br>
              <a:rPr lang="en-US"/>
            </a:br>
            <a:r>
              <a:rPr lang="en-US"/>
              <a:t>how to inject</a:t>
            </a:r>
          </a:p>
        </p:txBody>
      </p:sp>
      <p:sp>
        <p:nvSpPr>
          <p:cNvPr id="3" name="Content Placeholder 2"/>
          <p:cNvSpPr>
            <a:spLocks noGrp="1"/>
          </p:cNvSpPr>
          <p:nvPr>
            <p:ph idx="1"/>
          </p:nvPr>
        </p:nvSpPr>
        <p:spPr>
          <a:xfrm>
            <a:off x="923026" y="1185863"/>
            <a:ext cx="4779846" cy="4991100"/>
          </a:xfrm>
        </p:spPr>
        <p:txBody>
          <a:bodyPr anchor="ctr">
            <a:noAutofit/>
          </a:bodyPr>
          <a:lstStyle/>
          <a:p>
            <a:r>
              <a:rPr lang="en-US" sz="1800" b="1"/>
              <a:t>Demonstrate how to self-inject</a:t>
            </a:r>
          </a:p>
          <a:p>
            <a:pPr lvl="1"/>
            <a:r>
              <a:rPr lang="en-US" sz="1600"/>
              <a:t>Teach-back method with “dry” injection can increase confidence and reduce patient anxiety</a:t>
            </a:r>
          </a:p>
          <a:p>
            <a:pPr lvl="1"/>
            <a:r>
              <a:rPr lang="en-US" sz="1600"/>
              <a:t>Proper injection technique may lead to less pain</a:t>
            </a:r>
          </a:p>
          <a:p>
            <a:r>
              <a:rPr lang="en-US" sz="1800" b="1"/>
              <a:t>Show the needle</a:t>
            </a:r>
          </a:p>
          <a:p>
            <a:pPr lvl="1"/>
            <a:r>
              <a:rPr lang="en-US" sz="1600"/>
              <a:t>Needle size is positively correlated with injection pain</a:t>
            </a:r>
          </a:p>
          <a:p>
            <a:r>
              <a:rPr lang="en-US" sz="1800" b="1"/>
              <a:t>Dosing frequency</a:t>
            </a:r>
          </a:p>
          <a:p>
            <a:pPr lvl="1"/>
            <a:r>
              <a:rPr lang="en-US" sz="1600"/>
              <a:t>Patients may prefer longer-acting </a:t>
            </a:r>
            <a:br>
              <a:rPr lang="en-US" sz="1600"/>
            </a:br>
            <a:r>
              <a:rPr lang="en-US" sz="1600" err="1"/>
              <a:t>QW</a:t>
            </a:r>
            <a:r>
              <a:rPr lang="en-US" sz="1600"/>
              <a:t> options</a:t>
            </a:r>
          </a:p>
          <a:p>
            <a:r>
              <a:rPr lang="en-US" sz="1800" b="1"/>
              <a:t>Hidden needles</a:t>
            </a:r>
          </a:p>
          <a:p>
            <a:pPr lvl="1"/>
            <a:r>
              <a:rPr lang="en-US" sz="1600"/>
              <a:t>Patients with needle anxiety may prefer not handling needles</a:t>
            </a:r>
          </a:p>
        </p:txBody>
      </p:sp>
      <p:sp>
        <p:nvSpPr>
          <p:cNvPr id="9" name="Footer Placeholder 8">
            <a:extLst>
              <a:ext uri="{FF2B5EF4-FFF2-40B4-BE49-F238E27FC236}">
                <a16:creationId xmlns:a16="http://schemas.microsoft.com/office/drawing/2014/main" id="{05C822A5-3897-4B43-BAA7-614538C2543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Arendt-Nielsen L,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Egekvist</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H, Bjerring P.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Somatosens</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Mot Res. 2006;23:37-43; </a:t>
            </a: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Dulaglutide Product Monograph, Eli Lilly Canada Inc., 2018; Exenatide ER Product Monograph, AstraZeneca Canada Inc., 2017; </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Lange J, et al. Med Devices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Auckl</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2015;8:255-264; </a:t>
            </a: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Liraglutide Product Monograph, Novo Nordisk Canada Inc., 2017; Lixisenatide Product Monograph, Sanofi-Aventis Canada Inc., 2017; </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Ross SA. Am J Med. 2013;126(9 </a:t>
            </a:r>
            <a:r>
              <a:rPr kumimoji="0" lang="en-US" sz="700" b="0" i="0" u="none" strike="noStrike" kern="1200" cap="none" spc="0" normalizeH="0" baseline="0" noProof="0" err="1">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Suppl</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 1):S38-48; </a:t>
            </a:r>
            <a:r>
              <a:rPr kumimoji="0" lang="en-CA"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Semaglutide Product Monograph, Novo Nordisk Canada Inc., 2018</a:t>
            </a:r>
            <a:r>
              <a:rPr kumimoji="0" lang="en-US" sz="700" b="0" i="0" u="none" strike="noStrike" kern="1200" cap="none" spc="0" normalizeH="0" baseline="0" noProof="0">
                <a:ln>
                  <a:noFill/>
                </a:ln>
                <a:solidFill>
                  <a:srgbClr val="444545">
                    <a:tint val="75000"/>
                  </a:srgbClr>
                </a:solidFill>
                <a:effectLst/>
                <a:uLnTx/>
                <a:uFillTx/>
                <a:latin typeface="Verdana" panose="020B0604030504040204" pitchFamily="34" charset="0"/>
                <a:ea typeface="Verdana" panose="020B0604030504040204" pitchFamily="34" charset="0"/>
                <a:cs typeface="Verdana" panose="020B0604030504040204" pitchFamily="34" charset="0"/>
              </a:rPr>
              <a:t>.</a:t>
            </a:r>
          </a:p>
        </p:txBody>
      </p:sp>
      <p:graphicFrame>
        <p:nvGraphicFramePr>
          <p:cNvPr id="5" name="Table 4"/>
          <p:cNvGraphicFramePr>
            <a:graphicFrameLocks noGrp="1"/>
          </p:cNvGraphicFramePr>
          <p:nvPr/>
        </p:nvGraphicFramePr>
        <p:xfrm>
          <a:off x="6223001" y="571146"/>
          <a:ext cx="5515116" cy="5120640"/>
        </p:xfrm>
        <a:graphic>
          <a:graphicData uri="http://schemas.openxmlformats.org/drawingml/2006/table">
            <a:tbl>
              <a:tblPr firstRow="1" bandRow="1">
                <a:tableStyleId>{5940675A-B579-460E-94D1-54222C63F5DA}</a:tableStyleId>
              </a:tblPr>
              <a:tblGrid>
                <a:gridCol w="1638299">
                  <a:extLst>
                    <a:ext uri="{9D8B030D-6E8A-4147-A177-3AD203B41FA5}">
                      <a16:colId xmlns:a16="http://schemas.microsoft.com/office/drawing/2014/main" val="869196267"/>
                    </a:ext>
                  </a:extLst>
                </a:gridCol>
                <a:gridCol w="1016000">
                  <a:extLst>
                    <a:ext uri="{9D8B030D-6E8A-4147-A177-3AD203B41FA5}">
                      <a16:colId xmlns:a16="http://schemas.microsoft.com/office/drawing/2014/main" val="1163288505"/>
                    </a:ext>
                  </a:extLst>
                </a:gridCol>
                <a:gridCol w="1854200">
                  <a:extLst>
                    <a:ext uri="{9D8B030D-6E8A-4147-A177-3AD203B41FA5}">
                      <a16:colId xmlns:a16="http://schemas.microsoft.com/office/drawing/2014/main" val="4184532814"/>
                    </a:ext>
                  </a:extLst>
                </a:gridCol>
                <a:gridCol w="1006617">
                  <a:extLst>
                    <a:ext uri="{9D8B030D-6E8A-4147-A177-3AD203B41FA5}">
                      <a16:colId xmlns:a16="http://schemas.microsoft.com/office/drawing/2014/main" val="4060936283"/>
                    </a:ext>
                  </a:extLst>
                </a:gridCol>
              </a:tblGrid>
              <a:tr h="593988">
                <a:tc>
                  <a:txBody>
                    <a:bodyPr/>
                    <a:lstStyle/>
                    <a:p>
                      <a:pPr algn="ctr"/>
                      <a:endParaRPr lang="en-CA" sz="1600" b="1">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nchor="ctr">
                    <a:solidFill>
                      <a:srgbClr val="0892A5"/>
                    </a:solidFill>
                  </a:tcPr>
                </a:tc>
                <a:tc>
                  <a:txBody>
                    <a:bodyPr/>
                    <a:lstStyle/>
                    <a:p>
                      <a:pPr algn="ctr"/>
                      <a:r>
                        <a:rPr lang="en-US" sz="1600" b="1">
                          <a:solidFill>
                            <a:schemeClr val="bg1"/>
                          </a:solidFill>
                          <a:latin typeface="Verdana" panose="020B0604030504040204" pitchFamily="34" charset="0"/>
                          <a:ea typeface="Verdana" panose="020B0604030504040204" pitchFamily="34" charset="0"/>
                          <a:cs typeface="Verdana" panose="020B0604030504040204" pitchFamily="34" charset="0"/>
                        </a:rPr>
                        <a:t>Needle size/</a:t>
                      </a:r>
                      <a:br>
                        <a:rPr lang="en-US" sz="1600" b="1">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600" b="1">
                          <a:solidFill>
                            <a:schemeClr val="bg1"/>
                          </a:solidFill>
                          <a:latin typeface="Verdana" panose="020B0604030504040204" pitchFamily="34" charset="0"/>
                          <a:ea typeface="Verdana" panose="020B0604030504040204" pitchFamily="34" charset="0"/>
                          <a:cs typeface="Verdana" panose="020B0604030504040204" pitchFamily="34" charset="0"/>
                        </a:rPr>
                        <a:t>gauge</a:t>
                      </a:r>
                      <a:endParaRPr lang="en-CA" sz="1600" b="1">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nchor="ctr">
                    <a:solidFill>
                      <a:srgbClr val="0892A5"/>
                    </a:solidFill>
                  </a:tcPr>
                </a:tc>
                <a:tc>
                  <a:txBody>
                    <a:bodyPr/>
                    <a:lstStyle/>
                    <a:p>
                      <a:pPr algn="ctr"/>
                      <a:r>
                        <a:rPr lang="en-US" sz="1600" b="1">
                          <a:solidFill>
                            <a:schemeClr val="bg1"/>
                          </a:solidFill>
                          <a:latin typeface="Verdana" panose="020B0604030504040204" pitchFamily="34" charset="0"/>
                          <a:ea typeface="Verdana" panose="020B0604030504040204" pitchFamily="34" charset="0"/>
                          <a:cs typeface="Verdana" panose="020B0604030504040204" pitchFamily="34" charset="0"/>
                        </a:rPr>
                        <a:t>Dosing schedule</a:t>
                      </a:r>
                      <a:endParaRPr lang="en-CA" sz="1600" b="1">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nchor="ctr">
                    <a:solidFill>
                      <a:srgbClr val="0892A5"/>
                    </a:solidFill>
                  </a:tcPr>
                </a:tc>
                <a:tc>
                  <a:txBody>
                    <a:bodyPr/>
                    <a:lstStyle/>
                    <a:p>
                      <a:pPr algn="ctr"/>
                      <a:r>
                        <a:rPr lang="en-US" sz="1600" b="1">
                          <a:solidFill>
                            <a:schemeClr val="bg1"/>
                          </a:solidFill>
                          <a:latin typeface="Verdana" panose="020B0604030504040204" pitchFamily="34" charset="0"/>
                          <a:ea typeface="Verdana" panose="020B0604030504040204" pitchFamily="34" charset="0"/>
                          <a:cs typeface="Verdana" panose="020B0604030504040204" pitchFamily="34" charset="0"/>
                        </a:rPr>
                        <a:t>Hidden</a:t>
                      </a:r>
                      <a:r>
                        <a:rPr lang="en-US" sz="1600" b="1" baseline="0">
                          <a:solidFill>
                            <a:schemeClr val="bg1"/>
                          </a:solidFill>
                          <a:latin typeface="Verdana" panose="020B0604030504040204" pitchFamily="34" charset="0"/>
                          <a:ea typeface="Verdana" panose="020B0604030504040204" pitchFamily="34" charset="0"/>
                          <a:cs typeface="Verdana" panose="020B0604030504040204" pitchFamily="34" charset="0"/>
                        </a:rPr>
                        <a:t> needle</a:t>
                      </a:r>
                      <a:endParaRPr lang="en-CA" sz="1600" b="1">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nchor="ctr">
                    <a:solidFill>
                      <a:srgbClr val="0892A5"/>
                    </a:solidFill>
                  </a:tcPr>
                </a:tc>
                <a:extLst>
                  <a:ext uri="{0D108BD9-81ED-4DB2-BD59-A6C34878D82A}">
                    <a16:rowId xmlns:a16="http://schemas.microsoft.com/office/drawing/2014/main" val="153305025"/>
                  </a:ext>
                </a:extLst>
              </a:tr>
              <a:tr h="593988">
                <a:tc>
                  <a:txBody>
                    <a:bodyPr/>
                    <a:lstStyle/>
                    <a:p>
                      <a:pPr algn="r"/>
                      <a:r>
                        <a:rPr lang="en-US" sz="1600">
                          <a:latin typeface="Verdana" panose="020B0604030504040204" pitchFamily="34" charset="0"/>
                          <a:ea typeface="Verdana" panose="020B0604030504040204" pitchFamily="34" charset="0"/>
                          <a:cs typeface="Verdana" panose="020B0604030504040204" pitchFamily="34" charset="0"/>
                        </a:rPr>
                        <a:t>Dulaglutide</a:t>
                      </a:r>
                      <a:endParaRPr lang="en-CA" sz="160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r>
                        <a:rPr lang="en-US" sz="1600">
                          <a:latin typeface="Verdana" panose="020B0604030504040204" pitchFamily="34" charset="0"/>
                          <a:ea typeface="Verdana" panose="020B0604030504040204" pitchFamily="34" charset="0"/>
                          <a:cs typeface="Verdana" panose="020B0604030504040204" pitchFamily="34" charset="0"/>
                        </a:rPr>
                        <a:t>5</a:t>
                      </a:r>
                      <a:r>
                        <a:rPr lang="en-US" sz="1600" baseline="0">
                          <a:latin typeface="Verdana" panose="020B0604030504040204" pitchFamily="34" charset="0"/>
                          <a:ea typeface="Verdana" panose="020B0604030504040204" pitchFamily="34" charset="0"/>
                          <a:cs typeface="Verdana" panose="020B0604030504040204" pitchFamily="34" charset="0"/>
                        </a:rPr>
                        <a:t> mm</a:t>
                      </a:r>
                    </a:p>
                    <a:p>
                      <a:pPr algn="ctr"/>
                      <a:r>
                        <a:rPr lang="en-US" sz="1600" baseline="0">
                          <a:latin typeface="Verdana" panose="020B0604030504040204" pitchFamily="34" charset="0"/>
                          <a:ea typeface="Verdana" panose="020B0604030504040204" pitchFamily="34" charset="0"/>
                          <a:cs typeface="Verdana" panose="020B0604030504040204" pitchFamily="34" charset="0"/>
                        </a:rPr>
                        <a:t>29 G</a:t>
                      </a:r>
                      <a:endParaRPr lang="en-CA" sz="160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444545"/>
                          </a:solidFill>
                          <a:latin typeface="Verdana" panose="020B0604030504040204" pitchFamily="34" charset="0"/>
                          <a:ea typeface="Verdana" panose="020B0604030504040204" pitchFamily="34" charset="0"/>
                          <a:cs typeface="Verdana" panose="020B0604030504040204" pitchFamily="34" charset="0"/>
                        </a:rPr>
                        <a:t>0.75 mg </a:t>
                      </a:r>
                      <a:r>
                        <a:rPr lang="en-US" sz="1400" err="1">
                          <a:solidFill>
                            <a:srgbClr val="444545"/>
                          </a:solidFill>
                          <a:latin typeface="Verdana" panose="020B0604030504040204" pitchFamily="34" charset="0"/>
                          <a:ea typeface="Verdana" panose="020B0604030504040204" pitchFamily="34" charset="0"/>
                          <a:cs typeface="Verdana" panose="020B0604030504040204" pitchFamily="34" charset="0"/>
                        </a:rPr>
                        <a:t>QW</a:t>
                      </a:r>
                      <a:r>
                        <a:rPr lang="en-US" sz="1400">
                          <a:solidFill>
                            <a:srgbClr val="444545"/>
                          </a:solidFill>
                          <a:latin typeface="Verdana" panose="020B0604030504040204" pitchFamily="34" charset="0"/>
                          <a:ea typeface="Verdana" panose="020B0604030504040204" pitchFamily="34" charset="0"/>
                          <a:cs typeface="Verdana" panose="020B0604030504040204" pitchFamily="34" charset="0"/>
                        </a:rPr>
                        <a:t>;</a:t>
                      </a:r>
                      <a:r>
                        <a:rPr lang="en-US" sz="1400" baseline="0">
                          <a:solidFill>
                            <a:srgbClr val="444545"/>
                          </a:solidFill>
                          <a:latin typeface="Verdana" panose="020B0604030504040204" pitchFamily="34" charset="0"/>
                          <a:ea typeface="Verdana" panose="020B0604030504040204" pitchFamily="34" charset="0"/>
                          <a:cs typeface="Verdana" panose="020B0604030504040204" pitchFamily="34" charset="0"/>
                        </a:rPr>
                        <a:t> 1.5 mg </a:t>
                      </a:r>
                      <a:r>
                        <a:rPr lang="en-US" sz="1400" baseline="0" err="1">
                          <a:solidFill>
                            <a:srgbClr val="444545"/>
                          </a:solidFill>
                          <a:latin typeface="Verdana" panose="020B0604030504040204" pitchFamily="34" charset="0"/>
                          <a:ea typeface="Verdana" panose="020B0604030504040204" pitchFamily="34" charset="0"/>
                          <a:cs typeface="Verdana" panose="020B0604030504040204" pitchFamily="34" charset="0"/>
                        </a:rPr>
                        <a:t>QW</a:t>
                      </a:r>
                      <a:r>
                        <a:rPr lang="en-US" sz="1400" baseline="0">
                          <a:solidFill>
                            <a:srgbClr val="444545"/>
                          </a:solidFill>
                          <a:latin typeface="Verdana" panose="020B0604030504040204" pitchFamily="34" charset="0"/>
                          <a:ea typeface="Verdana" panose="020B0604030504040204" pitchFamily="34" charset="0"/>
                          <a:cs typeface="Verdana" panose="020B0604030504040204" pitchFamily="34" charset="0"/>
                        </a:rPr>
                        <a:t> for additional glycemic control</a:t>
                      </a:r>
                      <a:endParaRPr lang="en-CA" sz="1400">
                        <a:solidFill>
                          <a:srgbClr val="444545"/>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2400" b="1" u="none" strike="noStrike" kern="1200" cap="none" spc="0" normalizeH="0" baseline="0" noProof="0">
                          <a:ln>
                            <a:noFill/>
                          </a:ln>
                          <a:solidFill>
                            <a:srgbClr val="63484E"/>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2400" b="1" i="0" u="none" strike="noStrike" kern="1200" cap="none" spc="0" normalizeH="0" baseline="0" noProof="0">
                        <a:ln>
                          <a:noFill/>
                        </a:ln>
                        <a:solidFill>
                          <a:srgbClr val="63484E"/>
                        </a:solidFill>
                        <a:effectLst/>
                        <a:uLnTx/>
                        <a:uFillTx/>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3038361516"/>
                  </a:ext>
                </a:extLst>
              </a:tr>
              <a:tr h="593988">
                <a:tc>
                  <a:txBody>
                    <a:bodyPr/>
                    <a:lstStyle/>
                    <a:p>
                      <a:pPr algn="r"/>
                      <a:r>
                        <a:rPr lang="en-US" sz="1600">
                          <a:latin typeface="Verdana" panose="020B0604030504040204" pitchFamily="34" charset="0"/>
                          <a:ea typeface="Verdana" panose="020B0604030504040204" pitchFamily="34" charset="0"/>
                          <a:cs typeface="Verdana" panose="020B0604030504040204" pitchFamily="34" charset="0"/>
                        </a:rPr>
                        <a:t>Exenatide </a:t>
                      </a:r>
                      <a:r>
                        <a:rPr lang="en-US" sz="1600" err="1">
                          <a:latin typeface="Verdana" panose="020B0604030504040204" pitchFamily="34" charset="0"/>
                          <a:ea typeface="Verdana" panose="020B0604030504040204" pitchFamily="34" charset="0"/>
                          <a:cs typeface="Verdana" panose="020B0604030504040204" pitchFamily="34" charset="0"/>
                        </a:rPr>
                        <a:t>QW</a:t>
                      </a:r>
                      <a:endParaRPr lang="en-US" sz="1600">
                        <a:latin typeface="Verdana" panose="020B0604030504040204" pitchFamily="34" charset="0"/>
                        <a:ea typeface="Verdana" panose="020B0604030504040204" pitchFamily="34" charset="0"/>
                        <a:cs typeface="Verdana" panose="020B0604030504040204" pitchFamily="34" charset="0"/>
                      </a:endParaRPr>
                    </a:p>
                    <a:p>
                      <a:pPr algn="r"/>
                      <a:endParaRPr lang="en-US" sz="1600">
                        <a:latin typeface="Verdana" panose="020B0604030504040204" pitchFamily="34" charset="0"/>
                        <a:ea typeface="Verdana" panose="020B0604030504040204" pitchFamily="34" charset="0"/>
                        <a:cs typeface="Verdana" panose="020B0604030504040204" pitchFamily="34" charset="0"/>
                      </a:endParaRPr>
                    </a:p>
                    <a:p>
                      <a:pPr algn="r"/>
                      <a:endParaRPr lang="en-CA" sz="160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r>
                        <a:rPr lang="en-US" sz="1600">
                          <a:latin typeface="Verdana" panose="020B0604030504040204" pitchFamily="34" charset="0"/>
                          <a:ea typeface="Verdana" panose="020B0604030504040204" pitchFamily="34" charset="0"/>
                          <a:cs typeface="Verdana" panose="020B0604030504040204" pitchFamily="34" charset="0"/>
                        </a:rPr>
                        <a:t>7 mm</a:t>
                      </a:r>
                    </a:p>
                    <a:p>
                      <a:pPr algn="ctr"/>
                      <a:r>
                        <a:rPr lang="en-US" sz="1600">
                          <a:latin typeface="Verdana" panose="020B0604030504040204" pitchFamily="34" charset="0"/>
                          <a:ea typeface="Verdana" panose="020B0604030504040204" pitchFamily="34" charset="0"/>
                          <a:cs typeface="Verdana" panose="020B0604030504040204" pitchFamily="34" charset="0"/>
                        </a:rPr>
                        <a:t>23 G</a:t>
                      </a:r>
                      <a:endParaRPr lang="en-CA" sz="160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400">
                          <a:latin typeface="Verdana" panose="020B0604030504040204" pitchFamily="34" charset="0"/>
                          <a:ea typeface="Verdana" panose="020B0604030504040204" pitchFamily="34" charset="0"/>
                          <a:cs typeface="Verdana" panose="020B0604030504040204" pitchFamily="34" charset="0"/>
                        </a:rPr>
                        <a:t>2 mg </a:t>
                      </a:r>
                      <a:r>
                        <a:rPr lang="en-US" sz="1400" err="1">
                          <a:latin typeface="Verdana" panose="020B0604030504040204" pitchFamily="34" charset="0"/>
                          <a:ea typeface="Verdana" panose="020B0604030504040204" pitchFamily="34" charset="0"/>
                          <a:cs typeface="Verdana" panose="020B0604030504040204" pitchFamily="34" charset="0"/>
                        </a:rPr>
                        <a:t>QW</a:t>
                      </a:r>
                      <a:endParaRPr lang="en-US" sz="140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2800" u="none" strike="noStrike" kern="1200" cap="none" spc="0" normalizeH="0" baseline="0" noProof="0">
                          <a:ln>
                            <a:noFill/>
                          </a:ln>
                          <a:solidFill>
                            <a:srgbClr val="0892A5"/>
                          </a:solidFill>
                          <a:effectLst/>
                          <a:uLnTx/>
                          <a:uFillTx/>
                          <a:latin typeface="Verdana" panose="020B0604030504040204" pitchFamily="34" charset="0"/>
                          <a:ea typeface="Verdana" panose="020B0604030504040204" pitchFamily="34" charset="0"/>
                          <a:cs typeface="Verdana" panose="020B0604030504040204" pitchFamily="34" charset="0"/>
                          <a:sym typeface="Wingdings"/>
                        </a:rPr>
                        <a:t></a:t>
                      </a:r>
                      <a:endParaRPr kumimoji="0" lang="en-CA" sz="2800" b="0" i="0" u="none" strike="noStrike" kern="1200" cap="none" spc="0" normalizeH="0" baseline="30000" noProof="0">
                        <a:ln>
                          <a:noFill/>
                        </a:ln>
                        <a:solidFill>
                          <a:srgbClr val="0892A5"/>
                        </a:solidFill>
                        <a:effectLst/>
                        <a:uLnTx/>
                        <a:uFillTx/>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3023994842"/>
                  </a:ext>
                </a:extLst>
              </a:tr>
              <a:tr h="593988">
                <a:tc>
                  <a:txBody>
                    <a:bodyPr/>
                    <a:lstStyle/>
                    <a:p>
                      <a:pPr algn="r"/>
                      <a:r>
                        <a:rPr lang="en-US" sz="1600">
                          <a:latin typeface="Verdana" panose="020B0604030504040204" pitchFamily="34" charset="0"/>
                          <a:ea typeface="Verdana" panose="020B0604030504040204" pitchFamily="34" charset="0"/>
                          <a:cs typeface="Verdana" panose="020B0604030504040204" pitchFamily="34" charset="0"/>
                        </a:rPr>
                        <a:t>Liraglutide</a:t>
                      </a:r>
                      <a:endParaRPr lang="en-CA" sz="160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r>
                        <a:rPr lang="en-US" sz="1600">
                          <a:latin typeface="Verdana" panose="020B0604030504040204" pitchFamily="34" charset="0"/>
                          <a:ea typeface="Verdana" panose="020B0604030504040204" pitchFamily="34" charset="0"/>
                          <a:cs typeface="Verdana" panose="020B0604030504040204" pitchFamily="34" charset="0"/>
                        </a:rPr>
                        <a:t>4 mm</a:t>
                      </a:r>
                    </a:p>
                    <a:p>
                      <a:pPr algn="ctr"/>
                      <a:r>
                        <a:rPr lang="en-US" sz="1600">
                          <a:latin typeface="Verdana" panose="020B0604030504040204" pitchFamily="34" charset="0"/>
                          <a:ea typeface="Verdana" panose="020B0604030504040204" pitchFamily="34" charset="0"/>
                          <a:cs typeface="Verdana" panose="020B0604030504040204" pitchFamily="34" charset="0"/>
                        </a:rPr>
                        <a:t>32</a:t>
                      </a:r>
                      <a:r>
                        <a:rPr lang="en-US" sz="1600" baseline="0">
                          <a:latin typeface="Verdana" panose="020B0604030504040204" pitchFamily="34" charset="0"/>
                          <a:ea typeface="Verdana" panose="020B0604030504040204" pitchFamily="34" charset="0"/>
                          <a:cs typeface="Verdana" panose="020B0604030504040204" pitchFamily="34" charset="0"/>
                        </a:rPr>
                        <a:t> G</a:t>
                      </a:r>
                      <a:endParaRPr lang="en-CA" sz="160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a:solidFill>
                            <a:srgbClr val="444545"/>
                          </a:solidFill>
                          <a:latin typeface="Verdana" panose="020B0604030504040204" pitchFamily="34" charset="0"/>
                          <a:ea typeface="Verdana" panose="020B0604030504040204" pitchFamily="34" charset="0"/>
                          <a:cs typeface="Verdana" panose="020B0604030504040204" pitchFamily="34" charset="0"/>
                        </a:rPr>
                        <a:t>0.6 mg </a:t>
                      </a:r>
                      <a:r>
                        <a:rPr lang="en-CA" sz="1400" err="1">
                          <a:solidFill>
                            <a:srgbClr val="444545"/>
                          </a:solidFill>
                          <a:latin typeface="Verdana" panose="020B0604030504040204" pitchFamily="34" charset="0"/>
                          <a:ea typeface="Verdana" panose="020B0604030504040204" pitchFamily="34" charset="0"/>
                          <a:cs typeface="Verdana" panose="020B0604030504040204" pitchFamily="34" charset="0"/>
                        </a:rPr>
                        <a:t>QD</a:t>
                      </a:r>
                      <a:r>
                        <a:rPr lang="en-CA" sz="1400">
                          <a:solidFill>
                            <a:srgbClr val="444545"/>
                          </a:solidFill>
                          <a:latin typeface="Verdana" panose="020B0604030504040204" pitchFamily="34" charset="0"/>
                          <a:ea typeface="Verdana" panose="020B0604030504040204" pitchFamily="34" charset="0"/>
                          <a:cs typeface="Verdana" panose="020B0604030504040204" pitchFamily="34" charset="0"/>
                        </a:rPr>
                        <a:t> for 1 week; increase to 1.2 mg </a:t>
                      </a:r>
                      <a:r>
                        <a:rPr lang="en-CA" sz="1400" err="1">
                          <a:solidFill>
                            <a:srgbClr val="444545"/>
                          </a:solidFill>
                          <a:latin typeface="Verdana" panose="020B0604030504040204" pitchFamily="34" charset="0"/>
                          <a:ea typeface="Verdana" panose="020B0604030504040204" pitchFamily="34" charset="0"/>
                          <a:cs typeface="Verdana" panose="020B0604030504040204" pitchFamily="34" charset="0"/>
                        </a:rPr>
                        <a:t>QD</a:t>
                      </a:r>
                      <a:r>
                        <a:rPr lang="en-CA" sz="1400">
                          <a:solidFill>
                            <a:srgbClr val="444545"/>
                          </a:solidFill>
                          <a:latin typeface="Verdana" panose="020B0604030504040204" pitchFamily="34" charset="0"/>
                          <a:ea typeface="Verdana" panose="020B0604030504040204" pitchFamily="34" charset="0"/>
                          <a:cs typeface="Verdana" panose="020B0604030504040204" pitchFamily="34" charset="0"/>
                        </a:rPr>
                        <a:t> for 1 week; max</a:t>
                      </a:r>
                      <a:r>
                        <a:rPr lang="en-CA" sz="1400" baseline="0">
                          <a:solidFill>
                            <a:srgbClr val="444545"/>
                          </a:solidFill>
                          <a:latin typeface="Verdana" panose="020B0604030504040204" pitchFamily="34" charset="0"/>
                          <a:ea typeface="Verdana" panose="020B0604030504040204" pitchFamily="34" charset="0"/>
                          <a:cs typeface="Verdana" panose="020B0604030504040204" pitchFamily="34" charset="0"/>
                        </a:rPr>
                        <a:t> dose 1.8 mg </a:t>
                      </a:r>
                      <a:r>
                        <a:rPr lang="en-CA" sz="1400" baseline="0" err="1">
                          <a:solidFill>
                            <a:srgbClr val="444545"/>
                          </a:solidFill>
                          <a:latin typeface="Verdana" panose="020B0604030504040204" pitchFamily="34" charset="0"/>
                          <a:ea typeface="Verdana" panose="020B0604030504040204" pitchFamily="34" charset="0"/>
                          <a:cs typeface="Verdana" panose="020B0604030504040204" pitchFamily="34" charset="0"/>
                        </a:rPr>
                        <a:t>QD</a:t>
                      </a:r>
                      <a:endParaRPr lang="en-CA" sz="1400">
                        <a:solidFill>
                          <a:srgbClr val="444545"/>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2800" u="none" strike="noStrike" kern="1200" cap="none" spc="0" normalizeH="0" baseline="0" noProof="0">
                          <a:ln>
                            <a:noFill/>
                          </a:ln>
                          <a:solidFill>
                            <a:srgbClr val="0892A5"/>
                          </a:solidFill>
                          <a:effectLst/>
                          <a:uLnTx/>
                          <a:uFillTx/>
                          <a:latin typeface="Verdana" panose="020B0604030504040204" pitchFamily="34" charset="0"/>
                          <a:ea typeface="Verdana" panose="020B0604030504040204" pitchFamily="34" charset="0"/>
                          <a:cs typeface="Verdana" panose="020B0604030504040204" pitchFamily="34" charset="0"/>
                          <a:sym typeface="Wingdings"/>
                        </a:rPr>
                        <a:t></a:t>
                      </a:r>
                      <a:endParaRPr kumimoji="0" lang="en-CA" sz="2800" b="0" i="0" u="none" strike="noStrike" kern="1200" cap="none" spc="0" normalizeH="0" baseline="30000" noProof="0">
                        <a:ln>
                          <a:noFill/>
                        </a:ln>
                        <a:solidFill>
                          <a:srgbClr val="0892A5"/>
                        </a:solidFill>
                        <a:effectLst/>
                        <a:uLnTx/>
                        <a:uFillTx/>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485110184"/>
                  </a:ext>
                </a:extLst>
              </a:tr>
              <a:tr h="593988">
                <a:tc>
                  <a:txBody>
                    <a:bodyPr/>
                    <a:lstStyle/>
                    <a:p>
                      <a:pPr algn="r"/>
                      <a:r>
                        <a:rPr lang="en-US" sz="1600">
                          <a:latin typeface="Verdana" panose="020B0604030504040204" pitchFamily="34" charset="0"/>
                          <a:ea typeface="Verdana" panose="020B0604030504040204" pitchFamily="34" charset="0"/>
                          <a:cs typeface="Verdana" panose="020B0604030504040204" pitchFamily="34" charset="0"/>
                        </a:rPr>
                        <a:t>Semaglutide</a:t>
                      </a:r>
                      <a:endParaRPr lang="en-CA" sz="160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r>
                        <a:rPr lang="en-US" sz="1600">
                          <a:latin typeface="Verdana" panose="020B0604030504040204" pitchFamily="34" charset="0"/>
                          <a:ea typeface="Verdana" panose="020B0604030504040204" pitchFamily="34" charset="0"/>
                          <a:cs typeface="Verdana" panose="020B0604030504040204" pitchFamily="34" charset="0"/>
                        </a:rPr>
                        <a:t>4 mm</a:t>
                      </a:r>
                    </a:p>
                    <a:p>
                      <a:pPr algn="ctr"/>
                      <a:r>
                        <a:rPr lang="en-US" sz="1600">
                          <a:latin typeface="Verdana" panose="020B0604030504040204" pitchFamily="34" charset="0"/>
                          <a:ea typeface="Verdana" panose="020B0604030504040204" pitchFamily="34" charset="0"/>
                          <a:cs typeface="Verdana" panose="020B0604030504040204" pitchFamily="34" charset="0"/>
                        </a:rPr>
                        <a:t>32</a:t>
                      </a:r>
                      <a:r>
                        <a:rPr lang="en-US" sz="1600" baseline="0">
                          <a:latin typeface="Verdana" panose="020B0604030504040204" pitchFamily="34" charset="0"/>
                          <a:ea typeface="Verdana" panose="020B0604030504040204" pitchFamily="34" charset="0"/>
                          <a:cs typeface="Verdana" panose="020B0604030504040204" pitchFamily="34" charset="0"/>
                        </a:rPr>
                        <a:t> G</a:t>
                      </a:r>
                      <a:endParaRPr lang="en-CA" sz="160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400">
                          <a:latin typeface="Verdana" panose="020B0604030504040204" pitchFamily="34" charset="0"/>
                          <a:ea typeface="Verdana" panose="020B0604030504040204" pitchFamily="34" charset="0"/>
                          <a:cs typeface="Verdana" panose="020B0604030504040204" pitchFamily="34" charset="0"/>
                        </a:rPr>
                        <a:t>0.25 mg </a:t>
                      </a:r>
                      <a:r>
                        <a:rPr lang="en-US" sz="1400" err="1">
                          <a:latin typeface="Verdana" panose="020B0604030504040204" pitchFamily="34" charset="0"/>
                          <a:ea typeface="Verdana" panose="020B0604030504040204" pitchFamily="34" charset="0"/>
                          <a:cs typeface="Verdana" panose="020B0604030504040204" pitchFamily="34" charset="0"/>
                        </a:rPr>
                        <a:t>QW</a:t>
                      </a:r>
                      <a:r>
                        <a:rPr lang="en-US" sz="1400">
                          <a:latin typeface="Verdana" panose="020B0604030504040204" pitchFamily="34" charset="0"/>
                          <a:ea typeface="Verdana" panose="020B0604030504040204" pitchFamily="34" charset="0"/>
                          <a:cs typeface="Verdana" panose="020B0604030504040204" pitchFamily="34" charset="0"/>
                        </a:rPr>
                        <a:t> for 4 weeks; increase to 0.5 mg </a:t>
                      </a:r>
                      <a:r>
                        <a:rPr lang="en-US" sz="1400" err="1">
                          <a:latin typeface="Verdana" panose="020B0604030504040204" pitchFamily="34" charset="0"/>
                          <a:ea typeface="Verdana" panose="020B0604030504040204" pitchFamily="34" charset="0"/>
                          <a:cs typeface="Verdana" panose="020B0604030504040204" pitchFamily="34" charset="0"/>
                        </a:rPr>
                        <a:t>QW</a:t>
                      </a:r>
                      <a:r>
                        <a:rPr lang="en-US" sz="1400">
                          <a:latin typeface="Verdana" panose="020B0604030504040204" pitchFamily="34" charset="0"/>
                          <a:ea typeface="Verdana" panose="020B0604030504040204" pitchFamily="34" charset="0"/>
                          <a:cs typeface="Verdana" panose="020B0604030504040204" pitchFamily="34" charset="0"/>
                        </a:rPr>
                        <a:t>; max dose 1.0 mg </a:t>
                      </a:r>
                      <a:r>
                        <a:rPr lang="en-US" sz="1400" err="1">
                          <a:latin typeface="Verdana" panose="020B0604030504040204" pitchFamily="34" charset="0"/>
                          <a:ea typeface="Verdana" panose="020B0604030504040204" pitchFamily="34" charset="0"/>
                          <a:cs typeface="Verdana" panose="020B0604030504040204" pitchFamily="34" charset="0"/>
                        </a:rPr>
                        <a:t>QW</a:t>
                      </a:r>
                      <a:r>
                        <a:rPr lang="en-US" sz="1400">
                          <a:latin typeface="Verdana" panose="020B0604030504040204" pitchFamily="34" charset="0"/>
                          <a:ea typeface="Verdana" panose="020B0604030504040204" pitchFamily="34" charset="0"/>
                          <a:cs typeface="Verdana" panose="020B0604030504040204" pitchFamily="34" charset="0"/>
                        </a:rPr>
                        <a:t> for additional glycemic control</a:t>
                      </a:r>
                    </a:p>
                  </a:txBody>
                  <a:tcPr anchor="ctr"/>
                </a:tc>
                <a:tc>
                  <a: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2800" u="none" strike="noStrike" kern="1200" cap="none" spc="0" normalizeH="0" baseline="0" noProof="0">
                          <a:ln>
                            <a:noFill/>
                          </a:ln>
                          <a:solidFill>
                            <a:srgbClr val="0892A5"/>
                          </a:solidFill>
                          <a:effectLst/>
                          <a:uLnTx/>
                          <a:uFillTx/>
                          <a:latin typeface="Verdana" panose="020B0604030504040204" pitchFamily="34" charset="0"/>
                          <a:ea typeface="Verdana" panose="020B0604030504040204" pitchFamily="34" charset="0"/>
                          <a:cs typeface="Verdana" panose="020B0604030504040204" pitchFamily="34" charset="0"/>
                          <a:sym typeface="Wingdings"/>
                        </a:rPr>
                        <a:t></a:t>
                      </a:r>
                      <a:endParaRPr kumimoji="0" lang="en-CA" sz="2800" b="0" i="0" u="none" strike="noStrike" kern="1200" cap="none" spc="0" normalizeH="0" baseline="30000" noProof="0">
                        <a:ln>
                          <a:noFill/>
                        </a:ln>
                        <a:solidFill>
                          <a:srgbClr val="0892A5"/>
                        </a:solidFill>
                        <a:effectLst/>
                        <a:uLnTx/>
                        <a:uFillTx/>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316168368"/>
                  </a:ext>
                </a:extLst>
              </a:tr>
            </a:tbl>
          </a:graphicData>
        </a:graphic>
      </p:graphicFrame>
      <p:sp>
        <p:nvSpPr>
          <p:cNvPr id="6" name="Right Brace 5"/>
          <p:cNvSpPr/>
          <p:nvPr/>
        </p:nvSpPr>
        <p:spPr>
          <a:xfrm rot="5400000">
            <a:off x="8247902" y="5066687"/>
            <a:ext cx="255493" cy="1054100"/>
          </a:xfrm>
          <a:prstGeom prst="rightBrace">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454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Rounded Rectangle 8"/>
          <p:cNvSpPr/>
          <p:nvPr/>
        </p:nvSpPr>
        <p:spPr>
          <a:xfrm>
            <a:off x="6360138" y="5757890"/>
            <a:ext cx="3931491" cy="467438"/>
          </a:xfrm>
          <a:prstGeom prst="roundRect">
            <a:avLst/>
          </a:prstGeom>
          <a:solidFill>
            <a:srgbClr val="387F83"/>
          </a:solidFill>
          <a:ln w="57150">
            <a:solidFill>
              <a:srgbClr val="63484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Larger</a:t>
            </a:r>
            <a:r>
              <a:rPr kumimoji="0" lang="en-US" sz="16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gauge = </a:t>
            </a: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smaller</a:t>
            </a:r>
            <a:r>
              <a:rPr kumimoji="0" lang="en-US" sz="16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diameter</a:t>
            </a:r>
            <a:endParaRPr kumimoji="0" lang="en-CA" sz="16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847797F6-51D5-42F3-9D56-A4C8633ED7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81701" y="1661495"/>
            <a:ext cx="1879598" cy="746860"/>
          </a:xfrm>
          <a:prstGeom prst="rect">
            <a:avLst/>
          </a:prstGeom>
        </p:spPr>
      </p:pic>
      <p:pic>
        <p:nvPicPr>
          <p:cNvPr id="11" name="Picture 10">
            <a:extLst>
              <a:ext uri="{FF2B5EF4-FFF2-40B4-BE49-F238E27FC236}">
                <a16:creationId xmlns:a16="http://schemas.microsoft.com/office/drawing/2014/main" id="{BEB1E36D-9EDA-4326-A15A-5F614E6B3F6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539719" y="2730499"/>
            <a:ext cx="2308879" cy="365125"/>
          </a:xfrm>
          <a:prstGeom prst="rect">
            <a:avLst/>
          </a:prstGeom>
        </p:spPr>
      </p:pic>
      <p:pic>
        <p:nvPicPr>
          <p:cNvPr id="1028" name="Picture 4" descr="Image result for victoza pen">
            <a:extLst>
              <a:ext uri="{FF2B5EF4-FFF2-40B4-BE49-F238E27FC236}">
                <a16:creationId xmlns:a16="http://schemas.microsoft.com/office/drawing/2014/main" id="{EC1ECAC1-F38B-46BC-B006-90F5F2BBDF1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05246">
            <a:off x="5896409" y="3342001"/>
            <a:ext cx="1952945" cy="12969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ozempic pen">
            <a:extLst>
              <a:ext uri="{FF2B5EF4-FFF2-40B4-BE49-F238E27FC236}">
                <a16:creationId xmlns:a16="http://schemas.microsoft.com/office/drawing/2014/main" id="{4EE5D352-6D7B-46C3-97CC-D16F4B75542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1701" y="4753925"/>
            <a:ext cx="1807013" cy="87351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B01E495-E74A-4CA6-8E79-B43FBE08321B}"/>
              </a:ext>
            </a:extLst>
          </p:cNvPr>
          <p:cNvSpPr/>
          <p:nvPr/>
        </p:nvSpPr>
        <p:spPr>
          <a:xfrm>
            <a:off x="11268974" y="5172396"/>
            <a:ext cx="338826" cy="255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B1CEC9E8-F600-4DCB-B7D8-4A31845C8638}"/>
              </a:ext>
            </a:extLst>
          </p:cNvPr>
          <p:cNvSpPr/>
          <p:nvPr/>
        </p:nvSpPr>
        <p:spPr>
          <a:xfrm>
            <a:off x="5546622" y="541448"/>
            <a:ext cx="2305757" cy="515033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5" name="Rectangle 14">
            <a:extLst>
              <a:ext uri="{FF2B5EF4-FFF2-40B4-BE49-F238E27FC236}">
                <a16:creationId xmlns:a16="http://schemas.microsoft.com/office/drawing/2014/main" id="{4AB7AA17-D858-4FE4-9269-0C1F6F5BBA6E}"/>
              </a:ext>
            </a:extLst>
          </p:cNvPr>
          <p:cNvSpPr/>
          <p:nvPr/>
        </p:nvSpPr>
        <p:spPr>
          <a:xfrm>
            <a:off x="7859282" y="541448"/>
            <a:ext cx="1021934" cy="515033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6" name="Rectangle 15">
            <a:extLst>
              <a:ext uri="{FF2B5EF4-FFF2-40B4-BE49-F238E27FC236}">
                <a16:creationId xmlns:a16="http://schemas.microsoft.com/office/drawing/2014/main" id="{894DEB77-374C-44B2-8592-1C9692A6A171}"/>
              </a:ext>
            </a:extLst>
          </p:cNvPr>
          <p:cNvSpPr/>
          <p:nvPr/>
        </p:nvSpPr>
        <p:spPr>
          <a:xfrm>
            <a:off x="8881216" y="541448"/>
            <a:ext cx="1854991" cy="515033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7" name="Rectangle 16">
            <a:extLst>
              <a:ext uri="{FF2B5EF4-FFF2-40B4-BE49-F238E27FC236}">
                <a16:creationId xmlns:a16="http://schemas.microsoft.com/office/drawing/2014/main" id="{5728E05C-FE9F-49B8-A52B-6375C6E0E8A3}"/>
              </a:ext>
            </a:extLst>
          </p:cNvPr>
          <p:cNvSpPr/>
          <p:nvPr/>
        </p:nvSpPr>
        <p:spPr>
          <a:xfrm>
            <a:off x="10750148" y="541448"/>
            <a:ext cx="993048" cy="515033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348667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xit" presetSubtype="0" fill="hold" grpId="0"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xit" presetSubtype="0" fill="hold" grpId="0" nodeType="with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par>
                                <p:cTn id="28" presetID="10" presetClass="entr"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par>
                                <p:cTn id="45" presetID="10" presetClass="exit" presetSubtype="0" fill="hold" grpId="0"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0" presetClass="entr" presetSubtype="0" fill="hold" grpId="1"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500"/>
                                        <p:tgtEl>
                                          <p:spTgt spid="3">
                                            <p:txEl>
                                              <p:pRg st="7" end="7"/>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fade">
                                      <p:cBhvr>
                                        <p:cTn id="58" dur="500"/>
                                        <p:tgtEl>
                                          <p:spTgt spid="3">
                                            <p:txEl>
                                              <p:pRg st="8" end="8"/>
                                            </p:txEl>
                                          </p:spTgt>
                                        </p:tgtEl>
                                      </p:cBhvr>
                                    </p:animEffect>
                                  </p:childTnLst>
                                </p:cTn>
                              </p:par>
                              <p:par>
                                <p:cTn id="59" presetID="10" presetClass="exit" presetSubtype="0" fill="hold" grpId="0" nodeType="withEffect">
                                  <p:stCondLst>
                                    <p:cond delay="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ntr" presetSubtype="0" fill="hold" grpId="1"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2" nodeType="click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7"/>
                                        </p:tgtEl>
                                      </p:cBhvr>
                                    </p:animEffect>
                                    <p:set>
                                      <p:cBhvr>
                                        <p:cTn id="7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t>? Size of the Needle ?</a:t>
            </a:r>
          </a:p>
        </p:txBody>
      </p:sp>
      <p:pic>
        <p:nvPicPr>
          <p:cNvPr id="30003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36145" y="2057402"/>
            <a:ext cx="5319713" cy="3394473"/>
          </a:xfrm>
        </p:spPr>
      </p:pic>
    </p:spTree>
    <p:extLst>
      <p:ext uri="{BB962C8B-B14F-4D97-AF65-F5344CB8AC3E}">
        <p14:creationId xmlns:p14="http://schemas.microsoft.com/office/powerpoint/2010/main" val="6446418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9599</Words>
  <Application>Microsoft Office PowerPoint</Application>
  <PresentationFormat>Widescreen</PresentationFormat>
  <Paragraphs>1837</Paragraphs>
  <Slides>136</Slides>
  <Notes>53</Notes>
  <HiddenSlides>31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136</vt:i4>
      </vt:variant>
    </vt:vector>
  </HeadingPairs>
  <TitlesOfParts>
    <vt:vector size="149" baseType="lpstr">
      <vt:lpstr>Arial</vt:lpstr>
      <vt:lpstr>Arial </vt:lpstr>
      <vt:lpstr>Calibri</vt:lpstr>
      <vt:lpstr>Calibri Light</vt:lpstr>
      <vt:lpstr>Century Gothic</vt:lpstr>
      <vt:lpstr>Helvetica</vt:lpstr>
      <vt:lpstr>Mulish</vt:lpstr>
      <vt:lpstr>Segoe UI</vt:lpstr>
      <vt:lpstr>StarSymbol</vt:lpstr>
      <vt:lpstr>Times New Roman</vt:lpstr>
      <vt:lpstr>Verdana</vt:lpstr>
      <vt:lpstr>Wingdings</vt:lpstr>
      <vt:lpstr>Office Theme</vt:lpstr>
      <vt:lpstr>PowerPoint Presentation</vt:lpstr>
      <vt:lpstr>BK</vt:lpstr>
      <vt:lpstr>Any diabetes related endpoint</vt:lpstr>
      <vt:lpstr>PowerPoint Presentation</vt:lpstr>
      <vt:lpstr>PowerPoint Presentation</vt:lpstr>
      <vt:lpstr>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Long-acting GLP-1 RAs vs. DPP-4is: Glycemic efficacy</vt:lpstr>
      <vt:lpstr>Lesson #3</vt:lpstr>
      <vt:lpstr>Lesson #3</vt:lpstr>
      <vt:lpstr>RL</vt:lpstr>
      <vt:lpstr>RL</vt:lpstr>
      <vt:lpstr>RL - Recommendations</vt:lpstr>
      <vt:lpstr>RL - Recommendations</vt:lpstr>
      <vt:lpstr>PowerPoint Presentation</vt:lpstr>
      <vt:lpstr>Lesson #4</vt:lpstr>
      <vt:lpstr>DP</vt:lpstr>
      <vt:lpstr>DP </vt:lpstr>
      <vt:lpstr>DP</vt:lpstr>
      <vt:lpstr>DP</vt:lpstr>
      <vt:lpstr>DP</vt:lpstr>
      <vt:lpstr>PowerPoint Presentation</vt:lpstr>
      <vt:lpstr>DP</vt:lpstr>
      <vt:lpstr>PowerPoint Presentation</vt:lpstr>
      <vt:lpstr>DP</vt:lpstr>
      <vt:lpstr>MacFadyen’s First 55 – SGLT-2 Inhibitors</vt:lpstr>
      <vt:lpstr>Just because you can do something doesn’t mean you should….</vt:lpstr>
      <vt:lpstr>Don’t use SGLT-2 Inh with</vt:lpstr>
      <vt:lpstr>Lesson #5 &amp; #6</vt:lpstr>
      <vt:lpstr>SN</vt:lpstr>
      <vt:lpstr>Use the Kidney Failure Risk Equation to determine risk  of kidney failure and how various strategies reduce risk</vt:lpstr>
      <vt:lpstr>SN</vt:lpstr>
      <vt:lpstr>In DAPA-CKD and CREDENCE, the risk  of kidney composite outcomes was reduced</vt:lpstr>
      <vt:lpstr>In DAPA-CKD, the risk of all-cause mortality  was significantly reduced</vt:lpstr>
      <vt:lpstr>SN</vt:lpstr>
      <vt:lpstr>CREDENCE – Patients with eGFR &lt;30 mL/min</vt:lpstr>
      <vt:lpstr>Do All Patients Have this eGFR Dip?</vt:lpstr>
      <vt:lpstr>Characteristics of Patients Experiencing eGFR Decline &gt;30% at Week 4</vt:lpstr>
      <vt:lpstr>Cumulative Incidence of AKI</vt:lpstr>
      <vt:lpstr>CREDENCE – eGFR Changes by Baseline eGFR</vt:lpstr>
      <vt:lpstr>Medications in CKD</vt:lpstr>
      <vt:lpstr>PowerPoint Presentation</vt:lpstr>
      <vt:lpstr>SN</vt:lpstr>
      <vt:lpstr>SN</vt:lpstr>
      <vt:lpstr>PowerPoint Presentation</vt:lpstr>
      <vt:lpstr>Lesson # 7</vt:lpstr>
      <vt:lpstr>RD</vt:lpstr>
      <vt:lpstr>PowerPoint Presentation</vt:lpstr>
      <vt:lpstr>Primary results: CV death, hHF, or Urgent HF </vt:lpstr>
      <vt:lpstr>Individual components of the primary endpoint  </vt:lpstr>
      <vt:lpstr>Primary endpoint: First adjudicated CV death or  hospitalisation for heart failure </vt:lpstr>
      <vt:lpstr>PowerPoint Presentation</vt:lpstr>
      <vt:lpstr>EMPEROR-Preserved</vt:lpstr>
      <vt:lpstr>Empagliflozin demonstrated a significant 21% RRR in the composite primary endpoint of CV death or HHF</vt:lpstr>
      <vt:lpstr>Primary Composite Outcome:  Sustained ≥50% eGFR Decline, ESKD, Renal or CV Deatha,1</vt:lpstr>
      <vt:lpstr>Secondary Outcome:  All-cause Mortality1</vt:lpstr>
      <vt:lpstr>EMPA-KIDNEY: Primary composite outcome1,2 Kidney disease progression or CV death </vt:lpstr>
      <vt:lpstr>PowerPoint Presentation</vt:lpstr>
      <vt:lpstr>PowerPoint Presentation</vt:lpstr>
      <vt:lpstr>Lesson # 8</vt:lpstr>
      <vt:lpstr>The Motivational Speech</vt:lpstr>
      <vt:lpstr>The Motivational Speech</vt:lpstr>
      <vt:lpstr>CM</vt:lpstr>
      <vt:lpstr>The Motivational Speech - Polyuria </vt:lpstr>
      <vt:lpstr>The Motivational Speech - Polyuria </vt:lpstr>
      <vt:lpstr>Practical tips: Genital mycotic infections (GMIs)</vt:lpstr>
      <vt:lpstr>Practical tips: Genital mycotic infections (GMIs)</vt:lpstr>
      <vt:lpstr>Managing SGLT2i side effects - DKA</vt:lpstr>
      <vt:lpstr>PowerPoint Presentation</vt:lpstr>
      <vt:lpstr>Peri-procedural Issues </vt:lpstr>
      <vt:lpstr>Just because you can do something doesn’t mean you should….</vt:lpstr>
      <vt:lpstr>Don’t use SGLT-2 Inh with</vt:lpstr>
      <vt:lpstr>What about Intolerance to Ozempic</vt:lpstr>
      <vt:lpstr>GLP-1 RA side effects</vt:lpstr>
      <vt:lpstr>Simple strategies to help patients manage  GLP-1 RA-related GI side effects</vt:lpstr>
      <vt:lpstr>Ozempic Micro-Dosing</vt:lpstr>
      <vt:lpstr>PowerPoint Presentation</vt:lpstr>
      <vt:lpstr>Lesson # 9</vt:lpstr>
      <vt:lpstr>DS</vt:lpstr>
      <vt:lpstr>The Motivational Speech </vt:lpstr>
      <vt:lpstr>Reducing Costs</vt:lpstr>
      <vt:lpstr>Your Choice – $1.48/day</vt:lpstr>
      <vt:lpstr>Which treatment is the most cost-effective for GMI?</vt:lpstr>
      <vt:lpstr>Which treatment is the most cost-effective for GMI?</vt:lpstr>
      <vt:lpstr>Fluconazole</vt:lpstr>
      <vt:lpstr>Ozempic ODB Coverage</vt:lpstr>
      <vt:lpstr>PowerPoint Presentation</vt:lpstr>
      <vt:lpstr>Lesson # 10</vt:lpstr>
      <vt:lpstr>MS</vt:lpstr>
      <vt:lpstr>Insulin Injection Demonstration</vt:lpstr>
      <vt:lpstr>Teaching patients  how to inject</vt:lpstr>
      <vt:lpstr>? Size of the Needle ?</vt:lpstr>
      <vt:lpstr>PowerPoint Presentation</vt:lpstr>
      <vt:lpstr>PowerPoint Presentation</vt:lpstr>
      <vt:lpstr>PowerPoint Presentation</vt:lpstr>
      <vt:lpstr>MS started Ozempic</vt:lpstr>
      <vt:lpstr>Lesson #11</vt:lpstr>
      <vt:lpstr>DS</vt:lpstr>
      <vt:lpstr>PowerPoint Presentation</vt:lpstr>
      <vt:lpstr>PowerPoint Presentation</vt:lpstr>
      <vt:lpstr>Libre 2 Coverage</vt:lpstr>
      <vt:lpstr>Potential Benefits of Sensor-Based Monitoring Technologies</vt:lpstr>
      <vt:lpstr>Individuals With the Same A1C May Have Different Glucose Patterns</vt:lpstr>
      <vt:lpstr>DS Type 2 A1C 9.0</vt:lpstr>
      <vt:lpstr>DS Post A1C 7.4</vt:lpstr>
      <vt:lpstr>TS -26 yo male Type 1</vt:lpstr>
      <vt:lpstr>TS -26 yo male Type 1</vt:lpstr>
      <vt:lpstr>CV – Type 2</vt:lpstr>
      <vt:lpstr>DS Post A1C 7.4</vt:lpstr>
      <vt:lpstr>GF</vt:lpstr>
      <vt:lpstr>DD</vt:lpstr>
      <vt:lpstr>DD</vt:lpstr>
      <vt:lpstr>Lesson #12</vt:lpstr>
      <vt:lpstr>Biosimilars</vt:lpstr>
      <vt:lpstr>The Tale of Two Hipsters</vt:lpstr>
      <vt:lpstr>Whose Job Is It Anyways?</vt:lpstr>
      <vt:lpstr>Whose Job Is It Anyways?  Initiating Cardiac and Renal Protective Strategies for Diabetics</vt:lpstr>
      <vt:lpstr>Whose Job Is It Anyways?  Initiating Cardiac and Renal Protective Strategies for Diabetics</vt:lpstr>
      <vt:lpstr>Whose Job Is It Anyways?  Initiating Cardiac and Renal Protective Strategies for Diabetics</vt:lpstr>
      <vt:lpstr>“Magno-Cardio-Reno-Forte”</vt:lpstr>
      <vt:lpstr>“Magno-Cardio-Reno-Forte”</vt:lpstr>
      <vt:lpstr>Summary – Lessons Learned</vt:lpstr>
      <vt:lpstr>Summary – Lessons Learned</vt:lpstr>
      <vt:lpstr>PowerPoint Presentation</vt:lpstr>
      <vt:lpstr>Insert Applause Here</vt:lpstr>
      <vt:lpstr>2023</vt:lpstr>
      <vt:lpstr>? Questions?</vt:lpstr>
      <vt:lpstr>sdcrc.ca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Reviewer</dc:creator>
  <cp:lastModifiedBy>Reviewer</cp:lastModifiedBy>
  <cp:revision>1</cp:revision>
  <dcterms:created xsi:type="dcterms:W3CDTF">2023-05-25T15:40:02Z</dcterms:created>
  <dcterms:modified xsi:type="dcterms:W3CDTF">2023-05-25T15:40:33Z</dcterms:modified>
</cp:coreProperties>
</file>