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93" r:id="rId3"/>
    <p:sldMasterId id="2147483708" r:id="rId4"/>
  </p:sldMasterIdLst>
  <p:notesMasterIdLst>
    <p:notesMasterId r:id="rId117"/>
  </p:notesMasterIdLst>
  <p:sldIdLst>
    <p:sldId id="256" r:id="rId5"/>
    <p:sldId id="356" r:id="rId6"/>
    <p:sldId id="2142533835" r:id="rId7"/>
    <p:sldId id="603" r:id="rId8"/>
    <p:sldId id="2147470957" r:id="rId9"/>
    <p:sldId id="2147470958" r:id="rId10"/>
    <p:sldId id="2147470967" r:id="rId11"/>
    <p:sldId id="2147473784" r:id="rId12"/>
    <p:sldId id="2147470959" r:id="rId13"/>
    <p:sldId id="1692" r:id="rId14"/>
    <p:sldId id="1693" r:id="rId15"/>
    <p:sldId id="1694" r:id="rId16"/>
    <p:sldId id="2147470790" r:id="rId17"/>
    <p:sldId id="2147470960" r:id="rId18"/>
    <p:sldId id="949" r:id="rId19"/>
    <p:sldId id="308" r:id="rId20"/>
    <p:sldId id="339" r:id="rId21"/>
    <p:sldId id="340" r:id="rId22"/>
    <p:sldId id="275" r:id="rId23"/>
    <p:sldId id="2147470953" r:id="rId24"/>
    <p:sldId id="13622" r:id="rId25"/>
    <p:sldId id="2142533858" r:id="rId26"/>
    <p:sldId id="1811" r:id="rId27"/>
    <p:sldId id="811" r:id="rId28"/>
    <p:sldId id="13676" r:id="rId29"/>
    <p:sldId id="360" r:id="rId30"/>
    <p:sldId id="2147470944" r:id="rId31"/>
    <p:sldId id="313" r:id="rId32"/>
    <p:sldId id="2147470939" r:id="rId33"/>
    <p:sldId id="2147470940" r:id="rId34"/>
    <p:sldId id="2147470903" r:id="rId35"/>
    <p:sldId id="2147470972" r:id="rId36"/>
    <p:sldId id="2142533846" r:id="rId37"/>
    <p:sldId id="2147470801" r:id="rId38"/>
    <p:sldId id="2147374351" r:id="rId39"/>
    <p:sldId id="2147473801" r:id="rId40"/>
    <p:sldId id="2147470818" r:id="rId41"/>
    <p:sldId id="2147470808" r:id="rId42"/>
    <p:sldId id="2147470825" r:id="rId43"/>
    <p:sldId id="413" r:id="rId44"/>
    <p:sldId id="414" r:id="rId45"/>
    <p:sldId id="2147470927" r:id="rId46"/>
    <p:sldId id="2147470973" r:id="rId47"/>
    <p:sldId id="2147470826" r:id="rId48"/>
    <p:sldId id="2147474728" r:id="rId49"/>
    <p:sldId id="2147474729" r:id="rId50"/>
    <p:sldId id="257" r:id="rId51"/>
    <p:sldId id="258" r:id="rId52"/>
    <p:sldId id="2147470869" r:id="rId53"/>
    <p:sldId id="2147470974" r:id="rId54"/>
    <p:sldId id="2147470975" r:id="rId55"/>
    <p:sldId id="2147470937" r:id="rId56"/>
    <p:sldId id="2147470876" r:id="rId57"/>
    <p:sldId id="1827" r:id="rId58"/>
    <p:sldId id="2147470933" r:id="rId59"/>
    <p:sldId id="2147374365" r:id="rId60"/>
    <p:sldId id="1300" r:id="rId61"/>
    <p:sldId id="2147470877" r:id="rId62"/>
    <p:sldId id="2147470690" r:id="rId63"/>
    <p:sldId id="2147470879" r:id="rId64"/>
    <p:sldId id="2147470888" r:id="rId65"/>
    <p:sldId id="2147470882" r:id="rId66"/>
    <p:sldId id="2147470885" r:id="rId67"/>
    <p:sldId id="2147470962" r:id="rId68"/>
    <p:sldId id="2147470891" r:id="rId69"/>
    <p:sldId id="2147474725" r:id="rId70"/>
    <p:sldId id="2147470918" r:id="rId71"/>
    <p:sldId id="2147470919" r:id="rId72"/>
    <p:sldId id="2147470880" r:id="rId73"/>
    <p:sldId id="2147470881" r:id="rId74"/>
    <p:sldId id="2147470862" r:id="rId75"/>
    <p:sldId id="2147474722" r:id="rId76"/>
    <p:sldId id="345" r:id="rId77"/>
    <p:sldId id="2142533842" r:id="rId78"/>
    <p:sldId id="2142533837" r:id="rId79"/>
    <p:sldId id="2147470911" r:id="rId80"/>
    <p:sldId id="1002" r:id="rId81"/>
    <p:sldId id="2147470377" r:id="rId82"/>
    <p:sldId id="2147470894" r:id="rId83"/>
    <p:sldId id="1004" r:id="rId84"/>
    <p:sldId id="1012" r:id="rId85"/>
    <p:sldId id="2147470895" r:id="rId86"/>
    <p:sldId id="1003" r:id="rId87"/>
    <p:sldId id="2147470912" r:id="rId88"/>
    <p:sldId id="2147473799" r:id="rId89"/>
    <p:sldId id="2147473800" r:id="rId90"/>
    <p:sldId id="346" r:id="rId91"/>
    <p:sldId id="480" r:id="rId92"/>
    <p:sldId id="2147470913" r:id="rId93"/>
    <p:sldId id="2147470868" r:id="rId94"/>
    <p:sldId id="2147473790" r:id="rId95"/>
    <p:sldId id="2147473791" r:id="rId96"/>
    <p:sldId id="2147473798" r:id="rId97"/>
    <p:sldId id="2147473802" r:id="rId98"/>
    <p:sldId id="2147473804" r:id="rId99"/>
    <p:sldId id="2147473797" r:id="rId100"/>
    <p:sldId id="2147474721" r:id="rId101"/>
    <p:sldId id="261" r:id="rId102"/>
    <p:sldId id="2147470371" r:id="rId103"/>
    <p:sldId id="2147474724" r:id="rId104"/>
    <p:sldId id="2147470382" r:id="rId105"/>
    <p:sldId id="2147474723" r:id="rId106"/>
    <p:sldId id="2147470971" r:id="rId107"/>
    <p:sldId id="2147470920" r:id="rId108"/>
    <p:sldId id="2147470921" r:id="rId109"/>
    <p:sldId id="2147474719" r:id="rId110"/>
    <p:sldId id="2147474720" r:id="rId111"/>
    <p:sldId id="2147470922" r:id="rId112"/>
    <p:sldId id="267" r:id="rId113"/>
    <p:sldId id="2147470978" r:id="rId114"/>
    <p:sldId id="2147470981" r:id="rId115"/>
    <p:sldId id="214747098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DF9EF-73D5-4FF8-A056-761FA0B8A852}" v="22" dt="2023-12-11T16:58:15.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sorterViewPr>
    <p:cViewPr>
      <p:scale>
        <a:sx n="100" d="100"/>
        <a:sy n="100" d="100"/>
      </p:scale>
      <p:origin x="0" y="-27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cFadyen" userId="6199100c7c05f63e" providerId="LiveId" clId="{E9EDF9EF-73D5-4FF8-A056-761FA0B8A852}"/>
    <pc:docChg chg="undo custSel addSld delSld modSld sldOrd">
      <pc:chgData name="John MacFadyen" userId="6199100c7c05f63e" providerId="LiveId" clId="{E9EDF9EF-73D5-4FF8-A056-761FA0B8A852}" dt="2023-12-12T00:18:16.958" v="846"/>
      <pc:docMkLst>
        <pc:docMk/>
      </pc:docMkLst>
      <pc:sldChg chg="mod modShow">
        <pc:chgData name="John MacFadyen" userId="6199100c7c05f63e" providerId="LiveId" clId="{E9EDF9EF-73D5-4FF8-A056-761FA0B8A852}" dt="2023-12-11T16:32:54.807" v="0" actId="729"/>
        <pc:sldMkLst>
          <pc:docMk/>
          <pc:sldMk cId="985517377" sldId="256"/>
        </pc:sldMkLst>
      </pc:sldChg>
      <pc:sldChg chg="mod modShow">
        <pc:chgData name="John MacFadyen" userId="6199100c7c05f63e" providerId="LiveId" clId="{E9EDF9EF-73D5-4FF8-A056-761FA0B8A852}" dt="2023-12-12T00:04:44.732" v="690" actId="729"/>
        <pc:sldMkLst>
          <pc:docMk/>
          <pc:sldMk cId="2111116818" sldId="257"/>
        </pc:sldMkLst>
      </pc:sldChg>
      <pc:sldChg chg="mod modShow">
        <pc:chgData name="John MacFadyen" userId="6199100c7c05f63e" providerId="LiveId" clId="{E9EDF9EF-73D5-4FF8-A056-761FA0B8A852}" dt="2023-12-12T00:04:05.042" v="652" actId="729"/>
        <pc:sldMkLst>
          <pc:docMk/>
          <pc:sldMk cId="1841197658" sldId="258"/>
        </pc:sldMkLst>
      </pc:sldChg>
      <pc:sldChg chg="add">
        <pc:chgData name="John MacFadyen" userId="6199100c7c05f63e" providerId="LiveId" clId="{E9EDF9EF-73D5-4FF8-A056-761FA0B8A852}" dt="2023-12-11T16:38:42.335" v="13"/>
        <pc:sldMkLst>
          <pc:docMk/>
          <pc:sldMk cId="3701038616" sldId="261"/>
        </pc:sldMkLst>
      </pc:sldChg>
      <pc:sldChg chg="mod modShow">
        <pc:chgData name="John MacFadyen" userId="6199100c7c05f63e" providerId="LiveId" clId="{E9EDF9EF-73D5-4FF8-A056-761FA0B8A852}" dt="2023-12-11T16:55:05.115" v="96" actId="729"/>
        <pc:sldMkLst>
          <pc:docMk/>
          <pc:sldMk cId="0" sldId="346"/>
        </pc:sldMkLst>
      </pc:sldChg>
      <pc:sldChg chg="mod modShow">
        <pc:chgData name="John MacFadyen" userId="6199100c7c05f63e" providerId="LiveId" clId="{E9EDF9EF-73D5-4FF8-A056-761FA0B8A852}" dt="2023-12-11T16:55:05.115" v="96" actId="729"/>
        <pc:sldMkLst>
          <pc:docMk/>
          <pc:sldMk cId="644641845" sldId="480"/>
        </pc:sldMkLst>
      </pc:sldChg>
      <pc:sldChg chg="add del">
        <pc:chgData name="John MacFadyen" userId="6199100c7c05f63e" providerId="LiveId" clId="{E9EDF9EF-73D5-4FF8-A056-761FA0B8A852}" dt="2023-12-11T16:34:07.547" v="7"/>
        <pc:sldMkLst>
          <pc:docMk/>
          <pc:sldMk cId="1696830504" sldId="603"/>
        </pc:sldMkLst>
      </pc:sldChg>
      <pc:sldChg chg="add">
        <pc:chgData name="John MacFadyen" userId="6199100c7c05f63e" providerId="LiveId" clId="{E9EDF9EF-73D5-4FF8-A056-761FA0B8A852}" dt="2023-12-11T16:36:06.363" v="12"/>
        <pc:sldMkLst>
          <pc:docMk/>
          <pc:sldMk cId="424815115" sldId="1004"/>
        </pc:sldMkLst>
      </pc:sldChg>
      <pc:sldChg chg="del">
        <pc:chgData name="John MacFadyen" userId="6199100c7c05f63e" providerId="LiveId" clId="{E9EDF9EF-73D5-4FF8-A056-761FA0B8A852}" dt="2023-12-11T16:35:54.400" v="11" actId="47"/>
        <pc:sldMkLst>
          <pc:docMk/>
          <pc:sldMk cId="4254558140" sldId="1004"/>
        </pc:sldMkLst>
      </pc:sldChg>
      <pc:sldChg chg="add">
        <pc:chgData name="John MacFadyen" userId="6199100c7c05f63e" providerId="LiveId" clId="{E9EDF9EF-73D5-4FF8-A056-761FA0B8A852}" dt="2023-12-11T16:36:06.363" v="12"/>
        <pc:sldMkLst>
          <pc:docMk/>
          <pc:sldMk cId="2119141493" sldId="1012"/>
        </pc:sldMkLst>
      </pc:sldChg>
      <pc:sldChg chg="del">
        <pc:chgData name="John MacFadyen" userId="6199100c7c05f63e" providerId="LiveId" clId="{E9EDF9EF-73D5-4FF8-A056-761FA0B8A852}" dt="2023-12-11T16:35:54.400" v="11" actId="47"/>
        <pc:sldMkLst>
          <pc:docMk/>
          <pc:sldMk cId="2864357986" sldId="1012"/>
        </pc:sldMkLst>
      </pc:sldChg>
      <pc:sldChg chg="del">
        <pc:chgData name="John MacFadyen" userId="6199100c7c05f63e" providerId="LiveId" clId="{E9EDF9EF-73D5-4FF8-A056-761FA0B8A852}" dt="2023-12-11T16:54:15.037" v="93" actId="47"/>
        <pc:sldMkLst>
          <pc:docMk/>
          <pc:sldMk cId="1143581402" sldId="1013"/>
        </pc:sldMkLst>
      </pc:sldChg>
      <pc:sldChg chg="ord">
        <pc:chgData name="John MacFadyen" userId="6199100c7c05f63e" providerId="LiveId" clId="{E9EDF9EF-73D5-4FF8-A056-761FA0B8A852}" dt="2023-12-11T16:33:05.560" v="2"/>
        <pc:sldMkLst>
          <pc:docMk/>
          <pc:sldMk cId="1441310258" sldId="2142533835"/>
        </pc:sldMkLst>
      </pc:sldChg>
      <pc:sldChg chg="mod modShow">
        <pc:chgData name="John MacFadyen" userId="6199100c7c05f63e" providerId="LiveId" clId="{E9EDF9EF-73D5-4FF8-A056-761FA0B8A852}" dt="2023-12-12T00:11:08.979" v="841" actId="729"/>
        <pc:sldMkLst>
          <pc:docMk/>
          <pc:sldMk cId="2041873256" sldId="2142533837"/>
        </pc:sldMkLst>
      </pc:sldChg>
      <pc:sldChg chg="mod modShow">
        <pc:chgData name="John MacFadyen" userId="6199100c7c05f63e" providerId="LiveId" clId="{E9EDF9EF-73D5-4FF8-A056-761FA0B8A852}" dt="2023-12-12T00:11:04.516" v="840" actId="729"/>
        <pc:sldMkLst>
          <pc:docMk/>
          <pc:sldMk cId="2412253229" sldId="2142533842"/>
        </pc:sldMkLst>
      </pc:sldChg>
      <pc:sldChg chg="add">
        <pc:chgData name="John MacFadyen" userId="6199100c7c05f63e" providerId="LiveId" clId="{E9EDF9EF-73D5-4FF8-A056-761FA0B8A852}" dt="2023-12-11T16:38:42.335" v="13"/>
        <pc:sldMkLst>
          <pc:docMk/>
          <pc:sldMk cId="634561556" sldId="2147470371"/>
        </pc:sldMkLst>
      </pc:sldChg>
      <pc:sldChg chg="add mod ord modShow">
        <pc:chgData name="John MacFadyen" userId="6199100c7c05f63e" providerId="LiveId" clId="{E9EDF9EF-73D5-4FF8-A056-761FA0B8A852}" dt="2023-12-12T00:18:16.958" v="846"/>
        <pc:sldMkLst>
          <pc:docMk/>
          <pc:sldMk cId="3148005392" sldId="2147470377"/>
        </pc:sldMkLst>
      </pc:sldChg>
      <pc:sldChg chg="add del">
        <pc:chgData name="John MacFadyen" userId="6199100c7c05f63e" providerId="LiveId" clId="{E9EDF9EF-73D5-4FF8-A056-761FA0B8A852}" dt="2023-12-11T16:49:51.040" v="57" actId="47"/>
        <pc:sldMkLst>
          <pc:docMk/>
          <pc:sldMk cId="1093281132" sldId="2147470378"/>
        </pc:sldMkLst>
      </pc:sldChg>
      <pc:sldChg chg="add del">
        <pc:chgData name="John MacFadyen" userId="6199100c7c05f63e" providerId="LiveId" clId="{E9EDF9EF-73D5-4FF8-A056-761FA0B8A852}" dt="2023-12-11T16:50:13.052" v="62" actId="47"/>
        <pc:sldMkLst>
          <pc:docMk/>
          <pc:sldMk cId="2423029046" sldId="2147470379"/>
        </pc:sldMkLst>
      </pc:sldChg>
      <pc:sldChg chg="add del">
        <pc:chgData name="John MacFadyen" userId="6199100c7c05f63e" providerId="LiveId" clId="{E9EDF9EF-73D5-4FF8-A056-761FA0B8A852}" dt="2023-12-11T16:49:47.066" v="56" actId="47"/>
        <pc:sldMkLst>
          <pc:docMk/>
          <pc:sldMk cId="1759729189" sldId="2147470380"/>
        </pc:sldMkLst>
      </pc:sldChg>
      <pc:sldChg chg="add del">
        <pc:chgData name="John MacFadyen" userId="6199100c7c05f63e" providerId="LiveId" clId="{E9EDF9EF-73D5-4FF8-A056-761FA0B8A852}" dt="2023-12-11T16:49:59.256" v="59" actId="47"/>
        <pc:sldMkLst>
          <pc:docMk/>
          <pc:sldMk cId="844252593" sldId="2147470381"/>
        </pc:sldMkLst>
      </pc:sldChg>
      <pc:sldChg chg="modSp add">
        <pc:chgData name="John MacFadyen" userId="6199100c7c05f63e" providerId="LiveId" clId="{E9EDF9EF-73D5-4FF8-A056-761FA0B8A852}" dt="2023-12-11T16:44:59.346" v="28" actId="20577"/>
        <pc:sldMkLst>
          <pc:docMk/>
          <pc:sldMk cId="2449208019" sldId="2147470382"/>
        </pc:sldMkLst>
        <pc:spChg chg="mod">
          <ac:chgData name="John MacFadyen" userId="6199100c7c05f63e" providerId="LiveId" clId="{E9EDF9EF-73D5-4FF8-A056-761FA0B8A852}" dt="2023-12-11T16:44:59.346" v="28" actId="20577"/>
          <ac:spMkLst>
            <pc:docMk/>
            <pc:sldMk cId="2449208019" sldId="2147470382"/>
            <ac:spMk id="3" creationId="{EF77301A-4221-4137-1B57-E97E7C864AD4}"/>
          </ac:spMkLst>
        </pc:spChg>
      </pc:sldChg>
      <pc:sldChg chg="add del">
        <pc:chgData name="John MacFadyen" userId="6199100c7c05f63e" providerId="LiveId" clId="{E9EDF9EF-73D5-4FF8-A056-761FA0B8A852}" dt="2023-12-11T16:49:56.303" v="58" actId="47"/>
        <pc:sldMkLst>
          <pc:docMk/>
          <pc:sldMk cId="636403066" sldId="2147470383"/>
        </pc:sldMkLst>
      </pc:sldChg>
      <pc:sldChg chg="add del">
        <pc:chgData name="John MacFadyen" userId="6199100c7c05f63e" providerId="LiveId" clId="{E9EDF9EF-73D5-4FF8-A056-761FA0B8A852}" dt="2023-12-11T16:49:40.219" v="55" actId="47"/>
        <pc:sldMkLst>
          <pc:docMk/>
          <pc:sldMk cId="37794940" sldId="2147470384"/>
        </pc:sldMkLst>
      </pc:sldChg>
      <pc:sldChg chg="mod modShow">
        <pc:chgData name="John MacFadyen" userId="6199100c7c05f63e" providerId="LiveId" clId="{E9EDF9EF-73D5-4FF8-A056-761FA0B8A852}" dt="2023-12-12T00:04:51.438" v="691" actId="729"/>
        <pc:sldMkLst>
          <pc:docMk/>
          <pc:sldMk cId="3822787336" sldId="2147470869"/>
        </pc:sldMkLst>
      </pc:sldChg>
      <pc:sldChg chg="mod modShow">
        <pc:chgData name="John MacFadyen" userId="6199100c7c05f63e" providerId="LiveId" clId="{E9EDF9EF-73D5-4FF8-A056-761FA0B8A852}" dt="2023-12-11T16:53:43.884" v="92" actId="729"/>
        <pc:sldMkLst>
          <pc:docMk/>
          <pc:sldMk cId="464686719" sldId="2147470882"/>
        </pc:sldMkLst>
      </pc:sldChg>
      <pc:sldChg chg="mod modShow">
        <pc:chgData name="John MacFadyen" userId="6199100c7c05f63e" providerId="LiveId" clId="{E9EDF9EF-73D5-4FF8-A056-761FA0B8A852}" dt="2023-12-11T16:53:40.394" v="91" actId="729"/>
        <pc:sldMkLst>
          <pc:docMk/>
          <pc:sldMk cId="3189374521" sldId="2147470888"/>
        </pc:sldMkLst>
      </pc:sldChg>
      <pc:sldChg chg="modSp mod">
        <pc:chgData name="John MacFadyen" userId="6199100c7c05f63e" providerId="LiveId" clId="{E9EDF9EF-73D5-4FF8-A056-761FA0B8A852}" dt="2023-12-11T16:48:25.177" v="54" actId="20577"/>
        <pc:sldMkLst>
          <pc:docMk/>
          <pc:sldMk cId="2139587124" sldId="2147470895"/>
        </pc:sldMkLst>
        <pc:spChg chg="mod">
          <ac:chgData name="John MacFadyen" userId="6199100c7c05f63e" providerId="LiveId" clId="{E9EDF9EF-73D5-4FF8-A056-761FA0B8A852}" dt="2023-12-11T16:48:25.177" v="54" actId="20577"/>
          <ac:spMkLst>
            <pc:docMk/>
            <pc:sldMk cId="2139587124" sldId="2147470895"/>
            <ac:spMk id="3" creationId="{F8D7B7DD-4232-38F2-E09F-528638D44E81}"/>
          </ac:spMkLst>
        </pc:spChg>
      </pc:sldChg>
      <pc:sldChg chg="modSp mod">
        <pc:chgData name="John MacFadyen" userId="6199100c7c05f63e" providerId="LiveId" clId="{E9EDF9EF-73D5-4FF8-A056-761FA0B8A852}" dt="2023-12-11T16:50:59.542" v="90" actId="12"/>
        <pc:sldMkLst>
          <pc:docMk/>
          <pc:sldMk cId="69110190" sldId="2147470920"/>
        </pc:sldMkLst>
        <pc:spChg chg="mod">
          <ac:chgData name="John MacFadyen" userId="6199100c7c05f63e" providerId="LiveId" clId="{E9EDF9EF-73D5-4FF8-A056-761FA0B8A852}" dt="2023-12-11T16:50:59.542" v="90" actId="12"/>
          <ac:spMkLst>
            <pc:docMk/>
            <pc:sldMk cId="69110190" sldId="2147470920"/>
            <ac:spMk id="3" creationId="{5BC288EF-6FF3-B370-EF31-7BA13D0EF778}"/>
          </ac:spMkLst>
        </pc:spChg>
      </pc:sldChg>
      <pc:sldChg chg="mod modShow">
        <pc:chgData name="John MacFadyen" userId="6199100c7c05f63e" providerId="LiveId" clId="{E9EDF9EF-73D5-4FF8-A056-761FA0B8A852}" dt="2023-12-12T00:05:29.334" v="694" actId="729"/>
        <pc:sldMkLst>
          <pc:docMk/>
          <pc:sldMk cId="3015918341" sldId="2147470937"/>
        </pc:sldMkLst>
      </pc:sldChg>
      <pc:sldChg chg="add del">
        <pc:chgData name="John MacFadyen" userId="6199100c7c05f63e" providerId="LiveId" clId="{E9EDF9EF-73D5-4FF8-A056-761FA0B8A852}" dt="2023-12-11T16:34:07.547" v="7"/>
        <pc:sldMkLst>
          <pc:docMk/>
          <pc:sldMk cId="2038356451" sldId="2147470957"/>
        </pc:sldMkLst>
      </pc:sldChg>
      <pc:sldChg chg="add del">
        <pc:chgData name="John MacFadyen" userId="6199100c7c05f63e" providerId="LiveId" clId="{E9EDF9EF-73D5-4FF8-A056-761FA0B8A852}" dt="2023-12-11T16:34:07.547" v="7"/>
        <pc:sldMkLst>
          <pc:docMk/>
          <pc:sldMk cId="1247391657" sldId="2147470958"/>
        </pc:sldMkLst>
      </pc:sldChg>
      <pc:sldChg chg="ord">
        <pc:chgData name="John MacFadyen" userId="6199100c7c05f63e" providerId="LiveId" clId="{E9EDF9EF-73D5-4FF8-A056-761FA0B8A852}" dt="2023-12-11T16:33:14.318" v="4"/>
        <pc:sldMkLst>
          <pc:docMk/>
          <pc:sldMk cId="3062045220" sldId="2147470959"/>
        </pc:sldMkLst>
      </pc:sldChg>
      <pc:sldChg chg="add del">
        <pc:chgData name="John MacFadyen" userId="6199100c7c05f63e" providerId="LiveId" clId="{E9EDF9EF-73D5-4FF8-A056-761FA0B8A852}" dt="2023-12-11T16:34:39.210" v="10"/>
        <pc:sldMkLst>
          <pc:docMk/>
          <pc:sldMk cId="3944762436" sldId="2147470967"/>
        </pc:sldMkLst>
      </pc:sldChg>
      <pc:sldChg chg="mod modShow">
        <pc:chgData name="John MacFadyen" userId="6199100c7c05f63e" providerId="LiveId" clId="{E9EDF9EF-73D5-4FF8-A056-761FA0B8A852}" dt="2023-12-12T00:05:01.236" v="692" actId="729"/>
        <pc:sldMkLst>
          <pc:docMk/>
          <pc:sldMk cId="1720626449" sldId="2147470974"/>
        </pc:sldMkLst>
      </pc:sldChg>
      <pc:sldChg chg="mod modShow">
        <pc:chgData name="John MacFadyen" userId="6199100c7c05f63e" providerId="LiveId" clId="{E9EDF9EF-73D5-4FF8-A056-761FA0B8A852}" dt="2023-12-12T00:05:05.623" v="693" actId="729"/>
        <pc:sldMkLst>
          <pc:docMk/>
          <pc:sldMk cId="1899893568" sldId="2147470975"/>
        </pc:sldMkLst>
      </pc:sldChg>
      <pc:sldChg chg="modSp mod">
        <pc:chgData name="John MacFadyen" userId="6199100c7c05f63e" providerId="LiveId" clId="{E9EDF9EF-73D5-4FF8-A056-761FA0B8A852}" dt="2023-12-11T16:40:42.442" v="15" actId="1076"/>
        <pc:sldMkLst>
          <pc:docMk/>
          <pc:sldMk cId="1577959869" sldId="2147470983"/>
        </pc:sldMkLst>
        <pc:spChg chg="mod">
          <ac:chgData name="John MacFadyen" userId="6199100c7c05f63e" providerId="LiveId" clId="{E9EDF9EF-73D5-4FF8-A056-761FA0B8A852}" dt="2023-12-11T16:40:42.442" v="15" actId="1076"/>
          <ac:spMkLst>
            <pc:docMk/>
            <pc:sldMk cId="1577959869" sldId="2147470983"/>
            <ac:spMk id="2" creationId="{12C1E310-BD5D-F49D-36BC-08BA8C288E06}"/>
          </ac:spMkLst>
        </pc:spChg>
        <pc:spChg chg="mod">
          <ac:chgData name="John MacFadyen" userId="6199100c7c05f63e" providerId="LiveId" clId="{E9EDF9EF-73D5-4FF8-A056-761FA0B8A852}" dt="2023-12-11T16:40:33.592" v="14" actId="20577"/>
          <ac:spMkLst>
            <pc:docMk/>
            <pc:sldMk cId="1577959869" sldId="2147470983"/>
            <ac:spMk id="3" creationId="{842F4B13-36F4-588F-AF07-D20DFCC4505D}"/>
          </ac:spMkLst>
        </pc:spChg>
      </pc:sldChg>
      <pc:sldChg chg="del">
        <pc:chgData name="John MacFadyen" userId="6199100c7c05f63e" providerId="LiveId" clId="{E9EDF9EF-73D5-4FF8-A056-761FA0B8A852}" dt="2023-12-12T00:18:10.208" v="843" actId="47"/>
        <pc:sldMkLst>
          <pc:docMk/>
          <pc:sldMk cId="2451677592" sldId="2147473782"/>
        </pc:sldMkLst>
      </pc:sldChg>
      <pc:sldChg chg="del">
        <pc:chgData name="John MacFadyen" userId="6199100c7c05f63e" providerId="LiveId" clId="{E9EDF9EF-73D5-4FF8-A056-761FA0B8A852}" dt="2023-12-12T00:18:05.778" v="842" actId="47"/>
        <pc:sldMkLst>
          <pc:docMk/>
          <pc:sldMk cId="315410302" sldId="2147473783"/>
        </pc:sldMkLst>
      </pc:sldChg>
      <pc:sldChg chg="del">
        <pc:chgData name="John MacFadyen" userId="6199100c7c05f63e" providerId="LiveId" clId="{E9EDF9EF-73D5-4FF8-A056-761FA0B8A852}" dt="2023-12-12T00:18:11.007" v="844" actId="47"/>
        <pc:sldMkLst>
          <pc:docMk/>
          <pc:sldMk cId="1521831617" sldId="2147473787"/>
        </pc:sldMkLst>
      </pc:sldChg>
      <pc:sldChg chg="del">
        <pc:chgData name="John MacFadyen" userId="6199100c7c05f63e" providerId="LiveId" clId="{E9EDF9EF-73D5-4FF8-A056-761FA0B8A852}" dt="2023-12-11T16:55:27.576" v="97" actId="47"/>
        <pc:sldMkLst>
          <pc:docMk/>
          <pc:sldMk cId="4262886335" sldId="2147473794"/>
        </pc:sldMkLst>
      </pc:sldChg>
      <pc:sldChg chg="del">
        <pc:chgData name="John MacFadyen" userId="6199100c7c05f63e" providerId="LiveId" clId="{E9EDF9EF-73D5-4FF8-A056-761FA0B8A852}" dt="2023-12-11T16:55:28.561" v="98" actId="47"/>
        <pc:sldMkLst>
          <pc:docMk/>
          <pc:sldMk cId="1729553871" sldId="2147473795"/>
        </pc:sldMkLst>
      </pc:sldChg>
      <pc:sldChg chg="del">
        <pc:chgData name="John MacFadyen" userId="6199100c7c05f63e" providerId="LiveId" clId="{E9EDF9EF-73D5-4FF8-A056-761FA0B8A852}" dt="2023-12-11T16:55:29.479" v="99" actId="47"/>
        <pc:sldMkLst>
          <pc:docMk/>
          <pc:sldMk cId="3888649246" sldId="2147473796"/>
        </pc:sldMkLst>
      </pc:sldChg>
      <pc:sldChg chg="mod ord modShow">
        <pc:chgData name="John MacFadyen" userId="6199100c7c05f63e" providerId="LiveId" clId="{E9EDF9EF-73D5-4FF8-A056-761FA0B8A852}" dt="2023-12-11T16:55:05.115" v="96" actId="729"/>
        <pc:sldMkLst>
          <pc:docMk/>
          <pc:sldMk cId="483458224" sldId="2147473799"/>
        </pc:sldMkLst>
      </pc:sldChg>
      <pc:sldChg chg="mod modShow">
        <pc:chgData name="John MacFadyen" userId="6199100c7c05f63e" providerId="LiveId" clId="{E9EDF9EF-73D5-4FF8-A056-761FA0B8A852}" dt="2023-12-11T16:55:05.115" v="96" actId="729"/>
        <pc:sldMkLst>
          <pc:docMk/>
          <pc:sldMk cId="2898150296" sldId="2147473800"/>
        </pc:sldMkLst>
      </pc:sldChg>
      <pc:sldChg chg="add">
        <pc:chgData name="John MacFadyen" userId="6199100c7c05f63e" providerId="LiveId" clId="{E9EDF9EF-73D5-4FF8-A056-761FA0B8A852}" dt="2023-12-11T16:38:42.335" v="13"/>
        <pc:sldMkLst>
          <pc:docMk/>
          <pc:sldMk cId="2291273098" sldId="2147474721"/>
        </pc:sldMkLst>
      </pc:sldChg>
      <pc:sldChg chg="add">
        <pc:chgData name="John MacFadyen" userId="6199100c7c05f63e" providerId="LiveId" clId="{E9EDF9EF-73D5-4FF8-A056-761FA0B8A852}" dt="2023-12-11T16:41:11.432" v="16"/>
        <pc:sldMkLst>
          <pc:docMk/>
          <pc:sldMk cId="1622713811" sldId="2147474722"/>
        </pc:sldMkLst>
      </pc:sldChg>
      <pc:sldChg chg="add">
        <pc:chgData name="John MacFadyen" userId="6199100c7c05f63e" providerId="LiveId" clId="{E9EDF9EF-73D5-4FF8-A056-761FA0B8A852}" dt="2023-12-11T16:41:43.155" v="17"/>
        <pc:sldMkLst>
          <pc:docMk/>
          <pc:sldMk cId="1970226803" sldId="2147474723"/>
        </pc:sldMkLst>
      </pc:sldChg>
      <pc:sldChg chg="modSp add del modAnim">
        <pc:chgData name="John MacFadyen" userId="6199100c7c05f63e" providerId="LiveId" clId="{E9EDF9EF-73D5-4FF8-A056-761FA0B8A852}" dt="2023-12-11T16:50:07.671" v="61" actId="47"/>
        <pc:sldMkLst>
          <pc:docMk/>
          <pc:sldMk cId="4134056363" sldId="2147474724"/>
        </pc:sldMkLst>
        <pc:spChg chg="mod">
          <ac:chgData name="John MacFadyen" userId="6199100c7c05f63e" providerId="LiveId" clId="{E9EDF9EF-73D5-4FF8-A056-761FA0B8A852}" dt="2023-12-11T16:44:20.558" v="20"/>
          <ac:spMkLst>
            <pc:docMk/>
            <pc:sldMk cId="4134056363" sldId="2147474724"/>
            <ac:spMk id="3" creationId="{0F84A69D-8836-044B-1E91-0F3B29DE8C31}"/>
          </ac:spMkLst>
        </pc:spChg>
      </pc:sldChg>
      <pc:sldChg chg="modSp add mod">
        <pc:chgData name="John MacFadyen" userId="6199100c7c05f63e" providerId="LiveId" clId="{E9EDF9EF-73D5-4FF8-A056-761FA0B8A852}" dt="2023-12-11T17:01:21.542" v="369" actId="27636"/>
        <pc:sldMkLst>
          <pc:docMk/>
          <pc:sldMk cId="3316509590" sldId="2147474725"/>
        </pc:sldMkLst>
        <pc:spChg chg="mod">
          <ac:chgData name="John MacFadyen" userId="6199100c7c05f63e" providerId="LiveId" clId="{E9EDF9EF-73D5-4FF8-A056-761FA0B8A852}" dt="2023-12-11T17:01:21.542" v="369" actId="27636"/>
          <ac:spMkLst>
            <pc:docMk/>
            <pc:sldMk cId="3316509590" sldId="2147474725"/>
            <ac:spMk id="3" creationId="{30A5C493-332C-F94A-16AE-8557A3191521}"/>
          </ac:spMkLst>
        </pc:spChg>
      </pc:sldChg>
      <pc:sldChg chg="new del">
        <pc:chgData name="John MacFadyen" userId="6199100c7c05f63e" providerId="LiveId" clId="{E9EDF9EF-73D5-4FF8-A056-761FA0B8A852}" dt="2023-12-12T00:09:45.685" v="839" actId="47"/>
        <pc:sldMkLst>
          <pc:docMk/>
          <pc:sldMk cId="1241185668" sldId="2147474726"/>
        </pc:sldMkLst>
      </pc:sldChg>
      <pc:sldChg chg="new del">
        <pc:chgData name="John MacFadyen" userId="6199100c7c05f63e" providerId="LiveId" clId="{E9EDF9EF-73D5-4FF8-A056-761FA0B8A852}" dt="2023-12-12T00:09:29.065" v="838" actId="47"/>
        <pc:sldMkLst>
          <pc:docMk/>
          <pc:sldMk cId="2522497197" sldId="2147474727"/>
        </pc:sldMkLst>
      </pc:sldChg>
      <pc:sldChg chg="modSp new mod">
        <pc:chgData name="John MacFadyen" userId="6199100c7c05f63e" providerId="LiveId" clId="{E9EDF9EF-73D5-4FF8-A056-761FA0B8A852}" dt="2023-12-12T00:04:33.728" v="689" actId="20577"/>
        <pc:sldMkLst>
          <pc:docMk/>
          <pc:sldMk cId="3738117920" sldId="2147474728"/>
        </pc:sldMkLst>
        <pc:spChg chg="mod">
          <ac:chgData name="John MacFadyen" userId="6199100c7c05f63e" providerId="LiveId" clId="{E9EDF9EF-73D5-4FF8-A056-761FA0B8A852}" dt="2023-12-11T18:49:22.940" v="374" actId="20577"/>
          <ac:spMkLst>
            <pc:docMk/>
            <pc:sldMk cId="3738117920" sldId="2147474728"/>
            <ac:spMk id="2" creationId="{84BC9F88-C5D0-7D1C-4A8C-98851F448EE4}"/>
          </ac:spMkLst>
        </pc:spChg>
        <pc:spChg chg="mod">
          <ac:chgData name="John MacFadyen" userId="6199100c7c05f63e" providerId="LiveId" clId="{E9EDF9EF-73D5-4FF8-A056-761FA0B8A852}" dt="2023-12-12T00:04:33.728" v="689" actId="20577"/>
          <ac:spMkLst>
            <pc:docMk/>
            <pc:sldMk cId="3738117920" sldId="2147474728"/>
            <ac:spMk id="3" creationId="{1024EBBF-92E2-8ACB-21DC-3650780E383B}"/>
          </ac:spMkLst>
        </pc:spChg>
      </pc:sldChg>
      <pc:sldChg chg="modSp new mod">
        <pc:chgData name="John MacFadyen" userId="6199100c7c05f63e" providerId="LiveId" clId="{E9EDF9EF-73D5-4FF8-A056-761FA0B8A852}" dt="2023-12-12T00:07:17.723" v="837" actId="20577"/>
        <pc:sldMkLst>
          <pc:docMk/>
          <pc:sldMk cId="4017485741" sldId="2147474729"/>
        </pc:sldMkLst>
        <pc:spChg chg="mod">
          <ac:chgData name="John MacFadyen" userId="6199100c7c05f63e" providerId="LiveId" clId="{E9EDF9EF-73D5-4FF8-A056-761FA0B8A852}" dt="2023-12-12T00:05:45.152" v="697" actId="20577"/>
          <ac:spMkLst>
            <pc:docMk/>
            <pc:sldMk cId="4017485741" sldId="2147474729"/>
            <ac:spMk id="2" creationId="{D5D6E210-766C-86BA-D35B-00686DBE7AD1}"/>
          </ac:spMkLst>
        </pc:spChg>
        <pc:spChg chg="mod">
          <ac:chgData name="John MacFadyen" userId="6199100c7c05f63e" providerId="LiveId" clId="{E9EDF9EF-73D5-4FF8-A056-761FA0B8A852}" dt="2023-12-12T00:07:17.723" v="837" actId="20577"/>
          <ac:spMkLst>
            <pc:docMk/>
            <pc:sldMk cId="4017485741" sldId="2147474729"/>
            <ac:spMk id="3" creationId="{84E29AFC-A63B-8119-53A0-6FFAC28F1F69}"/>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Aliza%20Rozenberg\Downloads\DECLARE%20KM%20listings%20renal%20EP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19800833719"/>
          <c:y val="0.121642568069235"/>
          <c:w val="0.815068434460405"/>
          <c:h val="0.65035420005743305"/>
        </c:manualLayout>
      </c:layout>
      <c:lineChart>
        <c:grouping val="standard"/>
        <c:varyColors val="0"/>
        <c:ser>
          <c:idx val="0"/>
          <c:order val="0"/>
          <c:tx>
            <c:strRef>
              <c:f>Sheet1!$B$1</c:f>
              <c:strCache>
                <c:ptCount val="1"/>
                <c:pt idx="0">
                  <c:v>Series 1</c:v>
                </c:pt>
              </c:strCache>
            </c:strRef>
          </c:tx>
          <c:spPr>
            <a:ln w="28575" cap="rnd">
              <a:solidFill>
                <a:schemeClr val="accent1">
                  <a:alpha val="0"/>
                </a:schemeClr>
              </a:solidFill>
              <a:round/>
            </a:ln>
            <a:effectLst/>
          </c:spPr>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pt idx="0">
                  <c:v>4.3</c:v>
                </c:pt>
                <c:pt idx="1">
                  <c:v>2.5</c:v>
                </c:pt>
                <c:pt idx="2">
                  <c:v>3.5</c:v>
                </c:pt>
                <c:pt idx="3">
                  <c:v>4.5</c:v>
                </c:pt>
              </c:numCache>
            </c:numRef>
          </c:val>
          <c:smooth val="0"/>
          <c:extLst>
            <c:ext xmlns:c16="http://schemas.microsoft.com/office/drawing/2014/chart" uri="{C3380CC4-5D6E-409C-BE32-E72D297353CC}">
              <c16:uniqueId val="{00000000-F555-4F8D-9FB5-ABDC497A9511}"/>
            </c:ext>
          </c:extLst>
        </c:ser>
        <c:dLbls>
          <c:showLegendKey val="0"/>
          <c:showVal val="0"/>
          <c:showCatName val="0"/>
          <c:showSerName val="0"/>
          <c:showPercent val="0"/>
          <c:showBubbleSize val="0"/>
        </c:dLbls>
        <c:smooth val="0"/>
        <c:axId val="788182224"/>
        <c:axId val="788186656"/>
      </c:lineChart>
      <c:catAx>
        <c:axId val="78818222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en-US"/>
          </a:p>
        </c:txPr>
        <c:crossAx val="788186656"/>
        <c:crosses val="autoZero"/>
        <c:auto val="1"/>
        <c:lblAlgn val="ctr"/>
        <c:lblOffset val="0"/>
        <c:noMultiLvlLbl val="0"/>
      </c:catAx>
      <c:valAx>
        <c:axId val="788186656"/>
        <c:scaling>
          <c:orientation val="minMax"/>
          <c:max val="20"/>
        </c:scaling>
        <c:delete val="0"/>
        <c:axPos val="l"/>
        <c:numFmt formatCode="General" sourceLinked="1"/>
        <c:majorTickMark val="out"/>
        <c:minorTickMark val="none"/>
        <c:tickLblPos val="nextTo"/>
        <c:spPr>
          <a:noFill/>
          <a:ln w="12700">
            <a:solidFill>
              <a:schemeClr val="tx1"/>
            </a:solidFill>
          </a:ln>
          <a:effectLst/>
        </c:spPr>
        <c:txPr>
          <a:bodyPr rot="-60000000" vert="horz"/>
          <a:lstStyle/>
          <a:p>
            <a:pPr>
              <a:defRPr/>
            </a:pPr>
            <a:endParaRPr lang="en-US"/>
          </a:p>
        </c:txPr>
        <c:crossAx val="78818222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latin typeface="Arial" charset="0"/>
          <a:ea typeface="Arial" charset="0"/>
          <a:cs typeface="Arial"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955044984056"/>
          <c:y val="7.7094693276450604E-2"/>
          <c:w val="0.851947139593076"/>
          <c:h val="0.51260294295133202"/>
        </c:manualLayout>
      </c:layout>
      <c:scatterChart>
        <c:scatterStyle val="lineMarker"/>
        <c:varyColors val="0"/>
        <c:ser>
          <c:idx val="2"/>
          <c:order val="0"/>
          <c:tx>
            <c:strRef>
              <c:f>Sheet1!$C$2</c:f>
              <c:strCache>
                <c:ptCount val="1"/>
                <c:pt idx="0">
                  <c:v>Placebo2</c:v>
                </c:pt>
              </c:strCache>
            </c:strRef>
          </c:tx>
          <c:spPr>
            <a:ln w="19050" cap="rnd">
              <a:solidFill>
                <a:srgbClr val="82786F">
                  <a:alpha val="0"/>
                </a:srgbClr>
              </a:solidFill>
              <a:round/>
            </a:ln>
            <a:effectLst/>
          </c:spPr>
          <c:marker>
            <c:symbol val="circle"/>
            <c:size val="5"/>
            <c:spPr>
              <a:noFill/>
              <a:ln w="9525">
                <a:noFill/>
              </a:ln>
              <a:effectLst/>
            </c:spPr>
          </c:marker>
          <c:xVal>
            <c:numRef>
              <c:f>Sheet1!$A$112:$A$245</c:f>
              <c:numCache>
                <c:formatCode>General</c:formatCode>
                <c:ptCount val="134"/>
                <c:pt idx="0">
                  <c:v>0</c:v>
                </c:pt>
                <c:pt idx="1">
                  <c:v>0.71428571428571397</c:v>
                </c:pt>
                <c:pt idx="2">
                  <c:v>1.285714285714286</c:v>
                </c:pt>
                <c:pt idx="3">
                  <c:v>3.1428571428571428</c:v>
                </c:pt>
                <c:pt idx="4">
                  <c:v>3.2857142857142851</c:v>
                </c:pt>
                <c:pt idx="5">
                  <c:v>3.4285714285714279</c:v>
                </c:pt>
                <c:pt idx="6">
                  <c:v>4</c:v>
                </c:pt>
                <c:pt idx="7">
                  <c:v>4.8571428571428363</c:v>
                </c:pt>
                <c:pt idx="8">
                  <c:v>5.7142857142857046</c:v>
                </c:pt>
                <c:pt idx="9">
                  <c:v>6.2857142857142847</c:v>
                </c:pt>
                <c:pt idx="10">
                  <c:v>7.1428571428571441</c:v>
                </c:pt>
                <c:pt idx="11">
                  <c:v>7.7142857142857046</c:v>
                </c:pt>
                <c:pt idx="12">
                  <c:v>8</c:v>
                </c:pt>
                <c:pt idx="13">
                  <c:v>9.28571428571429</c:v>
                </c:pt>
                <c:pt idx="14">
                  <c:v>9.7142857142857117</c:v>
                </c:pt>
                <c:pt idx="15">
                  <c:v>11.285714285714301</c:v>
                </c:pt>
                <c:pt idx="16">
                  <c:v>11.571428571428569</c:v>
                </c:pt>
                <c:pt idx="17">
                  <c:v>12</c:v>
                </c:pt>
                <c:pt idx="18">
                  <c:v>12.285714285714301</c:v>
                </c:pt>
                <c:pt idx="19">
                  <c:v>13.285714285714301</c:v>
                </c:pt>
                <c:pt idx="20">
                  <c:v>13.57142857142858</c:v>
                </c:pt>
                <c:pt idx="21">
                  <c:v>13.71428571428571</c:v>
                </c:pt>
                <c:pt idx="22">
                  <c:v>14.71428571428571</c:v>
                </c:pt>
                <c:pt idx="23">
                  <c:v>15.142857142857141</c:v>
                </c:pt>
                <c:pt idx="24">
                  <c:v>15.285714285714301</c:v>
                </c:pt>
                <c:pt idx="25">
                  <c:v>15.285714285714301</c:v>
                </c:pt>
                <c:pt idx="26">
                  <c:v>16</c:v>
                </c:pt>
                <c:pt idx="27">
                  <c:v>16.857142857142861</c:v>
                </c:pt>
                <c:pt idx="28">
                  <c:v>17</c:v>
                </c:pt>
                <c:pt idx="29">
                  <c:v>17.285714285714111</c:v>
                </c:pt>
                <c:pt idx="30">
                  <c:v>18.285714285714111</c:v>
                </c:pt>
                <c:pt idx="31">
                  <c:v>18.42857142857142</c:v>
                </c:pt>
                <c:pt idx="32">
                  <c:v>20.142857142857139</c:v>
                </c:pt>
                <c:pt idx="33">
                  <c:v>21.285714285714111</c:v>
                </c:pt>
                <c:pt idx="34">
                  <c:v>21.714285714285719</c:v>
                </c:pt>
                <c:pt idx="35">
                  <c:v>21.857142857142861</c:v>
                </c:pt>
                <c:pt idx="36">
                  <c:v>22.57142857142858</c:v>
                </c:pt>
                <c:pt idx="37">
                  <c:v>24</c:v>
                </c:pt>
                <c:pt idx="38">
                  <c:v>24.857142857142861</c:v>
                </c:pt>
                <c:pt idx="39">
                  <c:v>29.14285714285716</c:v>
                </c:pt>
                <c:pt idx="40">
                  <c:v>29.285714285714111</c:v>
                </c:pt>
                <c:pt idx="41">
                  <c:v>29.57142857142858</c:v>
                </c:pt>
                <c:pt idx="42">
                  <c:v>30.14285714285716</c:v>
                </c:pt>
                <c:pt idx="43">
                  <c:v>30.85714285714284</c:v>
                </c:pt>
                <c:pt idx="44">
                  <c:v>31.85714285714284</c:v>
                </c:pt>
                <c:pt idx="45">
                  <c:v>32.57142857142837</c:v>
                </c:pt>
                <c:pt idx="46">
                  <c:v>33.285714285714278</c:v>
                </c:pt>
                <c:pt idx="47">
                  <c:v>34.142857142857153</c:v>
                </c:pt>
                <c:pt idx="48">
                  <c:v>34.714285714285722</c:v>
                </c:pt>
                <c:pt idx="49">
                  <c:v>36.57142857142837</c:v>
                </c:pt>
                <c:pt idx="50">
                  <c:v>36.714285714285722</c:v>
                </c:pt>
                <c:pt idx="51">
                  <c:v>37.57142857142837</c:v>
                </c:pt>
                <c:pt idx="52">
                  <c:v>37.57142857142837</c:v>
                </c:pt>
                <c:pt idx="53">
                  <c:v>39.857142857142591</c:v>
                </c:pt>
                <c:pt idx="54">
                  <c:v>42.285714285714278</c:v>
                </c:pt>
                <c:pt idx="55">
                  <c:v>42.428571428571452</c:v>
                </c:pt>
                <c:pt idx="56">
                  <c:v>43.142857142857153</c:v>
                </c:pt>
                <c:pt idx="57">
                  <c:v>43.285714285714278</c:v>
                </c:pt>
                <c:pt idx="58">
                  <c:v>43.857142857142591</c:v>
                </c:pt>
                <c:pt idx="59">
                  <c:v>47.57142857142837</c:v>
                </c:pt>
                <c:pt idx="60">
                  <c:v>48.142857142857153</c:v>
                </c:pt>
                <c:pt idx="61">
                  <c:v>49.285714285714278</c:v>
                </c:pt>
                <c:pt idx="62">
                  <c:v>51.857142857142591</c:v>
                </c:pt>
                <c:pt idx="63">
                  <c:v>53</c:v>
                </c:pt>
                <c:pt idx="64">
                  <c:v>53.142857142857153</c:v>
                </c:pt>
                <c:pt idx="65">
                  <c:v>53.57142857142837</c:v>
                </c:pt>
                <c:pt idx="66">
                  <c:v>54.57142857142837</c:v>
                </c:pt>
                <c:pt idx="67">
                  <c:v>54.714285714285673</c:v>
                </c:pt>
                <c:pt idx="68">
                  <c:v>55</c:v>
                </c:pt>
                <c:pt idx="69">
                  <c:v>56.142857142857153</c:v>
                </c:pt>
                <c:pt idx="70">
                  <c:v>57.714285714285673</c:v>
                </c:pt>
                <c:pt idx="71">
                  <c:v>58.142857142857153</c:v>
                </c:pt>
                <c:pt idx="72">
                  <c:v>58.714285714285673</c:v>
                </c:pt>
                <c:pt idx="73">
                  <c:v>60.285714285714313</c:v>
                </c:pt>
                <c:pt idx="74">
                  <c:v>61.714285714285673</c:v>
                </c:pt>
                <c:pt idx="75">
                  <c:v>62</c:v>
                </c:pt>
                <c:pt idx="76">
                  <c:v>63.857142857142591</c:v>
                </c:pt>
                <c:pt idx="77">
                  <c:v>64.571428571428271</c:v>
                </c:pt>
                <c:pt idx="78">
                  <c:v>64.857142857142748</c:v>
                </c:pt>
                <c:pt idx="79">
                  <c:v>64.857142857142748</c:v>
                </c:pt>
                <c:pt idx="80">
                  <c:v>65.285714285714306</c:v>
                </c:pt>
                <c:pt idx="81">
                  <c:v>66.285714285714306</c:v>
                </c:pt>
                <c:pt idx="82">
                  <c:v>66.857142857142748</c:v>
                </c:pt>
                <c:pt idx="83">
                  <c:v>67.428571428571274</c:v>
                </c:pt>
                <c:pt idx="84">
                  <c:v>67.714285714285694</c:v>
                </c:pt>
                <c:pt idx="85">
                  <c:v>68.285714285714306</c:v>
                </c:pt>
                <c:pt idx="86">
                  <c:v>68.428571428571274</c:v>
                </c:pt>
                <c:pt idx="87">
                  <c:v>70.571428571428271</c:v>
                </c:pt>
                <c:pt idx="88">
                  <c:v>72.285714285714306</c:v>
                </c:pt>
                <c:pt idx="89">
                  <c:v>72.714285714285694</c:v>
                </c:pt>
                <c:pt idx="90">
                  <c:v>73.571428571428271</c:v>
                </c:pt>
                <c:pt idx="91">
                  <c:v>78.142857142856627</c:v>
                </c:pt>
                <c:pt idx="92">
                  <c:v>78.428571428571274</c:v>
                </c:pt>
                <c:pt idx="93">
                  <c:v>79.571428571428271</c:v>
                </c:pt>
                <c:pt idx="94">
                  <c:v>80.285714285714306</c:v>
                </c:pt>
                <c:pt idx="95">
                  <c:v>82.142857142856627</c:v>
                </c:pt>
                <c:pt idx="96">
                  <c:v>82.571428571428271</c:v>
                </c:pt>
                <c:pt idx="97">
                  <c:v>83</c:v>
                </c:pt>
                <c:pt idx="98">
                  <c:v>83.857142857142748</c:v>
                </c:pt>
                <c:pt idx="99">
                  <c:v>85</c:v>
                </c:pt>
                <c:pt idx="100">
                  <c:v>85.142857142856627</c:v>
                </c:pt>
                <c:pt idx="101">
                  <c:v>85.714285714285694</c:v>
                </c:pt>
                <c:pt idx="102">
                  <c:v>85.857142857142748</c:v>
                </c:pt>
                <c:pt idx="103">
                  <c:v>86.714285714285694</c:v>
                </c:pt>
                <c:pt idx="104">
                  <c:v>87.285714285714306</c:v>
                </c:pt>
                <c:pt idx="105">
                  <c:v>88.285714285714306</c:v>
                </c:pt>
                <c:pt idx="106">
                  <c:v>88.285714285714306</c:v>
                </c:pt>
                <c:pt idx="107">
                  <c:v>89.428571428571274</c:v>
                </c:pt>
                <c:pt idx="108">
                  <c:v>90</c:v>
                </c:pt>
                <c:pt idx="109">
                  <c:v>90.428571428571274</c:v>
                </c:pt>
                <c:pt idx="110">
                  <c:v>90.857142857142748</c:v>
                </c:pt>
                <c:pt idx="111">
                  <c:v>91.428571428571274</c:v>
                </c:pt>
                <c:pt idx="112">
                  <c:v>91.857142857142748</c:v>
                </c:pt>
                <c:pt idx="113">
                  <c:v>92.428571428571274</c:v>
                </c:pt>
                <c:pt idx="114">
                  <c:v>94.428571428571274</c:v>
                </c:pt>
                <c:pt idx="115">
                  <c:v>95.714285714285694</c:v>
                </c:pt>
                <c:pt idx="116">
                  <c:v>96.428571428571274</c:v>
                </c:pt>
                <c:pt idx="117">
                  <c:v>96.571428571428271</c:v>
                </c:pt>
                <c:pt idx="118">
                  <c:v>98.571428571428271</c:v>
                </c:pt>
                <c:pt idx="119">
                  <c:v>99</c:v>
                </c:pt>
                <c:pt idx="120">
                  <c:v>99.142857142856627</c:v>
                </c:pt>
                <c:pt idx="121">
                  <c:v>101.4285714285714</c:v>
                </c:pt>
                <c:pt idx="122">
                  <c:v>102.4285714285714</c:v>
                </c:pt>
                <c:pt idx="123">
                  <c:v>103.28571428571431</c:v>
                </c:pt>
                <c:pt idx="124">
                  <c:v>103.8571428571429</c:v>
                </c:pt>
                <c:pt idx="125">
                  <c:v>104.5714285714286</c:v>
                </c:pt>
                <c:pt idx="126">
                  <c:v>106.1428571428571</c:v>
                </c:pt>
                <c:pt idx="127">
                  <c:v>106.4285714285714</c:v>
                </c:pt>
                <c:pt idx="128">
                  <c:v>107.28571428571431</c:v>
                </c:pt>
                <c:pt idx="129">
                  <c:v>110.28571428571431</c:v>
                </c:pt>
                <c:pt idx="130">
                  <c:v>110.4285714285714</c:v>
                </c:pt>
                <c:pt idx="131">
                  <c:v>111.1428571428571</c:v>
                </c:pt>
                <c:pt idx="132">
                  <c:v>111.8571428571429</c:v>
                </c:pt>
                <c:pt idx="133">
                  <c:v>111.8571428571429</c:v>
                </c:pt>
              </c:numCache>
            </c:numRef>
          </c:xVal>
          <c:yVal>
            <c:numRef>
              <c:f>Sheet1!$C$112:$C$245</c:f>
              <c:numCache>
                <c:formatCode>General</c:formatCode>
                <c:ptCount val="134"/>
                <c:pt idx="0">
                  <c:v>0</c:v>
                </c:pt>
                <c:pt idx="1">
                  <c:v>6.0642813826561399E-2</c:v>
                </c:pt>
                <c:pt idx="2">
                  <c:v>0.12128562765312299</c:v>
                </c:pt>
                <c:pt idx="3">
                  <c:v>0.18192844147968401</c:v>
                </c:pt>
                <c:pt idx="4">
                  <c:v>0.303287776587358</c:v>
                </c:pt>
                <c:pt idx="5">
                  <c:v>0.36396745535998098</c:v>
                </c:pt>
                <c:pt idx="6">
                  <c:v>0.42464713413260502</c:v>
                </c:pt>
                <c:pt idx="7">
                  <c:v>0.485326812905229</c:v>
                </c:pt>
                <c:pt idx="8">
                  <c:v>0.60668614790335695</c:v>
                </c:pt>
                <c:pt idx="9">
                  <c:v>0.66736582668974798</c:v>
                </c:pt>
                <c:pt idx="10">
                  <c:v>0.72804550547612701</c:v>
                </c:pt>
                <c:pt idx="11">
                  <c:v>0.78872518426250604</c:v>
                </c:pt>
                <c:pt idx="12">
                  <c:v>0.84940486304888596</c:v>
                </c:pt>
                <c:pt idx="13">
                  <c:v>0.97083851468116</c:v>
                </c:pt>
                <c:pt idx="14">
                  <c:v>1.031555351888592</c:v>
                </c:pt>
                <c:pt idx="15">
                  <c:v>1.0922721890960221</c:v>
                </c:pt>
                <c:pt idx="16">
                  <c:v>1.2137058406443519</c:v>
                </c:pt>
                <c:pt idx="17">
                  <c:v>1.2744226778658381</c:v>
                </c:pt>
                <c:pt idx="18">
                  <c:v>1.3351395150873251</c:v>
                </c:pt>
                <c:pt idx="19">
                  <c:v>1.395856352308811</c:v>
                </c:pt>
                <c:pt idx="20">
                  <c:v>1.456573189530286</c:v>
                </c:pt>
                <c:pt idx="21">
                  <c:v>1.517290026751783</c:v>
                </c:pt>
                <c:pt idx="22">
                  <c:v>1.6387236781304819</c:v>
                </c:pt>
                <c:pt idx="23">
                  <c:v>1.699440515366202</c:v>
                </c:pt>
                <c:pt idx="24">
                  <c:v>1.76019487845931</c:v>
                </c:pt>
                <c:pt idx="25">
                  <c:v>1.76019487845931</c:v>
                </c:pt>
                <c:pt idx="26">
                  <c:v>1.820986837074112</c:v>
                </c:pt>
                <c:pt idx="27">
                  <c:v>1.8818164610908019</c:v>
                </c:pt>
                <c:pt idx="28">
                  <c:v>1.94264608510748</c:v>
                </c:pt>
                <c:pt idx="29">
                  <c:v>2.0034757091241691</c:v>
                </c:pt>
                <c:pt idx="30">
                  <c:v>2.0643053331408581</c:v>
                </c:pt>
                <c:pt idx="31">
                  <c:v>2.12513495715754</c:v>
                </c:pt>
                <c:pt idx="32">
                  <c:v>2.1860024105423981</c:v>
                </c:pt>
                <c:pt idx="33">
                  <c:v>2.2468698639272482</c:v>
                </c:pt>
                <c:pt idx="34">
                  <c:v>2.3077373173120979</c:v>
                </c:pt>
                <c:pt idx="35">
                  <c:v>2.4294722004680862</c:v>
                </c:pt>
                <c:pt idx="36">
                  <c:v>2.4903396538676681</c:v>
                </c:pt>
                <c:pt idx="37">
                  <c:v>2.5512831915839982</c:v>
                </c:pt>
                <c:pt idx="38">
                  <c:v>2.6122648666831338</c:v>
                </c:pt>
                <c:pt idx="39">
                  <c:v>2.67328475085188</c:v>
                </c:pt>
                <c:pt idx="40">
                  <c:v>2.7343046350206239</c:v>
                </c:pt>
                <c:pt idx="41">
                  <c:v>2.7953245191893679</c:v>
                </c:pt>
                <c:pt idx="42">
                  <c:v>2.917364263496125</c:v>
                </c:pt>
                <c:pt idx="43">
                  <c:v>2.9784225249656182</c:v>
                </c:pt>
                <c:pt idx="44">
                  <c:v>3.039557734464692</c:v>
                </c:pt>
                <c:pt idx="45">
                  <c:v>3.100692943963768</c:v>
                </c:pt>
                <c:pt idx="46">
                  <c:v>3.1618281534628521</c:v>
                </c:pt>
                <c:pt idx="47">
                  <c:v>3.2229633629619281</c:v>
                </c:pt>
                <c:pt idx="48">
                  <c:v>3.2840985724610041</c:v>
                </c:pt>
                <c:pt idx="49">
                  <c:v>3.3452337819600779</c:v>
                </c:pt>
                <c:pt idx="50">
                  <c:v>3.4063689914591522</c:v>
                </c:pt>
                <c:pt idx="51">
                  <c:v>3.5287168212877931</c:v>
                </c:pt>
                <c:pt idx="52">
                  <c:v>3.5287168212877931</c:v>
                </c:pt>
                <c:pt idx="53">
                  <c:v>3.6510646510853242</c:v>
                </c:pt>
                <c:pt idx="54">
                  <c:v>3.7122774435560442</c:v>
                </c:pt>
                <c:pt idx="55">
                  <c:v>3.773490236026765</c:v>
                </c:pt>
                <c:pt idx="56">
                  <c:v>3.8347030284974881</c:v>
                </c:pt>
                <c:pt idx="57">
                  <c:v>3.8959158209681961</c:v>
                </c:pt>
                <c:pt idx="58">
                  <c:v>3.9571286134389312</c:v>
                </c:pt>
                <c:pt idx="59">
                  <c:v>4.0183804446803588</c:v>
                </c:pt>
                <c:pt idx="60">
                  <c:v>4.079632275921786</c:v>
                </c:pt>
                <c:pt idx="61">
                  <c:v>4.1408841071631954</c:v>
                </c:pt>
                <c:pt idx="62">
                  <c:v>4.2022535795657783</c:v>
                </c:pt>
                <c:pt idx="63">
                  <c:v>4.32499249920183</c:v>
                </c:pt>
                <c:pt idx="64">
                  <c:v>4.3863619716205564</c:v>
                </c:pt>
                <c:pt idx="65">
                  <c:v>4.4477314440392828</c:v>
                </c:pt>
                <c:pt idx="66">
                  <c:v>4.5091403569929884</c:v>
                </c:pt>
                <c:pt idx="67">
                  <c:v>4.5705492699466879</c:v>
                </c:pt>
                <c:pt idx="68">
                  <c:v>4.6319581829003882</c:v>
                </c:pt>
                <c:pt idx="69">
                  <c:v>4.6933670958540903</c:v>
                </c:pt>
                <c:pt idx="70">
                  <c:v>4.8778314603421631</c:v>
                </c:pt>
                <c:pt idx="71">
                  <c:v>4.9393196106586901</c:v>
                </c:pt>
                <c:pt idx="72">
                  <c:v>5.0008077609752064</c:v>
                </c:pt>
                <c:pt idx="73">
                  <c:v>5.062375610773671</c:v>
                </c:pt>
                <c:pt idx="74">
                  <c:v>5.1239834137517466</c:v>
                </c:pt>
                <c:pt idx="75">
                  <c:v>5.1855912167298346</c:v>
                </c:pt>
                <c:pt idx="76">
                  <c:v>5.3089671291939506</c:v>
                </c:pt>
                <c:pt idx="77">
                  <c:v>5.3706953122909624</c:v>
                </c:pt>
                <c:pt idx="78">
                  <c:v>5.4324637879356903</c:v>
                </c:pt>
                <c:pt idx="79">
                  <c:v>5.4324637879356903</c:v>
                </c:pt>
                <c:pt idx="80">
                  <c:v>5.4942322635803986</c:v>
                </c:pt>
                <c:pt idx="81">
                  <c:v>5.5560007392251176</c:v>
                </c:pt>
                <c:pt idx="82">
                  <c:v>5.6177692148698402</c:v>
                </c:pt>
                <c:pt idx="83">
                  <c:v>5.6795376905145556</c:v>
                </c:pt>
                <c:pt idx="84">
                  <c:v>5.7413061661592781</c:v>
                </c:pt>
                <c:pt idx="85">
                  <c:v>5.8030746418039856</c:v>
                </c:pt>
                <c:pt idx="86">
                  <c:v>5.8648431174487046</c:v>
                </c:pt>
                <c:pt idx="87">
                  <c:v>5.9266927606041397</c:v>
                </c:pt>
                <c:pt idx="88">
                  <c:v>5.9885830943142597</c:v>
                </c:pt>
                <c:pt idx="89">
                  <c:v>6.0504734280243824</c:v>
                </c:pt>
                <c:pt idx="90">
                  <c:v>6.1123637617345201</c:v>
                </c:pt>
                <c:pt idx="91">
                  <c:v>6.236307808993848</c:v>
                </c:pt>
                <c:pt idx="92">
                  <c:v>6.3603338297578746</c:v>
                </c:pt>
                <c:pt idx="93">
                  <c:v>6.4223468537117014</c:v>
                </c:pt>
                <c:pt idx="94">
                  <c:v>6.5464551197394876</c:v>
                </c:pt>
                <c:pt idx="95">
                  <c:v>6.6085092664062959</c:v>
                </c:pt>
                <c:pt idx="96">
                  <c:v>6.6705634130731601</c:v>
                </c:pt>
                <c:pt idx="97">
                  <c:v>6.7326588465973947</c:v>
                </c:pt>
                <c:pt idx="98">
                  <c:v>6.7948370740330066</c:v>
                </c:pt>
                <c:pt idx="99">
                  <c:v>6.8570153014685991</c:v>
                </c:pt>
                <c:pt idx="100">
                  <c:v>6.9191935289042261</c:v>
                </c:pt>
                <c:pt idx="101">
                  <c:v>6.9813717563398301</c:v>
                </c:pt>
                <c:pt idx="102">
                  <c:v>7.0435499837754199</c:v>
                </c:pt>
                <c:pt idx="103">
                  <c:v>7.10572821121103</c:v>
                </c:pt>
                <c:pt idx="104">
                  <c:v>7.1679064386465896</c:v>
                </c:pt>
                <c:pt idx="105">
                  <c:v>7.2300846660822264</c:v>
                </c:pt>
                <c:pt idx="106">
                  <c:v>7.2300846660822264</c:v>
                </c:pt>
                <c:pt idx="107">
                  <c:v>7.2922628935178304</c:v>
                </c:pt>
                <c:pt idx="108">
                  <c:v>7.3544411209534273</c:v>
                </c:pt>
                <c:pt idx="109">
                  <c:v>7.4166193483890304</c:v>
                </c:pt>
                <c:pt idx="110">
                  <c:v>7.4787975758246397</c:v>
                </c:pt>
                <c:pt idx="111">
                  <c:v>7.54101761780458</c:v>
                </c:pt>
                <c:pt idx="112">
                  <c:v>7.6655414715859642</c:v>
                </c:pt>
                <c:pt idx="113">
                  <c:v>7.7278454247090798</c:v>
                </c:pt>
                <c:pt idx="114">
                  <c:v>7.7901493778321651</c:v>
                </c:pt>
                <c:pt idx="115">
                  <c:v>7.8524533309552336</c:v>
                </c:pt>
                <c:pt idx="116">
                  <c:v>7.9147572840783456</c:v>
                </c:pt>
                <c:pt idx="117">
                  <c:v>7.97706123720143</c:v>
                </c:pt>
                <c:pt idx="118">
                  <c:v>8.0394074016748682</c:v>
                </c:pt>
                <c:pt idx="119">
                  <c:v>8.1017958634104801</c:v>
                </c:pt>
                <c:pt idx="120">
                  <c:v>8.1641843251461523</c:v>
                </c:pt>
                <c:pt idx="121">
                  <c:v>8.2265727868817482</c:v>
                </c:pt>
                <c:pt idx="122">
                  <c:v>8.2889612486173672</c:v>
                </c:pt>
                <c:pt idx="123">
                  <c:v>8.3513921803746491</c:v>
                </c:pt>
                <c:pt idx="124">
                  <c:v>8.4138656690042595</c:v>
                </c:pt>
                <c:pt idx="125">
                  <c:v>8.4763818016533996</c:v>
                </c:pt>
                <c:pt idx="126">
                  <c:v>8.5388979343025486</c:v>
                </c:pt>
                <c:pt idx="127">
                  <c:v>8.6014140669516923</c:v>
                </c:pt>
                <c:pt idx="128">
                  <c:v>8.6639301996008307</c:v>
                </c:pt>
                <c:pt idx="129">
                  <c:v>8.8624868730799697</c:v>
                </c:pt>
                <c:pt idx="130">
                  <c:v>9.3103370604337972</c:v>
                </c:pt>
                <c:pt idx="131">
                  <c:v>9.6449852631628179</c:v>
                </c:pt>
                <c:pt idx="132">
                  <c:v>10.141441388090501</c:v>
                </c:pt>
                <c:pt idx="133">
                  <c:v>10.141441388090501</c:v>
                </c:pt>
              </c:numCache>
            </c:numRef>
          </c:yVal>
          <c:smooth val="0"/>
          <c:extLst>
            <c:ext xmlns:c16="http://schemas.microsoft.com/office/drawing/2014/chart" uri="{C3380CC4-5D6E-409C-BE32-E72D297353CC}">
              <c16:uniqueId val="{00000000-BD49-4878-BFE2-68F6D843FCDF}"/>
            </c:ext>
          </c:extLst>
        </c:ser>
        <c:ser>
          <c:idx val="1"/>
          <c:order val="1"/>
          <c:tx>
            <c:strRef>
              <c:f>Sheet1!$B$2</c:f>
              <c:strCache>
                <c:ptCount val="1"/>
                <c:pt idx="0">
                  <c:v>Semaglutide</c:v>
                </c:pt>
              </c:strCache>
            </c:strRef>
          </c:tx>
          <c:spPr>
            <a:ln w="19050" cap="rnd">
              <a:solidFill>
                <a:srgbClr val="001965">
                  <a:alpha val="0"/>
                </a:srgbClr>
              </a:solidFill>
              <a:round/>
            </a:ln>
            <a:effectLst/>
          </c:spPr>
          <c:marker>
            <c:symbol val="square"/>
            <c:size val="5"/>
            <c:spPr>
              <a:noFill/>
              <a:ln w="9525">
                <a:noFill/>
              </a:ln>
              <a:effectLst/>
            </c:spPr>
          </c:marker>
          <c:xVal>
            <c:numRef>
              <c:f>Sheet1!$A$3:$A$111</c:f>
              <c:numCache>
                <c:formatCode>General</c:formatCode>
                <c:ptCount val="109"/>
                <c:pt idx="0">
                  <c:v>0</c:v>
                </c:pt>
                <c:pt idx="1">
                  <c:v>0.14285714285714299</c:v>
                </c:pt>
                <c:pt idx="2">
                  <c:v>0.57142857142857095</c:v>
                </c:pt>
                <c:pt idx="3">
                  <c:v>1</c:v>
                </c:pt>
                <c:pt idx="4">
                  <c:v>1.285714285714286</c:v>
                </c:pt>
                <c:pt idx="5">
                  <c:v>3.7142857142857149</c:v>
                </c:pt>
                <c:pt idx="6">
                  <c:v>4.8571428571428363</c:v>
                </c:pt>
                <c:pt idx="7">
                  <c:v>5.1428571428571441</c:v>
                </c:pt>
                <c:pt idx="8">
                  <c:v>6.7142857142857046</c:v>
                </c:pt>
                <c:pt idx="9">
                  <c:v>8.7142857142857117</c:v>
                </c:pt>
                <c:pt idx="10">
                  <c:v>9</c:v>
                </c:pt>
                <c:pt idx="11">
                  <c:v>9.28571428571429</c:v>
                </c:pt>
                <c:pt idx="12">
                  <c:v>10.285714285714301</c:v>
                </c:pt>
                <c:pt idx="13">
                  <c:v>10.428571428571431</c:v>
                </c:pt>
                <c:pt idx="14">
                  <c:v>10.571428571428569</c:v>
                </c:pt>
                <c:pt idx="15">
                  <c:v>11.428571428571431</c:v>
                </c:pt>
                <c:pt idx="16">
                  <c:v>12.428571428571431</c:v>
                </c:pt>
                <c:pt idx="17">
                  <c:v>12.71428571428571</c:v>
                </c:pt>
                <c:pt idx="18">
                  <c:v>13.71428571428571</c:v>
                </c:pt>
                <c:pt idx="19">
                  <c:v>14</c:v>
                </c:pt>
                <c:pt idx="20">
                  <c:v>14</c:v>
                </c:pt>
                <c:pt idx="21">
                  <c:v>14.285714285714301</c:v>
                </c:pt>
                <c:pt idx="22">
                  <c:v>15.57142857142858</c:v>
                </c:pt>
                <c:pt idx="23">
                  <c:v>16.857142857142861</c:v>
                </c:pt>
                <c:pt idx="24">
                  <c:v>18.857142857142861</c:v>
                </c:pt>
                <c:pt idx="25">
                  <c:v>19.285714285714111</c:v>
                </c:pt>
                <c:pt idx="26">
                  <c:v>21</c:v>
                </c:pt>
                <c:pt idx="27">
                  <c:v>21.714285714285719</c:v>
                </c:pt>
                <c:pt idx="28">
                  <c:v>22.57142857142858</c:v>
                </c:pt>
                <c:pt idx="29">
                  <c:v>24</c:v>
                </c:pt>
                <c:pt idx="30">
                  <c:v>24.142857142857139</c:v>
                </c:pt>
                <c:pt idx="31">
                  <c:v>24.57142857142858</c:v>
                </c:pt>
                <c:pt idx="32">
                  <c:v>24.714285714285719</c:v>
                </c:pt>
                <c:pt idx="33">
                  <c:v>30.14285714285716</c:v>
                </c:pt>
                <c:pt idx="34">
                  <c:v>30.42857142857142</c:v>
                </c:pt>
                <c:pt idx="35">
                  <c:v>31.14285714285716</c:v>
                </c:pt>
                <c:pt idx="36">
                  <c:v>31.714285714285719</c:v>
                </c:pt>
                <c:pt idx="37">
                  <c:v>32.142857142857153</c:v>
                </c:pt>
                <c:pt idx="38">
                  <c:v>32.285714285714278</c:v>
                </c:pt>
                <c:pt idx="39">
                  <c:v>33.142857142857153</c:v>
                </c:pt>
                <c:pt idx="40">
                  <c:v>33.428571428571452</c:v>
                </c:pt>
                <c:pt idx="41">
                  <c:v>35.285714285714278</c:v>
                </c:pt>
                <c:pt idx="42">
                  <c:v>35.285714285714278</c:v>
                </c:pt>
                <c:pt idx="43">
                  <c:v>36.428571428571452</c:v>
                </c:pt>
                <c:pt idx="44">
                  <c:v>36.57142857142837</c:v>
                </c:pt>
                <c:pt idx="45">
                  <c:v>37.57142857142837</c:v>
                </c:pt>
                <c:pt idx="46">
                  <c:v>37.857142857142591</c:v>
                </c:pt>
                <c:pt idx="47">
                  <c:v>40.857142857142591</c:v>
                </c:pt>
                <c:pt idx="48">
                  <c:v>41.57142857142837</c:v>
                </c:pt>
                <c:pt idx="49">
                  <c:v>42.142857142857153</c:v>
                </c:pt>
                <c:pt idx="50">
                  <c:v>45.142857142857153</c:v>
                </c:pt>
                <c:pt idx="51">
                  <c:v>49.857142857142591</c:v>
                </c:pt>
                <c:pt idx="52">
                  <c:v>52.857142857142591</c:v>
                </c:pt>
                <c:pt idx="53">
                  <c:v>54.857142857142591</c:v>
                </c:pt>
                <c:pt idx="54">
                  <c:v>55</c:v>
                </c:pt>
                <c:pt idx="55">
                  <c:v>56</c:v>
                </c:pt>
                <c:pt idx="56">
                  <c:v>56.142857142857153</c:v>
                </c:pt>
                <c:pt idx="57">
                  <c:v>58.57142857142837</c:v>
                </c:pt>
                <c:pt idx="58">
                  <c:v>61</c:v>
                </c:pt>
                <c:pt idx="59">
                  <c:v>61.142857142857153</c:v>
                </c:pt>
                <c:pt idx="60">
                  <c:v>63.714285714285673</c:v>
                </c:pt>
                <c:pt idx="61">
                  <c:v>64.571428571428271</c:v>
                </c:pt>
                <c:pt idx="62">
                  <c:v>67.428571428571274</c:v>
                </c:pt>
                <c:pt idx="63">
                  <c:v>68.285714285714306</c:v>
                </c:pt>
                <c:pt idx="64">
                  <c:v>68.285714285714306</c:v>
                </c:pt>
                <c:pt idx="65">
                  <c:v>69.142857142856627</c:v>
                </c:pt>
                <c:pt idx="66">
                  <c:v>69.428571428571274</c:v>
                </c:pt>
                <c:pt idx="67">
                  <c:v>70.857142857142748</c:v>
                </c:pt>
                <c:pt idx="68">
                  <c:v>72.428571428571274</c:v>
                </c:pt>
                <c:pt idx="69">
                  <c:v>72.571428571428271</c:v>
                </c:pt>
                <c:pt idx="70">
                  <c:v>72.714285714285694</c:v>
                </c:pt>
                <c:pt idx="71">
                  <c:v>73.571428571428271</c:v>
                </c:pt>
                <c:pt idx="72">
                  <c:v>75.428571428571274</c:v>
                </c:pt>
                <c:pt idx="73">
                  <c:v>75.571428571428271</c:v>
                </c:pt>
                <c:pt idx="74">
                  <c:v>77.428571428571274</c:v>
                </c:pt>
                <c:pt idx="75">
                  <c:v>77.857142857142748</c:v>
                </c:pt>
                <c:pt idx="76">
                  <c:v>78.285714285714306</c:v>
                </c:pt>
                <c:pt idx="77">
                  <c:v>78.714285714285694</c:v>
                </c:pt>
                <c:pt idx="78">
                  <c:v>79.142857142856627</c:v>
                </c:pt>
                <c:pt idx="79">
                  <c:v>80</c:v>
                </c:pt>
                <c:pt idx="80">
                  <c:v>80.285714285714306</c:v>
                </c:pt>
                <c:pt idx="81">
                  <c:v>80.428571428571274</c:v>
                </c:pt>
                <c:pt idx="82">
                  <c:v>82.285714285714306</c:v>
                </c:pt>
                <c:pt idx="83">
                  <c:v>82.428571428571274</c:v>
                </c:pt>
                <c:pt idx="84">
                  <c:v>82.571428571428271</c:v>
                </c:pt>
                <c:pt idx="85">
                  <c:v>84.571428571428271</c:v>
                </c:pt>
                <c:pt idx="86">
                  <c:v>84.571428571428271</c:v>
                </c:pt>
                <c:pt idx="87">
                  <c:v>85.285714285714306</c:v>
                </c:pt>
                <c:pt idx="88">
                  <c:v>87.285714285714306</c:v>
                </c:pt>
                <c:pt idx="89">
                  <c:v>87.857142857142748</c:v>
                </c:pt>
                <c:pt idx="90">
                  <c:v>88.857142857142748</c:v>
                </c:pt>
                <c:pt idx="91">
                  <c:v>90.285714285714306</c:v>
                </c:pt>
                <c:pt idx="92">
                  <c:v>90.857142857142748</c:v>
                </c:pt>
                <c:pt idx="93">
                  <c:v>91.142857142856627</c:v>
                </c:pt>
                <c:pt idx="94">
                  <c:v>94.142857142856627</c:v>
                </c:pt>
                <c:pt idx="95">
                  <c:v>96.285714285714306</c:v>
                </c:pt>
                <c:pt idx="96">
                  <c:v>97.714285714285694</c:v>
                </c:pt>
                <c:pt idx="97">
                  <c:v>98</c:v>
                </c:pt>
                <c:pt idx="98">
                  <c:v>98.142857142856627</c:v>
                </c:pt>
                <c:pt idx="99">
                  <c:v>98.428571428571274</c:v>
                </c:pt>
                <c:pt idx="100">
                  <c:v>99.285714285714306</c:v>
                </c:pt>
                <c:pt idx="101">
                  <c:v>103</c:v>
                </c:pt>
                <c:pt idx="102">
                  <c:v>105.5714285714286</c:v>
                </c:pt>
                <c:pt idx="103">
                  <c:v>106.8571428571429</c:v>
                </c:pt>
                <c:pt idx="104">
                  <c:v>107.28571428571431</c:v>
                </c:pt>
                <c:pt idx="105">
                  <c:v>108.71428571428569</c:v>
                </c:pt>
                <c:pt idx="106">
                  <c:v>110</c:v>
                </c:pt>
                <c:pt idx="107">
                  <c:v>111.1428571428571</c:v>
                </c:pt>
                <c:pt idx="108">
                  <c:v>111.1428571428571</c:v>
                </c:pt>
              </c:numCache>
            </c:numRef>
          </c:xVal>
          <c:yVal>
            <c:numRef>
              <c:f>Sheet1!$B$3:$B$111</c:f>
              <c:numCache>
                <c:formatCode>General</c:formatCode>
                <c:ptCount val="109"/>
                <c:pt idx="0">
                  <c:v>0</c:v>
                </c:pt>
                <c:pt idx="1">
                  <c:v>6.06796116504826E-2</c:v>
                </c:pt>
                <c:pt idx="2">
                  <c:v>0.121432997904802</c:v>
                </c:pt>
                <c:pt idx="3">
                  <c:v>0.182186384159122</c:v>
                </c:pt>
                <c:pt idx="4">
                  <c:v>0.242939770413442</c:v>
                </c:pt>
                <c:pt idx="5">
                  <c:v>0.30376724616318901</c:v>
                </c:pt>
                <c:pt idx="6">
                  <c:v>0.36459472191293602</c:v>
                </c:pt>
                <c:pt idx="7">
                  <c:v>0.42542219766268402</c:v>
                </c:pt>
                <c:pt idx="8">
                  <c:v>0.48624967341243103</c:v>
                </c:pt>
                <c:pt idx="9">
                  <c:v>0.54711435251125695</c:v>
                </c:pt>
                <c:pt idx="10">
                  <c:v>0.60797903161009503</c:v>
                </c:pt>
                <c:pt idx="11">
                  <c:v>0.66884371070892201</c:v>
                </c:pt>
                <c:pt idx="12">
                  <c:v>0.72970838980774799</c:v>
                </c:pt>
                <c:pt idx="13">
                  <c:v>0.79061040920050896</c:v>
                </c:pt>
                <c:pt idx="14">
                  <c:v>0.85151242859326004</c:v>
                </c:pt>
                <c:pt idx="15">
                  <c:v>0.912414447986021</c:v>
                </c:pt>
                <c:pt idx="16">
                  <c:v>0.97331646737877098</c:v>
                </c:pt>
                <c:pt idx="17">
                  <c:v>1.0951204831433301</c:v>
                </c:pt>
                <c:pt idx="18">
                  <c:v>1.156022502550258</c:v>
                </c:pt>
                <c:pt idx="19">
                  <c:v>1.216924521957196</c:v>
                </c:pt>
                <c:pt idx="20">
                  <c:v>1.216924521957196</c:v>
                </c:pt>
                <c:pt idx="21">
                  <c:v>1.2778265413641241</c:v>
                </c:pt>
                <c:pt idx="22">
                  <c:v>1.338766154610205</c:v>
                </c:pt>
                <c:pt idx="23">
                  <c:v>1.3997434313996919</c:v>
                </c:pt>
                <c:pt idx="24">
                  <c:v>1.460720708189178</c:v>
                </c:pt>
                <c:pt idx="25">
                  <c:v>1.5216979849786649</c:v>
                </c:pt>
                <c:pt idx="26">
                  <c:v>1.5826752617681521</c:v>
                </c:pt>
                <c:pt idx="27">
                  <c:v>1.6436525385576399</c:v>
                </c:pt>
                <c:pt idx="28">
                  <c:v>1.7046298153471251</c:v>
                </c:pt>
                <c:pt idx="29">
                  <c:v>1.765607092136612</c:v>
                </c:pt>
                <c:pt idx="30">
                  <c:v>1.8265843689261101</c:v>
                </c:pt>
                <c:pt idx="31">
                  <c:v>1.8875616457155959</c:v>
                </c:pt>
                <c:pt idx="32">
                  <c:v>1.9485389225050831</c:v>
                </c:pt>
                <c:pt idx="33">
                  <c:v>2.0095921361274249</c:v>
                </c:pt>
                <c:pt idx="34">
                  <c:v>2.070645349749777</c:v>
                </c:pt>
                <c:pt idx="35">
                  <c:v>2.1317366502178201</c:v>
                </c:pt>
                <c:pt idx="36">
                  <c:v>2.192827950685849</c:v>
                </c:pt>
                <c:pt idx="37">
                  <c:v>2.2539192511538699</c:v>
                </c:pt>
                <c:pt idx="38">
                  <c:v>2.3150105516218988</c:v>
                </c:pt>
                <c:pt idx="39">
                  <c:v>2.3761018520899402</c:v>
                </c:pt>
                <c:pt idx="40">
                  <c:v>2.4371931525579709</c:v>
                </c:pt>
                <c:pt idx="41">
                  <c:v>2.4982844530259891</c:v>
                </c:pt>
                <c:pt idx="42">
                  <c:v>2.4982844530259891</c:v>
                </c:pt>
                <c:pt idx="43">
                  <c:v>2.559414055249797</c:v>
                </c:pt>
                <c:pt idx="44">
                  <c:v>2.6205436574736058</c:v>
                </c:pt>
                <c:pt idx="45">
                  <c:v>2.6817116576887572</c:v>
                </c:pt>
                <c:pt idx="46">
                  <c:v>2.742918128344296</c:v>
                </c:pt>
                <c:pt idx="47">
                  <c:v>2.8041245989998478</c:v>
                </c:pt>
                <c:pt idx="48">
                  <c:v>2.8653310696553862</c:v>
                </c:pt>
                <c:pt idx="49">
                  <c:v>2.9265375403109251</c:v>
                </c:pt>
                <c:pt idx="50">
                  <c:v>2.9877440109664648</c:v>
                </c:pt>
                <c:pt idx="51">
                  <c:v>3.0489891220706551</c:v>
                </c:pt>
                <c:pt idx="52">
                  <c:v>3.1102342331748352</c:v>
                </c:pt>
                <c:pt idx="53">
                  <c:v>3.171518082489722</c:v>
                </c:pt>
                <c:pt idx="54">
                  <c:v>3.232801931804596</c:v>
                </c:pt>
                <c:pt idx="55">
                  <c:v>3.2940857811194841</c:v>
                </c:pt>
                <c:pt idx="56">
                  <c:v>3.3553696304343661</c:v>
                </c:pt>
                <c:pt idx="57">
                  <c:v>3.416692365440432</c:v>
                </c:pt>
                <c:pt idx="58">
                  <c:v>3.4780540602527341</c:v>
                </c:pt>
                <c:pt idx="59">
                  <c:v>3.5394157550650438</c:v>
                </c:pt>
                <c:pt idx="60">
                  <c:v>3.6008947762536598</c:v>
                </c:pt>
                <c:pt idx="61">
                  <c:v>3.6623737974422652</c:v>
                </c:pt>
                <c:pt idx="62">
                  <c:v>3.7238528186308808</c:v>
                </c:pt>
                <c:pt idx="63">
                  <c:v>3.7853318398194951</c:v>
                </c:pt>
                <c:pt idx="64">
                  <c:v>3.7853318398194951</c:v>
                </c:pt>
                <c:pt idx="65">
                  <c:v>3.846850169845176</c:v>
                </c:pt>
                <c:pt idx="66">
                  <c:v>3.908368499870873</c:v>
                </c:pt>
                <c:pt idx="67">
                  <c:v>3.9699262394609618</c:v>
                </c:pt>
                <c:pt idx="68">
                  <c:v>4.0314839790510506</c:v>
                </c:pt>
                <c:pt idx="69">
                  <c:v>4.0930417186411461</c:v>
                </c:pt>
                <c:pt idx="70">
                  <c:v>4.1545994582312256</c:v>
                </c:pt>
                <c:pt idx="71">
                  <c:v>4.2161967593506224</c:v>
                </c:pt>
                <c:pt idx="72">
                  <c:v>4.2779131274180546</c:v>
                </c:pt>
                <c:pt idx="73">
                  <c:v>4.3396294954854904</c:v>
                </c:pt>
                <c:pt idx="74">
                  <c:v>4.4013857062695454</c:v>
                </c:pt>
                <c:pt idx="75">
                  <c:v>4.4631419170536031</c:v>
                </c:pt>
                <c:pt idx="76">
                  <c:v>4.5248981278376634</c:v>
                </c:pt>
                <c:pt idx="77">
                  <c:v>4.5866943102791939</c:v>
                </c:pt>
                <c:pt idx="78">
                  <c:v>4.6484904927207271</c:v>
                </c:pt>
                <c:pt idx="79">
                  <c:v>4.7102866751622567</c:v>
                </c:pt>
                <c:pt idx="80">
                  <c:v>4.7720828576037846</c:v>
                </c:pt>
                <c:pt idx="81">
                  <c:v>4.8956751964807976</c:v>
                </c:pt>
                <c:pt idx="82">
                  <c:v>4.9575517903672646</c:v>
                </c:pt>
                <c:pt idx="83">
                  <c:v>5.0194283842537502</c:v>
                </c:pt>
                <c:pt idx="84">
                  <c:v>5.081304978140234</c:v>
                </c:pt>
                <c:pt idx="85">
                  <c:v>5.1431815720266814</c:v>
                </c:pt>
                <c:pt idx="86">
                  <c:v>5.1431815720266814</c:v>
                </c:pt>
                <c:pt idx="87">
                  <c:v>5.2050581659132007</c:v>
                </c:pt>
                <c:pt idx="88">
                  <c:v>5.2669347597996756</c:v>
                </c:pt>
                <c:pt idx="89">
                  <c:v>5.328811353686139</c:v>
                </c:pt>
                <c:pt idx="90">
                  <c:v>5.3906879475726388</c:v>
                </c:pt>
                <c:pt idx="91">
                  <c:v>5.4525645414591066</c:v>
                </c:pt>
                <c:pt idx="92">
                  <c:v>5.514441135345594</c:v>
                </c:pt>
                <c:pt idx="93">
                  <c:v>5.5763177292320716</c:v>
                </c:pt>
                <c:pt idx="94">
                  <c:v>5.6381943231185456</c:v>
                </c:pt>
                <c:pt idx="95">
                  <c:v>5.7001115184445856</c:v>
                </c:pt>
                <c:pt idx="96">
                  <c:v>5.7620287137706301</c:v>
                </c:pt>
                <c:pt idx="97">
                  <c:v>5.8239459090966408</c:v>
                </c:pt>
                <c:pt idx="98">
                  <c:v>5.8858631044227003</c:v>
                </c:pt>
                <c:pt idx="99">
                  <c:v>6.0096974682930604</c:v>
                </c:pt>
                <c:pt idx="100">
                  <c:v>6.0716554791906958</c:v>
                </c:pt>
                <c:pt idx="101">
                  <c:v>6.1956532667452926</c:v>
                </c:pt>
                <c:pt idx="102">
                  <c:v>6.2576931786059404</c:v>
                </c:pt>
                <c:pt idx="103">
                  <c:v>6.3197741765008946</c:v>
                </c:pt>
                <c:pt idx="104">
                  <c:v>6.4440184805322449</c:v>
                </c:pt>
                <c:pt idx="105">
                  <c:v>6.5061406462158056</c:v>
                </c:pt>
                <c:pt idx="106">
                  <c:v>6.6395127708289268</c:v>
                </c:pt>
                <c:pt idx="107">
                  <c:v>6.9705783283791751</c:v>
                </c:pt>
                <c:pt idx="108">
                  <c:v>6.9705783283791751</c:v>
                </c:pt>
              </c:numCache>
            </c:numRef>
          </c:yVal>
          <c:smooth val="0"/>
          <c:extLst>
            <c:ext xmlns:c16="http://schemas.microsoft.com/office/drawing/2014/chart" uri="{C3380CC4-5D6E-409C-BE32-E72D297353CC}">
              <c16:uniqueId val="{00000001-BD49-4878-BFE2-68F6D843FCDF}"/>
            </c:ext>
          </c:extLst>
        </c:ser>
        <c:ser>
          <c:idx val="0"/>
          <c:order val="2"/>
          <c:tx>
            <c:strRef>
              <c:f>Sheet1!$D$2</c:f>
              <c:strCache>
                <c:ptCount val="1"/>
                <c:pt idx="0">
                  <c:v>Placebo</c:v>
                </c:pt>
              </c:strCache>
            </c:strRef>
          </c:tx>
          <c:spPr>
            <a:ln w="19050" cap="rnd">
              <a:solidFill>
                <a:srgbClr val="82786F"/>
              </a:solidFill>
              <a:round/>
            </a:ln>
            <a:effectLst/>
          </c:spPr>
          <c:marker>
            <c:symbol val="none"/>
          </c:marker>
          <c:xVal>
            <c:numRef>
              <c:f>Sheet1!$D$4:$D$7</c:f>
              <c:numCache>
                <c:formatCode>General</c:formatCode>
                <c:ptCount val="4"/>
              </c:numCache>
            </c:numRef>
          </c:xVal>
          <c:yVal>
            <c:numLit>
              <c:formatCode>General</c:formatCode>
              <c:ptCount val="1"/>
              <c:pt idx="0">
                <c:v>1</c:v>
              </c:pt>
            </c:numLit>
          </c:yVal>
          <c:smooth val="0"/>
          <c:extLst>
            <c:ext xmlns:c16="http://schemas.microsoft.com/office/drawing/2014/chart" uri="{C3380CC4-5D6E-409C-BE32-E72D297353CC}">
              <c16:uniqueId val="{00000002-BD49-4878-BFE2-68F6D843FCDF}"/>
            </c:ext>
          </c:extLst>
        </c:ser>
        <c:dLbls>
          <c:showLegendKey val="0"/>
          <c:showVal val="0"/>
          <c:showCatName val="0"/>
          <c:showSerName val="0"/>
          <c:showPercent val="0"/>
          <c:showBubbleSize val="0"/>
        </c:dLbls>
        <c:axId val="1154497632"/>
        <c:axId val="1154498160"/>
      </c:scatterChart>
      <c:valAx>
        <c:axId val="1154497632"/>
        <c:scaling>
          <c:orientation val="minMax"/>
          <c:max val="109"/>
          <c:min val="0"/>
        </c:scaling>
        <c:delete val="0"/>
        <c:axPos val="b"/>
        <c:title>
          <c:tx>
            <c:rich>
              <a:bodyPr rot="0" vert="horz"/>
              <a:lstStyle/>
              <a:p>
                <a:pPr>
                  <a:defRPr sz="2000" b="0">
                    <a:solidFill>
                      <a:schemeClr val="bg1">
                        <a:lumMod val="50000"/>
                      </a:schemeClr>
                    </a:solidFill>
                  </a:defRPr>
                </a:pPr>
                <a:r>
                  <a:rPr lang="en-US" sz="2000" b="0">
                    <a:solidFill>
                      <a:schemeClr val="bg1">
                        <a:lumMod val="50000"/>
                      </a:schemeClr>
                    </a:solidFill>
                  </a:rPr>
                  <a:t>Time since randomisation (weeks)</a:t>
                </a:r>
                <a:endParaRPr lang="en-GB" sz="2000" b="0">
                  <a:solidFill>
                    <a:schemeClr val="bg1">
                      <a:lumMod val="50000"/>
                    </a:schemeClr>
                  </a:solidFill>
                </a:endParaRPr>
              </a:p>
            </c:rich>
          </c:tx>
          <c:layout>
            <c:manualLayout>
              <c:xMode val="edge"/>
              <c:yMode val="edge"/>
              <c:x val="0.41262351067735797"/>
              <c:y val="0.65517199292589601"/>
            </c:manualLayout>
          </c:layout>
          <c:overlay val="0"/>
          <c:spPr>
            <a:noFill/>
            <a:ln>
              <a:noFill/>
            </a:ln>
            <a:effectLst/>
          </c:spPr>
        </c:title>
        <c:numFmt formatCode="General" sourceLinked="0"/>
        <c:majorTickMark val="out"/>
        <c:minorTickMark val="none"/>
        <c:tickLblPos val="low"/>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8160"/>
        <c:crossesAt val="0"/>
        <c:crossBetween val="midCat"/>
        <c:majorUnit val="8"/>
      </c:valAx>
      <c:valAx>
        <c:axId val="1154498160"/>
        <c:scaling>
          <c:orientation val="minMax"/>
          <c:max val="10"/>
          <c:min val="0"/>
        </c:scaling>
        <c:delete val="0"/>
        <c:axPos val="l"/>
        <c:title>
          <c:tx>
            <c:rich>
              <a:bodyPr rot="-5400000" vert="horz"/>
              <a:lstStyle/>
              <a:p>
                <a:pPr>
                  <a:defRPr sz="2000" b="0">
                    <a:solidFill>
                      <a:schemeClr val="bg1">
                        <a:lumMod val="50000"/>
                      </a:schemeClr>
                    </a:solidFill>
                  </a:defRPr>
                </a:pPr>
                <a:r>
                  <a:rPr lang="en-US" sz="2000" b="0">
                    <a:solidFill>
                      <a:schemeClr val="bg1">
                        <a:lumMod val="50000"/>
                      </a:schemeClr>
                    </a:solidFill>
                  </a:rPr>
                  <a:t>Subjects with an event (%)</a:t>
                </a:r>
              </a:p>
            </c:rich>
          </c:tx>
          <c:layout>
            <c:manualLayout>
              <c:xMode val="edge"/>
              <c:yMode val="edge"/>
              <c:x val="4.4445894048896997E-2"/>
              <c:y val="0.110532406230213"/>
            </c:manualLayout>
          </c:layout>
          <c:overlay val="0"/>
          <c:spPr>
            <a:noFill/>
            <a:ln>
              <a:noFill/>
            </a:ln>
            <a:effectLst/>
          </c:spPr>
        </c:title>
        <c:numFmt formatCode="General" sourceLinked="1"/>
        <c:majorTickMark val="out"/>
        <c:minorTickMark val="none"/>
        <c:tickLblPos val="nextTo"/>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7632"/>
        <c:crossesAt val="-25"/>
        <c:crossBetween val="midCat"/>
        <c:majorUnit val="5"/>
      </c:valAx>
      <c:spPr>
        <a:noFill/>
        <a:ln w="19050">
          <a:noFill/>
        </a:ln>
        <a:effectLst/>
      </c:spPr>
    </c:plotArea>
    <c:plotVisOnly val="1"/>
    <c:dispBlanksAs val="gap"/>
    <c:showDLblsOverMax val="0"/>
  </c:chart>
  <c:spPr>
    <a:noFill/>
    <a:ln>
      <a:noFill/>
    </a:ln>
    <a:effectLst/>
  </c:spPr>
  <c:txPr>
    <a:bodyPr/>
    <a:lstStyle/>
    <a:p>
      <a:pPr>
        <a:defRPr sz="2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34329035156079"/>
          <c:y val="6.5415425438030778E-2"/>
          <c:w val="0.87302433738635665"/>
          <c:h val="0.84591071635165171"/>
        </c:manualLayout>
      </c:layout>
      <c:scatterChart>
        <c:scatterStyle val="smoothMarker"/>
        <c:varyColors val="0"/>
        <c:ser>
          <c:idx val="0"/>
          <c:order val="0"/>
          <c:spPr>
            <a:ln w="25400" cap="rnd">
              <a:solidFill>
                <a:schemeClr val="bg1">
                  <a:lumMod val="50000"/>
                </a:schemeClr>
              </a:solidFill>
              <a:round/>
            </a:ln>
            <a:effectLst/>
          </c:spPr>
          <c:marker>
            <c:symbol val="none"/>
          </c:marker>
          <c:xVal>
            <c:numRef>
              <c:f>RenalnoCVD!$B$6:$B$1446</c:f>
              <c:numCache>
                <c:formatCode>0.0</c:formatCode>
                <c:ptCount val="1441"/>
                <c:pt idx="0">
                  <c:v>0</c:v>
                </c:pt>
                <c:pt idx="1">
                  <c:v>2.7397260273972651E-3</c:v>
                </c:pt>
                <c:pt idx="2">
                  <c:v>5.4794520547945414E-3</c:v>
                </c:pt>
                <c:pt idx="3">
                  <c:v>8.2191780821917679E-3</c:v>
                </c:pt>
                <c:pt idx="4">
                  <c:v>1.0958904109589039E-2</c:v>
                </c:pt>
                <c:pt idx="5">
                  <c:v>1.3698630136986301E-2</c:v>
                </c:pt>
                <c:pt idx="6">
                  <c:v>1.643835616438356E-2</c:v>
                </c:pt>
                <c:pt idx="7">
                  <c:v>1.9178082191780823E-2</c:v>
                </c:pt>
                <c:pt idx="8">
                  <c:v>2.1917808219178082E-2</c:v>
                </c:pt>
                <c:pt idx="9">
                  <c:v>2.4657534246575342E-2</c:v>
                </c:pt>
                <c:pt idx="10">
                  <c:v>2.7397260273972612E-2</c:v>
                </c:pt>
                <c:pt idx="11">
                  <c:v>3.0136986301369871E-2</c:v>
                </c:pt>
                <c:pt idx="12">
                  <c:v>3.2876712328767217E-2</c:v>
                </c:pt>
                <c:pt idx="13">
                  <c:v>3.561643835616439E-2</c:v>
                </c:pt>
                <c:pt idx="14">
                  <c:v>3.8356164383561639E-2</c:v>
                </c:pt>
                <c:pt idx="15">
                  <c:v>4.1095890410958895E-2</c:v>
                </c:pt>
                <c:pt idx="16">
                  <c:v>4.3835616438356192E-2</c:v>
                </c:pt>
                <c:pt idx="17">
                  <c:v>4.6575342465753282E-2</c:v>
                </c:pt>
                <c:pt idx="18">
                  <c:v>4.9315068493150684E-2</c:v>
                </c:pt>
                <c:pt idx="19">
                  <c:v>5.2054794520548037E-2</c:v>
                </c:pt>
                <c:pt idx="20">
                  <c:v>5.4794520547945376E-2</c:v>
                </c:pt>
                <c:pt idx="21">
                  <c:v>5.7534246575342472E-2</c:v>
                </c:pt>
                <c:pt idx="22">
                  <c:v>6.0273972602739728E-2</c:v>
                </c:pt>
                <c:pt idx="23">
                  <c:v>6.3013698630137102E-2</c:v>
                </c:pt>
                <c:pt idx="24">
                  <c:v>6.5753424657534407E-2</c:v>
                </c:pt>
                <c:pt idx="25">
                  <c:v>6.8493150684931503E-2</c:v>
                </c:pt>
                <c:pt idx="26">
                  <c:v>7.123287671232878E-2</c:v>
                </c:pt>
                <c:pt idx="27">
                  <c:v>7.3972602739726112E-2</c:v>
                </c:pt>
                <c:pt idx="28">
                  <c:v>7.6712328767123333E-2</c:v>
                </c:pt>
                <c:pt idx="29">
                  <c:v>7.9452054794520652E-2</c:v>
                </c:pt>
                <c:pt idx="30">
                  <c:v>8.2191780821917595E-2</c:v>
                </c:pt>
                <c:pt idx="31">
                  <c:v>8.4931506849315039E-2</c:v>
                </c:pt>
                <c:pt idx="32">
                  <c:v>8.7671232876712329E-2</c:v>
                </c:pt>
                <c:pt idx="33">
                  <c:v>9.0410958904109592E-2</c:v>
                </c:pt>
                <c:pt idx="34">
                  <c:v>9.3150684931506855E-2</c:v>
                </c:pt>
                <c:pt idx="35">
                  <c:v>9.5890410958904146E-2</c:v>
                </c:pt>
                <c:pt idx="36">
                  <c:v>9.8630136986301367E-2</c:v>
                </c:pt>
                <c:pt idx="37">
                  <c:v>0.10136986301369855</c:v>
                </c:pt>
                <c:pt idx="38">
                  <c:v>0.10410958904109589</c:v>
                </c:pt>
                <c:pt idx="39">
                  <c:v>0.10684931506849306</c:v>
                </c:pt>
                <c:pt idx="40">
                  <c:v>0.1095890410958904</c:v>
                </c:pt>
                <c:pt idx="41">
                  <c:v>0.11232876712328767</c:v>
                </c:pt>
                <c:pt idx="42">
                  <c:v>0.11506849315068493</c:v>
                </c:pt>
                <c:pt idx="43">
                  <c:v>0.11780821917808218</c:v>
                </c:pt>
                <c:pt idx="44">
                  <c:v>0.12054794520547955</c:v>
                </c:pt>
                <c:pt idx="45">
                  <c:v>0.12328767123287672</c:v>
                </c:pt>
                <c:pt idx="46">
                  <c:v>0.12602739726027398</c:v>
                </c:pt>
                <c:pt idx="47">
                  <c:v>0.12876712328767123</c:v>
                </c:pt>
                <c:pt idx="48">
                  <c:v>0.13150684931506848</c:v>
                </c:pt>
                <c:pt idx="49">
                  <c:v>0.13424657534246598</c:v>
                </c:pt>
                <c:pt idx="50">
                  <c:v>0.13698630136986326</c:v>
                </c:pt>
                <c:pt idx="51">
                  <c:v>0.1397260273972605</c:v>
                </c:pt>
                <c:pt idx="52">
                  <c:v>0.14246575342465753</c:v>
                </c:pt>
                <c:pt idx="53">
                  <c:v>0.14520547945205498</c:v>
                </c:pt>
                <c:pt idx="54">
                  <c:v>0.14794520547945247</c:v>
                </c:pt>
                <c:pt idx="55">
                  <c:v>0.1506849315068495</c:v>
                </c:pt>
                <c:pt idx="56">
                  <c:v>0.15342465753424681</c:v>
                </c:pt>
                <c:pt idx="57">
                  <c:v>0.15616438356164419</c:v>
                </c:pt>
                <c:pt idx="58">
                  <c:v>0.15890410958904147</c:v>
                </c:pt>
                <c:pt idx="59">
                  <c:v>0.16164383561643841</c:v>
                </c:pt>
                <c:pt idx="60">
                  <c:v>0.16438356164383539</c:v>
                </c:pt>
                <c:pt idx="61">
                  <c:v>0.16712328767123291</c:v>
                </c:pt>
                <c:pt idx="62">
                  <c:v>0.16986301369863013</c:v>
                </c:pt>
                <c:pt idx="63">
                  <c:v>0.17260273972602741</c:v>
                </c:pt>
                <c:pt idx="64">
                  <c:v>0.17534246575342496</c:v>
                </c:pt>
                <c:pt idx="65">
                  <c:v>0.17808219178082219</c:v>
                </c:pt>
                <c:pt idx="66">
                  <c:v>0.18082191780821918</c:v>
                </c:pt>
                <c:pt idx="67">
                  <c:v>0.18356164383561643</c:v>
                </c:pt>
                <c:pt idx="68">
                  <c:v>0.18630136986301371</c:v>
                </c:pt>
                <c:pt idx="69">
                  <c:v>0.18904109589041146</c:v>
                </c:pt>
                <c:pt idx="70">
                  <c:v>0.19178082191780818</c:v>
                </c:pt>
                <c:pt idx="71">
                  <c:v>0.19452054794520537</c:v>
                </c:pt>
                <c:pt idx="72">
                  <c:v>0.19726027397260273</c:v>
                </c:pt>
                <c:pt idx="73">
                  <c:v>0.2</c:v>
                </c:pt>
                <c:pt idx="74">
                  <c:v>0.20273972602739751</c:v>
                </c:pt>
                <c:pt idx="75">
                  <c:v>0.20547945205479476</c:v>
                </c:pt>
                <c:pt idx="76">
                  <c:v>0.2082191780821922</c:v>
                </c:pt>
                <c:pt idx="77">
                  <c:v>0.21095890410958903</c:v>
                </c:pt>
                <c:pt idx="78">
                  <c:v>0.21369863013698653</c:v>
                </c:pt>
                <c:pt idx="79">
                  <c:v>0.216438356164384</c:v>
                </c:pt>
                <c:pt idx="80">
                  <c:v>0.21917808219178103</c:v>
                </c:pt>
                <c:pt idx="81">
                  <c:v>0.22191780821917809</c:v>
                </c:pt>
                <c:pt idx="82">
                  <c:v>0.22465753424657517</c:v>
                </c:pt>
                <c:pt idx="83">
                  <c:v>0.22739726027397261</c:v>
                </c:pt>
                <c:pt idx="84">
                  <c:v>0.23013698630136994</c:v>
                </c:pt>
                <c:pt idx="85">
                  <c:v>0.23287671232876689</c:v>
                </c:pt>
                <c:pt idx="86">
                  <c:v>0.23561643835616475</c:v>
                </c:pt>
                <c:pt idx="87">
                  <c:v>0.23835616438356164</c:v>
                </c:pt>
                <c:pt idx="88">
                  <c:v>0.24109589041095891</c:v>
                </c:pt>
                <c:pt idx="89">
                  <c:v>0.24383561643835616</c:v>
                </c:pt>
                <c:pt idx="90">
                  <c:v>0.24657534246575341</c:v>
                </c:pt>
                <c:pt idx="91">
                  <c:v>0.24931506849315074</c:v>
                </c:pt>
                <c:pt idx="92">
                  <c:v>0.25205479452054796</c:v>
                </c:pt>
                <c:pt idx="93">
                  <c:v>0.25479452054794521</c:v>
                </c:pt>
                <c:pt idx="94">
                  <c:v>0.25753424657534224</c:v>
                </c:pt>
                <c:pt idx="95">
                  <c:v>0.26027397260273971</c:v>
                </c:pt>
                <c:pt idx="96">
                  <c:v>0.26301369863013679</c:v>
                </c:pt>
                <c:pt idx="97">
                  <c:v>0.26575342465753388</c:v>
                </c:pt>
                <c:pt idx="98">
                  <c:v>0.26849315068493129</c:v>
                </c:pt>
                <c:pt idx="99">
                  <c:v>0.27123287671232876</c:v>
                </c:pt>
                <c:pt idx="100">
                  <c:v>0.27397260273972646</c:v>
                </c:pt>
                <c:pt idx="101">
                  <c:v>0.27671232876712326</c:v>
                </c:pt>
                <c:pt idx="102">
                  <c:v>0.27945205479452057</c:v>
                </c:pt>
                <c:pt idx="103">
                  <c:v>0.28219178082191776</c:v>
                </c:pt>
                <c:pt idx="104">
                  <c:v>0.28493150684931506</c:v>
                </c:pt>
                <c:pt idx="105">
                  <c:v>0.28767123287671226</c:v>
                </c:pt>
                <c:pt idx="106">
                  <c:v>0.29041095890411001</c:v>
                </c:pt>
                <c:pt idx="107">
                  <c:v>0.29315068493150687</c:v>
                </c:pt>
                <c:pt idx="108">
                  <c:v>0.29589041095890456</c:v>
                </c:pt>
                <c:pt idx="109">
                  <c:v>0.29863013698630125</c:v>
                </c:pt>
                <c:pt idx="110">
                  <c:v>0.30136986301369939</c:v>
                </c:pt>
                <c:pt idx="111">
                  <c:v>0.30410958904109592</c:v>
                </c:pt>
                <c:pt idx="112">
                  <c:v>0.30684931506849356</c:v>
                </c:pt>
                <c:pt idx="113">
                  <c:v>0.30958904109589097</c:v>
                </c:pt>
                <c:pt idx="114">
                  <c:v>0.31232876712328883</c:v>
                </c:pt>
                <c:pt idx="115">
                  <c:v>0.31506849315068586</c:v>
                </c:pt>
                <c:pt idx="116">
                  <c:v>0.31780821917808294</c:v>
                </c:pt>
                <c:pt idx="117">
                  <c:v>0.32054794520547997</c:v>
                </c:pt>
                <c:pt idx="118">
                  <c:v>0.32328767123287783</c:v>
                </c:pt>
                <c:pt idx="119">
                  <c:v>0.32602739726027485</c:v>
                </c:pt>
                <c:pt idx="120">
                  <c:v>0.32876712328767194</c:v>
                </c:pt>
                <c:pt idx="121">
                  <c:v>0.33150684931506941</c:v>
                </c:pt>
                <c:pt idx="122">
                  <c:v>0.33424657534246693</c:v>
                </c:pt>
                <c:pt idx="123">
                  <c:v>0.33698630136986474</c:v>
                </c:pt>
                <c:pt idx="124">
                  <c:v>0.33972602739726143</c:v>
                </c:pt>
                <c:pt idx="125">
                  <c:v>0.34246575342465801</c:v>
                </c:pt>
                <c:pt idx="126">
                  <c:v>0.34520547945205482</c:v>
                </c:pt>
                <c:pt idx="127">
                  <c:v>0.34794520547945251</c:v>
                </c:pt>
                <c:pt idx="128">
                  <c:v>0.35068493150684993</c:v>
                </c:pt>
                <c:pt idx="129">
                  <c:v>0.35342465753424746</c:v>
                </c:pt>
                <c:pt idx="130">
                  <c:v>0.35616438356164443</c:v>
                </c:pt>
                <c:pt idx="131">
                  <c:v>0.35890410958904201</c:v>
                </c:pt>
                <c:pt idx="132">
                  <c:v>0.36164383561643826</c:v>
                </c:pt>
                <c:pt idx="133">
                  <c:v>0.36438356164383651</c:v>
                </c:pt>
                <c:pt idx="134">
                  <c:v>0.36712328767123287</c:v>
                </c:pt>
                <c:pt idx="135">
                  <c:v>0.36986301369863056</c:v>
                </c:pt>
                <c:pt idx="136">
                  <c:v>0.37260273972602742</c:v>
                </c:pt>
                <c:pt idx="137">
                  <c:v>0.3753424657534255</c:v>
                </c:pt>
                <c:pt idx="138">
                  <c:v>0.37808219178082292</c:v>
                </c:pt>
                <c:pt idx="139">
                  <c:v>0.38082191780821995</c:v>
                </c:pt>
                <c:pt idx="140">
                  <c:v>0.38356164383561697</c:v>
                </c:pt>
                <c:pt idx="141">
                  <c:v>0.3863013698630145</c:v>
                </c:pt>
                <c:pt idx="142">
                  <c:v>0.38904109589041153</c:v>
                </c:pt>
                <c:pt idx="143">
                  <c:v>0.39178082191780939</c:v>
                </c:pt>
                <c:pt idx="144">
                  <c:v>0.39452054794520636</c:v>
                </c:pt>
                <c:pt idx="145">
                  <c:v>0.39726027397260383</c:v>
                </c:pt>
                <c:pt idx="146">
                  <c:v>0.4</c:v>
                </c:pt>
                <c:pt idx="147">
                  <c:v>0.40273972602739688</c:v>
                </c:pt>
                <c:pt idx="148">
                  <c:v>0.40547945205479452</c:v>
                </c:pt>
                <c:pt idx="149">
                  <c:v>0.40821917808219177</c:v>
                </c:pt>
                <c:pt idx="150">
                  <c:v>0.41095890410958952</c:v>
                </c:pt>
                <c:pt idx="151">
                  <c:v>0.41369863013698627</c:v>
                </c:pt>
                <c:pt idx="152">
                  <c:v>0.41643835616438357</c:v>
                </c:pt>
                <c:pt idx="153">
                  <c:v>0.41917808219178082</c:v>
                </c:pt>
                <c:pt idx="154">
                  <c:v>0.42191780821917857</c:v>
                </c:pt>
                <c:pt idx="155">
                  <c:v>0.42465753424657526</c:v>
                </c:pt>
                <c:pt idx="156">
                  <c:v>0.42739726027397307</c:v>
                </c:pt>
                <c:pt idx="157">
                  <c:v>0.43013698630136987</c:v>
                </c:pt>
                <c:pt idx="158">
                  <c:v>0.43287671232876801</c:v>
                </c:pt>
                <c:pt idx="159">
                  <c:v>0.43561643835616437</c:v>
                </c:pt>
                <c:pt idx="160">
                  <c:v>0.43835616438356251</c:v>
                </c:pt>
                <c:pt idx="161">
                  <c:v>0.44109589041095876</c:v>
                </c:pt>
                <c:pt idx="162">
                  <c:v>0.44383561643835578</c:v>
                </c:pt>
                <c:pt idx="163">
                  <c:v>0.44657534246575326</c:v>
                </c:pt>
                <c:pt idx="164">
                  <c:v>0.44931506849315067</c:v>
                </c:pt>
                <c:pt idx="165">
                  <c:v>0.45205479452054792</c:v>
                </c:pt>
                <c:pt idx="166">
                  <c:v>0.45479452054794522</c:v>
                </c:pt>
                <c:pt idx="167">
                  <c:v>0.45753424657534225</c:v>
                </c:pt>
                <c:pt idx="168">
                  <c:v>0.46027397260273972</c:v>
                </c:pt>
                <c:pt idx="169">
                  <c:v>0.46301369863013675</c:v>
                </c:pt>
                <c:pt idx="170">
                  <c:v>0.46575342465753383</c:v>
                </c:pt>
                <c:pt idx="171">
                  <c:v>0.46849315068493153</c:v>
                </c:pt>
                <c:pt idx="172">
                  <c:v>0.47123287671232877</c:v>
                </c:pt>
                <c:pt idx="173">
                  <c:v>0.47397260273972652</c:v>
                </c:pt>
                <c:pt idx="174">
                  <c:v>0.47671232876712327</c:v>
                </c:pt>
                <c:pt idx="175">
                  <c:v>0.47945205479452052</c:v>
                </c:pt>
                <c:pt idx="176">
                  <c:v>0.48219178082191783</c:v>
                </c:pt>
                <c:pt idx="177">
                  <c:v>0.48493150684931507</c:v>
                </c:pt>
                <c:pt idx="178">
                  <c:v>0.48767123287671227</c:v>
                </c:pt>
                <c:pt idx="179">
                  <c:v>0.49041095890411007</c:v>
                </c:pt>
                <c:pt idx="180">
                  <c:v>0.49315068493150682</c:v>
                </c:pt>
                <c:pt idx="181">
                  <c:v>0.49589041095890463</c:v>
                </c:pt>
                <c:pt idx="182">
                  <c:v>0.49863013698630126</c:v>
                </c:pt>
                <c:pt idx="183">
                  <c:v>0.50136986301369868</c:v>
                </c:pt>
                <c:pt idx="184">
                  <c:v>0.50410958904109548</c:v>
                </c:pt>
                <c:pt idx="185">
                  <c:v>0.5068493150684944</c:v>
                </c:pt>
                <c:pt idx="186">
                  <c:v>0.50958904109589043</c:v>
                </c:pt>
                <c:pt idx="187">
                  <c:v>0.51232876712328768</c:v>
                </c:pt>
                <c:pt idx="188">
                  <c:v>0.51506849315068493</c:v>
                </c:pt>
                <c:pt idx="189">
                  <c:v>0.51780821917808328</c:v>
                </c:pt>
                <c:pt idx="190">
                  <c:v>0.52054794520547942</c:v>
                </c:pt>
                <c:pt idx="191">
                  <c:v>0.52328767123287667</c:v>
                </c:pt>
                <c:pt idx="192">
                  <c:v>0.52602739726027392</c:v>
                </c:pt>
                <c:pt idx="193">
                  <c:v>0.52876712328767128</c:v>
                </c:pt>
                <c:pt idx="194">
                  <c:v>0.53150684931506775</c:v>
                </c:pt>
                <c:pt idx="195">
                  <c:v>0.53424657534246556</c:v>
                </c:pt>
                <c:pt idx="196">
                  <c:v>0.53698630136986258</c:v>
                </c:pt>
                <c:pt idx="197">
                  <c:v>0.53972602739726028</c:v>
                </c:pt>
                <c:pt idx="198">
                  <c:v>0.54246575342465753</c:v>
                </c:pt>
                <c:pt idx="199">
                  <c:v>0.54520547945205478</c:v>
                </c:pt>
                <c:pt idx="200">
                  <c:v>0.54794520547945302</c:v>
                </c:pt>
                <c:pt idx="201">
                  <c:v>0.55068493150684961</c:v>
                </c:pt>
                <c:pt idx="202">
                  <c:v>0.55342465753424663</c:v>
                </c:pt>
                <c:pt idx="203">
                  <c:v>0.55616438356164311</c:v>
                </c:pt>
                <c:pt idx="204">
                  <c:v>0.55890410958904113</c:v>
                </c:pt>
                <c:pt idx="205">
                  <c:v>0.56164383561643938</c:v>
                </c:pt>
                <c:pt idx="206">
                  <c:v>0.56438356164383552</c:v>
                </c:pt>
                <c:pt idx="207">
                  <c:v>0.56712328767123288</c:v>
                </c:pt>
                <c:pt idx="208">
                  <c:v>0.56986301369863102</c:v>
                </c:pt>
                <c:pt idx="209">
                  <c:v>0.57260273972602738</c:v>
                </c:pt>
                <c:pt idx="210">
                  <c:v>0.57534246575342451</c:v>
                </c:pt>
                <c:pt idx="211">
                  <c:v>0.57808219178082099</c:v>
                </c:pt>
                <c:pt idx="212">
                  <c:v>0.58082191780821912</c:v>
                </c:pt>
                <c:pt idx="213">
                  <c:v>0.58356164383561537</c:v>
                </c:pt>
                <c:pt idx="214">
                  <c:v>0.58630136986301284</c:v>
                </c:pt>
                <c:pt idx="215">
                  <c:v>0.58904109589041098</c:v>
                </c:pt>
                <c:pt idx="216">
                  <c:v>0.59178082191780756</c:v>
                </c:pt>
                <c:pt idx="217">
                  <c:v>0.59452054794520437</c:v>
                </c:pt>
                <c:pt idx="218">
                  <c:v>0.59726027397260173</c:v>
                </c:pt>
                <c:pt idx="219">
                  <c:v>0.60000000000000064</c:v>
                </c:pt>
                <c:pt idx="220">
                  <c:v>0.60273972602739811</c:v>
                </c:pt>
                <c:pt idx="221">
                  <c:v>0.60547945205479625</c:v>
                </c:pt>
                <c:pt idx="222">
                  <c:v>0.60821917808219184</c:v>
                </c:pt>
                <c:pt idx="223">
                  <c:v>0.61095890410959053</c:v>
                </c:pt>
                <c:pt idx="224">
                  <c:v>0.61369863013698811</c:v>
                </c:pt>
                <c:pt idx="225">
                  <c:v>0.61643835616438458</c:v>
                </c:pt>
                <c:pt idx="226">
                  <c:v>0.61917808219178183</c:v>
                </c:pt>
                <c:pt idx="227">
                  <c:v>0.62191780821917952</c:v>
                </c:pt>
                <c:pt idx="228">
                  <c:v>0.62465753424657688</c:v>
                </c:pt>
                <c:pt idx="229">
                  <c:v>0.62739726027397358</c:v>
                </c:pt>
                <c:pt idx="230">
                  <c:v>0.63013698630136949</c:v>
                </c:pt>
                <c:pt idx="231">
                  <c:v>0.63287671232876841</c:v>
                </c:pt>
                <c:pt idx="232">
                  <c:v>0.63561643835616521</c:v>
                </c:pt>
                <c:pt idx="233">
                  <c:v>0.63835616438356169</c:v>
                </c:pt>
                <c:pt idx="234">
                  <c:v>0.64109589041095993</c:v>
                </c:pt>
                <c:pt idx="235">
                  <c:v>0.64383561643835829</c:v>
                </c:pt>
                <c:pt idx="236">
                  <c:v>0.64657534246575421</c:v>
                </c:pt>
                <c:pt idx="237">
                  <c:v>0.64931506849315146</c:v>
                </c:pt>
                <c:pt idx="238">
                  <c:v>0.65205479452054893</c:v>
                </c:pt>
                <c:pt idx="239">
                  <c:v>0.65479452054794562</c:v>
                </c:pt>
                <c:pt idx="240">
                  <c:v>0.65753424657534265</c:v>
                </c:pt>
                <c:pt idx="241">
                  <c:v>0.66027397260274046</c:v>
                </c:pt>
                <c:pt idx="242">
                  <c:v>0.66301369863013804</c:v>
                </c:pt>
                <c:pt idx="243">
                  <c:v>0.66575342465753551</c:v>
                </c:pt>
                <c:pt idx="244">
                  <c:v>0.66849315068493165</c:v>
                </c:pt>
                <c:pt idx="245">
                  <c:v>0.67123287671232879</c:v>
                </c:pt>
                <c:pt idx="246">
                  <c:v>0.67397260273972703</c:v>
                </c:pt>
                <c:pt idx="247">
                  <c:v>0.67671232876712328</c:v>
                </c:pt>
                <c:pt idx="248">
                  <c:v>0.67945205479452064</c:v>
                </c:pt>
                <c:pt idx="249">
                  <c:v>0.68219178082191756</c:v>
                </c:pt>
                <c:pt idx="250">
                  <c:v>0.68493150684931503</c:v>
                </c:pt>
                <c:pt idx="251">
                  <c:v>0.6876712328767135</c:v>
                </c:pt>
                <c:pt idx="252">
                  <c:v>0.69041095890410953</c:v>
                </c:pt>
                <c:pt idx="253">
                  <c:v>0.69315068493150689</c:v>
                </c:pt>
                <c:pt idx="254">
                  <c:v>0.69589041095890514</c:v>
                </c:pt>
                <c:pt idx="255">
                  <c:v>0.69863013698630161</c:v>
                </c:pt>
                <c:pt idx="256">
                  <c:v>0.70136986301369864</c:v>
                </c:pt>
                <c:pt idx="257">
                  <c:v>0.70410958904109588</c:v>
                </c:pt>
                <c:pt idx="258">
                  <c:v>0.70684931506849491</c:v>
                </c:pt>
                <c:pt idx="259">
                  <c:v>0.7095890410958906</c:v>
                </c:pt>
                <c:pt idx="260">
                  <c:v>0.71232876712328763</c:v>
                </c:pt>
                <c:pt idx="261">
                  <c:v>0.71506849315068566</c:v>
                </c:pt>
                <c:pt idx="262">
                  <c:v>0.71780821917808402</c:v>
                </c:pt>
                <c:pt idx="263">
                  <c:v>0.7205479452054796</c:v>
                </c:pt>
                <c:pt idx="264">
                  <c:v>0.72328767123287674</c:v>
                </c:pt>
                <c:pt idx="265">
                  <c:v>0.72602739726027465</c:v>
                </c:pt>
                <c:pt idx="266">
                  <c:v>0.72876712328767124</c:v>
                </c:pt>
                <c:pt idx="267">
                  <c:v>0.73150684931506849</c:v>
                </c:pt>
                <c:pt idx="268">
                  <c:v>0.73424657534246551</c:v>
                </c:pt>
                <c:pt idx="269">
                  <c:v>0.73698630136986298</c:v>
                </c:pt>
                <c:pt idx="270">
                  <c:v>0.73972602739726023</c:v>
                </c:pt>
                <c:pt idx="271">
                  <c:v>0.7424657534246577</c:v>
                </c:pt>
                <c:pt idx="272">
                  <c:v>0.74520547945205484</c:v>
                </c:pt>
                <c:pt idx="273">
                  <c:v>0.74794520547945365</c:v>
                </c:pt>
                <c:pt idx="274">
                  <c:v>0.75068493150685023</c:v>
                </c:pt>
                <c:pt idx="275">
                  <c:v>0.7534246575342477</c:v>
                </c:pt>
                <c:pt idx="276">
                  <c:v>0.7561643835616435</c:v>
                </c:pt>
                <c:pt idx="277">
                  <c:v>0.75890410958904164</c:v>
                </c:pt>
                <c:pt idx="278">
                  <c:v>0.76164383561644011</c:v>
                </c:pt>
                <c:pt idx="279">
                  <c:v>0.7643835616438357</c:v>
                </c:pt>
                <c:pt idx="280">
                  <c:v>0.76712328767123283</c:v>
                </c:pt>
                <c:pt idx="281">
                  <c:v>0.76986301369863153</c:v>
                </c:pt>
                <c:pt idx="282">
                  <c:v>0.77260273972602744</c:v>
                </c:pt>
                <c:pt idx="283">
                  <c:v>0.77534246575342469</c:v>
                </c:pt>
                <c:pt idx="284">
                  <c:v>0.7780821917808215</c:v>
                </c:pt>
                <c:pt idx="285">
                  <c:v>0.78082191780821963</c:v>
                </c:pt>
                <c:pt idx="286">
                  <c:v>0.78356164383561566</c:v>
                </c:pt>
                <c:pt idx="287">
                  <c:v>0.78630136986301358</c:v>
                </c:pt>
                <c:pt idx="288">
                  <c:v>0.78904109589041094</c:v>
                </c:pt>
                <c:pt idx="289">
                  <c:v>0.79178082191780819</c:v>
                </c:pt>
                <c:pt idx="290">
                  <c:v>0.79452054794520466</c:v>
                </c:pt>
                <c:pt idx="291">
                  <c:v>0.79726027397260257</c:v>
                </c:pt>
                <c:pt idx="292">
                  <c:v>0.8</c:v>
                </c:pt>
                <c:pt idx="293">
                  <c:v>0.80273972602739763</c:v>
                </c:pt>
                <c:pt idx="294">
                  <c:v>0.80547945205479599</c:v>
                </c:pt>
                <c:pt idx="295">
                  <c:v>0.80821917808219179</c:v>
                </c:pt>
                <c:pt idx="296">
                  <c:v>0.81095890410959004</c:v>
                </c:pt>
                <c:pt idx="297">
                  <c:v>0.81369863013698762</c:v>
                </c:pt>
                <c:pt idx="298">
                  <c:v>0.81643835616438365</c:v>
                </c:pt>
                <c:pt idx="299">
                  <c:v>0.81917808219178156</c:v>
                </c:pt>
                <c:pt idx="300">
                  <c:v>0.82191780821917904</c:v>
                </c:pt>
                <c:pt idx="301">
                  <c:v>0.82465753424657651</c:v>
                </c:pt>
                <c:pt idx="302">
                  <c:v>0.82739726027397265</c:v>
                </c:pt>
                <c:pt idx="303">
                  <c:v>0.83013698630136956</c:v>
                </c:pt>
                <c:pt idx="304">
                  <c:v>0.83287671232876814</c:v>
                </c:pt>
                <c:pt idx="305">
                  <c:v>0.83561643835616461</c:v>
                </c:pt>
                <c:pt idx="306">
                  <c:v>0.83835616438356153</c:v>
                </c:pt>
                <c:pt idx="307">
                  <c:v>0.84109589041095978</c:v>
                </c:pt>
                <c:pt idx="308">
                  <c:v>0.84383561643835792</c:v>
                </c:pt>
                <c:pt idx="309">
                  <c:v>0.84657534246575361</c:v>
                </c:pt>
                <c:pt idx="310">
                  <c:v>0.84931506849315064</c:v>
                </c:pt>
                <c:pt idx="311">
                  <c:v>0.85205479452054877</c:v>
                </c:pt>
                <c:pt idx="312">
                  <c:v>0.85479452054794525</c:v>
                </c:pt>
                <c:pt idx="313">
                  <c:v>0.85753424657534261</c:v>
                </c:pt>
                <c:pt idx="314">
                  <c:v>0.86027397260273974</c:v>
                </c:pt>
                <c:pt idx="315">
                  <c:v>0.86301369863013777</c:v>
                </c:pt>
                <c:pt idx="316">
                  <c:v>0.86575342465753513</c:v>
                </c:pt>
                <c:pt idx="317">
                  <c:v>0.8684931506849316</c:v>
                </c:pt>
                <c:pt idx="318">
                  <c:v>0.87123287671232852</c:v>
                </c:pt>
                <c:pt idx="319">
                  <c:v>0.87397260273972677</c:v>
                </c:pt>
                <c:pt idx="320">
                  <c:v>0.87671232876712257</c:v>
                </c:pt>
                <c:pt idx="321">
                  <c:v>0.8794520547945206</c:v>
                </c:pt>
                <c:pt idx="322">
                  <c:v>0.88219178082191685</c:v>
                </c:pt>
                <c:pt idx="323">
                  <c:v>0.8849315068493151</c:v>
                </c:pt>
                <c:pt idx="324">
                  <c:v>0.88767123287671323</c:v>
                </c:pt>
                <c:pt idx="325">
                  <c:v>0.89041095890410948</c:v>
                </c:pt>
                <c:pt idx="326">
                  <c:v>0.89315068493150651</c:v>
                </c:pt>
                <c:pt idx="327">
                  <c:v>0.89589041095890465</c:v>
                </c:pt>
                <c:pt idx="328">
                  <c:v>0.89863013698630134</c:v>
                </c:pt>
                <c:pt idx="329">
                  <c:v>0.9013698630136987</c:v>
                </c:pt>
                <c:pt idx="330">
                  <c:v>0.90410958904109551</c:v>
                </c:pt>
                <c:pt idx="331">
                  <c:v>0.90684931506849464</c:v>
                </c:pt>
                <c:pt idx="332">
                  <c:v>0.90958904109589045</c:v>
                </c:pt>
                <c:pt idx="333">
                  <c:v>0.9123287671232877</c:v>
                </c:pt>
                <c:pt idx="334">
                  <c:v>0.91506849315068495</c:v>
                </c:pt>
                <c:pt idx="335">
                  <c:v>0.91780821917808353</c:v>
                </c:pt>
                <c:pt idx="336">
                  <c:v>0.92054794520547945</c:v>
                </c:pt>
                <c:pt idx="337">
                  <c:v>0.92328767123287669</c:v>
                </c:pt>
                <c:pt idx="338">
                  <c:v>0.92602739726027394</c:v>
                </c:pt>
                <c:pt idx="339">
                  <c:v>0.92876712328767119</c:v>
                </c:pt>
                <c:pt idx="340">
                  <c:v>0.93150684931506766</c:v>
                </c:pt>
                <c:pt idx="341">
                  <c:v>0.93424657534246558</c:v>
                </c:pt>
                <c:pt idx="342">
                  <c:v>0.9369863013698625</c:v>
                </c:pt>
                <c:pt idx="343">
                  <c:v>0.9397260273972603</c:v>
                </c:pt>
                <c:pt idx="344">
                  <c:v>0.94246575342465755</c:v>
                </c:pt>
                <c:pt idx="345">
                  <c:v>0.9452054794520548</c:v>
                </c:pt>
                <c:pt idx="346">
                  <c:v>0.94794520547945305</c:v>
                </c:pt>
                <c:pt idx="347">
                  <c:v>0.95068493150684963</c:v>
                </c:pt>
                <c:pt idx="348">
                  <c:v>0.95342465753424732</c:v>
                </c:pt>
                <c:pt idx="349">
                  <c:v>0.95616438356164357</c:v>
                </c:pt>
                <c:pt idx="350">
                  <c:v>0.95890410958904104</c:v>
                </c:pt>
                <c:pt idx="351">
                  <c:v>0.96164383561643962</c:v>
                </c:pt>
                <c:pt idx="352">
                  <c:v>0.96438356164383554</c:v>
                </c:pt>
                <c:pt idx="353">
                  <c:v>0.9671232876712329</c:v>
                </c:pt>
                <c:pt idx="354">
                  <c:v>0.96986301369863115</c:v>
                </c:pt>
                <c:pt idx="355">
                  <c:v>0.9726027397260274</c:v>
                </c:pt>
                <c:pt idx="356">
                  <c:v>0.97534246575342454</c:v>
                </c:pt>
                <c:pt idx="357">
                  <c:v>0.97808219178082156</c:v>
                </c:pt>
                <c:pt idx="358">
                  <c:v>0.98082191780821915</c:v>
                </c:pt>
                <c:pt idx="359">
                  <c:v>0.9835616438356154</c:v>
                </c:pt>
                <c:pt idx="360">
                  <c:v>0.98630136986301276</c:v>
                </c:pt>
                <c:pt idx="361">
                  <c:v>0.989041095890411</c:v>
                </c:pt>
                <c:pt idx="362">
                  <c:v>0.99178082191780759</c:v>
                </c:pt>
                <c:pt idx="363">
                  <c:v>0.9945205479452045</c:v>
                </c:pt>
                <c:pt idx="364">
                  <c:v>0.99726027397260186</c:v>
                </c:pt>
                <c:pt idx="365">
                  <c:v>1</c:v>
                </c:pt>
                <c:pt idx="366">
                  <c:v>1.0027397260273974</c:v>
                </c:pt>
                <c:pt idx="367">
                  <c:v>1.0054794520547921</c:v>
                </c:pt>
                <c:pt idx="368">
                  <c:v>1.0082191780821919</c:v>
                </c:pt>
                <c:pt idx="369">
                  <c:v>1.0109589041095901</c:v>
                </c:pt>
                <c:pt idx="370">
                  <c:v>1.0136986301369846</c:v>
                </c:pt>
                <c:pt idx="371">
                  <c:v>1.0164383561643819</c:v>
                </c:pt>
                <c:pt idx="372">
                  <c:v>1.0191780821917809</c:v>
                </c:pt>
                <c:pt idx="373">
                  <c:v>1.0219178082191778</c:v>
                </c:pt>
                <c:pt idx="374">
                  <c:v>1.0246575342465789</c:v>
                </c:pt>
                <c:pt idx="375">
                  <c:v>1.0273972602739718</c:v>
                </c:pt>
                <c:pt idx="376">
                  <c:v>1.0301369863013701</c:v>
                </c:pt>
                <c:pt idx="377">
                  <c:v>1.0328767123287672</c:v>
                </c:pt>
                <c:pt idx="378">
                  <c:v>1.0356164383561639</c:v>
                </c:pt>
                <c:pt idx="379">
                  <c:v>1.0383561643835648</c:v>
                </c:pt>
                <c:pt idx="380">
                  <c:v>1.0410958904109573</c:v>
                </c:pt>
                <c:pt idx="381">
                  <c:v>1.0438356164383558</c:v>
                </c:pt>
                <c:pt idx="382">
                  <c:v>1.0465753424657533</c:v>
                </c:pt>
                <c:pt idx="383">
                  <c:v>1.0493150684931507</c:v>
                </c:pt>
                <c:pt idx="384">
                  <c:v>1.0520547945205481</c:v>
                </c:pt>
                <c:pt idx="385">
                  <c:v>1.0547945205479452</c:v>
                </c:pt>
                <c:pt idx="386">
                  <c:v>1.0575342465753408</c:v>
                </c:pt>
                <c:pt idx="387">
                  <c:v>1.0602739726027401</c:v>
                </c:pt>
                <c:pt idx="388">
                  <c:v>1.0630136986301355</c:v>
                </c:pt>
                <c:pt idx="389">
                  <c:v>1.0657534246575358</c:v>
                </c:pt>
                <c:pt idx="390">
                  <c:v>1.0684931506849316</c:v>
                </c:pt>
                <c:pt idx="391">
                  <c:v>1.0712328767123287</c:v>
                </c:pt>
                <c:pt idx="392">
                  <c:v>1.0739726027397258</c:v>
                </c:pt>
                <c:pt idx="393">
                  <c:v>1.0767123287671241</c:v>
                </c:pt>
                <c:pt idx="394">
                  <c:v>1.0794520547945221</c:v>
                </c:pt>
                <c:pt idx="395">
                  <c:v>1.0821917808219179</c:v>
                </c:pt>
                <c:pt idx="396">
                  <c:v>1.0849315068493151</c:v>
                </c:pt>
                <c:pt idx="397">
                  <c:v>1.0876712328767124</c:v>
                </c:pt>
                <c:pt idx="398">
                  <c:v>1.09041095890411</c:v>
                </c:pt>
                <c:pt idx="399">
                  <c:v>1.0931506849315089</c:v>
                </c:pt>
                <c:pt idx="400">
                  <c:v>1.0958904109589038</c:v>
                </c:pt>
                <c:pt idx="401">
                  <c:v>1.0986301369863039</c:v>
                </c:pt>
                <c:pt idx="402">
                  <c:v>1.1013698630136979</c:v>
                </c:pt>
                <c:pt idx="403">
                  <c:v>1.1041095890410961</c:v>
                </c:pt>
                <c:pt idx="404">
                  <c:v>1.1068493150684915</c:v>
                </c:pt>
                <c:pt idx="405">
                  <c:v>1.1095890410958904</c:v>
                </c:pt>
                <c:pt idx="406">
                  <c:v>1.112328767123288</c:v>
                </c:pt>
                <c:pt idx="407">
                  <c:v>1.1150684931506838</c:v>
                </c:pt>
                <c:pt idx="408">
                  <c:v>1.1178082191780818</c:v>
                </c:pt>
                <c:pt idx="409">
                  <c:v>1.1205479452054801</c:v>
                </c:pt>
                <c:pt idx="410">
                  <c:v>1.1232876712328781</c:v>
                </c:pt>
                <c:pt idx="411">
                  <c:v>1.1260273972602739</c:v>
                </c:pt>
                <c:pt idx="412">
                  <c:v>1.1287671232876721</c:v>
                </c:pt>
                <c:pt idx="413">
                  <c:v>1.1315068493150684</c:v>
                </c:pt>
                <c:pt idx="414">
                  <c:v>1.134246575342466</c:v>
                </c:pt>
                <c:pt idx="415">
                  <c:v>1.1369863013698631</c:v>
                </c:pt>
                <c:pt idx="416">
                  <c:v>1.1397260273972598</c:v>
                </c:pt>
                <c:pt idx="417">
                  <c:v>1.1424657534246576</c:v>
                </c:pt>
                <c:pt idx="418">
                  <c:v>1.1452054794520561</c:v>
                </c:pt>
                <c:pt idx="419">
                  <c:v>1.1479452054794503</c:v>
                </c:pt>
                <c:pt idx="420">
                  <c:v>1.1506849315068521</c:v>
                </c:pt>
                <c:pt idx="421">
                  <c:v>1.1534246575342435</c:v>
                </c:pt>
                <c:pt idx="422">
                  <c:v>1.1561643835616437</c:v>
                </c:pt>
                <c:pt idx="423">
                  <c:v>1.1589041095890411</c:v>
                </c:pt>
                <c:pt idx="424">
                  <c:v>1.1616438356164382</c:v>
                </c:pt>
                <c:pt idx="425">
                  <c:v>1.1643835616438394</c:v>
                </c:pt>
                <c:pt idx="426">
                  <c:v>1.167123287671233</c:v>
                </c:pt>
                <c:pt idx="427">
                  <c:v>1.1698630136986299</c:v>
                </c:pt>
                <c:pt idx="428">
                  <c:v>1.1726027397260304</c:v>
                </c:pt>
                <c:pt idx="429">
                  <c:v>1.1753424657534262</c:v>
                </c:pt>
                <c:pt idx="430">
                  <c:v>1.1780821917808251</c:v>
                </c:pt>
                <c:pt idx="431">
                  <c:v>1.1808219178082191</c:v>
                </c:pt>
                <c:pt idx="432">
                  <c:v>1.1835616438356158</c:v>
                </c:pt>
                <c:pt idx="433">
                  <c:v>1.1863013698630156</c:v>
                </c:pt>
                <c:pt idx="434">
                  <c:v>1.189041095890411</c:v>
                </c:pt>
                <c:pt idx="435">
                  <c:v>1.1917808219178105</c:v>
                </c:pt>
                <c:pt idx="436">
                  <c:v>1.1945205479452061</c:v>
                </c:pt>
                <c:pt idx="437">
                  <c:v>1.1972602739726028</c:v>
                </c:pt>
                <c:pt idx="438">
                  <c:v>1.2</c:v>
                </c:pt>
                <c:pt idx="439">
                  <c:v>1.2027397260273958</c:v>
                </c:pt>
                <c:pt idx="440">
                  <c:v>1.2054794520547916</c:v>
                </c:pt>
                <c:pt idx="441">
                  <c:v>1.2082191780821918</c:v>
                </c:pt>
                <c:pt idx="442">
                  <c:v>1.2109589041095901</c:v>
                </c:pt>
                <c:pt idx="443">
                  <c:v>1.2136986301369845</c:v>
                </c:pt>
                <c:pt idx="444">
                  <c:v>1.2164383561643819</c:v>
                </c:pt>
                <c:pt idx="445">
                  <c:v>1.2191780821917808</c:v>
                </c:pt>
                <c:pt idx="446">
                  <c:v>1.2219178082191766</c:v>
                </c:pt>
                <c:pt idx="447">
                  <c:v>1.2246575342465789</c:v>
                </c:pt>
                <c:pt idx="448">
                  <c:v>1.2273972602739718</c:v>
                </c:pt>
                <c:pt idx="449">
                  <c:v>1.23013698630137</c:v>
                </c:pt>
                <c:pt idx="450">
                  <c:v>1.2328767123287672</c:v>
                </c:pt>
                <c:pt idx="451">
                  <c:v>1.2356164383561639</c:v>
                </c:pt>
                <c:pt idx="452">
                  <c:v>1.2383561643835643</c:v>
                </c:pt>
                <c:pt idx="453">
                  <c:v>1.241095890410957</c:v>
                </c:pt>
                <c:pt idx="454">
                  <c:v>1.2438356164383546</c:v>
                </c:pt>
                <c:pt idx="455">
                  <c:v>1.2465753424657535</c:v>
                </c:pt>
                <c:pt idx="456">
                  <c:v>1.2493150684931507</c:v>
                </c:pt>
                <c:pt idx="457">
                  <c:v>1.252054794520548</c:v>
                </c:pt>
                <c:pt idx="458">
                  <c:v>1.2547945205479452</c:v>
                </c:pt>
                <c:pt idx="459">
                  <c:v>1.2575342465753403</c:v>
                </c:pt>
                <c:pt idx="460">
                  <c:v>1.2602739726027401</c:v>
                </c:pt>
                <c:pt idx="461">
                  <c:v>1.2630136986301352</c:v>
                </c:pt>
                <c:pt idx="462">
                  <c:v>1.2657534246575357</c:v>
                </c:pt>
                <c:pt idx="463">
                  <c:v>1.26849315068493</c:v>
                </c:pt>
                <c:pt idx="464">
                  <c:v>1.2712328767123289</c:v>
                </c:pt>
                <c:pt idx="465">
                  <c:v>1.2739726027397258</c:v>
                </c:pt>
                <c:pt idx="466">
                  <c:v>1.276712328767124</c:v>
                </c:pt>
                <c:pt idx="467">
                  <c:v>1.2794520547945205</c:v>
                </c:pt>
                <c:pt idx="468">
                  <c:v>1.2821917808219179</c:v>
                </c:pt>
                <c:pt idx="469">
                  <c:v>1.284931506849315</c:v>
                </c:pt>
                <c:pt idx="470">
                  <c:v>1.2876712328767124</c:v>
                </c:pt>
                <c:pt idx="471">
                  <c:v>1.2904109589041095</c:v>
                </c:pt>
                <c:pt idx="472">
                  <c:v>1.2931506849315086</c:v>
                </c:pt>
                <c:pt idx="473">
                  <c:v>1.2958904109589038</c:v>
                </c:pt>
                <c:pt idx="474">
                  <c:v>1.2986301369863034</c:v>
                </c:pt>
                <c:pt idx="475">
                  <c:v>1.3013698630136978</c:v>
                </c:pt>
                <c:pt idx="476">
                  <c:v>1.3041095890410961</c:v>
                </c:pt>
                <c:pt idx="477">
                  <c:v>1.3068493150684914</c:v>
                </c:pt>
                <c:pt idx="478">
                  <c:v>1.3095890410958904</c:v>
                </c:pt>
                <c:pt idx="479">
                  <c:v>1.3123287671232877</c:v>
                </c:pt>
                <c:pt idx="480">
                  <c:v>1.3150684931506833</c:v>
                </c:pt>
                <c:pt idx="481">
                  <c:v>1.3178082191780818</c:v>
                </c:pt>
                <c:pt idx="482">
                  <c:v>1.32054794520548</c:v>
                </c:pt>
                <c:pt idx="483">
                  <c:v>1.3232876712328767</c:v>
                </c:pt>
                <c:pt idx="484">
                  <c:v>1.3260273972602739</c:v>
                </c:pt>
                <c:pt idx="485">
                  <c:v>1.3287671232876721</c:v>
                </c:pt>
                <c:pt idx="486">
                  <c:v>1.3315068493150686</c:v>
                </c:pt>
                <c:pt idx="487">
                  <c:v>1.3342465753424657</c:v>
                </c:pt>
                <c:pt idx="488">
                  <c:v>1.3369863013698631</c:v>
                </c:pt>
                <c:pt idx="489">
                  <c:v>1.3397260273972598</c:v>
                </c:pt>
                <c:pt idx="490">
                  <c:v>1.3424657534246576</c:v>
                </c:pt>
                <c:pt idx="491">
                  <c:v>1.3452054794520547</c:v>
                </c:pt>
                <c:pt idx="492">
                  <c:v>1.3479452054794498</c:v>
                </c:pt>
                <c:pt idx="493">
                  <c:v>1.3506849315068516</c:v>
                </c:pt>
                <c:pt idx="494">
                  <c:v>1.353424657534243</c:v>
                </c:pt>
                <c:pt idx="495">
                  <c:v>1.3561643835616439</c:v>
                </c:pt>
                <c:pt idx="496">
                  <c:v>1.3589041095890411</c:v>
                </c:pt>
                <c:pt idx="497">
                  <c:v>1.3616438356164384</c:v>
                </c:pt>
                <c:pt idx="498">
                  <c:v>1.3643835616438391</c:v>
                </c:pt>
                <c:pt idx="499">
                  <c:v>1.3671232876712318</c:v>
                </c:pt>
                <c:pt idx="500">
                  <c:v>1.3698630136986298</c:v>
                </c:pt>
                <c:pt idx="501">
                  <c:v>1.3726027397260301</c:v>
                </c:pt>
                <c:pt idx="502">
                  <c:v>1.3753424657534261</c:v>
                </c:pt>
                <c:pt idx="503">
                  <c:v>1.3780821917808248</c:v>
                </c:pt>
                <c:pt idx="504">
                  <c:v>1.3808219178082193</c:v>
                </c:pt>
                <c:pt idx="505">
                  <c:v>1.3835616438356158</c:v>
                </c:pt>
                <c:pt idx="506">
                  <c:v>1.3863013698630156</c:v>
                </c:pt>
                <c:pt idx="507">
                  <c:v>1.3890410958904098</c:v>
                </c:pt>
                <c:pt idx="508">
                  <c:v>1.3917808219178103</c:v>
                </c:pt>
                <c:pt idx="509">
                  <c:v>1.3945205479452061</c:v>
                </c:pt>
                <c:pt idx="510">
                  <c:v>1.3972602739726028</c:v>
                </c:pt>
                <c:pt idx="511">
                  <c:v>1.4</c:v>
                </c:pt>
                <c:pt idx="512">
                  <c:v>1.4027397260273957</c:v>
                </c:pt>
                <c:pt idx="513">
                  <c:v>1.4054794520547915</c:v>
                </c:pt>
                <c:pt idx="514">
                  <c:v>1.4082191780821918</c:v>
                </c:pt>
                <c:pt idx="515">
                  <c:v>1.4109589041095891</c:v>
                </c:pt>
                <c:pt idx="516">
                  <c:v>1.413698630136984</c:v>
                </c:pt>
                <c:pt idx="517">
                  <c:v>1.4164383561643816</c:v>
                </c:pt>
                <c:pt idx="518">
                  <c:v>1.4191780821917808</c:v>
                </c:pt>
                <c:pt idx="519">
                  <c:v>1.4219178082191763</c:v>
                </c:pt>
                <c:pt idx="520">
                  <c:v>1.4246575342465784</c:v>
                </c:pt>
                <c:pt idx="521">
                  <c:v>1.4273972602739711</c:v>
                </c:pt>
                <c:pt idx="522">
                  <c:v>1.43013698630137</c:v>
                </c:pt>
                <c:pt idx="523">
                  <c:v>1.4328767123287658</c:v>
                </c:pt>
                <c:pt idx="524">
                  <c:v>1.4356164383561638</c:v>
                </c:pt>
                <c:pt idx="525">
                  <c:v>1.4383561643835638</c:v>
                </c:pt>
                <c:pt idx="526">
                  <c:v>1.441095890410957</c:v>
                </c:pt>
                <c:pt idx="527">
                  <c:v>1.4438356164383543</c:v>
                </c:pt>
                <c:pt idx="528">
                  <c:v>1.4465753424657535</c:v>
                </c:pt>
                <c:pt idx="529">
                  <c:v>1.4493150684931506</c:v>
                </c:pt>
                <c:pt idx="530">
                  <c:v>1.452054794520548</c:v>
                </c:pt>
                <c:pt idx="531">
                  <c:v>1.4547945205479438</c:v>
                </c:pt>
                <c:pt idx="532">
                  <c:v>1.4575342465753398</c:v>
                </c:pt>
                <c:pt idx="533">
                  <c:v>1.4602739726027401</c:v>
                </c:pt>
                <c:pt idx="534">
                  <c:v>1.463013698630135</c:v>
                </c:pt>
                <c:pt idx="535">
                  <c:v>1.4657534246575343</c:v>
                </c:pt>
                <c:pt idx="536">
                  <c:v>1.4684931506849297</c:v>
                </c:pt>
                <c:pt idx="537">
                  <c:v>1.4712328767123288</c:v>
                </c:pt>
                <c:pt idx="538">
                  <c:v>1.4739726027397244</c:v>
                </c:pt>
                <c:pt idx="539">
                  <c:v>1.4767123287671233</c:v>
                </c:pt>
                <c:pt idx="540">
                  <c:v>1.4794520547945205</c:v>
                </c:pt>
                <c:pt idx="541">
                  <c:v>1.4821917808219178</c:v>
                </c:pt>
                <c:pt idx="542">
                  <c:v>1.484931506849315</c:v>
                </c:pt>
                <c:pt idx="543">
                  <c:v>1.4876712328767119</c:v>
                </c:pt>
                <c:pt idx="544">
                  <c:v>1.4904109589041097</c:v>
                </c:pt>
                <c:pt idx="545">
                  <c:v>1.4931506849315084</c:v>
                </c:pt>
                <c:pt idx="546">
                  <c:v>1.4958904109589026</c:v>
                </c:pt>
                <c:pt idx="547">
                  <c:v>1.4986301369863031</c:v>
                </c:pt>
                <c:pt idx="548">
                  <c:v>1.5013698630136978</c:v>
                </c:pt>
                <c:pt idx="549">
                  <c:v>1.504109589041096</c:v>
                </c:pt>
                <c:pt idx="550">
                  <c:v>1.5068493150684912</c:v>
                </c:pt>
                <c:pt idx="551">
                  <c:v>1.5095890410958899</c:v>
                </c:pt>
                <c:pt idx="552">
                  <c:v>1.5123287671232877</c:v>
                </c:pt>
                <c:pt idx="553">
                  <c:v>1.5150684931506833</c:v>
                </c:pt>
                <c:pt idx="554">
                  <c:v>1.5178082191780806</c:v>
                </c:pt>
                <c:pt idx="555">
                  <c:v>1.5205479452054795</c:v>
                </c:pt>
                <c:pt idx="556">
                  <c:v>1.5232876712328767</c:v>
                </c:pt>
                <c:pt idx="557">
                  <c:v>1.5260273972602738</c:v>
                </c:pt>
                <c:pt idx="558">
                  <c:v>1.5287671232876721</c:v>
                </c:pt>
                <c:pt idx="559">
                  <c:v>1.5315068493150679</c:v>
                </c:pt>
                <c:pt idx="560">
                  <c:v>1.5342465753424657</c:v>
                </c:pt>
                <c:pt idx="561">
                  <c:v>1.536986301369863</c:v>
                </c:pt>
                <c:pt idx="562">
                  <c:v>1.5397260273972586</c:v>
                </c:pt>
                <c:pt idx="563">
                  <c:v>1.542465753424656</c:v>
                </c:pt>
                <c:pt idx="564">
                  <c:v>1.5452054794520549</c:v>
                </c:pt>
                <c:pt idx="565">
                  <c:v>1.5479452054794496</c:v>
                </c:pt>
                <c:pt idx="566">
                  <c:v>1.5506849315068516</c:v>
                </c:pt>
                <c:pt idx="567">
                  <c:v>1.553424657534243</c:v>
                </c:pt>
                <c:pt idx="568">
                  <c:v>1.5561643835616439</c:v>
                </c:pt>
                <c:pt idx="569">
                  <c:v>1.558904109589041</c:v>
                </c:pt>
                <c:pt idx="570">
                  <c:v>1.5616438356164384</c:v>
                </c:pt>
                <c:pt idx="571">
                  <c:v>1.5643835616438386</c:v>
                </c:pt>
                <c:pt idx="572">
                  <c:v>1.5671232876712318</c:v>
                </c:pt>
                <c:pt idx="573">
                  <c:v>1.5698630136986298</c:v>
                </c:pt>
                <c:pt idx="574">
                  <c:v>1.5726027397260296</c:v>
                </c:pt>
                <c:pt idx="575">
                  <c:v>1.5753424657534247</c:v>
                </c:pt>
                <c:pt idx="576">
                  <c:v>1.5780821917808243</c:v>
                </c:pt>
                <c:pt idx="577">
                  <c:v>1.5808219178082192</c:v>
                </c:pt>
                <c:pt idx="578">
                  <c:v>1.5835616438356148</c:v>
                </c:pt>
                <c:pt idx="579">
                  <c:v>1.5863013698630153</c:v>
                </c:pt>
                <c:pt idx="580">
                  <c:v>1.5890410958904098</c:v>
                </c:pt>
                <c:pt idx="581">
                  <c:v>1.59178082191781</c:v>
                </c:pt>
                <c:pt idx="582">
                  <c:v>1.594520547945206</c:v>
                </c:pt>
                <c:pt idx="583">
                  <c:v>1.5972602739726018</c:v>
                </c:pt>
                <c:pt idx="584">
                  <c:v>1.6</c:v>
                </c:pt>
                <c:pt idx="585">
                  <c:v>1.6027397260273972</c:v>
                </c:pt>
                <c:pt idx="586">
                  <c:v>1.6054794520547928</c:v>
                </c:pt>
                <c:pt idx="587">
                  <c:v>1.6082191780821917</c:v>
                </c:pt>
                <c:pt idx="588">
                  <c:v>1.6109589041095909</c:v>
                </c:pt>
                <c:pt idx="589">
                  <c:v>1.6136986301369858</c:v>
                </c:pt>
                <c:pt idx="590">
                  <c:v>1.6164383561643836</c:v>
                </c:pt>
                <c:pt idx="591">
                  <c:v>1.6191780821917807</c:v>
                </c:pt>
                <c:pt idx="592">
                  <c:v>1.6219178082191779</c:v>
                </c:pt>
                <c:pt idx="593">
                  <c:v>1.6246575342465797</c:v>
                </c:pt>
                <c:pt idx="594">
                  <c:v>1.6273972602739726</c:v>
                </c:pt>
                <c:pt idx="595">
                  <c:v>1.6301369863013715</c:v>
                </c:pt>
                <c:pt idx="596">
                  <c:v>1.6328767123287671</c:v>
                </c:pt>
                <c:pt idx="597">
                  <c:v>1.6356164383561644</c:v>
                </c:pt>
                <c:pt idx="598">
                  <c:v>1.6383561643835651</c:v>
                </c:pt>
                <c:pt idx="599">
                  <c:v>1.6410958904109578</c:v>
                </c:pt>
                <c:pt idx="600">
                  <c:v>1.6438356164383559</c:v>
                </c:pt>
                <c:pt idx="601">
                  <c:v>1.6465753424657541</c:v>
                </c:pt>
                <c:pt idx="602">
                  <c:v>1.6493150684931521</c:v>
                </c:pt>
                <c:pt idx="603">
                  <c:v>1.6520547945205495</c:v>
                </c:pt>
                <c:pt idx="604">
                  <c:v>1.6547945205479453</c:v>
                </c:pt>
                <c:pt idx="605">
                  <c:v>1.6575342465753418</c:v>
                </c:pt>
                <c:pt idx="606">
                  <c:v>1.6602739726027416</c:v>
                </c:pt>
                <c:pt idx="607">
                  <c:v>1.6630136986301358</c:v>
                </c:pt>
                <c:pt idx="608">
                  <c:v>1.6657534246575365</c:v>
                </c:pt>
                <c:pt idx="609">
                  <c:v>1.6684931506849314</c:v>
                </c:pt>
                <c:pt idx="610">
                  <c:v>1.6712328767123301</c:v>
                </c:pt>
                <c:pt idx="611">
                  <c:v>1.6739726027397259</c:v>
                </c:pt>
                <c:pt idx="612">
                  <c:v>1.6767123287671248</c:v>
                </c:pt>
                <c:pt idx="613">
                  <c:v>1.6794520547945224</c:v>
                </c:pt>
                <c:pt idx="614">
                  <c:v>1.682191780821918</c:v>
                </c:pt>
                <c:pt idx="615">
                  <c:v>1.6849315068493151</c:v>
                </c:pt>
                <c:pt idx="616">
                  <c:v>1.6876712328767123</c:v>
                </c:pt>
                <c:pt idx="617">
                  <c:v>1.6904109589041101</c:v>
                </c:pt>
                <c:pt idx="618">
                  <c:v>1.6931506849315094</c:v>
                </c:pt>
                <c:pt idx="619">
                  <c:v>1.6958904109589039</c:v>
                </c:pt>
                <c:pt idx="620">
                  <c:v>1.6986301369863044</c:v>
                </c:pt>
                <c:pt idx="621">
                  <c:v>1.7013698630136971</c:v>
                </c:pt>
                <c:pt idx="622">
                  <c:v>1.704109589041096</c:v>
                </c:pt>
                <c:pt idx="623">
                  <c:v>1.7068493150684907</c:v>
                </c:pt>
                <c:pt idx="624">
                  <c:v>1.7095890410958898</c:v>
                </c:pt>
                <c:pt idx="625">
                  <c:v>1.7123287671232876</c:v>
                </c:pt>
                <c:pt idx="626">
                  <c:v>1.715068493150683</c:v>
                </c:pt>
                <c:pt idx="627">
                  <c:v>1.7178082191780804</c:v>
                </c:pt>
                <c:pt idx="628">
                  <c:v>1.7205479452054795</c:v>
                </c:pt>
                <c:pt idx="629">
                  <c:v>1.7232876712328766</c:v>
                </c:pt>
                <c:pt idx="630">
                  <c:v>1.7260273972602738</c:v>
                </c:pt>
                <c:pt idx="631">
                  <c:v>1.7287671232876711</c:v>
                </c:pt>
                <c:pt idx="632">
                  <c:v>1.7315068493150678</c:v>
                </c:pt>
                <c:pt idx="633">
                  <c:v>1.7342465753424658</c:v>
                </c:pt>
                <c:pt idx="634">
                  <c:v>1.736986301369863</c:v>
                </c:pt>
                <c:pt idx="635">
                  <c:v>1.7397260273972586</c:v>
                </c:pt>
                <c:pt idx="636">
                  <c:v>1.7424657534246557</c:v>
                </c:pt>
                <c:pt idx="637">
                  <c:v>1.7452054794520548</c:v>
                </c:pt>
                <c:pt idx="638">
                  <c:v>1.7479452054794491</c:v>
                </c:pt>
                <c:pt idx="639">
                  <c:v>1.7506849315068511</c:v>
                </c:pt>
                <c:pt idx="640">
                  <c:v>1.7534246575342425</c:v>
                </c:pt>
                <c:pt idx="641">
                  <c:v>1.7561643835616438</c:v>
                </c:pt>
                <c:pt idx="642">
                  <c:v>1.7589041095890412</c:v>
                </c:pt>
                <c:pt idx="643">
                  <c:v>1.7616438356164379</c:v>
                </c:pt>
                <c:pt idx="644">
                  <c:v>1.7643835616438384</c:v>
                </c:pt>
                <c:pt idx="645">
                  <c:v>1.7671232876712313</c:v>
                </c:pt>
                <c:pt idx="646">
                  <c:v>1.7698630136986298</c:v>
                </c:pt>
                <c:pt idx="647">
                  <c:v>1.7726027397260291</c:v>
                </c:pt>
                <c:pt idx="648">
                  <c:v>1.7753424657534247</c:v>
                </c:pt>
                <c:pt idx="649">
                  <c:v>1.7780821917808241</c:v>
                </c:pt>
                <c:pt idx="650">
                  <c:v>1.7808219178082192</c:v>
                </c:pt>
                <c:pt idx="651">
                  <c:v>1.7835616438356146</c:v>
                </c:pt>
                <c:pt idx="652">
                  <c:v>1.7863013698630141</c:v>
                </c:pt>
                <c:pt idx="653">
                  <c:v>1.7890410958904095</c:v>
                </c:pt>
                <c:pt idx="654">
                  <c:v>1.7917808219178097</c:v>
                </c:pt>
                <c:pt idx="655">
                  <c:v>1.7945205479452055</c:v>
                </c:pt>
                <c:pt idx="656">
                  <c:v>1.7972602739726018</c:v>
                </c:pt>
                <c:pt idx="657">
                  <c:v>1.8</c:v>
                </c:pt>
                <c:pt idx="658">
                  <c:v>1.8027397260273972</c:v>
                </c:pt>
                <c:pt idx="659">
                  <c:v>1.8054794520547925</c:v>
                </c:pt>
                <c:pt idx="660">
                  <c:v>1.8082191780821917</c:v>
                </c:pt>
                <c:pt idx="661">
                  <c:v>1.8109589041095906</c:v>
                </c:pt>
                <c:pt idx="662">
                  <c:v>1.8136986301369848</c:v>
                </c:pt>
                <c:pt idx="663">
                  <c:v>1.816438356164382</c:v>
                </c:pt>
                <c:pt idx="664">
                  <c:v>1.8191780821917809</c:v>
                </c:pt>
                <c:pt idx="665">
                  <c:v>1.8219178082191778</c:v>
                </c:pt>
                <c:pt idx="666">
                  <c:v>1.8246575342465792</c:v>
                </c:pt>
                <c:pt idx="667">
                  <c:v>1.8273972602739719</c:v>
                </c:pt>
                <c:pt idx="668">
                  <c:v>1.8301369863013701</c:v>
                </c:pt>
                <c:pt idx="669">
                  <c:v>1.832876712328767</c:v>
                </c:pt>
                <c:pt idx="670">
                  <c:v>1.8356164383561644</c:v>
                </c:pt>
                <c:pt idx="671">
                  <c:v>1.8383561643835653</c:v>
                </c:pt>
                <c:pt idx="672">
                  <c:v>1.8410958904109578</c:v>
                </c:pt>
                <c:pt idx="673">
                  <c:v>1.8438356164383558</c:v>
                </c:pt>
                <c:pt idx="674">
                  <c:v>1.8465753424657541</c:v>
                </c:pt>
                <c:pt idx="675">
                  <c:v>1.8493150684931507</c:v>
                </c:pt>
                <c:pt idx="676">
                  <c:v>1.8520547945205481</c:v>
                </c:pt>
                <c:pt idx="677">
                  <c:v>1.8547945205479452</c:v>
                </c:pt>
                <c:pt idx="678">
                  <c:v>1.8575342465753408</c:v>
                </c:pt>
                <c:pt idx="679">
                  <c:v>1.8602739726027413</c:v>
                </c:pt>
                <c:pt idx="680">
                  <c:v>1.8630136986301358</c:v>
                </c:pt>
                <c:pt idx="681">
                  <c:v>1.8657534246575362</c:v>
                </c:pt>
                <c:pt idx="682">
                  <c:v>1.8684931506849316</c:v>
                </c:pt>
                <c:pt idx="683">
                  <c:v>1.8712328767123287</c:v>
                </c:pt>
                <c:pt idx="684">
                  <c:v>1.8739726027397259</c:v>
                </c:pt>
                <c:pt idx="685">
                  <c:v>1.8767123287671241</c:v>
                </c:pt>
                <c:pt idx="686">
                  <c:v>1.8794520547945222</c:v>
                </c:pt>
                <c:pt idx="687">
                  <c:v>1.8821917808219177</c:v>
                </c:pt>
                <c:pt idx="688">
                  <c:v>1.8849315068493151</c:v>
                </c:pt>
                <c:pt idx="689">
                  <c:v>1.8876712328767122</c:v>
                </c:pt>
                <c:pt idx="690">
                  <c:v>1.89041095890411</c:v>
                </c:pt>
                <c:pt idx="691">
                  <c:v>1.8931506849315094</c:v>
                </c:pt>
                <c:pt idx="692">
                  <c:v>1.8958904109589039</c:v>
                </c:pt>
                <c:pt idx="693">
                  <c:v>1.8986301369863043</c:v>
                </c:pt>
                <c:pt idx="694">
                  <c:v>1.9013698630136986</c:v>
                </c:pt>
                <c:pt idx="695">
                  <c:v>1.9041095890410975</c:v>
                </c:pt>
                <c:pt idx="696">
                  <c:v>1.9068493150684918</c:v>
                </c:pt>
                <c:pt idx="697">
                  <c:v>1.9095890410958904</c:v>
                </c:pt>
                <c:pt idx="698">
                  <c:v>1.912328767123288</c:v>
                </c:pt>
                <c:pt idx="699">
                  <c:v>1.9150684931506838</c:v>
                </c:pt>
                <c:pt idx="700">
                  <c:v>1.9178082191780819</c:v>
                </c:pt>
                <c:pt idx="701">
                  <c:v>1.9205479452054801</c:v>
                </c:pt>
                <c:pt idx="702">
                  <c:v>1.9232876712328781</c:v>
                </c:pt>
                <c:pt idx="703">
                  <c:v>1.9260273972602739</c:v>
                </c:pt>
                <c:pt idx="704">
                  <c:v>1.9287671232876729</c:v>
                </c:pt>
                <c:pt idx="705">
                  <c:v>1.9315068493150684</c:v>
                </c:pt>
                <c:pt idx="706">
                  <c:v>1.934246575342466</c:v>
                </c:pt>
                <c:pt idx="707">
                  <c:v>1.9369863013698629</c:v>
                </c:pt>
                <c:pt idx="708">
                  <c:v>1.9397260273972599</c:v>
                </c:pt>
                <c:pt idx="709">
                  <c:v>1.9424657534246574</c:v>
                </c:pt>
                <c:pt idx="710">
                  <c:v>1.9452054794520561</c:v>
                </c:pt>
                <c:pt idx="711">
                  <c:v>1.9479452054794506</c:v>
                </c:pt>
                <c:pt idx="712">
                  <c:v>1.9506849315068524</c:v>
                </c:pt>
                <c:pt idx="713">
                  <c:v>1.9534246575342438</c:v>
                </c:pt>
                <c:pt idx="714">
                  <c:v>1.956164383561644</c:v>
                </c:pt>
                <c:pt idx="715">
                  <c:v>1.958904109589042</c:v>
                </c:pt>
                <c:pt idx="716">
                  <c:v>1.9616438356164383</c:v>
                </c:pt>
                <c:pt idx="717">
                  <c:v>1.9643835616438396</c:v>
                </c:pt>
                <c:pt idx="718">
                  <c:v>1.9671232876712328</c:v>
                </c:pt>
                <c:pt idx="719">
                  <c:v>1.9698630136986299</c:v>
                </c:pt>
                <c:pt idx="720">
                  <c:v>1.9726027397260304</c:v>
                </c:pt>
                <c:pt idx="721">
                  <c:v>1.9753424657534264</c:v>
                </c:pt>
                <c:pt idx="722">
                  <c:v>1.9780821917808253</c:v>
                </c:pt>
                <c:pt idx="723">
                  <c:v>1.9808219178082191</c:v>
                </c:pt>
                <c:pt idx="724">
                  <c:v>1.9835616438356158</c:v>
                </c:pt>
                <c:pt idx="725">
                  <c:v>1.9863013698630161</c:v>
                </c:pt>
                <c:pt idx="726">
                  <c:v>1.989041095890411</c:v>
                </c:pt>
                <c:pt idx="727">
                  <c:v>1.9917808219178108</c:v>
                </c:pt>
                <c:pt idx="728">
                  <c:v>1.9945205479452071</c:v>
                </c:pt>
                <c:pt idx="729">
                  <c:v>1.9972602739726026</c:v>
                </c:pt>
                <c:pt idx="730">
                  <c:v>2</c:v>
                </c:pt>
                <c:pt idx="731">
                  <c:v>2.0027397260274014</c:v>
                </c:pt>
                <c:pt idx="732">
                  <c:v>2.0054794520547947</c:v>
                </c:pt>
                <c:pt idx="733">
                  <c:v>2.0082191780821916</c:v>
                </c:pt>
                <c:pt idx="734">
                  <c:v>2.0109589041095832</c:v>
                </c:pt>
                <c:pt idx="735">
                  <c:v>2.0136986301369864</c:v>
                </c:pt>
                <c:pt idx="736">
                  <c:v>2.0164383561643837</c:v>
                </c:pt>
                <c:pt idx="737">
                  <c:v>2.0191780821917797</c:v>
                </c:pt>
                <c:pt idx="738">
                  <c:v>2.0219178082191802</c:v>
                </c:pt>
                <c:pt idx="739">
                  <c:v>2.0246575342465754</c:v>
                </c:pt>
                <c:pt idx="740">
                  <c:v>2.0273972602739798</c:v>
                </c:pt>
                <c:pt idx="741">
                  <c:v>2.0301369863013736</c:v>
                </c:pt>
                <c:pt idx="742">
                  <c:v>2.0328767123287634</c:v>
                </c:pt>
                <c:pt idx="743">
                  <c:v>2.0356164383561612</c:v>
                </c:pt>
                <c:pt idx="744">
                  <c:v>2.0383561643835586</c:v>
                </c:pt>
                <c:pt idx="745">
                  <c:v>2.0410958904109591</c:v>
                </c:pt>
                <c:pt idx="746">
                  <c:v>2.0438356164383582</c:v>
                </c:pt>
                <c:pt idx="747">
                  <c:v>2.0465753424657542</c:v>
                </c:pt>
                <c:pt idx="748">
                  <c:v>2.0493150684931511</c:v>
                </c:pt>
                <c:pt idx="749">
                  <c:v>2.0520547945205467</c:v>
                </c:pt>
                <c:pt idx="750">
                  <c:v>2.054794520547949</c:v>
                </c:pt>
                <c:pt idx="751">
                  <c:v>2.0575342465753499</c:v>
                </c:pt>
                <c:pt idx="752">
                  <c:v>2.0602739726027401</c:v>
                </c:pt>
                <c:pt idx="753">
                  <c:v>2.0630136986301402</c:v>
                </c:pt>
                <c:pt idx="754">
                  <c:v>2.0657534246575344</c:v>
                </c:pt>
                <c:pt idx="755">
                  <c:v>2.0684931506849349</c:v>
                </c:pt>
                <c:pt idx="756">
                  <c:v>2.0712328767123291</c:v>
                </c:pt>
                <c:pt idx="757">
                  <c:v>2.0739726027397261</c:v>
                </c:pt>
                <c:pt idx="758">
                  <c:v>2.0767123287671234</c:v>
                </c:pt>
                <c:pt idx="759">
                  <c:v>2.0794520547945177</c:v>
                </c:pt>
                <c:pt idx="760">
                  <c:v>2.0821917808219244</c:v>
                </c:pt>
                <c:pt idx="761">
                  <c:v>2.0849315068493217</c:v>
                </c:pt>
                <c:pt idx="762">
                  <c:v>2.0876712328767169</c:v>
                </c:pt>
                <c:pt idx="763">
                  <c:v>2.0904109589041098</c:v>
                </c:pt>
                <c:pt idx="764">
                  <c:v>2.0931506849315071</c:v>
                </c:pt>
                <c:pt idx="765">
                  <c:v>2.0958904109589027</c:v>
                </c:pt>
                <c:pt idx="766">
                  <c:v>2.0986301369863014</c:v>
                </c:pt>
                <c:pt idx="767">
                  <c:v>2.1013698630136988</c:v>
                </c:pt>
                <c:pt idx="768">
                  <c:v>2.1041095890410988</c:v>
                </c:pt>
                <c:pt idx="769">
                  <c:v>2.1068493150684899</c:v>
                </c:pt>
                <c:pt idx="770">
                  <c:v>2.1095890410958935</c:v>
                </c:pt>
                <c:pt idx="771">
                  <c:v>2.1123287671232878</c:v>
                </c:pt>
                <c:pt idx="772">
                  <c:v>2.115068493150678</c:v>
                </c:pt>
                <c:pt idx="773">
                  <c:v>2.1178082191780785</c:v>
                </c:pt>
                <c:pt idx="774">
                  <c:v>2.1205479452054812</c:v>
                </c:pt>
                <c:pt idx="775">
                  <c:v>2.1232876712328803</c:v>
                </c:pt>
                <c:pt idx="776">
                  <c:v>2.1260273972602741</c:v>
                </c:pt>
                <c:pt idx="777">
                  <c:v>2.128767123287671</c:v>
                </c:pt>
                <c:pt idx="778">
                  <c:v>2.1315068493150684</c:v>
                </c:pt>
                <c:pt idx="779">
                  <c:v>2.1342465753424658</c:v>
                </c:pt>
                <c:pt idx="780">
                  <c:v>2.1369863013698627</c:v>
                </c:pt>
                <c:pt idx="781">
                  <c:v>2.1397260273972605</c:v>
                </c:pt>
                <c:pt idx="782">
                  <c:v>2.1424657534246574</c:v>
                </c:pt>
                <c:pt idx="783">
                  <c:v>2.1452054794520548</c:v>
                </c:pt>
                <c:pt idx="784">
                  <c:v>2.1479452054794552</c:v>
                </c:pt>
                <c:pt idx="785">
                  <c:v>2.1506849315068477</c:v>
                </c:pt>
                <c:pt idx="786">
                  <c:v>2.1534246575342482</c:v>
                </c:pt>
                <c:pt idx="787">
                  <c:v>2.1561643835616437</c:v>
                </c:pt>
                <c:pt idx="788">
                  <c:v>2.1589041095890407</c:v>
                </c:pt>
                <c:pt idx="789">
                  <c:v>2.1616438356164385</c:v>
                </c:pt>
                <c:pt idx="790">
                  <c:v>2.1643835616438394</c:v>
                </c:pt>
                <c:pt idx="791">
                  <c:v>2.1671232876712399</c:v>
                </c:pt>
                <c:pt idx="792">
                  <c:v>2.1698630136986266</c:v>
                </c:pt>
                <c:pt idx="793">
                  <c:v>2.1726027397260239</c:v>
                </c:pt>
                <c:pt idx="794">
                  <c:v>2.1753424657534217</c:v>
                </c:pt>
                <c:pt idx="795">
                  <c:v>2.1780821917808186</c:v>
                </c:pt>
                <c:pt idx="796">
                  <c:v>2.1808219178082191</c:v>
                </c:pt>
                <c:pt idx="797">
                  <c:v>2.1835616438356209</c:v>
                </c:pt>
                <c:pt idx="798">
                  <c:v>2.1863013698630152</c:v>
                </c:pt>
                <c:pt idx="799">
                  <c:v>2.1890410958904112</c:v>
                </c:pt>
                <c:pt idx="800">
                  <c:v>2.1917808219178081</c:v>
                </c:pt>
                <c:pt idx="801">
                  <c:v>2.1945205479452095</c:v>
                </c:pt>
                <c:pt idx="802">
                  <c:v>2.1972602739726041</c:v>
                </c:pt>
                <c:pt idx="803">
                  <c:v>2.2000000000000002</c:v>
                </c:pt>
                <c:pt idx="804">
                  <c:v>2.202739726027402</c:v>
                </c:pt>
                <c:pt idx="805">
                  <c:v>2.2054794520547945</c:v>
                </c:pt>
                <c:pt idx="806">
                  <c:v>2.2082191780821954</c:v>
                </c:pt>
                <c:pt idx="807">
                  <c:v>2.2109589041095856</c:v>
                </c:pt>
                <c:pt idx="808">
                  <c:v>2.2136986301369861</c:v>
                </c:pt>
                <c:pt idx="809">
                  <c:v>2.2164383561643834</c:v>
                </c:pt>
                <c:pt idx="810">
                  <c:v>2.2191780821917808</c:v>
                </c:pt>
                <c:pt idx="811">
                  <c:v>2.2219178082191813</c:v>
                </c:pt>
                <c:pt idx="812">
                  <c:v>2.2246575342465755</c:v>
                </c:pt>
                <c:pt idx="813">
                  <c:v>2.2273972602739809</c:v>
                </c:pt>
                <c:pt idx="814">
                  <c:v>2.2301369863013747</c:v>
                </c:pt>
                <c:pt idx="815">
                  <c:v>2.2328767123287667</c:v>
                </c:pt>
                <c:pt idx="816">
                  <c:v>2.2356164383561627</c:v>
                </c:pt>
                <c:pt idx="817">
                  <c:v>2.2383561643835597</c:v>
                </c:pt>
                <c:pt idx="818">
                  <c:v>2.2410958904109592</c:v>
                </c:pt>
                <c:pt idx="819">
                  <c:v>2.2438356164383593</c:v>
                </c:pt>
                <c:pt idx="820">
                  <c:v>2.2465753424657566</c:v>
                </c:pt>
                <c:pt idx="821">
                  <c:v>2.2493150684931544</c:v>
                </c:pt>
                <c:pt idx="822">
                  <c:v>2.2520547945205478</c:v>
                </c:pt>
                <c:pt idx="823">
                  <c:v>2.25479452054795</c:v>
                </c:pt>
                <c:pt idx="824">
                  <c:v>2.2575342465753514</c:v>
                </c:pt>
                <c:pt idx="825">
                  <c:v>2.2602739726027412</c:v>
                </c:pt>
                <c:pt idx="826">
                  <c:v>2.2630136986301408</c:v>
                </c:pt>
                <c:pt idx="827">
                  <c:v>2.2657534246575342</c:v>
                </c:pt>
                <c:pt idx="828">
                  <c:v>2.268493150684936</c:v>
                </c:pt>
                <c:pt idx="829">
                  <c:v>2.2712328767123329</c:v>
                </c:pt>
                <c:pt idx="830">
                  <c:v>2.2739726027397262</c:v>
                </c:pt>
                <c:pt idx="831">
                  <c:v>2.2767123287671232</c:v>
                </c:pt>
                <c:pt idx="832">
                  <c:v>2.2794520547945187</c:v>
                </c:pt>
                <c:pt idx="833">
                  <c:v>2.282191780821925</c:v>
                </c:pt>
                <c:pt idx="834">
                  <c:v>2.2849315068493228</c:v>
                </c:pt>
                <c:pt idx="835">
                  <c:v>2.2876712328767184</c:v>
                </c:pt>
                <c:pt idx="836">
                  <c:v>2.2904109589041095</c:v>
                </c:pt>
                <c:pt idx="837">
                  <c:v>2.2931506849315082</c:v>
                </c:pt>
                <c:pt idx="838">
                  <c:v>2.2958904109589038</c:v>
                </c:pt>
                <c:pt idx="839">
                  <c:v>2.2986301369863016</c:v>
                </c:pt>
                <c:pt idx="840">
                  <c:v>2.3013698630136967</c:v>
                </c:pt>
                <c:pt idx="841">
                  <c:v>2.3041095890410959</c:v>
                </c:pt>
                <c:pt idx="842">
                  <c:v>2.306849315068487</c:v>
                </c:pt>
                <c:pt idx="843">
                  <c:v>2.3095890410958906</c:v>
                </c:pt>
                <c:pt idx="844">
                  <c:v>2.3123287671232844</c:v>
                </c:pt>
                <c:pt idx="845">
                  <c:v>2.315068493150676</c:v>
                </c:pt>
                <c:pt idx="846">
                  <c:v>2.3178082191780769</c:v>
                </c:pt>
                <c:pt idx="847">
                  <c:v>2.3205479452054796</c:v>
                </c:pt>
                <c:pt idx="848">
                  <c:v>2.3232876712328792</c:v>
                </c:pt>
                <c:pt idx="849">
                  <c:v>2.3260273972602739</c:v>
                </c:pt>
                <c:pt idx="850">
                  <c:v>2.3287671232876708</c:v>
                </c:pt>
                <c:pt idx="851">
                  <c:v>2.3315068493150677</c:v>
                </c:pt>
                <c:pt idx="852">
                  <c:v>2.3342465753424637</c:v>
                </c:pt>
                <c:pt idx="853">
                  <c:v>2.3369863013698589</c:v>
                </c:pt>
                <c:pt idx="854">
                  <c:v>2.3397260273972598</c:v>
                </c:pt>
                <c:pt idx="855">
                  <c:v>2.3424657534246567</c:v>
                </c:pt>
                <c:pt idx="856">
                  <c:v>2.3452054794520527</c:v>
                </c:pt>
                <c:pt idx="857">
                  <c:v>2.3479452054794518</c:v>
                </c:pt>
                <c:pt idx="858">
                  <c:v>2.3506849315068457</c:v>
                </c:pt>
                <c:pt idx="859">
                  <c:v>2.3534246575342466</c:v>
                </c:pt>
                <c:pt idx="860">
                  <c:v>2.3561643835616408</c:v>
                </c:pt>
                <c:pt idx="861">
                  <c:v>2.3589041095890382</c:v>
                </c:pt>
                <c:pt idx="862">
                  <c:v>2.3616438356164378</c:v>
                </c:pt>
                <c:pt idx="863">
                  <c:v>2.3643835616438356</c:v>
                </c:pt>
                <c:pt idx="864">
                  <c:v>2.3671232876712387</c:v>
                </c:pt>
                <c:pt idx="865">
                  <c:v>2.369863013698625</c:v>
                </c:pt>
                <c:pt idx="866">
                  <c:v>2.3726027397260219</c:v>
                </c:pt>
                <c:pt idx="867">
                  <c:v>2.3753424657534192</c:v>
                </c:pt>
                <c:pt idx="868">
                  <c:v>2.3780821917808175</c:v>
                </c:pt>
                <c:pt idx="869">
                  <c:v>2.3808219178082193</c:v>
                </c:pt>
                <c:pt idx="870">
                  <c:v>2.3835616438356197</c:v>
                </c:pt>
                <c:pt idx="871">
                  <c:v>2.3863013698630136</c:v>
                </c:pt>
                <c:pt idx="872">
                  <c:v>2.3890410958904109</c:v>
                </c:pt>
                <c:pt idx="873">
                  <c:v>2.3917808219178083</c:v>
                </c:pt>
                <c:pt idx="874">
                  <c:v>2.3945205479452056</c:v>
                </c:pt>
                <c:pt idx="875">
                  <c:v>2.3972602739726026</c:v>
                </c:pt>
                <c:pt idx="876">
                  <c:v>2.4</c:v>
                </c:pt>
                <c:pt idx="877">
                  <c:v>2.4027397260274008</c:v>
                </c:pt>
                <c:pt idx="878">
                  <c:v>2.4054794520547937</c:v>
                </c:pt>
                <c:pt idx="879">
                  <c:v>2.4082191780821942</c:v>
                </c:pt>
                <c:pt idx="880">
                  <c:v>2.4109589041095827</c:v>
                </c:pt>
                <c:pt idx="881">
                  <c:v>2.4136986301369863</c:v>
                </c:pt>
                <c:pt idx="882">
                  <c:v>2.4164383561643827</c:v>
                </c:pt>
                <c:pt idx="883">
                  <c:v>2.4191780821917797</c:v>
                </c:pt>
                <c:pt idx="884">
                  <c:v>2.4219178082191792</c:v>
                </c:pt>
                <c:pt idx="885">
                  <c:v>2.4246575342465753</c:v>
                </c:pt>
                <c:pt idx="886">
                  <c:v>2.4273972602739788</c:v>
                </c:pt>
                <c:pt idx="887">
                  <c:v>2.4301369863013731</c:v>
                </c:pt>
                <c:pt idx="888">
                  <c:v>2.4328767123287633</c:v>
                </c:pt>
                <c:pt idx="889">
                  <c:v>2.4356164383561607</c:v>
                </c:pt>
                <c:pt idx="890">
                  <c:v>2.4383561643835581</c:v>
                </c:pt>
                <c:pt idx="891">
                  <c:v>2.441095890410959</c:v>
                </c:pt>
                <c:pt idx="892">
                  <c:v>2.4438356164383572</c:v>
                </c:pt>
                <c:pt idx="893">
                  <c:v>2.4465753424657541</c:v>
                </c:pt>
                <c:pt idx="894">
                  <c:v>2.4493150684931506</c:v>
                </c:pt>
                <c:pt idx="895">
                  <c:v>2.4520547945205449</c:v>
                </c:pt>
                <c:pt idx="896">
                  <c:v>2.4547945205479489</c:v>
                </c:pt>
                <c:pt idx="897">
                  <c:v>2.4575342465753489</c:v>
                </c:pt>
                <c:pt idx="898">
                  <c:v>2.4602739726027396</c:v>
                </c:pt>
                <c:pt idx="899">
                  <c:v>2.4630136986301392</c:v>
                </c:pt>
                <c:pt idx="900">
                  <c:v>2.4657534246575343</c:v>
                </c:pt>
                <c:pt idx="901">
                  <c:v>2.4684931506849348</c:v>
                </c:pt>
                <c:pt idx="902">
                  <c:v>2.4712328767123286</c:v>
                </c:pt>
                <c:pt idx="903">
                  <c:v>2.473972602739726</c:v>
                </c:pt>
                <c:pt idx="904">
                  <c:v>2.4767123287671233</c:v>
                </c:pt>
                <c:pt idx="905">
                  <c:v>2.4794520547945171</c:v>
                </c:pt>
                <c:pt idx="906">
                  <c:v>2.4821917808219229</c:v>
                </c:pt>
                <c:pt idx="907">
                  <c:v>2.4849315068493216</c:v>
                </c:pt>
                <c:pt idx="908">
                  <c:v>2.4876712328767163</c:v>
                </c:pt>
                <c:pt idx="909">
                  <c:v>2.4904109589041097</c:v>
                </c:pt>
                <c:pt idx="910">
                  <c:v>2.493150684931507</c:v>
                </c:pt>
                <c:pt idx="911">
                  <c:v>2.4958904109589009</c:v>
                </c:pt>
                <c:pt idx="912">
                  <c:v>2.4986301369863013</c:v>
                </c:pt>
                <c:pt idx="913">
                  <c:v>2.5013698630136987</c:v>
                </c:pt>
                <c:pt idx="914">
                  <c:v>2.5041095890410991</c:v>
                </c:pt>
                <c:pt idx="915">
                  <c:v>2.506849315068489</c:v>
                </c:pt>
                <c:pt idx="916">
                  <c:v>2.5095890410958912</c:v>
                </c:pt>
                <c:pt idx="917">
                  <c:v>2.5123287671232877</c:v>
                </c:pt>
                <c:pt idx="918">
                  <c:v>2.5150684931506775</c:v>
                </c:pt>
                <c:pt idx="919">
                  <c:v>2.5178082191780784</c:v>
                </c:pt>
                <c:pt idx="920">
                  <c:v>2.5205479452054802</c:v>
                </c:pt>
                <c:pt idx="921">
                  <c:v>2.5232876712328802</c:v>
                </c:pt>
                <c:pt idx="922">
                  <c:v>2.526027397260274</c:v>
                </c:pt>
                <c:pt idx="923">
                  <c:v>2.5287671232876714</c:v>
                </c:pt>
                <c:pt idx="924">
                  <c:v>2.5315068493150683</c:v>
                </c:pt>
                <c:pt idx="925">
                  <c:v>2.5342465753424657</c:v>
                </c:pt>
                <c:pt idx="926">
                  <c:v>2.5369863013698599</c:v>
                </c:pt>
                <c:pt idx="927">
                  <c:v>2.5397260273972604</c:v>
                </c:pt>
                <c:pt idx="928">
                  <c:v>2.5424657534246577</c:v>
                </c:pt>
                <c:pt idx="929">
                  <c:v>2.5452054794520547</c:v>
                </c:pt>
                <c:pt idx="930">
                  <c:v>2.5479452054794542</c:v>
                </c:pt>
                <c:pt idx="931">
                  <c:v>2.5506849315068467</c:v>
                </c:pt>
                <c:pt idx="932">
                  <c:v>2.5534246575342472</c:v>
                </c:pt>
                <c:pt idx="933">
                  <c:v>2.5561643835616437</c:v>
                </c:pt>
                <c:pt idx="934">
                  <c:v>2.5589041095890397</c:v>
                </c:pt>
                <c:pt idx="935">
                  <c:v>2.5616438356164384</c:v>
                </c:pt>
                <c:pt idx="936">
                  <c:v>2.5643835616438388</c:v>
                </c:pt>
                <c:pt idx="937">
                  <c:v>2.5671232876712398</c:v>
                </c:pt>
                <c:pt idx="938">
                  <c:v>2.569863013698626</c:v>
                </c:pt>
                <c:pt idx="939">
                  <c:v>2.5726027397260238</c:v>
                </c:pt>
                <c:pt idx="940">
                  <c:v>2.5753424657534216</c:v>
                </c:pt>
                <c:pt idx="941">
                  <c:v>2.5780821917808185</c:v>
                </c:pt>
                <c:pt idx="942">
                  <c:v>2.580821917808219</c:v>
                </c:pt>
                <c:pt idx="943">
                  <c:v>2.5835616438356204</c:v>
                </c:pt>
                <c:pt idx="944">
                  <c:v>2.5863013698630142</c:v>
                </c:pt>
                <c:pt idx="945">
                  <c:v>2.5890410958904111</c:v>
                </c:pt>
                <c:pt idx="946">
                  <c:v>2.591780821917808</c:v>
                </c:pt>
                <c:pt idx="947">
                  <c:v>2.5945205479452089</c:v>
                </c:pt>
                <c:pt idx="948">
                  <c:v>2.5972602739726032</c:v>
                </c:pt>
                <c:pt idx="949">
                  <c:v>2.6</c:v>
                </c:pt>
                <c:pt idx="950">
                  <c:v>2.6027397260274019</c:v>
                </c:pt>
                <c:pt idx="951">
                  <c:v>2.6054794520547944</c:v>
                </c:pt>
                <c:pt idx="952">
                  <c:v>2.6082191780821948</c:v>
                </c:pt>
                <c:pt idx="953">
                  <c:v>2.6109589041095846</c:v>
                </c:pt>
                <c:pt idx="954">
                  <c:v>2.6136986301369864</c:v>
                </c:pt>
                <c:pt idx="955">
                  <c:v>2.6164383561643834</c:v>
                </c:pt>
                <c:pt idx="956">
                  <c:v>2.6191780821917807</c:v>
                </c:pt>
                <c:pt idx="957">
                  <c:v>2.6219178082191812</c:v>
                </c:pt>
                <c:pt idx="958">
                  <c:v>2.6246575342465754</c:v>
                </c:pt>
                <c:pt idx="959">
                  <c:v>2.6273972602739799</c:v>
                </c:pt>
                <c:pt idx="960">
                  <c:v>2.6301369863013733</c:v>
                </c:pt>
                <c:pt idx="961">
                  <c:v>2.632876712328764</c:v>
                </c:pt>
                <c:pt idx="962">
                  <c:v>2.6356164383561627</c:v>
                </c:pt>
                <c:pt idx="963">
                  <c:v>2.6383561643835587</c:v>
                </c:pt>
                <c:pt idx="964">
                  <c:v>2.6410958904109592</c:v>
                </c:pt>
                <c:pt idx="965">
                  <c:v>2.6438356164383592</c:v>
                </c:pt>
                <c:pt idx="966">
                  <c:v>2.6465753424657552</c:v>
                </c:pt>
                <c:pt idx="967">
                  <c:v>2.6493150684931512</c:v>
                </c:pt>
                <c:pt idx="968">
                  <c:v>2.6520547945205477</c:v>
                </c:pt>
                <c:pt idx="969">
                  <c:v>2.6547945205479495</c:v>
                </c:pt>
                <c:pt idx="970">
                  <c:v>2.6575342465753504</c:v>
                </c:pt>
                <c:pt idx="971">
                  <c:v>2.6602739726027402</c:v>
                </c:pt>
                <c:pt idx="972">
                  <c:v>2.6630136986301403</c:v>
                </c:pt>
                <c:pt idx="973">
                  <c:v>2.6657534246575341</c:v>
                </c:pt>
                <c:pt idx="974">
                  <c:v>2.668493150684935</c:v>
                </c:pt>
                <c:pt idx="975">
                  <c:v>2.6712328767123292</c:v>
                </c:pt>
                <c:pt idx="976">
                  <c:v>2.6739726027397261</c:v>
                </c:pt>
                <c:pt idx="977">
                  <c:v>2.6767123287671235</c:v>
                </c:pt>
                <c:pt idx="978">
                  <c:v>2.6794520547945178</c:v>
                </c:pt>
                <c:pt idx="979">
                  <c:v>2.6821917808219249</c:v>
                </c:pt>
                <c:pt idx="980">
                  <c:v>2.6849315068493227</c:v>
                </c:pt>
                <c:pt idx="981">
                  <c:v>2.6876712328767178</c:v>
                </c:pt>
                <c:pt idx="982">
                  <c:v>2.6904109589041094</c:v>
                </c:pt>
                <c:pt idx="983">
                  <c:v>2.6931506849315072</c:v>
                </c:pt>
                <c:pt idx="984">
                  <c:v>2.6958904109589037</c:v>
                </c:pt>
                <c:pt idx="985">
                  <c:v>2.6986301369863015</c:v>
                </c:pt>
                <c:pt idx="986">
                  <c:v>2.7013698630136984</c:v>
                </c:pt>
                <c:pt idx="987">
                  <c:v>2.7041095890410993</c:v>
                </c:pt>
                <c:pt idx="988">
                  <c:v>2.7068493150684927</c:v>
                </c:pt>
                <c:pt idx="989">
                  <c:v>2.709589041095894</c:v>
                </c:pt>
                <c:pt idx="990">
                  <c:v>2.7123287671232879</c:v>
                </c:pt>
                <c:pt idx="991">
                  <c:v>2.7150684931506781</c:v>
                </c:pt>
                <c:pt idx="992">
                  <c:v>2.7178082191780786</c:v>
                </c:pt>
                <c:pt idx="993">
                  <c:v>2.7205479452054826</c:v>
                </c:pt>
                <c:pt idx="994">
                  <c:v>2.7232876712328808</c:v>
                </c:pt>
                <c:pt idx="995">
                  <c:v>2.7260273972602742</c:v>
                </c:pt>
                <c:pt idx="996">
                  <c:v>2.7287671232876711</c:v>
                </c:pt>
                <c:pt idx="997">
                  <c:v>2.7315068493150685</c:v>
                </c:pt>
                <c:pt idx="998">
                  <c:v>2.7342465753424658</c:v>
                </c:pt>
                <c:pt idx="999">
                  <c:v>2.7369863013698628</c:v>
                </c:pt>
                <c:pt idx="1000">
                  <c:v>2.7397260273972601</c:v>
                </c:pt>
                <c:pt idx="1001">
                  <c:v>2.7424657534246575</c:v>
                </c:pt>
                <c:pt idx="1002">
                  <c:v>2.7452054794520548</c:v>
                </c:pt>
                <c:pt idx="1003">
                  <c:v>2.7479452054794553</c:v>
                </c:pt>
                <c:pt idx="1004">
                  <c:v>2.7506849315068487</c:v>
                </c:pt>
                <c:pt idx="1005">
                  <c:v>2.7534246575342491</c:v>
                </c:pt>
                <c:pt idx="1006">
                  <c:v>2.7561643835616438</c:v>
                </c:pt>
                <c:pt idx="1007">
                  <c:v>2.7589041095890408</c:v>
                </c:pt>
                <c:pt idx="1008">
                  <c:v>2.7616438356164386</c:v>
                </c:pt>
                <c:pt idx="1009">
                  <c:v>2.7643835616438395</c:v>
                </c:pt>
                <c:pt idx="1010">
                  <c:v>2.7671232876712399</c:v>
                </c:pt>
                <c:pt idx="1011">
                  <c:v>2.7698630136986271</c:v>
                </c:pt>
                <c:pt idx="1012">
                  <c:v>2.7726027397260267</c:v>
                </c:pt>
                <c:pt idx="1013">
                  <c:v>2.7753424657534227</c:v>
                </c:pt>
                <c:pt idx="1014">
                  <c:v>2.7780821917808187</c:v>
                </c:pt>
                <c:pt idx="1015">
                  <c:v>2.7808219178082192</c:v>
                </c:pt>
                <c:pt idx="1016">
                  <c:v>2.7835616438356214</c:v>
                </c:pt>
                <c:pt idx="1017">
                  <c:v>2.7863013698630152</c:v>
                </c:pt>
                <c:pt idx="1018">
                  <c:v>2.7890410958904139</c:v>
                </c:pt>
                <c:pt idx="1019">
                  <c:v>2.7917808219178082</c:v>
                </c:pt>
                <c:pt idx="1020">
                  <c:v>2.7945205479452109</c:v>
                </c:pt>
                <c:pt idx="1021">
                  <c:v>2.7972602739726042</c:v>
                </c:pt>
                <c:pt idx="1022">
                  <c:v>2.8</c:v>
                </c:pt>
                <c:pt idx="1023">
                  <c:v>2.8027397260274003</c:v>
                </c:pt>
                <c:pt idx="1024">
                  <c:v>2.8054794520547937</c:v>
                </c:pt>
                <c:pt idx="1025">
                  <c:v>2.8082191780821919</c:v>
                </c:pt>
                <c:pt idx="1026">
                  <c:v>2.810958904109583</c:v>
                </c:pt>
                <c:pt idx="1027">
                  <c:v>2.8136986301369831</c:v>
                </c:pt>
                <c:pt idx="1028">
                  <c:v>2.8164383561643827</c:v>
                </c:pt>
                <c:pt idx="1029">
                  <c:v>2.8191780821917787</c:v>
                </c:pt>
                <c:pt idx="1030">
                  <c:v>2.8219178082191791</c:v>
                </c:pt>
                <c:pt idx="1031">
                  <c:v>2.8246575342465747</c:v>
                </c:pt>
                <c:pt idx="1032">
                  <c:v>2.8273972602739779</c:v>
                </c:pt>
                <c:pt idx="1033">
                  <c:v>2.8301369863013699</c:v>
                </c:pt>
                <c:pt idx="1034">
                  <c:v>2.8328767123287628</c:v>
                </c:pt>
                <c:pt idx="1035">
                  <c:v>2.8356164383561597</c:v>
                </c:pt>
                <c:pt idx="1036">
                  <c:v>2.8383561643835575</c:v>
                </c:pt>
                <c:pt idx="1037">
                  <c:v>2.8410958904109589</c:v>
                </c:pt>
                <c:pt idx="1038">
                  <c:v>2.8438356164383571</c:v>
                </c:pt>
                <c:pt idx="1039">
                  <c:v>2.8465753424657536</c:v>
                </c:pt>
                <c:pt idx="1040">
                  <c:v>2.8493150684931505</c:v>
                </c:pt>
                <c:pt idx="1041">
                  <c:v>2.8520547945205443</c:v>
                </c:pt>
                <c:pt idx="1042">
                  <c:v>2.8547945205479452</c:v>
                </c:pt>
                <c:pt idx="1043">
                  <c:v>2.8575342465753488</c:v>
                </c:pt>
                <c:pt idx="1044">
                  <c:v>2.8602739726027395</c:v>
                </c:pt>
                <c:pt idx="1045">
                  <c:v>2.8630136986301382</c:v>
                </c:pt>
                <c:pt idx="1046">
                  <c:v>2.8657534246575338</c:v>
                </c:pt>
                <c:pt idx="1047">
                  <c:v>2.8684931506849316</c:v>
                </c:pt>
                <c:pt idx="1048">
                  <c:v>2.871232876712329</c:v>
                </c:pt>
                <c:pt idx="1049">
                  <c:v>2.8739726027397237</c:v>
                </c:pt>
                <c:pt idx="1050">
                  <c:v>2.8767123287671228</c:v>
                </c:pt>
                <c:pt idx="1051">
                  <c:v>2.879452054794517</c:v>
                </c:pt>
                <c:pt idx="1052">
                  <c:v>2.8821917808219228</c:v>
                </c:pt>
                <c:pt idx="1053">
                  <c:v>2.8849315068493211</c:v>
                </c:pt>
                <c:pt idx="1054">
                  <c:v>2.8876712328767158</c:v>
                </c:pt>
                <c:pt idx="1055">
                  <c:v>2.8904109589041087</c:v>
                </c:pt>
                <c:pt idx="1056">
                  <c:v>2.893150684931507</c:v>
                </c:pt>
                <c:pt idx="1057">
                  <c:v>2.8958904109589012</c:v>
                </c:pt>
                <c:pt idx="1058">
                  <c:v>2.8986301369863008</c:v>
                </c:pt>
                <c:pt idx="1059">
                  <c:v>2.9013698630136977</c:v>
                </c:pt>
                <c:pt idx="1060">
                  <c:v>2.9041095890410982</c:v>
                </c:pt>
                <c:pt idx="1061">
                  <c:v>2.9068493150684889</c:v>
                </c:pt>
                <c:pt idx="1062">
                  <c:v>2.9095890410958902</c:v>
                </c:pt>
                <c:pt idx="1063">
                  <c:v>2.9123287671232867</c:v>
                </c:pt>
                <c:pt idx="1064">
                  <c:v>2.915068493150677</c:v>
                </c:pt>
                <c:pt idx="1065">
                  <c:v>2.9178082191780774</c:v>
                </c:pt>
                <c:pt idx="1066">
                  <c:v>2.9205479452054801</c:v>
                </c:pt>
                <c:pt idx="1067">
                  <c:v>2.9232876712328792</c:v>
                </c:pt>
                <c:pt idx="1068">
                  <c:v>2.9260273972602739</c:v>
                </c:pt>
                <c:pt idx="1069">
                  <c:v>2.9287671232876713</c:v>
                </c:pt>
                <c:pt idx="1070">
                  <c:v>2.9315068493150687</c:v>
                </c:pt>
                <c:pt idx="1071">
                  <c:v>2.9342465753424647</c:v>
                </c:pt>
                <c:pt idx="1072">
                  <c:v>2.9369863013698594</c:v>
                </c:pt>
                <c:pt idx="1073">
                  <c:v>2.9397260273972603</c:v>
                </c:pt>
                <c:pt idx="1074">
                  <c:v>2.9424657534246577</c:v>
                </c:pt>
                <c:pt idx="1075">
                  <c:v>2.9452054794520537</c:v>
                </c:pt>
                <c:pt idx="1076">
                  <c:v>2.9479452054794519</c:v>
                </c:pt>
                <c:pt idx="1077">
                  <c:v>2.9506849315068462</c:v>
                </c:pt>
                <c:pt idx="1078">
                  <c:v>2.9534246575342471</c:v>
                </c:pt>
                <c:pt idx="1079">
                  <c:v>2.9561643835616427</c:v>
                </c:pt>
                <c:pt idx="1080">
                  <c:v>2.9589041095890387</c:v>
                </c:pt>
                <c:pt idx="1081">
                  <c:v>2.9616438356164383</c:v>
                </c:pt>
                <c:pt idx="1082">
                  <c:v>2.9643835616438388</c:v>
                </c:pt>
                <c:pt idx="1083">
                  <c:v>2.9671232876712392</c:v>
                </c:pt>
                <c:pt idx="1084">
                  <c:v>2.969863013698625</c:v>
                </c:pt>
                <c:pt idx="1085">
                  <c:v>2.9726027397260233</c:v>
                </c:pt>
                <c:pt idx="1086">
                  <c:v>2.9753424657534207</c:v>
                </c:pt>
                <c:pt idx="1087">
                  <c:v>2.978082191780818</c:v>
                </c:pt>
                <c:pt idx="1088">
                  <c:v>2.9808219178082194</c:v>
                </c:pt>
                <c:pt idx="1089">
                  <c:v>2.9835616438356198</c:v>
                </c:pt>
                <c:pt idx="1090">
                  <c:v>2.9863013698630136</c:v>
                </c:pt>
                <c:pt idx="1091">
                  <c:v>2.989041095890411</c:v>
                </c:pt>
                <c:pt idx="1092">
                  <c:v>2.9917808219178084</c:v>
                </c:pt>
                <c:pt idx="1093">
                  <c:v>2.9945205479452084</c:v>
                </c:pt>
                <c:pt idx="1094">
                  <c:v>2.9972602739726026</c:v>
                </c:pt>
                <c:pt idx="1095">
                  <c:v>3</c:v>
                </c:pt>
                <c:pt idx="1096">
                  <c:v>3.0027397260274014</c:v>
                </c:pt>
                <c:pt idx="1097">
                  <c:v>3.0054794520547947</c:v>
                </c:pt>
                <c:pt idx="1098">
                  <c:v>3.0082191780821916</c:v>
                </c:pt>
                <c:pt idx="1099">
                  <c:v>3.0109589041095832</c:v>
                </c:pt>
                <c:pt idx="1100">
                  <c:v>3.0136986301369864</c:v>
                </c:pt>
                <c:pt idx="1101">
                  <c:v>3.0164383561643837</c:v>
                </c:pt>
                <c:pt idx="1102">
                  <c:v>3.0191780821917797</c:v>
                </c:pt>
                <c:pt idx="1103">
                  <c:v>3.0219178082191802</c:v>
                </c:pt>
                <c:pt idx="1104">
                  <c:v>3.0246575342465754</c:v>
                </c:pt>
                <c:pt idx="1105">
                  <c:v>3.0273972602739798</c:v>
                </c:pt>
                <c:pt idx="1106">
                  <c:v>3.0301369863013736</c:v>
                </c:pt>
                <c:pt idx="1107">
                  <c:v>3.0328767123287634</c:v>
                </c:pt>
                <c:pt idx="1108">
                  <c:v>3.0356164383561612</c:v>
                </c:pt>
                <c:pt idx="1109">
                  <c:v>3.0383561643835586</c:v>
                </c:pt>
                <c:pt idx="1110">
                  <c:v>3.0410958904109591</c:v>
                </c:pt>
                <c:pt idx="1111">
                  <c:v>3.0438356164383582</c:v>
                </c:pt>
                <c:pt idx="1112">
                  <c:v>3.0465753424657542</c:v>
                </c:pt>
                <c:pt idx="1113">
                  <c:v>3.0493150684931511</c:v>
                </c:pt>
                <c:pt idx="1114">
                  <c:v>3.0520547945205467</c:v>
                </c:pt>
                <c:pt idx="1115">
                  <c:v>3.054794520547949</c:v>
                </c:pt>
                <c:pt idx="1116">
                  <c:v>3.0575342465753499</c:v>
                </c:pt>
                <c:pt idx="1117">
                  <c:v>3.0602739726027401</c:v>
                </c:pt>
                <c:pt idx="1118">
                  <c:v>3.0630136986301402</c:v>
                </c:pt>
                <c:pt idx="1119">
                  <c:v>3.0657534246575344</c:v>
                </c:pt>
                <c:pt idx="1120">
                  <c:v>3.0684931506849349</c:v>
                </c:pt>
                <c:pt idx="1121">
                  <c:v>3.0712328767123291</c:v>
                </c:pt>
                <c:pt idx="1122">
                  <c:v>3.0739726027397261</c:v>
                </c:pt>
                <c:pt idx="1123">
                  <c:v>3.0767123287671234</c:v>
                </c:pt>
                <c:pt idx="1124">
                  <c:v>3.0794520547945177</c:v>
                </c:pt>
                <c:pt idx="1125">
                  <c:v>3.0821917808219244</c:v>
                </c:pt>
                <c:pt idx="1126">
                  <c:v>3.0849315068493217</c:v>
                </c:pt>
                <c:pt idx="1127">
                  <c:v>3.0876712328767169</c:v>
                </c:pt>
                <c:pt idx="1128">
                  <c:v>3.0904109589041098</c:v>
                </c:pt>
                <c:pt idx="1129">
                  <c:v>3.0931506849315071</c:v>
                </c:pt>
                <c:pt idx="1130">
                  <c:v>3.0958904109589027</c:v>
                </c:pt>
                <c:pt idx="1131">
                  <c:v>3.0986301369863014</c:v>
                </c:pt>
                <c:pt idx="1132">
                  <c:v>3.1013698630136988</c:v>
                </c:pt>
                <c:pt idx="1133">
                  <c:v>3.1041095890410988</c:v>
                </c:pt>
                <c:pt idx="1134">
                  <c:v>3.1068493150684899</c:v>
                </c:pt>
                <c:pt idx="1135">
                  <c:v>3.1095890410958935</c:v>
                </c:pt>
                <c:pt idx="1136">
                  <c:v>3.1123287671232878</c:v>
                </c:pt>
                <c:pt idx="1137">
                  <c:v>3.115068493150678</c:v>
                </c:pt>
                <c:pt idx="1138">
                  <c:v>3.1178082191780785</c:v>
                </c:pt>
                <c:pt idx="1139">
                  <c:v>3.1205479452054812</c:v>
                </c:pt>
                <c:pt idx="1140">
                  <c:v>3.1232876712328803</c:v>
                </c:pt>
                <c:pt idx="1141">
                  <c:v>3.1260273972602741</c:v>
                </c:pt>
                <c:pt idx="1142">
                  <c:v>3.128767123287671</c:v>
                </c:pt>
                <c:pt idx="1143">
                  <c:v>3.1315068493150684</c:v>
                </c:pt>
                <c:pt idx="1144">
                  <c:v>3.1342465753424658</c:v>
                </c:pt>
                <c:pt idx="1145">
                  <c:v>3.1369863013698627</c:v>
                </c:pt>
                <c:pt idx="1146">
                  <c:v>3.1397260273972605</c:v>
                </c:pt>
                <c:pt idx="1147">
                  <c:v>3.1424657534246574</c:v>
                </c:pt>
                <c:pt idx="1148">
                  <c:v>3.1452054794520548</c:v>
                </c:pt>
                <c:pt idx="1149">
                  <c:v>3.1479452054794552</c:v>
                </c:pt>
                <c:pt idx="1150">
                  <c:v>3.1506849315068477</c:v>
                </c:pt>
                <c:pt idx="1151">
                  <c:v>3.1534246575342482</c:v>
                </c:pt>
                <c:pt idx="1152">
                  <c:v>3.1561643835616437</c:v>
                </c:pt>
                <c:pt idx="1153">
                  <c:v>3.1589041095890407</c:v>
                </c:pt>
                <c:pt idx="1154">
                  <c:v>3.1616438356164385</c:v>
                </c:pt>
                <c:pt idx="1155">
                  <c:v>3.1643835616438394</c:v>
                </c:pt>
                <c:pt idx="1156">
                  <c:v>3.1671232876712399</c:v>
                </c:pt>
                <c:pt idx="1157">
                  <c:v>3.1698630136986266</c:v>
                </c:pt>
                <c:pt idx="1158">
                  <c:v>3.1726027397260239</c:v>
                </c:pt>
                <c:pt idx="1159">
                  <c:v>3.1753424657534217</c:v>
                </c:pt>
                <c:pt idx="1160">
                  <c:v>3.1780821917808186</c:v>
                </c:pt>
                <c:pt idx="1161">
                  <c:v>3.1808219178082191</c:v>
                </c:pt>
                <c:pt idx="1162">
                  <c:v>3.1835616438356209</c:v>
                </c:pt>
                <c:pt idx="1163">
                  <c:v>3.1863013698630152</c:v>
                </c:pt>
                <c:pt idx="1164">
                  <c:v>3.1890410958904112</c:v>
                </c:pt>
                <c:pt idx="1165">
                  <c:v>3.1917808219178081</c:v>
                </c:pt>
                <c:pt idx="1166">
                  <c:v>3.1945205479452095</c:v>
                </c:pt>
                <c:pt idx="1167">
                  <c:v>3.1972602739726041</c:v>
                </c:pt>
                <c:pt idx="1168">
                  <c:v>3.2</c:v>
                </c:pt>
                <c:pt idx="1169">
                  <c:v>3.202739726027402</c:v>
                </c:pt>
                <c:pt idx="1170">
                  <c:v>3.2054794520547945</c:v>
                </c:pt>
                <c:pt idx="1171">
                  <c:v>3.2082191780821954</c:v>
                </c:pt>
                <c:pt idx="1172">
                  <c:v>3.2109589041095856</c:v>
                </c:pt>
                <c:pt idx="1173">
                  <c:v>3.2136986301369861</c:v>
                </c:pt>
                <c:pt idx="1174">
                  <c:v>3.2164383561643834</c:v>
                </c:pt>
                <c:pt idx="1175">
                  <c:v>3.2191780821917808</c:v>
                </c:pt>
                <c:pt idx="1176">
                  <c:v>3.2219178082191813</c:v>
                </c:pt>
                <c:pt idx="1177">
                  <c:v>3.2246575342465755</c:v>
                </c:pt>
                <c:pt idx="1178">
                  <c:v>3.2273972602739809</c:v>
                </c:pt>
                <c:pt idx="1179">
                  <c:v>3.2301369863013747</c:v>
                </c:pt>
                <c:pt idx="1180">
                  <c:v>3.2328767123287667</c:v>
                </c:pt>
                <c:pt idx="1181">
                  <c:v>3.2356164383561627</c:v>
                </c:pt>
                <c:pt idx="1182">
                  <c:v>3.2383561643835597</c:v>
                </c:pt>
                <c:pt idx="1183">
                  <c:v>3.2410958904109592</c:v>
                </c:pt>
                <c:pt idx="1184">
                  <c:v>3.2438356164383593</c:v>
                </c:pt>
                <c:pt idx="1185">
                  <c:v>3.2465753424657566</c:v>
                </c:pt>
                <c:pt idx="1186">
                  <c:v>3.2493150684931544</c:v>
                </c:pt>
                <c:pt idx="1187">
                  <c:v>3.2520547945205478</c:v>
                </c:pt>
                <c:pt idx="1188">
                  <c:v>3.25479452054795</c:v>
                </c:pt>
                <c:pt idx="1189">
                  <c:v>3.2575342465753514</c:v>
                </c:pt>
                <c:pt idx="1190">
                  <c:v>3.2602739726027412</c:v>
                </c:pt>
                <c:pt idx="1191">
                  <c:v>3.2630136986301408</c:v>
                </c:pt>
                <c:pt idx="1192">
                  <c:v>3.2657534246575342</c:v>
                </c:pt>
                <c:pt idx="1193">
                  <c:v>3.268493150684936</c:v>
                </c:pt>
                <c:pt idx="1194">
                  <c:v>3.2712328767123329</c:v>
                </c:pt>
                <c:pt idx="1195">
                  <c:v>3.2739726027397262</c:v>
                </c:pt>
                <c:pt idx="1196">
                  <c:v>3.2767123287671232</c:v>
                </c:pt>
                <c:pt idx="1197">
                  <c:v>3.2794520547945187</c:v>
                </c:pt>
                <c:pt idx="1198">
                  <c:v>3.282191780821925</c:v>
                </c:pt>
                <c:pt idx="1199">
                  <c:v>3.2849315068493228</c:v>
                </c:pt>
                <c:pt idx="1200">
                  <c:v>3.2876712328767184</c:v>
                </c:pt>
                <c:pt idx="1201">
                  <c:v>3.2904109589041095</c:v>
                </c:pt>
                <c:pt idx="1202">
                  <c:v>3.2931506849315082</c:v>
                </c:pt>
                <c:pt idx="1203">
                  <c:v>3.2958904109589038</c:v>
                </c:pt>
                <c:pt idx="1204">
                  <c:v>3.2986301369863016</c:v>
                </c:pt>
                <c:pt idx="1205">
                  <c:v>3.3013698630136967</c:v>
                </c:pt>
                <c:pt idx="1206">
                  <c:v>3.3041095890410959</c:v>
                </c:pt>
                <c:pt idx="1207">
                  <c:v>3.306849315068487</c:v>
                </c:pt>
                <c:pt idx="1208">
                  <c:v>3.3095890410958906</c:v>
                </c:pt>
                <c:pt idx="1209">
                  <c:v>3.3123287671232844</c:v>
                </c:pt>
                <c:pt idx="1210">
                  <c:v>3.315068493150676</c:v>
                </c:pt>
                <c:pt idx="1211">
                  <c:v>3.3178082191780769</c:v>
                </c:pt>
                <c:pt idx="1212">
                  <c:v>3.3205479452054796</c:v>
                </c:pt>
                <c:pt idx="1213">
                  <c:v>3.3232876712328792</c:v>
                </c:pt>
                <c:pt idx="1214">
                  <c:v>3.3260273972602739</c:v>
                </c:pt>
                <c:pt idx="1215">
                  <c:v>3.3287671232876708</c:v>
                </c:pt>
                <c:pt idx="1216">
                  <c:v>3.3315068493150677</c:v>
                </c:pt>
                <c:pt idx="1217">
                  <c:v>3.3342465753424637</c:v>
                </c:pt>
                <c:pt idx="1218">
                  <c:v>3.3369863013698589</c:v>
                </c:pt>
                <c:pt idx="1219">
                  <c:v>3.3397260273972598</c:v>
                </c:pt>
                <c:pt idx="1220">
                  <c:v>3.3424657534246567</c:v>
                </c:pt>
                <c:pt idx="1221">
                  <c:v>3.3452054794520527</c:v>
                </c:pt>
                <c:pt idx="1222">
                  <c:v>3.3479452054794518</c:v>
                </c:pt>
                <c:pt idx="1223">
                  <c:v>3.3506849315068457</c:v>
                </c:pt>
                <c:pt idx="1224">
                  <c:v>3.3534246575342466</c:v>
                </c:pt>
                <c:pt idx="1225">
                  <c:v>3.3561643835616408</c:v>
                </c:pt>
                <c:pt idx="1226">
                  <c:v>3.3589041095890382</c:v>
                </c:pt>
                <c:pt idx="1227">
                  <c:v>3.3616438356164378</c:v>
                </c:pt>
                <c:pt idx="1228">
                  <c:v>3.3643835616438356</c:v>
                </c:pt>
                <c:pt idx="1229">
                  <c:v>3.3671232876712387</c:v>
                </c:pt>
                <c:pt idx="1230">
                  <c:v>3.369863013698625</c:v>
                </c:pt>
                <c:pt idx="1231">
                  <c:v>3.3726027397260219</c:v>
                </c:pt>
                <c:pt idx="1232">
                  <c:v>3.3753424657534192</c:v>
                </c:pt>
                <c:pt idx="1233">
                  <c:v>3.3780821917808175</c:v>
                </c:pt>
                <c:pt idx="1234">
                  <c:v>3.3808219178082193</c:v>
                </c:pt>
                <c:pt idx="1235">
                  <c:v>3.3835616438356197</c:v>
                </c:pt>
                <c:pt idx="1236">
                  <c:v>3.3863013698630136</c:v>
                </c:pt>
                <c:pt idx="1237">
                  <c:v>3.3890410958904109</c:v>
                </c:pt>
                <c:pt idx="1238">
                  <c:v>3.3917808219178083</c:v>
                </c:pt>
                <c:pt idx="1239">
                  <c:v>3.3945205479452056</c:v>
                </c:pt>
                <c:pt idx="1240">
                  <c:v>3.3972602739726026</c:v>
                </c:pt>
                <c:pt idx="1241">
                  <c:v>3.4</c:v>
                </c:pt>
                <c:pt idx="1242">
                  <c:v>3.4027397260274008</c:v>
                </c:pt>
                <c:pt idx="1243">
                  <c:v>3.4054794520547937</c:v>
                </c:pt>
                <c:pt idx="1244">
                  <c:v>3.4082191780821942</c:v>
                </c:pt>
                <c:pt idx="1245">
                  <c:v>3.4109589041095827</c:v>
                </c:pt>
                <c:pt idx="1246">
                  <c:v>3.4136986301369863</c:v>
                </c:pt>
                <c:pt idx="1247">
                  <c:v>3.4164383561643827</c:v>
                </c:pt>
                <c:pt idx="1248">
                  <c:v>3.4191780821917797</c:v>
                </c:pt>
                <c:pt idx="1249">
                  <c:v>3.4219178082191792</c:v>
                </c:pt>
                <c:pt idx="1250">
                  <c:v>3.4246575342465753</c:v>
                </c:pt>
                <c:pt idx="1251">
                  <c:v>3.4273972602739788</c:v>
                </c:pt>
                <c:pt idx="1252">
                  <c:v>3.4301369863013731</c:v>
                </c:pt>
                <c:pt idx="1253">
                  <c:v>3.4328767123287633</c:v>
                </c:pt>
                <c:pt idx="1254">
                  <c:v>3.4356164383561607</c:v>
                </c:pt>
                <c:pt idx="1255">
                  <c:v>3.4383561643835581</c:v>
                </c:pt>
                <c:pt idx="1256">
                  <c:v>3.441095890410959</c:v>
                </c:pt>
                <c:pt idx="1257">
                  <c:v>3.4438356164383572</c:v>
                </c:pt>
                <c:pt idx="1258">
                  <c:v>3.4465753424657541</c:v>
                </c:pt>
                <c:pt idx="1259">
                  <c:v>3.4493150684931506</c:v>
                </c:pt>
                <c:pt idx="1260">
                  <c:v>3.4520547945205449</c:v>
                </c:pt>
                <c:pt idx="1261">
                  <c:v>3.4547945205479489</c:v>
                </c:pt>
                <c:pt idx="1262">
                  <c:v>3.4575342465753489</c:v>
                </c:pt>
                <c:pt idx="1263">
                  <c:v>3.4602739726027396</c:v>
                </c:pt>
                <c:pt idx="1264">
                  <c:v>3.4630136986301392</c:v>
                </c:pt>
                <c:pt idx="1265">
                  <c:v>3.4657534246575343</c:v>
                </c:pt>
                <c:pt idx="1266">
                  <c:v>3.4684931506849348</c:v>
                </c:pt>
                <c:pt idx="1267">
                  <c:v>3.4712328767123286</c:v>
                </c:pt>
                <c:pt idx="1268">
                  <c:v>3.473972602739726</c:v>
                </c:pt>
                <c:pt idx="1269">
                  <c:v>3.4767123287671233</c:v>
                </c:pt>
                <c:pt idx="1270">
                  <c:v>3.4794520547945171</c:v>
                </c:pt>
                <c:pt idx="1271">
                  <c:v>3.4821917808219229</c:v>
                </c:pt>
                <c:pt idx="1272">
                  <c:v>3.4849315068493216</c:v>
                </c:pt>
                <c:pt idx="1273">
                  <c:v>3.4876712328767163</c:v>
                </c:pt>
                <c:pt idx="1274">
                  <c:v>3.4904109589041097</c:v>
                </c:pt>
                <c:pt idx="1275">
                  <c:v>3.493150684931507</c:v>
                </c:pt>
                <c:pt idx="1276">
                  <c:v>3.4958904109589009</c:v>
                </c:pt>
                <c:pt idx="1277">
                  <c:v>3.4986301369863013</c:v>
                </c:pt>
                <c:pt idx="1278">
                  <c:v>3.5013698630136987</c:v>
                </c:pt>
                <c:pt idx="1279">
                  <c:v>3.5041095890410991</c:v>
                </c:pt>
                <c:pt idx="1280">
                  <c:v>3.506849315068489</c:v>
                </c:pt>
                <c:pt idx="1281">
                  <c:v>3.5095890410958912</c:v>
                </c:pt>
                <c:pt idx="1282">
                  <c:v>3.5123287671232877</c:v>
                </c:pt>
                <c:pt idx="1283">
                  <c:v>3.5150684931506775</c:v>
                </c:pt>
                <c:pt idx="1284">
                  <c:v>3.5178082191780784</c:v>
                </c:pt>
                <c:pt idx="1285">
                  <c:v>3.5205479452054802</c:v>
                </c:pt>
                <c:pt idx="1286">
                  <c:v>3.5232876712328802</c:v>
                </c:pt>
                <c:pt idx="1287">
                  <c:v>3.526027397260274</c:v>
                </c:pt>
                <c:pt idx="1288">
                  <c:v>3.5287671232876714</c:v>
                </c:pt>
                <c:pt idx="1289">
                  <c:v>3.5315068493150683</c:v>
                </c:pt>
                <c:pt idx="1290">
                  <c:v>3.5342465753424657</c:v>
                </c:pt>
                <c:pt idx="1291">
                  <c:v>3.5369863013698599</c:v>
                </c:pt>
                <c:pt idx="1292">
                  <c:v>3.5397260273972604</c:v>
                </c:pt>
                <c:pt idx="1293">
                  <c:v>3.5424657534246577</c:v>
                </c:pt>
                <c:pt idx="1294">
                  <c:v>3.5452054794520547</c:v>
                </c:pt>
                <c:pt idx="1295">
                  <c:v>3.5479452054794542</c:v>
                </c:pt>
                <c:pt idx="1296">
                  <c:v>3.5506849315068467</c:v>
                </c:pt>
                <c:pt idx="1297">
                  <c:v>3.5534246575342472</c:v>
                </c:pt>
                <c:pt idx="1298">
                  <c:v>3.5561643835616437</c:v>
                </c:pt>
                <c:pt idx="1299">
                  <c:v>3.5589041095890397</c:v>
                </c:pt>
                <c:pt idx="1300">
                  <c:v>3.5616438356164384</c:v>
                </c:pt>
                <c:pt idx="1301">
                  <c:v>3.5643835616438388</c:v>
                </c:pt>
                <c:pt idx="1302">
                  <c:v>3.5671232876712398</c:v>
                </c:pt>
                <c:pt idx="1303">
                  <c:v>3.569863013698626</c:v>
                </c:pt>
                <c:pt idx="1304">
                  <c:v>3.5726027397260238</c:v>
                </c:pt>
                <c:pt idx="1305">
                  <c:v>3.5753424657534216</c:v>
                </c:pt>
                <c:pt idx="1306">
                  <c:v>3.5780821917808185</c:v>
                </c:pt>
                <c:pt idx="1307">
                  <c:v>3.580821917808219</c:v>
                </c:pt>
                <c:pt idx="1308">
                  <c:v>3.5835616438356204</c:v>
                </c:pt>
                <c:pt idx="1309">
                  <c:v>3.5863013698630142</c:v>
                </c:pt>
                <c:pt idx="1310">
                  <c:v>3.5890410958904111</c:v>
                </c:pt>
                <c:pt idx="1311">
                  <c:v>3.591780821917808</c:v>
                </c:pt>
                <c:pt idx="1312">
                  <c:v>3.5945205479452089</c:v>
                </c:pt>
                <c:pt idx="1313">
                  <c:v>3.5972602739726032</c:v>
                </c:pt>
                <c:pt idx="1314">
                  <c:v>3.6</c:v>
                </c:pt>
                <c:pt idx="1315">
                  <c:v>3.6027397260274019</c:v>
                </c:pt>
                <c:pt idx="1316">
                  <c:v>3.6054794520547944</c:v>
                </c:pt>
                <c:pt idx="1317">
                  <c:v>3.6082191780821948</c:v>
                </c:pt>
                <c:pt idx="1318">
                  <c:v>3.6109589041095846</c:v>
                </c:pt>
                <c:pt idx="1319">
                  <c:v>3.6136986301369864</c:v>
                </c:pt>
                <c:pt idx="1320">
                  <c:v>3.6164383561643834</c:v>
                </c:pt>
                <c:pt idx="1321">
                  <c:v>3.6191780821917807</c:v>
                </c:pt>
                <c:pt idx="1322">
                  <c:v>3.6219178082191812</c:v>
                </c:pt>
                <c:pt idx="1323">
                  <c:v>3.6246575342465754</c:v>
                </c:pt>
                <c:pt idx="1324">
                  <c:v>3.6273972602739799</c:v>
                </c:pt>
                <c:pt idx="1325">
                  <c:v>3.6301369863013733</c:v>
                </c:pt>
                <c:pt idx="1326">
                  <c:v>3.632876712328764</c:v>
                </c:pt>
                <c:pt idx="1327">
                  <c:v>3.6356164383561627</c:v>
                </c:pt>
                <c:pt idx="1328">
                  <c:v>3.6383561643835587</c:v>
                </c:pt>
                <c:pt idx="1329">
                  <c:v>3.6410958904109592</c:v>
                </c:pt>
                <c:pt idx="1330">
                  <c:v>3.6438356164383592</c:v>
                </c:pt>
                <c:pt idx="1331">
                  <c:v>3.6465753424657552</c:v>
                </c:pt>
                <c:pt idx="1332">
                  <c:v>3.6493150684931512</c:v>
                </c:pt>
                <c:pt idx="1333">
                  <c:v>3.6520547945205477</c:v>
                </c:pt>
                <c:pt idx="1334">
                  <c:v>3.6547945205479495</c:v>
                </c:pt>
                <c:pt idx="1335">
                  <c:v>3.6575342465753504</c:v>
                </c:pt>
                <c:pt idx="1336">
                  <c:v>3.6602739726027402</c:v>
                </c:pt>
                <c:pt idx="1337">
                  <c:v>3.6630136986301403</c:v>
                </c:pt>
                <c:pt idx="1338">
                  <c:v>3.6657534246575341</c:v>
                </c:pt>
                <c:pt idx="1339">
                  <c:v>3.668493150684935</c:v>
                </c:pt>
                <c:pt idx="1340">
                  <c:v>3.6712328767123292</c:v>
                </c:pt>
                <c:pt idx="1341">
                  <c:v>3.6739726027397261</c:v>
                </c:pt>
                <c:pt idx="1342">
                  <c:v>3.6767123287671235</c:v>
                </c:pt>
                <c:pt idx="1343">
                  <c:v>3.6794520547945178</c:v>
                </c:pt>
                <c:pt idx="1344">
                  <c:v>3.6821917808219249</c:v>
                </c:pt>
                <c:pt idx="1345">
                  <c:v>3.6849315068493227</c:v>
                </c:pt>
                <c:pt idx="1346">
                  <c:v>3.6876712328767178</c:v>
                </c:pt>
                <c:pt idx="1347">
                  <c:v>3.6904109589041094</c:v>
                </c:pt>
                <c:pt idx="1348">
                  <c:v>3.6931506849315072</c:v>
                </c:pt>
                <c:pt idx="1349">
                  <c:v>3.6958904109589037</c:v>
                </c:pt>
                <c:pt idx="1350">
                  <c:v>3.6986301369863015</c:v>
                </c:pt>
                <c:pt idx="1351">
                  <c:v>3.7013698630136984</c:v>
                </c:pt>
                <c:pt idx="1352">
                  <c:v>3.7041095890410993</c:v>
                </c:pt>
                <c:pt idx="1353">
                  <c:v>3.7068493150684927</c:v>
                </c:pt>
                <c:pt idx="1354">
                  <c:v>3.709589041095894</c:v>
                </c:pt>
                <c:pt idx="1355">
                  <c:v>3.7123287671232879</c:v>
                </c:pt>
                <c:pt idx="1356">
                  <c:v>3.7150684931506781</c:v>
                </c:pt>
                <c:pt idx="1357">
                  <c:v>3.7178082191780786</c:v>
                </c:pt>
                <c:pt idx="1358">
                  <c:v>3.7205479452054826</c:v>
                </c:pt>
                <c:pt idx="1359">
                  <c:v>3.7232876712328808</c:v>
                </c:pt>
                <c:pt idx="1360">
                  <c:v>3.7260273972602742</c:v>
                </c:pt>
                <c:pt idx="1361">
                  <c:v>3.7287671232876711</c:v>
                </c:pt>
                <c:pt idx="1362">
                  <c:v>3.7315068493150685</c:v>
                </c:pt>
                <c:pt idx="1363">
                  <c:v>3.7342465753424658</c:v>
                </c:pt>
                <c:pt idx="1364">
                  <c:v>3.7369863013698628</c:v>
                </c:pt>
                <c:pt idx="1365">
                  <c:v>3.7397260273972601</c:v>
                </c:pt>
                <c:pt idx="1366">
                  <c:v>3.7424657534246575</c:v>
                </c:pt>
                <c:pt idx="1367">
                  <c:v>3.7452054794520548</c:v>
                </c:pt>
                <c:pt idx="1368">
                  <c:v>3.7479452054794553</c:v>
                </c:pt>
                <c:pt idx="1369">
                  <c:v>3.7506849315068487</c:v>
                </c:pt>
                <c:pt idx="1370">
                  <c:v>3.7534246575342491</c:v>
                </c:pt>
                <c:pt idx="1371">
                  <c:v>3.7561643835616438</c:v>
                </c:pt>
                <c:pt idx="1372">
                  <c:v>3.7589041095890408</c:v>
                </c:pt>
                <c:pt idx="1373">
                  <c:v>3.7616438356164386</c:v>
                </c:pt>
                <c:pt idx="1374">
                  <c:v>3.7643835616438395</c:v>
                </c:pt>
                <c:pt idx="1375">
                  <c:v>3.7671232876712399</c:v>
                </c:pt>
                <c:pt idx="1376">
                  <c:v>3.7698630136986271</c:v>
                </c:pt>
                <c:pt idx="1377">
                  <c:v>3.7726027397260267</c:v>
                </c:pt>
                <c:pt idx="1378">
                  <c:v>3.7753424657534227</c:v>
                </c:pt>
                <c:pt idx="1379">
                  <c:v>3.7780821917808187</c:v>
                </c:pt>
                <c:pt idx="1380">
                  <c:v>3.7808219178082192</c:v>
                </c:pt>
                <c:pt idx="1381">
                  <c:v>3.7835616438356214</c:v>
                </c:pt>
                <c:pt idx="1382">
                  <c:v>3.7863013698630152</c:v>
                </c:pt>
                <c:pt idx="1383">
                  <c:v>3.7890410958904139</c:v>
                </c:pt>
                <c:pt idx="1384">
                  <c:v>3.7917808219178082</c:v>
                </c:pt>
                <c:pt idx="1385">
                  <c:v>3.7945205479452109</c:v>
                </c:pt>
                <c:pt idx="1386">
                  <c:v>3.7972602739726042</c:v>
                </c:pt>
                <c:pt idx="1387">
                  <c:v>3.8</c:v>
                </c:pt>
                <c:pt idx="1388">
                  <c:v>3.8027397260274003</c:v>
                </c:pt>
                <c:pt idx="1389">
                  <c:v>3.8054794520547937</c:v>
                </c:pt>
                <c:pt idx="1390">
                  <c:v>3.8082191780821919</c:v>
                </c:pt>
                <c:pt idx="1391">
                  <c:v>3.810958904109583</c:v>
                </c:pt>
                <c:pt idx="1392">
                  <c:v>3.8136986301369831</c:v>
                </c:pt>
                <c:pt idx="1393">
                  <c:v>3.8164383561643827</c:v>
                </c:pt>
                <c:pt idx="1394">
                  <c:v>3.8191780821917787</c:v>
                </c:pt>
                <c:pt idx="1395">
                  <c:v>3.8219178082191791</c:v>
                </c:pt>
                <c:pt idx="1396">
                  <c:v>3.8246575342465747</c:v>
                </c:pt>
                <c:pt idx="1397">
                  <c:v>3.8273972602739779</c:v>
                </c:pt>
                <c:pt idx="1398">
                  <c:v>3.8301369863013699</c:v>
                </c:pt>
                <c:pt idx="1399">
                  <c:v>3.8328767123287628</c:v>
                </c:pt>
                <c:pt idx="1400">
                  <c:v>3.8356164383561597</c:v>
                </c:pt>
                <c:pt idx="1401">
                  <c:v>3.8383561643835575</c:v>
                </c:pt>
                <c:pt idx="1402">
                  <c:v>3.8410958904109589</c:v>
                </c:pt>
                <c:pt idx="1403">
                  <c:v>3.8438356164383571</c:v>
                </c:pt>
                <c:pt idx="1404">
                  <c:v>3.8465753424657536</c:v>
                </c:pt>
                <c:pt idx="1405">
                  <c:v>3.8493150684931505</c:v>
                </c:pt>
                <c:pt idx="1406">
                  <c:v>3.8520547945205443</c:v>
                </c:pt>
                <c:pt idx="1407">
                  <c:v>3.8547945205479452</c:v>
                </c:pt>
                <c:pt idx="1408">
                  <c:v>3.8575342465753488</c:v>
                </c:pt>
                <c:pt idx="1409">
                  <c:v>3.8602739726027395</c:v>
                </c:pt>
                <c:pt idx="1410">
                  <c:v>3.8630136986301382</c:v>
                </c:pt>
                <c:pt idx="1411">
                  <c:v>3.8657534246575338</c:v>
                </c:pt>
                <c:pt idx="1412">
                  <c:v>3.8684931506849316</c:v>
                </c:pt>
                <c:pt idx="1413">
                  <c:v>3.871232876712329</c:v>
                </c:pt>
                <c:pt idx="1414">
                  <c:v>3.8739726027397237</c:v>
                </c:pt>
                <c:pt idx="1415">
                  <c:v>3.8767123287671228</c:v>
                </c:pt>
                <c:pt idx="1416">
                  <c:v>3.879452054794517</c:v>
                </c:pt>
                <c:pt idx="1417">
                  <c:v>3.8821917808219228</c:v>
                </c:pt>
                <c:pt idx="1418">
                  <c:v>3.8849315068493211</c:v>
                </c:pt>
                <c:pt idx="1419">
                  <c:v>3.8876712328767158</c:v>
                </c:pt>
                <c:pt idx="1420">
                  <c:v>3.8904109589041087</c:v>
                </c:pt>
                <c:pt idx="1421">
                  <c:v>3.893150684931507</c:v>
                </c:pt>
                <c:pt idx="1422">
                  <c:v>3.8958904109589012</c:v>
                </c:pt>
                <c:pt idx="1423">
                  <c:v>3.8986301369863008</c:v>
                </c:pt>
                <c:pt idx="1424">
                  <c:v>3.9013698630136977</c:v>
                </c:pt>
                <c:pt idx="1425">
                  <c:v>3.9041095890410982</c:v>
                </c:pt>
                <c:pt idx="1426">
                  <c:v>3.9068493150684889</c:v>
                </c:pt>
                <c:pt idx="1427">
                  <c:v>3.9095890410958902</c:v>
                </c:pt>
                <c:pt idx="1428">
                  <c:v>3.9123287671232867</c:v>
                </c:pt>
                <c:pt idx="1429">
                  <c:v>3.915068493150677</c:v>
                </c:pt>
                <c:pt idx="1430">
                  <c:v>3.9178082191780774</c:v>
                </c:pt>
                <c:pt idx="1431">
                  <c:v>3.9205479452054801</c:v>
                </c:pt>
                <c:pt idx="1432">
                  <c:v>3.9232876712328792</c:v>
                </c:pt>
                <c:pt idx="1433">
                  <c:v>3.9260273972602739</c:v>
                </c:pt>
                <c:pt idx="1434">
                  <c:v>3.9287671232876713</c:v>
                </c:pt>
                <c:pt idx="1435">
                  <c:v>3.9315068493150687</c:v>
                </c:pt>
                <c:pt idx="1436">
                  <c:v>3.9342465753424647</c:v>
                </c:pt>
                <c:pt idx="1437">
                  <c:v>3.9369863013698594</c:v>
                </c:pt>
                <c:pt idx="1438">
                  <c:v>3.9397260273972603</c:v>
                </c:pt>
                <c:pt idx="1439">
                  <c:v>3.9424657534246577</c:v>
                </c:pt>
                <c:pt idx="1440">
                  <c:v>3.9452054794520537</c:v>
                </c:pt>
              </c:numCache>
            </c:numRef>
          </c:xVal>
          <c:yVal>
            <c:numRef>
              <c:f>RenalnoCVD!$C$6:$C$1446</c:f>
              <c:numCache>
                <c:formatCode>General</c:formatCode>
                <c:ptCount val="14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1.0000000000000015E-4</c:v>
                </c:pt>
                <c:pt idx="85">
                  <c:v>1.0000000000000015E-4</c:v>
                </c:pt>
                <c:pt idx="86">
                  <c:v>1.0000000000000015E-4</c:v>
                </c:pt>
                <c:pt idx="87">
                  <c:v>1.0000000000000015E-4</c:v>
                </c:pt>
                <c:pt idx="88">
                  <c:v>1.0000000000000015E-4</c:v>
                </c:pt>
                <c:pt idx="89">
                  <c:v>1.0000000000000015E-4</c:v>
                </c:pt>
                <c:pt idx="90">
                  <c:v>1.0000000000000015E-4</c:v>
                </c:pt>
                <c:pt idx="91">
                  <c:v>1.0000000000000015E-4</c:v>
                </c:pt>
                <c:pt idx="92">
                  <c:v>1.0000000000000015E-4</c:v>
                </c:pt>
                <c:pt idx="93">
                  <c:v>1.0000000000000015E-4</c:v>
                </c:pt>
                <c:pt idx="94">
                  <c:v>1.0000000000000015E-4</c:v>
                </c:pt>
                <c:pt idx="95">
                  <c:v>1.0000000000000015E-4</c:v>
                </c:pt>
                <c:pt idx="96">
                  <c:v>1.0000000000000015E-4</c:v>
                </c:pt>
                <c:pt idx="97">
                  <c:v>1.0000000000000015E-4</c:v>
                </c:pt>
                <c:pt idx="98">
                  <c:v>1.0000000000000015E-4</c:v>
                </c:pt>
                <c:pt idx="99">
                  <c:v>1.0000000000000015E-4</c:v>
                </c:pt>
                <c:pt idx="100">
                  <c:v>1.0000000000000015E-4</c:v>
                </c:pt>
                <c:pt idx="101">
                  <c:v>1.0000000000000015E-4</c:v>
                </c:pt>
                <c:pt idx="102">
                  <c:v>1.0000000000000015E-4</c:v>
                </c:pt>
                <c:pt idx="103">
                  <c:v>1.0000000000000015E-4</c:v>
                </c:pt>
                <c:pt idx="104">
                  <c:v>1.0000000000000015E-4</c:v>
                </c:pt>
                <c:pt idx="105">
                  <c:v>1.0000000000000015E-4</c:v>
                </c:pt>
                <c:pt idx="106">
                  <c:v>1.0000000000000015E-4</c:v>
                </c:pt>
                <c:pt idx="107">
                  <c:v>1.0000000000000015E-4</c:v>
                </c:pt>
                <c:pt idx="108">
                  <c:v>1.0000000000000015E-4</c:v>
                </c:pt>
                <c:pt idx="109">
                  <c:v>1.0000000000000015E-4</c:v>
                </c:pt>
                <c:pt idx="110">
                  <c:v>1.0000000000000015E-4</c:v>
                </c:pt>
                <c:pt idx="111">
                  <c:v>1.0000000000000015E-4</c:v>
                </c:pt>
                <c:pt idx="112">
                  <c:v>1.0000000000000015E-4</c:v>
                </c:pt>
                <c:pt idx="113">
                  <c:v>1.0000000000000015E-4</c:v>
                </c:pt>
                <c:pt idx="114">
                  <c:v>1.0000000000000015E-4</c:v>
                </c:pt>
                <c:pt idx="115">
                  <c:v>1.0000000000000015E-4</c:v>
                </c:pt>
                <c:pt idx="116">
                  <c:v>1.0000000000000015E-4</c:v>
                </c:pt>
                <c:pt idx="117">
                  <c:v>1.0000000000000015E-4</c:v>
                </c:pt>
                <c:pt idx="118">
                  <c:v>1.0000000000000015E-4</c:v>
                </c:pt>
                <c:pt idx="119">
                  <c:v>1.0000000000000015E-4</c:v>
                </c:pt>
                <c:pt idx="120">
                  <c:v>1.0000000000000015E-4</c:v>
                </c:pt>
                <c:pt idx="121">
                  <c:v>1.0000000000000015E-4</c:v>
                </c:pt>
                <c:pt idx="122">
                  <c:v>1.0000000000000015E-4</c:v>
                </c:pt>
                <c:pt idx="123">
                  <c:v>1.0000000000000015E-4</c:v>
                </c:pt>
                <c:pt idx="124">
                  <c:v>1.0000000000000015E-4</c:v>
                </c:pt>
                <c:pt idx="125">
                  <c:v>1.0000000000000015E-4</c:v>
                </c:pt>
                <c:pt idx="126">
                  <c:v>1.0000000000000015E-4</c:v>
                </c:pt>
                <c:pt idx="127">
                  <c:v>1.0000000000000015E-4</c:v>
                </c:pt>
                <c:pt idx="128">
                  <c:v>1.0000000000000015E-4</c:v>
                </c:pt>
                <c:pt idx="129">
                  <c:v>1.0000000000000015E-4</c:v>
                </c:pt>
                <c:pt idx="130">
                  <c:v>1.0000000000000015E-4</c:v>
                </c:pt>
                <c:pt idx="131">
                  <c:v>1.0000000000000015E-4</c:v>
                </c:pt>
                <c:pt idx="132">
                  <c:v>1.0000000000000015E-4</c:v>
                </c:pt>
                <c:pt idx="133">
                  <c:v>1.0000000000000015E-4</c:v>
                </c:pt>
                <c:pt idx="134">
                  <c:v>1.0000000000000015E-4</c:v>
                </c:pt>
                <c:pt idx="135">
                  <c:v>1.0000000000000015E-4</c:v>
                </c:pt>
                <c:pt idx="136">
                  <c:v>1.0000000000000015E-4</c:v>
                </c:pt>
                <c:pt idx="137">
                  <c:v>1.0000000000000015E-4</c:v>
                </c:pt>
                <c:pt idx="138">
                  <c:v>1.0000000000000015E-4</c:v>
                </c:pt>
                <c:pt idx="139">
                  <c:v>1.0000000000000015E-4</c:v>
                </c:pt>
                <c:pt idx="140">
                  <c:v>1.0000000000000015E-4</c:v>
                </c:pt>
                <c:pt idx="141">
                  <c:v>1.0000000000000015E-4</c:v>
                </c:pt>
                <c:pt idx="142">
                  <c:v>1.0000000000000015E-4</c:v>
                </c:pt>
                <c:pt idx="143">
                  <c:v>1.0000000000000015E-4</c:v>
                </c:pt>
                <c:pt idx="144">
                  <c:v>1.0000000000000015E-4</c:v>
                </c:pt>
                <c:pt idx="145">
                  <c:v>1.0000000000000015E-4</c:v>
                </c:pt>
                <c:pt idx="146">
                  <c:v>1.0000000000000015E-4</c:v>
                </c:pt>
                <c:pt idx="147">
                  <c:v>1.0000000000000015E-4</c:v>
                </c:pt>
                <c:pt idx="148">
                  <c:v>1.0000000000000015E-4</c:v>
                </c:pt>
                <c:pt idx="149">
                  <c:v>1.0000000000000015E-4</c:v>
                </c:pt>
                <c:pt idx="150">
                  <c:v>1.0000000000000015E-4</c:v>
                </c:pt>
                <c:pt idx="151">
                  <c:v>1.0000000000000015E-4</c:v>
                </c:pt>
                <c:pt idx="152">
                  <c:v>1.0000000000000015E-4</c:v>
                </c:pt>
                <c:pt idx="153">
                  <c:v>1.0000000000000015E-4</c:v>
                </c:pt>
                <c:pt idx="154">
                  <c:v>1.0000000000000015E-4</c:v>
                </c:pt>
                <c:pt idx="155">
                  <c:v>1.0000000000000015E-4</c:v>
                </c:pt>
                <c:pt idx="156">
                  <c:v>1.0000000000000015E-4</c:v>
                </c:pt>
                <c:pt idx="157">
                  <c:v>1.0000000000000015E-4</c:v>
                </c:pt>
                <c:pt idx="158">
                  <c:v>1.0000000000000015E-4</c:v>
                </c:pt>
                <c:pt idx="159">
                  <c:v>1.0000000000000015E-4</c:v>
                </c:pt>
                <c:pt idx="160">
                  <c:v>1.0000000000000015E-4</c:v>
                </c:pt>
                <c:pt idx="161">
                  <c:v>1.0000000000000015E-4</c:v>
                </c:pt>
                <c:pt idx="162">
                  <c:v>1.0000000000000015E-4</c:v>
                </c:pt>
                <c:pt idx="163">
                  <c:v>1.0000000000000015E-4</c:v>
                </c:pt>
                <c:pt idx="164">
                  <c:v>1.0000000000000015E-4</c:v>
                </c:pt>
                <c:pt idx="165">
                  <c:v>1.0000000000000015E-4</c:v>
                </c:pt>
                <c:pt idx="166">
                  <c:v>2.0000000000000036E-4</c:v>
                </c:pt>
                <c:pt idx="167">
                  <c:v>2.0000000000000036E-4</c:v>
                </c:pt>
                <c:pt idx="168">
                  <c:v>2.0000000000000036E-4</c:v>
                </c:pt>
                <c:pt idx="169">
                  <c:v>4.0000000000000034E-4</c:v>
                </c:pt>
                <c:pt idx="170">
                  <c:v>4.0000000000000034E-4</c:v>
                </c:pt>
                <c:pt idx="171">
                  <c:v>4.0000000000000034E-4</c:v>
                </c:pt>
                <c:pt idx="172">
                  <c:v>4.0000000000000034E-4</c:v>
                </c:pt>
                <c:pt idx="173">
                  <c:v>4.0000000000000034E-4</c:v>
                </c:pt>
                <c:pt idx="174">
                  <c:v>4.0000000000000034E-4</c:v>
                </c:pt>
                <c:pt idx="175">
                  <c:v>4.0000000000000034E-4</c:v>
                </c:pt>
                <c:pt idx="176">
                  <c:v>5.0000000000000034E-4</c:v>
                </c:pt>
                <c:pt idx="177">
                  <c:v>6.0000000000000092E-4</c:v>
                </c:pt>
                <c:pt idx="178">
                  <c:v>6.0000000000000092E-4</c:v>
                </c:pt>
                <c:pt idx="179">
                  <c:v>6.0000000000000092E-4</c:v>
                </c:pt>
                <c:pt idx="180">
                  <c:v>7.0000000000000097E-4</c:v>
                </c:pt>
                <c:pt idx="181">
                  <c:v>8.0000000000000123E-4</c:v>
                </c:pt>
                <c:pt idx="182">
                  <c:v>8.0000000000000123E-4</c:v>
                </c:pt>
                <c:pt idx="183">
                  <c:v>8.0000000000000123E-4</c:v>
                </c:pt>
                <c:pt idx="184">
                  <c:v>8.0000000000000123E-4</c:v>
                </c:pt>
                <c:pt idx="185">
                  <c:v>8.0000000000000123E-4</c:v>
                </c:pt>
                <c:pt idx="186">
                  <c:v>8.0000000000000123E-4</c:v>
                </c:pt>
                <c:pt idx="187">
                  <c:v>8.0000000000000123E-4</c:v>
                </c:pt>
                <c:pt idx="188">
                  <c:v>8.0000000000000123E-4</c:v>
                </c:pt>
                <c:pt idx="189">
                  <c:v>8.0000000000000123E-4</c:v>
                </c:pt>
                <c:pt idx="190">
                  <c:v>9.0000000000000149E-4</c:v>
                </c:pt>
                <c:pt idx="191">
                  <c:v>9.0000000000000149E-4</c:v>
                </c:pt>
                <c:pt idx="192">
                  <c:v>1.100000000000002E-3</c:v>
                </c:pt>
                <c:pt idx="193">
                  <c:v>1.100000000000002E-3</c:v>
                </c:pt>
                <c:pt idx="194">
                  <c:v>1.100000000000002E-3</c:v>
                </c:pt>
                <c:pt idx="195">
                  <c:v>1.100000000000002E-3</c:v>
                </c:pt>
                <c:pt idx="196">
                  <c:v>1.100000000000002E-3</c:v>
                </c:pt>
                <c:pt idx="197">
                  <c:v>1.100000000000002E-3</c:v>
                </c:pt>
                <c:pt idx="198">
                  <c:v>1.100000000000002E-3</c:v>
                </c:pt>
                <c:pt idx="199">
                  <c:v>1.100000000000002E-3</c:v>
                </c:pt>
                <c:pt idx="200">
                  <c:v>1.100000000000002E-3</c:v>
                </c:pt>
                <c:pt idx="201">
                  <c:v>1.100000000000002E-3</c:v>
                </c:pt>
                <c:pt idx="202">
                  <c:v>1.100000000000002E-3</c:v>
                </c:pt>
                <c:pt idx="203">
                  <c:v>1.100000000000002E-3</c:v>
                </c:pt>
                <c:pt idx="204">
                  <c:v>1.100000000000002E-3</c:v>
                </c:pt>
                <c:pt idx="205">
                  <c:v>1.100000000000002E-3</c:v>
                </c:pt>
                <c:pt idx="206">
                  <c:v>1.100000000000002E-3</c:v>
                </c:pt>
                <c:pt idx="207">
                  <c:v>1.100000000000002E-3</c:v>
                </c:pt>
                <c:pt idx="208">
                  <c:v>1.100000000000002E-3</c:v>
                </c:pt>
                <c:pt idx="209">
                  <c:v>1.100000000000002E-3</c:v>
                </c:pt>
                <c:pt idx="210">
                  <c:v>1.100000000000002E-3</c:v>
                </c:pt>
                <c:pt idx="211">
                  <c:v>1.100000000000002E-3</c:v>
                </c:pt>
                <c:pt idx="212">
                  <c:v>1.100000000000002E-3</c:v>
                </c:pt>
                <c:pt idx="213">
                  <c:v>1.100000000000002E-3</c:v>
                </c:pt>
                <c:pt idx="214">
                  <c:v>1.100000000000002E-3</c:v>
                </c:pt>
                <c:pt idx="215">
                  <c:v>1.100000000000002E-3</c:v>
                </c:pt>
                <c:pt idx="216">
                  <c:v>1.100000000000002E-3</c:v>
                </c:pt>
                <c:pt idx="217">
                  <c:v>1.1999999999999999E-3</c:v>
                </c:pt>
                <c:pt idx="218">
                  <c:v>1.1999999999999999E-3</c:v>
                </c:pt>
                <c:pt idx="219">
                  <c:v>1.1999999999999999E-3</c:v>
                </c:pt>
                <c:pt idx="220">
                  <c:v>1.1999999999999999E-3</c:v>
                </c:pt>
                <c:pt idx="221">
                  <c:v>1.1999999999999999E-3</c:v>
                </c:pt>
                <c:pt idx="222">
                  <c:v>1.1999999999999999E-3</c:v>
                </c:pt>
                <c:pt idx="223">
                  <c:v>1.1999999999999999E-3</c:v>
                </c:pt>
                <c:pt idx="224">
                  <c:v>1.1999999999999999E-3</c:v>
                </c:pt>
                <c:pt idx="225">
                  <c:v>1.1999999999999999E-3</c:v>
                </c:pt>
                <c:pt idx="226">
                  <c:v>1.1999999999999999E-3</c:v>
                </c:pt>
                <c:pt idx="227">
                  <c:v>1.1999999999999999E-3</c:v>
                </c:pt>
                <c:pt idx="228">
                  <c:v>1.1999999999999999E-3</c:v>
                </c:pt>
                <c:pt idx="229">
                  <c:v>1.1999999999999999E-3</c:v>
                </c:pt>
                <c:pt idx="230">
                  <c:v>1.1999999999999999E-3</c:v>
                </c:pt>
                <c:pt idx="231">
                  <c:v>1.1999999999999999E-3</c:v>
                </c:pt>
                <c:pt idx="232">
                  <c:v>1.1999999999999999E-3</c:v>
                </c:pt>
                <c:pt idx="233">
                  <c:v>1.1999999999999999E-3</c:v>
                </c:pt>
                <c:pt idx="234">
                  <c:v>1.1999999999999999E-3</c:v>
                </c:pt>
                <c:pt idx="235">
                  <c:v>1.1999999999999999E-3</c:v>
                </c:pt>
                <c:pt idx="236">
                  <c:v>1.2999999999999984E-3</c:v>
                </c:pt>
                <c:pt idx="237">
                  <c:v>1.2999999999999984E-3</c:v>
                </c:pt>
                <c:pt idx="238">
                  <c:v>1.2999999999999984E-3</c:v>
                </c:pt>
                <c:pt idx="239">
                  <c:v>1.2999999999999984E-3</c:v>
                </c:pt>
                <c:pt idx="240">
                  <c:v>1.2999999999999984E-3</c:v>
                </c:pt>
                <c:pt idx="241">
                  <c:v>1.2999999999999984E-3</c:v>
                </c:pt>
                <c:pt idx="242">
                  <c:v>1.2999999999999984E-3</c:v>
                </c:pt>
                <c:pt idx="243">
                  <c:v>1.2999999999999984E-3</c:v>
                </c:pt>
                <c:pt idx="244">
                  <c:v>1.2999999999999984E-3</c:v>
                </c:pt>
                <c:pt idx="245">
                  <c:v>1.2999999999999984E-3</c:v>
                </c:pt>
                <c:pt idx="246">
                  <c:v>1.2999999999999984E-3</c:v>
                </c:pt>
                <c:pt idx="247">
                  <c:v>1.2999999999999984E-3</c:v>
                </c:pt>
                <c:pt idx="248">
                  <c:v>1.2999999999999984E-3</c:v>
                </c:pt>
                <c:pt idx="249">
                  <c:v>1.2999999999999984E-3</c:v>
                </c:pt>
                <c:pt idx="250">
                  <c:v>1.2999999999999984E-3</c:v>
                </c:pt>
                <c:pt idx="251">
                  <c:v>1.2999999999999984E-3</c:v>
                </c:pt>
                <c:pt idx="252">
                  <c:v>1.2999999999999984E-3</c:v>
                </c:pt>
                <c:pt idx="253">
                  <c:v>1.2999999999999984E-3</c:v>
                </c:pt>
                <c:pt idx="254">
                  <c:v>1.2999999999999984E-3</c:v>
                </c:pt>
                <c:pt idx="255">
                  <c:v>1.2999999999999984E-3</c:v>
                </c:pt>
                <c:pt idx="256">
                  <c:v>1.2999999999999984E-3</c:v>
                </c:pt>
                <c:pt idx="257">
                  <c:v>1.2999999999999984E-3</c:v>
                </c:pt>
                <c:pt idx="258">
                  <c:v>1.2999999999999984E-3</c:v>
                </c:pt>
                <c:pt idx="259">
                  <c:v>1.2999999999999984E-3</c:v>
                </c:pt>
                <c:pt idx="260">
                  <c:v>1.2999999999999984E-3</c:v>
                </c:pt>
                <c:pt idx="261">
                  <c:v>1.2999999999999984E-3</c:v>
                </c:pt>
                <c:pt idx="262">
                  <c:v>1.2999999999999984E-3</c:v>
                </c:pt>
                <c:pt idx="263">
                  <c:v>1.2999999999999984E-3</c:v>
                </c:pt>
                <c:pt idx="264">
                  <c:v>1.2999999999999984E-3</c:v>
                </c:pt>
                <c:pt idx="265">
                  <c:v>1.2999999999999984E-3</c:v>
                </c:pt>
                <c:pt idx="266">
                  <c:v>1.2999999999999984E-3</c:v>
                </c:pt>
                <c:pt idx="267">
                  <c:v>1.2999999999999984E-3</c:v>
                </c:pt>
                <c:pt idx="268">
                  <c:v>1.2999999999999984E-3</c:v>
                </c:pt>
                <c:pt idx="269">
                  <c:v>1.2999999999999984E-3</c:v>
                </c:pt>
                <c:pt idx="270">
                  <c:v>1.2999999999999984E-3</c:v>
                </c:pt>
                <c:pt idx="271">
                  <c:v>1.2999999999999984E-3</c:v>
                </c:pt>
                <c:pt idx="272">
                  <c:v>1.2999999999999984E-3</c:v>
                </c:pt>
                <c:pt idx="273">
                  <c:v>1.2999999999999984E-3</c:v>
                </c:pt>
                <c:pt idx="274">
                  <c:v>1.2999999999999984E-3</c:v>
                </c:pt>
                <c:pt idx="275">
                  <c:v>1.2999999999999984E-3</c:v>
                </c:pt>
                <c:pt idx="276">
                  <c:v>1.2999999999999984E-3</c:v>
                </c:pt>
                <c:pt idx="277">
                  <c:v>1.2999999999999984E-3</c:v>
                </c:pt>
                <c:pt idx="278">
                  <c:v>1.2999999999999984E-3</c:v>
                </c:pt>
                <c:pt idx="279">
                  <c:v>1.2999999999999984E-3</c:v>
                </c:pt>
                <c:pt idx="280">
                  <c:v>1.2999999999999984E-3</c:v>
                </c:pt>
                <c:pt idx="281">
                  <c:v>1.2999999999999984E-3</c:v>
                </c:pt>
                <c:pt idx="282">
                  <c:v>1.2999999999999984E-3</c:v>
                </c:pt>
                <c:pt idx="283">
                  <c:v>1.2999999999999984E-3</c:v>
                </c:pt>
                <c:pt idx="284">
                  <c:v>1.2999999999999984E-3</c:v>
                </c:pt>
                <c:pt idx="285">
                  <c:v>1.2999999999999984E-3</c:v>
                </c:pt>
                <c:pt idx="286">
                  <c:v>1.2999999999999984E-3</c:v>
                </c:pt>
                <c:pt idx="287">
                  <c:v>1.2999999999999984E-3</c:v>
                </c:pt>
                <c:pt idx="288">
                  <c:v>1.2999999999999984E-3</c:v>
                </c:pt>
                <c:pt idx="289">
                  <c:v>1.2999999999999984E-3</c:v>
                </c:pt>
                <c:pt idx="290">
                  <c:v>1.2999999999999984E-3</c:v>
                </c:pt>
                <c:pt idx="291">
                  <c:v>1.2999999999999984E-3</c:v>
                </c:pt>
                <c:pt idx="292">
                  <c:v>1.2999999999999984E-3</c:v>
                </c:pt>
                <c:pt idx="293">
                  <c:v>1.2999999999999984E-3</c:v>
                </c:pt>
                <c:pt idx="294">
                  <c:v>1.2999999999999984E-3</c:v>
                </c:pt>
                <c:pt idx="295">
                  <c:v>1.2999999999999984E-3</c:v>
                </c:pt>
                <c:pt idx="296">
                  <c:v>1.2999999999999984E-3</c:v>
                </c:pt>
                <c:pt idx="297">
                  <c:v>1.2999999999999984E-3</c:v>
                </c:pt>
                <c:pt idx="298">
                  <c:v>1.2999999999999984E-3</c:v>
                </c:pt>
                <c:pt idx="299">
                  <c:v>1.2999999999999984E-3</c:v>
                </c:pt>
                <c:pt idx="300">
                  <c:v>1.2999999999999984E-3</c:v>
                </c:pt>
                <c:pt idx="301">
                  <c:v>1.2999999999999984E-3</c:v>
                </c:pt>
                <c:pt idx="302">
                  <c:v>1.2999999999999984E-3</c:v>
                </c:pt>
                <c:pt idx="303">
                  <c:v>1.2999999999999984E-3</c:v>
                </c:pt>
                <c:pt idx="304">
                  <c:v>1.2999999999999984E-3</c:v>
                </c:pt>
                <c:pt idx="305">
                  <c:v>1.2999999999999984E-3</c:v>
                </c:pt>
                <c:pt idx="306">
                  <c:v>1.2999999999999984E-3</c:v>
                </c:pt>
                <c:pt idx="307">
                  <c:v>1.2999999999999984E-3</c:v>
                </c:pt>
                <c:pt idx="308">
                  <c:v>1.2999999999999984E-3</c:v>
                </c:pt>
                <c:pt idx="309">
                  <c:v>1.2999999999999984E-3</c:v>
                </c:pt>
                <c:pt idx="310">
                  <c:v>1.2999999999999984E-3</c:v>
                </c:pt>
                <c:pt idx="311">
                  <c:v>1.2999999999999984E-3</c:v>
                </c:pt>
                <c:pt idx="312">
                  <c:v>1.2999999999999984E-3</c:v>
                </c:pt>
                <c:pt idx="313">
                  <c:v>1.2999999999999984E-3</c:v>
                </c:pt>
                <c:pt idx="314">
                  <c:v>1.2999999999999984E-3</c:v>
                </c:pt>
                <c:pt idx="315">
                  <c:v>1.2999999999999984E-3</c:v>
                </c:pt>
                <c:pt idx="316">
                  <c:v>1.2999999999999984E-3</c:v>
                </c:pt>
                <c:pt idx="317">
                  <c:v>1.2999999999999984E-3</c:v>
                </c:pt>
                <c:pt idx="318">
                  <c:v>1.2999999999999984E-3</c:v>
                </c:pt>
                <c:pt idx="319">
                  <c:v>1.4000000000000015E-3</c:v>
                </c:pt>
                <c:pt idx="320">
                  <c:v>1.4000000000000015E-3</c:v>
                </c:pt>
                <c:pt idx="321">
                  <c:v>1.4000000000000015E-3</c:v>
                </c:pt>
                <c:pt idx="322">
                  <c:v>1.4000000000000015E-3</c:v>
                </c:pt>
                <c:pt idx="323">
                  <c:v>1.4000000000000015E-3</c:v>
                </c:pt>
                <c:pt idx="324">
                  <c:v>1.4000000000000015E-3</c:v>
                </c:pt>
                <c:pt idx="325">
                  <c:v>1.4000000000000015E-3</c:v>
                </c:pt>
                <c:pt idx="326">
                  <c:v>1.4000000000000015E-3</c:v>
                </c:pt>
                <c:pt idx="327">
                  <c:v>1.4000000000000015E-3</c:v>
                </c:pt>
                <c:pt idx="328">
                  <c:v>1.4000000000000015E-3</c:v>
                </c:pt>
                <c:pt idx="329">
                  <c:v>1.4000000000000015E-3</c:v>
                </c:pt>
                <c:pt idx="330">
                  <c:v>1.4000000000000015E-3</c:v>
                </c:pt>
                <c:pt idx="331">
                  <c:v>1.4000000000000015E-3</c:v>
                </c:pt>
                <c:pt idx="332">
                  <c:v>1.4000000000000015E-3</c:v>
                </c:pt>
                <c:pt idx="333">
                  <c:v>1.4000000000000015E-3</c:v>
                </c:pt>
                <c:pt idx="334">
                  <c:v>1.4000000000000015E-3</c:v>
                </c:pt>
                <c:pt idx="335">
                  <c:v>1.4000000000000015E-3</c:v>
                </c:pt>
                <c:pt idx="336">
                  <c:v>1.4000000000000015E-3</c:v>
                </c:pt>
                <c:pt idx="337">
                  <c:v>1.4000000000000015E-3</c:v>
                </c:pt>
                <c:pt idx="338">
                  <c:v>1.4000000000000015E-3</c:v>
                </c:pt>
                <c:pt idx="339">
                  <c:v>1.4000000000000015E-3</c:v>
                </c:pt>
                <c:pt idx="340">
                  <c:v>1.4000000000000015E-3</c:v>
                </c:pt>
                <c:pt idx="341">
                  <c:v>1.4000000000000015E-3</c:v>
                </c:pt>
                <c:pt idx="342">
                  <c:v>1.4000000000000015E-3</c:v>
                </c:pt>
                <c:pt idx="343">
                  <c:v>1.4000000000000015E-3</c:v>
                </c:pt>
                <c:pt idx="344">
                  <c:v>1.4000000000000015E-3</c:v>
                </c:pt>
                <c:pt idx="345">
                  <c:v>1.4000000000000015E-3</c:v>
                </c:pt>
                <c:pt idx="346">
                  <c:v>1.4000000000000015E-3</c:v>
                </c:pt>
                <c:pt idx="347">
                  <c:v>1.4000000000000015E-3</c:v>
                </c:pt>
                <c:pt idx="348">
                  <c:v>1.4000000000000015E-3</c:v>
                </c:pt>
                <c:pt idx="349">
                  <c:v>1.4000000000000015E-3</c:v>
                </c:pt>
                <c:pt idx="350">
                  <c:v>1.5000000000000015E-3</c:v>
                </c:pt>
                <c:pt idx="351">
                  <c:v>1.8000000000000026E-3</c:v>
                </c:pt>
                <c:pt idx="352">
                  <c:v>1.8000000000000026E-3</c:v>
                </c:pt>
                <c:pt idx="353">
                  <c:v>1.900000000000003E-3</c:v>
                </c:pt>
                <c:pt idx="354">
                  <c:v>2.0000000000000031E-3</c:v>
                </c:pt>
                <c:pt idx="355">
                  <c:v>2.0000000000000031E-3</c:v>
                </c:pt>
                <c:pt idx="356">
                  <c:v>2.0000000000000031E-3</c:v>
                </c:pt>
                <c:pt idx="357">
                  <c:v>2.0000000000000031E-3</c:v>
                </c:pt>
                <c:pt idx="358">
                  <c:v>2.0999999999999999E-3</c:v>
                </c:pt>
                <c:pt idx="359">
                  <c:v>2.0999999999999999E-3</c:v>
                </c:pt>
                <c:pt idx="360">
                  <c:v>2.0999999999999999E-3</c:v>
                </c:pt>
                <c:pt idx="361">
                  <c:v>2.0999999999999999E-3</c:v>
                </c:pt>
                <c:pt idx="362">
                  <c:v>2.0999999999999999E-3</c:v>
                </c:pt>
                <c:pt idx="363">
                  <c:v>2.2000000000000036E-3</c:v>
                </c:pt>
                <c:pt idx="364">
                  <c:v>2.2000000000000036E-3</c:v>
                </c:pt>
                <c:pt idx="365">
                  <c:v>2.5000000000000035E-3</c:v>
                </c:pt>
                <c:pt idx="366">
                  <c:v>2.5999999999999999E-3</c:v>
                </c:pt>
                <c:pt idx="367">
                  <c:v>2.5999999999999999E-3</c:v>
                </c:pt>
                <c:pt idx="368">
                  <c:v>2.5999999999999999E-3</c:v>
                </c:pt>
                <c:pt idx="369">
                  <c:v>2.5999999999999999E-3</c:v>
                </c:pt>
                <c:pt idx="370">
                  <c:v>2.5999999999999999E-3</c:v>
                </c:pt>
                <c:pt idx="371">
                  <c:v>2.5999999999999999E-3</c:v>
                </c:pt>
                <c:pt idx="372">
                  <c:v>2.5999999999999999E-3</c:v>
                </c:pt>
                <c:pt idx="373">
                  <c:v>2.5999999999999999E-3</c:v>
                </c:pt>
                <c:pt idx="374">
                  <c:v>2.7000000000000036E-3</c:v>
                </c:pt>
                <c:pt idx="375">
                  <c:v>2.7000000000000036E-3</c:v>
                </c:pt>
                <c:pt idx="376">
                  <c:v>2.7000000000000036E-3</c:v>
                </c:pt>
                <c:pt idx="377">
                  <c:v>2.7000000000000036E-3</c:v>
                </c:pt>
                <c:pt idx="378">
                  <c:v>2.7000000000000036E-3</c:v>
                </c:pt>
                <c:pt idx="379">
                  <c:v>2.800000000000003E-3</c:v>
                </c:pt>
                <c:pt idx="380">
                  <c:v>2.800000000000003E-3</c:v>
                </c:pt>
                <c:pt idx="381">
                  <c:v>2.800000000000003E-3</c:v>
                </c:pt>
                <c:pt idx="382">
                  <c:v>2.800000000000003E-3</c:v>
                </c:pt>
                <c:pt idx="383">
                  <c:v>2.800000000000003E-3</c:v>
                </c:pt>
                <c:pt idx="384">
                  <c:v>2.800000000000003E-3</c:v>
                </c:pt>
                <c:pt idx="385">
                  <c:v>2.800000000000003E-3</c:v>
                </c:pt>
                <c:pt idx="386">
                  <c:v>2.800000000000003E-3</c:v>
                </c:pt>
                <c:pt idx="387">
                  <c:v>2.800000000000003E-3</c:v>
                </c:pt>
                <c:pt idx="388">
                  <c:v>2.800000000000003E-3</c:v>
                </c:pt>
                <c:pt idx="389">
                  <c:v>2.800000000000003E-3</c:v>
                </c:pt>
                <c:pt idx="390">
                  <c:v>2.800000000000003E-3</c:v>
                </c:pt>
                <c:pt idx="391">
                  <c:v>2.800000000000003E-3</c:v>
                </c:pt>
                <c:pt idx="392">
                  <c:v>2.800000000000003E-3</c:v>
                </c:pt>
                <c:pt idx="393">
                  <c:v>2.800000000000003E-3</c:v>
                </c:pt>
                <c:pt idx="394">
                  <c:v>2.800000000000003E-3</c:v>
                </c:pt>
                <c:pt idx="395">
                  <c:v>2.800000000000003E-3</c:v>
                </c:pt>
                <c:pt idx="396">
                  <c:v>2.800000000000003E-3</c:v>
                </c:pt>
                <c:pt idx="397">
                  <c:v>2.800000000000003E-3</c:v>
                </c:pt>
                <c:pt idx="398">
                  <c:v>2.800000000000003E-3</c:v>
                </c:pt>
                <c:pt idx="399">
                  <c:v>2.800000000000003E-3</c:v>
                </c:pt>
                <c:pt idx="400">
                  <c:v>2.800000000000003E-3</c:v>
                </c:pt>
                <c:pt idx="401">
                  <c:v>2.800000000000003E-3</c:v>
                </c:pt>
                <c:pt idx="402">
                  <c:v>2.800000000000003E-3</c:v>
                </c:pt>
                <c:pt idx="403">
                  <c:v>2.800000000000003E-3</c:v>
                </c:pt>
                <c:pt idx="404">
                  <c:v>2.800000000000003E-3</c:v>
                </c:pt>
                <c:pt idx="405">
                  <c:v>2.800000000000003E-3</c:v>
                </c:pt>
                <c:pt idx="406">
                  <c:v>2.800000000000003E-3</c:v>
                </c:pt>
                <c:pt idx="407">
                  <c:v>2.800000000000003E-3</c:v>
                </c:pt>
                <c:pt idx="408">
                  <c:v>2.800000000000003E-3</c:v>
                </c:pt>
                <c:pt idx="409">
                  <c:v>2.800000000000003E-3</c:v>
                </c:pt>
                <c:pt idx="410">
                  <c:v>2.800000000000003E-3</c:v>
                </c:pt>
                <c:pt idx="411">
                  <c:v>2.800000000000003E-3</c:v>
                </c:pt>
                <c:pt idx="412">
                  <c:v>2.800000000000003E-3</c:v>
                </c:pt>
                <c:pt idx="413">
                  <c:v>2.800000000000003E-3</c:v>
                </c:pt>
                <c:pt idx="414">
                  <c:v>2.800000000000003E-3</c:v>
                </c:pt>
                <c:pt idx="415">
                  <c:v>2.800000000000003E-3</c:v>
                </c:pt>
                <c:pt idx="416">
                  <c:v>2.800000000000003E-3</c:v>
                </c:pt>
                <c:pt idx="417">
                  <c:v>2.800000000000003E-3</c:v>
                </c:pt>
                <c:pt idx="418">
                  <c:v>2.800000000000003E-3</c:v>
                </c:pt>
                <c:pt idx="419">
                  <c:v>2.800000000000003E-3</c:v>
                </c:pt>
                <c:pt idx="420">
                  <c:v>2.800000000000003E-3</c:v>
                </c:pt>
                <c:pt idx="421">
                  <c:v>2.800000000000003E-3</c:v>
                </c:pt>
                <c:pt idx="422">
                  <c:v>2.800000000000003E-3</c:v>
                </c:pt>
                <c:pt idx="423">
                  <c:v>2.800000000000003E-3</c:v>
                </c:pt>
                <c:pt idx="424">
                  <c:v>2.800000000000003E-3</c:v>
                </c:pt>
                <c:pt idx="425">
                  <c:v>2.800000000000003E-3</c:v>
                </c:pt>
                <c:pt idx="426">
                  <c:v>2.800000000000003E-3</c:v>
                </c:pt>
                <c:pt idx="427">
                  <c:v>2.800000000000003E-3</c:v>
                </c:pt>
                <c:pt idx="428">
                  <c:v>2.800000000000003E-3</c:v>
                </c:pt>
                <c:pt idx="429">
                  <c:v>2.800000000000003E-3</c:v>
                </c:pt>
                <c:pt idx="430">
                  <c:v>2.800000000000003E-3</c:v>
                </c:pt>
                <c:pt idx="431">
                  <c:v>2.800000000000003E-3</c:v>
                </c:pt>
                <c:pt idx="432">
                  <c:v>2.800000000000003E-3</c:v>
                </c:pt>
                <c:pt idx="433">
                  <c:v>2.800000000000003E-3</c:v>
                </c:pt>
                <c:pt idx="434">
                  <c:v>2.800000000000003E-3</c:v>
                </c:pt>
                <c:pt idx="435">
                  <c:v>2.800000000000003E-3</c:v>
                </c:pt>
                <c:pt idx="436">
                  <c:v>2.800000000000003E-3</c:v>
                </c:pt>
                <c:pt idx="437">
                  <c:v>2.800000000000003E-3</c:v>
                </c:pt>
                <c:pt idx="438">
                  <c:v>2.800000000000003E-3</c:v>
                </c:pt>
                <c:pt idx="439">
                  <c:v>2.800000000000003E-3</c:v>
                </c:pt>
                <c:pt idx="440">
                  <c:v>2.800000000000003E-3</c:v>
                </c:pt>
                <c:pt idx="441">
                  <c:v>2.800000000000003E-3</c:v>
                </c:pt>
                <c:pt idx="442">
                  <c:v>3.0000000000000035E-3</c:v>
                </c:pt>
                <c:pt idx="443">
                  <c:v>3.0000000000000035E-3</c:v>
                </c:pt>
                <c:pt idx="444">
                  <c:v>3.0000000000000035E-3</c:v>
                </c:pt>
                <c:pt idx="445">
                  <c:v>3.0000000000000035E-3</c:v>
                </c:pt>
                <c:pt idx="446">
                  <c:v>3.0000000000000035E-3</c:v>
                </c:pt>
                <c:pt idx="447">
                  <c:v>3.0000000000000035E-3</c:v>
                </c:pt>
                <c:pt idx="448">
                  <c:v>3.0000000000000035E-3</c:v>
                </c:pt>
                <c:pt idx="449">
                  <c:v>3.0000000000000035E-3</c:v>
                </c:pt>
                <c:pt idx="450">
                  <c:v>3.0000000000000035E-3</c:v>
                </c:pt>
                <c:pt idx="451">
                  <c:v>3.0000000000000035E-3</c:v>
                </c:pt>
                <c:pt idx="452">
                  <c:v>3.0000000000000035E-3</c:v>
                </c:pt>
                <c:pt idx="453">
                  <c:v>3.0000000000000035E-3</c:v>
                </c:pt>
                <c:pt idx="454">
                  <c:v>3.0000000000000035E-3</c:v>
                </c:pt>
                <c:pt idx="455">
                  <c:v>3.0000000000000035E-3</c:v>
                </c:pt>
                <c:pt idx="456">
                  <c:v>3.0000000000000035E-3</c:v>
                </c:pt>
                <c:pt idx="457">
                  <c:v>3.0000000000000035E-3</c:v>
                </c:pt>
                <c:pt idx="458">
                  <c:v>3.0000000000000035E-3</c:v>
                </c:pt>
                <c:pt idx="459">
                  <c:v>3.0000000000000035E-3</c:v>
                </c:pt>
                <c:pt idx="460">
                  <c:v>3.0000000000000035E-3</c:v>
                </c:pt>
                <c:pt idx="461">
                  <c:v>3.0000000000000035E-3</c:v>
                </c:pt>
                <c:pt idx="462">
                  <c:v>3.0000000000000035E-3</c:v>
                </c:pt>
                <c:pt idx="463">
                  <c:v>3.0000000000000035E-3</c:v>
                </c:pt>
                <c:pt idx="464">
                  <c:v>3.0000000000000035E-3</c:v>
                </c:pt>
                <c:pt idx="465">
                  <c:v>3.0000000000000035E-3</c:v>
                </c:pt>
                <c:pt idx="466">
                  <c:v>3.0000000000000035E-3</c:v>
                </c:pt>
                <c:pt idx="467">
                  <c:v>3.0000000000000035E-3</c:v>
                </c:pt>
                <c:pt idx="468">
                  <c:v>3.0000000000000035E-3</c:v>
                </c:pt>
                <c:pt idx="469">
                  <c:v>3.0000000000000035E-3</c:v>
                </c:pt>
                <c:pt idx="470">
                  <c:v>3.0000000000000035E-3</c:v>
                </c:pt>
                <c:pt idx="471">
                  <c:v>3.0000000000000035E-3</c:v>
                </c:pt>
                <c:pt idx="472">
                  <c:v>3.0000000000000035E-3</c:v>
                </c:pt>
                <c:pt idx="473">
                  <c:v>3.0000000000000035E-3</c:v>
                </c:pt>
                <c:pt idx="474">
                  <c:v>3.0000000000000035E-3</c:v>
                </c:pt>
                <c:pt idx="475">
                  <c:v>3.0000000000000035E-3</c:v>
                </c:pt>
                <c:pt idx="476">
                  <c:v>3.0000000000000035E-3</c:v>
                </c:pt>
                <c:pt idx="477">
                  <c:v>3.0000000000000035E-3</c:v>
                </c:pt>
                <c:pt idx="478">
                  <c:v>3.0000000000000035E-3</c:v>
                </c:pt>
                <c:pt idx="479">
                  <c:v>3.0000000000000035E-3</c:v>
                </c:pt>
                <c:pt idx="480">
                  <c:v>3.0000000000000035E-3</c:v>
                </c:pt>
                <c:pt idx="481">
                  <c:v>3.0000000000000035E-3</c:v>
                </c:pt>
                <c:pt idx="482">
                  <c:v>3.0000000000000035E-3</c:v>
                </c:pt>
                <c:pt idx="483">
                  <c:v>3.0000000000000035E-3</c:v>
                </c:pt>
                <c:pt idx="484">
                  <c:v>3.0000000000000035E-3</c:v>
                </c:pt>
                <c:pt idx="485">
                  <c:v>3.0000000000000035E-3</c:v>
                </c:pt>
                <c:pt idx="486">
                  <c:v>3.0000000000000035E-3</c:v>
                </c:pt>
                <c:pt idx="487">
                  <c:v>3.0000000000000035E-3</c:v>
                </c:pt>
                <c:pt idx="488">
                  <c:v>3.0000000000000035E-3</c:v>
                </c:pt>
                <c:pt idx="489">
                  <c:v>3.0000000000000035E-3</c:v>
                </c:pt>
                <c:pt idx="490">
                  <c:v>3.0000000000000035E-3</c:v>
                </c:pt>
                <c:pt idx="491">
                  <c:v>3.0000000000000035E-3</c:v>
                </c:pt>
                <c:pt idx="492">
                  <c:v>3.0000000000000035E-3</c:v>
                </c:pt>
                <c:pt idx="493">
                  <c:v>3.0000000000000035E-3</c:v>
                </c:pt>
                <c:pt idx="494">
                  <c:v>3.0000000000000035E-3</c:v>
                </c:pt>
                <c:pt idx="495">
                  <c:v>3.0000000000000035E-3</c:v>
                </c:pt>
                <c:pt idx="496">
                  <c:v>3.0000000000000035E-3</c:v>
                </c:pt>
                <c:pt idx="497">
                  <c:v>3.0000000000000035E-3</c:v>
                </c:pt>
                <c:pt idx="498">
                  <c:v>3.0000000000000035E-3</c:v>
                </c:pt>
                <c:pt idx="499">
                  <c:v>3.0000000000000035E-3</c:v>
                </c:pt>
                <c:pt idx="500">
                  <c:v>3.0000000000000035E-3</c:v>
                </c:pt>
                <c:pt idx="501">
                  <c:v>3.0000000000000035E-3</c:v>
                </c:pt>
                <c:pt idx="502">
                  <c:v>3.0000000000000035E-3</c:v>
                </c:pt>
                <c:pt idx="503">
                  <c:v>3.0000000000000035E-3</c:v>
                </c:pt>
                <c:pt idx="504">
                  <c:v>3.0000000000000035E-3</c:v>
                </c:pt>
                <c:pt idx="505">
                  <c:v>3.0000000000000035E-3</c:v>
                </c:pt>
                <c:pt idx="506">
                  <c:v>3.0000000000000035E-3</c:v>
                </c:pt>
                <c:pt idx="507">
                  <c:v>3.0000000000000035E-3</c:v>
                </c:pt>
                <c:pt idx="508">
                  <c:v>3.0000000000000035E-3</c:v>
                </c:pt>
                <c:pt idx="509">
                  <c:v>3.0000000000000035E-3</c:v>
                </c:pt>
                <c:pt idx="510">
                  <c:v>3.0000000000000035E-3</c:v>
                </c:pt>
                <c:pt idx="511">
                  <c:v>3.0000000000000035E-3</c:v>
                </c:pt>
                <c:pt idx="512">
                  <c:v>3.0000000000000035E-3</c:v>
                </c:pt>
                <c:pt idx="513">
                  <c:v>3.0000000000000035E-3</c:v>
                </c:pt>
                <c:pt idx="514">
                  <c:v>3.0000000000000035E-3</c:v>
                </c:pt>
                <c:pt idx="515">
                  <c:v>3.0000000000000035E-3</c:v>
                </c:pt>
                <c:pt idx="516">
                  <c:v>3.0000000000000035E-3</c:v>
                </c:pt>
                <c:pt idx="517">
                  <c:v>3.0000000000000035E-3</c:v>
                </c:pt>
                <c:pt idx="518">
                  <c:v>3.0000000000000035E-3</c:v>
                </c:pt>
                <c:pt idx="519">
                  <c:v>3.0000000000000035E-3</c:v>
                </c:pt>
                <c:pt idx="520">
                  <c:v>3.0000000000000035E-3</c:v>
                </c:pt>
                <c:pt idx="521">
                  <c:v>3.0000000000000035E-3</c:v>
                </c:pt>
                <c:pt idx="522">
                  <c:v>3.0000000000000035E-3</c:v>
                </c:pt>
                <c:pt idx="523">
                  <c:v>3.0000000000000035E-3</c:v>
                </c:pt>
                <c:pt idx="524">
                  <c:v>3.0000000000000035E-3</c:v>
                </c:pt>
                <c:pt idx="525">
                  <c:v>3.0000000000000035E-3</c:v>
                </c:pt>
                <c:pt idx="526">
                  <c:v>3.0000000000000035E-3</c:v>
                </c:pt>
                <c:pt idx="527">
                  <c:v>3.0000000000000035E-3</c:v>
                </c:pt>
                <c:pt idx="528">
                  <c:v>3.0000000000000035E-3</c:v>
                </c:pt>
                <c:pt idx="529">
                  <c:v>3.0000000000000035E-3</c:v>
                </c:pt>
                <c:pt idx="530">
                  <c:v>3.0000000000000035E-3</c:v>
                </c:pt>
                <c:pt idx="531">
                  <c:v>3.0000000000000035E-3</c:v>
                </c:pt>
                <c:pt idx="532">
                  <c:v>3.0000000000000035E-3</c:v>
                </c:pt>
                <c:pt idx="533">
                  <c:v>3.0000000000000035E-3</c:v>
                </c:pt>
                <c:pt idx="534">
                  <c:v>3.0000000000000035E-3</c:v>
                </c:pt>
                <c:pt idx="535">
                  <c:v>3.0000000000000035E-3</c:v>
                </c:pt>
                <c:pt idx="536">
                  <c:v>3.0000000000000035E-3</c:v>
                </c:pt>
                <c:pt idx="537">
                  <c:v>3.0000000000000035E-3</c:v>
                </c:pt>
                <c:pt idx="538">
                  <c:v>3.0000000000000035E-3</c:v>
                </c:pt>
                <c:pt idx="539">
                  <c:v>3.0000000000000035E-3</c:v>
                </c:pt>
                <c:pt idx="540">
                  <c:v>3.1000000000000047E-3</c:v>
                </c:pt>
                <c:pt idx="541">
                  <c:v>3.2000000000000036E-3</c:v>
                </c:pt>
                <c:pt idx="542">
                  <c:v>3.2000000000000036E-3</c:v>
                </c:pt>
                <c:pt idx="543">
                  <c:v>3.2000000000000036E-3</c:v>
                </c:pt>
                <c:pt idx="544">
                  <c:v>3.2000000000000036E-3</c:v>
                </c:pt>
                <c:pt idx="545">
                  <c:v>3.2000000000000036E-3</c:v>
                </c:pt>
                <c:pt idx="546">
                  <c:v>3.2000000000000036E-3</c:v>
                </c:pt>
                <c:pt idx="547">
                  <c:v>3.2000000000000036E-3</c:v>
                </c:pt>
                <c:pt idx="548">
                  <c:v>3.2000000000000036E-3</c:v>
                </c:pt>
                <c:pt idx="549">
                  <c:v>3.2000000000000036E-3</c:v>
                </c:pt>
                <c:pt idx="550">
                  <c:v>3.2000000000000036E-3</c:v>
                </c:pt>
                <c:pt idx="551">
                  <c:v>3.2000000000000036E-3</c:v>
                </c:pt>
                <c:pt idx="552">
                  <c:v>3.2000000000000036E-3</c:v>
                </c:pt>
                <c:pt idx="553">
                  <c:v>3.2000000000000036E-3</c:v>
                </c:pt>
                <c:pt idx="554">
                  <c:v>3.2000000000000036E-3</c:v>
                </c:pt>
                <c:pt idx="555">
                  <c:v>3.2000000000000036E-3</c:v>
                </c:pt>
                <c:pt idx="556">
                  <c:v>3.2000000000000036E-3</c:v>
                </c:pt>
                <c:pt idx="557">
                  <c:v>3.2000000000000036E-3</c:v>
                </c:pt>
                <c:pt idx="558">
                  <c:v>3.2000000000000036E-3</c:v>
                </c:pt>
                <c:pt idx="559">
                  <c:v>3.2000000000000036E-3</c:v>
                </c:pt>
                <c:pt idx="560">
                  <c:v>3.2000000000000036E-3</c:v>
                </c:pt>
                <c:pt idx="561">
                  <c:v>3.2000000000000036E-3</c:v>
                </c:pt>
                <c:pt idx="562">
                  <c:v>3.2000000000000036E-3</c:v>
                </c:pt>
                <c:pt idx="563">
                  <c:v>3.2000000000000036E-3</c:v>
                </c:pt>
                <c:pt idx="564">
                  <c:v>3.2000000000000036E-3</c:v>
                </c:pt>
                <c:pt idx="565">
                  <c:v>3.2000000000000036E-3</c:v>
                </c:pt>
                <c:pt idx="566">
                  <c:v>3.2000000000000036E-3</c:v>
                </c:pt>
                <c:pt idx="567">
                  <c:v>3.2000000000000036E-3</c:v>
                </c:pt>
                <c:pt idx="568">
                  <c:v>3.2000000000000036E-3</c:v>
                </c:pt>
                <c:pt idx="569">
                  <c:v>3.2000000000000036E-3</c:v>
                </c:pt>
                <c:pt idx="570">
                  <c:v>3.2000000000000036E-3</c:v>
                </c:pt>
                <c:pt idx="571">
                  <c:v>3.2000000000000036E-3</c:v>
                </c:pt>
                <c:pt idx="572">
                  <c:v>3.2000000000000036E-3</c:v>
                </c:pt>
                <c:pt idx="573">
                  <c:v>3.2000000000000036E-3</c:v>
                </c:pt>
                <c:pt idx="574">
                  <c:v>3.2000000000000036E-3</c:v>
                </c:pt>
                <c:pt idx="575">
                  <c:v>3.2000000000000036E-3</c:v>
                </c:pt>
                <c:pt idx="576">
                  <c:v>3.2000000000000036E-3</c:v>
                </c:pt>
                <c:pt idx="577">
                  <c:v>3.2000000000000036E-3</c:v>
                </c:pt>
                <c:pt idx="578">
                  <c:v>3.2000000000000036E-3</c:v>
                </c:pt>
                <c:pt idx="579">
                  <c:v>3.2000000000000036E-3</c:v>
                </c:pt>
                <c:pt idx="580">
                  <c:v>3.2000000000000036E-3</c:v>
                </c:pt>
                <c:pt idx="581">
                  <c:v>3.2000000000000036E-3</c:v>
                </c:pt>
                <c:pt idx="582">
                  <c:v>3.2000000000000036E-3</c:v>
                </c:pt>
                <c:pt idx="583">
                  <c:v>3.2000000000000036E-3</c:v>
                </c:pt>
                <c:pt idx="584">
                  <c:v>3.2000000000000036E-3</c:v>
                </c:pt>
                <c:pt idx="585">
                  <c:v>3.2000000000000036E-3</c:v>
                </c:pt>
                <c:pt idx="586">
                  <c:v>3.2000000000000036E-3</c:v>
                </c:pt>
                <c:pt idx="587">
                  <c:v>3.2000000000000036E-3</c:v>
                </c:pt>
                <c:pt idx="588">
                  <c:v>3.2000000000000036E-3</c:v>
                </c:pt>
                <c:pt idx="589">
                  <c:v>3.2000000000000036E-3</c:v>
                </c:pt>
                <c:pt idx="590">
                  <c:v>3.2000000000000036E-3</c:v>
                </c:pt>
                <c:pt idx="591">
                  <c:v>3.2000000000000036E-3</c:v>
                </c:pt>
                <c:pt idx="592">
                  <c:v>3.2000000000000036E-3</c:v>
                </c:pt>
                <c:pt idx="593">
                  <c:v>3.2000000000000036E-3</c:v>
                </c:pt>
                <c:pt idx="594">
                  <c:v>3.2000000000000036E-3</c:v>
                </c:pt>
                <c:pt idx="595">
                  <c:v>3.2000000000000036E-3</c:v>
                </c:pt>
                <c:pt idx="596">
                  <c:v>3.2000000000000036E-3</c:v>
                </c:pt>
                <c:pt idx="597">
                  <c:v>3.2000000000000036E-3</c:v>
                </c:pt>
                <c:pt idx="598">
                  <c:v>3.2000000000000036E-3</c:v>
                </c:pt>
                <c:pt idx="599">
                  <c:v>3.2000000000000036E-3</c:v>
                </c:pt>
                <c:pt idx="600">
                  <c:v>3.2000000000000036E-3</c:v>
                </c:pt>
                <c:pt idx="601">
                  <c:v>3.2000000000000036E-3</c:v>
                </c:pt>
                <c:pt idx="602">
                  <c:v>3.2000000000000036E-3</c:v>
                </c:pt>
                <c:pt idx="603">
                  <c:v>3.2000000000000036E-3</c:v>
                </c:pt>
                <c:pt idx="604">
                  <c:v>3.2000000000000036E-3</c:v>
                </c:pt>
                <c:pt idx="605">
                  <c:v>3.2000000000000036E-3</c:v>
                </c:pt>
                <c:pt idx="606">
                  <c:v>3.2000000000000036E-3</c:v>
                </c:pt>
                <c:pt idx="607">
                  <c:v>3.2000000000000036E-3</c:v>
                </c:pt>
                <c:pt idx="608">
                  <c:v>3.2000000000000036E-3</c:v>
                </c:pt>
                <c:pt idx="609">
                  <c:v>3.2000000000000036E-3</c:v>
                </c:pt>
                <c:pt idx="610">
                  <c:v>3.2000000000000036E-3</c:v>
                </c:pt>
                <c:pt idx="611">
                  <c:v>3.2000000000000036E-3</c:v>
                </c:pt>
                <c:pt idx="612">
                  <c:v>3.2000000000000036E-3</c:v>
                </c:pt>
                <c:pt idx="613">
                  <c:v>3.2000000000000036E-3</c:v>
                </c:pt>
                <c:pt idx="614">
                  <c:v>3.2000000000000036E-3</c:v>
                </c:pt>
                <c:pt idx="615">
                  <c:v>3.2000000000000036E-3</c:v>
                </c:pt>
                <c:pt idx="616">
                  <c:v>3.2000000000000036E-3</c:v>
                </c:pt>
                <c:pt idx="617">
                  <c:v>3.2000000000000036E-3</c:v>
                </c:pt>
                <c:pt idx="618">
                  <c:v>3.2000000000000036E-3</c:v>
                </c:pt>
                <c:pt idx="619">
                  <c:v>3.2000000000000036E-3</c:v>
                </c:pt>
                <c:pt idx="620">
                  <c:v>3.2000000000000036E-3</c:v>
                </c:pt>
                <c:pt idx="621">
                  <c:v>3.2000000000000036E-3</c:v>
                </c:pt>
                <c:pt idx="622">
                  <c:v>3.2000000000000036E-3</c:v>
                </c:pt>
                <c:pt idx="623">
                  <c:v>3.300000000000003E-3</c:v>
                </c:pt>
                <c:pt idx="624">
                  <c:v>3.300000000000003E-3</c:v>
                </c:pt>
                <c:pt idx="625">
                  <c:v>3.300000000000003E-3</c:v>
                </c:pt>
                <c:pt idx="626">
                  <c:v>3.300000000000003E-3</c:v>
                </c:pt>
                <c:pt idx="627">
                  <c:v>3.300000000000003E-3</c:v>
                </c:pt>
                <c:pt idx="628">
                  <c:v>3.300000000000003E-3</c:v>
                </c:pt>
                <c:pt idx="629">
                  <c:v>3.300000000000003E-3</c:v>
                </c:pt>
                <c:pt idx="630">
                  <c:v>3.300000000000003E-3</c:v>
                </c:pt>
                <c:pt idx="631">
                  <c:v>3.300000000000003E-3</c:v>
                </c:pt>
                <c:pt idx="632">
                  <c:v>3.300000000000003E-3</c:v>
                </c:pt>
                <c:pt idx="633">
                  <c:v>3.300000000000003E-3</c:v>
                </c:pt>
                <c:pt idx="634">
                  <c:v>3.300000000000003E-3</c:v>
                </c:pt>
                <c:pt idx="635">
                  <c:v>3.300000000000003E-3</c:v>
                </c:pt>
                <c:pt idx="636">
                  <c:v>3.300000000000003E-3</c:v>
                </c:pt>
                <c:pt idx="637">
                  <c:v>3.300000000000003E-3</c:v>
                </c:pt>
                <c:pt idx="638">
                  <c:v>3.300000000000003E-3</c:v>
                </c:pt>
                <c:pt idx="639">
                  <c:v>3.300000000000003E-3</c:v>
                </c:pt>
                <c:pt idx="640">
                  <c:v>3.300000000000003E-3</c:v>
                </c:pt>
                <c:pt idx="641">
                  <c:v>3.300000000000003E-3</c:v>
                </c:pt>
                <c:pt idx="642">
                  <c:v>3.300000000000003E-3</c:v>
                </c:pt>
                <c:pt idx="643">
                  <c:v>3.300000000000003E-3</c:v>
                </c:pt>
                <c:pt idx="644">
                  <c:v>3.300000000000003E-3</c:v>
                </c:pt>
                <c:pt idx="645">
                  <c:v>3.300000000000003E-3</c:v>
                </c:pt>
                <c:pt idx="646">
                  <c:v>3.300000000000003E-3</c:v>
                </c:pt>
                <c:pt idx="647">
                  <c:v>3.300000000000003E-3</c:v>
                </c:pt>
                <c:pt idx="648">
                  <c:v>3.300000000000003E-3</c:v>
                </c:pt>
                <c:pt idx="649">
                  <c:v>3.300000000000003E-3</c:v>
                </c:pt>
                <c:pt idx="650">
                  <c:v>3.300000000000003E-3</c:v>
                </c:pt>
                <c:pt idx="651">
                  <c:v>3.300000000000003E-3</c:v>
                </c:pt>
                <c:pt idx="652">
                  <c:v>3.300000000000003E-3</c:v>
                </c:pt>
                <c:pt idx="653">
                  <c:v>3.300000000000003E-3</c:v>
                </c:pt>
                <c:pt idx="654">
                  <c:v>3.4000000000000046E-3</c:v>
                </c:pt>
                <c:pt idx="655">
                  <c:v>3.4000000000000046E-3</c:v>
                </c:pt>
                <c:pt idx="656">
                  <c:v>3.4000000000000046E-3</c:v>
                </c:pt>
                <c:pt idx="657">
                  <c:v>3.4000000000000046E-3</c:v>
                </c:pt>
                <c:pt idx="658">
                  <c:v>3.4000000000000046E-3</c:v>
                </c:pt>
                <c:pt idx="659">
                  <c:v>3.4000000000000046E-3</c:v>
                </c:pt>
                <c:pt idx="660">
                  <c:v>3.4000000000000046E-3</c:v>
                </c:pt>
                <c:pt idx="661">
                  <c:v>3.4000000000000046E-3</c:v>
                </c:pt>
                <c:pt idx="662">
                  <c:v>3.4000000000000046E-3</c:v>
                </c:pt>
                <c:pt idx="663">
                  <c:v>3.4000000000000046E-3</c:v>
                </c:pt>
                <c:pt idx="664">
                  <c:v>3.4000000000000046E-3</c:v>
                </c:pt>
                <c:pt idx="665">
                  <c:v>3.4000000000000046E-3</c:v>
                </c:pt>
                <c:pt idx="666">
                  <c:v>3.4000000000000046E-3</c:v>
                </c:pt>
                <c:pt idx="667">
                  <c:v>3.4000000000000046E-3</c:v>
                </c:pt>
                <c:pt idx="668">
                  <c:v>3.4000000000000046E-3</c:v>
                </c:pt>
                <c:pt idx="669">
                  <c:v>3.6000000000000047E-3</c:v>
                </c:pt>
                <c:pt idx="670">
                  <c:v>3.6000000000000047E-3</c:v>
                </c:pt>
                <c:pt idx="671">
                  <c:v>3.6000000000000047E-3</c:v>
                </c:pt>
                <c:pt idx="672">
                  <c:v>3.6000000000000047E-3</c:v>
                </c:pt>
                <c:pt idx="673">
                  <c:v>3.6000000000000047E-3</c:v>
                </c:pt>
                <c:pt idx="674">
                  <c:v>3.6000000000000047E-3</c:v>
                </c:pt>
                <c:pt idx="675">
                  <c:v>3.7000000000000058E-3</c:v>
                </c:pt>
                <c:pt idx="676">
                  <c:v>3.7000000000000058E-3</c:v>
                </c:pt>
                <c:pt idx="677">
                  <c:v>3.7000000000000058E-3</c:v>
                </c:pt>
                <c:pt idx="678">
                  <c:v>3.7000000000000058E-3</c:v>
                </c:pt>
                <c:pt idx="679">
                  <c:v>3.7000000000000058E-3</c:v>
                </c:pt>
                <c:pt idx="680">
                  <c:v>3.7000000000000058E-3</c:v>
                </c:pt>
                <c:pt idx="681">
                  <c:v>3.7000000000000058E-3</c:v>
                </c:pt>
                <c:pt idx="682">
                  <c:v>3.7000000000000058E-3</c:v>
                </c:pt>
                <c:pt idx="683">
                  <c:v>3.7000000000000058E-3</c:v>
                </c:pt>
                <c:pt idx="684">
                  <c:v>3.7000000000000058E-3</c:v>
                </c:pt>
                <c:pt idx="685">
                  <c:v>3.7000000000000058E-3</c:v>
                </c:pt>
                <c:pt idx="686">
                  <c:v>3.7000000000000058E-3</c:v>
                </c:pt>
                <c:pt idx="687">
                  <c:v>3.7000000000000058E-3</c:v>
                </c:pt>
                <c:pt idx="688">
                  <c:v>3.7000000000000058E-3</c:v>
                </c:pt>
                <c:pt idx="689">
                  <c:v>3.7000000000000058E-3</c:v>
                </c:pt>
                <c:pt idx="690">
                  <c:v>3.7000000000000058E-3</c:v>
                </c:pt>
                <c:pt idx="691">
                  <c:v>3.7000000000000058E-3</c:v>
                </c:pt>
                <c:pt idx="692">
                  <c:v>3.7000000000000058E-3</c:v>
                </c:pt>
                <c:pt idx="693">
                  <c:v>3.7000000000000058E-3</c:v>
                </c:pt>
                <c:pt idx="694">
                  <c:v>3.7000000000000058E-3</c:v>
                </c:pt>
                <c:pt idx="695">
                  <c:v>3.7000000000000058E-3</c:v>
                </c:pt>
                <c:pt idx="696">
                  <c:v>3.7000000000000058E-3</c:v>
                </c:pt>
                <c:pt idx="697">
                  <c:v>3.800000000000003E-3</c:v>
                </c:pt>
                <c:pt idx="698">
                  <c:v>3.9000000000000046E-3</c:v>
                </c:pt>
                <c:pt idx="699">
                  <c:v>3.9000000000000046E-3</c:v>
                </c:pt>
                <c:pt idx="700">
                  <c:v>4.0000000000000062E-3</c:v>
                </c:pt>
                <c:pt idx="701">
                  <c:v>4.0000000000000062E-3</c:v>
                </c:pt>
                <c:pt idx="702">
                  <c:v>4.0000000000000062E-3</c:v>
                </c:pt>
                <c:pt idx="703">
                  <c:v>4.0000000000000062E-3</c:v>
                </c:pt>
                <c:pt idx="704">
                  <c:v>4.0000000000000062E-3</c:v>
                </c:pt>
                <c:pt idx="705">
                  <c:v>4.0000000000000062E-3</c:v>
                </c:pt>
                <c:pt idx="706">
                  <c:v>4.0000000000000062E-3</c:v>
                </c:pt>
                <c:pt idx="707">
                  <c:v>4.0000000000000062E-3</c:v>
                </c:pt>
                <c:pt idx="708">
                  <c:v>4.4000000000000072E-3</c:v>
                </c:pt>
                <c:pt idx="709">
                  <c:v>4.4000000000000072E-3</c:v>
                </c:pt>
                <c:pt idx="710">
                  <c:v>4.4000000000000072E-3</c:v>
                </c:pt>
                <c:pt idx="711">
                  <c:v>4.5000000000000014E-3</c:v>
                </c:pt>
                <c:pt idx="712">
                  <c:v>4.6000000000000034E-3</c:v>
                </c:pt>
                <c:pt idx="713">
                  <c:v>4.8000000000000004E-3</c:v>
                </c:pt>
                <c:pt idx="714">
                  <c:v>4.9000000000000094E-3</c:v>
                </c:pt>
                <c:pt idx="715">
                  <c:v>5.4000000000000072E-3</c:v>
                </c:pt>
                <c:pt idx="716">
                  <c:v>5.5000000000000014E-3</c:v>
                </c:pt>
                <c:pt idx="717">
                  <c:v>5.7000000000000071E-3</c:v>
                </c:pt>
                <c:pt idx="718">
                  <c:v>6.2000000000000093E-3</c:v>
                </c:pt>
                <c:pt idx="719">
                  <c:v>6.3000000000000061E-3</c:v>
                </c:pt>
                <c:pt idx="720">
                  <c:v>6.7000000000000072E-3</c:v>
                </c:pt>
                <c:pt idx="721">
                  <c:v>7.1000000000000004E-3</c:v>
                </c:pt>
                <c:pt idx="722">
                  <c:v>7.7000000000000089E-3</c:v>
                </c:pt>
                <c:pt idx="723">
                  <c:v>8.000000000000014E-3</c:v>
                </c:pt>
                <c:pt idx="724">
                  <c:v>8.3000000000000122E-3</c:v>
                </c:pt>
                <c:pt idx="725">
                  <c:v>8.4000000000000047E-3</c:v>
                </c:pt>
                <c:pt idx="726">
                  <c:v>8.4000000000000047E-3</c:v>
                </c:pt>
                <c:pt idx="727">
                  <c:v>8.5000000000000006E-3</c:v>
                </c:pt>
                <c:pt idx="728">
                  <c:v>8.5000000000000006E-3</c:v>
                </c:pt>
                <c:pt idx="729">
                  <c:v>9.1000000000000004E-3</c:v>
                </c:pt>
                <c:pt idx="730">
                  <c:v>9.3000000000000183E-3</c:v>
                </c:pt>
                <c:pt idx="731">
                  <c:v>9.3000000000000183E-3</c:v>
                </c:pt>
                <c:pt idx="732">
                  <c:v>9.3000000000000183E-3</c:v>
                </c:pt>
                <c:pt idx="733">
                  <c:v>9.3000000000000183E-3</c:v>
                </c:pt>
                <c:pt idx="734">
                  <c:v>9.4000000000000125E-3</c:v>
                </c:pt>
                <c:pt idx="735">
                  <c:v>9.5000000000000067E-3</c:v>
                </c:pt>
                <c:pt idx="736">
                  <c:v>9.7000000000000003E-3</c:v>
                </c:pt>
                <c:pt idx="737">
                  <c:v>9.7000000000000003E-3</c:v>
                </c:pt>
                <c:pt idx="738">
                  <c:v>9.9000000000000147E-3</c:v>
                </c:pt>
                <c:pt idx="739">
                  <c:v>1.0000000000000005E-2</c:v>
                </c:pt>
                <c:pt idx="740">
                  <c:v>1.0000000000000005E-2</c:v>
                </c:pt>
                <c:pt idx="741">
                  <c:v>1.0000000000000005E-2</c:v>
                </c:pt>
                <c:pt idx="742">
                  <c:v>1.0000000000000005E-2</c:v>
                </c:pt>
                <c:pt idx="743">
                  <c:v>1.0000000000000005E-2</c:v>
                </c:pt>
                <c:pt idx="744">
                  <c:v>1.0000000000000005E-2</c:v>
                </c:pt>
                <c:pt idx="745">
                  <c:v>1.0000000000000005E-2</c:v>
                </c:pt>
                <c:pt idx="746">
                  <c:v>1.0000000000000005E-2</c:v>
                </c:pt>
                <c:pt idx="747">
                  <c:v>1.0000000000000005E-2</c:v>
                </c:pt>
                <c:pt idx="748">
                  <c:v>1.0100000000000001E-2</c:v>
                </c:pt>
                <c:pt idx="749">
                  <c:v>1.0100000000000001E-2</c:v>
                </c:pt>
                <c:pt idx="750">
                  <c:v>1.0100000000000001E-2</c:v>
                </c:pt>
                <c:pt idx="751">
                  <c:v>1.0100000000000001E-2</c:v>
                </c:pt>
                <c:pt idx="752">
                  <c:v>1.0100000000000001E-2</c:v>
                </c:pt>
                <c:pt idx="753">
                  <c:v>1.0100000000000001E-2</c:v>
                </c:pt>
                <c:pt idx="754">
                  <c:v>1.0100000000000001E-2</c:v>
                </c:pt>
                <c:pt idx="755">
                  <c:v>1.0100000000000001E-2</c:v>
                </c:pt>
                <c:pt idx="756">
                  <c:v>1.0100000000000001E-2</c:v>
                </c:pt>
                <c:pt idx="757">
                  <c:v>1.0100000000000001E-2</c:v>
                </c:pt>
                <c:pt idx="758">
                  <c:v>1.0100000000000001E-2</c:v>
                </c:pt>
                <c:pt idx="759">
                  <c:v>1.0100000000000001E-2</c:v>
                </c:pt>
                <c:pt idx="760">
                  <c:v>1.0100000000000001E-2</c:v>
                </c:pt>
                <c:pt idx="761">
                  <c:v>1.0100000000000001E-2</c:v>
                </c:pt>
                <c:pt idx="762">
                  <c:v>1.0100000000000001E-2</c:v>
                </c:pt>
                <c:pt idx="763">
                  <c:v>1.0100000000000001E-2</c:v>
                </c:pt>
                <c:pt idx="764">
                  <c:v>1.0100000000000001E-2</c:v>
                </c:pt>
                <c:pt idx="765">
                  <c:v>1.0100000000000001E-2</c:v>
                </c:pt>
                <c:pt idx="766">
                  <c:v>1.0100000000000001E-2</c:v>
                </c:pt>
                <c:pt idx="767">
                  <c:v>1.0100000000000001E-2</c:v>
                </c:pt>
                <c:pt idx="768">
                  <c:v>1.0100000000000001E-2</c:v>
                </c:pt>
                <c:pt idx="769">
                  <c:v>1.0100000000000001E-2</c:v>
                </c:pt>
                <c:pt idx="770">
                  <c:v>1.0100000000000001E-2</c:v>
                </c:pt>
                <c:pt idx="771">
                  <c:v>1.0100000000000001E-2</c:v>
                </c:pt>
                <c:pt idx="772">
                  <c:v>1.0100000000000001E-2</c:v>
                </c:pt>
                <c:pt idx="773">
                  <c:v>1.0100000000000001E-2</c:v>
                </c:pt>
                <c:pt idx="774">
                  <c:v>1.0100000000000001E-2</c:v>
                </c:pt>
                <c:pt idx="775">
                  <c:v>1.0100000000000001E-2</c:v>
                </c:pt>
                <c:pt idx="776">
                  <c:v>1.0100000000000001E-2</c:v>
                </c:pt>
                <c:pt idx="777">
                  <c:v>1.0100000000000001E-2</c:v>
                </c:pt>
                <c:pt idx="778">
                  <c:v>1.0100000000000001E-2</c:v>
                </c:pt>
                <c:pt idx="779">
                  <c:v>1.0100000000000001E-2</c:v>
                </c:pt>
                <c:pt idx="780">
                  <c:v>1.0100000000000001E-2</c:v>
                </c:pt>
                <c:pt idx="781">
                  <c:v>1.0100000000000001E-2</c:v>
                </c:pt>
                <c:pt idx="782">
                  <c:v>1.0100000000000001E-2</c:v>
                </c:pt>
                <c:pt idx="783">
                  <c:v>1.0100000000000001E-2</c:v>
                </c:pt>
                <c:pt idx="784">
                  <c:v>1.0100000000000001E-2</c:v>
                </c:pt>
                <c:pt idx="785">
                  <c:v>1.0200000000000001E-2</c:v>
                </c:pt>
                <c:pt idx="786">
                  <c:v>1.0200000000000001E-2</c:v>
                </c:pt>
                <c:pt idx="787">
                  <c:v>1.0200000000000001E-2</c:v>
                </c:pt>
                <c:pt idx="788">
                  <c:v>1.0200000000000001E-2</c:v>
                </c:pt>
                <c:pt idx="789">
                  <c:v>1.0200000000000001E-2</c:v>
                </c:pt>
                <c:pt idx="790">
                  <c:v>1.0200000000000001E-2</c:v>
                </c:pt>
                <c:pt idx="791">
                  <c:v>1.0200000000000001E-2</c:v>
                </c:pt>
                <c:pt idx="792">
                  <c:v>1.0200000000000001E-2</c:v>
                </c:pt>
                <c:pt idx="793">
                  <c:v>1.0200000000000001E-2</c:v>
                </c:pt>
                <c:pt idx="794">
                  <c:v>1.0200000000000001E-2</c:v>
                </c:pt>
                <c:pt idx="795">
                  <c:v>1.0200000000000001E-2</c:v>
                </c:pt>
                <c:pt idx="796">
                  <c:v>1.0200000000000001E-2</c:v>
                </c:pt>
                <c:pt idx="797">
                  <c:v>1.0200000000000001E-2</c:v>
                </c:pt>
                <c:pt idx="798">
                  <c:v>1.0200000000000001E-2</c:v>
                </c:pt>
                <c:pt idx="799">
                  <c:v>1.0200000000000001E-2</c:v>
                </c:pt>
                <c:pt idx="800">
                  <c:v>1.0200000000000001E-2</c:v>
                </c:pt>
                <c:pt idx="801">
                  <c:v>1.0200000000000001E-2</c:v>
                </c:pt>
                <c:pt idx="802">
                  <c:v>1.0200000000000001E-2</c:v>
                </c:pt>
                <c:pt idx="803">
                  <c:v>1.0200000000000001E-2</c:v>
                </c:pt>
                <c:pt idx="804">
                  <c:v>1.0200000000000001E-2</c:v>
                </c:pt>
                <c:pt idx="805">
                  <c:v>1.0200000000000001E-2</c:v>
                </c:pt>
                <c:pt idx="806">
                  <c:v>1.0200000000000001E-2</c:v>
                </c:pt>
                <c:pt idx="807">
                  <c:v>1.0200000000000001E-2</c:v>
                </c:pt>
                <c:pt idx="808">
                  <c:v>1.0200000000000001E-2</c:v>
                </c:pt>
                <c:pt idx="809">
                  <c:v>1.0200000000000001E-2</c:v>
                </c:pt>
                <c:pt idx="810">
                  <c:v>1.0200000000000001E-2</c:v>
                </c:pt>
                <c:pt idx="811">
                  <c:v>1.0200000000000001E-2</c:v>
                </c:pt>
                <c:pt idx="812">
                  <c:v>1.0200000000000001E-2</c:v>
                </c:pt>
                <c:pt idx="813">
                  <c:v>1.0400000000000001E-2</c:v>
                </c:pt>
                <c:pt idx="814">
                  <c:v>1.0400000000000001E-2</c:v>
                </c:pt>
                <c:pt idx="815">
                  <c:v>1.0400000000000001E-2</c:v>
                </c:pt>
                <c:pt idx="816">
                  <c:v>1.0400000000000001E-2</c:v>
                </c:pt>
                <c:pt idx="817">
                  <c:v>1.0400000000000001E-2</c:v>
                </c:pt>
                <c:pt idx="818">
                  <c:v>1.0400000000000001E-2</c:v>
                </c:pt>
                <c:pt idx="819">
                  <c:v>1.0400000000000001E-2</c:v>
                </c:pt>
                <c:pt idx="820">
                  <c:v>1.0400000000000001E-2</c:v>
                </c:pt>
                <c:pt idx="821">
                  <c:v>1.0400000000000001E-2</c:v>
                </c:pt>
                <c:pt idx="822">
                  <c:v>1.0400000000000001E-2</c:v>
                </c:pt>
                <c:pt idx="823">
                  <c:v>1.0400000000000001E-2</c:v>
                </c:pt>
                <c:pt idx="824">
                  <c:v>1.0400000000000001E-2</c:v>
                </c:pt>
                <c:pt idx="825">
                  <c:v>1.0400000000000001E-2</c:v>
                </c:pt>
                <c:pt idx="826">
                  <c:v>1.0400000000000001E-2</c:v>
                </c:pt>
                <c:pt idx="827">
                  <c:v>1.0400000000000001E-2</c:v>
                </c:pt>
                <c:pt idx="828">
                  <c:v>1.0400000000000001E-2</c:v>
                </c:pt>
                <c:pt idx="829">
                  <c:v>1.0400000000000001E-2</c:v>
                </c:pt>
                <c:pt idx="830">
                  <c:v>1.0400000000000001E-2</c:v>
                </c:pt>
                <c:pt idx="831">
                  <c:v>1.0400000000000001E-2</c:v>
                </c:pt>
                <c:pt idx="832">
                  <c:v>1.0400000000000001E-2</c:v>
                </c:pt>
                <c:pt idx="833">
                  <c:v>1.0400000000000001E-2</c:v>
                </c:pt>
                <c:pt idx="834">
                  <c:v>1.0400000000000001E-2</c:v>
                </c:pt>
                <c:pt idx="835">
                  <c:v>1.0400000000000001E-2</c:v>
                </c:pt>
                <c:pt idx="836">
                  <c:v>1.0400000000000001E-2</c:v>
                </c:pt>
                <c:pt idx="837">
                  <c:v>1.0400000000000001E-2</c:v>
                </c:pt>
                <c:pt idx="838">
                  <c:v>1.0400000000000001E-2</c:v>
                </c:pt>
                <c:pt idx="839">
                  <c:v>1.0400000000000001E-2</c:v>
                </c:pt>
                <c:pt idx="840">
                  <c:v>1.0400000000000001E-2</c:v>
                </c:pt>
                <c:pt idx="841">
                  <c:v>1.0400000000000001E-2</c:v>
                </c:pt>
                <c:pt idx="842">
                  <c:v>1.0500000000000015E-2</c:v>
                </c:pt>
                <c:pt idx="843">
                  <c:v>1.0500000000000015E-2</c:v>
                </c:pt>
                <c:pt idx="844">
                  <c:v>1.0500000000000015E-2</c:v>
                </c:pt>
                <c:pt idx="845">
                  <c:v>1.0500000000000015E-2</c:v>
                </c:pt>
                <c:pt idx="846">
                  <c:v>1.0500000000000015E-2</c:v>
                </c:pt>
                <c:pt idx="847">
                  <c:v>1.0500000000000015E-2</c:v>
                </c:pt>
                <c:pt idx="848">
                  <c:v>1.0500000000000015E-2</c:v>
                </c:pt>
                <c:pt idx="849">
                  <c:v>1.0500000000000015E-2</c:v>
                </c:pt>
                <c:pt idx="850">
                  <c:v>1.0500000000000015E-2</c:v>
                </c:pt>
                <c:pt idx="851">
                  <c:v>1.0500000000000015E-2</c:v>
                </c:pt>
                <c:pt idx="852">
                  <c:v>1.0500000000000015E-2</c:v>
                </c:pt>
                <c:pt idx="853">
                  <c:v>1.0500000000000015E-2</c:v>
                </c:pt>
                <c:pt idx="854">
                  <c:v>1.0500000000000015E-2</c:v>
                </c:pt>
                <c:pt idx="855">
                  <c:v>1.0500000000000015E-2</c:v>
                </c:pt>
                <c:pt idx="856">
                  <c:v>1.0500000000000015E-2</c:v>
                </c:pt>
                <c:pt idx="857">
                  <c:v>1.0500000000000015E-2</c:v>
                </c:pt>
                <c:pt idx="858">
                  <c:v>1.0500000000000015E-2</c:v>
                </c:pt>
                <c:pt idx="859">
                  <c:v>1.0500000000000015E-2</c:v>
                </c:pt>
                <c:pt idx="860">
                  <c:v>1.0500000000000015E-2</c:v>
                </c:pt>
                <c:pt idx="861">
                  <c:v>1.0500000000000015E-2</c:v>
                </c:pt>
                <c:pt idx="862">
                  <c:v>1.0500000000000015E-2</c:v>
                </c:pt>
                <c:pt idx="863">
                  <c:v>1.0500000000000015E-2</c:v>
                </c:pt>
                <c:pt idx="864">
                  <c:v>1.0500000000000015E-2</c:v>
                </c:pt>
                <c:pt idx="865">
                  <c:v>1.0500000000000015E-2</c:v>
                </c:pt>
                <c:pt idx="866">
                  <c:v>1.0500000000000015E-2</c:v>
                </c:pt>
                <c:pt idx="867">
                  <c:v>1.0500000000000015E-2</c:v>
                </c:pt>
                <c:pt idx="868">
                  <c:v>1.0500000000000015E-2</c:v>
                </c:pt>
                <c:pt idx="869">
                  <c:v>1.0500000000000015E-2</c:v>
                </c:pt>
                <c:pt idx="870">
                  <c:v>1.0500000000000015E-2</c:v>
                </c:pt>
                <c:pt idx="871">
                  <c:v>1.0500000000000015E-2</c:v>
                </c:pt>
                <c:pt idx="872">
                  <c:v>1.0500000000000015E-2</c:v>
                </c:pt>
                <c:pt idx="873">
                  <c:v>1.0500000000000015E-2</c:v>
                </c:pt>
                <c:pt idx="874">
                  <c:v>1.0500000000000015E-2</c:v>
                </c:pt>
                <c:pt idx="875">
                  <c:v>1.0500000000000015E-2</c:v>
                </c:pt>
                <c:pt idx="876">
                  <c:v>1.0500000000000015E-2</c:v>
                </c:pt>
                <c:pt idx="877">
                  <c:v>1.0500000000000015E-2</c:v>
                </c:pt>
                <c:pt idx="878">
                  <c:v>1.0500000000000015E-2</c:v>
                </c:pt>
                <c:pt idx="879">
                  <c:v>1.0500000000000015E-2</c:v>
                </c:pt>
                <c:pt idx="880">
                  <c:v>1.0500000000000015E-2</c:v>
                </c:pt>
                <c:pt idx="881">
                  <c:v>1.0500000000000015E-2</c:v>
                </c:pt>
                <c:pt idx="882">
                  <c:v>1.0500000000000015E-2</c:v>
                </c:pt>
                <c:pt idx="883">
                  <c:v>1.0500000000000015E-2</c:v>
                </c:pt>
                <c:pt idx="884">
                  <c:v>1.0500000000000015E-2</c:v>
                </c:pt>
                <c:pt idx="885">
                  <c:v>1.0500000000000015E-2</c:v>
                </c:pt>
                <c:pt idx="886">
                  <c:v>1.0500000000000015E-2</c:v>
                </c:pt>
                <c:pt idx="887">
                  <c:v>1.0500000000000015E-2</c:v>
                </c:pt>
                <c:pt idx="888">
                  <c:v>1.0500000000000015E-2</c:v>
                </c:pt>
                <c:pt idx="889">
                  <c:v>1.0600000000000016E-2</c:v>
                </c:pt>
                <c:pt idx="890">
                  <c:v>1.0600000000000016E-2</c:v>
                </c:pt>
                <c:pt idx="891">
                  <c:v>1.0600000000000016E-2</c:v>
                </c:pt>
                <c:pt idx="892">
                  <c:v>1.0600000000000016E-2</c:v>
                </c:pt>
                <c:pt idx="893">
                  <c:v>1.0600000000000016E-2</c:v>
                </c:pt>
                <c:pt idx="894">
                  <c:v>1.0600000000000016E-2</c:v>
                </c:pt>
                <c:pt idx="895">
                  <c:v>1.0600000000000016E-2</c:v>
                </c:pt>
                <c:pt idx="896">
                  <c:v>1.0600000000000016E-2</c:v>
                </c:pt>
                <c:pt idx="897">
                  <c:v>1.0600000000000016E-2</c:v>
                </c:pt>
                <c:pt idx="898">
                  <c:v>1.0600000000000016E-2</c:v>
                </c:pt>
                <c:pt idx="899">
                  <c:v>1.0600000000000016E-2</c:v>
                </c:pt>
                <c:pt idx="900">
                  <c:v>1.0600000000000016E-2</c:v>
                </c:pt>
                <c:pt idx="901">
                  <c:v>1.0600000000000016E-2</c:v>
                </c:pt>
                <c:pt idx="902">
                  <c:v>1.0600000000000016E-2</c:v>
                </c:pt>
                <c:pt idx="903">
                  <c:v>1.0600000000000016E-2</c:v>
                </c:pt>
                <c:pt idx="904">
                  <c:v>1.0699999999999998E-2</c:v>
                </c:pt>
                <c:pt idx="905">
                  <c:v>1.0699999999999998E-2</c:v>
                </c:pt>
                <c:pt idx="906">
                  <c:v>1.0699999999999998E-2</c:v>
                </c:pt>
                <c:pt idx="907">
                  <c:v>1.0800000000000014E-2</c:v>
                </c:pt>
                <c:pt idx="908">
                  <c:v>1.0800000000000014E-2</c:v>
                </c:pt>
                <c:pt idx="909">
                  <c:v>1.0800000000000014E-2</c:v>
                </c:pt>
                <c:pt idx="910">
                  <c:v>1.0800000000000014E-2</c:v>
                </c:pt>
                <c:pt idx="911">
                  <c:v>1.0800000000000014E-2</c:v>
                </c:pt>
                <c:pt idx="912">
                  <c:v>1.0800000000000014E-2</c:v>
                </c:pt>
                <c:pt idx="913">
                  <c:v>1.0800000000000014E-2</c:v>
                </c:pt>
                <c:pt idx="914">
                  <c:v>1.0800000000000014E-2</c:v>
                </c:pt>
                <c:pt idx="915">
                  <c:v>1.0800000000000014E-2</c:v>
                </c:pt>
                <c:pt idx="916">
                  <c:v>1.0800000000000014E-2</c:v>
                </c:pt>
                <c:pt idx="917">
                  <c:v>1.0800000000000014E-2</c:v>
                </c:pt>
                <c:pt idx="918">
                  <c:v>1.0800000000000014E-2</c:v>
                </c:pt>
                <c:pt idx="919">
                  <c:v>1.0800000000000014E-2</c:v>
                </c:pt>
                <c:pt idx="920">
                  <c:v>1.0800000000000014E-2</c:v>
                </c:pt>
                <c:pt idx="921">
                  <c:v>1.0800000000000014E-2</c:v>
                </c:pt>
                <c:pt idx="922">
                  <c:v>1.0800000000000014E-2</c:v>
                </c:pt>
                <c:pt idx="923">
                  <c:v>1.0800000000000014E-2</c:v>
                </c:pt>
                <c:pt idx="924">
                  <c:v>1.0800000000000014E-2</c:v>
                </c:pt>
                <c:pt idx="925">
                  <c:v>1.0800000000000014E-2</c:v>
                </c:pt>
                <c:pt idx="926">
                  <c:v>1.0800000000000014E-2</c:v>
                </c:pt>
                <c:pt idx="927">
                  <c:v>1.0800000000000014E-2</c:v>
                </c:pt>
                <c:pt idx="928">
                  <c:v>1.0800000000000014E-2</c:v>
                </c:pt>
                <c:pt idx="929">
                  <c:v>1.0800000000000014E-2</c:v>
                </c:pt>
                <c:pt idx="930">
                  <c:v>1.0800000000000014E-2</c:v>
                </c:pt>
                <c:pt idx="931">
                  <c:v>1.0800000000000014E-2</c:v>
                </c:pt>
                <c:pt idx="932">
                  <c:v>1.0800000000000014E-2</c:v>
                </c:pt>
                <c:pt idx="933">
                  <c:v>1.0800000000000014E-2</c:v>
                </c:pt>
                <c:pt idx="934">
                  <c:v>1.0800000000000014E-2</c:v>
                </c:pt>
                <c:pt idx="935">
                  <c:v>1.0800000000000014E-2</c:v>
                </c:pt>
                <c:pt idx="936">
                  <c:v>1.0800000000000014E-2</c:v>
                </c:pt>
                <c:pt idx="937">
                  <c:v>1.0800000000000014E-2</c:v>
                </c:pt>
                <c:pt idx="938">
                  <c:v>1.0800000000000014E-2</c:v>
                </c:pt>
                <c:pt idx="939">
                  <c:v>1.0800000000000014E-2</c:v>
                </c:pt>
                <c:pt idx="940">
                  <c:v>1.0800000000000014E-2</c:v>
                </c:pt>
                <c:pt idx="941">
                  <c:v>1.0800000000000014E-2</c:v>
                </c:pt>
                <c:pt idx="942">
                  <c:v>1.0800000000000014E-2</c:v>
                </c:pt>
                <c:pt idx="943">
                  <c:v>1.0800000000000014E-2</c:v>
                </c:pt>
                <c:pt idx="944">
                  <c:v>1.0800000000000014E-2</c:v>
                </c:pt>
                <c:pt idx="945">
                  <c:v>1.0999999999999998E-2</c:v>
                </c:pt>
                <c:pt idx="946">
                  <c:v>1.0999999999999998E-2</c:v>
                </c:pt>
                <c:pt idx="947">
                  <c:v>1.0999999999999998E-2</c:v>
                </c:pt>
                <c:pt idx="948">
                  <c:v>1.0999999999999998E-2</c:v>
                </c:pt>
                <c:pt idx="949">
                  <c:v>1.0999999999999998E-2</c:v>
                </c:pt>
                <c:pt idx="950">
                  <c:v>1.0999999999999998E-2</c:v>
                </c:pt>
                <c:pt idx="951">
                  <c:v>1.0999999999999998E-2</c:v>
                </c:pt>
                <c:pt idx="952">
                  <c:v>1.1100000000000016E-2</c:v>
                </c:pt>
                <c:pt idx="953">
                  <c:v>1.1100000000000016E-2</c:v>
                </c:pt>
                <c:pt idx="954">
                  <c:v>1.1100000000000016E-2</c:v>
                </c:pt>
                <c:pt idx="955">
                  <c:v>1.1100000000000016E-2</c:v>
                </c:pt>
                <c:pt idx="956">
                  <c:v>1.1100000000000016E-2</c:v>
                </c:pt>
                <c:pt idx="957">
                  <c:v>1.1100000000000016E-2</c:v>
                </c:pt>
                <c:pt idx="958">
                  <c:v>1.1100000000000016E-2</c:v>
                </c:pt>
                <c:pt idx="959">
                  <c:v>1.1100000000000016E-2</c:v>
                </c:pt>
                <c:pt idx="960">
                  <c:v>1.1100000000000016E-2</c:v>
                </c:pt>
                <c:pt idx="961">
                  <c:v>1.1100000000000016E-2</c:v>
                </c:pt>
                <c:pt idx="962">
                  <c:v>1.1100000000000016E-2</c:v>
                </c:pt>
                <c:pt idx="963">
                  <c:v>1.1100000000000016E-2</c:v>
                </c:pt>
                <c:pt idx="964">
                  <c:v>1.1100000000000016E-2</c:v>
                </c:pt>
                <c:pt idx="965">
                  <c:v>1.1100000000000016E-2</c:v>
                </c:pt>
                <c:pt idx="966">
                  <c:v>1.1100000000000016E-2</c:v>
                </c:pt>
                <c:pt idx="967">
                  <c:v>1.1100000000000016E-2</c:v>
                </c:pt>
                <c:pt idx="968">
                  <c:v>1.1100000000000016E-2</c:v>
                </c:pt>
                <c:pt idx="969">
                  <c:v>1.1100000000000016E-2</c:v>
                </c:pt>
                <c:pt idx="970">
                  <c:v>1.1100000000000016E-2</c:v>
                </c:pt>
                <c:pt idx="971">
                  <c:v>1.1100000000000016E-2</c:v>
                </c:pt>
                <c:pt idx="972">
                  <c:v>1.1100000000000016E-2</c:v>
                </c:pt>
                <c:pt idx="973">
                  <c:v>1.1100000000000016E-2</c:v>
                </c:pt>
                <c:pt idx="974">
                  <c:v>1.1100000000000016E-2</c:v>
                </c:pt>
                <c:pt idx="975">
                  <c:v>1.1100000000000016E-2</c:v>
                </c:pt>
                <c:pt idx="976">
                  <c:v>1.1100000000000016E-2</c:v>
                </c:pt>
                <c:pt idx="977">
                  <c:v>1.1100000000000016E-2</c:v>
                </c:pt>
                <c:pt idx="978">
                  <c:v>1.1100000000000016E-2</c:v>
                </c:pt>
                <c:pt idx="979">
                  <c:v>1.1100000000000016E-2</c:v>
                </c:pt>
                <c:pt idx="980">
                  <c:v>1.1100000000000016E-2</c:v>
                </c:pt>
                <c:pt idx="981">
                  <c:v>1.1100000000000016E-2</c:v>
                </c:pt>
                <c:pt idx="982">
                  <c:v>1.1100000000000016E-2</c:v>
                </c:pt>
                <c:pt idx="983">
                  <c:v>1.1100000000000016E-2</c:v>
                </c:pt>
                <c:pt idx="984">
                  <c:v>1.1100000000000016E-2</c:v>
                </c:pt>
                <c:pt idx="985">
                  <c:v>1.1100000000000016E-2</c:v>
                </c:pt>
                <c:pt idx="986">
                  <c:v>1.1100000000000016E-2</c:v>
                </c:pt>
                <c:pt idx="987">
                  <c:v>1.1100000000000016E-2</c:v>
                </c:pt>
                <c:pt idx="988">
                  <c:v>1.1100000000000016E-2</c:v>
                </c:pt>
                <c:pt idx="989">
                  <c:v>1.1100000000000016E-2</c:v>
                </c:pt>
                <c:pt idx="990">
                  <c:v>1.1100000000000016E-2</c:v>
                </c:pt>
                <c:pt idx="991">
                  <c:v>1.1100000000000016E-2</c:v>
                </c:pt>
                <c:pt idx="992">
                  <c:v>1.1200000000000017E-2</c:v>
                </c:pt>
                <c:pt idx="993">
                  <c:v>1.1200000000000017E-2</c:v>
                </c:pt>
                <c:pt idx="994">
                  <c:v>1.1200000000000017E-2</c:v>
                </c:pt>
                <c:pt idx="995">
                  <c:v>1.1200000000000017E-2</c:v>
                </c:pt>
                <c:pt idx="996">
                  <c:v>1.1299999999999998E-2</c:v>
                </c:pt>
                <c:pt idx="997">
                  <c:v>1.1299999999999998E-2</c:v>
                </c:pt>
                <c:pt idx="998">
                  <c:v>1.1299999999999998E-2</c:v>
                </c:pt>
                <c:pt idx="999">
                  <c:v>1.1299999999999998E-2</c:v>
                </c:pt>
                <c:pt idx="1000">
                  <c:v>1.1299999999999998E-2</c:v>
                </c:pt>
                <c:pt idx="1001">
                  <c:v>1.1299999999999998E-2</c:v>
                </c:pt>
                <c:pt idx="1002">
                  <c:v>1.1299999999999998E-2</c:v>
                </c:pt>
                <c:pt idx="1003">
                  <c:v>1.1299999999999998E-2</c:v>
                </c:pt>
                <c:pt idx="1004">
                  <c:v>1.1299999999999998E-2</c:v>
                </c:pt>
                <c:pt idx="1005">
                  <c:v>1.1299999999999998E-2</c:v>
                </c:pt>
                <c:pt idx="1006">
                  <c:v>1.1299999999999998E-2</c:v>
                </c:pt>
                <c:pt idx="1007">
                  <c:v>1.1299999999999998E-2</c:v>
                </c:pt>
                <c:pt idx="1008">
                  <c:v>1.1299999999999998E-2</c:v>
                </c:pt>
                <c:pt idx="1009">
                  <c:v>1.1299999999999998E-2</c:v>
                </c:pt>
                <c:pt idx="1010">
                  <c:v>1.1299999999999998E-2</c:v>
                </c:pt>
                <c:pt idx="1011">
                  <c:v>1.1299999999999998E-2</c:v>
                </c:pt>
                <c:pt idx="1012">
                  <c:v>1.1299999999999998E-2</c:v>
                </c:pt>
                <c:pt idx="1013">
                  <c:v>1.1299999999999998E-2</c:v>
                </c:pt>
                <c:pt idx="1014">
                  <c:v>1.1299999999999998E-2</c:v>
                </c:pt>
                <c:pt idx="1015">
                  <c:v>1.1299999999999998E-2</c:v>
                </c:pt>
                <c:pt idx="1016">
                  <c:v>1.1299999999999998E-2</c:v>
                </c:pt>
                <c:pt idx="1017">
                  <c:v>1.1299999999999998E-2</c:v>
                </c:pt>
                <c:pt idx="1018">
                  <c:v>1.1299999999999998E-2</c:v>
                </c:pt>
                <c:pt idx="1019">
                  <c:v>1.1299999999999998E-2</c:v>
                </c:pt>
                <c:pt idx="1020">
                  <c:v>1.1299999999999998E-2</c:v>
                </c:pt>
                <c:pt idx="1021">
                  <c:v>1.1299999999999998E-2</c:v>
                </c:pt>
                <c:pt idx="1022">
                  <c:v>1.1299999999999998E-2</c:v>
                </c:pt>
                <c:pt idx="1023">
                  <c:v>1.1299999999999998E-2</c:v>
                </c:pt>
                <c:pt idx="1024">
                  <c:v>1.1299999999999998E-2</c:v>
                </c:pt>
                <c:pt idx="1025">
                  <c:v>1.1299999999999998E-2</c:v>
                </c:pt>
                <c:pt idx="1026">
                  <c:v>1.1299999999999998E-2</c:v>
                </c:pt>
                <c:pt idx="1027">
                  <c:v>1.1299999999999998E-2</c:v>
                </c:pt>
                <c:pt idx="1028">
                  <c:v>1.1299999999999998E-2</c:v>
                </c:pt>
                <c:pt idx="1029">
                  <c:v>1.1299999999999998E-2</c:v>
                </c:pt>
                <c:pt idx="1030">
                  <c:v>1.1299999999999998E-2</c:v>
                </c:pt>
                <c:pt idx="1031">
                  <c:v>1.1299999999999998E-2</c:v>
                </c:pt>
                <c:pt idx="1032">
                  <c:v>1.1299999999999998E-2</c:v>
                </c:pt>
                <c:pt idx="1033">
                  <c:v>1.1299999999999998E-2</c:v>
                </c:pt>
                <c:pt idx="1034">
                  <c:v>1.1299999999999998E-2</c:v>
                </c:pt>
                <c:pt idx="1035">
                  <c:v>1.1299999999999998E-2</c:v>
                </c:pt>
                <c:pt idx="1036">
                  <c:v>1.1299999999999998E-2</c:v>
                </c:pt>
                <c:pt idx="1037">
                  <c:v>1.1299999999999998E-2</c:v>
                </c:pt>
                <c:pt idx="1038">
                  <c:v>1.1299999999999998E-2</c:v>
                </c:pt>
                <c:pt idx="1039">
                  <c:v>1.1299999999999998E-2</c:v>
                </c:pt>
                <c:pt idx="1040">
                  <c:v>1.1299999999999998E-2</c:v>
                </c:pt>
                <c:pt idx="1041">
                  <c:v>1.1299999999999998E-2</c:v>
                </c:pt>
                <c:pt idx="1042">
                  <c:v>1.1299999999999998E-2</c:v>
                </c:pt>
                <c:pt idx="1043">
                  <c:v>1.1299999999999998E-2</c:v>
                </c:pt>
                <c:pt idx="1044">
                  <c:v>1.1299999999999998E-2</c:v>
                </c:pt>
                <c:pt idx="1045">
                  <c:v>1.1299999999999998E-2</c:v>
                </c:pt>
                <c:pt idx="1046">
                  <c:v>1.1299999999999998E-2</c:v>
                </c:pt>
                <c:pt idx="1047">
                  <c:v>1.1299999999999998E-2</c:v>
                </c:pt>
                <c:pt idx="1048">
                  <c:v>1.1299999999999998E-2</c:v>
                </c:pt>
                <c:pt idx="1049">
                  <c:v>1.1299999999999998E-2</c:v>
                </c:pt>
                <c:pt idx="1050">
                  <c:v>1.1299999999999998E-2</c:v>
                </c:pt>
                <c:pt idx="1051">
                  <c:v>1.1299999999999998E-2</c:v>
                </c:pt>
                <c:pt idx="1052">
                  <c:v>1.1299999999999998E-2</c:v>
                </c:pt>
                <c:pt idx="1053">
                  <c:v>1.1299999999999998E-2</c:v>
                </c:pt>
                <c:pt idx="1054">
                  <c:v>1.1299999999999998E-2</c:v>
                </c:pt>
                <c:pt idx="1055">
                  <c:v>1.1299999999999998E-2</c:v>
                </c:pt>
                <c:pt idx="1056">
                  <c:v>1.1299999999999998E-2</c:v>
                </c:pt>
                <c:pt idx="1057">
                  <c:v>1.1299999999999998E-2</c:v>
                </c:pt>
                <c:pt idx="1058">
                  <c:v>1.1500000000000019E-2</c:v>
                </c:pt>
                <c:pt idx="1059">
                  <c:v>1.1500000000000019E-2</c:v>
                </c:pt>
                <c:pt idx="1060">
                  <c:v>1.1500000000000019E-2</c:v>
                </c:pt>
                <c:pt idx="1061">
                  <c:v>1.1500000000000019E-2</c:v>
                </c:pt>
                <c:pt idx="1062">
                  <c:v>1.1500000000000019E-2</c:v>
                </c:pt>
                <c:pt idx="1063">
                  <c:v>1.1500000000000019E-2</c:v>
                </c:pt>
                <c:pt idx="1064">
                  <c:v>1.1500000000000019E-2</c:v>
                </c:pt>
                <c:pt idx="1065">
                  <c:v>1.1500000000000019E-2</c:v>
                </c:pt>
                <c:pt idx="1066">
                  <c:v>1.1599999999999996E-2</c:v>
                </c:pt>
                <c:pt idx="1067">
                  <c:v>1.1700000000000023E-2</c:v>
                </c:pt>
                <c:pt idx="1068">
                  <c:v>1.1700000000000023E-2</c:v>
                </c:pt>
                <c:pt idx="1069">
                  <c:v>1.1700000000000023E-2</c:v>
                </c:pt>
                <c:pt idx="1070">
                  <c:v>1.1800000000000022E-2</c:v>
                </c:pt>
                <c:pt idx="1071">
                  <c:v>1.2E-2</c:v>
                </c:pt>
                <c:pt idx="1072">
                  <c:v>1.2100000000000001E-2</c:v>
                </c:pt>
                <c:pt idx="1073">
                  <c:v>1.2200000000000001E-2</c:v>
                </c:pt>
                <c:pt idx="1074">
                  <c:v>1.2500000000000001E-2</c:v>
                </c:pt>
                <c:pt idx="1075">
                  <c:v>1.2500000000000001E-2</c:v>
                </c:pt>
                <c:pt idx="1076">
                  <c:v>1.2600000000000005E-2</c:v>
                </c:pt>
                <c:pt idx="1077">
                  <c:v>1.2999999999999998E-2</c:v>
                </c:pt>
                <c:pt idx="1078">
                  <c:v>1.3299999999999998E-2</c:v>
                </c:pt>
                <c:pt idx="1079">
                  <c:v>1.4100000000000001E-2</c:v>
                </c:pt>
                <c:pt idx="1080">
                  <c:v>1.5299999999999998E-2</c:v>
                </c:pt>
                <c:pt idx="1081">
                  <c:v>1.5599999999999998E-2</c:v>
                </c:pt>
                <c:pt idx="1082">
                  <c:v>1.5599999999999998E-2</c:v>
                </c:pt>
                <c:pt idx="1083">
                  <c:v>1.5699999999999999E-2</c:v>
                </c:pt>
                <c:pt idx="1084">
                  <c:v>1.5800000000000026E-2</c:v>
                </c:pt>
                <c:pt idx="1085">
                  <c:v>1.6199999999999999E-2</c:v>
                </c:pt>
                <c:pt idx="1086">
                  <c:v>1.6799999999999999E-2</c:v>
                </c:pt>
                <c:pt idx="1087">
                  <c:v>1.7100000000000001E-2</c:v>
                </c:pt>
                <c:pt idx="1088">
                  <c:v>1.7600000000000001E-2</c:v>
                </c:pt>
                <c:pt idx="1089">
                  <c:v>1.7600000000000001E-2</c:v>
                </c:pt>
                <c:pt idx="1090">
                  <c:v>1.7600000000000001E-2</c:v>
                </c:pt>
                <c:pt idx="1091">
                  <c:v>1.7600000000000001E-2</c:v>
                </c:pt>
                <c:pt idx="1092">
                  <c:v>1.77E-2</c:v>
                </c:pt>
                <c:pt idx="1093">
                  <c:v>1.7800000000000003E-2</c:v>
                </c:pt>
                <c:pt idx="1094">
                  <c:v>1.7899999999999999E-2</c:v>
                </c:pt>
                <c:pt idx="1095">
                  <c:v>1.7899999999999999E-2</c:v>
                </c:pt>
                <c:pt idx="1096">
                  <c:v>1.7899999999999999E-2</c:v>
                </c:pt>
                <c:pt idx="1097">
                  <c:v>1.7899999999999999E-2</c:v>
                </c:pt>
                <c:pt idx="1098">
                  <c:v>1.7899999999999999E-2</c:v>
                </c:pt>
                <c:pt idx="1099">
                  <c:v>1.7899999999999999E-2</c:v>
                </c:pt>
                <c:pt idx="1100">
                  <c:v>1.7899999999999999E-2</c:v>
                </c:pt>
                <c:pt idx="1101">
                  <c:v>1.8100000000000026E-2</c:v>
                </c:pt>
                <c:pt idx="1102">
                  <c:v>1.8100000000000026E-2</c:v>
                </c:pt>
                <c:pt idx="1103">
                  <c:v>1.8200000000000025E-2</c:v>
                </c:pt>
                <c:pt idx="1104">
                  <c:v>1.8400000000000024E-2</c:v>
                </c:pt>
                <c:pt idx="1105">
                  <c:v>1.8400000000000024E-2</c:v>
                </c:pt>
                <c:pt idx="1106">
                  <c:v>1.8400000000000024E-2</c:v>
                </c:pt>
                <c:pt idx="1107">
                  <c:v>1.8800000000000025E-2</c:v>
                </c:pt>
                <c:pt idx="1108">
                  <c:v>1.8800000000000025E-2</c:v>
                </c:pt>
                <c:pt idx="1109">
                  <c:v>1.8900000000000024E-2</c:v>
                </c:pt>
                <c:pt idx="1110">
                  <c:v>1.8900000000000024E-2</c:v>
                </c:pt>
                <c:pt idx="1111">
                  <c:v>1.9099999999999999E-2</c:v>
                </c:pt>
                <c:pt idx="1112">
                  <c:v>1.9099999999999999E-2</c:v>
                </c:pt>
                <c:pt idx="1113">
                  <c:v>1.9099999999999999E-2</c:v>
                </c:pt>
                <c:pt idx="1114">
                  <c:v>1.9300000000000029E-2</c:v>
                </c:pt>
                <c:pt idx="1115">
                  <c:v>1.9400000000000032E-2</c:v>
                </c:pt>
                <c:pt idx="1116">
                  <c:v>1.9400000000000032E-2</c:v>
                </c:pt>
                <c:pt idx="1117">
                  <c:v>1.9400000000000032E-2</c:v>
                </c:pt>
                <c:pt idx="1118">
                  <c:v>1.9400000000000032E-2</c:v>
                </c:pt>
                <c:pt idx="1119">
                  <c:v>1.9400000000000032E-2</c:v>
                </c:pt>
                <c:pt idx="1120">
                  <c:v>1.9400000000000032E-2</c:v>
                </c:pt>
                <c:pt idx="1121">
                  <c:v>1.9400000000000032E-2</c:v>
                </c:pt>
                <c:pt idx="1122">
                  <c:v>1.9400000000000032E-2</c:v>
                </c:pt>
                <c:pt idx="1123">
                  <c:v>1.9400000000000032E-2</c:v>
                </c:pt>
                <c:pt idx="1124">
                  <c:v>1.9400000000000032E-2</c:v>
                </c:pt>
                <c:pt idx="1125">
                  <c:v>1.9400000000000032E-2</c:v>
                </c:pt>
                <c:pt idx="1126">
                  <c:v>1.9400000000000032E-2</c:v>
                </c:pt>
                <c:pt idx="1127">
                  <c:v>1.9400000000000032E-2</c:v>
                </c:pt>
                <c:pt idx="1128">
                  <c:v>1.9400000000000032E-2</c:v>
                </c:pt>
                <c:pt idx="1129">
                  <c:v>1.9400000000000032E-2</c:v>
                </c:pt>
                <c:pt idx="1130">
                  <c:v>1.9400000000000032E-2</c:v>
                </c:pt>
                <c:pt idx="1131">
                  <c:v>1.9400000000000032E-2</c:v>
                </c:pt>
                <c:pt idx="1132">
                  <c:v>1.9400000000000032E-2</c:v>
                </c:pt>
                <c:pt idx="1133">
                  <c:v>1.9400000000000032E-2</c:v>
                </c:pt>
                <c:pt idx="1134">
                  <c:v>1.9400000000000032E-2</c:v>
                </c:pt>
                <c:pt idx="1135">
                  <c:v>1.9400000000000032E-2</c:v>
                </c:pt>
                <c:pt idx="1136">
                  <c:v>1.9400000000000032E-2</c:v>
                </c:pt>
                <c:pt idx="1137">
                  <c:v>1.9400000000000032E-2</c:v>
                </c:pt>
                <c:pt idx="1138">
                  <c:v>1.9400000000000032E-2</c:v>
                </c:pt>
                <c:pt idx="1139">
                  <c:v>1.9400000000000032E-2</c:v>
                </c:pt>
                <c:pt idx="1140">
                  <c:v>1.9400000000000032E-2</c:v>
                </c:pt>
                <c:pt idx="1141">
                  <c:v>1.9400000000000032E-2</c:v>
                </c:pt>
                <c:pt idx="1142">
                  <c:v>1.9400000000000032E-2</c:v>
                </c:pt>
                <c:pt idx="1143">
                  <c:v>1.9400000000000032E-2</c:v>
                </c:pt>
                <c:pt idx="1144">
                  <c:v>1.9400000000000032E-2</c:v>
                </c:pt>
                <c:pt idx="1145">
                  <c:v>1.9400000000000032E-2</c:v>
                </c:pt>
                <c:pt idx="1146">
                  <c:v>1.9400000000000032E-2</c:v>
                </c:pt>
                <c:pt idx="1147">
                  <c:v>1.9400000000000032E-2</c:v>
                </c:pt>
                <c:pt idx="1148">
                  <c:v>1.9400000000000032E-2</c:v>
                </c:pt>
                <c:pt idx="1149">
                  <c:v>1.9400000000000032E-2</c:v>
                </c:pt>
                <c:pt idx="1150">
                  <c:v>1.9400000000000032E-2</c:v>
                </c:pt>
                <c:pt idx="1151">
                  <c:v>1.9400000000000032E-2</c:v>
                </c:pt>
                <c:pt idx="1152">
                  <c:v>1.9400000000000032E-2</c:v>
                </c:pt>
                <c:pt idx="1153">
                  <c:v>1.9400000000000032E-2</c:v>
                </c:pt>
                <c:pt idx="1154">
                  <c:v>1.9400000000000032E-2</c:v>
                </c:pt>
                <c:pt idx="1155">
                  <c:v>1.9400000000000032E-2</c:v>
                </c:pt>
                <c:pt idx="1156">
                  <c:v>1.9400000000000032E-2</c:v>
                </c:pt>
                <c:pt idx="1157">
                  <c:v>1.9400000000000032E-2</c:v>
                </c:pt>
                <c:pt idx="1158">
                  <c:v>1.9400000000000032E-2</c:v>
                </c:pt>
                <c:pt idx="1159">
                  <c:v>1.9400000000000032E-2</c:v>
                </c:pt>
                <c:pt idx="1160">
                  <c:v>1.9599999999999999E-2</c:v>
                </c:pt>
                <c:pt idx="1161">
                  <c:v>1.9599999999999999E-2</c:v>
                </c:pt>
                <c:pt idx="1162">
                  <c:v>1.9599999999999999E-2</c:v>
                </c:pt>
                <c:pt idx="1163">
                  <c:v>1.9599999999999999E-2</c:v>
                </c:pt>
                <c:pt idx="1164">
                  <c:v>1.9599999999999999E-2</c:v>
                </c:pt>
                <c:pt idx="1165">
                  <c:v>1.9599999999999999E-2</c:v>
                </c:pt>
                <c:pt idx="1166">
                  <c:v>1.9599999999999999E-2</c:v>
                </c:pt>
                <c:pt idx="1167">
                  <c:v>1.9699999999999999E-2</c:v>
                </c:pt>
                <c:pt idx="1168">
                  <c:v>1.9699999999999999E-2</c:v>
                </c:pt>
                <c:pt idx="1169">
                  <c:v>1.9699999999999999E-2</c:v>
                </c:pt>
                <c:pt idx="1170">
                  <c:v>1.9699999999999999E-2</c:v>
                </c:pt>
                <c:pt idx="1171">
                  <c:v>1.9699999999999999E-2</c:v>
                </c:pt>
                <c:pt idx="1172">
                  <c:v>1.9699999999999999E-2</c:v>
                </c:pt>
                <c:pt idx="1173">
                  <c:v>1.9699999999999999E-2</c:v>
                </c:pt>
                <c:pt idx="1174">
                  <c:v>1.9699999999999999E-2</c:v>
                </c:pt>
                <c:pt idx="1175">
                  <c:v>1.9699999999999999E-2</c:v>
                </c:pt>
                <c:pt idx="1176">
                  <c:v>1.9800000000000033E-2</c:v>
                </c:pt>
                <c:pt idx="1177">
                  <c:v>1.9800000000000033E-2</c:v>
                </c:pt>
                <c:pt idx="1178">
                  <c:v>1.9800000000000033E-2</c:v>
                </c:pt>
                <c:pt idx="1179">
                  <c:v>1.9800000000000033E-2</c:v>
                </c:pt>
                <c:pt idx="1180">
                  <c:v>1.9800000000000033E-2</c:v>
                </c:pt>
                <c:pt idx="1181">
                  <c:v>1.9800000000000033E-2</c:v>
                </c:pt>
                <c:pt idx="1182">
                  <c:v>1.9800000000000033E-2</c:v>
                </c:pt>
                <c:pt idx="1183">
                  <c:v>1.9800000000000033E-2</c:v>
                </c:pt>
                <c:pt idx="1184">
                  <c:v>1.9800000000000033E-2</c:v>
                </c:pt>
                <c:pt idx="1185">
                  <c:v>1.9800000000000033E-2</c:v>
                </c:pt>
                <c:pt idx="1186">
                  <c:v>1.9800000000000033E-2</c:v>
                </c:pt>
                <c:pt idx="1187">
                  <c:v>1.9800000000000033E-2</c:v>
                </c:pt>
                <c:pt idx="1188">
                  <c:v>1.9800000000000033E-2</c:v>
                </c:pt>
                <c:pt idx="1189">
                  <c:v>1.9800000000000033E-2</c:v>
                </c:pt>
                <c:pt idx="1190">
                  <c:v>1.9800000000000033E-2</c:v>
                </c:pt>
                <c:pt idx="1191">
                  <c:v>1.9800000000000033E-2</c:v>
                </c:pt>
                <c:pt idx="1192">
                  <c:v>1.9800000000000033E-2</c:v>
                </c:pt>
                <c:pt idx="1193">
                  <c:v>1.9800000000000033E-2</c:v>
                </c:pt>
                <c:pt idx="1194">
                  <c:v>1.9800000000000033E-2</c:v>
                </c:pt>
                <c:pt idx="1195">
                  <c:v>1.9800000000000033E-2</c:v>
                </c:pt>
                <c:pt idx="1196">
                  <c:v>1.9800000000000033E-2</c:v>
                </c:pt>
                <c:pt idx="1197">
                  <c:v>1.9800000000000033E-2</c:v>
                </c:pt>
                <c:pt idx="1198">
                  <c:v>1.9800000000000033E-2</c:v>
                </c:pt>
                <c:pt idx="1199">
                  <c:v>1.9800000000000033E-2</c:v>
                </c:pt>
                <c:pt idx="1200">
                  <c:v>1.9800000000000033E-2</c:v>
                </c:pt>
                <c:pt idx="1201">
                  <c:v>1.9800000000000033E-2</c:v>
                </c:pt>
                <c:pt idx="1202">
                  <c:v>1.9800000000000033E-2</c:v>
                </c:pt>
                <c:pt idx="1203">
                  <c:v>1.9800000000000033E-2</c:v>
                </c:pt>
                <c:pt idx="1204">
                  <c:v>1.9800000000000033E-2</c:v>
                </c:pt>
                <c:pt idx="1205">
                  <c:v>1.9800000000000033E-2</c:v>
                </c:pt>
                <c:pt idx="1206">
                  <c:v>1.9800000000000033E-2</c:v>
                </c:pt>
                <c:pt idx="1207">
                  <c:v>1.9800000000000033E-2</c:v>
                </c:pt>
                <c:pt idx="1208">
                  <c:v>1.9800000000000033E-2</c:v>
                </c:pt>
                <c:pt idx="1209">
                  <c:v>2.0000000000000011E-2</c:v>
                </c:pt>
                <c:pt idx="1210">
                  <c:v>2.0000000000000011E-2</c:v>
                </c:pt>
                <c:pt idx="1211">
                  <c:v>2.0000000000000011E-2</c:v>
                </c:pt>
                <c:pt idx="1212">
                  <c:v>2.0000000000000011E-2</c:v>
                </c:pt>
                <c:pt idx="1213">
                  <c:v>2.0000000000000011E-2</c:v>
                </c:pt>
                <c:pt idx="1214">
                  <c:v>2.0000000000000011E-2</c:v>
                </c:pt>
                <c:pt idx="1215">
                  <c:v>2.0000000000000011E-2</c:v>
                </c:pt>
                <c:pt idx="1216">
                  <c:v>2.0000000000000011E-2</c:v>
                </c:pt>
                <c:pt idx="1217">
                  <c:v>2.0000000000000011E-2</c:v>
                </c:pt>
                <c:pt idx="1218">
                  <c:v>2.0000000000000011E-2</c:v>
                </c:pt>
                <c:pt idx="1219">
                  <c:v>2.0000000000000011E-2</c:v>
                </c:pt>
                <c:pt idx="1220">
                  <c:v>2.0000000000000011E-2</c:v>
                </c:pt>
                <c:pt idx="1221">
                  <c:v>2.0000000000000011E-2</c:v>
                </c:pt>
                <c:pt idx="1222">
                  <c:v>2.0000000000000011E-2</c:v>
                </c:pt>
                <c:pt idx="1223">
                  <c:v>2.0000000000000011E-2</c:v>
                </c:pt>
                <c:pt idx="1224">
                  <c:v>2.0000000000000011E-2</c:v>
                </c:pt>
                <c:pt idx="1225">
                  <c:v>2.0000000000000011E-2</c:v>
                </c:pt>
                <c:pt idx="1226">
                  <c:v>2.0000000000000011E-2</c:v>
                </c:pt>
                <c:pt idx="1227">
                  <c:v>2.0000000000000011E-2</c:v>
                </c:pt>
                <c:pt idx="1228">
                  <c:v>2.0000000000000011E-2</c:v>
                </c:pt>
                <c:pt idx="1229">
                  <c:v>2.0000000000000011E-2</c:v>
                </c:pt>
                <c:pt idx="1230">
                  <c:v>2.0000000000000011E-2</c:v>
                </c:pt>
                <c:pt idx="1231">
                  <c:v>2.0000000000000011E-2</c:v>
                </c:pt>
                <c:pt idx="1232">
                  <c:v>2.0000000000000011E-2</c:v>
                </c:pt>
                <c:pt idx="1233">
                  <c:v>2.0000000000000011E-2</c:v>
                </c:pt>
                <c:pt idx="1234">
                  <c:v>2.0000000000000011E-2</c:v>
                </c:pt>
                <c:pt idx="1235">
                  <c:v>2.0000000000000011E-2</c:v>
                </c:pt>
                <c:pt idx="1236">
                  <c:v>2.0000000000000011E-2</c:v>
                </c:pt>
                <c:pt idx="1237">
                  <c:v>2.0000000000000011E-2</c:v>
                </c:pt>
                <c:pt idx="1238">
                  <c:v>2.0000000000000011E-2</c:v>
                </c:pt>
                <c:pt idx="1239">
                  <c:v>2.0000000000000011E-2</c:v>
                </c:pt>
                <c:pt idx="1240">
                  <c:v>2.0000000000000011E-2</c:v>
                </c:pt>
                <c:pt idx="1241">
                  <c:v>2.0000000000000011E-2</c:v>
                </c:pt>
                <c:pt idx="1242">
                  <c:v>2.0000000000000011E-2</c:v>
                </c:pt>
                <c:pt idx="1243">
                  <c:v>2.0000000000000011E-2</c:v>
                </c:pt>
                <c:pt idx="1244">
                  <c:v>2.0000000000000011E-2</c:v>
                </c:pt>
                <c:pt idx="1245">
                  <c:v>2.01E-2</c:v>
                </c:pt>
                <c:pt idx="1246">
                  <c:v>2.01E-2</c:v>
                </c:pt>
                <c:pt idx="1247">
                  <c:v>2.01E-2</c:v>
                </c:pt>
                <c:pt idx="1248">
                  <c:v>2.01E-2</c:v>
                </c:pt>
                <c:pt idx="1249">
                  <c:v>2.0199999999999999E-2</c:v>
                </c:pt>
                <c:pt idx="1250">
                  <c:v>2.0199999999999999E-2</c:v>
                </c:pt>
                <c:pt idx="1251">
                  <c:v>2.0199999999999999E-2</c:v>
                </c:pt>
                <c:pt idx="1252">
                  <c:v>2.0199999999999999E-2</c:v>
                </c:pt>
                <c:pt idx="1253">
                  <c:v>2.0500000000000001E-2</c:v>
                </c:pt>
                <c:pt idx="1254">
                  <c:v>2.0500000000000001E-2</c:v>
                </c:pt>
                <c:pt idx="1255">
                  <c:v>2.0500000000000001E-2</c:v>
                </c:pt>
                <c:pt idx="1256">
                  <c:v>2.0500000000000001E-2</c:v>
                </c:pt>
                <c:pt idx="1257">
                  <c:v>2.0500000000000001E-2</c:v>
                </c:pt>
                <c:pt idx="1258">
                  <c:v>2.0500000000000001E-2</c:v>
                </c:pt>
                <c:pt idx="1259">
                  <c:v>2.0500000000000001E-2</c:v>
                </c:pt>
                <c:pt idx="1260">
                  <c:v>2.0500000000000001E-2</c:v>
                </c:pt>
                <c:pt idx="1261">
                  <c:v>2.0500000000000001E-2</c:v>
                </c:pt>
                <c:pt idx="1262">
                  <c:v>2.0600000000000011E-2</c:v>
                </c:pt>
                <c:pt idx="1263">
                  <c:v>2.0600000000000011E-2</c:v>
                </c:pt>
                <c:pt idx="1264">
                  <c:v>2.07E-2</c:v>
                </c:pt>
                <c:pt idx="1265">
                  <c:v>2.07E-2</c:v>
                </c:pt>
                <c:pt idx="1266">
                  <c:v>2.07E-2</c:v>
                </c:pt>
                <c:pt idx="1267">
                  <c:v>2.07E-2</c:v>
                </c:pt>
                <c:pt idx="1268">
                  <c:v>2.07E-2</c:v>
                </c:pt>
                <c:pt idx="1269">
                  <c:v>2.07E-2</c:v>
                </c:pt>
                <c:pt idx="1270">
                  <c:v>2.07E-2</c:v>
                </c:pt>
                <c:pt idx="1271">
                  <c:v>2.07E-2</c:v>
                </c:pt>
                <c:pt idx="1272">
                  <c:v>2.07E-2</c:v>
                </c:pt>
                <c:pt idx="1273">
                  <c:v>2.07E-2</c:v>
                </c:pt>
                <c:pt idx="1274">
                  <c:v>2.07E-2</c:v>
                </c:pt>
                <c:pt idx="1275">
                  <c:v>2.07E-2</c:v>
                </c:pt>
                <c:pt idx="1276">
                  <c:v>2.07E-2</c:v>
                </c:pt>
                <c:pt idx="1277">
                  <c:v>2.07E-2</c:v>
                </c:pt>
                <c:pt idx="1278">
                  <c:v>2.07E-2</c:v>
                </c:pt>
                <c:pt idx="1279">
                  <c:v>2.07E-2</c:v>
                </c:pt>
                <c:pt idx="1280">
                  <c:v>2.07E-2</c:v>
                </c:pt>
                <c:pt idx="1281">
                  <c:v>2.07E-2</c:v>
                </c:pt>
                <c:pt idx="1282">
                  <c:v>2.0900000000000002E-2</c:v>
                </c:pt>
                <c:pt idx="1283">
                  <c:v>2.0900000000000002E-2</c:v>
                </c:pt>
                <c:pt idx="1284">
                  <c:v>2.0900000000000002E-2</c:v>
                </c:pt>
                <c:pt idx="1285">
                  <c:v>2.0900000000000002E-2</c:v>
                </c:pt>
                <c:pt idx="1286">
                  <c:v>2.0900000000000002E-2</c:v>
                </c:pt>
                <c:pt idx="1287">
                  <c:v>2.0900000000000002E-2</c:v>
                </c:pt>
                <c:pt idx="1288">
                  <c:v>2.1000000000000012E-2</c:v>
                </c:pt>
                <c:pt idx="1289">
                  <c:v>2.1000000000000012E-2</c:v>
                </c:pt>
                <c:pt idx="1290">
                  <c:v>2.1000000000000012E-2</c:v>
                </c:pt>
                <c:pt idx="1291">
                  <c:v>2.1000000000000012E-2</c:v>
                </c:pt>
                <c:pt idx="1292">
                  <c:v>2.1000000000000012E-2</c:v>
                </c:pt>
                <c:pt idx="1293">
                  <c:v>2.1000000000000012E-2</c:v>
                </c:pt>
                <c:pt idx="1294">
                  <c:v>2.1000000000000012E-2</c:v>
                </c:pt>
                <c:pt idx="1295">
                  <c:v>2.1000000000000012E-2</c:v>
                </c:pt>
                <c:pt idx="1296">
                  <c:v>2.1000000000000012E-2</c:v>
                </c:pt>
                <c:pt idx="1297">
                  <c:v>2.1000000000000012E-2</c:v>
                </c:pt>
                <c:pt idx="1298">
                  <c:v>2.1000000000000012E-2</c:v>
                </c:pt>
                <c:pt idx="1299">
                  <c:v>2.1000000000000012E-2</c:v>
                </c:pt>
                <c:pt idx="1300">
                  <c:v>2.1000000000000012E-2</c:v>
                </c:pt>
                <c:pt idx="1301">
                  <c:v>2.1000000000000012E-2</c:v>
                </c:pt>
                <c:pt idx="1302">
                  <c:v>2.1000000000000012E-2</c:v>
                </c:pt>
                <c:pt idx="1303">
                  <c:v>2.1000000000000012E-2</c:v>
                </c:pt>
                <c:pt idx="1304">
                  <c:v>2.1000000000000012E-2</c:v>
                </c:pt>
                <c:pt idx="1305">
                  <c:v>2.1000000000000012E-2</c:v>
                </c:pt>
                <c:pt idx="1306">
                  <c:v>2.1000000000000012E-2</c:v>
                </c:pt>
                <c:pt idx="1307">
                  <c:v>2.1000000000000012E-2</c:v>
                </c:pt>
                <c:pt idx="1308">
                  <c:v>2.1000000000000012E-2</c:v>
                </c:pt>
                <c:pt idx="1309">
                  <c:v>2.1000000000000012E-2</c:v>
                </c:pt>
                <c:pt idx="1310">
                  <c:v>2.1000000000000012E-2</c:v>
                </c:pt>
                <c:pt idx="1311">
                  <c:v>2.1000000000000012E-2</c:v>
                </c:pt>
                <c:pt idx="1312">
                  <c:v>2.1000000000000012E-2</c:v>
                </c:pt>
                <c:pt idx="1313">
                  <c:v>2.1000000000000012E-2</c:v>
                </c:pt>
                <c:pt idx="1314">
                  <c:v>2.1000000000000012E-2</c:v>
                </c:pt>
                <c:pt idx="1315">
                  <c:v>2.1000000000000012E-2</c:v>
                </c:pt>
                <c:pt idx="1316">
                  <c:v>2.1100000000000001E-2</c:v>
                </c:pt>
                <c:pt idx="1317">
                  <c:v>2.1100000000000001E-2</c:v>
                </c:pt>
                <c:pt idx="1318">
                  <c:v>2.1300000000000006E-2</c:v>
                </c:pt>
                <c:pt idx="1319">
                  <c:v>2.1300000000000006E-2</c:v>
                </c:pt>
                <c:pt idx="1320">
                  <c:v>2.1300000000000006E-2</c:v>
                </c:pt>
                <c:pt idx="1321">
                  <c:v>2.1300000000000006E-2</c:v>
                </c:pt>
                <c:pt idx="1322">
                  <c:v>2.1300000000000006E-2</c:v>
                </c:pt>
                <c:pt idx="1323">
                  <c:v>2.1300000000000006E-2</c:v>
                </c:pt>
                <c:pt idx="1324">
                  <c:v>2.1300000000000006E-2</c:v>
                </c:pt>
                <c:pt idx="1325">
                  <c:v>2.1300000000000006E-2</c:v>
                </c:pt>
                <c:pt idx="1326">
                  <c:v>2.1300000000000006E-2</c:v>
                </c:pt>
                <c:pt idx="1327">
                  <c:v>2.1300000000000006E-2</c:v>
                </c:pt>
                <c:pt idx="1328">
                  <c:v>2.1300000000000006E-2</c:v>
                </c:pt>
                <c:pt idx="1329">
                  <c:v>2.1300000000000006E-2</c:v>
                </c:pt>
                <c:pt idx="1330">
                  <c:v>2.1300000000000006E-2</c:v>
                </c:pt>
                <c:pt idx="1331">
                  <c:v>2.1300000000000006E-2</c:v>
                </c:pt>
                <c:pt idx="1332">
                  <c:v>2.1300000000000006E-2</c:v>
                </c:pt>
                <c:pt idx="1333">
                  <c:v>2.1300000000000006E-2</c:v>
                </c:pt>
                <c:pt idx="1334">
                  <c:v>2.1300000000000006E-2</c:v>
                </c:pt>
                <c:pt idx="1335">
                  <c:v>2.1300000000000006E-2</c:v>
                </c:pt>
                <c:pt idx="1336">
                  <c:v>2.1300000000000006E-2</c:v>
                </c:pt>
                <c:pt idx="1337">
                  <c:v>2.1300000000000006E-2</c:v>
                </c:pt>
                <c:pt idx="1338">
                  <c:v>2.1300000000000006E-2</c:v>
                </c:pt>
                <c:pt idx="1339">
                  <c:v>2.1399999999999999E-2</c:v>
                </c:pt>
                <c:pt idx="1340">
                  <c:v>2.1399999999999999E-2</c:v>
                </c:pt>
                <c:pt idx="1341">
                  <c:v>2.1399999999999999E-2</c:v>
                </c:pt>
                <c:pt idx="1342">
                  <c:v>2.1399999999999999E-2</c:v>
                </c:pt>
                <c:pt idx="1343">
                  <c:v>2.1399999999999999E-2</c:v>
                </c:pt>
                <c:pt idx="1344">
                  <c:v>2.1399999999999999E-2</c:v>
                </c:pt>
                <c:pt idx="1345">
                  <c:v>2.1399999999999999E-2</c:v>
                </c:pt>
                <c:pt idx="1346">
                  <c:v>2.1399999999999999E-2</c:v>
                </c:pt>
                <c:pt idx="1347">
                  <c:v>2.1399999999999999E-2</c:v>
                </c:pt>
                <c:pt idx="1348">
                  <c:v>2.1399999999999999E-2</c:v>
                </c:pt>
                <c:pt idx="1349">
                  <c:v>2.1399999999999999E-2</c:v>
                </c:pt>
                <c:pt idx="1350">
                  <c:v>2.1399999999999999E-2</c:v>
                </c:pt>
                <c:pt idx="1351">
                  <c:v>2.1399999999999999E-2</c:v>
                </c:pt>
                <c:pt idx="1352">
                  <c:v>2.1399999999999999E-2</c:v>
                </c:pt>
                <c:pt idx="1353">
                  <c:v>2.1399999999999999E-2</c:v>
                </c:pt>
                <c:pt idx="1354">
                  <c:v>2.1399999999999999E-2</c:v>
                </c:pt>
                <c:pt idx="1355">
                  <c:v>2.1399999999999999E-2</c:v>
                </c:pt>
                <c:pt idx="1356">
                  <c:v>2.1399999999999999E-2</c:v>
                </c:pt>
                <c:pt idx="1357">
                  <c:v>2.1399999999999999E-2</c:v>
                </c:pt>
                <c:pt idx="1358">
                  <c:v>2.1399999999999999E-2</c:v>
                </c:pt>
                <c:pt idx="1359">
                  <c:v>2.1399999999999999E-2</c:v>
                </c:pt>
                <c:pt idx="1360">
                  <c:v>2.1399999999999999E-2</c:v>
                </c:pt>
                <c:pt idx="1361">
                  <c:v>2.1399999999999999E-2</c:v>
                </c:pt>
                <c:pt idx="1362">
                  <c:v>2.1399999999999999E-2</c:v>
                </c:pt>
                <c:pt idx="1363">
                  <c:v>2.1399999999999999E-2</c:v>
                </c:pt>
                <c:pt idx="1364">
                  <c:v>2.1399999999999999E-2</c:v>
                </c:pt>
                <c:pt idx="1365">
                  <c:v>2.1399999999999999E-2</c:v>
                </c:pt>
                <c:pt idx="1366">
                  <c:v>2.1399999999999999E-2</c:v>
                </c:pt>
                <c:pt idx="1367">
                  <c:v>2.1399999999999999E-2</c:v>
                </c:pt>
                <c:pt idx="1368">
                  <c:v>2.1399999999999999E-2</c:v>
                </c:pt>
                <c:pt idx="1369">
                  <c:v>2.1399999999999999E-2</c:v>
                </c:pt>
                <c:pt idx="1370">
                  <c:v>2.1399999999999999E-2</c:v>
                </c:pt>
                <c:pt idx="1371">
                  <c:v>2.1399999999999999E-2</c:v>
                </c:pt>
                <c:pt idx="1372">
                  <c:v>2.1600000000000012E-2</c:v>
                </c:pt>
                <c:pt idx="1373">
                  <c:v>2.1600000000000012E-2</c:v>
                </c:pt>
                <c:pt idx="1374">
                  <c:v>2.1600000000000012E-2</c:v>
                </c:pt>
                <c:pt idx="1375">
                  <c:v>2.1600000000000012E-2</c:v>
                </c:pt>
                <c:pt idx="1376">
                  <c:v>2.1600000000000012E-2</c:v>
                </c:pt>
                <c:pt idx="1377">
                  <c:v>2.1600000000000012E-2</c:v>
                </c:pt>
                <c:pt idx="1378">
                  <c:v>2.1600000000000012E-2</c:v>
                </c:pt>
                <c:pt idx="1379">
                  <c:v>2.1600000000000012E-2</c:v>
                </c:pt>
                <c:pt idx="1380">
                  <c:v>2.1600000000000012E-2</c:v>
                </c:pt>
                <c:pt idx="1381">
                  <c:v>2.1600000000000012E-2</c:v>
                </c:pt>
                <c:pt idx="1382">
                  <c:v>2.1600000000000012E-2</c:v>
                </c:pt>
                <c:pt idx="1383">
                  <c:v>2.1600000000000012E-2</c:v>
                </c:pt>
                <c:pt idx="1384">
                  <c:v>2.1600000000000012E-2</c:v>
                </c:pt>
                <c:pt idx="1385">
                  <c:v>2.1600000000000012E-2</c:v>
                </c:pt>
                <c:pt idx="1386">
                  <c:v>2.1600000000000012E-2</c:v>
                </c:pt>
                <c:pt idx="1387">
                  <c:v>2.1600000000000012E-2</c:v>
                </c:pt>
                <c:pt idx="1388">
                  <c:v>2.1600000000000012E-2</c:v>
                </c:pt>
                <c:pt idx="1389">
                  <c:v>2.1600000000000012E-2</c:v>
                </c:pt>
                <c:pt idx="1390">
                  <c:v>2.1600000000000012E-2</c:v>
                </c:pt>
                <c:pt idx="1391">
                  <c:v>2.1600000000000012E-2</c:v>
                </c:pt>
                <c:pt idx="1392">
                  <c:v>2.1600000000000012E-2</c:v>
                </c:pt>
                <c:pt idx="1393">
                  <c:v>2.1600000000000012E-2</c:v>
                </c:pt>
                <c:pt idx="1394">
                  <c:v>2.1600000000000012E-2</c:v>
                </c:pt>
                <c:pt idx="1395">
                  <c:v>2.1600000000000012E-2</c:v>
                </c:pt>
                <c:pt idx="1396">
                  <c:v>2.1600000000000012E-2</c:v>
                </c:pt>
                <c:pt idx="1397">
                  <c:v>2.1600000000000012E-2</c:v>
                </c:pt>
                <c:pt idx="1398">
                  <c:v>2.1600000000000012E-2</c:v>
                </c:pt>
                <c:pt idx="1399">
                  <c:v>2.1600000000000012E-2</c:v>
                </c:pt>
                <c:pt idx="1400">
                  <c:v>2.1600000000000012E-2</c:v>
                </c:pt>
                <c:pt idx="1401">
                  <c:v>2.1600000000000012E-2</c:v>
                </c:pt>
                <c:pt idx="1402">
                  <c:v>2.1600000000000012E-2</c:v>
                </c:pt>
                <c:pt idx="1403">
                  <c:v>2.1600000000000012E-2</c:v>
                </c:pt>
                <c:pt idx="1404">
                  <c:v>2.1600000000000012E-2</c:v>
                </c:pt>
                <c:pt idx="1405">
                  <c:v>2.1600000000000012E-2</c:v>
                </c:pt>
                <c:pt idx="1406">
                  <c:v>2.1600000000000012E-2</c:v>
                </c:pt>
                <c:pt idx="1407">
                  <c:v>2.1600000000000012E-2</c:v>
                </c:pt>
                <c:pt idx="1408">
                  <c:v>2.1600000000000012E-2</c:v>
                </c:pt>
                <c:pt idx="1409">
                  <c:v>2.1600000000000012E-2</c:v>
                </c:pt>
                <c:pt idx="1410">
                  <c:v>2.1600000000000012E-2</c:v>
                </c:pt>
                <c:pt idx="1411">
                  <c:v>2.1600000000000012E-2</c:v>
                </c:pt>
                <c:pt idx="1412">
                  <c:v>2.1600000000000012E-2</c:v>
                </c:pt>
                <c:pt idx="1413">
                  <c:v>2.1600000000000012E-2</c:v>
                </c:pt>
                <c:pt idx="1414">
                  <c:v>2.1600000000000012E-2</c:v>
                </c:pt>
                <c:pt idx="1415">
                  <c:v>2.1600000000000012E-2</c:v>
                </c:pt>
                <c:pt idx="1416">
                  <c:v>2.1600000000000012E-2</c:v>
                </c:pt>
                <c:pt idx="1417">
                  <c:v>2.1600000000000012E-2</c:v>
                </c:pt>
                <c:pt idx="1418">
                  <c:v>2.1600000000000012E-2</c:v>
                </c:pt>
                <c:pt idx="1419">
                  <c:v>2.1600000000000012E-2</c:v>
                </c:pt>
                <c:pt idx="1420">
                  <c:v>2.1600000000000012E-2</c:v>
                </c:pt>
                <c:pt idx="1421">
                  <c:v>2.1600000000000012E-2</c:v>
                </c:pt>
                <c:pt idx="1422">
                  <c:v>2.1700000000000001E-2</c:v>
                </c:pt>
                <c:pt idx="1423">
                  <c:v>2.1700000000000001E-2</c:v>
                </c:pt>
                <c:pt idx="1424">
                  <c:v>2.1700000000000001E-2</c:v>
                </c:pt>
                <c:pt idx="1425">
                  <c:v>2.1700000000000001E-2</c:v>
                </c:pt>
                <c:pt idx="1426">
                  <c:v>2.1700000000000001E-2</c:v>
                </c:pt>
                <c:pt idx="1427">
                  <c:v>2.1700000000000001E-2</c:v>
                </c:pt>
                <c:pt idx="1428">
                  <c:v>2.2100000000000002E-2</c:v>
                </c:pt>
                <c:pt idx="1429">
                  <c:v>2.3099999999999999E-2</c:v>
                </c:pt>
                <c:pt idx="1430">
                  <c:v>2.3299999999999998E-2</c:v>
                </c:pt>
                <c:pt idx="1431">
                  <c:v>2.3599999999999993E-2</c:v>
                </c:pt>
                <c:pt idx="1432">
                  <c:v>2.4E-2</c:v>
                </c:pt>
                <c:pt idx="1433">
                  <c:v>2.4199999999999989E-2</c:v>
                </c:pt>
                <c:pt idx="1434">
                  <c:v>2.4500000000000001E-2</c:v>
                </c:pt>
                <c:pt idx="1435">
                  <c:v>2.47E-2</c:v>
                </c:pt>
                <c:pt idx="1436">
                  <c:v>2.5200000000000011E-2</c:v>
                </c:pt>
                <c:pt idx="1437">
                  <c:v>2.5399999999999999E-2</c:v>
                </c:pt>
                <c:pt idx="1438">
                  <c:v>2.5800000000000031E-2</c:v>
                </c:pt>
                <c:pt idx="1439">
                  <c:v>2.5900000000000006E-2</c:v>
                </c:pt>
                <c:pt idx="1440">
                  <c:v>2.63E-2</c:v>
                </c:pt>
              </c:numCache>
            </c:numRef>
          </c:yVal>
          <c:smooth val="1"/>
          <c:extLst>
            <c:ext xmlns:c15="http://schemas.microsoft.com/office/drawing/2012/chart" uri="{02D57815-91ED-43cb-92C2-25804820EDAC}">
              <c15:filteredSeriesTitle>
                <c15:tx>
                  <c:strRef>
                    <c:extLst>
                      <c:ext uri="{02D57815-91ED-43cb-92C2-25804820EDAC}">
                        <c15:formulaRef>
                          <c15:sqref>RenalnoCVD!$C$5</c15:sqref>
                        </c15:formulaRef>
                      </c:ext>
                    </c:extLst>
                    <c:strCache>
                      <c:ptCount val="1"/>
                      <c:pt idx="0">
                        <c:v>Placebo</c:v>
                      </c:pt>
                    </c:strCache>
                  </c:strRef>
                </c15:tx>
              </c15:filteredSeriesTitle>
            </c:ext>
            <c:ext xmlns:c16="http://schemas.microsoft.com/office/drawing/2014/chart" uri="{C3380CC4-5D6E-409C-BE32-E72D297353CC}">
              <c16:uniqueId val="{00000000-A7D8-40E5-9781-8610955669E0}"/>
            </c:ext>
          </c:extLst>
        </c:ser>
        <c:ser>
          <c:idx val="1"/>
          <c:order val="1"/>
          <c:spPr>
            <a:ln w="25400" cap="rnd">
              <a:solidFill>
                <a:schemeClr val="accent3"/>
              </a:solidFill>
              <a:prstDash val="solid"/>
              <a:round/>
            </a:ln>
            <a:effectLst/>
          </c:spPr>
          <c:marker>
            <c:symbol val="none"/>
          </c:marker>
          <c:xVal>
            <c:numRef>
              <c:f>RenalnoCVD!$B$6:$B$1446</c:f>
              <c:numCache>
                <c:formatCode>0.0</c:formatCode>
                <c:ptCount val="1441"/>
                <c:pt idx="0">
                  <c:v>0</c:v>
                </c:pt>
                <c:pt idx="1">
                  <c:v>2.7397260273972651E-3</c:v>
                </c:pt>
                <c:pt idx="2">
                  <c:v>5.4794520547945414E-3</c:v>
                </c:pt>
                <c:pt idx="3">
                  <c:v>8.2191780821917679E-3</c:v>
                </c:pt>
                <c:pt idx="4">
                  <c:v>1.0958904109589039E-2</c:v>
                </c:pt>
                <c:pt idx="5">
                  <c:v>1.3698630136986301E-2</c:v>
                </c:pt>
                <c:pt idx="6">
                  <c:v>1.643835616438356E-2</c:v>
                </c:pt>
                <c:pt idx="7">
                  <c:v>1.9178082191780823E-2</c:v>
                </c:pt>
                <c:pt idx="8">
                  <c:v>2.1917808219178082E-2</c:v>
                </c:pt>
                <c:pt idx="9">
                  <c:v>2.4657534246575342E-2</c:v>
                </c:pt>
                <c:pt idx="10">
                  <c:v>2.7397260273972612E-2</c:v>
                </c:pt>
                <c:pt idx="11">
                  <c:v>3.0136986301369871E-2</c:v>
                </c:pt>
                <c:pt idx="12">
                  <c:v>3.2876712328767217E-2</c:v>
                </c:pt>
                <c:pt idx="13">
                  <c:v>3.561643835616439E-2</c:v>
                </c:pt>
                <c:pt idx="14">
                  <c:v>3.8356164383561639E-2</c:v>
                </c:pt>
                <c:pt idx="15">
                  <c:v>4.1095890410958895E-2</c:v>
                </c:pt>
                <c:pt idx="16">
                  <c:v>4.3835616438356192E-2</c:v>
                </c:pt>
                <c:pt idx="17">
                  <c:v>4.6575342465753282E-2</c:v>
                </c:pt>
                <c:pt idx="18">
                  <c:v>4.9315068493150684E-2</c:v>
                </c:pt>
                <c:pt idx="19">
                  <c:v>5.2054794520548037E-2</c:v>
                </c:pt>
                <c:pt idx="20">
                  <c:v>5.4794520547945376E-2</c:v>
                </c:pt>
                <c:pt idx="21">
                  <c:v>5.7534246575342472E-2</c:v>
                </c:pt>
                <c:pt idx="22">
                  <c:v>6.0273972602739728E-2</c:v>
                </c:pt>
                <c:pt idx="23">
                  <c:v>6.3013698630137102E-2</c:v>
                </c:pt>
                <c:pt idx="24">
                  <c:v>6.5753424657534407E-2</c:v>
                </c:pt>
                <c:pt idx="25">
                  <c:v>6.8493150684931503E-2</c:v>
                </c:pt>
                <c:pt idx="26">
                  <c:v>7.123287671232878E-2</c:v>
                </c:pt>
                <c:pt idx="27">
                  <c:v>7.3972602739726112E-2</c:v>
                </c:pt>
                <c:pt idx="28">
                  <c:v>7.6712328767123333E-2</c:v>
                </c:pt>
                <c:pt idx="29">
                  <c:v>7.9452054794520652E-2</c:v>
                </c:pt>
                <c:pt idx="30">
                  <c:v>8.2191780821917595E-2</c:v>
                </c:pt>
                <c:pt idx="31">
                  <c:v>8.4931506849315039E-2</c:v>
                </c:pt>
                <c:pt idx="32">
                  <c:v>8.7671232876712329E-2</c:v>
                </c:pt>
                <c:pt idx="33">
                  <c:v>9.0410958904109592E-2</c:v>
                </c:pt>
                <c:pt idx="34">
                  <c:v>9.3150684931506855E-2</c:v>
                </c:pt>
                <c:pt idx="35">
                  <c:v>9.5890410958904146E-2</c:v>
                </c:pt>
                <c:pt idx="36">
                  <c:v>9.8630136986301367E-2</c:v>
                </c:pt>
                <c:pt idx="37">
                  <c:v>0.10136986301369855</c:v>
                </c:pt>
                <c:pt idx="38">
                  <c:v>0.10410958904109589</c:v>
                </c:pt>
                <c:pt idx="39">
                  <c:v>0.10684931506849306</c:v>
                </c:pt>
                <c:pt idx="40">
                  <c:v>0.1095890410958904</c:v>
                </c:pt>
                <c:pt idx="41">
                  <c:v>0.11232876712328767</c:v>
                </c:pt>
                <c:pt idx="42">
                  <c:v>0.11506849315068493</c:v>
                </c:pt>
                <c:pt idx="43">
                  <c:v>0.11780821917808218</c:v>
                </c:pt>
                <c:pt idx="44">
                  <c:v>0.12054794520547955</c:v>
                </c:pt>
                <c:pt idx="45">
                  <c:v>0.12328767123287672</c:v>
                </c:pt>
                <c:pt idx="46">
                  <c:v>0.12602739726027398</c:v>
                </c:pt>
                <c:pt idx="47">
                  <c:v>0.12876712328767123</c:v>
                </c:pt>
                <c:pt idx="48">
                  <c:v>0.13150684931506848</c:v>
                </c:pt>
                <c:pt idx="49">
                  <c:v>0.13424657534246598</c:v>
                </c:pt>
                <c:pt idx="50">
                  <c:v>0.13698630136986326</c:v>
                </c:pt>
                <c:pt idx="51">
                  <c:v>0.1397260273972605</c:v>
                </c:pt>
                <c:pt idx="52">
                  <c:v>0.14246575342465753</c:v>
                </c:pt>
                <c:pt idx="53">
                  <c:v>0.14520547945205498</c:v>
                </c:pt>
                <c:pt idx="54">
                  <c:v>0.14794520547945247</c:v>
                </c:pt>
                <c:pt idx="55">
                  <c:v>0.1506849315068495</c:v>
                </c:pt>
                <c:pt idx="56">
                  <c:v>0.15342465753424681</c:v>
                </c:pt>
                <c:pt idx="57">
                  <c:v>0.15616438356164419</c:v>
                </c:pt>
                <c:pt idx="58">
                  <c:v>0.15890410958904147</c:v>
                </c:pt>
                <c:pt idx="59">
                  <c:v>0.16164383561643841</c:v>
                </c:pt>
                <c:pt idx="60">
                  <c:v>0.16438356164383539</c:v>
                </c:pt>
                <c:pt idx="61">
                  <c:v>0.16712328767123291</c:v>
                </c:pt>
                <c:pt idx="62">
                  <c:v>0.16986301369863013</c:v>
                </c:pt>
                <c:pt idx="63">
                  <c:v>0.17260273972602741</c:v>
                </c:pt>
                <c:pt idx="64">
                  <c:v>0.17534246575342496</c:v>
                </c:pt>
                <c:pt idx="65">
                  <c:v>0.17808219178082219</c:v>
                </c:pt>
                <c:pt idx="66">
                  <c:v>0.18082191780821918</c:v>
                </c:pt>
                <c:pt idx="67">
                  <c:v>0.18356164383561643</c:v>
                </c:pt>
                <c:pt idx="68">
                  <c:v>0.18630136986301371</c:v>
                </c:pt>
                <c:pt idx="69">
                  <c:v>0.18904109589041146</c:v>
                </c:pt>
                <c:pt idx="70">
                  <c:v>0.19178082191780818</c:v>
                </c:pt>
                <c:pt idx="71">
                  <c:v>0.19452054794520537</c:v>
                </c:pt>
                <c:pt idx="72">
                  <c:v>0.19726027397260273</c:v>
                </c:pt>
                <c:pt idx="73">
                  <c:v>0.2</c:v>
                </c:pt>
                <c:pt idx="74">
                  <c:v>0.20273972602739751</c:v>
                </c:pt>
                <c:pt idx="75">
                  <c:v>0.20547945205479476</c:v>
                </c:pt>
                <c:pt idx="76">
                  <c:v>0.2082191780821922</c:v>
                </c:pt>
                <c:pt idx="77">
                  <c:v>0.21095890410958903</c:v>
                </c:pt>
                <c:pt idx="78">
                  <c:v>0.21369863013698653</c:v>
                </c:pt>
                <c:pt idx="79">
                  <c:v>0.216438356164384</c:v>
                </c:pt>
                <c:pt idx="80">
                  <c:v>0.21917808219178103</c:v>
                </c:pt>
                <c:pt idx="81">
                  <c:v>0.22191780821917809</c:v>
                </c:pt>
                <c:pt idx="82">
                  <c:v>0.22465753424657517</c:v>
                </c:pt>
                <c:pt idx="83">
                  <c:v>0.22739726027397261</c:v>
                </c:pt>
                <c:pt idx="84">
                  <c:v>0.23013698630136994</c:v>
                </c:pt>
                <c:pt idx="85">
                  <c:v>0.23287671232876689</c:v>
                </c:pt>
                <c:pt idx="86">
                  <c:v>0.23561643835616475</c:v>
                </c:pt>
                <c:pt idx="87">
                  <c:v>0.23835616438356164</c:v>
                </c:pt>
                <c:pt idx="88">
                  <c:v>0.24109589041095891</c:v>
                </c:pt>
                <c:pt idx="89">
                  <c:v>0.24383561643835616</c:v>
                </c:pt>
                <c:pt idx="90">
                  <c:v>0.24657534246575341</c:v>
                </c:pt>
                <c:pt idx="91">
                  <c:v>0.24931506849315074</c:v>
                </c:pt>
                <c:pt idx="92">
                  <c:v>0.25205479452054796</c:v>
                </c:pt>
                <c:pt idx="93">
                  <c:v>0.25479452054794521</c:v>
                </c:pt>
                <c:pt idx="94">
                  <c:v>0.25753424657534224</c:v>
                </c:pt>
                <c:pt idx="95">
                  <c:v>0.26027397260273971</c:v>
                </c:pt>
                <c:pt idx="96">
                  <c:v>0.26301369863013679</c:v>
                </c:pt>
                <c:pt idx="97">
                  <c:v>0.26575342465753388</c:v>
                </c:pt>
                <c:pt idx="98">
                  <c:v>0.26849315068493129</c:v>
                </c:pt>
                <c:pt idx="99">
                  <c:v>0.27123287671232876</c:v>
                </c:pt>
                <c:pt idx="100">
                  <c:v>0.27397260273972646</c:v>
                </c:pt>
                <c:pt idx="101">
                  <c:v>0.27671232876712326</c:v>
                </c:pt>
                <c:pt idx="102">
                  <c:v>0.27945205479452057</c:v>
                </c:pt>
                <c:pt idx="103">
                  <c:v>0.28219178082191776</c:v>
                </c:pt>
                <c:pt idx="104">
                  <c:v>0.28493150684931506</c:v>
                </c:pt>
                <c:pt idx="105">
                  <c:v>0.28767123287671226</c:v>
                </c:pt>
                <c:pt idx="106">
                  <c:v>0.29041095890411001</c:v>
                </c:pt>
                <c:pt idx="107">
                  <c:v>0.29315068493150687</c:v>
                </c:pt>
                <c:pt idx="108">
                  <c:v>0.29589041095890456</c:v>
                </c:pt>
                <c:pt idx="109">
                  <c:v>0.29863013698630125</c:v>
                </c:pt>
                <c:pt idx="110">
                  <c:v>0.30136986301369939</c:v>
                </c:pt>
                <c:pt idx="111">
                  <c:v>0.30410958904109592</c:v>
                </c:pt>
                <c:pt idx="112">
                  <c:v>0.30684931506849356</c:v>
                </c:pt>
                <c:pt idx="113">
                  <c:v>0.30958904109589097</c:v>
                </c:pt>
                <c:pt idx="114">
                  <c:v>0.31232876712328883</c:v>
                </c:pt>
                <c:pt idx="115">
                  <c:v>0.31506849315068586</c:v>
                </c:pt>
                <c:pt idx="116">
                  <c:v>0.31780821917808294</c:v>
                </c:pt>
                <c:pt idx="117">
                  <c:v>0.32054794520547997</c:v>
                </c:pt>
                <c:pt idx="118">
                  <c:v>0.32328767123287783</c:v>
                </c:pt>
                <c:pt idx="119">
                  <c:v>0.32602739726027485</c:v>
                </c:pt>
                <c:pt idx="120">
                  <c:v>0.32876712328767194</c:v>
                </c:pt>
                <c:pt idx="121">
                  <c:v>0.33150684931506941</c:v>
                </c:pt>
                <c:pt idx="122">
                  <c:v>0.33424657534246693</c:v>
                </c:pt>
                <c:pt idx="123">
                  <c:v>0.33698630136986474</c:v>
                </c:pt>
                <c:pt idx="124">
                  <c:v>0.33972602739726143</c:v>
                </c:pt>
                <c:pt idx="125">
                  <c:v>0.34246575342465801</c:v>
                </c:pt>
                <c:pt idx="126">
                  <c:v>0.34520547945205482</c:v>
                </c:pt>
                <c:pt idx="127">
                  <c:v>0.34794520547945251</c:v>
                </c:pt>
                <c:pt idx="128">
                  <c:v>0.35068493150684993</c:v>
                </c:pt>
                <c:pt idx="129">
                  <c:v>0.35342465753424746</c:v>
                </c:pt>
                <c:pt idx="130">
                  <c:v>0.35616438356164443</c:v>
                </c:pt>
                <c:pt idx="131">
                  <c:v>0.35890410958904201</c:v>
                </c:pt>
                <c:pt idx="132">
                  <c:v>0.36164383561643826</c:v>
                </c:pt>
                <c:pt idx="133">
                  <c:v>0.36438356164383651</c:v>
                </c:pt>
                <c:pt idx="134">
                  <c:v>0.36712328767123287</c:v>
                </c:pt>
                <c:pt idx="135">
                  <c:v>0.36986301369863056</c:v>
                </c:pt>
                <c:pt idx="136">
                  <c:v>0.37260273972602742</c:v>
                </c:pt>
                <c:pt idx="137">
                  <c:v>0.3753424657534255</c:v>
                </c:pt>
                <c:pt idx="138">
                  <c:v>0.37808219178082292</c:v>
                </c:pt>
                <c:pt idx="139">
                  <c:v>0.38082191780821995</c:v>
                </c:pt>
                <c:pt idx="140">
                  <c:v>0.38356164383561697</c:v>
                </c:pt>
                <c:pt idx="141">
                  <c:v>0.3863013698630145</c:v>
                </c:pt>
                <c:pt idx="142">
                  <c:v>0.38904109589041153</c:v>
                </c:pt>
                <c:pt idx="143">
                  <c:v>0.39178082191780939</c:v>
                </c:pt>
                <c:pt idx="144">
                  <c:v>0.39452054794520636</c:v>
                </c:pt>
                <c:pt idx="145">
                  <c:v>0.39726027397260383</c:v>
                </c:pt>
                <c:pt idx="146">
                  <c:v>0.4</c:v>
                </c:pt>
                <c:pt idx="147">
                  <c:v>0.40273972602739688</c:v>
                </c:pt>
                <c:pt idx="148">
                  <c:v>0.40547945205479452</c:v>
                </c:pt>
                <c:pt idx="149">
                  <c:v>0.40821917808219177</c:v>
                </c:pt>
                <c:pt idx="150">
                  <c:v>0.41095890410958952</c:v>
                </c:pt>
                <c:pt idx="151">
                  <c:v>0.41369863013698627</c:v>
                </c:pt>
                <c:pt idx="152">
                  <c:v>0.41643835616438357</c:v>
                </c:pt>
                <c:pt idx="153">
                  <c:v>0.41917808219178082</c:v>
                </c:pt>
                <c:pt idx="154">
                  <c:v>0.42191780821917857</c:v>
                </c:pt>
                <c:pt idx="155">
                  <c:v>0.42465753424657526</c:v>
                </c:pt>
                <c:pt idx="156">
                  <c:v>0.42739726027397307</c:v>
                </c:pt>
                <c:pt idx="157">
                  <c:v>0.43013698630136987</c:v>
                </c:pt>
                <c:pt idx="158">
                  <c:v>0.43287671232876801</c:v>
                </c:pt>
                <c:pt idx="159">
                  <c:v>0.43561643835616437</c:v>
                </c:pt>
                <c:pt idx="160">
                  <c:v>0.43835616438356251</c:v>
                </c:pt>
                <c:pt idx="161">
                  <c:v>0.44109589041095876</c:v>
                </c:pt>
                <c:pt idx="162">
                  <c:v>0.44383561643835578</c:v>
                </c:pt>
                <c:pt idx="163">
                  <c:v>0.44657534246575326</c:v>
                </c:pt>
                <c:pt idx="164">
                  <c:v>0.44931506849315067</c:v>
                </c:pt>
                <c:pt idx="165">
                  <c:v>0.45205479452054792</c:v>
                </c:pt>
                <c:pt idx="166">
                  <c:v>0.45479452054794522</c:v>
                </c:pt>
                <c:pt idx="167">
                  <c:v>0.45753424657534225</c:v>
                </c:pt>
                <c:pt idx="168">
                  <c:v>0.46027397260273972</c:v>
                </c:pt>
                <c:pt idx="169">
                  <c:v>0.46301369863013675</c:v>
                </c:pt>
                <c:pt idx="170">
                  <c:v>0.46575342465753383</c:v>
                </c:pt>
                <c:pt idx="171">
                  <c:v>0.46849315068493153</c:v>
                </c:pt>
                <c:pt idx="172">
                  <c:v>0.47123287671232877</c:v>
                </c:pt>
                <c:pt idx="173">
                  <c:v>0.47397260273972652</c:v>
                </c:pt>
                <c:pt idx="174">
                  <c:v>0.47671232876712327</c:v>
                </c:pt>
                <c:pt idx="175">
                  <c:v>0.47945205479452052</c:v>
                </c:pt>
                <c:pt idx="176">
                  <c:v>0.48219178082191783</c:v>
                </c:pt>
                <c:pt idx="177">
                  <c:v>0.48493150684931507</c:v>
                </c:pt>
                <c:pt idx="178">
                  <c:v>0.48767123287671227</c:v>
                </c:pt>
                <c:pt idx="179">
                  <c:v>0.49041095890411007</c:v>
                </c:pt>
                <c:pt idx="180">
                  <c:v>0.49315068493150682</c:v>
                </c:pt>
                <c:pt idx="181">
                  <c:v>0.49589041095890463</c:v>
                </c:pt>
                <c:pt idx="182">
                  <c:v>0.49863013698630126</c:v>
                </c:pt>
                <c:pt idx="183">
                  <c:v>0.50136986301369868</c:v>
                </c:pt>
                <c:pt idx="184">
                  <c:v>0.50410958904109548</c:v>
                </c:pt>
                <c:pt idx="185">
                  <c:v>0.5068493150684944</c:v>
                </c:pt>
                <c:pt idx="186">
                  <c:v>0.50958904109589043</c:v>
                </c:pt>
                <c:pt idx="187">
                  <c:v>0.51232876712328768</c:v>
                </c:pt>
                <c:pt idx="188">
                  <c:v>0.51506849315068493</c:v>
                </c:pt>
                <c:pt idx="189">
                  <c:v>0.51780821917808328</c:v>
                </c:pt>
                <c:pt idx="190">
                  <c:v>0.52054794520547942</c:v>
                </c:pt>
                <c:pt idx="191">
                  <c:v>0.52328767123287667</c:v>
                </c:pt>
                <c:pt idx="192">
                  <c:v>0.52602739726027392</c:v>
                </c:pt>
                <c:pt idx="193">
                  <c:v>0.52876712328767128</c:v>
                </c:pt>
                <c:pt idx="194">
                  <c:v>0.53150684931506775</c:v>
                </c:pt>
                <c:pt idx="195">
                  <c:v>0.53424657534246556</c:v>
                </c:pt>
                <c:pt idx="196">
                  <c:v>0.53698630136986258</c:v>
                </c:pt>
                <c:pt idx="197">
                  <c:v>0.53972602739726028</c:v>
                </c:pt>
                <c:pt idx="198">
                  <c:v>0.54246575342465753</c:v>
                </c:pt>
                <c:pt idx="199">
                  <c:v>0.54520547945205478</c:v>
                </c:pt>
                <c:pt idx="200">
                  <c:v>0.54794520547945302</c:v>
                </c:pt>
                <c:pt idx="201">
                  <c:v>0.55068493150684961</c:v>
                </c:pt>
                <c:pt idx="202">
                  <c:v>0.55342465753424663</c:v>
                </c:pt>
                <c:pt idx="203">
                  <c:v>0.55616438356164311</c:v>
                </c:pt>
                <c:pt idx="204">
                  <c:v>0.55890410958904113</c:v>
                </c:pt>
                <c:pt idx="205">
                  <c:v>0.56164383561643938</c:v>
                </c:pt>
                <c:pt idx="206">
                  <c:v>0.56438356164383552</c:v>
                </c:pt>
                <c:pt idx="207">
                  <c:v>0.56712328767123288</c:v>
                </c:pt>
                <c:pt idx="208">
                  <c:v>0.56986301369863102</c:v>
                </c:pt>
                <c:pt idx="209">
                  <c:v>0.57260273972602738</c:v>
                </c:pt>
                <c:pt idx="210">
                  <c:v>0.57534246575342451</c:v>
                </c:pt>
                <c:pt idx="211">
                  <c:v>0.57808219178082099</c:v>
                </c:pt>
                <c:pt idx="212">
                  <c:v>0.58082191780821912</c:v>
                </c:pt>
                <c:pt idx="213">
                  <c:v>0.58356164383561537</c:v>
                </c:pt>
                <c:pt idx="214">
                  <c:v>0.58630136986301284</c:v>
                </c:pt>
                <c:pt idx="215">
                  <c:v>0.58904109589041098</c:v>
                </c:pt>
                <c:pt idx="216">
                  <c:v>0.59178082191780756</c:v>
                </c:pt>
                <c:pt idx="217">
                  <c:v>0.59452054794520437</c:v>
                </c:pt>
                <c:pt idx="218">
                  <c:v>0.59726027397260173</c:v>
                </c:pt>
                <c:pt idx="219">
                  <c:v>0.60000000000000064</c:v>
                </c:pt>
                <c:pt idx="220">
                  <c:v>0.60273972602739811</c:v>
                </c:pt>
                <c:pt idx="221">
                  <c:v>0.60547945205479625</c:v>
                </c:pt>
                <c:pt idx="222">
                  <c:v>0.60821917808219184</c:v>
                </c:pt>
                <c:pt idx="223">
                  <c:v>0.61095890410959053</c:v>
                </c:pt>
                <c:pt idx="224">
                  <c:v>0.61369863013698811</c:v>
                </c:pt>
                <c:pt idx="225">
                  <c:v>0.61643835616438458</c:v>
                </c:pt>
                <c:pt idx="226">
                  <c:v>0.61917808219178183</c:v>
                </c:pt>
                <c:pt idx="227">
                  <c:v>0.62191780821917952</c:v>
                </c:pt>
                <c:pt idx="228">
                  <c:v>0.62465753424657688</c:v>
                </c:pt>
                <c:pt idx="229">
                  <c:v>0.62739726027397358</c:v>
                </c:pt>
                <c:pt idx="230">
                  <c:v>0.63013698630136949</c:v>
                </c:pt>
                <c:pt idx="231">
                  <c:v>0.63287671232876841</c:v>
                </c:pt>
                <c:pt idx="232">
                  <c:v>0.63561643835616521</c:v>
                </c:pt>
                <c:pt idx="233">
                  <c:v>0.63835616438356169</c:v>
                </c:pt>
                <c:pt idx="234">
                  <c:v>0.64109589041095993</c:v>
                </c:pt>
                <c:pt idx="235">
                  <c:v>0.64383561643835829</c:v>
                </c:pt>
                <c:pt idx="236">
                  <c:v>0.64657534246575421</c:v>
                </c:pt>
                <c:pt idx="237">
                  <c:v>0.64931506849315146</c:v>
                </c:pt>
                <c:pt idx="238">
                  <c:v>0.65205479452054893</c:v>
                </c:pt>
                <c:pt idx="239">
                  <c:v>0.65479452054794562</c:v>
                </c:pt>
                <c:pt idx="240">
                  <c:v>0.65753424657534265</c:v>
                </c:pt>
                <c:pt idx="241">
                  <c:v>0.66027397260274046</c:v>
                </c:pt>
                <c:pt idx="242">
                  <c:v>0.66301369863013804</c:v>
                </c:pt>
                <c:pt idx="243">
                  <c:v>0.66575342465753551</c:v>
                </c:pt>
                <c:pt idx="244">
                  <c:v>0.66849315068493165</c:v>
                </c:pt>
                <c:pt idx="245">
                  <c:v>0.67123287671232879</c:v>
                </c:pt>
                <c:pt idx="246">
                  <c:v>0.67397260273972703</c:v>
                </c:pt>
                <c:pt idx="247">
                  <c:v>0.67671232876712328</c:v>
                </c:pt>
                <c:pt idx="248">
                  <c:v>0.67945205479452064</c:v>
                </c:pt>
                <c:pt idx="249">
                  <c:v>0.68219178082191756</c:v>
                </c:pt>
                <c:pt idx="250">
                  <c:v>0.68493150684931503</c:v>
                </c:pt>
                <c:pt idx="251">
                  <c:v>0.6876712328767135</c:v>
                </c:pt>
                <c:pt idx="252">
                  <c:v>0.69041095890410953</c:v>
                </c:pt>
                <c:pt idx="253">
                  <c:v>0.69315068493150689</c:v>
                </c:pt>
                <c:pt idx="254">
                  <c:v>0.69589041095890514</c:v>
                </c:pt>
                <c:pt idx="255">
                  <c:v>0.69863013698630161</c:v>
                </c:pt>
                <c:pt idx="256">
                  <c:v>0.70136986301369864</c:v>
                </c:pt>
                <c:pt idx="257">
                  <c:v>0.70410958904109588</c:v>
                </c:pt>
                <c:pt idx="258">
                  <c:v>0.70684931506849491</c:v>
                </c:pt>
                <c:pt idx="259">
                  <c:v>0.7095890410958906</c:v>
                </c:pt>
                <c:pt idx="260">
                  <c:v>0.71232876712328763</c:v>
                </c:pt>
                <c:pt idx="261">
                  <c:v>0.71506849315068566</c:v>
                </c:pt>
                <c:pt idx="262">
                  <c:v>0.71780821917808402</c:v>
                </c:pt>
                <c:pt idx="263">
                  <c:v>0.7205479452054796</c:v>
                </c:pt>
                <c:pt idx="264">
                  <c:v>0.72328767123287674</c:v>
                </c:pt>
                <c:pt idx="265">
                  <c:v>0.72602739726027465</c:v>
                </c:pt>
                <c:pt idx="266">
                  <c:v>0.72876712328767124</c:v>
                </c:pt>
                <c:pt idx="267">
                  <c:v>0.73150684931506849</c:v>
                </c:pt>
                <c:pt idx="268">
                  <c:v>0.73424657534246551</c:v>
                </c:pt>
                <c:pt idx="269">
                  <c:v>0.73698630136986298</c:v>
                </c:pt>
                <c:pt idx="270">
                  <c:v>0.73972602739726023</c:v>
                </c:pt>
                <c:pt idx="271">
                  <c:v>0.7424657534246577</c:v>
                </c:pt>
                <c:pt idx="272">
                  <c:v>0.74520547945205484</c:v>
                </c:pt>
                <c:pt idx="273">
                  <c:v>0.74794520547945365</c:v>
                </c:pt>
                <c:pt idx="274">
                  <c:v>0.75068493150685023</c:v>
                </c:pt>
                <c:pt idx="275">
                  <c:v>0.7534246575342477</c:v>
                </c:pt>
                <c:pt idx="276">
                  <c:v>0.7561643835616435</c:v>
                </c:pt>
                <c:pt idx="277">
                  <c:v>0.75890410958904164</c:v>
                </c:pt>
                <c:pt idx="278">
                  <c:v>0.76164383561644011</c:v>
                </c:pt>
                <c:pt idx="279">
                  <c:v>0.7643835616438357</c:v>
                </c:pt>
                <c:pt idx="280">
                  <c:v>0.76712328767123283</c:v>
                </c:pt>
                <c:pt idx="281">
                  <c:v>0.76986301369863153</c:v>
                </c:pt>
                <c:pt idx="282">
                  <c:v>0.77260273972602744</c:v>
                </c:pt>
                <c:pt idx="283">
                  <c:v>0.77534246575342469</c:v>
                </c:pt>
                <c:pt idx="284">
                  <c:v>0.7780821917808215</c:v>
                </c:pt>
                <c:pt idx="285">
                  <c:v>0.78082191780821963</c:v>
                </c:pt>
                <c:pt idx="286">
                  <c:v>0.78356164383561566</c:v>
                </c:pt>
                <c:pt idx="287">
                  <c:v>0.78630136986301358</c:v>
                </c:pt>
                <c:pt idx="288">
                  <c:v>0.78904109589041094</c:v>
                </c:pt>
                <c:pt idx="289">
                  <c:v>0.79178082191780819</c:v>
                </c:pt>
                <c:pt idx="290">
                  <c:v>0.79452054794520466</c:v>
                </c:pt>
                <c:pt idx="291">
                  <c:v>0.79726027397260257</c:v>
                </c:pt>
                <c:pt idx="292">
                  <c:v>0.8</c:v>
                </c:pt>
                <c:pt idx="293">
                  <c:v>0.80273972602739763</c:v>
                </c:pt>
                <c:pt idx="294">
                  <c:v>0.80547945205479599</c:v>
                </c:pt>
                <c:pt idx="295">
                  <c:v>0.80821917808219179</c:v>
                </c:pt>
                <c:pt idx="296">
                  <c:v>0.81095890410959004</c:v>
                </c:pt>
                <c:pt idx="297">
                  <c:v>0.81369863013698762</c:v>
                </c:pt>
                <c:pt idx="298">
                  <c:v>0.81643835616438365</c:v>
                </c:pt>
                <c:pt idx="299">
                  <c:v>0.81917808219178156</c:v>
                </c:pt>
                <c:pt idx="300">
                  <c:v>0.82191780821917904</c:v>
                </c:pt>
                <c:pt idx="301">
                  <c:v>0.82465753424657651</c:v>
                </c:pt>
                <c:pt idx="302">
                  <c:v>0.82739726027397265</c:v>
                </c:pt>
                <c:pt idx="303">
                  <c:v>0.83013698630136956</c:v>
                </c:pt>
                <c:pt idx="304">
                  <c:v>0.83287671232876814</c:v>
                </c:pt>
                <c:pt idx="305">
                  <c:v>0.83561643835616461</c:v>
                </c:pt>
                <c:pt idx="306">
                  <c:v>0.83835616438356153</c:v>
                </c:pt>
                <c:pt idx="307">
                  <c:v>0.84109589041095978</c:v>
                </c:pt>
                <c:pt idx="308">
                  <c:v>0.84383561643835792</c:v>
                </c:pt>
                <c:pt idx="309">
                  <c:v>0.84657534246575361</c:v>
                </c:pt>
                <c:pt idx="310">
                  <c:v>0.84931506849315064</c:v>
                </c:pt>
                <c:pt idx="311">
                  <c:v>0.85205479452054877</c:v>
                </c:pt>
                <c:pt idx="312">
                  <c:v>0.85479452054794525</c:v>
                </c:pt>
                <c:pt idx="313">
                  <c:v>0.85753424657534261</c:v>
                </c:pt>
                <c:pt idx="314">
                  <c:v>0.86027397260273974</c:v>
                </c:pt>
                <c:pt idx="315">
                  <c:v>0.86301369863013777</c:v>
                </c:pt>
                <c:pt idx="316">
                  <c:v>0.86575342465753513</c:v>
                </c:pt>
                <c:pt idx="317">
                  <c:v>0.8684931506849316</c:v>
                </c:pt>
                <c:pt idx="318">
                  <c:v>0.87123287671232852</c:v>
                </c:pt>
                <c:pt idx="319">
                  <c:v>0.87397260273972677</c:v>
                </c:pt>
                <c:pt idx="320">
                  <c:v>0.87671232876712257</c:v>
                </c:pt>
                <c:pt idx="321">
                  <c:v>0.8794520547945206</c:v>
                </c:pt>
                <c:pt idx="322">
                  <c:v>0.88219178082191685</c:v>
                </c:pt>
                <c:pt idx="323">
                  <c:v>0.8849315068493151</c:v>
                </c:pt>
                <c:pt idx="324">
                  <c:v>0.88767123287671323</c:v>
                </c:pt>
                <c:pt idx="325">
                  <c:v>0.89041095890410948</c:v>
                </c:pt>
                <c:pt idx="326">
                  <c:v>0.89315068493150651</c:v>
                </c:pt>
                <c:pt idx="327">
                  <c:v>0.89589041095890465</c:v>
                </c:pt>
                <c:pt idx="328">
                  <c:v>0.89863013698630134</c:v>
                </c:pt>
                <c:pt idx="329">
                  <c:v>0.9013698630136987</c:v>
                </c:pt>
                <c:pt idx="330">
                  <c:v>0.90410958904109551</c:v>
                </c:pt>
                <c:pt idx="331">
                  <c:v>0.90684931506849464</c:v>
                </c:pt>
                <c:pt idx="332">
                  <c:v>0.90958904109589045</c:v>
                </c:pt>
                <c:pt idx="333">
                  <c:v>0.9123287671232877</c:v>
                </c:pt>
                <c:pt idx="334">
                  <c:v>0.91506849315068495</c:v>
                </c:pt>
                <c:pt idx="335">
                  <c:v>0.91780821917808353</c:v>
                </c:pt>
                <c:pt idx="336">
                  <c:v>0.92054794520547945</c:v>
                </c:pt>
                <c:pt idx="337">
                  <c:v>0.92328767123287669</c:v>
                </c:pt>
                <c:pt idx="338">
                  <c:v>0.92602739726027394</c:v>
                </c:pt>
                <c:pt idx="339">
                  <c:v>0.92876712328767119</c:v>
                </c:pt>
                <c:pt idx="340">
                  <c:v>0.93150684931506766</c:v>
                </c:pt>
                <c:pt idx="341">
                  <c:v>0.93424657534246558</c:v>
                </c:pt>
                <c:pt idx="342">
                  <c:v>0.9369863013698625</c:v>
                </c:pt>
                <c:pt idx="343">
                  <c:v>0.9397260273972603</c:v>
                </c:pt>
                <c:pt idx="344">
                  <c:v>0.94246575342465755</c:v>
                </c:pt>
                <c:pt idx="345">
                  <c:v>0.9452054794520548</c:v>
                </c:pt>
                <c:pt idx="346">
                  <c:v>0.94794520547945305</c:v>
                </c:pt>
                <c:pt idx="347">
                  <c:v>0.95068493150684963</c:v>
                </c:pt>
                <c:pt idx="348">
                  <c:v>0.95342465753424732</c:v>
                </c:pt>
                <c:pt idx="349">
                  <c:v>0.95616438356164357</c:v>
                </c:pt>
                <c:pt idx="350">
                  <c:v>0.95890410958904104</c:v>
                </c:pt>
                <c:pt idx="351">
                  <c:v>0.96164383561643962</c:v>
                </c:pt>
                <c:pt idx="352">
                  <c:v>0.96438356164383554</c:v>
                </c:pt>
                <c:pt idx="353">
                  <c:v>0.9671232876712329</c:v>
                </c:pt>
                <c:pt idx="354">
                  <c:v>0.96986301369863115</c:v>
                </c:pt>
                <c:pt idx="355">
                  <c:v>0.9726027397260274</c:v>
                </c:pt>
                <c:pt idx="356">
                  <c:v>0.97534246575342454</c:v>
                </c:pt>
                <c:pt idx="357">
                  <c:v>0.97808219178082156</c:v>
                </c:pt>
                <c:pt idx="358">
                  <c:v>0.98082191780821915</c:v>
                </c:pt>
                <c:pt idx="359">
                  <c:v>0.9835616438356154</c:v>
                </c:pt>
                <c:pt idx="360">
                  <c:v>0.98630136986301276</c:v>
                </c:pt>
                <c:pt idx="361">
                  <c:v>0.989041095890411</c:v>
                </c:pt>
                <c:pt idx="362">
                  <c:v>0.99178082191780759</c:v>
                </c:pt>
                <c:pt idx="363">
                  <c:v>0.9945205479452045</c:v>
                </c:pt>
                <c:pt idx="364">
                  <c:v>0.99726027397260186</c:v>
                </c:pt>
                <c:pt idx="365">
                  <c:v>1</c:v>
                </c:pt>
                <c:pt idx="366">
                  <c:v>1.0027397260273974</c:v>
                </c:pt>
                <c:pt idx="367">
                  <c:v>1.0054794520547921</c:v>
                </c:pt>
                <c:pt idx="368">
                  <c:v>1.0082191780821919</c:v>
                </c:pt>
                <c:pt idx="369">
                  <c:v>1.0109589041095901</c:v>
                </c:pt>
                <c:pt idx="370">
                  <c:v>1.0136986301369846</c:v>
                </c:pt>
                <c:pt idx="371">
                  <c:v>1.0164383561643819</c:v>
                </c:pt>
                <c:pt idx="372">
                  <c:v>1.0191780821917809</c:v>
                </c:pt>
                <c:pt idx="373">
                  <c:v>1.0219178082191778</c:v>
                </c:pt>
                <c:pt idx="374">
                  <c:v>1.0246575342465789</c:v>
                </c:pt>
                <c:pt idx="375">
                  <c:v>1.0273972602739718</c:v>
                </c:pt>
                <c:pt idx="376">
                  <c:v>1.0301369863013701</c:v>
                </c:pt>
                <c:pt idx="377">
                  <c:v>1.0328767123287672</c:v>
                </c:pt>
                <c:pt idx="378">
                  <c:v>1.0356164383561639</c:v>
                </c:pt>
                <c:pt idx="379">
                  <c:v>1.0383561643835648</c:v>
                </c:pt>
                <c:pt idx="380">
                  <c:v>1.0410958904109573</c:v>
                </c:pt>
                <c:pt idx="381">
                  <c:v>1.0438356164383558</c:v>
                </c:pt>
                <c:pt idx="382">
                  <c:v>1.0465753424657533</c:v>
                </c:pt>
                <c:pt idx="383">
                  <c:v>1.0493150684931507</c:v>
                </c:pt>
                <c:pt idx="384">
                  <c:v>1.0520547945205481</c:v>
                </c:pt>
                <c:pt idx="385">
                  <c:v>1.0547945205479452</c:v>
                </c:pt>
                <c:pt idx="386">
                  <c:v>1.0575342465753408</c:v>
                </c:pt>
                <c:pt idx="387">
                  <c:v>1.0602739726027401</c:v>
                </c:pt>
                <c:pt idx="388">
                  <c:v>1.0630136986301355</c:v>
                </c:pt>
                <c:pt idx="389">
                  <c:v>1.0657534246575358</c:v>
                </c:pt>
                <c:pt idx="390">
                  <c:v>1.0684931506849316</c:v>
                </c:pt>
                <c:pt idx="391">
                  <c:v>1.0712328767123287</c:v>
                </c:pt>
                <c:pt idx="392">
                  <c:v>1.0739726027397258</c:v>
                </c:pt>
                <c:pt idx="393">
                  <c:v>1.0767123287671241</c:v>
                </c:pt>
                <c:pt idx="394">
                  <c:v>1.0794520547945221</c:v>
                </c:pt>
                <c:pt idx="395">
                  <c:v>1.0821917808219179</c:v>
                </c:pt>
                <c:pt idx="396">
                  <c:v>1.0849315068493151</c:v>
                </c:pt>
                <c:pt idx="397">
                  <c:v>1.0876712328767124</c:v>
                </c:pt>
                <c:pt idx="398">
                  <c:v>1.09041095890411</c:v>
                </c:pt>
                <c:pt idx="399">
                  <c:v>1.0931506849315089</c:v>
                </c:pt>
                <c:pt idx="400">
                  <c:v>1.0958904109589038</c:v>
                </c:pt>
                <c:pt idx="401">
                  <c:v>1.0986301369863039</c:v>
                </c:pt>
                <c:pt idx="402">
                  <c:v>1.1013698630136979</c:v>
                </c:pt>
                <c:pt idx="403">
                  <c:v>1.1041095890410961</c:v>
                </c:pt>
                <c:pt idx="404">
                  <c:v>1.1068493150684915</c:v>
                </c:pt>
                <c:pt idx="405">
                  <c:v>1.1095890410958904</c:v>
                </c:pt>
                <c:pt idx="406">
                  <c:v>1.112328767123288</c:v>
                </c:pt>
                <c:pt idx="407">
                  <c:v>1.1150684931506838</c:v>
                </c:pt>
                <c:pt idx="408">
                  <c:v>1.1178082191780818</c:v>
                </c:pt>
                <c:pt idx="409">
                  <c:v>1.1205479452054801</c:v>
                </c:pt>
                <c:pt idx="410">
                  <c:v>1.1232876712328781</c:v>
                </c:pt>
                <c:pt idx="411">
                  <c:v>1.1260273972602739</c:v>
                </c:pt>
                <c:pt idx="412">
                  <c:v>1.1287671232876721</c:v>
                </c:pt>
                <c:pt idx="413">
                  <c:v>1.1315068493150684</c:v>
                </c:pt>
                <c:pt idx="414">
                  <c:v>1.134246575342466</c:v>
                </c:pt>
                <c:pt idx="415">
                  <c:v>1.1369863013698631</c:v>
                </c:pt>
                <c:pt idx="416">
                  <c:v>1.1397260273972598</c:v>
                </c:pt>
                <c:pt idx="417">
                  <c:v>1.1424657534246576</c:v>
                </c:pt>
                <c:pt idx="418">
                  <c:v>1.1452054794520561</c:v>
                </c:pt>
                <c:pt idx="419">
                  <c:v>1.1479452054794503</c:v>
                </c:pt>
                <c:pt idx="420">
                  <c:v>1.1506849315068521</c:v>
                </c:pt>
                <c:pt idx="421">
                  <c:v>1.1534246575342435</c:v>
                </c:pt>
                <c:pt idx="422">
                  <c:v>1.1561643835616437</c:v>
                </c:pt>
                <c:pt idx="423">
                  <c:v>1.1589041095890411</c:v>
                </c:pt>
                <c:pt idx="424">
                  <c:v>1.1616438356164382</c:v>
                </c:pt>
                <c:pt idx="425">
                  <c:v>1.1643835616438394</c:v>
                </c:pt>
                <c:pt idx="426">
                  <c:v>1.167123287671233</c:v>
                </c:pt>
                <c:pt idx="427">
                  <c:v>1.1698630136986299</c:v>
                </c:pt>
                <c:pt idx="428">
                  <c:v>1.1726027397260304</c:v>
                </c:pt>
                <c:pt idx="429">
                  <c:v>1.1753424657534262</c:v>
                </c:pt>
                <c:pt idx="430">
                  <c:v>1.1780821917808251</c:v>
                </c:pt>
                <c:pt idx="431">
                  <c:v>1.1808219178082191</c:v>
                </c:pt>
                <c:pt idx="432">
                  <c:v>1.1835616438356158</c:v>
                </c:pt>
                <c:pt idx="433">
                  <c:v>1.1863013698630156</c:v>
                </c:pt>
                <c:pt idx="434">
                  <c:v>1.189041095890411</c:v>
                </c:pt>
                <c:pt idx="435">
                  <c:v>1.1917808219178105</c:v>
                </c:pt>
                <c:pt idx="436">
                  <c:v>1.1945205479452061</c:v>
                </c:pt>
                <c:pt idx="437">
                  <c:v>1.1972602739726028</c:v>
                </c:pt>
                <c:pt idx="438">
                  <c:v>1.2</c:v>
                </c:pt>
                <c:pt idx="439">
                  <c:v>1.2027397260273958</c:v>
                </c:pt>
                <c:pt idx="440">
                  <c:v>1.2054794520547916</c:v>
                </c:pt>
                <c:pt idx="441">
                  <c:v>1.2082191780821918</c:v>
                </c:pt>
                <c:pt idx="442">
                  <c:v>1.2109589041095901</c:v>
                </c:pt>
                <c:pt idx="443">
                  <c:v>1.2136986301369845</c:v>
                </c:pt>
                <c:pt idx="444">
                  <c:v>1.2164383561643819</c:v>
                </c:pt>
                <c:pt idx="445">
                  <c:v>1.2191780821917808</c:v>
                </c:pt>
                <c:pt idx="446">
                  <c:v>1.2219178082191766</c:v>
                </c:pt>
                <c:pt idx="447">
                  <c:v>1.2246575342465789</c:v>
                </c:pt>
                <c:pt idx="448">
                  <c:v>1.2273972602739718</c:v>
                </c:pt>
                <c:pt idx="449">
                  <c:v>1.23013698630137</c:v>
                </c:pt>
                <c:pt idx="450">
                  <c:v>1.2328767123287672</c:v>
                </c:pt>
                <c:pt idx="451">
                  <c:v>1.2356164383561639</c:v>
                </c:pt>
                <c:pt idx="452">
                  <c:v>1.2383561643835643</c:v>
                </c:pt>
                <c:pt idx="453">
                  <c:v>1.241095890410957</c:v>
                </c:pt>
                <c:pt idx="454">
                  <c:v>1.2438356164383546</c:v>
                </c:pt>
                <c:pt idx="455">
                  <c:v>1.2465753424657535</c:v>
                </c:pt>
                <c:pt idx="456">
                  <c:v>1.2493150684931507</c:v>
                </c:pt>
                <c:pt idx="457">
                  <c:v>1.252054794520548</c:v>
                </c:pt>
                <c:pt idx="458">
                  <c:v>1.2547945205479452</c:v>
                </c:pt>
                <c:pt idx="459">
                  <c:v>1.2575342465753403</c:v>
                </c:pt>
                <c:pt idx="460">
                  <c:v>1.2602739726027401</c:v>
                </c:pt>
                <c:pt idx="461">
                  <c:v>1.2630136986301352</c:v>
                </c:pt>
                <c:pt idx="462">
                  <c:v>1.2657534246575357</c:v>
                </c:pt>
                <c:pt idx="463">
                  <c:v>1.26849315068493</c:v>
                </c:pt>
                <c:pt idx="464">
                  <c:v>1.2712328767123289</c:v>
                </c:pt>
                <c:pt idx="465">
                  <c:v>1.2739726027397258</c:v>
                </c:pt>
                <c:pt idx="466">
                  <c:v>1.276712328767124</c:v>
                </c:pt>
                <c:pt idx="467">
                  <c:v>1.2794520547945205</c:v>
                </c:pt>
                <c:pt idx="468">
                  <c:v>1.2821917808219179</c:v>
                </c:pt>
                <c:pt idx="469">
                  <c:v>1.284931506849315</c:v>
                </c:pt>
                <c:pt idx="470">
                  <c:v>1.2876712328767124</c:v>
                </c:pt>
                <c:pt idx="471">
                  <c:v>1.2904109589041095</c:v>
                </c:pt>
                <c:pt idx="472">
                  <c:v>1.2931506849315086</c:v>
                </c:pt>
                <c:pt idx="473">
                  <c:v>1.2958904109589038</c:v>
                </c:pt>
                <c:pt idx="474">
                  <c:v>1.2986301369863034</c:v>
                </c:pt>
                <c:pt idx="475">
                  <c:v>1.3013698630136978</c:v>
                </c:pt>
                <c:pt idx="476">
                  <c:v>1.3041095890410961</c:v>
                </c:pt>
                <c:pt idx="477">
                  <c:v>1.3068493150684914</c:v>
                </c:pt>
                <c:pt idx="478">
                  <c:v>1.3095890410958904</c:v>
                </c:pt>
                <c:pt idx="479">
                  <c:v>1.3123287671232877</c:v>
                </c:pt>
                <c:pt idx="480">
                  <c:v>1.3150684931506833</c:v>
                </c:pt>
                <c:pt idx="481">
                  <c:v>1.3178082191780818</c:v>
                </c:pt>
                <c:pt idx="482">
                  <c:v>1.32054794520548</c:v>
                </c:pt>
                <c:pt idx="483">
                  <c:v>1.3232876712328767</c:v>
                </c:pt>
                <c:pt idx="484">
                  <c:v>1.3260273972602739</c:v>
                </c:pt>
                <c:pt idx="485">
                  <c:v>1.3287671232876721</c:v>
                </c:pt>
                <c:pt idx="486">
                  <c:v>1.3315068493150686</c:v>
                </c:pt>
                <c:pt idx="487">
                  <c:v>1.3342465753424657</c:v>
                </c:pt>
                <c:pt idx="488">
                  <c:v>1.3369863013698631</c:v>
                </c:pt>
                <c:pt idx="489">
                  <c:v>1.3397260273972598</c:v>
                </c:pt>
                <c:pt idx="490">
                  <c:v>1.3424657534246576</c:v>
                </c:pt>
                <c:pt idx="491">
                  <c:v>1.3452054794520547</c:v>
                </c:pt>
                <c:pt idx="492">
                  <c:v>1.3479452054794498</c:v>
                </c:pt>
                <c:pt idx="493">
                  <c:v>1.3506849315068516</c:v>
                </c:pt>
                <c:pt idx="494">
                  <c:v>1.353424657534243</c:v>
                </c:pt>
                <c:pt idx="495">
                  <c:v>1.3561643835616439</c:v>
                </c:pt>
                <c:pt idx="496">
                  <c:v>1.3589041095890411</c:v>
                </c:pt>
                <c:pt idx="497">
                  <c:v>1.3616438356164384</c:v>
                </c:pt>
                <c:pt idx="498">
                  <c:v>1.3643835616438391</c:v>
                </c:pt>
                <c:pt idx="499">
                  <c:v>1.3671232876712318</c:v>
                </c:pt>
                <c:pt idx="500">
                  <c:v>1.3698630136986298</c:v>
                </c:pt>
                <c:pt idx="501">
                  <c:v>1.3726027397260301</c:v>
                </c:pt>
                <c:pt idx="502">
                  <c:v>1.3753424657534261</c:v>
                </c:pt>
                <c:pt idx="503">
                  <c:v>1.3780821917808248</c:v>
                </c:pt>
                <c:pt idx="504">
                  <c:v>1.3808219178082193</c:v>
                </c:pt>
                <c:pt idx="505">
                  <c:v>1.3835616438356158</c:v>
                </c:pt>
                <c:pt idx="506">
                  <c:v>1.3863013698630156</c:v>
                </c:pt>
                <c:pt idx="507">
                  <c:v>1.3890410958904098</c:v>
                </c:pt>
                <c:pt idx="508">
                  <c:v>1.3917808219178103</c:v>
                </c:pt>
                <c:pt idx="509">
                  <c:v>1.3945205479452061</c:v>
                </c:pt>
                <c:pt idx="510">
                  <c:v>1.3972602739726028</c:v>
                </c:pt>
                <c:pt idx="511">
                  <c:v>1.4</c:v>
                </c:pt>
                <c:pt idx="512">
                  <c:v>1.4027397260273957</c:v>
                </c:pt>
                <c:pt idx="513">
                  <c:v>1.4054794520547915</c:v>
                </c:pt>
                <c:pt idx="514">
                  <c:v>1.4082191780821918</c:v>
                </c:pt>
                <c:pt idx="515">
                  <c:v>1.4109589041095891</c:v>
                </c:pt>
                <c:pt idx="516">
                  <c:v>1.413698630136984</c:v>
                </c:pt>
                <c:pt idx="517">
                  <c:v>1.4164383561643816</c:v>
                </c:pt>
                <c:pt idx="518">
                  <c:v>1.4191780821917808</c:v>
                </c:pt>
                <c:pt idx="519">
                  <c:v>1.4219178082191763</c:v>
                </c:pt>
                <c:pt idx="520">
                  <c:v>1.4246575342465784</c:v>
                </c:pt>
                <c:pt idx="521">
                  <c:v>1.4273972602739711</c:v>
                </c:pt>
                <c:pt idx="522">
                  <c:v>1.43013698630137</c:v>
                </c:pt>
                <c:pt idx="523">
                  <c:v>1.4328767123287658</c:v>
                </c:pt>
                <c:pt idx="524">
                  <c:v>1.4356164383561638</c:v>
                </c:pt>
                <c:pt idx="525">
                  <c:v>1.4383561643835638</c:v>
                </c:pt>
                <c:pt idx="526">
                  <c:v>1.441095890410957</c:v>
                </c:pt>
                <c:pt idx="527">
                  <c:v>1.4438356164383543</c:v>
                </c:pt>
                <c:pt idx="528">
                  <c:v>1.4465753424657535</c:v>
                </c:pt>
                <c:pt idx="529">
                  <c:v>1.4493150684931506</c:v>
                </c:pt>
                <c:pt idx="530">
                  <c:v>1.452054794520548</c:v>
                </c:pt>
                <c:pt idx="531">
                  <c:v>1.4547945205479438</c:v>
                </c:pt>
                <c:pt idx="532">
                  <c:v>1.4575342465753398</c:v>
                </c:pt>
                <c:pt idx="533">
                  <c:v>1.4602739726027401</c:v>
                </c:pt>
                <c:pt idx="534">
                  <c:v>1.463013698630135</c:v>
                </c:pt>
                <c:pt idx="535">
                  <c:v>1.4657534246575343</c:v>
                </c:pt>
                <c:pt idx="536">
                  <c:v>1.4684931506849297</c:v>
                </c:pt>
                <c:pt idx="537">
                  <c:v>1.4712328767123288</c:v>
                </c:pt>
                <c:pt idx="538">
                  <c:v>1.4739726027397244</c:v>
                </c:pt>
                <c:pt idx="539">
                  <c:v>1.4767123287671233</c:v>
                </c:pt>
                <c:pt idx="540">
                  <c:v>1.4794520547945205</c:v>
                </c:pt>
                <c:pt idx="541">
                  <c:v>1.4821917808219178</c:v>
                </c:pt>
                <c:pt idx="542">
                  <c:v>1.484931506849315</c:v>
                </c:pt>
                <c:pt idx="543">
                  <c:v>1.4876712328767119</c:v>
                </c:pt>
                <c:pt idx="544">
                  <c:v>1.4904109589041097</c:v>
                </c:pt>
                <c:pt idx="545">
                  <c:v>1.4931506849315084</c:v>
                </c:pt>
                <c:pt idx="546">
                  <c:v>1.4958904109589026</c:v>
                </c:pt>
                <c:pt idx="547">
                  <c:v>1.4986301369863031</c:v>
                </c:pt>
                <c:pt idx="548">
                  <c:v>1.5013698630136978</c:v>
                </c:pt>
                <c:pt idx="549">
                  <c:v>1.504109589041096</c:v>
                </c:pt>
                <c:pt idx="550">
                  <c:v>1.5068493150684912</c:v>
                </c:pt>
                <c:pt idx="551">
                  <c:v>1.5095890410958899</c:v>
                </c:pt>
                <c:pt idx="552">
                  <c:v>1.5123287671232877</c:v>
                </c:pt>
                <c:pt idx="553">
                  <c:v>1.5150684931506833</c:v>
                </c:pt>
                <c:pt idx="554">
                  <c:v>1.5178082191780806</c:v>
                </c:pt>
                <c:pt idx="555">
                  <c:v>1.5205479452054795</c:v>
                </c:pt>
                <c:pt idx="556">
                  <c:v>1.5232876712328767</c:v>
                </c:pt>
                <c:pt idx="557">
                  <c:v>1.5260273972602738</c:v>
                </c:pt>
                <c:pt idx="558">
                  <c:v>1.5287671232876721</c:v>
                </c:pt>
                <c:pt idx="559">
                  <c:v>1.5315068493150679</c:v>
                </c:pt>
                <c:pt idx="560">
                  <c:v>1.5342465753424657</c:v>
                </c:pt>
                <c:pt idx="561">
                  <c:v>1.536986301369863</c:v>
                </c:pt>
                <c:pt idx="562">
                  <c:v>1.5397260273972586</c:v>
                </c:pt>
                <c:pt idx="563">
                  <c:v>1.542465753424656</c:v>
                </c:pt>
                <c:pt idx="564">
                  <c:v>1.5452054794520549</c:v>
                </c:pt>
                <c:pt idx="565">
                  <c:v>1.5479452054794496</c:v>
                </c:pt>
                <c:pt idx="566">
                  <c:v>1.5506849315068516</c:v>
                </c:pt>
                <c:pt idx="567">
                  <c:v>1.553424657534243</c:v>
                </c:pt>
                <c:pt idx="568">
                  <c:v>1.5561643835616439</c:v>
                </c:pt>
                <c:pt idx="569">
                  <c:v>1.558904109589041</c:v>
                </c:pt>
                <c:pt idx="570">
                  <c:v>1.5616438356164384</c:v>
                </c:pt>
                <c:pt idx="571">
                  <c:v>1.5643835616438386</c:v>
                </c:pt>
                <c:pt idx="572">
                  <c:v>1.5671232876712318</c:v>
                </c:pt>
                <c:pt idx="573">
                  <c:v>1.5698630136986298</c:v>
                </c:pt>
                <c:pt idx="574">
                  <c:v>1.5726027397260296</c:v>
                </c:pt>
                <c:pt idx="575">
                  <c:v>1.5753424657534247</c:v>
                </c:pt>
                <c:pt idx="576">
                  <c:v>1.5780821917808243</c:v>
                </c:pt>
                <c:pt idx="577">
                  <c:v>1.5808219178082192</c:v>
                </c:pt>
                <c:pt idx="578">
                  <c:v>1.5835616438356148</c:v>
                </c:pt>
                <c:pt idx="579">
                  <c:v>1.5863013698630153</c:v>
                </c:pt>
                <c:pt idx="580">
                  <c:v>1.5890410958904098</c:v>
                </c:pt>
                <c:pt idx="581">
                  <c:v>1.59178082191781</c:v>
                </c:pt>
                <c:pt idx="582">
                  <c:v>1.594520547945206</c:v>
                </c:pt>
                <c:pt idx="583">
                  <c:v>1.5972602739726018</c:v>
                </c:pt>
                <c:pt idx="584">
                  <c:v>1.6</c:v>
                </c:pt>
                <c:pt idx="585">
                  <c:v>1.6027397260273972</c:v>
                </c:pt>
                <c:pt idx="586">
                  <c:v>1.6054794520547928</c:v>
                </c:pt>
                <c:pt idx="587">
                  <c:v>1.6082191780821917</c:v>
                </c:pt>
                <c:pt idx="588">
                  <c:v>1.6109589041095909</c:v>
                </c:pt>
                <c:pt idx="589">
                  <c:v>1.6136986301369858</c:v>
                </c:pt>
                <c:pt idx="590">
                  <c:v>1.6164383561643836</c:v>
                </c:pt>
                <c:pt idx="591">
                  <c:v>1.6191780821917807</c:v>
                </c:pt>
                <c:pt idx="592">
                  <c:v>1.6219178082191779</c:v>
                </c:pt>
                <c:pt idx="593">
                  <c:v>1.6246575342465797</c:v>
                </c:pt>
                <c:pt idx="594">
                  <c:v>1.6273972602739726</c:v>
                </c:pt>
                <c:pt idx="595">
                  <c:v>1.6301369863013715</c:v>
                </c:pt>
                <c:pt idx="596">
                  <c:v>1.6328767123287671</c:v>
                </c:pt>
                <c:pt idx="597">
                  <c:v>1.6356164383561644</c:v>
                </c:pt>
                <c:pt idx="598">
                  <c:v>1.6383561643835651</c:v>
                </c:pt>
                <c:pt idx="599">
                  <c:v>1.6410958904109578</c:v>
                </c:pt>
                <c:pt idx="600">
                  <c:v>1.6438356164383559</c:v>
                </c:pt>
                <c:pt idx="601">
                  <c:v>1.6465753424657541</c:v>
                </c:pt>
                <c:pt idx="602">
                  <c:v>1.6493150684931521</c:v>
                </c:pt>
                <c:pt idx="603">
                  <c:v>1.6520547945205495</c:v>
                </c:pt>
                <c:pt idx="604">
                  <c:v>1.6547945205479453</c:v>
                </c:pt>
                <c:pt idx="605">
                  <c:v>1.6575342465753418</c:v>
                </c:pt>
                <c:pt idx="606">
                  <c:v>1.6602739726027416</c:v>
                </c:pt>
                <c:pt idx="607">
                  <c:v>1.6630136986301358</c:v>
                </c:pt>
                <c:pt idx="608">
                  <c:v>1.6657534246575365</c:v>
                </c:pt>
                <c:pt idx="609">
                  <c:v>1.6684931506849314</c:v>
                </c:pt>
                <c:pt idx="610">
                  <c:v>1.6712328767123301</c:v>
                </c:pt>
                <c:pt idx="611">
                  <c:v>1.6739726027397259</c:v>
                </c:pt>
                <c:pt idx="612">
                  <c:v>1.6767123287671248</c:v>
                </c:pt>
                <c:pt idx="613">
                  <c:v>1.6794520547945224</c:v>
                </c:pt>
                <c:pt idx="614">
                  <c:v>1.682191780821918</c:v>
                </c:pt>
                <c:pt idx="615">
                  <c:v>1.6849315068493151</c:v>
                </c:pt>
                <c:pt idx="616">
                  <c:v>1.6876712328767123</c:v>
                </c:pt>
                <c:pt idx="617">
                  <c:v>1.6904109589041101</c:v>
                </c:pt>
                <c:pt idx="618">
                  <c:v>1.6931506849315094</c:v>
                </c:pt>
                <c:pt idx="619">
                  <c:v>1.6958904109589039</c:v>
                </c:pt>
                <c:pt idx="620">
                  <c:v>1.6986301369863044</c:v>
                </c:pt>
                <c:pt idx="621">
                  <c:v>1.7013698630136971</c:v>
                </c:pt>
                <c:pt idx="622">
                  <c:v>1.704109589041096</c:v>
                </c:pt>
                <c:pt idx="623">
                  <c:v>1.7068493150684907</c:v>
                </c:pt>
                <c:pt idx="624">
                  <c:v>1.7095890410958898</c:v>
                </c:pt>
                <c:pt idx="625">
                  <c:v>1.7123287671232876</c:v>
                </c:pt>
                <c:pt idx="626">
                  <c:v>1.715068493150683</c:v>
                </c:pt>
                <c:pt idx="627">
                  <c:v>1.7178082191780804</c:v>
                </c:pt>
                <c:pt idx="628">
                  <c:v>1.7205479452054795</c:v>
                </c:pt>
                <c:pt idx="629">
                  <c:v>1.7232876712328766</c:v>
                </c:pt>
                <c:pt idx="630">
                  <c:v>1.7260273972602738</c:v>
                </c:pt>
                <c:pt idx="631">
                  <c:v>1.7287671232876711</c:v>
                </c:pt>
                <c:pt idx="632">
                  <c:v>1.7315068493150678</c:v>
                </c:pt>
                <c:pt idx="633">
                  <c:v>1.7342465753424658</c:v>
                </c:pt>
                <c:pt idx="634">
                  <c:v>1.736986301369863</c:v>
                </c:pt>
                <c:pt idx="635">
                  <c:v>1.7397260273972586</c:v>
                </c:pt>
                <c:pt idx="636">
                  <c:v>1.7424657534246557</c:v>
                </c:pt>
                <c:pt idx="637">
                  <c:v>1.7452054794520548</c:v>
                </c:pt>
                <c:pt idx="638">
                  <c:v>1.7479452054794491</c:v>
                </c:pt>
                <c:pt idx="639">
                  <c:v>1.7506849315068511</c:v>
                </c:pt>
                <c:pt idx="640">
                  <c:v>1.7534246575342425</c:v>
                </c:pt>
                <c:pt idx="641">
                  <c:v>1.7561643835616438</c:v>
                </c:pt>
                <c:pt idx="642">
                  <c:v>1.7589041095890412</c:v>
                </c:pt>
                <c:pt idx="643">
                  <c:v>1.7616438356164379</c:v>
                </c:pt>
                <c:pt idx="644">
                  <c:v>1.7643835616438384</c:v>
                </c:pt>
                <c:pt idx="645">
                  <c:v>1.7671232876712313</c:v>
                </c:pt>
                <c:pt idx="646">
                  <c:v>1.7698630136986298</c:v>
                </c:pt>
                <c:pt idx="647">
                  <c:v>1.7726027397260291</c:v>
                </c:pt>
                <c:pt idx="648">
                  <c:v>1.7753424657534247</c:v>
                </c:pt>
                <c:pt idx="649">
                  <c:v>1.7780821917808241</c:v>
                </c:pt>
                <c:pt idx="650">
                  <c:v>1.7808219178082192</c:v>
                </c:pt>
                <c:pt idx="651">
                  <c:v>1.7835616438356146</c:v>
                </c:pt>
                <c:pt idx="652">
                  <c:v>1.7863013698630141</c:v>
                </c:pt>
                <c:pt idx="653">
                  <c:v>1.7890410958904095</c:v>
                </c:pt>
                <c:pt idx="654">
                  <c:v>1.7917808219178097</c:v>
                </c:pt>
                <c:pt idx="655">
                  <c:v>1.7945205479452055</c:v>
                </c:pt>
                <c:pt idx="656">
                  <c:v>1.7972602739726018</c:v>
                </c:pt>
                <c:pt idx="657">
                  <c:v>1.8</c:v>
                </c:pt>
                <c:pt idx="658">
                  <c:v>1.8027397260273972</c:v>
                </c:pt>
                <c:pt idx="659">
                  <c:v>1.8054794520547925</c:v>
                </c:pt>
                <c:pt idx="660">
                  <c:v>1.8082191780821917</c:v>
                </c:pt>
                <c:pt idx="661">
                  <c:v>1.8109589041095906</c:v>
                </c:pt>
                <c:pt idx="662">
                  <c:v>1.8136986301369848</c:v>
                </c:pt>
                <c:pt idx="663">
                  <c:v>1.816438356164382</c:v>
                </c:pt>
                <c:pt idx="664">
                  <c:v>1.8191780821917809</c:v>
                </c:pt>
                <c:pt idx="665">
                  <c:v>1.8219178082191778</c:v>
                </c:pt>
                <c:pt idx="666">
                  <c:v>1.8246575342465792</c:v>
                </c:pt>
                <c:pt idx="667">
                  <c:v>1.8273972602739719</c:v>
                </c:pt>
                <c:pt idx="668">
                  <c:v>1.8301369863013701</c:v>
                </c:pt>
                <c:pt idx="669">
                  <c:v>1.832876712328767</c:v>
                </c:pt>
                <c:pt idx="670">
                  <c:v>1.8356164383561644</c:v>
                </c:pt>
                <c:pt idx="671">
                  <c:v>1.8383561643835653</c:v>
                </c:pt>
                <c:pt idx="672">
                  <c:v>1.8410958904109578</c:v>
                </c:pt>
                <c:pt idx="673">
                  <c:v>1.8438356164383558</c:v>
                </c:pt>
                <c:pt idx="674">
                  <c:v>1.8465753424657541</c:v>
                </c:pt>
                <c:pt idx="675">
                  <c:v>1.8493150684931507</c:v>
                </c:pt>
                <c:pt idx="676">
                  <c:v>1.8520547945205481</c:v>
                </c:pt>
                <c:pt idx="677">
                  <c:v>1.8547945205479452</c:v>
                </c:pt>
                <c:pt idx="678">
                  <c:v>1.8575342465753408</c:v>
                </c:pt>
                <c:pt idx="679">
                  <c:v>1.8602739726027413</c:v>
                </c:pt>
                <c:pt idx="680">
                  <c:v>1.8630136986301358</c:v>
                </c:pt>
                <c:pt idx="681">
                  <c:v>1.8657534246575362</c:v>
                </c:pt>
                <c:pt idx="682">
                  <c:v>1.8684931506849316</c:v>
                </c:pt>
                <c:pt idx="683">
                  <c:v>1.8712328767123287</c:v>
                </c:pt>
                <c:pt idx="684">
                  <c:v>1.8739726027397259</c:v>
                </c:pt>
                <c:pt idx="685">
                  <c:v>1.8767123287671241</c:v>
                </c:pt>
                <c:pt idx="686">
                  <c:v>1.8794520547945222</c:v>
                </c:pt>
                <c:pt idx="687">
                  <c:v>1.8821917808219177</c:v>
                </c:pt>
                <c:pt idx="688">
                  <c:v>1.8849315068493151</c:v>
                </c:pt>
                <c:pt idx="689">
                  <c:v>1.8876712328767122</c:v>
                </c:pt>
                <c:pt idx="690">
                  <c:v>1.89041095890411</c:v>
                </c:pt>
                <c:pt idx="691">
                  <c:v>1.8931506849315094</c:v>
                </c:pt>
                <c:pt idx="692">
                  <c:v>1.8958904109589039</c:v>
                </c:pt>
                <c:pt idx="693">
                  <c:v>1.8986301369863043</c:v>
                </c:pt>
                <c:pt idx="694">
                  <c:v>1.9013698630136986</c:v>
                </c:pt>
                <c:pt idx="695">
                  <c:v>1.9041095890410975</c:v>
                </c:pt>
                <c:pt idx="696">
                  <c:v>1.9068493150684918</c:v>
                </c:pt>
                <c:pt idx="697">
                  <c:v>1.9095890410958904</c:v>
                </c:pt>
                <c:pt idx="698">
                  <c:v>1.912328767123288</c:v>
                </c:pt>
                <c:pt idx="699">
                  <c:v>1.9150684931506838</c:v>
                </c:pt>
                <c:pt idx="700">
                  <c:v>1.9178082191780819</c:v>
                </c:pt>
                <c:pt idx="701">
                  <c:v>1.9205479452054801</c:v>
                </c:pt>
                <c:pt idx="702">
                  <c:v>1.9232876712328781</c:v>
                </c:pt>
                <c:pt idx="703">
                  <c:v>1.9260273972602739</c:v>
                </c:pt>
                <c:pt idx="704">
                  <c:v>1.9287671232876729</c:v>
                </c:pt>
                <c:pt idx="705">
                  <c:v>1.9315068493150684</c:v>
                </c:pt>
                <c:pt idx="706">
                  <c:v>1.934246575342466</c:v>
                </c:pt>
                <c:pt idx="707">
                  <c:v>1.9369863013698629</c:v>
                </c:pt>
                <c:pt idx="708">
                  <c:v>1.9397260273972599</c:v>
                </c:pt>
                <c:pt idx="709">
                  <c:v>1.9424657534246574</c:v>
                </c:pt>
                <c:pt idx="710">
                  <c:v>1.9452054794520561</c:v>
                </c:pt>
                <c:pt idx="711">
                  <c:v>1.9479452054794506</c:v>
                </c:pt>
                <c:pt idx="712">
                  <c:v>1.9506849315068524</c:v>
                </c:pt>
                <c:pt idx="713">
                  <c:v>1.9534246575342438</c:v>
                </c:pt>
                <c:pt idx="714">
                  <c:v>1.956164383561644</c:v>
                </c:pt>
                <c:pt idx="715">
                  <c:v>1.958904109589042</c:v>
                </c:pt>
                <c:pt idx="716">
                  <c:v>1.9616438356164383</c:v>
                </c:pt>
                <c:pt idx="717">
                  <c:v>1.9643835616438396</c:v>
                </c:pt>
                <c:pt idx="718">
                  <c:v>1.9671232876712328</c:v>
                </c:pt>
                <c:pt idx="719">
                  <c:v>1.9698630136986299</c:v>
                </c:pt>
                <c:pt idx="720">
                  <c:v>1.9726027397260304</c:v>
                </c:pt>
                <c:pt idx="721">
                  <c:v>1.9753424657534264</c:v>
                </c:pt>
                <c:pt idx="722">
                  <c:v>1.9780821917808253</c:v>
                </c:pt>
                <c:pt idx="723">
                  <c:v>1.9808219178082191</c:v>
                </c:pt>
                <c:pt idx="724">
                  <c:v>1.9835616438356158</c:v>
                </c:pt>
                <c:pt idx="725">
                  <c:v>1.9863013698630161</c:v>
                </c:pt>
                <c:pt idx="726">
                  <c:v>1.989041095890411</c:v>
                </c:pt>
                <c:pt idx="727">
                  <c:v>1.9917808219178108</c:v>
                </c:pt>
                <c:pt idx="728">
                  <c:v>1.9945205479452071</c:v>
                </c:pt>
                <c:pt idx="729">
                  <c:v>1.9972602739726026</c:v>
                </c:pt>
                <c:pt idx="730">
                  <c:v>2</c:v>
                </c:pt>
                <c:pt idx="731">
                  <c:v>2.0027397260274014</c:v>
                </c:pt>
                <c:pt idx="732">
                  <c:v>2.0054794520547947</c:v>
                </c:pt>
                <c:pt idx="733">
                  <c:v>2.0082191780821916</c:v>
                </c:pt>
                <c:pt idx="734">
                  <c:v>2.0109589041095832</c:v>
                </c:pt>
                <c:pt idx="735">
                  <c:v>2.0136986301369864</c:v>
                </c:pt>
                <c:pt idx="736">
                  <c:v>2.0164383561643837</c:v>
                </c:pt>
                <c:pt idx="737">
                  <c:v>2.0191780821917797</c:v>
                </c:pt>
                <c:pt idx="738">
                  <c:v>2.0219178082191802</c:v>
                </c:pt>
                <c:pt idx="739">
                  <c:v>2.0246575342465754</c:v>
                </c:pt>
                <c:pt idx="740">
                  <c:v>2.0273972602739798</c:v>
                </c:pt>
                <c:pt idx="741">
                  <c:v>2.0301369863013736</c:v>
                </c:pt>
                <c:pt idx="742">
                  <c:v>2.0328767123287634</c:v>
                </c:pt>
                <c:pt idx="743">
                  <c:v>2.0356164383561612</c:v>
                </c:pt>
                <c:pt idx="744">
                  <c:v>2.0383561643835586</c:v>
                </c:pt>
                <c:pt idx="745">
                  <c:v>2.0410958904109591</c:v>
                </c:pt>
                <c:pt idx="746">
                  <c:v>2.0438356164383582</c:v>
                </c:pt>
                <c:pt idx="747">
                  <c:v>2.0465753424657542</c:v>
                </c:pt>
                <c:pt idx="748">
                  <c:v>2.0493150684931511</c:v>
                </c:pt>
                <c:pt idx="749">
                  <c:v>2.0520547945205467</c:v>
                </c:pt>
                <c:pt idx="750">
                  <c:v>2.054794520547949</c:v>
                </c:pt>
                <c:pt idx="751">
                  <c:v>2.0575342465753499</c:v>
                </c:pt>
                <c:pt idx="752">
                  <c:v>2.0602739726027401</c:v>
                </c:pt>
                <c:pt idx="753">
                  <c:v>2.0630136986301402</c:v>
                </c:pt>
                <c:pt idx="754">
                  <c:v>2.0657534246575344</c:v>
                </c:pt>
                <c:pt idx="755">
                  <c:v>2.0684931506849349</c:v>
                </c:pt>
                <c:pt idx="756">
                  <c:v>2.0712328767123291</c:v>
                </c:pt>
                <c:pt idx="757">
                  <c:v>2.0739726027397261</c:v>
                </c:pt>
                <c:pt idx="758">
                  <c:v>2.0767123287671234</c:v>
                </c:pt>
                <c:pt idx="759">
                  <c:v>2.0794520547945177</c:v>
                </c:pt>
                <c:pt idx="760">
                  <c:v>2.0821917808219244</c:v>
                </c:pt>
                <c:pt idx="761">
                  <c:v>2.0849315068493217</c:v>
                </c:pt>
                <c:pt idx="762">
                  <c:v>2.0876712328767169</c:v>
                </c:pt>
                <c:pt idx="763">
                  <c:v>2.0904109589041098</c:v>
                </c:pt>
                <c:pt idx="764">
                  <c:v>2.0931506849315071</c:v>
                </c:pt>
                <c:pt idx="765">
                  <c:v>2.0958904109589027</c:v>
                </c:pt>
                <c:pt idx="766">
                  <c:v>2.0986301369863014</c:v>
                </c:pt>
                <c:pt idx="767">
                  <c:v>2.1013698630136988</c:v>
                </c:pt>
                <c:pt idx="768">
                  <c:v>2.1041095890410988</c:v>
                </c:pt>
                <c:pt idx="769">
                  <c:v>2.1068493150684899</c:v>
                </c:pt>
                <c:pt idx="770">
                  <c:v>2.1095890410958935</c:v>
                </c:pt>
                <c:pt idx="771">
                  <c:v>2.1123287671232878</c:v>
                </c:pt>
                <c:pt idx="772">
                  <c:v>2.115068493150678</c:v>
                </c:pt>
                <c:pt idx="773">
                  <c:v>2.1178082191780785</c:v>
                </c:pt>
                <c:pt idx="774">
                  <c:v>2.1205479452054812</c:v>
                </c:pt>
                <c:pt idx="775">
                  <c:v>2.1232876712328803</c:v>
                </c:pt>
                <c:pt idx="776">
                  <c:v>2.1260273972602741</c:v>
                </c:pt>
                <c:pt idx="777">
                  <c:v>2.128767123287671</c:v>
                </c:pt>
                <c:pt idx="778">
                  <c:v>2.1315068493150684</c:v>
                </c:pt>
                <c:pt idx="779">
                  <c:v>2.1342465753424658</c:v>
                </c:pt>
                <c:pt idx="780">
                  <c:v>2.1369863013698627</c:v>
                </c:pt>
                <c:pt idx="781">
                  <c:v>2.1397260273972605</c:v>
                </c:pt>
                <c:pt idx="782">
                  <c:v>2.1424657534246574</c:v>
                </c:pt>
                <c:pt idx="783">
                  <c:v>2.1452054794520548</c:v>
                </c:pt>
                <c:pt idx="784">
                  <c:v>2.1479452054794552</c:v>
                </c:pt>
                <c:pt idx="785">
                  <c:v>2.1506849315068477</c:v>
                </c:pt>
                <c:pt idx="786">
                  <c:v>2.1534246575342482</c:v>
                </c:pt>
                <c:pt idx="787">
                  <c:v>2.1561643835616437</c:v>
                </c:pt>
                <c:pt idx="788">
                  <c:v>2.1589041095890407</c:v>
                </c:pt>
                <c:pt idx="789">
                  <c:v>2.1616438356164385</c:v>
                </c:pt>
                <c:pt idx="790">
                  <c:v>2.1643835616438394</c:v>
                </c:pt>
                <c:pt idx="791">
                  <c:v>2.1671232876712399</c:v>
                </c:pt>
                <c:pt idx="792">
                  <c:v>2.1698630136986266</c:v>
                </c:pt>
                <c:pt idx="793">
                  <c:v>2.1726027397260239</c:v>
                </c:pt>
                <c:pt idx="794">
                  <c:v>2.1753424657534217</c:v>
                </c:pt>
                <c:pt idx="795">
                  <c:v>2.1780821917808186</c:v>
                </c:pt>
                <c:pt idx="796">
                  <c:v>2.1808219178082191</c:v>
                </c:pt>
                <c:pt idx="797">
                  <c:v>2.1835616438356209</c:v>
                </c:pt>
                <c:pt idx="798">
                  <c:v>2.1863013698630152</c:v>
                </c:pt>
                <c:pt idx="799">
                  <c:v>2.1890410958904112</c:v>
                </c:pt>
                <c:pt idx="800">
                  <c:v>2.1917808219178081</c:v>
                </c:pt>
                <c:pt idx="801">
                  <c:v>2.1945205479452095</c:v>
                </c:pt>
                <c:pt idx="802">
                  <c:v>2.1972602739726041</c:v>
                </c:pt>
                <c:pt idx="803">
                  <c:v>2.2000000000000002</c:v>
                </c:pt>
                <c:pt idx="804">
                  <c:v>2.202739726027402</c:v>
                </c:pt>
                <c:pt idx="805">
                  <c:v>2.2054794520547945</c:v>
                </c:pt>
                <c:pt idx="806">
                  <c:v>2.2082191780821954</c:v>
                </c:pt>
                <c:pt idx="807">
                  <c:v>2.2109589041095856</c:v>
                </c:pt>
                <c:pt idx="808">
                  <c:v>2.2136986301369861</c:v>
                </c:pt>
                <c:pt idx="809">
                  <c:v>2.2164383561643834</c:v>
                </c:pt>
                <c:pt idx="810">
                  <c:v>2.2191780821917808</c:v>
                </c:pt>
                <c:pt idx="811">
                  <c:v>2.2219178082191813</c:v>
                </c:pt>
                <c:pt idx="812">
                  <c:v>2.2246575342465755</c:v>
                </c:pt>
                <c:pt idx="813">
                  <c:v>2.2273972602739809</c:v>
                </c:pt>
                <c:pt idx="814">
                  <c:v>2.2301369863013747</c:v>
                </c:pt>
                <c:pt idx="815">
                  <c:v>2.2328767123287667</c:v>
                </c:pt>
                <c:pt idx="816">
                  <c:v>2.2356164383561627</c:v>
                </c:pt>
                <c:pt idx="817">
                  <c:v>2.2383561643835597</c:v>
                </c:pt>
                <c:pt idx="818">
                  <c:v>2.2410958904109592</c:v>
                </c:pt>
                <c:pt idx="819">
                  <c:v>2.2438356164383593</c:v>
                </c:pt>
                <c:pt idx="820">
                  <c:v>2.2465753424657566</c:v>
                </c:pt>
                <c:pt idx="821">
                  <c:v>2.2493150684931544</c:v>
                </c:pt>
                <c:pt idx="822">
                  <c:v>2.2520547945205478</c:v>
                </c:pt>
                <c:pt idx="823">
                  <c:v>2.25479452054795</c:v>
                </c:pt>
                <c:pt idx="824">
                  <c:v>2.2575342465753514</c:v>
                </c:pt>
                <c:pt idx="825">
                  <c:v>2.2602739726027412</c:v>
                </c:pt>
                <c:pt idx="826">
                  <c:v>2.2630136986301408</c:v>
                </c:pt>
                <c:pt idx="827">
                  <c:v>2.2657534246575342</c:v>
                </c:pt>
                <c:pt idx="828">
                  <c:v>2.268493150684936</c:v>
                </c:pt>
                <c:pt idx="829">
                  <c:v>2.2712328767123329</c:v>
                </c:pt>
                <c:pt idx="830">
                  <c:v>2.2739726027397262</c:v>
                </c:pt>
                <c:pt idx="831">
                  <c:v>2.2767123287671232</c:v>
                </c:pt>
                <c:pt idx="832">
                  <c:v>2.2794520547945187</c:v>
                </c:pt>
                <c:pt idx="833">
                  <c:v>2.282191780821925</c:v>
                </c:pt>
                <c:pt idx="834">
                  <c:v>2.2849315068493228</c:v>
                </c:pt>
                <c:pt idx="835">
                  <c:v>2.2876712328767184</c:v>
                </c:pt>
                <c:pt idx="836">
                  <c:v>2.2904109589041095</c:v>
                </c:pt>
                <c:pt idx="837">
                  <c:v>2.2931506849315082</c:v>
                </c:pt>
                <c:pt idx="838">
                  <c:v>2.2958904109589038</c:v>
                </c:pt>
                <c:pt idx="839">
                  <c:v>2.2986301369863016</c:v>
                </c:pt>
                <c:pt idx="840">
                  <c:v>2.3013698630136967</c:v>
                </c:pt>
                <c:pt idx="841">
                  <c:v>2.3041095890410959</c:v>
                </c:pt>
                <c:pt idx="842">
                  <c:v>2.306849315068487</c:v>
                </c:pt>
                <c:pt idx="843">
                  <c:v>2.3095890410958906</c:v>
                </c:pt>
                <c:pt idx="844">
                  <c:v>2.3123287671232844</c:v>
                </c:pt>
                <c:pt idx="845">
                  <c:v>2.315068493150676</c:v>
                </c:pt>
                <c:pt idx="846">
                  <c:v>2.3178082191780769</c:v>
                </c:pt>
                <c:pt idx="847">
                  <c:v>2.3205479452054796</c:v>
                </c:pt>
                <c:pt idx="848">
                  <c:v>2.3232876712328792</c:v>
                </c:pt>
                <c:pt idx="849">
                  <c:v>2.3260273972602739</c:v>
                </c:pt>
                <c:pt idx="850">
                  <c:v>2.3287671232876708</c:v>
                </c:pt>
                <c:pt idx="851">
                  <c:v>2.3315068493150677</c:v>
                </c:pt>
                <c:pt idx="852">
                  <c:v>2.3342465753424637</c:v>
                </c:pt>
                <c:pt idx="853">
                  <c:v>2.3369863013698589</c:v>
                </c:pt>
                <c:pt idx="854">
                  <c:v>2.3397260273972598</c:v>
                </c:pt>
                <c:pt idx="855">
                  <c:v>2.3424657534246567</c:v>
                </c:pt>
                <c:pt idx="856">
                  <c:v>2.3452054794520527</c:v>
                </c:pt>
                <c:pt idx="857">
                  <c:v>2.3479452054794518</c:v>
                </c:pt>
                <c:pt idx="858">
                  <c:v>2.3506849315068457</c:v>
                </c:pt>
                <c:pt idx="859">
                  <c:v>2.3534246575342466</c:v>
                </c:pt>
                <c:pt idx="860">
                  <c:v>2.3561643835616408</c:v>
                </c:pt>
                <c:pt idx="861">
                  <c:v>2.3589041095890382</c:v>
                </c:pt>
                <c:pt idx="862">
                  <c:v>2.3616438356164378</c:v>
                </c:pt>
                <c:pt idx="863">
                  <c:v>2.3643835616438356</c:v>
                </c:pt>
                <c:pt idx="864">
                  <c:v>2.3671232876712387</c:v>
                </c:pt>
                <c:pt idx="865">
                  <c:v>2.369863013698625</c:v>
                </c:pt>
                <c:pt idx="866">
                  <c:v>2.3726027397260219</c:v>
                </c:pt>
                <c:pt idx="867">
                  <c:v>2.3753424657534192</c:v>
                </c:pt>
                <c:pt idx="868">
                  <c:v>2.3780821917808175</c:v>
                </c:pt>
                <c:pt idx="869">
                  <c:v>2.3808219178082193</c:v>
                </c:pt>
                <c:pt idx="870">
                  <c:v>2.3835616438356197</c:v>
                </c:pt>
                <c:pt idx="871">
                  <c:v>2.3863013698630136</c:v>
                </c:pt>
                <c:pt idx="872">
                  <c:v>2.3890410958904109</c:v>
                </c:pt>
                <c:pt idx="873">
                  <c:v>2.3917808219178083</c:v>
                </c:pt>
                <c:pt idx="874">
                  <c:v>2.3945205479452056</c:v>
                </c:pt>
                <c:pt idx="875">
                  <c:v>2.3972602739726026</c:v>
                </c:pt>
                <c:pt idx="876">
                  <c:v>2.4</c:v>
                </c:pt>
                <c:pt idx="877">
                  <c:v>2.4027397260274008</c:v>
                </c:pt>
                <c:pt idx="878">
                  <c:v>2.4054794520547937</c:v>
                </c:pt>
                <c:pt idx="879">
                  <c:v>2.4082191780821942</c:v>
                </c:pt>
                <c:pt idx="880">
                  <c:v>2.4109589041095827</c:v>
                </c:pt>
                <c:pt idx="881">
                  <c:v>2.4136986301369863</c:v>
                </c:pt>
                <c:pt idx="882">
                  <c:v>2.4164383561643827</c:v>
                </c:pt>
                <c:pt idx="883">
                  <c:v>2.4191780821917797</c:v>
                </c:pt>
                <c:pt idx="884">
                  <c:v>2.4219178082191792</c:v>
                </c:pt>
                <c:pt idx="885">
                  <c:v>2.4246575342465753</c:v>
                </c:pt>
                <c:pt idx="886">
                  <c:v>2.4273972602739788</c:v>
                </c:pt>
                <c:pt idx="887">
                  <c:v>2.4301369863013731</c:v>
                </c:pt>
                <c:pt idx="888">
                  <c:v>2.4328767123287633</c:v>
                </c:pt>
                <c:pt idx="889">
                  <c:v>2.4356164383561607</c:v>
                </c:pt>
                <c:pt idx="890">
                  <c:v>2.4383561643835581</c:v>
                </c:pt>
                <c:pt idx="891">
                  <c:v>2.441095890410959</c:v>
                </c:pt>
                <c:pt idx="892">
                  <c:v>2.4438356164383572</c:v>
                </c:pt>
                <c:pt idx="893">
                  <c:v>2.4465753424657541</c:v>
                </c:pt>
                <c:pt idx="894">
                  <c:v>2.4493150684931506</c:v>
                </c:pt>
                <c:pt idx="895">
                  <c:v>2.4520547945205449</c:v>
                </c:pt>
                <c:pt idx="896">
                  <c:v>2.4547945205479489</c:v>
                </c:pt>
                <c:pt idx="897">
                  <c:v>2.4575342465753489</c:v>
                </c:pt>
                <c:pt idx="898">
                  <c:v>2.4602739726027396</c:v>
                </c:pt>
                <c:pt idx="899">
                  <c:v>2.4630136986301392</c:v>
                </c:pt>
                <c:pt idx="900">
                  <c:v>2.4657534246575343</c:v>
                </c:pt>
                <c:pt idx="901">
                  <c:v>2.4684931506849348</c:v>
                </c:pt>
                <c:pt idx="902">
                  <c:v>2.4712328767123286</c:v>
                </c:pt>
                <c:pt idx="903">
                  <c:v>2.473972602739726</c:v>
                </c:pt>
                <c:pt idx="904">
                  <c:v>2.4767123287671233</c:v>
                </c:pt>
                <c:pt idx="905">
                  <c:v>2.4794520547945171</c:v>
                </c:pt>
                <c:pt idx="906">
                  <c:v>2.4821917808219229</c:v>
                </c:pt>
                <c:pt idx="907">
                  <c:v>2.4849315068493216</c:v>
                </c:pt>
                <c:pt idx="908">
                  <c:v>2.4876712328767163</c:v>
                </c:pt>
                <c:pt idx="909">
                  <c:v>2.4904109589041097</c:v>
                </c:pt>
                <c:pt idx="910">
                  <c:v>2.493150684931507</c:v>
                </c:pt>
                <c:pt idx="911">
                  <c:v>2.4958904109589009</c:v>
                </c:pt>
                <c:pt idx="912">
                  <c:v>2.4986301369863013</c:v>
                </c:pt>
                <c:pt idx="913">
                  <c:v>2.5013698630136987</c:v>
                </c:pt>
                <c:pt idx="914">
                  <c:v>2.5041095890410991</c:v>
                </c:pt>
                <c:pt idx="915">
                  <c:v>2.506849315068489</c:v>
                </c:pt>
                <c:pt idx="916">
                  <c:v>2.5095890410958912</c:v>
                </c:pt>
                <c:pt idx="917">
                  <c:v>2.5123287671232877</c:v>
                </c:pt>
                <c:pt idx="918">
                  <c:v>2.5150684931506775</c:v>
                </c:pt>
                <c:pt idx="919">
                  <c:v>2.5178082191780784</c:v>
                </c:pt>
                <c:pt idx="920">
                  <c:v>2.5205479452054802</c:v>
                </c:pt>
                <c:pt idx="921">
                  <c:v>2.5232876712328802</c:v>
                </c:pt>
                <c:pt idx="922">
                  <c:v>2.526027397260274</c:v>
                </c:pt>
                <c:pt idx="923">
                  <c:v>2.5287671232876714</c:v>
                </c:pt>
                <c:pt idx="924">
                  <c:v>2.5315068493150683</c:v>
                </c:pt>
                <c:pt idx="925">
                  <c:v>2.5342465753424657</c:v>
                </c:pt>
                <c:pt idx="926">
                  <c:v>2.5369863013698599</c:v>
                </c:pt>
                <c:pt idx="927">
                  <c:v>2.5397260273972604</c:v>
                </c:pt>
                <c:pt idx="928">
                  <c:v>2.5424657534246577</c:v>
                </c:pt>
                <c:pt idx="929">
                  <c:v>2.5452054794520547</c:v>
                </c:pt>
                <c:pt idx="930">
                  <c:v>2.5479452054794542</c:v>
                </c:pt>
                <c:pt idx="931">
                  <c:v>2.5506849315068467</c:v>
                </c:pt>
                <c:pt idx="932">
                  <c:v>2.5534246575342472</c:v>
                </c:pt>
                <c:pt idx="933">
                  <c:v>2.5561643835616437</c:v>
                </c:pt>
                <c:pt idx="934">
                  <c:v>2.5589041095890397</c:v>
                </c:pt>
                <c:pt idx="935">
                  <c:v>2.5616438356164384</c:v>
                </c:pt>
                <c:pt idx="936">
                  <c:v>2.5643835616438388</c:v>
                </c:pt>
                <c:pt idx="937">
                  <c:v>2.5671232876712398</c:v>
                </c:pt>
                <c:pt idx="938">
                  <c:v>2.569863013698626</c:v>
                </c:pt>
                <c:pt idx="939">
                  <c:v>2.5726027397260238</c:v>
                </c:pt>
                <c:pt idx="940">
                  <c:v>2.5753424657534216</c:v>
                </c:pt>
                <c:pt idx="941">
                  <c:v>2.5780821917808185</c:v>
                </c:pt>
                <c:pt idx="942">
                  <c:v>2.580821917808219</c:v>
                </c:pt>
                <c:pt idx="943">
                  <c:v>2.5835616438356204</c:v>
                </c:pt>
                <c:pt idx="944">
                  <c:v>2.5863013698630142</c:v>
                </c:pt>
                <c:pt idx="945">
                  <c:v>2.5890410958904111</c:v>
                </c:pt>
                <c:pt idx="946">
                  <c:v>2.591780821917808</c:v>
                </c:pt>
                <c:pt idx="947">
                  <c:v>2.5945205479452089</c:v>
                </c:pt>
                <c:pt idx="948">
                  <c:v>2.5972602739726032</c:v>
                </c:pt>
                <c:pt idx="949">
                  <c:v>2.6</c:v>
                </c:pt>
                <c:pt idx="950">
                  <c:v>2.6027397260274019</c:v>
                </c:pt>
                <c:pt idx="951">
                  <c:v>2.6054794520547944</c:v>
                </c:pt>
                <c:pt idx="952">
                  <c:v>2.6082191780821948</c:v>
                </c:pt>
                <c:pt idx="953">
                  <c:v>2.6109589041095846</c:v>
                </c:pt>
                <c:pt idx="954">
                  <c:v>2.6136986301369864</c:v>
                </c:pt>
                <c:pt idx="955">
                  <c:v>2.6164383561643834</c:v>
                </c:pt>
                <c:pt idx="956">
                  <c:v>2.6191780821917807</c:v>
                </c:pt>
                <c:pt idx="957">
                  <c:v>2.6219178082191812</c:v>
                </c:pt>
                <c:pt idx="958">
                  <c:v>2.6246575342465754</c:v>
                </c:pt>
                <c:pt idx="959">
                  <c:v>2.6273972602739799</c:v>
                </c:pt>
                <c:pt idx="960">
                  <c:v>2.6301369863013733</c:v>
                </c:pt>
                <c:pt idx="961">
                  <c:v>2.632876712328764</c:v>
                </c:pt>
                <c:pt idx="962">
                  <c:v>2.6356164383561627</c:v>
                </c:pt>
                <c:pt idx="963">
                  <c:v>2.6383561643835587</c:v>
                </c:pt>
                <c:pt idx="964">
                  <c:v>2.6410958904109592</c:v>
                </c:pt>
                <c:pt idx="965">
                  <c:v>2.6438356164383592</c:v>
                </c:pt>
                <c:pt idx="966">
                  <c:v>2.6465753424657552</c:v>
                </c:pt>
                <c:pt idx="967">
                  <c:v>2.6493150684931512</c:v>
                </c:pt>
                <c:pt idx="968">
                  <c:v>2.6520547945205477</c:v>
                </c:pt>
                <c:pt idx="969">
                  <c:v>2.6547945205479495</c:v>
                </c:pt>
                <c:pt idx="970">
                  <c:v>2.6575342465753504</c:v>
                </c:pt>
                <c:pt idx="971">
                  <c:v>2.6602739726027402</c:v>
                </c:pt>
                <c:pt idx="972">
                  <c:v>2.6630136986301403</c:v>
                </c:pt>
                <c:pt idx="973">
                  <c:v>2.6657534246575341</c:v>
                </c:pt>
                <c:pt idx="974">
                  <c:v>2.668493150684935</c:v>
                </c:pt>
                <c:pt idx="975">
                  <c:v>2.6712328767123292</c:v>
                </c:pt>
                <c:pt idx="976">
                  <c:v>2.6739726027397261</c:v>
                </c:pt>
                <c:pt idx="977">
                  <c:v>2.6767123287671235</c:v>
                </c:pt>
                <c:pt idx="978">
                  <c:v>2.6794520547945178</c:v>
                </c:pt>
                <c:pt idx="979">
                  <c:v>2.6821917808219249</c:v>
                </c:pt>
                <c:pt idx="980">
                  <c:v>2.6849315068493227</c:v>
                </c:pt>
                <c:pt idx="981">
                  <c:v>2.6876712328767178</c:v>
                </c:pt>
                <c:pt idx="982">
                  <c:v>2.6904109589041094</c:v>
                </c:pt>
                <c:pt idx="983">
                  <c:v>2.6931506849315072</c:v>
                </c:pt>
                <c:pt idx="984">
                  <c:v>2.6958904109589037</c:v>
                </c:pt>
                <c:pt idx="985">
                  <c:v>2.6986301369863015</c:v>
                </c:pt>
                <c:pt idx="986">
                  <c:v>2.7013698630136984</c:v>
                </c:pt>
                <c:pt idx="987">
                  <c:v>2.7041095890410993</c:v>
                </c:pt>
                <c:pt idx="988">
                  <c:v>2.7068493150684927</c:v>
                </c:pt>
                <c:pt idx="989">
                  <c:v>2.709589041095894</c:v>
                </c:pt>
                <c:pt idx="990">
                  <c:v>2.7123287671232879</c:v>
                </c:pt>
                <c:pt idx="991">
                  <c:v>2.7150684931506781</c:v>
                </c:pt>
                <c:pt idx="992">
                  <c:v>2.7178082191780786</c:v>
                </c:pt>
                <c:pt idx="993">
                  <c:v>2.7205479452054826</c:v>
                </c:pt>
                <c:pt idx="994">
                  <c:v>2.7232876712328808</c:v>
                </c:pt>
                <c:pt idx="995">
                  <c:v>2.7260273972602742</c:v>
                </c:pt>
                <c:pt idx="996">
                  <c:v>2.7287671232876711</c:v>
                </c:pt>
                <c:pt idx="997">
                  <c:v>2.7315068493150685</c:v>
                </c:pt>
                <c:pt idx="998">
                  <c:v>2.7342465753424658</c:v>
                </c:pt>
                <c:pt idx="999">
                  <c:v>2.7369863013698628</c:v>
                </c:pt>
                <c:pt idx="1000">
                  <c:v>2.7397260273972601</c:v>
                </c:pt>
                <c:pt idx="1001">
                  <c:v>2.7424657534246575</c:v>
                </c:pt>
                <c:pt idx="1002">
                  <c:v>2.7452054794520548</c:v>
                </c:pt>
                <c:pt idx="1003">
                  <c:v>2.7479452054794553</c:v>
                </c:pt>
                <c:pt idx="1004">
                  <c:v>2.7506849315068487</c:v>
                </c:pt>
                <c:pt idx="1005">
                  <c:v>2.7534246575342491</c:v>
                </c:pt>
                <c:pt idx="1006">
                  <c:v>2.7561643835616438</c:v>
                </c:pt>
                <c:pt idx="1007">
                  <c:v>2.7589041095890408</c:v>
                </c:pt>
                <c:pt idx="1008">
                  <c:v>2.7616438356164386</c:v>
                </c:pt>
                <c:pt idx="1009">
                  <c:v>2.7643835616438395</c:v>
                </c:pt>
                <c:pt idx="1010">
                  <c:v>2.7671232876712399</c:v>
                </c:pt>
                <c:pt idx="1011">
                  <c:v>2.7698630136986271</c:v>
                </c:pt>
                <c:pt idx="1012">
                  <c:v>2.7726027397260267</c:v>
                </c:pt>
                <c:pt idx="1013">
                  <c:v>2.7753424657534227</c:v>
                </c:pt>
                <c:pt idx="1014">
                  <c:v>2.7780821917808187</c:v>
                </c:pt>
                <c:pt idx="1015">
                  <c:v>2.7808219178082192</c:v>
                </c:pt>
                <c:pt idx="1016">
                  <c:v>2.7835616438356214</c:v>
                </c:pt>
                <c:pt idx="1017">
                  <c:v>2.7863013698630152</c:v>
                </c:pt>
                <c:pt idx="1018">
                  <c:v>2.7890410958904139</c:v>
                </c:pt>
                <c:pt idx="1019">
                  <c:v>2.7917808219178082</c:v>
                </c:pt>
                <c:pt idx="1020">
                  <c:v>2.7945205479452109</c:v>
                </c:pt>
                <c:pt idx="1021">
                  <c:v>2.7972602739726042</c:v>
                </c:pt>
                <c:pt idx="1022">
                  <c:v>2.8</c:v>
                </c:pt>
                <c:pt idx="1023">
                  <c:v>2.8027397260274003</c:v>
                </c:pt>
                <c:pt idx="1024">
                  <c:v>2.8054794520547937</c:v>
                </c:pt>
                <c:pt idx="1025">
                  <c:v>2.8082191780821919</c:v>
                </c:pt>
                <c:pt idx="1026">
                  <c:v>2.810958904109583</c:v>
                </c:pt>
                <c:pt idx="1027">
                  <c:v>2.8136986301369831</c:v>
                </c:pt>
                <c:pt idx="1028">
                  <c:v>2.8164383561643827</c:v>
                </c:pt>
                <c:pt idx="1029">
                  <c:v>2.8191780821917787</c:v>
                </c:pt>
                <c:pt idx="1030">
                  <c:v>2.8219178082191791</c:v>
                </c:pt>
                <c:pt idx="1031">
                  <c:v>2.8246575342465747</c:v>
                </c:pt>
                <c:pt idx="1032">
                  <c:v>2.8273972602739779</c:v>
                </c:pt>
                <c:pt idx="1033">
                  <c:v>2.8301369863013699</c:v>
                </c:pt>
                <c:pt idx="1034">
                  <c:v>2.8328767123287628</c:v>
                </c:pt>
                <c:pt idx="1035">
                  <c:v>2.8356164383561597</c:v>
                </c:pt>
                <c:pt idx="1036">
                  <c:v>2.8383561643835575</c:v>
                </c:pt>
                <c:pt idx="1037">
                  <c:v>2.8410958904109589</c:v>
                </c:pt>
                <c:pt idx="1038">
                  <c:v>2.8438356164383571</c:v>
                </c:pt>
                <c:pt idx="1039">
                  <c:v>2.8465753424657536</c:v>
                </c:pt>
                <c:pt idx="1040">
                  <c:v>2.8493150684931505</c:v>
                </c:pt>
                <c:pt idx="1041">
                  <c:v>2.8520547945205443</c:v>
                </c:pt>
                <c:pt idx="1042">
                  <c:v>2.8547945205479452</c:v>
                </c:pt>
                <c:pt idx="1043">
                  <c:v>2.8575342465753488</c:v>
                </c:pt>
                <c:pt idx="1044">
                  <c:v>2.8602739726027395</c:v>
                </c:pt>
                <c:pt idx="1045">
                  <c:v>2.8630136986301382</c:v>
                </c:pt>
                <c:pt idx="1046">
                  <c:v>2.8657534246575338</c:v>
                </c:pt>
                <c:pt idx="1047">
                  <c:v>2.8684931506849316</c:v>
                </c:pt>
                <c:pt idx="1048">
                  <c:v>2.871232876712329</c:v>
                </c:pt>
                <c:pt idx="1049">
                  <c:v>2.8739726027397237</c:v>
                </c:pt>
                <c:pt idx="1050">
                  <c:v>2.8767123287671228</c:v>
                </c:pt>
                <c:pt idx="1051">
                  <c:v>2.879452054794517</c:v>
                </c:pt>
                <c:pt idx="1052">
                  <c:v>2.8821917808219228</c:v>
                </c:pt>
                <c:pt idx="1053">
                  <c:v>2.8849315068493211</c:v>
                </c:pt>
                <c:pt idx="1054">
                  <c:v>2.8876712328767158</c:v>
                </c:pt>
                <c:pt idx="1055">
                  <c:v>2.8904109589041087</c:v>
                </c:pt>
                <c:pt idx="1056">
                  <c:v>2.893150684931507</c:v>
                </c:pt>
                <c:pt idx="1057">
                  <c:v>2.8958904109589012</c:v>
                </c:pt>
                <c:pt idx="1058">
                  <c:v>2.8986301369863008</c:v>
                </c:pt>
                <c:pt idx="1059">
                  <c:v>2.9013698630136977</c:v>
                </c:pt>
                <c:pt idx="1060">
                  <c:v>2.9041095890410982</c:v>
                </c:pt>
                <c:pt idx="1061">
                  <c:v>2.9068493150684889</c:v>
                </c:pt>
                <c:pt idx="1062">
                  <c:v>2.9095890410958902</c:v>
                </c:pt>
                <c:pt idx="1063">
                  <c:v>2.9123287671232867</c:v>
                </c:pt>
                <c:pt idx="1064">
                  <c:v>2.915068493150677</c:v>
                </c:pt>
                <c:pt idx="1065">
                  <c:v>2.9178082191780774</c:v>
                </c:pt>
                <c:pt idx="1066">
                  <c:v>2.9205479452054801</c:v>
                </c:pt>
                <c:pt idx="1067">
                  <c:v>2.9232876712328792</c:v>
                </c:pt>
                <c:pt idx="1068">
                  <c:v>2.9260273972602739</c:v>
                </c:pt>
                <c:pt idx="1069">
                  <c:v>2.9287671232876713</c:v>
                </c:pt>
                <c:pt idx="1070">
                  <c:v>2.9315068493150687</c:v>
                </c:pt>
                <c:pt idx="1071">
                  <c:v>2.9342465753424647</c:v>
                </c:pt>
                <c:pt idx="1072">
                  <c:v>2.9369863013698594</c:v>
                </c:pt>
                <c:pt idx="1073">
                  <c:v>2.9397260273972603</c:v>
                </c:pt>
                <c:pt idx="1074">
                  <c:v>2.9424657534246577</c:v>
                </c:pt>
                <c:pt idx="1075">
                  <c:v>2.9452054794520537</c:v>
                </c:pt>
                <c:pt idx="1076">
                  <c:v>2.9479452054794519</c:v>
                </c:pt>
                <c:pt idx="1077">
                  <c:v>2.9506849315068462</c:v>
                </c:pt>
                <c:pt idx="1078">
                  <c:v>2.9534246575342471</c:v>
                </c:pt>
                <c:pt idx="1079">
                  <c:v>2.9561643835616427</c:v>
                </c:pt>
                <c:pt idx="1080">
                  <c:v>2.9589041095890387</c:v>
                </c:pt>
                <c:pt idx="1081">
                  <c:v>2.9616438356164383</c:v>
                </c:pt>
                <c:pt idx="1082">
                  <c:v>2.9643835616438388</c:v>
                </c:pt>
                <c:pt idx="1083">
                  <c:v>2.9671232876712392</c:v>
                </c:pt>
                <c:pt idx="1084">
                  <c:v>2.969863013698625</c:v>
                </c:pt>
                <c:pt idx="1085">
                  <c:v>2.9726027397260233</c:v>
                </c:pt>
                <c:pt idx="1086">
                  <c:v>2.9753424657534207</c:v>
                </c:pt>
                <c:pt idx="1087">
                  <c:v>2.978082191780818</c:v>
                </c:pt>
                <c:pt idx="1088">
                  <c:v>2.9808219178082194</c:v>
                </c:pt>
                <c:pt idx="1089">
                  <c:v>2.9835616438356198</c:v>
                </c:pt>
                <c:pt idx="1090">
                  <c:v>2.9863013698630136</c:v>
                </c:pt>
                <c:pt idx="1091">
                  <c:v>2.989041095890411</c:v>
                </c:pt>
                <c:pt idx="1092">
                  <c:v>2.9917808219178084</c:v>
                </c:pt>
                <c:pt idx="1093">
                  <c:v>2.9945205479452084</c:v>
                </c:pt>
                <c:pt idx="1094">
                  <c:v>2.9972602739726026</c:v>
                </c:pt>
                <c:pt idx="1095">
                  <c:v>3</c:v>
                </c:pt>
                <c:pt idx="1096">
                  <c:v>3.0027397260274014</c:v>
                </c:pt>
                <c:pt idx="1097">
                  <c:v>3.0054794520547947</c:v>
                </c:pt>
                <c:pt idx="1098">
                  <c:v>3.0082191780821916</c:v>
                </c:pt>
                <c:pt idx="1099">
                  <c:v>3.0109589041095832</c:v>
                </c:pt>
                <c:pt idx="1100">
                  <c:v>3.0136986301369864</c:v>
                </c:pt>
                <c:pt idx="1101">
                  <c:v>3.0164383561643837</c:v>
                </c:pt>
                <c:pt idx="1102">
                  <c:v>3.0191780821917797</c:v>
                </c:pt>
                <c:pt idx="1103">
                  <c:v>3.0219178082191802</c:v>
                </c:pt>
                <c:pt idx="1104">
                  <c:v>3.0246575342465754</c:v>
                </c:pt>
                <c:pt idx="1105">
                  <c:v>3.0273972602739798</c:v>
                </c:pt>
                <c:pt idx="1106">
                  <c:v>3.0301369863013736</c:v>
                </c:pt>
                <c:pt idx="1107">
                  <c:v>3.0328767123287634</c:v>
                </c:pt>
                <c:pt idx="1108">
                  <c:v>3.0356164383561612</c:v>
                </c:pt>
                <c:pt idx="1109">
                  <c:v>3.0383561643835586</c:v>
                </c:pt>
                <c:pt idx="1110">
                  <c:v>3.0410958904109591</c:v>
                </c:pt>
                <c:pt idx="1111">
                  <c:v>3.0438356164383582</c:v>
                </c:pt>
                <c:pt idx="1112">
                  <c:v>3.0465753424657542</c:v>
                </c:pt>
                <c:pt idx="1113">
                  <c:v>3.0493150684931511</c:v>
                </c:pt>
                <c:pt idx="1114">
                  <c:v>3.0520547945205467</c:v>
                </c:pt>
                <c:pt idx="1115">
                  <c:v>3.054794520547949</c:v>
                </c:pt>
                <c:pt idx="1116">
                  <c:v>3.0575342465753499</c:v>
                </c:pt>
                <c:pt idx="1117">
                  <c:v>3.0602739726027401</c:v>
                </c:pt>
                <c:pt idx="1118">
                  <c:v>3.0630136986301402</c:v>
                </c:pt>
                <c:pt idx="1119">
                  <c:v>3.0657534246575344</c:v>
                </c:pt>
                <c:pt idx="1120">
                  <c:v>3.0684931506849349</c:v>
                </c:pt>
                <c:pt idx="1121">
                  <c:v>3.0712328767123291</c:v>
                </c:pt>
                <c:pt idx="1122">
                  <c:v>3.0739726027397261</c:v>
                </c:pt>
                <c:pt idx="1123">
                  <c:v>3.0767123287671234</c:v>
                </c:pt>
                <c:pt idx="1124">
                  <c:v>3.0794520547945177</c:v>
                </c:pt>
                <c:pt idx="1125">
                  <c:v>3.0821917808219244</c:v>
                </c:pt>
                <c:pt idx="1126">
                  <c:v>3.0849315068493217</c:v>
                </c:pt>
                <c:pt idx="1127">
                  <c:v>3.0876712328767169</c:v>
                </c:pt>
                <c:pt idx="1128">
                  <c:v>3.0904109589041098</c:v>
                </c:pt>
                <c:pt idx="1129">
                  <c:v>3.0931506849315071</c:v>
                </c:pt>
                <c:pt idx="1130">
                  <c:v>3.0958904109589027</c:v>
                </c:pt>
                <c:pt idx="1131">
                  <c:v>3.0986301369863014</c:v>
                </c:pt>
                <c:pt idx="1132">
                  <c:v>3.1013698630136988</c:v>
                </c:pt>
                <c:pt idx="1133">
                  <c:v>3.1041095890410988</c:v>
                </c:pt>
                <c:pt idx="1134">
                  <c:v>3.1068493150684899</c:v>
                </c:pt>
                <c:pt idx="1135">
                  <c:v>3.1095890410958935</c:v>
                </c:pt>
                <c:pt idx="1136">
                  <c:v>3.1123287671232878</c:v>
                </c:pt>
                <c:pt idx="1137">
                  <c:v>3.115068493150678</c:v>
                </c:pt>
                <c:pt idx="1138">
                  <c:v>3.1178082191780785</c:v>
                </c:pt>
                <c:pt idx="1139">
                  <c:v>3.1205479452054812</c:v>
                </c:pt>
                <c:pt idx="1140">
                  <c:v>3.1232876712328803</c:v>
                </c:pt>
                <c:pt idx="1141">
                  <c:v>3.1260273972602741</c:v>
                </c:pt>
                <c:pt idx="1142">
                  <c:v>3.128767123287671</c:v>
                </c:pt>
                <c:pt idx="1143">
                  <c:v>3.1315068493150684</c:v>
                </c:pt>
                <c:pt idx="1144">
                  <c:v>3.1342465753424658</c:v>
                </c:pt>
                <c:pt idx="1145">
                  <c:v>3.1369863013698627</c:v>
                </c:pt>
                <c:pt idx="1146">
                  <c:v>3.1397260273972605</c:v>
                </c:pt>
                <c:pt idx="1147">
                  <c:v>3.1424657534246574</c:v>
                </c:pt>
                <c:pt idx="1148">
                  <c:v>3.1452054794520548</c:v>
                </c:pt>
                <c:pt idx="1149">
                  <c:v>3.1479452054794552</c:v>
                </c:pt>
                <c:pt idx="1150">
                  <c:v>3.1506849315068477</c:v>
                </c:pt>
                <c:pt idx="1151">
                  <c:v>3.1534246575342482</c:v>
                </c:pt>
                <c:pt idx="1152">
                  <c:v>3.1561643835616437</c:v>
                </c:pt>
                <c:pt idx="1153">
                  <c:v>3.1589041095890407</c:v>
                </c:pt>
                <c:pt idx="1154">
                  <c:v>3.1616438356164385</c:v>
                </c:pt>
                <c:pt idx="1155">
                  <c:v>3.1643835616438394</c:v>
                </c:pt>
                <c:pt idx="1156">
                  <c:v>3.1671232876712399</c:v>
                </c:pt>
                <c:pt idx="1157">
                  <c:v>3.1698630136986266</c:v>
                </c:pt>
                <c:pt idx="1158">
                  <c:v>3.1726027397260239</c:v>
                </c:pt>
                <c:pt idx="1159">
                  <c:v>3.1753424657534217</c:v>
                </c:pt>
                <c:pt idx="1160">
                  <c:v>3.1780821917808186</c:v>
                </c:pt>
                <c:pt idx="1161">
                  <c:v>3.1808219178082191</c:v>
                </c:pt>
                <c:pt idx="1162">
                  <c:v>3.1835616438356209</c:v>
                </c:pt>
                <c:pt idx="1163">
                  <c:v>3.1863013698630152</c:v>
                </c:pt>
                <c:pt idx="1164">
                  <c:v>3.1890410958904112</c:v>
                </c:pt>
                <c:pt idx="1165">
                  <c:v>3.1917808219178081</c:v>
                </c:pt>
                <c:pt idx="1166">
                  <c:v>3.1945205479452095</c:v>
                </c:pt>
                <c:pt idx="1167">
                  <c:v>3.1972602739726041</c:v>
                </c:pt>
                <c:pt idx="1168">
                  <c:v>3.2</c:v>
                </c:pt>
                <c:pt idx="1169">
                  <c:v>3.202739726027402</c:v>
                </c:pt>
                <c:pt idx="1170">
                  <c:v>3.2054794520547945</c:v>
                </c:pt>
                <c:pt idx="1171">
                  <c:v>3.2082191780821954</c:v>
                </c:pt>
                <c:pt idx="1172">
                  <c:v>3.2109589041095856</c:v>
                </c:pt>
                <c:pt idx="1173">
                  <c:v>3.2136986301369861</c:v>
                </c:pt>
                <c:pt idx="1174">
                  <c:v>3.2164383561643834</c:v>
                </c:pt>
                <c:pt idx="1175">
                  <c:v>3.2191780821917808</c:v>
                </c:pt>
                <c:pt idx="1176">
                  <c:v>3.2219178082191813</c:v>
                </c:pt>
                <c:pt idx="1177">
                  <c:v>3.2246575342465755</c:v>
                </c:pt>
                <c:pt idx="1178">
                  <c:v>3.2273972602739809</c:v>
                </c:pt>
                <c:pt idx="1179">
                  <c:v>3.2301369863013747</c:v>
                </c:pt>
                <c:pt idx="1180">
                  <c:v>3.2328767123287667</c:v>
                </c:pt>
                <c:pt idx="1181">
                  <c:v>3.2356164383561627</c:v>
                </c:pt>
                <c:pt idx="1182">
                  <c:v>3.2383561643835597</c:v>
                </c:pt>
                <c:pt idx="1183">
                  <c:v>3.2410958904109592</c:v>
                </c:pt>
                <c:pt idx="1184">
                  <c:v>3.2438356164383593</c:v>
                </c:pt>
                <c:pt idx="1185">
                  <c:v>3.2465753424657566</c:v>
                </c:pt>
                <c:pt idx="1186">
                  <c:v>3.2493150684931544</c:v>
                </c:pt>
                <c:pt idx="1187">
                  <c:v>3.2520547945205478</c:v>
                </c:pt>
                <c:pt idx="1188">
                  <c:v>3.25479452054795</c:v>
                </c:pt>
                <c:pt idx="1189">
                  <c:v>3.2575342465753514</c:v>
                </c:pt>
                <c:pt idx="1190">
                  <c:v>3.2602739726027412</c:v>
                </c:pt>
                <c:pt idx="1191">
                  <c:v>3.2630136986301408</c:v>
                </c:pt>
                <c:pt idx="1192">
                  <c:v>3.2657534246575342</c:v>
                </c:pt>
                <c:pt idx="1193">
                  <c:v>3.268493150684936</c:v>
                </c:pt>
                <c:pt idx="1194">
                  <c:v>3.2712328767123329</c:v>
                </c:pt>
                <c:pt idx="1195">
                  <c:v>3.2739726027397262</c:v>
                </c:pt>
                <c:pt idx="1196">
                  <c:v>3.2767123287671232</c:v>
                </c:pt>
                <c:pt idx="1197">
                  <c:v>3.2794520547945187</c:v>
                </c:pt>
                <c:pt idx="1198">
                  <c:v>3.282191780821925</c:v>
                </c:pt>
                <c:pt idx="1199">
                  <c:v>3.2849315068493228</c:v>
                </c:pt>
                <c:pt idx="1200">
                  <c:v>3.2876712328767184</c:v>
                </c:pt>
                <c:pt idx="1201">
                  <c:v>3.2904109589041095</c:v>
                </c:pt>
                <c:pt idx="1202">
                  <c:v>3.2931506849315082</c:v>
                </c:pt>
                <c:pt idx="1203">
                  <c:v>3.2958904109589038</c:v>
                </c:pt>
                <c:pt idx="1204">
                  <c:v>3.2986301369863016</c:v>
                </c:pt>
                <c:pt idx="1205">
                  <c:v>3.3013698630136967</c:v>
                </c:pt>
                <c:pt idx="1206">
                  <c:v>3.3041095890410959</c:v>
                </c:pt>
                <c:pt idx="1207">
                  <c:v>3.306849315068487</c:v>
                </c:pt>
                <c:pt idx="1208">
                  <c:v>3.3095890410958906</c:v>
                </c:pt>
                <c:pt idx="1209">
                  <c:v>3.3123287671232844</c:v>
                </c:pt>
                <c:pt idx="1210">
                  <c:v>3.315068493150676</c:v>
                </c:pt>
                <c:pt idx="1211">
                  <c:v>3.3178082191780769</c:v>
                </c:pt>
                <c:pt idx="1212">
                  <c:v>3.3205479452054796</c:v>
                </c:pt>
                <c:pt idx="1213">
                  <c:v>3.3232876712328792</c:v>
                </c:pt>
                <c:pt idx="1214">
                  <c:v>3.3260273972602739</c:v>
                </c:pt>
                <c:pt idx="1215">
                  <c:v>3.3287671232876708</c:v>
                </c:pt>
                <c:pt idx="1216">
                  <c:v>3.3315068493150677</c:v>
                </c:pt>
                <c:pt idx="1217">
                  <c:v>3.3342465753424637</c:v>
                </c:pt>
                <c:pt idx="1218">
                  <c:v>3.3369863013698589</c:v>
                </c:pt>
                <c:pt idx="1219">
                  <c:v>3.3397260273972598</c:v>
                </c:pt>
                <c:pt idx="1220">
                  <c:v>3.3424657534246567</c:v>
                </c:pt>
                <c:pt idx="1221">
                  <c:v>3.3452054794520527</c:v>
                </c:pt>
                <c:pt idx="1222">
                  <c:v>3.3479452054794518</c:v>
                </c:pt>
                <c:pt idx="1223">
                  <c:v>3.3506849315068457</c:v>
                </c:pt>
                <c:pt idx="1224">
                  <c:v>3.3534246575342466</c:v>
                </c:pt>
                <c:pt idx="1225">
                  <c:v>3.3561643835616408</c:v>
                </c:pt>
                <c:pt idx="1226">
                  <c:v>3.3589041095890382</c:v>
                </c:pt>
                <c:pt idx="1227">
                  <c:v>3.3616438356164378</c:v>
                </c:pt>
                <c:pt idx="1228">
                  <c:v>3.3643835616438356</c:v>
                </c:pt>
                <c:pt idx="1229">
                  <c:v>3.3671232876712387</c:v>
                </c:pt>
                <c:pt idx="1230">
                  <c:v>3.369863013698625</c:v>
                </c:pt>
                <c:pt idx="1231">
                  <c:v>3.3726027397260219</c:v>
                </c:pt>
                <c:pt idx="1232">
                  <c:v>3.3753424657534192</c:v>
                </c:pt>
                <c:pt idx="1233">
                  <c:v>3.3780821917808175</c:v>
                </c:pt>
                <c:pt idx="1234">
                  <c:v>3.3808219178082193</c:v>
                </c:pt>
                <c:pt idx="1235">
                  <c:v>3.3835616438356197</c:v>
                </c:pt>
                <c:pt idx="1236">
                  <c:v>3.3863013698630136</c:v>
                </c:pt>
                <c:pt idx="1237">
                  <c:v>3.3890410958904109</c:v>
                </c:pt>
                <c:pt idx="1238">
                  <c:v>3.3917808219178083</c:v>
                </c:pt>
                <c:pt idx="1239">
                  <c:v>3.3945205479452056</c:v>
                </c:pt>
                <c:pt idx="1240">
                  <c:v>3.3972602739726026</c:v>
                </c:pt>
                <c:pt idx="1241">
                  <c:v>3.4</c:v>
                </c:pt>
                <c:pt idx="1242">
                  <c:v>3.4027397260274008</c:v>
                </c:pt>
                <c:pt idx="1243">
                  <c:v>3.4054794520547937</c:v>
                </c:pt>
                <c:pt idx="1244">
                  <c:v>3.4082191780821942</c:v>
                </c:pt>
                <c:pt idx="1245">
                  <c:v>3.4109589041095827</c:v>
                </c:pt>
                <c:pt idx="1246">
                  <c:v>3.4136986301369863</c:v>
                </c:pt>
                <c:pt idx="1247">
                  <c:v>3.4164383561643827</c:v>
                </c:pt>
                <c:pt idx="1248">
                  <c:v>3.4191780821917797</c:v>
                </c:pt>
                <c:pt idx="1249">
                  <c:v>3.4219178082191792</c:v>
                </c:pt>
                <c:pt idx="1250">
                  <c:v>3.4246575342465753</c:v>
                </c:pt>
                <c:pt idx="1251">
                  <c:v>3.4273972602739788</c:v>
                </c:pt>
                <c:pt idx="1252">
                  <c:v>3.4301369863013731</c:v>
                </c:pt>
                <c:pt idx="1253">
                  <c:v>3.4328767123287633</c:v>
                </c:pt>
                <c:pt idx="1254">
                  <c:v>3.4356164383561607</c:v>
                </c:pt>
                <c:pt idx="1255">
                  <c:v>3.4383561643835581</c:v>
                </c:pt>
                <c:pt idx="1256">
                  <c:v>3.441095890410959</c:v>
                </c:pt>
                <c:pt idx="1257">
                  <c:v>3.4438356164383572</c:v>
                </c:pt>
                <c:pt idx="1258">
                  <c:v>3.4465753424657541</c:v>
                </c:pt>
                <c:pt idx="1259">
                  <c:v>3.4493150684931506</c:v>
                </c:pt>
                <c:pt idx="1260">
                  <c:v>3.4520547945205449</c:v>
                </c:pt>
                <c:pt idx="1261">
                  <c:v>3.4547945205479489</c:v>
                </c:pt>
                <c:pt idx="1262">
                  <c:v>3.4575342465753489</c:v>
                </c:pt>
                <c:pt idx="1263">
                  <c:v>3.4602739726027396</c:v>
                </c:pt>
                <c:pt idx="1264">
                  <c:v>3.4630136986301392</c:v>
                </c:pt>
                <c:pt idx="1265">
                  <c:v>3.4657534246575343</c:v>
                </c:pt>
                <c:pt idx="1266">
                  <c:v>3.4684931506849348</c:v>
                </c:pt>
                <c:pt idx="1267">
                  <c:v>3.4712328767123286</c:v>
                </c:pt>
                <c:pt idx="1268">
                  <c:v>3.473972602739726</c:v>
                </c:pt>
                <c:pt idx="1269">
                  <c:v>3.4767123287671233</c:v>
                </c:pt>
                <c:pt idx="1270">
                  <c:v>3.4794520547945171</c:v>
                </c:pt>
                <c:pt idx="1271">
                  <c:v>3.4821917808219229</c:v>
                </c:pt>
                <c:pt idx="1272">
                  <c:v>3.4849315068493216</c:v>
                </c:pt>
                <c:pt idx="1273">
                  <c:v>3.4876712328767163</c:v>
                </c:pt>
                <c:pt idx="1274">
                  <c:v>3.4904109589041097</c:v>
                </c:pt>
                <c:pt idx="1275">
                  <c:v>3.493150684931507</c:v>
                </c:pt>
                <c:pt idx="1276">
                  <c:v>3.4958904109589009</c:v>
                </c:pt>
                <c:pt idx="1277">
                  <c:v>3.4986301369863013</c:v>
                </c:pt>
                <c:pt idx="1278">
                  <c:v>3.5013698630136987</c:v>
                </c:pt>
                <c:pt idx="1279">
                  <c:v>3.5041095890410991</c:v>
                </c:pt>
                <c:pt idx="1280">
                  <c:v>3.506849315068489</c:v>
                </c:pt>
                <c:pt idx="1281">
                  <c:v>3.5095890410958912</c:v>
                </c:pt>
                <c:pt idx="1282">
                  <c:v>3.5123287671232877</c:v>
                </c:pt>
                <c:pt idx="1283">
                  <c:v>3.5150684931506775</c:v>
                </c:pt>
                <c:pt idx="1284">
                  <c:v>3.5178082191780784</c:v>
                </c:pt>
                <c:pt idx="1285">
                  <c:v>3.5205479452054802</c:v>
                </c:pt>
                <c:pt idx="1286">
                  <c:v>3.5232876712328802</c:v>
                </c:pt>
                <c:pt idx="1287">
                  <c:v>3.526027397260274</c:v>
                </c:pt>
                <c:pt idx="1288">
                  <c:v>3.5287671232876714</c:v>
                </c:pt>
                <c:pt idx="1289">
                  <c:v>3.5315068493150683</c:v>
                </c:pt>
                <c:pt idx="1290">
                  <c:v>3.5342465753424657</c:v>
                </c:pt>
                <c:pt idx="1291">
                  <c:v>3.5369863013698599</c:v>
                </c:pt>
                <c:pt idx="1292">
                  <c:v>3.5397260273972604</c:v>
                </c:pt>
                <c:pt idx="1293">
                  <c:v>3.5424657534246577</c:v>
                </c:pt>
                <c:pt idx="1294">
                  <c:v>3.5452054794520547</c:v>
                </c:pt>
                <c:pt idx="1295">
                  <c:v>3.5479452054794542</c:v>
                </c:pt>
                <c:pt idx="1296">
                  <c:v>3.5506849315068467</c:v>
                </c:pt>
                <c:pt idx="1297">
                  <c:v>3.5534246575342472</c:v>
                </c:pt>
                <c:pt idx="1298">
                  <c:v>3.5561643835616437</c:v>
                </c:pt>
                <c:pt idx="1299">
                  <c:v>3.5589041095890397</c:v>
                </c:pt>
                <c:pt idx="1300">
                  <c:v>3.5616438356164384</c:v>
                </c:pt>
                <c:pt idx="1301">
                  <c:v>3.5643835616438388</c:v>
                </c:pt>
                <c:pt idx="1302">
                  <c:v>3.5671232876712398</c:v>
                </c:pt>
                <c:pt idx="1303">
                  <c:v>3.569863013698626</c:v>
                </c:pt>
                <c:pt idx="1304">
                  <c:v>3.5726027397260238</c:v>
                </c:pt>
                <c:pt idx="1305">
                  <c:v>3.5753424657534216</c:v>
                </c:pt>
                <c:pt idx="1306">
                  <c:v>3.5780821917808185</c:v>
                </c:pt>
                <c:pt idx="1307">
                  <c:v>3.580821917808219</c:v>
                </c:pt>
                <c:pt idx="1308">
                  <c:v>3.5835616438356204</c:v>
                </c:pt>
                <c:pt idx="1309">
                  <c:v>3.5863013698630142</c:v>
                </c:pt>
                <c:pt idx="1310">
                  <c:v>3.5890410958904111</c:v>
                </c:pt>
                <c:pt idx="1311">
                  <c:v>3.591780821917808</c:v>
                </c:pt>
                <c:pt idx="1312">
                  <c:v>3.5945205479452089</c:v>
                </c:pt>
                <c:pt idx="1313">
                  <c:v>3.5972602739726032</c:v>
                </c:pt>
                <c:pt idx="1314">
                  <c:v>3.6</c:v>
                </c:pt>
                <c:pt idx="1315">
                  <c:v>3.6027397260274019</c:v>
                </c:pt>
                <c:pt idx="1316">
                  <c:v>3.6054794520547944</c:v>
                </c:pt>
                <c:pt idx="1317">
                  <c:v>3.6082191780821948</c:v>
                </c:pt>
                <c:pt idx="1318">
                  <c:v>3.6109589041095846</c:v>
                </c:pt>
                <c:pt idx="1319">
                  <c:v>3.6136986301369864</c:v>
                </c:pt>
                <c:pt idx="1320">
                  <c:v>3.6164383561643834</c:v>
                </c:pt>
                <c:pt idx="1321">
                  <c:v>3.6191780821917807</c:v>
                </c:pt>
                <c:pt idx="1322">
                  <c:v>3.6219178082191812</c:v>
                </c:pt>
                <c:pt idx="1323">
                  <c:v>3.6246575342465754</c:v>
                </c:pt>
                <c:pt idx="1324">
                  <c:v>3.6273972602739799</c:v>
                </c:pt>
                <c:pt idx="1325">
                  <c:v>3.6301369863013733</c:v>
                </c:pt>
                <c:pt idx="1326">
                  <c:v>3.632876712328764</c:v>
                </c:pt>
                <c:pt idx="1327">
                  <c:v>3.6356164383561627</c:v>
                </c:pt>
                <c:pt idx="1328">
                  <c:v>3.6383561643835587</c:v>
                </c:pt>
                <c:pt idx="1329">
                  <c:v>3.6410958904109592</c:v>
                </c:pt>
                <c:pt idx="1330">
                  <c:v>3.6438356164383592</c:v>
                </c:pt>
                <c:pt idx="1331">
                  <c:v>3.6465753424657552</c:v>
                </c:pt>
                <c:pt idx="1332">
                  <c:v>3.6493150684931512</c:v>
                </c:pt>
                <c:pt idx="1333">
                  <c:v>3.6520547945205477</c:v>
                </c:pt>
                <c:pt idx="1334">
                  <c:v>3.6547945205479495</c:v>
                </c:pt>
                <c:pt idx="1335">
                  <c:v>3.6575342465753504</c:v>
                </c:pt>
                <c:pt idx="1336">
                  <c:v>3.6602739726027402</c:v>
                </c:pt>
                <c:pt idx="1337">
                  <c:v>3.6630136986301403</c:v>
                </c:pt>
                <c:pt idx="1338">
                  <c:v>3.6657534246575341</c:v>
                </c:pt>
                <c:pt idx="1339">
                  <c:v>3.668493150684935</c:v>
                </c:pt>
                <c:pt idx="1340">
                  <c:v>3.6712328767123292</c:v>
                </c:pt>
                <c:pt idx="1341">
                  <c:v>3.6739726027397261</c:v>
                </c:pt>
                <c:pt idx="1342">
                  <c:v>3.6767123287671235</c:v>
                </c:pt>
                <c:pt idx="1343">
                  <c:v>3.6794520547945178</c:v>
                </c:pt>
                <c:pt idx="1344">
                  <c:v>3.6821917808219249</c:v>
                </c:pt>
                <c:pt idx="1345">
                  <c:v>3.6849315068493227</c:v>
                </c:pt>
                <c:pt idx="1346">
                  <c:v>3.6876712328767178</c:v>
                </c:pt>
                <c:pt idx="1347">
                  <c:v>3.6904109589041094</c:v>
                </c:pt>
                <c:pt idx="1348">
                  <c:v>3.6931506849315072</c:v>
                </c:pt>
                <c:pt idx="1349">
                  <c:v>3.6958904109589037</c:v>
                </c:pt>
                <c:pt idx="1350">
                  <c:v>3.6986301369863015</c:v>
                </c:pt>
                <c:pt idx="1351">
                  <c:v>3.7013698630136984</c:v>
                </c:pt>
                <c:pt idx="1352">
                  <c:v>3.7041095890410993</c:v>
                </c:pt>
                <c:pt idx="1353">
                  <c:v>3.7068493150684927</c:v>
                </c:pt>
                <c:pt idx="1354">
                  <c:v>3.709589041095894</c:v>
                </c:pt>
                <c:pt idx="1355">
                  <c:v>3.7123287671232879</c:v>
                </c:pt>
                <c:pt idx="1356">
                  <c:v>3.7150684931506781</c:v>
                </c:pt>
                <c:pt idx="1357">
                  <c:v>3.7178082191780786</c:v>
                </c:pt>
                <c:pt idx="1358">
                  <c:v>3.7205479452054826</c:v>
                </c:pt>
                <c:pt idx="1359">
                  <c:v>3.7232876712328808</c:v>
                </c:pt>
                <c:pt idx="1360">
                  <c:v>3.7260273972602742</c:v>
                </c:pt>
                <c:pt idx="1361">
                  <c:v>3.7287671232876711</c:v>
                </c:pt>
                <c:pt idx="1362">
                  <c:v>3.7315068493150685</c:v>
                </c:pt>
                <c:pt idx="1363">
                  <c:v>3.7342465753424658</c:v>
                </c:pt>
                <c:pt idx="1364">
                  <c:v>3.7369863013698628</c:v>
                </c:pt>
                <c:pt idx="1365">
                  <c:v>3.7397260273972601</c:v>
                </c:pt>
                <c:pt idx="1366">
                  <c:v>3.7424657534246575</c:v>
                </c:pt>
                <c:pt idx="1367">
                  <c:v>3.7452054794520548</c:v>
                </c:pt>
                <c:pt idx="1368">
                  <c:v>3.7479452054794553</c:v>
                </c:pt>
                <c:pt idx="1369">
                  <c:v>3.7506849315068487</c:v>
                </c:pt>
                <c:pt idx="1370">
                  <c:v>3.7534246575342491</c:v>
                </c:pt>
                <c:pt idx="1371">
                  <c:v>3.7561643835616438</c:v>
                </c:pt>
                <c:pt idx="1372">
                  <c:v>3.7589041095890408</c:v>
                </c:pt>
                <c:pt idx="1373">
                  <c:v>3.7616438356164386</c:v>
                </c:pt>
                <c:pt idx="1374">
                  <c:v>3.7643835616438395</c:v>
                </c:pt>
                <c:pt idx="1375">
                  <c:v>3.7671232876712399</c:v>
                </c:pt>
                <c:pt idx="1376">
                  <c:v>3.7698630136986271</c:v>
                </c:pt>
                <c:pt idx="1377">
                  <c:v>3.7726027397260267</c:v>
                </c:pt>
                <c:pt idx="1378">
                  <c:v>3.7753424657534227</c:v>
                </c:pt>
                <c:pt idx="1379">
                  <c:v>3.7780821917808187</c:v>
                </c:pt>
                <c:pt idx="1380">
                  <c:v>3.7808219178082192</c:v>
                </c:pt>
                <c:pt idx="1381">
                  <c:v>3.7835616438356214</c:v>
                </c:pt>
                <c:pt idx="1382">
                  <c:v>3.7863013698630152</c:v>
                </c:pt>
                <c:pt idx="1383">
                  <c:v>3.7890410958904139</c:v>
                </c:pt>
                <c:pt idx="1384">
                  <c:v>3.7917808219178082</c:v>
                </c:pt>
                <c:pt idx="1385">
                  <c:v>3.7945205479452109</c:v>
                </c:pt>
                <c:pt idx="1386">
                  <c:v>3.7972602739726042</c:v>
                </c:pt>
                <c:pt idx="1387">
                  <c:v>3.8</c:v>
                </c:pt>
                <c:pt idx="1388">
                  <c:v>3.8027397260274003</c:v>
                </c:pt>
                <c:pt idx="1389">
                  <c:v>3.8054794520547937</c:v>
                </c:pt>
                <c:pt idx="1390">
                  <c:v>3.8082191780821919</c:v>
                </c:pt>
                <c:pt idx="1391">
                  <c:v>3.810958904109583</c:v>
                </c:pt>
                <c:pt idx="1392">
                  <c:v>3.8136986301369831</c:v>
                </c:pt>
                <c:pt idx="1393">
                  <c:v>3.8164383561643827</c:v>
                </c:pt>
                <c:pt idx="1394">
                  <c:v>3.8191780821917787</c:v>
                </c:pt>
                <c:pt idx="1395">
                  <c:v>3.8219178082191791</c:v>
                </c:pt>
                <c:pt idx="1396">
                  <c:v>3.8246575342465747</c:v>
                </c:pt>
                <c:pt idx="1397">
                  <c:v>3.8273972602739779</c:v>
                </c:pt>
                <c:pt idx="1398">
                  <c:v>3.8301369863013699</c:v>
                </c:pt>
                <c:pt idx="1399">
                  <c:v>3.8328767123287628</c:v>
                </c:pt>
                <c:pt idx="1400">
                  <c:v>3.8356164383561597</c:v>
                </c:pt>
                <c:pt idx="1401">
                  <c:v>3.8383561643835575</c:v>
                </c:pt>
                <c:pt idx="1402">
                  <c:v>3.8410958904109589</c:v>
                </c:pt>
                <c:pt idx="1403">
                  <c:v>3.8438356164383571</c:v>
                </c:pt>
                <c:pt idx="1404">
                  <c:v>3.8465753424657536</c:v>
                </c:pt>
                <c:pt idx="1405">
                  <c:v>3.8493150684931505</c:v>
                </c:pt>
                <c:pt idx="1406">
                  <c:v>3.8520547945205443</c:v>
                </c:pt>
                <c:pt idx="1407">
                  <c:v>3.8547945205479452</c:v>
                </c:pt>
                <c:pt idx="1408">
                  <c:v>3.8575342465753488</c:v>
                </c:pt>
                <c:pt idx="1409">
                  <c:v>3.8602739726027395</c:v>
                </c:pt>
                <c:pt idx="1410">
                  <c:v>3.8630136986301382</c:v>
                </c:pt>
                <c:pt idx="1411">
                  <c:v>3.8657534246575338</c:v>
                </c:pt>
                <c:pt idx="1412">
                  <c:v>3.8684931506849316</c:v>
                </c:pt>
                <c:pt idx="1413">
                  <c:v>3.871232876712329</c:v>
                </c:pt>
                <c:pt idx="1414">
                  <c:v>3.8739726027397237</c:v>
                </c:pt>
                <c:pt idx="1415">
                  <c:v>3.8767123287671228</c:v>
                </c:pt>
                <c:pt idx="1416">
                  <c:v>3.879452054794517</c:v>
                </c:pt>
                <c:pt idx="1417">
                  <c:v>3.8821917808219228</c:v>
                </c:pt>
                <c:pt idx="1418">
                  <c:v>3.8849315068493211</c:v>
                </c:pt>
                <c:pt idx="1419">
                  <c:v>3.8876712328767158</c:v>
                </c:pt>
                <c:pt idx="1420">
                  <c:v>3.8904109589041087</c:v>
                </c:pt>
                <c:pt idx="1421">
                  <c:v>3.893150684931507</c:v>
                </c:pt>
                <c:pt idx="1422">
                  <c:v>3.8958904109589012</c:v>
                </c:pt>
                <c:pt idx="1423">
                  <c:v>3.8986301369863008</c:v>
                </c:pt>
                <c:pt idx="1424">
                  <c:v>3.9013698630136977</c:v>
                </c:pt>
                <c:pt idx="1425">
                  <c:v>3.9041095890410982</c:v>
                </c:pt>
                <c:pt idx="1426">
                  <c:v>3.9068493150684889</c:v>
                </c:pt>
                <c:pt idx="1427">
                  <c:v>3.9095890410958902</c:v>
                </c:pt>
                <c:pt idx="1428">
                  <c:v>3.9123287671232867</c:v>
                </c:pt>
                <c:pt idx="1429">
                  <c:v>3.915068493150677</c:v>
                </c:pt>
                <c:pt idx="1430">
                  <c:v>3.9178082191780774</c:v>
                </c:pt>
                <c:pt idx="1431">
                  <c:v>3.9205479452054801</c:v>
                </c:pt>
                <c:pt idx="1432">
                  <c:v>3.9232876712328792</c:v>
                </c:pt>
                <c:pt idx="1433">
                  <c:v>3.9260273972602739</c:v>
                </c:pt>
                <c:pt idx="1434">
                  <c:v>3.9287671232876713</c:v>
                </c:pt>
                <c:pt idx="1435">
                  <c:v>3.9315068493150687</c:v>
                </c:pt>
                <c:pt idx="1436">
                  <c:v>3.9342465753424647</c:v>
                </c:pt>
                <c:pt idx="1437">
                  <c:v>3.9369863013698594</c:v>
                </c:pt>
                <c:pt idx="1438">
                  <c:v>3.9397260273972603</c:v>
                </c:pt>
                <c:pt idx="1439">
                  <c:v>3.9424657534246577</c:v>
                </c:pt>
                <c:pt idx="1440">
                  <c:v>3.9452054794520537</c:v>
                </c:pt>
              </c:numCache>
            </c:numRef>
          </c:xVal>
          <c:yVal>
            <c:numRef>
              <c:f>RenalnoCVD!$D$6:$D$1446</c:f>
              <c:numCache>
                <c:formatCode>General</c:formatCode>
                <c:ptCount val="14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1.0000000000000015E-4</c:v>
                </c:pt>
                <c:pt idx="160">
                  <c:v>1.0000000000000015E-4</c:v>
                </c:pt>
                <c:pt idx="161">
                  <c:v>1.0000000000000015E-4</c:v>
                </c:pt>
                <c:pt idx="162">
                  <c:v>1.0000000000000015E-4</c:v>
                </c:pt>
                <c:pt idx="163">
                  <c:v>1.0000000000000015E-4</c:v>
                </c:pt>
                <c:pt idx="164">
                  <c:v>1.0000000000000015E-4</c:v>
                </c:pt>
                <c:pt idx="165">
                  <c:v>1.0000000000000015E-4</c:v>
                </c:pt>
                <c:pt idx="166">
                  <c:v>1.0000000000000015E-4</c:v>
                </c:pt>
                <c:pt idx="167">
                  <c:v>1.0000000000000015E-4</c:v>
                </c:pt>
                <c:pt idx="168">
                  <c:v>1.0000000000000015E-4</c:v>
                </c:pt>
                <c:pt idx="169">
                  <c:v>2.0000000000000036E-4</c:v>
                </c:pt>
                <c:pt idx="170">
                  <c:v>2.0000000000000036E-4</c:v>
                </c:pt>
                <c:pt idx="171">
                  <c:v>2.0000000000000036E-4</c:v>
                </c:pt>
                <c:pt idx="172">
                  <c:v>2.0000000000000036E-4</c:v>
                </c:pt>
                <c:pt idx="173">
                  <c:v>2.0000000000000036E-4</c:v>
                </c:pt>
                <c:pt idx="174">
                  <c:v>2.0000000000000036E-4</c:v>
                </c:pt>
                <c:pt idx="175">
                  <c:v>4.0000000000000034E-4</c:v>
                </c:pt>
                <c:pt idx="176">
                  <c:v>4.0000000000000034E-4</c:v>
                </c:pt>
                <c:pt idx="177">
                  <c:v>4.0000000000000034E-4</c:v>
                </c:pt>
                <c:pt idx="178">
                  <c:v>4.0000000000000034E-4</c:v>
                </c:pt>
                <c:pt idx="179">
                  <c:v>4.0000000000000034E-4</c:v>
                </c:pt>
                <c:pt idx="180">
                  <c:v>4.0000000000000034E-4</c:v>
                </c:pt>
                <c:pt idx="181">
                  <c:v>4.0000000000000034E-4</c:v>
                </c:pt>
                <c:pt idx="182">
                  <c:v>4.0000000000000034E-4</c:v>
                </c:pt>
                <c:pt idx="183">
                  <c:v>6.0000000000000092E-4</c:v>
                </c:pt>
                <c:pt idx="184">
                  <c:v>6.0000000000000092E-4</c:v>
                </c:pt>
                <c:pt idx="185">
                  <c:v>6.0000000000000092E-4</c:v>
                </c:pt>
                <c:pt idx="186">
                  <c:v>6.0000000000000092E-4</c:v>
                </c:pt>
                <c:pt idx="187">
                  <c:v>6.0000000000000092E-4</c:v>
                </c:pt>
                <c:pt idx="188">
                  <c:v>6.0000000000000092E-4</c:v>
                </c:pt>
                <c:pt idx="189">
                  <c:v>6.0000000000000092E-4</c:v>
                </c:pt>
                <c:pt idx="190">
                  <c:v>6.0000000000000092E-4</c:v>
                </c:pt>
                <c:pt idx="191">
                  <c:v>6.0000000000000092E-4</c:v>
                </c:pt>
                <c:pt idx="192">
                  <c:v>6.0000000000000092E-4</c:v>
                </c:pt>
                <c:pt idx="193">
                  <c:v>6.0000000000000092E-4</c:v>
                </c:pt>
                <c:pt idx="194">
                  <c:v>6.0000000000000092E-4</c:v>
                </c:pt>
                <c:pt idx="195">
                  <c:v>6.0000000000000092E-4</c:v>
                </c:pt>
                <c:pt idx="196">
                  <c:v>6.0000000000000092E-4</c:v>
                </c:pt>
                <c:pt idx="197">
                  <c:v>6.0000000000000092E-4</c:v>
                </c:pt>
                <c:pt idx="198">
                  <c:v>6.0000000000000092E-4</c:v>
                </c:pt>
                <c:pt idx="199">
                  <c:v>6.0000000000000092E-4</c:v>
                </c:pt>
                <c:pt idx="200">
                  <c:v>6.0000000000000092E-4</c:v>
                </c:pt>
                <c:pt idx="201">
                  <c:v>6.0000000000000092E-4</c:v>
                </c:pt>
                <c:pt idx="202">
                  <c:v>6.0000000000000092E-4</c:v>
                </c:pt>
                <c:pt idx="203">
                  <c:v>7.0000000000000097E-4</c:v>
                </c:pt>
                <c:pt idx="204">
                  <c:v>7.0000000000000097E-4</c:v>
                </c:pt>
                <c:pt idx="205">
                  <c:v>7.0000000000000097E-4</c:v>
                </c:pt>
                <c:pt idx="206">
                  <c:v>7.0000000000000097E-4</c:v>
                </c:pt>
                <c:pt idx="207">
                  <c:v>7.0000000000000097E-4</c:v>
                </c:pt>
                <c:pt idx="208">
                  <c:v>7.0000000000000097E-4</c:v>
                </c:pt>
                <c:pt idx="209">
                  <c:v>7.0000000000000097E-4</c:v>
                </c:pt>
                <c:pt idx="210">
                  <c:v>7.0000000000000097E-4</c:v>
                </c:pt>
                <c:pt idx="211">
                  <c:v>7.0000000000000097E-4</c:v>
                </c:pt>
                <c:pt idx="212">
                  <c:v>7.0000000000000097E-4</c:v>
                </c:pt>
                <c:pt idx="213">
                  <c:v>7.0000000000000097E-4</c:v>
                </c:pt>
                <c:pt idx="214">
                  <c:v>7.0000000000000097E-4</c:v>
                </c:pt>
                <c:pt idx="215">
                  <c:v>7.0000000000000097E-4</c:v>
                </c:pt>
                <c:pt idx="216">
                  <c:v>7.0000000000000097E-4</c:v>
                </c:pt>
                <c:pt idx="217">
                  <c:v>7.0000000000000097E-4</c:v>
                </c:pt>
                <c:pt idx="218">
                  <c:v>7.0000000000000097E-4</c:v>
                </c:pt>
                <c:pt idx="219">
                  <c:v>7.0000000000000097E-4</c:v>
                </c:pt>
                <c:pt idx="220">
                  <c:v>7.0000000000000097E-4</c:v>
                </c:pt>
                <c:pt idx="221">
                  <c:v>7.0000000000000097E-4</c:v>
                </c:pt>
                <c:pt idx="222">
                  <c:v>7.0000000000000097E-4</c:v>
                </c:pt>
                <c:pt idx="223">
                  <c:v>8.0000000000000123E-4</c:v>
                </c:pt>
                <c:pt idx="224">
                  <c:v>8.0000000000000123E-4</c:v>
                </c:pt>
                <c:pt idx="225">
                  <c:v>9.0000000000000149E-4</c:v>
                </c:pt>
                <c:pt idx="226">
                  <c:v>9.0000000000000149E-4</c:v>
                </c:pt>
                <c:pt idx="227">
                  <c:v>9.0000000000000149E-4</c:v>
                </c:pt>
                <c:pt idx="228">
                  <c:v>9.0000000000000149E-4</c:v>
                </c:pt>
                <c:pt idx="229">
                  <c:v>9.0000000000000149E-4</c:v>
                </c:pt>
                <c:pt idx="230">
                  <c:v>9.0000000000000149E-4</c:v>
                </c:pt>
                <c:pt idx="231">
                  <c:v>9.0000000000000149E-4</c:v>
                </c:pt>
                <c:pt idx="232">
                  <c:v>9.0000000000000149E-4</c:v>
                </c:pt>
                <c:pt idx="233">
                  <c:v>9.0000000000000149E-4</c:v>
                </c:pt>
                <c:pt idx="234">
                  <c:v>9.0000000000000149E-4</c:v>
                </c:pt>
                <c:pt idx="235">
                  <c:v>9.0000000000000149E-4</c:v>
                </c:pt>
                <c:pt idx="236">
                  <c:v>9.0000000000000149E-4</c:v>
                </c:pt>
                <c:pt idx="237">
                  <c:v>9.0000000000000149E-4</c:v>
                </c:pt>
                <c:pt idx="238">
                  <c:v>9.0000000000000149E-4</c:v>
                </c:pt>
                <c:pt idx="239">
                  <c:v>9.0000000000000149E-4</c:v>
                </c:pt>
                <c:pt idx="240">
                  <c:v>9.0000000000000149E-4</c:v>
                </c:pt>
                <c:pt idx="241">
                  <c:v>9.0000000000000149E-4</c:v>
                </c:pt>
                <c:pt idx="242">
                  <c:v>9.0000000000000149E-4</c:v>
                </c:pt>
                <c:pt idx="243">
                  <c:v>9.0000000000000149E-4</c:v>
                </c:pt>
                <c:pt idx="244">
                  <c:v>9.0000000000000149E-4</c:v>
                </c:pt>
                <c:pt idx="245">
                  <c:v>9.0000000000000149E-4</c:v>
                </c:pt>
                <c:pt idx="246">
                  <c:v>9.0000000000000149E-4</c:v>
                </c:pt>
                <c:pt idx="247">
                  <c:v>9.0000000000000149E-4</c:v>
                </c:pt>
                <c:pt idx="248">
                  <c:v>9.0000000000000149E-4</c:v>
                </c:pt>
                <c:pt idx="249">
                  <c:v>9.0000000000000149E-4</c:v>
                </c:pt>
                <c:pt idx="250">
                  <c:v>9.0000000000000149E-4</c:v>
                </c:pt>
                <c:pt idx="251">
                  <c:v>9.0000000000000149E-4</c:v>
                </c:pt>
                <c:pt idx="252">
                  <c:v>9.0000000000000149E-4</c:v>
                </c:pt>
                <c:pt idx="253">
                  <c:v>9.0000000000000149E-4</c:v>
                </c:pt>
                <c:pt idx="254">
                  <c:v>9.0000000000000149E-4</c:v>
                </c:pt>
                <c:pt idx="255">
                  <c:v>9.0000000000000149E-4</c:v>
                </c:pt>
                <c:pt idx="256">
                  <c:v>9.0000000000000149E-4</c:v>
                </c:pt>
                <c:pt idx="257">
                  <c:v>9.0000000000000149E-4</c:v>
                </c:pt>
                <c:pt idx="258">
                  <c:v>9.0000000000000149E-4</c:v>
                </c:pt>
                <c:pt idx="259">
                  <c:v>9.0000000000000149E-4</c:v>
                </c:pt>
                <c:pt idx="260">
                  <c:v>9.0000000000000149E-4</c:v>
                </c:pt>
                <c:pt idx="261">
                  <c:v>9.0000000000000149E-4</c:v>
                </c:pt>
                <c:pt idx="262">
                  <c:v>9.0000000000000149E-4</c:v>
                </c:pt>
                <c:pt idx="263">
                  <c:v>9.0000000000000149E-4</c:v>
                </c:pt>
                <c:pt idx="264">
                  <c:v>9.0000000000000149E-4</c:v>
                </c:pt>
                <c:pt idx="265">
                  <c:v>9.0000000000000149E-4</c:v>
                </c:pt>
                <c:pt idx="266">
                  <c:v>9.0000000000000149E-4</c:v>
                </c:pt>
                <c:pt idx="267">
                  <c:v>9.0000000000000149E-4</c:v>
                </c:pt>
                <c:pt idx="268">
                  <c:v>9.0000000000000149E-4</c:v>
                </c:pt>
                <c:pt idx="269">
                  <c:v>9.0000000000000149E-4</c:v>
                </c:pt>
                <c:pt idx="270">
                  <c:v>9.0000000000000149E-4</c:v>
                </c:pt>
                <c:pt idx="271">
                  <c:v>9.0000000000000149E-4</c:v>
                </c:pt>
                <c:pt idx="272">
                  <c:v>9.0000000000000149E-4</c:v>
                </c:pt>
                <c:pt idx="273">
                  <c:v>9.0000000000000149E-4</c:v>
                </c:pt>
                <c:pt idx="274">
                  <c:v>9.0000000000000149E-4</c:v>
                </c:pt>
                <c:pt idx="275">
                  <c:v>9.0000000000000149E-4</c:v>
                </c:pt>
                <c:pt idx="276">
                  <c:v>9.0000000000000149E-4</c:v>
                </c:pt>
                <c:pt idx="277">
                  <c:v>9.0000000000000149E-4</c:v>
                </c:pt>
                <c:pt idx="278">
                  <c:v>9.0000000000000149E-4</c:v>
                </c:pt>
                <c:pt idx="279">
                  <c:v>9.0000000000000149E-4</c:v>
                </c:pt>
                <c:pt idx="280">
                  <c:v>9.0000000000000149E-4</c:v>
                </c:pt>
                <c:pt idx="281">
                  <c:v>9.0000000000000149E-4</c:v>
                </c:pt>
                <c:pt idx="282">
                  <c:v>9.0000000000000149E-4</c:v>
                </c:pt>
                <c:pt idx="283">
                  <c:v>9.0000000000000149E-4</c:v>
                </c:pt>
                <c:pt idx="284">
                  <c:v>9.0000000000000149E-4</c:v>
                </c:pt>
                <c:pt idx="285">
                  <c:v>9.0000000000000149E-4</c:v>
                </c:pt>
                <c:pt idx="286">
                  <c:v>9.0000000000000149E-4</c:v>
                </c:pt>
                <c:pt idx="287">
                  <c:v>9.0000000000000149E-4</c:v>
                </c:pt>
                <c:pt idx="288">
                  <c:v>9.0000000000000149E-4</c:v>
                </c:pt>
                <c:pt idx="289">
                  <c:v>9.0000000000000149E-4</c:v>
                </c:pt>
                <c:pt idx="290">
                  <c:v>9.0000000000000149E-4</c:v>
                </c:pt>
                <c:pt idx="291">
                  <c:v>9.0000000000000149E-4</c:v>
                </c:pt>
                <c:pt idx="292">
                  <c:v>9.0000000000000149E-4</c:v>
                </c:pt>
                <c:pt idx="293">
                  <c:v>9.0000000000000149E-4</c:v>
                </c:pt>
                <c:pt idx="294">
                  <c:v>9.0000000000000149E-4</c:v>
                </c:pt>
                <c:pt idx="295">
                  <c:v>9.0000000000000149E-4</c:v>
                </c:pt>
                <c:pt idx="296">
                  <c:v>9.0000000000000149E-4</c:v>
                </c:pt>
                <c:pt idx="297">
                  <c:v>9.0000000000000149E-4</c:v>
                </c:pt>
                <c:pt idx="298">
                  <c:v>9.0000000000000149E-4</c:v>
                </c:pt>
                <c:pt idx="299">
                  <c:v>9.0000000000000149E-4</c:v>
                </c:pt>
                <c:pt idx="300">
                  <c:v>9.0000000000000149E-4</c:v>
                </c:pt>
                <c:pt idx="301">
                  <c:v>9.0000000000000149E-4</c:v>
                </c:pt>
                <c:pt idx="302">
                  <c:v>9.0000000000000149E-4</c:v>
                </c:pt>
                <c:pt idx="303">
                  <c:v>9.0000000000000149E-4</c:v>
                </c:pt>
                <c:pt idx="304">
                  <c:v>9.0000000000000149E-4</c:v>
                </c:pt>
                <c:pt idx="305">
                  <c:v>9.0000000000000149E-4</c:v>
                </c:pt>
                <c:pt idx="306">
                  <c:v>9.0000000000000149E-4</c:v>
                </c:pt>
                <c:pt idx="307">
                  <c:v>9.0000000000000149E-4</c:v>
                </c:pt>
                <c:pt idx="308">
                  <c:v>9.0000000000000149E-4</c:v>
                </c:pt>
                <c:pt idx="309">
                  <c:v>9.0000000000000149E-4</c:v>
                </c:pt>
                <c:pt idx="310">
                  <c:v>9.0000000000000149E-4</c:v>
                </c:pt>
                <c:pt idx="311">
                  <c:v>9.0000000000000149E-4</c:v>
                </c:pt>
                <c:pt idx="312">
                  <c:v>9.0000000000000149E-4</c:v>
                </c:pt>
                <c:pt idx="313">
                  <c:v>9.0000000000000149E-4</c:v>
                </c:pt>
                <c:pt idx="314">
                  <c:v>9.0000000000000149E-4</c:v>
                </c:pt>
                <c:pt idx="315">
                  <c:v>9.0000000000000149E-4</c:v>
                </c:pt>
                <c:pt idx="316">
                  <c:v>9.0000000000000149E-4</c:v>
                </c:pt>
                <c:pt idx="317">
                  <c:v>9.0000000000000149E-4</c:v>
                </c:pt>
                <c:pt idx="318">
                  <c:v>9.0000000000000149E-4</c:v>
                </c:pt>
                <c:pt idx="319">
                  <c:v>9.0000000000000149E-4</c:v>
                </c:pt>
                <c:pt idx="320">
                  <c:v>9.0000000000000149E-4</c:v>
                </c:pt>
                <c:pt idx="321">
                  <c:v>9.0000000000000149E-4</c:v>
                </c:pt>
                <c:pt idx="322">
                  <c:v>9.0000000000000149E-4</c:v>
                </c:pt>
                <c:pt idx="323">
                  <c:v>9.0000000000000149E-4</c:v>
                </c:pt>
                <c:pt idx="324">
                  <c:v>9.0000000000000149E-4</c:v>
                </c:pt>
                <c:pt idx="325">
                  <c:v>9.0000000000000149E-4</c:v>
                </c:pt>
                <c:pt idx="326">
                  <c:v>9.0000000000000149E-4</c:v>
                </c:pt>
                <c:pt idx="327">
                  <c:v>9.0000000000000149E-4</c:v>
                </c:pt>
                <c:pt idx="328">
                  <c:v>9.0000000000000149E-4</c:v>
                </c:pt>
                <c:pt idx="329">
                  <c:v>9.0000000000000149E-4</c:v>
                </c:pt>
                <c:pt idx="330">
                  <c:v>9.0000000000000149E-4</c:v>
                </c:pt>
                <c:pt idx="331">
                  <c:v>9.0000000000000149E-4</c:v>
                </c:pt>
                <c:pt idx="332">
                  <c:v>9.0000000000000149E-4</c:v>
                </c:pt>
                <c:pt idx="333">
                  <c:v>9.0000000000000149E-4</c:v>
                </c:pt>
                <c:pt idx="334">
                  <c:v>9.0000000000000149E-4</c:v>
                </c:pt>
                <c:pt idx="335">
                  <c:v>9.0000000000000149E-4</c:v>
                </c:pt>
                <c:pt idx="336">
                  <c:v>9.0000000000000149E-4</c:v>
                </c:pt>
                <c:pt idx="337">
                  <c:v>9.0000000000000149E-4</c:v>
                </c:pt>
                <c:pt idx="338">
                  <c:v>9.0000000000000149E-4</c:v>
                </c:pt>
                <c:pt idx="339">
                  <c:v>9.0000000000000149E-4</c:v>
                </c:pt>
                <c:pt idx="340">
                  <c:v>9.0000000000000149E-4</c:v>
                </c:pt>
                <c:pt idx="341">
                  <c:v>9.0000000000000149E-4</c:v>
                </c:pt>
                <c:pt idx="342">
                  <c:v>9.0000000000000149E-4</c:v>
                </c:pt>
                <c:pt idx="343">
                  <c:v>9.0000000000000149E-4</c:v>
                </c:pt>
                <c:pt idx="344">
                  <c:v>1.100000000000002E-3</c:v>
                </c:pt>
                <c:pt idx="345">
                  <c:v>1.100000000000002E-3</c:v>
                </c:pt>
                <c:pt idx="346">
                  <c:v>1.100000000000002E-3</c:v>
                </c:pt>
                <c:pt idx="347">
                  <c:v>1.100000000000002E-3</c:v>
                </c:pt>
                <c:pt idx="348">
                  <c:v>1.100000000000002E-3</c:v>
                </c:pt>
                <c:pt idx="349">
                  <c:v>1.1999999999999999E-3</c:v>
                </c:pt>
                <c:pt idx="350">
                  <c:v>1.1999999999999999E-3</c:v>
                </c:pt>
                <c:pt idx="351">
                  <c:v>1.1999999999999999E-3</c:v>
                </c:pt>
                <c:pt idx="352">
                  <c:v>1.2999999999999984E-3</c:v>
                </c:pt>
                <c:pt idx="353">
                  <c:v>1.2999999999999984E-3</c:v>
                </c:pt>
                <c:pt idx="354">
                  <c:v>1.2999999999999984E-3</c:v>
                </c:pt>
                <c:pt idx="355">
                  <c:v>1.2999999999999984E-3</c:v>
                </c:pt>
                <c:pt idx="356">
                  <c:v>1.2999999999999984E-3</c:v>
                </c:pt>
                <c:pt idx="357">
                  <c:v>1.4000000000000015E-3</c:v>
                </c:pt>
                <c:pt idx="358">
                  <c:v>1.4000000000000015E-3</c:v>
                </c:pt>
                <c:pt idx="359">
                  <c:v>1.5000000000000015E-3</c:v>
                </c:pt>
                <c:pt idx="360">
                  <c:v>1.7000000000000023E-3</c:v>
                </c:pt>
                <c:pt idx="361">
                  <c:v>1.900000000000003E-3</c:v>
                </c:pt>
                <c:pt idx="362">
                  <c:v>2.0000000000000031E-3</c:v>
                </c:pt>
                <c:pt idx="363">
                  <c:v>2.0000000000000031E-3</c:v>
                </c:pt>
                <c:pt idx="364">
                  <c:v>2.0000000000000031E-3</c:v>
                </c:pt>
                <c:pt idx="365">
                  <c:v>2.0000000000000031E-3</c:v>
                </c:pt>
                <c:pt idx="366">
                  <c:v>2.0000000000000031E-3</c:v>
                </c:pt>
                <c:pt idx="367">
                  <c:v>2.0999999999999999E-3</c:v>
                </c:pt>
                <c:pt idx="368">
                  <c:v>2.0999999999999999E-3</c:v>
                </c:pt>
                <c:pt idx="369">
                  <c:v>2.0999999999999999E-3</c:v>
                </c:pt>
                <c:pt idx="370">
                  <c:v>2.0999999999999999E-3</c:v>
                </c:pt>
                <c:pt idx="371">
                  <c:v>2.0999999999999999E-3</c:v>
                </c:pt>
                <c:pt idx="372">
                  <c:v>2.0999999999999999E-3</c:v>
                </c:pt>
                <c:pt idx="373">
                  <c:v>2.0999999999999999E-3</c:v>
                </c:pt>
                <c:pt idx="374">
                  <c:v>2.0999999999999999E-3</c:v>
                </c:pt>
                <c:pt idx="375">
                  <c:v>2.0999999999999999E-3</c:v>
                </c:pt>
                <c:pt idx="376">
                  <c:v>2.0999999999999999E-3</c:v>
                </c:pt>
                <c:pt idx="377">
                  <c:v>2.0999999999999999E-3</c:v>
                </c:pt>
                <c:pt idx="378">
                  <c:v>2.0999999999999999E-3</c:v>
                </c:pt>
                <c:pt idx="379">
                  <c:v>2.0999999999999999E-3</c:v>
                </c:pt>
                <c:pt idx="380">
                  <c:v>2.0999999999999999E-3</c:v>
                </c:pt>
                <c:pt idx="381">
                  <c:v>2.0999999999999999E-3</c:v>
                </c:pt>
                <c:pt idx="382">
                  <c:v>2.0999999999999999E-3</c:v>
                </c:pt>
                <c:pt idx="383">
                  <c:v>2.0999999999999999E-3</c:v>
                </c:pt>
                <c:pt idx="384">
                  <c:v>2.0999999999999999E-3</c:v>
                </c:pt>
                <c:pt idx="385">
                  <c:v>2.0999999999999999E-3</c:v>
                </c:pt>
                <c:pt idx="386">
                  <c:v>2.0999999999999999E-3</c:v>
                </c:pt>
                <c:pt idx="387">
                  <c:v>2.0999999999999999E-3</c:v>
                </c:pt>
                <c:pt idx="388">
                  <c:v>2.0999999999999999E-3</c:v>
                </c:pt>
                <c:pt idx="389">
                  <c:v>2.0999999999999999E-3</c:v>
                </c:pt>
                <c:pt idx="390">
                  <c:v>2.0999999999999999E-3</c:v>
                </c:pt>
                <c:pt idx="391">
                  <c:v>2.0999999999999999E-3</c:v>
                </c:pt>
                <c:pt idx="392">
                  <c:v>2.0999999999999999E-3</c:v>
                </c:pt>
                <c:pt idx="393">
                  <c:v>2.0999999999999999E-3</c:v>
                </c:pt>
                <c:pt idx="394">
                  <c:v>2.0999999999999999E-3</c:v>
                </c:pt>
                <c:pt idx="395">
                  <c:v>2.0999999999999999E-3</c:v>
                </c:pt>
                <c:pt idx="396">
                  <c:v>2.0999999999999999E-3</c:v>
                </c:pt>
                <c:pt idx="397">
                  <c:v>2.0999999999999999E-3</c:v>
                </c:pt>
                <c:pt idx="398">
                  <c:v>2.0999999999999999E-3</c:v>
                </c:pt>
                <c:pt idx="399">
                  <c:v>2.0999999999999999E-3</c:v>
                </c:pt>
                <c:pt idx="400">
                  <c:v>2.0999999999999999E-3</c:v>
                </c:pt>
                <c:pt idx="401">
                  <c:v>2.0999999999999999E-3</c:v>
                </c:pt>
                <c:pt idx="402">
                  <c:v>2.0999999999999999E-3</c:v>
                </c:pt>
                <c:pt idx="403">
                  <c:v>2.2000000000000036E-3</c:v>
                </c:pt>
                <c:pt idx="404">
                  <c:v>2.2000000000000036E-3</c:v>
                </c:pt>
                <c:pt idx="405">
                  <c:v>2.2000000000000036E-3</c:v>
                </c:pt>
                <c:pt idx="406">
                  <c:v>2.2000000000000036E-3</c:v>
                </c:pt>
                <c:pt idx="407">
                  <c:v>2.2000000000000036E-3</c:v>
                </c:pt>
                <c:pt idx="408">
                  <c:v>2.2000000000000036E-3</c:v>
                </c:pt>
                <c:pt idx="409">
                  <c:v>2.2000000000000036E-3</c:v>
                </c:pt>
                <c:pt idx="410">
                  <c:v>2.2000000000000036E-3</c:v>
                </c:pt>
                <c:pt idx="411">
                  <c:v>2.2000000000000036E-3</c:v>
                </c:pt>
                <c:pt idx="412">
                  <c:v>2.2000000000000036E-3</c:v>
                </c:pt>
                <c:pt idx="413">
                  <c:v>2.2000000000000036E-3</c:v>
                </c:pt>
                <c:pt idx="414">
                  <c:v>2.2000000000000036E-3</c:v>
                </c:pt>
                <c:pt idx="415">
                  <c:v>2.2000000000000036E-3</c:v>
                </c:pt>
                <c:pt idx="416">
                  <c:v>2.2000000000000036E-3</c:v>
                </c:pt>
                <c:pt idx="417">
                  <c:v>2.2000000000000036E-3</c:v>
                </c:pt>
                <c:pt idx="418">
                  <c:v>2.2000000000000036E-3</c:v>
                </c:pt>
                <c:pt idx="419">
                  <c:v>2.2000000000000036E-3</c:v>
                </c:pt>
                <c:pt idx="420">
                  <c:v>2.2000000000000036E-3</c:v>
                </c:pt>
                <c:pt idx="421">
                  <c:v>2.2000000000000036E-3</c:v>
                </c:pt>
                <c:pt idx="422">
                  <c:v>2.2000000000000036E-3</c:v>
                </c:pt>
                <c:pt idx="423">
                  <c:v>2.2000000000000036E-3</c:v>
                </c:pt>
                <c:pt idx="424">
                  <c:v>2.2000000000000036E-3</c:v>
                </c:pt>
                <c:pt idx="425">
                  <c:v>2.2000000000000036E-3</c:v>
                </c:pt>
                <c:pt idx="426">
                  <c:v>2.2000000000000036E-3</c:v>
                </c:pt>
                <c:pt idx="427">
                  <c:v>2.2000000000000036E-3</c:v>
                </c:pt>
                <c:pt idx="428">
                  <c:v>2.2000000000000036E-3</c:v>
                </c:pt>
                <c:pt idx="429">
                  <c:v>2.2000000000000036E-3</c:v>
                </c:pt>
                <c:pt idx="430">
                  <c:v>2.2000000000000036E-3</c:v>
                </c:pt>
                <c:pt idx="431">
                  <c:v>2.2000000000000036E-3</c:v>
                </c:pt>
                <c:pt idx="432">
                  <c:v>2.2000000000000036E-3</c:v>
                </c:pt>
                <c:pt idx="433">
                  <c:v>2.2000000000000036E-3</c:v>
                </c:pt>
                <c:pt idx="434">
                  <c:v>2.2000000000000036E-3</c:v>
                </c:pt>
                <c:pt idx="435">
                  <c:v>2.2000000000000036E-3</c:v>
                </c:pt>
                <c:pt idx="436">
                  <c:v>2.2000000000000036E-3</c:v>
                </c:pt>
                <c:pt idx="437">
                  <c:v>2.2000000000000036E-3</c:v>
                </c:pt>
                <c:pt idx="438">
                  <c:v>2.2000000000000036E-3</c:v>
                </c:pt>
                <c:pt idx="439">
                  <c:v>2.2000000000000036E-3</c:v>
                </c:pt>
                <c:pt idx="440">
                  <c:v>2.2000000000000036E-3</c:v>
                </c:pt>
                <c:pt idx="441">
                  <c:v>2.2000000000000036E-3</c:v>
                </c:pt>
                <c:pt idx="442">
                  <c:v>2.2000000000000036E-3</c:v>
                </c:pt>
                <c:pt idx="443">
                  <c:v>2.2000000000000036E-3</c:v>
                </c:pt>
                <c:pt idx="444">
                  <c:v>2.2000000000000036E-3</c:v>
                </c:pt>
                <c:pt idx="445">
                  <c:v>2.2000000000000036E-3</c:v>
                </c:pt>
                <c:pt idx="446">
                  <c:v>2.2000000000000036E-3</c:v>
                </c:pt>
                <c:pt idx="447">
                  <c:v>2.2000000000000036E-3</c:v>
                </c:pt>
                <c:pt idx="448">
                  <c:v>2.2000000000000036E-3</c:v>
                </c:pt>
                <c:pt idx="449">
                  <c:v>2.2000000000000036E-3</c:v>
                </c:pt>
                <c:pt idx="450">
                  <c:v>2.2000000000000036E-3</c:v>
                </c:pt>
                <c:pt idx="451">
                  <c:v>2.2000000000000036E-3</c:v>
                </c:pt>
                <c:pt idx="452">
                  <c:v>2.3999999999999998E-3</c:v>
                </c:pt>
                <c:pt idx="453">
                  <c:v>2.3999999999999998E-3</c:v>
                </c:pt>
                <c:pt idx="454">
                  <c:v>2.3999999999999998E-3</c:v>
                </c:pt>
                <c:pt idx="455">
                  <c:v>2.3999999999999998E-3</c:v>
                </c:pt>
                <c:pt idx="456">
                  <c:v>2.3999999999999998E-3</c:v>
                </c:pt>
                <c:pt idx="457">
                  <c:v>2.3999999999999998E-3</c:v>
                </c:pt>
                <c:pt idx="458">
                  <c:v>2.3999999999999998E-3</c:v>
                </c:pt>
                <c:pt idx="459">
                  <c:v>2.3999999999999998E-3</c:v>
                </c:pt>
                <c:pt idx="460">
                  <c:v>2.3999999999999998E-3</c:v>
                </c:pt>
                <c:pt idx="461">
                  <c:v>2.3999999999999998E-3</c:v>
                </c:pt>
                <c:pt idx="462">
                  <c:v>2.3999999999999998E-3</c:v>
                </c:pt>
                <c:pt idx="463">
                  <c:v>2.3999999999999998E-3</c:v>
                </c:pt>
                <c:pt idx="464">
                  <c:v>2.3999999999999998E-3</c:v>
                </c:pt>
                <c:pt idx="465">
                  <c:v>2.3999999999999998E-3</c:v>
                </c:pt>
                <c:pt idx="466">
                  <c:v>2.3999999999999998E-3</c:v>
                </c:pt>
                <c:pt idx="467">
                  <c:v>2.3999999999999998E-3</c:v>
                </c:pt>
                <c:pt idx="468">
                  <c:v>2.3999999999999998E-3</c:v>
                </c:pt>
                <c:pt idx="469">
                  <c:v>2.3999999999999998E-3</c:v>
                </c:pt>
                <c:pt idx="470">
                  <c:v>2.3999999999999998E-3</c:v>
                </c:pt>
                <c:pt idx="471">
                  <c:v>2.3999999999999998E-3</c:v>
                </c:pt>
                <c:pt idx="472">
                  <c:v>2.3999999999999998E-3</c:v>
                </c:pt>
                <c:pt idx="473">
                  <c:v>2.3999999999999998E-3</c:v>
                </c:pt>
                <c:pt idx="474">
                  <c:v>2.3999999999999998E-3</c:v>
                </c:pt>
                <c:pt idx="475">
                  <c:v>2.3999999999999998E-3</c:v>
                </c:pt>
                <c:pt idx="476">
                  <c:v>2.3999999999999998E-3</c:v>
                </c:pt>
                <c:pt idx="477">
                  <c:v>2.3999999999999998E-3</c:v>
                </c:pt>
                <c:pt idx="478">
                  <c:v>2.3999999999999998E-3</c:v>
                </c:pt>
                <c:pt idx="479">
                  <c:v>2.3999999999999998E-3</c:v>
                </c:pt>
                <c:pt idx="480">
                  <c:v>2.3999999999999998E-3</c:v>
                </c:pt>
                <c:pt idx="481">
                  <c:v>2.3999999999999998E-3</c:v>
                </c:pt>
                <c:pt idx="482">
                  <c:v>2.3999999999999998E-3</c:v>
                </c:pt>
                <c:pt idx="483">
                  <c:v>2.3999999999999998E-3</c:v>
                </c:pt>
                <c:pt idx="484">
                  <c:v>2.3999999999999998E-3</c:v>
                </c:pt>
                <c:pt idx="485">
                  <c:v>2.3999999999999998E-3</c:v>
                </c:pt>
                <c:pt idx="486">
                  <c:v>2.3999999999999998E-3</c:v>
                </c:pt>
                <c:pt idx="487">
                  <c:v>2.3999999999999998E-3</c:v>
                </c:pt>
                <c:pt idx="488">
                  <c:v>2.3999999999999998E-3</c:v>
                </c:pt>
                <c:pt idx="489">
                  <c:v>2.3999999999999998E-3</c:v>
                </c:pt>
                <c:pt idx="490">
                  <c:v>2.3999999999999998E-3</c:v>
                </c:pt>
                <c:pt idx="491">
                  <c:v>2.3999999999999998E-3</c:v>
                </c:pt>
                <c:pt idx="492">
                  <c:v>2.3999999999999998E-3</c:v>
                </c:pt>
                <c:pt idx="493">
                  <c:v>2.3999999999999998E-3</c:v>
                </c:pt>
                <c:pt idx="494">
                  <c:v>2.3999999999999998E-3</c:v>
                </c:pt>
                <c:pt idx="495">
                  <c:v>2.3999999999999998E-3</c:v>
                </c:pt>
                <c:pt idx="496">
                  <c:v>2.3999999999999998E-3</c:v>
                </c:pt>
                <c:pt idx="497">
                  <c:v>2.3999999999999998E-3</c:v>
                </c:pt>
                <c:pt idx="498">
                  <c:v>2.3999999999999998E-3</c:v>
                </c:pt>
                <c:pt idx="499">
                  <c:v>2.3999999999999998E-3</c:v>
                </c:pt>
                <c:pt idx="500">
                  <c:v>2.3999999999999998E-3</c:v>
                </c:pt>
                <c:pt idx="501">
                  <c:v>2.3999999999999998E-3</c:v>
                </c:pt>
                <c:pt idx="502">
                  <c:v>2.3999999999999998E-3</c:v>
                </c:pt>
                <c:pt idx="503">
                  <c:v>2.3999999999999998E-3</c:v>
                </c:pt>
                <c:pt idx="504">
                  <c:v>2.3999999999999998E-3</c:v>
                </c:pt>
                <c:pt idx="505">
                  <c:v>2.3999999999999998E-3</c:v>
                </c:pt>
                <c:pt idx="506">
                  <c:v>2.3999999999999998E-3</c:v>
                </c:pt>
                <c:pt idx="507">
                  <c:v>2.3999999999999998E-3</c:v>
                </c:pt>
                <c:pt idx="508">
                  <c:v>2.3999999999999998E-3</c:v>
                </c:pt>
                <c:pt idx="509">
                  <c:v>2.3999999999999998E-3</c:v>
                </c:pt>
                <c:pt idx="510">
                  <c:v>2.3999999999999998E-3</c:v>
                </c:pt>
                <c:pt idx="511">
                  <c:v>2.3999999999999998E-3</c:v>
                </c:pt>
                <c:pt idx="512">
                  <c:v>2.3999999999999998E-3</c:v>
                </c:pt>
                <c:pt idx="513">
                  <c:v>2.3999999999999998E-3</c:v>
                </c:pt>
                <c:pt idx="514">
                  <c:v>2.3999999999999998E-3</c:v>
                </c:pt>
                <c:pt idx="515">
                  <c:v>2.3999999999999998E-3</c:v>
                </c:pt>
                <c:pt idx="516">
                  <c:v>2.3999999999999998E-3</c:v>
                </c:pt>
                <c:pt idx="517">
                  <c:v>2.3999999999999998E-3</c:v>
                </c:pt>
                <c:pt idx="518">
                  <c:v>2.3999999999999998E-3</c:v>
                </c:pt>
                <c:pt idx="519">
                  <c:v>2.3999999999999998E-3</c:v>
                </c:pt>
                <c:pt idx="520">
                  <c:v>2.3999999999999998E-3</c:v>
                </c:pt>
                <c:pt idx="521">
                  <c:v>2.3999999999999998E-3</c:v>
                </c:pt>
                <c:pt idx="522">
                  <c:v>2.3999999999999998E-3</c:v>
                </c:pt>
                <c:pt idx="523">
                  <c:v>2.3999999999999998E-3</c:v>
                </c:pt>
                <c:pt idx="524">
                  <c:v>2.3999999999999998E-3</c:v>
                </c:pt>
                <c:pt idx="525">
                  <c:v>2.3999999999999998E-3</c:v>
                </c:pt>
                <c:pt idx="526">
                  <c:v>2.3999999999999998E-3</c:v>
                </c:pt>
                <c:pt idx="527">
                  <c:v>2.3999999999999998E-3</c:v>
                </c:pt>
                <c:pt idx="528">
                  <c:v>2.3999999999999998E-3</c:v>
                </c:pt>
                <c:pt idx="529">
                  <c:v>2.3999999999999998E-3</c:v>
                </c:pt>
                <c:pt idx="530">
                  <c:v>2.3999999999999998E-3</c:v>
                </c:pt>
                <c:pt idx="531">
                  <c:v>2.3999999999999998E-3</c:v>
                </c:pt>
                <c:pt idx="532">
                  <c:v>2.3999999999999998E-3</c:v>
                </c:pt>
                <c:pt idx="533">
                  <c:v>2.3999999999999998E-3</c:v>
                </c:pt>
                <c:pt idx="534">
                  <c:v>2.3999999999999998E-3</c:v>
                </c:pt>
                <c:pt idx="535">
                  <c:v>2.3999999999999998E-3</c:v>
                </c:pt>
                <c:pt idx="536">
                  <c:v>2.3999999999999998E-3</c:v>
                </c:pt>
                <c:pt idx="537">
                  <c:v>2.3999999999999998E-3</c:v>
                </c:pt>
                <c:pt idx="538">
                  <c:v>2.3999999999999998E-3</c:v>
                </c:pt>
                <c:pt idx="539">
                  <c:v>2.3999999999999998E-3</c:v>
                </c:pt>
                <c:pt idx="540">
                  <c:v>2.3999999999999998E-3</c:v>
                </c:pt>
                <c:pt idx="541">
                  <c:v>2.3999999999999998E-3</c:v>
                </c:pt>
                <c:pt idx="542">
                  <c:v>2.3999999999999998E-3</c:v>
                </c:pt>
                <c:pt idx="543">
                  <c:v>2.3999999999999998E-3</c:v>
                </c:pt>
                <c:pt idx="544">
                  <c:v>2.3999999999999998E-3</c:v>
                </c:pt>
                <c:pt idx="545">
                  <c:v>2.3999999999999998E-3</c:v>
                </c:pt>
                <c:pt idx="546">
                  <c:v>2.3999999999999998E-3</c:v>
                </c:pt>
                <c:pt idx="547">
                  <c:v>2.3999999999999998E-3</c:v>
                </c:pt>
                <c:pt idx="548">
                  <c:v>2.3999999999999998E-3</c:v>
                </c:pt>
                <c:pt idx="549">
                  <c:v>2.3999999999999998E-3</c:v>
                </c:pt>
                <c:pt idx="550">
                  <c:v>2.3999999999999998E-3</c:v>
                </c:pt>
                <c:pt idx="551">
                  <c:v>2.3999999999999998E-3</c:v>
                </c:pt>
                <c:pt idx="552">
                  <c:v>2.3999999999999998E-3</c:v>
                </c:pt>
                <c:pt idx="553">
                  <c:v>2.3999999999999998E-3</c:v>
                </c:pt>
                <c:pt idx="554">
                  <c:v>2.3999999999999998E-3</c:v>
                </c:pt>
                <c:pt idx="555">
                  <c:v>2.3999999999999998E-3</c:v>
                </c:pt>
                <c:pt idx="556">
                  <c:v>2.3999999999999998E-3</c:v>
                </c:pt>
                <c:pt idx="557">
                  <c:v>2.3999999999999998E-3</c:v>
                </c:pt>
                <c:pt idx="558">
                  <c:v>2.3999999999999998E-3</c:v>
                </c:pt>
                <c:pt idx="559">
                  <c:v>2.3999999999999998E-3</c:v>
                </c:pt>
                <c:pt idx="560">
                  <c:v>2.3999999999999998E-3</c:v>
                </c:pt>
                <c:pt idx="561">
                  <c:v>2.3999999999999998E-3</c:v>
                </c:pt>
                <c:pt idx="562">
                  <c:v>2.3999999999999998E-3</c:v>
                </c:pt>
                <c:pt idx="563">
                  <c:v>2.3999999999999998E-3</c:v>
                </c:pt>
                <c:pt idx="564">
                  <c:v>2.3999999999999998E-3</c:v>
                </c:pt>
                <c:pt idx="565">
                  <c:v>2.3999999999999998E-3</c:v>
                </c:pt>
                <c:pt idx="566">
                  <c:v>2.3999999999999998E-3</c:v>
                </c:pt>
                <c:pt idx="567">
                  <c:v>2.3999999999999998E-3</c:v>
                </c:pt>
                <c:pt idx="568">
                  <c:v>2.3999999999999998E-3</c:v>
                </c:pt>
                <c:pt idx="569">
                  <c:v>2.3999999999999998E-3</c:v>
                </c:pt>
                <c:pt idx="570">
                  <c:v>2.3999999999999998E-3</c:v>
                </c:pt>
                <c:pt idx="571">
                  <c:v>2.3999999999999998E-3</c:v>
                </c:pt>
                <c:pt idx="572">
                  <c:v>2.3999999999999998E-3</c:v>
                </c:pt>
                <c:pt idx="573">
                  <c:v>2.3999999999999998E-3</c:v>
                </c:pt>
                <c:pt idx="574">
                  <c:v>2.3999999999999998E-3</c:v>
                </c:pt>
                <c:pt idx="575">
                  <c:v>2.3999999999999998E-3</c:v>
                </c:pt>
                <c:pt idx="576">
                  <c:v>2.3999999999999998E-3</c:v>
                </c:pt>
                <c:pt idx="577">
                  <c:v>2.3999999999999998E-3</c:v>
                </c:pt>
                <c:pt idx="578">
                  <c:v>2.3999999999999998E-3</c:v>
                </c:pt>
                <c:pt idx="579">
                  <c:v>2.3999999999999998E-3</c:v>
                </c:pt>
                <c:pt idx="580">
                  <c:v>2.3999999999999998E-3</c:v>
                </c:pt>
                <c:pt idx="581">
                  <c:v>2.3999999999999998E-3</c:v>
                </c:pt>
                <c:pt idx="582">
                  <c:v>2.3999999999999998E-3</c:v>
                </c:pt>
                <c:pt idx="583">
                  <c:v>2.3999999999999998E-3</c:v>
                </c:pt>
                <c:pt idx="584">
                  <c:v>2.3999999999999998E-3</c:v>
                </c:pt>
                <c:pt idx="585">
                  <c:v>2.3999999999999998E-3</c:v>
                </c:pt>
                <c:pt idx="586">
                  <c:v>2.3999999999999998E-3</c:v>
                </c:pt>
                <c:pt idx="587">
                  <c:v>2.3999999999999998E-3</c:v>
                </c:pt>
                <c:pt idx="588">
                  <c:v>2.3999999999999998E-3</c:v>
                </c:pt>
                <c:pt idx="589">
                  <c:v>2.3999999999999998E-3</c:v>
                </c:pt>
                <c:pt idx="590">
                  <c:v>2.3999999999999998E-3</c:v>
                </c:pt>
                <c:pt idx="591">
                  <c:v>2.3999999999999998E-3</c:v>
                </c:pt>
                <c:pt idx="592">
                  <c:v>2.3999999999999998E-3</c:v>
                </c:pt>
                <c:pt idx="593">
                  <c:v>2.3999999999999998E-3</c:v>
                </c:pt>
                <c:pt idx="594">
                  <c:v>2.3999999999999998E-3</c:v>
                </c:pt>
                <c:pt idx="595">
                  <c:v>2.3999999999999998E-3</c:v>
                </c:pt>
                <c:pt idx="596">
                  <c:v>2.3999999999999998E-3</c:v>
                </c:pt>
                <c:pt idx="597">
                  <c:v>2.3999999999999998E-3</c:v>
                </c:pt>
                <c:pt idx="598">
                  <c:v>2.3999999999999998E-3</c:v>
                </c:pt>
                <c:pt idx="599">
                  <c:v>2.3999999999999998E-3</c:v>
                </c:pt>
                <c:pt idx="600">
                  <c:v>2.3999999999999998E-3</c:v>
                </c:pt>
                <c:pt idx="601">
                  <c:v>2.3999999999999998E-3</c:v>
                </c:pt>
                <c:pt idx="602">
                  <c:v>2.3999999999999998E-3</c:v>
                </c:pt>
                <c:pt idx="603">
                  <c:v>2.3999999999999998E-3</c:v>
                </c:pt>
                <c:pt idx="604">
                  <c:v>2.3999999999999998E-3</c:v>
                </c:pt>
                <c:pt idx="605">
                  <c:v>2.3999999999999998E-3</c:v>
                </c:pt>
                <c:pt idx="606">
                  <c:v>2.3999999999999998E-3</c:v>
                </c:pt>
                <c:pt idx="607">
                  <c:v>2.3999999999999998E-3</c:v>
                </c:pt>
                <c:pt idx="608">
                  <c:v>2.3999999999999998E-3</c:v>
                </c:pt>
                <c:pt idx="609">
                  <c:v>2.3999999999999998E-3</c:v>
                </c:pt>
                <c:pt idx="610">
                  <c:v>2.3999999999999998E-3</c:v>
                </c:pt>
                <c:pt idx="611">
                  <c:v>2.3999999999999998E-3</c:v>
                </c:pt>
                <c:pt idx="612">
                  <c:v>2.3999999999999998E-3</c:v>
                </c:pt>
                <c:pt idx="613">
                  <c:v>2.3999999999999998E-3</c:v>
                </c:pt>
                <c:pt idx="614">
                  <c:v>2.3999999999999998E-3</c:v>
                </c:pt>
                <c:pt idx="615">
                  <c:v>2.3999999999999998E-3</c:v>
                </c:pt>
                <c:pt idx="616">
                  <c:v>2.3999999999999998E-3</c:v>
                </c:pt>
                <c:pt idx="617">
                  <c:v>2.3999999999999998E-3</c:v>
                </c:pt>
                <c:pt idx="618">
                  <c:v>2.3999999999999998E-3</c:v>
                </c:pt>
                <c:pt idx="619">
                  <c:v>2.3999999999999998E-3</c:v>
                </c:pt>
                <c:pt idx="620">
                  <c:v>2.3999999999999998E-3</c:v>
                </c:pt>
                <c:pt idx="621">
                  <c:v>2.3999999999999998E-3</c:v>
                </c:pt>
                <c:pt idx="622">
                  <c:v>2.3999999999999998E-3</c:v>
                </c:pt>
                <c:pt idx="623">
                  <c:v>2.3999999999999998E-3</c:v>
                </c:pt>
                <c:pt idx="624">
                  <c:v>2.3999999999999998E-3</c:v>
                </c:pt>
                <c:pt idx="625">
                  <c:v>2.3999999999999998E-3</c:v>
                </c:pt>
                <c:pt idx="626">
                  <c:v>2.3999999999999998E-3</c:v>
                </c:pt>
                <c:pt idx="627">
                  <c:v>2.3999999999999998E-3</c:v>
                </c:pt>
                <c:pt idx="628">
                  <c:v>2.3999999999999998E-3</c:v>
                </c:pt>
                <c:pt idx="629">
                  <c:v>2.3999999999999998E-3</c:v>
                </c:pt>
                <c:pt idx="630">
                  <c:v>2.3999999999999998E-3</c:v>
                </c:pt>
                <c:pt idx="631">
                  <c:v>2.3999999999999998E-3</c:v>
                </c:pt>
                <c:pt idx="632">
                  <c:v>2.3999999999999998E-3</c:v>
                </c:pt>
                <c:pt idx="633">
                  <c:v>2.3999999999999998E-3</c:v>
                </c:pt>
                <c:pt idx="634">
                  <c:v>2.3999999999999998E-3</c:v>
                </c:pt>
                <c:pt idx="635">
                  <c:v>2.3999999999999998E-3</c:v>
                </c:pt>
                <c:pt idx="636">
                  <c:v>2.3999999999999998E-3</c:v>
                </c:pt>
                <c:pt idx="637">
                  <c:v>2.3999999999999998E-3</c:v>
                </c:pt>
                <c:pt idx="638">
                  <c:v>2.3999999999999998E-3</c:v>
                </c:pt>
                <c:pt idx="639">
                  <c:v>2.3999999999999998E-3</c:v>
                </c:pt>
                <c:pt idx="640">
                  <c:v>2.5000000000000035E-3</c:v>
                </c:pt>
                <c:pt idx="641">
                  <c:v>2.5000000000000035E-3</c:v>
                </c:pt>
                <c:pt idx="642">
                  <c:v>2.5000000000000035E-3</c:v>
                </c:pt>
                <c:pt idx="643">
                  <c:v>2.5000000000000035E-3</c:v>
                </c:pt>
                <c:pt idx="644">
                  <c:v>2.5000000000000035E-3</c:v>
                </c:pt>
                <c:pt idx="645">
                  <c:v>2.5000000000000035E-3</c:v>
                </c:pt>
                <c:pt idx="646">
                  <c:v>2.5000000000000035E-3</c:v>
                </c:pt>
                <c:pt idx="647">
                  <c:v>2.5000000000000035E-3</c:v>
                </c:pt>
                <c:pt idx="648">
                  <c:v>2.5000000000000035E-3</c:v>
                </c:pt>
                <c:pt idx="649">
                  <c:v>2.5000000000000035E-3</c:v>
                </c:pt>
                <c:pt idx="650">
                  <c:v>2.5000000000000035E-3</c:v>
                </c:pt>
                <c:pt idx="651">
                  <c:v>2.5000000000000035E-3</c:v>
                </c:pt>
                <c:pt idx="652">
                  <c:v>2.5000000000000035E-3</c:v>
                </c:pt>
                <c:pt idx="653">
                  <c:v>2.5000000000000035E-3</c:v>
                </c:pt>
                <c:pt idx="654">
                  <c:v>2.5000000000000035E-3</c:v>
                </c:pt>
                <c:pt idx="655">
                  <c:v>2.5000000000000035E-3</c:v>
                </c:pt>
                <c:pt idx="656">
                  <c:v>2.5000000000000035E-3</c:v>
                </c:pt>
                <c:pt idx="657">
                  <c:v>2.5000000000000035E-3</c:v>
                </c:pt>
                <c:pt idx="658">
                  <c:v>2.5000000000000035E-3</c:v>
                </c:pt>
                <c:pt idx="659">
                  <c:v>2.5000000000000035E-3</c:v>
                </c:pt>
                <c:pt idx="660">
                  <c:v>2.5000000000000035E-3</c:v>
                </c:pt>
                <c:pt idx="661">
                  <c:v>2.5000000000000035E-3</c:v>
                </c:pt>
                <c:pt idx="662">
                  <c:v>2.5000000000000035E-3</c:v>
                </c:pt>
                <c:pt idx="663">
                  <c:v>2.5000000000000035E-3</c:v>
                </c:pt>
                <c:pt idx="664">
                  <c:v>2.5000000000000035E-3</c:v>
                </c:pt>
                <c:pt idx="665">
                  <c:v>2.5000000000000035E-3</c:v>
                </c:pt>
                <c:pt idx="666">
                  <c:v>2.5000000000000035E-3</c:v>
                </c:pt>
                <c:pt idx="667">
                  <c:v>2.5000000000000035E-3</c:v>
                </c:pt>
                <c:pt idx="668">
                  <c:v>2.5000000000000035E-3</c:v>
                </c:pt>
                <c:pt idx="669">
                  <c:v>2.5000000000000035E-3</c:v>
                </c:pt>
                <c:pt idx="670">
                  <c:v>2.5000000000000035E-3</c:v>
                </c:pt>
                <c:pt idx="671">
                  <c:v>2.5000000000000035E-3</c:v>
                </c:pt>
                <c:pt idx="672">
                  <c:v>2.5000000000000035E-3</c:v>
                </c:pt>
                <c:pt idx="673">
                  <c:v>2.5000000000000035E-3</c:v>
                </c:pt>
                <c:pt idx="674">
                  <c:v>2.5000000000000035E-3</c:v>
                </c:pt>
                <c:pt idx="675">
                  <c:v>2.5000000000000035E-3</c:v>
                </c:pt>
                <c:pt idx="676">
                  <c:v>2.5000000000000035E-3</c:v>
                </c:pt>
                <c:pt idx="677">
                  <c:v>2.5000000000000035E-3</c:v>
                </c:pt>
                <c:pt idx="678">
                  <c:v>2.5000000000000035E-3</c:v>
                </c:pt>
                <c:pt idx="679">
                  <c:v>2.5000000000000035E-3</c:v>
                </c:pt>
                <c:pt idx="680">
                  <c:v>2.5000000000000035E-3</c:v>
                </c:pt>
                <c:pt idx="681">
                  <c:v>2.5000000000000035E-3</c:v>
                </c:pt>
                <c:pt idx="682">
                  <c:v>2.5000000000000035E-3</c:v>
                </c:pt>
                <c:pt idx="683">
                  <c:v>2.5000000000000035E-3</c:v>
                </c:pt>
                <c:pt idx="684">
                  <c:v>2.5000000000000035E-3</c:v>
                </c:pt>
                <c:pt idx="685">
                  <c:v>2.5000000000000035E-3</c:v>
                </c:pt>
                <c:pt idx="686">
                  <c:v>2.5000000000000035E-3</c:v>
                </c:pt>
                <c:pt idx="687">
                  <c:v>2.5000000000000035E-3</c:v>
                </c:pt>
                <c:pt idx="688">
                  <c:v>2.5000000000000035E-3</c:v>
                </c:pt>
                <c:pt idx="689">
                  <c:v>2.5000000000000035E-3</c:v>
                </c:pt>
                <c:pt idx="690">
                  <c:v>2.5999999999999999E-3</c:v>
                </c:pt>
                <c:pt idx="691">
                  <c:v>2.5999999999999999E-3</c:v>
                </c:pt>
                <c:pt idx="692">
                  <c:v>2.5999999999999999E-3</c:v>
                </c:pt>
                <c:pt idx="693">
                  <c:v>2.5999999999999999E-3</c:v>
                </c:pt>
                <c:pt idx="694">
                  <c:v>2.5999999999999999E-3</c:v>
                </c:pt>
                <c:pt idx="695">
                  <c:v>2.5999999999999999E-3</c:v>
                </c:pt>
                <c:pt idx="696">
                  <c:v>2.5999999999999999E-3</c:v>
                </c:pt>
                <c:pt idx="697">
                  <c:v>2.5999999999999999E-3</c:v>
                </c:pt>
                <c:pt idx="698">
                  <c:v>2.5999999999999999E-3</c:v>
                </c:pt>
                <c:pt idx="699">
                  <c:v>2.5999999999999999E-3</c:v>
                </c:pt>
                <c:pt idx="700">
                  <c:v>2.5999999999999999E-3</c:v>
                </c:pt>
                <c:pt idx="701">
                  <c:v>2.5999999999999999E-3</c:v>
                </c:pt>
                <c:pt idx="702">
                  <c:v>2.5999999999999999E-3</c:v>
                </c:pt>
                <c:pt idx="703">
                  <c:v>2.5999999999999999E-3</c:v>
                </c:pt>
                <c:pt idx="704">
                  <c:v>2.5999999999999999E-3</c:v>
                </c:pt>
                <c:pt idx="705">
                  <c:v>2.5999999999999999E-3</c:v>
                </c:pt>
                <c:pt idx="706">
                  <c:v>2.800000000000003E-3</c:v>
                </c:pt>
                <c:pt idx="707">
                  <c:v>2.800000000000003E-3</c:v>
                </c:pt>
                <c:pt idx="708">
                  <c:v>3.0000000000000035E-3</c:v>
                </c:pt>
                <c:pt idx="709">
                  <c:v>3.1000000000000047E-3</c:v>
                </c:pt>
                <c:pt idx="710">
                  <c:v>3.2000000000000036E-3</c:v>
                </c:pt>
                <c:pt idx="711">
                  <c:v>3.7000000000000058E-3</c:v>
                </c:pt>
                <c:pt idx="712">
                  <c:v>3.800000000000003E-3</c:v>
                </c:pt>
                <c:pt idx="713">
                  <c:v>3.800000000000003E-3</c:v>
                </c:pt>
                <c:pt idx="714">
                  <c:v>3.800000000000003E-3</c:v>
                </c:pt>
                <c:pt idx="715">
                  <c:v>4.1999999999999997E-3</c:v>
                </c:pt>
                <c:pt idx="716">
                  <c:v>4.3000000000000061E-3</c:v>
                </c:pt>
                <c:pt idx="717">
                  <c:v>4.4000000000000072E-3</c:v>
                </c:pt>
                <c:pt idx="718">
                  <c:v>4.4000000000000072E-3</c:v>
                </c:pt>
                <c:pt idx="719">
                  <c:v>4.4000000000000072E-3</c:v>
                </c:pt>
                <c:pt idx="720">
                  <c:v>4.5000000000000014E-3</c:v>
                </c:pt>
                <c:pt idx="721">
                  <c:v>4.8000000000000004E-3</c:v>
                </c:pt>
                <c:pt idx="722">
                  <c:v>4.9000000000000094E-3</c:v>
                </c:pt>
                <c:pt idx="723">
                  <c:v>5.1000000000000004E-3</c:v>
                </c:pt>
                <c:pt idx="724">
                  <c:v>5.3000000000000061E-3</c:v>
                </c:pt>
                <c:pt idx="725">
                  <c:v>5.3000000000000061E-3</c:v>
                </c:pt>
                <c:pt idx="726">
                  <c:v>5.3000000000000061E-3</c:v>
                </c:pt>
                <c:pt idx="727">
                  <c:v>5.3000000000000061E-3</c:v>
                </c:pt>
                <c:pt idx="728">
                  <c:v>5.5000000000000014E-3</c:v>
                </c:pt>
                <c:pt idx="729">
                  <c:v>5.5000000000000014E-3</c:v>
                </c:pt>
                <c:pt idx="730">
                  <c:v>5.5000000000000014E-3</c:v>
                </c:pt>
                <c:pt idx="731">
                  <c:v>5.5000000000000014E-3</c:v>
                </c:pt>
                <c:pt idx="732">
                  <c:v>5.5000000000000014E-3</c:v>
                </c:pt>
                <c:pt idx="733">
                  <c:v>5.5000000000000014E-3</c:v>
                </c:pt>
                <c:pt idx="734">
                  <c:v>5.6000000000000034E-3</c:v>
                </c:pt>
                <c:pt idx="735">
                  <c:v>5.7000000000000071E-3</c:v>
                </c:pt>
                <c:pt idx="736">
                  <c:v>5.9000000000000103E-3</c:v>
                </c:pt>
                <c:pt idx="737">
                  <c:v>5.9000000000000103E-3</c:v>
                </c:pt>
                <c:pt idx="738">
                  <c:v>5.9000000000000103E-3</c:v>
                </c:pt>
                <c:pt idx="739">
                  <c:v>5.9000000000000103E-3</c:v>
                </c:pt>
                <c:pt idx="740">
                  <c:v>5.9000000000000103E-3</c:v>
                </c:pt>
                <c:pt idx="741">
                  <c:v>6.0000000000000071E-3</c:v>
                </c:pt>
                <c:pt idx="742">
                  <c:v>6.0000000000000071E-3</c:v>
                </c:pt>
                <c:pt idx="743">
                  <c:v>6.0000000000000071E-3</c:v>
                </c:pt>
                <c:pt idx="744">
                  <c:v>6.0000000000000071E-3</c:v>
                </c:pt>
                <c:pt idx="745">
                  <c:v>6.0000000000000071E-3</c:v>
                </c:pt>
                <c:pt idx="746">
                  <c:v>6.0000000000000071E-3</c:v>
                </c:pt>
                <c:pt idx="747">
                  <c:v>6.0000000000000071E-3</c:v>
                </c:pt>
                <c:pt idx="748">
                  <c:v>6.0000000000000071E-3</c:v>
                </c:pt>
                <c:pt idx="749">
                  <c:v>6.0000000000000071E-3</c:v>
                </c:pt>
                <c:pt idx="750">
                  <c:v>6.1000000000000004E-3</c:v>
                </c:pt>
                <c:pt idx="751">
                  <c:v>6.1000000000000004E-3</c:v>
                </c:pt>
                <c:pt idx="752">
                  <c:v>6.2000000000000093E-3</c:v>
                </c:pt>
                <c:pt idx="753">
                  <c:v>6.2000000000000093E-3</c:v>
                </c:pt>
                <c:pt idx="754">
                  <c:v>6.2000000000000093E-3</c:v>
                </c:pt>
                <c:pt idx="755">
                  <c:v>6.2000000000000093E-3</c:v>
                </c:pt>
                <c:pt idx="756">
                  <c:v>6.2000000000000093E-3</c:v>
                </c:pt>
                <c:pt idx="757">
                  <c:v>6.2000000000000093E-3</c:v>
                </c:pt>
                <c:pt idx="758">
                  <c:v>6.2000000000000093E-3</c:v>
                </c:pt>
                <c:pt idx="759">
                  <c:v>6.3000000000000061E-3</c:v>
                </c:pt>
                <c:pt idx="760">
                  <c:v>6.3000000000000061E-3</c:v>
                </c:pt>
                <c:pt idx="761">
                  <c:v>6.3000000000000061E-3</c:v>
                </c:pt>
                <c:pt idx="762">
                  <c:v>6.3000000000000061E-3</c:v>
                </c:pt>
                <c:pt idx="763">
                  <c:v>6.3000000000000061E-3</c:v>
                </c:pt>
                <c:pt idx="764">
                  <c:v>6.3000000000000061E-3</c:v>
                </c:pt>
                <c:pt idx="765">
                  <c:v>6.3000000000000061E-3</c:v>
                </c:pt>
                <c:pt idx="766">
                  <c:v>6.3000000000000061E-3</c:v>
                </c:pt>
                <c:pt idx="767">
                  <c:v>6.3000000000000061E-3</c:v>
                </c:pt>
                <c:pt idx="768">
                  <c:v>6.3000000000000061E-3</c:v>
                </c:pt>
                <c:pt idx="769">
                  <c:v>6.3000000000000061E-3</c:v>
                </c:pt>
                <c:pt idx="770">
                  <c:v>6.3000000000000061E-3</c:v>
                </c:pt>
                <c:pt idx="771">
                  <c:v>6.3000000000000061E-3</c:v>
                </c:pt>
                <c:pt idx="772">
                  <c:v>6.5000000000000092E-3</c:v>
                </c:pt>
                <c:pt idx="773">
                  <c:v>6.6000000000000034E-3</c:v>
                </c:pt>
                <c:pt idx="774">
                  <c:v>6.6000000000000034E-3</c:v>
                </c:pt>
                <c:pt idx="775">
                  <c:v>6.6000000000000034E-3</c:v>
                </c:pt>
                <c:pt idx="776">
                  <c:v>6.6000000000000034E-3</c:v>
                </c:pt>
                <c:pt idx="777">
                  <c:v>6.6000000000000034E-3</c:v>
                </c:pt>
                <c:pt idx="778">
                  <c:v>6.6000000000000034E-3</c:v>
                </c:pt>
                <c:pt idx="779">
                  <c:v>6.6000000000000034E-3</c:v>
                </c:pt>
                <c:pt idx="780">
                  <c:v>6.6000000000000034E-3</c:v>
                </c:pt>
                <c:pt idx="781">
                  <c:v>6.6000000000000034E-3</c:v>
                </c:pt>
                <c:pt idx="782">
                  <c:v>6.6000000000000034E-3</c:v>
                </c:pt>
                <c:pt idx="783">
                  <c:v>6.6000000000000034E-3</c:v>
                </c:pt>
                <c:pt idx="784">
                  <c:v>6.6000000000000034E-3</c:v>
                </c:pt>
                <c:pt idx="785">
                  <c:v>6.6000000000000034E-3</c:v>
                </c:pt>
                <c:pt idx="786">
                  <c:v>6.6000000000000034E-3</c:v>
                </c:pt>
                <c:pt idx="787">
                  <c:v>6.6000000000000034E-3</c:v>
                </c:pt>
                <c:pt idx="788">
                  <c:v>6.6000000000000034E-3</c:v>
                </c:pt>
                <c:pt idx="789">
                  <c:v>6.6000000000000034E-3</c:v>
                </c:pt>
                <c:pt idx="790">
                  <c:v>6.6000000000000034E-3</c:v>
                </c:pt>
                <c:pt idx="791">
                  <c:v>6.6000000000000034E-3</c:v>
                </c:pt>
                <c:pt idx="792">
                  <c:v>6.6000000000000034E-3</c:v>
                </c:pt>
                <c:pt idx="793">
                  <c:v>6.6000000000000034E-3</c:v>
                </c:pt>
                <c:pt idx="794">
                  <c:v>6.6000000000000034E-3</c:v>
                </c:pt>
                <c:pt idx="795">
                  <c:v>6.6000000000000034E-3</c:v>
                </c:pt>
                <c:pt idx="796">
                  <c:v>6.6000000000000034E-3</c:v>
                </c:pt>
                <c:pt idx="797">
                  <c:v>6.6000000000000034E-3</c:v>
                </c:pt>
                <c:pt idx="798">
                  <c:v>6.6000000000000034E-3</c:v>
                </c:pt>
                <c:pt idx="799">
                  <c:v>6.6000000000000034E-3</c:v>
                </c:pt>
                <c:pt idx="800">
                  <c:v>6.6000000000000034E-3</c:v>
                </c:pt>
                <c:pt idx="801">
                  <c:v>6.6000000000000034E-3</c:v>
                </c:pt>
                <c:pt idx="802">
                  <c:v>6.6000000000000034E-3</c:v>
                </c:pt>
                <c:pt idx="803">
                  <c:v>6.6000000000000034E-3</c:v>
                </c:pt>
                <c:pt idx="804">
                  <c:v>6.6000000000000034E-3</c:v>
                </c:pt>
                <c:pt idx="805">
                  <c:v>6.6000000000000034E-3</c:v>
                </c:pt>
                <c:pt idx="806">
                  <c:v>6.6000000000000034E-3</c:v>
                </c:pt>
                <c:pt idx="807">
                  <c:v>6.6000000000000034E-3</c:v>
                </c:pt>
                <c:pt idx="808">
                  <c:v>6.6000000000000034E-3</c:v>
                </c:pt>
                <c:pt idx="809">
                  <c:v>6.6000000000000034E-3</c:v>
                </c:pt>
                <c:pt idx="810">
                  <c:v>6.6000000000000034E-3</c:v>
                </c:pt>
                <c:pt idx="811">
                  <c:v>6.6000000000000034E-3</c:v>
                </c:pt>
                <c:pt idx="812">
                  <c:v>6.6000000000000034E-3</c:v>
                </c:pt>
                <c:pt idx="813">
                  <c:v>6.6000000000000034E-3</c:v>
                </c:pt>
                <c:pt idx="814">
                  <c:v>6.6000000000000034E-3</c:v>
                </c:pt>
                <c:pt idx="815">
                  <c:v>6.6000000000000034E-3</c:v>
                </c:pt>
                <c:pt idx="816">
                  <c:v>6.6000000000000034E-3</c:v>
                </c:pt>
                <c:pt idx="817">
                  <c:v>6.6000000000000034E-3</c:v>
                </c:pt>
                <c:pt idx="818">
                  <c:v>6.6000000000000034E-3</c:v>
                </c:pt>
                <c:pt idx="819">
                  <c:v>6.6000000000000034E-3</c:v>
                </c:pt>
                <c:pt idx="820">
                  <c:v>6.6000000000000034E-3</c:v>
                </c:pt>
                <c:pt idx="821">
                  <c:v>6.6000000000000034E-3</c:v>
                </c:pt>
                <c:pt idx="822">
                  <c:v>6.6000000000000034E-3</c:v>
                </c:pt>
                <c:pt idx="823">
                  <c:v>6.6000000000000034E-3</c:v>
                </c:pt>
                <c:pt idx="824">
                  <c:v>6.6000000000000034E-3</c:v>
                </c:pt>
                <c:pt idx="825">
                  <c:v>6.6000000000000034E-3</c:v>
                </c:pt>
                <c:pt idx="826">
                  <c:v>6.6000000000000034E-3</c:v>
                </c:pt>
                <c:pt idx="827">
                  <c:v>6.6000000000000034E-3</c:v>
                </c:pt>
                <c:pt idx="828">
                  <c:v>6.6000000000000034E-3</c:v>
                </c:pt>
                <c:pt idx="829">
                  <c:v>6.6000000000000034E-3</c:v>
                </c:pt>
                <c:pt idx="830">
                  <c:v>6.6000000000000034E-3</c:v>
                </c:pt>
                <c:pt idx="831">
                  <c:v>6.6000000000000034E-3</c:v>
                </c:pt>
                <c:pt idx="832">
                  <c:v>6.6000000000000034E-3</c:v>
                </c:pt>
                <c:pt idx="833">
                  <c:v>6.6000000000000034E-3</c:v>
                </c:pt>
                <c:pt idx="834">
                  <c:v>6.6000000000000034E-3</c:v>
                </c:pt>
                <c:pt idx="835">
                  <c:v>6.6000000000000034E-3</c:v>
                </c:pt>
                <c:pt idx="836">
                  <c:v>6.6000000000000034E-3</c:v>
                </c:pt>
                <c:pt idx="837">
                  <c:v>6.6000000000000034E-3</c:v>
                </c:pt>
                <c:pt idx="838">
                  <c:v>6.6000000000000034E-3</c:v>
                </c:pt>
                <c:pt idx="839">
                  <c:v>6.6000000000000034E-3</c:v>
                </c:pt>
                <c:pt idx="840">
                  <c:v>6.6000000000000034E-3</c:v>
                </c:pt>
                <c:pt idx="841">
                  <c:v>6.6000000000000034E-3</c:v>
                </c:pt>
                <c:pt idx="842">
                  <c:v>6.6000000000000034E-3</c:v>
                </c:pt>
                <c:pt idx="843">
                  <c:v>6.6000000000000034E-3</c:v>
                </c:pt>
                <c:pt idx="844">
                  <c:v>6.6000000000000034E-3</c:v>
                </c:pt>
                <c:pt idx="845">
                  <c:v>6.6000000000000034E-3</c:v>
                </c:pt>
                <c:pt idx="846">
                  <c:v>6.6000000000000034E-3</c:v>
                </c:pt>
                <c:pt idx="847">
                  <c:v>6.6000000000000034E-3</c:v>
                </c:pt>
                <c:pt idx="848">
                  <c:v>6.6000000000000034E-3</c:v>
                </c:pt>
                <c:pt idx="849">
                  <c:v>6.6000000000000034E-3</c:v>
                </c:pt>
                <c:pt idx="850">
                  <c:v>6.6000000000000034E-3</c:v>
                </c:pt>
                <c:pt idx="851">
                  <c:v>6.6000000000000034E-3</c:v>
                </c:pt>
                <c:pt idx="852">
                  <c:v>6.6000000000000034E-3</c:v>
                </c:pt>
                <c:pt idx="853">
                  <c:v>6.6000000000000034E-3</c:v>
                </c:pt>
                <c:pt idx="854">
                  <c:v>6.6000000000000034E-3</c:v>
                </c:pt>
                <c:pt idx="855">
                  <c:v>6.6000000000000034E-3</c:v>
                </c:pt>
                <c:pt idx="856">
                  <c:v>6.6000000000000034E-3</c:v>
                </c:pt>
                <c:pt idx="857">
                  <c:v>6.6000000000000034E-3</c:v>
                </c:pt>
                <c:pt idx="858">
                  <c:v>6.6000000000000034E-3</c:v>
                </c:pt>
                <c:pt idx="859">
                  <c:v>6.6000000000000034E-3</c:v>
                </c:pt>
                <c:pt idx="860">
                  <c:v>6.6000000000000034E-3</c:v>
                </c:pt>
                <c:pt idx="861">
                  <c:v>6.6000000000000034E-3</c:v>
                </c:pt>
                <c:pt idx="862">
                  <c:v>6.6000000000000034E-3</c:v>
                </c:pt>
                <c:pt idx="863">
                  <c:v>6.6000000000000034E-3</c:v>
                </c:pt>
                <c:pt idx="864">
                  <c:v>6.6000000000000034E-3</c:v>
                </c:pt>
                <c:pt idx="865">
                  <c:v>6.6000000000000034E-3</c:v>
                </c:pt>
                <c:pt idx="866">
                  <c:v>6.6000000000000034E-3</c:v>
                </c:pt>
                <c:pt idx="867">
                  <c:v>6.6000000000000034E-3</c:v>
                </c:pt>
                <c:pt idx="868">
                  <c:v>6.6000000000000034E-3</c:v>
                </c:pt>
                <c:pt idx="869">
                  <c:v>6.6000000000000034E-3</c:v>
                </c:pt>
                <c:pt idx="870">
                  <c:v>6.6000000000000034E-3</c:v>
                </c:pt>
                <c:pt idx="871">
                  <c:v>6.6000000000000034E-3</c:v>
                </c:pt>
                <c:pt idx="872">
                  <c:v>6.6000000000000034E-3</c:v>
                </c:pt>
                <c:pt idx="873">
                  <c:v>6.6000000000000034E-3</c:v>
                </c:pt>
                <c:pt idx="874">
                  <c:v>6.6000000000000034E-3</c:v>
                </c:pt>
                <c:pt idx="875">
                  <c:v>6.6000000000000034E-3</c:v>
                </c:pt>
                <c:pt idx="876">
                  <c:v>6.6000000000000034E-3</c:v>
                </c:pt>
                <c:pt idx="877">
                  <c:v>6.6000000000000034E-3</c:v>
                </c:pt>
                <c:pt idx="878">
                  <c:v>6.6000000000000034E-3</c:v>
                </c:pt>
                <c:pt idx="879">
                  <c:v>6.6000000000000034E-3</c:v>
                </c:pt>
                <c:pt idx="880">
                  <c:v>6.6000000000000034E-3</c:v>
                </c:pt>
                <c:pt idx="881">
                  <c:v>6.6000000000000034E-3</c:v>
                </c:pt>
                <c:pt idx="882">
                  <c:v>6.6000000000000034E-3</c:v>
                </c:pt>
                <c:pt idx="883">
                  <c:v>6.6000000000000034E-3</c:v>
                </c:pt>
                <c:pt idx="884">
                  <c:v>6.6000000000000034E-3</c:v>
                </c:pt>
                <c:pt idx="885">
                  <c:v>6.6000000000000034E-3</c:v>
                </c:pt>
                <c:pt idx="886">
                  <c:v>6.6000000000000034E-3</c:v>
                </c:pt>
                <c:pt idx="887">
                  <c:v>6.6000000000000034E-3</c:v>
                </c:pt>
                <c:pt idx="888">
                  <c:v>6.6000000000000034E-3</c:v>
                </c:pt>
                <c:pt idx="889">
                  <c:v>6.6000000000000034E-3</c:v>
                </c:pt>
                <c:pt idx="890">
                  <c:v>6.6000000000000034E-3</c:v>
                </c:pt>
                <c:pt idx="891">
                  <c:v>6.6000000000000034E-3</c:v>
                </c:pt>
                <c:pt idx="892">
                  <c:v>6.6000000000000034E-3</c:v>
                </c:pt>
                <c:pt idx="893">
                  <c:v>6.6000000000000034E-3</c:v>
                </c:pt>
                <c:pt idx="894">
                  <c:v>6.6000000000000034E-3</c:v>
                </c:pt>
                <c:pt idx="895">
                  <c:v>6.6000000000000034E-3</c:v>
                </c:pt>
                <c:pt idx="896">
                  <c:v>6.6000000000000034E-3</c:v>
                </c:pt>
                <c:pt idx="897">
                  <c:v>6.6000000000000034E-3</c:v>
                </c:pt>
                <c:pt idx="898">
                  <c:v>6.6000000000000034E-3</c:v>
                </c:pt>
                <c:pt idx="899">
                  <c:v>6.6000000000000034E-3</c:v>
                </c:pt>
                <c:pt idx="900">
                  <c:v>6.6000000000000034E-3</c:v>
                </c:pt>
                <c:pt idx="901">
                  <c:v>6.6000000000000034E-3</c:v>
                </c:pt>
                <c:pt idx="902">
                  <c:v>6.6000000000000034E-3</c:v>
                </c:pt>
                <c:pt idx="903">
                  <c:v>6.6000000000000034E-3</c:v>
                </c:pt>
                <c:pt idx="904">
                  <c:v>6.6000000000000034E-3</c:v>
                </c:pt>
                <c:pt idx="905">
                  <c:v>6.6000000000000034E-3</c:v>
                </c:pt>
                <c:pt idx="906">
                  <c:v>6.6000000000000034E-3</c:v>
                </c:pt>
                <c:pt idx="907">
                  <c:v>6.7000000000000072E-3</c:v>
                </c:pt>
                <c:pt idx="908">
                  <c:v>6.7000000000000072E-3</c:v>
                </c:pt>
                <c:pt idx="909">
                  <c:v>6.7000000000000072E-3</c:v>
                </c:pt>
                <c:pt idx="910">
                  <c:v>6.7000000000000072E-3</c:v>
                </c:pt>
                <c:pt idx="911">
                  <c:v>6.7000000000000072E-3</c:v>
                </c:pt>
                <c:pt idx="912">
                  <c:v>6.7000000000000072E-3</c:v>
                </c:pt>
                <c:pt idx="913">
                  <c:v>6.7000000000000072E-3</c:v>
                </c:pt>
                <c:pt idx="914">
                  <c:v>6.7000000000000072E-3</c:v>
                </c:pt>
                <c:pt idx="915">
                  <c:v>6.7000000000000072E-3</c:v>
                </c:pt>
                <c:pt idx="916">
                  <c:v>6.7000000000000072E-3</c:v>
                </c:pt>
                <c:pt idx="917">
                  <c:v>6.7000000000000072E-3</c:v>
                </c:pt>
                <c:pt idx="918">
                  <c:v>6.7000000000000072E-3</c:v>
                </c:pt>
                <c:pt idx="919">
                  <c:v>6.7000000000000072E-3</c:v>
                </c:pt>
                <c:pt idx="920">
                  <c:v>6.7000000000000072E-3</c:v>
                </c:pt>
                <c:pt idx="921">
                  <c:v>6.7000000000000072E-3</c:v>
                </c:pt>
                <c:pt idx="922">
                  <c:v>6.7000000000000072E-3</c:v>
                </c:pt>
                <c:pt idx="923">
                  <c:v>6.7000000000000072E-3</c:v>
                </c:pt>
                <c:pt idx="924">
                  <c:v>6.7000000000000072E-3</c:v>
                </c:pt>
                <c:pt idx="925">
                  <c:v>6.7000000000000072E-3</c:v>
                </c:pt>
                <c:pt idx="926">
                  <c:v>6.7000000000000072E-3</c:v>
                </c:pt>
                <c:pt idx="927">
                  <c:v>6.7000000000000072E-3</c:v>
                </c:pt>
                <c:pt idx="928">
                  <c:v>6.7000000000000072E-3</c:v>
                </c:pt>
                <c:pt idx="929">
                  <c:v>6.7000000000000072E-3</c:v>
                </c:pt>
                <c:pt idx="930">
                  <c:v>6.7000000000000072E-3</c:v>
                </c:pt>
                <c:pt idx="931">
                  <c:v>6.7000000000000072E-3</c:v>
                </c:pt>
                <c:pt idx="932">
                  <c:v>6.7000000000000072E-3</c:v>
                </c:pt>
                <c:pt idx="933">
                  <c:v>6.7000000000000072E-3</c:v>
                </c:pt>
                <c:pt idx="934">
                  <c:v>6.7000000000000072E-3</c:v>
                </c:pt>
                <c:pt idx="935">
                  <c:v>6.7000000000000072E-3</c:v>
                </c:pt>
                <c:pt idx="936">
                  <c:v>6.7000000000000072E-3</c:v>
                </c:pt>
                <c:pt idx="937">
                  <c:v>6.7000000000000072E-3</c:v>
                </c:pt>
                <c:pt idx="938">
                  <c:v>6.7000000000000072E-3</c:v>
                </c:pt>
                <c:pt idx="939">
                  <c:v>6.7000000000000072E-3</c:v>
                </c:pt>
                <c:pt idx="940">
                  <c:v>6.7000000000000072E-3</c:v>
                </c:pt>
                <c:pt idx="941">
                  <c:v>6.7000000000000072E-3</c:v>
                </c:pt>
                <c:pt idx="942">
                  <c:v>6.7000000000000072E-3</c:v>
                </c:pt>
                <c:pt idx="943">
                  <c:v>6.7000000000000072E-3</c:v>
                </c:pt>
                <c:pt idx="944">
                  <c:v>6.7000000000000072E-3</c:v>
                </c:pt>
                <c:pt idx="945">
                  <c:v>6.7000000000000072E-3</c:v>
                </c:pt>
                <c:pt idx="946">
                  <c:v>6.7000000000000072E-3</c:v>
                </c:pt>
                <c:pt idx="947">
                  <c:v>6.7000000000000072E-3</c:v>
                </c:pt>
                <c:pt idx="948">
                  <c:v>6.7000000000000072E-3</c:v>
                </c:pt>
                <c:pt idx="949">
                  <c:v>6.7000000000000072E-3</c:v>
                </c:pt>
                <c:pt idx="950">
                  <c:v>6.7000000000000072E-3</c:v>
                </c:pt>
                <c:pt idx="951">
                  <c:v>6.7000000000000072E-3</c:v>
                </c:pt>
                <c:pt idx="952">
                  <c:v>6.7000000000000072E-3</c:v>
                </c:pt>
                <c:pt idx="953">
                  <c:v>6.7000000000000072E-3</c:v>
                </c:pt>
                <c:pt idx="954">
                  <c:v>6.7000000000000072E-3</c:v>
                </c:pt>
                <c:pt idx="955">
                  <c:v>6.7000000000000072E-3</c:v>
                </c:pt>
                <c:pt idx="956">
                  <c:v>6.7000000000000072E-3</c:v>
                </c:pt>
                <c:pt idx="957">
                  <c:v>6.7000000000000072E-3</c:v>
                </c:pt>
                <c:pt idx="958">
                  <c:v>6.7000000000000072E-3</c:v>
                </c:pt>
                <c:pt idx="959">
                  <c:v>6.7000000000000072E-3</c:v>
                </c:pt>
                <c:pt idx="960">
                  <c:v>6.7000000000000072E-3</c:v>
                </c:pt>
                <c:pt idx="961">
                  <c:v>6.7000000000000072E-3</c:v>
                </c:pt>
                <c:pt idx="962">
                  <c:v>6.7000000000000072E-3</c:v>
                </c:pt>
                <c:pt idx="963">
                  <c:v>6.7000000000000072E-3</c:v>
                </c:pt>
                <c:pt idx="964">
                  <c:v>6.7000000000000072E-3</c:v>
                </c:pt>
                <c:pt idx="965">
                  <c:v>6.7000000000000072E-3</c:v>
                </c:pt>
                <c:pt idx="966">
                  <c:v>6.7000000000000072E-3</c:v>
                </c:pt>
                <c:pt idx="967">
                  <c:v>6.7000000000000072E-3</c:v>
                </c:pt>
                <c:pt idx="968">
                  <c:v>6.7000000000000072E-3</c:v>
                </c:pt>
                <c:pt idx="969">
                  <c:v>6.7000000000000072E-3</c:v>
                </c:pt>
                <c:pt idx="970">
                  <c:v>6.7000000000000072E-3</c:v>
                </c:pt>
                <c:pt idx="971">
                  <c:v>6.7000000000000072E-3</c:v>
                </c:pt>
                <c:pt idx="972">
                  <c:v>6.7000000000000072E-3</c:v>
                </c:pt>
                <c:pt idx="973">
                  <c:v>6.7000000000000072E-3</c:v>
                </c:pt>
                <c:pt idx="974">
                  <c:v>6.7000000000000072E-3</c:v>
                </c:pt>
                <c:pt idx="975">
                  <c:v>6.7000000000000072E-3</c:v>
                </c:pt>
                <c:pt idx="976">
                  <c:v>6.7000000000000072E-3</c:v>
                </c:pt>
                <c:pt idx="977">
                  <c:v>6.7000000000000072E-3</c:v>
                </c:pt>
                <c:pt idx="978">
                  <c:v>6.7000000000000072E-3</c:v>
                </c:pt>
                <c:pt idx="979">
                  <c:v>6.7000000000000072E-3</c:v>
                </c:pt>
                <c:pt idx="980">
                  <c:v>6.7000000000000072E-3</c:v>
                </c:pt>
                <c:pt idx="981">
                  <c:v>6.7000000000000072E-3</c:v>
                </c:pt>
                <c:pt idx="982">
                  <c:v>6.7000000000000072E-3</c:v>
                </c:pt>
                <c:pt idx="983">
                  <c:v>6.7000000000000072E-3</c:v>
                </c:pt>
                <c:pt idx="984">
                  <c:v>6.7000000000000072E-3</c:v>
                </c:pt>
                <c:pt idx="985">
                  <c:v>6.7000000000000072E-3</c:v>
                </c:pt>
                <c:pt idx="986">
                  <c:v>6.7000000000000072E-3</c:v>
                </c:pt>
                <c:pt idx="987">
                  <c:v>6.7000000000000072E-3</c:v>
                </c:pt>
                <c:pt idx="988">
                  <c:v>6.7000000000000072E-3</c:v>
                </c:pt>
                <c:pt idx="989">
                  <c:v>6.7000000000000072E-3</c:v>
                </c:pt>
                <c:pt idx="990">
                  <c:v>6.7000000000000072E-3</c:v>
                </c:pt>
                <c:pt idx="991">
                  <c:v>6.7000000000000072E-3</c:v>
                </c:pt>
                <c:pt idx="992">
                  <c:v>6.7000000000000072E-3</c:v>
                </c:pt>
                <c:pt idx="993">
                  <c:v>6.7000000000000072E-3</c:v>
                </c:pt>
                <c:pt idx="994">
                  <c:v>6.7000000000000072E-3</c:v>
                </c:pt>
                <c:pt idx="995">
                  <c:v>6.7000000000000072E-3</c:v>
                </c:pt>
                <c:pt idx="996">
                  <c:v>6.7000000000000072E-3</c:v>
                </c:pt>
                <c:pt idx="997">
                  <c:v>6.7000000000000072E-3</c:v>
                </c:pt>
                <c:pt idx="998">
                  <c:v>6.7000000000000072E-3</c:v>
                </c:pt>
                <c:pt idx="999">
                  <c:v>6.7000000000000072E-3</c:v>
                </c:pt>
                <c:pt idx="1000">
                  <c:v>6.7000000000000072E-3</c:v>
                </c:pt>
                <c:pt idx="1001">
                  <c:v>6.7000000000000072E-3</c:v>
                </c:pt>
                <c:pt idx="1002">
                  <c:v>6.7000000000000072E-3</c:v>
                </c:pt>
                <c:pt idx="1003">
                  <c:v>6.7000000000000072E-3</c:v>
                </c:pt>
                <c:pt idx="1004">
                  <c:v>6.7000000000000072E-3</c:v>
                </c:pt>
                <c:pt idx="1005">
                  <c:v>6.7000000000000072E-3</c:v>
                </c:pt>
                <c:pt idx="1006">
                  <c:v>6.7000000000000072E-3</c:v>
                </c:pt>
                <c:pt idx="1007">
                  <c:v>6.7000000000000072E-3</c:v>
                </c:pt>
                <c:pt idx="1008">
                  <c:v>6.7000000000000072E-3</c:v>
                </c:pt>
                <c:pt idx="1009">
                  <c:v>6.7000000000000072E-3</c:v>
                </c:pt>
                <c:pt idx="1010">
                  <c:v>6.7000000000000072E-3</c:v>
                </c:pt>
                <c:pt idx="1011">
                  <c:v>6.7000000000000072E-3</c:v>
                </c:pt>
                <c:pt idx="1012">
                  <c:v>6.7000000000000072E-3</c:v>
                </c:pt>
                <c:pt idx="1013">
                  <c:v>6.7000000000000072E-3</c:v>
                </c:pt>
                <c:pt idx="1014">
                  <c:v>6.7000000000000072E-3</c:v>
                </c:pt>
                <c:pt idx="1015">
                  <c:v>6.7000000000000072E-3</c:v>
                </c:pt>
                <c:pt idx="1016">
                  <c:v>6.7000000000000072E-3</c:v>
                </c:pt>
                <c:pt idx="1017">
                  <c:v>6.7000000000000072E-3</c:v>
                </c:pt>
                <c:pt idx="1018">
                  <c:v>6.7000000000000072E-3</c:v>
                </c:pt>
                <c:pt idx="1019">
                  <c:v>6.7000000000000072E-3</c:v>
                </c:pt>
                <c:pt idx="1020">
                  <c:v>6.7000000000000072E-3</c:v>
                </c:pt>
                <c:pt idx="1021">
                  <c:v>6.7000000000000072E-3</c:v>
                </c:pt>
                <c:pt idx="1022">
                  <c:v>6.7000000000000072E-3</c:v>
                </c:pt>
                <c:pt idx="1023">
                  <c:v>6.7000000000000072E-3</c:v>
                </c:pt>
                <c:pt idx="1024">
                  <c:v>6.7000000000000072E-3</c:v>
                </c:pt>
                <c:pt idx="1025">
                  <c:v>6.7000000000000072E-3</c:v>
                </c:pt>
                <c:pt idx="1026">
                  <c:v>6.7000000000000072E-3</c:v>
                </c:pt>
                <c:pt idx="1027">
                  <c:v>6.7000000000000072E-3</c:v>
                </c:pt>
                <c:pt idx="1028">
                  <c:v>6.7000000000000072E-3</c:v>
                </c:pt>
                <c:pt idx="1029">
                  <c:v>6.7000000000000072E-3</c:v>
                </c:pt>
                <c:pt idx="1030">
                  <c:v>6.7000000000000072E-3</c:v>
                </c:pt>
                <c:pt idx="1031">
                  <c:v>6.7000000000000072E-3</c:v>
                </c:pt>
                <c:pt idx="1032">
                  <c:v>6.7000000000000072E-3</c:v>
                </c:pt>
                <c:pt idx="1033">
                  <c:v>6.8000000000000083E-3</c:v>
                </c:pt>
                <c:pt idx="1034">
                  <c:v>6.8000000000000083E-3</c:v>
                </c:pt>
                <c:pt idx="1035">
                  <c:v>6.8000000000000083E-3</c:v>
                </c:pt>
                <c:pt idx="1036">
                  <c:v>6.8000000000000083E-3</c:v>
                </c:pt>
                <c:pt idx="1037">
                  <c:v>6.8000000000000083E-3</c:v>
                </c:pt>
                <c:pt idx="1038">
                  <c:v>6.8000000000000083E-3</c:v>
                </c:pt>
                <c:pt idx="1039">
                  <c:v>6.8000000000000083E-3</c:v>
                </c:pt>
                <c:pt idx="1040">
                  <c:v>6.8000000000000083E-3</c:v>
                </c:pt>
                <c:pt idx="1041">
                  <c:v>6.8000000000000083E-3</c:v>
                </c:pt>
                <c:pt idx="1042">
                  <c:v>6.8000000000000083E-3</c:v>
                </c:pt>
                <c:pt idx="1043">
                  <c:v>6.8000000000000083E-3</c:v>
                </c:pt>
                <c:pt idx="1044">
                  <c:v>6.8000000000000083E-3</c:v>
                </c:pt>
                <c:pt idx="1045">
                  <c:v>6.8000000000000083E-3</c:v>
                </c:pt>
                <c:pt idx="1046">
                  <c:v>6.8000000000000083E-3</c:v>
                </c:pt>
                <c:pt idx="1047">
                  <c:v>6.8000000000000083E-3</c:v>
                </c:pt>
                <c:pt idx="1048">
                  <c:v>6.8000000000000083E-3</c:v>
                </c:pt>
                <c:pt idx="1049">
                  <c:v>6.8000000000000083E-3</c:v>
                </c:pt>
                <c:pt idx="1050">
                  <c:v>6.8000000000000083E-3</c:v>
                </c:pt>
                <c:pt idx="1051">
                  <c:v>6.8000000000000083E-3</c:v>
                </c:pt>
                <c:pt idx="1052">
                  <c:v>6.8000000000000083E-3</c:v>
                </c:pt>
                <c:pt idx="1053">
                  <c:v>6.8000000000000083E-3</c:v>
                </c:pt>
                <c:pt idx="1054">
                  <c:v>6.8000000000000083E-3</c:v>
                </c:pt>
                <c:pt idx="1055">
                  <c:v>6.8000000000000083E-3</c:v>
                </c:pt>
                <c:pt idx="1056">
                  <c:v>6.8000000000000083E-3</c:v>
                </c:pt>
                <c:pt idx="1057">
                  <c:v>6.8000000000000083E-3</c:v>
                </c:pt>
                <c:pt idx="1058">
                  <c:v>6.8000000000000083E-3</c:v>
                </c:pt>
                <c:pt idx="1059">
                  <c:v>6.8000000000000083E-3</c:v>
                </c:pt>
                <c:pt idx="1060">
                  <c:v>6.8000000000000083E-3</c:v>
                </c:pt>
                <c:pt idx="1061">
                  <c:v>6.8000000000000083E-3</c:v>
                </c:pt>
                <c:pt idx="1062">
                  <c:v>6.8000000000000083E-3</c:v>
                </c:pt>
                <c:pt idx="1063">
                  <c:v>6.8000000000000083E-3</c:v>
                </c:pt>
                <c:pt idx="1064">
                  <c:v>6.8000000000000083E-3</c:v>
                </c:pt>
                <c:pt idx="1065">
                  <c:v>6.8000000000000083E-3</c:v>
                </c:pt>
                <c:pt idx="1066">
                  <c:v>7.1000000000000004E-3</c:v>
                </c:pt>
                <c:pt idx="1067">
                  <c:v>7.1000000000000004E-3</c:v>
                </c:pt>
                <c:pt idx="1068">
                  <c:v>7.1000000000000004E-3</c:v>
                </c:pt>
                <c:pt idx="1069">
                  <c:v>7.1000000000000004E-3</c:v>
                </c:pt>
                <c:pt idx="1070">
                  <c:v>7.1000000000000004E-3</c:v>
                </c:pt>
                <c:pt idx="1071">
                  <c:v>7.2000000000000093E-3</c:v>
                </c:pt>
                <c:pt idx="1072">
                  <c:v>7.2000000000000093E-3</c:v>
                </c:pt>
                <c:pt idx="1073">
                  <c:v>7.2000000000000093E-3</c:v>
                </c:pt>
                <c:pt idx="1074">
                  <c:v>7.2000000000000093E-3</c:v>
                </c:pt>
                <c:pt idx="1075">
                  <c:v>7.2000000000000093E-3</c:v>
                </c:pt>
                <c:pt idx="1076">
                  <c:v>7.2000000000000093E-3</c:v>
                </c:pt>
                <c:pt idx="1077">
                  <c:v>7.2000000000000093E-3</c:v>
                </c:pt>
                <c:pt idx="1078">
                  <c:v>7.2000000000000093E-3</c:v>
                </c:pt>
                <c:pt idx="1079">
                  <c:v>8.000000000000014E-3</c:v>
                </c:pt>
                <c:pt idx="1080">
                  <c:v>8.2000000000000007E-3</c:v>
                </c:pt>
                <c:pt idx="1081">
                  <c:v>8.2000000000000007E-3</c:v>
                </c:pt>
                <c:pt idx="1082">
                  <c:v>8.4000000000000047E-3</c:v>
                </c:pt>
                <c:pt idx="1083">
                  <c:v>8.6000000000000121E-3</c:v>
                </c:pt>
                <c:pt idx="1084">
                  <c:v>8.8000000000000144E-3</c:v>
                </c:pt>
                <c:pt idx="1085">
                  <c:v>8.9000000000000155E-3</c:v>
                </c:pt>
                <c:pt idx="1086">
                  <c:v>9.2000000000000068E-3</c:v>
                </c:pt>
                <c:pt idx="1087">
                  <c:v>9.2000000000000068E-3</c:v>
                </c:pt>
                <c:pt idx="1088">
                  <c:v>9.3000000000000183E-3</c:v>
                </c:pt>
                <c:pt idx="1089">
                  <c:v>9.4000000000000125E-3</c:v>
                </c:pt>
                <c:pt idx="1090">
                  <c:v>9.4000000000000125E-3</c:v>
                </c:pt>
                <c:pt idx="1091">
                  <c:v>9.4000000000000125E-3</c:v>
                </c:pt>
                <c:pt idx="1092">
                  <c:v>9.4000000000000125E-3</c:v>
                </c:pt>
                <c:pt idx="1093">
                  <c:v>9.8000000000000222E-3</c:v>
                </c:pt>
                <c:pt idx="1094">
                  <c:v>1.0100000000000001E-2</c:v>
                </c:pt>
                <c:pt idx="1095">
                  <c:v>1.0100000000000001E-2</c:v>
                </c:pt>
                <c:pt idx="1096">
                  <c:v>1.0200000000000001E-2</c:v>
                </c:pt>
                <c:pt idx="1097">
                  <c:v>1.0200000000000001E-2</c:v>
                </c:pt>
                <c:pt idx="1098">
                  <c:v>1.0200000000000001E-2</c:v>
                </c:pt>
                <c:pt idx="1099">
                  <c:v>1.0200000000000001E-2</c:v>
                </c:pt>
                <c:pt idx="1100">
                  <c:v>1.0300000000000005E-2</c:v>
                </c:pt>
                <c:pt idx="1101">
                  <c:v>1.0300000000000005E-2</c:v>
                </c:pt>
                <c:pt idx="1102">
                  <c:v>1.0400000000000001E-2</c:v>
                </c:pt>
                <c:pt idx="1103">
                  <c:v>1.0600000000000016E-2</c:v>
                </c:pt>
                <c:pt idx="1104">
                  <c:v>1.0600000000000016E-2</c:v>
                </c:pt>
                <c:pt idx="1105">
                  <c:v>1.0600000000000016E-2</c:v>
                </c:pt>
                <c:pt idx="1106">
                  <c:v>1.0600000000000016E-2</c:v>
                </c:pt>
                <c:pt idx="1107">
                  <c:v>1.0600000000000016E-2</c:v>
                </c:pt>
                <c:pt idx="1108">
                  <c:v>1.0600000000000016E-2</c:v>
                </c:pt>
                <c:pt idx="1109">
                  <c:v>1.0600000000000016E-2</c:v>
                </c:pt>
                <c:pt idx="1110">
                  <c:v>1.0600000000000016E-2</c:v>
                </c:pt>
                <c:pt idx="1111">
                  <c:v>1.0600000000000016E-2</c:v>
                </c:pt>
                <c:pt idx="1112">
                  <c:v>1.0600000000000016E-2</c:v>
                </c:pt>
                <c:pt idx="1113">
                  <c:v>1.0600000000000016E-2</c:v>
                </c:pt>
                <c:pt idx="1114">
                  <c:v>1.0600000000000016E-2</c:v>
                </c:pt>
                <c:pt idx="1115">
                  <c:v>1.0600000000000016E-2</c:v>
                </c:pt>
                <c:pt idx="1116">
                  <c:v>1.0600000000000016E-2</c:v>
                </c:pt>
                <c:pt idx="1117">
                  <c:v>1.0600000000000016E-2</c:v>
                </c:pt>
                <c:pt idx="1118">
                  <c:v>1.0600000000000016E-2</c:v>
                </c:pt>
                <c:pt idx="1119">
                  <c:v>1.0600000000000016E-2</c:v>
                </c:pt>
                <c:pt idx="1120">
                  <c:v>1.0600000000000016E-2</c:v>
                </c:pt>
                <c:pt idx="1121">
                  <c:v>1.0600000000000016E-2</c:v>
                </c:pt>
                <c:pt idx="1122">
                  <c:v>1.0600000000000016E-2</c:v>
                </c:pt>
                <c:pt idx="1123">
                  <c:v>1.0600000000000016E-2</c:v>
                </c:pt>
                <c:pt idx="1124">
                  <c:v>1.0600000000000016E-2</c:v>
                </c:pt>
                <c:pt idx="1125">
                  <c:v>1.0600000000000016E-2</c:v>
                </c:pt>
                <c:pt idx="1126">
                  <c:v>1.0600000000000016E-2</c:v>
                </c:pt>
                <c:pt idx="1127">
                  <c:v>1.0600000000000016E-2</c:v>
                </c:pt>
                <c:pt idx="1128">
                  <c:v>1.0699999999999998E-2</c:v>
                </c:pt>
                <c:pt idx="1129">
                  <c:v>1.0699999999999998E-2</c:v>
                </c:pt>
                <c:pt idx="1130">
                  <c:v>1.0699999999999998E-2</c:v>
                </c:pt>
                <c:pt idx="1131">
                  <c:v>1.0699999999999998E-2</c:v>
                </c:pt>
                <c:pt idx="1132">
                  <c:v>1.0699999999999998E-2</c:v>
                </c:pt>
                <c:pt idx="1133">
                  <c:v>1.0699999999999998E-2</c:v>
                </c:pt>
                <c:pt idx="1134">
                  <c:v>1.0699999999999998E-2</c:v>
                </c:pt>
                <c:pt idx="1135">
                  <c:v>1.0699999999999998E-2</c:v>
                </c:pt>
                <c:pt idx="1136">
                  <c:v>1.0699999999999998E-2</c:v>
                </c:pt>
                <c:pt idx="1137">
                  <c:v>1.0699999999999998E-2</c:v>
                </c:pt>
                <c:pt idx="1138">
                  <c:v>1.0699999999999998E-2</c:v>
                </c:pt>
                <c:pt idx="1139">
                  <c:v>1.0699999999999998E-2</c:v>
                </c:pt>
                <c:pt idx="1140">
                  <c:v>1.0699999999999998E-2</c:v>
                </c:pt>
                <c:pt idx="1141">
                  <c:v>1.0699999999999998E-2</c:v>
                </c:pt>
                <c:pt idx="1142">
                  <c:v>1.0699999999999998E-2</c:v>
                </c:pt>
                <c:pt idx="1143">
                  <c:v>1.0699999999999998E-2</c:v>
                </c:pt>
                <c:pt idx="1144">
                  <c:v>1.0699999999999998E-2</c:v>
                </c:pt>
                <c:pt idx="1145">
                  <c:v>1.0699999999999998E-2</c:v>
                </c:pt>
                <c:pt idx="1146">
                  <c:v>1.0699999999999998E-2</c:v>
                </c:pt>
                <c:pt idx="1147">
                  <c:v>1.0699999999999998E-2</c:v>
                </c:pt>
                <c:pt idx="1148">
                  <c:v>1.0699999999999998E-2</c:v>
                </c:pt>
                <c:pt idx="1149">
                  <c:v>1.0699999999999998E-2</c:v>
                </c:pt>
                <c:pt idx="1150">
                  <c:v>1.0699999999999998E-2</c:v>
                </c:pt>
                <c:pt idx="1151">
                  <c:v>1.0699999999999998E-2</c:v>
                </c:pt>
                <c:pt idx="1152">
                  <c:v>1.0699999999999998E-2</c:v>
                </c:pt>
                <c:pt idx="1153">
                  <c:v>1.0699999999999998E-2</c:v>
                </c:pt>
                <c:pt idx="1154">
                  <c:v>1.0699999999999998E-2</c:v>
                </c:pt>
                <c:pt idx="1155">
                  <c:v>1.0800000000000014E-2</c:v>
                </c:pt>
                <c:pt idx="1156">
                  <c:v>1.0800000000000014E-2</c:v>
                </c:pt>
                <c:pt idx="1157">
                  <c:v>1.0800000000000014E-2</c:v>
                </c:pt>
                <c:pt idx="1158">
                  <c:v>1.0800000000000014E-2</c:v>
                </c:pt>
                <c:pt idx="1159">
                  <c:v>1.0800000000000014E-2</c:v>
                </c:pt>
                <c:pt idx="1160">
                  <c:v>1.0800000000000014E-2</c:v>
                </c:pt>
                <c:pt idx="1161">
                  <c:v>1.0800000000000014E-2</c:v>
                </c:pt>
                <c:pt idx="1162">
                  <c:v>1.0800000000000014E-2</c:v>
                </c:pt>
                <c:pt idx="1163">
                  <c:v>1.0800000000000014E-2</c:v>
                </c:pt>
                <c:pt idx="1164">
                  <c:v>1.0800000000000014E-2</c:v>
                </c:pt>
                <c:pt idx="1165">
                  <c:v>1.0800000000000014E-2</c:v>
                </c:pt>
                <c:pt idx="1166">
                  <c:v>1.0800000000000014E-2</c:v>
                </c:pt>
                <c:pt idx="1167">
                  <c:v>1.0800000000000014E-2</c:v>
                </c:pt>
                <c:pt idx="1168">
                  <c:v>1.0800000000000014E-2</c:v>
                </c:pt>
                <c:pt idx="1169">
                  <c:v>1.0800000000000014E-2</c:v>
                </c:pt>
                <c:pt idx="1170">
                  <c:v>1.0800000000000014E-2</c:v>
                </c:pt>
                <c:pt idx="1171">
                  <c:v>1.0800000000000014E-2</c:v>
                </c:pt>
                <c:pt idx="1172">
                  <c:v>1.0800000000000014E-2</c:v>
                </c:pt>
                <c:pt idx="1173">
                  <c:v>1.0800000000000014E-2</c:v>
                </c:pt>
                <c:pt idx="1174">
                  <c:v>1.0800000000000014E-2</c:v>
                </c:pt>
                <c:pt idx="1175">
                  <c:v>1.0800000000000014E-2</c:v>
                </c:pt>
                <c:pt idx="1176">
                  <c:v>1.0800000000000014E-2</c:v>
                </c:pt>
                <c:pt idx="1177">
                  <c:v>1.0800000000000014E-2</c:v>
                </c:pt>
                <c:pt idx="1178">
                  <c:v>1.0800000000000014E-2</c:v>
                </c:pt>
                <c:pt idx="1179">
                  <c:v>1.0800000000000014E-2</c:v>
                </c:pt>
                <c:pt idx="1180">
                  <c:v>1.0800000000000014E-2</c:v>
                </c:pt>
                <c:pt idx="1181">
                  <c:v>1.0800000000000014E-2</c:v>
                </c:pt>
                <c:pt idx="1182">
                  <c:v>1.0800000000000014E-2</c:v>
                </c:pt>
                <c:pt idx="1183">
                  <c:v>1.0800000000000014E-2</c:v>
                </c:pt>
                <c:pt idx="1184">
                  <c:v>1.0800000000000014E-2</c:v>
                </c:pt>
                <c:pt idx="1185">
                  <c:v>1.0800000000000014E-2</c:v>
                </c:pt>
                <c:pt idx="1186">
                  <c:v>1.0800000000000014E-2</c:v>
                </c:pt>
                <c:pt idx="1187">
                  <c:v>1.0800000000000014E-2</c:v>
                </c:pt>
                <c:pt idx="1188">
                  <c:v>1.0800000000000014E-2</c:v>
                </c:pt>
                <c:pt idx="1189">
                  <c:v>1.0800000000000014E-2</c:v>
                </c:pt>
                <c:pt idx="1190">
                  <c:v>1.0800000000000014E-2</c:v>
                </c:pt>
                <c:pt idx="1191">
                  <c:v>1.0800000000000014E-2</c:v>
                </c:pt>
                <c:pt idx="1192">
                  <c:v>1.0800000000000014E-2</c:v>
                </c:pt>
                <c:pt idx="1193">
                  <c:v>1.0800000000000014E-2</c:v>
                </c:pt>
                <c:pt idx="1194">
                  <c:v>1.0800000000000014E-2</c:v>
                </c:pt>
                <c:pt idx="1195">
                  <c:v>1.0800000000000014E-2</c:v>
                </c:pt>
                <c:pt idx="1196">
                  <c:v>1.0800000000000014E-2</c:v>
                </c:pt>
                <c:pt idx="1197">
                  <c:v>1.0800000000000014E-2</c:v>
                </c:pt>
                <c:pt idx="1198">
                  <c:v>1.0800000000000014E-2</c:v>
                </c:pt>
                <c:pt idx="1199">
                  <c:v>1.0800000000000014E-2</c:v>
                </c:pt>
                <c:pt idx="1200">
                  <c:v>1.0800000000000014E-2</c:v>
                </c:pt>
                <c:pt idx="1201">
                  <c:v>1.0800000000000014E-2</c:v>
                </c:pt>
                <c:pt idx="1202">
                  <c:v>1.0800000000000014E-2</c:v>
                </c:pt>
                <c:pt idx="1203">
                  <c:v>1.0800000000000014E-2</c:v>
                </c:pt>
                <c:pt idx="1204">
                  <c:v>1.0800000000000014E-2</c:v>
                </c:pt>
                <c:pt idx="1205">
                  <c:v>1.0800000000000014E-2</c:v>
                </c:pt>
                <c:pt idx="1206">
                  <c:v>1.0800000000000014E-2</c:v>
                </c:pt>
                <c:pt idx="1207">
                  <c:v>1.0800000000000014E-2</c:v>
                </c:pt>
                <c:pt idx="1208">
                  <c:v>1.0800000000000014E-2</c:v>
                </c:pt>
                <c:pt idx="1209">
                  <c:v>1.0800000000000014E-2</c:v>
                </c:pt>
                <c:pt idx="1210">
                  <c:v>1.0800000000000014E-2</c:v>
                </c:pt>
                <c:pt idx="1211">
                  <c:v>1.0800000000000014E-2</c:v>
                </c:pt>
                <c:pt idx="1212">
                  <c:v>1.0900000000000003E-2</c:v>
                </c:pt>
                <c:pt idx="1213">
                  <c:v>1.0900000000000003E-2</c:v>
                </c:pt>
                <c:pt idx="1214">
                  <c:v>1.0900000000000003E-2</c:v>
                </c:pt>
                <c:pt idx="1215">
                  <c:v>1.0900000000000003E-2</c:v>
                </c:pt>
                <c:pt idx="1216">
                  <c:v>1.0900000000000003E-2</c:v>
                </c:pt>
                <c:pt idx="1217">
                  <c:v>1.0900000000000003E-2</c:v>
                </c:pt>
                <c:pt idx="1218">
                  <c:v>1.0900000000000003E-2</c:v>
                </c:pt>
                <c:pt idx="1219">
                  <c:v>1.0900000000000003E-2</c:v>
                </c:pt>
                <c:pt idx="1220">
                  <c:v>1.0900000000000003E-2</c:v>
                </c:pt>
                <c:pt idx="1221">
                  <c:v>1.0900000000000003E-2</c:v>
                </c:pt>
                <c:pt idx="1222">
                  <c:v>1.0900000000000003E-2</c:v>
                </c:pt>
                <c:pt idx="1223">
                  <c:v>1.0900000000000003E-2</c:v>
                </c:pt>
                <c:pt idx="1224">
                  <c:v>1.0900000000000003E-2</c:v>
                </c:pt>
                <c:pt idx="1225">
                  <c:v>1.0900000000000003E-2</c:v>
                </c:pt>
                <c:pt idx="1226">
                  <c:v>1.0900000000000003E-2</c:v>
                </c:pt>
                <c:pt idx="1227">
                  <c:v>1.0900000000000003E-2</c:v>
                </c:pt>
                <c:pt idx="1228">
                  <c:v>1.0900000000000003E-2</c:v>
                </c:pt>
                <c:pt idx="1229">
                  <c:v>1.0900000000000003E-2</c:v>
                </c:pt>
                <c:pt idx="1230">
                  <c:v>1.0900000000000003E-2</c:v>
                </c:pt>
                <c:pt idx="1231">
                  <c:v>1.0900000000000003E-2</c:v>
                </c:pt>
                <c:pt idx="1232">
                  <c:v>1.0900000000000003E-2</c:v>
                </c:pt>
                <c:pt idx="1233">
                  <c:v>1.0900000000000003E-2</c:v>
                </c:pt>
                <c:pt idx="1234">
                  <c:v>1.0900000000000003E-2</c:v>
                </c:pt>
                <c:pt idx="1235">
                  <c:v>1.0900000000000003E-2</c:v>
                </c:pt>
                <c:pt idx="1236">
                  <c:v>1.0900000000000003E-2</c:v>
                </c:pt>
                <c:pt idx="1237">
                  <c:v>1.0900000000000003E-2</c:v>
                </c:pt>
                <c:pt idx="1238">
                  <c:v>1.0900000000000003E-2</c:v>
                </c:pt>
                <c:pt idx="1239">
                  <c:v>1.0900000000000003E-2</c:v>
                </c:pt>
                <c:pt idx="1240">
                  <c:v>1.0900000000000003E-2</c:v>
                </c:pt>
                <c:pt idx="1241">
                  <c:v>1.0900000000000003E-2</c:v>
                </c:pt>
                <c:pt idx="1242">
                  <c:v>1.0900000000000003E-2</c:v>
                </c:pt>
                <c:pt idx="1243">
                  <c:v>1.0900000000000003E-2</c:v>
                </c:pt>
                <c:pt idx="1244">
                  <c:v>1.0900000000000003E-2</c:v>
                </c:pt>
                <c:pt idx="1245">
                  <c:v>1.0900000000000003E-2</c:v>
                </c:pt>
                <c:pt idx="1246">
                  <c:v>1.0900000000000003E-2</c:v>
                </c:pt>
                <c:pt idx="1247">
                  <c:v>1.0900000000000003E-2</c:v>
                </c:pt>
                <c:pt idx="1248">
                  <c:v>1.1100000000000016E-2</c:v>
                </c:pt>
                <c:pt idx="1249">
                  <c:v>1.1100000000000016E-2</c:v>
                </c:pt>
                <c:pt idx="1250">
                  <c:v>1.1100000000000016E-2</c:v>
                </c:pt>
                <c:pt idx="1251">
                  <c:v>1.1100000000000016E-2</c:v>
                </c:pt>
                <c:pt idx="1252">
                  <c:v>1.1100000000000016E-2</c:v>
                </c:pt>
                <c:pt idx="1253">
                  <c:v>1.1100000000000016E-2</c:v>
                </c:pt>
                <c:pt idx="1254">
                  <c:v>1.1100000000000016E-2</c:v>
                </c:pt>
                <c:pt idx="1255">
                  <c:v>1.1100000000000016E-2</c:v>
                </c:pt>
                <c:pt idx="1256">
                  <c:v>1.1100000000000016E-2</c:v>
                </c:pt>
                <c:pt idx="1257">
                  <c:v>1.1100000000000016E-2</c:v>
                </c:pt>
                <c:pt idx="1258">
                  <c:v>1.1100000000000016E-2</c:v>
                </c:pt>
                <c:pt idx="1259">
                  <c:v>1.1100000000000016E-2</c:v>
                </c:pt>
                <c:pt idx="1260">
                  <c:v>1.1100000000000016E-2</c:v>
                </c:pt>
                <c:pt idx="1261">
                  <c:v>1.1100000000000016E-2</c:v>
                </c:pt>
                <c:pt idx="1262">
                  <c:v>1.1100000000000016E-2</c:v>
                </c:pt>
                <c:pt idx="1263">
                  <c:v>1.1100000000000016E-2</c:v>
                </c:pt>
                <c:pt idx="1264">
                  <c:v>1.1100000000000016E-2</c:v>
                </c:pt>
                <c:pt idx="1265">
                  <c:v>1.1100000000000016E-2</c:v>
                </c:pt>
                <c:pt idx="1266">
                  <c:v>1.1100000000000016E-2</c:v>
                </c:pt>
                <c:pt idx="1267">
                  <c:v>1.1100000000000016E-2</c:v>
                </c:pt>
                <c:pt idx="1268">
                  <c:v>1.1200000000000017E-2</c:v>
                </c:pt>
                <c:pt idx="1269">
                  <c:v>1.1200000000000017E-2</c:v>
                </c:pt>
                <c:pt idx="1270">
                  <c:v>1.1200000000000017E-2</c:v>
                </c:pt>
                <c:pt idx="1271">
                  <c:v>1.1200000000000017E-2</c:v>
                </c:pt>
                <c:pt idx="1272">
                  <c:v>1.1200000000000017E-2</c:v>
                </c:pt>
                <c:pt idx="1273">
                  <c:v>1.1200000000000017E-2</c:v>
                </c:pt>
                <c:pt idx="1274">
                  <c:v>1.1200000000000017E-2</c:v>
                </c:pt>
                <c:pt idx="1275">
                  <c:v>1.1200000000000017E-2</c:v>
                </c:pt>
                <c:pt idx="1276">
                  <c:v>1.1200000000000017E-2</c:v>
                </c:pt>
                <c:pt idx="1277">
                  <c:v>1.1200000000000017E-2</c:v>
                </c:pt>
                <c:pt idx="1278">
                  <c:v>1.1200000000000017E-2</c:v>
                </c:pt>
                <c:pt idx="1279">
                  <c:v>1.1200000000000017E-2</c:v>
                </c:pt>
                <c:pt idx="1280">
                  <c:v>1.1200000000000017E-2</c:v>
                </c:pt>
                <c:pt idx="1281">
                  <c:v>1.1200000000000017E-2</c:v>
                </c:pt>
                <c:pt idx="1282">
                  <c:v>1.1299999999999998E-2</c:v>
                </c:pt>
                <c:pt idx="1283">
                  <c:v>1.1299999999999998E-2</c:v>
                </c:pt>
                <c:pt idx="1284">
                  <c:v>1.1299999999999998E-2</c:v>
                </c:pt>
                <c:pt idx="1285">
                  <c:v>1.1299999999999998E-2</c:v>
                </c:pt>
                <c:pt idx="1286">
                  <c:v>1.1299999999999998E-2</c:v>
                </c:pt>
                <c:pt idx="1287">
                  <c:v>1.1299999999999998E-2</c:v>
                </c:pt>
                <c:pt idx="1288">
                  <c:v>1.1299999999999998E-2</c:v>
                </c:pt>
                <c:pt idx="1289">
                  <c:v>1.1299999999999998E-2</c:v>
                </c:pt>
                <c:pt idx="1290">
                  <c:v>1.1299999999999998E-2</c:v>
                </c:pt>
                <c:pt idx="1291">
                  <c:v>1.1299999999999998E-2</c:v>
                </c:pt>
                <c:pt idx="1292">
                  <c:v>1.1299999999999998E-2</c:v>
                </c:pt>
                <c:pt idx="1293">
                  <c:v>1.1299999999999998E-2</c:v>
                </c:pt>
                <c:pt idx="1294">
                  <c:v>1.1299999999999998E-2</c:v>
                </c:pt>
                <c:pt idx="1295">
                  <c:v>1.1299999999999998E-2</c:v>
                </c:pt>
                <c:pt idx="1296">
                  <c:v>1.1500000000000019E-2</c:v>
                </c:pt>
                <c:pt idx="1297">
                  <c:v>1.1500000000000019E-2</c:v>
                </c:pt>
                <c:pt idx="1298">
                  <c:v>1.1500000000000019E-2</c:v>
                </c:pt>
                <c:pt idx="1299">
                  <c:v>1.1500000000000019E-2</c:v>
                </c:pt>
                <c:pt idx="1300">
                  <c:v>1.1500000000000019E-2</c:v>
                </c:pt>
                <c:pt idx="1301">
                  <c:v>1.1500000000000019E-2</c:v>
                </c:pt>
                <c:pt idx="1302">
                  <c:v>1.1500000000000019E-2</c:v>
                </c:pt>
                <c:pt idx="1303">
                  <c:v>1.1500000000000019E-2</c:v>
                </c:pt>
                <c:pt idx="1304">
                  <c:v>1.1500000000000019E-2</c:v>
                </c:pt>
                <c:pt idx="1305">
                  <c:v>1.1500000000000019E-2</c:v>
                </c:pt>
                <c:pt idx="1306">
                  <c:v>1.1500000000000019E-2</c:v>
                </c:pt>
                <c:pt idx="1307">
                  <c:v>1.1500000000000019E-2</c:v>
                </c:pt>
                <c:pt idx="1308">
                  <c:v>1.1500000000000019E-2</c:v>
                </c:pt>
                <c:pt idx="1309">
                  <c:v>1.1500000000000019E-2</c:v>
                </c:pt>
                <c:pt idx="1310">
                  <c:v>1.1500000000000019E-2</c:v>
                </c:pt>
                <c:pt idx="1311">
                  <c:v>1.1500000000000019E-2</c:v>
                </c:pt>
                <c:pt idx="1312">
                  <c:v>1.1500000000000019E-2</c:v>
                </c:pt>
                <c:pt idx="1313">
                  <c:v>1.1500000000000019E-2</c:v>
                </c:pt>
                <c:pt idx="1314">
                  <c:v>1.1500000000000019E-2</c:v>
                </c:pt>
                <c:pt idx="1315">
                  <c:v>1.1500000000000019E-2</c:v>
                </c:pt>
                <c:pt idx="1316">
                  <c:v>1.1500000000000019E-2</c:v>
                </c:pt>
                <c:pt idx="1317">
                  <c:v>1.1500000000000019E-2</c:v>
                </c:pt>
                <c:pt idx="1318">
                  <c:v>1.1500000000000019E-2</c:v>
                </c:pt>
                <c:pt idx="1319">
                  <c:v>1.1500000000000019E-2</c:v>
                </c:pt>
                <c:pt idx="1320">
                  <c:v>1.1500000000000019E-2</c:v>
                </c:pt>
                <c:pt idx="1321">
                  <c:v>1.1500000000000019E-2</c:v>
                </c:pt>
                <c:pt idx="1322">
                  <c:v>1.1500000000000019E-2</c:v>
                </c:pt>
                <c:pt idx="1323">
                  <c:v>1.1500000000000019E-2</c:v>
                </c:pt>
                <c:pt idx="1324">
                  <c:v>1.1500000000000019E-2</c:v>
                </c:pt>
                <c:pt idx="1325">
                  <c:v>1.1500000000000019E-2</c:v>
                </c:pt>
                <c:pt idx="1326">
                  <c:v>1.1500000000000019E-2</c:v>
                </c:pt>
                <c:pt idx="1327">
                  <c:v>1.1500000000000019E-2</c:v>
                </c:pt>
                <c:pt idx="1328">
                  <c:v>1.1500000000000019E-2</c:v>
                </c:pt>
                <c:pt idx="1329">
                  <c:v>1.1500000000000019E-2</c:v>
                </c:pt>
                <c:pt idx="1330">
                  <c:v>1.1500000000000019E-2</c:v>
                </c:pt>
                <c:pt idx="1331">
                  <c:v>1.1500000000000019E-2</c:v>
                </c:pt>
                <c:pt idx="1332">
                  <c:v>1.1500000000000019E-2</c:v>
                </c:pt>
                <c:pt idx="1333">
                  <c:v>1.1500000000000019E-2</c:v>
                </c:pt>
                <c:pt idx="1334">
                  <c:v>1.1500000000000019E-2</c:v>
                </c:pt>
                <c:pt idx="1335">
                  <c:v>1.1500000000000019E-2</c:v>
                </c:pt>
                <c:pt idx="1336">
                  <c:v>1.1500000000000019E-2</c:v>
                </c:pt>
                <c:pt idx="1337">
                  <c:v>1.1500000000000019E-2</c:v>
                </c:pt>
                <c:pt idx="1338">
                  <c:v>1.1500000000000019E-2</c:v>
                </c:pt>
                <c:pt idx="1339">
                  <c:v>1.1500000000000019E-2</c:v>
                </c:pt>
                <c:pt idx="1340">
                  <c:v>1.1500000000000019E-2</c:v>
                </c:pt>
                <c:pt idx="1341">
                  <c:v>1.1500000000000019E-2</c:v>
                </c:pt>
                <c:pt idx="1342">
                  <c:v>1.1500000000000019E-2</c:v>
                </c:pt>
                <c:pt idx="1343">
                  <c:v>1.1500000000000019E-2</c:v>
                </c:pt>
                <c:pt idx="1344">
                  <c:v>1.1500000000000019E-2</c:v>
                </c:pt>
                <c:pt idx="1345">
                  <c:v>1.1500000000000019E-2</c:v>
                </c:pt>
                <c:pt idx="1346">
                  <c:v>1.1500000000000019E-2</c:v>
                </c:pt>
                <c:pt idx="1347">
                  <c:v>1.1500000000000019E-2</c:v>
                </c:pt>
                <c:pt idx="1348">
                  <c:v>1.1500000000000019E-2</c:v>
                </c:pt>
                <c:pt idx="1349">
                  <c:v>1.1500000000000019E-2</c:v>
                </c:pt>
                <c:pt idx="1350">
                  <c:v>1.1500000000000019E-2</c:v>
                </c:pt>
                <c:pt idx="1351">
                  <c:v>1.1599999999999996E-2</c:v>
                </c:pt>
                <c:pt idx="1352">
                  <c:v>1.1599999999999996E-2</c:v>
                </c:pt>
                <c:pt idx="1353">
                  <c:v>1.1599999999999996E-2</c:v>
                </c:pt>
                <c:pt idx="1354">
                  <c:v>1.1599999999999996E-2</c:v>
                </c:pt>
                <c:pt idx="1355">
                  <c:v>1.1599999999999996E-2</c:v>
                </c:pt>
                <c:pt idx="1356">
                  <c:v>1.1599999999999996E-2</c:v>
                </c:pt>
                <c:pt idx="1357">
                  <c:v>1.1599999999999996E-2</c:v>
                </c:pt>
                <c:pt idx="1358">
                  <c:v>1.1599999999999996E-2</c:v>
                </c:pt>
                <c:pt idx="1359">
                  <c:v>1.1599999999999996E-2</c:v>
                </c:pt>
                <c:pt idx="1360">
                  <c:v>1.1599999999999996E-2</c:v>
                </c:pt>
                <c:pt idx="1361">
                  <c:v>1.1599999999999996E-2</c:v>
                </c:pt>
                <c:pt idx="1362">
                  <c:v>1.1599999999999996E-2</c:v>
                </c:pt>
                <c:pt idx="1363">
                  <c:v>1.1599999999999996E-2</c:v>
                </c:pt>
                <c:pt idx="1364">
                  <c:v>1.1599999999999996E-2</c:v>
                </c:pt>
                <c:pt idx="1365">
                  <c:v>1.1599999999999996E-2</c:v>
                </c:pt>
                <c:pt idx="1366">
                  <c:v>1.1599999999999996E-2</c:v>
                </c:pt>
                <c:pt idx="1367">
                  <c:v>1.1599999999999996E-2</c:v>
                </c:pt>
                <c:pt idx="1368">
                  <c:v>1.1599999999999996E-2</c:v>
                </c:pt>
                <c:pt idx="1369">
                  <c:v>1.1599999999999996E-2</c:v>
                </c:pt>
                <c:pt idx="1370">
                  <c:v>1.1599999999999996E-2</c:v>
                </c:pt>
                <c:pt idx="1371">
                  <c:v>1.1599999999999996E-2</c:v>
                </c:pt>
                <c:pt idx="1372">
                  <c:v>1.1599999999999996E-2</c:v>
                </c:pt>
                <c:pt idx="1373">
                  <c:v>1.1599999999999996E-2</c:v>
                </c:pt>
                <c:pt idx="1374">
                  <c:v>1.1599999999999996E-2</c:v>
                </c:pt>
                <c:pt idx="1375">
                  <c:v>1.1599999999999996E-2</c:v>
                </c:pt>
                <c:pt idx="1376">
                  <c:v>1.1599999999999996E-2</c:v>
                </c:pt>
                <c:pt idx="1377">
                  <c:v>1.1599999999999996E-2</c:v>
                </c:pt>
                <c:pt idx="1378">
                  <c:v>1.1599999999999996E-2</c:v>
                </c:pt>
                <c:pt idx="1379">
                  <c:v>1.1599999999999996E-2</c:v>
                </c:pt>
                <c:pt idx="1380">
                  <c:v>1.1599999999999996E-2</c:v>
                </c:pt>
                <c:pt idx="1381">
                  <c:v>1.1599999999999996E-2</c:v>
                </c:pt>
                <c:pt idx="1382">
                  <c:v>1.1599999999999996E-2</c:v>
                </c:pt>
                <c:pt idx="1383">
                  <c:v>1.1599999999999996E-2</c:v>
                </c:pt>
                <c:pt idx="1384">
                  <c:v>1.1599999999999996E-2</c:v>
                </c:pt>
                <c:pt idx="1385">
                  <c:v>1.1599999999999996E-2</c:v>
                </c:pt>
                <c:pt idx="1386">
                  <c:v>1.1599999999999996E-2</c:v>
                </c:pt>
                <c:pt idx="1387">
                  <c:v>1.1599999999999996E-2</c:v>
                </c:pt>
                <c:pt idx="1388">
                  <c:v>1.1599999999999996E-2</c:v>
                </c:pt>
                <c:pt idx="1389">
                  <c:v>1.1599999999999996E-2</c:v>
                </c:pt>
                <c:pt idx="1390">
                  <c:v>1.1599999999999996E-2</c:v>
                </c:pt>
                <c:pt idx="1391">
                  <c:v>1.1599999999999996E-2</c:v>
                </c:pt>
                <c:pt idx="1392">
                  <c:v>1.1599999999999996E-2</c:v>
                </c:pt>
                <c:pt idx="1393">
                  <c:v>1.1599999999999996E-2</c:v>
                </c:pt>
                <c:pt idx="1394">
                  <c:v>1.1599999999999996E-2</c:v>
                </c:pt>
                <c:pt idx="1395">
                  <c:v>1.1599999999999996E-2</c:v>
                </c:pt>
                <c:pt idx="1396">
                  <c:v>1.1800000000000022E-2</c:v>
                </c:pt>
                <c:pt idx="1397">
                  <c:v>1.1800000000000022E-2</c:v>
                </c:pt>
                <c:pt idx="1398">
                  <c:v>1.1800000000000022E-2</c:v>
                </c:pt>
                <c:pt idx="1399">
                  <c:v>1.1800000000000022E-2</c:v>
                </c:pt>
                <c:pt idx="1400">
                  <c:v>1.1800000000000022E-2</c:v>
                </c:pt>
                <c:pt idx="1401">
                  <c:v>1.1800000000000022E-2</c:v>
                </c:pt>
                <c:pt idx="1402">
                  <c:v>1.1800000000000022E-2</c:v>
                </c:pt>
                <c:pt idx="1403">
                  <c:v>1.1800000000000022E-2</c:v>
                </c:pt>
                <c:pt idx="1404">
                  <c:v>1.1800000000000022E-2</c:v>
                </c:pt>
                <c:pt idx="1405">
                  <c:v>1.1800000000000022E-2</c:v>
                </c:pt>
                <c:pt idx="1406">
                  <c:v>1.1800000000000022E-2</c:v>
                </c:pt>
                <c:pt idx="1407">
                  <c:v>1.1800000000000022E-2</c:v>
                </c:pt>
                <c:pt idx="1408">
                  <c:v>1.1800000000000022E-2</c:v>
                </c:pt>
                <c:pt idx="1409">
                  <c:v>1.1800000000000022E-2</c:v>
                </c:pt>
                <c:pt idx="1410">
                  <c:v>1.1800000000000022E-2</c:v>
                </c:pt>
                <c:pt idx="1411">
                  <c:v>1.1800000000000022E-2</c:v>
                </c:pt>
                <c:pt idx="1412">
                  <c:v>1.1800000000000022E-2</c:v>
                </c:pt>
                <c:pt idx="1413">
                  <c:v>1.1800000000000022E-2</c:v>
                </c:pt>
                <c:pt idx="1414">
                  <c:v>1.1800000000000022E-2</c:v>
                </c:pt>
                <c:pt idx="1415">
                  <c:v>1.1900000000000025E-2</c:v>
                </c:pt>
                <c:pt idx="1416">
                  <c:v>1.1900000000000025E-2</c:v>
                </c:pt>
                <c:pt idx="1417">
                  <c:v>1.1900000000000025E-2</c:v>
                </c:pt>
                <c:pt idx="1418">
                  <c:v>1.1900000000000025E-2</c:v>
                </c:pt>
                <c:pt idx="1419">
                  <c:v>1.1900000000000025E-2</c:v>
                </c:pt>
                <c:pt idx="1420">
                  <c:v>1.1900000000000025E-2</c:v>
                </c:pt>
                <c:pt idx="1421">
                  <c:v>1.1900000000000025E-2</c:v>
                </c:pt>
                <c:pt idx="1422">
                  <c:v>1.2100000000000001E-2</c:v>
                </c:pt>
                <c:pt idx="1423">
                  <c:v>1.2100000000000001E-2</c:v>
                </c:pt>
                <c:pt idx="1424">
                  <c:v>1.2100000000000001E-2</c:v>
                </c:pt>
                <c:pt idx="1425">
                  <c:v>1.2100000000000001E-2</c:v>
                </c:pt>
                <c:pt idx="1426">
                  <c:v>1.2100000000000001E-2</c:v>
                </c:pt>
                <c:pt idx="1427">
                  <c:v>1.2300000000000005E-2</c:v>
                </c:pt>
                <c:pt idx="1428">
                  <c:v>1.2600000000000005E-2</c:v>
                </c:pt>
                <c:pt idx="1429">
                  <c:v>1.2999999999999998E-2</c:v>
                </c:pt>
                <c:pt idx="1430">
                  <c:v>1.2999999999999998E-2</c:v>
                </c:pt>
                <c:pt idx="1431">
                  <c:v>1.2999999999999998E-2</c:v>
                </c:pt>
                <c:pt idx="1432">
                  <c:v>1.2999999999999998E-2</c:v>
                </c:pt>
                <c:pt idx="1433">
                  <c:v>1.2999999999999998E-2</c:v>
                </c:pt>
                <c:pt idx="1434">
                  <c:v>1.2999999999999998E-2</c:v>
                </c:pt>
                <c:pt idx="1435">
                  <c:v>1.2999999999999998E-2</c:v>
                </c:pt>
                <c:pt idx="1436">
                  <c:v>1.3500000000000017E-2</c:v>
                </c:pt>
                <c:pt idx="1437">
                  <c:v>1.3800000000000022E-2</c:v>
                </c:pt>
                <c:pt idx="1438">
                  <c:v>1.4E-2</c:v>
                </c:pt>
                <c:pt idx="1439">
                  <c:v>1.4200000000000001E-2</c:v>
                </c:pt>
                <c:pt idx="1440">
                  <c:v>1.4700000000000001E-2</c:v>
                </c:pt>
              </c:numCache>
            </c:numRef>
          </c:yVal>
          <c:smooth val="1"/>
          <c:extLst>
            <c:ext xmlns:c15="http://schemas.microsoft.com/office/drawing/2012/chart" uri="{02D57815-91ED-43cb-92C2-25804820EDAC}">
              <c15:filteredSeriesTitle>
                <c15:tx>
                  <c:strRef>
                    <c:extLst>
                      <c:ext uri="{02D57815-91ED-43cb-92C2-25804820EDAC}">
                        <c15:formulaRef>
                          <c15:sqref>RenalnoCVD!$D$5</c15:sqref>
                        </c15:formulaRef>
                      </c:ext>
                    </c:extLst>
                    <c:strCache>
                      <c:ptCount val="1"/>
                      <c:pt idx="0">
                        <c:v>Dapagliflozin</c:v>
                      </c:pt>
                    </c:strCache>
                  </c:strRef>
                </c15:tx>
              </c15:filteredSeriesTitle>
            </c:ext>
            <c:ext xmlns:c16="http://schemas.microsoft.com/office/drawing/2014/chart" uri="{C3380CC4-5D6E-409C-BE32-E72D297353CC}">
              <c16:uniqueId val="{00000001-A7D8-40E5-9781-8610955669E0}"/>
            </c:ext>
          </c:extLst>
        </c:ser>
        <c:dLbls>
          <c:showLegendKey val="0"/>
          <c:showVal val="0"/>
          <c:showCatName val="0"/>
          <c:showSerName val="0"/>
          <c:showPercent val="0"/>
          <c:showBubbleSize val="0"/>
        </c:dLbls>
        <c:axId val="145249024"/>
        <c:axId val="145250560"/>
      </c:scatterChart>
      <c:valAx>
        <c:axId val="145249024"/>
        <c:scaling>
          <c:orientation val="minMax"/>
          <c:max val="4"/>
        </c:scaling>
        <c:delete val="0"/>
        <c:axPos val="b"/>
        <c:numFmt formatCode="0.0" sourceLinked="1"/>
        <c:majorTickMark val="out"/>
        <c:minorTickMark val="none"/>
        <c:tickLblPos val="nextTo"/>
        <c:spPr>
          <a:noFill/>
          <a:ln w="12700" cap="flat" cmpd="sng" algn="ctr">
            <a:solidFill>
              <a:schemeClr val="tx1"/>
            </a:solidFill>
            <a:round/>
          </a:ln>
          <a:effectLst/>
        </c:spPr>
        <c:txPr>
          <a:bodyPr rot="-60000000" vert="horz"/>
          <a:lstStyle/>
          <a:p>
            <a:pPr>
              <a:defRPr sz="1200" b="0"/>
            </a:pPr>
            <a:endParaRPr lang="en-US"/>
          </a:p>
        </c:txPr>
        <c:crossAx val="145250560"/>
        <c:crosses val="autoZero"/>
        <c:crossBetween val="midCat"/>
      </c:valAx>
      <c:valAx>
        <c:axId val="145250560"/>
        <c:scaling>
          <c:orientation val="minMax"/>
          <c:min val="0"/>
        </c:scaling>
        <c:delete val="0"/>
        <c:axPos val="l"/>
        <c:numFmt formatCode="#,##0.000" sourceLinked="0"/>
        <c:majorTickMark val="out"/>
        <c:minorTickMark val="none"/>
        <c:tickLblPos val="nextTo"/>
        <c:spPr>
          <a:noFill/>
          <a:ln w="12700" cap="flat" cmpd="sng" algn="ctr">
            <a:solidFill>
              <a:schemeClr val="tx1"/>
            </a:solidFill>
            <a:round/>
          </a:ln>
          <a:effectLst/>
        </c:spPr>
        <c:txPr>
          <a:bodyPr rot="-60000000" vert="horz"/>
          <a:lstStyle/>
          <a:p>
            <a:pPr>
              <a:defRPr sz="1200" b="0"/>
            </a:pPr>
            <a:endParaRPr lang="en-US"/>
          </a:p>
        </c:txPr>
        <c:crossAx val="145249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CB0A8-1F9B-4F68-8A02-29BC05977775}" type="datetimeFigureOut">
              <a:rPr lang="en-CA" smtClean="0"/>
              <a:t>2023-12-11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B0F4-EFB3-4C42-AD43-A611452DE2FC}" type="slidenum">
              <a:rPr lang="en-CA" smtClean="0"/>
              <a:t>‹#›</a:t>
            </a:fld>
            <a:endParaRPr lang="en-CA"/>
          </a:p>
        </p:txBody>
      </p:sp>
    </p:spTree>
    <p:extLst>
      <p:ext uri="{BB962C8B-B14F-4D97-AF65-F5344CB8AC3E}">
        <p14:creationId xmlns:p14="http://schemas.microsoft.com/office/powerpoint/2010/main" val="144890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6849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CA"/>
              <a:t>This study involved 3,297 patients with type 2 diabetes who were on a standard-care regimen. They were randomized to receive once-weekly </a:t>
            </a:r>
            <a:r>
              <a:rPr lang="en-CA" err="1"/>
              <a:t>semaglutide</a:t>
            </a:r>
            <a:r>
              <a:rPr lang="en-CA"/>
              <a:t> (0.5 mg or 1.0 mg) or placebo for 104 weeks. The primary composite outcome was the first occurrence of cardiovascular death, nonfatal myocardial infarction, or nonfatal stroke. This outcome occurred in 108 of 1648 patients (6.6%) in the pooled </a:t>
            </a:r>
            <a:r>
              <a:rPr lang="en-CA" err="1"/>
              <a:t>semaglutide</a:t>
            </a:r>
            <a:r>
              <a:rPr lang="en-CA"/>
              <a:t> groups and in 146 of 1649 patients (8.9%) in the placebo group (hazard ratio, 0.74; 95% confidence interval [CI], 0.58 to 0.95; </a:t>
            </a:r>
            <a:r>
              <a:rPr lang="en-CA" i="1"/>
              <a:t>p</a:t>
            </a:r>
            <a:r>
              <a:rPr lang="en-CA"/>
              <a:t>&lt;0.001 for noninferiority, p=0.02 for superiority).</a:t>
            </a:r>
          </a:p>
          <a:p>
            <a:endParaRPr lang="en-CA"/>
          </a:p>
          <a:p>
            <a:r>
              <a:rPr lang="en-GB"/>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en-CA" err="1">
                <a:solidFill>
                  <a:srgbClr val="262626"/>
                </a:solidFill>
              </a:rPr>
              <a:t>Marso</a:t>
            </a:r>
            <a:r>
              <a:rPr lang="en-CA">
                <a:solidFill>
                  <a:srgbClr val="262626"/>
                </a:solidFill>
              </a:rPr>
              <a:t> SP, Bain SC, </a:t>
            </a:r>
            <a:r>
              <a:rPr lang="en-CA" err="1">
                <a:solidFill>
                  <a:srgbClr val="262626"/>
                </a:solidFill>
              </a:rPr>
              <a:t>Consoli</a:t>
            </a:r>
            <a:r>
              <a:rPr lang="en-CA">
                <a:solidFill>
                  <a:srgbClr val="262626"/>
                </a:solidFill>
              </a:rPr>
              <a:t> A, et al. </a:t>
            </a:r>
            <a:r>
              <a:rPr lang="en-CA" err="1">
                <a:solidFill>
                  <a:srgbClr val="262626"/>
                </a:solidFill>
              </a:rPr>
              <a:t>Semaglutide</a:t>
            </a:r>
            <a:r>
              <a:rPr lang="en-CA">
                <a:solidFill>
                  <a:srgbClr val="262626"/>
                </a:solidFill>
              </a:rPr>
              <a:t> and Cardiovascular Outcomes in Patients with Type 2 Diabetes. </a:t>
            </a:r>
            <a:r>
              <a:rPr lang="en-CA" i="1">
                <a:solidFill>
                  <a:srgbClr val="262626"/>
                </a:solidFill>
              </a:rPr>
              <a:t>N </a:t>
            </a:r>
            <a:r>
              <a:rPr lang="en-CA" i="1" err="1">
                <a:solidFill>
                  <a:srgbClr val="262626"/>
                </a:solidFill>
              </a:rPr>
              <a:t>Engl</a:t>
            </a:r>
            <a:r>
              <a:rPr lang="en-CA" i="1">
                <a:solidFill>
                  <a:srgbClr val="262626"/>
                </a:solidFill>
              </a:rPr>
              <a:t> J Med</a:t>
            </a:r>
            <a:r>
              <a:rPr lang="en-CA">
                <a:solidFill>
                  <a:srgbClr val="262626"/>
                </a:solidFill>
              </a:rPr>
              <a:t> 2016; 375(19):1834-44.</a:t>
            </a:r>
          </a:p>
          <a:p>
            <a:endParaRPr lang="en-GB"/>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00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err="1">
                <a:latin typeface="+mn-lt"/>
              </a:rPr>
              <a:t>Wanner</a:t>
            </a:r>
            <a:r>
              <a:rPr lang="en-GB" sz="1200">
                <a:latin typeface="+mn-lt"/>
              </a:rPr>
              <a:t> C, et al. </a:t>
            </a:r>
            <a:r>
              <a:rPr lang="en-GB" sz="1200" i="1">
                <a:latin typeface="+mn-lt"/>
              </a:rPr>
              <a:t>N </a:t>
            </a:r>
            <a:r>
              <a:rPr lang="en-GB" sz="1200" i="1" err="1">
                <a:latin typeface="+mn-lt"/>
              </a:rPr>
              <a:t>Engl</a:t>
            </a:r>
            <a:r>
              <a:rPr lang="en-GB" sz="1200" i="1">
                <a:latin typeface="+mn-lt"/>
              </a:rPr>
              <a:t> J Med</a:t>
            </a:r>
            <a:r>
              <a:rPr lang="en-GB" sz="1200">
                <a:latin typeface="+mn-lt"/>
              </a:rPr>
              <a:t> 2016;375:323–334</a:t>
            </a:r>
            <a:r>
              <a:rPr lang="en-US" sz="1200">
                <a:latin typeface="+mn-lt"/>
              </a:rPr>
              <a:t>; </a:t>
            </a:r>
          </a:p>
          <a:p>
            <a:pPr marL="228600" indent="-228600">
              <a:buAutoNum type="arabicPeriod"/>
            </a:pPr>
            <a:r>
              <a:rPr lang="fr-FR" sz="1200">
                <a:solidFill>
                  <a:srgbClr val="000000"/>
                </a:solidFill>
                <a:latin typeface="+mn-lt"/>
              </a:rPr>
              <a:t>Neal B, et al. </a:t>
            </a:r>
            <a:r>
              <a:rPr lang="fr-FR" sz="1200" i="1">
                <a:solidFill>
                  <a:srgbClr val="000000"/>
                </a:solidFill>
                <a:latin typeface="+mn-lt"/>
              </a:rPr>
              <a:t>N </a:t>
            </a:r>
            <a:r>
              <a:rPr lang="fr-FR" sz="1200" i="1" err="1">
                <a:solidFill>
                  <a:srgbClr val="000000"/>
                </a:solidFill>
                <a:latin typeface="+mn-lt"/>
              </a:rPr>
              <a:t>Engl</a:t>
            </a:r>
            <a:r>
              <a:rPr lang="fr-FR" sz="1200" i="1">
                <a:solidFill>
                  <a:srgbClr val="000000"/>
                </a:solidFill>
                <a:latin typeface="+mn-lt"/>
              </a:rPr>
              <a:t> J Med </a:t>
            </a:r>
            <a:r>
              <a:rPr lang="fr-FR" sz="1200">
                <a:solidFill>
                  <a:srgbClr val="000000"/>
                </a:solidFill>
                <a:latin typeface="+mn-lt"/>
              </a:rPr>
              <a:t>2017;377:644–657;</a:t>
            </a:r>
          </a:p>
          <a:p>
            <a:pPr marL="228600" indent="-228600">
              <a:buAutoNum type="arabicPeriod"/>
            </a:pPr>
            <a:r>
              <a:rPr lang="en-US" sz="1200" err="1">
                <a:latin typeface="+mn-lt"/>
              </a:rPr>
              <a:t>Mosenzon</a:t>
            </a:r>
            <a:r>
              <a:rPr lang="en-US" sz="1200">
                <a:latin typeface="+mn-lt"/>
              </a:rPr>
              <a:t> O, et al. </a:t>
            </a:r>
            <a:r>
              <a:rPr lang="en-US" sz="1200" i="1">
                <a:latin typeface="+mn-lt"/>
              </a:rPr>
              <a:t>Lancet Diabetes Endocrinol</a:t>
            </a:r>
            <a:r>
              <a:rPr lang="en-US" sz="1200">
                <a:latin typeface="+mn-lt"/>
              </a:rPr>
              <a:t> 2019;7:606–617</a:t>
            </a:r>
            <a:r>
              <a:rPr lang="en-GB" sz="1200">
                <a:latin typeface="+mn-lt"/>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E8591-6CA6-441A-B22A-325E6FFA43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1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patients like James, treatment with a GLP-1 receptor agonist or an SGLT2 inhibitor is recommended. [CLICK] Both have been proven to reduce the risk of major adverse cardiovascular events, and SGLT2 inhibitors have been proven to reduce the risk of hospitalization for heart failure and to delay the progression of renal disease.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86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Integration of glucagon-like peptide-1 receptor antagonists (GLP-1RA) and sodium-glucose co-transporter 2 inhibitors (SGLT2i) into cardiovascular practice. ASCVD, atherosclerotic cardiovascular disease; CKD, chronic kidney disease; HF, heart failure; MRF, multiple risk factors; T2D, type 2 diabetes. ∗ In patients with high stroke risk, or history of transient ischemic attack/stroke, consider initial integration of GLP-1RA into management plan followed by integration of SGLT2i on the basis of changes in heart failure or kidney status or for further glycosylated hemoglobin (A1c)-lowering.</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Objective: </a:t>
            </a:r>
          </a:p>
          <a:p>
            <a:r>
              <a:rPr lang="en-US"/>
              <a:t>To evaluate whether UACR offers incremental prognostic benefit beyond risk factors and established plasma cardiovascular biomarkers.</a:t>
            </a:r>
          </a:p>
          <a:p>
            <a:r>
              <a:rPr lang="en-US" b="1"/>
              <a:t>Design, Setting, and Participants: </a:t>
            </a:r>
          </a:p>
          <a:p>
            <a:r>
              <a:rPr lang="en-US"/>
              <a:t>The </a:t>
            </a:r>
            <a:r>
              <a:rPr lang="en-US" err="1"/>
              <a:t>Saxagliptin</a:t>
            </a:r>
            <a:r>
              <a:rPr lang="en-US"/>
              <a:t> Assessment of Vascular Outcomes Recorded in Patients With Diabetes Mellitus-Thrombolysis in Myocardial Infarction (SAVOR-TIMI) 53 study was performed from May 2010 to May 2013 and evaluated the safety of </a:t>
            </a:r>
            <a:r>
              <a:rPr lang="en-US" err="1"/>
              <a:t>saxagliptin</a:t>
            </a:r>
            <a:r>
              <a:rPr lang="en-US"/>
              <a:t> vs placebo in patients with type 2 diabetes with overt cardiovascular disease or multiple risk factors. Median follow-up was 2.1 years (interquartile range, 1.8-2.3 years).</a:t>
            </a:r>
          </a:p>
          <a:p>
            <a:r>
              <a:rPr lang="en-US" b="1"/>
              <a:t>Main Outcomes and Measures: </a:t>
            </a:r>
          </a:p>
          <a:p>
            <a:r>
              <a:rPr lang="en-US"/>
              <a:t>Baseline UACR was measured in 15 760 patients (95.6% of the trial population) and categorized into thresholds.</a:t>
            </a:r>
          </a:p>
          <a:p>
            <a:r>
              <a:rPr lang="en-US" b="1"/>
              <a:t>Results: </a:t>
            </a:r>
          </a:p>
          <a:p>
            <a:r>
              <a:rPr lang="en-US"/>
              <a:t>Of 15 760 patients, 5205 were female (33.0%). The distribution of UARC categories were: 5805 patients (36.8%) less than 10 mg/g, 3891 patients (24.7%) at 10 to 30 mg/g, 4426 patients (28.1%) at 30 to 300 mg/g, and 1638 patients (10.4%) at more than 300 mg/g. When evaluated without cardiac biomarkers, there was a stepwise increase with each higher UACR category in the incidence of the primary composite end point (cardiovascular death, myocardial infarction, or ischemic stroke) (3.9%, 6.9%, 9.2%, and 14.3%); cardiovascular death (1.4%, 2.6%, 4.1%, and 6.9%); and hospitalization for heart failure (1.5%, 2.5%, 4.0%, and 8.3%) (adjusted P &lt; .001 for trend). The net reclassification improvement at the event rate for each end point was 0.081 (95% CI, 0.025 to 0.161), 0.129 (95% CI, 0.029 to 0.202), and 0.056 (95% CI, -0.005 to 0.141), respectively. The stepwise increased cardiovascular risk associated with a UACR of more than 10 mg/g was also present within each chronic kidney disease category. The UACR was associated with outcomes after including cardiac biomarkers. However, the improvement in discrimination and reclassification was attenuated; net reclassification improvement at the event rate was 0.022 (95% CI, -0.022 to 0.067), -0.008 (-0.034 to 0.053), and 0.043 (-0.030 to 0.052) for the primary end point, cardiovascular death, and hospitalization for heart failure, respectively.</a:t>
            </a:r>
          </a:p>
          <a:p>
            <a:r>
              <a:rPr lang="en-US" b="1"/>
              <a:t>Conclusions and Relevance: </a:t>
            </a:r>
          </a:p>
          <a:p>
            <a:r>
              <a:rPr lang="en-US" sz="1600" b="1">
                <a:solidFill>
                  <a:srgbClr val="92D050"/>
                </a:solidFill>
              </a:rPr>
              <a:t>In patients with type 2 diabetes, UACR was independently associated with increased risk for a spectrum of adverse cardiovascular outcomes including MI</a:t>
            </a:r>
            <a:r>
              <a:rPr lang="en-US" sz="1600" b="1" baseline="0">
                <a:solidFill>
                  <a:srgbClr val="92D050"/>
                </a:solidFill>
              </a:rPr>
              <a:t> and </a:t>
            </a:r>
            <a:r>
              <a:rPr lang="en-US" sz="1600" b="1" baseline="0" err="1">
                <a:solidFill>
                  <a:srgbClr val="92D050"/>
                </a:solidFill>
              </a:rPr>
              <a:t>hHF</a:t>
            </a:r>
            <a:r>
              <a:rPr lang="en-US" sz="1600" b="1">
                <a:solidFill>
                  <a:srgbClr val="92D050"/>
                </a:solidFill>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4552-C6F0-4DDE-91DD-FF38F8B8AA6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67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Correct answer: C</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C8DA1DE-B264-46FE-857B-D29851915CE4}" type="slidenum">
              <a:rPr kumimoji="0" lang="en-CA" sz="1200" b="0" i="0" u="none" strike="noStrike" kern="1200" cap="none" spc="0" normalizeH="0" baseline="0" noProof="0">
                <a:ln>
                  <a:noFill/>
                </a:ln>
                <a:solidFill>
                  <a:prstClr val="black"/>
                </a:solidFill>
                <a:effectLst/>
                <a:uLnTx/>
                <a:uFillTx/>
                <a:latin typeface="Arial "/>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325314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a:p>
        </p:txBody>
      </p:sp>
    </p:spTree>
    <p:extLst>
      <p:ext uri="{BB962C8B-B14F-4D97-AF65-F5344CB8AC3E}">
        <p14:creationId xmlns:p14="http://schemas.microsoft.com/office/powerpoint/2010/main" val="28938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22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8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u="sng"/>
              <a:t>IMPORTANT slide</a:t>
            </a:r>
          </a:p>
          <a:p>
            <a:pPr defTabSz="931774">
              <a:defRPr/>
            </a:pPr>
            <a:r>
              <a:rPr lang="en-US" b="0" i="0" u="sng"/>
              <a:t>References:</a:t>
            </a:r>
          </a:p>
          <a:p>
            <a:pPr marL="232943" indent="-232943">
              <a:buFont typeface="+mj-lt"/>
              <a:buAutoNum type="arabicPeriod"/>
            </a:pPr>
            <a:r>
              <a:rPr lang="en-GB" err="1"/>
              <a:t>Heerspink</a:t>
            </a:r>
            <a:r>
              <a:rPr lang="en-GB"/>
              <a:t> HJL, et al. Dapagliflozin in Patients with Chronic Kidney Disease. </a:t>
            </a:r>
            <a:r>
              <a:rPr lang="en-GB" i="1"/>
              <a:t>N Engl J Med.</a:t>
            </a:r>
            <a:r>
              <a:rPr lang="en-GB"/>
              <a:t> 2020;383:1436–1446.</a:t>
            </a:r>
          </a:p>
          <a:p>
            <a:pPr marL="232943" indent="-232943">
              <a:buFont typeface="+mj-lt"/>
              <a:buAutoNum type="arabicPeriod"/>
            </a:pPr>
            <a:r>
              <a:rPr lang="en-GB" err="1"/>
              <a:t>Perkovic</a:t>
            </a:r>
            <a:r>
              <a:rPr lang="en-GB"/>
              <a:t> V, et al. </a:t>
            </a:r>
            <a:r>
              <a:rPr lang="en-GB" sz="1800"/>
              <a:t>Canagliflozin and Renal Outcomes in Type 2 Diabetes </a:t>
            </a:r>
            <a:r>
              <a:rPr lang="en-US" sz="1800"/>
              <a:t>and Nephropathy.</a:t>
            </a:r>
            <a:r>
              <a:rPr lang="en-GB" i="1"/>
              <a:t>N Engl J Med.</a:t>
            </a:r>
            <a:r>
              <a:rPr lang="en-GB"/>
              <a:t> 2019;380:2295–2306.</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DBF580-D318-4C5D-B927-FEBC7823BF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44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239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61A9E60-AF63-CF40-A175-DD21B2692BE3}" type="slidenum">
              <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7448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this study, 3,297 patients with type 2 diabetes on a standard-care regimen were randomized to receive once-weekly </a:t>
            </a:r>
            <a:r>
              <a:rPr lang="en-CA" err="1"/>
              <a:t>semaglutide</a:t>
            </a:r>
            <a:r>
              <a:rPr lang="en-CA"/>
              <a:t> (0.5 mg or 1.0 mg) or placebo for 104 weeks. This study was primarily a cardiovascular outcome study, but one of the prespecified secondary endpoints was the rate of new or worsening nephropathy, defined as new onset of persistent </a:t>
            </a:r>
            <a:r>
              <a:rPr lang="en-CA" err="1"/>
              <a:t>macroalbuminuria</a:t>
            </a:r>
            <a:r>
              <a:rPr lang="en-CA"/>
              <a:t>, or persistent doubling of serum creatinine level and creatinine clearance per MDRD &lt;45 mL/min/1.73 m</a:t>
            </a:r>
            <a:r>
              <a:rPr lang="en-CA" baseline="30000"/>
              <a:t>2</a:t>
            </a:r>
            <a:r>
              <a:rPr lang="en-CA"/>
              <a:t> or the need for continuous renal replacement therapy (in the absence of an acute reversible cause) or death due to renal disease.</a:t>
            </a:r>
          </a:p>
          <a:p>
            <a:r>
              <a:rPr lang="en-CA"/>
              <a:t>For this endpoint, </a:t>
            </a:r>
            <a:r>
              <a:rPr lang="en-CA" err="1"/>
              <a:t>semaglutide</a:t>
            </a:r>
            <a:r>
              <a:rPr lang="en-CA"/>
              <a:t> was associated with a 36% risk reduction (hazard ratio 0.64, 95% CI 0.46 to 0.88, </a:t>
            </a:r>
            <a:r>
              <a:rPr lang="en-CA" i="1"/>
              <a:t>p</a:t>
            </a:r>
            <a:r>
              <a:rPr lang="en-CA"/>
              <a:t>=0.005).</a:t>
            </a:r>
          </a:p>
          <a:p>
            <a:r>
              <a:rPr lang="en-CA"/>
              <a:t>It should be noted, however, that not all microvascular risk was lowered with </a:t>
            </a:r>
            <a:r>
              <a:rPr lang="en-CA" err="1"/>
              <a:t>semaglutide</a:t>
            </a:r>
            <a:r>
              <a:rPr lang="en-CA"/>
              <a:t> in this study. In fact, rates of retinopathy complications (vitreous hemorrhage, blindness, or conditions requiring treatment with an intravitreal agent or photocoagulation) were significantly higher with </a:t>
            </a:r>
            <a:r>
              <a:rPr lang="en-CA" err="1"/>
              <a:t>semaglutide</a:t>
            </a:r>
            <a:r>
              <a:rPr lang="en-CA"/>
              <a:t> compared to placebo (hazard ratio, 1.76; 95% CI, 1.11 to 2.78; </a:t>
            </a:r>
            <a:r>
              <a:rPr lang="en-CA" i="1"/>
              <a:t>p</a:t>
            </a:r>
            <a:r>
              <a:rPr lang="en-CA"/>
              <a:t>=0.02). </a:t>
            </a:r>
          </a:p>
          <a:p>
            <a:endParaRPr lang="en-CA"/>
          </a:p>
          <a:p>
            <a:r>
              <a:rPr lang="en-CA"/>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en-CA" err="1">
                <a:solidFill>
                  <a:srgbClr val="262626"/>
                </a:solidFill>
              </a:rPr>
              <a:t>Marso</a:t>
            </a:r>
            <a:r>
              <a:rPr lang="en-CA">
                <a:solidFill>
                  <a:srgbClr val="262626"/>
                </a:solidFill>
              </a:rPr>
              <a:t> SP, Bain SC, </a:t>
            </a:r>
            <a:r>
              <a:rPr lang="en-CA" err="1">
                <a:solidFill>
                  <a:srgbClr val="262626"/>
                </a:solidFill>
              </a:rPr>
              <a:t>Consoli</a:t>
            </a:r>
            <a:r>
              <a:rPr lang="en-CA">
                <a:solidFill>
                  <a:srgbClr val="262626"/>
                </a:solidFill>
              </a:rPr>
              <a:t> A, </a:t>
            </a:r>
            <a:r>
              <a:rPr lang="en-CA" i="1">
                <a:solidFill>
                  <a:srgbClr val="262626"/>
                </a:solidFill>
              </a:rPr>
              <a:t>et al</a:t>
            </a:r>
            <a:r>
              <a:rPr lang="en-CA">
                <a:solidFill>
                  <a:srgbClr val="262626"/>
                </a:solidFill>
              </a:rPr>
              <a:t>. </a:t>
            </a:r>
            <a:r>
              <a:rPr lang="en-CA" err="1">
                <a:solidFill>
                  <a:srgbClr val="262626"/>
                </a:solidFill>
              </a:rPr>
              <a:t>Semaglutide</a:t>
            </a:r>
            <a:r>
              <a:rPr lang="en-CA">
                <a:solidFill>
                  <a:srgbClr val="262626"/>
                </a:solidFill>
              </a:rPr>
              <a:t> and Cardiovascular Outcomes in Patients with Type 2 Diabetes. </a:t>
            </a:r>
            <a:r>
              <a:rPr lang="en-CA" i="1">
                <a:solidFill>
                  <a:srgbClr val="262626"/>
                </a:solidFill>
              </a:rPr>
              <a:t>N </a:t>
            </a:r>
            <a:r>
              <a:rPr lang="en-CA" i="1" err="1">
                <a:solidFill>
                  <a:srgbClr val="262626"/>
                </a:solidFill>
              </a:rPr>
              <a:t>Engl</a:t>
            </a:r>
            <a:r>
              <a:rPr lang="en-CA" i="1">
                <a:solidFill>
                  <a:srgbClr val="262626"/>
                </a:solidFill>
              </a:rPr>
              <a:t> J Med</a:t>
            </a:r>
            <a:r>
              <a:rPr lang="en-CA">
                <a:solidFill>
                  <a:srgbClr val="262626"/>
                </a:solidFill>
              </a:rPr>
              <a:t> 2016; 375(19):1834-44 (including supplemental appendix).</a:t>
            </a:r>
          </a:p>
          <a:p>
            <a:endParaRPr lang="en-CA"/>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5C23A4E-61F7-40B4-958B-36CB25836462}"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42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59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900" b="1"/>
          </a:p>
          <a:p>
            <a:r>
              <a:rPr lang="en-US" sz="900" b="1"/>
              <a:t>References:</a:t>
            </a:r>
          </a:p>
          <a:p>
            <a:pPr marL="228600" indent="-228600">
              <a:buFont typeface="Arial" panose="020B0604020202020204" pitchFamily="34" charset="0"/>
              <a:buAutoNum type="arabicPeriod"/>
            </a:pPr>
            <a:r>
              <a:rPr lang="en-US" sz="900"/>
              <a:t>McMurray JJV, Solomon SD, </a:t>
            </a:r>
            <a:r>
              <a:rPr lang="en-US" sz="900" err="1"/>
              <a:t>Inzucchi</a:t>
            </a:r>
            <a:r>
              <a:rPr lang="en-US" sz="900"/>
              <a:t> SE, et al. for the DAPA-HF Committees and Investigators. Dapagliflozin in patients with heart failure and reduced ejection fraction. N </a:t>
            </a:r>
            <a:r>
              <a:rPr lang="en-US" sz="900" err="1"/>
              <a:t>Engl</a:t>
            </a:r>
            <a:r>
              <a:rPr lang="en-US" sz="900"/>
              <a:t> J Med. 2019;381:1995</a:t>
            </a:r>
            <a:r>
              <a:rPr lang="en-US" sz="900">
                <a:latin typeface="Arial" panose="020B0604020202020204" pitchFamily="34" charset="0"/>
                <a:cs typeface="Arial" panose="020B0604020202020204" pitchFamily="34" charset="0"/>
              </a:rPr>
              <a:t>–</a:t>
            </a:r>
            <a:r>
              <a:rPr lang="en-US" sz="900"/>
              <a:t>2008. </a:t>
            </a:r>
          </a:p>
          <a:p>
            <a:pPr marL="241653" indent="-241653">
              <a:buFontTx/>
              <a:buAutoNum type="arabicPeriod"/>
            </a:pPr>
            <a:r>
              <a:rPr lang="en-US" sz="900"/>
              <a:t>McMurray J. DAPA-HF-The Dapagliflozin And Prevention of Adverse-outcomes in Heart Failure Trial [presentation]. Presented at: European Society of Cardiology Congress; August 31-September 4, 2019; Paris, France. </a:t>
            </a:r>
          </a:p>
          <a:p>
            <a:pPr marL="0" indent="0">
              <a:buNone/>
            </a:pPr>
            <a:endParaRPr lang="en-US" sz="900" b="1"/>
          </a:p>
          <a:p>
            <a:pPr marL="0" indent="0">
              <a:buNone/>
            </a:pPr>
            <a:endParaRPr lang="en-US" sz="900"/>
          </a:p>
          <a:p>
            <a:endParaRPr lang="en-US" sz="9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024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80ED2-F1F5-43A6-A7D9-98FFF93C4602}"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636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Integration of glucagon-like peptide-1 receptor antagonists (GLP-1RA) and sodium-glucose co-transporter 2 inhibitors (SGLT2i) into cardiovascular practice. ASCVD, atherosclerotic cardiovascular disease; CKD, chronic kidney disease; HF, heart failure; MRF, multiple risk factors; T2D, type 2 diabetes. ∗ In patients with high stroke risk, or history of transient ischemic attack/stroke, consider initial integration of GLP-1RA into management plan followed by integration of SGLT2i on the basis of changes in heart failure or kidney status or for further glycosylated hemoglobin (A1c)-lowering.</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5579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991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9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51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Slide Image Placeholder 1">
            <a:extLst>
              <a:ext uri="{FF2B5EF4-FFF2-40B4-BE49-F238E27FC236}">
                <a16:creationId xmlns:a16="http://schemas.microsoft.com/office/drawing/2014/main" id="{47AEE64E-4C60-624B-C940-EF60990E4485}"/>
              </a:ext>
            </a:extLst>
          </p:cNvPr>
          <p:cNvSpPr>
            <a:spLocks noGrp="1" noRot="1" noChangeAspect="1" noChangeArrowheads="1" noTextEdit="1"/>
          </p:cNvSpPr>
          <p:nvPr>
            <p:ph type="sldImg"/>
          </p:nvPr>
        </p:nvSpPr>
        <p:spPr>
          <a:ln/>
        </p:spPr>
      </p:sp>
      <p:sp>
        <p:nvSpPr>
          <p:cNvPr id="432130" name="Notes Placeholder 2">
            <a:extLst>
              <a:ext uri="{FF2B5EF4-FFF2-40B4-BE49-F238E27FC236}">
                <a16:creationId xmlns:a16="http://schemas.microsoft.com/office/drawing/2014/main" id="{7020AFC0-2932-78FB-4953-1773DD4F80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a typeface="ＭＳ Ｐゴシック" panose="020B0600070205080204" pitchFamily="34" charset="-128"/>
            </a:endParaRPr>
          </a:p>
        </p:txBody>
      </p:sp>
      <p:sp>
        <p:nvSpPr>
          <p:cNvPr id="432131" name="Slide Number Placeholder 3">
            <a:extLst>
              <a:ext uri="{FF2B5EF4-FFF2-40B4-BE49-F238E27FC236}">
                <a16:creationId xmlns:a16="http://schemas.microsoft.com/office/drawing/2014/main" id="{B15A148A-9843-06B7-C1B0-7CC6986BA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129E9F-F93A-B843-A427-915EEE9048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1639735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204633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24598B42-880D-B3D0-349E-2A9B08D8F940}"/>
              </a:ext>
            </a:extLst>
          </p:cNvPr>
          <p:cNvSpPr>
            <a:spLocks noGrp="1" noRot="1" noChangeAspect="1" noChangeArrowheads="1" noTextEdit="1"/>
          </p:cNvSpPr>
          <p:nvPr>
            <p:ph type="sldImg"/>
          </p:nvPr>
        </p:nvSpPr>
        <p:spPr>
          <a:ln/>
        </p:spPr>
      </p:sp>
      <p:sp>
        <p:nvSpPr>
          <p:cNvPr id="353282" name="Notes Placeholder 2">
            <a:extLst>
              <a:ext uri="{FF2B5EF4-FFF2-40B4-BE49-F238E27FC236}">
                <a16:creationId xmlns:a16="http://schemas.microsoft.com/office/drawing/2014/main" id="{979F0FE7-A6E2-D78A-28CB-B05848EDCD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a typeface="ＭＳ Ｐゴシック" panose="020B0600070205080204" pitchFamily="34" charset="-128"/>
            </a:endParaRPr>
          </a:p>
        </p:txBody>
      </p:sp>
      <p:sp>
        <p:nvSpPr>
          <p:cNvPr id="353283" name="Slide Number Placeholder 3">
            <a:extLst>
              <a:ext uri="{FF2B5EF4-FFF2-40B4-BE49-F238E27FC236}">
                <a16:creationId xmlns:a16="http://schemas.microsoft.com/office/drawing/2014/main" id="{3EBCF647-76F9-BBFF-2456-E5C274BFEC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92E2F7-9E98-6342-AC68-F9BF7A3E8A5A}"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1526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6FF0079-15B5-4BED-BCFE-1A3DE45FC0C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r>
              <a:rPr lang="en-CA" sz="1200" b="1"/>
              <a:t>SPEAKER NOTES:</a:t>
            </a:r>
          </a:p>
          <a:p>
            <a:pPr marL="174296" indent="-174296">
              <a:buFont typeface="Arial" pitchFamily="34" charset="0"/>
              <a:buChar char="•"/>
            </a:pPr>
            <a:r>
              <a:rPr lang="en-CA" sz="1200"/>
              <a:t>The landmark UK Prospective Diabetes Study (UKPDS) found that each 1% reduction in updated mean glycated hemoglobin (A1C) significantly decreased the risk of deaths related to diabetes by 21%, of microvascular complications (e.g., renal disease and retinopathy) by 37%, of amputation or death from peripheral vascular disease by 43%, of myocardial infarction by 14%, and of stroke by 12%. </a:t>
            </a:r>
          </a:p>
          <a:p>
            <a:endParaRPr lang="en-CA" sz="1200"/>
          </a:p>
          <a:p>
            <a:r>
              <a:rPr lang="it-IT" sz="1000" b="1">
                <a:solidFill>
                  <a:srgbClr val="000000"/>
                </a:solidFill>
              </a:rPr>
              <a:t>Reference:</a:t>
            </a:r>
          </a:p>
          <a:p>
            <a:r>
              <a:rPr lang="it-IT" sz="1000">
                <a:solidFill>
                  <a:srgbClr val="000000"/>
                </a:solidFill>
              </a:rPr>
              <a:t>Stratton IM, Adler AI, Neil HAW, et al.</a:t>
            </a:r>
            <a:r>
              <a:rPr lang="en-CA" sz="1000">
                <a:solidFill>
                  <a:srgbClr val="000000"/>
                </a:solidFill>
              </a:rPr>
              <a:t> Association of glycaemia with macrovascular and microvascular complications of type 2 diabetes (UKPDS 35): prospective observational study. </a:t>
            </a:r>
            <a:r>
              <a:rPr lang="da-DK" sz="1000" i="1">
                <a:solidFill>
                  <a:srgbClr val="000000"/>
                </a:solidFill>
              </a:rPr>
              <a:t>BMJ</a:t>
            </a:r>
            <a:r>
              <a:rPr lang="da-DK" sz="1000">
                <a:solidFill>
                  <a:srgbClr val="000000"/>
                </a:solidFill>
              </a:rPr>
              <a:t> 2000:321;405-12.</a:t>
            </a:r>
            <a:endParaRPr lang="en-CA" sz="1000">
              <a:solidFill>
                <a:srgbClr val="000000"/>
              </a:solidFill>
            </a:endParaRPr>
          </a:p>
          <a:p>
            <a:endParaRPr lang="en-CA" sz="1200"/>
          </a:p>
        </p:txBody>
      </p:sp>
    </p:spTree>
    <p:extLst>
      <p:ext uri="{BB962C8B-B14F-4D97-AF65-F5344CB8AC3E}">
        <p14:creationId xmlns:p14="http://schemas.microsoft.com/office/powerpoint/2010/main" val="86075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75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33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487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4C59-F9D6-F384-AAB2-8E4B872F8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21377F2-3A3B-46B9-3DC7-98310923F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62A4E73-963A-3567-7CDA-77E63B41FA58}"/>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45F26CF5-BFC2-9F49-E4F4-9732201E8D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B2002-6412-A3C7-1F53-CA3E3B2BB3C2}"/>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94949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BFEB-4B2A-4ED7-C643-CBCB2E663F1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876BCB4-857C-93DC-178C-8ADE1D447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6FAF1A-B3D6-6B0B-5D45-074DC85414C3}"/>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5364C778-93B5-A0BE-B4CA-E1D832A162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827778B-5562-9EBC-8B80-E4F1269DCE7C}"/>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413833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AF764-A180-7058-BE32-169E367D93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76A2564-83B2-DB8C-5B19-2621B9FF6D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D5F95A-7BB7-1E0E-5E64-B62211AD30A0}"/>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29A684AF-D151-CEEB-50D6-DE7106E34BB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3DBC38-AE47-1B22-331C-D37E89953CB3}"/>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348368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dirty="0"/>
          </a:p>
        </p:txBody>
      </p:sp>
      <p:sp>
        <p:nvSpPr>
          <p:cNvPr id="3" name="Text Placeholder 6">
            <a:extLst>
              <a:ext uri="{FF2B5EF4-FFF2-40B4-BE49-F238E27FC236}">
                <a16:creationId xmlns:a16="http://schemas.microsoft.com/office/drawing/2014/main" id="{1C5D67F1-08CA-91BB-E432-C94913F0C72E}"/>
              </a:ext>
            </a:extLst>
          </p:cNvPr>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884859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9" name="Text Placeholder 6">
            <a:extLst>
              <a:ext uri="{FF2B5EF4-FFF2-40B4-BE49-F238E27FC236}">
                <a16:creationId xmlns:a16="http://schemas.microsoft.com/office/drawing/2014/main" id="{639BA93A-7BC1-488F-BF8E-441B262EA882}"/>
              </a:ext>
            </a:extLst>
          </p:cNvPr>
          <p:cNvSpPr>
            <a:spLocks noGrp="1"/>
          </p:cNvSpPr>
          <p:nvPr>
            <p:ph type="body" sz="quarter" idx="13"/>
          </p:nvPr>
        </p:nvSpPr>
        <p:spPr>
          <a:xfrm>
            <a:off x="1250462" y="6356350"/>
            <a:ext cx="10268927" cy="365125"/>
          </a:xfrm>
        </p:spPr>
        <p:txBody>
          <a:bodyPr bIns="0" anchor="b">
            <a:noAutofit/>
          </a:bodyPr>
          <a:lstStyle>
            <a:lvl1pPr marL="0" indent="0">
              <a:spcBef>
                <a:spcPts val="0"/>
              </a:spcBef>
              <a:spcAft>
                <a:spcPts val="0"/>
              </a:spcAft>
              <a:buNone/>
              <a:defRPr sz="1067">
                <a:solidFill>
                  <a:schemeClr val="tx1"/>
                </a:solidFill>
              </a:defRPr>
            </a:lvl1pPr>
            <a:lvl2pPr marL="457246" indent="0">
              <a:buNone/>
              <a:defRPr/>
            </a:lvl2pPr>
          </a:lstStyle>
          <a:p>
            <a:pPr lvl="0"/>
            <a:r>
              <a:rPr lang="en-US"/>
              <a:t>Edit Master text styles</a:t>
            </a:r>
          </a:p>
        </p:txBody>
      </p:sp>
    </p:spTree>
    <p:extLst>
      <p:ext uri="{BB962C8B-B14F-4D97-AF65-F5344CB8AC3E}">
        <p14:creationId xmlns:p14="http://schemas.microsoft.com/office/powerpoint/2010/main" val="428803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pPr/>
              <a:t>‹#›</a:t>
            </a:fld>
            <a:endParaRPr lang="en-CA"/>
          </a:p>
        </p:txBody>
      </p:sp>
      <p:sp>
        <p:nvSpPr>
          <p:cNvPr id="6"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365380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5F14B841-7698-7046-960B-974EFC9A7F1A}"/>
              </a:ext>
            </a:extLst>
          </p:cNvPr>
          <p:cNvSpPr>
            <a:spLocks noGrp="1"/>
          </p:cNvSpPr>
          <p:nvPr>
            <p:ph type="body" sz="quarter" idx="13" hasCustomPrompt="1"/>
          </p:nvPr>
        </p:nvSpPr>
        <p:spPr>
          <a:xfrm>
            <a:off x="457200" y="6067042"/>
            <a:ext cx="10169611" cy="790399"/>
          </a:xfrm>
        </p:spPr>
        <p:txBody>
          <a:bodyPr anchor="b">
            <a:noAutofit/>
          </a:bodyPr>
          <a:lstStyle>
            <a:lvl1pPr marL="0" indent="0">
              <a:lnSpc>
                <a:spcPct val="90000"/>
              </a:lnSpc>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Tree>
    <p:extLst>
      <p:ext uri="{BB962C8B-B14F-4D97-AF65-F5344CB8AC3E}">
        <p14:creationId xmlns:p14="http://schemas.microsoft.com/office/powerpoint/2010/main" val="2602522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044797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SUBSECTION_1">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flipV="1">
            <a:off x="9301655" y="-4"/>
            <a:ext cx="2890345" cy="1125539"/>
          </a:xfrm>
          <a:prstGeom prst="rect">
            <a:avLst/>
          </a:prstGeom>
          <a:gradFill>
            <a:gsLst>
              <a:gs pos="66000">
                <a:srgbClr val="7D5B8D">
                  <a:alpha val="15000"/>
                </a:srgbClr>
              </a:gs>
              <a:gs pos="0">
                <a:srgbClr val="7D5B8D">
                  <a:alpha val="70000"/>
                </a:srgbClr>
              </a:gs>
              <a:gs pos="100000">
                <a:srgbClr val="7D5B8D">
                  <a:alpha val="0"/>
                </a:srgb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3" name="Rectangle 2"/>
          <p:cNvSpPr/>
          <p:nvPr userDrawn="1"/>
        </p:nvSpPr>
        <p:spPr bwMode="auto">
          <a:xfrm flipV="1">
            <a:off x="0" y="-1"/>
            <a:ext cx="12192000" cy="1125539"/>
          </a:xfrm>
          <a:prstGeom prst="rect">
            <a:avLst/>
          </a:prstGeom>
          <a:gradFill>
            <a:gsLst>
              <a:gs pos="66000">
                <a:srgbClr val="7D5B8D">
                  <a:alpha val="15000"/>
                </a:srgbClr>
              </a:gs>
              <a:gs pos="0">
                <a:srgbClr val="7D5B8D">
                  <a:alpha val="55000"/>
                </a:srgbClr>
              </a:gs>
              <a:gs pos="100000">
                <a:srgbClr val="7D5B8D">
                  <a:alpha val="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4" name="Title 1"/>
          <p:cNvSpPr>
            <a:spLocks noGrp="1"/>
          </p:cNvSpPr>
          <p:nvPr>
            <p:ph type="title"/>
          </p:nvPr>
        </p:nvSpPr>
        <p:spPr>
          <a:xfrm>
            <a:off x="412752" y="168166"/>
            <a:ext cx="11268000" cy="957372"/>
          </a:xfrm>
          <a:prstGeom prst="rect">
            <a:avLst/>
          </a:prstGeom>
        </p:spPr>
        <p:txBody>
          <a:bodyPr lIns="90000" tIns="46800" rIns="90000" bIns="46800" anchor="b" anchorCtr="0"/>
          <a:lstStyle>
            <a:lvl1pPr>
              <a:lnSpc>
                <a:spcPct val="90000"/>
              </a:lnSpc>
              <a:defRPr sz="3600">
                <a:effectLst>
                  <a:outerShdw blurRad="50800" dist="38100" dir="2700000" algn="tl" rotWithShape="0">
                    <a:prstClr val="black">
                      <a:alpha val="40000"/>
                    </a:prstClr>
                  </a:outerShdw>
                </a:effectLst>
                <a:latin typeface="Arial "/>
              </a:defRPr>
            </a:lvl1pPr>
          </a:lstStyle>
          <a:p>
            <a:r>
              <a:rPr lang="en-US" noProof="0"/>
              <a:t>Click to edit Master title style</a:t>
            </a:r>
          </a:p>
        </p:txBody>
      </p:sp>
      <p:sp>
        <p:nvSpPr>
          <p:cNvPr id="5" name="Text Placeholder 8"/>
          <p:cNvSpPr>
            <a:spLocks noGrp="1"/>
          </p:cNvSpPr>
          <p:nvPr>
            <p:ph type="body" sz="quarter" idx="13" hasCustomPrompt="1"/>
          </p:nvPr>
        </p:nvSpPr>
        <p:spPr>
          <a:xfrm>
            <a:off x="422327" y="1479550"/>
            <a:ext cx="11347324" cy="4768850"/>
          </a:xfrm>
          <a:prstGeom prst="rect">
            <a:avLst/>
          </a:prstGeom>
        </p:spPr>
        <p:txBody>
          <a:bodyPr lIns="90000" tIns="46800" rIns="90000" bIns="46800"/>
          <a:lstStyle>
            <a:lvl1pPr marL="230400" indent="-230400">
              <a:lnSpc>
                <a:spcPct val="90000"/>
              </a:lnSpc>
              <a:spcBef>
                <a:spcPts val="0"/>
              </a:spcBef>
              <a:spcAft>
                <a:spcPts val="600"/>
              </a:spcAft>
              <a:buClr>
                <a:srgbClr val="7D5B8D"/>
              </a:buClr>
              <a:buSzPct val="120000"/>
              <a:buFont typeface="Arial" charset="0"/>
              <a:buChar char="•"/>
              <a:defRPr sz="2400" b="0">
                <a:solidFill>
                  <a:schemeClr val="tx1">
                    <a:lumMod val="65000"/>
                    <a:lumOff val="35000"/>
                  </a:schemeClr>
                </a:solidFill>
                <a:latin typeface="Arial "/>
                <a:cs typeface="Arial" pitchFamily="34" charset="0"/>
              </a:defRPr>
            </a:lvl1pPr>
            <a:lvl2pPr marL="460800" indent="-230400">
              <a:lnSpc>
                <a:spcPct val="90000"/>
              </a:lnSpc>
              <a:spcBef>
                <a:spcPts val="0"/>
              </a:spcBef>
              <a:spcAft>
                <a:spcPts val="600"/>
              </a:spcAft>
              <a:buClr>
                <a:schemeClr val="accent2"/>
              </a:buClr>
              <a:buSzPct val="97000"/>
              <a:buFont typeface="Wingdings" charset="2"/>
              <a:buChar char="Ø"/>
              <a:defRPr sz="2100">
                <a:solidFill>
                  <a:schemeClr val="tx1">
                    <a:lumMod val="65000"/>
                    <a:lumOff val="35000"/>
                  </a:schemeClr>
                </a:solidFill>
                <a:latin typeface="Arial "/>
              </a:defRPr>
            </a:lvl2pPr>
            <a:lvl3pPr marL="626400" indent="-165600">
              <a:lnSpc>
                <a:spcPct val="90000"/>
              </a:lnSpc>
              <a:spcBef>
                <a:spcPts val="0"/>
              </a:spcBef>
              <a:spcAft>
                <a:spcPts val="600"/>
              </a:spcAft>
              <a:buClr>
                <a:schemeClr val="accent3"/>
              </a:buClr>
              <a:buSzPct val="95000"/>
              <a:buFont typeface="Wingdings" charset="2"/>
              <a:buChar char="§"/>
              <a:defRPr sz="1800">
                <a:solidFill>
                  <a:schemeClr val="tx1">
                    <a:lumMod val="65000"/>
                    <a:lumOff val="35000"/>
                  </a:schemeClr>
                </a:solidFill>
                <a:latin typeface="Arial "/>
              </a:defRPr>
            </a:lvl3pPr>
            <a:lvl4pPr marL="802800" indent="-176400">
              <a:lnSpc>
                <a:spcPct val="90000"/>
              </a:lnSpc>
              <a:spcBef>
                <a:spcPts val="0"/>
              </a:spcBef>
              <a:spcAft>
                <a:spcPts val="600"/>
              </a:spcAft>
              <a:buClr>
                <a:schemeClr val="accent1">
                  <a:lumMod val="60000"/>
                  <a:lumOff val="40000"/>
                </a:schemeClr>
              </a:buClr>
              <a:buSzPct val="85000"/>
              <a:buFont typeface="Wingdings" charset="2"/>
              <a:buChar char="v"/>
              <a:defRPr sz="1500">
                <a:solidFill>
                  <a:schemeClr val="tx1">
                    <a:lumMod val="65000"/>
                    <a:lumOff val="35000"/>
                  </a:schemeClr>
                </a:solidFill>
                <a:latin typeface="Arial "/>
              </a:defRPr>
            </a:lvl4pPr>
            <a:lvl5pPr marL="853200" indent="-284400">
              <a:spcBef>
                <a:spcPts val="300"/>
              </a:spcBef>
              <a:buClr>
                <a:schemeClr val="tx2"/>
              </a:buClr>
              <a:defRPr sz="1400">
                <a:solidFill>
                  <a:schemeClr val="tx1"/>
                </a:solidFill>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8989" y="-27136"/>
            <a:ext cx="945007" cy="1181258"/>
          </a:xfrm>
          <a:prstGeom prst="rect">
            <a:avLst/>
          </a:prstGeom>
        </p:spPr>
      </p:pic>
      <p:sp>
        <p:nvSpPr>
          <p:cNvPr id="8" name="Espace réservé du pied de page 4">
            <a:extLst>
              <a:ext uri="{FF2B5EF4-FFF2-40B4-BE49-F238E27FC236}">
                <a16:creationId xmlns:a16="http://schemas.microsoft.com/office/drawing/2014/main" id="{3DDB8E47-2DFE-F345-BA60-4A8B533399C5}"/>
              </a:ext>
            </a:extLst>
          </p:cNvPr>
          <p:cNvSpPr>
            <a:spLocks noGrp="1"/>
          </p:cNvSpPr>
          <p:nvPr>
            <p:ph type="ftr" sz="quarter" idx="3"/>
          </p:nvPr>
        </p:nvSpPr>
        <p:spPr>
          <a:xfrm>
            <a:off x="436038" y="6430214"/>
            <a:ext cx="10730417" cy="299823"/>
          </a:xfrm>
          <a:prstGeom prst="rect">
            <a:avLst/>
          </a:prstGeom>
        </p:spPr>
        <p:txBody>
          <a:bodyPr anchor="b"/>
          <a:lstStyle>
            <a:lvl1pPr>
              <a:defRPr sz="800">
                <a:latin typeface="Arial "/>
              </a:defRPr>
            </a:lvl1pPr>
          </a:lstStyle>
          <a:p>
            <a:endParaRPr lang="en-CA"/>
          </a:p>
        </p:txBody>
      </p:sp>
      <p:sp>
        <p:nvSpPr>
          <p:cNvPr id="2" name="TextBox 1"/>
          <p:cNvSpPr txBox="1"/>
          <p:nvPr userDrawn="1"/>
        </p:nvSpPr>
        <p:spPr>
          <a:xfrm>
            <a:off x="11475622" y="6498030"/>
            <a:ext cx="341760" cy="246221"/>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1209E80F-07BE-F345-869A-B449B2277038}" type="slidenum">
              <a:rPr lang="en-CA" sz="1000" b="1" smtClean="0">
                <a:solidFill>
                  <a:schemeClr val="accent1"/>
                </a:solidFill>
                <a:latin typeface="Arial "/>
              </a:rPr>
              <a:pPr marL="0" marR="0" indent="0" algn="r" defTabSz="914400" rtl="0" eaLnBrk="1" fontAlgn="auto" latinLnBrk="0" hangingPunct="1">
                <a:lnSpc>
                  <a:spcPct val="100000"/>
                </a:lnSpc>
                <a:spcBef>
                  <a:spcPts val="0"/>
                </a:spcBef>
                <a:spcAft>
                  <a:spcPts val="0"/>
                </a:spcAft>
                <a:buClrTx/>
                <a:buSzTx/>
                <a:buFontTx/>
                <a:buNone/>
                <a:tabLst/>
                <a:defRPr/>
              </a:pPr>
              <a:t>‹#›</a:t>
            </a:fld>
            <a:endParaRPr lang="en-CA" sz="1000" b="1">
              <a:solidFill>
                <a:schemeClr val="accent1"/>
              </a:solidFill>
              <a:latin typeface="Arial "/>
            </a:endParaRPr>
          </a:p>
        </p:txBody>
      </p:sp>
      <p:cxnSp>
        <p:nvCxnSpPr>
          <p:cNvPr id="12" name="Straight Connector 11"/>
          <p:cNvCxnSpPr/>
          <p:nvPr userDrawn="1"/>
        </p:nvCxnSpPr>
        <p:spPr bwMode="auto">
          <a:xfrm>
            <a:off x="11769651" y="6653490"/>
            <a:ext cx="432000" cy="0"/>
          </a:xfrm>
          <a:prstGeom prst="line">
            <a:avLst/>
          </a:prstGeom>
          <a:solidFill>
            <a:schemeClr val="accent1"/>
          </a:solidFill>
          <a:ln w="19050" cap="flat" cmpd="sng" algn="ctr">
            <a:solidFill>
              <a:schemeClr val="accent1">
                <a:lumMod val="60000"/>
                <a:lumOff val="4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159575286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26B43"/>
          </p15:clr>
        </p15:guide>
        <p15:guide id="4" orient="horz" pos="1127">
          <p15:clr>
            <a:srgbClr val="F26B43"/>
          </p15:clr>
        </p15:guide>
        <p15:guide id="5" orient="horz" pos="614">
          <p15:clr>
            <a:srgbClr val="F26B43"/>
          </p15:clr>
        </p15:guide>
        <p15:guide id="6" orient="horz" pos="4200">
          <p15:clr>
            <a:srgbClr val="FBAE40"/>
          </p15:clr>
        </p15:guide>
        <p15:guide id="7" pos="480">
          <p15:clr>
            <a:srgbClr val="F26B43"/>
          </p15:clr>
        </p15:guide>
        <p15:guide id="8" pos="7344">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Content Placeholder 2"/>
          <p:cNvSpPr>
            <a:spLocks noGrp="1"/>
          </p:cNvSpPr>
          <p:nvPr userDrawn="1">
            <p:ph idx="1"/>
          </p:nvPr>
        </p:nvSpPr>
        <p:spPr>
          <a:xfrm>
            <a:off x="383119" y="1030819"/>
            <a:ext cx="11474448" cy="4415367"/>
          </a:xfrm>
          <a:prstGeom prst="rect">
            <a:avLst/>
          </a:prstGeom>
        </p:spPr>
        <p:txBody>
          <a:bodyPr>
            <a:noAutofit/>
          </a:bodyPr>
          <a:lstStyle>
            <a:lvl1pPr>
              <a:spcBef>
                <a:spcPts val="600"/>
              </a:spcBef>
              <a:spcAft>
                <a:spcPts val="0"/>
              </a:spcAft>
              <a:buClr>
                <a:srgbClr val="81BD55"/>
              </a:buClr>
              <a:defRPr sz="1600">
                <a:solidFill>
                  <a:srgbClr val="596169"/>
                </a:solidFill>
              </a:defRPr>
            </a:lvl1pPr>
            <a:lvl2pPr>
              <a:spcBef>
                <a:spcPts val="600"/>
              </a:spcBef>
              <a:spcAft>
                <a:spcPts val="0"/>
              </a:spcAft>
              <a:buClr>
                <a:srgbClr val="81BD55"/>
              </a:buClr>
              <a:defRPr sz="1400">
                <a:solidFill>
                  <a:srgbClr val="596169"/>
                </a:solidFill>
              </a:defRPr>
            </a:lvl2pPr>
            <a:lvl3pPr>
              <a:spcBef>
                <a:spcPts val="600"/>
              </a:spcBef>
              <a:spcAft>
                <a:spcPts val="0"/>
              </a:spcAft>
              <a:buClr>
                <a:srgbClr val="81BD55"/>
              </a:buClr>
              <a:defRPr sz="1200">
                <a:solidFill>
                  <a:srgbClr val="596169"/>
                </a:solidFill>
              </a:defRPr>
            </a:lvl3pPr>
            <a:lvl4pPr>
              <a:spcBef>
                <a:spcPts val="600"/>
              </a:spcBef>
              <a:spcAft>
                <a:spcPts val="0"/>
              </a:spcAft>
              <a:buClr>
                <a:srgbClr val="81BD55"/>
              </a:buClr>
              <a:defRPr sz="1200">
                <a:solidFill>
                  <a:srgbClr val="596169"/>
                </a:solidFill>
              </a:defRPr>
            </a:lvl4pPr>
            <a:lvl5pPr>
              <a:spcBef>
                <a:spcPts val="600"/>
              </a:spcBef>
              <a:spcAft>
                <a:spcPts val="0"/>
              </a:spcAft>
              <a:buClr>
                <a:srgbClr val="81BD55"/>
              </a:buClr>
              <a:defRPr sz="1200">
                <a:solidFill>
                  <a:srgbClr val="5961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userDrawn="1">
            <p:ph type="body" sz="quarter" idx="10" hasCustomPrompt="1"/>
          </p:nvPr>
        </p:nvSpPr>
        <p:spPr>
          <a:xfrm>
            <a:off x="265781" y="5557613"/>
            <a:ext cx="5606424" cy="381000"/>
          </a:xfrm>
          <a:prstGeom prst="rect">
            <a:avLst/>
          </a:prstGeom>
        </p:spPr>
        <p:txBody>
          <a:bodyPr anchor="b">
            <a:noAutofit/>
          </a:bodyPr>
          <a:lstStyle>
            <a:lvl1pPr marL="0" indent="0">
              <a:spcAft>
                <a:spcPts val="0"/>
              </a:spcAft>
              <a:buNone/>
              <a:defRPr sz="800"/>
            </a:lvl1pPr>
          </a:lstStyle>
          <a:p>
            <a:pPr lvl="0"/>
            <a:r>
              <a:rPr lang="en-GB"/>
              <a:t>Footnotes</a:t>
            </a:r>
          </a:p>
        </p:txBody>
      </p:sp>
      <p:sp>
        <p:nvSpPr>
          <p:cNvPr id="18" name="Text Placeholder 5"/>
          <p:cNvSpPr>
            <a:spLocks noGrp="1"/>
          </p:cNvSpPr>
          <p:nvPr userDrawn="1">
            <p:ph type="body" sz="quarter" idx="11" hasCustomPrompt="1"/>
          </p:nvPr>
        </p:nvSpPr>
        <p:spPr>
          <a:xfrm>
            <a:off x="6319791" y="5548447"/>
            <a:ext cx="5647773" cy="381000"/>
          </a:xfrm>
          <a:prstGeom prst="rect">
            <a:avLst/>
          </a:prstGeom>
        </p:spPr>
        <p:txBody>
          <a:bodyPr anchor="b">
            <a:noAutofit/>
          </a:bodyPr>
          <a:lstStyle>
            <a:lvl1pPr marL="0" indent="0" algn="r">
              <a:spcAft>
                <a:spcPts val="0"/>
              </a:spcAft>
              <a:buNone/>
              <a:defRPr sz="800"/>
            </a:lvl1pPr>
          </a:lstStyle>
          <a:p>
            <a:pPr lvl="0"/>
            <a:r>
              <a:rPr lang="en-GB"/>
              <a:t>References</a:t>
            </a:r>
          </a:p>
        </p:txBody>
      </p:sp>
      <p:sp>
        <p:nvSpPr>
          <p:cNvPr id="19" name="Slide Number Placeholder 5"/>
          <p:cNvSpPr txBox="1">
            <a:spLocks/>
          </p:cNvSpPr>
          <p:nvPr userDrawn="1"/>
        </p:nvSpPr>
        <p:spPr>
          <a:xfrm>
            <a:off x="9033683" y="6346195"/>
            <a:ext cx="2823887" cy="36009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3A60AA-2399-48DC-9473-E7280D604B21}" type="slidenum">
              <a:rPr lang="en-GB" sz="1000" smtClean="0">
                <a:solidFill>
                  <a:srgbClr val="FFFFFF"/>
                </a:solidFill>
              </a:rPr>
              <a:pPr/>
              <a:t>‹#›</a:t>
            </a:fld>
            <a:endParaRPr lang="en-GB" sz="1000">
              <a:solidFill>
                <a:srgbClr val="FFFFFF"/>
              </a:solidFill>
            </a:endParaRPr>
          </a:p>
        </p:txBody>
      </p:sp>
      <p:sp>
        <p:nvSpPr>
          <p:cNvPr id="15" name="Title 1"/>
          <p:cNvSpPr>
            <a:spLocks noGrp="1"/>
          </p:cNvSpPr>
          <p:nvPr>
            <p:ph type="title"/>
          </p:nvPr>
        </p:nvSpPr>
        <p:spPr>
          <a:xfrm>
            <a:off x="334032" y="272725"/>
            <a:ext cx="11523537" cy="436361"/>
          </a:xfrm>
          <a:prstGeom prst="rect">
            <a:avLst/>
          </a:prstGeom>
        </p:spPr>
        <p:txBody>
          <a:bodyPr>
            <a:noAutofit/>
          </a:bodyPr>
          <a:lstStyle>
            <a:lvl1pPr marL="0" indent="0">
              <a:defRPr sz="2400" b="0">
                <a:solidFill>
                  <a:schemeClr val="accent1"/>
                </a:solidFill>
              </a:defRPr>
            </a:lvl1pPr>
          </a:lstStyle>
          <a:p>
            <a:r>
              <a:rPr lang="en-US"/>
              <a:t>Click to edit Master title style</a:t>
            </a:r>
          </a:p>
        </p:txBody>
      </p:sp>
      <p:cxnSp>
        <p:nvCxnSpPr>
          <p:cNvPr id="21" name="Straight Connector 20"/>
          <p:cNvCxnSpPr/>
          <p:nvPr userDrawn="1"/>
        </p:nvCxnSpPr>
        <p:spPr>
          <a:xfrm>
            <a:off x="383121" y="824580"/>
            <a:ext cx="11474449" cy="0"/>
          </a:xfrm>
          <a:prstGeom prst="line">
            <a:avLst/>
          </a:prstGeom>
          <a:ln>
            <a:solidFill>
              <a:srgbClr val="134782"/>
            </a:solidFill>
          </a:ln>
          <a:effectLst/>
        </p:spPr>
        <p:style>
          <a:lnRef idx="2">
            <a:schemeClr val="accent4"/>
          </a:lnRef>
          <a:fillRef idx="0">
            <a:schemeClr val="accent4"/>
          </a:fillRef>
          <a:effectRef idx="1">
            <a:schemeClr val="accent4"/>
          </a:effectRef>
          <a:fontRef idx="minor">
            <a:schemeClr val="tx1"/>
          </a:fontRef>
        </p:style>
      </p:cxnSp>
      <p:pic>
        <p:nvPicPr>
          <p:cNvPr id="12" name="Graphic 11">
            <a:extLst>
              <a:ext uri="{FF2B5EF4-FFF2-40B4-BE49-F238E27FC236}">
                <a16:creationId xmlns:a16="http://schemas.microsoft.com/office/drawing/2014/main" id="{44625DC9-FFC3-4363-A0B4-5FD07C6A1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04" r="9963" b="31306"/>
          <a:stretch/>
        </p:blipFill>
        <p:spPr>
          <a:xfrm>
            <a:off x="-144000" y="6159689"/>
            <a:ext cx="12336000" cy="698311"/>
          </a:xfrm>
          <a:prstGeom prst="rect">
            <a:avLst/>
          </a:prstGeom>
        </p:spPr>
      </p:pic>
    </p:spTree>
    <p:extLst>
      <p:ext uri="{BB962C8B-B14F-4D97-AF65-F5344CB8AC3E}">
        <p14:creationId xmlns:p14="http://schemas.microsoft.com/office/powerpoint/2010/main" val="303987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p>
        </p:txBody>
      </p:sp>
    </p:spTree>
    <p:extLst>
      <p:ext uri="{BB962C8B-B14F-4D97-AF65-F5344CB8AC3E}">
        <p14:creationId xmlns:p14="http://schemas.microsoft.com/office/powerpoint/2010/main" val="58245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C129-768C-EBA3-8EC8-961ED63393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C9FD8F9-F0A3-0A84-FDB5-FBDC339D0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0277A4-54CB-5F29-BBBB-80A005D615FC}"/>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4509B6B0-1888-FD9C-A486-26A2154D6B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90E075-195A-DBB7-02F7-04DB0EDDA615}"/>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426457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375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Tree>
    <p:extLst>
      <p:ext uri="{BB962C8B-B14F-4D97-AF65-F5344CB8AC3E}">
        <p14:creationId xmlns:p14="http://schemas.microsoft.com/office/powerpoint/2010/main" val="3067239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8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65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00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776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3248680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118599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134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0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DFB4-1CB3-4351-228F-4DB41AF802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CCEEA98-A704-4653-D9EC-820426331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F2423-B459-EC25-6263-8BF5662BED78}"/>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660CB9C4-22D7-834A-4861-F5B6EA0A6FA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B9E841-8BFE-53BD-23DD-D274E7C6FF58}"/>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2994038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A015-4149-CC47-B5D6-4CE2BF776621}"/>
              </a:ext>
            </a:extLst>
          </p:cNvPr>
          <p:cNvSpPr>
            <a:spLocks noGrp="1"/>
          </p:cNvSpPr>
          <p:nvPr>
            <p:ph type="ctrTitle"/>
          </p:nvPr>
        </p:nvSpPr>
        <p:spPr>
          <a:xfrm>
            <a:off x="1524000" y="1691516"/>
            <a:ext cx="9144000" cy="18184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C9A95-3489-8547-886F-6C9A60D78C0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75950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432F-6EE2-9340-BF65-522A10489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685C9-8A92-DD42-9673-0904479E4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910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C0C9-2500-6C4F-AEF2-E61F13E51753}"/>
              </a:ext>
            </a:extLst>
          </p:cNvPr>
          <p:cNvSpPr>
            <a:spLocks noGrp="1"/>
          </p:cNvSpPr>
          <p:nvPr>
            <p:ph type="title"/>
          </p:nvPr>
        </p:nvSpPr>
        <p:spPr>
          <a:xfrm>
            <a:off x="831615" y="3621193"/>
            <a:ext cx="10515601" cy="94128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36FAA2-3B3A-664F-9E08-021E6D3AB0D3}"/>
              </a:ext>
            </a:extLst>
          </p:cNvPr>
          <p:cNvSpPr>
            <a:spLocks noGrp="1"/>
          </p:cNvSpPr>
          <p:nvPr>
            <p:ph type="body" idx="1"/>
          </p:nvPr>
        </p:nvSpPr>
        <p:spPr>
          <a:xfrm>
            <a:off x="831615" y="4589464"/>
            <a:ext cx="10515601" cy="1500187"/>
          </a:xfrm>
        </p:spPr>
        <p:txBody>
          <a:bodyPr/>
          <a:lstStyle>
            <a:lvl1pPr marL="0" indent="0">
              <a:buNone/>
              <a:defRPr sz="2400"/>
            </a:lvl1pPr>
            <a:lvl2pPr marL="457223" indent="0">
              <a:buNone/>
              <a:defRPr sz="2000"/>
            </a:lvl2pPr>
            <a:lvl3pPr marL="914446" indent="0">
              <a:buNone/>
              <a:defRPr sz="18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pPr lvl="0"/>
            <a:r>
              <a:rPr lang="en-US"/>
              <a:t>Edit Master text styles</a:t>
            </a:r>
          </a:p>
        </p:txBody>
      </p:sp>
    </p:spTree>
    <p:extLst>
      <p:ext uri="{BB962C8B-B14F-4D97-AF65-F5344CB8AC3E}">
        <p14:creationId xmlns:p14="http://schemas.microsoft.com/office/powerpoint/2010/main" val="1817298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29AB1-9E67-BE46-9606-80E96C230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3F7FD-D536-E144-AB64-FBE3FC9BB50C}"/>
              </a:ext>
            </a:extLst>
          </p:cNvPr>
          <p:cNvSpPr>
            <a:spLocks noGrp="1"/>
          </p:cNvSpPr>
          <p:nvPr>
            <p:ph sz="half" idx="1"/>
          </p:nvPr>
        </p:nvSpPr>
        <p:spPr>
          <a:xfrm>
            <a:off x="857956" y="1066800"/>
            <a:ext cx="5102578"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6BBCD9-17CD-264A-9206-94DA03AC46CC}"/>
              </a:ext>
            </a:extLst>
          </p:cNvPr>
          <p:cNvSpPr>
            <a:spLocks noGrp="1"/>
          </p:cNvSpPr>
          <p:nvPr>
            <p:ph sz="half" idx="2"/>
          </p:nvPr>
        </p:nvSpPr>
        <p:spPr>
          <a:xfrm>
            <a:off x="6141156" y="1066800"/>
            <a:ext cx="5102578"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95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1E0-3A3C-7B47-B18A-F247658755A0}"/>
              </a:ext>
            </a:extLst>
          </p:cNvPr>
          <p:cNvSpPr>
            <a:spLocks noGrp="1"/>
          </p:cNvSpPr>
          <p:nvPr>
            <p:ph type="title"/>
          </p:nvPr>
        </p:nvSpPr>
        <p:spPr>
          <a:xfrm>
            <a:off x="839141" y="365126"/>
            <a:ext cx="10515601" cy="5904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9C4F-A90A-1145-9E46-CD2CA329A4CC}"/>
              </a:ext>
            </a:extLst>
          </p:cNvPr>
          <p:cNvSpPr>
            <a:spLocks noGrp="1"/>
          </p:cNvSpPr>
          <p:nvPr>
            <p:ph type="body" idx="1"/>
          </p:nvPr>
        </p:nvSpPr>
        <p:spPr>
          <a:xfrm>
            <a:off x="839142" y="1681163"/>
            <a:ext cx="5159022"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991FFB-4F2F-A746-AE0D-77CC8CA43AF4}"/>
              </a:ext>
            </a:extLst>
          </p:cNvPr>
          <p:cNvSpPr>
            <a:spLocks noGrp="1"/>
          </p:cNvSpPr>
          <p:nvPr>
            <p:ph sz="half" idx="2"/>
          </p:nvPr>
        </p:nvSpPr>
        <p:spPr>
          <a:xfrm>
            <a:off x="839142" y="2505075"/>
            <a:ext cx="515902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D7F99-A973-1449-9413-001B96ED0D36}"/>
              </a:ext>
            </a:extLst>
          </p:cNvPr>
          <p:cNvSpPr>
            <a:spLocks noGrp="1"/>
          </p:cNvSpPr>
          <p:nvPr>
            <p:ph type="body" sz="quarter" idx="3"/>
          </p:nvPr>
        </p:nvSpPr>
        <p:spPr>
          <a:xfrm>
            <a:off x="6173142" y="1681163"/>
            <a:ext cx="5181600"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49245F-509E-1343-B21B-55C092B6ABE9}"/>
              </a:ext>
            </a:extLst>
          </p:cNvPr>
          <p:cNvSpPr>
            <a:spLocks noGrp="1"/>
          </p:cNvSpPr>
          <p:nvPr>
            <p:ph sz="quarter" idx="4"/>
          </p:nvPr>
        </p:nvSpPr>
        <p:spPr>
          <a:xfrm>
            <a:off x="6173142"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694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32B2-82BB-1241-819A-493E131212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9041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01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7D69-F78D-AB49-8A5A-296D89D469EE}"/>
              </a:ext>
            </a:extLst>
          </p:cNvPr>
          <p:cNvSpPr>
            <a:spLocks noGrp="1"/>
          </p:cNvSpPr>
          <p:nvPr>
            <p:ph type="title"/>
          </p:nvPr>
        </p:nvSpPr>
        <p:spPr>
          <a:xfrm>
            <a:off x="839141" y="1057639"/>
            <a:ext cx="3932296" cy="99976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0A9D16-A80C-BB42-B100-8889C1FB10C5}"/>
              </a:ext>
            </a:extLst>
          </p:cNvPr>
          <p:cNvSpPr>
            <a:spLocks noGrp="1"/>
          </p:cNvSpPr>
          <p:nvPr>
            <p:ph idx="1"/>
          </p:nvPr>
        </p:nvSpPr>
        <p:spPr>
          <a:xfrm>
            <a:off x="5183482" y="987426"/>
            <a:ext cx="61712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43658-1E97-E548-A73E-5C197CD9361E}"/>
              </a:ext>
            </a:extLst>
          </p:cNvPr>
          <p:cNvSpPr>
            <a:spLocks noGrp="1"/>
          </p:cNvSpPr>
          <p:nvPr>
            <p:ph type="body" sz="half" idx="2"/>
          </p:nvPr>
        </p:nvSpPr>
        <p:spPr>
          <a:xfrm>
            <a:off x="839141" y="2057400"/>
            <a:ext cx="3932296"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041226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9B80-9C72-C142-A0DF-A9CF4402BFF4}"/>
              </a:ext>
            </a:extLst>
          </p:cNvPr>
          <p:cNvSpPr>
            <a:spLocks noGrp="1"/>
          </p:cNvSpPr>
          <p:nvPr>
            <p:ph type="title"/>
          </p:nvPr>
        </p:nvSpPr>
        <p:spPr>
          <a:xfrm>
            <a:off x="839141" y="1057639"/>
            <a:ext cx="3932296" cy="99976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C56E2-86DD-E841-93FC-5611E24CCA54}"/>
              </a:ext>
            </a:extLst>
          </p:cNvPr>
          <p:cNvSpPr>
            <a:spLocks noGrp="1"/>
          </p:cNvSpPr>
          <p:nvPr>
            <p:ph type="pic" idx="1"/>
          </p:nvPr>
        </p:nvSpPr>
        <p:spPr>
          <a:xfrm>
            <a:off x="5183482" y="987426"/>
            <a:ext cx="6171259"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833F842-172A-284C-937D-65F40B4B9D00}"/>
              </a:ext>
            </a:extLst>
          </p:cNvPr>
          <p:cNvSpPr>
            <a:spLocks noGrp="1"/>
          </p:cNvSpPr>
          <p:nvPr>
            <p:ph type="body" sz="half" idx="2"/>
          </p:nvPr>
        </p:nvSpPr>
        <p:spPr>
          <a:xfrm>
            <a:off x="839141" y="2057400"/>
            <a:ext cx="3932296"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222888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C2FD-88E1-2940-8467-88DC91398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238415-997C-1D45-AA2F-4305F26BE9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2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76CB-7E5E-F4A2-24C5-B4ABF7D92F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C54E0C8-B84F-AC03-9EE4-33FAC7C87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A0E72CB-8D46-E039-6EB4-DF98758827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C2E8277-65D3-4A42-5A05-EB4B02DE7113}"/>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6" name="Footer Placeholder 5">
            <a:extLst>
              <a:ext uri="{FF2B5EF4-FFF2-40B4-BE49-F238E27FC236}">
                <a16:creationId xmlns:a16="http://schemas.microsoft.com/office/drawing/2014/main" id="{97123524-E21F-68A7-6BDC-5FAF2F016EB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69C629-F9EA-4689-B281-414BE4635F42}"/>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870644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C3196-02C5-354E-AE86-68406E862C3B}"/>
              </a:ext>
            </a:extLst>
          </p:cNvPr>
          <p:cNvSpPr>
            <a:spLocks noGrp="1"/>
          </p:cNvSpPr>
          <p:nvPr>
            <p:ph type="title" orient="vert"/>
          </p:nvPr>
        </p:nvSpPr>
        <p:spPr>
          <a:xfrm>
            <a:off x="10930744" y="414338"/>
            <a:ext cx="1216101" cy="55292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C7991-C965-284E-9A3B-8ABF7B6C303A}"/>
              </a:ext>
            </a:extLst>
          </p:cNvPr>
          <p:cNvSpPr>
            <a:spLocks noGrp="1"/>
          </p:cNvSpPr>
          <p:nvPr>
            <p:ph type="body" orient="vert" idx="1"/>
          </p:nvPr>
        </p:nvSpPr>
        <p:spPr>
          <a:xfrm>
            <a:off x="45156" y="414338"/>
            <a:ext cx="8895645" cy="55292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742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BD65-BD6F-8D43-BE70-821729081840}"/>
              </a:ext>
            </a:extLst>
          </p:cNvPr>
          <p:cNvSpPr>
            <a:spLocks noGrp="1"/>
          </p:cNvSpPr>
          <p:nvPr>
            <p:ph type="title"/>
          </p:nvPr>
        </p:nvSpPr>
        <p:spPr>
          <a:xfrm>
            <a:off x="45156" y="414339"/>
            <a:ext cx="12101689" cy="585787"/>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BD1EF6C5-BBD3-6F4B-82D0-8C861DE145CB}"/>
              </a:ext>
            </a:extLst>
          </p:cNvPr>
          <p:cNvSpPr>
            <a:spLocks noGrp="1"/>
          </p:cNvSpPr>
          <p:nvPr>
            <p:ph type="dgm" idx="1"/>
          </p:nvPr>
        </p:nvSpPr>
        <p:spPr>
          <a:xfrm>
            <a:off x="857956" y="1066800"/>
            <a:ext cx="10385778" cy="4876800"/>
          </a:xfrm>
        </p:spPr>
        <p:txBody>
          <a:bodyPr/>
          <a:lstStyle/>
          <a:p>
            <a:endParaRPr lang="en-US"/>
          </a:p>
        </p:txBody>
      </p:sp>
    </p:spTree>
    <p:extLst>
      <p:ext uri="{BB962C8B-B14F-4D97-AF65-F5344CB8AC3E}">
        <p14:creationId xmlns:p14="http://schemas.microsoft.com/office/powerpoint/2010/main" val="1678697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AE52-9B7E-D444-8BBC-B3AC09A0CF3F}"/>
              </a:ext>
            </a:extLst>
          </p:cNvPr>
          <p:cNvSpPr>
            <a:spLocks noGrp="1"/>
          </p:cNvSpPr>
          <p:nvPr>
            <p:ph type="title"/>
          </p:nvPr>
        </p:nvSpPr>
        <p:spPr>
          <a:xfrm>
            <a:off x="45156" y="414339"/>
            <a:ext cx="12101689" cy="585787"/>
          </a:xfrm>
        </p:spPr>
        <p:txBody>
          <a:bodyPr/>
          <a:lstStyle/>
          <a:p>
            <a:r>
              <a:rPr lang="en-US"/>
              <a:t>Click to edit Master title style</a:t>
            </a:r>
          </a:p>
        </p:txBody>
      </p:sp>
      <p:sp>
        <p:nvSpPr>
          <p:cNvPr id="3" name="Chart Placeholder 2">
            <a:extLst>
              <a:ext uri="{FF2B5EF4-FFF2-40B4-BE49-F238E27FC236}">
                <a16:creationId xmlns:a16="http://schemas.microsoft.com/office/drawing/2014/main" id="{E513370C-052A-EE4B-978A-C4052A629CFB}"/>
              </a:ext>
            </a:extLst>
          </p:cNvPr>
          <p:cNvSpPr>
            <a:spLocks noGrp="1"/>
          </p:cNvSpPr>
          <p:nvPr>
            <p:ph type="chart" idx="1"/>
          </p:nvPr>
        </p:nvSpPr>
        <p:spPr>
          <a:xfrm>
            <a:off x="857956" y="1066800"/>
            <a:ext cx="10385778" cy="4876800"/>
          </a:xfrm>
        </p:spPr>
        <p:txBody>
          <a:bodyPr/>
          <a:lstStyle/>
          <a:p>
            <a:endParaRPr lang="en-US"/>
          </a:p>
        </p:txBody>
      </p:sp>
    </p:spTree>
    <p:extLst>
      <p:ext uri="{BB962C8B-B14F-4D97-AF65-F5344CB8AC3E}">
        <p14:creationId xmlns:p14="http://schemas.microsoft.com/office/powerpoint/2010/main" val="2540498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DFAA-44C2-7B45-98CE-01BCC8D93E5E}"/>
              </a:ext>
            </a:extLst>
          </p:cNvPr>
          <p:cNvSpPr>
            <a:spLocks noGrp="1"/>
          </p:cNvSpPr>
          <p:nvPr>
            <p:ph type="title"/>
          </p:nvPr>
        </p:nvSpPr>
        <p:spPr>
          <a:xfrm>
            <a:off x="45156" y="414339"/>
            <a:ext cx="12101689" cy="585787"/>
          </a:xfrm>
        </p:spPr>
        <p:txBody>
          <a:bodyPr/>
          <a:lstStyle/>
          <a:p>
            <a:r>
              <a:rPr lang="en-US"/>
              <a:t>Click to edit Master title style</a:t>
            </a:r>
          </a:p>
        </p:txBody>
      </p:sp>
      <p:sp>
        <p:nvSpPr>
          <p:cNvPr id="3" name="Table Placeholder 2">
            <a:extLst>
              <a:ext uri="{FF2B5EF4-FFF2-40B4-BE49-F238E27FC236}">
                <a16:creationId xmlns:a16="http://schemas.microsoft.com/office/drawing/2014/main" id="{6366F6D2-2A4D-7348-9162-8A73A514F42E}"/>
              </a:ext>
            </a:extLst>
          </p:cNvPr>
          <p:cNvSpPr>
            <a:spLocks noGrp="1"/>
          </p:cNvSpPr>
          <p:nvPr>
            <p:ph type="tbl" idx="1"/>
          </p:nvPr>
        </p:nvSpPr>
        <p:spPr>
          <a:xfrm>
            <a:off x="857956" y="1066800"/>
            <a:ext cx="10385778" cy="4876800"/>
          </a:xfrm>
        </p:spPr>
        <p:txBody>
          <a:bodyPr/>
          <a:lstStyle/>
          <a:p>
            <a:endParaRPr lang="en-US"/>
          </a:p>
        </p:txBody>
      </p:sp>
    </p:spTree>
    <p:extLst>
      <p:ext uri="{BB962C8B-B14F-4D97-AF65-F5344CB8AC3E}">
        <p14:creationId xmlns:p14="http://schemas.microsoft.com/office/powerpoint/2010/main" val="3647470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D5AE-C6A7-0ADC-166A-91B8C0439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E1D8C-C324-E14B-D567-854CEA7BA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D7D21-9510-10D8-9158-A8575F6E6B93}"/>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ED9B7159-FD12-0236-FD86-8E5C26BC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A950-9568-19BF-6FEF-354E0811AF85}"/>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88717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5C2-9E90-52D1-0F83-3DD868BA0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D9771-407E-3972-3354-9E123A70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D1B4-503B-7E47-2A36-44A63FDF3CF8}"/>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E3A7267B-54B5-BCF0-6096-51A64488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1D0DA-D211-BFAD-C4CC-C8CB5E8CF44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30380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5450-EADD-9C28-A5E1-8FD03470E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69DB-A4B9-0E62-2530-495D608AD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839E2-0232-315F-AAF8-8EEFB6906B64}"/>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58AC289F-E67A-818B-80DE-FF906D97B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DCF1-ED16-3566-5CA7-89E70EE79011}"/>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173755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9D20-0478-B86E-9B8A-7D871380F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332C-54A1-1311-9240-6032683A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0B2C8-472D-FECB-5D06-6BF21BB2C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633DC-CBFB-9ACB-FC18-4DFA9ACACAA7}"/>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6" name="Footer Placeholder 5">
            <a:extLst>
              <a:ext uri="{FF2B5EF4-FFF2-40B4-BE49-F238E27FC236}">
                <a16:creationId xmlns:a16="http://schemas.microsoft.com/office/drawing/2014/main" id="{B116591E-A247-078D-6E70-99CF339AC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55C59-04FC-D6BC-5F62-FA80948B39E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823993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E32-61C7-0570-5FE7-377D54EC3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8A8C9-02FD-3F62-DDEF-2D982DE72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4C8D4-060E-3714-0055-03AB36F55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0A641-85D4-E56A-F74B-17CAABA11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18A57-1C9C-941D-DC54-71060D8A5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3890-5C24-8BFE-5922-47388A4CEB49}"/>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8" name="Footer Placeholder 7">
            <a:extLst>
              <a:ext uri="{FF2B5EF4-FFF2-40B4-BE49-F238E27FC236}">
                <a16:creationId xmlns:a16="http://schemas.microsoft.com/office/drawing/2014/main" id="{4E6CE5C9-8213-28E0-DA13-0890F2266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FBE91-4279-07DE-C732-8E5926DCC9B8}"/>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039644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3535-3BB5-7B37-DAF1-C2807E5EF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AB833-2BD1-E0EE-A2FB-45D4C531DE50}"/>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4" name="Footer Placeholder 3">
            <a:extLst>
              <a:ext uri="{FF2B5EF4-FFF2-40B4-BE49-F238E27FC236}">
                <a16:creationId xmlns:a16="http://schemas.microsoft.com/office/drawing/2014/main" id="{1DFE8EAA-F263-2D1B-B0DD-BCBFBF79F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8BCE1-37CF-32F3-C2FF-07A9F03BB5B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04336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2602E-2B31-915E-3144-BF00D5B7D07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4FF12FA-4B14-20AC-8001-9E6FCF4D1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60990-1527-0F2A-4488-C9D0794F0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B8D8DDB-C7BF-5C80-E05F-13669FC70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F0389-AAB3-299B-A85C-F2F2F14ACA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EAED5D7-D739-1D2B-E8BD-F8920851C2CC}"/>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8" name="Footer Placeholder 7">
            <a:extLst>
              <a:ext uri="{FF2B5EF4-FFF2-40B4-BE49-F238E27FC236}">
                <a16:creationId xmlns:a16="http://schemas.microsoft.com/office/drawing/2014/main" id="{42AD15DF-61EF-6657-9430-022D5B7251F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E786C6A-BBA0-4F76-3B8F-BC9C2086B4A7}"/>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4272096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693115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67C-EB44-123C-098F-9DDAA600B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5E845-ADE6-6293-4D8D-7D97002E0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3E8F4-58E7-E70C-CE93-C093972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F387C-5B8A-532B-66E2-432DD7FC99CE}"/>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6" name="Footer Placeholder 5">
            <a:extLst>
              <a:ext uri="{FF2B5EF4-FFF2-40B4-BE49-F238E27FC236}">
                <a16:creationId xmlns:a16="http://schemas.microsoft.com/office/drawing/2014/main" id="{2D7CF25F-5371-EEC7-0A12-329BE21D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85833-1A97-8D9E-6D8C-6F5E17DD9D54}"/>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5060730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CD5-E187-D0C8-CD85-B4612B367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53DF6-9893-89FF-E9F6-F88F31039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7D2D9-3017-6753-0913-2C9B55A10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8A353-FAAA-E805-AC56-859EE044C8D6}"/>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6" name="Footer Placeholder 5">
            <a:extLst>
              <a:ext uri="{FF2B5EF4-FFF2-40B4-BE49-F238E27FC236}">
                <a16:creationId xmlns:a16="http://schemas.microsoft.com/office/drawing/2014/main" id="{98388CE6-C487-AD22-6241-4C7696950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64A7-1E12-E9D6-E564-3ECD496D0803}"/>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960415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4F57-A814-46E4-881B-FFB2614ED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FB026-9D00-2BE2-055B-230D1B58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213A-2E01-B54C-0D0E-36C53BA88FF6}"/>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8F78992E-714F-3E86-42C0-5F94090C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81DA-408C-08C7-34E5-C28C3A6BF1B6}"/>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885017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7EB73-C12D-C735-8862-368D4FCBC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C2F5B-E28C-3878-3D09-BB5184384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88B6D-705E-06E0-4149-9B9DAB008B4B}"/>
              </a:ext>
            </a:extLst>
          </p:cNvPr>
          <p:cNvSpPr>
            <a:spLocks noGrp="1"/>
          </p:cNvSpPr>
          <p:nvPr>
            <p:ph type="dt" sz="half" idx="10"/>
          </p:nvPr>
        </p:nvSpPr>
        <p:spPr/>
        <p:txBody>
          <a:body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D61DAD5B-FC9E-3481-1C10-041DB66A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D63A7-A68C-07E4-B22B-5B5071EA1409}"/>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034285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1121565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64592"/>
            <a:ext cx="10671048" cy="1019693"/>
          </a:xfrm>
          <a:prstGeom prst="rect">
            <a:avLst/>
          </a:prstGeom>
        </p:spPr>
        <p:txBody>
          <a:bodyPr anchor="b"/>
          <a:lstStyle/>
          <a:p>
            <a:r>
              <a:rPr lang="en-US"/>
              <a:t>Click to edit Master title style</a:t>
            </a:r>
          </a:p>
        </p:txBody>
      </p:sp>
      <p:sp>
        <p:nvSpPr>
          <p:cNvPr id="6" name="Footer Placeholder 1">
            <a:extLst>
              <a:ext uri="{FF2B5EF4-FFF2-40B4-BE49-F238E27FC236}">
                <a16:creationId xmlns:a16="http://schemas.microsoft.com/office/drawing/2014/main" id="{86CCE5C1-F59D-4CB2-9068-B9547F1DC4E1}"/>
              </a:ext>
            </a:extLst>
          </p:cNvPr>
          <p:cNvSpPr>
            <a:spLocks noGrp="1"/>
          </p:cNvSpPr>
          <p:nvPr>
            <p:ph type="ftr" sz="quarter" idx="3"/>
          </p:nvPr>
        </p:nvSpPr>
        <p:spPr>
          <a:xfrm>
            <a:off x="559127" y="6318000"/>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297346C9-18C7-4811-A257-C83685F4B038}"/>
              </a:ext>
            </a:extLst>
          </p:cNvPr>
          <p:cNvSpPr>
            <a:spLocks noGrp="1"/>
          </p:cNvSpPr>
          <p:nvPr>
            <p:ph type="sldNum" sz="quarter" idx="4"/>
          </p:nvPr>
        </p:nvSpPr>
        <p:spPr>
          <a:xfrm>
            <a:off x="108000" y="6411600"/>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78479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5211-A5A9-2383-CAC1-366DF8CEB3E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1E13361-77CA-E034-1AFF-9270E1D55EBE}"/>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4" name="Footer Placeholder 3">
            <a:extLst>
              <a:ext uri="{FF2B5EF4-FFF2-40B4-BE49-F238E27FC236}">
                <a16:creationId xmlns:a16="http://schemas.microsoft.com/office/drawing/2014/main" id="{68D13CD6-53F2-C0DF-5C73-8D9B09D3A51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BD38FCB-3460-9554-DCE8-E04AF068B33C}"/>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130521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F06A9-45D5-5537-9013-884C5EDAA994}"/>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3" name="Footer Placeholder 2">
            <a:extLst>
              <a:ext uri="{FF2B5EF4-FFF2-40B4-BE49-F238E27FC236}">
                <a16:creationId xmlns:a16="http://schemas.microsoft.com/office/drawing/2014/main" id="{DE461078-2D93-17AC-2D53-B2A252B8D6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6D50A65-7C2E-36DF-4700-E5640210BFA1}"/>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288608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33B3-973D-63CF-06FB-D5D7740F8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673F186-3470-C106-4EC2-142B24D27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733FF91-E008-CB45-ADAB-D6849B61C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D3B99-75F2-4438-2923-593B7C832D4D}"/>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6" name="Footer Placeholder 5">
            <a:extLst>
              <a:ext uri="{FF2B5EF4-FFF2-40B4-BE49-F238E27FC236}">
                <a16:creationId xmlns:a16="http://schemas.microsoft.com/office/drawing/2014/main" id="{14C13805-74AF-2DF4-FD4A-8FD23E1478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E4EB33A-20BB-3839-44FC-26FC962DF339}"/>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324178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F60F-FCE3-BB65-1B35-9C7D71D1F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6FA51DF-1DB6-A845-3601-19374E2E9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2A27904-CA39-4547-F806-B8348751C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54CED-02B5-B34C-6991-137F729F343E}"/>
              </a:ext>
            </a:extLst>
          </p:cNvPr>
          <p:cNvSpPr>
            <a:spLocks noGrp="1"/>
          </p:cNvSpPr>
          <p:nvPr>
            <p:ph type="dt" sz="half" idx="10"/>
          </p:nvPr>
        </p:nvSpPr>
        <p:spPr/>
        <p:txBody>
          <a:bodyPr/>
          <a:lstStyle/>
          <a:p>
            <a:fld id="{6C2ED2BC-3DD0-4569-8179-D8F5EBE44B30}" type="datetimeFigureOut">
              <a:rPr lang="en-CA" smtClean="0"/>
              <a:t>2023-12-11</a:t>
            </a:fld>
            <a:endParaRPr lang="en-CA"/>
          </a:p>
        </p:txBody>
      </p:sp>
      <p:sp>
        <p:nvSpPr>
          <p:cNvPr id="6" name="Footer Placeholder 5">
            <a:extLst>
              <a:ext uri="{FF2B5EF4-FFF2-40B4-BE49-F238E27FC236}">
                <a16:creationId xmlns:a16="http://schemas.microsoft.com/office/drawing/2014/main" id="{6380DE43-CC6B-55BA-2F6E-9F2B44A1BE7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0D80D77-816E-3BE0-ECD9-C59DA330F4DA}"/>
              </a:ext>
            </a:extLst>
          </p:cNvPr>
          <p:cNvSpPr>
            <a:spLocks noGrp="1"/>
          </p:cNvSpPr>
          <p:nvPr>
            <p:ph type="sldNum" sz="quarter" idx="12"/>
          </p:nvPr>
        </p:nvSpPr>
        <p:spPr/>
        <p:txBody>
          <a:bodyPr/>
          <a:lstStyle/>
          <a:p>
            <a:fld id="{5A6A8B26-7AFB-46AD-9063-D7904FEF7783}" type="slidenum">
              <a:rPr lang="en-CA" smtClean="0"/>
              <a:t>‹#›</a:t>
            </a:fld>
            <a:endParaRPr lang="en-CA"/>
          </a:p>
        </p:txBody>
      </p:sp>
    </p:spTree>
    <p:extLst>
      <p:ext uri="{BB962C8B-B14F-4D97-AF65-F5344CB8AC3E}">
        <p14:creationId xmlns:p14="http://schemas.microsoft.com/office/powerpoint/2010/main" val="201717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0B742-425B-04D7-6085-9E8A1626E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690355-AB96-97CB-8DAA-DF609483C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BE5522B-BE14-E83A-1970-60F6B18EF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ED2BC-3DD0-4569-8179-D8F5EBE44B30}" type="datetimeFigureOut">
              <a:rPr lang="en-CA" smtClean="0"/>
              <a:t>2023-12-11</a:t>
            </a:fld>
            <a:endParaRPr lang="en-CA"/>
          </a:p>
        </p:txBody>
      </p:sp>
      <p:sp>
        <p:nvSpPr>
          <p:cNvPr id="5" name="Footer Placeholder 4">
            <a:extLst>
              <a:ext uri="{FF2B5EF4-FFF2-40B4-BE49-F238E27FC236}">
                <a16:creationId xmlns:a16="http://schemas.microsoft.com/office/drawing/2014/main" id="{77BEAF29-4A6C-BD90-9D26-AC06CF6BB8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5D877C6-196E-28BB-2115-F81B87CA4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A8B26-7AFB-46AD-9063-D7904FEF7783}" type="slidenum">
              <a:rPr lang="en-CA" smtClean="0"/>
              <a:t>‹#›</a:t>
            </a:fld>
            <a:endParaRPr lang="en-CA"/>
          </a:p>
        </p:txBody>
      </p:sp>
    </p:spTree>
    <p:extLst>
      <p:ext uri="{BB962C8B-B14F-4D97-AF65-F5344CB8AC3E}">
        <p14:creationId xmlns:p14="http://schemas.microsoft.com/office/powerpoint/2010/main" val="692070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8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0490790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414772"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729"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2pPr>
      <a:lvl3pPr marL="587593"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3pPr>
      <a:lvl4pPr marL="78345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4pPr>
      <a:lvl5pPr marL="979322"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5pPr>
      <a:lvl6pPr marL="1394094"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6pPr>
      <a:lvl7pPr marL="1808866"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7pPr>
      <a:lvl8pPr marL="222363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8pPr>
      <a:lvl9pPr marL="2638410"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9pPr>
    </p:titleStyle>
    <p:bodyStyle>
      <a:lvl1pPr marL="391729" indent="-293797" algn="l" defTabSz="414772"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458" indent="-260673" algn="l" defTabSz="414772" rtl="0" fontAlgn="base" hangingPunct="0">
        <a:lnSpc>
          <a:spcPct val="97000"/>
        </a:lnSpc>
        <a:spcBef>
          <a:spcPct val="0"/>
        </a:spcBef>
        <a:spcAft>
          <a:spcPts val="1032"/>
        </a:spcAft>
        <a:buClr>
          <a:srgbClr val="FFFFFF"/>
        </a:buClr>
        <a:buSzPct val="75000"/>
        <a:buFont typeface="StarSymbol" charset="0"/>
        <a:buChar char="–"/>
        <a:defRPr sz="2359">
          <a:solidFill>
            <a:srgbClr val="FFFFFF"/>
          </a:solidFill>
          <a:latin typeface="+mn-lt"/>
          <a:ea typeface="+mn-ea"/>
          <a:cs typeface="+mn-cs"/>
        </a:defRPr>
      </a:lvl2pPr>
      <a:lvl3pPr marL="1175187" indent="-195864" algn="l" defTabSz="414772"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916" indent="-195864" algn="l" defTabSz="414772"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645"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417"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8188"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960"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732"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505F5C-6EFA-6F4A-A073-8A6F47A1E7A8}"/>
              </a:ext>
            </a:extLst>
          </p:cNvPr>
          <p:cNvSpPr>
            <a:spLocks noGrp="1" noChangeArrowheads="1"/>
          </p:cNvSpPr>
          <p:nvPr>
            <p:ph type="title"/>
          </p:nvPr>
        </p:nvSpPr>
        <p:spPr bwMode="auto">
          <a:xfrm>
            <a:off x="45156" y="414339"/>
            <a:ext cx="12101689"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2" tIns="31750" rIns="80962" bIns="31750" numCol="1" anchor="t" anchorCtr="0" compatLnSpc="1">
            <a:prstTxWarp prst="textNoShape">
              <a:avLst/>
            </a:prstTxWarp>
            <a:spAutoFit/>
          </a:bodyPr>
          <a:lstStyle/>
          <a:p>
            <a:pPr lvl="0"/>
            <a:r>
              <a:rPr lang="en-GB" altLang="en-US"/>
              <a:t>Title</a:t>
            </a:r>
          </a:p>
        </p:txBody>
      </p:sp>
      <p:sp>
        <p:nvSpPr>
          <p:cNvPr id="1027" name="Line 3">
            <a:extLst>
              <a:ext uri="{FF2B5EF4-FFF2-40B4-BE49-F238E27FC236}">
                <a16:creationId xmlns:a16="http://schemas.microsoft.com/office/drawing/2014/main" id="{129F60F9-D9AF-E144-96DF-DFCE27C5EB15}"/>
              </a:ext>
            </a:extLst>
          </p:cNvPr>
          <p:cNvSpPr>
            <a:spLocks noChangeShapeType="1"/>
          </p:cNvSpPr>
          <p:nvPr/>
        </p:nvSpPr>
        <p:spPr bwMode="auto">
          <a:xfrm>
            <a:off x="77142" y="881063"/>
            <a:ext cx="12041481"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028" name="Rectangle 4">
            <a:extLst>
              <a:ext uri="{FF2B5EF4-FFF2-40B4-BE49-F238E27FC236}">
                <a16:creationId xmlns:a16="http://schemas.microsoft.com/office/drawing/2014/main" id="{40456910-5270-6144-A5D4-00D460640EB3}"/>
              </a:ext>
            </a:extLst>
          </p:cNvPr>
          <p:cNvSpPr>
            <a:spLocks noGrp="1" noChangeArrowheads="1"/>
          </p:cNvSpPr>
          <p:nvPr>
            <p:ph type="body" idx="1"/>
          </p:nvPr>
        </p:nvSpPr>
        <p:spPr bwMode="auto">
          <a:xfrm>
            <a:off x="857956" y="1066800"/>
            <a:ext cx="1038577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endParaRPr lang="en-GB" altLang="en-US"/>
          </a:p>
          <a:p>
            <a:pPr lvl="2"/>
            <a:endParaRPr lang="en-GB" altLang="en-US"/>
          </a:p>
          <a:p>
            <a:pPr lvl="3"/>
            <a:endParaRPr lang="en-GB" altLang="en-US"/>
          </a:p>
          <a:p>
            <a:pPr lvl="0"/>
            <a:endParaRPr lang="en-GB" altLang="en-US"/>
          </a:p>
        </p:txBody>
      </p:sp>
      <p:grpSp>
        <p:nvGrpSpPr>
          <p:cNvPr id="1031" name="Group 7">
            <a:extLst>
              <a:ext uri="{FF2B5EF4-FFF2-40B4-BE49-F238E27FC236}">
                <a16:creationId xmlns:a16="http://schemas.microsoft.com/office/drawing/2014/main" id="{D68BCAE6-342D-404D-B2A9-01C33E98C001}"/>
              </a:ext>
            </a:extLst>
          </p:cNvPr>
          <p:cNvGrpSpPr>
            <a:grpSpLocks/>
          </p:cNvGrpSpPr>
          <p:nvPr/>
        </p:nvGrpSpPr>
        <p:grpSpPr bwMode="auto">
          <a:xfrm>
            <a:off x="10444107" y="6170612"/>
            <a:ext cx="1266237" cy="463549"/>
            <a:chOff x="5551" y="3887"/>
            <a:chExt cx="673" cy="292"/>
          </a:xfrm>
        </p:grpSpPr>
        <p:sp>
          <p:nvSpPr>
            <p:cNvPr id="1029" name="Rectangle 5">
              <a:extLst>
                <a:ext uri="{FF2B5EF4-FFF2-40B4-BE49-F238E27FC236}">
                  <a16:creationId xmlns:a16="http://schemas.microsoft.com/office/drawing/2014/main" id="{24FA35CB-A7F8-6B47-BB56-383FB90CE644}"/>
                </a:ext>
              </a:extLst>
            </p:cNvPr>
            <p:cNvSpPr>
              <a:spLocks noChangeArrowheads="1"/>
            </p:cNvSpPr>
            <p:nvPr/>
          </p:nvSpPr>
          <p:spPr bwMode="auto">
            <a:xfrm>
              <a:off x="5552" y="3887"/>
              <a:ext cx="639"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nSpc>
                  <a:spcPct val="90000"/>
                </a:lnSpc>
              </a:pPr>
              <a:r>
                <a:rPr lang="en-GB" altLang="en-US" sz="2700" b="1">
                  <a:solidFill>
                    <a:srgbClr val="5183FD"/>
                  </a:solidFill>
                  <a:latin typeface="Arial" panose="020B0604020202020204" pitchFamily="34" charset="0"/>
                </a:rPr>
                <a:t>ukpds</a:t>
              </a:r>
            </a:p>
          </p:txBody>
        </p:sp>
        <p:sp>
          <p:nvSpPr>
            <p:cNvPr id="1030" name="AutoShape 6">
              <a:extLst>
                <a:ext uri="{FF2B5EF4-FFF2-40B4-BE49-F238E27FC236}">
                  <a16:creationId xmlns:a16="http://schemas.microsoft.com/office/drawing/2014/main" id="{EDD40D02-A252-584D-BE05-696FF4F44897}"/>
                </a:ext>
              </a:extLst>
            </p:cNvPr>
            <p:cNvSpPr>
              <a:spLocks noChangeArrowheads="1"/>
            </p:cNvSpPr>
            <p:nvPr/>
          </p:nvSpPr>
          <p:spPr bwMode="auto">
            <a:xfrm>
              <a:off x="5551" y="3928"/>
              <a:ext cx="673" cy="199"/>
            </a:xfrm>
            <a:prstGeom prst="roundRect">
              <a:avLst>
                <a:gd name="adj" fmla="val 44139"/>
              </a:avLst>
            </a:prstGeom>
            <a:noFill/>
            <a:ln w="50800">
              <a:solidFill>
                <a:srgbClr val="5183F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spTree>
    <p:extLst>
      <p:ext uri="{BB962C8B-B14F-4D97-AF65-F5344CB8AC3E}">
        <p14:creationId xmlns:p14="http://schemas.microsoft.com/office/powerpoint/2010/main" val="96866591"/>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ctr" defTabSz="1162108" rtl="0" eaLnBrk="0" fontAlgn="base" hangingPunct="0">
        <a:lnSpc>
          <a:spcPct val="95000"/>
        </a:lnSpc>
        <a:spcBef>
          <a:spcPct val="0"/>
        </a:spcBef>
        <a:spcAft>
          <a:spcPct val="0"/>
        </a:spcAft>
        <a:defRPr sz="3600" kern="1200">
          <a:solidFill>
            <a:schemeClr val="tx2"/>
          </a:solidFill>
          <a:effectLst>
            <a:outerShdw blurRad="38100" dist="38100" dir="2700000" algn="tl">
              <a:srgbClr val="000000"/>
            </a:outerShdw>
          </a:effectLst>
          <a:latin typeface="+mj-lt"/>
          <a:ea typeface="+mj-ea"/>
          <a:cs typeface="+mj-cs"/>
        </a:defRPr>
      </a:lvl1pPr>
      <a:lvl2pPr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2pPr>
      <a:lvl3pPr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3pPr>
      <a:lvl4pPr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4pPr>
      <a:lvl5pPr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5pPr>
      <a:lvl6pPr marL="457223"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6pPr>
      <a:lvl7pPr marL="914446"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7pPr>
      <a:lvl8pPr marL="1371669"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8pPr>
      <a:lvl9pPr marL="1828891" algn="ctr" defTabSz="1162108" rtl="0" eaLnBrk="0" fontAlgn="base" hangingPunct="0">
        <a:lnSpc>
          <a:spcPct val="95000"/>
        </a:lnSpc>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9pPr>
    </p:titleStyle>
    <p:bodyStyle>
      <a:lvl1pPr marL="457223" indent="-457223" algn="l" rtl="0" eaLnBrk="0" fontAlgn="base" hangingPunct="0">
        <a:spcBef>
          <a:spcPct val="20000"/>
        </a:spcBef>
        <a:spcAft>
          <a:spcPct val="0"/>
        </a:spcAft>
        <a:buSzPct val="100000"/>
        <a:buChar char="•"/>
        <a:tabLst>
          <a:tab pos="0" algn="dec"/>
        </a:tabLst>
        <a:defRPr sz="2800" kern="1200">
          <a:solidFill>
            <a:schemeClr val="tx1"/>
          </a:solidFill>
          <a:latin typeface="+mn-lt"/>
          <a:ea typeface="+mn-ea"/>
          <a:cs typeface="+mn-cs"/>
        </a:defRPr>
      </a:lvl1pPr>
      <a:lvl2pPr marL="1092255" indent="-520726" algn="l" rtl="0" eaLnBrk="0" fontAlgn="base" hangingPunct="0">
        <a:spcBef>
          <a:spcPct val="20000"/>
        </a:spcBef>
        <a:spcAft>
          <a:spcPct val="0"/>
        </a:spcAft>
        <a:buSzPct val="100000"/>
        <a:buChar char=" "/>
        <a:tabLst>
          <a:tab pos="0" algn="dec"/>
        </a:tabLst>
        <a:defRPr sz="2800" kern="1200">
          <a:solidFill>
            <a:schemeClr val="tx1"/>
          </a:solidFill>
          <a:latin typeface="+mn-lt"/>
          <a:ea typeface="+mn-ea"/>
          <a:cs typeface="+mn-cs"/>
        </a:defRPr>
      </a:lvl2pPr>
      <a:lvl3pPr marL="1435172" indent="-228611" algn="l" rtl="0" eaLnBrk="0" fontAlgn="base" hangingPunct="0">
        <a:spcBef>
          <a:spcPct val="20000"/>
        </a:spcBef>
        <a:spcAft>
          <a:spcPct val="0"/>
        </a:spcAft>
        <a:buSzPct val="79000"/>
        <a:buChar char=" "/>
        <a:tabLst>
          <a:tab pos="0" algn="dec"/>
        </a:tabLst>
        <a:defRPr sz="2800" kern="1200">
          <a:solidFill>
            <a:schemeClr val="tx1"/>
          </a:solidFill>
          <a:latin typeface="+mn-lt"/>
          <a:ea typeface="+mn-ea"/>
          <a:cs typeface="+mn-cs"/>
        </a:defRPr>
      </a:lvl3pPr>
      <a:lvl4pPr marL="1778089" indent="-228611" algn="l" rtl="0" eaLnBrk="0" fontAlgn="base" hangingPunct="0">
        <a:spcBef>
          <a:spcPct val="20000"/>
        </a:spcBef>
        <a:spcAft>
          <a:spcPct val="0"/>
        </a:spcAft>
        <a:buSzPct val="70000"/>
        <a:buChar char=" "/>
        <a:tabLst>
          <a:tab pos="0" algn="dec"/>
        </a:tabLst>
        <a:defRPr sz="2800" kern="1200">
          <a:solidFill>
            <a:schemeClr val="tx1"/>
          </a:solidFill>
          <a:latin typeface="+mn-lt"/>
          <a:ea typeface="+mn-ea"/>
          <a:cs typeface="+mn-cs"/>
        </a:defRPr>
      </a:lvl4pPr>
      <a:lvl5pPr marL="2121006" indent="-228611" algn="l" rtl="0" eaLnBrk="0" fontAlgn="base" hangingPunct="0">
        <a:spcBef>
          <a:spcPct val="20000"/>
        </a:spcBef>
        <a:spcAft>
          <a:spcPct val="0"/>
        </a:spcAft>
        <a:buChar char="»"/>
        <a:tabLst>
          <a:tab pos="0" algn="dec"/>
        </a:tabLst>
        <a:defRPr sz="2000" kern="1200">
          <a:solidFill>
            <a:schemeClr val="tx1"/>
          </a:solidFill>
          <a:latin typeface="Times New Roman" panose="02020603050405020304" pitchFamily="18"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3B1D5-EED1-7E4C-4BD1-0AEF89FA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8187F-9091-0E38-0B91-AE2EA22F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CD438-CC82-ECC4-8B05-FCD3749CC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0CBCC-68C5-4F4E-8EE6-1676F3FEE0C3}" type="datetimeFigureOut">
              <a:rPr lang="en-US" smtClean="0"/>
              <a:t>12/11/2023</a:t>
            </a:fld>
            <a:endParaRPr lang="en-US"/>
          </a:p>
        </p:txBody>
      </p:sp>
      <p:sp>
        <p:nvSpPr>
          <p:cNvPr id="5" name="Footer Placeholder 4">
            <a:extLst>
              <a:ext uri="{FF2B5EF4-FFF2-40B4-BE49-F238E27FC236}">
                <a16:creationId xmlns:a16="http://schemas.microsoft.com/office/drawing/2014/main" id="{A49789E9-5929-286C-6F4F-B218BF1B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8AF9E-CFF5-BBD2-D30E-686440141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55792-C2F9-A544-B7EF-687EDECCDA8E}" type="slidenum">
              <a:rPr lang="en-US" smtClean="0"/>
              <a:t>‹#›</a:t>
            </a:fld>
            <a:endParaRPr lang="en-US"/>
          </a:p>
        </p:txBody>
      </p:sp>
    </p:spTree>
    <p:extLst>
      <p:ext uri="{BB962C8B-B14F-4D97-AF65-F5344CB8AC3E}">
        <p14:creationId xmlns:p14="http://schemas.microsoft.com/office/powerpoint/2010/main" val="29501514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4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50.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pn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6250-9B5D-0692-48FA-43882960ACA0}"/>
              </a:ext>
            </a:extLst>
          </p:cNvPr>
          <p:cNvSpPr>
            <a:spLocks noGrp="1"/>
          </p:cNvSpPr>
          <p:nvPr>
            <p:ph type="ctrTitle"/>
          </p:nvPr>
        </p:nvSpPr>
        <p:spPr/>
        <p:txBody>
          <a:bodyPr/>
          <a:lstStyle/>
          <a:p>
            <a:r>
              <a:rPr lang="en-CA" dirty="0"/>
              <a:t>Lessons Learned </a:t>
            </a:r>
            <a:br>
              <a:rPr lang="en-CA" dirty="0"/>
            </a:br>
            <a:r>
              <a:rPr lang="en-CA" dirty="0"/>
              <a:t>Short Presentation</a:t>
            </a:r>
          </a:p>
        </p:txBody>
      </p:sp>
      <p:sp>
        <p:nvSpPr>
          <p:cNvPr id="3" name="Subtitle 2">
            <a:extLst>
              <a:ext uri="{FF2B5EF4-FFF2-40B4-BE49-F238E27FC236}">
                <a16:creationId xmlns:a16="http://schemas.microsoft.com/office/drawing/2014/main" id="{45E3148E-B6F1-9DA4-B4BA-EA5A8DBAEE70}"/>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98551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D77C-6908-5D41-891C-85BC8DAB2105}"/>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AFC349BF-DCDF-FE44-87C8-822A4CE3EA9C}"/>
              </a:ext>
            </a:extLst>
          </p:cNvPr>
          <p:cNvSpPr>
            <a:spLocks noGrp="1"/>
          </p:cNvSpPr>
          <p:nvPr>
            <p:ph idx="1"/>
          </p:nvPr>
        </p:nvSpPr>
        <p:spPr/>
        <p:txBody>
          <a:bodyPr>
            <a:normAutofit/>
          </a:bodyPr>
          <a:lstStyle/>
          <a:p>
            <a:r>
              <a:rPr lang="en-US" dirty="0"/>
              <a:t>65 </a:t>
            </a:r>
            <a:r>
              <a:rPr lang="en-US" dirty="0" err="1"/>
              <a:t>yo</a:t>
            </a:r>
            <a:r>
              <a:rPr lang="en-US" dirty="0"/>
              <a:t> male, DM 2012</a:t>
            </a:r>
          </a:p>
          <a:p>
            <a:pPr lvl="1"/>
            <a:r>
              <a:rPr lang="en-US" dirty="0"/>
              <a:t>Nov 2022 –Non-STEMI  PCI to LAD</a:t>
            </a:r>
          </a:p>
          <a:p>
            <a:r>
              <a:rPr lang="en-US" dirty="0"/>
              <a:t>Meds</a:t>
            </a:r>
          </a:p>
          <a:p>
            <a:pPr lvl="1"/>
            <a:r>
              <a:rPr lang="en-US" dirty="0" err="1"/>
              <a:t>Degludec</a:t>
            </a:r>
            <a:r>
              <a:rPr lang="en-US" dirty="0"/>
              <a:t> x </a:t>
            </a:r>
            <a:r>
              <a:rPr lang="en-US" dirty="0" err="1"/>
              <a:t>x</a:t>
            </a:r>
            <a:r>
              <a:rPr lang="en-US" dirty="0"/>
              <a:t> 22</a:t>
            </a:r>
          </a:p>
          <a:p>
            <a:pPr lvl="1"/>
            <a:r>
              <a:rPr lang="en-US" dirty="0"/>
              <a:t>Metformin 1 g bid</a:t>
            </a:r>
          </a:p>
          <a:p>
            <a:pPr lvl="1"/>
            <a:r>
              <a:rPr lang="en-US" dirty="0"/>
              <a:t>Ramipril 10/Rosuvastatin 10 mg od/ASA/Clopidogrel/Amlodipine</a:t>
            </a:r>
          </a:p>
          <a:p>
            <a:r>
              <a:rPr lang="en-US" dirty="0"/>
              <a:t>Followed by Cardiology,</a:t>
            </a:r>
          </a:p>
          <a:p>
            <a:r>
              <a:rPr lang="en-US" dirty="0"/>
              <a:t> walks dog 1 hour daily</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339021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736-929A-961B-0DE1-ADEFDB4A7A7F}"/>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0F84A69D-8836-044B-1E91-0F3B29DE8C31}"/>
              </a:ext>
            </a:extLst>
          </p:cNvPr>
          <p:cNvSpPr>
            <a:spLocks noGrp="1"/>
          </p:cNvSpPr>
          <p:nvPr>
            <p:ph idx="1"/>
          </p:nvPr>
        </p:nvSpPr>
        <p:spPr/>
        <p:txBody>
          <a:bodyPr>
            <a:normAutofit/>
          </a:bodyPr>
          <a:lstStyle/>
          <a:p>
            <a:pPr algn="l"/>
            <a:endParaRPr lang="en-CA" b="0" i="0" dirty="0">
              <a:solidFill>
                <a:srgbClr val="333333"/>
              </a:solidFill>
              <a:effectLst/>
              <a:latin typeface="Noto Sans" panose="020B0502040204020203" pitchFamily="34" charset="0"/>
            </a:endParaRPr>
          </a:p>
          <a:p>
            <a:r>
              <a:rPr lang="en-CA" dirty="0"/>
              <a:t>do </a:t>
            </a:r>
            <a:r>
              <a:rPr lang="en-CA" b="1" dirty="0"/>
              <a:t>not </a:t>
            </a:r>
            <a:r>
              <a:rPr lang="en-CA" dirty="0"/>
              <a:t>start new patients on these drugs that are in shortage,</a:t>
            </a:r>
            <a:r>
              <a:rPr lang="en-CA" b="1" dirty="0"/>
              <a:t> </a:t>
            </a:r>
            <a:r>
              <a:rPr lang="en-CA" dirty="0"/>
              <a:t>unless</a:t>
            </a:r>
            <a:r>
              <a:rPr lang="en-CA" b="1" dirty="0"/>
              <a:t> </a:t>
            </a:r>
            <a:r>
              <a:rPr lang="en-CA" dirty="0"/>
              <a:t>there are no suitable alternatives and there’s a clinical reason to do so</a:t>
            </a:r>
          </a:p>
          <a:p>
            <a:r>
              <a:rPr lang="en-CA" dirty="0"/>
              <a:t>consider prescribing an alternative drug for patients taking one of these drugs that are in shortage, as a continuous supply can’t be guaranteed  </a:t>
            </a:r>
          </a:p>
          <a:p>
            <a:r>
              <a:rPr lang="en-CA" dirty="0"/>
              <a:t>conserve the existing supply for patients who are stabilized and have no other treatment options</a:t>
            </a:r>
          </a:p>
          <a:p>
            <a:endParaRPr lang="en-CA" dirty="0"/>
          </a:p>
        </p:txBody>
      </p:sp>
      <p:pic>
        <p:nvPicPr>
          <p:cNvPr id="5" name="Picture 4" descr="A red and black logo&#10;&#10;Description automatically generated">
            <a:extLst>
              <a:ext uri="{FF2B5EF4-FFF2-40B4-BE49-F238E27FC236}">
                <a16:creationId xmlns:a16="http://schemas.microsoft.com/office/drawing/2014/main" id="{2FA3A356-05B9-CAA1-E3D3-FC0D24394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931" y="407988"/>
            <a:ext cx="4210050" cy="1282700"/>
          </a:xfrm>
          <a:prstGeom prst="rect">
            <a:avLst/>
          </a:prstGeom>
        </p:spPr>
      </p:pic>
    </p:spTree>
    <p:extLst>
      <p:ext uri="{BB962C8B-B14F-4D97-AF65-F5344CB8AC3E}">
        <p14:creationId xmlns:p14="http://schemas.microsoft.com/office/powerpoint/2010/main" val="4134056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5B81-B324-2809-AE39-2B7174D25383}"/>
              </a:ext>
            </a:extLst>
          </p:cNvPr>
          <p:cNvSpPr>
            <a:spLocks noGrp="1"/>
          </p:cNvSpPr>
          <p:nvPr>
            <p:ph type="title"/>
          </p:nvPr>
        </p:nvSpPr>
        <p:spPr/>
        <p:txBody>
          <a:bodyPr/>
          <a:lstStyle/>
          <a:p>
            <a:pPr algn="ctr"/>
            <a:r>
              <a:rPr lang="en-CA" dirty="0"/>
              <a:t>Ozempic Shortages Options</a:t>
            </a:r>
          </a:p>
        </p:txBody>
      </p:sp>
      <p:sp>
        <p:nvSpPr>
          <p:cNvPr id="3" name="Content Placeholder 2">
            <a:extLst>
              <a:ext uri="{FF2B5EF4-FFF2-40B4-BE49-F238E27FC236}">
                <a16:creationId xmlns:a16="http://schemas.microsoft.com/office/drawing/2014/main" id="{EF77301A-4221-4137-1B57-E97E7C864AD4}"/>
              </a:ext>
            </a:extLst>
          </p:cNvPr>
          <p:cNvSpPr>
            <a:spLocks noGrp="1"/>
          </p:cNvSpPr>
          <p:nvPr>
            <p:ph idx="1"/>
          </p:nvPr>
        </p:nvSpPr>
        <p:spPr>
          <a:xfrm>
            <a:off x="838200" y="1825625"/>
            <a:ext cx="11098696" cy="4667250"/>
          </a:xfrm>
        </p:spPr>
        <p:txBody>
          <a:bodyPr>
            <a:normAutofit fontScale="62500" lnSpcReduction="20000"/>
          </a:bodyPr>
          <a:lstStyle/>
          <a:p>
            <a:pPr marL="0" indent="0">
              <a:buNone/>
            </a:pPr>
            <a:r>
              <a:rPr lang="en-CA" sz="3400" b="1" dirty="0"/>
              <a:t>DO NOT USE OFF LABEL</a:t>
            </a:r>
          </a:p>
          <a:p>
            <a:pPr marL="0" indent="0">
              <a:buNone/>
            </a:pPr>
            <a:r>
              <a:rPr lang="en-CA" sz="3400" b="1" dirty="0"/>
              <a:t>DO NOT PRESCRIBE/DOUBLE UP A LOWER DOSE PEN</a:t>
            </a:r>
          </a:p>
          <a:p>
            <a:pPr marL="0" indent="0">
              <a:buNone/>
            </a:pPr>
            <a:r>
              <a:rPr lang="en-CA" sz="3400" b="1" dirty="0"/>
              <a:t>DO NOT START NEW PATIENTS</a:t>
            </a:r>
          </a:p>
          <a:p>
            <a:pPr marL="0" indent="0">
              <a:buNone/>
            </a:pPr>
            <a:r>
              <a:rPr lang="en-CA" sz="3400" b="1" dirty="0"/>
              <a:t>STOP OZEMPIC IF NO CLEAR A1C RESPONSE</a:t>
            </a:r>
          </a:p>
          <a:p>
            <a:pPr marL="0" indent="0">
              <a:buNone/>
            </a:pPr>
            <a:r>
              <a:rPr lang="en-CA" sz="3400" b="1" dirty="0"/>
              <a:t>For Glycemic control</a:t>
            </a:r>
          </a:p>
          <a:p>
            <a:pPr marL="0" indent="0">
              <a:buNone/>
            </a:pPr>
            <a:r>
              <a:rPr lang="en-CA" sz="3400" b="1" dirty="0"/>
              <a:t>		- ½ dose of whatever they have</a:t>
            </a:r>
          </a:p>
          <a:p>
            <a:pPr marL="0" indent="0">
              <a:buNone/>
            </a:pPr>
            <a:r>
              <a:rPr lang="en-CA" sz="3400" b="1" dirty="0"/>
              <a:t>	If Coverage/Expense - Consider</a:t>
            </a:r>
          </a:p>
          <a:p>
            <a:pPr marL="0" indent="0">
              <a:buNone/>
            </a:pPr>
            <a:r>
              <a:rPr lang="en-CA" sz="3400" b="1" dirty="0"/>
              <a:t>		– </a:t>
            </a:r>
            <a:r>
              <a:rPr lang="en-CA" sz="3400" b="1" dirty="0" err="1"/>
              <a:t>Ryebulsis</a:t>
            </a:r>
            <a:r>
              <a:rPr lang="en-CA" sz="3400" b="1" dirty="0"/>
              <a:t> (or Victoza)</a:t>
            </a:r>
          </a:p>
          <a:p>
            <a:pPr marL="0" indent="0">
              <a:buNone/>
            </a:pPr>
            <a:r>
              <a:rPr lang="en-CA" sz="3400" b="1" dirty="0"/>
              <a:t>		- </a:t>
            </a:r>
            <a:r>
              <a:rPr lang="en-CA" sz="3400" b="1" dirty="0" err="1"/>
              <a:t>Monjauro</a:t>
            </a:r>
            <a:r>
              <a:rPr lang="en-CA" sz="3400" b="1" dirty="0"/>
              <a:t>/</a:t>
            </a:r>
            <a:r>
              <a:rPr lang="en-CA" sz="3400" b="1" dirty="0" err="1"/>
              <a:t>Terzepetide</a:t>
            </a:r>
            <a:r>
              <a:rPr lang="en-CA" sz="3400" b="1" dirty="0"/>
              <a:t> – 2.5 mg ow if on &lt; 1 mg</a:t>
            </a:r>
          </a:p>
          <a:p>
            <a:pPr marL="0" indent="0">
              <a:buNone/>
            </a:pPr>
            <a:r>
              <a:rPr lang="en-CA" sz="3400" b="1" dirty="0"/>
              <a:t>				5.0 if on 1 mg or greater</a:t>
            </a:r>
          </a:p>
          <a:p>
            <a:pPr marL="0" indent="0">
              <a:buNone/>
            </a:pPr>
            <a:r>
              <a:rPr lang="en-CA" sz="3400" b="1" dirty="0"/>
              <a:t>		- Trulicity/Dulaglutide, </a:t>
            </a:r>
          </a:p>
          <a:p>
            <a:pPr marL="0" indent="0">
              <a:buNone/>
            </a:pPr>
            <a:r>
              <a:rPr lang="en-CA" sz="3400" b="1" dirty="0"/>
              <a:t>		- restart oral meds/insulin</a:t>
            </a:r>
          </a:p>
          <a:p>
            <a:pPr marL="0" indent="0">
              <a:buNone/>
            </a:pPr>
            <a:r>
              <a:rPr lang="en-CA" sz="3400" b="1" dirty="0" err="1"/>
              <a:t>CardioRenal</a:t>
            </a:r>
            <a:r>
              <a:rPr lang="en-CA" sz="3400" b="1" dirty="0"/>
              <a:t> Protection – Trulicity/Dulaglutide</a:t>
            </a:r>
          </a:p>
          <a:p>
            <a:endParaRPr lang="en-CA" dirty="0"/>
          </a:p>
        </p:txBody>
      </p:sp>
    </p:spTree>
    <p:extLst>
      <p:ext uri="{BB962C8B-B14F-4D97-AF65-F5344CB8AC3E}">
        <p14:creationId xmlns:p14="http://schemas.microsoft.com/office/powerpoint/2010/main" val="244920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a:xfrm>
            <a:off x="967409" y="1100621"/>
            <a:ext cx="10515600" cy="1325563"/>
          </a:xfrm>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236688" y="2137230"/>
            <a:ext cx="10515600" cy="4351338"/>
          </a:xfrm>
        </p:spPr>
        <p:txBody>
          <a:bodyPr>
            <a:normAutofit/>
          </a:bodyPr>
          <a:lstStyle/>
          <a:p>
            <a:pPr marL="0" indent="0" algn="ctr">
              <a:buNone/>
            </a:pPr>
            <a:endParaRPr lang="en-US" sz="6600" dirty="0"/>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2653882" y="4651324"/>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268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71B8E67-3B03-9B43-B855-ABD14D75ECC4}"/>
              </a:ext>
            </a:extLst>
          </p:cNvPr>
          <p:cNvPicPr>
            <a:picLocks noGrp="1" noChangeAspect="1"/>
          </p:cNvPicPr>
          <p:nvPr>
            <p:ph idx="1"/>
          </p:nvPr>
        </p:nvPicPr>
        <p:blipFill>
          <a:blip r:embed="rId2"/>
          <a:stretch>
            <a:fillRect/>
          </a:stretch>
        </p:blipFill>
        <p:spPr>
          <a:xfrm>
            <a:off x="3501008" y="1178208"/>
            <a:ext cx="5350801" cy="4873051"/>
          </a:xfrm>
        </p:spPr>
      </p:pic>
      <p:sp>
        <p:nvSpPr>
          <p:cNvPr id="5" name="Text Placeholder 4">
            <a:extLst>
              <a:ext uri="{FF2B5EF4-FFF2-40B4-BE49-F238E27FC236}">
                <a16:creationId xmlns:a16="http://schemas.microsoft.com/office/drawing/2014/main" id="{1D487D0F-ABA8-544F-A9F5-B17D9C6FAA62}"/>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ECB37C9B-FF2E-A548-B761-96E2B2F2B2BD}"/>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16379283-C398-F143-8529-FD343CF256BD}"/>
              </a:ext>
            </a:extLst>
          </p:cNvPr>
          <p:cNvSpPr>
            <a:spLocks noGrp="1"/>
          </p:cNvSpPr>
          <p:nvPr>
            <p:ph type="title"/>
          </p:nvPr>
        </p:nvSpPr>
        <p:spPr/>
        <p:txBody>
          <a:bodyPr/>
          <a:lstStyle/>
          <a:p>
            <a:pPr algn="ctr"/>
            <a:r>
              <a:rPr lang="en-US"/>
              <a:t>The Tale of Two Hipsters</a:t>
            </a:r>
          </a:p>
        </p:txBody>
      </p:sp>
      <p:sp>
        <p:nvSpPr>
          <p:cNvPr id="2" name="TextBox 1">
            <a:extLst>
              <a:ext uri="{FF2B5EF4-FFF2-40B4-BE49-F238E27FC236}">
                <a16:creationId xmlns:a16="http://schemas.microsoft.com/office/drawing/2014/main" id="{A898B53F-95FB-0E4D-9E22-D9FC3FA647FF}"/>
              </a:ext>
            </a:extLst>
          </p:cNvPr>
          <p:cNvSpPr txBox="1"/>
          <p:nvPr/>
        </p:nvSpPr>
        <p:spPr>
          <a:xfrm>
            <a:off x="4766803" y="4127385"/>
            <a:ext cx="1410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Humalog</a:t>
            </a:r>
          </a:p>
        </p:txBody>
      </p:sp>
      <p:sp>
        <p:nvSpPr>
          <p:cNvPr id="4" name="TextBox 3">
            <a:extLst>
              <a:ext uri="{FF2B5EF4-FFF2-40B4-BE49-F238E27FC236}">
                <a16:creationId xmlns:a16="http://schemas.microsoft.com/office/drawing/2014/main" id="{A77E24CF-A8D0-2943-9CA2-F3A23ACC515F}"/>
              </a:ext>
            </a:extLst>
          </p:cNvPr>
          <p:cNvSpPr txBox="1"/>
          <p:nvPr/>
        </p:nvSpPr>
        <p:spPr>
          <a:xfrm>
            <a:off x="6821190" y="4127385"/>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Admelog</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964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9665-64EF-F8B6-7429-CEB69F97742A}"/>
              </a:ext>
            </a:extLst>
          </p:cNvPr>
          <p:cNvSpPr>
            <a:spLocks noGrp="1"/>
          </p:cNvSpPr>
          <p:nvPr>
            <p:ph type="title"/>
          </p:nvPr>
        </p:nvSpPr>
        <p:spPr/>
        <p:txBody>
          <a:bodyPr/>
          <a:lstStyle/>
          <a:p>
            <a:pPr algn="ctr"/>
            <a:r>
              <a:rPr lang="en-US"/>
              <a:t>Summary – Lessons Learned</a:t>
            </a:r>
          </a:p>
        </p:txBody>
      </p:sp>
      <p:sp>
        <p:nvSpPr>
          <p:cNvPr id="3" name="Content Placeholder 2">
            <a:extLst>
              <a:ext uri="{FF2B5EF4-FFF2-40B4-BE49-F238E27FC236}">
                <a16:creationId xmlns:a16="http://schemas.microsoft.com/office/drawing/2014/main" id="{5BC288EF-6FF3-B370-EF31-7BA13D0EF778}"/>
              </a:ext>
            </a:extLst>
          </p:cNvPr>
          <p:cNvSpPr>
            <a:spLocks noGrp="1"/>
          </p:cNvSpPr>
          <p:nvPr>
            <p:ph idx="1"/>
          </p:nvPr>
        </p:nvSpPr>
        <p:spPr/>
        <p:txBody>
          <a:bodyPr>
            <a:normAutofit/>
          </a:bodyPr>
          <a:lstStyle/>
          <a:p>
            <a:pPr marL="514350" indent="-514350">
              <a:buFont typeface="+mj-lt"/>
              <a:buAutoNum type="arabicPeriod"/>
            </a:pPr>
            <a:r>
              <a:rPr lang="en-US" sz="3200" dirty="0"/>
              <a:t>These are Risk lowering medications that reduce A1C</a:t>
            </a:r>
          </a:p>
          <a:p>
            <a:pPr marL="514350" indent="-514350">
              <a:buFont typeface="+mj-lt"/>
              <a:buAutoNum type="arabicPeriod"/>
            </a:pPr>
            <a:r>
              <a:rPr lang="en-US" sz="3200" dirty="0"/>
              <a:t>Use Cardio-protective medications independent of A1C</a:t>
            </a:r>
          </a:p>
          <a:p>
            <a:pPr marL="514350" indent="-514350">
              <a:buFont typeface="+mj-lt"/>
              <a:buAutoNum type="arabicPeriod"/>
            </a:pPr>
            <a:r>
              <a:rPr lang="en-US" sz="3200" dirty="0" err="1"/>
              <a:t>Metformiis</a:t>
            </a:r>
            <a:r>
              <a:rPr lang="en-US" sz="3200" dirty="0"/>
              <a:t> first line</a:t>
            </a:r>
          </a:p>
          <a:p>
            <a:pPr marL="457200" lvl="1" indent="0">
              <a:buNone/>
            </a:pPr>
            <a:r>
              <a:rPr lang="en-US" sz="2800" dirty="0"/>
              <a:t>There is no ”BEST” second line therapy- individualize treatments</a:t>
            </a:r>
          </a:p>
          <a:p>
            <a:pPr marL="514350" indent="-514350">
              <a:buFont typeface="+mj-lt"/>
              <a:buAutoNum type="arabicPeriod"/>
            </a:pPr>
            <a:r>
              <a:rPr lang="en-US" sz="3200" dirty="0"/>
              <a:t>Diabetes Once Daily</a:t>
            </a:r>
          </a:p>
          <a:p>
            <a:pPr marL="514350" indent="-514350">
              <a:buFont typeface="+mj-lt"/>
              <a:buAutoNum type="arabicPeriod"/>
            </a:pPr>
            <a:r>
              <a:rPr lang="en-US" sz="3200" dirty="0"/>
              <a:t>Identify patients on MDI insulin to start new agents</a:t>
            </a:r>
          </a:p>
          <a:p>
            <a:pPr marL="457059" lvl="1" indent="0" algn="ctr">
              <a:buNone/>
            </a:pPr>
            <a:r>
              <a:rPr lang="en-US" sz="2800" dirty="0"/>
              <a:t>C-peptide if needed</a:t>
            </a:r>
          </a:p>
          <a:p>
            <a:pPr marL="514209" indent="-514350">
              <a:buFont typeface="+mj-lt"/>
              <a:buAutoNum type="arabicPeriod"/>
            </a:pPr>
            <a:r>
              <a:rPr lang="en-US" sz="3200" dirty="0"/>
              <a:t>Beneficial to identify Super-responders</a:t>
            </a:r>
          </a:p>
          <a:p>
            <a:pPr marL="457059" lvl="1" indent="0" algn="ctr">
              <a:buNone/>
            </a:pPr>
            <a:endParaRPr lang="en-US" sz="2600" dirty="0"/>
          </a:p>
          <a:p>
            <a:pPr marL="457059" lvl="1" indent="0" algn="ctr">
              <a:buNone/>
            </a:pPr>
            <a:endParaRPr lang="en-US" sz="3600" dirty="0"/>
          </a:p>
          <a:p>
            <a:pPr marL="457059" lvl="1" indent="0" algn="ctr">
              <a:buNone/>
            </a:pPr>
            <a:endParaRPr lang="en-US" sz="3000" dirty="0"/>
          </a:p>
          <a:p>
            <a:pPr marL="514350" indent="-514350">
              <a:buFont typeface="+mj-lt"/>
              <a:buAutoNum type="arabicPeriod"/>
            </a:pPr>
            <a:endParaRPr lang="en-US" sz="2800"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691101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1FF7-812C-6E61-B6BE-0C6F913FA9A6}"/>
              </a:ext>
            </a:extLst>
          </p:cNvPr>
          <p:cNvSpPr>
            <a:spLocks noGrp="1"/>
          </p:cNvSpPr>
          <p:nvPr>
            <p:ph type="title"/>
          </p:nvPr>
        </p:nvSpPr>
        <p:spPr/>
        <p:txBody>
          <a:bodyPr/>
          <a:lstStyle/>
          <a:p>
            <a:pPr algn="ctr"/>
            <a:r>
              <a:rPr lang="en-US"/>
              <a:t>Summary – Lessons Learned</a:t>
            </a:r>
          </a:p>
        </p:txBody>
      </p:sp>
      <p:sp>
        <p:nvSpPr>
          <p:cNvPr id="3" name="Content Placeholder 2">
            <a:extLst>
              <a:ext uri="{FF2B5EF4-FFF2-40B4-BE49-F238E27FC236}">
                <a16:creationId xmlns:a16="http://schemas.microsoft.com/office/drawing/2014/main" id="{52527042-0149-2CCE-805B-C8862531B6C9}"/>
              </a:ext>
            </a:extLst>
          </p:cNvPr>
          <p:cNvSpPr>
            <a:spLocks noGrp="1"/>
          </p:cNvSpPr>
          <p:nvPr>
            <p:ph idx="1"/>
          </p:nvPr>
        </p:nvSpPr>
        <p:spPr>
          <a:xfrm>
            <a:off x="838200" y="1825625"/>
            <a:ext cx="10515600" cy="4755928"/>
          </a:xfrm>
        </p:spPr>
        <p:txBody>
          <a:bodyPr>
            <a:normAutofit fontScale="92500" lnSpcReduction="20000"/>
          </a:bodyPr>
          <a:lstStyle/>
          <a:p>
            <a:pPr marL="514350" indent="-514350">
              <a:buFont typeface="+mj-lt"/>
              <a:buAutoNum type="arabicPeriod" startAt="7"/>
            </a:pPr>
            <a:r>
              <a:rPr lang="en-US" sz="3200" dirty="0"/>
              <a:t>Use SGLT-2 </a:t>
            </a:r>
            <a:r>
              <a:rPr lang="en-US" sz="3200" dirty="0" err="1"/>
              <a:t>Inh</a:t>
            </a:r>
            <a:r>
              <a:rPr lang="en-US" sz="3200" dirty="0"/>
              <a:t>. in the setting of CKD with proteinuria</a:t>
            </a:r>
          </a:p>
          <a:p>
            <a:pPr marL="514350" indent="-514350">
              <a:buFont typeface="+mj-lt"/>
              <a:buAutoNum type="arabicPeriod" startAt="7"/>
            </a:pPr>
            <a:r>
              <a:rPr lang="en-US" sz="3200" dirty="0"/>
              <a:t>SGLT 2 improves </a:t>
            </a:r>
            <a:r>
              <a:rPr lang="en-US" sz="3200" dirty="0" err="1"/>
              <a:t>HFrEF</a:t>
            </a:r>
            <a:r>
              <a:rPr lang="en-US" sz="3200" dirty="0"/>
              <a:t>, </a:t>
            </a:r>
            <a:r>
              <a:rPr lang="en-US" sz="3200" dirty="0" err="1"/>
              <a:t>HFpEF</a:t>
            </a:r>
            <a:r>
              <a:rPr lang="en-US" sz="3200" dirty="0"/>
              <a:t>, CKD with significant proteinuria outcomes in DM and Non-DM</a:t>
            </a:r>
          </a:p>
          <a:p>
            <a:pPr marL="514350" indent="-514350">
              <a:buFont typeface="+mj-lt"/>
              <a:buAutoNum type="arabicPeriod" startAt="7"/>
            </a:pPr>
            <a:r>
              <a:rPr lang="en-US" sz="3200" dirty="0"/>
              <a:t>Management of common side effects required for long-term success</a:t>
            </a:r>
          </a:p>
          <a:p>
            <a:pPr marL="514350" indent="-514350">
              <a:buFont typeface="+mj-lt"/>
              <a:buAutoNum type="arabicPeriod" startAt="7"/>
            </a:pPr>
            <a:r>
              <a:rPr lang="en-US" sz="3200" dirty="0"/>
              <a:t> Strategies to reduce patient costs will increase utilization of cardio-protective agents</a:t>
            </a:r>
          </a:p>
          <a:p>
            <a:pPr marL="514350" indent="-514350">
              <a:buFont typeface="+mj-lt"/>
              <a:buAutoNum type="arabicPeriod" startAt="7"/>
            </a:pPr>
            <a:r>
              <a:rPr lang="en-US" sz="3200" dirty="0"/>
              <a:t> Self – demonstration of injections will breakdown barriers</a:t>
            </a:r>
          </a:p>
          <a:p>
            <a:pPr marL="514350" indent="-514350">
              <a:buFont typeface="+mj-lt"/>
              <a:buAutoNum type="arabicPeriod" startAt="7"/>
            </a:pPr>
            <a:r>
              <a:rPr lang="en-US" sz="3200" dirty="0"/>
              <a:t> Use of CGMS improves clinical decisions</a:t>
            </a:r>
          </a:p>
          <a:p>
            <a:pPr marL="514350" indent="-514350">
              <a:buFont typeface="+mj-lt"/>
              <a:buAutoNum type="arabicPeriod" startAt="7"/>
            </a:pPr>
            <a:r>
              <a:rPr lang="en-US" sz="3200" dirty="0"/>
              <a:t> Going from very crappy to sort of crappy sugars is more beneficial than from going from good to excellent sugars.</a:t>
            </a:r>
          </a:p>
          <a:p>
            <a:pPr marL="514350" indent="-514350">
              <a:buFont typeface="+mj-lt"/>
              <a:buAutoNum type="arabicPeriod" startAt="7"/>
            </a:pPr>
            <a:endParaRPr lang="en-US" sz="2800" dirty="0"/>
          </a:p>
          <a:p>
            <a:pPr marL="514350" indent="-514350">
              <a:buFont typeface="+mj-lt"/>
              <a:buAutoNum type="arabicPeriod" startAt="7"/>
            </a:pPr>
            <a:endParaRPr lang="en-US" dirty="0"/>
          </a:p>
          <a:p>
            <a:pPr marL="514350" indent="-514350">
              <a:buFont typeface="+mj-lt"/>
              <a:buAutoNum type="arabicPeriod" startAt="7"/>
            </a:pPr>
            <a:endParaRPr lang="en-US" sz="2800" dirty="0"/>
          </a:p>
          <a:p>
            <a:pPr marL="514350" indent="-514350">
              <a:buFont typeface="+mj-lt"/>
              <a:buAutoNum type="arabicPeriod" startAt="7"/>
            </a:pPr>
            <a:endParaRPr lang="en-US" sz="2800" dirty="0"/>
          </a:p>
          <a:p>
            <a:pPr marL="514350" indent="-514350">
              <a:buFont typeface="+mj-lt"/>
              <a:buAutoNum type="arabicPeriod" startAt="7"/>
            </a:pPr>
            <a:endParaRPr lang="en-US" sz="2800" dirty="0"/>
          </a:p>
          <a:p>
            <a:pPr marL="514350" indent="-514350">
              <a:buFont typeface="+mj-lt"/>
              <a:buAutoNum type="arabicPeriod" startAt="7"/>
            </a:pPr>
            <a:endParaRPr lang="en-US" dirty="0"/>
          </a:p>
        </p:txBody>
      </p:sp>
    </p:spTree>
    <p:extLst>
      <p:ext uri="{BB962C8B-B14F-4D97-AF65-F5344CB8AC3E}">
        <p14:creationId xmlns:p14="http://schemas.microsoft.com/office/powerpoint/2010/main" val="41350201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66D9-D891-CD75-9099-4E9984CCFBB8}"/>
              </a:ext>
            </a:extLst>
          </p:cNvPr>
          <p:cNvSpPr>
            <a:spLocks noGrp="1"/>
          </p:cNvSpPr>
          <p:nvPr>
            <p:ph type="title"/>
          </p:nvPr>
        </p:nvSpPr>
        <p:spPr/>
        <p:txBody>
          <a:bodyPr/>
          <a:lstStyle/>
          <a:p>
            <a:pPr algn="ctr"/>
            <a:r>
              <a:rPr lang="en-CA" dirty="0"/>
              <a:t>1998</a:t>
            </a:r>
          </a:p>
        </p:txBody>
      </p:sp>
      <p:sp>
        <p:nvSpPr>
          <p:cNvPr id="3" name="Content Placeholder 2">
            <a:extLst>
              <a:ext uri="{FF2B5EF4-FFF2-40B4-BE49-F238E27FC236}">
                <a16:creationId xmlns:a16="http://schemas.microsoft.com/office/drawing/2014/main" id="{215C45A3-3DAD-C9A1-8F7A-80459F059B30}"/>
              </a:ext>
            </a:extLst>
          </p:cNvPr>
          <p:cNvSpPr>
            <a:spLocks noGrp="1"/>
          </p:cNvSpPr>
          <p:nvPr>
            <p:ph idx="1"/>
          </p:nvPr>
        </p:nvSpPr>
        <p:spPr>
          <a:xfrm>
            <a:off x="510363" y="1825625"/>
            <a:ext cx="11036595" cy="4351338"/>
          </a:xfrm>
        </p:spPr>
        <p:txBody>
          <a:bodyPr>
            <a:normAutofit/>
          </a:bodyPr>
          <a:lstStyle/>
          <a:p>
            <a:pPr marL="0" indent="0" algn="ctr">
              <a:buNone/>
            </a:pPr>
            <a:endParaRPr lang="en-CA" sz="4800" dirty="0"/>
          </a:p>
          <a:p>
            <a:pPr marL="0" indent="0" algn="ctr">
              <a:buNone/>
            </a:pPr>
            <a:r>
              <a:rPr lang="en-CA" sz="4800" dirty="0"/>
              <a:t>It doesn’t matter how you improve the A1C</a:t>
            </a:r>
          </a:p>
          <a:p>
            <a:pPr marL="0" indent="0" algn="ctr">
              <a:buNone/>
            </a:pPr>
            <a:endParaRPr lang="en-CA" sz="4800" dirty="0"/>
          </a:p>
          <a:p>
            <a:pPr marL="0" indent="0" algn="ctr">
              <a:buNone/>
            </a:pPr>
            <a:r>
              <a:rPr lang="en-CA" sz="4800" dirty="0"/>
              <a:t>It matters that you improve the A1C</a:t>
            </a:r>
          </a:p>
        </p:txBody>
      </p:sp>
    </p:spTree>
    <p:extLst>
      <p:ext uri="{BB962C8B-B14F-4D97-AF65-F5344CB8AC3E}">
        <p14:creationId xmlns:p14="http://schemas.microsoft.com/office/powerpoint/2010/main" val="20698396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8431-4337-E057-E803-874931670143}"/>
              </a:ext>
            </a:extLst>
          </p:cNvPr>
          <p:cNvSpPr>
            <a:spLocks noGrp="1"/>
          </p:cNvSpPr>
          <p:nvPr>
            <p:ph type="title"/>
          </p:nvPr>
        </p:nvSpPr>
        <p:spPr/>
        <p:txBody>
          <a:bodyPr/>
          <a:lstStyle/>
          <a:p>
            <a:pPr algn="ctr"/>
            <a:r>
              <a:rPr lang="en-CA" dirty="0"/>
              <a:t>2023</a:t>
            </a:r>
          </a:p>
        </p:txBody>
      </p:sp>
      <p:sp>
        <p:nvSpPr>
          <p:cNvPr id="3" name="Content Placeholder 2">
            <a:extLst>
              <a:ext uri="{FF2B5EF4-FFF2-40B4-BE49-F238E27FC236}">
                <a16:creationId xmlns:a16="http://schemas.microsoft.com/office/drawing/2014/main" id="{FC497C4C-4FE4-F373-98AF-BC9AE1A93F67}"/>
              </a:ext>
            </a:extLst>
          </p:cNvPr>
          <p:cNvSpPr>
            <a:spLocks noGrp="1"/>
          </p:cNvSpPr>
          <p:nvPr>
            <p:ph idx="1"/>
          </p:nvPr>
        </p:nvSpPr>
        <p:spPr>
          <a:xfrm>
            <a:off x="627321" y="1825625"/>
            <a:ext cx="10951535" cy="4351338"/>
          </a:xfrm>
        </p:spPr>
        <p:txBody>
          <a:bodyPr>
            <a:normAutofit/>
          </a:bodyPr>
          <a:lstStyle/>
          <a:p>
            <a:pPr marL="0" indent="0" algn="ctr">
              <a:buNone/>
            </a:pPr>
            <a:endParaRPr lang="en-CA" sz="4400" dirty="0"/>
          </a:p>
          <a:p>
            <a:pPr marL="0" indent="0" algn="ctr">
              <a:buNone/>
            </a:pPr>
            <a:r>
              <a:rPr lang="en-CA" sz="4800" dirty="0"/>
              <a:t>It doesn’t matter that you improve the A1C</a:t>
            </a:r>
          </a:p>
          <a:p>
            <a:pPr marL="0" indent="0" algn="ctr">
              <a:buNone/>
            </a:pPr>
            <a:r>
              <a:rPr lang="en-CA" sz="4800" dirty="0"/>
              <a:t>,</a:t>
            </a:r>
          </a:p>
          <a:p>
            <a:pPr marL="0" indent="0" algn="ctr">
              <a:buNone/>
            </a:pPr>
            <a:r>
              <a:rPr lang="en-CA" sz="4800" dirty="0"/>
              <a:t>It matters how you reduce the A1C</a:t>
            </a:r>
          </a:p>
        </p:txBody>
      </p:sp>
    </p:spTree>
    <p:extLst>
      <p:ext uri="{BB962C8B-B14F-4D97-AF65-F5344CB8AC3E}">
        <p14:creationId xmlns:p14="http://schemas.microsoft.com/office/powerpoint/2010/main" val="41656669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C56C-E994-BAD9-9125-BC7C8DDF97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793872-76BA-71C8-F5E0-77BDF79BF5EF}"/>
              </a:ext>
            </a:extLst>
          </p:cNvPr>
          <p:cNvSpPr>
            <a:spLocks noGrp="1"/>
          </p:cNvSpPr>
          <p:nvPr>
            <p:ph idx="1"/>
          </p:nvPr>
        </p:nvSpPr>
        <p:spPr/>
        <p:txBody>
          <a:bodyPr>
            <a:normAutofit/>
          </a:bodyPr>
          <a:lstStyle/>
          <a:p>
            <a:pPr marL="0" indent="0" algn="ctr">
              <a:buNone/>
            </a:pPr>
            <a:r>
              <a:rPr lang="en-US" sz="4400"/>
              <a:t>If you don’t feel comfortable with initiating these medications for individual patients,</a:t>
            </a:r>
          </a:p>
          <a:p>
            <a:pPr marL="0" indent="0" algn="ctr">
              <a:buNone/>
            </a:pPr>
            <a:endParaRPr lang="en-US" sz="4400"/>
          </a:p>
          <a:p>
            <a:pPr marL="0" indent="0" algn="ctr">
              <a:buNone/>
            </a:pPr>
            <a:r>
              <a:rPr lang="en-US" sz="6000"/>
              <a:t> Refer the patient on to someone who will.</a:t>
            </a:r>
          </a:p>
        </p:txBody>
      </p:sp>
    </p:spTree>
    <p:extLst>
      <p:ext uri="{BB962C8B-B14F-4D97-AF65-F5344CB8AC3E}">
        <p14:creationId xmlns:p14="http://schemas.microsoft.com/office/powerpoint/2010/main" val="3454268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6AF5-E115-CFEF-C0D6-CE3F23F7C988}"/>
              </a:ext>
            </a:extLst>
          </p:cNvPr>
          <p:cNvSpPr>
            <a:spLocks noGrp="1"/>
          </p:cNvSpPr>
          <p:nvPr>
            <p:ph type="title"/>
          </p:nvPr>
        </p:nvSpPr>
        <p:spPr/>
        <p:txBody>
          <a:bodyPr/>
          <a:lstStyle/>
          <a:p>
            <a:endParaRPr lang="en-CA"/>
          </a:p>
        </p:txBody>
      </p:sp>
      <p:pic>
        <p:nvPicPr>
          <p:cNvPr id="5" name="Content Placeholder 4" descr="A baby with mouth open&#10;&#10;Description automatically generated">
            <a:extLst>
              <a:ext uri="{FF2B5EF4-FFF2-40B4-BE49-F238E27FC236}">
                <a16:creationId xmlns:a16="http://schemas.microsoft.com/office/drawing/2014/main" id="{16518CC9-0C10-8EBD-D88F-A8CEABD18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0960" y="423340"/>
            <a:ext cx="3881120" cy="6240998"/>
          </a:xfrm>
        </p:spPr>
      </p:pic>
    </p:spTree>
    <p:extLst>
      <p:ext uri="{BB962C8B-B14F-4D97-AF65-F5344CB8AC3E}">
        <p14:creationId xmlns:p14="http://schemas.microsoft.com/office/powerpoint/2010/main" val="2276879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p:txBody>
          <a:bodyPr/>
          <a:lstStyle/>
          <a:p>
            <a:r>
              <a:rPr lang="en-US" dirty="0"/>
              <a:t>O/E</a:t>
            </a:r>
          </a:p>
          <a:p>
            <a:pPr lvl="1"/>
            <a:r>
              <a:rPr lang="en-US" dirty="0" err="1"/>
              <a:t>Wt</a:t>
            </a:r>
            <a:r>
              <a:rPr lang="en-US" dirty="0"/>
              <a:t> 103 kg, BMI 35</a:t>
            </a:r>
          </a:p>
          <a:p>
            <a:pPr lvl="1"/>
            <a:r>
              <a:rPr lang="en-US" dirty="0"/>
              <a:t>BP 134/80</a:t>
            </a:r>
          </a:p>
          <a:p>
            <a:pPr lvl="1"/>
            <a:r>
              <a:rPr lang="en-US" dirty="0"/>
              <a:t>Reuse injection sites – </a:t>
            </a:r>
            <a:r>
              <a:rPr lang="en-US" dirty="0" err="1"/>
              <a:t>lipohypertrophy</a:t>
            </a:r>
            <a:endParaRPr lang="en-US" dirty="0"/>
          </a:p>
          <a:p>
            <a:pPr lvl="1"/>
            <a:endParaRPr lang="en-US" dirty="0"/>
          </a:p>
          <a:p>
            <a:r>
              <a:rPr lang="en-US" dirty="0"/>
              <a:t>A1C – 11.0, Cr 92, MAU 32 ACR 3.4</a:t>
            </a:r>
          </a:p>
        </p:txBody>
      </p:sp>
    </p:spTree>
    <p:extLst>
      <p:ext uri="{BB962C8B-B14F-4D97-AF65-F5344CB8AC3E}">
        <p14:creationId xmlns:p14="http://schemas.microsoft.com/office/powerpoint/2010/main" val="28606801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F81A1-87C1-5B49-AC1A-55126E2D962F}"/>
              </a:ext>
            </a:extLst>
          </p:cNvPr>
          <p:cNvSpPr>
            <a:spLocks noGrp="1"/>
          </p:cNvSpPr>
          <p:nvPr>
            <p:ph type="title"/>
          </p:nvPr>
        </p:nvSpPr>
        <p:spPr>
          <a:xfrm>
            <a:off x="929640" y="1596366"/>
            <a:ext cx="10829544" cy="1141806"/>
          </a:xfrm>
        </p:spPr>
        <p:txBody>
          <a:bodyPr/>
          <a:lstStyle/>
          <a:p>
            <a:pPr algn="ctr"/>
            <a:endParaRPr lang="en-US" sz="5400" dirty="0"/>
          </a:p>
        </p:txBody>
      </p:sp>
      <p:sp>
        <p:nvSpPr>
          <p:cNvPr id="3" name="TextBox 2">
            <a:extLst>
              <a:ext uri="{FF2B5EF4-FFF2-40B4-BE49-F238E27FC236}">
                <a16:creationId xmlns:a16="http://schemas.microsoft.com/office/drawing/2014/main" id="{05F7BD63-43D9-5A32-AA3B-A46EDDEB384F}"/>
              </a:ext>
            </a:extLst>
          </p:cNvPr>
          <p:cNvSpPr txBox="1"/>
          <p:nvPr/>
        </p:nvSpPr>
        <p:spPr>
          <a:xfrm>
            <a:off x="1097280" y="3032879"/>
            <a:ext cx="10661904" cy="1107996"/>
          </a:xfrm>
          <a:prstGeom prst="rect">
            <a:avLst/>
          </a:prstGeom>
          <a:noFill/>
        </p:spPr>
        <p:txBody>
          <a:bodyPr wrap="square">
            <a:spAutoFit/>
          </a:bodyPr>
          <a:lstStyle/>
          <a:p>
            <a:pPr algn="ctr"/>
            <a:r>
              <a:rPr lang="en-US" sz="6600" b="1" dirty="0"/>
              <a:t>Insert Applause Here</a:t>
            </a:r>
          </a:p>
        </p:txBody>
      </p:sp>
    </p:spTree>
    <p:extLst>
      <p:ext uri="{BB962C8B-B14F-4D97-AF65-F5344CB8AC3E}">
        <p14:creationId xmlns:p14="http://schemas.microsoft.com/office/powerpoint/2010/main" val="11849015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9797-8237-2BCE-6CB2-8437CAD86197}"/>
              </a:ext>
            </a:extLst>
          </p:cNvPr>
          <p:cNvSpPr>
            <a:spLocks noGrp="1"/>
          </p:cNvSpPr>
          <p:nvPr>
            <p:ph type="title"/>
          </p:nvPr>
        </p:nvSpPr>
        <p:spPr/>
        <p:txBody>
          <a:bodyPr/>
          <a:lstStyle/>
          <a:p>
            <a:endParaRPr lang="en-CA"/>
          </a:p>
        </p:txBody>
      </p:sp>
      <p:pic>
        <p:nvPicPr>
          <p:cNvPr id="6" name="Content Placeholder 5" descr="A picture containing text, human face, baby, toddler&#10;&#10;Description automatically generated">
            <a:extLst>
              <a:ext uri="{FF2B5EF4-FFF2-40B4-BE49-F238E27FC236}">
                <a16:creationId xmlns:a16="http://schemas.microsoft.com/office/drawing/2014/main" id="{3393964D-078A-A1A2-6C01-7FE05ECC76A3}"/>
              </a:ext>
            </a:extLst>
          </p:cNvPr>
          <p:cNvPicPr>
            <a:picLocks noGrp="1" noChangeAspect="1"/>
          </p:cNvPicPr>
          <p:nvPr>
            <p:ph idx="1"/>
          </p:nvPr>
        </p:nvPicPr>
        <p:blipFill>
          <a:blip r:embed="rId2"/>
          <a:stretch>
            <a:fillRect/>
          </a:stretch>
        </p:blipFill>
        <p:spPr>
          <a:xfrm>
            <a:off x="3143250" y="0"/>
            <a:ext cx="5715000" cy="6751675"/>
          </a:xfrm>
        </p:spPr>
      </p:pic>
      <p:sp>
        <p:nvSpPr>
          <p:cNvPr id="4" name="Slide Number Placeholder 3">
            <a:extLst>
              <a:ext uri="{FF2B5EF4-FFF2-40B4-BE49-F238E27FC236}">
                <a16:creationId xmlns:a16="http://schemas.microsoft.com/office/drawing/2014/main" id="{5E7A511C-E7FB-6321-6877-3EC4A85D0E18}"/>
              </a:ext>
            </a:extLst>
          </p:cNvPr>
          <p:cNvSpPr>
            <a:spLocks noGrp="1"/>
          </p:cNvSpPr>
          <p:nvPr>
            <p:ph type="sldNum" sz="quarter" idx="12"/>
          </p:nvPr>
        </p:nvSpPr>
        <p:spPr/>
        <p:txBody>
          <a:bodyPr/>
          <a:lstStyle/>
          <a:p>
            <a:fld id="{966CFFD7-7120-504A-93E9-9782FD254216}" type="slidenum">
              <a:rPr lang="en-US" smtClean="0"/>
              <a:t>111</a:t>
            </a:fld>
            <a:endParaRPr lang="en-US"/>
          </a:p>
        </p:txBody>
      </p:sp>
    </p:spTree>
    <p:extLst>
      <p:ext uri="{BB962C8B-B14F-4D97-AF65-F5344CB8AC3E}">
        <p14:creationId xmlns:p14="http://schemas.microsoft.com/office/powerpoint/2010/main" val="6822562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a:xfrm>
            <a:off x="967409" y="1100621"/>
            <a:ext cx="10515600" cy="1325563"/>
          </a:xfrm>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236688" y="2137230"/>
            <a:ext cx="10515600" cy="4351338"/>
          </a:xfrm>
        </p:spPr>
        <p:txBody>
          <a:bodyPr>
            <a:normAutofit/>
          </a:bodyPr>
          <a:lstStyle/>
          <a:p>
            <a:pPr marL="0" indent="0" algn="ctr">
              <a:buNone/>
            </a:pPr>
            <a:endParaRPr lang="en-US" sz="6600" dirty="0"/>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2653882" y="4651324"/>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59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a:xfrm>
            <a:off x="838200" y="1825624"/>
            <a:ext cx="10515600" cy="4689475"/>
          </a:xfrm>
        </p:spPr>
        <p:txBody>
          <a:bodyPr>
            <a:normAutofit/>
          </a:bodyPr>
          <a:lstStyle/>
          <a:p>
            <a:r>
              <a:rPr lang="en-US" dirty="0"/>
              <a:t>O/E</a:t>
            </a:r>
          </a:p>
          <a:p>
            <a:pPr lvl="1"/>
            <a:r>
              <a:rPr lang="en-US" dirty="0" err="1"/>
              <a:t>Wt</a:t>
            </a:r>
            <a:r>
              <a:rPr lang="en-US" dirty="0"/>
              <a:t> 103 kg, BMI 35</a:t>
            </a:r>
          </a:p>
          <a:p>
            <a:pPr lvl="1"/>
            <a:r>
              <a:rPr lang="en-US" dirty="0"/>
              <a:t>BP 134/80</a:t>
            </a:r>
          </a:p>
          <a:p>
            <a:pPr lvl="1"/>
            <a:r>
              <a:rPr lang="en-US" dirty="0"/>
              <a:t>Reuse injection sites – </a:t>
            </a:r>
            <a:r>
              <a:rPr lang="en-US" dirty="0" err="1"/>
              <a:t>lipohypertrophy</a:t>
            </a:r>
            <a:endParaRPr lang="en-US" dirty="0"/>
          </a:p>
          <a:p>
            <a:pPr lvl="1"/>
            <a:endParaRPr lang="en-US" dirty="0"/>
          </a:p>
          <a:p>
            <a:r>
              <a:rPr lang="en-US" dirty="0"/>
              <a:t>A1C – 11.0, Cr 92, MAU 32 ACR 3.4</a:t>
            </a:r>
          </a:p>
          <a:p>
            <a:endParaRPr lang="en-US" dirty="0"/>
          </a:p>
          <a:p>
            <a:pPr marL="0" indent="0" algn="ctr">
              <a:buNone/>
            </a:pPr>
            <a:r>
              <a:rPr lang="en-US" sz="4000" b="1" dirty="0"/>
              <a:t>Recommendations?</a:t>
            </a:r>
          </a:p>
        </p:txBody>
      </p:sp>
    </p:spTree>
    <p:extLst>
      <p:ext uri="{BB962C8B-B14F-4D97-AF65-F5344CB8AC3E}">
        <p14:creationId xmlns:p14="http://schemas.microsoft.com/office/powerpoint/2010/main" val="3917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a:extLst>
              <a:ext uri="{FF2B5EF4-FFF2-40B4-BE49-F238E27FC236}">
                <a16:creationId xmlns:a16="http://schemas.microsoft.com/office/drawing/2014/main" id="{A92244DC-1C26-87DA-B5D6-B78426E929DA}"/>
              </a:ext>
            </a:extLst>
          </p:cNvPr>
          <p:cNvSpPr>
            <a:spLocks noGrp="1" noChangeArrowheads="1"/>
          </p:cNvSpPr>
          <p:nvPr>
            <p:ph type="title"/>
          </p:nvPr>
        </p:nvSpPr>
        <p:spPr/>
        <p:txBody>
          <a:bodyPr/>
          <a:lstStyle/>
          <a:p>
            <a:pPr algn="ctr"/>
            <a:r>
              <a:rPr lang="en-CA" altLang="en-US">
                <a:ea typeface="ＭＳ Ｐゴシック" panose="020B0600070205080204" pitchFamily="34" charset="-128"/>
              </a:rPr>
              <a:t>BD’s Dog</a:t>
            </a:r>
          </a:p>
        </p:txBody>
      </p:sp>
      <p:pic>
        <p:nvPicPr>
          <p:cNvPr id="352258" name="Picture 4" descr="Dog_Health_Obese_dog_E9156820-07D4-8CB2-745B386428020D93.jpg">
            <a:extLst>
              <a:ext uri="{FF2B5EF4-FFF2-40B4-BE49-F238E27FC236}">
                <a16:creationId xmlns:a16="http://schemas.microsoft.com/office/drawing/2014/main" id="{79490AA4-A874-4E9E-B3B1-55CB13E0F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6653" y="1771651"/>
            <a:ext cx="5298694"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Content Placeholder 1">
            <a:extLst>
              <a:ext uri="{FF2B5EF4-FFF2-40B4-BE49-F238E27FC236}">
                <a16:creationId xmlns:a16="http://schemas.microsoft.com/office/drawing/2014/main" id="{A8B9309E-684E-46C2-7D1B-CC35B3E21E4C}"/>
              </a:ext>
            </a:extLst>
          </p:cNvPr>
          <p:cNvSpPr>
            <a:spLocks noGrp="1" noChangeArrowheads="1"/>
          </p:cNvSpPr>
          <p:nvPr>
            <p:ph idx="1"/>
          </p:nvPr>
        </p:nvSpPr>
        <p:spPr>
          <a:xfrm>
            <a:off x="-1588451" y="3722670"/>
            <a:ext cx="10996084" cy="4648200"/>
          </a:xfrm>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40218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a:xfrm>
            <a:off x="838200" y="1825624"/>
            <a:ext cx="10515600" cy="4689475"/>
          </a:xfrm>
        </p:spPr>
        <p:txBody>
          <a:bodyPr>
            <a:normAutofit/>
          </a:bodyPr>
          <a:lstStyle/>
          <a:p>
            <a:r>
              <a:rPr lang="en-US" dirty="0"/>
              <a:t>O/E</a:t>
            </a:r>
          </a:p>
          <a:p>
            <a:pPr lvl="1"/>
            <a:r>
              <a:rPr lang="en-US" dirty="0" err="1"/>
              <a:t>Wt</a:t>
            </a:r>
            <a:r>
              <a:rPr lang="en-US" dirty="0"/>
              <a:t> 103 kg, BMI 35</a:t>
            </a:r>
          </a:p>
          <a:p>
            <a:pPr lvl="1"/>
            <a:r>
              <a:rPr lang="en-US" dirty="0"/>
              <a:t>BP 134/80</a:t>
            </a:r>
          </a:p>
          <a:p>
            <a:pPr lvl="1"/>
            <a:r>
              <a:rPr lang="en-US" dirty="0"/>
              <a:t>Reuse injection sites – </a:t>
            </a:r>
            <a:r>
              <a:rPr lang="en-US" dirty="0" err="1"/>
              <a:t>lipohypertrophy</a:t>
            </a:r>
            <a:endParaRPr lang="en-US" dirty="0"/>
          </a:p>
          <a:p>
            <a:pPr lvl="1"/>
            <a:endParaRPr lang="en-US" dirty="0"/>
          </a:p>
          <a:p>
            <a:r>
              <a:rPr lang="en-US" dirty="0"/>
              <a:t>A1C – 11.0, Cr 92, MAU 32 ACR 3.4</a:t>
            </a:r>
          </a:p>
          <a:p>
            <a:endParaRPr lang="en-US" dirty="0"/>
          </a:p>
          <a:p>
            <a:pPr marL="0" indent="0" algn="ctr">
              <a:buNone/>
            </a:pPr>
            <a:r>
              <a:rPr lang="en-US" sz="4000" b="1" dirty="0"/>
              <a:t>Recommendations?</a:t>
            </a:r>
          </a:p>
        </p:txBody>
      </p:sp>
    </p:spTree>
    <p:extLst>
      <p:ext uri="{BB962C8B-B14F-4D97-AF65-F5344CB8AC3E}">
        <p14:creationId xmlns:p14="http://schemas.microsoft.com/office/powerpoint/2010/main" val="461068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62D1-594A-4558-A92D-C730AAB8A48C}"/>
              </a:ext>
            </a:extLst>
          </p:cNvPr>
          <p:cNvSpPr>
            <a:spLocks noGrp="1"/>
          </p:cNvSpPr>
          <p:nvPr>
            <p:ph type="title"/>
          </p:nvPr>
        </p:nvSpPr>
        <p:spPr>
          <a:xfrm>
            <a:off x="1103587" y="260919"/>
            <a:ext cx="10604937" cy="970189"/>
          </a:xfrm>
        </p:spPr>
        <p:txBody>
          <a:bodyPr>
            <a:normAutofit/>
          </a:bodyPr>
          <a:lstStyle/>
          <a:p>
            <a:r>
              <a:rPr lang="en-CA" sz="3267">
                <a:solidFill>
                  <a:schemeClr val="accent1"/>
                </a:solidFill>
              </a:rPr>
              <a:t>UKPDS</a:t>
            </a:r>
            <a:br>
              <a:rPr lang="en-CA"/>
            </a:br>
            <a:r>
              <a:rPr lang="en-CA" sz="2667"/>
              <a:t>Improving Glycemic Control Reduces Risk of Long-term Complications</a:t>
            </a:r>
          </a:p>
        </p:txBody>
      </p:sp>
      <p:sp>
        <p:nvSpPr>
          <p:cNvPr id="13" name="Text Placeholder 12">
            <a:extLst>
              <a:ext uri="{FF2B5EF4-FFF2-40B4-BE49-F238E27FC236}">
                <a16:creationId xmlns:a16="http://schemas.microsoft.com/office/drawing/2014/main" id="{8E32BA57-CD02-40DE-9645-5ABF062D7DEA}"/>
              </a:ext>
            </a:extLst>
          </p:cNvPr>
          <p:cNvSpPr>
            <a:spLocks noGrp="1"/>
          </p:cNvSpPr>
          <p:nvPr>
            <p:ph type="body" sz="quarter" idx="13"/>
          </p:nvPr>
        </p:nvSpPr>
        <p:spPr>
          <a:xfrm>
            <a:off x="1250462" y="6356350"/>
            <a:ext cx="10268927" cy="365125"/>
          </a:xfrm>
        </p:spPr>
        <p:txBody>
          <a:bodyPr/>
          <a:lstStyle/>
          <a:p>
            <a:r>
              <a:rPr lang="da-DK">
                <a:solidFill>
                  <a:schemeClr val="tx2">
                    <a:lumMod val="75000"/>
                  </a:schemeClr>
                </a:solidFill>
              </a:rPr>
              <a:t>Stratton IM, et al. </a:t>
            </a:r>
            <a:r>
              <a:rPr lang="da-DK" i="1">
                <a:solidFill>
                  <a:schemeClr val="tx2">
                    <a:lumMod val="75000"/>
                  </a:schemeClr>
                </a:solidFill>
              </a:rPr>
              <a:t>UKPDS</a:t>
            </a:r>
            <a:r>
              <a:rPr lang="da-DK">
                <a:solidFill>
                  <a:schemeClr val="tx2">
                    <a:lumMod val="75000"/>
                  </a:schemeClr>
                </a:solidFill>
              </a:rPr>
              <a:t> 35.  </a:t>
            </a:r>
            <a:r>
              <a:rPr lang="da-DK" i="1">
                <a:solidFill>
                  <a:schemeClr val="tx2">
                    <a:lumMod val="75000"/>
                  </a:schemeClr>
                </a:solidFill>
              </a:rPr>
              <a:t>BMJ</a:t>
            </a:r>
            <a:r>
              <a:rPr lang="da-DK">
                <a:solidFill>
                  <a:schemeClr val="tx2">
                    <a:lumMod val="75000"/>
                  </a:schemeClr>
                </a:solidFill>
              </a:rPr>
              <a:t> 2000:321;405-12.</a:t>
            </a:r>
          </a:p>
        </p:txBody>
      </p:sp>
      <p:sp>
        <p:nvSpPr>
          <p:cNvPr id="15" name="Text Placeholder 12">
            <a:extLst>
              <a:ext uri="{FF2B5EF4-FFF2-40B4-BE49-F238E27FC236}">
                <a16:creationId xmlns:a16="http://schemas.microsoft.com/office/drawing/2014/main" id="{ACFE82E0-3433-49C3-9AC9-DE306D4C777A}"/>
              </a:ext>
            </a:extLst>
          </p:cNvPr>
          <p:cNvSpPr txBox="1">
            <a:spLocks/>
          </p:cNvSpPr>
          <p:nvPr/>
        </p:nvSpPr>
        <p:spPr>
          <a:xfrm>
            <a:off x="1250462" y="6140450"/>
            <a:ext cx="10268927" cy="365125"/>
          </a:xfrm>
          <a:prstGeom prst="rect">
            <a:avLst/>
          </a:prstGeom>
        </p:spPr>
        <p:txBody>
          <a:bodyPr vert="horz" lIns="60960" tIns="30480" rIns="60960" bIns="0" rtlCol="0" anchor="b">
            <a:noAutofit/>
          </a:bodyPr>
          <a:lstStyle>
            <a:lvl1pPr marL="0" indent="0" algn="l" defTabSz="1371669"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685834" indent="0" algn="l" defTabSz="1371669" rtl="0" eaLnBrk="1" latinLnBrk="0" hangingPunct="1">
              <a:lnSpc>
                <a:spcPct val="100000"/>
              </a:lnSpc>
              <a:spcBef>
                <a:spcPts val="600"/>
              </a:spcBef>
              <a:spcAft>
                <a:spcPts val="300"/>
              </a:spcAft>
              <a:buFont typeface="Arial" panose="020B0604020202020204" pitchFamily="34" charset="0"/>
              <a:buNone/>
              <a:defRPr sz="2400" kern="1200">
                <a:solidFill>
                  <a:schemeClr val="tx1">
                    <a:lumMod val="50000"/>
                  </a:schemeClr>
                </a:solidFill>
                <a:latin typeface="+mn-lt"/>
                <a:ea typeface="+mn-ea"/>
                <a:cs typeface="+mn-cs"/>
              </a:defRPr>
            </a:lvl2pPr>
            <a:lvl3pPr marL="1714586" indent="-342917" algn="l" defTabSz="1371669" rtl="0" eaLnBrk="1" latinLnBrk="0" hangingPunct="1">
              <a:lnSpc>
                <a:spcPct val="100000"/>
              </a:lnSpc>
              <a:spcBef>
                <a:spcPts val="750"/>
              </a:spcBef>
              <a:buFont typeface="Arial" panose="020B0604020202020204" pitchFamily="34" charset="0"/>
              <a:buChar char="•"/>
              <a:defRPr sz="2000" kern="1200">
                <a:solidFill>
                  <a:schemeClr val="tx1">
                    <a:lumMod val="50000"/>
                  </a:schemeClr>
                </a:solidFill>
                <a:latin typeface="+mn-lt"/>
                <a:ea typeface="+mn-ea"/>
                <a:cs typeface="+mn-cs"/>
              </a:defRPr>
            </a:lvl3pPr>
            <a:lvl4pPr marL="2400420" indent="-342917" algn="l" defTabSz="1371669" rtl="0" eaLnBrk="1" latinLnBrk="0" hangingPunct="1">
              <a:lnSpc>
                <a:spcPct val="100000"/>
              </a:lnSpc>
              <a:spcBef>
                <a:spcPts val="750"/>
              </a:spcBef>
              <a:buFont typeface="Arial" panose="020B0604020202020204" pitchFamily="34" charset="0"/>
              <a:buChar char="•"/>
              <a:defRPr sz="1800" kern="1200">
                <a:solidFill>
                  <a:schemeClr val="tx1">
                    <a:lumMod val="50000"/>
                  </a:schemeClr>
                </a:solidFill>
                <a:latin typeface="+mn-lt"/>
                <a:ea typeface="+mn-ea"/>
                <a:cs typeface="+mn-cs"/>
              </a:defRPr>
            </a:lvl4pPr>
            <a:lvl5pPr marL="3086255" indent="-342917" algn="l" defTabSz="1371669" rtl="0" eaLnBrk="1" latinLnBrk="0" hangingPunct="1">
              <a:lnSpc>
                <a:spcPct val="100000"/>
              </a:lnSpc>
              <a:spcBef>
                <a:spcPts val="750"/>
              </a:spcBef>
              <a:buFont typeface="Arial" panose="020B0604020202020204" pitchFamily="34" charset="0"/>
              <a:buChar char="•"/>
              <a:defRPr sz="1800" kern="1200">
                <a:solidFill>
                  <a:schemeClr val="tx1">
                    <a:lumMod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9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67"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UKPDS: UK Prospective Diabetes Study</a:t>
            </a:r>
          </a:p>
        </p:txBody>
      </p:sp>
      <p:sp>
        <p:nvSpPr>
          <p:cNvPr id="3" name="Slide Number Placeholder 2">
            <a:extLst>
              <a:ext uri="{FF2B5EF4-FFF2-40B4-BE49-F238E27FC236}">
                <a16:creationId xmlns:a16="http://schemas.microsoft.com/office/drawing/2014/main" id="{668B18B5-88E6-4F3A-8485-C9EC19142849}"/>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BDF311F-C6C6-4EC0-AA29-88115CA4E79F}"/>
              </a:ext>
            </a:extLst>
          </p:cNvPr>
          <p:cNvSpPr/>
          <p:nvPr/>
        </p:nvSpPr>
        <p:spPr>
          <a:xfrm>
            <a:off x="2641600" y="2374900"/>
            <a:ext cx="3835400" cy="1270000"/>
          </a:xfrm>
          <a:custGeom>
            <a:avLst/>
            <a:gdLst>
              <a:gd name="connsiteX0" fmla="*/ 0 w 5753100"/>
              <a:gd name="connsiteY0" fmla="*/ 1905000 h 1905000"/>
              <a:gd name="connsiteX1" fmla="*/ 4686300 w 5753100"/>
              <a:gd name="connsiteY1" fmla="*/ 0 h 1905000"/>
              <a:gd name="connsiteX2" fmla="*/ 5753100 w 5753100"/>
              <a:gd name="connsiteY2" fmla="*/ 0 h 1905000"/>
              <a:gd name="connsiteX3" fmla="*/ 0 w 57531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53100" h="1905000">
                <a:moveTo>
                  <a:pt x="0" y="1905000"/>
                </a:moveTo>
                <a:lnTo>
                  <a:pt x="4686300" y="0"/>
                </a:lnTo>
                <a:lnTo>
                  <a:pt x="5753100" y="0"/>
                </a:lnTo>
                <a:lnTo>
                  <a:pt x="0" y="19050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D03F475-9068-406B-BC11-1196F9905BB2}"/>
              </a:ext>
            </a:extLst>
          </p:cNvPr>
          <p:cNvSpPr/>
          <p:nvPr/>
        </p:nvSpPr>
        <p:spPr>
          <a:xfrm>
            <a:off x="2641600" y="3314700"/>
            <a:ext cx="3810000" cy="368300"/>
          </a:xfrm>
          <a:custGeom>
            <a:avLst/>
            <a:gdLst>
              <a:gd name="connsiteX0" fmla="*/ 38100 w 5715000"/>
              <a:gd name="connsiteY0" fmla="*/ 514350 h 552450"/>
              <a:gd name="connsiteX1" fmla="*/ 4686300 w 5715000"/>
              <a:gd name="connsiteY1" fmla="*/ 0 h 552450"/>
              <a:gd name="connsiteX2" fmla="*/ 5715000 w 5715000"/>
              <a:gd name="connsiteY2" fmla="*/ 0 h 552450"/>
              <a:gd name="connsiteX3" fmla="*/ 0 w 5715000"/>
              <a:gd name="connsiteY3" fmla="*/ 552450 h 552450"/>
              <a:gd name="connsiteX4" fmla="*/ 0 w 5715000"/>
              <a:gd name="connsiteY4" fmla="*/ 55245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552450">
                <a:moveTo>
                  <a:pt x="38100" y="514350"/>
                </a:moveTo>
                <a:lnTo>
                  <a:pt x="4686300" y="0"/>
                </a:lnTo>
                <a:lnTo>
                  <a:pt x="5715000" y="0"/>
                </a:lnTo>
                <a:lnTo>
                  <a:pt x="0" y="552450"/>
                </a:lnTo>
                <a:lnTo>
                  <a:pt x="0" y="552450"/>
                </a:ln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0B6F3C9-2A19-4F66-92A6-EE18A3C2AF9E}"/>
              </a:ext>
            </a:extLst>
          </p:cNvPr>
          <p:cNvSpPr/>
          <p:nvPr/>
        </p:nvSpPr>
        <p:spPr>
          <a:xfrm>
            <a:off x="2628900" y="3695700"/>
            <a:ext cx="3835400" cy="558800"/>
          </a:xfrm>
          <a:custGeom>
            <a:avLst/>
            <a:gdLst>
              <a:gd name="connsiteX0" fmla="*/ 0 w 5753100"/>
              <a:gd name="connsiteY0" fmla="*/ 0 h 838200"/>
              <a:gd name="connsiteX1" fmla="*/ 5753100 w 5753100"/>
              <a:gd name="connsiteY1" fmla="*/ 838200 h 838200"/>
              <a:gd name="connsiteX2" fmla="*/ 4686300 w 5753100"/>
              <a:gd name="connsiteY2" fmla="*/ 838200 h 838200"/>
              <a:gd name="connsiteX3" fmla="*/ 0 w 5753100"/>
              <a:gd name="connsiteY3" fmla="*/ 0 h 838200"/>
            </a:gdLst>
            <a:ahLst/>
            <a:cxnLst>
              <a:cxn ang="0">
                <a:pos x="connsiteX0" y="connsiteY0"/>
              </a:cxn>
              <a:cxn ang="0">
                <a:pos x="connsiteX1" y="connsiteY1"/>
              </a:cxn>
              <a:cxn ang="0">
                <a:pos x="connsiteX2" y="connsiteY2"/>
              </a:cxn>
              <a:cxn ang="0">
                <a:pos x="connsiteX3" y="connsiteY3"/>
              </a:cxn>
            </a:cxnLst>
            <a:rect l="l" t="t" r="r" b="b"/>
            <a:pathLst>
              <a:path w="5753100" h="838200">
                <a:moveTo>
                  <a:pt x="0" y="0"/>
                </a:moveTo>
                <a:lnTo>
                  <a:pt x="5753100" y="838200"/>
                </a:lnTo>
                <a:lnTo>
                  <a:pt x="4686300" y="83820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902691F-21BA-46CE-AC6D-A5ED8B7D14CF}"/>
              </a:ext>
            </a:extLst>
          </p:cNvPr>
          <p:cNvSpPr/>
          <p:nvPr/>
        </p:nvSpPr>
        <p:spPr>
          <a:xfrm>
            <a:off x="2590800" y="3670300"/>
            <a:ext cx="3873500" cy="1524000"/>
          </a:xfrm>
          <a:custGeom>
            <a:avLst/>
            <a:gdLst>
              <a:gd name="connsiteX0" fmla="*/ 0 w 5810250"/>
              <a:gd name="connsiteY0" fmla="*/ 0 h 2286000"/>
              <a:gd name="connsiteX1" fmla="*/ 5810250 w 5810250"/>
              <a:gd name="connsiteY1" fmla="*/ 2286000 h 2286000"/>
              <a:gd name="connsiteX2" fmla="*/ 4762500 w 5810250"/>
              <a:gd name="connsiteY2" fmla="*/ 2286000 h 2286000"/>
              <a:gd name="connsiteX3" fmla="*/ 0 w 5810250"/>
              <a:gd name="connsiteY3" fmla="*/ 0 h 2286000"/>
            </a:gdLst>
            <a:ahLst/>
            <a:cxnLst>
              <a:cxn ang="0">
                <a:pos x="connsiteX0" y="connsiteY0"/>
              </a:cxn>
              <a:cxn ang="0">
                <a:pos x="connsiteX1" y="connsiteY1"/>
              </a:cxn>
              <a:cxn ang="0">
                <a:pos x="connsiteX2" y="connsiteY2"/>
              </a:cxn>
              <a:cxn ang="0">
                <a:pos x="connsiteX3" y="connsiteY3"/>
              </a:cxn>
            </a:cxnLst>
            <a:rect l="l" t="t" r="r" b="b"/>
            <a:pathLst>
              <a:path w="5810250" h="2286000">
                <a:moveTo>
                  <a:pt x="0" y="0"/>
                </a:moveTo>
                <a:lnTo>
                  <a:pt x="5810250" y="2286000"/>
                </a:lnTo>
                <a:lnTo>
                  <a:pt x="4762500" y="228600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B4E77667-85C8-4C74-9322-4DA1C280E1AF}"/>
              </a:ext>
            </a:extLst>
          </p:cNvPr>
          <p:cNvSpPr/>
          <p:nvPr/>
        </p:nvSpPr>
        <p:spPr>
          <a:xfrm>
            <a:off x="2654300" y="1409700"/>
            <a:ext cx="3822700" cy="2235200"/>
          </a:xfrm>
          <a:custGeom>
            <a:avLst/>
            <a:gdLst>
              <a:gd name="connsiteX0" fmla="*/ 0 w 5734050"/>
              <a:gd name="connsiteY0" fmla="*/ 3352800 h 3352800"/>
              <a:gd name="connsiteX1" fmla="*/ 4648200 w 5734050"/>
              <a:gd name="connsiteY1" fmla="*/ 0 h 3352800"/>
              <a:gd name="connsiteX2" fmla="*/ 5734050 w 5734050"/>
              <a:gd name="connsiteY2" fmla="*/ 0 h 3352800"/>
              <a:gd name="connsiteX3" fmla="*/ 0 w 573405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734050" h="3352800">
                <a:moveTo>
                  <a:pt x="0" y="3352800"/>
                </a:moveTo>
                <a:lnTo>
                  <a:pt x="4648200" y="0"/>
                </a:lnTo>
                <a:lnTo>
                  <a:pt x="5734050" y="0"/>
                </a:lnTo>
                <a:lnTo>
                  <a:pt x="0" y="33528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A446F72-373C-447E-B7DD-F46F231D88AA}"/>
              </a:ext>
            </a:extLst>
          </p:cNvPr>
          <p:cNvGrpSpPr/>
          <p:nvPr/>
        </p:nvGrpSpPr>
        <p:grpSpPr>
          <a:xfrm>
            <a:off x="1584453" y="2490389"/>
            <a:ext cx="2200148" cy="3078108"/>
            <a:chOff x="2376679" y="3196988"/>
            <a:chExt cx="3300222" cy="4617162"/>
          </a:xfrm>
        </p:grpSpPr>
        <p:sp>
          <p:nvSpPr>
            <p:cNvPr id="6" name="Arrow: Down 5">
              <a:extLst>
                <a:ext uri="{FF2B5EF4-FFF2-40B4-BE49-F238E27FC236}">
                  <a16:creationId xmlns:a16="http://schemas.microsoft.com/office/drawing/2014/main" id="{42E06BB9-AEB1-4D4F-9FBB-DF4EB2DF8C49}"/>
                </a:ext>
              </a:extLst>
            </p:cNvPr>
            <p:cNvSpPr/>
            <p:nvPr/>
          </p:nvSpPr>
          <p:spPr>
            <a:xfrm>
              <a:off x="2971800" y="6158918"/>
              <a:ext cx="2064591" cy="16552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903F687-91D0-4BAF-9C28-4C8E4B196737}"/>
                </a:ext>
              </a:extLst>
            </p:cNvPr>
            <p:cNvSpPr/>
            <p:nvPr/>
          </p:nvSpPr>
          <p:spPr>
            <a:xfrm>
              <a:off x="2674287" y="6618199"/>
              <a:ext cx="2705004" cy="692498"/>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white"/>
                  </a:solidFill>
                  <a:effectLst/>
                  <a:uLnTx/>
                  <a:uFillTx/>
                  <a:latin typeface="Calibri Light" panose="020F0302020204030204"/>
                  <a:ea typeface="Segoe UI Symbol" pitchFamily="34" charset="0"/>
                  <a:cs typeface="+mn-cs"/>
                </a:rPr>
                <a:t>1%</a:t>
              </a:r>
            </a:p>
          </p:txBody>
        </p:sp>
        <p:pic>
          <p:nvPicPr>
            <p:cNvPr id="18" name="Picture 17" descr="A close up of a sign&#10;&#10;Description generated with very high confidence">
              <a:extLst>
                <a:ext uri="{FF2B5EF4-FFF2-40B4-BE49-F238E27FC236}">
                  <a16:creationId xmlns:a16="http://schemas.microsoft.com/office/drawing/2014/main" id="{563F7E92-9D13-49DA-B9C6-996209AE2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679" y="3196988"/>
              <a:ext cx="3300222" cy="3381136"/>
            </a:xfrm>
            <a:prstGeom prst="rect">
              <a:avLst/>
            </a:prstGeom>
          </p:spPr>
        </p:pic>
      </p:grpSp>
      <p:sp>
        <p:nvSpPr>
          <p:cNvPr id="19" name="Arrow: Down 18">
            <a:extLst>
              <a:ext uri="{FF2B5EF4-FFF2-40B4-BE49-F238E27FC236}">
                <a16:creationId xmlns:a16="http://schemas.microsoft.com/office/drawing/2014/main" id="{9B58E7A8-725D-4ED7-8F5F-E0C623D5A489}"/>
              </a:ext>
            </a:extLst>
          </p:cNvPr>
          <p:cNvSpPr/>
          <p:nvPr/>
        </p:nvSpPr>
        <p:spPr>
          <a:xfrm>
            <a:off x="5526756" y="14145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21%</a:t>
            </a:r>
          </a:p>
        </p:txBody>
      </p:sp>
      <p:sp>
        <p:nvSpPr>
          <p:cNvPr id="20" name="Arrow: Down 19">
            <a:extLst>
              <a:ext uri="{FF2B5EF4-FFF2-40B4-BE49-F238E27FC236}">
                <a16:creationId xmlns:a16="http://schemas.microsoft.com/office/drawing/2014/main" id="{C157B8B9-88A5-4611-BB4D-4AD2BF8E44F2}"/>
              </a:ext>
            </a:extLst>
          </p:cNvPr>
          <p:cNvSpPr/>
          <p:nvPr/>
        </p:nvSpPr>
        <p:spPr>
          <a:xfrm>
            <a:off x="5526756" y="236068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37%</a:t>
            </a:r>
          </a:p>
        </p:txBody>
      </p:sp>
      <p:sp>
        <p:nvSpPr>
          <p:cNvPr id="21" name="Arrow: Down 20">
            <a:extLst>
              <a:ext uri="{FF2B5EF4-FFF2-40B4-BE49-F238E27FC236}">
                <a16:creationId xmlns:a16="http://schemas.microsoft.com/office/drawing/2014/main" id="{2977F93C-BA28-4972-884E-84BB53466225}"/>
              </a:ext>
            </a:extLst>
          </p:cNvPr>
          <p:cNvSpPr/>
          <p:nvPr/>
        </p:nvSpPr>
        <p:spPr>
          <a:xfrm>
            <a:off x="5526756" y="33068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22" name="Arrow: Down 21">
            <a:extLst>
              <a:ext uri="{FF2B5EF4-FFF2-40B4-BE49-F238E27FC236}">
                <a16:creationId xmlns:a16="http://schemas.microsoft.com/office/drawing/2014/main" id="{7A890A19-A8EF-4D63-8B98-E9FA6E3EFE09}"/>
              </a:ext>
            </a:extLst>
          </p:cNvPr>
          <p:cNvSpPr/>
          <p:nvPr/>
        </p:nvSpPr>
        <p:spPr>
          <a:xfrm>
            <a:off x="5526756" y="425298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43%</a:t>
            </a:r>
          </a:p>
        </p:txBody>
      </p:sp>
      <p:sp>
        <p:nvSpPr>
          <p:cNvPr id="23" name="Arrow: Down 22">
            <a:extLst>
              <a:ext uri="{FF2B5EF4-FFF2-40B4-BE49-F238E27FC236}">
                <a16:creationId xmlns:a16="http://schemas.microsoft.com/office/drawing/2014/main" id="{0727169A-9CC3-4FA3-9371-4CFBDA0B331A}"/>
              </a:ext>
            </a:extLst>
          </p:cNvPr>
          <p:cNvSpPr/>
          <p:nvPr/>
        </p:nvSpPr>
        <p:spPr>
          <a:xfrm>
            <a:off x="5526756" y="51991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TextBox 4">
            <a:extLst>
              <a:ext uri="{FF2B5EF4-FFF2-40B4-BE49-F238E27FC236}">
                <a16:creationId xmlns:a16="http://schemas.microsoft.com/office/drawing/2014/main" id="{E1B27FF1-F20C-4161-BA9C-8CA3089D849C}"/>
              </a:ext>
            </a:extLst>
          </p:cNvPr>
          <p:cNvSpPr txBox="1"/>
          <p:nvPr/>
        </p:nvSpPr>
        <p:spPr>
          <a:xfrm>
            <a:off x="7937500" y="1522194"/>
            <a:ext cx="2485424"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Deaths related to diabetes*</a:t>
            </a:r>
          </a:p>
        </p:txBody>
      </p:sp>
      <p:sp>
        <p:nvSpPr>
          <p:cNvPr id="28" name="TextBox 27">
            <a:extLst>
              <a:ext uri="{FF2B5EF4-FFF2-40B4-BE49-F238E27FC236}">
                <a16:creationId xmlns:a16="http://schemas.microsoft.com/office/drawing/2014/main" id="{C308CCF6-4636-4B24-A3B9-81C580696291}"/>
              </a:ext>
            </a:extLst>
          </p:cNvPr>
          <p:cNvSpPr txBox="1"/>
          <p:nvPr/>
        </p:nvSpPr>
        <p:spPr>
          <a:xfrm>
            <a:off x="7937500" y="2401924"/>
            <a:ext cx="2945806" cy="58477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Microvascular complications, e.g.</a:t>
            </a:r>
            <a:b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b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kidney disease and blindness*</a:t>
            </a:r>
          </a:p>
        </p:txBody>
      </p:sp>
      <p:sp>
        <p:nvSpPr>
          <p:cNvPr id="29" name="TextBox 28">
            <a:extLst>
              <a:ext uri="{FF2B5EF4-FFF2-40B4-BE49-F238E27FC236}">
                <a16:creationId xmlns:a16="http://schemas.microsoft.com/office/drawing/2014/main" id="{1FABD5B0-6A01-43FA-B66C-D0833BA85C98}"/>
              </a:ext>
            </a:extLst>
          </p:cNvPr>
          <p:cNvSpPr txBox="1"/>
          <p:nvPr/>
        </p:nvSpPr>
        <p:spPr>
          <a:xfrm>
            <a:off x="7937500" y="3491227"/>
            <a:ext cx="1309076"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Heart attack*</a:t>
            </a:r>
          </a:p>
        </p:txBody>
      </p:sp>
      <p:sp>
        <p:nvSpPr>
          <p:cNvPr id="30" name="TextBox 29">
            <a:extLst>
              <a:ext uri="{FF2B5EF4-FFF2-40B4-BE49-F238E27FC236}">
                <a16:creationId xmlns:a16="http://schemas.microsoft.com/office/drawing/2014/main" id="{FB5276C0-699F-4DDD-8910-B22B6C84B8EF}"/>
              </a:ext>
            </a:extLst>
          </p:cNvPr>
          <p:cNvSpPr txBox="1"/>
          <p:nvPr/>
        </p:nvSpPr>
        <p:spPr>
          <a:xfrm>
            <a:off x="7937500" y="4347254"/>
            <a:ext cx="2719527" cy="58477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Amputation or fatal peripheral</a:t>
            </a:r>
            <a:b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b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blood vessel disease*</a:t>
            </a:r>
          </a:p>
        </p:txBody>
      </p:sp>
      <p:sp>
        <p:nvSpPr>
          <p:cNvPr id="31" name="TextBox 30">
            <a:extLst>
              <a:ext uri="{FF2B5EF4-FFF2-40B4-BE49-F238E27FC236}">
                <a16:creationId xmlns:a16="http://schemas.microsoft.com/office/drawing/2014/main" id="{5DE8F815-52C4-43C8-AC36-C3DE83062A29}"/>
              </a:ext>
            </a:extLst>
          </p:cNvPr>
          <p:cNvSpPr txBox="1"/>
          <p:nvPr/>
        </p:nvSpPr>
        <p:spPr>
          <a:xfrm>
            <a:off x="7937500" y="5449501"/>
            <a:ext cx="920124"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Stroke**</a:t>
            </a:r>
            <a:endPar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B40117C-07E9-44C9-9A74-F0456C83CC4F}"/>
              </a:ext>
            </a:extLst>
          </p:cNvPr>
          <p:cNvSpPr txBox="1"/>
          <p:nvPr/>
        </p:nvSpPr>
        <p:spPr>
          <a:xfrm>
            <a:off x="1250462" y="5668560"/>
            <a:ext cx="1180131" cy="646331"/>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*p</a:t>
            </a:r>
            <a:r>
              <a:rPr kumimoji="0" lang="en-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&lt;0.0001</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**p=0.035</a:t>
            </a:r>
          </a:p>
        </p:txBody>
      </p:sp>
      <p:grpSp>
        <p:nvGrpSpPr>
          <p:cNvPr id="147" name="Group 146">
            <a:extLst>
              <a:ext uri="{FF2B5EF4-FFF2-40B4-BE49-F238E27FC236}">
                <a16:creationId xmlns:a16="http://schemas.microsoft.com/office/drawing/2014/main" id="{2992CA2B-2C6C-4BC3-A600-023CDDEFD8AB}"/>
              </a:ext>
            </a:extLst>
          </p:cNvPr>
          <p:cNvGrpSpPr/>
          <p:nvPr/>
        </p:nvGrpSpPr>
        <p:grpSpPr>
          <a:xfrm>
            <a:off x="6864351" y="1316912"/>
            <a:ext cx="920749" cy="4744162"/>
            <a:chOff x="10296526" y="1975367"/>
            <a:chExt cx="1381124" cy="7116243"/>
          </a:xfrm>
        </p:grpSpPr>
        <p:sp>
          <p:nvSpPr>
            <p:cNvPr id="59" name="Oval 58">
              <a:extLst>
                <a:ext uri="{FF2B5EF4-FFF2-40B4-BE49-F238E27FC236}">
                  <a16:creationId xmlns:a16="http://schemas.microsoft.com/office/drawing/2014/main" id="{74677499-5CA7-4EB0-BF19-1C5D3991ED15}"/>
                </a:ext>
              </a:extLst>
            </p:cNvPr>
            <p:cNvSpPr/>
            <p:nvPr/>
          </p:nvSpPr>
          <p:spPr>
            <a:xfrm>
              <a:off x="10296526" y="197536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D9E3263F-7A5E-43E2-9999-0171B9CF50BA}"/>
                </a:ext>
              </a:extLst>
            </p:cNvPr>
            <p:cNvSpPr/>
            <p:nvPr/>
          </p:nvSpPr>
          <p:spPr>
            <a:xfrm>
              <a:off x="10296526" y="484292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668F84EE-05EC-41B3-90E6-8D5BF1D06E78}"/>
                </a:ext>
              </a:extLst>
            </p:cNvPr>
            <p:cNvSpPr/>
            <p:nvPr/>
          </p:nvSpPr>
          <p:spPr>
            <a:xfrm>
              <a:off x="10296526" y="627670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BB7B744B-6F26-4619-9703-8751D790522E}"/>
                </a:ext>
              </a:extLst>
            </p:cNvPr>
            <p:cNvSpPr/>
            <p:nvPr/>
          </p:nvSpPr>
          <p:spPr>
            <a:xfrm>
              <a:off x="10296526" y="7710486"/>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32D95AFD-83AB-4139-990F-FCDCFA5080F6}"/>
                </a:ext>
              </a:extLst>
            </p:cNvPr>
            <p:cNvGrpSpPr/>
            <p:nvPr/>
          </p:nvGrpSpPr>
          <p:grpSpPr>
            <a:xfrm>
              <a:off x="10578778" y="8035925"/>
              <a:ext cx="832172" cy="703056"/>
              <a:chOff x="16702088" y="11198225"/>
              <a:chExt cx="1585912" cy="1339850"/>
            </a:xfrm>
            <a:solidFill>
              <a:schemeClr val="bg1"/>
            </a:solidFill>
          </p:grpSpPr>
          <p:sp>
            <p:nvSpPr>
              <p:cNvPr id="36" name="Freeform 8">
                <a:extLst>
                  <a:ext uri="{FF2B5EF4-FFF2-40B4-BE49-F238E27FC236}">
                    <a16:creationId xmlns:a16="http://schemas.microsoft.com/office/drawing/2014/main" id="{28D30573-03D4-4121-AADC-BD7C6658F1C0}"/>
                  </a:ext>
                </a:extLst>
              </p:cNvPr>
              <p:cNvSpPr>
                <a:spLocks/>
              </p:cNvSpPr>
              <p:nvPr/>
            </p:nvSpPr>
            <p:spPr bwMode="auto">
              <a:xfrm>
                <a:off x="17473613" y="12396788"/>
                <a:ext cx="65088" cy="141287"/>
              </a:xfrm>
              <a:custGeom>
                <a:avLst/>
                <a:gdLst>
                  <a:gd name="T0" fmla="*/ 37 w 41"/>
                  <a:gd name="T1" fmla="*/ 70 h 89"/>
                  <a:gd name="T2" fmla="*/ 37 w 41"/>
                  <a:gd name="T3" fmla="*/ 70 h 89"/>
                  <a:gd name="T4" fmla="*/ 37 w 41"/>
                  <a:gd name="T5" fmla="*/ 87 h 89"/>
                  <a:gd name="T6" fmla="*/ 37 w 41"/>
                  <a:gd name="T7" fmla="*/ 87 h 89"/>
                  <a:gd name="T8" fmla="*/ 23 w 41"/>
                  <a:gd name="T9" fmla="*/ 89 h 89"/>
                  <a:gd name="T10" fmla="*/ 8 w 41"/>
                  <a:gd name="T11" fmla="*/ 87 h 89"/>
                  <a:gd name="T12" fmla="*/ 8 w 41"/>
                  <a:gd name="T13" fmla="*/ 87 h 89"/>
                  <a:gd name="T14" fmla="*/ 10 w 41"/>
                  <a:gd name="T15" fmla="*/ 79 h 89"/>
                  <a:gd name="T16" fmla="*/ 10 w 41"/>
                  <a:gd name="T17" fmla="*/ 79 h 89"/>
                  <a:gd name="T18" fmla="*/ 11 w 41"/>
                  <a:gd name="T19" fmla="*/ 68 h 89"/>
                  <a:gd name="T20" fmla="*/ 11 w 41"/>
                  <a:gd name="T21" fmla="*/ 68 h 89"/>
                  <a:gd name="T22" fmla="*/ 11 w 41"/>
                  <a:gd name="T23" fmla="*/ 48 h 89"/>
                  <a:gd name="T24" fmla="*/ 10 w 41"/>
                  <a:gd name="T25" fmla="*/ 31 h 89"/>
                  <a:gd name="T26" fmla="*/ 6 w 41"/>
                  <a:gd name="T27" fmla="*/ 16 h 89"/>
                  <a:gd name="T28" fmla="*/ 0 w 41"/>
                  <a:gd name="T29" fmla="*/ 0 h 89"/>
                  <a:gd name="T30" fmla="*/ 0 w 41"/>
                  <a:gd name="T31" fmla="*/ 0 h 89"/>
                  <a:gd name="T32" fmla="*/ 21 w 41"/>
                  <a:gd name="T33" fmla="*/ 2 h 89"/>
                  <a:gd name="T34" fmla="*/ 21 w 41"/>
                  <a:gd name="T35" fmla="*/ 2 h 89"/>
                  <a:gd name="T36" fmla="*/ 41 w 41"/>
                  <a:gd name="T37" fmla="*/ 0 h 89"/>
                  <a:gd name="T38" fmla="*/ 41 w 41"/>
                  <a:gd name="T39" fmla="*/ 0 h 89"/>
                  <a:gd name="T40" fmla="*/ 37 w 41"/>
                  <a:gd name="T41" fmla="*/ 19 h 89"/>
                  <a:gd name="T42" fmla="*/ 35 w 41"/>
                  <a:gd name="T43" fmla="*/ 37 h 89"/>
                  <a:gd name="T44" fmla="*/ 37 w 41"/>
                  <a:gd name="T45" fmla="*/ 70 h 89"/>
                  <a:gd name="T46" fmla="*/ 37 w 41"/>
                  <a:gd name="T47"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89">
                    <a:moveTo>
                      <a:pt x="37" y="70"/>
                    </a:moveTo>
                    <a:lnTo>
                      <a:pt x="37" y="70"/>
                    </a:lnTo>
                    <a:lnTo>
                      <a:pt x="37" y="87"/>
                    </a:lnTo>
                    <a:lnTo>
                      <a:pt x="37" y="87"/>
                    </a:lnTo>
                    <a:lnTo>
                      <a:pt x="23" y="89"/>
                    </a:lnTo>
                    <a:lnTo>
                      <a:pt x="8" y="87"/>
                    </a:lnTo>
                    <a:lnTo>
                      <a:pt x="8" y="87"/>
                    </a:lnTo>
                    <a:lnTo>
                      <a:pt x="10" y="79"/>
                    </a:lnTo>
                    <a:lnTo>
                      <a:pt x="10" y="79"/>
                    </a:lnTo>
                    <a:lnTo>
                      <a:pt x="11" y="68"/>
                    </a:lnTo>
                    <a:lnTo>
                      <a:pt x="11" y="68"/>
                    </a:lnTo>
                    <a:lnTo>
                      <a:pt x="11" y="48"/>
                    </a:lnTo>
                    <a:lnTo>
                      <a:pt x="10" y="31"/>
                    </a:lnTo>
                    <a:lnTo>
                      <a:pt x="6" y="16"/>
                    </a:lnTo>
                    <a:lnTo>
                      <a:pt x="0" y="0"/>
                    </a:lnTo>
                    <a:lnTo>
                      <a:pt x="0" y="0"/>
                    </a:lnTo>
                    <a:lnTo>
                      <a:pt x="21" y="2"/>
                    </a:lnTo>
                    <a:lnTo>
                      <a:pt x="21" y="2"/>
                    </a:lnTo>
                    <a:lnTo>
                      <a:pt x="41" y="0"/>
                    </a:lnTo>
                    <a:lnTo>
                      <a:pt x="41" y="0"/>
                    </a:lnTo>
                    <a:lnTo>
                      <a:pt x="37" y="19"/>
                    </a:lnTo>
                    <a:lnTo>
                      <a:pt x="35" y="37"/>
                    </a:lnTo>
                    <a:lnTo>
                      <a:pt x="37" y="70"/>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9">
                <a:extLst>
                  <a:ext uri="{FF2B5EF4-FFF2-40B4-BE49-F238E27FC236}">
                    <a16:creationId xmlns:a16="http://schemas.microsoft.com/office/drawing/2014/main" id="{B65C248C-2F2D-4B26-A5C5-8DD49EFCF039}"/>
                  </a:ext>
                </a:extLst>
              </p:cNvPr>
              <p:cNvSpPr>
                <a:spLocks/>
              </p:cNvSpPr>
              <p:nvPr/>
            </p:nvSpPr>
            <p:spPr bwMode="auto">
              <a:xfrm>
                <a:off x="17375188" y="12268200"/>
                <a:ext cx="252413" cy="104775"/>
              </a:xfrm>
              <a:custGeom>
                <a:avLst/>
                <a:gdLst>
                  <a:gd name="T0" fmla="*/ 159 w 159"/>
                  <a:gd name="T1" fmla="*/ 13 h 66"/>
                  <a:gd name="T2" fmla="*/ 159 w 159"/>
                  <a:gd name="T3" fmla="*/ 13 h 66"/>
                  <a:gd name="T4" fmla="*/ 157 w 159"/>
                  <a:gd name="T5" fmla="*/ 27 h 66"/>
                  <a:gd name="T6" fmla="*/ 151 w 159"/>
                  <a:gd name="T7" fmla="*/ 39 h 66"/>
                  <a:gd name="T8" fmla="*/ 143 w 159"/>
                  <a:gd name="T9" fmla="*/ 46 h 66"/>
                  <a:gd name="T10" fmla="*/ 132 w 159"/>
                  <a:gd name="T11" fmla="*/ 54 h 66"/>
                  <a:gd name="T12" fmla="*/ 120 w 159"/>
                  <a:gd name="T13" fmla="*/ 58 h 66"/>
                  <a:gd name="T14" fmla="*/ 108 w 159"/>
                  <a:gd name="T15" fmla="*/ 62 h 66"/>
                  <a:gd name="T16" fmla="*/ 95 w 159"/>
                  <a:gd name="T17" fmla="*/ 64 h 66"/>
                  <a:gd name="T18" fmla="*/ 83 w 159"/>
                  <a:gd name="T19" fmla="*/ 66 h 66"/>
                  <a:gd name="T20" fmla="*/ 83 w 159"/>
                  <a:gd name="T21" fmla="*/ 66 h 66"/>
                  <a:gd name="T22" fmla="*/ 68 w 159"/>
                  <a:gd name="T23" fmla="*/ 64 h 66"/>
                  <a:gd name="T24" fmla="*/ 54 w 159"/>
                  <a:gd name="T25" fmla="*/ 62 h 66"/>
                  <a:gd name="T26" fmla="*/ 39 w 159"/>
                  <a:gd name="T27" fmla="*/ 60 h 66"/>
                  <a:gd name="T28" fmla="*/ 25 w 159"/>
                  <a:gd name="T29" fmla="*/ 54 h 66"/>
                  <a:gd name="T30" fmla="*/ 11 w 159"/>
                  <a:gd name="T31" fmla="*/ 46 h 66"/>
                  <a:gd name="T32" fmla="*/ 6 w 159"/>
                  <a:gd name="T33" fmla="*/ 40 h 66"/>
                  <a:gd name="T34" fmla="*/ 2 w 159"/>
                  <a:gd name="T35" fmla="*/ 35 h 66"/>
                  <a:gd name="T36" fmla="*/ 0 w 159"/>
                  <a:gd name="T37" fmla="*/ 27 h 66"/>
                  <a:gd name="T38" fmla="*/ 0 w 159"/>
                  <a:gd name="T39" fmla="*/ 19 h 66"/>
                  <a:gd name="T40" fmla="*/ 0 w 159"/>
                  <a:gd name="T41" fmla="*/ 19 h 66"/>
                  <a:gd name="T42" fmla="*/ 0 w 159"/>
                  <a:gd name="T43" fmla="*/ 11 h 66"/>
                  <a:gd name="T44" fmla="*/ 2 w 159"/>
                  <a:gd name="T45" fmla="*/ 4 h 66"/>
                  <a:gd name="T46" fmla="*/ 2 w 159"/>
                  <a:gd name="T47" fmla="*/ 4 h 66"/>
                  <a:gd name="T48" fmla="*/ 17 w 159"/>
                  <a:gd name="T49" fmla="*/ 8 h 66"/>
                  <a:gd name="T50" fmla="*/ 33 w 159"/>
                  <a:gd name="T51" fmla="*/ 11 h 66"/>
                  <a:gd name="T52" fmla="*/ 50 w 159"/>
                  <a:gd name="T53" fmla="*/ 15 h 66"/>
                  <a:gd name="T54" fmla="*/ 68 w 159"/>
                  <a:gd name="T55" fmla="*/ 15 h 66"/>
                  <a:gd name="T56" fmla="*/ 68 w 159"/>
                  <a:gd name="T57" fmla="*/ 15 h 66"/>
                  <a:gd name="T58" fmla="*/ 93 w 159"/>
                  <a:gd name="T59" fmla="*/ 13 h 66"/>
                  <a:gd name="T60" fmla="*/ 116 w 159"/>
                  <a:gd name="T61" fmla="*/ 11 h 66"/>
                  <a:gd name="T62" fmla="*/ 137 w 159"/>
                  <a:gd name="T63" fmla="*/ 6 h 66"/>
                  <a:gd name="T64" fmla="*/ 157 w 159"/>
                  <a:gd name="T65" fmla="*/ 0 h 66"/>
                  <a:gd name="T66" fmla="*/ 157 w 159"/>
                  <a:gd name="T67" fmla="*/ 0 h 66"/>
                  <a:gd name="T68" fmla="*/ 159 w 159"/>
                  <a:gd name="T69" fmla="*/ 6 h 66"/>
                  <a:gd name="T70" fmla="*/ 159 w 159"/>
                  <a:gd name="T71" fmla="*/ 13 h 66"/>
                  <a:gd name="T72" fmla="*/ 159 w 159"/>
                  <a:gd name="T73"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66">
                    <a:moveTo>
                      <a:pt x="159" y="13"/>
                    </a:moveTo>
                    <a:lnTo>
                      <a:pt x="159" y="13"/>
                    </a:lnTo>
                    <a:lnTo>
                      <a:pt x="157" y="27"/>
                    </a:lnTo>
                    <a:lnTo>
                      <a:pt x="151" y="39"/>
                    </a:lnTo>
                    <a:lnTo>
                      <a:pt x="143" y="46"/>
                    </a:lnTo>
                    <a:lnTo>
                      <a:pt x="132" y="54"/>
                    </a:lnTo>
                    <a:lnTo>
                      <a:pt x="120" y="58"/>
                    </a:lnTo>
                    <a:lnTo>
                      <a:pt x="108" y="62"/>
                    </a:lnTo>
                    <a:lnTo>
                      <a:pt x="95" y="64"/>
                    </a:lnTo>
                    <a:lnTo>
                      <a:pt x="83" y="66"/>
                    </a:lnTo>
                    <a:lnTo>
                      <a:pt x="83" y="66"/>
                    </a:lnTo>
                    <a:lnTo>
                      <a:pt x="68" y="64"/>
                    </a:lnTo>
                    <a:lnTo>
                      <a:pt x="54" y="62"/>
                    </a:lnTo>
                    <a:lnTo>
                      <a:pt x="39" y="60"/>
                    </a:lnTo>
                    <a:lnTo>
                      <a:pt x="25" y="54"/>
                    </a:lnTo>
                    <a:lnTo>
                      <a:pt x="11" y="46"/>
                    </a:lnTo>
                    <a:lnTo>
                      <a:pt x="6" y="40"/>
                    </a:lnTo>
                    <a:lnTo>
                      <a:pt x="2" y="35"/>
                    </a:lnTo>
                    <a:lnTo>
                      <a:pt x="0" y="27"/>
                    </a:lnTo>
                    <a:lnTo>
                      <a:pt x="0" y="19"/>
                    </a:lnTo>
                    <a:lnTo>
                      <a:pt x="0" y="19"/>
                    </a:lnTo>
                    <a:lnTo>
                      <a:pt x="0" y="11"/>
                    </a:lnTo>
                    <a:lnTo>
                      <a:pt x="2" y="4"/>
                    </a:lnTo>
                    <a:lnTo>
                      <a:pt x="2" y="4"/>
                    </a:lnTo>
                    <a:lnTo>
                      <a:pt x="17" y="8"/>
                    </a:lnTo>
                    <a:lnTo>
                      <a:pt x="33" y="11"/>
                    </a:lnTo>
                    <a:lnTo>
                      <a:pt x="50" y="15"/>
                    </a:lnTo>
                    <a:lnTo>
                      <a:pt x="68" y="15"/>
                    </a:lnTo>
                    <a:lnTo>
                      <a:pt x="68" y="15"/>
                    </a:lnTo>
                    <a:lnTo>
                      <a:pt x="93" y="13"/>
                    </a:lnTo>
                    <a:lnTo>
                      <a:pt x="116" y="11"/>
                    </a:lnTo>
                    <a:lnTo>
                      <a:pt x="137" y="6"/>
                    </a:lnTo>
                    <a:lnTo>
                      <a:pt x="157" y="0"/>
                    </a:lnTo>
                    <a:lnTo>
                      <a:pt x="157" y="0"/>
                    </a:lnTo>
                    <a:lnTo>
                      <a:pt x="159" y="6"/>
                    </a:lnTo>
                    <a:lnTo>
                      <a:pt x="159" y="13"/>
                    </a:lnTo>
                    <a:lnTo>
                      <a:pt x="15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0">
                <a:extLst>
                  <a:ext uri="{FF2B5EF4-FFF2-40B4-BE49-F238E27FC236}">
                    <a16:creationId xmlns:a16="http://schemas.microsoft.com/office/drawing/2014/main" id="{F9C79E49-CB8E-44E0-9A66-8DD72963F81E}"/>
                  </a:ext>
                </a:extLst>
              </p:cNvPr>
              <p:cNvSpPr>
                <a:spLocks/>
              </p:cNvSpPr>
              <p:nvPr/>
            </p:nvSpPr>
            <p:spPr bwMode="auto">
              <a:xfrm>
                <a:off x="17297400" y="12111038"/>
                <a:ext cx="390525" cy="153987"/>
              </a:xfrm>
              <a:custGeom>
                <a:avLst/>
                <a:gdLst>
                  <a:gd name="T0" fmla="*/ 246 w 246"/>
                  <a:gd name="T1" fmla="*/ 49 h 97"/>
                  <a:gd name="T2" fmla="*/ 246 w 246"/>
                  <a:gd name="T3" fmla="*/ 49 h 97"/>
                  <a:gd name="T4" fmla="*/ 235 w 246"/>
                  <a:gd name="T5" fmla="*/ 60 h 97"/>
                  <a:gd name="T6" fmla="*/ 221 w 246"/>
                  <a:gd name="T7" fmla="*/ 70 h 97"/>
                  <a:gd name="T8" fmla="*/ 206 w 246"/>
                  <a:gd name="T9" fmla="*/ 78 h 97"/>
                  <a:gd name="T10" fmla="*/ 190 w 246"/>
                  <a:gd name="T11" fmla="*/ 85 h 97"/>
                  <a:gd name="T12" fmla="*/ 175 w 246"/>
                  <a:gd name="T13" fmla="*/ 89 h 97"/>
                  <a:gd name="T14" fmla="*/ 157 w 246"/>
                  <a:gd name="T15" fmla="*/ 93 h 97"/>
                  <a:gd name="T16" fmla="*/ 138 w 246"/>
                  <a:gd name="T17" fmla="*/ 95 h 97"/>
                  <a:gd name="T18" fmla="*/ 117 w 246"/>
                  <a:gd name="T19" fmla="*/ 97 h 97"/>
                  <a:gd name="T20" fmla="*/ 117 w 246"/>
                  <a:gd name="T21" fmla="*/ 97 h 97"/>
                  <a:gd name="T22" fmla="*/ 99 w 246"/>
                  <a:gd name="T23" fmla="*/ 95 h 97"/>
                  <a:gd name="T24" fmla="*/ 84 w 246"/>
                  <a:gd name="T25" fmla="*/ 93 h 97"/>
                  <a:gd name="T26" fmla="*/ 68 w 246"/>
                  <a:gd name="T27" fmla="*/ 89 h 97"/>
                  <a:gd name="T28" fmla="*/ 55 w 246"/>
                  <a:gd name="T29" fmla="*/ 85 h 97"/>
                  <a:gd name="T30" fmla="*/ 41 w 246"/>
                  <a:gd name="T31" fmla="*/ 78 h 97"/>
                  <a:gd name="T32" fmla="*/ 28 w 246"/>
                  <a:gd name="T33" fmla="*/ 70 h 97"/>
                  <a:gd name="T34" fmla="*/ 14 w 246"/>
                  <a:gd name="T35" fmla="*/ 58 h 97"/>
                  <a:gd name="T36" fmla="*/ 0 w 246"/>
                  <a:gd name="T37" fmla="*/ 47 h 97"/>
                  <a:gd name="T38" fmla="*/ 0 w 246"/>
                  <a:gd name="T39" fmla="*/ 47 h 97"/>
                  <a:gd name="T40" fmla="*/ 53 w 246"/>
                  <a:gd name="T41" fmla="*/ 37 h 97"/>
                  <a:gd name="T42" fmla="*/ 78 w 246"/>
                  <a:gd name="T43" fmla="*/ 31 h 97"/>
                  <a:gd name="T44" fmla="*/ 101 w 246"/>
                  <a:gd name="T45" fmla="*/ 25 h 97"/>
                  <a:gd name="T46" fmla="*/ 101 w 246"/>
                  <a:gd name="T47" fmla="*/ 25 h 97"/>
                  <a:gd name="T48" fmla="*/ 109 w 246"/>
                  <a:gd name="T49" fmla="*/ 21 h 97"/>
                  <a:gd name="T50" fmla="*/ 115 w 246"/>
                  <a:gd name="T51" fmla="*/ 16 h 97"/>
                  <a:gd name="T52" fmla="*/ 121 w 246"/>
                  <a:gd name="T53" fmla="*/ 10 h 97"/>
                  <a:gd name="T54" fmla="*/ 124 w 246"/>
                  <a:gd name="T55" fmla="*/ 0 h 97"/>
                  <a:gd name="T56" fmla="*/ 124 w 246"/>
                  <a:gd name="T57" fmla="*/ 0 h 97"/>
                  <a:gd name="T58" fmla="*/ 134 w 246"/>
                  <a:gd name="T59" fmla="*/ 12 h 97"/>
                  <a:gd name="T60" fmla="*/ 146 w 246"/>
                  <a:gd name="T61" fmla="*/ 20 h 97"/>
                  <a:gd name="T62" fmla="*/ 159 w 246"/>
                  <a:gd name="T63" fmla="*/ 27 h 97"/>
                  <a:gd name="T64" fmla="*/ 171 w 246"/>
                  <a:gd name="T65" fmla="*/ 29 h 97"/>
                  <a:gd name="T66" fmla="*/ 171 w 246"/>
                  <a:gd name="T67" fmla="*/ 29 h 97"/>
                  <a:gd name="T68" fmla="*/ 186 w 246"/>
                  <a:gd name="T69" fmla="*/ 31 h 97"/>
                  <a:gd name="T70" fmla="*/ 200 w 246"/>
                  <a:gd name="T71" fmla="*/ 37 h 97"/>
                  <a:gd name="T72" fmla="*/ 200 w 246"/>
                  <a:gd name="T73" fmla="*/ 37 h 97"/>
                  <a:gd name="T74" fmla="*/ 219 w 246"/>
                  <a:gd name="T75" fmla="*/ 43 h 97"/>
                  <a:gd name="T76" fmla="*/ 219 w 246"/>
                  <a:gd name="T77" fmla="*/ 43 h 97"/>
                  <a:gd name="T78" fmla="*/ 246 w 246"/>
                  <a:gd name="T79" fmla="*/ 49 h 97"/>
                  <a:gd name="T80" fmla="*/ 246 w 246"/>
                  <a:gd name="T81"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97">
                    <a:moveTo>
                      <a:pt x="246" y="49"/>
                    </a:moveTo>
                    <a:lnTo>
                      <a:pt x="246" y="49"/>
                    </a:lnTo>
                    <a:lnTo>
                      <a:pt x="235" y="60"/>
                    </a:lnTo>
                    <a:lnTo>
                      <a:pt x="221" y="70"/>
                    </a:lnTo>
                    <a:lnTo>
                      <a:pt x="206" y="78"/>
                    </a:lnTo>
                    <a:lnTo>
                      <a:pt x="190" y="85"/>
                    </a:lnTo>
                    <a:lnTo>
                      <a:pt x="175" y="89"/>
                    </a:lnTo>
                    <a:lnTo>
                      <a:pt x="157" y="93"/>
                    </a:lnTo>
                    <a:lnTo>
                      <a:pt x="138" y="95"/>
                    </a:lnTo>
                    <a:lnTo>
                      <a:pt x="117" y="97"/>
                    </a:lnTo>
                    <a:lnTo>
                      <a:pt x="117" y="97"/>
                    </a:lnTo>
                    <a:lnTo>
                      <a:pt x="99" y="95"/>
                    </a:lnTo>
                    <a:lnTo>
                      <a:pt x="84" y="93"/>
                    </a:lnTo>
                    <a:lnTo>
                      <a:pt x="68" y="89"/>
                    </a:lnTo>
                    <a:lnTo>
                      <a:pt x="55" y="85"/>
                    </a:lnTo>
                    <a:lnTo>
                      <a:pt x="41" y="78"/>
                    </a:lnTo>
                    <a:lnTo>
                      <a:pt x="28" y="70"/>
                    </a:lnTo>
                    <a:lnTo>
                      <a:pt x="14" y="58"/>
                    </a:lnTo>
                    <a:lnTo>
                      <a:pt x="0" y="47"/>
                    </a:lnTo>
                    <a:lnTo>
                      <a:pt x="0" y="47"/>
                    </a:lnTo>
                    <a:lnTo>
                      <a:pt x="53" y="37"/>
                    </a:lnTo>
                    <a:lnTo>
                      <a:pt x="78" y="31"/>
                    </a:lnTo>
                    <a:lnTo>
                      <a:pt x="101" y="25"/>
                    </a:lnTo>
                    <a:lnTo>
                      <a:pt x="101" y="25"/>
                    </a:lnTo>
                    <a:lnTo>
                      <a:pt x="109" y="21"/>
                    </a:lnTo>
                    <a:lnTo>
                      <a:pt x="115" y="16"/>
                    </a:lnTo>
                    <a:lnTo>
                      <a:pt x="121" y="10"/>
                    </a:lnTo>
                    <a:lnTo>
                      <a:pt x="124" y="0"/>
                    </a:lnTo>
                    <a:lnTo>
                      <a:pt x="124" y="0"/>
                    </a:lnTo>
                    <a:lnTo>
                      <a:pt x="134" y="12"/>
                    </a:lnTo>
                    <a:lnTo>
                      <a:pt x="146" y="20"/>
                    </a:lnTo>
                    <a:lnTo>
                      <a:pt x="159" y="27"/>
                    </a:lnTo>
                    <a:lnTo>
                      <a:pt x="171" y="29"/>
                    </a:lnTo>
                    <a:lnTo>
                      <a:pt x="171" y="29"/>
                    </a:lnTo>
                    <a:lnTo>
                      <a:pt x="186" y="31"/>
                    </a:lnTo>
                    <a:lnTo>
                      <a:pt x="200" y="37"/>
                    </a:lnTo>
                    <a:lnTo>
                      <a:pt x="200" y="37"/>
                    </a:lnTo>
                    <a:lnTo>
                      <a:pt x="219" y="43"/>
                    </a:lnTo>
                    <a:lnTo>
                      <a:pt x="219" y="43"/>
                    </a:lnTo>
                    <a:lnTo>
                      <a:pt x="246" y="49"/>
                    </a:lnTo>
                    <a:lnTo>
                      <a:pt x="24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
                <a:extLst>
                  <a:ext uri="{FF2B5EF4-FFF2-40B4-BE49-F238E27FC236}">
                    <a16:creationId xmlns:a16="http://schemas.microsoft.com/office/drawing/2014/main" id="{B75A80D6-1F4F-4645-AEC1-B32BDEEA638E}"/>
                  </a:ext>
                </a:extLst>
              </p:cNvPr>
              <p:cNvSpPr>
                <a:spLocks noEditPoints="1"/>
              </p:cNvSpPr>
              <p:nvPr/>
            </p:nvSpPr>
            <p:spPr bwMode="auto">
              <a:xfrm>
                <a:off x="17494250" y="11198225"/>
                <a:ext cx="793750" cy="971550"/>
              </a:xfrm>
              <a:custGeom>
                <a:avLst/>
                <a:gdLst>
                  <a:gd name="T0" fmla="*/ 58 w 500"/>
                  <a:gd name="T1" fmla="*/ 2 h 612"/>
                  <a:gd name="T2" fmla="*/ 82 w 500"/>
                  <a:gd name="T3" fmla="*/ 161 h 612"/>
                  <a:gd name="T4" fmla="*/ 115 w 500"/>
                  <a:gd name="T5" fmla="*/ 66 h 612"/>
                  <a:gd name="T6" fmla="*/ 146 w 500"/>
                  <a:gd name="T7" fmla="*/ 74 h 612"/>
                  <a:gd name="T8" fmla="*/ 153 w 500"/>
                  <a:gd name="T9" fmla="*/ 91 h 612"/>
                  <a:gd name="T10" fmla="*/ 184 w 500"/>
                  <a:gd name="T11" fmla="*/ 182 h 612"/>
                  <a:gd name="T12" fmla="*/ 39 w 500"/>
                  <a:gd name="T13" fmla="*/ 182 h 612"/>
                  <a:gd name="T14" fmla="*/ 122 w 500"/>
                  <a:gd name="T15" fmla="*/ 329 h 612"/>
                  <a:gd name="T16" fmla="*/ 28 w 500"/>
                  <a:gd name="T17" fmla="*/ 333 h 612"/>
                  <a:gd name="T18" fmla="*/ 47 w 500"/>
                  <a:gd name="T19" fmla="*/ 384 h 612"/>
                  <a:gd name="T20" fmla="*/ 53 w 500"/>
                  <a:gd name="T21" fmla="*/ 438 h 612"/>
                  <a:gd name="T22" fmla="*/ 109 w 500"/>
                  <a:gd name="T23" fmla="*/ 440 h 612"/>
                  <a:gd name="T24" fmla="*/ 16 w 500"/>
                  <a:gd name="T25" fmla="*/ 492 h 612"/>
                  <a:gd name="T26" fmla="*/ 194 w 500"/>
                  <a:gd name="T27" fmla="*/ 542 h 612"/>
                  <a:gd name="T28" fmla="*/ 88 w 500"/>
                  <a:gd name="T29" fmla="*/ 523 h 612"/>
                  <a:gd name="T30" fmla="*/ 148 w 500"/>
                  <a:gd name="T31" fmla="*/ 509 h 612"/>
                  <a:gd name="T32" fmla="*/ 182 w 500"/>
                  <a:gd name="T33" fmla="*/ 463 h 612"/>
                  <a:gd name="T34" fmla="*/ 194 w 500"/>
                  <a:gd name="T35" fmla="*/ 476 h 612"/>
                  <a:gd name="T36" fmla="*/ 275 w 500"/>
                  <a:gd name="T37" fmla="*/ 490 h 612"/>
                  <a:gd name="T38" fmla="*/ 221 w 500"/>
                  <a:gd name="T39" fmla="*/ 455 h 612"/>
                  <a:gd name="T40" fmla="*/ 283 w 500"/>
                  <a:gd name="T41" fmla="*/ 484 h 612"/>
                  <a:gd name="T42" fmla="*/ 297 w 500"/>
                  <a:gd name="T43" fmla="*/ 507 h 612"/>
                  <a:gd name="T44" fmla="*/ 208 w 500"/>
                  <a:gd name="T45" fmla="*/ 554 h 612"/>
                  <a:gd name="T46" fmla="*/ 328 w 500"/>
                  <a:gd name="T47" fmla="*/ 533 h 612"/>
                  <a:gd name="T48" fmla="*/ 411 w 500"/>
                  <a:gd name="T49" fmla="*/ 362 h 612"/>
                  <a:gd name="T50" fmla="*/ 392 w 500"/>
                  <a:gd name="T51" fmla="*/ 376 h 612"/>
                  <a:gd name="T52" fmla="*/ 318 w 500"/>
                  <a:gd name="T53" fmla="*/ 316 h 612"/>
                  <a:gd name="T54" fmla="*/ 304 w 500"/>
                  <a:gd name="T55" fmla="*/ 273 h 612"/>
                  <a:gd name="T56" fmla="*/ 347 w 500"/>
                  <a:gd name="T57" fmla="*/ 298 h 612"/>
                  <a:gd name="T58" fmla="*/ 405 w 500"/>
                  <a:gd name="T59" fmla="*/ 337 h 612"/>
                  <a:gd name="T60" fmla="*/ 450 w 500"/>
                  <a:gd name="T61" fmla="*/ 237 h 612"/>
                  <a:gd name="T62" fmla="*/ 471 w 500"/>
                  <a:gd name="T63" fmla="*/ 296 h 612"/>
                  <a:gd name="T64" fmla="*/ 457 w 500"/>
                  <a:gd name="T65" fmla="*/ 289 h 612"/>
                  <a:gd name="T66" fmla="*/ 459 w 500"/>
                  <a:gd name="T67" fmla="*/ 339 h 612"/>
                  <a:gd name="T68" fmla="*/ 442 w 500"/>
                  <a:gd name="T69" fmla="*/ 318 h 612"/>
                  <a:gd name="T70" fmla="*/ 440 w 500"/>
                  <a:gd name="T71" fmla="*/ 382 h 612"/>
                  <a:gd name="T72" fmla="*/ 461 w 500"/>
                  <a:gd name="T73" fmla="*/ 496 h 612"/>
                  <a:gd name="T74" fmla="*/ 330 w 500"/>
                  <a:gd name="T75" fmla="*/ 548 h 612"/>
                  <a:gd name="T76" fmla="*/ 432 w 500"/>
                  <a:gd name="T77" fmla="*/ 552 h 612"/>
                  <a:gd name="T78" fmla="*/ 492 w 500"/>
                  <a:gd name="T79" fmla="*/ 517 h 612"/>
                  <a:gd name="T80" fmla="*/ 345 w 500"/>
                  <a:gd name="T81" fmla="*/ 418 h 612"/>
                  <a:gd name="T82" fmla="*/ 364 w 500"/>
                  <a:gd name="T83" fmla="*/ 434 h 612"/>
                  <a:gd name="T84" fmla="*/ 322 w 500"/>
                  <a:gd name="T85" fmla="*/ 455 h 612"/>
                  <a:gd name="T86" fmla="*/ 328 w 500"/>
                  <a:gd name="T87" fmla="*/ 401 h 612"/>
                  <a:gd name="T88" fmla="*/ 57 w 500"/>
                  <a:gd name="T89" fmla="*/ 227 h 612"/>
                  <a:gd name="T90" fmla="*/ 132 w 500"/>
                  <a:gd name="T91" fmla="*/ 204 h 612"/>
                  <a:gd name="T92" fmla="*/ 144 w 500"/>
                  <a:gd name="T93" fmla="*/ 395 h 612"/>
                  <a:gd name="T94" fmla="*/ 202 w 500"/>
                  <a:gd name="T95" fmla="*/ 256 h 612"/>
                  <a:gd name="T96" fmla="*/ 105 w 500"/>
                  <a:gd name="T97" fmla="*/ 266 h 612"/>
                  <a:gd name="T98" fmla="*/ 244 w 500"/>
                  <a:gd name="T99" fmla="*/ 308 h 612"/>
                  <a:gd name="T100" fmla="*/ 254 w 500"/>
                  <a:gd name="T101" fmla="*/ 413 h 612"/>
                  <a:gd name="T102" fmla="*/ 241 w 500"/>
                  <a:gd name="T103" fmla="*/ 405 h 612"/>
                  <a:gd name="T104" fmla="*/ 392 w 500"/>
                  <a:gd name="T105" fmla="*/ 200 h 612"/>
                  <a:gd name="T106" fmla="*/ 355 w 500"/>
                  <a:gd name="T107" fmla="*/ 223 h 612"/>
                  <a:gd name="T108" fmla="*/ 322 w 500"/>
                  <a:gd name="T109" fmla="*/ 204 h 612"/>
                  <a:gd name="T110" fmla="*/ 258 w 500"/>
                  <a:gd name="T111" fmla="*/ 167 h 612"/>
                  <a:gd name="T112" fmla="*/ 316 w 500"/>
                  <a:gd name="T113" fmla="*/ 161 h 612"/>
                  <a:gd name="T114" fmla="*/ 204 w 500"/>
                  <a:gd name="T115" fmla="*/ 146 h 612"/>
                  <a:gd name="T116" fmla="*/ 180 w 500"/>
                  <a:gd name="T117" fmla="*/ 138 h 612"/>
                  <a:gd name="T118" fmla="*/ 250 w 500"/>
                  <a:gd name="T119" fmla="*/ 111 h 612"/>
                  <a:gd name="T120" fmla="*/ 264 w 500"/>
                  <a:gd name="T121" fmla="*/ 111 h 612"/>
                  <a:gd name="T122" fmla="*/ 341 w 500"/>
                  <a:gd name="T123" fmla="*/ 173 h 612"/>
                  <a:gd name="T124" fmla="*/ 407 w 500"/>
                  <a:gd name="T125" fmla="*/ 2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612">
                    <a:moveTo>
                      <a:pt x="494" y="432"/>
                    </a:moveTo>
                    <a:lnTo>
                      <a:pt x="494" y="432"/>
                    </a:lnTo>
                    <a:lnTo>
                      <a:pt x="490" y="399"/>
                    </a:lnTo>
                    <a:lnTo>
                      <a:pt x="490" y="399"/>
                    </a:lnTo>
                    <a:lnTo>
                      <a:pt x="490" y="376"/>
                    </a:lnTo>
                    <a:lnTo>
                      <a:pt x="492" y="355"/>
                    </a:lnTo>
                    <a:lnTo>
                      <a:pt x="492" y="355"/>
                    </a:lnTo>
                    <a:lnTo>
                      <a:pt x="494" y="324"/>
                    </a:lnTo>
                    <a:lnTo>
                      <a:pt x="492" y="310"/>
                    </a:lnTo>
                    <a:lnTo>
                      <a:pt x="490" y="296"/>
                    </a:lnTo>
                    <a:lnTo>
                      <a:pt x="490" y="296"/>
                    </a:lnTo>
                    <a:lnTo>
                      <a:pt x="485" y="275"/>
                    </a:lnTo>
                    <a:lnTo>
                      <a:pt x="479" y="256"/>
                    </a:lnTo>
                    <a:lnTo>
                      <a:pt x="471" y="237"/>
                    </a:lnTo>
                    <a:lnTo>
                      <a:pt x="461" y="219"/>
                    </a:lnTo>
                    <a:lnTo>
                      <a:pt x="450" y="202"/>
                    </a:lnTo>
                    <a:lnTo>
                      <a:pt x="438" y="184"/>
                    </a:lnTo>
                    <a:lnTo>
                      <a:pt x="424" y="167"/>
                    </a:lnTo>
                    <a:lnTo>
                      <a:pt x="409" y="151"/>
                    </a:lnTo>
                    <a:lnTo>
                      <a:pt x="409" y="151"/>
                    </a:lnTo>
                    <a:lnTo>
                      <a:pt x="388" y="130"/>
                    </a:lnTo>
                    <a:lnTo>
                      <a:pt x="359" y="105"/>
                    </a:lnTo>
                    <a:lnTo>
                      <a:pt x="330" y="82"/>
                    </a:lnTo>
                    <a:lnTo>
                      <a:pt x="316" y="74"/>
                    </a:lnTo>
                    <a:lnTo>
                      <a:pt x="308" y="70"/>
                    </a:lnTo>
                    <a:lnTo>
                      <a:pt x="308" y="70"/>
                    </a:lnTo>
                    <a:lnTo>
                      <a:pt x="279" y="60"/>
                    </a:lnTo>
                    <a:lnTo>
                      <a:pt x="252" y="53"/>
                    </a:lnTo>
                    <a:lnTo>
                      <a:pt x="206" y="33"/>
                    </a:lnTo>
                    <a:lnTo>
                      <a:pt x="206" y="33"/>
                    </a:lnTo>
                    <a:lnTo>
                      <a:pt x="171" y="22"/>
                    </a:lnTo>
                    <a:lnTo>
                      <a:pt x="140" y="10"/>
                    </a:lnTo>
                    <a:lnTo>
                      <a:pt x="109" y="4"/>
                    </a:lnTo>
                    <a:lnTo>
                      <a:pt x="93" y="2"/>
                    </a:lnTo>
                    <a:lnTo>
                      <a:pt x="78" y="0"/>
                    </a:lnTo>
                    <a:lnTo>
                      <a:pt x="78" y="0"/>
                    </a:lnTo>
                    <a:lnTo>
                      <a:pt x="58" y="2"/>
                    </a:lnTo>
                    <a:lnTo>
                      <a:pt x="47" y="4"/>
                    </a:lnTo>
                    <a:lnTo>
                      <a:pt x="35" y="8"/>
                    </a:lnTo>
                    <a:lnTo>
                      <a:pt x="26" y="12"/>
                    </a:lnTo>
                    <a:lnTo>
                      <a:pt x="18" y="20"/>
                    </a:lnTo>
                    <a:lnTo>
                      <a:pt x="12" y="29"/>
                    </a:lnTo>
                    <a:lnTo>
                      <a:pt x="10" y="41"/>
                    </a:lnTo>
                    <a:lnTo>
                      <a:pt x="10" y="41"/>
                    </a:lnTo>
                    <a:lnTo>
                      <a:pt x="6" y="74"/>
                    </a:lnTo>
                    <a:lnTo>
                      <a:pt x="2" y="101"/>
                    </a:lnTo>
                    <a:lnTo>
                      <a:pt x="2" y="101"/>
                    </a:lnTo>
                    <a:lnTo>
                      <a:pt x="2" y="115"/>
                    </a:lnTo>
                    <a:lnTo>
                      <a:pt x="0" y="126"/>
                    </a:lnTo>
                    <a:lnTo>
                      <a:pt x="4" y="149"/>
                    </a:lnTo>
                    <a:lnTo>
                      <a:pt x="4" y="149"/>
                    </a:lnTo>
                    <a:lnTo>
                      <a:pt x="6" y="182"/>
                    </a:lnTo>
                    <a:lnTo>
                      <a:pt x="6" y="182"/>
                    </a:lnTo>
                    <a:lnTo>
                      <a:pt x="12" y="178"/>
                    </a:lnTo>
                    <a:lnTo>
                      <a:pt x="14" y="178"/>
                    </a:lnTo>
                    <a:lnTo>
                      <a:pt x="14" y="178"/>
                    </a:lnTo>
                    <a:lnTo>
                      <a:pt x="18" y="177"/>
                    </a:lnTo>
                    <a:lnTo>
                      <a:pt x="20" y="175"/>
                    </a:lnTo>
                    <a:lnTo>
                      <a:pt x="20" y="175"/>
                    </a:lnTo>
                    <a:lnTo>
                      <a:pt x="24" y="173"/>
                    </a:lnTo>
                    <a:lnTo>
                      <a:pt x="24" y="173"/>
                    </a:lnTo>
                    <a:lnTo>
                      <a:pt x="26" y="173"/>
                    </a:lnTo>
                    <a:lnTo>
                      <a:pt x="26" y="173"/>
                    </a:lnTo>
                    <a:lnTo>
                      <a:pt x="31" y="171"/>
                    </a:lnTo>
                    <a:lnTo>
                      <a:pt x="39" y="169"/>
                    </a:lnTo>
                    <a:lnTo>
                      <a:pt x="39" y="169"/>
                    </a:lnTo>
                    <a:lnTo>
                      <a:pt x="45" y="167"/>
                    </a:lnTo>
                    <a:lnTo>
                      <a:pt x="49" y="165"/>
                    </a:lnTo>
                    <a:lnTo>
                      <a:pt x="49" y="165"/>
                    </a:lnTo>
                    <a:lnTo>
                      <a:pt x="55" y="163"/>
                    </a:lnTo>
                    <a:lnTo>
                      <a:pt x="66" y="161"/>
                    </a:lnTo>
                    <a:lnTo>
                      <a:pt x="74" y="161"/>
                    </a:lnTo>
                    <a:lnTo>
                      <a:pt x="74" y="161"/>
                    </a:lnTo>
                    <a:lnTo>
                      <a:pt x="82" y="161"/>
                    </a:lnTo>
                    <a:lnTo>
                      <a:pt x="86" y="161"/>
                    </a:lnTo>
                    <a:lnTo>
                      <a:pt x="86" y="161"/>
                    </a:lnTo>
                    <a:lnTo>
                      <a:pt x="91" y="161"/>
                    </a:lnTo>
                    <a:lnTo>
                      <a:pt x="95" y="161"/>
                    </a:lnTo>
                    <a:lnTo>
                      <a:pt x="95" y="161"/>
                    </a:lnTo>
                    <a:lnTo>
                      <a:pt x="101" y="161"/>
                    </a:lnTo>
                    <a:lnTo>
                      <a:pt x="101" y="161"/>
                    </a:lnTo>
                    <a:lnTo>
                      <a:pt x="111" y="163"/>
                    </a:lnTo>
                    <a:lnTo>
                      <a:pt x="111" y="163"/>
                    </a:lnTo>
                    <a:lnTo>
                      <a:pt x="120" y="163"/>
                    </a:lnTo>
                    <a:lnTo>
                      <a:pt x="120" y="163"/>
                    </a:lnTo>
                    <a:lnTo>
                      <a:pt x="120" y="163"/>
                    </a:lnTo>
                    <a:lnTo>
                      <a:pt x="120" y="157"/>
                    </a:lnTo>
                    <a:lnTo>
                      <a:pt x="120" y="155"/>
                    </a:lnTo>
                    <a:lnTo>
                      <a:pt x="120" y="155"/>
                    </a:lnTo>
                    <a:lnTo>
                      <a:pt x="120" y="153"/>
                    </a:lnTo>
                    <a:lnTo>
                      <a:pt x="120" y="151"/>
                    </a:lnTo>
                    <a:lnTo>
                      <a:pt x="120" y="151"/>
                    </a:lnTo>
                    <a:lnTo>
                      <a:pt x="120" y="147"/>
                    </a:lnTo>
                    <a:lnTo>
                      <a:pt x="120" y="147"/>
                    </a:lnTo>
                    <a:lnTo>
                      <a:pt x="124" y="124"/>
                    </a:lnTo>
                    <a:lnTo>
                      <a:pt x="124" y="124"/>
                    </a:lnTo>
                    <a:lnTo>
                      <a:pt x="130" y="113"/>
                    </a:lnTo>
                    <a:lnTo>
                      <a:pt x="130" y="113"/>
                    </a:lnTo>
                    <a:lnTo>
                      <a:pt x="136" y="101"/>
                    </a:lnTo>
                    <a:lnTo>
                      <a:pt x="136" y="101"/>
                    </a:lnTo>
                    <a:lnTo>
                      <a:pt x="144" y="89"/>
                    </a:lnTo>
                    <a:lnTo>
                      <a:pt x="144" y="89"/>
                    </a:lnTo>
                    <a:lnTo>
                      <a:pt x="144" y="88"/>
                    </a:lnTo>
                    <a:lnTo>
                      <a:pt x="144" y="88"/>
                    </a:lnTo>
                    <a:lnTo>
                      <a:pt x="142" y="86"/>
                    </a:lnTo>
                    <a:lnTo>
                      <a:pt x="142" y="86"/>
                    </a:lnTo>
                    <a:lnTo>
                      <a:pt x="138" y="82"/>
                    </a:lnTo>
                    <a:lnTo>
                      <a:pt x="138" y="82"/>
                    </a:lnTo>
                    <a:lnTo>
                      <a:pt x="128" y="72"/>
                    </a:lnTo>
                    <a:lnTo>
                      <a:pt x="128" y="72"/>
                    </a:lnTo>
                    <a:lnTo>
                      <a:pt x="115" y="66"/>
                    </a:lnTo>
                    <a:lnTo>
                      <a:pt x="113" y="64"/>
                    </a:lnTo>
                    <a:lnTo>
                      <a:pt x="113" y="64"/>
                    </a:lnTo>
                    <a:lnTo>
                      <a:pt x="101" y="58"/>
                    </a:lnTo>
                    <a:lnTo>
                      <a:pt x="101" y="58"/>
                    </a:lnTo>
                    <a:lnTo>
                      <a:pt x="88" y="51"/>
                    </a:lnTo>
                    <a:lnTo>
                      <a:pt x="88" y="51"/>
                    </a:lnTo>
                    <a:lnTo>
                      <a:pt x="84" y="47"/>
                    </a:lnTo>
                    <a:lnTo>
                      <a:pt x="82" y="45"/>
                    </a:lnTo>
                    <a:lnTo>
                      <a:pt x="80" y="43"/>
                    </a:lnTo>
                    <a:lnTo>
                      <a:pt x="80" y="43"/>
                    </a:lnTo>
                    <a:lnTo>
                      <a:pt x="78" y="41"/>
                    </a:lnTo>
                    <a:lnTo>
                      <a:pt x="78" y="41"/>
                    </a:lnTo>
                    <a:lnTo>
                      <a:pt x="78" y="41"/>
                    </a:lnTo>
                    <a:lnTo>
                      <a:pt x="78" y="41"/>
                    </a:lnTo>
                    <a:lnTo>
                      <a:pt x="78" y="39"/>
                    </a:lnTo>
                    <a:lnTo>
                      <a:pt x="78" y="37"/>
                    </a:lnTo>
                    <a:lnTo>
                      <a:pt x="78" y="37"/>
                    </a:lnTo>
                    <a:lnTo>
                      <a:pt x="80" y="37"/>
                    </a:lnTo>
                    <a:lnTo>
                      <a:pt x="80" y="37"/>
                    </a:lnTo>
                    <a:lnTo>
                      <a:pt x="82" y="37"/>
                    </a:lnTo>
                    <a:lnTo>
                      <a:pt x="82" y="37"/>
                    </a:lnTo>
                    <a:lnTo>
                      <a:pt x="82" y="37"/>
                    </a:lnTo>
                    <a:lnTo>
                      <a:pt x="84" y="39"/>
                    </a:lnTo>
                    <a:lnTo>
                      <a:pt x="86" y="41"/>
                    </a:lnTo>
                    <a:lnTo>
                      <a:pt x="86" y="43"/>
                    </a:lnTo>
                    <a:lnTo>
                      <a:pt x="86" y="43"/>
                    </a:lnTo>
                    <a:lnTo>
                      <a:pt x="91" y="47"/>
                    </a:lnTo>
                    <a:lnTo>
                      <a:pt x="91" y="47"/>
                    </a:lnTo>
                    <a:lnTo>
                      <a:pt x="103" y="53"/>
                    </a:lnTo>
                    <a:lnTo>
                      <a:pt x="103" y="53"/>
                    </a:lnTo>
                    <a:lnTo>
                      <a:pt x="115" y="57"/>
                    </a:lnTo>
                    <a:lnTo>
                      <a:pt x="119" y="58"/>
                    </a:lnTo>
                    <a:lnTo>
                      <a:pt x="119" y="58"/>
                    </a:lnTo>
                    <a:lnTo>
                      <a:pt x="134" y="66"/>
                    </a:lnTo>
                    <a:lnTo>
                      <a:pt x="134" y="66"/>
                    </a:lnTo>
                    <a:lnTo>
                      <a:pt x="140" y="70"/>
                    </a:lnTo>
                    <a:lnTo>
                      <a:pt x="146" y="74"/>
                    </a:lnTo>
                    <a:lnTo>
                      <a:pt x="146" y="74"/>
                    </a:lnTo>
                    <a:lnTo>
                      <a:pt x="150" y="80"/>
                    </a:lnTo>
                    <a:lnTo>
                      <a:pt x="150" y="80"/>
                    </a:lnTo>
                    <a:lnTo>
                      <a:pt x="151" y="82"/>
                    </a:lnTo>
                    <a:lnTo>
                      <a:pt x="151" y="82"/>
                    </a:lnTo>
                    <a:lnTo>
                      <a:pt x="153" y="80"/>
                    </a:lnTo>
                    <a:lnTo>
                      <a:pt x="153" y="80"/>
                    </a:lnTo>
                    <a:lnTo>
                      <a:pt x="165" y="74"/>
                    </a:lnTo>
                    <a:lnTo>
                      <a:pt x="165" y="74"/>
                    </a:lnTo>
                    <a:lnTo>
                      <a:pt x="175" y="70"/>
                    </a:lnTo>
                    <a:lnTo>
                      <a:pt x="175" y="70"/>
                    </a:lnTo>
                    <a:lnTo>
                      <a:pt x="184" y="68"/>
                    </a:lnTo>
                    <a:lnTo>
                      <a:pt x="184" y="68"/>
                    </a:lnTo>
                    <a:lnTo>
                      <a:pt x="190" y="66"/>
                    </a:lnTo>
                    <a:lnTo>
                      <a:pt x="192" y="66"/>
                    </a:lnTo>
                    <a:lnTo>
                      <a:pt x="192" y="66"/>
                    </a:lnTo>
                    <a:lnTo>
                      <a:pt x="196" y="66"/>
                    </a:lnTo>
                    <a:lnTo>
                      <a:pt x="198" y="66"/>
                    </a:lnTo>
                    <a:lnTo>
                      <a:pt x="198" y="66"/>
                    </a:lnTo>
                    <a:lnTo>
                      <a:pt x="200" y="68"/>
                    </a:lnTo>
                    <a:lnTo>
                      <a:pt x="200" y="70"/>
                    </a:lnTo>
                    <a:lnTo>
                      <a:pt x="200" y="70"/>
                    </a:lnTo>
                    <a:lnTo>
                      <a:pt x="198" y="72"/>
                    </a:lnTo>
                    <a:lnTo>
                      <a:pt x="196" y="72"/>
                    </a:lnTo>
                    <a:lnTo>
                      <a:pt x="196" y="72"/>
                    </a:lnTo>
                    <a:lnTo>
                      <a:pt x="192" y="72"/>
                    </a:lnTo>
                    <a:lnTo>
                      <a:pt x="190" y="72"/>
                    </a:lnTo>
                    <a:lnTo>
                      <a:pt x="190" y="72"/>
                    </a:lnTo>
                    <a:lnTo>
                      <a:pt x="184" y="72"/>
                    </a:lnTo>
                    <a:lnTo>
                      <a:pt x="184" y="72"/>
                    </a:lnTo>
                    <a:lnTo>
                      <a:pt x="177" y="76"/>
                    </a:lnTo>
                    <a:lnTo>
                      <a:pt x="177" y="76"/>
                    </a:lnTo>
                    <a:lnTo>
                      <a:pt x="169" y="80"/>
                    </a:lnTo>
                    <a:lnTo>
                      <a:pt x="169" y="80"/>
                    </a:lnTo>
                    <a:lnTo>
                      <a:pt x="159" y="86"/>
                    </a:lnTo>
                    <a:lnTo>
                      <a:pt x="159" y="86"/>
                    </a:lnTo>
                    <a:lnTo>
                      <a:pt x="153" y="91"/>
                    </a:lnTo>
                    <a:lnTo>
                      <a:pt x="153" y="91"/>
                    </a:lnTo>
                    <a:lnTo>
                      <a:pt x="151" y="95"/>
                    </a:lnTo>
                    <a:lnTo>
                      <a:pt x="151" y="95"/>
                    </a:lnTo>
                    <a:lnTo>
                      <a:pt x="146" y="105"/>
                    </a:lnTo>
                    <a:lnTo>
                      <a:pt x="146" y="105"/>
                    </a:lnTo>
                    <a:lnTo>
                      <a:pt x="140" y="117"/>
                    </a:lnTo>
                    <a:lnTo>
                      <a:pt x="136" y="128"/>
                    </a:lnTo>
                    <a:lnTo>
                      <a:pt x="136" y="128"/>
                    </a:lnTo>
                    <a:lnTo>
                      <a:pt x="134" y="149"/>
                    </a:lnTo>
                    <a:lnTo>
                      <a:pt x="134" y="149"/>
                    </a:lnTo>
                    <a:lnTo>
                      <a:pt x="132" y="157"/>
                    </a:lnTo>
                    <a:lnTo>
                      <a:pt x="134" y="163"/>
                    </a:lnTo>
                    <a:lnTo>
                      <a:pt x="134" y="163"/>
                    </a:lnTo>
                    <a:lnTo>
                      <a:pt x="134" y="167"/>
                    </a:lnTo>
                    <a:lnTo>
                      <a:pt x="134" y="167"/>
                    </a:lnTo>
                    <a:lnTo>
                      <a:pt x="146" y="173"/>
                    </a:lnTo>
                    <a:lnTo>
                      <a:pt x="146" y="173"/>
                    </a:lnTo>
                    <a:lnTo>
                      <a:pt x="159" y="177"/>
                    </a:lnTo>
                    <a:lnTo>
                      <a:pt x="159" y="177"/>
                    </a:lnTo>
                    <a:lnTo>
                      <a:pt x="163" y="178"/>
                    </a:lnTo>
                    <a:lnTo>
                      <a:pt x="165" y="178"/>
                    </a:lnTo>
                    <a:lnTo>
                      <a:pt x="169" y="178"/>
                    </a:lnTo>
                    <a:lnTo>
                      <a:pt x="173" y="178"/>
                    </a:lnTo>
                    <a:lnTo>
                      <a:pt x="173" y="178"/>
                    </a:lnTo>
                    <a:lnTo>
                      <a:pt x="175" y="178"/>
                    </a:lnTo>
                    <a:lnTo>
                      <a:pt x="177" y="178"/>
                    </a:lnTo>
                    <a:lnTo>
                      <a:pt x="177" y="178"/>
                    </a:lnTo>
                    <a:lnTo>
                      <a:pt x="179" y="178"/>
                    </a:lnTo>
                    <a:lnTo>
                      <a:pt x="182" y="178"/>
                    </a:lnTo>
                    <a:lnTo>
                      <a:pt x="188" y="177"/>
                    </a:lnTo>
                    <a:lnTo>
                      <a:pt x="188" y="177"/>
                    </a:lnTo>
                    <a:lnTo>
                      <a:pt x="188" y="177"/>
                    </a:lnTo>
                    <a:lnTo>
                      <a:pt x="190" y="178"/>
                    </a:lnTo>
                    <a:lnTo>
                      <a:pt x="190" y="178"/>
                    </a:lnTo>
                    <a:lnTo>
                      <a:pt x="190" y="180"/>
                    </a:lnTo>
                    <a:lnTo>
                      <a:pt x="188" y="180"/>
                    </a:lnTo>
                    <a:lnTo>
                      <a:pt x="184" y="182"/>
                    </a:lnTo>
                    <a:lnTo>
                      <a:pt x="180" y="184"/>
                    </a:lnTo>
                    <a:lnTo>
                      <a:pt x="180" y="184"/>
                    </a:lnTo>
                    <a:lnTo>
                      <a:pt x="177" y="184"/>
                    </a:lnTo>
                    <a:lnTo>
                      <a:pt x="177" y="184"/>
                    </a:lnTo>
                    <a:lnTo>
                      <a:pt x="171" y="184"/>
                    </a:lnTo>
                    <a:lnTo>
                      <a:pt x="169" y="186"/>
                    </a:lnTo>
                    <a:lnTo>
                      <a:pt x="165" y="186"/>
                    </a:lnTo>
                    <a:lnTo>
                      <a:pt x="163" y="186"/>
                    </a:lnTo>
                    <a:lnTo>
                      <a:pt x="163" y="186"/>
                    </a:lnTo>
                    <a:lnTo>
                      <a:pt x="157" y="184"/>
                    </a:lnTo>
                    <a:lnTo>
                      <a:pt x="157" y="184"/>
                    </a:lnTo>
                    <a:lnTo>
                      <a:pt x="142" y="180"/>
                    </a:lnTo>
                    <a:lnTo>
                      <a:pt x="142" y="180"/>
                    </a:lnTo>
                    <a:lnTo>
                      <a:pt x="126" y="177"/>
                    </a:lnTo>
                    <a:lnTo>
                      <a:pt x="126" y="177"/>
                    </a:lnTo>
                    <a:lnTo>
                      <a:pt x="119" y="175"/>
                    </a:lnTo>
                    <a:lnTo>
                      <a:pt x="117" y="175"/>
                    </a:lnTo>
                    <a:lnTo>
                      <a:pt x="117" y="175"/>
                    </a:lnTo>
                    <a:lnTo>
                      <a:pt x="111" y="173"/>
                    </a:lnTo>
                    <a:lnTo>
                      <a:pt x="111" y="173"/>
                    </a:lnTo>
                    <a:lnTo>
                      <a:pt x="103" y="173"/>
                    </a:lnTo>
                    <a:lnTo>
                      <a:pt x="101" y="173"/>
                    </a:lnTo>
                    <a:lnTo>
                      <a:pt x="101" y="173"/>
                    </a:lnTo>
                    <a:lnTo>
                      <a:pt x="97" y="173"/>
                    </a:lnTo>
                    <a:lnTo>
                      <a:pt x="91" y="173"/>
                    </a:lnTo>
                    <a:lnTo>
                      <a:pt x="84" y="173"/>
                    </a:lnTo>
                    <a:lnTo>
                      <a:pt x="84" y="173"/>
                    </a:lnTo>
                    <a:lnTo>
                      <a:pt x="76" y="175"/>
                    </a:lnTo>
                    <a:lnTo>
                      <a:pt x="68" y="175"/>
                    </a:lnTo>
                    <a:lnTo>
                      <a:pt x="58" y="177"/>
                    </a:lnTo>
                    <a:lnTo>
                      <a:pt x="58" y="177"/>
                    </a:lnTo>
                    <a:lnTo>
                      <a:pt x="53" y="178"/>
                    </a:lnTo>
                    <a:lnTo>
                      <a:pt x="49" y="180"/>
                    </a:lnTo>
                    <a:lnTo>
                      <a:pt x="49" y="180"/>
                    </a:lnTo>
                    <a:lnTo>
                      <a:pt x="43" y="182"/>
                    </a:lnTo>
                    <a:lnTo>
                      <a:pt x="39" y="182"/>
                    </a:lnTo>
                    <a:lnTo>
                      <a:pt x="39" y="182"/>
                    </a:lnTo>
                    <a:lnTo>
                      <a:pt x="29" y="186"/>
                    </a:lnTo>
                    <a:lnTo>
                      <a:pt x="29" y="186"/>
                    </a:lnTo>
                    <a:lnTo>
                      <a:pt x="24" y="188"/>
                    </a:lnTo>
                    <a:lnTo>
                      <a:pt x="24" y="188"/>
                    </a:lnTo>
                    <a:lnTo>
                      <a:pt x="20" y="192"/>
                    </a:lnTo>
                    <a:lnTo>
                      <a:pt x="20" y="192"/>
                    </a:lnTo>
                    <a:lnTo>
                      <a:pt x="14" y="194"/>
                    </a:lnTo>
                    <a:lnTo>
                      <a:pt x="14" y="194"/>
                    </a:lnTo>
                    <a:lnTo>
                      <a:pt x="12" y="194"/>
                    </a:lnTo>
                    <a:lnTo>
                      <a:pt x="12" y="194"/>
                    </a:lnTo>
                    <a:lnTo>
                      <a:pt x="10" y="196"/>
                    </a:lnTo>
                    <a:lnTo>
                      <a:pt x="10" y="196"/>
                    </a:lnTo>
                    <a:lnTo>
                      <a:pt x="6" y="198"/>
                    </a:lnTo>
                    <a:lnTo>
                      <a:pt x="6" y="198"/>
                    </a:lnTo>
                    <a:lnTo>
                      <a:pt x="4" y="213"/>
                    </a:lnTo>
                    <a:lnTo>
                      <a:pt x="4" y="213"/>
                    </a:lnTo>
                    <a:lnTo>
                      <a:pt x="4" y="213"/>
                    </a:lnTo>
                    <a:lnTo>
                      <a:pt x="2" y="242"/>
                    </a:lnTo>
                    <a:lnTo>
                      <a:pt x="2" y="295"/>
                    </a:lnTo>
                    <a:lnTo>
                      <a:pt x="2" y="295"/>
                    </a:lnTo>
                    <a:lnTo>
                      <a:pt x="2" y="295"/>
                    </a:lnTo>
                    <a:lnTo>
                      <a:pt x="12" y="306"/>
                    </a:lnTo>
                    <a:lnTo>
                      <a:pt x="12" y="306"/>
                    </a:lnTo>
                    <a:lnTo>
                      <a:pt x="22" y="314"/>
                    </a:lnTo>
                    <a:lnTo>
                      <a:pt x="33" y="322"/>
                    </a:lnTo>
                    <a:lnTo>
                      <a:pt x="33" y="322"/>
                    </a:lnTo>
                    <a:lnTo>
                      <a:pt x="45" y="326"/>
                    </a:lnTo>
                    <a:lnTo>
                      <a:pt x="60" y="327"/>
                    </a:lnTo>
                    <a:lnTo>
                      <a:pt x="66" y="329"/>
                    </a:lnTo>
                    <a:lnTo>
                      <a:pt x="74" y="329"/>
                    </a:lnTo>
                    <a:lnTo>
                      <a:pt x="74" y="329"/>
                    </a:lnTo>
                    <a:lnTo>
                      <a:pt x="80" y="329"/>
                    </a:lnTo>
                    <a:lnTo>
                      <a:pt x="80" y="329"/>
                    </a:lnTo>
                    <a:lnTo>
                      <a:pt x="111" y="329"/>
                    </a:lnTo>
                    <a:lnTo>
                      <a:pt x="117" y="329"/>
                    </a:lnTo>
                    <a:lnTo>
                      <a:pt x="122" y="329"/>
                    </a:lnTo>
                    <a:lnTo>
                      <a:pt x="122" y="329"/>
                    </a:lnTo>
                    <a:lnTo>
                      <a:pt x="132" y="331"/>
                    </a:lnTo>
                    <a:lnTo>
                      <a:pt x="132" y="331"/>
                    </a:lnTo>
                    <a:lnTo>
                      <a:pt x="148" y="333"/>
                    </a:lnTo>
                    <a:lnTo>
                      <a:pt x="148" y="333"/>
                    </a:lnTo>
                    <a:lnTo>
                      <a:pt x="153" y="335"/>
                    </a:lnTo>
                    <a:lnTo>
                      <a:pt x="153" y="335"/>
                    </a:lnTo>
                    <a:lnTo>
                      <a:pt x="153" y="335"/>
                    </a:lnTo>
                    <a:lnTo>
                      <a:pt x="157" y="337"/>
                    </a:lnTo>
                    <a:lnTo>
                      <a:pt x="161" y="339"/>
                    </a:lnTo>
                    <a:lnTo>
                      <a:pt x="161" y="339"/>
                    </a:lnTo>
                    <a:lnTo>
                      <a:pt x="163" y="339"/>
                    </a:lnTo>
                    <a:lnTo>
                      <a:pt x="163" y="341"/>
                    </a:lnTo>
                    <a:lnTo>
                      <a:pt x="163" y="341"/>
                    </a:lnTo>
                    <a:lnTo>
                      <a:pt x="161" y="343"/>
                    </a:lnTo>
                    <a:lnTo>
                      <a:pt x="161" y="343"/>
                    </a:lnTo>
                    <a:lnTo>
                      <a:pt x="161" y="343"/>
                    </a:lnTo>
                    <a:lnTo>
                      <a:pt x="157" y="341"/>
                    </a:lnTo>
                    <a:lnTo>
                      <a:pt x="157" y="341"/>
                    </a:lnTo>
                    <a:lnTo>
                      <a:pt x="153" y="341"/>
                    </a:lnTo>
                    <a:lnTo>
                      <a:pt x="153" y="341"/>
                    </a:lnTo>
                    <a:lnTo>
                      <a:pt x="148" y="339"/>
                    </a:lnTo>
                    <a:lnTo>
                      <a:pt x="148" y="339"/>
                    </a:lnTo>
                    <a:lnTo>
                      <a:pt x="132" y="339"/>
                    </a:lnTo>
                    <a:lnTo>
                      <a:pt x="132" y="339"/>
                    </a:lnTo>
                    <a:lnTo>
                      <a:pt x="124" y="337"/>
                    </a:lnTo>
                    <a:lnTo>
                      <a:pt x="122" y="337"/>
                    </a:lnTo>
                    <a:lnTo>
                      <a:pt x="117" y="339"/>
                    </a:lnTo>
                    <a:lnTo>
                      <a:pt x="111" y="339"/>
                    </a:lnTo>
                    <a:lnTo>
                      <a:pt x="84" y="341"/>
                    </a:lnTo>
                    <a:lnTo>
                      <a:pt x="84" y="341"/>
                    </a:lnTo>
                    <a:lnTo>
                      <a:pt x="74" y="341"/>
                    </a:lnTo>
                    <a:lnTo>
                      <a:pt x="66" y="341"/>
                    </a:lnTo>
                    <a:lnTo>
                      <a:pt x="58" y="341"/>
                    </a:lnTo>
                    <a:lnTo>
                      <a:pt x="58" y="341"/>
                    </a:lnTo>
                    <a:lnTo>
                      <a:pt x="43" y="337"/>
                    </a:lnTo>
                    <a:lnTo>
                      <a:pt x="28" y="333"/>
                    </a:lnTo>
                    <a:lnTo>
                      <a:pt x="28" y="333"/>
                    </a:lnTo>
                    <a:lnTo>
                      <a:pt x="14" y="326"/>
                    </a:lnTo>
                    <a:lnTo>
                      <a:pt x="2" y="316"/>
                    </a:lnTo>
                    <a:lnTo>
                      <a:pt x="2" y="337"/>
                    </a:lnTo>
                    <a:lnTo>
                      <a:pt x="2" y="337"/>
                    </a:lnTo>
                    <a:lnTo>
                      <a:pt x="4" y="374"/>
                    </a:lnTo>
                    <a:lnTo>
                      <a:pt x="4" y="374"/>
                    </a:lnTo>
                    <a:lnTo>
                      <a:pt x="8" y="370"/>
                    </a:lnTo>
                    <a:lnTo>
                      <a:pt x="8" y="370"/>
                    </a:lnTo>
                    <a:lnTo>
                      <a:pt x="18" y="366"/>
                    </a:lnTo>
                    <a:lnTo>
                      <a:pt x="18" y="366"/>
                    </a:lnTo>
                    <a:lnTo>
                      <a:pt x="22" y="366"/>
                    </a:lnTo>
                    <a:lnTo>
                      <a:pt x="22" y="366"/>
                    </a:lnTo>
                    <a:lnTo>
                      <a:pt x="24" y="366"/>
                    </a:lnTo>
                    <a:lnTo>
                      <a:pt x="24" y="366"/>
                    </a:lnTo>
                    <a:lnTo>
                      <a:pt x="28" y="366"/>
                    </a:lnTo>
                    <a:lnTo>
                      <a:pt x="28" y="366"/>
                    </a:lnTo>
                    <a:lnTo>
                      <a:pt x="33" y="370"/>
                    </a:lnTo>
                    <a:lnTo>
                      <a:pt x="39" y="372"/>
                    </a:lnTo>
                    <a:lnTo>
                      <a:pt x="41" y="374"/>
                    </a:lnTo>
                    <a:lnTo>
                      <a:pt x="41" y="374"/>
                    </a:lnTo>
                    <a:lnTo>
                      <a:pt x="45" y="376"/>
                    </a:lnTo>
                    <a:lnTo>
                      <a:pt x="45" y="376"/>
                    </a:lnTo>
                    <a:lnTo>
                      <a:pt x="49" y="378"/>
                    </a:lnTo>
                    <a:lnTo>
                      <a:pt x="49" y="378"/>
                    </a:lnTo>
                    <a:lnTo>
                      <a:pt x="51" y="380"/>
                    </a:lnTo>
                    <a:lnTo>
                      <a:pt x="53" y="380"/>
                    </a:lnTo>
                    <a:lnTo>
                      <a:pt x="53" y="380"/>
                    </a:lnTo>
                    <a:lnTo>
                      <a:pt x="53" y="382"/>
                    </a:lnTo>
                    <a:lnTo>
                      <a:pt x="53" y="382"/>
                    </a:lnTo>
                    <a:lnTo>
                      <a:pt x="53" y="382"/>
                    </a:lnTo>
                    <a:lnTo>
                      <a:pt x="51" y="384"/>
                    </a:lnTo>
                    <a:lnTo>
                      <a:pt x="51" y="384"/>
                    </a:lnTo>
                    <a:lnTo>
                      <a:pt x="51" y="384"/>
                    </a:lnTo>
                    <a:lnTo>
                      <a:pt x="51" y="384"/>
                    </a:lnTo>
                    <a:lnTo>
                      <a:pt x="51" y="384"/>
                    </a:lnTo>
                    <a:lnTo>
                      <a:pt x="47" y="384"/>
                    </a:lnTo>
                    <a:lnTo>
                      <a:pt x="47" y="384"/>
                    </a:lnTo>
                    <a:lnTo>
                      <a:pt x="43" y="382"/>
                    </a:lnTo>
                    <a:lnTo>
                      <a:pt x="43" y="382"/>
                    </a:lnTo>
                    <a:lnTo>
                      <a:pt x="37" y="378"/>
                    </a:lnTo>
                    <a:lnTo>
                      <a:pt x="37" y="378"/>
                    </a:lnTo>
                    <a:lnTo>
                      <a:pt x="37" y="378"/>
                    </a:lnTo>
                    <a:lnTo>
                      <a:pt x="26" y="374"/>
                    </a:lnTo>
                    <a:lnTo>
                      <a:pt x="26" y="374"/>
                    </a:lnTo>
                    <a:lnTo>
                      <a:pt x="24" y="374"/>
                    </a:lnTo>
                    <a:lnTo>
                      <a:pt x="24" y="374"/>
                    </a:lnTo>
                    <a:lnTo>
                      <a:pt x="20" y="374"/>
                    </a:lnTo>
                    <a:lnTo>
                      <a:pt x="20" y="374"/>
                    </a:lnTo>
                    <a:lnTo>
                      <a:pt x="14" y="378"/>
                    </a:lnTo>
                    <a:lnTo>
                      <a:pt x="14" y="378"/>
                    </a:lnTo>
                    <a:lnTo>
                      <a:pt x="8" y="382"/>
                    </a:lnTo>
                    <a:lnTo>
                      <a:pt x="8" y="382"/>
                    </a:lnTo>
                    <a:lnTo>
                      <a:pt x="8" y="382"/>
                    </a:lnTo>
                    <a:lnTo>
                      <a:pt x="6" y="384"/>
                    </a:lnTo>
                    <a:lnTo>
                      <a:pt x="6" y="386"/>
                    </a:lnTo>
                    <a:lnTo>
                      <a:pt x="6" y="387"/>
                    </a:lnTo>
                    <a:lnTo>
                      <a:pt x="6" y="387"/>
                    </a:lnTo>
                    <a:lnTo>
                      <a:pt x="4" y="389"/>
                    </a:lnTo>
                    <a:lnTo>
                      <a:pt x="4" y="389"/>
                    </a:lnTo>
                    <a:lnTo>
                      <a:pt x="8" y="422"/>
                    </a:lnTo>
                    <a:lnTo>
                      <a:pt x="8" y="422"/>
                    </a:lnTo>
                    <a:lnTo>
                      <a:pt x="18" y="430"/>
                    </a:lnTo>
                    <a:lnTo>
                      <a:pt x="20" y="430"/>
                    </a:lnTo>
                    <a:lnTo>
                      <a:pt x="20" y="430"/>
                    </a:lnTo>
                    <a:lnTo>
                      <a:pt x="22" y="432"/>
                    </a:lnTo>
                    <a:lnTo>
                      <a:pt x="26" y="434"/>
                    </a:lnTo>
                    <a:lnTo>
                      <a:pt x="26" y="434"/>
                    </a:lnTo>
                    <a:lnTo>
                      <a:pt x="29" y="434"/>
                    </a:lnTo>
                    <a:lnTo>
                      <a:pt x="29" y="434"/>
                    </a:lnTo>
                    <a:lnTo>
                      <a:pt x="33" y="436"/>
                    </a:lnTo>
                    <a:lnTo>
                      <a:pt x="39" y="438"/>
                    </a:lnTo>
                    <a:lnTo>
                      <a:pt x="47" y="438"/>
                    </a:lnTo>
                    <a:lnTo>
                      <a:pt x="47" y="438"/>
                    </a:lnTo>
                    <a:lnTo>
                      <a:pt x="53" y="438"/>
                    </a:lnTo>
                    <a:lnTo>
                      <a:pt x="53" y="438"/>
                    </a:lnTo>
                    <a:lnTo>
                      <a:pt x="58" y="438"/>
                    </a:lnTo>
                    <a:lnTo>
                      <a:pt x="58" y="438"/>
                    </a:lnTo>
                    <a:lnTo>
                      <a:pt x="60" y="438"/>
                    </a:lnTo>
                    <a:lnTo>
                      <a:pt x="60" y="438"/>
                    </a:lnTo>
                    <a:lnTo>
                      <a:pt x="64" y="436"/>
                    </a:lnTo>
                    <a:lnTo>
                      <a:pt x="68" y="436"/>
                    </a:lnTo>
                    <a:lnTo>
                      <a:pt x="72" y="436"/>
                    </a:lnTo>
                    <a:lnTo>
                      <a:pt x="72" y="436"/>
                    </a:lnTo>
                    <a:lnTo>
                      <a:pt x="76" y="434"/>
                    </a:lnTo>
                    <a:lnTo>
                      <a:pt x="76" y="434"/>
                    </a:lnTo>
                    <a:lnTo>
                      <a:pt x="84" y="432"/>
                    </a:lnTo>
                    <a:lnTo>
                      <a:pt x="84" y="432"/>
                    </a:lnTo>
                    <a:lnTo>
                      <a:pt x="88" y="432"/>
                    </a:lnTo>
                    <a:lnTo>
                      <a:pt x="88" y="432"/>
                    </a:lnTo>
                    <a:lnTo>
                      <a:pt x="91" y="430"/>
                    </a:lnTo>
                    <a:lnTo>
                      <a:pt x="97" y="430"/>
                    </a:lnTo>
                    <a:lnTo>
                      <a:pt x="99" y="430"/>
                    </a:lnTo>
                    <a:lnTo>
                      <a:pt x="101" y="432"/>
                    </a:lnTo>
                    <a:lnTo>
                      <a:pt x="101" y="432"/>
                    </a:lnTo>
                    <a:lnTo>
                      <a:pt x="105" y="432"/>
                    </a:lnTo>
                    <a:lnTo>
                      <a:pt x="107" y="432"/>
                    </a:lnTo>
                    <a:lnTo>
                      <a:pt x="107" y="432"/>
                    </a:lnTo>
                    <a:lnTo>
                      <a:pt x="111" y="434"/>
                    </a:lnTo>
                    <a:lnTo>
                      <a:pt x="113" y="434"/>
                    </a:lnTo>
                    <a:lnTo>
                      <a:pt x="113" y="434"/>
                    </a:lnTo>
                    <a:lnTo>
                      <a:pt x="115" y="436"/>
                    </a:lnTo>
                    <a:lnTo>
                      <a:pt x="119" y="438"/>
                    </a:lnTo>
                    <a:lnTo>
                      <a:pt x="119" y="438"/>
                    </a:lnTo>
                    <a:lnTo>
                      <a:pt x="120" y="442"/>
                    </a:lnTo>
                    <a:lnTo>
                      <a:pt x="120" y="442"/>
                    </a:lnTo>
                    <a:lnTo>
                      <a:pt x="119" y="442"/>
                    </a:lnTo>
                    <a:lnTo>
                      <a:pt x="119" y="442"/>
                    </a:lnTo>
                    <a:lnTo>
                      <a:pt x="117" y="442"/>
                    </a:lnTo>
                    <a:lnTo>
                      <a:pt x="113" y="440"/>
                    </a:lnTo>
                    <a:lnTo>
                      <a:pt x="113" y="440"/>
                    </a:lnTo>
                    <a:lnTo>
                      <a:pt x="109" y="440"/>
                    </a:lnTo>
                    <a:lnTo>
                      <a:pt x="109" y="440"/>
                    </a:lnTo>
                    <a:lnTo>
                      <a:pt x="105" y="440"/>
                    </a:lnTo>
                    <a:lnTo>
                      <a:pt x="105" y="440"/>
                    </a:lnTo>
                    <a:lnTo>
                      <a:pt x="105" y="440"/>
                    </a:lnTo>
                    <a:lnTo>
                      <a:pt x="101" y="438"/>
                    </a:lnTo>
                    <a:lnTo>
                      <a:pt x="97" y="438"/>
                    </a:lnTo>
                    <a:lnTo>
                      <a:pt x="93" y="440"/>
                    </a:lnTo>
                    <a:lnTo>
                      <a:pt x="93" y="440"/>
                    </a:lnTo>
                    <a:lnTo>
                      <a:pt x="89" y="440"/>
                    </a:lnTo>
                    <a:lnTo>
                      <a:pt x="89" y="440"/>
                    </a:lnTo>
                    <a:lnTo>
                      <a:pt x="88" y="442"/>
                    </a:lnTo>
                    <a:lnTo>
                      <a:pt x="88" y="442"/>
                    </a:lnTo>
                    <a:lnTo>
                      <a:pt x="82" y="444"/>
                    </a:lnTo>
                    <a:lnTo>
                      <a:pt x="82" y="444"/>
                    </a:lnTo>
                    <a:lnTo>
                      <a:pt x="72" y="446"/>
                    </a:lnTo>
                    <a:lnTo>
                      <a:pt x="72" y="446"/>
                    </a:lnTo>
                    <a:lnTo>
                      <a:pt x="66" y="447"/>
                    </a:lnTo>
                    <a:lnTo>
                      <a:pt x="66" y="447"/>
                    </a:lnTo>
                    <a:lnTo>
                      <a:pt x="62" y="449"/>
                    </a:lnTo>
                    <a:lnTo>
                      <a:pt x="60" y="449"/>
                    </a:lnTo>
                    <a:lnTo>
                      <a:pt x="60" y="449"/>
                    </a:lnTo>
                    <a:lnTo>
                      <a:pt x="53" y="449"/>
                    </a:lnTo>
                    <a:lnTo>
                      <a:pt x="47" y="451"/>
                    </a:lnTo>
                    <a:lnTo>
                      <a:pt x="47" y="449"/>
                    </a:lnTo>
                    <a:lnTo>
                      <a:pt x="47" y="451"/>
                    </a:lnTo>
                    <a:lnTo>
                      <a:pt x="37" y="449"/>
                    </a:lnTo>
                    <a:lnTo>
                      <a:pt x="31" y="449"/>
                    </a:lnTo>
                    <a:lnTo>
                      <a:pt x="31" y="449"/>
                    </a:lnTo>
                    <a:lnTo>
                      <a:pt x="22" y="447"/>
                    </a:lnTo>
                    <a:lnTo>
                      <a:pt x="12" y="442"/>
                    </a:lnTo>
                    <a:lnTo>
                      <a:pt x="12" y="442"/>
                    </a:lnTo>
                    <a:lnTo>
                      <a:pt x="10" y="442"/>
                    </a:lnTo>
                    <a:lnTo>
                      <a:pt x="10" y="442"/>
                    </a:lnTo>
                    <a:lnTo>
                      <a:pt x="14" y="463"/>
                    </a:lnTo>
                    <a:lnTo>
                      <a:pt x="16" y="482"/>
                    </a:lnTo>
                    <a:lnTo>
                      <a:pt x="16" y="482"/>
                    </a:lnTo>
                    <a:lnTo>
                      <a:pt x="16" y="492"/>
                    </a:lnTo>
                    <a:lnTo>
                      <a:pt x="16" y="492"/>
                    </a:lnTo>
                    <a:lnTo>
                      <a:pt x="14" y="502"/>
                    </a:lnTo>
                    <a:lnTo>
                      <a:pt x="14" y="502"/>
                    </a:lnTo>
                    <a:lnTo>
                      <a:pt x="14" y="525"/>
                    </a:lnTo>
                    <a:lnTo>
                      <a:pt x="10" y="544"/>
                    </a:lnTo>
                    <a:lnTo>
                      <a:pt x="10" y="544"/>
                    </a:lnTo>
                    <a:lnTo>
                      <a:pt x="12" y="558"/>
                    </a:lnTo>
                    <a:lnTo>
                      <a:pt x="12" y="558"/>
                    </a:lnTo>
                    <a:lnTo>
                      <a:pt x="18" y="569"/>
                    </a:lnTo>
                    <a:lnTo>
                      <a:pt x="26" y="577"/>
                    </a:lnTo>
                    <a:lnTo>
                      <a:pt x="37" y="585"/>
                    </a:lnTo>
                    <a:lnTo>
                      <a:pt x="49" y="587"/>
                    </a:lnTo>
                    <a:lnTo>
                      <a:pt x="49" y="587"/>
                    </a:lnTo>
                    <a:lnTo>
                      <a:pt x="66" y="591"/>
                    </a:lnTo>
                    <a:lnTo>
                      <a:pt x="82" y="596"/>
                    </a:lnTo>
                    <a:lnTo>
                      <a:pt x="82" y="596"/>
                    </a:lnTo>
                    <a:lnTo>
                      <a:pt x="101" y="602"/>
                    </a:lnTo>
                    <a:lnTo>
                      <a:pt x="101" y="602"/>
                    </a:lnTo>
                    <a:lnTo>
                      <a:pt x="119" y="606"/>
                    </a:lnTo>
                    <a:lnTo>
                      <a:pt x="144" y="610"/>
                    </a:lnTo>
                    <a:lnTo>
                      <a:pt x="144" y="610"/>
                    </a:lnTo>
                    <a:lnTo>
                      <a:pt x="153" y="606"/>
                    </a:lnTo>
                    <a:lnTo>
                      <a:pt x="165" y="598"/>
                    </a:lnTo>
                    <a:lnTo>
                      <a:pt x="165" y="598"/>
                    </a:lnTo>
                    <a:lnTo>
                      <a:pt x="177" y="585"/>
                    </a:lnTo>
                    <a:lnTo>
                      <a:pt x="177" y="585"/>
                    </a:lnTo>
                    <a:lnTo>
                      <a:pt x="186" y="569"/>
                    </a:lnTo>
                    <a:lnTo>
                      <a:pt x="186" y="569"/>
                    </a:lnTo>
                    <a:lnTo>
                      <a:pt x="192" y="560"/>
                    </a:lnTo>
                    <a:lnTo>
                      <a:pt x="192" y="560"/>
                    </a:lnTo>
                    <a:lnTo>
                      <a:pt x="194" y="550"/>
                    </a:lnTo>
                    <a:lnTo>
                      <a:pt x="194" y="550"/>
                    </a:lnTo>
                    <a:lnTo>
                      <a:pt x="194" y="546"/>
                    </a:lnTo>
                    <a:lnTo>
                      <a:pt x="194" y="544"/>
                    </a:lnTo>
                    <a:lnTo>
                      <a:pt x="194" y="542"/>
                    </a:lnTo>
                    <a:lnTo>
                      <a:pt x="194" y="542"/>
                    </a:lnTo>
                    <a:lnTo>
                      <a:pt x="194" y="542"/>
                    </a:lnTo>
                    <a:lnTo>
                      <a:pt x="194" y="540"/>
                    </a:lnTo>
                    <a:lnTo>
                      <a:pt x="194" y="540"/>
                    </a:lnTo>
                    <a:lnTo>
                      <a:pt x="194" y="540"/>
                    </a:lnTo>
                    <a:lnTo>
                      <a:pt x="194" y="536"/>
                    </a:lnTo>
                    <a:lnTo>
                      <a:pt x="192" y="535"/>
                    </a:lnTo>
                    <a:lnTo>
                      <a:pt x="192" y="533"/>
                    </a:lnTo>
                    <a:lnTo>
                      <a:pt x="192" y="533"/>
                    </a:lnTo>
                    <a:lnTo>
                      <a:pt x="186" y="527"/>
                    </a:lnTo>
                    <a:lnTo>
                      <a:pt x="179" y="521"/>
                    </a:lnTo>
                    <a:lnTo>
                      <a:pt x="179" y="521"/>
                    </a:lnTo>
                    <a:lnTo>
                      <a:pt x="169" y="519"/>
                    </a:lnTo>
                    <a:lnTo>
                      <a:pt x="169" y="519"/>
                    </a:lnTo>
                    <a:lnTo>
                      <a:pt x="163" y="519"/>
                    </a:lnTo>
                    <a:lnTo>
                      <a:pt x="163" y="519"/>
                    </a:lnTo>
                    <a:lnTo>
                      <a:pt x="159" y="521"/>
                    </a:lnTo>
                    <a:lnTo>
                      <a:pt x="155" y="521"/>
                    </a:lnTo>
                    <a:lnTo>
                      <a:pt x="150" y="521"/>
                    </a:lnTo>
                    <a:lnTo>
                      <a:pt x="150" y="521"/>
                    </a:lnTo>
                    <a:lnTo>
                      <a:pt x="144" y="523"/>
                    </a:lnTo>
                    <a:lnTo>
                      <a:pt x="140" y="525"/>
                    </a:lnTo>
                    <a:lnTo>
                      <a:pt x="140" y="525"/>
                    </a:lnTo>
                    <a:lnTo>
                      <a:pt x="120" y="527"/>
                    </a:lnTo>
                    <a:lnTo>
                      <a:pt x="120" y="527"/>
                    </a:lnTo>
                    <a:lnTo>
                      <a:pt x="120" y="527"/>
                    </a:lnTo>
                    <a:lnTo>
                      <a:pt x="113" y="529"/>
                    </a:lnTo>
                    <a:lnTo>
                      <a:pt x="113" y="529"/>
                    </a:lnTo>
                    <a:lnTo>
                      <a:pt x="107" y="529"/>
                    </a:lnTo>
                    <a:lnTo>
                      <a:pt x="105" y="529"/>
                    </a:lnTo>
                    <a:lnTo>
                      <a:pt x="105" y="529"/>
                    </a:lnTo>
                    <a:lnTo>
                      <a:pt x="97" y="527"/>
                    </a:lnTo>
                    <a:lnTo>
                      <a:pt x="95" y="525"/>
                    </a:lnTo>
                    <a:lnTo>
                      <a:pt x="95" y="525"/>
                    </a:lnTo>
                    <a:lnTo>
                      <a:pt x="93" y="525"/>
                    </a:lnTo>
                    <a:lnTo>
                      <a:pt x="91" y="525"/>
                    </a:lnTo>
                    <a:lnTo>
                      <a:pt x="91" y="525"/>
                    </a:lnTo>
                    <a:lnTo>
                      <a:pt x="88" y="523"/>
                    </a:lnTo>
                    <a:lnTo>
                      <a:pt x="88" y="523"/>
                    </a:lnTo>
                    <a:lnTo>
                      <a:pt x="86" y="521"/>
                    </a:lnTo>
                    <a:lnTo>
                      <a:pt x="82" y="519"/>
                    </a:lnTo>
                    <a:lnTo>
                      <a:pt x="82" y="519"/>
                    </a:lnTo>
                    <a:lnTo>
                      <a:pt x="82" y="517"/>
                    </a:lnTo>
                    <a:lnTo>
                      <a:pt x="82" y="517"/>
                    </a:lnTo>
                    <a:lnTo>
                      <a:pt x="84" y="515"/>
                    </a:lnTo>
                    <a:lnTo>
                      <a:pt x="84" y="515"/>
                    </a:lnTo>
                    <a:lnTo>
                      <a:pt x="86" y="515"/>
                    </a:lnTo>
                    <a:lnTo>
                      <a:pt x="86" y="515"/>
                    </a:lnTo>
                    <a:lnTo>
                      <a:pt x="88" y="515"/>
                    </a:lnTo>
                    <a:lnTo>
                      <a:pt x="88" y="515"/>
                    </a:lnTo>
                    <a:lnTo>
                      <a:pt x="89" y="517"/>
                    </a:lnTo>
                    <a:lnTo>
                      <a:pt x="91" y="517"/>
                    </a:lnTo>
                    <a:lnTo>
                      <a:pt x="91" y="517"/>
                    </a:lnTo>
                    <a:lnTo>
                      <a:pt x="93" y="519"/>
                    </a:lnTo>
                    <a:lnTo>
                      <a:pt x="93" y="519"/>
                    </a:lnTo>
                    <a:lnTo>
                      <a:pt x="97" y="519"/>
                    </a:lnTo>
                    <a:lnTo>
                      <a:pt x="99" y="519"/>
                    </a:lnTo>
                    <a:lnTo>
                      <a:pt x="99" y="519"/>
                    </a:lnTo>
                    <a:lnTo>
                      <a:pt x="99" y="519"/>
                    </a:lnTo>
                    <a:lnTo>
                      <a:pt x="103" y="519"/>
                    </a:lnTo>
                    <a:lnTo>
                      <a:pt x="103" y="519"/>
                    </a:lnTo>
                    <a:lnTo>
                      <a:pt x="105" y="519"/>
                    </a:lnTo>
                    <a:lnTo>
                      <a:pt x="107" y="519"/>
                    </a:lnTo>
                    <a:lnTo>
                      <a:pt x="107" y="519"/>
                    </a:lnTo>
                    <a:lnTo>
                      <a:pt x="107" y="519"/>
                    </a:lnTo>
                    <a:lnTo>
                      <a:pt x="107" y="519"/>
                    </a:lnTo>
                    <a:lnTo>
                      <a:pt x="111" y="519"/>
                    </a:lnTo>
                    <a:lnTo>
                      <a:pt x="111" y="519"/>
                    </a:lnTo>
                    <a:lnTo>
                      <a:pt x="117" y="517"/>
                    </a:lnTo>
                    <a:lnTo>
                      <a:pt x="117" y="517"/>
                    </a:lnTo>
                    <a:lnTo>
                      <a:pt x="120" y="517"/>
                    </a:lnTo>
                    <a:lnTo>
                      <a:pt x="120" y="517"/>
                    </a:lnTo>
                    <a:lnTo>
                      <a:pt x="132" y="513"/>
                    </a:lnTo>
                    <a:lnTo>
                      <a:pt x="140" y="511"/>
                    </a:lnTo>
                    <a:lnTo>
                      <a:pt x="140" y="511"/>
                    </a:lnTo>
                    <a:lnTo>
                      <a:pt x="148" y="509"/>
                    </a:lnTo>
                    <a:lnTo>
                      <a:pt x="148" y="509"/>
                    </a:lnTo>
                    <a:lnTo>
                      <a:pt x="153" y="507"/>
                    </a:lnTo>
                    <a:lnTo>
                      <a:pt x="159" y="507"/>
                    </a:lnTo>
                    <a:lnTo>
                      <a:pt x="159" y="507"/>
                    </a:lnTo>
                    <a:lnTo>
                      <a:pt x="163" y="505"/>
                    </a:lnTo>
                    <a:lnTo>
                      <a:pt x="167" y="505"/>
                    </a:lnTo>
                    <a:lnTo>
                      <a:pt x="167" y="505"/>
                    </a:lnTo>
                    <a:lnTo>
                      <a:pt x="171" y="505"/>
                    </a:lnTo>
                    <a:lnTo>
                      <a:pt x="171" y="505"/>
                    </a:lnTo>
                    <a:lnTo>
                      <a:pt x="180" y="507"/>
                    </a:lnTo>
                    <a:lnTo>
                      <a:pt x="182" y="505"/>
                    </a:lnTo>
                    <a:lnTo>
                      <a:pt x="182" y="505"/>
                    </a:lnTo>
                    <a:lnTo>
                      <a:pt x="182" y="505"/>
                    </a:lnTo>
                    <a:lnTo>
                      <a:pt x="182" y="505"/>
                    </a:lnTo>
                    <a:lnTo>
                      <a:pt x="184" y="504"/>
                    </a:lnTo>
                    <a:lnTo>
                      <a:pt x="184" y="504"/>
                    </a:lnTo>
                    <a:lnTo>
                      <a:pt x="186" y="498"/>
                    </a:lnTo>
                    <a:lnTo>
                      <a:pt x="186" y="498"/>
                    </a:lnTo>
                    <a:lnTo>
                      <a:pt x="188" y="492"/>
                    </a:lnTo>
                    <a:lnTo>
                      <a:pt x="188" y="492"/>
                    </a:lnTo>
                    <a:lnTo>
                      <a:pt x="188" y="488"/>
                    </a:lnTo>
                    <a:lnTo>
                      <a:pt x="188" y="488"/>
                    </a:lnTo>
                    <a:lnTo>
                      <a:pt x="188" y="486"/>
                    </a:lnTo>
                    <a:lnTo>
                      <a:pt x="188" y="486"/>
                    </a:lnTo>
                    <a:lnTo>
                      <a:pt x="188" y="484"/>
                    </a:lnTo>
                    <a:lnTo>
                      <a:pt x="188" y="484"/>
                    </a:lnTo>
                    <a:lnTo>
                      <a:pt x="188" y="482"/>
                    </a:lnTo>
                    <a:lnTo>
                      <a:pt x="188" y="480"/>
                    </a:lnTo>
                    <a:lnTo>
                      <a:pt x="188" y="480"/>
                    </a:lnTo>
                    <a:lnTo>
                      <a:pt x="186" y="478"/>
                    </a:lnTo>
                    <a:lnTo>
                      <a:pt x="186" y="476"/>
                    </a:lnTo>
                    <a:lnTo>
                      <a:pt x="186" y="476"/>
                    </a:lnTo>
                    <a:lnTo>
                      <a:pt x="186" y="475"/>
                    </a:lnTo>
                    <a:lnTo>
                      <a:pt x="186" y="473"/>
                    </a:lnTo>
                    <a:lnTo>
                      <a:pt x="184" y="469"/>
                    </a:lnTo>
                    <a:lnTo>
                      <a:pt x="182" y="465"/>
                    </a:lnTo>
                    <a:lnTo>
                      <a:pt x="182" y="463"/>
                    </a:lnTo>
                    <a:lnTo>
                      <a:pt x="182" y="463"/>
                    </a:lnTo>
                    <a:lnTo>
                      <a:pt x="180" y="461"/>
                    </a:lnTo>
                    <a:lnTo>
                      <a:pt x="180" y="461"/>
                    </a:lnTo>
                    <a:lnTo>
                      <a:pt x="177" y="453"/>
                    </a:lnTo>
                    <a:lnTo>
                      <a:pt x="175" y="449"/>
                    </a:lnTo>
                    <a:lnTo>
                      <a:pt x="173" y="447"/>
                    </a:lnTo>
                    <a:lnTo>
                      <a:pt x="173" y="447"/>
                    </a:lnTo>
                    <a:lnTo>
                      <a:pt x="167" y="442"/>
                    </a:lnTo>
                    <a:lnTo>
                      <a:pt x="167" y="442"/>
                    </a:lnTo>
                    <a:lnTo>
                      <a:pt x="161" y="434"/>
                    </a:lnTo>
                    <a:lnTo>
                      <a:pt x="157" y="430"/>
                    </a:lnTo>
                    <a:lnTo>
                      <a:pt x="157" y="430"/>
                    </a:lnTo>
                    <a:lnTo>
                      <a:pt x="157" y="428"/>
                    </a:lnTo>
                    <a:lnTo>
                      <a:pt x="157" y="428"/>
                    </a:lnTo>
                    <a:lnTo>
                      <a:pt x="157" y="428"/>
                    </a:lnTo>
                    <a:lnTo>
                      <a:pt x="159" y="426"/>
                    </a:lnTo>
                    <a:lnTo>
                      <a:pt x="159" y="426"/>
                    </a:lnTo>
                    <a:lnTo>
                      <a:pt x="161" y="428"/>
                    </a:lnTo>
                    <a:lnTo>
                      <a:pt x="163" y="430"/>
                    </a:lnTo>
                    <a:lnTo>
                      <a:pt x="163" y="430"/>
                    </a:lnTo>
                    <a:lnTo>
                      <a:pt x="171" y="438"/>
                    </a:lnTo>
                    <a:lnTo>
                      <a:pt x="171" y="438"/>
                    </a:lnTo>
                    <a:lnTo>
                      <a:pt x="177" y="444"/>
                    </a:lnTo>
                    <a:lnTo>
                      <a:pt x="179" y="447"/>
                    </a:lnTo>
                    <a:lnTo>
                      <a:pt x="180" y="449"/>
                    </a:lnTo>
                    <a:lnTo>
                      <a:pt x="180" y="449"/>
                    </a:lnTo>
                    <a:lnTo>
                      <a:pt x="186" y="457"/>
                    </a:lnTo>
                    <a:lnTo>
                      <a:pt x="186" y="457"/>
                    </a:lnTo>
                    <a:lnTo>
                      <a:pt x="188" y="461"/>
                    </a:lnTo>
                    <a:lnTo>
                      <a:pt x="188" y="461"/>
                    </a:lnTo>
                    <a:lnTo>
                      <a:pt x="190" y="465"/>
                    </a:lnTo>
                    <a:lnTo>
                      <a:pt x="190" y="465"/>
                    </a:lnTo>
                    <a:lnTo>
                      <a:pt x="192" y="471"/>
                    </a:lnTo>
                    <a:lnTo>
                      <a:pt x="194" y="471"/>
                    </a:lnTo>
                    <a:lnTo>
                      <a:pt x="194" y="471"/>
                    </a:lnTo>
                    <a:lnTo>
                      <a:pt x="194" y="475"/>
                    </a:lnTo>
                    <a:lnTo>
                      <a:pt x="194" y="476"/>
                    </a:lnTo>
                    <a:lnTo>
                      <a:pt x="194" y="476"/>
                    </a:lnTo>
                    <a:lnTo>
                      <a:pt x="196" y="478"/>
                    </a:lnTo>
                    <a:lnTo>
                      <a:pt x="196" y="480"/>
                    </a:lnTo>
                    <a:lnTo>
                      <a:pt x="196" y="480"/>
                    </a:lnTo>
                    <a:lnTo>
                      <a:pt x="196" y="484"/>
                    </a:lnTo>
                    <a:lnTo>
                      <a:pt x="196" y="486"/>
                    </a:lnTo>
                    <a:lnTo>
                      <a:pt x="196" y="488"/>
                    </a:lnTo>
                    <a:lnTo>
                      <a:pt x="196" y="488"/>
                    </a:lnTo>
                    <a:lnTo>
                      <a:pt x="196" y="492"/>
                    </a:lnTo>
                    <a:lnTo>
                      <a:pt x="196" y="492"/>
                    </a:lnTo>
                    <a:lnTo>
                      <a:pt x="194" y="500"/>
                    </a:lnTo>
                    <a:lnTo>
                      <a:pt x="194" y="500"/>
                    </a:lnTo>
                    <a:lnTo>
                      <a:pt x="192" y="507"/>
                    </a:lnTo>
                    <a:lnTo>
                      <a:pt x="192" y="507"/>
                    </a:lnTo>
                    <a:lnTo>
                      <a:pt x="190" y="511"/>
                    </a:lnTo>
                    <a:lnTo>
                      <a:pt x="190" y="511"/>
                    </a:lnTo>
                    <a:lnTo>
                      <a:pt x="190" y="511"/>
                    </a:lnTo>
                    <a:lnTo>
                      <a:pt x="196" y="515"/>
                    </a:lnTo>
                    <a:lnTo>
                      <a:pt x="200" y="519"/>
                    </a:lnTo>
                    <a:lnTo>
                      <a:pt x="200" y="519"/>
                    </a:lnTo>
                    <a:lnTo>
                      <a:pt x="213" y="513"/>
                    </a:lnTo>
                    <a:lnTo>
                      <a:pt x="213" y="513"/>
                    </a:lnTo>
                    <a:lnTo>
                      <a:pt x="221" y="507"/>
                    </a:lnTo>
                    <a:lnTo>
                      <a:pt x="221" y="507"/>
                    </a:lnTo>
                    <a:lnTo>
                      <a:pt x="231" y="502"/>
                    </a:lnTo>
                    <a:lnTo>
                      <a:pt x="231" y="502"/>
                    </a:lnTo>
                    <a:lnTo>
                      <a:pt x="242" y="498"/>
                    </a:lnTo>
                    <a:lnTo>
                      <a:pt x="242" y="498"/>
                    </a:lnTo>
                    <a:lnTo>
                      <a:pt x="248" y="496"/>
                    </a:lnTo>
                    <a:lnTo>
                      <a:pt x="248" y="496"/>
                    </a:lnTo>
                    <a:lnTo>
                      <a:pt x="254" y="494"/>
                    </a:lnTo>
                    <a:lnTo>
                      <a:pt x="254" y="494"/>
                    </a:lnTo>
                    <a:lnTo>
                      <a:pt x="266" y="492"/>
                    </a:lnTo>
                    <a:lnTo>
                      <a:pt x="266" y="492"/>
                    </a:lnTo>
                    <a:lnTo>
                      <a:pt x="270" y="492"/>
                    </a:lnTo>
                    <a:lnTo>
                      <a:pt x="271" y="492"/>
                    </a:lnTo>
                    <a:lnTo>
                      <a:pt x="275" y="490"/>
                    </a:lnTo>
                    <a:lnTo>
                      <a:pt x="275" y="490"/>
                    </a:lnTo>
                    <a:lnTo>
                      <a:pt x="275" y="488"/>
                    </a:lnTo>
                    <a:lnTo>
                      <a:pt x="273" y="486"/>
                    </a:lnTo>
                    <a:lnTo>
                      <a:pt x="273" y="484"/>
                    </a:lnTo>
                    <a:lnTo>
                      <a:pt x="273" y="484"/>
                    </a:lnTo>
                    <a:lnTo>
                      <a:pt x="271" y="482"/>
                    </a:lnTo>
                    <a:lnTo>
                      <a:pt x="270" y="480"/>
                    </a:lnTo>
                    <a:lnTo>
                      <a:pt x="270" y="480"/>
                    </a:lnTo>
                    <a:lnTo>
                      <a:pt x="270" y="478"/>
                    </a:lnTo>
                    <a:lnTo>
                      <a:pt x="268" y="476"/>
                    </a:lnTo>
                    <a:lnTo>
                      <a:pt x="268" y="476"/>
                    </a:lnTo>
                    <a:lnTo>
                      <a:pt x="266" y="475"/>
                    </a:lnTo>
                    <a:lnTo>
                      <a:pt x="264" y="473"/>
                    </a:lnTo>
                    <a:lnTo>
                      <a:pt x="264" y="473"/>
                    </a:lnTo>
                    <a:lnTo>
                      <a:pt x="262" y="471"/>
                    </a:lnTo>
                    <a:lnTo>
                      <a:pt x="262" y="471"/>
                    </a:lnTo>
                    <a:lnTo>
                      <a:pt x="262" y="471"/>
                    </a:lnTo>
                    <a:lnTo>
                      <a:pt x="260" y="469"/>
                    </a:lnTo>
                    <a:lnTo>
                      <a:pt x="258" y="469"/>
                    </a:lnTo>
                    <a:lnTo>
                      <a:pt x="258" y="469"/>
                    </a:lnTo>
                    <a:lnTo>
                      <a:pt x="252" y="465"/>
                    </a:lnTo>
                    <a:lnTo>
                      <a:pt x="252" y="465"/>
                    </a:lnTo>
                    <a:lnTo>
                      <a:pt x="248" y="463"/>
                    </a:lnTo>
                    <a:lnTo>
                      <a:pt x="246" y="463"/>
                    </a:lnTo>
                    <a:lnTo>
                      <a:pt x="246" y="463"/>
                    </a:lnTo>
                    <a:lnTo>
                      <a:pt x="241" y="459"/>
                    </a:lnTo>
                    <a:lnTo>
                      <a:pt x="239" y="459"/>
                    </a:lnTo>
                    <a:lnTo>
                      <a:pt x="239" y="459"/>
                    </a:lnTo>
                    <a:lnTo>
                      <a:pt x="235" y="457"/>
                    </a:lnTo>
                    <a:lnTo>
                      <a:pt x="235" y="457"/>
                    </a:lnTo>
                    <a:lnTo>
                      <a:pt x="229" y="457"/>
                    </a:lnTo>
                    <a:lnTo>
                      <a:pt x="229" y="457"/>
                    </a:lnTo>
                    <a:lnTo>
                      <a:pt x="229" y="457"/>
                    </a:lnTo>
                    <a:lnTo>
                      <a:pt x="227" y="455"/>
                    </a:lnTo>
                    <a:lnTo>
                      <a:pt x="223" y="455"/>
                    </a:lnTo>
                    <a:lnTo>
                      <a:pt x="223" y="455"/>
                    </a:lnTo>
                    <a:lnTo>
                      <a:pt x="221" y="455"/>
                    </a:lnTo>
                    <a:lnTo>
                      <a:pt x="221" y="453"/>
                    </a:lnTo>
                    <a:lnTo>
                      <a:pt x="221" y="453"/>
                    </a:lnTo>
                    <a:lnTo>
                      <a:pt x="223" y="451"/>
                    </a:lnTo>
                    <a:lnTo>
                      <a:pt x="223" y="451"/>
                    </a:lnTo>
                    <a:lnTo>
                      <a:pt x="227" y="451"/>
                    </a:lnTo>
                    <a:lnTo>
                      <a:pt x="227" y="451"/>
                    </a:lnTo>
                    <a:lnTo>
                      <a:pt x="229" y="451"/>
                    </a:lnTo>
                    <a:lnTo>
                      <a:pt x="231" y="451"/>
                    </a:lnTo>
                    <a:lnTo>
                      <a:pt x="231" y="451"/>
                    </a:lnTo>
                    <a:lnTo>
                      <a:pt x="237" y="453"/>
                    </a:lnTo>
                    <a:lnTo>
                      <a:pt x="237" y="453"/>
                    </a:lnTo>
                    <a:lnTo>
                      <a:pt x="241" y="453"/>
                    </a:lnTo>
                    <a:lnTo>
                      <a:pt x="242" y="453"/>
                    </a:lnTo>
                    <a:lnTo>
                      <a:pt x="242" y="453"/>
                    </a:lnTo>
                    <a:lnTo>
                      <a:pt x="248" y="455"/>
                    </a:lnTo>
                    <a:lnTo>
                      <a:pt x="248" y="457"/>
                    </a:lnTo>
                    <a:lnTo>
                      <a:pt x="250" y="457"/>
                    </a:lnTo>
                    <a:lnTo>
                      <a:pt x="250" y="457"/>
                    </a:lnTo>
                    <a:lnTo>
                      <a:pt x="256" y="459"/>
                    </a:lnTo>
                    <a:lnTo>
                      <a:pt x="256" y="459"/>
                    </a:lnTo>
                    <a:lnTo>
                      <a:pt x="262" y="463"/>
                    </a:lnTo>
                    <a:lnTo>
                      <a:pt x="264" y="463"/>
                    </a:lnTo>
                    <a:lnTo>
                      <a:pt x="264" y="463"/>
                    </a:lnTo>
                    <a:lnTo>
                      <a:pt x="266" y="465"/>
                    </a:lnTo>
                    <a:lnTo>
                      <a:pt x="266" y="465"/>
                    </a:lnTo>
                    <a:lnTo>
                      <a:pt x="270" y="467"/>
                    </a:lnTo>
                    <a:lnTo>
                      <a:pt x="271" y="469"/>
                    </a:lnTo>
                    <a:lnTo>
                      <a:pt x="271" y="469"/>
                    </a:lnTo>
                    <a:lnTo>
                      <a:pt x="273" y="471"/>
                    </a:lnTo>
                    <a:lnTo>
                      <a:pt x="275" y="473"/>
                    </a:lnTo>
                    <a:lnTo>
                      <a:pt x="275" y="473"/>
                    </a:lnTo>
                    <a:lnTo>
                      <a:pt x="277" y="475"/>
                    </a:lnTo>
                    <a:lnTo>
                      <a:pt x="279" y="476"/>
                    </a:lnTo>
                    <a:lnTo>
                      <a:pt x="279" y="476"/>
                    </a:lnTo>
                    <a:lnTo>
                      <a:pt x="279" y="478"/>
                    </a:lnTo>
                    <a:lnTo>
                      <a:pt x="283" y="482"/>
                    </a:lnTo>
                    <a:lnTo>
                      <a:pt x="283" y="484"/>
                    </a:lnTo>
                    <a:lnTo>
                      <a:pt x="283" y="484"/>
                    </a:lnTo>
                    <a:lnTo>
                      <a:pt x="285" y="490"/>
                    </a:lnTo>
                    <a:lnTo>
                      <a:pt x="285" y="490"/>
                    </a:lnTo>
                    <a:lnTo>
                      <a:pt x="285" y="492"/>
                    </a:lnTo>
                    <a:lnTo>
                      <a:pt x="285" y="492"/>
                    </a:lnTo>
                    <a:lnTo>
                      <a:pt x="291" y="492"/>
                    </a:lnTo>
                    <a:lnTo>
                      <a:pt x="291" y="492"/>
                    </a:lnTo>
                    <a:lnTo>
                      <a:pt x="301" y="496"/>
                    </a:lnTo>
                    <a:lnTo>
                      <a:pt x="302" y="496"/>
                    </a:lnTo>
                    <a:lnTo>
                      <a:pt x="302" y="496"/>
                    </a:lnTo>
                    <a:lnTo>
                      <a:pt x="304" y="498"/>
                    </a:lnTo>
                    <a:lnTo>
                      <a:pt x="304" y="498"/>
                    </a:lnTo>
                    <a:lnTo>
                      <a:pt x="308" y="500"/>
                    </a:lnTo>
                    <a:lnTo>
                      <a:pt x="308" y="500"/>
                    </a:lnTo>
                    <a:lnTo>
                      <a:pt x="308" y="500"/>
                    </a:lnTo>
                    <a:lnTo>
                      <a:pt x="312" y="504"/>
                    </a:lnTo>
                    <a:lnTo>
                      <a:pt x="312" y="504"/>
                    </a:lnTo>
                    <a:lnTo>
                      <a:pt x="314" y="504"/>
                    </a:lnTo>
                    <a:lnTo>
                      <a:pt x="314" y="504"/>
                    </a:lnTo>
                    <a:lnTo>
                      <a:pt x="316" y="507"/>
                    </a:lnTo>
                    <a:lnTo>
                      <a:pt x="318" y="509"/>
                    </a:lnTo>
                    <a:lnTo>
                      <a:pt x="318" y="509"/>
                    </a:lnTo>
                    <a:lnTo>
                      <a:pt x="318" y="511"/>
                    </a:lnTo>
                    <a:lnTo>
                      <a:pt x="318" y="511"/>
                    </a:lnTo>
                    <a:lnTo>
                      <a:pt x="316" y="513"/>
                    </a:lnTo>
                    <a:lnTo>
                      <a:pt x="316" y="513"/>
                    </a:lnTo>
                    <a:lnTo>
                      <a:pt x="314" y="513"/>
                    </a:lnTo>
                    <a:lnTo>
                      <a:pt x="314" y="513"/>
                    </a:lnTo>
                    <a:lnTo>
                      <a:pt x="314" y="511"/>
                    </a:lnTo>
                    <a:lnTo>
                      <a:pt x="314" y="511"/>
                    </a:lnTo>
                    <a:lnTo>
                      <a:pt x="310" y="511"/>
                    </a:lnTo>
                    <a:lnTo>
                      <a:pt x="310" y="511"/>
                    </a:lnTo>
                    <a:lnTo>
                      <a:pt x="306" y="509"/>
                    </a:lnTo>
                    <a:lnTo>
                      <a:pt x="304" y="509"/>
                    </a:lnTo>
                    <a:lnTo>
                      <a:pt x="304" y="509"/>
                    </a:lnTo>
                    <a:lnTo>
                      <a:pt x="301" y="507"/>
                    </a:lnTo>
                    <a:lnTo>
                      <a:pt x="297" y="507"/>
                    </a:lnTo>
                    <a:lnTo>
                      <a:pt x="297" y="507"/>
                    </a:lnTo>
                    <a:lnTo>
                      <a:pt x="287" y="505"/>
                    </a:lnTo>
                    <a:lnTo>
                      <a:pt x="287" y="505"/>
                    </a:lnTo>
                    <a:lnTo>
                      <a:pt x="285" y="505"/>
                    </a:lnTo>
                    <a:lnTo>
                      <a:pt x="283" y="505"/>
                    </a:lnTo>
                    <a:lnTo>
                      <a:pt x="283" y="505"/>
                    </a:lnTo>
                    <a:lnTo>
                      <a:pt x="281" y="505"/>
                    </a:lnTo>
                    <a:lnTo>
                      <a:pt x="277" y="505"/>
                    </a:lnTo>
                    <a:lnTo>
                      <a:pt x="273" y="505"/>
                    </a:lnTo>
                    <a:lnTo>
                      <a:pt x="271" y="505"/>
                    </a:lnTo>
                    <a:lnTo>
                      <a:pt x="271" y="505"/>
                    </a:lnTo>
                    <a:lnTo>
                      <a:pt x="268" y="505"/>
                    </a:lnTo>
                    <a:lnTo>
                      <a:pt x="268" y="505"/>
                    </a:lnTo>
                    <a:lnTo>
                      <a:pt x="258" y="507"/>
                    </a:lnTo>
                    <a:lnTo>
                      <a:pt x="258" y="507"/>
                    </a:lnTo>
                    <a:lnTo>
                      <a:pt x="252" y="509"/>
                    </a:lnTo>
                    <a:lnTo>
                      <a:pt x="252" y="509"/>
                    </a:lnTo>
                    <a:lnTo>
                      <a:pt x="246" y="511"/>
                    </a:lnTo>
                    <a:lnTo>
                      <a:pt x="246" y="511"/>
                    </a:lnTo>
                    <a:lnTo>
                      <a:pt x="237" y="515"/>
                    </a:lnTo>
                    <a:lnTo>
                      <a:pt x="237" y="515"/>
                    </a:lnTo>
                    <a:lnTo>
                      <a:pt x="227" y="519"/>
                    </a:lnTo>
                    <a:lnTo>
                      <a:pt x="227" y="519"/>
                    </a:lnTo>
                    <a:lnTo>
                      <a:pt x="219" y="523"/>
                    </a:lnTo>
                    <a:lnTo>
                      <a:pt x="206" y="529"/>
                    </a:lnTo>
                    <a:lnTo>
                      <a:pt x="208" y="533"/>
                    </a:lnTo>
                    <a:lnTo>
                      <a:pt x="208" y="536"/>
                    </a:lnTo>
                    <a:lnTo>
                      <a:pt x="208" y="536"/>
                    </a:lnTo>
                    <a:lnTo>
                      <a:pt x="210" y="538"/>
                    </a:lnTo>
                    <a:lnTo>
                      <a:pt x="210" y="540"/>
                    </a:lnTo>
                    <a:lnTo>
                      <a:pt x="210" y="540"/>
                    </a:lnTo>
                    <a:lnTo>
                      <a:pt x="210" y="542"/>
                    </a:lnTo>
                    <a:lnTo>
                      <a:pt x="210" y="544"/>
                    </a:lnTo>
                    <a:lnTo>
                      <a:pt x="210" y="546"/>
                    </a:lnTo>
                    <a:lnTo>
                      <a:pt x="210" y="546"/>
                    </a:lnTo>
                    <a:lnTo>
                      <a:pt x="208" y="554"/>
                    </a:lnTo>
                    <a:lnTo>
                      <a:pt x="208" y="554"/>
                    </a:lnTo>
                    <a:lnTo>
                      <a:pt x="206" y="565"/>
                    </a:lnTo>
                    <a:lnTo>
                      <a:pt x="200" y="577"/>
                    </a:lnTo>
                    <a:lnTo>
                      <a:pt x="200" y="577"/>
                    </a:lnTo>
                    <a:lnTo>
                      <a:pt x="194" y="587"/>
                    </a:lnTo>
                    <a:lnTo>
                      <a:pt x="186" y="595"/>
                    </a:lnTo>
                    <a:lnTo>
                      <a:pt x="186" y="595"/>
                    </a:lnTo>
                    <a:lnTo>
                      <a:pt x="173" y="608"/>
                    </a:lnTo>
                    <a:lnTo>
                      <a:pt x="173" y="608"/>
                    </a:lnTo>
                    <a:lnTo>
                      <a:pt x="167" y="612"/>
                    </a:lnTo>
                    <a:lnTo>
                      <a:pt x="167" y="612"/>
                    </a:lnTo>
                    <a:lnTo>
                      <a:pt x="173" y="612"/>
                    </a:lnTo>
                    <a:lnTo>
                      <a:pt x="173" y="612"/>
                    </a:lnTo>
                    <a:lnTo>
                      <a:pt x="231" y="610"/>
                    </a:lnTo>
                    <a:lnTo>
                      <a:pt x="239" y="610"/>
                    </a:lnTo>
                    <a:lnTo>
                      <a:pt x="241" y="610"/>
                    </a:lnTo>
                    <a:lnTo>
                      <a:pt x="241" y="610"/>
                    </a:lnTo>
                    <a:lnTo>
                      <a:pt x="242" y="606"/>
                    </a:lnTo>
                    <a:lnTo>
                      <a:pt x="242" y="602"/>
                    </a:lnTo>
                    <a:lnTo>
                      <a:pt x="242" y="602"/>
                    </a:lnTo>
                    <a:lnTo>
                      <a:pt x="246" y="596"/>
                    </a:lnTo>
                    <a:lnTo>
                      <a:pt x="248" y="595"/>
                    </a:lnTo>
                    <a:lnTo>
                      <a:pt x="248" y="595"/>
                    </a:lnTo>
                    <a:lnTo>
                      <a:pt x="254" y="589"/>
                    </a:lnTo>
                    <a:lnTo>
                      <a:pt x="254" y="587"/>
                    </a:lnTo>
                    <a:lnTo>
                      <a:pt x="254" y="587"/>
                    </a:lnTo>
                    <a:lnTo>
                      <a:pt x="258" y="581"/>
                    </a:lnTo>
                    <a:lnTo>
                      <a:pt x="260" y="581"/>
                    </a:lnTo>
                    <a:lnTo>
                      <a:pt x="260" y="581"/>
                    </a:lnTo>
                    <a:lnTo>
                      <a:pt x="264" y="577"/>
                    </a:lnTo>
                    <a:lnTo>
                      <a:pt x="266" y="575"/>
                    </a:lnTo>
                    <a:lnTo>
                      <a:pt x="266" y="575"/>
                    </a:lnTo>
                    <a:lnTo>
                      <a:pt x="273" y="567"/>
                    </a:lnTo>
                    <a:lnTo>
                      <a:pt x="273" y="567"/>
                    </a:lnTo>
                    <a:lnTo>
                      <a:pt x="285" y="558"/>
                    </a:lnTo>
                    <a:lnTo>
                      <a:pt x="299" y="550"/>
                    </a:lnTo>
                    <a:lnTo>
                      <a:pt x="299" y="550"/>
                    </a:lnTo>
                    <a:lnTo>
                      <a:pt x="328" y="533"/>
                    </a:lnTo>
                    <a:lnTo>
                      <a:pt x="337" y="529"/>
                    </a:lnTo>
                    <a:lnTo>
                      <a:pt x="337" y="529"/>
                    </a:lnTo>
                    <a:lnTo>
                      <a:pt x="361" y="517"/>
                    </a:lnTo>
                    <a:lnTo>
                      <a:pt x="361" y="517"/>
                    </a:lnTo>
                    <a:lnTo>
                      <a:pt x="376" y="507"/>
                    </a:lnTo>
                    <a:lnTo>
                      <a:pt x="390" y="498"/>
                    </a:lnTo>
                    <a:lnTo>
                      <a:pt x="390" y="498"/>
                    </a:lnTo>
                    <a:lnTo>
                      <a:pt x="403" y="486"/>
                    </a:lnTo>
                    <a:lnTo>
                      <a:pt x="413" y="473"/>
                    </a:lnTo>
                    <a:lnTo>
                      <a:pt x="413" y="473"/>
                    </a:lnTo>
                    <a:lnTo>
                      <a:pt x="423" y="459"/>
                    </a:lnTo>
                    <a:lnTo>
                      <a:pt x="426" y="442"/>
                    </a:lnTo>
                    <a:lnTo>
                      <a:pt x="426" y="442"/>
                    </a:lnTo>
                    <a:lnTo>
                      <a:pt x="430" y="428"/>
                    </a:lnTo>
                    <a:lnTo>
                      <a:pt x="430" y="411"/>
                    </a:lnTo>
                    <a:lnTo>
                      <a:pt x="432" y="411"/>
                    </a:lnTo>
                    <a:lnTo>
                      <a:pt x="430" y="407"/>
                    </a:lnTo>
                    <a:lnTo>
                      <a:pt x="430" y="407"/>
                    </a:lnTo>
                    <a:lnTo>
                      <a:pt x="430" y="403"/>
                    </a:lnTo>
                    <a:lnTo>
                      <a:pt x="430" y="401"/>
                    </a:lnTo>
                    <a:lnTo>
                      <a:pt x="430" y="401"/>
                    </a:lnTo>
                    <a:lnTo>
                      <a:pt x="430" y="397"/>
                    </a:lnTo>
                    <a:lnTo>
                      <a:pt x="430" y="395"/>
                    </a:lnTo>
                    <a:lnTo>
                      <a:pt x="430" y="395"/>
                    </a:lnTo>
                    <a:lnTo>
                      <a:pt x="428" y="391"/>
                    </a:lnTo>
                    <a:lnTo>
                      <a:pt x="428" y="389"/>
                    </a:lnTo>
                    <a:lnTo>
                      <a:pt x="428" y="389"/>
                    </a:lnTo>
                    <a:lnTo>
                      <a:pt x="428" y="387"/>
                    </a:lnTo>
                    <a:lnTo>
                      <a:pt x="426" y="384"/>
                    </a:lnTo>
                    <a:lnTo>
                      <a:pt x="426" y="384"/>
                    </a:lnTo>
                    <a:lnTo>
                      <a:pt x="421" y="374"/>
                    </a:lnTo>
                    <a:lnTo>
                      <a:pt x="415" y="366"/>
                    </a:lnTo>
                    <a:lnTo>
                      <a:pt x="415" y="366"/>
                    </a:lnTo>
                    <a:lnTo>
                      <a:pt x="411" y="364"/>
                    </a:lnTo>
                    <a:lnTo>
                      <a:pt x="411" y="364"/>
                    </a:lnTo>
                    <a:lnTo>
                      <a:pt x="411" y="362"/>
                    </a:lnTo>
                    <a:lnTo>
                      <a:pt x="411" y="362"/>
                    </a:lnTo>
                    <a:lnTo>
                      <a:pt x="405" y="360"/>
                    </a:lnTo>
                    <a:lnTo>
                      <a:pt x="399" y="358"/>
                    </a:lnTo>
                    <a:lnTo>
                      <a:pt x="399" y="358"/>
                    </a:lnTo>
                    <a:lnTo>
                      <a:pt x="395" y="356"/>
                    </a:lnTo>
                    <a:lnTo>
                      <a:pt x="395" y="356"/>
                    </a:lnTo>
                    <a:lnTo>
                      <a:pt x="390" y="358"/>
                    </a:lnTo>
                    <a:lnTo>
                      <a:pt x="390" y="358"/>
                    </a:lnTo>
                    <a:lnTo>
                      <a:pt x="399" y="370"/>
                    </a:lnTo>
                    <a:lnTo>
                      <a:pt x="399" y="370"/>
                    </a:lnTo>
                    <a:lnTo>
                      <a:pt x="405" y="386"/>
                    </a:lnTo>
                    <a:lnTo>
                      <a:pt x="405" y="386"/>
                    </a:lnTo>
                    <a:lnTo>
                      <a:pt x="409" y="401"/>
                    </a:lnTo>
                    <a:lnTo>
                      <a:pt x="409" y="401"/>
                    </a:lnTo>
                    <a:lnTo>
                      <a:pt x="409" y="411"/>
                    </a:lnTo>
                    <a:lnTo>
                      <a:pt x="411" y="415"/>
                    </a:lnTo>
                    <a:lnTo>
                      <a:pt x="411" y="415"/>
                    </a:lnTo>
                    <a:lnTo>
                      <a:pt x="411" y="420"/>
                    </a:lnTo>
                    <a:lnTo>
                      <a:pt x="411" y="420"/>
                    </a:lnTo>
                    <a:lnTo>
                      <a:pt x="411" y="426"/>
                    </a:lnTo>
                    <a:lnTo>
                      <a:pt x="411" y="428"/>
                    </a:lnTo>
                    <a:lnTo>
                      <a:pt x="411" y="428"/>
                    </a:lnTo>
                    <a:lnTo>
                      <a:pt x="411" y="432"/>
                    </a:lnTo>
                    <a:lnTo>
                      <a:pt x="409" y="432"/>
                    </a:lnTo>
                    <a:lnTo>
                      <a:pt x="409" y="432"/>
                    </a:lnTo>
                    <a:lnTo>
                      <a:pt x="407" y="430"/>
                    </a:lnTo>
                    <a:lnTo>
                      <a:pt x="407" y="428"/>
                    </a:lnTo>
                    <a:lnTo>
                      <a:pt x="407" y="428"/>
                    </a:lnTo>
                    <a:lnTo>
                      <a:pt x="405" y="422"/>
                    </a:lnTo>
                    <a:lnTo>
                      <a:pt x="405" y="422"/>
                    </a:lnTo>
                    <a:lnTo>
                      <a:pt x="403" y="413"/>
                    </a:lnTo>
                    <a:lnTo>
                      <a:pt x="403" y="413"/>
                    </a:lnTo>
                    <a:lnTo>
                      <a:pt x="403" y="413"/>
                    </a:lnTo>
                    <a:lnTo>
                      <a:pt x="401" y="401"/>
                    </a:lnTo>
                    <a:lnTo>
                      <a:pt x="401" y="401"/>
                    </a:lnTo>
                    <a:lnTo>
                      <a:pt x="397" y="387"/>
                    </a:lnTo>
                    <a:lnTo>
                      <a:pt x="392" y="376"/>
                    </a:lnTo>
                    <a:lnTo>
                      <a:pt x="392" y="376"/>
                    </a:lnTo>
                    <a:lnTo>
                      <a:pt x="382" y="364"/>
                    </a:lnTo>
                    <a:lnTo>
                      <a:pt x="382" y="364"/>
                    </a:lnTo>
                    <a:lnTo>
                      <a:pt x="368" y="353"/>
                    </a:lnTo>
                    <a:lnTo>
                      <a:pt x="368" y="353"/>
                    </a:lnTo>
                    <a:lnTo>
                      <a:pt x="363" y="349"/>
                    </a:lnTo>
                    <a:lnTo>
                      <a:pt x="363" y="349"/>
                    </a:lnTo>
                    <a:lnTo>
                      <a:pt x="357" y="345"/>
                    </a:lnTo>
                    <a:lnTo>
                      <a:pt x="357" y="345"/>
                    </a:lnTo>
                    <a:lnTo>
                      <a:pt x="341" y="335"/>
                    </a:lnTo>
                    <a:lnTo>
                      <a:pt x="341" y="335"/>
                    </a:lnTo>
                    <a:lnTo>
                      <a:pt x="333" y="333"/>
                    </a:lnTo>
                    <a:lnTo>
                      <a:pt x="333" y="333"/>
                    </a:lnTo>
                    <a:lnTo>
                      <a:pt x="328" y="329"/>
                    </a:lnTo>
                    <a:lnTo>
                      <a:pt x="322" y="326"/>
                    </a:lnTo>
                    <a:lnTo>
                      <a:pt x="314" y="324"/>
                    </a:lnTo>
                    <a:lnTo>
                      <a:pt x="314" y="324"/>
                    </a:lnTo>
                    <a:lnTo>
                      <a:pt x="308" y="320"/>
                    </a:lnTo>
                    <a:lnTo>
                      <a:pt x="308" y="320"/>
                    </a:lnTo>
                    <a:lnTo>
                      <a:pt x="304" y="320"/>
                    </a:lnTo>
                    <a:lnTo>
                      <a:pt x="304" y="320"/>
                    </a:lnTo>
                    <a:lnTo>
                      <a:pt x="297" y="316"/>
                    </a:lnTo>
                    <a:lnTo>
                      <a:pt x="297" y="316"/>
                    </a:lnTo>
                    <a:lnTo>
                      <a:pt x="297" y="316"/>
                    </a:lnTo>
                    <a:lnTo>
                      <a:pt x="291" y="314"/>
                    </a:lnTo>
                    <a:lnTo>
                      <a:pt x="289" y="312"/>
                    </a:lnTo>
                    <a:lnTo>
                      <a:pt x="289" y="312"/>
                    </a:lnTo>
                    <a:lnTo>
                      <a:pt x="287" y="310"/>
                    </a:lnTo>
                    <a:lnTo>
                      <a:pt x="287" y="310"/>
                    </a:lnTo>
                    <a:lnTo>
                      <a:pt x="289" y="308"/>
                    </a:lnTo>
                    <a:lnTo>
                      <a:pt x="289" y="308"/>
                    </a:lnTo>
                    <a:lnTo>
                      <a:pt x="291" y="308"/>
                    </a:lnTo>
                    <a:lnTo>
                      <a:pt x="291" y="308"/>
                    </a:lnTo>
                    <a:lnTo>
                      <a:pt x="297" y="310"/>
                    </a:lnTo>
                    <a:lnTo>
                      <a:pt x="297" y="310"/>
                    </a:lnTo>
                    <a:lnTo>
                      <a:pt x="306" y="312"/>
                    </a:lnTo>
                    <a:lnTo>
                      <a:pt x="306" y="312"/>
                    </a:lnTo>
                    <a:lnTo>
                      <a:pt x="318" y="316"/>
                    </a:lnTo>
                    <a:lnTo>
                      <a:pt x="318" y="316"/>
                    </a:lnTo>
                    <a:lnTo>
                      <a:pt x="324" y="318"/>
                    </a:lnTo>
                    <a:lnTo>
                      <a:pt x="332" y="320"/>
                    </a:lnTo>
                    <a:lnTo>
                      <a:pt x="332" y="320"/>
                    </a:lnTo>
                    <a:lnTo>
                      <a:pt x="337" y="322"/>
                    </a:lnTo>
                    <a:lnTo>
                      <a:pt x="339" y="324"/>
                    </a:lnTo>
                    <a:lnTo>
                      <a:pt x="339" y="324"/>
                    </a:lnTo>
                    <a:lnTo>
                      <a:pt x="345" y="326"/>
                    </a:lnTo>
                    <a:lnTo>
                      <a:pt x="345" y="326"/>
                    </a:lnTo>
                    <a:lnTo>
                      <a:pt x="345" y="326"/>
                    </a:lnTo>
                    <a:lnTo>
                      <a:pt x="345" y="320"/>
                    </a:lnTo>
                    <a:lnTo>
                      <a:pt x="343" y="316"/>
                    </a:lnTo>
                    <a:lnTo>
                      <a:pt x="343" y="316"/>
                    </a:lnTo>
                    <a:lnTo>
                      <a:pt x="343" y="314"/>
                    </a:lnTo>
                    <a:lnTo>
                      <a:pt x="343" y="314"/>
                    </a:lnTo>
                    <a:lnTo>
                      <a:pt x="341" y="308"/>
                    </a:lnTo>
                    <a:lnTo>
                      <a:pt x="339" y="306"/>
                    </a:lnTo>
                    <a:lnTo>
                      <a:pt x="339" y="306"/>
                    </a:lnTo>
                    <a:lnTo>
                      <a:pt x="339" y="302"/>
                    </a:lnTo>
                    <a:lnTo>
                      <a:pt x="337" y="300"/>
                    </a:lnTo>
                    <a:lnTo>
                      <a:pt x="335" y="296"/>
                    </a:lnTo>
                    <a:lnTo>
                      <a:pt x="335" y="296"/>
                    </a:lnTo>
                    <a:lnTo>
                      <a:pt x="333" y="295"/>
                    </a:lnTo>
                    <a:lnTo>
                      <a:pt x="332" y="291"/>
                    </a:lnTo>
                    <a:lnTo>
                      <a:pt x="332" y="289"/>
                    </a:lnTo>
                    <a:lnTo>
                      <a:pt x="332" y="289"/>
                    </a:lnTo>
                    <a:lnTo>
                      <a:pt x="326" y="285"/>
                    </a:lnTo>
                    <a:lnTo>
                      <a:pt x="326" y="285"/>
                    </a:lnTo>
                    <a:lnTo>
                      <a:pt x="320" y="279"/>
                    </a:lnTo>
                    <a:lnTo>
                      <a:pt x="318" y="279"/>
                    </a:lnTo>
                    <a:lnTo>
                      <a:pt x="318" y="277"/>
                    </a:lnTo>
                    <a:lnTo>
                      <a:pt x="318" y="277"/>
                    </a:lnTo>
                    <a:lnTo>
                      <a:pt x="312" y="275"/>
                    </a:lnTo>
                    <a:lnTo>
                      <a:pt x="310" y="275"/>
                    </a:lnTo>
                    <a:lnTo>
                      <a:pt x="310" y="275"/>
                    </a:lnTo>
                    <a:lnTo>
                      <a:pt x="308" y="273"/>
                    </a:lnTo>
                    <a:lnTo>
                      <a:pt x="304" y="273"/>
                    </a:lnTo>
                    <a:lnTo>
                      <a:pt x="304" y="273"/>
                    </a:lnTo>
                    <a:lnTo>
                      <a:pt x="301" y="271"/>
                    </a:lnTo>
                    <a:lnTo>
                      <a:pt x="299" y="271"/>
                    </a:lnTo>
                    <a:lnTo>
                      <a:pt x="299" y="271"/>
                    </a:lnTo>
                    <a:lnTo>
                      <a:pt x="297" y="271"/>
                    </a:lnTo>
                    <a:lnTo>
                      <a:pt x="291" y="269"/>
                    </a:lnTo>
                    <a:lnTo>
                      <a:pt x="291" y="269"/>
                    </a:lnTo>
                    <a:lnTo>
                      <a:pt x="289" y="269"/>
                    </a:lnTo>
                    <a:lnTo>
                      <a:pt x="289" y="267"/>
                    </a:lnTo>
                    <a:lnTo>
                      <a:pt x="289" y="267"/>
                    </a:lnTo>
                    <a:lnTo>
                      <a:pt x="289" y="266"/>
                    </a:lnTo>
                    <a:lnTo>
                      <a:pt x="291" y="266"/>
                    </a:lnTo>
                    <a:lnTo>
                      <a:pt x="297" y="266"/>
                    </a:lnTo>
                    <a:lnTo>
                      <a:pt x="297" y="266"/>
                    </a:lnTo>
                    <a:lnTo>
                      <a:pt x="299" y="266"/>
                    </a:lnTo>
                    <a:lnTo>
                      <a:pt x="301" y="266"/>
                    </a:lnTo>
                    <a:lnTo>
                      <a:pt x="301" y="266"/>
                    </a:lnTo>
                    <a:lnTo>
                      <a:pt x="306" y="267"/>
                    </a:lnTo>
                    <a:lnTo>
                      <a:pt x="310" y="267"/>
                    </a:lnTo>
                    <a:lnTo>
                      <a:pt x="310" y="267"/>
                    </a:lnTo>
                    <a:lnTo>
                      <a:pt x="312" y="269"/>
                    </a:lnTo>
                    <a:lnTo>
                      <a:pt x="314" y="269"/>
                    </a:lnTo>
                    <a:lnTo>
                      <a:pt x="314" y="269"/>
                    </a:lnTo>
                    <a:lnTo>
                      <a:pt x="320" y="271"/>
                    </a:lnTo>
                    <a:lnTo>
                      <a:pt x="322" y="273"/>
                    </a:lnTo>
                    <a:lnTo>
                      <a:pt x="324" y="275"/>
                    </a:lnTo>
                    <a:lnTo>
                      <a:pt x="324" y="275"/>
                    </a:lnTo>
                    <a:lnTo>
                      <a:pt x="330" y="279"/>
                    </a:lnTo>
                    <a:lnTo>
                      <a:pt x="330" y="279"/>
                    </a:lnTo>
                    <a:lnTo>
                      <a:pt x="335" y="285"/>
                    </a:lnTo>
                    <a:lnTo>
                      <a:pt x="337" y="285"/>
                    </a:lnTo>
                    <a:lnTo>
                      <a:pt x="341" y="289"/>
                    </a:lnTo>
                    <a:lnTo>
                      <a:pt x="341" y="289"/>
                    </a:lnTo>
                    <a:lnTo>
                      <a:pt x="343" y="293"/>
                    </a:lnTo>
                    <a:lnTo>
                      <a:pt x="345" y="296"/>
                    </a:lnTo>
                    <a:lnTo>
                      <a:pt x="347" y="298"/>
                    </a:lnTo>
                    <a:lnTo>
                      <a:pt x="347" y="298"/>
                    </a:lnTo>
                    <a:lnTo>
                      <a:pt x="347" y="302"/>
                    </a:lnTo>
                    <a:lnTo>
                      <a:pt x="349" y="304"/>
                    </a:lnTo>
                    <a:lnTo>
                      <a:pt x="349" y="304"/>
                    </a:lnTo>
                    <a:lnTo>
                      <a:pt x="351" y="310"/>
                    </a:lnTo>
                    <a:lnTo>
                      <a:pt x="351" y="312"/>
                    </a:lnTo>
                    <a:lnTo>
                      <a:pt x="351" y="312"/>
                    </a:lnTo>
                    <a:lnTo>
                      <a:pt x="353" y="314"/>
                    </a:lnTo>
                    <a:lnTo>
                      <a:pt x="353" y="318"/>
                    </a:lnTo>
                    <a:lnTo>
                      <a:pt x="353" y="318"/>
                    </a:lnTo>
                    <a:lnTo>
                      <a:pt x="355" y="324"/>
                    </a:lnTo>
                    <a:lnTo>
                      <a:pt x="355" y="327"/>
                    </a:lnTo>
                    <a:lnTo>
                      <a:pt x="357" y="331"/>
                    </a:lnTo>
                    <a:lnTo>
                      <a:pt x="357" y="331"/>
                    </a:lnTo>
                    <a:lnTo>
                      <a:pt x="361" y="335"/>
                    </a:lnTo>
                    <a:lnTo>
                      <a:pt x="364" y="337"/>
                    </a:lnTo>
                    <a:lnTo>
                      <a:pt x="364" y="337"/>
                    </a:lnTo>
                    <a:lnTo>
                      <a:pt x="368" y="339"/>
                    </a:lnTo>
                    <a:lnTo>
                      <a:pt x="368" y="339"/>
                    </a:lnTo>
                    <a:lnTo>
                      <a:pt x="368" y="339"/>
                    </a:lnTo>
                    <a:lnTo>
                      <a:pt x="376" y="345"/>
                    </a:lnTo>
                    <a:lnTo>
                      <a:pt x="376" y="345"/>
                    </a:lnTo>
                    <a:lnTo>
                      <a:pt x="382" y="349"/>
                    </a:lnTo>
                    <a:lnTo>
                      <a:pt x="382" y="349"/>
                    </a:lnTo>
                    <a:lnTo>
                      <a:pt x="382" y="349"/>
                    </a:lnTo>
                    <a:lnTo>
                      <a:pt x="384" y="349"/>
                    </a:lnTo>
                    <a:lnTo>
                      <a:pt x="384" y="349"/>
                    </a:lnTo>
                    <a:lnTo>
                      <a:pt x="388" y="347"/>
                    </a:lnTo>
                    <a:lnTo>
                      <a:pt x="388" y="347"/>
                    </a:lnTo>
                    <a:lnTo>
                      <a:pt x="395" y="347"/>
                    </a:lnTo>
                    <a:lnTo>
                      <a:pt x="395" y="347"/>
                    </a:lnTo>
                    <a:lnTo>
                      <a:pt x="401" y="347"/>
                    </a:lnTo>
                    <a:lnTo>
                      <a:pt x="401" y="347"/>
                    </a:lnTo>
                    <a:lnTo>
                      <a:pt x="405" y="347"/>
                    </a:lnTo>
                    <a:lnTo>
                      <a:pt x="405" y="343"/>
                    </a:lnTo>
                    <a:lnTo>
                      <a:pt x="405" y="343"/>
                    </a:lnTo>
                    <a:lnTo>
                      <a:pt x="405" y="341"/>
                    </a:lnTo>
                    <a:lnTo>
                      <a:pt x="405" y="337"/>
                    </a:lnTo>
                    <a:lnTo>
                      <a:pt x="405" y="333"/>
                    </a:lnTo>
                    <a:lnTo>
                      <a:pt x="405" y="333"/>
                    </a:lnTo>
                    <a:lnTo>
                      <a:pt x="405" y="327"/>
                    </a:lnTo>
                    <a:lnTo>
                      <a:pt x="405" y="327"/>
                    </a:lnTo>
                    <a:lnTo>
                      <a:pt x="409" y="314"/>
                    </a:lnTo>
                    <a:lnTo>
                      <a:pt x="409" y="314"/>
                    </a:lnTo>
                    <a:lnTo>
                      <a:pt x="417" y="302"/>
                    </a:lnTo>
                    <a:lnTo>
                      <a:pt x="417" y="302"/>
                    </a:lnTo>
                    <a:lnTo>
                      <a:pt x="424" y="293"/>
                    </a:lnTo>
                    <a:lnTo>
                      <a:pt x="424" y="293"/>
                    </a:lnTo>
                    <a:lnTo>
                      <a:pt x="434" y="283"/>
                    </a:lnTo>
                    <a:lnTo>
                      <a:pt x="434" y="283"/>
                    </a:lnTo>
                    <a:lnTo>
                      <a:pt x="440" y="275"/>
                    </a:lnTo>
                    <a:lnTo>
                      <a:pt x="440" y="275"/>
                    </a:lnTo>
                    <a:lnTo>
                      <a:pt x="446" y="266"/>
                    </a:lnTo>
                    <a:lnTo>
                      <a:pt x="446" y="266"/>
                    </a:lnTo>
                    <a:lnTo>
                      <a:pt x="448" y="258"/>
                    </a:lnTo>
                    <a:lnTo>
                      <a:pt x="448" y="256"/>
                    </a:lnTo>
                    <a:lnTo>
                      <a:pt x="450" y="256"/>
                    </a:lnTo>
                    <a:lnTo>
                      <a:pt x="448" y="256"/>
                    </a:lnTo>
                    <a:lnTo>
                      <a:pt x="448" y="256"/>
                    </a:lnTo>
                    <a:lnTo>
                      <a:pt x="448" y="250"/>
                    </a:lnTo>
                    <a:lnTo>
                      <a:pt x="448" y="250"/>
                    </a:lnTo>
                    <a:lnTo>
                      <a:pt x="448" y="248"/>
                    </a:lnTo>
                    <a:lnTo>
                      <a:pt x="448" y="248"/>
                    </a:lnTo>
                    <a:lnTo>
                      <a:pt x="448" y="246"/>
                    </a:lnTo>
                    <a:lnTo>
                      <a:pt x="448" y="246"/>
                    </a:lnTo>
                    <a:lnTo>
                      <a:pt x="448" y="242"/>
                    </a:lnTo>
                    <a:lnTo>
                      <a:pt x="448" y="242"/>
                    </a:lnTo>
                    <a:lnTo>
                      <a:pt x="448" y="242"/>
                    </a:lnTo>
                    <a:lnTo>
                      <a:pt x="446" y="237"/>
                    </a:lnTo>
                    <a:lnTo>
                      <a:pt x="446" y="237"/>
                    </a:lnTo>
                    <a:lnTo>
                      <a:pt x="448" y="235"/>
                    </a:lnTo>
                    <a:lnTo>
                      <a:pt x="448" y="235"/>
                    </a:lnTo>
                    <a:lnTo>
                      <a:pt x="448" y="235"/>
                    </a:lnTo>
                    <a:lnTo>
                      <a:pt x="448" y="235"/>
                    </a:lnTo>
                    <a:lnTo>
                      <a:pt x="450" y="237"/>
                    </a:lnTo>
                    <a:lnTo>
                      <a:pt x="452" y="238"/>
                    </a:lnTo>
                    <a:lnTo>
                      <a:pt x="452" y="238"/>
                    </a:lnTo>
                    <a:lnTo>
                      <a:pt x="454" y="240"/>
                    </a:lnTo>
                    <a:lnTo>
                      <a:pt x="454" y="240"/>
                    </a:lnTo>
                    <a:lnTo>
                      <a:pt x="455" y="248"/>
                    </a:lnTo>
                    <a:lnTo>
                      <a:pt x="455" y="248"/>
                    </a:lnTo>
                    <a:lnTo>
                      <a:pt x="457" y="252"/>
                    </a:lnTo>
                    <a:lnTo>
                      <a:pt x="455" y="254"/>
                    </a:lnTo>
                    <a:lnTo>
                      <a:pt x="457" y="254"/>
                    </a:lnTo>
                    <a:lnTo>
                      <a:pt x="457" y="254"/>
                    </a:lnTo>
                    <a:lnTo>
                      <a:pt x="457" y="254"/>
                    </a:lnTo>
                    <a:lnTo>
                      <a:pt x="457" y="254"/>
                    </a:lnTo>
                    <a:lnTo>
                      <a:pt x="457" y="258"/>
                    </a:lnTo>
                    <a:lnTo>
                      <a:pt x="457" y="258"/>
                    </a:lnTo>
                    <a:lnTo>
                      <a:pt x="457" y="269"/>
                    </a:lnTo>
                    <a:lnTo>
                      <a:pt x="457" y="269"/>
                    </a:lnTo>
                    <a:lnTo>
                      <a:pt x="455" y="273"/>
                    </a:lnTo>
                    <a:lnTo>
                      <a:pt x="455" y="273"/>
                    </a:lnTo>
                    <a:lnTo>
                      <a:pt x="455" y="273"/>
                    </a:lnTo>
                    <a:lnTo>
                      <a:pt x="459" y="275"/>
                    </a:lnTo>
                    <a:lnTo>
                      <a:pt x="459" y="275"/>
                    </a:lnTo>
                    <a:lnTo>
                      <a:pt x="461" y="279"/>
                    </a:lnTo>
                    <a:lnTo>
                      <a:pt x="461" y="279"/>
                    </a:lnTo>
                    <a:lnTo>
                      <a:pt x="463" y="281"/>
                    </a:lnTo>
                    <a:lnTo>
                      <a:pt x="463" y="281"/>
                    </a:lnTo>
                    <a:lnTo>
                      <a:pt x="463" y="281"/>
                    </a:lnTo>
                    <a:lnTo>
                      <a:pt x="465" y="283"/>
                    </a:lnTo>
                    <a:lnTo>
                      <a:pt x="465" y="285"/>
                    </a:lnTo>
                    <a:lnTo>
                      <a:pt x="465" y="285"/>
                    </a:lnTo>
                    <a:lnTo>
                      <a:pt x="467" y="287"/>
                    </a:lnTo>
                    <a:lnTo>
                      <a:pt x="467" y="287"/>
                    </a:lnTo>
                    <a:lnTo>
                      <a:pt x="467" y="287"/>
                    </a:lnTo>
                    <a:lnTo>
                      <a:pt x="469" y="291"/>
                    </a:lnTo>
                    <a:lnTo>
                      <a:pt x="469" y="293"/>
                    </a:lnTo>
                    <a:lnTo>
                      <a:pt x="469" y="293"/>
                    </a:lnTo>
                    <a:lnTo>
                      <a:pt x="471" y="295"/>
                    </a:lnTo>
                    <a:lnTo>
                      <a:pt x="471" y="296"/>
                    </a:lnTo>
                    <a:lnTo>
                      <a:pt x="471" y="296"/>
                    </a:lnTo>
                    <a:lnTo>
                      <a:pt x="473" y="300"/>
                    </a:lnTo>
                    <a:lnTo>
                      <a:pt x="473" y="300"/>
                    </a:lnTo>
                    <a:lnTo>
                      <a:pt x="473" y="300"/>
                    </a:lnTo>
                    <a:lnTo>
                      <a:pt x="473" y="304"/>
                    </a:lnTo>
                    <a:lnTo>
                      <a:pt x="475" y="308"/>
                    </a:lnTo>
                    <a:lnTo>
                      <a:pt x="475" y="308"/>
                    </a:lnTo>
                    <a:lnTo>
                      <a:pt x="475" y="310"/>
                    </a:lnTo>
                    <a:lnTo>
                      <a:pt x="475" y="314"/>
                    </a:lnTo>
                    <a:lnTo>
                      <a:pt x="475" y="322"/>
                    </a:lnTo>
                    <a:lnTo>
                      <a:pt x="475" y="322"/>
                    </a:lnTo>
                    <a:lnTo>
                      <a:pt x="475" y="324"/>
                    </a:lnTo>
                    <a:lnTo>
                      <a:pt x="473" y="324"/>
                    </a:lnTo>
                    <a:lnTo>
                      <a:pt x="473" y="324"/>
                    </a:lnTo>
                    <a:lnTo>
                      <a:pt x="473" y="324"/>
                    </a:lnTo>
                    <a:lnTo>
                      <a:pt x="473" y="324"/>
                    </a:lnTo>
                    <a:lnTo>
                      <a:pt x="471" y="322"/>
                    </a:lnTo>
                    <a:lnTo>
                      <a:pt x="469" y="316"/>
                    </a:lnTo>
                    <a:lnTo>
                      <a:pt x="469" y="310"/>
                    </a:lnTo>
                    <a:lnTo>
                      <a:pt x="469" y="310"/>
                    </a:lnTo>
                    <a:lnTo>
                      <a:pt x="469" y="308"/>
                    </a:lnTo>
                    <a:lnTo>
                      <a:pt x="467" y="306"/>
                    </a:lnTo>
                    <a:lnTo>
                      <a:pt x="467" y="306"/>
                    </a:lnTo>
                    <a:lnTo>
                      <a:pt x="467" y="304"/>
                    </a:lnTo>
                    <a:lnTo>
                      <a:pt x="465" y="302"/>
                    </a:lnTo>
                    <a:lnTo>
                      <a:pt x="465" y="302"/>
                    </a:lnTo>
                    <a:lnTo>
                      <a:pt x="465" y="300"/>
                    </a:lnTo>
                    <a:lnTo>
                      <a:pt x="463" y="296"/>
                    </a:lnTo>
                    <a:lnTo>
                      <a:pt x="463" y="296"/>
                    </a:lnTo>
                    <a:lnTo>
                      <a:pt x="463" y="295"/>
                    </a:lnTo>
                    <a:lnTo>
                      <a:pt x="463" y="295"/>
                    </a:lnTo>
                    <a:lnTo>
                      <a:pt x="463" y="295"/>
                    </a:lnTo>
                    <a:lnTo>
                      <a:pt x="461" y="291"/>
                    </a:lnTo>
                    <a:lnTo>
                      <a:pt x="459" y="291"/>
                    </a:lnTo>
                    <a:lnTo>
                      <a:pt x="459" y="291"/>
                    </a:lnTo>
                    <a:lnTo>
                      <a:pt x="459" y="289"/>
                    </a:lnTo>
                    <a:lnTo>
                      <a:pt x="457" y="289"/>
                    </a:lnTo>
                    <a:lnTo>
                      <a:pt x="457" y="289"/>
                    </a:lnTo>
                    <a:lnTo>
                      <a:pt x="457" y="287"/>
                    </a:lnTo>
                    <a:lnTo>
                      <a:pt x="455" y="287"/>
                    </a:lnTo>
                    <a:lnTo>
                      <a:pt x="455" y="287"/>
                    </a:lnTo>
                    <a:lnTo>
                      <a:pt x="455" y="285"/>
                    </a:lnTo>
                    <a:lnTo>
                      <a:pt x="455" y="285"/>
                    </a:lnTo>
                    <a:lnTo>
                      <a:pt x="454" y="283"/>
                    </a:lnTo>
                    <a:lnTo>
                      <a:pt x="454" y="283"/>
                    </a:lnTo>
                    <a:lnTo>
                      <a:pt x="452" y="283"/>
                    </a:lnTo>
                    <a:lnTo>
                      <a:pt x="452" y="283"/>
                    </a:lnTo>
                    <a:lnTo>
                      <a:pt x="444" y="293"/>
                    </a:lnTo>
                    <a:lnTo>
                      <a:pt x="444" y="293"/>
                    </a:lnTo>
                    <a:lnTo>
                      <a:pt x="436" y="302"/>
                    </a:lnTo>
                    <a:lnTo>
                      <a:pt x="436" y="302"/>
                    </a:lnTo>
                    <a:lnTo>
                      <a:pt x="436" y="302"/>
                    </a:lnTo>
                    <a:lnTo>
                      <a:pt x="440" y="304"/>
                    </a:lnTo>
                    <a:lnTo>
                      <a:pt x="440" y="304"/>
                    </a:lnTo>
                    <a:lnTo>
                      <a:pt x="442" y="306"/>
                    </a:lnTo>
                    <a:lnTo>
                      <a:pt x="444" y="308"/>
                    </a:lnTo>
                    <a:lnTo>
                      <a:pt x="444" y="308"/>
                    </a:lnTo>
                    <a:lnTo>
                      <a:pt x="444" y="308"/>
                    </a:lnTo>
                    <a:lnTo>
                      <a:pt x="448" y="312"/>
                    </a:lnTo>
                    <a:lnTo>
                      <a:pt x="448" y="312"/>
                    </a:lnTo>
                    <a:lnTo>
                      <a:pt x="450" y="316"/>
                    </a:lnTo>
                    <a:lnTo>
                      <a:pt x="450" y="316"/>
                    </a:lnTo>
                    <a:lnTo>
                      <a:pt x="450" y="316"/>
                    </a:lnTo>
                    <a:lnTo>
                      <a:pt x="452" y="318"/>
                    </a:lnTo>
                    <a:lnTo>
                      <a:pt x="454" y="322"/>
                    </a:lnTo>
                    <a:lnTo>
                      <a:pt x="455" y="324"/>
                    </a:lnTo>
                    <a:lnTo>
                      <a:pt x="455" y="324"/>
                    </a:lnTo>
                    <a:lnTo>
                      <a:pt x="457" y="329"/>
                    </a:lnTo>
                    <a:lnTo>
                      <a:pt x="457" y="329"/>
                    </a:lnTo>
                    <a:lnTo>
                      <a:pt x="457" y="333"/>
                    </a:lnTo>
                    <a:lnTo>
                      <a:pt x="459" y="333"/>
                    </a:lnTo>
                    <a:lnTo>
                      <a:pt x="459" y="333"/>
                    </a:lnTo>
                    <a:lnTo>
                      <a:pt x="459" y="337"/>
                    </a:lnTo>
                    <a:lnTo>
                      <a:pt x="459" y="339"/>
                    </a:lnTo>
                    <a:lnTo>
                      <a:pt x="459" y="343"/>
                    </a:lnTo>
                    <a:lnTo>
                      <a:pt x="459" y="343"/>
                    </a:lnTo>
                    <a:lnTo>
                      <a:pt x="459" y="347"/>
                    </a:lnTo>
                    <a:lnTo>
                      <a:pt x="459" y="349"/>
                    </a:lnTo>
                    <a:lnTo>
                      <a:pt x="459" y="349"/>
                    </a:lnTo>
                    <a:lnTo>
                      <a:pt x="459" y="353"/>
                    </a:lnTo>
                    <a:lnTo>
                      <a:pt x="459" y="358"/>
                    </a:lnTo>
                    <a:lnTo>
                      <a:pt x="459" y="358"/>
                    </a:lnTo>
                    <a:lnTo>
                      <a:pt x="457" y="360"/>
                    </a:lnTo>
                    <a:lnTo>
                      <a:pt x="457" y="360"/>
                    </a:lnTo>
                    <a:lnTo>
                      <a:pt x="457" y="360"/>
                    </a:lnTo>
                    <a:lnTo>
                      <a:pt x="457" y="360"/>
                    </a:lnTo>
                    <a:lnTo>
                      <a:pt x="455" y="360"/>
                    </a:lnTo>
                    <a:lnTo>
                      <a:pt x="455" y="358"/>
                    </a:lnTo>
                    <a:lnTo>
                      <a:pt x="455" y="353"/>
                    </a:lnTo>
                    <a:lnTo>
                      <a:pt x="455" y="353"/>
                    </a:lnTo>
                    <a:lnTo>
                      <a:pt x="455" y="349"/>
                    </a:lnTo>
                    <a:lnTo>
                      <a:pt x="455" y="347"/>
                    </a:lnTo>
                    <a:lnTo>
                      <a:pt x="455" y="347"/>
                    </a:lnTo>
                    <a:lnTo>
                      <a:pt x="454" y="343"/>
                    </a:lnTo>
                    <a:lnTo>
                      <a:pt x="454" y="341"/>
                    </a:lnTo>
                    <a:lnTo>
                      <a:pt x="454" y="337"/>
                    </a:lnTo>
                    <a:lnTo>
                      <a:pt x="454" y="337"/>
                    </a:lnTo>
                    <a:lnTo>
                      <a:pt x="452" y="335"/>
                    </a:lnTo>
                    <a:lnTo>
                      <a:pt x="452" y="335"/>
                    </a:lnTo>
                    <a:lnTo>
                      <a:pt x="452" y="335"/>
                    </a:lnTo>
                    <a:lnTo>
                      <a:pt x="452" y="333"/>
                    </a:lnTo>
                    <a:lnTo>
                      <a:pt x="452" y="333"/>
                    </a:lnTo>
                    <a:lnTo>
                      <a:pt x="448" y="327"/>
                    </a:lnTo>
                    <a:lnTo>
                      <a:pt x="446" y="326"/>
                    </a:lnTo>
                    <a:lnTo>
                      <a:pt x="446" y="326"/>
                    </a:lnTo>
                    <a:lnTo>
                      <a:pt x="444" y="322"/>
                    </a:lnTo>
                    <a:lnTo>
                      <a:pt x="444" y="322"/>
                    </a:lnTo>
                    <a:lnTo>
                      <a:pt x="444" y="322"/>
                    </a:lnTo>
                    <a:lnTo>
                      <a:pt x="444" y="320"/>
                    </a:lnTo>
                    <a:lnTo>
                      <a:pt x="444" y="320"/>
                    </a:lnTo>
                    <a:lnTo>
                      <a:pt x="442" y="318"/>
                    </a:lnTo>
                    <a:lnTo>
                      <a:pt x="442" y="318"/>
                    </a:lnTo>
                    <a:lnTo>
                      <a:pt x="438" y="316"/>
                    </a:lnTo>
                    <a:lnTo>
                      <a:pt x="438" y="314"/>
                    </a:lnTo>
                    <a:lnTo>
                      <a:pt x="436" y="314"/>
                    </a:lnTo>
                    <a:lnTo>
                      <a:pt x="436" y="314"/>
                    </a:lnTo>
                    <a:lnTo>
                      <a:pt x="434" y="312"/>
                    </a:lnTo>
                    <a:lnTo>
                      <a:pt x="434" y="312"/>
                    </a:lnTo>
                    <a:lnTo>
                      <a:pt x="430" y="310"/>
                    </a:lnTo>
                    <a:lnTo>
                      <a:pt x="430" y="310"/>
                    </a:lnTo>
                    <a:lnTo>
                      <a:pt x="430" y="310"/>
                    </a:lnTo>
                    <a:lnTo>
                      <a:pt x="430" y="310"/>
                    </a:lnTo>
                    <a:lnTo>
                      <a:pt x="428" y="312"/>
                    </a:lnTo>
                    <a:lnTo>
                      <a:pt x="428" y="312"/>
                    </a:lnTo>
                    <a:lnTo>
                      <a:pt x="423" y="320"/>
                    </a:lnTo>
                    <a:lnTo>
                      <a:pt x="423" y="320"/>
                    </a:lnTo>
                    <a:lnTo>
                      <a:pt x="419" y="329"/>
                    </a:lnTo>
                    <a:lnTo>
                      <a:pt x="419" y="329"/>
                    </a:lnTo>
                    <a:lnTo>
                      <a:pt x="419" y="333"/>
                    </a:lnTo>
                    <a:lnTo>
                      <a:pt x="417" y="333"/>
                    </a:lnTo>
                    <a:lnTo>
                      <a:pt x="417" y="337"/>
                    </a:lnTo>
                    <a:lnTo>
                      <a:pt x="415" y="337"/>
                    </a:lnTo>
                    <a:lnTo>
                      <a:pt x="417" y="337"/>
                    </a:lnTo>
                    <a:lnTo>
                      <a:pt x="417" y="339"/>
                    </a:lnTo>
                    <a:lnTo>
                      <a:pt x="417" y="343"/>
                    </a:lnTo>
                    <a:lnTo>
                      <a:pt x="417" y="347"/>
                    </a:lnTo>
                    <a:lnTo>
                      <a:pt x="417" y="347"/>
                    </a:lnTo>
                    <a:lnTo>
                      <a:pt x="419" y="351"/>
                    </a:lnTo>
                    <a:lnTo>
                      <a:pt x="419" y="353"/>
                    </a:lnTo>
                    <a:lnTo>
                      <a:pt x="419" y="355"/>
                    </a:lnTo>
                    <a:lnTo>
                      <a:pt x="419" y="355"/>
                    </a:lnTo>
                    <a:lnTo>
                      <a:pt x="423" y="356"/>
                    </a:lnTo>
                    <a:lnTo>
                      <a:pt x="423" y="356"/>
                    </a:lnTo>
                    <a:lnTo>
                      <a:pt x="430" y="366"/>
                    </a:lnTo>
                    <a:lnTo>
                      <a:pt x="436" y="372"/>
                    </a:lnTo>
                    <a:lnTo>
                      <a:pt x="440" y="380"/>
                    </a:lnTo>
                    <a:lnTo>
                      <a:pt x="440" y="382"/>
                    </a:lnTo>
                    <a:lnTo>
                      <a:pt x="440" y="382"/>
                    </a:lnTo>
                    <a:lnTo>
                      <a:pt x="442" y="386"/>
                    </a:lnTo>
                    <a:lnTo>
                      <a:pt x="442" y="386"/>
                    </a:lnTo>
                    <a:lnTo>
                      <a:pt x="442" y="386"/>
                    </a:lnTo>
                    <a:lnTo>
                      <a:pt x="444" y="393"/>
                    </a:lnTo>
                    <a:lnTo>
                      <a:pt x="444" y="393"/>
                    </a:lnTo>
                    <a:lnTo>
                      <a:pt x="444" y="399"/>
                    </a:lnTo>
                    <a:lnTo>
                      <a:pt x="446" y="403"/>
                    </a:lnTo>
                    <a:lnTo>
                      <a:pt x="446" y="403"/>
                    </a:lnTo>
                    <a:lnTo>
                      <a:pt x="446" y="405"/>
                    </a:lnTo>
                    <a:lnTo>
                      <a:pt x="446" y="409"/>
                    </a:lnTo>
                    <a:lnTo>
                      <a:pt x="446" y="411"/>
                    </a:lnTo>
                    <a:lnTo>
                      <a:pt x="446" y="411"/>
                    </a:lnTo>
                    <a:lnTo>
                      <a:pt x="446" y="426"/>
                    </a:lnTo>
                    <a:lnTo>
                      <a:pt x="444" y="442"/>
                    </a:lnTo>
                    <a:lnTo>
                      <a:pt x="444" y="442"/>
                    </a:lnTo>
                    <a:lnTo>
                      <a:pt x="446" y="446"/>
                    </a:lnTo>
                    <a:lnTo>
                      <a:pt x="446" y="446"/>
                    </a:lnTo>
                    <a:lnTo>
                      <a:pt x="448" y="449"/>
                    </a:lnTo>
                    <a:lnTo>
                      <a:pt x="450" y="451"/>
                    </a:lnTo>
                    <a:lnTo>
                      <a:pt x="450" y="451"/>
                    </a:lnTo>
                    <a:lnTo>
                      <a:pt x="452" y="455"/>
                    </a:lnTo>
                    <a:lnTo>
                      <a:pt x="452" y="455"/>
                    </a:lnTo>
                    <a:lnTo>
                      <a:pt x="455" y="467"/>
                    </a:lnTo>
                    <a:lnTo>
                      <a:pt x="455" y="467"/>
                    </a:lnTo>
                    <a:lnTo>
                      <a:pt x="457" y="473"/>
                    </a:lnTo>
                    <a:lnTo>
                      <a:pt x="457" y="473"/>
                    </a:lnTo>
                    <a:lnTo>
                      <a:pt x="459" y="478"/>
                    </a:lnTo>
                    <a:lnTo>
                      <a:pt x="459" y="478"/>
                    </a:lnTo>
                    <a:lnTo>
                      <a:pt x="459" y="478"/>
                    </a:lnTo>
                    <a:lnTo>
                      <a:pt x="461" y="482"/>
                    </a:lnTo>
                    <a:lnTo>
                      <a:pt x="461" y="482"/>
                    </a:lnTo>
                    <a:lnTo>
                      <a:pt x="461" y="486"/>
                    </a:lnTo>
                    <a:lnTo>
                      <a:pt x="461" y="488"/>
                    </a:lnTo>
                    <a:lnTo>
                      <a:pt x="461" y="488"/>
                    </a:lnTo>
                    <a:lnTo>
                      <a:pt x="461" y="490"/>
                    </a:lnTo>
                    <a:lnTo>
                      <a:pt x="461" y="492"/>
                    </a:lnTo>
                    <a:lnTo>
                      <a:pt x="461" y="496"/>
                    </a:lnTo>
                    <a:lnTo>
                      <a:pt x="461" y="496"/>
                    </a:lnTo>
                    <a:lnTo>
                      <a:pt x="461" y="498"/>
                    </a:lnTo>
                    <a:lnTo>
                      <a:pt x="461" y="498"/>
                    </a:lnTo>
                    <a:lnTo>
                      <a:pt x="459" y="500"/>
                    </a:lnTo>
                    <a:lnTo>
                      <a:pt x="459" y="500"/>
                    </a:lnTo>
                    <a:lnTo>
                      <a:pt x="459" y="500"/>
                    </a:lnTo>
                    <a:lnTo>
                      <a:pt x="457" y="500"/>
                    </a:lnTo>
                    <a:lnTo>
                      <a:pt x="457" y="498"/>
                    </a:lnTo>
                    <a:lnTo>
                      <a:pt x="457" y="498"/>
                    </a:lnTo>
                    <a:lnTo>
                      <a:pt x="455" y="496"/>
                    </a:lnTo>
                    <a:lnTo>
                      <a:pt x="455" y="492"/>
                    </a:lnTo>
                    <a:lnTo>
                      <a:pt x="455" y="492"/>
                    </a:lnTo>
                    <a:lnTo>
                      <a:pt x="455" y="492"/>
                    </a:lnTo>
                    <a:lnTo>
                      <a:pt x="455" y="490"/>
                    </a:lnTo>
                    <a:lnTo>
                      <a:pt x="455" y="490"/>
                    </a:lnTo>
                    <a:lnTo>
                      <a:pt x="452" y="480"/>
                    </a:lnTo>
                    <a:lnTo>
                      <a:pt x="452" y="480"/>
                    </a:lnTo>
                    <a:lnTo>
                      <a:pt x="452" y="480"/>
                    </a:lnTo>
                    <a:lnTo>
                      <a:pt x="450" y="475"/>
                    </a:lnTo>
                    <a:lnTo>
                      <a:pt x="450" y="475"/>
                    </a:lnTo>
                    <a:lnTo>
                      <a:pt x="448" y="471"/>
                    </a:lnTo>
                    <a:lnTo>
                      <a:pt x="448" y="471"/>
                    </a:lnTo>
                    <a:lnTo>
                      <a:pt x="442" y="461"/>
                    </a:lnTo>
                    <a:lnTo>
                      <a:pt x="442" y="461"/>
                    </a:lnTo>
                    <a:lnTo>
                      <a:pt x="438" y="457"/>
                    </a:lnTo>
                    <a:lnTo>
                      <a:pt x="438" y="457"/>
                    </a:lnTo>
                    <a:lnTo>
                      <a:pt x="434" y="469"/>
                    </a:lnTo>
                    <a:lnTo>
                      <a:pt x="426" y="480"/>
                    </a:lnTo>
                    <a:lnTo>
                      <a:pt x="426" y="480"/>
                    </a:lnTo>
                    <a:lnTo>
                      <a:pt x="415" y="496"/>
                    </a:lnTo>
                    <a:lnTo>
                      <a:pt x="399" y="509"/>
                    </a:lnTo>
                    <a:lnTo>
                      <a:pt x="399" y="509"/>
                    </a:lnTo>
                    <a:lnTo>
                      <a:pt x="386" y="519"/>
                    </a:lnTo>
                    <a:lnTo>
                      <a:pt x="366" y="531"/>
                    </a:lnTo>
                    <a:lnTo>
                      <a:pt x="366" y="531"/>
                    </a:lnTo>
                    <a:lnTo>
                      <a:pt x="339" y="544"/>
                    </a:lnTo>
                    <a:lnTo>
                      <a:pt x="330" y="548"/>
                    </a:lnTo>
                    <a:lnTo>
                      <a:pt x="330" y="548"/>
                    </a:lnTo>
                    <a:lnTo>
                      <a:pt x="304" y="562"/>
                    </a:lnTo>
                    <a:lnTo>
                      <a:pt x="304" y="562"/>
                    </a:lnTo>
                    <a:lnTo>
                      <a:pt x="295" y="567"/>
                    </a:lnTo>
                    <a:lnTo>
                      <a:pt x="293" y="569"/>
                    </a:lnTo>
                    <a:lnTo>
                      <a:pt x="289" y="569"/>
                    </a:lnTo>
                    <a:lnTo>
                      <a:pt x="289" y="569"/>
                    </a:lnTo>
                    <a:lnTo>
                      <a:pt x="281" y="577"/>
                    </a:lnTo>
                    <a:lnTo>
                      <a:pt x="281" y="577"/>
                    </a:lnTo>
                    <a:lnTo>
                      <a:pt x="273" y="583"/>
                    </a:lnTo>
                    <a:lnTo>
                      <a:pt x="270" y="585"/>
                    </a:lnTo>
                    <a:lnTo>
                      <a:pt x="270" y="585"/>
                    </a:lnTo>
                    <a:lnTo>
                      <a:pt x="266" y="589"/>
                    </a:lnTo>
                    <a:lnTo>
                      <a:pt x="266" y="589"/>
                    </a:lnTo>
                    <a:lnTo>
                      <a:pt x="262" y="593"/>
                    </a:lnTo>
                    <a:lnTo>
                      <a:pt x="260" y="595"/>
                    </a:lnTo>
                    <a:lnTo>
                      <a:pt x="260" y="595"/>
                    </a:lnTo>
                    <a:lnTo>
                      <a:pt x="254" y="600"/>
                    </a:lnTo>
                    <a:lnTo>
                      <a:pt x="252" y="602"/>
                    </a:lnTo>
                    <a:lnTo>
                      <a:pt x="252" y="602"/>
                    </a:lnTo>
                    <a:lnTo>
                      <a:pt x="248" y="606"/>
                    </a:lnTo>
                    <a:lnTo>
                      <a:pt x="248" y="606"/>
                    </a:lnTo>
                    <a:lnTo>
                      <a:pt x="246" y="610"/>
                    </a:lnTo>
                    <a:lnTo>
                      <a:pt x="246" y="610"/>
                    </a:lnTo>
                    <a:lnTo>
                      <a:pt x="293" y="608"/>
                    </a:lnTo>
                    <a:lnTo>
                      <a:pt x="293" y="608"/>
                    </a:lnTo>
                    <a:lnTo>
                      <a:pt x="318" y="608"/>
                    </a:lnTo>
                    <a:lnTo>
                      <a:pt x="351" y="602"/>
                    </a:lnTo>
                    <a:lnTo>
                      <a:pt x="370" y="598"/>
                    </a:lnTo>
                    <a:lnTo>
                      <a:pt x="390" y="593"/>
                    </a:lnTo>
                    <a:lnTo>
                      <a:pt x="409" y="587"/>
                    </a:lnTo>
                    <a:lnTo>
                      <a:pt x="426" y="577"/>
                    </a:lnTo>
                    <a:lnTo>
                      <a:pt x="428" y="565"/>
                    </a:lnTo>
                    <a:lnTo>
                      <a:pt x="428" y="565"/>
                    </a:lnTo>
                    <a:lnTo>
                      <a:pt x="430" y="562"/>
                    </a:lnTo>
                    <a:lnTo>
                      <a:pt x="430" y="558"/>
                    </a:lnTo>
                    <a:lnTo>
                      <a:pt x="432" y="552"/>
                    </a:lnTo>
                    <a:lnTo>
                      <a:pt x="432" y="552"/>
                    </a:lnTo>
                    <a:lnTo>
                      <a:pt x="434" y="548"/>
                    </a:lnTo>
                    <a:lnTo>
                      <a:pt x="436" y="546"/>
                    </a:lnTo>
                    <a:lnTo>
                      <a:pt x="436" y="546"/>
                    </a:lnTo>
                    <a:lnTo>
                      <a:pt x="436" y="542"/>
                    </a:lnTo>
                    <a:lnTo>
                      <a:pt x="440" y="538"/>
                    </a:lnTo>
                    <a:lnTo>
                      <a:pt x="440" y="538"/>
                    </a:lnTo>
                    <a:lnTo>
                      <a:pt x="440" y="536"/>
                    </a:lnTo>
                    <a:lnTo>
                      <a:pt x="444" y="533"/>
                    </a:lnTo>
                    <a:lnTo>
                      <a:pt x="444" y="531"/>
                    </a:lnTo>
                    <a:lnTo>
                      <a:pt x="444" y="531"/>
                    </a:lnTo>
                    <a:lnTo>
                      <a:pt x="446" y="531"/>
                    </a:lnTo>
                    <a:lnTo>
                      <a:pt x="446" y="531"/>
                    </a:lnTo>
                    <a:lnTo>
                      <a:pt x="448" y="531"/>
                    </a:lnTo>
                    <a:lnTo>
                      <a:pt x="448" y="531"/>
                    </a:lnTo>
                    <a:lnTo>
                      <a:pt x="448" y="533"/>
                    </a:lnTo>
                    <a:lnTo>
                      <a:pt x="446" y="540"/>
                    </a:lnTo>
                    <a:lnTo>
                      <a:pt x="446" y="540"/>
                    </a:lnTo>
                    <a:lnTo>
                      <a:pt x="446" y="540"/>
                    </a:lnTo>
                    <a:lnTo>
                      <a:pt x="444" y="546"/>
                    </a:lnTo>
                    <a:lnTo>
                      <a:pt x="444" y="546"/>
                    </a:lnTo>
                    <a:lnTo>
                      <a:pt x="444" y="548"/>
                    </a:lnTo>
                    <a:lnTo>
                      <a:pt x="444" y="548"/>
                    </a:lnTo>
                    <a:lnTo>
                      <a:pt x="442" y="550"/>
                    </a:lnTo>
                    <a:lnTo>
                      <a:pt x="442" y="550"/>
                    </a:lnTo>
                    <a:lnTo>
                      <a:pt x="442" y="554"/>
                    </a:lnTo>
                    <a:lnTo>
                      <a:pt x="442" y="560"/>
                    </a:lnTo>
                    <a:lnTo>
                      <a:pt x="440" y="564"/>
                    </a:lnTo>
                    <a:lnTo>
                      <a:pt x="440" y="564"/>
                    </a:lnTo>
                    <a:lnTo>
                      <a:pt x="440" y="567"/>
                    </a:lnTo>
                    <a:lnTo>
                      <a:pt x="440" y="569"/>
                    </a:lnTo>
                    <a:lnTo>
                      <a:pt x="440" y="569"/>
                    </a:lnTo>
                    <a:lnTo>
                      <a:pt x="454" y="562"/>
                    </a:lnTo>
                    <a:lnTo>
                      <a:pt x="467" y="550"/>
                    </a:lnTo>
                    <a:lnTo>
                      <a:pt x="477" y="540"/>
                    </a:lnTo>
                    <a:lnTo>
                      <a:pt x="485" y="529"/>
                    </a:lnTo>
                    <a:lnTo>
                      <a:pt x="492" y="517"/>
                    </a:lnTo>
                    <a:lnTo>
                      <a:pt x="496" y="504"/>
                    </a:lnTo>
                    <a:lnTo>
                      <a:pt x="498" y="490"/>
                    </a:lnTo>
                    <a:lnTo>
                      <a:pt x="500" y="475"/>
                    </a:lnTo>
                    <a:lnTo>
                      <a:pt x="500" y="475"/>
                    </a:lnTo>
                    <a:lnTo>
                      <a:pt x="498" y="453"/>
                    </a:lnTo>
                    <a:lnTo>
                      <a:pt x="494" y="432"/>
                    </a:lnTo>
                    <a:lnTo>
                      <a:pt x="494" y="432"/>
                    </a:lnTo>
                    <a:close/>
                    <a:moveTo>
                      <a:pt x="314" y="389"/>
                    </a:moveTo>
                    <a:lnTo>
                      <a:pt x="314" y="389"/>
                    </a:lnTo>
                    <a:lnTo>
                      <a:pt x="316" y="389"/>
                    </a:lnTo>
                    <a:lnTo>
                      <a:pt x="320" y="391"/>
                    </a:lnTo>
                    <a:lnTo>
                      <a:pt x="322" y="391"/>
                    </a:lnTo>
                    <a:lnTo>
                      <a:pt x="322" y="391"/>
                    </a:lnTo>
                    <a:lnTo>
                      <a:pt x="324" y="393"/>
                    </a:lnTo>
                    <a:lnTo>
                      <a:pt x="324" y="395"/>
                    </a:lnTo>
                    <a:lnTo>
                      <a:pt x="326" y="393"/>
                    </a:lnTo>
                    <a:lnTo>
                      <a:pt x="326" y="393"/>
                    </a:lnTo>
                    <a:lnTo>
                      <a:pt x="326" y="393"/>
                    </a:lnTo>
                    <a:lnTo>
                      <a:pt x="328" y="395"/>
                    </a:lnTo>
                    <a:lnTo>
                      <a:pt x="328" y="395"/>
                    </a:lnTo>
                    <a:lnTo>
                      <a:pt x="330" y="397"/>
                    </a:lnTo>
                    <a:lnTo>
                      <a:pt x="332" y="397"/>
                    </a:lnTo>
                    <a:lnTo>
                      <a:pt x="332" y="397"/>
                    </a:lnTo>
                    <a:lnTo>
                      <a:pt x="333" y="399"/>
                    </a:lnTo>
                    <a:lnTo>
                      <a:pt x="333" y="399"/>
                    </a:lnTo>
                    <a:lnTo>
                      <a:pt x="333" y="399"/>
                    </a:lnTo>
                    <a:lnTo>
                      <a:pt x="337" y="403"/>
                    </a:lnTo>
                    <a:lnTo>
                      <a:pt x="337" y="403"/>
                    </a:lnTo>
                    <a:lnTo>
                      <a:pt x="339" y="407"/>
                    </a:lnTo>
                    <a:lnTo>
                      <a:pt x="339" y="407"/>
                    </a:lnTo>
                    <a:lnTo>
                      <a:pt x="341" y="409"/>
                    </a:lnTo>
                    <a:lnTo>
                      <a:pt x="341" y="409"/>
                    </a:lnTo>
                    <a:lnTo>
                      <a:pt x="343" y="413"/>
                    </a:lnTo>
                    <a:lnTo>
                      <a:pt x="343" y="413"/>
                    </a:lnTo>
                    <a:lnTo>
                      <a:pt x="345" y="416"/>
                    </a:lnTo>
                    <a:lnTo>
                      <a:pt x="345" y="418"/>
                    </a:lnTo>
                    <a:lnTo>
                      <a:pt x="345" y="418"/>
                    </a:lnTo>
                    <a:lnTo>
                      <a:pt x="345" y="418"/>
                    </a:lnTo>
                    <a:lnTo>
                      <a:pt x="347" y="422"/>
                    </a:lnTo>
                    <a:lnTo>
                      <a:pt x="347" y="422"/>
                    </a:lnTo>
                    <a:lnTo>
                      <a:pt x="347" y="428"/>
                    </a:lnTo>
                    <a:lnTo>
                      <a:pt x="347" y="428"/>
                    </a:lnTo>
                    <a:lnTo>
                      <a:pt x="349" y="428"/>
                    </a:lnTo>
                    <a:lnTo>
                      <a:pt x="349" y="428"/>
                    </a:lnTo>
                    <a:lnTo>
                      <a:pt x="349" y="428"/>
                    </a:lnTo>
                    <a:lnTo>
                      <a:pt x="349" y="428"/>
                    </a:lnTo>
                    <a:lnTo>
                      <a:pt x="357" y="426"/>
                    </a:lnTo>
                    <a:lnTo>
                      <a:pt x="357" y="426"/>
                    </a:lnTo>
                    <a:lnTo>
                      <a:pt x="359" y="424"/>
                    </a:lnTo>
                    <a:lnTo>
                      <a:pt x="361" y="424"/>
                    </a:lnTo>
                    <a:lnTo>
                      <a:pt x="361" y="424"/>
                    </a:lnTo>
                    <a:lnTo>
                      <a:pt x="363" y="424"/>
                    </a:lnTo>
                    <a:lnTo>
                      <a:pt x="366" y="424"/>
                    </a:lnTo>
                    <a:lnTo>
                      <a:pt x="366" y="424"/>
                    </a:lnTo>
                    <a:lnTo>
                      <a:pt x="368" y="424"/>
                    </a:lnTo>
                    <a:lnTo>
                      <a:pt x="368" y="424"/>
                    </a:lnTo>
                    <a:lnTo>
                      <a:pt x="372" y="424"/>
                    </a:lnTo>
                    <a:lnTo>
                      <a:pt x="372" y="424"/>
                    </a:lnTo>
                    <a:lnTo>
                      <a:pt x="372" y="424"/>
                    </a:lnTo>
                    <a:lnTo>
                      <a:pt x="376" y="426"/>
                    </a:lnTo>
                    <a:lnTo>
                      <a:pt x="376" y="426"/>
                    </a:lnTo>
                    <a:lnTo>
                      <a:pt x="378" y="428"/>
                    </a:lnTo>
                    <a:lnTo>
                      <a:pt x="378" y="428"/>
                    </a:lnTo>
                    <a:lnTo>
                      <a:pt x="376" y="430"/>
                    </a:lnTo>
                    <a:lnTo>
                      <a:pt x="376" y="430"/>
                    </a:lnTo>
                    <a:lnTo>
                      <a:pt x="372" y="430"/>
                    </a:lnTo>
                    <a:lnTo>
                      <a:pt x="372" y="432"/>
                    </a:lnTo>
                    <a:lnTo>
                      <a:pt x="372" y="432"/>
                    </a:lnTo>
                    <a:lnTo>
                      <a:pt x="368" y="432"/>
                    </a:lnTo>
                    <a:lnTo>
                      <a:pt x="368" y="432"/>
                    </a:lnTo>
                    <a:lnTo>
                      <a:pt x="366" y="432"/>
                    </a:lnTo>
                    <a:lnTo>
                      <a:pt x="366" y="432"/>
                    </a:lnTo>
                    <a:lnTo>
                      <a:pt x="364" y="434"/>
                    </a:lnTo>
                    <a:lnTo>
                      <a:pt x="364" y="434"/>
                    </a:lnTo>
                    <a:lnTo>
                      <a:pt x="361" y="436"/>
                    </a:lnTo>
                    <a:lnTo>
                      <a:pt x="361" y="436"/>
                    </a:lnTo>
                    <a:lnTo>
                      <a:pt x="357" y="436"/>
                    </a:lnTo>
                    <a:lnTo>
                      <a:pt x="357" y="436"/>
                    </a:lnTo>
                    <a:lnTo>
                      <a:pt x="357" y="438"/>
                    </a:lnTo>
                    <a:lnTo>
                      <a:pt x="353" y="440"/>
                    </a:lnTo>
                    <a:lnTo>
                      <a:pt x="351" y="442"/>
                    </a:lnTo>
                    <a:lnTo>
                      <a:pt x="351" y="442"/>
                    </a:lnTo>
                    <a:lnTo>
                      <a:pt x="351" y="442"/>
                    </a:lnTo>
                    <a:lnTo>
                      <a:pt x="347" y="444"/>
                    </a:lnTo>
                    <a:lnTo>
                      <a:pt x="345" y="446"/>
                    </a:lnTo>
                    <a:lnTo>
                      <a:pt x="345" y="446"/>
                    </a:lnTo>
                    <a:lnTo>
                      <a:pt x="341" y="451"/>
                    </a:lnTo>
                    <a:lnTo>
                      <a:pt x="341" y="451"/>
                    </a:lnTo>
                    <a:lnTo>
                      <a:pt x="335" y="455"/>
                    </a:lnTo>
                    <a:lnTo>
                      <a:pt x="335" y="455"/>
                    </a:lnTo>
                    <a:lnTo>
                      <a:pt x="333" y="457"/>
                    </a:lnTo>
                    <a:lnTo>
                      <a:pt x="330" y="461"/>
                    </a:lnTo>
                    <a:lnTo>
                      <a:pt x="330" y="461"/>
                    </a:lnTo>
                    <a:lnTo>
                      <a:pt x="328" y="465"/>
                    </a:lnTo>
                    <a:lnTo>
                      <a:pt x="322" y="471"/>
                    </a:lnTo>
                    <a:lnTo>
                      <a:pt x="322" y="471"/>
                    </a:lnTo>
                    <a:lnTo>
                      <a:pt x="320" y="473"/>
                    </a:lnTo>
                    <a:lnTo>
                      <a:pt x="320" y="473"/>
                    </a:lnTo>
                    <a:lnTo>
                      <a:pt x="318" y="475"/>
                    </a:lnTo>
                    <a:lnTo>
                      <a:pt x="318" y="475"/>
                    </a:lnTo>
                    <a:lnTo>
                      <a:pt x="318" y="475"/>
                    </a:lnTo>
                    <a:lnTo>
                      <a:pt x="318" y="475"/>
                    </a:lnTo>
                    <a:lnTo>
                      <a:pt x="316" y="473"/>
                    </a:lnTo>
                    <a:lnTo>
                      <a:pt x="316" y="473"/>
                    </a:lnTo>
                    <a:lnTo>
                      <a:pt x="318" y="469"/>
                    </a:lnTo>
                    <a:lnTo>
                      <a:pt x="318" y="469"/>
                    </a:lnTo>
                    <a:lnTo>
                      <a:pt x="318" y="465"/>
                    </a:lnTo>
                    <a:lnTo>
                      <a:pt x="318" y="465"/>
                    </a:lnTo>
                    <a:lnTo>
                      <a:pt x="320" y="459"/>
                    </a:lnTo>
                    <a:lnTo>
                      <a:pt x="320" y="459"/>
                    </a:lnTo>
                    <a:lnTo>
                      <a:pt x="322" y="455"/>
                    </a:lnTo>
                    <a:lnTo>
                      <a:pt x="322" y="455"/>
                    </a:lnTo>
                    <a:lnTo>
                      <a:pt x="324" y="453"/>
                    </a:lnTo>
                    <a:lnTo>
                      <a:pt x="324" y="453"/>
                    </a:lnTo>
                    <a:lnTo>
                      <a:pt x="326" y="447"/>
                    </a:lnTo>
                    <a:lnTo>
                      <a:pt x="330" y="446"/>
                    </a:lnTo>
                    <a:lnTo>
                      <a:pt x="332" y="442"/>
                    </a:lnTo>
                    <a:lnTo>
                      <a:pt x="332" y="442"/>
                    </a:lnTo>
                    <a:lnTo>
                      <a:pt x="333" y="440"/>
                    </a:lnTo>
                    <a:lnTo>
                      <a:pt x="333" y="440"/>
                    </a:lnTo>
                    <a:lnTo>
                      <a:pt x="333" y="440"/>
                    </a:lnTo>
                    <a:lnTo>
                      <a:pt x="337" y="436"/>
                    </a:lnTo>
                    <a:lnTo>
                      <a:pt x="337" y="436"/>
                    </a:lnTo>
                    <a:lnTo>
                      <a:pt x="339" y="436"/>
                    </a:lnTo>
                    <a:lnTo>
                      <a:pt x="339" y="434"/>
                    </a:lnTo>
                    <a:lnTo>
                      <a:pt x="339" y="434"/>
                    </a:lnTo>
                    <a:lnTo>
                      <a:pt x="339" y="432"/>
                    </a:lnTo>
                    <a:lnTo>
                      <a:pt x="339" y="432"/>
                    </a:lnTo>
                    <a:lnTo>
                      <a:pt x="339" y="428"/>
                    </a:lnTo>
                    <a:lnTo>
                      <a:pt x="339" y="428"/>
                    </a:lnTo>
                    <a:lnTo>
                      <a:pt x="337" y="424"/>
                    </a:lnTo>
                    <a:lnTo>
                      <a:pt x="337" y="424"/>
                    </a:lnTo>
                    <a:lnTo>
                      <a:pt x="337" y="422"/>
                    </a:lnTo>
                    <a:lnTo>
                      <a:pt x="337" y="420"/>
                    </a:lnTo>
                    <a:lnTo>
                      <a:pt x="337" y="418"/>
                    </a:lnTo>
                    <a:lnTo>
                      <a:pt x="337" y="418"/>
                    </a:lnTo>
                    <a:lnTo>
                      <a:pt x="335" y="416"/>
                    </a:lnTo>
                    <a:lnTo>
                      <a:pt x="335" y="416"/>
                    </a:lnTo>
                    <a:lnTo>
                      <a:pt x="333" y="413"/>
                    </a:lnTo>
                    <a:lnTo>
                      <a:pt x="333" y="411"/>
                    </a:lnTo>
                    <a:lnTo>
                      <a:pt x="333" y="409"/>
                    </a:lnTo>
                    <a:lnTo>
                      <a:pt x="333" y="409"/>
                    </a:lnTo>
                    <a:lnTo>
                      <a:pt x="332" y="407"/>
                    </a:lnTo>
                    <a:lnTo>
                      <a:pt x="332" y="407"/>
                    </a:lnTo>
                    <a:lnTo>
                      <a:pt x="330" y="403"/>
                    </a:lnTo>
                    <a:lnTo>
                      <a:pt x="328" y="403"/>
                    </a:lnTo>
                    <a:lnTo>
                      <a:pt x="328" y="403"/>
                    </a:lnTo>
                    <a:lnTo>
                      <a:pt x="328" y="401"/>
                    </a:lnTo>
                    <a:lnTo>
                      <a:pt x="326" y="401"/>
                    </a:lnTo>
                    <a:lnTo>
                      <a:pt x="326" y="401"/>
                    </a:lnTo>
                    <a:lnTo>
                      <a:pt x="326" y="399"/>
                    </a:lnTo>
                    <a:lnTo>
                      <a:pt x="324" y="399"/>
                    </a:lnTo>
                    <a:lnTo>
                      <a:pt x="324" y="399"/>
                    </a:lnTo>
                    <a:lnTo>
                      <a:pt x="322" y="397"/>
                    </a:lnTo>
                    <a:lnTo>
                      <a:pt x="322" y="397"/>
                    </a:lnTo>
                    <a:lnTo>
                      <a:pt x="320" y="397"/>
                    </a:lnTo>
                    <a:lnTo>
                      <a:pt x="320" y="395"/>
                    </a:lnTo>
                    <a:lnTo>
                      <a:pt x="320" y="393"/>
                    </a:lnTo>
                    <a:lnTo>
                      <a:pt x="318" y="395"/>
                    </a:lnTo>
                    <a:lnTo>
                      <a:pt x="318" y="395"/>
                    </a:lnTo>
                    <a:lnTo>
                      <a:pt x="314" y="393"/>
                    </a:lnTo>
                    <a:lnTo>
                      <a:pt x="314" y="393"/>
                    </a:lnTo>
                    <a:lnTo>
                      <a:pt x="312" y="393"/>
                    </a:lnTo>
                    <a:lnTo>
                      <a:pt x="312" y="391"/>
                    </a:lnTo>
                    <a:lnTo>
                      <a:pt x="312" y="391"/>
                    </a:lnTo>
                    <a:lnTo>
                      <a:pt x="314" y="389"/>
                    </a:lnTo>
                    <a:lnTo>
                      <a:pt x="314" y="389"/>
                    </a:lnTo>
                    <a:close/>
                    <a:moveTo>
                      <a:pt x="93" y="211"/>
                    </a:moveTo>
                    <a:lnTo>
                      <a:pt x="93" y="213"/>
                    </a:lnTo>
                    <a:lnTo>
                      <a:pt x="93" y="211"/>
                    </a:lnTo>
                    <a:lnTo>
                      <a:pt x="93" y="213"/>
                    </a:lnTo>
                    <a:lnTo>
                      <a:pt x="93" y="213"/>
                    </a:lnTo>
                    <a:lnTo>
                      <a:pt x="78" y="215"/>
                    </a:lnTo>
                    <a:lnTo>
                      <a:pt x="78" y="215"/>
                    </a:lnTo>
                    <a:lnTo>
                      <a:pt x="72" y="217"/>
                    </a:lnTo>
                    <a:lnTo>
                      <a:pt x="72" y="217"/>
                    </a:lnTo>
                    <a:lnTo>
                      <a:pt x="66" y="219"/>
                    </a:lnTo>
                    <a:lnTo>
                      <a:pt x="66" y="219"/>
                    </a:lnTo>
                    <a:lnTo>
                      <a:pt x="64" y="219"/>
                    </a:lnTo>
                    <a:lnTo>
                      <a:pt x="64" y="219"/>
                    </a:lnTo>
                    <a:lnTo>
                      <a:pt x="62" y="221"/>
                    </a:lnTo>
                    <a:lnTo>
                      <a:pt x="62" y="221"/>
                    </a:lnTo>
                    <a:lnTo>
                      <a:pt x="58" y="225"/>
                    </a:lnTo>
                    <a:lnTo>
                      <a:pt x="57" y="227"/>
                    </a:lnTo>
                    <a:lnTo>
                      <a:pt x="57" y="227"/>
                    </a:lnTo>
                    <a:lnTo>
                      <a:pt x="55" y="227"/>
                    </a:lnTo>
                    <a:lnTo>
                      <a:pt x="55" y="227"/>
                    </a:lnTo>
                    <a:lnTo>
                      <a:pt x="53" y="227"/>
                    </a:lnTo>
                    <a:lnTo>
                      <a:pt x="53" y="227"/>
                    </a:lnTo>
                    <a:lnTo>
                      <a:pt x="53" y="225"/>
                    </a:lnTo>
                    <a:lnTo>
                      <a:pt x="53" y="223"/>
                    </a:lnTo>
                    <a:lnTo>
                      <a:pt x="53" y="223"/>
                    </a:lnTo>
                    <a:lnTo>
                      <a:pt x="53" y="223"/>
                    </a:lnTo>
                    <a:lnTo>
                      <a:pt x="53" y="221"/>
                    </a:lnTo>
                    <a:lnTo>
                      <a:pt x="55" y="219"/>
                    </a:lnTo>
                    <a:lnTo>
                      <a:pt x="55" y="219"/>
                    </a:lnTo>
                    <a:lnTo>
                      <a:pt x="57" y="217"/>
                    </a:lnTo>
                    <a:lnTo>
                      <a:pt x="57" y="217"/>
                    </a:lnTo>
                    <a:lnTo>
                      <a:pt x="58" y="213"/>
                    </a:lnTo>
                    <a:lnTo>
                      <a:pt x="58" y="213"/>
                    </a:lnTo>
                    <a:lnTo>
                      <a:pt x="60" y="211"/>
                    </a:lnTo>
                    <a:lnTo>
                      <a:pt x="60" y="211"/>
                    </a:lnTo>
                    <a:lnTo>
                      <a:pt x="66" y="206"/>
                    </a:lnTo>
                    <a:lnTo>
                      <a:pt x="66" y="206"/>
                    </a:lnTo>
                    <a:lnTo>
                      <a:pt x="74" y="202"/>
                    </a:lnTo>
                    <a:lnTo>
                      <a:pt x="74" y="202"/>
                    </a:lnTo>
                    <a:lnTo>
                      <a:pt x="84" y="200"/>
                    </a:lnTo>
                    <a:lnTo>
                      <a:pt x="84" y="200"/>
                    </a:lnTo>
                    <a:lnTo>
                      <a:pt x="93" y="200"/>
                    </a:lnTo>
                    <a:lnTo>
                      <a:pt x="93" y="200"/>
                    </a:lnTo>
                    <a:lnTo>
                      <a:pt x="93" y="200"/>
                    </a:lnTo>
                    <a:lnTo>
                      <a:pt x="101" y="200"/>
                    </a:lnTo>
                    <a:lnTo>
                      <a:pt x="101" y="200"/>
                    </a:lnTo>
                    <a:lnTo>
                      <a:pt x="107" y="200"/>
                    </a:lnTo>
                    <a:lnTo>
                      <a:pt x="109" y="200"/>
                    </a:lnTo>
                    <a:lnTo>
                      <a:pt x="109" y="200"/>
                    </a:lnTo>
                    <a:lnTo>
                      <a:pt x="117" y="202"/>
                    </a:lnTo>
                    <a:lnTo>
                      <a:pt x="117" y="202"/>
                    </a:lnTo>
                    <a:lnTo>
                      <a:pt x="124" y="204"/>
                    </a:lnTo>
                    <a:lnTo>
                      <a:pt x="124" y="204"/>
                    </a:lnTo>
                    <a:lnTo>
                      <a:pt x="130" y="204"/>
                    </a:lnTo>
                    <a:lnTo>
                      <a:pt x="132" y="204"/>
                    </a:lnTo>
                    <a:lnTo>
                      <a:pt x="132" y="204"/>
                    </a:lnTo>
                    <a:lnTo>
                      <a:pt x="134" y="206"/>
                    </a:lnTo>
                    <a:lnTo>
                      <a:pt x="134" y="206"/>
                    </a:lnTo>
                    <a:lnTo>
                      <a:pt x="136" y="204"/>
                    </a:lnTo>
                    <a:lnTo>
                      <a:pt x="138" y="204"/>
                    </a:lnTo>
                    <a:lnTo>
                      <a:pt x="138" y="204"/>
                    </a:lnTo>
                    <a:lnTo>
                      <a:pt x="138" y="204"/>
                    </a:lnTo>
                    <a:lnTo>
                      <a:pt x="140" y="206"/>
                    </a:lnTo>
                    <a:lnTo>
                      <a:pt x="140" y="206"/>
                    </a:lnTo>
                    <a:lnTo>
                      <a:pt x="138" y="207"/>
                    </a:lnTo>
                    <a:lnTo>
                      <a:pt x="138" y="209"/>
                    </a:lnTo>
                    <a:lnTo>
                      <a:pt x="138" y="209"/>
                    </a:lnTo>
                    <a:lnTo>
                      <a:pt x="134" y="211"/>
                    </a:lnTo>
                    <a:lnTo>
                      <a:pt x="134" y="211"/>
                    </a:lnTo>
                    <a:lnTo>
                      <a:pt x="132" y="211"/>
                    </a:lnTo>
                    <a:lnTo>
                      <a:pt x="130" y="211"/>
                    </a:lnTo>
                    <a:lnTo>
                      <a:pt x="130" y="211"/>
                    </a:lnTo>
                    <a:lnTo>
                      <a:pt x="124" y="213"/>
                    </a:lnTo>
                    <a:lnTo>
                      <a:pt x="120" y="213"/>
                    </a:lnTo>
                    <a:lnTo>
                      <a:pt x="117" y="213"/>
                    </a:lnTo>
                    <a:lnTo>
                      <a:pt x="117" y="213"/>
                    </a:lnTo>
                    <a:lnTo>
                      <a:pt x="111" y="213"/>
                    </a:lnTo>
                    <a:lnTo>
                      <a:pt x="95" y="213"/>
                    </a:lnTo>
                    <a:lnTo>
                      <a:pt x="93" y="211"/>
                    </a:lnTo>
                    <a:close/>
                    <a:moveTo>
                      <a:pt x="217" y="370"/>
                    </a:moveTo>
                    <a:lnTo>
                      <a:pt x="217" y="370"/>
                    </a:lnTo>
                    <a:lnTo>
                      <a:pt x="208" y="378"/>
                    </a:lnTo>
                    <a:lnTo>
                      <a:pt x="196" y="384"/>
                    </a:lnTo>
                    <a:lnTo>
                      <a:pt x="196" y="384"/>
                    </a:lnTo>
                    <a:lnTo>
                      <a:pt x="175" y="389"/>
                    </a:lnTo>
                    <a:lnTo>
                      <a:pt x="175" y="389"/>
                    </a:lnTo>
                    <a:lnTo>
                      <a:pt x="159" y="393"/>
                    </a:lnTo>
                    <a:lnTo>
                      <a:pt x="146" y="397"/>
                    </a:lnTo>
                    <a:lnTo>
                      <a:pt x="146" y="397"/>
                    </a:lnTo>
                    <a:lnTo>
                      <a:pt x="146" y="397"/>
                    </a:lnTo>
                    <a:lnTo>
                      <a:pt x="146" y="397"/>
                    </a:lnTo>
                    <a:lnTo>
                      <a:pt x="144" y="395"/>
                    </a:lnTo>
                    <a:lnTo>
                      <a:pt x="144" y="395"/>
                    </a:lnTo>
                    <a:lnTo>
                      <a:pt x="146" y="393"/>
                    </a:lnTo>
                    <a:lnTo>
                      <a:pt x="146" y="393"/>
                    </a:lnTo>
                    <a:lnTo>
                      <a:pt x="148" y="391"/>
                    </a:lnTo>
                    <a:lnTo>
                      <a:pt x="148" y="391"/>
                    </a:lnTo>
                    <a:lnTo>
                      <a:pt x="157" y="386"/>
                    </a:lnTo>
                    <a:lnTo>
                      <a:pt x="157" y="386"/>
                    </a:lnTo>
                    <a:lnTo>
                      <a:pt x="173" y="380"/>
                    </a:lnTo>
                    <a:lnTo>
                      <a:pt x="175" y="378"/>
                    </a:lnTo>
                    <a:lnTo>
                      <a:pt x="175" y="378"/>
                    </a:lnTo>
                    <a:lnTo>
                      <a:pt x="190" y="372"/>
                    </a:lnTo>
                    <a:lnTo>
                      <a:pt x="190" y="372"/>
                    </a:lnTo>
                    <a:lnTo>
                      <a:pt x="200" y="366"/>
                    </a:lnTo>
                    <a:lnTo>
                      <a:pt x="200" y="366"/>
                    </a:lnTo>
                    <a:lnTo>
                      <a:pt x="210" y="360"/>
                    </a:lnTo>
                    <a:lnTo>
                      <a:pt x="210" y="360"/>
                    </a:lnTo>
                    <a:lnTo>
                      <a:pt x="217" y="351"/>
                    </a:lnTo>
                    <a:lnTo>
                      <a:pt x="225" y="341"/>
                    </a:lnTo>
                    <a:lnTo>
                      <a:pt x="225" y="341"/>
                    </a:lnTo>
                    <a:lnTo>
                      <a:pt x="229" y="329"/>
                    </a:lnTo>
                    <a:lnTo>
                      <a:pt x="229" y="329"/>
                    </a:lnTo>
                    <a:lnTo>
                      <a:pt x="231" y="316"/>
                    </a:lnTo>
                    <a:lnTo>
                      <a:pt x="231" y="316"/>
                    </a:lnTo>
                    <a:lnTo>
                      <a:pt x="231" y="310"/>
                    </a:lnTo>
                    <a:lnTo>
                      <a:pt x="231" y="308"/>
                    </a:lnTo>
                    <a:lnTo>
                      <a:pt x="231" y="308"/>
                    </a:lnTo>
                    <a:lnTo>
                      <a:pt x="231" y="300"/>
                    </a:lnTo>
                    <a:lnTo>
                      <a:pt x="231" y="300"/>
                    </a:lnTo>
                    <a:lnTo>
                      <a:pt x="229" y="287"/>
                    </a:lnTo>
                    <a:lnTo>
                      <a:pt x="229" y="287"/>
                    </a:lnTo>
                    <a:lnTo>
                      <a:pt x="223" y="275"/>
                    </a:lnTo>
                    <a:lnTo>
                      <a:pt x="217" y="264"/>
                    </a:lnTo>
                    <a:lnTo>
                      <a:pt x="217" y="264"/>
                    </a:lnTo>
                    <a:lnTo>
                      <a:pt x="211" y="260"/>
                    </a:lnTo>
                    <a:lnTo>
                      <a:pt x="208" y="258"/>
                    </a:lnTo>
                    <a:lnTo>
                      <a:pt x="208" y="258"/>
                    </a:lnTo>
                    <a:lnTo>
                      <a:pt x="202" y="256"/>
                    </a:lnTo>
                    <a:lnTo>
                      <a:pt x="202" y="256"/>
                    </a:lnTo>
                    <a:lnTo>
                      <a:pt x="200" y="256"/>
                    </a:lnTo>
                    <a:lnTo>
                      <a:pt x="198" y="258"/>
                    </a:lnTo>
                    <a:lnTo>
                      <a:pt x="198" y="258"/>
                    </a:lnTo>
                    <a:lnTo>
                      <a:pt x="186" y="262"/>
                    </a:lnTo>
                    <a:lnTo>
                      <a:pt x="184" y="262"/>
                    </a:lnTo>
                    <a:lnTo>
                      <a:pt x="184" y="262"/>
                    </a:lnTo>
                    <a:lnTo>
                      <a:pt x="173" y="267"/>
                    </a:lnTo>
                    <a:lnTo>
                      <a:pt x="173" y="267"/>
                    </a:lnTo>
                    <a:lnTo>
                      <a:pt x="159" y="271"/>
                    </a:lnTo>
                    <a:lnTo>
                      <a:pt x="148" y="273"/>
                    </a:lnTo>
                    <a:lnTo>
                      <a:pt x="148" y="273"/>
                    </a:lnTo>
                    <a:lnTo>
                      <a:pt x="130" y="275"/>
                    </a:lnTo>
                    <a:lnTo>
                      <a:pt x="130" y="275"/>
                    </a:lnTo>
                    <a:lnTo>
                      <a:pt x="126" y="275"/>
                    </a:lnTo>
                    <a:lnTo>
                      <a:pt x="126" y="275"/>
                    </a:lnTo>
                    <a:lnTo>
                      <a:pt x="122" y="275"/>
                    </a:lnTo>
                    <a:lnTo>
                      <a:pt x="120" y="275"/>
                    </a:lnTo>
                    <a:lnTo>
                      <a:pt x="120" y="275"/>
                    </a:lnTo>
                    <a:lnTo>
                      <a:pt x="119" y="273"/>
                    </a:lnTo>
                    <a:lnTo>
                      <a:pt x="115" y="273"/>
                    </a:lnTo>
                    <a:lnTo>
                      <a:pt x="115" y="273"/>
                    </a:lnTo>
                    <a:lnTo>
                      <a:pt x="111" y="273"/>
                    </a:lnTo>
                    <a:lnTo>
                      <a:pt x="105" y="271"/>
                    </a:lnTo>
                    <a:lnTo>
                      <a:pt x="105" y="271"/>
                    </a:lnTo>
                    <a:lnTo>
                      <a:pt x="101" y="269"/>
                    </a:lnTo>
                    <a:lnTo>
                      <a:pt x="97" y="267"/>
                    </a:lnTo>
                    <a:lnTo>
                      <a:pt x="97" y="267"/>
                    </a:lnTo>
                    <a:lnTo>
                      <a:pt x="95" y="267"/>
                    </a:lnTo>
                    <a:lnTo>
                      <a:pt x="95" y="266"/>
                    </a:lnTo>
                    <a:lnTo>
                      <a:pt x="95" y="266"/>
                    </a:lnTo>
                    <a:lnTo>
                      <a:pt x="97" y="264"/>
                    </a:lnTo>
                    <a:lnTo>
                      <a:pt x="97" y="264"/>
                    </a:lnTo>
                    <a:lnTo>
                      <a:pt x="99" y="264"/>
                    </a:lnTo>
                    <a:lnTo>
                      <a:pt x="103" y="266"/>
                    </a:lnTo>
                    <a:lnTo>
                      <a:pt x="103" y="266"/>
                    </a:lnTo>
                    <a:lnTo>
                      <a:pt x="105" y="266"/>
                    </a:lnTo>
                    <a:lnTo>
                      <a:pt x="111" y="267"/>
                    </a:lnTo>
                    <a:lnTo>
                      <a:pt x="111" y="267"/>
                    </a:lnTo>
                    <a:lnTo>
                      <a:pt x="117" y="267"/>
                    </a:lnTo>
                    <a:lnTo>
                      <a:pt x="119" y="267"/>
                    </a:lnTo>
                    <a:lnTo>
                      <a:pt x="120" y="267"/>
                    </a:lnTo>
                    <a:lnTo>
                      <a:pt x="120" y="267"/>
                    </a:lnTo>
                    <a:lnTo>
                      <a:pt x="126" y="267"/>
                    </a:lnTo>
                    <a:lnTo>
                      <a:pt x="126" y="267"/>
                    </a:lnTo>
                    <a:lnTo>
                      <a:pt x="146" y="264"/>
                    </a:lnTo>
                    <a:lnTo>
                      <a:pt x="146" y="264"/>
                    </a:lnTo>
                    <a:lnTo>
                      <a:pt x="169" y="256"/>
                    </a:lnTo>
                    <a:lnTo>
                      <a:pt x="169" y="256"/>
                    </a:lnTo>
                    <a:lnTo>
                      <a:pt x="177" y="252"/>
                    </a:lnTo>
                    <a:lnTo>
                      <a:pt x="182" y="250"/>
                    </a:lnTo>
                    <a:lnTo>
                      <a:pt x="182" y="250"/>
                    </a:lnTo>
                    <a:lnTo>
                      <a:pt x="194" y="244"/>
                    </a:lnTo>
                    <a:lnTo>
                      <a:pt x="194" y="244"/>
                    </a:lnTo>
                    <a:lnTo>
                      <a:pt x="198" y="244"/>
                    </a:lnTo>
                    <a:lnTo>
                      <a:pt x="200" y="242"/>
                    </a:lnTo>
                    <a:lnTo>
                      <a:pt x="200" y="242"/>
                    </a:lnTo>
                    <a:lnTo>
                      <a:pt x="200" y="242"/>
                    </a:lnTo>
                    <a:lnTo>
                      <a:pt x="202" y="242"/>
                    </a:lnTo>
                    <a:lnTo>
                      <a:pt x="202" y="242"/>
                    </a:lnTo>
                    <a:lnTo>
                      <a:pt x="202" y="242"/>
                    </a:lnTo>
                    <a:lnTo>
                      <a:pt x="211" y="244"/>
                    </a:lnTo>
                    <a:lnTo>
                      <a:pt x="211" y="244"/>
                    </a:lnTo>
                    <a:lnTo>
                      <a:pt x="219" y="248"/>
                    </a:lnTo>
                    <a:lnTo>
                      <a:pt x="227" y="256"/>
                    </a:lnTo>
                    <a:lnTo>
                      <a:pt x="227" y="256"/>
                    </a:lnTo>
                    <a:lnTo>
                      <a:pt x="233" y="262"/>
                    </a:lnTo>
                    <a:lnTo>
                      <a:pt x="237" y="269"/>
                    </a:lnTo>
                    <a:lnTo>
                      <a:pt x="241" y="285"/>
                    </a:lnTo>
                    <a:lnTo>
                      <a:pt x="241" y="285"/>
                    </a:lnTo>
                    <a:lnTo>
                      <a:pt x="242" y="300"/>
                    </a:lnTo>
                    <a:lnTo>
                      <a:pt x="242" y="300"/>
                    </a:lnTo>
                    <a:lnTo>
                      <a:pt x="244" y="308"/>
                    </a:lnTo>
                    <a:lnTo>
                      <a:pt x="244" y="308"/>
                    </a:lnTo>
                    <a:lnTo>
                      <a:pt x="244" y="312"/>
                    </a:lnTo>
                    <a:lnTo>
                      <a:pt x="244" y="312"/>
                    </a:lnTo>
                    <a:lnTo>
                      <a:pt x="242" y="316"/>
                    </a:lnTo>
                    <a:lnTo>
                      <a:pt x="242" y="316"/>
                    </a:lnTo>
                    <a:lnTo>
                      <a:pt x="241" y="331"/>
                    </a:lnTo>
                    <a:lnTo>
                      <a:pt x="241" y="331"/>
                    </a:lnTo>
                    <a:lnTo>
                      <a:pt x="237" y="347"/>
                    </a:lnTo>
                    <a:lnTo>
                      <a:pt x="237" y="347"/>
                    </a:lnTo>
                    <a:lnTo>
                      <a:pt x="229" y="360"/>
                    </a:lnTo>
                    <a:lnTo>
                      <a:pt x="229" y="360"/>
                    </a:lnTo>
                    <a:lnTo>
                      <a:pt x="217" y="370"/>
                    </a:lnTo>
                    <a:lnTo>
                      <a:pt x="217" y="370"/>
                    </a:lnTo>
                    <a:close/>
                    <a:moveTo>
                      <a:pt x="289" y="389"/>
                    </a:moveTo>
                    <a:lnTo>
                      <a:pt x="289" y="389"/>
                    </a:lnTo>
                    <a:lnTo>
                      <a:pt x="289" y="389"/>
                    </a:lnTo>
                    <a:lnTo>
                      <a:pt x="289" y="389"/>
                    </a:lnTo>
                    <a:lnTo>
                      <a:pt x="291" y="391"/>
                    </a:lnTo>
                    <a:lnTo>
                      <a:pt x="291" y="391"/>
                    </a:lnTo>
                    <a:lnTo>
                      <a:pt x="291" y="393"/>
                    </a:lnTo>
                    <a:lnTo>
                      <a:pt x="291" y="393"/>
                    </a:lnTo>
                    <a:lnTo>
                      <a:pt x="287" y="395"/>
                    </a:lnTo>
                    <a:lnTo>
                      <a:pt x="287" y="395"/>
                    </a:lnTo>
                    <a:lnTo>
                      <a:pt x="281" y="401"/>
                    </a:lnTo>
                    <a:lnTo>
                      <a:pt x="281" y="401"/>
                    </a:lnTo>
                    <a:lnTo>
                      <a:pt x="281" y="401"/>
                    </a:lnTo>
                    <a:lnTo>
                      <a:pt x="277" y="403"/>
                    </a:lnTo>
                    <a:lnTo>
                      <a:pt x="275" y="403"/>
                    </a:lnTo>
                    <a:lnTo>
                      <a:pt x="275" y="403"/>
                    </a:lnTo>
                    <a:lnTo>
                      <a:pt x="271" y="407"/>
                    </a:lnTo>
                    <a:lnTo>
                      <a:pt x="270" y="407"/>
                    </a:lnTo>
                    <a:lnTo>
                      <a:pt x="270" y="407"/>
                    </a:lnTo>
                    <a:lnTo>
                      <a:pt x="266" y="409"/>
                    </a:lnTo>
                    <a:lnTo>
                      <a:pt x="266" y="409"/>
                    </a:lnTo>
                    <a:lnTo>
                      <a:pt x="260" y="411"/>
                    </a:lnTo>
                    <a:lnTo>
                      <a:pt x="260" y="411"/>
                    </a:lnTo>
                    <a:lnTo>
                      <a:pt x="254" y="413"/>
                    </a:lnTo>
                    <a:lnTo>
                      <a:pt x="254" y="413"/>
                    </a:lnTo>
                    <a:lnTo>
                      <a:pt x="246" y="415"/>
                    </a:lnTo>
                    <a:lnTo>
                      <a:pt x="246" y="415"/>
                    </a:lnTo>
                    <a:lnTo>
                      <a:pt x="244" y="415"/>
                    </a:lnTo>
                    <a:lnTo>
                      <a:pt x="241" y="415"/>
                    </a:lnTo>
                    <a:lnTo>
                      <a:pt x="241" y="411"/>
                    </a:lnTo>
                    <a:lnTo>
                      <a:pt x="241" y="415"/>
                    </a:lnTo>
                    <a:lnTo>
                      <a:pt x="241" y="415"/>
                    </a:lnTo>
                    <a:lnTo>
                      <a:pt x="239" y="415"/>
                    </a:lnTo>
                    <a:lnTo>
                      <a:pt x="239" y="415"/>
                    </a:lnTo>
                    <a:lnTo>
                      <a:pt x="235" y="413"/>
                    </a:lnTo>
                    <a:lnTo>
                      <a:pt x="235" y="413"/>
                    </a:lnTo>
                    <a:lnTo>
                      <a:pt x="235" y="413"/>
                    </a:lnTo>
                    <a:lnTo>
                      <a:pt x="231" y="413"/>
                    </a:lnTo>
                    <a:lnTo>
                      <a:pt x="231" y="413"/>
                    </a:lnTo>
                    <a:lnTo>
                      <a:pt x="231" y="413"/>
                    </a:lnTo>
                    <a:lnTo>
                      <a:pt x="227" y="411"/>
                    </a:lnTo>
                    <a:lnTo>
                      <a:pt x="227" y="411"/>
                    </a:lnTo>
                    <a:lnTo>
                      <a:pt x="225" y="409"/>
                    </a:lnTo>
                    <a:lnTo>
                      <a:pt x="225" y="409"/>
                    </a:lnTo>
                    <a:lnTo>
                      <a:pt x="223" y="407"/>
                    </a:lnTo>
                    <a:lnTo>
                      <a:pt x="223" y="407"/>
                    </a:lnTo>
                    <a:lnTo>
                      <a:pt x="225" y="405"/>
                    </a:lnTo>
                    <a:lnTo>
                      <a:pt x="225" y="405"/>
                    </a:lnTo>
                    <a:lnTo>
                      <a:pt x="229" y="405"/>
                    </a:lnTo>
                    <a:lnTo>
                      <a:pt x="233" y="405"/>
                    </a:lnTo>
                    <a:lnTo>
                      <a:pt x="237" y="405"/>
                    </a:lnTo>
                    <a:lnTo>
                      <a:pt x="237" y="405"/>
                    </a:lnTo>
                    <a:lnTo>
                      <a:pt x="237" y="405"/>
                    </a:lnTo>
                    <a:lnTo>
                      <a:pt x="239" y="405"/>
                    </a:lnTo>
                    <a:lnTo>
                      <a:pt x="239" y="405"/>
                    </a:lnTo>
                    <a:lnTo>
                      <a:pt x="239" y="405"/>
                    </a:lnTo>
                    <a:lnTo>
                      <a:pt x="239" y="405"/>
                    </a:lnTo>
                    <a:lnTo>
                      <a:pt x="239" y="405"/>
                    </a:lnTo>
                    <a:lnTo>
                      <a:pt x="239" y="405"/>
                    </a:lnTo>
                    <a:lnTo>
                      <a:pt x="241" y="405"/>
                    </a:lnTo>
                    <a:lnTo>
                      <a:pt x="241" y="405"/>
                    </a:lnTo>
                    <a:lnTo>
                      <a:pt x="241" y="405"/>
                    </a:lnTo>
                    <a:lnTo>
                      <a:pt x="241" y="405"/>
                    </a:lnTo>
                    <a:lnTo>
                      <a:pt x="242" y="405"/>
                    </a:lnTo>
                    <a:lnTo>
                      <a:pt x="242" y="405"/>
                    </a:lnTo>
                    <a:lnTo>
                      <a:pt x="246" y="405"/>
                    </a:lnTo>
                    <a:lnTo>
                      <a:pt x="252" y="403"/>
                    </a:lnTo>
                    <a:lnTo>
                      <a:pt x="252" y="403"/>
                    </a:lnTo>
                    <a:lnTo>
                      <a:pt x="258" y="401"/>
                    </a:lnTo>
                    <a:lnTo>
                      <a:pt x="258" y="401"/>
                    </a:lnTo>
                    <a:lnTo>
                      <a:pt x="264" y="399"/>
                    </a:lnTo>
                    <a:lnTo>
                      <a:pt x="264" y="399"/>
                    </a:lnTo>
                    <a:lnTo>
                      <a:pt x="266" y="399"/>
                    </a:lnTo>
                    <a:lnTo>
                      <a:pt x="268" y="397"/>
                    </a:lnTo>
                    <a:lnTo>
                      <a:pt x="268" y="397"/>
                    </a:lnTo>
                    <a:lnTo>
                      <a:pt x="271" y="395"/>
                    </a:lnTo>
                    <a:lnTo>
                      <a:pt x="273" y="395"/>
                    </a:lnTo>
                    <a:lnTo>
                      <a:pt x="273" y="395"/>
                    </a:lnTo>
                    <a:lnTo>
                      <a:pt x="277" y="393"/>
                    </a:lnTo>
                    <a:lnTo>
                      <a:pt x="277" y="393"/>
                    </a:lnTo>
                    <a:lnTo>
                      <a:pt x="281" y="393"/>
                    </a:lnTo>
                    <a:lnTo>
                      <a:pt x="285" y="391"/>
                    </a:lnTo>
                    <a:lnTo>
                      <a:pt x="285" y="391"/>
                    </a:lnTo>
                    <a:lnTo>
                      <a:pt x="289" y="389"/>
                    </a:lnTo>
                    <a:lnTo>
                      <a:pt x="289" y="389"/>
                    </a:lnTo>
                    <a:close/>
                    <a:moveTo>
                      <a:pt x="407" y="206"/>
                    </a:moveTo>
                    <a:lnTo>
                      <a:pt x="407" y="206"/>
                    </a:lnTo>
                    <a:lnTo>
                      <a:pt x="405" y="206"/>
                    </a:lnTo>
                    <a:lnTo>
                      <a:pt x="405" y="202"/>
                    </a:lnTo>
                    <a:lnTo>
                      <a:pt x="405" y="204"/>
                    </a:lnTo>
                    <a:lnTo>
                      <a:pt x="405" y="204"/>
                    </a:lnTo>
                    <a:lnTo>
                      <a:pt x="401" y="204"/>
                    </a:lnTo>
                    <a:lnTo>
                      <a:pt x="401" y="204"/>
                    </a:lnTo>
                    <a:lnTo>
                      <a:pt x="397" y="202"/>
                    </a:lnTo>
                    <a:lnTo>
                      <a:pt x="397" y="202"/>
                    </a:lnTo>
                    <a:lnTo>
                      <a:pt x="395" y="202"/>
                    </a:lnTo>
                    <a:lnTo>
                      <a:pt x="393" y="200"/>
                    </a:lnTo>
                    <a:lnTo>
                      <a:pt x="393" y="200"/>
                    </a:lnTo>
                    <a:lnTo>
                      <a:pt x="392" y="200"/>
                    </a:lnTo>
                    <a:lnTo>
                      <a:pt x="392" y="200"/>
                    </a:lnTo>
                    <a:lnTo>
                      <a:pt x="384" y="196"/>
                    </a:lnTo>
                    <a:lnTo>
                      <a:pt x="384" y="196"/>
                    </a:lnTo>
                    <a:lnTo>
                      <a:pt x="378" y="192"/>
                    </a:lnTo>
                    <a:lnTo>
                      <a:pt x="378" y="192"/>
                    </a:lnTo>
                    <a:lnTo>
                      <a:pt x="370" y="188"/>
                    </a:lnTo>
                    <a:lnTo>
                      <a:pt x="366" y="186"/>
                    </a:lnTo>
                    <a:lnTo>
                      <a:pt x="363" y="184"/>
                    </a:lnTo>
                    <a:lnTo>
                      <a:pt x="359" y="182"/>
                    </a:lnTo>
                    <a:lnTo>
                      <a:pt x="359" y="182"/>
                    </a:lnTo>
                    <a:lnTo>
                      <a:pt x="355" y="182"/>
                    </a:lnTo>
                    <a:lnTo>
                      <a:pt x="353" y="182"/>
                    </a:lnTo>
                    <a:lnTo>
                      <a:pt x="353" y="182"/>
                    </a:lnTo>
                    <a:lnTo>
                      <a:pt x="351" y="182"/>
                    </a:lnTo>
                    <a:lnTo>
                      <a:pt x="347" y="182"/>
                    </a:lnTo>
                    <a:lnTo>
                      <a:pt x="343" y="180"/>
                    </a:lnTo>
                    <a:lnTo>
                      <a:pt x="343" y="180"/>
                    </a:lnTo>
                    <a:lnTo>
                      <a:pt x="341" y="182"/>
                    </a:lnTo>
                    <a:lnTo>
                      <a:pt x="341" y="182"/>
                    </a:lnTo>
                    <a:lnTo>
                      <a:pt x="337" y="182"/>
                    </a:lnTo>
                    <a:lnTo>
                      <a:pt x="337" y="182"/>
                    </a:lnTo>
                    <a:lnTo>
                      <a:pt x="333" y="182"/>
                    </a:lnTo>
                    <a:lnTo>
                      <a:pt x="333" y="182"/>
                    </a:lnTo>
                    <a:lnTo>
                      <a:pt x="332" y="182"/>
                    </a:lnTo>
                    <a:lnTo>
                      <a:pt x="332" y="182"/>
                    </a:lnTo>
                    <a:lnTo>
                      <a:pt x="326" y="184"/>
                    </a:lnTo>
                    <a:lnTo>
                      <a:pt x="326" y="184"/>
                    </a:lnTo>
                    <a:lnTo>
                      <a:pt x="324" y="186"/>
                    </a:lnTo>
                    <a:lnTo>
                      <a:pt x="324" y="186"/>
                    </a:lnTo>
                    <a:lnTo>
                      <a:pt x="332" y="196"/>
                    </a:lnTo>
                    <a:lnTo>
                      <a:pt x="332" y="196"/>
                    </a:lnTo>
                    <a:lnTo>
                      <a:pt x="339" y="206"/>
                    </a:lnTo>
                    <a:lnTo>
                      <a:pt x="339" y="206"/>
                    </a:lnTo>
                    <a:lnTo>
                      <a:pt x="347" y="215"/>
                    </a:lnTo>
                    <a:lnTo>
                      <a:pt x="347" y="215"/>
                    </a:lnTo>
                    <a:lnTo>
                      <a:pt x="355" y="223"/>
                    </a:lnTo>
                    <a:lnTo>
                      <a:pt x="355" y="223"/>
                    </a:lnTo>
                    <a:lnTo>
                      <a:pt x="359" y="225"/>
                    </a:lnTo>
                    <a:lnTo>
                      <a:pt x="359" y="227"/>
                    </a:lnTo>
                    <a:lnTo>
                      <a:pt x="359" y="227"/>
                    </a:lnTo>
                    <a:lnTo>
                      <a:pt x="363" y="229"/>
                    </a:lnTo>
                    <a:lnTo>
                      <a:pt x="363" y="229"/>
                    </a:lnTo>
                    <a:lnTo>
                      <a:pt x="366" y="231"/>
                    </a:lnTo>
                    <a:lnTo>
                      <a:pt x="366" y="231"/>
                    </a:lnTo>
                    <a:lnTo>
                      <a:pt x="370" y="233"/>
                    </a:lnTo>
                    <a:lnTo>
                      <a:pt x="370" y="233"/>
                    </a:lnTo>
                    <a:lnTo>
                      <a:pt x="372" y="235"/>
                    </a:lnTo>
                    <a:lnTo>
                      <a:pt x="376" y="235"/>
                    </a:lnTo>
                    <a:lnTo>
                      <a:pt x="376" y="235"/>
                    </a:lnTo>
                    <a:lnTo>
                      <a:pt x="376" y="237"/>
                    </a:lnTo>
                    <a:lnTo>
                      <a:pt x="376" y="237"/>
                    </a:lnTo>
                    <a:lnTo>
                      <a:pt x="374" y="238"/>
                    </a:lnTo>
                    <a:lnTo>
                      <a:pt x="374" y="238"/>
                    </a:lnTo>
                    <a:lnTo>
                      <a:pt x="372" y="238"/>
                    </a:lnTo>
                    <a:lnTo>
                      <a:pt x="372" y="238"/>
                    </a:lnTo>
                    <a:lnTo>
                      <a:pt x="372" y="238"/>
                    </a:lnTo>
                    <a:lnTo>
                      <a:pt x="368" y="238"/>
                    </a:lnTo>
                    <a:lnTo>
                      <a:pt x="366" y="237"/>
                    </a:lnTo>
                    <a:lnTo>
                      <a:pt x="366" y="237"/>
                    </a:lnTo>
                    <a:lnTo>
                      <a:pt x="364" y="237"/>
                    </a:lnTo>
                    <a:lnTo>
                      <a:pt x="364" y="237"/>
                    </a:lnTo>
                    <a:lnTo>
                      <a:pt x="361" y="235"/>
                    </a:lnTo>
                    <a:lnTo>
                      <a:pt x="359" y="235"/>
                    </a:lnTo>
                    <a:lnTo>
                      <a:pt x="359" y="235"/>
                    </a:lnTo>
                    <a:lnTo>
                      <a:pt x="355" y="233"/>
                    </a:lnTo>
                    <a:lnTo>
                      <a:pt x="355" y="233"/>
                    </a:lnTo>
                    <a:lnTo>
                      <a:pt x="355" y="233"/>
                    </a:lnTo>
                    <a:lnTo>
                      <a:pt x="351" y="231"/>
                    </a:lnTo>
                    <a:lnTo>
                      <a:pt x="351" y="231"/>
                    </a:lnTo>
                    <a:lnTo>
                      <a:pt x="341" y="223"/>
                    </a:lnTo>
                    <a:lnTo>
                      <a:pt x="341" y="223"/>
                    </a:lnTo>
                    <a:lnTo>
                      <a:pt x="332" y="213"/>
                    </a:lnTo>
                    <a:lnTo>
                      <a:pt x="332" y="213"/>
                    </a:lnTo>
                    <a:lnTo>
                      <a:pt x="322" y="204"/>
                    </a:lnTo>
                    <a:lnTo>
                      <a:pt x="320" y="202"/>
                    </a:lnTo>
                    <a:lnTo>
                      <a:pt x="320" y="202"/>
                    </a:lnTo>
                    <a:lnTo>
                      <a:pt x="312" y="192"/>
                    </a:lnTo>
                    <a:lnTo>
                      <a:pt x="312" y="192"/>
                    </a:lnTo>
                    <a:lnTo>
                      <a:pt x="302" y="182"/>
                    </a:lnTo>
                    <a:lnTo>
                      <a:pt x="302" y="182"/>
                    </a:lnTo>
                    <a:lnTo>
                      <a:pt x="293" y="177"/>
                    </a:lnTo>
                    <a:lnTo>
                      <a:pt x="293" y="177"/>
                    </a:lnTo>
                    <a:lnTo>
                      <a:pt x="281" y="175"/>
                    </a:lnTo>
                    <a:lnTo>
                      <a:pt x="281" y="175"/>
                    </a:lnTo>
                    <a:lnTo>
                      <a:pt x="279" y="175"/>
                    </a:lnTo>
                    <a:lnTo>
                      <a:pt x="275" y="175"/>
                    </a:lnTo>
                    <a:lnTo>
                      <a:pt x="275" y="175"/>
                    </a:lnTo>
                    <a:lnTo>
                      <a:pt x="270" y="173"/>
                    </a:lnTo>
                    <a:lnTo>
                      <a:pt x="270" y="173"/>
                    </a:lnTo>
                    <a:lnTo>
                      <a:pt x="266" y="173"/>
                    </a:lnTo>
                    <a:lnTo>
                      <a:pt x="266" y="173"/>
                    </a:lnTo>
                    <a:lnTo>
                      <a:pt x="266" y="173"/>
                    </a:lnTo>
                    <a:lnTo>
                      <a:pt x="264" y="175"/>
                    </a:lnTo>
                    <a:lnTo>
                      <a:pt x="264" y="175"/>
                    </a:lnTo>
                    <a:lnTo>
                      <a:pt x="262" y="175"/>
                    </a:lnTo>
                    <a:lnTo>
                      <a:pt x="262" y="175"/>
                    </a:lnTo>
                    <a:lnTo>
                      <a:pt x="258" y="175"/>
                    </a:lnTo>
                    <a:lnTo>
                      <a:pt x="258" y="175"/>
                    </a:lnTo>
                    <a:lnTo>
                      <a:pt x="254" y="175"/>
                    </a:lnTo>
                    <a:lnTo>
                      <a:pt x="254" y="175"/>
                    </a:lnTo>
                    <a:lnTo>
                      <a:pt x="246" y="177"/>
                    </a:lnTo>
                    <a:lnTo>
                      <a:pt x="246" y="177"/>
                    </a:lnTo>
                    <a:lnTo>
                      <a:pt x="246" y="177"/>
                    </a:lnTo>
                    <a:lnTo>
                      <a:pt x="246" y="177"/>
                    </a:lnTo>
                    <a:lnTo>
                      <a:pt x="244" y="175"/>
                    </a:lnTo>
                    <a:lnTo>
                      <a:pt x="244" y="175"/>
                    </a:lnTo>
                    <a:lnTo>
                      <a:pt x="246" y="173"/>
                    </a:lnTo>
                    <a:lnTo>
                      <a:pt x="246" y="173"/>
                    </a:lnTo>
                    <a:lnTo>
                      <a:pt x="252" y="169"/>
                    </a:lnTo>
                    <a:lnTo>
                      <a:pt x="252" y="169"/>
                    </a:lnTo>
                    <a:lnTo>
                      <a:pt x="258" y="167"/>
                    </a:lnTo>
                    <a:lnTo>
                      <a:pt x="260" y="167"/>
                    </a:lnTo>
                    <a:lnTo>
                      <a:pt x="260" y="167"/>
                    </a:lnTo>
                    <a:lnTo>
                      <a:pt x="264" y="165"/>
                    </a:lnTo>
                    <a:lnTo>
                      <a:pt x="266" y="165"/>
                    </a:lnTo>
                    <a:lnTo>
                      <a:pt x="266" y="165"/>
                    </a:lnTo>
                    <a:lnTo>
                      <a:pt x="270" y="165"/>
                    </a:lnTo>
                    <a:lnTo>
                      <a:pt x="271" y="163"/>
                    </a:lnTo>
                    <a:lnTo>
                      <a:pt x="271" y="163"/>
                    </a:lnTo>
                    <a:lnTo>
                      <a:pt x="275" y="163"/>
                    </a:lnTo>
                    <a:lnTo>
                      <a:pt x="281" y="163"/>
                    </a:lnTo>
                    <a:lnTo>
                      <a:pt x="281" y="163"/>
                    </a:lnTo>
                    <a:lnTo>
                      <a:pt x="283" y="163"/>
                    </a:lnTo>
                    <a:lnTo>
                      <a:pt x="285" y="163"/>
                    </a:lnTo>
                    <a:lnTo>
                      <a:pt x="289" y="163"/>
                    </a:lnTo>
                    <a:lnTo>
                      <a:pt x="289" y="163"/>
                    </a:lnTo>
                    <a:lnTo>
                      <a:pt x="293" y="165"/>
                    </a:lnTo>
                    <a:lnTo>
                      <a:pt x="293" y="165"/>
                    </a:lnTo>
                    <a:lnTo>
                      <a:pt x="293" y="165"/>
                    </a:lnTo>
                    <a:lnTo>
                      <a:pt x="297" y="165"/>
                    </a:lnTo>
                    <a:lnTo>
                      <a:pt x="297" y="165"/>
                    </a:lnTo>
                    <a:lnTo>
                      <a:pt x="304" y="169"/>
                    </a:lnTo>
                    <a:lnTo>
                      <a:pt x="310" y="173"/>
                    </a:lnTo>
                    <a:lnTo>
                      <a:pt x="310" y="173"/>
                    </a:lnTo>
                    <a:lnTo>
                      <a:pt x="318" y="178"/>
                    </a:lnTo>
                    <a:lnTo>
                      <a:pt x="318" y="178"/>
                    </a:lnTo>
                    <a:lnTo>
                      <a:pt x="318" y="178"/>
                    </a:lnTo>
                    <a:lnTo>
                      <a:pt x="322" y="177"/>
                    </a:lnTo>
                    <a:lnTo>
                      <a:pt x="322" y="175"/>
                    </a:lnTo>
                    <a:lnTo>
                      <a:pt x="322" y="173"/>
                    </a:lnTo>
                    <a:lnTo>
                      <a:pt x="322" y="173"/>
                    </a:lnTo>
                    <a:lnTo>
                      <a:pt x="320" y="169"/>
                    </a:lnTo>
                    <a:lnTo>
                      <a:pt x="320" y="167"/>
                    </a:lnTo>
                    <a:lnTo>
                      <a:pt x="320" y="167"/>
                    </a:lnTo>
                    <a:lnTo>
                      <a:pt x="318" y="165"/>
                    </a:lnTo>
                    <a:lnTo>
                      <a:pt x="318" y="165"/>
                    </a:lnTo>
                    <a:lnTo>
                      <a:pt x="316" y="161"/>
                    </a:lnTo>
                    <a:lnTo>
                      <a:pt x="316" y="161"/>
                    </a:lnTo>
                    <a:lnTo>
                      <a:pt x="310" y="153"/>
                    </a:lnTo>
                    <a:lnTo>
                      <a:pt x="310" y="153"/>
                    </a:lnTo>
                    <a:lnTo>
                      <a:pt x="302" y="146"/>
                    </a:lnTo>
                    <a:lnTo>
                      <a:pt x="302" y="146"/>
                    </a:lnTo>
                    <a:lnTo>
                      <a:pt x="291" y="138"/>
                    </a:lnTo>
                    <a:lnTo>
                      <a:pt x="291" y="138"/>
                    </a:lnTo>
                    <a:lnTo>
                      <a:pt x="279" y="134"/>
                    </a:lnTo>
                    <a:lnTo>
                      <a:pt x="277" y="132"/>
                    </a:lnTo>
                    <a:lnTo>
                      <a:pt x="277" y="132"/>
                    </a:lnTo>
                    <a:lnTo>
                      <a:pt x="266" y="128"/>
                    </a:lnTo>
                    <a:lnTo>
                      <a:pt x="266" y="128"/>
                    </a:lnTo>
                    <a:lnTo>
                      <a:pt x="260" y="124"/>
                    </a:lnTo>
                    <a:lnTo>
                      <a:pt x="260" y="124"/>
                    </a:lnTo>
                    <a:lnTo>
                      <a:pt x="260" y="124"/>
                    </a:lnTo>
                    <a:lnTo>
                      <a:pt x="260" y="124"/>
                    </a:lnTo>
                    <a:lnTo>
                      <a:pt x="260" y="124"/>
                    </a:lnTo>
                    <a:lnTo>
                      <a:pt x="260" y="122"/>
                    </a:lnTo>
                    <a:lnTo>
                      <a:pt x="260" y="124"/>
                    </a:lnTo>
                    <a:lnTo>
                      <a:pt x="254" y="124"/>
                    </a:lnTo>
                    <a:lnTo>
                      <a:pt x="254" y="124"/>
                    </a:lnTo>
                    <a:lnTo>
                      <a:pt x="250" y="124"/>
                    </a:lnTo>
                    <a:lnTo>
                      <a:pt x="246" y="124"/>
                    </a:lnTo>
                    <a:lnTo>
                      <a:pt x="242" y="126"/>
                    </a:lnTo>
                    <a:lnTo>
                      <a:pt x="242" y="126"/>
                    </a:lnTo>
                    <a:lnTo>
                      <a:pt x="239" y="126"/>
                    </a:lnTo>
                    <a:lnTo>
                      <a:pt x="237" y="128"/>
                    </a:lnTo>
                    <a:lnTo>
                      <a:pt x="235" y="128"/>
                    </a:lnTo>
                    <a:lnTo>
                      <a:pt x="235" y="128"/>
                    </a:lnTo>
                    <a:lnTo>
                      <a:pt x="227" y="132"/>
                    </a:lnTo>
                    <a:lnTo>
                      <a:pt x="227" y="132"/>
                    </a:lnTo>
                    <a:lnTo>
                      <a:pt x="223" y="134"/>
                    </a:lnTo>
                    <a:lnTo>
                      <a:pt x="219" y="136"/>
                    </a:lnTo>
                    <a:lnTo>
                      <a:pt x="219" y="136"/>
                    </a:lnTo>
                    <a:lnTo>
                      <a:pt x="213" y="140"/>
                    </a:lnTo>
                    <a:lnTo>
                      <a:pt x="211" y="142"/>
                    </a:lnTo>
                    <a:lnTo>
                      <a:pt x="211" y="142"/>
                    </a:lnTo>
                    <a:lnTo>
                      <a:pt x="204" y="146"/>
                    </a:lnTo>
                    <a:lnTo>
                      <a:pt x="204" y="146"/>
                    </a:lnTo>
                    <a:lnTo>
                      <a:pt x="200" y="147"/>
                    </a:lnTo>
                    <a:lnTo>
                      <a:pt x="200" y="147"/>
                    </a:lnTo>
                    <a:lnTo>
                      <a:pt x="198" y="147"/>
                    </a:lnTo>
                    <a:lnTo>
                      <a:pt x="198" y="147"/>
                    </a:lnTo>
                    <a:lnTo>
                      <a:pt x="194" y="147"/>
                    </a:lnTo>
                    <a:lnTo>
                      <a:pt x="194" y="147"/>
                    </a:lnTo>
                    <a:lnTo>
                      <a:pt x="192" y="147"/>
                    </a:lnTo>
                    <a:lnTo>
                      <a:pt x="192" y="147"/>
                    </a:lnTo>
                    <a:lnTo>
                      <a:pt x="186" y="147"/>
                    </a:lnTo>
                    <a:lnTo>
                      <a:pt x="184" y="147"/>
                    </a:lnTo>
                    <a:lnTo>
                      <a:pt x="184" y="147"/>
                    </a:lnTo>
                    <a:lnTo>
                      <a:pt x="182" y="146"/>
                    </a:lnTo>
                    <a:lnTo>
                      <a:pt x="182" y="146"/>
                    </a:lnTo>
                    <a:lnTo>
                      <a:pt x="180" y="146"/>
                    </a:lnTo>
                    <a:lnTo>
                      <a:pt x="180" y="144"/>
                    </a:lnTo>
                    <a:lnTo>
                      <a:pt x="180" y="144"/>
                    </a:lnTo>
                    <a:lnTo>
                      <a:pt x="177" y="142"/>
                    </a:lnTo>
                    <a:lnTo>
                      <a:pt x="177" y="142"/>
                    </a:lnTo>
                    <a:lnTo>
                      <a:pt x="177" y="140"/>
                    </a:lnTo>
                    <a:lnTo>
                      <a:pt x="177" y="140"/>
                    </a:lnTo>
                    <a:lnTo>
                      <a:pt x="177" y="140"/>
                    </a:lnTo>
                    <a:lnTo>
                      <a:pt x="175" y="136"/>
                    </a:lnTo>
                    <a:lnTo>
                      <a:pt x="175" y="134"/>
                    </a:lnTo>
                    <a:lnTo>
                      <a:pt x="175" y="134"/>
                    </a:lnTo>
                    <a:lnTo>
                      <a:pt x="175" y="134"/>
                    </a:lnTo>
                    <a:lnTo>
                      <a:pt x="177" y="132"/>
                    </a:lnTo>
                    <a:lnTo>
                      <a:pt x="177" y="132"/>
                    </a:lnTo>
                    <a:lnTo>
                      <a:pt x="177" y="132"/>
                    </a:lnTo>
                    <a:lnTo>
                      <a:pt x="177" y="132"/>
                    </a:lnTo>
                    <a:lnTo>
                      <a:pt x="179" y="134"/>
                    </a:lnTo>
                    <a:lnTo>
                      <a:pt x="179" y="134"/>
                    </a:lnTo>
                    <a:lnTo>
                      <a:pt x="179" y="134"/>
                    </a:lnTo>
                    <a:lnTo>
                      <a:pt x="180" y="138"/>
                    </a:lnTo>
                    <a:lnTo>
                      <a:pt x="180" y="138"/>
                    </a:lnTo>
                    <a:lnTo>
                      <a:pt x="180" y="138"/>
                    </a:lnTo>
                    <a:lnTo>
                      <a:pt x="180" y="138"/>
                    </a:lnTo>
                    <a:lnTo>
                      <a:pt x="180" y="138"/>
                    </a:lnTo>
                    <a:lnTo>
                      <a:pt x="180" y="138"/>
                    </a:lnTo>
                    <a:lnTo>
                      <a:pt x="182" y="140"/>
                    </a:lnTo>
                    <a:lnTo>
                      <a:pt x="184" y="142"/>
                    </a:lnTo>
                    <a:lnTo>
                      <a:pt x="184" y="142"/>
                    </a:lnTo>
                    <a:lnTo>
                      <a:pt x="184" y="142"/>
                    </a:lnTo>
                    <a:lnTo>
                      <a:pt x="186" y="142"/>
                    </a:lnTo>
                    <a:lnTo>
                      <a:pt x="188" y="142"/>
                    </a:lnTo>
                    <a:lnTo>
                      <a:pt x="188" y="142"/>
                    </a:lnTo>
                    <a:lnTo>
                      <a:pt x="192" y="144"/>
                    </a:lnTo>
                    <a:lnTo>
                      <a:pt x="192" y="144"/>
                    </a:lnTo>
                    <a:lnTo>
                      <a:pt x="194" y="144"/>
                    </a:lnTo>
                    <a:lnTo>
                      <a:pt x="194" y="144"/>
                    </a:lnTo>
                    <a:lnTo>
                      <a:pt x="200" y="140"/>
                    </a:lnTo>
                    <a:lnTo>
                      <a:pt x="200" y="140"/>
                    </a:lnTo>
                    <a:lnTo>
                      <a:pt x="208" y="136"/>
                    </a:lnTo>
                    <a:lnTo>
                      <a:pt x="210" y="134"/>
                    </a:lnTo>
                    <a:lnTo>
                      <a:pt x="210" y="134"/>
                    </a:lnTo>
                    <a:lnTo>
                      <a:pt x="215" y="130"/>
                    </a:lnTo>
                    <a:lnTo>
                      <a:pt x="215" y="130"/>
                    </a:lnTo>
                    <a:lnTo>
                      <a:pt x="217" y="128"/>
                    </a:lnTo>
                    <a:lnTo>
                      <a:pt x="219" y="126"/>
                    </a:lnTo>
                    <a:lnTo>
                      <a:pt x="219" y="126"/>
                    </a:lnTo>
                    <a:lnTo>
                      <a:pt x="221" y="124"/>
                    </a:lnTo>
                    <a:lnTo>
                      <a:pt x="223" y="124"/>
                    </a:lnTo>
                    <a:lnTo>
                      <a:pt x="223" y="124"/>
                    </a:lnTo>
                    <a:lnTo>
                      <a:pt x="231" y="120"/>
                    </a:lnTo>
                    <a:lnTo>
                      <a:pt x="233" y="118"/>
                    </a:lnTo>
                    <a:lnTo>
                      <a:pt x="237" y="118"/>
                    </a:lnTo>
                    <a:lnTo>
                      <a:pt x="237" y="118"/>
                    </a:lnTo>
                    <a:lnTo>
                      <a:pt x="239" y="117"/>
                    </a:lnTo>
                    <a:lnTo>
                      <a:pt x="244" y="115"/>
                    </a:lnTo>
                    <a:lnTo>
                      <a:pt x="244" y="115"/>
                    </a:lnTo>
                    <a:lnTo>
                      <a:pt x="252" y="115"/>
                    </a:lnTo>
                    <a:lnTo>
                      <a:pt x="252" y="115"/>
                    </a:lnTo>
                    <a:lnTo>
                      <a:pt x="250" y="111"/>
                    </a:lnTo>
                    <a:lnTo>
                      <a:pt x="250" y="111"/>
                    </a:lnTo>
                    <a:lnTo>
                      <a:pt x="250" y="107"/>
                    </a:lnTo>
                    <a:lnTo>
                      <a:pt x="250" y="107"/>
                    </a:lnTo>
                    <a:lnTo>
                      <a:pt x="250" y="107"/>
                    </a:lnTo>
                    <a:lnTo>
                      <a:pt x="250" y="103"/>
                    </a:lnTo>
                    <a:lnTo>
                      <a:pt x="250" y="103"/>
                    </a:lnTo>
                    <a:lnTo>
                      <a:pt x="252" y="95"/>
                    </a:lnTo>
                    <a:lnTo>
                      <a:pt x="252" y="95"/>
                    </a:lnTo>
                    <a:lnTo>
                      <a:pt x="256" y="89"/>
                    </a:lnTo>
                    <a:lnTo>
                      <a:pt x="256" y="89"/>
                    </a:lnTo>
                    <a:lnTo>
                      <a:pt x="262" y="86"/>
                    </a:lnTo>
                    <a:lnTo>
                      <a:pt x="266" y="86"/>
                    </a:lnTo>
                    <a:lnTo>
                      <a:pt x="266" y="86"/>
                    </a:lnTo>
                    <a:lnTo>
                      <a:pt x="271" y="84"/>
                    </a:lnTo>
                    <a:lnTo>
                      <a:pt x="271" y="84"/>
                    </a:lnTo>
                    <a:lnTo>
                      <a:pt x="273" y="84"/>
                    </a:lnTo>
                    <a:lnTo>
                      <a:pt x="275" y="84"/>
                    </a:lnTo>
                    <a:lnTo>
                      <a:pt x="281" y="86"/>
                    </a:lnTo>
                    <a:lnTo>
                      <a:pt x="281" y="86"/>
                    </a:lnTo>
                    <a:lnTo>
                      <a:pt x="281" y="88"/>
                    </a:lnTo>
                    <a:lnTo>
                      <a:pt x="281" y="88"/>
                    </a:lnTo>
                    <a:lnTo>
                      <a:pt x="279" y="89"/>
                    </a:lnTo>
                    <a:lnTo>
                      <a:pt x="279" y="89"/>
                    </a:lnTo>
                    <a:lnTo>
                      <a:pt x="275" y="89"/>
                    </a:lnTo>
                    <a:lnTo>
                      <a:pt x="273" y="89"/>
                    </a:lnTo>
                    <a:lnTo>
                      <a:pt x="273" y="89"/>
                    </a:lnTo>
                    <a:lnTo>
                      <a:pt x="268" y="91"/>
                    </a:lnTo>
                    <a:lnTo>
                      <a:pt x="268" y="91"/>
                    </a:lnTo>
                    <a:lnTo>
                      <a:pt x="262" y="95"/>
                    </a:lnTo>
                    <a:lnTo>
                      <a:pt x="262" y="95"/>
                    </a:lnTo>
                    <a:lnTo>
                      <a:pt x="262" y="99"/>
                    </a:lnTo>
                    <a:lnTo>
                      <a:pt x="262" y="99"/>
                    </a:lnTo>
                    <a:lnTo>
                      <a:pt x="260" y="103"/>
                    </a:lnTo>
                    <a:lnTo>
                      <a:pt x="262" y="105"/>
                    </a:lnTo>
                    <a:lnTo>
                      <a:pt x="262" y="105"/>
                    </a:lnTo>
                    <a:lnTo>
                      <a:pt x="262" y="107"/>
                    </a:lnTo>
                    <a:lnTo>
                      <a:pt x="262" y="107"/>
                    </a:lnTo>
                    <a:lnTo>
                      <a:pt x="264" y="111"/>
                    </a:lnTo>
                    <a:lnTo>
                      <a:pt x="264" y="111"/>
                    </a:lnTo>
                    <a:lnTo>
                      <a:pt x="264" y="113"/>
                    </a:lnTo>
                    <a:lnTo>
                      <a:pt x="264" y="113"/>
                    </a:lnTo>
                    <a:lnTo>
                      <a:pt x="266" y="113"/>
                    </a:lnTo>
                    <a:lnTo>
                      <a:pt x="266" y="113"/>
                    </a:lnTo>
                    <a:lnTo>
                      <a:pt x="266" y="113"/>
                    </a:lnTo>
                    <a:lnTo>
                      <a:pt x="268" y="115"/>
                    </a:lnTo>
                    <a:lnTo>
                      <a:pt x="268" y="115"/>
                    </a:lnTo>
                    <a:lnTo>
                      <a:pt x="271" y="117"/>
                    </a:lnTo>
                    <a:lnTo>
                      <a:pt x="271" y="117"/>
                    </a:lnTo>
                    <a:lnTo>
                      <a:pt x="281" y="122"/>
                    </a:lnTo>
                    <a:lnTo>
                      <a:pt x="283" y="122"/>
                    </a:lnTo>
                    <a:lnTo>
                      <a:pt x="283" y="122"/>
                    </a:lnTo>
                    <a:lnTo>
                      <a:pt x="297" y="128"/>
                    </a:lnTo>
                    <a:lnTo>
                      <a:pt x="297" y="128"/>
                    </a:lnTo>
                    <a:lnTo>
                      <a:pt x="308" y="138"/>
                    </a:lnTo>
                    <a:lnTo>
                      <a:pt x="308" y="138"/>
                    </a:lnTo>
                    <a:lnTo>
                      <a:pt x="316" y="147"/>
                    </a:lnTo>
                    <a:lnTo>
                      <a:pt x="316" y="147"/>
                    </a:lnTo>
                    <a:lnTo>
                      <a:pt x="322" y="157"/>
                    </a:lnTo>
                    <a:lnTo>
                      <a:pt x="322" y="157"/>
                    </a:lnTo>
                    <a:lnTo>
                      <a:pt x="324" y="161"/>
                    </a:lnTo>
                    <a:lnTo>
                      <a:pt x="324" y="161"/>
                    </a:lnTo>
                    <a:lnTo>
                      <a:pt x="324" y="161"/>
                    </a:lnTo>
                    <a:lnTo>
                      <a:pt x="326" y="167"/>
                    </a:lnTo>
                    <a:lnTo>
                      <a:pt x="326" y="167"/>
                    </a:lnTo>
                    <a:lnTo>
                      <a:pt x="328" y="173"/>
                    </a:lnTo>
                    <a:lnTo>
                      <a:pt x="328" y="173"/>
                    </a:lnTo>
                    <a:lnTo>
                      <a:pt x="328" y="175"/>
                    </a:lnTo>
                    <a:lnTo>
                      <a:pt x="328" y="175"/>
                    </a:lnTo>
                    <a:lnTo>
                      <a:pt x="330" y="175"/>
                    </a:lnTo>
                    <a:lnTo>
                      <a:pt x="330" y="175"/>
                    </a:lnTo>
                    <a:lnTo>
                      <a:pt x="333" y="173"/>
                    </a:lnTo>
                    <a:lnTo>
                      <a:pt x="333" y="173"/>
                    </a:lnTo>
                    <a:lnTo>
                      <a:pt x="337" y="173"/>
                    </a:lnTo>
                    <a:lnTo>
                      <a:pt x="337" y="173"/>
                    </a:lnTo>
                    <a:lnTo>
                      <a:pt x="341" y="173"/>
                    </a:lnTo>
                    <a:lnTo>
                      <a:pt x="341" y="173"/>
                    </a:lnTo>
                    <a:lnTo>
                      <a:pt x="343" y="175"/>
                    </a:lnTo>
                    <a:lnTo>
                      <a:pt x="343" y="173"/>
                    </a:lnTo>
                    <a:lnTo>
                      <a:pt x="349" y="173"/>
                    </a:lnTo>
                    <a:lnTo>
                      <a:pt x="349" y="173"/>
                    </a:lnTo>
                    <a:lnTo>
                      <a:pt x="353" y="175"/>
                    </a:lnTo>
                    <a:lnTo>
                      <a:pt x="353" y="175"/>
                    </a:lnTo>
                    <a:lnTo>
                      <a:pt x="355" y="175"/>
                    </a:lnTo>
                    <a:lnTo>
                      <a:pt x="357" y="175"/>
                    </a:lnTo>
                    <a:lnTo>
                      <a:pt x="357" y="175"/>
                    </a:lnTo>
                    <a:lnTo>
                      <a:pt x="361" y="177"/>
                    </a:lnTo>
                    <a:lnTo>
                      <a:pt x="364" y="177"/>
                    </a:lnTo>
                    <a:lnTo>
                      <a:pt x="368" y="178"/>
                    </a:lnTo>
                    <a:lnTo>
                      <a:pt x="374" y="180"/>
                    </a:lnTo>
                    <a:lnTo>
                      <a:pt x="374" y="180"/>
                    </a:lnTo>
                    <a:lnTo>
                      <a:pt x="382" y="186"/>
                    </a:lnTo>
                    <a:lnTo>
                      <a:pt x="382" y="186"/>
                    </a:lnTo>
                    <a:lnTo>
                      <a:pt x="388" y="190"/>
                    </a:lnTo>
                    <a:lnTo>
                      <a:pt x="388" y="190"/>
                    </a:lnTo>
                    <a:lnTo>
                      <a:pt x="393" y="194"/>
                    </a:lnTo>
                    <a:lnTo>
                      <a:pt x="393" y="194"/>
                    </a:lnTo>
                    <a:lnTo>
                      <a:pt x="395" y="196"/>
                    </a:lnTo>
                    <a:lnTo>
                      <a:pt x="397" y="196"/>
                    </a:lnTo>
                    <a:lnTo>
                      <a:pt x="397" y="196"/>
                    </a:lnTo>
                    <a:lnTo>
                      <a:pt x="399" y="198"/>
                    </a:lnTo>
                    <a:lnTo>
                      <a:pt x="399" y="198"/>
                    </a:lnTo>
                    <a:lnTo>
                      <a:pt x="403" y="200"/>
                    </a:lnTo>
                    <a:lnTo>
                      <a:pt x="403" y="200"/>
                    </a:lnTo>
                    <a:lnTo>
                      <a:pt x="405" y="200"/>
                    </a:lnTo>
                    <a:lnTo>
                      <a:pt x="405" y="200"/>
                    </a:lnTo>
                    <a:lnTo>
                      <a:pt x="407" y="202"/>
                    </a:lnTo>
                    <a:lnTo>
                      <a:pt x="407" y="202"/>
                    </a:lnTo>
                    <a:lnTo>
                      <a:pt x="409" y="202"/>
                    </a:lnTo>
                    <a:lnTo>
                      <a:pt x="409" y="204"/>
                    </a:lnTo>
                    <a:lnTo>
                      <a:pt x="409" y="204"/>
                    </a:lnTo>
                    <a:lnTo>
                      <a:pt x="407" y="206"/>
                    </a:lnTo>
                    <a:lnTo>
                      <a:pt x="407"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2">
                <a:extLst>
                  <a:ext uri="{FF2B5EF4-FFF2-40B4-BE49-F238E27FC236}">
                    <a16:creationId xmlns:a16="http://schemas.microsoft.com/office/drawing/2014/main" id="{5963D6F9-F7F8-467F-8203-775D63682BA9}"/>
                  </a:ext>
                </a:extLst>
              </p:cNvPr>
              <p:cNvSpPr>
                <a:spLocks noEditPoints="1"/>
              </p:cNvSpPr>
              <p:nvPr/>
            </p:nvSpPr>
            <p:spPr bwMode="auto">
              <a:xfrm>
                <a:off x="16702088" y="11201400"/>
                <a:ext cx="788988" cy="974725"/>
              </a:xfrm>
              <a:custGeom>
                <a:avLst/>
                <a:gdLst>
                  <a:gd name="T0" fmla="*/ 414 w 497"/>
                  <a:gd name="T1" fmla="*/ 414 h 614"/>
                  <a:gd name="T2" fmla="*/ 451 w 497"/>
                  <a:gd name="T3" fmla="*/ 285 h 614"/>
                  <a:gd name="T4" fmla="*/ 368 w 497"/>
                  <a:gd name="T5" fmla="*/ 283 h 614"/>
                  <a:gd name="T6" fmla="*/ 476 w 497"/>
                  <a:gd name="T7" fmla="*/ 213 h 614"/>
                  <a:gd name="T8" fmla="*/ 447 w 497"/>
                  <a:gd name="T9" fmla="*/ 204 h 614"/>
                  <a:gd name="T10" fmla="*/ 476 w 497"/>
                  <a:gd name="T11" fmla="*/ 56 h 614"/>
                  <a:gd name="T12" fmla="*/ 455 w 497"/>
                  <a:gd name="T13" fmla="*/ 43 h 614"/>
                  <a:gd name="T14" fmla="*/ 9 w 497"/>
                  <a:gd name="T15" fmla="*/ 312 h 614"/>
                  <a:gd name="T16" fmla="*/ 470 w 497"/>
                  <a:gd name="T17" fmla="*/ 583 h 614"/>
                  <a:gd name="T18" fmla="*/ 414 w 497"/>
                  <a:gd name="T19" fmla="*/ 339 h 614"/>
                  <a:gd name="T20" fmla="*/ 435 w 497"/>
                  <a:gd name="T21" fmla="*/ 351 h 614"/>
                  <a:gd name="T22" fmla="*/ 412 w 497"/>
                  <a:gd name="T23" fmla="*/ 215 h 614"/>
                  <a:gd name="T24" fmla="*/ 308 w 497"/>
                  <a:gd name="T25" fmla="*/ 267 h 614"/>
                  <a:gd name="T26" fmla="*/ 286 w 497"/>
                  <a:gd name="T27" fmla="*/ 291 h 614"/>
                  <a:gd name="T28" fmla="*/ 253 w 497"/>
                  <a:gd name="T29" fmla="*/ 196 h 614"/>
                  <a:gd name="T30" fmla="*/ 331 w 497"/>
                  <a:gd name="T31" fmla="*/ 235 h 614"/>
                  <a:gd name="T32" fmla="*/ 383 w 497"/>
                  <a:gd name="T33" fmla="*/ 194 h 614"/>
                  <a:gd name="T34" fmla="*/ 389 w 497"/>
                  <a:gd name="T35" fmla="*/ 225 h 614"/>
                  <a:gd name="T36" fmla="*/ 205 w 497"/>
                  <a:gd name="T37" fmla="*/ 358 h 614"/>
                  <a:gd name="T38" fmla="*/ 288 w 497"/>
                  <a:gd name="T39" fmla="*/ 374 h 614"/>
                  <a:gd name="T40" fmla="*/ 341 w 497"/>
                  <a:gd name="T41" fmla="*/ 413 h 614"/>
                  <a:gd name="T42" fmla="*/ 310 w 497"/>
                  <a:gd name="T43" fmla="*/ 66 h 614"/>
                  <a:gd name="T44" fmla="*/ 412 w 497"/>
                  <a:gd name="T45" fmla="*/ 26 h 614"/>
                  <a:gd name="T46" fmla="*/ 366 w 497"/>
                  <a:gd name="T47" fmla="*/ 91 h 614"/>
                  <a:gd name="T48" fmla="*/ 445 w 497"/>
                  <a:gd name="T49" fmla="*/ 126 h 614"/>
                  <a:gd name="T50" fmla="*/ 466 w 497"/>
                  <a:gd name="T51" fmla="*/ 138 h 614"/>
                  <a:gd name="T52" fmla="*/ 383 w 497"/>
                  <a:gd name="T53" fmla="*/ 151 h 614"/>
                  <a:gd name="T54" fmla="*/ 362 w 497"/>
                  <a:gd name="T55" fmla="*/ 136 h 614"/>
                  <a:gd name="T56" fmla="*/ 319 w 497"/>
                  <a:gd name="T57" fmla="*/ 78 h 614"/>
                  <a:gd name="T58" fmla="*/ 153 w 497"/>
                  <a:gd name="T59" fmla="*/ 130 h 614"/>
                  <a:gd name="T60" fmla="*/ 217 w 497"/>
                  <a:gd name="T61" fmla="*/ 89 h 614"/>
                  <a:gd name="T62" fmla="*/ 244 w 497"/>
                  <a:gd name="T63" fmla="*/ 99 h 614"/>
                  <a:gd name="T64" fmla="*/ 312 w 497"/>
                  <a:gd name="T65" fmla="*/ 105 h 614"/>
                  <a:gd name="T66" fmla="*/ 248 w 497"/>
                  <a:gd name="T67" fmla="*/ 126 h 614"/>
                  <a:gd name="T68" fmla="*/ 130 w 497"/>
                  <a:gd name="T69" fmla="*/ 147 h 614"/>
                  <a:gd name="T70" fmla="*/ 161 w 497"/>
                  <a:gd name="T71" fmla="*/ 209 h 614"/>
                  <a:gd name="T72" fmla="*/ 157 w 497"/>
                  <a:gd name="T73" fmla="*/ 221 h 614"/>
                  <a:gd name="T74" fmla="*/ 54 w 497"/>
                  <a:gd name="T75" fmla="*/ 316 h 614"/>
                  <a:gd name="T76" fmla="*/ 54 w 497"/>
                  <a:gd name="T77" fmla="*/ 289 h 614"/>
                  <a:gd name="T78" fmla="*/ 133 w 497"/>
                  <a:gd name="T79" fmla="*/ 283 h 614"/>
                  <a:gd name="T80" fmla="*/ 186 w 497"/>
                  <a:gd name="T81" fmla="*/ 316 h 614"/>
                  <a:gd name="T82" fmla="*/ 203 w 497"/>
                  <a:gd name="T83" fmla="*/ 320 h 614"/>
                  <a:gd name="T84" fmla="*/ 100 w 497"/>
                  <a:gd name="T85" fmla="*/ 438 h 614"/>
                  <a:gd name="T86" fmla="*/ 83 w 497"/>
                  <a:gd name="T87" fmla="*/ 380 h 614"/>
                  <a:gd name="T88" fmla="*/ 48 w 497"/>
                  <a:gd name="T89" fmla="*/ 353 h 614"/>
                  <a:gd name="T90" fmla="*/ 46 w 497"/>
                  <a:gd name="T91" fmla="*/ 362 h 614"/>
                  <a:gd name="T92" fmla="*/ 176 w 497"/>
                  <a:gd name="T93" fmla="*/ 554 h 614"/>
                  <a:gd name="T94" fmla="*/ 114 w 497"/>
                  <a:gd name="T95" fmla="*/ 546 h 614"/>
                  <a:gd name="T96" fmla="*/ 73 w 497"/>
                  <a:gd name="T97" fmla="*/ 465 h 614"/>
                  <a:gd name="T98" fmla="*/ 69 w 497"/>
                  <a:gd name="T99" fmla="*/ 436 h 614"/>
                  <a:gd name="T100" fmla="*/ 168 w 497"/>
                  <a:gd name="T101" fmla="*/ 507 h 614"/>
                  <a:gd name="T102" fmla="*/ 135 w 497"/>
                  <a:gd name="T103" fmla="*/ 515 h 614"/>
                  <a:gd name="T104" fmla="*/ 238 w 497"/>
                  <a:gd name="T105" fmla="*/ 575 h 614"/>
                  <a:gd name="T106" fmla="*/ 325 w 497"/>
                  <a:gd name="T107" fmla="*/ 502 h 614"/>
                  <a:gd name="T108" fmla="*/ 184 w 497"/>
                  <a:gd name="T109" fmla="*/ 482 h 614"/>
                  <a:gd name="T110" fmla="*/ 186 w 497"/>
                  <a:gd name="T111" fmla="*/ 465 h 614"/>
                  <a:gd name="T112" fmla="*/ 240 w 497"/>
                  <a:gd name="T113" fmla="*/ 476 h 614"/>
                  <a:gd name="T114" fmla="*/ 304 w 497"/>
                  <a:gd name="T115" fmla="*/ 459 h 614"/>
                  <a:gd name="T116" fmla="*/ 331 w 497"/>
                  <a:gd name="T117" fmla="*/ 445 h 614"/>
                  <a:gd name="T118" fmla="*/ 381 w 497"/>
                  <a:gd name="T119" fmla="*/ 505 h 614"/>
                  <a:gd name="T120" fmla="*/ 445 w 497"/>
                  <a:gd name="T121" fmla="*/ 471 h 614"/>
                  <a:gd name="T122" fmla="*/ 393 w 497"/>
                  <a:gd name="T123" fmla="*/ 463 h 614"/>
                  <a:gd name="T124" fmla="*/ 453 w 497"/>
                  <a:gd name="T125" fmla="*/ 46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614">
                    <a:moveTo>
                      <a:pt x="494" y="445"/>
                    </a:moveTo>
                    <a:lnTo>
                      <a:pt x="494" y="440"/>
                    </a:lnTo>
                    <a:lnTo>
                      <a:pt x="490" y="426"/>
                    </a:lnTo>
                    <a:lnTo>
                      <a:pt x="490" y="426"/>
                    </a:lnTo>
                    <a:lnTo>
                      <a:pt x="486" y="422"/>
                    </a:lnTo>
                    <a:lnTo>
                      <a:pt x="486" y="422"/>
                    </a:lnTo>
                    <a:lnTo>
                      <a:pt x="484" y="422"/>
                    </a:lnTo>
                    <a:lnTo>
                      <a:pt x="482" y="420"/>
                    </a:lnTo>
                    <a:lnTo>
                      <a:pt x="482" y="420"/>
                    </a:lnTo>
                    <a:lnTo>
                      <a:pt x="478" y="418"/>
                    </a:lnTo>
                    <a:lnTo>
                      <a:pt x="478" y="418"/>
                    </a:lnTo>
                    <a:lnTo>
                      <a:pt x="478" y="418"/>
                    </a:lnTo>
                    <a:lnTo>
                      <a:pt x="478" y="418"/>
                    </a:lnTo>
                    <a:lnTo>
                      <a:pt x="472" y="416"/>
                    </a:lnTo>
                    <a:lnTo>
                      <a:pt x="470" y="414"/>
                    </a:lnTo>
                    <a:lnTo>
                      <a:pt x="470" y="414"/>
                    </a:lnTo>
                    <a:lnTo>
                      <a:pt x="468" y="414"/>
                    </a:lnTo>
                    <a:lnTo>
                      <a:pt x="468" y="414"/>
                    </a:lnTo>
                    <a:lnTo>
                      <a:pt x="466" y="414"/>
                    </a:lnTo>
                    <a:lnTo>
                      <a:pt x="466" y="414"/>
                    </a:lnTo>
                    <a:lnTo>
                      <a:pt x="463" y="413"/>
                    </a:lnTo>
                    <a:lnTo>
                      <a:pt x="459" y="413"/>
                    </a:lnTo>
                    <a:lnTo>
                      <a:pt x="459" y="413"/>
                    </a:lnTo>
                    <a:lnTo>
                      <a:pt x="457" y="413"/>
                    </a:lnTo>
                    <a:lnTo>
                      <a:pt x="449" y="411"/>
                    </a:lnTo>
                    <a:lnTo>
                      <a:pt x="449" y="411"/>
                    </a:lnTo>
                    <a:lnTo>
                      <a:pt x="443" y="411"/>
                    </a:lnTo>
                    <a:lnTo>
                      <a:pt x="443" y="411"/>
                    </a:lnTo>
                    <a:lnTo>
                      <a:pt x="435" y="411"/>
                    </a:lnTo>
                    <a:lnTo>
                      <a:pt x="435" y="411"/>
                    </a:lnTo>
                    <a:lnTo>
                      <a:pt x="428" y="413"/>
                    </a:lnTo>
                    <a:lnTo>
                      <a:pt x="426" y="413"/>
                    </a:lnTo>
                    <a:lnTo>
                      <a:pt x="426" y="413"/>
                    </a:lnTo>
                    <a:lnTo>
                      <a:pt x="420" y="414"/>
                    </a:lnTo>
                    <a:lnTo>
                      <a:pt x="418" y="416"/>
                    </a:lnTo>
                    <a:lnTo>
                      <a:pt x="418" y="416"/>
                    </a:lnTo>
                    <a:lnTo>
                      <a:pt x="416" y="416"/>
                    </a:lnTo>
                    <a:lnTo>
                      <a:pt x="416" y="416"/>
                    </a:lnTo>
                    <a:lnTo>
                      <a:pt x="414" y="414"/>
                    </a:lnTo>
                    <a:lnTo>
                      <a:pt x="414" y="414"/>
                    </a:lnTo>
                    <a:lnTo>
                      <a:pt x="416" y="413"/>
                    </a:lnTo>
                    <a:lnTo>
                      <a:pt x="418" y="411"/>
                    </a:lnTo>
                    <a:lnTo>
                      <a:pt x="418" y="411"/>
                    </a:lnTo>
                    <a:lnTo>
                      <a:pt x="424" y="407"/>
                    </a:lnTo>
                    <a:lnTo>
                      <a:pt x="424" y="407"/>
                    </a:lnTo>
                    <a:lnTo>
                      <a:pt x="434" y="403"/>
                    </a:lnTo>
                    <a:lnTo>
                      <a:pt x="434" y="403"/>
                    </a:lnTo>
                    <a:lnTo>
                      <a:pt x="449" y="399"/>
                    </a:lnTo>
                    <a:lnTo>
                      <a:pt x="449" y="399"/>
                    </a:lnTo>
                    <a:lnTo>
                      <a:pt x="457" y="399"/>
                    </a:lnTo>
                    <a:lnTo>
                      <a:pt x="457" y="399"/>
                    </a:lnTo>
                    <a:lnTo>
                      <a:pt x="461" y="399"/>
                    </a:lnTo>
                    <a:lnTo>
                      <a:pt x="466" y="399"/>
                    </a:lnTo>
                    <a:lnTo>
                      <a:pt x="466" y="399"/>
                    </a:lnTo>
                    <a:lnTo>
                      <a:pt x="468" y="401"/>
                    </a:lnTo>
                    <a:lnTo>
                      <a:pt x="472" y="401"/>
                    </a:lnTo>
                    <a:lnTo>
                      <a:pt x="472" y="401"/>
                    </a:lnTo>
                    <a:lnTo>
                      <a:pt x="476" y="403"/>
                    </a:lnTo>
                    <a:lnTo>
                      <a:pt x="476" y="403"/>
                    </a:lnTo>
                    <a:lnTo>
                      <a:pt x="476" y="403"/>
                    </a:lnTo>
                    <a:lnTo>
                      <a:pt x="484" y="407"/>
                    </a:lnTo>
                    <a:lnTo>
                      <a:pt x="486" y="407"/>
                    </a:lnTo>
                    <a:lnTo>
                      <a:pt x="486" y="407"/>
                    </a:lnTo>
                    <a:lnTo>
                      <a:pt x="480" y="362"/>
                    </a:lnTo>
                    <a:lnTo>
                      <a:pt x="478" y="335"/>
                    </a:lnTo>
                    <a:lnTo>
                      <a:pt x="478" y="300"/>
                    </a:lnTo>
                    <a:lnTo>
                      <a:pt x="478" y="300"/>
                    </a:lnTo>
                    <a:lnTo>
                      <a:pt x="478" y="285"/>
                    </a:lnTo>
                    <a:lnTo>
                      <a:pt x="478" y="285"/>
                    </a:lnTo>
                    <a:lnTo>
                      <a:pt x="474" y="283"/>
                    </a:lnTo>
                    <a:lnTo>
                      <a:pt x="474" y="283"/>
                    </a:lnTo>
                    <a:lnTo>
                      <a:pt x="472" y="283"/>
                    </a:lnTo>
                    <a:lnTo>
                      <a:pt x="472" y="283"/>
                    </a:lnTo>
                    <a:lnTo>
                      <a:pt x="470" y="283"/>
                    </a:lnTo>
                    <a:lnTo>
                      <a:pt x="468" y="283"/>
                    </a:lnTo>
                    <a:lnTo>
                      <a:pt x="465" y="283"/>
                    </a:lnTo>
                    <a:lnTo>
                      <a:pt x="463" y="283"/>
                    </a:lnTo>
                    <a:lnTo>
                      <a:pt x="463" y="283"/>
                    </a:lnTo>
                    <a:lnTo>
                      <a:pt x="451" y="285"/>
                    </a:lnTo>
                    <a:lnTo>
                      <a:pt x="451" y="285"/>
                    </a:lnTo>
                    <a:lnTo>
                      <a:pt x="437" y="291"/>
                    </a:lnTo>
                    <a:lnTo>
                      <a:pt x="435" y="293"/>
                    </a:lnTo>
                    <a:lnTo>
                      <a:pt x="435" y="293"/>
                    </a:lnTo>
                    <a:lnTo>
                      <a:pt x="426" y="294"/>
                    </a:lnTo>
                    <a:lnTo>
                      <a:pt x="426" y="294"/>
                    </a:lnTo>
                    <a:lnTo>
                      <a:pt x="420" y="298"/>
                    </a:lnTo>
                    <a:lnTo>
                      <a:pt x="418" y="298"/>
                    </a:lnTo>
                    <a:lnTo>
                      <a:pt x="418" y="298"/>
                    </a:lnTo>
                    <a:lnTo>
                      <a:pt x="414" y="300"/>
                    </a:lnTo>
                    <a:lnTo>
                      <a:pt x="410" y="300"/>
                    </a:lnTo>
                    <a:lnTo>
                      <a:pt x="410" y="300"/>
                    </a:lnTo>
                    <a:lnTo>
                      <a:pt x="410" y="300"/>
                    </a:lnTo>
                    <a:lnTo>
                      <a:pt x="406" y="298"/>
                    </a:lnTo>
                    <a:lnTo>
                      <a:pt x="406" y="298"/>
                    </a:lnTo>
                    <a:lnTo>
                      <a:pt x="401" y="296"/>
                    </a:lnTo>
                    <a:lnTo>
                      <a:pt x="401" y="296"/>
                    </a:lnTo>
                    <a:lnTo>
                      <a:pt x="391" y="293"/>
                    </a:lnTo>
                    <a:lnTo>
                      <a:pt x="391" y="293"/>
                    </a:lnTo>
                    <a:lnTo>
                      <a:pt x="383" y="289"/>
                    </a:lnTo>
                    <a:lnTo>
                      <a:pt x="383" y="289"/>
                    </a:lnTo>
                    <a:lnTo>
                      <a:pt x="377" y="289"/>
                    </a:lnTo>
                    <a:lnTo>
                      <a:pt x="375" y="287"/>
                    </a:lnTo>
                    <a:lnTo>
                      <a:pt x="374" y="287"/>
                    </a:lnTo>
                    <a:lnTo>
                      <a:pt x="374" y="287"/>
                    </a:lnTo>
                    <a:lnTo>
                      <a:pt x="372" y="287"/>
                    </a:lnTo>
                    <a:lnTo>
                      <a:pt x="370" y="287"/>
                    </a:lnTo>
                    <a:lnTo>
                      <a:pt x="370" y="287"/>
                    </a:lnTo>
                    <a:lnTo>
                      <a:pt x="368" y="289"/>
                    </a:lnTo>
                    <a:lnTo>
                      <a:pt x="368" y="289"/>
                    </a:lnTo>
                    <a:lnTo>
                      <a:pt x="366" y="289"/>
                    </a:lnTo>
                    <a:lnTo>
                      <a:pt x="366" y="289"/>
                    </a:lnTo>
                    <a:lnTo>
                      <a:pt x="364" y="289"/>
                    </a:lnTo>
                    <a:lnTo>
                      <a:pt x="364" y="289"/>
                    </a:lnTo>
                    <a:lnTo>
                      <a:pt x="362" y="287"/>
                    </a:lnTo>
                    <a:lnTo>
                      <a:pt x="362" y="287"/>
                    </a:lnTo>
                    <a:lnTo>
                      <a:pt x="364" y="285"/>
                    </a:lnTo>
                    <a:lnTo>
                      <a:pt x="364" y="285"/>
                    </a:lnTo>
                    <a:lnTo>
                      <a:pt x="364" y="285"/>
                    </a:lnTo>
                    <a:lnTo>
                      <a:pt x="368" y="283"/>
                    </a:lnTo>
                    <a:lnTo>
                      <a:pt x="368" y="283"/>
                    </a:lnTo>
                    <a:lnTo>
                      <a:pt x="377" y="281"/>
                    </a:lnTo>
                    <a:lnTo>
                      <a:pt x="377" y="281"/>
                    </a:lnTo>
                    <a:lnTo>
                      <a:pt x="377" y="281"/>
                    </a:lnTo>
                    <a:lnTo>
                      <a:pt x="387" y="283"/>
                    </a:lnTo>
                    <a:lnTo>
                      <a:pt x="395" y="285"/>
                    </a:lnTo>
                    <a:lnTo>
                      <a:pt x="397" y="285"/>
                    </a:lnTo>
                    <a:lnTo>
                      <a:pt x="397" y="285"/>
                    </a:lnTo>
                    <a:lnTo>
                      <a:pt x="405" y="287"/>
                    </a:lnTo>
                    <a:lnTo>
                      <a:pt x="405" y="287"/>
                    </a:lnTo>
                    <a:lnTo>
                      <a:pt x="410" y="289"/>
                    </a:lnTo>
                    <a:lnTo>
                      <a:pt x="410" y="289"/>
                    </a:lnTo>
                    <a:lnTo>
                      <a:pt x="412" y="289"/>
                    </a:lnTo>
                    <a:lnTo>
                      <a:pt x="412" y="289"/>
                    </a:lnTo>
                    <a:lnTo>
                      <a:pt x="414" y="287"/>
                    </a:lnTo>
                    <a:lnTo>
                      <a:pt x="416" y="287"/>
                    </a:lnTo>
                    <a:lnTo>
                      <a:pt x="416" y="287"/>
                    </a:lnTo>
                    <a:lnTo>
                      <a:pt x="422" y="285"/>
                    </a:lnTo>
                    <a:lnTo>
                      <a:pt x="434" y="279"/>
                    </a:lnTo>
                    <a:lnTo>
                      <a:pt x="434" y="279"/>
                    </a:lnTo>
                    <a:lnTo>
                      <a:pt x="445" y="273"/>
                    </a:lnTo>
                    <a:lnTo>
                      <a:pt x="461" y="269"/>
                    </a:lnTo>
                    <a:lnTo>
                      <a:pt x="461" y="269"/>
                    </a:lnTo>
                    <a:lnTo>
                      <a:pt x="465" y="267"/>
                    </a:lnTo>
                    <a:lnTo>
                      <a:pt x="465" y="267"/>
                    </a:lnTo>
                    <a:lnTo>
                      <a:pt x="468" y="267"/>
                    </a:lnTo>
                    <a:lnTo>
                      <a:pt x="468" y="267"/>
                    </a:lnTo>
                    <a:lnTo>
                      <a:pt x="470" y="267"/>
                    </a:lnTo>
                    <a:lnTo>
                      <a:pt x="470" y="267"/>
                    </a:lnTo>
                    <a:lnTo>
                      <a:pt x="472" y="267"/>
                    </a:lnTo>
                    <a:lnTo>
                      <a:pt x="474" y="267"/>
                    </a:lnTo>
                    <a:lnTo>
                      <a:pt x="474" y="267"/>
                    </a:lnTo>
                    <a:lnTo>
                      <a:pt x="478" y="269"/>
                    </a:lnTo>
                    <a:lnTo>
                      <a:pt x="478" y="269"/>
                    </a:lnTo>
                    <a:lnTo>
                      <a:pt x="478" y="269"/>
                    </a:lnTo>
                    <a:lnTo>
                      <a:pt x="478" y="269"/>
                    </a:lnTo>
                    <a:lnTo>
                      <a:pt x="482" y="217"/>
                    </a:lnTo>
                    <a:lnTo>
                      <a:pt x="480" y="217"/>
                    </a:lnTo>
                    <a:lnTo>
                      <a:pt x="480" y="217"/>
                    </a:lnTo>
                    <a:lnTo>
                      <a:pt x="476" y="213"/>
                    </a:lnTo>
                    <a:lnTo>
                      <a:pt x="476" y="213"/>
                    </a:lnTo>
                    <a:lnTo>
                      <a:pt x="474" y="213"/>
                    </a:lnTo>
                    <a:lnTo>
                      <a:pt x="474" y="209"/>
                    </a:lnTo>
                    <a:lnTo>
                      <a:pt x="474" y="211"/>
                    </a:lnTo>
                    <a:lnTo>
                      <a:pt x="470" y="211"/>
                    </a:lnTo>
                    <a:lnTo>
                      <a:pt x="470" y="211"/>
                    </a:lnTo>
                    <a:lnTo>
                      <a:pt x="468" y="209"/>
                    </a:lnTo>
                    <a:lnTo>
                      <a:pt x="466" y="209"/>
                    </a:lnTo>
                    <a:lnTo>
                      <a:pt x="466" y="209"/>
                    </a:lnTo>
                    <a:lnTo>
                      <a:pt x="466" y="209"/>
                    </a:lnTo>
                    <a:lnTo>
                      <a:pt x="461" y="209"/>
                    </a:lnTo>
                    <a:lnTo>
                      <a:pt x="461" y="209"/>
                    </a:lnTo>
                    <a:lnTo>
                      <a:pt x="461" y="209"/>
                    </a:lnTo>
                    <a:lnTo>
                      <a:pt x="461" y="209"/>
                    </a:lnTo>
                    <a:lnTo>
                      <a:pt x="459" y="209"/>
                    </a:lnTo>
                    <a:lnTo>
                      <a:pt x="455" y="209"/>
                    </a:lnTo>
                    <a:lnTo>
                      <a:pt x="453" y="209"/>
                    </a:lnTo>
                    <a:lnTo>
                      <a:pt x="453" y="209"/>
                    </a:lnTo>
                    <a:lnTo>
                      <a:pt x="449" y="209"/>
                    </a:lnTo>
                    <a:lnTo>
                      <a:pt x="449" y="209"/>
                    </a:lnTo>
                    <a:lnTo>
                      <a:pt x="449" y="211"/>
                    </a:lnTo>
                    <a:lnTo>
                      <a:pt x="449" y="211"/>
                    </a:lnTo>
                    <a:lnTo>
                      <a:pt x="447" y="211"/>
                    </a:lnTo>
                    <a:lnTo>
                      <a:pt x="445" y="211"/>
                    </a:lnTo>
                    <a:lnTo>
                      <a:pt x="445" y="211"/>
                    </a:lnTo>
                    <a:lnTo>
                      <a:pt x="445" y="213"/>
                    </a:lnTo>
                    <a:lnTo>
                      <a:pt x="443" y="215"/>
                    </a:lnTo>
                    <a:lnTo>
                      <a:pt x="443" y="215"/>
                    </a:lnTo>
                    <a:lnTo>
                      <a:pt x="441" y="215"/>
                    </a:lnTo>
                    <a:lnTo>
                      <a:pt x="441" y="215"/>
                    </a:lnTo>
                    <a:lnTo>
                      <a:pt x="441" y="215"/>
                    </a:lnTo>
                    <a:lnTo>
                      <a:pt x="441" y="215"/>
                    </a:lnTo>
                    <a:lnTo>
                      <a:pt x="439" y="211"/>
                    </a:lnTo>
                    <a:lnTo>
                      <a:pt x="441" y="209"/>
                    </a:lnTo>
                    <a:lnTo>
                      <a:pt x="441" y="209"/>
                    </a:lnTo>
                    <a:lnTo>
                      <a:pt x="443" y="207"/>
                    </a:lnTo>
                    <a:lnTo>
                      <a:pt x="443" y="207"/>
                    </a:lnTo>
                    <a:lnTo>
                      <a:pt x="443" y="207"/>
                    </a:lnTo>
                    <a:lnTo>
                      <a:pt x="445" y="205"/>
                    </a:lnTo>
                    <a:lnTo>
                      <a:pt x="445" y="205"/>
                    </a:lnTo>
                    <a:lnTo>
                      <a:pt x="447" y="204"/>
                    </a:lnTo>
                    <a:lnTo>
                      <a:pt x="447" y="204"/>
                    </a:lnTo>
                    <a:lnTo>
                      <a:pt x="451" y="202"/>
                    </a:lnTo>
                    <a:lnTo>
                      <a:pt x="455" y="202"/>
                    </a:lnTo>
                    <a:lnTo>
                      <a:pt x="457" y="200"/>
                    </a:lnTo>
                    <a:lnTo>
                      <a:pt x="457" y="200"/>
                    </a:lnTo>
                    <a:lnTo>
                      <a:pt x="461" y="200"/>
                    </a:lnTo>
                    <a:lnTo>
                      <a:pt x="461" y="200"/>
                    </a:lnTo>
                    <a:lnTo>
                      <a:pt x="461" y="200"/>
                    </a:lnTo>
                    <a:lnTo>
                      <a:pt x="461" y="202"/>
                    </a:lnTo>
                    <a:lnTo>
                      <a:pt x="463" y="200"/>
                    </a:lnTo>
                    <a:lnTo>
                      <a:pt x="466" y="200"/>
                    </a:lnTo>
                    <a:lnTo>
                      <a:pt x="466" y="200"/>
                    </a:lnTo>
                    <a:lnTo>
                      <a:pt x="468" y="200"/>
                    </a:lnTo>
                    <a:lnTo>
                      <a:pt x="468" y="200"/>
                    </a:lnTo>
                    <a:lnTo>
                      <a:pt x="470" y="200"/>
                    </a:lnTo>
                    <a:lnTo>
                      <a:pt x="470" y="200"/>
                    </a:lnTo>
                    <a:lnTo>
                      <a:pt x="472" y="200"/>
                    </a:lnTo>
                    <a:lnTo>
                      <a:pt x="478" y="202"/>
                    </a:lnTo>
                    <a:lnTo>
                      <a:pt x="478" y="202"/>
                    </a:lnTo>
                    <a:lnTo>
                      <a:pt x="480" y="202"/>
                    </a:lnTo>
                    <a:lnTo>
                      <a:pt x="482" y="204"/>
                    </a:lnTo>
                    <a:lnTo>
                      <a:pt x="482" y="204"/>
                    </a:lnTo>
                    <a:lnTo>
                      <a:pt x="484" y="171"/>
                    </a:lnTo>
                    <a:lnTo>
                      <a:pt x="484" y="171"/>
                    </a:lnTo>
                    <a:lnTo>
                      <a:pt x="482" y="142"/>
                    </a:lnTo>
                    <a:lnTo>
                      <a:pt x="482" y="142"/>
                    </a:lnTo>
                    <a:lnTo>
                      <a:pt x="482" y="111"/>
                    </a:lnTo>
                    <a:lnTo>
                      <a:pt x="482" y="111"/>
                    </a:lnTo>
                    <a:lnTo>
                      <a:pt x="484" y="84"/>
                    </a:lnTo>
                    <a:lnTo>
                      <a:pt x="486" y="70"/>
                    </a:lnTo>
                    <a:lnTo>
                      <a:pt x="486" y="70"/>
                    </a:lnTo>
                    <a:lnTo>
                      <a:pt x="488" y="66"/>
                    </a:lnTo>
                    <a:lnTo>
                      <a:pt x="486" y="64"/>
                    </a:lnTo>
                    <a:lnTo>
                      <a:pt x="486" y="64"/>
                    </a:lnTo>
                    <a:lnTo>
                      <a:pt x="484" y="62"/>
                    </a:lnTo>
                    <a:lnTo>
                      <a:pt x="484" y="62"/>
                    </a:lnTo>
                    <a:lnTo>
                      <a:pt x="482" y="60"/>
                    </a:lnTo>
                    <a:lnTo>
                      <a:pt x="482" y="60"/>
                    </a:lnTo>
                    <a:lnTo>
                      <a:pt x="478" y="58"/>
                    </a:lnTo>
                    <a:lnTo>
                      <a:pt x="476" y="56"/>
                    </a:lnTo>
                    <a:lnTo>
                      <a:pt x="476" y="56"/>
                    </a:lnTo>
                    <a:lnTo>
                      <a:pt x="472" y="55"/>
                    </a:lnTo>
                    <a:lnTo>
                      <a:pt x="472" y="55"/>
                    </a:lnTo>
                    <a:lnTo>
                      <a:pt x="472" y="55"/>
                    </a:lnTo>
                    <a:lnTo>
                      <a:pt x="466" y="53"/>
                    </a:lnTo>
                    <a:lnTo>
                      <a:pt x="465" y="51"/>
                    </a:lnTo>
                    <a:lnTo>
                      <a:pt x="465" y="51"/>
                    </a:lnTo>
                    <a:lnTo>
                      <a:pt x="465" y="51"/>
                    </a:lnTo>
                    <a:lnTo>
                      <a:pt x="459" y="51"/>
                    </a:lnTo>
                    <a:lnTo>
                      <a:pt x="459" y="51"/>
                    </a:lnTo>
                    <a:lnTo>
                      <a:pt x="455" y="49"/>
                    </a:lnTo>
                    <a:lnTo>
                      <a:pt x="455" y="49"/>
                    </a:lnTo>
                    <a:lnTo>
                      <a:pt x="453" y="49"/>
                    </a:lnTo>
                    <a:lnTo>
                      <a:pt x="453" y="49"/>
                    </a:lnTo>
                    <a:lnTo>
                      <a:pt x="451" y="49"/>
                    </a:lnTo>
                    <a:lnTo>
                      <a:pt x="451" y="49"/>
                    </a:lnTo>
                    <a:lnTo>
                      <a:pt x="447" y="49"/>
                    </a:lnTo>
                    <a:lnTo>
                      <a:pt x="441" y="51"/>
                    </a:lnTo>
                    <a:lnTo>
                      <a:pt x="435" y="51"/>
                    </a:lnTo>
                    <a:lnTo>
                      <a:pt x="435" y="51"/>
                    </a:lnTo>
                    <a:lnTo>
                      <a:pt x="434" y="53"/>
                    </a:lnTo>
                    <a:lnTo>
                      <a:pt x="434" y="53"/>
                    </a:lnTo>
                    <a:lnTo>
                      <a:pt x="430" y="53"/>
                    </a:lnTo>
                    <a:lnTo>
                      <a:pt x="430" y="53"/>
                    </a:lnTo>
                    <a:lnTo>
                      <a:pt x="430" y="55"/>
                    </a:lnTo>
                    <a:lnTo>
                      <a:pt x="430" y="55"/>
                    </a:lnTo>
                    <a:lnTo>
                      <a:pt x="428" y="53"/>
                    </a:lnTo>
                    <a:lnTo>
                      <a:pt x="428" y="53"/>
                    </a:lnTo>
                    <a:lnTo>
                      <a:pt x="428" y="51"/>
                    </a:lnTo>
                    <a:lnTo>
                      <a:pt x="428" y="49"/>
                    </a:lnTo>
                    <a:lnTo>
                      <a:pt x="428" y="49"/>
                    </a:lnTo>
                    <a:lnTo>
                      <a:pt x="432" y="47"/>
                    </a:lnTo>
                    <a:lnTo>
                      <a:pt x="432" y="47"/>
                    </a:lnTo>
                    <a:lnTo>
                      <a:pt x="435" y="47"/>
                    </a:lnTo>
                    <a:lnTo>
                      <a:pt x="439" y="45"/>
                    </a:lnTo>
                    <a:lnTo>
                      <a:pt x="445" y="43"/>
                    </a:lnTo>
                    <a:lnTo>
                      <a:pt x="447" y="43"/>
                    </a:lnTo>
                    <a:lnTo>
                      <a:pt x="447" y="43"/>
                    </a:lnTo>
                    <a:lnTo>
                      <a:pt x="453" y="43"/>
                    </a:lnTo>
                    <a:lnTo>
                      <a:pt x="455" y="43"/>
                    </a:lnTo>
                    <a:lnTo>
                      <a:pt x="455" y="43"/>
                    </a:lnTo>
                    <a:lnTo>
                      <a:pt x="461" y="43"/>
                    </a:lnTo>
                    <a:lnTo>
                      <a:pt x="465" y="45"/>
                    </a:lnTo>
                    <a:lnTo>
                      <a:pt x="465" y="45"/>
                    </a:lnTo>
                    <a:lnTo>
                      <a:pt x="466" y="45"/>
                    </a:lnTo>
                    <a:lnTo>
                      <a:pt x="470" y="45"/>
                    </a:lnTo>
                    <a:lnTo>
                      <a:pt x="470" y="45"/>
                    </a:lnTo>
                    <a:lnTo>
                      <a:pt x="474" y="47"/>
                    </a:lnTo>
                    <a:lnTo>
                      <a:pt x="476" y="47"/>
                    </a:lnTo>
                    <a:lnTo>
                      <a:pt x="476" y="47"/>
                    </a:lnTo>
                    <a:lnTo>
                      <a:pt x="482" y="51"/>
                    </a:lnTo>
                    <a:lnTo>
                      <a:pt x="482" y="51"/>
                    </a:lnTo>
                    <a:lnTo>
                      <a:pt x="482" y="51"/>
                    </a:lnTo>
                    <a:lnTo>
                      <a:pt x="488" y="55"/>
                    </a:lnTo>
                    <a:lnTo>
                      <a:pt x="488" y="55"/>
                    </a:lnTo>
                    <a:lnTo>
                      <a:pt x="488" y="55"/>
                    </a:lnTo>
                    <a:lnTo>
                      <a:pt x="488" y="45"/>
                    </a:lnTo>
                    <a:lnTo>
                      <a:pt x="484" y="33"/>
                    </a:lnTo>
                    <a:lnTo>
                      <a:pt x="480" y="26"/>
                    </a:lnTo>
                    <a:lnTo>
                      <a:pt x="476" y="16"/>
                    </a:lnTo>
                    <a:lnTo>
                      <a:pt x="468" y="10"/>
                    </a:lnTo>
                    <a:lnTo>
                      <a:pt x="461" y="4"/>
                    </a:lnTo>
                    <a:lnTo>
                      <a:pt x="451" y="0"/>
                    </a:lnTo>
                    <a:lnTo>
                      <a:pt x="441" y="0"/>
                    </a:lnTo>
                    <a:lnTo>
                      <a:pt x="441" y="0"/>
                    </a:lnTo>
                    <a:lnTo>
                      <a:pt x="395" y="2"/>
                    </a:lnTo>
                    <a:lnTo>
                      <a:pt x="350" y="8"/>
                    </a:lnTo>
                    <a:lnTo>
                      <a:pt x="308" y="18"/>
                    </a:lnTo>
                    <a:lnTo>
                      <a:pt x="265" y="31"/>
                    </a:lnTo>
                    <a:lnTo>
                      <a:pt x="226" y="51"/>
                    </a:lnTo>
                    <a:lnTo>
                      <a:pt x="188" y="72"/>
                    </a:lnTo>
                    <a:lnTo>
                      <a:pt x="153" y="97"/>
                    </a:lnTo>
                    <a:lnTo>
                      <a:pt x="120" y="126"/>
                    </a:lnTo>
                    <a:lnTo>
                      <a:pt x="120" y="126"/>
                    </a:lnTo>
                    <a:lnTo>
                      <a:pt x="93" y="153"/>
                    </a:lnTo>
                    <a:lnTo>
                      <a:pt x="69" y="182"/>
                    </a:lnTo>
                    <a:lnTo>
                      <a:pt x="50" y="213"/>
                    </a:lnTo>
                    <a:lnTo>
                      <a:pt x="33" y="246"/>
                    </a:lnTo>
                    <a:lnTo>
                      <a:pt x="19" y="279"/>
                    </a:lnTo>
                    <a:lnTo>
                      <a:pt x="9" y="312"/>
                    </a:lnTo>
                    <a:lnTo>
                      <a:pt x="4" y="345"/>
                    </a:lnTo>
                    <a:lnTo>
                      <a:pt x="2" y="378"/>
                    </a:lnTo>
                    <a:lnTo>
                      <a:pt x="2" y="378"/>
                    </a:lnTo>
                    <a:lnTo>
                      <a:pt x="2" y="387"/>
                    </a:lnTo>
                    <a:lnTo>
                      <a:pt x="2" y="387"/>
                    </a:lnTo>
                    <a:lnTo>
                      <a:pt x="2" y="399"/>
                    </a:lnTo>
                    <a:lnTo>
                      <a:pt x="2" y="399"/>
                    </a:lnTo>
                    <a:lnTo>
                      <a:pt x="2" y="430"/>
                    </a:lnTo>
                    <a:lnTo>
                      <a:pt x="2" y="432"/>
                    </a:lnTo>
                    <a:lnTo>
                      <a:pt x="2" y="432"/>
                    </a:lnTo>
                    <a:lnTo>
                      <a:pt x="0" y="463"/>
                    </a:lnTo>
                    <a:lnTo>
                      <a:pt x="0" y="463"/>
                    </a:lnTo>
                    <a:lnTo>
                      <a:pt x="2" y="480"/>
                    </a:lnTo>
                    <a:lnTo>
                      <a:pt x="6" y="498"/>
                    </a:lnTo>
                    <a:lnTo>
                      <a:pt x="11" y="515"/>
                    </a:lnTo>
                    <a:lnTo>
                      <a:pt x="19" y="529"/>
                    </a:lnTo>
                    <a:lnTo>
                      <a:pt x="29" y="544"/>
                    </a:lnTo>
                    <a:lnTo>
                      <a:pt x="42" y="556"/>
                    </a:lnTo>
                    <a:lnTo>
                      <a:pt x="58" y="567"/>
                    </a:lnTo>
                    <a:lnTo>
                      <a:pt x="75" y="579"/>
                    </a:lnTo>
                    <a:lnTo>
                      <a:pt x="75" y="579"/>
                    </a:lnTo>
                    <a:lnTo>
                      <a:pt x="91" y="587"/>
                    </a:lnTo>
                    <a:lnTo>
                      <a:pt x="108" y="594"/>
                    </a:lnTo>
                    <a:lnTo>
                      <a:pt x="128" y="600"/>
                    </a:lnTo>
                    <a:lnTo>
                      <a:pt x="147" y="604"/>
                    </a:lnTo>
                    <a:lnTo>
                      <a:pt x="168" y="608"/>
                    </a:lnTo>
                    <a:lnTo>
                      <a:pt x="190" y="612"/>
                    </a:lnTo>
                    <a:lnTo>
                      <a:pt x="211" y="614"/>
                    </a:lnTo>
                    <a:lnTo>
                      <a:pt x="234" y="614"/>
                    </a:lnTo>
                    <a:lnTo>
                      <a:pt x="234" y="614"/>
                    </a:lnTo>
                    <a:lnTo>
                      <a:pt x="259" y="614"/>
                    </a:lnTo>
                    <a:lnTo>
                      <a:pt x="275" y="612"/>
                    </a:lnTo>
                    <a:lnTo>
                      <a:pt x="275" y="612"/>
                    </a:lnTo>
                    <a:lnTo>
                      <a:pt x="275" y="612"/>
                    </a:lnTo>
                    <a:lnTo>
                      <a:pt x="298" y="610"/>
                    </a:lnTo>
                    <a:lnTo>
                      <a:pt x="348" y="606"/>
                    </a:lnTo>
                    <a:lnTo>
                      <a:pt x="410" y="596"/>
                    </a:lnTo>
                    <a:lnTo>
                      <a:pt x="441" y="591"/>
                    </a:lnTo>
                    <a:lnTo>
                      <a:pt x="470" y="583"/>
                    </a:lnTo>
                    <a:lnTo>
                      <a:pt x="470" y="583"/>
                    </a:lnTo>
                    <a:lnTo>
                      <a:pt x="478" y="577"/>
                    </a:lnTo>
                    <a:lnTo>
                      <a:pt x="484" y="569"/>
                    </a:lnTo>
                    <a:lnTo>
                      <a:pt x="490" y="556"/>
                    </a:lnTo>
                    <a:lnTo>
                      <a:pt x="494" y="540"/>
                    </a:lnTo>
                    <a:lnTo>
                      <a:pt x="494" y="540"/>
                    </a:lnTo>
                    <a:lnTo>
                      <a:pt x="496" y="515"/>
                    </a:lnTo>
                    <a:lnTo>
                      <a:pt x="496" y="515"/>
                    </a:lnTo>
                    <a:lnTo>
                      <a:pt x="497" y="500"/>
                    </a:lnTo>
                    <a:lnTo>
                      <a:pt x="497" y="500"/>
                    </a:lnTo>
                    <a:lnTo>
                      <a:pt x="497" y="482"/>
                    </a:lnTo>
                    <a:lnTo>
                      <a:pt x="497" y="482"/>
                    </a:lnTo>
                    <a:lnTo>
                      <a:pt x="494" y="445"/>
                    </a:lnTo>
                    <a:lnTo>
                      <a:pt x="494" y="445"/>
                    </a:lnTo>
                    <a:close/>
                    <a:moveTo>
                      <a:pt x="379" y="333"/>
                    </a:moveTo>
                    <a:lnTo>
                      <a:pt x="379" y="333"/>
                    </a:lnTo>
                    <a:lnTo>
                      <a:pt x="381" y="331"/>
                    </a:lnTo>
                    <a:lnTo>
                      <a:pt x="381" y="331"/>
                    </a:lnTo>
                    <a:lnTo>
                      <a:pt x="385" y="329"/>
                    </a:lnTo>
                    <a:lnTo>
                      <a:pt x="385" y="329"/>
                    </a:lnTo>
                    <a:lnTo>
                      <a:pt x="387" y="329"/>
                    </a:lnTo>
                    <a:lnTo>
                      <a:pt x="387" y="329"/>
                    </a:lnTo>
                    <a:lnTo>
                      <a:pt x="387" y="329"/>
                    </a:lnTo>
                    <a:lnTo>
                      <a:pt x="389" y="329"/>
                    </a:lnTo>
                    <a:lnTo>
                      <a:pt x="389" y="329"/>
                    </a:lnTo>
                    <a:lnTo>
                      <a:pt x="389" y="329"/>
                    </a:lnTo>
                    <a:lnTo>
                      <a:pt x="389" y="329"/>
                    </a:lnTo>
                    <a:lnTo>
                      <a:pt x="391" y="329"/>
                    </a:lnTo>
                    <a:lnTo>
                      <a:pt x="391" y="329"/>
                    </a:lnTo>
                    <a:lnTo>
                      <a:pt x="393" y="329"/>
                    </a:lnTo>
                    <a:lnTo>
                      <a:pt x="395" y="329"/>
                    </a:lnTo>
                    <a:lnTo>
                      <a:pt x="395" y="329"/>
                    </a:lnTo>
                    <a:lnTo>
                      <a:pt x="397" y="329"/>
                    </a:lnTo>
                    <a:lnTo>
                      <a:pt x="397" y="331"/>
                    </a:lnTo>
                    <a:lnTo>
                      <a:pt x="397" y="331"/>
                    </a:lnTo>
                    <a:lnTo>
                      <a:pt x="403" y="333"/>
                    </a:lnTo>
                    <a:lnTo>
                      <a:pt x="408" y="337"/>
                    </a:lnTo>
                    <a:lnTo>
                      <a:pt x="408" y="337"/>
                    </a:lnTo>
                    <a:lnTo>
                      <a:pt x="412" y="339"/>
                    </a:lnTo>
                    <a:lnTo>
                      <a:pt x="414" y="339"/>
                    </a:lnTo>
                    <a:lnTo>
                      <a:pt x="414" y="339"/>
                    </a:lnTo>
                    <a:lnTo>
                      <a:pt x="418" y="341"/>
                    </a:lnTo>
                    <a:lnTo>
                      <a:pt x="418" y="341"/>
                    </a:lnTo>
                    <a:lnTo>
                      <a:pt x="424" y="343"/>
                    </a:lnTo>
                    <a:lnTo>
                      <a:pt x="424" y="343"/>
                    </a:lnTo>
                    <a:lnTo>
                      <a:pt x="424" y="343"/>
                    </a:lnTo>
                    <a:lnTo>
                      <a:pt x="426" y="343"/>
                    </a:lnTo>
                    <a:lnTo>
                      <a:pt x="426" y="343"/>
                    </a:lnTo>
                    <a:lnTo>
                      <a:pt x="426" y="343"/>
                    </a:lnTo>
                    <a:lnTo>
                      <a:pt x="426" y="343"/>
                    </a:lnTo>
                    <a:lnTo>
                      <a:pt x="428" y="345"/>
                    </a:lnTo>
                    <a:lnTo>
                      <a:pt x="428" y="343"/>
                    </a:lnTo>
                    <a:lnTo>
                      <a:pt x="428" y="343"/>
                    </a:lnTo>
                    <a:lnTo>
                      <a:pt x="428" y="343"/>
                    </a:lnTo>
                    <a:lnTo>
                      <a:pt x="430" y="343"/>
                    </a:lnTo>
                    <a:lnTo>
                      <a:pt x="430" y="343"/>
                    </a:lnTo>
                    <a:lnTo>
                      <a:pt x="430" y="343"/>
                    </a:lnTo>
                    <a:lnTo>
                      <a:pt x="432" y="343"/>
                    </a:lnTo>
                    <a:lnTo>
                      <a:pt x="434" y="341"/>
                    </a:lnTo>
                    <a:lnTo>
                      <a:pt x="435" y="341"/>
                    </a:lnTo>
                    <a:lnTo>
                      <a:pt x="435" y="341"/>
                    </a:lnTo>
                    <a:lnTo>
                      <a:pt x="437" y="341"/>
                    </a:lnTo>
                    <a:lnTo>
                      <a:pt x="437" y="339"/>
                    </a:lnTo>
                    <a:lnTo>
                      <a:pt x="437" y="339"/>
                    </a:lnTo>
                    <a:lnTo>
                      <a:pt x="441" y="339"/>
                    </a:lnTo>
                    <a:lnTo>
                      <a:pt x="441" y="339"/>
                    </a:lnTo>
                    <a:lnTo>
                      <a:pt x="441" y="337"/>
                    </a:lnTo>
                    <a:lnTo>
                      <a:pt x="441" y="337"/>
                    </a:lnTo>
                    <a:lnTo>
                      <a:pt x="443" y="339"/>
                    </a:lnTo>
                    <a:lnTo>
                      <a:pt x="443" y="339"/>
                    </a:lnTo>
                    <a:lnTo>
                      <a:pt x="443" y="341"/>
                    </a:lnTo>
                    <a:lnTo>
                      <a:pt x="443" y="341"/>
                    </a:lnTo>
                    <a:lnTo>
                      <a:pt x="441" y="343"/>
                    </a:lnTo>
                    <a:lnTo>
                      <a:pt x="441" y="345"/>
                    </a:lnTo>
                    <a:lnTo>
                      <a:pt x="441" y="345"/>
                    </a:lnTo>
                    <a:lnTo>
                      <a:pt x="439" y="347"/>
                    </a:lnTo>
                    <a:lnTo>
                      <a:pt x="439" y="347"/>
                    </a:lnTo>
                    <a:lnTo>
                      <a:pt x="437" y="349"/>
                    </a:lnTo>
                    <a:lnTo>
                      <a:pt x="437" y="349"/>
                    </a:lnTo>
                    <a:lnTo>
                      <a:pt x="435" y="351"/>
                    </a:lnTo>
                    <a:lnTo>
                      <a:pt x="435" y="351"/>
                    </a:lnTo>
                    <a:lnTo>
                      <a:pt x="430" y="354"/>
                    </a:lnTo>
                    <a:lnTo>
                      <a:pt x="428" y="354"/>
                    </a:lnTo>
                    <a:lnTo>
                      <a:pt x="428" y="354"/>
                    </a:lnTo>
                    <a:lnTo>
                      <a:pt x="426" y="354"/>
                    </a:lnTo>
                    <a:lnTo>
                      <a:pt x="426" y="354"/>
                    </a:lnTo>
                    <a:lnTo>
                      <a:pt x="424" y="354"/>
                    </a:lnTo>
                    <a:lnTo>
                      <a:pt x="424" y="354"/>
                    </a:lnTo>
                    <a:lnTo>
                      <a:pt x="422" y="354"/>
                    </a:lnTo>
                    <a:lnTo>
                      <a:pt x="422" y="354"/>
                    </a:lnTo>
                    <a:lnTo>
                      <a:pt x="414" y="354"/>
                    </a:lnTo>
                    <a:lnTo>
                      <a:pt x="414" y="354"/>
                    </a:lnTo>
                    <a:lnTo>
                      <a:pt x="412" y="353"/>
                    </a:lnTo>
                    <a:lnTo>
                      <a:pt x="412" y="353"/>
                    </a:lnTo>
                    <a:lnTo>
                      <a:pt x="412" y="353"/>
                    </a:lnTo>
                    <a:lnTo>
                      <a:pt x="408" y="353"/>
                    </a:lnTo>
                    <a:lnTo>
                      <a:pt x="408" y="351"/>
                    </a:lnTo>
                    <a:lnTo>
                      <a:pt x="408" y="351"/>
                    </a:lnTo>
                    <a:lnTo>
                      <a:pt x="397" y="343"/>
                    </a:lnTo>
                    <a:lnTo>
                      <a:pt x="393" y="341"/>
                    </a:lnTo>
                    <a:lnTo>
                      <a:pt x="393" y="341"/>
                    </a:lnTo>
                    <a:lnTo>
                      <a:pt x="391" y="339"/>
                    </a:lnTo>
                    <a:lnTo>
                      <a:pt x="391" y="339"/>
                    </a:lnTo>
                    <a:lnTo>
                      <a:pt x="391" y="339"/>
                    </a:lnTo>
                    <a:lnTo>
                      <a:pt x="389" y="339"/>
                    </a:lnTo>
                    <a:lnTo>
                      <a:pt x="389" y="337"/>
                    </a:lnTo>
                    <a:lnTo>
                      <a:pt x="389" y="339"/>
                    </a:lnTo>
                    <a:lnTo>
                      <a:pt x="389" y="339"/>
                    </a:lnTo>
                    <a:lnTo>
                      <a:pt x="389" y="337"/>
                    </a:lnTo>
                    <a:lnTo>
                      <a:pt x="389" y="337"/>
                    </a:lnTo>
                    <a:lnTo>
                      <a:pt x="385" y="337"/>
                    </a:lnTo>
                    <a:lnTo>
                      <a:pt x="385" y="337"/>
                    </a:lnTo>
                    <a:lnTo>
                      <a:pt x="383" y="337"/>
                    </a:lnTo>
                    <a:lnTo>
                      <a:pt x="383" y="337"/>
                    </a:lnTo>
                    <a:lnTo>
                      <a:pt x="379" y="337"/>
                    </a:lnTo>
                    <a:lnTo>
                      <a:pt x="379" y="337"/>
                    </a:lnTo>
                    <a:lnTo>
                      <a:pt x="377" y="335"/>
                    </a:lnTo>
                    <a:lnTo>
                      <a:pt x="377" y="335"/>
                    </a:lnTo>
                    <a:lnTo>
                      <a:pt x="379" y="333"/>
                    </a:lnTo>
                    <a:lnTo>
                      <a:pt x="379" y="333"/>
                    </a:lnTo>
                    <a:close/>
                    <a:moveTo>
                      <a:pt x="412" y="215"/>
                    </a:moveTo>
                    <a:lnTo>
                      <a:pt x="408" y="217"/>
                    </a:lnTo>
                    <a:lnTo>
                      <a:pt x="408" y="217"/>
                    </a:lnTo>
                    <a:lnTo>
                      <a:pt x="406" y="219"/>
                    </a:lnTo>
                    <a:lnTo>
                      <a:pt x="406" y="219"/>
                    </a:lnTo>
                    <a:lnTo>
                      <a:pt x="403" y="221"/>
                    </a:lnTo>
                    <a:lnTo>
                      <a:pt x="403" y="221"/>
                    </a:lnTo>
                    <a:lnTo>
                      <a:pt x="403" y="221"/>
                    </a:lnTo>
                    <a:lnTo>
                      <a:pt x="395" y="229"/>
                    </a:lnTo>
                    <a:lnTo>
                      <a:pt x="393" y="231"/>
                    </a:lnTo>
                    <a:lnTo>
                      <a:pt x="393" y="231"/>
                    </a:lnTo>
                    <a:lnTo>
                      <a:pt x="387" y="236"/>
                    </a:lnTo>
                    <a:lnTo>
                      <a:pt x="379" y="240"/>
                    </a:lnTo>
                    <a:lnTo>
                      <a:pt x="379" y="240"/>
                    </a:lnTo>
                    <a:lnTo>
                      <a:pt x="375" y="242"/>
                    </a:lnTo>
                    <a:lnTo>
                      <a:pt x="374" y="242"/>
                    </a:lnTo>
                    <a:lnTo>
                      <a:pt x="372" y="242"/>
                    </a:lnTo>
                    <a:lnTo>
                      <a:pt x="372" y="242"/>
                    </a:lnTo>
                    <a:lnTo>
                      <a:pt x="368" y="244"/>
                    </a:lnTo>
                    <a:lnTo>
                      <a:pt x="364" y="244"/>
                    </a:lnTo>
                    <a:lnTo>
                      <a:pt x="358" y="244"/>
                    </a:lnTo>
                    <a:lnTo>
                      <a:pt x="346" y="246"/>
                    </a:lnTo>
                    <a:lnTo>
                      <a:pt x="343" y="246"/>
                    </a:lnTo>
                    <a:lnTo>
                      <a:pt x="343" y="246"/>
                    </a:lnTo>
                    <a:lnTo>
                      <a:pt x="339" y="246"/>
                    </a:lnTo>
                    <a:lnTo>
                      <a:pt x="337" y="246"/>
                    </a:lnTo>
                    <a:lnTo>
                      <a:pt x="337" y="246"/>
                    </a:lnTo>
                    <a:lnTo>
                      <a:pt x="327" y="250"/>
                    </a:lnTo>
                    <a:lnTo>
                      <a:pt x="319" y="254"/>
                    </a:lnTo>
                    <a:lnTo>
                      <a:pt x="317" y="256"/>
                    </a:lnTo>
                    <a:lnTo>
                      <a:pt x="315" y="258"/>
                    </a:lnTo>
                    <a:lnTo>
                      <a:pt x="315" y="258"/>
                    </a:lnTo>
                    <a:lnTo>
                      <a:pt x="313" y="260"/>
                    </a:lnTo>
                    <a:lnTo>
                      <a:pt x="312" y="262"/>
                    </a:lnTo>
                    <a:lnTo>
                      <a:pt x="312" y="262"/>
                    </a:lnTo>
                    <a:lnTo>
                      <a:pt x="310" y="264"/>
                    </a:lnTo>
                    <a:lnTo>
                      <a:pt x="310" y="264"/>
                    </a:lnTo>
                    <a:lnTo>
                      <a:pt x="308" y="265"/>
                    </a:lnTo>
                    <a:lnTo>
                      <a:pt x="308" y="265"/>
                    </a:lnTo>
                    <a:lnTo>
                      <a:pt x="308" y="267"/>
                    </a:lnTo>
                    <a:lnTo>
                      <a:pt x="308" y="267"/>
                    </a:lnTo>
                    <a:lnTo>
                      <a:pt x="306" y="271"/>
                    </a:lnTo>
                    <a:lnTo>
                      <a:pt x="306" y="271"/>
                    </a:lnTo>
                    <a:lnTo>
                      <a:pt x="304" y="281"/>
                    </a:lnTo>
                    <a:lnTo>
                      <a:pt x="302" y="293"/>
                    </a:lnTo>
                    <a:lnTo>
                      <a:pt x="302" y="293"/>
                    </a:lnTo>
                    <a:lnTo>
                      <a:pt x="302" y="302"/>
                    </a:lnTo>
                    <a:lnTo>
                      <a:pt x="302" y="312"/>
                    </a:lnTo>
                    <a:lnTo>
                      <a:pt x="302" y="312"/>
                    </a:lnTo>
                    <a:lnTo>
                      <a:pt x="306" y="322"/>
                    </a:lnTo>
                    <a:lnTo>
                      <a:pt x="312" y="329"/>
                    </a:lnTo>
                    <a:lnTo>
                      <a:pt x="312" y="329"/>
                    </a:lnTo>
                    <a:lnTo>
                      <a:pt x="317" y="337"/>
                    </a:lnTo>
                    <a:lnTo>
                      <a:pt x="325" y="343"/>
                    </a:lnTo>
                    <a:lnTo>
                      <a:pt x="325" y="343"/>
                    </a:lnTo>
                    <a:lnTo>
                      <a:pt x="335" y="351"/>
                    </a:lnTo>
                    <a:lnTo>
                      <a:pt x="339" y="351"/>
                    </a:lnTo>
                    <a:lnTo>
                      <a:pt x="348" y="358"/>
                    </a:lnTo>
                    <a:lnTo>
                      <a:pt x="348" y="358"/>
                    </a:lnTo>
                    <a:lnTo>
                      <a:pt x="356" y="364"/>
                    </a:lnTo>
                    <a:lnTo>
                      <a:pt x="358" y="366"/>
                    </a:lnTo>
                    <a:lnTo>
                      <a:pt x="358" y="366"/>
                    </a:lnTo>
                    <a:lnTo>
                      <a:pt x="358" y="368"/>
                    </a:lnTo>
                    <a:lnTo>
                      <a:pt x="358" y="368"/>
                    </a:lnTo>
                    <a:lnTo>
                      <a:pt x="356" y="370"/>
                    </a:lnTo>
                    <a:lnTo>
                      <a:pt x="356" y="370"/>
                    </a:lnTo>
                    <a:lnTo>
                      <a:pt x="356" y="368"/>
                    </a:lnTo>
                    <a:lnTo>
                      <a:pt x="344" y="364"/>
                    </a:lnTo>
                    <a:lnTo>
                      <a:pt x="344" y="364"/>
                    </a:lnTo>
                    <a:lnTo>
                      <a:pt x="333" y="358"/>
                    </a:lnTo>
                    <a:lnTo>
                      <a:pt x="333" y="358"/>
                    </a:lnTo>
                    <a:lnTo>
                      <a:pt x="319" y="351"/>
                    </a:lnTo>
                    <a:lnTo>
                      <a:pt x="319" y="351"/>
                    </a:lnTo>
                    <a:lnTo>
                      <a:pt x="310" y="345"/>
                    </a:lnTo>
                    <a:lnTo>
                      <a:pt x="302" y="337"/>
                    </a:lnTo>
                    <a:lnTo>
                      <a:pt x="302" y="337"/>
                    </a:lnTo>
                    <a:lnTo>
                      <a:pt x="294" y="327"/>
                    </a:lnTo>
                    <a:lnTo>
                      <a:pt x="290" y="316"/>
                    </a:lnTo>
                    <a:lnTo>
                      <a:pt x="290" y="316"/>
                    </a:lnTo>
                    <a:lnTo>
                      <a:pt x="286" y="302"/>
                    </a:lnTo>
                    <a:lnTo>
                      <a:pt x="286" y="291"/>
                    </a:lnTo>
                    <a:lnTo>
                      <a:pt x="286" y="291"/>
                    </a:lnTo>
                    <a:lnTo>
                      <a:pt x="288" y="277"/>
                    </a:lnTo>
                    <a:lnTo>
                      <a:pt x="294" y="265"/>
                    </a:lnTo>
                    <a:lnTo>
                      <a:pt x="294" y="265"/>
                    </a:lnTo>
                    <a:lnTo>
                      <a:pt x="296" y="262"/>
                    </a:lnTo>
                    <a:lnTo>
                      <a:pt x="296" y="260"/>
                    </a:lnTo>
                    <a:lnTo>
                      <a:pt x="296" y="260"/>
                    </a:lnTo>
                    <a:lnTo>
                      <a:pt x="298" y="256"/>
                    </a:lnTo>
                    <a:lnTo>
                      <a:pt x="300" y="254"/>
                    </a:lnTo>
                    <a:lnTo>
                      <a:pt x="302" y="252"/>
                    </a:lnTo>
                    <a:lnTo>
                      <a:pt x="302" y="252"/>
                    </a:lnTo>
                    <a:lnTo>
                      <a:pt x="306" y="248"/>
                    </a:lnTo>
                    <a:lnTo>
                      <a:pt x="310" y="244"/>
                    </a:lnTo>
                    <a:lnTo>
                      <a:pt x="310" y="244"/>
                    </a:lnTo>
                    <a:lnTo>
                      <a:pt x="310" y="244"/>
                    </a:lnTo>
                    <a:lnTo>
                      <a:pt x="319" y="238"/>
                    </a:lnTo>
                    <a:lnTo>
                      <a:pt x="319" y="238"/>
                    </a:lnTo>
                    <a:lnTo>
                      <a:pt x="321" y="238"/>
                    </a:lnTo>
                    <a:lnTo>
                      <a:pt x="319" y="238"/>
                    </a:lnTo>
                    <a:lnTo>
                      <a:pt x="319" y="236"/>
                    </a:lnTo>
                    <a:lnTo>
                      <a:pt x="321" y="235"/>
                    </a:lnTo>
                    <a:lnTo>
                      <a:pt x="319" y="235"/>
                    </a:lnTo>
                    <a:lnTo>
                      <a:pt x="319" y="235"/>
                    </a:lnTo>
                    <a:lnTo>
                      <a:pt x="317" y="233"/>
                    </a:lnTo>
                    <a:lnTo>
                      <a:pt x="317" y="233"/>
                    </a:lnTo>
                    <a:lnTo>
                      <a:pt x="317" y="227"/>
                    </a:lnTo>
                    <a:lnTo>
                      <a:pt x="317" y="227"/>
                    </a:lnTo>
                    <a:lnTo>
                      <a:pt x="312" y="219"/>
                    </a:lnTo>
                    <a:lnTo>
                      <a:pt x="306" y="211"/>
                    </a:lnTo>
                    <a:lnTo>
                      <a:pt x="306" y="211"/>
                    </a:lnTo>
                    <a:lnTo>
                      <a:pt x="300" y="205"/>
                    </a:lnTo>
                    <a:lnTo>
                      <a:pt x="290" y="200"/>
                    </a:lnTo>
                    <a:lnTo>
                      <a:pt x="290" y="200"/>
                    </a:lnTo>
                    <a:lnTo>
                      <a:pt x="281" y="194"/>
                    </a:lnTo>
                    <a:lnTo>
                      <a:pt x="281" y="194"/>
                    </a:lnTo>
                    <a:lnTo>
                      <a:pt x="271" y="192"/>
                    </a:lnTo>
                    <a:lnTo>
                      <a:pt x="271" y="192"/>
                    </a:lnTo>
                    <a:lnTo>
                      <a:pt x="261" y="194"/>
                    </a:lnTo>
                    <a:lnTo>
                      <a:pt x="261" y="194"/>
                    </a:lnTo>
                    <a:lnTo>
                      <a:pt x="253" y="196"/>
                    </a:lnTo>
                    <a:lnTo>
                      <a:pt x="253" y="196"/>
                    </a:lnTo>
                    <a:lnTo>
                      <a:pt x="244" y="200"/>
                    </a:lnTo>
                    <a:lnTo>
                      <a:pt x="240" y="202"/>
                    </a:lnTo>
                    <a:lnTo>
                      <a:pt x="236" y="204"/>
                    </a:lnTo>
                    <a:lnTo>
                      <a:pt x="236" y="204"/>
                    </a:lnTo>
                    <a:lnTo>
                      <a:pt x="234" y="204"/>
                    </a:lnTo>
                    <a:lnTo>
                      <a:pt x="234" y="204"/>
                    </a:lnTo>
                    <a:lnTo>
                      <a:pt x="232" y="204"/>
                    </a:lnTo>
                    <a:lnTo>
                      <a:pt x="232" y="204"/>
                    </a:lnTo>
                    <a:lnTo>
                      <a:pt x="232" y="202"/>
                    </a:lnTo>
                    <a:lnTo>
                      <a:pt x="234" y="200"/>
                    </a:lnTo>
                    <a:lnTo>
                      <a:pt x="238" y="198"/>
                    </a:lnTo>
                    <a:lnTo>
                      <a:pt x="242" y="196"/>
                    </a:lnTo>
                    <a:lnTo>
                      <a:pt x="242" y="196"/>
                    </a:lnTo>
                    <a:lnTo>
                      <a:pt x="252" y="192"/>
                    </a:lnTo>
                    <a:lnTo>
                      <a:pt x="252" y="192"/>
                    </a:lnTo>
                    <a:lnTo>
                      <a:pt x="259" y="188"/>
                    </a:lnTo>
                    <a:lnTo>
                      <a:pt x="259" y="188"/>
                    </a:lnTo>
                    <a:lnTo>
                      <a:pt x="263" y="186"/>
                    </a:lnTo>
                    <a:lnTo>
                      <a:pt x="265" y="186"/>
                    </a:lnTo>
                    <a:lnTo>
                      <a:pt x="265" y="186"/>
                    </a:lnTo>
                    <a:lnTo>
                      <a:pt x="269" y="186"/>
                    </a:lnTo>
                    <a:lnTo>
                      <a:pt x="271" y="186"/>
                    </a:lnTo>
                    <a:lnTo>
                      <a:pt x="271" y="186"/>
                    </a:lnTo>
                    <a:lnTo>
                      <a:pt x="273" y="186"/>
                    </a:lnTo>
                    <a:lnTo>
                      <a:pt x="273" y="186"/>
                    </a:lnTo>
                    <a:lnTo>
                      <a:pt x="283" y="186"/>
                    </a:lnTo>
                    <a:lnTo>
                      <a:pt x="283" y="186"/>
                    </a:lnTo>
                    <a:lnTo>
                      <a:pt x="294" y="192"/>
                    </a:lnTo>
                    <a:lnTo>
                      <a:pt x="294" y="192"/>
                    </a:lnTo>
                    <a:lnTo>
                      <a:pt x="304" y="198"/>
                    </a:lnTo>
                    <a:lnTo>
                      <a:pt x="313" y="204"/>
                    </a:lnTo>
                    <a:lnTo>
                      <a:pt x="313" y="204"/>
                    </a:lnTo>
                    <a:lnTo>
                      <a:pt x="321" y="213"/>
                    </a:lnTo>
                    <a:lnTo>
                      <a:pt x="327" y="221"/>
                    </a:lnTo>
                    <a:lnTo>
                      <a:pt x="327" y="221"/>
                    </a:lnTo>
                    <a:lnTo>
                      <a:pt x="331" y="229"/>
                    </a:lnTo>
                    <a:lnTo>
                      <a:pt x="331" y="229"/>
                    </a:lnTo>
                    <a:lnTo>
                      <a:pt x="331" y="235"/>
                    </a:lnTo>
                    <a:lnTo>
                      <a:pt x="331" y="235"/>
                    </a:lnTo>
                    <a:lnTo>
                      <a:pt x="331" y="235"/>
                    </a:lnTo>
                    <a:lnTo>
                      <a:pt x="331" y="235"/>
                    </a:lnTo>
                    <a:lnTo>
                      <a:pt x="335" y="235"/>
                    </a:lnTo>
                    <a:lnTo>
                      <a:pt x="339" y="235"/>
                    </a:lnTo>
                    <a:lnTo>
                      <a:pt x="339" y="235"/>
                    </a:lnTo>
                    <a:lnTo>
                      <a:pt x="341" y="233"/>
                    </a:lnTo>
                    <a:lnTo>
                      <a:pt x="346" y="233"/>
                    </a:lnTo>
                    <a:lnTo>
                      <a:pt x="346" y="233"/>
                    </a:lnTo>
                    <a:lnTo>
                      <a:pt x="348" y="229"/>
                    </a:lnTo>
                    <a:lnTo>
                      <a:pt x="348" y="229"/>
                    </a:lnTo>
                    <a:lnTo>
                      <a:pt x="350" y="225"/>
                    </a:lnTo>
                    <a:lnTo>
                      <a:pt x="350" y="225"/>
                    </a:lnTo>
                    <a:lnTo>
                      <a:pt x="352" y="221"/>
                    </a:lnTo>
                    <a:lnTo>
                      <a:pt x="352" y="219"/>
                    </a:lnTo>
                    <a:lnTo>
                      <a:pt x="352" y="219"/>
                    </a:lnTo>
                    <a:lnTo>
                      <a:pt x="352" y="219"/>
                    </a:lnTo>
                    <a:lnTo>
                      <a:pt x="354" y="215"/>
                    </a:lnTo>
                    <a:lnTo>
                      <a:pt x="354" y="215"/>
                    </a:lnTo>
                    <a:lnTo>
                      <a:pt x="356" y="211"/>
                    </a:lnTo>
                    <a:lnTo>
                      <a:pt x="358" y="211"/>
                    </a:lnTo>
                    <a:lnTo>
                      <a:pt x="358" y="209"/>
                    </a:lnTo>
                    <a:lnTo>
                      <a:pt x="358" y="209"/>
                    </a:lnTo>
                    <a:lnTo>
                      <a:pt x="362" y="205"/>
                    </a:lnTo>
                    <a:lnTo>
                      <a:pt x="362" y="205"/>
                    </a:lnTo>
                    <a:lnTo>
                      <a:pt x="364" y="202"/>
                    </a:lnTo>
                    <a:lnTo>
                      <a:pt x="364" y="202"/>
                    </a:lnTo>
                    <a:lnTo>
                      <a:pt x="370" y="200"/>
                    </a:lnTo>
                    <a:lnTo>
                      <a:pt x="370" y="200"/>
                    </a:lnTo>
                    <a:lnTo>
                      <a:pt x="374" y="196"/>
                    </a:lnTo>
                    <a:lnTo>
                      <a:pt x="374" y="196"/>
                    </a:lnTo>
                    <a:lnTo>
                      <a:pt x="375" y="196"/>
                    </a:lnTo>
                    <a:lnTo>
                      <a:pt x="375" y="194"/>
                    </a:lnTo>
                    <a:lnTo>
                      <a:pt x="375" y="194"/>
                    </a:lnTo>
                    <a:lnTo>
                      <a:pt x="379" y="194"/>
                    </a:lnTo>
                    <a:lnTo>
                      <a:pt x="381" y="194"/>
                    </a:lnTo>
                    <a:lnTo>
                      <a:pt x="381" y="194"/>
                    </a:lnTo>
                    <a:lnTo>
                      <a:pt x="381" y="192"/>
                    </a:lnTo>
                    <a:lnTo>
                      <a:pt x="381" y="192"/>
                    </a:lnTo>
                    <a:lnTo>
                      <a:pt x="383" y="194"/>
                    </a:lnTo>
                    <a:lnTo>
                      <a:pt x="383" y="194"/>
                    </a:lnTo>
                    <a:lnTo>
                      <a:pt x="383" y="196"/>
                    </a:lnTo>
                    <a:lnTo>
                      <a:pt x="383" y="198"/>
                    </a:lnTo>
                    <a:lnTo>
                      <a:pt x="381" y="198"/>
                    </a:lnTo>
                    <a:lnTo>
                      <a:pt x="381" y="198"/>
                    </a:lnTo>
                    <a:lnTo>
                      <a:pt x="377" y="200"/>
                    </a:lnTo>
                    <a:lnTo>
                      <a:pt x="377" y="200"/>
                    </a:lnTo>
                    <a:lnTo>
                      <a:pt x="375" y="202"/>
                    </a:lnTo>
                    <a:lnTo>
                      <a:pt x="375" y="202"/>
                    </a:lnTo>
                    <a:lnTo>
                      <a:pt x="372" y="204"/>
                    </a:lnTo>
                    <a:lnTo>
                      <a:pt x="372" y="204"/>
                    </a:lnTo>
                    <a:lnTo>
                      <a:pt x="370" y="205"/>
                    </a:lnTo>
                    <a:lnTo>
                      <a:pt x="370" y="205"/>
                    </a:lnTo>
                    <a:lnTo>
                      <a:pt x="366" y="209"/>
                    </a:lnTo>
                    <a:lnTo>
                      <a:pt x="366" y="209"/>
                    </a:lnTo>
                    <a:lnTo>
                      <a:pt x="364" y="213"/>
                    </a:lnTo>
                    <a:lnTo>
                      <a:pt x="364" y="215"/>
                    </a:lnTo>
                    <a:lnTo>
                      <a:pt x="364" y="215"/>
                    </a:lnTo>
                    <a:lnTo>
                      <a:pt x="364" y="215"/>
                    </a:lnTo>
                    <a:lnTo>
                      <a:pt x="362" y="219"/>
                    </a:lnTo>
                    <a:lnTo>
                      <a:pt x="362" y="219"/>
                    </a:lnTo>
                    <a:lnTo>
                      <a:pt x="360" y="223"/>
                    </a:lnTo>
                    <a:lnTo>
                      <a:pt x="360" y="225"/>
                    </a:lnTo>
                    <a:lnTo>
                      <a:pt x="360" y="225"/>
                    </a:lnTo>
                    <a:lnTo>
                      <a:pt x="358" y="227"/>
                    </a:lnTo>
                    <a:lnTo>
                      <a:pt x="358" y="229"/>
                    </a:lnTo>
                    <a:lnTo>
                      <a:pt x="358" y="229"/>
                    </a:lnTo>
                    <a:lnTo>
                      <a:pt x="358" y="231"/>
                    </a:lnTo>
                    <a:lnTo>
                      <a:pt x="358" y="231"/>
                    </a:lnTo>
                    <a:lnTo>
                      <a:pt x="356" y="235"/>
                    </a:lnTo>
                    <a:lnTo>
                      <a:pt x="362" y="235"/>
                    </a:lnTo>
                    <a:lnTo>
                      <a:pt x="368" y="233"/>
                    </a:lnTo>
                    <a:lnTo>
                      <a:pt x="368" y="233"/>
                    </a:lnTo>
                    <a:lnTo>
                      <a:pt x="372" y="233"/>
                    </a:lnTo>
                    <a:lnTo>
                      <a:pt x="374" y="233"/>
                    </a:lnTo>
                    <a:lnTo>
                      <a:pt x="374" y="233"/>
                    </a:lnTo>
                    <a:lnTo>
                      <a:pt x="375" y="233"/>
                    </a:lnTo>
                    <a:lnTo>
                      <a:pt x="375" y="233"/>
                    </a:lnTo>
                    <a:lnTo>
                      <a:pt x="381" y="229"/>
                    </a:lnTo>
                    <a:lnTo>
                      <a:pt x="389" y="225"/>
                    </a:lnTo>
                    <a:lnTo>
                      <a:pt x="389" y="225"/>
                    </a:lnTo>
                    <a:lnTo>
                      <a:pt x="399" y="217"/>
                    </a:lnTo>
                    <a:lnTo>
                      <a:pt x="399" y="217"/>
                    </a:lnTo>
                    <a:lnTo>
                      <a:pt x="403" y="213"/>
                    </a:lnTo>
                    <a:lnTo>
                      <a:pt x="403" y="213"/>
                    </a:lnTo>
                    <a:lnTo>
                      <a:pt x="406" y="213"/>
                    </a:lnTo>
                    <a:lnTo>
                      <a:pt x="410" y="211"/>
                    </a:lnTo>
                    <a:lnTo>
                      <a:pt x="410" y="211"/>
                    </a:lnTo>
                    <a:lnTo>
                      <a:pt x="410" y="211"/>
                    </a:lnTo>
                    <a:lnTo>
                      <a:pt x="410" y="211"/>
                    </a:lnTo>
                    <a:lnTo>
                      <a:pt x="412" y="213"/>
                    </a:lnTo>
                    <a:lnTo>
                      <a:pt x="412" y="213"/>
                    </a:lnTo>
                    <a:lnTo>
                      <a:pt x="412" y="215"/>
                    </a:lnTo>
                    <a:lnTo>
                      <a:pt x="412" y="215"/>
                    </a:lnTo>
                    <a:close/>
                    <a:moveTo>
                      <a:pt x="281" y="389"/>
                    </a:moveTo>
                    <a:lnTo>
                      <a:pt x="281" y="389"/>
                    </a:lnTo>
                    <a:lnTo>
                      <a:pt x="279" y="389"/>
                    </a:lnTo>
                    <a:lnTo>
                      <a:pt x="279" y="389"/>
                    </a:lnTo>
                    <a:lnTo>
                      <a:pt x="273" y="391"/>
                    </a:lnTo>
                    <a:lnTo>
                      <a:pt x="273" y="391"/>
                    </a:lnTo>
                    <a:lnTo>
                      <a:pt x="261" y="393"/>
                    </a:lnTo>
                    <a:lnTo>
                      <a:pt x="261" y="393"/>
                    </a:lnTo>
                    <a:lnTo>
                      <a:pt x="257" y="393"/>
                    </a:lnTo>
                    <a:lnTo>
                      <a:pt x="257" y="393"/>
                    </a:lnTo>
                    <a:lnTo>
                      <a:pt x="253" y="393"/>
                    </a:lnTo>
                    <a:lnTo>
                      <a:pt x="253" y="393"/>
                    </a:lnTo>
                    <a:lnTo>
                      <a:pt x="253" y="393"/>
                    </a:lnTo>
                    <a:lnTo>
                      <a:pt x="244" y="391"/>
                    </a:lnTo>
                    <a:lnTo>
                      <a:pt x="244" y="391"/>
                    </a:lnTo>
                    <a:lnTo>
                      <a:pt x="236" y="387"/>
                    </a:lnTo>
                    <a:lnTo>
                      <a:pt x="228" y="382"/>
                    </a:lnTo>
                    <a:lnTo>
                      <a:pt x="228" y="382"/>
                    </a:lnTo>
                    <a:lnTo>
                      <a:pt x="221" y="372"/>
                    </a:lnTo>
                    <a:lnTo>
                      <a:pt x="221" y="370"/>
                    </a:lnTo>
                    <a:lnTo>
                      <a:pt x="221" y="370"/>
                    </a:lnTo>
                    <a:lnTo>
                      <a:pt x="213" y="362"/>
                    </a:lnTo>
                    <a:lnTo>
                      <a:pt x="213" y="362"/>
                    </a:lnTo>
                    <a:lnTo>
                      <a:pt x="207" y="358"/>
                    </a:lnTo>
                    <a:lnTo>
                      <a:pt x="207" y="358"/>
                    </a:lnTo>
                    <a:lnTo>
                      <a:pt x="205" y="358"/>
                    </a:lnTo>
                    <a:lnTo>
                      <a:pt x="205" y="358"/>
                    </a:lnTo>
                    <a:lnTo>
                      <a:pt x="203" y="358"/>
                    </a:lnTo>
                    <a:lnTo>
                      <a:pt x="201" y="358"/>
                    </a:lnTo>
                    <a:lnTo>
                      <a:pt x="201" y="358"/>
                    </a:lnTo>
                    <a:lnTo>
                      <a:pt x="199" y="356"/>
                    </a:lnTo>
                    <a:lnTo>
                      <a:pt x="199" y="356"/>
                    </a:lnTo>
                    <a:lnTo>
                      <a:pt x="201" y="354"/>
                    </a:lnTo>
                    <a:lnTo>
                      <a:pt x="203" y="353"/>
                    </a:lnTo>
                    <a:lnTo>
                      <a:pt x="203" y="353"/>
                    </a:lnTo>
                    <a:lnTo>
                      <a:pt x="205" y="353"/>
                    </a:lnTo>
                    <a:lnTo>
                      <a:pt x="205" y="353"/>
                    </a:lnTo>
                    <a:lnTo>
                      <a:pt x="207" y="353"/>
                    </a:lnTo>
                    <a:lnTo>
                      <a:pt x="209" y="353"/>
                    </a:lnTo>
                    <a:lnTo>
                      <a:pt x="209" y="353"/>
                    </a:lnTo>
                    <a:lnTo>
                      <a:pt x="213" y="353"/>
                    </a:lnTo>
                    <a:lnTo>
                      <a:pt x="219" y="354"/>
                    </a:lnTo>
                    <a:lnTo>
                      <a:pt x="219" y="354"/>
                    </a:lnTo>
                    <a:lnTo>
                      <a:pt x="228" y="362"/>
                    </a:lnTo>
                    <a:lnTo>
                      <a:pt x="228" y="362"/>
                    </a:lnTo>
                    <a:lnTo>
                      <a:pt x="232" y="366"/>
                    </a:lnTo>
                    <a:lnTo>
                      <a:pt x="232" y="366"/>
                    </a:lnTo>
                    <a:lnTo>
                      <a:pt x="238" y="372"/>
                    </a:lnTo>
                    <a:lnTo>
                      <a:pt x="238" y="372"/>
                    </a:lnTo>
                    <a:lnTo>
                      <a:pt x="244" y="376"/>
                    </a:lnTo>
                    <a:lnTo>
                      <a:pt x="248" y="378"/>
                    </a:lnTo>
                    <a:lnTo>
                      <a:pt x="248" y="378"/>
                    </a:lnTo>
                    <a:lnTo>
                      <a:pt x="253" y="378"/>
                    </a:lnTo>
                    <a:lnTo>
                      <a:pt x="255" y="378"/>
                    </a:lnTo>
                    <a:lnTo>
                      <a:pt x="257" y="378"/>
                    </a:lnTo>
                    <a:lnTo>
                      <a:pt x="257" y="378"/>
                    </a:lnTo>
                    <a:lnTo>
                      <a:pt x="259" y="378"/>
                    </a:lnTo>
                    <a:lnTo>
                      <a:pt x="259" y="378"/>
                    </a:lnTo>
                    <a:lnTo>
                      <a:pt x="267" y="376"/>
                    </a:lnTo>
                    <a:lnTo>
                      <a:pt x="267" y="376"/>
                    </a:lnTo>
                    <a:lnTo>
                      <a:pt x="275" y="376"/>
                    </a:lnTo>
                    <a:lnTo>
                      <a:pt x="277" y="374"/>
                    </a:lnTo>
                    <a:lnTo>
                      <a:pt x="277" y="374"/>
                    </a:lnTo>
                    <a:lnTo>
                      <a:pt x="281" y="374"/>
                    </a:lnTo>
                    <a:lnTo>
                      <a:pt x="284" y="374"/>
                    </a:lnTo>
                    <a:lnTo>
                      <a:pt x="284" y="374"/>
                    </a:lnTo>
                    <a:lnTo>
                      <a:pt x="288" y="374"/>
                    </a:lnTo>
                    <a:lnTo>
                      <a:pt x="290" y="376"/>
                    </a:lnTo>
                    <a:lnTo>
                      <a:pt x="292" y="376"/>
                    </a:lnTo>
                    <a:lnTo>
                      <a:pt x="292" y="376"/>
                    </a:lnTo>
                    <a:lnTo>
                      <a:pt x="296" y="376"/>
                    </a:lnTo>
                    <a:lnTo>
                      <a:pt x="296" y="376"/>
                    </a:lnTo>
                    <a:lnTo>
                      <a:pt x="304" y="382"/>
                    </a:lnTo>
                    <a:lnTo>
                      <a:pt x="310" y="385"/>
                    </a:lnTo>
                    <a:lnTo>
                      <a:pt x="310" y="385"/>
                    </a:lnTo>
                    <a:lnTo>
                      <a:pt x="317" y="391"/>
                    </a:lnTo>
                    <a:lnTo>
                      <a:pt x="317" y="391"/>
                    </a:lnTo>
                    <a:lnTo>
                      <a:pt x="321" y="395"/>
                    </a:lnTo>
                    <a:lnTo>
                      <a:pt x="321" y="395"/>
                    </a:lnTo>
                    <a:lnTo>
                      <a:pt x="331" y="401"/>
                    </a:lnTo>
                    <a:lnTo>
                      <a:pt x="331" y="401"/>
                    </a:lnTo>
                    <a:lnTo>
                      <a:pt x="341" y="405"/>
                    </a:lnTo>
                    <a:lnTo>
                      <a:pt x="341" y="405"/>
                    </a:lnTo>
                    <a:lnTo>
                      <a:pt x="344" y="405"/>
                    </a:lnTo>
                    <a:lnTo>
                      <a:pt x="344" y="405"/>
                    </a:lnTo>
                    <a:lnTo>
                      <a:pt x="346" y="405"/>
                    </a:lnTo>
                    <a:lnTo>
                      <a:pt x="346" y="405"/>
                    </a:lnTo>
                    <a:lnTo>
                      <a:pt x="346" y="405"/>
                    </a:lnTo>
                    <a:lnTo>
                      <a:pt x="350" y="405"/>
                    </a:lnTo>
                    <a:lnTo>
                      <a:pt x="354" y="403"/>
                    </a:lnTo>
                    <a:lnTo>
                      <a:pt x="354" y="403"/>
                    </a:lnTo>
                    <a:lnTo>
                      <a:pt x="354" y="403"/>
                    </a:lnTo>
                    <a:lnTo>
                      <a:pt x="354" y="403"/>
                    </a:lnTo>
                    <a:lnTo>
                      <a:pt x="356" y="403"/>
                    </a:lnTo>
                    <a:lnTo>
                      <a:pt x="356" y="403"/>
                    </a:lnTo>
                    <a:lnTo>
                      <a:pt x="356" y="407"/>
                    </a:lnTo>
                    <a:lnTo>
                      <a:pt x="352" y="409"/>
                    </a:lnTo>
                    <a:lnTo>
                      <a:pt x="352" y="409"/>
                    </a:lnTo>
                    <a:lnTo>
                      <a:pt x="350" y="411"/>
                    </a:lnTo>
                    <a:lnTo>
                      <a:pt x="350" y="411"/>
                    </a:lnTo>
                    <a:lnTo>
                      <a:pt x="346" y="413"/>
                    </a:lnTo>
                    <a:lnTo>
                      <a:pt x="344" y="413"/>
                    </a:lnTo>
                    <a:lnTo>
                      <a:pt x="344" y="413"/>
                    </a:lnTo>
                    <a:lnTo>
                      <a:pt x="343" y="413"/>
                    </a:lnTo>
                    <a:lnTo>
                      <a:pt x="343" y="413"/>
                    </a:lnTo>
                    <a:lnTo>
                      <a:pt x="341" y="413"/>
                    </a:lnTo>
                    <a:lnTo>
                      <a:pt x="341" y="413"/>
                    </a:lnTo>
                    <a:lnTo>
                      <a:pt x="341" y="413"/>
                    </a:lnTo>
                    <a:lnTo>
                      <a:pt x="337" y="413"/>
                    </a:lnTo>
                    <a:lnTo>
                      <a:pt x="337" y="413"/>
                    </a:lnTo>
                    <a:lnTo>
                      <a:pt x="337" y="413"/>
                    </a:lnTo>
                    <a:lnTo>
                      <a:pt x="337" y="413"/>
                    </a:lnTo>
                    <a:lnTo>
                      <a:pt x="335" y="413"/>
                    </a:lnTo>
                    <a:lnTo>
                      <a:pt x="333" y="413"/>
                    </a:lnTo>
                    <a:lnTo>
                      <a:pt x="331" y="413"/>
                    </a:lnTo>
                    <a:lnTo>
                      <a:pt x="331" y="413"/>
                    </a:lnTo>
                    <a:lnTo>
                      <a:pt x="327" y="411"/>
                    </a:lnTo>
                    <a:lnTo>
                      <a:pt x="327" y="411"/>
                    </a:lnTo>
                    <a:lnTo>
                      <a:pt x="315" y="405"/>
                    </a:lnTo>
                    <a:lnTo>
                      <a:pt x="315" y="405"/>
                    </a:lnTo>
                    <a:lnTo>
                      <a:pt x="308" y="401"/>
                    </a:lnTo>
                    <a:lnTo>
                      <a:pt x="308" y="401"/>
                    </a:lnTo>
                    <a:lnTo>
                      <a:pt x="302" y="397"/>
                    </a:lnTo>
                    <a:lnTo>
                      <a:pt x="302" y="397"/>
                    </a:lnTo>
                    <a:lnTo>
                      <a:pt x="290" y="391"/>
                    </a:lnTo>
                    <a:lnTo>
                      <a:pt x="290" y="391"/>
                    </a:lnTo>
                    <a:lnTo>
                      <a:pt x="288" y="389"/>
                    </a:lnTo>
                    <a:lnTo>
                      <a:pt x="288" y="389"/>
                    </a:lnTo>
                    <a:lnTo>
                      <a:pt x="288" y="389"/>
                    </a:lnTo>
                    <a:lnTo>
                      <a:pt x="286" y="389"/>
                    </a:lnTo>
                    <a:lnTo>
                      <a:pt x="284" y="389"/>
                    </a:lnTo>
                    <a:lnTo>
                      <a:pt x="284" y="389"/>
                    </a:lnTo>
                    <a:lnTo>
                      <a:pt x="284" y="389"/>
                    </a:lnTo>
                    <a:lnTo>
                      <a:pt x="281" y="389"/>
                    </a:lnTo>
                    <a:lnTo>
                      <a:pt x="281" y="389"/>
                    </a:lnTo>
                    <a:close/>
                    <a:moveTo>
                      <a:pt x="284" y="74"/>
                    </a:moveTo>
                    <a:lnTo>
                      <a:pt x="284" y="74"/>
                    </a:lnTo>
                    <a:lnTo>
                      <a:pt x="290" y="72"/>
                    </a:lnTo>
                    <a:lnTo>
                      <a:pt x="290" y="72"/>
                    </a:lnTo>
                    <a:lnTo>
                      <a:pt x="296" y="70"/>
                    </a:lnTo>
                    <a:lnTo>
                      <a:pt x="296" y="70"/>
                    </a:lnTo>
                    <a:lnTo>
                      <a:pt x="296" y="70"/>
                    </a:lnTo>
                    <a:lnTo>
                      <a:pt x="304" y="68"/>
                    </a:lnTo>
                    <a:lnTo>
                      <a:pt x="306" y="68"/>
                    </a:lnTo>
                    <a:lnTo>
                      <a:pt x="306" y="68"/>
                    </a:lnTo>
                    <a:lnTo>
                      <a:pt x="310" y="66"/>
                    </a:lnTo>
                    <a:lnTo>
                      <a:pt x="310" y="66"/>
                    </a:lnTo>
                    <a:lnTo>
                      <a:pt x="315" y="66"/>
                    </a:lnTo>
                    <a:lnTo>
                      <a:pt x="315" y="66"/>
                    </a:lnTo>
                    <a:lnTo>
                      <a:pt x="321" y="66"/>
                    </a:lnTo>
                    <a:lnTo>
                      <a:pt x="323" y="66"/>
                    </a:lnTo>
                    <a:lnTo>
                      <a:pt x="325" y="66"/>
                    </a:lnTo>
                    <a:lnTo>
                      <a:pt x="325" y="66"/>
                    </a:lnTo>
                    <a:lnTo>
                      <a:pt x="329" y="66"/>
                    </a:lnTo>
                    <a:lnTo>
                      <a:pt x="329" y="66"/>
                    </a:lnTo>
                    <a:lnTo>
                      <a:pt x="337" y="68"/>
                    </a:lnTo>
                    <a:lnTo>
                      <a:pt x="337" y="68"/>
                    </a:lnTo>
                    <a:lnTo>
                      <a:pt x="339" y="66"/>
                    </a:lnTo>
                    <a:lnTo>
                      <a:pt x="339" y="66"/>
                    </a:lnTo>
                    <a:lnTo>
                      <a:pt x="343" y="60"/>
                    </a:lnTo>
                    <a:lnTo>
                      <a:pt x="343" y="60"/>
                    </a:lnTo>
                    <a:lnTo>
                      <a:pt x="350" y="56"/>
                    </a:lnTo>
                    <a:lnTo>
                      <a:pt x="350" y="56"/>
                    </a:lnTo>
                    <a:lnTo>
                      <a:pt x="358" y="55"/>
                    </a:lnTo>
                    <a:lnTo>
                      <a:pt x="358" y="55"/>
                    </a:lnTo>
                    <a:lnTo>
                      <a:pt x="370" y="49"/>
                    </a:lnTo>
                    <a:lnTo>
                      <a:pt x="374" y="49"/>
                    </a:lnTo>
                    <a:lnTo>
                      <a:pt x="374" y="49"/>
                    </a:lnTo>
                    <a:lnTo>
                      <a:pt x="389" y="43"/>
                    </a:lnTo>
                    <a:lnTo>
                      <a:pt x="389" y="43"/>
                    </a:lnTo>
                    <a:lnTo>
                      <a:pt x="395" y="39"/>
                    </a:lnTo>
                    <a:lnTo>
                      <a:pt x="395" y="39"/>
                    </a:lnTo>
                    <a:lnTo>
                      <a:pt x="401" y="35"/>
                    </a:lnTo>
                    <a:lnTo>
                      <a:pt x="401" y="35"/>
                    </a:lnTo>
                    <a:lnTo>
                      <a:pt x="403" y="33"/>
                    </a:lnTo>
                    <a:lnTo>
                      <a:pt x="403" y="33"/>
                    </a:lnTo>
                    <a:lnTo>
                      <a:pt x="405" y="31"/>
                    </a:lnTo>
                    <a:lnTo>
                      <a:pt x="405" y="31"/>
                    </a:lnTo>
                    <a:lnTo>
                      <a:pt x="406" y="29"/>
                    </a:lnTo>
                    <a:lnTo>
                      <a:pt x="406" y="29"/>
                    </a:lnTo>
                    <a:lnTo>
                      <a:pt x="408" y="27"/>
                    </a:lnTo>
                    <a:lnTo>
                      <a:pt x="408" y="27"/>
                    </a:lnTo>
                    <a:lnTo>
                      <a:pt x="410" y="26"/>
                    </a:lnTo>
                    <a:lnTo>
                      <a:pt x="410" y="26"/>
                    </a:lnTo>
                    <a:lnTo>
                      <a:pt x="410" y="26"/>
                    </a:lnTo>
                    <a:lnTo>
                      <a:pt x="410" y="26"/>
                    </a:lnTo>
                    <a:lnTo>
                      <a:pt x="412" y="26"/>
                    </a:lnTo>
                    <a:lnTo>
                      <a:pt x="412" y="26"/>
                    </a:lnTo>
                    <a:lnTo>
                      <a:pt x="414" y="26"/>
                    </a:lnTo>
                    <a:lnTo>
                      <a:pt x="412" y="27"/>
                    </a:lnTo>
                    <a:lnTo>
                      <a:pt x="412" y="29"/>
                    </a:lnTo>
                    <a:lnTo>
                      <a:pt x="410" y="27"/>
                    </a:lnTo>
                    <a:lnTo>
                      <a:pt x="412" y="29"/>
                    </a:lnTo>
                    <a:lnTo>
                      <a:pt x="412" y="29"/>
                    </a:lnTo>
                    <a:lnTo>
                      <a:pt x="410" y="31"/>
                    </a:lnTo>
                    <a:lnTo>
                      <a:pt x="410" y="31"/>
                    </a:lnTo>
                    <a:lnTo>
                      <a:pt x="408" y="35"/>
                    </a:lnTo>
                    <a:lnTo>
                      <a:pt x="408" y="35"/>
                    </a:lnTo>
                    <a:lnTo>
                      <a:pt x="406" y="37"/>
                    </a:lnTo>
                    <a:lnTo>
                      <a:pt x="406" y="37"/>
                    </a:lnTo>
                    <a:lnTo>
                      <a:pt x="405" y="39"/>
                    </a:lnTo>
                    <a:lnTo>
                      <a:pt x="405" y="39"/>
                    </a:lnTo>
                    <a:lnTo>
                      <a:pt x="399" y="45"/>
                    </a:lnTo>
                    <a:lnTo>
                      <a:pt x="399" y="45"/>
                    </a:lnTo>
                    <a:lnTo>
                      <a:pt x="391" y="49"/>
                    </a:lnTo>
                    <a:lnTo>
                      <a:pt x="391" y="49"/>
                    </a:lnTo>
                    <a:lnTo>
                      <a:pt x="375" y="55"/>
                    </a:lnTo>
                    <a:lnTo>
                      <a:pt x="372" y="56"/>
                    </a:lnTo>
                    <a:lnTo>
                      <a:pt x="372" y="56"/>
                    </a:lnTo>
                    <a:lnTo>
                      <a:pt x="360" y="62"/>
                    </a:lnTo>
                    <a:lnTo>
                      <a:pt x="360" y="62"/>
                    </a:lnTo>
                    <a:lnTo>
                      <a:pt x="354" y="64"/>
                    </a:lnTo>
                    <a:lnTo>
                      <a:pt x="354" y="64"/>
                    </a:lnTo>
                    <a:lnTo>
                      <a:pt x="348" y="68"/>
                    </a:lnTo>
                    <a:lnTo>
                      <a:pt x="348" y="68"/>
                    </a:lnTo>
                    <a:lnTo>
                      <a:pt x="346" y="72"/>
                    </a:lnTo>
                    <a:lnTo>
                      <a:pt x="346" y="72"/>
                    </a:lnTo>
                    <a:lnTo>
                      <a:pt x="346" y="72"/>
                    </a:lnTo>
                    <a:lnTo>
                      <a:pt x="348" y="72"/>
                    </a:lnTo>
                    <a:lnTo>
                      <a:pt x="350" y="74"/>
                    </a:lnTo>
                    <a:lnTo>
                      <a:pt x="350" y="74"/>
                    </a:lnTo>
                    <a:lnTo>
                      <a:pt x="354" y="76"/>
                    </a:lnTo>
                    <a:lnTo>
                      <a:pt x="356" y="78"/>
                    </a:lnTo>
                    <a:lnTo>
                      <a:pt x="356" y="78"/>
                    </a:lnTo>
                    <a:lnTo>
                      <a:pt x="362" y="84"/>
                    </a:lnTo>
                    <a:lnTo>
                      <a:pt x="366" y="89"/>
                    </a:lnTo>
                    <a:lnTo>
                      <a:pt x="366" y="91"/>
                    </a:lnTo>
                    <a:lnTo>
                      <a:pt x="366" y="91"/>
                    </a:lnTo>
                    <a:lnTo>
                      <a:pt x="368" y="93"/>
                    </a:lnTo>
                    <a:lnTo>
                      <a:pt x="368" y="93"/>
                    </a:lnTo>
                    <a:lnTo>
                      <a:pt x="370" y="95"/>
                    </a:lnTo>
                    <a:lnTo>
                      <a:pt x="370" y="95"/>
                    </a:lnTo>
                    <a:lnTo>
                      <a:pt x="372" y="101"/>
                    </a:lnTo>
                    <a:lnTo>
                      <a:pt x="372" y="103"/>
                    </a:lnTo>
                    <a:lnTo>
                      <a:pt x="372" y="103"/>
                    </a:lnTo>
                    <a:lnTo>
                      <a:pt x="374" y="107"/>
                    </a:lnTo>
                    <a:lnTo>
                      <a:pt x="374" y="109"/>
                    </a:lnTo>
                    <a:lnTo>
                      <a:pt x="374" y="109"/>
                    </a:lnTo>
                    <a:lnTo>
                      <a:pt x="374" y="113"/>
                    </a:lnTo>
                    <a:lnTo>
                      <a:pt x="374" y="115"/>
                    </a:lnTo>
                    <a:lnTo>
                      <a:pt x="374" y="115"/>
                    </a:lnTo>
                    <a:lnTo>
                      <a:pt x="375" y="126"/>
                    </a:lnTo>
                    <a:lnTo>
                      <a:pt x="375" y="126"/>
                    </a:lnTo>
                    <a:lnTo>
                      <a:pt x="375" y="130"/>
                    </a:lnTo>
                    <a:lnTo>
                      <a:pt x="374" y="140"/>
                    </a:lnTo>
                    <a:lnTo>
                      <a:pt x="374" y="140"/>
                    </a:lnTo>
                    <a:lnTo>
                      <a:pt x="377" y="138"/>
                    </a:lnTo>
                    <a:lnTo>
                      <a:pt x="377" y="138"/>
                    </a:lnTo>
                    <a:lnTo>
                      <a:pt x="383" y="134"/>
                    </a:lnTo>
                    <a:lnTo>
                      <a:pt x="383" y="134"/>
                    </a:lnTo>
                    <a:lnTo>
                      <a:pt x="391" y="132"/>
                    </a:lnTo>
                    <a:lnTo>
                      <a:pt x="391" y="132"/>
                    </a:lnTo>
                    <a:lnTo>
                      <a:pt x="397" y="130"/>
                    </a:lnTo>
                    <a:lnTo>
                      <a:pt x="397" y="130"/>
                    </a:lnTo>
                    <a:lnTo>
                      <a:pt x="412" y="126"/>
                    </a:lnTo>
                    <a:lnTo>
                      <a:pt x="412" y="126"/>
                    </a:lnTo>
                    <a:lnTo>
                      <a:pt x="420" y="126"/>
                    </a:lnTo>
                    <a:lnTo>
                      <a:pt x="420" y="126"/>
                    </a:lnTo>
                    <a:lnTo>
                      <a:pt x="424" y="126"/>
                    </a:lnTo>
                    <a:lnTo>
                      <a:pt x="430" y="126"/>
                    </a:lnTo>
                    <a:lnTo>
                      <a:pt x="434" y="126"/>
                    </a:lnTo>
                    <a:lnTo>
                      <a:pt x="434" y="126"/>
                    </a:lnTo>
                    <a:lnTo>
                      <a:pt x="439" y="126"/>
                    </a:lnTo>
                    <a:lnTo>
                      <a:pt x="441" y="126"/>
                    </a:lnTo>
                    <a:lnTo>
                      <a:pt x="441" y="126"/>
                    </a:lnTo>
                    <a:lnTo>
                      <a:pt x="441" y="126"/>
                    </a:lnTo>
                    <a:lnTo>
                      <a:pt x="445" y="126"/>
                    </a:lnTo>
                    <a:lnTo>
                      <a:pt x="445" y="126"/>
                    </a:lnTo>
                    <a:lnTo>
                      <a:pt x="445" y="124"/>
                    </a:lnTo>
                    <a:lnTo>
                      <a:pt x="447" y="124"/>
                    </a:lnTo>
                    <a:lnTo>
                      <a:pt x="447" y="124"/>
                    </a:lnTo>
                    <a:lnTo>
                      <a:pt x="449" y="122"/>
                    </a:lnTo>
                    <a:lnTo>
                      <a:pt x="453" y="120"/>
                    </a:lnTo>
                    <a:lnTo>
                      <a:pt x="455" y="118"/>
                    </a:lnTo>
                    <a:lnTo>
                      <a:pt x="455" y="118"/>
                    </a:lnTo>
                    <a:lnTo>
                      <a:pt x="457" y="116"/>
                    </a:lnTo>
                    <a:lnTo>
                      <a:pt x="459" y="115"/>
                    </a:lnTo>
                    <a:lnTo>
                      <a:pt x="461" y="113"/>
                    </a:lnTo>
                    <a:lnTo>
                      <a:pt x="461" y="113"/>
                    </a:lnTo>
                    <a:lnTo>
                      <a:pt x="463" y="109"/>
                    </a:lnTo>
                    <a:lnTo>
                      <a:pt x="465" y="107"/>
                    </a:lnTo>
                    <a:lnTo>
                      <a:pt x="465" y="107"/>
                    </a:lnTo>
                    <a:lnTo>
                      <a:pt x="466" y="107"/>
                    </a:lnTo>
                    <a:lnTo>
                      <a:pt x="466" y="107"/>
                    </a:lnTo>
                    <a:lnTo>
                      <a:pt x="468" y="107"/>
                    </a:lnTo>
                    <a:lnTo>
                      <a:pt x="468" y="107"/>
                    </a:lnTo>
                    <a:lnTo>
                      <a:pt x="468" y="109"/>
                    </a:lnTo>
                    <a:lnTo>
                      <a:pt x="466" y="113"/>
                    </a:lnTo>
                    <a:lnTo>
                      <a:pt x="466" y="113"/>
                    </a:lnTo>
                    <a:lnTo>
                      <a:pt x="466" y="115"/>
                    </a:lnTo>
                    <a:lnTo>
                      <a:pt x="465" y="116"/>
                    </a:lnTo>
                    <a:lnTo>
                      <a:pt x="465" y="116"/>
                    </a:lnTo>
                    <a:lnTo>
                      <a:pt x="463" y="118"/>
                    </a:lnTo>
                    <a:lnTo>
                      <a:pt x="463" y="120"/>
                    </a:lnTo>
                    <a:lnTo>
                      <a:pt x="463" y="120"/>
                    </a:lnTo>
                    <a:lnTo>
                      <a:pt x="461" y="122"/>
                    </a:lnTo>
                    <a:lnTo>
                      <a:pt x="459" y="126"/>
                    </a:lnTo>
                    <a:lnTo>
                      <a:pt x="455" y="128"/>
                    </a:lnTo>
                    <a:lnTo>
                      <a:pt x="455" y="128"/>
                    </a:lnTo>
                    <a:lnTo>
                      <a:pt x="453" y="130"/>
                    </a:lnTo>
                    <a:lnTo>
                      <a:pt x="453" y="130"/>
                    </a:lnTo>
                    <a:lnTo>
                      <a:pt x="457" y="132"/>
                    </a:lnTo>
                    <a:lnTo>
                      <a:pt x="457" y="132"/>
                    </a:lnTo>
                    <a:lnTo>
                      <a:pt x="463" y="136"/>
                    </a:lnTo>
                    <a:lnTo>
                      <a:pt x="463" y="136"/>
                    </a:lnTo>
                    <a:lnTo>
                      <a:pt x="466" y="138"/>
                    </a:lnTo>
                    <a:lnTo>
                      <a:pt x="466" y="138"/>
                    </a:lnTo>
                    <a:lnTo>
                      <a:pt x="468" y="140"/>
                    </a:lnTo>
                    <a:lnTo>
                      <a:pt x="468" y="140"/>
                    </a:lnTo>
                    <a:lnTo>
                      <a:pt x="472" y="144"/>
                    </a:lnTo>
                    <a:lnTo>
                      <a:pt x="472" y="144"/>
                    </a:lnTo>
                    <a:lnTo>
                      <a:pt x="474" y="145"/>
                    </a:lnTo>
                    <a:lnTo>
                      <a:pt x="474" y="145"/>
                    </a:lnTo>
                    <a:lnTo>
                      <a:pt x="474" y="147"/>
                    </a:lnTo>
                    <a:lnTo>
                      <a:pt x="474" y="147"/>
                    </a:lnTo>
                    <a:lnTo>
                      <a:pt x="472" y="149"/>
                    </a:lnTo>
                    <a:lnTo>
                      <a:pt x="472" y="149"/>
                    </a:lnTo>
                    <a:lnTo>
                      <a:pt x="470" y="147"/>
                    </a:lnTo>
                    <a:lnTo>
                      <a:pt x="470" y="147"/>
                    </a:lnTo>
                    <a:lnTo>
                      <a:pt x="470" y="147"/>
                    </a:lnTo>
                    <a:lnTo>
                      <a:pt x="470" y="147"/>
                    </a:lnTo>
                    <a:lnTo>
                      <a:pt x="465" y="145"/>
                    </a:lnTo>
                    <a:lnTo>
                      <a:pt x="465" y="145"/>
                    </a:lnTo>
                    <a:lnTo>
                      <a:pt x="463" y="145"/>
                    </a:lnTo>
                    <a:lnTo>
                      <a:pt x="463" y="145"/>
                    </a:lnTo>
                    <a:lnTo>
                      <a:pt x="459" y="144"/>
                    </a:lnTo>
                    <a:lnTo>
                      <a:pt x="459" y="144"/>
                    </a:lnTo>
                    <a:lnTo>
                      <a:pt x="455" y="144"/>
                    </a:lnTo>
                    <a:lnTo>
                      <a:pt x="449" y="142"/>
                    </a:lnTo>
                    <a:lnTo>
                      <a:pt x="443" y="142"/>
                    </a:lnTo>
                    <a:lnTo>
                      <a:pt x="443" y="142"/>
                    </a:lnTo>
                    <a:lnTo>
                      <a:pt x="439" y="142"/>
                    </a:lnTo>
                    <a:lnTo>
                      <a:pt x="434" y="142"/>
                    </a:lnTo>
                    <a:lnTo>
                      <a:pt x="428" y="142"/>
                    </a:lnTo>
                    <a:lnTo>
                      <a:pt x="426" y="142"/>
                    </a:lnTo>
                    <a:lnTo>
                      <a:pt x="426" y="142"/>
                    </a:lnTo>
                    <a:lnTo>
                      <a:pt x="420" y="142"/>
                    </a:lnTo>
                    <a:lnTo>
                      <a:pt x="414" y="142"/>
                    </a:lnTo>
                    <a:lnTo>
                      <a:pt x="414" y="142"/>
                    </a:lnTo>
                    <a:lnTo>
                      <a:pt x="403" y="145"/>
                    </a:lnTo>
                    <a:lnTo>
                      <a:pt x="403" y="145"/>
                    </a:lnTo>
                    <a:lnTo>
                      <a:pt x="397" y="145"/>
                    </a:lnTo>
                    <a:lnTo>
                      <a:pt x="395" y="147"/>
                    </a:lnTo>
                    <a:lnTo>
                      <a:pt x="395" y="147"/>
                    </a:lnTo>
                    <a:lnTo>
                      <a:pt x="389" y="149"/>
                    </a:lnTo>
                    <a:lnTo>
                      <a:pt x="385" y="149"/>
                    </a:lnTo>
                    <a:lnTo>
                      <a:pt x="383" y="151"/>
                    </a:lnTo>
                    <a:lnTo>
                      <a:pt x="383" y="151"/>
                    </a:lnTo>
                    <a:lnTo>
                      <a:pt x="377" y="153"/>
                    </a:lnTo>
                    <a:lnTo>
                      <a:pt x="377" y="153"/>
                    </a:lnTo>
                    <a:lnTo>
                      <a:pt x="366" y="157"/>
                    </a:lnTo>
                    <a:lnTo>
                      <a:pt x="364" y="159"/>
                    </a:lnTo>
                    <a:lnTo>
                      <a:pt x="364" y="159"/>
                    </a:lnTo>
                    <a:lnTo>
                      <a:pt x="354" y="163"/>
                    </a:lnTo>
                    <a:lnTo>
                      <a:pt x="354" y="163"/>
                    </a:lnTo>
                    <a:lnTo>
                      <a:pt x="344" y="165"/>
                    </a:lnTo>
                    <a:lnTo>
                      <a:pt x="344" y="165"/>
                    </a:lnTo>
                    <a:lnTo>
                      <a:pt x="343" y="167"/>
                    </a:lnTo>
                    <a:lnTo>
                      <a:pt x="341" y="167"/>
                    </a:lnTo>
                    <a:lnTo>
                      <a:pt x="341" y="167"/>
                    </a:lnTo>
                    <a:lnTo>
                      <a:pt x="339" y="167"/>
                    </a:lnTo>
                    <a:lnTo>
                      <a:pt x="339" y="167"/>
                    </a:lnTo>
                    <a:lnTo>
                      <a:pt x="337" y="167"/>
                    </a:lnTo>
                    <a:lnTo>
                      <a:pt x="331" y="165"/>
                    </a:lnTo>
                    <a:lnTo>
                      <a:pt x="329" y="165"/>
                    </a:lnTo>
                    <a:lnTo>
                      <a:pt x="329" y="165"/>
                    </a:lnTo>
                    <a:lnTo>
                      <a:pt x="329" y="163"/>
                    </a:lnTo>
                    <a:lnTo>
                      <a:pt x="329" y="163"/>
                    </a:lnTo>
                    <a:lnTo>
                      <a:pt x="331" y="161"/>
                    </a:lnTo>
                    <a:lnTo>
                      <a:pt x="331" y="161"/>
                    </a:lnTo>
                    <a:lnTo>
                      <a:pt x="337" y="161"/>
                    </a:lnTo>
                    <a:lnTo>
                      <a:pt x="337" y="161"/>
                    </a:lnTo>
                    <a:lnTo>
                      <a:pt x="337" y="159"/>
                    </a:lnTo>
                    <a:lnTo>
                      <a:pt x="337" y="159"/>
                    </a:lnTo>
                    <a:lnTo>
                      <a:pt x="339" y="159"/>
                    </a:lnTo>
                    <a:lnTo>
                      <a:pt x="341" y="159"/>
                    </a:lnTo>
                    <a:lnTo>
                      <a:pt x="341" y="159"/>
                    </a:lnTo>
                    <a:lnTo>
                      <a:pt x="343" y="157"/>
                    </a:lnTo>
                    <a:lnTo>
                      <a:pt x="343" y="157"/>
                    </a:lnTo>
                    <a:lnTo>
                      <a:pt x="350" y="153"/>
                    </a:lnTo>
                    <a:lnTo>
                      <a:pt x="360" y="147"/>
                    </a:lnTo>
                    <a:lnTo>
                      <a:pt x="360" y="147"/>
                    </a:lnTo>
                    <a:lnTo>
                      <a:pt x="362" y="145"/>
                    </a:lnTo>
                    <a:lnTo>
                      <a:pt x="362" y="145"/>
                    </a:lnTo>
                    <a:lnTo>
                      <a:pt x="362" y="142"/>
                    </a:lnTo>
                    <a:lnTo>
                      <a:pt x="362" y="142"/>
                    </a:lnTo>
                    <a:lnTo>
                      <a:pt x="362" y="136"/>
                    </a:lnTo>
                    <a:lnTo>
                      <a:pt x="362" y="136"/>
                    </a:lnTo>
                    <a:lnTo>
                      <a:pt x="362" y="130"/>
                    </a:lnTo>
                    <a:lnTo>
                      <a:pt x="362" y="124"/>
                    </a:lnTo>
                    <a:lnTo>
                      <a:pt x="362" y="124"/>
                    </a:lnTo>
                    <a:lnTo>
                      <a:pt x="360" y="120"/>
                    </a:lnTo>
                    <a:lnTo>
                      <a:pt x="360" y="120"/>
                    </a:lnTo>
                    <a:lnTo>
                      <a:pt x="360" y="116"/>
                    </a:lnTo>
                    <a:lnTo>
                      <a:pt x="360" y="116"/>
                    </a:lnTo>
                    <a:lnTo>
                      <a:pt x="358" y="107"/>
                    </a:lnTo>
                    <a:lnTo>
                      <a:pt x="358" y="107"/>
                    </a:lnTo>
                    <a:lnTo>
                      <a:pt x="358" y="105"/>
                    </a:lnTo>
                    <a:lnTo>
                      <a:pt x="358" y="105"/>
                    </a:lnTo>
                    <a:lnTo>
                      <a:pt x="356" y="101"/>
                    </a:lnTo>
                    <a:lnTo>
                      <a:pt x="356" y="101"/>
                    </a:lnTo>
                    <a:lnTo>
                      <a:pt x="354" y="99"/>
                    </a:lnTo>
                    <a:lnTo>
                      <a:pt x="354" y="99"/>
                    </a:lnTo>
                    <a:lnTo>
                      <a:pt x="354" y="97"/>
                    </a:lnTo>
                    <a:lnTo>
                      <a:pt x="354" y="97"/>
                    </a:lnTo>
                    <a:lnTo>
                      <a:pt x="350" y="93"/>
                    </a:lnTo>
                    <a:lnTo>
                      <a:pt x="350" y="93"/>
                    </a:lnTo>
                    <a:lnTo>
                      <a:pt x="350" y="93"/>
                    </a:lnTo>
                    <a:lnTo>
                      <a:pt x="348" y="91"/>
                    </a:lnTo>
                    <a:lnTo>
                      <a:pt x="348" y="91"/>
                    </a:lnTo>
                    <a:lnTo>
                      <a:pt x="348" y="89"/>
                    </a:lnTo>
                    <a:lnTo>
                      <a:pt x="348" y="89"/>
                    </a:lnTo>
                    <a:lnTo>
                      <a:pt x="346" y="89"/>
                    </a:lnTo>
                    <a:lnTo>
                      <a:pt x="346" y="89"/>
                    </a:lnTo>
                    <a:lnTo>
                      <a:pt x="346" y="87"/>
                    </a:lnTo>
                    <a:lnTo>
                      <a:pt x="346" y="87"/>
                    </a:lnTo>
                    <a:lnTo>
                      <a:pt x="343" y="86"/>
                    </a:lnTo>
                    <a:lnTo>
                      <a:pt x="341" y="84"/>
                    </a:lnTo>
                    <a:lnTo>
                      <a:pt x="339" y="82"/>
                    </a:lnTo>
                    <a:lnTo>
                      <a:pt x="339" y="82"/>
                    </a:lnTo>
                    <a:lnTo>
                      <a:pt x="327" y="78"/>
                    </a:lnTo>
                    <a:lnTo>
                      <a:pt x="327" y="78"/>
                    </a:lnTo>
                    <a:lnTo>
                      <a:pt x="325" y="78"/>
                    </a:lnTo>
                    <a:lnTo>
                      <a:pt x="325" y="78"/>
                    </a:lnTo>
                    <a:lnTo>
                      <a:pt x="321" y="78"/>
                    </a:lnTo>
                    <a:lnTo>
                      <a:pt x="321" y="78"/>
                    </a:lnTo>
                    <a:lnTo>
                      <a:pt x="319" y="78"/>
                    </a:lnTo>
                    <a:lnTo>
                      <a:pt x="319" y="78"/>
                    </a:lnTo>
                    <a:lnTo>
                      <a:pt x="315" y="76"/>
                    </a:lnTo>
                    <a:lnTo>
                      <a:pt x="315" y="76"/>
                    </a:lnTo>
                    <a:lnTo>
                      <a:pt x="310" y="76"/>
                    </a:lnTo>
                    <a:lnTo>
                      <a:pt x="310" y="76"/>
                    </a:lnTo>
                    <a:lnTo>
                      <a:pt x="308" y="76"/>
                    </a:lnTo>
                    <a:lnTo>
                      <a:pt x="306" y="76"/>
                    </a:lnTo>
                    <a:lnTo>
                      <a:pt x="306" y="76"/>
                    </a:lnTo>
                    <a:lnTo>
                      <a:pt x="302" y="76"/>
                    </a:lnTo>
                    <a:lnTo>
                      <a:pt x="302" y="76"/>
                    </a:lnTo>
                    <a:lnTo>
                      <a:pt x="298" y="76"/>
                    </a:lnTo>
                    <a:lnTo>
                      <a:pt x="298" y="76"/>
                    </a:lnTo>
                    <a:lnTo>
                      <a:pt x="294" y="76"/>
                    </a:lnTo>
                    <a:lnTo>
                      <a:pt x="294" y="76"/>
                    </a:lnTo>
                    <a:lnTo>
                      <a:pt x="292" y="78"/>
                    </a:lnTo>
                    <a:lnTo>
                      <a:pt x="292" y="78"/>
                    </a:lnTo>
                    <a:lnTo>
                      <a:pt x="284" y="78"/>
                    </a:lnTo>
                    <a:lnTo>
                      <a:pt x="284" y="78"/>
                    </a:lnTo>
                    <a:lnTo>
                      <a:pt x="284" y="78"/>
                    </a:lnTo>
                    <a:lnTo>
                      <a:pt x="284" y="78"/>
                    </a:lnTo>
                    <a:lnTo>
                      <a:pt x="283" y="76"/>
                    </a:lnTo>
                    <a:lnTo>
                      <a:pt x="283" y="76"/>
                    </a:lnTo>
                    <a:lnTo>
                      <a:pt x="284" y="74"/>
                    </a:lnTo>
                    <a:lnTo>
                      <a:pt x="284" y="74"/>
                    </a:lnTo>
                    <a:close/>
                    <a:moveTo>
                      <a:pt x="112" y="159"/>
                    </a:moveTo>
                    <a:lnTo>
                      <a:pt x="114" y="157"/>
                    </a:lnTo>
                    <a:lnTo>
                      <a:pt x="114" y="157"/>
                    </a:lnTo>
                    <a:lnTo>
                      <a:pt x="118" y="149"/>
                    </a:lnTo>
                    <a:lnTo>
                      <a:pt x="118" y="149"/>
                    </a:lnTo>
                    <a:lnTo>
                      <a:pt x="126" y="142"/>
                    </a:lnTo>
                    <a:lnTo>
                      <a:pt x="126" y="142"/>
                    </a:lnTo>
                    <a:lnTo>
                      <a:pt x="131" y="136"/>
                    </a:lnTo>
                    <a:lnTo>
                      <a:pt x="139" y="132"/>
                    </a:lnTo>
                    <a:lnTo>
                      <a:pt x="139" y="132"/>
                    </a:lnTo>
                    <a:lnTo>
                      <a:pt x="149" y="130"/>
                    </a:lnTo>
                    <a:lnTo>
                      <a:pt x="149" y="130"/>
                    </a:lnTo>
                    <a:lnTo>
                      <a:pt x="151" y="130"/>
                    </a:lnTo>
                    <a:lnTo>
                      <a:pt x="151" y="130"/>
                    </a:lnTo>
                    <a:lnTo>
                      <a:pt x="153" y="130"/>
                    </a:lnTo>
                    <a:lnTo>
                      <a:pt x="153" y="130"/>
                    </a:lnTo>
                    <a:lnTo>
                      <a:pt x="157" y="130"/>
                    </a:lnTo>
                    <a:lnTo>
                      <a:pt x="159" y="130"/>
                    </a:lnTo>
                    <a:lnTo>
                      <a:pt x="159" y="130"/>
                    </a:lnTo>
                    <a:lnTo>
                      <a:pt x="170" y="132"/>
                    </a:lnTo>
                    <a:lnTo>
                      <a:pt x="170" y="132"/>
                    </a:lnTo>
                    <a:lnTo>
                      <a:pt x="180" y="138"/>
                    </a:lnTo>
                    <a:lnTo>
                      <a:pt x="180" y="138"/>
                    </a:lnTo>
                    <a:lnTo>
                      <a:pt x="184" y="142"/>
                    </a:lnTo>
                    <a:lnTo>
                      <a:pt x="184" y="142"/>
                    </a:lnTo>
                    <a:lnTo>
                      <a:pt x="188" y="140"/>
                    </a:lnTo>
                    <a:lnTo>
                      <a:pt x="188" y="140"/>
                    </a:lnTo>
                    <a:lnTo>
                      <a:pt x="193" y="136"/>
                    </a:lnTo>
                    <a:lnTo>
                      <a:pt x="195" y="134"/>
                    </a:lnTo>
                    <a:lnTo>
                      <a:pt x="195" y="134"/>
                    </a:lnTo>
                    <a:lnTo>
                      <a:pt x="205" y="126"/>
                    </a:lnTo>
                    <a:lnTo>
                      <a:pt x="205" y="126"/>
                    </a:lnTo>
                    <a:lnTo>
                      <a:pt x="215" y="120"/>
                    </a:lnTo>
                    <a:lnTo>
                      <a:pt x="224" y="116"/>
                    </a:lnTo>
                    <a:lnTo>
                      <a:pt x="224" y="116"/>
                    </a:lnTo>
                    <a:lnTo>
                      <a:pt x="232" y="113"/>
                    </a:lnTo>
                    <a:lnTo>
                      <a:pt x="242" y="111"/>
                    </a:lnTo>
                    <a:lnTo>
                      <a:pt x="240" y="107"/>
                    </a:lnTo>
                    <a:lnTo>
                      <a:pt x="240" y="107"/>
                    </a:lnTo>
                    <a:lnTo>
                      <a:pt x="236" y="103"/>
                    </a:lnTo>
                    <a:lnTo>
                      <a:pt x="236" y="103"/>
                    </a:lnTo>
                    <a:lnTo>
                      <a:pt x="234" y="97"/>
                    </a:lnTo>
                    <a:lnTo>
                      <a:pt x="234" y="97"/>
                    </a:lnTo>
                    <a:lnTo>
                      <a:pt x="234" y="97"/>
                    </a:lnTo>
                    <a:lnTo>
                      <a:pt x="232" y="95"/>
                    </a:lnTo>
                    <a:lnTo>
                      <a:pt x="230" y="93"/>
                    </a:lnTo>
                    <a:lnTo>
                      <a:pt x="228" y="91"/>
                    </a:lnTo>
                    <a:lnTo>
                      <a:pt x="228" y="91"/>
                    </a:lnTo>
                    <a:lnTo>
                      <a:pt x="226" y="91"/>
                    </a:lnTo>
                    <a:lnTo>
                      <a:pt x="224" y="91"/>
                    </a:lnTo>
                    <a:lnTo>
                      <a:pt x="224" y="91"/>
                    </a:lnTo>
                    <a:lnTo>
                      <a:pt x="222" y="89"/>
                    </a:lnTo>
                    <a:lnTo>
                      <a:pt x="222" y="89"/>
                    </a:lnTo>
                    <a:lnTo>
                      <a:pt x="222" y="89"/>
                    </a:lnTo>
                    <a:lnTo>
                      <a:pt x="221" y="89"/>
                    </a:lnTo>
                    <a:lnTo>
                      <a:pt x="217" y="89"/>
                    </a:lnTo>
                    <a:lnTo>
                      <a:pt x="217" y="89"/>
                    </a:lnTo>
                    <a:lnTo>
                      <a:pt x="215" y="87"/>
                    </a:lnTo>
                    <a:lnTo>
                      <a:pt x="213" y="87"/>
                    </a:lnTo>
                    <a:lnTo>
                      <a:pt x="213" y="87"/>
                    </a:lnTo>
                    <a:lnTo>
                      <a:pt x="211" y="87"/>
                    </a:lnTo>
                    <a:lnTo>
                      <a:pt x="205" y="87"/>
                    </a:lnTo>
                    <a:lnTo>
                      <a:pt x="205" y="87"/>
                    </a:lnTo>
                    <a:lnTo>
                      <a:pt x="203" y="87"/>
                    </a:lnTo>
                    <a:lnTo>
                      <a:pt x="203" y="87"/>
                    </a:lnTo>
                    <a:lnTo>
                      <a:pt x="199" y="89"/>
                    </a:lnTo>
                    <a:lnTo>
                      <a:pt x="199" y="89"/>
                    </a:lnTo>
                    <a:lnTo>
                      <a:pt x="197" y="87"/>
                    </a:lnTo>
                    <a:lnTo>
                      <a:pt x="197" y="87"/>
                    </a:lnTo>
                    <a:lnTo>
                      <a:pt x="197" y="86"/>
                    </a:lnTo>
                    <a:lnTo>
                      <a:pt x="199" y="84"/>
                    </a:lnTo>
                    <a:lnTo>
                      <a:pt x="203" y="84"/>
                    </a:lnTo>
                    <a:lnTo>
                      <a:pt x="203" y="84"/>
                    </a:lnTo>
                    <a:lnTo>
                      <a:pt x="205" y="84"/>
                    </a:lnTo>
                    <a:lnTo>
                      <a:pt x="211" y="82"/>
                    </a:lnTo>
                    <a:lnTo>
                      <a:pt x="211" y="82"/>
                    </a:lnTo>
                    <a:lnTo>
                      <a:pt x="213" y="82"/>
                    </a:lnTo>
                    <a:lnTo>
                      <a:pt x="217" y="82"/>
                    </a:lnTo>
                    <a:lnTo>
                      <a:pt x="217" y="82"/>
                    </a:lnTo>
                    <a:lnTo>
                      <a:pt x="219" y="82"/>
                    </a:lnTo>
                    <a:lnTo>
                      <a:pt x="222" y="84"/>
                    </a:lnTo>
                    <a:lnTo>
                      <a:pt x="222" y="84"/>
                    </a:lnTo>
                    <a:lnTo>
                      <a:pt x="224" y="84"/>
                    </a:lnTo>
                    <a:lnTo>
                      <a:pt x="224" y="84"/>
                    </a:lnTo>
                    <a:lnTo>
                      <a:pt x="224" y="84"/>
                    </a:lnTo>
                    <a:lnTo>
                      <a:pt x="228" y="86"/>
                    </a:lnTo>
                    <a:lnTo>
                      <a:pt x="230" y="86"/>
                    </a:lnTo>
                    <a:lnTo>
                      <a:pt x="230" y="86"/>
                    </a:lnTo>
                    <a:lnTo>
                      <a:pt x="232" y="86"/>
                    </a:lnTo>
                    <a:lnTo>
                      <a:pt x="234" y="87"/>
                    </a:lnTo>
                    <a:lnTo>
                      <a:pt x="238" y="89"/>
                    </a:lnTo>
                    <a:lnTo>
                      <a:pt x="238" y="89"/>
                    </a:lnTo>
                    <a:lnTo>
                      <a:pt x="240" y="91"/>
                    </a:lnTo>
                    <a:lnTo>
                      <a:pt x="240" y="93"/>
                    </a:lnTo>
                    <a:lnTo>
                      <a:pt x="240" y="93"/>
                    </a:lnTo>
                    <a:lnTo>
                      <a:pt x="244" y="99"/>
                    </a:lnTo>
                    <a:lnTo>
                      <a:pt x="244" y="99"/>
                    </a:lnTo>
                    <a:lnTo>
                      <a:pt x="248" y="103"/>
                    </a:lnTo>
                    <a:lnTo>
                      <a:pt x="250" y="107"/>
                    </a:lnTo>
                    <a:lnTo>
                      <a:pt x="250" y="107"/>
                    </a:lnTo>
                    <a:lnTo>
                      <a:pt x="252" y="111"/>
                    </a:lnTo>
                    <a:lnTo>
                      <a:pt x="253" y="111"/>
                    </a:lnTo>
                    <a:lnTo>
                      <a:pt x="253" y="111"/>
                    </a:lnTo>
                    <a:lnTo>
                      <a:pt x="259" y="111"/>
                    </a:lnTo>
                    <a:lnTo>
                      <a:pt x="259" y="111"/>
                    </a:lnTo>
                    <a:lnTo>
                      <a:pt x="263" y="113"/>
                    </a:lnTo>
                    <a:lnTo>
                      <a:pt x="267" y="115"/>
                    </a:lnTo>
                    <a:lnTo>
                      <a:pt x="269" y="115"/>
                    </a:lnTo>
                    <a:lnTo>
                      <a:pt x="269" y="115"/>
                    </a:lnTo>
                    <a:lnTo>
                      <a:pt x="277" y="118"/>
                    </a:lnTo>
                    <a:lnTo>
                      <a:pt x="283" y="120"/>
                    </a:lnTo>
                    <a:lnTo>
                      <a:pt x="283" y="120"/>
                    </a:lnTo>
                    <a:lnTo>
                      <a:pt x="284" y="120"/>
                    </a:lnTo>
                    <a:lnTo>
                      <a:pt x="284" y="120"/>
                    </a:lnTo>
                    <a:lnTo>
                      <a:pt x="286" y="120"/>
                    </a:lnTo>
                    <a:lnTo>
                      <a:pt x="288" y="122"/>
                    </a:lnTo>
                    <a:lnTo>
                      <a:pt x="288" y="120"/>
                    </a:lnTo>
                    <a:lnTo>
                      <a:pt x="292" y="120"/>
                    </a:lnTo>
                    <a:lnTo>
                      <a:pt x="292" y="120"/>
                    </a:lnTo>
                    <a:lnTo>
                      <a:pt x="294" y="118"/>
                    </a:lnTo>
                    <a:lnTo>
                      <a:pt x="294" y="118"/>
                    </a:lnTo>
                    <a:lnTo>
                      <a:pt x="294" y="118"/>
                    </a:lnTo>
                    <a:lnTo>
                      <a:pt x="298" y="116"/>
                    </a:lnTo>
                    <a:lnTo>
                      <a:pt x="298" y="116"/>
                    </a:lnTo>
                    <a:lnTo>
                      <a:pt x="298" y="116"/>
                    </a:lnTo>
                    <a:lnTo>
                      <a:pt x="298" y="116"/>
                    </a:lnTo>
                    <a:lnTo>
                      <a:pt x="300" y="116"/>
                    </a:lnTo>
                    <a:lnTo>
                      <a:pt x="300" y="116"/>
                    </a:lnTo>
                    <a:lnTo>
                      <a:pt x="302" y="115"/>
                    </a:lnTo>
                    <a:lnTo>
                      <a:pt x="302" y="115"/>
                    </a:lnTo>
                    <a:lnTo>
                      <a:pt x="304" y="113"/>
                    </a:lnTo>
                    <a:lnTo>
                      <a:pt x="304" y="113"/>
                    </a:lnTo>
                    <a:lnTo>
                      <a:pt x="308" y="109"/>
                    </a:lnTo>
                    <a:lnTo>
                      <a:pt x="310" y="107"/>
                    </a:lnTo>
                    <a:lnTo>
                      <a:pt x="310" y="107"/>
                    </a:lnTo>
                    <a:lnTo>
                      <a:pt x="312" y="105"/>
                    </a:lnTo>
                    <a:lnTo>
                      <a:pt x="312" y="105"/>
                    </a:lnTo>
                    <a:lnTo>
                      <a:pt x="312" y="105"/>
                    </a:lnTo>
                    <a:lnTo>
                      <a:pt x="312" y="105"/>
                    </a:lnTo>
                    <a:lnTo>
                      <a:pt x="313" y="109"/>
                    </a:lnTo>
                    <a:lnTo>
                      <a:pt x="312" y="111"/>
                    </a:lnTo>
                    <a:lnTo>
                      <a:pt x="312" y="111"/>
                    </a:lnTo>
                    <a:lnTo>
                      <a:pt x="308" y="118"/>
                    </a:lnTo>
                    <a:lnTo>
                      <a:pt x="308" y="118"/>
                    </a:lnTo>
                    <a:lnTo>
                      <a:pt x="308" y="118"/>
                    </a:lnTo>
                    <a:lnTo>
                      <a:pt x="304" y="122"/>
                    </a:lnTo>
                    <a:lnTo>
                      <a:pt x="304" y="122"/>
                    </a:lnTo>
                    <a:lnTo>
                      <a:pt x="304" y="122"/>
                    </a:lnTo>
                    <a:lnTo>
                      <a:pt x="302" y="124"/>
                    </a:lnTo>
                    <a:lnTo>
                      <a:pt x="300" y="126"/>
                    </a:lnTo>
                    <a:lnTo>
                      <a:pt x="300" y="126"/>
                    </a:lnTo>
                    <a:lnTo>
                      <a:pt x="296" y="128"/>
                    </a:lnTo>
                    <a:lnTo>
                      <a:pt x="296" y="128"/>
                    </a:lnTo>
                    <a:lnTo>
                      <a:pt x="296" y="128"/>
                    </a:lnTo>
                    <a:lnTo>
                      <a:pt x="294" y="130"/>
                    </a:lnTo>
                    <a:lnTo>
                      <a:pt x="292" y="130"/>
                    </a:lnTo>
                    <a:lnTo>
                      <a:pt x="290" y="130"/>
                    </a:lnTo>
                    <a:lnTo>
                      <a:pt x="290" y="130"/>
                    </a:lnTo>
                    <a:lnTo>
                      <a:pt x="288" y="130"/>
                    </a:lnTo>
                    <a:lnTo>
                      <a:pt x="284" y="132"/>
                    </a:lnTo>
                    <a:lnTo>
                      <a:pt x="279" y="132"/>
                    </a:lnTo>
                    <a:lnTo>
                      <a:pt x="277" y="130"/>
                    </a:lnTo>
                    <a:lnTo>
                      <a:pt x="277" y="130"/>
                    </a:lnTo>
                    <a:lnTo>
                      <a:pt x="273" y="130"/>
                    </a:lnTo>
                    <a:lnTo>
                      <a:pt x="273" y="130"/>
                    </a:lnTo>
                    <a:lnTo>
                      <a:pt x="265" y="128"/>
                    </a:lnTo>
                    <a:lnTo>
                      <a:pt x="263" y="128"/>
                    </a:lnTo>
                    <a:lnTo>
                      <a:pt x="259" y="126"/>
                    </a:lnTo>
                    <a:lnTo>
                      <a:pt x="259" y="126"/>
                    </a:lnTo>
                    <a:lnTo>
                      <a:pt x="257" y="126"/>
                    </a:lnTo>
                    <a:lnTo>
                      <a:pt x="255" y="126"/>
                    </a:lnTo>
                    <a:lnTo>
                      <a:pt x="255" y="126"/>
                    </a:lnTo>
                    <a:lnTo>
                      <a:pt x="253" y="126"/>
                    </a:lnTo>
                    <a:lnTo>
                      <a:pt x="250" y="126"/>
                    </a:lnTo>
                    <a:lnTo>
                      <a:pt x="248" y="126"/>
                    </a:lnTo>
                    <a:lnTo>
                      <a:pt x="248" y="126"/>
                    </a:lnTo>
                    <a:lnTo>
                      <a:pt x="240" y="128"/>
                    </a:lnTo>
                    <a:lnTo>
                      <a:pt x="230" y="130"/>
                    </a:lnTo>
                    <a:lnTo>
                      <a:pt x="230" y="130"/>
                    </a:lnTo>
                    <a:lnTo>
                      <a:pt x="215" y="140"/>
                    </a:lnTo>
                    <a:lnTo>
                      <a:pt x="215" y="140"/>
                    </a:lnTo>
                    <a:lnTo>
                      <a:pt x="203" y="147"/>
                    </a:lnTo>
                    <a:lnTo>
                      <a:pt x="203" y="147"/>
                    </a:lnTo>
                    <a:lnTo>
                      <a:pt x="197" y="153"/>
                    </a:lnTo>
                    <a:lnTo>
                      <a:pt x="197" y="153"/>
                    </a:lnTo>
                    <a:lnTo>
                      <a:pt x="191" y="157"/>
                    </a:lnTo>
                    <a:lnTo>
                      <a:pt x="191" y="157"/>
                    </a:lnTo>
                    <a:lnTo>
                      <a:pt x="190" y="157"/>
                    </a:lnTo>
                    <a:lnTo>
                      <a:pt x="190" y="157"/>
                    </a:lnTo>
                    <a:lnTo>
                      <a:pt x="190" y="157"/>
                    </a:lnTo>
                    <a:lnTo>
                      <a:pt x="188" y="157"/>
                    </a:lnTo>
                    <a:lnTo>
                      <a:pt x="188" y="157"/>
                    </a:lnTo>
                    <a:lnTo>
                      <a:pt x="186" y="159"/>
                    </a:lnTo>
                    <a:lnTo>
                      <a:pt x="184" y="159"/>
                    </a:lnTo>
                    <a:lnTo>
                      <a:pt x="184" y="159"/>
                    </a:lnTo>
                    <a:lnTo>
                      <a:pt x="184" y="159"/>
                    </a:lnTo>
                    <a:lnTo>
                      <a:pt x="184" y="159"/>
                    </a:lnTo>
                    <a:lnTo>
                      <a:pt x="180" y="157"/>
                    </a:lnTo>
                    <a:lnTo>
                      <a:pt x="180" y="157"/>
                    </a:lnTo>
                    <a:lnTo>
                      <a:pt x="174" y="153"/>
                    </a:lnTo>
                    <a:lnTo>
                      <a:pt x="170" y="149"/>
                    </a:lnTo>
                    <a:lnTo>
                      <a:pt x="170" y="149"/>
                    </a:lnTo>
                    <a:lnTo>
                      <a:pt x="164" y="145"/>
                    </a:lnTo>
                    <a:lnTo>
                      <a:pt x="164" y="145"/>
                    </a:lnTo>
                    <a:lnTo>
                      <a:pt x="161" y="144"/>
                    </a:lnTo>
                    <a:lnTo>
                      <a:pt x="159" y="144"/>
                    </a:lnTo>
                    <a:lnTo>
                      <a:pt x="157" y="142"/>
                    </a:lnTo>
                    <a:lnTo>
                      <a:pt x="155" y="140"/>
                    </a:lnTo>
                    <a:lnTo>
                      <a:pt x="155" y="142"/>
                    </a:lnTo>
                    <a:lnTo>
                      <a:pt x="155" y="142"/>
                    </a:lnTo>
                    <a:lnTo>
                      <a:pt x="153" y="142"/>
                    </a:lnTo>
                    <a:lnTo>
                      <a:pt x="151" y="142"/>
                    </a:lnTo>
                    <a:lnTo>
                      <a:pt x="151" y="142"/>
                    </a:lnTo>
                    <a:lnTo>
                      <a:pt x="143" y="144"/>
                    </a:lnTo>
                    <a:lnTo>
                      <a:pt x="143" y="144"/>
                    </a:lnTo>
                    <a:lnTo>
                      <a:pt x="130" y="147"/>
                    </a:lnTo>
                    <a:lnTo>
                      <a:pt x="130" y="147"/>
                    </a:lnTo>
                    <a:lnTo>
                      <a:pt x="122" y="153"/>
                    </a:lnTo>
                    <a:lnTo>
                      <a:pt x="122" y="153"/>
                    </a:lnTo>
                    <a:lnTo>
                      <a:pt x="118" y="159"/>
                    </a:lnTo>
                    <a:lnTo>
                      <a:pt x="116" y="161"/>
                    </a:lnTo>
                    <a:lnTo>
                      <a:pt x="116" y="161"/>
                    </a:lnTo>
                    <a:lnTo>
                      <a:pt x="114" y="163"/>
                    </a:lnTo>
                    <a:lnTo>
                      <a:pt x="114" y="163"/>
                    </a:lnTo>
                    <a:lnTo>
                      <a:pt x="114" y="161"/>
                    </a:lnTo>
                    <a:lnTo>
                      <a:pt x="114" y="161"/>
                    </a:lnTo>
                    <a:lnTo>
                      <a:pt x="112" y="159"/>
                    </a:lnTo>
                    <a:lnTo>
                      <a:pt x="112" y="159"/>
                    </a:lnTo>
                    <a:close/>
                    <a:moveTo>
                      <a:pt x="93" y="244"/>
                    </a:moveTo>
                    <a:lnTo>
                      <a:pt x="93" y="244"/>
                    </a:lnTo>
                    <a:lnTo>
                      <a:pt x="95" y="238"/>
                    </a:lnTo>
                    <a:lnTo>
                      <a:pt x="97" y="238"/>
                    </a:lnTo>
                    <a:lnTo>
                      <a:pt x="97" y="238"/>
                    </a:lnTo>
                    <a:lnTo>
                      <a:pt x="102" y="229"/>
                    </a:lnTo>
                    <a:lnTo>
                      <a:pt x="102" y="229"/>
                    </a:lnTo>
                    <a:lnTo>
                      <a:pt x="106" y="221"/>
                    </a:lnTo>
                    <a:lnTo>
                      <a:pt x="106" y="221"/>
                    </a:lnTo>
                    <a:lnTo>
                      <a:pt x="110" y="219"/>
                    </a:lnTo>
                    <a:lnTo>
                      <a:pt x="110" y="219"/>
                    </a:lnTo>
                    <a:lnTo>
                      <a:pt x="110" y="219"/>
                    </a:lnTo>
                    <a:lnTo>
                      <a:pt x="116" y="215"/>
                    </a:lnTo>
                    <a:lnTo>
                      <a:pt x="116" y="215"/>
                    </a:lnTo>
                    <a:lnTo>
                      <a:pt x="126" y="211"/>
                    </a:lnTo>
                    <a:lnTo>
                      <a:pt x="126" y="211"/>
                    </a:lnTo>
                    <a:lnTo>
                      <a:pt x="130" y="209"/>
                    </a:lnTo>
                    <a:lnTo>
                      <a:pt x="131" y="209"/>
                    </a:lnTo>
                    <a:lnTo>
                      <a:pt x="133" y="209"/>
                    </a:lnTo>
                    <a:lnTo>
                      <a:pt x="133" y="209"/>
                    </a:lnTo>
                    <a:lnTo>
                      <a:pt x="137" y="209"/>
                    </a:lnTo>
                    <a:lnTo>
                      <a:pt x="137" y="209"/>
                    </a:lnTo>
                    <a:lnTo>
                      <a:pt x="139" y="209"/>
                    </a:lnTo>
                    <a:lnTo>
                      <a:pt x="139" y="209"/>
                    </a:lnTo>
                    <a:lnTo>
                      <a:pt x="147" y="209"/>
                    </a:lnTo>
                    <a:lnTo>
                      <a:pt x="157" y="209"/>
                    </a:lnTo>
                    <a:lnTo>
                      <a:pt x="157" y="209"/>
                    </a:lnTo>
                    <a:lnTo>
                      <a:pt x="161" y="209"/>
                    </a:lnTo>
                    <a:lnTo>
                      <a:pt x="161" y="209"/>
                    </a:lnTo>
                    <a:lnTo>
                      <a:pt x="164" y="209"/>
                    </a:lnTo>
                    <a:lnTo>
                      <a:pt x="166" y="209"/>
                    </a:lnTo>
                    <a:lnTo>
                      <a:pt x="166" y="209"/>
                    </a:lnTo>
                    <a:lnTo>
                      <a:pt x="168" y="209"/>
                    </a:lnTo>
                    <a:lnTo>
                      <a:pt x="168" y="209"/>
                    </a:lnTo>
                    <a:lnTo>
                      <a:pt x="170" y="209"/>
                    </a:lnTo>
                    <a:lnTo>
                      <a:pt x="170" y="209"/>
                    </a:lnTo>
                    <a:lnTo>
                      <a:pt x="172" y="209"/>
                    </a:lnTo>
                    <a:lnTo>
                      <a:pt x="174" y="209"/>
                    </a:lnTo>
                    <a:lnTo>
                      <a:pt x="174" y="209"/>
                    </a:lnTo>
                    <a:lnTo>
                      <a:pt x="176" y="207"/>
                    </a:lnTo>
                    <a:lnTo>
                      <a:pt x="178" y="207"/>
                    </a:lnTo>
                    <a:lnTo>
                      <a:pt x="178" y="207"/>
                    </a:lnTo>
                    <a:lnTo>
                      <a:pt x="180" y="205"/>
                    </a:lnTo>
                    <a:lnTo>
                      <a:pt x="180" y="205"/>
                    </a:lnTo>
                    <a:lnTo>
                      <a:pt x="180" y="205"/>
                    </a:lnTo>
                    <a:lnTo>
                      <a:pt x="180" y="205"/>
                    </a:lnTo>
                    <a:lnTo>
                      <a:pt x="182" y="205"/>
                    </a:lnTo>
                    <a:lnTo>
                      <a:pt x="182" y="205"/>
                    </a:lnTo>
                    <a:lnTo>
                      <a:pt x="186" y="202"/>
                    </a:lnTo>
                    <a:lnTo>
                      <a:pt x="186" y="202"/>
                    </a:lnTo>
                    <a:lnTo>
                      <a:pt x="188" y="202"/>
                    </a:lnTo>
                    <a:lnTo>
                      <a:pt x="188" y="202"/>
                    </a:lnTo>
                    <a:lnTo>
                      <a:pt x="188" y="202"/>
                    </a:lnTo>
                    <a:lnTo>
                      <a:pt x="188" y="202"/>
                    </a:lnTo>
                    <a:lnTo>
                      <a:pt x="190" y="205"/>
                    </a:lnTo>
                    <a:lnTo>
                      <a:pt x="190" y="205"/>
                    </a:lnTo>
                    <a:lnTo>
                      <a:pt x="186" y="209"/>
                    </a:lnTo>
                    <a:lnTo>
                      <a:pt x="186" y="209"/>
                    </a:lnTo>
                    <a:lnTo>
                      <a:pt x="186" y="209"/>
                    </a:lnTo>
                    <a:lnTo>
                      <a:pt x="182" y="213"/>
                    </a:lnTo>
                    <a:lnTo>
                      <a:pt x="180" y="215"/>
                    </a:lnTo>
                    <a:lnTo>
                      <a:pt x="180" y="215"/>
                    </a:lnTo>
                    <a:lnTo>
                      <a:pt x="176" y="217"/>
                    </a:lnTo>
                    <a:lnTo>
                      <a:pt x="176" y="217"/>
                    </a:lnTo>
                    <a:lnTo>
                      <a:pt x="176" y="217"/>
                    </a:lnTo>
                    <a:lnTo>
                      <a:pt x="166" y="219"/>
                    </a:lnTo>
                    <a:lnTo>
                      <a:pt x="166" y="219"/>
                    </a:lnTo>
                    <a:lnTo>
                      <a:pt x="157" y="221"/>
                    </a:lnTo>
                    <a:lnTo>
                      <a:pt x="157" y="221"/>
                    </a:lnTo>
                    <a:lnTo>
                      <a:pt x="147" y="221"/>
                    </a:lnTo>
                    <a:lnTo>
                      <a:pt x="143" y="221"/>
                    </a:lnTo>
                    <a:lnTo>
                      <a:pt x="143" y="221"/>
                    </a:lnTo>
                    <a:lnTo>
                      <a:pt x="137" y="221"/>
                    </a:lnTo>
                    <a:lnTo>
                      <a:pt x="137" y="221"/>
                    </a:lnTo>
                    <a:lnTo>
                      <a:pt x="133" y="221"/>
                    </a:lnTo>
                    <a:lnTo>
                      <a:pt x="131" y="221"/>
                    </a:lnTo>
                    <a:lnTo>
                      <a:pt x="131" y="221"/>
                    </a:lnTo>
                    <a:lnTo>
                      <a:pt x="131" y="221"/>
                    </a:lnTo>
                    <a:lnTo>
                      <a:pt x="131" y="221"/>
                    </a:lnTo>
                    <a:lnTo>
                      <a:pt x="128" y="223"/>
                    </a:lnTo>
                    <a:lnTo>
                      <a:pt x="128" y="223"/>
                    </a:lnTo>
                    <a:lnTo>
                      <a:pt x="120" y="225"/>
                    </a:lnTo>
                    <a:lnTo>
                      <a:pt x="120" y="225"/>
                    </a:lnTo>
                    <a:lnTo>
                      <a:pt x="114" y="229"/>
                    </a:lnTo>
                    <a:lnTo>
                      <a:pt x="114" y="229"/>
                    </a:lnTo>
                    <a:lnTo>
                      <a:pt x="108" y="235"/>
                    </a:lnTo>
                    <a:lnTo>
                      <a:pt x="108" y="235"/>
                    </a:lnTo>
                    <a:lnTo>
                      <a:pt x="100" y="242"/>
                    </a:lnTo>
                    <a:lnTo>
                      <a:pt x="100" y="242"/>
                    </a:lnTo>
                    <a:lnTo>
                      <a:pt x="97" y="246"/>
                    </a:lnTo>
                    <a:lnTo>
                      <a:pt x="97" y="246"/>
                    </a:lnTo>
                    <a:lnTo>
                      <a:pt x="95" y="246"/>
                    </a:lnTo>
                    <a:lnTo>
                      <a:pt x="95" y="246"/>
                    </a:lnTo>
                    <a:lnTo>
                      <a:pt x="93" y="246"/>
                    </a:lnTo>
                    <a:lnTo>
                      <a:pt x="93" y="246"/>
                    </a:lnTo>
                    <a:lnTo>
                      <a:pt x="93" y="244"/>
                    </a:lnTo>
                    <a:lnTo>
                      <a:pt x="93" y="244"/>
                    </a:lnTo>
                    <a:close/>
                    <a:moveTo>
                      <a:pt x="40" y="343"/>
                    </a:moveTo>
                    <a:lnTo>
                      <a:pt x="40" y="343"/>
                    </a:lnTo>
                    <a:lnTo>
                      <a:pt x="42" y="335"/>
                    </a:lnTo>
                    <a:lnTo>
                      <a:pt x="44" y="329"/>
                    </a:lnTo>
                    <a:lnTo>
                      <a:pt x="44" y="329"/>
                    </a:lnTo>
                    <a:lnTo>
                      <a:pt x="48" y="322"/>
                    </a:lnTo>
                    <a:lnTo>
                      <a:pt x="48" y="322"/>
                    </a:lnTo>
                    <a:lnTo>
                      <a:pt x="52" y="318"/>
                    </a:lnTo>
                    <a:lnTo>
                      <a:pt x="52" y="318"/>
                    </a:lnTo>
                    <a:lnTo>
                      <a:pt x="54" y="316"/>
                    </a:lnTo>
                    <a:lnTo>
                      <a:pt x="54" y="316"/>
                    </a:lnTo>
                    <a:lnTo>
                      <a:pt x="50" y="312"/>
                    </a:lnTo>
                    <a:lnTo>
                      <a:pt x="50" y="312"/>
                    </a:lnTo>
                    <a:lnTo>
                      <a:pt x="46" y="304"/>
                    </a:lnTo>
                    <a:lnTo>
                      <a:pt x="46" y="304"/>
                    </a:lnTo>
                    <a:lnTo>
                      <a:pt x="44" y="296"/>
                    </a:lnTo>
                    <a:lnTo>
                      <a:pt x="44" y="296"/>
                    </a:lnTo>
                    <a:lnTo>
                      <a:pt x="44" y="293"/>
                    </a:lnTo>
                    <a:lnTo>
                      <a:pt x="44" y="293"/>
                    </a:lnTo>
                    <a:lnTo>
                      <a:pt x="44" y="291"/>
                    </a:lnTo>
                    <a:lnTo>
                      <a:pt x="44" y="287"/>
                    </a:lnTo>
                    <a:lnTo>
                      <a:pt x="44" y="287"/>
                    </a:lnTo>
                    <a:lnTo>
                      <a:pt x="46" y="281"/>
                    </a:lnTo>
                    <a:lnTo>
                      <a:pt x="46" y="281"/>
                    </a:lnTo>
                    <a:lnTo>
                      <a:pt x="50" y="269"/>
                    </a:lnTo>
                    <a:lnTo>
                      <a:pt x="52" y="264"/>
                    </a:lnTo>
                    <a:lnTo>
                      <a:pt x="52" y="264"/>
                    </a:lnTo>
                    <a:lnTo>
                      <a:pt x="54" y="260"/>
                    </a:lnTo>
                    <a:lnTo>
                      <a:pt x="54" y="258"/>
                    </a:lnTo>
                    <a:lnTo>
                      <a:pt x="54" y="258"/>
                    </a:lnTo>
                    <a:lnTo>
                      <a:pt x="58" y="252"/>
                    </a:lnTo>
                    <a:lnTo>
                      <a:pt x="60" y="250"/>
                    </a:lnTo>
                    <a:lnTo>
                      <a:pt x="64" y="242"/>
                    </a:lnTo>
                    <a:lnTo>
                      <a:pt x="66" y="236"/>
                    </a:lnTo>
                    <a:lnTo>
                      <a:pt x="66" y="236"/>
                    </a:lnTo>
                    <a:lnTo>
                      <a:pt x="68" y="236"/>
                    </a:lnTo>
                    <a:lnTo>
                      <a:pt x="68" y="236"/>
                    </a:lnTo>
                    <a:lnTo>
                      <a:pt x="69" y="236"/>
                    </a:lnTo>
                    <a:lnTo>
                      <a:pt x="69" y="236"/>
                    </a:lnTo>
                    <a:lnTo>
                      <a:pt x="69" y="238"/>
                    </a:lnTo>
                    <a:lnTo>
                      <a:pt x="69" y="238"/>
                    </a:lnTo>
                    <a:lnTo>
                      <a:pt x="66" y="252"/>
                    </a:lnTo>
                    <a:lnTo>
                      <a:pt x="64" y="256"/>
                    </a:lnTo>
                    <a:lnTo>
                      <a:pt x="64" y="256"/>
                    </a:lnTo>
                    <a:lnTo>
                      <a:pt x="62" y="260"/>
                    </a:lnTo>
                    <a:lnTo>
                      <a:pt x="60" y="265"/>
                    </a:lnTo>
                    <a:lnTo>
                      <a:pt x="58" y="271"/>
                    </a:lnTo>
                    <a:lnTo>
                      <a:pt x="58" y="271"/>
                    </a:lnTo>
                    <a:lnTo>
                      <a:pt x="56" y="283"/>
                    </a:lnTo>
                    <a:lnTo>
                      <a:pt x="56" y="283"/>
                    </a:lnTo>
                    <a:lnTo>
                      <a:pt x="54" y="289"/>
                    </a:lnTo>
                    <a:lnTo>
                      <a:pt x="54" y="291"/>
                    </a:lnTo>
                    <a:lnTo>
                      <a:pt x="54" y="291"/>
                    </a:lnTo>
                    <a:lnTo>
                      <a:pt x="54" y="291"/>
                    </a:lnTo>
                    <a:lnTo>
                      <a:pt x="54" y="293"/>
                    </a:lnTo>
                    <a:lnTo>
                      <a:pt x="54" y="293"/>
                    </a:lnTo>
                    <a:lnTo>
                      <a:pt x="56" y="294"/>
                    </a:lnTo>
                    <a:lnTo>
                      <a:pt x="56" y="294"/>
                    </a:lnTo>
                    <a:lnTo>
                      <a:pt x="56" y="300"/>
                    </a:lnTo>
                    <a:lnTo>
                      <a:pt x="58" y="304"/>
                    </a:lnTo>
                    <a:lnTo>
                      <a:pt x="58" y="304"/>
                    </a:lnTo>
                    <a:lnTo>
                      <a:pt x="68" y="310"/>
                    </a:lnTo>
                    <a:lnTo>
                      <a:pt x="69" y="312"/>
                    </a:lnTo>
                    <a:lnTo>
                      <a:pt x="69" y="312"/>
                    </a:lnTo>
                    <a:lnTo>
                      <a:pt x="81" y="318"/>
                    </a:lnTo>
                    <a:lnTo>
                      <a:pt x="81" y="318"/>
                    </a:lnTo>
                    <a:lnTo>
                      <a:pt x="91" y="325"/>
                    </a:lnTo>
                    <a:lnTo>
                      <a:pt x="91" y="325"/>
                    </a:lnTo>
                    <a:lnTo>
                      <a:pt x="93" y="327"/>
                    </a:lnTo>
                    <a:lnTo>
                      <a:pt x="93" y="327"/>
                    </a:lnTo>
                    <a:lnTo>
                      <a:pt x="95" y="325"/>
                    </a:lnTo>
                    <a:lnTo>
                      <a:pt x="95" y="325"/>
                    </a:lnTo>
                    <a:lnTo>
                      <a:pt x="104" y="320"/>
                    </a:lnTo>
                    <a:lnTo>
                      <a:pt x="104" y="320"/>
                    </a:lnTo>
                    <a:lnTo>
                      <a:pt x="116" y="312"/>
                    </a:lnTo>
                    <a:lnTo>
                      <a:pt x="116" y="312"/>
                    </a:lnTo>
                    <a:lnTo>
                      <a:pt x="124" y="304"/>
                    </a:lnTo>
                    <a:lnTo>
                      <a:pt x="124" y="304"/>
                    </a:lnTo>
                    <a:lnTo>
                      <a:pt x="128" y="300"/>
                    </a:lnTo>
                    <a:lnTo>
                      <a:pt x="128" y="300"/>
                    </a:lnTo>
                    <a:lnTo>
                      <a:pt x="130" y="294"/>
                    </a:lnTo>
                    <a:lnTo>
                      <a:pt x="130" y="294"/>
                    </a:lnTo>
                    <a:lnTo>
                      <a:pt x="131" y="291"/>
                    </a:lnTo>
                    <a:lnTo>
                      <a:pt x="131" y="291"/>
                    </a:lnTo>
                    <a:lnTo>
                      <a:pt x="131" y="291"/>
                    </a:lnTo>
                    <a:lnTo>
                      <a:pt x="131" y="289"/>
                    </a:lnTo>
                    <a:lnTo>
                      <a:pt x="131" y="289"/>
                    </a:lnTo>
                    <a:lnTo>
                      <a:pt x="131" y="285"/>
                    </a:lnTo>
                    <a:lnTo>
                      <a:pt x="131" y="285"/>
                    </a:lnTo>
                    <a:lnTo>
                      <a:pt x="131" y="285"/>
                    </a:lnTo>
                    <a:lnTo>
                      <a:pt x="133" y="283"/>
                    </a:lnTo>
                    <a:lnTo>
                      <a:pt x="133" y="283"/>
                    </a:lnTo>
                    <a:lnTo>
                      <a:pt x="133" y="283"/>
                    </a:lnTo>
                    <a:lnTo>
                      <a:pt x="133" y="283"/>
                    </a:lnTo>
                    <a:lnTo>
                      <a:pt x="135" y="285"/>
                    </a:lnTo>
                    <a:lnTo>
                      <a:pt x="135" y="285"/>
                    </a:lnTo>
                    <a:lnTo>
                      <a:pt x="135" y="289"/>
                    </a:lnTo>
                    <a:lnTo>
                      <a:pt x="135" y="289"/>
                    </a:lnTo>
                    <a:lnTo>
                      <a:pt x="135" y="291"/>
                    </a:lnTo>
                    <a:lnTo>
                      <a:pt x="135" y="293"/>
                    </a:lnTo>
                    <a:lnTo>
                      <a:pt x="135" y="293"/>
                    </a:lnTo>
                    <a:lnTo>
                      <a:pt x="135" y="296"/>
                    </a:lnTo>
                    <a:lnTo>
                      <a:pt x="135" y="296"/>
                    </a:lnTo>
                    <a:lnTo>
                      <a:pt x="133" y="302"/>
                    </a:lnTo>
                    <a:lnTo>
                      <a:pt x="133" y="302"/>
                    </a:lnTo>
                    <a:lnTo>
                      <a:pt x="130" y="308"/>
                    </a:lnTo>
                    <a:lnTo>
                      <a:pt x="130" y="308"/>
                    </a:lnTo>
                    <a:lnTo>
                      <a:pt x="120" y="318"/>
                    </a:lnTo>
                    <a:lnTo>
                      <a:pt x="120" y="318"/>
                    </a:lnTo>
                    <a:lnTo>
                      <a:pt x="108" y="325"/>
                    </a:lnTo>
                    <a:lnTo>
                      <a:pt x="108" y="325"/>
                    </a:lnTo>
                    <a:lnTo>
                      <a:pt x="100" y="333"/>
                    </a:lnTo>
                    <a:lnTo>
                      <a:pt x="100" y="333"/>
                    </a:lnTo>
                    <a:lnTo>
                      <a:pt x="99" y="333"/>
                    </a:lnTo>
                    <a:lnTo>
                      <a:pt x="100" y="335"/>
                    </a:lnTo>
                    <a:lnTo>
                      <a:pt x="100" y="335"/>
                    </a:lnTo>
                    <a:lnTo>
                      <a:pt x="102" y="339"/>
                    </a:lnTo>
                    <a:lnTo>
                      <a:pt x="102" y="339"/>
                    </a:lnTo>
                    <a:lnTo>
                      <a:pt x="106" y="343"/>
                    </a:lnTo>
                    <a:lnTo>
                      <a:pt x="106" y="343"/>
                    </a:lnTo>
                    <a:lnTo>
                      <a:pt x="110" y="347"/>
                    </a:lnTo>
                    <a:lnTo>
                      <a:pt x="110" y="347"/>
                    </a:lnTo>
                    <a:lnTo>
                      <a:pt x="130" y="339"/>
                    </a:lnTo>
                    <a:lnTo>
                      <a:pt x="130" y="339"/>
                    </a:lnTo>
                    <a:lnTo>
                      <a:pt x="137" y="337"/>
                    </a:lnTo>
                    <a:lnTo>
                      <a:pt x="137" y="337"/>
                    </a:lnTo>
                    <a:lnTo>
                      <a:pt x="151" y="333"/>
                    </a:lnTo>
                    <a:lnTo>
                      <a:pt x="151" y="333"/>
                    </a:lnTo>
                    <a:lnTo>
                      <a:pt x="170" y="325"/>
                    </a:lnTo>
                    <a:lnTo>
                      <a:pt x="170" y="325"/>
                    </a:lnTo>
                    <a:lnTo>
                      <a:pt x="186" y="316"/>
                    </a:lnTo>
                    <a:lnTo>
                      <a:pt x="190" y="312"/>
                    </a:lnTo>
                    <a:lnTo>
                      <a:pt x="190" y="312"/>
                    </a:lnTo>
                    <a:lnTo>
                      <a:pt x="191" y="310"/>
                    </a:lnTo>
                    <a:lnTo>
                      <a:pt x="193" y="308"/>
                    </a:lnTo>
                    <a:lnTo>
                      <a:pt x="199" y="304"/>
                    </a:lnTo>
                    <a:lnTo>
                      <a:pt x="199" y="304"/>
                    </a:lnTo>
                    <a:lnTo>
                      <a:pt x="201" y="302"/>
                    </a:lnTo>
                    <a:lnTo>
                      <a:pt x="205" y="296"/>
                    </a:lnTo>
                    <a:lnTo>
                      <a:pt x="205" y="296"/>
                    </a:lnTo>
                    <a:lnTo>
                      <a:pt x="207" y="294"/>
                    </a:lnTo>
                    <a:lnTo>
                      <a:pt x="207" y="294"/>
                    </a:lnTo>
                    <a:lnTo>
                      <a:pt x="211" y="293"/>
                    </a:lnTo>
                    <a:lnTo>
                      <a:pt x="211" y="293"/>
                    </a:lnTo>
                    <a:lnTo>
                      <a:pt x="222" y="285"/>
                    </a:lnTo>
                    <a:lnTo>
                      <a:pt x="222" y="285"/>
                    </a:lnTo>
                    <a:lnTo>
                      <a:pt x="230" y="283"/>
                    </a:lnTo>
                    <a:lnTo>
                      <a:pt x="230" y="283"/>
                    </a:lnTo>
                    <a:lnTo>
                      <a:pt x="232" y="283"/>
                    </a:lnTo>
                    <a:lnTo>
                      <a:pt x="232" y="283"/>
                    </a:lnTo>
                    <a:lnTo>
                      <a:pt x="232" y="283"/>
                    </a:lnTo>
                    <a:lnTo>
                      <a:pt x="234" y="285"/>
                    </a:lnTo>
                    <a:lnTo>
                      <a:pt x="234" y="285"/>
                    </a:lnTo>
                    <a:lnTo>
                      <a:pt x="234" y="287"/>
                    </a:lnTo>
                    <a:lnTo>
                      <a:pt x="232" y="289"/>
                    </a:lnTo>
                    <a:lnTo>
                      <a:pt x="232" y="289"/>
                    </a:lnTo>
                    <a:lnTo>
                      <a:pt x="230" y="289"/>
                    </a:lnTo>
                    <a:lnTo>
                      <a:pt x="228" y="291"/>
                    </a:lnTo>
                    <a:lnTo>
                      <a:pt x="228" y="291"/>
                    </a:lnTo>
                    <a:lnTo>
                      <a:pt x="226" y="293"/>
                    </a:lnTo>
                    <a:lnTo>
                      <a:pt x="226" y="293"/>
                    </a:lnTo>
                    <a:lnTo>
                      <a:pt x="217" y="300"/>
                    </a:lnTo>
                    <a:lnTo>
                      <a:pt x="217" y="300"/>
                    </a:lnTo>
                    <a:lnTo>
                      <a:pt x="215" y="302"/>
                    </a:lnTo>
                    <a:lnTo>
                      <a:pt x="215" y="302"/>
                    </a:lnTo>
                    <a:lnTo>
                      <a:pt x="213" y="304"/>
                    </a:lnTo>
                    <a:lnTo>
                      <a:pt x="211" y="310"/>
                    </a:lnTo>
                    <a:lnTo>
                      <a:pt x="211" y="310"/>
                    </a:lnTo>
                    <a:lnTo>
                      <a:pt x="209" y="312"/>
                    </a:lnTo>
                    <a:lnTo>
                      <a:pt x="209" y="312"/>
                    </a:lnTo>
                    <a:lnTo>
                      <a:pt x="203" y="320"/>
                    </a:lnTo>
                    <a:lnTo>
                      <a:pt x="195" y="327"/>
                    </a:lnTo>
                    <a:lnTo>
                      <a:pt x="195" y="327"/>
                    </a:lnTo>
                    <a:lnTo>
                      <a:pt x="186" y="333"/>
                    </a:lnTo>
                    <a:lnTo>
                      <a:pt x="178" y="339"/>
                    </a:lnTo>
                    <a:lnTo>
                      <a:pt x="178" y="339"/>
                    </a:lnTo>
                    <a:lnTo>
                      <a:pt x="155" y="349"/>
                    </a:lnTo>
                    <a:lnTo>
                      <a:pt x="155" y="349"/>
                    </a:lnTo>
                    <a:lnTo>
                      <a:pt x="137" y="354"/>
                    </a:lnTo>
                    <a:lnTo>
                      <a:pt x="133" y="356"/>
                    </a:lnTo>
                    <a:lnTo>
                      <a:pt x="133" y="356"/>
                    </a:lnTo>
                    <a:lnTo>
                      <a:pt x="124" y="358"/>
                    </a:lnTo>
                    <a:lnTo>
                      <a:pt x="114" y="362"/>
                    </a:lnTo>
                    <a:lnTo>
                      <a:pt x="114" y="362"/>
                    </a:lnTo>
                    <a:lnTo>
                      <a:pt x="106" y="368"/>
                    </a:lnTo>
                    <a:lnTo>
                      <a:pt x="100" y="374"/>
                    </a:lnTo>
                    <a:lnTo>
                      <a:pt x="100" y="374"/>
                    </a:lnTo>
                    <a:lnTo>
                      <a:pt x="97" y="382"/>
                    </a:lnTo>
                    <a:lnTo>
                      <a:pt x="95" y="391"/>
                    </a:lnTo>
                    <a:lnTo>
                      <a:pt x="95" y="391"/>
                    </a:lnTo>
                    <a:lnTo>
                      <a:pt x="93" y="395"/>
                    </a:lnTo>
                    <a:lnTo>
                      <a:pt x="93" y="395"/>
                    </a:lnTo>
                    <a:lnTo>
                      <a:pt x="93" y="395"/>
                    </a:lnTo>
                    <a:lnTo>
                      <a:pt x="93" y="401"/>
                    </a:lnTo>
                    <a:lnTo>
                      <a:pt x="93" y="405"/>
                    </a:lnTo>
                    <a:lnTo>
                      <a:pt x="93" y="405"/>
                    </a:lnTo>
                    <a:lnTo>
                      <a:pt x="93" y="407"/>
                    </a:lnTo>
                    <a:lnTo>
                      <a:pt x="93" y="409"/>
                    </a:lnTo>
                    <a:lnTo>
                      <a:pt x="93" y="409"/>
                    </a:lnTo>
                    <a:lnTo>
                      <a:pt x="93" y="413"/>
                    </a:lnTo>
                    <a:lnTo>
                      <a:pt x="93" y="414"/>
                    </a:lnTo>
                    <a:lnTo>
                      <a:pt x="93" y="414"/>
                    </a:lnTo>
                    <a:lnTo>
                      <a:pt x="93" y="416"/>
                    </a:lnTo>
                    <a:lnTo>
                      <a:pt x="93" y="420"/>
                    </a:lnTo>
                    <a:lnTo>
                      <a:pt x="95" y="424"/>
                    </a:lnTo>
                    <a:lnTo>
                      <a:pt x="95" y="426"/>
                    </a:lnTo>
                    <a:lnTo>
                      <a:pt x="95" y="428"/>
                    </a:lnTo>
                    <a:lnTo>
                      <a:pt x="95" y="428"/>
                    </a:lnTo>
                    <a:lnTo>
                      <a:pt x="97" y="432"/>
                    </a:lnTo>
                    <a:lnTo>
                      <a:pt x="99" y="434"/>
                    </a:lnTo>
                    <a:lnTo>
                      <a:pt x="100" y="438"/>
                    </a:lnTo>
                    <a:lnTo>
                      <a:pt x="100" y="438"/>
                    </a:lnTo>
                    <a:lnTo>
                      <a:pt x="100" y="438"/>
                    </a:lnTo>
                    <a:lnTo>
                      <a:pt x="100" y="438"/>
                    </a:lnTo>
                    <a:lnTo>
                      <a:pt x="104" y="442"/>
                    </a:lnTo>
                    <a:lnTo>
                      <a:pt x="104" y="442"/>
                    </a:lnTo>
                    <a:lnTo>
                      <a:pt x="104" y="444"/>
                    </a:lnTo>
                    <a:lnTo>
                      <a:pt x="104" y="444"/>
                    </a:lnTo>
                    <a:lnTo>
                      <a:pt x="102" y="445"/>
                    </a:lnTo>
                    <a:lnTo>
                      <a:pt x="102" y="445"/>
                    </a:lnTo>
                    <a:lnTo>
                      <a:pt x="100" y="444"/>
                    </a:lnTo>
                    <a:lnTo>
                      <a:pt x="99" y="442"/>
                    </a:lnTo>
                    <a:lnTo>
                      <a:pt x="99" y="442"/>
                    </a:lnTo>
                    <a:lnTo>
                      <a:pt x="97" y="440"/>
                    </a:lnTo>
                    <a:lnTo>
                      <a:pt x="93" y="438"/>
                    </a:lnTo>
                    <a:lnTo>
                      <a:pt x="91" y="436"/>
                    </a:lnTo>
                    <a:lnTo>
                      <a:pt x="91" y="436"/>
                    </a:lnTo>
                    <a:lnTo>
                      <a:pt x="89" y="432"/>
                    </a:lnTo>
                    <a:lnTo>
                      <a:pt x="87" y="428"/>
                    </a:lnTo>
                    <a:lnTo>
                      <a:pt x="87" y="428"/>
                    </a:lnTo>
                    <a:lnTo>
                      <a:pt x="87" y="428"/>
                    </a:lnTo>
                    <a:lnTo>
                      <a:pt x="85" y="422"/>
                    </a:lnTo>
                    <a:lnTo>
                      <a:pt x="83" y="418"/>
                    </a:lnTo>
                    <a:lnTo>
                      <a:pt x="83" y="418"/>
                    </a:lnTo>
                    <a:lnTo>
                      <a:pt x="83" y="414"/>
                    </a:lnTo>
                    <a:lnTo>
                      <a:pt x="81" y="413"/>
                    </a:lnTo>
                    <a:lnTo>
                      <a:pt x="81" y="413"/>
                    </a:lnTo>
                    <a:lnTo>
                      <a:pt x="81" y="409"/>
                    </a:lnTo>
                    <a:lnTo>
                      <a:pt x="81" y="407"/>
                    </a:lnTo>
                    <a:lnTo>
                      <a:pt x="81" y="407"/>
                    </a:lnTo>
                    <a:lnTo>
                      <a:pt x="81" y="405"/>
                    </a:lnTo>
                    <a:lnTo>
                      <a:pt x="81" y="399"/>
                    </a:lnTo>
                    <a:lnTo>
                      <a:pt x="81" y="399"/>
                    </a:lnTo>
                    <a:lnTo>
                      <a:pt x="81" y="395"/>
                    </a:lnTo>
                    <a:lnTo>
                      <a:pt x="81" y="393"/>
                    </a:lnTo>
                    <a:lnTo>
                      <a:pt x="81" y="393"/>
                    </a:lnTo>
                    <a:lnTo>
                      <a:pt x="81" y="389"/>
                    </a:lnTo>
                    <a:lnTo>
                      <a:pt x="81" y="389"/>
                    </a:lnTo>
                    <a:lnTo>
                      <a:pt x="83" y="384"/>
                    </a:lnTo>
                    <a:lnTo>
                      <a:pt x="83" y="380"/>
                    </a:lnTo>
                    <a:lnTo>
                      <a:pt x="83" y="380"/>
                    </a:lnTo>
                    <a:lnTo>
                      <a:pt x="85" y="374"/>
                    </a:lnTo>
                    <a:lnTo>
                      <a:pt x="85" y="374"/>
                    </a:lnTo>
                    <a:lnTo>
                      <a:pt x="85" y="372"/>
                    </a:lnTo>
                    <a:lnTo>
                      <a:pt x="85" y="372"/>
                    </a:lnTo>
                    <a:lnTo>
                      <a:pt x="89" y="368"/>
                    </a:lnTo>
                    <a:lnTo>
                      <a:pt x="89" y="368"/>
                    </a:lnTo>
                    <a:lnTo>
                      <a:pt x="93" y="360"/>
                    </a:lnTo>
                    <a:lnTo>
                      <a:pt x="100" y="353"/>
                    </a:lnTo>
                    <a:lnTo>
                      <a:pt x="100" y="353"/>
                    </a:lnTo>
                    <a:lnTo>
                      <a:pt x="97" y="351"/>
                    </a:lnTo>
                    <a:lnTo>
                      <a:pt x="97" y="349"/>
                    </a:lnTo>
                    <a:lnTo>
                      <a:pt x="97" y="349"/>
                    </a:lnTo>
                    <a:lnTo>
                      <a:pt x="91" y="343"/>
                    </a:lnTo>
                    <a:lnTo>
                      <a:pt x="91" y="343"/>
                    </a:lnTo>
                    <a:lnTo>
                      <a:pt x="85" y="337"/>
                    </a:lnTo>
                    <a:lnTo>
                      <a:pt x="83" y="335"/>
                    </a:lnTo>
                    <a:lnTo>
                      <a:pt x="83" y="335"/>
                    </a:lnTo>
                    <a:lnTo>
                      <a:pt x="73" y="329"/>
                    </a:lnTo>
                    <a:lnTo>
                      <a:pt x="73" y="329"/>
                    </a:lnTo>
                    <a:lnTo>
                      <a:pt x="64" y="322"/>
                    </a:lnTo>
                    <a:lnTo>
                      <a:pt x="64" y="322"/>
                    </a:lnTo>
                    <a:lnTo>
                      <a:pt x="62" y="322"/>
                    </a:lnTo>
                    <a:lnTo>
                      <a:pt x="62" y="322"/>
                    </a:lnTo>
                    <a:lnTo>
                      <a:pt x="62" y="320"/>
                    </a:lnTo>
                    <a:lnTo>
                      <a:pt x="62" y="322"/>
                    </a:lnTo>
                    <a:lnTo>
                      <a:pt x="60" y="324"/>
                    </a:lnTo>
                    <a:lnTo>
                      <a:pt x="60" y="324"/>
                    </a:lnTo>
                    <a:lnTo>
                      <a:pt x="58" y="325"/>
                    </a:lnTo>
                    <a:lnTo>
                      <a:pt x="58" y="325"/>
                    </a:lnTo>
                    <a:lnTo>
                      <a:pt x="54" y="327"/>
                    </a:lnTo>
                    <a:lnTo>
                      <a:pt x="54" y="327"/>
                    </a:lnTo>
                    <a:lnTo>
                      <a:pt x="52" y="331"/>
                    </a:lnTo>
                    <a:lnTo>
                      <a:pt x="52" y="331"/>
                    </a:lnTo>
                    <a:lnTo>
                      <a:pt x="48" y="343"/>
                    </a:lnTo>
                    <a:lnTo>
                      <a:pt x="48" y="343"/>
                    </a:lnTo>
                    <a:lnTo>
                      <a:pt x="48" y="343"/>
                    </a:lnTo>
                    <a:lnTo>
                      <a:pt x="48" y="345"/>
                    </a:lnTo>
                    <a:lnTo>
                      <a:pt x="48" y="349"/>
                    </a:lnTo>
                    <a:lnTo>
                      <a:pt x="48" y="353"/>
                    </a:lnTo>
                    <a:lnTo>
                      <a:pt x="48" y="353"/>
                    </a:lnTo>
                    <a:lnTo>
                      <a:pt x="48" y="353"/>
                    </a:lnTo>
                    <a:lnTo>
                      <a:pt x="48" y="354"/>
                    </a:lnTo>
                    <a:lnTo>
                      <a:pt x="50" y="356"/>
                    </a:lnTo>
                    <a:lnTo>
                      <a:pt x="50" y="356"/>
                    </a:lnTo>
                    <a:lnTo>
                      <a:pt x="52" y="360"/>
                    </a:lnTo>
                    <a:lnTo>
                      <a:pt x="52" y="360"/>
                    </a:lnTo>
                    <a:lnTo>
                      <a:pt x="52" y="362"/>
                    </a:lnTo>
                    <a:lnTo>
                      <a:pt x="52" y="366"/>
                    </a:lnTo>
                    <a:lnTo>
                      <a:pt x="52" y="368"/>
                    </a:lnTo>
                    <a:lnTo>
                      <a:pt x="52" y="368"/>
                    </a:lnTo>
                    <a:lnTo>
                      <a:pt x="50" y="370"/>
                    </a:lnTo>
                    <a:lnTo>
                      <a:pt x="50" y="370"/>
                    </a:lnTo>
                    <a:lnTo>
                      <a:pt x="50" y="374"/>
                    </a:lnTo>
                    <a:lnTo>
                      <a:pt x="50" y="374"/>
                    </a:lnTo>
                    <a:lnTo>
                      <a:pt x="50" y="374"/>
                    </a:lnTo>
                    <a:lnTo>
                      <a:pt x="48" y="376"/>
                    </a:lnTo>
                    <a:lnTo>
                      <a:pt x="48" y="378"/>
                    </a:lnTo>
                    <a:lnTo>
                      <a:pt x="48" y="378"/>
                    </a:lnTo>
                    <a:lnTo>
                      <a:pt x="46" y="378"/>
                    </a:lnTo>
                    <a:lnTo>
                      <a:pt x="46" y="378"/>
                    </a:lnTo>
                    <a:lnTo>
                      <a:pt x="44" y="378"/>
                    </a:lnTo>
                    <a:lnTo>
                      <a:pt x="44" y="378"/>
                    </a:lnTo>
                    <a:lnTo>
                      <a:pt x="44" y="378"/>
                    </a:lnTo>
                    <a:lnTo>
                      <a:pt x="44" y="376"/>
                    </a:lnTo>
                    <a:lnTo>
                      <a:pt x="44" y="374"/>
                    </a:lnTo>
                    <a:lnTo>
                      <a:pt x="44" y="374"/>
                    </a:lnTo>
                    <a:lnTo>
                      <a:pt x="46" y="372"/>
                    </a:lnTo>
                    <a:lnTo>
                      <a:pt x="46" y="372"/>
                    </a:lnTo>
                    <a:lnTo>
                      <a:pt x="46" y="372"/>
                    </a:lnTo>
                    <a:lnTo>
                      <a:pt x="46" y="372"/>
                    </a:lnTo>
                    <a:lnTo>
                      <a:pt x="46" y="370"/>
                    </a:lnTo>
                    <a:lnTo>
                      <a:pt x="46" y="370"/>
                    </a:lnTo>
                    <a:lnTo>
                      <a:pt x="46" y="370"/>
                    </a:lnTo>
                    <a:lnTo>
                      <a:pt x="46" y="370"/>
                    </a:lnTo>
                    <a:lnTo>
                      <a:pt x="46" y="368"/>
                    </a:lnTo>
                    <a:lnTo>
                      <a:pt x="46" y="366"/>
                    </a:lnTo>
                    <a:lnTo>
                      <a:pt x="46" y="364"/>
                    </a:lnTo>
                    <a:lnTo>
                      <a:pt x="46" y="364"/>
                    </a:lnTo>
                    <a:lnTo>
                      <a:pt x="46" y="362"/>
                    </a:lnTo>
                    <a:lnTo>
                      <a:pt x="46" y="362"/>
                    </a:lnTo>
                    <a:lnTo>
                      <a:pt x="44" y="358"/>
                    </a:lnTo>
                    <a:lnTo>
                      <a:pt x="44" y="358"/>
                    </a:lnTo>
                    <a:lnTo>
                      <a:pt x="42" y="356"/>
                    </a:lnTo>
                    <a:lnTo>
                      <a:pt x="42" y="356"/>
                    </a:lnTo>
                    <a:lnTo>
                      <a:pt x="42" y="354"/>
                    </a:lnTo>
                    <a:lnTo>
                      <a:pt x="42" y="353"/>
                    </a:lnTo>
                    <a:lnTo>
                      <a:pt x="42" y="353"/>
                    </a:lnTo>
                    <a:lnTo>
                      <a:pt x="42" y="351"/>
                    </a:lnTo>
                    <a:lnTo>
                      <a:pt x="40" y="349"/>
                    </a:lnTo>
                    <a:lnTo>
                      <a:pt x="40" y="347"/>
                    </a:lnTo>
                    <a:lnTo>
                      <a:pt x="40" y="347"/>
                    </a:lnTo>
                    <a:lnTo>
                      <a:pt x="40" y="343"/>
                    </a:lnTo>
                    <a:lnTo>
                      <a:pt x="40" y="343"/>
                    </a:lnTo>
                    <a:close/>
                    <a:moveTo>
                      <a:pt x="257" y="589"/>
                    </a:moveTo>
                    <a:lnTo>
                      <a:pt x="257" y="589"/>
                    </a:lnTo>
                    <a:lnTo>
                      <a:pt x="255" y="589"/>
                    </a:lnTo>
                    <a:lnTo>
                      <a:pt x="255" y="589"/>
                    </a:lnTo>
                    <a:lnTo>
                      <a:pt x="252" y="589"/>
                    </a:lnTo>
                    <a:lnTo>
                      <a:pt x="252" y="589"/>
                    </a:lnTo>
                    <a:lnTo>
                      <a:pt x="248" y="589"/>
                    </a:lnTo>
                    <a:lnTo>
                      <a:pt x="248" y="589"/>
                    </a:lnTo>
                    <a:lnTo>
                      <a:pt x="242" y="587"/>
                    </a:lnTo>
                    <a:lnTo>
                      <a:pt x="240" y="587"/>
                    </a:lnTo>
                    <a:lnTo>
                      <a:pt x="240" y="587"/>
                    </a:lnTo>
                    <a:lnTo>
                      <a:pt x="238" y="585"/>
                    </a:lnTo>
                    <a:lnTo>
                      <a:pt x="232" y="583"/>
                    </a:lnTo>
                    <a:lnTo>
                      <a:pt x="226" y="579"/>
                    </a:lnTo>
                    <a:lnTo>
                      <a:pt x="221" y="577"/>
                    </a:lnTo>
                    <a:lnTo>
                      <a:pt x="221" y="577"/>
                    </a:lnTo>
                    <a:lnTo>
                      <a:pt x="211" y="571"/>
                    </a:lnTo>
                    <a:lnTo>
                      <a:pt x="209" y="569"/>
                    </a:lnTo>
                    <a:lnTo>
                      <a:pt x="209" y="569"/>
                    </a:lnTo>
                    <a:lnTo>
                      <a:pt x="197" y="563"/>
                    </a:lnTo>
                    <a:lnTo>
                      <a:pt x="197" y="563"/>
                    </a:lnTo>
                    <a:lnTo>
                      <a:pt x="191" y="560"/>
                    </a:lnTo>
                    <a:lnTo>
                      <a:pt x="190" y="560"/>
                    </a:lnTo>
                    <a:lnTo>
                      <a:pt x="190" y="560"/>
                    </a:lnTo>
                    <a:lnTo>
                      <a:pt x="186" y="558"/>
                    </a:lnTo>
                    <a:lnTo>
                      <a:pt x="180" y="556"/>
                    </a:lnTo>
                    <a:lnTo>
                      <a:pt x="176" y="554"/>
                    </a:lnTo>
                    <a:lnTo>
                      <a:pt x="176" y="554"/>
                    </a:lnTo>
                    <a:lnTo>
                      <a:pt x="174" y="554"/>
                    </a:lnTo>
                    <a:lnTo>
                      <a:pt x="174" y="552"/>
                    </a:lnTo>
                    <a:lnTo>
                      <a:pt x="174" y="552"/>
                    </a:lnTo>
                    <a:lnTo>
                      <a:pt x="172" y="552"/>
                    </a:lnTo>
                    <a:lnTo>
                      <a:pt x="172" y="552"/>
                    </a:lnTo>
                    <a:lnTo>
                      <a:pt x="170" y="552"/>
                    </a:lnTo>
                    <a:lnTo>
                      <a:pt x="166" y="550"/>
                    </a:lnTo>
                    <a:lnTo>
                      <a:pt x="166" y="550"/>
                    </a:lnTo>
                    <a:lnTo>
                      <a:pt x="164" y="550"/>
                    </a:lnTo>
                    <a:lnTo>
                      <a:pt x="157" y="548"/>
                    </a:lnTo>
                    <a:lnTo>
                      <a:pt x="157" y="548"/>
                    </a:lnTo>
                    <a:lnTo>
                      <a:pt x="153" y="548"/>
                    </a:lnTo>
                    <a:lnTo>
                      <a:pt x="147" y="546"/>
                    </a:lnTo>
                    <a:lnTo>
                      <a:pt x="143" y="546"/>
                    </a:lnTo>
                    <a:lnTo>
                      <a:pt x="141" y="546"/>
                    </a:lnTo>
                    <a:lnTo>
                      <a:pt x="141" y="546"/>
                    </a:lnTo>
                    <a:lnTo>
                      <a:pt x="139" y="546"/>
                    </a:lnTo>
                    <a:lnTo>
                      <a:pt x="139" y="546"/>
                    </a:lnTo>
                    <a:lnTo>
                      <a:pt x="139" y="546"/>
                    </a:lnTo>
                    <a:lnTo>
                      <a:pt x="135" y="546"/>
                    </a:lnTo>
                    <a:lnTo>
                      <a:pt x="135" y="546"/>
                    </a:lnTo>
                    <a:lnTo>
                      <a:pt x="133" y="548"/>
                    </a:lnTo>
                    <a:lnTo>
                      <a:pt x="133" y="548"/>
                    </a:lnTo>
                    <a:lnTo>
                      <a:pt x="122" y="548"/>
                    </a:lnTo>
                    <a:lnTo>
                      <a:pt x="118" y="550"/>
                    </a:lnTo>
                    <a:lnTo>
                      <a:pt x="118" y="550"/>
                    </a:lnTo>
                    <a:lnTo>
                      <a:pt x="116" y="550"/>
                    </a:lnTo>
                    <a:lnTo>
                      <a:pt x="116" y="550"/>
                    </a:lnTo>
                    <a:lnTo>
                      <a:pt x="112" y="552"/>
                    </a:lnTo>
                    <a:lnTo>
                      <a:pt x="108" y="554"/>
                    </a:lnTo>
                    <a:lnTo>
                      <a:pt x="108" y="554"/>
                    </a:lnTo>
                    <a:lnTo>
                      <a:pt x="108" y="554"/>
                    </a:lnTo>
                    <a:lnTo>
                      <a:pt x="108" y="554"/>
                    </a:lnTo>
                    <a:lnTo>
                      <a:pt x="106" y="552"/>
                    </a:lnTo>
                    <a:lnTo>
                      <a:pt x="106" y="552"/>
                    </a:lnTo>
                    <a:lnTo>
                      <a:pt x="106" y="550"/>
                    </a:lnTo>
                    <a:lnTo>
                      <a:pt x="110" y="548"/>
                    </a:lnTo>
                    <a:lnTo>
                      <a:pt x="110" y="548"/>
                    </a:lnTo>
                    <a:lnTo>
                      <a:pt x="114" y="546"/>
                    </a:lnTo>
                    <a:lnTo>
                      <a:pt x="116" y="544"/>
                    </a:lnTo>
                    <a:lnTo>
                      <a:pt x="120" y="542"/>
                    </a:lnTo>
                    <a:lnTo>
                      <a:pt x="120" y="542"/>
                    </a:lnTo>
                    <a:lnTo>
                      <a:pt x="131" y="538"/>
                    </a:lnTo>
                    <a:lnTo>
                      <a:pt x="131" y="538"/>
                    </a:lnTo>
                    <a:lnTo>
                      <a:pt x="133" y="538"/>
                    </a:lnTo>
                    <a:lnTo>
                      <a:pt x="131" y="536"/>
                    </a:lnTo>
                    <a:lnTo>
                      <a:pt x="131" y="534"/>
                    </a:lnTo>
                    <a:lnTo>
                      <a:pt x="131" y="534"/>
                    </a:lnTo>
                    <a:lnTo>
                      <a:pt x="128" y="529"/>
                    </a:lnTo>
                    <a:lnTo>
                      <a:pt x="128" y="527"/>
                    </a:lnTo>
                    <a:lnTo>
                      <a:pt x="130" y="525"/>
                    </a:lnTo>
                    <a:lnTo>
                      <a:pt x="128" y="527"/>
                    </a:lnTo>
                    <a:lnTo>
                      <a:pt x="126" y="525"/>
                    </a:lnTo>
                    <a:lnTo>
                      <a:pt x="124" y="523"/>
                    </a:lnTo>
                    <a:lnTo>
                      <a:pt x="124" y="523"/>
                    </a:lnTo>
                    <a:lnTo>
                      <a:pt x="122" y="521"/>
                    </a:lnTo>
                    <a:lnTo>
                      <a:pt x="122" y="521"/>
                    </a:lnTo>
                    <a:lnTo>
                      <a:pt x="116" y="517"/>
                    </a:lnTo>
                    <a:lnTo>
                      <a:pt x="116" y="517"/>
                    </a:lnTo>
                    <a:lnTo>
                      <a:pt x="110" y="513"/>
                    </a:lnTo>
                    <a:lnTo>
                      <a:pt x="110" y="513"/>
                    </a:lnTo>
                    <a:lnTo>
                      <a:pt x="104" y="507"/>
                    </a:lnTo>
                    <a:lnTo>
                      <a:pt x="102" y="507"/>
                    </a:lnTo>
                    <a:lnTo>
                      <a:pt x="102" y="507"/>
                    </a:lnTo>
                    <a:lnTo>
                      <a:pt x="99" y="503"/>
                    </a:lnTo>
                    <a:lnTo>
                      <a:pt x="97" y="502"/>
                    </a:lnTo>
                    <a:lnTo>
                      <a:pt x="97" y="502"/>
                    </a:lnTo>
                    <a:lnTo>
                      <a:pt x="93" y="496"/>
                    </a:lnTo>
                    <a:lnTo>
                      <a:pt x="91" y="494"/>
                    </a:lnTo>
                    <a:lnTo>
                      <a:pt x="91" y="494"/>
                    </a:lnTo>
                    <a:lnTo>
                      <a:pt x="87" y="488"/>
                    </a:lnTo>
                    <a:lnTo>
                      <a:pt x="87" y="486"/>
                    </a:lnTo>
                    <a:lnTo>
                      <a:pt x="87" y="486"/>
                    </a:lnTo>
                    <a:lnTo>
                      <a:pt x="81" y="478"/>
                    </a:lnTo>
                    <a:lnTo>
                      <a:pt x="79" y="476"/>
                    </a:lnTo>
                    <a:lnTo>
                      <a:pt x="79" y="476"/>
                    </a:lnTo>
                    <a:lnTo>
                      <a:pt x="75" y="471"/>
                    </a:lnTo>
                    <a:lnTo>
                      <a:pt x="73" y="465"/>
                    </a:lnTo>
                    <a:lnTo>
                      <a:pt x="73" y="465"/>
                    </a:lnTo>
                    <a:lnTo>
                      <a:pt x="68" y="455"/>
                    </a:lnTo>
                    <a:lnTo>
                      <a:pt x="60" y="440"/>
                    </a:lnTo>
                    <a:lnTo>
                      <a:pt x="60" y="440"/>
                    </a:lnTo>
                    <a:lnTo>
                      <a:pt x="56" y="436"/>
                    </a:lnTo>
                    <a:lnTo>
                      <a:pt x="48" y="432"/>
                    </a:lnTo>
                    <a:lnTo>
                      <a:pt x="48" y="432"/>
                    </a:lnTo>
                    <a:lnTo>
                      <a:pt x="40" y="430"/>
                    </a:lnTo>
                    <a:lnTo>
                      <a:pt x="40" y="430"/>
                    </a:lnTo>
                    <a:lnTo>
                      <a:pt x="35" y="428"/>
                    </a:lnTo>
                    <a:lnTo>
                      <a:pt x="35" y="428"/>
                    </a:lnTo>
                    <a:lnTo>
                      <a:pt x="23" y="424"/>
                    </a:lnTo>
                    <a:lnTo>
                      <a:pt x="23" y="424"/>
                    </a:lnTo>
                    <a:lnTo>
                      <a:pt x="17" y="420"/>
                    </a:lnTo>
                    <a:lnTo>
                      <a:pt x="15" y="416"/>
                    </a:lnTo>
                    <a:lnTo>
                      <a:pt x="15" y="416"/>
                    </a:lnTo>
                    <a:lnTo>
                      <a:pt x="11" y="411"/>
                    </a:lnTo>
                    <a:lnTo>
                      <a:pt x="11" y="409"/>
                    </a:lnTo>
                    <a:lnTo>
                      <a:pt x="11" y="409"/>
                    </a:lnTo>
                    <a:lnTo>
                      <a:pt x="11" y="407"/>
                    </a:lnTo>
                    <a:lnTo>
                      <a:pt x="13" y="405"/>
                    </a:lnTo>
                    <a:lnTo>
                      <a:pt x="13" y="405"/>
                    </a:lnTo>
                    <a:lnTo>
                      <a:pt x="13" y="405"/>
                    </a:lnTo>
                    <a:lnTo>
                      <a:pt x="13" y="405"/>
                    </a:lnTo>
                    <a:lnTo>
                      <a:pt x="15" y="407"/>
                    </a:lnTo>
                    <a:lnTo>
                      <a:pt x="17" y="409"/>
                    </a:lnTo>
                    <a:lnTo>
                      <a:pt x="17" y="409"/>
                    </a:lnTo>
                    <a:lnTo>
                      <a:pt x="19" y="414"/>
                    </a:lnTo>
                    <a:lnTo>
                      <a:pt x="19" y="414"/>
                    </a:lnTo>
                    <a:lnTo>
                      <a:pt x="25" y="418"/>
                    </a:lnTo>
                    <a:lnTo>
                      <a:pt x="25" y="418"/>
                    </a:lnTo>
                    <a:lnTo>
                      <a:pt x="37" y="420"/>
                    </a:lnTo>
                    <a:lnTo>
                      <a:pt x="40" y="422"/>
                    </a:lnTo>
                    <a:lnTo>
                      <a:pt x="40" y="422"/>
                    </a:lnTo>
                    <a:lnTo>
                      <a:pt x="52" y="424"/>
                    </a:lnTo>
                    <a:lnTo>
                      <a:pt x="52" y="424"/>
                    </a:lnTo>
                    <a:lnTo>
                      <a:pt x="60" y="428"/>
                    </a:lnTo>
                    <a:lnTo>
                      <a:pt x="60" y="428"/>
                    </a:lnTo>
                    <a:lnTo>
                      <a:pt x="64" y="430"/>
                    </a:lnTo>
                    <a:lnTo>
                      <a:pt x="68" y="434"/>
                    </a:lnTo>
                    <a:lnTo>
                      <a:pt x="69" y="436"/>
                    </a:lnTo>
                    <a:lnTo>
                      <a:pt x="77" y="449"/>
                    </a:lnTo>
                    <a:lnTo>
                      <a:pt x="77" y="449"/>
                    </a:lnTo>
                    <a:lnTo>
                      <a:pt x="83" y="459"/>
                    </a:lnTo>
                    <a:lnTo>
                      <a:pt x="83" y="459"/>
                    </a:lnTo>
                    <a:lnTo>
                      <a:pt x="87" y="465"/>
                    </a:lnTo>
                    <a:lnTo>
                      <a:pt x="91" y="471"/>
                    </a:lnTo>
                    <a:lnTo>
                      <a:pt x="91" y="471"/>
                    </a:lnTo>
                    <a:lnTo>
                      <a:pt x="97" y="478"/>
                    </a:lnTo>
                    <a:lnTo>
                      <a:pt x="99" y="480"/>
                    </a:lnTo>
                    <a:lnTo>
                      <a:pt x="99" y="480"/>
                    </a:lnTo>
                    <a:lnTo>
                      <a:pt x="102" y="484"/>
                    </a:lnTo>
                    <a:lnTo>
                      <a:pt x="108" y="492"/>
                    </a:lnTo>
                    <a:lnTo>
                      <a:pt x="108" y="492"/>
                    </a:lnTo>
                    <a:lnTo>
                      <a:pt x="110" y="492"/>
                    </a:lnTo>
                    <a:lnTo>
                      <a:pt x="110" y="492"/>
                    </a:lnTo>
                    <a:lnTo>
                      <a:pt x="112" y="492"/>
                    </a:lnTo>
                    <a:lnTo>
                      <a:pt x="114" y="492"/>
                    </a:lnTo>
                    <a:lnTo>
                      <a:pt x="114" y="492"/>
                    </a:lnTo>
                    <a:lnTo>
                      <a:pt x="116" y="492"/>
                    </a:lnTo>
                    <a:lnTo>
                      <a:pt x="118" y="492"/>
                    </a:lnTo>
                    <a:lnTo>
                      <a:pt x="118" y="492"/>
                    </a:lnTo>
                    <a:lnTo>
                      <a:pt x="120" y="492"/>
                    </a:lnTo>
                    <a:lnTo>
                      <a:pt x="120" y="492"/>
                    </a:lnTo>
                    <a:lnTo>
                      <a:pt x="122" y="494"/>
                    </a:lnTo>
                    <a:lnTo>
                      <a:pt x="126" y="494"/>
                    </a:lnTo>
                    <a:lnTo>
                      <a:pt x="128" y="494"/>
                    </a:lnTo>
                    <a:lnTo>
                      <a:pt x="128" y="494"/>
                    </a:lnTo>
                    <a:lnTo>
                      <a:pt x="133" y="496"/>
                    </a:lnTo>
                    <a:lnTo>
                      <a:pt x="133" y="496"/>
                    </a:lnTo>
                    <a:lnTo>
                      <a:pt x="147" y="502"/>
                    </a:lnTo>
                    <a:lnTo>
                      <a:pt x="149" y="502"/>
                    </a:lnTo>
                    <a:lnTo>
                      <a:pt x="149" y="502"/>
                    </a:lnTo>
                    <a:lnTo>
                      <a:pt x="159" y="505"/>
                    </a:lnTo>
                    <a:lnTo>
                      <a:pt x="159" y="505"/>
                    </a:lnTo>
                    <a:lnTo>
                      <a:pt x="164" y="507"/>
                    </a:lnTo>
                    <a:lnTo>
                      <a:pt x="164" y="507"/>
                    </a:lnTo>
                    <a:lnTo>
                      <a:pt x="164" y="507"/>
                    </a:lnTo>
                    <a:lnTo>
                      <a:pt x="166" y="507"/>
                    </a:lnTo>
                    <a:lnTo>
                      <a:pt x="166" y="507"/>
                    </a:lnTo>
                    <a:lnTo>
                      <a:pt x="168" y="507"/>
                    </a:lnTo>
                    <a:lnTo>
                      <a:pt x="168" y="507"/>
                    </a:lnTo>
                    <a:lnTo>
                      <a:pt x="172" y="505"/>
                    </a:lnTo>
                    <a:lnTo>
                      <a:pt x="172" y="505"/>
                    </a:lnTo>
                    <a:lnTo>
                      <a:pt x="176" y="505"/>
                    </a:lnTo>
                    <a:lnTo>
                      <a:pt x="176" y="505"/>
                    </a:lnTo>
                    <a:lnTo>
                      <a:pt x="178" y="503"/>
                    </a:lnTo>
                    <a:lnTo>
                      <a:pt x="178" y="503"/>
                    </a:lnTo>
                    <a:lnTo>
                      <a:pt x="180" y="503"/>
                    </a:lnTo>
                    <a:lnTo>
                      <a:pt x="180" y="503"/>
                    </a:lnTo>
                    <a:lnTo>
                      <a:pt x="182" y="503"/>
                    </a:lnTo>
                    <a:lnTo>
                      <a:pt x="182" y="503"/>
                    </a:lnTo>
                    <a:lnTo>
                      <a:pt x="182" y="505"/>
                    </a:lnTo>
                    <a:lnTo>
                      <a:pt x="180" y="507"/>
                    </a:lnTo>
                    <a:lnTo>
                      <a:pt x="180" y="507"/>
                    </a:lnTo>
                    <a:lnTo>
                      <a:pt x="178" y="509"/>
                    </a:lnTo>
                    <a:lnTo>
                      <a:pt x="178" y="509"/>
                    </a:lnTo>
                    <a:lnTo>
                      <a:pt x="174" y="511"/>
                    </a:lnTo>
                    <a:lnTo>
                      <a:pt x="174" y="511"/>
                    </a:lnTo>
                    <a:lnTo>
                      <a:pt x="170" y="513"/>
                    </a:lnTo>
                    <a:lnTo>
                      <a:pt x="170" y="513"/>
                    </a:lnTo>
                    <a:lnTo>
                      <a:pt x="168" y="513"/>
                    </a:lnTo>
                    <a:lnTo>
                      <a:pt x="166" y="513"/>
                    </a:lnTo>
                    <a:lnTo>
                      <a:pt x="166" y="513"/>
                    </a:lnTo>
                    <a:lnTo>
                      <a:pt x="164" y="515"/>
                    </a:lnTo>
                    <a:lnTo>
                      <a:pt x="164" y="515"/>
                    </a:lnTo>
                    <a:lnTo>
                      <a:pt x="164" y="515"/>
                    </a:lnTo>
                    <a:lnTo>
                      <a:pt x="164" y="515"/>
                    </a:lnTo>
                    <a:lnTo>
                      <a:pt x="157" y="513"/>
                    </a:lnTo>
                    <a:lnTo>
                      <a:pt x="157" y="513"/>
                    </a:lnTo>
                    <a:lnTo>
                      <a:pt x="145" y="511"/>
                    </a:lnTo>
                    <a:lnTo>
                      <a:pt x="143" y="511"/>
                    </a:lnTo>
                    <a:lnTo>
                      <a:pt x="143" y="511"/>
                    </a:lnTo>
                    <a:lnTo>
                      <a:pt x="131" y="507"/>
                    </a:lnTo>
                    <a:lnTo>
                      <a:pt x="131" y="507"/>
                    </a:lnTo>
                    <a:lnTo>
                      <a:pt x="126" y="507"/>
                    </a:lnTo>
                    <a:lnTo>
                      <a:pt x="126" y="507"/>
                    </a:lnTo>
                    <a:lnTo>
                      <a:pt x="126" y="507"/>
                    </a:lnTo>
                    <a:lnTo>
                      <a:pt x="130" y="511"/>
                    </a:lnTo>
                    <a:lnTo>
                      <a:pt x="130" y="511"/>
                    </a:lnTo>
                    <a:lnTo>
                      <a:pt x="135" y="515"/>
                    </a:lnTo>
                    <a:lnTo>
                      <a:pt x="135" y="515"/>
                    </a:lnTo>
                    <a:lnTo>
                      <a:pt x="135" y="517"/>
                    </a:lnTo>
                    <a:lnTo>
                      <a:pt x="139" y="521"/>
                    </a:lnTo>
                    <a:lnTo>
                      <a:pt x="139" y="523"/>
                    </a:lnTo>
                    <a:lnTo>
                      <a:pt x="139" y="523"/>
                    </a:lnTo>
                    <a:lnTo>
                      <a:pt x="143" y="531"/>
                    </a:lnTo>
                    <a:lnTo>
                      <a:pt x="143" y="533"/>
                    </a:lnTo>
                    <a:lnTo>
                      <a:pt x="143" y="533"/>
                    </a:lnTo>
                    <a:lnTo>
                      <a:pt x="145" y="536"/>
                    </a:lnTo>
                    <a:lnTo>
                      <a:pt x="145" y="536"/>
                    </a:lnTo>
                    <a:lnTo>
                      <a:pt x="147" y="536"/>
                    </a:lnTo>
                    <a:lnTo>
                      <a:pt x="147" y="536"/>
                    </a:lnTo>
                    <a:lnTo>
                      <a:pt x="155" y="536"/>
                    </a:lnTo>
                    <a:lnTo>
                      <a:pt x="155" y="536"/>
                    </a:lnTo>
                    <a:lnTo>
                      <a:pt x="157" y="536"/>
                    </a:lnTo>
                    <a:lnTo>
                      <a:pt x="166" y="536"/>
                    </a:lnTo>
                    <a:lnTo>
                      <a:pt x="166" y="536"/>
                    </a:lnTo>
                    <a:lnTo>
                      <a:pt x="172" y="536"/>
                    </a:lnTo>
                    <a:lnTo>
                      <a:pt x="174" y="538"/>
                    </a:lnTo>
                    <a:lnTo>
                      <a:pt x="174" y="538"/>
                    </a:lnTo>
                    <a:lnTo>
                      <a:pt x="182" y="540"/>
                    </a:lnTo>
                    <a:lnTo>
                      <a:pt x="186" y="540"/>
                    </a:lnTo>
                    <a:lnTo>
                      <a:pt x="186" y="540"/>
                    </a:lnTo>
                    <a:lnTo>
                      <a:pt x="188" y="542"/>
                    </a:lnTo>
                    <a:lnTo>
                      <a:pt x="188" y="542"/>
                    </a:lnTo>
                    <a:lnTo>
                      <a:pt x="193" y="544"/>
                    </a:lnTo>
                    <a:lnTo>
                      <a:pt x="193" y="544"/>
                    </a:lnTo>
                    <a:lnTo>
                      <a:pt x="195" y="546"/>
                    </a:lnTo>
                    <a:lnTo>
                      <a:pt x="197" y="546"/>
                    </a:lnTo>
                    <a:lnTo>
                      <a:pt x="197" y="546"/>
                    </a:lnTo>
                    <a:lnTo>
                      <a:pt x="203" y="550"/>
                    </a:lnTo>
                    <a:lnTo>
                      <a:pt x="203" y="550"/>
                    </a:lnTo>
                    <a:lnTo>
                      <a:pt x="217" y="558"/>
                    </a:lnTo>
                    <a:lnTo>
                      <a:pt x="217" y="558"/>
                    </a:lnTo>
                    <a:lnTo>
                      <a:pt x="226" y="565"/>
                    </a:lnTo>
                    <a:lnTo>
                      <a:pt x="226" y="565"/>
                    </a:lnTo>
                    <a:lnTo>
                      <a:pt x="236" y="573"/>
                    </a:lnTo>
                    <a:lnTo>
                      <a:pt x="238" y="573"/>
                    </a:lnTo>
                    <a:lnTo>
                      <a:pt x="238" y="575"/>
                    </a:lnTo>
                    <a:lnTo>
                      <a:pt x="238" y="575"/>
                    </a:lnTo>
                    <a:lnTo>
                      <a:pt x="246" y="579"/>
                    </a:lnTo>
                    <a:lnTo>
                      <a:pt x="246" y="579"/>
                    </a:lnTo>
                    <a:lnTo>
                      <a:pt x="250" y="581"/>
                    </a:lnTo>
                    <a:lnTo>
                      <a:pt x="252" y="583"/>
                    </a:lnTo>
                    <a:lnTo>
                      <a:pt x="252" y="583"/>
                    </a:lnTo>
                    <a:lnTo>
                      <a:pt x="255" y="583"/>
                    </a:lnTo>
                    <a:lnTo>
                      <a:pt x="259" y="585"/>
                    </a:lnTo>
                    <a:lnTo>
                      <a:pt x="259" y="585"/>
                    </a:lnTo>
                    <a:lnTo>
                      <a:pt x="259" y="587"/>
                    </a:lnTo>
                    <a:lnTo>
                      <a:pt x="259" y="587"/>
                    </a:lnTo>
                    <a:lnTo>
                      <a:pt x="257" y="589"/>
                    </a:lnTo>
                    <a:lnTo>
                      <a:pt x="257" y="589"/>
                    </a:lnTo>
                    <a:close/>
                    <a:moveTo>
                      <a:pt x="412" y="544"/>
                    </a:moveTo>
                    <a:lnTo>
                      <a:pt x="412" y="544"/>
                    </a:lnTo>
                    <a:lnTo>
                      <a:pt x="410" y="544"/>
                    </a:lnTo>
                    <a:lnTo>
                      <a:pt x="410" y="544"/>
                    </a:lnTo>
                    <a:lnTo>
                      <a:pt x="408" y="544"/>
                    </a:lnTo>
                    <a:lnTo>
                      <a:pt x="406" y="542"/>
                    </a:lnTo>
                    <a:lnTo>
                      <a:pt x="406" y="542"/>
                    </a:lnTo>
                    <a:lnTo>
                      <a:pt x="403" y="536"/>
                    </a:lnTo>
                    <a:lnTo>
                      <a:pt x="401" y="536"/>
                    </a:lnTo>
                    <a:lnTo>
                      <a:pt x="401" y="536"/>
                    </a:lnTo>
                    <a:lnTo>
                      <a:pt x="399" y="534"/>
                    </a:lnTo>
                    <a:lnTo>
                      <a:pt x="395" y="531"/>
                    </a:lnTo>
                    <a:lnTo>
                      <a:pt x="391" y="525"/>
                    </a:lnTo>
                    <a:lnTo>
                      <a:pt x="391" y="525"/>
                    </a:lnTo>
                    <a:lnTo>
                      <a:pt x="389" y="523"/>
                    </a:lnTo>
                    <a:lnTo>
                      <a:pt x="389" y="523"/>
                    </a:lnTo>
                    <a:lnTo>
                      <a:pt x="385" y="521"/>
                    </a:lnTo>
                    <a:lnTo>
                      <a:pt x="383" y="521"/>
                    </a:lnTo>
                    <a:lnTo>
                      <a:pt x="383" y="521"/>
                    </a:lnTo>
                    <a:lnTo>
                      <a:pt x="379" y="517"/>
                    </a:lnTo>
                    <a:lnTo>
                      <a:pt x="375" y="515"/>
                    </a:lnTo>
                    <a:lnTo>
                      <a:pt x="372" y="513"/>
                    </a:lnTo>
                    <a:lnTo>
                      <a:pt x="372" y="513"/>
                    </a:lnTo>
                    <a:lnTo>
                      <a:pt x="356" y="505"/>
                    </a:lnTo>
                    <a:lnTo>
                      <a:pt x="356" y="505"/>
                    </a:lnTo>
                    <a:lnTo>
                      <a:pt x="337" y="502"/>
                    </a:lnTo>
                    <a:lnTo>
                      <a:pt x="337" y="502"/>
                    </a:lnTo>
                    <a:lnTo>
                      <a:pt x="325" y="502"/>
                    </a:lnTo>
                    <a:lnTo>
                      <a:pt x="325" y="502"/>
                    </a:lnTo>
                    <a:lnTo>
                      <a:pt x="319" y="502"/>
                    </a:lnTo>
                    <a:lnTo>
                      <a:pt x="319" y="502"/>
                    </a:lnTo>
                    <a:lnTo>
                      <a:pt x="300" y="505"/>
                    </a:lnTo>
                    <a:lnTo>
                      <a:pt x="300" y="505"/>
                    </a:lnTo>
                    <a:lnTo>
                      <a:pt x="286" y="511"/>
                    </a:lnTo>
                    <a:lnTo>
                      <a:pt x="283" y="511"/>
                    </a:lnTo>
                    <a:lnTo>
                      <a:pt x="283" y="511"/>
                    </a:lnTo>
                    <a:lnTo>
                      <a:pt x="273" y="515"/>
                    </a:lnTo>
                    <a:lnTo>
                      <a:pt x="273" y="515"/>
                    </a:lnTo>
                    <a:lnTo>
                      <a:pt x="269" y="515"/>
                    </a:lnTo>
                    <a:lnTo>
                      <a:pt x="269" y="515"/>
                    </a:lnTo>
                    <a:lnTo>
                      <a:pt x="267" y="515"/>
                    </a:lnTo>
                    <a:lnTo>
                      <a:pt x="267" y="515"/>
                    </a:lnTo>
                    <a:lnTo>
                      <a:pt x="265" y="513"/>
                    </a:lnTo>
                    <a:lnTo>
                      <a:pt x="265" y="515"/>
                    </a:lnTo>
                    <a:lnTo>
                      <a:pt x="265" y="515"/>
                    </a:lnTo>
                    <a:lnTo>
                      <a:pt x="265" y="515"/>
                    </a:lnTo>
                    <a:lnTo>
                      <a:pt x="263" y="515"/>
                    </a:lnTo>
                    <a:lnTo>
                      <a:pt x="263" y="515"/>
                    </a:lnTo>
                    <a:lnTo>
                      <a:pt x="261" y="515"/>
                    </a:lnTo>
                    <a:lnTo>
                      <a:pt x="261" y="515"/>
                    </a:lnTo>
                    <a:lnTo>
                      <a:pt x="252" y="513"/>
                    </a:lnTo>
                    <a:lnTo>
                      <a:pt x="242" y="507"/>
                    </a:lnTo>
                    <a:lnTo>
                      <a:pt x="242" y="507"/>
                    </a:lnTo>
                    <a:lnTo>
                      <a:pt x="230" y="498"/>
                    </a:lnTo>
                    <a:lnTo>
                      <a:pt x="230" y="498"/>
                    </a:lnTo>
                    <a:lnTo>
                      <a:pt x="224" y="488"/>
                    </a:lnTo>
                    <a:lnTo>
                      <a:pt x="224" y="488"/>
                    </a:lnTo>
                    <a:lnTo>
                      <a:pt x="222" y="486"/>
                    </a:lnTo>
                    <a:lnTo>
                      <a:pt x="222" y="486"/>
                    </a:lnTo>
                    <a:lnTo>
                      <a:pt x="217" y="486"/>
                    </a:lnTo>
                    <a:lnTo>
                      <a:pt x="217" y="486"/>
                    </a:lnTo>
                    <a:lnTo>
                      <a:pt x="213" y="486"/>
                    </a:lnTo>
                    <a:lnTo>
                      <a:pt x="211" y="488"/>
                    </a:lnTo>
                    <a:lnTo>
                      <a:pt x="209" y="488"/>
                    </a:lnTo>
                    <a:lnTo>
                      <a:pt x="209" y="488"/>
                    </a:lnTo>
                    <a:lnTo>
                      <a:pt x="191" y="484"/>
                    </a:lnTo>
                    <a:lnTo>
                      <a:pt x="191" y="484"/>
                    </a:lnTo>
                    <a:lnTo>
                      <a:pt x="184" y="482"/>
                    </a:lnTo>
                    <a:lnTo>
                      <a:pt x="176" y="476"/>
                    </a:lnTo>
                    <a:lnTo>
                      <a:pt x="176" y="476"/>
                    </a:lnTo>
                    <a:lnTo>
                      <a:pt x="170" y="471"/>
                    </a:lnTo>
                    <a:lnTo>
                      <a:pt x="166" y="463"/>
                    </a:lnTo>
                    <a:lnTo>
                      <a:pt x="166" y="463"/>
                    </a:lnTo>
                    <a:lnTo>
                      <a:pt x="162" y="449"/>
                    </a:lnTo>
                    <a:lnTo>
                      <a:pt x="161" y="436"/>
                    </a:lnTo>
                    <a:lnTo>
                      <a:pt x="161" y="436"/>
                    </a:lnTo>
                    <a:lnTo>
                      <a:pt x="159" y="428"/>
                    </a:lnTo>
                    <a:lnTo>
                      <a:pt x="159" y="428"/>
                    </a:lnTo>
                    <a:lnTo>
                      <a:pt x="155" y="420"/>
                    </a:lnTo>
                    <a:lnTo>
                      <a:pt x="155" y="420"/>
                    </a:lnTo>
                    <a:lnTo>
                      <a:pt x="153" y="418"/>
                    </a:lnTo>
                    <a:lnTo>
                      <a:pt x="153" y="418"/>
                    </a:lnTo>
                    <a:lnTo>
                      <a:pt x="153" y="418"/>
                    </a:lnTo>
                    <a:lnTo>
                      <a:pt x="151" y="416"/>
                    </a:lnTo>
                    <a:lnTo>
                      <a:pt x="151" y="416"/>
                    </a:lnTo>
                    <a:lnTo>
                      <a:pt x="149" y="414"/>
                    </a:lnTo>
                    <a:lnTo>
                      <a:pt x="149" y="414"/>
                    </a:lnTo>
                    <a:lnTo>
                      <a:pt x="151" y="413"/>
                    </a:lnTo>
                    <a:lnTo>
                      <a:pt x="151" y="413"/>
                    </a:lnTo>
                    <a:lnTo>
                      <a:pt x="153" y="413"/>
                    </a:lnTo>
                    <a:lnTo>
                      <a:pt x="155" y="414"/>
                    </a:lnTo>
                    <a:lnTo>
                      <a:pt x="155" y="414"/>
                    </a:lnTo>
                    <a:lnTo>
                      <a:pt x="157" y="414"/>
                    </a:lnTo>
                    <a:lnTo>
                      <a:pt x="157" y="414"/>
                    </a:lnTo>
                    <a:lnTo>
                      <a:pt x="159" y="416"/>
                    </a:lnTo>
                    <a:lnTo>
                      <a:pt x="159" y="416"/>
                    </a:lnTo>
                    <a:lnTo>
                      <a:pt x="164" y="424"/>
                    </a:lnTo>
                    <a:lnTo>
                      <a:pt x="164" y="424"/>
                    </a:lnTo>
                    <a:lnTo>
                      <a:pt x="170" y="434"/>
                    </a:lnTo>
                    <a:lnTo>
                      <a:pt x="170" y="434"/>
                    </a:lnTo>
                    <a:lnTo>
                      <a:pt x="172" y="440"/>
                    </a:lnTo>
                    <a:lnTo>
                      <a:pt x="172" y="440"/>
                    </a:lnTo>
                    <a:lnTo>
                      <a:pt x="174" y="445"/>
                    </a:lnTo>
                    <a:lnTo>
                      <a:pt x="174" y="445"/>
                    </a:lnTo>
                    <a:lnTo>
                      <a:pt x="178" y="457"/>
                    </a:lnTo>
                    <a:lnTo>
                      <a:pt x="178" y="457"/>
                    </a:lnTo>
                    <a:lnTo>
                      <a:pt x="182" y="463"/>
                    </a:lnTo>
                    <a:lnTo>
                      <a:pt x="186" y="465"/>
                    </a:lnTo>
                    <a:lnTo>
                      <a:pt x="186" y="465"/>
                    </a:lnTo>
                    <a:lnTo>
                      <a:pt x="190" y="469"/>
                    </a:lnTo>
                    <a:lnTo>
                      <a:pt x="195" y="471"/>
                    </a:lnTo>
                    <a:lnTo>
                      <a:pt x="195" y="471"/>
                    </a:lnTo>
                    <a:lnTo>
                      <a:pt x="209" y="473"/>
                    </a:lnTo>
                    <a:lnTo>
                      <a:pt x="209" y="473"/>
                    </a:lnTo>
                    <a:lnTo>
                      <a:pt x="211" y="473"/>
                    </a:lnTo>
                    <a:lnTo>
                      <a:pt x="211" y="473"/>
                    </a:lnTo>
                    <a:lnTo>
                      <a:pt x="213" y="473"/>
                    </a:lnTo>
                    <a:lnTo>
                      <a:pt x="215" y="471"/>
                    </a:lnTo>
                    <a:lnTo>
                      <a:pt x="215" y="471"/>
                    </a:lnTo>
                    <a:lnTo>
                      <a:pt x="221" y="471"/>
                    </a:lnTo>
                    <a:lnTo>
                      <a:pt x="221" y="471"/>
                    </a:lnTo>
                    <a:lnTo>
                      <a:pt x="232" y="467"/>
                    </a:lnTo>
                    <a:lnTo>
                      <a:pt x="232" y="467"/>
                    </a:lnTo>
                    <a:lnTo>
                      <a:pt x="240" y="459"/>
                    </a:lnTo>
                    <a:lnTo>
                      <a:pt x="240" y="459"/>
                    </a:lnTo>
                    <a:lnTo>
                      <a:pt x="248" y="451"/>
                    </a:lnTo>
                    <a:lnTo>
                      <a:pt x="248" y="451"/>
                    </a:lnTo>
                    <a:lnTo>
                      <a:pt x="257" y="447"/>
                    </a:lnTo>
                    <a:lnTo>
                      <a:pt x="257" y="447"/>
                    </a:lnTo>
                    <a:lnTo>
                      <a:pt x="259" y="447"/>
                    </a:lnTo>
                    <a:lnTo>
                      <a:pt x="259" y="447"/>
                    </a:lnTo>
                    <a:lnTo>
                      <a:pt x="263" y="447"/>
                    </a:lnTo>
                    <a:lnTo>
                      <a:pt x="263" y="447"/>
                    </a:lnTo>
                    <a:lnTo>
                      <a:pt x="265" y="449"/>
                    </a:lnTo>
                    <a:lnTo>
                      <a:pt x="265" y="449"/>
                    </a:lnTo>
                    <a:lnTo>
                      <a:pt x="267" y="451"/>
                    </a:lnTo>
                    <a:lnTo>
                      <a:pt x="267" y="451"/>
                    </a:lnTo>
                    <a:lnTo>
                      <a:pt x="265" y="453"/>
                    </a:lnTo>
                    <a:lnTo>
                      <a:pt x="263" y="453"/>
                    </a:lnTo>
                    <a:lnTo>
                      <a:pt x="263" y="453"/>
                    </a:lnTo>
                    <a:lnTo>
                      <a:pt x="259" y="455"/>
                    </a:lnTo>
                    <a:lnTo>
                      <a:pt x="259" y="455"/>
                    </a:lnTo>
                    <a:lnTo>
                      <a:pt x="255" y="459"/>
                    </a:lnTo>
                    <a:lnTo>
                      <a:pt x="255" y="459"/>
                    </a:lnTo>
                    <a:lnTo>
                      <a:pt x="250" y="465"/>
                    </a:lnTo>
                    <a:lnTo>
                      <a:pt x="250" y="467"/>
                    </a:lnTo>
                    <a:lnTo>
                      <a:pt x="250" y="467"/>
                    </a:lnTo>
                    <a:lnTo>
                      <a:pt x="240" y="476"/>
                    </a:lnTo>
                    <a:lnTo>
                      <a:pt x="240" y="476"/>
                    </a:lnTo>
                    <a:lnTo>
                      <a:pt x="234" y="482"/>
                    </a:lnTo>
                    <a:lnTo>
                      <a:pt x="234" y="482"/>
                    </a:lnTo>
                    <a:lnTo>
                      <a:pt x="240" y="488"/>
                    </a:lnTo>
                    <a:lnTo>
                      <a:pt x="240" y="488"/>
                    </a:lnTo>
                    <a:lnTo>
                      <a:pt x="250" y="496"/>
                    </a:lnTo>
                    <a:lnTo>
                      <a:pt x="250" y="496"/>
                    </a:lnTo>
                    <a:lnTo>
                      <a:pt x="255" y="498"/>
                    </a:lnTo>
                    <a:lnTo>
                      <a:pt x="263" y="500"/>
                    </a:lnTo>
                    <a:lnTo>
                      <a:pt x="263" y="500"/>
                    </a:lnTo>
                    <a:lnTo>
                      <a:pt x="265" y="500"/>
                    </a:lnTo>
                    <a:lnTo>
                      <a:pt x="267" y="500"/>
                    </a:lnTo>
                    <a:lnTo>
                      <a:pt x="267" y="500"/>
                    </a:lnTo>
                    <a:lnTo>
                      <a:pt x="269" y="500"/>
                    </a:lnTo>
                    <a:lnTo>
                      <a:pt x="269" y="500"/>
                    </a:lnTo>
                    <a:lnTo>
                      <a:pt x="277" y="498"/>
                    </a:lnTo>
                    <a:lnTo>
                      <a:pt x="281" y="496"/>
                    </a:lnTo>
                    <a:lnTo>
                      <a:pt x="281" y="496"/>
                    </a:lnTo>
                    <a:lnTo>
                      <a:pt x="286" y="494"/>
                    </a:lnTo>
                    <a:lnTo>
                      <a:pt x="286" y="494"/>
                    </a:lnTo>
                    <a:lnTo>
                      <a:pt x="296" y="490"/>
                    </a:lnTo>
                    <a:lnTo>
                      <a:pt x="296" y="490"/>
                    </a:lnTo>
                    <a:lnTo>
                      <a:pt x="296" y="490"/>
                    </a:lnTo>
                    <a:lnTo>
                      <a:pt x="296" y="490"/>
                    </a:lnTo>
                    <a:lnTo>
                      <a:pt x="296" y="488"/>
                    </a:lnTo>
                    <a:lnTo>
                      <a:pt x="296" y="486"/>
                    </a:lnTo>
                    <a:lnTo>
                      <a:pt x="296" y="486"/>
                    </a:lnTo>
                    <a:lnTo>
                      <a:pt x="296" y="484"/>
                    </a:lnTo>
                    <a:lnTo>
                      <a:pt x="296" y="480"/>
                    </a:lnTo>
                    <a:lnTo>
                      <a:pt x="296" y="476"/>
                    </a:lnTo>
                    <a:lnTo>
                      <a:pt x="296" y="476"/>
                    </a:lnTo>
                    <a:lnTo>
                      <a:pt x="296" y="474"/>
                    </a:lnTo>
                    <a:lnTo>
                      <a:pt x="296" y="474"/>
                    </a:lnTo>
                    <a:lnTo>
                      <a:pt x="298" y="469"/>
                    </a:lnTo>
                    <a:lnTo>
                      <a:pt x="300" y="467"/>
                    </a:lnTo>
                    <a:lnTo>
                      <a:pt x="300" y="467"/>
                    </a:lnTo>
                    <a:lnTo>
                      <a:pt x="302" y="463"/>
                    </a:lnTo>
                    <a:lnTo>
                      <a:pt x="302" y="463"/>
                    </a:lnTo>
                    <a:lnTo>
                      <a:pt x="302" y="463"/>
                    </a:lnTo>
                    <a:lnTo>
                      <a:pt x="304" y="459"/>
                    </a:lnTo>
                    <a:lnTo>
                      <a:pt x="304" y="459"/>
                    </a:lnTo>
                    <a:lnTo>
                      <a:pt x="304" y="459"/>
                    </a:lnTo>
                    <a:lnTo>
                      <a:pt x="308" y="455"/>
                    </a:lnTo>
                    <a:lnTo>
                      <a:pt x="308" y="455"/>
                    </a:lnTo>
                    <a:lnTo>
                      <a:pt x="310" y="453"/>
                    </a:lnTo>
                    <a:lnTo>
                      <a:pt x="310" y="453"/>
                    </a:lnTo>
                    <a:lnTo>
                      <a:pt x="313" y="451"/>
                    </a:lnTo>
                    <a:lnTo>
                      <a:pt x="313" y="451"/>
                    </a:lnTo>
                    <a:lnTo>
                      <a:pt x="317" y="449"/>
                    </a:lnTo>
                    <a:lnTo>
                      <a:pt x="319" y="447"/>
                    </a:lnTo>
                    <a:lnTo>
                      <a:pt x="319" y="447"/>
                    </a:lnTo>
                    <a:lnTo>
                      <a:pt x="323" y="444"/>
                    </a:lnTo>
                    <a:lnTo>
                      <a:pt x="325" y="442"/>
                    </a:lnTo>
                    <a:lnTo>
                      <a:pt x="327" y="440"/>
                    </a:lnTo>
                    <a:lnTo>
                      <a:pt x="327" y="440"/>
                    </a:lnTo>
                    <a:lnTo>
                      <a:pt x="327" y="440"/>
                    </a:lnTo>
                    <a:lnTo>
                      <a:pt x="327" y="440"/>
                    </a:lnTo>
                    <a:lnTo>
                      <a:pt x="329" y="438"/>
                    </a:lnTo>
                    <a:lnTo>
                      <a:pt x="329" y="438"/>
                    </a:lnTo>
                    <a:lnTo>
                      <a:pt x="329" y="438"/>
                    </a:lnTo>
                    <a:lnTo>
                      <a:pt x="331" y="436"/>
                    </a:lnTo>
                    <a:lnTo>
                      <a:pt x="331" y="436"/>
                    </a:lnTo>
                    <a:lnTo>
                      <a:pt x="331" y="434"/>
                    </a:lnTo>
                    <a:lnTo>
                      <a:pt x="331" y="430"/>
                    </a:lnTo>
                    <a:lnTo>
                      <a:pt x="331" y="430"/>
                    </a:lnTo>
                    <a:lnTo>
                      <a:pt x="333" y="430"/>
                    </a:lnTo>
                    <a:lnTo>
                      <a:pt x="333" y="430"/>
                    </a:lnTo>
                    <a:lnTo>
                      <a:pt x="333" y="430"/>
                    </a:lnTo>
                    <a:lnTo>
                      <a:pt x="335" y="432"/>
                    </a:lnTo>
                    <a:lnTo>
                      <a:pt x="335" y="434"/>
                    </a:lnTo>
                    <a:lnTo>
                      <a:pt x="335" y="434"/>
                    </a:lnTo>
                    <a:lnTo>
                      <a:pt x="335" y="438"/>
                    </a:lnTo>
                    <a:lnTo>
                      <a:pt x="335" y="438"/>
                    </a:lnTo>
                    <a:lnTo>
                      <a:pt x="335" y="440"/>
                    </a:lnTo>
                    <a:lnTo>
                      <a:pt x="335" y="440"/>
                    </a:lnTo>
                    <a:lnTo>
                      <a:pt x="333" y="442"/>
                    </a:lnTo>
                    <a:lnTo>
                      <a:pt x="333" y="442"/>
                    </a:lnTo>
                    <a:lnTo>
                      <a:pt x="333" y="442"/>
                    </a:lnTo>
                    <a:lnTo>
                      <a:pt x="333" y="444"/>
                    </a:lnTo>
                    <a:lnTo>
                      <a:pt x="331" y="445"/>
                    </a:lnTo>
                    <a:lnTo>
                      <a:pt x="329" y="449"/>
                    </a:lnTo>
                    <a:lnTo>
                      <a:pt x="329" y="449"/>
                    </a:lnTo>
                    <a:lnTo>
                      <a:pt x="323" y="453"/>
                    </a:lnTo>
                    <a:lnTo>
                      <a:pt x="319" y="459"/>
                    </a:lnTo>
                    <a:lnTo>
                      <a:pt x="319" y="459"/>
                    </a:lnTo>
                    <a:lnTo>
                      <a:pt x="317" y="461"/>
                    </a:lnTo>
                    <a:lnTo>
                      <a:pt x="317" y="461"/>
                    </a:lnTo>
                    <a:lnTo>
                      <a:pt x="315" y="463"/>
                    </a:lnTo>
                    <a:lnTo>
                      <a:pt x="315" y="463"/>
                    </a:lnTo>
                    <a:lnTo>
                      <a:pt x="313" y="465"/>
                    </a:lnTo>
                    <a:lnTo>
                      <a:pt x="312" y="467"/>
                    </a:lnTo>
                    <a:lnTo>
                      <a:pt x="312" y="467"/>
                    </a:lnTo>
                    <a:lnTo>
                      <a:pt x="312" y="467"/>
                    </a:lnTo>
                    <a:lnTo>
                      <a:pt x="312" y="467"/>
                    </a:lnTo>
                    <a:lnTo>
                      <a:pt x="312" y="469"/>
                    </a:lnTo>
                    <a:lnTo>
                      <a:pt x="312" y="469"/>
                    </a:lnTo>
                    <a:lnTo>
                      <a:pt x="310" y="471"/>
                    </a:lnTo>
                    <a:lnTo>
                      <a:pt x="310" y="473"/>
                    </a:lnTo>
                    <a:lnTo>
                      <a:pt x="310" y="473"/>
                    </a:lnTo>
                    <a:lnTo>
                      <a:pt x="310" y="476"/>
                    </a:lnTo>
                    <a:lnTo>
                      <a:pt x="310" y="480"/>
                    </a:lnTo>
                    <a:lnTo>
                      <a:pt x="310" y="482"/>
                    </a:lnTo>
                    <a:lnTo>
                      <a:pt x="310" y="482"/>
                    </a:lnTo>
                    <a:lnTo>
                      <a:pt x="310" y="484"/>
                    </a:lnTo>
                    <a:lnTo>
                      <a:pt x="310" y="484"/>
                    </a:lnTo>
                    <a:lnTo>
                      <a:pt x="310" y="486"/>
                    </a:lnTo>
                    <a:lnTo>
                      <a:pt x="310" y="486"/>
                    </a:lnTo>
                    <a:lnTo>
                      <a:pt x="310" y="486"/>
                    </a:lnTo>
                    <a:lnTo>
                      <a:pt x="310" y="486"/>
                    </a:lnTo>
                    <a:lnTo>
                      <a:pt x="317" y="486"/>
                    </a:lnTo>
                    <a:lnTo>
                      <a:pt x="317" y="486"/>
                    </a:lnTo>
                    <a:lnTo>
                      <a:pt x="321" y="486"/>
                    </a:lnTo>
                    <a:lnTo>
                      <a:pt x="321" y="486"/>
                    </a:lnTo>
                    <a:lnTo>
                      <a:pt x="341" y="488"/>
                    </a:lnTo>
                    <a:lnTo>
                      <a:pt x="341" y="488"/>
                    </a:lnTo>
                    <a:lnTo>
                      <a:pt x="360" y="494"/>
                    </a:lnTo>
                    <a:lnTo>
                      <a:pt x="360" y="494"/>
                    </a:lnTo>
                    <a:lnTo>
                      <a:pt x="370" y="498"/>
                    </a:lnTo>
                    <a:lnTo>
                      <a:pt x="377" y="503"/>
                    </a:lnTo>
                    <a:lnTo>
                      <a:pt x="381" y="505"/>
                    </a:lnTo>
                    <a:lnTo>
                      <a:pt x="381" y="505"/>
                    </a:lnTo>
                    <a:lnTo>
                      <a:pt x="383" y="507"/>
                    </a:lnTo>
                    <a:lnTo>
                      <a:pt x="385" y="507"/>
                    </a:lnTo>
                    <a:lnTo>
                      <a:pt x="385" y="507"/>
                    </a:lnTo>
                    <a:lnTo>
                      <a:pt x="389" y="511"/>
                    </a:lnTo>
                    <a:lnTo>
                      <a:pt x="391" y="513"/>
                    </a:lnTo>
                    <a:lnTo>
                      <a:pt x="391" y="513"/>
                    </a:lnTo>
                    <a:lnTo>
                      <a:pt x="395" y="517"/>
                    </a:lnTo>
                    <a:lnTo>
                      <a:pt x="397" y="519"/>
                    </a:lnTo>
                    <a:lnTo>
                      <a:pt x="401" y="525"/>
                    </a:lnTo>
                    <a:lnTo>
                      <a:pt x="401" y="525"/>
                    </a:lnTo>
                    <a:lnTo>
                      <a:pt x="405" y="529"/>
                    </a:lnTo>
                    <a:lnTo>
                      <a:pt x="405" y="529"/>
                    </a:lnTo>
                    <a:lnTo>
                      <a:pt x="406" y="533"/>
                    </a:lnTo>
                    <a:lnTo>
                      <a:pt x="408" y="533"/>
                    </a:lnTo>
                    <a:lnTo>
                      <a:pt x="408" y="533"/>
                    </a:lnTo>
                    <a:lnTo>
                      <a:pt x="410" y="538"/>
                    </a:lnTo>
                    <a:lnTo>
                      <a:pt x="412" y="542"/>
                    </a:lnTo>
                    <a:lnTo>
                      <a:pt x="412" y="542"/>
                    </a:lnTo>
                    <a:lnTo>
                      <a:pt x="412" y="544"/>
                    </a:lnTo>
                    <a:lnTo>
                      <a:pt x="412" y="544"/>
                    </a:lnTo>
                    <a:close/>
                    <a:moveTo>
                      <a:pt x="455" y="465"/>
                    </a:moveTo>
                    <a:lnTo>
                      <a:pt x="455" y="465"/>
                    </a:lnTo>
                    <a:lnTo>
                      <a:pt x="455" y="465"/>
                    </a:lnTo>
                    <a:lnTo>
                      <a:pt x="455" y="465"/>
                    </a:lnTo>
                    <a:lnTo>
                      <a:pt x="453" y="467"/>
                    </a:lnTo>
                    <a:lnTo>
                      <a:pt x="453" y="467"/>
                    </a:lnTo>
                    <a:lnTo>
                      <a:pt x="453" y="469"/>
                    </a:lnTo>
                    <a:lnTo>
                      <a:pt x="453" y="469"/>
                    </a:lnTo>
                    <a:lnTo>
                      <a:pt x="451" y="469"/>
                    </a:lnTo>
                    <a:lnTo>
                      <a:pt x="449" y="467"/>
                    </a:lnTo>
                    <a:lnTo>
                      <a:pt x="449" y="469"/>
                    </a:lnTo>
                    <a:lnTo>
                      <a:pt x="449" y="469"/>
                    </a:lnTo>
                    <a:lnTo>
                      <a:pt x="447" y="471"/>
                    </a:lnTo>
                    <a:lnTo>
                      <a:pt x="447" y="471"/>
                    </a:lnTo>
                    <a:lnTo>
                      <a:pt x="447" y="471"/>
                    </a:lnTo>
                    <a:lnTo>
                      <a:pt x="447" y="471"/>
                    </a:lnTo>
                    <a:lnTo>
                      <a:pt x="445" y="471"/>
                    </a:lnTo>
                    <a:lnTo>
                      <a:pt x="445" y="471"/>
                    </a:lnTo>
                    <a:lnTo>
                      <a:pt x="445" y="471"/>
                    </a:lnTo>
                    <a:lnTo>
                      <a:pt x="445" y="471"/>
                    </a:lnTo>
                    <a:lnTo>
                      <a:pt x="445" y="471"/>
                    </a:lnTo>
                    <a:lnTo>
                      <a:pt x="445" y="471"/>
                    </a:lnTo>
                    <a:lnTo>
                      <a:pt x="443" y="471"/>
                    </a:lnTo>
                    <a:lnTo>
                      <a:pt x="443" y="471"/>
                    </a:lnTo>
                    <a:lnTo>
                      <a:pt x="441" y="471"/>
                    </a:lnTo>
                    <a:lnTo>
                      <a:pt x="441" y="471"/>
                    </a:lnTo>
                    <a:lnTo>
                      <a:pt x="439" y="471"/>
                    </a:lnTo>
                    <a:lnTo>
                      <a:pt x="439" y="471"/>
                    </a:lnTo>
                    <a:lnTo>
                      <a:pt x="432" y="469"/>
                    </a:lnTo>
                    <a:lnTo>
                      <a:pt x="432" y="469"/>
                    </a:lnTo>
                    <a:lnTo>
                      <a:pt x="428" y="467"/>
                    </a:lnTo>
                    <a:lnTo>
                      <a:pt x="426" y="465"/>
                    </a:lnTo>
                    <a:lnTo>
                      <a:pt x="426" y="465"/>
                    </a:lnTo>
                    <a:lnTo>
                      <a:pt x="422" y="463"/>
                    </a:lnTo>
                    <a:lnTo>
                      <a:pt x="422" y="463"/>
                    </a:lnTo>
                    <a:lnTo>
                      <a:pt x="422" y="463"/>
                    </a:lnTo>
                    <a:lnTo>
                      <a:pt x="416" y="463"/>
                    </a:lnTo>
                    <a:lnTo>
                      <a:pt x="416" y="463"/>
                    </a:lnTo>
                    <a:lnTo>
                      <a:pt x="410" y="461"/>
                    </a:lnTo>
                    <a:lnTo>
                      <a:pt x="408" y="461"/>
                    </a:lnTo>
                    <a:lnTo>
                      <a:pt x="408" y="461"/>
                    </a:lnTo>
                    <a:lnTo>
                      <a:pt x="406" y="461"/>
                    </a:lnTo>
                    <a:lnTo>
                      <a:pt x="406" y="461"/>
                    </a:lnTo>
                    <a:lnTo>
                      <a:pt x="405" y="461"/>
                    </a:lnTo>
                    <a:lnTo>
                      <a:pt x="405" y="461"/>
                    </a:lnTo>
                    <a:lnTo>
                      <a:pt x="403" y="461"/>
                    </a:lnTo>
                    <a:lnTo>
                      <a:pt x="403" y="461"/>
                    </a:lnTo>
                    <a:lnTo>
                      <a:pt x="401" y="461"/>
                    </a:lnTo>
                    <a:lnTo>
                      <a:pt x="401" y="461"/>
                    </a:lnTo>
                    <a:lnTo>
                      <a:pt x="399" y="461"/>
                    </a:lnTo>
                    <a:lnTo>
                      <a:pt x="399" y="461"/>
                    </a:lnTo>
                    <a:lnTo>
                      <a:pt x="397" y="463"/>
                    </a:lnTo>
                    <a:lnTo>
                      <a:pt x="397" y="463"/>
                    </a:lnTo>
                    <a:lnTo>
                      <a:pt x="395" y="463"/>
                    </a:lnTo>
                    <a:lnTo>
                      <a:pt x="395" y="463"/>
                    </a:lnTo>
                    <a:lnTo>
                      <a:pt x="393" y="463"/>
                    </a:lnTo>
                    <a:lnTo>
                      <a:pt x="393" y="463"/>
                    </a:lnTo>
                    <a:lnTo>
                      <a:pt x="393" y="463"/>
                    </a:lnTo>
                    <a:lnTo>
                      <a:pt x="393" y="463"/>
                    </a:lnTo>
                    <a:lnTo>
                      <a:pt x="391" y="463"/>
                    </a:lnTo>
                    <a:lnTo>
                      <a:pt x="391" y="463"/>
                    </a:lnTo>
                    <a:lnTo>
                      <a:pt x="391" y="461"/>
                    </a:lnTo>
                    <a:lnTo>
                      <a:pt x="391" y="459"/>
                    </a:lnTo>
                    <a:lnTo>
                      <a:pt x="391" y="459"/>
                    </a:lnTo>
                    <a:lnTo>
                      <a:pt x="393" y="457"/>
                    </a:lnTo>
                    <a:lnTo>
                      <a:pt x="393" y="457"/>
                    </a:lnTo>
                    <a:lnTo>
                      <a:pt x="395" y="455"/>
                    </a:lnTo>
                    <a:lnTo>
                      <a:pt x="395" y="455"/>
                    </a:lnTo>
                    <a:lnTo>
                      <a:pt x="397" y="453"/>
                    </a:lnTo>
                    <a:lnTo>
                      <a:pt x="397" y="453"/>
                    </a:lnTo>
                    <a:lnTo>
                      <a:pt x="399" y="451"/>
                    </a:lnTo>
                    <a:lnTo>
                      <a:pt x="399" y="451"/>
                    </a:lnTo>
                    <a:lnTo>
                      <a:pt x="403" y="451"/>
                    </a:lnTo>
                    <a:lnTo>
                      <a:pt x="403" y="451"/>
                    </a:lnTo>
                    <a:lnTo>
                      <a:pt x="405" y="451"/>
                    </a:lnTo>
                    <a:lnTo>
                      <a:pt x="405" y="451"/>
                    </a:lnTo>
                    <a:lnTo>
                      <a:pt x="408" y="449"/>
                    </a:lnTo>
                    <a:lnTo>
                      <a:pt x="408" y="449"/>
                    </a:lnTo>
                    <a:lnTo>
                      <a:pt x="408" y="449"/>
                    </a:lnTo>
                    <a:lnTo>
                      <a:pt x="412" y="449"/>
                    </a:lnTo>
                    <a:lnTo>
                      <a:pt x="412" y="449"/>
                    </a:lnTo>
                    <a:lnTo>
                      <a:pt x="418" y="451"/>
                    </a:lnTo>
                    <a:lnTo>
                      <a:pt x="418" y="451"/>
                    </a:lnTo>
                    <a:lnTo>
                      <a:pt x="426" y="453"/>
                    </a:lnTo>
                    <a:lnTo>
                      <a:pt x="426" y="453"/>
                    </a:lnTo>
                    <a:lnTo>
                      <a:pt x="437" y="459"/>
                    </a:lnTo>
                    <a:lnTo>
                      <a:pt x="437" y="459"/>
                    </a:lnTo>
                    <a:lnTo>
                      <a:pt x="441" y="461"/>
                    </a:lnTo>
                    <a:lnTo>
                      <a:pt x="441" y="461"/>
                    </a:lnTo>
                    <a:lnTo>
                      <a:pt x="445" y="463"/>
                    </a:lnTo>
                    <a:lnTo>
                      <a:pt x="445" y="463"/>
                    </a:lnTo>
                    <a:lnTo>
                      <a:pt x="445" y="463"/>
                    </a:lnTo>
                    <a:lnTo>
                      <a:pt x="445" y="463"/>
                    </a:lnTo>
                    <a:lnTo>
                      <a:pt x="447" y="463"/>
                    </a:lnTo>
                    <a:lnTo>
                      <a:pt x="449" y="463"/>
                    </a:lnTo>
                    <a:lnTo>
                      <a:pt x="449" y="463"/>
                    </a:lnTo>
                    <a:lnTo>
                      <a:pt x="449" y="463"/>
                    </a:lnTo>
                    <a:lnTo>
                      <a:pt x="451" y="461"/>
                    </a:lnTo>
                    <a:lnTo>
                      <a:pt x="453" y="461"/>
                    </a:lnTo>
                    <a:lnTo>
                      <a:pt x="453" y="461"/>
                    </a:lnTo>
                    <a:lnTo>
                      <a:pt x="455" y="461"/>
                    </a:lnTo>
                    <a:lnTo>
                      <a:pt x="455" y="461"/>
                    </a:lnTo>
                    <a:lnTo>
                      <a:pt x="457" y="461"/>
                    </a:lnTo>
                    <a:lnTo>
                      <a:pt x="457" y="461"/>
                    </a:lnTo>
                    <a:lnTo>
                      <a:pt x="455" y="465"/>
                    </a:lnTo>
                    <a:lnTo>
                      <a:pt x="455"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3B9C99C2-2B2A-496A-9106-A4E913ACF3AF}"/>
                </a:ext>
              </a:extLst>
            </p:cNvPr>
            <p:cNvGrpSpPr/>
            <p:nvPr/>
          </p:nvGrpSpPr>
          <p:grpSpPr>
            <a:xfrm>
              <a:off x="10685774" y="5116513"/>
              <a:ext cx="599764" cy="733045"/>
              <a:chOff x="11666538" y="10793413"/>
              <a:chExt cx="1143000" cy="1397000"/>
            </a:xfrm>
            <a:solidFill>
              <a:schemeClr val="bg1"/>
            </a:solidFill>
          </p:grpSpPr>
          <p:sp>
            <p:nvSpPr>
              <p:cNvPr id="41" name="Freeform 13">
                <a:extLst>
                  <a:ext uri="{FF2B5EF4-FFF2-40B4-BE49-F238E27FC236}">
                    <a16:creationId xmlns:a16="http://schemas.microsoft.com/office/drawing/2014/main" id="{D1596237-16DA-487F-AE9F-974442B3DC02}"/>
                  </a:ext>
                </a:extLst>
              </p:cNvPr>
              <p:cNvSpPr>
                <a:spLocks noEditPoints="1"/>
              </p:cNvSpPr>
              <p:nvPr/>
            </p:nvSpPr>
            <p:spPr bwMode="auto">
              <a:xfrm>
                <a:off x="11893550" y="10793413"/>
                <a:ext cx="915988" cy="1397000"/>
              </a:xfrm>
              <a:custGeom>
                <a:avLst/>
                <a:gdLst>
                  <a:gd name="T0" fmla="*/ 242 w 577"/>
                  <a:gd name="T1" fmla="*/ 853 h 880"/>
                  <a:gd name="T2" fmla="*/ 95 w 577"/>
                  <a:gd name="T3" fmla="*/ 784 h 880"/>
                  <a:gd name="T4" fmla="*/ 6 w 577"/>
                  <a:gd name="T5" fmla="*/ 648 h 880"/>
                  <a:gd name="T6" fmla="*/ 45 w 577"/>
                  <a:gd name="T7" fmla="*/ 486 h 880"/>
                  <a:gd name="T8" fmla="*/ 66 w 577"/>
                  <a:gd name="T9" fmla="*/ 366 h 880"/>
                  <a:gd name="T10" fmla="*/ 85 w 577"/>
                  <a:gd name="T11" fmla="*/ 236 h 880"/>
                  <a:gd name="T12" fmla="*/ 107 w 577"/>
                  <a:gd name="T13" fmla="*/ 194 h 880"/>
                  <a:gd name="T14" fmla="*/ 142 w 577"/>
                  <a:gd name="T15" fmla="*/ 72 h 880"/>
                  <a:gd name="T16" fmla="*/ 163 w 577"/>
                  <a:gd name="T17" fmla="*/ 23 h 880"/>
                  <a:gd name="T18" fmla="*/ 207 w 577"/>
                  <a:gd name="T19" fmla="*/ 97 h 880"/>
                  <a:gd name="T20" fmla="*/ 229 w 577"/>
                  <a:gd name="T21" fmla="*/ 75 h 880"/>
                  <a:gd name="T22" fmla="*/ 246 w 577"/>
                  <a:gd name="T23" fmla="*/ 0 h 880"/>
                  <a:gd name="T24" fmla="*/ 267 w 577"/>
                  <a:gd name="T25" fmla="*/ 50 h 880"/>
                  <a:gd name="T26" fmla="*/ 295 w 577"/>
                  <a:gd name="T27" fmla="*/ 95 h 880"/>
                  <a:gd name="T28" fmla="*/ 310 w 577"/>
                  <a:gd name="T29" fmla="*/ 15 h 880"/>
                  <a:gd name="T30" fmla="*/ 335 w 577"/>
                  <a:gd name="T31" fmla="*/ 79 h 880"/>
                  <a:gd name="T32" fmla="*/ 407 w 577"/>
                  <a:gd name="T33" fmla="*/ 164 h 880"/>
                  <a:gd name="T34" fmla="*/ 267 w 577"/>
                  <a:gd name="T35" fmla="*/ 186 h 880"/>
                  <a:gd name="T36" fmla="*/ 192 w 577"/>
                  <a:gd name="T37" fmla="*/ 261 h 880"/>
                  <a:gd name="T38" fmla="*/ 89 w 577"/>
                  <a:gd name="T39" fmla="*/ 315 h 880"/>
                  <a:gd name="T40" fmla="*/ 103 w 577"/>
                  <a:gd name="T41" fmla="*/ 313 h 880"/>
                  <a:gd name="T42" fmla="*/ 219 w 577"/>
                  <a:gd name="T43" fmla="*/ 263 h 880"/>
                  <a:gd name="T44" fmla="*/ 293 w 577"/>
                  <a:gd name="T45" fmla="*/ 190 h 880"/>
                  <a:gd name="T46" fmla="*/ 409 w 577"/>
                  <a:gd name="T47" fmla="*/ 172 h 880"/>
                  <a:gd name="T48" fmla="*/ 484 w 577"/>
                  <a:gd name="T49" fmla="*/ 172 h 880"/>
                  <a:gd name="T50" fmla="*/ 478 w 577"/>
                  <a:gd name="T51" fmla="*/ 215 h 880"/>
                  <a:gd name="T52" fmla="*/ 358 w 577"/>
                  <a:gd name="T53" fmla="*/ 242 h 880"/>
                  <a:gd name="T54" fmla="*/ 355 w 577"/>
                  <a:gd name="T55" fmla="*/ 300 h 880"/>
                  <a:gd name="T56" fmla="*/ 457 w 577"/>
                  <a:gd name="T57" fmla="*/ 375 h 880"/>
                  <a:gd name="T58" fmla="*/ 542 w 577"/>
                  <a:gd name="T59" fmla="*/ 474 h 880"/>
                  <a:gd name="T60" fmla="*/ 571 w 577"/>
                  <a:gd name="T61" fmla="*/ 708 h 880"/>
                  <a:gd name="T62" fmla="*/ 484 w 577"/>
                  <a:gd name="T63" fmla="*/ 857 h 880"/>
                  <a:gd name="T64" fmla="*/ 333 w 577"/>
                  <a:gd name="T65" fmla="*/ 706 h 880"/>
                  <a:gd name="T66" fmla="*/ 459 w 577"/>
                  <a:gd name="T67" fmla="*/ 749 h 880"/>
                  <a:gd name="T68" fmla="*/ 511 w 577"/>
                  <a:gd name="T69" fmla="*/ 791 h 880"/>
                  <a:gd name="T70" fmla="*/ 444 w 577"/>
                  <a:gd name="T71" fmla="*/ 720 h 880"/>
                  <a:gd name="T72" fmla="*/ 327 w 577"/>
                  <a:gd name="T73" fmla="*/ 691 h 880"/>
                  <a:gd name="T74" fmla="*/ 312 w 577"/>
                  <a:gd name="T75" fmla="*/ 528 h 880"/>
                  <a:gd name="T76" fmla="*/ 436 w 577"/>
                  <a:gd name="T77" fmla="*/ 584 h 880"/>
                  <a:gd name="T78" fmla="*/ 459 w 577"/>
                  <a:gd name="T79" fmla="*/ 600 h 880"/>
                  <a:gd name="T80" fmla="*/ 343 w 577"/>
                  <a:gd name="T81" fmla="*/ 526 h 880"/>
                  <a:gd name="T82" fmla="*/ 298 w 577"/>
                  <a:gd name="T83" fmla="*/ 453 h 880"/>
                  <a:gd name="T84" fmla="*/ 256 w 577"/>
                  <a:gd name="T85" fmla="*/ 302 h 880"/>
                  <a:gd name="T86" fmla="*/ 281 w 577"/>
                  <a:gd name="T87" fmla="*/ 232 h 880"/>
                  <a:gd name="T88" fmla="*/ 238 w 577"/>
                  <a:gd name="T89" fmla="*/ 296 h 880"/>
                  <a:gd name="T90" fmla="*/ 250 w 577"/>
                  <a:gd name="T91" fmla="*/ 402 h 880"/>
                  <a:gd name="T92" fmla="*/ 176 w 577"/>
                  <a:gd name="T93" fmla="*/ 511 h 880"/>
                  <a:gd name="T94" fmla="*/ 176 w 577"/>
                  <a:gd name="T95" fmla="*/ 567 h 880"/>
                  <a:gd name="T96" fmla="*/ 217 w 577"/>
                  <a:gd name="T97" fmla="*/ 466 h 880"/>
                  <a:gd name="T98" fmla="*/ 287 w 577"/>
                  <a:gd name="T99" fmla="*/ 486 h 880"/>
                  <a:gd name="T100" fmla="*/ 279 w 577"/>
                  <a:gd name="T101" fmla="*/ 615 h 880"/>
                  <a:gd name="T102" fmla="*/ 219 w 577"/>
                  <a:gd name="T103" fmla="*/ 739 h 880"/>
                  <a:gd name="T104" fmla="*/ 260 w 577"/>
                  <a:gd name="T105" fmla="*/ 803 h 880"/>
                  <a:gd name="T106" fmla="*/ 233 w 577"/>
                  <a:gd name="T107" fmla="*/ 716 h 880"/>
                  <a:gd name="T108" fmla="*/ 295 w 577"/>
                  <a:gd name="T109" fmla="*/ 675 h 880"/>
                  <a:gd name="T110" fmla="*/ 393 w 577"/>
                  <a:gd name="T111" fmla="*/ 809 h 880"/>
                  <a:gd name="T112" fmla="*/ 376 w 577"/>
                  <a:gd name="T113" fmla="*/ 782 h 880"/>
                  <a:gd name="T114" fmla="*/ 322 w 577"/>
                  <a:gd name="T115" fmla="*/ 70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7" h="880">
                    <a:moveTo>
                      <a:pt x="451" y="871"/>
                    </a:moveTo>
                    <a:lnTo>
                      <a:pt x="451" y="871"/>
                    </a:lnTo>
                    <a:lnTo>
                      <a:pt x="426" y="877"/>
                    </a:lnTo>
                    <a:lnTo>
                      <a:pt x="399" y="880"/>
                    </a:lnTo>
                    <a:lnTo>
                      <a:pt x="374" y="880"/>
                    </a:lnTo>
                    <a:lnTo>
                      <a:pt x="347" y="877"/>
                    </a:lnTo>
                    <a:lnTo>
                      <a:pt x="320" y="873"/>
                    </a:lnTo>
                    <a:lnTo>
                      <a:pt x="295" y="867"/>
                    </a:lnTo>
                    <a:lnTo>
                      <a:pt x="242" y="853"/>
                    </a:lnTo>
                    <a:lnTo>
                      <a:pt x="242" y="853"/>
                    </a:lnTo>
                    <a:lnTo>
                      <a:pt x="192" y="836"/>
                    </a:lnTo>
                    <a:lnTo>
                      <a:pt x="192" y="836"/>
                    </a:lnTo>
                    <a:lnTo>
                      <a:pt x="165" y="826"/>
                    </a:lnTo>
                    <a:lnTo>
                      <a:pt x="140" y="813"/>
                    </a:lnTo>
                    <a:lnTo>
                      <a:pt x="140" y="813"/>
                    </a:lnTo>
                    <a:lnTo>
                      <a:pt x="116" y="799"/>
                    </a:lnTo>
                    <a:lnTo>
                      <a:pt x="116" y="799"/>
                    </a:lnTo>
                    <a:lnTo>
                      <a:pt x="105" y="791"/>
                    </a:lnTo>
                    <a:lnTo>
                      <a:pt x="99" y="788"/>
                    </a:lnTo>
                    <a:lnTo>
                      <a:pt x="95" y="784"/>
                    </a:lnTo>
                    <a:lnTo>
                      <a:pt x="95" y="784"/>
                    </a:lnTo>
                    <a:lnTo>
                      <a:pt x="87" y="770"/>
                    </a:lnTo>
                    <a:lnTo>
                      <a:pt x="80" y="757"/>
                    </a:lnTo>
                    <a:lnTo>
                      <a:pt x="80" y="757"/>
                    </a:lnTo>
                    <a:lnTo>
                      <a:pt x="45" y="718"/>
                    </a:lnTo>
                    <a:lnTo>
                      <a:pt x="29" y="697"/>
                    </a:lnTo>
                    <a:lnTo>
                      <a:pt x="16" y="675"/>
                    </a:lnTo>
                    <a:lnTo>
                      <a:pt x="16" y="675"/>
                    </a:lnTo>
                    <a:lnTo>
                      <a:pt x="10" y="662"/>
                    </a:lnTo>
                    <a:lnTo>
                      <a:pt x="6" y="648"/>
                    </a:lnTo>
                    <a:lnTo>
                      <a:pt x="2" y="635"/>
                    </a:lnTo>
                    <a:lnTo>
                      <a:pt x="0" y="621"/>
                    </a:lnTo>
                    <a:lnTo>
                      <a:pt x="0" y="606"/>
                    </a:lnTo>
                    <a:lnTo>
                      <a:pt x="0" y="592"/>
                    </a:lnTo>
                    <a:lnTo>
                      <a:pt x="4" y="577"/>
                    </a:lnTo>
                    <a:lnTo>
                      <a:pt x="8" y="563"/>
                    </a:lnTo>
                    <a:lnTo>
                      <a:pt x="8" y="563"/>
                    </a:lnTo>
                    <a:lnTo>
                      <a:pt x="18" y="536"/>
                    </a:lnTo>
                    <a:lnTo>
                      <a:pt x="31" y="511"/>
                    </a:lnTo>
                    <a:lnTo>
                      <a:pt x="45" y="486"/>
                    </a:lnTo>
                    <a:lnTo>
                      <a:pt x="58" y="461"/>
                    </a:lnTo>
                    <a:lnTo>
                      <a:pt x="58" y="461"/>
                    </a:lnTo>
                    <a:lnTo>
                      <a:pt x="64" y="443"/>
                    </a:lnTo>
                    <a:lnTo>
                      <a:pt x="68" y="424"/>
                    </a:lnTo>
                    <a:lnTo>
                      <a:pt x="70" y="406"/>
                    </a:lnTo>
                    <a:lnTo>
                      <a:pt x="70" y="387"/>
                    </a:lnTo>
                    <a:lnTo>
                      <a:pt x="70" y="387"/>
                    </a:lnTo>
                    <a:lnTo>
                      <a:pt x="70" y="377"/>
                    </a:lnTo>
                    <a:lnTo>
                      <a:pt x="66" y="366"/>
                    </a:lnTo>
                    <a:lnTo>
                      <a:pt x="66" y="366"/>
                    </a:lnTo>
                    <a:lnTo>
                      <a:pt x="62" y="358"/>
                    </a:lnTo>
                    <a:lnTo>
                      <a:pt x="62" y="358"/>
                    </a:lnTo>
                    <a:lnTo>
                      <a:pt x="56" y="346"/>
                    </a:lnTo>
                    <a:lnTo>
                      <a:pt x="56" y="346"/>
                    </a:lnTo>
                    <a:lnTo>
                      <a:pt x="62" y="333"/>
                    </a:lnTo>
                    <a:lnTo>
                      <a:pt x="64" y="319"/>
                    </a:lnTo>
                    <a:lnTo>
                      <a:pt x="64" y="319"/>
                    </a:lnTo>
                    <a:lnTo>
                      <a:pt x="76" y="271"/>
                    </a:lnTo>
                    <a:lnTo>
                      <a:pt x="76" y="271"/>
                    </a:lnTo>
                    <a:lnTo>
                      <a:pt x="85" y="236"/>
                    </a:lnTo>
                    <a:lnTo>
                      <a:pt x="85" y="236"/>
                    </a:lnTo>
                    <a:lnTo>
                      <a:pt x="85" y="234"/>
                    </a:lnTo>
                    <a:lnTo>
                      <a:pt x="85" y="234"/>
                    </a:lnTo>
                    <a:lnTo>
                      <a:pt x="85" y="232"/>
                    </a:lnTo>
                    <a:lnTo>
                      <a:pt x="85" y="230"/>
                    </a:lnTo>
                    <a:lnTo>
                      <a:pt x="85" y="230"/>
                    </a:lnTo>
                    <a:lnTo>
                      <a:pt x="91" y="219"/>
                    </a:lnTo>
                    <a:lnTo>
                      <a:pt x="91" y="219"/>
                    </a:lnTo>
                    <a:lnTo>
                      <a:pt x="97" y="205"/>
                    </a:lnTo>
                    <a:lnTo>
                      <a:pt x="107" y="194"/>
                    </a:lnTo>
                    <a:lnTo>
                      <a:pt x="107" y="194"/>
                    </a:lnTo>
                    <a:lnTo>
                      <a:pt x="124" y="170"/>
                    </a:lnTo>
                    <a:lnTo>
                      <a:pt x="143" y="147"/>
                    </a:lnTo>
                    <a:lnTo>
                      <a:pt x="143" y="147"/>
                    </a:lnTo>
                    <a:lnTo>
                      <a:pt x="149" y="135"/>
                    </a:lnTo>
                    <a:lnTo>
                      <a:pt x="153" y="124"/>
                    </a:lnTo>
                    <a:lnTo>
                      <a:pt x="153" y="112"/>
                    </a:lnTo>
                    <a:lnTo>
                      <a:pt x="151" y="99"/>
                    </a:lnTo>
                    <a:lnTo>
                      <a:pt x="151" y="99"/>
                    </a:lnTo>
                    <a:lnTo>
                      <a:pt x="142" y="72"/>
                    </a:lnTo>
                    <a:lnTo>
                      <a:pt x="132" y="43"/>
                    </a:lnTo>
                    <a:lnTo>
                      <a:pt x="132" y="43"/>
                    </a:lnTo>
                    <a:lnTo>
                      <a:pt x="132" y="39"/>
                    </a:lnTo>
                    <a:lnTo>
                      <a:pt x="132" y="33"/>
                    </a:lnTo>
                    <a:lnTo>
                      <a:pt x="136" y="31"/>
                    </a:lnTo>
                    <a:lnTo>
                      <a:pt x="140" y="27"/>
                    </a:lnTo>
                    <a:lnTo>
                      <a:pt x="140" y="27"/>
                    </a:lnTo>
                    <a:lnTo>
                      <a:pt x="151" y="25"/>
                    </a:lnTo>
                    <a:lnTo>
                      <a:pt x="157" y="23"/>
                    </a:lnTo>
                    <a:lnTo>
                      <a:pt x="163" y="23"/>
                    </a:lnTo>
                    <a:lnTo>
                      <a:pt x="163" y="23"/>
                    </a:lnTo>
                    <a:lnTo>
                      <a:pt x="167" y="25"/>
                    </a:lnTo>
                    <a:lnTo>
                      <a:pt x="169" y="29"/>
                    </a:lnTo>
                    <a:lnTo>
                      <a:pt x="174" y="39"/>
                    </a:lnTo>
                    <a:lnTo>
                      <a:pt x="180" y="58"/>
                    </a:lnTo>
                    <a:lnTo>
                      <a:pt x="180" y="58"/>
                    </a:lnTo>
                    <a:lnTo>
                      <a:pt x="186" y="70"/>
                    </a:lnTo>
                    <a:lnTo>
                      <a:pt x="192" y="79"/>
                    </a:lnTo>
                    <a:lnTo>
                      <a:pt x="200" y="89"/>
                    </a:lnTo>
                    <a:lnTo>
                      <a:pt x="207" y="97"/>
                    </a:lnTo>
                    <a:lnTo>
                      <a:pt x="207" y="97"/>
                    </a:lnTo>
                    <a:lnTo>
                      <a:pt x="215" y="104"/>
                    </a:lnTo>
                    <a:lnTo>
                      <a:pt x="221" y="106"/>
                    </a:lnTo>
                    <a:lnTo>
                      <a:pt x="223" y="106"/>
                    </a:lnTo>
                    <a:lnTo>
                      <a:pt x="223" y="104"/>
                    </a:lnTo>
                    <a:lnTo>
                      <a:pt x="223" y="104"/>
                    </a:lnTo>
                    <a:lnTo>
                      <a:pt x="227" y="91"/>
                    </a:lnTo>
                    <a:lnTo>
                      <a:pt x="229" y="83"/>
                    </a:lnTo>
                    <a:lnTo>
                      <a:pt x="229" y="75"/>
                    </a:lnTo>
                    <a:lnTo>
                      <a:pt x="229" y="75"/>
                    </a:lnTo>
                    <a:lnTo>
                      <a:pt x="227" y="46"/>
                    </a:lnTo>
                    <a:lnTo>
                      <a:pt x="225" y="31"/>
                    </a:lnTo>
                    <a:lnTo>
                      <a:pt x="225" y="17"/>
                    </a:lnTo>
                    <a:lnTo>
                      <a:pt x="225" y="17"/>
                    </a:lnTo>
                    <a:lnTo>
                      <a:pt x="225" y="10"/>
                    </a:lnTo>
                    <a:lnTo>
                      <a:pt x="227" y="6"/>
                    </a:lnTo>
                    <a:lnTo>
                      <a:pt x="231" y="2"/>
                    </a:lnTo>
                    <a:lnTo>
                      <a:pt x="236" y="0"/>
                    </a:lnTo>
                    <a:lnTo>
                      <a:pt x="236" y="0"/>
                    </a:lnTo>
                    <a:lnTo>
                      <a:pt x="246" y="0"/>
                    </a:lnTo>
                    <a:lnTo>
                      <a:pt x="252" y="2"/>
                    </a:lnTo>
                    <a:lnTo>
                      <a:pt x="258" y="4"/>
                    </a:lnTo>
                    <a:lnTo>
                      <a:pt x="258" y="4"/>
                    </a:lnTo>
                    <a:lnTo>
                      <a:pt x="260" y="8"/>
                    </a:lnTo>
                    <a:lnTo>
                      <a:pt x="262" y="12"/>
                    </a:lnTo>
                    <a:lnTo>
                      <a:pt x="262" y="21"/>
                    </a:lnTo>
                    <a:lnTo>
                      <a:pt x="262" y="21"/>
                    </a:lnTo>
                    <a:lnTo>
                      <a:pt x="264" y="35"/>
                    </a:lnTo>
                    <a:lnTo>
                      <a:pt x="267" y="50"/>
                    </a:lnTo>
                    <a:lnTo>
                      <a:pt x="267" y="50"/>
                    </a:lnTo>
                    <a:lnTo>
                      <a:pt x="273" y="72"/>
                    </a:lnTo>
                    <a:lnTo>
                      <a:pt x="273" y="72"/>
                    </a:lnTo>
                    <a:lnTo>
                      <a:pt x="277" y="81"/>
                    </a:lnTo>
                    <a:lnTo>
                      <a:pt x="283" y="89"/>
                    </a:lnTo>
                    <a:lnTo>
                      <a:pt x="283" y="89"/>
                    </a:lnTo>
                    <a:lnTo>
                      <a:pt x="289" y="95"/>
                    </a:lnTo>
                    <a:lnTo>
                      <a:pt x="293" y="97"/>
                    </a:lnTo>
                    <a:lnTo>
                      <a:pt x="295" y="97"/>
                    </a:lnTo>
                    <a:lnTo>
                      <a:pt x="295" y="95"/>
                    </a:lnTo>
                    <a:lnTo>
                      <a:pt x="295" y="95"/>
                    </a:lnTo>
                    <a:lnTo>
                      <a:pt x="298" y="68"/>
                    </a:lnTo>
                    <a:lnTo>
                      <a:pt x="298" y="68"/>
                    </a:lnTo>
                    <a:lnTo>
                      <a:pt x="300" y="45"/>
                    </a:lnTo>
                    <a:lnTo>
                      <a:pt x="300" y="21"/>
                    </a:lnTo>
                    <a:lnTo>
                      <a:pt x="300" y="21"/>
                    </a:lnTo>
                    <a:lnTo>
                      <a:pt x="302" y="17"/>
                    </a:lnTo>
                    <a:lnTo>
                      <a:pt x="302" y="15"/>
                    </a:lnTo>
                    <a:lnTo>
                      <a:pt x="306" y="15"/>
                    </a:lnTo>
                    <a:lnTo>
                      <a:pt x="310" y="15"/>
                    </a:lnTo>
                    <a:lnTo>
                      <a:pt x="310" y="15"/>
                    </a:lnTo>
                    <a:lnTo>
                      <a:pt x="320" y="15"/>
                    </a:lnTo>
                    <a:lnTo>
                      <a:pt x="324" y="17"/>
                    </a:lnTo>
                    <a:lnTo>
                      <a:pt x="329" y="19"/>
                    </a:lnTo>
                    <a:lnTo>
                      <a:pt x="329" y="19"/>
                    </a:lnTo>
                    <a:lnTo>
                      <a:pt x="331" y="21"/>
                    </a:lnTo>
                    <a:lnTo>
                      <a:pt x="333" y="27"/>
                    </a:lnTo>
                    <a:lnTo>
                      <a:pt x="333" y="37"/>
                    </a:lnTo>
                    <a:lnTo>
                      <a:pt x="333" y="56"/>
                    </a:lnTo>
                    <a:lnTo>
                      <a:pt x="333" y="56"/>
                    </a:lnTo>
                    <a:lnTo>
                      <a:pt x="335" y="79"/>
                    </a:lnTo>
                    <a:lnTo>
                      <a:pt x="341" y="103"/>
                    </a:lnTo>
                    <a:lnTo>
                      <a:pt x="341" y="103"/>
                    </a:lnTo>
                    <a:lnTo>
                      <a:pt x="347" y="112"/>
                    </a:lnTo>
                    <a:lnTo>
                      <a:pt x="355" y="120"/>
                    </a:lnTo>
                    <a:lnTo>
                      <a:pt x="372" y="134"/>
                    </a:lnTo>
                    <a:lnTo>
                      <a:pt x="372" y="134"/>
                    </a:lnTo>
                    <a:lnTo>
                      <a:pt x="391" y="149"/>
                    </a:lnTo>
                    <a:lnTo>
                      <a:pt x="399" y="157"/>
                    </a:lnTo>
                    <a:lnTo>
                      <a:pt x="407" y="164"/>
                    </a:lnTo>
                    <a:lnTo>
                      <a:pt x="407" y="164"/>
                    </a:lnTo>
                    <a:lnTo>
                      <a:pt x="395" y="168"/>
                    </a:lnTo>
                    <a:lnTo>
                      <a:pt x="386" y="168"/>
                    </a:lnTo>
                    <a:lnTo>
                      <a:pt x="362" y="170"/>
                    </a:lnTo>
                    <a:lnTo>
                      <a:pt x="339" y="168"/>
                    </a:lnTo>
                    <a:lnTo>
                      <a:pt x="318" y="168"/>
                    </a:lnTo>
                    <a:lnTo>
                      <a:pt x="318" y="168"/>
                    </a:lnTo>
                    <a:lnTo>
                      <a:pt x="304" y="168"/>
                    </a:lnTo>
                    <a:lnTo>
                      <a:pt x="291" y="172"/>
                    </a:lnTo>
                    <a:lnTo>
                      <a:pt x="279" y="178"/>
                    </a:lnTo>
                    <a:lnTo>
                      <a:pt x="267" y="186"/>
                    </a:lnTo>
                    <a:lnTo>
                      <a:pt x="267" y="186"/>
                    </a:lnTo>
                    <a:lnTo>
                      <a:pt x="260" y="192"/>
                    </a:lnTo>
                    <a:lnTo>
                      <a:pt x="252" y="199"/>
                    </a:lnTo>
                    <a:lnTo>
                      <a:pt x="240" y="217"/>
                    </a:lnTo>
                    <a:lnTo>
                      <a:pt x="240" y="217"/>
                    </a:lnTo>
                    <a:lnTo>
                      <a:pt x="223" y="236"/>
                    </a:lnTo>
                    <a:lnTo>
                      <a:pt x="213" y="246"/>
                    </a:lnTo>
                    <a:lnTo>
                      <a:pt x="203" y="253"/>
                    </a:lnTo>
                    <a:lnTo>
                      <a:pt x="203" y="253"/>
                    </a:lnTo>
                    <a:lnTo>
                      <a:pt x="192" y="261"/>
                    </a:lnTo>
                    <a:lnTo>
                      <a:pt x="180" y="267"/>
                    </a:lnTo>
                    <a:lnTo>
                      <a:pt x="155" y="277"/>
                    </a:lnTo>
                    <a:lnTo>
                      <a:pt x="155" y="277"/>
                    </a:lnTo>
                    <a:lnTo>
                      <a:pt x="132" y="288"/>
                    </a:lnTo>
                    <a:lnTo>
                      <a:pt x="109" y="300"/>
                    </a:lnTo>
                    <a:lnTo>
                      <a:pt x="109" y="300"/>
                    </a:lnTo>
                    <a:lnTo>
                      <a:pt x="97" y="308"/>
                    </a:lnTo>
                    <a:lnTo>
                      <a:pt x="93" y="312"/>
                    </a:lnTo>
                    <a:lnTo>
                      <a:pt x="89" y="315"/>
                    </a:lnTo>
                    <a:lnTo>
                      <a:pt x="89" y="315"/>
                    </a:lnTo>
                    <a:lnTo>
                      <a:pt x="85" y="325"/>
                    </a:lnTo>
                    <a:lnTo>
                      <a:pt x="85" y="325"/>
                    </a:lnTo>
                    <a:lnTo>
                      <a:pt x="85" y="327"/>
                    </a:lnTo>
                    <a:lnTo>
                      <a:pt x="87" y="327"/>
                    </a:lnTo>
                    <a:lnTo>
                      <a:pt x="89" y="327"/>
                    </a:lnTo>
                    <a:lnTo>
                      <a:pt x="91" y="325"/>
                    </a:lnTo>
                    <a:lnTo>
                      <a:pt x="91" y="325"/>
                    </a:lnTo>
                    <a:lnTo>
                      <a:pt x="95" y="319"/>
                    </a:lnTo>
                    <a:lnTo>
                      <a:pt x="95" y="319"/>
                    </a:lnTo>
                    <a:lnTo>
                      <a:pt x="103" y="313"/>
                    </a:lnTo>
                    <a:lnTo>
                      <a:pt x="103" y="313"/>
                    </a:lnTo>
                    <a:lnTo>
                      <a:pt x="114" y="308"/>
                    </a:lnTo>
                    <a:lnTo>
                      <a:pt x="128" y="302"/>
                    </a:lnTo>
                    <a:lnTo>
                      <a:pt x="128" y="302"/>
                    </a:lnTo>
                    <a:lnTo>
                      <a:pt x="151" y="292"/>
                    </a:lnTo>
                    <a:lnTo>
                      <a:pt x="174" y="283"/>
                    </a:lnTo>
                    <a:lnTo>
                      <a:pt x="174" y="283"/>
                    </a:lnTo>
                    <a:lnTo>
                      <a:pt x="198" y="275"/>
                    </a:lnTo>
                    <a:lnTo>
                      <a:pt x="207" y="271"/>
                    </a:lnTo>
                    <a:lnTo>
                      <a:pt x="219" y="263"/>
                    </a:lnTo>
                    <a:lnTo>
                      <a:pt x="219" y="263"/>
                    </a:lnTo>
                    <a:lnTo>
                      <a:pt x="231" y="255"/>
                    </a:lnTo>
                    <a:lnTo>
                      <a:pt x="240" y="246"/>
                    </a:lnTo>
                    <a:lnTo>
                      <a:pt x="258" y="226"/>
                    </a:lnTo>
                    <a:lnTo>
                      <a:pt x="258" y="226"/>
                    </a:lnTo>
                    <a:lnTo>
                      <a:pt x="269" y="209"/>
                    </a:lnTo>
                    <a:lnTo>
                      <a:pt x="275" y="203"/>
                    </a:lnTo>
                    <a:lnTo>
                      <a:pt x="283" y="195"/>
                    </a:lnTo>
                    <a:lnTo>
                      <a:pt x="283" y="195"/>
                    </a:lnTo>
                    <a:lnTo>
                      <a:pt x="293" y="190"/>
                    </a:lnTo>
                    <a:lnTo>
                      <a:pt x="306" y="186"/>
                    </a:lnTo>
                    <a:lnTo>
                      <a:pt x="318" y="184"/>
                    </a:lnTo>
                    <a:lnTo>
                      <a:pt x="329" y="182"/>
                    </a:lnTo>
                    <a:lnTo>
                      <a:pt x="329" y="182"/>
                    </a:lnTo>
                    <a:lnTo>
                      <a:pt x="358" y="182"/>
                    </a:lnTo>
                    <a:lnTo>
                      <a:pt x="386" y="180"/>
                    </a:lnTo>
                    <a:lnTo>
                      <a:pt x="386" y="180"/>
                    </a:lnTo>
                    <a:lnTo>
                      <a:pt x="397" y="176"/>
                    </a:lnTo>
                    <a:lnTo>
                      <a:pt x="409" y="172"/>
                    </a:lnTo>
                    <a:lnTo>
                      <a:pt x="409" y="172"/>
                    </a:lnTo>
                    <a:lnTo>
                      <a:pt x="415" y="170"/>
                    </a:lnTo>
                    <a:lnTo>
                      <a:pt x="415" y="170"/>
                    </a:lnTo>
                    <a:lnTo>
                      <a:pt x="428" y="170"/>
                    </a:lnTo>
                    <a:lnTo>
                      <a:pt x="428" y="170"/>
                    </a:lnTo>
                    <a:lnTo>
                      <a:pt x="455" y="170"/>
                    </a:lnTo>
                    <a:lnTo>
                      <a:pt x="455" y="170"/>
                    </a:lnTo>
                    <a:lnTo>
                      <a:pt x="471" y="170"/>
                    </a:lnTo>
                    <a:lnTo>
                      <a:pt x="478" y="172"/>
                    </a:lnTo>
                    <a:lnTo>
                      <a:pt x="484" y="172"/>
                    </a:lnTo>
                    <a:lnTo>
                      <a:pt x="484" y="172"/>
                    </a:lnTo>
                    <a:lnTo>
                      <a:pt x="490" y="176"/>
                    </a:lnTo>
                    <a:lnTo>
                      <a:pt x="494" y="180"/>
                    </a:lnTo>
                    <a:lnTo>
                      <a:pt x="498" y="184"/>
                    </a:lnTo>
                    <a:lnTo>
                      <a:pt x="500" y="190"/>
                    </a:lnTo>
                    <a:lnTo>
                      <a:pt x="502" y="195"/>
                    </a:lnTo>
                    <a:lnTo>
                      <a:pt x="500" y="201"/>
                    </a:lnTo>
                    <a:lnTo>
                      <a:pt x="496" y="205"/>
                    </a:lnTo>
                    <a:lnTo>
                      <a:pt x="492" y="209"/>
                    </a:lnTo>
                    <a:lnTo>
                      <a:pt x="492" y="209"/>
                    </a:lnTo>
                    <a:lnTo>
                      <a:pt x="478" y="215"/>
                    </a:lnTo>
                    <a:lnTo>
                      <a:pt x="465" y="217"/>
                    </a:lnTo>
                    <a:lnTo>
                      <a:pt x="465" y="217"/>
                    </a:lnTo>
                    <a:lnTo>
                      <a:pt x="434" y="226"/>
                    </a:lnTo>
                    <a:lnTo>
                      <a:pt x="434" y="226"/>
                    </a:lnTo>
                    <a:lnTo>
                      <a:pt x="407" y="234"/>
                    </a:lnTo>
                    <a:lnTo>
                      <a:pt x="378" y="240"/>
                    </a:lnTo>
                    <a:lnTo>
                      <a:pt x="378" y="240"/>
                    </a:lnTo>
                    <a:lnTo>
                      <a:pt x="366" y="242"/>
                    </a:lnTo>
                    <a:lnTo>
                      <a:pt x="366" y="242"/>
                    </a:lnTo>
                    <a:lnTo>
                      <a:pt x="358" y="242"/>
                    </a:lnTo>
                    <a:lnTo>
                      <a:pt x="358" y="242"/>
                    </a:lnTo>
                    <a:lnTo>
                      <a:pt x="355" y="242"/>
                    </a:lnTo>
                    <a:lnTo>
                      <a:pt x="351" y="246"/>
                    </a:lnTo>
                    <a:lnTo>
                      <a:pt x="345" y="252"/>
                    </a:lnTo>
                    <a:lnTo>
                      <a:pt x="345" y="252"/>
                    </a:lnTo>
                    <a:lnTo>
                      <a:pt x="343" y="257"/>
                    </a:lnTo>
                    <a:lnTo>
                      <a:pt x="343" y="265"/>
                    </a:lnTo>
                    <a:lnTo>
                      <a:pt x="343" y="277"/>
                    </a:lnTo>
                    <a:lnTo>
                      <a:pt x="347" y="290"/>
                    </a:lnTo>
                    <a:lnTo>
                      <a:pt x="355" y="300"/>
                    </a:lnTo>
                    <a:lnTo>
                      <a:pt x="355" y="300"/>
                    </a:lnTo>
                    <a:lnTo>
                      <a:pt x="364" y="310"/>
                    </a:lnTo>
                    <a:lnTo>
                      <a:pt x="374" y="319"/>
                    </a:lnTo>
                    <a:lnTo>
                      <a:pt x="397" y="335"/>
                    </a:lnTo>
                    <a:lnTo>
                      <a:pt x="397" y="335"/>
                    </a:lnTo>
                    <a:lnTo>
                      <a:pt x="420" y="348"/>
                    </a:lnTo>
                    <a:lnTo>
                      <a:pt x="444" y="364"/>
                    </a:lnTo>
                    <a:lnTo>
                      <a:pt x="444" y="364"/>
                    </a:lnTo>
                    <a:lnTo>
                      <a:pt x="457" y="375"/>
                    </a:lnTo>
                    <a:lnTo>
                      <a:pt x="457" y="375"/>
                    </a:lnTo>
                    <a:lnTo>
                      <a:pt x="461" y="377"/>
                    </a:lnTo>
                    <a:lnTo>
                      <a:pt x="461" y="377"/>
                    </a:lnTo>
                    <a:lnTo>
                      <a:pt x="467" y="383"/>
                    </a:lnTo>
                    <a:lnTo>
                      <a:pt x="473" y="389"/>
                    </a:lnTo>
                    <a:lnTo>
                      <a:pt x="473" y="389"/>
                    </a:lnTo>
                    <a:lnTo>
                      <a:pt x="511" y="432"/>
                    </a:lnTo>
                    <a:lnTo>
                      <a:pt x="511" y="432"/>
                    </a:lnTo>
                    <a:lnTo>
                      <a:pt x="527" y="453"/>
                    </a:lnTo>
                    <a:lnTo>
                      <a:pt x="542" y="474"/>
                    </a:lnTo>
                    <a:lnTo>
                      <a:pt x="542" y="474"/>
                    </a:lnTo>
                    <a:lnTo>
                      <a:pt x="552" y="495"/>
                    </a:lnTo>
                    <a:lnTo>
                      <a:pt x="560" y="517"/>
                    </a:lnTo>
                    <a:lnTo>
                      <a:pt x="560" y="517"/>
                    </a:lnTo>
                    <a:lnTo>
                      <a:pt x="566" y="544"/>
                    </a:lnTo>
                    <a:lnTo>
                      <a:pt x="571" y="571"/>
                    </a:lnTo>
                    <a:lnTo>
                      <a:pt x="575" y="598"/>
                    </a:lnTo>
                    <a:lnTo>
                      <a:pt x="577" y="625"/>
                    </a:lnTo>
                    <a:lnTo>
                      <a:pt x="577" y="652"/>
                    </a:lnTo>
                    <a:lnTo>
                      <a:pt x="575" y="681"/>
                    </a:lnTo>
                    <a:lnTo>
                      <a:pt x="571" y="708"/>
                    </a:lnTo>
                    <a:lnTo>
                      <a:pt x="566" y="735"/>
                    </a:lnTo>
                    <a:lnTo>
                      <a:pt x="566" y="735"/>
                    </a:lnTo>
                    <a:lnTo>
                      <a:pt x="560" y="757"/>
                    </a:lnTo>
                    <a:lnTo>
                      <a:pt x="554" y="780"/>
                    </a:lnTo>
                    <a:lnTo>
                      <a:pt x="544" y="799"/>
                    </a:lnTo>
                    <a:lnTo>
                      <a:pt x="531" y="819"/>
                    </a:lnTo>
                    <a:lnTo>
                      <a:pt x="531" y="819"/>
                    </a:lnTo>
                    <a:lnTo>
                      <a:pt x="517" y="834"/>
                    </a:lnTo>
                    <a:lnTo>
                      <a:pt x="502" y="848"/>
                    </a:lnTo>
                    <a:lnTo>
                      <a:pt x="484" y="857"/>
                    </a:lnTo>
                    <a:lnTo>
                      <a:pt x="467" y="867"/>
                    </a:lnTo>
                    <a:lnTo>
                      <a:pt x="467" y="867"/>
                    </a:lnTo>
                    <a:lnTo>
                      <a:pt x="451" y="871"/>
                    </a:lnTo>
                    <a:lnTo>
                      <a:pt x="451" y="871"/>
                    </a:lnTo>
                    <a:lnTo>
                      <a:pt x="434" y="877"/>
                    </a:lnTo>
                    <a:lnTo>
                      <a:pt x="451" y="871"/>
                    </a:lnTo>
                    <a:lnTo>
                      <a:pt x="451" y="871"/>
                    </a:lnTo>
                    <a:close/>
                    <a:moveTo>
                      <a:pt x="322" y="704"/>
                    </a:moveTo>
                    <a:lnTo>
                      <a:pt x="322" y="704"/>
                    </a:lnTo>
                    <a:lnTo>
                      <a:pt x="333" y="706"/>
                    </a:lnTo>
                    <a:lnTo>
                      <a:pt x="347" y="706"/>
                    </a:lnTo>
                    <a:lnTo>
                      <a:pt x="374" y="706"/>
                    </a:lnTo>
                    <a:lnTo>
                      <a:pt x="374" y="706"/>
                    </a:lnTo>
                    <a:lnTo>
                      <a:pt x="389" y="708"/>
                    </a:lnTo>
                    <a:lnTo>
                      <a:pt x="403" y="712"/>
                    </a:lnTo>
                    <a:lnTo>
                      <a:pt x="415" y="716"/>
                    </a:lnTo>
                    <a:lnTo>
                      <a:pt x="428" y="724"/>
                    </a:lnTo>
                    <a:lnTo>
                      <a:pt x="428" y="724"/>
                    </a:lnTo>
                    <a:lnTo>
                      <a:pt x="444" y="735"/>
                    </a:lnTo>
                    <a:lnTo>
                      <a:pt x="459" y="749"/>
                    </a:lnTo>
                    <a:lnTo>
                      <a:pt x="459" y="749"/>
                    </a:lnTo>
                    <a:lnTo>
                      <a:pt x="473" y="760"/>
                    </a:lnTo>
                    <a:lnTo>
                      <a:pt x="486" y="774"/>
                    </a:lnTo>
                    <a:lnTo>
                      <a:pt x="486" y="774"/>
                    </a:lnTo>
                    <a:lnTo>
                      <a:pt x="496" y="786"/>
                    </a:lnTo>
                    <a:lnTo>
                      <a:pt x="502" y="791"/>
                    </a:lnTo>
                    <a:lnTo>
                      <a:pt x="506" y="793"/>
                    </a:lnTo>
                    <a:lnTo>
                      <a:pt x="509" y="793"/>
                    </a:lnTo>
                    <a:lnTo>
                      <a:pt x="509" y="793"/>
                    </a:lnTo>
                    <a:lnTo>
                      <a:pt x="511" y="791"/>
                    </a:lnTo>
                    <a:lnTo>
                      <a:pt x="513" y="790"/>
                    </a:lnTo>
                    <a:lnTo>
                      <a:pt x="513" y="786"/>
                    </a:lnTo>
                    <a:lnTo>
                      <a:pt x="511" y="784"/>
                    </a:lnTo>
                    <a:lnTo>
                      <a:pt x="511" y="784"/>
                    </a:lnTo>
                    <a:lnTo>
                      <a:pt x="506" y="780"/>
                    </a:lnTo>
                    <a:lnTo>
                      <a:pt x="506" y="780"/>
                    </a:lnTo>
                    <a:lnTo>
                      <a:pt x="496" y="770"/>
                    </a:lnTo>
                    <a:lnTo>
                      <a:pt x="496" y="770"/>
                    </a:lnTo>
                    <a:lnTo>
                      <a:pt x="471" y="743"/>
                    </a:lnTo>
                    <a:lnTo>
                      <a:pt x="444" y="720"/>
                    </a:lnTo>
                    <a:lnTo>
                      <a:pt x="444" y="720"/>
                    </a:lnTo>
                    <a:lnTo>
                      <a:pt x="428" y="708"/>
                    </a:lnTo>
                    <a:lnTo>
                      <a:pt x="411" y="701"/>
                    </a:lnTo>
                    <a:lnTo>
                      <a:pt x="393" y="695"/>
                    </a:lnTo>
                    <a:lnTo>
                      <a:pt x="374" y="693"/>
                    </a:lnTo>
                    <a:lnTo>
                      <a:pt x="374" y="693"/>
                    </a:lnTo>
                    <a:lnTo>
                      <a:pt x="355" y="693"/>
                    </a:lnTo>
                    <a:lnTo>
                      <a:pt x="335" y="691"/>
                    </a:lnTo>
                    <a:lnTo>
                      <a:pt x="335" y="691"/>
                    </a:lnTo>
                    <a:lnTo>
                      <a:pt x="327" y="691"/>
                    </a:lnTo>
                    <a:lnTo>
                      <a:pt x="320" y="687"/>
                    </a:lnTo>
                    <a:lnTo>
                      <a:pt x="320" y="687"/>
                    </a:lnTo>
                    <a:lnTo>
                      <a:pt x="316" y="683"/>
                    </a:lnTo>
                    <a:lnTo>
                      <a:pt x="314" y="675"/>
                    </a:lnTo>
                    <a:lnTo>
                      <a:pt x="314" y="675"/>
                    </a:lnTo>
                    <a:lnTo>
                      <a:pt x="310" y="658"/>
                    </a:lnTo>
                    <a:lnTo>
                      <a:pt x="308" y="639"/>
                    </a:lnTo>
                    <a:lnTo>
                      <a:pt x="308" y="602"/>
                    </a:lnTo>
                    <a:lnTo>
                      <a:pt x="310" y="565"/>
                    </a:lnTo>
                    <a:lnTo>
                      <a:pt x="312" y="528"/>
                    </a:lnTo>
                    <a:lnTo>
                      <a:pt x="312" y="528"/>
                    </a:lnTo>
                    <a:lnTo>
                      <a:pt x="337" y="538"/>
                    </a:lnTo>
                    <a:lnTo>
                      <a:pt x="362" y="544"/>
                    </a:lnTo>
                    <a:lnTo>
                      <a:pt x="362" y="544"/>
                    </a:lnTo>
                    <a:lnTo>
                      <a:pt x="387" y="555"/>
                    </a:lnTo>
                    <a:lnTo>
                      <a:pt x="401" y="561"/>
                    </a:lnTo>
                    <a:lnTo>
                      <a:pt x="413" y="567"/>
                    </a:lnTo>
                    <a:lnTo>
                      <a:pt x="413" y="567"/>
                    </a:lnTo>
                    <a:lnTo>
                      <a:pt x="424" y="575"/>
                    </a:lnTo>
                    <a:lnTo>
                      <a:pt x="436" y="584"/>
                    </a:lnTo>
                    <a:lnTo>
                      <a:pt x="446" y="596"/>
                    </a:lnTo>
                    <a:lnTo>
                      <a:pt x="451" y="608"/>
                    </a:lnTo>
                    <a:lnTo>
                      <a:pt x="451" y="608"/>
                    </a:lnTo>
                    <a:lnTo>
                      <a:pt x="457" y="615"/>
                    </a:lnTo>
                    <a:lnTo>
                      <a:pt x="459" y="615"/>
                    </a:lnTo>
                    <a:lnTo>
                      <a:pt x="463" y="613"/>
                    </a:lnTo>
                    <a:lnTo>
                      <a:pt x="463" y="613"/>
                    </a:lnTo>
                    <a:lnTo>
                      <a:pt x="463" y="610"/>
                    </a:lnTo>
                    <a:lnTo>
                      <a:pt x="461" y="606"/>
                    </a:lnTo>
                    <a:lnTo>
                      <a:pt x="459" y="600"/>
                    </a:lnTo>
                    <a:lnTo>
                      <a:pt x="459" y="600"/>
                    </a:lnTo>
                    <a:lnTo>
                      <a:pt x="451" y="590"/>
                    </a:lnTo>
                    <a:lnTo>
                      <a:pt x="446" y="581"/>
                    </a:lnTo>
                    <a:lnTo>
                      <a:pt x="446" y="581"/>
                    </a:lnTo>
                    <a:lnTo>
                      <a:pt x="428" y="565"/>
                    </a:lnTo>
                    <a:lnTo>
                      <a:pt x="409" y="553"/>
                    </a:lnTo>
                    <a:lnTo>
                      <a:pt x="389" y="542"/>
                    </a:lnTo>
                    <a:lnTo>
                      <a:pt x="368" y="534"/>
                    </a:lnTo>
                    <a:lnTo>
                      <a:pt x="368" y="534"/>
                    </a:lnTo>
                    <a:lnTo>
                      <a:pt x="343" y="526"/>
                    </a:lnTo>
                    <a:lnTo>
                      <a:pt x="318" y="517"/>
                    </a:lnTo>
                    <a:lnTo>
                      <a:pt x="318" y="517"/>
                    </a:lnTo>
                    <a:lnTo>
                      <a:pt x="310" y="511"/>
                    </a:lnTo>
                    <a:lnTo>
                      <a:pt x="310" y="511"/>
                    </a:lnTo>
                    <a:lnTo>
                      <a:pt x="310" y="503"/>
                    </a:lnTo>
                    <a:lnTo>
                      <a:pt x="310" y="503"/>
                    </a:lnTo>
                    <a:lnTo>
                      <a:pt x="308" y="484"/>
                    </a:lnTo>
                    <a:lnTo>
                      <a:pt x="308" y="484"/>
                    </a:lnTo>
                    <a:lnTo>
                      <a:pt x="304" y="468"/>
                    </a:lnTo>
                    <a:lnTo>
                      <a:pt x="298" y="453"/>
                    </a:lnTo>
                    <a:lnTo>
                      <a:pt x="283" y="422"/>
                    </a:lnTo>
                    <a:lnTo>
                      <a:pt x="283" y="422"/>
                    </a:lnTo>
                    <a:lnTo>
                      <a:pt x="269" y="397"/>
                    </a:lnTo>
                    <a:lnTo>
                      <a:pt x="265" y="385"/>
                    </a:lnTo>
                    <a:lnTo>
                      <a:pt x="262" y="372"/>
                    </a:lnTo>
                    <a:lnTo>
                      <a:pt x="262" y="372"/>
                    </a:lnTo>
                    <a:lnTo>
                      <a:pt x="256" y="344"/>
                    </a:lnTo>
                    <a:lnTo>
                      <a:pt x="256" y="317"/>
                    </a:lnTo>
                    <a:lnTo>
                      <a:pt x="256" y="317"/>
                    </a:lnTo>
                    <a:lnTo>
                      <a:pt x="256" y="302"/>
                    </a:lnTo>
                    <a:lnTo>
                      <a:pt x="256" y="286"/>
                    </a:lnTo>
                    <a:lnTo>
                      <a:pt x="256" y="286"/>
                    </a:lnTo>
                    <a:lnTo>
                      <a:pt x="260" y="275"/>
                    </a:lnTo>
                    <a:lnTo>
                      <a:pt x="264" y="265"/>
                    </a:lnTo>
                    <a:lnTo>
                      <a:pt x="275" y="244"/>
                    </a:lnTo>
                    <a:lnTo>
                      <a:pt x="275" y="244"/>
                    </a:lnTo>
                    <a:lnTo>
                      <a:pt x="279" y="238"/>
                    </a:lnTo>
                    <a:lnTo>
                      <a:pt x="281" y="234"/>
                    </a:lnTo>
                    <a:lnTo>
                      <a:pt x="281" y="232"/>
                    </a:lnTo>
                    <a:lnTo>
                      <a:pt x="281" y="232"/>
                    </a:lnTo>
                    <a:lnTo>
                      <a:pt x="279" y="228"/>
                    </a:lnTo>
                    <a:lnTo>
                      <a:pt x="277" y="228"/>
                    </a:lnTo>
                    <a:lnTo>
                      <a:pt x="273" y="230"/>
                    </a:lnTo>
                    <a:lnTo>
                      <a:pt x="265" y="238"/>
                    </a:lnTo>
                    <a:lnTo>
                      <a:pt x="265" y="238"/>
                    </a:lnTo>
                    <a:lnTo>
                      <a:pt x="252" y="259"/>
                    </a:lnTo>
                    <a:lnTo>
                      <a:pt x="246" y="269"/>
                    </a:lnTo>
                    <a:lnTo>
                      <a:pt x="240" y="281"/>
                    </a:lnTo>
                    <a:lnTo>
                      <a:pt x="240" y="281"/>
                    </a:lnTo>
                    <a:lnTo>
                      <a:pt x="238" y="296"/>
                    </a:lnTo>
                    <a:lnTo>
                      <a:pt x="236" y="312"/>
                    </a:lnTo>
                    <a:lnTo>
                      <a:pt x="236" y="312"/>
                    </a:lnTo>
                    <a:lnTo>
                      <a:pt x="236" y="339"/>
                    </a:lnTo>
                    <a:lnTo>
                      <a:pt x="240" y="366"/>
                    </a:lnTo>
                    <a:lnTo>
                      <a:pt x="240" y="366"/>
                    </a:lnTo>
                    <a:lnTo>
                      <a:pt x="242" y="379"/>
                    </a:lnTo>
                    <a:lnTo>
                      <a:pt x="248" y="393"/>
                    </a:lnTo>
                    <a:lnTo>
                      <a:pt x="248" y="393"/>
                    </a:lnTo>
                    <a:lnTo>
                      <a:pt x="248" y="399"/>
                    </a:lnTo>
                    <a:lnTo>
                      <a:pt x="250" y="402"/>
                    </a:lnTo>
                    <a:lnTo>
                      <a:pt x="250" y="402"/>
                    </a:lnTo>
                    <a:lnTo>
                      <a:pt x="244" y="412"/>
                    </a:lnTo>
                    <a:lnTo>
                      <a:pt x="244" y="412"/>
                    </a:lnTo>
                    <a:lnTo>
                      <a:pt x="236" y="424"/>
                    </a:lnTo>
                    <a:lnTo>
                      <a:pt x="227" y="435"/>
                    </a:lnTo>
                    <a:lnTo>
                      <a:pt x="209" y="457"/>
                    </a:lnTo>
                    <a:lnTo>
                      <a:pt x="209" y="457"/>
                    </a:lnTo>
                    <a:lnTo>
                      <a:pt x="194" y="476"/>
                    </a:lnTo>
                    <a:lnTo>
                      <a:pt x="180" y="499"/>
                    </a:lnTo>
                    <a:lnTo>
                      <a:pt x="176" y="511"/>
                    </a:lnTo>
                    <a:lnTo>
                      <a:pt x="173" y="522"/>
                    </a:lnTo>
                    <a:lnTo>
                      <a:pt x="171" y="534"/>
                    </a:lnTo>
                    <a:lnTo>
                      <a:pt x="169" y="548"/>
                    </a:lnTo>
                    <a:lnTo>
                      <a:pt x="169" y="548"/>
                    </a:lnTo>
                    <a:lnTo>
                      <a:pt x="171" y="563"/>
                    </a:lnTo>
                    <a:lnTo>
                      <a:pt x="171" y="563"/>
                    </a:lnTo>
                    <a:lnTo>
                      <a:pt x="171" y="565"/>
                    </a:lnTo>
                    <a:lnTo>
                      <a:pt x="173" y="567"/>
                    </a:lnTo>
                    <a:lnTo>
                      <a:pt x="176" y="567"/>
                    </a:lnTo>
                    <a:lnTo>
                      <a:pt x="176" y="567"/>
                    </a:lnTo>
                    <a:lnTo>
                      <a:pt x="180" y="565"/>
                    </a:lnTo>
                    <a:lnTo>
                      <a:pt x="180" y="561"/>
                    </a:lnTo>
                    <a:lnTo>
                      <a:pt x="180" y="561"/>
                    </a:lnTo>
                    <a:lnTo>
                      <a:pt x="180" y="538"/>
                    </a:lnTo>
                    <a:lnTo>
                      <a:pt x="182" y="526"/>
                    </a:lnTo>
                    <a:lnTo>
                      <a:pt x="186" y="515"/>
                    </a:lnTo>
                    <a:lnTo>
                      <a:pt x="186" y="515"/>
                    </a:lnTo>
                    <a:lnTo>
                      <a:pt x="192" y="501"/>
                    </a:lnTo>
                    <a:lnTo>
                      <a:pt x="200" y="490"/>
                    </a:lnTo>
                    <a:lnTo>
                      <a:pt x="217" y="466"/>
                    </a:lnTo>
                    <a:lnTo>
                      <a:pt x="217" y="466"/>
                    </a:lnTo>
                    <a:lnTo>
                      <a:pt x="238" y="443"/>
                    </a:lnTo>
                    <a:lnTo>
                      <a:pt x="248" y="432"/>
                    </a:lnTo>
                    <a:lnTo>
                      <a:pt x="258" y="418"/>
                    </a:lnTo>
                    <a:lnTo>
                      <a:pt x="258" y="418"/>
                    </a:lnTo>
                    <a:lnTo>
                      <a:pt x="269" y="439"/>
                    </a:lnTo>
                    <a:lnTo>
                      <a:pt x="279" y="462"/>
                    </a:lnTo>
                    <a:lnTo>
                      <a:pt x="279" y="462"/>
                    </a:lnTo>
                    <a:lnTo>
                      <a:pt x="287" y="486"/>
                    </a:lnTo>
                    <a:lnTo>
                      <a:pt x="287" y="486"/>
                    </a:lnTo>
                    <a:lnTo>
                      <a:pt x="291" y="507"/>
                    </a:lnTo>
                    <a:lnTo>
                      <a:pt x="293" y="530"/>
                    </a:lnTo>
                    <a:lnTo>
                      <a:pt x="291" y="575"/>
                    </a:lnTo>
                    <a:lnTo>
                      <a:pt x="291" y="575"/>
                    </a:lnTo>
                    <a:lnTo>
                      <a:pt x="291" y="600"/>
                    </a:lnTo>
                    <a:lnTo>
                      <a:pt x="291" y="600"/>
                    </a:lnTo>
                    <a:lnTo>
                      <a:pt x="289" y="604"/>
                    </a:lnTo>
                    <a:lnTo>
                      <a:pt x="287" y="608"/>
                    </a:lnTo>
                    <a:lnTo>
                      <a:pt x="279" y="615"/>
                    </a:lnTo>
                    <a:lnTo>
                      <a:pt x="279" y="615"/>
                    </a:lnTo>
                    <a:lnTo>
                      <a:pt x="265" y="637"/>
                    </a:lnTo>
                    <a:lnTo>
                      <a:pt x="265" y="637"/>
                    </a:lnTo>
                    <a:lnTo>
                      <a:pt x="246" y="660"/>
                    </a:lnTo>
                    <a:lnTo>
                      <a:pt x="231" y="685"/>
                    </a:lnTo>
                    <a:lnTo>
                      <a:pt x="231" y="685"/>
                    </a:lnTo>
                    <a:lnTo>
                      <a:pt x="225" y="697"/>
                    </a:lnTo>
                    <a:lnTo>
                      <a:pt x="221" y="710"/>
                    </a:lnTo>
                    <a:lnTo>
                      <a:pt x="219" y="724"/>
                    </a:lnTo>
                    <a:lnTo>
                      <a:pt x="219" y="739"/>
                    </a:lnTo>
                    <a:lnTo>
                      <a:pt x="219" y="739"/>
                    </a:lnTo>
                    <a:lnTo>
                      <a:pt x="221" y="751"/>
                    </a:lnTo>
                    <a:lnTo>
                      <a:pt x="225" y="762"/>
                    </a:lnTo>
                    <a:lnTo>
                      <a:pt x="231" y="772"/>
                    </a:lnTo>
                    <a:lnTo>
                      <a:pt x="238" y="782"/>
                    </a:lnTo>
                    <a:lnTo>
                      <a:pt x="238" y="782"/>
                    </a:lnTo>
                    <a:lnTo>
                      <a:pt x="252" y="803"/>
                    </a:lnTo>
                    <a:lnTo>
                      <a:pt x="252" y="803"/>
                    </a:lnTo>
                    <a:lnTo>
                      <a:pt x="256" y="805"/>
                    </a:lnTo>
                    <a:lnTo>
                      <a:pt x="260" y="803"/>
                    </a:lnTo>
                    <a:lnTo>
                      <a:pt x="260" y="803"/>
                    </a:lnTo>
                    <a:lnTo>
                      <a:pt x="262" y="801"/>
                    </a:lnTo>
                    <a:lnTo>
                      <a:pt x="262" y="799"/>
                    </a:lnTo>
                    <a:lnTo>
                      <a:pt x="260" y="791"/>
                    </a:lnTo>
                    <a:lnTo>
                      <a:pt x="260" y="791"/>
                    </a:lnTo>
                    <a:lnTo>
                      <a:pt x="244" y="770"/>
                    </a:lnTo>
                    <a:lnTo>
                      <a:pt x="238" y="759"/>
                    </a:lnTo>
                    <a:lnTo>
                      <a:pt x="234" y="747"/>
                    </a:lnTo>
                    <a:lnTo>
                      <a:pt x="234" y="747"/>
                    </a:lnTo>
                    <a:lnTo>
                      <a:pt x="231" y="731"/>
                    </a:lnTo>
                    <a:lnTo>
                      <a:pt x="233" y="716"/>
                    </a:lnTo>
                    <a:lnTo>
                      <a:pt x="233" y="716"/>
                    </a:lnTo>
                    <a:lnTo>
                      <a:pt x="236" y="701"/>
                    </a:lnTo>
                    <a:lnTo>
                      <a:pt x="244" y="687"/>
                    </a:lnTo>
                    <a:lnTo>
                      <a:pt x="254" y="673"/>
                    </a:lnTo>
                    <a:lnTo>
                      <a:pt x="264" y="660"/>
                    </a:lnTo>
                    <a:lnTo>
                      <a:pt x="264" y="660"/>
                    </a:lnTo>
                    <a:lnTo>
                      <a:pt x="289" y="627"/>
                    </a:lnTo>
                    <a:lnTo>
                      <a:pt x="289" y="627"/>
                    </a:lnTo>
                    <a:lnTo>
                      <a:pt x="291" y="650"/>
                    </a:lnTo>
                    <a:lnTo>
                      <a:pt x="295" y="675"/>
                    </a:lnTo>
                    <a:lnTo>
                      <a:pt x="300" y="699"/>
                    </a:lnTo>
                    <a:lnTo>
                      <a:pt x="308" y="722"/>
                    </a:lnTo>
                    <a:lnTo>
                      <a:pt x="308" y="722"/>
                    </a:lnTo>
                    <a:lnTo>
                      <a:pt x="320" y="741"/>
                    </a:lnTo>
                    <a:lnTo>
                      <a:pt x="333" y="760"/>
                    </a:lnTo>
                    <a:lnTo>
                      <a:pt x="349" y="778"/>
                    </a:lnTo>
                    <a:lnTo>
                      <a:pt x="368" y="793"/>
                    </a:lnTo>
                    <a:lnTo>
                      <a:pt x="368" y="793"/>
                    </a:lnTo>
                    <a:lnTo>
                      <a:pt x="380" y="801"/>
                    </a:lnTo>
                    <a:lnTo>
                      <a:pt x="393" y="809"/>
                    </a:lnTo>
                    <a:lnTo>
                      <a:pt x="393" y="809"/>
                    </a:lnTo>
                    <a:lnTo>
                      <a:pt x="397" y="809"/>
                    </a:lnTo>
                    <a:lnTo>
                      <a:pt x="401" y="807"/>
                    </a:lnTo>
                    <a:lnTo>
                      <a:pt x="403" y="805"/>
                    </a:lnTo>
                    <a:lnTo>
                      <a:pt x="401" y="801"/>
                    </a:lnTo>
                    <a:lnTo>
                      <a:pt x="401" y="801"/>
                    </a:lnTo>
                    <a:lnTo>
                      <a:pt x="397" y="797"/>
                    </a:lnTo>
                    <a:lnTo>
                      <a:pt x="393" y="795"/>
                    </a:lnTo>
                    <a:lnTo>
                      <a:pt x="393" y="795"/>
                    </a:lnTo>
                    <a:lnTo>
                      <a:pt x="376" y="782"/>
                    </a:lnTo>
                    <a:lnTo>
                      <a:pt x="358" y="766"/>
                    </a:lnTo>
                    <a:lnTo>
                      <a:pt x="343" y="747"/>
                    </a:lnTo>
                    <a:lnTo>
                      <a:pt x="331" y="728"/>
                    </a:lnTo>
                    <a:lnTo>
                      <a:pt x="331" y="728"/>
                    </a:lnTo>
                    <a:lnTo>
                      <a:pt x="322" y="704"/>
                    </a:lnTo>
                    <a:lnTo>
                      <a:pt x="322" y="704"/>
                    </a:lnTo>
                    <a:lnTo>
                      <a:pt x="324" y="706"/>
                    </a:lnTo>
                    <a:lnTo>
                      <a:pt x="324" y="708"/>
                    </a:lnTo>
                    <a:lnTo>
                      <a:pt x="324" y="708"/>
                    </a:lnTo>
                    <a:lnTo>
                      <a:pt x="322" y="704"/>
                    </a:lnTo>
                    <a:lnTo>
                      <a:pt x="322" y="7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4">
                <a:extLst>
                  <a:ext uri="{FF2B5EF4-FFF2-40B4-BE49-F238E27FC236}">
                    <a16:creationId xmlns:a16="http://schemas.microsoft.com/office/drawing/2014/main" id="{18EACDF4-6C9E-4C93-81C3-19B9794CEE04}"/>
                  </a:ext>
                </a:extLst>
              </p:cNvPr>
              <p:cNvSpPr>
                <a:spLocks/>
              </p:cNvSpPr>
              <p:nvPr/>
            </p:nvSpPr>
            <p:spPr bwMode="auto">
              <a:xfrm>
                <a:off x="11666538" y="11075988"/>
                <a:ext cx="347663" cy="781050"/>
              </a:xfrm>
              <a:custGeom>
                <a:avLst/>
                <a:gdLst>
                  <a:gd name="T0" fmla="*/ 139 w 219"/>
                  <a:gd name="T1" fmla="*/ 490 h 492"/>
                  <a:gd name="T2" fmla="*/ 87 w 219"/>
                  <a:gd name="T3" fmla="*/ 476 h 492"/>
                  <a:gd name="T4" fmla="*/ 66 w 219"/>
                  <a:gd name="T5" fmla="*/ 466 h 492"/>
                  <a:gd name="T6" fmla="*/ 46 w 219"/>
                  <a:gd name="T7" fmla="*/ 457 h 492"/>
                  <a:gd name="T8" fmla="*/ 42 w 219"/>
                  <a:gd name="T9" fmla="*/ 455 h 492"/>
                  <a:gd name="T10" fmla="*/ 39 w 219"/>
                  <a:gd name="T11" fmla="*/ 451 h 492"/>
                  <a:gd name="T12" fmla="*/ 31 w 219"/>
                  <a:gd name="T13" fmla="*/ 441 h 492"/>
                  <a:gd name="T14" fmla="*/ 17 w 219"/>
                  <a:gd name="T15" fmla="*/ 420 h 492"/>
                  <a:gd name="T16" fmla="*/ 2 w 219"/>
                  <a:gd name="T17" fmla="*/ 373 h 492"/>
                  <a:gd name="T18" fmla="*/ 0 w 219"/>
                  <a:gd name="T19" fmla="*/ 323 h 492"/>
                  <a:gd name="T20" fmla="*/ 13 w 219"/>
                  <a:gd name="T21" fmla="*/ 273 h 492"/>
                  <a:gd name="T22" fmla="*/ 37 w 219"/>
                  <a:gd name="T23" fmla="*/ 228 h 492"/>
                  <a:gd name="T24" fmla="*/ 52 w 219"/>
                  <a:gd name="T25" fmla="*/ 207 h 492"/>
                  <a:gd name="T26" fmla="*/ 83 w 219"/>
                  <a:gd name="T27" fmla="*/ 163 h 492"/>
                  <a:gd name="T28" fmla="*/ 93 w 219"/>
                  <a:gd name="T29" fmla="*/ 137 h 492"/>
                  <a:gd name="T30" fmla="*/ 97 w 219"/>
                  <a:gd name="T31" fmla="*/ 122 h 492"/>
                  <a:gd name="T32" fmla="*/ 99 w 219"/>
                  <a:gd name="T33" fmla="*/ 77 h 492"/>
                  <a:gd name="T34" fmla="*/ 97 w 219"/>
                  <a:gd name="T35" fmla="*/ 35 h 492"/>
                  <a:gd name="T36" fmla="*/ 99 w 219"/>
                  <a:gd name="T37" fmla="*/ 23 h 492"/>
                  <a:gd name="T38" fmla="*/ 104 w 219"/>
                  <a:gd name="T39" fmla="*/ 16 h 492"/>
                  <a:gd name="T40" fmla="*/ 118 w 219"/>
                  <a:gd name="T41" fmla="*/ 10 h 492"/>
                  <a:gd name="T42" fmla="*/ 130 w 219"/>
                  <a:gd name="T43" fmla="*/ 6 h 492"/>
                  <a:gd name="T44" fmla="*/ 188 w 219"/>
                  <a:gd name="T45" fmla="*/ 0 h 492"/>
                  <a:gd name="T46" fmla="*/ 194 w 219"/>
                  <a:gd name="T47" fmla="*/ 0 h 492"/>
                  <a:gd name="T48" fmla="*/ 201 w 219"/>
                  <a:gd name="T49" fmla="*/ 6 h 492"/>
                  <a:gd name="T50" fmla="*/ 203 w 219"/>
                  <a:gd name="T51" fmla="*/ 10 h 492"/>
                  <a:gd name="T52" fmla="*/ 213 w 219"/>
                  <a:gd name="T53" fmla="*/ 41 h 492"/>
                  <a:gd name="T54" fmla="*/ 219 w 219"/>
                  <a:gd name="T55" fmla="*/ 54 h 492"/>
                  <a:gd name="T56" fmla="*/ 217 w 219"/>
                  <a:gd name="T57" fmla="*/ 58 h 492"/>
                  <a:gd name="T58" fmla="*/ 209 w 219"/>
                  <a:gd name="T59" fmla="*/ 81 h 492"/>
                  <a:gd name="T60" fmla="*/ 184 w 219"/>
                  <a:gd name="T61" fmla="*/ 161 h 492"/>
                  <a:gd name="T62" fmla="*/ 174 w 219"/>
                  <a:gd name="T63" fmla="*/ 157 h 492"/>
                  <a:gd name="T64" fmla="*/ 164 w 219"/>
                  <a:gd name="T65" fmla="*/ 155 h 492"/>
                  <a:gd name="T66" fmla="*/ 155 w 219"/>
                  <a:gd name="T67" fmla="*/ 159 h 492"/>
                  <a:gd name="T68" fmla="*/ 157 w 219"/>
                  <a:gd name="T69" fmla="*/ 161 h 492"/>
                  <a:gd name="T70" fmla="*/ 184 w 219"/>
                  <a:gd name="T71" fmla="*/ 182 h 492"/>
                  <a:gd name="T72" fmla="*/ 190 w 219"/>
                  <a:gd name="T73" fmla="*/ 192 h 492"/>
                  <a:gd name="T74" fmla="*/ 192 w 219"/>
                  <a:gd name="T75" fmla="*/ 205 h 492"/>
                  <a:gd name="T76" fmla="*/ 190 w 219"/>
                  <a:gd name="T77" fmla="*/ 236 h 492"/>
                  <a:gd name="T78" fmla="*/ 188 w 219"/>
                  <a:gd name="T79" fmla="*/ 252 h 492"/>
                  <a:gd name="T80" fmla="*/ 166 w 219"/>
                  <a:gd name="T81" fmla="*/ 304 h 492"/>
                  <a:gd name="T82" fmla="*/ 143 w 219"/>
                  <a:gd name="T83" fmla="*/ 356 h 492"/>
                  <a:gd name="T84" fmla="*/ 133 w 219"/>
                  <a:gd name="T85" fmla="*/ 383 h 492"/>
                  <a:gd name="T86" fmla="*/ 128 w 219"/>
                  <a:gd name="T87" fmla="*/ 428 h 492"/>
                  <a:gd name="T88" fmla="*/ 130 w 219"/>
                  <a:gd name="T89" fmla="*/ 457 h 492"/>
                  <a:gd name="T90" fmla="*/ 133 w 219"/>
                  <a:gd name="T91" fmla="*/ 470 h 492"/>
                  <a:gd name="T92" fmla="*/ 139 w 219"/>
                  <a:gd name="T93" fmla="*/ 492 h 492"/>
                  <a:gd name="T94" fmla="*/ 139 w 219"/>
                  <a:gd name="T95" fmla="*/ 490 h 492"/>
                  <a:gd name="T96" fmla="*/ 139 w 219"/>
                  <a:gd name="T97" fmla="*/ 49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492">
                    <a:moveTo>
                      <a:pt x="139" y="490"/>
                    </a:moveTo>
                    <a:lnTo>
                      <a:pt x="139" y="490"/>
                    </a:lnTo>
                    <a:lnTo>
                      <a:pt x="112" y="484"/>
                    </a:lnTo>
                    <a:lnTo>
                      <a:pt x="87" y="476"/>
                    </a:lnTo>
                    <a:lnTo>
                      <a:pt x="87" y="476"/>
                    </a:lnTo>
                    <a:lnTo>
                      <a:pt x="66" y="466"/>
                    </a:lnTo>
                    <a:lnTo>
                      <a:pt x="46" y="457"/>
                    </a:lnTo>
                    <a:lnTo>
                      <a:pt x="46" y="457"/>
                    </a:lnTo>
                    <a:lnTo>
                      <a:pt x="42" y="455"/>
                    </a:lnTo>
                    <a:lnTo>
                      <a:pt x="42" y="455"/>
                    </a:lnTo>
                    <a:lnTo>
                      <a:pt x="39" y="451"/>
                    </a:lnTo>
                    <a:lnTo>
                      <a:pt x="39" y="451"/>
                    </a:lnTo>
                    <a:lnTo>
                      <a:pt x="31" y="441"/>
                    </a:lnTo>
                    <a:lnTo>
                      <a:pt x="31" y="441"/>
                    </a:lnTo>
                    <a:lnTo>
                      <a:pt x="17" y="420"/>
                    </a:lnTo>
                    <a:lnTo>
                      <a:pt x="17" y="420"/>
                    </a:lnTo>
                    <a:lnTo>
                      <a:pt x="8" y="397"/>
                    </a:lnTo>
                    <a:lnTo>
                      <a:pt x="2" y="373"/>
                    </a:lnTo>
                    <a:lnTo>
                      <a:pt x="0" y="348"/>
                    </a:lnTo>
                    <a:lnTo>
                      <a:pt x="0" y="323"/>
                    </a:lnTo>
                    <a:lnTo>
                      <a:pt x="6" y="298"/>
                    </a:lnTo>
                    <a:lnTo>
                      <a:pt x="13" y="273"/>
                    </a:lnTo>
                    <a:lnTo>
                      <a:pt x="23" y="250"/>
                    </a:lnTo>
                    <a:lnTo>
                      <a:pt x="37" y="228"/>
                    </a:lnTo>
                    <a:lnTo>
                      <a:pt x="37" y="228"/>
                    </a:lnTo>
                    <a:lnTo>
                      <a:pt x="52" y="207"/>
                    </a:lnTo>
                    <a:lnTo>
                      <a:pt x="70" y="186"/>
                    </a:lnTo>
                    <a:lnTo>
                      <a:pt x="83" y="163"/>
                    </a:lnTo>
                    <a:lnTo>
                      <a:pt x="89" y="151"/>
                    </a:lnTo>
                    <a:lnTo>
                      <a:pt x="93" y="137"/>
                    </a:lnTo>
                    <a:lnTo>
                      <a:pt x="93" y="137"/>
                    </a:lnTo>
                    <a:lnTo>
                      <a:pt x="97" y="122"/>
                    </a:lnTo>
                    <a:lnTo>
                      <a:pt x="97" y="108"/>
                    </a:lnTo>
                    <a:lnTo>
                      <a:pt x="99" y="77"/>
                    </a:lnTo>
                    <a:lnTo>
                      <a:pt x="99" y="77"/>
                    </a:lnTo>
                    <a:lnTo>
                      <a:pt x="97" y="35"/>
                    </a:lnTo>
                    <a:lnTo>
                      <a:pt x="97" y="35"/>
                    </a:lnTo>
                    <a:lnTo>
                      <a:pt x="99" y="23"/>
                    </a:lnTo>
                    <a:lnTo>
                      <a:pt x="101" y="19"/>
                    </a:lnTo>
                    <a:lnTo>
                      <a:pt x="104" y="16"/>
                    </a:lnTo>
                    <a:lnTo>
                      <a:pt x="104" y="16"/>
                    </a:lnTo>
                    <a:lnTo>
                      <a:pt x="118" y="10"/>
                    </a:lnTo>
                    <a:lnTo>
                      <a:pt x="130" y="6"/>
                    </a:lnTo>
                    <a:lnTo>
                      <a:pt x="130" y="6"/>
                    </a:lnTo>
                    <a:lnTo>
                      <a:pt x="159" y="2"/>
                    </a:lnTo>
                    <a:lnTo>
                      <a:pt x="188" y="0"/>
                    </a:lnTo>
                    <a:lnTo>
                      <a:pt x="188" y="0"/>
                    </a:lnTo>
                    <a:lnTo>
                      <a:pt x="194" y="0"/>
                    </a:lnTo>
                    <a:lnTo>
                      <a:pt x="197" y="2"/>
                    </a:lnTo>
                    <a:lnTo>
                      <a:pt x="201" y="6"/>
                    </a:lnTo>
                    <a:lnTo>
                      <a:pt x="203" y="10"/>
                    </a:lnTo>
                    <a:lnTo>
                      <a:pt x="203" y="10"/>
                    </a:lnTo>
                    <a:lnTo>
                      <a:pt x="213" y="41"/>
                    </a:lnTo>
                    <a:lnTo>
                      <a:pt x="213" y="41"/>
                    </a:lnTo>
                    <a:lnTo>
                      <a:pt x="217" y="50"/>
                    </a:lnTo>
                    <a:lnTo>
                      <a:pt x="219" y="54"/>
                    </a:lnTo>
                    <a:lnTo>
                      <a:pt x="217" y="58"/>
                    </a:lnTo>
                    <a:lnTo>
                      <a:pt x="217" y="58"/>
                    </a:lnTo>
                    <a:lnTo>
                      <a:pt x="209" y="81"/>
                    </a:lnTo>
                    <a:lnTo>
                      <a:pt x="209" y="81"/>
                    </a:lnTo>
                    <a:lnTo>
                      <a:pt x="197" y="120"/>
                    </a:lnTo>
                    <a:lnTo>
                      <a:pt x="184" y="161"/>
                    </a:lnTo>
                    <a:lnTo>
                      <a:pt x="184" y="161"/>
                    </a:lnTo>
                    <a:lnTo>
                      <a:pt x="174" y="157"/>
                    </a:lnTo>
                    <a:lnTo>
                      <a:pt x="164" y="155"/>
                    </a:lnTo>
                    <a:lnTo>
                      <a:pt x="164" y="155"/>
                    </a:lnTo>
                    <a:lnTo>
                      <a:pt x="157" y="157"/>
                    </a:lnTo>
                    <a:lnTo>
                      <a:pt x="155" y="159"/>
                    </a:lnTo>
                    <a:lnTo>
                      <a:pt x="157" y="161"/>
                    </a:lnTo>
                    <a:lnTo>
                      <a:pt x="157" y="161"/>
                    </a:lnTo>
                    <a:lnTo>
                      <a:pt x="176" y="174"/>
                    </a:lnTo>
                    <a:lnTo>
                      <a:pt x="184" y="182"/>
                    </a:lnTo>
                    <a:lnTo>
                      <a:pt x="188" y="186"/>
                    </a:lnTo>
                    <a:lnTo>
                      <a:pt x="190" y="192"/>
                    </a:lnTo>
                    <a:lnTo>
                      <a:pt x="190" y="192"/>
                    </a:lnTo>
                    <a:lnTo>
                      <a:pt x="192" y="205"/>
                    </a:lnTo>
                    <a:lnTo>
                      <a:pt x="192" y="221"/>
                    </a:lnTo>
                    <a:lnTo>
                      <a:pt x="190" y="236"/>
                    </a:lnTo>
                    <a:lnTo>
                      <a:pt x="188" y="252"/>
                    </a:lnTo>
                    <a:lnTo>
                      <a:pt x="188" y="252"/>
                    </a:lnTo>
                    <a:lnTo>
                      <a:pt x="178" y="279"/>
                    </a:lnTo>
                    <a:lnTo>
                      <a:pt x="166" y="304"/>
                    </a:lnTo>
                    <a:lnTo>
                      <a:pt x="155" y="329"/>
                    </a:lnTo>
                    <a:lnTo>
                      <a:pt x="143" y="356"/>
                    </a:lnTo>
                    <a:lnTo>
                      <a:pt x="143" y="356"/>
                    </a:lnTo>
                    <a:lnTo>
                      <a:pt x="133" y="383"/>
                    </a:lnTo>
                    <a:lnTo>
                      <a:pt x="128" y="412"/>
                    </a:lnTo>
                    <a:lnTo>
                      <a:pt x="128" y="428"/>
                    </a:lnTo>
                    <a:lnTo>
                      <a:pt x="128" y="441"/>
                    </a:lnTo>
                    <a:lnTo>
                      <a:pt x="130" y="457"/>
                    </a:lnTo>
                    <a:lnTo>
                      <a:pt x="133" y="470"/>
                    </a:lnTo>
                    <a:lnTo>
                      <a:pt x="133" y="470"/>
                    </a:lnTo>
                    <a:lnTo>
                      <a:pt x="139" y="492"/>
                    </a:lnTo>
                    <a:lnTo>
                      <a:pt x="139" y="492"/>
                    </a:lnTo>
                    <a:lnTo>
                      <a:pt x="139" y="490"/>
                    </a:lnTo>
                    <a:lnTo>
                      <a:pt x="139" y="490"/>
                    </a:lnTo>
                    <a:lnTo>
                      <a:pt x="137" y="490"/>
                    </a:lnTo>
                    <a:lnTo>
                      <a:pt x="139" y="490"/>
                    </a:lnTo>
                    <a:lnTo>
                      <a:pt x="139" y="4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5">
                <a:extLst>
                  <a:ext uri="{FF2B5EF4-FFF2-40B4-BE49-F238E27FC236}">
                    <a16:creationId xmlns:a16="http://schemas.microsoft.com/office/drawing/2014/main" id="{EE6F6AD3-9CCD-4F50-AB97-7A67480E1DCA}"/>
                  </a:ext>
                </a:extLst>
              </p:cNvPr>
              <p:cNvSpPr>
                <a:spLocks/>
              </p:cNvSpPr>
              <p:nvPr/>
            </p:nvSpPr>
            <p:spPr bwMode="auto">
              <a:xfrm>
                <a:off x="12458700" y="11190288"/>
                <a:ext cx="292100" cy="190500"/>
              </a:xfrm>
              <a:custGeom>
                <a:avLst/>
                <a:gdLst>
                  <a:gd name="T0" fmla="*/ 165 w 184"/>
                  <a:gd name="T1" fmla="*/ 120 h 120"/>
                  <a:gd name="T2" fmla="*/ 155 w 184"/>
                  <a:gd name="T3" fmla="*/ 118 h 120"/>
                  <a:gd name="T4" fmla="*/ 148 w 184"/>
                  <a:gd name="T5" fmla="*/ 114 h 120"/>
                  <a:gd name="T6" fmla="*/ 128 w 184"/>
                  <a:gd name="T7" fmla="*/ 110 h 120"/>
                  <a:gd name="T8" fmla="*/ 122 w 184"/>
                  <a:gd name="T9" fmla="*/ 110 h 120"/>
                  <a:gd name="T10" fmla="*/ 113 w 184"/>
                  <a:gd name="T11" fmla="*/ 116 h 120"/>
                  <a:gd name="T12" fmla="*/ 107 w 184"/>
                  <a:gd name="T13" fmla="*/ 120 h 120"/>
                  <a:gd name="T14" fmla="*/ 103 w 184"/>
                  <a:gd name="T15" fmla="*/ 116 h 120"/>
                  <a:gd name="T16" fmla="*/ 82 w 184"/>
                  <a:gd name="T17" fmla="*/ 98 h 120"/>
                  <a:gd name="T18" fmla="*/ 37 w 184"/>
                  <a:gd name="T19" fmla="*/ 65 h 120"/>
                  <a:gd name="T20" fmla="*/ 28 w 184"/>
                  <a:gd name="T21" fmla="*/ 60 h 120"/>
                  <a:gd name="T22" fmla="*/ 10 w 184"/>
                  <a:gd name="T23" fmla="*/ 40 h 120"/>
                  <a:gd name="T24" fmla="*/ 4 w 184"/>
                  <a:gd name="T25" fmla="*/ 31 h 120"/>
                  <a:gd name="T26" fmla="*/ 0 w 184"/>
                  <a:gd name="T27" fmla="*/ 5 h 120"/>
                  <a:gd name="T28" fmla="*/ 2 w 184"/>
                  <a:gd name="T29" fmla="*/ 2 h 120"/>
                  <a:gd name="T30" fmla="*/ 14 w 184"/>
                  <a:gd name="T31" fmla="*/ 0 h 120"/>
                  <a:gd name="T32" fmla="*/ 28 w 184"/>
                  <a:gd name="T33" fmla="*/ 2 h 120"/>
                  <a:gd name="T34" fmla="*/ 68 w 184"/>
                  <a:gd name="T35" fmla="*/ 17 h 120"/>
                  <a:gd name="T36" fmla="*/ 91 w 184"/>
                  <a:gd name="T37" fmla="*/ 27 h 120"/>
                  <a:gd name="T38" fmla="*/ 119 w 184"/>
                  <a:gd name="T39" fmla="*/ 34 h 120"/>
                  <a:gd name="T40" fmla="*/ 138 w 184"/>
                  <a:gd name="T41" fmla="*/ 34 h 120"/>
                  <a:gd name="T42" fmla="*/ 144 w 184"/>
                  <a:gd name="T43" fmla="*/ 33 h 120"/>
                  <a:gd name="T44" fmla="*/ 169 w 184"/>
                  <a:gd name="T45" fmla="*/ 21 h 120"/>
                  <a:gd name="T46" fmla="*/ 173 w 184"/>
                  <a:gd name="T47" fmla="*/ 21 h 120"/>
                  <a:gd name="T48" fmla="*/ 181 w 184"/>
                  <a:gd name="T49" fmla="*/ 25 h 120"/>
                  <a:gd name="T50" fmla="*/ 182 w 184"/>
                  <a:gd name="T51" fmla="*/ 29 h 120"/>
                  <a:gd name="T52" fmla="*/ 184 w 184"/>
                  <a:gd name="T53" fmla="*/ 38 h 120"/>
                  <a:gd name="T54" fmla="*/ 177 w 184"/>
                  <a:gd name="T55" fmla="*/ 46 h 120"/>
                  <a:gd name="T56" fmla="*/ 150 w 184"/>
                  <a:gd name="T57" fmla="*/ 62 h 120"/>
                  <a:gd name="T58" fmla="*/ 122 w 184"/>
                  <a:gd name="T59" fmla="*/ 75 h 120"/>
                  <a:gd name="T60" fmla="*/ 122 w 184"/>
                  <a:gd name="T61" fmla="*/ 77 h 120"/>
                  <a:gd name="T62" fmla="*/ 136 w 184"/>
                  <a:gd name="T63" fmla="*/ 83 h 120"/>
                  <a:gd name="T64" fmla="*/ 167 w 184"/>
                  <a:gd name="T65" fmla="*/ 93 h 120"/>
                  <a:gd name="T66" fmla="*/ 173 w 184"/>
                  <a:gd name="T67" fmla="*/ 93 h 120"/>
                  <a:gd name="T68" fmla="*/ 179 w 184"/>
                  <a:gd name="T69" fmla="*/ 96 h 120"/>
                  <a:gd name="T70" fmla="*/ 179 w 184"/>
                  <a:gd name="T71" fmla="*/ 102 h 120"/>
                  <a:gd name="T72" fmla="*/ 177 w 184"/>
                  <a:gd name="T73" fmla="*/ 106 h 120"/>
                  <a:gd name="T74" fmla="*/ 169 w 184"/>
                  <a:gd name="T75" fmla="*/ 118 h 120"/>
                  <a:gd name="T76" fmla="*/ 165 w 184"/>
                  <a:gd name="T7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120">
                    <a:moveTo>
                      <a:pt x="165" y="120"/>
                    </a:moveTo>
                    <a:lnTo>
                      <a:pt x="165" y="120"/>
                    </a:lnTo>
                    <a:lnTo>
                      <a:pt x="161" y="120"/>
                    </a:lnTo>
                    <a:lnTo>
                      <a:pt x="155" y="118"/>
                    </a:lnTo>
                    <a:lnTo>
                      <a:pt x="148" y="114"/>
                    </a:lnTo>
                    <a:lnTo>
                      <a:pt x="148" y="114"/>
                    </a:lnTo>
                    <a:lnTo>
                      <a:pt x="134" y="110"/>
                    </a:lnTo>
                    <a:lnTo>
                      <a:pt x="128" y="110"/>
                    </a:lnTo>
                    <a:lnTo>
                      <a:pt x="122" y="110"/>
                    </a:lnTo>
                    <a:lnTo>
                      <a:pt x="122" y="110"/>
                    </a:lnTo>
                    <a:lnTo>
                      <a:pt x="113" y="116"/>
                    </a:lnTo>
                    <a:lnTo>
                      <a:pt x="113" y="116"/>
                    </a:lnTo>
                    <a:lnTo>
                      <a:pt x="107" y="120"/>
                    </a:lnTo>
                    <a:lnTo>
                      <a:pt x="107" y="120"/>
                    </a:lnTo>
                    <a:lnTo>
                      <a:pt x="103" y="116"/>
                    </a:lnTo>
                    <a:lnTo>
                      <a:pt x="103" y="116"/>
                    </a:lnTo>
                    <a:lnTo>
                      <a:pt x="82" y="98"/>
                    </a:lnTo>
                    <a:lnTo>
                      <a:pt x="82" y="98"/>
                    </a:lnTo>
                    <a:lnTo>
                      <a:pt x="61" y="81"/>
                    </a:lnTo>
                    <a:lnTo>
                      <a:pt x="37" y="65"/>
                    </a:lnTo>
                    <a:lnTo>
                      <a:pt x="37" y="65"/>
                    </a:lnTo>
                    <a:lnTo>
                      <a:pt x="28" y="60"/>
                    </a:lnTo>
                    <a:lnTo>
                      <a:pt x="18" y="50"/>
                    </a:lnTo>
                    <a:lnTo>
                      <a:pt x="10" y="40"/>
                    </a:lnTo>
                    <a:lnTo>
                      <a:pt x="4" y="31"/>
                    </a:lnTo>
                    <a:lnTo>
                      <a:pt x="4" y="31"/>
                    </a:lnTo>
                    <a:lnTo>
                      <a:pt x="0" y="17"/>
                    </a:lnTo>
                    <a:lnTo>
                      <a:pt x="0" y="5"/>
                    </a:lnTo>
                    <a:lnTo>
                      <a:pt x="0" y="5"/>
                    </a:lnTo>
                    <a:lnTo>
                      <a:pt x="2" y="2"/>
                    </a:lnTo>
                    <a:lnTo>
                      <a:pt x="6" y="0"/>
                    </a:lnTo>
                    <a:lnTo>
                      <a:pt x="14" y="0"/>
                    </a:lnTo>
                    <a:lnTo>
                      <a:pt x="14" y="0"/>
                    </a:lnTo>
                    <a:lnTo>
                      <a:pt x="28" y="2"/>
                    </a:lnTo>
                    <a:lnTo>
                      <a:pt x="41" y="5"/>
                    </a:lnTo>
                    <a:lnTo>
                      <a:pt x="68" y="17"/>
                    </a:lnTo>
                    <a:lnTo>
                      <a:pt x="68" y="17"/>
                    </a:lnTo>
                    <a:lnTo>
                      <a:pt x="91" y="27"/>
                    </a:lnTo>
                    <a:lnTo>
                      <a:pt x="119" y="34"/>
                    </a:lnTo>
                    <a:lnTo>
                      <a:pt x="119" y="34"/>
                    </a:lnTo>
                    <a:lnTo>
                      <a:pt x="130" y="36"/>
                    </a:lnTo>
                    <a:lnTo>
                      <a:pt x="138" y="34"/>
                    </a:lnTo>
                    <a:lnTo>
                      <a:pt x="144" y="33"/>
                    </a:lnTo>
                    <a:lnTo>
                      <a:pt x="144" y="33"/>
                    </a:lnTo>
                    <a:lnTo>
                      <a:pt x="157" y="27"/>
                    </a:lnTo>
                    <a:lnTo>
                      <a:pt x="169" y="21"/>
                    </a:lnTo>
                    <a:lnTo>
                      <a:pt x="169" y="21"/>
                    </a:lnTo>
                    <a:lnTo>
                      <a:pt x="173" y="21"/>
                    </a:lnTo>
                    <a:lnTo>
                      <a:pt x="177" y="21"/>
                    </a:lnTo>
                    <a:lnTo>
                      <a:pt x="181" y="25"/>
                    </a:lnTo>
                    <a:lnTo>
                      <a:pt x="182" y="29"/>
                    </a:lnTo>
                    <a:lnTo>
                      <a:pt x="182" y="29"/>
                    </a:lnTo>
                    <a:lnTo>
                      <a:pt x="184" y="34"/>
                    </a:lnTo>
                    <a:lnTo>
                      <a:pt x="184" y="38"/>
                    </a:lnTo>
                    <a:lnTo>
                      <a:pt x="181" y="42"/>
                    </a:lnTo>
                    <a:lnTo>
                      <a:pt x="177" y="46"/>
                    </a:lnTo>
                    <a:lnTo>
                      <a:pt x="177" y="46"/>
                    </a:lnTo>
                    <a:lnTo>
                      <a:pt x="150" y="62"/>
                    </a:lnTo>
                    <a:lnTo>
                      <a:pt x="122" y="75"/>
                    </a:lnTo>
                    <a:lnTo>
                      <a:pt x="122" y="75"/>
                    </a:lnTo>
                    <a:lnTo>
                      <a:pt x="121" y="75"/>
                    </a:lnTo>
                    <a:lnTo>
                      <a:pt x="122" y="77"/>
                    </a:lnTo>
                    <a:lnTo>
                      <a:pt x="126" y="79"/>
                    </a:lnTo>
                    <a:lnTo>
                      <a:pt x="136" y="83"/>
                    </a:lnTo>
                    <a:lnTo>
                      <a:pt x="136" y="83"/>
                    </a:lnTo>
                    <a:lnTo>
                      <a:pt x="167" y="93"/>
                    </a:lnTo>
                    <a:lnTo>
                      <a:pt x="167" y="93"/>
                    </a:lnTo>
                    <a:lnTo>
                      <a:pt x="173" y="93"/>
                    </a:lnTo>
                    <a:lnTo>
                      <a:pt x="177" y="94"/>
                    </a:lnTo>
                    <a:lnTo>
                      <a:pt x="179" y="96"/>
                    </a:lnTo>
                    <a:lnTo>
                      <a:pt x="179" y="96"/>
                    </a:lnTo>
                    <a:lnTo>
                      <a:pt x="179" y="102"/>
                    </a:lnTo>
                    <a:lnTo>
                      <a:pt x="177" y="106"/>
                    </a:lnTo>
                    <a:lnTo>
                      <a:pt x="177" y="106"/>
                    </a:lnTo>
                    <a:lnTo>
                      <a:pt x="173" y="114"/>
                    </a:lnTo>
                    <a:lnTo>
                      <a:pt x="169" y="118"/>
                    </a:lnTo>
                    <a:lnTo>
                      <a:pt x="165" y="120"/>
                    </a:lnTo>
                    <a:lnTo>
                      <a:pt x="16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6">
                <a:extLst>
                  <a:ext uri="{FF2B5EF4-FFF2-40B4-BE49-F238E27FC236}">
                    <a16:creationId xmlns:a16="http://schemas.microsoft.com/office/drawing/2014/main" id="{EB7B21F7-B026-4B26-8B43-A197F8BE88E2}"/>
                  </a:ext>
                </a:extLst>
              </p:cNvPr>
              <p:cNvSpPr>
                <a:spLocks/>
              </p:cNvSpPr>
              <p:nvPr/>
            </p:nvSpPr>
            <p:spPr bwMode="auto">
              <a:xfrm>
                <a:off x="11814175" y="11861800"/>
                <a:ext cx="214313" cy="258762"/>
              </a:xfrm>
              <a:custGeom>
                <a:avLst/>
                <a:gdLst>
                  <a:gd name="T0" fmla="*/ 89 w 135"/>
                  <a:gd name="T1" fmla="*/ 159 h 163"/>
                  <a:gd name="T2" fmla="*/ 89 w 135"/>
                  <a:gd name="T3" fmla="*/ 159 h 163"/>
                  <a:gd name="T4" fmla="*/ 79 w 135"/>
                  <a:gd name="T5" fmla="*/ 161 h 163"/>
                  <a:gd name="T6" fmla="*/ 68 w 135"/>
                  <a:gd name="T7" fmla="*/ 163 h 163"/>
                  <a:gd name="T8" fmla="*/ 58 w 135"/>
                  <a:gd name="T9" fmla="*/ 161 h 163"/>
                  <a:gd name="T10" fmla="*/ 50 w 135"/>
                  <a:gd name="T11" fmla="*/ 157 h 163"/>
                  <a:gd name="T12" fmla="*/ 50 w 135"/>
                  <a:gd name="T13" fmla="*/ 157 h 163"/>
                  <a:gd name="T14" fmla="*/ 42 w 135"/>
                  <a:gd name="T15" fmla="*/ 147 h 163"/>
                  <a:gd name="T16" fmla="*/ 37 w 135"/>
                  <a:gd name="T17" fmla="*/ 136 h 163"/>
                  <a:gd name="T18" fmla="*/ 31 w 135"/>
                  <a:gd name="T19" fmla="*/ 111 h 163"/>
                  <a:gd name="T20" fmla="*/ 31 w 135"/>
                  <a:gd name="T21" fmla="*/ 111 h 163"/>
                  <a:gd name="T22" fmla="*/ 15 w 135"/>
                  <a:gd name="T23" fmla="*/ 55 h 163"/>
                  <a:gd name="T24" fmla="*/ 15 w 135"/>
                  <a:gd name="T25" fmla="*/ 55 h 163"/>
                  <a:gd name="T26" fmla="*/ 8 w 135"/>
                  <a:gd name="T27" fmla="*/ 28 h 163"/>
                  <a:gd name="T28" fmla="*/ 8 w 135"/>
                  <a:gd name="T29" fmla="*/ 28 h 163"/>
                  <a:gd name="T30" fmla="*/ 4 w 135"/>
                  <a:gd name="T31" fmla="*/ 14 h 163"/>
                  <a:gd name="T32" fmla="*/ 2 w 135"/>
                  <a:gd name="T33" fmla="*/ 6 h 163"/>
                  <a:gd name="T34" fmla="*/ 0 w 135"/>
                  <a:gd name="T35" fmla="*/ 0 h 163"/>
                  <a:gd name="T36" fmla="*/ 0 w 135"/>
                  <a:gd name="T37" fmla="*/ 0 h 163"/>
                  <a:gd name="T38" fmla="*/ 25 w 135"/>
                  <a:gd name="T39" fmla="*/ 6 h 163"/>
                  <a:gd name="T40" fmla="*/ 52 w 135"/>
                  <a:gd name="T41" fmla="*/ 12 h 163"/>
                  <a:gd name="T42" fmla="*/ 52 w 135"/>
                  <a:gd name="T43" fmla="*/ 12 h 163"/>
                  <a:gd name="T44" fmla="*/ 56 w 135"/>
                  <a:gd name="T45" fmla="*/ 14 h 163"/>
                  <a:gd name="T46" fmla="*/ 58 w 135"/>
                  <a:gd name="T47" fmla="*/ 18 h 163"/>
                  <a:gd name="T48" fmla="*/ 58 w 135"/>
                  <a:gd name="T49" fmla="*/ 18 h 163"/>
                  <a:gd name="T50" fmla="*/ 66 w 135"/>
                  <a:gd name="T51" fmla="*/ 29 h 163"/>
                  <a:gd name="T52" fmla="*/ 66 w 135"/>
                  <a:gd name="T53" fmla="*/ 29 h 163"/>
                  <a:gd name="T54" fmla="*/ 81 w 135"/>
                  <a:gd name="T55" fmla="*/ 49 h 163"/>
                  <a:gd name="T56" fmla="*/ 81 w 135"/>
                  <a:gd name="T57" fmla="*/ 49 h 163"/>
                  <a:gd name="T58" fmla="*/ 97 w 135"/>
                  <a:gd name="T59" fmla="*/ 66 h 163"/>
                  <a:gd name="T60" fmla="*/ 97 w 135"/>
                  <a:gd name="T61" fmla="*/ 66 h 163"/>
                  <a:gd name="T62" fmla="*/ 116 w 135"/>
                  <a:gd name="T63" fmla="*/ 89 h 163"/>
                  <a:gd name="T64" fmla="*/ 126 w 135"/>
                  <a:gd name="T65" fmla="*/ 101 h 163"/>
                  <a:gd name="T66" fmla="*/ 133 w 135"/>
                  <a:gd name="T67" fmla="*/ 113 h 163"/>
                  <a:gd name="T68" fmla="*/ 133 w 135"/>
                  <a:gd name="T69" fmla="*/ 113 h 163"/>
                  <a:gd name="T70" fmla="*/ 135 w 135"/>
                  <a:gd name="T71" fmla="*/ 118 h 163"/>
                  <a:gd name="T72" fmla="*/ 135 w 135"/>
                  <a:gd name="T73" fmla="*/ 118 h 163"/>
                  <a:gd name="T74" fmla="*/ 135 w 135"/>
                  <a:gd name="T75" fmla="*/ 122 h 163"/>
                  <a:gd name="T76" fmla="*/ 135 w 135"/>
                  <a:gd name="T77" fmla="*/ 126 h 163"/>
                  <a:gd name="T78" fmla="*/ 135 w 135"/>
                  <a:gd name="T79" fmla="*/ 126 h 163"/>
                  <a:gd name="T80" fmla="*/ 131 w 135"/>
                  <a:gd name="T81" fmla="*/ 134 h 163"/>
                  <a:gd name="T82" fmla="*/ 128 w 135"/>
                  <a:gd name="T83" fmla="*/ 142 h 163"/>
                  <a:gd name="T84" fmla="*/ 128 w 135"/>
                  <a:gd name="T85" fmla="*/ 142 h 163"/>
                  <a:gd name="T86" fmla="*/ 120 w 135"/>
                  <a:gd name="T87" fmla="*/ 149 h 163"/>
                  <a:gd name="T88" fmla="*/ 110 w 135"/>
                  <a:gd name="T89" fmla="*/ 153 h 163"/>
                  <a:gd name="T90" fmla="*/ 89 w 135"/>
                  <a:gd name="T91" fmla="*/ 159 h 163"/>
                  <a:gd name="T92" fmla="*/ 89 w 135"/>
                  <a:gd name="T93" fmla="*/ 159 h 163"/>
                  <a:gd name="T94" fmla="*/ 89 w 135"/>
                  <a:gd name="T95" fmla="*/ 159 h 163"/>
                  <a:gd name="T96" fmla="*/ 89 w 135"/>
                  <a:gd name="T97" fmla="*/ 159 h 163"/>
                  <a:gd name="T98" fmla="*/ 79 w 135"/>
                  <a:gd name="T99" fmla="*/ 163 h 163"/>
                  <a:gd name="T100" fmla="*/ 89 w 135"/>
                  <a:gd name="T101" fmla="*/ 159 h 163"/>
                  <a:gd name="T102" fmla="*/ 89 w 135"/>
                  <a:gd name="T103" fmla="*/ 15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63">
                    <a:moveTo>
                      <a:pt x="89" y="159"/>
                    </a:moveTo>
                    <a:lnTo>
                      <a:pt x="89" y="159"/>
                    </a:lnTo>
                    <a:lnTo>
                      <a:pt x="79" y="161"/>
                    </a:lnTo>
                    <a:lnTo>
                      <a:pt x="68" y="163"/>
                    </a:lnTo>
                    <a:lnTo>
                      <a:pt x="58" y="161"/>
                    </a:lnTo>
                    <a:lnTo>
                      <a:pt x="50" y="157"/>
                    </a:lnTo>
                    <a:lnTo>
                      <a:pt x="50" y="157"/>
                    </a:lnTo>
                    <a:lnTo>
                      <a:pt x="42" y="147"/>
                    </a:lnTo>
                    <a:lnTo>
                      <a:pt x="37" y="136"/>
                    </a:lnTo>
                    <a:lnTo>
                      <a:pt x="31" y="111"/>
                    </a:lnTo>
                    <a:lnTo>
                      <a:pt x="31" y="111"/>
                    </a:lnTo>
                    <a:lnTo>
                      <a:pt x="15" y="55"/>
                    </a:lnTo>
                    <a:lnTo>
                      <a:pt x="15" y="55"/>
                    </a:lnTo>
                    <a:lnTo>
                      <a:pt x="8" y="28"/>
                    </a:lnTo>
                    <a:lnTo>
                      <a:pt x="8" y="28"/>
                    </a:lnTo>
                    <a:lnTo>
                      <a:pt x="4" y="14"/>
                    </a:lnTo>
                    <a:lnTo>
                      <a:pt x="2" y="6"/>
                    </a:lnTo>
                    <a:lnTo>
                      <a:pt x="0" y="0"/>
                    </a:lnTo>
                    <a:lnTo>
                      <a:pt x="0" y="0"/>
                    </a:lnTo>
                    <a:lnTo>
                      <a:pt x="25" y="6"/>
                    </a:lnTo>
                    <a:lnTo>
                      <a:pt x="52" y="12"/>
                    </a:lnTo>
                    <a:lnTo>
                      <a:pt x="52" y="12"/>
                    </a:lnTo>
                    <a:lnTo>
                      <a:pt x="56" y="14"/>
                    </a:lnTo>
                    <a:lnTo>
                      <a:pt x="58" y="18"/>
                    </a:lnTo>
                    <a:lnTo>
                      <a:pt x="58" y="18"/>
                    </a:lnTo>
                    <a:lnTo>
                      <a:pt x="66" y="29"/>
                    </a:lnTo>
                    <a:lnTo>
                      <a:pt x="66" y="29"/>
                    </a:lnTo>
                    <a:lnTo>
                      <a:pt x="81" y="49"/>
                    </a:lnTo>
                    <a:lnTo>
                      <a:pt x="81" y="49"/>
                    </a:lnTo>
                    <a:lnTo>
                      <a:pt x="97" y="66"/>
                    </a:lnTo>
                    <a:lnTo>
                      <a:pt x="97" y="66"/>
                    </a:lnTo>
                    <a:lnTo>
                      <a:pt x="116" y="89"/>
                    </a:lnTo>
                    <a:lnTo>
                      <a:pt x="126" y="101"/>
                    </a:lnTo>
                    <a:lnTo>
                      <a:pt x="133" y="113"/>
                    </a:lnTo>
                    <a:lnTo>
                      <a:pt x="133" y="113"/>
                    </a:lnTo>
                    <a:lnTo>
                      <a:pt x="135" y="118"/>
                    </a:lnTo>
                    <a:lnTo>
                      <a:pt x="135" y="118"/>
                    </a:lnTo>
                    <a:lnTo>
                      <a:pt x="135" y="122"/>
                    </a:lnTo>
                    <a:lnTo>
                      <a:pt x="135" y="126"/>
                    </a:lnTo>
                    <a:lnTo>
                      <a:pt x="135" y="126"/>
                    </a:lnTo>
                    <a:lnTo>
                      <a:pt x="131" y="134"/>
                    </a:lnTo>
                    <a:lnTo>
                      <a:pt x="128" y="142"/>
                    </a:lnTo>
                    <a:lnTo>
                      <a:pt x="128" y="142"/>
                    </a:lnTo>
                    <a:lnTo>
                      <a:pt x="120" y="149"/>
                    </a:lnTo>
                    <a:lnTo>
                      <a:pt x="110" y="153"/>
                    </a:lnTo>
                    <a:lnTo>
                      <a:pt x="89" y="159"/>
                    </a:lnTo>
                    <a:lnTo>
                      <a:pt x="89" y="159"/>
                    </a:lnTo>
                    <a:lnTo>
                      <a:pt x="89" y="159"/>
                    </a:lnTo>
                    <a:lnTo>
                      <a:pt x="89" y="159"/>
                    </a:lnTo>
                    <a:lnTo>
                      <a:pt x="79" y="163"/>
                    </a:lnTo>
                    <a:lnTo>
                      <a:pt x="89" y="159"/>
                    </a:lnTo>
                    <a:lnTo>
                      <a:pt x="89"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ED02462E-8EC5-4131-9919-54206C19D5B0}"/>
                </a:ext>
              </a:extLst>
            </p:cNvPr>
            <p:cNvGrpSpPr/>
            <p:nvPr/>
          </p:nvGrpSpPr>
          <p:grpSpPr>
            <a:xfrm>
              <a:off x="10296526" y="3409147"/>
              <a:ext cx="1381124" cy="1381124"/>
              <a:chOff x="10296526" y="3409147"/>
              <a:chExt cx="1381124" cy="1381124"/>
            </a:xfrm>
          </p:grpSpPr>
          <p:sp>
            <p:nvSpPr>
              <p:cNvPr id="60" name="Oval 59">
                <a:extLst>
                  <a:ext uri="{FF2B5EF4-FFF2-40B4-BE49-F238E27FC236}">
                    <a16:creationId xmlns:a16="http://schemas.microsoft.com/office/drawing/2014/main" id="{0515673A-3D61-41CE-94C2-B9D3F38E13E1}"/>
                  </a:ext>
                </a:extLst>
              </p:cNvPr>
              <p:cNvSpPr/>
              <p:nvPr/>
            </p:nvSpPr>
            <p:spPr>
              <a:xfrm>
                <a:off x="10296526" y="340914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91B94B16-F3F6-41C4-8D89-0206CDC423DC}"/>
                  </a:ext>
                </a:extLst>
              </p:cNvPr>
              <p:cNvGrpSpPr/>
              <p:nvPr/>
            </p:nvGrpSpPr>
            <p:grpSpPr>
              <a:xfrm>
                <a:off x="10575148" y="3558372"/>
                <a:ext cx="763675" cy="656301"/>
                <a:chOff x="3984625" y="11115675"/>
                <a:chExt cx="2212975" cy="1901825"/>
              </a:xfrm>
              <a:solidFill>
                <a:schemeClr val="bg1"/>
              </a:solidFill>
            </p:grpSpPr>
            <p:sp>
              <p:nvSpPr>
                <p:cNvPr id="45" name="Freeform 17">
                  <a:extLst>
                    <a:ext uri="{FF2B5EF4-FFF2-40B4-BE49-F238E27FC236}">
                      <a16:creationId xmlns:a16="http://schemas.microsoft.com/office/drawing/2014/main" id="{E6E98EC3-84AE-49EA-8F92-B2DAA3083039}"/>
                    </a:ext>
                  </a:extLst>
                </p:cNvPr>
                <p:cNvSpPr>
                  <a:spLocks/>
                </p:cNvSpPr>
                <p:nvPr/>
              </p:nvSpPr>
              <p:spPr bwMode="auto">
                <a:xfrm>
                  <a:off x="5416550" y="11115675"/>
                  <a:ext cx="781050" cy="1314450"/>
                </a:xfrm>
                <a:custGeom>
                  <a:avLst/>
                  <a:gdLst>
                    <a:gd name="T0" fmla="*/ 0 w 492"/>
                    <a:gd name="T1" fmla="*/ 643 h 828"/>
                    <a:gd name="T2" fmla="*/ 0 w 492"/>
                    <a:gd name="T3" fmla="*/ 610 h 828"/>
                    <a:gd name="T4" fmla="*/ 0 w 492"/>
                    <a:gd name="T5" fmla="*/ 600 h 828"/>
                    <a:gd name="T6" fmla="*/ 23 w 492"/>
                    <a:gd name="T7" fmla="*/ 550 h 828"/>
                    <a:gd name="T8" fmla="*/ 64 w 492"/>
                    <a:gd name="T9" fmla="*/ 521 h 828"/>
                    <a:gd name="T10" fmla="*/ 118 w 492"/>
                    <a:gd name="T11" fmla="*/ 509 h 828"/>
                    <a:gd name="T12" fmla="*/ 246 w 492"/>
                    <a:gd name="T13" fmla="*/ 507 h 828"/>
                    <a:gd name="T14" fmla="*/ 248 w 492"/>
                    <a:gd name="T15" fmla="*/ 503 h 828"/>
                    <a:gd name="T16" fmla="*/ 205 w 492"/>
                    <a:gd name="T17" fmla="*/ 492 h 828"/>
                    <a:gd name="T18" fmla="*/ 165 w 492"/>
                    <a:gd name="T19" fmla="*/ 486 h 828"/>
                    <a:gd name="T20" fmla="*/ 157 w 492"/>
                    <a:gd name="T21" fmla="*/ 428 h 828"/>
                    <a:gd name="T22" fmla="*/ 167 w 492"/>
                    <a:gd name="T23" fmla="*/ 337 h 828"/>
                    <a:gd name="T24" fmla="*/ 198 w 492"/>
                    <a:gd name="T25" fmla="*/ 333 h 828"/>
                    <a:gd name="T26" fmla="*/ 229 w 492"/>
                    <a:gd name="T27" fmla="*/ 325 h 828"/>
                    <a:gd name="T28" fmla="*/ 248 w 492"/>
                    <a:gd name="T29" fmla="*/ 316 h 828"/>
                    <a:gd name="T30" fmla="*/ 227 w 492"/>
                    <a:gd name="T31" fmla="*/ 318 h 828"/>
                    <a:gd name="T32" fmla="*/ 167 w 492"/>
                    <a:gd name="T33" fmla="*/ 318 h 828"/>
                    <a:gd name="T34" fmla="*/ 108 w 492"/>
                    <a:gd name="T35" fmla="*/ 304 h 828"/>
                    <a:gd name="T36" fmla="*/ 58 w 492"/>
                    <a:gd name="T37" fmla="*/ 279 h 828"/>
                    <a:gd name="T38" fmla="*/ 23 w 492"/>
                    <a:gd name="T39" fmla="*/ 236 h 828"/>
                    <a:gd name="T40" fmla="*/ 8 w 492"/>
                    <a:gd name="T41" fmla="*/ 176 h 828"/>
                    <a:gd name="T42" fmla="*/ 8 w 492"/>
                    <a:gd name="T43" fmla="*/ 170 h 828"/>
                    <a:gd name="T44" fmla="*/ 8 w 492"/>
                    <a:gd name="T45" fmla="*/ 165 h 828"/>
                    <a:gd name="T46" fmla="*/ 8 w 492"/>
                    <a:gd name="T47" fmla="*/ 157 h 828"/>
                    <a:gd name="T48" fmla="*/ 12 w 492"/>
                    <a:gd name="T49" fmla="*/ 136 h 828"/>
                    <a:gd name="T50" fmla="*/ 33 w 492"/>
                    <a:gd name="T51" fmla="*/ 87 h 828"/>
                    <a:gd name="T52" fmla="*/ 68 w 492"/>
                    <a:gd name="T53" fmla="*/ 50 h 828"/>
                    <a:gd name="T54" fmla="*/ 110 w 492"/>
                    <a:gd name="T55" fmla="*/ 21 h 828"/>
                    <a:gd name="T56" fmla="*/ 161 w 492"/>
                    <a:gd name="T57" fmla="*/ 6 h 828"/>
                    <a:gd name="T58" fmla="*/ 213 w 492"/>
                    <a:gd name="T59" fmla="*/ 0 h 828"/>
                    <a:gd name="T60" fmla="*/ 250 w 492"/>
                    <a:gd name="T61" fmla="*/ 4 h 828"/>
                    <a:gd name="T62" fmla="*/ 302 w 492"/>
                    <a:gd name="T63" fmla="*/ 23 h 828"/>
                    <a:gd name="T64" fmla="*/ 345 w 492"/>
                    <a:gd name="T65" fmla="*/ 52 h 828"/>
                    <a:gd name="T66" fmla="*/ 414 w 492"/>
                    <a:gd name="T67" fmla="*/ 136 h 828"/>
                    <a:gd name="T68" fmla="*/ 451 w 492"/>
                    <a:gd name="T69" fmla="*/ 213 h 828"/>
                    <a:gd name="T70" fmla="*/ 488 w 492"/>
                    <a:gd name="T71" fmla="*/ 354 h 828"/>
                    <a:gd name="T72" fmla="*/ 490 w 492"/>
                    <a:gd name="T73" fmla="*/ 498 h 828"/>
                    <a:gd name="T74" fmla="*/ 471 w 492"/>
                    <a:gd name="T75" fmla="*/ 590 h 828"/>
                    <a:gd name="T76" fmla="*/ 436 w 492"/>
                    <a:gd name="T77" fmla="*/ 674 h 828"/>
                    <a:gd name="T78" fmla="*/ 399 w 492"/>
                    <a:gd name="T79" fmla="*/ 728 h 828"/>
                    <a:gd name="T80" fmla="*/ 354 w 492"/>
                    <a:gd name="T81" fmla="*/ 776 h 828"/>
                    <a:gd name="T82" fmla="*/ 296 w 492"/>
                    <a:gd name="T83" fmla="*/ 811 h 828"/>
                    <a:gd name="T84" fmla="*/ 263 w 492"/>
                    <a:gd name="T85" fmla="*/ 823 h 828"/>
                    <a:gd name="T86" fmla="*/ 240 w 492"/>
                    <a:gd name="T87" fmla="*/ 826 h 828"/>
                    <a:gd name="T88" fmla="*/ 229 w 492"/>
                    <a:gd name="T89" fmla="*/ 826 h 828"/>
                    <a:gd name="T90" fmla="*/ 211 w 492"/>
                    <a:gd name="T91" fmla="*/ 828 h 828"/>
                    <a:gd name="T92" fmla="*/ 209 w 492"/>
                    <a:gd name="T93" fmla="*/ 828 h 828"/>
                    <a:gd name="T94" fmla="*/ 194 w 492"/>
                    <a:gd name="T95" fmla="*/ 828 h 828"/>
                    <a:gd name="T96" fmla="*/ 161 w 492"/>
                    <a:gd name="T97" fmla="*/ 823 h 828"/>
                    <a:gd name="T98" fmla="*/ 112 w 492"/>
                    <a:gd name="T99" fmla="*/ 805 h 828"/>
                    <a:gd name="T100" fmla="*/ 72 w 492"/>
                    <a:gd name="T101" fmla="*/ 778 h 828"/>
                    <a:gd name="T102" fmla="*/ 37 w 492"/>
                    <a:gd name="T103" fmla="*/ 741 h 828"/>
                    <a:gd name="T104" fmla="*/ 14 w 492"/>
                    <a:gd name="T105" fmla="*/ 697 h 828"/>
                    <a:gd name="T106" fmla="*/ 4 w 492"/>
                    <a:gd name="T107" fmla="*/ 664 h 828"/>
                    <a:gd name="T108" fmla="*/ 4 w 492"/>
                    <a:gd name="T109" fmla="*/ 664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828">
                      <a:moveTo>
                        <a:pt x="4" y="664"/>
                      </a:moveTo>
                      <a:lnTo>
                        <a:pt x="4" y="664"/>
                      </a:lnTo>
                      <a:lnTo>
                        <a:pt x="0" y="643"/>
                      </a:lnTo>
                      <a:lnTo>
                        <a:pt x="0" y="621"/>
                      </a:lnTo>
                      <a:lnTo>
                        <a:pt x="0" y="621"/>
                      </a:lnTo>
                      <a:lnTo>
                        <a:pt x="0" y="610"/>
                      </a:lnTo>
                      <a:lnTo>
                        <a:pt x="0" y="610"/>
                      </a:lnTo>
                      <a:lnTo>
                        <a:pt x="0" y="600"/>
                      </a:lnTo>
                      <a:lnTo>
                        <a:pt x="0" y="600"/>
                      </a:lnTo>
                      <a:lnTo>
                        <a:pt x="6" y="581"/>
                      </a:lnTo>
                      <a:lnTo>
                        <a:pt x="14" y="563"/>
                      </a:lnTo>
                      <a:lnTo>
                        <a:pt x="23" y="550"/>
                      </a:lnTo>
                      <a:lnTo>
                        <a:pt x="35" y="538"/>
                      </a:lnTo>
                      <a:lnTo>
                        <a:pt x="48" y="528"/>
                      </a:lnTo>
                      <a:lnTo>
                        <a:pt x="64" y="521"/>
                      </a:lnTo>
                      <a:lnTo>
                        <a:pt x="81" y="517"/>
                      </a:lnTo>
                      <a:lnTo>
                        <a:pt x="99" y="511"/>
                      </a:lnTo>
                      <a:lnTo>
                        <a:pt x="118" y="509"/>
                      </a:lnTo>
                      <a:lnTo>
                        <a:pt x="138" y="507"/>
                      </a:lnTo>
                      <a:lnTo>
                        <a:pt x="176" y="505"/>
                      </a:lnTo>
                      <a:lnTo>
                        <a:pt x="246" y="507"/>
                      </a:lnTo>
                      <a:lnTo>
                        <a:pt x="246" y="507"/>
                      </a:lnTo>
                      <a:lnTo>
                        <a:pt x="248" y="505"/>
                      </a:lnTo>
                      <a:lnTo>
                        <a:pt x="248" y="503"/>
                      </a:lnTo>
                      <a:lnTo>
                        <a:pt x="248" y="503"/>
                      </a:lnTo>
                      <a:lnTo>
                        <a:pt x="248" y="503"/>
                      </a:lnTo>
                      <a:lnTo>
                        <a:pt x="205" y="492"/>
                      </a:lnTo>
                      <a:lnTo>
                        <a:pt x="184" y="488"/>
                      </a:lnTo>
                      <a:lnTo>
                        <a:pt x="165" y="486"/>
                      </a:lnTo>
                      <a:lnTo>
                        <a:pt x="165" y="486"/>
                      </a:lnTo>
                      <a:lnTo>
                        <a:pt x="159" y="465"/>
                      </a:lnTo>
                      <a:lnTo>
                        <a:pt x="157" y="447"/>
                      </a:lnTo>
                      <a:lnTo>
                        <a:pt x="157" y="428"/>
                      </a:lnTo>
                      <a:lnTo>
                        <a:pt x="157" y="410"/>
                      </a:lnTo>
                      <a:lnTo>
                        <a:pt x="161" y="376"/>
                      </a:lnTo>
                      <a:lnTo>
                        <a:pt x="167" y="337"/>
                      </a:lnTo>
                      <a:lnTo>
                        <a:pt x="167" y="337"/>
                      </a:lnTo>
                      <a:lnTo>
                        <a:pt x="182" y="337"/>
                      </a:lnTo>
                      <a:lnTo>
                        <a:pt x="198" y="333"/>
                      </a:lnTo>
                      <a:lnTo>
                        <a:pt x="213" y="331"/>
                      </a:lnTo>
                      <a:lnTo>
                        <a:pt x="229" y="325"/>
                      </a:lnTo>
                      <a:lnTo>
                        <a:pt x="229" y="325"/>
                      </a:lnTo>
                      <a:lnTo>
                        <a:pt x="248" y="318"/>
                      </a:lnTo>
                      <a:lnTo>
                        <a:pt x="248" y="318"/>
                      </a:lnTo>
                      <a:lnTo>
                        <a:pt x="248" y="316"/>
                      </a:lnTo>
                      <a:lnTo>
                        <a:pt x="246" y="314"/>
                      </a:lnTo>
                      <a:lnTo>
                        <a:pt x="246" y="314"/>
                      </a:lnTo>
                      <a:lnTo>
                        <a:pt x="227" y="318"/>
                      </a:lnTo>
                      <a:lnTo>
                        <a:pt x="207" y="318"/>
                      </a:lnTo>
                      <a:lnTo>
                        <a:pt x="188" y="318"/>
                      </a:lnTo>
                      <a:lnTo>
                        <a:pt x="167" y="318"/>
                      </a:lnTo>
                      <a:lnTo>
                        <a:pt x="147" y="314"/>
                      </a:lnTo>
                      <a:lnTo>
                        <a:pt x="128" y="310"/>
                      </a:lnTo>
                      <a:lnTo>
                        <a:pt x="108" y="304"/>
                      </a:lnTo>
                      <a:lnTo>
                        <a:pt x="91" y="298"/>
                      </a:lnTo>
                      <a:lnTo>
                        <a:pt x="74" y="289"/>
                      </a:lnTo>
                      <a:lnTo>
                        <a:pt x="58" y="279"/>
                      </a:lnTo>
                      <a:lnTo>
                        <a:pt x="45" y="265"/>
                      </a:lnTo>
                      <a:lnTo>
                        <a:pt x="33" y="252"/>
                      </a:lnTo>
                      <a:lnTo>
                        <a:pt x="23" y="236"/>
                      </a:lnTo>
                      <a:lnTo>
                        <a:pt x="16" y="217"/>
                      </a:lnTo>
                      <a:lnTo>
                        <a:pt x="10" y="198"/>
                      </a:lnTo>
                      <a:lnTo>
                        <a:pt x="8" y="176"/>
                      </a:lnTo>
                      <a:lnTo>
                        <a:pt x="8" y="172"/>
                      </a:lnTo>
                      <a:lnTo>
                        <a:pt x="8" y="170"/>
                      </a:lnTo>
                      <a:lnTo>
                        <a:pt x="8" y="170"/>
                      </a:lnTo>
                      <a:lnTo>
                        <a:pt x="8" y="170"/>
                      </a:lnTo>
                      <a:lnTo>
                        <a:pt x="8" y="170"/>
                      </a:lnTo>
                      <a:lnTo>
                        <a:pt x="8" y="165"/>
                      </a:lnTo>
                      <a:lnTo>
                        <a:pt x="8" y="165"/>
                      </a:lnTo>
                      <a:lnTo>
                        <a:pt x="8" y="159"/>
                      </a:lnTo>
                      <a:lnTo>
                        <a:pt x="8" y="157"/>
                      </a:lnTo>
                      <a:lnTo>
                        <a:pt x="10" y="155"/>
                      </a:lnTo>
                      <a:lnTo>
                        <a:pt x="10" y="155"/>
                      </a:lnTo>
                      <a:lnTo>
                        <a:pt x="12" y="136"/>
                      </a:lnTo>
                      <a:lnTo>
                        <a:pt x="17" y="118"/>
                      </a:lnTo>
                      <a:lnTo>
                        <a:pt x="23" y="103"/>
                      </a:lnTo>
                      <a:lnTo>
                        <a:pt x="33" y="87"/>
                      </a:lnTo>
                      <a:lnTo>
                        <a:pt x="43" y="74"/>
                      </a:lnTo>
                      <a:lnTo>
                        <a:pt x="54" y="62"/>
                      </a:lnTo>
                      <a:lnTo>
                        <a:pt x="68" y="50"/>
                      </a:lnTo>
                      <a:lnTo>
                        <a:pt x="81" y="39"/>
                      </a:lnTo>
                      <a:lnTo>
                        <a:pt x="95" y="29"/>
                      </a:lnTo>
                      <a:lnTo>
                        <a:pt x="110" y="21"/>
                      </a:lnTo>
                      <a:lnTo>
                        <a:pt x="128" y="16"/>
                      </a:lnTo>
                      <a:lnTo>
                        <a:pt x="143" y="10"/>
                      </a:lnTo>
                      <a:lnTo>
                        <a:pt x="161" y="6"/>
                      </a:lnTo>
                      <a:lnTo>
                        <a:pt x="178" y="2"/>
                      </a:lnTo>
                      <a:lnTo>
                        <a:pt x="196" y="0"/>
                      </a:lnTo>
                      <a:lnTo>
                        <a:pt x="213" y="0"/>
                      </a:lnTo>
                      <a:lnTo>
                        <a:pt x="213" y="0"/>
                      </a:lnTo>
                      <a:lnTo>
                        <a:pt x="232" y="2"/>
                      </a:lnTo>
                      <a:lnTo>
                        <a:pt x="250" y="4"/>
                      </a:lnTo>
                      <a:lnTo>
                        <a:pt x="269" y="10"/>
                      </a:lnTo>
                      <a:lnTo>
                        <a:pt x="285" y="16"/>
                      </a:lnTo>
                      <a:lnTo>
                        <a:pt x="302" y="23"/>
                      </a:lnTo>
                      <a:lnTo>
                        <a:pt x="318" y="31"/>
                      </a:lnTo>
                      <a:lnTo>
                        <a:pt x="331" y="43"/>
                      </a:lnTo>
                      <a:lnTo>
                        <a:pt x="345" y="52"/>
                      </a:lnTo>
                      <a:lnTo>
                        <a:pt x="372" y="78"/>
                      </a:lnTo>
                      <a:lnTo>
                        <a:pt x="393" y="107"/>
                      </a:lnTo>
                      <a:lnTo>
                        <a:pt x="414" y="136"/>
                      </a:lnTo>
                      <a:lnTo>
                        <a:pt x="432" y="169"/>
                      </a:lnTo>
                      <a:lnTo>
                        <a:pt x="432" y="169"/>
                      </a:lnTo>
                      <a:lnTo>
                        <a:pt x="451" y="213"/>
                      </a:lnTo>
                      <a:lnTo>
                        <a:pt x="467" y="259"/>
                      </a:lnTo>
                      <a:lnTo>
                        <a:pt x="478" y="306"/>
                      </a:lnTo>
                      <a:lnTo>
                        <a:pt x="488" y="354"/>
                      </a:lnTo>
                      <a:lnTo>
                        <a:pt x="492" y="401"/>
                      </a:lnTo>
                      <a:lnTo>
                        <a:pt x="492" y="449"/>
                      </a:lnTo>
                      <a:lnTo>
                        <a:pt x="490" y="498"/>
                      </a:lnTo>
                      <a:lnTo>
                        <a:pt x="480" y="546"/>
                      </a:lnTo>
                      <a:lnTo>
                        <a:pt x="480" y="546"/>
                      </a:lnTo>
                      <a:lnTo>
                        <a:pt x="471" y="590"/>
                      </a:lnTo>
                      <a:lnTo>
                        <a:pt x="455" y="631"/>
                      </a:lnTo>
                      <a:lnTo>
                        <a:pt x="445" y="652"/>
                      </a:lnTo>
                      <a:lnTo>
                        <a:pt x="436" y="674"/>
                      </a:lnTo>
                      <a:lnTo>
                        <a:pt x="426" y="693"/>
                      </a:lnTo>
                      <a:lnTo>
                        <a:pt x="413" y="710"/>
                      </a:lnTo>
                      <a:lnTo>
                        <a:pt x="399" y="728"/>
                      </a:lnTo>
                      <a:lnTo>
                        <a:pt x="385" y="745"/>
                      </a:lnTo>
                      <a:lnTo>
                        <a:pt x="370" y="761"/>
                      </a:lnTo>
                      <a:lnTo>
                        <a:pt x="354" y="776"/>
                      </a:lnTo>
                      <a:lnTo>
                        <a:pt x="335" y="788"/>
                      </a:lnTo>
                      <a:lnTo>
                        <a:pt x="318" y="799"/>
                      </a:lnTo>
                      <a:lnTo>
                        <a:pt x="296" y="811"/>
                      </a:lnTo>
                      <a:lnTo>
                        <a:pt x="275" y="819"/>
                      </a:lnTo>
                      <a:lnTo>
                        <a:pt x="275" y="819"/>
                      </a:lnTo>
                      <a:lnTo>
                        <a:pt x="263" y="823"/>
                      </a:lnTo>
                      <a:lnTo>
                        <a:pt x="263" y="823"/>
                      </a:lnTo>
                      <a:lnTo>
                        <a:pt x="252" y="825"/>
                      </a:lnTo>
                      <a:lnTo>
                        <a:pt x="240" y="826"/>
                      </a:lnTo>
                      <a:lnTo>
                        <a:pt x="240" y="826"/>
                      </a:lnTo>
                      <a:lnTo>
                        <a:pt x="229" y="826"/>
                      </a:lnTo>
                      <a:lnTo>
                        <a:pt x="229" y="826"/>
                      </a:lnTo>
                      <a:lnTo>
                        <a:pt x="217" y="828"/>
                      </a:lnTo>
                      <a:lnTo>
                        <a:pt x="211" y="828"/>
                      </a:lnTo>
                      <a:lnTo>
                        <a:pt x="211" y="828"/>
                      </a:lnTo>
                      <a:lnTo>
                        <a:pt x="211" y="828"/>
                      </a:lnTo>
                      <a:lnTo>
                        <a:pt x="211" y="828"/>
                      </a:lnTo>
                      <a:lnTo>
                        <a:pt x="209" y="828"/>
                      </a:lnTo>
                      <a:lnTo>
                        <a:pt x="205" y="828"/>
                      </a:lnTo>
                      <a:lnTo>
                        <a:pt x="205" y="828"/>
                      </a:lnTo>
                      <a:lnTo>
                        <a:pt x="194" y="828"/>
                      </a:lnTo>
                      <a:lnTo>
                        <a:pt x="194" y="828"/>
                      </a:lnTo>
                      <a:lnTo>
                        <a:pt x="176" y="826"/>
                      </a:lnTo>
                      <a:lnTo>
                        <a:pt x="161" y="823"/>
                      </a:lnTo>
                      <a:lnTo>
                        <a:pt x="143" y="819"/>
                      </a:lnTo>
                      <a:lnTo>
                        <a:pt x="128" y="813"/>
                      </a:lnTo>
                      <a:lnTo>
                        <a:pt x="112" y="805"/>
                      </a:lnTo>
                      <a:lnTo>
                        <a:pt x="99" y="797"/>
                      </a:lnTo>
                      <a:lnTo>
                        <a:pt x="83" y="788"/>
                      </a:lnTo>
                      <a:lnTo>
                        <a:pt x="72" y="778"/>
                      </a:lnTo>
                      <a:lnTo>
                        <a:pt x="58" y="766"/>
                      </a:lnTo>
                      <a:lnTo>
                        <a:pt x="48" y="755"/>
                      </a:lnTo>
                      <a:lnTo>
                        <a:pt x="37" y="741"/>
                      </a:lnTo>
                      <a:lnTo>
                        <a:pt x="29" y="728"/>
                      </a:lnTo>
                      <a:lnTo>
                        <a:pt x="21" y="714"/>
                      </a:lnTo>
                      <a:lnTo>
                        <a:pt x="14" y="697"/>
                      </a:lnTo>
                      <a:lnTo>
                        <a:pt x="8" y="681"/>
                      </a:lnTo>
                      <a:lnTo>
                        <a:pt x="4" y="664"/>
                      </a:lnTo>
                      <a:lnTo>
                        <a:pt x="4" y="664"/>
                      </a:lnTo>
                      <a:lnTo>
                        <a:pt x="6" y="670"/>
                      </a:lnTo>
                      <a:lnTo>
                        <a:pt x="4" y="664"/>
                      </a:lnTo>
                      <a:lnTo>
                        <a:pt x="4"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8">
                  <a:extLst>
                    <a:ext uri="{FF2B5EF4-FFF2-40B4-BE49-F238E27FC236}">
                      <a16:creationId xmlns:a16="http://schemas.microsoft.com/office/drawing/2014/main" id="{B5F323BE-CE62-47C3-992F-0BCA9D9DBD01}"/>
                    </a:ext>
                  </a:extLst>
                </p:cNvPr>
                <p:cNvSpPr>
                  <a:spLocks/>
                </p:cNvSpPr>
                <p:nvPr/>
              </p:nvSpPr>
              <p:spPr bwMode="auto">
                <a:xfrm>
                  <a:off x="5275263" y="11791950"/>
                  <a:ext cx="371475" cy="1074737"/>
                </a:xfrm>
                <a:custGeom>
                  <a:avLst/>
                  <a:gdLst>
                    <a:gd name="T0" fmla="*/ 0 w 234"/>
                    <a:gd name="T1" fmla="*/ 222 h 677"/>
                    <a:gd name="T2" fmla="*/ 0 w 234"/>
                    <a:gd name="T3" fmla="*/ 219 h 677"/>
                    <a:gd name="T4" fmla="*/ 0 w 234"/>
                    <a:gd name="T5" fmla="*/ 205 h 677"/>
                    <a:gd name="T6" fmla="*/ 2 w 234"/>
                    <a:gd name="T7" fmla="*/ 182 h 677"/>
                    <a:gd name="T8" fmla="*/ 8 w 234"/>
                    <a:gd name="T9" fmla="*/ 155 h 677"/>
                    <a:gd name="T10" fmla="*/ 14 w 234"/>
                    <a:gd name="T11" fmla="*/ 131 h 677"/>
                    <a:gd name="T12" fmla="*/ 21 w 234"/>
                    <a:gd name="T13" fmla="*/ 114 h 677"/>
                    <a:gd name="T14" fmla="*/ 31 w 234"/>
                    <a:gd name="T15" fmla="*/ 99 h 677"/>
                    <a:gd name="T16" fmla="*/ 43 w 234"/>
                    <a:gd name="T17" fmla="*/ 79 h 677"/>
                    <a:gd name="T18" fmla="*/ 74 w 234"/>
                    <a:gd name="T19" fmla="*/ 48 h 677"/>
                    <a:gd name="T20" fmla="*/ 89 w 234"/>
                    <a:gd name="T21" fmla="*/ 35 h 677"/>
                    <a:gd name="T22" fmla="*/ 103 w 234"/>
                    <a:gd name="T23" fmla="*/ 27 h 677"/>
                    <a:gd name="T24" fmla="*/ 139 w 234"/>
                    <a:gd name="T25" fmla="*/ 10 h 677"/>
                    <a:gd name="T26" fmla="*/ 178 w 234"/>
                    <a:gd name="T27" fmla="*/ 2 h 677"/>
                    <a:gd name="T28" fmla="*/ 194 w 234"/>
                    <a:gd name="T29" fmla="*/ 0 h 677"/>
                    <a:gd name="T30" fmla="*/ 196 w 234"/>
                    <a:gd name="T31" fmla="*/ 0 h 677"/>
                    <a:gd name="T32" fmla="*/ 197 w 234"/>
                    <a:gd name="T33" fmla="*/ 0 h 677"/>
                    <a:gd name="T34" fmla="*/ 211 w 234"/>
                    <a:gd name="T35" fmla="*/ 0 h 677"/>
                    <a:gd name="T36" fmla="*/ 228 w 234"/>
                    <a:gd name="T37" fmla="*/ 2 h 677"/>
                    <a:gd name="T38" fmla="*/ 228 w 234"/>
                    <a:gd name="T39" fmla="*/ 37 h 677"/>
                    <a:gd name="T40" fmla="*/ 234 w 234"/>
                    <a:gd name="T41" fmla="*/ 62 h 677"/>
                    <a:gd name="T42" fmla="*/ 184 w 234"/>
                    <a:gd name="T43" fmla="*/ 66 h 677"/>
                    <a:gd name="T44" fmla="*/ 168 w 234"/>
                    <a:gd name="T45" fmla="*/ 68 h 677"/>
                    <a:gd name="T46" fmla="*/ 161 w 234"/>
                    <a:gd name="T47" fmla="*/ 70 h 677"/>
                    <a:gd name="T48" fmla="*/ 151 w 234"/>
                    <a:gd name="T49" fmla="*/ 72 h 677"/>
                    <a:gd name="T50" fmla="*/ 141 w 234"/>
                    <a:gd name="T51" fmla="*/ 75 h 677"/>
                    <a:gd name="T52" fmla="*/ 132 w 234"/>
                    <a:gd name="T53" fmla="*/ 79 h 677"/>
                    <a:gd name="T54" fmla="*/ 122 w 234"/>
                    <a:gd name="T55" fmla="*/ 85 h 677"/>
                    <a:gd name="T56" fmla="*/ 110 w 234"/>
                    <a:gd name="T57" fmla="*/ 93 h 677"/>
                    <a:gd name="T58" fmla="*/ 87 w 234"/>
                    <a:gd name="T59" fmla="*/ 116 h 677"/>
                    <a:gd name="T60" fmla="*/ 77 w 234"/>
                    <a:gd name="T61" fmla="*/ 128 h 677"/>
                    <a:gd name="T62" fmla="*/ 70 w 234"/>
                    <a:gd name="T63" fmla="*/ 139 h 677"/>
                    <a:gd name="T64" fmla="*/ 64 w 234"/>
                    <a:gd name="T65" fmla="*/ 153 h 677"/>
                    <a:gd name="T66" fmla="*/ 56 w 234"/>
                    <a:gd name="T67" fmla="*/ 174 h 677"/>
                    <a:gd name="T68" fmla="*/ 52 w 234"/>
                    <a:gd name="T69" fmla="*/ 188 h 677"/>
                    <a:gd name="T70" fmla="*/ 50 w 234"/>
                    <a:gd name="T71" fmla="*/ 203 h 677"/>
                    <a:gd name="T72" fmla="*/ 50 w 234"/>
                    <a:gd name="T73" fmla="*/ 207 h 677"/>
                    <a:gd name="T74" fmla="*/ 48 w 234"/>
                    <a:gd name="T75" fmla="*/ 211 h 677"/>
                    <a:gd name="T76" fmla="*/ 48 w 234"/>
                    <a:gd name="T77" fmla="*/ 224 h 677"/>
                    <a:gd name="T78" fmla="*/ 48 w 234"/>
                    <a:gd name="T79" fmla="*/ 226 h 677"/>
                    <a:gd name="T80" fmla="*/ 48 w 234"/>
                    <a:gd name="T81" fmla="*/ 228 h 677"/>
                    <a:gd name="T82" fmla="*/ 50 w 234"/>
                    <a:gd name="T83" fmla="*/ 257 h 677"/>
                    <a:gd name="T84" fmla="*/ 64 w 234"/>
                    <a:gd name="T85" fmla="*/ 313 h 677"/>
                    <a:gd name="T86" fmla="*/ 74 w 234"/>
                    <a:gd name="T87" fmla="*/ 340 h 677"/>
                    <a:gd name="T88" fmla="*/ 112 w 234"/>
                    <a:gd name="T89" fmla="*/ 466 h 677"/>
                    <a:gd name="T90" fmla="*/ 124 w 234"/>
                    <a:gd name="T91" fmla="*/ 519 h 677"/>
                    <a:gd name="T92" fmla="*/ 136 w 234"/>
                    <a:gd name="T93" fmla="*/ 598 h 677"/>
                    <a:gd name="T94" fmla="*/ 136 w 234"/>
                    <a:gd name="T95" fmla="*/ 650 h 677"/>
                    <a:gd name="T96" fmla="*/ 112 w 234"/>
                    <a:gd name="T97" fmla="*/ 677 h 677"/>
                    <a:gd name="T98" fmla="*/ 110 w 234"/>
                    <a:gd name="T99" fmla="*/ 648 h 677"/>
                    <a:gd name="T100" fmla="*/ 106 w 234"/>
                    <a:gd name="T101" fmla="*/ 594 h 677"/>
                    <a:gd name="T102" fmla="*/ 97 w 234"/>
                    <a:gd name="T103" fmla="*/ 540 h 677"/>
                    <a:gd name="T104" fmla="*/ 74 w 234"/>
                    <a:gd name="T105" fmla="*/ 462 h 677"/>
                    <a:gd name="T106" fmla="*/ 52 w 234"/>
                    <a:gd name="T107" fmla="*/ 404 h 677"/>
                    <a:gd name="T108" fmla="*/ 17 w 234"/>
                    <a:gd name="T109" fmla="*/ 317 h 677"/>
                    <a:gd name="T110" fmla="*/ 2 w 234"/>
                    <a:gd name="T111" fmla="*/ 259 h 677"/>
                    <a:gd name="T112" fmla="*/ 0 w 234"/>
                    <a:gd name="T113" fmla="*/ 226 h 677"/>
                    <a:gd name="T114" fmla="*/ 0 w 234"/>
                    <a:gd name="T115" fmla="*/ 224 h 677"/>
                    <a:gd name="T116" fmla="*/ 0 w 234"/>
                    <a:gd name="T117" fmla="*/ 22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4" h="677">
                      <a:moveTo>
                        <a:pt x="0" y="222"/>
                      </a:moveTo>
                      <a:lnTo>
                        <a:pt x="0" y="222"/>
                      </a:lnTo>
                      <a:lnTo>
                        <a:pt x="0" y="219"/>
                      </a:lnTo>
                      <a:lnTo>
                        <a:pt x="0" y="219"/>
                      </a:lnTo>
                      <a:lnTo>
                        <a:pt x="0" y="209"/>
                      </a:lnTo>
                      <a:lnTo>
                        <a:pt x="0" y="205"/>
                      </a:lnTo>
                      <a:lnTo>
                        <a:pt x="0" y="205"/>
                      </a:lnTo>
                      <a:lnTo>
                        <a:pt x="2" y="182"/>
                      </a:lnTo>
                      <a:lnTo>
                        <a:pt x="6" y="161"/>
                      </a:lnTo>
                      <a:lnTo>
                        <a:pt x="8" y="155"/>
                      </a:lnTo>
                      <a:lnTo>
                        <a:pt x="8" y="155"/>
                      </a:lnTo>
                      <a:lnTo>
                        <a:pt x="14" y="131"/>
                      </a:lnTo>
                      <a:lnTo>
                        <a:pt x="14" y="131"/>
                      </a:lnTo>
                      <a:lnTo>
                        <a:pt x="21" y="114"/>
                      </a:lnTo>
                      <a:lnTo>
                        <a:pt x="21" y="114"/>
                      </a:lnTo>
                      <a:lnTo>
                        <a:pt x="31" y="99"/>
                      </a:lnTo>
                      <a:lnTo>
                        <a:pt x="31" y="99"/>
                      </a:lnTo>
                      <a:lnTo>
                        <a:pt x="43" y="79"/>
                      </a:lnTo>
                      <a:lnTo>
                        <a:pt x="56" y="64"/>
                      </a:lnTo>
                      <a:lnTo>
                        <a:pt x="74" y="48"/>
                      </a:lnTo>
                      <a:lnTo>
                        <a:pt x="89" y="35"/>
                      </a:lnTo>
                      <a:lnTo>
                        <a:pt x="89" y="35"/>
                      </a:lnTo>
                      <a:lnTo>
                        <a:pt x="103" y="27"/>
                      </a:lnTo>
                      <a:lnTo>
                        <a:pt x="103" y="27"/>
                      </a:lnTo>
                      <a:lnTo>
                        <a:pt x="120" y="17"/>
                      </a:lnTo>
                      <a:lnTo>
                        <a:pt x="139" y="10"/>
                      </a:lnTo>
                      <a:lnTo>
                        <a:pt x="159" y="6"/>
                      </a:lnTo>
                      <a:lnTo>
                        <a:pt x="178" y="2"/>
                      </a:lnTo>
                      <a:lnTo>
                        <a:pt x="178" y="2"/>
                      </a:lnTo>
                      <a:lnTo>
                        <a:pt x="194" y="0"/>
                      </a:lnTo>
                      <a:lnTo>
                        <a:pt x="196" y="0"/>
                      </a:lnTo>
                      <a:lnTo>
                        <a:pt x="196" y="0"/>
                      </a:lnTo>
                      <a:lnTo>
                        <a:pt x="197" y="0"/>
                      </a:lnTo>
                      <a:lnTo>
                        <a:pt x="197" y="0"/>
                      </a:lnTo>
                      <a:lnTo>
                        <a:pt x="211" y="0"/>
                      </a:lnTo>
                      <a:lnTo>
                        <a:pt x="211" y="0"/>
                      </a:lnTo>
                      <a:lnTo>
                        <a:pt x="228" y="2"/>
                      </a:lnTo>
                      <a:lnTo>
                        <a:pt x="228" y="2"/>
                      </a:lnTo>
                      <a:lnTo>
                        <a:pt x="228" y="21"/>
                      </a:lnTo>
                      <a:lnTo>
                        <a:pt x="228" y="37"/>
                      </a:lnTo>
                      <a:lnTo>
                        <a:pt x="232" y="50"/>
                      </a:lnTo>
                      <a:lnTo>
                        <a:pt x="234" y="62"/>
                      </a:lnTo>
                      <a:lnTo>
                        <a:pt x="234" y="62"/>
                      </a:lnTo>
                      <a:lnTo>
                        <a:pt x="184" y="66"/>
                      </a:lnTo>
                      <a:lnTo>
                        <a:pt x="184" y="66"/>
                      </a:lnTo>
                      <a:lnTo>
                        <a:pt x="168" y="68"/>
                      </a:lnTo>
                      <a:lnTo>
                        <a:pt x="168" y="68"/>
                      </a:lnTo>
                      <a:lnTo>
                        <a:pt x="161" y="70"/>
                      </a:lnTo>
                      <a:lnTo>
                        <a:pt x="161" y="70"/>
                      </a:lnTo>
                      <a:lnTo>
                        <a:pt x="151" y="72"/>
                      </a:lnTo>
                      <a:lnTo>
                        <a:pt x="151" y="72"/>
                      </a:lnTo>
                      <a:lnTo>
                        <a:pt x="141" y="75"/>
                      </a:lnTo>
                      <a:lnTo>
                        <a:pt x="141" y="75"/>
                      </a:lnTo>
                      <a:lnTo>
                        <a:pt x="132" y="79"/>
                      </a:lnTo>
                      <a:lnTo>
                        <a:pt x="132" y="79"/>
                      </a:lnTo>
                      <a:lnTo>
                        <a:pt x="122" y="85"/>
                      </a:lnTo>
                      <a:lnTo>
                        <a:pt x="122" y="85"/>
                      </a:lnTo>
                      <a:lnTo>
                        <a:pt x="110" y="93"/>
                      </a:lnTo>
                      <a:lnTo>
                        <a:pt x="97" y="104"/>
                      </a:lnTo>
                      <a:lnTo>
                        <a:pt x="87" y="116"/>
                      </a:lnTo>
                      <a:lnTo>
                        <a:pt x="77" y="128"/>
                      </a:lnTo>
                      <a:lnTo>
                        <a:pt x="77" y="128"/>
                      </a:lnTo>
                      <a:lnTo>
                        <a:pt x="70" y="139"/>
                      </a:lnTo>
                      <a:lnTo>
                        <a:pt x="70" y="139"/>
                      </a:lnTo>
                      <a:lnTo>
                        <a:pt x="64" y="153"/>
                      </a:lnTo>
                      <a:lnTo>
                        <a:pt x="64" y="153"/>
                      </a:lnTo>
                      <a:lnTo>
                        <a:pt x="58" y="170"/>
                      </a:lnTo>
                      <a:lnTo>
                        <a:pt x="56" y="174"/>
                      </a:lnTo>
                      <a:lnTo>
                        <a:pt x="56" y="174"/>
                      </a:lnTo>
                      <a:lnTo>
                        <a:pt x="52" y="188"/>
                      </a:lnTo>
                      <a:lnTo>
                        <a:pt x="52" y="188"/>
                      </a:lnTo>
                      <a:lnTo>
                        <a:pt x="50" y="203"/>
                      </a:lnTo>
                      <a:lnTo>
                        <a:pt x="50" y="203"/>
                      </a:lnTo>
                      <a:lnTo>
                        <a:pt x="50" y="207"/>
                      </a:lnTo>
                      <a:lnTo>
                        <a:pt x="48" y="211"/>
                      </a:lnTo>
                      <a:lnTo>
                        <a:pt x="48" y="211"/>
                      </a:lnTo>
                      <a:lnTo>
                        <a:pt x="48" y="221"/>
                      </a:lnTo>
                      <a:lnTo>
                        <a:pt x="48" y="224"/>
                      </a:lnTo>
                      <a:lnTo>
                        <a:pt x="48" y="224"/>
                      </a:lnTo>
                      <a:lnTo>
                        <a:pt x="48" y="226"/>
                      </a:lnTo>
                      <a:lnTo>
                        <a:pt x="48" y="228"/>
                      </a:lnTo>
                      <a:lnTo>
                        <a:pt x="48" y="228"/>
                      </a:lnTo>
                      <a:lnTo>
                        <a:pt x="48" y="242"/>
                      </a:lnTo>
                      <a:lnTo>
                        <a:pt x="50" y="257"/>
                      </a:lnTo>
                      <a:lnTo>
                        <a:pt x="56" y="284"/>
                      </a:lnTo>
                      <a:lnTo>
                        <a:pt x="64" y="313"/>
                      </a:lnTo>
                      <a:lnTo>
                        <a:pt x="74" y="340"/>
                      </a:lnTo>
                      <a:lnTo>
                        <a:pt x="74" y="340"/>
                      </a:lnTo>
                      <a:lnTo>
                        <a:pt x="93" y="402"/>
                      </a:lnTo>
                      <a:lnTo>
                        <a:pt x="112" y="466"/>
                      </a:lnTo>
                      <a:lnTo>
                        <a:pt x="112" y="466"/>
                      </a:lnTo>
                      <a:lnTo>
                        <a:pt x="124" y="519"/>
                      </a:lnTo>
                      <a:lnTo>
                        <a:pt x="134" y="571"/>
                      </a:lnTo>
                      <a:lnTo>
                        <a:pt x="136" y="598"/>
                      </a:lnTo>
                      <a:lnTo>
                        <a:pt x="136" y="623"/>
                      </a:lnTo>
                      <a:lnTo>
                        <a:pt x="136" y="650"/>
                      </a:lnTo>
                      <a:lnTo>
                        <a:pt x="136" y="677"/>
                      </a:lnTo>
                      <a:lnTo>
                        <a:pt x="112" y="677"/>
                      </a:lnTo>
                      <a:lnTo>
                        <a:pt x="112" y="677"/>
                      </a:lnTo>
                      <a:lnTo>
                        <a:pt x="110" y="648"/>
                      </a:lnTo>
                      <a:lnTo>
                        <a:pt x="110" y="621"/>
                      </a:lnTo>
                      <a:lnTo>
                        <a:pt x="106" y="594"/>
                      </a:lnTo>
                      <a:lnTo>
                        <a:pt x="103" y="567"/>
                      </a:lnTo>
                      <a:lnTo>
                        <a:pt x="97" y="540"/>
                      </a:lnTo>
                      <a:lnTo>
                        <a:pt x="91" y="515"/>
                      </a:lnTo>
                      <a:lnTo>
                        <a:pt x="74" y="462"/>
                      </a:lnTo>
                      <a:lnTo>
                        <a:pt x="74" y="462"/>
                      </a:lnTo>
                      <a:lnTo>
                        <a:pt x="52" y="404"/>
                      </a:lnTo>
                      <a:lnTo>
                        <a:pt x="29" y="348"/>
                      </a:lnTo>
                      <a:lnTo>
                        <a:pt x="17" y="317"/>
                      </a:lnTo>
                      <a:lnTo>
                        <a:pt x="10" y="288"/>
                      </a:lnTo>
                      <a:lnTo>
                        <a:pt x="2" y="259"/>
                      </a:lnTo>
                      <a:lnTo>
                        <a:pt x="0" y="228"/>
                      </a:lnTo>
                      <a:lnTo>
                        <a:pt x="0" y="226"/>
                      </a:lnTo>
                      <a:lnTo>
                        <a:pt x="0" y="224"/>
                      </a:lnTo>
                      <a:lnTo>
                        <a:pt x="0" y="224"/>
                      </a:lnTo>
                      <a:lnTo>
                        <a:pt x="0" y="224"/>
                      </a:lnTo>
                      <a:lnTo>
                        <a:pt x="0" y="222"/>
                      </a:lnTo>
                      <a:lnTo>
                        <a:pt x="0"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9">
                  <a:extLst>
                    <a:ext uri="{FF2B5EF4-FFF2-40B4-BE49-F238E27FC236}">
                      <a16:creationId xmlns:a16="http://schemas.microsoft.com/office/drawing/2014/main" id="{5448F390-72DC-4496-AEE8-1B7141408485}"/>
                    </a:ext>
                  </a:extLst>
                </p:cNvPr>
                <p:cNvSpPr>
                  <a:spLocks/>
                </p:cNvSpPr>
                <p:nvPr/>
              </p:nvSpPr>
              <p:spPr bwMode="auto">
                <a:xfrm>
                  <a:off x="5140325" y="11591925"/>
                  <a:ext cx="519113" cy="252412"/>
                </a:xfrm>
                <a:custGeom>
                  <a:avLst/>
                  <a:gdLst>
                    <a:gd name="T0" fmla="*/ 2 w 327"/>
                    <a:gd name="T1" fmla="*/ 134 h 159"/>
                    <a:gd name="T2" fmla="*/ 23 w 327"/>
                    <a:gd name="T3" fmla="*/ 134 h 159"/>
                    <a:gd name="T4" fmla="*/ 62 w 327"/>
                    <a:gd name="T5" fmla="*/ 130 h 159"/>
                    <a:gd name="T6" fmla="*/ 95 w 327"/>
                    <a:gd name="T7" fmla="*/ 120 h 159"/>
                    <a:gd name="T8" fmla="*/ 188 w 327"/>
                    <a:gd name="T9" fmla="*/ 78 h 159"/>
                    <a:gd name="T10" fmla="*/ 172 w 327"/>
                    <a:gd name="T11" fmla="*/ 78 h 159"/>
                    <a:gd name="T12" fmla="*/ 155 w 327"/>
                    <a:gd name="T13" fmla="*/ 78 h 159"/>
                    <a:gd name="T14" fmla="*/ 102 w 327"/>
                    <a:gd name="T15" fmla="*/ 58 h 159"/>
                    <a:gd name="T16" fmla="*/ 54 w 327"/>
                    <a:gd name="T17" fmla="*/ 31 h 159"/>
                    <a:gd name="T18" fmla="*/ 71 w 327"/>
                    <a:gd name="T19" fmla="*/ 0 h 159"/>
                    <a:gd name="T20" fmla="*/ 126 w 327"/>
                    <a:gd name="T21" fmla="*/ 25 h 159"/>
                    <a:gd name="T22" fmla="*/ 145 w 327"/>
                    <a:gd name="T23" fmla="*/ 29 h 159"/>
                    <a:gd name="T24" fmla="*/ 160 w 327"/>
                    <a:gd name="T25" fmla="*/ 31 h 159"/>
                    <a:gd name="T26" fmla="*/ 191 w 327"/>
                    <a:gd name="T27" fmla="*/ 29 h 159"/>
                    <a:gd name="T28" fmla="*/ 226 w 327"/>
                    <a:gd name="T29" fmla="*/ 23 h 159"/>
                    <a:gd name="T30" fmla="*/ 230 w 327"/>
                    <a:gd name="T31" fmla="*/ 23 h 159"/>
                    <a:gd name="T32" fmla="*/ 236 w 327"/>
                    <a:gd name="T33" fmla="*/ 23 h 159"/>
                    <a:gd name="T34" fmla="*/ 238 w 327"/>
                    <a:gd name="T35" fmla="*/ 23 h 159"/>
                    <a:gd name="T36" fmla="*/ 240 w 327"/>
                    <a:gd name="T37" fmla="*/ 23 h 159"/>
                    <a:gd name="T38" fmla="*/ 242 w 327"/>
                    <a:gd name="T39" fmla="*/ 21 h 159"/>
                    <a:gd name="T40" fmla="*/ 261 w 327"/>
                    <a:gd name="T41" fmla="*/ 21 h 159"/>
                    <a:gd name="T42" fmla="*/ 302 w 327"/>
                    <a:gd name="T43" fmla="*/ 27 h 159"/>
                    <a:gd name="T44" fmla="*/ 327 w 327"/>
                    <a:gd name="T45" fmla="*/ 33 h 159"/>
                    <a:gd name="T46" fmla="*/ 317 w 327"/>
                    <a:gd name="T47" fmla="*/ 87 h 159"/>
                    <a:gd name="T48" fmla="*/ 313 w 327"/>
                    <a:gd name="T49" fmla="*/ 114 h 159"/>
                    <a:gd name="T50" fmla="*/ 288 w 327"/>
                    <a:gd name="T51" fmla="*/ 112 h 159"/>
                    <a:gd name="T52" fmla="*/ 265 w 327"/>
                    <a:gd name="T53" fmla="*/ 107 h 159"/>
                    <a:gd name="T54" fmla="*/ 252 w 327"/>
                    <a:gd name="T55" fmla="*/ 107 h 159"/>
                    <a:gd name="T56" fmla="*/ 252 w 327"/>
                    <a:gd name="T57" fmla="*/ 107 h 159"/>
                    <a:gd name="T58" fmla="*/ 252 w 327"/>
                    <a:gd name="T59" fmla="*/ 107 h 159"/>
                    <a:gd name="T60" fmla="*/ 252 w 327"/>
                    <a:gd name="T61" fmla="*/ 107 h 159"/>
                    <a:gd name="T62" fmla="*/ 238 w 327"/>
                    <a:gd name="T63" fmla="*/ 107 h 159"/>
                    <a:gd name="T64" fmla="*/ 236 w 327"/>
                    <a:gd name="T65" fmla="*/ 108 h 159"/>
                    <a:gd name="T66" fmla="*/ 224 w 327"/>
                    <a:gd name="T67" fmla="*/ 110 h 159"/>
                    <a:gd name="T68" fmla="*/ 193 w 327"/>
                    <a:gd name="T69" fmla="*/ 120 h 159"/>
                    <a:gd name="T70" fmla="*/ 160 w 327"/>
                    <a:gd name="T71" fmla="*/ 132 h 159"/>
                    <a:gd name="T72" fmla="*/ 99 w 327"/>
                    <a:gd name="T73" fmla="*/ 151 h 159"/>
                    <a:gd name="T74" fmla="*/ 66 w 327"/>
                    <a:gd name="T75" fmla="*/ 159 h 159"/>
                    <a:gd name="T76" fmla="*/ 0 w 327"/>
                    <a:gd name="T77" fmla="*/ 15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 h="159">
                      <a:moveTo>
                        <a:pt x="2" y="134"/>
                      </a:moveTo>
                      <a:lnTo>
                        <a:pt x="2" y="134"/>
                      </a:lnTo>
                      <a:lnTo>
                        <a:pt x="23" y="134"/>
                      </a:lnTo>
                      <a:lnTo>
                        <a:pt x="23" y="134"/>
                      </a:lnTo>
                      <a:lnTo>
                        <a:pt x="42" y="132"/>
                      </a:lnTo>
                      <a:lnTo>
                        <a:pt x="62" y="130"/>
                      </a:lnTo>
                      <a:lnTo>
                        <a:pt x="62" y="130"/>
                      </a:lnTo>
                      <a:lnTo>
                        <a:pt x="95" y="120"/>
                      </a:lnTo>
                      <a:lnTo>
                        <a:pt x="126" y="107"/>
                      </a:lnTo>
                      <a:lnTo>
                        <a:pt x="188" y="78"/>
                      </a:lnTo>
                      <a:lnTo>
                        <a:pt x="188" y="78"/>
                      </a:lnTo>
                      <a:lnTo>
                        <a:pt x="172" y="78"/>
                      </a:lnTo>
                      <a:lnTo>
                        <a:pt x="155" y="78"/>
                      </a:lnTo>
                      <a:lnTo>
                        <a:pt x="155" y="78"/>
                      </a:lnTo>
                      <a:lnTo>
                        <a:pt x="128" y="70"/>
                      </a:lnTo>
                      <a:lnTo>
                        <a:pt x="102" y="58"/>
                      </a:lnTo>
                      <a:lnTo>
                        <a:pt x="77" y="47"/>
                      </a:lnTo>
                      <a:lnTo>
                        <a:pt x="54" y="31"/>
                      </a:lnTo>
                      <a:lnTo>
                        <a:pt x="71" y="0"/>
                      </a:lnTo>
                      <a:lnTo>
                        <a:pt x="71" y="0"/>
                      </a:lnTo>
                      <a:lnTo>
                        <a:pt x="108" y="18"/>
                      </a:lnTo>
                      <a:lnTo>
                        <a:pt x="126" y="25"/>
                      </a:lnTo>
                      <a:lnTo>
                        <a:pt x="145" y="29"/>
                      </a:lnTo>
                      <a:lnTo>
                        <a:pt x="145" y="29"/>
                      </a:lnTo>
                      <a:lnTo>
                        <a:pt x="160" y="31"/>
                      </a:lnTo>
                      <a:lnTo>
                        <a:pt x="160" y="31"/>
                      </a:lnTo>
                      <a:lnTo>
                        <a:pt x="176" y="31"/>
                      </a:lnTo>
                      <a:lnTo>
                        <a:pt x="191" y="29"/>
                      </a:lnTo>
                      <a:lnTo>
                        <a:pt x="224" y="23"/>
                      </a:lnTo>
                      <a:lnTo>
                        <a:pt x="226" y="23"/>
                      </a:lnTo>
                      <a:lnTo>
                        <a:pt x="230" y="23"/>
                      </a:lnTo>
                      <a:lnTo>
                        <a:pt x="230" y="23"/>
                      </a:lnTo>
                      <a:lnTo>
                        <a:pt x="236" y="23"/>
                      </a:lnTo>
                      <a:lnTo>
                        <a:pt x="236" y="23"/>
                      </a:lnTo>
                      <a:lnTo>
                        <a:pt x="236" y="23"/>
                      </a:lnTo>
                      <a:lnTo>
                        <a:pt x="238" y="23"/>
                      </a:lnTo>
                      <a:lnTo>
                        <a:pt x="238" y="23"/>
                      </a:lnTo>
                      <a:lnTo>
                        <a:pt x="240" y="23"/>
                      </a:lnTo>
                      <a:lnTo>
                        <a:pt x="242" y="21"/>
                      </a:lnTo>
                      <a:lnTo>
                        <a:pt x="242" y="21"/>
                      </a:lnTo>
                      <a:lnTo>
                        <a:pt x="261" y="21"/>
                      </a:lnTo>
                      <a:lnTo>
                        <a:pt x="261" y="21"/>
                      </a:lnTo>
                      <a:lnTo>
                        <a:pt x="279" y="23"/>
                      </a:lnTo>
                      <a:lnTo>
                        <a:pt x="302" y="27"/>
                      </a:lnTo>
                      <a:lnTo>
                        <a:pt x="327" y="33"/>
                      </a:lnTo>
                      <a:lnTo>
                        <a:pt x="327" y="33"/>
                      </a:lnTo>
                      <a:lnTo>
                        <a:pt x="319" y="66"/>
                      </a:lnTo>
                      <a:lnTo>
                        <a:pt x="317" y="87"/>
                      </a:lnTo>
                      <a:lnTo>
                        <a:pt x="313" y="114"/>
                      </a:lnTo>
                      <a:lnTo>
                        <a:pt x="313" y="114"/>
                      </a:lnTo>
                      <a:lnTo>
                        <a:pt x="302" y="114"/>
                      </a:lnTo>
                      <a:lnTo>
                        <a:pt x="288" y="112"/>
                      </a:lnTo>
                      <a:lnTo>
                        <a:pt x="265" y="107"/>
                      </a:lnTo>
                      <a:lnTo>
                        <a:pt x="265" y="107"/>
                      </a:lnTo>
                      <a:lnTo>
                        <a:pt x="252" y="107"/>
                      </a:lnTo>
                      <a:lnTo>
                        <a:pt x="252" y="107"/>
                      </a:lnTo>
                      <a:lnTo>
                        <a:pt x="252" y="107"/>
                      </a:lnTo>
                      <a:lnTo>
                        <a:pt x="252" y="107"/>
                      </a:lnTo>
                      <a:lnTo>
                        <a:pt x="252" y="107"/>
                      </a:lnTo>
                      <a:lnTo>
                        <a:pt x="252" y="107"/>
                      </a:lnTo>
                      <a:lnTo>
                        <a:pt x="252" y="107"/>
                      </a:lnTo>
                      <a:lnTo>
                        <a:pt x="252" y="107"/>
                      </a:lnTo>
                      <a:lnTo>
                        <a:pt x="252" y="107"/>
                      </a:lnTo>
                      <a:lnTo>
                        <a:pt x="238" y="107"/>
                      </a:lnTo>
                      <a:lnTo>
                        <a:pt x="236" y="108"/>
                      </a:lnTo>
                      <a:lnTo>
                        <a:pt x="236" y="108"/>
                      </a:lnTo>
                      <a:lnTo>
                        <a:pt x="228" y="108"/>
                      </a:lnTo>
                      <a:lnTo>
                        <a:pt x="224" y="110"/>
                      </a:lnTo>
                      <a:lnTo>
                        <a:pt x="224" y="110"/>
                      </a:lnTo>
                      <a:lnTo>
                        <a:pt x="193" y="120"/>
                      </a:lnTo>
                      <a:lnTo>
                        <a:pt x="193" y="120"/>
                      </a:lnTo>
                      <a:lnTo>
                        <a:pt x="160" y="132"/>
                      </a:lnTo>
                      <a:lnTo>
                        <a:pt x="130" y="143"/>
                      </a:lnTo>
                      <a:lnTo>
                        <a:pt x="99" y="151"/>
                      </a:lnTo>
                      <a:lnTo>
                        <a:pt x="66" y="159"/>
                      </a:lnTo>
                      <a:lnTo>
                        <a:pt x="66" y="159"/>
                      </a:lnTo>
                      <a:lnTo>
                        <a:pt x="33" y="159"/>
                      </a:lnTo>
                      <a:lnTo>
                        <a:pt x="0" y="157"/>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0">
                  <a:extLst>
                    <a:ext uri="{FF2B5EF4-FFF2-40B4-BE49-F238E27FC236}">
                      <a16:creationId xmlns:a16="http://schemas.microsoft.com/office/drawing/2014/main" id="{F0C34ECC-5FAA-4B0E-8BF3-A9FADB6A611F}"/>
                    </a:ext>
                  </a:extLst>
                </p:cNvPr>
                <p:cNvSpPr>
                  <a:spLocks/>
                </p:cNvSpPr>
                <p:nvPr/>
              </p:nvSpPr>
              <p:spPr bwMode="auto">
                <a:xfrm>
                  <a:off x="3984625" y="11266488"/>
                  <a:ext cx="782638" cy="1314450"/>
                </a:xfrm>
                <a:custGeom>
                  <a:avLst/>
                  <a:gdLst>
                    <a:gd name="T0" fmla="*/ 492 w 493"/>
                    <a:gd name="T1" fmla="*/ 642 h 828"/>
                    <a:gd name="T2" fmla="*/ 493 w 493"/>
                    <a:gd name="T3" fmla="*/ 610 h 828"/>
                    <a:gd name="T4" fmla="*/ 492 w 493"/>
                    <a:gd name="T5" fmla="*/ 600 h 828"/>
                    <a:gd name="T6" fmla="*/ 470 w 493"/>
                    <a:gd name="T7" fmla="*/ 550 h 828"/>
                    <a:gd name="T8" fmla="*/ 428 w 493"/>
                    <a:gd name="T9" fmla="*/ 521 h 828"/>
                    <a:gd name="T10" fmla="*/ 373 w 493"/>
                    <a:gd name="T11" fmla="*/ 509 h 828"/>
                    <a:gd name="T12" fmla="*/ 246 w 493"/>
                    <a:gd name="T13" fmla="*/ 505 h 828"/>
                    <a:gd name="T14" fmla="*/ 246 w 493"/>
                    <a:gd name="T15" fmla="*/ 501 h 828"/>
                    <a:gd name="T16" fmla="*/ 286 w 493"/>
                    <a:gd name="T17" fmla="*/ 492 h 828"/>
                    <a:gd name="T18" fmla="*/ 329 w 493"/>
                    <a:gd name="T19" fmla="*/ 486 h 828"/>
                    <a:gd name="T20" fmla="*/ 337 w 493"/>
                    <a:gd name="T21" fmla="*/ 428 h 828"/>
                    <a:gd name="T22" fmla="*/ 325 w 493"/>
                    <a:gd name="T23" fmla="*/ 337 h 828"/>
                    <a:gd name="T24" fmla="*/ 294 w 493"/>
                    <a:gd name="T25" fmla="*/ 333 h 828"/>
                    <a:gd name="T26" fmla="*/ 263 w 493"/>
                    <a:gd name="T27" fmla="*/ 325 h 828"/>
                    <a:gd name="T28" fmla="*/ 244 w 493"/>
                    <a:gd name="T29" fmla="*/ 315 h 828"/>
                    <a:gd name="T30" fmla="*/ 265 w 493"/>
                    <a:gd name="T31" fmla="*/ 315 h 828"/>
                    <a:gd name="T32" fmla="*/ 325 w 493"/>
                    <a:gd name="T33" fmla="*/ 317 h 828"/>
                    <a:gd name="T34" fmla="*/ 383 w 493"/>
                    <a:gd name="T35" fmla="*/ 304 h 828"/>
                    <a:gd name="T36" fmla="*/ 433 w 493"/>
                    <a:gd name="T37" fmla="*/ 277 h 828"/>
                    <a:gd name="T38" fmla="*/ 470 w 493"/>
                    <a:gd name="T39" fmla="*/ 234 h 828"/>
                    <a:gd name="T40" fmla="*/ 484 w 493"/>
                    <a:gd name="T41" fmla="*/ 174 h 828"/>
                    <a:gd name="T42" fmla="*/ 484 w 493"/>
                    <a:gd name="T43" fmla="*/ 170 h 828"/>
                    <a:gd name="T44" fmla="*/ 484 w 493"/>
                    <a:gd name="T45" fmla="*/ 164 h 828"/>
                    <a:gd name="T46" fmla="*/ 484 w 493"/>
                    <a:gd name="T47" fmla="*/ 157 h 828"/>
                    <a:gd name="T48" fmla="*/ 480 w 493"/>
                    <a:gd name="T49" fmla="*/ 135 h 828"/>
                    <a:gd name="T50" fmla="*/ 459 w 493"/>
                    <a:gd name="T51" fmla="*/ 87 h 828"/>
                    <a:gd name="T52" fmla="*/ 426 w 493"/>
                    <a:gd name="T53" fmla="*/ 48 h 828"/>
                    <a:gd name="T54" fmla="*/ 381 w 493"/>
                    <a:gd name="T55" fmla="*/ 21 h 828"/>
                    <a:gd name="T56" fmla="*/ 331 w 493"/>
                    <a:gd name="T57" fmla="*/ 4 h 828"/>
                    <a:gd name="T58" fmla="*/ 279 w 493"/>
                    <a:gd name="T59" fmla="*/ 0 h 828"/>
                    <a:gd name="T60" fmla="*/ 242 w 493"/>
                    <a:gd name="T61" fmla="*/ 4 h 828"/>
                    <a:gd name="T62" fmla="*/ 191 w 493"/>
                    <a:gd name="T63" fmla="*/ 23 h 828"/>
                    <a:gd name="T64" fmla="*/ 147 w 493"/>
                    <a:gd name="T65" fmla="*/ 52 h 828"/>
                    <a:gd name="T66" fmla="*/ 77 w 493"/>
                    <a:gd name="T67" fmla="*/ 135 h 828"/>
                    <a:gd name="T68" fmla="*/ 40 w 493"/>
                    <a:gd name="T69" fmla="*/ 213 h 828"/>
                    <a:gd name="T70" fmla="*/ 5 w 493"/>
                    <a:gd name="T71" fmla="*/ 352 h 828"/>
                    <a:gd name="T72" fmla="*/ 4 w 493"/>
                    <a:gd name="T73" fmla="*/ 497 h 828"/>
                    <a:gd name="T74" fmla="*/ 23 w 493"/>
                    <a:gd name="T75" fmla="*/ 588 h 828"/>
                    <a:gd name="T76" fmla="*/ 56 w 493"/>
                    <a:gd name="T77" fmla="*/ 671 h 828"/>
                    <a:gd name="T78" fmla="*/ 93 w 493"/>
                    <a:gd name="T79" fmla="*/ 728 h 828"/>
                    <a:gd name="T80" fmla="*/ 139 w 493"/>
                    <a:gd name="T81" fmla="*/ 774 h 828"/>
                    <a:gd name="T82" fmla="*/ 195 w 493"/>
                    <a:gd name="T83" fmla="*/ 809 h 828"/>
                    <a:gd name="T84" fmla="*/ 228 w 493"/>
                    <a:gd name="T85" fmla="*/ 820 h 828"/>
                    <a:gd name="T86" fmla="*/ 251 w 493"/>
                    <a:gd name="T87" fmla="*/ 824 h 828"/>
                    <a:gd name="T88" fmla="*/ 263 w 493"/>
                    <a:gd name="T89" fmla="*/ 826 h 828"/>
                    <a:gd name="T90" fmla="*/ 280 w 493"/>
                    <a:gd name="T91" fmla="*/ 828 h 828"/>
                    <a:gd name="T92" fmla="*/ 284 w 493"/>
                    <a:gd name="T93" fmla="*/ 828 h 828"/>
                    <a:gd name="T94" fmla="*/ 298 w 493"/>
                    <a:gd name="T95" fmla="*/ 826 h 828"/>
                    <a:gd name="T96" fmla="*/ 333 w 493"/>
                    <a:gd name="T97" fmla="*/ 822 h 828"/>
                    <a:gd name="T98" fmla="*/ 379 w 493"/>
                    <a:gd name="T99" fmla="*/ 805 h 828"/>
                    <a:gd name="T100" fmla="*/ 422 w 493"/>
                    <a:gd name="T101" fmla="*/ 778 h 828"/>
                    <a:gd name="T102" fmla="*/ 455 w 493"/>
                    <a:gd name="T103" fmla="*/ 741 h 828"/>
                    <a:gd name="T104" fmla="*/ 478 w 493"/>
                    <a:gd name="T105" fmla="*/ 697 h 828"/>
                    <a:gd name="T106" fmla="*/ 488 w 493"/>
                    <a:gd name="T107" fmla="*/ 664 h 828"/>
                    <a:gd name="T108" fmla="*/ 488 w 493"/>
                    <a:gd name="T109" fmla="*/ 664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3" h="828">
                      <a:moveTo>
                        <a:pt x="488" y="664"/>
                      </a:moveTo>
                      <a:lnTo>
                        <a:pt x="488" y="664"/>
                      </a:lnTo>
                      <a:lnTo>
                        <a:pt x="492" y="642"/>
                      </a:lnTo>
                      <a:lnTo>
                        <a:pt x="493" y="619"/>
                      </a:lnTo>
                      <a:lnTo>
                        <a:pt x="493" y="619"/>
                      </a:lnTo>
                      <a:lnTo>
                        <a:pt x="493" y="610"/>
                      </a:lnTo>
                      <a:lnTo>
                        <a:pt x="493" y="610"/>
                      </a:lnTo>
                      <a:lnTo>
                        <a:pt x="492" y="600"/>
                      </a:lnTo>
                      <a:lnTo>
                        <a:pt x="492" y="600"/>
                      </a:lnTo>
                      <a:lnTo>
                        <a:pt x="488" y="581"/>
                      </a:lnTo>
                      <a:lnTo>
                        <a:pt x="480" y="563"/>
                      </a:lnTo>
                      <a:lnTo>
                        <a:pt x="470" y="550"/>
                      </a:lnTo>
                      <a:lnTo>
                        <a:pt x="457" y="538"/>
                      </a:lnTo>
                      <a:lnTo>
                        <a:pt x="443" y="528"/>
                      </a:lnTo>
                      <a:lnTo>
                        <a:pt x="428" y="521"/>
                      </a:lnTo>
                      <a:lnTo>
                        <a:pt x="410" y="515"/>
                      </a:lnTo>
                      <a:lnTo>
                        <a:pt x="393" y="511"/>
                      </a:lnTo>
                      <a:lnTo>
                        <a:pt x="373" y="509"/>
                      </a:lnTo>
                      <a:lnTo>
                        <a:pt x="354" y="507"/>
                      </a:lnTo>
                      <a:lnTo>
                        <a:pt x="315" y="505"/>
                      </a:lnTo>
                      <a:lnTo>
                        <a:pt x="246" y="505"/>
                      </a:lnTo>
                      <a:lnTo>
                        <a:pt x="246" y="505"/>
                      </a:lnTo>
                      <a:lnTo>
                        <a:pt x="244" y="503"/>
                      </a:lnTo>
                      <a:lnTo>
                        <a:pt x="246" y="501"/>
                      </a:lnTo>
                      <a:lnTo>
                        <a:pt x="246" y="501"/>
                      </a:lnTo>
                      <a:lnTo>
                        <a:pt x="246" y="501"/>
                      </a:lnTo>
                      <a:lnTo>
                        <a:pt x="286" y="492"/>
                      </a:lnTo>
                      <a:lnTo>
                        <a:pt x="308" y="488"/>
                      </a:lnTo>
                      <a:lnTo>
                        <a:pt x="329" y="486"/>
                      </a:lnTo>
                      <a:lnTo>
                        <a:pt x="329" y="486"/>
                      </a:lnTo>
                      <a:lnTo>
                        <a:pt x="333" y="464"/>
                      </a:lnTo>
                      <a:lnTo>
                        <a:pt x="335" y="445"/>
                      </a:lnTo>
                      <a:lnTo>
                        <a:pt x="337" y="428"/>
                      </a:lnTo>
                      <a:lnTo>
                        <a:pt x="337" y="410"/>
                      </a:lnTo>
                      <a:lnTo>
                        <a:pt x="333" y="373"/>
                      </a:lnTo>
                      <a:lnTo>
                        <a:pt x="325" y="337"/>
                      </a:lnTo>
                      <a:lnTo>
                        <a:pt x="325" y="337"/>
                      </a:lnTo>
                      <a:lnTo>
                        <a:pt x="309" y="335"/>
                      </a:lnTo>
                      <a:lnTo>
                        <a:pt x="294" y="333"/>
                      </a:lnTo>
                      <a:lnTo>
                        <a:pt x="279" y="329"/>
                      </a:lnTo>
                      <a:lnTo>
                        <a:pt x="263" y="325"/>
                      </a:lnTo>
                      <a:lnTo>
                        <a:pt x="263" y="325"/>
                      </a:lnTo>
                      <a:lnTo>
                        <a:pt x="246" y="317"/>
                      </a:lnTo>
                      <a:lnTo>
                        <a:pt x="246" y="317"/>
                      </a:lnTo>
                      <a:lnTo>
                        <a:pt x="244" y="315"/>
                      </a:lnTo>
                      <a:lnTo>
                        <a:pt x="246" y="313"/>
                      </a:lnTo>
                      <a:lnTo>
                        <a:pt x="246" y="313"/>
                      </a:lnTo>
                      <a:lnTo>
                        <a:pt x="265" y="315"/>
                      </a:lnTo>
                      <a:lnTo>
                        <a:pt x="284" y="317"/>
                      </a:lnTo>
                      <a:lnTo>
                        <a:pt x="306" y="317"/>
                      </a:lnTo>
                      <a:lnTo>
                        <a:pt x="325" y="317"/>
                      </a:lnTo>
                      <a:lnTo>
                        <a:pt x="344" y="313"/>
                      </a:lnTo>
                      <a:lnTo>
                        <a:pt x="366" y="310"/>
                      </a:lnTo>
                      <a:lnTo>
                        <a:pt x="383" y="304"/>
                      </a:lnTo>
                      <a:lnTo>
                        <a:pt x="402" y="296"/>
                      </a:lnTo>
                      <a:lnTo>
                        <a:pt x="418" y="288"/>
                      </a:lnTo>
                      <a:lnTo>
                        <a:pt x="433" y="277"/>
                      </a:lnTo>
                      <a:lnTo>
                        <a:pt x="447" y="265"/>
                      </a:lnTo>
                      <a:lnTo>
                        <a:pt x="461" y="252"/>
                      </a:lnTo>
                      <a:lnTo>
                        <a:pt x="470" y="234"/>
                      </a:lnTo>
                      <a:lnTo>
                        <a:pt x="478" y="217"/>
                      </a:lnTo>
                      <a:lnTo>
                        <a:pt x="482" y="197"/>
                      </a:lnTo>
                      <a:lnTo>
                        <a:pt x="484" y="174"/>
                      </a:lnTo>
                      <a:lnTo>
                        <a:pt x="484" y="172"/>
                      </a:lnTo>
                      <a:lnTo>
                        <a:pt x="484" y="170"/>
                      </a:lnTo>
                      <a:lnTo>
                        <a:pt x="484" y="170"/>
                      </a:lnTo>
                      <a:lnTo>
                        <a:pt x="484" y="170"/>
                      </a:lnTo>
                      <a:lnTo>
                        <a:pt x="484" y="170"/>
                      </a:lnTo>
                      <a:lnTo>
                        <a:pt x="484" y="164"/>
                      </a:lnTo>
                      <a:lnTo>
                        <a:pt x="484" y="164"/>
                      </a:lnTo>
                      <a:lnTo>
                        <a:pt x="484" y="159"/>
                      </a:lnTo>
                      <a:lnTo>
                        <a:pt x="484" y="157"/>
                      </a:lnTo>
                      <a:lnTo>
                        <a:pt x="484" y="153"/>
                      </a:lnTo>
                      <a:lnTo>
                        <a:pt x="484" y="153"/>
                      </a:lnTo>
                      <a:lnTo>
                        <a:pt x="480" y="135"/>
                      </a:lnTo>
                      <a:lnTo>
                        <a:pt x="474" y="118"/>
                      </a:lnTo>
                      <a:lnTo>
                        <a:pt x="468" y="103"/>
                      </a:lnTo>
                      <a:lnTo>
                        <a:pt x="459" y="87"/>
                      </a:lnTo>
                      <a:lnTo>
                        <a:pt x="449" y="74"/>
                      </a:lnTo>
                      <a:lnTo>
                        <a:pt x="437" y="60"/>
                      </a:lnTo>
                      <a:lnTo>
                        <a:pt x="426" y="48"/>
                      </a:lnTo>
                      <a:lnTo>
                        <a:pt x="412" y="39"/>
                      </a:lnTo>
                      <a:lnTo>
                        <a:pt x="397" y="29"/>
                      </a:lnTo>
                      <a:lnTo>
                        <a:pt x="381" y="21"/>
                      </a:lnTo>
                      <a:lnTo>
                        <a:pt x="366" y="14"/>
                      </a:lnTo>
                      <a:lnTo>
                        <a:pt x="348" y="10"/>
                      </a:lnTo>
                      <a:lnTo>
                        <a:pt x="331" y="4"/>
                      </a:lnTo>
                      <a:lnTo>
                        <a:pt x="313" y="2"/>
                      </a:lnTo>
                      <a:lnTo>
                        <a:pt x="296" y="0"/>
                      </a:lnTo>
                      <a:lnTo>
                        <a:pt x="279" y="0"/>
                      </a:lnTo>
                      <a:lnTo>
                        <a:pt x="279" y="0"/>
                      </a:lnTo>
                      <a:lnTo>
                        <a:pt x="259" y="2"/>
                      </a:lnTo>
                      <a:lnTo>
                        <a:pt x="242" y="4"/>
                      </a:lnTo>
                      <a:lnTo>
                        <a:pt x="224" y="10"/>
                      </a:lnTo>
                      <a:lnTo>
                        <a:pt x="207" y="15"/>
                      </a:lnTo>
                      <a:lnTo>
                        <a:pt x="191" y="23"/>
                      </a:lnTo>
                      <a:lnTo>
                        <a:pt x="176" y="31"/>
                      </a:lnTo>
                      <a:lnTo>
                        <a:pt x="160" y="41"/>
                      </a:lnTo>
                      <a:lnTo>
                        <a:pt x="147" y="52"/>
                      </a:lnTo>
                      <a:lnTo>
                        <a:pt x="122" y="77"/>
                      </a:lnTo>
                      <a:lnTo>
                        <a:pt x="98" y="104"/>
                      </a:lnTo>
                      <a:lnTo>
                        <a:pt x="77" y="135"/>
                      </a:lnTo>
                      <a:lnTo>
                        <a:pt x="60" y="168"/>
                      </a:lnTo>
                      <a:lnTo>
                        <a:pt x="60" y="168"/>
                      </a:lnTo>
                      <a:lnTo>
                        <a:pt x="40" y="213"/>
                      </a:lnTo>
                      <a:lnTo>
                        <a:pt x="25" y="257"/>
                      </a:lnTo>
                      <a:lnTo>
                        <a:pt x="13" y="306"/>
                      </a:lnTo>
                      <a:lnTo>
                        <a:pt x="5" y="352"/>
                      </a:lnTo>
                      <a:lnTo>
                        <a:pt x="0" y="401"/>
                      </a:lnTo>
                      <a:lnTo>
                        <a:pt x="0" y="449"/>
                      </a:lnTo>
                      <a:lnTo>
                        <a:pt x="4" y="497"/>
                      </a:lnTo>
                      <a:lnTo>
                        <a:pt x="11" y="546"/>
                      </a:lnTo>
                      <a:lnTo>
                        <a:pt x="11" y="546"/>
                      </a:lnTo>
                      <a:lnTo>
                        <a:pt x="23" y="588"/>
                      </a:lnTo>
                      <a:lnTo>
                        <a:pt x="36" y="631"/>
                      </a:lnTo>
                      <a:lnTo>
                        <a:pt x="46" y="652"/>
                      </a:lnTo>
                      <a:lnTo>
                        <a:pt x="56" y="671"/>
                      </a:lnTo>
                      <a:lnTo>
                        <a:pt x="67" y="691"/>
                      </a:lnTo>
                      <a:lnTo>
                        <a:pt x="79" y="710"/>
                      </a:lnTo>
                      <a:lnTo>
                        <a:pt x="93" y="728"/>
                      </a:lnTo>
                      <a:lnTo>
                        <a:pt x="106" y="745"/>
                      </a:lnTo>
                      <a:lnTo>
                        <a:pt x="122" y="760"/>
                      </a:lnTo>
                      <a:lnTo>
                        <a:pt x="139" y="774"/>
                      </a:lnTo>
                      <a:lnTo>
                        <a:pt x="157" y="788"/>
                      </a:lnTo>
                      <a:lnTo>
                        <a:pt x="176" y="799"/>
                      </a:lnTo>
                      <a:lnTo>
                        <a:pt x="195" y="809"/>
                      </a:lnTo>
                      <a:lnTo>
                        <a:pt x="217" y="819"/>
                      </a:lnTo>
                      <a:lnTo>
                        <a:pt x="217" y="819"/>
                      </a:lnTo>
                      <a:lnTo>
                        <a:pt x="228" y="820"/>
                      </a:lnTo>
                      <a:lnTo>
                        <a:pt x="228" y="820"/>
                      </a:lnTo>
                      <a:lnTo>
                        <a:pt x="240" y="824"/>
                      </a:lnTo>
                      <a:lnTo>
                        <a:pt x="251" y="824"/>
                      </a:lnTo>
                      <a:lnTo>
                        <a:pt x="251" y="824"/>
                      </a:lnTo>
                      <a:lnTo>
                        <a:pt x="263" y="826"/>
                      </a:lnTo>
                      <a:lnTo>
                        <a:pt x="263" y="826"/>
                      </a:lnTo>
                      <a:lnTo>
                        <a:pt x="275" y="826"/>
                      </a:lnTo>
                      <a:lnTo>
                        <a:pt x="280" y="828"/>
                      </a:lnTo>
                      <a:lnTo>
                        <a:pt x="280" y="828"/>
                      </a:lnTo>
                      <a:lnTo>
                        <a:pt x="280" y="828"/>
                      </a:lnTo>
                      <a:lnTo>
                        <a:pt x="282" y="828"/>
                      </a:lnTo>
                      <a:lnTo>
                        <a:pt x="284" y="828"/>
                      </a:lnTo>
                      <a:lnTo>
                        <a:pt x="286" y="828"/>
                      </a:lnTo>
                      <a:lnTo>
                        <a:pt x="286" y="828"/>
                      </a:lnTo>
                      <a:lnTo>
                        <a:pt x="298" y="826"/>
                      </a:lnTo>
                      <a:lnTo>
                        <a:pt x="298" y="826"/>
                      </a:lnTo>
                      <a:lnTo>
                        <a:pt x="315" y="824"/>
                      </a:lnTo>
                      <a:lnTo>
                        <a:pt x="333" y="822"/>
                      </a:lnTo>
                      <a:lnTo>
                        <a:pt x="348" y="819"/>
                      </a:lnTo>
                      <a:lnTo>
                        <a:pt x="364" y="813"/>
                      </a:lnTo>
                      <a:lnTo>
                        <a:pt x="379" y="805"/>
                      </a:lnTo>
                      <a:lnTo>
                        <a:pt x="395" y="797"/>
                      </a:lnTo>
                      <a:lnTo>
                        <a:pt x="408" y="788"/>
                      </a:lnTo>
                      <a:lnTo>
                        <a:pt x="422" y="778"/>
                      </a:lnTo>
                      <a:lnTo>
                        <a:pt x="433" y="766"/>
                      </a:lnTo>
                      <a:lnTo>
                        <a:pt x="445" y="755"/>
                      </a:lnTo>
                      <a:lnTo>
                        <a:pt x="455" y="741"/>
                      </a:lnTo>
                      <a:lnTo>
                        <a:pt x="464" y="728"/>
                      </a:lnTo>
                      <a:lnTo>
                        <a:pt x="472" y="712"/>
                      </a:lnTo>
                      <a:lnTo>
                        <a:pt x="478" y="697"/>
                      </a:lnTo>
                      <a:lnTo>
                        <a:pt x="484" y="681"/>
                      </a:lnTo>
                      <a:lnTo>
                        <a:pt x="488" y="664"/>
                      </a:lnTo>
                      <a:lnTo>
                        <a:pt x="488" y="664"/>
                      </a:lnTo>
                      <a:lnTo>
                        <a:pt x="488" y="670"/>
                      </a:lnTo>
                      <a:lnTo>
                        <a:pt x="488" y="664"/>
                      </a:lnTo>
                      <a:lnTo>
                        <a:pt x="488"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1">
                  <a:extLst>
                    <a:ext uri="{FF2B5EF4-FFF2-40B4-BE49-F238E27FC236}">
                      <a16:creationId xmlns:a16="http://schemas.microsoft.com/office/drawing/2014/main" id="{8A0BA517-4113-4F79-B295-629DAB1F56CC}"/>
                    </a:ext>
                  </a:extLst>
                </p:cNvPr>
                <p:cNvSpPr>
                  <a:spLocks/>
                </p:cNvSpPr>
                <p:nvPr/>
              </p:nvSpPr>
              <p:spPr bwMode="auto">
                <a:xfrm>
                  <a:off x="4533900" y="11942763"/>
                  <a:ext cx="376238" cy="1074737"/>
                </a:xfrm>
                <a:custGeom>
                  <a:avLst/>
                  <a:gdLst>
                    <a:gd name="T0" fmla="*/ 237 w 237"/>
                    <a:gd name="T1" fmla="*/ 222 h 677"/>
                    <a:gd name="T2" fmla="*/ 237 w 237"/>
                    <a:gd name="T3" fmla="*/ 216 h 677"/>
                    <a:gd name="T4" fmla="*/ 237 w 237"/>
                    <a:gd name="T5" fmla="*/ 203 h 677"/>
                    <a:gd name="T6" fmla="*/ 233 w 237"/>
                    <a:gd name="T7" fmla="*/ 182 h 677"/>
                    <a:gd name="T8" fmla="*/ 229 w 237"/>
                    <a:gd name="T9" fmla="*/ 155 h 677"/>
                    <a:gd name="T10" fmla="*/ 221 w 237"/>
                    <a:gd name="T11" fmla="*/ 131 h 677"/>
                    <a:gd name="T12" fmla="*/ 213 w 237"/>
                    <a:gd name="T13" fmla="*/ 114 h 677"/>
                    <a:gd name="T14" fmla="*/ 206 w 237"/>
                    <a:gd name="T15" fmla="*/ 98 h 677"/>
                    <a:gd name="T16" fmla="*/ 194 w 237"/>
                    <a:gd name="T17" fmla="*/ 79 h 677"/>
                    <a:gd name="T18" fmla="*/ 163 w 237"/>
                    <a:gd name="T19" fmla="*/ 48 h 677"/>
                    <a:gd name="T20" fmla="*/ 146 w 237"/>
                    <a:gd name="T21" fmla="*/ 35 h 677"/>
                    <a:gd name="T22" fmla="*/ 132 w 237"/>
                    <a:gd name="T23" fmla="*/ 25 h 677"/>
                    <a:gd name="T24" fmla="*/ 97 w 237"/>
                    <a:gd name="T25" fmla="*/ 9 h 677"/>
                    <a:gd name="T26" fmla="*/ 58 w 237"/>
                    <a:gd name="T27" fmla="*/ 0 h 677"/>
                    <a:gd name="T28" fmla="*/ 41 w 237"/>
                    <a:gd name="T29" fmla="*/ 0 h 677"/>
                    <a:gd name="T30" fmla="*/ 39 w 237"/>
                    <a:gd name="T31" fmla="*/ 0 h 677"/>
                    <a:gd name="T32" fmla="*/ 37 w 237"/>
                    <a:gd name="T33" fmla="*/ 0 h 677"/>
                    <a:gd name="T34" fmla="*/ 25 w 237"/>
                    <a:gd name="T35" fmla="*/ 0 h 677"/>
                    <a:gd name="T36" fmla="*/ 8 w 237"/>
                    <a:gd name="T37" fmla="*/ 2 h 677"/>
                    <a:gd name="T38" fmla="*/ 6 w 237"/>
                    <a:gd name="T39" fmla="*/ 36 h 677"/>
                    <a:gd name="T40" fmla="*/ 0 w 237"/>
                    <a:gd name="T41" fmla="*/ 62 h 677"/>
                    <a:gd name="T42" fmla="*/ 51 w 237"/>
                    <a:gd name="T43" fmla="*/ 64 h 677"/>
                    <a:gd name="T44" fmla="*/ 66 w 237"/>
                    <a:gd name="T45" fmla="*/ 66 h 677"/>
                    <a:gd name="T46" fmla="*/ 76 w 237"/>
                    <a:gd name="T47" fmla="*/ 67 h 677"/>
                    <a:gd name="T48" fmla="*/ 84 w 237"/>
                    <a:gd name="T49" fmla="*/ 71 h 677"/>
                    <a:gd name="T50" fmla="*/ 93 w 237"/>
                    <a:gd name="T51" fmla="*/ 73 h 677"/>
                    <a:gd name="T52" fmla="*/ 103 w 237"/>
                    <a:gd name="T53" fmla="*/ 79 h 677"/>
                    <a:gd name="T54" fmla="*/ 113 w 237"/>
                    <a:gd name="T55" fmla="*/ 85 h 677"/>
                    <a:gd name="T56" fmla="*/ 126 w 237"/>
                    <a:gd name="T57" fmla="*/ 93 h 677"/>
                    <a:gd name="T58" fmla="*/ 149 w 237"/>
                    <a:gd name="T59" fmla="*/ 114 h 677"/>
                    <a:gd name="T60" fmla="*/ 157 w 237"/>
                    <a:gd name="T61" fmla="*/ 127 h 677"/>
                    <a:gd name="T62" fmla="*/ 165 w 237"/>
                    <a:gd name="T63" fmla="*/ 139 h 677"/>
                    <a:gd name="T64" fmla="*/ 171 w 237"/>
                    <a:gd name="T65" fmla="*/ 153 h 677"/>
                    <a:gd name="T66" fmla="*/ 178 w 237"/>
                    <a:gd name="T67" fmla="*/ 172 h 677"/>
                    <a:gd name="T68" fmla="*/ 182 w 237"/>
                    <a:gd name="T69" fmla="*/ 187 h 677"/>
                    <a:gd name="T70" fmla="*/ 186 w 237"/>
                    <a:gd name="T71" fmla="*/ 201 h 677"/>
                    <a:gd name="T72" fmla="*/ 186 w 237"/>
                    <a:gd name="T73" fmla="*/ 207 h 677"/>
                    <a:gd name="T74" fmla="*/ 186 w 237"/>
                    <a:gd name="T75" fmla="*/ 211 h 677"/>
                    <a:gd name="T76" fmla="*/ 186 w 237"/>
                    <a:gd name="T77" fmla="*/ 224 h 677"/>
                    <a:gd name="T78" fmla="*/ 186 w 237"/>
                    <a:gd name="T79" fmla="*/ 224 h 677"/>
                    <a:gd name="T80" fmla="*/ 186 w 237"/>
                    <a:gd name="T81" fmla="*/ 226 h 677"/>
                    <a:gd name="T82" fmla="*/ 184 w 237"/>
                    <a:gd name="T83" fmla="*/ 255 h 677"/>
                    <a:gd name="T84" fmla="*/ 171 w 237"/>
                    <a:gd name="T85" fmla="*/ 313 h 677"/>
                    <a:gd name="T86" fmla="*/ 163 w 237"/>
                    <a:gd name="T87" fmla="*/ 340 h 677"/>
                    <a:gd name="T88" fmla="*/ 124 w 237"/>
                    <a:gd name="T89" fmla="*/ 464 h 677"/>
                    <a:gd name="T90" fmla="*/ 111 w 237"/>
                    <a:gd name="T91" fmla="*/ 516 h 677"/>
                    <a:gd name="T92" fmla="*/ 101 w 237"/>
                    <a:gd name="T93" fmla="*/ 596 h 677"/>
                    <a:gd name="T94" fmla="*/ 99 w 237"/>
                    <a:gd name="T95" fmla="*/ 650 h 677"/>
                    <a:gd name="T96" fmla="*/ 124 w 237"/>
                    <a:gd name="T97" fmla="*/ 675 h 677"/>
                    <a:gd name="T98" fmla="*/ 124 w 237"/>
                    <a:gd name="T99" fmla="*/ 648 h 677"/>
                    <a:gd name="T100" fmla="*/ 128 w 237"/>
                    <a:gd name="T101" fmla="*/ 594 h 677"/>
                    <a:gd name="T102" fmla="*/ 138 w 237"/>
                    <a:gd name="T103" fmla="*/ 540 h 677"/>
                    <a:gd name="T104" fmla="*/ 161 w 237"/>
                    <a:gd name="T105" fmla="*/ 460 h 677"/>
                    <a:gd name="T106" fmla="*/ 184 w 237"/>
                    <a:gd name="T107" fmla="*/ 404 h 677"/>
                    <a:gd name="T108" fmla="*/ 217 w 237"/>
                    <a:gd name="T109" fmla="*/ 317 h 677"/>
                    <a:gd name="T110" fmla="*/ 233 w 237"/>
                    <a:gd name="T111" fmla="*/ 259 h 677"/>
                    <a:gd name="T112" fmla="*/ 237 w 237"/>
                    <a:gd name="T113" fmla="*/ 226 h 677"/>
                    <a:gd name="T114" fmla="*/ 237 w 237"/>
                    <a:gd name="T115" fmla="*/ 224 h 677"/>
                    <a:gd name="T116" fmla="*/ 237 w 237"/>
                    <a:gd name="T117" fmla="*/ 22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 h="677">
                      <a:moveTo>
                        <a:pt x="237" y="222"/>
                      </a:moveTo>
                      <a:lnTo>
                        <a:pt x="237" y="222"/>
                      </a:lnTo>
                      <a:lnTo>
                        <a:pt x="237" y="216"/>
                      </a:lnTo>
                      <a:lnTo>
                        <a:pt x="237" y="216"/>
                      </a:lnTo>
                      <a:lnTo>
                        <a:pt x="237" y="209"/>
                      </a:lnTo>
                      <a:lnTo>
                        <a:pt x="237" y="203"/>
                      </a:lnTo>
                      <a:lnTo>
                        <a:pt x="237" y="203"/>
                      </a:lnTo>
                      <a:lnTo>
                        <a:pt x="233" y="182"/>
                      </a:lnTo>
                      <a:lnTo>
                        <a:pt x="229" y="160"/>
                      </a:lnTo>
                      <a:lnTo>
                        <a:pt x="229" y="155"/>
                      </a:lnTo>
                      <a:lnTo>
                        <a:pt x="229" y="155"/>
                      </a:lnTo>
                      <a:lnTo>
                        <a:pt x="221" y="131"/>
                      </a:lnTo>
                      <a:lnTo>
                        <a:pt x="221" y="131"/>
                      </a:lnTo>
                      <a:lnTo>
                        <a:pt x="213" y="114"/>
                      </a:lnTo>
                      <a:lnTo>
                        <a:pt x="213" y="114"/>
                      </a:lnTo>
                      <a:lnTo>
                        <a:pt x="206" y="98"/>
                      </a:lnTo>
                      <a:lnTo>
                        <a:pt x="206" y="98"/>
                      </a:lnTo>
                      <a:lnTo>
                        <a:pt x="194" y="79"/>
                      </a:lnTo>
                      <a:lnTo>
                        <a:pt x="178" y="62"/>
                      </a:lnTo>
                      <a:lnTo>
                        <a:pt x="163" y="48"/>
                      </a:lnTo>
                      <a:lnTo>
                        <a:pt x="146" y="35"/>
                      </a:lnTo>
                      <a:lnTo>
                        <a:pt x="146" y="35"/>
                      </a:lnTo>
                      <a:lnTo>
                        <a:pt x="132" y="25"/>
                      </a:lnTo>
                      <a:lnTo>
                        <a:pt x="132" y="25"/>
                      </a:lnTo>
                      <a:lnTo>
                        <a:pt x="115" y="17"/>
                      </a:lnTo>
                      <a:lnTo>
                        <a:pt x="97" y="9"/>
                      </a:lnTo>
                      <a:lnTo>
                        <a:pt x="78" y="4"/>
                      </a:lnTo>
                      <a:lnTo>
                        <a:pt x="58" y="0"/>
                      </a:lnTo>
                      <a:lnTo>
                        <a:pt x="58" y="0"/>
                      </a:lnTo>
                      <a:lnTo>
                        <a:pt x="41" y="0"/>
                      </a:lnTo>
                      <a:lnTo>
                        <a:pt x="39" y="0"/>
                      </a:lnTo>
                      <a:lnTo>
                        <a:pt x="39" y="0"/>
                      </a:lnTo>
                      <a:lnTo>
                        <a:pt x="37" y="0"/>
                      </a:lnTo>
                      <a:lnTo>
                        <a:pt x="37" y="0"/>
                      </a:lnTo>
                      <a:lnTo>
                        <a:pt x="25" y="0"/>
                      </a:lnTo>
                      <a:lnTo>
                        <a:pt x="25" y="0"/>
                      </a:lnTo>
                      <a:lnTo>
                        <a:pt x="8" y="2"/>
                      </a:lnTo>
                      <a:lnTo>
                        <a:pt x="8" y="2"/>
                      </a:lnTo>
                      <a:lnTo>
                        <a:pt x="8" y="21"/>
                      </a:lnTo>
                      <a:lnTo>
                        <a:pt x="6" y="36"/>
                      </a:lnTo>
                      <a:lnTo>
                        <a:pt x="4" y="50"/>
                      </a:lnTo>
                      <a:lnTo>
                        <a:pt x="0" y="62"/>
                      </a:lnTo>
                      <a:lnTo>
                        <a:pt x="0" y="62"/>
                      </a:lnTo>
                      <a:lnTo>
                        <a:pt x="51" y="64"/>
                      </a:lnTo>
                      <a:lnTo>
                        <a:pt x="51" y="64"/>
                      </a:lnTo>
                      <a:lnTo>
                        <a:pt x="66" y="66"/>
                      </a:lnTo>
                      <a:lnTo>
                        <a:pt x="66" y="66"/>
                      </a:lnTo>
                      <a:lnTo>
                        <a:pt x="76" y="67"/>
                      </a:lnTo>
                      <a:lnTo>
                        <a:pt x="76" y="67"/>
                      </a:lnTo>
                      <a:lnTo>
                        <a:pt x="84" y="71"/>
                      </a:lnTo>
                      <a:lnTo>
                        <a:pt x="84" y="71"/>
                      </a:lnTo>
                      <a:lnTo>
                        <a:pt x="93" y="73"/>
                      </a:lnTo>
                      <a:lnTo>
                        <a:pt x="93" y="73"/>
                      </a:lnTo>
                      <a:lnTo>
                        <a:pt x="103" y="79"/>
                      </a:lnTo>
                      <a:lnTo>
                        <a:pt x="103" y="79"/>
                      </a:lnTo>
                      <a:lnTo>
                        <a:pt x="113" y="85"/>
                      </a:lnTo>
                      <a:lnTo>
                        <a:pt x="113" y="85"/>
                      </a:lnTo>
                      <a:lnTo>
                        <a:pt x="126" y="93"/>
                      </a:lnTo>
                      <a:lnTo>
                        <a:pt x="138" y="102"/>
                      </a:lnTo>
                      <a:lnTo>
                        <a:pt x="149" y="114"/>
                      </a:lnTo>
                      <a:lnTo>
                        <a:pt x="157" y="127"/>
                      </a:lnTo>
                      <a:lnTo>
                        <a:pt x="157" y="127"/>
                      </a:lnTo>
                      <a:lnTo>
                        <a:pt x="165" y="139"/>
                      </a:lnTo>
                      <a:lnTo>
                        <a:pt x="165" y="139"/>
                      </a:lnTo>
                      <a:lnTo>
                        <a:pt x="171" y="153"/>
                      </a:lnTo>
                      <a:lnTo>
                        <a:pt x="171" y="153"/>
                      </a:lnTo>
                      <a:lnTo>
                        <a:pt x="178" y="168"/>
                      </a:lnTo>
                      <a:lnTo>
                        <a:pt x="178" y="172"/>
                      </a:lnTo>
                      <a:lnTo>
                        <a:pt x="178" y="172"/>
                      </a:lnTo>
                      <a:lnTo>
                        <a:pt x="182" y="187"/>
                      </a:lnTo>
                      <a:lnTo>
                        <a:pt x="182" y="187"/>
                      </a:lnTo>
                      <a:lnTo>
                        <a:pt x="186" y="201"/>
                      </a:lnTo>
                      <a:lnTo>
                        <a:pt x="186" y="201"/>
                      </a:lnTo>
                      <a:lnTo>
                        <a:pt x="186" y="207"/>
                      </a:lnTo>
                      <a:lnTo>
                        <a:pt x="186" y="211"/>
                      </a:lnTo>
                      <a:lnTo>
                        <a:pt x="186" y="211"/>
                      </a:lnTo>
                      <a:lnTo>
                        <a:pt x="186" y="220"/>
                      </a:lnTo>
                      <a:lnTo>
                        <a:pt x="186" y="224"/>
                      </a:lnTo>
                      <a:lnTo>
                        <a:pt x="186" y="224"/>
                      </a:lnTo>
                      <a:lnTo>
                        <a:pt x="186" y="224"/>
                      </a:lnTo>
                      <a:lnTo>
                        <a:pt x="186" y="226"/>
                      </a:lnTo>
                      <a:lnTo>
                        <a:pt x="186" y="226"/>
                      </a:lnTo>
                      <a:lnTo>
                        <a:pt x="186" y="242"/>
                      </a:lnTo>
                      <a:lnTo>
                        <a:pt x="184" y="255"/>
                      </a:lnTo>
                      <a:lnTo>
                        <a:pt x="180" y="284"/>
                      </a:lnTo>
                      <a:lnTo>
                        <a:pt x="171" y="313"/>
                      </a:lnTo>
                      <a:lnTo>
                        <a:pt x="163" y="340"/>
                      </a:lnTo>
                      <a:lnTo>
                        <a:pt x="163" y="340"/>
                      </a:lnTo>
                      <a:lnTo>
                        <a:pt x="142" y="402"/>
                      </a:lnTo>
                      <a:lnTo>
                        <a:pt x="124" y="464"/>
                      </a:lnTo>
                      <a:lnTo>
                        <a:pt x="124" y="464"/>
                      </a:lnTo>
                      <a:lnTo>
                        <a:pt x="111" y="516"/>
                      </a:lnTo>
                      <a:lnTo>
                        <a:pt x="103" y="571"/>
                      </a:lnTo>
                      <a:lnTo>
                        <a:pt x="101" y="596"/>
                      </a:lnTo>
                      <a:lnTo>
                        <a:pt x="99" y="623"/>
                      </a:lnTo>
                      <a:lnTo>
                        <a:pt x="99" y="650"/>
                      </a:lnTo>
                      <a:lnTo>
                        <a:pt x="101" y="677"/>
                      </a:lnTo>
                      <a:lnTo>
                        <a:pt x="124" y="675"/>
                      </a:lnTo>
                      <a:lnTo>
                        <a:pt x="124" y="675"/>
                      </a:lnTo>
                      <a:lnTo>
                        <a:pt x="124" y="648"/>
                      </a:lnTo>
                      <a:lnTo>
                        <a:pt x="126" y="621"/>
                      </a:lnTo>
                      <a:lnTo>
                        <a:pt x="128" y="594"/>
                      </a:lnTo>
                      <a:lnTo>
                        <a:pt x="132" y="567"/>
                      </a:lnTo>
                      <a:lnTo>
                        <a:pt x="138" y="540"/>
                      </a:lnTo>
                      <a:lnTo>
                        <a:pt x="146" y="514"/>
                      </a:lnTo>
                      <a:lnTo>
                        <a:pt x="161" y="460"/>
                      </a:lnTo>
                      <a:lnTo>
                        <a:pt x="161" y="460"/>
                      </a:lnTo>
                      <a:lnTo>
                        <a:pt x="184" y="404"/>
                      </a:lnTo>
                      <a:lnTo>
                        <a:pt x="207" y="346"/>
                      </a:lnTo>
                      <a:lnTo>
                        <a:pt x="217" y="317"/>
                      </a:lnTo>
                      <a:lnTo>
                        <a:pt x="227" y="288"/>
                      </a:lnTo>
                      <a:lnTo>
                        <a:pt x="233" y="259"/>
                      </a:lnTo>
                      <a:lnTo>
                        <a:pt x="237" y="228"/>
                      </a:lnTo>
                      <a:lnTo>
                        <a:pt x="237" y="226"/>
                      </a:lnTo>
                      <a:lnTo>
                        <a:pt x="237" y="224"/>
                      </a:lnTo>
                      <a:lnTo>
                        <a:pt x="237" y="224"/>
                      </a:lnTo>
                      <a:lnTo>
                        <a:pt x="237" y="224"/>
                      </a:lnTo>
                      <a:lnTo>
                        <a:pt x="237" y="222"/>
                      </a:lnTo>
                      <a:lnTo>
                        <a:pt x="237"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2">
                  <a:extLst>
                    <a:ext uri="{FF2B5EF4-FFF2-40B4-BE49-F238E27FC236}">
                      <a16:creationId xmlns:a16="http://schemas.microsoft.com/office/drawing/2014/main" id="{36320FAE-0AF0-4096-B51E-D6D031DA8877}"/>
                    </a:ext>
                  </a:extLst>
                </p:cNvPr>
                <p:cNvSpPr>
                  <a:spLocks/>
                </p:cNvSpPr>
                <p:nvPr/>
              </p:nvSpPr>
              <p:spPr bwMode="auto">
                <a:xfrm>
                  <a:off x="4522788" y="11742738"/>
                  <a:ext cx="519113" cy="252412"/>
                </a:xfrm>
                <a:custGeom>
                  <a:avLst/>
                  <a:gdLst>
                    <a:gd name="T0" fmla="*/ 325 w 327"/>
                    <a:gd name="T1" fmla="*/ 132 h 159"/>
                    <a:gd name="T2" fmla="*/ 305 w 327"/>
                    <a:gd name="T3" fmla="*/ 132 h 159"/>
                    <a:gd name="T4" fmla="*/ 267 w 327"/>
                    <a:gd name="T5" fmla="*/ 128 h 159"/>
                    <a:gd name="T6" fmla="*/ 232 w 327"/>
                    <a:gd name="T7" fmla="*/ 118 h 159"/>
                    <a:gd name="T8" fmla="*/ 139 w 327"/>
                    <a:gd name="T9" fmla="*/ 77 h 159"/>
                    <a:gd name="T10" fmla="*/ 156 w 327"/>
                    <a:gd name="T11" fmla="*/ 77 h 159"/>
                    <a:gd name="T12" fmla="*/ 172 w 327"/>
                    <a:gd name="T13" fmla="*/ 75 h 159"/>
                    <a:gd name="T14" fmla="*/ 224 w 327"/>
                    <a:gd name="T15" fmla="*/ 58 h 159"/>
                    <a:gd name="T16" fmla="*/ 273 w 327"/>
                    <a:gd name="T17" fmla="*/ 31 h 159"/>
                    <a:gd name="T18" fmla="*/ 255 w 327"/>
                    <a:gd name="T19" fmla="*/ 0 h 159"/>
                    <a:gd name="T20" fmla="*/ 201 w 327"/>
                    <a:gd name="T21" fmla="*/ 25 h 159"/>
                    <a:gd name="T22" fmla="*/ 182 w 327"/>
                    <a:gd name="T23" fmla="*/ 29 h 159"/>
                    <a:gd name="T24" fmla="*/ 166 w 327"/>
                    <a:gd name="T25" fmla="*/ 31 h 159"/>
                    <a:gd name="T26" fmla="*/ 135 w 327"/>
                    <a:gd name="T27" fmla="*/ 29 h 159"/>
                    <a:gd name="T28" fmla="*/ 100 w 327"/>
                    <a:gd name="T29" fmla="*/ 23 h 159"/>
                    <a:gd name="T30" fmla="*/ 98 w 327"/>
                    <a:gd name="T31" fmla="*/ 23 h 159"/>
                    <a:gd name="T32" fmla="*/ 91 w 327"/>
                    <a:gd name="T33" fmla="*/ 21 h 159"/>
                    <a:gd name="T34" fmla="*/ 91 w 327"/>
                    <a:gd name="T35" fmla="*/ 21 h 159"/>
                    <a:gd name="T36" fmla="*/ 89 w 327"/>
                    <a:gd name="T37" fmla="*/ 21 h 159"/>
                    <a:gd name="T38" fmla="*/ 85 w 327"/>
                    <a:gd name="T39" fmla="*/ 21 h 159"/>
                    <a:gd name="T40" fmla="*/ 67 w 327"/>
                    <a:gd name="T41" fmla="*/ 21 h 159"/>
                    <a:gd name="T42" fmla="*/ 25 w 327"/>
                    <a:gd name="T43" fmla="*/ 27 h 159"/>
                    <a:gd name="T44" fmla="*/ 0 w 327"/>
                    <a:gd name="T45" fmla="*/ 33 h 159"/>
                    <a:gd name="T46" fmla="*/ 11 w 327"/>
                    <a:gd name="T47" fmla="*/ 87 h 159"/>
                    <a:gd name="T48" fmla="*/ 13 w 327"/>
                    <a:gd name="T49" fmla="*/ 114 h 159"/>
                    <a:gd name="T50" fmla="*/ 38 w 327"/>
                    <a:gd name="T51" fmla="*/ 112 h 159"/>
                    <a:gd name="T52" fmla="*/ 61 w 327"/>
                    <a:gd name="T53" fmla="*/ 106 h 159"/>
                    <a:gd name="T54" fmla="*/ 75 w 327"/>
                    <a:gd name="T55" fmla="*/ 106 h 159"/>
                    <a:gd name="T56" fmla="*/ 75 w 327"/>
                    <a:gd name="T57" fmla="*/ 106 h 159"/>
                    <a:gd name="T58" fmla="*/ 75 w 327"/>
                    <a:gd name="T59" fmla="*/ 106 h 159"/>
                    <a:gd name="T60" fmla="*/ 77 w 327"/>
                    <a:gd name="T61" fmla="*/ 106 h 159"/>
                    <a:gd name="T62" fmla="*/ 89 w 327"/>
                    <a:gd name="T63" fmla="*/ 106 h 159"/>
                    <a:gd name="T64" fmla="*/ 92 w 327"/>
                    <a:gd name="T65" fmla="*/ 106 h 159"/>
                    <a:gd name="T66" fmla="*/ 102 w 327"/>
                    <a:gd name="T67" fmla="*/ 108 h 159"/>
                    <a:gd name="T68" fmla="*/ 135 w 327"/>
                    <a:gd name="T69" fmla="*/ 118 h 159"/>
                    <a:gd name="T70" fmla="*/ 166 w 327"/>
                    <a:gd name="T71" fmla="*/ 132 h 159"/>
                    <a:gd name="T72" fmla="*/ 228 w 327"/>
                    <a:gd name="T73" fmla="*/ 151 h 159"/>
                    <a:gd name="T74" fmla="*/ 261 w 327"/>
                    <a:gd name="T75" fmla="*/ 157 h 159"/>
                    <a:gd name="T76" fmla="*/ 327 w 327"/>
                    <a:gd name="T77" fmla="*/ 15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 h="159">
                      <a:moveTo>
                        <a:pt x="325" y="132"/>
                      </a:moveTo>
                      <a:lnTo>
                        <a:pt x="325" y="132"/>
                      </a:lnTo>
                      <a:lnTo>
                        <a:pt x="305" y="132"/>
                      </a:lnTo>
                      <a:lnTo>
                        <a:pt x="305" y="132"/>
                      </a:lnTo>
                      <a:lnTo>
                        <a:pt x="286" y="132"/>
                      </a:lnTo>
                      <a:lnTo>
                        <a:pt x="267" y="128"/>
                      </a:lnTo>
                      <a:lnTo>
                        <a:pt x="267" y="128"/>
                      </a:lnTo>
                      <a:lnTo>
                        <a:pt x="232" y="118"/>
                      </a:lnTo>
                      <a:lnTo>
                        <a:pt x="201" y="106"/>
                      </a:lnTo>
                      <a:lnTo>
                        <a:pt x="139" y="77"/>
                      </a:lnTo>
                      <a:lnTo>
                        <a:pt x="139" y="77"/>
                      </a:lnTo>
                      <a:lnTo>
                        <a:pt x="156" y="77"/>
                      </a:lnTo>
                      <a:lnTo>
                        <a:pt x="172" y="75"/>
                      </a:lnTo>
                      <a:lnTo>
                        <a:pt x="172" y="75"/>
                      </a:lnTo>
                      <a:lnTo>
                        <a:pt x="199" y="70"/>
                      </a:lnTo>
                      <a:lnTo>
                        <a:pt x="224" y="58"/>
                      </a:lnTo>
                      <a:lnTo>
                        <a:pt x="249" y="44"/>
                      </a:lnTo>
                      <a:lnTo>
                        <a:pt x="273" y="31"/>
                      </a:lnTo>
                      <a:lnTo>
                        <a:pt x="255" y="0"/>
                      </a:lnTo>
                      <a:lnTo>
                        <a:pt x="255" y="0"/>
                      </a:lnTo>
                      <a:lnTo>
                        <a:pt x="220" y="17"/>
                      </a:lnTo>
                      <a:lnTo>
                        <a:pt x="201" y="25"/>
                      </a:lnTo>
                      <a:lnTo>
                        <a:pt x="182" y="29"/>
                      </a:lnTo>
                      <a:lnTo>
                        <a:pt x="182" y="29"/>
                      </a:lnTo>
                      <a:lnTo>
                        <a:pt x="166" y="31"/>
                      </a:lnTo>
                      <a:lnTo>
                        <a:pt x="166" y="31"/>
                      </a:lnTo>
                      <a:lnTo>
                        <a:pt x="151" y="31"/>
                      </a:lnTo>
                      <a:lnTo>
                        <a:pt x="135" y="29"/>
                      </a:lnTo>
                      <a:lnTo>
                        <a:pt x="104" y="23"/>
                      </a:lnTo>
                      <a:lnTo>
                        <a:pt x="100" y="23"/>
                      </a:lnTo>
                      <a:lnTo>
                        <a:pt x="98" y="23"/>
                      </a:lnTo>
                      <a:lnTo>
                        <a:pt x="98" y="23"/>
                      </a:lnTo>
                      <a:lnTo>
                        <a:pt x="91" y="21"/>
                      </a:lnTo>
                      <a:lnTo>
                        <a:pt x="91" y="21"/>
                      </a:lnTo>
                      <a:lnTo>
                        <a:pt x="91" y="21"/>
                      </a:lnTo>
                      <a:lnTo>
                        <a:pt x="91" y="21"/>
                      </a:lnTo>
                      <a:lnTo>
                        <a:pt x="89" y="21"/>
                      </a:lnTo>
                      <a:lnTo>
                        <a:pt x="89" y="21"/>
                      </a:lnTo>
                      <a:lnTo>
                        <a:pt x="85" y="21"/>
                      </a:lnTo>
                      <a:lnTo>
                        <a:pt x="85" y="21"/>
                      </a:lnTo>
                      <a:lnTo>
                        <a:pt x="67" y="21"/>
                      </a:lnTo>
                      <a:lnTo>
                        <a:pt x="67" y="21"/>
                      </a:lnTo>
                      <a:lnTo>
                        <a:pt x="48" y="23"/>
                      </a:lnTo>
                      <a:lnTo>
                        <a:pt x="25" y="27"/>
                      </a:lnTo>
                      <a:lnTo>
                        <a:pt x="0" y="33"/>
                      </a:lnTo>
                      <a:lnTo>
                        <a:pt x="0" y="33"/>
                      </a:lnTo>
                      <a:lnTo>
                        <a:pt x="7" y="66"/>
                      </a:lnTo>
                      <a:lnTo>
                        <a:pt x="11" y="87"/>
                      </a:lnTo>
                      <a:lnTo>
                        <a:pt x="13" y="114"/>
                      </a:lnTo>
                      <a:lnTo>
                        <a:pt x="13" y="114"/>
                      </a:lnTo>
                      <a:lnTo>
                        <a:pt x="27" y="114"/>
                      </a:lnTo>
                      <a:lnTo>
                        <a:pt x="38" y="112"/>
                      </a:lnTo>
                      <a:lnTo>
                        <a:pt x="61" y="106"/>
                      </a:lnTo>
                      <a:lnTo>
                        <a:pt x="61" y="106"/>
                      </a:lnTo>
                      <a:lnTo>
                        <a:pt x="75" y="106"/>
                      </a:lnTo>
                      <a:lnTo>
                        <a:pt x="75" y="106"/>
                      </a:lnTo>
                      <a:lnTo>
                        <a:pt x="75" y="106"/>
                      </a:lnTo>
                      <a:lnTo>
                        <a:pt x="75" y="106"/>
                      </a:lnTo>
                      <a:lnTo>
                        <a:pt x="75" y="106"/>
                      </a:lnTo>
                      <a:lnTo>
                        <a:pt x="75" y="106"/>
                      </a:lnTo>
                      <a:lnTo>
                        <a:pt x="75" y="106"/>
                      </a:lnTo>
                      <a:lnTo>
                        <a:pt x="77" y="106"/>
                      </a:lnTo>
                      <a:lnTo>
                        <a:pt x="77" y="106"/>
                      </a:lnTo>
                      <a:lnTo>
                        <a:pt x="89" y="106"/>
                      </a:lnTo>
                      <a:lnTo>
                        <a:pt x="92" y="106"/>
                      </a:lnTo>
                      <a:lnTo>
                        <a:pt x="92" y="106"/>
                      </a:lnTo>
                      <a:lnTo>
                        <a:pt x="100" y="108"/>
                      </a:lnTo>
                      <a:lnTo>
                        <a:pt x="102" y="108"/>
                      </a:lnTo>
                      <a:lnTo>
                        <a:pt x="102" y="108"/>
                      </a:lnTo>
                      <a:lnTo>
                        <a:pt x="135" y="118"/>
                      </a:lnTo>
                      <a:lnTo>
                        <a:pt x="135" y="118"/>
                      </a:lnTo>
                      <a:lnTo>
                        <a:pt x="166" y="132"/>
                      </a:lnTo>
                      <a:lnTo>
                        <a:pt x="197" y="141"/>
                      </a:lnTo>
                      <a:lnTo>
                        <a:pt x="228" y="151"/>
                      </a:lnTo>
                      <a:lnTo>
                        <a:pt x="261" y="157"/>
                      </a:lnTo>
                      <a:lnTo>
                        <a:pt x="261" y="157"/>
                      </a:lnTo>
                      <a:lnTo>
                        <a:pt x="294" y="159"/>
                      </a:lnTo>
                      <a:lnTo>
                        <a:pt x="327" y="157"/>
                      </a:lnTo>
                      <a:lnTo>
                        <a:pt x="325"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4DABACD3-1D4F-4A5E-A4F5-E0B12CE02575}"/>
                  </a:ext>
                </a:extLst>
              </p:cNvPr>
              <p:cNvGrpSpPr/>
              <p:nvPr/>
            </p:nvGrpSpPr>
            <p:grpSpPr>
              <a:xfrm>
                <a:off x="10663517" y="4250249"/>
                <a:ext cx="842684" cy="357362"/>
                <a:chOff x="8918576" y="11244263"/>
                <a:chExt cx="2320925" cy="984250"/>
              </a:xfrm>
              <a:solidFill>
                <a:schemeClr val="bg1"/>
              </a:solidFill>
            </p:grpSpPr>
            <p:sp>
              <p:nvSpPr>
                <p:cNvPr id="14" name="Freeform 5">
                  <a:extLst>
                    <a:ext uri="{FF2B5EF4-FFF2-40B4-BE49-F238E27FC236}">
                      <a16:creationId xmlns:a16="http://schemas.microsoft.com/office/drawing/2014/main" id="{6B743D8A-9EB2-40E9-BF01-D8F6AE5362DD}"/>
                    </a:ext>
                  </a:extLst>
                </p:cNvPr>
                <p:cNvSpPr>
                  <a:spLocks noEditPoints="1"/>
                </p:cNvSpPr>
                <p:nvPr/>
              </p:nvSpPr>
              <p:spPr bwMode="auto">
                <a:xfrm>
                  <a:off x="9705976" y="11504613"/>
                  <a:ext cx="501650" cy="501650"/>
                </a:xfrm>
                <a:custGeom>
                  <a:avLst/>
                  <a:gdLst>
                    <a:gd name="T0" fmla="*/ 306 w 316"/>
                    <a:gd name="T1" fmla="*/ 99 h 316"/>
                    <a:gd name="T2" fmla="*/ 300 w 316"/>
                    <a:gd name="T3" fmla="*/ 88 h 316"/>
                    <a:gd name="T4" fmla="*/ 283 w 316"/>
                    <a:gd name="T5" fmla="*/ 61 h 316"/>
                    <a:gd name="T6" fmla="*/ 238 w 316"/>
                    <a:gd name="T7" fmla="*/ 22 h 316"/>
                    <a:gd name="T8" fmla="*/ 180 w 316"/>
                    <a:gd name="T9" fmla="*/ 0 h 316"/>
                    <a:gd name="T10" fmla="*/ 141 w 316"/>
                    <a:gd name="T11" fmla="*/ 0 h 316"/>
                    <a:gd name="T12" fmla="*/ 97 w 316"/>
                    <a:gd name="T13" fmla="*/ 12 h 316"/>
                    <a:gd name="T14" fmla="*/ 56 w 316"/>
                    <a:gd name="T15" fmla="*/ 37 h 316"/>
                    <a:gd name="T16" fmla="*/ 37 w 316"/>
                    <a:gd name="T17" fmla="*/ 57 h 316"/>
                    <a:gd name="T18" fmla="*/ 21 w 316"/>
                    <a:gd name="T19" fmla="*/ 80 h 316"/>
                    <a:gd name="T20" fmla="*/ 16 w 316"/>
                    <a:gd name="T21" fmla="*/ 92 h 316"/>
                    <a:gd name="T22" fmla="*/ 8 w 316"/>
                    <a:gd name="T23" fmla="*/ 107 h 316"/>
                    <a:gd name="T24" fmla="*/ 6 w 316"/>
                    <a:gd name="T25" fmla="*/ 113 h 316"/>
                    <a:gd name="T26" fmla="*/ 4 w 316"/>
                    <a:gd name="T27" fmla="*/ 126 h 316"/>
                    <a:gd name="T28" fmla="*/ 0 w 316"/>
                    <a:gd name="T29" fmla="*/ 155 h 316"/>
                    <a:gd name="T30" fmla="*/ 2 w 316"/>
                    <a:gd name="T31" fmla="*/ 173 h 316"/>
                    <a:gd name="T32" fmla="*/ 8 w 316"/>
                    <a:gd name="T33" fmla="*/ 204 h 316"/>
                    <a:gd name="T34" fmla="*/ 39 w 316"/>
                    <a:gd name="T35" fmla="*/ 262 h 316"/>
                    <a:gd name="T36" fmla="*/ 105 w 316"/>
                    <a:gd name="T37" fmla="*/ 307 h 316"/>
                    <a:gd name="T38" fmla="*/ 143 w 316"/>
                    <a:gd name="T39" fmla="*/ 314 h 316"/>
                    <a:gd name="T40" fmla="*/ 174 w 316"/>
                    <a:gd name="T41" fmla="*/ 314 h 316"/>
                    <a:gd name="T42" fmla="*/ 221 w 316"/>
                    <a:gd name="T43" fmla="*/ 303 h 316"/>
                    <a:gd name="T44" fmla="*/ 260 w 316"/>
                    <a:gd name="T45" fmla="*/ 280 h 316"/>
                    <a:gd name="T46" fmla="*/ 283 w 316"/>
                    <a:gd name="T47" fmla="*/ 254 h 316"/>
                    <a:gd name="T48" fmla="*/ 289 w 316"/>
                    <a:gd name="T49" fmla="*/ 247 h 316"/>
                    <a:gd name="T50" fmla="*/ 304 w 316"/>
                    <a:gd name="T51" fmla="*/ 217 h 316"/>
                    <a:gd name="T52" fmla="*/ 314 w 316"/>
                    <a:gd name="T53" fmla="*/ 188 h 316"/>
                    <a:gd name="T54" fmla="*/ 316 w 316"/>
                    <a:gd name="T55" fmla="*/ 159 h 316"/>
                    <a:gd name="T56" fmla="*/ 316 w 316"/>
                    <a:gd name="T57" fmla="*/ 140 h 316"/>
                    <a:gd name="T58" fmla="*/ 310 w 316"/>
                    <a:gd name="T59" fmla="*/ 111 h 316"/>
                    <a:gd name="T60" fmla="*/ 159 w 316"/>
                    <a:gd name="T61" fmla="*/ 254 h 316"/>
                    <a:gd name="T62" fmla="*/ 109 w 316"/>
                    <a:gd name="T63" fmla="*/ 241 h 316"/>
                    <a:gd name="T64" fmla="*/ 93 w 316"/>
                    <a:gd name="T65" fmla="*/ 229 h 316"/>
                    <a:gd name="T66" fmla="*/ 93 w 316"/>
                    <a:gd name="T67" fmla="*/ 223 h 316"/>
                    <a:gd name="T68" fmla="*/ 153 w 316"/>
                    <a:gd name="T69" fmla="*/ 161 h 316"/>
                    <a:gd name="T70" fmla="*/ 153 w 316"/>
                    <a:gd name="T71" fmla="*/ 150 h 316"/>
                    <a:gd name="T72" fmla="*/ 91 w 316"/>
                    <a:gd name="T73" fmla="*/ 90 h 316"/>
                    <a:gd name="T74" fmla="*/ 91 w 316"/>
                    <a:gd name="T75" fmla="*/ 84 h 316"/>
                    <a:gd name="T76" fmla="*/ 109 w 316"/>
                    <a:gd name="T77" fmla="*/ 70 h 316"/>
                    <a:gd name="T78" fmla="*/ 157 w 316"/>
                    <a:gd name="T79" fmla="*/ 57 h 316"/>
                    <a:gd name="T80" fmla="*/ 196 w 316"/>
                    <a:gd name="T81" fmla="*/ 64 h 316"/>
                    <a:gd name="T82" fmla="*/ 240 w 316"/>
                    <a:gd name="T83" fmla="*/ 99 h 316"/>
                    <a:gd name="T84" fmla="*/ 258 w 316"/>
                    <a:gd name="T85" fmla="*/ 155 h 316"/>
                    <a:gd name="T86" fmla="*/ 250 w 316"/>
                    <a:gd name="T87" fmla="*/ 192 h 316"/>
                    <a:gd name="T88" fmla="*/ 215 w 316"/>
                    <a:gd name="T89" fmla="*/ 237 h 316"/>
                    <a:gd name="T90" fmla="*/ 159 w 316"/>
                    <a:gd name="T91" fmla="*/ 2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6" h="316">
                      <a:moveTo>
                        <a:pt x="310" y="111"/>
                      </a:moveTo>
                      <a:lnTo>
                        <a:pt x="310" y="111"/>
                      </a:lnTo>
                      <a:lnTo>
                        <a:pt x="306" y="99"/>
                      </a:lnTo>
                      <a:lnTo>
                        <a:pt x="306" y="99"/>
                      </a:lnTo>
                      <a:lnTo>
                        <a:pt x="300" y="88"/>
                      </a:lnTo>
                      <a:lnTo>
                        <a:pt x="300" y="88"/>
                      </a:lnTo>
                      <a:lnTo>
                        <a:pt x="294" y="78"/>
                      </a:lnTo>
                      <a:lnTo>
                        <a:pt x="294" y="78"/>
                      </a:lnTo>
                      <a:lnTo>
                        <a:pt x="283" y="61"/>
                      </a:lnTo>
                      <a:lnTo>
                        <a:pt x="271" y="45"/>
                      </a:lnTo>
                      <a:lnTo>
                        <a:pt x="256" y="33"/>
                      </a:lnTo>
                      <a:lnTo>
                        <a:pt x="238" y="22"/>
                      </a:lnTo>
                      <a:lnTo>
                        <a:pt x="221" y="12"/>
                      </a:lnTo>
                      <a:lnTo>
                        <a:pt x="201" y="4"/>
                      </a:lnTo>
                      <a:lnTo>
                        <a:pt x="180" y="0"/>
                      </a:lnTo>
                      <a:lnTo>
                        <a:pt x="159" y="0"/>
                      </a:lnTo>
                      <a:lnTo>
                        <a:pt x="159" y="0"/>
                      </a:lnTo>
                      <a:lnTo>
                        <a:pt x="141" y="0"/>
                      </a:lnTo>
                      <a:lnTo>
                        <a:pt x="126" y="2"/>
                      </a:lnTo>
                      <a:lnTo>
                        <a:pt x="110" y="6"/>
                      </a:lnTo>
                      <a:lnTo>
                        <a:pt x="97" y="12"/>
                      </a:lnTo>
                      <a:lnTo>
                        <a:pt x="83" y="20"/>
                      </a:lnTo>
                      <a:lnTo>
                        <a:pt x="70" y="28"/>
                      </a:lnTo>
                      <a:lnTo>
                        <a:pt x="56" y="37"/>
                      </a:lnTo>
                      <a:lnTo>
                        <a:pt x="47" y="47"/>
                      </a:lnTo>
                      <a:lnTo>
                        <a:pt x="47" y="47"/>
                      </a:lnTo>
                      <a:lnTo>
                        <a:pt x="37" y="57"/>
                      </a:lnTo>
                      <a:lnTo>
                        <a:pt x="29" y="68"/>
                      </a:lnTo>
                      <a:lnTo>
                        <a:pt x="29" y="68"/>
                      </a:lnTo>
                      <a:lnTo>
                        <a:pt x="21" y="80"/>
                      </a:lnTo>
                      <a:lnTo>
                        <a:pt x="21" y="80"/>
                      </a:lnTo>
                      <a:lnTo>
                        <a:pt x="16" y="92"/>
                      </a:lnTo>
                      <a:lnTo>
                        <a:pt x="16" y="92"/>
                      </a:lnTo>
                      <a:lnTo>
                        <a:pt x="12" y="99"/>
                      </a:lnTo>
                      <a:lnTo>
                        <a:pt x="12" y="99"/>
                      </a:lnTo>
                      <a:lnTo>
                        <a:pt x="8" y="107"/>
                      </a:lnTo>
                      <a:lnTo>
                        <a:pt x="8" y="107"/>
                      </a:lnTo>
                      <a:lnTo>
                        <a:pt x="6" y="113"/>
                      </a:lnTo>
                      <a:lnTo>
                        <a:pt x="6" y="113"/>
                      </a:lnTo>
                      <a:lnTo>
                        <a:pt x="6" y="121"/>
                      </a:lnTo>
                      <a:lnTo>
                        <a:pt x="6" y="121"/>
                      </a:lnTo>
                      <a:lnTo>
                        <a:pt x="4" y="126"/>
                      </a:lnTo>
                      <a:lnTo>
                        <a:pt x="4" y="126"/>
                      </a:lnTo>
                      <a:lnTo>
                        <a:pt x="2" y="140"/>
                      </a:lnTo>
                      <a:lnTo>
                        <a:pt x="0" y="155"/>
                      </a:lnTo>
                      <a:lnTo>
                        <a:pt x="0" y="157"/>
                      </a:lnTo>
                      <a:lnTo>
                        <a:pt x="0" y="157"/>
                      </a:lnTo>
                      <a:lnTo>
                        <a:pt x="2" y="173"/>
                      </a:lnTo>
                      <a:lnTo>
                        <a:pt x="4" y="190"/>
                      </a:lnTo>
                      <a:lnTo>
                        <a:pt x="4" y="190"/>
                      </a:lnTo>
                      <a:lnTo>
                        <a:pt x="8" y="204"/>
                      </a:lnTo>
                      <a:lnTo>
                        <a:pt x="12" y="216"/>
                      </a:lnTo>
                      <a:lnTo>
                        <a:pt x="23" y="241"/>
                      </a:lnTo>
                      <a:lnTo>
                        <a:pt x="39" y="262"/>
                      </a:lnTo>
                      <a:lnTo>
                        <a:pt x="58" y="280"/>
                      </a:lnTo>
                      <a:lnTo>
                        <a:pt x="79" y="295"/>
                      </a:lnTo>
                      <a:lnTo>
                        <a:pt x="105" y="307"/>
                      </a:lnTo>
                      <a:lnTo>
                        <a:pt x="116" y="311"/>
                      </a:lnTo>
                      <a:lnTo>
                        <a:pt x="130" y="312"/>
                      </a:lnTo>
                      <a:lnTo>
                        <a:pt x="143" y="314"/>
                      </a:lnTo>
                      <a:lnTo>
                        <a:pt x="159" y="316"/>
                      </a:lnTo>
                      <a:lnTo>
                        <a:pt x="159" y="316"/>
                      </a:lnTo>
                      <a:lnTo>
                        <a:pt x="174" y="314"/>
                      </a:lnTo>
                      <a:lnTo>
                        <a:pt x="190" y="312"/>
                      </a:lnTo>
                      <a:lnTo>
                        <a:pt x="205" y="309"/>
                      </a:lnTo>
                      <a:lnTo>
                        <a:pt x="221" y="303"/>
                      </a:lnTo>
                      <a:lnTo>
                        <a:pt x="234" y="297"/>
                      </a:lnTo>
                      <a:lnTo>
                        <a:pt x="248" y="287"/>
                      </a:lnTo>
                      <a:lnTo>
                        <a:pt x="260" y="280"/>
                      </a:lnTo>
                      <a:lnTo>
                        <a:pt x="271" y="268"/>
                      </a:lnTo>
                      <a:lnTo>
                        <a:pt x="271" y="268"/>
                      </a:lnTo>
                      <a:lnTo>
                        <a:pt x="283" y="254"/>
                      </a:lnTo>
                      <a:lnTo>
                        <a:pt x="283" y="254"/>
                      </a:lnTo>
                      <a:lnTo>
                        <a:pt x="289" y="247"/>
                      </a:lnTo>
                      <a:lnTo>
                        <a:pt x="289" y="247"/>
                      </a:lnTo>
                      <a:lnTo>
                        <a:pt x="298" y="231"/>
                      </a:lnTo>
                      <a:lnTo>
                        <a:pt x="298" y="231"/>
                      </a:lnTo>
                      <a:lnTo>
                        <a:pt x="304" y="217"/>
                      </a:lnTo>
                      <a:lnTo>
                        <a:pt x="310" y="204"/>
                      </a:lnTo>
                      <a:lnTo>
                        <a:pt x="310" y="204"/>
                      </a:lnTo>
                      <a:lnTo>
                        <a:pt x="314" y="188"/>
                      </a:lnTo>
                      <a:lnTo>
                        <a:pt x="314" y="188"/>
                      </a:lnTo>
                      <a:lnTo>
                        <a:pt x="316" y="173"/>
                      </a:lnTo>
                      <a:lnTo>
                        <a:pt x="316" y="159"/>
                      </a:lnTo>
                      <a:lnTo>
                        <a:pt x="316" y="155"/>
                      </a:lnTo>
                      <a:lnTo>
                        <a:pt x="316" y="155"/>
                      </a:lnTo>
                      <a:lnTo>
                        <a:pt x="316" y="140"/>
                      </a:lnTo>
                      <a:lnTo>
                        <a:pt x="314" y="126"/>
                      </a:lnTo>
                      <a:lnTo>
                        <a:pt x="314" y="126"/>
                      </a:lnTo>
                      <a:lnTo>
                        <a:pt x="310" y="111"/>
                      </a:lnTo>
                      <a:lnTo>
                        <a:pt x="310" y="111"/>
                      </a:lnTo>
                      <a:close/>
                      <a:moveTo>
                        <a:pt x="159" y="254"/>
                      </a:moveTo>
                      <a:lnTo>
                        <a:pt x="159" y="254"/>
                      </a:lnTo>
                      <a:lnTo>
                        <a:pt x="141" y="252"/>
                      </a:lnTo>
                      <a:lnTo>
                        <a:pt x="124" y="249"/>
                      </a:lnTo>
                      <a:lnTo>
                        <a:pt x="109" y="241"/>
                      </a:lnTo>
                      <a:lnTo>
                        <a:pt x="95" y="231"/>
                      </a:lnTo>
                      <a:lnTo>
                        <a:pt x="95" y="231"/>
                      </a:lnTo>
                      <a:lnTo>
                        <a:pt x="93" y="229"/>
                      </a:lnTo>
                      <a:lnTo>
                        <a:pt x="93" y="225"/>
                      </a:lnTo>
                      <a:lnTo>
                        <a:pt x="93" y="225"/>
                      </a:lnTo>
                      <a:lnTo>
                        <a:pt x="93" y="223"/>
                      </a:lnTo>
                      <a:lnTo>
                        <a:pt x="95" y="219"/>
                      </a:lnTo>
                      <a:lnTo>
                        <a:pt x="153" y="161"/>
                      </a:lnTo>
                      <a:lnTo>
                        <a:pt x="153" y="161"/>
                      </a:lnTo>
                      <a:lnTo>
                        <a:pt x="155" y="155"/>
                      </a:lnTo>
                      <a:lnTo>
                        <a:pt x="155" y="155"/>
                      </a:lnTo>
                      <a:lnTo>
                        <a:pt x="153" y="150"/>
                      </a:lnTo>
                      <a:lnTo>
                        <a:pt x="93" y="92"/>
                      </a:lnTo>
                      <a:lnTo>
                        <a:pt x="93" y="92"/>
                      </a:lnTo>
                      <a:lnTo>
                        <a:pt x="91" y="90"/>
                      </a:lnTo>
                      <a:lnTo>
                        <a:pt x="91" y="86"/>
                      </a:lnTo>
                      <a:lnTo>
                        <a:pt x="91" y="86"/>
                      </a:lnTo>
                      <a:lnTo>
                        <a:pt x="91" y="84"/>
                      </a:lnTo>
                      <a:lnTo>
                        <a:pt x="93" y="82"/>
                      </a:lnTo>
                      <a:lnTo>
                        <a:pt x="93" y="82"/>
                      </a:lnTo>
                      <a:lnTo>
                        <a:pt x="109" y="70"/>
                      </a:lnTo>
                      <a:lnTo>
                        <a:pt x="124" y="62"/>
                      </a:lnTo>
                      <a:lnTo>
                        <a:pt x="140" y="59"/>
                      </a:lnTo>
                      <a:lnTo>
                        <a:pt x="157" y="57"/>
                      </a:lnTo>
                      <a:lnTo>
                        <a:pt x="157" y="57"/>
                      </a:lnTo>
                      <a:lnTo>
                        <a:pt x="178" y="59"/>
                      </a:lnTo>
                      <a:lnTo>
                        <a:pt x="196" y="64"/>
                      </a:lnTo>
                      <a:lnTo>
                        <a:pt x="213" y="74"/>
                      </a:lnTo>
                      <a:lnTo>
                        <a:pt x="229" y="86"/>
                      </a:lnTo>
                      <a:lnTo>
                        <a:pt x="240" y="99"/>
                      </a:lnTo>
                      <a:lnTo>
                        <a:pt x="250" y="117"/>
                      </a:lnTo>
                      <a:lnTo>
                        <a:pt x="256" y="134"/>
                      </a:lnTo>
                      <a:lnTo>
                        <a:pt x="258" y="155"/>
                      </a:lnTo>
                      <a:lnTo>
                        <a:pt x="258" y="155"/>
                      </a:lnTo>
                      <a:lnTo>
                        <a:pt x="256" y="175"/>
                      </a:lnTo>
                      <a:lnTo>
                        <a:pt x="250" y="192"/>
                      </a:lnTo>
                      <a:lnTo>
                        <a:pt x="240" y="210"/>
                      </a:lnTo>
                      <a:lnTo>
                        <a:pt x="229" y="225"/>
                      </a:lnTo>
                      <a:lnTo>
                        <a:pt x="215" y="237"/>
                      </a:lnTo>
                      <a:lnTo>
                        <a:pt x="198" y="247"/>
                      </a:lnTo>
                      <a:lnTo>
                        <a:pt x="178" y="252"/>
                      </a:lnTo>
                      <a:lnTo>
                        <a:pt x="159" y="254"/>
                      </a:lnTo>
                      <a:lnTo>
                        <a:pt x="159"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BE914A50-990B-4C9A-9B45-B704E32A7B71}"/>
                    </a:ext>
                  </a:extLst>
                </p:cNvPr>
                <p:cNvSpPr>
                  <a:spLocks noEditPoints="1"/>
                </p:cNvSpPr>
                <p:nvPr/>
              </p:nvSpPr>
              <p:spPr bwMode="auto">
                <a:xfrm>
                  <a:off x="8918576" y="11244263"/>
                  <a:ext cx="2320925" cy="984250"/>
                </a:xfrm>
                <a:custGeom>
                  <a:avLst/>
                  <a:gdLst>
                    <a:gd name="T0" fmla="*/ 1251 w 1462"/>
                    <a:gd name="T1" fmla="*/ 58 h 620"/>
                    <a:gd name="T2" fmla="*/ 1029 w 1462"/>
                    <a:gd name="T3" fmla="*/ 7 h 620"/>
                    <a:gd name="T4" fmla="*/ 883 w 1462"/>
                    <a:gd name="T5" fmla="*/ 0 h 620"/>
                    <a:gd name="T6" fmla="*/ 773 w 1462"/>
                    <a:gd name="T7" fmla="*/ 4 h 620"/>
                    <a:gd name="T8" fmla="*/ 595 w 1462"/>
                    <a:gd name="T9" fmla="*/ 38 h 620"/>
                    <a:gd name="T10" fmla="*/ 426 w 1462"/>
                    <a:gd name="T11" fmla="*/ 108 h 620"/>
                    <a:gd name="T12" fmla="*/ 337 w 1462"/>
                    <a:gd name="T13" fmla="*/ 157 h 620"/>
                    <a:gd name="T14" fmla="*/ 287 w 1462"/>
                    <a:gd name="T15" fmla="*/ 194 h 620"/>
                    <a:gd name="T16" fmla="*/ 149 w 1462"/>
                    <a:gd name="T17" fmla="*/ 318 h 620"/>
                    <a:gd name="T18" fmla="*/ 80 w 1462"/>
                    <a:gd name="T19" fmla="*/ 378 h 620"/>
                    <a:gd name="T20" fmla="*/ 31 w 1462"/>
                    <a:gd name="T21" fmla="*/ 405 h 620"/>
                    <a:gd name="T22" fmla="*/ 12 w 1462"/>
                    <a:gd name="T23" fmla="*/ 420 h 620"/>
                    <a:gd name="T24" fmla="*/ 0 w 1462"/>
                    <a:gd name="T25" fmla="*/ 453 h 620"/>
                    <a:gd name="T26" fmla="*/ 20 w 1462"/>
                    <a:gd name="T27" fmla="*/ 504 h 620"/>
                    <a:gd name="T28" fmla="*/ 31 w 1462"/>
                    <a:gd name="T29" fmla="*/ 517 h 620"/>
                    <a:gd name="T30" fmla="*/ 76 w 1462"/>
                    <a:gd name="T31" fmla="*/ 538 h 620"/>
                    <a:gd name="T32" fmla="*/ 285 w 1462"/>
                    <a:gd name="T33" fmla="*/ 573 h 620"/>
                    <a:gd name="T34" fmla="*/ 475 w 1462"/>
                    <a:gd name="T35" fmla="*/ 606 h 620"/>
                    <a:gd name="T36" fmla="*/ 620 w 1462"/>
                    <a:gd name="T37" fmla="*/ 620 h 620"/>
                    <a:gd name="T38" fmla="*/ 754 w 1462"/>
                    <a:gd name="T39" fmla="*/ 616 h 620"/>
                    <a:gd name="T40" fmla="*/ 907 w 1462"/>
                    <a:gd name="T41" fmla="*/ 585 h 620"/>
                    <a:gd name="T42" fmla="*/ 1033 w 1462"/>
                    <a:gd name="T43" fmla="*/ 542 h 620"/>
                    <a:gd name="T44" fmla="*/ 1155 w 1462"/>
                    <a:gd name="T45" fmla="*/ 478 h 620"/>
                    <a:gd name="T46" fmla="*/ 1269 w 1462"/>
                    <a:gd name="T47" fmla="*/ 383 h 620"/>
                    <a:gd name="T48" fmla="*/ 1333 w 1462"/>
                    <a:gd name="T49" fmla="*/ 288 h 620"/>
                    <a:gd name="T50" fmla="*/ 1402 w 1462"/>
                    <a:gd name="T51" fmla="*/ 244 h 620"/>
                    <a:gd name="T52" fmla="*/ 1453 w 1462"/>
                    <a:gd name="T53" fmla="*/ 170 h 620"/>
                    <a:gd name="T54" fmla="*/ 1462 w 1462"/>
                    <a:gd name="T55" fmla="*/ 139 h 620"/>
                    <a:gd name="T56" fmla="*/ 1435 w 1462"/>
                    <a:gd name="T57" fmla="*/ 126 h 620"/>
                    <a:gd name="T58" fmla="*/ 1302 w 1462"/>
                    <a:gd name="T59" fmla="*/ 259 h 620"/>
                    <a:gd name="T60" fmla="*/ 1162 w 1462"/>
                    <a:gd name="T61" fmla="*/ 180 h 620"/>
                    <a:gd name="T62" fmla="*/ 959 w 1462"/>
                    <a:gd name="T63" fmla="*/ 106 h 620"/>
                    <a:gd name="T64" fmla="*/ 903 w 1462"/>
                    <a:gd name="T65" fmla="*/ 99 h 620"/>
                    <a:gd name="T66" fmla="*/ 903 w 1462"/>
                    <a:gd name="T67" fmla="*/ 104 h 620"/>
                    <a:gd name="T68" fmla="*/ 969 w 1462"/>
                    <a:gd name="T69" fmla="*/ 203 h 620"/>
                    <a:gd name="T70" fmla="*/ 994 w 1462"/>
                    <a:gd name="T71" fmla="*/ 325 h 620"/>
                    <a:gd name="T72" fmla="*/ 978 w 1462"/>
                    <a:gd name="T73" fmla="*/ 422 h 620"/>
                    <a:gd name="T74" fmla="*/ 918 w 1462"/>
                    <a:gd name="T75" fmla="*/ 531 h 620"/>
                    <a:gd name="T76" fmla="*/ 835 w 1462"/>
                    <a:gd name="T77" fmla="*/ 568 h 620"/>
                    <a:gd name="T78" fmla="*/ 665 w 1462"/>
                    <a:gd name="T79" fmla="*/ 587 h 620"/>
                    <a:gd name="T80" fmla="*/ 479 w 1462"/>
                    <a:gd name="T81" fmla="*/ 573 h 620"/>
                    <a:gd name="T82" fmla="*/ 479 w 1462"/>
                    <a:gd name="T83" fmla="*/ 571 h 620"/>
                    <a:gd name="T84" fmla="*/ 426 w 1462"/>
                    <a:gd name="T85" fmla="*/ 517 h 620"/>
                    <a:gd name="T86" fmla="*/ 411 w 1462"/>
                    <a:gd name="T87" fmla="*/ 496 h 620"/>
                    <a:gd name="T88" fmla="*/ 380 w 1462"/>
                    <a:gd name="T89" fmla="*/ 432 h 620"/>
                    <a:gd name="T90" fmla="*/ 362 w 1462"/>
                    <a:gd name="T91" fmla="*/ 352 h 620"/>
                    <a:gd name="T92" fmla="*/ 364 w 1462"/>
                    <a:gd name="T93" fmla="*/ 279 h 620"/>
                    <a:gd name="T94" fmla="*/ 386 w 1462"/>
                    <a:gd name="T95" fmla="*/ 201 h 620"/>
                    <a:gd name="T96" fmla="*/ 401 w 1462"/>
                    <a:gd name="T97" fmla="*/ 170 h 620"/>
                    <a:gd name="T98" fmla="*/ 413 w 1462"/>
                    <a:gd name="T99" fmla="*/ 153 h 620"/>
                    <a:gd name="T100" fmla="*/ 525 w 1462"/>
                    <a:gd name="T101" fmla="*/ 101 h 620"/>
                    <a:gd name="T102" fmla="*/ 707 w 1462"/>
                    <a:gd name="T103" fmla="*/ 46 h 620"/>
                    <a:gd name="T104" fmla="*/ 829 w 1462"/>
                    <a:gd name="T105" fmla="*/ 33 h 620"/>
                    <a:gd name="T106" fmla="*/ 963 w 1462"/>
                    <a:gd name="T107" fmla="*/ 35 h 620"/>
                    <a:gd name="T108" fmla="*/ 1135 w 1462"/>
                    <a:gd name="T109" fmla="*/ 60 h 620"/>
                    <a:gd name="T110" fmla="*/ 1410 w 1462"/>
                    <a:gd name="T111" fmla="*/ 151 h 620"/>
                    <a:gd name="T112" fmla="*/ 1416 w 1462"/>
                    <a:gd name="T113" fmla="*/ 159 h 620"/>
                    <a:gd name="T114" fmla="*/ 1406 w 1462"/>
                    <a:gd name="T115" fmla="*/ 186 h 620"/>
                    <a:gd name="T116" fmla="*/ 1362 w 1462"/>
                    <a:gd name="T117" fmla="*/ 236 h 620"/>
                    <a:gd name="T118" fmla="*/ 1313 w 1462"/>
                    <a:gd name="T119" fmla="*/ 25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2" h="620">
                      <a:moveTo>
                        <a:pt x="1435" y="126"/>
                      </a:moveTo>
                      <a:lnTo>
                        <a:pt x="1435" y="126"/>
                      </a:lnTo>
                      <a:lnTo>
                        <a:pt x="1309" y="77"/>
                      </a:lnTo>
                      <a:lnTo>
                        <a:pt x="1251" y="58"/>
                      </a:lnTo>
                      <a:lnTo>
                        <a:pt x="1197" y="40"/>
                      </a:lnTo>
                      <a:lnTo>
                        <a:pt x="1143" y="27"/>
                      </a:lnTo>
                      <a:lnTo>
                        <a:pt x="1087" y="15"/>
                      </a:lnTo>
                      <a:lnTo>
                        <a:pt x="1029" y="7"/>
                      </a:lnTo>
                      <a:lnTo>
                        <a:pt x="965" y="2"/>
                      </a:lnTo>
                      <a:lnTo>
                        <a:pt x="965" y="2"/>
                      </a:lnTo>
                      <a:lnTo>
                        <a:pt x="924" y="0"/>
                      </a:lnTo>
                      <a:lnTo>
                        <a:pt x="883" y="0"/>
                      </a:lnTo>
                      <a:lnTo>
                        <a:pt x="883" y="0"/>
                      </a:lnTo>
                      <a:lnTo>
                        <a:pt x="827" y="0"/>
                      </a:lnTo>
                      <a:lnTo>
                        <a:pt x="773" y="4"/>
                      </a:lnTo>
                      <a:lnTo>
                        <a:pt x="773" y="4"/>
                      </a:lnTo>
                      <a:lnTo>
                        <a:pt x="740" y="7"/>
                      </a:lnTo>
                      <a:lnTo>
                        <a:pt x="709" y="11"/>
                      </a:lnTo>
                      <a:lnTo>
                        <a:pt x="649" y="25"/>
                      </a:lnTo>
                      <a:lnTo>
                        <a:pt x="595" y="38"/>
                      </a:lnTo>
                      <a:lnTo>
                        <a:pt x="548" y="54"/>
                      </a:lnTo>
                      <a:lnTo>
                        <a:pt x="506" y="70"/>
                      </a:lnTo>
                      <a:lnTo>
                        <a:pt x="471" y="85"/>
                      </a:lnTo>
                      <a:lnTo>
                        <a:pt x="426" y="108"/>
                      </a:lnTo>
                      <a:lnTo>
                        <a:pt x="426" y="108"/>
                      </a:lnTo>
                      <a:lnTo>
                        <a:pt x="399" y="122"/>
                      </a:lnTo>
                      <a:lnTo>
                        <a:pt x="337" y="157"/>
                      </a:lnTo>
                      <a:lnTo>
                        <a:pt x="337" y="157"/>
                      </a:lnTo>
                      <a:lnTo>
                        <a:pt x="335" y="157"/>
                      </a:lnTo>
                      <a:lnTo>
                        <a:pt x="335" y="157"/>
                      </a:lnTo>
                      <a:lnTo>
                        <a:pt x="310" y="174"/>
                      </a:lnTo>
                      <a:lnTo>
                        <a:pt x="287" y="194"/>
                      </a:lnTo>
                      <a:lnTo>
                        <a:pt x="239" y="232"/>
                      </a:lnTo>
                      <a:lnTo>
                        <a:pt x="194" y="273"/>
                      </a:lnTo>
                      <a:lnTo>
                        <a:pt x="149" y="318"/>
                      </a:lnTo>
                      <a:lnTo>
                        <a:pt x="149" y="318"/>
                      </a:lnTo>
                      <a:lnTo>
                        <a:pt x="118" y="347"/>
                      </a:lnTo>
                      <a:lnTo>
                        <a:pt x="118" y="347"/>
                      </a:lnTo>
                      <a:lnTo>
                        <a:pt x="101" y="364"/>
                      </a:lnTo>
                      <a:lnTo>
                        <a:pt x="80" y="378"/>
                      </a:lnTo>
                      <a:lnTo>
                        <a:pt x="58" y="391"/>
                      </a:lnTo>
                      <a:lnTo>
                        <a:pt x="35" y="403"/>
                      </a:lnTo>
                      <a:lnTo>
                        <a:pt x="31" y="405"/>
                      </a:lnTo>
                      <a:lnTo>
                        <a:pt x="31" y="405"/>
                      </a:lnTo>
                      <a:lnTo>
                        <a:pt x="29" y="407"/>
                      </a:lnTo>
                      <a:lnTo>
                        <a:pt x="29" y="407"/>
                      </a:lnTo>
                      <a:lnTo>
                        <a:pt x="20" y="413"/>
                      </a:lnTo>
                      <a:lnTo>
                        <a:pt x="12" y="420"/>
                      </a:lnTo>
                      <a:lnTo>
                        <a:pt x="6" y="430"/>
                      </a:lnTo>
                      <a:lnTo>
                        <a:pt x="2" y="440"/>
                      </a:lnTo>
                      <a:lnTo>
                        <a:pt x="2" y="440"/>
                      </a:lnTo>
                      <a:lnTo>
                        <a:pt x="0" y="453"/>
                      </a:lnTo>
                      <a:lnTo>
                        <a:pt x="0" y="467"/>
                      </a:lnTo>
                      <a:lnTo>
                        <a:pt x="4" y="478"/>
                      </a:lnTo>
                      <a:lnTo>
                        <a:pt x="10" y="490"/>
                      </a:lnTo>
                      <a:lnTo>
                        <a:pt x="20" y="504"/>
                      </a:lnTo>
                      <a:lnTo>
                        <a:pt x="20" y="504"/>
                      </a:lnTo>
                      <a:lnTo>
                        <a:pt x="20" y="504"/>
                      </a:lnTo>
                      <a:lnTo>
                        <a:pt x="20" y="504"/>
                      </a:lnTo>
                      <a:lnTo>
                        <a:pt x="31" y="517"/>
                      </a:lnTo>
                      <a:lnTo>
                        <a:pt x="45" y="527"/>
                      </a:lnTo>
                      <a:lnTo>
                        <a:pt x="58" y="535"/>
                      </a:lnTo>
                      <a:lnTo>
                        <a:pt x="76" y="538"/>
                      </a:lnTo>
                      <a:lnTo>
                        <a:pt x="76" y="538"/>
                      </a:lnTo>
                      <a:lnTo>
                        <a:pt x="126" y="546"/>
                      </a:lnTo>
                      <a:lnTo>
                        <a:pt x="179" y="554"/>
                      </a:lnTo>
                      <a:lnTo>
                        <a:pt x="285" y="573"/>
                      </a:lnTo>
                      <a:lnTo>
                        <a:pt x="285" y="573"/>
                      </a:lnTo>
                      <a:lnTo>
                        <a:pt x="374" y="589"/>
                      </a:lnTo>
                      <a:lnTo>
                        <a:pt x="463" y="604"/>
                      </a:lnTo>
                      <a:lnTo>
                        <a:pt x="463" y="604"/>
                      </a:lnTo>
                      <a:lnTo>
                        <a:pt x="475" y="606"/>
                      </a:lnTo>
                      <a:lnTo>
                        <a:pt x="475" y="606"/>
                      </a:lnTo>
                      <a:lnTo>
                        <a:pt x="527" y="612"/>
                      </a:lnTo>
                      <a:lnTo>
                        <a:pt x="575" y="616"/>
                      </a:lnTo>
                      <a:lnTo>
                        <a:pt x="620" y="620"/>
                      </a:lnTo>
                      <a:lnTo>
                        <a:pt x="665" y="620"/>
                      </a:lnTo>
                      <a:lnTo>
                        <a:pt x="665" y="620"/>
                      </a:lnTo>
                      <a:lnTo>
                        <a:pt x="707" y="618"/>
                      </a:lnTo>
                      <a:lnTo>
                        <a:pt x="754" y="616"/>
                      </a:lnTo>
                      <a:lnTo>
                        <a:pt x="798" y="610"/>
                      </a:lnTo>
                      <a:lnTo>
                        <a:pt x="847" y="600"/>
                      </a:lnTo>
                      <a:lnTo>
                        <a:pt x="847" y="600"/>
                      </a:lnTo>
                      <a:lnTo>
                        <a:pt x="907" y="585"/>
                      </a:lnTo>
                      <a:lnTo>
                        <a:pt x="907" y="585"/>
                      </a:lnTo>
                      <a:lnTo>
                        <a:pt x="949" y="571"/>
                      </a:lnTo>
                      <a:lnTo>
                        <a:pt x="1002" y="554"/>
                      </a:lnTo>
                      <a:lnTo>
                        <a:pt x="1033" y="542"/>
                      </a:lnTo>
                      <a:lnTo>
                        <a:pt x="1062" y="529"/>
                      </a:lnTo>
                      <a:lnTo>
                        <a:pt x="1093" y="513"/>
                      </a:lnTo>
                      <a:lnTo>
                        <a:pt x="1124" y="496"/>
                      </a:lnTo>
                      <a:lnTo>
                        <a:pt x="1155" y="478"/>
                      </a:lnTo>
                      <a:lnTo>
                        <a:pt x="1185" y="457"/>
                      </a:lnTo>
                      <a:lnTo>
                        <a:pt x="1215" y="434"/>
                      </a:lnTo>
                      <a:lnTo>
                        <a:pt x="1244" y="409"/>
                      </a:lnTo>
                      <a:lnTo>
                        <a:pt x="1269" y="383"/>
                      </a:lnTo>
                      <a:lnTo>
                        <a:pt x="1292" y="354"/>
                      </a:lnTo>
                      <a:lnTo>
                        <a:pt x="1313" y="321"/>
                      </a:lnTo>
                      <a:lnTo>
                        <a:pt x="1333" y="288"/>
                      </a:lnTo>
                      <a:lnTo>
                        <a:pt x="1333" y="288"/>
                      </a:lnTo>
                      <a:lnTo>
                        <a:pt x="1352" y="279"/>
                      </a:lnTo>
                      <a:lnTo>
                        <a:pt x="1371" y="269"/>
                      </a:lnTo>
                      <a:lnTo>
                        <a:pt x="1389" y="257"/>
                      </a:lnTo>
                      <a:lnTo>
                        <a:pt x="1402" y="244"/>
                      </a:lnTo>
                      <a:lnTo>
                        <a:pt x="1416" y="228"/>
                      </a:lnTo>
                      <a:lnTo>
                        <a:pt x="1429" y="211"/>
                      </a:lnTo>
                      <a:lnTo>
                        <a:pt x="1441" y="192"/>
                      </a:lnTo>
                      <a:lnTo>
                        <a:pt x="1453" y="170"/>
                      </a:lnTo>
                      <a:lnTo>
                        <a:pt x="1462" y="151"/>
                      </a:lnTo>
                      <a:lnTo>
                        <a:pt x="1462" y="151"/>
                      </a:lnTo>
                      <a:lnTo>
                        <a:pt x="1462" y="145"/>
                      </a:lnTo>
                      <a:lnTo>
                        <a:pt x="1462" y="139"/>
                      </a:lnTo>
                      <a:lnTo>
                        <a:pt x="1462" y="139"/>
                      </a:lnTo>
                      <a:lnTo>
                        <a:pt x="1460" y="135"/>
                      </a:lnTo>
                      <a:lnTo>
                        <a:pt x="1455" y="133"/>
                      </a:lnTo>
                      <a:lnTo>
                        <a:pt x="1435" y="126"/>
                      </a:lnTo>
                      <a:close/>
                      <a:moveTo>
                        <a:pt x="1313" y="259"/>
                      </a:moveTo>
                      <a:lnTo>
                        <a:pt x="1313" y="259"/>
                      </a:lnTo>
                      <a:lnTo>
                        <a:pt x="1307" y="261"/>
                      </a:lnTo>
                      <a:lnTo>
                        <a:pt x="1302" y="259"/>
                      </a:lnTo>
                      <a:lnTo>
                        <a:pt x="1302" y="259"/>
                      </a:lnTo>
                      <a:lnTo>
                        <a:pt x="1257" y="230"/>
                      </a:lnTo>
                      <a:lnTo>
                        <a:pt x="1211" y="205"/>
                      </a:lnTo>
                      <a:lnTo>
                        <a:pt x="1162" y="180"/>
                      </a:lnTo>
                      <a:lnTo>
                        <a:pt x="1112" y="159"/>
                      </a:lnTo>
                      <a:lnTo>
                        <a:pt x="1063" y="139"/>
                      </a:lnTo>
                      <a:lnTo>
                        <a:pt x="1011" y="122"/>
                      </a:lnTo>
                      <a:lnTo>
                        <a:pt x="959" y="106"/>
                      </a:lnTo>
                      <a:lnTo>
                        <a:pt x="907" y="97"/>
                      </a:lnTo>
                      <a:lnTo>
                        <a:pt x="907" y="97"/>
                      </a:lnTo>
                      <a:lnTo>
                        <a:pt x="905" y="97"/>
                      </a:lnTo>
                      <a:lnTo>
                        <a:pt x="903" y="99"/>
                      </a:lnTo>
                      <a:lnTo>
                        <a:pt x="903" y="99"/>
                      </a:lnTo>
                      <a:lnTo>
                        <a:pt x="901" y="102"/>
                      </a:lnTo>
                      <a:lnTo>
                        <a:pt x="903" y="104"/>
                      </a:lnTo>
                      <a:lnTo>
                        <a:pt x="903" y="104"/>
                      </a:lnTo>
                      <a:lnTo>
                        <a:pt x="922" y="126"/>
                      </a:lnTo>
                      <a:lnTo>
                        <a:pt x="941" y="151"/>
                      </a:lnTo>
                      <a:lnTo>
                        <a:pt x="957" y="176"/>
                      </a:lnTo>
                      <a:lnTo>
                        <a:pt x="969" y="203"/>
                      </a:lnTo>
                      <a:lnTo>
                        <a:pt x="980" y="232"/>
                      </a:lnTo>
                      <a:lnTo>
                        <a:pt x="986" y="263"/>
                      </a:lnTo>
                      <a:lnTo>
                        <a:pt x="992" y="294"/>
                      </a:lnTo>
                      <a:lnTo>
                        <a:pt x="994" y="325"/>
                      </a:lnTo>
                      <a:lnTo>
                        <a:pt x="994" y="325"/>
                      </a:lnTo>
                      <a:lnTo>
                        <a:pt x="992" y="358"/>
                      </a:lnTo>
                      <a:lnTo>
                        <a:pt x="986" y="391"/>
                      </a:lnTo>
                      <a:lnTo>
                        <a:pt x="978" y="422"/>
                      </a:lnTo>
                      <a:lnTo>
                        <a:pt x="967" y="451"/>
                      </a:lnTo>
                      <a:lnTo>
                        <a:pt x="953" y="478"/>
                      </a:lnTo>
                      <a:lnTo>
                        <a:pt x="938" y="506"/>
                      </a:lnTo>
                      <a:lnTo>
                        <a:pt x="918" y="531"/>
                      </a:lnTo>
                      <a:lnTo>
                        <a:pt x="897" y="552"/>
                      </a:lnTo>
                      <a:lnTo>
                        <a:pt x="897" y="552"/>
                      </a:lnTo>
                      <a:lnTo>
                        <a:pt x="897" y="552"/>
                      </a:lnTo>
                      <a:lnTo>
                        <a:pt x="835" y="568"/>
                      </a:lnTo>
                      <a:lnTo>
                        <a:pt x="775" y="577"/>
                      </a:lnTo>
                      <a:lnTo>
                        <a:pt x="719" y="585"/>
                      </a:lnTo>
                      <a:lnTo>
                        <a:pt x="665" y="587"/>
                      </a:lnTo>
                      <a:lnTo>
                        <a:pt x="665" y="587"/>
                      </a:lnTo>
                      <a:lnTo>
                        <a:pt x="618" y="585"/>
                      </a:lnTo>
                      <a:lnTo>
                        <a:pt x="572" y="583"/>
                      </a:lnTo>
                      <a:lnTo>
                        <a:pt x="525" y="577"/>
                      </a:lnTo>
                      <a:lnTo>
                        <a:pt x="479" y="573"/>
                      </a:lnTo>
                      <a:lnTo>
                        <a:pt x="479" y="573"/>
                      </a:lnTo>
                      <a:lnTo>
                        <a:pt x="479" y="571"/>
                      </a:lnTo>
                      <a:lnTo>
                        <a:pt x="479" y="571"/>
                      </a:lnTo>
                      <a:lnTo>
                        <a:pt x="479" y="571"/>
                      </a:lnTo>
                      <a:lnTo>
                        <a:pt x="479" y="571"/>
                      </a:lnTo>
                      <a:lnTo>
                        <a:pt x="459" y="556"/>
                      </a:lnTo>
                      <a:lnTo>
                        <a:pt x="442" y="537"/>
                      </a:lnTo>
                      <a:lnTo>
                        <a:pt x="426" y="517"/>
                      </a:lnTo>
                      <a:lnTo>
                        <a:pt x="411" y="498"/>
                      </a:lnTo>
                      <a:lnTo>
                        <a:pt x="411" y="498"/>
                      </a:lnTo>
                      <a:lnTo>
                        <a:pt x="411" y="496"/>
                      </a:lnTo>
                      <a:lnTo>
                        <a:pt x="411" y="496"/>
                      </a:lnTo>
                      <a:lnTo>
                        <a:pt x="409" y="492"/>
                      </a:lnTo>
                      <a:lnTo>
                        <a:pt x="409" y="492"/>
                      </a:lnTo>
                      <a:lnTo>
                        <a:pt x="393" y="463"/>
                      </a:lnTo>
                      <a:lnTo>
                        <a:pt x="380" y="432"/>
                      </a:lnTo>
                      <a:lnTo>
                        <a:pt x="380" y="432"/>
                      </a:lnTo>
                      <a:lnTo>
                        <a:pt x="372" y="407"/>
                      </a:lnTo>
                      <a:lnTo>
                        <a:pt x="366" y="380"/>
                      </a:lnTo>
                      <a:lnTo>
                        <a:pt x="362" y="352"/>
                      </a:lnTo>
                      <a:lnTo>
                        <a:pt x="361" y="325"/>
                      </a:lnTo>
                      <a:lnTo>
                        <a:pt x="361" y="325"/>
                      </a:lnTo>
                      <a:lnTo>
                        <a:pt x="362" y="302"/>
                      </a:lnTo>
                      <a:lnTo>
                        <a:pt x="364" y="279"/>
                      </a:lnTo>
                      <a:lnTo>
                        <a:pt x="368" y="256"/>
                      </a:lnTo>
                      <a:lnTo>
                        <a:pt x="374" y="232"/>
                      </a:lnTo>
                      <a:lnTo>
                        <a:pt x="374" y="232"/>
                      </a:lnTo>
                      <a:lnTo>
                        <a:pt x="386" y="201"/>
                      </a:lnTo>
                      <a:lnTo>
                        <a:pt x="401" y="172"/>
                      </a:lnTo>
                      <a:lnTo>
                        <a:pt x="401" y="172"/>
                      </a:lnTo>
                      <a:lnTo>
                        <a:pt x="401" y="170"/>
                      </a:lnTo>
                      <a:lnTo>
                        <a:pt x="401" y="170"/>
                      </a:lnTo>
                      <a:lnTo>
                        <a:pt x="403" y="168"/>
                      </a:lnTo>
                      <a:lnTo>
                        <a:pt x="403" y="168"/>
                      </a:lnTo>
                      <a:lnTo>
                        <a:pt x="413" y="153"/>
                      </a:lnTo>
                      <a:lnTo>
                        <a:pt x="413" y="153"/>
                      </a:lnTo>
                      <a:lnTo>
                        <a:pt x="413" y="153"/>
                      </a:lnTo>
                      <a:lnTo>
                        <a:pt x="446" y="135"/>
                      </a:lnTo>
                      <a:lnTo>
                        <a:pt x="481" y="120"/>
                      </a:lnTo>
                      <a:lnTo>
                        <a:pt x="525" y="101"/>
                      </a:lnTo>
                      <a:lnTo>
                        <a:pt x="581" y="81"/>
                      </a:lnTo>
                      <a:lnTo>
                        <a:pt x="641" y="62"/>
                      </a:lnTo>
                      <a:lnTo>
                        <a:pt x="674" y="54"/>
                      </a:lnTo>
                      <a:lnTo>
                        <a:pt x="707" y="46"/>
                      </a:lnTo>
                      <a:lnTo>
                        <a:pt x="742" y="40"/>
                      </a:lnTo>
                      <a:lnTo>
                        <a:pt x="777" y="37"/>
                      </a:lnTo>
                      <a:lnTo>
                        <a:pt x="777" y="37"/>
                      </a:lnTo>
                      <a:lnTo>
                        <a:pt x="829" y="33"/>
                      </a:lnTo>
                      <a:lnTo>
                        <a:pt x="883" y="33"/>
                      </a:lnTo>
                      <a:lnTo>
                        <a:pt x="883" y="33"/>
                      </a:lnTo>
                      <a:lnTo>
                        <a:pt x="924" y="33"/>
                      </a:lnTo>
                      <a:lnTo>
                        <a:pt x="963" y="35"/>
                      </a:lnTo>
                      <a:lnTo>
                        <a:pt x="963" y="35"/>
                      </a:lnTo>
                      <a:lnTo>
                        <a:pt x="1023" y="40"/>
                      </a:lnTo>
                      <a:lnTo>
                        <a:pt x="1081" y="48"/>
                      </a:lnTo>
                      <a:lnTo>
                        <a:pt x="1135" y="60"/>
                      </a:lnTo>
                      <a:lnTo>
                        <a:pt x="1187" y="71"/>
                      </a:lnTo>
                      <a:lnTo>
                        <a:pt x="1240" y="89"/>
                      </a:lnTo>
                      <a:lnTo>
                        <a:pt x="1294" y="106"/>
                      </a:lnTo>
                      <a:lnTo>
                        <a:pt x="1410" y="151"/>
                      </a:lnTo>
                      <a:lnTo>
                        <a:pt x="1410" y="151"/>
                      </a:lnTo>
                      <a:lnTo>
                        <a:pt x="1414" y="155"/>
                      </a:lnTo>
                      <a:lnTo>
                        <a:pt x="1416" y="159"/>
                      </a:lnTo>
                      <a:lnTo>
                        <a:pt x="1416" y="159"/>
                      </a:lnTo>
                      <a:lnTo>
                        <a:pt x="1418" y="163"/>
                      </a:lnTo>
                      <a:lnTo>
                        <a:pt x="1416" y="168"/>
                      </a:lnTo>
                      <a:lnTo>
                        <a:pt x="1416" y="168"/>
                      </a:lnTo>
                      <a:lnTo>
                        <a:pt x="1406" y="186"/>
                      </a:lnTo>
                      <a:lnTo>
                        <a:pt x="1397" y="201"/>
                      </a:lnTo>
                      <a:lnTo>
                        <a:pt x="1387" y="213"/>
                      </a:lnTo>
                      <a:lnTo>
                        <a:pt x="1375" y="225"/>
                      </a:lnTo>
                      <a:lnTo>
                        <a:pt x="1362" y="236"/>
                      </a:lnTo>
                      <a:lnTo>
                        <a:pt x="1346" y="244"/>
                      </a:lnTo>
                      <a:lnTo>
                        <a:pt x="1331" y="252"/>
                      </a:lnTo>
                      <a:lnTo>
                        <a:pt x="1313" y="259"/>
                      </a:lnTo>
                      <a:lnTo>
                        <a:pt x="1313"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50B9B47C-FF38-4896-8647-21B41046778C}"/>
                    </a:ext>
                  </a:extLst>
                </p:cNvPr>
                <p:cNvSpPr>
                  <a:spLocks/>
                </p:cNvSpPr>
                <p:nvPr/>
              </p:nvSpPr>
              <p:spPr bwMode="auto">
                <a:xfrm>
                  <a:off x="9567863" y="11461750"/>
                  <a:ext cx="3175" cy="3175"/>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 name="T12" fmla="*/ 2 w 2"/>
                    <a:gd name="T13" fmla="*/ 0 h 2"/>
                    <a:gd name="T14" fmla="*/ 2 w 2"/>
                    <a:gd name="T15" fmla="*/ 0 h 2"/>
                    <a:gd name="T16" fmla="*/ 2 w 2"/>
                    <a:gd name="T17" fmla="*/ 0 h 2"/>
                    <a:gd name="T18" fmla="*/ 2 w 2"/>
                    <a:gd name="T19" fmla="*/ 0 h 2"/>
                    <a:gd name="T20" fmla="*/ 2 w 2"/>
                    <a:gd name="T21" fmla="*/ 0 h 2"/>
                    <a:gd name="T22" fmla="*/ 2 w 2"/>
                    <a:gd name="T23" fmla="*/ 0 h 2"/>
                    <a:gd name="T24" fmla="*/ 2 w 2"/>
                    <a:gd name="T25" fmla="*/ 0 h 2"/>
                    <a:gd name="T26" fmla="*/ 2 w 2"/>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2" y="0"/>
                      </a:moveTo>
                      <a:lnTo>
                        <a:pt x="2" y="0"/>
                      </a:lnTo>
                      <a:lnTo>
                        <a:pt x="0" y="2"/>
                      </a:lnTo>
                      <a:lnTo>
                        <a:pt x="0" y="2"/>
                      </a:lnTo>
                      <a:lnTo>
                        <a:pt x="2" y="0"/>
                      </a:lnTo>
                      <a:lnTo>
                        <a:pt x="2" y="0"/>
                      </a:lnTo>
                      <a:lnTo>
                        <a:pt x="2" y="0"/>
                      </a:lnTo>
                      <a:lnTo>
                        <a:pt x="2" y="0"/>
                      </a:lnTo>
                      <a:lnTo>
                        <a:pt x="2" y="0"/>
                      </a:lnTo>
                      <a:lnTo>
                        <a:pt x="2" y="0"/>
                      </a:lnTo>
                      <a:lnTo>
                        <a:pt x="2"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6" name="Group 28">
              <a:extLst>
                <a:ext uri="{FF2B5EF4-FFF2-40B4-BE49-F238E27FC236}">
                  <a16:creationId xmlns:a16="http://schemas.microsoft.com/office/drawing/2014/main" id="{7E6FB37C-00B6-44AA-AACF-B3F91084EE89}"/>
                </a:ext>
              </a:extLst>
            </p:cNvPr>
            <p:cNvGrpSpPr>
              <a:grpSpLocks noChangeAspect="1"/>
            </p:cNvGrpSpPr>
            <p:nvPr/>
          </p:nvGrpSpPr>
          <p:grpSpPr bwMode="auto">
            <a:xfrm>
              <a:off x="10736381" y="6353217"/>
              <a:ext cx="562782" cy="1187450"/>
              <a:chOff x="8214" y="2384"/>
              <a:chExt cx="1746" cy="3684"/>
            </a:xfrm>
          </p:grpSpPr>
          <p:sp>
            <p:nvSpPr>
              <p:cNvPr id="87" name="AutoShape 27">
                <a:extLst>
                  <a:ext uri="{FF2B5EF4-FFF2-40B4-BE49-F238E27FC236}">
                    <a16:creationId xmlns:a16="http://schemas.microsoft.com/office/drawing/2014/main" id="{0EAFF61E-321D-4C73-899D-69287CAD97D2}"/>
                  </a:ext>
                </a:extLst>
              </p:cNvPr>
              <p:cNvSpPr>
                <a:spLocks noChangeAspect="1" noChangeArrowheads="1" noTextEdit="1"/>
              </p:cNvSpPr>
              <p:nvPr/>
            </p:nvSpPr>
            <p:spPr bwMode="auto">
              <a:xfrm>
                <a:off x="8214" y="2384"/>
                <a:ext cx="1746" cy="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29">
                <a:extLst>
                  <a:ext uri="{FF2B5EF4-FFF2-40B4-BE49-F238E27FC236}">
                    <a16:creationId xmlns:a16="http://schemas.microsoft.com/office/drawing/2014/main" id="{BE74F140-AD93-4ACA-85A8-154EF3F3603A}"/>
                  </a:ext>
                </a:extLst>
              </p:cNvPr>
              <p:cNvSpPr>
                <a:spLocks/>
              </p:cNvSpPr>
              <p:nvPr/>
            </p:nvSpPr>
            <p:spPr bwMode="auto">
              <a:xfrm>
                <a:off x="8214" y="2384"/>
                <a:ext cx="1744" cy="3682"/>
              </a:xfrm>
              <a:custGeom>
                <a:avLst/>
                <a:gdLst>
                  <a:gd name="T0" fmla="*/ 34 w 1744"/>
                  <a:gd name="T1" fmla="*/ 3570 h 3682"/>
                  <a:gd name="T2" fmla="*/ 130 w 1744"/>
                  <a:gd name="T3" fmla="*/ 3506 h 3682"/>
                  <a:gd name="T4" fmla="*/ 226 w 1744"/>
                  <a:gd name="T5" fmla="*/ 3430 h 3682"/>
                  <a:gd name="T6" fmla="*/ 264 w 1744"/>
                  <a:gd name="T7" fmla="*/ 3312 h 3682"/>
                  <a:gd name="T8" fmla="*/ 316 w 1744"/>
                  <a:gd name="T9" fmla="*/ 3144 h 3682"/>
                  <a:gd name="T10" fmla="*/ 310 w 1744"/>
                  <a:gd name="T11" fmla="*/ 3028 h 3682"/>
                  <a:gd name="T12" fmla="*/ 206 w 1744"/>
                  <a:gd name="T13" fmla="*/ 2569 h 3682"/>
                  <a:gd name="T14" fmla="*/ 186 w 1744"/>
                  <a:gd name="T15" fmla="*/ 2357 h 3682"/>
                  <a:gd name="T16" fmla="*/ 204 w 1744"/>
                  <a:gd name="T17" fmla="*/ 2095 h 3682"/>
                  <a:gd name="T18" fmla="*/ 232 w 1744"/>
                  <a:gd name="T19" fmla="*/ 1929 h 3682"/>
                  <a:gd name="T20" fmla="*/ 232 w 1744"/>
                  <a:gd name="T21" fmla="*/ 1701 h 3682"/>
                  <a:gd name="T22" fmla="*/ 240 w 1744"/>
                  <a:gd name="T23" fmla="*/ 1571 h 3682"/>
                  <a:gd name="T24" fmla="*/ 192 w 1744"/>
                  <a:gd name="T25" fmla="*/ 1091 h 3682"/>
                  <a:gd name="T26" fmla="*/ 182 w 1744"/>
                  <a:gd name="T27" fmla="*/ 836 h 3682"/>
                  <a:gd name="T28" fmla="*/ 214 w 1744"/>
                  <a:gd name="T29" fmla="*/ 494 h 3682"/>
                  <a:gd name="T30" fmla="*/ 318 w 1744"/>
                  <a:gd name="T31" fmla="*/ 0 h 3682"/>
                  <a:gd name="T32" fmla="*/ 1470 w 1744"/>
                  <a:gd name="T33" fmla="*/ 178 h 3682"/>
                  <a:gd name="T34" fmla="*/ 1550 w 1744"/>
                  <a:gd name="T35" fmla="*/ 636 h 3682"/>
                  <a:gd name="T36" fmla="*/ 1564 w 1744"/>
                  <a:gd name="T37" fmla="*/ 898 h 3682"/>
                  <a:gd name="T38" fmla="*/ 1530 w 1744"/>
                  <a:gd name="T39" fmla="*/ 1333 h 3682"/>
                  <a:gd name="T40" fmla="*/ 1504 w 1744"/>
                  <a:gd name="T41" fmla="*/ 1633 h 3682"/>
                  <a:gd name="T42" fmla="*/ 1518 w 1744"/>
                  <a:gd name="T43" fmla="*/ 1789 h 3682"/>
                  <a:gd name="T44" fmla="*/ 1516 w 1744"/>
                  <a:gd name="T45" fmla="*/ 1953 h 3682"/>
                  <a:gd name="T46" fmla="*/ 1556 w 1744"/>
                  <a:gd name="T47" fmla="*/ 2215 h 3682"/>
                  <a:gd name="T48" fmla="*/ 1554 w 1744"/>
                  <a:gd name="T49" fmla="*/ 2461 h 3682"/>
                  <a:gd name="T50" fmla="*/ 1500 w 1744"/>
                  <a:gd name="T51" fmla="*/ 2766 h 3682"/>
                  <a:gd name="T52" fmla="*/ 1428 w 1744"/>
                  <a:gd name="T53" fmla="*/ 3092 h 3682"/>
                  <a:gd name="T54" fmla="*/ 1444 w 1744"/>
                  <a:gd name="T55" fmla="*/ 3208 h 3682"/>
                  <a:gd name="T56" fmla="*/ 1486 w 1744"/>
                  <a:gd name="T57" fmla="*/ 3334 h 3682"/>
                  <a:gd name="T58" fmla="*/ 1552 w 1744"/>
                  <a:gd name="T59" fmla="*/ 3470 h 3682"/>
                  <a:gd name="T60" fmla="*/ 1648 w 1744"/>
                  <a:gd name="T61" fmla="*/ 3522 h 3682"/>
                  <a:gd name="T62" fmla="*/ 1730 w 1744"/>
                  <a:gd name="T63" fmla="*/ 3604 h 3682"/>
                  <a:gd name="T64" fmla="*/ 1736 w 1744"/>
                  <a:gd name="T65" fmla="*/ 3654 h 3682"/>
                  <a:gd name="T66" fmla="*/ 1580 w 1744"/>
                  <a:gd name="T67" fmla="*/ 3678 h 3682"/>
                  <a:gd name="T68" fmla="*/ 1239 w 1744"/>
                  <a:gd name="T69" fmla="*/ 3674 h 3682"/>
                  <a:gd name="T70" fmla="*/ 1177 w 1744"/>
                  <a:gd name="T71" fmla="*/ 3654 h 3682"/>
                  <a:gd name="T72" fmla="*/ 1163 w 1744"/>
                  <a:gd name="T73" fmla="*/ 3538 h 3682"/>
                  <a:gd name="T74" fmla="*/ 1207 w 1744"/>
                  <a:gd name="T75" fmla="*/ 3382 h 3682"/>
                  <a:gd name="T76" fmla="*/ 1203 w 1744"/>
                  <a:gd name="T77" fmla="*/ 3284 h 3682"/>
                  <a:gd name="T78" fmla="*/ 1205 w 1744"/>
                  <a:gd name="T79" fmla="*/ 3168 h 3682"/>
                  <a:gd name="T80" fmla="*/ 1191 w 1744"/>
                  <a:gd name="T81" fmla="*/ 2930 h 3682"/>
                  <a:gd name="T82" fmla="*/ 1153 w 1744"/>
                  <a:gd name="T83" fmla="*/ 2743 h 3682"/>
                  <a:gd name="T84" fmla="*/ 1105 w 1744"/>
                  <a:gd name="T85" fmla="*/ 2305 h 3682"/>
                  <a:gd name="T86" fmla="*/ 1117 w 1744"/>
                  <a:gd name="T87" fmla="*/ 2047 h 3682"/>
                  <a:gd name="T88" fmla="*/ 1035 w 1744"/>
                  <a:gd name="T89" fmla="*/ 1741 h 3682"/>
                  <a:gd name="T90" fmla="*/ 949 w 1744"/>
                  <a:gd name="T91" fmla="*/ 1231 h 3682"/>
                  <a:gd name="T92" fmla="*/ 923 w 1744"/>
                  <a:gd name="T93" fmla="*/ 712 h 3682"/>
                  <a:gd name="T94" fmla="*/ 857 w 1744"/>
                  <a:gd name="T95" fmla="*/ 702 h 3682"/>
                  <a:gd name="T96" fmla="*/ 817 w 1744"/>
                  <a:gd name="T97" fmla="*/ 981 h 3682"/>
                  <a:gd name="T98" fmla="*/ 747 w 1744"/>
                  <a:gd name="T99" fmla="*/ 1561 h 3682"/>
                  <a:gd name="T100" fmla="*/ 637 w 1744"/>
                  <a:gd name="T101" fmla="*/ 2019 h 3682"/>
                  <a:gd name="T102" fmla="*/ 641 w 1744"/>
                  <a:gd name="T103" fmla="*/ 2191 h 3682"/>
                  <a:gd name="T104" fmla="*/ 617 w 1744"/>
                  <a:gd name="T105" fmla="*/ 2585 h 3682"/>
                  <a:gd name="T106" fmla="*/ 577 w 1744"/>
                  <a:gd name="T107" fmla="*/ 2804 h 3682"/>
                  <a:gd name="T108" fmla="*/ 531 w 1744"/>
                  <a:gd name="T109" fmla="*/ 3094 h 3682"/>
                  <a:gd name="T110" fmla="*/ 547 w 1744"/>
                  <a:gd name="T111" fmla="*/ 3254 h 3682"/>
                  <a:gd name="T112" fmla="*/ 533 w 1744"/>
                  <a:gd name="T113" fmla="*/ 3352 h 3682"/>
                  <a:gd name="T114" fmla="*/ 569 w 1744"/>
                  <a:gd name="T115" fmla="*/ 3474 h 3682"/>
                  <a:gd name="T116" fmla="*/ 581 w 1744"/>
                  <a:gd name="T117" fmla="*/ 3616 h 3682"/>
                  <a:gd name="T118" fmla="*/ 559 w 1744"/>
                  <a:gd name="T119" fmla="*/ 3662 h 3682"/>
                  <a:gd name="T120" fmla="*/ 374 w 1744"/>
                  <a:gd name="T121" fmla="*/ 3682 h 3682"/>
                  <a:gd name="T122" fmla="*/ 44 w 1744"/>
                  <a:gd name="T123" fmla="*/ 3664 h 3682"/>
                  <a:gd name="T124" fmla="*/ 0 w 1744"/>
                  <a:gd name="T125" fmla="*/ 3640 h 3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4" h="3682">
                    <a:moveTo>
                      <a:pt x="0" y="3640"/>
                    </a:moveTo>
                    <a:lnTo>
                      <a:pt x="0" y="3640"/>
                    </a:lnTo>
                    <a:lnTo>
                      <a:pt x="14" y="3604"/>
                    </a:lnTo>
                    <a:lnTo>
                      <a:pt x="24" y="3588"/>
                    </a:lnTo>
                    <a:lnTo>
                      <a:pt x="34" y="3570"/>
                    </a:lnTo>
                    <a:lnTo>
                      <a:pt x="50" y="3554"/>
                    </a:lnTo>
                    <a:lnTo>
                      <a:pt x="70" y="3538"/>
                    </a:lnTo>
                    <a:lnTo>
                      <a:pt x="96" y="3522"/>
                    </a:lnTo>
                    <a:lnTo>
                      <a:pt x="130" y="3506"/>
                    </a:lnTo>
                    <a:lnTo>
                      <a:pt x="130" y="3506"/>
                    </a:lnTo>
                    <a:lnTo>
                      <a:pt x="152" y="3496"/>
                    </a:lnTo>
                    <a:lnTo>
                      <a:pt x="174" y="3484"/>
                    </a:lnTo>
                    <a:lnTo>
                      <a:pt x="192" y="3470"/>
                    </a:lnTo>
                    <a:lnTo>
                      <a:pt x="210" y="3452"/>
                    </a:lnTo>
                    <a:lnTo>
                      <a:pt x="226" y="3430"/>
                    </a:lnTo>
                    <a:lnTo>
                      <a:pt x="240" y="3402"/>
                    </a:lnTo>
                    <a:lnTo>
                      <a:pt x="252" y="3372"/>
                    </a:lnTo>
                    <a:lnTo>
                      <a:pt x="260" y="3334"/>
                    </a:lnTo>
                    <a:lnTo>
                      <a:pt x="260" y="3334"/>
                    </a:lnTo>
                    <a:lnTo>
                      <a:pt x="264" y="3312"/>
                    </a:lnTo>
                    <a:lnTo>
                      <a:pt x="272" y="3290"/>
                    </a:lnTo>
                    <a:lnTo>
                      <a:pt x="292" y="3236"/>
                    </a:lnTo>
                    <a:lnTo>
                      <a:pt x="302" y="3208"/>
                    </a:lnTo>
                    <a:lnTo>
                      <a:pt x="310" y="3176"/>
                    </a:lnTo>
                    <a:lnTo>
                      <a:pt x="316" y="3144"/>
                    </a:lnTo>
                    <a:lnTo>
                      <a:pt x="318" y="3110"/>
                    </a:lnTo>
                    <a:lnTo>
                      <a:pt x="318" y="3110"/>
                    </a:lnTo>
                    <a:lnTo>
                      <a:pt x="318" y="3092"/>
                    </a:lnTo>
                    <a:lnTo>
                      <a:pt x="316" y="3072"/>
                    </a:lnTo>
                    <a:lnTo>
                      <a:pt x="310" y="3028"/>
                    </a:lnTo>
                    <a:lnTo>
                      <a:pt x="298" y="2976"/>
                    </a:lnTo>
                    <a:lnTo>
                      <a:pt x="282" y="2916"/>
                    </a:lnTo>
                    <a:lnTo>
                      <a:pt x="246" y="2766"/>
                    </a:lnTo>
                    <a:lnTo>
                      <a:pt x="226" y="2673"/>
                    </a:lnTo>
                    <a:lnTo>
                      <a:pt x="206" y="2569"/>
                    </a:lnTo>
                    <a:lnTo>
                      <a:pt x="206" y="2569"/>
                    </a:lnTo>
                    <a:lnTo>
                      <a:pt x="198" y="2515"/>
                    </a:lnTo>
                    <a:lnTo>
                      <a:pt x="192" y="2461"/>
                    </a:lnTo>
                    <a:lnTo>
                      <a:pt x="188" y="2409"/>
                    </a:lnTo>
                    <a:lnTo>
                      <a:pt x="186" y="2357"/>
                    </a:lnTo>
                    <a:lnTo>
                      <a:pt x="186" y="2307"/>
                    </a:lnTo>
                    <a:lnTo>
                      <a:pt x="188" y="2259"/>
                    </a:lnTo>
                    <a:lnTo>
                      <a:pt x="190" y="2215"/>
                    </a:lnTo>
                    <a:lnTo>
                      <a:pt x="194" y="2171"/>
                    </a:lnTo>
                    <a:lnTo>
                      <a:pt x="204" y="2095"/>
                    </a:lnTo>
                    <a:lnTo>
                      <a:pt x="214" y="2031"/>
                    </a:lnTo>
                    <a:lnTo>
                      <a:pt x="222" y="1983"/>
                    </a:lnTo>
                    <a:lnTo>
                      <a:pt x="230" y="1953"/>
                    </a:lnTo>
                    <a:lnTo>
                      <a:pt x="230" y="1953"/>
                    </a:lnTo>
                    <a:lnTo>
                      <a:pt x="232" y="1929"/>
                    </a:lnTo>
                    <a:lnTo>
                      <a:pt x="232" y="1901"/>
                    </a:lnTo>
                    <a:lnTo>
                      <a:pt x="230" y="1829"/>
                    </a:lnTo>
                    <a:lnTo>
                      <a:pt x="228" y="1789"/>
                    </a:lnTo>
                    <a:lnTo>
                      <a:pt x="228" y="1745"/>
                    </a:lnTo>
                    <a:lnTo>
                      <a:pt x="232" y="1701"/>
                    </a:lnTo>
                    <a:lnTo>
                      <a:pt x="238" y="1655"/>
                    </a:lnTo>
                    <a:lnTo>
                      <a:pt x="238" y="1655"/>
                    </a:lnTo>
                    <a:lnTo>
                      <a:pt x="242" y="1633"/>
                    </a:lnTo>
                    <a:lnTo>
                      <a:pt x="242" y="1605"/>
                    </a:lnTo>
                    <a:lnTo>
                      <a:pt x="240" y="1571"/>
                    </a:lnTo>
                    <a:lnTo>
                      <a:pt x="238" y="1531"/>
                    </a:lnTo>
                    <a:lnTo>
                      <a:pt x="228" y="1439"/>
                    </a:lnTo>
                    <a:lnTo>
                      <a:pt x="216" y="1333"/>
                    </a:lnTo>
                    <a:lnTo>
                      <a:pt x="202" y="1215"/>
                    </a:lnTo>
                    <a:lnTo>
                      <a:pt x="192" y="1091"/>
                    </a:lnTo>
                    <a:lnTo>
                      <a:pt x="186" y="1027"/>
                    </a:lnTo>
                    <a:lnTo>
                      <a:pt x="184" y="963"/>
                    </a:lnTo>
                    <a:lnTo>
                      <a:pt x="182" y="898"/>
                    </a:lnTo>
                    <a:lnTo>
                      <a:pt x="182" y="836"/>
                    </a:lnTo>
                    <a:lnTo>
                      <a:pt x="182" y="836"/>
                    </a:lnTo>
                    <a:lnTo>
                      <a:pt x="184" y="772"/>
                    </a:lnTo>
                    <a:lnTo>
                      <a:pt x="188" y="704"/>
                    </a:lnTo>
                    <a:lnTo>
                      <a:pt x="196" y="636"/>
                    </a:lnTo>
                    <a:lnTo>
                      <a:pt x="204" y="566"/>
                    </a:lnTo>
                    <a:lnTo>
                      <a:pt x="214" y="494"/>
                    </a:lnTo>
                    <a:lnTo>
                      <a:pt x="226" y="426"/>
                    </a:lnTo>
                    <a:lnTo>
                      <a:pt x="252" y="294"/>
                    </a:lnTo>
                    <a:lnTo>
                      <a:pt x="276" y="178"/>
                    </a:lnTo>
                    <a:lnTo>
                      <a:pt x="298" y="84"/>
                    </a:lnTo>
                    <a:lnTo>
                      <a:pt x="318" y="0"/>
                    </a:lnTo>
                    <a:lnTo>
                      <a:pt x="873" y="0"/>
                    </a:lnTo>
                    <a:lnTo>
                      <a:pt x="1428" y="0"/>
                    </a:lnTo>
                    <a:lnTo>
                      <a:pt x="1428" y="0"/>
                    </a:lnTo>
                    <a:lnTo>
                      <a:pt x="1448" y="84"/>
                    </a:lnTo>
                    <a:lnTo>
                      <a:pt x="1470" y="178"/>
                    </a:lnTo>
                    <a:lnTo>
                      <a:pt x="1494" y="294"/>
                    </a:lnTo>
                    <a:lnTo>
                      <a:pt x="1520" y="426"/>
                    </a:lnTo>
                    <a:lnTo>
                      <a:pt x="1530" y="494"/>
                    </a:lnTo>
                    <a:lnTo>
                      <a:pt x="1542" y="566"/>
                    </a:lnTo>
                    <a:lnTo>
                      <a:pt x="1550" y="636"/>
                    </a:lnTo>
                    <a:lnTo>
                      <a:pt x="1558" y="704"/>
                    </a:lnTo>
                    <a:lnTo>
                      <a:pt x="1562" y="772"/>
                    </a:lnTo>
                    <a:lnTo>
                      <a:pt x="1564" y="836"/>
                    </a:lnTo>
                    <a:lnTo>
                      <a:pt x="1564" y="836"/>
                    </a:lnTo>
                    <a:lnTo>
                      <a:pt x="1564" y="898"/>
                    </a:lnTo>
                    <a:lnTo>
                      <a:pt x="1562" y="963"/>
                    </a:lnTo>
                    <a:lnTo>
                      <a:pt x="1558" y="1027"/>
                    </a:lnTo>
                    <a:lnTo>
                      <a:pt x="1554" y="1091"/>
                    </a:lnTo>
                    <a:lnTo>
                      <a:pt x="1542" y="1215"/>
                    </a:lnTo>
                    <a:lnTo>
                      <a:pt x="1530" y="1333"/>
                    </a:lnTo>
                    <a:lnTo>
                      <a:pt x="1518" y="1439"/>
                    </a:lnTo>
                    <a:lnTo>
                      <a:pt x="1508" y="1531"/>
                    </a:lnTo>
                    <a:lnTo>
                      <a:pt x="1506" y="1571"/>
                    </a:lnTo>
                    <a:lnTo>
                      <a:pt x="1504" y="1605"/>
                    </a:lnTo>
                    <a:lnTo>
                      <a:pt x="1504" y="1633"/>
                    </a:lnTo>
                    <a:lnTo>
                      <a:pt x="1506" y="1655"/>
                    </a:lnTo>
                    <a:lnTo>
                      <a:pt x="1506" y="1655"/>
                    </a:lnTo>
                    <a:lnTo>
                      <a:pt x="1514" y="1701"/>
                    </a:lnTo>
                    <a:lnTo>
                      <a:pt x="1518" y="1745"/>
                    </a:lnTo>
                    <a:lnTo>
                      <a:pt x="1518" y="1789"/>
                    </a:lnTo>
                    <a:lnTo>
                      <a:pt x="1516" y="1829"/>
                    </a:lnTo>
                    <a:lnTo>
                      <a:pt x="1514" y="1901"/>
                    </a:lnTo>
                    <a:lnTo>
                      <a:pt x="1514" y="1929"/>
                    </a:lnTo>
                    <a:lnTo>
                      <a:pt x="1516" y="1953"/>
                    </a:lnTo>
                    <a:lnTo>
                      <a:pt x="1516" y="1953"/>
                    </a:lnTo>
                    <a:lnTo>
                      <a:pt x="1522" y="1983"/>
                    </a:lnTo>
                    <a:lnTo>
                      <a:pt x="1532" y="2031"/>
                    </a:lnTo>
                    <a:lnTo>
                      <a:pt x="1542" y="2095"/>
                    </a:lnTo>
                    <a:lnTo>
                      <a:pt x="1552" y="2171"/>
                    </a:lnTo>
                    <a:lnTo>
                      <a:pt x="1556" y="2215"/>
                    </a:lnTo>
                    <a:lnTo>
                      <a:pt x="1558" y="2259"/>
                    </a:lnTo>
                    <a:lnTo>
                      <a:pt x="1560" y="2307"/>
                    </a:lnTo>
                    <a:lnTo>
                      <a:pt x="1560" y="2357"/>
                    </a:lnTo>
                    <a:lnTo>
                      <a:pt x="1558" y="2409"/>
                    </a:lnTo>
                    <a:lnTo>
                      <a:pt x="1554" y="2461"/>
                    </a:lnTo>
                    <a:lnTo>
                      <a:pt x="1548" y="2515"/>
                    </a:lnTo>
                    <a:lnTo>
                      <a:pt x="1540" y="2569"/>
                    </a:lnTo>
                    <a:lnTo>
                      <a:pt x="1540" y="2569"/>
                    </a:lnTo>
                    <a:lnTo>
                      <a:pt x="1520" y="2673"/>
                    </a:lnTo>
                    <a:lnTo>
                      <a:pt x="1500" y="2766"/>
                    </a:lnTo>
                    <a:lnTo>
                      <a:pt x="1462" y="2916"/>
                    </a:lnTo>
                    <a:lnTo>
                      <a:pt x="1448" y="2976"/>
                    </a:lnTo>
                    <a:lnTo>
                      <a:pt x="1436" y="3028"/>
                    </a:lnTo>
                    <a:lnTo>
                      <a:pt x="1430" y="3072"/>
                    </a:lnTo>
                    <a:lnTo>
                      <a:pt x="1428" y="3092"/>
                    </a:lnTo>
                    <a:lnTo>
                      <a:pt x="1428" y="3110"/>
                    </a:lnTo>
                    <a:lnTo>
                      <a:pt x="1428" y="3110"/>
                    </a:lnTo>
                    <a:lnTo>
                      <a:pt x="1430" y="3144"/>
                    </a:lnTo>
                    <a:lnTo>
                      <a:pt x="1436" y="3176"/>
                    </a:lnTo>
                    <a:lnTo>
                      <a:pt x="1444" y="3208"/>
                    </a:lnTo>
                    <a:lnTo>
                      <a:pt x="1454" y="3236"/>
                    </a:lnTo>
                    <a:lnTo>
                      <a:pt x="1474" y="3290"/>
                    </a:lnTo>
                    <a:lnTo>
                      <a:pt x="1482" y="3312"/>
                    </a:lnTo>
                    <a:lnTo>
                      <a:pt x="1486" y="3334"/>
                    </a:lnTo>
                    <a:lnTo>
                      <a:pt x="1486" y="3334"/>
                    </a:lnTo>
                    <a:lnTo>
                      <a:pt x="1494" y="3372"/>
                    </a:lnTo>
                    <a:lnTo>
                      <a:pt x="1506" y="3402"/>
                    </a:lnTo>
                    <a:lnTo>
                      <a:pt x="1518" y="3430"/>
                    </a:lnTo>
                    <a:lnTo>
                      <a:pt x="1534" y="3452"/>
                    </a:lnTo>
                    <a:lnTo>
                      <a:pt x="1552" y="3470"/>
                    </a:lnTo>
                    <a:lnTo>
                      <a:pt x="1572" y="3484"/>
                    </a:lnTo>
                    <a:lnTo>
                      <a:pt x="1594" y="3496"/>
                    </a:lnTo>
                    <a:lnTo>
                      <a:pt x="1614" y="3506"/>
                    </a:lnTo>
                    <a:lnTo>
                      <a:pt x="1614" y="3506"/>
                    </a:lnTo>
                    <a:lnTo>
                      <a:pt x="1648" y="3522"/>
                    </a:lnTo>
                    <a:lnTo>
                      <a:pt x="1676" y="3538"/>
                    </a:lnTo>
                    <a:lnTo>
                      <a:pt x="1696" y="3554"/>
                    </a:lnTo>
                    <a:lnTo>
                      <a:pt x="1710" y="3570"/>
                    </a:lnTo>
                    <a:lnTo>
                      <a:pt x="1722" y="3588"/>
                    </a:lnTo>
                    <a:lnTo>
                      <a:pt x="1730" y="3604"/>
                    </a:lnTo>
                    <a:lnTo>
                      <a:pt x="1744" y="3640"/>
                    </a:lnTo>
                    <a:lnTo>
                      <a:pt x="1744" y="3640"/>
                    </a:lnTo>
                    <a:lnTo>
                      <a:pt x="1744" y="3644"/>
                    </a:lnTo>
                    <a:lnTo>
                      <a:pt x="1742" y="3650"/>
                    </a:lnTo>
                    <a:lnTo>
                      <a:pt x="1736" y="3654"/>
                    </a:lnTo>
                    <a:lnTo>
                      <a:pt x="1726" y="3658"/>
                    </a:lnTo>
                    <a:lnTo>
                      <a:pt x="1702" y="3664"/>
                    </a:lnTo>
                    <a:lnTo>
                      <a:pt x="1668" y="3670"/>
                    </a:lnTo>
                    <a:lnTo>
                      <a:pt x="1626" y="3674"/>
                    </a:lnTo>
                    <a:lnTo>
                      <a:pt x="1580" y="3678"/>
                    </a:lnTo>
                    <a:lnTo>
                      <a:pt x="1478" y="3682"/>
                    </a:lnTo>
                    <a:lnTo>
                      <a:pt x="1372" y="3682"/>
                    </a:lnTo>
                    <a:lnTo>
                      <a:pt x="1324" y="3682"/>
                    </a:lnTo>
                    <a:lnTo>
                      <a:pt x="1277" y="3678"/>
                    </a:lnTo>
                    <a:lnTo>
                      <a:pt x="1239" y="3674"/>
                    </a:lnTo>
                    <a:lnTo>
                      <a:pt x="1209" y="3668"/>
                    </a:lnTo>
                    <a:lnTo>
                      <a:pt x="1187" y="3662"/>
                    </a:lnTo>
                    <a:lnTo>
                      <a:pt x="1181" y="3658"/>
                    </a:lnTo>
                    <a:lnTo>
                      <a:pt x="1177" y="3654"/>
                    </a:lnTo>
                    <a:lnTo>
                      <a:pt x="1177" y="3654"/>
                    </a:lnTo>
                    <a:lnTo>
                      <a:pt x="1169" y="3636"/>
                    </a:lnTo>
                    <a:lnTo>
                      <a:pt x="1163" y="3616"/>
                    </a:lnTo>
                    <a:lnTo>
                      <a:pt x="1161" y="3592"/>
                    </a:lnTo>
                    <a:lnTo>
                      <a:pt x="1161" y="3566"/>
                    </a:lnTo>
                    <a:lnTo>
                      <a:pt x="1163" y="3538"/>
                    </a:lnTo>
                    <a:lnTo>
                      <a:pt x="1169" y="3506"/>
                    </a:lnTo>
                    <a:lnTo>
                      <a:pt x="1177" y="3474"/>
                    </a:lnTo>
                    <a:lnTo>
                      <a:pt x="1189" y="3438"/>
                    </a:lnTo>
                    <a:lnTo>
                      <a:pt x="1189" y="3438"/>
                    </a:lnTo>
                    <a:lnTo>
                      <a:pt x="1207" y="3382"/>
                    </a:lnTo>
                    <a:lnTo>
                      <a:pt x="1211" y="3366"/>
                    </a:lnTo>
                    <a:lnTo>
                      <a:pt x="1213" y="3352"/>
                    </a:lnTo>
                    <a:lnTo>
                      <a:pt x="1213" y="3340"/>
                    </a:lnTo>
                    <a:lnTo>
                      <a:pt x="1211" y="3326"/>
                    </a:lnTo>
                    <a:lnTo>
                      <a:pt x="1203" y="3284"/>
                    </a:lnTo>
                    <a:lnTo>
                      <a:pt x="1203" y="3284"/>
                    </a:lnTo>
                    <a:lnTo>
                      <a:pt x="1199" y="3254"/>
                    </a:lnTo>
                    <a:lnTo>
                      <a:pt x="1199" y="3224"/>
                    </a:lnTo>
                    <a:lnTo>
                      <a:pt x="1201" y="3196"/>
                    </a:lnTo>
                    <a:lnTo>
                      <a:pt x="1205" y="3168"/>
                    </a:lnTo>
                    <a:lnTo>
                      <a:pt x="1213" y="3116"/>
                    </a:lnTo>
                    <a:lnTo>
                      <a:pt x="1215" y="3094"/>
                    </a:lnTo>
                    <a:lnTo>
                      <a:pt x="1215" y="3076"/>
                    </a:lnTo>
                    <a:lnTo>
                      <a:pt x="1215" y="3076"/>
                    </a:lnTo>
                    <a:lnTo>
                      <a:pt x="1191" y="2930"/>
                    </a:lnTo>
                    <a:lnTo>
                      <a:pt x="1175" y="2840"/>
                    </a:lnTo>
                    <a:lnTo>
                      <a:pt x="1167" y="2804"/>
                    </a:lnTo>
                    <a:lnTo>
                      <a:pt x="1161" y="2780"/>
                    </a:lnTo>
                    <a:lnTo>
                      <a:pt x="1161" y="2780"/>
                    </a:lnTo>
                    <a:lnTo>
                      <a:pt x="1153" y="2743"/>
                    </a:lnTo>
                    <a:lnTo>
                      <a:pt x="1141" y="2675"/>
                    </a:lnTo>
                    <a:lnTo>
                      <a:pt x="1129" y="2585"/>
                    </a:lnTo>
                    <a:lnTo>
                      <a:pt x="1117" y="2477"/>
                    </a:lnTo>
                    <a:lnTo>
                      <a:pt x="1107" y="2363"/>
                    </a:lnTo>
                    <a:lnTo>
                      <a:pt x="1105" y="2305"/>
                    </a:lnTo>
                    <a:lnTo>
                      <a:pt x="1103" y="2247"/>
                    </a:lnTo>
                    <a:lnTo>
                      <a:pt x="1103" y="2191"/>
                    </a:lnTo>
                    <a:lnTo>
                      <a:pt x="1105" y="2139"/>
                    </a:lnTo>
                    <a:lnTo>
                      <a:pt x="1111" y="2091"/>
                    </a:lnTo>
                    <a:lnTo>
                      <a:pt x="1117" y="2047"/>
                    </a:lnTo>
                    <a:lnTo>
                      <a:pt x="1117" y="2047"/>
                    </a:lnTo>
                    <a:lnTo>
                      <a:pt x="1109" y="2019"/>
                    </a:lnTo>
                    <a:lnTo>
                      <a:pt x="1085" y="1941"/>
                    </a:lnTo>
                    <a:lnTo>
                      <a:pt x="1053" y="1819"/>
                    </a:lnTo>
                    <a:lnTo>
                      <a:pt x="1035" y="1741"/>
                    </a:lnTo>
                    <a:lnTo>
                      <a:pt x="1017" y="1655"/>
                    </a:lnTo>
                    <a:lnTo>
                      <a:pt x="999" y="1561"/>
                    </a:lnTo>
                    <a:lnTo>
                      <a:pt x="981" y="1459"/>
                    </a:lnTo>
                    <a:lnTo>
                      <a:pt x="965" y="1349"/>
                    </a:lnTo>
                    <a:lnTo>
                      <a:pt x="949" y="1231"/>
                    </a:lnTo>
                    <a:lnTo>
                      <a:pt x="937" y="1109"/>
                    </a:lnTo>
                    <a:lnTo>
                      <a:pt x="929" y="981"/>
                    </a:lnTo>
                    <a:lnTo>
                      <a:pt x="923" y="848"/>
                    </a:lnTo>
                    <a:lnTo>
                      <a:pt x="923" y="712"/>
                    </a:lnTo>
                    <a:lnTo>
                      <a:pt x="923" y="712"/>
                    </a:lnTo>
                    <a:lnTo>
                      <a:pt x="905" y="706"/>
                    </a:lnTo>
                    <a:lnTo>
                      <a:pt x="889" y="702"/>
                    </a:lnTo>
                    <a:lnTo>
                      <a:pt x="873" y="700"/>
                    </a:lnTo>
                    <a:lnTo>
                      <a:pt x="873" y="700"/>
                    </a:lnTo>
                    <a:lnTo>
                      <a:pt x="857" y="702"/>
                    </a:lnTo>
                    <a:lnTo>
                      <a:pt x="841" y="706"/>
                    </a:lnTo>
                    <a:lnTo>
                      <a:pt x="823" y="712"/>
                    </a:lnTo>
                    <a:lnTo>
                      <a:pt x="823" y="712"/>
                    </a:lnTo>
                    <a:lnTo>
                      <a:pt x="823" y="848"/>
                    </a:lnTo>
                    <a:lnTo>
                      <a:pt x="817" y="981"/>
                    </a:lnTo>
                    <a:lnTo>
                      <a:pt x="807" y="1109"/>
                    </a:lnTo>
                    <a:lnTo>
                      <a:pt x="795" y="1231"/>
                    </a:lnTo>
                    <a:lnTo>
                      <a:pt x="781" y="1349"/>
                    </a:lnTo>
                    <a:lnTo>
                      <a:pt x="765" y="1459"/>
                    </a:lnTo>
                    <a:lnTo>
                      <a:pt x="747" y="1561"/>
                    </a:lnTo>
                    <a:lnTo>
                      <a:pt x="729" y="1655"/>
                    </a:lnTo>
                    <a:lnTo>
                      <a:pt x="711" y="1741"/>
                    </a:lnTo>
                    <a:lnTo>
                      <a:pt x="693" y="1819"/>
                    </a:lnTo>
                    <a:lnTo>
                      <a:pt x="659" y="1941"/>
                    </a:lnTo>
                    <a:lnTo>
                      <a:pt x="637" y="2019"/>
                    </a:lnTo>
                    <a:lnTo>
                      <a:pt x="629" y="2047"/>
                    </a:lnTo>
                    <a:lnTo>
                      <a:pt x="629" y="2047"/>
                    </a:lnTo>
                    <a:lnTo>
                      <a:pt x="635" y="2091"/>
                    </a:lnTo>
                    <a:lnTo>
                      <a:pt x="639" y="2139"/>
                    </a:lnTo>
                    <a:lnTo>
                      <a:pt x="641" y="2191"/>
                    </a:lnTo>
                    <a:lnTo>
                      <a:pt x="643" y="2247"/>
                    </a:lnTo>
                    <a:lnTo>
                      <a:pt x="641" y="2305"/>
                    </a:lnTo>
                    <a:lnTo>
                      <a:pt x="637" y="2363"/>
                    </a:lnTo>
                    <a:lnTo>
                      <a:pt x="629" y="2477"/>
                    </a:lnTo>
                    <a:lnTo>
                      <a:pt x="617" y="2585"/>
                    </a:lnTo>
                    <a:lnTo>
                      <a:pt x="605" y="2675"/>
                    </a:lnTo>
                    <a:lnTo>
                      <a:pt x="593" y="2743"/>
                    </a:lnTo>
                    <a:lnTo>
                      <a:pt x="585" y="2780"/>
                    </a:lnTo>
                    <a:lnTo>
                      <a:pt x="585" y="2780"/>
                    </a:lnTo>
                    <a:lnTo>
                      <a:pt x="577" y="2804"/>
                    </a:lnTo>
                    <a:lnTo>
                      <a:pt x="569" y="2840"/>
                    </a:lnTo>
                    <a:lnTo>
                      <a:pt x="555" y="2930"/>
                    </a:lnTo>
                    <a:lnTo>
                      <a:pt x="531" y="3076"/>
                    </a:lnTo>
                    <a:lnTo>
                      <a:pt x="531" y="3076"/>
                    </a:lnTo>
                    <a:lnTo>
                      <a:pt x="531" y="3094"/>
                    </a:lnTo>
                    <a:lnTo>
                      <a:pt x="531" y="3116"/>
                    </a:lnTo>
                    <a:lnTo>
                      <a:pt x="539" y="3168"/>
                    </a:lnTo>
                    <a:lnTo>
                      <a:pt x="543" y="3196"/>
                    </a:lnTo>
                    <a:lnTo>
                      <a:pt x="547" y="3224"/>
                    </a:lnTo>
                    <a:lnTo>
                      <a:pt x="547" y="3254"/>
                    </a:lnTo>
                    <a:lnTo>
                      <a:pt x="543" y="3284"/>
                    </a:lnTo>
                    <a:lnTo>
                      <a:pt x="543" y="3284"/>
                    </a:lnTo>
                    <a:lnTo>
                      <a:pt x="535" y="3326"/>
                    </a:lnTo>
                    <a:lnTo>
                      <a:pt x="533" y="3340"/>
                    </a:lnTo>
                    <a:lnTo>
                      <a:pt x="533" y="3352"/>
                    </a:lnTo>
                    <a:lnTo>
                      <a:pt x="535" y="3366"/>
                    </a:lnTo>
                    <a:lnTo>
                      <a:pt x="539" y="3382"/>
                    </a:lnTo>
                    <a:lnTo>
                      <a:pt x="557" y="3438"/>
                    </a:lnTo>
                    <a:lnTo>
                      <a:pt x="557" y="3438"/>
                    </a:lnTo>
                    <a:lnTo>
                      <a:pt x="569" y="3474"/>
                    </a:lnTo>
                    <a:lnTo>
                      <a:pt x="577" y="3506"/>
                    </a:lnTo>
                    <a:lnTo>
                      <a:pt x="581" y="3538"/>
                    </a:lnTo>
                    <a:lnTo>
                      <a:pt x="585" y="3566"/>
                    </a:lnTo>
                    <a:lnTo>
                      <a:pt x="585" y="3592"/>
                    </a:lnTo>
                    <a:lnTo>
                      <a:pt x="581" y="3616"/>
                    </a:lnTo>
                    <a:lnTo>
                      <a:pt x="577" y="3636"/>
                    </a:lnTo>
                    <a:lnTo>
                      <a:pt x="569" y="3654"/>
                    </a:lnTo>
                    <a:lnTo>
                      <a:pt x="569" y="3654"/>
                    </a:lnTo>
                    <a:lnTo>
                      <a:pt x="565" y="3658"/>
                    </a:lnTo>
                    <a:lnTo>
                      <a:pt x="559" y="3662"/>
                    </a:lnTo>
                    <a:lnTo>
                      <a:pt x="537" y="3668"/>
                    </a:lnTo>
                    <a:lnTo>
                      <a:pt x="507" y="3674"/>
                    </a:lnTo>
                    <a:lnTo>
                      <a:pt x="467" y="3678"/>
                    </a:lnTo>
                    <a:lnTo>
                      <a:pt x="422" y="3682"/>
                    </a:lnTo>
                    <a:lnTo>
                      <a:pt x="374" y="3682"/>
                    </a:lnTo>
                    <a:lnTo>
                      <a:pt x="268" y="3682"/>
                    </a:lnTo>
                    <a:lnTo>
                      <a:pt x="166" y="3678"/>
                    </a:lnTo>
                    <a:lnTo>
                      <a:pt x="120" y="3674"/>
                    </a:lnTo>
                    <a:lnTo>
                      <a:pt x="78" y="3670"/>
                    </a:lnTo>
                    <a:lnTo>
                      <a:pt x="44" y="3664"/>
                    </a:lnTo>
                    <a:lnTo>
                      <a:pt x="18" y="3658"/>
                    </a:lnTo>
                    <a:lnTo>
                      <a:pt x="10" y="3654"/>
                    </a:lnTo>
                    <a:lnTo>
                      <a:pt x="4" y="3650"/>
                    </a:lnTo>
                    <a:lnTo>
                      <a:pt x="0" y="3644"/>
                    </a:lnTo>
                    <a:lnTo>
                      <a:pt x="0" y="3640"/>
                    </a:lnTo>
                    <a:lnTo>
                      <a:pt x="0" y="3640"/>
                    </a:lnTo>
                    <a:close/>
                  </a:path>
                </a:pathLst>
              </a:custGeom>
              <a:solidFill>
                <a:srgbClr val="959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0">
                <a:extLst>
                  <a:ext uri="{FF2B5EF4-FFF2-40B4-BE49-F238E27FC236}">
                    <a16:creationId xmlns:a16="http://schemas.microsoft.com/office/drawing/2014/main" id="{A1A9F662-A8CE-42D0-A0FC-21BD6704ED7F}"/>
                  </a:ext>
                </a:extLst>
              </p:cNvPr>
              <p:cNvSpPr>
                <a:spLocks/>
              </p:cNvSpPr>
              <p:nvPr/>
            </p:nvSpPr>
            <p:spPr bwMode="auto">
              <a:xfrm>
                <a:off x="9317" y="4479"/>
                <a:ext cx="641" cy="1587"/>
              </a:xfrm>
              <a:custGeom>
                <a:avLst/>
                <a:gdLst>
                  <a:gd name="T0" fmla="*/ 118 w 641"/>
                  <a:gd name="T1" fmla="*/ 771 h 1587"/>
                  <a:gd name="T2" fmla="*/ 140 w 641"/>
                  <a:gd name="T3" fmla="*/ 843 h 1587"/>
                  <a:gd name="T4" fmla="*/ 152 w 641"/>
                  <a:gd name="T5" fmla="*/ 945 h 1587"/>
                  <a:gd name="T6" fmla="*/ 148 w 641"/>
                  <a:gd name="T7" fmla="*/ 1075 h 1587"/>
                  <a:gd name="T8" fmla="*/ 144 w 641"/>
                  <a:gd name="T9" fmla="*/ 1123 h 1587"/>
                  <a:gd name="T10" fmla="*/ 146 w 641"/>
                  <a:gd name="T11" fmla="*/ 1171 h 1587"/>
                  <a:gd name="T12" fmla="*/ 164 w 641"/>
                  <a:gd name="T13" fmla="*/ 1237 h 1587"/>
                  <a:gd name="T14" fmla="*/ 166 w 641"/>
                  <a:gd name="T15" fmla="*/ 1293 h 1587"/>
                  <a:gd name="T16" fmla="*/ 142 w 641"/>
                  <a:gd name="T17" fmla="*/ 1345 h 1587"/>
                  <a:gd name="T18" fmla="*/ 110 w 641"/>
                  <a:gd name="T19" fmla="*/ 1397 h 1587"/>
                  <a:gd name="T20" fmla="*/ 100 w 641"/>
                  <a:gd name="T21" fmla="*/ 1435 h 1587"/>
                  <a:gd name="T22" fmla="*/ 102 w 641"/>
                  <a:gd name="T23" fmla="*/ 1485 h 1587"/>
                  <a:gd name="T24" fmla="*/ 116 w 641"/>
                  <a:gd name="T25" fmla="*/ 1517 h 1587"/>
                  <a:gd name="T26" fmla="*/ 138 w 641"/>
                  <a:gd name="T27" fmla="*/ 1541 h 1587"/>
                  <a:gd name="T28" fmla="*/ 158 w 641"/>
                  <a:gd name="T29" fmla="*/ 1549 h 1587"/>
                  <a:gd name="T30" fmla="*/ 227 w 641"/>
                  <a:gd name="T31" fmla="*/ 1563 h 1587"/>
                  <a:gd name="T32" fmla="*/ 339 w 641"/>
                  <a:gd name="T33" fmla="*/ 1557 h 1587"/>
                  <a:gd name="T34" fmla="*/ 391 w 641"/>
                  <a:gd name="T35" fmla="*/ 1543 h 1587"/>
                  <a:gd name="T36" fmla="*/ 423 w 641"/>
                  <a:gd name="T37" fmla="*/ 1523 h 1587"/>
                  <a:gd name="T38" fmla="*/ 427 w 641"/>
                  <a:gd name="T39" fmla="*/ 1507 h 1587"/>
                  <a:gd name="T40" fmla="*/ 399 w 641"/>
                  <a:gd name="T41" fmla="*/ 1435 h 1587"/>
                  <a:gd name="T42" fmla="*/ 377 w 641"/>
                  <a:gd name="T43" fmla="*/ 1381 h 1587"/>
                  <a:gd name="T44" fmla="*/ 385 w 641"/>
                  <a:gd name="T45" fmla="*/ 1339 h 1587"/>
                  <a:gd name="T46" fmla="*/ 395 w 641"/>
                  <a:gd name="T47" fmla="*/ 1291 h 1587"/>
                  <a:gd name="T48" fmla="*/ 403 w 641"/>
                  <a:gd name="T49" fmla="*/ 1311 h 1587"/>
                  <a:gd name="T50" fmla="*/ 443 w 641"/>
                  <a:gd name="T51" fmla="*/ 1367 h 1587"/>
                  <a:gd name="T52" fmla="*/ 493 w 641"/>
                  <a:gd name="T53" fmla="*/ 1403 h 1587"/>
                  <a:gd name="T54" fmla="*/ 545 w 641"/>
                  <a:gd name="T55" fmla="*/ 1427 h 1587"/>
                  <a:gd name="T56" fmla="*/ 607 w 641"/>
                  <a:gd name="T57" fmla="*/ 1475 h 1587"/>
                  <a:gd name="T58" fmla="*/ 641 w 641"/>
                  <a:gd name="T59" fmla="*/ 1545 h 1587"/>
                  <a:gd name="T60" fmla="*/ 639 w 641"/>
                  <a:gd name="T61" fmla="*/ 1555 h 1587"/>
                  <a:gd name="T62" fmla="*/ 599 w 641"/>
                  <a:gd name="T63" fmla="*/ 1569 h 1587"/>
                  <a:gd name="T64" fmla="*/ 477 w 641"/>
                  <a:gd name="T65" fmla="*/ 1583 h 1587"/>
                  <a:gd name="T66" fmla="*/ 221 w 641"/>
                  <a:gd name="T67" fmla="*/ 1587 h 1587"/>
                  <a:gd name="T68" fmla="*/ 106 w 641"/>
                  <a:gd name="T69" fmla="*/ 1573 h 1587"/>
                  <a:gd name="T70" fmla="*/ 74 w 641"/>
                  <a:gd name="T71" fmla="*/ 1559 h 1587"/>
                  <a:gd name="T72" fmla="*/ 60 w 641"/>
                  <a:gd name="T73" fmla="*/ 1521 h 1587"/>
                  <a:gd name="T74" fmla="*/ 60 w 641"/>
                  <a:gd name="T75" fmla="*/ 1443 h 1587"/>
                  <a:gd name="T76" fmla="*/ 86 w 641"/>
                  <a:gd name="T77" fmla="*/ 1343 h 1587"/>
                  <a:gd name="T78" fmla="*/ 108 w 641"/>
                  <a:gd name="T79" fmla="*/ 1271 h 1587"/>
                  <a:gd name="T80" fmla="*/ 108 w 641"/>
                  <a:gd name="T81" fmla="*/ 1231 h 1587"/>
                  <a:gd name="T82" fmla="*/ 96 w 641"/>
                  <a:gd name="T83" fmla="*/ 1159 h 1587"/>
                  <a:gd name="T84" fmla="*/ 102 w 641"/>
                  <a:gd name="T85" fmla="*/ 1073 h 1587"/>
                  <a:gd name="T86" fmla="*/ 112 w 641"/>
                  <a:gd name="T87" fmla="*/ 981 h 1587"/>
                  <a:gd name="T88" fmla="*/ 72 w 641"/>
                  <a:gd name="T89" fmla="*/ 745 h 1587"/>
                  <a:gd name="T90" fmla="*/ 58 w 641"/>
                  <a:gd name="T91" fmla="*/ 685 h 1587"/>
                  <a:gd name="T92" fmla="*/ 28 w 641"/>
                  <a:gd name="T93" fmla="*/ 510 h 1587"/>
                  <a:gd name="T94" fmla="*/ 2 w 641"/>
                  <a:gd name="T95" fmla="*/ 198 h 1587"/>
                  <a:gd name="T96" fmla="*/ 2 w 641"/>
                  <a:gd name="T97" fmla="*/ 46 h 1587"/>
                  <a:gd name="T98" fmla="*/ 6 w 641"/>
                  <a:gd name="T99" fmla="*/ 34 h 1587"/>
                  <a:gd name="T100" fmla="*/ 22 w 641"/>
                  <a:gd name="T101" fmla="*/ 284 h 1587"/>
                  <a:gd name="T102" fmla="*/ 70 w 641"/>
                  <a:gd name="T103" fmla="*/ 616 h 1587"/>
                  <a:gd name="T104" fmla="*/ 98 w 641"/>
                  <a:gd name="T105" fmla="*/ 729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1" h="1587">
                    <a:moveTo>
                      <a:pt x="108" y="751"/>
                    </a:moveTo>
                    <a:lnTo>
                      <a:pt x="108" y="751"/>
                    </a:lnTo>
                    <a:lnTo>
                      <a:pt x="118" y="771"/>
                    </a:lnTo>
                    <a:lnTo>
                      <a:pt x="128" y="795"/>
                    </a:lnTo>
                    <a:lnTo>
                      <a:pt x="134" y="817"/>
                    </a:lnTo>
                    <a:lnTo>
                      <a:pt x="140" y="843"/>
                    </a:lnTo>
                    <a:lnTo>
                      <a:pt x="144" y="867"/>
                    </a:lnTo>
                    <a:lnTo>
                      <a:pt x="148" y="893"/>
                    </a:lnTo>
                    <a:lnTo>
                      <a:pt x="152" y="945"/>
                    </a:lnTo>
                    <a:lnTo>
                      <a:pt x="152" y="993"/>
                    </a:lnTo>
                    <a:lnTo>
                      <a:pt x="152" y="1037"/>
                    </a:lnTo>
                    <a:lnTo>
                      <a:pt x="148" y="1075"/>
                    </a:lnTo>
                    <a:lnTo>
                      <a:pt x="146" y="1103"/>
                    </a:lnTo>
                    <a:lnTo>
                      <a:pt x="146" y="1103"/>
                    </a:lnTo>
                    <a:lnTo>
                      <a:pt x="144" y="1123"/>
                    </a:lnTo>
                    <a:lnTo>
                      <a:pt x="144" y="1141"/>
                    </a:lnTo>
                    <a:lnTo>
                      <a:pt x="144" y="1157"/>
                    </a:lnTo>
                    <a:lnTo>
                      <a:pt x="146" y="1171"/>
                    </a:lnTo>
                    <a:lnTo>
                      <a:pt x="154" y="1203"/>
                    </a:lnTo>
                    <a:lnTo>
                      <a:pt x="164" y="1237"/>
                    </a:lnTo>
                    <a:lnTo>
                      <a:pt x="164" y="1237"/>
                    </a:lnTo>
                    <a:lnTo>
                      <a:pt x="168" y="1257"/>
                    </a:lnTo>
                    <a:lnTo>
                      <a:pt x="168" y="1275"/>
                    </a:lnTo>
                    <a:lnTo>
                      <a:pt x="166" y="1293"/>
                    </a:lnTo>
                    <a:lnTo>
                      <a:pt x="160" y="1309"/>
                    </a:lnTo>
                    <a:lnTo>
                      <a:pt x="152" y="1327"/>
                    </a:lnTo>
                    <a:lnTo>
                      <a:pt x="142" y="1345"/>
                    </a:lnTo>
                    <a:lnTo>
                      <a:pt x="118" y="1387"/>
                    </a:lnTo>
                    <a:lnTo>
                      <a:pt x="118" y="1387"/>
                    </a:lnTo>
                    <a:lnTo>
                      <a:pt x="110" y="1397"/>
                    </a:lnTo>
                    <a:lnTo>
                      <a:pt x="106" y="1409"/>
                    </a:lnTo>
                    <a:lnTo>
                      <a:pt x="102" y="1423"/>
                    </a:lnTo>
                    <a:lnTo>
                      <a:pt x="100" y="1435"/>
                    </a:lnTo>
                    <a:lnTo>
                      <a:pt x="98" y="1447"/>
                    </a:lnTo>
                    <a:lnTo>
                      <a:pt x="98" y="1459"/>
                    </a:lnTo>
                    <a:lnTo>
                      <a:pt x="102" y="1485"/>
                    </a:lnTo>
                    <a:lnTo>
                      <a:pt x="106" y="1495"/>
                    </a:lnTo>
                    <a:lnTo>
                      <a:pt x="110" y="1507"/>
                    </a:lnTo>
                    <a:lnTo>
                      <a:pt x="116" y="1517"/>
                    </a:lnTo>
                    <a:lnTo>
                      <a:pt x="122" y="1525"/>
                    </a:lnTo>
                    <a:lnTo>
                      <a:pt x="130" y="1533"/>
                    </a:lnTo>
                    <a:lnTo>
                      <a:pt x="138" y="1541"/>
                    </a:lnTo>
                    <a:lnTo>
                      <a:pt x="148" y="1547"/>
                    </a:lnTo>
                    <a:lnTo>
                      <a:pt x="158" y="1549"/>
                    </a:lnTo>
                    <a:lnTo>
                      <a:pt x="158" y="1549"/>
                    </a:lnTo>
                    <a:lnTo>
                      <a:pt x="180" y="1555"/>
                    </a:lnTo>
                    <a:lnTo>
                      <a:pt x="202" y="1559"/>
                    </a:lnTo>
                    <a:lnTo>
                      <a:pt x="227" y="1563"/>
                    </a:lnTo>
                    <a:lnTo>
                      <a:pt x="251" y="1563"/>
                    </a:lnTo>
                    <a:lnTo>
                      <a:pt x="297" y="1563"/>
                    </a:lnTo>
                    <a:lnTo>
                      <a:pt x="339" y="1557"/>
                    </a:lnTo>
                    <a:lnTo>
                      <a:pt x="359" y="1553"/>
                    </a:lnTo>
                    <a:lnTo>
                      <a:pt x="375" y="1549"/>
                    </a:lnTo>
                    <a:lnTo>
                      <a:pt x="391" y="1543"/>
                    </a:lnTo>
                    <a:lnTo>
                      <a:pt x="405" y="1537"/>
                    </a:lnTo>
                    <a:lnTo>
                      <a:pt x="415" y="1531"/>
                    </a:lnTo>
                    <a:lnTo>
                      <a:pt x="423" y="1523"/>
                    </a:lnTo>
                    <a:lnTo>
                      <a:pt x="425" y="1515"/>
                    </a:lnTo>
                    <a:lnTo>
                      <a:pt x="427" y="1507"/>
                    </a:lnTo>
                    <a:lnTo>
                      <a:pt x="427" y="1507"/>
                    </a:lnTo>
                    <a:lnTo>
                      <a:pt x="421" y="1491"/>
                    </a:lnTo>
                    <a:lnTo>
                      <a:pt x="415" y="1471"/>
                    </a:lnTo>
                    <a:lnTo>
                      <a:pt x="399" y="1435"/>
                    </a:lnTo>
                    <a:lnTo>
                      <a:pt x="385" y="1401"/>
                    </a:lnTo>
                    <a:lnTo>
                      <a:pt x="377" y="1381"/>
                    </a:lnTo>
                    <a:lnTo>
                      <a:pt x="377" y="1381"/>
                    </a:lnTo>
                    <a:lnTo>
                      <a:pt x="377" y="1375"/>
                    </a:lnTo>
                    <a:lnTo>
                      <a:pt x="379" y="1365"/>
                    </a:lnTo>
                    <a:lnTo>
                      <a:pt x="385" y="1339"/>
                    </a:lnTo>
                    <a:lnTo>
                      <a:pt x="391" y="1313"/>
                    </a:lnTo>
                    <a:lnTo>
                      <a:pt x="395" y="1291"/>
                    </a:lnTo>
                    <a:lnTo>
                      <a:pt x="395" y="1291"/>
                    </a:lnTo>
                    <a:lnTo>
                      <a:pt x="395" y="1285"/>
                    </a:lnTo>
                    <a:lnTo>
                      <a:pt x="395" y="1285"/>
                    </a:lnTo>
                    <a:lnTo>
                      <a:pt x="403" y="1311"/>
                    </a:lnTo>
                    <a:lnTo>
                      <a:pt x="415" y="1333"/>
                    </a:lnTo>
                    <a:lnTo>
                      <a:pt x="429" y="1351"/>
                    </a:lnTo>
                    <a:lnTo>
                      <a:pt x="443" y="1367"/>
                    </a:lnTo>
                    <a:lnTo>
                      <a:pt x="459" y="1381"/>
                    </a:lnTo>
                    <a:lnTo>
                      <a:pt x="475" y="1393"/>
                    </a:lnTo>
                    <a:lnTo>
                      <a:pt x="493" y="1403"/>
                    </a:lnTo>
                    <a:lnTo>
                      <a:pt x="511" y="1411"/>
                    </a:lnTo>
                    <a:lnTo>
                      <a:pt x="511" y="1411"/>
                    </a:lnTo>
                    <a:lnTo>
                      <a:pt x="545" y="1427"/>
                    </a:lnTo>
                    <a:lnTo>
                      <a:pt x="573" y="1443"/>
                    </a:lnTo>
                    <a:lnTo>
                      <a:pt x="593" y="1459"/>
                    </a:lnTo>
                    <a:lnTo>
                      <a:pt x="607" y="1475"/>
                    </a:lnTo>
                    <a:lnTo>
                      <a:pt x="619" y="1493"/>
                    </a:lnTo>
                    <a:lnTo>
                      <a:pt x="627" y="1509"/>
                    </a:lnTo>
                    <a:lnTo>
                      <a:pt x="641" y="1545"/>
                    </a:lnTo>
                    <a:lnTo>
                      <a:pt x="641" y="1545"/>
                    </a:lnTo>
                    <a:lnTo>
                      <a:pt x="641" y="1549"/>
                    </a:lnTo>
                    <a:lnTo>
                      <a:pt x="639" y="1555"/>
                    </a:lnTo>
                    <a:lnTo>
                      <a:pt x="633" y="1559"/>
                    </a:lnTo>
                    <a:lnTo>
                      <a:pt x="623" y="1563"/>
                    </a:lnTo>
                    <a:lnTo>
                      <a:pt x="599" y="1569"/>
                    </a:lnTo>
                    <a:lnTo>
                      <a:pt x="565" y="1575"/>
                    </a:lnTo>
                    <a:lnTo>
                      <a:pt x="523" y="1579"/>
                    </a:lnTo>
                    <a:lnTo>
                      <a:pt x="477" y="1583"/>
                    </a:lnTo>
                    <a:lnTo>
                      <a:pt x="375" y="1587"/>
                    </a:lnTo>
                    <a:lnTo>
                      <a:pt x="269" y="1587"/>
                    </a:lnTo>
                    <a:lnTo>
                      <a:pt x="221" y="1587"/>
                    </a:lnTo>
                    <a:lnTo>
                      <a:pt x="174" y="1583"/>
                    </a:lnTo>
                    <a:lnTo>
                      <a:pt x="136" y="1579"/>
                    </a:lnTo>
                    <a:lnTo>
                      <a:pt x="106" y="1573"/>
                    </a:lnTo>
                    <a:lnTo>
                      <a:pt x="84" y="1567"/>
                    </a:lnTo>
                    <a:lnTo>
                      <a:pt x="78" y="1563"/>
                    </a:lnTo>
                    <a:lnTo>
                      <a:pt x="74" y="1559"/>
                    </a:lnTo>
                    <a:lnTo>
                      <a:pt x="74" y="1559"/>
                    </a:lnTo>
                    <a:lnTo>
                      <a:pt x="66" y="1541"/>
                    </a:lnTo>
                    <a:lnTo>
                      <a:pt x="60" y="1521"/>
                    </a:lnTo>
                    <a:lnTo>
                      <a:pt x="58" y="1497"/>
                    </a:lnTo>
                    <a:lnTo>
                      <a:pt x="58" y="1471"/>
                    </a:lnTo>
                    <a:lnTo>
                      <a:pt x="60" y="1443"/>
                    </a:lnTo>
                    <a:lnTo>
                      <a:pt x="66" y="1411"/>
                    </a:lnTo>
                    <a:lnTo>
                      <a:pt x="74" y="1379"/>
                    </a:lnTo>
                    <a:lnTo>
                      <a:pt x="86" y="1343"/>
                    </a:lnTo>
                    <a:lnTo>
                      <a:pt x="86" y="1343"/>
                    </a:lnTo>
                    <a:lnTo>
                      <a:pt x="104" y="1287"/>
                    </a:lnTo>
                    <a:lnTo>
                      <a:pt x="108" y="1271"/>
                    </a:lnTo>
                    <a:lnTo>
                      <a:pt x="110" y="1257"/>
                    </a:lnTo>
                    <a:lnTo>
                      <a:pt x="110" y="1245"/>
                    </a:lnTo>
                    <a:lnTo>
                      <a:pt x="108" y="1231"/>
                    </a:lnTo>
                    <a:lnTo>
                      <a:pt x="100" y="1189"/>
                    </a:lnTo>
                    <a:lnTo>
                      <a:pt x="100" y="1189"/>
                    </a:lnTo>
                    <a:lnTo>
                      <a:pt x="96" y="1159"/>
                    </a:lnTo>
                    <a:lnTo>
                      <a:pt x="96" y="1129"/>
                    </a:lnTo>
                    <a:lnTo>
                      <a:pt x="98" y="1101"/>
                    </a:lnTo>
                    <a:lnTo>
                      <a:pt x="102" y="1073"/>
                    </a:lnTo>
                    <a:lnTo>
                      <a:pt x="110" y="1021"/>
                    </a:lnTo>
                    <a:lnTo>
                      <a:pt x="112" y="999"/>
                    </a:lnTo>
                    <a:lnTo>
                      <a:pt x="112" y="981"/>
                    </a:lnTo>
                    <a:lnTo>
                      <a:pt x="112" y="981"/>
                    </a:lnTo>
                    <a:lnTo>
                      <a:pt x="88" y="835"/>
                    </a:lnTo>
                    <a:lnTo>
                      <a:pt x="72" y="745"/>
                    </a:lnTo>
                    <a:lnTo>
                      <a:pt x="64" y="709"/>
                    </a:lnTo>
                    <a:lnTo>
                      <a:pt x="58" y="685"/>
                    </a:lnTo>
                    <a:lnTo>
                      <a:pt x="58" y="685"/>
                    </a:lnTo>
                    <a:lnTo>
                      <a:pt x="50" y="652"/>
                    </a:lnTo>
                    <a:lnTo>
                      <a:pt x="40" y="592"/>
                    </a:lnTo>
                    <a:lnTo>
                      <a:pt x="28" y="510"/>
                    </a:lnTo>
                    <a:lnTo>
                      <a:pt x="16" y="412"/>
                    </a:lnTo>
                    <a:lnTo>
                      <a:pt x="8" y="308"/>
                    </a:lnTo>
                    <a:lnTo>
                      <a:pt x="2" y="198"/>
                    </a:lnTo>
                    <a:lnTo>
                      <a:pt x="0" y="146"/>
                    </a:lnTo>
                    <a:lnTo>
                      <a:pt x="0" y="94"/>
                    </a:lnTo>
                    <a:lnTo>
                      <a:pt x="2" y="46"/>
                    </a:lnTo>
                    <a:lnTo>
                      <a:pt x="6" y="0"/>
                    </a:lnTo>
                    <a:lnTo>
                      <a:pt x="6" y="0"/>
                    </a:lnTo>
                    <a:lnTo>
                      <a:pt x="6" y="34"/>
                    </a:lnTo>
                    <a:lnTo>
                      <a:pt x="8" y="74"/>
                    </a:lnTo>
                    <a:lnTo>
                      <a:pt x="12" y="172"/>
                    </a:lnTo>
                    <a:lnTo>
                      <a:pt x="22" y="284"/>
                    </a:lnTo>
                    <a:lnTo>
                      <a:pt x="36" y="400"/>
                    </a:lnTo>
                    <a:lnTo>
                      <a:pt x="52" y="514"/>
                    </a:lnTo>
                    <a:lnTo>
                      <a:pt x="70" y="616"/>
                    </a:lnTo>
                    <a:lnTo>
                      <a:pt x="78" y="660"/>
                    </a:lnTo>
                    <a:lnTo>
                      <a:pt x="88" y="699"/>
                    </a:lnTo>
                    <a:lnTo>
                      <a:pt x="98" y="729"/>
                    </a:lnTo>
                    <a:lnTo>
                      <a:pt x="108" y="751"/>
                    </a:lnTo>
                    <a:lnTo>
                      <a:pt x="108"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1">
                <a:extLst>
                  <a:ext uri="{FF2B5EF4-FFF2-40B4-BE49-F238E27FC236}">
                    <a16:creationId xmlns:a16="http://schemas.microsoft.com/office/drawing/2014/main" id="{F003F08F-3FD2-4D81-BE1B-7946CD8B4292}"/>
                  </a:ext>
                </a:extLst>
              </p:cNvPr>
              <p:cNvSpPr>
                <a:spLocks/>
              </p:cNvSpPr>
              <p:nvPr/>
            </p:nvSpPr>
            <p:spPr bwMode="auto">
              <a:xfrm>
                <a:off x="9548" y="2384"/>
                <a:ext cx="230" cy="3488"/>
              </a:xfrm>
              <a:custGeom>
                <a:avLst/>
                <a:gdLst>
                  <a:gd name="T0" fmla="*/ 230 w 230"/>
                  <a:gd name="T1" fmla="*/ 898 h 3488"/>
                  <a:gd name="T2" fmla="*/ 220 w 230"/>
                  <a:gd name="T3" fmla="*/ 1091 h 3488"/>
                  <a:gd name="T4" fmla="*/ 184 w 230"/>
                  <a:gd name="T5" fmla="*/ 1439 h 3488"/>
                  <a:gd name="T6" fmla="*/ 170 w 230"/>
                  <a:gd name="T7" fmla="*/ 1605 h 3488"/>
                  <a:gd name="T8" fmla="*/ 172 w 230"/>
                  <a:gd name="T9" fmla="*/ 1655 h 3488"/>
                  <a:gd name="T10" fmla="*/ 184 w 230"/>
                  <a:gd name="T11" fmla="*/ 1789 h 3488"/>
                  <a:gd name="T12" fmla="*/ 180 w 230"/>
                  <a:gd name="T13" fmla="*/ 1929 h 3488"/>
                  <a:gd name="T14" fmla="*/ 188 w 230"/>
                  <a:gd name="T15" fmla="*/ 1983 h 3488"/>
                  <a:gd name="T16" fmla="*/ 218 w 230"/>
                  <a:gd name="T17" fmla="*/ 2171 h 3488"/>
                  <a:gd name="T18" fmla="*/ 226 w 230"/>
                  <a:gd name="T19" fmla="*/ 2307 h 3488"/>
                  <a:gd name="T20" fmla="*/ 220 w 230"/>
                  <a:gd name="T21" fmla="*/ 2461 h 3488"/>
                  <a:gd name="T22" fmla="*/ 206 w 230"/>
                  <a:gd name="T23" fmla="*/ 2569 h 3488"/>
                  <a:gd name="T24" fmla="*/ 128 w 230"/>
                  <a:gd name="T25" fmla="*/ 2916 h 3488"/>
                  <a:gd name="T26" fmla="*/ 96 w 230"/>
                  <a:gd name="T27" fmla="*/ 3072 h 3488"/>
                  <a:gd name="T28" fmla="*/ 94 w 230"/>
                  <a:gd name="T29" fmla="*/ 3110 h 3488"/>
                  <a:gd name="T30" fmla="*/ 106 w 230"/>
                  <a:gd name="T31" fmla="*/ 3192 h 3488"/>
                  <a:gd name="T32" fmla="*/ 114 w 230"/>
                  <a:gd name="T33" fmla="*/ 3218 h 3488"/>
                  <a:gd name="T34" fmla="*/ 108 w 230"/>
                  <a:gd name="T35" fmla="*/ 3224 h 3488"/>
                  <a:gd name="T36" fmla="*/ 92 w 230"/>
                  <a:gd name="T37" fmla="*/ 3280 h 3488"/>
                  <a:gd name="T38" fmla="*/ 88 w 230"/>
                  <a:gd name="T39" fmla="*/ 3366 h 3488"/>
                  <a:gd name="T40" fmla="*/ 96 w 230"/>
                  <a:gd name="T41" fmla="*/ 3418 h 3488"/>
                  <a:gd name="T42" fmla="*/ 88 w 230"/>
                  <a:gd name="T43" fmla="*/ 3466 h 3488"/>
                  <a:gd name="T44" fmla="*/ 66 w 230"/>
                  <a:gd name="T45" fmla="*/ 3486 h 3488"/>
                  <a:gd name="T46" fmla="*/ 58 w 230"/>
                  <a:gd name="T47" fmla="*/ 3488 h 3488"/>
                  <a:gd name="T48" fmla="*/ 38 w 230"/>
                  <a:gd name="T49" fmla="*/ 3460 h 3488"/>
                  <a:gd name="T50" fmla="*/ 12 w 230"/>
                  <a:gd name="T51" fmla="*/ 3394 h 3488"/>
                  <a:gd name="T52" fmla="*/ 0 w 230"/>
                  <a:gd name="T53" fmla="*/ 3338 h 3488"/>
                  <a:gd name="T54" fmla="*/ 6 w 230"/>
                  <a:gd name="T55" fmla="*/ 3276 h 3488"/>
                  <a:gd name="T56" fmla="*/ 48 w 230"/>
                  <a:gd name="T57" fmla="*/ 3144 h 3488"/>
                  <a:gd name="T58" fmla="*/ 64 w 230"/>
                  <a:gd name="T59" fmla="*/ 3090 h 3488"/>
                  <a:gd name="T60" fmla="*/ 122 w 230"/>
                  <a:gd name="T61" fmla="*/ 2858 h 3488"/>
                  <a:gd name="T62" fmla="*/ 174 w 230"/>
                  <a:gd name="T63" fmla="*/ 2623 h 3488"/>
                  <a:gd name="T64" fmla="*/ 182 w 230"/>
                  <a:gd name="T65" fmla="*/ 2559 h 3488"/>
                  <a:gd name="T66" fmla="*/ 188 w 230"/>
                  <a:gd name="T67" fmla="*/ 2371 h 3488"/>
                  <a:gd name="T68" fmla="*/ 170 w 230"/>
                  <a:gd name="T69" fmla="*/ 2193 h 3488"/>
                  <a:gd name="T70" fmla="*/ 152 w 230"/>
                  <a:gd name="T71" fmla="*/ 2127 h 3488"/>
                  <a:gd name="T72" fmla="*/ 136 w 230"/>
                  <a:gd name="T73" fmla="*/ 2097 h 3488"/>
                  <a:gd name="T74" fmla="*/ 118 w 230"/>
                  <a:gd name="T75" fmla="*/ 2047 h 3488"/>
                  <a:gd name="T76" fmla="*/ 104 w 230"/>
                  <a:gd name="T77" fmla="*/ 1923 h 3488"/>
                  <a:gd name="T78" fmla="*/ 102 w 230"/>
                  <a:gd name="T79" fmla="*/ 1791 h 3488"/>
                  <a:gd name="T80" fmla="*/ 112 w 230"/>
                  <a:gd name="T81" fmla="*/ 1677 h 3488"/>
                  <a:gd name="T82" fmla="*/ 140 w 230"/>
                  <a:gd name="T83" fmla="*/ 1545 h 3488"/>
                  <a:gd name="T84" fmla="*/ 164 w 230"/>
                  <a:gd name="T85" fmla="*/ 1321 h 3488"/>
                  <a:gd name="T86" fmla="*/ 194 w 230"/>
                  <a:gd name="T87" fmla="*/ 977 h 3488"/>
                  <a:gd name="T88" fmla="*/ 200 w 230"/>
                  <a:gd name="T89" fmla="*/ 734 h 3488"/>
                  <a:gd name="T90" fmla="*/ 176 w 230"/>
                  <a:gd name="T91" fmla="*/ 530 h 3488"/>
                  <a:gd name="T92" fmla="*/ 124 w 230"/>
                  <a:gd name="T93" fmla="*/ 210 h 3488"/>
                  <a:gd name="T94" fmla="*/ 82 w 230"/>
                  <a:gd name="T95" fmla="*/ 46 h 3488"/>
                  <a:gd name="T96" fmla="*/ 94 w 230"/>
                  <a:gd name="T97" fmla="*/ 0 h 3488"/>
                  <a:gd name="T98" fmla="*/ 136 w 230"/>
                  <a:gd name="T99" fmla="*/ 178 h 3488"/>
                  <a:gd name="T100" fmla="*/ 196 w 230"/>
                  <a:gd name="T101" fmla="*/ 494 h 3488"/>
                  <a:gd name="T102" fmla="*/ 224 w 230"/>
                  <a:gd name="T103" fmla="*/ 704 h 3488"/>
                  <a:gd name="T104" fmla="*/ 230 w 230"/>
                  <a:gd name="T105" fmla="*/ 836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488">
                    <a:moveTo>
                      <a:pt x="230" y="836"/>
                    </a:moveTo>
                    <a:lnTo>
                      <a:pt x="230" y="836"/>
                    </a:lnTo>
                    <a:lnTo>
                      <a:pt x="230" y="898"/>
                    </a:lnTo>
                    <a:lnTo>
                      <a:pt x="228" y="963"/>
                    </a:lnTo>
                    <a:lnTo>
                      <a:pt x="224" y="1027"/>
                    </a:lnTo>
                    <a:lnTo>
                      <a:pt x="220" y="1091"/>
                    </a:lnTo>
                    <a:lnTo>
                      <a:pt x="208" y="1215"/>
                    </a:lnTo>
                    <a:lnTo>
                      <a:pt x="196" y="1333"/>
                    </a:lnTo>
                    <a:lnTo>
                      <a:pt x="184" y="1439"/>
                    </a:lnTo>
                    <a:lnTo>
                      <a:pt x="174" y="1531"/>
                    </a:lnTo>
                    <a:lnTo>
                      <a:pt x="172" y="1571"/>
                    </a:lnTo>
                    <a:lnTo>
                      <a:pt x="170" y="1605"/>
                    </a:lnTo>
                    <a:lnTo>
                      <a:pt x="170" y="1633"/>
                    </a:lnTo>
                    <a:lnTo>
                      <a:pt x="172" y="1655"/>
                    </a:lnTo>
                    <a:lnTo>
                      <a:pt x="172" y="1655"/>
                    </a:lnTo>
                    <a:lnTo>
                      <a:pt x="180" y="1701"/>
                    </a:lnTo>
                    <a:lnTo>
                      <a:pt x="184" y="1745"/>
                    </a:lnTo>
                    <a:lnTo>
                      <a:pt x="184" y="1789"/>
                    </a:lnTo>
                    <a:lnTo>
                      <a:pt x="182" y="1829"/>
                    </a:lnTo>
                    <a:lnTo>
                      <a:pt x="180" y="1901"/>
                    </a:lnTo>
                    <a:lnTo>
                      <a:pt x="180" y="1929"/>
                    </a:lnTo>
                    <a:lnTo>
                      <a:pt x="182" y="1953"/>
                    </a:lnTo>
                    <a:lnTo>
                      <a:pt x="182" y="1953"/>
                    </a:lnTo>
                    <a:lnTo>
                      <a:pt x="188" y="1983"/>
                    </a:lnTo>
                    <a:lnTo>
                      <a:pt x="198" y="2031"/>
                    </a:lnTo>
                    <a:lnTo>
                      <a:pt x="208" y="2095"/>
                    </a:lnTo>
                    <a:lnTo>
                      <a:pt x="218" y="2171"/>
                    </a:lnTo>
                    <a:lnTo>
                      <a:pt x="222" y="2215"/>
                    </a:lnTo>
                    <a:lnTo>
                      <a:pt x="224" y="2259"/>
                    </a:lnTo>
                    <a:lnTo>
                      <a:pt x="226" y="2307"/>
                    </a:lnTo>
                    <a:lnTo>
                      <a:pt x="226" y="2357"/>
                    </a:lnTo>
                    <a:lnTo>
                      <a:pt x="224" y="2409"/>
                    </a:lnTo>
                    <a:lnTo>
                      <a:pt x="220" y="2461"/>
                    </a:lnTo>
                    <a:lnTo>
                      <a:pt x="214" y="2515"/>
                    </a:lnTo>
                    <a:lnTo>
                      <a:pt x="206" y="2569"/>
                    </a:lnTo>
                    <a:lnTo>
                      <a:pt x="206" y="2569"/>
                    </a:lnTo>
                    <a:lnTo>
                      <a:pt x="186" y="2673"/>
                    </a:lnTo>
                    <a:lnTo>
                      <a:pt x="166" y="2766"/>
                    </a:lnTo>
                    <a:lnTo>
                      <a:pt x="128" y="2916"/>
                    </a:lnTo>
                    <a:lnTo>
                      <a:pt x="114" y="2976"/>
                    </a:lnTo>
                    <a:lnTo>
                      <a:pt x="102" y="3028"/>
                    </a:lnTo>
                    <a:lnTo>
                      <a:pt x="96" y="3072"/>
                    </a:lnTo>
                    <a:lnTo>
                      <a:pt x="94" y="3092"/>
                    </a:lnTo>
                    <a:lnTo>
                      <a:pt x="94" y="3110"/>
                    </a:lnTo>
                    <a:lnTo>
                      <a:pt x="94" y="3110"/>
                    </a:lnTo>
                    <a:lnTo>
                      <a:pt x="96" y="3140"/>
                    </a:lnTo>
                    <a:lnTo>
                      <a:pt x="100" y="3166"/>
                    </a:lnTo>
                    <a:lnTo>
                      <a:pt x="106" y="3192"/>
                    </a:lnTo>
                    <a:lnTo>
                      <a:pt x="114" y="3218"/>
                    </a:lnTo>
                    <a:lnTo>
                      <a:pt x="114" y="3218"/>
                    </a:lnTo>
                    <a:lnTo>
                      <a:pt x="114" y="3218"/>
                    </a:lnTo>
                    <a:lnTo>
                      <a:pt x="114" y="3218"/>
                    </a:lnTo>
                    <a:lnTo>
                      <a:pt x="112" y="3220"/>
                    </a:lnTo>
                    <a:lnTo>
                      <a:pt x="108" y="3224"/>
                    </a:lnTo>
                    <a:lnTo>
                      <a:pt x="102" y="3236"/>
                    </a:lnTo>
                    <a:lnTo>
                      <a:pt x="98" y="3256"/>
                    </a:lnTo>
                    <a:lnTo>
                      <a:pt x="92" y="3280"/>
                    </a:lnTo>
                    <a:lnTo>
                      <a:pt x="90" y="3308"/>
                    </a:lnTo>
                    <a:lnTo>
                      <a:pt x="88" y="3338"/>
                    </a:lnTo>
                    <a:lnTo>
                      <a:pt x="88" y="3366"/>
                    </a:lnTo>
                    <a:lnTo>
                      <a:pt x="94" y="3394"/>
                    </a:lnTo>
                    <a:lnTo>
                      <a:pt x="94" y="3394"/>
                    </a:lnTo>
                    <a:lnTo>
                      <a:pt x="96" y="3418"/>
                    </a:lnTo>
                    <a:lnTo>
                      <a:pt x="96" y="3438"/>
                    </a:lnTo>
                    <a:lnTo>
                      <a:pt x="94" y="3454"/>
                    </a:lnTo>
                    <a:lnTo>
                      <a:pt x="88" y="3466"/>
                    </a:lnTo>
                    <a:lnTo>
                      <a:pt x="82" y="3476"/>
                    </a:lnTo>
                    <a:lnTo>
                      <a:pt x="74" y="3482"/>
                    </a:lnTo>
                    <a:lnTo>
                      <a:pt x="66" y="3486"/>
                    </a:lnTo>
                    <a:lnTo>
                      <a:pt x="60" y="3488"/>
                    </a:lnTo>
                    <a:lnTo>
                      <a:pt x="60" y="3488"/>
                    </a:lnTo>
                    <a:lnTo>
                      <a:pt x="58" y="3488"/>
                    </a:lnTo>
                    <a:lnTo>
                      <a:pt x="54" y="3484"/>
                    </a:lnTo>
                    <a:lnTo>
                      <a:pt x="46" y="3476"/>
                    </a:lnTo>
                    <a:lnTo>
                      <a:pt x="38" y="3460"/>
                    </a:lnTo>
                    <a:lnTo>
                      <a:pt x="28" y="3442"/>
                    </a:lnTo>
                    <a:lnTo>
                      <a:pt x="20" y="3418"/>
                    </a:lnTo>
                    <a:lnTo>
                      <a:pt x="12" y="3394"/>
                    </a:lnTo>
                    <a:lnTo>
                      <a:pt x="4" y="3366"/>
                    </a:lnTo>
                    <a:lnTo>
                      <a:pt x="0" y="3338"/>
                    </a:lnTo>
                    <a:lnTo>
                      <a:pt x="0" y="3338"/>
                    </a:lnTo>
                    <a:lnTo>
                      <a:pt x="0" y="3324"/>
                    </a:lnTo>
                    <a:lnTo>
                      <a:pt x="2" y="3308"/>
                    </a:lnTo>
                    <a:lnTo>
                      <a:pt x="6" y="3276"/>
                    </a:lnTo>
                    <a:lnTo>
                      <a:pt x="14" y="3242"/>
                    </a:lnTo>
                    <a:lnTo>
                      <a:pt x="26" y="3208"/>
                    </a:lnTo>
                    <a:lnTo>
                      <a:pt x="48" y="3144"/>
                    </a:lnTo>
                    <a:lnTo>
                      <a:pt x="58" y="3114"/>
                    </a:lnTo>
                    <a:lnTo>
                      <a:pt x="64" y="3090"/>
                    </a:lnTo>
                    <a:lnTo>
                      <a:pt x="64" y="3090"/>
                    </a:lnTo>
                    <a:lnTo>
                      <a:pt x="72" y="3054"/>
                    </a:lnTo>
                    <a:lnTo>
                      <a:pt x="86" y="3000"/>
                    </a:lnTo>
                    <a:lnTo>
                      <a:pt x="122" y="2858"/>
                    </a:lnTo>
                    <a:lnTo>
                      <a:pt x="142" y="2778"/>
                    </a:lnTo>
                    <a:lnTo>
                      <a:pt x="160" y="2697"/>
                    </a:lnTo>
                    <a:lnTo>
                      <a:pt x="174" y="2623"/>
                    </a:lnTo>
                    <a:lnTo>
                      <a:pt x="180" y="2589"/>
                    </a:lnTo>
                    <a:lnTo>
                      <a:pt x="182" y="2559"/>
                    </a:lnTo>
                    <a:lnTo>
                      <a:pt x="182" y="2559"/>
                    </a:lnTo>
                    <a:lnTo>
                      <a:pt x="186" y="2499"/>
                    </a:lnTo>
                    <a:lnTo>
                      <a:pt x="188" y="2435"/>
                    </a:lnTo>
                    <a:lnTo>
                      <a:pt x="188" y="2371"/>
                    </a:lnTo>
                    <a:lnTo>
                      <a:pt x="184" y="2307"/>
                    </a:lnTo>
                    <a:lnTo>
                      <a:pt x="178" y="2247"/>
                    </a:lnTo>
                    <a:lnTo>
                      <a:pt x="170" y="2193"/>
                    </a:lnTo>
                    <a:lnTo>
                      <a:pt x="164" y="2169"/>
                    </a:lnTo>
                    <a:lnTo>
                      <a:pt x="158" y="2147"/>
                    </a:lnTo>
                    <a:lnTo>
                      <a:pt x="152" y="2127"/>
                    </a:lnTo>
                    <a:lnTo>
                      <a:pt x="144" y="2113"/>
                    </a:lnTo>
                    <a:lnTo>
                      <a:pt x="144" y="2113"/>
                    </a:lnTo>
                    <a:lnTo>
                      <a:pt x="136" y="2097"/>
                    </a:lnTo>
                    <a:lnTo>
                      <a:pt x="128" y="2081"/>
                    </a:lnTo>
                    <a:lnTo>
                      <a:pt x="122" y="2065"/>
                    </a:lnTo>
                    <a:lnTo>
                      <a:pt x="118" y="2047"/>
                    </a:lnTo>
                    <a:lnTo>
                      <a:pt x="110" y="2007"/>
                    </a:lnTo>
                    <a:lnTo>
                      <a:pt x="106" y="1967"/>
                    </a:lnTo>
                    <a:lnTo>
                      <a:pt x="104" y="1923"/>
                    </a:lnTo>
                    <a:lnTo>
                      <a:pt x="102" y="1879"/>
                    </a:lnTo>
                    <a:lnTo>
                      <a:pt x="102" y="1791"/>
                    </a:lnTo>
                    <a:lnTo>
                      <a:pt x="102" y="1791"/>
                    </a:lnTo>
                    <a:lnTo>
                      <a:pt x="102" y="1749"/>
                    </a:lnTo>
                    <a:lnTo>
                      <a:pt x="106" y="1713"/>
                    </a:lnTo>
                    <a:lnTo>
                      <a:pt x="112" y="1677"/>
                    </a:lnTo>
                    <a:lnTo>
                      <a:pt x="118" y="1645"/>
                    </a:lnTo>
                    <a:lnTo>
                      <a:pt x="134" y="1579"/>
                    </a:lnTo>
                    <a:lnTo>
                      <a:pt x="140" y="1545"/>
                    </a:lnTo>
                    <a:lnTo>
                      <a:pt x="146" y="1509"/>
                    </a:lnTo>
                    <a:lnTo>
                      <a:pt x="146" y="1509"/>
                    </a:lnTo>
                    <a:lnTo>
                      <a:pt x="164" y="1321"/>
                    </a:lnTo>
                    <a:lnTo>
                      <a:pt x="176" y="1209"/>
                    </a:lnTo>
                    <a:lnTo>
                      <a:pt x="186" y="1093"/>
                    </a:lnTo>
                    <a:lnTo>
                      <a:pt x="194" y="977"/>
                    </a:lnTo>
                    <a:lnTo>
                      <a:pt x="200" y="868"/>
                    </a:lnTo>
                    <a:lnTo>
                      <a:pt x="200" y="774"/>
                    </a:lnTo>
                    <a:lnTo>
                      <a:pt x="200" y="734"/>
                    </a:lnTo>
                    <a:lnTo>
                      <a:pt x="196" y="700"/>
                    </a:lnTo>
                    <a:lnTo>
                      <a:pt x="196" y="700"/>
                    </a:lnTo>
                    <a:lnTo>
                      <a:pt x="176" y="530"/>
                    </a:lnTo>
                    <a:lnTo>
                      <a:pt x="160" y="424"/>
                    </a:lnTo>
                    <a:lnTo>
                      <a:pt x="142" y="314"/>
                    </a:lnTo>
                    <a:lnTo>
                      <a:pt x="124" y="210"/>
                    </a:lnTo>
                    <a:lnTo>
                      <a:pt x="104" y="118"/>
                    </a:lnTo>
                    <a:lnTo>
                      <a:pt x="92" y="78"/>
                    </a:lnTo>
                    <a:lnTo>
                      <a:pt x="82" y="46"/>
                    </a:lnTo>
                    <a:lnTo>
                      <a:pt x="72" y="18"/>
                    </a:lnTo>
                    <a:lnTo>
                      <a:pt x="64" y="0"/>
                    </a:lnTo>
                    <a:lnTo>
                      <a:pt x="94" y="0"/>
                    </a:lnTo>
                    <a:lnTo>
                      <a:pt x="94" y="0"/>
                    </a:lnTo>
                    <a:lnTo>
                      <a:pt x="114" y="84"/>
                    </a:lnTo>
                    <a:lnTo>
                      <a:pt x="136" y="178"/>
                    </a:lnTo>
                    <a:lnTo>
                      <a:pt x="160" y="294"/>
                    </a:lnTo>
                    <a:lnTo>
                      <a:pt x="186" y="426"/>
                    </a:lnTo>
                    <a:lnTo>
                      <a:pt x="196" y="494"/>
                    </a:lnTo>
                    <a:lnTo>
                      <a:pt x="208" y="566"/>
                    </a:lnTo>
                    <a:lnTo>
                      <a:pt x="216" y="636"/>
                    </a:lnTo>
                    <a:lnTo>
                      <a:pt x="224" y="704"/>
                    </a:lnTo>
                    <a:lnTo>
                      <a:pt x="228" y="772"/>
                    </a:lnTo>
                    <a:lnTo>
                      <a:pt x="230" y="836"/>
                    </a:lnTo>
                    <a:lnTo>
                      <a:pt x="230" y="8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2">
                <a:extLst>
                  <a:ext uri="{FF2B5EF4-FFF2-40B4-BE49-F238E27FC236}">
                    <a16:creationId xmlns:a16="http://schemas.microsoft.com/office/drawing/2014/main" id="{1BBDD519-87A9-4B07-8591-E5675B33C0BE}"/>
                  </a:ext>
                </a:extLst>
              </p:cNvPr>
              <p:cNvSpPr>
                <a:spLocks/>
              </p:cNvSpPr>
              <p:nvPr/>
            </p:nvSpPr>
            <p:spPr bwMode="auto">
              <a:xfrm>
                <a:off x="8214" y="4479"/>
                <a:ext cx="643" cy="1587"/>
              </a:xfrm>
              <a:custGeom>
                <a:avLst/>
                <a:gdLst>
                  <a:gd name="T0" fmla="*/ 525 w 643"/>
                  <a:gd name="T1" fmla="*/ 771 h 1587"/>
                  <a:gd name="T2" fmla="*/ 503 w 643"/>
                  <a:gd name="T3" fmla="*/ 843 h 1587"/>
                  <a:gd name="T4" fmla="*/ 491 w 643"/>
                  <a:gd name="T5" fmla="*/ 945 h 1587"/>
                  <a:gd name="T6" fmla="*/ 493 w 643"/>
                  <a:gd name="T7" fmla="*/ 1075 h 1587"/>
                  <a:gd name="T8" fmla="*/ 499 w 643"/>
                  <a:gd name="T9" fmla="*/ 1123 h 1587"/>
                  <a:gd name="T10" fmla="*/ 495 w 643"/>
                  <a:gd name="T11" fmla="*/ 1171 h 1587"/>
                  <a:gd name="T12" fmla="*/ 477 w 643"/>
                  <a:gd name="T13" fmla="*/ 1237 h 1587"/>
                  <a:gd name="T14" fmla="*/ 477 w 643"/>
                  <a:gd name="T15" fmla="*/ 1293 h 1587"/>
                  <a:gd name="T16" fmla="*/ 499 w 643"/>
                  <a:gd name="T17" fmla="*/ 1345 h 1587"/>
                  <a:gd name="T18" fmla="*/ 531 w 643"/>
                  <a:gd name="T19" fmla="*/ 1397 h 1587"/>
                  <a:gd name="T20" fmla="*/ 543 w 643"/>
                  <a:gd name="T21" fmla="*/ 1435 h 1587"/>
                  <a:gd name="T22" fmla="*/ 541 w 643"/>
                  <a:gd name="T23" fmla="*/ 1485 h 1587"/>
                  <a:gd name="T24" fmla="*/ 527 w 643"/>
                  <a:gd name="T25" fmla="*/ 1517 h 1587"/>
                  <a:gd name="T26" fmla="*/ 503 w 643"/>
                  <a:gd name="T27" fmla="*/ 1541 h 1587"/>
                  <a:gd name="T28" fmla="*/ 485 w 643"/>
                  <a:gd name="T29" fmla="*/ 1549 h 1587"/>
                  <a:gd name="T30" fmla="*/ 416 w 643"/>
                  <a:gd name="T31" fmla="*/ 1563 h 1587"/>
                  <a:gd name="T32" fmla="*/ 304 w 643"/>
                  <a:gd name="T33" fmla="*/ 1557 h 1587"/>
                  <a:gd name="T34" fmla="*/ 252 w 643"/>
                  <a:gd name="T35" fmla="*/ 1543 h 1587"/>
                  <a:gd name="T36" fmla="*/ 220 w 643"/>
                  <a:gd name="T37" fmla="*/ 1523 h 1587"/>
                  <a:gd name="T38" fmla="*/ 216 w 643"/>
                  <a:gd name="T39" fmla="*/ 1507 h 1587"/>
                  <a:gd name="T40" fmla="*/ 244 w 643"/>
                  <a:gd name="T41" fmla="*/ 1435 h 1587"/>
                  <a:gd name="T42" fmla="*/ 266 w 643"/>
                  <a:gd name="T43" fmla="*/ 1381 h 1587"/>
                  <a:gd name="T44" fmla="*/ 258 w 643"/>
                  <a:gd name="T45" fmla="*/ 1339 h 1587"/>
                  <a:gd name="T46" fmla="*/ 248 w 643"/>
                  <a:gd name="T47" fmla="*/ 1291 h 1587"/>
                  <a:gd name="T48" fmla="*/ 238 w 643"/>
                  <a:gd name="T49" fmla="*/ 1311 h 1587"/>
                  <a:gd name="T50" fmla="*/ 200 w 643"/>
                  <a:gd name="T51" fmla="*/ 1367 h 1587"/>
                  <a:gd name="T52" fmla="*/ 148 w 643"/>
                  <a:gd name="T53" fmla="*/ 1403 h 1587"/>
                  <a:gd name="T54" fmla="*/ 96 w 643"/>
                  <a:gd name="T55" fmla="*/ 1427 h 1587"/>
                  <a:gd name="T56" fmla="*/ 34 w 643"/>
                  <a:gd name="T57" fmla="*/ 1475 h 1587"/>
                  <a:gd name="T58" fmla="*/ 0 w 643"/>
                  <a:gd name="T59" fmla="*/ 1545 h 1587"/>
                  <a:gd name="T60" fmla="*/ 4 w 643"/>
                  <a:gd name="T61" fmla="*/ 1555 h 1587"/>
                  <a:gd name="T62" fmla="*/ 44 w 643"/>
                  <a:gd name="T63" fmla="*/ 1569 h 1587"/>
                  <a:gd name="T64" fmla="*/ 166 w 643"/>
                  <a:gd name="T65" fmla="*/ 1583 h 1587"/>
                  <a:gd name="T66" fmla="*/ 422 w 643"/>
                  <a:gd name="T67" fmla="*/ 1587 h 1587"/>
                  <a:gd name="T68" fmla="*/ 537 w 643"/>
                  <a:gd name="T69" fmla="*/ 1573 h 1587"/>
                  <a:gd name="T70" fmla="*/ 569 w 643"/>
                  <a:gd name="T71" fmla="*/ 1559 h 1587"/>
                  <a:gd name="T72" fmla="*/ 581 w 643"/>
                  <a:gd name="T73" fmla="*/ 1521 h 1587"/>
                  <a:gd name="T74" fmla="*/ 581 w 643"/>
                  <a:gd name="T75" fmla="*/ 1443 h 1587"/>
                  <a:gd name="T76" fmla="*/ 557 w 643"/>
                  <a:gd name="T77" fmla="*/ 1343 h 1587"/>
                  <a:gd name="T78" fmla="*/ 535 w 643"/>
                  <a:gd name="T79" fmla="*/ 1271 h 1587"/>
                  <a:gd name="T80" fmla="*/ 535 w 643"/>
                  <a:gd name="T81" fmla="*/ 1231 h 1587"/>
                  <a:gd name="T82" fmla="*/ 547 w 643"/>
                  <a:gd name="T83" fmla="*/ 1159 h 1587"/>
                  <a:gd name="T84" fmla="*/ 539 w 643"/>
                  <a:gd name="T85" fmla="*/ 1073 h 1587"/>
                  <a:gd name="T86" fmla="*/ 531 w 643"/>
                  <a:gd name="T87" fmla="*/ 981 h 1587"/>
                  <a:gd name="T88" fmla="*/ 569 w 643"/>
                  <a:gd name="T89" fmla="*/ 745 h 1587"/>
                  <a:gd name="T90" fmla="*/ 585 w 643"/>
                  <a:gd name="T91" fmla="*/ 685 h 1587"/>
                  <a:gd name="T92" fmla="*/ 615 w 643"/>
                  <a:gd name="T93" fmla="*/ 510 h 1587"/>
                  <a:gd name="T94" fmla="*/ 641 w 643"/>
                  <a:gd name="T95" fmla="*/ 198 h 1587"/>
                  <a:gd name="T96" fmla="*/ 639 w 643"/>
                  <a:gd name="T97" fmla="*/ 46 h 1587"/>
                  <a:gd name="T98" fmla="*/ 637 w 643"/>
                  <a:gd name="T99" fmla="*/ 34 h 1587"/>
                  <a:gd name="T100" fmla="*/ 621 w 643"/>
                  <a:gd name="T101" fmla="*/ 284 h 1587"/>
                  <a:gd name="T102" fmla="*/ 573 w 643"/>
                  <a:gd name="T103" fmla="*/ 616 h 1587"/>
                  <a:gd name="T104" fmla="*/ 545 w 643"/>
                  <a:gd name="T105" fmla="*/ 729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3" h="1587">
                    <a:moveTo>
                      <a:pt x="535" y="751"/>
                    </a:moveTo>
                    <a:lnTo>
                      <a:pt x="535" y="751"/>
                    </a:lnTo>
                    <a:lnTo>
                      <a:pt x="525" y="771"/>
                    </a:lnTo>
                    <a:lnTo>
                      <a:pt x="515" y="795"/>
                    </a:lnTo>
                    <a:lnTo>
                      <a:pt x="509" y="817"/>
                    </a:lnTo>
                    <a:lnTo>
                      <a:pt x="503" y="843"/>
                    </a:lnTo>
                    <a:lnTo>
                      <a:pt x="497" y="867"/>
                    </a:lnTo>
                    <a:lnTo>
                      <a:pt x="495" y="893"/>
                    </a:lnTo>
                    <a:lnTo>
                      <a:pt x="491" y="945"/>
                    </a:lnTo>
                    <a:lnTo>
                      <a:pt x="489" y="993"/>
                    </a:lnTo>
                    <a:lnTo>
                      <a:pt x="491" y="1037"/>
                    </a:lnTo>
                    <a:lnTo>
                      <a:pt x="493" y="1075"/>
                    </a:lnTo>
                    <a:lnTo>
                      <a:pt x="497" y="1103"/>
                    </a:lnTo>
                    <a:lnTo>
                      <a:pt x="497" y="1103"/>
                    </a:lnTo>
                    <a:lnTo>
                      <a:pt x="499" y="1123"/>
                    </a:lnTo>
                    <a:lnTo>
                      <a:pt x="499" y="1141"/>
                    </a:lnTo>
                    <a:lnTo>
                      <a:pt x="499" y="1157"/>
                    </a:lnTo>
                    <a:lnTo>
                      <a:pt x="495" y="1171"/>
                    </a:lnTo>
                    <a:lnTo>
                      <a:pt x="487" y="1203"/>
                    </a:lnTo>
                    <a:lnTo>
                      <a:pt x="477" y="1237"/>
                    </a:lnTo>
                    <a:lnTo>
                      <a:pt x="477" y="1237"/>
                    </a:lnTo>
                    <a:lnTo>
                      <a:pt x="475" y="1257"/>
                    </a:lnTo>
                    <a:lnTo>
                      <a:pt x="473" y="1275"/>
                    </a:lnTo>
                    <a:lnTo>
                      <a:pt x="477" y="1293"/>
                    </a:lnTo>
                    <a:lnTo>
                      <a:pt x="481" y="1309"/>
                    </a:lnTo>
                    <a:lnTo>
                      <a:pt x="489" y="1327"/>
                    </a:lnTo>
                    <a:lnTo>
                      <a:pt x="499" y="1345"/>
                    </a:lnTo>
                    <a:lnTo>
                      <a:pt x="525" y="1387"/>
                    </a:lnTo>
                    <a:lnTo>
                      <a:pt x="525" y="1387"/>
                    </a:lnTo>
                    <a:lnTo>
                      <a:pt x="531" y="1397"/>
                    </a:lnTo>
                    <a:lnTo>
                      <a:pt x="537" y="1409"/>
                    </a:lnTo>
                    <a:lnTo>
                      <a:pt x="541" y="1423"/>
                    </a:lnTo>
                    <a:lnTo>
                      <a:pt x="543" y="1435"/>
                    </a:lnTo>
                    <a:lnTo>
                      <a:pt x="545" y="1447"/>
                    </a:lnTo>
                    <a:lnTo>
                      <a:pt x="543" y="1459"/>
                    </a:lnTo>
                    <a:lnTo>
                      <a:pt x="541" y="1485"/>
                    </a:lnTo>
                    <a:lnTo>
                      <a:pt x="537" y="1495"/>
                    </a:lnTo>
                    <a:lnTo>
                      <a:pt x="531" y="1507"/>
                    </a:lnTo>
                    <a:lnTo>
                      <a:pt x="527" y="1517"/>
                    </a:lnTo>
                    <a:lnTo>
                      <a:pt x="519" y="1525"/>
                    </a:lnTo>
                    <a:lnTo>
                      <a:pt x="513" y="1533"/>
                    </a:lnTo>
                    <a:lnTo>
                      <a:pt x="503" y="1541"/>
                    </a:lnTo>
                    <a:lnTo>
                      <a:pt x="495" y="1547"/>
                    </a:lnTo>
                    <a:lnTo>
                      <a:pt x="485" y="1549"/>
                    </a:lnTo>
                    <a:lnTo>
                      <a:pt x="485" y="1549"/>
                    </a:lnTo>
                    <a:lnTo>
                      <a:pt x="463" y="1555"/>
                    </a:lnTo>
                    <a:lnTo>
                      <a:pt x="439" y="1559"/>
                    </a:lnTo>
                    <a:lnTo>
                      <a:pt x="416" y="1563"/>
                    </a:lnTo>
                    <a:lnTo>
                      <a:pt x="392" y="1563"/>
                    </a:lnTo>
                    <a:lnTo>
                      <a:pt x="346" y="1563"/>
                    </a:lnTo>
                    <a:lnTo>
                      <a:pt x="304" y="1557"/>
                    </a:lnTo>
                    <a:lnTo>
                      <a:pt x="284" y="1553"/>
                    </a:lnTo>
                    <a:lnTo>
                      <a:pt x="266" y="1549"/>
                    </a:lnTo>
                    <a:lnTo>
                      <a:pt x="252" y="1543"/>
                    </a:lnTo>
                    <a:lnTo>
                      <a:pt x="238" y="1537"/>
                    </a:lnTo>
                    <a:lnTo>
                      <a:pt x="228" y="1531"/>
                    </a:lnTo>
                    <a:lnTo>
                      <a:pt x="220" y="1523"/>
                    </a:lnTo>
                    <a:lnTo>
                      <a:pt x="216" y="1515"/>
                    </a:lnTo>
                    <a:lnTo>
                      <a:pt x="216" y="1507"/>
                    </a:lnTo>
                    <a:lnTo>
                      <a:pt x="216" y="1507"/>
                    </a:lnTo>
                    <a:lnTo>
                      <a:pt x="222" y="1491"/>
                    </a:lnTo>
                    <a:lnTo>
                      <a:pt x="228" y="1471"/>
                    </a:lnTo>
                    <a:lnTo>
                      <a:pt x="244" y="1435"/>
                    </a:lnTo>
                    <a:lnTo>
                      <a:pt x="258" y="1401"/>
                    </a:lnTo>
                    <a:lnTo>
                      <a:pt x="266" y="1381"/>
                    </a:lnTo>
                    <a:lnTo>
                      <a:pt x="266" y="1381"/>
                    </a:lnTo>
                    <a:lnTo>
                      <a:pt x="266" y="1375"/>
                    </a:lnTo>
                    <a:lnTo>
                      <a:pt x="264" y="1365"/>
                    </a:lnTo>
                    <a:lnTo>
                      <a:pt x="258" y="1339"/>
                    </a:lnTo>
                    <a:lnTo>
                      <a:pt x="252" y="1313"/>
                    </a:lnTo>
                    <a:lnTo>
                      <a:pt x="248" y="1291"/>
                    </a:lnTo>
                    <a:lnTo>
                      <a:pt x="248" y="1291"/>
                    </a:lnTo>
                    <a:lnTo>
                      <a:pt x="248" y="1285"/>
                    </a:lnTo>
                    <a:lnTo>
                      <a:pt x="248" y="1285"/>
                    </a:lnTo>
                    <a:lnTo>
                      <a:pt x="238" y="1311"/>
                    </a:lnTo>
                    <a:lnTo>
                      <a:pt x="228" y="1333"/>
                    </a:lnTo>
                    <a:lnTo>
                      <a:pt x="214" y="1351"/>
                    </a:lnTo>
                    <a:lnTo>
                      <a:pt x="200" y="1367"/>
                    </a:lnTo>
                    <a:lnTo>
                      <a:pt x="184" y="1381"/>
                    </a:lnTo>
                    <a:lnTo>
                      <a:pt x="166" y="1393"/>
                    </a:lnTo>
                    <a:lnTo>
                      <a:pt x="148" y="1403"/>
                    </a:lnTo>
                    <a:lnTo>
                      <a:pt x="130" y="1411"/>
                    </a:lnTo>
                    <a:lnTo>
                      <a:pt x="130" y="1411"/>
                    </a:lnTo>
                    <a:lnTo>
                      <a:pt x="96" y="1427"/>
                    </a:lnTo>
                    <a:lnTo>
                      <a:pt x="70" y="1443"/>
                    </a:lnTo>
                    <a:lnTo>
                      <a:pt x="50" y="1459"/>
                    </a:lnTo>
                    <a:lnTo>
                      <a:pt x="34" y="1475"/>
                    </a:lnTo>
                    <a:lnTo>
                      <a:pt x="24" y="1493"/>
                    </a:lnTo>
                    <a:lnTo>
                      <a:pt x="14" y="1509"/>
                    </a:lnTo>
                    <a:lnTo>
                      <a:pt x="0" y="1545"/>
                    </a:lnTo>
                    <a:lnTo>
                      <a:pt x="0" y="1545"/>
                    </a:lnTo>
                    <a:lnTo>
                      <a:pt x="0" y="1549"/>
                    </a:lnTo>
                    <a:lnTo>
                      <a:pt x="4" y="1555"/>
                    </a:lnTo>
                    <a:lnTo>
                      <a:pt x="10" y="1559"/>
                    </a:lnTo>
                    <a:lnTo>
                      <a:pt x="18" y="1563"/>
                    </a:lnTo>
                    <a:lnTo>
                      <a:pt x="44" y="1569"/>
                    </a:lnTo>
                    <a:lnTo>
                      <a:pt x="78" y="1575"/>
                    </a:lnTo>
                    <a:lnTo>
                      <a:pt x="120" y="1579"/>
                    </a:lnTo>
                    <a:lnTo>
                      <a:pt x="166" y="1583"/>
                    </a:lnTo>
                    <a:lnTo>
                      <a:pt x="268" y="1587"/>
                    </a:lnTo>
                    <a:lnTo>
                      <a:pt x="374" y="1587"/>
                    </a:lnTo>
                    <a:lnTo>
                      <a:pt x="422" y="1587"/>
                    </a:lnTo>
                    <a:lnTo>
                      <a:pt x="467" y="1583"/>
                    </a:lnTo>
                    <a:lnTo>
                      <a:pt x="507" y="1579"/>
                    </a:lnTo>
                    <a:lnTo>
                      <a:pt x="537" y="1573"/>
                    </a:lnTo>
                    <a:lnTo>
                      <a:pt x="559" y="1567"/>
                    </a:lnTo>
                    <a:lnTo>
                      <a:pt x="565" y="1563"/>
                    </a:lnTo>
                    <a:lnTo>
                      <a:pt x="569" y="1559"/>
                    </a:lnTo>
                    <a:lnTo>
                      <a:pt x="569" y="1559"/>
                    </a:lnTo>
                    <a:lnTo>
                      <a:pt x="577" y="1541"/>
                    </a:lnTo>
                    <a:lnTo>
                      <a:pt x="581" y="1521"/>
                    </a:lnTo>
                    <a:lnTo>
                      <a:pt x="585" y="1497"/>
                    </a:lnTo>
                    <a:lnTo>
                      <a:pt x="585" y="1471"/>
                    </a:lnTo>
                    <a:lnTo>
                      <a:pt x="581" y="1443"/>
                    </a:lnTo>
                    <a:lnTo>
                      <a:pt x="577" y="1411"/>
                    </a:lnTo>
                    <a:lnTo>
                      <a:pt x="569" y="1379"/>
                    </a:lnTo>
                    <a:lnTo>
                      <a:pt x="557" y="1343"/>
                    </a:lnTo>
                    <a:lnTo>
                      <a:pt x="557" y="1343"/>
                    </a:lnTo>
                    <a:lnTo>
                      <a:pt x="539" y="1287"/>
                    </a:lnTo>
                    <a:lnTo>
                      <a:pt x="535" y="1271"/>
                    </a:lnTo>
                    <a:lnTo>
                      <a:pt x="533" y="1257"/>
                    </a:lnTo>
                    <a:lnTo>
                      <a:pt x="533" y="1245"/>
                    </a:lnTo>
                    <a:lnTo>
                      <a:pt x="535" y="1231"/>
                    </a:lnTo>
                    <a:lnTo>
                      <a:pt x="543" y="1189"/>
                    </a:lnTo>
                    <a:lnTo>
                      <a:pt x="543" y="1189"/>
                    </a:lnTo>
                    <a:lnTo>
                      <a:pt x="547" y="1159"/>
                    </a:lnTo>
                    <a:lnTo>
                      <a:pt x="547" y="1129"/>
                    </a:lnTo>
                    <a:lnTo>
                      <a:pt x="543" y="1101"/>
                    </a:lnTo>
                    <a:lnTo>
                      <a:pt x="539" y="1073"/>
                    </a:lnTo>
                    <a:lnTo>
                      <a:pt x="531" y="1021"/>
                    </a:lnTo>
                    <a:lnTo>
                      <a:pt x="531" y="999"/>
                    </a:lnTo>
                    <a:lnTo>
                      <a:pt x="531" y="981"/>
                    </a:lnTo>
                    <a:lnTo>
                      <a:pt x="531" y="981"/>
                    </a:lnTo>
                    <a:lnTo>
                      <a:pt x="555" y="835"/>
                    </a:lnTo>
                    <a:lnTo>
                      <a:pt x="569" y="745"/>
                    </a:lnTo>
                    <a:lnTo>
                      <a:pt x="577" y="709"/>
                    </a:lnTo>
                    <a:lnTo>
                      <a:pt x="585" y="685"/>
                    </a:lnTo>
                    <a:lnTo>
                      <a:pt x="585" y="685"/>
                    </a:lnTo>
                    <a:lnTo>
                      <a:pt x="593" y="652"/>
                    </a:lnTo>
                    <a:lnTo>
                      <a:pt x="603" y="592"/>
                    </a:lnTo>
                    <a:lnTo>
                      <a:pt x="615" y="510"/>
                    </a:lnTo>
                    <a:lnTo>
                      <a:pt x="627" y="412"/>
                    </a:lnTo>
                    <a:lnTo>
                      <a:pt x="635" y="308"/>
                    </a:lnTo>
                    <a:lnTo>
                      <a:pt x="641" y="198"/>
                    </a:lnTo>
                    <a:lnTo>
                      <a:pt x="643" y="146"/>
                    </a:lnTo>
                    <a:lnTo>
                      <a:pt x="641" y="94"/>
                    </a:lnTo>
                    <a:lnTo>
                      <a:pt x="639" y="46"/>
                    </a:lnTo>
                    <a:lnTo>
                      <a:pt x="635" y="0"/>
                    </a:lnTo>
                    <a:lnTo>
                      <a:pt x="635" y="0"/>
                    </a:lnTo>
                    <a:lnTo>
                      <a:pt x="637" y="34"/>
                    </a:lnTo>
                    <a:lnTo>
                      <a:pt x="635" y="74"/>
                    </a:lnTo>
                    <a:lnTo>
                      <a:pt x="629" y="172"/>
                    </a:lnTo>
                    <a:lnTo>
                      <a:pt x="621" y="284"/>
                    </a:lnTo>
                    <a:lnTo>
                      <a:pt x="607" y="400"/>
                    </a:lnTo>
                    <a:lnTo>
                      <a:pt x="591" y="514"/>
                    </a:lnTo>
                    <a:lnTo>
                      <a:pt x="573" y="616"/>
                    </a:lnTo>
                    <a:lnTo>
                      <a:pt x="563" y="660"/>
                    </a:lnTo>
                    <a:lnTo>
                      <a:pt x="553" y="699"/>
                    </a:lnTo>
                    <a:lnTo>
                      <a:pt x="545" y="729"/>
                    </a:lnTo>
                    <a:lnTo>
                      <a:pt x="535" y="751"/>
                    </a:lnTo>
                    <a:lnTo>
                      <a:pt x="535"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33">
                <a:extLst>
                  <a:ext uri="{FF2B5EF4-FFF2-40B4-BE49-F238E27FC236}">
                    <a16:creationId xmlns:a16="http://schemas.microsoft.com/office/drawing/2014/main" id="{F47555E3-1F63-4677-BACA-BEC8243C6136}"/>
                  </a:ext>
                </a:extLst>
              </p:cNvPr>
              <p:cNvSpPr>
                <a:spLocks/>
              </p:cNvSpPr>
              <p:nvPr/>
            </p:nvSpPr>
            <p:spPr bwMode="auto">
              <a:xfrm>
                <a:off x="8396" y="2384"/>
                <a:ext cx="230" cy="3488"/>
              </a:xfrm>
              <a:custGeom>
                <a:avLst/>
                <a:gdLst>
                  <a:gd name="T0" fmla="*/ 0 w 230"/>
                  <a:gd name="T1" fmla="*/ 898 h 3488"/>
                  <a:gd name="T2" fmla="*/ 10 w 230"/>
                  <a:gd name="T3" fmla="*/ 1091 h 3488"/>
                  <a:gd name="T4" fmla="*/ 46 w 230"/>
                  <a:gd name="T5" fmla="*/ 1439 h 3488"/>
                  <a:gd name="T6" fmla="*/ 60 w 230"/>
                  <a:gd name="T7" fmla="*/ 1605 h 3488"/>
                  <a:gd name="T8" fmla="*/ 56 w 230"/>
                  <a:gd name="T9" fmla="*/ 1655 h 3488"/>
                  <a:gd name="T10" fmla="*/ 46 w 230"/>
                  <a:gd name="T11" fmla="*/ 1789 h 3488"/>
                  <a:gd name="T12" fmla="*/ 50 w 230"/>
                  <a:gd name="T13" fmla="*/ 1929 h 3488"/>
                  <a:gd name="T14" fmla="*/ 40 w 230"/>
                  <a:gd name="T15" fmla="*/ 1983 h 3488"/>
                  <a:gd name="T16" fmla="*/ 12 w 230"/>
                  <a:gd name="T17" fmla="*/ 2171 h 3488"/>
                  <a:gd name="T18" fmla="*/ 4 w 230"/>
                  <a:gd name="T19" fmla="*/ 2307 h 3488"/>
                  <a:gd name="T20" fmla="*/ 10 w 230"/>
                  <a:gd name="T21" fmla="*/ 2461 h 3488"/>
                  <a:gd name="T22" fmla="*/ 24 w 230"/>
                  <a:gd name="T23" fmla="*/ 2569 h 3488"/>
                  <a:gd name="T24" fmla="*/ 100 w 230"/>
                  <a:gd name="T25" fmla="*/ 2916 h 3488"/>
                  <a:gd name="T26" fmla="*/ 134 w 230"/>
                  <a:gd name="T27" fmla="*/ 3072 h 3488"/>
                  <a:gd name="T28" fmla="*/ 136 w 230"/>
                  <a:gd name="T29" fmla="*/ 3110 h 3488"/>
                  <a:gd name="T30" fmla="*/ 124 w 230"/>
                  <a:gd name="T31" fmla="*/ 3192 h 3488"/>
                  <a:gd name="T32" fmla="*/ 116 w 230"/>
                  <a:gd name="T33" fmla="*/ 3218 h 3488"/>
                  <a:gd name="T34" fmla="*/ 122 w 230"/>
                  <a:gd name="T35" fmla="*/ 3224 h 3488"/>
                  <a:gd name="T36" fmla="*/ 138 w 230"/>
                  <a:gd name="T37" fmla="*/ 3280 h 3488"/>
                  <a:gd name="T38" fmla="*/ 140 w 230"/>
                  <a:gd name="T39" fmla="*/ 3366 h 3488"/>
                  <a:gd name="T40" fmla="*/ 132 w 230"/>
                  <a:gd name="T41" fmla="*/ 3418 h 3488"/>
                  <a:gd name="T42" fmla="*/ 142 w 230"/>
                  <a:gd name="T43" fmla="*/ 3466 h 3488"/>
                  <a:gd name="T44" fmla="*/ 162 w 230"/>
                  <a:gd name="T45" fmla="*/ 3486 h 3488"/>
                  <a:gd name="T46" fmla="*/ 172 w 230"/>
                  <a:gd name="T47" fmla="*/ 3488 h 3488"/>
                  <a:gd name="T48" fmla="*/ 192 w 230"/>
                  <a:gd name="T49" fmla="*/ 3460 h 3488"/>
                  <a:gd name="T50" fmla="*/ 218 w 230"/>
                  <a:gd name="T51" fmla="*/ 3394 h 3488"/>
                  <a:gd name="T52" fmla="*/ 228 w 230"/>
                  <a:gd name="T53" fmla="*/ 3338 h 3488"/>
                  <a:gd name="T54" fmla="*/ 224 w 230"/>
                  <a:gd name="T55" fmla="*/ 3276 h 3488"/>
                  <a:gd name="T56" fmla="*/ 182 w 230"/>
                  <a:gd name="T57" fmla="*/ 3144 h 3488"/>
                  <a:gd name="T58" fmla="*/ 166 w 230"/>
                  <a:gd name="T59" fmla="*/ 3090 h 3488"/>
                  <a:gd name="T60" fmla="*/ 106 w 230"/>
                  <a:gd name="T61" fmla="*/ 2858 h 3488"/>
                  <a:gd name="T62" fmla="*/ 56 w 230"/>
                  <a:gd name="T63" fmla="*/ 2623 h 3488"/>
                  <a:gd name="T64" fmla="*/ 46 w 230"/>
                  <a:gd name="T65" fmla="*/ 2559 h 3488"/>
                  <a:gd name="T66" fmla="*/ 42 w 230"/>
                  <a:gd name="T67" fmla="*/ 2371 h 3488"/>
                  <a:gd name="T68" fmla="*/ 60 w 230"/>
                  <a:gd name="T69" fmla="*/ 2193 h 3488"/>
                  <a:gd name="T70" fmla="*/ 78 w 230"/>
                  <a:gd name="T71" fmla="*/ 2127 h 3488"/>
                  <a:gd name="T72" fmla="*/ 94 w 230"/>
                  <a:gd name="T73" fmla="*/ 2097 h 3488"/>
                  <a:gd name="T74" fmla="*/ 112 w 230"/>
                  <a:gd name="T75" fmla="*/ 2047 h 3488"/>
                  <a:gd name="T76" fmla="*/ 126 w 230"/>
                  <a:gd name="T77" fmla="*/ 1923 h 3488"/>
                  <a:gd name="T78" fmla="*/ 128 w 230"/>
                  <a:gd name="T79" fmla="*/ 1791 h 3488"/>
                  <a:gd name="T80" fmla="*/ 118 w 230"/>
                  <a:gd name="T81" fmla="*/ 1677 h 3488"/>
                  <a:gd name="T82" fmla="*/ 90 w 230"/>
                  <a:gd name="T83" fmla="*/ 1545 h 3488"/>
                  <a:gd name="T84" fmla="*/ 64 w 230"/>
                  <a:gd name="T85" fmla="*/ 1321 h 3488"/>
                  <a:gd name="T86" fmla="*/ 36 w 230"/>
                  <a:gd name="T87" fmla="*/ 977 h 3488"/>
                  <a:gd name="T88" fmla="*/ 30 w 230"/>
                  <a:gd name="T89" fmla="*/ 734 h 3488"/>
                  <a:gd name="T90" fmla="*/ 54 w 230"/>
                  <a:gd name="T91" fmla="*/ 530 h 3488"/>
                  <a:gd name="T92" fmla="*/ 106 w 230"/>
                  <a:gd name="T93" fmla="*/ 210 h 3488"/>
                  <a:gd name="T94" fmla="*/ 146 w 230"/>
                  <a:gd name="T95" fmla="*/ 46 h 3488"/>
                  <a:gd name="T96" fmla="*/ 136 w 230"/>
                  <a:gd name="T97" fmla="*/ 0 h 3488"/>
                  <a:gd name="T98" fmla="*/ 94 w 230"/>
                  <a:gd name="T99" fmla="*/ 178 h 3488"/>
                  <a:gd name="T100" fmla="*/ 32 w 230"/>
                  <a:gd name="T101" fmla="*/ 494 h 3488"/>
                  <a:gd name="T102" fmla="*/ 6 w 230"/>
                  <a:gd name="T103" fmla="*/ 704 h 3488"/>
                  <a:gd name="T104" fmla="*/ 0 w 230"/>
                  <a:gd name="T105" fmla="*/ 836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488">
                    <a:moveTo>
                      <a:pt x="0" y="836"/>
                    </a:moveTo>
                    <a:lnTo>
                      <a:pt x="0" y="836"/>
                    </a:lnTo>
                    <a:lnTo>
                      <a:pt x="0" y="898"/>
                    </a:lnTo>
                    <a:lnTo>
                      <a:pt x="2" y="963"/>
                    </a:lnTo>
                    <a:lnTo>
                      <a:pt x="4" y="1027"/>
                    </a:lnTo>
                    <a:lnTo>
                      <a:pt x="10" y="1091"/>
                    </a:lnTo>
                    <a:lnTo>
                      <a:pt x="20" y="1215"/>
                    </a:lnTo>
                    <a:lnTo>
                      <a:pt x="34" y="1333"/>
                    </a:lnTo>
                    <a:lnTo>
                      <a:pt x="46" y="1439"/>
                    </a:lnTo>
                    <a:lnTo>
                      <a:pt x="56" y="1531"/>
                    </a:lnTo>
                    <a:lnTo>
                      <a:pt x="58" y="1571"/>
                    </a:lnTo>
                    <a:lnTo>
                      <a:pt x="60" y="1605"/>
                    </a:lnTo>
                    <a:lnTo>
                      <a:pt x="60" y="1633"/>
                    </a:lnTo>
                    <a:lnTo>
                      <a:pt x="56" y="1655"/>
                    </a:lnTo>
                    <a:lnTo>
                      <a:pt x="56" y="1655"/>
                    </a:lnTo>
                    <a:lnTo>
                      <a:pt x="50" y="1701"/>
                    </a:lnTo>
                    <a:lnTo>
                      <a:pt x="46" y="1745"/>
                    </a:lnTo>
                    <a:lnTo>
                      <a:pt x="46" y="1789"/>
                    </a:lnTo>
                    <a:lnTo>
                      <a:pt x="48" y="1829"/>
                    </a:lnTo>
                    <a:lnTo>
                      <a:pt x="50" y="1901"/>
                    </a:lnTo>
                    <a:lnTo>
                      <a:pt x="50" y="1929"/>
                    </a:lnTo>
                    <a:lnTo>
                      <a:pt x="48" y="1953"/>
                    </a:lnTo>
                    <a:lnTo>
                      <a:pt x="48" y="1953"/>
                    </a:lnTo>
                    <a:lnTo>
                      <a:pt x="40" y="1983"/>
                    </a:lnTo>
                    <a:lnTo>
                      <a:pt x="32" y="2031"/>
                    </a:lnTo>
                    <a:lnTo>
                      <a:pt x="22" y="2095"/>
                    </a:lnTo>
                    <a:lnTo>
                      <a:pt x="12" y="2171"/>
                    </a:lnTo>
                    <a:lnTo>
                      <a:pt x="8" y="2215"/>
                    </a:lnTo>
                    <a:lnTo>
                      <a:pt x="6" y="2259"/>
                    </a:lnTo>
                    <a:lnTo>
                      <a:pt x="4" y="2307"/>
                    </a:lnTo>
                    <a:lnTo>
                      <a:pt x="4" y="2357"/>
                    </a:lnTo>
                    <a:lnTo>
                      <a:pt x="6" y="2409"/>
                    </a:lnTo>
                    <a:lnTo>
                      <a:pt x="10" y="2461"/>
                    </a:lnTo>
                    <a:lnTo>
                      <a:pt x="16" y="2515"/>
                    </a:lnTo>
                    <a:lnTo>
                      <a:pt x="24" y="2569"/>
                    </a:lnTo>
                    <a:lnTo>
                      <a:pt x="24" y="2569"/>
                    </a:lnTo>
                    <a:lnTo>
                      <a:pt x="44" y="2673"/>
                    </a:lnTo>
                    <a:lnTo>
                      <a:pt x="64" y="2766"/>
                    </a:lnTo>
                    <a:lnTo>
                      <a:pt x="100" y="2916"/>
                    </a:lnTo>
                    <a:lnTo>
                      <a:pt x="116" y="2976"/>
                    </a:lnTo>
                    <a:lnTo>
                      <a:pt x="128" y="3028"/>
                    </a:lnTo>
                    <a:lnTo>
                      <a:pt x="134" y="3072"/>
                    </a:lnTo>
                    <a:lnTo>
                      <a:pt x="136" y="3092"/>
                    </a:lnTo>
                    <a:lnTo>
                      <a:pt x="136" y="3110"/>
                    </a:lnTo>
                    <a:lnTo>
                      <a:pt x="136" y="3110"/>
                    </a:lnTo>
                    <a:lnTo>
                      <a:pt x="134" y="3140"/>
                    </a:lnTo>
                    <a:lnTo>
                      <a:pt x="130" y="3166"/>
                    </a:lnTo>
                    <a:lnTo>
                      <a:pt x="124" y="3192"/>
                    </a:lnTo>
                    <a:lnTo>
                      <a:pt x="116" y="3218"/>
                    </a:lnTo>
                    <a:lnTo>
                      <a:pt x="116" y="3218"/>
                    </a:lnTo>
                    <a:lnTo>
                      <a:pt x="116" y="3218"/>
                    </a:lnTo>
                    <a:lnTo>
                      <a:pt x="116" y="3218"/>
                    </a:lnTo>
                    <a:lnTo>
                      <a:pt x="118" y="3220"/>
                    </a:lnTo>
                    <a:lnTo>
                      <a:pt x="122" y="3224"/>
                    </a:lnTo>
                    <a:lnTo>
                      <a:pt x="128" y="3236"/>
                    </a:lnTo>
                    <a:lnTo>
                      <a:pt x="132" y="3256"/>
                    </a:lnTo>
                    <a:lnTo>
                      <a:pt x="138" y="3280"/>
                    </a:lnTo>
                    <a:lnTo>
                      <a:pt x="140" y="3308"/>
                    </a:lnTo>
                    <a:lnTo>
                      <a:pt x="142" y="3338"/>
                    </a:lnTo>
                    <a:lnTo>
                      <a:pt x="140" y="3366"/>
                    </a:lnTo>
                    <a:lnTo>
                      <a:pt x="136" y="3394"/>
                    </a:lnTo>
                    <a:lnTo>
                      <a:pt x="136" y="3394"/>
                    </a:lnTo>
                    <a:lnTo>
                      <a:pt x="132" y="3418"/>
                    </a:lnTo>
                    <a:lnTo>
                      <a:pt x="132" y="3438"/>
                    </a:lnTo>
                    <a:lnTo>
                      <a:pt x="136" y="3454"/>
                    </a:lnTo>
                    <a:lnTo>
                      <a:pt x="142" y="3466"/>
                    </a:lnTo>
                    <a:lnTo>
                      <a:pt x="148" y="3476"/>
                    </a:lnTo>
                    <a:lnTo>
                      <a:pt x="156" y="3482"/>
                    </a:lnTo>
                    <a:lnTo>
                      <a:pt x="162" y="3486"/>
                    </a:lnTo>
                    <a:lnTo>
                      <a:pt x="168" y="3488"/>
                    </a:lnTo>
                    <a:lnTo>
                      <a:pt x="168" y="3488"/>
                    </a:lnTo>
                    <a:lnTo>
                      <a:pt x="172" y="3488"/>
                    </a:lnTo>
                    <a:lnTo>
                      <a:pt x="174" y="3484"/>
                    </a:lnTo>
                    <a:lnTo>
                      <a:pt x="182" y="3476"/>
                    </a:lnTo>
                    <a:lnTo>
                      <a:pt x="192" y="3460"/>
                    </a:lnTo>
                    <a:lnTo>
                      <a:pt x="202" y="3442"/>
                    </a:lnTo>
                    <a:lnTo>
                      <a:pt x="210" y="3418"/>
                    </a:lnTo>
                    <a:lnTo>
                      <a:pt x="218" y="3394"/>
                    </a:lnTo>
                    <a:lnTo>
                      <a:pt x="224" y="3366"/>
                    </a:lnTo>
                    <a:lnTo>
                      <a:pt x="228" y="3338"/>
                    </a:lnTo>
                    <a:lnTo>
                      <a:pt x="228" y="3338"/>
                    </a:lnTo>
                    <a:lnTo>
                      <a:pt x="230" y="3324"/>
                    </a:lnTo>
                    <a:lnTo>
                      <a:pt x="228" y="3308"/>
                    </a:lnTo>
                    <a:lnTo>
                      <a:pt x="224" y="3276"/>
                    </a:lnTo>
                    <a:lnTo>
                      <a:pt x="214" y="3242"/>
                    </a:lnTo>
                    <a:lnTo>
                      <a:pt x="204" y="3208"/>
                    </a:lnTo>
                    <a:lnTo>
                      <a:pt x="182" y="3144"/>
                    </a:lnTo>
                    <a:lnTo>
                      <a:pt x="172" y="3114"/>
                    </a:lnTo>
                    <a:lnTo>
                      <a:pt x="166" y="3090"/>
                    </a:lnTo>
                    <a:lnTo>
                      <a:pt x="166" y="3090"/>
                    </a:lnTo>
                    <a:lnTo>
                      <a:pt x="158" y="3054"/>
                    </a:lnTo>
                    <a:lnTo>
                      <a:pt x="144" y="3000"/>
                    </a:lnTo>
                    <a:lnTo>
                      <a:pt x="106" y="2858"/>
                    </a:lnTo>
                    <a:lnTo>
                      <a:pt x="88" y="2778"/>
                    </a:lnTo>
                    <a:lnTo>
                      <a:pt x="70" y="2697"/>
                    </a:lnTo>
                    <a:lnTo>
                      <a:pt x="56" y="2623"/>
                    </a:lnTo>
                    <a:lnTo>
                      <a:pt x="50" y="2589"/>
                    </a:lnTo>
                    <a:lnTo>
                      <a:pt x="46" y="2559"/>
                    </a:lnTo>
                    <a:lnTo>
                      <a:pt x="46" y="2559"/>
                    </a:lnTo>
                    <a:lnTo>
                      <a:pt x="42" y="2499"/>
                    </a:lnTo>
                    <a:lnTo>
                      <a:pt x="42" y="2435"/>
                    </a:lnTo>
                    <a:lnTo>
                      <a:pt x="42" y="2371"/>
                    </a:lnTo>
                    <a:lnTo>
                      <a:pt x="44" y="2307"/>
                    </a:lnTo>
                    <a:lnTo>
                      <a:pt x="50" y="2247"/>
                    </a:lnTo>
                    <a:lnTo>
                      <a:pt x="60" y="2193"/>
                    </a:lnTo>
                    <a:lnTo>
                      <a:pt x="64" y="2169"/>
                    </a:lnTo>
                    <a:lnTo>
                      <a:pt x="72" y="2147"/>
                    </a:lnTo>
                    <a:lnTo>
                      <a:pt x="78" y="2127"/>
                    </a:lnTo>
                    <a:lnTo>
                      <a:pt x="86" y="2113"/>
                    </a:lnTo>
                    <a:lnTo>
                      <a:pt x="86" y="2113"/>
                    </a:lnTo>
                    <a:lnTo>
                      <a:pt x="94" y="2097"/>
                    </a:lnTo>
                    <a:lnTo>
                      <a:pt x="102" y="2081"/>
                    </a:lnTo>
                    <a:lnTo>
                      <a:pt x="106" y="2065"/>
                    </a:lnTo>
                    <a:lnTo>
                      <a:pt x="112" y="2047"/>
                    </a:lnTo>
                    <a:lnTo>
                      <a:pt x="118" y="2007"/>
                    </a:lnTo>
                    <a:lnTo>
                      <a:pt x="124" y="1967"/>
                    </a:lnTo>
                    <a:lnTo>
                      <a:pt x="126" y="1923"/>
                    </a:lnTo>
                    <a:lnTo>
                      <a:pt x="128" y="1879"/>
                    </a:lnTo>
                    <a:lnTo>
                      <a:pt x="128" y="1791"/>
                    </a:lnTo>
                    <a:lnTo>
                      <a:pt x="128" y="1791"/>
                    </a:lnTo>
                    <a:lnTo>
                      <a:pt x="126" y="1749"/>
                    </a:lnTo>
                    <a:lnTo>
                      <a:pt x="124" y="1713"/>
                    </a:lnTo>
                    <a:lnTo>
                      <a:pt x="118" y="1677"/>
                    </a:lnTo>
                    <a:lnTo>
                      <a:pt x="110" y="1645"/>
                    </a:lnTo>
                    <a:lnTo>
                      <a:pt x="96" y="1579"/>
                    </a:lnTo>
                    <a:lnTo>
                      <a:pt x="90" y="1545"/>
                    </a:lnTo>
                    <a:lnTo>
                      <a:pt x="84" y="1509"/>
                    </a:lnTo>
                    <a:lnTo>
                      <a:pt x="84" y="1509"/>
                    </a:lnTo>
                    <a:lnTo>
                      <a:pt x="64" y="1321"/>
                    </a:lnTo>
                    <a:lnTo>
                      <a:pt x="54" y="1209"/>
                    </a:lnTo>
                    <a:lnTo>
                      <a:pt x="44" y="1093"/>
                    </a:lnTo>
                    <a:lnTo>
                      <a:pt x="36" y="977"/>
                    </a:lnTo>
                    <a:lnTo>
                      <a:pt x="30" y="868"/>
                    </a:lnTo>
                    <a:lnTo>
                      <a:pt x="28" y="774"/>
                    </a:lnTo>
                    <a:lnTo>
                      <a:pt x="30" y="734"/>
                    </a:lnTo>
                    <a:lnTo>
                      <a:pt x="32" y="700"/>
                    </a:lnTo>
                    <a:lnTo>
                      <a:pt x="32" y="700"/>
                    </a:lnTo>
                    <a:lnTo>
                      <a:pt x="54" y="530"/>
                    </a:lnTo>
                    <a:lnTo>
                      <a:pt x="70" y="424"/>
                    </a:lnTo>
                    <a:lnTo>
                      <a:pt x="88" y="314"/>
                    </a:lnTo>
                    <a:lnTo>
                      <a:pt x="106" y="210"/>
                    </a:lnTo>
                    <a:lnTo>
                      <a:pt x="126" y="118"/>
                    </a:lnTo>
                    <a:lnTo>
                      <a:pt x="136" y="78"/>
                    </a:lnTo>
                    <a:lnTo>
                      <a:pt x="146" y="46"/>
                    </a:lnTo>
                    <a:lnTo>
                      <a:pt x="156" y="18"/>
                    </a:lnTo>
                    <a:lnTo>
                      <a:pt x="166" y="0"/>
                    </a:lnTo>
                    <a:lnTo>
                      <a:pt x="136" y="0"/>
                    </a:lnTo>
                    <a:lnTo>
                      <a:pt x="136" y="0"/>
                    </a:lnTo>
                    <a:lnTo>
                      <a:pt x="116" y="84"/>
                    </a:lnTo>
                    <a:lnTo>
                      <a:pt x="94" y="178"/>
                    </a:lnTo>
                    <a:lnTo>
                      <a:pt x="70" y="294"/>
                    </a:lnTo>
                    <a:lnTo>
                      <a:pt x="44" y="426"/>
                    </a:lnTo>
                    <a:lnTo>
                      <a:pt x="32" y="494"/>
                    </a:lnTo>
                    <a:lnTo>
                      <a:pt x="22" y="566"/>
                    </a:lnTo>
                    <a:lnTo>
                      <a:pt x="14" y="636"/>
                    </a:lnTo>
                    <a:lnTo>
                      <a:pt x="6" y="704"/>
                    </a:lnTo>
                    <a:lnTo>
                      <a:pt x="2" y="772"/>
                    </a:lnTo>
                    <a:lnTo>
                      <a:pt x="0" y="836"/>
                    </a:lnTo>
                    <a:lnTo>
                      <a:pt x="0" y="8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34">
                <a:extLst>
                  <a:ext uri="{FF2B5EF4-FFF2-40B4-BE49-F238E27FC236}">
                    <a16:creationId xmlns:a16="http://schemas.microsoft.com/office/drawing/2014/main" id="{35816C09-1DD6-44C8-8721-45EE1A2F9B57}"/>
                  </a:ext>
                </a:extLst>
              </p:cNvPr>
              <p:cNvSpPr>
                <a:spLocks/>
              </p:cNvSpPr>
              <p:nvPr/>
            </p:nvSpPr>
            <p:spPr bwMode="auto">
              <a:xfrm>
                <a:off x="8510" y="2694"/>
                <a:ext cx="1152" cy="1737"/>
              </a:xfrm>
              <a:custGeom>
                <a:avLst/>
                <a:gdLst>
                  <a:gd name="T0" fmla="*/ 481 w 1152"/>
                  <a:gd name="T1" fmla="*/ 362 h 1737"/>
                  <a:gd name="T2" fmla="*/ 543 w 1152"/>
                  <a:gd name="T3" fmla="*/ 308 h 1737"/>
                  <a:gd name="T4" fmla="*/ 573 w 1152"/>
                  <a:gd name="T5" fmla="*/ 234 h 1737"/>
                  <a:gd name="T6" fmla="*/ 577 w 1152"/>
                  <a:gd name="T7" fmla="*/ 206 h 1737"/>
                  <a:gd name="T8" fmla="*/ 587 w 1152"/>
                  <a:gd name="T9" fmla="*/ 260 h 1737"/>
                  <a:gd name="T10" fmla="*/ 629 w 1152"/>
                  <a:gd name="T11" fmla="*/ 330 h 1737"/>
                  <a:gd name="T12" fmla="*/ 699 w 1152"/>
                  <a:gd name="T13" fmla="*/ 372 h 1737"/>
                  <a:gd name="T14" fmla="*/ 791 w 1152"/>
                  <a:gd name="T15" fmla="*/ 394 h 1737"/>
                  <a:gd name="T16" fmla="*/ 915 w 1152"/>
                  <a:gd name="T17" fmla="*/ 396 h 1737"/>
                  <a:gd name="T18" fmla="*/ 1020 w 1152"/>
                  <a:gd name="T19" fmla="*/ 376 h 1737"/>
                  <a:gd name="T20" fmla="*/ 1118 w 1152"/>
                  <a:gd name="T21" fmla="*/ 336 h 1737"/>
                  <a:gd name="T22" fmla="*/ 1152 w 1152"/>
                  <a:gd name="T23" fmla="*/ 316 h 1737"/>
                  <a:gd name="T24" fmla="*/ 1112 w 1152"/>
                  <a:gd name="T25" fmla="*/ 370 h 1737"/>
                  <a:gd name="T26" fmla="*/ 1060 w 1152"/>
                  <a:gd name="T27" fmla="*/ 408 h 1737"/>
                  <a:gd name="T28" fmla="*/ 999 w 1152"/>
                  <a:gd name="T29" fmla="*/ 432 h 1737"/>
                  <a:gd name="T30" fmla="*/ 893 w 1152"/>
                  <a:gd name="T31" fmla="*/ 450 h 1737"/>
                  <a:gd name="T32" fmla="*/ 771 w 1152"/>
                  <a:gd name="T33" fmla="*/ 444 h 1737"/>
                  <a:gd name="T34" fmla="*/ 661 w 1152"/>
                  <a:gd name="T35" fmla="*/ 422 h 1737"/>
                  <a:gd name="T36" fmla="*/ 643 w 1152"/>
                  <a:gd name="T37" fmla="*/ 484 h 1737"/>
                  <a:gd name="T38" fmla="*/ 659 w 1152"/>
                  <a:gd name="T39" fmla="*/ 723 h 1737"/>
                  <a:gd name="T40" fmla="*/ 693 w 1152"/>
                  <a:gd name="T41" fmla="*/ 977 h 1737"/>
                  <a:gd name="T42" fmla="*/ 761 w 1152"/>
                  <a:gd name="T43" fmla="*/ 1343 h 1737"/>
                  <a:gd name="T44" fmla="*/ 795 w 1152"/>
                  <a:gd name="T45" fmla="*/ 1471 h 1737"/>
                  <a:gd name="T46" fmla="*/ 811 w 1152"/>
                  <a:gd name="T47" fmla="*/ 1501 h 1737"/>
                  <a:gd name="T48" fmla="*/ 833 w 1152"/>
                  <a:gd name="T49" fmla="*/ 1581 h 1737"/>
                  <a:gd name="T50" fmla="*/ 837 w 1152"/>
                  <a:gd name="T51" fmla="*/ 1685 h 1737"/>
                  <a:gd name="T52" fmla="*/ 821 w 1152"/>
                  <a:gd name="T53" fmla="*/ 1737 h 1737"/>
                  <a:gd name="T54" fmla="*/ 789 w 1152"/>
                  <a:gd name="T55" fmla="*/ 1631 h 1737"/>
                  <a:gd name="T56" fmla="*/ 721 w 1152"/>
                  <a:gd name="T57" fmla="*/ 1345 h 1737"/>
                  <a:gd name="T58" fmla="*/ 669 w 1152"/>
                  <a:gd name="T59" fmla="*/ 1039 h 1737"/>
                  <a:gd name="T60" fmla="*/ 633 w 1152"/>
                  <a:gd name="T61" fmla="*/ 671 h 1737"/>
                  <a:gd name="T62" fmla="*/ 627 w 1152"/>
                  <a:gd name="T63" fmla="*/ 402 h 1737"/>
                  <a:gd name="T64" fmla="*/ 577 w 1152"/>
                  <a:gd name="T65" fmla="*/ 390 h 1737"/>
                  <a:gd name="T66" fmla="*/ 545 w 1152"/>
                  <a:gd name="T67" fmla="*/ 396 h 1737"/>
                  <a:gd name="T68" fmla="*/ 527 w 1152"/>
                  <a:gd name="T69" fmla="*/ 538 h 1737"/>
                  <a:gd name="T70" fmla="*/ 499 w 1152"/>
                  <a:gd name="T71" fmla="*/ 921 h 1737"/>
                  <a:gd name="T72" fmla="*/ 451 w 1152"/>
                  <a:gd name="T73" fmla="*/ 1251 h 1737"/>
                  <a:gd name="T74" fmla="*/ 397 w 1152"/>
                  <a:gd name="T75" fmla="*/ 1509 h 1737"/>
                  <a:gd name="T76" fmla="*/ 333 w 1152"/>
                  <a:gd name="T77" fmla="*/ 1737 h 1737"/>
                  <a:gd name="T78" fmla="*/ 323 w 1152"/>
                  <a:gd name="T79" fmla="*/ 1713 h 1737"/>
                  <a:gd name="T80" fmla="*/ 315 w 1152"/>
                  <a:gd name="T81" fmla="*/ 1617 h 1737"/>
                  <a:gd name="T82" fmla="*/ 337 w 1152"/>
                  <a:gd name="T83" fmla="*/ 1515 h 1737"/>
                  <a:gd name="T84" fmla="*/ 351 w 1152"/>
                  <a:gd name="T85" fmla="*/ 1489 h 1737"/>
                  <a:gd name="T86" fmla="*/ 381 w 1152"/>
                  <a:gd name="T87" fmla="*/ 1395 h 1737"/>
                  <a:gd name="T88" fmla="*/ 447 w 1152"/>
                  <a:gd name="T89" fmla="*/ 1059 h 1737"/>
                  <a:gd name="T90" fmla="*/ 485 w 1152"/>
                  <a:gd name="T91" fmla="*/ 807 h 1737"/>
                  <a:gd name="T92" fmla="*/ 507 w 1152"/>
                  <a:gd name="T93" fmla="*/ 560 h 1737"/>
                  <a:gd name="T94" fmla="*/ 509 w 1152"/>
                  <a:gd name="T95" fmla="*/ 416 h 1737"/>
                  <a:gd name="T96" fmla="*/ 417 w 1152"/>
                  <a:gd name="T97" fmla="*/ 438 h 1737"/>
                  <a:gd name="T98" fmla="*/ 303 w 1152"/>
                  <a:gd name="T99" fmla="*/ 450 h 1737"/>
                  <a:gd name="T100" fmla="*/ 175 w 1152"/>
                  <a:gd name="T101" fmla="*/ 438 h 1737"/>
                  <a:gd name="T102" fmla="*/ 114 w 1152"/>
                  <a:gd name="T103" fmla="*/ 418 h 1737"/>
                  <a:gd name="T104" fmla="*/ 58 w 1152"/>
                  <a:gd name="T105" fmla="*/ 384 h 1737"/>
                  <a:gd name="T106" fmla="*/ 14 w 1152"/>
                  <a:gd name="T107" fmla="*/ 336 h 1737"/>
                  <a:gd name="T108" fmla="*/ 10 w 1152"/>
                  <a:gd name="T109" fmla="*/ 322 h 1737"/>
                  <a:gd name="T110" fmla="*/ 104 w 1152"/>
                  <a:gd name="T111" fmla="*/ 366 h 1737"/>
                  <a:gd name="T112" fmla="*/ 201 w 1152"/>
                  <a:gd name="T113" fmla="*/ 392 h 1737"/>
                  <a:gd name="T114" fmla="*/ 319 w 1152"/>
                  <a:gd name="T115" fmla="*/ 398 h 1737"/>
                  <a:gd name="T116" fmla="*/ 455 w 1152"/>
                  <a:gd name="T117" fmla="*/ 372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2" h="1737">
                    <a:moveTo>
                      <a:pt x="455" y="372"/>
                    </a:moveTo>
                    <a:lnTo>
                      <a:pt x="455" y="372"/>
                    </a:lnTo>
                    <a:lnTo>
                      <a:pt x="481" y="362"/>
                    </a:lnTo>
                    <a:lnTo>
                      <a:pt x="505" y="346"/>
                    </a:lnTo>
                    <a:lnTo>
                      <a:pt x="525" y="330"/>
                    </a:lnTo>
                    <a:lnTo>
                      <a:pt x="543" y="308"/>
                    </a:lnTo>
                    <a:lnTo>
                      <a:pt x="557" y="286"/>
                    </a:lnTo>
                    <a:lnTo>
                      <a:pt x="567" y="260"/>
                    </a:lnTo>
                    <a:lnTo>
                      <a:pt x="573" y="234"/>
                    </a:lnTo>
                    <a:lnTo>
                      <a:pt x="575" y="206"/>
                    </a:lnTo>
                    <a:lnTo>
                      <a:pt x="577" y="0"/>
                    </a:lnTo>
                    <a:lnTo>
                      <a:pt x="577" y="206"/>
                    </a:lnTo>
                    <a:lnTo>
                      <a:pt x="577" y="206"/>
                    </a:lnTo>
                    <a:lnTo>
                      <a:pt x="581" y="234"/>
                    </a:lnTo>
                    <a:lnTo>
                      <a:pt x="587" y="260"/>
                    </a:lnTo>
                    <a:lnTo>
                      <a:pt x="597" y="286"/>
                    </a:lnTo>
                    <a:lnTo>
                      <a:pt x="611" y="308"/>
                    </a:lnTo>
                    <a:lnTo>
                      <a:pt x="629" y="330"/>
                    </a:lnTo>
                    <a:lnTo>
                      <a:pt x="649" y="346"/>
                    </a:lnTo>
                    <a:lnTo>
                      <a:pt x="673" y="362"/>
                    </a:lnTo>
                    <a:lnTo>
                      <a:pt x="699" y="372"/>
                    </a:lnTo>
                    <a:lnTo>
                      <a:pt x="699" y="372"/>
                    </a:lnTo>
                    <a:lnTo>
                      <a:pt x="745" y="386"/>
                    </a:lnTo>
                    <a:lnTo>
                      <a:pt x="791" y="394"/>
                    </a:lnTo>
                    <a:lnTo>
                      <a:pt x="833" y="398"/>
                    </a:lnTo>
                    <a:lnTo>
                      <a:pt x="875" y="398"/>
                    </a:lnTo>
                    <a:lnTo>
                      <a:pt x="915" y="396"/>
                    </a:lnTo>
                    <a:lnTo>
                      <a:pt x="953" y="392"/>
                    </a:lnTo>
                    <a:lnTo>
                      <a:pt x="987" y="384"/>
                    </a:lnTo>
                    <a:lnTo>
                      <a:pt x="1020" y="376"/>
                    </a:lnTo>
                    <a:lnTo>
                      <a:pt x="1050" y="366"/>
                    </a:lnTo>
                    <a:lnTo>
                      <a:pt x="1076" y="356"/>
                    </a:lnTo>
                    <a:lnTo>
                      <a:pt x="1118" y="336"/>
                    </a:lnTo>
                    <a:lnTo>
                      <a:pt x="1144" y="322"/>
                    </a:lnTo>
                    <a:lnTo>
                      <a:pt x="1152" y="316"/>
                    </a:lnTo>
                    <a:lnTo>
                      <a:pt x="1152" y="316"/>
                    </a:lnTo>
                    <a:lnTo>
                      <a:pt x="1140" y="336"/>
                    </a:lnTo>
                    <a:lnTo>
                      <a:pt x="1126" y="354"/>
                    </a:lnTo>
                    <a:lnTo>
                      <a:pt x="1112" y="370"/>
                    </a:lnTo>
                    <a:lnTo>
                      <a:pt x="1094" y="384"/>
                    </a:lnTo>
                    <a:lnTo>
                      <a:pt x="1078" y="398"/>
                    </a:lnTo>
                    <a:lnTo>
                      <a:pt x="1060" y="408"/>
                    </a:lnTo>
                    <a:lnTo>
                      <a:pt x="1040" y="418"/>
                    </a:lnTo>
                    <a:lnTo>
                      <a:pt x="1020" y="426"/>
                    </a:lnTo>
                    <a:lnTo>
                      <a:pt x="999" y="432"/>
                    </a:lnTo>
                    <a:lnTo>
                      <a:pt x="979" y="438"/>
                    </a:lnTo>
                    <a:lnTo>
                      <a:pt x="935" y="446"/>
                    </a:lnTo>
                    <a:lnTo>
                      <a:pt x="893" y="450"/>
                    </a:lnTo>
                    <a:lnTo>
                      <a:pt x="851" y="450"/>
                    </a:lnTo>
                    <a:lnTo>
                      <a:pt x="809" y="448"/>
                    </a:lnTo>
                    <a:lnTo>
                      <a:pt x="771" y="444"/>
                    </a:lnTo>
                    <a:lnTo>
                      <a:pt x="737" y="438"/>
                    </a:lnTo>
                    <a:lnTo>
                      <a:pt x="705" y="432"/>
                    </a:lnTo>
                    <a:lnTo>
                      <a:pt x="661" y="422"/>
                    </a:lnTo>
                    <a:lnTo>
                      <a:pt x="643" y="416"/>
                    </a:lnTo>
                    <a:lnTo>
                      <a:pt x="643" y="416"/>
                    </a:lnTo>
                    <a:lnTo>
                      <a:pt x="643" y="484"/>
                    </a:lnTo>
                    <a:lnTo>
                      <a:pt x="647" y="560"/>
                    </a:lnTo>
                    <a:lnTo>
                      <a:pt x="651" y="639"/>
                    </a:lnTo>
                    <a:lnTo>
                      <a:pt x="659" y="723"/>
                    </a:lnTo>
                    <a:lnTo>
                      <a:pt x="669" y="807"/>
                    </a:lnTo>
                    <a:lnTo>
                      <a:pt x="681" y="893"/>
                    </a:lnTo>
                    <a:lnTo>
                      <a:pt x="693" y="977"/>
                    </a:lnTo>
                    <a:lnTo>
                      <a:pt x="705" y="1059"/>
                    </a:lnTo>
                    <a:lnTo>
                      <a:pt x="733" y="1213"/>
                    </a:lnTo>
                    <a:lnTo>
                      <a:pt x="761" y="1343"/>
                    </a:lnTo>
                    <a:lnTo>
                      <a:pt x="773" y="1395"/>
                    </a:lnTo>
                    <a:lnTo>
                      <a:pt x="785" y="1439"/>
                    </a:lnTo>
                    <a:lnTo>
                      <a:pt x="795" y="1471"/>
                    </a:lnTo>
                    <a:lnTo>
                      <a:pt x="803" y="1489"/>
                    </a:lnTo>
                    <a:lnTo>
                      <a:pt x="803" y="1489"/>
                    </a:lnTo>
                    <a:lnTo>
                      <a:pt x="811" y="1501"/>
                    </a:lnTo>
                    <a:lnTo>
                      <a:pt x="817" y="1515"/>
                    </a:lnTo>
                    <a:lnTo>
                      <a:pt x="827" y="1547"/>
                    </a:lnTo>
                    <a:lnTo>
                      <a:pt x="833" y="1581"/>
                    </a:lnTo>
                    <a:lnTo>
                      <a:pt x="837" y="1617"/>
                    </a:lnTo>
                    <a:lnTo>
                      <a:pt x="839" y="1651"/>
                    </a:lnTo>
                    <a:lnTo>
                      <a:pt x="837" y="1685"/>
                    </a:lnTo>
                    <a:lnTo>
                      <a:pt x="831" y="1713"/>
                    </a:lnTo>
                    <a:lnTo>
                      <a:pt x="827" y="1725"/>
                    </a:lnTo>
                    <a:lnTo>
                      <a:pt x="821" y="1737"/>
                    </a:lnTo>
                    <a:lnTo>
                      <a:pt x="821" y="1737"/>
                    </a:lnTo>
                    <a:lnTo>
                      <a:pt x="813" y="1709"/>
                    </a:lnTo>
                    <a:lnTo>
                      <a:pt x="789" y="1631"/>
                    </a:lnTo>
                    <a:lnTo>
                      <a:pt x="757" y="1509"/>
                    </a:lnTo>
                    <a:lnTo>
                      <a:pt x="739" y="1431"/>
                    </a:lnTo>
                    <a:lnTo>
                      <a:pt x="721" y="1345"/>
                    </a:lnTo>
                    <a:lnTo>
                      <a:pt x="703" y="1251"/>
                    </a:lnTo>
                    <a:lnTo>
                      <a:pt x="685" y="1149"/>
                    </a:lnTo>
                    <a:lnTo>
                      <a:pt x="669" y="1039"/>
                    </a:lnTo>
                    <a:lnTo>
                      <a:pt x="653" y="921"/>
                    </a:lnTo>
                    <a:lnTo>
                      <a:pt x="641" y="799"/>
                    </a:lnTo>
                    <a:lnTo>
                      <a:pt x="633" y="671"/>
                    </a:lnTo>
                    <a:lnTo>
                      <a:pt x="627" y="538"/>
                    </a:lnTo>
                    <a:lnTo>
                      <a:pt x="627" y="402"/>
                    </a:lnTo>
                    <a:lnTo>
                      <a:pt x="627" y="402"/>
                    </a:lnTo>
                    <a:lnTo>
                      <a:pt x="609" y="396"/>
                    </a:lnTo>
                    <a:lnTo>
                      <a:pt x="593" y="392"/>
                    </a:lnTo>
                    <a:lnTo>
                      <a:pt x="577" y="390"/>
                    </a:lnTo>
                    <a:lnTo>
                      <a:pt x="577" y="390"/>
                    </a:lnTo>
                    <a:lnTo>
                      <a:pt x="561" y="392"/>
                    </a:lnTo>
                    <a:lnTo>
                      <a:pt x="545" y="396"/>
                    </a:lnTo>
                    <a:lnTo>
                      <a:pt x="527" y="402"/>
                    </a:lnTo>
                    <a:lnTo>
                      <a:pt x="527" y="402"/>
                    </a:lnTo>
                    <a:lnTo>
                      <a:pt x="527" y="538"/>
                    </a:lnTo>
                    <a:lnTo>
                      <a:pt x="521" y="671"/>
                    </a:lnTo>
                    <a:lnTo>
                      <a:pt x="511" y="799"/>
                    </a:lnTo>
                    <a:lnTo>
                      <a:pt x="499" y="921"/>
                    </a:lnTo>
                    <a:lnTo>
                      <a:pt x="485" y="1039"/>
                    </a:lnTo>
                    <a:lnTo>
                      <a:pt x="469" y="1149"/>
                    </a:lnTo>
                    <a:lnTo>
                      <a:pt x="451" y="1251"/>
                    </a:lnTo>
                    <a:lnTo>
                      <a:pt x="433" y="1345"/>
                    </a:lnTo>
                    <a:lnTo>
                      <a:pt x="415" y="1431"/>
                    </a:lnTo>
                    <a:lnTo>
                      <a:pt x="397" y="1509"/>
                    </a:lnTo>
                    <a:lnTo>
                      <a:pt x="363" y="1631"/>
                    </a:lnTo>
                    <a:lnTo>
                      <a:pt x="341" y="1709"/>
                    </a:lnTo>
                    <a:lnTo>
                      <a:pt x="333" y="1737"/>
                    </a:lnTo>
                    <a:lnTo>
                      <a:pt x="333" y="1737"/>
                    </a:lnTo>
                    <a:lnTo>
                      <a:pt x="327" y="1725"/>
                    </a:lnTo>
                    <a:lnTo>
                      <a:pt x="323" y="1713"/>
                    </a:lnTo>
                    <a:lnTo>
                      <a:pt x="317" y="1685"/>
                    </a:lnTo>
                    <a:lnTo>
                      <a:pt x="315" y="1651"/>
                    </a:lnTo>
                    <a:lnTo>
                      <a:pt x="315" y="1617"/>
                    </a:lnTo>
                    <a:lnTo>
                      <a:pt x="319" y="1581"/>
                    </a:lnTo>
                    <a:lnTo>
                      <a:pt x="327" y="1547"/>
                    </a:lnTo>
                    <a:lnTo>
                      <a:pt x="337" y="1515"/>
                    </a:lnTo>
                    <a:lnTo>
                      <a:pt x="343" y="1501"/>
                    </a:lnTo>
                    <a:lnTo>
                      <a:pt x="351" y="1489"/>
                    </a:lnTo>
                    <a:lnTo>
                      <a:pt x="351" y="1489"/>
                    </a:lnTo>
                    <a:lnTo>
                      <a:pt x="359" y="1471"/>
                    </a:lnTo>
                    <a:lnTo>
                      <a:pt x="369" y="1439"/>
                    </a:lnTo>
                    <a:lnTo>
                      <a:pt x="381" y="1395"/>
                    </a:lnTo>
                    <a:lnTo>
                      <a:pt x="393" y="1343"/>
                    </a:lnTo>
                    <a:lnTo>
                      <a:pt x="421" y="1213"/>
                    </a:lnTo>
                    <a:lnTo>
                      <a:pt x="447" y="1059"/>
                    </a:lnTo>
                    <a:lnTo>
                      <a:pt x="461" y="977"/>
                    </a:lnTo>
                    <a:lnTo>
                      <a:pt x="473" y="893"/>
                    </a:lnTo>
                    <a:lnTo>
                      <a:pt x="485" y="807"/>
                    </a:lnTo>
                    <a:lnTo>
                      <a:pt x="495" y="723"/>
                    </a:lnTo>
                    <a:lnTo>
                      <a:pt x="501" y="639"/>
                    </a:lnTo>
                    <a:lnTo>
                      <a:pt x="507" y="560"/>
                    </a:lnTo>
                    <a:lnTo>
                      <a:pt x="509" y="484"/>
                    </a:lnTo>
                    <a:lnTo>
                      <a:pt x="509" y="416"/>
                    </a:lnTo>
                    <a:lnTo>
                      <a:pt x="509" y="416"/>
                    </a:lnTo>
                    <a:lnTo>
                      <a:pt x="493" y="422"/>
                    </a:lnTo>
                    <a:lnTo>
                      <a:pt x="449" y="432"/>
                    </a:lnTo>
                    <a:lnTo>
                      <a:pt x="417" y="438"/>
                    </a:lnTo>
                    <a:lnTo>
                      <a:pt x="383" y="444"/>
                    </a:lnTo>
                    <a:lnTo>
                      <a:pt x="343" y="448"/>
                    </a:lnTo>
                    <a:lnTo>
                      <a:pt x="303" y="450"/>
                    </a:lnTo>
                    <a:lnTo>
                      <a:pt x="261" y="450"/>
                    </a:lnTo>
                    <a:lnTo>
                      <a:pt x="217" y="446"/>
                    </a:lnTo>
                    <a:lnTo>
                      <a:pt x="175" y="438"/>
                    </a:lnTo>
                    <a:lnTo>
                      <a:pt x="155" y="432"/>
                    </a:lnTo>
                    <a:lnTo>
                      <a:pt x="134" y="426"/>
                    </a:lnTo>
                    <a:lnTo>
                      <a:pt x="114" y="418"/>
                    </a:lnTo>
                    <a:lnTo>
                      <a:pt x="94" y="408"/>
                    </a:lnTo>
                    <a:lnTo>
                      <a:pt x="76" y="398"/>
                    </a:lnTo>
                    <a:lnTo>
                      <a:pt x="58" y="384"/>
                    </a:lnTo>
                    <a:lnTo>
                      <a:pt x="42" y="370"/>
                    </a:lnTo>
                    <a:lnTo>
                      <a:pt x="28" y="354"/>
                    </a:lnTo>
                    <a:lnTo>
                      <a:pt x="14" y="336"/>
                    </a:lnTo>
                    <a:lnTo>
                      <a:pt x="0" y="316"/>
                    </a:lnTo>
                    <a:lnTo>
                      <a:pt x="0" y="316"/>
                    </a:lnTo>
                    <a:lnTo>
                      <a:pt x="10" y="322"/>
                    </a:lnTo>
                    <a:lnTo>
                      <a:pt x="36" y="336"/>
                    </a:lnTo>
                    <a:lnTo>
                      <a:pt x="78" y="356"/>
                    </a:lnTo>
                    <a:lnTo>
                      <a:pt x="104" y="366"/>
                    </a:lnTo>
                    <a:lnTo>
                      <a:pt x="132" y="376"/>
                    </a:lnTo>
                    <a:lnTo>
                      <a:pt x="165" y="384"/>
                    </a:lnTo>
                    <a:lnTo>
                      <a:pt x="201" y="392"/>
                    </a:lnTo>
                    <a:lnTo>
                      <a:pt x="239" y="396"/>
                    </a:lnTo>
                    <a:lnTo>
                      <a:pt x="277" y="398"/>
                    </a:lnTo>
                    <a:lnTo>
                      <a:pt x="319" y="398"/>
                    </a:lnTo>
                    <a:lnTo>
                      <a:pt x="363" y="394"/>
                    </a:lnTo>
                    <a:lnTo>
                      <a:pt x="409" y="386"/>
                    </a:lnTo>
                    <a:lnTo>
                      <a:pt x="455" y="372"/>
                    </a:lnTo>
                    <a:lnTo>
                      <a:pt x="455"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35">
                <a:extLst>
                  <a:ext uri="{FF2B5EF4-FFF2-40B4-BE49-F238E27FC236}">
                    <a16:creationId xmlns:a16="http://schemas.microsoft.com/office/drawing/2014/main" id="{4F6C77E8-8A6F-45A4-B240-3872E556E03E}"/>
                  </a:ext>
                </a:extLst>
              </p:cNvPr>
              <p:cNvSpPr>
                <a:spLocks/>
              </p:cNvSpPr>
              <p:nvPr/>
            </p:nvSpPr>
            <p:spPr bwMode="auto">
              <a:xfrm>
                <a:off x="9341" y="2938"/>
                <a:ext cx="267" cy="1363"/>
              </a:xfrm>
              <a:custGeom>
                <a:avLst/>
                <a:gdLst>
                  <a:gd name="T0" fmla="*/ 8 w 267"/>
                  <a:gd name="T1" fmla="*/ 0 h 1363"/>
                  <a:gd name="T2" fmla="*/ 24 w 267"/>
                  <a:gd name="T3" fmla="*/ 6 h 1363"/>
                  <a:gd name="T4" fmla="*/ 70 w 267"/>
                  <a:gd name="T5" fmla="*/ 20 h 1363"/>
                  <a:gd name="T6" fmla="*/ 102 w 267"/>
                  <a:gd name="T7" fmla="*/ 36 h 1363"/>
                  <a:gd name="T8" fmla="*/ 136 w 267"/>
                  <a:gd name="T9" fmla="*/ 58 h 1363"/>
                  <a:gd name="T10" fmla="*/ 152 w 267"/>
                  <a:gd name="T11" fmla="*/ 74 h 1363"/>
                  <a:gd name="T12" fmla="*/ 185 w 267"/>
                  <a:gd name="T13" fmla="*/ 112 h 1363"/>
                  <a:gd name="T14" fmla="*/ 199 w 267"/>
                  <a:gd name="T15" fmla="*/ 134 h 1363"/>
                  <a:gd name="T16" fmla="*/ 223 w 267"/>
                  <a:gd name="T17" fmla="*/ 186 h 1363"/>
                  <a:gd name="T18" fmla="*/ 233 w 267"/>
                  <a:gd name="T19" fmla="*/ 214 h 1363"/>
                  <a:gd name="T20" fmla="*/ 241 w 267"/>
                  <a:gd name="T21" fmla="*/ 242 h 1363"/>
                  <a:gd name="T22" fmla="*/ 253 w 267"/>
                  <a:gd name="T23" fmla="*/ 302 h 1363"/>
                  <a:gd name="T24" fmla="*/ 261 w 267"/>
                  <a:gd name="T25" fmla="*/ 366 h 1363"/>
                  <a:gd name="T26" fmla="*/ 265 w 267"/>
                  <a:gd name="T27" fmla="*/ 435 h 1363"/>
                  <a:gd name="T28" fmla="*/ 267 w 267"/>
                  <a:gd name="T29" fmla="*/ 503 h 1363"/>
                  <a:gd name="T30" fmla="*/ 267 w 267"/>
                  <a:gd name="T31" fmla="*/ 571 h 1363"/>
                  <a:gd name="T32" fmla="*/ 265 w 267"/>
                  <a:gd name="T33" fmla="*/ 605 h 1363"/>
                  <a:gd name="T34" fmla="*/ 263 w 267"/>
                  <a:gd name="T35" fmla="*/ 641 h 1363"/>
                  <a:gd name="T36" fmla="*/ 247 w 267"/>
                  <a:gd name="T37" fmla="*/ 779 h 1363"/>
                  <a:gd name="T38" fmla="*/ 223 w 267"/>
                  <a:gd name="T39" fmla="*/ 911 h 1363"/>
                  <a:gd name="T40" fmla="*/ 209 w 267"/>
                  <a:gd name="T41" fmla="*/ 973 h 1363"/>
                  <a:gd name="T42" fmla="*/ 193 w 267"/>
                  <a:gd name="T43" fmla="*/ 1031 h 1363"/>
                  <a:gd name="T44" fmla="*/ 160 w 267"/>
                  <a:gd name="T45" fmla="*/ 1139 h 1363"/>
                  <a:gd name="T46" fmla="*/ 132 w 267"/>
                  <a:gd name="T47" fmla="*/ 1229 h 1363"/>
                  <a:gd name="T48" fmla="*/ 114 w 267"/>
                  <a:gd name="T49" fmla="*/ 1301 h 1363"/>
                  <a:gd name="T50" fmla="*/ 104 w 267"/>
                  <a:gd name="T51" fmla="*/ 1347 h 1363"/>
                  <a:gd name="T52" fmla="*/ 102 w 267"/>
                  <a:gd name="T53" fmla="*/ 1363 h 1363"/>
                  <a:gd name="T54" fmla="*/ 104 w 267"/>
                  <a:gd name="T55" fmla="*/ 1347 h 1363"/>
                  <a:gd name="T56" fmla="*/ 108 w 267"/>
                  <a:gd name="T57" fmla="*/ 1327 h 1363"/>
                  <a:gd name="T58" fmla="*/ 112 w 267"/>
                  <a:gd name="T59" fmla="*/ 1299 h 1363"/>
                  <a:gd name="T60" fmla="*/ 130 w 267"/>
                  <a:gd name="T61" fmla="*/ 1229 h 1363"/>
                  <a:gd name="T62" fmla="*/ 156 w 267"/>
                  <a:gd name="T63" fmla="*/ 1139 h 1363"/>
                  <a:gd name="T64" fmla="*/ 187 w 267"/>
                  <a:gd name="T65" fmla="*/ 1029 h 1363"/>
                  <a:gd name="T66" fmla="*/ 215 w 267"/>
                  <a:gd name="T67" fmla="*/ 909 h 1363"/>
                  <a:gd name="T68" fmla="*/ 227 w 267"/>
                  <a:gd name="T69" fmla="*/ 843 h 1363"/>
                  <a:gd name="T70" fmla="*/ 243 w 267"/>
                  <a:gd name="T71" fmla="*/ 709 h 1363"/>
                  <a:gd name="T72" fmla="*/ 249 w 267"/>
                  <a:gd name="T73" fmla="*/ 639 h 1363"/>
                  <a:gd name="T74" fmla="*/ 251 w 267"/>
                  <a:gd name="T75" fmla="*/ 571 h 1363"/>
                  <a:gd name="T76" fmla="*/ 251 w 267"/>
                  <a:gd name="T77" fmla="*/ 503 h 1363"/>
                  <a:gd name="T78" fmla="*/ 247 w 267"/>
                  <a:gd name="T79" fmla="*/ 435 h 1363"/>
                  <a:gd name="T80" fmla="*/ 241 w 267"/>
                  <a:gd name="T81" fmla="*/ 369 h 1363"/>
                  <a:gd name="T82" fmla="*/ 233 w 267"/>
                  <a:gd name="T83" fmla="*/ 306 h 1363"/>
                  <a:gd name="T84" fmla="*/ 225 w 267"/>
                  <a:gd name="T85" fmla="*/ 276 h 1363"/>
                  <a:gd name="T86" fmla="*/ 219 w 267"/>
                  <a:gd name="T87" fmla="*/ 248 h 1363"/>
                  <a:gd name="T88" fmla="*/ 201 w 267"/>
                  <a:gd name="T89" fmla="*/ 194 h 1363"/>
                  <a:gd name="T90" fmla="*/ 191 w 267"/>
                  <a:gd name="T91" fmla="*/ 170 h 1363"/>
                  <a:gd name="T92" fmla="*/ 178 w 267"/>
                  <a:gd name="T93" fmla="*/ 146 h 1363"/>
                  <a:gd name="T94" fmla="*/ 150 w 267"/>
                  <a:gd name="T95" fmla="*/ 108 h 1363"/>
                  <a:gd name="T96" fmla="*/ 120 w 267"/>
                  <a:gd name="T97" fmla="*/ 78 h 1363"/>
                  <a:gd name="T98" fmla="*/ 104 w 267"/>
                  <a:gd name="T99" fmla="*/ 68 h 1363"/>
                  <a:gd name="T100" fmla="*/ 60 w 267"/>
                  <a:gd name="T101" fmla="*/ 46 h 1363"/>
                  <a:gd name="T102" fmla="*/ 34 w 267"/>
                  <a:gd name="T103" fmla="*/ 38 h 1363"/>
                  <a:gd name="T104" fmla="*/ 16 w 267"/>
                  <a:gd name="T105" fmla="*/ 32 h 1363"/>
                  <a:gd name="T106" fmla="*/ 8 w 267"/>
                  <a:gd name="T107" fmla="*/ 0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63">
                    <a:moveTo>
                      <a:pt x="8" y="0"/>
                    </a:moveTo>
                    <a:lnTo>
                      <a:pt x="8" y="0"/>
                    </a:lnTo>
                    <a:lnTo>
                      <a:pt x="24" y="6"/>
                    </a:lnTo>
                    <a:lnTo>
                      <a:pt x="24" y="6"/>
                    </a:lnTo>
                    <a:lnTo>
                      <a:pt x="42" y="10"/>
                    </a:lnTo>
                    <a:lnTo>
                      <a:pt x="70" y="20"/>
                    </a:lnTo>
                    <a:lnTo>
                      <a:pt x="70" y="20"/>
                    </a:lnTo>
                    <a:lnTo>
                      <a:pt x="102" y="36"/>
                    </a:lnTo>
                    <a:lnTo>
                      <a:pt x="118" y="46"/>
                    </a:lnTo>
                    <a:lnTo>
                      <a:pt x="136" y="58"/>
                    </a:lnTo>
                    <a:lnTo>
                      <a:pt x="136" y="58"/>
                    </a:lnTo>
                    <a:lnTo>
                      <a:pt x="152" y="74"/>
                    </a:lnTo>
                    <a:lnTo>
                      <a:pt x="170" y="92"/>
                    </a:lnTo>
                    <a:lnTo>
                      <a:pt x="185" y="112"/>
                    </a:lnTo>
                    <a:lnTo>
                      <a:pt x="199" y="134"/>
                    </a:lnTo>
                    <a:lnTo>
                      <a:pt x="199" y="134"/>
                    </a:lnTo>
                    <a:lnTo>
                      <a:pt x="211" y="160"/>
                    </a:lnTo>
                    <a:lnTo>
                      <a:pt x="223" y="186"/>
                    </a:lnTo>
                    <a:lnTo>
                      <a:pt x="223" y="186"/>
                    </a:lnTo>
                    <a:lnTo>
                      <a:pt x="233" y="214"/>
                    </a:lnTo>
                    <a:lnTo>
                      <a:pt x="241" y="242"/>
                    </a:lnTo>
                    <a:lnTo>
                      <a:pt x="241" y="242"/>
                    </a:lnTo>
                    <a:lnTo>
                      <a:pt x="247" y="272"/>
                    </a:lnTo>
                    <a:lnTo>
                      <a:pt x="253" y="302"/>
                    </a:lnTo>
                    <a:lnTo>
                      <a:pt x="253" y="302"/>
                    </a:lnTo>
                    <a:lnTo>
                      <a:pt x="261" y="366"/>
                    </a:lnTo>
                    <a:lnTo>
                      <a:pt x="261" y="366"/>
                    </a:lnTo>
                    <a:lnTo>
                      <a:pt x="265" y="435"/>
                    </a:lnTo>
                    <a:lnTo>
                      <a:pt x="265" y="435"/>
                    </a:lnTo>
                    <a:lnTo>
                      <a:pt x="267" y="503"/>
                    </a:lnTo>
                    <a:lnTo>
                      <a:pt x="267" y="503"/>
                    </a:lnTo>
                    <a:lnTo>
                      <a:pt x="267" y="571"/>
                    </a:lnTo>
                    <a:lnTo>
                      <a:pt x="267" y="571"/>
                    </a:lnTo>
                    <a:lnTo>
                      <a:pt x="265" y="605"/>
                    </a:lnTo>
                    <a:lnTo>
                      <a:pt x="263" y="641"/>
                    </a:lnTo>
                    <a:lnTo>
                      <a:pt x="263" y="641"/>
                    </a:lnTo>
                    <a:lnTo>
                      <a:pt x="257" y="709"/>
                    </a:lnTo>
                    <a:lnTo>
                      <a:pt x="247" y="779"/>
                    </a:lnTo>
                    <a:lnTo>
                      <a:pt x="237" y="845"/>
                    </a:lnTo>
                    <a:lnTo>
                      <a:pt x="223" y="911"/>
                    </a:lnTo>
                    <a:lnTo>
                      <a:pt x="223" y="911"/>
                    </a:lnTo>
                    <a:lnTo>
                      <a:pt x="209" y="973"/>
                    </a:lnTo>
                    <a:lnTo>
                      <a:pt x="193" y="1031"/>
                    </a:lnTo>
                    <a:lnTo>
                      <a:pt x="193" y="1031"/>
                    </a:lnTo>
                    <a:lnTo>
                      <a:pt x="160" y="1139"/>
                    </a:lnTo>
                    <a:lnTo>
                      <a:pt x="160" y="1139"/>
                    </a:lnTo>
                    <a:lnTo>
                      <a:pt x="132" y="1229"/>
                    </a:lnTo>
                    <a:lnTo>
                      <a:pt x="132" y="1229"/>
                    </a:lnTo>
                    <a:lnTo>
                      <a:pt x="114" y="1301"/>
                    </a:lnTo>
                    <a:lnTo>
                      <a:pt x="114" y="1301"/>
                    </a:lnTo>
                    <a:lnTo>
                      <a:pt x="108" y="1327"/>
                    </a:lnTo>
                    <a:lnTo>
                      <a:pt x="104" y="1347"/>
                    </a:lnTo>
                    <a:lnTo>
                      <a:pt x="104" y="1347"/>
                    </a:lnTo>
                    <a:lnTo>
                      <a:pt x="102" y="1363"/>
                    </a:lnTo>
                    <a:lnTo>
                      <a:pt x="102" y="1363"/>
                    </a:lnTo>
                    <a:lnTo>
                      <a:pt x="104" y="1347"/>
                    </a:lnTo>
                    <a:lnTo>
                      <a:pt x="104" y="1347"/>
                    </a:lnTo>
                    <a:lnTo>
                      <a:pt x="108" y="1327"/>
                    </a:lnTo>
                    <a:lnTo>
                      <a:pt x="112" y="1299"/>
                    </a:lnTo>
                    <a:lnTo>
                      <a:pt x="112" y="1299"/>
                    </a:lnTo>
                    <a:lnTo>
                      <a:pt x="130" y="1229"/>
                    </a:lnTo>
                    <a:lnTo>
                      <a:pt x="130" y="1229"/>
                    </a:lnTo>
                    <a:lnTo>
                      <a:pt x="156" y="1139"/>
                    </a:lnTo>
                    <a:lnTo>
                      <a:pt x="156" y="1139"/>
                    </a:lnTo>
                    <a:lnTo>
                      <a:pt x="187" y="1029"/>
                    </a:lnTo>
                    <a:lnTo>
                      <a:pt x="187" y="1029"/>
                    </a:lnTo>
                    <a:lnTo>
                      <a:pt x="201" y="971"/>
                    </a:lnTo>
                    <a:lnTo>
                      <a:pt x="215" y="909"/>
                    </a:lnTo>
                    <a:lnTo>
                      <a:pt x="215" y="909"/>
                    </a:lnTo>
                    <a:lnTo>
                      <a:pt x="227" y="843"/>
                    </a:lnTo>
                    <a:lnTo>
                      <a:pt x="237" y="777"/>
                    </a:lnTo>
                    <a:lnTo>
                      <a:pt x="243" y="709"/>
                    </a:lnTo>
                    <a:lnTo>
                      <a:pt x="249" y="639"/>
                    </a:lnTo>
                    <a:lnTo>
                      <a:pt x="249" y="639"/>
                    </a:lnTo>
                    <a:lnTo>
                      <a:pt x="249" y="605"/>
                    </a:lnTo>
                    <a:lnTo>
                      <a:pt x="251" y="571"/>
                    </a:lnTo>
                    <a:lnTo>
                      <a:pt x="251" y="571"/>
                    </a:lnTo>
                    <a:lnTo>
                      <a:pt x="251" y="503"/>
                    </a:lnTo>
                    <a:lnTo>
                      <a:pt x="251" y="503"/>
                    </a:lnTo>
                    <a:lnTo>
                      <a:pt x="247" y="435"/>
                    </a:lnTo>
                    <a:lnTo>
                      <a:pt x="247" y="435"/>
                    </a:lnTo>
                    <a:lnTo>
                      <a:pt x="241" y="369"/>
                    </a:lnTo>
                    <a:lnTo>
                      <a:pt x="241" y="369"/>
                    </a:lnTo>
                    <a:lnTo>
                      <a:pt x="233" y="306"/>
                    </a:lnTo>
                    <a:lnTo>
                      <a:pt x="233" y="306"/>
                    </a:lnTo>
                    <a:lnTo>
                      <a:pt x="225" y="276"/>
                    </a:lnTo>
                    <a:lnTo>
                      <a:pt x="219" y="248"/>
                    </a:lnTo>
                    <a:lnTo>
                      <a:pt x="219" y="248"/>
                    </a:lnTo>
                    <a:lnTo>
                      <a:pt x="211" y="220"/>
                    </a:lnTo>
                    <a:lnTo>
                      <a:pt x="201" y="194"/>
                    </a:lnTo>
                    <a:lnTo>
                      <a:pt x="201" y="194"/>
                    </a:lnTo>
                    <a:lnTo>
                      <a:pt x="191" y="170"/>
                    </a:lnTo>
                    <a:lnTo>
                      <a:pt x="178" y="146"/>
                    </a:lnTo>
                    <a:lnTo>
                      <a:pt x="178" y="146"/>
                    </a:lnTo>
                    <a:lnTo>
                      <a:pt x="164" y="126"/>
                    </a:lnTo>
                    <a:lnTo>
                      <a:pt x="150" y="108"/>
                    </a:lnTo>
                    <a:lnTo>
                      <a:pt x="136" y="92"/>
                    </a:lnTo>
                    <a:lnTo>
                      <a:pt x="120" y="78"/>
                    </a:lnTo>
                    <a:lnTo>
                      <a:pt x="120" y="78"/>
                    </a:lnTo>
                    <a:lnTo>
                      <a:pt x="104" y="68"/>
                    </a:lnTo>
                    <a:lnTo>
                      <a:pt x="88" y="58"/>
                    </a:lnTo>
                    <a:lnTo>
                      <a:pt x="60" y="46"/>
                    </a:lnTo>
                    <a:lnTo>
                      <a:pt x="60" y="46"/>
                    </a:lnTo>
                    <a:lnTo>
                      <a:pt x="34" y="38"/>
                    </a:lnTo>
                    <a:lnTo>
                      <a:pt x="16" y="32"/>
                    </a:lnTo>
                    <a:lnTo>
                      <a:pt x="16" y="32"/>
                    </a:lnTo>
                    <a:lnTo>
                      <a:pt x="0" y="2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36">
                <a:extLst>
                  <a:ext uri="{FF2B5EF4-FFF2-40B4-BE49-F238E27FC236}">
                    <a16:creationId xmlns:a16="http://schemas.microsoft.com/office/drawing/2014/main" id="{99509E24-D58D-4A86-AE8F-533553F9FAF2}"/>
                  </a:ext>
                </a:extLst>
              </p:cNvPr>
              <p:cNvSpPr>
                <a:spLocks/>
              </p:cNvSpPr>
              <p:nvPr/>
            </p:nvSpPr>
            <p:spPr bwMode="auto">
              <a:xfrm>
                <a:off x="9459" y="3016"/>
                <a:ext cx="58" cy="751"/>
              </a:xfrm>
              <a:custGeom>
                <a:avLst/>
                <a:gdLst>
                  <a:gd name="T0" fmla="*/ 36 w 58"/>
                  <a:gd name="T1" fmla="*/ 2 h 751"/>
                  <a:gd name="T2" fmla="*/ 36 w 58"/>
                  <a:gd name="T3" fmla="*/ 2 h 751"/>
                  <a:gd name="T4" fmla="*/ 34 w 58"/>
                  <a:gd name="T5" fmla="*/ 34 h 751"/>
                  <a:gd name="T6" fmla="*/ 26 w 58"/>
                  <a:gd name="T7" fmla="*/ 120 h 751"/>
                  <a:gd name="T8" fmla="*/ 26 w 58"/>
                  <a:gd name="T9" fmla="*/ 120 h 751"/>
                  <a:gd name="T10" fmla="*/ 22 w 58"/>
                  <a:gd name="T11" fmla="*/ 176 h 751"/>
                  <a:gd name="T12" fmla="*/ 20 w 58"/>
                  <a:gd name="T13" fmla="*/ 240 h 751"/>
                  <a:gd name="T14" fmla="*/ 20 w 58"/>
                  <a:gd name="T15" fmla="*/ 240 h 751"/>
                  <a:gd name="T16" fmla="*/ 18 w 58"/>
                  <a:gd name="T17" fmla="*/ 309 h 751"/>
                  <a:gd name="T18" fmla="*/ 16 w 58"/>
                  <a:gd name="T19" fmla="*/ 379 h 751"/>
                  <a:gd name="T20" fmla="*/ 16 w 58"/>
                  <a:gd name="T21" fmla="*/ 379 h 751"/>
                  <a:gd name="T22" fmla="*/ 18 w 58"/>
                  <a:gd name="T23" fmla="*/ 449 h 751"/>
                  <a:gd name="T24" fmla="*/ 18 w 58"/>
                  <a:gd name="T25" fmla="*/ 449 h 751"/>
                  <a:gd name="T26" fmla="*/ 22 w 58"/>
                  <a:gd name="T27" fmla="*/ 517 h 751"/>
                  <a:gd name="T28" fmla="*/ 22 w 58"/>
                  <a:gd name="T29" fmla="*/ 517 h 751"/>
                  <a:gd name="T30" fmla="*/ 26 w 58"/>
                  <a:gd name="T31" fmla="*/ 579 h 751"/>
                  <a:gd name="T32" fmla="*/ 26 w 58"/>
                  <a:gd name="T33" fmla="*/ 579 h 751"/>
                  <a:gd name="T34" fmla="*/ 34 w 58"/>
                  <a:gd name="T35" fmla="*/ 637 h 751"/>
                  <a:gd name="T36" fmla="*/ 34 w 58"/>
                  <a:gd name="T37" fmla="*/ 637 h 751"/>
                  <a:gd name="T38" fmla="*/ 42 w 58"/>
                  <a:gd name="T39" fmla="*/ 683 h 751"/>
                  <a:gd name="T40" fmla="*/ 42 w 58"/>
                  <a:gd name="T41" fmla="*/ 683 h 751"/>
                  <a:gd name="T42" fmla="*/ 46 w 58"/>
                  <a:gd name="T43" fmla="*/ 703 h 751"/>
                  <a:gd name="T44" fmla="*/ 50 w 58"/>
                  <a:gd name="T45" fmla="*/ 719 h 751"/>
                  <a:gd name="T46" fmla="*/ 50 w 58"/>
                  <a:gd name="T47" fmla="*/ 719 h 751"/>
                  <a:gd name="T48" fmla="*/ 58 w 58"/>
                  <a:gd name="T49" fmla="*/ 751 h 751"/>
                  <a:gd name="T50" fmla="*/ 58 w 58"/>
                  <a:gd name="T51" fmla="*/ 751 h 751"/>
                  <a:gd name="T52" fmla="*/ 50 w 58"/>
                  <a:gd name="T53" fmla="*/ 719 h 751"/>
                  <a:gd name="T54" fmla="*/ 50 w 58"/>
                  <a:gd name="T55" fmla="*/ 719 h 751"/>
                  <a:gd name="T56" fmla="*/ 44 w 58"/>
                  <a:gd name="T57" fmla="*/ 703 h 751"/>
                  <a:gd name="T58" fmla="*/ 40 w 58"/>
                  <a:gd name="T59" fmla="*/ 685 h 751"/>
                  <a:gd name="T60" fmla="*/ 40 w 58"/>
                  <a:gd name="T61" fmla="*/ 685 h 751"/>
                  <a:gd name="T62" fmla="*/ 30 w 58"/>
                  <a:gd name="T63" fmla="*/ 637 h 751"/>
                  <a:gd name="T64" fmla="*/ 30 w 58"/>
                  <a:gd name="T65" fmla="*/ 637 h 751"/>
                  <a:gd name="T66" fmla="*/ 20 w 58"/>
                  <a:gd name="T67" fmla="*/ 581 h 751"/>
                  <a:gd name="T68" fmla="*/ 20 w 58"/>
                  <a:gd name="T69" fmla="*/ 581 h 751"/>
                  <a:gd name="T70" fmla="*/ 12 w 58"/>
                  <a:gd name="T71" fmla="*/ 517 h 751"/>
                  <a:gd name="T72" fmla="*/ 12 w 58"/>
                  <a:gd name="T73" fmla="*/ 517 h 751"/>
                  <a:gd name="T74" fmla="*/ 6 w 58"/>
                  <a:gd name="T75" fmla="*/ 449 h 751"/>
                  <a:gd name="T76" fmla="*/ 6 w 58"/>
                  <a:gd name="T77" fmla="*/ 449 h 751"/>
                  <a:gd name="T78" fmla="*/ 2 w 58"/>
                  <a:gd name="T79" fmla="*/ 379 h 751"/>
                  <a:gd name="T80" fmla="*/ 2 w 58"/>
                  <a:gd name="T81" fmla="*/ 379 h 751"/>
                  <a:gd name="T82" fmla="*/ 0 w 58"/>
                  <a:gd name="T83" fmla="*/ 309 h 751"/>
                  <a:gd name="T84" fmla="*/ 0 w 58"/>
                  <a:gd name="T85" fmla="*/ 238 h 751"/>
                  <a:gd name="T86" fmla="*/ 0 w 58"/>
                  <a:gd name="T87" fmla="*/ 238 h 751"/>
                  <a:gd name="T88" fmla="*/ 0 w 58"/>
                  <a:gd name="T89" fmla="*/ 176 h 751"/>
                  <a:gd name="T90" fmla="*/ 2 w 58"/>
                  <a:gd name="T91" fmla="*/ 118 h 751"/>
                  <a:gd name="T92" fmla="*/ 2 w 58"/>
                  <a:gd name="T93" fmla="*/ 118 h 751"/>
                  <a:gd name="T94" fmla="*/ 6 w 58"/>
                  <a:gd name="T95" fmla="*/ 32 h 751"/>
                  <a:gd name="T96" fmla="*/ 8 w 58"/>
                  <a:gd name="T97" fmla="*/ 0 h 751"/>
                  <a:gd name="T98" fmla="*/ 36 w 58"/>
                  <a:gd name="T99" fmla="*/ 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751">
                    <a:moveTo>
                      <a:pt x="36" y="2"/>
                    </a:moveTo>
                    <a:lnTo>
                      <a:pt x="36" y="2"/>
                    </a:lnTo>
                    <a:lnTo>
                      <a:pt x="34" y="34"/>
                    </a:lnTo>
                    <a:lnTo>
                      <a:pt x="26" y="120"/>
                    </a:lnTo>
                    <a:lnTo>
                      <a:pt x="26" y="120"/>
                    </a:lnTo>
                    <a:lnTo>
                      <a:pt x="22" y="176"/>
                    </a:lnTo>
                    <a:lnTo>
                      <a:pt x="20" y="240"/>
                    </a:lnTo>
                    <a:lnTo>
                      <a:pt x="20" y="240"/>
                    </a:lnTo>
                    <a:lnTo>
                      <a:pt x="18" y="309"/>
                    </a:lnTo>
                    <a:lnTo>
                      <a:pt x="16" y="379"/>
                    </a:lnTo>
                    <a:lnTo>
                      <a:pt x="16" y="379"/>
                    </a:lnTo>
                    <a:lnTo>
                      <a:pt x="18" y="449"/>
                    </a:lnTo>
                    <a:lnTo>
                      <a:pt x="18" y="449"/>
                    </a:lnTo>
                    <a:lnTo>
                      <a:pt x="22" y="517"/>
                    </a:lnTo>
                    <a:lnTo>
                      <a:pt x="22" y="517"/>
                    </a:lnTo>
                    <a:lnTo>
                      <a:pt x="26" y="579"/>
                    </a:lnTo>
                    <a:lnTo>
                      <a:pt x="26" y="579"/>
                    </a:lnTo>
                    <a:lnTo>
                      <a:pt x="34" y="637"/>
                    </a:lnTo>
                    <a:lnTo>
                      <a:pt x="34" y="637"/>
                    </a:lnTo>
                    <a:lnTo>
                      <a:pt x="42" y="683"/>
                    </a:lnTo>
                    <a:lnTo>
                      <a:pt x="42" y="683"/>
                    </a:lnTo>
                    <a:lnTo>
                      <a:pt x="46" y="703"/>
                    </a:lnTo>
                    <a:lnTo>
                      <a:pt x="50" y="719"/>
                    </a:lnTo>
                    <a:lnTo>
                      <a:pt x="50" y="719"/>
                    </a:lnTo>
                    <a:lnTo>
                      <a:pt x="58" y="751"/>
                    </a:lnTo>
                    <a:lnTo>
                      <a:pt x="58" y="751"/>
                    </a:lnTo>
                    <a:lnTo>
                      <a:pt x="50" y="719"/>
                    </a:lnTo>
                    <a:lnTo>
                      <a:pt x="50" y="719"/>
                    </a:lnTo>
                    <a:lnTo>
                      <a:pt x="44" y="703"/>
                    </a:lnTo>
                    <a:lnTo>
                      <a:pt x="40" y="685"/>
                    </a:lnTo>
                    <a:lnTo>
                      <a:pt x="40" y="685"/>
                    </a:lnTo>
                    <a:lnTo>
                      <a:pt x="30" y="637"/>
                    </a:lnTo>
                    <a:lnTo>
                      <a:pt x="30" y="637"/>
                    </a:lnTo>
                    <a:lnTo>
                      <a:pt x="20" y="581"/>
                    </a:lnTo>
                    <a:lnTo>
                      <a:pt x="20" y="581"/>
                    </a:lnTo>
                    <a:lnTo>
                      <a:pt x="12" y="517"/>
                    </a:lnTo>
                    <a:lnTo>
                      <a:pt x="12" y="517"/>
                    </a:lnTo>
                    <a:lnTo>
                      <a:pt x="6" y="449"/>
                    </a:lnTo>
                    <a:lnTo>
                      <a:pt x="6" y="449"/>
                    </a:lnTo>
                    <a:lnTo>
                      <a:pt x="2" y="379"/>
                    </a:lnTo>
                    <a:lnTo>
                      <a:pt x="2" y="379"/>
                    </a:lnTo>
                    <a:lnTo>
                      <a:pt x="0" y="309"/>
                    </a:lnTo>
                    <a:lnTo>
                      <a:pt x="0" y="238"/>
                    </a:lnTo>
                    <a:lnTo>
                      <a:pt x="0" y="238"/>
                    </a:lnTo>
                    <a:lnTo>
                      <a:pt x="0" y="176"/>
                    </a:lnTo>
                    <a:lnTo>
                      <a:pt x="2" y="118"/>
                    </a:lnTo>
                    <a:lnTo>
                      <a:pt x="2" y="118"/>
                    </a:lnTo>
                    <a:lnTo>
                      <a:pt x="6" y="32"/>
                    </a:lnTo>
                    <a:lnTo>
                      <a:pt x="8" y="0"/>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37">
                <a:extLst>
                  <a:ext uri="{FF2B5EF4-FFF2-40B4-BE49-F238E27FC236}">
                    <a16:creationId xmlns:a16="http://schemas.microsoft.com/office/drawing/2014/main" id="{C2284D7A-1D61-45FF-885B-CA993C2E41CA}"/>
                  </a:ext>
                </a:extLst>
              </p:cNvPr>
              <p:cNvSpPr>
                <a:spLocks/>
              </p:cNvSpPr>
              <p:nvPr/>
            </p:nvSpPr>
            <p:spPr bwMode="auto">
              <a:xfrm>
                <a:off x="9441" y="4515"/>
                <a:ext cx="203" cy="1293"/>
              </a:xfrm>
              <a:custGeom>
                <a:avLst/>
                <a:gdLst>
                  <a:gd name="T0" fmla="*/ 6 w 203"/>
                  <a:gd name="T1" fmla="*/ 0 h 1293"/>
                  <a:gd name="T2" fmla="*/ 10 w 203"/>
                  <a:gd name="T3" fmla="*/ 0 h 1293"/>
                  <a:gd name="T4" fmla="*/ 22 w 203"/>
                  <a:gd name="T5" fmla="*/ 4 h 1293"/>
                  <a:gd name="T6" fmla="*/ 56 w 203"/>
                  <a:gd name="T7" fmla="*/ 16 h 1293"/>
                  <a:gd name="T8" fmla="*/ 68 w 203"/>
                  <a:gd name="T9" fmla="*/ 24 h 1293"/>
                  <a:gd name="T10" fmla="*/ 97 w 203"/>
                  <a:gd name="T11" fmla="*/ 50 h 1293"/>
                  <a:gd name="T12" fmla="*/ 107 w 203"/>
                  <a:gd name="T13" fmla="*/ 66 h 1293"/>
                  <a:gd name="T14" fmla="*/ 117 w 203"/>
                  <a:gd name="T15" fmla="*/ 86 h 1293"/>
                  <a:gd name="T16" fmla="*/ 129 w 203"/>
                  <a:gd name="T17" fmla="*/ 130 h 1293"/>
                  <a:gd name="T18" fmla="*/ 137 w 203"/>
                  <a:gd name="T19" fmla="*/ 178 h 1293"/>
                  <a:gd name="T20" fmla="*/ 143 w 203"/>
                  <a:gd name="T21" fmla="*/ 232 h 1293"/>
                  <a:gd name="T22" fmla="*/ 147 w 203"/>
                  <a:gd name="T23" fmla="*/ 410 h 1293"/>
                  <a:gd name="T24" fmla="*/ 147 w 203"/>
                  <a:gd name="T25" fmla="*/ 540 h 1293"/>
                  <a:gd name="T26" fmla="*/ 145 w 203"/>
                  <a:gd name="T27" fmla="*/ 608 h 1293"/>
                  <a:gd name="T28" fmla="*/ 143 w 203"/>
                  <a:gd name="T29" fmla="*/ 675 h 1293"/>
                  <a:gd name="T30" fmla="*/ 139 w 203"/>
                  <a:gd name="T31" fmla="*/ 743 h 1293"/>
                  <a:gd name="T32" fmla="*/ 133 w 203"/>
                  <a:gd name="T33" fmla="*/ 809 h 1293"/>
                  <a:gd name="T34" fmla="*/ 121 w 203"/>
                  <a:gd name="T35" fmla="*/ 939 h 1293"/>
                  <a:gd name="T36" fmla="*/ 113 w 203"/>
                  <a:gd name="T37" fmla="*/ 1001 h 1293"/>
                  <a:gd name="T38" fmla="*/ 85 w 203"/>
                  <a:gd name="T39" fmla="*/ 1167 h 1293"/>
                  <a:gd name="T40" fmla="*/ 74 w 203"/>
                  <a:gd name="T41" fmla="*/ 1215 h 1293"/>
                  <a:gd name="T42" fmla="*/ 74 w 203"/>
                  <a:gd name="T43" fmla="*/ 1225 h 1293"/>
                  <a:gd name="T44" fmla="*/ 78 w 203"/>
                  <a:gd name="T45" fmla="*/ 1247 h 1293"/>
                  <a:gd name="T46" fmla="*/ 85 w 203"/>
                  <a:gd name="T47" fmla="*/ 1255 h 1293"/>
                  <a:gd name="T48" fmla="*/ 97 w 203"/>
                  <a:gd name="T49" fmla="*/ 1269 h 1293"/>
                  <a:gd name="T50" fmla="*/ 113 w 203"/>
                  <a:gd name="T51" fmla="*/ 1279 h 1293"/>
                  <a:gd name="T52" fmla="*/ 143 w 203"/>
                  <a:gd name="T53" fmla="*/ 1289 h 1293"/>
                  <a:gd name="T54" fmla="*/ 157 w 203"/>
                  <a:gd name="T55" fmla="*/ 1291 h 1293"/>
                  <a:gd name="T56" fmla="*/ 189 w 203"/>
                  <a:gd name="T57" fmla="*/ 1289 h 1293"/>
                  <a:gd name="T58" fmla="*/ 195 w 203"/>
                  <a:gd name="T59" fmla="*/ 1287 h 1293"/>
                  <a:gd name="T60" fmla="*/ 201 w 203"/>
                  <a:gd name="T61" fmla="*/ 1285 h 1293"/>
                  <a:gd name="T62" fmla="*/ 203 w 203"/>
                  <a:gd name="T63" fmla="*/ 1283 h 1293"/>
                  <a:gd name="T64" fmla="*/ 201 w 203"/>
                  <a:gd name="T65" fmla="*/ 1285 h 1293"/>
                  <a:gd name="T66" fmla="*/ 189 w 203"/>
                  <a:gd name="T67" fmla="*/ 1291 h 1293"/>
                  <a:gd name="T68" fmla="*/ 169 w 203"/>
                  <a:gd name="T69" fmla="*/ 1293 h 1293"/>
                  <a:gd name="T70" fmla="*/ 143 w 203"/>
                  <a:gd name="T71" fmla="*/ 1291 h 1293"/>
                  <a:gd name="T72" fmla="*/ 129 w 203"/>
                  <a:gd name="T73" fmla="*/ 1287 h 1293"/>
                  <a:gd name="T74" fmla="*/ 113 w 203"/>
                  <a:gd name="T75" fmla="*/ 1281 h 1293"/>
                  <a:gd name="T76" fmla="*/ 89 w 203"/>
                  <a:gd name="T77" fmla="*/ 1265 h 1293"/>
                  <a:gd name="T78" fmla="*/ 83 w 203"/>
                  <a:gd name="T79" fmla="*/ 1257 h 1293"/>
                  <a:gd name="T80" fmla="*/ 72 w 203"/>
                  <a:gd name="T81" fmla="*/ 1237 h 1293"/>
                  <a:gd name="T82" fmla="*/ 72 w 203"/>
                  <a:gd name="T83" fmla="*/ 1215 h 1293"/>
                  <a:gd name="T84" fmla="*/ 80 w 203"/>
                  <a:gd name="T85" fmla="*/ 1167 h 1293"/>
                  <a:gd name="T86" fmla="*/ 97 w 203"/>
                  <a:gd name="T87" fmla="*/ 1059 h 1293"/>
                  <a:gd name="T88" fmla="*/ 111 w 203"/>
                  <a:gd name="T89" fmla="*/ 939 h 1293"/>
                  <a:gd name="T90" fmla="*/ 117 w 203"/>
                  <a:gd name="T91" fmla="*/ 875 h 1293"/>
                  <a:gd name="T92" fmla="*/ 123 w 203"/>
                  <a:gd name="T93" fmla="*/ 809 h 1293"/>
                  <a:gd name="T94" fmla="*/ 129 w 203"/>
                  <a:gd name="T95" fmla="*/ 675 h 1293"/>
                  <a:gd name="T96" fmla="*/ 129 w 203"/>
                  <a:gd name="T97" fmla="*/ 608 h 1293"/>
                  <a:gd name="T98" fmla="*/ 129 w 203"/>
                  <a:gd name="T99" fmla="*/ 540 h 1293"/>
                  <a:gd name="T100" fmla="*/ 129 w 203"/>
                  <a:gd name="T101" fmla="*/ 410 h 1293"/>
                  <a:gd name="T102" fmla="*/ 123 w 203"/>
                  <a:gd name="T103" fmla="*/ 290 h 1293"/>
                  <a:gd name="T104" fmla="*/ 113 w 203"/>
                  <a:gd name="T105" fmla="*/ 182 h 1293"/>
                  <a:gd name="T106" fmla="*/ 105 w 203"/>
                  <a:gd name="T107" fmla="*/ 136 h 1293"/>
                  <a:gd name="T108" fmla="*/ 93 w 203"/>
                  <a:gd name="T109" fmla="*/ 96 h 1293"/>
                  <a:gd name="T110" fmla="*/ 85 w 203"/>
                  <a:gd name="T111" fmla="*/ 80 h 1293"/>
                  <a:gd name="T112" fmla="*/ 64 w 203"/>
                  <a:gd name="T113" fmla="*/ 56 h 1293"/>
                  <a:gd name="T114" fmla="*/ 54 w 203"/>
                  <a:gd name="T115" fmla="*/ 48 h 1293"/>
                  <a:gd name="T116" fmla="*/ 32 w 203"/>
                  <a:gd name="T117" fmla="*/ 36 h 1293"/>
                  <a:gd name="T118" fmla="*/ 16 w 203"/>
                  <a:gd name="T119" fmla="*/ 32 h 1293"/>
                  <a:gd name="T120" fmla="*/ 4 w 203"/>
                  <a:gd name="T121" fmla="*/ 28 h 1293"/>
                  <a:gd name="T122" fmla="*/ 6 w 203"/>
                  <a:gd name="T123" fmla="*/ 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3" h="1293">
                    <a:moveTo>
                      <a:pt x="6" y="0"/>
                    </a:moveTo>
                    <a:lnTo>
                      <a:pt x="6" y="0"/>
                    </a:lnTo>
                    <a:lnTo>
                      <a:pt x="10" y="0"/>
                    </a:lnTo>
                    <a:lnTo>
                      <a:pt x="10" y="0"/>
                    </a:lnTo>
                    <a:lnTo>
                      <a:pt x="22" y="4"/>
                    </a:lnTo>
                    <a:lnTo>
                      <a:pt x="22" y="4"/>
                    </a:lnTo>
                    <a:lnTo>
                      <a:pt x="42" y="10"/>
                    </a:lnTo>
                    <a:lnTo>
                      <a:pt x="56" y="16"/>
                    </a:lnTo>
                    <a:lnTo>
                      <a:pt x="68" y="24"/>
                    </a:lnTo>
                    <a:lnTo>
                      <a:pt x="68" y="24"/>
                    </a:lnTo>
                    <a:lnTo>
                      <a:pt x="83" y="36"/>
                    </a:lnTo>
                    <a:lnTo>
                      <a:pt x="97" y="50"/>
                    </a:lnTo>
                    <a:lnTo>
                      <a:pt x="97" y="50"/>
                    </a:lnTo>
                    <a:lnTo>
                      <a:pt x="107" y="66"/>
                    </a:lnTo>
                    <a:lnTo>
                      <a:pt x="117" y="86"/>
                    </a:lnTo>
                    <a:lnTo>
                      <a:pt x="117" y="86"/>
                    </a:lnTo>
                    <a:lnTo>
                      <a:pt x="123" y="108"/>
                    </a:lnTo>
                    <a:lnTo>
                      <a:pt x="129" y="130"/>
                    </a:lnTo>
                    <a:lnTo>
                      <a:pt x="133" y="154"/>
                    </a:lnTo>
                    <a:lnTo>
                      <a:pt x="137" y="178"/>
                    </a:lnTo>
                    <a:lnTo>
                      <a:pt x="137" y="178"/>
                    </a:lnTo>
                    <a:lnTo>
                      <a:pt x="143" y="232"/>
                    </a:lnTo>
                    <a:lnTo>
                      <a:pt x="145" y="288"/>
                    </a:lnTo>
                    <a:lnTo>
                      <a:pt x="147" y="410"/>
                    </a:lnTo>
                    <a:lnTo>
                      <a:pt x="147" y="410"/>
                    </a:lnTo>
                    <a:lnTo>
                      <a:pt x="147" y="540"/>
                    </a:lnTo>
                    <a:lnTo>
                      <a:pt x="147" y="540"/>
                    </a:lnTo>
                    <a:lnTo>
                      <a:pt x="145" y="608"/>
                    </a:lnTo>
                    <a:lnTo>
                      <a:pt x="145" y="608"/>
                    </a:lnTo>
                    <a:lnTo>
                      <a:pt x="143" y="675"/>
                    </a:lnTo>
                    <a:lnTo>
                      <a:pt x="143" y="675"/>
                    </a:lnTo>
                    <a:lnTo>
                      <a:pt x="139" y="743"/>
                    </a:lnTo>
                    <a:lnTo>
                      <a:pt x="133" y="809"/>
                    </a:lnTo>
                    <a:lnTo>
                      <a:pt x="133" y="809"/>
                    </a:lnTo>
                    <a:lnTo>
                      <a:pt x="127" y="875"/>
                    </a:lnTo>
                    <a:lnTo>
                      <a:pt x="121" y="939"/>
                    </a:lnTo>
                    <a:lnTo>
                      <a:pt x="121" y="939"/>
                    </a:lnTo>
                    <a:lnTo>
                      <a:pt x="113" y="1001"/>
                    </a:lnTo>
                    <a:lnTo>
                      <a:pt x="103" y="1059"/>
                    </a:lnTo>
                    <a:lnTo>
                      <a:pt x="85" y="1167"/>
                    </a:lnTo>
                    <a:lnTo>
                      <a:pt x="85" y="1167"/>
                    </a:lnTo>
                    <a:lnTo>
                      <a:pt x="74" y="1215"/>
                    </a:lnTo>
                    <a:lnTo>
                      <a:pt x="74" y="1215"/>
                    </a:lnTo>
                    <a:lnTo>
                      <a:pt x="74" y="1225"/>
                    </a:lnTo>
                    <a:lnTo>
                      <a:pt x="76" y="1237"/>
                    </a:lnTo>
                    <a:lnTo>
                      <a:pt x="78" y="1247"/>
                    </a:lnTo>
                    <a:lnTo>
                      <a:pt x="85" y="1255"/>
                    </a:lnTo>
                    <a:lnTo>
                      <a:pt x="85" y="1255"/>
                    </a:lnTo>
                    <a:lnTo>
                      <a:pt x="91" y="1263"/>
                    </a:lnTo>
                    <a:lnTo>
                      <a:pt x="97" y="1269"/>
                    </a:lnTo>
                    <a:lnTo>
                      <a:pt x="113" y="1279"/>
                    </a:lnTo>
                    <a:lnTo>
                      <a:pt x="113" y="1279"/>
                    </a:lnTo>
                    <a:lnTo>
                      <a:pt x="129" y="1285"/>
                    </a:lnTo>
                    <a:lnTo>
                      <a:pt x="143" y="1289"/>
                    </a:lnTo>
                    <a:lnTo>
                      <a:pt x="143" y="1289"/>
                    </a:lnTo>
                    <a:lnTo>
                      <a:pt x="157" y="1291"/>
                    </a:lnTo>
                    <a:lnTo>
                      <a:pt x="169" y="1291"/>
                    </a:lnTo>
                    <a:lnTo>
                      <a:pt x="189" y="1289"/>
                    </a:lnTo>
                    <a:lnTo>
                      <a:pt x="189" y="1289"/>
                    </a:lnTo>
                    <a:lnTo>
                      <a:pt x="195" y="1287"/>
                    </a:lnTo>
                    <a:lnTo>
                      <a:pt x="201" y="1285"/>
                    </a:lnTo>
                    <a:lnTo>
                      <a:pt x="201" y="1285"/>
                    </a:lnTo>
                    <a:lnTo>
                      <a:pt x="203" y="1283"/>
                    </a:lnTo>
                    <a:lnTo>
                      <a:pt x="203" y="1283"/>
                    </a:lnTo>
                    <a:lnTo>
                      <a:pt x="201" y="1285"/>
                    </a:lnTo>
                    <a:lnTo>
                      <a:pt x="201" y="1285"/>
                    </a:lnTo>
                    <a:lnTo>
                      <a:pt x="195" y="1289"/>
                    </a:lnTo>
                    <a:lnTo>
                      <a:pt x="189" y="1291"/>
                    </a:lnTo>
                    <a:lnTo>
                      <a:pt x="189" y="1291"/>
                    </a:lnTo>
                    <a:lnTo>
                      <a:pt x="169" y="1293"/>
                    </a:lnTo>
                    <a:lnTo>
                      <a:pt x="157" y="1291"/>
                    </a:lnTo>
                    <a:lnTo>
                      <a:pt x="143" y="1291"/>
                    </a:lnTo>
                    <a:lnTo>
                      <a:pt x="143" y="1291"/>
                    </a:lnTo>
                    <a:lnTo>
                      <a:pt x="129" y="1287"/>
                    </a:lnTo>
                    <a:lnTo>
                      <a:pt x="113" y="1281"/>
                    </a:lnTo>
                    <a:lnTo>
                      <a:pt x="113" y="1281"/>
                    </a:lnTo>
                    <a:lnTo>
                      <a:pt x="97" y="1271"/>
                    </a:lnTo>
                    <a:lnTo>
                      <a:pt x="89" y="1265"/>
                    </a:lnTo>
                    <a:lnTo>
                      <a:pt x="83" y="1257"/>
                    </a:lnTo>
                    <a:lnTo>
                      <a:pt x="83" y="1257"/>
                    </a:lnTo>
                    <a:lnTo>
                      <a:pt x="76" y="1247"/>
                    </a:lnTo>
                    <a:lnTo>
                      <a:pt x="72" y="1237"/>
                    </a:lnTo>
                    <a:lnTo>
                      <a:pt x="70" y="1225"/>
                    </a:lnTo>
                    <a:lnTo>
                      <a:pt x="72" y="1215"/>
                    </a:lnTo>
                    <a:lnTo>
                      <a:pt x="72" y="1215"/>
                    </a:lnTo>
                    <a:lnTo>
                      <a:pt x="80" y="1167"/>
                    </a:lnTo>
                    <a:lnTo>
                      <a:pt x="80" y="1167"/>
                    </a:lnTo>
                    <a:lnTo>
                      <a:pt x="97" y="1059"/>
                    </a:lnTo>
                    <a:lnTo>
                      <a:pt x="105" y="999"/>
                    </a:lnTo>
                    <a:lnTo>
                      <a:pt x="111" y="939"/>
                    </a:lnTo>
                    <a:lnTo>
                      <a:pt x="111" y="939"/>
                    </a:lnTo>
                    <a:lnTo>
                      <a:pt x="117" y="875"/>
                    </a:lnTo>
                    <a:lnTo>
                      <a:pt x="123" y="809"/>
                    </a:lnTo>
                    <a:lnTo>
                      <a:pt x="123" y="809"/>
                    </a:lnTo>
                    <a:lnTo>
                      <a:pt x="125" y="743"/>
                    </a:lnTo>
                    <a:lnTo>
                      <a:pt x="129" y="675"/>
                    </a:lnTo>
                    <a:lnTo>
                      <a:pt x="129" y="675"/>
                    </a:lnTo>
                    <a:lnTo>
                      <a:pt x="129" y="608"/>
                    </a:lnTo>
                    <a:lnTo>
                      <a:pt x="129" y="608"/>
                    </a:lnTo>
                    <a:lnTo>
                      <a:pt x="129" y="540"/>
                    </a:lnTo>
                    <a:lnTo>
                      <a:pt x="129" y="540"/>
                    </a:lnTo>
                    <a:lnTo>
                      <a:pt x="129" y="410"/>
                    </a:lnTo>
                    <a:lnTo>
                      <a:pt x="129" y="410"/>
                    </a:lnTo>
                    <a:lnTo>
                      <a:pt x="123" y="290"/>
                    </a:lnTo>
                    <a:lnTo>
                      <a:pt x="119" y="234"/>
                    </a:lnTo>
                    <a:lnTo>
                      <a:pt x="113" y="182"/>
                    </a:lnTo>
                    <a:lnTo>
                      <a:pt x="113" y="182"/>
                    </a:lnTo>
                    <a:lnTo>
                      <a:pt x="105" y="136"/>
                    </a:lnTo>
                    <a:lnTo>
                      <a:pt x="99" y="114"/>
                    </a:lnTo>
                    <a:lnTo>
                      <a:pt x="93" y="96"/>
                    </a:lnTo>
                    <a:lnTo>
                      <a:pt x="93" y="96"/>
                    </a:lnTo>
                    <a:lnTo>
                      <a:pt x="85" y="80"/>
                    </a:lnTo>
                    <a:lnTo>
                      <a:pt x="74" y="66"/>
                    </a:lnTo>
                    <a:lnTo>
                      <a:pt x="64" y="56"/>
                    </a:lnTo>
                    <a:lnTo>
                      <a:pt x="54" y="48"/>
                    </a:lnTo>
                    <a:lnTo>
                      <a:pt x="54" y="48"/>
                    </a:lnTo>
                    <a:lnTo>
                      <a:pt x="42" y="40"/>
                    </a:lnTo>
                    <a:lnTo>
                      <a:pt x="32" y="36"/>
                    </a:lnTo>
                    <a:lnTo>
                      <a:pt x="16" y="32"/>
                    </a:lnTo>
                    <a:lnTo>
                      <a:pt x="16" y="32"/>
                    </a:lnTo>
                    <a:lnTo>
                      <a:pt x="4" y="28"/>
                    </a:lnTo>
                    <a:lnTo>
                      <a:pt x="4" y="28"/>
                    </a:lnTo>
                    <a:lnTo>
                      <a:pt x="0" y="2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38">
                <a:extLst>
                  <a:ext uri="{FF2B5EF4-FFF2-40B4-BE49-F238E27FC236}">
                    <a16:creationId xmlns:a16="http://schemas.microsoft.com/office/drawing/2014/main" id="{C3E166ED-7609-4A24-8B0F-B0E4F9E7B977}"/>
                  </a:ext>
                </a:extLst>
              </p:cNvPr>
              <p:cNvSpPr>
                <a:spLocks/>
              </p:cNvSpPr>
              <p:nvPr/>
            </p:nvSpPr>
            <p:spPr bwMode="auto">
              <a:xfrm>
                <a:off x="9455" y="4649"/>
                <a:ext cx="217" cy="1087"/>
              </a:xfrm>
              <a:custGeom>
                <a:avLst/>
                <a:gdLst>
                  <a:gd name="T0" fmla="*/ 0 w 217"/>
                  <a:gd name="T1" fmla="*/ 0 h 1087"/>
                  <a:gd name="T2" fmla="*/ 4 w 217"/>
                  <a:gd name="T3" fmla="*/ 0 h 1087"/>
                  <a:gd name="T4" fmla="*/ 16 w 217"/>
                  <a:gd name="T5" fmla="*/ 0 h 1087"/>
                  <a:gd name="T6" fmla="*/ 44 w 217"/>
                  <a:gd name="T7" fmla="*/ 10 h 1087"/>
                  <a:gd name="T8" fmla="*/ 54 w 217"/>
                  <a:gd name="T9" fmla="*/ 18 h 1087"/>
                  <a:gd name="T10" fmla="*/ 99 w 217"/>
                  <a:gd name="T11" fmla="*/ 58 h 1087"/>
                  <a:gd name="T12" fmla="*/ 141 w 217"/>
                  <a:gd name="T13" fmla="*/ 122 h 1087"/>
                  <a:gd name="T14" fmla="*/ 159 w 217"/>
                  <a:gd name="T15" fmla="*/ 162 h 1087"/>
                  <a:gd name="T16" fmla="*/ 189 w 217"/>
                  <a:gd name="T17" fmla="*/ 252 h 1087"/>
                  <a:gd name="T18" fmla="*/ 201 w 217"/>
                  <a:gd name="T19" fmla="*/ 300 h 1087"/>
                  <a:gd name="T20" fmla="*/ 215 w 217"/>
                  <a:gd name="T21" fmla="*/ 406 h 1087"/>
                  <a:gd name="T22" fmla="*/ 215 w 217"/>
                  <a:gd name="T23" fmla="*/ 515 h 1087"/>
                  <a:gd name="T24" fmla="*/ 209 w 217"/>
                  <a:gd name="T25" fmla="*/ 569 h 1087"/>
                  <a:gd name="T26" fmla="*/ 201 w 217"/>
                  <a:gd name="T27" fmla="*/ 623 h 1087"/>
                  <a:gd name="T28" fmla="*/ 185 w 217"/>
                  <a:gd name="T29" fmla="*/ 725 h 1087"/>
                  <a:gd name="T30" fmla="*/ 155 w 217"/>
                  <a:gd name="T31" fmla="*/ 909 h 1087"/>
                  <a:gd name="T32" fmla="*/ 123 w 217"/>
                  <a:gd name="T33" fmla="*/ 1087 h 1087"/>
                  <a:gd name="T34" fmla="*/ 131 w 217"/>
                  <a:gd name="T35" fmla="*/ 1037 h 1087"/>
                  <a:gd name="T36" fmla="*/ 149 w 217"/>
                  <a:gd name="T37" fmla="*/ 907 h 1087"/>
                  <a:gd name="T38" fmla="*/ 175 w 217"/>
                  <a:gd name="T39" fmla="*/ 725 h 1087"/>
                  <a:gd name="T40" fmla="*/ 189 w 217"/>
                  <a:gd name="T41" fmla="*/ 621 h 1087"/>
                  <a:gd name="T42" fmla="*/ 199 w 217"/>
                  <a:gd name="T43" fmla="*/ 515 h 1087"/>
                  <a:gd name="T44" fmla="*/ 201 w 217"/>
                  <a:gd name="T45" fmla="*/ 460 h 1087"/>
                  <a:gd name="T46" fmla="*/ 191 w 217"/>
                  <a:gd name="T47" fmla="*/ 354 h 1087"/>
                  <a:gd name="T48" fmla="*/ 181 w 217"/>
                  <a:gd name="T49" fmla="*/ 304 h 1087"/>
                  <a:gd name="T50" fmla="*/ 155 w 217"/>
                  <a:gd name="T51" fmla="*/ 212 h 1087"/>
                  <a:gd name="T52" fmla="*/ 119 w 217"/>
                  <a:gd name="T53" fmla="*/ 134 h 1087"/>
                  <a:gd name="T54" fmla="*/ 99 w 217"/>
                  <a:gd name="T55" fmla="*/ 102 h 1087"/>
                  <a:gd name="T56" fmla="*/ 58 w 217"/>
                  <a:gd name="T57" fmla="*/ 54 h 1087"/>
                  <a:gd name="T58" fmla="*/ 38 w 217"/>
                  <a:gd name="T59" fmla="*/ 40 h 1087"/>
                  <a:gd name="T60" fmla="*/ 10 w 217"/>
                  <a:gd name="T61" fmla="*/ 28 h 1087"/>
                  <a:gd name="T62" fmla="*/ 4 w 217"/>
                  <a:gd name="T63" fmla="*/ 28 h 1087"/>
                  <a:gd name="T64" fmla="*/ 0 w 217"/>
                  <a:gd name="T65" fmla="*/ 2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087">
                    <a:moveTo>
                      <a:pt x="0" y="0"/>
                    </a:moveTo>
                    <a:lnTo>
                      <a:pt x="0" y="0"/>
                    </a:lnTo>
                    <a:lnTo>
                      <a:pt x="4" y="0"/>
                    </a:lnTo>
                    <a:lnTo>
                      <a:pt x="4" y="0"/>
                    </a:lnTo>
                    <a:lnTo>
                      <a:pt x="16" y="0"/>
                    </a:lnTo>
                    <a:lnTo>
                      <a:pt x="16" y="0"/>
                    </a:lnTo>
                    <a:lnTo>
                      <a:pt x="34" y="6"/>
                    </a:lnTo>
                    <a:lnTo>
                      <a:pt x="44" y="10"/>
                    </a:lnTo>
                    <a:lnTo>
                      <a:pt x="54" y="18"/>
                    </a:lnTo>
                    <a:lnTo>
                      <a:pt x="54" y="18"/>
                    </a:lnTo>
                    <a:lnTo>
                      <a:pt x="77" y="36"/>
                    </a:lnTo>
                    <a:lnTo>
                      <a:pt x="99" y="58"/>
                    </a:lnTo>
                    <a:lnTo>
                      <a:pt x="121" y="88"/>
                    </a:lnTo>
                    <a:lnTo>
                      <a:pt x="141" y="122"/>
                    </a:lnTo>
                    <a:lnTo>
                      <a:pt x="141" y="122"/>
                    </a:lnTo>
                    <a:lnTo>
                      <a:pt x="159" y="162"/>
                    </a:lnTo>
                    <a:lnTo>
                      <a:pt x="175" y="204"/>
                    </a:lnTo>
                    <a:lnTo>
                      <a:pt x="189" y="252"/>
                    </a:lnTo>
                    <a:lnTo>
                      <a:pt x="201" y="300"/>
                    </a:lnTo>
                    <a:lnTo>
                      <a:pt x="201" y="300"/>
                    </a:lnTo>
                    <a:lnTo>
                      <a:pt x="209" y="352"/>
                    </a:lnTo>
                    <a:lnTo>
                      <a:pt x="215" y="406"/>
                    </a:lnTo>
                    <a:lnTo>
                      <a:pt x="217" y="460"/>
                    </a:lnTo>
                    <a:lnTo>
                      <a:pt x="215" y="515"/>
                    </a:lnTo>
                    <a:lnTo>
                      <a:pt x="215" y="515"/>
                    </a:lnTo>
                    <a:lnTo>
                      <a:pt x="209" y="569"/>
                    </a:lnTo>
                    <a:lnTo>
                      <a:pt x="201" y="623"/>
                    </a:lnTo>
                    <a:lnTo>
                      <a:pt x="201" y="623"/>
                    </a:lnTo>
                    <a:lnTo>
                      <a:pt x="185" y="725"/>
                    </a:lnTo>
                    <a:lnTo>
                      <a:pt x="185" y="725"/>
                    </a:lnTo>
                    <a:lnTo>
                      <a:pt x="155" y="909"/>
                    </a:lnTo>
                    <a:lnTo>
                      <a:pt x="155" y="909"/>
                    </a:lnTo>
                    <a:lnTo>
                      <a:pt x="131" y="1037"/>
                    </a:lnTo>
                    <a:lnTo>
                      <a:pt x="123" y="1087"/>
                    </a:lnTo>
                    <a:lnTo>
                      <a:pt x="123" y="1087"/>
                    </a:lnTo>
                    <a:lnTo>
                      <a:pt x="131" y="1037"/>
                    </a:lnTo>
                    <a:lnTo>
                      <a:pt x="149" y="907"/>
                    </a:lnTo>
                    <a:lnTo>
                      <a:pt x="149" y="907"/>
                    </a:lnTo>
                    <a:lnTo>
                      <a:pt x="175" y="725"/>
                    </a:lnTo>
                    <a:lnTo>
                      <a:pt x="175" y="725"/>
                    </a:lnTo>
                    <a:lnTo>
                      <a:pt x="189" y="621"/>
                    </a:lnTo>
                    <a:lnTo>
                      <a:pt x="189" y="621"/>
                    </a:lnTo>
                    <a:lnTo>
                      <a:pt x="197" y="567"/>
                    </a:lnTo>
                    <a:lnTo>
                      <a:pt x="199" y="515"/>
                    </a:lnTo>
                    <a:lnTo>
                      <a:pt x="199" y="515"/>
                    </a:lnTo>
                    <a:lnTo>
                      <a:pt x="201" y="460"/>
                    </a:lnTo>
                    <a:lnTo>
                      <a:pt x="197" y="406"/>
                    </a:lnTo>
                    <a:lnTo>
                      <a:pt x="191" y="354"/>
                    </a:lnTo>
                    <a:lnTo>
                      <a:pt x="181" y="304"/>
                    </a:lnTo>
                    <a:lnTo>
                      <a:pt x="181" y="304"/>
                    </a:lnTo>
                    <a:lnTo>
                      <a:pt x="169" y="256"/>
                    </a:lnTo>
                    <a:lnTo>
                      <a:pt x="155" y="212"/>
                    </a:lnTo>
                    <a:lnTo>
                      <a:pt x="139" y="172"/>
                    </a:lnTo>
                    <a:lnTo>
                      <a:pt x="119" y="134"/>
                    </a:lnTo>
                    <a:lnTo>
                      <a:pt x="119" y="134"/>
                    </a:lnTo>
                    <a:lnTo>
                      <a:pt x="99" y="102"/>
                    </a:lnTo>
                    <a:lnTo>
                      <a:pt x="79" y="76"/>
                    </a:lnTo>
                    <a:lnTo>
                      <a:pt x="58" y="54"/>
                    </a:lnTo>
                    <a:lnTo>
                      <a:pt x="38" y="40"/>
                    </a:lnTo>
                    <a:lnTo>
                      <a:pt x="38" y="40"/>
                    </a:lnTo>
                    <a:lnTo>
                      <a:pt x="22" y="32"/>
                    </a:lnTo>
                    <a:lnTo>
                      <a:pt x="10" y="28"/>
                    </a:lnTo>
                    <a:lnTo>
                      <a:pt x="10" y="28"/>
                    </a:lnTo>
                    <a:lnTo>
                      <a:pt x="4" y="28"/>
                    </a:lnTo>
                    <a:lnTo>
                      <a:pt x="4" y="28"/>
                    </a:lnTo>
                    <a:lnTo>
                      <a:pt x="0" y="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39">
                <a:extLst>
                  <a:ext uri="{FF2B5EF4-FFF2-40B4-BE49-F238E27FC236}">
                    <a16:creationId xmlns:a16="http://schemas.microsoft.com/office/drawing/2014/main" id="{E52D83C7-2B48-4A41-9FBF-3F2E7B994BD2}"/>
                  </a:ext>
                </a:extLst>
              </p:cNvPr>
              <p:cNvSpPr>
                <a:spLocks/>
              </p:cNvSpPr>
              <p:nvPr/>
            </p:nvSpPr>
            <p:spPr bwMode="auto">
              <a:xfrm>
                <a:off x="9293" y="4041"/>
                <a:ext cx="329" cy="356"/>
              </a:xfrm>
              <a:custGeom>
                <a:avLst/>
                <a:gdLst>
                  <a:gd name="T0" fmla="*/ 124 w 329"/>
                  <a:gd name="T1" fmla="*/ 348 h 356"/>
                  <a:gd name="T2" fmla="*/ 80 w 329"/>
                  <a:gd name="T3" fmla="*/ 308 h 356"/>
                  <a:gd name="T4" fmla="*/ 42 w 329"/>
                  <a:gd name="T5" fmla="*/ 232 h 356"/>
                  <a:gd name="T6" fmla="*/ 28 w 329"/>
                  <a:gd name="T7" fmla="*/ 120 h 356"/>
                  <a:gd name="T8" fmla="*/ 54 w 329"/>
                  <a:gd name="T9" fmla="*/ 60 h 356"/>
                  <a:gd name="T10" fmla="*/ 110 w 329"/>
                  <a:gd name="T11" fmla="*/ 18 h 356"/>
                  <a:gd name="T12" fmla="*/ 180 w 329"/>
                  <a:gd name="T13" fmla="*/ 0 h 356"/>
                  <a:gd name="T14" fmla="*/ 218 w 329"/>
                  <a:gd name="T15" fmla="*/ 6 h 356"/>
                  <a:gd name="T16" fmla="*/ 271 w 329"/>
                  <a:gd name="T17" fmla="*/ 28 h 356"/>
                  <a:gd name="T18" fmla="*/ 307 w 329"/>
                  <a:gd name="T19" fmla="*/ 66 h 356"/>
                  <a:gd name="T20" fmla="*/ 313 w 329"/>
                  <a:gd name="T21" fmla="*/ 118 h 356"/>
                  <a:gd name="T22" fmla="*/ 281 w 329"/>
                  <a:gd name="T23" fmla="*/ 192 h 356"/>
                  <a:gd name="T24" fmla="*/ 200 w 329"/>
                  <a:gd name="T25" fmla="*/ 280 h 356"/>
                  <a:gd name="T26" fmla="*/ 138 w 329"/>
                  <a:gd name="T27" fmla="*/ 328 h 356"/>
                  <a:gd name="T28" fmla="*/ 58 w 329"/>
                  <a:gd name="T29" fmla="*/ 338 h 356"/>
                  <a:gd name="T30" fmla="*/ 24 w 329"/>
                  <a:gd name="T31" fmla="*/ 316 h 356"/>
                  <a:gd name="T32" fmla="*/ 2 w 329"/>
                  <a:gd name="T33" fmla="*/ 260 h 356"/>
                  <a:gd name="T34" fmla="*/ 4 w 329"/>
                  <a:gd name="T35" fmla="*/ 222 h 356"/>
                  <a:gd name="T36" fmla="*/ 42 w 329"/>
                  <a:gd name="T37" fmla="*/ 180 h 356"/>
                  <a:gd name="T38" fmla="*/ 112 w 329"/>
                  <a:gd name="T39" fmla="*/ 162 h 356"/>
                  <a:gd name="T40" fmla="*/ 212 w 329"/>
                  <a:gd name="T41" fmla="*/ 178 h 356"/>
                  <a:gd name="T42" fmla="*/ 307 w 329"/>
                  <a:gd name="T43" fmla="*/ 246 h 356"/>
                  <a:gd name="T44" fmla="*/ 329 w 329"/>
                  <a:gd name="T45" fmla="*/ 292 h 356"/>
                  <a:gd name="T46" fmla="*/ 321 w 329"/>
                  <a:gd name="T47" fmla="*/ 314 h 356"/>
                  <a:gd name="T48" fmla="*/ 301 w 329"/>
                  <a:gd name="T49" fmla="*/ 322 h 356"/>
                  <a:gd name="T50" fmla="*/ 251 w 329"/>
                  <a:gd name="T51" fmla="*/ 302 h 356"/>
                  <a:gd name="T52" fmla="*/ 220 w 329"/>
                  <a:gd name="T53" fmla="*/ 256 h 356"/>
                  <a:gd name="T54" fmla="*/ 243 w 329"/>
                  <a:gd name="T55" fmla="*/ 290 h 356"/>
                  <a:gd name="T56" fmla="*/ 291 w 329"/>
                  <a:gd name="T57" fmla="*/ 320 h 356"/>
                  <a:gd name="T58" fmla="*/ 319 w 329"/>
                  <a:gd name="T59" fmla="*/ 314 h 356"/>
                  <a:gd name="T60" fmla="*/ 325 w 329"/>
                  <a:gd name="T61" fmla="*/ 282 h 356"/>
                  <a:gd name="T62" fmla="*/ 287 w 329"/>
                  <a:gd name="T63" fmla="*/ 230 h 356"/>
                  <a:gd name="T64" fmla="*/ 178 w 329"/>
                  <a:gd name="T65" fmla="*/ 176 h 356"/>
                  <a:gd name="T66" fmla="*/ 96 w 329"/>
                  <a:gd name="T67" fmla="*/ 172 h 356"/>
                  <a:gd name="T68" fmla="*/ 32 w 329"/>
                  <a:gd name="T69" fmla="*/ 196 h 356"/>
                  <a:gd name="T70" fmla="*/ 10 w 329"/>
                  <a:gd name="T71" fmla="*/ 232 h 356"/>
                  <a:gd name="T72" fmla="*/ 16 w 329"/>
                  <a:gd name="T73" fmla="*/ 276 h 356"/>
                  <a:gd name="T74" fmla="*/ 44 w 329"/>
                  <a:gd name="T75" fmla="*/ 320 h 356"/>
                  <a:gd name="T76" fmla="*/ 96 w 329"/>
                  <a:gd name="T77" fmla="*/ 330 h 356"/>
                  <a:gd name="T78" fmla="*/ 162 w 329"/>
                  <a:gd name="T79" fmla="*/ 296 h 356"/>
                  <a:gd name="T80" fmla="*/ 245 w 329"/>
                  <a:gd name="T81" fmla="*/ 214 h 356"/>
                  <a:gd name="T82" fmla="*/ 291 w 329"/>
                  <a:gd name="T83" fmla="*/ 134 h 356"/>
                  <a:gd name="T84" fmla="*/ 285 w 329"/>
                  <a:gd name="T85" fmla="*/ 68 h 356"/>
                  <a:gd name="T86" fmla="*/ 231 w 329"/>
                  <a:gd name="T87" fmla="*/ 30 h 356"/>
                  <a:gd name="T88" fmla="*/ 180 w 329"/>
                  <a:gd name="T89" fmla="*/ 20 h 356"/>
                  <a:gd name="T90" fmla="*/ 118 w 329"/>
                  <a:gd name="T91" fmla="*/ 38 h 356"/>
                  <a:gd name="T92" fmla="*/ 72 w 329"/>
                  <a:gd name="T93" fmla="*/ 74 h 356"/>
                  <a:gd name="T94" fmla="*/ 52 w 329"/>
                  <a:gd name="T95" fmla="*/ 124 h 356"/>
                  <a:gd name="T96" fmla="*/ 66 w 329"/>
                  <a:gd name="T97" fmla="*/ 224 h 356"/>
                  <a:gd name="T98" fmla="*/ 102 w 329"/>
                  <a:gd name="T99" fmla="*/ 292 h 356"/>
                  <a:gd name="T100" fmla="*/ 138 w 329"/>
                  <a:gd name="T101" fmla="*/ 324 h 356"/>
                  <a:gd name="T102" fmla="*/ 144 w 329"/>
                  <a:gd name="T103"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9" h="356">
                    <a:moveTo>
                      <a:pt x="144" y="356"/>
                    </a:moveTo>
                    <a:lnTo>
                      <a:pt x="144" y="356"/>
                    </a:lnTo>
                    <a:lnTo>
                      <a:pt x="138" y="354"/>
                    </a:lnTo>
                    <a:lnTo>
                      <a:pt x="138" y="354"/>
                    </a:lnTo>
                    <a:lnTo>
                      <a:pt x="124" y="348"/>
                    </a:lnTo>
                    <a:lnTo>
                      <a:pt x="124" y="348"/>
                    </a:lnTo>
                    <a:lnTo>
                      <a:pt x="114" y="342"/>
                    </a:lnTo>
                    <a:lnTo>
                      <a:pt x="104" y="334"/>
                    </a:lnTo>
                    <a:lnTo>
                      <a:pt x="92" y="322"/>
                    </a:lnTo>
                    <a:lnTo>
                      <a:pt x="80" y="308"/>
                    </a:lnTo>
                    <a:lnTo>
                      <a:pt x="80" y="308"/>
                    </a:lnTo>
                    <a:lnTo>
                      <a:pt x="70" y="292"/>
                    </a:lnTo>
                    <a:lnTo>
                      <a:pt x="60" y="274"/>
                    </a:lnTo>
                    <a:lnTo>
                      <a:pt x="50" y="254"/>
                    </a:lnTo>
                    <a:lnTo>
                      <a:pt x="42" y="232"/>
                    </a:lnTo>
                    <a:lnTo>
                      <a:pt x="42" y="232"/>
                    </a:lnTo>
                    <a:lnTo>
                      <a:pt x="34" y="206"/>
                    </a:lnTo>
                    <a:lnTo>
                      <a:pt x="30" y="180"/>
                    </a:lnTo>
                    <a:lnTo>
                      <a:pt x="26" y="152"/>
                    </a:lnTo>
                    <a:lnTo>
                      <a:pt x="28" y="120"/>
                    </a:lnTo>
                    <a:lnTo>
                      <a:pt x="28" y="120"/>
                    </a:lnTo>
                    <a:lnTo>
                      <a:pt x="30" y="104"/>
                    </a:lnTo>
                    <a:lnTo>
                      <a:pt x="36" y="88"/>
                    </a:lnTo>
                    <a:lnTo>
                      <a:pt x="44" y="74"/>
                    </a:lnTo>
                    <a:lnTo>
                      <a:pt x="54" y="60"/>
                    </a:lnTo>
                    <a:lnTo>
                      <a:pt x="54" y="60"/>
                    </a:lnTo>
                    <a:lnTo>
                      <a:pt x="66" y="46"/>
                    </a:lnTo>
                    <a:lnTo>
                      <a:pt x="78" y="36"/>
                    </a:lnTo>
                    <a:lnTo>
                      <a:pt x="94" y="26"/>
                    </a:lnTo>
                    <a:lnTo>
                      <a:pt x="110" y="18"/>
                    </a:lnTo>
                    <a:lnTo>
                      <a:pt x="110" y="18"/>
                    </a:lnTo>
                    <a:lnTo>
                      <a:pt x="126" y="10"/>
                    </a:lnTo>
                    <a:lnTo>
                      <a:pt x="144" y="6"/>
                    </a:lnTo>
                    <a:lnTo>
                      <a:pt x="162" y="2"/>
                    </a:lnTo>
                    <a:lnTo>
                      <a:pt x="180" y="0"/>
                    </a:lnTo>
                    <a:lnTo>
                      <a:pt x="180" y="0"/>
                    </a:lnTo>
                    <a:lnTo>
                      <a:pt x="190" y="0"/>
                    </a:lnTo>
                    <a:lnTo>
                      <a:pt x="200" y="2"/>
                    </a:lnTo>
                    <a:lnTo>
                      <a:pt x="200" y="2"/>
                    </a:lnTo>
                    <a:lnTo>
                      <a:pt x="218" y="6"/>
                    </a:lnTo>
                    <a:lnTo>
                      <a:pt x="218" y="6"/>
                    </a:lnTo>
                    <a:lnTo>
                      <a:pt x="237" y="12"/>
                    </a:lnTo>
                    <a:lnTo>
                      <a:pt x="255" y="20"/>
                    </a:lnTo>
                    <a:lnTo>
                      <a:pt x="255" y="20"/>
                    </a:lnTo>
                    <a:lnTo>
                      <a:pt x="271" y="28"/>
                    </a:lnTo>
                    <a:lnTo>
                      <a:pt x="287" y="42"/>
                    </a:lnTo>
                    <a:lnTo>
                      <a:pt x="287" y="42"/>
                    </a:lnTo>
                    <a:lnTo>
                      <a:pt x="295" y="50"/>
                    </a:lnTo>
                    <a:lnTo>
                      <a:pt x="301" y="58"/>
                    </a:lnTo>
                    <a:lnTo>
                      <a:pt x="307" y="66"/>
                    </a:lnTo>
                    <a:lnTo>
                      <a:pt x="311" y="76"/>
                    </a:lnTo>
                    <a:lnTo>
                      <a:pt x="311" y="76"/>
                    </a:lnTo>
                    <a:lnTo>
                      <a:pt x="313" y="88"/>
                    </a:lnTo>
                    <a:lnTo>
                      <a:pt x="313" y="98"/>
                    </a:lnTo>
                    <a:lnTo>
                      <a:pt x="313" y="118"/>
                    </a:lnTo>
                    <a:lnTo>
                      <a:pt x="309" y="138"/>
                    </a:lnTo>
                    <a:lnTo>
                      <a:pt x="301" y="158"/>
                    </a:lnTo>
                    <a:lnTo>
                      <a:pt x="301" y="158"/>
                    </a:lnTo>
                    <a:lnTo>
                      <a:pt x="291" y="176"/>
                    </a:lnTo>
                    <a:lnTo>
                      <a:pt x="281" y="192"/>
                    </a:lnTo>
                    <a:lnTo>
                      <a:pt x="257" y="224"/>
                    </a:lnTo>
                    <a:lnTo>
                      <a:pt x="257" y="224"/>
                    </a:lnTo>
                    <a:lnTo>
                      <a:pt x="231" y="254"/>
                    </a:lnTo>
                    <a:lnTo>
                      <a:pt x="200" y="280"/>
                    </a:lnTo>
                    <a:lnTo>
                      <a:pt x="200" y="280"/>
                    </a:lnTo>
                    <a:lnTo>
                      <a:pt x="170" y="306"/>
                    </a:lnTo>
                    <a:lnTo>
                      <a:pt x="170" y="306"/>
                    </a:lnTo>
                    <a:lnTo>
                      <a:pt x="154" y="318"/>
                    </a:lnTo>
                    <a:lnTo>
                      <a:pt x="138" y="328"/>
                    </a:lnTo>
                    <a:lnTo>
                      <a:pt x="138" y="328"/>
                    </a:lnTo>
                    <a:lnTo>
                      <a:pt x="118" y="336"/>
                    </a:lnTo>
                    <a:lnTo>
                      <a:pt x="98" y="342"/>
                    </a:lnTo>
                    <a:lnTo>
                      <a:pt x="78" y="342"/>
                    </a:lnTo>
                    <a:lnTo>
                      <a:pt x="68" y="342"/>
                    </a:lnTo>
                    <a:lnTo>
                      <a:pt x="58" y="338"/>
                    </a:lnTo>
                    <a:lnTo>
                      <a:pt x="58" y="338"/>
                    </a:lnTo>
                    <a:lnTo>
                      <a:pt x="48" y="334"/>
                    </a:lnTo>
                    <a:lnTo>
                      <a:pt x="38" y="330"/>
                    </a:lnTo>
                    <a:lnTo>
                      <a:pt x="30" y="322"/>
                    </a:lnTo>
                    <a:lnTo>
                      <a:pt x="24" y="316"/>
                    </a:lnTo>
                    <a:lnTo>
                      <a:pt x="24" y="316"/>
                    </a:lnTo>
                    <a:lnTo>
                      <a:pt x="12" y="298"/>
                    </a:lnTo>
                    <a:lnTo>
                      <a:pt x="6" y="280"/>
                    </a:lnTo>
                    <a:lnTo>
                      <a:pt x="6" y="280"/>
                    </a:lnTo>
                    <a:lnTo>
                      <a:pt x="2" y="260"/>
                    </a:lnTo>
                    <a:lnTo>
                      <a:pt x="0" y="250"/>
                    </a:lnTo>
                    <a:lnTo>
                      <a:pt x="0" y="240"/>
                    </a:lnTo>
                    <a:lnTo>
                      <a:pt x="0" y="240"/>
                    </a:lnTo>
                    <a:lnTo>
                      <a:pt x="2" y="230"/>
                    </a:lnTo>
                    <a:lnTo>
                      <a:pt x="4" y="222"/>
                    </a:lnTo>
                    <a:lnTo>
                      <a:pt x="8" y="212"/>
                    </a:lnTo>
                    <a:lnTo>
                      <a:pt x="14" y="204"/>
                    </a:lnTo>
                    <a:lnTo>
                      <a:pt x="14" y="204"/>
                    </a:lnTo>
                    <a:lnTo>
                      <a:pt x="26" y="190"/>
                    </a:lnTo>
                    <a:lnTo>
                      <a:pt x="42" y="180"/>
                    </a:lnTo>
                    <a:lnTo>
                      <a:pt x="60" y="172"/>
                    </a:lnTo>
                    <a:lnTo>
                      <a:pt x="78" y="166"/>
                    </a:lnTo>
                    <a:lnTo>
                      <a:pt x="78" y="166"/>
                    </a:lnTo>
                    <a:lnTo>
                      <a:pt x="94" y="164"/>
                    </a:lnTo>
                    <a:lnTo>
                      <a:pt x="112" y="162"/>
                    </a:lnTo>
                    <a:lnTo>
                      <a:pt x="130" y="162"/>
                    </a:lnTo>
                    <a:lnTo>
                      <a:pt x="148" y="164"/>
                    </a:lnTo>
                    <a:lnTo>
                      <a:pt x="148" y="164"/>
                    </a:lnTo>
                    <a:lnTo>
                      <a:pt x="180" y="170"/>
                    </a:lnTo>
                    <a:lnTo>
                      <a:pt x="212" y="178"/>
                    </a:lnTo>
                    <a:lnTo>
                      <a:pt x="241" y="192"/>
                    </a:lnTo>
                    <a:lnTo>
                      <a:pt x="267" y="208"/>
                    </a:lnTo>
                    <a:lnTo>
                      <a:pt x="267" y="208"/>
                    </a:lnTo>
                    <a:lnTo>
                      <a:pt x="289" y="226"/>
                    </a:lnTo>
                    <a:lnTo>
                      <a:pt x="307" y="246"/>
                    </a:lnTo>
                    <a:lnTo>
                      <a:pt x="307" y="246"/>
                    </a:lnTo>
                    <a:lnTo>
                      <a:pt x="315" y="258"/>
                    </a:lnTo>
                    <a:lnTo>
                      <a:pt x="323" y="268"/>
                    </a:lnTo>
                    <a:lnTo>
                      <a:pt x="327" y="280"/>
                    </a:lnTo>
                    <a:lnTo>
                      <a:pt x="329" y="292"/>
                    </a:lnTo>
                    <a:lnTo>
                      <a:pt x="329" y="292"/>
                    </a:lnTo>
                    <a:lnTo>
                      <a:pt x="329" y="300"/>
                    </a:lnTo>
                    <a:lnTo>
                      <a:pt x="327" y="306"/>
                    </a:lnTo>
                    <a:lnTo>
                      <a:pt x="325" y="310"/>
                    </a:lnTo>
                    <a:lnTo>
                      <a:pt x="321" y="314"/>
                    </a:lnTo>
                    <a:lnTo>
                      <a:pt x="321" y="314"/>
                    </a:lnTo>
                    <a:lnTo>
                      <a:pt x="317" y="318"/>
                    </a:lnTo>
                    <a:lnTo>
                      <a:pt x="311" y="320"/>
                    </a:lnTo>
                    <a:lnTo>
                      <a:pt x="301" y="322"/>
                    </a:lnTo>
                    <a:lnTo>
                      <a:pt x="301" y="322"/>
                    </a:lnTo>
                    <a:lnTo>
                      <a:pt x="291" y="322"/>
                    </a:lnTo>
                    <a:lnTo>
                      <a:pt x="281" y="320"/>
                    </a:lnTo>
                    <a:lnTo>
                      <a:pt x="265" y="312"/>
                    </a:lnTo>
                    <a:lnTo>
                      <a:pt x="265" y="312"/>
                    </a:lnTo>
                    <a:lnTo>
                      <a:pt x="251" y="302"/>
                    </a:lnTo>
                    <a:lnTo>
                      <a:pt x="243" y="292"/>
                    </a:lnTo>
                    <a:lnTo>
                      <a:pt x="235" y="282"/>
                    </a:lnTo>
                    <a:lnTo>
                      <a:pt x="228" y="272"/>
                    </a:lnTo>
                    <a:lnTo>
                      <a:pt x="228" y="272"/>
                    </a:lnTo>
                    <a:lnTo>
                      <a:pt x="220" y="256"/>
                    </a:lnTo>
                    <a:lnTo>
                      <a:pt x="220" y="256"/>
                    </a:lnTo>
                    <a:lnTo>
                      <a:pt x="228" y="272"/>
                    </a:lnTo>
                    <a:lnTo>
                      <a:pt x="228" y="272"/>
                    </a:lnTo>
                    <a:lnTo>
                      <a:pt x="235" y="280"/>
                    </a:lnTo>
                    <a:lnTo>
                      <a:pt x="243" y="290"/>
                    </a:lnTo>
                    <a:lnTo>
                      <a:pt x="253" y="300"/>
                    </a:lnTo>
                    <a:lnTo>
                      <a:pt x="265" y="310"/>
                    </a:lnTo>
                    <a:lnTo>
                      <a:pt x="265" y="310"/>
                    </a:lnTo>
                    <a:lnTo>
                      <a:pt x="281" y="318"/>
                    </a:lnTo>
                    <a:lnTo>
                      <a:pt x="291" y="320"/>
                    </a:lnTo>
                    <a:lnTo>
                      <a:pt x="301" y="320"/>
                    </a:lnTo>
                    <a:lnTo>
                      <a:pt x="301" y="320"/>
                    </a:lnTo>
                    <a:lnTo>
                      <a:pt x="311" y="318"/>
                    </a:lnTo>
                    <a:lnTo>
                      <a:pt x="319" y="314"/>
                    </a:lnTo>
                    <a:lnTo>
                      <a:pt x="319" y="314"/>
                    </a:lnTo>
                    <a:lnTo>
                      <a:pt x="323" y="310"/>
                    </a:lnTo>
                    <a:lnTo>
                      <a:pt x="325" y="304"/>
                    </a:lnTo>
                    <a:lnTo>
                      <a:pt x="327" y="294"/>
                    </a:lnTo>
                    <a:lnTo>
                      <a:pt x="327" y="294"/>
                    </a:lnTo>
                    <a:lnTo>
                      <a:pt x="325" y="282"/>
                    </a:lnTo>
                    <a:lnTo>
                      <a:pt x="319" y="270"/>
                    </a:lnTo>
                    <a:lnTo>
                      <a:pt x="313" y="260"/>
                    </a:lnTo>
                    <a:lnTo>
                      <a:pt x="305" y="250"/>
                    </a:lnTo>
                    <a:lnTo>
                      <a:pt x="305" y="250"/>
                    </a:lnTo>
                    <a:lnTo>
                      <a:pt x="287" y="230"/>
                    </a:lnTo>
                    <a:lnTo>
                      <a:pt x="263" y="212"/>
                    </a:lnTo>
                    <a:lnTo>
                      <a:pt x="263" y="212"/>
                    </a:lnTo>
                    <a:lnTo>
                      <a:pt x="239" y="196"/>
                    </a:lnTo>
                    <a:lnTo>
                      <a:pt x="210" y="184"/>
                    </a:lnTo>
                    <a:lnTo>
                      <a:pt x="178" y="176"/>
                    </a:lnTo>
                    <a:lnTo>
                      <a:pt x="146" y="170"/>
                    </a:lnTo>
                    <a:lnTo>
                      <a:pt x="146" y="170"/>
                    </a:lnTo>
                    <a:lnTo>
                      <a:pt x="130" y="170"/>
                    </a:lnTo>
                    <a:lnTo>
                      <a:pt x="112" y="170"/>
                    </a:lnTo>
                    <a:lnTo>
                      <a:pt x="96" y="172"/>
                    </a:lnTo>
                    <a:lnTo>
                      <a:pt x="78" y="174"/>
                    </a:lnTo>
                    <a:lnTo>
                      <a:pt x="78" y="174"/>
                    </a:lnTo>
                    <a:lnTo>
                      <a:pt x="62" y="180"/>
                    </a:lnTo>
                    <a:lnTo>
                      <a:pt x="46" y="186"/>
                    </a:lnTo>
                    <a:lnTo>
                      <a:pt x="32" y="196"/>
                    </a:lnTo>
                    <a:lnTo>
                      <a:pt x="20" y="210"/>
                    </a:lnTo>
                    <a:lnTo>
                      <a:pt x="20" y="210"/>
                    </a:lnTo>
                    <a:lnTo>
                      <a:pt x="16" y="216"/>
                    </a:lnTo>
                    <a:lnTo>
                      <a:pt x="14" y="224"/>
                    </a:lnTo>
                    <a:lnTo>
                      <a:pt x="10" y="232"/>
                    </a:lnTo>
                    <a:lnTo>
                      <a:pt x="10" y="242"/>
                    </a:lnTo>
                    <a:lnTo>
                      <a:pt x="10" y="242"/>
                    </a:lnTo>
                    <a:lnTo>
                      <a:pt x="12" y="258"/>
                    </a:lnTo>
                    <a:lnTo>
                      <a:pt x="16" y="276"/>
                    </a:lnTo>
                    <a:lnTo>
                      <a:pt x="16" y="276"/>
                    </a:lnTo>
                    <a:lnTo>
                      <a:pt x="22" y="294"/>
                    </a:lnTo>
                    <a:lnTo>
                      <a:pt x="32" y="308"/>
                    </a:lnTo>
                    <a:lnTo>
                      <a:pt x="32" y="308"/>
                    </a:lnTo>
                    <a:lnTo>
                      <a:pt x="38" y="314"/>
                    </a:lnTo>
                    <a:lnTo>
                      <a:pt x="44" y="320"/>
                    </a:lnTo>
                    <a:lnTo>
                      <a:pt x="52" y="324"/>
                    </a:lnTo>
                    <a:lnTo>
                      <a:pt x="60" y="328"/>
                    </a:lnTo>
                    <a:lnTo>
                      <a:pt x="60" y="328"/>
                    </a:lnTo>
                    <a:lnTo>
                      <a:pt x="78" y="330"/>
                    </a:lnTo>
                    <a:lnTo>
                      <a:pt x="96" y="330"/>
                    </a:lnTo>
                    <a:lnTo>
                      <a:pt x="114" y="324"/>
                    </a:lnTo>
                    <a:lnTo>
                      <a:pt x="132" y="318"/>
                    </a:lnTo>
                    <a:lnTo>
                      <a:pt x="132" y="318"/>
                    </a:lnTo>
                    <a:lnTo>
                      <a:pt x="146" y="308"/>
                    </a:lnTo>
                    <a:lnTo>
                      <a:pt x="162" y="296"/>
                    </a:lnTo>
                    <a:lnTo>
                      <a:pt x="162" y="296"/>
                    </a:lnTo>
                    <a:lnTo>
                      <a:pt x="192" y="270"/>
                    </a:lnTo>
                    <a:lnTo>
                      <a:pt x="192" y="270"/>
                    </a:lnTo>
                    <a:lnTo>
                      <a:pt x="218" y="244"/>
                    </a:lnTo>
                    <a:lnTo>
                      <a:pt x="245" y="214"/>
                    </a:lnTo>
                    <a:lnTo>
                      <a:pt x="267" y="184"/>
                    </a:lnTo>
                    <a:lnTo>
                      <a:pt x="277" y="168"/>
                    </a:lnTo>
                    <a:lnTo>
                      <a:pt x="285" y="150"/>
                    </a:lnTo>
                    <a:lnTo>
                      <a:pt x="285" y="150"/>
                    </a:lnTo>
                    <a:lnTo>
                      <a:pt x="291" y="134"/>
                    </a:lnTo>
                    <a:lnTo>
                      <a:pt x="295" y="116"/>
                    </a:lnTo>
                    <a:lnTo>
                      <a:pt x="295" y="98"/>
                    </a:lnTo>
                    <a:lnTo>
                      <a:pt x="293" y="82"/>
                    </a:lnTo>
                    <a:lnTo>
                      <a:pt x="293" y="82"/>
                    </a:lnTo>
                    <a:lnTo>
                      <a:pt x="285" y="68"/>
                    </a:lnTo>
                    <a:lnTo>
                      <a:pt x="275" y="56"/>
                    </a:lnTo>
                    <a:lnTo>
                      <a:pt x="261" y="46"/>
                    </a:lnTo>
                    <a:lnTo>
                      <a:pt x="247" y="36"/>
                    </a:lnTo>
                    <a:lnTo>
                      <a:pt x="247" y="36"/>
                    </a:lnTo>
                    <a:lnTo>
                      <a:pt x="231" y="30"/>
                    </a:lnTo>
                    <a:lnTo>
                      <a:pt x="212" y="26"/>
                    </a:lnTo>
                    <a:lnTo>
                      <a:pt x="212" y="26"/>
                    </a:lnTo>
                    <a:lnTo>
                      <a:pt x="196" y="22"/>
                    </a:lnTo>
                    <a:lnTo>
                      <a:pt x="196" y="22"/>
                    </a:lnTo>
                    <a:lnTo>
                      <a:pt x="180" y="20"/>
                    </a:lnTo>
                    <a:lnTo>
                      <a:pt x="180" y="20"/>
                    </a:lnTo>
                    <a:lnTo>
                      <a:pt x="164" y="22"/>
                    </a:lnTo>
                    <a:lnTo>
                      <a:pt x="148" y="26"/>
                    </a:lnTo>
                    <a:lnTo>
                      <a:pt x="134" y="30"/>
                    </a:lnTo>
                    <a:lnTo>
                      <a:pt x="118" y="38"/>
                    </a:lnTo>
                    <a:lnTo>
                      <a:pt x="118" y="38"/>
                    </a:lnTo>
                    <a:lnTo>
                      <a:pt x="106" y="44"/>
                    </a:lnTo>
                    <a:lnTo>
                      <a:pt x="92" y="54"/>
                    </a:lnTo>
                    <a:lnTo>
                      <a:pt x="80" y="64"/>
                    </a:lnTo>
                    <a:lnTo>
                      <a:pt x="72" y="74"/>
                    </a:lnTo>
                    <a:lnTo>
                      <a:pt x="72" y="74"/>
                    </a:lnTo>
                    <a:lnTo>
                      <a:pt x="62" y="86"/>
                    </a:lnTo>
                    <a:lnTo>
                      <a:pt x="58" y="98"/>
                    </a:lnTo>
                    <a:lnTo>
                      <a:pt x="54" y="110"/>
                    </a:lnTo>
                    <a:lnTo>
                      <a:pt x="52" y="124"/>
                    </a:lnTo>
                    <a:lnTo>
                      <a:pt x="52" y="124"/>
                    </a:lnTo>
                    <a:lnTo>
                      <a:pt x="50" y="150"/>
                    </a:lnTo>
                    <a:lnTo>
                      <a:pt x="54" y="176"/>
                    </a:lnTo>
                    <a:lnTo>
                      <a:pt x="60" y="200"/>
                    </a:lnTo>
                    <a:lnTo>
                      <a:pt x="66" y="224"/>
                    </a:lnTo>
                    <a:lnTo>
                      <a:pt x="66" y="224"/>
                    </a:lnTo>
                    <a:lnTo>
                      <a:pt x="74" y="244"/>
                    </a:lnTo>
                    <a:lnTo>
                      <a:pt x="84" y="262"/>
                    </a:lnTo>
                    <a:lnTo>
                      <a:pt x="92" y="278"/>
                    </a:lnTo>
                    <a:lnTo>
                      <a:pt x="102" y="292"/>
                    </a:lnTo>
                    <a:lnTo>
                      <a:pt x="102" y="292"/>
                    </a:lnTo>
                    <a:lnTo>
                      <a:pt x="112" y="304"/>
                    </a:lnTo>
                    <a:lnTo>
                      <a:pt x="122" y="312"/>
                    </a:lnTo>
                    <a:lnTo>
                      <a:pt x="130" y="318"/>
                    </a:lnTo>
                    <a:lnTo>
                      <a:pt x="138" y="324"/>
                    </a:lnTo>
                    <a:lnTo>
                      <a:pt x="138" y="324"/>
                    </a:lnTo>
                    <a:lnTo>
                      <a:pt x="148" y="328"/>
                    </a:lnTo>
                    <a:lnTo>
                      <a:pt x="148" y="328"/>
                    </a:lnTo>
                    <a:lnTo>
                      <a:pt x="152" y="328"/>
                    </a:lnTo>
                    <a:lnTo>
                      <a:pt x="144"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40">
                <a:extLst>
                  <a:ext uri="{FF2B5EF4-FFF2-40B4-BE49-F238E27FC236}">
                    <a16:creationId xmlns:a16="http://schemas.microsoft.com/office/drawing/2014/main" id="{49974C59-5028-40BE-97E2-557996906E86}"/>
                  </a:ext>
                </a:extLst>
              </p:cNvPr>
              <p:cNvSpPr>
                <a:spLocks/>
              </p:cNvSpPr>
              <p:nvPr/>
            </p:nvSpPr>
            <p:spPr bwMode="auto">
              <a:xfrm>
                <a:off x="9277" y="4039"/>
                <a:ext cx="373" cy="170"/>
              </a:xfrm>
              <a:custGeom>
                <a:avLst/>
                <a:gdLst>
                  <a:gd name="T0" fmla="*/ 269 w 373"/>
                  <a:gd name="T1" fmla="*/ 32 h 170"/>
                  <a:gd name="T2" fmla="*/ 271 w 373"/>
                  <a:gd name="T3" fmla="*/ 28 h 170"/>
                  <a:gd name="T4" fmla="*/ 275 w 373"/>
                  <a:gd name="T5" fmla="*/ 24 h 170"/>
                  <a:gd name="T6" fmla="*/ 279 w 373"/>
                  <a:gd name="T7" fmla="*/ 22 h 170"/>
                  <a:gd name="T8" fmla="*/ 305 w 373"/>
                  <a:gd name="T9" fmla="*/ 12 h 170"/>
                  <a:gd name="T10" fmla="*/ 337 w 373"/>
                  <a:gd name="T11" fmla="*/ 18 h 170"/>
                  <a:gd name="T12" fmla="*/ 357 w 373"/>
                  <a:gd name="T13" fmla="*/ 32 h 170"/>
                  <a:gd name="T14" fmla="*/ 371 w 373"/>
                  <a:gd name="T15" fmla="*/ 56 h 170"/>
                  <a:gd name="T16" fmla="*/ 373 w 373"/>
                  <a:gd name="T17" fmla="*/ 86 h 170"/>
                  <a:gd name="T18" fmla="*/ 357 w 373"/>
                  <a:gd name="T19" fmla="*/ 128 h 170"/>
                  <a:gd name="T20" fmla="*/ 335 w 373"/>
                  <a:gd name="T21" fmla="*/ 150 h 170"/>
                  <a:gd name="T22" fmla="*/ 305 w 373"/>
                  <a:gd name="T23" fmla="*/ 166 h 170"/>
                  <a:gd name="T24" fmla="*/ 255 w 373"/>
                  <a:gd name="T25" fmla="*/ 168 h 170"/>
                  <a:gd name="T26" fmla="*/ 222 w 373"/>
                  <a:gd name="T27" fmla="*/ 158 h 170"/>
                  <a:gd name="T28" fmla="*/ 178 w 373"/>
                  <a:gd name="T29" fmla="*/ 132 h 170"/>
                  <a:gd name="T30" fmla="*/ 128 w 373"/>
                  <a:gd name="T31" fmla="*/ 92 h 170"/>
                  <a:gd name="T32" fmla="*/ 60 w 373"/>
                  <a:gd name="T33" fmla="*/ 28 h 170"/>
                  <a:gd name="T34" fmla="*/ 34 w 373"/>
                  <a:gd name="T35" fmla="*/ 6 h 170"/>
                  <a:gd name="T36" fmla="*/ 24 w 373"/>
                  <a:gd name="T37" fmla="*/ 6 h 170"/>
                  <a:gd name="T38" fmla="*/ 12 w 373"/>
                  <a:gd name="T39" fmla="*/ 20 h 170"/>
                  <a:gd name="T40" fmla="*/ 6 w 373"/>
                  <a:gd name="T41" fmla="*/ 30 h 170"/>
                  <a:gd name="T42" fmla="*/ 8 w 373"/>
                  <a:gd name="T43" fmla="*/ 62 h 170"/>
                  <a:gd name="T44" fmla="*/ 20 w 373"/>
                  <a:gd name="T45" fmla="*/ 88 h 170"/>
                  <a:gd name="T46" fmla="*/ 40 w 373"/>
                  <a:gd name="T47" fmla="*/ 106 h 170"/>
                  <a:gd name="T48" fmla="*/ 56 w 373"/>
                  <a:gd name="T49" fmla="*/ 114 h 170"/>
                  <a:gd name="T50" fmla="*/ 50 w 373"/>
                  <a:gd name="T51" fmla="*/ 112 h 170"/>
                  <a:gd name="T52" fmla="*/ 30 w 373"/>
                  <a:gd name="T53" fmla="*/ 100 h 170"/>
                  <a:gd name="T54" fmla="*/ 8 w 373"/>
                  <a:gd name="T55" fmla="*/ 74 h 170"/>
                  <a:gd name="T56" fmla="*/ 0 w 373"/>
                  <a:gd name="T57" fmla="*/ 42 h 170"/>
                  <a:gd name="T58" fmla="*/ 8 w 373"/>
                  <a:gd name="T59" fmla="*/ 18 h 170"/>
                  <a:gd name="T60" fmla="*/ 14 w 373"/>
                  <a:gd name="T61" fmla="*/ 6 h 170"/>
                  <a:gd name="T62" fmla="*/ 28 w 373"/>
                  <a:gd name="T63" fmla="*/ 0 h 170"/>
                  <a:gd name="T64" fmla="*/ 42 w 373"/>
                  <a:gd name="T65" fmla="*/ 4 h 170"/>
                  <a:gd name="T66" fmla="*/ 88 w 373"/>
                  <a:gd name="T67" fmla="*/ 42 h 170"/>
                  <a:gd name="T68" fmla="*/ 160 w 373"/>
                  <a:gd name="T69" fmla="*/ 102 h 170"/>
                  <a:gd name="T70" fmla="*/ 214 w 373"/>
                  <a:gd name="T71" fmla="*/ 138 h 170"/>
                  <a:gd name="T72" fmla="*/ 242 w 373"/>
                  <a:gd name="T73" fmla="*/ 148 h 170"/>
                  <a:gd name="T74" fmla="*/ 287 w 373"/>
                  <a:gd name="T75" fmla="*/ 152 h 170"/>
                  <a:gd name="T76" fmla="*/ 311 w 373"/>
                  <a:gd name="T77" fmla="*/ 142 h 170"/>
                  <a:gd name="T78" fmla="*/ 339 w 373"/>
                  <a:gd name="T79" fmla="*/ 116 h 170"/>
                  <a:gd name="T80" fmla="*/ 347 w 373"/>
                  <a:gd name="T81" fmla="*/ 94 h 170"/>
                  <a:gd name="T82" fmla="*/ 349 w 373"/>
                  <a:gd name="T83" fmla="*/ 72 h 170"/>
                  <a:gd name="T84" fmla="*/ 343 w 373"/>
                  <a:gd name="T85" fmla="*/ 56 h 170"/>
                  <a:gd name="T86" fmla="*/ 331 w 373"/>
                  <a:gd name="T87" fmla="*/ 44 h 170"/>
                  <a:gd name="T88" fmla="*/ 309 w 373"/>
                  <a:gd name="T89" fmla="*/ 38 h 170"/>
                  <a:gd name="T90" fmla="*/ 295 w 373"/>
                  <a:gd name="T91" fmla="*/ 44 h 170"/>
                  <a:gd name="T92" fmla="*/ 293 w 373"/>
                  <a:gd name="T93" fmla="*/ 46 h 170"/>
                  <a:gd name="T94" fmla="*/ 293 w 373"/>
                  <a:gd name="T95" fmla="*/ 46 h 170"/>
                  <a:gd name="T96" fmla="*/ 295 w 373"/>
                  <a:gd name="T97" fmla="*/ 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3" h="170">
                    <a:moveTo>
                      <a:pt x="269" y="32"/>
                    </a:moveTo>
                    <a:lnTo>
                      <a:pt x="269" y="32"/>
                    </a:lnTo>
                    <a:lnTo>
                      <a:pt x="269" y="32"/>
                    </a:lnTo>
                    <a:lnTo>
                      <a:pt x="269" y="32"/>
                    </a:lnTo>
                    <a:lnTo>
                      <a:pt x="271" y="28"/>
                    </a:lnTo>
                    <a:lnTo>
                      <a:pt x="271" y="28"/>
                    </a:lnTo>
                    <a:lnTo>
                      <a:pt x="275" y="26"/>
                    </a:lnTo>
                    <a:lnTo>
                      <a:pt x="275" y="26"/>
                    </a:lnTo>
                    <a:lnTo>
                      <a:pt x="275" y="24"/>
                    </a:lnTo>
                    <a:lnTo>
                      <a:pt x="275" y="24"/>
                    </a:lnTo>
                    <a:lnTo>
                      <a:pt x="279" y="22"/>
                    </a:lnTo>
                    <a:lnTo>
                      <a:pt x="279" y="22"/>
                    </a:lnTo>
                    <a:lnTo>
                      <a:pt x="289" y="16"/>
                    </a:lnTo>
                    <a:lnTo>
                      <a:pt x="305" y="12"/>
                    </a:lnTo>
                    <a:lnTo>
                      <a:pt x="305" y="12"/>
                    </a:lnTo>
                    <a:lnTo>
                      <a:pt x="315" y="12"/>
                    </a:lnTo>
                    <a:lnTo>
                      <a:pt x="327" y="14"/>
                    </a:lnTo>
                    <a:lnTo>
                      <a:pt x="337" y="18"/>
                    </a:lnTo>
                    <a:lnTo>
                      <a:pt x="347" y="24"/>
                    </a:lnTo>
                    <a:lnTo>
                      <a:pt x="347" y="24"/>
                    </a:lnTo>
                    <a:lnTo>
                      <a:pt x="357" y="32"/>
                    </a:lnTo>
                    <a:lnTo>
                      <a:pt x="365" y="42"/>
                    </a:lnTo>
                    <a:lnTo>
                      <a:pt x="365" y="42"/>
                    </a:lnTo>
                    <a:lnTo>
                      <a:pt x="371" y="56"/>
                    </a:lnTo>
                    <a:lnTo>
                      <a:pt x="373" y="70"/>
                    </a:lnTo>
                    <a:lnTo>
                      <a:pt x="373" y="70"/>
                    </a:lnTo>
                    <a:lnTo>
                      <a:pt x="373" y="86"/>
                    </a:lnTo>
                    <a:lnTo>
                      <a:pt x="369" y="100"/>
                    </a:lnTo>
                    <a:lnTo>
                      <a:pt x="365" y="114"/>
                    </a:lnTo>
                    <a:lnTo>
                      <a:pt x="357" y="128"/>
                    </a:lnTo>
                    <a:lnTo>
                      <a:pt x="357" y="128"/>
                    </a:lnTo>
                    <a:lnTo>
                      <a:pt x="347" y="140"/>
                    </a:lnTo>
                    <a:lnTo>
                      <a:pt x="335" y="150"/>
                    </a:lnTo>
                    <a:lnTo>
                      <a:pt x="321" y="160"/>
                    </a:lnTo>
                    <a:lnTo>
                      <a:pt x="305" y="166"/>
                    </a:lnTo>
                    <a:lnTo>
                      <a:pt x="305" y="166"/>
                    </a:lnTo>
                    <a:lnTo>
                      <a:pt x="289" y="170"/>
                    </a:lnTo>
                    <a:lnTo>
                      <a:pt x="271" y="170"/>
                    </a:lnTo>
                    <a:lnTo>
                      <a:pt x="255" y="168"/>
                    </a:lnTo>
                    <a:lnTo>
                      <a:pt x="238" y="164"/>
                    </a:lnTo>
                    <a:lnTo>
                      <a:pt x="238" y="164"/>
                    </a:lnTo>
                    <a:lnTo>
                      <a:pt x="222" y="158"/>
                    </a:lnTo>
                    <a:lnTo>
                      <a:pt x="206" y="150"/>
                    </a:lnTo>
                    <a:lnTo>
                      <a:pt x="192" y="142"/>
                    </a:lnTo>
                    <a:lnTo>
                      <a:pt x="178" y="132"/>
                    </a:lnTo>
                    <a:lnTo>
                      <a:pt x="178" y="132"/>
                    </a:lnTo>
                    <a:lnTo>
                      <a:pt x="152" y="112"/>
                    </a:lnTo>
                    <a:lnTo>
                      <a:pt x="128" y="92"/>
                    </a:lnTo>
                    <a:lnTo>
                      <a:pt x="82" y="50"/>
                    </a:lnTo>
                    <a:lnTo>
                      <a:pt x="82" y="50"/>
                    </a:lnTo>
                    <a:lnTo>
                      <a:pt x="60" y="28"/>
                    </a:lnTo>
                    <a:lnTo>
                      <a:pt x="40" y="10"/>
                    </a:lnTo>
                    <a:lnTo>
                      <a:pt x="40" y="10"/>
                    </a:lnTo>
                    <a:lnTo>
                      <a:pt x="34" y="6"/>
                    </a:lnTo>
                    <a:lnTo>
                      <a:pt x="28" y="6"/>
                    </a:lnTo>
                    <a:lnTo>
                      <a:pt x="28" y="6"/>
                    </a:lnTo>
                    <a:lnTo>
                      <a:pt x="24" y="6"/>
                    </a:lnTo>
                    <a:lnTo>
                      <a:pt x="18" y="10"/>
                    </a:lnTo>
                    <a:lnTo>
                      <a:pt x="18" y="10"/>
                    </a:lnTo>
                    <a:lnTo>
                      <a:pt x="12" y="20"/>
                    </a:lnTo>
                    <a:lnTo>
                      <a:pt x="12" y="20"/>
                    </a:lnTo>
                    <a:lnTo>
                      <a:pt x="6" y="30"/>
                    </a:lnTo>
                    <a:lnTo>
                      <a:pt x="6" y="30"/>
                    </a:lnTo>
                    <a:lnTo>
                      <a:pt x="4" y="42"/>
                    </a:lnTo>
                    <a:lnTo>
                      <a:pt x="6" y="52"/>
                    </a:lnTo>
                    <a:lnTo>
                      <a:pt x="8" y="62"/>
                    </a:lnTo>
                    <a:lnTo>
                      <a:pt x="10" y="72"/>
                    </a:lnTo>
                    <a:lnTo>
                      <a:pt x="10" y="72"/>
                    </a:lnTo>
                    <a:lnTo>
                      <a:pt x="20" y="88"/>
                    </a:lnTo>
                    <a:lnTo>
                      <a:pt x="30" y="98"/>
                    </a:lnTo>
                    <a:lnTo>
                      <a:pt x="30" y="98"/>
                    </a:lnTo>
                    <a:lnTo>
                      <a:pt x="40" y="106"/>
                    </a:lnTo>
                    <a:lnTo>
                      <a:pt x="50" y="110"/>
                    </a:lnTo>
                    <a:lnTo>
                      <a:pt x="50" y="110"/>
                    </a:lnTo>
                    <a:lnTo>
                      <a:pt x="56" y="114"/>
                    </a:lnTo>
                    <a:lnTo>
                      <a:pt x="56" y="114"/>
                    </a:lnTo>
                    <a:lnTo>
                      <a:pt x="50" y="112"/>
                    </a:lnTo>
                    <a:lnTo>
                      <a:pt x="50" y="112"/>
                    </a:lnTo>
                    <a:lnTo>
                      <a:pt x="40" y="108"/>
                    </a:lnTo>
                    <a:lnTo>
                      <a:pt x="30" y="100"/>
                    </a:lnTo>
                    <a:lnTo>
                      <a:pt x="30" y="100"/>
                    </a:lnTo>
                    <a:lnTo>
                      <a:pt x="18" y="88"/>
                    </a:lnTo>
                    <a:lnTo>
                      <a:pt x="8" y="74"/>
                    </a:lnTo>
                    <a:lnTo>
                      <a:pt x="8" y="74"/>
                    </a:lnTo>
                    <a:lnTo>
                      <a:pt x="4" y="64"/>
                    </a:lnTo>
                    <a:lnTo>
                      <a:pt x="2" y="52"/>
                    </a:lnTo>
                    <a:lnTo>
                      <a:pt x="0" y="42"/>
                    </a:lnTo>
                    <a:lnTo>
                      <a:pt x="2" y="30"/>
                    </a:lnTo>
                    <a:lnTo>
                      <a:pt x="2" y="30"/>
                    </a:lnTo>
                    <a:lnTo>
                      <a:pt x="8" y="18"/>
                    </a:lnTo>
                    <a:lnTo>
                      <a:pt x="8" y="18"/>
                    </a:lnTo>
                    <a:lnTo>
                      <a:pt x="14" y="6"/>
                    </a:lnTo>
                    <a:lnTo>
                      <a:pt x="14" y="6"/>
                    </a:lnTo>
                    <a:lnTo>
                      <a:pt x="20" y="2"/>
                    </a:lnTo>
                    <a:lnTo>
                      <a:pt x="28" y="0"/>
                    </a:lnTo>
                    <a:lnTo>
                      <a:pt x="28" y="0"/>
                    </a:lnTo>
                    <a:lnTo>
                      <a:pt x="36" y="0"/>
                    </a:lnTo>
                    <a:lnTo>
                      <a:pt x="42" y="4"/>
                    </a:lnTo>
                    <a:lnTo>
                      <a:pt x="42" y="4"/>
                    </a:lnTo>
                    <a:lnTo>
                      <a:pt x="54" y="14"/>
                    </a:lnTo>
                    <a:lnTo>
                      <a:pt x="66" y="22"/>
                    </a:lnTo>
                    <a:lnTo>
                      <a:pt x="88" y="42"/>
                    </a:lnTo>
                    <a:lnTo>
                      <a:pt x="88" y="42"/>
                    </a:lnTo>
                    <a:lnTo>
                      <a:pt x="136" y="84"/>
                    </a:lnTo>
                    <a:lnTo>
                      <a:pt x="160" y="102"/>
                    </a:lnTo>
                    <a:lnTo>
                      <a:pt x="186" y="120"/>
                    </a:lnTo>
                    <a:lnTo>
                      <a:pt x="186" y="120"/>
                    </a:lnTo>
                    <a:lnTo>
                      <a:pt x="214" y="138"/>
                    </a:lnTo>
                    <a:lnTo>
                      <a:pt x="228" y="144"/>
                    </a:lnTo>
                    <a:lnTo>
                      <a:pt x="242" y="148"/>
                    </a:lnTo>
                    <a:lnTo>
                      <a:pt x="242" y="148"/>
                    </a:lnTo>
                    <a:lnTo>
                      <a:pt x="257" y="152"/>
                    </a:lnTo>
                    <a:lnTo>
                      <a:pt x="273" y="152"/>
                    </a:lnTo>
                    <a:lnTo>
                      <a:pt x="287" y="152"/>
                    </a:lnTo>
                    <a:lnTo>
                      <a:pt x="299" y="148"/>
                    </a:lnTo>
                    <a:lnTo>
                      <a:pt x="299" y="148"/>
                    </a:lnTo>
                    <a:lnTo>
                      <a:pt x="311" y="142"/>
                    </a:lnTo>
                    <a:lnTo>
                      <a:pt x="323" y="134"/>
                    </a:lnTo>
                    <a:lnTo>
                      <a:pt x="331" y="126"/>
                    </a:lnTo>
                    <a:lnTo>
                      <a:pt x="339" y="116"/>
                    </a:lnTo>
                    <a:lnTo>
                      <a:pt x="339" y="116"/>
                    </a:lnTo>
                    <a:lnTo>
                      <a:pt x="343" y="104"/>
                    </a:lnTo>
                    <a:lnTo>
                      <a:pt x="347" y="94"/>
                    </a:lnTo>
                    <a:lnTo>
                      <a:pt x="349" y="82"/>
                    </a:lnTo>
                    <a:lnTo>
                      <a:pt x="349" y="72"/>
                    </a:lnTo>
                    <a:lnTo>
                      <a:pt x="349" y="72"/>
                    </a:lnTo>
                    <a:lnTo>
                      <a:pt x="347" y="64"/>
                    </a:lnTo>
                    <a:lnTo>
                      <a:pt x="343" y="56"/>
                    </a:lnTo>
                    <a:lnTo>
                      <a:pt x="343" y="56"/>
                    </a:lnTo>
                    <a:lnTo>
                      <a:pt x="337" y="50"/>
                    </a:lnTo>
                    <a:lnTo>
                      <a:pt x="331" y="44"/>
                    </a:lnTo>
                    <a:lnTo>
                      <a:pt x="331" y="44"/>
                    </a:lnTo>
                    <a:lnTo>
                      <a:pt x="325" y="40"/>
                    </a:lnTo>
                    <a:lnTo>
                      <a:pt x="321" y="38"/>
                    </a:lnTo>
                    <a:lnTo>
                      <a:pt x="309" y="38"/>
                    </a:lnTo>
                    <a:lnTo>
                      <a:pt x="309" y="38"/>
                    </a:lnTo>
                    <a:lnTo>
                      <a:pt x="301" y="42"/>
                    </a:lnTo>
                    <a:lnTo>
                      <a:pt x="295" y="44"/>
                    </a:lnTo>
                    <a:lnTo>
                      <a:pt x="295" y="44"/>
                    </a:lnTo>
                    <a:lnTo>
                      <a:pt x="293" y="46"/>
                    </a:lnTo>
                    <a:lnTo>
                      <a:pt x="293" y="46"/>
                    </a:lnTo>
                    <a:lnTo>
                      <a:pt x="293" y="46"/>
                    </a:lnTo>
                    <a:lnTo>
                      <a:pt x="293" y="46"/>
                    </a:lnTo>
                    <a:lnTo>
                      <a:pt x="293" y="46"/>
                    </a:lnTo>
                    <a:lnTo>
                      <a:pt x="295" y="44"/>
                    </a:lnTo>
                    <a:lnTo>
                      <a:pt x="295" y="44"/>
                    </a:lnTo>
                    <a:lnTo>
                      <a:pt x="295" y="46"/>
                    </a:lnTo>
                    <a:lnTo>
                      <a:pt x="269"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41">
                <a:extLst>
                  <a:ext uri="{FF2B5EF4-FFF2-40B4-BE49-F238E27FC236}">
                    <a16:creationId xmlns:a16="http://schemas.microsoft.com/office/drawing/2014/main" id="{73B0E9A2-2CF2-425C-ADB9-C15951D0BB42}"/>
                  </a:ext>
                </a:extLst>
              </p:cNvPr>
              <p:cNvSpPr>
                <a:spLocks/>
              </p:cNvSpPr>
              <p:nvPr/>
            </p:nvSpPr>
            <p:spPr bwMode="auto">
              <a:xfrm>
                <a:off x="9487" y="4311"/>
                <a:ext cx="43" cy="212"/>
              </a:xfrm>
              <a:custGeom>
                <a:avLst/>
                <a:gdLst>
                  <a:gd name="T0" fmla="*/ 14 w 43"/>
                  <a:gd name="T1" fmla="*/ 0 h 212"/>
                  <a:gd name="T2" fmla="*/ 14 w 43"/>
                  <a:gd name="T3" fmla="*/ 0 h 212"/>
                  <a:gd name="T4" fmla="*/ 16 w 43"/>
                  <a:gd name="T5" fmla="*/ 8 h 212"/>
                  <a:gd name="T6" fmla="*/ 16 w 43"/>
                  <a:gd name="T7" fmla="*/ 8 h 212"/>
                  <a:gd name="T8" fmla="*/ 18 w 43"/>
                  <a:gd name="T9" fmla="*/ 20 h 212"/>
                  <a:gd name="T10" fmla="*/ 18 w 43"/>
                  <a:gd name="T11" fmla="*/ 20 h 212"/>
                  <a:gd name="T12" fmla="*/ 18 w 43"/>
                  <a:gd name="T13" fmla="*/ 34 h 212"/>
                  <a:gd name="T14" fmla="*/ 18 w 43"/>
                  <a:gd name="T15" fmla="*/ 34 h 212"/>
                  <a:gd name="T16" fmla="*/ 20 w 43"/>
                  <a:gd name="T17" fmla="*/ 68 h 212"/>
                  <a:gd name="T18" fmla="*/ 22 w 43"/>
                  <a:gd name="T19" fmla="*/ 108 h 212"/>
                  <a:gd name="T20" fmla="*/ 22 w 43"/>
                  <a:gd name="T21" fmla="*/ 108 h 212"/>
                  <a:gd name="T22" fmla="*/ 24 w 43"/>
                  <a:gd name="T23" fmla="*/ 148 h 212"/>
                  <a:gd name="T24" fmla="*/ 24 w 43"/>
                  <a:gd name="T25" fmla="*/ 148 h 212"/>
                  <a:gd name="T26" fmla="*/ 26 w 43"/>
                  <a:gd name="T27" fmla="*/ 166 h 212"/>
                  <a:gd name="T28" fmla="*/ 28 w 43"/>
                  <a:gd name="T29" fmla="*/ 182 h 212"/>
                  <a:gd name="T30" fmla="*/ 28 w 43"/>
                  <a:gd name="T31" fmla="*/ 182 h 212"/>
                  <a:gd name="T32" fmla="*/ 32 w 43"/>
                  <a:gd name="T33" fmla="*/ 196 h 212"/>
                  <a:gd name="T34" fmla="*/ 32 w 43"/>
                  <a:gd name="T35" fmla="*/ 196 h 212"/>
                  <a:gd name="T36" fmla="*/ 37 w 43"/>
                  <a:gd name="T37" fmla="*/ 206 h 212"/>
                  <a:gd name="T38" fmla="*/ 37 w 43"/>
                  <a:gd name="T39" fmla="*/ 206 h 212"/>
                  <a:gd name="T40" fmla="*/ 43 w 43"/>
                  <a:gd name="T41" fmla="*/ 212 h 212"/>
                  <a:gd name="T42" fmla="*/ 43 w 43"/>
                  <a:gd name="T43" fmla="*/ 212 h 212"/>
                  <a:gd name="T44" fmla="*/ 37 w 43"/>
                  <a:gd name="T45" fmla="*/ 206 h 212"/>
                  <a:gd name="T46" fmla="*/ 37 w 43"/>
                  <a:gd name="T47" fmla="*/ 206 h 212"/>
                  <a:gd name="T48" fmla="*/ 30 w 43"/>
                  <a:gd name="T49" fmla="*/ 196 h 212"/>
                  <a:gd name="T50" fmla="*/ 30 w 43"/>
                  <a:gd name="T51" fmla="*/ 196 h 212"/>
                  <a:gd name="T52" fmla="*/ 26 w 43"/>
                  <a:gd name="T53" fmla="*/ 182 h 212"/>
                  <a:gd name="T54" fmla="*/ 26 w 43"/>
                  <a:gd name="T55" fmla="*/ 182 h 212"/>
                  <a:gd name="T56" fmla="*/ 22 w 43"/>
                  <a:gd name="T57" fmla="*/ 166 h 212"/>
                  <a:gd name="T58" fmla="*/ 20 w 43"/>
                  <a:gd name="T59" fmla="*/ 148 h 212"/>
                  <a:gd name="T60" fmla="*/ 20 w 43"/>
                  <a:gd name="T61" fmla="*/ 148 h 212"/>
                  <a:gd name="T62" fmla="*/ 14 w 43"/>
                  <a:gd name="T63" fmla="*/ 110 h 212"/>
                  <a:gd name="T64" fmla="*/ 14 w 43"/>
                  <a:gd name="T65" fmla="*/ 110 h 212"/>
                  <a:gd name="T66" fmla="*/ 12 w 43"/>
                  <a:gd name="T67" fmla="*/ 70 h 212"/>
                  <a:gd name="T68" fmla="*/ 6 w 43"/>
                  <a:gd name="T69" fmla="*/ 36 h 212"/>
                  <a:gd name="T70" fmla="*/ 6 w 43"/>
                  <a:gd name="T71" fmla="*/ 36 h 212"/>
                  <a:gd name="T72" fmla="*/ 4 w 43"/>
                  <a:gd name="T73" fmla="*/ 22 h 212"/>
                  <a:gd name="T74" fmla="*/ 4 w 43"/>
                  <a:gd name="T75" fmla="*/ 22 h 212"/>
                  <a:gd name="T76" fmla="*/ 2 w 43"/>
                  <a:gd name="T77" fmla="*/ 12 h 212"/>
                  <a:gd name="T78" fmla="*/ 2 w 43"/>
                  <a:gd name="T79" fmla="*/ 12 h 212"/>
                  <a:gd name="T80" fmla="*/ 0 w 43"/>
                  <a:gd name="T81" fmla="*/ 4 h 212"/>
                  <a:gd name="T82" fmla="*/ 14 w 43"/>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212">
                    <a:moveTo>
                      <a:pt x="14" y="0"/>
                    </a:moveTo>
                    <a:lnTo>
                      <a:pt x="14" y="0"/>
                    </a:lnTo>
                    <a:lnTo>
                      <a:pt x="16" y="8"/>
                    </a:lnTo>
                    <a:lnTo>
                      <a:pt x="16" y="8"/>
                    </a:lnTo>
                    <a:lnTo>
                      <a:pt x="18" y="20"/>
                    </a:lnTo>
                    <a:lnTo>
                      <a:pt x="18" y="20"/>
                    </a:lnTo>
                    <a:lnTo>
                      <a:pt x="18" y="34"/>
                    </a:lnTo>
                    <a:lnTo>
                      <a:pt x="18" y="34"/>
                    </a:lnTo>
                    <a:lnTo>
                      <a:pt x="20" y="68"/>
                    </a:lnTo>
                    <a:lnTo>
                      <a:pt x="22" y="108"/>
                    </a:lnTo>
                    <a:lnTo>
                      <a:pt x="22" y="108"/>
                    </a:lnTo>
                    <a:lnTo>
                      <a:pt x="24" y="148"/>
                    </a:lnTo>
                    <a:lnTo>
                      <a:pt x="24" y="148"/>
                    </a:lnTo>
                    <a:lnTo>
                      <a:pt x="26" y="166"/>
                    </a:lnTo>
                    <a:lnTo>
                      <a:pt x="28" y="182"/>
                    </a:lnTo>
                    <a:lnTo>
                      <a:pt x="28" y="182"/>
                    </a:lnTo>
                    <a:lnTo>
                      <a:pt x="32" y="196"/>
                    </a:lnTo>
                    <a:lnTo>
                      <a:pt x="32" y="196"/>
                    </a:lnTo>
                    <a:lnTo>
                      <a:pt x="37" y="206"/>
                    </a:lnTo>
                    <a:lnTo>
                      <a:pt x="37" y="206"/>
                    </a:lnTo>
                    <a:lnTo>
                      <a:pt x="43" y="212"/>
                    </a:lnTo>
                    <a:lnTo>
                      <a:pt x="43" y="212"/>
                    </a:lnTo>
                    <a:lnTo>
                      <a:pt x="37" y="206"/>
                    </a:lnTo>
                    <a:lnTo>
                      <a:pt x="37" y="206"/>
                    </a:lnTo>
                    <a:lnTo>
                      <a:pt x="30" y="196"/>
                    </a:lnTo>
                    <a:lnTo>
                      <a:pt x="30" y="196"/>
                    </a:lnTo>
                    <a:lnTo>
                      <a:pt x="26" y="182"/>
                    </a:lnTo>
                    <a:lnTo>
                      <a:pt x="26" y="182"/>
                    </a:lnTo>
                    <a:lnTo>
                      <a:pt x="22" y="166"/>
                    </a:lnTo>
                    <a:lnTo>
                      <a:pt x="20" y="148"/>
                    </a:lnTo>
                    <a:lnTo>
                      <a:pt x="20" y="148"/>
                    </a:lnTo>
                    <a:lnTo>
                      <a:pt x="14" y="110"/>
                    </a:lnTo>
                    <a:lnTo>
                      <a:pt x="14" y="110"/>
                    </a:lnTo>
                    <a:lnTo>
                      <a:pt x="12" y="70"/>
                    </a:lnTo>
                    <a:lnTo>
                      <a:pt x="6" y="36"/>
                    </a:lnTo>
                    <a:lnTo>
                      <a:pt x="6" y="36"/>
                    </a:lnTo>
                    <a:lnTo>
                      <a:pt x="4" y="22"/>
                    </a:lnTo>
                    <a:lnTo>
                      <a:pt x="4" y="22"/>
                    </a:lnTo>
                    <a:lnTo>
                      <a:pt x="2" y="12"/>
                    </a:lnTo>
                    <a:lnTo>
                      <a:pt x="2" y="12"/>
                    </a:lnTo>
                    <a:lnTo>
                      <a:pt x="0"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42">
                <a:extLst>
                  <a:ext uri="{FF2B5EF4-FFF2-40B4-BE49-F238E27FC236}">
                    <a16:creationId xmlns:a16="http://schemas.microsoft.com/office/drawing/2014/main" id="{54D842AD-0858-4005-9948-7E9C58789A1C}"/>
                  </a:ext>
                </a:extLst>
              </p:cNvPr>
              <p:cNvSpPr>
                <a:spLocks/>
              </p:cNvSpPr>
              <p:nvPr/>
            </p:nvSpPr>
            <p:spPr bwMode="auto">
              <a:xfrm>
                <a:off x="9405" y="5756"/>
                <a:ext cx="114" cy="196"/>
              </a:xfrm>
              <a:custGeom>
                <a:avLst/>
                <a:gdLst>
                  <a:gd name="T0" fmla="*/ 114 w 114"/>
                  <a:gd name="T1" fmla="*/ 16 h 196"/>
                  <a:gd name="T2" fmla="*/ 114 w 114"/>
                  <a:gd name="T3" fmla="*/ 16 h 196"/>
                  <a:gd name="T4" fmla="*/ 112 w 114"/>
                  <a:gd name="T5" fmla="*/ 16 h 196"/>
                  <a:gd name="T6" fmla="*/ 112 w 114"/>
                  <a:gd name="T7" fmla="*/ 16 h 196"/>
                  <a:gd name="T8" fmla="*/ 106 w 114"/>
                  <a:gd name="T9" fmla="*/ 16 h 196"/>
                  <a:gd name="T10" fmla="*/ 106 w 114"/>
                  <a:gd name="T11" fmla="*/ 16 h 196"/>
                  <a:gd name="T12" fmla="*/ 98 w 114"/>
                  <a:gd name="T13" fmla="*/ 20 h 196"/>
                  <a:gd name="T14" fmla="*/ 86 w 114"/>
                  <a:gd name="T15" fmla="*/ 28 h 196"/>
                  <a:gd name="T16" fmla="*/ 86 w 114"/>
                  <a:gd name="T17" fmla="*/ 28 h 196"/>
                  <a:gd name="T18" fmla="*/ 74 w 114"/>
                  <a:gd name="T19" fmla="*/ 40 h 196"/>
                  <a:gd name="T20" fmla="*/ 62 w 114"/>
                  <a:gd name="T21" fmla="*/ 54 h 196"/>
                  <a:gd name="T22" fmla="*/ 50 w 114"/>
                  <a:gd name="T23" fmla="*/ 72 h 196"/>
                  <a:gd name="T24" fmla="*/ 38 w 114"/>
                  <a:gd name="T25" fmla="*/ 88 h 196"/>
                  <a:gd name="T26" fmla="*/ 38 w 114"/>
                  <a:gd name="T27" fmla="*/ 88 h 196"/>
                  <a:gd name="T28" fmla="*/ 26 w 114"/>
                  <a:gd name="T29" fmla="*/ 108 h 196"/>
                  <a:gd name="T30" fmla="*/ 18 w 114"/>
                  <a:gd name="T31" fmla="*/ 126 h 196"/>
                  <a:gd name="T32" fmla="*/ 10 w 114"/>
                  <a:gd name="T33" fmla="*/ 144 h 196"/>
                  <a:gd name="T34" fmla="*/ 4 w 114"/>
                  <a:gd name="T35" fmla="*/ 160 h 196"/>
                  <a:gd name="T36" fmla="*/ 4 w 114"/>
                  <a:gd name="T37" fmla="*/ 160 h 196"/>
                  <a:gd name="T38" fmla="*/ 2 w 114"/>
                  <a:gd name="T39" fmla="*/ 174 h 196"/>
                  <a:gd name="T40" fmla="*/ 2 w 114"/>
                  <a:gd name="T41" fmla="*/ 186 h 196"/>
                  <a:gd name="T42" fmla="*/ 2 w 114"/>
                  <a:gd name="T43" fmla="*/ 186 h 196"/>
                  <a:gd name="T44" fmla="*/ 2 w 114"/>
                  <a:gd name="T45" fmla="*/ 194 h 196"/>
                  <a:gd name="T46" fmla="*/ 2 w 114"/>
                  <a:gd name="T47" fmla="*/ 194 h 196"/>
                  <a:gd name="T48" fmla="*/ 2 w 114"/>
                  <a:gd name="T49" fmla="*/ 196 h 196"/>
                  <a:gd name="T50" fmla="*/ 2 w 114"/>
                  <a:gd name="T51" fmla="*/ 196 h 196"/>
                  <a:gd name="T52" fmla="*/ 2 w 114"/>
                  <a:gd name="T53" fmla="*/ 194 h 196"/>
                  <a:gd name="T54" fmla="*/ 2 w 114"/>
                  <a:gd name="T55" fmla="*/ 194 h 196"/>
                  <a:gd name="T56" fmla="*/ 0 w 114"/>
                  <a:gd name="T57" fmla="*/ 186 h 196"/>
                  <a:gd name="T58" fmla="*/ 0 w 114"/>
                  <a:gd name="T59" fmla="*/ 186 h 196"/>
                  <a:gd name="T60" fmla="*/ 0 w 114"/>
                  <a:gd name="T61" fmla="*/ 174 h 196"/>
                  <a:gd name="T62" fmla="*/ 2 w 114"/>
                  <a:gd name="T63" fmla="*/ 160 h 196"/>
                  <a:gd name="T64" fmla="*/ 2 w 114"/>
                  <a:gd name="T65" fmla="*/ 160 h 196"/>
                  <a:gd name="T66" fmla="*/ 6 w 114"/>
                  <a:gd name="T67" fmla="*/ 142 h 196"/>
                  <a:gd name="T68" fmla="*/ 14 w 114"/>
                  <a:gd name="T69" fmla="*/ 124 h 196"/>
                  <a:gd name="T70" fmla="*/ 22 w 114"/>
                  <a:gd name="T71" fmla="*/ 104 h 196"/>
                  <a:gd name="T72" fmla="*/ 32 w 114"/>
                  <a:gd name="T73" fmla="*/ 86 h 196"/>
                  <a:gd name="T74" fmla="*/ 32 w 114"/>
                  <a:gd name="T75" fmla="*/ 86 h 196"/>
                  <a:gd name="T76" fmla="*/ 42 w 114"/>
                  <a:gd name="T77" fmla="*/ 66 h 196"/>
                  <a:gd name="T78" fmla="*/ 54 w 114"/>
                  <a:gd name="T79" fmla="*/ 48 h 196"/>
                  <a:gd name="T80" fmla="*/ 66 w 114"/>
                  <a:gd name="T81" fmla="*/ 34 h 196"/>
                  <a:gd name="T82" fmla="*/ 78 w 114"/>
                  <a:gd name="T83" fmla="*/ 20 h 196"/>
                  <a:gd name="T84" fmla="*/ 78 w 114"/>
                  <a:gd name="T85" fmla="*/ 20 h 196"/>
                  <a:gd name="T86" fmla="*/ 90 w 114"/>
                  <a:gd name="T87" fmla="*/ 10 h 196"/>
                  <a:gd name="T88" fmla="*/ 102 w 114"/>
                  <a:gd name="T89" fmla="*/ 4 h 196"/>
                  <a:gd name="T90" fmla="*/ 102 w 114"/>
                  <a:gd name="T91" fmla="*/ 4 h 196"/>
                  <a:gd name="T92" fmla="*/ 110 w 114"/>
                  <a:gd name="T93" fmla="*/ 2 h 196"/>
                  <a:gd name="T94" fmla="*/ 110 w 114"/>
                  <a:gd name="T95" fmla="*/ 2 h 196"/>
                  <a:gd name="T96" fmla="*/ 114 w 114"/>
                  <a:gd name="T97" fmla="*/ 0 h 196"/>
                  <a:gd name="T98" fmla="*/ 114 w 114"/>
                  <a:gd name="T99" fmla="*/ 1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 h="196">
                    <a:moveTo>
                      <a:pt x="114" y="16"/>
                    </a:moveTo>
                    <a:lnTo>
                      <a:pt x="114" y="16"/>
                    </a:lnTo>
                    <a:lnTo>
                      <a:pt x="112" y="16"/>
                    </a:lnTo>
                    <a:lnTo>
                      <a:pt x="112" y="16"/>
                    </a:lnTo>
                    <a:lnTo>
                      <a:pt x="106" y="16"/>
                    </a:lnTo>
                    <a:lnTo>
                      <a:pt x="106" y="16"/>
                    </a:lnTo>
                    <a:lnTo>
                      <a:pt x="98" y="20"/>
                    </a:lnTo>
                    <a:lnTo>
                      <a:pt x="86" y="28"/>
                    </a:lnTo>
                    <a:lnTo>
                      <a:pt x="86" y="28"/>
                    </a:lnTo>
                    <a:lnTo>
                      <a:pt x="74" y="40"/>
                    </a:lnTo>
                    <a:lnTo>
                      <a:pt x="62" y="54"/>
                    </a:lnTo>
                    <a:lnTo>
                      <a:pt x="50" y="72"/>
                    </a:lnTo>
                    <a:lnTo>
                      <a:pt x="38" y="88"/>
                    </a:lnTo>
                    <a:lnTo>
                      <a:pt x="38" y="88"/>
                    </a:lnTo>
                    <a:lnTo>
                      <a:pt x="26" y="108"/>
                    </a:lnTo>
                    <a:lnTo>
                      <a:pt x="18" y="126"/>
                    </a:lnTo>
                    <a:lnTo>
                      <a:pt x="10" y="144"/>
                    </a:lnTo>
                    <a:lnTo>
                      <a:pt x="4" y="160"/>
                    </a:lnTo>
                    <a:lnTo>
                      <a:pt x="4" y="160"/>
                    </a:lnTo>
                    <a:lnTo>
                      <a:pt x="2" y="174"/>
                    </a:lnTo>
                    <a:lnTo>
                      <a:pt x="2" y="186"/>
                    </a:lnTo>
                    <a:lnTo>
                      <a:pt x="2" y="186"/>
                    </a:lnTo>
                    <a:lnTo>
                      <a:pt x="2" y="194"/>
                    </a:lnTo>
                    <a:lnTo>
                      <a:pt x="2" y="194"/>
                    </a:lnTo>
                    <a:lnTo>
                      <a:pt x="2" y="196"/>
                    </a:lnTo>
                    <a:lnTo>
                      <a:pt x="2" y="196"/>
                    </a:lnTo>
                    <a:lnTo>
                      <a:pt x="2" y="194"/>
                    </a:lnTo>
                    <a:lnTo>
                      <a:pt x="2" y="194"/>
                    </a:lnTo>
                    <a:lnTo>
                      <a:pt x="0" y="186"/>
                    </a:lnTo>
                    <a:lnTo>
                      <a:pt x="0" y="186"/>
                    </a:lnTo>
                    <a:lnTo>
                      <a:pt x="0" y="174"/>
                    </a:lnTo>
                    <a:lnTo>
                      <a:pt x="2" y="160"/>
                    </a:lnTo>
                    <a:lnTo>
                      <a:pt x="2" y="160"/>
                    </a:lnTo>
                    <a:lnTo>
                      <a:pt x="6" y="142"/>
                    </a:lnTo>
                    <a:lnTo>
                      <a:pt x="14" y="124"/>
                    </a:lnTo>
                    <a:lnTo>
                      <a:pt x="22" y="104"/>
                    </a:lnTo>
                    <a:lnTo>
                      <a:pt x="32" y="86"/>
                    </a:lnTo>
                    <a:lnTo>
                      <a:pt x="32" y="86"/>
                    </a:lnTo>
                    <a:lnTo>
                      <a:pt x="42" y="66"/>
                    </a:lnTo>
                    <a:lnTo>
                      <a:pt x="54" y="48"/>
                    </a:lnTo>
                    <a:lnTo>
                      <a:pt x="66" y="34"/>
                    </a:lnTo>
                    <a:lnTo>
                      <a:pt x="78" y="20"/>
                    </a:lnTo>
                    <a:lnTo>
                      <a:pt x="78" y="20"/>
                    </a:lnTo>
                    <a:lnTo>
                      <a:pt x="90" y="10"/>
                    </a:lnTo>
                    <a:lnTo>
                      <a:pt x="102" y="4"/>
                    </a:lnTo>
                    <a:lnTo>
                      <a:pt x="102" y="4"/>
                    </a:lnTo>
                    <a:lnTo>
                      <a:pt x="110" y="2"/>
                    </a:lnTo>
                    <a:lnTo>
                      <a:pt x="110" y="2"/>
                    </a:lnTo>
                    <a:lnTo>
                      <a:pt x="114" y="0"/>
                    </a:lnTo>
                    <a:lnTo>
                      <a:pt x="11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43">
                <a:extLst>
                  <a:ext uri="{FF2B5EF4-FFF2-40B4-BE49-F238E27FC236}">
                    <a16:creationId xmlns:a16="http://schemas.microsoft.com/office/drawing/2014/main" id="{22BA8713-3882-4D9E-8DFF-8999B2C4AFEC}"/>
                  </a:ext>
                </a:extLst>
              </p:cNvPr>
              <p:cNvSpPr>
                <a:spLocks/>
              </p:cNvSpPr>
              <p:nvPr/>
            </p:nvSpPr>
            <p:spPr bwMode="auto">
              <a:xfrm>
                <a:off x="9447" y="5786"/>
                <a:ext cx="103" cy="256"/>
              </a:xfrm>
              <a:custGeom>
                <a:avLst/>
                <a:gdLst>
                  <a:gd name="T0" fmla="*/ 95 w 103"/>
                  <a:gd name="T1" fmla="*/ 74 h 256"/>
                  <a:gd name="T2" fmla="*/ 97 w 103"/>
                  <a:gd name="T3" fmla="*/ 96 h 256"/>
                  <a:gd name="T4" fmla="*/ 97 w 103"/>
                  <a:gd name="T5" fmla="*/ 152 h 256"/>
                  <a:gd name="T6" fmla="*/ 95 w 103"/>
                  <a:gd name="T7" fmla="*/ 188 h 256"/>
                  <a:gd name="T8" fmla="*/ 91 w 103"/>
                  <a:gd name="T9" fmla="*/ 208 h 256"/>
                  <a:gd name="T10" fmla="*/ 85 w 103"/>
                  <a:gd name="T11" fmla="*/ 230 h 256"/>
                  <a:gd name="T12" fmla="*/ 72 w 103"/>
                  <a:gd name="T13" fmla="*/ 248 h 256"/>
                  <a:gd name="T14" fmla="*/ 68 w 103"/>
                  <a:gd name="T15" fmla="*/ 252 h 256"/>
                  <a:gd name="T16" fmla="*/ 56 w 103"/>
                  <a:gd name="T17" fmla="*/ 256 h 256"/>
                  <a:gd name="T18" fmla="*/ 50 w 103"/>
                  <a:gd name="T19" fmla="*/ 256 h 256"/>
                  <a:gd name="T20" fmla="*/ 28 w 103"/>
                  <a:gd name="T21" fmla="*/ 244 h 256"/>
                  <a:gd name="T22" fmla="*/ 12 w 103"/>
                  <a:gd name="T23" fmla="*/ 226 h 256"/>
                  <a:gd name="T24" fmla="*/ 8 w 103"/>
                  <a:gd name="T25" fmla="*/ 214 h 256"/>
                  <a:gd name="T26" fmla="*/ 2 w 103"/>
                  <a:gd name="T27" fmla="*/ 192 h 256"/>
                  <a:gd name="T28" fmla="*/ 0 w 103"/>
                  <a:gd name="T29" fmla="*/ 180 h 256"/>
                  <a:gd name="T30" fmla="*/ 2 w 103"/>
                  <a:gd name="T31" fmla="*/ 168 h 256"/>
                  <a:gd name="T32" fmla="*/ 6 w 103"/>
                  <a:gd name="T33" fmla="*/ 156 h 256"/>
                  <a:gd name="T34" fmla="*/ 14 w 103"/>
                  <a:gd name="T35" fmla="*/ 136 h 256"/>
                  <a:gd name="T36" fmla="*/ 50 w 103"/>
                  <a:gd name="T37" fmla="*/ 66 h 256"/>
                  <a:gd name="T38" fmla="*/ 81 w 103"/>
                  <a:gd name="T39" fmla="*/ 18 h 256"/>
                  <a:gd name="T40" fmla="*/ 103 w 103"/>
                  <a:gd name="T41" fmla="*/ 8 h 256"/>
                  <a:gd name="T42" fmla="*/ 91 w 103"/>
                  <a:gd name="T43" fmla="*/ 24 h 256"/>
                  <a:gd name="T44" fmla="*/ 60 w 103"/>
                  <a:gd name="T45" fmla="*/ 72 h 256"/>
                  <a:gd name="T46" fmla="*/ 24 w 103"/>
                  <a:gd name="T47" fmla="*/ 140 h 256"/>
                  <a:gd name="T48" fmla="*/ 14 w 103"/>
                  <a:gd name="T49" fmla="*/ 160 h 256"/>
                  <a:gd name="T50" fmla="*/ 12 w 103"/>
                  <a:gd name="T51" fmla="*/ 170 h 256"/>
                  <a:gd name="T52" fmla="*/ 10 w 103"/>
                  <a:gd name="T53" fmla="*/ 180 h 256"/>
                  <a:gd name="T54" fmla="*/ 12 w 103"/>
                  <a:gd name="T55" fmla="*/ 202 h 256"/>
                  <a:gd name="T56" fmla="*/ 20 w 103"/>
                  <a:gd name="T57" fmla="*/ 222 h 256"/>
                  <a:gd name="T58" fmla="*/ 24 w 103"/>
                  <a:gd name="T59" fmla="*/ 230 h 256"/>
                  <a:gd name="T60" fmla="*/ 40 w 103"/>
                  <a:gd name="T61" fmla="*/ 246 h 256"/>
                  <a:gd name="T62" fmla="*/ 50 w 103"/>
                  <a:gd name="T63" fmla="*/ 250 h 256"/>
                  <a:gd name="T64" fmla="*/ 68 w 103"/>
                  <a:gd name="T65" fmla="*/ 244 h 256"/>
                  <a:gd name="T66" fmla="*/ 77 w 103"/>
                  <a:gd name="T67" fmla="*/ 236 h 256"/>
                  <a:gd name="T68" fmla="*/ 81 w 103"/>
                  <a:gd name="T69" fmla="*/ 228 h 256"/>
                  <a:gd name="T70" fmla="*/ 91 w 103"/>
                  <a:gd name="T71" fmla="*/ 188 h 256"/>
                  <a:gd name="T72" fmla="*/ 95 w 103"/>
                  <a:gd name="T73" fmla="*/ 152 h 256"/>
                  <a:gd name="T74" fmla="*/ 97 w 103"/>
                  <a:gd name="T75" fmla="*/ 120 h 256"/>
                  <a:gd name="T76" fmla="*/ 97 w 103"/>
                  <a:gd name="T77" fmla="*/ 96 h 256"/>
                  <a:gd name="T78" fmla="*/ 95 w 103"/>
                  <a:gd name="T79" fmla="*/ 7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256">
                    <a:moveTo>
                      <a:pt x="95" y="74"/>
                    </a:moveTo>
                    <a:lnTo>
                      <a:pt x="95" y="74"/>
                    </a:lnTo>
                    <a:lnTo>
                      <a:pt x="97" y="96"/>
                    </a:lnTo>
                    <a:lnTo>
                      <a:pt x="97" y="96"/>
                    </a:lnTo>
                    <a:lnTo>
                      <a:pt x="99" y="120"/>
                    </a:lnTo>
                    <a:lnTo>
                      <a:pt x="97" y="152"/>
                    </a:lnTo>
                    <a:lnTo>
                      <a:pt x="97" y="152"/>
                    </a:lnTo>
                    <a:lnTo>
                      <a:pt x="95" y="188"/>
                    </a:lnTo>
                    <a:lnTo>
                      <a:pt x="95" y="188"/>
                    </a:lnTo>
                    <a:lnTo>
                      <a:pt x="91" y="208"/>
                    </a:lnTo>
                    <a:lnTo>
                      <a:pt x="85" y="230"/>
                    </a:lnTo>
                    <a:lnTo>
                      <a:pt x="85" y="230"/>
                    </a:lnTo>
                    <a:lnTo>
                      <a:pt x="81" y="240"/>
                    </a:lnTo>
                    <a:lnTo>
                      <a:pt x="72" y="248"/>
                    </a:lnTo>
                    <a:lnTo>
                      <a:pt x="72" y="248"/>
                    </a:lnTo>
                    <a:lnTo>
                      <a:pt x="68" y="252"/>
                    </a:lnTo>
                    <a:lnTo>
                      <a:pt x="62" y="254"/>
                    </a:lnTo>
                    <a:lnTo>
                      <a:pt x="56" y="256"/>
                    </a:lnTo>
                    <a:lnTo>
                      <a:pt x="50" y="256"/>
                    </a:lnTo>
                    <a:lnTo>
                      <a:pt x="50" y="256"/>
                    </a:lnTo>
                    <a:lnTo>
                      <a:pt x="38" y="252"/>
                    </a:lnTo>
                    <a:lnTo>
                      <a:pt x="28" y="244"/>
                    </a:lnTo>
                    <a:lnTo>
                      <a:pt x="20" y="236"/>
                    </a:lnTo>
                    <a:lnTo>
                      <a:pt x="12" y="226"/>
                    </a:lnTo>
                    <a:lnTo>
                      <a:pt x="12" y="226"/>
                    </a:lnTo>
                    <a:lnTo>
                      <a:pt x="8" y="214"/>
                    </a:lnTo>
                    <a:lnTo>
                      <a:pt x="4" y="204"/>
                    </a:lnTo>
                    <a:lnTo>
                      <a:pt x="2" y="192"/>
                    </a:lnTo>
                    <a:lnTo>
                      <a:pt x="0" y="180"/>
                    </a:lnTo>
                    <a:lnTo>
                      <a:pt x="0" y="180"/>
                    </a:lnTo>
                    <a:lnTo>
                      <a:pt x="2" y="168"/>
                    </a:lnTo>
                    <a:lnTo>
                      <a:pt x="2" y="168"/>
                    </a:lnTo>
                    <a:lnTo>
                      <a:pt x="6" y="156"/>
                    </a:lnTo>
                    <a:lnTo>
                      <a:pt x="6" y="156"/>
                    </a:lnTo>
                    <a:lnTo>
                      <a:pt x="14" y="136"/>
                    </a:lnTo>
                    <a:lnTo>
                      <a:pt x="14" y="136"/>
                    </a:lnTo>
                    <a:lnTo>
                      <a:pt x="32" y="98"/>
                    </a:lnTo>
                    <a:lnTo>
                      <a:pt x="50" y="66"/>
                    </a:lnTo>
                    <a:lnTo>
                      <a:pt x="50" y="66"/>
                    </a:lnTo>
                    <a:lnTo>
                      <a:pt x="81" y="18"/>
                    </a:lnTo>
                    <a:lnTo>
                      <a:pt x="91" y="0"/>
                    </a:lnTo>
                    <a:lnTo>
                      <a:pt x="103" y="8"/>
                    </a:lnTo>
                    <a:lnTo>
                      <a:pt x="103" y="8"/>
                    </a:lnTo>
                    <a:lnTo>
                      <a:pt x="91" y="24"/>
                    </a:lnTo>
                    <a:lnTo>
                      <a:pt x="60" y="72"/>
                    </a:lnTo>
                    <a:lnTo>
                      <a:pt x="60" y="72"/>
                    </a:lnTo>
                    <a:lnTo>
                      <a:pt x="42" y="104"/>
                    </a:lnTo>
                    <a:lnTo>
                      <a:pt x="24" y="140"/>
                    </a:lnTo>
                    <a:lnTo>
                      <a:pt x="24" y="140"/>
                    </a:lnTo>
                    <a:lnTo>
                      <a:pt x="14" y="160"/>
                    </a:lnTo>
                    <a:lnTo>
                      <a:pt x="14" y="160"/>
                    </a:lnTo>
                    <a:lnTo>
                      <a:pt x="12" y="170"/>
                    </a:lnTo>
                    <a:lnTo>
                      <a:pt x="10" y="180"/>
                    </a:lnTo>
                    <a:lnTo>
                      <a:pt x="10" y="180"/>
                    </a:lnTo>
                    <a:lnTo>
                      <a:pt x="10" y="190"/>
                    </a:lnTo>
                    <a:lnTo>
                      <a:pt x="12" y="202"/>
                    </a:lnTo>
                    <a:lnTo>
                      <a:pt x="14" y="212"/>
                    </a:lnTo>
                    <a:lnTo>
                      <a:pt x="20" y="222"/>
                    </a:lnTo>
                    <a:lnTo>
                      <a:pt x="20" y="222"/>
                    </a:lnTo>
                    <a:lnTo>
                      <a:pt x="24" y="230"/>
                    </a:lnTo>
                    <a:lnTo>
                      <a:pt x="32" y="240"/>
                    </a:lnTo>
                    <a:lnTo>
                      <a:pt x="40" y="246"/>
                    </a:lnTo>
                    <a:lnTo>
                      <a:pt x="50" y="250"/>
                    </a:lnTo>
                    <a:lnTo>
                      <a:pt x="50" y="250"/>
                    </a:lnTo>
                    <a:lnTo>
                      <a:pt x="60" y="248"/>
                    </a:lnTo>
                    <a:lnTo>
                      <a:pt x="68" y="244"/>
                    </a:lnTo>
                    <a:lnTo>
                      <a:pt x="68" y="244"/>
                    </a:lnTo>
                    <a:lnTo>
                      <a:pt x="77" y="236"/>
                    </a:lnTo>
                    <a:lnTo>
                      <a:pt x="81" y="228"/>
                    </a:lnTo>
                    <a:lnTo>
                      <a:pt x="81" y="228"/>
                    </a:lnTo>
                    <a:lnTo>
                      <a:pt x="87" y="208"/>
                    </a:lnTo>
                    <a:lnTo>
                      <a:pt x="91" y="188"/>
                    </a:lnTo>
                    <a:lnTo>
                      <a:pt x="91" y="188"/>
                    </a:lnTo>
                    <a:lnTo>
                      <a:pt x="95" y="152"/>
                    </a:lnTo>
                    <a:lnTo>
                      <a:pt x="95" y="152"/>
                    </a:lnTo>
                    <a:lnTo>
                      <a:pt x="97" y="120"/>
                    </a:lnTo>
                    <a:lnTo>
                      <a:pt x="97" y="96"/>
                    </a:lnTo>
                    <a:lnTo>
                      <a:pt x="97" y="96"/>
                    </a:lnTo>
                    <a:lnTo>
                      <a:pt x="95" y="74"/>
                    </a:lnTo>
                    <a:lnTo>
                      <a:pt x="9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44">
                <a:extLst>
                  <a:ext uri="{FF2B5EF4-FFF2-40B4-BE49-F238E27FC236}">
                    <a16:creationId xmlns:a16="http://schemas.microsoft.com/office/drawing/2014/main" id="{2E541E05-C43D-4B67-ADD9-3720FC87C71A}"/>
                  </a:ext>
                </a:extLst>
              </p:cNvPr>
              <p:cNvSpPr>
                <a:spLocks/>
              </p:cNvSpPr>
              <p:nvPr/>
            </p:nvSpPr>
            <p:spPr bwMode="auto">
              <a:xfrm>
                <a:off x="9528" y="5824"/>
                <a:ext cx="140" cy="232"/>
              </a:xfrm>
              <a:custGeom>
                <a:avLst/>
                <a:gdLst>
                  <a:gd name="T0" fmla="*/ 6 w 140"/>
                  <a:gd name="T1" fmla="*/ 0 h 232"/>
                  <a:gd name="T2" fmla="*/ 10 w 140"/>
                  <a:gd name="T3" fmla="*/ 4 h 232"/>
                  <a:gd name="T4" fmla="*/ 24 w 140"/>
                  <a:gd name="T5" fmla="*/ 12 h 232"/>
                  <a:gd name="T6" fmla="*/ 62 w 140"/>
                  <a:gd name="T7" fmla="*/ 50 h 232"/>
                  <a:gd name="T8" fmla="*/ 84 w 140"/>
                  <a:gd name="T9" fmla="*/ 78 h 232"/>
                  <a:gd name="T10" fmla="*/ 104 w 140"/>
                  <a:gd name="T11" fmla="*/ 112 h 232"/>
                  <a:gd name="T12" fmla="*/ 124 w 140"/>
                  <a:gd name="T13" fmla="*/ 150 h 232"/>
                  <a:gd name="T14" fmla="*/ 138 w 140"/>
                  <a:gd name="T15" fmla="*/ 192 h 232"/>
                  <a:gd name="T16" fmla="*/ 140 w 140"/>
                  <a:gd name="T17" fmla="*/ 204 h 232"/>
                  <a:gd name="T18" fmla="*/ 140 w 140"/>
                  <a:gd name="T19" fmla="*/ 214 h 232"/>
                  <a:gd name="T20" fmla="*/ 134 w 140"/>
                  <a:gd name="T21" fmla="*/ 226 h 232"/>
                  <a:gd name="T22" fmla="*/ 128 w 140"/>
                  <a:gd name="T23" fmla="*/ 230 h 232"/>
                  <a:gd name="T24" fmla="*/ 122 w 140"/>
                  <a:gd name="T25" fmla="*/ 232 h 232"/>
                  <a:gd name="T26" fmla="*/ 100 w 140"/>
                  <a:gd name="T27" fmla="*/ 226 h 232"/>
                  <a:gd name="T28" fmla="*/ 90 w 140"/>
                  <a:gd name="T29" fmla="*/ 222 h 232"/>
                  <a:gd name="T30" fmla="*/ 82 w 140"/>
                  <a:gd name="T31" fmla="*/ 216 h 232"/>
                  <a:gd name="T32" fmla="*/ 54 w 140"/>
                  <a:gd name="T33" fmla="*/ 188 h 232"/>
                  <a:gd name="T34" fmla="*/ 36 w 140"/>
                  <a:gd name="T35" fmla="*/ 156 h 232"/>
                  <a:gd name="T36" fmla="*/ 26 w 140"/>
                  <a:gd name="T37" fmla="*/ 128 h 232"/>
                  <a:gd name="T38" fmla="*/ 20 w 140"/>
                  <a:gd name="T39" fmla="*/ 106 h 232"/>
                  <a:gd name="T40" fmla="*/ 16 w 140"/>
                  <a:gd name="T41" fmla="*/ 86 h 232"/>
                  <a:gd name="T42" fmla="*/ 20 w 140"/>
                  <a:gd name="T43" fmla="*/ 106 h 232"/>
                  <a:gd name="T44" fmla="*/ 40 w 140"/>
                  <a:gd name="T45" fmla="*/ 156 h 232"/>
                  <a:gd name="T46" fmla="*/ 48 w 140"/>
                  <a:gd name="T47" fmla="*/ 170 h 232"/>
                  <a:gd name="T48" fmla="*/ 70 w 140"/>
                  <a:gd name="T49" fmla="*/ 200 h 232"/>
                  <a:gd name="T50" fmla="*/ 84 w 140"/>
                  <a:gd name="T51" fmla="*/ 212 h 232"/>
                  <a:gd name="T52" fmla="*/ 102 w 140"/>
                  <a:gd name="T53" fmla="*/ 222 h 232"/>
                  <a:gd name="T54" fmla="*/ 112 w 140"/>
                  <a:gd name="T55" fmla="*/ 224 h 232"/>
                  <a:gd name="T56" fmla="*/ 122 w 140"/>
                  <a:gd name="T57" fmla="*/ 226 h 232"/>
                  <a:gd name="T58" fmla="*/ 130 w 140"/>
                  <a:gd name="T59" fmla="*/ 222 h 232"/>
                  <a:gd name="T60" fmla="*/ 132 w 140"/>
                  <a:gd name="T61" fmla="*/ 214 h 232"/>
                  <a:gd name="T62" fmla="*/ 132 w 140"/>
                  <a:gd name="T63" fmla="*/ 204 h 232"/>
                  <a:gd name="T64" fmla="*/ 130 w 140"/>
                  <a:gd name="T65" fmla="*/ 194 h 232"/>
                  <a:gd name="T66" fmla="*/ 116 w 140"/>
                  <a:gd name="T67" fmla="*/ 154 h 232"/>
                  <a:gd name="T68" fmla="*/ 96 w 140"/>
                  <a:gd name="T69" fmla="*/ 118 h 232"/>
                  <a:gd name="T70" fmla="*/ 74 w 140"/>
                  <a:gd name="T71" fmla="*/ 84 h 232"/>
                  <a:gd name="T72" fmla="*/ 52 w 140"/>
                  <a:gd name="T73" fmla="*/ 58 h 232"/>
                  <a:gd name="T74" fmla="*/ 16 w 140"/>
                  <a:gd name="T75" fmla="*/ 22 h 232"/>
                  <a:gd name="T76" fmla="*/ 4 w 140"/>
                  <a:gd name="T77" fmla="*/ 16 h 232"/>
                  <a:gd name="T78" fmla="*/ 0 w 140"/>
                  <a:gd name="T79"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232">
                    <a:moveTo>
                      <a:pt x="6" y="0"/>
                    </a:moveTo>
                    <a:lnTo>
                      <a:pt x="6" y="0"/>
                    </a:lnTo>
                    <a:lnTo>
                      <a:pt x="10" y="4"/>
                    </a:lnTo>
                    <a:lnTo>
                      <a:pt x="10" y="4"/>
                    </a:lnTo>
                    <a:lnTo>
                      <a:pt x="24" y="12"/>
                    </a:lnTo>
                    <a:lnTo>
                      <a:pt x="24" y="12"/>
                    </a:lnTo>
                    <a:lnTo>
                      <a:pt x="42" y="28"/>
                    </a:lnTo>
                    <a:lnTo>
                      <a:pt x="62" y="50"/>
                    </a:lnTo>
                    <a:lnTo>
                      <a:pt x="62" y="50"/>
                    </a:lnTo>
                    <a:lnTo>
                      <a:pt x="84" y="78"/>
                    </a:lnTo>
                    <a:lnTo>
                      <a:pt x="104" y="112"/>
                    </a:lnTo>
                    <a:lnTo>
                      <a:pt x="104" y="112"/>
                    </a:lnTo>
                    <a:lnTo>
                      <a:pt x="124" y="150"/>
                    </a:lnTo>
                    <a:lnTo>
                      <a:pt x="124" y="150"/>
                    </a:lnTo>
                    <a:lnTo>
                      <a:pt x="132" y="170"/>
                    </a:lnTo>
                    <a:lnTo>
                      <a:pt x="138" y="192"/>
                    </a:lnTo>
                    <a:lnTo>
                      <a:pt x="138" y="192"/>
                    </a:lnTo>
                    <a:lnTo>
                      <a:pt x="140" y="204"/>
                    </a:lnTo>
                    <a:lnTo>
                      <a:pt x="140" y="214"/>
                    </a:lnTo>
                    <a:lnTo>
                      <a:pt x="140" y="214"/>
                    </a:lnTo>
                    <a:lnTo>
                      <a:pt x="138" y="220"/>
                    </a:lnTo>
                    <a:lnTo>
                      <a:pt x="134" y="226"/>
                    </a:lnTo>
                    <a:lnTo>
                      <a:pt x="134" y="226"/>
                    </a:lnTo>
                    <a:lnTo>
                      <a:pt x="128" y="230"/>
                    </a:lnTo>
                    <a:lnTo>
                      <a:pt x="122" y="232"/>
                    </a:lnTo>
                    <a:lnTo>
                      <a:pt x="122" y="232"/>
                    </a:lnTo>
                    <a:lnTo>
                      <a:pt x="110" y="230"/>
                    </a:lnTo>
                    <a:lnTo>
                      <a:pt x="100" y="226"/>
                    </a:lnTo>
                    <a:lnTo>
                      <a:pt x="100" y="226"/>
                    </a:lnTo>
                    <a:lnTo>
                      <a:pt x="90" y="222"/>
                    </a:lnTo>
                    <a:lnTo>
                      <a:pt x="82" y="216"/>
                    </a:lnTo>
                    <a:lnTo>
                      <a:pt x="82" y="216"/>
                    </a:lnTo>
                    <a:lnTo>
                      <a:pt x="66" y="202"/>
                    </a:lnTo>
                    <a:lnTo>
                      <a:pt x="54" y="188"/>
                    </a:lnTo>
                    <a:lnTo>
                      <a:pt x="44" y="172"/>
                    </a:lnTo>
                    <a:lnTo>
                      <a:pt x="36" y="156"/>
                    </a:lnTo>
                    <a:lnTo>
                      <a:pt x="36" y="156"/>
                    </a:lnTo>
                    <a:lnTo>
                      <a:pt x="26" y="128"/>
                    </a:lnTo>
                    <a:lnTo>
                      <a:pt x="20" y="106"/>
                    </a:lnTo>
                    <a:lnTo>
                      <a:pt x="20" y="106"/>
                    </a:lnTo>
                    <a:lnTo>
                      <a:pt x="16" y="86"/>
                    </a:lnTo>
                    <a:lnTo>
                      <a:pt x="16" y="86"/>
                    </a:lnTo>
                    <a:lnTo>
                      <a:pt x="20" y="106"/>
                    </a:lnTo>
                    <a:lnTo>
                      <a:pt x="20" y="106"/>
                    </a:lnTo>
                    <a:lnTo>
                      <a:pt x="28" y="128"/>
                    </a:lnTo>
                    <a:lnTo>
                      <a:pt x="40" y="156"/>
                    </a:lnTo>
                    <a:lnTo>
                      <a:pt x="40" y="156"/>
                    </a:lnTo>
                    <a:lnTo>
                      <a:pt x="48" y="170"/>
                    </a:lnTo>
                    <a:lnTo>
                      <a:pt x="58" y="186"/>
                    </a:lnTo>
                    <a:lnTo>
                      <a:pt x="70" y="200"/>
                    </a:lnTo>
                    <a:lnTo>
                      <a:pt x="84" y="212"/>
                    </a:lnTo>
                    <a:lnTo>
                      <a:pt x="84" y="212"/>
                    </a:lnTo>
                    <a:lnTo>
                      <a:pt x="94" y="218"/>
                    </a:lnTo>
                    <a:lnTo>
                      <a:pt x="102" y="222"/>
                    </a:lnTo>
                    <a:lnTo>
                      <a:pt x="102" y="222"/>
                    </a:lnTo>
                    <a:lnTo>
                      <a:pt x="112" y="224"/>
                    </a:lnTo>
                    <a:lnTo>
                      <a:pt x="122" y="226"/>
                    </a:lnTo>
                    <a:lnTo>
                      <a:pt x="122" y="226"/>
                    </a:lnTo>
                    <a:lnTo>
                      <a:pt x="126" y="224"/>
                    </a:lnTo>
                    <a:lnTo>
                      <a:pt x="130" y="222"/>
                    </a:lnTo>
                    <a:lnTo>
                      <a:pt x="132" y="218"/>
                    </a:lnTo>
                    <a:lnTo>
                      <a:pt x="132" y="214"/>
                    </a:lnTo>
                    <a:lnTo>
                      <a:pt x="132" y="214"/>
                    </a:lnTo>
                    <a:lnTo>
                      <a:pt x="132" y="204"/>
                    </a:lnTo>
                    <a:lnTo>
                      <a:pt x="130" y="194"/>
                    </a:lnTo>
                    <a:lnTo>
                      <a:pt x="130" y="194"/>
                    </a:lnTo>
                    <a:lnTo>
                      <a:pt x="124" y="174"/>
                    </a:lnTo>
                    <a:lnTo>
                      <a:pt x="116" y="154"/>
                    </a:lnTo>
                    <a:lnTo>
                      <a:pt x="116" y="154"/>
                    </a:lnTo>
                    <a:lnTo>
                      <a:pt x="96" y="118"/>
                    </a:lnTo>
                    <a:lnTo>
                      <a:pt x="96" y="118"/>
                    </a:lnTo>
                    <a:lnTo>
                      <a:pt x="74" y="84"/>
                    </a:lnTo>
                    <a:lnTo>
                      <a:pt x="52" y="58"/>
                    </a:lnTo>
                    <a:lnTo>
                      <a:pt x="52" y="58"/>
                    </a:lnTo>
                    <a:lnTo>
                      <a:pt x="32" y="36"/>
                    </a:lnTo>
                    <a:lnTo>
                      <a:pt x="16" y="22"/>
                    </a:lnTo>
                    <a:lnTo>
                      <a:pt x="16" y="22"/>
                    </a:lnTo>
                    <a:lnTo>
                      <a:pt x="4" y="16"/>
                    </a:lnTo>
                    <a:lnTo>
                      <a:pt x="4" y="16"/>
                    </a:lnTo>
                    <a:lnTo>
                      <a:pt x="0" y="1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45">
                <a:extLst>
                  <a:ext uri="{FF2B5EF4-FFF2-40B4-BE49-F238E27FC236}">
                    <a16:creationId xmlns:a16="http://schemas.microsoft.com/office/drawing/2014/main" id="{C536FC9E-CA23-4A45-8180-3985C1B862F7}"/>
                  </a:ext>
                </a:extLst>
              </p:cNvPr>
              <p:cNvSpPr>
                <a:spLocks/>
              </p:cNvSpPr>
              <p:nvPr/>
            </p:nvSpPr>
            <p:spPr bwMode="auto">
              <a:xfrm>
                <a:off x="9109" y="2488"/>
                <a:ext cx="809" cy="3540"/>
              </a:xfrm>
              <a:custGeom>
                <a:avLst/>
                <a:gdLst>
                  <a:gd name="T0" fmla="*/ 627 w 809"/>
                  <a:gd name="T1" fmla="*/ 3444 h 3540"/>
                  <a:gd name="T2" fmla="*/ 745 w 809"/>
                  <a:gd name="T3" fmla="*/ 3526 h 3540"/>
                  <a:gd name="T4" fmla="*/ 793 w 809"/>
                  <a:gd name="T5" fmla="*/ 3540 h 3540"/>
                  <a:gd name="T6" fmla="*/ 807 w 809"/>
                  <a:gd name="T7" fmla="*/ 3520 h 3540"/>
                  <a:gd name="T8" fmla="*/ 767 w 809"/>
                  <a:gd name="T9" fmla="*/ 3482 h 3540"/>
                  <a:gd name="T10" fmla="*/ 665 w 809"/>
                  <a:gd name="T11" fmla="*/ 3410 h 3540"/>
                  <a:gd name="T12" fmla="*/ 619 w 809"/>
                  <a:gd name="T13" fmla="*/ 3360 h 3540"/>
                  <a:gd name="T14" fmla="*/ 507 w 809"/>
                  <a:gd name="T15" fmla="*/ 3268 h 3540"/>
                  <a:gd name="T16" fmla="*/ 386 w 809"/>
                  <a:gd name="T17" fmla="*/ 3168 h 3540"/>
                  <a:gd name="T18" fmla="*/ 348 w 809"/>
                  <a:gd name="T19" fmla="*/ 3118 h 3540"/>
                  <a:gd name="T20" fmla="*/ 344 w 809"/>
                  <a:gd name="T21" fmla="*/ 3056 h 3540"/>
                  <a:gd name="T22" fmla="*/ 392 w 809"/>
                  <a:gd name="T23" fmla="*/ 2890 h 3540"/>
                  <a:gd name="T24" fmla="*/ 417 w 809"/>
                  <a:gd name="T25" fmla="*/ 2760 h 3540"/>
                  <a:gd name="T26" fmla="*/ 396 w 809"/>
                  <a:gd name="T27" fmla="*/ 2577 h 3540"/>
                  <a:gd name="T28" fmla="*/ 334 w 809"/>
                  <a:gd name="T29" fmla="*/ 2103 h 3540"/>
                  <a:gd name="T30" fmla="*/ 326 w 809"/>
                  <a:gd name="T31" fmla="*/ 1813 h 3540"/>
                  <a:gd name="T32" fmla="*/ 328 w 809"/>
                  <a:gd name="T33" fmla="*/ 1527 h 3540"/>
                  <a:gd name="T34" fmla="*/ 300 w 809"/>
                  <a:gd name="T35" fmla="*/ 1299 h 3540"/>
                  <a:gd name="T36" fmla="*/ 264 w 809"/>
                  <a:gd name="T37" fmla="*/ 1169 h 3540"/>
                  <a:gd name="T38" fmla="*/ 244 w 809"/>
                  <a:gd name="T39" fmla="*/ 1081 h 3540"/>
                  <a:gd name="T40" fmla="*/ 242 w 809"/>
                  <a:gd name="T41" fmla="*/ 746 h 3540"/>
                  <a:gd name="T42" fmla="*/ 222 w 809"/>
                  <a:gd name="T43" fmla="*/ 460 h 3540"/>
                  <a:gd name="T44" fmla="*/ 190 w 809"/>
                  <a:gd name="T45" fmla="*/ 342 h 3540"/>
                  <a:gd name="T46" fmla="*/ 104 w 809"/>
                  <a:gd name="T47" fmla="*/ 160 h 3540"/>
                  <a:gd name="T48" fmla="*/ 8 w 809"/>
                  <a:gd name="T49" fmla="*/ 28 h 3540"/>
                  <a:gd name="T50" fmla="*/ 30 w 809"/>
                  <a:gd name="T51" fmla="*/ 10 h 3540"/>
                  <a:gd name="T52" fmla="*/ 106 w 809"/>
                  <a:gd name="T53" fmla="*/ 112 h 3540"/>
                  <a:gd name="T54" fmla="*/ 194 w 809"/>
                  <a:gd name="T55" fmla="*/ 278 h 3540"/>
                  <a:gd name="T56" fmla="*/ 246 w 809"/>
                  <a:gd name="T57" fmla="*/ 456 h 3540"/>
                  <a:gd name="T58" fmla="*/ 264 w 809"/>
                  <a:gd name="T59" fmla="*/ 670 h 3540"/>
                  <a:gd name="T60" fmla="*/ 260 w 809"/>
                  <a:gd name="T61" fmla="*/ 1035 h 3540"/>
                  <a:gd name="T62" fmla="*/ 272 w 809"/>
                  <a:gd name="T63" fmla="*/ 1121 h 3540"/>
                  <a:gd name="T64" fmla="*/ 308 w 809"/>
                  <a:gd name="T65" fmla="*/ 1249 h 3540"/>
                  <a:gd name="T66" fmla="*/ 344 w 809"/>
                  <a:gd name="T67" fmla="*/ 1479 h 3540"/>
                  <a:gd name="T68" fmla="*/ 342 w 809"/>
                  <a:gd name="T69" fmla="*/ 1813 h 3540"/>
                  <a:gd name="T70" fmla="*/ 346 w 809"/>
                  <a:gd name="T71" fmla="*/ 2103 h 3540"/>
                  <a:gd name="T72" fmla="*/ 406 w 809"/>
                  <a:gd name="T73" fmla="*/ 2575 h 3540"/>
                  <a:gd name="T74" fmla="*/ 425 w 809"/>
                  <a:gd name="T75" fmla="*/ 2760 h 3540"/>
                  <a:gd name="T76" fmla="*/ 419 w 809"/>
                  <a:gd name="T77" fmla="*/ 2828 h 3540"/>
                  <a:gd name="T78" fmla="*/ 368 w 809"/>
                  <a:gd name="T79" fmla="*/ 2974 h 3540"/>
                  <a:gd name="T80" fmla="*/ 348 w 809"/>
                  <a:gd name="T81" fmla="*/ 3076 h 3540"/>
                  <a:gd name="T82" fmla="*/ 364 w 809"/>
                  <a:gd name="T83" fmla="*/ 3134 h 3540"/>
                  <a:gd name="T84" fmla="*/ 419 w 809"/>
                  <a:gd name="T85" fmla="*/ 3192 h 3540"/>
                  <a:gd name="T86" fmla="*/ 569 w 809"/>
                  <a:gd name="T87" fmla="*/ 3310 h 3540"/>
                  <a:gd name="T88" fmla="*/ 643 w 809"/>
                  <a:gd name="T89" fmla="*/ 3384 h 3540"/>
                  <a:gd name="T90" fmla="*/ 691 w 809"/>
                  <a:gd name="T91" fmla="*/ 3428 h 3540"/>
                  <a:gd name="T92" fmla="*/ 791 w 809"/>
                  <a:gd name="T93" fmla="*/ 3498 h 3540"/>
                  <a:gd name="T94" fmla="*/ 809 w 809"/>
                  <a:gd name="T95" fmla="*/ 3528 h 3540"/>
                  <a:gd name="T96" fmla="*/ 787 w 809"/>
                  <a:gd name="T97" fmla="*/ 3540 h 3540"/>
                  <a:gd name="T98" fmla="*/ 723 w 809"/>
                  <a:gd name="T99" fmla="*/ 3514 h 3540"/>
                  <a:gd name="T100" fmla="*/ 585 w 809"/>
                  <a:gd name="T101" fmla="*/ 3408 h 3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9" h="3540">
                    <a:moveTo>
                      <a:pt x="551" y="3376"/>
                    </a:moveTo>
                    <a:lnTo>
                      <a:pt x="551" y="3376"/>
                    </a:lnTo>
                    <a:lnTo>
                      <a:pt x="585" y="3408"/>
                    </a:lnTo>
                    <a:lnTo>
                      <a:pt x="585" y="3408"/>
                    </a:lnTo>
                    <a:lnTo>
                      <a:pt x="627" y="3444"/>
                    </a:lnTo>
                    <a:lnTo>
                      <a:pt x="655" y="3466"/>
                    </a:lnTo>
                    <a:lnTo>
                      <a:pt x="687" y="3488"/>
                    </a:lnTo>
                    <a:lnTo>
                      <a:pt x="687" y="3488"/>
                    </a:lnTo>
                    <a:lnTo>
                      <a:pt x="725" y="3514"/>
                    </a:lnTo>
                    <a:lnTo>
                      <a:pt x="745" y="3526"/>
                    </a:lnTo>
                    <a:lnTo>
                      <a:pt x="767" y="3536"/>
                    </a:lnTo>
                    <a:lnTo>
                      <a:pt x="767" y="3536"/>
                    </a:lnTo>
                    <a:lnTo>
                      <a:pt x="781" y="3538"/>
                    </a:lnTo>
                    <a:lnTo>
                      <a:pt x="793" y="3540"/>
                    </a:lnTo>
                    <a:lnTo>
                      <a:pt x="793" y="3540"/>
                    </a:lnTo>
                    <a:lnTo>
                      <a:pt x="799" y="3538"/>
                    </a:lnTo>
                    <a:lnTo>
                      <a:pt x="803" y="3532"/>
                    </a:lnTo>
                    <a:lnTo>
                      <a:pt x="807" y="3528"/>
                    </a:lnTo>
                    <a:lnTo>
                      <a:pt x="807" y="3520"/>
                    </a:lnTo>
                    <a:lnTo>
                      <a:pt x="807" y="3520"/>
                    </a:lnTo>
                    <a:lnTo>
                      <a:pt x="805" y="3514"/>
                    </a:lnTo>
                    <a:lnTo>
                      <a:pt x="801" y="3510"/>
                    </a:lnTo>
                    <a:lnTo>
                      <a:pt x="791" y="3500"/>
                    </a:lnTo>
                    <a:lnTo>
                      <a:pt x="791" y="3500"/>
                    </a:lnTo>
                    <a:lnTo>
                      <a:pt x="767" y="3482"/>
                    </a:lnTo>
                    <a:lnTo>
                      <a:pt x="767" y="3482"/>
                    </a:lnTo>
                    <a:lnTo>
                      <a:pt x="717" y="3450"/>
                    </a:lnTo>
                    <a:lnTo>
                      <a:pt x="691" y="3430"/>
                    </a:lnTo>
                    <a:lnTo>
                      <a:pt x="665" y="3410"/>
                    </a:lnTo>
                    <a:lnTo>
                      <a:pt x="665" y="3410"/>
                    </a:lnTo>
                    <a:lnTo>
                      <a:pt x="653" y="3398"/>
                    </a:lnTo>
                    <a:lnTo>
                      <a:pt x="641" y="3386"/>
                    </a:lnTo>
                    <a:lnTo>
                      <a:pt x="641" y="3386"/>
                    </a:lnTo>
                    <a:lnTo>
                      <a:pt x="631" y="3372"/>
                    </a:lnTo>
                    <a:lnTo>
                      <a:pt x="619" y="3360"/>
                    </a:lnTo>
                    <a:lnTo>
                      <a:pt x="619" y="3360"/>
                    </a:lnTo>
                    <a:lnTo>
                      <a:pt x="595" y="3336"/>
                    </a:lnTo>
                    <a:lnTo>
                      <a:pt x="567" y="3314"/>
                    </a:lnTo>
                    <a:lnTo>
                      <a:pt x="567" y="3314"/>
                    </a:lnTo>
                    <a:lnTo>
                      <a:pt x="507" y="3268"/>
                    </a:lnTo>
                    <a:lnTo>
                      <a:pt x="447" y="3220"/>
                    </a:lnTo>
                    <a:lnTo>
                      <a:pt x="447" y="3220"/>
                    </a:lnTo>
                    <a:lnTo>
                      <a:pt x="417" y="3196"/>
                    </a:lnTo>
                    <a:lnTo>
                      <a:pt x="386" y="3168"/>
                    </a:lnTo>
                    <a:lnTo>
                      <a:pt x="386" y="3168"/>
                    </a:lnTo>
                    <a:lnTo>
                      <a:pt x="372" y="3154"/>
                    </a:lnTo>
                    <a:lnTo>
                      <a:pt x="360" y="3138"/>
                    </a:lnTo>
                    <a:lnTo>
                      <a:pt x="360" y="3138"/>
                    </a:lnTo>
                    <a:lnTo>
                      <a:pt x="348" y="3118"/>
                    </a:lnTo>
                    <a:lnTo>
                      <a:pt x="348" y="3118"/>
                    </a:lnTo>
                    <a:lnTo>
                      <a:pt x="346" y="3108"/>
                    </a:lnTo>
                    <a:lnTo>
                      <a:pt x="344" y="3098"/>
                    </a:lnTo>
                    <a:lnTo>
                      <a:pt x="344" y="3098"/>
                    </a:lnTo>
                    <a:lnTo>
                      <a:pt x="342" y="3076"/>
                    </a:lnTo>
                    <a:lnTo>
                      <a:pt x="344" y="3056"/>
                    </a:lnTo>
                    <a:lnTo>
                      <a:pt x="346" y="3034"/>
                    </a:lnTo>
                    <a:lnTo>
                      <a:pt x="350" y="3014"/>
                    </a:lnTo>
                    <a:lnTo>
                      <a:pt x="362" y="2972"/>
                    </a:lnTo>
                    <a:lnTo>
                      <a:pt x="376" y="2932"/>
                    </a:lnTo>
                    <a:lnTo>
                      <a:pt x="392" y="2890"/>
                    </a:lnTo>
                    <a:lnTo>
                      <a:pt x="404" y="2848"/>
                    </a:lnTo>
                    <a:lnTo>
                      <a:pt x="410" y="2826"/>
                    </a:lnTo>
                    <a:lnTo>
                      <a:pt x="415" y="2804"/>
                    </a:lnTo>
                    <a:lnTo>
                      <a:pt x="417" y="2782"/>
                    </a:lnTo>
                    <a:lnTo>
                      <a:pt x="417" y="2760"/>
                    </a:lnTo>
                    <a:lnTo>
                      <a:pt x="417" y="2760"/>
                    </a:lnTo>
                    <a:lnTo>
                      <a:pt x="415" y="2716"/>
                    </a:lnTo>
                    <a:lnTo>
                      <a:pt x="410" y="2670"/>
                    </a:lnTo>
                    <a:lnTo>
                      <a:pt x="396" y="2577"/>
                    </a:lnTo>
                    <a:lnTo>
                      <a:pt x="396" y="2577"/>
                    </a:lnTo>
                    <a:lnTo>
                      <a:pt x="368" y="2391"/>
                    </a:lnTo>
                    <a:lnTo>
                      <a:pt x="368" y="2391"/>
                    </a:lnTo>
                    <a:lnTo>
                      <a:pt x="354" y="2295"/>
                    </a:lnTo>
                    <a:lnTo>
                      <a:pt x="342" y="2199"/>
                    </a:lnTo>
                    <a:lnTo>
                      <a:pt x="334" y="2103"/>
                    </a:lnTo>
                    <a:lnTo>
                      <a:pt x="328" y="2007"/>
                    </a:lnTo>
                    <a:lnTo>
                      <a:pt x="328" y="2007"/>
                    </a:lnTo>
                    <a:lnTo>
                      <a:pt x="324" y="1909"/>
                    </a:lnTo>
                    <a:lnTo>
                      <a:pt x="326" y="1861"/>
                    </a:lnTo>
                    <a:lnTo>
                      <a:pt x="326" y="1813"/>
                    </a:lnTo>
                    <a:lnTo>
                      <a:pt x="326" y="1813"/>
                    </a:lnTo>
                    <a:lnTo>
                      <a:pt x="330" y="1717"/>
                    </a:lnTo>
                    <a:lnTo>
                      <a:pt x="332" y="1621"/>
                    </a:lnTo>
                    <a:lnTo>
                      <a:pt x="332" y="1621"/>
                    </a:lnTo>
                    <a:lnTo>
                      <a:pt x="328" y="1527"/>
                    </a:lnTo>
                    <a:lnTo>
                      <a:pt x="326" y="1481"/>
                    </a:lnTo>
                    <a:lnTo>
                      <a:pt x="322" y="1435"/>
                    </a:lnTo>
                    <a:lnTo>
                      <a:pt x="316" y="1389"/>
                    </a:lnTo>
                    <a:lnTo>
                      <a:pt x="310" y="1343"/>
                    </a:lnTo>
                    <a:lnTo>
                      <a:pt x="300" y="1299"/>
                    </a:lnTo>
                    <a:lnTo>
                      <a:pt x="290" y="1255"/>
                    </a:lnTo>
                    <a:lnTo>
                      <a:pt x="290" y="1255"/>
                    </a:lnTo>
                    <a:lnTo>
                      <a:pt x="278" y="1211"/>
                    </a:lnTo>
                    <a:lnTo>
                      <a:pt x="264" y="1169"/>
                    </a:lnTo>
                    <a:lnTo>
                      <a:pt x="264" y="1169"/>
                    </a:lnTo>
                    <a:lnTo>
                      <a:pt x="252" y="1125"/>
                    </a:lnTo>
                    <a:lnTo>
                      <a:pt x="252" y="1125"/>
                    </a:lnTo>
                    <a:lnTo>
                      <a:pt x="246" y="1103"/>
                    </a:lnTo>
                    <a:lnTo>
                      <a:pt x="244" y="1081"/>
                    </a:lnTo>
                    <a:lnTo>
                      <a:pt x="244" y="1081"/>
                    </a:lnTo>
                    <a:lnTo>
                      <a:pt x="240" y="1037"/>
                    </a:lnTo>
                    <a:lnTo>
                      <a:pt x="238" y="993"/>
                    </a:lnTo>
                    <a:lnTo>
                      <a:pt x="238" y="909"/>
                    </a:lnTo>
                    <a:lnTo>
                      <a:pt x="238" y="909"/>
                    </a:lnTo>
                    <a:lnTo>
                      <a:pt x="242" y="746"/>
                    </a:lnTo>
                    <a:lnTo>
                      <a:pt x="242" y="670"/>
                    </a:lnTo>
                    <a:lnTo>
                      <a:pt x="238" y="596"/>
                    </a:lnTo>
                    <a:lnTo>
                      <a:pt x="238" y="596"/>
                    </a:lnTo>
                    <a:lnTo>
                      <a:pt x="232" y="526"/>
                    </a:lnTo>
                    <a:lnTo>
                      <a:pt x="222" y="460"/>
                    </a:lnTo>
                    <a:lnTo>
                      <a:pt x="222" y="460"/>
                    </a:lnTo>
                    <a:lnTo>
                      <a:pt x="214" y="430"/>
                    </a:lnTo>
                    <a:lnTo>
                      <a:pt x="206" y="398"/>
                    </a:lnTo>
                    <a:lnTo>
                      <a:pt x="190" y="342"/>
                    </a:lnTo>
                    <a:lnTo>
                      <a:pt x="190" y="342"/>
                    </a:lnTo>
                    <a:lnTo>
                      <a:pt x="170" y="290"/>
                    </a:lnTo>
                    <a:lnTo>
                      <a:pt x="148" y="242"/>
                    </a:lnTo>
                    <a:lnTo>
                      <a:pt x="126" y="198"/>
                    </a:lnTo>
                    <a:lnTo>
                      <a:pt x="104" y="160"/>
                    </a:lnTo>
                    <a:lnTo>
                      <a:pt x="104" y="160"/>
                    </a:lnTo>
                    <a:lnTo>
                      <a:pt x="82" y="128"/>
                    </a:lnTo>
                    <a:lnTo>
                      <a:pt x="62" y="98"/>
                    </a:lnTo>
                    <a:lnTo>
                      <a:pt x="30" y="54"/>
                    </a:lnTo>
                    <a:lnTo>
                      <a:pt x="30" y="54"/>
                    </a:lnTo>
                    <a:lnTo>
                      <a:pt x="8" y="28"/>
                    </a:lnTo>
                    <a:lnTo>
                      <a:pt x="8" y="28"/>
                    </a:lnTo>
                    <a:lnTo>
                      <a:pt x="0" y="18"/>
                    </a:lnTo>
                    <a:lnTo>
                      <a:pt x="22" y="0"/>
                    </a:lnTo>
                    <a:lnTo>
                      <a:pt x="22" y="0"/>
                    </a:lnTo>
                    <a:lnTo>
                      <a:pt x="30" y="10"/>
                    </a:lnTo>
                    <a:lnTo>
                      <a:pt x="30" y="10"/>
                    </a:lnTo>
                    <a:lnTo>
                      <a:pt x="52" y="36"/>
                    </a:lnTo>
                    <a:lnTo>
                      <a:pt x="52" y="36"/>
                    </a:lnTo>
                    <a:lnTo>
                      <a:pt x="86" y="82"/>
                    </a:lnTo>
                    <a:lnTo>
                      <a:pt x="106" y="112"/>
                    </a:lnTo>
                    <a:lnTo>
                      <a:pt x="126" y="146"/>
                    </a:lnTo>
                    <a:lnTo>
                      <a:pt x="126" y="146"/>
                    </a:lnTo>
                    <a:lnTo>
                      <a:pt x="150" y="186"/>
                    </a:lnTo>
                    <a:lnTo>
                      <a:pt x="172" y="230"/>
                    </a:lnTo>
                    <a:lnTo>
                      <a:pt x="194" y="278"/>
                    </a:lnTo>
                    <a:lnTo>
                      <a:pt x="214" y="334"/>
                    </a:lnTo>
                    <a:lnTo>
                      <a:pt x="214" y="334"/>
                    </a:lnTo>
                    <a:lnTo>
                      <a:pt x="232" y="392"/>
                    </a:lnTo>
                    <a:lnTo>
                      <a:pt x="240" y="424"/>
                    </a:lnTo>
                    <a:lnTo>
                      <a:pt x="246" y="456"/>
                    </a:lnTo>
                    <a:lnTo>
                      <a:pt x="246" y="456"/>
                    </a:lnTo>
                    <a:lnTo>
                      <a:pt x="256" y="524"/>
                    </a:lnTo>
                    <a:lnTo>
                      <a:pt x="262" y="596"/>
                    </a:lnTo>
                    <a:lnTo>
                      <a:pt x="262" y="596"/>
                    </a:lnTo>
                    <a:lnTo>
                      <a:pt x="264" y="670"/>
                    </a:lnTo>
                    <a:lnTo>
                      <a:pt x="264" y="748"/>
                    </a:lnTo>
                    <a:lnTo>
                      <a:pt x="260" y="909"/>
                    </a:lnTo>
                    <a:lnTo>
                      <a:pt x="260" y="909"/>
                    </a:lnTo>
                    <a:lnTo>
                      <a:pt x="258" y="993"/>
                    </a:lnTo>
                    <a:lnTo>
                      <a:pt x="260" y="1035"/>
                    </a:lnTo>
                    <a:lnTo>
                      <a:pt x="264" y="1079"/>
                    </a:lnTo>
                    <a:lnTo>
                      <a:pt x="264" y="1079"/>
                    </a:lnTo>
                    <a:lnTo>
                      <a:pt x="266" y="1099"/>
                    </a:lnTo>
                    <a:lnTo>
                      <a:pt x="272" y="1121"/>
                    </a:lnTo>
                    <a:lnTo>
                      <a:pt x="272" y="1121"/>
                    </a:lnTo>
                    <a:lnTo>
                      <a:pt x="284" y="1163"/>
                    </a:lnTo>
                    <a:lnTo>
                      <a:pt x="284" y="1163"/>
                    </a:lnTo>
                    <a:lnTo>
                      <a:pt x="296" y="1205"/>
                    </a:lnTo>
                    <a:lnTo>
                      <a:pt x="308" y="1249"/>
                    </a:lnTo>
                    <a:lnTo>
                      <a:pt x="308" y="1249"/>
                    </a:lnTo>
                    <a:lnTo>
                      <a:pt x="318" y="1295"/>
                    </a:lnTo>
                    <a:lnTo>
                      <a:pt x="328" y="1339"/>
                    </a:lnTo>
                    <a:lnTo>
                      <a:pt x="334" y="1385"/>
                    </a:lnTo>
                    <a:lnTo>
                      <a:pt x="340" y="1433"/>
                    </a:lnTo>
                    <a:lnTo>
                      <a:pt x="344" y="1479"/>
                    </a:lnTo>
                    <a:lnTo>
                      <a:pt x="346" y="1527"/>
                    </a:lnTo>
                    <a:lnTo>
                      <a:pt x="348" y="1621"/>
                    </a:lnTo>
                    <a:lnTo>
                      <a:pt x="348" y="1621"/>
                    </a:lnTo>
                    <a:lnTo>
                      <a:pt x="346" y="1717"/>
                    </a:lnTo>
                    <a:lnTo>
                      <a:pt x="342" y="1813"/>
                    </a:lnTo>
                    <a:lnTo>
                      <a:pt x="342" y="1813"/>
                    </a:lnTo>
                    <a:lnTo>
                      <a:pt x="338" y="1909"/>
                    </a:lnTo>
                    <a:lnTo>
                      <a:pt x="340" y="2007"/>
                    </a:lnTo>
                    <a:lnTo>
                      <a:pt x="340" y="2007"/>
                    </a:lnTo>
                    <a:lnTo>
                      <a:pt x="346" y="2103"/>
                    </a:lnTo>
                    <a:lnTo>
                      <a:pt x="354" y="2199"/>
                    </a:lnTo>
                    <a:lnTo>
                      <a:pt x="366" y="2295"/>
                    </a:lnTo>
                    <a:lnTo>
                      <a:pt x="378" y="2389"/>
                    </a:lnTo>
                    <a:lnTo>
                      <a:pt x="378" y="2389"/>
                    </a:lnTo>
                    <a:lnTo>
                      <a:pt x="406" y="2575"/>
                    </a:lnTo>
                    <a:lnTo>
                      <a:pt x="406" y="2575"/>
                    </a:lnTo>
                    <a:lnTo>
                      <a:pt x="419" y="2668"/>
                    </a:lnTo>
                    <a:lnTo>
                      <a:pt x="423" y="2714"/>
                    </a:lnTo>
                    <a:lnTo>
                      <a:pt x="425" y="2760"/>
                    </a:lnTo>
                    <a:lnTo>
                      <a:pt x="425" y="2760"/>
                    </a:lnTo>
                    <a:lnTo>
                      <a:pt x="425" y="2784"/>
                    </a:lnTo>
                    <a:lnTo>
                      <a:pt x="423" y="2806"/>
                    </a:lnTo>
                    <a:lnTo>
                      <a:pt x="423" y="2806"/>
                    </a:lnTo>
                    <a:lnTo>
                      <a:pt x="419" y="2828"/>
                    </a:lnTo>
                    <a:lnTo>
                      <a:pt x="419" y="2828"/>
                    </a:lnTo>
                    <a:lnTo>
                      <a:pt x="412" y="2850"/>
                    </a:lnTo>
                    <a:lnTo>
                      <a:pt x="412" y="2850"/>
                    </a:lnTo>
                    <a:lnTo>
                      <a:pt x="382" y="2934"/>
                    </a:lnTo>
                    <a:lnTo>
                      <a:pt x="382" y="2934"/>
                    </a:lnTo>
                    <a:lnTo>
                      <a:pt x="368" y="2974"/>
                    </a:lnTo>
                    <a:lnTo>
                      <a:pt x="356" y="3016"/>
                    </a:lnTo>
                    <a:lnTo>
                      <a:pt x="356" y="3016"/>
                    </a:lnTo>
                    <a:lnTo>
                      <a:pt x="352" y="3036"/>
                    </a:lnTo>
                    <a:lnTo>
                      <a:pt x="348" y="3056"/>
                    </a:lnTo>
                    <a:lnTo>
                      <a:pt x="348" y="3076"/>
                    </a:lnTo>
                    <a:lnTo>
                      <a:pt x="348" y="3098"/>
                    </a:lnTo>
                    <a:lnTo>
                      <a:pt x="348" y="3098"/>
                    </a:lnTo>
                    <a:lnTo>
                      <a:pt x="350" y="3108"/>
                    </a:lnTo>
                    <a:lnTo>
                      <a:pt x="354" y="3116"/>
                    </a:lnTo>
                    <a:lnTo>
                      <a:pt x="364" y="3134"/>
                    </a:lnTo>
                    <a:lnTo>
                      <a:pt x="364" y="3134"/>
                    </a:lnTo>
                    <a:lnTo>
                      <a:pt x="376" y="3150"/>
                    </a:lnTo>
                    <a:lnTo>
                      <a:pt x="390" y="3164"/>
                    </a:lnTo>
                    <a:lnTo>
                      <a:pt x="390" y="3164"/>
                    </a:lnTo>
                    <a:lnTo>
                      <a:pt x="419" y="3192"/>
                    </a:lnTo>
                    <a:lnTo>
                      <a:pt x="449" y="3218"/>
                    </a:lnTo>
                    <a:lnTo>
                      <a:pt x="449" y="3218"/>
                    </a:lnTo>
                    <a:lnTo>
                      <a:pt x="509" y="3266"/>
                    </a:lnTo>
                    <a:lnTo>
                      <a:pt x="569" y="3310"/>
                    </a:lnTo>
                    <a:lnTo>
                      <a:pt x="569" y="3310"/>
                    </a:lnTo>
                    <a:lnTo>
                      <a:pt x="597" y="3334"/>
                    </a:lnTo>
                    <a:lnTo>
                      <a:pt x="621" y="3358"/>
                    </a:lnTo>
                    <a:lnTo>
                      <a:pt x="621" y="3358"/>
                    </a:lnTo>
                    <a:lnTo>
                      <a:pt x="633" y="3370"/>
                    </a:lnTo>
                    <a:lnTo>
                      <a:pt x="643" y="3384"/>
                    </a:lnTo>
                    <a:lnTo>
                      <a:pt x="643" y="3384"/>
                    </a:lnTo>
                    <a:lnTo>
                      <a:pt x="655" y="3396"/>
                    </a:lnTo>
                    <a:lnTo>
                      <a:pt x="667" y="3408"/>
                    </a:lnTo>
                    <a:lnTo>
                      <a:pt x="667" y="3408"/>
                    </a:lnTo>
                    <a:lnTo>
                      <a:pt x="691" y="3428"/>
                    </a:lnTo>
                    <a:lnTo>
                      <a:pt x="717" y="3448"/>
                    </a:lnTo>
                    <a:lnTo>
                      <a:pt x="769" y="3480"/>
                    </a:lnTo>
                    <a:lnTo>
                      <a:pt x="769" y="3480"/>
                    </a:lnTo>
                    <a:lnTo>
                      <a:pt x="791" y="3498"/>
                    </a:lnTo>
                    <a:lnTo>
                      <a:pt x="791" y="3498"/>
                    </a:lnTo>
                    <a:lnTo>
                      <a:pt x="801" y="3508"/>
                    </a:lnTo>
                    <a:lnTo>
                      <a:pt x="805" y="3514"/>
                    </a:lnTo>
                    <a:lnTo>
                      <a:pt x="809" y="3520"/>
                    </a:lnTo>
                    <a:lnTo>
                      <a:pt x="809" y="3520"/>
                    </a:lnTo>
                    <a:lnTo>
                      <a:pt x="809" y="3528"/>
                    </a:lnTo>
                    <a:lnTo>
                      <a:pt x="805" y="3534"/>
                    </a:lnTo>
                    <a:lnTo>
                      <a:pt x="799" y="3538"/>
                    </a:lnTo>
                    <a:lnTo>
                      <a:pt x="793" y="3540"/>
                    </a:lnTo>
                    <a:lnTo>
                      <a:pt x="793" y="3540"/>
                    </a:lnTo>
                    <a:lnTo>
                      <a:pt x="787" y="3540"/>
                    </a:lnTo>
                    <a:lnTo>
                      <a:pt x="779" y="3540"/>
                    </a:lnTo>
                    <a:lnTo>
                      <a:pt x="767" y="3536"/>
                    </a:lnTo>
                    <a:lnTo>
                      <a:pt x="767" y="3536"/>
                    </a:lnTo>
                    <a:lnTo>
                      <a:pt x="745" y="3526"/>
                    </a:lnTo>
                    <a:lnTo>
                      <a:pt x="723" y="3514"/>
                    </a:lnTo>
                    <a:lnTo>
                      <a:pt x="687" y="3490"/>
                    </a:lnTo>
                    <a:lnTo>
                      <a:pt x="687" y="3490"/>
                    </a:lnTo>
                    <a:lnTo>
                      <a:pt x="655" y="3466"/>
                    </a:lnTo>
                    <a:lnTo>
                      <a:pt x="627" y="3444"/>
                    </a:lnTo>
                    <a:lnTo>
                      <a:pt x="585" y="3408"/>
                    </a:lnTo>
                    <a:lnTo>
                      <a:pt x="585" y="3408"/>
                    </a:lnTo>
                    <a:lnTo>
                      <a:pt x="551" y="3376"/>
                    </a:lnTo>
                    <a:lnTo>
                      <a:pt x="551" y="3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46">
                <a:extLst>
                  <a:ext uri="{FF2B5EF4-FFF2-40B4-BE49-F238E27FC236}">
                    <a16:creationId xmlns:a16="http://schemas.microsoft.com/office/drawing/2014/main" id="{B15D1279-66DF-43E9-ABF6-29BCE9DF1E04}"/>
                  </a:ext>
                </a:extLst>
              </p:cNvPr>
              <p:cNvSpPr>
                <a:spLocks/>
              </p:cNvSpPr>
              <p:nvPr/>
            </p:nvSpPr>
            <p:spPr bwMode="auto">
              <a:xfrm>
                <a:off x="9528" y="5824"/>
                <a:ext cx="260" cy="222"/>
              </a:xfrm>
              <a:custGeom>
                <a:avLst/>
                <a:gdLst>
                  <a:gd name="T0" fmla="*/ 4 w 260"/>
                  <a:gd name="T1" fmla="*/ 0 h 222"/>
                  <a:gd name="T2" fmla="*/ 10 w 260"/>
                  <a:gd name="T3" fmla="*/ 2 h 222"/>
                  <a:gd name="T4" fmla="*/ 24 w 260"/>
                  <a:gd name="T5" fmla="*/ 12 h 222"/>
                  <a:gd name="T6" fmla="*/ 64 w 260"/>
                  <a:gd name="T7" fmla="*/ 46 h 222"/>
                  <a:gd name="T8" fmla="*/ 118 w 260"/>
                  <a:gd name="T9" fmla="*/ 100 h 222"/>
                  <a:gd name="T10" fmla="*/ 174 w 260"/>
                  <a:gd name="T11" fmla="*/ 164 h 222"/>
                  <a:gd name="T12" fmla="*/ 204 w 260"/>
                  <a:gd name="T13" fmla="*/ 196 h 222"/>
                  <a:gd name="T14" fmla="*/ 220 w 260"/>
                  <a:gd name="T15" fmla="*/ 210 h 222"/>
                  <a:gd name="T16" fmla="*/ 236 w 260"/>
                  <a:gd name="T17" fmla="*/ 218 h 222"/>
                  <a:gd name="T18" fmla="*/ 246 w 260"/>
                  <a:gd name="T19" fmla="*/ 216 h 222"/>
                  <a:gd name="T20" fmla="*/ 252 w 260"/>
                  <a:gd name="T21" fmla="*/ 210 h 222"/>
                  <a:gd name="T22" fmla="*/ 258 w 260"/>
                  <a:gd name="T23" fmla="*/ 194 h 222"/>
                  <a:gd name="T24" fmla="*/ 256 w 260"/>
                  <a:gd name="T25" fmla="*/ 184 h 222"/>
                  <a:gd name="T26" fmla="*/ 248 w 260"/>
                  <a:gd name="T27" fmla="*/ 160 h 222"/>
                  <a:gd name="T28" fmla="*/ 240 w 260"/>
                  <a:gd name="T29" fmla="*/ 146 h 222"/>
                  <a:gd name="T30" fmla="*/ 218 w 260"/>
                  <a:gd name="T31" fmla="*/ 118 h 222"/>
                  <a:gd name="T32" fmla="*/ 206 w 260"/>
                  <a:gd name="T33" fmla="*/ 106 h 222"/>
                  <a:gd name="T34" fmla="*/ 204 w 260"/>
                  <a:gd name="T35" fmla="*/ 104 h 222"/>
                  <a:gd name="T36" fmla="*/ 206 w 260"/>
                  <a:gd name="T37" fmla="*/ 106 h 222"/>
                  <a:gd name="T38" fmla="*/ 218 w 260"/>
                  <a:gd name="T39" fmla="*/ 118 h 222"/>
                  <a:gd name="T40" fmla="*/ 232 w 260"/>
                  <a:gd name="T41" fmla="*/ 134 h 222"/>
                  <a:gd name="T42" fmla="*/ 250 w 260"/>
                  <a:gd name="T43" fmla="*/ 160 h 222"/>
                  <a:gd name="T44" fmla="*/ 256 w 260"/>
                  <a:gd name="T45" fmla="*/ 174 h 222"/>
                  <a:gd name="T46" fmla="*/ 260 w 260"/>
                  <a:gd name="T47" fmla="*/ 194 h 222"/>
                  <a:gd name="T48" fmla="*/ 258 w 260"/>
                  <a:gd name="T49" fmla="*/ 204 h 222"/>
                  <a:gd name="T50" fmla="*/ 254 w 260"/>
                  <a:gd name="T51" fmla="*/ 212 h 222"/>
                  <a:gd name="T52" fmla="*/ 246 w 260"/>
                  <a:gd name="T53" fmla="*/ 220 h 222"/>
                  <a:gd name="T54" fmla="*/ 236 w 260"/>
                  <a:gd name="T55" fmla="*/ 222 h 222"/>
                  <a:gd name="T56" fmla="*/ 230 w 260"/>
                  <a:gd name="T57" fmla="*/ 222 h 222"/>
                  <a:gd name="T58" fmla="*/ 216 w 260"/>
                  <a:gd name="T59" fmla="*/ 214 h 222"/>
                  <a:gd name="T60" fmla="*/ 200 w 260"/>
                  <a:gd name="T61" fmla="*/ 198 h 222"/>
                  <a:gd name="T62" fmla="*/ 170 w 260"/>
                  <a:gd name="T63" fmla="*/ 168 h 222"/>
                  <a:gd name="T64" fmla="*/ 110 w 260"/>
                  <a:gd name="T65" fmla="*/ 106 h 222"/>
                  <a:gd name="T66" fmla="*/ 56 w 260"/>
                  <a:gd name="T67" fmla="*/ 54 h 222"/>
                  <a:gd name="T68" fmla="*/ 16 w 260"/>
                  <a:gd name="T69" fmla="*/ 22 h 222"/>
                  <a:gd name="T70" fmla="*/ 4 w 260"/>
                  <a:gd name="T71" fmla="*/ 16 h 222"/>
                  <a:gd name="T72" fmla="*/ 0 w 260"/>
                  <a:gd name="T73" fmla="*/ 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22">
                    <a:moveTo>
                      <a:pt x="4" y="0"/>
                    </a:moveTo>
                    <a:lnTo>
                      <a:pt x="4" y="0"/>
                    </a:lnTo>
                    <a:lnTo>
                      <a:pt x="10" y="2"/>
                    </a:lnTo>
                    <a:lnTo>
                      <a:pt x="10" y="2"/>
                    </a:lnTo>
                    <a:lnTo>
                      <a:pt x="24" y="12"/>
                    </a:lnTo>
                    <a:lnTo>
                      <a:pt x="24" y="12"/>
                    </a:lnTo>
                    <a:lnTo>
                      <a:pt x="42" y="26"/>
                    </a:lnTo>
                    <a:lnTo>
                      <a:pt x="64" y="46"/>
                    </a:lnTo>
                    <a:lnTo>
                      <a:pt x="64" y="46"/>
                    </a:lnTo>
                    <a:lnTo>
                      <a:pt x="118" y="100"/>
                    </a:lnTo>
                    <a:lnTo>
                      <a:pt x="174" y="164"/>
                    </a:lnTo>
                    <a:lnTo>
                      <a:pt x="174" y="164"/>
                    </a:lnTo>
                    <a:lnTo>
                      <a:pt x="204" y="196"/>
                    </a:lnTo>
                    <a:lnTo>
                      <a:pt x="204" y="196"/>
                    </a:lnTo>
                    <a:lnTo>
                      <a:pt x="220" y="210"/>
                    </a:lnTo>
                    <a:lnTo>
                      <a:pt x="220" y="210"/>
                    </a:lnTo>
                    <a:lnTo>
                      <a:pt x="228" y="216"/>
                    </a:lnTo>
                    <a:lnTo>
                      <a:pt x="236" y="218"/>
                    </a:lnTo>
                    <a:lnTo>
                      <a:pt x="236" y="218"/>
                    </a:lnTo>
                    <a:lnTo>
                      <a:pt x="246" y="216"/>
                    </a:lnTo>
                    <a:lnTo>
                      <a:pt x="252" y="210"/>
                    </a:lnTo>
                    <a:lnTo>
                      <a:pt x="252" y="210"/>
                    </a:lnTo>
                    <a:lnTo>
                      <a:pt x="256" y="202"/>
                    </a:lnTo>
                    <a:lnTo>
                      <a:pt x="258" y="194"/>
                    </a:lnTo>
                    <a:lnTo>
                      <a:pt x="258" y="194"/>
                    </a:lnTo>
                    <a:lnTo>
                      <a:pt x="256" y="184"/>
                    </a:lnTo>
                    <a:lnTo>
                      <a:pt x="254" y="176"/>
                    </a:lnTo>
                    <a:lnTo>
                      <a:pt x="248" y="160"/>
                    </a:lnTo>
                    <a:lnTo>
                      <a:pt x="248" y="160"/>
                    </a:lnTo>
                    <a:lnTo>
                      <a:pt x="240" y="146"/>
                    </a:lnTo>
                    <a:lnTo>
                      <a:pt x="232" y="136"/>
                    </a:lnTo>
                    <a:lnTo>
                      <a:pt x="218" y="118"/>
                    </a:lnTo>
                    <a:lnTo>
                      <a:pt x="218" y="118"/>
                    </a:lnTo>
                    <a:lnTo>
                      <a:pt x="206" y="106"/>
                    </a:lnTo>
                    <a:lnTo>
                      <a:pt x="206" y="106"/>
                    </a:lnTo>
                    <a:lnTo>
                      <a:pt x="204" y="104"/>
                    </a:lnTo>
                    <a:lnTo>
                      <a:pt x="204" y="104"/>
                    </a:lnTo>
                    <a:lnTo>
                      <a:pt x="206" y="106"/>
                    </a:lnTo>
                    <a:lnTo>
                      <a:pt x="206" y="106"/>
                    </a:lnTo>
                    <a:lnTo>
                      <a:pt x="218" y="118"/>
                    </a:lnTo>
                    <a:lnTo>
                      <a:pt x="218" y="118"/>
                    </a:lnTo>
                    <a:lnTo>
                      <a:pt x="232" y="134"/>
                    </a:lnTo>
                    <a:lnTo>
                      <a:pt x="242" y="146"/>
                    </a:lnTo>
                    <a:lnTo>
                      <a:pt x="250" y="160"/>
                    </a:lnTo>
                    <a:lnTo>
                      <a:pt x="250" y="160"/>
                    </a:lnTo>
                    <a:lnTo>
                      <a:pt x="256" y="174"/>
                    </a:lnTo>
                    <a:lnTo>
                      <a:pt x="258" y="184"/>
                    </a:lnTo>
                    <a:lnTo>
                      <a:pt x="260" y="194"/>
                    </a:lnTo>
                    <a:lnTo>
                      <a:pt x="260" y="194"/>
                    </a:lnTo>
                    <a:lnTo>
                      <a:pt x="258" y="204"/>
                    </a:lnTo>
                    <a:lnTo>
                      <a:pt x="254" y="212"/>
                    </a:lnTo>
                    <a:lnTo>
                      <a:pt x="254" y="212"/>
                    </a:lnTo>
                    <a:lnTo>
                      <a:pt x="252" y="216"/>
                    </a:lnTo>
                    <a:lnTo>
                      <a:pt x="246" y="220"/>
                    </a:lnTo>
                    <a:lnTo>
                      <a:pt x="242" y="222"/>
                    </a:lnTo>
                    <a:lnTo>
                      <a:pt x="236" y="222"/>
                    </a:lnTo>
                    <a:lnTo>
                      <a:pt x="236" y="222"/>
                    </a:lnTo>
                    <a:lnTo>
                      <a:pt x="230" y="222"/>
                    </a:lnTo>
                    <a:lnTo>
                      <a:pt x="226" y="220"/>
                    </a:lnTo>
                    <a:lnTo>
                      <a:pt x="216" y="214"/>
                    </a:lnTo>
                    <a:lnTo>
                      <a:pt x="216" y="214"/>
                    </a:lnTo>
                    <a:lnTo>
                      <a:pt x="200" y="198"/>
                    </a:lnTo>
                    <a:lnTo>
                      <a:pt x="200" y="198"/>
                    </a:lnTo>
                    <a:lnTo>
                      <a:pt x="170" y="168"/>
                    </a:lnTo>
                    <a:lnTo>
                      <a:pt x="170" y="168"/>
                    </a:lnTo>
                    <a:lnTo>
                      <a:pt x="110" y="106"/>
                    </a:lnTo>
                    <a:lnTo>
                      <a:pt x="56" y="54"/>
                    </a:lnTo>
                    <a:lnTo>
                      <a:pt x="56" y="54"/>
                    </a:lnTo>
                    <a:lnTo>
                      <a:pt x="34" y="36"/>
                    </a:lnTo>
                    <a:lnTo>
                      <a:pt x="16" y="22"/>
                    </a:lnTo>
                    <a:lnTo>
                      <a:pt x="16" y="22"/>
                    </a:lnTo>
                    <a:lnTo>
                      <a:pt x="4" y="16"/>
                    </a:lnTo>
                    <a:lnTo>
                      <a:pt x="4" y="16"/>
                    </a:lnTo>
                    <a:lnTo>
                      <a:pt x="0"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47">
                <a:extLst>
                  <a:ext uri="{FF2B5EF4-FFF2-40B4-BE49-F238E27FC236}">
                    <a16:creationId xmlns:a16="http://schemas.microsoft.com/office/drawing/2014/main" id="{380782E4-9A40-4E1A-B619-1EFEDB5B0B5E}"/>
                  </a:ext>
                </a:extLst>
              </p:cNvPr>
              <p:cNvSpPr>
                <a:spLocks/>
              </p:cNvSpPr>
              <p:nvPr/>
            </p:nvSpPr>
            <p:spPr bwMode="auto">
              <a:xfrm>
                <a:off x="9594" y="3453"/>
                <a:ext cx="84" cy="88"/>
              </a:xfrm>
              <a:custGeom>
                <a:avLst/>
                <a:gdLst>
                  <a:gd name="T0" fmla="*/ 12 w 84"/>
                  <a:gd name="T1" fmla="*/ 0 h 88"/>
                  <a:gd name="T2" fmla="*/ 12 w 84"/>
                  <a:gd name="T3" fmla="*/ 0 h 88"/>
                  <a:gd name="T4" fmla="*/ 20 w 84"/>
                  <a:gd name="T5" fmla="*/ 18 h 88"/>
                  <a:gd name="T6" fmla="*/ 20 w 84"/>
                  <a:gd name="T7" fmla="*/ 18 h 88"/>
                  <a:gd name="T8" fmla="*/ 28 w 84"/>
                  <a:gd name="T9" fmla="*/ 34 h 88"/>
                  <a:gd name="T10" fmla="*/ 40 w 84"/>
                  <a:gd name="T11" fmla="*/ 52 h 88"/>
                  <a:gd name="T12" fmla="*/ 40 w 84"/>
                  <a:gd name="T13" fmla="*/ 52 h 88"/>
                  <a:gd name="T14" fmla="*/ 54 w 84"/>
                  <a:gd name="T15" fmla="*/ 68 h 88"/>
                  <a:gd name="T16" fmla="*/ 54 w 84"/>
                  <a:gd name="T17" fmla="*/ 68 h 88"/>
                  <a:gd name="T18" fmla="*/ 68 w 84"/>
                  <a:gd name="T19" fmla="*/ 80 h 88"/>
                  <a:gd name="T20" fmla="*/ 68 w 84"/>
                  <a:gd name="T21" fmla="*/ 80 h 88"/>
                  <a:gd name="T22" fmla="*/ 74 w 84"/>
                  <a:gd name="T23" fmla="*/ 84 h 88"/>
                  <a:gd name="T24" fmla="*/ 74 w 84"/>
                  <a:gd name="T25" fmla="*/ 84 h 88"/>
                  <a:gd name="T26" fmla="*/ 80 w 84"/>
                  <a:gd name="T27" fmla="*/ 86 h 88"/>
                  <a:gd name="T28" fmla="*/ 80 w 84"/>
                  <a:gd name="T29" fmla="*/ 86 h 88"/>
                  <a:gd name="T30" fmla="*/ 84 w 84"/>
                  <a:gd name="T31" fmla="*/ 88 h 88"/>
                  <a:gd name="T32" fmla="*/ 84 w 84"/>
                  <a:gd name="T33" fmla="*/ 88 h 88"/>
                  <a:gd name="T34" fmla="*/ 80 w 84"/>
                  <a:gd name="T35" fmla="*/ 88 h 88"/>
                  <a:gd name="T36" fmla="*/ 80 w 84"/>
                  <a:gd name="T37" fmla="*/ 88 h 88"/>
                  <a:gd name="T38" fmla="*/ 74 w 84"/>
                  <a:gd name="T39" fmla="*/ 86 h 88"/>
                  <a:gd name="T40" fmla="*/ 74 w 84"/>
                  <a:gd name="T41" fmla="*/ 86 h 88"/>
                  <a:gd name="T42" fmla="*/ 66 w 84"/>
                  <a:gd name="T43" fmla="*/ 82 h 88"/>
                  <a:gd name="T44" fmla="*/ 66 w 84"/>
                  <a:gd name="T45" fmla="*/ 82 h 88"/>
                  <a:gd name="T46" fmla="*/ 50 w 84"/>
                  <a:gd name="T47" fmla="*/ 72 h 88"/>
                  <a:gd name="T48" fmla="*/ 50 w 84"/>
                  <a:gd name="T49" fmla="*/ 72 h 88"/>
                  <a:gd name="T50" fmla="*/ 34 w 84"/>
                  <a:gd name="T51" fmla="*/ 56 h 88"/>
                  <a:gd name="T52" fmla="*/ 34 w 84"/>
                  <a:gd name="T53" fmla="*/ 56 h 88"/>
                  <a:gd name="T54" fmla="*/ 20 w 84"/>
                  <a:gd name="T55" fmla="*/ 40 h 88"/>
                  <a:gd name="T56" fmla="*/ 10 w 84"/>
                  <a:gd name="T57" fmla="*/ 24 h 88"/>
                  <a:gd name="T58" fmla="*/ 10 w 84"/>
                  <a:gd name="T59" fmla="*/ 24 h 88"/>
                  <a:gd name="T60" fmla="*/ 0 w 84"/>
                  <a:gd name="T61" fmla="*/ 6 h 88"/>
                  <a:gd name="T62" fmla="*/ 12 w 84"/>
                  <a:gd name="T6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88">
                    <a:moveTo>
                      <a:pt x="12" y="0"/>
                    </a:moveTo>
                    <a:lnTo>
                      <a:pt x="12" y="0"/>
                    </a:lnTo>
                    <a:lnTo>
                      <a:pt x="20" y="18"/>
                    </a:lnTo>
                    <a:lnTo>
                      <a:pt x="20" y="18"/>
                    </a:lnTo>
                    <a:lnTo>
                      <a:pt x="28" y="34"/>
                    </a:lnTo>
                    <a:lnTo>
                      <a:pt x="40" y="52"/>
                    </a:lnTo>
                    <a:lnTo>
                      <a:pt x="40" y="52"/>
                    </a:lnTo>
                    <a:lnTo>
                      <a:pt x="54" y="68"/>
                    </a:lnTo>
                    <a:lnTo>
                      <a:pt x="54" y="68"/>
                    </a:lnTo>
                    <a:lnTo>
                      <a:pt x="68" y="80"/>
                    </a:lnTo>
                    <a:lnTo>
                      <a:pt x="68" y="80"/>
                    </a:lnTo>
                    <a:lnTo>
                      <a:pt x="74" y="84"/>
                    </a:lnTo>
                    <a:lnTo>
                      <a:pt x="74" y="84"/>
                    </a:lnTo>
                    <a:lnTo>
                      <a:pt x="80" y="86"/>
                    </a:lnTo>
                    <a:lnTo>
                      <a:pt x="80" y="86"/>
                    </a:lnTo>
                    <a:lnTo>
                      <a:pt x="84" y="88"/>
                    </a:lnTo>
                    <a:lnTo>
                      <a:pt x="84" y="88"/>
                    </a:lnTo>
                    <a:lnTo>
                      <a:pt x="80" y="88"/>
                    </a:lnTo>
                    <a:lnTo>
                      <a:pt x="80" y="88"/>
                    </a:lnTo>
                    <a:lnTo>
                      <a:pt x="74" y="86"/>
                    </a:lnTo>
                    <a:lnTo>
                      <a:pt x="74" y="86"/>
                    </a:lnTo>
                    <a:lnTo>
                      <a:pt x="66" y="82"/>
                    </a:lnTo>
                    <a:lnTo>
                      <a:pt x="66" y="82"/>
                    </a:lnTo>
                    <a:lnTo>
                      <a:pt x="50" y="72"/>
                    </a:lnTo>
                    <a:lnTo>
                      <a:pt x="50" y="72"/>
                    </a:lnTo>
                    <a:lnTo>
                      <a:pt x="34" y="56"/>
                    </a:lnTo>
                    <a:lnTo>
                      <a:pt x="34" y="56"/>
                    </a:lnTo>
                    <a:lnTo>
                      <a:pt x="20" y="40"/>
                    </a:lnTo>
                    <a:lnTo>
                      <a:pt x="10" y="24"/>
                    </a:lnTo>
                    <a:lnTo>
                      <a:pt x="10" y="24"/>
                    </a:lnTo>
                    <a:lnTo>
                      <a:pt x="0" y="6"/>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48">
                <a:extLst>
                  <a:ext uri="{FF2B5EF4-FFF2-40B4-BE49-F238E27FC236}">
                    <a16:creationId xmlns:a16="http://schemas.microsoft.com/office/drawing/2014/main" id="{12CBF3F3-CE22-41A9-B986-5B129A0D5BAD}"/>
                  </a:ext>
                </a:extLst>
              </p:cNvPr>
              <p:cNvSpPr>
                <a:spLocks/>
              </p:cNvSpPr>
              <p:nvPr/>
            </p:nvSpPr>
            <p:spPr bwMode="auto">
              <a:xfrm>
                <a:off x="9463" y="3208"/>
                <a:ext cx="73" cy="107"/>
              </a:xfrm>
              <a:custGeom>
                <a:avLst/>
                <a:gdLst>
                  <a:gd name="T0" fmla="*/ 14 w 73"/>
                  <a:gd name="T1" fmla="*/ 0 h 107"/>
                  <a:gd name="T2" fmla="*/ 14 w 73"/>
                  <a:gd name="T3" fmla="*/ 0 h 107"/>
                  <a:gd name="T4" fmla="*/ 18 w 73"/>
                  <a:gd name="T5" fmla="*/ 20 h 107"/>
                  <a:gd name="T6" fmla="*/ 18 w 73"/>
                  <a:gd name="T7" fmla="*/ 20 h 107"/>
                  <a:gd name="T8" fmla="*/ 24 w 73"/>
                  <a:gd name="T9" fmla="*/ 38 h 107"/>
                  <a:gd name="T10" fmla="*/ 32 w 73"/>
                  <a:gd name="T11" fmla="*/ 60 h 107"/>
                  <a:gd name="T12" fmla="*/ 32 w 73"/>
                  <a:gd name="T13" fmla="*/ 60 h 107"/>
                  <a:gd name="T14" fmla="*/ 38 w 73"/>
                  <a:gd name="T15" fmla="*/ 70 h 107"/>
                  <a:gd name="T16" fmla="*/ 38 w 73"/>
                  <a:gd name="T17" fmla="*/ 70 h 107"/>
                  <a:gd name="T18" fmla="*/ 44 w 73"/>
                  <a:gd name="T19" fmla="*/ 80 h 107"/>
                  <a:gd name="T20" fmla="*/ 44 w 73"/>
                  <a:gd name="T21" fmla="*/ 80 h 107"/>
                  <a:gd name="T22" fmla="*/ 56 w 73"/>
                  <a:gd name="T23" fmla="*/ 96 h 107"/>
                  <a:gd name="T24" fmla="*/ 56 w 73"/>
                  <a:gd name="T25" fmla="*/ 96 h 107"/>
                  <a:gd name="T26" fmla="*/ 63 w 73"/>
                  <a:gd name="T27" fmla="*/ 101 h 107"/>
                  <a:gd name="T28" fmla="*/ 63 w 73"/>
                  <a:gd name="T29" fmla="*/ 101 h 107"/>
                  <a:gd name="T30" fmla="*/ 69 w 73"/>
                  <a:gd name="T31" fmla="*/ 105 h 107"/>
                  <a:gd name="T32" fmla="*/ 69 w 73"/>
                  <a:gd name="T33" fmla="*/ 105 h 107"/>
                  <a:gd name="T34" fmla="*/ 73 w 73"/>
                  <a:gd name="T35" fmla="*/ 107 h 107"/>
                  <a:gd name="T36" fmla="*/ 73 w 73"/>
                  <a:gd name="T37" fmla="*/ 107 h 107"/>
                  <a:gd name="T38" fmla="*/ 69 w 73"/>
                  <a:gd name="T39" fmla="*/ 105 h 107"/>
                  <a:gd name="T40" fmla="*/ 69 w 73"/>
                  <a:gd name="T41" fmla="*/ 105 h 107"/>
                  <a:gd name="T42" fmla="*/ 63 w 73"/>
                  <a:gd name="T43" fmla="*/ 103 h 107"/>
                  <a:gd name="T44" fmla="*/ 63 w 73"/>
                  <a:gd name="T45" fmla="*/ 103 h 107"/>
                  <a:gd name="T46" fmla="*/ 56 w 73"/>
                  <a:gd name="T47" fmla="*/ 96 h 107"/>
                  <a:gd name="T48" fmla="*/ 56 w 73"/>
                  <a:gd name="T49" fmla="*/ 96 h 107"/>
                  <a:gd name="T50" fmla="*/ 40 w 73"/>
                  <a:gd name="T51" fmla="*/ 82 h 107"/>
                  <a:gd name="T52" fmla="*/ 40 w 73"/>
                  <a:gd name="T53" fmla="*/ 82 h 107"/>
                  <a:gd name="T54" fmla="*/ 34 w 73"/>
                  <a:gd name="T55" fmla="*/ 74 h 107"/>
                  <a:gd name="T56" fmla="*/ 34 w 73"/>
                  <a:gd name="T57" fmla="*/ 74 h 107"/>
                  <a:gd name="T58" fmla="*/ 26 w 73"/>
                  <a:gd name="T59" fmla="*/ 64 h 107"/>
                  <a:gd name="T60" fmla="*/ 26 w 73"/>
                  <a:gd name="T61" fmla="*/ 64 h 107"/>
                  <a:gd name="T62" fmla="*/ 16 w 73"/>
                  <a:gd name="T63" fmla="*/ 42 h 107"/>
                  <a:gd name="T64" fmla="*/ 6 w 73"/>
                  <a:gd name="T65" fmla="*/ 24 h 107"/>
                  <a:gd name="T66" fmla="*/ 0 w 73"/>
                  <a:gd name="T67" fmla="*/ 4 h 107"/>
                  <a:gd name="T68" fmla="*/ 14 w 73"/>
                  <a:gd name="T6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107">
                    <a:moveTo>
                      <a:pt x="14" y="0"/>
                    </a:moveTo>
                    <a:lnTo>
                      <a:pt x="14" y="0"/>
                    </a:lnTo>
                    <a:lnTo>
                      <a:pt x="18" y="20"/>
                    </a:lnTo>
                    <a:lnTo>
                      <a:pt x="18" y="20"/>
                    </a:lnTo>
                    <a:lnTo>
                      <a:pt x="24" y="38"/>
                    </a:lnTo>
                    <a:lnTo>
                      <a:pt x="32" y="60"/>
                    </a:lnTo>
                    <a:lnTo>
                      <a:pt x="32" y="60"/>
                    </a:lnTo>
                    <a:lnTo>
                      <a:pt x="38" y="70"/>
                    </a:lnTo>
                    <a:lnTo>
                      <a:pt x="38" y="70"/>
                    </a:lnTo>
                    <a:lnTo>
                      <a:pt x="44" y="80"/>
                    </a:lnTo>
                    <a:lnTo>
                      <a:pt x="44" y="80"/>
                    </a:lnTo>
                    <a:lnTo>
                      <a:pt x="56" y="96"/>
                    </a:lnTo>
                    <a:lnTo>
                      <a:pt x="56" y="96"/>
                    </a:lnTo>
                    <a:lnTo>
                      <a:pt x="63" y="101"/>
                    </a:lnTo>
                    <a:lnTo>
                      <a:pt x="63" y="101"/>
                    </a:lnTo>
                    <a:lnTo>
                      <a:pt x="69" y="105"/>
                    </a:lnTo>
                    <a:lnTo>
                      <a:pt x="69" y="105"/>
                    </a:lnTo>
                    <a:lnTo>
                      <a:pt x="73" y="107"/>
                    </a:lnTo>
                    <a:lnTo>
                      <a:pt x="73" y="107"/>
                    </a:lnTo>
                    <a:lnTo>
                      <a:pt x="69" y="105"/>
                    </a:lnTo>
                    <a:lnTo>
                      <a:pt x="69" y="105"/>
                    </a:lnTo>
                    <a:lnTo>
                      <a:pt x="63" y="103"/>
                    </a:lnTo>
                    <a:lnTo>
                      <a:pt x="63" y="103"/>
                    </a:lnTo>
                    <a:lnTo>
                      <a:pt x="56" y="96"/>
                    </a:lnTo>
                    <a:lnTo>
                      <a:pt x="56" y="96"/>
                    </a:lnTo>
                    <a:lnTo>
                      <a:pt x="40" y="82"/>
                    </a:lnTo>
                    <a:lnTo>
                      <a:pt x="40" y="82"/>
                    </a:lnTo>
                    <a:lnTo>
                      <a:pt x="34" y="74"/>
                    </a:lnTo>
                    <a:lnTo>
                      <a:pt x="34" y="74"/>
                    </a:lnTo>
                    <a:lnTo>
                      <a:pt x="26" y="64"/>
                    </a:lnTo>
                    <a:lnTo>
                      <a:pt x="26" y="64"/>
                    </a:lnTo>
                    <a:lnTo>
                      <a:pt x="16" y="42"/>
                    </a:lnTo>
                    <a:lnTo>
                      <a:pt x="6" y="24"/>
                    </a:lnTo>
                    <a:lnTo>
                      <a:pt x="0"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49">
                <a:extLst>
                  <a:ext uri="{FF2B5EF4-FFF2-40B4-BE49-F238E27FC236}">
                    <a16:creationId xmlns:a16="http://schemas.microsoft.com/office/drawing/2014/main" id="{32AAB6D0-6C9D-442E-B922-7EE7396DD44B}"/>
                  </a:ext>
                </a:extLst>
              </p:cNvPr>
              <p:cNvSpPr>
                <a:spLocks/>
              </p:cNvSpPr>
              <p:nvPr/>
            </p:nvSpPr>
            <p:spPr bwMode="auto">
              <a:xfrm>
                <a:off x="9465" y="3431"/>
                <a:ext cx="67" cy="74"/>
              </a:xfrm>
              <a:custGeom>
                <a:avLst/>
                <a:gdLst>
                  <a:gd name="T0" fmla="*/ 10 w 67"/>
                  <a:gd name="T1" fmla="*/ 0 h 74"/>
                  <a:gd name="T2" fmla="*/ 10 w 67"/>
                  <a:gd name="T3" fmla="*/ 0 h 74"/>
                  <a:gd name="T4" fmla="*/ 12 w 67"/>
                  <a:gd name="T5" fmla="*/ 4 h 74"/>
                  <a:gd name="T6" fmla="*/ 12 w 67"/>
                  <a:gd name="T7" fmla="*/ 4 h 74"/>
                  <a:gd name="T8" fmla="*/ 20 w 67"/>
                  <a:gd name="T9" fmla="*/ 14 h 74"/>
                  <a:gd name="T10" fmla="*/ 20 w 67"/>
                  <a:gd name="T11" fmla="*/ 14 h 74"/>
                  <a:gd name="T12" fmla="*/ 26 w 67"/>
                  <a:gd name="T13" fmla="*/ 28 h 74"/>
                  <a:gd name="T14" fmla="*/ 34 w 67"/>
                  <a:gd name="T15" fmla="*/ 42 h 74"/>
                  <a:gd name="T16" fmla="*/ 34 w 67"/>
                  <a:gd name="T17" fmla="*/ 42 h 74"/>
                  <a:gd name="T18" fmla="*/ 44 w 67"/>
                  <a:gd name="T19" fmla="*/ 54 h 74"/>
                  <a:gd name="T20" fmla="*/ 54 w 67"/>
                  <a:gd name="T21" fmla="*/ 66 h 74"/>
                  <a:gd name="T22" fmla="*/ 54 w 67"/>
                  <a:gd name="T23" fmla="*/ 66 h 74"/>
                  <a:gd name="T24" fmla="*/ 67 w 67"/>
                  <a:gd name="T25" fmla="*/ 74 h 74"/>
                  <a:gd name="T26" fmla="*/ 67 w 67"/>
                  <a:gd name="T27" fmla="*/ 74 h 74"/>
                  <a:gd name="T28" fmla="*/ 54 w 67"/>
                  <a:gd name="T29" fmla="*/ 66 h 74"/>
                  <a:gd name="T30" fmla="*/ 54 w 67"/>
                  <a:gd name="T31" fmla="*/ 66 h 74"/>
                  <a:gd name="T32" fmla="*/ 42 w 67"/>
                  <a:gd name="T33" fmla="*/ 58 h 74"/>
                  <a:gd name="T34" fmla="*/ 28 w 67"/>
                  <a:gd name="T35" fmla="*/ 46 h 74"/>
                  <a:gd name="T36" fmla="*/ 28 w 67"/>
                  <a:gd name="T37" fmla="*/ 46 h 74"/>
                  <a:gd name="T38" fmla="*/ 16 w 67"/>
                  <a:gd name="T39" fmla="*/ 32 h 74"/>
                  <a:gd name="T40" fmla="*/ 8 w 67"/>
                  <a:gd name="T41" fmla="*/ 20 h 74"/>
                  <a:gd name="T42" fmla="*/ 8 w 67"/>
                  <a:gd name="T43" fmla="*/ 20 h 74"/>
                  <a:gd name="T44" fmla="*/ 4 w 67"/>
                  <a:gd name="T45" fmla="*/ 14 h 74"/>
                  <a:gd name="T46" fmla="*/ 4 w 67"/>
                  <a:gd name="T47" fmla="*/ 14 h 74"/>
                  <a:gd name="T48" fmla="*/ 0 w 67"/>
                  <a:gd name="T49" fmla="*/ 10 h 74"/>
                  <a:gd name="T50" fmla="*/ 10 w 67"/>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4">
                    <a:moveTo>
                      <a:pt x="10" y="0"/>
                    </a:moveTo>
                    <a:lnTo>
                      <a:pt x="10" y="0"/>
                    </a:lnTo>
                    <a:lnTo>
                      <a:pt x="12" y="4"/>
                    </a:lnTo>
                    <a:lnTo>
                      <a:pt x="12" y="4"/>
                    </a:lnTo>
                    <a:lnTo>
                      <a:pt x="20" y="14"/>
                    </a:lnTo>
                    <a:lnTo>
                      <a:pt x="20" y="14"/>
                    </a:lnTo>
                    <a:lnTo>
                      <a:pt x="26" y="28"/>
                    </a:lnTo>
                    <a:lnTo>
                      <a:pt x="34" y="42"/>
                    </a:lnTo>
                    <a:lnTo>
                      <a:pt x="34" y="42"/>
                    </a:lnTo>
                    <a:lnTo>
                      <a:pt x="44" y="54"/>
                    </a:lnTo>
                    <a:lnTo>
                      <a:pt x="54" y="66"/>
                    </a:lnTo>
                    <a:lnTo>
                      <a:pt x="54" y="66"/>
                    </a:lnTo>
                    <a:lnTo>
                      <a:pt x="67" y="74"/>
                    </a:lnTo>
                    <a:lnTo>
                      <a:pt x="67" y="74"/>
                    </a:lnTo>
                    <a:lnTo>
                      <a:pt x="54" y="66"/>
                    </a:lnTo>
                    <a:lnTo>
                      <a:pt x="54" y="66"/>
                    </a:lnTo>
                    <a:lnTo>
                      <a:pt x="42" y="58"/>
                    </a:lnTo>
                    <a:lnTo>
                      <a:pt x="28" y="46"/>
                    </a:lnTo>
                    <a:lnTo>
                      <a:pt x="28" y="46"/>
                    </a:lnTo>
                    <a:lnTo>
                      <a:pt x="16" y="32"/>
                    </a:lnTo>
                    <a:lnTo>
                      <a:pt x="8" y="20"/>
                    </a:lnTo>
                    <a:lnTo>
                      <a:pt x="8" y="20"/>
                    </a:lnTo>
                    <a:lnTo>
                      <a:pt x="4" y="14"/>
                    </a:lnTo>
                    <a:lnTo>
                      <a:pt x="4" y="14"/>
                    </a:lnTo>
                    <a:lnTo>
                      <a:pt x="0" y="1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50">
                <a:extLst>
                  <a:ext uri="{FF2B5EF4-FFF2-40B4-BE49-F238E27FC236}">
                    <a16:creationId xmlns:a16="http://schemas.microsoft.com/office/drawing/2014/main" id="{76976A3C-532F-47D1-B71A-DAE626B26814}"/>
                  </a:ext>
                </a:extLst>
              </p:cNvPr>
              <p:cNvSpPr>
                <a:spLocks/>
              </p:cNvSpPr>
              <p:nvPr/>
            </p:nvSpPr>
            <p:spPr bwMode="auto">
              <a:xfrm>
                <a:off x="8448" y="2496"/>
                <a:ext cx="603" cy="432"/>
              </a:xfrm>
              <a:custGeom>
                <a:avLst/>
                <a:gdLst>
                  <a:gd name="T0" fmla="*/ 591 w 603"/>
                  <a:gd name="T1" fmla="*/ 30 h 432"/>
                  <a:gd name="T2" fmla="*/ 559 w 603"/>
                  <a:gd name="T3" fmla="*/ 48 h 432"/>
                  <a:gd name="T4" fmla="*/ 529 w 603"/>
                  <a:gd name="T5" fmla="*/ 76 h 432"/>
                  <a:gd name="T6" fmla="*/ 509 w 603"/>
                  <a:gd name="T7" fmla="*/ 100 h 432"/>
                  <a:gd name="T8" fmla="*/ 481 w 603"/>
                  <a:gd name="T9" fmla="*/ 150 h 432"/>
                  <a:gd name="T10" fmla="*/ 449 w 603"/>
                  <a:gd name="T11" fmla="*/ 236 h 432"/>
                  <a:gd name="T12" fmla="*/ 409 w 603"/>
                  <a:gd name="T13" fmla="*/ 332 h 432"/>
                  <a:gd name="T14" fmla="*/ 385 w 603"/>
                  <a:gd name="T15" fmla="*/ 368 h 432"/>
                  <a:gd name="T16" fmla="*/ 365 w 603"/>
                  <a:gd name="T17" fmla="*/ 388 h 432"/>
                  <a:gd name="T18" fmla="*/ 327 w 603"/>
                  <a:gd name="T19" fmla="*/ 410 h 432"/>
                  <a:gd name="T20" fmla="*/ 243 w 603"/>
                  <a:gd name="T21" fmla="*/ 430 h 432"/>
                  <a:gd name="T22" fmla="*/ 184 w 603"/>
                  <a:gd name="T23" fmla="*/ 430 h 432"/>
                  <a:gd name="T24" fmla="*/ 100 w 603"/>
                  <a:gd name="T25" fmla="*/ 412 h 432"/>
                  <a:gd name="T26" fmla="*/ 48 w 603"/>
                  <a:gd name="T27" fmla="*/ 390 h 432"/>
                  <a:gd name="T28" fmla="*/ 26 w 603"/>
                  <a:gd name="T29" fmla="*/ 372 h 432"/>
                  <a:gd name="T30" fmla="*/ 8 w 603"/>
                  <a:gd name="T31" fmla="*/ 350 h 432"/>
                  <a:gd name="T32" fmla="*/ 0 w 603"/>
                  <a:gd name="T33" fmla="*/ 324 h 432"/>
                  <a:gd name="T34" fmla="*/ 4 w 603"/>
                  <a:gd name="T35" fmla="*/ 310 h 432"/>
                  <a:gd name="T36" fmla="*/ 20 w 603"/>
                  <a:gd name="T37" fmla="*/ 288 h 432"/>
                  <a:gd name="T38" fmla="*/ 54 w 603"/>
                  <a:gd name="T39" fmla="*/ 272 h 432"/>
                  <a:gd name="T40" fmla="*/ 102 w 603"/>
                  <a:gd name="T41" fmla="*/ 270 h 432"/>
                  <a:gd name="T42" fmla="*/ 146 w 603"/>
                  <a:gd name="T43" fmla="*/ 282 h 432"/>
                  <a:gd name="T44" fmla="*/ 198 w 603"/>
                  <a:gd name="T45" fmla="*/ 314 h 432"/>
                  <a:gd name="T46" fmla="*/ 233 w 603"/>
                  <a:gd name="T47" fmla="*/ 350 h 432"/>
                  <a:gd name="T48" fmla="*/ 261 w 603"/>
                  <a:gd name="T49" fmla="*/ 392 h 432"/>
                  <a:gd name="T50" fmla="*/ 273 w 603"/>
                  <a:gd name="T51" fmla="*/ 418 h 432"/>
                  <a:gd name="T52" fmla="*/ 267 w 603"/>
                  <a:gd name="T53" fmla="*/ 406 h 432"/>
                  <a:gd name="T54" fmla="*/ 249 w 603"/>
                  <a:gd name="T55" fmla="*/ 374 h 432"/>
                  <a:gd name="T56" fmla="*/ 209 w 603"/>
                  <a:gd name="T57" fmla="*/ 328 h 432"/>
                  <a:gd name="T58" fmla="*/ 164 w 603"/>
                  <a:gd name="T59" fmla="*/ 294 h 432"/>
                  <a:gd name="T60" fmla="*/ 124 w 603"/>
                  <a:gd name="T61" fmla="*/ 278 h 432"/>
                  <a:gd name="T62" fmla="*/ 56 w 603"/>
                  <a:gd name="T63" fmla="*/ 278 h 432"/>
                  <a:gd name="T64" fmla="*/ 34 w 603"/>
                  <a:gd name="T65" fmla="*/ 286 h 432"/>
                  <a:gd name="T66" fmla="*/ 16 w 603"/>
                  <a:gd name="T67" fmla="*/ 302 h 432"/>
                  <a:gd name="T68" fmla="*/ 8 w 603"/>
                  <a:gd name="T69" fmla="*/ 324 h 432"/>
                  <a:gd name="T70" fmla="*/ 14 w 603"/>
                  <a:gd name="T71" fmla="*/ 346 h 432"/>
                  <a:gd name="T72" fmla="*/ 42 w 603"/>
                  <a:gd name="T73" fmla="*/ 374 h 432"/>
                  <a:gd name="T74" fmla="*/ 76 w 603"/>
                  <a:gd name="T75" fmla="*/ 394 h 432"/>
                  <a:gd name="T76" fmla="*/ 130 w 603"/>
                  <a:gd name="T77" fmla="*/ 410 h 432"/>
                  <a:gd name="T78" fmla="*/ 213 w 603"/>
                  <a:gd name="T79" fmla="*/ 418 h 432"/>
                  <a:gd name="T80" fmla="*/ 269 w 603"/>
                  <a:gd name="T81" fmla="*/ 412 h 432"/>
                  <a:gd name="T82" fmla="*/ 321 w 603"/>
                  <a:gd name="T83" fmla="*/ 396 h 432"/>
                  <a:gd name="T84" fmla="*/ 363 w 603"/>
                  <a:gd name="T85" fmla="*/ 366 h 432"/>
                  <a:gd name="T86" fmla="*/ 393 w 603"/>
                  <a:gd name="T87" fmla="*/ 324 h 432"/>
                  <a:gd name="T88" fmla="*/ 413 w 603"/>
                  <a:gd name="T89" fmla="*/ 276 h 432"/>
                  <a:gd name="T90" fmla="*/ 443 w 603"/>
                  <a:gd name="T91" fmla="*/ 184 h 432"/>
                  <a:gd name="T92" fmla="*/ 467 w 603"/>
                  <a:gd name="T93" fmla="*/ 122 h 432"/>
                  <a:gd name="T94" fmla="*/ 499 w 603"/>
                  <a:gd name="T95" fmla="*/ 72 h 432"/>
                  <a:gd name="T96" fmla="*/ 521 w 603"/>
                  <a:gd name="T97" fmla="*/ 46 h 432"/>
                  <a:gd name="T98" fmla="*/ 563 w 603"/>
                  <a:gd name="T99" fmla="*/ 14 h 432"/>
                  <a:gd name="T100" fmla="*/ 591 w 603"/>
                  <a:gd name="T10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3" h="432">
                    <a:moveTo>
                      <a:pt x="603" y="24"/>
                    </a:moveTo>
                    <a:lnTo>
                      <a:pt x="603" y="24"/>
                    </a:lnTo>
                    <a:lnTo>
                      <a:pt x="591" y="30"/>
                    </a:lnTo>
                    <a:lnTo>
                      <a:pt x="591" y="30"/>
                    </a:lnTo>
                    <a:lnTo>
                      <a:pt x="577" y="38"/>
                    </a:lnTo>
                    <a:lnTo>
                      <a:pt x="559" y="48"/>
                    </a:lnTo>
                    <a:lnTo>
                      <a:pt x="559" y="48"/>
                    </a:lnTo>
                    <a:lnTo>
                      <a:pt x="539" y="64"/>
                    </a:lnTo>
                    <a:lnTo>
                      <a:pt x="529" y="76"/>
                    </a:lnTo>
                    <a:lnTo>
                      <a:pt x="519" y="88"/>
                    </a:lnTo>
                    <a:lnTo>
                      <a:pt x="519" y="88"/>
                    </a:lnTo>
                    <a:lnTo>
                      <a:pt x="509" y="100"/>
                    </a:lnTo>
                    <a:lnTo>
                      <a:pt x="499" y="116"/>
                    </a:lnTo>
                    <a:lnTo>
                      <a:pt x="481" y="150"/>
                    </a:lnTo>
                    <a:lnTo>
                      <a:pt x="481" y="150"/>
                    </a:lnTo>
                    <a:lnTo>
                      <a:pt x="465" y="192"/>
                    </a:lnTo>
                    <a:lnTo>
                      <a:pt x="449" y="236"/>
                    </a:lnTo>
                    <a:lnTo>
                      <a:pt x="449" y="236"/>
                    </a:lnTo>
                    <a:lnTo>
                      <a:pt x="431" y="284"/>
                    </a:lnTo>
                    <a:lnTo>
                      <a:pt x="421" y="308"/>
                    </a:lnTo>
                    <a:lnTo>
                      <a:pt x="409" y="332"/>
                    </a:lnTo>
                    <a:lnTo>
                      <a:pt x="409" y="332"/>
                    </a:lnTo>
                    <a:lnTo>
                      <a:pt x="395" y="356"/>
                    </a:lnTo>
                    <a:lnTo>
                      <a:pt x="385" y="368"/>
                    </a:lnTo>
                    <a:lnTo>
                      <a:pt x="375" y="378"/>
                    </a:lnTo>
                    <a:lnTo>
                      <a:pt x="375" y="378"/>
                    </a:lnTo>
                    <a:lnTo>
                      <a:pt x="365" y="388"/>
                    </a:lnTo>
                    <a:lnTo>
                      <a:pt x="353" y="396"/>
                    </a:lnTo>
                    <a:lnTo>
                      <a:pt x="327" y="410"/>
                    </a:lnTo>
                    <a:lnTo>
                      <a:pt x="327" y="410"/>
                    </a:lnTo>
                    <a:lnTo>
                      <a:pt x="299" y="420"/>
                    </a:lnTo>
                    <a:lnTo>
                      <a:pt x="271" y="426"/>
                    </a:lnTo>
                    <a:lnTo>
                      <a:pt x="243" y="430"/>
                    </a:lnTo>
                    <a:lnTo>
                      <a:pt x="213" y="432"/>
                    </a:lnTo>
                    <a:lnTo>
                      <a:pt x="213" y="432"/>
                    </a:lnTo>
                    <a:lnTo>
                      <a:pt x="184" y="430"/>
                    </a:lnTo>
                    <a:lnTo>
                      <a:pt x="156" y="426"/>
                    </a:lnTo>
                    <a:lnTo>
                      <a:pt x="126" y="420"/>
                    </a:lnTo>
                    <a:lnTo>
                      <a:pt x="100" y="412"/>
                    </a:lnTo>
                    <a:lnTo>
                      <a:pt x="100" y="412"/>
                    </a:lnTo>
                    <a:lnTo>
                      <a:pt x="72" y="402"/>
                    </a:lnTo>
                    <a:lnTo>
                      <a:pt x="48" y="390"/>
                    </a:lnTo>
                    <a:lnTo>
                      <a:pt x="48" y="390"/>
                    </a:lnTo>
                    <a:lnTo>
                      <a:pt x="36" y="382"/>
                    </a:lnTo>
                    <a:lnTo>
                      <a:pt x="26" y="372"/>
                    </a:lnTo>
                    <a:lnTo>
                      <a:pt x="16" y="362"/>
                    </a:lnTo>
                    <a:lnTo>
                      <a:pt x="8" y="350"/>
                    </a:lnTo>
                    <a:lnTo>
                      <a:pt x="8" y="350"/>
                    </a:lnTo>
                    <a:lnTo>
                      <a:pt x="2" y="338"/>
                    </a:lnTo>
                    <a:lnTo>
                      <a:pt x="0" y="330"/>
                    </a:lnTo>
                    <a:lnTo>
                      <a:pt x="0" y="324"/>
                    </a:lnTo>
                    <a:lnTo>
                      <a:pt x="0" y="324"/>
                    </a:lnTo>
                    <a:lnTo>
                      <a:pt x="2" y="316"/>
                    </a:lnTo>
                    <a:lnTo>
                      <a:pt x="4" y="310"/>
                    </a:lnTo>
                    <a:lnTo>
                      <a:pt x="10" y="298"/>
                    </a:lnTo>
                    <a:lnTo>
                      <a:pt x="10" y="298"/>
                    </a:lnTo>
                    <a:lnTo>
                      <a:pt x="20" y="288"/>
                    </a:lnTo>
                    <a:lnTo>
                      <a:pt x="30" y="280"/>
                    </a:lnTo>
                    <a:lnTo>
                      <a:pt x="42" y="276"/>
                    </a:lnTo>
                    <a:lnTo>
                      <a:pt x="54" y="272"/>
                    </a:lnTo>
                    <a:lnTo>
                      <a:pt x="54" y="272"/>
                    </a:lnTo>
                    <a:lnTo>
                      <a:pt x="80" y="268"/>
                    </a:lnTo>
                    <a:lnTo>
                      <a:pt x="102" y="270"/>
                    </a:lnTo>
                    <a:lnTo>
                      <a:pt x="126" y="274"/>
                    </a:lnTo>
                    <a:lnTo>
                      <a:pt x="146" y="282"/>
                    </a:lnTo>
                    <a:lnTo>
                      <a:pt x="146" y="282"/>
                    </a:lnTo>
                    <a:lnTo>
                      <a:pt x="166" y="292"/>
                    </a:lnTo>
                    <a:lnTo>
                      <a:pt x="182" y="302"/>
                    </a:lnTo>
                    <a:lnTo>
                      <a:pt x="198" y="314"/>
                    </a:lnTo>
                    <a:lnTo>
                      <a:pt x="211" y="326"/>
                    </a:lnTo>
                    <a:lnTo>
                      <a:pt x="211" y="326"/>
                    </a:lnTo>
                    <a:lnTo>
                      <a:pt x="233" y="350"/>
                    </a:lnTo>
                    <a:lnTo>
                      <a:pt x="249" y="372"/>
                    </a:lnTo>
                    <a:lnTo>
                      <a:pt x="249" y="372"/>
                    </a:lnTo>
                    <a:lnTo>
                      <a:pt x="261" y="392"/>
                    </a:lnTo>
                    <a:lnTo>
                      <a:pt x="267" y="406"/>
                    </a:lnTo>
                    <a:lnTo>
                      <a:pt x="267" y="406"/>
                    </a:lnTo>
                    <a:lnTo>
                      <a:pt x="273" y="418"/>
                    </a:lnTo>
                    <a:lnTo>
                      <a:pt x="273" y="418"/>
                    </a:lnTo>
                    <a:lnTo>
                      <a:pt x="267" y="406"/>
                    </a:lnTo>
                    <a:lnTo>
                      <a:pt x="267" y="406"/>
                    </a:lnTo>
                    <a:lnTo>
                      <a:pt x="259" y="392"/>
                    </a:lnTo>
                    <a:lnTo>
                      <a:pt x="249" y="374"/>
                    </a:lnTo>
                    <a:lnTo>
                      <a:pt x="249" y="374"/>
                    </a:lnTo>
                    <a:lnTo>
                      <a:pt x="231" y="352"/>
                    </a:lnTo>
                    <a:lnTo>
                      <a:pt x="209" y="328"/>
                    </a:lnTo>
                    <a:lnTo>
                      <a:pt x="209" y="328"/>
                    </a:lnTo>
                    <a:lnTo>
                      <a:pt x="196" y="316"/>
                    </a:lnTo>
                    <a:lnTo>
                      <a:pt x="180" y="304"/>
                    </a:lnTo>
                    <a:lnTo>
                      <a:pt x="164" y="294"/>
                    </a:lnTo>
                    <a:lnTo>
                      <a:pt x="144" y="286"/>
                    </a:lnTo>
                    <a:lnTo>
                      <a:pt x="144" y="286"/>
                    </a:lnTo>
                    <a:lnTo>
                      <a:pt x="124" y="278"/>
                    </a:lnTo>
                    <a:lnTo>
                      <a:pt x="102" y="274"/>
                    </a:lnTo>
                    <a:lnTo>
                      <a:pt x="80" y="274"/>
                    </a:lnTo>
                    <a:lnTo>
                      <a:pt x="56" y="278"/>
                    </a:lnTo>
                    <a:lnTo>
                      <a:pt x="56" y="278"/>
                    </a:lnTo>
                    <a:lnTo>
                      <a:pt x="44" y="282"/>
                    </a:lnTo>
                    <a:lnTo>
                      <a:pt x="34" y="286"/>
                    </a:lnTo>
                    <a:lnTo>
                      <a:pt x="24" y="294"/>
                    </a:lnTo>
                    <a:lnTo>
                      <a:pt x="16" y="302"/>
                    </a:lnTo>
                    <a:lnTo>
                      <a:pt x="16" y="302"/>
                    </a:lnTo>
                    <a:lnTo>
                      <a:pt x="10" y="312"/>
                    </a:lnTo>
                    <a:lnTo>
                      <a:pt x="8" y="324"/>
                    </a:lnTo>
                    <a:lnTo>
                      <a:pt x="8" y="324"/>
                    </a:lnTo>
                    <a:lnTo>
                      <a:pt x="10" y="336"/>
                    </a:lnTo>
                    <a:lnTo>
                      <a:pt x="14" y="346"/>
                    </a:lnTo>
                    <a:lnTo>
                      <a:pt x="14" y="346"/>
                    </a:lnTo>
                    <a:lnTo>
                      <a:pt x="22" y="356"/>
                    </a:lnTo>
                    <a:lnTo>
                      <a:pt x="32" y="366"/>
                    </a:lnTo>
                    <a:lnTo>
                      <a:pt x="42" y="374"/>
                    </a:lnTo>
                    <a:lnTo>
                      <a:pt x="52" y="382"/>
                    </a:lnTo>
                    <a:lnTo>
                      <a:pt x="52" y="382"/>
                    </a:lnTo>
                    <a:lnTo>
                      <a:pt x="76" y="394"/>
                    </a:lnTo>
                    <a:lnTo>
                      <a:pt x="102" y="402"/>
                    </a:lnTo>
                    <a:lnTo>
                      <a:pt x="102" y="402"/>
                    </a:lnTo>
                    <a:lnTo>
                      <a:pt x="130" y="410"/>
                    </a:lnTo>
                    <a:lnTo>
                      <a:pt x="156" y="414"/>
                    </a:lnTo>
                    <a:lnTo>
                      <a:pt x="184" y="418"/>
                    </a:lnTo>
                    <a:lnTo>
                      <a:pt x="213" y="418"/>
                    </a:lnTo>
                    <a:lnTo>
                      <a:pt x="213" y="418"/>
                    </a:lnTo>
                    <a:lnTo>
                      <a:pt x="241" y="416"/>
                    </a:lnTo>
                    <a:lnTo>
                      <a:pt x="269" y="412"/>
                    </a:lnTo>
                    <a:lnTo>
                      <a:pt x="295" y="406"/>
                    </a:lnTo>
                    <a:lnTo>
                      <a:pt x="321" y="396"/>
                    </a:lnTo>
                    <a:lnTo>
                      <a:pt x="321" y="396"/>
                    </a:lnTo>
                    <a:lnTo>
                      <a:pt x="343" y="382"/>
                    </a:lnTo>
                    <a:lnTo>
                      <a:pt x="355" y="374"/>
                    </a:lnTo>
                    <a:lnTo>
                      <a:pt x="363" y="366"/>
                    </a:lnTo>
                    <a:lnTo>
                      <a:pt x="363" y="366"/>
                    </a:lnTo>
                    <a:lnTo>
                      <a:pt x="381" y="346"/>
                    </a:lnTo>
                    <a:lnTo>
                      <a:pt x="393" y="324"/>
                    </a:lnTo>
                    <a:lnTo>
                      <a:pt x="393" y="324"/>
                    </a:lnTo>
                    <a:lnTo>
                      <a:pt x="405" y="300"/>
                    </a:lnTo>
                    <a:lnTo>
                      <a:pt x="413" y="276"/>
                    </a:lnTo>
                    <a:lnTo>
                      <a:pt x="429" y="230"/>
                    </a:lnTo>
                    <a:lnTo>
                      <a:pt x="429" y="230"/>
                    </a:lnTo>
                    <a:lnTo>
                      <a:pt x="443" y="184"/>
                    </a:lnTo>
                    <a:lnTo>
                      <a:pt x="459" y="142"/>
                    </a:lnTo>
                    <a:lnTo>
                      <a:pt x="459" y="142"/>
                    </a:lnTo>
                    <a:lnTo>
                      <a:pt x="467" y="122"/>
                    </a:lnTo>
                    <a:lnTo>
                      <a:pt x="477" y="104"/>
                    </a:lnTo>
                    <a:lnTo>
                      <a:pt x="487" y="86"/>
                    </a:lnTo>
                    <a:lnTo>
                      <a:pt x="499" y="72"/>
                    </a:lnTo>
                    <a:lnTo>
                      <a:pt x="499" y="72"/>
                    </a:lnTo>
                    <a:lnTo>
                      <a:pt x="509" y="58"/>
                    </a:lnTo>
                    <a:lnTo>
                      <a:pt x="521" y="46"/>
                    </a:lnTo>
                    <a:lnTo>
                      <a:pt x="543" y="26"/>
                    </a:lnTo>
                    <a:lnTo>
                      <a:pt x="543" y="26"/>
                    </a:lnTo>
                    <a:lnTo>
                      <a:pt x="563" y="14"/>
                    </a:lnTo>
                    <a:lnTo>
                      <a:pt x="579" y="4"/>
                    </a:lnTo>
                    <a:lnTo>
                      <a:pt x="579" y="4"/>
                    </a:lnTo>
                    <a:lnTo>
                      <a:pt x="591" y="0"/>
                    </a:lnTo>
                    <a:lnTo>
                      <a:pt x="60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51">
                <a:extLst>
                  <a:ext uri="{FF2B5EF4-FFF2-40B4-BE49-F238E27FC236}">
                    <a16:creationId xmlns:a16="http://schemas.microsoft.com/office/drawing/2014/main" id="{7E8206A9-DB97-4A50-8AE2-9AED6FE0C1BC}"/>
                  </a:ext>
                </a:extLst>
              </p:cNvPr>
              <p:cNvSpPr>
                <a:spLocks/>
              </p:cNvSpPr>
              <p:nvPr/>
            </p:nvSpPr>
            <p:spPr bwMode="auto">
              <a:xfrm>
                <a:off x="8486" y="2852"/>
                <a:ext cx="413" cy="3062"/>
              </a:xfrm>
              <a:custGeom>
                <a:avLst/>
                <a:gdLst>
                  <a:gd name="T0" fmla="*/ 353 w 413"/>
                  <a:gd name="T1" fmla="*/ 10 h 3062"/>
                  <a:gd name="T2" fmla="*/ 383 w 413"/>
                  <a:gd name="T3" fmla="*/ 78 h 3062"/>
                  <a:gd name="T4" fmla="*/ 405 w 413"/>
                  <a:gd name="T5" fmla="*/ 178 h 3062"/>
                  <a:gd name="T6" fmla="*/ 413 w 413"/>
                  <a:gd name="T7" fmla="*/ 312 h 3062"/>
                  <a:gd name="T8" fmla="*/ 397 w 413"/>
                  <a:gd name="T9" fmla="*/ 537 h 3062"/>
                  <a:gd name="T10" fmla="*/ 381 w 413"/>
                  <a:gd name="T11" fmla="*/ 663 h 3062"/>
                  <a:gd name="T12" fmla="*/ 357 w 413"/>
                  <a:gd name="T13" fmla="*/ 939 h 3062"/>
                  <a:gd name="T14" fmla="*/ 339 w 413"/>
                  <a:gd name="T15" fmla="*/ 1401 h 3062"/>
                  <a:gd name="T16" fmla="*/ 327 w 413"/>
                  <a:gd name="T17" fmla="*/ 1563 h 3062"/>
                  <a:gd name="T18" fmla="*/ 291 w 413"/>
                  <a:gd name="T19" fmla="*/ 1803 h 3062"/>
                  <a:gd name="T20" fmla="*/ 259 w 413"/>
                  <a:gd name="T21" fmla="*/ 2043 h 3062"/>
                  <a:gd name="T22" fmla="*/ 243 w 413"/>
                  <a:gd name="T23" fmla="*/ 2279 h 3062"/>
                  <a:gd name="T24" fmla="*/ 239 w 413"/>
                  <a:gd name="T25" fmla="*/ 2506 h 3062"/>
                  <a:gd name="T26" fmla="*/ 235 w 413"/>
                  <a:gd name="T27" fmla="*/ 2578 h 3062"/>
                  <a:gd name="T28" fmla="*/ 245 w 413"/>
                  <a:gd name="T29" fmla="*/ 2716 h 3062"/>
                  <a:gd name="T30" fmla="*/ 247 w 413"/>
                  <a:gd name="T31" fmla="*/ 2850 h 3062"/>
                  <a:gd name="T32" fmla="*/ 231 w 413"/>
                  <a:gd name="T33" fmla="*/ 2942 h 3062"/>
                  <a:gd name="T34" fmla="*/ 215 w 413"/>
                  <a:gd name="T35" fmla="*/ 2986 h 3062"/>
                  <a:gd name="T36" fmla="*/ 187 w 413"/>
                  <a:gd name="T37" fmla="*/ 3022 h 3062"/>
                  <a:gd name="T38" fmla="*/ 150 w 413"/>
                  <a:gd name="T39" fmla="*/ 3048 h 3062"/>
                  <a:gd name="T40" fmla="*/ 110 w 413"/>
                  <a:gd name="T41" fmla="*/ 3060 h 3062"/>
                  <a:gd name="T42" fmla="*/ 56 w 413"/>
                  <a:gd name="T43" fmla="*/ 3056 h 3062"/>
                  <a:gd name="T44" fmla="*/ 22 w 413"/>
                  <a:gd name="T45" fmla="*/ 3040 h 3062"/>
                  <a:gd name="T46" fmla="*/ 2 w 413"/>
                  <a:gd name="T47" fmla="*/ 3016 h 3062"/>
                  <a:gd name="T48" fmla="*/ 2 w 413"/>
                  <a:gd name="T49" fmla="*/ 3000 h 3062"/>
                  <a:gd name="T50" fmla="*/ 12 w 413"/>
                  <a:gd name="T51" fmla="*/ 2986 h 3062"/>
                  <a:gd name="T52" fmla="*/ 40 w 413"/>
                  <a:gd name="T53" fmla="*/ 2956 h 3062"/>
                  <a:gd name="T54" fmla="*/ 112 w 413"/>
                  <a:gd name="T55" fmla="*/ 2914 h 3062"/>
                  <a:gd name="T56" fmla="*/ 175 w 413"/>
                  <a:gd name="T57" fmla="*/ 2896 h 3062"/>
                  <a:gd name="T58" fmla="*/ 197 w 413"/>
                  <a:gd name="T59" fmla="*/ 2896 h 3062"/>
                  <a:gd name="T60" fmla="*/ 187 w 413"/>
                  <a:gd name="T61" fmla="*/ 2900 h 3062"/>
                  <a:gd name="T62" fmla="*/ 158 w 413"/>
                  <a:gd name="T63" fmla="*/ 2904 h 3062"/>
                  <a:gd name="T64" fmla="*/ 62 w 413"/>
                  <a:gd name="T65" fmla="*/ 2954 h 3062"/>
                  <a:gd name="T66" fmla="*/ 36 w 413"/>
                  <a:gd name="T67" fmla="*/ 2978 h 3062"/>
                  <a:gd name="T68" fmla="*/ 16 w 413"/>
                  <a:gd name="T69" fmla="*/ 3004 h 3062"/>
                  <a:gd name="T70" fmla="*/ 16 w 413"/>
                  <a:gd name="T71" fmla="*/ 3008 h 3062"/>
                  <a:gd name="T72" fmla="*/ 24 w 413"/>
                  <a:gd name="T73" fmla="*/ 3022 h 3062"/>
                  <a:gd name="T74" fmla="*/ 62 w 413"/>
                  <a:gd name="T75" fmla="*/ 3040 h 3062"/>
                  <a:gd name="T76" fmla="*/ 108 w 413"/>
                  <a:gd name="T77" fmla="*/ 3040 h 3062"/>
                  <a:gd name="T78" fmla="*/ 152 w 413"/>
                  <a:gd name="T79" fmla="*/ 3024 h 3062"/>
                  <a:gd name="T80" fmla="*/ 179 w 413"/>
                  <a:gd name="T81" fmla="*/ 2998 h 3062"/>
                  <a:gd name="T82" fmla="*/ 193 w 413"/>
                  <a:gd name="T83" fmla="*/ 2976 h 3062"/>
                  <a:gd name="T84" fmla="*/ 215 w 413"/>
                  <a:gd name="T85" fmla="*/ 2908 h 3062"/>
                  <a:gd name="T86" fmla="*/ 221 w 413"/>
                  <a:gd name="T87" fmla="*/ 2816 h 3062"/>
                  <a:gd name="T88" fmla="*/ 209 w 413"/>
                  <a:gd name="T89" fmla="*/ 2650 h 3062"/>
                  <a:gd name="T90" fmla="*/ 207 w 413"/>
                  <a:gd name="T91" fmla="*/ 2542 h 3062"/>
                  <a:gd name="T92" fmla="*/ 211 w 413"/>
                  <a:gd name="T93" fmla="*/ 2356 h 3062"/>
                  <a:gd name="T94" fmla="*/ 225 w 413"/>
                  <a:gd name="T95" fmla="*/ 2121 h 3062"/>
                  <a:gd name="T96" fmla="*/ 257 w 413"/>
                  <a:gd name="T97" fmla="*/ 1881 h 3062"/>
                  <a:gd name="T98" fmla="*/ 291 w 413"/>
                  <a:gd name="T99" fmla="*/ 1721 h 3062"/>
                  <a:gd name="T100" fmla="*/ 325 w 413"/>
                  <a:gd name="T101" fmla="*/ 1481 h 3062"/>
                  <a:gd name="T102" fmla="*/ 337 w 413"/>
                  <a:gd name="T103" fmla="*/ 1243 h 3062"/>
                  <a:gd name="T104" fmla="*/ 337 w 413"/>
                  <a:gd name="T105" fmla="*/ 865 h 3062"/>
                  <a:gd name="T106" fmla="*/ 355 w 413"/>
                  <a:gd name="T107" fmla="*/ 659 h 3062"/>
                  <a:gd name="T108" fmla="*/ 375 w 413"/>
                  <a:gd name="T109" fmla="*/ 533 h 3062"/>
                  <a:gd name="T110" fmla="*/ 395 w 413"/>
                  <a:gd name="T111" fmla="*/ 312 h 3062"/>
                  <a:gd name="T112" fmla="*/ 391 w 413"/>
                  <a:gd name="T113" fmla="*/ 180 h 3062"/>
                  <a:gd name="T114" fmla="*/ 375 w 413"/>
                  <a:gd name="T115" fmla="*/ 82 h 3062"/>
                  <a:gd name="T116" fmla="*/ 349 w 413"/>
                  <a:gd name="T117" fmla="*/ 10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3" h="3062">
                    <a:moveTo>
                      <a:pt x="347" y="0"/>
                    </a:moveTo>
                    <a:lnTo>
                      <a:pt x="347" y="0"/>
                    </a:lnTo>
                    <a:lnTo>
                      <a:pt x="353" y="10"/>
                    </a:lnTo>
                    <a:lnTo>
                      <a:pt x="353" y="10"/>
                    </a:lnTo>
                    <a:lnTo>
                      <a:pt x="367" y="34"/>
                    </a:lnTo>
                    <a:lnTo>
                      <a:pt x="367" y="34"/>
                    </a:lnTo>
                    <a:lnTo>
                      <a:pt x="375" y="54"/>
                    </a:lnTo>
                    <a:lnTo>
                      <a:pt x="383" y="78"/>
                    </a:lnTo>
                    <a:lnTo>
                      <a:pt x="391" y="108"/>
                    </a:lnTo>
                    <a:lnTo>
                      <a:pt x="399" y="140"/>
                    </a:lnTo>
                    <a:lnTo>
                      <a:pt x="399" y="140"/>
                    </a:lnTo>
                    <a:lnTo>
                      <a:pt x="405" y="178"/>
                    </a:lnTo>
                    <a:lnTo>
                      <a:pt x="409" y="220"/>
                    </a:lnTo>
                    <a:lnTo>
                      <a:pt x="411" y="264"/>
                    </a:lnTo>
                    <a:lnTo>
                      <a:pt x="413" y="312"/>
                    </a:lnTo>
                    <a:lnTo>
                      <a:pt x="413" y="312"/>
                    </a:lnTo>
                    <a:lnTo>
                      <a:pt x="411" y="364"/>
                    </a:lnTo>
                    <a:lnTo>
                      <a:pt x="409" y="418"/>
                    </a:lnTo>
                    <a:lnTo>
                      <a:pt x="405" y="477"/>
                    </a:lnTo>
                    <a:lnTo>
                      <a:pt x="397" y="537"/>
                    </a:lnTo>
                    <a:lnTo>
                      <a:pt x="397" y="537"/>
                    </a:lnTo>
                    <a:lnTo>
                      <a:pt x="389" y="599"/>
                    </a:lnTo>
                    <a:lnTo>
                      <a:pt x="381" y="663"/>
                    </a:lnTo>
                    <a:lnTo>
                      <a:pt x="381" y="663"/>
                    </a:lnTo>
                    <a:lnTo>
                      <a:pt x="373" y="727"/>
                    </a:lnTo>
                    <a:lnTo>
                      <a:pt x="367" y="795"/>
                    </a:lnTo>
                    <a:lnTo>
                      <a:pt x="367" y="795"/>
                    </a:lnTo>
                    <a:lnTo>
                      <a:pt x="357" y="939"/>
                    </a:lnTo>
                    <a:lnTo>
                      <a:pt x="353" y="1089"/>
                    </a:lnTo>
                    <a:lnTo>
                      <a:pt x="353" y="1089"/>
                    </a:lnTo>
                    <a:lnTo>
                      <a:pt x="347" y="1243"/>
                    </a:lnTo>
                    <a:lnTo>
                      <a:pt x="339" y="1401"/>
                    </a:lnTo>
                    <a:lnTo>
                      <a:pt x="339" y="1401"/>
                    </a:lnTo>
                    <a:lnTo>
                      <a:pt x="335" y="1481"/>
                    </a:lnTo>
                    <a:lnTo>
                      <a:pt x="327" y="1563"/>
                    </a:lnTo>
                    <a:lnTo>
                      <a:pt x="327" y="1563"/>
                    </a:lnTo>
                    <a:lnTo>
                      <a:pt x="319" y="1643"/>
                    </a:lnTo>
                    <a:lnTo>
                      <a:pt x="305" y="1725"/>
                    </a:lnTo>
                    <a:lnTo>
                      <a:pt x="291" y="1803"/>
                    </a:lnTo>
                    <a:lnTo>
                      <a:pt x="291" y="1803"/>
                    </a:lnTo>
                    <a:lnTo>
                      <a:pt x="277" y="1883"/>
                    </a:lnTo>
                    <a:lnTo>
                      <a:pt x="277" y="1883"/>
                    </a:lnTo>
                    <a:lnTo>
                      <a:pt x="267" y="1963"/>
                    </a:lnTo>
                    <a:lnTo>
                      <a:pt x="259" y="2043"/>
                    </a:lnTo>
                    <a:lnTo>
                      <a:pt x="259" y="2043"/>
                    </a:lnTo>
                    <a:lnTo>
                      <a:pt x="251" y="2123"/>
                    </a:lnTo>
                    <a:lnTo>
                      <a:pt x="247" y="2201"/>
                    </a:lnTo>
                    <a:lnTo>
                      <a:pt x="243" y="2279"/>
                    </a:lnTo>
                    <a:lnTo>
                      <a:pt x="241" y="2356"/>
                    </a:lnTo>
                    <a:lnTo>
                      <a:pt x="241" y="2356"/>
                    </a:lnTo>
                    <a:lnTo>
                      <a:pt x="239" y="2506"/>
                    </a:lnTo>
                    <a:lnTo>
                      <a:pt x="239" y="2506"/>
                    </a:lnTo>
                    <a:lnTo>
                      <a:pt x="237" y="2542"/>
                    </a:lnTo>
                    <a:lnTo>
                      <a:pt x="237" y="2542"/>
                    </a:lnTo>
                    <a:lnTo>
                      <a:pt x="235" y="2578"/>
                    </a:lnTo>
                    <a:lnTo>
                      <a:pt x="235" y="2578"/>
                    </a:lnTo>
                    <a:lnTo>
                      <a:pt x="237" y="2612"/>
                    </a:lnTo>
                    <a:lnTo>
                      <a:pt x="239" y="2648"/>
                    </a:lnTo>
                    <a:lnTo>
                      <a:pt x="239" y="2648"/>
                    </a:lnTo>
                    <a:lnTo>
                      <a:pt x="245" y="2716"/>
                    </a:lnTo>
                    <a:lnTo>
                      <a:pt x="249" y="2784"/>
                    </a:lnTo>
                    <a:lnTo>
                      <a:pt x="249" y="2784"/>
                    </a:lnTo>
                    <a:lnTo>
                      <a:pt x="249" y="2816"/>
                    </a:lnTo>
                    <a:lnTo>
                      <a:pt x="247" y="2850"/>
                    </a:lnTo>
                    <a:lnTo>
                      <a:pt x="245" y="2882"/>
                    </a:lnTo>
                    <a:lnTo>
                      <a:pt x="239" y="2912"/>
                    </a:lnTo>
                    <a:lnTo>
                      <a:pt x="239" y="2912"/>
                    </a:lnTo>
                    <a:lnTo>
                      <a:pt x="231" y="2942"/>
                    </a:lnTo>
                    <a:lnTo>
                      <a:pt x="221" y="2972"/>
                    </a:lnTo>
                    <a:lnTo>
                      <a:pt x="221" y="2972"/>
                    </a:lnTo>
                    <a:lnTo>
                      <a:pt x="215" y="2986"/>
                    </a:lnTo>
                    <a:lnTo>
                      <a:pt x="215" y="2986"/>
                    </a:lnTo>
                    <a:lnTo>
                      <a:pt x="207" y="3000"/>
                    </a:lnTo>
                    <a:lnTo>
                      <a:pt x="207" y="3000"/>
                    </a:lnTo>
                    <a:lnTo>
                      <a:pt x="197" y="3012"/>
                    </a:lnTo>
                    <a:lnTo>
                      <a:pt x="187" y="3022"/>
                    </a:lnTo>
                    <a:lnTo>
                      <a:pt x="187" y="3022"/>
                    </a:lnTo>
                    <a:lnTo>
                      <a:pt x="177" y="3034"/>
                    </a:lnTo>
                    <a:lnTo>
                      <a:pt x="165" y="3042"/>
                    </a:lnTo>
                    <a:lnTo>
                      <a:pt x="150" y="3048"/>
                    </a:lnTo>
                    <a:lnTo>
                      <a:pt x="136" y="3054"/>
                    </a:lnTo>
                    <a:lnTo>
                      <a:pt x="136" y="3054"/>
                    </a:lnTo>
                    <a:lnTo>
                      <a:pt x="124" y="3058"/>
                    </a:lnTo>
                    <a:lnTo>
                      <a:pt x="110" y="3060"/>
                    </a:lnTo>
                    <a:lnTo>
                      <a:pt x="96" y="3062"/>
                    </a:lnTo>
                    <a:lnTo>
                      <a:pt x="82" y="3060"/>
                    </a:lnTo>
                    <a:lnTo>
                      <a:pt x="82" y="3060"/>
                    </a:lnTo>
                    <a:lnTo>
                      <a:pt x="56" y="3056"/>
                    </a:lnTo>
                    <a:lnTo>
                      <a:pt x="44" y="3052"/>
                    </a:lnTo>
                    <a:lnTo>
                      <a:pt x="34" y="3048"/>
                    </a:lnTo>
                    <a:lnTo>
                      <a:pt x="34" y="3048"/>
                    </a:lnTo>
                    <a:lnTo>
                      <a:pt x="22" y="3040"/>
                    </a:lnTo>
                    <a:lnTo>
                      <a:pt x="12" y="3032"/>
                    </a:lnTo>
                    <a:lnTo>
                      <a:pt x="12" y="3032"/>
                    </a:lnTo>
                    <a:lnTo>
                      <a:pt x="4" y="3022"/>
                    </a:lnTo>
                    <a:lnTo>
                      <a:pt x="2" y="3016"/>
                    </a:lnTo>
                    <a:lnTo>
                      <a:pt x="0" y="3008"/>
                    </a:lnTo>
                    <a:lnTo>
                      <a:pt x="0" y="3008"/>
                    </a:lnTo>
                    <a:lnTo>
                      <a:pt x="2" y="3000"/>
                    </a:lnTo>
                    <a:lnTo>
                      <a:pt x="2" y="3000"/>
                    </a:lnTo>
                    <a:lnTo>
                      <a:pt x="4" y="2996"/>
                    </a:lnTo>
                    <a:lnTo>
                      <a:pt x="6" y="2994"/>
                    </a:lnTo>
                    <a:lnTo>
                      <a:pt x="6" y="2994"/>
                    </a:lnTo>
                    <a:lnTo>
                      <a:pt x="12" y="2986"/>
                    </a:lnTo>
                    <a:lnTo>
                      <a:pt x="12" y="2986"/>
                    </a:lnTo>
                    <a:lnTo>
                      <a:pt x="26" y="2970"/>
                    </a:lnTo>
                    <a:lnTo>
                      <a:pt x="26" y="2970"/>
                    </a:lnTo>
                    <a:lnTo>
                      <a:pt x="40" y="2956"/>
                    </a:lnTo>
                    <a:lnTo>
                      <a:pt x="56" y="2946"/>
                    </a:lnTo>
                    <a:lnTo>
                      <a:pt x="56" y="2946"/>
                    </a:lnTo>
                    <a:lnTo>
                      <a:pt x="84" y="2926"/>
                    </a:lnTo>
                    <a:lnTo>
                      <a:pt x="112" y="2914"/>
                    </a:lnTo>
                    <a:lnTo>
                      <a:pt x="136" y="2904"/>
                    </a:lnTo>
                    <a:lnTo>
                      <a:pt x="156" y="2900"/>
                    </a:lnTo>
                    <a:lnTo>
                      <a:pt x="156" y="2900"/>
                    </a:lnTo>
                    <a:lnTo>
                      <a:pt x="175" y="2896"/>
                    </a:lnTo>
                    <a:lnTo>
                      <a:pt x="175" y="2896"/>
                    </a:lnTo>
                    <a:lnTo>
                      <a:pt x="187" y="2896"/>
                    </a:lnTo>
                    <a:lnTo>
                      <a:pt x="187" y="2896"/>
                    </a:lnTo>
                    <a:lnTo>
                      <a:pt x="197" y="2896"/>
                    </a:lnTo>
                    <a:lnTo>
                      <a:pt x="197" y="2898"/>
                    </a:lnTo>
                    <a:lnTo>
                      <a:pt x="197" y="2898"/>
                    </a:lnTo>
                    <a:lnTo>
                      <a:pt x="187" y="2900"/>
                    </a:lnTo>
                    <a:lnTo>
                      <a:pt x="187" y="2900"/>
                    </a:lnTo>
                    <a:lnTo>
                      <a:pt x="175" y="2902"/>
                    </a:lnTo>
                    <a:lnTo>
                      <a:pt x="175" y="2902"/>
                    </a:lnTo>
                    <a:lnTo>
                      <a:pt x="158" y="2904"/>
                    </a:lnTo>
                    <a:lnTo>
                      <a:pt x="158" y="2904"/>
                    </a:lnTo>
                    <a:lnTo>
                      <a:pt x="138" y="2910"/>
                    </a:lnTo>
                    <a:lnTo>
                      <a:pt x="114" y="2920"/>
                    </a:lnTo>
                    <a:lnTo>
                      <a:pt x="90" y="2936"/>
                    </a:lnTo>
                    <a:lnTo>
                      <a:pt x="62" y="2954"/>
                    </a:lnTo>
                    <a:lnTo>
                      <a:pt x="62" y="2954"/>
                    </a:lnTo>
                    <a:lnTo>
                      <a:pt x="48" y="2966"/>
                    </a:lnTo>
                    <a:lnTo>
                      <a:pt x="36" y="2978"/>
                    </a:lnTo>
                    <a:lnTo>
                      <a:pt x="36" y="2978"/>
                    </a:lnTo>
                    <a:lnTo>
                      <a:pt x="24" y="2994"/>
                    </a:lnTo>
                    <a:lnTo>
                      <a:pt x="24" y="2994"/>
                    </a:lnTo>
                    <a:lnTo>
                      <a:pt x="18" y="3002"/>
                    </a:lnTo>
                    <a:lnTo>
                      <a:pt x="16" y="3004"/>
                    </a:lnTo>
                    <a:lnTo>
                      <a:pt x="16" y="3004"/>
                    </a:lnTo>
                    <a:lnTo>
                      <a:pt x="16" y="3006"/>
                    </a:lnTo>
                    <a:lnTo>
                      <a:pt x="16" y="3006"/>
                    </a:lnTo>
                    <a:lnTo>
                      <a:pt x="16" y="3008"/>
                    </a:lnTo>
                    <a:lnTo>
                      <a:pt x="16" y="3008"/>
                    </a:lnTo>
                    <a:lnTo>
                      <a:pt x="18" y="3014"/>
                    </a:lnTo>
                    <a:lnTo>
                      <a:pt x="24" y="3022"/>
                    </a:lnTo>
                    <a:lnTo>
                      <a:pt x="24" y="3022"/>
                    </a:lnTo>
                    <a:lnTo>
                      <a:pt x="32" y="3028"/>
                    </a:lnTo>
                    <a:lnTo>
                      <a:pt x="40" y="3032"/>
                    </a:lnTo>
                    <a:lnTo>
                      <a:pt x="40" y="3032"/>
                    </a:lnTo>
                    <a:lnTo>
                      <a:pt x="62" y="3040"/>
                    </a:lnTo>
                    <a:lnTo>
                      <a:pt x="84" y="3042"/>
                    </a:lnTo>
                    <a:lnTo>
                      <a:pt x="84" y="3042"/>
                    </a:lnTo>
                    <a:lnTo>
                      <a:pt x="96" y="3042"/>
                    </a:lnTo>
                    <a:lnTo>
                      <a:pt x="108" y="3040"/>
                    </a:lnTo>
                    <a:lnTo>
                      <a:pt x="118" y="3038"/>
                    </a:lnTo>
                    <a:lnTo>
                      <a:pt x="130" y="3034"/>
                    </a:lnTo>
                    <a:lnTo>
                      <a:pt x="142" y="3030"/>
                    </a:lnTo>
                    <a:lnTo>
                      <a:pt x="152" y="3024"/>
                    </a:lnTo>
                    <a:lnTo>
                      <a:pt x="162" y="3016"/>
                    </a:lnTo>
                    <a:lnTo>
                      <a:pt x="171" y="3008"/>
                    </a:lnTo>
                    <a:lnTo>
                      <a:pt x="171" y="3008"/>
                    </a:lnTo>
                    <a:lnTo>
                      <a:pt x="179" y="2998"/>
                    </a:lnTo>
                    <a:lnTo>
                      <a:pt x="187" y="2988"/>
                    </a:lnTo>
                    <a:lnTo>
                      <a:pt x="187" y="2988"/>
                    </a:lnTo>
                    <a:lnTo>
                      <a:pt x="193" y="2976"/>
                    </a:lnTo>
                    <a:lnTo>
                      <a:pt x="193" y="2976"/>
                    </a:lnTo>
                    <a:lnTo>
                      <a:pt x="199" y="2962"/>
                    </a:lnTo>
                    <a:lnTo>
                      <a:pt x="199" y="2962"/>
                    </a:lnTo>
                    <a:lnTo>
                      <a:pt x="207" y="2936"/>
                    </a:lnTo>
                    <a:lnTo>
                      <a:pt x="215" y="2908"/>
                    </a:lnTo>
                    <a:lnTo>
                      <a:pt x="215" y="2908"/>
                    </a:lnTo>
                    <a:lnTo>
                      <a:pt x="219" y="2878"/>
                    </a:lnTo>
                    <a:lnTo>
                      <a:pt x="221" y="2848"/>
                    </a:lnTo>
                    <a:lnTo>
                      <a:pt x="221" y="2816"/>
                    </a:lnTo>
                    <a:lnTo>
                      <a:pt x="221" y="2784"/>
                    </a:lnTo>
                    <a:lnTo>
                      <a:pt x="217" y="2718"/>
                    </a:lnTo>
                    <a:lnTo>
                      <a:pt x="209" y="2650"/>
                    </a:lnTo>
                    <a:lnTo>
                      <a:pt x="209" y="2650"/>
                    </a:lnTo>
                    <a:lnTo>
                      <a:pt x="207" y="2614"/>
                    </a:lnTo>
                    <a:lnTo>
                      <a:pt x="205" y="2578"/>
                    </a:lnTo>
                    <a:lnTo>
                      <a:pt x="205" y="2578"/>
                    </a:lnTo>
                    <a:lnTo>
                      <a:pt x="207" y="2542"/>
                    </a:lnTo>
                    <a:lnTo>
                      <a:pt x="207" y="2542"/>
                    </a:lnTo>
                    <a:lnTo>
                      <a:pt x="207" y="2506"/>
                    </a:lnTo>
                    <a:lnTo>
                      <a:pt x="207" y="2506"/>
                    </a:lnTo>
                    <a:lnTo>
                      <a:pt x="211" y="2356"/>
                    </a:lnTo>
                    <a:lnTo>
                      <a:pt x="211" y="2356"/>
                    </a:lnTo>
                    <a:lnTo>
                      <a:pt x="215" y="2277"/>
                    </a:lnTo>
                    <a:lnTo>
                      <a:pt x="219" y="2199"/>
                    </a:lnTo>
                    <a:lnTo>
                      <a:pt x="225" y="2121"/>
                    </a:lnTo>
                    <a:lnTo>
                      <a:pt x="233" y="2041"/>
                    </a:lnTo>
                    <a:lnTo>
                      <a:pt x="233" y="2041"/>
                    </a:lnTo>
                    <a:lnTo>
                      <a:pt x="245" y="1961"/>
                    </a:lnTo>
                    <a:lnTo>
                      <a:pt x="257" y="1881"/>
                    </a:lnTo>
                    <a:lnTo>
                      <a:pt x="257" y="1881"/>
                    </a:lnTo>
                    <a:lnTo>
                      <a:pt x="273" y="1801"/>
                    </a:lnTo>
                    <a:lnTo>
                      <a:pt x="291" y="1721"/>
                    </a:lnTo>
                    <a:lnTo>
                      <a:pt x="291" y="1721"/>
                    </a:lnTo>
                    <a:lnTo>
                      <a:pt x="305" y="1641"/>
                    </a:lnTo>
                    <a:lnTo>
                      <a:pt x="317" y="1561"/>
                    </a:lnTo>
                    <a:lnTo>
                      <a:pt x="317" y="1561"/>
                    </a:lnTo>
                    <a:lnTo>
                      <a:pt x="325" y="1481"/>
                    </a:lnTo>
                    <a:lnTo>
                      <a:pt x="331" y="1401"/>
                    </a:lnTo>
                    <a:lnTo>
                      <a:pt x="331" y="1401"/>
                    </a:lnTo>
                    <a:lnTo>
                      <a:pt x="335" y="1321"/>
                    </a:lnTo>
                    <a:lnTo>
                      <a:pt x="337" y="1243"/>
                    </a:lnTo>
                    <a:lnTo>
                      <a:pt x="337" y="1087"/>
                    </a:lnTo>
                    <a:lnTo>
                      <a:pt x="337" y="1087"/>
                    </a:lnTo>
                    <a:lnTo>
                      <a:pt x="337" y="939"/>
                    </a:lnTo>
                    <a:lnTo>
                      <a:pt x="337" y="865"/>
                    </a:lnTo>
                    <a:lnTo>
                      <a:pt x="341" y="795"/>
                    </a:lnTo>
                    <a:lnTo>
                      <a:pt x="341" y="795"/>
                    </a:lnTo>
                    <a:lnTo>
                      <a:pt x="347" y="725"/>
                    </a:lnTo>
                    <a:lnTo>
                      <a:pt x="355" y="659"/>
                    </a:lnTo>
                    <a:lnTo>
                      <a:pt x="355" y="659"/>
                    </a:lnTo>
                    <a:lnTo>
                      <a:pt x="365" y="595"/>
                    </a:lnTo>
                    <a:lnTo>
                      <a:pt x="375" y="533"/>
                    </a:lnTo>
                    <a:lnTo>
                      <a:pt x="375" y="533"/>
                    </a:lnTo>
                    <a:lnTo>
                      <a:pt x="381" y="475"/>
                    </a:lnTo>
                    <a:lnTo>
                      <a:pt x="387" y="416"/>
                    </a:lnTo>
                    <a:lnTo>
                      <a:pt x="391" y="364"/>
                    </a:lnTo>
                    <a:lnTo>
                      <a:pt x="395" y="312"/>
                    </a:lnTo>
                    <a:lnTo>
                      <a:pt x="395" y="312"/>
                    </a:lnTo>
                    <a:lnTo>
                      <a:pt x="395" y="264"/>
                    </a:lnTo>
                    <a:lnTo>
                      <a:pt x="393" y="220"/>
                    </a:lnTo>
                    <a:lnTo>
                      <a:pt x="391" y="180"/>
                    </a:lnTo>
                    <a:lnTo>
                      <a:pt x="387" y="142"/>
                    </a:lnTo>
                    <a:lnTo>
                      <a:pt x="387" y="142"/>
                    </a:lnTo>
                    <a:lnTo>
                      <a:pt x="381" y="110"/>
                    </a:lnTo>
                    <a:lnTo>
                      <a:pt x="375" y="82"/>
                    </a:lnTo>
                    <a:lnTo>
                      <a:pt x="369" y="56"/>
                    </a:lnTo>
                    <a:lnTo>
                      <a:pt x="361" y="38"/>
                    </a:lnTo>
                    <a:lnTo>
                      <a:pt x="361" y="38"/>
                    </a:lnTo>
                    <a:lnTo>
                      <a:pt x="349" y="10"/>
                    </a:lnTo>
                    <a:lnTo>
                      <a:pt x="349" y="10"/>
                    </a:lnTo>
                    <a:lnTo>
                      <a:pt x="345" y="2"/>
                    </a:lnTo>
                    <a:lnTo>
                      <a:pt x="3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52">
                <a:extLst>
                  <a:ext uri="{FF2B5EF4-FFF2-40B4-BE49-F238E27FC236}">
                    <a16:creationId xmlns:a16="http://schemas.microsoft.com/office/drawing/2014/main" id="{6B01186D-A3E1-44EB-AA23-39EC1269539B}"/>
                  </a:ext>
                </a:extLst>
              </p:cNvPr>
              <p:cNvSpPr>
                <a:spLocks/>
              </p:cNvSpPr>
              <p:nvPr/>
            </p:nvSpPr>
            <p:spPr bwMode="auto">
              <a:xfrm>
                <a:off x="8454" y="2918"/>
                <a:ext cx="321" cy="1275"/>
              </a:xfrm>
              <a:custGeom>
                <a:avLst/>
                <a:gdLst>
                  <a:gd name="T0" fmla="*/ 150 w 321"/>
                  <a:gd name="T1" fmla="*/ 6 h 1275"/>
                  <a:gd name="T2" fmla="*/ 146 w 321"/>
                  <a:gd name="T3" fmla="*/ 20 h 1275"/>
                  <a:gd name="T4" fmla="*/ 128 w 321"/>
                  <a:gd name="T5" fmla="*/ 68 h 1275"/>
                  <a:gd name="T6" fmla="*/ 86 w 321"/>
                  <a:gd name="T7" fmla="*/ 252 h 1275"/>
                  <a:gd name="T8" fmla="*/ 50 w 321"/>
                  <a:gd name="T9" fmla="*/ 443 h 1275"/>
                  <a:gd name="T10" fmla="*/ 26 w 321"/>
                  <a:gd name="T11" fmla="*/ 587 h 1275"/>
                  <a:gd name="T12" fmla="*/ 16 w 321"/>
                  <a:gd name="T13" fmla="*/ 703 h 1275"/>
                  <a:gd name="T14" fmla="*/ 16 w 321"/>
                  <a:gd name="T15" fmla="*/ 819 h 1275"/>
                  <a:gd name="T16" fmla="*/ 32 w 321"/>
                  <a:gd name="T17" fmla="*/ 973 h 1275"/>
                  <a:gd name="T18" fmla="*/ 60 w 321"/>
                  <a:gd name="T19" fmla="*/ 1079 h 1275"/>
                  <a:gd name="T20" fmla="*/ 90 w 321"/>
                  <a:gd name="T21" fmla="*/ 1143 h 1275"/>
                  <a:gd name="T22" fmla="*/ 108 w 321"/>
                  <a:gd name="T23" fmla="*/ 1171 h 1275"/>
                  <a:gd name="T24" fmla="*/ 152 w 321"/>
                  <a:gd name="T25" fmla="*/ 1221 h 1275"/>
                  <a:gd name="T26" fmla="*/ 176 w 321"/>
                  <a:gd name="T27" fmla="*/ 1237 h 1275"/>
                  <a:gd name="T28" fmla="*/ 203 w 321"/>
                  <a:gd name="T29" fmla="*/ 1247 h 1275"/>
                  <a:gd name="T30" fmla="*/ 241 w 321"/>
                  <a:gd name="T31" fmla="*/ 1243 h 1275"/>
                  <a:gd name="T32" fmla="*/ 261 w 321"/>
                  <a:gd name="T33" fmla="*/ 1229 h 1275"/>
                  <a:gd name="T34" fmla="*/ 285 w 321"/>
                  <a:gd name="T35" fmla="*/ 1199 h 1275"/>
                  <a:gd name="T36" fmla="*/ 301 w 321"/>
                  <a:gd name="T37" fmla="*/ 1153 h 1275"/>
                  <a:gd name="T38" fmla="*/ 307 w 321"/>
                  <a:gd name="T39" fmla="*/ 1111 h 1275"/>
                  <a:gd name="T40" fmla="*/ 303 w 321"/>
                  <a:gd name="T41" fmla="*/ 1075 h 1275"/>
                  <a:gd name="T42" fmla="*/ 289 w 321"/>
                  <a:gd name="T43" fmla="*/ 1025 h 1275"/>
                  <a:gd name="T44" fmla="*/ 283 w 321"/>
                  <a:gd name="T45" fmla="*/ 1007 h 1275"/>
                  <a:gd name="T46" fmla="*/ 293 w 321"/>
                  <a:gd name="T47" fmla="*/ 1023 h 1275"/>
                  <a:gd name="T48" fmla="*/ 315 w 321"/>
                  <a:gd name="T49" fmla="*/ 1073 h 1275"/>
                  <a:gd name="T50" fmla="*/ 321 w 321"/>
                  <a:gd name="T51" fmla="*/ 1111 h 1275"/>
                  <a:gd name="T52" fmla="*/ 319 w 321"/>
                  <a:gd name="T53" fmla="*/ 1157 h 1275"/>
                  <a:gd name="T54" fmla="*/ 305 w 321"/>
                  <a:gd name="T55" fmla="*/ 1209 h 1275"/>
                  <a:gd name="T56" fmla="*/ 289 w 321"/>
                  <a:gd name="T57" fmla="*/ 1233 h 1275"/>
                  <a:gd name="T58" fmla="*/ 267 w 321"/>
                  <a:gd name="T59" fmla="*/ 1257 h 1275"/>
                  <a:gd name="T60" fmla="*/ 217 w 321"/>
                  <a:gd name="T61" fmla="*/ 1275 h 1275"/>
                  <a:gd name="T62" fmla="*/ 180 w 321"/>
                  <a:gd name="T63" fmla="*/ 1269 h 1275"/>
                  <a:gd name="T64" fmla="*/ 134 w 321"/>
                  <a:gd name="T65" fmla="*/ 1243 h 1275"/>
                  <a:gd name="T66" fmla="*/ 106 w 321"/>
                  <a:gd name="T67" fmla="*/ 1219 h 1275"/>
                  <a:gd name="T68" fmla="*/ 84 w 321"/>
                  <a:gd name="T69" fmla="*/ 1189 h 1275"/>
                  <a:gd name="T70" fmla="*/ 64 w 321"/>
                  <a:gd name="T71" fmla="*/ 1159 h 1275"/>
                  <a:gd name="T72" fmla="*/ 46 w 321"/>
                  <a:gd name="T73" fmla="*/ 1125 h 1275"/>
                  <a:gd name="T74" fmla="*/ 14 w 321"/>
                  <a:gd name="T75" fmla="*/ 1015 h 1275"/>
                  <a:gd name="T76" fmla="*/ 4 w 321"/>
                  <a:gd name="T77" fmla="*/ 937 h 1275"/>
                  <a:gd name="T78" fmla="*/ 2 w 321"/>
                  <a:gd name="T79" fmla="*/ 819 h 1275"/>
                  <a:gd name="T80" fmla="*/ 10 w 321"/>
                  <a:gd name="T81" fmla="*/ 663 h 1275"/>
                  <a:gd name="T82" fmla="*/ 22 w 321"/>
                  <a:gd name="T83" fmla="*/ 513 h 1275"/>
                  <a:gd name="T84" fmla="*/ 38 w 321"/>
                  <a:gd name="T85" fmla="*/ 372 h 1275"/>
                  <a:gd name="T86" fmla="*/ 62 w 321"/>
                  <a:gd name="T87" fmla="*/ 246 h 1275"/>
                  <a:gd name="T88" fmla="*/ 90 w 321"/>
                  <a:gd name="T89" fmla="*/ 144 h 1275"/>
                  <a:gd name="T90" fmla="*/ 118 w 321"/>
                  <a:gd name="T91" fmla="*/ 64 h 1275"/>
                  <a:gd name="T92" fmla="*/ 140 w 321"/>
                  <a:gd name="T93" fmla="*/ 16 h 1275"/>
                  <a:gd name="T94" fmla="*/ 150 w 321"/>
                  <a:gd name="T95"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 h="1275">
                    <a:moveTo>
                      <a:pt x="154" y="2"/>
                    </a:moveTo>
                    <a:lnTo>
                      <a:pt x="154" y="2"/>
                    </a:lnTo>
                    <a:lnTo>
                      <a:pt x="150" y="6"/>
                    </a:lnTo>
                    <a:lnTo>
                      <a:pt x="150" y="6"/>
                    </a:lnTo>
                    <a:lnTo>
                      <a:pt x="146" y="20"/>
                    </a:lnTo>
                    <a:lnTo>
                      <a:pt x="146" y="20"/>
                    </a:lnTo>
                    <a:lnTo>
                      <a:pt x="138" y="40"/>
                    </a:lnTo>
                    <a:lnTo>
                      <a:pt x="128" y="68"/>
                    </a:lnTo>
                    <a:lnTo>
                      <a:pt x="128" y="68"/>
                    </a:lnTo>
                    <a:lnTo>
                      <a:pt x="108" y="148"/>
                    </a:lnTo>
                    <a:lnTo>
                      <a:pt x="86" y="252"/>
                    </a:lnTo>
                    <a:lnTo>
                      <a:pt x="86" y="252"/>
                    </a:lnTo>
                    <a:lnTo>
                      <a:pt x="62" y="376"/>
                    </a:lnTo>
                    <a:lnTo>
                      <a:pt x="62" y="376"/>
                    </a:lnTo>
                    <a:lnTo>
                      <a:pt x="50" y="443"/>
                    </a:lnTo>
                    <a:lnTo>
                      <a:pt x="36" y="515"/>
                    </a:lnTo>
                    <a:lnTo>
                      <a:pt x="36" y="515"/>
                    </a:lnTo>
                    <a:lnTo>
                      <a:pt x="26" y="587"/>
                    </a:lnTo>
                    <a:lnTo>
                      <a:pt x="18" y="663"/>
                    </a:lnTo>
                    <a:lnTo>
                      <a:pt x="18" y="663"/>
                    </a:lnTo>
                    <a:lnTo>
                      <a:pt x="16" y="703"/>
                    </a:lnTo>
                    <a:lnTo>
                      <a:pt x="16" y="741"/>
                    </a:lnTo>
                    <a:lnTo>
                      <a:pt x="16" y="819"/>
                    </a:lnTo>
                    <a:lnTo>
                      <a:pt x="16" y="819"/>
                    </a:lnTo>
                    <a:lnTo>
                      <a:pt x="22" y="897"/>
                    </a:lnTo>
                    <a:lnTo>
                      <a:pt x="32" y="973"/>
                    </a:lnTo>
                    <a:lnTo>
                      <a:pt x="32" y="973"/>
                    </a:lnTo>
                    <a:lnTo>
                      <a:pt x="40" y="1009"/>
                    </a:lnTo>
                    <a:lnTo>
                      <a:pt x="48" y="1045"/>
                    </a:lnTo>
                    <a:lnTo>
                      <a:pt x="60" y="1079"/>
                    </a:lnTo>
                    <a:lnTo>
                      <a:pt x="74" y="1113"/>
                    </a:lnTo>
                    <a:lnTo>
                      <a:pt x="74" y="1113"/>
                    </a:lnTo>
                    <a:lnTo>
                      <a:pt x="90" y="1143"/>
                    </a:lnTo>
                    <a:lnTo>
                      <a:pt x="90" y="1143"/>
                    </a:lnTo>
                    <a:lnTo>
                      <a:pt x="108" y="1171"/>
                    </a:lnTo>
                    <a:lnTo>
                      <a:pt x="108" y="1171"/>
                    </a:lnTo>
                    <a:lnTo>
                      <a:pt x="130" y="1197"/>
                    </a:lnTo>
                    <a:lnTo>
                      <a:pt x="140" y="1209"/>
                    </a:lnTo>
                    <a:lnTo>
                      <a:pt x="152" y="1221"/>
                    </a:lnTo>
                    <a:lnTo>
                      <a:pt x="152" y="1221"/>
                    </a:lnTo>
                    <a:lnTo>
                      <a:pt x="164" y="1229"/>
                    </a:lnTo>
                    <a:lnTo>
                      <a:pt x="176" y="1237"/>
                    </a:lnTo>
                    <a:lnTo>
                      <a:pt x="190" y="1243"/>
                    </a:lnTo>
                    <a:lnTo>
                      <a:pt x="203" y="1247"/>
                    </a:lnTo>
                    <a:lnTo>
                      <a:pt x="203" y="1247"/>
                    </a:lnTo>
                    <a:lnTo>
                      <a:pt x="217" y="1247"/>
                    </a:lnTo>
                    <a:lnTo>
                      <a:pt x="229" y="1245"/>
                    </a:lnTo>
                    <a:lnTo>
                      <a:pt x="241" y="1243"/>
                    </a:lnTo>
                    <a:lnTo>
                      <a:pt x="251" y="1235"/>
                    </a:lnTo>
                    <a:lnTo>
                      <a:pt x="251" y="1235"/>
                    </a:lnTo>
                    <a:lnTo>
                      <a:pt x="261" y="1229"/>
                    </a:lnTo>
                    <a:lnTo>
                      <a:pt x="271" y="1219"/>
                    </a:lnTo>
                    <a:lnTo>
                      <a:pt x="277" y="1209"/>
                    </a:lnTo>
                    <a:lnTo>
                      <a:pt x="285" y="1199"/>
                    </a:lnTo>
                    <a:lnTo>
                      <a:pt x="285" y="1199"/>
                    </a:lnTo>
                    <a:lnTo>
                      <a:pt x="295" y="1177"/>
                    </a:lnTo>
                    <a:lnTo>
                      <a:pt x="301" y="1153"/>
                    </a:lnTo>
                    <a:lnTo>
                      <a:pt x="301" y="1153"/>
                    </a:lnTo>
                    <a:lnTo>
                      <a:pt x="305" y="1133"/>
                    </a:lnTo>
                    <a:lnTo>
                      <a:pt x="307" y="1111"/>
                    </a:lnTo>
                    <a:lnTo>
                      <a:pt x="305" y="1093"/>
                    </a:lnTo>
                    <a:lnTo>
                      <a:pt x="303" y="1075"/>
                    </a:lnTo>
                    <a:lnTo>
                      <a:pt x="303" y="1075"/>
                    </a:lnTo>
                    <a:lnTo>
                      <a:pt x="301" y="1059"/>
                    </a:lnTo>
                    <a:lnTo>
                      <a:pt x="297" y="1047"/>
                    </a:lnTo>
                    <a:lnTo>
                      <a:pt x="289" y="1025"/>
                    </a:lnTo>
                    <a:lnTo>
                      <a:pt x="289" y="1025"/>
                    </a:lnTo>
                    <a:lnTo>
                      <a:pt x="281" y="1009"/>
                    </a:lnTo>
                    <a:lnTo>
                      <a:pt x="283" y="1007"/>
                    </a:lnTo>
                    <a:lnTo>
                      <a:pt x="283" y="1007"/>
                    </a:lnTo>
                    <a:lnTo>
                      <a:pt x="293" y="1023"/>
                    </a:lnTo>
                    <a:lnTo>
                      <a:pt x="293" y="1023"/>
                    </a:lnTo>
                    <a:lnTo>
                      <a:pt x="305" y="1043"/>
                    </a:lnTo>
                    <a:lnTo>
                      <a:pt x="309" y="1057"/>
                    </a:lnTo>
                    <a:lnTo>
                      <a:pt x="315" y="1073"/>
                    </a:lnTo>
                    <a:lnTo>
                      <a:pt x="315" y="1073"/>
                    </a:lnTo>
                    <a:lnTo>
                      <a:pt x="319" y="1091"/>
                    </a:lnTo>
                    <a:lnTo>
                      <a:pt x="321" y="1111"/>
                    </a:lnTo>
                    <a:lnTo>
                      <a:pt x="321" y="1133"/>
                    </a:lnTo>
                    <a:lnTo>
                      <a:pt x="319" y="1157"/>
                    </a:lnTo>
                    <a:lnTo>
                      <a:pt x="319" y="1157"/>
                    </a:lnTo>
                    <a:lnTo>
                      <a:pt x="313" y="1183"/>
                    </a:lnTo>
                    <a:lnTo>
                      <a:pt x="309" y="1195"/>
                    </a:lnTo>
                    <a:lnTo>
                      <a:pt x="305" y="1209"/>
                    </a:lnTo>
                    <a:lnTo>
                      <a:pt x="305" y="1209"/>
                    </a:lnTo>
                    <a:lnTo>
                      <a:pt x="297" y="1221"/>
                    </a:lnTo>
                    <a:lnTo>
                      <a:pt x="289" y="1233"/>
                    </a:lnTo>
                    <a:lnTo>
                      <a:pt x="279" y="1245"/>
                    </a:lnTo>
                    <a:lnTo>
                      <a:pt x="267" y="1257"/>
                    </a:lnTo>
                    <a:lnTo>
                      <a:pt x="267" y="1257"/>
                    </a:lnTo>
                    <a:lnTo>
                      <a:pt x="251" y="1265"/>
                    </a:lnTo>
                    <a:lnTo>
                      <a:pt x="235" y="1271"/>
                    </a:lnTo>
                    <a:lnTo>
                      <a:pt x="217" y="1275"/>
                    </a:lnTo>
                    <a:lnTo>
                      <a:pt x="199" y="1275"/>
                    </a:lnTo>
                    <a:lnTo>
                      <a:pt x="199" y="1275"/>
                    </a:lnTo>
                    <a:lnTo>
                      <a:pt x="180" y="1269"/>
                    </a:lnTo>
                    <a:lnTo>
                      <a:pt x="164" y="1263"/>
                    </a:lnTo>
                    <a:lnTo>
                      <a:pt x="148" y="1253"/>
                    </a:lnTo>
                    <a:lnTo>
                      <a:pt x="134" y="1243"/>
                    </a:lnTo>
                    <a:lnTo>
                      <a:pt x="134" y="1243"/>
                    </a:lnTo>
                    <a:lnTo>
                      <a:pt x="120" y="1231"/>
                    </a:lnTo>
                    <a:lnTo>
                      <a:pt x="106" y="1219"/>
                    </a:lnTo>
                    <a:lnTo>
                      <a:pt x="106" y="1219"/>
                    </a:lnTo>
                    <a:lnTo>
                      <a:pt x="96" y="1205"/>
                    </a:lnTo>
                    <a:lnTo>
                      <a:pt x="84" y="1189"/>
                    </a:lnTo>
                    <a:lnTo>
                      <a:pt x="84" y="1189"/>
                    </a:lnTo>
                    <a:lnTo>
                      <a:pt x="64" y="1159"/>
                    </a:lnTo>
                    <a:lnTo>
                      <a:pt x="64" y="1159"/>
                    </a:lnTo>
                    <a:lnTo>
                      <a:pt x="54" y="1143"/>
                    </a:lnTo>
                    <a:lnTo>
                      <a:pt x="46" y="1125"/>
                    </a:lnTo>
                    <a:lnTo>
                      <a:pt x="46" y="1125"/>
                    </a:lnTo>
                    <a:lnTo>
                      <a:pt x="32" y="1089"/>
                    </a:lnTo>
                    <a:lnTo>
                      <a:pt x="22" y="1053"/>
                    </a:lnTo>
                    <a:lnTo>
                      <a:pt x="14" y="1015"/>
                    </a:lnTo>
                    <a:lnTo>
                      <a:pt x="8" y="975"/>
                    </a:lnTo>
                    <a:lnTo>
                      <a:pt x="8" y="975"/>
                    </a:lnTo>
                    <a:lnTo>
                      <a:pt x="4" y="937"/>
                    </a:lnTo>
                    <a:lnTo>
                      <a:pt x="2" y="897"/>
                    </a:lnTo>
                    <a:lnTo>
                      <a:pt x="0" y="859"/>
                    </a:lnTo>
                    <a:lnTo>
                      <a:pt x="2" y="819"/>
                    </a:lnTo>
                    <a:lnTo>
                      <a:pt x="2" y="819"/>
                    </a:lnTo>
                    <a:lnTo>
                      <a:pt x="4" y="741"/>
                    </a:lnTo>
                    <a:lnTo>
                      <a:pt x="10" y="663"/>
                    </a:lnTo>
                    <a:lnTo>
                      <a:pt x="10" y="663"/>
                    </a:lnTo>
                    <a:lnTo>
                      <a:pt x="22" y="513"/>
                    </a:lnTo>
                    <a:lnTo>
                      <a:pt x="22" y="513"/>
                    </a:lnTo>
                    <a:lnTo>
                      <a:pt x="28" y="441"/>
                    </a:lnTo>
                    <a:lnTo>
                      <a:pt x="38" y="372"/>
                    </a:lnTo>
                    <a:lnTo>
                      <a:pt x="38" y="372"/>
                    </a:lnTo>
                    <a:lnTo>
                      <a:pt x="50" y="306"/>
                    </a:lnTo>
                    <a:lnTo>
                      <a:pt x="62" y="246"/>
                    </a:lnTo>
                    <a:lnTo>
                      <a:pt x="62" y="246"/>
                    </a:lnTo>
                    <a:lnTo>
                      <a:pt x="76" y="192"/>
                    </a:lnTo>
                    <a:lnTo>
                      <a:pt x="90" y="144"/>
                    </a:lnTo>
                    <a:lnTo>
                      <a:pt x="90" y="144"/>
                    </a:lnTo>
                    <a:lnTo>
                      <a:pt x="104" y="100"/>
                    </a:lnTo>
                    <a:lnTo>
                      <a:pt x="118" y="64"/>
                    </a:lnTo>
                    <a:lnTo>
                      <a:pt x="118" y="64"/>
                    </a:lnTo>
                    <a:lnTo>
                      <a:pt x="130" y="36"/>
                    </a:lnTo>
                    <a:lnTo>
                      <a:pt x="140" y="16"/>
                    </a:lnTo>
                    <a:lnTo>
                      <a:pt x="140" y="16"/>
                    </a:lnTo>
                    <a:lnTo>
                      <a:pt x="148" y="4"/>
                    </a:lnTo>
                    <a:lnTo>
                      <a:pt x="148" y="4"/>
                    </a:lnTo>
                    <a:lnTo>
                      <a:pt x="150" y="0"/>
                    </a:lnTo>
                    <a:lnTo>
                      <a:pt x="15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53">
                <a:extLst>
                  <a:ext uri="{FF2B5EF4-FFF2-40B4-BE49-F238E27FC236}">
                    <a16:creationId xmlns:a16="http://schemas.microsoft.com/office/drawing/2014/main" id="{613D4FAD-60EB-43AE-B3AA-37EAE5690E25}"/>
                  </a:ext>
                </a:extLst>
              </p:cNvPr>
              <p:cNvSpPr>
                <a:spLocks/>
              </p:cNvSpPr>
              <p:nvPr/>
            </p:nvSpPr>
            <p:spPr bwMode="auto">
              <a:xfrm>
                <a:off x="8556" y="2906"/>
                <a:ext cx="199" cy="993"/>
              </a:xfrm>
              <a:custGeom>
                <a:avLst/>
                <a:gdLst>
                  <a:gd name="T0" fmla="*/ 199 w 199"/>
                  <a:gd name="T1" fmla="*/ 8 h 993"/>
                  <a:gd name="T2" fmla="*/ 193 w 199"/>
                  <a:gd name="T3" fmla="*/ 20 h 993"/>
                  <a:gd name="T4" fmla="*/ 183 w 199"/>
                  <a:gd name="T5" fmla="*/ 54 h 993"/>
                  <a:gd name="T6" fmla="*/ 175 w 199"/>
                  <a:gd name="T7" fmla="*/ 78 h 993"/>
                  <a:gd name="T8" fmla="*/ 169 w 199"/>
                  <a:gd name="T9" fmla="*/ 106 h 993"/>
                  <a:gd name="T10" fmla="*/ 161 w 199"/>
                  <a:gd name="T11" fmla="*/ 140 h 993"/>
                  <a:gd name="T12" fmla="*/ 155 w 199"/>
                  <a:gd name="T13" fmla="*/ 178 h 993"/>
                  <a:gd name="T14" fmla="*/ 145 w 199"/>
                  <a:gd name="T15" fmla="*/ 262 h 993"/>
                  <a:gd name="T16" fmla="*/ 141 w 199"/>
                  <a:gd name="T17" fmla="*/ 308 h 993"/>
                  <a:gd name="T18" fmla="*/ 137 w 199"/>
                  <a:gd name="T19" fmla="*/ 356 h 993"/>
                  <a:gd name="T20" fmla="*/ 135 w 199"/>
                  <a:gd name="T21" fmla="*/ 407 h 993"/>
                  <a:gd name="T22" fmla="*/ 133 w 199"/>
                  <a:gd name="T23" fmla="*/ 459 h 993"/>
                  <a:gd name="T24" fmla="*/ 131 w 199"/>
                  <a:gd name="T25" fmla="*/ 565 h 993"/>
                  <a:gd name="T26" fmla="*/ 131 w 199"/>
                  <a:gd name="T27" fmla="*/ 773 h 993"/>
                  <a:gd name="T28" fmla="*/ 131 w 199"/>
                  <a:gd name="T29" fmla="*/ 821 h 993"/>
                  <a:gd name="T30" fmla="*/ 129 w 199"/>
                  <a:gd name="T31" fmla="*/ 869 h 993"/>
                  <a:gd name="T32" fmla="*/ 127 w 199"/>
                  <a:gd name="T33" fmla="*/ 891 h 993"/>
                  <a:gd name="T34" fmla="*/ 115 w 199"/>
                  <a:gd name="T35" fmla="*/ 933 h 993"/>
                  <a:gd name="T36" fmla="*/ 105 w 199"/>
                  <a:gd name="T37" fmla="*/ 951 h 993"/>
                  <a:gd name="T38" fmla="*/ 80 w 199"/>
                  <a:gd name="T39" fmla="*/ 981 h 993"/>
                  <a:gd name="T40" fmla="*/ 72 w 199"/>
                  <a:gd name="T41" fmla="*/ 987 h 993"/>
                  <a:gd name="T42" fmla="*/ 56 w 199"/>
                  <a:gd name="T43" fmla="*/ 993 h 993"/>
                  <a:gd name="T44" fmla="*/ 48 w 199"/>
                  <a:gd name="T45" fmla="*/ 993 h 993"/>
                  <a:gd name="T46" fmla="*/ 32 w 199"/>
                  <a:gd name="T47" fmla="*/ 991 h 993"/>
                  <a:gd name="T48" fmla="*/ 20 w 199"/>
                  <a:gd name="T49" fmla="*/ 983 h 993"/>
                  <a:gd name="T50" fmla="*/ 10 w 199"/>
                  <a:gd name="T51" fmla="*/ 973 h 993"/>
                  <a:gd name="T52" fmla="*/ 6 w 199"/>
                  <a:gd name="T53" fmla="*/ 961 h 993"/>
                  <a:gd name="T54" fmla="*/ 0 w 199"/>
                  <a:gd name="T55" fmla="*/ 941 h 993"/>
                  <a:gd name="T56" fmla="*/ 0 w 199"/>
                  <a:gd name="T57" fmla="*/ 927 h 993"/>
                  <a:gd name="T58" fmla="*/ 0 w 199"/>
                  <a:gd name="T59" fmla="*/ 913 h 993"/>
                  <a:gd name="T60" fmla="*/ 0 w 199"/>
                  <a:gd name="T61" fmla="*/ 927 h 993"/>
                  <a:gd name="T62" fmla="*/ 2 w 199"/>
                  <a:gd name="T63" fmla="*/ 951 h 993"/>
                  <a:gd name="T64" fmla="*/ 6 w 199"/>
                  <a:gd name="T65" fmla="*/ 961 h 993"/>
                  <a:gd name="T66" fmla="*/ 20 w 199"/>
                  <a:gd name="T67" fmla="*/ 981 h 993"/>
                  <a:gd name="T68" fmla="*/ 26 w 199"/>
                  <a:gd name="T69" fmla="*/ 985 h 993"/>
                  <a:gd name="T70" fmla="*/ 40 w 199"/>
                  <a:gd name="T71" fmla="*/ 991 h 993"/>
                  <a:gd name="T72" fmla="*/ 48 w 199"/>
                  <a:gd name="T73" fmla="*/ 991 h 993"/>
                  <a:gd name="T74" fmla="*/ 64 w 199"/>
                  <a:gd name="T75" fmla="*/ 987 h 993"/>
                  <a:gd name="T76" fmla="*/ 78 w 199"/>
                  <a:gd name="T77" fmla="*/ 979 h 993"/>
                  <a:gd name="T78" fmla="*/ 90 w 199"/>
                  <a:gd name="T79" fmla="*/ 965 h 993"/>
                  <a:gd name="T80" fmla="*/ 101 w 199"/>
                  <a:gd name="T81" fmla="*/ 949 h 993"/>
                  <a:gd name="T82" fmla="*/ 115 w 199"/>
                  <a:gd name="T83" fmla="*/ 911 h 993"/>
                  <a:gd name="T84" fmla="*/ 123 w 199"/>
                  <a:gd name="T85" fmla="*/ 869 h 993"/>
                  <a:gd name="T86" fmla="*/ 123 w 199"/>
                  <a:gd name="T87" fmla="*/ 845 h 993"/>
                  <a:gd name="T88" fmla="*/ 121 w 199"/>
                  <a:gd name="T89" fmla="*/ 773 h 993"/>
                  <a:gd name="T90" fmla="*/ 119 w 199"/>
                  <a:gd name="T91" fmla="*/ 671 h 993"/>
                  <a:gd name="T92" fmla="*/ 115 w 199"/>
                  <a:gd name="T93" fmla="*/ 565 h 993"/>
                  <a:gd name="T94" fmla="*/ 115 w 199"/>
                  <a:gd name="T95" fmla="*/ 459 h 993"/>
                  <a:gd name="T96" fmla="*/ 117 w 199"/>
                  <a:gd name="T97" fmla="*/ 407 h 993"/>
                  <a:gd name="T98" fmla="*/ 117 w 199"/>
                  <a:gd name="T99" fmla="*/ 356 h 993"/>
                  <a:gd name="T100" fmla="*/ 123 w 199"/>
                  <a:gd name="T101" fmla="*/ 260 h 993"/>
                  <a:gd name="T102" fmla="*/ 127 w 199"/>
                  <a:gd name="T103" fmla="*/ 216 h 993"/>
                  <a:gd name="T104" fmla="*/ 131 w 199"/>
                  <a:gd name="T105" fmla="*/ 174 h 993"/>
                  <a:gd name="T106" fmla="*/ 137 w 199"/>
                  <a:gd name="T107" fmla="*/ 136 h 993"/>
                  <a:gd name="T108" fmla="*/ 143 w 199"/>
                  <a:gd name="T109" fmla="*/ 102 h 993"/>
                  <a:gd name="T110" fmla="*/ 157 w 199"/>
                  <a:gd name="T111" fmla="*/ 46 h 993"/>
                  <a:gd name="T112" fmla="*/ 163 w 199"/>
                  <a:gd name="T113" fmla="*/ 26 h 993"/>
                  <a:gd name="T114" fmla="*/ 167 w 199"/>
                  <a:gd name="T115" fmla="*/ 12 h 993"/>
                  <a:gd name="T116" fmla="*/ 199 w 199"/>
                  <a:gd name="T117"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993">
                    <a:moveTo>
                      <a:pt x="199" y="8"/>
                    </a:moveTo>
                    <a:lnTo>
                      <a:pt x="199" y="8"/>
                    </a:lnTo>
                    <a:lnTo>
                      <a:pt x="193" y="20"/>
                    </a:lnTo>
                    <a:lnTo>
                      <a:pt x="193" y="20"/>
                    </a:lnTo>
                    <a:lnTo>
                      <a:pt x="189" y="36"/>
                    </a:lnTo>
                    <a:lnTo>
                      <a:pt x="183" y="54"/>
                    </a:lnTo>
                    <a:lnTo>
                      <a:pt x="183" y="54"/>
                    </a:lnTo>
                    <a:lnTo>
                      <a:pt x="175" y="78"/>
                    </a:lnTo>
                    <a:lnTo>
                      <a:pt x="169" y="106"/>
                    </a:lnTo>
                    <a:lnTo>
                      <a:pt x="169" y="106"/>
                    </a:lnTo>
                    <a:lnTo>
                      <a:pt x="161" y="140"/>
                    </a:lnTo>
                    <a:lnTo>
                      <a:pt x="161" y="140"/>
                    </a:lnTo>
                    <a:lnTo>
                      <a:pt x="155" y="178"/>
                    </a:lnTo>
                    <a:lnTo>
                      <a:pt x="155" y="178"/>
                    </a:lnTo>
                    <a:lnTo>
                      <a:pt x="149" y="218"/>
                    </a:lnTo>
                    <a:lnTo>
                      <a:pt x="145" y="262"/>
                    </a:lnTo>
                    <a:lnTo>
                      <a:pt x="145" y="262"/>
                    </a:lnTo>
                    <a:lnTo>
                      <a:pt x="141" y="308"/>
                    </a:lnTo>
                    <a:lnTo>
                      <a:pt x="137" y="356"/>
                    </a:lnTo>
                    <a:lnTo>
                      <a:pt x="137" y="356"/>
                    </a:lnTo>
                    <a:lnTo>
                      <a:pt x="135" y="407"/>
                    </a:lnTo>
                    <a:lnTo>
                      <a:pt x="135" y="407"/>
                    </a:lnTo>
                    <a:lnTo>
                      <a:pt x="133" y="459"/>
                    </a:lnTo>
                    <a:lnTo>
                      <a:pt x="133" y="459"/>
                    </a:lnTo>
                    <a:lnTo>
                      <a:pt x="131" y="565"/>
                    </a:lnTo>
                    <a:lnTo>
                      <a:pt x="131" y="565"/>
                    </a:lnTo>
                    <a:lnTo>
                      <a:pt x="129" y="671"/>
                    </a:lnTo>
                    <a:lnTo>
                      <a:pt x="131" y="773"/>
                    </a:lnTo>
                    <a:lnTo>
                      <a:pt x="131" y="773"/>
                    </a:lnTo>
                    <a:lnTo>
                      <a:pt x="131" y="821"/>
                    </a:lnTo>
                    <a:lnTo>
                      <a:pt x="131" y="845"/>
                    </a:lnTo>
                    <a:lnTo>
                      <a:pt x="129" y="869"/>
                    </a:lnTo>
                    <a:lnTo>
                      <a:pt x="129" y="869"/>
                    </a:lnTo>
                    <a:lnTo>
                      <a:pt x="127" y="891"/>
                    </a:lnTo>
                    <a:lnTo>
                      <a:pt x="121" y="913"/>
                    </a:lnTo>
                    <a:lnTo>
                      <a:pt x="115" y="933"/>
                    </a:lnTo>
                    <a:lnTo>
                      <a:pt x="105" y="951"/>
                    </a:lnTo>
                    <a:lnTo>
                      <a:pt x="105" y="951"/>
                    </a:lnTo>
                    <a:lnTo>
                      <a:pt x="95" y="969"/>
                    </a:lnTo>
                    <a:lnTo>
                      <a:pt x="80" y="981"/>
                    </a:lnTo>
                    <a:lnTo>
                      <a:pt x="80" y="981"/>
                    </a:lnTo>
                    <a:lnTo>
                      <a:pt x="72" y="987"/>
                    </a:lnTo>
                    <a:lnTo>
                      <a:pt x="64" y="991"/>
                    </a:lnTo>
                    <a:lnTo>
                      <a:pt x="56" y="993"/>
                    </a:lnTo>
                    <a:lnTo>
                      <a:pt x="48" y="993"/>
                    </a:lnTo>
                    <a:lnTo>
                      <a:pt x="48" y="993"/>
                    </a:lnTo>
                    <a:lnTo>
                      <a:pt x="40" y="993"/>
                    </a:lnTo>
                    <a:lnTo>
                      <a:pt x="32" y="991"/>
                    </a:lnTo>
                    <a:lnTo>
                      <a:pt x="26" y="987"/>
                    </a:lnTo>
                    <a:lnTo>
                      <a:pt x="20" y="983"/>
                    </a:lnTo>
                    <a:lnTo>
                      <a:pt x="20" y="983"/>
                    </a:lnTo>
                    <a:lnTo>
                      <a:pt x="10" y="973"/>
                    </a:lnTo>
                    <a:lnTo>
                      <a:pt x="6" y="961"/>
                    </a:lnTo>
                    <a:lnTo>
                      <a:pt x="6" y="961"/>
                    </a:lnTo>
                    <a:lnTo>
                      <a:pt x="2" y="951"/>
                    </a:lnTo>
                    <a:lnTo>
                      <a:pt x="0" y="941"/>
                    </a:lnTo>
                    <a:lnTo>
                      <a:pt x="0" y="927"/>
                    </a:lnTo>
                    <a:lnTo>
                      <a:pt x="0" y="927"/>
                    </a:lnTo>
                    <a:lnTo>
                      <a:pt x="0" y="913"/>
                    </a:lnTo>
                    <a:lnTo>
                      <a:pt x="0" y="913"/>
                    </a:lnTo>
                    <a:lnTo>
                      <a:pt x="0" y="927"/>
                    </a:lnTo>
                    <a:lnTo>
                      <a:pt x="0" y="927"/>
                    </a:lnTo>
                    <a:lnTo>
                      <a:pt x="0" y="941"/>
                    </a:lnTo>
                    <a:lnTo>
                      <a:pt x="2" y="951"/>
                    </a:lnTo>
                    <a:lnTo>
                      <a:pt x="6" y="961"/>
                    </a:lnTo>
                    <a:lnTo>
                      <a:pt x="6" y="961"/>
                    </a:lnTo>
                    <a:lnTo>
                      <a:pt x="12" y="973"/>
                    </a:lnTo>
                    <a:lnTo>
                      <a:pt x="20" y="981"/>
                    </a:lnTo>
                    <a:lnTo>
                      <a:pt x="20" y="981"/>
                    </a:lnTo>
                    <a:lnTo>
                      <a:pt x="26" y="985"/>
                    </a:lnTo>
                    <a:lnTo>
                      <a:pt x="32" y="989"/>
                    </a:lnTo>
                    <a:lnTo>
                      <a:pt x="40" y="991"/>
                    </a:lnTo>
                    <a:lnTo>
                      <a:pt x="48" y="991"/>
                    </a:lnTo>
                    <a:lnTo>
                      <a:pt x="48" y="991"/>
                    </a:lnTo>
                    <a:lnTo>
                      <a:pt x="56" y="991"/>
                    </a:lnTo>
                    <a:lnTo>
                      <a:pt x="64" y="987"/>
                    </a:lnTo>
                    <a:lnTo>
                      <a:pt x="70" y="983"/>
                    </a:lnTo>
                    <a:lnTo>
                      <a:pt x="78" y="979"/>
                    </a:lnTo>
                    <a:lnTo>
                      <a:pt x="78" y="979"/>
                    </a:lnTo>
                    <a:lnTo>
                      <a:pt x="90" y="965"/>
                    </a:lnTo>
                    <a:lnTo>
                      <a:pt x="101" y="949"/>
                    </a:lnTo>
                    <a:lnTo>
                      <a:pt x="101" y="949"/>
                    </a:lnTo>
                    <a:lnTo>
                      <a:pt x="109" y="931"/>
                    </a:lnTo>
                    <a:lnTo>
                      <a:pt x="115" y="911"/>
                    </a:lnTo>
                    <a:lnTo>
                      <a:pt x="121" y="891"/>
                    </a:lnTo>
                    <a:lnTo>
                      <a:pt x="123" y="869"/>
                    </a:lnTo>
                    <a:lnTo>
                      <a:pt x="123" y="869"/>
                    </a:lnTo>
                    <a:lnTo>
                      <a:pt x="123" y="845"/>
                    </a:lnTo>
                    <a:lnTo>
                      <a:pt x="123" y="821"/>
                    </a:lnTo>
                    <a:lnTo>
                      <a:pt x="121" y="773"/>
                    </a:lnTo>
                    <a:lnTo>
                      <a:pt x="121" y="773"/>
                    </a:lnTo>
                    <a:lnTo>
                      <a:pt x="119" y="671"/>
                    </a:lnTo>
                    <a:lnTo>
                      <a:pt x="115" y="565"/>
                    </a:lnTo>
                    <a:lnTo>
                      <a:pt x="115" y="565"/>
                    </a:lnTo>
                    <a:lnTo>
                      <a:pt x="115" y="459"/>
                    </a:lnTo>
                    <a:lnTo>
                      <a:pt x="115" y="459"/>
                    </a:lnTo>
                    <a:lnTo>
                      <a:pt x="117" y="407"/>
                    </a:lnTo>
                    <a:lnTo>
                      <a:pt x="117" y="407"/>
                    </a:lnTo>
                    <a:lnTo>
                      <a:pt x="117" y="356"/>
                    </a:lnTo>
                    <a:lnTo>
                      <a:pt x="117" y="356"/>
                    </a:lnTo>
                    <a:lnTo>
                      <a:pt x="119" y="306"/>
                    </a:lnTo>
                    <a:lnTo>
                      <a:pt x="123" y="260"/>
                    </a:lnTo>
                    <a:lnTo>
                      <a:pt x="123" y="260"/>
                    </a:lnTo>
                    <a:lnTo>
                      <a:pt x="127" y="216"/>
                    </a:lnTo>
                    <a:lnTo>
                      <a:pt x="131" y="174"/>
                    </a:lnTo>
                    <a:lnTo>
                      <a:pt x="131" y="174"/>
                    </a:lnTo>
                    <a:lnTo>
                      <a:pt x="137" y="136"/>
                    </a:lnTo>
                    <a:lnTo>
                      <a:pt x="137" y="136"/>
                    </a:lnTo>
                    <a:lnTo>
                      <a:pt x="143" y="102"/>
                    </a:lnTo>
                    <a:lnTo>
                      <a:pt x="143" y="102"/>
                    </a:lnTo>
                    <a:lnTo>
                      <a:pt x="149" y="72"/>
                    </a:lnTo>
                    <a:lnTo>
                      <a:pt x="157" y="46"/>
                    </a:lnTo>
                    <a:lnTo>
                      <a:pt x="157" y="46"/>
                    </a:lnTo>
                    <a:lnTo>
                      <a:pt x="163" y="26"/>
                    </a:lnTo>
                    <a:lnTo>
                      <a:pt x="167" y="12"/>
                    </a:lnTo>
                    <a:lnTo>
                      <a:pt x="167" y="12"/>
                    </a:lnTo>
                    <a:lnTo>
                      <a:pt x="171" y="0"/>
                    </a:lnTo>
                    <a:lnTo>
                      <a:pt x="19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54">
                <a:extLst>
                  <a:ext uri="{FF2B5EF4-FFF2-40B4-BE49-F238E27FC236}">
                    <a16:creationId xmlns:a16="http://schemas.microsoft.com/office/drawing/2014/main" id="{04D61891-3881-4B1A-8F04-A99D9B3CB062}"/>
                  </a:ext>
                </a:extLst>
              </p:cNvPr>
              <p:cNvSpPr>
                <a:spLocks/>
              </p:cNvSpPr>
              <p:nvPr/>
            </p:nvSpPr>
            <p:spPr bwMode="auto">
              <a:xfrm>
                <a:off x="8480" y="2870"/>
                <a:ext cx="363" cy="2926"/>
              </a:xfrm>
              <a:custGeom>
                <a:avLst/>
                <a:gdLst>
                  <a:gd name="T0" fmla="*/ 351 w 363"/>
                  <a:gd name="T1" fmla="*/ 34 h 2926"/>
                  <a:gd name="T2" fmla="*/ 361 w 363"/>
                  <a:gd name="T3" fmla="*/ 130 h 2926"/>
                  <a:gd name="T4" fmla="*/ 363 w 363"/>
                  <a:gd name="T5" fmla="*/ 236 h 2926"/>
                  <a:gd name="T6" fmla="*/ 359 w 363"/>
                  <a:gd name="T7" fmla="*/ 322 h 2926"/>
                  <a:gd name="T8" fmla="*/ 343 w 363"/>
                  <a:gd name="T9" fmla="*/ 469 h 2926"/>
                  <a:gd name="T10" fmla="*/ 301 w 363"/>
                  <a:gd name="T11" fmla="*/ 693 h 2926"/>
                  <a:gd name="T12" fmla="*/ 279 w 363"/>
                  <a:gd name="T13" fmla="*/ 813 h 2926"/>
                  <a:gd name="T14" fmla="*/ 267 w 363"/>
                  <a:gd name="T15" fmla="*/ 941 h 2926"/>
                  <a:gd name="T16" fmla="*/ 257 w 363"/>
                  <a:gd name="T17" fmla="*/ 1107 h 2926"/>
                  <a:gd name="T18" fmla="*/ 245 w 363"/>
                  <a:gd name="T19" fmla="*/ 1175 h 2926"/>
                  <a:gd name="T20" fmla="*/ 223 w 363"/>
                  <a:gd name="T21" fmla="*/ 1243 h 2926"/>
                  <a:gd name="T22" fmla="*/ 183 w 363"/>
                  <a:gd name="T23" fmla="*/ 1339 h 2926"/>
                  <a:gd name="T24" fmla="*/ 130 w 363"/>
                  <a:gd name="T25" fmla="*/ 1467 h 2926"/>
                  <a:gd name="T26" fmla="*/ 66 w 363"/>
                  <a:gd name="T27" fmla="*/ 1665 h 2926"/>
                  <a:gd name="T28" fmla="*/ 34 w 363"/>
                  <a:gd name="T29" fmla="*/ 1799 h 2926"/>
                  <a:gd name="T30" fmla="*/ 12 w 363"/>
                  <a:gd name="T31" fmla="*/ 1931 h 2926"/>
                  <a:gd name="T32" fmla="*/ 10 w 363"/>
                  <a:gd name="T33" fmla="*/ 1997 h 2926"/>
                  <a:gd name="T34" fmla="*/ 20 w 363"/>
                  <a:gd name="T35" fmla="*/ 2093 h 2926"/>
                  <a:gd name="T36" fmla="*/ 56 w 363"/>
                  <a:gd name="T37" fmla="*/ 2243 h 2926"/>
                  <a:gd name="T38" fmla="*/ 86 w 363"/>
                  <a:gd name="T39" fmla="*/ 2356 h 2926"/>
                  <a:gd name="T40" fmla="*/ 104 w 363"/>
                  <a:gd name="T41" fmla="*/ 2464 h 2926"/>
                  <a:gd name="T42" fmla="*/ 108 w 363"/>
                  <a:gd name="T43" fmla="*/ 2566 h 2926"/>
                  <a:gd name="T44" fmla="*/ 102 w 363"/>
                  <a:gd name="T45" fmla="*/ 2736 h 2926"/>
                  <a:gd name="T46" fmla="*/ 94 w 363"/>
                  <a:gd name="T47" fmla="*/ 2856 h 2926"/>
                  <a:gd name="T48" fmla="*/ 86 w 363"/>
                  <a:gd name="T49" fmla="*/ 2896 h 2926"/>
                  <a:gd name="T50" fmla="*/ 76 w 363"/>
                  <a:gd name="T51" fmla="*/ 2920 h 2926"/>
                  <a:gd name="T52" fmla="*/ 72 w 363"/>
                  <a:gd name="T53" fmla="*/ 2926 h 2926"/>
                  <a:gd name="T54" fmla="*/ 80 w 363"/>
                  <a:gd name="T55" fmla="*/ 2910 h 2926"/>
                  <a:gd name="T56" fmla="*/ 84 w 363"/>
                  <a:gd name="T57" fmla="*/ 2896 h 2926"/>
                  <a:gd name="T58" fmla="*/ 96 w 363"/>
                  <a:gd name="T59" fmla="*/ 2802 h 2926"/>
                  <a:gd name="T60" fmla="*/ 102 w 363"/>
                  <a:gd name="T61" fmla="*/ 2656 h 2926"/>
                  <a:gd name="T62" fmla="*/ 104 w 363"/>
                  <a:gd name="T63" fmla="*/ 2566 h 2926"/>
                  <a:gd name="T64" fmla="*/ 100 w 363"/>
                  <a:gd name="T65" fmla="*/ 2466 h 2926"/>
                  <a:gd name="T66" fmla="*/ 66 w 363"/>
                  <a:gd name="T67" fmla="*/ 2302 h 2926"/>
                  <a:gd name="T68" fmla="*/ 32 w 363"/>
                  <a:gd name="T69" fmla="*/ 2187 h 2926"/>
                  <a:gd name="T70" fmla="*/ 6 w 363"/>
                  <a:gd name="T71" fmla="*/ 2063 h 2926"/>
                  <a:gd name="T72" fmla="*/ 0 w 363"/>
                  <a:gd name="T73" fmla="*/ 1997 h 2926"/>
                  <a:gd name="T74" fmla="*/ 10 w 363"/>
                  <a:gd name="T75" fmla="*/ 1865 h 2926"/>
                  <a:gd name="T76" fmla="*/ 36 w 363"/>
                  <a:gd name="T77" fmla="*/ 1729 h 2926"/>
                  <a:gd name="T78" fmla="*/ 72 w 363"/>
                  <a:gd name="T79" fmla="*/ 1595 h 2926"/>
                  <a:gd name="T80" fmla="*/ 116 w 363"/>
                  <a:gd name="T81" fmla="*/ 1463 h 2926"/>
                  <a:gd name="T82" fmla="*/ 168 w 363"/>
                  <a:gd name="T83" fmla="*/ 1331 h 2926"/>
                  <a:gd name="T84" fmla="*/ 219 w 363"/>
                  <a:gd name="T85" fmla="*/ 1203 h 2926"/>
                  <a:gd name="T86" fmla="*/ 235 w 363"/>
                  <a:gd name="T87" fmla="*/ 1139 h 2926"/>
                  <a:gd name="T88" fmla="*/ 241 w 363"/>
                  <a:gd name="T89" fmla="*/ 1073 h 2926"/>
                  <a:gd name="T90" fmla="*/ 249 w 363"/>
                  <a:gd name="T91" fmla="*/ 939 h 2926"/>
                  <a:gd name="T92" fmla="*/ 269 w 363"/>
                  <a:gd name="T93" fmla="*/ 749 h 2926"/>
                  <a:gd name="T94" fmla="*/ 301 w 363"/>
                  <a:gd name="T95" fmla="*/ 573 h 2926"/>
                  <a:gd name="T96" fmla="*/ 325 w 363"/>
                  <a:gd name="T97" fmla="*/ 414 h 2926"/>
                  <a:gd name="T98" fmla="*/ 337 w 363"/>
                  <a:gd name="T99" fmla="*/ 276 h 2926"/>
                  <a:gd name="T100" fmla="*/ 337 w 363"/>
                  <a:gd name="T101" fmla="*/ 198 h 2926"/>
                  <a:gd name="T102" fmla="*/ 329 w 363"/>
                  <a:gd name="T103" fmla="*/ 78 h 2926"/>
                  <a:gd name="T104" fmla="*/ 319 w 363"/>
                  <a:gd name="T105" fmla="*/ 6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2926">
                    <a:moveTo>
                      <a:pt x="347" y="0"/>
                    </a:moveTo>
                    <a:lnTo>
                      <a:pt x="347" y="0"/>
                    </a:lnTo>
                    <a:lnTo>
                      <a:pt x="351" y="34"/>
                    </a:lnTo>
                    <a:lnTo>
                      <a:pt x="351" y="34"/>
                    </a:lnTo>
                    <a:lnTo>
                      <a:pt x="357" y="74"/>
                    </a:lnTo>
                    <a:lnTo>
                      <a:pt x="361" y="130"/>
                    </a:lnTo>
                    <a:lnTo>
                      <a:pt x="361" y="130"/>
                    </a:lnTo>
                    <a:lnTo>
                      <a:pt x="363" y="198"/>
                    </a:lnTo>
                    <a:lnTo>
                      <a:pt x="363" y="236"/>
                    </a:lnTo>
                    <a:lnTo>
                      <a:pt x="363" y="278"/>
                    </a:lnTo>
                    <a:lnTo>
                      <a:pt x="363" y="278"/>
                    </a:lnTo>
                    <a:lnTo>
                      <a:pt x="359" y="322"/>
                    </a:lnTo>
                    <a:lnTo>
                      <a:pt x="355" y="368"/>
                    </a:lnTo>
                    <a:lnTo>
                      <a:pt x="349" y="418"/>
                    </a:lnTo>
                    <a:lnTo>
                      <a:pt x="343" y="469"/>
                    </a:lnTo>
                    <a:lnTo>
                      <a:pt x="343" y="469"/>
                    </a:lnTo>
                    <a:lnTo>
                      <a:pt x="323" y="577"/>
                    </a:lnTo>
                    <a:lnTo>
                      <a:pt x="301" y="693"/>
                    </a:lnTo>
                    <a:lnTo>
                      <a:pt x="301" y="693"/>
                    </a:lnTo>
                    <a:lnTo>
                      <a:pt x="289" y="751"/>
                    </a:lnTo>
                    <a:lnTo>
                      <a:pt x="279" y="813"/>
                    </a:lnTo>
                    <a:lnTo>
                      <a:pt x="273" y="875"/>
                    </a:lnTo>
                    <a:lnTo>
                      <a:pt x="267" y="941"/>
                    </a:lnTo>
                    <a:lnTo>
                      <a:pt x="267" y="941"/>
                    </a:lnTo>
                    <a:lnTo>
                      <a:pt x="259" y="1073"/>
                    </a:lnTo>
                    <a:lnTo>
                      <a:pt x="259" y="1073"/>
                    </a:lnTo>
                    <a:lnTo>
                      <a:pt x="257" y="1107"/>
                    </a:lnTo>
                    <a:lnTo>
                      <a:pt x="253" y="1141"/>
                    </a:lnTo>
                    <a:lnTo>
                      <a:pt x="253" y="1141"/>
                    </a:lnTo>
                    <a:lnTo>
                      <a:pt x="245" y="1175"/>
                    </a:lnTo>
                    <a:lnTo>
                      <a:pt x="235" y="1209"/>
                    </a:lnTo>
                    <a:lnTo>
                      <a:pt x="235" y="1209"/>
                    </a:lnTo>
                    <a:lnTo>
                      <a:pt x="223" y="1243"/>
                    </a:lnTo>
                    <a:lnTo>
                      <a:pt x="211" y="1275"/>
                    </a:lnTo>
                    <a:lnTo>
                      <a:pt x="183" y="1339"/>
                    </a:lnTo>
                    <a:lnTo>
                      <a:pt x="183" y="1339"/>
                    </a:lnTo>
                    <a:lnTo>
                      <a:pt x="154" y="1403"/>
                    </a:lnTo>
                    <a:lnTo>
                      <a:pt x="130" y="1467"/>
                    </a:lnTo>
                    <a:lnTo>
                      <a:pt x="130" y="1467"/>
                    </a:lnTo>
                    <a:lnTo>
                      <a:pt x="106" y="1533"/>
                    </a:lnTo>
                    <a:lnTo>
                      <a:pt x="84" y="1599"/>
                    </a:lnTo>
                    <a:lnTo>
                      <a:pt x="66" y="1665"/>
                    </a:lnTo>
                    <a:lnTo>
                      <a:pt x="48" y="1733"/>
                    </a:lnTo>
                    <a:lnTo>
                      <a:pt x="48" y="1733"/>
                    </a:lnTo>
                    <a:lnTo>
                      <a:pt x="34" y="1799"/>
                    </a:lnTo>
                    <a:lnTo>
                      <a:pt x="22" y="1865"/>
                    </a:lnTo>
                    <a:lnTo>
                      <a:pt x="22" y="1865"/>
                    </a:lnTo>
                    <a:lnTo>
                      <a:pt x="12" y="1931"/>
                    </a:lnTo>
                    <a:lnTo>
                      <a:pt x="10" y="1965"/>
                    </a:lnTo>
                    <a:lnTo>
                      <a:pt x="10" y="1997"/>
                    </a:lnTo>
                    <a:lnTo>
                      <a:pt x="10" y="1997"/>
                    </a:lnTo>
                    <a:lnTo>
                      <a:pt x="10" y="2029"/>
                    </a:lnTo>
                    <a:lnTo>
                      <a:pt x="14" y="2061"/>
                    </a:lnTo>
                    <a:lnTo>
                      <a:pt x="20" y="2093"/>
                    </a:lnTo>
                    <a:lnTo>
                      <a:pt x="26" y="2123"/>
                    </a:lnTo>
                    <a:lnTo>
                      <a:pt x="40" y="2185"/>
                    </a:lnTo>
                    <a:lnTo>
                      <a:pt x="56" y="2243"/>
                    </a:lnTo>
                    <a:lnTo>
                      <a:pt x="56" y="2243"/>
                    </a:lnTo>
                    <a:lnTo>
                      <a:pt x="72" y="2302"/>
                    </a:lnTo>
                    <a:lnTo>
                      <a:pt x="86" y="2356"/>
                    </a:lnTo>
                    <a:lnTo>
                      <a:pt x="96" y="2412"/>
                    </a:lnTo>
                    <a:lnTo>
                      <a:pt x="104" y="2464"/>
                    </a:lnTo>
                    <a:lnTo>
                      <a:pt x="104" y="2464"/>
                    </a:lnTo>
                    <a:lnTo>
                      <a:pt x="108" y="2516"/>
                    </a:lnTo>
                    <a:lnTo>
                      <a:pt x="108" y="2566"/>
                    </a:lnTo>
                    <a:lnTo>
                      <a:pt x="108" y="2566"/>
                    </a:lnTo>
                    <a:lnTo>
                      <a:pt x="104" y="2656"/>
                    </a:lnTo>
                    <a:lnTo>
                      <a:pt x="104" y="2656"/>
                    </a:lnTo>
                    <a:lnTo>
                      <a:pt x="102" y="2736"/>
                    </a:lnTo>
                    <a:lnTo>
                      <a:pt x="98" y="2802"/>
                    </a:lnTo>
                    <a:lnTo>
                      <a:pt x="98" y="2802"/>
                    </a:lnTo>
                    <a:lnTo>
                      <a:pt x="94" y="2856"/>
                    </a:lnTo>
                    <a:lnTo>
                      <a:pt x="90" y="2878"/>
                    </a:lnTo>
                    <a:lnTo>
                      <a:pt x="86" y="2896"/>
                    </a:lnTo>
                    <a:lnTo>
                      <a:pt x="86" y="2896"/>
                    </a:lnTo>
                    <a:lnTo>
                      <a:pt x="80" y="2910"/>
                    </a:lnTo>
                    <a:lnTo>
                      <a:pt x="80" y="2910"/>
                    </a:lnTo>
                    <a:lnTo>
                      <a:pt x="76" y="2920"/>
                    </a:lnTo>
                    <a:lnTo>
                      <a:pt x="76" y="2920"/>
                    </a:lnTo>
                    <a:lnTo>
                      <a:pt x="72" y="2926"/>
                    </a:lnTo>
                    <a:lnTo>
                      <a:pt x="72" y="2926"/>
                    </a:lnTo>
                    <a:lnTo>
                      <a:pt x="76" y="2920"/>
                    </a:lnTo>
                    <a:lnTo>
                      <a:pt x="76" y="2920"/>
                    </a:lnTo>
                    <a:lnTo>
                      <a:pt x="80" y="2910"/>
                    </a:lnTo>
                    <a:lnTo>
                      <a:pt x="80" y="2910"/>
                    </a:lnTo>
                    <a:lnTo>
                      <a:pt x="84" y="2896"/>
                    </a:lnTo>
                    <a:lnTo>
                      <a:pt x="84" y="2896"/>
                    </a:lnTo>
                    <a:lnTo>
                      <a:pt x="90" y="2878"/>
                    </a:lnTo>
                    <a:lnTo>
                      <a:pt x="92" y="2856"/>
                    </a:lnTo>
                    <a:lnTo>
                      <a:pt x="96" y="2802"/>
                    </a:lnTo>
                    <a:lnTo>
                      <a:pt x="96" y="2802"/>
                    </a:lnTo>
                    <a:lnTo>
                      <a:pt x="100" y="2736"/>
                    </a:lnTo>
                    <a:lnTo>
                      <a:pt x="102" y="2656"/>
                    </a:lnTo>
                    <a:lnTo>
                      <a:pt x="102" y="2656"/>
                    </a:lnTo>
                    <a:lnTo>
                      <a:pt x="104" y="2566"/>
                    </a:lnTo>
                    <a:lnTo>
                      <a:pt x="104" y="2566"/>
                    </a:lnTo>
                    <a:lnTo>
                      <a:pt x="104" y="2516"/>
                    </a:lnTo>
                    <a:lnTo>
                      <a:pt x="100" y="2466"/>
                    </a:lnTo>
                    <a:lnTo>
                      <a:pt x="100" y="2466"/>
                    </a:lnTo>
                    <a:lnTo>
                      <a:pt x="92" y="2412"/>
                    </a:lnTo>
                    <a:lnTo>
                      <a:pt x="80" y="2358"/>
                    </a:lnTo>
                    <a:lnTo>
                      <a:pt x="66" y="2302"/>
                    </a:lnTo>
                    <a:lnTo>
                      <a:pt x="50" y="2245"/>
                    </a:lnTo>
                    <a:lnTo>
                      <a:pt x="50" y="2245"/>
                    </a:lnTo>
                    <a:lnTo>
                      <a:pt x="32" y="2187"/>
                    </a:lnTo>
                    <a:lnTo>
                      <a:pt x="18" y="2125"/>
                    </a:lnTo>
                    <a:lnTo>
                      <a:pt x="12" y="2095"/>
                    </a:lnTo>
                    <a:lnTo>
                      <a:pt x="6" y="2063"/>
                    </a:lnTo>
                    <a:lnTo>
                      <a:pt x="2" y="2031"/>
                    </a:lnTo>
                    <a:lnTo>
                      <a:pt x="0" y="1997"/>
                    </a:lnTo>
                    <a:lnTo>
                      <a:pt x="0" y="1997"/>
                    </a:lnTo>
                    <a:lnTo>
                      <a:pt x="0" y="1965"/>
                    </a:lnTo>
                    <a:lnTo>
                      <a:pt x="2" y="1931"/>
                    </a:lnTo>
                    <a:lnTo>
                      <a:pt x="10" y="1865"/>
                    </a:lnTo>
                    <a:lnTo>
                      <a:pt x="10" y="1865"/>
                    </a:lnTo>
                    <a:lnTo>
                      <a:pt x="22" y="1797"/>
                    </a:lnTo>
                    <a:lnTo>
                      <a:pt x="36" y="1729"/>
                    </a:lnTo>
                    <a:lnTo>
                      <a:pt x="36" y="1729"/>
                    </a:lnTo>
                    <a:lnTo>
                      <a:pt x="54" y="1663"/>
                    </a:lnTo>
                    <a:lnTo>
                      <a:pt x="72" y="1595"/>
                    </a:lnTo>
                    <a:lnTo>
                      <a:pt x="94" y="1529"/>
                    </a:lnTo>
                    <a:lnTo>
                      <a:pt x="116" y="1463"/>
                    </a:lnTo>
                    <a:lnTo>
                      <a:pt x="116" y="1463"/>
                    </a:lnTo>
                    <a:lnTo>
                      <a:pt x="142" y="1397"/>
                    </a:lnTo>
                    <a:lnTo>
                      <a:pt x="168" y="1331"/>
                    </a:lnTo>
                    <a:lnTo>
                      <a:pt x="168" y="1331"/>
                    </a:lnTo>
                    <a:lnTo>
                      <a:pt x="195" y="1267"/>
                    </a:lnTo>
                    <a:lnTo>
                      <a:pt x="207" y="1237"/>
                    </a:lnTo>
                    <a:lnTo>
                      <a:pt x="219" y="1203"/>
                    </a:lnTo>
                    <a:lnTo>
                      <a:pt x="219" y="1203"/>
                    </a:lnTo>
                    <a:lnTo>
                      <a:pt x="229" y="1171"/>
                    </a:lnTo>
                    <a:lnTo>
                      <a:pt x="235" y="1139"/>
                    </a:lnTo>
                    <a:lnTo>
                      <a:pt x="235" y="1139"/>
                    </a:lnTo>
                    <a:lnTo>
                      <a:pt x="239" y="1105"/>
                    </a:lnTo>
                    <a:lnTo>
                      <a:pt x="241" y="1073"/>
                    </a:lnTo>
                    <a:lnTo>
                      <a:pt x="241" y="1073"/>
                    </a:lnTo>
                    <a:lnTo>
                      <a:pt x="249" y="939"/>
                    </a:lnTo>
                    <a:lnTo>
                      <a:pt x="249" y="939"/>
                    </a:lnTo>
                    <a:lnTo>
                      <a:pt x="253" y="873"/>
                    </a:lnTo>
                    <a:lnTo>
                      <a:pt x="259" y="811"/>
                    </a:lnTo>
                    <a:lnTo>
                      <a:pt x="269" y="749"/>
                    </a:lnTo>
                    <a:lnTo>
                      <a:pt x="279" y="689"/>
                    </a:lnTo>
                    <a:lnTo>
                      <a:pt x="279" y="689"/>
                    </a:lnTo>
                    <a:lnTo>
                      <a:pt x="301" y="573"/>
                    </a:lnTo>
                    <a:lnTo>
                      <a:pt x="319" y="467"/>
                    </a:lnTo>
                    <a:lnTo>
                      <a:pt x="319" y="467"/>
                    </a:lnTo>
                    <a:lnTo>
                      <a:pt x="325" y="414"/>
                    </a:lnTo>
                    <a:lnTo>
                      <a:pt x="331" y="366"/>
                    </a:lnTo>
                    <a:lnTo>
                      <a:pt x="335" y="320"/>
                    </a:lnTo>
                    <a:lnTo>
                      <a:pt x="337" y="276"/>
                    </a:lnTo>
                    <a:lnTo>
                      <a:pt x="337" y="276"/>
                    </a:lnTo>
                    <a:lnTo>
                      <a:pt x="337" y="236"/>
                    </a:lnTo>
                    <a:lnTo>
                      <a:pt x="337" y="198"/>
                    </a:lnTo>
                    <a:lnTo>
                      <a:pt x="335" y="132"/>
                    </a:lnTo>
                    <a:lnTo>
                      <a:pt x="335" y="132"/>
                    </a:lnTo>
                    <a:lnTo>
                      <a:pt x="329" y="78"/>
                    </a:lnTo>
                    <a:lnTo>
                      <a:pt x="323" y="38"/>
                    </a:lnTo>
                    <a:lnTo>
                      <a:pt x="323" y="38"/>
                    </a:lnTo>
                    <a:lnTo>
                      <a:pt x="319" y="6"/>
                    </a:lnTo>
                    <a:lnTo>
                      <a:pt x="3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55">
                <a:extLst>
                  <a:ext uri="{FF2B5EF4-FFF2-40B4-BE49-F238E27FC236}">
                    <a16:creationId xmlns:a16="http://schemas.microsoft.com/office/drawing/2014/main" id="{09A25CE5-27B5-4F31-8D76-A66067AF55A3}"/>
                  </a:ext>
                </a:extLst>
              </p:cNvPr>
              <p:cNvSpPr>
                <a:spLocks/>
              </p:cNvSpPr>
              <p:nvPr/>
            </p:nvSpPr>
            <p:spPr bwMode="auto">
              <a:xfrm>
                <a:off x="8642" y="4177"/>
                <a:ext cx="75" cy="1515"/>
              </a:xfrm>
              <a:custGeom>
                <a:avLst/>
                <a:gdLst>
                  <a:gd name="T0" fmla="*/ 75 w 75"/>
                  <a:gd name="T1" fmla="*/ 6 h 1515"/>
                  <a:gd name="T2" fmla="*/ 75 w 75"/>
                  <a:gd name="T3" fmla="*/ 6 h 1515"/>
                  <a:gd name="T4" fmla="*/ 71 w 75"/>
                  <a:gd name="T5" fmla="*/ 22 h 1515"/>
                  <a:gd name="T6" fmla="*/ 71 w 75"/>
                  <a:gd name="T7" fmla="*/ 22 h 1515"/>
                  <a:gd name="T8" fmla="*/ 63 w 75"/>
                  <a:gd name="T9" fmla="*/ 70 h 1515"/>
                  <a:gd name="T10" fmla="*/ 63 w 75"/>
                  <a:gd name="T11" fmla="*/ 70 h 1515"/>
                  <a:gd name="T12" fmla="*/ 55 w 75"/>
                  <a:gd name="T13" fmla="*/ 144 h 1515"/>
                  <a:gd name="T14" fmla="*/ 55 w 75"/>
                  <a:gd name="T15" fmla="*/ 144 h 1515"/>
                  <a:gd name="T16" fmla="*/ 45 w 75"/>
                  <a:gd name="T17" fmla="*/ 240 h 1515"/>
                  <a:gd name="T18" fmla="*/ 45 w 75"/>
                  <a:gd name="T19" fmla="*/ 240 h 1515"/>
                  <a:gd name="T20" fmla="*/ 37 w 75"/>
                  <a:gd name="T21" fmla="*/ 354 h 1515"/>
                  <a:gd name="T22" fmla="*/ 27 w 75"/>
                  <a:gd name="T23" fmla="*/ 482 h 1515"/>
                  <a:gd name="T24" fmla="*/ 21 w 75"/>
                  <a:gd name="T25" fmla="*/ 618 h 1515"/>
                  <a:gd name="T26" fmla="*/ 15 w 75"/>
                  <a:gd name="T27" fmla="*/ 758 h 1515"/>
                  <a:gd name="T28" fmla="*/ 15 w 75"/>
                  <a:gd name="T29" fmla="*/ 758 h 1515"/>
                  <a:gd name="T30" fmla="*/ 11 w 75"/>
                  <a:gd name="T31" fmla="*/ 900 h 1515"/>
                  <a:gd name="T32" fmla="*/ 11 w 75"/>
                  <a:gd name="T33" fmla="*/ 900 h 1515"/>
                  <a:gd name="T34" fmla="*/ 13 w 75"/>
                  <a:gd name="T35" fmla="*/ 968 h 1515"/>
                  <a:gd name="T36" fmla="*/ 13 w 75"/>
                  <a:gd name="T37" fmla="*/ 1037 h 1515"/>
                  <a:gd name="T38" fmla="*/ 13 w 75"/>
                  <a:gd name="T39" fmla="*/ 1037 h 1515"/>
                  <a:gd name="T40" fmla="*/ 19 w 75"/>
                  <a:gd name="T41" fmla="*/ 1165 h 1515"/>
                  <a:gd name="T42" fmla="*/ 29 w 75"/>
                  <a:gd name="T43" fmla="*/ 1279 h 1515"/>
                  <a:gd name="T44" fmla="*/ 29 w 75"/>
                  <a:gd name="T45" fmla="*/ 1279 h 1515"/>
                  <a:gd name="T46" fmla="*/ 39 w 75"/>
                  <a:gd name="T47" fmla="*/ 1375 h 1515"/>
                  <a:gd name="T48" fmla="*/ 47 w 75"/>
                  <a:gd name="T49" fmla="*/ 1449 h 1515"/>
                  <a:gd name="T50" fmla="*/ 47 w 75"/>
                  <a:gd name="T51" fmla="*/ 1449 h 1515"/>
                  <a:gd name="T52" fmla="*/ 53 w 75"/>
                  <a:gd name="T53" fmla="*/ 1515 h 1515"/>
                  <a:gd name="T54" fmla="*/ 53 w 75"/>
                  <a:gd name="T55" fmla="*/ 1515 h 1515"/>
                  <a:gd name="T56" fmla="*/ 45 w 75"/>
                  <a:gd name="T57" fmla="*/ 1451 h 1515"/>
                  <a:gd name="T58" fmla="*/ 45 w 75"/>
                  <a:gd name="T59" fmla="*/ 1451 h 1515"/>
                  <a:gd name="T60" fmla="*/ 35 w 75"/>
                  <a:gd name="T61" fmla="*/ 1377 h 1515"/>
                  <a:gd name="T62" fmla="*/ 25 w 75"/>
                  <a:gd name="T63" fmla="*/ 1279 h 1515"/>
                  <a:gd name="T64" fmla="*/ 25 w 75"/>
                  <a:gd name="T65" fmla="*/ 1279 h 1515"/>
                  <a:gd name="T66" fmla="*/ 13 w 75"/>
                  <a:gd name="T67" fmla="*/ 1165 h 1515"/>
                  <a:gd name="T68" fmla="*/ 4 w 75"/>
                  <a:gd name="T69" fmla="*/ 1037 h 1515"/>
                  <a:gd name="T70" fmla="*/ 4 w 75"/>
                  <a:gd name="T71" fmla="*/ 1037 h 1515"/>
                  <a:gd name="T72" fmla="*/ 0 w 75"/>
                  <a:gd name="T73" fmla="*/ 971 h 1515"/>
                  <a:gd name="T74" fmla="*/ 0 w 75"/>
                  <a:gd name="T75" fmla="*/ 900 h 1515"/>
                  <a:gd name="T76" fmla="*/ 0 w 75"/>
                  <a:gd name="T77" fmla="*/ 900 h 1515"/>
                  <a:gd name="T78" fmla="*/ 0 w 75"/>
                  <a:gd name="T79" fmla="*/ 758 h 1515"/>
                  <a:gd name="T80" fmla="*/ 0 w 75"/>
                  <a:gd name="T81" fmla="*/ 758 h 1515"/>
                  <a:gd name="T82" fmla="*/ 2 w 75"/>
                  <a:gd name="T83" fmla="*/ 616 h 1515"/>
                  <a:gd name="T84" fmla="*/ 9 w 75"/>
                  <a:gd name="T85" fmla="*/ 480 h 1515"/>
                  <a:gd name="T86" fmla="*/ 15 w 75"/>
                  <a:gd name="T87" fmla="*/ 352 h 1515"/>
                  <a:gd name="T88" fmla="*/ 21 w 75"/>
                  <a:gd name="T89" fmla="*/ 238 h 1515"/>
                  <a:gd name="T90" fmla="*/ 21 w 75"/>
                  <a:gd name="T91" fmla="*/ 238 h 1515"/>
                  <a:gd name="T92" fmla="*/ 29 w 75"/>
                  <a:gd name="T93" fmla="*/ 140 h 1515"/>
                  <a:gd name="T94" fmla="*/ 29 w 75"/>
                  <a:gd name="T95" fmla="*/ 140 h 1515"/>
                  <a:gd name="T96" fmla="*/ 37 w 75"/>
                  <a:gd name="T97" fmla="*/ 66 h 1515"/>
                  <a:gd name="T98" fmla="*/ 37 w 75"/>
                  <a:gd name="T99" fmla="*/ 66 h 1515"/>
                  <a:gd name="T100" fmla="*/ 43 w 75"/>
                  <a:gd name="T101" fmla="*/ 18 h 1515"/>
                  <a:gd name="T102" fmla="*/ 43 w 75"/>
                  <a:gd name="T103" fmla="*/ 18 h 1515"/>
                  <a:gd name="T104" fmla="*/ 47 w 75"/>
                  <a:gd name="T105" fmla="*/ 0 h 1515"/>
                  <a:gd name="T106" fmla="*/ 75 w 75"/>
                  <a:gd name="T107" fmla="*/ 6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1515">
                    <a:moveTo>
                      <a:pt x="75" y="6"/>
                    </a:moveTo>
                    <a:lnTo>
                      <a:pt x="75" y="6"/>
                    </a:lnTo>
                    <a:lnTo>
                      <a:pt x="71" y="22"/>
                    </a:lnTo>
                    <a:lnTo>
                      <a:pt x="71" y="22"/>
                    </a:lnTo>
                    <a:lnTo>
                      <a:pt x="63" y="70"/>
                    </a:lnTo>
                    <a:lnTo>
                      <a:pt x="63" y="70"/>
                    </a:lnTo>
                    <a:lnTo>
                      <a:pt x="55" y="144"/>
                    </a:lnTo>
                    <a:lnTo>
                      <a:pt x="55" y="144"/>
                    </a:lnTo>
                    <a:lnTo>
                      <a:pt x="45" y="240"/>
                    </a:lnTo>
                    <a:lnTo>
                      <a:pt x="45" y="240"/>
                    </a:lnTo>
                    <a:lnTo>
                      <a:pt x="37" y="354"/>
                    </a:lnTo>
                    <a:lnTo>
                      <a:pt x="27" y="482"/>
                    </a:lnTo>
                    <a:lnTo>
                      <a:pt x="21" y="618"/>
                    </a:lnTo>
                    <a:lnTo>
                      <a:pt x="15" y="758"/>
                    </a:lnTo>
                    <a:lnTo>
                      <a:pt x="15" y="758"/>
                    </a:lnTo>
                    <a:lnTo>
                      <a:pt x="11" y="900"/>
                    </a:lnTo>
                    <a:lnTo>
                      <a:pt x="11" y="900"/>
                    </a:lnTo>
                    <a:lnTo>
                      <a:pt x="13" y="968"/>
                    </a:lnTo>
                    <a:lnTo>
                      <a:pt x="13" y="1037"/>
                    </a:lnTo>
                    <a:lnTo>
                      <a:pt x="13" y="1037"/>
                    </a:lnTo>
                    <a:lnTo>
                      <a:pt x="19" y="1165"/>
                    </a:lnTo>
                    <a:lnTo>
                      <a:pt x="29" y="1279"/>
                    </a:lnTo>
                    <a:lnTo>
                      <a:pt x="29" y="1279"/>
                    </a:lnTo>
                    <a:lnTo>
                      <a:pt x="39" y="1375"/>
                    </a:lnTo>
                    <a:lnTo>
                      <a:pt x="47" y="1449"/>
                    </a:lnTo>
                    <a:lnTo>
                      <a:pt x="47" y="1449"/>
                    </a:lnTo>
                    <a:lnTo>
                      <a:pt x="53" y="1515"/>
                    </a:lnTo>
                    <a:lnTo>
                      <a:pt x="53" y="1515"/>
                    </a:lnTo>
                    <a:lnTo>
                      <a:pt x="45" y="1451"/>
                    </a:lnTo>
                    <a:lnTo>
                      <a:pt x="45" y="1451"/>
                    </a:lnTo>
                    <a:lnTo>
                      <a:pt x="35" y="1377"/>
                    </a:lnTo>
                    <a:lnTo>
                      <a:pt x="25" y="1279"/>
                    </a:lnTo>
                    <a:lnTo>
                      <a:pt x="25" y="1279"/>
                    </a:lnTo>
                    <a:lnTo>
                      <a:pt x="13" y="1165"/>
                    </a:lnTo>
                    <a:lnTo>
                      <a:pt x="4" y="1037"/>
                    </a:lnTo>
                    <a:lnTo>
                      <a:pt x="4" y="1037"/>
                    </a:lnTo>
                    <a:lnTo>
                      <a:pt x="0" y="971"/>
                    </a:lnTo>
                    <a:lnTo>
                      <a:pt x="0" y="900"/>
                    </a:lnTo>
                    <a:lnTo>
                      <a:pt x="0" y="900"/>
                    </a:lnTo>
                    <a:lnTo>
                      <a:pt x="0" y="758"/>
                    </a:lnTo>
                    <a:lnTo>
                      <a:pt x="0" y="758"/>
                    </a:lnTo>
                    <a:lnTo>
                      <a:pt x="2" y="616"/>
                    </a:lnTo>
                    <a:lnTo>
                      <a:pt x="9" y="480"/>
                    </a:lnTo>
                    <a:lnTo>
                      <a:pt x="15" y="352"/>
                    </a:lnTo>
                    <a:lnTo>
                      <a:pt x="21" y="238"/>
                    </a:lnTo>
                    <a:lnTo>
                      <a:pt x="21" y="238"/>
                    </a:lnTo>
                    <a:lnTo>
                      <a:pt x="29" y="140"/>
                    </a:lnTo>
                    <a:lnTo>
                      <a:pt x="29" y="140"/>
                    </a:lnTo>
                    <a:lnTo>
                      <a:pt x="37" y="66"/>
                    </a:lnTo>
                    <a:lnTo>
                      <a:pt x="37" y="66"/>
                    </a:lnTo>
                    <a:lnTo>
                      <a:pt x="43" y="18"/>
                    </a:lnTo>
                    <a:lnTo>
                      <a:pt x="43" y="18"/>
                    </a:lnTo>
                    <a:lnTo>
                      <a:pt x="47" y="0"/>
                    </a:lnTo>
                    <a:lnTo>
                      <a:pt x="7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56">
                <a:extLst>
                  <a:ext uri="{FF2B5EF4-FFF2-40B4-BE49-F238E27FC236}">
                    <a16:creationId xmlns:a16="http://schemas.microsoft.com/office/drawing/2014/main" id="{36A32660-21FB-4F4E-8E33-4FA76453AC09}"/>
                  </a:ext>
                </a:extLst>
              </p:cNvPr>
              <p:cNvSpPr>
                <a:spLocks/>
              </p:cNvSpPr>
              <p:nvPr/>
            </p:nvSpPr>
            <p:spPr bwMode="auto">
              <a:xfrm>
                <a:off x="8460" y="3092"/>
                <a:ext cx="243" cy="110"/>
              </a:xfrm>
              <a:custGeom>
                <a:avLst/>
                <a:gdLst>
                  <a:gd name="T0" fmla="*/ 243 w 243"/>
                  <a:gd name="T1" fmla="*/ 44 h 110"/>
                  <a:gd name="T2" fmla="*/ 243 w 243"/>
                  <a:gd name="T3" fmla="*/ 44 h 110"/>
                  <a:gd name="T4" fmla="*/ 231 w 243"/>
                  <a:gd name="T5" fmla="*/ 50 h 110"/>
                  <a:gd name="T6" fmla="*/ 231 w 243"/>
                  <a:gd name="T7" fmla="*/ 50 h 110"/>
                  <a:gd name="T8" fmla="*/ 197 w 243"/>
                  <a:gd name="T9" fmla="*/ 70 h 110"/>
                  <a:gd name="T10" fmla="*/ 197 w 243"/>
                  <a:gd name="T11" fmla="*/ 70 h 110"/>
                  <a:gd name="T12" fmla="*/ 174 w 243"/>
                  <a:gd name="T13" fmla="*/ 82 h 110"/>
                  <a:gd name="T14" fmla="*/ 174 w 243"/>
                  <a:gd name="T15" fmla="*/ 82 h 110"/>
                  <a:gd name="T16" fmla="*/ 148 w 243"/>
                  <a:gd name="T17" fmla="*/ 94 h 110"/>
                  <a:gd name="T18" fmla="*/ 148 w 243"/>
                  <a:gd name="T19" fmla="*/ 94 h 110"/>
                  <a:gd name="T20" fmla="*/ 118 w 243"/>
                  <a:gd name="T21" fmla="*/ 104 h 110"/>
                  <a:gd name="T22" fmla="*/ 118 w 243"/>
                  <a:gd name="T23" fmla="*/ 104 h 110"/>
                  <a:gd name="T24" fmla="*/ 104 w 243"/>
                  <a:gd name="T25" fmla="*/ 106 h 110"/>
                  <a:gd name="T26" fmla="*/ 88 w 243"/>
                  <a:gd name="T27" fmla="*/ 110 h 110"/>
                  <a:gd name="T28" fmla="*/ 88 w 243"/>
                  <a:gd name="T29" fmla="*/ 110 h 110"/>
                  <a:gd name="T30" fmla="*/ 72 w 243"/>
                  <a:gd name="T31" fmla="*/ 110 h 110"/>
                  <a:gd name="T32" fmla="*/ 56 w 243"/>
                  <a:gd name="T33" fmla="*/ 110 h 110"/>
                  <a:gd name="T34" fmla="*/ 56 w 243"/>
                  <a:gd name="T35" fmla="*/ 110 h 110"/>
                  <a:gd name="T36" fmla="*/ 40 w 243"/>
                  <a:gd name="T37" fmla="*/ 106 h 110"/>
                  <a:gd name="T38" fmla="*/ 26 w 243"/>
                  <a:gd name="T39" fmla="*/ 98 h 110"/>
                  <a:gd name="T40" fmla="*/ 26 w 243"/>
                  <a:gd name="T41" fmla="*/ 98 h 110"/>
                  <a:gd name="T42" fmla="*/ 14 w 243"/>
                  <a:gd name="T43" fmla="*/ 88 h 110"/>
                  <a:gd name="T44" fmla="*/ 8 w 243"/>
                  <a:gd name="T45" fmla="*/ 76 h 110"/>
                  <a:gd name="T46" fmla="*/ 8 w 243"/>
                  <a:gd name="T47" fmla="*/ 76 h 110"/>
                  <a:gd name="T48" fmla="*/ 2 w 243"/>
                  <a:gd name="T49" fmla="*/ 62 h 110"/>
                  <a:gd name="T50" fmla="*/ 0 w 243"/>
                  <a:gd name="T51" fmla="*/ 50 h 110"/>
                  <a:gd name="T52" fmla="*/ 0 w 243"/>
                  <a:gd name="T53" fmla="*/ 50 h 110"/>
                  <a:gd name="T54" fmla="*/ 0 w 243"/>
                  <a:gd name="T55" fmla="*/ 28 h 110"/>
                  <a:gd name="T56" fmla="*/ 4 w 243"/>
                  <a:gd name="T57" fmla="*/ 12 h 110"/>
                  <a:gd name="T58" fmla="*/ 4 w 243"/>
                  <a:gd name="T59" fmla="*/ 12 h 110"/>
                  <a:gd name="T60" fmla="*/ 6 w 243"/>
                  <a:gd name="T61" fmla="*/ 0 h 110"/>
                  <a:gd name="T62" fmla="*/ 6 w 243"/>
                  <a:gd name="T63" fmla="*/ 0 h 110"/>
                  <a:gd name="T64" fmla="*/ 4 w 243"/>
                  <a:gd name="T65" fmla="*/ 12 h 110"/>
                  <a:gd name="T66" fmla="*/ 4 w 243"/>
                  <a:gd name="T67" fmla="*/ 12 h 110"/>
                  <a:gd name="T68" fmla="*/ 4 w 243"/>
                  <a:gd name="T69" fmla="*/ 30 h 110"/>
                  <a:gd name="T70" fmla="*/ 6 w 243"/>
                  <a:gd name="T71" fmla="*/ 50 h 110"/>
                  <a:gd name="T72" fmla="*/ 6 w 243"/>
                  <a:gd name="T73" fmla="*/ 50 h 110"/>
                  <a:gd name="T74" fmla="*/ 8 w 243"/>
                  <a:gd name="T75" fmla="*/ 60 h 110"/>
                  <a:gd name="T76" fmla="*/ 14 w 243"/>
                  <a:gd name="T77" fmla="*/ 72 h 110"/>
                  <a:gd name="T78" fmla="*/ 14 w 243"/>
                  <a:gd name="T79" fmla="*/ 72 h 110"/>
                  <a:gd name="T80" fmla="*/ 20 w 243"/>
                  <a:gd name="T81" fmla="*/ 82 h 110"/>
                  <a:gd name="T82" fmla="*/ 30 w 243"/>
                  <a:gd name="T83" fmla="*/ 90 h 110"/>
                  <a:gd name="T84" fmla="*/ 30 w 243"/>
                  <a:gd name="T85" fmla="*/ 90 h 110"/>
                  <a:gd name="T86" fmla="*/ 42 w 243"/>
                  <a:gd name="T87" fmla="*/ 96 h 110"/>
                  <a:gd name="T88" fmla="*/ 56 w 243"/>
                  <a:gd name="T89" fmla="*/ 98 h 110"/>
                  <a:gd name="T90" fmla="*/ 70 w 243"/>
                  <a:gd name="T91" fmla="*/ 98 h 110"/>
                  <a:gd name="T92" fmla="*/ 86 w 243"/>
                  <a:gd name="T93" fmla="*/ 96 h 110"/>
                  <a:gd name="T94" fmla="*/ 86 w 243"/>
                  <a:gd name="T95" fmla="*/ 96 h 110"/>
                  <a:gd name="T96" fmla="*/ 100 w 243"/>
                  <a:gd name="T97" fmla="*/ 92 h 110"/>
                  <a:gd name="T98" fmla="*/ 114 w 243"/>
                  <a:gd name="T99" fmla="*/ 88 h 110"/>
                  <a:gd name="T100" fmla="*/ 114 w 243"/>
                  <a:gd name="T101" fmla="*/ 88 h 110"/>
                  <a:gd name="T102" fmla="*/ 140 w 243"/>
                  <a:gd name="T103" fmla="*/ 76 h 110"/>
                  <a:gd name="T104" fmla="*/ 140 w 243"/>
                  <a:gd name="T105" fmla="*/ 76 h 110"/>
                  <a:gd name="T106" fmla="*/ 164 w 243"/>
                  <a:gd name="T107" fmla="*/ 62 h 110"/>
                  <a:gd name="T108" fmla="*/ 164 w 243"/>
                  <a:gd name="T109" fmla="*/ 62 h 110"/>
                  <a:gd name="T110" fmla="*/ 184 w 243"/>
                  <a:gd name="T111" fmla="*/ 50 h 110"/>
                  <a:gd name="T112" fmla="*/ 184 w 243"/>
                  <a:gd name="T113" fmla="*/ 50 h 110"/>
                  <a:gd name="T114" fmla="*/ 215 w 243"/>
                  <a:gd name="T115" fmla="*/ 28 h 110"/>
                  <a:gd name="T116" fmla="*/ 215 w 243"/>
                  <a:gd name="T117" fmla="*/ 28 h 110"/>
                  <a:gd name="T118" fmla="*/ 225 w 243"/>
                  <a:gd name="T119" fmla="*/ 20 h 110"/>
                  <a:gd name="T120" fmla="*/ 243 w 243"/>
                  <a:gd name="T12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3" h="110">
                    <a:moveTo>
                      <a:pt x="243" y="44"/>
                    </a:moveTo>
                    <a:lnTo>
                      <a:pt x="243" y="44"/>
                    </a:lnTo>
                    <a:lnTo>
                      <a:pt x="231" y="50"/>
                    </a:lnTo>
                    <a:lnTo>
                      <a:pt x="231" y="50"/>
                    </a:lnTo>
                    <a:lnTo>
                      <a:pt x="197" y="70"/>
                    </a:lnTo>
                    <a:lnTo>
                      <a:pt x="197" y="70"/>
                    </a:lnTo>
                    <a:lnTo>
                      <a:pt x="174" y="82"/>
                    </a:lnTo>
                    <a:lnTo>
                      <a:pt x="174" y="82"/>
                    </a:lnTo>
                    <a:lnTo>
                      <a:pt x="148" y="94"/>
                    </a:lnTo>
                    <a:lnTo>
                      <a:pt x="148" y="94"/>
                    </a:lnTo>
                    <a:lnTo>
                      <a:pt x="118" y="104"/>
                    </a:lnTo>
                    <a:lnTo>
                      <a:pt x="118" y="104"/>
                    </a:lnTo>
                    <a:lnTo>
                      <a:pt x="104" y="106"/>
                    </a:lnTo>
                    <a:lnTo>
                      <a:pt x="88" y="110"/>
                    </a:lnTo>
                    <a:lnTo>
                      <a:pt x="88" y="110"/>
                    </a:lnTo>
                    <a:lnTo>
                      <a:pt x="72" y="110"/>
                    </a:lnTo>
                    <a:lnTo>
                      <a:pt x="56" y="110"/>
                    </a:lnTo>
                    <a:lnTo>
                      <a:pt x="56" y="110"/>
                    </a:lnTo>
                    <a:lnTo>
                      <a:pt x="40" y="106"/>
                    </a:lnTo>
                    <a:lnTo>
                      <a:pt x="26" y="98"/>
                    </a:lnTo>
                    <a:lnTo>
                      <a:pt x="26" y="98"/>
                    </a:lnTo>
                    <a:lnTo>
                      <a:pt x="14" y="88"/>
                    </a:lnTo>
                    <a:lnTo>
                      <a:pt x="8" y="76"/>
                    </a:lnTo>
                    <a:lnTo>
                      <a:pt x="8" y="76"/>
                    </a:lnTo>
                    <a:lnTo>
                      <a:pt x="2" y="62"/>
                    </a:lnTo>
                    <a:lnTo>
                      <a:pt x="0" y="50"/>
                    </a:lnTo>
                    <a:lnTo>
                      <a:pt x="0" y="50"/>
                    </a:lnTo>
                    <a:lnTo>
                      <a:pt x="0" y="28"/>
                    </a:lnTo>
                    <a:lnTo>
                      <a:pt x="4" y="12"/>
                    </a:lnTo>
                    <a:lnTo>
                      <a:pt x="4" y="12"/>
                    </a:lnTo>
                    <a:lnTo>
                      <a:pt x="6" y="0"/>
                    </a:lnTo>
                    <a:lnTo>
                      <a:pt x="6" y="0"/>
                    </a:lnTo>
                    <a:lnTo>
                      <a:pt x="4" y="12"/>
                    </a:lnTo>
                    <a:lnTo>
                      <a:pt x="4" y="12"/>
                    </a:lnTo>
                    <a:lnTo>
                      <a:pt x="4" y="30"/>
                    </a:lnTo>
                    <a:lnTo>
                      <a:pt x="6" y="50"/>
                    </a:lnTo>
                    <a:lnTo>
                      <a:pt x="6" y="50"/>
                    </a:lnTo>
                    <a:lnTo>
                      <a:pt x="8" y="60"/>
                    </a:lnTo>
                    <a:lnTo>
                      <a:pt x="14" y="72"/>
                    </a:lnTo>
                    <a:lnTo>
                      <a:pt x="14" y="72"/>
                    </a:lnTo>
                    <a:lnTo>
                      <a:pt x="20" y="82"/>
                    </a:lnTo>
                    <a:lnTo>
                      <a:pt x="30" y="90"/>
                    </a:lnTo>
                    <a:lnTo>
                      <a:pt x="30" y="90"/>
                    </a:lnTo>
                    <a:lnTo>
                      <a:pt x="42" y="96"/>
                    </a:lnTo>
                    <a:lnTo>
                      <a:pt x="56" y="98"/>
                    </a:lnTo>
                    <a:lnTo>
                      <a:pt x="70" y="98"/>
                    </a:lnTo>
                    <a:lnTo>
                      <a:pt x="86" y="96"/>
                    </a:lnTo>
                    <a:lnTo>
                      <a:pt x="86" y="96"/>
                    </a:lnTo>
                    <a:lnTo>
                      <a:pt x="100" y="92"/>
                    </a:lnTo>
                    <a:lnTo>
                      <a:pt x="114" y="88"/>
                    </a:lnTo>
                    <a:lnTo>
                      <a:pt x="114" y="88"/>
                    </a:lnTo>
                    <a:lnTo>
                      <a:pt x="140" y="76"/>
                    </a:lnTo>
                    <a:lnTo>
                      <a:pt x="140" y="76"/>
                    </a:lnTo>
                    <a:lnTo>
                      <a:pt x="164" y="62"/>
                    </a:lnTo>
                    <a:lnTo>
                      <a:pt x="164" y="62"/>
                    </a:lnTo>
                    <a:lnTo>
                      <a:pt x="184" y="50"/>
                    </a:lnTo>
                    <a:lnTo>
                      <a:pt x="184" y="50"/>
                    </a:lnTo>
                    <a:lnTo>
                      <a:pt x="215" y="28"/>
                    </a:lnTo>
                    <a:lnTo>
                      <a:pt x="215" y="28"/>
                    </a:lnTo>
                    <a:lnTo>
                      <a:pt x="225" y="20"/>
                    </a:lnTo>
                    <a:lnTo>
                      <a:pt x="24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57">
                <a:extLst>
                  <a:ext uri="{FF2B5EF4-FFF2-40B4-BE49-F238E27FC236}">
                    <a16:creationId xmlns:a16="http://schemas.microsoft.com/office/drawing/2014/main" id="{038279E7-42D2-4B29-84A6-F1A0E7DEF4EB}"/>
                  </a:ext>
                </a:extLst>
              </p:cNvPr>
              <p:cNvSpPr>
                <a:spLocks/>
              </p:cNvSpPr>
              <p:nvPr/>
            </p:nvSpPr>
            <p:spPr bwMode="auto">
              <a:xfrm>
                <a:off x="8520" y="3347"/>
                <a:ext cx="169" cy="88"/>
              </a:xfrm>
              <a:custGeom>
                <a:avLst/>
                <a:gdLst>
                  <a:gd name="T0" fmla="*/ 169 w 169"/>
                  <a:gd name="T1" fmla="*/ 20 h 88"/>
                  <a:gd name="T2" fmla="*/ 169 w 169"/>
                  <a:gd name="T3" fmla="*/ 20 h 88"/>
                  <a:gd name="T4" fmla="*/ 163 w 169"/>
                  <a:gd name="T5" fmla="*/ 28 h 88"/>
                  <a:gd name="T6" fmla="*/ 163 w 169"/>
                  <a:gd name="T7" fmla="*/ 28 h 88"/>
                  <a:gd name="T8" fmla="*/ 141 w 169"/>
                  <a:gd name="T9" fmla="*/ 44 h 88"/>
                  <a:gd name="T10" fmla="*/ 141 w 169"/>
                  <a:gd name="T11" fmla="*/ 44 h 88"/>
                  <a:gd name="T12" fmla="*/ 126 w 169"/>
                  <a:gd name="T13" fmla="*/ 54 h 88"/>
                  <a:gd name="T14" fmla="*/ 108 w 169"/>
                  <a:gd name="T15" fmla="*/ 66 h 88"/>
                  <a:gd name="T16" fmla="*/ 88 w 169"/>
                  <a:gd name="T17" fmla="*/ 76 h 88"/>
                  <a:gd name="T18" fmla="*/ 68 w 169"/>
                  <a:gd name="T19" fmla="*/ 84 h 88"/>
                  <a:gd name="T20" fmla="*/ 68 w 169"/>
                  <a:gd name="T21" fmla="*/ 84 h 88"/>
                  <a:gd name="T22" fmla="*/ 56 w 169"/>
                  <a:gd name="T23" fmla="*/ 86 h 88"/>
                  <a:gd name="T24" fmla="*/ 46 w 169"/>
                  <a:gd name="T25" fmla="*/ 88 h 88"/>
                  <a:gd name="T26" fmla="*/ 34 w 169"/>
                  <a:gd name="T27" fmla="*/ 88 h 88"/>
                  <a:gd name="T28" fmla="*/ 22 w 169"/>
                  <a:gd name="T29" fmla="*/ 86 h 88"/>
                  <a:gd name="T30" fmla="*/ 22 w 169"/>
                  <a:gd name="T31" fmla="*/ 86 h 88"/>
                  <a:gd name="T32" fmla="*/ 12 w 169"/>
                  <a:gd name="T33" fmla="*/ 82 h 88"/>
                  <a:gd name="T34" fmla="*/ 4 w 169"/>
                  <a:gd name="T35" fmla="*/ 74 h 88"/>
                  <a:gd name="T36" fmla="*/ 4 w 169"/>
                  <a:gd name="T37" fmla="*/ 74 h 88"/>
                  <a:gd name="T38" fmla="*/ 2 w 169"/>
                  <a:gd name="T39" fmla="*/ 64 h 88"/>
                  <a:gd name="T40" fmla="*/ 0 w 169"/>
                  <a:gd name="T41" fmla="*/ 56 h 88"/>
                  <a:gd name="T42" fmla="*/ 0 w 169"/>
                  <a:gd name="T43" fmla="*/ 56 h 88"/>
                  <a:gd name="T44" fmla="*/ 0 w 169"/>
                  <a:gd name="T45" fmla="*/ 48 h 88"/>
                  <a:gd name="T46" fmla="*/ 2 w 169"/>
                  <a:gd name="T47" fmla="*/ 40 h 88"/>
                  <a:gd name="T48" fmla="*/ 2 w 169"/>
                  <a:gd name="T49" fmla="*/ 40 h 88"/>
                  <a:gd name="T50" fmla="*/ 6 w 169"/>
                  <a:gd name="T51" fmla="*/ 28 h 88"/>
                  <a:gd name="T52" fmla="*/ 6 w 169"/>
                  <a:gd name="T53" fmla="*/ 28 h 88"/>
                  <a:gd name="T54" fmla="*/ 10 w 169"/>
                  <a:gd name="T55" fmla="*/ 20 h 88"/>
                  <a:gd name="T56" fmla="*/ 10 w 169"/>
                  <a:gd name="T57" fmla="*/ 20 h 88"/>
                  <a:gd name="T58" fmla="*/ 6 w 169"/>
                  <a:gd name="T59" fmla="*/ 30 h 88"/>
                  <a:gd name="T60" fmla="*/ 6 w 169"/>
                  <a:gd name="T61" fmla="*/ 30 h 88"/>
                  <a:gd name="T62" fmla="*/ 4 w 169"/>
                  <a:gd name="T63" fmla="*/ 40 h 88"/>
                  <a:gd name="T64" fmla="*/ 4 w 169"/>
                  <a:gd name="T65" fmla="*/ 54 h 88"/>
                  <a:gd name="T66" fmla="*/ 4 w 169"/>
                  <a:gd name="T67" fmla="*/ 54 h 88"/>
                  <a:gd name="T68" fmla="*/ 6 w 169"/>
                  <a:gd name="T69" fmla="*/ 62 h 88"/>
                  <a:gd name="T70" fmla="*/ 10 w 169"/>
                  <a:gd name="T71" fmla="*/ 70 h 88"/>
                  <a:gd name="T72" fmla="*/ 10 w 169"/>
                  <a:gd name="T73" fmla="*/ 70 h 88"/>
                  <a:gd name="T74" fmla="*/ 16 w 169"/>
                  <a:gd name="T75" fmla="*/ 74 h 88"/>
                  <a:gd name="T76" fmla="*/ 24 w 169"/>
                  <a:gd name="T77" fmla="*/ 78 h 88"/>
                  <a:gd name="T78" fmla="*/ 24 w 169"/>
                  <a:gd name="T79" fmla="*/ 78 h 88"/>
                  <a:gd name="T80" fmla="*/ 34 w 169"/>
                  <a:gd name="T81" fmla="*/ 78 h 88"/>
                  <a:gd name="T82" fmla="*/ 44 w 169"/>
                  <a:gd name="T83" fmla="*/ 76 h 88"/>
                  <a:gd name="T84" fmla="*/ 62 w 169"/>
                  <a:gd name="T85" fmla="*/ 70 h 88"/>
                  <a:gd name="T86" fmla="*/ 62 w 169"/>
                  <a:gd name="T87" fmla="*/ 70 h 88"/>
                  <a:gd name="T88" fmla="*/ 80 w 169"/>
                  <a:gd name="T89" fmla="*/ 60 h 88"/>
                  <a:gd name="T90" fmla="*/ 98 w 169"/>
                  <a:gd name="T91" fmla="*/ 48 h 88"/>
                  <a:gd name="T92" fmla="*/ 124 w 169"/>
                  <a:gd name="T93" fmla="*/ 26 h 88"/>
                  <a:gd name="T94" fmla="*/ 124 w 169"/>
                  <a:gd name="T95" fmla="*/ 26 h 88"/>
                  <a:gd name="T96" fmla="*/ 143 w 169"/>
                  <a:gd name="T97" fmla="*/ 8 h 88"/>
                  <a:gd name="T98" fmla="*/ 143 w 169"/>
                  <a:gd name="T99" fmla="*/ 8 h 88"/>
                  <a:gd name="T100" fmla="*/ 151 w 169"/>
                  <a:gd name="T101" fmla="*/ 0 h 88"/>
                  <a:gd name="T102" fmla="*/ 169 w 169"/>
                  <a:gd name="T103"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88">
                    <a:moveTo>
                      <a:pt x="169" y="20"/>
                    </a:moveTo>
                    <a:lnTo>
                      <a:pt x="169" y="20"/>
                    </a:lnTo>
                    <a:lnTo>
                      <a:pt x="163" y="28"/>
                    </a:lnTo>
                    <a:lnTo>
                      <a:pt x="163" y="28"/>
                    </a:lnTo>
                    <a:lnTo>
                      <a:pt x="141" y="44"/>
                    </a:lnTo>
                    <a:lnTo>
                      <a:pt x="141" y="44"/>
                    </a:lnTo>
                    <a:lnTo>
                      <a:pt x="126" y="54"/>
                    </a:lnTo>
                    <a:lnTo>
                      <a:pt x="108" y="66"/>
                    </a:lnTo>
                    <a:lnTo>
                      <a:pt x="88" y="76"/>
                    </a:lnTo>
                    <a:lnTo>
                      <a:pt x="68" y="84"/>
                    </a:lnTo>
                    <a:lnTo>
                      <a:pt x="68" y="84"/>
                    </a:lnTo>
                    <a:lnTo>
                      <a:pt x="56" y="86"/>
                    </a:lnTo>
                    <a:lnTo>
                      <a:pt x="46" y="88"/>
                    </a:lnTo>
                    <a:lnTo>
                      <a:pt x="34" y="88"/>
                    </a:lnTo>
                    <a:lnTo>
                      <a:pt x="22" y="86"/>
                    </a:lnTo>
                    <a:lnTo>
                      <a:pt x="22" y="86"/>
                    </a:lnTo>
                    <a:lnTo>
                      <a:pt x="12" y="82"/>
                    </a:lnTo>
                    <a:lnTo>
                      <a:pt x="4" y="74"/>
                    </a:lnTo>
                    <a:lnTo>
                      <a:pt x="4" y="74"/>
                    </a:lnTo>
                    <a:lnTo>
                      <a:pt x="2" y="64"/>
                    </a:lnTo>
                    <a:lnTo>
                      <a:pt x="0" y="56"/>
                    </a:lnTo>
                    <a:lnTo>
                      <a:pt x="0" y="56"/>
                    </a:lnTo>
                    <a:lnTo>
                      <a:pt x="0" y="48"/>
                    </a:lnTo>
                    <a:lnTo>
                      <a:pt x="2" y="40"/>
                    </a:lnTo>
                    <a:lnTo>
                      <a:pt x="2" y="40"/>
                    </a:lnTo>
                    <a:lnTo>
                      <a:pt x="6" y="28"/>
                    </a:lnTo>
                    <a:lnTo>
                      <a:pt x="6" y="28"/>
                    </a:lnTo>
                    <a:lnTo>
                      <a:pt x="10" y="20"/>
                    </a:lnTo>
                    <a:lnTo>
                      <a:pt x="10" y="20"/>
                    </a:lnTo>
                    <a:lnTo>
                      <a:pt x="6" y="30"/>
                    </a:lnTo>
                    <a:lnTo>
                      <a:pt x="6" y="30"/>
                    </a:lnTo>
                    <a:lnTo>
                      <a:pt x="4" y="40"/>
                    </a:lnTo>
                    <a:lnTo>
                      <a:pt x="4" y="54"/>
                    </a:lnTo>
                    <a:lnTo>
                      <a:pt x="4" y="54"/>
                    </a:lnTo>
                    <a:lnTo>
                      <a:pt x="6" y="62"/>
                    </a:lnTo>
                    <a:lnTo>
                      <a:pt x="10" y="70"/>
                    </a:lnTo>
                    <a:lnTo>
                      <a:pt x="10" y="70"/>
                    </a:lnTo>
                    <a:lnTo>
                      <a:pt x="16" y="74"/>
                    </a:lnTo>
                    <a:lnTo>
                      <a:pt x="24" y="78"/>
                    </a:lnTo>
                    <a:lnTo>
                      <a:pt x="24" y="78"/>
                    </a:lnTo>
                    <a:lnTo>
                      <a:pt x="34" y="78"/>
                    </a:lnTo>
                    <a:lnTo>
                      <a:pt x="44" y="76"/>
                    </a:lnTo>
                    <a:lnTo>
                      <a:pt x="62" y="70"/>
                    </a:lnTo>
                    <a:lnTo>
                      <a:pt x="62" y="70"/>
                    </a:lnTo>
                    <a:lnTo>
                      <a:pt x="80" y="60"/>
                    </a:lnTo>
                    <a:lnTo>
                      <a:pt x="98" y="48"/>
                    </a:lnTo>
                    <a:lnTo>
                      <a:pt x="124" y="26"/>
                    </a:lnTo>
                    <a:lnTo>
                      <a:pt x="124" y="26"/>
                    </a:lnTo>
                    <a:lnTo>
                      <a:pt x="143" y="8"/>
                    </a:lnTo>
                    <a:lnTo>
                      <a:pt x="143" y="8"/>
                    </a:lnTo>
                    <a:lnTo>
                      <a:pt x="151" y="0"/>
                    </a:lnTo>
                    <a:lnTo>
                      <a:pt x="16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58">
                <a:extLst>
                  <a:ext uri="{FF2B5EF4-FFF2-40B4-BE49-F238E27FC236}">
                    <a16:creationId xmlns:a16="http://schemas.microsoft.com/office/drawing/2014/main" id="{4EF9050D-D996-46AB-9AB0-24883C4B2EAD}"/>
                  </a:ext>
                </a:extLst>
              </p:cNvPr>
              <p:cNvSpPr>
                <a:spLocks/>
              </p:cNvSpPr>
              <p:nvPr/>
            </p:nvSpPr>
            <p:spPr bwMode="auto">
              <a:xfrm>
                <a:off x="8506" y="3567"/>
                <a:ext cx="175" cy="84"/>
              </a:xfrm>
              <a:custGeom>
                <a:avLst/>
                <a:gdLst>
                  <a:gd name="T0" fmla="*/ 175 w 175"/>
                  <a:gd name="T1" fmla="*/ 28 h 84"/>
                  <a:gd name="T2" fmla="*/ 175 w 175"/>
                  <a:gd name="T3" fmla="*/ 28 h 84"/>
                  <a:gd name="T4" fmla="*/ 173 w 175"/>
                  <a:gd name="T5" fmla="*/ 28 h 84"/>
                  <a:gd name="T6" fmla="*/ 173 w 175"/>
                  <a:gd name="T7" fmla="*/ 28 h 84"/>
                  <a:gd name="T8" fmla="*/ 171 w 175"/>
                  <a:gd name="T9" fmla="*/ 28 h 84"/>
                  <a:gd name="T10" fmla="*/ 171 w 175"/>
                  <a:gd name="T11" fmla="*/ 28 h 84"/>
                  <a:gd name="T12" fmla="*/ 171 w 175"/>
                  <a:gd name="T13" fmla="*/ 28 h 84"/>
                  <a:gd name="T14" fmla="*/ 171 w 175"/>
                  <a:gd name="T15" fmla="*/ 28 h 84"/>
                  <a:gd name="T16" fmla="*/ 171 w 175"/>
                  <a:gd name="T17" fmla="*/ 30 h 84"/>
                  <a:gd name="T18" fmla="*/ 171 w 175"/>
                  <a:gd name="T19" fmla="*/ 30 h 84"/>
                  <a:gd name="T20" fmla="*/ 163 w 175"/>
                  <a:gd name="T21" fmla="*/ 32 h 84"/>
                  <a:gd name="T22" fmla="*/ 163 w 175"/>
                  <a:gd name="T23" fmla="*/ 32 h 84"/>
                  <a:gd name="T24" fmla="*/ 151 w 175"/>
                  <a:gd name="T25" fmla="*/ 38 h 84"/>
                  <a:gd name="T26" fmla="*/ 151 w 175"/>
                  <a:gd name="T27" fmla="*/ 38 h 84"/>
                  <a:gd name="T28" fmla="*/ 122 w 175"/>
                  <a:gd name="T29" fmla="*/ 52 h 84"/>
                  <a:gd name="T30" fmla="*/ 88 w 175"/>
                  <a:gd name="T31" fmla="*/ 70 h 84"/>
                  <a:gd name="T32" fmla="*/ 88 w 175"/>
                  <a:gd name="T33" fmla="*/ 70 h 84"/>
                  <a:gd name="T34" fmla="*/ 70 w 175"/>
                  <a:gd name="T35" fmla="*/ 78 h 84"/>
                  <a:gd name="T36" fmla="*/ 50 w 175"/>
                  <a:gd name="T37" fmla="*/ 82 h 84"/>
                  <a:gd name="T38" fmla="*/ 50 w 175"/>
                  <a:gd name="T39" fmla="*/ 82 h 84"/>
                  <a:gd name="T40" fmla="*/ 40 w 175"/>
                  <a:gd name="T41" fmla="*/ 84 h 84"/>
                  <a:gd name="T42" fmla="*/ 32 w 175"/>
                  <a:gd name="T43" fmla="*/ 84 h 84"/>
                  <a:gd name="T44" fmla="*/ 32 w 175"/>
                  <a:gd name="T45" fmla="*/ 84 h 84"/>
                  <a:gd name="T46" fmla="*/ 24 w 175"/>
                  <a:gd name="T47" fmla="*/ 82 h 84"/>
                  <a:gd name="T48" fmla="*/ 16 w 175"/>
                  <a:gd name="T49" fmla="*/ 78 h 84"/>
                  <a:gd name="T50" fmla="*/ 16 w 175"/>
                  <a:gd name="T51" fmla="*/ 78 h 84"/>
                  <a:gd name="T52" fmla="*/ 10 w 175"/>
                  <a:gd name="T53" fmla="*/ 72 h 84"/>
                  <a:gd name="T54" fmla="*/ 6 w 175"/>
                  <a:gd name="T55" fmla="*/ 68 h 84"/>
                  <a:gd name="T56" fmla="*/ 6 w 175"/>
                  <a:gd name="T57" fmla="*/ 68 h 84"/>
                  <a:gd name="T58" fmla="*/ 2 w 175"/>
                  <a:gd name="T59" fmla="*/ 58 h 84"/>
                  <a:gd name="T60" fmla="*/ 2 w 175"/>
                  <a:gd name="T61" fmla="*/ 58 h 84"/>
                  <a:gd name="T62" fmla="*/ 0 w 175"/>
                  <a:gd name="T63" fmla="*/ 50 h 84"/>
                  <a:gd name="T64" fmla="*/ 0 w 175"/>
                  <a:gd name="T65" fmla="*/ 50 h 84"/>
                  <a:gd name="T66" fmla="*/ 4 w 175"/>
                  <a:gd name="T67" fmla="*/ 58 h 84"/>
                  <a:gd name="T68" fmla="*/ 4 w 175"/>
                  <a:gd name="T69" fmla="*/ 58 h 84"/>
                  <a:gd name="T70" fmla="*/ 10 w 175"/>
                  <a:gd name="T71" fmla="*/ 66 h 84"/>
                  <a:gd name="T72" fmla="*/ 10 w 175"/>
                  <a:gd name="T73" fmla="*/ 66 h 84"/>
                  <a:gd name="T74" fmla="*/ 14 w 175"/>
                  <a:gd name="T75" fmla="*/ 70 h 84"/>
                  <a:gd name="T76" fmla="*/ 18 w 175"/>
                  <a:gd name="T77" fmla="*/ 74 h 84"/>
                  <a:gd name="T78" fmla="*/ 18 w 175"/>
                  <a:gd name="T79" fmla="*/ 74 h 84"/>
                  <a:gd name="T80" fmla="*/ 24 w 175"/>
                  <a:gd name="T81" fmla="*/ 76 h 84"/>
                  <a:gd name="T82" fmla="*/ 32 w 175"/>
                  <a:gd name="T83" fmla="*/ 76 h 84"/>
                  <a:gd name="T84" fmla="*/ 32 w 175"/>
                  <a:gd name="T85" fmla="*/ 76 h 84"/>
                  <a:gd name="T86" fmla="*/ 40 w 175"/>
                  <a:gd name="T87" fmla="*/ 76 h 84"/>
                  <a:gd name="T88" fmla="*/ 48 w 175"/>
                  <a:gd name="T89" fmla="*/ 74 h 84"/>
                  <a:gd name="T90" fmla="*/ 48 w 175"/>
                  <a:gd name="T91" fmla="*/ 74 h 84"/>
                  <a:gd name="T92" fmla="*/ 64 w 175"/>
                  <a:gd name="T93" fmla="*/ 68 h 84"/>
                  <a:gd name="T94" fmla="*/ 80 w 175"/>
                  <a:gd name="T95" fmla="*/ 58 h 84"/>
                  <a:gd name="T96" fmla="*/ 80 w 175"/>
                  <a:gd name="T97" fmla="*/ 58 h 84"/>
                  <a:gd name="T98" fmla="*/ 112 w 175"/>
                  <a:gd name="T99" fmla="*/ 36 h 84"/>
                  <a:gd name="T100" fmla="*/ 138 w 175"/>
                  <a:gd name="T101" fmla="*/ 16 h 84"/>
                  <a:gd name="T102" fmla="*/ 138 w 175"/>
                  <a:gd name="T103" fmla="*/ 16 h 84"/>
                  <a:gd name="T104" fmla="*/ 151 w 175"/>
                  <a:gd name="T105" fmla="*/ 10 h 84"/>
                  <a:gd name="T106" fmla="*/ 151 w 175"/>
                  <a:gd name="T107" fmla="*/ 10 h 84"/>
                  <a:gd name="T108" fmla="*/ 161 w 175"/>
                  <a:gd name="T109" fmla="*/ 4 h 84"/>
                  <a:gd name="T110" fmla="*/ 161 w 175"/>
                  <a:gd name="T111" fmla="*/ 4 h 84"/>
                  <a:gd name="T112" fmla="*/ 171 w 175"/>
                  <a:gd name="T113" fmla="*/ 0 h 84"/>
                  <a:gd name="T114" fmla="*/ 171 w 175"/>
                  <a:gd name="T115" fmla="*/ 0 h 84"/>
                  <a:gd name="T116" fmla="*/ 173 w 175"/>
                  <a:gd name="T117" fmla="*/ 0 h 84"/>
                  <a:gd name="T118" fmla="*/ 175 w 175"/>
                  <a:gd name="T11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84">
                    <a:moveTo>
                      <a:pt x="175" y="28"/>
                    </a:moveTo>
                    <a:lnTo>
                      <a:pt x="175" y="28"/>
                    </a:lnTo>
                    <a:lnTo>
                      <a:pt x="173" y="28"/>
                    </a:lnTo>
                    <a:lnTo>
                      <a:pt x="173" y="28"/>
                    </a:lnTo>
                    <a:lnTo>
                      <a:pt x="171" y="28"/>
                    </a:lnTo>
                    <a:lnTo>
                      <a:pt x="171" y="28"/>
                    </a:lnTo>
                    <a:lnTo>
                      <a:pt x="171" y="28"/>
                    </a:lnTo>
                    <a:lnTo>
                      <a:pt x="171" y="28"/>
                    </a:lnTo>
                    <a:lnTo>
                      <a:pt x="171" y="30"/>
                    </a:lnTo>
                    <a:lnTo>
                      <a:pt x="171" y="30"/>
                    </a:lnTo>
                    <a:lnTo>
                      <a:pt x="163" y="32"/>
                    </a:lnTo>
                    <a:lnTo>
                      <a:pt x="163" y="32"/>
                    </a:lnTo>
                    <a:lnTo>
                      <a:pt x="151" y="38"/>
                    </a:lnTo>
                    <a:lnTo>
                      <a:pt x="151" y="38"/>
                    </a:lnTo>
                    <a:lnTo>
                      <a:pt x="122" y="52"/>
                    </a:lnTo>
                    <a:lnTo>
                      <a:pt x="88" y="70"/>
                    </a:lnTo>
                    <a:lnTo>
                      <a:pt x="88" y="70"/>
                    </a:lnTo>
                    <a:lnTo>
                      <a:pt x="70" y="78"/>
                    </a:lnTo>
                    <a:lnTo>
                      <a:pt x="50" y="82"/>
                    </a:lnTo>
                    <a:lnTo>
                      <a:pt x="50" y="82"/>
                    </a:lnTo>
                    <a:lnTo>
                      <a:pt x="40" y="84"/>
                    </a:lnTo>
                    <a:lnTo>
                      <a:pt x="32" y="84"/>
                    </a:lnTo>
                    <a:lnTo>
                      <a:pt x="32" y="84"/>
                    </a:lnTo>
                    <a:lnTo>
                      <a:pt x="24" y="82"/>
                    </a:lnTo>
                    <a:lnTo>
                      <a:pt x="16" y="78"/>
                    </a:lnTo>
                    <a:lnTo>
                      <a:pt x="16" y="78"/>
                    </a:lnTo>
                    <a:lnTo>
                      <a:pt x="10" y="72"/>
                    </a:lnTo>
                    <a:lnTo>
                      <a:pt x="6" y="68"/>
                    </a:lnTo>
                    <a:lnTo>
                      <a:pt x="6" y="68"/>
                    </a:lnTo>
                    <a:lnTo>
                      <a:pt x="2" y="58"/>
                    </a:lnTo>
                    <a:lnTo>
                      <a:pt x="2" y="58"/>
                    </a:lnTo>
                    <a:lnTo>
                      <a:pt x="0" y="50"/>
                    </a:lnTo>
                    <a:lnTo>
                      <a:pt x="0" y="50"/>
                    </a:lnTo>
                    <a:lnTo>
                      <a:pt x="4" y="58"/>
                    </a:lnTo>
                    <a:lnTo>
                      <a:pt x="4" y="58"/>
                    </a:lnTo>
                    <a:lnTo>
                      <a:pt x="10" y="66"/>
                    </a:lnTo>
                    <a:lnTo>
                      <a:pt x="10" y="66"/>
                    </a:lnTo>
                    <a:lnTo>
                      <a:pt x="14" y="70"/>
                    </a:lnTo>
                    <a:lnTo>
                      <a:pt x="18" y="74"/>
                    </a:lnTo>
                    <a:lnTo>
                      <a:pt x="18" y="74"/>
                    </a:lnTo>
                    <a:lnTo>
                      <a:pt x="24" y="76"/>
                    </a:lnTo>
                    <a:lnTo>
                      <a:pt x="32" y="76"/>
                    </a:lnTo>
                    <a:lnTo>
                      <a:pt x="32" y="76"/>
                    </a:lnTo>
                    <a:lnTo>
                      <a:pt x="40" y="76"/>
                    </a:lnTo>
                    <a:lnTo>
                      <a:pt x="48" y="74"/>
                    </a:lnTo>
                    <a:lnTo>
                      <a:pt x="48" y="74"/>
                    </a:lnTo>
                    <a:lnTo>
                      <a:pt x="64" y="68"/>
                    </a:lnTo>
                    <a:lnTo>
                      <a:pt x="80" y="58"/>
                    </a:lnTo>
                    <a:lnTo>
                      <a:pt x="80" y="58"/>
                    </a:lnTo>
                    <a:lnTo>
                      <a:pt x="112" y="36"/>
                    </a:lnTo>
                    <a:lnTo>
                      <a:pt x="138" y="16"/>
                    </a:lnTo>
                    <a:lnTo>
                      <a:pt x="138" y="16"/>
                    </a:lnTo>
                    <a:lnTo>
                      <a:pt x="151" y="10"/>
                    </a:lnTo>
                    <a:lnTo>
                      <a:pt x="151" y="10"/>
                    </a:lnTo>
                    <a:lnTo>
                      <a:pt x="161" y="4"/>
                    </a:lnTo>
                    <a:lnTo>
                      <a:pt x="161" y="4"/>
                    </a:lnTo>
                    <a:lnTo>
                      <a:pt x="171" y="0"/>
                    </a:lnTo>
                    <a:lnTo>
                      <a:pt x="171" y="0"/>
                    </a:lnTo>
                    <a:lnTo>
                      <a:pt x="173" y="0"/>
                    </a:lnTo>
                    <a:lnTo>
                      <a:pt x="17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59">
                <a:extLst>
                  <a:ext uri="{FF2B5EF4-FFF2-40B4-BE49-F238E27FC236}">
                    <a16:creationId xmlns:a16="http://schemas.microsoft.com/office/drawing/2014/main" id="{CC27D42A-23DD-4764-9E11-C182F6B51C48}"/>
                  </a:ext>
                </a:extLst>
              </p:cNvPr>
              <p:cNvSpPr>
                <a:spLocks/>
              </p:cNvSpPr>
              <p:nvPr/>
            </p:nvSpPr>
            <p:spPr bwMode="auto">
              <a:xfrm>
                <a:off x="8522" y="4153"/>
                <a:ext cx="251" cy="312"/>
              </a:xfrm>
              <a:custGeom>
                <a:avLst/>
                <a:gdLst>
                  <a:gd name="T0" fmla="*/ 211 w 251"/>
                  <a:gd name="T1" fmla="*/ 0 h 312"/>
                  <a:gd name="T2" fmla="*/ 215 w 251"/>
                  <a:gd name="T3" fmla="*/ 8 h 312"/>
                  <a:gd name="T4" fmla="*/ 223 w 251"/>
                  <a:gd name="T5" fmla="*/ 32 h 312"/>
                  <a:gd name="T6" fmla="*/ 245 w 251"/>
                  <a:gd name="T7" fmla="*/ 116 h 312"/>
                  <a:gd name="T8" fmla="*/ 249 w 251"/>
                  <a:gd name="T9" fmla="*/ 144 h 312"/>
                  <a:gd name="T10" fmla="*/ 251 w 251"/>
                  <a:gd name="T11" fmla="*/ 176 h 312"/>
                  <a:gd name="T12" fmla="*/ 249 w 251"/>
                  <a:gd name="T13" fmla="*/ 224 h 312"/>
                  <a:gd name="T14" fmla="*/ 245 w 251"/>
                  <a:gd name="T15" fmla="*/ 242 h 312"/>
                  <a:gd name="T16" fmla="*/ 229 w 251"/>
                  <a:gd name="T17" fmla="*/ 276 h 312"/>
                  <a:gd name="T18" fmla="*/ 217 w 251"/>
                  <a:gd name="T19" fmla="*/ 290 h 312"/>
                  <a:gd name="T20" fmla="*/ 201 w 251"/>
                  <a:gd name="T21" fmla="*/ 302 h 312"/>
                  <a:gd name="T22" fmla="*/ 193 w 251"/>
                  <a:gd name="T23" fmla="*/ 306 h 312"/>
                  <a:gd name="T24" fmla="*/ 163 w 251"/>
                  <a:gd name="T25" fmla="*/ 312 h 312"/>
                  <a:gd name="T26" fmla="*/ 126 w 251"/>
                  <a:gd name="T27" fmla="*/ 306 h 312"/>
                  <a:gd name="T28" fmla="*/ 108 w 251"/>
                  <a:gd name="T29" fmla="*/ 302 h 312"/>
                  <a:gd name="T30" fmla="*/ 74 w 251"/>
                  <a:gd name="T31" fmla="*/ 284 h 312"/>
                  <a:gd name="T32" fmla="*/ 46 w 251"/>
                  <a:gd name="T33" fmla="*/ 262 h 312"/>
                  <a:gd name="T34" fmla="*/ 24 w 251"/>
                  <a:gd name="T35" fmla="*/ 236 h 312"/>
                  <a:gd name="T36" fmla="*/ 14 w 251"/>
                  <a:gd name="T37" fmla="*/ 220 h 312"/>
                  <a:gd name="T38" fmla="*/ 4 w 251"/>
                  <a:gd name="T39" fmla="*/ 188 h 312"/>
                  <a:gd name="T40" fmla="*/ 0 w 251"/>
                  <a:gd name="T41" fmla="*/ 156 h 312"/>
                  <a:gd name="T42" fmla="*/ 2 w 251"/>
                  <a:gd name="T43" fmla="*/ 140 h 312"/>
                  <a:gd name="T44" fmla="*/ 14 w 251"/>
                  <a:gd name="T45" fmla="*/ 100 h 312"/>
                  <a:gd name="T46" fmla="*/ 26 w 251"/>
                  <a:gd name="T47" fmla="*/ 76 h 312"/>
                  <a:gd name="T48" fmla="*/ 38 w 251"/>
                  <a:gd name="T49" fmla="*/ 56 h 312"/>
                  <a:gd name="T50" fmla="*/ 62 w 251"/>
                  <a:gd name="T51" fmla="*/ 28 h 312"/>
                  <a:gd name="T52" fmla="*/ 78 w 251"/>
                  <a:gd name="T53" fmla="*/ 10 h 312"/>
                  <a:gd name="T54" fmla="*/ 84 w 251"/>
                  <a:gd name="T55" fmla="*/ 4 h 312"/>
                  <a:gd name="T56" fmla="*/ 78 w 251"/>
                  <a:gd name="T57" fmla="*/ 10 h 312"/>
                  <a:gd name="T58" fmla="*/ 62 w 251"/>
                  <a:gd name="T59" fmla="*/ 28 h 312"/>
                  <a:gd name="T60" fmla="*/ 40 w 251"/>
                  <a:gd name="T61" fmla="*/ 58 h 312"/>
                  <a:gd name="T62" fmla="*/ 18 w 251"/>
                  <a:gd name="T63" fmla="*/ 102 h 312"/>
                  <a:gd name="T64" fmla="*/ 10 w 251"/>
                  <a:gd name="T65" fmla="*/ 128 h 312"/>
                  <a:gd name="T66" fmla="*/ 8 w 251"/>
                  <a:gd name="T67" fmla="*/ 156 h 312"/>
                  <a:gd name="T68" fmla="*/ 8 w 251"/>
                  <a:gd name="T69" fmla="*/ 172 h 312"/>
                  <a:gd name="T70" fmla="*/ 16 w 251"/>
                  <a:gd name="T71" fmla="*/ 202 h 312"/>
                  <a:gd name="T72" fmla="*/ 22 w 251"/>
                  <a:gd name="T73" fmla="*/ 216 h 312"/>
                  <a:gd name="T74" fmla="*/ 42 w 251"/>
                  <a:gd name="T75" fmla="*/ 242 h 312"/>
                  <a:gd name="T76" fmla="*/ 66 w 251"/>
                  <a:gd name="T77" fmla="*/ 264 h 312"/>
                  <a:gd name="T78" fmla="*/ 96 w 251"/>
                  <a:gd name="T79" fmla="*/ 282 h 312"/>
                  <a:gd name="T80" fmla="*/ 129 w 251"/>
                  <a:gd name="T81" fmla="*/ 292 h 312"/>
                  <a:gd name="T82" fmla="*/ 147 w 251"/>
                  <a:gd name="T83" fmla="*/ 296 h 312"/>
                  <a:gd name="T84" fmla="*/ 163 w 251"/>
                  <a:gd name="T85" fmla="*/ 296 h 312"/>
                  <a:gd name="T86" fmla="*/ 193 w 251"/>
                  <a:gd name="T87" fmla="*/ 288 h 312"/>
                  <a:gd name="T88" fmla="*/ 205 w 251"/>
                  <a:gd name="T89" fmla="*/ 278 h 312"/>
                  <a:gd name="T90" fmla="*/ 221 w 251"/>
                  <a:gd name="T91" fmla="*/ 252 h 312"/>
                  <a:gd name="T92" fmla="*/ 225 w 251"/>
                  <a:gd name="T93" fmla="*/ 238 h 312"/>
                  <a:gd name="T94" fmla="*/ 229 w 251"/>
                  <a:gd name="T95" fmla="*/ 206 h 312"/>
                  <a:gd name="T96" fmla="*/ 229 w 251"/>
                  <a:gd name="T97" fmla="*/ 176 h 312"/>
                  <a:gd name="T98" fmla="*/ 221 w 251"/>
                  <a:gd name="T99" fmla="*/ 122 h 312"/>
                  <a:gd name="T100" fmla="*/ 209 w 251"/>
                  <a:gd name="T101" fmla="*/ 76 h 312"/>
                  <a:gd name="T102" fmla="*/ 197 w 251"/>
                  <a:gd name="T103" fmla="*/ 40 h 312"/>
                  <a:gd name="T104" fmla="*/ 189 w 251"/>
                  <a:gd name="T105" fmla="*/ 18 h 312"/>
                  <a:gd name="T106" fmla="*/ 211 w 251"/>
                  <a:gd name="T10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 h="312">
                    <a:moveTo>
                      <a:pt x="211" y="0"/>
                    </a:moveTo>
                    <a:lnTo>
                      <a:pt x="211" y="0"/>
                    </a:lnTo>
                    <a:lnTo>
                      <a:pt x="215" y="8"/>
                    </a:lnTo>
                    <a:lnTo>
                      <a:pt x="215" y="8"/>
                    </a:lnTo>
                    <a:lnTo>
                      <a:pt x="223" y="32"/>
                    </a:lnTo>
                    <a:lnTo>
                      <a:pt x="223" y="32"/>
                    </a:lnTo>
                    <a:lnTo>
                      <a:pt x="235" y="68"/>
                    </a:lnTo>
                    <a:lnTo>
                      <a:pt x="245" y="116"/>
                    </a:lnTo>
                    <a:lnTo>
                      <a:pt x="245" y="116"/>
                    </a:lnTo>
                    <a:lnTo>
                      <a:pt x="249" y="144"/>
                    </a:lnTo>
                    <a:lnTo>
                      <a:pt x="251" y="176"/>
                    </a:lnTo>
                    <a:lnTo>
                      <a:pt x="251" y="176"/>
                    </a:lnTo>
                    <a:lnTo>
                      <a:pt x="251" y="208"/>
                    </a:lnTo>
                    <a:lnTo>
                      <a:pt x="249" y="224"/>
                    </a:lnTo>
                    <a:lnTo>
                      <a:pt x="245" y="242"/>
                    </a:lnTo>
                    <a:lnTo>
                      <a:pt x="245" y="242"/>
                    </a:lnTo>
                    <a:lnTo>
                      <a:pt x="239" y="260"/>
                    </a:lnTo>
                    <a:lnTo>
                      <a:pt x="229" y="276"/>
                    </a:lnTo>
                    <a:lnTo>
                      <a:pt x="229" y="276"/>
                    </a:lnTo>
                    <a:lnTo>
                      <a:pt x="217" y="290"/>
                    </a:lnTo>
                    <a:lnTo>
                      <a:pt x="209" y="296"/>
                    </a:lnTo>
                    <a:lnTo>
                      <a:pt x="201" y="302"/>
                    </a:lnTo>
                    <a:lnTo>
                      <a:pt x="201" y="302"/>
                    </a:lnTo>
                    <a:lnTo>
                      <a:pt x="193" y="306"/>
                    </a:lnTo>
                    <a:lnTo>
                      <a:pt x="183" y="308"/>
                    </a:lnTo>
                    <a:lnTo>
                      <a:pt x="163" y="312"/>
                    </a:lnTo>
                    <a:lnTo>
                      <a:pt x="145" y="310"/>
                    </a:lnTo>
                    <a:lnTo>
                      <a:pt x="126" y="306"/>
                    </a:lnTo>
                    <a:lnTo>
                      <a:pt x="126" y="306"/>
                    </a:lnTo>
                    <a:lnTo>
                      <a:pt x="108" y="302"/>
                    </a:lnTo>
                    <a:lnTo>
                      <a:pt x="90" y="294"/>
                    </a:lnTo>
                    <a:lnTo>
                      <a:pt x="74" y="284"/>
                    </a:lnTo>
                    <a:lnTo>
                      <a:pt x="60" y="274"/>
                    </a:lnTo>
                    <a:lnTo>
                      <a:pt x="46" y="262"/>
                    </a:lnTo>
                    <a:lnTo>
                      <a:pt x="34" y="250"/>
                    </a:lnTo>
                    <a:lnTo>
                      <a:pt x="24" y="236"/>
                    </a:lnTo>
                    <a:lnTo>
                      <a:pt x="14" y="220"/>
                    </a:lnTo>
                    <a:lnTo>
                      <a:pt x="14" y="220"/>
                    </a:lnTo>
                    <a:lnTo>
                      <a:pt x="8" y="204"/>
                    </a:lnTo>
                    <a:lnTo>
                      <a:pt x="4" y="188"/>
                    </a:lnTo>
                    <a:lnTo>
                      <a:pt x="0" y="172"/>
                    </a:lnTo>
                    <a:lnTo>
                      <a:pt x="0" y="156"/>
                    </a:lnTo>
                    <a:lnTo>
                      <a:pt x="0" y="156"/>
                    </a:lnTo>
                    <a:lnTo>
                      <a:pt x="2" y="140"/>
                    </a:lnTo>
                    <a:lnTo>
                      <a:pt x="4" y="126"/>
                    </a:lnTo>
                    <a:lnTo>
                      <a:pt x="14" y="100"/>
                    </a:lnTo>
                    <a:lnTo>
                      <a:pt x="14" y="100"/>
                    </a:lnTo>
                    <a:lnTo>
                      <a:pt x="26" y="76"/>
                    </a:lnTo>
                    <a:lnTo>
                      <a:pt x="38" y="56"/>
                    </a:lnTo>
                    <a:lnTo>
                      <a:pt x="38" y="56"/>
                    </a:lnTo>
                    <a:lnTo>
                      <a:pt x="62" y="28"/>
                    </a:lnTo>
                    <a:lnTo>
                      <a:pt x="62" y="28"/>
                    </a:lnTo>
                    <a:lnTo>
                      <a:pt x="78" y="10"/>
                    </a:lnTo>
                    <a:lnTo>
                      <a:pt x="78" y="10"/>
                    </a:lnTo>
                    <a:lnTo>
                      <a:pt x="84" y="4"/>
                    </a:lnTo>
                    <a:lnTo>
                      <a:pt x="84" y="4"/>
                    </a:lnTo>
                    <a:lnTo>
                      <a:pt x="78" y="10"/>
                    </a:lnTo>
                    <a:lnTo>
                      <a:pt x="78" y="10"/>
                    </a:lnTo>
                    <a:lnTo>
                      <a:pt x="62" y="28"/>
                    </a:lnTo>
                    <a:lnTo>
                      <a:pt x="62" y="28"/>
                    </a:lnTo>
                    <a:lnTo>
                      <a:pt x="40" y="58"/>
                    </a:lnTo>
                    <a:lnTo>
                      <a:pt x="40" y="58"/>
                    </a:lnTo>
                    <a:lnTo>
                      <a:pt x="28" y="78"/>
                    </a:lnTo>
                    <a:lnTo>
                      <a:pt x="18" y="102"/>
                    </a:lnTo>
                    <a:lnTo>
                      <a:pt x="18" y="102"/>
                    </a:lnTo>
                    <a:lnTo>
                      <a:pt x="10" y="128"/>
                    </a:lnTo>
                    <a:lnTo>
                      <a:pt x="8" y="142"/>
                    </a:lnTo>
                    <a:lnTo>
                      <a:pt x="8" y="156"/>
                    </a:lnTo>
                    <a:lnTo>
                      <a:pt x="8" y="156"/>
                    </a:lnTo>
                    <a:lnTo>
                      <a:pt x="8" y="172"/>
                    </a:lnTo>
                    <a:lnTo>
                      <a:pt x="10" y="186"/>
                    </a:lnTo>
                    <a:lnTo>
                      <a:pt x="16" y="202"/>
                    </a:lnTo>
                    <a:lnTo>
                      <a:pt x="22" y="216"/>
                    </a:lnTo>
                    <a:lnTo>
                      <a:pt x="22" y="216"/>
                    </a:lnTo>
                    <a:lnTo>
                      <a:pt x="32" y="230"/>
                    </a:lnTo>
                    <a:lnTo>
                      <a:pt x="42" y="242"/>
                    </a:lnTo>
                    <a:lnTo>
                      <a:pt x="54" y="254"/>
                    </a:lnTo>
                    <a:lnTo>
                      <a:pt x="66" y="264"/>
                    </a:lnTo>
                    <a:lnTo>
                      <a:pt x="82" y="274"/>
                    </a:lnTo>
                    <a:lnTo>
                      <a:pt x="96" y="282"/>
                    </a:lnTo>
                    <a:lnTo>
                      <a:pt x="112" y="288"/>
                    </a:lnTo>
                    <a:lnTo>
                      <a:pt x="129" y="292"/>
                    </a:lnTo>
                    <a:lnTo>
                      <a:pt x="129" y="292"/>
                    </a:lnTo>
                    <a:lnTo>
                      <a:pt x="147" y="296"/>
                    </a:lnTo>
                    <a:lnTo>
                      <a:pt x="163" y="296"/>
                    </a:lnTo>
                    <a:lnTo>
                      <a:pt x="163" y="296"/>
                    </a:lnTo>
                    <a:lnTo>
                      <a:pt x="179" y="292"/>
                    </a:lnTo>
                    <a:lnTo>
                      <a:pt x="193" y="288"/>
                    </a:lnTo>
                    <a:lnTo>
                      <a:pt x="193" y="288"/>
                    </a:lnTo>
                    <a:lnTo>
                      <a:pt x="205" y="278"/>
                    </a:lnTo>
                    <a:lnTo>
                      <a:pt x="215" y="266"/>
                    </a:lnTo>
                    <a:lnTo>
                      <a:pt x="221" y="252"/>
                    </a:lnTo>
                    <a:lnTo>
                      <a:pt x="225" y="238"/>
                    </a:lnTo>
                    <a:lnTo>
                      <a:pt x="225" y="238"/>
                    </a:lnTo>
                    <a:lnTo>
                      <a:pt x="229" y="222"/>
                    </a:lnTo>
                    <a:lnTo>
                      <a:pt x="229" y="206"/>
                    </a:lnTo>
                    <a:lnTo>
                      <a:pt x="229" y="176"/>
                    </a:lnTo>
                    <a:lnTo>
                      <a:pt x="229" y="176"/>
                    </a:lnTo>
                    <a:lnTo>
                      <a:pt x="227" y="148"/>
                    </a:lnTo>
                    <a:lnTo>
                      <a:pt x="221" y="122"/>
                    </a:lnTo>
                    <a:lnTo>
                      <a:pt x="221" y="122"/>
                    </a:lnTo>
                    <a:lnTo>
                      <a:pt x="209" y="76"/>
                    </a:lnTo>
                    <a:lnTo>
                      <a:pt x="197" y="40"/>
                    </a:lnTo>
                    <a:lnTo>
                      <a:pt x="197" y="40"/>
                    </a:lnTo>
                    <a:lnTo>
                      <a:pt x="189" y="18"/>
                    </a:lnTo>
                    <a:lnTo>
                      <a:pt x="189" y="18"/>
                    </a:lnTo>
                    <a:lnTo>
                      <a:pt x="185" y="10"/>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60">
                <a:extLst>
                  <a:ext uri="{FF2B5EF4-FFF2-40B4-BE49-F238E27FC236}">
                    <a16:creationId xmlns:a16="http://schemas.microsoft.com/office/drawing/2014/main" id="{BF1B714D-9190-40E1-99DA-1A8C7F051FC0}"/>
                  </a:ext>
                </a:extLst>
              </p:cNvPr>
              <p:cNvSpPr>
                <a:spLocks/>
              </p:cNvSpPr>
              <p:nvPr/>
            </p:nvSpPr>
            <p:spPr bwMode="auto">
              <a:xfrm>
                <a:off x="8496" y="4427"/>
                <a:ext cx="295" cy="166"/>
              </a:xfrm>
              <a:custGeom>
                <a:avLst/>
                <a:gdLst>
                  <a:gd name="T0" fmla="*/ 277 w 295"/>
                  <a:gd name="T1" fmla="*/ 166 h 166"/>
                  <a:gd name="T2" fmla="*/ 277 w 295"/>
                  <a:gd name="T3" fmla="*/ 166 h 166"/>
                  <a:gd name="T4" fmla="*/ 275 w 295"/>
                  <a:gd name="T5" fmla="*/ 164 h 166"/>
                  <a:gd name="T6" fmla="*/ 275 w 295"/>
                  <a:gd name="T7" fmla="*/ 164 h 166"/>
                  <a:gd name="T8" fmla="*/ 265 w 295"/>
                  <a:gd name="T9" fmla="*/ 156 h 166"/>
                  <a:gd name="T10" fmla="*/ 265 w 295"/>
                  <a:gd name="T11" fmla="*/ 156 h 166"/>
                  <a:gd name="T12" fmla="*/ 239 w 295"/>
                  <a:gd name="T13" fmla="*/ 126 h 166"/>
                  <a:gd name="T14" fmla="*/ 239 w 295"/>
                  <a:gd name="T15" fmla="*/ 126 h 166"/>
                  <a:gd name="T16" fmla="*/ 203 w 295"/>
                  <a:gd name="T17" fmla="*/ 84 h 166"/>
                  <a:gd name="T18" fmla="*/ 181 w 295"/>
                  <a:gd name="T19" fmla="*/ 62 h 166"/>
                  <a:gd name="T20" fmla="*/ 157 w 295"/>
                  <a:gd name="T21" fmla="*/ 40 h 166"/>
                  <a:gd name="T22" fmla="*/ 157 w 295"/>
                  <a:gd name="T23" fmla="*/ 40 h 166"/>
                  <a:gd name="T24" fmla="*/ 144 w 295"/>
                  <a:gd name="T25" fmla="*/ 32 h 166"/>
                  <a:gd name="T26" fmla="*/ 130 w 295"/>
                  <a:gd name="T27" fmla="*/ 24 h 166"/>
                  <a:gd name="T28" fmla="*/ 116 w 295"/>
                  <a:gd name="T29" fmla="*/ 16 h 166"/>
                  <a:gd name="T30" fmla="*/ 102 w 295"/>
                  <a:gd name="T31" fmla="*/ 12 h 166"/>
                  <a:gd name="T32" fmla="*/ 102 w 295"/>
                  <a:gd name="T33" fmla="*/ 12 h 166"/>
                  <a:gd name="T34" fmla="*/ 88 w 295"/>
                  <a:gd name="T35" fmla="*/ 8 h 166"/>
                  <a:gd name="T36" fmla="*/ 74 w 295"/>
                  <a:gd name="T37" fmla="*/ 8 h 166"/>
                  <a:gd name="T38" fmla="*/ 74 w 295"/>
                  <a:gd name="T39" fmla="*/ 8 h 166"/>
                  <a:gd name="T40" fmla="*/ 60 w 295"/>
                  <a:gd name="T41" fmla="*/ 8 h 166"/>
                  <a:gd name="T42" fmla="*/ 48 w 295"/>
                  <a:gd name="T43" fmla="*/ 10 h 166"/>
                  <a:gd name="T44" fmla="*/ 48 w 295"/>
                  <a:gd name="T45" fmla="*/ 10 h 166"/>
                  <a:gd name="T46" fmla="*/ 28 w 295"/>
                  <a:gd name="T47" fmla="*/ 18 h 166"/>
                  <a:gd name="T48" fmla="*/ 28 w 295"/>
                  <a:gd name="T49" fmla="*/ 18 h 166"/>
                  <a:gd name="T50" fmla="*/ 12 w 295"/>
                  <a:gd name="T51" fmla="*/ 26 h 166"/>
                  <a:gd name="T52" fmla="*/ 12 w 295"/>
                  <a:gd name="T53" fmla="*/ 26 h 166"/>
                  <a:gd name="T54" fmla="*/ 0 w 295"/>
                  <a:gd name="T55" fmla="*/ 34 h 166"/>
                  <a:gd name="T56" fmla="*/ 0 w 295"/>
                  <a:gd name="T57" fmla="*/ 34 h 166"/>
                  <a:gd name="T58" fmla="*/ 12 w 295"/>
                  <a:gd name="T59" fmla="*/ 24 h 166"/>
                  <a:gd name="T60" fmla="*/ 12 w 295"/>
                  <a:gd name="T61" fmla="*/ 24 h 166"/>
                  <a:gd name="T62" fmla="*/ 26 w 295"/>
                  <a:gd name="T63" fmla="*/ 16 h 166"/>
                  <a:gd name="T64" fmla="*/ 26 w 295"/>
                  <a:gd name="T65" fmla="*/ 16 h 166"/>
                  <a:gd name="T66" fmla="*/ 48 w 295"/>
                  <a:gd name="T67" fmla="*/ 6 h 166"/>
                  <a:gd name="T68" fmla="*/ 48 w 295"/>
                  <a:gd name="T69" fmla="*/ 6 h 166"/>
                  <a:gd name="T70" fmla="*/ 60 w 295"/>
                  <a:gd name="T71" fmla="*/ 2 h 166"/>
                  <a:gd name="T72" fmla="*/ 74 w 295"/>
                  <a:gd name="T73" fmla="*/ 0 h 166"/>
                  <a:gd name="T74" fmla="*/ 74 w 295"/>
                  <a:gd name="T75" fmla="*/ 0 h 166"/>
                  <a:gd name="T76" fmla="*/ 88 w 295"/>
                  <a:gd name="T77" fmla="*/ 0 h 166"/>
                  <a:gd name="T78" fmla="*/ 104 w 295"/>
                  <a:gd name="T79" fmla="*/ 2 h 166"/>
                  <a:gd name="T80" fmla="*/ 104 w 295"/>
                  <a:gd name="T81" fmla="*/ 2 h 166"/>
                  <a:gd name="T82" fmla="*/ 120 w 295"/>
                  <a:gd name="T83" fmla="*/ 6 h 166"/>
                  <a:gd name="T84" fmla="*/ 134 w 295"/>
                  <a:gd name="T85" fmla="*/ 12 h 166"/>
                  <a:gd name="T86" fmla="*/ 150 w 295"/>
                  <a:gd name="T87" fmla="*/ 20 h 166"/>
                  <a:gd name="T88" fmla="*/ 165 w 295"/>
                  <a:gd name="T89" fmla="*/ 28 h 166"/>
                  <a:gd name="T90" fmla="*/ 165 w 295"/>
                  <a:gd name="T91" fmla="*/ 28 h 166"/>
                  <a:gd name="T92" fmla="*/ 193 w 295"/>
                  <a:gd name="T93" fmla="*/ 48 h 166"/>
                  <a:gd name="T94" fmla="*/ 217 w 295"/>
                  <a:gd name="T95" fmla="*/ 70 h 166"/>
                  <a:gd name="T96" fmla="*/ 257 w 295"/>
                  <a:gd name="T97" fmla="*/ 110 h 166"/>
                  <a:gd name="T98" fmla="*/ 257 w 295"/>
                  <a:gd name="T99" fmla="*/ 110 h 166"/>
                  <a:gd name="T100" fmla="*/ 285 w 295"/>
                  <a:gd name="T101" fmla="*/ 136 h 166"/>
                  <a:gd name="T102" fmla="*/ 285 w 295"/>
                  <a:gd name="T103" fmla="*/ 136 h 166"/>
                  <a:gd name="T104" fmla="*/ 291 w 295"/>
                  <a:gd name="T105" fmla="*/ 142 h 166"/>
                  <a:gd name="T106" fmla="*/ 291 w 295"/>
                  <a:gd name="T107" fmla="*/ 142 h 166"/>
                  <a:gd name="T108" fmla="*/ 295 w 295"/>
                  <a:gd name="T109" fmla="*/ 144 h 166"/>
                  <a:gd name="T110" fmla="*/ 277 w 295"/>
                  <a:gd name="T11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166">
                    <a:moveTo>
                      <a:pt x="277" y="166"/>
                    </a:moveTo>
                    <a:lnTo>
                      <a:pt x="277" y="166"/>
                    </a:lnTo>
                    <a:lnTo>
                      <a:pt x="275" y="164"/>
                    </a:lnTo>
                    <a:lnTo>
                      <a:pt x="275" y="164"/>
                    </a:lnTo>
                    <a:lnTo>
                      <a:pt x="265" y="156"/>
                    </a:lnTo>
                    <a:lnTo>
                      <a:pt x="265" y="156"/>
                    </a:lnTo>
                    <a:lnTo>
                      <a:pt x="239" y="126"/>
                    </a:lnTo>
                    <a:lnTo>
                      <a:pt x="239" y="126"/>
                    </a:lnTo>
                    <a:lnTo>
                      <a:pt x="203" y="84"/>
                    </a:lnTo>
                    <a:lnTo>
                      <a:pt x="181" y="62"/>
                    </a:lnTo>
                    <a:lnTo>
                      <a:pt x="157" y="40"/>
                    </a:lnTo>
                    <a:lnTo>
                      <a:pt x="157" y="40"/>
                    </a:lnTo>
                    <a:lnTo>
                      <a:pt x="144" y="32"/>
                    </a:lnTo>
                    <a:lnTo>
                      <a:pt x="130" y="24"/>
                    </a:lnTo>
                    <a:lnTo>
                      <a:pt x="116" y="16"/>
                    </a:lnTo>
                    <a:lnTo>
                      <a:pt x="102" y="12"/>
                    </a:lnTo>
                    <a:lnTo>
                      <a:pt x="102" y="12"/>
                    </a:lnTo>
                    <a:lnTo>
                      <a:pt x="88" y="8"/>
                    </a:lnTo>
                    <a:lnTo>
                      <a:pt x="74" y="8"/>
                    </a:lnTo>
                    <a:lnTo>
                      <a:pt x="74" y="8"/>
                    </a:lnTo>
                    <a:lnTo>
                      <a:pt x="60" y="8"/>
                    </a:lnTo>
                    <a:lnTo>
                      <a:pt x="48" y="10"/>
                    </a:lnTo>
                    <a:lnTo>
                      <a:pt x="48" y="10"/>
                    </a:lnTo>
                    <a:lnTo>
                      <a:pt x="28" y="18"/>
                    </a:lnTo>
                    <a:lnTo>
                      <a:pt x="28" y="18"/>
                    </a:lnTo>
                    <a:lnTo>
                      <a:pt x="12" y="26"/>
                    </a:lnTo>
                    <a:lnTo>
                      <a:pt x="12" y="26"/>
                    </a:lnTo>
                    <a:lnTo>
                      <a:pt x="0" y="34"/>
                    </a:lnTo>
                    <a:lnTo>
                      <a:pt x="0" y="34"/>
                    </a:lnTo>
                    <a:lnTo>
                      <a:pt x="12" y="24"/>
                    </a:lnTo>
                    <a:lnTo>
                      <a:pt x="12" y="24"/>
                    </a:lnTo>
                    <a:lnTo>
                      <a:pt x="26" y="16"/>
                    </a:lnTo>
                    <a:lnTo>
                      <a:pt x="26" y="16"/>
                    </a:lnTo>
                    <a:lnTo>
                      <a:pt x="48" y="6"/>
                    </a:lnTo>
                    <a:lnTo>
                      <a:pt x="48" y="6"/>
                    </a:lnTo>
                    <a:lnTo>
                      <a:pt x="60" y="2"/>
                    </a:lnTo>
                    <a:lnTo>
                      <a:pt x="74" y="0"/>
                    </a:lnTo>
                    <a:lnTo>
                      <a:pt x="74" y="0"/>
                    </a:lnTo>
                    <a:lnTo>
                      <a:pt x="88" y="0"/>
                    </a:lnTo>
                    <a:lnTo>
                      <a:pt x="104" y="2"/>
                    </a:lnTo>
                    <a:lnTo>
                      <a:pt x="104" y="2"/>
                    </a:lnTo>
                    <a:lnTo>
                      <a:pt x="120" y="6"/>
                    </a:lnTo>
                    <a:lnTo>
                      <a:pt x="134" y="12"/>
                    </a:lnTo>
                    <a:lnTo>
                      <a:pt x="150" y="20"/>
                    </a:lnTo>
                    <a:lnTo>
                      <a:pt x="165" y="28"/>
                    </a:lnTo>
                    <a:lnTo>
                      <a:pt x="165" y="28"/>
                    </a:lnTo>
                    <a:lnTo>
                      <a:pt x="193" y="48"/>
                    </a:lnTo>
                    <a:lnTo>
                      <a:pt x="217" y="70"/>
                    </a:lnTo>
                    <a:lnTo>
                      <a:pt x="257" y="110"/>
                    </a:lnTo>
                    <a:lnTo>
                      <a:pt x="257" y="110"/>
                    </a:lnTo>
                    <a:lnTo>
                      <a:pt x="285" y="136"/>
                    </a:lnTo>
                    <a:lnTo>
                      <a:pt x="285" y="136"/>
                    </a:lnTo>
                    <a:lnTo>
                      <a:pt x="291" y="142"/>
                    </a:lnTo>
                    <a:lnTo>
                      <a:pt x="291" y="142"/>
                    </a:lnTo>
                    <a:lnTo>
                      <a:pt x="295" y="144"/>
                    </a:lnTo>
                    <a:lnTo>
                      <a:pt x="27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61">
                <a:extLst>
                  <a:ext uri="{FF2B5EF4-FFF2-40B4-BE49-F238E27FC236}">
                    <a16:creationId xmlns:a16="http://schemas.microsoft.com/office/drawing/2014/main" id="{5F530A66-31DB-423D-AAC6-58F4F906E875}"/>
                  </a:ext>
                </a:extLst>
              </p:cNvPr>
              <p:cNvSpPr>
                <a:spLocks/>
              </p:cNvSpPr>
              <p:nvPr/>
            </p:nvSpPr>
            <p:spPr bwMode="auto">
              <a:xfrm>
                <a:off x="8550" y="4737"/>
                <a:ext cx="113" cy="1037"/>
              </a:xfrm>
              <a:custGeom>
                <a:avLst/>
                <a:gdLst>
                  <a:gd name="T0" fmla="*/ 113 w 113"/>
                  <a:gd name="T1" fmla="*/ 24 h 1037"/>
                  <a:gd name="T2" fmla="*/ 111 w 113"/>
                  <a:gd name="T3" fmla="*/ 26 h 1037"/>
                  <a:gd name="T4" fmla="*/ 105 w 113"/>
                  <a:gd name="T5" fmla="*/ 30 h 1037"/>
                  <a:gd name="T6" fmla="*/ 86 w 113"/>
                  <a:gd name="T7" fmla="*/ 54 h 1037"/>
                  <a:gd name="T8" fmla="*/ 74 w 113"/>
                  <a:gd name="T9" fmla="*/ 72 h 1037"/>
                  <a:gd name="T10" fmla="*/ 50 w 113"/>
                  <a:gd name="T11" fmla="*/ 126 h 1037"/>
                  <a:gd name="T12" fmla="*/ 38 w 113"/>
                  <a:gd name="T13" fmla="*/ 158 h 1037"/>
                  <a:gd name="T14" fmla="*/ 24 w 113"/>
                  <a:gd name="T15" fmla="*/ 234 h 1037"/>
                  <a:gd name="T16" fmla="*/ 20 w 113"/>
                  <a:gd name="T17" fmla="*/ 322 h 1037"/>
                  <a:gd name="T18" fmla="*/ 26 w 113"/>
                  <a:gd name="T19" fmla="*/ 368 h 1037"/>
                  <a:gd name="T20" fmla="*/ 34 w 113"/>
                  <a:gd name="T21" fmla="*/ 417 h 1037"/>
                  <a:gd name="T22" fmla="*/ 50 w 113"/>
                  <a:gd name="T23" fmla="*/ 515 h 1037"/>
                  <a:gd name="T24" fmla="*/ 62 w 113"/>
                  <a:gd name="T25" fmla="*/ 613 h 1037"/>
                  <a:gd name="T26" fmla="*/ 76 w 113"/>
                  <a:gd name="T27" fmla="*/ 797 h 1037"/>
                  <a:gd name="T28" fmla="*/ 76 w 113"/>
                  <a:gd name="T29" fmla="*/ 877 h 1037"/>
                  <a:gd name="T30" fmla="*/ 74 w 113"/>
                  <a:gd name="T31" fmla="*/ 913 h 1037"/>
                  <a:gd name="T32" fmla="*/ 66 w 113"/>
                  <a:gd name="T33" fmla="*/ 973 h 1037"/>
                  <a:gd name="T34" fmla="*/ 60 w 113"/>
                  <a:gd name="T35" fmla="*/ 995 h 1037"/>
                  <a:gd name="T36" fmla="*/ 48 w 113"/>
                  <a:gd name="T37" fmla="*/ 1027 h 1037"/>
                  <a:gd name="T38" fmla="*/ 40 w 113"/>
                  <a:gd name="T39" fmla="*/ 1037 h 1037"/>
                  <a:gd name="T40" fmla="*/ 48 w 113"/>
                  <a:gd name="T41" fmla="*/ 1027 h 1037"/>
                  <a:gd name="T42" fmla="*/ 54 w 113"/>
                  <a:gd name="T43" fmla="*/ 1013 h 1037"/>
                  <a:gd name="T44" fmla="*/ 60 w 113"/>
                  <a:gd name="T45" fmla="*/ 995 h 1037"/>
                  <a:gd name="T46" fmla="*/ 68 w 113"/>
                  <a:gd name="T47" fmla="*/ 945 h 1037"/>
                  <a:gd name="T48" fmla="*/ 72 w 113"/>
                  <a:gd name="T49" fmla="*/ 877 h 1037"/>
                  <a:gd name="T50" fmla="*/ 72 w 113"/>
                  <a:gd name="T51" fmla="*/ 839 h 1037"/>
                  <a:gd name="T52" fmla="*/ 62 w 113"/>
                  <a:gd name="T53" fmla="*/ 709 h 1037"/>
                  <a:gd name="T54" fmla="*/ 36 w 113"/>
                  <a:gd name="T55" fmla="*/ 517 h 1037"/>
                  <a:gd name="T56" fmla="*/ 18 w 113"/>
                  <a:gd name="T57" fmla="*/ 419 h 1037"/>
                  <a:gd name="T58" fmla="*/ 8 w 113"/>
                  <a:gd name="T59" fmla="*/ 372 h 1037"/>
                  <a:gd name="T60" fmla="*/ 2 w 113"/>
                  <a:gd name="T61" fmla="*/ 324 h 1037"/>
                  <a:gd name="T62" fmla="*/ 0 w 113"/>
                  <a:gd name="T63" fmla="*/ 278 h 1037"/>
                  <a:gd name="T64" fmla="*/ 6 w 113"/>
                  <a:gd name="T65" fmla="*/ 190 h 1037"/>
                  <a:gd name="T66" fmla="*/ 16 w 113"/>
                  <a:gd name="T67" fmla="*/ 152 h 1037"/>
                  <a:gd name="T68" fmla="*/ 38 w 113"/>
                  <a:gd name="T69" fmla="*/ 86 h 1037"/>
                  <a:gd name="T70" fmla="*/ 62 w 113"/>
                  <a:gd name="T71" fmla="*/ 38 h 1037"/>
                  <a:gd name="T72" fmla="*/ 74 w 113"/>
                  <a:gd name="T73" fmla="*/ 22 h 1037"/>
                  <a:gd name="T74" fmla="*/ 86 w 113"/>
                  <a:gd name="T75" fmla="*/ 10 h 1037"/>
                  <a:gd name="T76" fmla="*/ 94 w 113"/>
                  <a:gd name="T77" fmla="*/ 2 h 1037"/>
                  <a:gd name="T78" fmla="*/ 113 w 113"/>
                  <a:gd name="T79" fmla="*/ 24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 h="1037">
                    <a:moveTo>
                      <a:pt x="113" y="24"/>
                    </a:moveTo>
                    <a:lnTo>
                      <a:pt x="113" y="24"/>
                    </a:lnTo>
                    <a:lnTo>
                      <a:pt x="111" y="26"/>
                    </a:lnTo>
                    <a:lnTo>
                      <a:pt x="111" y="26"/>
                    </a:lnTo>
                    <a:lnTo>
                      <a:pt x="105" y="30"/>
                    </a:lnTo>
                    <a:lnTo>
                      <a:pt x="105" y="30"/>
                    </a:lnTo>
                    <a:lnTo>
                      <a:pt x="96" y="38"/>
                    </a:lnTo>
                    <a:lnTo>
                      <a:pt x="86" y="54"/>
                    </a:lnTo>
                    <a:lnTo>
                      <a:pt x="86" y="54"/>
                    </a:lnTo>
                    <a:lnTo>
                      <a:pt x="74" y="72"/>
                    </a:lnTo>
                    <a:lnTo>
                      <a:pt x="60" y="96"/>
                    </a:lnTo>
                    <a:lnTo>
                      <a:pt x="50" y="126"/>
                    </a:lnTo>
                    <a:lnTo>
                      <a:pt x="38" y="158"/>
                    </a:lnTo>
                    <a:lnTo>
                      <a:pt x="38" y="158"/>
                    </a:lnTo>
                    <a:lnTo>
                      <a:pt x="30" y="194"/>
                    </a:lnTo>
                    <a:lnTo>
                      <a:pt x="24" y="234"/>
                    </a:lnTo>
                    <a:lnTo>
                      <a:pt x="20" y="278"/>
                    </a:lnTo>
                    <a:lnTo>
                      <a:pt x="20" y="322"/>
                    </a:lnTo>
                    <a:lnTo>
                      <a:pt x="20" y="322"/>
                    </a:lnTo>
                    <a:lnTo>
                      <a:pt x="26" y="368"/>
                    </a:lnTo>
                    <a:lnTo>
                      <a:pt x="26" y="368"/>
                    </a:lnTo>
                    <a:lnTo>
                      <a:pt x="34" y="417"/>
                    </a:lnTo>
                    <a:lnTo>
                      <a:pt x="34" y="417"/>
                    </a:lnTo>
                    <a:lnTo>
                      <a:pt x="50" y="515"/>
                    </a:lnTo>
                    <a:lnTo>
                      <a:pt x="50" y="515"/>
                    </a:lnTo>
                    <a:lnTo>
                      <a:pt x="62" y="613"/>
                    </a:lnTo>
                    <a:lnTo>
                      <a:pt x="72" y="707"/>
                    </a:lnTo>
                    <a:lnTo>
                      <a:pt x="76" y="797"/>
                    </a:lnTo>
                    <a:lnTo>
                      <a:pt x="76" y="839"/>
                    </a:lnTo>
                    <a:lnTo>
                      <a:pt x="76" y="877"/>
                    </a:lnTo>
                    <a:lnTo>
                      <a:pt x="76" y="877"/>
                    </a:lnTo>
                    <a:lnTo>
                      <a:pt x="74" y="913"/>
                    </a:lnTo>
                    <a:lnTo>
                      <a:pt x="72" y="945"/>
                    </a:lnTo>
                    <a:lnTo>
                      <a:pt x="66" y="973"/>
                    </a:lnTo>
                    <a:lnTo>
                      <a:pt x="60" y="995"/>
                    </a:lnTo>
                    <a:lnTo>
                      <a:pt x="60" y="995"/>
                    </a:lnTo>
                    <a:lnTo>
                      <a:pt x="54" y="1015"/>
                    </a:lnTo>
                    <a:lnTo>
                      <a:pt x="48" y="1027"/>
                    </a:lnTo>
                    <a:lnTo>
                      <a:pt x="48" y="1027"/>
                    </a:lnTo>
                    <a:lnTo>
                      <a:pt x="40" y="1037"/>
                    </a:lnTo>
                    <a:lnTo>
                      <a:pt x="40" y="1037"/>
                    </a:lnTo>
                    <a:lnTo>
                      <a:pt x="48" y="1027"/>
                    </a:lnTo>
                    <a:lnTo>
                      <a:pt x="48" y="1027"/>
                    </a:lnTo>
                    <a:lnTo>
                      <a:pt x="54" y="1013"/>
                    </a:lnTo>
                    <a:lnTo>
                      <a:pt x="60" y="995"/>
                    </a:lnTo>
                    <a:lnTo>
                      <a:pt x="60" y="995"/>
                    </a:lnTo>
                    <a:lnTo>
                      <a:pt x="64" y="973"/>
                    </a:lnTo>
                    <a:lnTo>
                      <a:pt x="68" y="945"/>
                    </a:lnTo>
                    <a:lnTo>
                      <a:pt x="70" y="913"/>
                    </a:lnTo>
                    <a:lnTo>
                      <a:pt x="72" y="877"/>
                    </a:lnTo>
                    <a:lnTo>
                      <a:pt x="72" y="877"/>
                    </a:lnTo>
                    <a:lnTo>
                      <a:pt x="72" y="839"/>
                    </a:lnTo>
                    <a:lnTo>
                      <a:pt x="70" y="797"/>
                    </a:lnTo>
                    <a:lnTo>
                      <a:pt x="62" y="709"/>
                    </a:lnTo>
                    <a:lnTo>
                      <a:pt x="50" y="613"/>
                    </a:lnTo>
                    <a:lnTo>
                      <a:pt x="36" y="517"/>
                    </a:lnTo>
                    <a:lnTo>
                      <a:pt x="36" y="517"/>
                    </a:lnTo>
                    <a:lnTo>
                      <a:pt x="18" y="419"/>
                    </a:lnTo>
                    <a:lnTo>
                      <a:pt x="18" y="419"/>
                    </a:lnTo>
                    <a:lnTo>
                      <a:pt x="8" y="372"/>
                    </a:lnTo>
                    <a:lnTo>
                      <a:pt x="8" y="372"/>
                    </a:lnTo>
                    <a:lnTo>
                      <a:pt x="2" y="324"/>
                    </a:lnTo>
                    <a:lnTo>
                      <a:pt x="2" y="324"/>
                    </a:lnTo>
                    <a:lnTo>
                      <a:pt x="0" y="278"/>
                    </a:lnTo>
                    <a:lnTo>
                      <a:pt x="2" y="232"/>
                    </a:lnTo>
                    <a:lnTo>
                      <a:pt x="6" y="190"/>
                    </a:lnTo>
                    <a:lnTo>
                      <a:pt x="16" y="152"/>
                    </a:lnTo>
                    <a:lnTo>
                      <a:pt x="16" y="152"/>
                    </a:lnTo>
                    <a:lnTo>
                      <a:pt x="26" y="116"/>
                    </a:lnTo>
                    <a:lnTo>
                      <a:pt x="38" y="86"/>
                    </a:lnTo>
                    <a:lnTo>
                      <a:pt x="50" y="60"/>
                    </a:lnTo>
                    <a:lnTo>
                      <a:pt x="62" y="38"/>
                    </a:lnTo>
                    <a:lnTo>
                      <a:pt x="62" y="38"/>
                    </a:lnTo>
                    <a:lnTo>
                      <a:pt x="74" y="22"/>
                    </a:lnTo>
                    <a:lnTo>
                      <a:pt x="86" y="10"/>
                    </a:lnTo>
                    <a:lnTo>
                      <a:pt x="86" y="10"/>
                    </a:lnTo>
                    <a:lnTo>
                      <a:pt x="94" y="2"/>
                    </a:lnTo>
                    <a:lnTo>
                      <a:pt x="94" y="2"/>
                    </a:lnTo>
                    <a:lnTo>
                      <a:pt x="98" y="0"/>
                    </a:lnTo>
                    <a:lnTo>
                      <a:pt x="11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62">
                <a:extLst>
                  <a:ext uri="{FF2B5EF4-FFF2-40B4-BE49-F238E27FC236}">
                    <a16:creationId xmlns:a16="http://schemas.microsoft.com/office/drawing/2014/main" id="{38DDDA2F-FE9B-494E-BCC6-9692779D5F50}"/>
                  </a:ext>
                </a:extLst>
              </p:cNvPr>
              <p:cNvSpPr>
                <a:spLocks/>
              </p:cNvSpPr>
              <p:nvPr/>
            </p:nvSpPr>
            <p:spPr bwMode="auto">
              <a:xfrm>
                <a:off x="8264" y="4535"/>
                <a:ext cx="409" cy="1491"/>
              </a:xfrm>
              <a:custGeom>
                <a:avLst/>
                <a:gdLst>
                  <a:gd name="T0" fmla="*/ 405 w 409"/>
                  <a:gd name="T1" fmla="*/ 28 h 1491"/>
                  <a:gd name="T2" fmla="*/ 384 w 409"/>
                  <a:gd name="T3" fmla="*/ 42 h 1491"/>
                  <a:gd name="T4" fmla="*/ 360 w 409"/>
                  <a:gd name="T5" fmla="*/ 80 h 1491"/>
                  <a:gd name="T6" fmla="*/ 344 w 409"/>
                  <a:gd name="T7" fmla="*/ 118 h 1491"/>
                  <a:gd name="T8" fmla="*/ 332 w 409"/>
                  <a:gd name="T9" fmla="*/ 166 h 1491"/>
                  <a:gd name="T10" fmla="*/ 326 w 409"/>
                  <a:gd name="T11" fmla="*/ 254 h 1491"/>
                  <a:gd name="T12" fmla="*/ 326 w 409"/>
                  <a:gd name="T13" fmla="*/ 320 h 1491"/>
                  <a:gd name="T14" fmla="*/ 338 w 409"/>
                  <a:gd name="T15" fmla="*/ 430 h 1491"/>
                  <a:gd name="T16" fmla="*/ 364 w 409"/>
                  <a:gd name="T17" fmla="*/ 590 h 1491"/>
                  <a:gd name="T18" fmla="*/ 384 w 409"/>
                  <a:gd name="T19" fmla="*/ 765 h 1491"/>
                  <a:gd name="T20" fmla="*/ 399 w 409"/>
                  <a:gd name="T21" fmla="*/ 943 h 1491"/>
                  <a:gd name="T22" fmla="*/ 399 w 409"/>
                  <a:gd name="T23" fmla="*/ 1123 h 1491"/>
                  <a:gd name="T24" fmla="*/ 391 w 409"/>
                  <a:gd name="T25" fmla="*/ 1211 h 1491"/>
                  <a:gd name="T26" fmla="*/ 380 w 409"/>
                  <a:gd name="T27" fmla="*/ 1255 h 1491"/>
                  <a:gd name="T28" fmla="*/ 366 w 409"/>
                  <a:gd name="T29" fmla="*/ 1285 h 1491"/>
                  <a:gd name="T30" fmla="*/ 350 w 409"/>
                  <a:gd name="T31" fmla="*/ 1301 h 1491"/>
                  <a:gd name="T32" fmla="*/ 324 w 409"/>
                  <a:gd name="T33" fmla="*/ 1317 h 1491"/>
                  <a:gd name="T34" fmla="*/ 288 w 409"/>
                  <a:gd name="T35" fmla="*/ 1339 h 1491"/>
                  <a:gd name="T36" fmla="*/ 150 w 409"/>
                  <a:gd name="T37" fmla="*/ 1411 h 1491"/>
                  <a:gd name="T38" fmla="*/ 60 w 409"/>
                  <a:gd name="T39" fmla="*/ 1461 h 1491"/>
                  <a:gd name="T40" fmla="*/ 22 w 409"/>
                  <a:gd name="T41" fmla="*/ 1487 h 1491"/>
                  <a:gd name="T42" fmla="*/ 6 w 409"/>
                  <a:gd name="T43" fmla="*/ 1491 h 1491"/>
                  <a:gd name="T44" fmla="*/ 0 w 409"/>
                  <a:gd name="T45" fmla="*/ 1487 h 1491"/>
                  <a:gd name="T46" fmla="*/ 4 w 409"/>
                  <a:gd name="T47" fmla="*/ 1465 h 1491"/>
                  <a:gd name="T48" fmla="*/ 16 w 409"/>
                  <a:gd name="T49" fmla="*/ 1441 h 1491"/>
                  <a:gd name="T50" fmla="*/ 46 w 409"/>
                  <a:gd name="T51" fmla="*/ 1405 h 1491"/>
                  <a:gd name="T52" fmla="*/ 74 w 409"/>
                  <a:gd name="T53" fmla="*/ 1379 h 1491"/>
                  <a:gd name="T54" fmla="*/ 110 w 409"/>
                  <a:gd name="T55" fmla="*/ 1357 h 1491"/>
                  <a:gd name="T56" fmla="*/ 130 w 409"/>
                  <a:gd name="T57" fmla="*/ 1349 h 1491"/>
                  <a:gd name="T58" fmla="*/ 110 w 409"/>
                  <a:gd name="T59" fmla="*/ 1357 h 1491"/>
                  <a:gd name="T60" fmla="*/ 60 w 409"/>
                  <a:gd name="T61" fmla="*/ 1391 h 1491"/>
                  <a:gd name="T62" fmla="*/ 32 w 409"/>
                  <a:gd name="T63" fmla="*/ 1423 h 1491"/>
                  <a:gd name="T64" fmla="*/ 10 w 409"/>
                  <a:gd name="T65" fmla="*/ 1455 h 1491"/>
                  <a:gd name="T66" fmla="*/ 2 w 409"/>
                  <a:gd name="T67" fmla="*/ 1479 h 1491"/>
                  <a:gd name="T68" fmla="*/ 4 w 409"/>
                  <a:gd name="T69" fmla="*/ 1489 h 1491"/>
                  <a:gd name="T70" fmla="*/ 14 w 409"/>
                  <a:gd name="T71" fmla="*/ 1487 h 1491"/>
                  <a:gd name="T72" fmla="*/ 32 w 409"/>
                  <a:gd name="T73" fmla="*/ 1475 h 1491"/>
                  <a:gd name="T74" fmla="*/ 86 w 409"/>
                  <a:gd name="T75" fmla="*/ 1441 h 1491"/>
                  <a:gd name="T76" fmla="*/ 216 w 409"/>
                  <a:gd name="T77" fmla="*/ 1371 h 1491"/>
                  <a:gd name="T78" fmla="*/ 320 w 409"/>
                  <a:gd name="T79" fmla="*/ 1311 h 1491"/>
                  <a:gd name="T80" fmla="*/ 336 w 409"/>
                  <a:gd name="T81" fmla="*/ 1301 h 1491"/>
                  <a:gd name="T82" fmla="*/ 352 w 409"/>
                  <a:gd name="T83" fmla="*/ 1287 h 1491"/>
                  <a:gd name="T84" fmla="*/ 370 w 409"/>
                  <a:gd name="T85" fmla="*/ 1251 h 1491"/>
                  <a:gd name="T86" fmla="*/ 380 w 409"/>
                  <a:gd name="T87" fmla="*/ 1211 h 1491"/>
                  <a:gd name="T88" fmla="*/ 389 w 409"/>
                  <a:gd name="T89" fmla="*/ 1123 h 1491"/>
                  <a:gd name="T90" fmla="*/ 389 w 409"/>
                  <a:gd name="T91" fmla="*/ 1035 h 1491"/>
                  <a:gd name="T92" fmla="*/ 378 w 409"/>
                  <a:gd name="T93" fmla="*/ 855 h 1491"/>
                  <a:gd name="T94" fmla="*/ 346 w 409"/>
                  <a:gd name="T95" fmla="*/ 592 h 1491"/>
                  <a:gd name="T96" fmla="*/ 332 w 409"/>
                  <a:gd name="T97" fmla="*/ 512 h 1491"/>
                  <a:gd name="T98" fmla="*/ 306 w 409"/>
                  <a:gd name="T99" fmla="*/ 358 h 1491"/>
                  <a:gd name="T100" fmla="*/ 302 w 409"/>
                  <a:gd name="T101" fmla="*/ 286 h 1491"/>
                  <a:gd name="T102" fmla="*/ 304 w 409"/>
                  <a:gd name="T103" fmla="*/ 190 h 1491"/>
                  <a:gd name="T104" fmla="*/ 312 w 409"/>
                  <a:gd name="T105" fmla="*/ 134 h 1491"/>
                  <a:gd name="T106" fmla="*/ 334 w 409"/>
                  <a:gd name="T107" fmla="*/ 66 h 1491"/>
                  <a:gd name="T108" fmla="*/ 354 w 409"/>
                  <a:gd name="T109" fmla="*/ 34 h 1491"/>
                  <a:gd name="T110" fmla="*/ 374 w 409"/>
                  <a:gd name="T111" fmla="*/ 14 h 1491"/>
                  <a:gd name="T112" fmla="*/ 409 w 409"/>
                  <a:gd name="T113" fmla="*/ 24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9" h="1491">
                    <a:moveTo>
                      <a:pt x="409" y="24"/>
                    </a:moveTo>
                    <a:lnTo>
                      <a:pt x="409" y="24"/>
                    </a:lnTo>
                    <a:lnTo>
                      <a:pt x="405" y="28"/>
                    </a:lnTo>
                    <a:lnTo>
                      <a:pt x="393" y="36"/>
                    </a:lnTo>
                    <a:lnTo>
                      <a:pt x="393" y="36"/>
                    </a:lnTo>
                    <a:lnTo>
                      <a:pt x="384" y="42"/>
                    </a:lnTo>
                    <a:lnTo>
                      <a:pt x="376" y="52"/>
                    </a:lnTo>
                    <a:lnTo>
                      <a:pt x="368" y="64"/>
                    </a:lnTo>
                    <a:lnTo>
                      <a:pt x="360" y="80"/>
                    </a:lnTo>
                    <a:lnTo>
                      <a:pt x="360" y="80"/>
                    </a:lnTo>
                    <a:lnTo>
                      <a:pt x="352" y="96"/>
                    </a:lnTo>
                    <a:lnTo>
                      <a:pt x="344" y="118"/>
                    </a:lnTo>
                    <a:lnTo>
                      <a:pt x="338" y="140"/>
                    </a:lnTo>
                    <a:lnTo>
                      <a:pt x="332" y="166"/>
                    </a:lnTo>
                    <a:lnTo>
                      <a:pt x="332" y="166"/>
                    </a:lnTo>
                    <a:lnTo>
                      <a:pt x="328" y="194"/>
                    </a:lnTo>
                    <a:lnTo>
                      <a:pt x="326" y="222"/>
                    </a:lnTo>
                    <a:lnTo>
                      <a:pt x="326" y="254"/>
                    </a:lnTo>
                    <a:lnTo>
                      <a:pt x="326" y="286"/>
                    </a:lnTo>
                    <a:lnTo>
                      <a:pt x="326" y="286"/>
                    </a:lnTo>
                    <a:lnTo>
                      <a:pt x="326" y="320"/>
                    </a:lnTo>
                    <a:lnTo>
                      <a:pt x="330" y="356"/>
                    </a:lnTo>
                    <a:lnTo>
                      <a:pt x="338" y="430"/>
                    </a:lnTo>
                    <a:lnTo>
                      <a:pt x="338" y="430"/>
                    </a:lnTo>
                    <a:lnTo>
                      <a:pt x="352" y="508"/>
                    </a:lnTo>
                    <a:lnTo>
                      <a:pt x="352" y="508"/>
                    </a:lnTo>
                    <a:lnTo>
                      <a:pt x="364" y="590"/>
                    </a:lnTo>
                    <a:lnTo>
                      <a:pt x="364" y="590"/>
                    </a:lnTo>
                    <a:lnTo>
                      <a:pt x="376" y="677"/>
                    </a:lnTo>
                    <a:lnTo>
                      <a:pt x="384" y="765"/>
                    </a:lnTo>
                    <a:lnTo>
                      <a:pt x="393" y="853"/>
                    </a:lnTo>
                    <a:lnTo>
                      <a:pt x="399" y="943"/>
                    </a:lnTo>
                    <a:lnTo>
                      <a:pt x="399" y="943"/>
                    </a:lnTo>
                    <a:lnTo>
                      <a:pt x="401" y="1033"/>
                    </a:lnTo>
                    <a:lnTo>
                      <a:pt x="401" y="1079"/>
                    </a:lnTo>
                    <a:lnTo>
                      <a:pt x="399" y="1123"/>
                    </a:lnTo>
                    <a:lnTo>
                      <a:pt x="399" y="1123"/>
                    </a:lnTo>
                    <a:lnTo>
                      <a:pt x="395" y="1167"/>
                    </a:lnTo>
                    <a:lnTo>
                      <a:pt x="391" y="1211"/>
                    </a:lnTo>
                    <a:lnTo>
                      <a:pt x="391" y="1211"/>
                    </a:lnTo>
                    <a:lnTo>
                      <a:pt x="384" y="1233"/>
                    </a:lnTo>
                    <a:lnTo>
                      <a:pt x="380" y="1255"/>
                    </a:lnTo>
                    <a:lnTo>
                      <a:pt x="380" y="1255"/>
                    </a:lnTo>
                    <a:lnTo>
                      <a:pt x="370" y="1275"/>
                    </a:lnTo>
                    <a:lnTo>
                      <a:pt x="366" y="1285"/>
                    </a:lnTo>
                    <a:lnTo>
                      <a:pt x="358" y="1293"/>
                    </a:lnTo>
                    <a:lnTo>
                      <a:pt x="358" y="1293"/>
                    </a:lnTo>
                    <a:lnTo>
                      <a:pt x="350" y="1301"/>
                    </a:lnTo>
                    <a:lnTo>
                      <a:pt x="342" y="1307"/>
                    </a:lnTo>
                    <a:lnTo>
                      <a:pt x="342" y="1307"/>
                    </a:lnTo>
                    <a:lnTo>
                      <a:pt x="324" y="1317"/>
                    </a:lnTo>
                    <a:lnTo>
                      <a:pt x="324" y="1317"/>
                    </a:lnTo>
                    <a:lnTo>
                      <a:pt x="288" y="1339"/>
                    </a:lnTo>
                    <a:lnTo>
                      <a:pt x="288" y="1339"/>
                    </a:lnTo>
                    <a:lnTo>
                      <a:pt x="218" y="1377"/>
                    </a:lnTo>
                    <a:lnTo>
                      <a:pt x="218" y="1377"/>
                    </a:lnTo>
                    <a:lnTo>
                      <a:pt x="150" y="1411"/>
                    </a:lnTo>
                    <a:lnTo>
                      <a:pt x="88" y="1445"/>
                    </a:lnTo>
                    <a:lnTo>
                      <a:pt x="88" y="1445"/>
                    </a:lnTo>
                    <a:lnTo>
                      <a:pt x="60" y="1461"/>
                    </a:lnTo>
                    <a:lnTo>
                      <a:pt x="34" y="1477"/>
                    </a:lnTo>
                    <a:lnTo>
                      <a:pt x="34" y="1477"/>
                    </a:lnTo>
                    <a:lnTo>
                      <a:pt x="22" y="1487"/>
                    </a:lnTo>
                    <a:lnTo>
                      <a:pt x="14" y="1491"/>
                    </a:lnTo>
                    <a:lnTo>
                      <a:pt x="6" y="1491"/>
                    </a:lnTo>
                    <a:lnTo>
                      <a:pt x="6" y="1491"/>
                    </a:lnTo>
                    <a:lnTo>
                      <a:pt x="2" y="1491"/>
                    </a:lnTo>
                    <a:lnTo>
                      <a:pt x="0" y="1487"/>
                    </a:lnTo>
                    <a:lnTo>
                      <a:pt x="0" y="1487"/>
                    </a:lnTo>
                    <a:lnTo>
                      <a:pt x="0" y="1479"/>
                    </a:lnTo>
                    <a:lnTo>
                      <a:pt x="0" y="1479"/>
                    </a:lnTo>
                    <a:lnTo>
                      <a:pt x="4" y="1465"/>
                    </a:lnTo>
                    <a:lnTo>
                      <a:pt x="4" y="1465"/>
                    </a:lnTo>
                    <a:lnTo>
                      <a:pt x="10" y="1453"/>
                    </a:lnTo>
                    <a:lnTo>
                      <a:pt x="16" y="1441"/>
                    </a:lnTo>
                    <a:lnTo>
                      <a:pt x="30" y="1421"/>
                    </a:lnTo>
                    <a:lnTo>
                      <a:pt x="30" y="1421"/>
                    </a:lnTo>
                    <a:lnTo>
                      <a:pt x="46" y="1405"/>
                    </a:lnTo>
                    <a:lnTo>
                      <a:pt x="60" y="1391"/>
                    </a:lnTo>
                    <a:lnTo>
                      <a:pt x="60" y="1391"/>
                    </a:lnTo>
                    <a:lnTo>
                      <a:pt x="74" y="1379"/>
                    </a:lnTo>
                    <a:lnTo>
                      <a:pt x="88" y="1369"/>
                    </a:lnTo>
                    <a:lnTo>
                      <a:pt x="110" y="1357"/>
                    </a:lnTo>
                    <a:lnTo>
                      <a:pt x="110" y="1357"/>
                    </a:lnTo>
                    <a:lnTo>
                      <a:pt x="126" y="1351"/>
                    </a:lnTo>
                    <a:lnTo>
                      <a:pt x="130" y="1349"/>
                    </a:lnTo>
                    <a:lnTo>
                      <a:pt x="130" y="1349"/>
                    </a:lnTo>
                    <a:lnTo>
                      <a:pt x="126" y="1351"/>
                    </a:lnTo>
                    <a:lnTo>
                      <a:pt x="110" y="1357"/>
                    </a:lnTo>
                    <a:lnTo>
                      <a:pt x="110" y="1357"/>
                    </a:lnTo>
                    <a:lnTo>
                      <a:pt x="88" y="1369"/>
                    </a:lnTo>
                    <a:lnTo>
                      <a:pt x="74" y="1379"/>
                    </a:lnTo>
                    <a:lnTo>
                      <a:pt x="60" y="1391"/>
                    </a:lnTo>
                    <a:lnTo>
                      <a:pt x="60" y="1391"/>
                    </a:lnTo>
                    <a:lnTo>
                      <a:pt x="46" y="1405"/>
                    </a:lnTo>
                    <a:lnTo>
                      <a:pt x="32" y="1423"/>
                    </a:lnTo>
                    <a:lnTo>
                      <a:pt x="32" y="1423"/>
                    </a:lnTo>
                    <a:lnTo>
                      <a:pt x="18" y="1443"/>
                    </a:lnTo>
                    <a:lnTo>
                      <a:pt x="10" y="1455"/>
                    </a:lnTo>
                    <a:lnTo>
                      <a:pt x="6" y="1467"/>
                    </a:lnTo>
                    <a:lnTo>
                      <a:pt x="6" y="1467"/>
                    </a:lnTo>
                    <a:lnTo>
                      <a:pt x="2" y="1479"/>
                    </a:lnTo>
                    <a:lnTo>
                      <a:pt x="2" y="1479"/>
                    </a:lnTo>
                    <a:lnTo>
                      <a:pt x="2" y="1487"/>
                    </a:lnTo>
                    <a:lnTo>
                      <a:pt x="4" y="1489"/>
                    </a:lnTo>
                    <a:lnTo>
                      <a:pt x="6" y="1489"/>
                    </a:lnTo>
                    <a:lnTo>
                      <a:pt x="6" y="1489"/>
                    </a:lnTo>
                    <a:lnTo>
                      <a:pt x="14" y="1487"/>
                    </a:lnTo>
                    <a:lnTo>
                      <a:pt x="20" y="1485"/>
                    </a:lnTo>
                    <a:lnTo>
                      <a:pt x="32" y="1475"/>
                    </a:lnTo>
                    <a:lnTo>
                      <a:pt x="32" y="1475"/>
                    </a:lnTo>
                    <a:lnTo>
                      <a:pt x="58" y="1457"/>
                    </a:lnTo>
                    <a:lnTo>
                      <a:pt x="86" y="1441"/>
                    </a:lnTo>
                    <a:lnTo>
                      <a:pt x="86" y="1441"/>
                    </a:lnTo>
                    <a:lnTo>
                      <a:pt x="148" y="1407"/>
                    </a:lnTo>
                    <a:lnTo>
                      <a:pt x="216" y="1371"/>
                    </a:lnTo>
                    <a:lnTo>
                      <a:pt x="216" y="1371"/>
                    </a:lnTo>
                    <a:lnTo>
                      <a:pt x="284" y="1333"/>
                    </a:lnTo>
                    <a:lnTo>
                      <a:pt x="284" y="1333"/>
                    </a:lnTo>
                    <a:lnTo>
                      <a:pt x="320" y="1311"/>
                    </a:lnTo>
                    <a:lnTo>
                      <a:pt x="320" y="1311"/>
                    </a:lnTo>
                    <a:lnTo>
                      <a:pt x="336" y="1301"/>
                    </a:lnTo>
                    <a:lnTo>
                      <a:pt x="336" y="1301"/>
                    </a:lnTo>
                    <a:lnTo>
                      <a:pt x="346" y="1295"/>
                    </a:lnTo>
                    <a:lnTo>
                      <a:pt x="352" y="1287"/>
                    </a:lnTo>
                    <a:lnTo>
                      <a:pt x="352" y="1287"/>
                    </a:lnTo>
                    <a:lnTo>
                      <a:pt x="358" y="1281"/>
                    </a:lnTo>
                    <a:lnTo>
                      <a:pt x="364" y="1271"/>
                    </a:lnTo>
                    <a:lnTo>
                      <a:pt x="370" y="1251"/>
                    </a:lnTo>
                    <a:lnTo>
                      <a:pt x="370" y="1251"/>
                    </a:lnTo>
                    <a:lnTo>
                      <a:pt x="376" y="1231"/>
                    </a:lnTo>
                    <a:lnTo>
                      <a:pt x="380" y="1211"/>
                    </a:lnTo>
                    <a:lnTo>
                      <a:pt x="380" y="1211"/>
                    </a:lnTo>
                    <a:lnTo>
                      <a:pt x="384" y="1167"/>
                    </a:lnTo>
                    <a:lnTo>
                      <a:pt x="389" y="1123"/>
                    </a:lnTo>
                    <a:lnTo>
                      <a:pt x="389" y="1123"/>
                    </a:lnTo>
                    <a:lnTo>
                      <a:pt x="389" y="1079"/>
                    </a:lnTo>
                    <a:lnTo>
                      <a:pt x="389" y="1035"/>
                    </a:lnTo>
                    <a:lnTo>
                      <a:pt x="384" y="945"/>
                    </a:lnTo>
                    <a:lnTo>
                      <a:pt x="384" y="945"/>
                    </a:lnTo>
                    <a:lnTo>
                      <a:pt x="378" y="855"/>
                    </a:lnTo>
                    <a:lnTo>
                      <a:pt x="368" y="765"/>
                    </a:lnTo>
                    <a:lnTo>
                      <a:pt x="358" y="679"/>
                    </a:lnTo>
                    <a:lnTo>
                      <a:pt x="346" y="592"/>
                    </a:lnTo>
                    <a:lnTo>
                      <a:pt x="346" y="592"/>
                    </a:lnTo>
                    <a:lnTo>
                      <a:pt x="332" y="512"/>
                    </a:lnTo>
                    <a:lnTo>
                      <a:pt x="332" y="512"/>
                    </a:lnTo>
                    <a:lnTo>
                      <a:pt x="318" y="432"/>
                    </a:lnTo>
                    <a:lnTo>
                      <a:pt x="318" y="432"/>
                    </a:lnTo>
                    <a:lnTo>
                      <a:pt x="306" y="358"/>
                    </a:lnTo>
                    <a:lnTo>
                      <a:pt x="304" y="322"/>
                    </a:lnTo>
                    <a:lnTo>
                      <a:pt x="302" y="286"/>
                    </a:lnTo>
                    <a:lnTo>
                      <a:pt x="302" y="286"/>
                    </a:lnTo>
                    <a:lnTo>
                      <a:pt x="300" y="254"/>
                    </a:lnTo>
                    <a:lnTo>
                      <a:pt x="302" y="222"/>
                    </a:lnTo>
                    <a:lnTo>
                      <a:pt x="304" y="190"/>
                    </a:lnTo>
                    <a:lnTo>
                      <a:pt x="308" y="162"/>
                    </a:lnTo>
                    <a:lnTo>
                      <a:pt x="308" y="162"/>
                    </a:lnTo>
                    <a:lnTo>
                      <a:pt x="312" y="134"/>
                    </a:lnTo>
                    <a:lnTo>
                      <a:pt x="318" y="110"/>
                    </a:lnTo>
                    <a:lnTo>
                      <a:pt x="326" y="88"/>
                    </a:lnTo>
                    <a:lnTo>
                      <a:pt x="334" y="66"/>
                    </a:lnTo>
                    <a:lnTo>
                      <a:pt x="334" y="66"/>
                    </a:lnTo>
                    <a:lnTo>
                      <a:pt x="344" y="50"/>
                    </a:lnTo>
                    <a:lnTo>
                      <a:pt x="354" y="34"/>
                    </a:lnTo>
                    <a:lnTo>
                      <a:pt x="364" y="22"/>
                    </a:lnTo>
                    <a:lnTo>
                      <a:pt x="374" y="14"/>
                    </a:lnTo>
                    <a:lnTo>
                      <a:pt x="374" y="14"/>
                    </a:lnTo>
                    <a:lnTo>
                      <a:pt x="389" y="2"/>
                    </a:lnTo>
                    <a:lnTo>
                      <a:pt x="395" y="0"/>
                    </a:lnTo>
                    <a:lnTo>
                      <a:pt x="409"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63">
                <a:extLst>
                  <a:ext uri="{FF2B5EF4-FFF2-40B4-BE49-F238E27FC236}">
                    <a16:creationId xmlns:a16="http://schemas.microsoft.com/office/drawing/2014/main" id="{3B5C5007-4D91-4DCD-A69C-C7942D28217A}"/>
                  </a:ext>
                </a:extLst>
              </p:cNvPr>
              <p:cNvSpPr>
                <a:spLocks/>
              </p:cNvSpPr>
              <p:nvPr/>
            </p:nvSpPr>
            <p:spPr bwMode="auto">
              <a:xfrm>
                <a:off x="8436" y="5898"/>
                <a:ext cx="162" cy="168"/>
              </a:xfrm>
              <a:custGeom>
                <a:avLst/>
                <a:gdLst>
                  <a:gd name="T0" fmla="*/ 162 w 162"/>
                  <a:gd name="T1" fmla="*/ 10 h 168"/>
                  <a:gd name="T2" fmla="*/ 160 w 162"/>
                  <a:gd name="T3" fmla="*/ 14 h 168"/>
                  <a:gd name="T4" fmla="*/ 156 w 162"/>
                  <a:gd name="T5" fmla="*/ 28 h 168"/>
                  <a:gd name="T6" fmla="*/ 132 w 162"/>
                  <a:gd name="T7" fmla="*/ 70 h 168"/>
                  <a:gd name="T8" fmla="*/ 114 w 162"/>
                  <a:gd name="T9" fmla="*/ 98 h 168"/>
                  <a:gd name="T10" fmla="*/ 90 w 162"/>
                  <a:gd name="T11" fmla="*/ 124 h 168"/>
                  <a:gd name="T12" fmla="*/ 62 w 162"/>
                  <a:gd name="T13" fmla="*/ 150 h 168"/>
                  <a:gd name="T14" fmla="*/ 46 w 162"/>
                  <a:gd name="T15" fmla="*/ 162 h 168"/>
                  <a:gd name="T16" fmla="*/ 34 w 162"/>
                  <a:gd name="T17" fmla="*/ 166 h 168"/>
                  <a:gd name="T18" fmla="*/ 22 w 162"/>
                  <a:gd name="T19" fmla="*/ 168 h 168"/>
                  <a:gd name="T20" fmla="*/ 16 w 162"/>
                  <a:gd name="T21" fmla="*/ 166 h 168"/>
                  <a:gd name="T22" fmla="*/ 10 w 162"/>
                  <a:gd name="T23" fmla="*/ 162 h 168"/>
                  <a:gd name="T24" fmla="*/ 2 w 162"/>
                  <a:gd name="T25" fmla="*/ 152 h 168"/>
                  <a:gd name="T26" fmla="*/ 2 w 162"/>
                  <a:gd name="T27" fmla="*/ 148 h 168"/>
                  <a:gd name="T28" fmla="*/ 0 w 162"/>
                  <a:gd name="T29" fmla="*/ 146 h 168"/>
                  <a:gd name="T30" fmla="*/ 0 w 162"/>
                  <a:gd name="T31" fmla="*/ 142 h 168"/>
                  <a:gd name="T32" fmla="*/ 0 w 162"/>
                  <a:gd name="T33" fmla="*/ 130 h 168"/>
                  <a:gd name="T34" fmla="*/ 4 w 162"/>
                  <a:gd name="T35" fmla="*/ 110 h 168"/>
                  <a:gd name="T36" fmla="*/ 12 w 162"/>
                  <a:gd name="T37" fmla="*/ 94 h 168"/>
                  <a:gd name="T38" fmla="*/ 34 w 162"/>
                  <a:gd name="T39" fmla="*/ 64 h 168"/>
                  <a:gd name="T40" fmla="*/ 54 w 162"/>
                  <a:gd name="T41" fmla="*/ 42 h 168"/>
                  <a:gd name="T42" fmla="*/ 90 w 162"/>
                  <a:gd name="T43" fmla="*/ 10 h 168"/>
                  <a:gd name="T44" fmla="*/ 104 w 162"/>
                  <a:gd name="T45" fmla="*/ 0 h 168"/>
                  <a:gd name="T46" fmla="*/ 90 w 162"/>
                  <a:gd name="T47" fmla="*/ 12 h 168"/>
                  <a:gd name="T48" fmla="*/ 76 w 162"/>
                  <a:gd name="T49" fmla="*/ 26 h 168"/>
                  <a:gd name="T50" fmla="*/ 58 w 162"/>
                  <a:gd name="T51" fmla="*/ 44 h 168"/>
                  <a:gd name="T52" fmla="*/ 28 w 162"/>
                  <a:gd name="T53" fmla="*/ 82 h 168"/>
                  <a:gd name="T54" fmla="*/ 20 w 162"/>
                  <a:gd name="T55" fmla="*/ 98 h 168"/>
                  <a:gd name="T56" fmla="*/ 12 w 162"/>
                  <a:gd name="T57" fmla="*/ 122 h 168"/>
                  <a:gd name="T58" fmla="*/ 10 w 162"/>
                  <a:gd name="T59" fmla="*/ 130 h 168"/>
                  <a:gd name="T60" fmla="*/ 12 w 162"/>
                  <a:gd name="T61" fmla="*/ 138 h 168"/>
                  <a:gd name="T62" fmla="*/ 14 w 162"/>
                  <a:gd name="T63" fmla="*/ 146 h 168"/>
                  <a:gd name="T64" fmla="*/ 24 w 162"/>
                  <a:gd name="T65" fmla="*/ 152 h 168"/>
                  <a:gd name="T66" fmla="*/ 30 w 162"/>
                  <a:gd name="T67" fmla="*/ 152 h 168"/>
                  <a:gd name="T68" fmla="*/ 52 w 162"/>
                  <a:gd name="T69" fmla="*/ 138 h 168"/>
                  <a:gd name="T70" fmla="*/ 64 w 162"/>
                  <a:gd name="T71" fmla="*/ 126 h 168"/>
                  <a:gd name="T72" fmla="*/ 76 w 162"/>
                  <a:gd name="T73" fmla="*/ 112 h 168"/>
                  <a:gd name="T74" fmla="*/ 112 w 162"/>
                  <a:gd name="T75" fmla="*/ 58 h 168"/>
                  <a:gd name="T76" fmla="*/ 122 w 162"/>
                  <a:gd name="T77" fmla="*/ 36 h 168"/>
                  <a:gd name="T78" fmla="*/ 130 w 162"/>
                  <a:gd name="T79" fmla="*/ 18 h 168"/>
                  <a:gd name="T80" fmla="*/ 132 w 162"/>
                  <a:gd name="T81" fmla="*/ 8 h 168"/>
                  <a:gd name="T82" fmla="*/ 162 w 162"/>
                  <a:gd name="T83"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68">
                    <a:moveTo>
                      <a:pt x="162" y="10"/>
                    </a:moveTo>
                    <a:lnTo>
                      <a:pt x="162" y="10"/>
                    </a:lnTo>
                    <a:lnTo>
                      <a:pt x="160" y="14"/>
                    </a:lnTo>
                    <a:lnTo>
                      <a:pt x="160" y="14"/>
                    </a:lnTo>
                    <a:lnTo>
                      <a:pt x="156" y="28"/>
                    </a:lnTo>
                    <a:lnTo>
                      <a:pt x="156" y="28"/>
                    </a:lnTo>
                    <a:lnTo>
                      <a:pt x="146" y="48"/>
                    </a:lnTo>
                    <a:lnTo>
                      <a:pt x="132" y="70"/>
                    </a:lnTo>
                    <a:lnTo>
                      <a:pt x="132" y="70"/>
                    </a:lnTo>
                    <a:lnTo>
                      <a:pt x="114" y="98"/>
                    </a:lnTo>
                    <a:lnTo>
                      <a:pt x="90" y="124"/>
                    </a:lnTo>
                    <a:lnTo>
                      <a:pt x="90" y="124"/>
                    </a:lnTo>
                    <a:lnTo>
                      <a:pt x="78" y="138"/>
                    </a:lnTo>
                    <a:lnTo>
                      <a:pt x="62" y="150"/>
                    </a:lnTo>
                    <a:lnTo>
                      <a:pt x="62" y="150"/>
                    </a:lnTo>
                    <a:lnTo>
                      <a:pt x="46" y="162"/>
                    </a:lnTo>
                    <a:lnTo>
                      <a:pt x="46" y="162"/>
                    </a:lnTo>
                    <a:lnTo>
                      <a:pt x="34" y="166"/>
                    </a:lnTo>
                    <a:lnTo>
                      <a:pt x="28" y="168"/>
                    </a:lnTo>
                    <a:lnTo>
                      <a:pt x="22" y="168"/>
                    </a:lnTo>
                    <a:lnTo>
                      <a:pt x="22" y="168"/>
                    </a:lnTo>
                    <a:lnTo>
                      <a:pt x="16" y="166"/>
                    </a:lnTo>
                    <a:lnTo>
                      <a:pt x="10" y="162"/>
                    </a:lnTo>
                    <a:lnTo>
                      <a:pt x="10" y="162"/>
                    </a:lnTo>
                    <a:lnTo>
                      <a:pt x="6" y="156"/>
                    </a:lnTo>
                    <a:lnTo>
                      <a:pt x="2" y="152"/>
                    </a:lnTo>
                    <a:lnTo>
                      <a:pt x="2" y="152"/>
                    </a:lnTo>
                    <a:lnTo>
                      <a:pt x="2" y="148"/>
                    </a:lnTo>
                    <a:lnTo>
                      <a:pt x="0" y="146"/>
                    </a:lnTo>
                    <a:lnTo>
                      <a:pt x="0" y="146"/>
                    </a:lnTo>
                    <a:lnTo>
                      <a:pt x="0" y="142"/>
                    </a:lnTo>
                    <a:lnTo>
                      <a:pt x="0" y="142"/>
                    </a:lnTo>
                    <a:lnTo>
                      <a:pt x="0" y="130"/>
                    </a:lnTo>
                    <a:lnTo>
                      <a:pt x="0" y="130"/>
                    </a:lnTo>
                    <a:lnTo>
                      <a:pt x="0" y="120"/>
                    </a:lnTo>
                    <a:lnTo>
                      <a:pt x="4" y="110"/>
                    </a:lnTo>
                    <a:lnTo>
                      <a:pt x="12" y="94"/>
                    </a:lnTo>
                    <a:lnTo>
                      <a:pt x="12" y="94"/>
                    </a:lnTo>
                    <a:lnTo>
                      <a:pt x="22" y="78"/>
                    </a:lnTo>
                    <a:lnTo>
                      <a:pt x="34" y="64"/>
                    </a:lnTo>
                    <a:lnTo>
                      <a:pt x="54" y="42"/>
                    </a:lnTo>
                    <a:lnTo>
                      <a:pt x="54" y="42"/>
                    </a:lnTo>
                    <a:lnTo>
                      <a:pt x="74" y="24"/>
                    </a:lnTo>
                    <a:lnTo>
                      <a:pt x="90" y="10"/>
                    </a:lnTo>
                    <a:lnTo>
                      <a:pt x="90" y="10"/>
                    </a:lnTo>
                    <a:lnTo>
                      <a:pt x="104" y="0"/>
                    </a:lnTo>
                    <a:lnTo>
                      <a:pt x="104" y="0"/>
                    </a:lnTo>
                    <a:lnTo>
                      <a:pt x="90" y="12"/>
                    </a:lnTo>
                    <a:lnTo>
                      <a:pt x="90" y="12"/>
                    </a:lnTo>
                    <a:lnTo>
                      <a:pt x="76" y="26"/>
                    </a:lnTo>
                    <a:lnTo>
                      <a:pt x="58" y="44"/>
                    </a:lnTo>
                    <a:lnTo>
                      <a:pt x="58" y="44"/>
                    </a:lnTo>
                    <a:lnTo>
                      <a:pt x="38" y="68"/>
                    </a:lnTo>
                    <a:lnTo>
                      <a:pt x="28" y="82"/>
                    </a:lnTo>
                    <a:lnTo>
                      <a:pt x="20" y="98"/>
                    </a:lnTo>
                    <a:lnTo>
                      <a:pt x="20" y="98"/>
                    </a:lnTo>
                    <a:lnTo>
                      <a:pt x="14" y="114"/>
                    </a:lnTo>
                    <a:lnTo>
                      <a:pt x="12" y="122"/>
                    </a:lnTo>
                    <a:lnTo>
                      <a:pt x="10" y="130"/>
                    </a:lnTo>
                    <a:lnTo>
                      <a:pt x="10" y="130"/>
                    </a:lnTo>
                    <a:lnTo>
                      <a:pt x="12" y="138"/>
                    </a:lnTo>
                    <a:lnTo>
                      <a:pt x="12" y="138"/>
                    </a:lnTo>
                    <a:lnTo>
                      <a:pt x="14" y="146"/>
                    </a:lnTo>
                    <a:lnTo>
                      <a:pt x="14" y="146"/>
                    </a:lnTo>
                    <a:lnTo>
                      <a:pt x="18" y="152"/>
                    </a:lnTo>
                    <a:lnTo>
                      <a:pt x="24" y="152"/>
                    </a:lnTo>
                    <a:lnTo>
                      <a:pt x="24" y="152"/>
                    </a:lnTo>
                    <a:lnTo>
                      <a:pt x="30" y="152"/>
                    </a:lnTo>
                    <a:lnTo>
                      <a:pt x="38" y="148"/>
                    </a:lnTo>
                    <a:lnTo>
                      <a:pt x="52" y="138"/>
                    </a:lnTo>
                    <a:lnTo>
                      <a:pt x="52" y="138"/>
                    </a:lnTo>
                    <a:lnTo>
                      <a:pt x="64" y="126"/>
                    </a:lnTo>
                    <a:lnTo>
                      <a:pt x="76" y="112"/>
                    </a:lnTo>
                    <a:lnTo>
                      <a:pt x="76" y="112"/>
                    </a:lnTo>
                    <a:lnTo>
                      <a:pt x="96" y="84"/>
                    </a:lnTo>
                    <a:lnTo>
                      <a:pt x="112" y="58"/>
                    </a:lnTo>
                    <a:lnTo>
                      <a:pt x="112" y="58"/>
                    </a:lnTo>
                    <a:lnTo>
                      <a:pt x="122" y="36"/>
                    </a:lnTo>
                    <a:lnTo>
                      <a:pt x="130" y="18"/>
                    </a:lnTo>
                    <a:lnTo>
                      <a:pt x="130" y="18"/>
                    </a:lnTo>
                    <a:lnTo>
                      <a:pt x="132" y="8"/>
                    </a:lnTo>
                    <a:lnTo>
                      <a:pt x="132" y="8"/>
                    </a:lnTo>
                    <a:lnTo>
                      <a:pt x="134" y="2"/>
                    </a:lnTo>
                    <a:lnTo>
                      <a:pt x="16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64">
                <a:extLst>
                  <a:ext uri="{FF2B5EF4-FFF2-40B4-BE49-F238E27FC236}">
                    <a16:creationId xmlns:a16="http://schemas.microsoft.com/office/drawing/2014/main" id="{19CD365E-0281-4748-80D3-95061A3B7A0C}"/>
                  </a:ext>
                </a:extLst>
              </p:cNvPr>
              <p:cNvSpPr>
                <a:spLocks/>
              </p:cNvSpPr>
              <p:nvPr/>
            </p:nvSpPr>
            <p:spPr bwMode="auto">
              <a:xfrm>
                <a:off x="8556" y="5890"/>
                <a:ext cx="99" cy="174"/>
              </a:xfrm>
              <a:custGeom>
                <a:avLst/>
                <a:gdLst>
                  <a:gd name="T0" fmla="*/ 92 w 99"/>
                  <a:gd name="T1" fmla="*/ 0 h 174"/>
                  <a:gd name="T2" fmla="*/ 95 w 99"/>
                  <a:gd name="T3" fmla="*/ 4 h 174"/>
                  <a:gd name="T4" fmla="*/ 97 w 99"/>
                  <a:gd name="T5" fmla="*/ 16 h 174"/>
                  <a:gd name="T6" fmla="*/ 97 w 99"/>
                  <a:gd name="T7" fmla="*/ 60 h 174"/>
                  <a:gd name="T8" fmla="*/ 88 w 99"/>
                  <a:gd name="T9" fmla="*/ 88 h 174"/>
                  <a:gd name="T10" fmla="*/ 76 w 99"/>
                  <a:gd name="T11" fmla="*/ 116 h 174"/>
                  <a:gd name="T12" fmla="*/ 66 w 99"/>
                  <a:gd name="T13" fmla="*/ 130 h 174"/>
                  <a:gd name="T14" fmla="*/ 58 w 99"/>
                  <a:gd name="T15" fmla="*/ 142 h 174"/>
                  <a:gd name="T16" fmla="*/ 32 w 99"/>
                  <a:gd name="T17" fmla="*/ 168 h 174"/>
                  <a:gd name="T18" fmla="*/ 24 w 99"/>
                  <a:gd name="T19" fmla="*/ 172 h 174"/>
                  <a:gd name="T20" fmla="*/ 18 w 99"/>
                  <a:gd name="T21" fmla="*/ 174 h 174"/>
                  <a:gd name="T22" fmla="*/ 12 w 99"/>
                  <a:gd name="T23" fmla="*/ 174 h 174"/>
                  <a:gd name="T24" fmla="*/ 4 w 99"/>
                  <a:gd name="T25" fmla="*/ 168 h 174"/>
                  <a:gd name="T26" fmla="*/ 2 w 99"/>
                  <a:gd name="T27" fmla="*/ 164 h 174"/>
                  <a:gd name="T28" fmla="*/ 0 w 99"/>
                  <a:gd name="T29" fmla="*/ 154 h 174"/>
                  <a:gd name="T30" fmla="*/ 4 w 99"/>
                  <a:gd name="T31" fmla="*/ 122 h 174"/>
                  <a:gd name="T32" fmla="*/ 10 w 99"/>
                  <a:gd name="T33" fmla="*/ 92 h 174"/>
                  <a:gd name="T34" fmla="*/ 16 w 99"/>
                  <a:gd name="T35" fmla="*/ 66 h 174"/>
                  <a:gd name="T36" fmla="*/ 32 w 99"/>
                  <a:gd name="T37" fmla="*/ 14 h 174"/>
                  <a:gd name="T38" fmla="*/ 22 w 99"/>
                  <a:gd name="T39" fmla="*/ 68 h 174"/>
                  <a:gd name="T40" fmla="*/ 12 w 99"/>
                  <a:gd name="T41" fmla="*/ 122 h 174"/>
                  <a:gd name="T42" fmla="*/ 12 w 99"/>
                  <a:gd name="T43" fmla="*/ 138 h 174"/>
                  <a:gd name="T44" fmla="*/ 12 w 99"/>
                  <a:gd name="T45" fmla="*/ 152 h 174"/>
                  <a:gd name="T46" fmla="*/ 14 w 99"/>
                  <a:gd name="T47" fmla="*/ 160 h 174"/>
                  <a:gd name="T48" fmla="*/ 14 w 99"/>
                  <a:gd name="T49" fmla="*/ 160 h 174"/>
                  <a:gd name="T50" fmla="*/ 18 w 99"/>
                  <a:gd name="T51" fmla="*/ 160 h 174"/>
                  <a:gd name="T52" fmla="*/ 24 w 99"/>
                  <a:gd name="T53" fmla="*/ 156 h 174"/>
                  <a:gd name="T54" fmla="*/ 44 w 99"/>
                  <a:gd name="T55" fmla="*/ 134 h 174"/>
                  <a:gd name="T56" fmla="*/ 52 w 99"/>
                  <a:gd name="T57" fmla="*/ 120 h 174"/>
                  <a:gd name="T58" fmla="*/ 58 w 99"/>
                  <a:gd name="T59" fmla="*/ 106 h 174"/>
                  <a:gd name="T60" fmla="*/ 72 w 99"/>
                  <a:gd name="T61" fmla="*/ 56 h 174"/>
                  <a:gd name="T62" fmla="*/ 72 w 99"/>
                  <a:gd name="T63" fmla="*/ 36 h 174"/>
                  <a:gd name="T64" fmla="*/ 70 w 99"/>
                  <a:gd name="T65" fmla="*/ 22 h 174"/>
                  <a:gd name="T66" fmla="*/ 68 w 99"/>
                  <a:gd name="T67" fmla="*/ 14 h 174"/>
                  <a:gd name="T68" fmla="*/ 92 w 99"/>
                  <a:gd name="T6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174">
                    <a:moveTo>
                      <a:pt x="92" y="0"/>
                    </a:moveTo>
                    <a:lnTo>
                      <a:pt x="92" y="0"/>
                    </a:lnTo>
                    <a:lnTo>
                      <a:pt x="95" y="4"/>
                    </a:lnTo>
                    <a:lnTo>
                      <a:pt x="95" y="4"/>
                    </a:lnTo>
                    <a:lnTo>
                      <a:pt x="97" y="16"/>
                    </a:lnTo>
                    <a:lnTo>
                      <a:pt x="97" y="16"/>
                    </a:lnTo>
                    <a:lnTo>
                      <a:pt x="99" y="36"/>
                    </a:lnTo>
                    <a:lnTo>
                      <a:pt x="97" y="60"/>
                    </a:lnTo>
                    <a:lnTo>
                      <a:pt x="97" y="60"/>
                    </a:lnTo>
                    <a:lnTo>
                      <a:pt x="88" y="88"/>
                    </a:lnTo>
                    <a:lnTo>
                      <a:pt x="82" y="102"/>
                    </a:lnTo>
                    <a:lnTo>
                      <a:pt x="76" y="116"/>
                    </a:lnTo>
                    <a:lnTo>
                      <a:pt x="76" y="116"/>
                    </a:lnTo>
                    <a:lnTo>
                      <a:pt x="66" y="130"/>
                    </a:lnTo>
                    <a:lnTo>
                      <a:pt x="58" y="142"/>
                    </a:lnTo>
                    <a:lnTo>
                      <a:pt x="58" y="142"/>
                    </a:lnTo>
                    <a:lnTo>
                      <a:pt x="46" y="156"/>
                    </a:lnTo>
                    <a:lnTo>
                      <a:pt x="32" y="168"/>
                    </a:lnTo>
                    <a:lnTo>
                      <a:pt x="32" y="168"/>
                    </a:lnTo>
                    <a:lnTo>
                      <a:pt x="24" y="172"/>
                    </a:lnTo>
                    <a:lnTo>
                      <a:pt x="24" y="172"/>
                    </a:lnTo>
                    <a:lnTo>
                      <a:pt x="18" y="174"/>
                    </a:lnTo>
                    <a:lnTo>
                      <a:pt x="12" y="174"/>
                    </a:lnTo>
                    <a:lnTo>
                      <a:pt x="12" y="174"/>
                    </a:lnTo>
                    <a:lnTo>
                      <a:pt x="8" y="172"/>
                    </a:lnTo>
                    <a:lnTo>
                      <a:pt x="4" y="168"/>
                    </a:lnTo>
                    <a:lnTo>
                      <a:pt x="2" y="164"/>
                    </a:lnTo>
                    <a:lnTo>
                      <a:pt x="2" y="164"/>
                    </a:lnTo>
                    <a:lnTo>
                      <a:pt x="0" y="154"/>
                    </a:lnTo>
                    <a:lnTo>
                      <a:pt x="0" y="154"/>
                    </a:lnTo>
                    <a:lnTo>
                      <a:pt x="2" y="136"/>
                    </a:lnTo>
                    <a:lnTo>
                      <a:pt x="4" y="122"/>
                    </a:lnTo>
                    <a:lnTo>
                      <a:pt x="4" y="122"/>
                    </a:lnTo>
                    <a:lnTo>
                      <a:pt x="10" y="92"/>
                    </a:lnTo>
                    <a:lnTo>
                      <a:pt x="16" y="66"/>
                    </a:lnTo>
                    <a:lnTo>
                      <a:pt x="16" y="66"/>
                    </a:lnTo>
                    <a:lnTo>
                      <a:pt x="32" y="14"/>
                    </a:lnTo>
                    <a:lnTo>
                      <a:pt x="32" y="14"/>
                    </a:lnTo>
                    <a:lnTo>
                      <a:pt x="22" y="68"/>
                    </a:lnTo>
                    <a:lnTo>
                      <a:pt x="22" y="68"/>
                    </a:lnTo>
                    <a:lnTo>
                      <a:pt x="16" y="94"/>
                    </a:lnTo>
                    <a:lnTo>
                      <a:pt x="12" y="122"/>
                    </a:lnTo>
                    <a:lnTo>
                      <a:pt x="12" y="122"/>
                    </a:lnTo>
                    <a:lnTo>
                      <a:pt x="12" y="138"/>
                    </a:lnTo>
                    <a:lnTo>
                      <a:pt x="12" y="152"/>
                    </a:lnTo>
                    <a:lnTo>
                      <a:pt x="12" y="152"/>
                    </a:lnTo>
                    <a:lnTo>
                      <a:pt x="14" y="160"/>
                    </a:lnTo>
                    <a:lnTo>
                      <a:pt x="14" y="160"/>
                    </a:lnTo>
                    <a:lnTo>
                      <a:pt x="14" y="160"/>
                    </a:lnTo>
                    <a:lnTo>
                      <a:pt x="14" y="160"/>
                    </a:lnTo>
                    <a:lnTo>
                      <a:pt x="18" y="160"/>
                    </a:lnTo>
                    <a:lnTo>
                      <a:pt x="18" y="160"/>
                    </a:lnTo>
                    <a:lnTo>
                      <a:pt x="24" y="156"/>
                    </a:lnTo>
                    <a:lnTo>
                      <a:pt x="24" y="156"/>
                    </a:lnTo>
                    <a:lnTo>
                      <a:pt x="34" y="146"/>
                    </a:lnTo>
                    <a:lnTo>
                      <a:pt x="44" y="134"/>
                    </a:lnTo>
                    <a:lnTo>
                      <a:pt x="44" y="134"/>
                    </a:lnTo>
                    <a:lnTo>
                      <a:pt x="52" y="120"/>
                    </a:lnTo>
                    <a:lnTo>
                      <a:pt x="58" y="106"/>
                    </a:lnTo>
                    <a:lnTo>
                      <a:pt x="58" y="106"/>
                    </a:lnTo>
                    <a:lnTo>
                      <a:pt x="68" y="80"/>
                    </a:lnTo>
                    <a:lnTo>
                      <a:pt x="72" y="56"/>
                    </a:lnTo>
                    <a:lnTo>
                      <a:pt x="72" y="56"/>
                    </a:lnTo>
                    <a:lnTo>
                      <a:pt x="72" y="36"/>
                    </a:lnTo>
                    <a:lnTo>
                      <a:pt x="70" y="22"/>
                    </a:lnTo>
                    <a:lnTo>
                      <a:pt x="70" y="22"/>
                    </a:lnTo>
                    <a:lnTo>
                      <a:pt x="68" y="14"/>
                    </a:lnTo>
                    <a:lnTo>
                      <a:pt x="68" y="14"/>
                    </a:lnTo>
                    <a:lnTo>
                      <a:pt x="66" y="10"/>
                    </a:lnTo>
                    <a:lnTo>
                      <a:pt x="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65">
                <a:extLst>
                  <a:ext uri="{FF2B5EF4-FFF2-40B4-BE49-F238E27FC236}">
                    <a16:creationId xmlns:a16="http://schemas.microsoft.com/office/drawing/2014/main" id="{3CA4C33D-BCF9-4DA2-BB90-B3B86DF42FBC}"/>
                  </a:ext>
                </a:extLst>
              </p:cNvPr>
              <p:cNvSpPr>
                <a:spLocks/>
              </p:cNvSpPr>
              <p:nvPr/>
            </p:nvSpPr>
            <p:spPr bwMode="auto">
              <a:xfrm>
                <a:off x="8620" y="5812"/>
                <a:ext cx="117" cy="244"/>
              </a:xfrm>
              <a:custGeom>
                <a:avLst/>
                <a:gdLst>
                  <a:gd name="T0" fmla="*/ 91 w 117"/>
                  <a:gd name="T1" fmla="*/ 0 h 244"/>
                  <a:gd name="T2" fmla="*/ 97 w 117"/>
                  <a:gd name="T3" fmla="*/ 14 h 244"/>
                  <a:gd name="T4" fmla="*/ 105 w 117"/>
                  <a:gd name="T5" fmla="*/ 30 h 244"/>
                  <a:gd name="T6" fmla="*/ 111 w 117"/>
                  <a:gd name="T7" fmla="*/ 52 h 244"/>
                  <a:gd name="T8" fmla="*/ 117 w 117"/>
                  <a:gd name="T9" fmla="*/ 94 h 244"/>
                  <a:gd name="T10" fmla="*/ 115 w 117"/>
                  <a:gd name="T11" fmla="*/ 110 h 244"/>
                  <a:gd name="T12" fmla="*/ 109 w 117"/>
                  <a:gd name="T13" fmla="*/ 142 h 244"/>
                  <a:gd name="T14" fmla="*/ 105 w 117"/>
                  <a:gd name="T15" fmla="*/ 158 h 244"/>
                  <a:gd name="T16" fmla="*/ 99 w 117"/>
                  <a:gd name="T17" fmla="*/ 172 h 244"/>
                  <a:gd name="T18" fmla="*/ 81 w 117"/>
                  <a:gd name="T19" fmla="*/ 200 h 244"/>
                  <a:gd name="T20" fmla="*/ 69 w 117"/>
                  <a:gd name="T21" fmla="*/ 212 h 244"/>
                  <a:gd name="T22" fmla="*/ 59 w 117"/>
                  <a:gd name="T23" fmla="*/ 222 h 244"/>
                  <a:gd name="T24" fmla="*/ 35 w 117"/>
                  <a:gd name="T25" fmla="*/ 240 h 244"/>
                  <a:gd name="T26" fmla="*/ 28 w 117"/>
                  <a:gd name="T27" fmla="*/ 242 h 244"/>
                  <a:gd name="T28" fmla="*/ 20 w 117"/>
                  <a:gd name="T29" fmla="*/ 244 h 244"/>
                  <a:gd name="T30" fmla="*/ 6 w 117"/>
                  <a:gd name="T31" fmla="*/ 240 h 244"/>
                  <a:gd name="T32" fmla="*/ 2 w 117"/>
                  <a:gd name="T33" fmla="*/ 236 h 244"/>
                  <a:gd name="T34" fmla="*/ 2 w 117"/>
                  <a:gd name="T35" fmla="*/ 230 h 244"/>
                  <a:gd name="T36" fmla="*/ 0 w 117"/>
                  <a:gd name="T37" fmla="*/ 220 h 244"/>
                  <a:gd name="T38" fmla="*/ 0 w 117"/>
                  <a:gd name="T39" fmla="*/ 202 h 244"/>
                  <a:gd name="T40" fmla="*/ 4 w 117"/>
                  <a:gd name="T41" fmla="*/ 188 h 244"/>
                  <a:gd name="T42" fmla="*/ 2 w 117"/>
                  <a:gd name="T43" fmla="*/ 202 h 244"/>
                  <a:gd name="T44" fmla="*/ 2 w 117"/>
                  <a:gd name="T45" fmla="*/ 220 h 244"/>
                  <a:gd name="T46" fmla="*/ 6 w 117"/>
                  <a:gd name="T47" fmla="*/ 234 h 244"/>
                  <a:gd name="T48" fmla="*/ 10 w 117"/>
                  <a:gd name="T49" fmla="*/ 238 h 244"/>
                  <a:gd name="T50" fmla="*/ 20 w 117"/>
                  <a:gd name="T51" fmla="*/ 238 h 244"/>
                  <a:gd name="T52" fmla="*/ 31 w 117"/>
                  <a:gd name="T53" fmla="*/ 234 h 244"/>
                  <a:gd name="T54" fmla="*/ 51 w 117"/>
                  <a:gd name="T55" fmla="*/ 216 h 244"/>
                  <a:gd name="T56" fmla="*/ 71 w 117"/>
                  <a:gd name="T57" fmla="*/ 192 h 244"/>
                  <a:gd name="T58" fmla="*/ 79 w 117"/>
                  <a:gd name="T59" fmla="*/ 180 h 244"/>
                  <a:gd name="T60" fmla="*/ 85 w 117"/>
                  <a:gd name="T61" fmla="*/ 166 h 244"/>
                  <a:gd name="T62" fmla="*/ 93 w 117"/>
                  <a:gd name="T63" fmla="*/ 138 h 244"/>
                  <a:gd name="T64" fmla="*/ 95 w 117"/>
                  <a:gd name="T65" fmla="*/ 124 h 244"/>
                  <a:gd name="T66" fmla="*/ 95 w 117"/>
                  <a:gd name="T67" fmla="*/ 110 h 244"/>
                  <a:gd name="T68" fmla="*/ 89 w 117"/>
                  <a:gd name="T69" fmla="*/ 60 h 244"/>
                  <a:gd name="T70" fmla="*/ 81 w 117"/>
                  <a:gd name="T71" fmla="*/ 40 h 244"/>
                  <a:gd name="T72" fmla="*/ 75 w 117"/>
                  <a:gd name="T73" fmla="*/ 28 h 244"/>
                  <a:gd name="T74" fmla="*/ 67 w 117"/>
                  <a:gd name="T75" fmla="*/ 1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244">
                    <a:moveTo>
                      <a:pt x="91" y="0"/>
                    </a:moveTo>
                    <a:lnTo>
                      <a:pt x="91" y="0"/>
                    </a:lnTo>
                    <a:lnTo>
                      <a:pt x="97" y="14"/>
                    </a:lnTo>
                    <a:lnTo>
                      <a:pt x="97" y="14"/>
                    </a:lnTo>
                    <a:lnTo>
                      <a:pt x="105" y="30"/>
                    </a:lnTo>
                    <a:lnTo>
                      <a:pt x="105" y="30"/>
                    </a:lnTo>
                    <a:lnTo>
                      <a:pt x="111" y="52"/>
                    </a:lnTo>
                    <a:lnTo>
                      <a:pt x="111" y="52"/>
                    </a:lnTo>
                    <a:lnTo>
                      <a:pt x="115" y="80"/>
                    </a:lnTo>
                    <a:lnTo>
                      <a:pt x="117" y="94"/>
                    </a:lnTo>
                    <a:lnTo>
                      <a:pt x="115" y="110"/>
                    </a:lnTo>
                    <a:lnTo>
                      <a:pt x="115" y="110"/>
                    </a:lnTo>
                    <a:lnTo>
                      <a:pt x="113" y="126"/>
                    </a:lnTo>
                    <a:lnTo>
                      <a:pt x="109" y="142"/>
                    </a:lnTo>
                    <a:lnTo>
                      <a:pt x="109" y="142"/>
                    </a:lnTo>
                    <a:lnTo>
                      <a:pt x="105" y="158"/>
                    </a:lnTo>
                    <a:lnTo>
                      <a:pt x="99" y="172"/>
                    </a:lnTo>
                    <a:lnTo>
                      <a:pt x="99" y="172"/>
                    </a:lnTo>
                    <a:lnTo>
                      <a:pt x="91" y="188"/>
                    </a:lnTo>
                    <a:lnTo>
                      <a:pt x="81" y="200"/>
                    </a:lnTo>
                    <a:lnTo>
                      <a:pt x="81" y="200"/>
                    </a:lnTo>
                    <a:lnTo>
                      <a:pt x="69" y="212"/>
                    </a:lnTo>
                    <a:lnTo>
                      <a:pt x="59" y="222"/>
                    </a:lnTo>
                    <a:lnTo>
                      <a:pt x="59" y="222"/>
                    </a:lnTo>
                    <a:lnTo>
                      <a:pt x="47" y="232"/>
                    </a:lnTo>
                    <a:lnTo>
                      <a:pt x="35" y="240"/>
                    </a:lnTo>
                    <a:lnTo>
                      <a:pt x="35" y="240"/>
                    </a:lnTo>
                    <a:lnTo>
                      <a:pt x="28" y="242"/>
                    </a:lnTo>
                    <a:lnTo>
                      <a:pt x="20" y="244"/>
                    </a:lnTo>
                    <a:lnTo>
                      <a:pt x="20" y="244"/>
                    </a:lnTo>
                    <a:lnTo>
                      <a:pt x="14" y="244"/>
                    </a:lnTo>
                    <a:lnTo>
                      <a:pt x="6" y="240"/>
                    </a:lnTo>
                    <a:lnTo>
                      <a:pt x="6" y="240"/>
                    </a:lnTo>
                    <a:lnTo>
                      <a:pt x="2" y="236"/>
                    </a:lnTo>
                    <a:lnTo>
                      <a:pt x="2" y="230"/>
                    </a:lnTo>
                    <a:lnTo>
                      <a:pt x="2" y="230"/>
                    </a:lnTo>
                    <a:lnTo>
                      <a:pt x="0" y="220"/>
                    </a:lnTo>
                    <a:lnTo>
                      <a:pt x="0" y="220"/>
                    </a:lnTo>
                    <a:lnTo>
                      <a:pt x="0" y="202"/>
                    </a:lnTo>
                    <a:lnTo>
                      <a:pt x="0" y="202"/>
                    </a:lnTo>
                    <a:lnTo>
                      <a:pt x="4" y="188"/>
                    </a:lnTo>
                    <a:lnTo>
                      <a:pt x="4" y="188"/>
                    </a:lnTo>
                    <a:lnTo>
                      <a:pt x="2" y="202"/>
                    </a:lnTo>
                    <a:lnTo>
                      <a:pt x="2" y="202"/>
                    </a:lnTo>
                    <a:lnTo>
                      <a:pt x="2" y="220"/>
                    </a:lnTo>
                    <a:lnTo>
                      <a:pt x="2" y="220"/>
                    </a:lnTo>
                    <a:lnTo>
                      <a:pt x="4" y="228"/>
                    </a:lnTo>
                    <a:lnTo>
                      <a:pt x="6" y="234"/>
                    </a:lnTo>
                    <a:lnTo>
                      <a:pt x="10" y="238"/>
                    </a:lnTo>
                    <a:lnTo>
                      <a:pt x="10" y="238"/>
                    </a:lnTo>
                    <a:lnTo>
                      <a:pt x="14" y="240"/>
                    </a:lnTo>
                    <a:lnTo>
                      <a:pt x="20" y="238"/>
                    </a:lnTo>
                    <a:lnTo>
                      <a:pt x="31" y="234"/>
                    </a:lnTo>
                    <a:lnTo>
                      <a:pt x="31" y="234"/>
                    </a:lnTo>
                    <a:lnTo>
                      <a:pt x="41" y="226"/>
                    </a:lnTo>
                    <a:lnTo>
                      <a:pt x="51" y="216"/>
                    </a:lnTo>
                    <a:lnTo>
                      <a:pt x="51" y="216"/>
                    </a:lnTo>
                    <a:lnTo>
                      <a:pt x="71" y="192"/>
                    </a:lnTo>
                    <a:lnTo>
                      <a:pt x="71" y="192"/>
                    </a:lnTo>
                    <a:lnTo>
                      <a:pt x="79" y="180"/>
                    </a:lnTo>
                    <a:lnTo>
                      <a:pt x="85" y="166"/>
                    </a:lnTo>
                    <a:lnTo>
                      <a:pt x="85" y="166"/>
                    </a:lnTo>
                    <a:lnTo>
                      <a:pt x="89" y="152"/>
                    </a:lnTo>
                    <a:lnTo>
                      <a:pt x="93" y="138"/>
                    </a:lnTo>
                    <a:lnTo>
                      <a:pt x="93" y="138"/>
                    </a:lnTo>
                    <a:lnTo>
                      <a:pt x="95" y="124"/>
                    </a:lnTo>
                    <a:lnTo>
                      <a:pt x="95" y="110"/>
                    </a:lnTo>
                    <a:lnTo>
                      <a:pt x="95" y="110"/>
                    </a:lnTo>
                    <a:lnTo>
                      <a:pt x="93" y="82"/>
                    </a:lnTo>
                    <a:lnTo>
                      <a:pt x="89" y="60"/>
                    </a:lnTo>
                    <a:lnTo>
                      <a:pt x="89" y="60"/>
                    </a:lnTo>
                    <a:lnTo>
                      <a:pt x="81" y="40"/>
                    </a:lnTo>
                    <a:lnTo>
                      <a:pt x="81" y="40"/>
                    </a:lnTo>
                    <a:lnTo>
                      <a:pt x="75" y="28"/>
                    </a:lnTo>
                    <a:lnTo>
                      <a:pt x="75" y="28"/>
                    </a:lnTo>
                    <a:lnTo>
                      <a:pt x="67" y="16"/>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66">
                <a:extLst>
                  <a:ext uri="{FF2B5EF4-FFF2-40B4-BE49-F238E27FC236}">
                    <a16:creationId xmlns:a16="http://schemas.microsoft.com/office/drawing/2014/main" id="{966333B4-BE6C-4682-8730-AF99D7F94C7B}"/>
                  </a:ext>
                </a:extLst>
              </p:cNvPr>
              <p:cNvSpPr>
                <a:spLocks/>
              </p:cNvSpPr>
              <p:nvPr/>
            </p:nvSpPr>
            <p:spPr bwMode="auto">
              <a:xfrm>
                <a:off x="8881" y="3046"/>
                <a:ext cx="66" cy="807"/>
              </a:xfrm>
              <a:custGeom>
                <a:avLst/>
                <a:gdLst>
                  <a:gd name="T0" fmla="*/ 12 w 66"/>
                  <a:gd name="T1" fmla="*/ 0 h 807"/>
                  <a:gd name="T2" fmla="*/ 12 w 66"/>
                  <a:gd name="T3" fmla="*/ 0 h 807"/>
                  <a:gd name="T4" fmla="*/ 20 w 66"/>
                  <a:gd name="T5" fmla="*/ 4 h 807"/>
                  <a:gd name="T6" fmla="*/ 20 w 66"/>
                  <a:gd name="T7" fmla="*/ 4 h 807"/>
                  <a:gd name="T8" fmla="*/ 32 w 66"/>
                  <a:gd name="T9" fmla="*/ 12 h 807"/>
                  <a:gd name="T10" fmla="*/ 44 w 66"/>
                  <a:gd name="T11" fmla="*/ 24 h 807"/>
                  <a:gd name="T12" fmla="*/ 44 w 66"/>
                  <a:gd name="T13" fmla="*/ 24 h 807"/>
                  <a:gd name="T14" fmla="*/ 50 w 66"/>
                  <a:gd name="T15" fmla="*/ 32 h 807"/>
                  <a:gd name="T16" fmla="*/ 56 w 66"/>
                  <a:gd name="T17" fmla="*/ 42 h 807"/>
                  <a:gd name="T18" fmla="*/ 60 w 66"/>
                  <a:gd name="T19" fmla="*/ 54 h 807"/>
                  <a:gd name="T20" fmla="*/ 62 w 66"/>
                  <a:gd name="T21" fmla="*/ 66 h 807"/>
                  <a:gd name="T22" fmla="*/ 62 w 66"/>
                  <a:gd name="T23" fmla="*/ 66 h 807"/>
                  <a:gd name="T24" fmla="*/ 66 w 66"/>
                  <a:gd name="T25" fmla="*/ 92 h 807"/>
                  <a:gd name="T26" fmla="*/ 66 w 66"/>
                  <a:gd name="T27" fmla="*/ 120 h 807"/>
                  <a:gd name="T28" fmla="*/ 66 w 66"/>
                  <a:gd name="T29" fmla="*/ 120 h 807"/>
                  <a:gd name="T30" fmla="*/ 64 w 66"/>
                  <a:gd name="T31" fmla="*/ 152 h 807"/>
                  <a:gd name="T32" fmla="*/ 60 w 66"/>
                  <a:gd name="T33" fmla="*/ 184 h 807"/>
                  <a:gd name="T34" fmla="*/ 52 w 66"/>
                  <a:gd name="T35" fmla="*/ 252 h 807"/>
                  <a:gd name="T36" fmla="*/ 52 w 66"/>
                  <a:gd name="T37" fmla="*/ 252 h 807"/>
                  <a:gd name="T38" fmla="*/ 44 w 66"/>
                  <a:gd name="T39" fmla="*/ 325 h 807"/>
                  <a:gd name="T40" fmla="*/ 44 w 66"/>
                  <a:gd name="T41" fmla="*/ 325 h 807"/>
                  <a:gd name="T42" fmla="*/ 42 w 66"/>
                  <a:gd name="T43" fmla="*/ 363 h 807"/>
                  <a:gd name="T44" fmla="*/ 42 w 66"/>
                  <a:gd name="T45" fmla="*/ 363 h 807"/>
                  <a:gd name="T46" fmla="*/ 40 w 66"/>
                  <a:gd name="T47" fmla="*/ 401 h 807"/>
                  <a:gd name="T48" fmla="*/ 40 w 66"/>
                  <a:gd name="T49" fmla="*/ 401 h 807"/>
                  <a:gd name="T50" fmla="*/ 38 w 66"/>
                  <a:gd name="T51" fmla="*/ 475 h 807"/>
                  <a:gd name="T52" fmla="*/ 38 w 66"/>
                  <a:gd name="T53" fmla="*/ 475 h 807"/>
                  <a:gd name="T54" fmla="*/ 40 w 66"/>
                  <a:gd name="T55" fmla="*/ 549 h 807"/>
                  <a:gd name="T56" fmla="*/ 40 w 66"/>
                  <a:gd name="T57" fmla="*/ 549 h 807"/>
                  <a:gd name="T58" fmla="*/ 44 w 66"/>
                  <a:gd name="T59" fmla="*/ 679 h 807"/>
                  <a:gd name="T60" fmla="*/ 44 w 66"/>
                  <a:gd name="T61" fmla="*/ 679 h 807"/>
                  <a:gd name="T62" fmla="*/ 50 w 66"/>
                  <a:gd name="T63" fmla="*/ 807 h 807"/>
                  <a:gd name="T64" fmla="*/ 50 w 66"/>
                  <a:gd name="T65" fmla="*/ 807 h 807"/>
                  <a:gd name="T66" fmla="*/ 40 w 66"/>
                  <a:gd name="T67" fmla="*/ 679 h 807"/>
                  <a:gd name="T68" fmla="*/ 40 w 66"/>
                  <a:gd name="T69" fmla="*/ 679 h 807"/>
                  <a:gd name="T70" fmla="*/ 30 w 66"/>
                  <a:gd name="T71" fmla="*/ 549 h 807"/>
                  <a:gd name="T72" fmla="*/ 30 w 66"/>
                  <a:gd name="T73" fmla="*/ 549 h 807"/>
                  <a:gd name="T74" fmla="*/ 26 w 66"/>
                  <a:gd name="T75" fmla="*/ 477 h 807"/>
                  <a:gd name="T76" fmla="*/ 26 w 66"/>
                  <a:gd name="T77" fmla="*/ 477 h 807"/>
                  <a:gd name="T78" fmla="*/ 26 w 66"/>
                  <a:gd name="T79" fmla="*/ 401 h 807"/>
                  <a:gd name="T80" fmla="*/ 26 w 66"/>
                  <a:gd name="T81" fmla="*/ 401 h 807"/>
                  <a:gd name="T82" fmla="*/ 26 w 66"/>
                  <a:gd name="T83" fmla="*/ 361 h 807"/>
                  <a:gd name="T84" fmla="*/ 26 w 66"/>
                  <a:gd name="T85" fmla="*/ 361 h 807"/>
                  <a:gd name="T86" fmla="*/ 26 w 66"/>
                  <a:gd name="T87" fmla="*/ 323 h 807"/>
                  <a:gd name="T88" fmla="*/ 26 w 66"/>
                  <a:gd name="T89" fmla="*/ 323 h 807"/>
                  <a:gd name="T90" fmla="*/ 32 w 66"/>
                  <a:gd name="T91" fmla="*/ 250 h 807"/>
                  <a:gd name="T92" fmla="*/ 32 w 66"/>
                  <a:gd name="T93" fmla="*/ 250 h 807"/>
                  <a:gd name="T94" fmla="*/ 38 w 66"/>
                  <a:gd name="T95" fmla="*/ 180 h 807"/>
                  <a:gd name="T96" fmla="*/ 40 w 66"/>
                  <a:gd name="T97" fmla="*/ 150 h 807"/>
                  <a:gd name="T98" fmla="*/ 42 w 66"/>
                  <a:gd name="T99" fmla="*/ 120 h 807"/>
                  <a:gd name="T100" fmla="*/ 42 w 66"/>
                  <a:gd name="T101" fmla="*/ 120 h 807"/>
                  <a:gd name="T102" fmla="*/ 40 w 66"/>
                  <a:gd name="T103" fmla="*/ 94 h 807"/>
                  <a:gd name="T104" fmla="*/ 38 w 66"/>
                  <a:gd name="T105" fmla="*/ 72 h 807"/>
                  <a:gd name="T106" fmla="*/ 38 w 66"/>
                  <a:gd name="T107" fmla="*/ 72 h 807"/>
                  <a:gd name="T108" fmla="*/ 30 w 66"/>
                  <a:gd name="T109" fmla="*/ 54 h 807"/>
                  <a:gd name="T110" fmla="*/ 22 w 66"/>
                  <a:gd name="T111" fmla="*/ 42 h 807"/>
                  <a:gd name="T112" fmla="*/ 22 w 66"/>
                  <a:gd name="T113" fmla="*/ 42 h 807"/>
                  <a:gd name="T114" fmla="*/ 14 w 66"/>
                  <a:gd name="T115" fmla="*/ 34 h 807"/>
                  <a:gd name="T116" fmla="*/ 8 w 66"/>
                  <a:gd name="T117" fmla="*/ 28 h 807"/>
                  <a:gd name="T118" fmla="*/ 8 w 66"/>
                  <a:gd name="T119" fmla="*/ 28 h 807"/>
                  <a:gd name="T120" fmla="*/ 0 w 66"/>
                  <a:gd name="T121" fmla="*/ 24 h 807"/>
                  <a:gd name="T122" fmla="*/ 12 w 66"/>
                  <a:gd name="T123"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 h="807">
                    <a:moveTo>
                      <a:pt x="12" y="0"/>
                    </a:moveTo>
                    <a:lnTo>
                      <a:pt x="12" y="0"/>
                    </a:lnTo>
                    <a:lnTo>
                      <a:pt x="20" y="4"/>
                    </a:lnTo>
                    <a:lnTo>
                      <a:pt x="20" y="4"/>
                    </a:lnTo>
                    <a:lnTo>
                      <a:pt x="32" y="12"/>
                    </a:lnTo>
                    <a:lnTo>
                      <a:pt x="44" y="24"/>
                    </a:lnTo>
                    <a:lnTo>
                      <a:pt x="44" y="24"/>
                    </a:lnTo>
                    <a:lnTo>
                      <a:pt x="50" y="32"/>
                    </a:lnTo>
                    <a:lnTo>
                      <a:pt x="56" y="42"/>
                    </a:lnTo>
                    <a:lnTo>
                      <a:pt x="60" y="54"/>
                    </a:lnTo>
                    <a:lnTo>
                      <a:pt x="62" y="66"/>
                    </a:lnTo>
                    <a:lnTo>
                      <a:pt x="62" y="66"/>
                    </a:lnTo>
                    <a:lnTo>
                      <a:pt x="66" y="92"/>
                    </a:lnTo>
                    <a:lnTo>
                      <a:pt x="66" y="120"/>
                    </a:lnTo>
                    <a:lnTo>
                      <a:pt x="66" y="120"/>
                    </a:lnTo>
                    <a:lnTo>
                      <a:pt x="64" y="152"/>
                    </a:lnTo>
                    <a:lnTo>
                      <a:pt x="60" y="184"/>
                    </a:lnTo>
                    <a:lnTo>
                      <a:pt x="52" y="252"/>
                    </a:lnTo>
                    <a:lnTo>
                      <a:pt x="52" y="252"/>
                    </a:lnTo>
                    <a:lnTo>
                      <a:pt x="44" y="325"/>
                    </a:lnTo>
                    <a:lnTo>
                      <a:pt x="44" y="325"/>
                    </a:lnTo>
                    <a:lnTo>
                      <a:pt x="42" y="363"/>
                    </a:lnTo>
                    <a:lnTo>
                      <a:pt x="42" y="363"/>
                    </a:lnTo>
                    <a:lnTo>
                      <a:pt x="40" y="401"/>
                    </a:lnTo>
                    <a:lnTo>
                      <a:pt x="40" y="401"/>
                    </a:lnTo>
                    <a:lnTo>
                      <a:pt x="38" y="475"/>
                    </a:lnTo>
                    <a:lnTo>
                      <a:pt x="38" y="475"/>
                    </a:lnTo>
                    <a:lnTo>
                      <a:pt x="40" y="549"/>
                    </a:lnTo>
                    <a:lnTo>
                      <a:pt x="40" y="549"/>
                    </a:lnTo>
                    <a:lnTo>
                      <a:pt x="44" y="679"/>
                    </a:lnTo>
                    <a:lnTo>
                      <a:pt x="44" y="679"/>
                    </a:lnTo>
                    <a:lnTo>
                      <a:pt x="50" y="807"/>
                    </a:lnTo>
                    <a:lnTo>
                      <a:pt x="50" y="807"/>
                    </a:lnTo>
                    <a:lnTo>
                      <a:pt x="40" y="679"/>
                    </a:lnTo>
                    <a:lnTo>
                      <a:pt x="40" y="679"/>
                    </a:lnTo>
                    <a:lnTo>
                      <a:pt x="30" y="549"/>
                    </a:lnTo>
                    <a:lnTo>
                      <a:pt x="30" y="549"/>
                    </a:lnTo>
                    <a:lnTo>
                      <a:pt x="26" y="477"/>
                    </a:lnTo>
                    <a:lnTo>
                      <a:pt x="26" y="477"/>
                    </a:lnTo>
                    <a:lnTo>
                      <a:pt x="26" y="401"/>
                    </a:lnTo>
                    <a:lnTo>
                      <a:pt x="26" y="401"/>
                    </a:lnTo>
                    <a:lnTo>
                      <a:pt x="26" y="361"/>
                    </a:lnTo>
                    <a:lnTo>
                      <a:pt x="26" y="361"/>
                    </a:lnTo>
                    <a:lnTo>
                      <a:pt x="26" y="323"/>
                    </a:lnTo>
                    <a:lnTo>
                      <a:pt x="26" y="323"/>
                    </a:lnTo>
                    <a:lnTo>
                      <a:pt x="32" y="250"/>
                    </a:lnTo>
                    <a:lnTo>
                      <a:pt x="32" y="250"/>
                    </a:lnTo>
                    <a:lnTo>
                      <a:pt x="38" y="180"/>
                    </a:lnTo>
                    <a:lnTo>
                      <a:pt x="40" y="150"/>
                    </a:lnTo>
                    <a:lnTo>
                      <a:pt x="42" y="120"/>
                    </a:lnTo>
                    <a:lnTo>
                      <a:pt x="42" y="120"/>
                    </a:lnTo>
                    <a:lnTo>
                      <a:pt x="40" y="94"/>
                    </a:lnTo>
                    <a:lnTo>
                      <a:pt x="38" y="72"/>
                    </a:lnTo>
                    <a:lnTo>
                      <a:pt x="38" y="72"/>
                    </a:lnTo>
                    <a:lnTo>
                      <a:pt x="30" y="54"/>
                    </a:lnTo>
                    <a:lnTo>
                      <a:pt x="22" y="42"/>
                    </a:lnTo>
                    <a:lnTo>
                      <a:pt x="22" y="42"/>
                    </a:lnTo>
                    <a:lnTo>
                      <a:pt x="14" y="34"/>
                    </a:lnTo>
                    <a:lnTo>
                      <a:pt x="8" y="28"/>
                    </a:lnTo>
                    <a:lnTo>
                      <a:pt x="8" y="28"/>
                    </a:lnTo>
                    <a:lnTo>
                      <a:pt x="0" y="2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67">
                <a:extLst>
                  <a:ext uri="{FF2B5EF4-FFF2-40B4-BE49-F238E27FC236}">
                    <a16:creationId xmlns:a16="http://schemas.microsoft.com/office/drawing/2014/main" id="{F69D3AE9-6745-4FA1-A5E3-F2C8E96FF821}"/>
                  </a:ext>
                </a:extLst>
              </p:cNvPr>
              <p:cNvSpPr>
                <a:spLocks/>
              </p:cNvSpPr>
              <p:nvPr/>
            </p:nvSpPr>
            <p:spPr bwMode="auto">
              <a:xfrm>
                <a:off x="8911" y="3300"/>
                <a:ext cx="64" cy="153"/>
              </a:xfrm>
              <a:custGeom>
                <a:avLst/>
                <a:gdLst>
                  <a:gd name="T0" fmla="*/ 20 w 64"/>
                  <a:gd name="T1" fmla="*/ 0 h 153"/>
                  <a:gd name="T2" fmla="*/ 20 w 64"/>
                  <a:gd name="T3" fmla="*/ 0 h 153"/>
                  <a:gd name="T4" fmla="*/ 24 w 64"/>
                  <a:gd name="T5" fmla="*/ 4 h 153"/>
                  <a:gd name="T6" fmla="*/ 24 w 64"/>
                  <a:gd name="T7" fmla="*/ 4 h 153"/>
                  <a:gd name="T8" fmla="*/ 30 w 64"/>
                  <a:gd name="T9" fmla="*/ 13 h 153"/>
                  <a:gd name="T10" fmla="*/ 30 w 64"/>
                  <a:gd name="T11" fmla="*/ 13 h 153"/>
                  <a:gd name="T12" fmla="*/ 36 w 64"/>
                  <a:gd name="T13" fmla="*/ 23 h 153"/>
                  <a:gd name="T14" fmla="*/ 36 w 64"/>
                  <a:gd name="T15" fmla="*/ 23 h 153"/>
                  <a:gd name="T16" fmla="*/ 46 w 64"/>
                  <a:gd name="T17" fmla="*/ 47 h 153"/>
                  <a:gd name="T18" fmla="*/ 46 w 64"/>
                  <a:gd name="T19" fmla="*/ 47 h 153"/>
                  <a:gd name="T20" fmla="*/ 54 w 64"/>
                  <a:gd name="T21" fmla="*/ 75 h 153"/>
                  <a:gd name="T22" fmla="*/ 54 w 64"/>
                  <a:gd name="T23" fmla="*/ 75 h 153"/>
                  <a:gd name="T24" fmla="*/ 58 w 64"/>
                  <a:gd name="T25" fmla="*/ 103 h 153"/>
                  <a:gd name="T26" fmla="*/ 62 w 64"/>
                  <a:gd name="T27" fmla="*/ 129 h 153"/>
                  <a:gd name="T28" fmla="*/ 64 w 64"/>
                  <a:gd name="T29" fmla="*/ 153 h 153"/>
                  <a:gd name="T30" fmla="*/ 64 w 64"/>
                  <a:gd name="T31" fmla="*/ 153 h 153"/>
                  <a:gd name="T32" fmla="*/ 58 w 64"/>
                  <a:gd name="T33" fmla="*/ 129 h 153"/>
                  <a:gd name="T34" fmla="*/ 50 w 64"/>
                  <a:gd name="T35" fmla="*/ 105 h 153"/>
                  <a:gd name="T36" fmla="*/ 40 w 64"/>
                  <a:gd name="T37" fmla="*/ 79 h 153"/>
                  <a:gd name="T38" fmla="*/ 40 w 64"/>
                  <a:gd name="T39" fmla="*/ 79 h 153"/>
                  <a:gd name="T40" fmla="*/ 28 w 64"/>
                  <a:gd name="T41" fmla="*/ 55 h 153"/>
                  <a:gd name="T42" fmla="*/ 28 w 64"/>
                  <a:gd name="T43" fmla="*/ 55 h 153"/>
                  <a:gd name="T44" fmla="*/ 14 w 64"/>
                  <a:gd name="T45" fmla="*/ 35 h 153"/>
                  <a:gd name="T46" fmla="*/ 14 w 64"/>
                  <a:gd name="T47" fmla="*/ 35 h 153"/>
                  <a:gd name="T48" fmla="*/ 10 w 64"/>
                  <a:gd name="T49" fmla="*/ 29 h 153"/>
                  <a:gd name="T50" fmla="*/ 10 w 64"/>
                  <a:gd name="T51" fmla="*/ 29 h 153"/>
                  <a:gd name="T52" fmla="*/ 4 w 64"/>
                  <a:gd name="T53" fmla="*/ 25 h 153"/>
                  <a:gd name="T54" fmla="*/ 4 w 64"/>
                  <a:gd name="T55" fmla="*/ 25 h 153"/>
                  <a:gd name="T56" fmla="*/ 0 w 64"/>
                  <a:gd name="T57" fmla="*/ 21 h 153"/>
                  <a:gd name="T58" fmla="*/ 20 w 64"/>
                  <a:gd name="T5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153">
                    <a:moveTo>
                      <a:pt x="20" y="0"/>
                    </a:moveTo>
                    <a:lnTo>
                      <a:pt x="20" y="0"/>
                    </a:lnTo>
                    <a:lnTo>
                      <a:pt x="24" y="4"/>
                    </a:lnTo>
                    <a:lnTo>
                      <a:pt x="24" y="4"/>
                    </a:lnTo>
                    <a:lnTo>
                      <a:pt x="30" y="13"/>
                    </a:lnTo>
                    <a:lnTo>
                      <a:pt x="30" y="13"/>
                    </a:lnTo>
                    <a:lnTo>
                      <a:pt x="36" y="23"/>
                    </a:lnTo>
                    <a:lnTo>
                      <a:pt x="36" y="23"/>
                    </a:lnTo>
                    <a:lnTo>
                      <a:pt x="46" y="47"/>
                    </a:lnTo>
                    <a:lnTo>
                      <a:pt x="46" y="47"/>
                    </a:lnTo>
                    <a:lnTo>
                      <a:pt x="54" y="75"/>
                    </a:lnTo>
                    <a:lnTo>
                      <a:pt x="54" y="75"/>
                    </a:lnTo>
                    <a:lnTo>
                      <a:pt x="58" y="103"/>
                    </a:lnTo>
                    <a:lnTo>
                      <a:pt x="62" y="129"/>
                    </a:lnTo>
                    <a:lnTo>
                      <a:pt x="64" y="153"/>
                    </a:lnTo>
                    <a:lnTo>
                      <a:pt x="64" y="153"/>
                    </a:lnTo>
                    <a:lnTo>
                      <a:pt x="58" y="129"/>
                    </a:lnTo>
                    <a:lnTo>
                      <a:pt x="50" y="105"/>
                    </a:lnTo>
                    <a:lnTo>
                      <a:pt x="40" y="79"/>
                    </a:lnTo>
                    <a:lnTo>
                      <a:pt x="40" y="79"/>
                    </a:lnTo>
                    <a:lnTo>
                      <a:pt x="28" y="55"/>
                    </a:lnTo>
                    <a:lnTo>
                      <a:pt x="28" y="55"/>
                    </a:lnTo>
                    <a:lnTo>
                      <a:pt x="14" y="35"/>
                    </a:lnTo>
                    <a:lnTo>
                      <a:pt x="14" y="35"/>
                    </a:lnTo>
                    <a:lnTo>
                      <a:pt x="10" y="29"/>
                    </a:lnTo>
                    <a:lnTo>
                      <a:pt x="10" y="29"/>
                    </a:lnTo>
                    <a:lnTo>
                      <a:pt x="4" y="25"/>
                    </a:lnTo>
                    <a:lnTo>
                      <a:pt x="4" y="25"/>
                    </a:lnTo>
                    <a:lnTo>
                      <a:pt x="0" y="21"/>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68">
                <a:extLst>
                  <a:ext uri="{FF2B5EF4-FFF2-40B4-BE49-F238E27FC236}">
                    <a16:creationId xmlns:a16="http://schemas.microsoft.com/office/drawing/2014/main" id="{EC0A15D9-85BD-4224-8B71-9D5A70E8B7AB}"/>
                  </a:ext>
                </a:extLst>
              </p:cNvPr>
              <p:cNvSpPr>
                <a:spLocks/>
              </p:cNvSpPr>
              <p:nvPr/>
            </p:nvSpPr>
            <p:spPr bwMode="auto">
              <a:xfrm>
                <a:off x="8911" y="3511"/>
                <a:ext cx="38" cy="92"/>
              </a:xfrm>
              <a:custGeom>
                <a:avLst/>
                <a:gdLst>
                  <a:gd name="T0" fmla="*/ 8 w 38"/>
                  <a:gd name="T1" fmla="*/ 0 h 92"/>
                  <a:gd name="T2" fmla="*/ 8 w 38"/>
                  <a:gd name="T3" fmla="*/ 0 h 92"/>
                  <a:gd name="T4" fmla="*/ 10 w 38"/>
                  <a:gd name="T5" fmla="*/ 2 h 92"/>
                  <a:gd name="T6" fmla="*/ 10 w 38"/>
                  <a:gd name="T7" fmla="*/ 2 h 92"/>
                  <a:gd name="T8" fmla="*/ 16 w 38"/>
                  <a:gd name="T9" fmla="*/ 6 h 92"/>
                  <a:gd name="T10" fmla="*/ 24 w 38"/>
                  <a:gd name="T11" fmla="*/ 10 h 92"/>
                  <a:gd name="T12" fmla="*/ 24 w 38"/>
                  <a:gd name="T13" fmla="*/ 10 h 92"/>
                  <a:gd name="T14" fmla="*/ 30 w 38"/>
                  <a:gd name="T15" fmla="*/ 18 h 92"/>
                  <a:gd name="T16" fmla="*/ 34 w 38"/>
                  <a:gd name="T17" fmla="*/ 28 h 92"/>
                  <a:gd name="T18" fmla="*/ 34 w 38"/>
                  <a:gd name="T19" fmla="*/ 28 h 92"/>
                  <a:gd name="T20" fmla="*/ 36 w 38"/>
                  <a:gd name="T21" fmla="*/ 46 h 92"/>
                  <a:gd name="T22" fmla="*/ 36 w 38"/>
                  <a:gd name="T23" fmla="*/ 46 h 92"/>
                  <a:gd name="T24" fmla="*/ 38 w 38"/>
                  <a:gd name="T25" fmla="*/ 78 h 92"/>
                  <a:gd name="T26" fmla="*/ 38 w 38"/>
                  <a:gd name="T27" fmla="*/ 78 h 92"/>
                  <a:gd name="T28" fmla="*/ 38 w 38"/>
                  <a:gd name="T29" fmla="*/ 92 h 92"/>
                  <a:gd name="T30" fmla="*/ 38 w 38"/>
                  <a:gd name="T31" fmla="*/ 92 h 92"/>
                  <a:gd name="T32" fmla="*/ 34 w 38"/>
                  <a:gd name="T33" fmla="*/ 78 h 92"/>
                  <a:gd name="T34" fmla="*/ 34 w 38"/>
                  <a:gd name="T35" fmla="*/ 78 h 92"/>
                  <a:gd name="T36" fmla="*/ 22 w 38"/>
                  <a:gd name="T37" fmla="*/ 50 h 92"/>
                  <a:gd name="T38" fmla="*/ 22 w 38"/>
                  <a:gd name="T39" fmla="*/ 50 h 92"/>
                  <a:gd name="T40" fmla="*/ 16 w 38"/>
                  <a:gd name="T41" fmla="*/ 36 h 92"/>
                  <a:gd name="T42" fmla="*/ 16 w 38"/>
                  <a:gd name="T43" fmla="*/ 36 h 92"/>
                  <a:gd name="T44" fmla="*/ 12 w 38"/>
                  <a:gd name="T45" fmla="*/ 32 h 92"/>
                  <a:gd name="T46" fmla="*/ 8 w 38"/>
                  <a:gd name="T47" fmla="*/ 30 h 92"/>
                  <a:gd name="T48" fmla="*/ 8 w 38"/>
                  <a:gd name="T49" fmla="*/ 30 h 92"/>
                  <a:gd name="T50" fmla="*/ 4 w 38"/>
                  <a:gd name="T51" fmla="*/ 28 h 92"/>
                  <a:gd name="T52" fmla="*/ 4 w 38"/>
                  <a:gd name="T53" fmla="*/ 28 h 92"/>
                  <a:gd name="T54" fmla="*/ 0 w 38"/>
                  <a:gd name="T55" fmla="*/ 28 h 92"/>
                  <a:gd name="T56" fmla="*/ 8 w 38"/>
                  <a:gd name="T5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92">
                    <a:moveTo>
                      <a:pt x="8" y="0"/>
                    </a:moveTo>
                    <a:lnTo>
                      <a:pt x="8" y="0"/>
                    </a:lnTo>
                    <a:lnTo>
                      <a:pt x="10" y="2"/>
                    </a:lnTo>
                    <a:lnTo>
                      <a:pt x="10" y="2"/>
                    </a:lnTo>
                    <a:lnTo>
                      <a:pt x="16" y="6"/>
                    </a:lnTo>
                    <a:lnTo>
                      <a:pt x="24" y="10"/>
                    </a:lnTo>
                    <a:lnTo>
                      <a:pt x="24" y="10"/>
                    </a:lnTo>
                    <a:lnTo>
                      <a:pt x="30" y="18"/>
                    </a:lnTo>
                    <a:lnTo>
                      <a:pt x="34" y="28"/>
                    </a:lnTo>
                    <a:lnTo>
                      <a:pt x="34" y="28"/>
                    </a:lnTo>
                    <a:lnTo>
                      <a:pt x="36" y="46"/>
                    </a:lnTo>
                    <a:lnTo>
                      <a:pt x="36" y="46"/>
                    </a:lnTo>
                    <a:lnTo>
                      <a:pt x="38" y="78"/>
                    </a:lnTo>
                    <a:lnTo>
                      <a:pt x="38" y="78"/>
                    </a:lnTo>
                    <a:lnTo>
                      <a:pt x="38" y="92"/>
                    </a:lnTo>
                    <a:lnTo>
                      <a:pt x="38" y="92"/>
                    </a:lnTo>
                    <a:lnTo>
                      <a:pt x="34" y="78"/>
                    </a:lnTo>
                    <a:lnTo>
                      <a:pt x="34" y="78"/>
                    </a:lnTo>
                    <a:lnTo>
                      <a:pt x="22" y="50"/>
                    </a:lnTo>
                    <a:lnTo>
                      <a:pt x="22" y="50"/>
                    </a:lnTo>
                    <a:lnTo>
                      <a:pt x="16" y="36"/>
                    </a:lnTo>
                    <a:lnTo>
                      <a:pt x="16" y="36"/>
                    </a:lnTo>
                    <a:lnTo>
                      <a:pt x="12" y="32"/>
                    </a:lnTo>
                    <a:lnTo>
                      <a:pt x="8" y="30"/>
                    </a:lnTo>
                    <a:lnTo>
                      <a:pt x="8" y="30"/>
                    </a:lnTo>
                    <a:lnTo>
                      <a:pt x="4" y="28"/>
                    </a:lnTo>
                    <a:lnTo>
                      <a:pt x="4" y="28"/>
                    </a:lnTo>
                    <a:lnTo>
                      <a:pt x="0" y="2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69">
                <a:extLst>
                  <a:ext uri="{FF2B5EF4-FFF2-40B4-BE49-F238E27FC236}">
                    <a16:creationId xmlns:a16="http://schemas.microsoft.com/office/drawing/2014/main" id="{B4853014-2E75-4C24-976D-9838B99C10EA}"/>
                  </a:ext>
                </a:extLst>
              </p:cNvPr>
              <p:cNvSpPr>
                <a:spLocks/>
              </p:cNvSpPr>
              <p:nvPr/>
            </p:nvSpPr>
            <p:spPr bwMode="auto">
              <a:xfrm>
                <a:off x="8919" y="3693"/>
                <a:ext cx="40" cy="62"/>
              </a:xfrm>
              <a:custGeom>
                <a:avLst/>
                <a:gdLst>
                  <a:gd name="T0" fmla="*/ 4 w 40"/>
                  <a:gd name="T1" fmla="*/ 0 h 62"/>
                  <a:gd name="T2" fmla="*/ 4 w 40"/>
                  <a:gd name="T3" fmla="*/ 0 h 62"/>
                  <a:gd name="T4" fmla="*/ 6 w 40"/>
                  <a:gd name="T5" fmla="*/ 0 h 62"/>
                  <a:gd name="T6" fmla="*/ 6 w 40"/>
                  <a:gd name="T7" fmla="*/ 0 h 62"/>
                  <a:gd name="T8" fmla="*/ 12 w 40"/>
                  <a:gd name="T9" fmla="*/ 2 h 62"/>
                  <a:gd name="T10" fmla="*/ 12 w 40"/>
                  <a:gd name="T11" fmla="*/ 2 h 62"/>
                  <a:gd name="T12" fmla="*/ 18 w 40"/>
                  <a:gd name="T13" fmla="*/ 6 h 62"/>
                  <a:gd name="T14" fmla="*/ 18 w 40"/>
                  <a:gd name="T15" fmla="*/ 6 h 62"/>
                  <a:gd name="T16" fmla="*/ 28 w 40"/>
                  <a:gd name="T17" fmla="*/ 16 h 62"/>
                  <a:gd name="T18" fmla="*/ 34 w 40"/>
                  <a:gd name="T19" fmla="*/ 28 h 62"/>
                  <a:gd name="T20" fmla="*/ 34 w 40"/>
                  <a:gd name="T21" fmla="*/ 28 h 62"/>
                  <a:gd name="T22" fmla="*/ 38 w 40"/>
                  <a:gd name="T23" fmla="*/ 40 h 62"/>
                  <a:gd name="T24" fmla="*/ 40 w 40"/>
                  <a:gd name="T25" fmla="*/ 50 h 62"/>
                  <a:gd name="T26" fmla="*/ 40 w 40"/>
                  <a:gd name="T27" fmla="*/ 50 h 62"/>
                  <a:gd name="T28" fmla="*/ 40 w 40"/>
                  <a:gd name="T29" fmla="*/ 62 h 62"/>
                  <a:gd name="T30" fmla="*/ 40 w 40"/>
                  <a:gd name="T31" fmla="*/ 62 h 62"/>
                  <a:gd name="T32" fmla="*/ 36 w 40"/>
                  <a:gd name="T33" fmla="*/ 52 h 62"/>
                  <a:gd name="T34" fmla="*/ 36 w 40"/>
                  <a:gd name="T35" fmla="*/ 52 h 62"/>
                  <a:gd name="T36" fmla="*/ 30 w 40"/>
                  <a:gd name="T37" fmla="*/ 44 h 62"/>
                  <a:gd name="T38" fmla="*/ 22 w 40"/>
                  <a:gd name="T39" fmla="*/ 36 h 62"/>
                  <a:gd name="T40" fmla="*/ 22 w 40"/>
                  <a:gd name="T41" fmla="*/ 36 h 62"/>
                  <a:gd name="T42" fmla="*/ 14 w 40"/>
                  <a:gd name="T43" fmla="*/ 30 h 62"/>
                  <a:gd name="T44" fmla="*/ 6 w 40"/>
                  <a:gd name="T45" fmla="*/ 28 h 62"/>
                  <a:gd name="T46" fmla="*/ 6 w 40"/>
                  <a:gd name="T47" fmla="*/ 28 h 62"/>
                  <a:gd name="T48" fmla="*/ 4 w 40"/>
                  <a:gd name="T49" fmla="*/ 26 h 62"/>
                  <a:gd name="T50" fmla="*/ 4 w 40"/>
                  <a:gd name="T51" fmla="*/ 26 h 62"/>
                  <a:gd name="T52" fmla="*/ 4 w 40"/>
                  <a:gd name="T53" fmla="*/ 28 h 62"/>
                  <a:gd name="T54" fmla="*/ 4 w 40"/>
                  <a:gd name="T55" fmla="*/ 28 h 62"/>
                  <a:gd name="T56" fmla="*/ 0 w 40"/>
                  <a:gd name="T57" fmla="*/ 28 h 62"/>
                  <a:gd name="T58" fmla="*/ 4 w 40"/>
                  <a:gd name="T5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62">
                    <a:moveTo>
                      <a:pt x="4" y="0"/>
                    </a:moveTo>
                    <a:lnTo>
                      <a:pt x="4" y="0"/>
                    </a:lnTo>
                    <a:lnTo>
                      <a:pt x="6" y="0"/>
                    </a:lnTo>
                    <a:lnTo>
                      <a:pt x="6" y="0"/>
                    </a:lnTo>
                    <a:lnTo>
                      <a:pt x="12" y="2"/>
                    </a:lnTo>
                    <a:lnTo>
                      <a:pt x="12" y="2"/>
                    </a:lnTo>
                    <a:lnTo>
                      <a:pt x="18" y="6"/>
                    </a:lnTo>
                    <a:lnTo>
                      <a:pt x="18" y="6"/>
                    </a:lnTo>
                    <a:lnTo>
                      <a:pt x="28" y="16"/>
                    </a:lnTo>
                    <a:lnTo>
                      <a:pt x="34" y="28"/>
                    </a:lnTo>
                    <a:lnTo>
                      <a:pt x="34" y="28"/>
                    </a:lnTo>
                    <a:lnTo>
                      <a:pt x="38" y="40"/>
                    </a:lnTo>
                    <a:lnTo>
                      <a:pt x="40" y="50"/>
                    </a:lnTo>
                    <a:lnTo>
                      <a:pt x="40" y="50"/>
                    </a:lnTo>
                    <a:lnTo>
                      <a:pt x="40" y="62"/>
                    </a:lnTo>
                    <a:lnTo>
                      <a:pt x="40" y="62"/>
                    </a:lnTo>
                    <a:lnTo>
                      <a:pt x="36" y="52"/>
                    </a:lnTo>
                    <a:lnTo>
                      <a:pt x="36" y="52"/>
                    </a:lnTo>
                    <a:lnTo>
                      <a:pt x="30" y="44"/>
                    </a:lnTo>
                    <a:lnTo>
                      <a:pt x="22" y="36"/>
                    </a:lnTo>
                    <a:lnTo>
                      <a:pt x="22" y="36"/>
                    </a:lnTo>
                    <a:lnTo>
                      <a:pt x="14" y="30"/>
                    </a:lnTo>
                    <a:lnTo>
                      <a:pt x="6" y="28"/>
                    </a:lnTo>
                    <a:lnTo>
                      <a:pt x="6" y="28"/>
                    </a:lnTo>
                    <a:lnTo>
                      <a:pt x="4" y="26"/>
                    </a:lnTo>
                    <a:lnTo>
                      <a:pt x="4" y="26"/>
                    </a:lnTo>
                    <a:lnTo>
                      <a:pt x="4" y="28"/>
                    </a:lnTo>
                    <a:lnTo>
                      <a:pt x="4" y="28"/>
                    </a:lnTo>
                    <a:lnTo>
                      <a:pt x="0" y="2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70">
                <a:extLst>
                  <a:ext uri="{FF2B5EF4-FFF2-40B4-BE49-F238E27FC236}">
                    <a16:creationId xmlns:a16="http://schemas.microsoft.com/office/drawing/2014/main" id="{05DD8CC5-DA6D-4186-A435-707320A27204}"/>
                  </a:ext>
                </a:extLst>
              </p:cNvPr>
              <p:cNvSpPr>
                <a:spLocks/>
              </p:cNvSpPr>
              <p:nvPr/>
            </p:nvSpPr>
            <p:spPr bwMode="auto">
              <a:xfrm>
                <a:off x="8306" y="5876"/>
                <a:ext cx="236" cy="172"/>
              </a:xfrm>
              <a:custGeom>
                <a:avLst/>
                <a:gdLst>
                  <a:gd name="T0" fmla="*/ 22 w 236"/>
                  <a:gd name="T1" fmla="*/ 172 h 172"/>
                  <a:gd name="T2" fmla="*/ 22 w 236"/>
                  <a:gd name="T3" fmla="*/ 172 h 172"/>
                  <a:gd name="T4" fmla="*/ 14 w 236"/>
                  <a:gd name="T5" fmla="*/ 172 h 172"/>
                  <a:gd name="T6" fmla="*/ 8 w 236"/>
                  <a:gd name="T7" fmla="*/ 170 h 172"/>
                  <a:gd name="T8" fmla="*/ 8 w 236"/>
                  <a:gd name="T9" fmla="*/ 170 h 172"/>
                  <a:gd name="T10" fmla="*/ 2 w 236"/>
                  <a:gd name="T11" fmla="*/ 164 h 172"/>
                  <a:gd name="T12" fmla="*/ 0 w 236"/>
                  <a:gd name="T13" fmla="*/ 158 h 172"/>
                  <a:gd name="T14" fmla="*/ 0 w 236"/>
                  <a:gd name="T15" fmla="*/ 158 h 172"/>
                  <a:gd name="T16" fmla="*/ 2 w 236"/>
                  <a:gd name="T17" fmla="*/ 150 h 172"/>
                  <a:gd name="T18" fmla="*/ 6 w 236"/>
                  <a:gd name="T19" fmla="*/ 142 h 172"/>
                  <a:gd name="T20" fmla="*/ 14 w 236"/>
                  <a:gd name="T21" fmla="*/ 132 h 172"/>
                  <a:gd name="T22" fmla="*/ 24 w 236"/>
                  <a:gd name="T23" fmla="*/ 122 h 172"/>
                  <a:gd name="T24" fmla="*/ 50 w 236"/>
                  <a:gd name="T25" fmla="*/ 100 h 172"/>
                  <a:gd name="T26" fmla="*/ 82 w 236"/>
                  <a:gd name="T27" fmla="*/ 76 h 172"/>
                  <a:gd name="T28" fmla="*/ 150 w 236"/>
                  <a:gd name="T29" fmla="*/ 32 h 172"/>
                  <a:gd name="T30" fmla="*/ 202 w 236"/>
                  <a:gd name="T31" fmla="*/ 0 h 172"/>
                  <a:gd name="T32" fmla="*/ 210 w 236"/>
                  <a:gd name="T33" fmla="*/ 14 h 172"/>
                  <a:gd name="T34" fmla="*/ 210 w 236"/>
                  <a:gd name="T35" fmla="*/ 14 h 172"/>
                  <a:gd name="T36" fmla="*/ 138 w 236"/>
                  <a:gd name="T37" fmla="*/ 58 h 172"/>
                  <a:gd name="T38" fmla="*/ 76 w 236"/>
                  <a:gd name="T39" fmla="*/ 100 h 172"/>
                  <a:gd name="T40" fmla="*/ 50 w 236"/>
                  <a:gd name="T41" fmla="*/ 118 h 172"/>
                  <a:gd name="T42" fmla="*/ 30 w 236"/>
                  <a:gd name="T43" fmla="*/ 136 h 172"/>
                  <a:gd name="T44" fmla="*/ 18 w 236"/>
                  <a:gd name="T45" fmla="*/ 148 h 172"/>
                  <a:gd name="T46" fmla="*/ 16 w 236"/>
                  <a:gd name="T47" fmla="*/ 154 h 172"/>
                  <a:gd name="T48" fmla="*/ 14 w 236"/>
                  <a:gd name="T49" fmla="*/ 156 h 172"/>
                  <a:gd name="T50" fmla="*/ 14 w 236"/>
                  <a:gd name="T51" fmla="*/ 156 h 172"/>
                  <a:gd name="T52" fmla="*/ 18 w 236"/>
                  <a:gd name="T53" fmla="*/ 158 h 172"/>
                  <a:gd name="T54" fmla="*/ 24 w 236"/>
                  <a:gd name="T55" fmla="*/ 158 h 172"/>
                  <a:gd name="T56" fmla="*/ 32 w 236"/>
                  <a:gd name="T57" fmla="*/ 156 h 172"/>
                  <a:gd name="T58" fmla="*/ 44 w 236"/>
                  <a:gd name="T59" fmla="*/ 154 h 172"/>
                  <a:gd name="T60" fmla="*/ 44 w 236"/>
                  <a:gd name="T61" fmla="*/ 154 h 172"/>
                  <a:gd name="T62" fmla="*/ 68 w 236"/>
                  <a:gd name="T63" fmla="*/ 142 h 172"/>
                  <a:gd name="T64" fmla="*/ 96 w 236"/>
                  <a:gd name="T65" fmla="*/ 126 h 172"/>
                  <a:gd name="T66" fmla="*/ 124 w 236"/>
                  <a:gd name="T67" fmla="*/ 106 h 172"/>
                  <a:gd name="T68" fmla="*/ 152 w 236"/>
                  <a:gd name="T69" fmla="*/ 86 h 172"/>
                  <a:gd name="T70" fmla="*/ 176 w 236"/>
                  <a:gd name="T71" fmla="*/ 64 h 172"/>
                  <a:gd name="T72" fmla="*/ 198 w 236"/>
                  <a:gd name="T73" fmla="*/ 44 h 172"/>
                  <a:gd name="T74" fmla="*/ 214 w 236"/>
                  <a:gd name="T75" fmla="*/ 28 h 172"/>
                  <a:gd name="T76" fmla="*/ 222 w 236"/>
                  <a:gd name="T77" fmla="*/ 16 h 172"/>
                  <a:gd name="T78" fmla="*/ 236 w 236"/>
                  <a:gd name="T79" fmla="*/ 22 h 172"/>
                  <a:gd name="T80" fmla="*/ 236 w 236"/>
                  <a:gd name="T81" fmla="*/ 22 h 172"/>
                  <a:gd name="T82" fmla="*/ 226 w 236"/>
                  <a:gd name="T83" fmla="*/ 36 h 172"/>
                  <a:gd name="T84" fmla="*/ 208 w 236"/>
                  <a:gd name="T85" fmla="*/ 54 h 172"/>
                  <a:gd name="T86" fmla="*/ 186 w 236"/>
                  <a:gd name="T87" fmla="*/ 76 h 172"/>
                  <a:gd name="T88" fmla="*/ 160 w 236"/>
                  <a:gd name="T89" fmla="*/ 98 h 172"/>
                  <a:gd name="T90" fmla="*/ 132 w 236"/>
                  <a:gd name="T91" fmla="*/ 118 h 172"/>
                  <a:gd name="T92" fmla="*/ 102 w 236"/>
                  <a:gd name="T93" fmla="*/ 138 h 172"/>
                  <a:gd name="T94" fmla="*/ 74 w 236"/>
                  <a:gd name="T95" fmla="*/ 154 h 172"/>
                  <a:gd name="T96" fmla="*/ 48 w 236"/>
                  <a:gd name="T97" fmla="*/ 166 h 172"/>
                  <a:gd name="T98" fmla="*/ 48 w 236"/>
                  <a:gd name="T99" fmla="*/ 166 h 172"/>
                  <a:gd name="T100" fmla="*/ 34 w 236"/>
                  <a:gd name="T101" fmla="*/ 170 h 172"/>
                  <a:gd name="T102" fmla="*/ 22 w 236"/>
                  <a:gd name="T103" fmla="*/ 172 h 172"/>
                  <a:gd name="T104" fmla="*/ 22 w 236"/>
                  <a:gd name="T10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172">
                    <a:moveTo>
                      <a:pt x="22" y="172"/>
                    </a:moveTo>
                    <a:lnTo>
                      <a:pt x="22" y="172"/>
                    </a:lnTo>
                    <a:lnTo>
                      <a:pt x="14" y="172"/>
                    </a:lnTo>
                    <a:lnTo>
                      <a:pt x="8" y="170"/>
                    </a:lnTo>
                    <a:lnTo>
                      <a:pt x="8" y="170"/>
                    </a:lnTo>
                    <a:lnTo>
                      <a:pt x="2" y="164"/>
                    </a:lnTo>
                    <a:lnTo>
                      <a:pt x="0" y="158"/>
                    </a:lnTo>
                    <a:lnTo>
                      <a:pt x="0" y="158"/>
                    </a:lnTo>
                    <a:lnTo>
                      <a:pt x="2" y="150"/>
                    </a:lnTo>
                    <a:lnTo>
                      <a:pt x="6" y="142"/>
                    </a:lnTo>
                    <a:lnTo>
                      <a:pt x="14" y="132"/>
                    </a:lnTo>
                    <a:lnTo>
                      <a:pt x="24" y="122"/>
                    </a:lnTo>
                    <a:lnTo>
                      <a:pt x="50" y="100"/>
                    </a:lnTo>
                    <a:lnTo>
                      <a:pt x="82" y="76"/>
                    </a:lnTo>
                    <a:lnTo>
                      <a:pt x="150" y="32"/>
                    </a:lnTo>
                    <a:lnTo>
                      <a:pt x="202" y="0"/>
                    </a:lnTo>
                    <a:lnTo>
                      <a:pt x="210" y="14"/>
                    </a:lnTo>
                    <a:lnTo>
                      <a:pt x="210" y="14"/>
                    </a:lnTo>
                    <a:lnTo>
                      <a:pt x="138" y="58"/>
                    </a:lnTo>
                    <a:lnTo>
                      <a:pt x="76" y="100"/>
                    </a:lnTo>
                    <a:lnTo>
                      <a:pt x="50" y="118"/>
                    </a:lnTo>
                    <a:lnTo>
                      <a:pt x="30" y="136"/>
                    </a:lnTo>
                    <a:lnTo>
                      <a:pt x="18" y="148"/>
                    </a:lnTo>
                    <a:lnTo>
                      <a:pt x="16" y="154"/>
                    </a:lnTo>
                    <a:lnTo>
                      <a:pt x="14" y="156"/>
                    </a:lnTo>
                    <a:lnTo>
                      <a:pt x="14" y="156"/>
                    </a:lnTo>
                    <a:lnTo>
                      <a:pt x="18" y="158"/>
                    </a:lnTo>
                    <a:lnTo>
                      <a:pt x="24" y="158"/>
                    </a:lnTo>
                    <a:lnTo>
                      <a:pt x="32" y="156"/>
                    </a:lnTo>
                    <a:lnTo>
                      <a:pt x="44" y="154"/>
                    </a:lnTo>
                    <a:lnTo>
                      <a:pt x="44" y="154"/>
                    </a:lnTo>
                    <a:lnTo>
                      <a:pt x="68" y="142"/>
                    </a:lnTo>
                    <a:lnTo>
                      <a:pt x="96" y="126"/>
                    </a:lnTo>
                    <a:lnTo>
                      <a:pt x="124" y="106"/>
                    </a:lnTo>
                    <a:lnTo>
                      <a:pt x="152" y="86"/>
                    </a:lnTo>
                    <a:lnTo>
                      <a:pt x="176" y="64"/>
                    </a:lnTo>
                    <a:lnTo>
                      <a:pt x="198" y="44"/>
                    </a:lnTo>
                    <a:lnTo>
                      <a:pt x="214" y="28"/>
                    </a:lnTo>
                    <a:lnTo>
                      <a:pt x="222" y="16"/>
                    </a:lnTo>
                    <a:lnTo>
                      <a:pt x="236" y="22"/>
                    </a:lnTo>
                    <a:lnTo>
                      <a:pt x="236" y="22"/>
                    </a:lnTo>
                    <a:lnTo>
                      <a:pt x="226" y="36"/>
                    </a:lnTo>
                    <a:lnTo>
                      <a:pt x="208" y="54"/>
                    </a:lnTo>
                    <a:lnTo>
                      <a:pt x="186" y="76"/>
                    </a:lnTo>
                    <a:lnTo>
                      <a:pt x="160" y="98"/>
                    </a:lnTo>
                    <a:lnTo>
                      <a:pt x="132" y="118"/>
                    </a:lnTo>
                    <a:lnTo>
                      <a:pt x="102" y="138"/>
                    </a:lnTo>
                    <a:lnTo>
                      <a:pt x="74" y="154"/>
                    </a:lnTo>
                    <a:lnTo>
                      <a:pt x="48" y="166"/>
                    </a:lnTo>
                    <a:lnTo>
                      <a:pt x="48" y="166"/>
                    </a:lnTo>
                    <a:lnTo>
                      <a:pt x="34" y="170"/>
                    </a:lnTo>
                    <a:lnTo>
                      <a:pt x="22" y="172"/>
                    </a:lnTo>
                    <a:lnTo>
                      <a:pt x="22"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73">
              <a:extLst>
                <a:ext uri="{FF2B5EF4-FFF2-40B4-BE49-F238E27FC236}">
                  <a16:creationId xmlns:a16="http://schemas.microsoft.com/office/drawing/2014/main" id="{E371B267-1DE3-4BD9-82F9-611A07AE9BCD}"/>
                </a:ext>
              </a:extLst>
            </p:cNvPr>
            <p:cNvGrpSpPr>
              <a:grpSpLocks noChangeAspect="1"/>
            </p:cNvGrpSpPr>
            <p:nvPr/>
          </p:nvGrpSpPr>
          <p:grpSpPr bwMode="auto">
            <a:xfrm>
              <a:off x="10669867" y="2329829"/>
              <a:ext cx="669546" cy="657143"/>
              <a:chOff x="4339" y="2620"/>
              <a:chExt cx="3077" cy="3020"/>
            </a:xfrm>
            <a:solidFill>
              <a:schemeClr val="bg1"/>
            </a:solidFill>
          </p:grpSpPr>
          <p:sp>
            <p:nvSpPr>
              <p:cNvPr id="134" name="Freeform 74">
                <a:extLst>
                  <a:ext uri="{FF2B5EF4-FFF2-40B4-BE49-F238E27FC236}">
                    <a16:creationId xmlns:a16="http://schemas.microsoft.com/office/drawing/2014/main" id="{9FF14B60-A033-481F-9A8C-7DDB532B6CCF}"/>
                  </a:ext>
                </a:extLst>
              </p:cNvPr>
              <p:cNvSpPr>
                <a:spLocks/>
              </p:cNvSpPr>
              <p:nvPr/>
            </p:nvSpPr>
            <p:spPr bwMode="auto">
              <a:xfrm>
                <a:off x="4461" y="3206"/>
                <a:ext cx="1318" cy="2434"/>
              </a:xfrm>
              <a:custGeom>
                <a:avLst/>
                <a:gdLst>
                  <a:gd name="T0" fmla="*/ 6 w 1318"/>
                  <a:gd name="T1" fmla="*/ 913 h 2434"/>
                  <a:gd name="T2" fmla="*/ 46 w 1318"/>
                  <a:gd name="T3" fmla="*/ 701 h 2434"/>
                  <a:gd name="T4" fmla="*/ 120 w 1318"/>
                  <a:gd name="T5" fmla="*/ 511 h 2434"/>
                  <a:gd name="T6" fmla="*/ 228 w 1318"/>
                  <a:gd name="T7" fmla="*/ 343 h 2434"/>
                  <a:gd name="T8" fmla="*/ 374 w 1318"/>
                  <a:gd name="T9" fmla="*/ 197 h 2434"/>
                  <a:gd name="T10" fmla="*/ 556 w 1318"/>
                  <a:gd name="T11" fmla="*/ 74 h 2434"/>
                  <a:gd name="T12" fmla="*/ 616 w 1318"/>
                  <a:gd name="T13" fmla="*/ 44 h 2434"/>
                  <a:gd name="T14" fmla="*/ 712 w 1318"/>
                  <a:gd name="T15" fmla="*/ 14 h 2434"/>
                  <a:gd name="T16" fmla="*/ 812 w 1318"/>
                  <a:gd name="T17" fmla="*/ 0 h 2434"/>
                  <a:gd name="T18" fmla="*/ 866 w 1318"/>
                  <a:gd name="T19" fmla="*/ 0 h 2434"/>
                  <a:gd name="T20" fmla="*/ 944 w 1318"/>
                  <a:gd name="T21" fmla="*/ 8 h 2434"/>
                  <a:gd name="T22" fmla="*/ 1016 w 1318"/>
                  <a:gd name="T23" fmla="*/ 30 h 2434"/>
                  <a:gd name="T24" fmla="*/ 1084 w 1318"/>
                  <a:gd name="T25" fmla="*/ 66 h 2434"/>
                  <a:gd name="T26" fmla="*/ 1146 w 1318"/>
                  <a:gd name="T27" fmla="*/ 114 h 2434"/>
                  <a:gd name="T28" fmla="*/ 1184 w 1318"/>
                  <a:gd name="T29" fmla="*/ 156 h 2434"/>
                  <a:gd name="T30" fmla="*/ 1250 w 1318"/>
                  <a:gd name="T31" fmla="*/ 251 h 2434"/>
                  <a:gd name="T32" fmla="*/ 1294 w 1318"/>
                  <a:gd name="T33" fmla="*/ 359 h 2434"/>
                  <a:gd name="T34" fmla="*/ 1312 w 1318"/>
                  <a:gd name="T35" fmla="*/ 435 h 2434"/>
                  <a:gd name="T36" fmla="*/ 1316 w 1318"/>
                  <a:gd name="T37" fmla="*/ 523 h 2434"/>
                  <a:gd name="T38" fmla="*/ 1296 w 1318"/>
                  <a:gd name="T39" fmla="*/ 609 h 2434"/>
                  <a:gd name="T40" fmla="*/ 1272 w 1318"/>
                  <a:gd name="T41" fmla="*/ 663 h 2434"/>
                  <a:gd name="T42" fmla="*/ 1162 w 1318"/>
                  <a:gd name="T43" fmla="*/ 843 h 2434"/>
                  <a:gd name="T44" fmla="*/ 1076 w 1318"/>
                  <a:gd name="T45" fmla="*/ 977 h 2434"/>
                  <a:gd name="T46" fmla="*/ 1036 w 1318"/>
                  <a:gd name="T47" fmla="*/ 1047 h 2434"/>
                  <a:gd name="T48" fmla="*/ 1010 w 1318"/>
                  <a:gd name="T49" fmla="*/ 1121 h 2434"/>
                  <a:gd name="T50" fmla="*/ 996 w 1318"/>
                  <a:gd name="T51" fmla="*/ 1195 h 2434"/>
                  <a:gd name="T52" fmla="*/ 996 w 1318"/>
                  <a:gd name="T53" fmla="*/ 1271 h 2434"/>
                  <a:gd name="T54" fmla="*/ 1010 w 1318"/>
                  <a:gd name="T55" fmla="*/ 1347 h 2434"/>
                  <a:gd name="T56" fmla="*/ 1036 w 1318"/>
                  <a:gd name="T57" fmla="*/ 1423 h 2434"/>
                  <a:gd name="T58" fmla="*/ 1070 w 1318"/>
                  <a:gd name="T59" fmla="*/ 1491 h 2434"/>
                  <a:gd name="T60" fmla="*/ 1130 w 1318"/>
                  <a:gd name="T61" fmla="*/ 1587 h 2434"/>
                  <a:gd name="T62" fmla="*/ 1202 w 1318"/>
                  <a:gd name="T63" fmla="*/ 1675 h 2434"/>
                  <a:gd name="T64" fmla="*/ 1240 w 1318"/>
                  <a:gd name="T65" fmla="*/ 1722 h 2434"/>
                  <a:gd name="T66" fmla="*/ 1280 w 1318"/>
                  <a:gd name="T67" fmla="*/ 1798 h 2434"/>
                  <a:gd name="T68" fmla="*/ 1302 w 1318"/>
                  <a:gd name="T69" fmla="*/ 1882 h 2434"/>
                  <a:gd name="T70" fmla="*/ 1314 w 1318"/>
                  <a:gd name="T71" fmla="*/ 1966 h 2434"/>
                  <a:gd name="T72" fmla="*/ 1312 w 1318"/>
                  <a:gd name="T73" fmla="*/ 2050 h 2434"/>
                  <a:gd name="T74" fmla="*/ 1304 w 1318"/>
                  <a:gd name="T75" fmla="*/ 2104 h 2434"/>
                  <a:gd name="T76" fmla="*/ 1284 w 1318"/>
                  <a:gd name="T77" fmla="*/ 2172 h 2434"/>
                  <a:gd name="T78" fmla="*/ 1254 w 1318"/>
                  <a:gd name="T79" fmla="*/ 2232 h 2434"/>
                  <a:gd name="T80" fmla="*/ 1214 w 1318"/>
                  <a:gd name="T81" fmla="*/ 2286 h 2434"/>
                  <a:gd name="T82" fmla="*/ 1130 w 1318"/>
                  <a:gd name="T83" fmla="*/ 2360 h 2434"/>
                  <a:gd name="T84" fmla="*/ 1070 w 1318"/>
                  <a:gd name="T85" fmla="*/ 2396 h 2434"/>
                  <a:gd name="T86" fmla="*/ 1006 w 1318"/>
                  <a:gd name="T87" fmla="*/ 2420 h 2434"/>
                  <a:gd name="T88" fmla="*/ 942 w 1318"/>
                  <a:gd name="T89" fmla="*/ 2432 h 2434"/>
                  <a:gd name="T90" fmla="*/ 878 w 1318"/>
                  <a:gd name="T91" fmla="*/ 2430 h 2434"/>
                  <a:gd name="T92" fmla="*/ 816 w 1318"/>
                  <a:gd name="T93" fmla="*/ 2416 h 2434"/>
                  <a:gd name="T94" fmla="*/ 752 w 1318"/>
                  <a:gd name="T95" fmla="*/ 2390 h 2434"/>
                  <a:gd name="T96" fmla="*/ 640 w 1318"/>
                  <a:gd name="T97" fmla="*/ 2318 h 2434"/>
                  <a:gd name="T98" fmla="*/ 548 w 1318"/>
                  <a:gd name="T99" fmla="*/ 2226 h 2434"/>
                  <a:gd name="T100" fmla="*/ 492 w 1318"/>
                  <a:gd name="T101" fmla="*/ 2156 h 2434"/>
                  <a:gd name="T102" fmla="*/ 406 w 1318"/>
                  <a:gd name="T103" fmla="*/ 2022 h 2434"/>
                  <a:gd name="T104" fmla="*/ 336 w 1318"/>
                  <a:gd name="T105" fmla="*/ 1882 h 2434"/>
                  <a:gd name="T106" fmla="*/ 294 w 1318"/>
                  <a:gd name="T107" fmla="*/ 1784 h 2434"/>
                  <a:gd name="T108" fmla="*/ 224 w 1318"/>
                  <a:gd name="T109" fmla="*/ 1643 h 2434"/>
                  <a:gd name="T110" fmla="*/ 160 w 1318"/>
                  <a:gd name="T111" fmla="*/ 1541 h 2434"/>
                  <a:gd name="T112" fmla="*/ 72 w 1318"/>
                  <a:gd name="T113" fmla="*/ 1361 h 2434"/>
                  <a:gd name="T114" fmla="*/ 16 w 1318"/>
                  <a:gd name="T115" fmla="*/ 1167 h 2434"/>
                  <a:gd name="T116" fmla="*/ 2 w 1318"/>
                  <a:gd name="T117" fmla="*/ 1043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8" h="2434">
                    <a:moveTo>
                      <a:pt x="0" y="987"/>
                    </a:moveTo>
                    <a:lnTo>
                      <a:pt x="0" y="987"/>
                    </a:lnTo>
                    <a:lnTo>
                      <a:pt x="6" y="913"/>
                    </a:lnTo>
                    <a:lnTo>
                      <a:pt x="16" y="839"/>
                    </a:lnTo>
                    <a:lnTo>
                      <a:pt x="30" y="769"/>
                    </a:lnTo>
                    <a:lnTo>
                      <a:pt x="46" y="701"/>
                    </a:lnTo>
                    <a:lnTo>
                      <a:pt x="66" y="637"/>
                    </a:lnTo>
                    <a:lnTo>
                      <a:pt x="92" y="573"/>
                    </a:lnTo>
                    <a:lnTo>
                      <a:pt x="120" y="511"/>
                    </a:lnTo>
                    <a:lnTo>
                      <a:pt x="152" y="453"/>
                    </a:lnTo>
                    <a:lnTo>
                      <a:pt x="188" y="397"/>
                    </a:lnTo>
                    <a:lnTo>
                      <a:pt x="228" y="343"/>
                    </a:lnTo>
                    <a:lnTo>
                      <a:pt x="274" y="293"/>
                    </a:lnTo>
                    <a:lnTo>
                      <a:pt x="322" y="243"/>
                    </a:lnTo>
                    <a:lnTo>
                      <a:pt x="374" y="197"/>
                    </a:lnTo>
                    <a:lnTo>
                      <a:pt x="430" y="154"/>
                    </a:lnTo>
                    <a:lnTo>
                      <a:pt x="492" y="112"/>
                    </a:lnTo>
                    <a:lnTo>
                      <a:pt x="556" y="74"/>
                    </a:lnTo>
                    <a:lnTo>
                      <a:pt x="556" y="74"/>
                    </a:lnTo>
                    <a:lnTo>
                      <a:pt x="586" y="58"/>
                    </a:lnTo>
                    <a:lnTo>
                      <a:pt x="616" y="44"/>
                    </a:lnTo>
                    <a:lnTo>
                      <a:pt x="648" y="32"/>
                    </a:lnTo>
                    <a:lnTo>
                      <a:pt x="680" y="22"/>
                    </a:lnTo>
                    <a:lnTo>
                      <a:pt x="712" y="14"/>
                    </a:lnTo>
                    <a:lnTo>
                      <a:pt x="744" y="8"/>
                    </a:lnTo>
                    <a:lnTo>
                      <a:pt x="778" y="4"/>
                    </a:lnTo>
                    <a:lnTo>
                      <a:pt x="812" y="0"/>
                    </a:lnTo>
                    <a:lnTo>
                      <a:pt x="812" y="0"/>
                    </a:lnTo>
                    <a:lnTo>
                      <a:pt x="838" y="0"/>
                    </a:lnTo>
                    <a:lnTo>
                      <a:pt x="866" y="0"/>
                    </a:lnTo>
                    <a:lnTo>
                      <a:pt x="892" y="2"/>
                    </a:lnTo>
                    <a:lnTo>
                      <a:pt x="918" y="4"/>
                    </a:lnTo>
                    <a:lnTo>
                      <a:pt x="944" y="8"/>
                    </a:lnTo>
                    <a:lnTo>
                      <a:pt x="968" y="14"/>
                    </a:lnTo>
                    <a:lnTo>
                      <a:pt x="994" y="22"/>
                    </a:lnTo>
                    <a:lnTo>
                      <a:pt x="1016" y="30"/>
                    </a:lnTo>
                    <a:lnTo>
                      <a:pt x="1040" y="40"/>
                    </a:lnTo>
                    <a:lnTo>
                      <a:pt x="1062" y="52"/>
                    </a:lnTo>
                    <a:lnTo>
                      <a:pt x="1084" y="66"/>
                    </a:lnTo>
                    <a:lnTo>
                      <a:pt x="1106" y="80"/>
                    </a:lnTo>
                    <a:lnTo>
                      <a:pt x="1126" y="96"/>
                    </a:lnTo>
                    <a:lnTo>
                      <a:pt x="1146" y="114"/>
                    </a:lnTo>
                    <a:lnTo>
                      <a:pt x="1166" y="134"/>
                    </a:lnTo>
                    <a:lnTo>
                      <a:pt x="1184" y="156"/>
                    </a:lnTo>
                    <a:lnTo>
                      <a:pt x="1184" y="156"/>
                    </a:lnTo>
                    <a:lnTo>
                      <a:pt x="1208" y="185"/>
                    </a:lnTo>
                    <a:lnTo>
                      <a:pt x="1230" y="217"/>
                    </a:lnTo>
                    <a:lnTo>
                      <a:pt x="1250" y="251"/>
                    </a:lnTo>
                    <a:lnTo>
                      <a:pt x="1266" y="285"/>
                    </a:lnTo>
                    <a:lnTo>
                      <a:pt x="1282" y="321"/>
                    </a:lnTo>
                    <a:lnTo>
                      <a:pt x="1294" y="359"/>
                    </a:lnTo>
                    <a:lnTo>
                      <a:pt x="1304" y="395"/>
                    </a:lnTo>
                    <a:lnTo>
                      <a:pt x="1312" y="435"/>
                    </a:lnTo>
                    <a:lnTo>
                      <a:pt x="1312" y="435"/>
                    </a:lnTo>
                    <a:lnTo>
                      <a:pt x="1316" y="465"/>
                    </a:lnTo>
                    <a:lnTo>
                      <a:pt x="1318" y="493"/>
                    </a:lnTo>
                    <a:lnTo>
                      <a:pt x="1316" y="523"/>
                    </a:lnTo>
                    <a:lnTo>
                      <a:pt x="1312" y="551"/>
                    </a:lnTo>
                    <a:lnTo>
                      <a:pt x="1306" y="581"/>
                    </a:lnTo>
                    <a:lnTo>
                      <a:pt x="1296" y="609"/>
                    </a:lnTo>
                    <a:lnTo>
                      <a:pt x="1286" y="635"/>
                    </a:lnTo>
                    <a:lnTo>
                      <a:pt x="1272" y="663"/>
                    </a:lnTo>
                    <a:lnTo>
                      <a:pt x="1272" y="663"/>
                    </a:lnTo>
                    <a:lnTo>
                      <a:pt x="1246" y="709"/>
                    </a:lnTo>
                    <a:lnTo>
                      <a:pt x="1218" y="753"/>
                    </a:lnTo>
                    <a:lnTo>
                      <a:pt x="1162" y="843"/>
                    </a:lnTo>
                    <a:lnTo>
                      <a:pt x="1162" y="843"/>
                    </a:lnTo>
                    <a:lnTo>
                      <a:pt x="1104" y="931"/>
                    </a:lnTo>
                    <a:lnTo>
                      <a:pt x="1076" y="977"/>
                    </a:lnTo>
                    <a:lnTo>
                      <a:pt x="1050" y="1023"/>
                    </a:lnTo>
                    <a:lnTo>
                      <a:pt x="1050" y="1023"/>
                    </a:lnTo>
                    <a:lnTo>
                      <a:pt x="1036" y="1047"/>
                    </a:lnTo>
                    <a:lnTo>
                      <a:pt x="1026" y="1071"/>
                    </a:lnTo>
                    <a:lnTo>
                      <a:pt x="1016" y="1097"/>
                    </a:lnTo>
                    <a:lnTo>
                      <a:pt x="1010" y="1121"/>
                    </a:lnTo>
                    <a:lnTo>
                      <a:pt x="1004" y="1145"/>
                    </a:lnTo>
                    <a:lnTo>
                      <a:pt x="998" y="1171"/>
                    </a:lnTo>
                    <a:lnTo>
                      <a:pt x="996" y="1195"/>
                    </a:lnTo>
                    <a:lnTo>
                      <a:pt x="994" y="1221"/>
                    </a:lnTo>
                    <a:lnTo>
                      <a:pt x="994" y="1245"/>
                    </a:lnTo>
                    <a:lnTo>
                      <a:pt x="996" y="1271"/>
                    </a:lnTo>
                    <a:lnTo>
                      <a:pt x="1000" y="1297"/>
                    </a:lnTo>
                    <a:lnTo>
                      <a:pt x="1004" y="1321"/>
                    </a:lnTo>
                    <a:lnTo>
                      <a:pt x="1010" y="1347"/>
                    </a:lnTo>
                    <a:lnTo>
                      <a:pt x="1018" y="1371"/>
                    </a:lnTo>
                    <a:lnTo>
                      <a:pt x="1026" y="1397"/>
                    </a:lnTo>
                    <a:lnTo>
                      <a:pt x="1036" y="1423"/>
                    </a:lnTo>
                    <a:lnTo>
                      <a:pt x="1036" y="1423"/>
                    </a:lnTo>
                    <a:lnTo>
                      <a:pt x="1052" y="1457"/>
                    </a:lnTo>
                    <a:lnTo>
                      <a:pt x="1070" y="1491"/>
                    </a:lnTo>
                    <a:lnTo>
                      <a:pt x="1088" y="1525"/>
                    </a:lnTo>
                    <a:lnTo>
                      <a:pt x="1108" y="1557"/>
                    </a:lnTo>
                    <a:lnTo>
                      <a:pt x="1130" y="1587"/>
                    </a:lnTo>
                    <a:lnTo>
                      <a:pt x="1152" y="1619"/>
                    </a:lnTo>
                    <a:lnTo>
                      <a:pt x="1176" y="1647"/>
                    </a:lnTo>
                    <a:lnTo>
                      <a:pt x="1202" y="1675"/>
                    </a:lnTo>
                    <a:lnTo>
                      <a:pt x="1202" y="1675"/>
                    </a:lnTo>
                    <a:lnTo>
                      <a:pt x="1222" y="1698"/>
                    </a:lnTo>
                    <a:lnTo>
                      <a:pt x="1240" y="1722"/>
                    </a:lnTo>
                    <a:lnTo>
                      <a:pt x="1256" y="1746"/>
                    </a:lnTo>
                    <a:lnTo>
                      <a:pt x="1268" y="1772"/>
                    </a:lnTo>
                    <a:lnTo>
                      <a:pt x="1280" y="1798"/>
                    </a:lnTo>
                    <a:lnTo>
                      <a:pt x="1290" y="1826"/>
                    </a:lnTo>
                    <a:lnTo>
                      <a:pt x="1296" y="1854"/>
                    </a:lnTo>
                    <a:lnTo>
                      <a:pt x="1302" y="1882"/>
                    </a:lnTo>
                    <a:lnTo>
                      <a:pt x="1302" y="1882"/>
                    </a:lnTo>
                    <a:lnTo>
                      <a:pt x="1310" y="1938"/>
                    </a:lnTo>
                    <a:lnTo>
                      <a:pt x="1314" y="1966"/>
                    </a:lnTo>
                    <a:lnTo>
                      <a:pt x="1314" y="1994"/>
                    </a:lnTo>
                    <a:lnTo>
                      <a:pt x="1314" y="2022"/>
                    </a:lnTo>
                    <a:lnTo>
                      <a:pt x="1312" y="2050"/>
                    </a:lnTo>
                    <a:lnTo>
                      <a:pt x="1310" y="2078"/>
                    </a:lnTo>
                    <a:lnTo>
                      <a:pt x="1304" y="2104"/>
                    </a:lnTo>
                    <a:lnTo>
                      <a:pt x="1304" y="2104"/>
                    </a:lnTo>
                    <a:lnTo>
                      <a:pt x="1298" y="2128"/>
                    </a:lnTo>
                    <a:lnTo>
                      <a:pt x="1292" y="2150"/>
                    </a:lnTo>
                    <a:lnTo>
                      <a:pt x="1284" y="2172"/>
                    </a:lnTo>
                    <a:lnTo>
                      <a:pt x="1274" y="2194"/>
                    </a:lnTo>
                    <a:lnTo>
                      <a:pt x="1264" y="2214"/>
                    </a:lnTo>
                    <a:lnTo>
                      <a:pt x="1254" y="2232"/>
                    </a:lnTo>
                    <a:lnTo>
                      <a:pt x="1242" y="2250"/>
                    </a:lnTo>
                    <a:lnTo>
                      <a:pt x="1228" y="2268"/>
                    </a:lnTo>
                    <a:lnTo>
                      <a:pt x="1214" y="2286"/>
                    </a:lnTo>
                    <a:lnTo>
                      <a:pt x="1200" y="2302"/>
                    </a:lnTo>
                    <a:lnTo>
                      <a:pt x="1166" y="2332"/>
                    </a:lnTo>
                    <a:lnTo>
                      <a:pt x="1130" y="2360"/>
                    </a:lnTo>
                    <a:lnTo>
                      <a:pt x="1090" y="2384"/>
                    </a:lnTo>
                    <a:lnTo>
                      <a:pt x="1090" y="2384"/>
                    </a:lnTo>
                    <a:lnTo>
                      <a:pt x="1070" y="2396"/>
                    </a:lnTo>
                    <a:lnTo>
                      <a:pt x="1048" y="2406"/>
                    </a:lnTo>
                    <a:lnTo>
                      <a:pt x="1026" y="2414"/>
                    </a:lnTo>
                    <a:lnTo>
                      <a:pt x="1006" y="2420"/>
                    </a:lnTo>
                    <a:lnTo>
                      <a:pt x="984" y="2426"/>
                    </a:lnTo>
                    <a:lnTo>
                      <a:pt x="964" y="2430"/>
                    </a:lnTo>
                    <a:lnTo>
                      <a:pt x="942" y="2432"/>
                    </a:lnTo>
                    <a:lnTo>
                      <a:pt x="922" y="2434"/>
                    </a:lnTo>
                    <a:lnTo>
                      <a:pt x="900" y="2432"/>
                    </a:lnTo>
                    <a:lnTo>
                      <a:pt x="878" y="2430"/>
                    </a:lnTo>
                    <a:lnTo>
                      <a:pt x="858" y="2428"/>
                    </a:lnTo>
                    <a:lnTo>
                      <a:pt x="836" y="2422"/>
                    </a:lnTo>
                    <a:lnTo>
                      <a:pt x="816" y="2416"/>
                    </a:lnTo>
                    <a:lnTo>
                      <a:pt x="794" y="2410"/>
                    </a:lnTo>
                    <a:lnTo>
                      <a:pt x="752" y="2390"/>
                    </a:lnTo>
                    <a:lnTo>
                      <a:pt x="752" y="2390"/>
                    </a:lnTo>
                    <a:lnTo>
                      <a:pt x="712" y="2368"/>
                    </a:lnTo>
                    <a:lnTo>
                      <a:pt x="676" y="2344"/>
                    </a:lnTo>
                    <a:lnTo>
                      <a:pt x="640" y="2318"/>
                    </a:lnTo>
                    <a:lnTo>
                      <a:pt x="608" y="2290"/>
                    </a:lnTo>
                    <a:lnTo>
                      <a:pt x="576" y="2258"/>
                    </a:lnTo>
                    <a:lnTo>
                      <a:pt x="548" y="2226"/>
                    </a:lnTo>
                    <a:lnTo>
                      <a:pt x="520" y="2192"/>
                    </a:lnTo>
                    <a:lnTo>
                      <a:pt x="492" y="2156"/>
                    </a:lnTo>
                    <a:lnTo>
                      <a:pt x="492" y="2156"/>
                    </a:lnTo>
                    <a:lnTo>
                      <a:pt x="462" y="2112"/>
                    </a:lnTo>
                    <a:lnTo>
                      <a:pt x="434" y="2068"/>
                    </a:lnTo>
                    <a:lnTo>
                      <a:pt x="406" y="2022"/>
                    </a:lnTo>
                    <a:lnTo>
                      <a:pt x="382" y="1976"/>
                    </a:lnTo>
                    <a:lnTo>
                      <a:pt x="358" y="1930"/>
                    </a:lnTo>
                    <a:lnTo>
                      <a:pt x="336" y="1882"/>
                    </a:lnTo>
                    <a:lnTo>
                      <a:pt x="314" y="1834"/>
                    </a:lnTo>
                    <a:lnTo>
                      <a:pt x="294" y="1784"/>
                    </a:lnTo>
                    <a:lnTo>
                      <a:pt x="294" y="1784"/>
                    </a:lnTo>
                    <a:lnTo>
                      <a:pt x="272" y="1736"/>
                    </a:lnTo>
                    <a:lnTo>
                      <a:pt x="250" y="1688"/>
                    </a:lnTo>
                    <a:lnTo>
                      <a:pt x="224" y="1643"/>
                    </a:lnTo>
                    <a:lnTo>
                      <a:pt x="196" y="1599"/>
                    </a:lnTo>
                    <a:lnTo>
                      <a:pt x="196" y="1599"/>
                    </a:lnTo>
                    <a:lnTo>
                      <a:pt x="160" y="1541"/>
                    </a:lnTo>
                    <a:lnTo>
                      <a:pt x="126" y="1481"/>
                    </a:lnTo>
                    <a:lnTo>
                      <a:pt x="96" y="1421"/>
                    </a:lnTo>
                    <a:lnTo>
                      <a:pt x="72" y="1361"/>
                    </a:lnTo>
                    <a:lnTo>
                      <a:pt x="48" y="1297"/>
                    </a:lnTo>
                    <a:lnTo>
                      <a:pt x="30" y="1233"/>
                    </a:lnTo>
                    <a:lnTo>
                      <a:pt x="16" y="1167"/>
                    </a:lnTo>
                    <a:lnTo>
                      <a:pt x="8" y="1099"/>
                    </a:lnTo>
                    <a:lnTo>
                      <a:pt x="8" y="1099"/>
                    </a:lnTo>
                    <a:lnTo>
                      <a:pt x="2" y="1043"/>
                    </a:lnTo>
                    <a:lnTo>
                      <a:pt x="0" y="987"/>
                    </a:lnTo>
                    <a:lnTo>
                      <a:pt x="0" y="9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75">
                <a:extLst>
                  <a:ext uri="{FF2B5EF4-FFF2-40B4-BE49-F238E27FC236}">
                    <a16:creationId xmlns:a16="http://schemas.microsoft.com/office/drawing/2014/main" id="{A8C26402-613B-4299-BD69-E89430DFB153}"/>
                  </a:ext>
                </a:extLst>
              </p:cNvPr>
              <p:cNvSpPr>
                <a:spLocks/>
              </p:cNvSpPr>
              <p:nvPr/>
            </p:nvSpPr>
            <p:spPr bwMode="auto">
              <a:xfrm>
                <a:off x="5986" y="3204"/>
                <a:ext cx="1314" cy="2434"/>
              </a:xfrm>
              <a:custGeom>
                <a:avLst/>
                <a:gdLst>
                  <a:gd name="T0" fmla="*/ 90 w 1314"/>
                  <a:gd name="T1" fmla="*/ 211 h 2434"/>
                  <a:gd name="T2" fmla="*/ 156 w 1314"/>
                  <a:gd name="T3" fmla="*/ 128 h 2434"/>
                  <a:gd name="T4" fmla="*/ 238 w 1314"/>
                  <a:gd name="T5" fmla="*/ 62 h 2434"/>
                  <a:gd name="T6" fmla="*/ 338 w 1314"/>
                  <a:gd name="T7" fmla="*/ 20 h 2434"/>
                  <a:gd name="T8" fmla="*/ 422 w 1314"/>
                  <a:gd name="T9" fmla="*/ 4 h 2434"/>
                  <a:gd name="T10" fmla="*/ 528 w 1314"/>
                  <a:gd name="T11" fmla="*/ 4 h 2434"/>
                  <a:gd name="T12" fmla="*/ 656 w 1314"/>
                  <a:gd name="T13" fmla="*/ 30 h 2434"/>
                  <a:gd name="T14" fmla="*/ 798 w 1314"/>
                  <a:gd name="T15" fmla="*/ 98 h 2434"/>
                  <a:gd name="T16" fmla="*/ 982 w 1314"/>
                  <a:gd name="T17" fmla="*/ 233 h 2434"/>
                  <a:gd name="T18" fmla="*/ 1124 w 1314"/>
                  <a:gd name="T19" fmla="*/ 397 h 2434"/>
                  <a:gd name="T20" fmla="*/ 1230 w 1314"/>
                  <a:gd name="T21" fmla="*/ 587 h 2434"/>
                  <a:gd name="T22" fmla="*/ 1294 w 1314"/>
                  <a:gd name="T23" fmla="*/ 805 h 2434"/>
                  <a:gd name="T24" fmla="*/ 1312 w 1314"/>
                  <a:gd name="T25" fmla="*/ 957 h 2434"/>
                  <a:gd name="T26" fmla="*/ 1302 w 1314"/>
                  <a:gd name="T27" fmla="*/ 1153 h 2434"/>
                  <a:gd name="T28" fmla="*/ 1252 w 1314"/>
                  <a:gd name="T29" fmla="*/ 1341 h 2434"/>
                  <a:gd name="T30" fmla="*/ 1166 w 1314"/>
                  <a:gd name="T31" fmla="*/ 1521 h 2434"/>
                  <a:gd name="T32" fmla="*/ 1066 w 1314"/>
                  <a:gd name="T33" fmla="*/ 1692 h 2434"/>
                  <a:gd name="T34" fmla="*/ 980 w 1314"/>
                  <a:gd name="T35" fmla="*/ 1882 h 2434"/>
                  <a:gd name="T36" fmla="*/ 866 w 1314"/>
                  <a:gd name="T37" fmla="*/ 2094 h 2434"/>
                  <a:gd name="T38" fmla="*/ 756 w 1314"/>
                  <a:gd name="T39" fmla="*/ 2238 h 2434"/>
                  <a:gd name="T40" fmla="*/ 644 w 1314"/>
                  <a:gd name="T41" fmla="*/ 2342 h 2434"/>
                  <a:gd name="T42" fmla="*/ 508 w 1314"/>
                  <a:gd name="T43" fmla="*/ 2414 h 2434"/>
                  <a:gd name="T44" fmla="*/ 410 w 1314"/>
                  <a:gd name="T45" fmla="*/ 2434 h 2434"/>
                  <a:gd name="T46" fmla="*/ 282 w 1314"/>
                  <a:gd name="T47" fmla="*/ 2414 h 2434"/>
                  <a:gd name="T48" fmla="*/ 182 w 1314"/>
                  <a:gd name="T49" fmla="*/ 2362 h 2434"/>
                  <a:gd name="T50" fmla="*/ 80 w 1314"/>
                  <a:gd name="T51" fmla="*/ 2264 h 2434"/>
                  <a:gd name="T52" fmla="*/ 20 w 1314"/>
                  <a:gd name="T53" fmla="*/ 2148 h 2434"/>
                  <a:gd name="T54" fmla="*/ 0 w 1314"/>
                  <a:gd name="T55" fmla="*/ 2014 h 2434"/>
                  <a:gd name="T56" fmla="*/ 8 w 1314"/>
                  <a:gd name="T57" fmla="*/ 1902 h 2434"/>
                  <a:gd name="T58" fmla="*/ 28 w 1314"/>
                  <a:gd name="T59" fmla="*/ 1816 h 2434"/>
                  <a:gd name="T60" fmla="*/ 68 w 1314"/>
                  <a:gd name="T61" fmla="*/ 1728 h 2434"/>
                  <a:gd name="T62" fmla="*/ 124 w 1314"/>
                  <a:gd name="T63" fmla="*/ 1667 h 2434"/>
                  <a:gd name="T64" fmla="*/ 206 w 1314"/>
                  <a:gd name="T65" fmla="*/ 1559 h 2434"/>
                  <a:gd name="T66" fmla="*/ 256 w 1314"/>
                  <a:gd name="T67" fmla="*/ 1469 h 2434"/>
                  <a:gd name="T68" fmla="*/ 300 w 1314"/>
                  <a:gd name="T69" fmla="*/ 1445 h 2434"/>
                  <a:gd name="T70" fmla="*/ 460 w 1314"/>
                  <a:gd name="T71" fmla="*/ 1445 h 2434"/>
                  <a:gd name="T72" fmla="*/ 504 w 1314"/>
                  <a:gd name="T73" fmla="*/ 1441 h 2434"/>
                  <a:gd name="T74" fmla="*/ 550 w 1314"/>
                  <a:gd name="T75" fmla="*/ 1419 h 2434"/>
                  <a:gd name="T76" fmla="*/ 580 w 1314"/>
                  <a:gd name="T77" fmla="*/ 1379 h 2434"/>
                  <a:gd name="T78" fmla="*/ 594 w 1314"/>
                  <a:gd name="T79" fmla="*/ 1315 h 2434"/>
                  <a:gd name="T80" fmla="*/ 596 w 1314"/>
                  <a:gd name="T81" fmla="*/ 893 h 2434"/>
                  <a:gd name="T82" fmla="*/ 588 w 1314"/>
                  <a:gd name="T83" fmla="*/ 619 h 2434"/>
                  <a:gd name="T84" fmla="*/ 570 w 1314"/>
                  <a:gd name="T85" fmla="*/ 463 h 2434"/>
                  <a:gd name="T86" fmla="*/ 548 w 1314"/>
                  <a:gd name="T87" fmla="*/ 423 h 2434"/>
                  <a:gd name="T88" fmla="*/ 292 w 1314"/>
                  <a:gd name="T89" fmla="*/ 221 h 2434"/>
                  <a:gd name="T90" fmla="*/ 230 w 1314"/>
                  <a:gd name="T91" fmla="*/ 189 h 2434"/>
                  <a:gd name="T92" fmla="*/ 148 w 1314"/>
                  <a:gd name="T93" fmla="*/ 205 h 2434"/>
                  <a:gd name="T94" fmla="*/ 66 w 1314"/>
                  <a:gd name="T95" fmla="*/ 267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14" h="2434">
                    <a:moveTo>
                      <a:pt x="62" y="261"/>
                    </a:moveTo>
                    <a:lnTo>
                      <a:pt x="62" y="261"/>
                    </a:lnTo>
                    <a:lnTo>
                      <a:pt x="74" y="237"/>
                    </a:lnTo>
                    <a:lnTo>
                      <a:pt x="90" y="211"/>
                    </a:lnTo>
                    <a:lnTo>
                      <a:pt x="104" y="189"/>
                    </a:lnTo>
                    <a:lnTo>
                      <a:pt x="120" y="168"/>
                    </a:lnTo>
                    <a:lnTo>
                      <a:pt x="138" y="148"/>
                    </a:lnTo>
                    <a:lnTo>
                      <a:pt x="156" y="128"/>
                    </a:lnTo>
                    <a:lnTo>
                      <a:pt x="174" y="110"/>
                    </a:lnTo>
                    <a:lnTo>
                      <a:pt x="194" y="92"/>
                    </a:lnTo>
                    <a:lnTo>
                      <a:pt x="216" y="76"/>
                    </a:lnTo>
                    <a:lnTo>
                      <a:pt x="238" y="62"/>
                    </a:lnTo>
                    <a:lnTo>
                      <a:pt x="262" y="50"/>
                    </a:lnTo>
                    <a:lnTo>
                      <a:pt x="286" y="38"/>
                    </a:lnTo>
                    <a:lnTo>
                      <a:pt x="310" y="28"/>
                    </a:lnTo>
                    <a:lnTo>
                      <a:pt x="338" y="20"/>
                    </a:lnTo>
                    <a:lnTo>
                      <a:pt x="366" y="12"/>
                    </a:lnTo>
                    <a:lnTo>
                      <a:pt x="394" y="8"/>
                    </a:lnTo>
                    <a:lnTo>
                      <a:pt x="394" y="8"/>
                    </a:lnTo>
                    <a:lnTo>
                      <a:pt x="422" y="4"/>
                    </a:lnTo>
                    <a:lnTo>
                      <a:pt x="448" y="2"/>
                    </a:lnTo>
                    <a:lnTo>
                      <a:pt x="476" y="0"/>
                    </a:lnTo>
                    <a:lnTo>
                      <a:pt x="502" y="2"/>
                    </a:lnTo>
                    <a:lnTo>
                      <a:pt x="528" y="4"/>
                    </a:lnTo>
                    <a:lnTo>
                      <a:pt x="554" y="6"/>
                    </a:lnTo>
                    <a:lnTo>
                      <a:pt x="580" y="10"/>
                    </a:lnTo>
                    <a:lnTo>
                      <a:pt x="606" y="16"/>
                    </a:lnTo>
                    <a:lnTo>
                      <a:pt x="656" y="30"/>
                    </a:lnTo>
                    <a:lnTo>
                      <a:pt x="704" y="50"/>
                    </a:lnTo>
                    <a:lnTo>
                      <a:pt x="752" y="72"/>
                    </a:lnTo>
                    <a:lnTo>
                      <a:pt x="798" y="98"/>
                    </a:lnTo>
                    <a:lnTo>
                      <a:pt x="798" y="98"/>
                    </a:lnTo>
                    <a:lnTo>
                      <a:pt x="848" y="130"/>
                    </a:lnTo>
                    <a:lnTo>
                      <a:pt x="894" y="162"/>
                    </a:lnTo>
                    <a:lnTo>
                      <a:pt x="940" y="197"/>
                    </a:lnTo>
                    <a:lnTo>
                      <a:pt x="982" y="233"/>
                    </a:lnTo>
                    <a:lnTo>
                      <a:pt x="1020" y="271"/>
                    </a:lnTo>
                    <a:lnTo>
                      <a:pt x="1058" y="311"/>
                    </a:lnTo>
                    <a:lnTo>
                      <a:pt x="1092" y="353"/>
                    </a:lnTo>
                    <a:lnTo>
                      <a:pt x="1124" y="397"/>
                    </a:lnTo>
                    <a:lnTo>
                      <a:pt x="1154" y="443"/>
                    </a:lnTo>
                    <a:lnTo>
                      <a:pt x="1182" y="489"/>
                    </a:lnTo>
                    <a:lnTo>
                      <a:pt x="1206" y="537"/>
                    </a:lnTo>
                    <a:lnTo>
                      <a:pt x="1230" y="587"/>
                    </a:lnTo>
                    <a:lnTo>
                      <a:pt x="1250" y="639"/>
                    </a:lnTo>
                    <a:lnTo>
                      <a:pt x="1266" y="693"/>
                    </a:lnTo>
                    <a:lnTo>
                      <a:pt x="1282" y="749"/>
                    </a:lnTo>
                    <a:lnTo>
                      <a:pt x="1294" y="805"/>
                    </a:lnTo>
                    <a:lnTo>
                      <a:pt x="1294" y="805"/>
                    </a:lnTo>
                    <a:lnTo>
                      <a:pt x="1304" y="857"/>
                    </a:lnTo>
                    <a:lnTo>
                      <a:pt x="1310" y="907"/>
                    </a:lnTo>
                    <a:lnTo>
                      <a:pt x="1312" y="957"/>
                    </a:lnTo>
                    <a:lnTo>
                      <a:pt x="1314" y="1007"/>
                    </a:lnTo>
                    <a:lnTo>
                      <a:pt x="1312" y="1055"/>
                    </a:lnTo>
                    <a:lnTo>
                      <a:pt x="1308" y="1105"/>
                    </a:lnTo>
                    <a:lnTo>
                      <a:pt x="1302" y="1153"/>
                    </a:lnTo>
                    <a:lnTo>
                      <a:pt x="1292" y="1201"/>
                    </a:lnTo>
                    <a:lnTo>
                      <a:pt x="1280" y="1247"/>
                    </a:lnTo>
                    <a:lnTo>
                      <a:pt x="1268" y="1295"/>
                    </a:lnTo>
                    <a:lnTo>
                      <a:pt x="1252" y="1341"/>
                    </a:lnTo>
                    <a:lnTo>
                      <a:pt x="1234" y="1387"/>
                    </a:lnTo>
                    <a:lnTo>
                      <a:pt x="1212" y="1431"/>
                    </a:lnTo>
                    <a:lnTo>
                      <a:pt x="1190" y="1477"/>
                    </a:lnTo>
                    <a:lnTo>
                      <a:pt x="1166" y="1521"/>
                    </a:lnTo>
                    <a:lnTo>
                      <a:pt x="1140" y="1565"/>
                    </a:lnTo>
                    <a:lnTo>
                      <a:pt x="1140" y="1565"/>
                    </a:lnTo>
                    <a:lnTo>
                      <a:pt x="1102" y="1629"/>
                    </a:lnTo>
                    <a:lnTo>
                      <a:pt x="1066" y="1692"/>
                    </a:lnTo>
                    <a:lnTo>
                      <a:pt x="1034" y="1758"/>
                    </a:lnTo>
                    <a:lnTo>
                      <a:pt x="1004" y="1826"/>
                    </a:lnTo>
                    <a:lnTo>
                      <a:pt x="1004" y="1826"/>
                    </a:lnTo>
                    <a:lnTo>
                      <a:pt x="980" y="1882"/>
                    </a:lnTo>
                    <a:lnTo>
                      <a:pt x="954" y="1936"/>
                    </a:lnTo>
                    <a:lnTo>
                      <a:pt x="926" y="1990"/>
                    </a:lnTo>
                    <a:lnTo>
                      <a:pt x="898" y="2042"/>
                    </a:lnTo>
                    <a:lnTo>
                      <a:pt x="866" y="2094"/>
                    </a:lnTo>
                    <a:lnTo>
                      <a:pt x="832" y="2144"/>
                    </a:lnTo>
                    <a:lnTo>
                      <a:pt x="796" y="2192"/>
                    </a:lnTo>
                    <a:lnTo>
                      <a:pt x="756" y="2238"/>
                    </a:lnTo>
                    <a:lnTo>
                      <a:pt x="756" y="2238"/>
                    </a:lnTo>
                    <a:lnTo>
                      <a:pt x="730" y="2266"/>
                    </a:lnTo>
                    <a:lnTo>
                      <a:pt x="702" y="2294"/>
                    </a:lnTo>
                    <a:lnTo>
                      <a:pt x="674" y="2320"/>
                    </a:lnTo>
                    <a:lnTo>
                      <a:pt x="644" y="2342"/>
                    </a:lnTo>
                    <a:lnTo>
                      <a:pt x="612" y="2364"/>
                    </a:lnTo>
                    <a:lnTo>
                      <a:pt x="580" y="2384"/>
                    </a:lnTo>
                    <a:lnTo>
                      <a:pt x="546" y="2400"/>
                    </a:lnTo>
                    <a:lnTo>
                      <a:pt x="508" y="2414"/>
                    </a:lnTo>
                    <a:lnTo>
                      <a:pt x="508" y="2414"/>
                    </a:lnTo>
                    <a:lnTo>
                      <a:pt x="476" y="2424"/>
                    </a:lnTo>
                    <a:lnTo>
                      <a:pt x="442" y="2432"/>
                    </a:lnTo>
                    <a:lnTo>
                      <a:pt x="410" y="2434"/>
                    </a:lnTo>
                    <a:lnTo>
                      <a:pt x="378" y="2434"/>
                    </a:lnTo>
                    <a:lnTo>
                      <a:pt x="346" y="2430"/>
                    </a:lnTo>
                    <a:lnTo>
                      <a:pt x="314" y="2424"/>
                    </a:lnTo>
                    <a:lnTo>
                      <a:pt x="282" y="2414"/>
                    </a:lnTo>
                    <a:lnTo>
                      <a:pt x="250" y="2400"/>
                    </a:lnTo>
                    <a:lnTo>
                      <a:pt x="250" y="2400"/>
                    </a:lnTo>
                    <a:lnTo>
                      <a:pt x="214" y="2382"/>
                    </a:lnTo>
                    <a:lnTo>
                      <a:pt x="182" y="2362"/>
                    </a:lnTo>
                    <a:lnTo>
                      <a:pt x="152" y="2340"/>
                    </a:lnTo>
                    <a:lnTo>
                      <a:pt x="126" y="2316"/>
                    </a:lnTo>
                    <a:lnTo>
                      <a:pt x="102" y="2292"/>
                    </a:lnTo>
                    <a:lnTo>
                      <a:pt x="80" y="2264"/>
                    </a:lnTo>
                    <a:lnTo>
                      <a:pt x="62" y="2238"/>
                    </a:lnTo>
                    <a:lnTo>
                      <a:pt x="46" y="2208"/>
                    </a:lnTo>
                    <a:lnTo>
                      <a:pt x="32" y="2178"/>
                    </a:lnTo>
                    <a:lnTo>
                      <a:pt x="20" y="2148"/>
                    </a:lnTo>
                    <a:lnTo>
                      <a:pt x="12" y="2116"/>
                    </a:lnTo>
                    <a:lnTo>
                      <a:pt x="6" y="2082"/>
                    </a:lnTo>
                    <a:lnTo>
                      <a:pt x="2" y="2048"/>
                    </a:lnTo>
                    <a:lnTo>
                      <a:pt x="0" y="2014"/>
                    </a:lnTo>
                    <a:lnTo>
                      <a:pt x="0" y="1978"/>
                    </a:lnTo>
                    <a:lnTo>
                      <a:pt x="4" y="1942"/>
                    </a:lnTo>
                    <a:lnTo>
                      <a:pt x="4" y="1942"/>
                    </a:lnTo>
                    <a:lnTo>
                      <a:pt x="8" y="1902"/>
                    </a:lnTo>
                    <a:lnTo>
                      <a:pt x="16" y="1862"/>
                    </a:lnTo>
                    <a:lnTo>
                      <a:pt x="16" y="1862"/>
                    </a:lnTo>
                    <a:lnTo>
                      <a:pt x="22" y="1838"/>
                    </a:lnTo>
                    <a:lnTo>
                      <a:pt x="28" y="1816"/>
                    </a:lnTo>
                    <a:lnTo>
                      <a:pt x="36" y="1792"/>
                    </a:lnTo>
                    <a:lnTo>
                      <a:pt x="44" y="1770"/>
                    </a:lnTo>
                    <a:lnTo>
                      <a:pt x="56" y="1750"/>
                    </a:lnTo>
                    <a:lnTo>
                      <a:pt x="68" y="1728"/>
                    </a:lnTo>
                    <a:lnTo>
                      <a:pt x="84" y="1708"/>
                    </a:lnTo>
                    <a:lnTo>
                      <a:pt x="100" y="1690"/>
                    </a:lnTo>
                    <a:lnTo>
                      <a:pt x="100" y="1690"/>
                    </a:lnTo>
                    <a:lnTo>
                      <a:pt x="124" y="1667"/>
                    </a:lnTo>
                    <a:lnTo>
                      <a:pt x="146" y="1641"/>
                    </a:lnTo>
                    <a:lnTo>
                      <a:pt x="166" y="1613"/>
                    </a:lnTo>
                    <a:lnTo>
                      <a:pt x="186" y="1587"/>
                    </a:lnTo>
                    <a:lnTo>
                      <a:pt x="206" y="1559"/>
                    </a:lnTo>
                    <a:lnTo>
                      <a:pt x="224" y="1529"/>
                    </a:lnTo>
                    <a:lnTo>
                      <a:pt x="240" y="1501"/>
                    </a:lnTo>
                    <a:lnTo>
                      <a:pt x="256" y="1469"/>
                    </a:lnTo>
                    <a:lnTo>
                      <a:pt x="256" y="1469"/>
                    </a:lnTo>
                    <a:lnTo>
                      <a:pt x="264" y="1457"/>
                    </a:lnTo>
                    <a:lnTo>
                      <a:pt x="274" y="1449"/>
                    </a:lnTo>
                    <a:lnTo>
                      <a:pt x="286" y="1445"/>
                    </a:lnTo>
                    <a:lnTo>
                      <a:pt x="300" y="1445"/>
                    </a:lnTo>
                    <a:lnTo>
                      <a:pt x="300" y="1445"/>
                    </a:lnTo>
                    <a:lnTo>
                      <a:pt x="380" y="1445"/>
                    </a:lnTo>
                    <a:lnTo>
                      <a:pt x="420" y="1445"/>
                    </a:lnTo>
                    <a:lnTo>
                      <a:pt x="460" y="1445"/>
                    </a:lnTo>
                    <a:lnTo>
                      <a:pt x="460" y="1445"/>
                    </a:lnTo>
                    <a:lnTo>
                      <a:pt x="476" y="1445"/>
                    </a:lnTo>
                    <a:lnTo>
                      <a:pt x="490" y="1443"/>
                    </a:lnTo>
                    <a:lnTo>
                      <a:pt x="504" y="1441"/>
                    </a:lnTo>
                    <a:lnTo>
                      <a:pt x="516" y="1437"/>
                    </a:lnTo>
                    <a:lnTo>
                      <a:pt x="528" y="1431"/>
                    </a:lnTo>
                    <a:lnTo>
                      <a:pt x="540" y="1425"/>
                    </a:lnTo>
                    <a:lnTo>
                      <a:pt x="550" y="1419"/>
                    </a:lnTo>
                    <a:lnTo>
                      <a:pt x="558" y="1409"/>
                    </a:lnTo>
                    <a:lnTo>
                      <a:pt x="566" y="1401"/>
                    </a:lnTo>
                    <a:lnTo>
                      <a:pt x="574" y="1391"/>
                    </a:lnTo>
                    <a:lnTo>
                      <a:pt x="580" y="1379"/>
                    </a:lnTo>
                    <a:lnTo>
                      <a:pt x="584" y="1367"/>
                    </a:lnTo>
                    <a:lnTo>
                      <a:pt x="588" y="1355"/>
                    </a:lnTo>
                    <a:lnTo>
                      <a:pt x="590" y="1343"/>
                    </a:lnTo>
                    <a:lnTo>
                      <a:pt x="594" y="1315"/>
                    </a:lnTo>
                    <a:lnTo>
                      <a:pt x="594" y="1315"/>
                    </a:lnTo>
                    <a:lnTo>
                      <a:pt x="594" y="1175"/>
                    </a:lnTo>
                    <a:lnTo>
                      <a:pt x="594" y="1035"/>
                    </a:lnTo>
                    <a:lnTo>
                      <a:pt x="596" y="893"/>
                    </a:lnTo>
                    <a:lnTo>
                      <a:pt x="596" y="753"/>
                    </a:lnTo>
                    <a:lnTo>
                      <a:pt x="596" y="753"/>
                    </a:lnTo>
                    <a:lnTo>
                      <a:pt x="594" y="685"/>
                    </a:lnTo>
                    <a:lnTo>
                      <a:pt x="588" y="619"/>
                    </a:lnTo>
                    <a:lnTo>
                      <a:pt x="576" y="485"/>
                    </a:lnTo>
                    <a:lnTo>
                      <a:pt x="576" y="485"/>
                    </a:lnTo>
                    <a:lnTo>
                      <a:pt x="574" y="473"/>
                    </a:lnTo>
                    <a:lnTo>
                      <a:pt x="570" y="463"/>
                    </a:lnTo>
                    <a:lnTo>
                      <a:pt x="566" y="451"/>
                    </a:lnTo>
                    <a:lnTo>
                      <a:pt x="562" y="441"/>
                    </a:lnTo>
                    <a:lnTo>
                      <a:pt x="554" y="431"/>
                    </a:lnTo>
                    <a:lnTo>
                      <a:pt x="548" y="423"/>
                    </a:lnTo>
                    <a:lnTo>
                      <a:pt x="528" y="407"/>
                    </a:lnTo>
                    <a:lnTo>
                      <a:pt x="528" y="407"/>
                    </a:lnTo>
                    <a:lnTo>
                      <a:pt x="410" y="315"/>
                    </a:lnTo>
                    <a:lnTo>
                      <a:pt x="292" y="221"/>
                    </a:lnTo>
                    <a:lnTo>
                      <a:pt x="292" y="221"/>
                    </a:lnTo>
                    <a:lnTo>
                      <a:pt x="270" y="207"/>
                    </a:lnTo>
                    <a:lnTo>
                      <a:pt x="250" y="195"/>
                    </a:lnTo>
                    <a:lnTo>
                      <a:pt x="230" y="189"/>
                    </a:lnTo>
                    <a:lnTo>
                      <a:pt x="210" y="187"/>
                    </a:lnTo>
                    <a:lnTo>
                      <a:pt x="188" y="189"/>
                    </a:lnTo>
                    <a:lnTo>
                      <a:pt x="168" y="195"/>
                    </a:lnTo>
                    <a:lnTo>
                      <a:pt x="148" y="205"/>
                    </a:lnTo>
                    <a:lnTo>
                      <a:pt x="126" y="221"/>
                    </a:lnTo>
                    <a:lnTo>
                      <a:pt x="126" y="221"/>
                    </a:lnTo>
                    <a:lnTo>
                      <a:pt x="66" y="267"/>
                    </a:lnTo>
                    <a:lnTo>
                      <a:pt x="66" y="267"/>
                    </a:lnTo>
                    <a:lnTo>
                      <a:pt x="62" y="261"/>
                    </a:lnTo>
                    <a:lnTo>
                      <a:pt x="62"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76">
                <a:extLst>
                  <a:ext uri="{FF2B5EF4-FFF2-40B4-BE49-F238E27FC236}">
                    <a16:creationId xmlns:a16="http://schemas.microsoft.com/office/drawing/2014/main" id="{3E2E2ECA-0DD7-4FB2-A242-34FAB0C60CAB}"/>
                  </a:ext>
                </a:extLst>
              </p:cNvPr>
              <p:cNvSpPr>
                <a:spLocks noEditPoints="1"/>
              </p:cNvSpPr>
              <p:nvPr/>
            </p:nvSpPr>
            <p:spPr bwMode="auto">
              <a:xfrm>
                <a:off x="5873" y="3455"/>
                <a:ext cx="641" cy="1132"/>
              </a:xfrm>
              <a:custGeom>
                <a:avLst/>
                <a:gdLst>
                  <a:gd name="T0" fmla="*/ 641 w 641"/>
                  <a:gd name="T1" fmla="*/ 672 h 1132"/>
                  <a:gd name="T2" fmla="*/ 641 w 641"/>
                  <a:gd name="T3" fmla="*/ 1052 h 1132"/>
                  <a:gd name="T4" fmla="*/ 641 w 641"/>
                  <a:gd name="T5" fmla="*/ 1072 h 1132"/>
                  <a:gd name="T6" fmla="*/ 637 w 641"/>
                  <a:gd name="T7" fmla="*/ 1100 h 1132"/>
                  <a:gd name="T8" fmla="*/ 627 w 641"/>
                  <a:gd name="T9" fmla="*/ 1118 h 1132"/>
                  <a:gd name="T10" fmla="*/ 609 w 641"/>
                  <a:gd name="T11" fmla="*/ 1128 h 1132"/>
                  <a:gd name="T12" fmla="*/ 581 w 641"/>
                  <a:gd name="T13" fmla="*/ 1132 h 1132"/>
                  <a:gd name="T14" fmla="*/ 233 w 641"/>
                  <a:gd name="T15" fmla="*/ 1132 h 1132"/>
                  <a:gd name="T16" fmla="*/ 61 w 641"/>
                  <a:gd name="T17" fmla="*/ 1132 h 1132"/>
                  <a:gd name="T18" fmla="*/ 45 w 641"/>
                  <a:gd name="T19" fmla="*/ 1130 h 1132"/>
                  <a:gd name="T20" fmla="*/ 23 w 641"/>
                  <a:gd name="T21" fmla="*/ 1124 h 1132"/>
                  <a:gd name="T22" fmla="*/ 9 w 641"/>
                  <a:gd name="T23" fmla="*/ 1110 h 1132"/>
                  <a:gd name="T24" fmla="*/ 0 w 641"/>
                  <a:gd name="T25" fmla="*/ 1086 h 1132"/>
                  <a:gd name="T26" fmla="*/ 0 w 641"/>
                  <a:gd name="T27" fmla="*/ 1070 h 1132"/>
                  <a:gd name="T28" fmla="*/ 0 w 641"/>
                  <a:gd name="T29" fmla="*/ 276 h 1132"/>
                  <a:gd name="T30" fmla="*/ 7 w 641"/>
                  <a:gd name="T31" fmla="*/ 242 h 1132"/>
                  <a:gd name="T32" fmla="*/ 29 w 641"/>
                  <a:gd name="T33" fmla="*/ 218 h 1132"/>
                  <a:gd name="T34" fmla="*/ 283 w 641"/>
                  <a:gd name="T35" fmla="*/ 18 h 1132"/>
                  <a:gd name="T36" fmla="*/ 293 w 641"/>
                  <a:gd name="T37" fmla="*/ 10 h 1132"/>
                  <a:gd name="T38" fmla="*/ 313 w 641"/>
                  <a:gd name="T39" fmla="*/ 2 h 1132"/>
                  <a:gd name="T40" fmla="*/ 331 w 641"/>
                  <a:gd name="T41" fmla="*/ 2 h 1132"/>
                  <a:gd name="T42" fmla="*/ 351 w 641"/>
                  <a:gd name="T43" fmla="*/ 10 h 1132"/>
                  <a:gd name="T44" fmla="*/ 361 w 641"/>
                  <a:gd name="T45" fmla="*/ 18 h 1132"/>
                  <a:gd name="T46" fmla="*/ 615 w 641"/>
                  <a:gd name="T47" fmla="*/ 218 h 1132"/>
                  <a:gd name="T48" fmla="*/ 629 w 641"/>
                  <a:gd name="T49" fmla="*/ 232 h 1132"/>
                  <a:gd name="T50" fmla="*/ 637 w 641"/>
                  <a:gd name="T51" fmla="*/ 246 h 1132"/>
                  <a:gd name="T52" fmla="*/ 641 w 641"/>
                  <a:gd name="T53" fmla="*/ 282 h 1132"/>
                  <a:gd name="T54" fmla="*/ 641 w 641"/>
                  <a:gd name="T55" fmla="*/ 672 h 1132"/>
                  <a:gd name="T56" fmla="*/ 641 w 641"/>
                  <a:gd name="T57" fmla="*/ 672 h 1132"/>
                  <a:gd name="T58" fmla="*/ 321 w 641"/>
                  <a:gd name="T59" fmla="*/ 218 h 1132"/>
                  <a:gd name="T60" fmla="*/ 307 w 641"/>
                  <a:gd name="T61" fmla="*/ 218 h 1132"/>
                  <a:gd name="T62" fmla="*/ 281 w 641"/>
                  <a:gd name="T63" fmla="*/ 230 h 1132"/>
                  <a:gd name="T64" fmla="*/ 261 w 641"/>
                  <a:gd name="T65" fmla="*/ 250 h 1132"/>
                  <a:gd name="T66" fmla="*/ 249 w 641"/>
                  <a:gd name="T67" fmla="*/ 276 h 1132"/>
                  <a:gd name="T68" fmla="*/ 247 w 641"/>
                  <a:gd name="T69" fmla="*/ 290 h 1132"/>
                  <a:gd name="T70" fmla="*/ 253 w 641"/>
                  <a:gd name="T71" fmla="*/ 318 h 1132"/>
                  <a:gd name="T72" fmla="*/ 269 w 641"/>
                  <a:gd name="T73" fmla="*/ 342 h 1132"/>
                  <a:gd name="T74" fmla="*/ 293 w 641"/>
                  <a:gd name="T75" fmla="*/ 358 h 1132"/>
                  <a:gd name="T76" fmla="*/ 321 w 641"/>
                  <a:gd name="T77" fmla="*/ 364 h 1132"/>
                  <a:gd name="T78" fmla="*/ 335 w 641"/>
                  <a:gd name="T79" fmla="*/ 362 h 1132"/>
                  <a:gd name="T80" fmla="*/ 363 w 641"/>
                  <a:gd name="T81" fmla="*/ 352 h 1132"/>
                  <a:gd name="T82" fmla="*/ 381 w 641"/>
                  <a:gd name="T83" fmla="*/ 332 h 1132"/>
                  <a:gd name="T84" fmla="*/ 393 w 641"/>
                  <a:gd name="T85" fmla="*/ 306 h 1132"/>
                  <a:gd name="T86" fmla="*/ 395 w 641"/>
                  <a:gd name="T87" fmla="*/ 290 h 1132"/>
                  <a:gd name="T88" fmla="*/ 389 w 641"/>
                  <a:gd name="T89" fmla="*/ 262 h 1132"/>
                  <a:gd name="T90" fmla="*/ 373 w 641"/>
                  <a:gd name="T91" fmla="*/ 238 h 1132"/>
                  <a:gd name="T92" fmla="*/ 351 w 641"/>
                  <a:gd name="T93" fmla="*/ 224 h 1132"/>
                  <a:gd name="T94" fmla="*/ 321 w 641"/>
                  <a:gd name="T95" fmla="*/ 21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1" h="1132">
                    <a:moveTo>
                      <a:pt x="641" y="672"/>
                    </a:moveTo>
                    <a:lnTo>
                      <a:pt x="641" y="672"/>
                    </a:lnTo>
                    <a:lnTo>
                      <a:pt x="641" y="1052"/>
                    </a:lnTo>
                    <a:lnTo>
                      <a:pt x="641" y="1052"/>
                    </a:lnTo>
                    <a:lnTo>
                      <a:pt x="641" y="1072"/>
                    </a:lnTo>
                    <a:lnTo>
                      <a:pt x="641" y="1072"/>
                    </a:lnTo>
                    <a:lnTo>
                      <a:pt x="639" y="1088"/>
                    </a:lnTo>
                    <a:lnTo>
                      <a:pt x="637" y="1100"/>
                    </a:lnTo>
                    <a:lnTo>
                      <a:pt x="633" y="1110"/>
                    </a:lnTo>
                    <a:lnTo>
                      <a:pt x="627" y="1118"/>
                    </a:lnTo>
                    <a:lnTo>
                      <a:pt x="619" y="1124"/>
                    </a:lnTo>
                    <a:lnTo>
                      <a:pt x="609" y="1128"/>
                    </a:lnTo>
                    <a:lnTo>
                      <a:pt x="595" y="1130"/>
                    </a:lnTo>
                    <a:lnTo>
                      <a:pt x="581" y="1132"/>
                    </a:lnTo>
                    <a:lnTo>
                      <a:pt x="581" y="1132"/>
                    </a:lnTo>
                    <a:lnTo>
                      <a:pt x="233" y="1132"/>
                    </a:lnTo>
                    <a:lnTo>
                      <a:pt x="233" y="1132"/>
                    </a:lnTo>
                    <a:lnTo>
                      <a:pt x="61" y="1132"/>
                    </a:lnTo>
                    <a:lnTo>
                      <a:pt x="61" y="1132"/>
                    </a:lnTo>
                    <a:lnTo>
                      <a:pt x="45" y="1130"/>
                    </a:lnTo>
                    <a:lnTo>
                      <a:pt x="33" y="1128"/>
                    </a:lnTo>
                    <a:lnTo>
                      <a:pt x="23" y="1124"/>
                    </a:lnTo>
                    <a:lnTo>
                      <a:pt x="15" y="1118"/>
                    </a:lnTo>
                    <a:lnTo>
                      <a:pt x="9" y="1110"/>
                    </a:lnTo>
                    <a:lnTo>
                      <a:pt x="2" y="1098"/>
                    </a:lnTo>
                    <a:lnTo>
                      <a:pt x="0" y="1086"/>
                    </a:lnTo>
                    <a:lnTo>
                      <a:pt x="0" y="1070"/>
                    </a:lnTo>
                    <a:lnTo>
                      <a:pt x="0" y="1070"/>
                    </a:lnTo>
                    <a:lnTo>
                      <a:pt x="0" y="276"/>
                    </a:lnTo>
                    <a:lnTo>
                      <a:pt x="0" y="276"/>
                    </a:lnTo>
                    <a:lnTo>
                      <a:pt x="0" y="258"/>
                    </a:lnTo>
                    <a:lnTo>
                      <a:pt x="7" y="242"/>
                    </a:lnTo>
                    <a:lnTo>
                      <a:pt x="15" y="230"/>
                    </a:lnTo>
                    <a:lnTo>
                      <a:pt x="29" y="218"/>
                    </a:lnTo>
                    <a:lnTo>
                      <a:pt x="29" y="218"/>
                    </a:lnTo>
                    <a:lnTo>
                      <a:pt x="283" y="18"/>
                    </a:lnTo>
                    <a:lnTo>
                      <a:pt x="283" y="18"/>
                    </a:lnTo>
                    <a:lnTo>
                      <a:pt x="293" y="10"/>
                    </a:lnTo>
                    <a:lnTo>
                      <a:pt x="303" y="4"/>
                    </a:lnTo>
                    <a:lnTo>
                      <a:pt x="313" y="2"/>
                    </a:lnTo>
                    <a:lnTo>
                      <a:pt x="321" y="0"/>
                    </a:lnTo>
                    <a:lnTo>
                      <a:pt x="331" y="2"/>
                    </a:lnTo>
                    <a:lnTo>
                      <a:pt x="341" y="4"/>
                    </a:lnTo>
                    <a:lnTo>
                      <a:pt x="351" y="10"/>
                    </a:lnTo>
                    <a:lnTo>
                      <a:pt x="361" y="18"/>
                    </a:lnTo>
                    <a:lnTo>
                      <a:pt x="361" y="18"/>
                    </a:lnTo>
                    <a:lnTo>
                      <a:pt x="615" y="218"/>
                    </a:lnTo>
                    <a:lnTo>
                      <a:pt x="615" y="218"/>
                    </a:lnTo>
                    <a:lnTo>
                      <a:pt x="623" y="224"/>
                    </a:lnTo>
                    <a:lnTo>
                      <a:pt x="629" y="232"/>
                    </a:lnTo>
                    <a:lnTo>
                      <a:pt x="633" y="238"/>
                    </a:lnTo>
                    <a:lnTo>
                      <a:pt x="637" y="246"/>
                    </a:lnTo>
                    <a:lnTo>
                      <a:pt x="641" y="262"/>
                    </a:lnTo>
                    <a:lnTo>
                      <a:pt x="641" y="282"/>
                    </a:lnTo>
                    <a:lnTo>
                      <a:pt x="641" y="282"/>
                    </a:lnTo>
                    <a:lnTo>
                      <a:pt x="641" y="672"/>
                    </a:lnTo>
                    <a:lnTo>
                      <a:pt x="641" y="672"/>
                    </a:lnTo>
                    <a:lnTo>
                      <a:pt x="641" y="672"/>
                    </a:lnTo>
                    <a:lnTo>
                      <a:pt x="641" y="672"/>
                    </a:lnTo>
                    <a:close/>
                    <a:moveTo>
                      <a:pt x="321" y="218"/>
                    </a:moveTo>
                    <a:lnTo>
                      <a:pt x="321" y="218"/>
                    </a:lnTo>
                    <a:lnTo>
                      <a:pt x="307" y="218"/>
                    </a:lnTo>
                    <a:lnTo>
                      <a:pt x="293" y="224"/>
                    </a:lnTo>
                    <a:lnTo>
                      <a:pt x="281" y="230"/>
                    </a:lnTo>
                    <a:lnTo>
                      <a:pt x="269" y="238"/>
                    </a:lnTo>
                    <a:lnTo>
                      <a:pt x="261" y="250"/>
                    </a:lnTo>
                    <a:lnTo>
                      <a:pt x="253" y="262"/>
                    </a:lnTo>
                    <a:lnTo>
                      <a:pt x="249" y="276"/>
                    </a:lnTo>
                    <a:lnTo>
                      <a:pt x="247" y="290"/>
                    </a:lnTo>
                    <a:lnTo>
                      <a:pt x="247" y="290"/>
                    </a:lnTo>
                    <a:lnTo>
                      <a:pt x="249" y="306"/>
                    </a:lnTo>
                    <a:lnTo>
                      <a:pt x="253" y="318"/>
                    </a:lnTo>
                    <a:lnTo>
                      <a:pt x="261" y="332"/>
                    </a:lnTo>
                    <a:lnTo>
                      <a:pt x="269" y="342"/>
                    </a:lnTo>
                    <a:lnTo>
                      <a:pt x="279" y="352"/>
                    </a:lnTo>
                    <a:lnTo>
                      <a:pt x="293" y="358"/>
                    </a:lnTo>
                    <a:lnTo>
                      <a:pt x="307" y="362"/>
                    </a:lnTo>
                    <a:lnTo>
                      <a:pt x="321" y="364"/>
                    </a:lnTo>
                    <a:lnTo>
                      <a:pt x="321" y="364"/>
                    </a:lnTo>
                    <a:lnTo>
                      <a:pt x="335" y="362"/>
                    </a:lnTo>
                    <a:lnTo>
                      <a:pt x="349" y="358"/>
                    </a:lnTo>
                    <a:lnTo>
                      <a:pt x="363" y="352"/>
                    </a:lnTo>
                    <a:lnTo>
                      <a:pt x="373" y="342"/>
                    </a:lnTo>
                    <a:lnTo>
                      <a:pt x="381" y="332"/>
                    </a:lnTo>
                    <a:lnTo>
                      <a:pt x="389" y="320"/>
                    </a:lnTo>
                    <a:lnTo>
                      <a:pt x="393" y="306"/>
                    </a:lnTo>
                    <a:lnTo>
                      <a:pt x="395" y="290"/>
                    </a:lnTo>
                    <a:lnTo>
                      <a:pt x="395" y="290"/>
                    </a:lnTo>
                    <a:lnTo>
                      <a:pt x="393" y="276"/>
                    </a:lnTo>
                    <a:lnTo>
                      <a:pt x="389" y="262"/>
                    </a:lnTo>
                    <a:lnTo>
                      <a:pt x="383" y="250"/>
                    </a:lnTo>
                    <a:lnTo>
                      <a:pt x="373" y="238"/>
                    </a:lnTo>
                    <a:lnTo>
                      <a:pt x="363" y="230"/>
                    </a:lnTo>
                    <a:lnTo>
                      <a:pt x="351" y="224"/>
                    </a:lnTo>
                    <a:lnTo>
                      <a:pt x="337" y="220"/>
                    </a:lnTo>
                    <a:lnTo>
                      <a:pt x="321" y="218"/>
                    </a:lnTo>
                    <a:lnTo>
                      <a:pt x="32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77">
                <a:extLst>
                  <a:ext uri="{FF2B5EF4-FFF2-40B4-BE49-F238E27FC236}">
                    <a16:creationId xmlns:a16="http://schemas.microsoft.com/office/drawing/2014/main" id="{1DA76776-91BC-4A48-AD2C-968FC6133CFD}"/>
                  </a:ext>
                </a:extLst>
              </p:cNvPr>
              <p:cNvSpPr>
                <a:spLocks/>
              </p:cNvSpPr>
              <p:nvPr/>
            </p:nvSpPr>
            <p:spPr bwMode="auto">
              <a:xfrm>
                <a:off x="6176" y="2620"/>
                <a:ext cx="386" cy="576"/>
              </a:xfrm>
              <a:custGeom>
                <a:avLst/>
                <a:gdLst>
                  <a:gd name="T0" fmla="*/ 384 w 386"/>
                  <a:gd name="T1" fmla="*/ 288 h 576"/>
                  <a:gd name="T2" fmla="*/ 382 w 386"/>
                  <a:gd name="T3" fmla="*/ 344 h 576"/>
                  <a:gd name="T4" fmla="*/ 372 w 386"/>
                  <a:gd name="T5" fmla="*/ 398 h 576"/>
                  <a:gd name="T6" fmla="*/ 354 w 386"/>
                  <a:gd name="T7" fmla="*/ 450 h 576"/>
                  <a:gd name="T8" fmla="*/ 326 w 386"/>
                  <a:gd name="T9" fmla="*/ 500 h 576"/>
                  <a:gd name="T10" fmla="*/ 314 w 386"/>
                  <a:gd name="T11" fmla="*/ 514 h 576"/>
                  <a:gd name="T12" fmla="*/ 290 w 386"/>
                  <a:gd name="T13" fmla="*/ 540 h 576"/>
                  <a:gd name="T14" fmla="*/ 260 w 386"/>
                  <a:gd name="T15" fmla="*/ 560 h 576"/>
                  <a:gd name="T16" fmla="*/ 228 w 386"/>
                  <a:gd name="T17" fmla="*/ 572 h 576"/>
                  <a:gd name="T18" fmla="*/ 208 w 386"/>
                  <a:gd name="T19" fmla="*/ 574 h 576"/>
                  <a:gd name="T20" fmla="*/ 168 w 386"/>
                  <a:gd name="T21" fmla="*/ 574 h 576"/>
                  <a:gd name="T22" fmla="*/ 130 w 386"/>
                  <a:gd name="T23" fmla="*/ 560 h 576"/>
                  <a:gd name="T24" fmla="*/ 98 w 386"/>
                  <a:gd name="T25" fmla="*/ 540 h 576"/>
                  <a:gd name="T26" fmla="*/ 70 w 386"/>
                  <a:gd name="T27" fmla="*/ 510 h 576"/>
                  <a:gd name="T28" fmla="*/ 56 w 386"/>
                  <a:gd name="T29" fmla="*/ 492 h 576"/>
                  <a:gd name="T30" fmla="*/ 36 w 386"/>
                  <a:gd name="T31" fmla="*/ 452 h 576"/>
                  <a:gd name="T32" fmla="*/ 20 w 386"/>
                  <a:gd name="T33" fmla="*/ 410 h 576"/>
                  <a:gd name="T34" fmla="*/ 6 w 386"/>
                  <a:gd name="T35" fmla="*/ 344 h 576"/>
                  <a:gd name="T36" fmla="*/ 2 w 386"/>
                  <a:gd name="T37" fmla="*/ 316 h 576"/>
                  <a:gd name="T38" fmla="*/ 2 w 386"/>
                  <a:gd name="T39" fmla="*/ 260 h 576"/>
                  <a:gd name="T40" fmla="*/ 10 w 386"/>
                  <a:gd name="T41" fmla="*/ 204 h 576"/>
                  <a:gd name="T42" fmla="*/ 24 w 386"/>
                  <a:gd name="T43" fmla="*/ 150 h 576"/>
                  <a:gd name="T44" fmla="*/ 36 w 386"/>
                  <a:gd name="T45" fmla="*/ 122 h 576"/>
                  <a:gd name="T46" fmla="*/ 60 w 386"/>
                  <a:gd name="T47" fmla="*/ 82 h 576"/>
                  <a:gd name="T48" fmla="*/ 90 w 386"/>
                  <a:gd name="T49" fmla="*/ 46 h 576"/>
                  <a:gd name="T50" fmla="*/ 102 w 386"/>
                  <a:gd name="T51" fmla="*/ 34 h 576"/>
                  <a:gd name="T52" fmla="*/ 128 w 386"/>
                  <a:gd name="T53" fmla="*/ 16 h 576"/>
                  <a:gd name="T54" fmla="*/ 156 w 386"/>
                  <a:gd name="T55" fmla="*/ 6 h 576"/>
                  <a:gd name="T56" fmla="*/ 184 w 386"/>
                  <a:gd name="T57" fmla="*/ 0 h 576"/>
                  <a:gd name="T58" fmla="*/ 212 w 386"/>
                  <a:gd name="T59" fmla="*/ 0 h 576"/>
                  <a:gd name="T60" fmla="*/ 238 w 386"/>
                  <a:gd name="T61" fmla="*/ 8 h 576"/>
                  <a:gd name="T62" fmla="*/ 266 w 386"/>
                  <a:gd name="T63" fmla="*/ 20 h 576"/>
                  <a:gd name="T64" fmla="*/ 292 w 386"/>
                  <a:gd name="T65" fmla="*/ 38 h 576"/>
                  <a:gd name="T66" fmla="*/ 304 w 386"/>
                  <a:gd name="T67" fmla="*/ 50 h 576"/>
                  <a:gd name="T68" fmla="*/ 338 w 386"/>
                  <a:gd name="T69" fmla="*/ 92 h 576"/>
                  <a:gd name="T70" fmla="*/ 360 w 386"/>
                  <a:gd name="T71" fmla="*/ 140 h 576"/>
                  <a:gd name="T72" fmla="*/ 376 w 386"/>
                  <a:gd name="T73" fmla="*/ 190 h 576"/>
                  <a:gd name="T74" fmla="*/ 384 w 386"/>
                  <a:gd name="T75" fmla="*/ 244 h 576"/>
                  <a:gd name="T76" fmla="*/ 386 w 386"/>
                  <a:gd name="T77" fmla="*/ 266 h 576"/>
                  <a:gd name="T78" fmla="*/ 384 w 386"/>
                  <a:gd name="T79" fmla="*/ 28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6" h="576">
                    <a:moveTo>
                      <a:pt x="384" y="288"/>
                    </a:moveTo>
                    <a:lnTo>
                      <a:pt x="384" y="288"/>
                    </a:lnTo>
                    <a:lnTo>
                      <a:pt x="384" y="316"/>
                    </a:lnTo>
                    <a:lnTo>
                      <a:pt x="382" y="344"/>
                    </a:lnTo>
                    <a:lnTo>
                      <a:pt x="378" y="372"/>
                    </a:lnTo>
                    <a:lnTo>
                      <a:pt x="372" y="398"/>
                    </a:lnTo>
                    <a:lnTo>
                      <a:pt x="364" y="426"/>
                    </a:lnTo>
                    <a:lnTo>
                      <a:pt x="354" y="450"/>
                    </a:lnTo>
                    <a:lnTo>
                      <a:pt x="342" y="476"/>
                    </a:lnTo>
                    <a:lnTo>
                      <a:pt x="326" y="500"/>
                    </a:lnTo>
                    <a:lnTo>
                      <a:pt x="326" y="500"/>
                    </a:lnTo>
                    <a:lnTo>
                      <a:pt x="314" y="514"/>
                    </a:lnTo>
                    <a:lnTo>
                      <a:pt x="302" y="528"/>
                    </a:lnTo>
                    <a:lnTo>
                      <a:pt x="290" y="540"/>
                    </a:lnTo>
                    <a:lnTo>
                      <a:pt x="276" y="550"/>
                    </a:lnTo>
                    <a:lnTo>
                      <a:pt x="260" y="560"/>
                    </a:lnTo>
                    <a:lnTo>
                      <a:pt x="244" y="566"/>
                    </a:lnTo>
                    <a:lnTo>
                      <a:pt x="228" y="572"/>
                    </a:lnTo>
                    <a:lnTo>
                      <a:pt x="208" y="574"/>
                    </a:lnTo>
                    <a:lnTo>
                      <a:pt x="208" y="574"/>
                    </a:lnTo>
                    <a:lnTo>
                      <a:pt x="188" y="576"/>
                    </a:lnTo>
                    <a:lnTo>
                      <a:pt x="168" y="574"/>
                    </a:lnTo>
                    <a:lnTo>
                      <a:pt x="148" y="568"/>
                    </a:lnTo>
                    <a:lnTo>
                      <a:pt x="130" y="560"/>
                    </a:lnTo>
                    <a:lnTo>
                      <a:pt x="114" y="552"/>
                    </a:lnTo>
                    <a:lnTo>
                      <a:pt x="98" y="540"/>
                    </a:lnTo>
                    <a:lnTo>
                      <a:pt x="84" y="526"/>
                    </a:lnTo>
                    <a:lnTo>
                      <a:pt x="70" y="510"/>
                    </a:lnTo>
                    <a:lnTo>
                      <a:pt x="70" y="510"/>
                    </a:lnTo>
                    <a:lnTo>
                      <a:pt x="56" y="492"/>
                    </a:lnTo>
                    <a:lnTo>
                      <a:pt x="46" y="472"/>
                    </a:lnTo>
                    <a:lnTo>
                      <a:pt x="36" y="452"/>
                    </a:lnTo>
                    <a:lnTo>
                      <a:pt x="26" y="432"/>
                    </a:lnTo>
                    <a:lnTo>
                      <a:pt x="20" y="410"/>
                    </a:lnTo>
                    <a:lnTo>
                      <a:pt x="14" y="390"/>
                    </a:lnTo>
                    <a:lnTo>
                      <a:pt x="6" y="344"/>
                    </a:lnTo>
                    <a:lnTo>
                      <a:pt x="6" y="344"/>
                    </a:lnTo>
                    <a:lnTo>
                      <a:pt x="2" y="316"/>
                    </a:lnTo>
                    <a:lnTo>
                      <a:pt x="0" y="288"/>
                    </a:lnTo>
                    <a:lnTo>
                      <a:pt x="2" y="260"/>
                    </a:lnTo>
                    <a:lnTo>
                      <a:pt x="4" y="232"/>
                    </a:lnTo>
                    <a:lnTo>
                      <a:pt x="10" y="204"/>
                    </a:lnTo>
                    <a:lnTo>
                      <a:pt x="16" y="176"/>
                    </a:lnTo>
                    <a:lnTo>
                      <a:pt x="24" y="150"/>
                    </a:lnTo>
                    <a:lnTo>
                      <a:pt x="36" y="122"/>
                    </a:lnTo>
                    <a:lnTo>
                      <a:pt x="36" y="122"/>
                    </a:lnTo>
                    <a:lnTo>
                      <a:pt x="48" y="102"/>
                    </a:lnTo>
                    <a:lnTo>
                      <a:pt x="60" y="82"/>
                    </a:lnTo>
                    <a:lnTo>
                      <a:pt x="74" y="62"/>
                    </a:lnTo>
                    <a:lnTo>
                      <a:pt x="90" y="46"/>
                    </a:lnTo>
                    <a:lnTo>
                      <a:pt x="90" y="46"/>
                    </a:lnTo>
                    <a:lnTo>
                      <a:pt x="102" y="34"/>
                    </a:lnTo>
                    <a:lnTo>
                      <a:pt x="116" y="24"/>
                    </a:lnTo>
                    <a:lnTo>
                      <a:pt x="128" y="16"/>
                    </a:lnTo>
                    <a:lnTo>
                      <a:pt x="142" y="10"/>
                    </a:lnTo>
                    <a:lnTo>
                      <a:pt x="156" y="6"/>
                    </a:lnTo>
                    <a:lnTo>
                      <a:pt x="170" y="2"/>
                    </a:lnTo>
                    <a:lnTo>
                      <a:pt x="184" y="0"/>
                    </a:lnTo>
                    <a:lnTo>
                      <a:pt x="198" y="0"/>
                    </a:lnTo>
                    <a:lnTo>
                      <a:pt x="212" y="0"/>
                    </a:lnTo>
                    <a:lnTo>
                      <a:pt x="226" y="2"/>
                    </a:lnTo>
                    <a:lnTo>
                      <a:pt x="238" y="8"/>
                    </a:lnTo>
                    <a:lnTo>
                      <a:pt x="252" y="12"/>
                    </a:lnTo>
                    <a:lnTo>
                      <a:pt x="266" y="20"/>
                    </a:lnTo>
                    <a:lnTo>
                      <a:pt x="278" y="28"/>
                    </a:lnTo>
                    <a:lnTo>
                      <a:pt x="292" y="38"/>
                    </a:lnTo>
                    <a:lnTo>
                      <a:pt x="304" y="50"/>
                    </a:lnTo>
                    <a:lnTo>
                      <a:pt x="304" y="50"/>
                    </a:lnTo>
                    <a:lnTo>
                      <a:pt x="322" y="70"/>
                    </a:lnTo>
                    <a:lnTo>
                      <a:pt x="338" y="92"/>
                    </a:lnTo>
                    <a:lnTo>
                      <a:pt x="350" y="116"/>
                    </a:lnTo>
                    <a:lnTo>
                      <a:pt x="360" y="140"/>
                    </a:lnTo>
                    <a:lnTo>
                      <a:pt x="370" y="164"/>
                    </a:lnTo>
                    <a:lnTo>
                      <a:pt x="376" y="190"/>
                    </a:lnTo>
                    <a:lnTo>
                      <a:pt x="380" y="218"/>
                    </a:lnTo>
                    <a:lnTo>
                      <a:pt x="384" y="244"/>
                    </a:lnTo>
                    <a:lnTo>
                      <a:pt x="384" y="244"/>
                    </a:lnTo>
                    <a:lnTo>
                      <a:pt x="386" y="266"/>
                    </a:lnTo>
                    <a:lnTo>
                      <a:pt x="384" y="288"/>
                    </a:lnTo>
                    <a:lnTo>
                      <a:pt x="384"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78">
                <a:extLst>
                  <a:ext uri="{FF2B5EF4-FFF2-40B4-BE49-F238E27FC236}">
                    <a16:creationId xmlns:a16="http://schemas.microsoft.com/office/drawing/2014/main" id="{91739CB9-ACE3-41FD-9D6D-3CD2A031E715}"/>
                  </a:ext>
                </a:extLst>
              </p:cNvPr>
              <p:cNvSpPr>
                <a:spLocks/>
              </p:cNvSpPr>
              <p:nvPr/>
            </p:nvSpPr>
            <p:spPr bwMode="auto">
              <a:xfrm>
                <a:off x="5197" y="2620"/>
                <a:ext cx="388" cy="576"/>
              </a:xfrm>
              <a:custGeom>
                <a:avLst/>
                <a:gdLst>
                  <a:gd name="T0" fmla="*/ 388 w 388"/>
                  <a:gd name="T1" fmla="*/ 286 h 576"/>
                  <a:gd name="T2" fmla="*/ 382 w 388"/>
                  <a:gd name="T3" fmla="*/ 356 h 576"/>
                  <a:gd name="T4" fmla="*/ 372 w 388"/>
                  <a:gd name="T5" fmla="*/ 402 h 576"/>
                  <a:gd name="T6" fmla="*/ 356 w 388"/>
                  <a:gd name="T7" fmla="*/ 444 h 576"/>
                  <a:gd name="T8" fmla="*/ 346 w 388"/>
                  <a:gd name="T9" fmla="*/ 464 h 576"/>
                  <a:gd name="T10" fmla="*/ 318 w 388"/>
                  <a:gd name="T11" fmla="*/ 506 h 576"/>
                  <a:gd name="T12" fmla="*/ 284 w 388"/>
                  <a:gd name="T13" fmla="*/ 542 h 576"/>
                  <a:gd name="T14" fmla="*/ 274 w 388"/>
                  <a:gd name="T15" fmla="*/ 550 h 576"/>
                  <a:gd name="T16" fmla="*/ 252 w 388"/>
                  <a:gd name="T17" fmla="*/ 564 h 576"/>
                  <a:gd name="T18" fmla="*/ 214 w 388"/>
                  <a:gd name="T19" fmla="*/ 574 h 576"/>
                  <a:gd name="T20" fmla="*/ 164 w 388"/>
                  <a:gd name="T21" fmla="*/ 574 h 576"/>
                  <a:gd name="T22" fmla="*/ 140 w 388"/>
                  <a:gd name="T23" fmla="*/ 566 h 576"/>
                  <a:gd name="T24" fmla="*/ 118 w 388"/>
                  <a:gd name="T25" fmla="*/ 554 h 576"/>
                  <a:gd name="T26" fmla="*/ 96 w 388"/>
                  <a:gd name="T27" fmla="*/ 536 h 576"/>
                  <a:gd name="T28" fmla="*/ 78 w 388"/>
                  <a:gd name="T29" fmla="*/ 516 h 576"/>
                  <a:gd name="T30" fmla="*/ 44 w 388"/>
                  <a:gd name="T31" fmla="*/ 468 h 576"/>
                  <a:gd name="T32" fmla="*/ 32 w 388"/>
                  <a:gd name="T33" fmla="*/ 442 h 576"/>
                  <a:gd name="T34" fmla="*/ 8 w 388"/>
                  <a:gd name="T35" fmla="*/ 362 h 576"/>
                  <a:gd name="T36" fmla="*/ 0 w 388"/>
                  <a:gd name="T37" fmla="*/ 282 h 576"/>
                  <a:gd name="T38" fmla="*/ 10 w 388"/>
                  <a:gd name="T39" fmla="*/ 204 h 576"/>
                  <a:gd name="T40" fmla="*/ 36 w 388"/>
                  <a:gd name="T41" fmla="*/ 124 h 576"/>
                  <a:gd name="T42" fmla="*/ 44 w 388"/>
                  <a:gd name="T43" fmla="*/ 104 h 576"/>
                  <a:gd name="T44" fmla="*/ 70 w 388"/>
                  <a:gd name="T45" fmla="*/ 68 h 576"/>
                  <a:gd name="T46" fmla="*/ 84 w 388"/>
                  <a:gd name="T47" fmla="*/ 52 h 576"/>
                  <a:gd name="T48" fmla="*/ 110 w 388"/>
                  <a:gd name="T49" fmla="*/ 28 h 576"/>
                  <a:gd name="T50" fmla="*/ 138 w 388"/>
                  <a:gd name="T51" fmla="*/ 12 h 576"/>
                  <a:gd name="T52" fmla="*/ 168 w 388"/>
                  <a:gd name="T53" fmla="*/ 2 h 576"/>
                  <a:gd name="T54" fmla="*/ 198 w 388"/>
                  <a:gd name="T55" fmla="*/ 0 h 576"/>
                  <a:gd name="T56" fmla="*/ 228 w 388"/>
                  <a:gd name="T57" fmla="*/ 4 h 576"/>
                  <a:gd name="T58" fmla="*/ 256 w 388"/>
                  <a:gd name="T59" fmla="*/ 14 h 576"/>
                  <a:gd name="T60" fmla="*/ 284 w 388"/>
                  <a:gd name="T61" fmla="*/ 32 h 576"/>
                  <a:gd name="T62" fmla="*/ 310 w 388"/>
                  <a:gd name="T63" fmla="*/ 58 h 576"/>
                  <a:gd name="T64" fmla="*/ 330 w 388"/>
                  <a:gd name="T65" fmla="*/ 82 h 576"/>
                  <a:gd name="T66" fmla="*/ 360 w 388"/>
                  <a:gd name="T67" fmla="*/ 138 h 576"/>
                  <a:gd name="T68" fmla="*/ 376 w 388"/>
                  <a:gd name="T69" fmla="*/ 196 h 576"/>
                  <a:gd name="T70" fmla="*/ 386 w 388"/>
                  <a:gd name="T71" fmla="*/ 256 h 576"/>
                  <a:gd name="T72" fmla="*/ 388 w 388"/>
                  <a:gd name="T73" fmla="*/ 2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8" h="576">
                    <a:moveTo>
                      <a:pt x="388" y="286"/>
                    </a:moveTo>
                    <a:lnTo>
                      <a:pt x="388" y="286"/>
                    </a:lnTo>
                    <a:lnTo>
                      <a:pt x="384" y="334"/>
                    </a:lnTo>
                    <a:lnTo>
                      <a:pt x="382" y="356"/>
                    </a:lnTo>
                    <a:lnTo>
                      <a:pt x="378" y="380"/>
                    </a:lnTo>
                    <a:lnTo>
                      <a:pt x="372" y="402"/>
                    </a:lnTo>
                    <a:lnTo>
                      <a:pt x="364" y="422"/>
                    </a:lnTo>
                    <a:lnTo>
                      <a:pt x="356" y="444"/>
                    </a:lnTo>
                    <a:lnTo>
                      <a:pt x="346" y="464"/>
                    </a:lnTo>
                    <a:lnTo>
                      <a:pt x="346" y="464"/>
                    </a:lnTo>
                    <a:lnTo>
                      <a:pt x="334" y="486"/>
                    </a:lnTo>
                    <a:lnTo>
                      <a:pt x="318" y="506"/>
                    </a:lnTo>
                    <a:lnTo>
                      <a:pt x="302" y="524"/>
                    </a:lnTo>
                    <a:lnTo>
                      <a:pt x="284" y="542"/>
                    </a:lnTo>
                    <a:lnTo>
                      <a:pt x="284" y="542"/>
                    </a:lnTo>
                    <a:lnTo>
                      <a:pt x="274" y="550"/>
                    </a:lnTo>
                    <a:lnTo>
                      <a:pt x="262" y="558"/>
                    </a:lnTo>
                    <a:lnTo>
                      <a:pt x="252" y="564"/>
                    </a:lnTo>
                    <a:lnTo>
                      <a:pt x="240" y="568"/>
                    </a:lnTo>
                    <a:lnTo>
                      <a:pt x="214" y="574"/>
                    </a:lnTo>
                    <a:lnTo>
                      <a:pt x="190" y="576"/>
                    </a:lnTo>
                    <a:lnTo>
                      <a:pt x="164" y="574"/>
                    </a:lnTo>
                    <a:lnTo>
                      <a:pt x="152" y="570"/>
                    </a:lnTo>
                    <a:lnTo>
                      <a:pt x="140" y="566"/>
                    </a:lnTo>
                    <a:lnTo>
                      <a:pt x="128" y="560"/>
                    </a:lnTo>
                    <a:lnTo>
                      <a:pt x="118" y="554"/>
                    </a:lnTo>
                    <a:lnTo>
                      <a:pt x="106" y="546"/>
                    </a:lnTo>
                    <a:lnTo>
                      <a:pt x="96" y="536"/>
                    </a:lnTo>
                    <a:lnTo>
                      <a:pt x="96" y="536"/>
                    </a:lnTo>
                    <a:lnTo>
                      <a:pt x="78" y="516"/>
                    </a:lnTo>
                    <a:lnTo>
                      <a:pt x="60" y="492"/>
                    </a:lnTo>
                    <a:lnTo>
                      <a:pt x="44" y="468"/>
                    </a:lnTo>
                    <a:lnTo>
                      <a:pt x="32" y="442"/>
                    </a:lnTo>
                    <a:lnTo>
                      <a:pt x="32" y="442"/>
                    </a:lnTo>
                    <a:lnTo>
                      <a:pt x="18" y="402"/>
                    </a:lnTo>
                    <a:lnTo>
                      <a:pt x="8" y="362"/>
                    </a:lnTo>
                    <a:lnTo>
                      <a:pt x="2" y="322"/>
                    </a:lnTo>
                    <a:lnTo>
                      <a:pt x="0" y="282"/>
                    </a:lnTo>
                    <a:lnTo>
                      <a:pt x="2" y="244"/>
                    </a:lnTo>
                    <a:lnTo>
                      <a:pt x="10" y="204"/>
                    </a:lnTo>
                    <a:lnTo>
                      <a:pt x="20" y="164"/>
                    </a:lnTo>
                    <a:lnTo>
                      <a:pt x="36" y="124"/>
                    </a:lnTo>
                    <a:lnTo>
                      <a:pt x="36" y="124"/>
                    </a:lnTo>
                    <a:lnTo>
                      <a:pt x="44" y="104"/>
                    </a:lnTo>
                    <a:lnTo>
                      <a:pt x="56" y="86"/>
                    </a:lnTo>
                    <a:lnTo>
                      <a:pt x="70" y="68"/>
                    </a:lnTo>
                    <a:lnTo>
                      <a:pt x="84" y="52"/>
                    </a:lnTo>
                    <a:lnTo>
                      <a:pt x="84" y="52"/>
                    </a:lnTo>
                    <a:lnTo>
                      <a:pt x="96" y="38"/>
                    </a:lnTo>
                    <a:lnTo>
                      <a:pt x="110" y="28"/>
                    </a:lnTo>
                    <a:lnTo>
                      <a:pt x="124" y="20"/>
                    </a:lnTo>
                    <a:lnTo>
                      <a:pt x="138" y="12"/>
                    </a:lnTo>
                    <a:lnTo>
                      <a:pt x="152" y="6"/>
                    </a:lnTo>
                    <a:lnTo>
                      <a:pt x="168" y="2"/>
                    </a:lnTo>
                    <a:lnTo>
                      <a:pt x="182" y="0"/>
                    </a:lnTo>
                    <a:lnTo>
                      <a:pt x="198" y="0"/>
                    </a:lnTo>
                    <a:lnTo>
                      <a:pt x="212" y="0"/>
                    </a:lnTo>
                    <a:lnTo>
                      <a:pt x="228" y="4"/>
                    </a:lnTo>
                    <a:lnTo>
                      <a:pt x="242" y="8"/>
                    </a:lnTo>
                    <a:lnTo>
                      <a:pt x="256" y="14"/>
                    </a:lnTo>
                    <a:lnTo>
                      <a:pt x="270" y="22"/>
                    </a:lnTo>
                    <a:lnTo>
                      <a:pt x="284" y="32"/>
                    </a:lnTo>
                    <a:lnTo>
                      <a:pt x="298" y="44"/>
                    </a:lnTo>
                    <a:lnTo>
                      <a:pt x="310" y="58"/>
                    </a:lnTo>
                    <a:lnTo>
                      <a:pt x="310" y="58"/>
                    </a:lnTo>
                    <a:lnTo>
                      <a:pt x="330" y="82"/>
                    </a:lnTo>
                    <a:lnTo>
                      <a:pt x="346" y="110"/>
                    </a:lnTo>
                    <a:lnTo>
                      <a:pt x="360" y="138"/>
                    </a:lnTo>
                    <a:lnTo>
                      <a:pt x="370" y="166"/>
                    </a:lnTo>
                    <a:lnTo>
                      <a:pt x="376" y="196"/>
                    </a:lnTo>
                    <a:lnTo>
                      <a:pt x="382" y="226"/>
                    </a:lnTo>
                    <a:lnTo>
                      <a:pt x="386" y="256"/>
                    </a:lnTo>
                    <a:lnTo>
                      <a:pt x="388" y="286"/>
                    </a:lnTo>
                    <a:lnTo>
                      <a:pt x="388" y="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79">
                <a:extLst>
                  <a:ext uri="{FF2B5EF4-FFF2-40B4-BE49-F238E27FC236}">
                    <a16:creationId xmlns:a16="http://schemas.microsoft.com/office/drawing/2014/main" id="{1A70E081-BA1B-4C54-BC3F-B3D62292422F}"/>
                  </a:ext>
                </a:extLst>
              </p:cNvPr>
              <p:cNvSpPr>
                <a:spLocks/>
              </p:cNvSpPr>
              <p:nvPr/>
            </p:nvSpPr>
            <p:spPr bwMode="auto">
              <a:xfrm>
                <a:off x="6590" y="2776"/>
                <a:ext cx="306" cy="444"/>
              </a:xfrm>
              <a:custGeom>
                <a:avLst/>
                <a:gdLst>
                  <a:gd name="T0" fmla="*/ 306 w 306"/>
                  <a:gd name="T1" fmla="*/ 222 h 444"/>
                  <a:gd name="T2" fmla="*/ 296 w 306"/>
                  <a:gd name="T3" fmla="*/ 300 h 444"/>
                  <a:gd name="T4" fmla="*/ 284 w 306"/>
                  <a:gd name="T5" fmla="*/ 336 h 444"/>
                  <a:gd name="T6" fmla="*/ 268 w 306"/>
                  <a:gd name="T7" fmla="*/ 370 h 444"/>
                  <a:gd name="T8" fmla="*/ 256 w 306"/>
                  <a:gd name="T9" fmla="*/ 388 h 444"/>
                  <a:gd name="T10" fmla="*/ 230 w 306"/>
                  <a:gd name="T11" fmla="*/ 414 h 444"/>
                  <a:gd name="T12" fmla="*/ 200 w 306"/>
                  <a:gd name="T13" fmla="*/ 434 h 444"/>
                  <a:gd name="T14" fmla="*/ 170 w 306"/>
                  <a:gd name="T15" fmla="*/ 442 h 444"/>
                  <a:gd name="T16" fmla="*/ 140 w 306"/>
                  <a:gd name="T17" fmla="*/ 442 h 444"/>
                  <a:gd name="T18" fmla="*/ 108 w 306"/>
                  <a:gd name="T19" fmla="*/ 434 h 444"/>
                  <a:gd name="T20" fmla="*/ 80 w 306"/>
                  <a:gd name="T21" fmla="*/ 416 h 444"/>
                  <a:gd name="T22" fmla="*/ 52 w 306"/>
                  <a:gd name="T23" fmla="*/ 390 h 444"/>
                  <a:gd name="T24" fmla="*/ 40 w 306"/>
                  <a:gd name="T25" fmla="*/ 374 h 444"/>
                  <a:gd name="T26" fmla="*/ 22 w 306"/>
                  <a:gd name="T27" fmla="*/ 340 h 444"/>
                  <a:gd name="T28" fmla="*/ 10 w 306"/>
                  <a:gd name="T29" fmla="*/ 302 h 444"/>
                  <a:gd name="T30" fmla="*/ 2 w 306"/>
                  <a:gd name="T31" fmla="*/ 262 h 444"/>
                  <a:gd name="T32" fmla="*/ 0 w 306"/>
                  <a:gd name="T33" fmla="*/ 220 h 444"/>
                  <a:gd name="T34" fmla="*/ 4 w 306"/>
                  <a:gd name="T35" fmla="*/ 178 h 444"/>
                  <a:gd name="T36" fmla="*/ 12 w 306"/>
                  <a:gd name="T37" fmla="*/ 136 h 444"/>
                  <a:gd name="T38" fmla="*/ 24 w 306"/>
                  <a:gd name="T39" fmla="*/ 100 h 444"/>
                  <a:gd name="T40" fmla="*/ 44 w 306"/>
                  <a:gd name="T41" fmla="*/ 66 h 444"/>
                  <a:gd name="T42" fmla="*/ 54 w 306"/>
                  <a:gd name="T43" fmla="*/ 50 h 444"/>
                  <a:gd name="T44" fmla="*/ 80 w 306"/>
                  <a:gd name="T45" fmla="*/ 26 h 444"/>
                  <a:gd name="T46" fmla="*/ 108 w 306"/>
                  <a:gd name="T47" fmla="*/ 8 h 444"/>
                  <a:gd name="T48" fmla="*/ 138 w 306"/>
                  <a:gd name="T49" fmla="*/ 0 h 444"/>
                  <a:gd name="T50" fmla="*/ 168 w 306"/>
                  <a:gd name="T51" fmla="*/ 0 h 444"/>
                  <a:gd name="T52" fmla="*/ 198 w 306"/>
                  <a:gd name="T53" fmla="*/ 10 h 444"/>
                  <a:gd name="T54" fmla="*/ 226 w 306"/>
                  <a:gd name="T55" fmla="*/ 26 h 444"/>
                  <a:gd name="T56" fmla="*/ 252 w 306"/>
                  <a:gd name="T57" fmla="*/ 50 h 444"/>
                  <a:gd name="T58" fmla="*/ 264 w 306"/>
                  <a:gd name="T59" fmla="*/ 66 h 444"/>
                  <a:gd name="T60" fmla="*/ 284 w 306"/>
                  <a:gd name="T61" fmla="*/ 102 h 444"/>
                  <a:gd name="T62" fmla="*/ 296 w 306"/>
                  <a:gd name="T63" fmla="*/ 142 h 444"/>
                  <a:gd name="T64" fmla="*/ 304 w 306"/>
                  <a:gd name="T65" fmla="*/ 182 h 444"/>
                  <a:gd name="T66" fmla="*/ 306 w 306"/>
                  <a:gd name="T67"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 h="444">
                    <a:moveTo>
                      <a:pt x="306" y="222"/>
                    </a:moveTo>
                    <a:lnTo>
                      <a:pt x="306" y="222"/>
                    </a:lnTo>
                    <a:lnTo>
                      <a:pt x="304" y="262"/>
                    </a:lnTo>
                    <a:lnTo>
                      <a:pt x="296" y="300"/>
                    </a:lnTo>
                    <a:lnTo>
                      <a:pt x="292" y="318"/>
                    </a:lnTo>
                    <a:lnTo>
                      <a:pt x="284" y="336"/>
                    </a:lnTo>
                    <a:lnTo>
                      <a:pt x="276" y="354"/>
                    </a:lnTo>
                    <a:lnTo>
                      <a:pt x="268" y="370"/>
                    </a:lnTo>
                    <a:lnTo>
                      <a:pt x="268" y="370"/>
                    </a:lnTo>
                    <a:lnTo>
                      <a:pt x="256" y="388"/>
                    </a:lnTo>
                    <a:lnTo>
                      <a:pt x="242" y="402"/>
                    </a:lnTo>
                    <a:lnTo>
                      <a:pt x="230" y="414"/>
                    </a:lnTo>
                    <a:lnTo>
                      <a:pt x="216" y="426"/>
                    </a:lnTo>
                    <a:lnTo>
                      <a:pt x="200" y="434"/>
                    </a:lnTo>
                    <a:lnTo>
                      <a:pt x="186" y="438"/>
                    </a:lnTo>
                    <a:lnTo>
                      <a:pt x="170" y="442"/>
                    </a:lnTo>
                    <a:lnTo>
                      <a:pt x="154" y="444"/>
                    </a:lnTo>
                    <a:lnTo>
                      <a:pt x="140" y="442"/>
                    </a:lnTo>
                    <a:lnTo>
                      <a:pt x="124" y="440"/>
                    </a:lnTo>
                    <a:lnTo>
                      <a:pt x="108" y="434"/>
                    </a:lnTo>
                    <a:lnTo>
                      <a:pt x="94" y="426"/>
                    </a:lnTo>
                    <a:lnTo>
                      <a:pt x="80" y="416"/>
                    </a:lnTo>
                    <a:lnTo>
                      <a:pt x="66" y="404"/>
                    </a:lnTo>
                    <a:lnTo>
                      <a:pt x="52" y="390"/>
                    </a:lnTo>
                    <a:lnTo>
                      <a:pt x="40" y="374"/>
                    </a:lnTo>
                    <a:lnTo>
                      <a:pt x="40" y="374"/>
                    </a:lnTo>
                    <a:lnTo>
                      <a:pt x="32" y="358"/>
                    </a:lnTo>
                    <a:lnTo>
                      <a:pt x="22" y="340"/>
                    </a:lnTo>
                    <a:lnTo>
                      <a:pt x="16" y="322"/>
                    </a:lnTo>
                    <a:lnTo>
                      <a:pt x="10" y="302"/>
                    </a:lnTo>
                    <a:lnTo>
                      <a:pt x="6" y="282"/>
                    </a:lnTo>
                    <a:lnTo>
                      <a:pt x="2" y="262"/>
                    </a:lnTo>
                    <a:lnTo>
                      <a:pt x="2" y="240"/>
                    </a:lnTo>
                    <a:lnTo>
                      <a:pt x="0" y="220"/>
                    </a:lnTo>
                    <a:lnTo>
                      <a:pt x="2" y="198"/>
                    </a:lnTo>
                    <a:lnTo>
                      <a:pt x="4" y="178"/>
                    </a:lnTo>
                    <a:lnTo>
                      <a:pt x="6" y="156"/>
                    </a:lnTo>
                    <a:lnTo>
                      <a:pt x="12" y="136"/>
                    </a:lnTo>
                    <a:lnTo>
                      <a:pt x="18" y="118"/>
                    </a:lnTo>
                    <a:lnTo>
                      <a:pt x="24" y="100"/>
                    </a:lnTo>
                    <a:lnTo>
                      <a:pt x="34" y="82"/>
                    </a:lnTo>
                    <a:lnTo>
                      <a:pt x="44" y="66"/>
                    </a:lnTo>
                    <a:lnTo>
                      <a:pt x="44" y="66"/>
                    </a:lnTo>
                    <a:lnTo>
                      <a:pt x="54" y="50"/>
                    </a:lnTo>
                    <a:lnTo>
                      <a:pt x="68" y="36"/>
                    </a:lnTo>
                    <a:lnTo>
                      <a:pt x="80" y="26"/>
                    </a:lnTo>
                    <a:lnTo>
                      <a:pt x="94" y="16"/>
                    </a:lnTo>
                    <a:lnTo>
                      <a:pt x="108" y="8"/>
                    </a:lnTo>
                    <a:lnTo>
                      <a:pt x="124" y="4"/>
                    </a:lnTo>
                    <a:lnTo>
                      <a:pt x="138" y="0"/>
                    </a:lnTo>
                    <a:lnTo>
                      <a:pt x="154" y="0"/>
                    </a:lnTo>
                    <a:lnTo>
                      <a:pt x="168" y="0"/>
                    </a:lnTo>
                    <a:lnTo>
                      <a:pt x="184" y="4"/>
                    </a:lnTo>
                    <a:lnTo>
                      <a:pt x="198" y="10"/>
                    </a:lnTo>
                    <a:lnTo>
                      <a:pt x="212" y="16"/>
                    </a:lnTo>
                    <a:lnTo>
                      <a:pt x="226" y="26"/>
                    </a:lnTo>
                    <a:lnTo>
                      <a:pt x="240" y="38"/>
                    </a:lnTo>
                    <a:lnTo>
                      <a:pt x="252" y="50"/>
                    </a:lnTo>
                    <a:lnTo>
                      <a:pt x="264" y="66"/>
                    </a:lnTo>
                    <a:lnTo>
                      <a:pt x="264" y="66"/>
                    </a:lnTo>
                    <a:lnTo>
                      <a:pt x="274" y="84"/>
                    </a:lnTo>
                    <a:lnTo>
                      <a:pt x="284" y="102"/>
                    </a:lnTo>
                    <a:lnTo>
                      <a:pt x="290" y="122"/>
                    </a:lnTo>
                    <a:lnTo>
                      <a:pt x="296" y="142"/>
                    </a:lnTo>
                    <a:lnTo>
                      <a:pt x="300" y="162"/>
                    </a:lnTo>
                    <a:lnTo>
                      <a:pt x="304" y="182"/>
                    </a:lnTo>
                    <a:lnTo>
                      <a:pt x="306" y="222"/>
                    </a:lnTo>
                    <a:lnTo>
                      <a:pt x="306"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80">
                <a:extLst>
                  <a:ext uri="{FF2B5EF4-FFF2-40B4-BE49-F238E27FC236}">
                    <a16:creationId xmlns:a16="http://schemas.microsoft.com/office/drawing/2014/main" id="{EB73320B-4B56-44EE-963D-3D5198BE7731}"/>
                  </a:ext>
                </a:extLst>
              </p:cNvPr>
              <p:cNvSpPr>
                <a:spLocks/>
              </p:cNvSpPr>
              <p:nvPr/>
            </p:nvSpPr>
            <p:spPr bwMode="auto">
              <a:xfrm>
                <a:off x="4865" y="2776"/>
                <a:ext cx="306" cy="444"/>
              </a:xfrm>
              <a:custGeom>
                <a:avLst/>
                <a:gdLst>
                  <a:gd name="T0" fmla="*/ 306 w 306"/>
                  <a:gd name="T1" fmla="*/ 242 h 444"/>
                  <a:gd name="T2" fmla="*/ 296 w 306"/>
                  <a:gd name="T3" fmla="*/ 306 h 444"/>
                  <a:gd name="T4" fmla="*/ 282 w 306"/>
                  <a:gd name="T5" fmla="*/ 340 h 444"/>
                  <a:gd name="T6" fmla="*/ 264 w 306"/>
                  <a:gd name="T7" fmla="*/ 376 h 444"/>
                  <a:gd name="T8" fmla="*/ 252 w 306"/>
                  <a:gd name="T9" fmla="*/ 392 h 444"/>
                  <a:gd name="T10" fmla="*/ 226 w 306"/>
                  <a:gd name="T11" fmla="*/ 418 h 444"/>
                  <a:gd name="T12" fmla="*/ 198 w 306"/>
                  <a:gd name="T13" fmla="*/ 434 h 444"/>
                  <a:gd name="T14" fmla="*/ 168 w 306"/>
                  <a:gd name="T15" fmla="*/ 442 h 444"/>
                  <a:gd name="T16" fmla="*/ 138 w 306"/>
                  <a:gd name="T17" fmla="*/ 442 h 444"/>
                  <a:gd name="T18" fmla="*/ 108 w 306"/>
                  <a:gd name="T19" fmla="*/ 434 h 444"/>
                  <a:gd name="T20" fmla="*/ 80 w 306"/>
                  <a:gd name="T21" fmla="*/ 418 h 444"/>
                  <a:gd name="T22" fmla="*/ 54 w 306"/>
                  <a:gd name="T23" fmla="*/ 392 h 444"/>
                  <a:gd name="T24" fmla="*/ 42 w 306"/>
                  <a:gd name="T25" fmla="*/ 376 h 444"/>
                  <a:gd name="T26" fmla="*/ 22 w 306"/>
                  <a:gd name="T27" fmla="*/ 340 h 444"/>
                  <a:gd name="T28" fmla="*/ 10 w 306"/>
                  <a:gd name="T29" fmla="*/ 302 h 444"/>
                  <a:gd name="T30" fmla="*/ 2 w 306"/>
                  <a:gd name="T31" fmla="*/ 262 h 444"/>
                  <a:gd name="T32" fmla="*/ 0 w 306"/>
                  <a:gd name="T33" fmla="*/ 220 h 444"/>
                  <a:gd name="T34" fmla="*/ 2 w 306"/>
                  <a:gd name="T35" fmla="*/ 178 h 444"/>
                  <a:gd name="T36" fmla="*/ 10 w 306"/>
                  <a:gd name="T37" fmla="*/ 138 h 444"/>
                  <a:gd name="T38" fmla="*/ 24 w 306"/>
                  <a:gd name="T39" fmla="*/ 98 h 444"/>
                  <a:gd name="T40" fmla="*/ 44 w 306"/>
                  <a:gd name="T41" fmla="*/ 64 h 444"/>
                  <a:gd name="T42" fmla="*/ 54 w 306"/>
                  <a:gd name="T43" fmla="*/ 50 h 444"/>
                  <a:gd name="T44" fmla="*/ 80 w 306"/>
                  <a:gd name="T45" fmla="*/ 26 h 444"/>
                  <a:gd name="T46" fmla="*/ 108 w 306"/>
                  <a:gd name="T47" fmla="*/ 10 h 444"/>
                  <a:gd name="T48" fmla="*/ 136 w 306"/>
                  <a:gd name="T49" fmla="*/ 0 h 444"/>
                  <a:gd name="T50" fmla="*/ 166 w 306"/>
                  <a:gd name="T51" fmla="*/ 0 h 444"/>
                  <a:gd name="T52" fmla="*/ 194 w 306"/>
                  <a:gd name="T53" fmla="*/ 8 h 444"/>
                  <a:gd name="T54" fmla="*/ 222 w 306"/>
                  <a:gd name="T55" fmla="*/ 24 h 444"/>
                  <a:gd name="T56" fmla="*/ 248 w 306"/>
                  <a:gd name="T57" fmla="*/ 46 h 444"/>
                  <a:gd name="T58" fmla="*/ 260 w 306"/>
                  <a:gd name="T59" fmla="*/ 62 h 444"/>
                  <a:gd name="T60" fmla="*/ 282 w 306"/>
                  <a:gd name="T61" fmla="*/ 98 h 444"/>
                  <a:gd name="T62" fmla="*/ 296 w 306"/>
                  <a:gd name="T63" fmla="*/ 140 h 444"/>
                  <a:gd name="T64" fmla="*/ 302 w 306"/>
                  <a:gd name="T65" fmla="*/ 188 h 444"/>
                  <a:gd name="T66" fmla="*/ 306 w 306"/>
                  <a:gd name="T67" fmla="*/ 24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 h="444">
                    <a:moveTo>
                      <a:pt x="306" y="242"/>
                    </a:moveTo>
                    <a:lnTo>
                      <a:pt x="306" y="242"/>
                    </a:lnTo>
                    <a:lnTo>
                      <a:pt x="302" y="272"/>
                    </a:lnTo>
                    <a:lnTo>
                      <a:pt x="296" y="306"/>
                    </a:lnTo>
                    <a:lnTo>
                      <a:pt x="290" y="322"/>
                    </a:lnTo>
                    <a:lnTo>
                      <a:pt x="282" y="340"/>
                    </a:lnTo>
                    <a:lnTo>
                      <a:pt x="274" y="358"/>
                    </a:lnTo>
                    <a:lnTo>
                      <a:pt x="264" y="376"/>
                    </a:lnTo>
                    <a:lnTo>
                      <a:pt x="264" y="376"/>
                    </a:lnTo>
                    <a:lnTo>
                      <a:pt x="252" y="392"/>
                    </a:lnTo>
                    <a:lnTo>
                      <a:pt x="240" y="406"/>
                    </a:lnTo>
                    <a:lnTo>
                      <a:pt x="226" y="418"/>
                    </a:lnTo>
                    <a:lnTo>
                      <a:pt x="212" y="426"/>
                    </a:lnTo>
                    <a:lnTo>
                      <a:pt x="198" y="434"/>
                    </a:lnTo>
                    <a:lnTo>
                      <a:pt x="184" y="440"/>
                    </a:lnTo>
                    <a:lnTo>
                      <a:pt x="168" y="442"/>
                    </a:lnTo>
                    <a:lnTo>
                      <a:pt x="152" y="444"/>
                    </a:lnTo>
                    <a:lnTo>
                      <a:pt x="138" y="442"/>
                    </a:lnTo>
                    <a:lnTo>
                      <a:pt x="122" y="440"/>
                    </a:lnTo>
                    <a:lnTo>
                      <a:pt x="108" y="434"/>
                    </a:lnTo>
                    <a:lnTo>
                      <a:pt x="92" y="426"/>
                    </a:lnTo>
                    <a:lnTo>
                      <a:pt x="80" y="418"/>
                    </a:lnTo>
                    <a:lnTo>
                      <a:pt x="66" y="406"/>
                    </a:lnTo>
                    <a:lnTo>
                      <a:pt x="54" y="392"/>
                    </a:lnTo>
                    <a:lnTo>
                      <a:pt x="42" y="376"/>
                    </a:lnTo>
                    <a:lnTo>
                      <a:pt x="42" y="376"/>
                    </a:lnTo>
                    <a:lnTo>
                      <a:pt x="32" y="358"/>
                    </a:lnTo>
                    <a:lnTo>
                      <a:pt x="22" y="340"/>
                    </a:lnTo>
                    <a:lnTo>
                      <a:pt x="16" y="322"/>
                    </a:lnTo>
                    <a:lnTo>
                      <a:pt x="10" y="302"/>
                    </a:lnTo>
                    <a:lnTo>
                      <a:pt x="6" y="282"/>
                    </a:lnTo>
                    <a:lnTo>
                      <a:pt x="2" y="262"/>
                    </a:lnTo>
                    <a:lnTo>
                      <a:pt x="0" y="240"/>
                    </a:lnTo>
                    <a:lnTo>
                      <a:pt x="0" y="220"/>
                    </a:lnTo>
                    <a:lnTo>
                      <a:pt x="0" y="198"/>
                    </a:lnTo>
                    <a:lnTo>
                      <a:pt x="2" y="178"/>
                    </a:lnTo>
                    <a:lnTo>
                      <a:pt x="6" y="158"/>
                    </a:lnTo>
                    <a:lnTo>
                      <a:pt x="10" y="138"/>
                    </a:lnTo>
                    <a:lnTo>
                      <a:pt x="16" y="118"/>
                    </a:lnTo>
                    <a:lnTo>
                      <a:pt x="24" y="98"/>
                    </a:lnTo>
                    <a:lnTo>
                      <a:pt x="34" y="82"/>
                    </a:lnTo>
                    <a:lnTo>
                      <a:pt x="44" y="64"/>
                    </a:lnTo>
                    <a:lnTo>
                      <a:pt x="44" y="64"/>
                    </a:lnTo>
                    <a:lnTo>
                      <a:pt x="54" y="50"/>
                    </a:lnTo>
                    <a:lnTo>
                      <a:pt x="68" y="36"/>
                    </a:lnTo>
                    <a:lnTo>
                      <a:pt x="80" y="26"/>
                    </a:lnTo>
                    <a:lnTo>
                      <a:pt x="94" y="16"/>
                    </a:lnTo>
                    <a:lnTo>
                      <a:pt x="108" y="10"/>
                    </a:lnTo>
                    <a:lnTo>
                      <a:pt x="122" y="4"/>
                    </a:lnTo>
                    <a:lnTo>
                      <a:pt x="136" y="0"/>
                    </a:lnTo>
                    <a:lnTo>
                      <a:pt x="150" y="0"/>
                    </a:lnTo>
                    <a:lnTo>
                      <a:pt x="166" y="0"/>
                    </a:lnTo>
                    <a:lnTo>
                      <a:pt x="180" y="4"/>
                    </a:lnTo>
                    <a:lnTo>
                      <a:pt x="194" y="8"/>
                    </a:lnTo>
                    <a:lnTo>
                      <a:pt x="208" y="14"/>
                    </a:lnTo>
                    <a:lnTo>
                      <a:pt x="222" y="24"/>
                    </a:lnTo>
                    <a:lnTo>
                      <a:pt x="236" y="34"/>
                    </a:lnTo>
                    <a:lnTo>
                      <a:pt x="248" y="46"/>
                    </a:lnTo>
                    <a:lnTo>
                      <a:pt x="260" y="62"/>
                    </a:lnTo>
                    <a:lnTo>
                      <a:pt x="260" y="62"/>
                    </a:lnTo>
                    <a:lnTo>
                      <a:pt x="272" y="80"/>
                    </a:lnTo>
                    <a:lnTo>
                      <a:pt x="282" y="98"/>
                    </a:lnTo>
                    <a:lnTo>
                      <a:pt x="290" y="120"/>
                    </a:lnTo>
                    <a:lnTo>
                      <a:pt x="296" y="140"/>
                    </a:lnTo>
                    <a:lnTo>
                      <a:pt x="300" y="164"/>
                    </a:lnTo>
                    <a:lnTo>
                      <a:pt x="302" y="188"/>
                    </a:lnTo>
                    <a:lnTo>
                      <a:pt x="304" y="214"/>
                    </a:lnTo>
                    <a:lnTo>
                      <a:pt x="306" y="242"/>
                    </a:lnTo>
                    <a:lnTo>
                      <a:pt x="306"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81">
                <a:extLst>
                  <a:ext uri="{FF2B5EF4-FFF2-40B4-BE49-F238E27FC236}">
                    <a16:creationId xmlns:a16="http://schemas.microsoft.com/office/drawing/2014/main" id="{C0B55ADD-7653-4E32-A6E6-A798BACCF7C7}"/>
                  </a:ext>
                </a:extLst>
              </p:cNvPr>
              <p:cNvSpPr>
                <a:spLocks/>
              </p:cNvSpPr>
              <p:nvPr/>
            </p:nvSpPr>
            <p:spPr bwMode="auto">
              <a:xfrm>
                <a:off x="4613" y="3020"/>
                <a:ext cx="276" cy="391"/>
              </a:xfrm>
              <a:custGeom>
                <a:avLst/>
                <a:gdLst>
                  <a:gd name="T0" fmla="*/ 276 w 276"/>
                  <a:gd name="T1" fmla="*/ 204 h 391"/>
                  <a:gd name="T2" fmla="*/ 276 w 276"/>
                  <a:gd name="T3" fmla="*/ 204 h 391"/>
                  <a:gd name="T4" fmla="*/ 274 w 276"/>
                  <a:gd name="T5" fmla="*/ 236 h 391"/>
                  <a:gd name="T6" fmla="*/ 272 w 276"/>
                  <a:gd name="T7" fmla="*/ 252 h 391"/>
                  <a:gd name="T8" fmla="*/ 268 w 276"/>
                  <a:gd name="T9" fmla="*/ 268 h 391"/>
                  <a:gd name="T10" fmla="*/ 264 w 276"/>
                  <a:gd name="T11" fmla="*/ 284 h 391"/>
                  <a:gd name="T12" fmla="*/ 258 w 276"/>
                  <a:gd name="T13" fmla="*/ 300 h 391"/>
                  <a:gd name="T14" fmla="*/ 250 w 276"/>
                  <a:gd name="T15" fmla="*/ 316 h 391"/>
                  <a:gd name="T16" fmla="*/ 240 w 276"/>
                  <a:gd name="T17" fmla="*/ 332 h 391"/>
                  <a:gd name="T18" fmla="*/ 240 w 276"/>
                  <a:gd name="T19" fmla="*/ 332 h 391"/>
                  <a:gd name="T20" fmla="*/ 230 w 276"/>
                  <a:gd name="T21" fmla="*/ 346 h 391"/>
                  <a:gd name="T22" fmla="*/ 218 w 276"/>
                  <a:gd name="T23" fmla="*/ 357 h 391"/>
                  <a:gd name="T24" fmla="*/ 206 w 276"/>
                  <a:gd name="T25" fmla="*/ 367 h 391"/>
                  <a:gd name="T26" fmla="*/ 194 w 276"/>
                  <a:gd name="T27" fmla="*/ 377 h 391"/>
                  <a:gd name="T28" fmla="*/ 180 w 276"/>
                  <a:gd name="T29" fmla="*/ 383 h 391"/>
                  <a:gd name="T30" fmla="*/ 166 w 276"/>
                  <a:gd name="T31" fmla="*/ 389 h 391"/>
                  <a:gd name="T32" fmla="*/ 152 w 276"/>
                  <a:gd name="T33" fmla="*/ 391 h 391"/>
                  <a:gd name="T34" fmla="*/ 138 w 276"/>
                  <a:gd name="T35" fmla="*/ 391 h 391"/>
                  <a:gd name="T36" fmla="*/ 124 w 276"/>
                  <a:gd name="T37" fmla="*/ 391 h 391"/>
                  <a:gd name="T38" fmla="*/ 110 w 276"/>
                  <a:gd name="T39" fmla="*/ 387 h 391"/>
                  <a:gd name="T40" fmla="*/ 96 w 276"/>
                  <a:gd name="T41" fmla="*/ 383 h 391"/>
                  <a:gd name="T42" fmla="*/ 84 w 276"/>
                  <a:gd name="T43" fmla="*/ 375 h 391"/>
                  <a:gd name="T44" fmla="*/ 72 w 276"/>
                  <a:gd name="T45" fmla="*/ 367 h 391"/>
                  <a:gd name="T46" fmla="*/ 60 w 276"/>
                  <a:gd name="T47" fmla="*/ 357 h 391"/>
                  <a:gd name="T48" fmla="*/ 48 w 276"/>
                  <a:gd name="T49" fmla="*/ 344 h 391"/>
                  <a:gd name="T50" fmla="*/ 38 w 276"/>
                  <a:gd name="T51" fmla="*/ 330 h 391"/>
                  <a:gd name="T52" fmla="*/ 38 w 276"/>
                  <a:gd name="T53" fmla="*/ 330 h 391"/>
                  <a:gd name="T54" fmla="*/ 22 w 276"/>
                  <a:gd name="T55" fmla="*/ 296 h 391"/>
                  <a:gd name="T56" fmla="*/ 10 w 276"/>
                  <a:gd name="T57" fmla="*/ 264 h 391"/>
                  <a:gd name="T58" fmla="*/ 2 w 276"/>
                  <a:gd name="T59" fmla="*/ 230 h 391"/>
                  <a:gd name="T60" fmla="*/ 0 w 276"/>
                  <a:gd name="T61" fmla="*/ 214 h 391"/>
                  <a:gd name="T62" fmla="*/ 0 w 276"/>
                  <a:gd name="T63" fmla="*/ 196 h 391"/>
                  <a:gd name="T64" fmla="*/ 0 w 276"/>
                  <a:gd name="T65" fmla="*/ 180 h 391"/>
                  <a:gd name="T66" fmla="*/ 2 w 276"/>
                  <a:gd name="T67" fmla="*/ 164 h 391"/>
                  <a:gd name="T68" fmla="*/ 10 w 276"/>
                  <a:gd name="T69" fmla="*/ 130 h 391"/>
                  <a:gd name="T70" fmla="*/ 22 w 276"/>
                  <a:gd name="T71" fmla="*/ 98 h 391"/>
                  <a:gd name="T72" fmla="*/ 38 w 276"/>
                  <a:gd name="T73" fmla="*/ 64 h 391"/>
                  <a:gd name="T74" fmla="*/ 38 w 276"/>
                  <a:gd name="T75" fmla="*/ 64 h 391"/>
                  <a:gd name="T76" fmla="*/ 50 w 276"/>
                  <a:gd name="T77" fmla="*/ 50 h 391"/>
                  <a:gd name="T78" fmla="*/ 60 w 276"/>
                  <a:gd name="T79" fmla="*/ 36 h 391"/>
                  <a:gd name="T80" fmla="*/ 72 w 276"/>
                  <a:gd name="T81" fmla="*/ 26 h 391"/>
                  <a:gd name="T82" fmla="*/ 84 w 276"/>
                  <a:gd name="T83" fmla="*/ 16 h 391"/>
                  <a:gd name="T84" fmla="*/ 98 w 276"/>
                  <a:gd name="T85" fmla="*/ 10 h 391"/>
                  <a:gd name="T86" fmla="*/ 112 w 276"/>
                  <a:gd name="T87" fmla="*/ 4 h 391"/>
                  <a:gd name="T88" fmla="*/ 126 w 276"/>
                  <a:gd name="T89" fmla="*/ 2 h 391"/>
                  <a:gd name="T90" fmla="*/ 140 w 276"/>
                  <a:gd name="T91" fmla="*/ 0 h 391"/>
                  <a:gd name="T92" fmla="*/ 154 w 276"/>
                  <a:gd name="T93" fmla="*/ 2 h 391"/>
                  <a:gd name="T94" fmla="*/ 168 w 276"/>
                  <a:gd name="T95" fmla="*/ 6 h 391"/>
                  <a:gd name="T96" fmla="*/ 182 w 276"/>
                  <a:gd name="T97" fmla="*/ 10 h 391"/>
                  <a:gd name="T98" fmla="*/ 196 w 276"/>
                  <a:gd name="T99" fmla="*/ 18 h 391"/>
                  <a:gd name="T100" fmla="*/ 208 w 276"/>
                  <a:gd name="T101" fmla="*/ 26 h 391"/>
                  <a:gd name="T102" fmla="*/ 220 w 276"/>
                  <a:gd name="T103" fmla="*/ 38 h 391"/>
                  <a:gd name="T104" fmla="*/ 232 w 276"/>
                  <a:gd name="T105" fmla="*/ 50 h 391"/>
                  <a:gd name="T106" fmla="*/ 242 w 276"/>
                  <a:gd name="T107" fmla="*/ 66 h 391"/>
                  <a:gd name="T108" fmla="*/ 242 w 276"/>
                  <a:gd name="T109" fmla="*/ 66 h 391"/>
                  <a:gd name="T110" fmla="*/ 250 w 276"/>
                  <a:gd name="T111" fmla="*/ 80 h 391"/>
                  <a:gd name="T112" fmla="*/ 258 w 276"/>
                  <a:gd name="T113" fmla="*/ 94 h 391"/>
                  <a:gd name="T114" fmla="*/ 264 w 276"/>
                  <a:gd name="T115" fmla="*/ 110 h 391"/>
                  <a:gd name="T116" fmla="*/ 268 w 276"/>
                  <a:gd name="T117" fmla="*/ 126 h 391"/>
                  <a:gd name="T118" fmla="*/ 272 w 276"/>
                  <a:gd name="T119" fmla="*/ 144 h 391"/>
                  <a:gd name="T120" fmla="*/ 274 w 276"/>
                  <a:gd name="T121" fmla="*/ 164 h 391"/>
                  <a:gd name="T122" fmla="*/ 276 w 276"/>
                  <a:gd name="T123" fmla="*/ 204 h 391"/>
                  <a:gd name="T124" fmla="*/ 276 w 276"/>
                  <a:gd name="T125" fmla="*/ 20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391">
                    <a:moveTo>
                      <a:pt x="276" y="204"/>
                    </a:moveTo>
                    <a:lnTo>
                      <a:pt x="276" y="204"/>
                    </a:lnTo>
                    <a:lnTo>
                      <a:pt x="274" y="236"/>
                    </a:lnTo>
                    <a:lnTo>
                      <a:pt x="272" y="252"/>
                    </a:lnTo>
                    <a:lnTo>
                      <a:pt x="268" y="268"/>
                    </a:lnTo>
                    <a:lnTo>
                      <a:pt x="264" y="284"/>
                    </a:lnTo>
                    <a:lnTo>
                      <a:pt x="258" y="300"/>
                    </a:lnTo>
                    <a:lnTo>
                      <a:pt x="250" y="316"/>
                    </a:lnTo>
                    <a:lnTo>
                      <a:pt x="240" y="332"/>
                    </a:lnTo>
                    <a:lnTo>
                      <a:pt x="240" y="332"/>
                    </a:lnTo>
                    <a:lnTo>
                      <a:pt x="230" y="346"/>
                    </a:lnTo>
                    <a:lnTo>
                      <a:pt x="218" y="357"/>
                    </a:lnTo>
                    <a:lnTo>
                      <a:pt x="206" y="367"/>
                    </a:lnTo>
                    <a:lnTo>
                      <a:pt x="194" y="377"/>
                    </a:lnTo>
                    <a:lnTo>
                      <a:pt x="180" y="383"/>
                    </a:lnTo>
                    <a:lnTo>
                      <a:pt x="166" y="389"/>
                    </a:lnTo>
                    <a:lnTo>
                      <a:pt x="152" y="391"/>
                    </a:lnTo>
                    <a:lnTo>
                      <a:pt x="138" y="391"/>
                    </a:lnTo>
                    <a:lnTo>
                      <a:pt x="124" y="391"/>
                    </a:lnTo>
                    <a:lnTo>
                      <a:pt x="110" y="387"/>
                    </a:lnTo>
                    <a:lnTo>
                      <a:pt x="96" y="383"/>
                    </a:lnTo>
                    <a:lnTo>
                      <a:pt x="84" y="375"/>
                    </a:lnTo>
                    <a:lnTo>
                      <a:pt x="72" y="367"/>
                    </a:lnTo>
                    <a:lnTo>
                      <a:pt x="60" y="357"/>
                    </a:lnTo>
                    <a:lnTo>
                      <a:pt x="48" y="344"/>
                    </a:lnTo>
                    <a:lnTo>
                      <a:pt x="38" y="330"/>
                    </a:lnTo>
                    <a:lnTo>
                      <a:pt x="38" y="330"/>
                    </a:lnTo>
                    <a:lnTo>
                      <a:pt x="22" y="296"/>
                    </a:lnTo>
                    <a:lnTo>
                      <a:pt x="10" y="264"/>
                    </a:lnTo>
                    <a:lnTo>
                      <a:pt x="2" y="230"/>
                    </a:lnTo>
                    <a:lnTo>
                      <a:pt x="0" y="214"/>
                    </a:lnTo>
                    <a:lnTo>
                      <a:pt x="0" y="196"/>
                    </a:lnTo>
                    <a:lnTo>
                      <a:pt x="0" y="180"/>
                    </a:lnTo>
                    <a:lnTo>
                      <a:pt x="2" y="164"/>
                    </a:lnTo>
                    <a:lnTo>
                      <a:pt x="10" y="130"/>
                    </a:lnTo>
                    <a:lnTo>
                      <a:pt x="22" y="98"/>
                    </a:lnTo>
                    <a:lnTo>
                      <a:pt x="38" y="64"/>
                    </a:lnTo>
                    <a:lnTo>
                      <a:pt x="38" y="64"/>
                    </a:lnTo>
                    <a:lnTo>
                      <a:pt x="50" y="50"/>
                    </a:lnTo>
                    <a:lnTo>
                      <a:pt x="60" y="36"/>
                    </a:lnTo>
                    <a:lnTo>
                      <a:pt x="72" y="26"/>
                    </a:lnTo>
                    <a:lnTo>
                      <a:pt x="84" y="16"/>
                    </a:lnTo>
                    <a:lnTo>
                      <a:pt x="98" y="10"/>
                    </a:lnTo>
                    <a:lnTo>
                      <a:pt x="112" y="4"/>
                    </a:lnTo>
                    <a:lnTo>
                      <a:pt x="126" y="2"/>
                    </a:lnTo>
                    <a:lnTo>
                      <a:pt x="140" y="0"/>
                    </a:lnTo>
                    <a:lnTo>
                      <a:pt x="154" y="2"/>
                    </a:lnTo>
                    <a:lnTo>
                      <a:pt x="168" y="6"/>
                    </a:lnTo>
                    <a:lnTo>
                      <a:pt x="182" y="10"/>
                    </a:lnTo>
                    <a:lnTo>
                      <a:pt x="196" y="18"/>
                    </a:lnTo>
                    <a:lnTo>
                      <a:pt x="208" y="26"/>
                    </a:lnTo>
                    <a:lnTo>
                      <a:pt x="220" y="38"/>
                    </a:lnTo>
                    <a:lnTo>
                      <a:pt x="232" y="50"/>
                    </a:lnTo>
                    <a:lnTo>
                      <a:pt x="242" y="66"/>
                    </a:lnTo>
                    <a:lnTo>
                      <a:pt x="242" y="66"/>
                    </a:lnTo>
                    <a:lnTo>
                      <a:pt x="250" y="80"/>
                    </a:lnTo>
                    <a:lnTo>
                      <a:pt x="258" y="94"/>
                    </a:lnTo>
                    <a:lnTo>
                      <a:pt x="264" y="110"/>
                    </a:lnTo>
                    <a:lnTo>
                      <a:pt x="268" y="126"/>
                    </a:lnTo>
                    <a:lnTo>
                      <a:pt x="272" y="144"/>
                    </a:lnTo>
                    <a:lnTo>
                      <a:pt x="274" y="164"/>
                    </a:lnTo>
                    <a:lnTo>
                      <a:pt x="276" y="204"/>
                    </a:lnTo>
                    <a:lnTo>
                      <a:pt x="27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82">
                <a:extLst>
                  <a:ext uri="{FF2B5EF4-FFF2-40B4-BE49-F238E27FC236}">
                    <a16:creationId xmlns:a16="http://schemas.microsoft.com/office/drawing/2014/main" id="{76833006-CCF8-449E-A677-BE00FD005169}"/>
                  </a:ext>
                </a:extLst>
              </p:cNvPr>
              <p:cNvSpPr>
                <a:spLocks/>
              </p:cNvSpPr>
              <p:nvPr/>
            </p:nvSpPr>
            <p:spPr bwMode="auto">
              <a:xfrm>
                <a:off x="6872" y="3022"/>
                <a:ext cx="274" cy="389"/>
              </a:xfrm>
              <a:custGeom>
                <a:avLst/>
                <a:gdLst>
                  <a:gd name="T0" fmla="*/ 0 w 274"/>
                  <a:gd name="T1" fmla="*/ 194 h 389"/>
                  <a:gd name="T2" fmla="*/ 4 w 274"/>
                  <a:gd name="T3" fmla="*/ 140 h 389"/>
                  <a:gd name="T4" fmla="*/ 14 w 274"/>
                  <a:gd name="T5" fmla="*/ 104 h 389"/>
                  <a:gd name="T6" fmla="*/ 30 w 274"/>
                  <a:gd name="T7" fmla="*/ 70 h 389"/>
                  <a:gd name="T8" fmla="*/ 40 w 274"/>
                  <a:gd name="T9" fmla="*/ 54 h 389"/>
                  <a:gd name="T10" fmla="*/ 60 w 274"/>
                  <a:gd name="T11" fmla="*/ 30 h 389"/>
                  <a:gd name="T12" fmla="*/ 84 w 274"/>
                  <a:gd name="T13" fmla="*/ 14 h 389"/>
                  <a:gd name="T14" fmla="*/ 110 w 274"/>
                  <a:gd name="T15" fmla="*/ 2 h 389"/>
                  <a:gd name="T16" fmla="*/ 136 w 274"/>
                  <a:gd name="T17" fmla="*/ 0 h 389"/>
                  <a:gd name="T18" fmla="*/ 162 w 274"/>
                  <a:gd name="T19" fmla="*/ 2 h 389"/>
                  <a:gd name="T20" fmla="*/ 188 w 274"/>
                  <a:gd name="T21" fmla="*/ 12 h 389"/>
                  <a:gd name="T22" fmla="*/ 210 w 274"/>
                  <a:gd name="T23" fmla="*/ 30 h 389"/>
                  <a:gd name="T24" fmla="*/ 232 w 274"/>
                  <a:gd name="T25" fmla="*/ 54 h 389"/>
                  <a:gd name="T26" fmla="*/ 242 w 274"/>
                  <a:gd name="T27" fmla="*/ 70 h 389"/>
                  <a:gd name="T28" fmla="*/ 258 w 274"/>
                  <a:gd name="T29" fmla="*/ 102 h 389"/>
                  <a:gd name="T30" fmla="*/ 268 w 274"/>
                  <a:gd name="T31" fmla="*/ 138 h 389"/>
                  <a:gd name="T32" fmla="*/ 272 w 274"/>
                  <a:gd name="T33" fmla="*/ 176 h 389"/>
                  <a:gd name="T34" fmla="*/ 272 w 274"/>
                  <a:gd name="T35" fmla="*/ 216 h 389"/>
                  <a:gd name="T36" fmla="*/ 268 w 274"/>
                  <a:gd name="T37" fmla="*/ 254 h 389"/>
                  <a:gd name="T38" fmla="*/ 256 w 274"/>
                  <a:gd name="T39" fmla="*/ 290 h 389"/>
                  <a:gd name="T40" fmla="*/ 242 w 274"/>
                  <a:gd name="T41" fmla="*/ 322 h 389"/>
                  <a:gd name="T42" fmla="*/ 232 w 274"/>
                  <a:gd name="T43" fmla="*/ 336 h 389"/>
                  <a:gd name="T44" fmla="*/ 212 w 274"/>
                  <a:gd name="T45" fmla="*/ 359 h 389"/>
                  <a:gd name="T46" fmla="*/ 188 w 274"/>
                  <a:gd name="T47" fmla="*/ 375 h 389"/>
                  <a:gd name="T48" fmla="*/ 164 w 274"/>
                  <a:gd name="T49" fmla="*/ 385 h 389"/>
                  <a:gd name="T50" fmla="*/ 138 w 274"/>
                  <a:gd name="T51" fmla="*/ 389 h 389"/>
                  <a:gd name="T52" fmla="*/ 112 w 274"/>
                  <a:gd name="T53" fmla="*/ 387 h 389"/>
                  <a:gd name="T54" fmla="*/ 88 w 274"/>
                  <a:gd name="T55" fmla="*/ 377 h 389"/>
                  <a:gd name="T56" fmla="*/ 64 w 274"/>
                  <a:gd name="T57" fmla="*/ 361 h 389"/>
                  <a:gd name="T58" fmla="*/ 44 w 274"/>
                  <a:gd name="T59" fmla="*/ 340 h 389"/>
                  <a:gd name="T60" fmla="*/ 32 w 274"/>
                  <a:gd name="T61" fmla="*/ 324 h 389"/>
                  <a:gd name="T62" fmla="*/ 14 w 274"/>
                  <a:gd name="T63" fmla="*/ 290 h 389"/>
                  <a:gd name="T64" fmla="*/ 4 w 274"/>
                  <a:gd name="T65" fmla="*/ 252 h 389"/>
                  <a:gd name="T66" fmla="*/ 0 w 274"/>
                  <a:gd name="T67" fmla="*/ 214 h 389"/>
                  <a:gd name="T68" fmla="*/ 0 w 274"/>
                  <a:gd name="T69"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4" h="389">
                    <a:moveTo>
                      <a:pt x="0" y="194"/>
                    </a:moveTo>
                    <a:lnTo>
                      <a:pt x="0" y="194"/>
                    </a:lnTo>
                    <a:lnTo>
                      <a:pt x="2" y="158"/>
                    </a:lnTo>
                    <a:lnTo>
                      <a:pt x="4" y="140"/>
                    </a:lnTo>
                    <a:lnTo>
                      <a:pt x="8" y="122"/>
                    </a:lnTo>
                    <a:lnTo>
                      <a:pt x="14" y="104"/>
                    </a:lnTo>
                    <a:lnTo>
                      <a:pt x="20" y="88"/>
                    </a:lnTo>
                    <a:lnTo>
                      <a:pt x="30" y="70"/>
                    </a:lnTo>
                    <a:lnTo>
                      <a:pt x="40" y="54"/>
                    </a:lnTo>
                    <a:lnTo>
                      <a:pt x="40" y="54"/>
                    </a:lnTo>
                    <a:lnTo>
                      <a:pt x="50" y="42"/>
                    </a:lnTo>
                    <a:lnTo>
                      <a:pt x="60" y="30"/>
                    </a:lnTo>
                    <a:lnTo>
                      <a:pt x="72" y="20"/>
                    </a:lnTo>
                    <a:lnTo>
                      <a:pt x="84" y="14"/>
                    </a:lnTo>
                    <a:lnTo>
                      <a:pt x="96" y="8"/>
                    </a:lnTo>
                    <a:lnTo>
                      <a:pt x="110" y="2"/>
                    </a:lnTo>
                    <a:lnTo>
                      <a:pt x="122" y="0"/>
                    </a:lnTo>
                    <a:lnTo>
                      <a:pt x="136" y="0"/>
                    </a:lnTo>
                    <a:lnTo>
                      <a:pt x="148" y="0"/>
                    </a:lnTo>
                    <a:lnTo>
                      <a:pt x="162" y="2"/>
                    </a:lnTo>
                    <a:lnTo>
                      <a:pt x="174" y="6"/>
                    </a:lnTo>
                    <a:lnTo>
                      <a:pt x="188" y="12"/>
                    </a:lnTo>
                    <a:lnTo>
                      <a:pt x="200" y="20"/>
                    </a:lnTo>
                    <a:lnTo>
                      <a:pt x="210" y="30"/>
                    </a:lnTo>
                    <a:lnTo>
                      <a:pt x="222" y="42"/>
                    </a:lnTo>
                    <a:lnTo>
                      <a:pt x="232" y="54"/>
                    </a:lnTo>
                    <a:lnTo>
                      <a:pt x="232" y="54"/>
                    </a:lnTo>
                    <a:lnTo>
                      <a:pt x="242" y="70"/>
                    </a:lnTo>
                    <a:lnTo>
                      <a:pt x="250" y="86"/>
                    </a:lnTo>
                    <a:lnTo>
                      <a:pt x="258" y="102"/>
                    </a:lnTo>
                    <a:lnTo>
                      <a:pt x="262" y="120"/>
                    </a:lnTo>
                    <a:lnTo>
                      <a:pt x="268" y="138"/>
                    </a:lnTo>
                    <a:lnTo>
                      <a:pt x="270" y="158"/>
                    </a:lnTo>
                    <a:lnTo>
                      <a:pt x="272" y="176"/>
                    </a:lnTo>
                    <a:lnTo>
                      <a:pt x="274" y="196"/>
                    </a:lnTo>
                    <a:lnTo>
                      <a:pt x="272" y="216"/>
                    </a:lnTo>
                    <a:lnTo>
                      <a:pt x="270" y="234"/>
                    </a:lnTo>
                    <a:lnTo>
                      <a:pt x="268" y="254"/>
                    </a:lnTo>
                    <a:lnTo>
                      <a:pt x="262" y="272"/>
                    </a:lnTo>
                    <a:lnTo>
                      <a:pt x="256" y="290"/>
                    </a:lnTo>
                    <a:lnTo>
                      <a:pt x="250" y="306"/>
                    </a:lnTo>
                    <a:lnTo>
                      <a:pt x="242" y="322"/>
                    </a:lnTo>
                    <a:lnTo>
                      <a:pt x="232" y="336"/>
                    </a:lnTo>
                    <a:lnTo>
                      <a:pt x="232" y="336"/>
                    </a:lnTo>
                    <a:lnTo>
                      <a:pt x="222" y="348"/>
                    </a:lnTo>
                    <a:lnTo>
                      <a:pt x="212" y="359"/>
                    </a:lnTo>
                    <a:lnTo>
                      <a:pt x="200" y="367"/>
                    </a:lnTo>
                    <a:lnTo>
                      <a:pt x="188" y="375"/>
                    </a:lnTo>
                    <a:lnTo>
                      <a:pt x="176" y="381"/>
                    </a:lnTo>
                    <a:lnTo>
                      <a:pt x="164" y="385"/>
                    </a:lnTo>
                    <a:lnTo>
                      <a:pt x="150" y="389"/>
                    </a:lnTo>
                    <a:lnTo>
                      <a:pt x="138" y="389"/>
                    </a:lnTo>
                    <a:lnTo>
                      <a:pt x="126" y="389"/>
                    </a:lnTo>
                    <a:lnTo>
                      <a:pt x="112" y="387"/>
                    </a:lnTo>
                    <a:lnTo>
                      <a:pt x="100" y="383"/>
                    </a:lnTo>
                    <a:lnTo>
                      <a:pt x="88" y="377"/>
                    </a:lnTo>
                    <a:lnTo>
                      <a:pt x="76" y="371"/>
                    </a:lnTo>
                    <a:lnTo>
                      <a:pt x="64" y="361"/>
                    </a:lnTo>
                    <a:lnTo>
                      <a:pt x="54" y="352"/>
                    </a:lnTo>
                    <a:lnTo>
                      <a:pt x="44" y="340"/>
                    </a:lnTo>
                    <a:lnTo>
                      <a:pt x="44" y="340"/>
                    </a:lnTo>
                    <a:lnTo>
                      <a:pt x="32" y="324"/>
                    </a:lnTo>
                    <a:lnTo>
                      <a:pt x="22" y="306"/>
                    </a:lnTo>
                    <a:lnTo>
                      <a:pt x="14" y="290"/>
                    </a:lnTo>
                    <a:lnTo>
                      <a:pt x="8" y="272"/>
                    </a:lnTo>
                    <a:lnTo>
                      <a:pt x="4" y="252"/>
                    </a:lnTo>
                    <a:lnTo>
                      <a:pt x="2" y="234"/>
                    </a:lnTo>
                    <a:lnTo>
                      <a:pt x="0" y="214"/>
                    </a:lnTo>
                    <a:lnTo>
                      <a:pt x="0" y="194"/>
                    </a:lnTo>
                    <a:lnTo>
                      <a:pt x="0"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83">
                <a:extLst>
                  <a:ext uri="{FF2B5EF4-FFF2-40B4-BE49-F238E27FC236}">
                    <a16:creationId xmlns:a16="http://schemas.microsoft.com/office/drawing/2014/main" id="{D670DC38-4A0F-4737-AE79-E2CF91726BB6}"/>
                  </a:ext>
                </a:extLst>
              </p:cNvPr>
              <p:cNvSpPr>
                <a:spLocks/>
              </p:cNvSpPr>
              <p:nvPr/>
            </p:nvSpPr>
            <p:spPr bwMode="auto">
              <a:xfrm>
                <a:off x="7100" y="3300"/>
                <a:ext cx="222" cy="305"/>
              </a:xfrm>
              <a:custGeom>
                <a:avLst/>
                <a:gdLst>
                  <a:gd name="T0" fmla="*/ 222 w 222"/>
                  <a:gd name="T1" fmla="*/ 153 h 305"/>
                  <a:gd name="T2" fmla="*/ 216 w 222"/>
                  <a:gd name="T3" fmla="*/ 209 h 305"/>
                  <a:gd name="T4" fmla="*/ 206 w 222"/>
                  <a:gd name="T5" fmla="*/ 237 h 305"/>
                  <a:gd name="T6" fmla="*/ 190 w 222"/>
                  <a:gd name="T7" fmla="*/ 261 h 305"/>
                  <a:gd name="T8" fmla="*/ 182 w 222"/>
                  <a:gd name="T9" fmla="*/ 271 h 305"/>
                  <a:gd name="T10" fmla="*/ 164 w 222"/>
                  <a:gd name="T11" fmla="*/ 287 h 305"/>
                  <a:gd name="T12" fmla="*/ 144 w 222"/>
                  <a:gd name="T13" fmla="*/ 299 h 305"/>
                  <a:gd name="T14" fmla="*/ 124 w 222"/>
                  <a:gd name="T15" fmla="*/ 303 h 305"/>
                  <a:gd name="T16" fmla="*/ 102 w 222"/>
                  <a:gd name="T17" fmla="*/ 303 h 305"/>
                  <a:gd name="T18" fmla="*/ 82 w 222"/>
                  <a:gd name="T19" fmla="*/ 299 h 305"/>
                  <a:gd name="T20" fmla="*/ 62 w 222"/>
                  <a:gd name="T21" fmla="*/ 289 h 305"/>
                  <a:gd name="T22" fmla="*/ 42 w 222"/>
                  <a:gd name="T23" fmla="*/ 273 h 305"/>
                  <a:gd name="T24" fmla="*/ 34 w 222"/>
                  <a:gd name="T25" fmla="*/ 263 h 305"/>
                  <a:gd name="T26" fmla="*/ 20 w 222"/>
                  <a:gd name="T27" fmla="*/ 239 h 305"/>
                  <a:gd name="T28" fmla="*/ 8 w 222"/>
                  <a:gd name="T29" fmla="*/ 211 h 305"/>
                  <a:gd name="T30" fmla="*/ 0 w 222"/>
                  <a:gd name="T31" fmla="*/ 151 h 305"/>
                  <a:gd name="T32" fmla="*/ 10 w 222"/>
                  <a:gd name="T33" fmla="*/ 91 h 305"/>
                  <a:gd name="T34" fmla="*/ 20 w 222"/>
                  <a:gd name="T35" fmla="*/ 64 h 305"/>
                  <a:gd name="T36" fmla="*/ 36 w 222"/>
                  <a:gd name="T37" fmla="*/ 40 h 305"/>
                  <a:gd name="T38" fmla="*/ 44 w 222"/>
                  <a:gd name="T39" fmla="*/ 30 h 305"/>
                  <a:gd name="T40" fmla="*/ 62 w 222"/>
                  <a:gd name="T41" fmla="*/ 16 h 305"/>
                  <a:gd name="T42" fmla="*/ 80 w 222"/>
                  <a:gd name="T43" fmla="*/ 6 h 305"/>
                  <a:gd name="T44" fmla="*/ 100 w 222"/>
                  <a:gd name="T45" fmla="*/ 0 h 305"/>
                  <a:gd name="T46" fmla="*/ 120 w 222"/>
                  <a:gd name="T47" fmla="*/ 0 h 305"/>
                  <a:gd name="T48" fmla="*/ 140 w 222"/>
                  <a:gd name="T49" fmla="*/ 4 h 305"/>
                  <a:gd name="T50" fmla="*/ 160 w 222"/>
                  <a:gd name="T51" fmla="*/ 14 h 305"/>
                  <a:gd name="T52" fmla="*/ 178 w 222"/>
                  <a:gd name="T53" fmla="*/ 28 h 305"/>
                  <a:gd name="T54" fmla="*/ 186 w 222"/>
                  <a:gd name="T55" fmla="*/ 38 h 305"/>
                  <a:gd name="T56" fmla="*/ 204 w 222"/>
                  <a:gd name="T57" fmla="*/ 64 h 305"/>
                  <a:gd name="T58" fmla="*/ 214 w 222"/>
                  <a:gd name="T59" fmla="*/ 91 h 305"/>
                  <a:gd name="T60" fmla="*/ 220 w 222"/>
                  <a:gd name="T61" fmla="*/ 121 h 305"/>
                  <a:gd name="T62" fmla="*/ 222 w 222"/>
                  <a:gd name="T63" fmla="*/ 15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5">
                    <a:moveTo>
                      <a:pt x="222" y="153"/>
                    </a:moveTo>
                    <a:lnTo>
                      <a:pt x="222" y="153"/>
                    </a:lnTo>
                    <a:lnTo>
                      <a:pt x="220" y="181"/>
                    </a:lnTo>
                    <a:lnTo>
                      <a:pt x="216" y="209"/>
                    </a:lnTo>
                    <a:lnTo>
                      <a:pt x="210" y="223"/>
                    </a:lnTo>
                    <a:lnTo>
                      <a:pt x="206" y="237"/>
                    </a:lnTo>
                    <a:lnTo>
                      <a:pt x="198" y="249"/>
                    </a:lnTo>
                    <a:lnTo>
                      <a:pt x="190" y="261"/>
                    </a:lnTo>
                    <a:lnTo>
                      <a:pt x="190" y="261"/>
                    </a:lnTo>
                    <a:lnTo>
                      <a:pt x="182" y="271"/>
                    </a:lnTo>
                    <a:lnTo>
                      <a:pt x="174" y="281"/>
                    </a:lnTo>
                    <a:lnTo>
                      <a:pt x="164" y="287"/>
                    </a:lnTo>
                    <a:lnTo>
                      <a:pt x="154" y="293"/>
                    </a:lnTo>
                    <a:lnTo>
                      <a:pt x="144" y="299"/>
                    </a:lnTo>
                    <a:lnTo>
                      <a:pt x="134" y="301"/>
                    </a:lnTo>
                    <a:lnTo>
                      <a:pt x="124" y="303"/>
                    </a:lnTo>
                    <a:lnTo>
                      <a:pt x="114" y="305"/>
                    </a:lnTo>
                    <a:lnTo>
                      <a:pt x="102" y="303"/>
                    </a:lnTo>
                    <a:lnTo>
                      <a:pt x="92" y="303"/>
                    </a:lnTo>
                    <a:lnTo>
                      <a:pt x="82" y="299"/>
                    </a:lnTo>
                    <a:lnTo>
                      <a:pt x="72" y="295"/>
                    </a:lnTo>
                    <a:lnTo>
                      <a:pt x="62" y="289"/>
                    </a:lnTo>
                    <a:lnTo>
                      <a:pt x="52" y="281"/>
                    </a:lnTo>
                    <a:lnTo>
                      <a:pt x="42" y="273"/>
                    </a:lnTo>
                    <a:lnTo>
                      <a:pt x="34" y="263"/>
                    </a:lnTo>
                    <a:lnTo>
                      <a:pt x="34" y="263"/>
                    </a:lnTo>
                    <a:lnTo>
                      <a:pt x="26" y="253"/>
                    </a:lnTo>
                    <a:lnTo>
                      <a:pt x="20" y="239"/>
                    </a:lnTo>
                    <a:lnTo>
                      <a:pt x="14" y="227"/>
                    </a:lnTo>
                    <a:lnTo>
                      <a:pt x="8" y="211"/>
                    </a:lnTo>
                    <a:lnTo>
                      <a:pt x="2" y="183"/>
                    </a:lnTo>
                    <a:lnTo>
                      <a:pt x="0" y="151"/>
                    </a:lnTo>
                    <a:lnTo>
                      <a:pt x="2" y="121"/>
                    </a:lnTo>
                    <a:lnTo>
                      <a:pt x="10" y="91"/>
                    </a:lnTo>
                    <a:lnTo>
                      <a:pt x="14" y="77"/>
                    </a:lnTo>
                    <a:lnTo>
                      <a:pt x="20" y="64"/>
                    </a:lnTo>
                    <a:lnTo>
                      <a:pt x="28" y="52"/>
                    </a:lnTo>
                    <a:lnTo>
                      <a:pt x="36" y="40"/>
                    </a:lnTo>
                    <a:lnTo>
                      <a:pt x="36" y="40"/>
                    </a:lnTo>
                    <a:lnTo>
                      <a:pt x="44" y="30"/>
                    </a:lnTo>
                    <a:lnTo>
                      <a:pt x="52" y="22"/>
                    </a:lnTo>
                    <a:lnTo>
                      <a:pt x="62" y="16"/>
                    </a:lnTo>
                    <a:lnTo>
                      <a:pt x="70" y="10"/>
                    </a:lnTo>
                    <a:lnTo>
                      <a:pt x="80" y="6"/>
                    </a:lnTo>
                    <a:lnTo>
                      <a:pt x="90" y="2"/>
                    </a:lnTo>
                    <a:lnTo>
                      <a:pt x="100" y="0"/>
                    </a:lnTo>
                    <a:lnTo>
                      <a:pt x="110" y="0"/>
                    </a:lnTo>
                    <a:lnTo>
                      <a:pt x="120" y="0"/>
                    </a:lnTo>
                    <a:lnTo>
                      <a:pt x="130" y="2"/>
                    </a:lnTo>
                    <a:lnTo>
                      <a:pt x="140" y="4"/>
                    </a:lnTo>
                    <a:lnTo>
                      <a:pt x="150" y="10"/>
                    </a:lnTo>
                    <a:lnTo>
                      <a:pt x="160" y="14"/>
                    </a:lnTo>
                    <a:lnTo>
                      <a:pt x="168" y="22"/>
                    </a:lnTo>
                    <a:lnTo>
                      <a:pt x="178" y="28"/>
                    </a:lnTo>
                    <a:lnTo>
                      <a:pt x="186" y="38"/>
                    </a:lnTo>
                    <a:lnTo>
                      <a:pt x="186" y="38"/>
                    </a:lnTo>
                    <a:lnTo>
                      <a:pt x="196" y="50"/>
                    </a:lnTo>
                    <a:lnTo>
                      <a:pt x="204" y="64"/>
                    </a:lnTo>
                    <a:lnTo>
                      <a:pt x="210" y="77"/>
                    </a:lnTo>
                    <a:lnTo>
                      <a:pt x="214" y="91"/>
                    </a:lnTo>
                    <a:lnTo>
                      <a:pt x="218" y="105"/>
                    </a:lnTo>
                    <a:lnTo>
                      <a:pt x="220" y="121"/>
                    </a:lnTo>
                    <a:lnTo>
                      <a:pt x="222" y="153"/>
                    </a:lnTo>
                    <a:lnTo>
                      <a:pt x="22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84">
                <a:extLst>
                  <a:ext uri="{FF2B5EF4-FFF2-40B4-BE49-F238E27FC236}">
                    <a16:creationId xmlns:a16="http://schemas.microsoft.com/office/drawing/2014/main" id="{2700831D-1B12-4314-B364-7E3FAA2E772B}"/>
                  </a:ext>
                </a:extLst>
              </p:cNvPr>
              <p:cNvSpPr>
                <a:spLocks/>
              </p:cNvSpPr>
              <p:nvPr/>
            </p:nvSpPr>
            <p:spPr bwMode="auto">
              <a:xfrm>
                <a:off x="4439" y="3300"/>
                <a:ext cx="222" cy="305"/>
              </a:xfrm>
              <a:custGeom>
                <a:avLst/>
                <a:gdLst>
                  <a:gd name="T0" fmla="*/ 0 w 222"/>
                  <a:gd name="T1" fmla="*/ 147 h 305"/>
                  <a:gd name="T2" fmla="*/ 0 w 222"/>
                  <a:gd name="T3" fmla="*/ 147 h 305"/>
                  <a:gd name="T4" fmla="*/ 2 w 222"/>
                  <a:gd name="T5" fmla="*/ 117 h 305"/>
                  <a:gd name="T6" fmla="*/ 4 w 222"/>
                  <a:gd name="T7" fmla="*/ 103 h 305"/>
                  <a:gd name="T8" fmla="*/ 8 w 222"/>
                  <a:gd name="T9" fmla="*/ 87 h 305"/>
                  <a:gd name="T10" fmla="*/ 14 w 222"/>
                  <a:gd name="T11" fmla="*/ 74 h 305"/>
                  <a:gd name="T12" fmla="*/ 20 w 222"/>
                  <a:gd name="T13" fmla="*/ 60 h 305"/>
                  <a:gd name="T14" fmla="*/ 30 w 222"/>
                  <a:gd name="T15" fmla="*/ 46 h 305"/>
                  <a:gd name="T16" fmla="*/ 40 w 222"/>
                  <a:gd name="T17" fmla="*/ 34 h 305"/>
                  <a:gd name="T18" fmla="*/ 40 w 222"/>
                  <a:gd name="T19" fmla="*/ 34 h 305"/>
                  <a:gd name="T20" fmla="*/ 56 w 222"/>
                  <a:gd name="T21" fmla="*/ 18 h 305"/>
                  <a:gd name="T22" fmla="*/ 74 w 222"/>
                  <a:gd name="T23" fmla="*/ 8 h 305"/>
                  <a:gd name="T24" fmla="*/ 92 w 222"/>
                  <a:gd name="T25" fmla="*/ 2 h 305"/>
                  <a:gd name="T26" fmla="*/ 110 w 222"/>
                  <a:gd name="T27" fmla="*/ 0 h 305"/>
                  <a:gd name="T28" fmla="*/ 130 w 222"/>
                  <a:gd name="T29" fmla="*/ 2 h 305"/>
                  <a:gd name="T30" fmla="*/ 148 w 222"/>
                  <a:gd name="T31" fmla="*/ 8 h 305"/>
                  <a:gd name="T32" fmla="*/ 166 w 222"/>
                  <a:gd name="T33" fmla="*/ 20 h 305"/>
                  <a:gd name="T34" fmla="*/ 182 w 222"/>
                  <a:gd name="T35" fmla="*/ 36 h 305"/>
                  <a:gd name="T36" fmla="*/ 182 w 222"/>
                  <a:gd name="T37" fmla="*/ 36 h 305"/>
                  <a:gd name="T38" fmla="*/ 192 w 222"/>
                  <a:gd name="T39" fmla="*/ 46 h 305"/>
                  <a:gd name="T40" fmla="*/ 200 w 222"/>
                  <a:gd name="T41" fmla="*/ 60 h 305"/>
                  <a:gd name="T42" fmla="*/ 206 w 222"/>
                  <a:gd name="T43" fmla="*/ 74 h 305"/>
                  <a:gd name="T44" fmla="*/ 212 w 222"/>
                  <a:gd name="T45" fmla="*/ 87 h 305"/>
                  <a:gd name="T46" fmla="*/ 216 w 222"/>
                  <a:gd name="T47" fmla="*/ 103 h 305"/>
                  <a:gd name="T48" fmla="*/ 218 w 222"/>
                  <a:gd name="T49" fmla="*/ 119 h 305"/>
                  <a:gd name="T50" fmla="*/ 220 w 222"/>
                  <a:gd name="T51" fmla="*/ 135 h 305"/>
                  <a:gd name="T52" fmla="*/ 222 w 222"/>
                  <a:gd name="T53" fmla="*/ 151 h 305"/>
                  <a:gd name="T54" fmla="*/ 220 w 222"/>
                  <a:gd name="T55" fmla="*/ 167 h 305"/>
                  <a:gd name="T56" fmla="*/ 220 w 222"/>
                  <a:gd name="T57" fmla="*/ 183 h 305"/>
                  <a:gd name="T58" fmla="*/ 216 w 222"/>
                  <a:gd name="T59" fmla="*/ 199 h 305"/>
                  <a:gd name="T60" fmla="*/ 212 w 222"/>
                  <a:gd name="T61" fmla="*/ 215 h 305"/>
                  <a:gd name="T62" fmla="*/ 206 w 222"/>
                  <a:gd name="T63" fmla="*/ 229 h 305"/>
                  <a:gd name="T64" fmla="*/ 200 w 222"/>
                  <a:gd name="T65" fmla="*/ 243 h 305"/>
                  <a:gd name="T66" fmla="*/ 192 w 222"/>
                  <a:gd name="T67" fmla="*/ 255 h 305"/>
                  <a:gd name="T68" fmla="*/ 184 w 222"/>
                  <a:gd name="T69" fmla="*/ 267 h 305"/>
                  <a:gd name="T70" fmla="*/ 184 w 222"/>
                  <a:gd name="T71" fmla="*/ 267 h 305"/>
                  <a:gd name="T72" fmla="*/ 168 w 222"/>
                  <a:gd name="T73" fmla="*/ 283 h 305"/>
                  <a:gd name="T74" fmla="*/ 148 w 222"/>
                  <a:gd name="T75" fmla="*/ 295 h 305"/>
                  <a:gd name="T76" fmla="*/ 130 w 222"/>
                  <a:gd name="T77" fmla="*/ 303 h 305"/>
                  <a:gd name="T78" fmla="*/ 110 w 222"/>
                  <a:gd name="T79" fmla="*/ 305 h 305"/>
                  <a:gd name="T80" fmla="*/ 90 w 222"/>
                  <a:gd name="T81" fmla="*/ 303 h 305"/>
                  <a:gd name="T82" fmla="*/ 70 w 222"/>
                  <a:gd name="T83" fmla="*/ 295 h 305"/>
                  <a:gd name="T84" fmla="*/ 52 w 222"/>
                  <a:gd name="T85" fmla="*/ 283 h 305"/>
                  <a:gd name="T86" fmla="*/ 36 w 222"/>
                  <a:gd name="T87" fmla="*/ 267 h 305"/>
                  <a:gd name="T88" fmla="*/ 36 w 222"/>
                  <a:gd name="T89" fmla="*/ 267 h 305"/>
                  <a:gd name="T90" fmla="*/ 28 w 222"/>
                  <a:gd name="T91" fmla="*/ 255 h 305"/>
                  <a:gd name="T92" fmla="*/ 20 w 222"/>
                  <a:gd name="T93" fmla="*/ 243 h 305"/>
                  <a:gd name="T94" fmla="*/ 14 w 222"/>
                  <a:gd name="T95" fmla="*/ 229 h 305"/>
                  <a:gd name="T96" fmla="*/ 8 w 222"/>
                  <a:gd name="T97" fmla="*/ 215 h 305"/>
                  <a:gd name="T98" fmla="*/ 4 w 222"/>
                  <a:gd name="T99" fmla="*/ 199 h 305"/>
                  <a:gd name="T100" fmla="*/ 2 w 222"/>
                  <a:gd name="T101" fmla="*/ 183 h 305"/>
                  <a:gd name="T102" fmla="*/ 0 w 222"/>
                  <a:gd name="T103" fmla="*/ 165 h 305"/>
                  <a:gd name="T104" fmla="*/ 0 w 222"/>
                  <a:gd name="T105" fmla="*/ 147 h 305"/>
                  <a:gd name="T106" fmla="*/ 0 w 222"/>
                  <a:gd name="T107" fmla="*/ 1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305">
                    <a:moveTo>
                      <a:pt x="0" y="147"/>
                    </a:moveTo>
                    <a:lnTo>
                      <a:pt x="0" y="147"/>
                    </a:lnTo>
                    <a:lnTo>
                      <a:pt x="2" y="117"/>
                    </a:lnTo>
                    <a:lnTo>
                      <a:pt x="4" y="103"/>
                    </a:lnTo>
                    <a:lnTo>
                      <a:pt x="8" y="87"/>
                    </a:lnTo>
                    <a:lnTo>
                      <a:pt x="14" y="74"/>
                    </a:lnTo>
                    <a:lnTo>
                      <a:pt x="20" y="60"/>
                    </a:lnTo>
                    <a:lnTo>
                      <a:pt x="30" y="46"/>
                    </a:lnTo>
                    <a:lnTo>
                      <a:pt x="40" y="34"/>
                    </a:lnTo>
                    <a:lnTo>
                      <a:pt x="40" y="34"/>
                    </a:lnTo>
                    <a:lnTo>
                      <a:pt x="56" y="18"/>
                    </a:lnTo>
                    <a:lnTo>
                      <a:pt x="74" y="8"/>
                    </a:lnTo>
                    <a:lnTo>
                      <a:pt x="92" y="2"/>
                    </a:lnTo>
                    <a:lnTo>
                      <a:pt x="110" y="0"/>
                    </a:lnTo>
                    <a:lnTo>
                      <a:pt x="130" y="2"/>
                    </a:lnTo>
                    <a:lnTo>
                      <a:pt x="148" y="8"/>
                    </a:lnTo>
                    <a:lnTo>
                      <a:pt x="166" y="20"/>
                    </a:lnTo>
                    <a:lnTo>
                      <a:pt x="182" y="36"/>
                    </a:lnTo>
                    <a:lnTo>
                      <a:pt x="182" y="36"/>
                    </a:lnTo>
                    <a:lnTo>
                      <a:pt x="192" y="46"/>
                    </a:lnTo>
                    <a:lnTo>
                      <a:pt x="200" y="60"/>
                    </a:lnTo>
                    <a:lnTo>
                      <a:pt x="206" y="74"/>
                    </a:lnTo>
                    <a:lnTo>
                      <a:pt x="212" y="87"/>
                    </a:lnTo>
                    <a:lnTo>
                      <a:pt x="216" y="103"/>
                    </a:lnTo>
                    <a:lnTo>
                      <a:pt x="218" y="119"/>
                    </a:lnTo>
                    <a:lnTo>
                      <a:pt x="220" y="135"/>
                    </a:lnTo>
                    <a:lnTo>
                      <a:pt x="222" y="151"/>
                    </a:lnTo>
                    <a:lnTo>
                      <a:pt x="220" y="167"/>
                    </a:lnTo>
                    <a:lnTo>
                      <a:pt x="220" y="183"/>
                    </a:lnTo>
                    <a:lnTo>
                      <a:pt x="216" y="199"/>
                    </a:lnTo>
                    <a:lnTo>
                      <a:pt x="212" y="215"/>
                    </a:lnTo>
                    <a:lnTo>
                      <a:pt x="206" y="229"/>
                    </a:lnTo>
                    <a:lnTo>
                      <a:pt x="200" y="243"/>
                    </a:lnTo>
                    <a:lnTo>
                      <a:pt x="192" y="255"/>
                    </a:lnTo>
                    <a:lnTo>
                      <a:pt x="184" y="267"/>
                    </a:lnTo>
                    <a:lnTo>
                      <a:pt x="184" y="267"/>
                    </a:lnTo>
                    <a:lnTo>
                      <a:pt x="168" y="283"/>
                    </a:lnTo>
                    <a:lnTo>
                      <a:pt x="148" y="295"/>
                    </a:lnTo>
                    <a:lnTo>
                      <a:pt x="130" y="303"/>
                    </a:lnTo>
                    <a:lnTo>
                      <a:pt x="110" y="305"/>
                    </a:lnTo>
                    <a:lnTo>
                      <a:pt x="90" y="303"/>
                    </a:lnTo>
                    <a:lnTo>
                      <a:pt x="70" y="295"/>
                    </a:lnTo>
                    <a:lnTo>
                      <a:pt x="52" y="283"/>
                    </a:lnTo>
                    <a:lnTo>
                      <a:pt x="36" y="267"/>
                    </a:lnTo>
                    <a:lnTo>
                      <a:pt x="36" y="267"/>
                    </a:lnTo>
                    <a:lnTo>
                      <a:pt x="28" y="255"/>
                    </a:lnTo>
                    <a:lnTo>
                      <a:pt x="20" y="243"/>
                    </a:lnTo>
                    <a:lnTo>
                      <a:pt x="14" y="229"/>
                    </a:lnTo>
                    <a:lnTo>
                      <a:pt x="8" y="215"/>
                    </a:lnTo>
                    <a:lnTo>
                      <a:pt x="4" y="199"/>
                    </a:lnTo>
                    <a:lnTo>
                      <a:pt x="2" y="183"/>
                    </a:lnTo>
                    <a:lnTo>
                      <a:pt x="0" y="165"/>
                    </a:lnTo>
                    <a:lnTo>
                      <a:pt x="0" y="147"/>
                    </a:lnTo>
                    <a:lnTo>
                      <a:pt x="0"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85">
                <a:extLst>
                  <a:ext uri="{FF2B5EF4-FFF2-40B4-BE49-F238E27FC236}">
                    <a16:creationId xmlns:a16="http://schemas.microsoft.com/office/drawing/2014/main" id="{60DFAFCC-0959-4961-B980-91A7E12CFBE9}"/>
                  </a:ext>
                </a:extLst>
              </p:cNvPr>
              <p:cNvSpPr>
                <a:spLocks/>
              </p:cNvSpPr>
              <p:nvPr/>
            </p:nvSpPr>
            <p:spPr bwMode="auto">
              <a:xfrm>
                <a:off x="7308" y="3607"/>
                <a:ext cx="108" cy="170"/>
              </a:xfrm>
              <a:custGeom>
                <a:avLst/>
                <a:gdLst>
                  <a:gd name="T0" fmla="*/ 0 w 108"/>
                  <a:gd name="T1" fmla="*/ 86 h 170"/>
                  <a:gd name="T2" fmla="*/ 0 w 108"/>
                  <a:gd name="T3" fmla="*/ 86 h 170"/>
                  <a:gd name="T4" fmla="*/ 12 w 108"/>
                  <a:gd name="T5" fmla="*/ 50 h 170"/>
                  <a:gd name="T6" fmla="*/ 18 w 108"/>
                  <a:gd name="T7" fmla="*/ 34 h 170"/>
                  <a:gd name="T8" fmla="*/ 26 w 108"/>
                  <a:gd name="T9" fmla="*/ 18 h 170"/>
                  <a:gd name="T10" fmla="*/ 26 w 108"/>
                  <a:gd name="T11" fmla="*/ 18 h 170"/>
                  <a:gd name="T12" fmla="*/ 32 w 108"/>
                  <a:gd name="T13" fmla="*/ 10 h 170"/>
                  <a:gd name="T14" fmla="*/ 40 w 108"/>
                  <a:gd name="T15" fmla="*/ 4 h 170"/>
                  <a:gd name="T16" fmla="*/ 48 w 108"/>
                  <a:gd name="T17" fmla="*/ 2 h 170"/>
                  <a:gd name="T18" fmla="*/ 56 w 108"/>
                  <a:gd name="T19" fmla="*/ 0 h 170"/>
                  <a:gd name="T20" fmla="*/ 64 w 108"/>
                  <a:gd name="T21" fmla="*/ 2 h 170"/>
                  <a:gd name="T22" fmla="*/ 74 w 108"/>
                  <a:gd name="T23" fmla="*/ 4 h 170"/>
                  <a:gd name="T24" fmla="*/ 82 w 108"/>
                  <a:gd name="T25" fmla="*/ 10 h 170"/>
                  <a:gd name="T26" fmla="*/ 90 w 108"/>
                  <a:gd name="T27" fmla="*/ 18 h 170"/>
                  <a:gd name="T28" fmla="*/ 90 w 108"/>
                  <a:gd name="T29" fmla="*/ 18 h 170"/>
                  <a:gd name="T30" fmla="*/ 98 w 108"/>
                  <a:gd name="T31" fmla="*/ 32 h 170"/>
                  <a:gd name="T32" fmla="*/ 104 w 108"/>
                  <a:gd name="T33" fmla="*/ 48 h 170"/>
                  <a:gd name="T34" fmla="*/ 108 w 108"/>
                  <a:gd name="T35" fmla="*/ 66 h 170"/>
                  <a:gd name="T36" fmla="*/ 108 w 108"/>
                  <a:gd name="T37" fmla="*/ 86 h 170"/>
                  <a:gd name="T38" fmla="*/ 108 w 108"/>
                  <a:gd name="T39" fmla="*/ 104 h 170"/>
                  <a:gd name="T40" fmla="*/ 104 w 108"/>
                  <a:gd name="T41" fmla="*/ 122 h 170"/>
                  <a:gd name="T42" fmla="*/ 96 w 108"/>
                  <a:gd name="T43" fmla="*/ 140 h 170"/>
                  <a:gd name="T44" fmla="*/ 88 w 108"/>
                  <a:gd name="T45" fmla="*/ 152 h 170"/>
                  <a:gd name="T46" fmla="*/ 88 w 108"/>
                  <a:gd name="T47" fmla="*/ 152 h 170"/>
                  <a:gd name="T48" fmla="*/ 80 w 108"/>
                  <a:gd name="T49" fmla="*/ 160 h 170"/>
                  <a:gd name="T50" fmla="*/ 72 w 108"/>
                  <a:gd name="T51" fmla="*/ 166 h 170"/>
                  <a:gd name="T52" fmla="*/ 64 w 108"/>
                  <a:gd name="T53" fmla="*/ 170 h 170"/>
                  <a:gd name="T54" fmla="*/ 56 w 108"/>
                  <a:gd name="T55" fmla="*/ 170 h 170"/>
                  <a:gd name="T56" fmla="*/ 48 w 108"/>
                  <a:gd name="T57" fmla="*/ 170 h 170"/>
                  <a:gd name="T58" fmla="*/ 42 w 108"/>
                  <a:gd name="T59" fmla="*/ 166 h 170"/>
                  <a:gd name="T60" fmla="*/ 34 w 108"/>
                  <a:gd name="T61" fmla="*/ 160 h 170"/>
                  <a:gd name="T62" fmla="*/ 28 w 108"/>
                  <a:gd name="T63" fmla="*/ 152 h 170"/>
                  <a:gd name="T64" fmla="*/ 28 w 108"/>
                  <a:gd name="T65" fmla="*/ 152 h 170"/>
                  <a:gd name="T66" fmla="*/ 20 w 108"/>
                  <a:gd name="T67" fmla="*/ 138 h 170"/>
                  <a:gd name="T68" fmla="*/ 12 w 108"/>
                  <a:gd name="T69" fmla="*/ 122 h 170"/>
                  <a:gd name="T70" fmla="*/ 0 w 108"/>
                  <a:gd name="T71" fmla="*/ 86 h 170"/>
                  <a:gd name="T72" fmla="*/ 0 w 108"/>
                  <a:gd name="T73" fmla="*/ 8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70">
                    <a:moveTo>
                      <a:pt x="0" y="86"/>
                    </a:moveTo>
                    <a:lnTo>
                      <a:pt x="0" y="86"/>
                    </a:lnTo>
                    <a:lnTo>
                      <a:pt x="12" y="50"/>
                    </a:lnTo>
                    <a:lnTo>
                      <a:pt x="18" y="34"/>
                    </a:lnTo>
                    <a:lnTo>
                      <a:pt x="26" y="18"/>
                    </a:lnTo>
                    <a:lnTo>
                      <a:pt x="26" y="18"/>
                    </a:lnTo>
                    <a:lnTo>
                      <a:pt x="32" y="10"/>
                    </a:lnTo>
                    <a:lnTo>
                      <a:pt x="40" y="4"/>
                    </a:lnTo>
                    <a:lnTo>
                      <a:pt x="48" y="2"/>
                    </a:lnTo>
                    <a:lnTo>
                      <a:pt x="56" y="0"/>
                    </a:lnTo>
                    <a:lnTo>
                      <a:pt x="64" y="2"/>
                    </a:lnTo>
                    <a:lnTo>
                      <a:pt x="74" y="4"/>
                    </a:lnTo>
                    <a:lnTo>
                      <a:pt x="82" y="10"/>
                    </a:lnTo>
                    <a:lnTo>
                      <a:pt x="90" y="18"/>
                    </a:lnTo>
                    <a:lnTo>
                      <a:pt x="90" y="18"/>
                    </a:lnTo>
                    <a:lnTo>
                      <a:pt x="98" y="32"/>
                    </a:lnTo>
                    <a:lnTo>
                      <a:pt x="104" y="48"/>
                    </a:lnTo>
                    <a:lnTo>
                      <a:pt x="108" y="66"/>
                    </a:lnTo>
                    <a:lnTo>
                      <a:pt x="108" y="86"/>
                    </a:lnTo>
                    <a:lnTo>
                      <a:pt x="108" y="104"/>
                    </a:lnTo>
                    <a:lnTo>
                      <a:pt x="104" y="122"/>
                    </a:lnTo>
                    <a:lnTo>
                      <a:pt x="96" y="140"/>
                    </a:lnTo>
                    <a:lnTo>
                      <a:pt x="88" y="152"/>
                    </a:lnTo>
                    <a:lnTo>
                      <a:pt x="88" y="152"/>
                    </a:lnTo>
                    <a:lnTo>
                      <a:pt x="80" y="160"/>
                    </a:lnTo>
                    <a:lnTo>
                      <a:pt x="72" y="166"/>
                    </a:lnTo>
                    <a:lnTo>
                      <a:pt x="64" y="170"/>
                    </a:lnTo>
                    <a:lnTo>
                      <a:pt x="56" y="170"/>
                    </a:lnTo>
                    <a:lnTo>
                      <a:pt x="48" y="170"/>
                    </a:lnTo>
                    <a:lnTo>
                      <a:pt x="42" y="166"/>
                    </a:lnTo>
                    <a:lnTo>
                      <a:pt x="34" y="160"/>
                    </a:lnTo>
                    <a:lnTo>
                      <a:pt x="28" y="152"/>
                    </a:lnTo>
                    <a:lnTo>
                      <a:pt x="28" y="152"/>
                    </a:lnTo>
                    <a:lnTo>
                      <a:pt x="20" y="138"/>
                    </a:lnTo>
                    <a:lnTo>
                      <a:pt x="12" y="122"/>
                    </a:lnTo>
                    <a:lnTo>
                      <a:pt x="0"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86">
                <a:extLst>
                  <a:ext uri="{FF2B5EF4-FFF2-40B4-BE49-F238E27FC236}">
                    <a16:creationId xmlns:a16="http://schemas.microsoft.com/office/drawing/2014/main" id="{EC9ED4B6-C874-4117-B060-1982E3897103}"/>
                  </a:ext>
                </a:extLst>
              </p:cNvPr>
              <p:cNvSpPr>
                <a:spLocks/>
              </p:cNvSpPr>
              <p:nvPr/>
            </p:nvSpPr>
            <p:spPr bwMode="auto">
              <a:xfrm>
                <a:off x="4339" y="3607"/>
                <a:ext cx="108" cy="170"/>
              </a:xfrm>
              <a:custGeom>
                <a:avLst/>
                <a:gdLst>
                  <a:gd name="T0" fmla="*/ 0 w 108"/>
                  <a:gd name="T1" fmla="*/ 82 h 170"/>
                  <a:gd name="T2" fmla="*/ 0 w 108"/>
                  <a:gd name="T3" fmla="*/ 82 h 170"/>
                  <a:gd name="T4" fmla="*/ 12 w 108"/>
                  <a:gd name="T5" fmla="*/ 48 h 170"/>
                  <a:gd name="T6" fmla="*/ 18 w 108"/>
                  <a:gd name="T7" fmla="*/ 32 h 170"/>
                  <a:gd name="T8" fmla="*/ 26 w 108"/>
                  <a:gd name="T9" fmla="*/ 18 h 170"/>
                  <a:gd name="T10" fmla="*/ 26 w 108"/>
                  <a:gd name="T11" fmla="*/ 18 h 170"/>
                  <a:gd name="T12" fmla="*/ 32 w 108"/>
                  <a:gd name="T13" fmla="*/ 10 h 170"/>
                  <a:gd name="T14" fmla="*/ 40 w 108"/>
                  <a:gd name="T15" fmla="*/ 4 h 170"/>
                  <a:gd name="T16" fmla="*/ 48 w 108"/>
                  <a:gd name="T17" fmla="*/ 2 h 170"/>
                  <a:gd name="T18" fmla="*/ 56 w 108"/>
                  <a:gd name="T19" fmla="*/ 0 h 170"/>
                  <a:gd name="T20" fmla="*/ 64 w 108"/>
                  <a:gd name="T21" fmla="*/ 0 h 170"/>
                  <a:gd name="T22" fmla="*/ 72 w 108"/>
                  <a:gd name="T23" fmla="*/ 4 h 170"/>
                  <a:gd name="T24" fmla="*/ 80 w 108"/>
                  <a:gd name="T25" fmla="*/ 8 h 170"/>
                  <a:gd name="T26" fmla="*/ 86 w 108"/>
                  <a:gd name="T27" fmla="*/ 16 h 170"/>
                  <a:gd name="T28" fmla="*/ 86 w 108"/>
                  <a:gd name="T29" fmla="*/ 16 h 170"/>
                  <a:gd name="T30" fmla="*/ 96 w 108"/>
                  <a:gd name="T31" fmla="*/ 30 h 170"/>
                  <a:gd name="T32" fmla="*/ 102 w 108"/>
                  <a:gd name="T33" fmla="*/ 46 h 170"/>
                  <a:gd name="T34" fmla="*/ 106 w 108"/>
                  <a:gd name="T35" fmla="*/ 66 h 170"/>
                  <a:gd name="T36" fmla="*/ 108 w 108"/>
                  <a:gd name="T37" fmla="*/ 84 h 170"/>
                  <a:gd name="T38" fmla="*/ 106 w 108"/>
                  <a:gd name="T39" fmla="*/ 104 h 170"/>
                  <a:gd name="T40" fmla="*/ 102 w 108"/>
                  <a:gd name="T41" fmla="*/ 122 h 170"/>
                  <a:gd name="T42" fmla="*/ 96 w 108"/>
                  <a:gd name="T43" fmla="*/ 140 h 170"/>
                  <a:gd name="T44" fmla="*/ 86 w 108"/>
                  <a:gd name="T45" fmla="*/ 154 h 170"/>
                  <a:gd name="T46" fmla="*/ 86 w 108"/>
                  <a:gd name="T47" fmla="*/ 154 h 170"/>
                  <a:gd name="T48" fmla="*/ 78 w 108"/>
                  <a:gd name="T49" fmla="*/ 160 h 170"/>
                  <a:gd name="T50" fmla="*/ 70 w 108"/>
                  <a:gd name="T51" fmla="*/ 166 h 170"/>
                  <a:gd name="T52" fmla="*/ 62 w 108"/>
                  <a:gd name="T53" fmla="*/ 170 h 170"/>
                  <a:gd name="T54" fmla="*/ 54 w 108"/>
                  <a:gd name="T55" fmla="*/ 170 h 170"/>
                  <a:gd name="T56" fmla="*/ 46 w 108"/>
                  <a:gd name="T57" fmla="*/ 170 h 170"/>
                  <a:gd name="T58" fmla="*/ 40 w 108"/>
                  <a:gd name="T59" fmla="*/ 166 h 170"/>
                  <a:gd name="T60" fmla="*/ 32 w 108"/>
                  <a:gd name="T61" fmla="*/ 160 h 170"/>
                  <a:gd name="T62" fmla="*/ 26 w 108"/>
                  <a:gd name="T63" fmla="*/ 152 h 170"/>
                  <a:gd name="T64" fmla="*/ 26 w 108"/>
                  <a:gd name="T65" fmla="*/ 152 h 170"/>
                  <a:gd name="T66" fmla="*/ 18 w 108"/>
                  <a:gd name="T67" fmla="*/ 136 h 170"/>
                  <a:gd name="T68" fmla="*/ 12 w 108"/>
                  <a:gd name="T69" fmla="*/ 118 h 170"/>
                  <a:gd name="T70" fmla="*/ 0 w 108"/>
                  <a:gd name="T71" fmla="*/ 82 h 170"/>
                  <a:gd name="T72" fmla="*/ 0 w 108"/>
                  <a:gd name="T73" fmla="*/ 8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70">
                    <a:moveTo>
                      <a:pt x="0" y="82"/>
                    </a:moveTo>
                    <a:lnTo>
                      <a:pt x="0" y="82"/>
                    </a:lnTo>
                    <a:lnTo>
                      <a:pt x="12" y="48"/>
                    </a:lnTo>
                    <a:lnTo>
                      <a:pt x="18" y="32"/>
                    </a:lnTo>
                    <a:lnTo>
                      <a:pt x="26" y="18"/>
                    </a:lnTo>
                    <a:lnTo>
                      <a:pt x="26" y="18"/>
                    </a:lnTo>
                    <a:lnTo>
                      <a:pt x="32" y="10"/>
                    </a:lnTo>
                    <a:lnTo>
                      <a:pt x="40" y="4"/>
                    </a:lnTo>
                    <a:lnTo>
                      <a:pt x="48" y="2"/>
                    </a:lnTo>
                    <a:lnTo>
                      <a:pt x="56" y="0"/>
                    </a:lnTo>
                    <a:lnTo>
                      <a:pt x="64" y="0"/>
                    </a:lnTo>
                    <a:lnTo>
                      <a:pt x="72" y="4"/>
                    </a:lnTo>
                    <a:lnTo>
                      <a:pt x="80" y="8"/>
                    </a:lnTo>
                    <a:lnTo>
                      <a:pt x="86" y="16"/>
                    </a:lnTo>
                    <a:lnTo>
                      <a:pt x="86" y="16"/>
                    </a:lnTo>
                    <a:lnTo>
                      <a:pt x="96" y="30"/>
                    </a:lnTo>
                    <a:lnTo>
                      <a:pt x="102" y="46"/>
                    </a:lnTo>
                    <a:lnTo>
                      <a:pt x="106" y="66"/>
                    </a:lnTo>
                    <a:lnTo>
                      <a:pt x="108" y="84"/>
                    </a:lnTo>
                    <a:lnTo>
                      <a:pt x="106" y="104"/>
                    </a:lnTo>
                    <a:lnTo>
                      <a:pt x="102" y="122"/>
                    </a:lnTo>
                    <a:lnTo>
                      <a:pt x="96" y="140"/>
                    </a:lnTo>
                    <a:lnTo>
                      <a:pt x="86" y="154"/>
                    </a:lnTo>
                    <a:lnTo>
                      <a:pt x="86" y="154"/>
                    </a:lnTo>
                    <a:lnTo>
                      <a:pt x="78" y="160"/>
                    </a:lnTo>
                    <a:lnTo>
                      <a:pt x="70" y="166"/>
                    </a:lnTo>
                    <a:lnTo>
                      <a:pt x="62" y="170"/>
                    </a:lnTo>
                    <a:lnTo>
                      <a:pt x="54" y="170"/>
                    </a:lnTo>
                    <a:lnTo>
                      <a:pt x="46" y="170"/>
                    </a:lnTo>
                    <a:lnTo>
                      <a:pt x="40" y="166"/>
                    </a:lnTo>
                    <a:lnTo>
                      <a:pt x="32" y="160"/>
                    </a:lnTo>
                    <a:lnTo>
                      <a:pt x="26" y="152"/>
                    </a:lnTo>
                    <a:lnTo>
                      <a:pt x="26" y="152"/>
                    </a:lnTo>
                    <a:lnTo>
                      <a:pt x="18" y="136"/>
                    </a:lnTo>
                    <a:lnTo>
                      <a:pt x="12" y="118"/>
                    </a:lnTo>
                    <a:lnTo>
                      <a:pt x="0" y="82"/>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3514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Group 4">
            <a:extLst>
              <a:ext uri="{FF2B5EF4-FFF2-40B4-BE49-F238E27FC236}">
                <a16:creationId xmlns:a16="http://schemas.microsoft.com/office/drawing/2014/main" id="{8679C109-CE1D-9441-ADE9-C55DFAC32823}"/>
              </a:ext>
            </a:extLst>
          </p:cNvPr>
          <p:cNvGrpSpPr>
            <a:grpSpLocks/>
          </p:cNvGrpSpPr>
          <p:nvPr/>
        </p:nvGrpSpPr>
        <p:grpSpPr bwMode="auto">
          <a:xfrm>
            <a:off x="2641600" y="1111250"/>
            <a:ext cx="6896100" cy="5670550"/>
            <a:chOff x="1064" y="700"/>
            <a:chExt cx="4344" cy="3572"/>
          </a:xfrm>
        </p:grpSpPr>
        <p:pic>
          <p:nvPicPr>
            <p:cNvPr id="89090" name="Picture 2">
              <a:extLst>
                <a:ext uri="{FF2B5EF4-FFF2-40B4-BE49-F238E27FC236}">
                  <a16:creationId xmlns:a16="http://schemas.microsoft.com/office/drawing/2014/main" id="{C67E084D-FEF3-694C-BD57-87BAB9168FF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 y="744"/>
              <a:ext cx="4288" cy="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Rectangle 3">
              <a:extLst>
                <a:ext uri="{FF2B5EF4-FFF2-40B4-BE49-F238E27FC236}">
                  <a16:creationId xmlns:a16="http://schemas.microsoft.com/office/drawing/2014/main" id="{5D36FD80-6914-5F4F-AD7B-053EBAF05CF9}"/>
                </a:ext>
              </a:extLst>
            </p:cNvPr>
            <p:cNvSpPr>
              <a:spLocks noChangeArrowheads="1"/>
            </p:cNvSpPr>
            <p:nvPr/>
          </p:nvSpPr>
          <p:spPr bwMode="auto">
            <a:xfrm>
              <a:off x="5220" y="700"/>
              <a:ext cx="188" cy="1112"/>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46"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89093" name="Rectangle 5">
            <a:extLst>
              <a:ext uri="{FF2B5EF4-FFF2-40B4-BE49-F238E27FC236}">
                <a16:creationId xmlns:a16="http://schemas.microsoft.com/office/drawing/2014/main" id="{FE8AA481-DB99-244E-9843-411B5DF3562F}"/>
              </a:ext>
            </a:extLst>
          </p:cNvPr>
          <p:cNvSpPr>
            <a:spLocks noGrp="1" noChangeArrowheads="1"/>
          </p:cNvSpPr>
          <p:nvPr>
            <p:ph type="title"/>
          </p:nvPr>
        </p:nvSpPr>
        <p:spPr>
          <a:xfrm>
            <a:off x="990600" y="122239"/>
            <a:ext cx="10210800" cy="585787"/>
          </a:xfrm>
          <a:noFill/>
          <a:ln/>
        </p:spPr>
        <p:txBody>
          <a:bodyPr anchor="ctr"/>
          <a:lstStyle/>
          <a:p>
            <a:r>
              <a:rPr lang="en-GB" altLang="en-US"/>
              <a:t>Any diabetes related endpoint</a:t>
            </a:r>
          </a:p>
        </p:txBody>
      </p:sp>
      <p:sp>
        <p:nvSpPr>
          <p:cNvPr id="89094" name="Rectangle 6">
            <a:extLst>
              <a:ext uri="{FF2B5EF4-FFF2-40B4-BE49-F238E27FC236}">
                <a16:creationId xmlns:a16="http://schemas.microsoft.com/office/drawing/2014/main" id="{E0755926-4BA9-4944-BB44-2008D245BE84}"/>
              </a:ext>
            </a:extLst>
          </p:cNvPr>
          <p:cNvSpPr>
            <a:spLocks noChangeArrowheads="1"/>
          </p:cNvSpPr>
          <p:nvPr/>
        </p:nvSpPr>
        <p:spPr bwMode="auto">
          <a:xfrm>
            <a:off x="8424864" y="50530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 </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v </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I</a:t>
            </a:r>
            <a:b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p=0.0034</a:t>
            </a:r>
          </a:p>
        </p:txBody>
      </p:sp>
      <p:sp>
        <p:nvSpPr>
          <p:cNvPr id="89095" name="Rectangle 7">
            <a:extLst>
              <a:ext uri="{FF2B5EF4-FFF2-40B4-BE49-F238E27FC236}">
                <a16:creationId xmlns:a16="http://schemas.microsoft.com/office/drawing/2014/main" id="{0B8914AE-62C7-124A-9FE0-8738305EF7FF}"/>
              </a:ext>
            </a:extLst>
          </p:cNvPr>
          <p:cNvSpPr>
            <a:spLocks noChangeArrowheads="1"/>
          </p:cNvSpPr>
          <p:nvPr/>
        </p:nvSpPr>
        <p:spPr bwMode="auto">
          <a:xfrm>
            <a:off x="1004889" y="865188"/>
            <a:ext cx="40989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overweight </a:t>
            </a:r>
            <a:b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patients</a:t>
            </a:r>
          </a:p>
        </p:txBody>
      </p:sp>
      <p:sp>
        <p:nvSpPr>
          <p:cNvPr id="89096" name="Rectangle 8">
            <a:extLst>
              <a:ext uri="{FF2B5EF4-FFF2-40B4-BE49-F238E27FC236}">
                <a16:creationId xmlns:a16="http://schemas.microsoft.com/office/drawing/2014/main" id="{2B1B989C-2943-C049-8F33-9B2FC4418269}"/>
              </a:ext>
            </a:extLst>
          </p:cNvPr>
          <p:cNvSpPr>
            <a:spLocks noChangeArrowheads="1"/>
          </p:cNvSpPr>
          <p:nvPr/>
        </p:nvSpPr>
        <p:spPr bwMode="auto">
          <a:xfrm>
            <a:off x="3738564" y="26908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v C</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 </a:t>
            </a:r>
            <a:b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p=0.0023</a:t>
            </a:r>
          </a:p>
        </p:txBody>
      </p:sp>
    </p:spTree>
    <p:extLst>
      <p:ext uri="{BB962C8B-B14F-4D97-AF65-F5344CB8AC3E}">
        <p14:creationId xmlns:p14="http://schemas.microsoft.com/office/powerpoint/2010/main" val="39833268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itle 1"/>
          <p:cNvSpPr>
            <a:spLocks noGrp="1"/>
          </p:cNvSpPr>
          <p:nvPr>
            <p:ph type="title"/>
          </p:nvPr>
        </p:nvSpPr>
        <p:spPr/>
        <p:txBody>
          <a:bodyPr/>
          <a:lstStyle/>
          <a:p>
            <a:pPr eaLnBrk="1" hangingPunct="1"/>
            <a:r>
              <a:rPr lang="en-US">
                <a:latin typeface="Calibri" charset="0"/>
              </a:rPr>
              <a:t>Diabetes Trials 1998-2015</a:t>
            </a:r>
          </a:p>
        </p:txBody>
      </p:sp>
      <p:pic>
        <p:nvPicPr>
          <p:cNvPr id="451586" name="Content Placeholder 3" descr="468297-wasteland.jpg"/>
          <p:cNvPicPr>
            <a:picLocks noGrp="1" noChangeAspect="1"/>
          </p:cNvPicPr>
          <p:nvPr>
            <p:ph idx="1"/>
          </p:nvPr>
        </p:nvPicPr>
        <p:blipFill>
          <a:blip r:embed="rId2">
            <a:extLst>
              <a:ext uri="{28A0092B-C50C-407E-A947-70E740481C1C}">
                <a14:useLocalDpi xmlns:a14="http://schemas.microsoft.com/office/drawing/2010/main" val="0"/>
              </a:ext>
            </a:extLst>
          </a:blip>
          <a:srcRect l="11864" r="11864"/>
          <a:stretch>
            <a:fillRect/>
          </a:stretch>
        </p:blipFill>
        <p:spPr/>
      </p:pic>
    </p:spTree>
    <p:extLst>
      <p:ext uri="{BB962C8B-B14F-4D97-AF65-F5344CB8AC3E}">
        <p14:creationId xmlns:p14="http://schemas.microsoft.com/office/powerpoint/2010/main" val="388136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itle 3"/>
          <p:cNvSpPr>
            <a:spLocks noGrp="1"/>
          </p:cNvSpPr>
          <p:nvPr>
            <p:ph type="title"/>
          </p:nvPr>
        </p:nvSpPr>
        <p:spPr/>
        <p:txBody>
          <a:bodyPr/>
          <a:lstStyle/>
          <a:p>
            <a:pPr algn="ctr" eaLnBrk="1" hangingPunct="1"/>
            <a:r>
              <a:rPr lang="en-US" dirty="0">
                <a:latin typeface="Calibri" charset="0"/>
              </a:rPr>
              <a:t>1967 - Present</a:t>
            </a:r>
          </a:p>
        </p:txBody>
      </p:sp>
      <p:pic>
        <p:nvPicPr>
          <p:cNvPr id="452610" name="Content Placeholder 5" descr="Leaf wasteland.jpg"/>
          <p:cNvPicPr>
            <a:picLocks noGrp="1" noChangeAspect="1"/>
          </p:cNvPicPr>
          <p:nvPr>
            <p:ph idx="1"/>
          </p:nvPr>
        </p:nvPicPr>
        <p:blipFill>
          <a:blip r:embed="rId2">
            <a:extLst>
              <a:ext uri="{28A0092B-C50C-407E-A947-70E740481C1C}">
                <a14:useLocalDpi xmlns:a14="http://schemas.microsoft.com/office/drawing/2010/main" val="0"/>
              </a:ext>
            </a:extLst>
          </a:blip>
          <a:srcRect t="8131" b="8131"/>
          <a:stretch>
            <a:fillRect/>
          </a:stretch>
        </p:blipFill>
        <p:spPr>
          <a:xfrm>
            <a:off x="2433640" y="1978026"/>
            <a:ext cx="7332662" cy="4032250"/>
          </a:xfrm>
        </p:spPr>
      </p:pic>
    </p:spTree>
    <p:extLst>
      <p:ext uri="{BB962C8B-B14F-4D97-AF65-F5344CB8AC3E}">
        <p14:creationId xmlns:p14="http://schemas.microsoft.com/office/powerpoint/2010/main" val="351317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shot 2015-09-20 21.57.04.png"/>
          <p:cNvPicPr>
            <a:picLocks noGrp="1" noChangeAspect="1"/>
          </p:cNvPicPr>
          <p:nvPr>
            <p:ph idx="1"/>
          </p:nvPr>
        </p:nvPicPr>
        <p:blipFill>
          <a:blip r:embed="rId2">
            <a:extLst>
              <a:ext uri="{28A0092B-C50C-407E-A947-70E740481C1C}">
                <a14:useLocalDpi xmlns:a14="http://schemas.microsoft.com/office/drawing/2010/main" val="0"/>
              </a:ext>
            </a:extLst>
          </a:blip>
          <a:srcRect t="-83971" b="-83971"/>
          <a:stretch>
            <a:fillRect/>
          </a:stretch>
        </p:blipFill>
        <p:spPr/>
      </p:pic>
      <p:pic>
        <p:nvPicPr>
          <p:cNvPr id="4" name="Picture 3" descr="Screenshot 2015-09-20 21.5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201" y="818866"/>
            <a:ext cx="6489700" cy="1282700"/>
          </a:xfrm>
          <a:prstGeom prst="rect">
            <a:avLst/>
          </a:prstGeom>
        </p:spPr>
      </p:pic>
    </p:spTree>
    <p:extLst>
      <p:ext uri="{BB962C8B-B14F-4D97-AF65-F5344CB8AC3E}">
        <p14:creationId xmlns:p14="http://schemas.microsoft.com/office/powerpoint/2010/main" val="23651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J.C. MacFadyen</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rPr>
              <a:t>MD, FRCPC, MHPE</a:t>
            </a:r>
          </a:p>
        </p:txBody>
      </p:sp>
      <p:pic>
        <p:nvPicPr>
          <p:cNvPr id="1669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2" name="Rectangle 1"/>
          <p:cNvSpPr/>
          <p:nvPr/>
        </p:nvSpPr>
        <p:spPr>
          <a:xfrm>
            <a:off x="1524001" y="5668906"/>
            <a:ext cx="9143999" cy="769441"/>
          </a:xfrm>
          <a:prstGeom prst="rect">
            <a:avLst/>
          </a:prstGeom>
        </p:spPr>
        <p:txBody>
          <a:bodyPr wrap="square">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a:ea typeface="+mn-ea"/>
                <a:cs typeface="+mn-cs"/>
              </a:rPr>
              <a:t>JC MacFadyen MD FRCPC MHPE</a:t>
            </a:r>
          </a:p>
        </p:txBody>
      </p:sp>
      <p:sp>
        <p:nvSpPr>
          <p:cNvPr id="3" name="Title 2"/>
          <p:cNvSpPr>
            <a:spLocks noGrp="1"/>
          </p:cNvSpPr>
          <p:nvPr>
            <p:ph type="ctrTitle"/>
          </p:nvPr>
        </p:nvSpPr>
        <p:spPr>
          <a:xfrm>
            <a:off x="0" y="3280540"/>
            <a:ext cx="11887199" cy="1470025"/>
          </a:xfrm>
        </p:spPr>
        <p:txBody>
          <a:bodyPr>
            <a:noAutofit/>
          </a:bodyPr>
          <a:lstStyle/>
          <a:p>
            <a:r>
              <a:rPr lang="en-CA" sz="7200" b="1" dirty="0">
                <a:solidFill>
                  <a:schemeClr val="bg1"/>
                </a:solidFill>
              </a:rPr>
              <a:t>Lessons Learned</a:t>
            </a:r>
            <a:br>
              <a:rPr lang="en-CA" sz="7200" b="1" dirty="0">
                <a:solidFill>
                  <a:schemeClr val="bg1"/>
                </a:solidFill>
              </a:rPr>
            </a:br>
            <a:r>
              <a:rPr lang="en-CA" sz="7200" b="1" dirty="0">
                <a:solidFill>
                  <a:schemeClr val="bg1"/>
                </a:solidFill>
              </a:rPr>
              <a:t>2015-2023</a:t>
            </a:r>
            <a:endParaRPr lang="en-US" sz="6600" b="1" dirty="0">
              <a:solidFill>
                <a:srgbClr val="FFFF00"/>
              </a:solidFill>
            </a:endParaRPr>
          </a:p>
        </p:txBody>
      </p:sp>
      <p:sp>
        <p:nvSpPr>
          <p:cNvPr id="4" name="Subtitle 3"/>
          <p:cNvSpPr>
            <a:spLocks noGrp="1"/>
          </p:cNvSpPr>
          <p:nvPr>
            <p:ph type="subTitle" idx="1"/>
          </p:nvPr>
        </p:nvSpPr>
        <p:spPr>
          <a:xfrm>
            <a:off x="2895600" y="5546172"/>
            <a:ext cx="6400800" cy="1752600"/>
          </a:xfrm>
        </p:spPr>
        <p:txBody>
          <a:bodyPr/>
          <a:lstStyle/>
          <a:p>
            <a:endParaRPr lang="en-US" dirty="0">
              <a:solidFill>
                <a:srgbClr val="FFFF00"/>
              </a:solidFill>
            </a:endParaRPr>
          </a:p>
        </p:txBody>
      </p:sp>
    </p:spTree>
    <p:extLst>
      <p:ext uri="{BB962C8B-B14F-4D97-AF65-F5344CB8AC3E}">
        <p14:creationId xmlns:p14="http://schemas.microsoft.com/office/powerpoint/2010/main" val="18638125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9D77-3A7E-80A0-83CD-ACA5E9B3992E}"/>
              </a:ext>
            </a:extLst>
          </p:cNvPr>
          <p:cNvSpPr>
            <a:spLocks noGrp="1"/>
          </p:cNvSpPr>
          <p:nvPr>
            <p:ph type="title"/>
          </p:nvPr>
        </p:nvSpPr>
        <p:spPr/>
        <p:txBody>
          <a:bodyPr/>
          <a:lstStyle/>
          <a:p>
            <a:endParaRPr lang="en-US"/>
          </a:p>
        </p:txBody>
      </p:sp>
      <p:pic>
        <p:nvPicPr>
          <p:cNvPr id="5" name="Content Placeholder 4" descr="A statue of a person&#10;&#10;Description automatically generated with medium confidence">
            <a:extLst>
              <a:ext uri="{FF2B5EF4-FFF2-40B4-BE49-F238E27FC236}">
                <a16:creationId xmlns:a16="http://schemas.microsoft.com/office/drawing/2014/main" id="{46F4C521-DEF4-CF2D-BA98-251666DCA3DD}"/>
              </a:ext>
            </a:extLst>
          </p:cNvPr>
          <p:cNvPicPr>
            <a:picLocks noGrp="1" noChangeAspect="1"/>
          </p:cNvPicPr>
          <p:nvPr>
            <p:ph idx="1"/>
          </p:nvPr>
        </p:nvPicPr>
        <p:blipFill>
          <a:blip r:embed="rId2"/>
          <a:stretch>
            <a:fillRect/>
          </a:stretch>
        </p:blipFill>
        <p:spPr>
          <a:xfrm>
            <a:off x="2806186" y="1600200"/>
            <a:ext cx="6579628" cy="4525963"/>
          </a:xfrm>
        </p:spPr>
      </p:pic>
    </p:spTree>
    <p:extLst>
      <p:ext uri="{BB962C8B-B14F-4D97-AF65-F5344CB8AC3E}">
        <p14:creationId xmlns:p14="http://schemas.microsoft.com/office/powerpoint/2010/main" val="3039174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5"/>
          <p:cNvSpPr txBox="1">
            <a:spLocks/>
          </p:cNvSpPr>
          <p:nvPr/>
        </p:nvSpPr>
        <p:spPr>
          <a:xfrm>
            <a:off x="820137" y="1899821"/>
            <a:ext cx="10780736" cy="4323070"/>
          </a:xfrm>
          <a:prstGeom prst="rect">
            <a:avLst/>
          </a:prstGeom>
          <a:solidFill>
            <a:schemeClr val="bg1"/>
          </a:solidFill>
          <a:ln>
            <a:solidFill>
              <a:srgbClr val="7030A0"/>
            </a:solidFill>
          </a:ln>
          <a:effectLst>
            <a:outerShdw blurRad="50800" dist="38100" dir="2700000" algn="tl" rotWithShape="0">
              <a:prstClr val="black">
                <a:alpha val="25000"/>
              </a:prstClr>
            </a:outerShdw>
          </a:effectLst>
        </p:spPr>
        <p:txBody>
          <a:bodyPr vert="horz" lIns="60526" tIns="30263" rIns="60526" bIns="30263" rtlCol="0">
            <a:normAutofit/>
          </a:bodyPr>
          <a:lstStyle>
            <a:lvl1pPr marL="403184" indent="-403184" algn="l" defTabSz="1360886" rtl="0" eaLnBrk="1" latinLnBrk="0" hangingPunct="1">
              <a:lnSpc>
                <a:spcPct val="100000"/>
              </a:lnSpc>
              <a:spcBef>
                <a:spcPts val="1200"/>
              </a:spcBef>
              <a:spcAft>
                <a:spcPts val="600"/>
              </a:spcAft>
              <a:buClr>
                <a:schemeClr val="tx2"/>
              </a:buClr>
              <a:buSzPct val="100000"/>
              <a:buFont typeface="Wingdings" panose="05000000000000000000" pitchFamily="2" charset="2"/>
              <a:buChar char="§"/>
              <a:defRPr sz="3600" kern="1200">
                <a:solidFill>
                  <a:schemeClr val="tx1"/>
                </a:solidFill>
                <a:latin typeface="+mn-lt"/>
                <a:ea typeface="+mn-ea"/>
                <a:cs typeface="+mn-cs"/>
              </a:defRPr>
            </a:lvl1pPr>
            <a:lvl2pPr marL="792220" indent="-230004" algn="l" defTabSz="1360886" rtl="0" eaLnBrk="1" latinLnBrk="0" hangingPunct="1">
              <a:lnSpc>
                <a:spcPct val="100000"/>
              </a:lnSpc>
              <a:spcBef>
                <a:spcPts val="600"/>
              </a:spcBef>
              <a:spcAft>
                <a:spcPts val="600"/>
              </a:spcAft>
              <a:buFont typeface="Arial" panose="020B0604020202020204" pitchFamily="34" charset="0"/>
              <a:buChar char="•"/>
              <a:defRPr sz="2900" kern="1200">
                <a:solidFill>
                  <a:schemeClr val="tx1"/>
                </a:solidFill>
                <a:latin typeface="+mn-lt"/>
                <a:ea typeface="+mn-ea"/>
                <a:cs typeface="+mn-cs"/>
              </a:defRPr>
            </a:lvl2pPr>
            <a:lvl3pPr marL="1195508" indent="-173181" algn="l" defTabSz="1360886" rtl="0" eaLnBrk="1" latinLnBrk="0" hangingPunct="1">
              <a:lnSpc>
                <a:spcPct val="100000"/>
              </a:lnSpc>
              <a:spcBef>
                <a:spcPts val="750"/>
              </a:spcBef>
              <a:buFont typeface="Arial" panose="020B0604020202020204" pitchFamily="34" charset="0"/>
              <a:buChar char="•"/>
              <a:defRPr sz="2300" kern="1200">
                <a:solidFill>
                  <a:schemeClr val="tx1"/>
                </a:solidFill>
                <a:latin typeface="+mn-lt"/>
                <a:ea typeface="+mn-ea"/>
                <a:cs typeface="+mn-cs"/>
              </a:defRPr>
            </a:lvl3pPr>
            <a:lvl4pPr marL="1641248"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2044484"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42325"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22749"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03190"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783618"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60886" rtl="0" eaLnBrk="1" fontAlgn="auto" latinLnBrk="0" hangingPunct="1">
              <a:lnSpc>
                <a:spcPct val="100000"/>
              </a:lnSpc>
              <a:spcBef>
                <a:spcPts val="1200"/>
              </a:spcBef>
              <a:spcAft>
                <a:spcPts val="600"/>
              </a:spcAft>
              <a:buClr>
                <a:srgbClr val="44546A"/>
              </a:buClr>
              <a:buSzPct val="100000"/>
              <a:buFont typeface="Wingdings" panose="05000000000000000000" pitchFamily="2" charset="2"/>
              <a:buNone/>
              <a:tabLst/>
              <a:defRPr/>
            </a:pPr>
            <a:endParaRPr kumimoji="0" lang="en-CA" sz="24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endParaRPr>
          </a:p>
        </p:txBody>
      </p:sp>
      <p:grpSp>
        <p:nvGrpSpPr>
          <p:cNvPr id="28" name="Group 27" hidden="1"/>
          <p:cNvGrpSpPr/>
          <p:nvPr/>
        </p:nvGrpSpPr>
        <p:grpSpPr>
          <a:xfrm>
            <a:off x="-142051" y="1007269"/>
            <a:ext cx="11248112" cy="5978351"/>
            <a:chOff x="-213076" y="1510900"/>
            <a:chExt cx="16872166" cy="8967527"/>
          </a:xfrm>
        </p:grpSpPr>
        <p:grpSp>
          <p:nvGrpSpPr>
            <p:cNvPr id="29" name="Group 28"/>
            <p:cNvGrpSpPr/>
            <p:nvPr/>
          </p:nvGrpSpPr>
          <p:grpSpPr>
            <a:xfrm>
              <a:off x="-213076" y="2784143"/>
              <a:ext cx="16872166" cy="7694284"/>
              <a:chOff x="-213076" y="2784143"/>
              <a:chExt cx="16872166" cy="7694284"/>
            </a:xfrm>
          </p:grpSpPr>
          <p:sp>
            <p:nvSpPr>
              <p:cNvPr id="31" name="Rectangle 30"/>
              <p:cNvSpPr/>
              <p:nvPr/>
            </p:nvSpPr>
            <p:spPr>
              <a:xfrm>
                <a:off x="-213076" y="8314888"/>
                <a:ext cx="1119674" cy="216353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659966" y="2784143"/>
                <a:ext cx="1119674" cy="48977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5539416" y="2964938"/>
                <a:ext cx="1119674" cy="471699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2915581" y="1510900"/>
              <a:ext cx="6139213" cy="18466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838200" y="118268"/>
            <a:ext cx="10515600" cy="1325563"/>
          </a:xfrm>
        </p:spPr>
        <p:txBody>
          <a:bodyPr>
            <a:noAutofit/>
          </a:bodyPr>
          <a:lstStyle/>
          <a:p>
            <a:r>
              <a:rPr lang="en-US" dirty="0"/>
              <a:t>EMPA-REG OUTCOME</a:t>
            </a:r>
            <a:br>
              <a:rPr lang="en-US" sz="2800" dirty="0"/>
            </a:br>
            <a:r>
              <a:rPr lang="en-US" sz="2800" dirty="0"/>
              <a:t>Primary Outcome: CV Death, Non-fatal MI or Non-fatal Stroke</a:t>
            </a:r>
          </a:p>
        </p:txBody>
      </p:sp>
      <p:sp>
        <p:nvSpPr>
          <p:cNvPr id="21" name="TextBox 20"/>
          <p:cNvSpPr txBox="1"/>
          <p:nvPr/>
        </p:nvSpPr>
        <p:spPr>
          <a:xfrm>
            <a:off x="814388" y="1326524"/>
            <a:ext cx="10422177" cy="553626"/>
          </a:xfrm>
          <a:prstGeom prst="rect">
            <a:avLst/>
          </a:prstGeom>
          <a:noFill/>
        </p:spPr>
        <p:txBody>
          <a:bodyPr wrap="squar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EMPA-REG OUTCOME included adult patients (</a:t>
            </a:r>
            <a:r>
              <a:rPr kumimoji="0" lang="en-CA" sz="1600" b="1" i="0" u="sng" strike="noStrike" kern="1200" cap="none" spc="0" normalizeH="0" baseline="0" noProof="0">
                <a:ln>
                  <a:noFill/>
                </a:ln>
                <a:solidFill>
                  <a:srgbClr val="672D7A"/>
                </a:solidFill>
                <a:effectLst/>
                <a:uLnTx/>
                <a:uFillTx/>
                <a:latin typeface="Arial" charset="0"/>
                <a:ea typeface="Arial" charset="0"/>
                <a:cs typeface="Arial" charset="0"/>
              </a:rPr>
              <a:t>&gt;</a:t>
            </a: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18 years) with type 2 diabetes and established CVD who were receiving standard of care therapy for diabetes  </a:t>
            </a:r>
          </a:p>
        </p:txBody>
      </p:sp>
      <p:graphicFrame>
        <p:nvGraphicFramePr>
          <p:cNvPr id="48" name="Chart 47"/>
          <p:cNvGraphicFramePr/>
          <p:nvPr/>
        </p:nvGraphicFramePr>
        <p:xfrm>
          <a:off x="1542800" y="1537179"/>
          <a:ext cx="8636000" cy="4543773"/>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rot="16200000">
            <a:off x="685911" y="3364506"/>
            <a:ext cx="2481990" cy="338183"/>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Arial" charset="0"/>
                <a:cs typeface="Arial" charset="0"/>
              </a:rPr>
              <a:t>Patients with event (%)</a:t>
            </a:r>
            <a:endParaRPr kumimoji="0" lang="en-CA"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1" name="TextBox 50"/>
          <p:cNvSpPr txBox="1"/>
          <p:nvPr/>
        </p:nvSpPr>
        <p:spPr>
          <a:xfrm>
            <a:off x="2671021" y="5340500"/>
            <a:ext cx="7045966" cy="307405"/>
          </a:xfrm>
          <a:prstGeom prst="rect">
            <a:avLst/>
          </a:prstGeom>
          <a:noFill/>
        </p:spPr>
        <p:txBody>
          <a:bodyPr wrap="square" lIns="60593" tIns="30296" rIns="60593" bIns="30296"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Arial" charset="0"/>
                <a:cs typeface="Arial" charset="0"/>
              </a:rPr>
              <a:t>Months</a:t>
            </a:r>
            <a:endParaRPr kumimoji="0" lang="en-CA" sz="16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4" name="TextBox 53"/>
          <p:cNvSpPr txBox="1"/>
          <p:nvPr/>
        </p:nvSpPr>
        <p:spPr>
          <a:xfrm>
            <a:off x="9717038" y="2436915"/>
            <a:ext cx="1050509"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rPr>
              <a:t>Placebo</a:t>
            </a:r>
            <a:endParaRPr kumimoji="0" lang="en-CA"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endParaRPr>
          </a:p>
        </p:txBody>
      </p:sp>
      <p:sp>
        <p:nvSpPr>
          <p:cNvPr id="55" name="TextBox 54"/>
          <p:cNvSpPr txBox="1"/>
          <p:nvPr/>
        </p:nvSpPr>
        <p:spPr>
          <a:xfrm>
            <a:off x="9717038" y="2902017"/>
            <a:ext cx="1650032"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Arial" charset="0"/>
                <a:ea typeface="Arial" charset="0"/>
                <a:cs typeface="Arial" charset="0"/>
              </a:rPr>
              <a:t>Empagliflozin</a:t>
            </a:r>
            <a:endParaRPr kumimoji="0" lang="en-CA" sz="2000" b="0" i="0" u="none" strike="noStrike" kern="1200" cap="none" spc="0" normalizeH="0" baseline="0" noProof="0">
              <a:ln>
                <a:noFill/>
              </a:ln>
              <a:solidFill>
                <a:srgbClr val="C00000"/>
              </a:solidFill>
              <a:effectLst/>
              <a:uLnTx/>
              <a:uFillTx/>
              <a:latin typeface="Arial" charset="0"/>
              <a:ea typeface="Arial" charset="0"/>
              <a:cs typeface="Arial" charset="0"/>
            </a:endParaRPr>
          </a:p>
        </p:txBody>
      </p:sp>
      <p:grpSp>
        <p:nvGrpSpPr>
          <p:cNvPr id="56" name="Group 55"/>
          <p:cNvGrpSpPr/>
          <p:nvPr/>
        </p:nvGrpSpPr>
        <p:grpSpPr>
          <a:xfrm>
            <a:off x="888941" y="5488655"/>
            <a:ext cx="9033118" cy="716762"/>
            <a:chOff x="876180" y="5538565"/>
            <a:chExt cx="9033118" cy="716761"/>
          </a:xfrm>
        </p:grpSpPr>
        <p:sp>
          <p:nvSpPr>
            <p:cNvPr id="57" name="TextBox 56"/>
            <p:cNvSpPr txBox="1"/>
            <p:nvPr/>
          </p:nvSpPr>
          <p:spPr>
            <a:xfrm>
              <a:off x="876180" y="5538565"/>
              <a:ext cx="1374095" cy="707693"/>
            </a:xfrm>
            <a:prstGeom prst="rect">
              <a:avLst/>
            </a:prstGeom>
            <a:noFill/>
          </p:spPr>
          <p:txBody>
            <a:bodyPr wrap="none"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72D7A"/>
                  </a:solidFill>
                  <a:effectLst/>
                  <a:uLnTx/>
                  <a:uFillTx/>
                  <a:latin typeface="Arial" charset="0"/>
                  <a:ea typeface="Arial" charset="0"/>
                  <a:cs typeface="Arial" charset="0"/>
                </a:rPr>
                <a:t>No. of patients</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Empagliflozin</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Placebo</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8" name="TextBox 57"/>
            <p:cNvSpPr txBox="1"/>
            <p:nvPr/>
          </p:nvSpPr>
          <p:spPr>
            <a:xfrm>
              <a:off x="234474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4687</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2333</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9" name="TextBox 58"/>
            <p:cNvSpPr txBox="1"/>
            <p:nvPr/>
          </p:nvSpPr>
          <p:spPr>
            <a:xfrm>
              <a:off x="32309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4580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2256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0" name="TextBox 59"/>
            <p:cNvSpPr txBox="1"/>
            <p:nvPr/>
          </p:nvSpPr>
          <p:spPr>
            <a:xfrm>
              <a:off x="412628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4455</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2194</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1" name="TextBox 60"/>
            <p:cNvSpPr txBox="1"/>
            <p:nvPr/>
          </p:nvSpPr>
          <p:spPr>
            <a:xfrm>
              <a:off x="49835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4328</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2112</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2" name="TextBox 61"/>
            <p:cNvSpPr txBox="1"/>
            <p:nvPr/>
          </p:nvSpPr>
          <p:spPr>
            <a:xfrm>
              <a:off x="5888412"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3851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1875</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3" name="TextBox 62"/>
            <p:cNvSpPr txBox="1"/>
            <p:nvPr/>
          </p:nvSpPr>
          <p:spPr>
            <a:xfrm>
              <a:off x="67742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2821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1380</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4" name="TextBox 63"/>
            <p:cNvSpPr txBox="1"/>
            <p:nvPr/>
          </p:nvSpPr>
          <p:spPr>
            <a:xfrm>
              <a:off x="7660063"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2359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1161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5" name="TextBox 64"/>
            <p:cNvSpPr txBox="1"/>
            <p:nvPr/>
          </p:nvSpPr>
          <p:spPr>
            <a:xfrm>
              <a:off x="84887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1534</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741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6" name="TextBox 65"/>
            <p:cNvSpPr txBox="1"/>
            <p:nvPr/>
          </p:nvSpPr>
          <p:spPr>
            <a:xfrm>
              <a:off x="9440900" y="5752754"/>
              <a:ext cx="468398"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370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166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49" name="Rectangle 48"/>
          <p:cNvSpPr/>
          <p:nvPr/>
        </p:nvSpPr>
        <p:spPr>
          <a:xfrm>
            <a:off x="3277413" y="2054805"/>
            <a:ext cx="3491708" cy="1589551"/>
          </a:xfrm>
          <a:prstGeom prst="rect">
            <a:avLst/>
          </a:prstGeom>
        </p:spPr>
        <p:txBody>
          <a:bodyPr wrap="square" lIns="60593" tIns="30296" rIns="60593" bIns="30296">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C00000"/>
                </a:solidFill>
                <a:effectLst/>
                <a:uLnTx/>
                <a:uFillTx/>
                <a:latin typeface="Arial" charset="0"/>
                <a:ea typeface="Arial" charset="0"/>
                <a:cs typeface="Arial" charset="0"/>
              </a:rPr>
              <a:t>Empagliflozin (pooled)</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672D7A"/>
                </a:solidFill>
                <a:effectLst/>
                <a:uLnTx/>
                <a:uFillTx/>
                <a:latin typeface="Arial" charset="0"/>
                <a:ea typeface="Arial" charset="0"/>
                <a:cs typeface="Arial" charset="0"/>
              </a:rPr>
              <a:t>HR 0.86</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672D7A"/>
                </a:solidFill>
                <a:effectLst/>
                <a:uLnTx/>
                <a:uFillTx/>
                <a:latin typeface="Arial" charset="0"/>
                <a:ea typeface="Arial" charset="0"/>
                <a:cs typeface="Arial" charset="0"/>
              </a:rPr>
              <a:t>(95.02% CI 0.74, 0.99)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=0.04* for superiority</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CA"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CA" sz="1533" b="0" i="0" u="none" strike="noStrike" kern="1200" cap="none" spc="0" normalizeH="0" baseline="0" noProof="0">
                <a:ln>
                  <a:noFill/>
                </a:ln>
                <a:solidFill>
                  <a:srgbClr val="672D7A"/>
                </a:solidFill>
                <a:effectLst/>
                <a:uLnTx/>
                <a:uFillTx/>
                <a:latin typeface="Arial" charset="0"/>
                <a:ea typeface="Arial" charset="0"/>
                <a:cs typeface="Arial" charset="0"/>
              </a:rPr>
              <a:t>&lt;0.001 for noninferiority</a:t>
            </a:r>
            <a:r>
              <a:rPr kumimoji="0" lang="en-CA" sz="2000" b="0" i="0" u="none" strike="noStrike" kern="1200" cap="none" spc="0" normalizeH="0" baseline="0" noProof="0">
                <a:ln>
                  <a:noFill/>
                </a:ln>
                <a:solidFill>
                  <a:srgbClr val="672D7A"/>
                </a:solidFill>
                <a:effectLst/>
                <a:uLnTx/>
                <a:uFillTx/>
                <a:latin typeface="Arial" charset="0"/>
                <a:ea typeface="Arial" charset="0"/>
                <a:cs typeface="Arial" charset="0"/>
              </a:rPr>
              <a:t> </a:t>
            </a:r>
            <a:endParaRPr kumimoji="0" lang="en-GB" sz="2000"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nvGrpSpPr>
          <p:cNvPr id="3" name="Group 2"/>
          <p:cNvGrpSpPr/>
          <p:nvPr/>
        </p:nvGrpSpPr>
        <p:grpSpPr>
          <a:xfrm>
            <a:off x="6334913" y="3584054"/>
            <a:ext cx="5621888" cy="1489843"/>
            <a:chOff x="9474169" y="5471925"/>
            <a:chExt cx="8432831" cy="2234761"/>
          </a:xfrm>
        </p:grpSpPr>
        <p:sp>
          <p:nvSpPr>
            <p:cNvPr id="67" name="Rectangle 66"/>
            <p:cNvSpPr/>
            <p:nvPr/>
          </p:nvSpPr>
          <p:spPr>
            <a:xfrm>
              <a:off x="9481495" y="6460480"/>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25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0.86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0.73, 1.02),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=0.09</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8" name="Rectangle 67"/>
            <p:cNvSpPr/>
            <p:nvPr/>
          </p:nvSpPr>
          <p:spPr>
            <a:xfrm>
              <a:off x="9474169" y="5471925"/>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10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0.85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0.72, 1.01),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=0.07</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6" name="Slide Number Placeholder 5"/>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195B9F3-5000-F544-B37B-1257912A0F49}" type="slidenum">
              <a:rPr kumimoji="0" lang="en-US" sz="1000" b="0" i="0" u="none" strike="noStrike" kern="1200" cap="none" spc="0" normalizeH="0" baseline="0" noProof="0" smtClean="0">
                <a:ln>
                  <a:noFill/>
                </a:ln>
                <a:solidFill>
                  <a:srgbClr val="672D7A"/>
                </a:solidFill>
                <a:effectLst/>
                <a:uLnTx/>
                <a:uFillTx/>
                <a:latin typeface="Arial"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672D7A"/>
              </a:solidFill>
              <a:effectLst/>
              <a:uLnTx/>
              <a:uFillTx/>
              <a:latin typeface="Arial" charset="0"/>
              <a:cs typeface="Arial" charset="0"/>
            </a:endParaRPr>
          </a:p>
        </p:txBody>
      </p:sp>
      <p:sp>
        <p:nvSpPr>
          <p:cNvPr id="37" name="Footer Placeholder 9"/>
          <p:cNvSpPr txBox="1">
            <a:spLocks/>
          </p:cNvSpPr>
          <p:nvPr/>
        </p:nvSpPr>
        <p:spPr>
          <a:xfrm>
            <a:off x="814388" y="6113741"/>
            <a:ext cx="10422177" cy="707886"/>
          </a:xfrm>
          <a:prstGeom prst="rect">
            <a:avLst/>
          </a:prstGeom>
        </p:spPr>
        <p:txBody>
          <a:bodyPr wrap="square" lIns="36000" tIns="36000" rIns="36000" bIns="36000" anchor="b">
            <a:noAutofit/>
          </a:bodyPr>
          <a:lstStyle>
            <a:defPPr>
              <a:defRPr lang="en-US"/>
            </a:defPPr>
            <a:lvl1pPr marL="0" algn="l" defTabSz="906873" rtl="0" eaLnBrk="1" latinLnBrk="0" hangingPunct="1">
              <a:defRPr sz="1800" kern="1200">
                <a:solidFill>
                  <a:schemeClr val="tx1"/>
                </a:solidFill>
                <a:latin typeface="+mn-lt"/>
                <a:ea typeface="+mn-ea"/>
                <a:cs typeface="+mn-cs"/>
              </a:defRPr>
            </a:lvl1pPr>
            <a:lvl2pPr marL="453429" algn="l" defTabSz="906873" rtl="0" eaLnBrk="1" latinLnBrk="0" hangingPunct="1">
              <a:defRPr sz="1800" kern="1200">
                <a:solidFill>
                  <a:schemeClr val="tx1"/>
                </a:solidFill>
                <a:latin typeface="+mn-lt"/>
                <a:ea typeface="+mn-ea"/>
                <a:cs typeface="+mn-cs"/>
              </a:defRPr>
            </a:lvl2pPr>
            <a:lvl3pPr marL="906873" algn="l" defTabSz="906873" rtl="0" eaLnBrk="1" latinLnBrk="0" hangingPunct="1">
              <a:defRPr sz="1800" kern="1200">
                <a:solidFill>
                  <a:schemeClr val="tx1"/>
                </a:solidFill>
                <a:latin typeface="+mn-lt"/>
                <a:ea typeface="+mn-ea"/>
                <a:cs typeface="+mn-cs"/>
              </a:defRPr>
            </a:lvl3pPr>
            <a:lvl4pPr marL="1360314" algn="l" defTabSz="906873" rtl="0" eaLnBrk="1" latinLnBrk="0" hangingPunct="1">
              <a:defRPr sz="1800" kern="1200">
                <a:solidFill>
                  <a:schemeClr val="tx1"/>
                </a:solidFill>
                <a:latin typeface="+mn-lt"/>
                <a:ea typeface="+mn-ea"/>
                <a:cs typeface="+mn-cs"/>
              </a:defRPr>
            </a:lvl4pPr>
            <a:lvl5pPr marL="1813727" algn="l" defTabSz="906873" rtl="0" eaLnBrk="1" latinLnBrk="0" hangingPunct="1">
              <a:defRPr sz="1800" kern="1200">
                <a:solidFill>
                  <a:schemeClr val="tx1"/>
                </a:solidFill>
                <a:latin typeface="+mn-lt"/>
                <a:ea typeface="+mn-ea"/>
                <a:cs typeface="+mn-cs"/>
              </a:defRPr>
            </a:lvl5pPr>
            <a:lvl6pPr marL="2267128" algn="l" defTabSz="906873" rtl="0" eaLnBrk="1" latinLnBrk="0" hangingPunct="1">
              <a:defRPr sz="1800" kern="1200">
                <a:solidFill>
                  <a:schemeClr val="tx1"/>
                </a:solidFill>
                <a:latin typeface="+mn-lt"/>
                <a:ea typeface="+mn-ea"/>
                <a:cs typeface="+mn-cs"/>
              </a:defRPr>
            </a:lvl6pPr>
            <a:lvl7pPr marL="2720505" algn="l" defTabSz="906873" rtl="0" eaLnBrk="1" latinLnBrk="0" hangingPunct="1">
              <a:defRPr sz="1800" kern="1200">
                <a:solidFill>
                  <a:schemeClr val="tx1"/>
                </a:solidFill>
                <a:latin typeface="+mn-lt"/>
                <a:ea typeface="+mn-ea"/>
                <a:cs typeface="+mn-cs"/>
              </a:defRPr>
            </a:lvl7pPr>
            <a:lvl8pPr marL="3174000" algn="l" defTabSz="906873" rtl="0" eaLnBrk="1" latinLnBrk="0" hangingPunct="1">
              <a:defRPr sz="1800" kern="1200">
                <a:solidFill>
                  <a:schemeClr val="tx1"/>
                </a:solidFill>
                <a:latin typeface="+mn-lt"/>
                <a:ea typeface="+mn-ea"/>
                <a:cs typeface="+mn-cs"/>
              </a:defRPr>
            </a:lvl8pPr>
            <a:lvl9pPr marL="3627389" algn="l" defTabSz="906873" rtl="0" eaLnBrk="1" latinLnBrk="0" hangingPunct="1">
              <a:defRPr sz="1800" kern="1200">
                <a:solidFill>
                  <a:schemeClr val="tx1"/>
                </a:solidFill>
                <a:latin typeface="+mn-lt"/>
                <a:ea typeface="+mn-ea"/>
                <a:cs typeface="+mn-cs"/>
              </a:defRPr>
            </a:lvl9pPr>
          </a:lstStyle>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Cumulative incidence function. MACE: major adverse cardiovascular event; HR: hazard ratio; MI: myocardial infarction;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SGLT2: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sodium glucose cotransporter 2</a:t>
            </a:r>
            <a:b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b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*T</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wo-sided tests for superiority were conducted (statistical significance was indicated if p≤0.0498)</a:t>
            </a:r>
          </a:p>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72D7A"/>
                </a:solidFill>
                <a:effectLst/>
                <a:uLnTx/>
                <a:uFillTx/>
                <a:latin typeface="Arial" charset="0"/>
                <a:ea typeface="Arial" charset="0"/>
                <a:cs typeface="Arial" charset="0"/>
              </a:rPr>
              <a:t>Note: Empagliflozin is an SGLT2 inhibitor.</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Data from: Zinman B, et al. </a:t>
            </a:r>
            <a:r>
              <a:rPr kumimoji="0" lang="en-US" sz="1000" b="0" i="1" u="none" strike="noStrike" kern="1200" cap="none" spc="0" normalizeH="0" baseline="0" noProof="0">
                <a:ln>
                  <a:noFill/>
                </a:ln>
                <a:solidFill>
                  <a:srgbClr val="672D7A"/>
                </a:solidFill>
                <a:effectLst/>
                <a:uLnTx/>
                <a:uFillTx/>
                <a:latin typeface="Arial" charset="0"/>
                <a:ea typeface="Arial" charset="0"/>
                <a:cs typeface="Arial" charset="0"/>
              </a:rPr>
              <a:t>N Engl J Med.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2015; 373:2117-2128.</a:t>
            </a:r>
          </a:p>
        </p:txBody>
      </p:sp>
      <p:pic>
        <p:nvPicPr>
          <p:cNvPr id="17" name="Picture 16"/>
          <p:cNvPicPr>
            <a:picLocks noChangeAspect="1"/>
          </p:cNvPicPr>
          <p:nvPr/>
        </p:nvPicPr>
        <p:blipFill>
          <a:blip r:embed="rId4"/>
          <a:stretch>
            <a:fillRect/>
          </a:stretch>
        </p:blipFill>
        <p:spPr>
          <a:xfrm>
            <a:off x="3024610" y="2670717"/>
            <a:ext cx="6680200" cy="2197100"/>
          </a:xfrm>
          <a:prstGeom prst="rect">
            <a:avLst/>
          </a:prstGeom>
        </p:spPr>
      </p:pic>
      <p:pic>
        <p:nvPicPr>
          <p:cNvPr id="18" name="Picture 17"/>
          <p:cNvPicPr>
            <a:picLocks noChangeAspect="1"/>
          </p:cNvPicPr>
          <p:nvPr/>
        </p:nvPicPr>
        <p:blipFill>
          <a:blip r:embed="rId5"/>
          <a:stretch>
            <a:fillRect/>
          </a:stretch>
        </p:blipFill>
        <p:spPr>
          <a:xfrm>
            <a:off x="2707633" y="3114321"/>
            <a:ext cx="6985000" cy="1854200"/>
          </a:xfrm>
          <a:prstGeom prst="rect">
            <a:avLst/>
          </a:prstGeom>
        </p:spPr>
      </p:pic>
    </p:spTree>
    <p:extLst>
      <p:ext uri="{BB962C8B-B14F-4D97-AF65-F5344CB8AC3E}">
        <p14:creationId xmlns:p14="http://schemas.microsoft.com/office/powerpoint/2010/main" val="104024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250" y="188883"/>
            <a:ext cx="8639504" cy="1008111"/>
          </a:xfrm>
        </p:spPr>
        <p:txBody>
          <a:bodyPr/>
          <a:lstStyle/>
          <a:p>
            <a:r>
              <a:rPr lang="en-US"/>
              <a:t>Hospitalisation for heart failure</a:t>
            </a:r>
          </a:p>
        </p:txBody>
      </p:sp>
      <p:sp>
        <p:nvSpPr>
          <p:cNvPr id="4" name="Slide Number Placeholder 3"/>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362" b="7004"/>
          <a:stretch/>
        </p:blipFill>
        <p:spPr>
          <a:xfrm>
            <a:off x="1524000" y="1531088"/>
            <a:ext cx="9144000" cy="4561368"/>
          </a:xfrm>
          <a:prstGeom prst="rect">
            <a:avLst/>
          </a:prstGeom>
        </p:spPr>
      </p:pic>
      <p:sp>
        <p:nvSpPr>
          <p:cNvPr id="8" name="Rectangle 7"/>
          <p:cNvSpPr/>
          <p:nvPr/>
        </p:nvSpPr>
        <p:spPr>
          <a:xfrm>
            <a:off x="5327901" y="2193307"/>
            <a:ext cx="1613010" cy="65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149263" y="1585743"/>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64A2"/>
                </a:solidFill>
                <a:effectLst/>
                <a:uLnTx/>
                <a:uFillTx/>
                <a:latin typeface="Calibri"/>
                <a:ea typeface="+mn-ea"/>
                <a:cs typeface="+mn-cs"/>
              </a:rPr>
              <a:t>Empagliflozin 10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0.62</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0.45, 0.86)</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=0.0044</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5223133" y="1588257"/>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504D"/>
                </a:solidFill>
                <a:effectLst/>
                <a:uLnTx/>
                <a:uFillTx/>
                <a:latin typeface="Calibri"/>
                <a:ea typeface="+mn-ea"/>
                <a:cs typeface="+mn-cs"/>
              </a:rPr>
              <a:t>Empagliflozin 25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0.68</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0.50, 0.93)</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=0.0166</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A5A5A"/>
              </a:solidFill>
              <a:effectLst/>
              <a:uLnTx/>
              <a:uFillTx/>
              <a:latin typeface="Calibri"/>
              <a:ea typeface="+mn-ea"/>
              <a:cs typeface="+mn-cs"/>
            </a:endParaRPr>
          </a:p>
        </p:txBody>
      </p:sp>
      <p:sp>
        <p:nvSpPr>
          <p:cNvPr id="9" name="Footer Placeholder 5"/>
          <p:cNvSpPr>
            <a:spLocks noGrp="1"/>
          </p:cNvSpPr>
          <p:nvPr>
            <p:ph type="ftr" sz="quarter" idx="4294967295"/>
          </p:nvPr>
        </p:nvSpPr>
        <p:spPr>
          <a:xfrm>
            <a:off x="1776000" y="6382800"/>
            <a:ext cx="6843600" cy="244800"/>
          </a:xfrm>
          <a:prstGeom prst="rect">
            <a:avLst/>
          </a:prstGeom>
        </p:spPr>
        <p:txBody>
          <a:bodyPr vert="horz" lIns="91430" tIns="45720" rIns="91430" bIns="45720" rtlCol="0" anchor="ctr"/>
          <a:lstStyle/>
          <a:p>
            <a:pPr marL="0" marR="0" lvl="0" indent="0" algn="ctr" defTabSz="90687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Cumulative incidence function. HR, hazard ratio </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9816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250" y="188883"/>
            <a:ext cx="8639504" cy="1008111"/>
          </a:xfrm>
        </p:spPr>
        <p:txBody>
          <a:bodyPr/>
          <a:lstStyle/>
          <a:p>
            <a:r>
              <a:rPr lang="en-US"/>
              <a:t>All-cause mortality NNT 38</a:t>
            </a:r>
          </a:p>
        </p:txBody>
      </p:sp>
      <p:sp>
        <p:nvSpPr>
          <p:cNvPr id="4" name="Slide Number Placeholder 3"/>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Group 6"/>
          <p:cNvGrpSpPr/>
          <p:nvPr/>
        </p:nvGrpSpPr>
        <p:grpSpPr>
          <a:xfrm>
            <a:off x="1524000" y="1491538"/>
            <a:ext cx="9144000" cy="4646429"/>
            <a:chOff x="0" y="1509822"/>
            <a:chExt cx="9144000" cy="464642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019" b="5974"/>
            <a:stretch/>
          </p:blipFill>
          <p:spPr>
            <a:xfrm>
              <a:off x="0" y="1509822"/>
              <a:ext cx="9144000" cy="4646429"/>
            </a:xfrm>
            <a:prstGeom prst="rect">
              <a:avLst/>
            </a:prstGeom>
          </p:spPr>
        </p:pic>
        <p:sp>
          <p:nvSpPr>
            <p:cNvPr id="6" name="TextBox 5"/>
            <p:cNvSpPr txBox="1"/>
            <p:nvPr/>
          </p:nvSpPr>
          <p:spPr>
            <a:xfrm>
              <a:off x="3573470" y="2238445"/>
              <a:ext cx="2304300" cy="646331"/>
            </a:xfrm>
            <a:prstGeom prst="rect">
              <a:avLst/>
            </a:prstGeom>
            <a:solidFill>
              <a:schemeClr val="bg1"/>
            </a:solidFill>
          </p:spPr>
          <p:txBody>
            <a:bodyPr wrap="square" rtlCol="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HR 0.68</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(95% CI 0.57, 0.82)</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p&lt;0.0001</a:t>
              </a:r>
            </a:p>
          </p:txBody>
        </p:sp>
      </p:grpSp>
      <p:sp>
        <p:nvSpPr>
          <p:cNvPr id="8" name="Rectangle 7"/>
          <p:cNvSpPr/>
          <p:nvPr/>
        </p:nvSpPr>
        <p:spPr>
          <a:xfrm>
            <a:off x="5404809" y="2123431"/>
            <a:ext cx="1574605" cy="7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149263" y="1585743"/>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64A2"/>
                </a:solidFill>
                <a:effectLst/>
                <a:uLnTx/>
                <a:uFillTx/>
                <a:latin typeface="Calibri"/>
                <a:ea typeface="+mn-ea"/>
                <a:cs typeface="+mn-cs"/>
              </a:rPr>
              <a:t>Empagliflozin 10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0.70</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0.56, 0.87)</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=0.0013</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5223133" y="1588257"/>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504D"/>
                </a:solidFill>
                <a:effectLst/>
                <a:uLnTx/>
                <a:uFillTx/>
                <a:latin typeface="Calibri"/>
                <a:ea typeface="+mn-ea"/>
                <a:cs typeface="+mn-cs"/>
              </a:rPr>
              <a:t>Empagliflozin 25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0.67</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0.54, 0.83)</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=0.0003</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3" name="Footer Placeholder 5"/>
          <p:cNvSpPr>
            <a:spLocks noGrp="1"/>
          </p:cNvSpPr>
          <p:nvPr>
            <p:ph type="ftr" sz="quarter" idx="4294967295"/>
          </p:nvPr>
        </p:nvSpPr>
        <p:spPr>
          <a:xfrm>
            <a:off x="1776000" y="6382800"/>
            <a:ext cx="6843600" cy="244800"/>
          </a:xfrm>
          <a:prstGeom prst="rect">
            <a:avLst/>
          </a:prstGeom>
        </p:spPr>
        <p:txBody>
          <a:bodyPr vert="horz" lIns="91430" tIns="45720" rIns="91430" bIns="45720" rtlCol="0" anchor="ctr"/>
          <a:lstStyle/>
          <a:p>
            <a:pPr marL="0" marR="0" lvl="0" indent="0" algn="ctr" defTabSz="90687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Kaplan-Meier estimate. HR, hazard ratio </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812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itle 843"/>
          <p:cNvSpPr>
            <a:spLocks noGrp="1"/>
          </p:cNvSpPr>
          <p:nvPr>
            <p:ph type="title"/>
          </p:nvPr>
        </p:nvSpPr>
        <p:spPr>
          <a:xfrm>
            <a:off x="838200" y="136672"/>
            <a:ext cx="10515600" cy="1325563"/>
          </a:xfrm>
        </p:spPr>
        <p:txBody>
          <a:bodyPr/>
          <a:lstStyle/>
          <a:p>
            <a:r>
              <a:rPr lang="en-CA" dirty="0"/>
              <a:t>SUSTAIN-6: Primary Endpoint (CV Death, Non-fatal Myocardial infarction, Non-fatal Stroke)</a:t>
            </a:r>
          </a:p>
        </p:txBody>
      </p:sp>
      <p:sp>
        <p:nvSpPr>
          <p:cNvPr id="5" name="Slide Number Placeholder 4"/>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4B01E8EF-57E8-4F85-90EB-163CEE512F88}" type="slidenum">
              <a:rPr kumimoji="0" lang="en-GB"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24</a:t>
            </a:fld>
            <a:endParaRPr kumimoji="0" lang="en-GB" sz="933" b="0" i="0" u="none" strike="noStrike" kern="1200" cap="none" spc="0" normalizeH="0" baseline="0" noProof="0">
              <a:ln>
                <a:noFill/>
              </a:ln>
              <a:solidFill>
                <a:srgbClr val="FFFFFF"/>
              </a:solidFill>
              <a:effectLst/>
              <a:uLnTx/>
              <a:uFillTx/>
              <a:latin typeface="Arial"/>
              <a:ea typeface="+mn-ea"/>
              <a:cs typeface="+mn-cs"/>
            </a:endParaRPr>
          </a:p>
        </p:txBody>
      </p:sp>
      <p:sp>
        <p:nvSpPr>
          <p:cNvPr id="9" name="Text Placeholder 8"/>
          <p:cNvSpPr>
            <a:spLocks noGrp="1"/>
          </p:cNvSpPr>
          <p:nvPr>
            <p:ph type="body" sz="quarter" idx="13"/>
          </p:nvPr>
        </p:nvSpPr>
        <p:spPr/>
        <p:txBody>
          <a:bodyPr>
            <a:noAutofit/>
          </a:bodyPr>
          <a:lstStyle/>
          <a:p>
            <a:r>
              <a:rPr lang="en-GB"/>
              <a:t>CI, confidence interval; CV, cardiovascular; HR, hazard ratio</a:t>
            </a:r>
            <a:br>
              <a:rPr lang="en-GB"/>
            </a:br>
            <a:r>
              <a:rPr lang="en-CA" err="1"/>
              <a:t>Marso</a:t>
            </a:r>
            <a:r>
              <a:rPr lang="en-CA"/>
              <a:t> S et al. </a:t>
            </a:r>
            <a:r>
              <a:rPr lang="fr-CA" err="1"/>
              <a:t>Semaglutide</a:t>
            </a:r>
            <a:r>
              <a:rPr lang="fr-CA"/>
              <a:t> and </a:t>
            </a:r>
            <a:r>
              <a:rPr lang="fr-CA" err="1"/>
              <a:t>Cardiovascular</a:t>
            </a:r>
            <a:r>
              <a:rPr lang="fr-CA"/>
              <a:t> </a:t>
            </a:r>
            <a:r>
              <a:rPr lang="fr-CA" err="1"/>
              <a:t>Outcomes</a:t>
            </a:r>
            <a:r>
              <a:rPr lang="fr-CA"/>
              <a:t> </a:t>
            </a:r>
            <a:r>
              <a:rPr lang="en-US"/>
              <a:t>in Patients with Type 2 Diabetes </a:t>
            </a:r>
            <a:r>
              <a:rPr lang="pt-BR" i="1"/>
              <a:t>N Engl J Med </a:t>
            </a:r>
            <a:r>
              <a:rPr lang="pt-BR"/>
              <a:t>September 2016 </a:t>
            </a:r>
            <a:r>
              <a:rPr lang="en-US" err="1"/>
              <a:t>doi</a:t>
            </a:r>
            <a:r>
              <a:rPr lang="en-US"/>
              <a:t>: </a:t>
            </a:r>
            <a:r>
              <a:rPr lang="fr-CA"/>
              <a:t>10.1056/NEJMoa1607141</a:t>
            </a:r>
            <a:endParaRPr lang="en-CA"/>
          </a:p>
        </p:txBody>
      </p:sp>
      <p:graphicFrame>
        <p:nvGraphicFramePr>
          <p:cNvPr id="386" name="Content Placeholder 6">
            <a:extLst>
              <a:ext uri="{FF2B5EF4-FFF2-40B4-BE49-F238E27FC236}">
                <a16:creationId xmlns:a16="http://schemas.microsoft.com/office/drawing/2014/main" id="{78271957-33B7-4BF3-A073-C063FB9C2667}"/>
              </a:ext>
            </a:extLst>
          </p:cNvPr>
          <p:cNvGraphicFramePr>
            <a:graphicFrameLocks/>
          </p:cNvGraphicFramePr>
          <p:nvPr/>
        </p:nvGraphicFramePr>
        <p:xfrm>
          <a:off x="1346200" y="1194859"/>
          <a:ext cx="9136592" cy="4915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7" name="Table 23">
            <a:extLst>
              <a:ext uri="{FF2B5EF4-FFF2-40B4-BE49-F238E27FC236}">
                <a16:creationId xmlns:a16="http://schemas.microsoft.com/office/drawing/2014/main" id="{197D0705-7A27-45ED-A22A-093EBAEC645F}"/>
              </a:ext>
            </a:extLst>
          </p:cNvPr>
          <p:cNvGraphicFramePr>
            <a:graphicFrameLocks noGrp="1"/>
          </p:cNvGraphicFramePr>
          <p:nvPr/>
        </p:nvGraphicFramePr>
        <p:xfrm>
          <a:off x="546101" y="4594251"/>
          <a:ext cx="10045697" cy="914400"/>
        </p:xfrm>
        <a:graphic>
          <a:graphicData uri="http://schemas.openxmlformats.org/drawingml/2006/table">
            <a:tbl>
              <a:tblPr firstRow="1" bandRow="1">
                <a:tableStyleId>{2D5ABB26-0587-4C30-8999-92F81FD0307C}</a:tableStyleId>
              </a:tblPr>
              <a:tblGrid>
                <a:gridCol w="1258775">
                  <a:extLst>
                    <a:ext uri="{9D8B030D-6E8A-4147-A177-3AD203B41FA5}">
                      <a16:colId xmlns:a16="http://schemas.microsoft.com/office/drawing/2014/main" val="20000"/>
                    </a:ext>
                  </a:extLst>
                </a:gridCol>
                <a:gridCol w="1130829">
                  <a:extLst>
                    <a:ext uri="{9D8B030D-6E8A-4147-A177-3AD203B41FA5}">
                      <a16:colId xmlns:a16="http://schemas.microsoft.com/office/drawing/2014/main" val="20001"/>
                    </a:ext>
                  </a:extLst>
                </a:gridCol>
                <a:gridCol w="1106905">
                  <a:extLst>
                    <a:ext uri="{9D8B030D-6E8A-4147-A177-3AD203B41FA5}">
                      <a16:colId xmlns:a16="http://schemas.microsoft.com/office/drawing/2014/main" val="20002"/>
                    </a:ext>
                  </a:extLst>
                </a:gridCol>
                <a:gridCol w="1171073">
                  <a:extLst>
                    <a:ext uri="{9D8B030D-6E8A-4147-A177-3AD203B41FA5}">
                      <a16:colId xmlns:a16="http://schemas.microsoft.com/office/drawing/2014/main" val="20003"/>
                    </a:ext>
                  </a:extLst>
                </a:gridCol>
                <a:gridCol w="1042737">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123835">
                  <a:extLst>
                    <a:ext uri="{9D8B030D-6E8A-4147-A177-3AD203B41FA5}">
                      <a16:colId xmlns:a16="http://schemas.microsoft.com/office/drawing/2014/main" val="20006"/>
                    </a:ext>
                  </a:extLst>
                </a:gridCol>
                <a:gridCol w="833828">
                  <a:extLst>
                    <a:ext uri="{9D8B030D-6E8A-4147-A177-3AD203B41FA5}">
                      <a16:colId xmlns:a16="http://schemas.microsoft.com/office/drawing/2014/main" val="20007"/>
                    </a:ext>
                  </a:extLst>
                </a:gridCol>
                <a:gridCol w="1158515">
                  <a:extLst>
                    <a:ext uri="{9D8B030D-6E8A-4147-A177-3AD203B41FA5}">
                      <a16:colId xmlns:a16="http://schemas.microsoft.com/office/drawing/2014/main" val="49416241"/>
                    </a:ext>
                  </a:extLst>
                </a:gridCol>
              </a:tblGrid>
              <a:tr h="304800">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GB" sz="1200">
                          <a:solidFill>
                            <a:schemeClr val="bg1">
                              <a:lumMod val="50000"/>
                            </a:schemeClr>
                          </a:solidFill>
                        </a:rPr>
                        <a:t>No. at risk</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800">
                <a:tc>
                  <a:txBody>
                    <a:bodyPr/>
                    <a:lstStyle/>
                    <a:p>
                      <a:pPr algn="l"/>
                      <a:r>
                        <a:rPr lang="en-GB" sz="1200" b="0">
                          <a:solidFill>
                            <a:schemeClr val="bg1"/>
                          </a:solidFill>
                        </a:rPr>
                        <a:t>Semaglutide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GB" sz="1200" b="0">
                          <a:solidFill>
                            <a:schemeClr val="bg1">
                              <a:lumMod val="50000"/>
                            </a:schemeClr>
                          </a:solidFill>
                        </a:rPr>
                        <a:t>1,648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1,601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1,543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1,524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1,513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p>
                      <a:pPr algn="l"/>
                      <a:r>
                        <a:rPr lang="en-GB" sz="1200" b="0">
                          <a:solidFill>
                            <a:schemeClr val="bg1"/>
                          </a:solidFill>
                        </a:rPr>
                        <a:t>Placebo</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r>
                        <a:rPr lang="en-GB" sz="1200" b="0">
                          <a:solidFill>
                            <a:schemeClr val="bg1">
                              <a:lumMod val="50000"/>
                            </a:schemeClr>
                          </a:solidFill>
                        </a:rPr>
                        <a:t>1,649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1,534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1,508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1,479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1,466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88" name="TextBox 24">
            <a:extLst>
              <a:ext uri="{FF2B5EF4-FFF2-40B4-BE49-F238E27FC236}">
                <a16:creationId xmlns:a16="http://schemas.microsoft.com/office/drawing/2014/main" id="{E4BD3194-B25B-4366-B50C-3D1189513788}"/>
              </a:ext>
            </a:extLst>
          </p:cNvPr>
          <p:cNvSpPr txBox="1"/>
          <p:nvPr/>
        </p:nvSpPr>
        <p:spPr>
          <a:xfrm>
            <a:off x="2456939" y="1324196"/>
            <a:ext cx="3369421" cy="1256321"/>
          </a:xfrm>
          <a:prstGeom prst="roundRect">
            <a:avLst/>
          </a:prstGeom>
          <a:noFill/>
          <a:ln w="12700">
            <a:noFill/>
          </a:ln>
        </p:spPr>
        <p:txBody>
          <a:bodyPr wrap="square" lIns="85713" tIns="54428" rIns="42857" bIns="54428" rtlCol="0">
            <a:spAutoFit/>
          </a:bodyPr>
          <a:lstStyle/>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FFFFFF">
                    <a:lumMod val="50000"/>
                  </a:srgbClr>
                </a:solidFill>
                <a:effectLst/>
                <a:uLnTx/>
                <a:uFillTx/>
                <a:latin typeface="Arial"/>
                <a:ea typeface="+mn-ea"/>
                <a:cs typeface="+mn-cs"/>
              </a:rPr>
              <a:t>HR: 0.74</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(95% CI, 0.58, 0.95)</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FFFFFF">
                    <a:lumMod val="50000"/>
                  </a:srgbClr>
                </a:solidFill>
                <a:effectLst/>
                <a:uLnTx/>
                <a:uFillTx/>
                <a:latin typeface="Arial"/>
                <a:ea typeface="+mn-ea"/>
                <a:cs typeface="+mn-cs"/>
              </a:rPr>
              <a:t>Events: 108 semaglutide; 146 placebo</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&lt; 0.001 for non-inferiority</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 0.02 for superiority*</a:t>
            </a:r>
          </a:p>
        </p:txBody>
      </p:sp>
      <p:sp>
        <p:nvSpPr>
          <p:cNvPr id="389" name="TextBox 25">
            <a:extLst>
              <a:ext uri="{FF2B5EF4-FFF2-40B4-BE49-F238E27FC236}">
                <a16:creationId xmlns:a16="http://schemas.microsoft.com/office/drawing/2014/main" id="{0F4AD427-0FED-403B-8CB2-65DA348FEA49}"/>
              </a:ext>
            </a:extLst>
          </p:cNvPr>
          <p:cNvSpPr txBox="1"/>
          <p:nvPr/>
        </p:nvSpPr>
        <p:spPr>
          <a:xfrm>
            <a:off x="10055388" y="2282446"/>
            <a:ext cx="2035013" cy="52016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 </a:t>
            </a:r>
          </a:p>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(pooled), 6.6%</a:t>
            </a:r>
          </a:p>
        </p:txBody>
      </p:sp>
      <p:sp>
        <p:nvSpPr>
          <p:cNvPr id="390" name="TextBox 26">
            <a:extLst>
              <a:ext uri="{FF2B5EF4-FFF2-40B4-BE49-F238E27FC236}">
                <a16:creationId xmlns:a16="http://schemas.microsoft.com/office/drawing/2014/main" id="{2FB8D21A-0016-47A4-AA67-9F56820DDD10}"/>
              </a:ext>
            </a:extLst>
          </p:cNvPr>
          <p:cNvSpPr txBox="1"/>
          <p:nvPr/>
        </p:nvSpPr>
        <p:spPr>
          <a:xfrm>
            <a:off x="10055388" y="1673717"/>
            <a:ext cx="1717803" cy="31504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Placebo, 8.9%</a:t>
            </a:r>
          </a:p>
        </p:txBody>
      </p:sp>
      <p:cxnSp>
        <p:nvCxnSpPr>
          <p:cNvPr id="391" name="Straight Connector 27">
            <a:extLst>
              <a:ext uri="{FF2B5EF4-FFF2-40B4-BE49-F238E27FC236}">
                <a16:creationId xmlns:a16="http://schemas.microsoft.com/office/drawing/2014/main" id="{C6082649-4042-402F-B282-6D8300E5F9A5}"/>
              </a:ext>
            </a:extLst>
          </p:cNvPr>
          <p:cNvCxnSpPr/>
          <p:nvPr/>
        </p:nvCxnSpPr>
        <p:spPr>
          <a:xfrm>
            <a:off x="10078185" y="4082297"/>
            <a:ext cx="0" cy="702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2" name="TextBox 28">
            <a:extLst>
              <a:ext uri="{FF2B5EF4-FFF2-40B4-BE49-F238E27FC236}">
                <a16:creationId xmlns:a16="http://schemas.microsoft.com/office/drawing/2014/main" id="{3DBB37F5-F698-414B-A42F-E08EE1EA4DEC}"/>
              </a:ext>
            </a:extLst>
          </p:cNvPr>
          <p:cNvSpPr txBox="1"/>
          <p:nvPr/>
        </p:nvSpPr>
        <p:spPr>
          <a:xfrm>
            <a:off x="9839146" y="4112812"/>
            <a:ext cx="964165" cy="294585"/>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lumMod val="50000"/>
                  </a:srgbClr>
                </a:solidFill>
                <a:effectLst/>
                <a:uLnTx/>
                <a:uFillTx/>
                <a:latin typeface="Arial"/>
                <a:ea typeface="+mn-ea"/>
                <a:cs typeface="+mn-cs"/>
              </a:rPr>
              <a:t>109</a:t>
            </a:r>
          </a:p>
        </p:txBody>
      </p:sp>
      <p:grpSp>
        <p:nvGrpSpPr>
          <p:cNvPr id="393" name="Group 832">
            <a:extLst>
              <a:ext uri="{FF2B5EF4-FFF2-40B4-BE49-F238E27FC236}">
                <a16:creationId xmlns:a16="http://schemas.microsoft.com/office/drawing/2014/main" id="{CC9E6DAE-06D7-4E03-921B-2AF28C0FF1C9}"/>
              </a:ext>
            </a:extLst>
          </p:cNvPr>
          <p:cNvGrpSpPr/>
          <p:nvPr/>
        </p:nvGrpSpPr>
        <p:grpSpPr>
          <a:xfrm>
            <a:off x="2309147" y="1874276"/>
            <a:ext cx="7769040" cy="2199025"/>
            <a:chOff x="19088190" y="515950"/>
            <a:chExt cx="7324925" cy="2443165"/>
          </a:xfrm>
        </p:grpSpPr>
        <p:sp>
          <p:nvSpPr>
            <p:cNvPr id="394" name="Freeform 245">
              <a:extLst>
                <a:ext uri="{FF2B5EF4-FFF2-40B4-BE49-F238E27FC236}">
                  <a16:creationId xmlns:a16="http://schemas.microsoft.com/office/drawing/2014/main" id="{65E8B1A5-7B5A-4FF0-B213-C9BBA2201EC9}"/>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 name="T6" fmla="*/ 0 w 71"/>
                <a:gd name="T7" fmla="*/ 18 h 18"/>
              </a:gdLst>
              <a:ahLst/>
              <a:cxnLst>
                <a:cxn ang="0">
                  <a:pos x="T0" y="T1"/>
                </a:cxn>
                <a:cxn ang="0">
                  <a:pos x="T2" y="T3"/>
                </a:cxn>
                <a:cxn ang="0">
                  <a:pos x="T4" y="T5"/>
                </a:cxn>
                <a:cxn ang="0">
                  <a:pos x="T6" y="T7"/>
                </a:cxn>
              </a:cxnLst>
              <a:rect l="0" t="0" r="r" b="b"/>
              <a:pathLst>
                <a:path w="71" h="18">
                  <a:moveTo>
                    <a:pt x="0" y="18"/>
                  </a:moveTo>
                  <a:lnTo>
                    <a:pt x="0" y="18"/>
                  </a:lnTo>
                  <a:lnTo>
                    <a:pt x="71" y="0"/>
                  </a:lnTo>
                  <a:lnTo>
                    <a:pt x="0" y="1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5" name="Freeform 246">
              <a:extLst>
                <a:ext uri="{FF2B5EF4-FFF2-40B4-BE49-F238E27FC236}">
                  <a16:creationId xmlns:a16="http://schemas.microsoft.com/office/drawing/2014/main" id="{3ED675B9-4988-4D53-A1FB-B63A3366BDF3}"/>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6" name="Freeform 247">
              <a:extLst>
                <a:ext uri="{FF2B5EF4-FFF2-40B4-BE49-F238E27FC236}">
                  <a16:creationId xmlns:a16="http://schemas.microsoft.com/office/drawing/2014/main" id="{47398DA3-499B-4D7F-A437-C171883AABC1}"/>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w="38100">
              <a:solidFill>
                <a:srgbClr val="3C3C3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7" name="Freeform 248">
              <a:extLst>
                <a:ext uri="{FF2B5EF4-FFF2-40B4-BE49-F238E27FC236}">
                  <a16:creationId xmlns:a16="http://schemas.microsoft.com/office/drawing/2014/main" id="{79FB0B0C-3A3D-4DD3-8D78-C618E386C6EB}"/>
                </a:ext>
              </a:extLst>
            </p:cNvPr>
            <p:cNvSpPr>
              <a:spLocks/>
            </p:cNvSpPr>
            <p:nvPr/>
          </p:nvSpPr>
          <p:spPr bwMode="auto">
            <a:xfrm>
              <a:off x="26246426" y="544525"/>
              <a:ext cx="53976"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8" name="Line 249">
              <a:extLst>
                <a:ext uri="{FF2B5EF4-FFF2-40B4-BE49-F238E27FC236}">
                  <a16:creationId xmlns:a16="http://schemas.microsoft.com/office/drawing/2014/main" id="{26060DAC-8EF7-47E1-9AF5-35F5FC98E8D8}"/>
                </a:ext>
              </a:extLst>
            </p:cNvPr>
            <p:cNvSpPr>
              <a:spLocks noChangeShapeType="1"/>
            </p:cNvSpPr>
            <p:nvPr/>
          </p:nvSpPr>
          <p:spPr bwMode="auto">
            <a:xfrm flipV="1">
              <a:off x="26246426" y="544525"/>
              <a:ext cx="539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9" name="Freeform 250">
              <a:extLst>
                <a:ext uri="{FF2B5EF4-FFF2-40B4-BE49-F238E27FC236}">
                  <a16:creationId xmlns:a16="http://schemas.microsoft.com/office/drawing/2014/main" id="{49179AAE-9950-4588-B192-3F2E5D6C16CC}"/>
                </a:ext>
              </a:extLst>
            </p:cNvPr>
            <p:cNvSpPr>
              <a:spLocks/>
            </p:cNvSpPr>
            <p:nvPr/>
          </p:nvSpPr>
          <p:spPr bwMode="auto">
            <a:xfrm>
              <a:off x="26230551" y="565163"/>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0" name="Line 251">
              <a:extLst>
                <a:ext uri="{FF2B5EF4-FFF2-40B4-BE49-F238E27FC236}">
                  <a16:creationId xmlns:a16="http://schemas.microsoft.com/office/drawing/2014/main" id="{394593D8-3DBE-4CE7-A9E0-812C6E49FAA2}"/>
                </a:ext>
              </a:extLst>
            </p:cNvPr>
            <p:cNvSpPr>
              <a:spLocks noChangeShapeType="1"/>
            </p:cNvSpPr>
            <p:nvPr/>
          </p:nvSpPr>
          <p:spPr bwMode="auto">
            <a:xfrm flipV="1">
              <a:off x="26230551" y="565163"/>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1" name="Freeform 252">
              <a:extLst>
                <a:ext uri="{FF2B5EF4-FFF2-40B4-BE49-F238E27FC236}">
                  <a16:creationId xmlns:a16="http://schemas.microsoft.com/office/drawing/2014/main" id="{E6AE253E-AF84-4E36-87D9-72AB8F868074}"/>
                </a:ext>
              </a:extLst>
            </p:cNvPr>
            <p:cNvSpPr>
              <a:spLocks/>
            </p:cNvSpPr>
            <p:nvPr/>
          </p:nvSpPr>
          <p:spPr bwMode="auto">
            <a:xfrm>
              <a:off x="26124187" y="574688"/>
              <a:ext cx="106364"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2" name="Line 253">
              <a:extLst>
                <a:ext uri="{FF2B5EF4-FFF2-40B4-BE49-F238E27FC236}">
                  <a16:creationId xmlns:a16="http://schemas.microsoft.com/office/drawing/2014/main" id="{7211A94E-A0D8-415D-82ED-EDDD588231A6}"/>
                </a:ext>
              </a:extLst>
            </p:cNvPr>
            <p:cNvSpPr>
              <a:spLocks noChangeShapeType="1"/>
            </p:cNvSpPr>
            <p:nvPr/>
          </p:nvSpPr>
          <p:spPr bwMode="auto">
            <a:xfrm flipV="1">
              <a:off x="26124187" y="574688"/>
              <a:ext cx="1063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3" name="Freeform 254">
              <a:extLst>
                <a:ext uri="{FF2B5EF4-FFF2-40B4-BE49-F238E27FC236}">
                  <a16:creationId xmlns:a16="http://schemas.microsoft.com/office/drawing/2014/main" id="{9C03EE01-E0C8-49DC-9EE1-9250DBF7B870}"/>
                </a:ext>
              </a:extLst>
            </p:cNvPr>
            <p:cNvSpPr>
              <a:spLocks/>
            </p:cNvSpPr>
            <p:nvPr/>
          </p:nvSpPr>
          <p:spPr bwMode="auto">
            <a:xfrm>
              <a:off x="26074974" y="596913"/>
              <a:ext cx="49213" cy="19050"/>
            </a:xfrm>
            <a:custGeom>
              <a:avLst/>
              <a:gdLst>
                <a:gd name="T0" fmla="*/ 0 w 31"/>
                <a:gd name="T1" fmla="*/ 12 h 12"/>
                <a:gd name="T2" fmla="*/ 31 w 31"/>
                <a:gd name="T3" fmla="*/ 0 h 12"/>
                <a:gd name="T4" fmla="*/ 0 w 31"/>
                <a:gd name="T5" fmla="*/ 12 h 12"/>
              </a:gdLst>
              <a:ahLst/>
              <a:cxnLst>
                <a:cxn ang="0">
                  <a:pos x="T0" y="T1"/>
                </a:cxn>
                <a:cxn ang="0">
                  <a:pos x="T2" y="T3"/>
                </a:cxn>
                <a:cxn ang="0">
                  <a:pos x="T4" y="T5"/>
                </a:cxn>
              </a:cxnLst>
              <a:rect l="0" t="0" r="r" b="b"/>
              <a:pathLst>
                <a:path w="31" h="12">
                  <a:moveTo>
                    <a:pt x="0" y="12"/>
                  </a:moveTo>
                  <a:lnTo>
                    <a:pt x="3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4" name="Line 255">
              <a:extLst>
                <a:ext uri="{FF2B5EF4-FFF2-40B4-BE49-F238E27FC236}">
                  <a16:creationId xmlns:a16="http://schemas.microsoft.com/office/drawing/2014/main" id="{8704869A-B462-4811-A2CC-F5F38DDE08AB}"/>
                </a:ext>
              </a:extLst>
            </p:cNvPr>
            <p:cNvSpPr>
              <a:spLocks noChangeShapeType="1"/>
            </p:cNvSpPr>
            <p:nvPr/>
          </p:nvSpPr>
          <p:spPr bwMode="auto">
            <a:xfrm flipV="1">
              <a:off x="26074974" y="596913"/>
              <a:ext cx="492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5" name="Freeform 256">
              <a:extLst>
                <a:ext uri="{FF2B5EF4-FFF2-40B4-BE49-F238E27FC236}">
                  <a16:creationId xmlns:a16="http://schemas.microsoft.com/office/drawing/2014/main" id="{598C40B0-438B-4402-8955-79F641E617A5}"/>
                </a:ext>
              </a:extLst>
            </p:cNvPr>
            <p:cNvSpPr>
              <a:spLocks/>
            </p:cNvSpPr>
            <p:nvPr/>
          </p:nvSpPr>
          <p:spPr bwMode="auto">
            <a:xfrm>
              <a:off x="26033698" y="615963"/>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6" name="Line 257">
              <a:extLst>
                <a:ext uri="{FF2B5EF4-FFF2-40B4-BE49-F238E27FC236}">
                  <a16:creationId xmlns:a16="http://schemas.microsoft.com/office/drawing/2014/main" id="{ECBC0F92-9C2A-45C9-AD60-0C8298D197A3}"/>
                </a:ext>
              </a:extLst>
            </p:cNvPr>
            <p:cNvSpPr>
              <a:spLocks noChangeShapeType="1"/>
            </p:cNvSpPr>
            <p:nvPr/>
          </p:nvSpPr>
          <p:spPr bwMode="auto">
            <a:xfrm flipV="1">
              <a:off x="26033698" y="615963"/>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7" name="Freeform 258">
              <a:extLst>
                <a:ext uri="{FF2B5EF4-FFF2-40B4-BE49-F238E27FC236}">
                  <a16:creationId xmlns:a16="http://schemas.microsoft.com/office/drawing/2014/main" id="{37090389-3D39-4828-9720-C43CC75CAF30}"/>
                </a:ext>
              </a:extLst>
            </p:cNvPr>
            <p:cNvSpPr>
              <a:spLocks/>
            </p:cNvSpPr>
            <p:nvPr/>
          </p:nvSpPr>
          <p:spPr bwMode="auto">
            <a:xfrm>
              <a:off x="25974960" y="625488"/>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8" name="Line 259">
              <a:extLst>
                <a:ext uri="{FF2B5EF4-FFF2-40B4-BE49-F238E27FC236}">
                  <a16:creationId xmlns:a16="http://schemas.microsoft.com/office/drawing/2014/main" id="{15EAFA91-EF5F-4A6D-A975-F9E045669FBF}"/>
                </a:ext>
              </a:extLst>
            </p:cNvPr>
            <p:cNvSpPr>
              <a:spLocks noChangeShapeType="1"/>
            </p:cNvSpPr>
            <p:nvPr/>
          </p:nvSpPr>
          <p:spPr bwMode="auto">
            <a:xfrm flipV="1">
              <a:off x="25974960" y="625488"/>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9" name="Freeform 260">
              <a:extLst>
                <a:ext uri="{FF2B5EF4-FFF2-40B4-BE49-F238E27FC236}">
                  <a16:creationId xmlns:a16="http://schemas.microsoft.com/office/drawing/2014/main" id="{11F1577F-9438-4868-90C2-E997B0595217}"/>
                </a:ext>
              </a:extLst>
            </p:cNvPr>
            <p:cNvSpPr>
              <a:spLocks/>
            </p:cNvSpPr>
            <p:nvPr/>
          </p:nvSpPr>
          <p:spPr bwMode="auto">
            <a:xfrm>
              <a:off x="25908285" y="647713"/>
              <a:ext cx="66676" cy="20638"/>
            </a:xfrm>
            <a:custGeom>
              <a:avLst/>
              <a:gdLst>
                <a:gd name="T0" fmla="*/ 0 w 42"/>
                <a:gd name="T1" fmla="*/ 13 h 13"/>
                <a:gd name="T2" fmla="*/ 42 w 42"/>
                <a:gd name="T3" fmla="*/ 0 h 13"/>
                <a:gd name="T4" fmla="*/ 0 w 42"/>
                <a:gd name="T5" fmla="*/ 13 h 13"/>
              </a:gdLst>
              <a:ahLst/>
              <a:cxnLst>
                <a:cxn ang="0">
                  <a:pos x="T0" y="T1"/>
                </a:cxn>
                <a:cxn ang="0">
                  <a:pos x="T2" y="T3"/>
                </a:cxn>
                <a:cxn ang="0">
                  <a:pos x="T4" y="T5"/>
                </a:cxn>
              </a:cxnLst>
              <a:rect l="0" t="0" r="r" b="b"/>
              <a:pathLst>
                <a:path w="42" h="13">
                  <a:moveTo>
                    <a:pt x="0" y="13"/>
                  </a:moveTo>
                  <a:lnTo>
                    <a:pt x="4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0" name="Line 261">
              <a:extLst>
                <a:ext uri="{FF2B5EF4-FFF2-40B4-BE49-F238E27FC236}">
                  <a16:creationId xmlns:a16="http://schemas.microsoft.com/office/drawing/2014/main" id="{03C93760-DA40-44BD-A468-A516D48C3458}"/>
                </a:ext>
              </a:extLst>
            </p:cNvPr>
            <p:cNvSpPr>
              <a:spLocks noChangeShapeType="1"/>
            </p:cNvSpPr>
            <p:nvPr/>
          </p:nvSpPr>
          <p:spPr bwMode="auto">
            <a:xfrm flipV="1">
              <a:off x="25908285" y="647713"/>
              <a:ext cx="666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1" name="Freeform 262">
              <a:extLst>
                <a:ext uri="{FF2B5EF4-FFF2-40B4-BE49-F238E27FC236}">
                  <a16:creationId xmlns:a16="http://schemas.microsoft.com/office/drawing/2014/main" id="{76F686E6-8A05-41A3-9E01-EE04441892E2}"/>
                </a:ext>
              </a:extLst>
            </p:cNvPr>
            <p:cNvSpPr>
              <a:spLocks/>
            </p:cNvSpPr>
            <p:nvPr/>
          </p:nvSpPr>
          <p:spPr bwMode="auto">
            <a:xfrm>
              <a:off x="25755883" y="668351"/>
              <a:ext cx="152402" cy="9525"/>
            </a:xfrm>
            <a:custGeom>
              <a:avLst/>
              <a:gdLst>
                <a:gd name="T0" fmla="*/ 0 w 96"/>
                <a:gd name="T1" fmla="*/ 6 h 6"/>
                <a:gd name="T2" fmla="*/ 96 w 96"/>
                <a:gd name="T3" fmla="*/ 0 h 6"/>
                <a:gd name="T4" fmla="*/ 0 w 96"/>
                <a:gd name="T5" fmla="*/ 6 h 6"/>
              </a:gdLst>
              <a:ahLst/>
              <a:cxnLst>
                <a:cxn ang="0">
                  <a:pos x="T0" y="T1"/>
                </a:cxn>
                <a:cxn ang="0">
                  <a:pos x="T2" y="T3"/>
                </a:cxn>
                <a:cxn ang="0">
                  <a:pos x="T4" y="T5"/>
                </a:cxn>
              </a:cxnLst>
              <a:rect l="0" t="0" r="r" b="b"/>
              <a:pathLst>
                <a:path w="96" h="6">
                  <a:moveTo>
                    <a:pt x="0" y="6"/>
                  </a:moveTo>
                  <a:lnTo>
                    <a:pt x="9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2" name="Line 263">
              <a:extLst>
                <a:ext uri="{FF2B5EF4-FFF2-40B4-BE49-F238E27FC236}">
                  <a16:creationId xmlns:a16="http://schemas.microsoft.com/office/drawing/2014/main" id="{294FFFBF-BF84-495F-9023-567862719284}"/>
                </a:ext>
              </a:extLst>
            </p:cNvPr>
            <p:cNvSpPr>
              <a:spLocks noChangeShapeType="1"/>
            </p:cNvSpPr>
            <p:nvPr/>
          </p:nvSpPr>
          <p:spPr bwMode="auto">
            <a:xfrm flipV="1">
              <a:off x="25755883" y="668351"/>
              <a:ext cx="1524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3" name="Freeform 264">
              <a:extLst>
                <a:ext uri="{FF2B5EF4-FFF2-40B4-BE49-F238E27FC236}">
                  <a16:creationId xmlns:a16="http://schemas.microsoft.com/office/drawing/2014/main" id="{2ACC92C0-F34F-4CB7-BB81-77FAFEED6BED}"/>
                </a:ext>
              </a:extLst>
            </p:cNvPr>
            <p:cNvSpPr>
              <a:spLocks/>
            </p:cNvSpPr>
            <p:nvPr/>
          </p:nvSpPr>
          <p:spPr bwMode="auto">
            <a:xfrm>
              <a:off x="25743183" y="677876"/>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4" name="Line 265">
              <a:extLst>
                <a:ext uri="{FF2B5EF4-FFF2-40B4-BE49-F238E27FC236}">
                  <a16:creationId xmlns:a16="http://schemas.microsoft.com/office/drawing/2014/main" id="{C9B576AC-D47A-444D-914E-3DEB025DB706}"/>
                </a:ext>
              </a:extLst>
            </p:cNvPr>
            <p:cNvSpPr>
              <a:spLocks noChangeShapeType="1"/>
            </p:cNvSpPr>
            <p:nvPr/>
          </p:nvSpPr>
          <p:spPr bwMode="auto">
            <a:xfrm flipV="1">
              <a:off x="25743183" y="677876"/>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5" name="Freeform 266">
              <a:extLst>
                <a:ext uri="{FF2B5EF4-FFF2-40B4-BE49-F238E27FC236}">
                  <a16:creationId xmlns:a16="http://schemas.microsoft.com/office/drawing/2014/main" id="{EC6112B6-5B40-4736-904C-2370349A36E7}"/>
                </a:ext>
              </a:extLst>
            </p:cNvPr>
            <p:cNvSpPr>
              <a:spLocks/>
            </p:cNvSpPr>
            <p:nvPr/>
          </p:nvSpPr>
          <p:spPr bwMode="auto">
            <a:xfrm>
              <a:off x="25714607" y="696926"/>
              <a:ext cx="28575" cy="22225"/>
            </a:xfrm>
            <a:custGeom>
              <a:avLst/>
              <a:gdLst>
                <a:gd name="T0" fmla="*/ 0 w 18"/>
                <a:gd name="T1" fmla="*/ 14 h 14"/>
                <a:gd name="T2" fmla="*/ 18 w 18"/>
                <a:gd name="T3" fmla="*/ 0 h 14"/>
                <a:gd name="T4" fmla="*/ 0 w 18"/>
                <a:gd name="T5" fmla="*/ 14 h 14"/>
              </a:gdLst>
              <a:ahLst/>
              <a:cxnLst>
                <a:cxn ang="0">
                  <a:pos x="T0" y="T1"/>
                </a:cxn>
                <a:cxn ang="0">
                  <a:pos x="T2" y="T3"/>
                </a:cxn>
                <a:cxn ang="0">
                  <a:pos x="T4" y="T5"/>
                </a:cxn>
              </a:cxnLst>
              <a:rect l="0" t="0" r="r" b="b"/>
              <a:pathLst>
                <a:path w="18" h="14">
                  <a:moveTo>
                    <a:pt x="0" y="14"/>
                  </a:moveTo>
                  <a:lnTo>
                    <a:pt x="1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6" name="Line 267">
              <a:extLst>
                <a:ext uri="{FF2B5EF4-FFF2-40B4-BE49-F238E27FC236}">
                  <a16:creationId xmlns:a16="http://schemas.microsoft.com/office/drawing/2014/main" id="{96EF9C31-D9D6-41C3-889D-2E307B71A19E}"/>
                </a:ext>
              </a:extLst>
            </p:cNvPr>
            <p:cNvSpPr>
              <a:spLocks noChangeShapeType="1"/>
            </p:cNvSpPr>
            <p:nvPr/>
          </p:nvSpPr>
          <p:spPr bwMode="auto">
            <a:xfrm flipV="1">
              <a:off x="25714607" y="696926"/>
              <a:ext cx="285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7" name="Freeform 268">
              <a:extLst>
                <a:ext uri="{FF2B5EF4-FFF2-40B4-BE49-F238E27FC236}">
                  <a16:creationId xmlns:a16="http://schemas.microsoft.com/office/drawing/2014/main" id="{6E9497FA-0D74-4CD8-9334-AE53681A751F}"/>
                </a:ext>
              </a:extLst>
            </p:cNvPr>
            <p:cNvSpPr>
              <a:spLocks/>
            </p:cNvSpPr>
            <p:nvPr/>
          </p:nvSpPr>
          <p:spPr bwMode="auto">
            <a:xfrm>
              <a:off x="25582844" y="719151"/>
              <a:ext cx="131764" cy="22225"/>
            </a:xfrm>
            <a:custGeom>
              <a:avLst/>
              <a:gdLst>
                <a:gd name="T0" fmla="*/ 0 w 83"/>
                <a:gd name="T1" fmla="*/ 14 h 14"/>
                <a:gd name="T2" fmla="*/ 83 w 83"/>
                <a:gd name="T3" fmla="*/ 0 h 14"/>
                <a:gd name="T4" fmla="*/ 0 w 83"/>
                <a:gd name="T5" fmla="*/ 14 h 14"/>
              </a:gdLst>
              <a:ahLst/>
              <a:cxnLst>
                <a:cxn ang="0">
                  <a:pos x="T0" y="T1"/>
                </a:cxn>
                <a:cxn ang="0">
                  <a:pos x="T2" y="T3"/>
                </a:cxn>
                <a:cxn ang="0">
                  <a:pos x="T4" y="T5"/>
                </a:cxn>
              </a:cxnLst>
              <a:rect l="0" t="0" r="r" b="b"/>
              <a:pathLst>
                <a:path w="83" h="14">
                  <a:moveTo>
                    <a:pt x="0" y="14"/>
                  </a:moveTo>
                  <a:lnTo>
                    <a:pt x="8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8" name="Line 269">
              <a:extLst>
                <a:ext uri="{FF2B5EF4-FFF2-40B4-BE49-F238E27FC236}">
                  <a16:creationId xmlns:a16="http://schemas.microsoft.com/office/drawing/2014/main" id="{9DBB1891-04D5-4140-B04E-5FFC36FA4DFA}"/>
                </a:ext>
              </a:extLst>
            </p:cNvPr>
            <p:cNvSpPr>
              <a:spLocks noChangeShapeType="1"/>
            </p:cNvSpPr>
            <p:nvPr/>
          </p:nvSpPr>
          <p:spPr bwMode="auto">
            <a:xfrm flipV="1">
              <a:off x="25582844" y="719151"/>
              <a:ext cx="1317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9" name="Freeform 270">
              <a:extLst>
                <a:ext uri="{FF2B5EF4-FFF2-40B4-BE49-F238E27FC236}">
                  <a16:creationId xmlns:a16="http://schemas.microsoft.com/office/drawing/2014/main" id="{91DA4661-A366-4A56-B42C-4F2EDCC46426}"/>
                </a:ext>
              </a:extLst>
            </p:cNvPr>
            <p:cNvSpPr>
              <a:spLocks/>
            </p:cNvSpPr>
            <p:nvPr/>
          </p:nvSpPr>
          <p:spPr bwMode="auto">
            <a:xfrm>
              <a:off x="25571731" y="741376"/>
              <a:ext cx="11113" cy="9525"/>
            </a:xfrm>
            <a:custGeom>
              <a:avLst/>
              <a:gdLst>
                <a:gd name="T0" fmla="*/ 0 w 7"/>
                <a:gd name="T1" fmla="*/ 6 h 6"/>
                <a:gd name="T2" fmla="*/ 7 w 7"/>
                <a:gd name="T3" fmla="*/ 0 h 6"/>
                <a:gd name="T4" fmla="*/ 0 w 7"/>
                <a:gd name="T5" fmla="*/ 6 h 6"/>
              </a:gdLst>
              <a:ahLst/>
              <a:cxnLst>
                <a:cxn ang="0">
                  <a:pos x="T0" y="T1"/>
                </a:cxn>
                <a:cxn ang="0">
                  <a:pos x="T2" y="T3"/>
                </a:cxn>
                <a:cxn ang="0">
                  <a:pos x="T4" y="T5"/>
                </a:cxn>
              </a:cxnLst>
              <a:rect l="0" t="0" r="r" b="b"/>
              <a:pathLst>
                <a:path w="7" h="6">
                  <a:moveTo>
                    <a:pt x="0" y="6"/>
                  </a:moveTo>
                  <a:lnTo>
                    <a:pt x="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0" name="Line 271">
              <a:extLst>
                <a:ext uri="{FF2B5EF4-FFF2-40B4-BE49-F238E27FC236}">
                  <a16:creationId xmlns:a16="http://schemas.microsoft.com/office/drawing/2014/main" id="{D0E370A0-5862-4311-A2D0-7D0CE0926495}"/>
                </a:ext>
              </a:extLst>
            </p:cNvPr>
            <p:cNvSpPr>
              <a:spLocks noChangeShapeType="1"/>
            </p:cNvSpPr>
            <p:nvPr/>
          </p:nvSpPr>
          <p:spPr bwMode="auto">
            <a:xfrm flipV="1">
              <a:off x="25571731" y="741376"/>
              <a:ext cx="1111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1" name="Freeform 272">
              <a:extLst>
                <a:ext uri="{FF2B5EF4-FFF2-40B4-BE49-F238E27FC236}">
                  <a16:creationId xmlns:a16="http://schemas.microsoft.com/office/drawing/2014/main" id="{DFC55378-81C6-444F-B0F0-C1383451C93D}"/>
                </a:ext>
              </a:extLst>
            </p:cNvPr>
            <p:cNvSpPr>
              <a:spLocks/>
            </p:cNvSpPr>
            <p:nvPr/>
          </p:nvSpPr>
          <p:spPr bwMode="auto">
            <a:xfrm>
              <a:off x="25524105" y="750901"/>
              <a:ext cx="47626" cy="17463"/>
            </a:xfrm>
            <a:custGeom>
              <a:avLst/>
              <a:gdLst>
                <a:gd name="T0" fmla="*/ 0 w 30"/>
                <a:gd name="T1" fmla="*/ 11 h 11"/>
                <a:gd name="T2" fmla="*/ 30 w 30"/>
                <a:gd name="T3" fmla="*/ 0 h 11"/>
                <a:gd name="T4" fmla="*/ 0 w 30"/>
                <a:gd name="T5" fmla="*/ 11 h 11"/>
              </a:gdLst>
              <a:ahLst/>
              <a:cxnLst>
                <a:cxn ang="0">
                  <a:pos x="T0" y="T1"/>
                </a:cxn>
                <a:cxn ang="0">
                  <a:pos x="T2" y="T3"/>
                </a:cxn>
                <a:cxn ang="0">
                  <a:pos x="T4" y="T5"/>
                </a:cxn>
              </a:cxnLst>
              <a:rect l="0" t="0" r="r" b="b"/>
              <a:pathLst>
                <a:path w="30" h="11">
                  <a:moveTo>
                    <a:pt x="0" y="11"/>
                  </a:moveTo>
                  <a:lnTo>
                    <a:pt x="30"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2" name="Line 273">
              <a:extLst>
                <a:ext uri="{FF2B5EF4-FFF2-40B4-BE49-F238E27FC236}">
                  <a16:creationId xmlns:a16="http://schemas.microsoft.com/office/drawing/2014/main" id="{451502C0-740E-45B8-83B5-9F676438D9D3}"/>
                </a:ext>
              </a:extLst>
            </p:cNvPr>
            <p:cNvSpPr>
              <a:spLocks noChangeShapeType="1"/>
            </p:cNvSpPr>
            <p:nvPr/>
          </p:nvSpPr>
          <p:spPr bwMode="auto">
            <a:xfrm flipV="1">
              <a:off x="25524105" y="750901"/>
              <a:ext cx="47626"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3" name="Freeform 274">
              <a:extLst>
                <a:ext uri="{FF2B5EF4-FFF2-40B4-BE49-F238E27FC236}">
                  <a16:creationId xmlns:a16="http://schemas.microsoft.com/office/drawing/2014/main" id="{DF4EE85B-1C52-4150-B951-3584D6CBB353}"/>
                </a:ext>
              </a:extLst>
            </p:cNvPr>
            <p:cNvSpPr>
              <a:spLocks/>
            </p:cNvSpPr>
            <p:nvPr/>
          </p:nvSpPr>
          <p:spPr bwMode="auto">
            <a:xfrm>
              <a:off x="25436792" y="768364"/>
              <a:ext cx="87313" cy="22225"/>
            </a:xfrm>
            <a:custGeom>
              <a:avLst/>
              <a:gdLst>
                <a:gd name="T0" fmla="*/ 0 w 55"/>
                <a:gd name="T1" fmla="*/ 14 h 14"/>
                <a:gd name="T2" fmla="*/ 55 w 55"/>
                <a:gd name="T3" fmla="*/ 0 h 14"/>
                <a:gd name="T4" fmla="*/ 0 w 55"/>
                <a:gd name="T5" fmla="*/ 14 h 14"/>
              </a:gdLst>
              <a:ahLst/>
              <a:cxnLst>
                <a:cxn ang="0">
                  <a:pos x="T0" y="T1"/>
                </a:cxn>
                <a:cxn ang="0">
                  <a:pos x="T2" y="T3"/>
                </a:cxn>
                <a:cxn ang="0">
                  <a:pos x="T4" y="T5"/>
                </a:cxn>
              </a:cxnLst>
              <a:rect l="0" t="0" r="r" b="b"/>
              <a:pathLst>
                <a:path w="55" h="14">
                  <a:moveTo>
                    <a:pt x="0" y="14"/>
                  </a:moveTo>
                  <a:lnTo>
                    <a:pt x="5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4" name="Line 275">
              <a:extLst>
                <a:ext uri="{FF2B5EF4-FFF2-40B4-BE49-F238E27FC236}">
                  <a16:creationId xmlns:a16="http://schemas.microsoft.com/office/drawing/2014/main" id="{9414ACC6-1727-46F1-A33A-1C0AD131E317}"/>
                </a:ext>
              </a:extLst>
            </p:cNvPr>
            <p:cNvSpPr>
              <a:spLocks noChangeShapeType="1"/>
            </p:cNvSpPr>
            <p:nvPr/>
          </p:nvSpPr>
          <p:spPr bwMode="auto">
            <a:xfrm flipV="1">
              <a:off x="25436792" y="768364"/>
              <a:ext cx="873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5" name="Freeform 276">
              <a:extLst>
                <a:ext uri="{FF2B5EF4-FFF2-40B4-BE49-F238E27FC236}">
                  <a16:creationId xmlns:a16="http://schemas.microsoft.com/office/drawing/2014/main" id="{EBD1F65D-E1F8-4438-B47C-BB61A639B92D}"/>
                </a:ext>
              </a:extLst>
            </p:cNvPr>
            <p:cNvSpPr>
              <a:spLocks/>
            </p:cNvSpPr>
            <p:nvPr/>
          </p:nvSpPr>
          <p:spPr bwMode="auto">
            <a:xfrm>
              <a:off x="25305028" y="790589"/>
              <a:ext cx="131764" cy="9525"/>
            </a:xfrm>
            <a:custGeom>
              <a:avLst/>
              <a:gdLst>
                <a:gd name="T0" fmla="*/ 0 w 83"/>
                <a:gd name="T1" fmla="*/ 6 h 6"/>
                <a:gd name="T2" fmla="*/ 83 w 83"/>
                <a:gd name="T3" fmla="*/ 0 h 6"/>
                <a:gd name="T4" fmla="*/ 0 w 83"/>
                <a:gd name="T5" fmla="*/ 6 h 6"/>
              </a:gdLst>
              <a:ahLst/>
              <a:cxnLst>
                <a:cxn ang="0">
                  <a:pos x="T0" y="T1"/>
                </a:cxn>
                <a:cxn ang="0">
                  <a:pos x="T2" y="T3"/>
                </a:cxn>
                <a:cxn ang="0">
                  <a:pos x="T4" y="T5"/>
                </a:cxn>
              </a:cxnLst>
              <a:rect l="0" t="0" r="r" b="b"/>
              <a:pathLst>
                <a:path w="83" h="6">
                  <a:moveTo>
                    <a:pt x="0" y="6"/>
                  </a:moveTo>
                  <a:lnTo>
                    <a:pt x="8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6" name="Line 277">
              <a:extLst>
                <a:ext uri="{FF2B5EF4-FFF2-40B4-BE49-F238E27FC236}">
                  <a16:creationId xmlns:a16="http://schemas.microsoft.com/office/drawing/2014/main" id="{03CAE5D7-9951-4DB6-B8EB-9DA8113F09AD}"/>
                </a:ext>
              </a:extLst>
            </p:cNvPr>
            <p:cNvSpPr>
              <a:spLocks noChangeShapeType="1"/>
            </p:cNvSpPr>
            <p:nvPr/>
          </p:nvSpPr>
          <p:spPr bwMode="auto">
            <a:xfrm flipV="1">
              <a:off x="25305028" y="790589"/>
              <a:ext cx="131764"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7" name="Freeform 278">
              <a:extLst>
                <a:ext uri="{FF2B5EF4-FFF2-40B4-BE49-F238E27FC236}">
                  <a16:creationId xmlns:a16="http://schemas.microsoft.com/office/drawing/2014/main" id="{795D1B96-09DB-43B8-89E5-DB55C7FD7666}"/>
                </a:ext>
              </a:extLst>
            </p:cNvPr>
            <p:cNvSpPr>
              <a:spLocks/>
            </p:cNvSpPr>
            <p:nvPr/>
          </p:nvSpPr>
          <p:spPr bwMode="auto">
            <a:xfrm>
              <a:off x="25263753" y="800114"/>
              <a:ext cx="41275" cy="22225"/>
            </a:xfrm>
            <a:custGeom>
              <a:avLst/>
              <a:gdLst>
                <a:gd name="T0" fmla="*/ 0 w 26"/>
                <a:gd name="T1" fmla="*/ 14 h 14"/>
                <a:gd name="T2" fmla="*/ 26 w 26"/>
                <a:gd name="T3" fmla="*/ 0 h 14"/>
                <a:gd name="T4" fmla="*/ 0 w 26"/>
                <a:gd name="T5" fmla="*/ 14 h 14"/>
              </a:gdLst>
              <a:ahLst/>
              <a:cxnLst>
                <a:cxn ang="0">
                  <a:pos x="T0" y="T1"/>
                </a:cxn>
                <a:cxn ang="0">
                  <a:pos x="T2" y="T3"/>
                </a:cxn>
                <a:cxn ang="0">
                  <a:pos x="T4" y="T5"/>
                </a:cxn>
              </a:cxnLst>
              <a:rect l="0" t="0" r="r" b="b"/>
              <a:pathLst>
                <a:path w="26" h="14">
                  <a:moveTo>
                    <a:pt x="0" y="14"/>
                  </a:moveTo>
                  <a:lnTo>
                    <a:pt x="26"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8" name="Line 279">
              <a:extLst>
                <a:ext uri="{FF2B5EF4-FFF2-40B4-BE49-F238E27FC236}">
                  <a16:creationId xmlns:a16="http://schemas.microsoft.com/office/drawing/2014/main" id="{E834DE28-2531-4819-9FB5-7EF74BE9333E}"/>
                </a:ext>
              </a:extLst>
            </p:cNvPr>
            <p:cNvSpPr>
              <a:spLocks noChangeShapeType="1"/>
            </p:cNvSpPr>
            <p:nvPr/>
          </p:nvSpPr>
          <p:spPr bwMode="auto">
            <a:xfrm flipV="1">
              <a:off x="25263753" y="800114"/>
              <a:ext cx="412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9" name="Freeform 280">
              <a:extLst>
                <a:ext uri="{FF2B5EF4-FFF2-40B4-BE49-F238E27FC236}">
                  <a16:creationId xmlns:a16="http://schemas.microsoft.com/office/drawing/2014/main" id="{C0B09A32-50B4-4DE3-9A93-89EA3A2A57D2}"/>
                </a:ext>
              </a:extLst>
            </p:cNvPr>
            <p:cNvSpPr>
              <a:spLocks/>
            </p:cNvSpPr>
            <p:nvPr/>
          </p:nvSpPr>
          <p:spPr bwMode="auto">
            <a:xfrm>
              <a:off x="25236765" y="822339"/>
              <a:ext cx="26988" cy="31750"/>
            </a:xfrm>
            <a:custGeom>
              <a:avLst/>
              <a:gdLst>
                <a:gd name="T0" fmla="*/ 0 w 17"/>
                <a:gd name="T1" fmla="*/ 20 h 20"/>
                <a:gd name="T2" fmla="*/ 17 w 17"/>
                <a:gd name="T3" fmla="*/ 0 h 20"/>
                <a:gd name="T4" fmla="*/ 0 w 17"/>
                <a:gd name="T5" fmla="*/ 20 h 20"/>
              </a:gdLst>
              <a:ahLst/>
              <a:cxnLst>
                <a:cxn ang="0">
                  <a:pos x="T0" y="T1"/>
                </a:cxn>
                <a:cxn ang="0">
                  <a:pos x="T2" y="T3"/>
                </a:cxn>
                <a:cxn ang="0">
                  <a:pos x="T4" y="T5"/>
                </a:cxn>
              </a:cxnLst>
              <a:rect l="0" t="0" r="r" b="b"/>
              <a:pathLst>
                <a:path w="17" h="20">
                  <a:moveTo>
                    <a:pt x="0" y="20"/>
                  </a:moveTo>
                  <a:lnTo>
                    <a:pt x="17"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0" name="Line 281">
              <a:extLst>
                <a:ext uri="{FF2B5EF4-FFF2-40B4-BE49-F238E27FC236}">
                  <a16:creationId xmlns:a16="http://schemas.microsoft.com/office/drawing/2014/main" id="{877D5870-884C-4315-98FB-4B151E726068}"/>
                </a:ext>
              </a:extLst>
            </p:cNvPr>
            <p:cNvSpPr>
              <a:spLocks noChangeShapeType="1"/>
            </p:cNvSpPr>
            <p:nvPr/>
          </p:nvSpPr>
          <p:spPr bwMode="auto">
            <a:xfrm flipV="1">
              <a:off x="25236765" y="822339"/>
              <a:ext cx="269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1" name="Freeform 282">
              <a:extLst>
                <a:ext uri="{FF2B5EF4-FFF2-40B4-BE49-F238E27FC236}">
                  <a16:creationId xmlns:a16="http://schemas.microsoft.com/office/drawing/2014/main" id="{9CCAB4D0-82F0-4BF3-9FC2-C64D81B849FA}"/>
                </a:ext>
              </a:extLst>
            </p:cNvPr>
            <p:cNvSpPr>
              <a:spLocks/>
            </p:cNvSpPr>
            <p:nvPr/>
          </p:nvSpPr>
          <p:spPr bwMode="auto">
            <a:xfrm>
              <a:off x="25198664" y="85408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2" name="Line 283">
              <a:extLst>
                <a:ext uri="{FF2B5EF4-FFF2-40B4-BE49-F238E27FC236}">
                  <a16:creationId xmlns:a16="http://schemas.microsoft.com/office/drawing/2014/main" id="{4A96CDBD-0099-4218-9304-314E0328ECBD}"/>
                </a:ext>
              </a:extLst>
            </p:cNvPr>
            <p:cNvSpPr>
              <a:spLocks noChangeShapeType="1"/>
            </p:cNvSpPr>
            <p:nvPr/>
          </p:nvSpPr>
          <p:spPr bwMode="auto">
            <a:xfrm flipV="1">
              <a:off x="25198664" y="85408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3" name="Freeform 284">
              <a:extLst>
                <a:ext uri="{FF2B5EF4-FFF2-40B4-BE49-F238E27FC236}">
                  <a16:creationId xmlns:a16="http://schemas.microsoft.com/office/drawing/2014/main" id="{0ACAABE0-049B-4F2E-869D-BB36EE25D8B6}"/>
                </a:ext>
              </a:extLst>
            </p:cNvPr>
            <p:cNvSpPr>
              <a:spLocks/>
            </p:cNvSpPr>
            <p:nvPr/>
          </p:nvSpPr>
          <p:spPr bwMode="auto">
            <a:xfrm>
              <a:off x="25170089" y="873139"/>
              <a:ext cx="28575" cy="20638"/>
            </a:xfrm>
            <a:custGeom>
              <a:avLst/>
              <a:gdLst>
                <a:gd name="T0" fmla="*/ 0 w 18"/>
                <a:gd name="T1" fmla="*/ 13 h 13"/>
                <a:gd name="T2" fmla="*/ 18 w 18"/>
                <a:gd name="T3" fmla="*/ 0 h 13"/>
                <a:gd name="T4" fmla="*/ 0 w 18"/>
                <a:gd name="T5" fmla="*/ 13 h 13"/>
              </a:gdLst>
              <a:ahLst/>
              <a:cxnLst>
                <a:cxn ang="0">
                  <a:pos x="T0" y="T1"/>
                </a:cxn>
                <a:cxn ang="0">
                  <a:pos x="T2" y="T3"/>
                </a:cxn>
                <a:cxn ang="0">
                  <a:pos x="T4" y="T5"/>
                </a:cxn>
              </a:cxnLst>
              <a:rect l="0" t="0" r="r" b="b"/>
              <a:pathLst>
                <a:path w="18" h="13">
                  <a:moveTo>
                    <a:pt x="0" y="13"/>
                  </a:moveTo>
                  <a:lnTo>
                    <a:pt x="1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4" name="Line 285">
              <a:extLst>
                <a:ext uri="{FF2B5EF4-FFF2-40B4-BE49-F238E27FC236}">
                  <a16:creationId xmlns:a16="http://schemas.microsoft.com/office/drawing/2014/main" id="{6C65119F-F93B-4D53-822C-6F9C2E7C1B34}"/>
                </a:ext>
              </a:extLst>
            </p:cNvPr>
            <p:cNvSpPr>
              <a:spLocks noChangeShapeType="1"/>
            </p:cNvSpPr>
            <p:nvPr/>
          </p:nvSpPr>
          <p:spPr bwMode="auto">
            <a:xfrm flipV="1">
              <a:off x="25170089" y="873139"/>
              <a:ext cx="285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5" name="Freeform 286">
              <a:extLst>
                <a:ext uri="{FF2B5EF4-FFF2-40B4-BE49-F238E27FC236}">
                  <a16:creationId xmlns:a16="http://schemas.microsoft.com/office/drawing/2014/main" id="{9FF0F341-B2F8-42D1-9773-15A60F70C5FC}"/>
                </a:ext>
              </a:extLst>
            </p:cNvPr>
            <p:cNvSpPr>
              <a:spLocks/>
            </p:cNvSpPr>
            <p:nvPr/>
          </p:nvSpPr>
          <p:spPr bwMode="auto">
            <a:xfrm>
              <a:off x="25139926" y="893777"/>
              <a:ext cx="30163" cy="9525"/>
            </a:xfrm>
            <a:custGeom>
              <a:avLst/>
              <a:gdLst>
                <a:gd name="T0" fmla="*/ 0 w 19"/>
                <a:gd name="T1" fmla="*/ 6 h 6"/>
                <a:gd name="T2" fmla="*/ 19 w 19"/>
                <a:gd name="T3" fmla="*/ 0 h 6"/>
                <a:gd name="T4" fmla="*/ 0 w 19"/>
                <a:gd name="T5" fmla="*/ 6 h 6"/>
              </a:gdLst>
              <a:ahLst/>
              <a:cxnLst>
                <a:cxn ang="0">
                  <a:pos x="T0" y="T1"/>
                </a:cxn>
                <a:cxn ang="0">
                  <a:pos x="T2" y="T3"/>
                </a:cxn>
                <a:cxn ang="0">
                  <a:pos x="T4" y="T5"/>
                </a:cxn>
              </a:cxnLst>
              <a:rect l="0" t="0" r="r" b="b"/>
              <a:pathLst>
                <a:path w="19" h="6">
                  <a:moveTo>
                    <a:pt x="0" y="6"/>
                  </a:moveTo>
                  <a:lnTo>
                    <a:pt x="1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6" name="Line 287">
              <a:extLst>
                <a:ext uri="{FF2B5EF4-FFF2-40B4-BE49-F238E27FC236}">
                  <a16:creationId xmlns:a16="http://schemas.microsoft.com/office/drawing/2014/main" id="{8800A97D-B41F-4041-8B6D-42E446C4147E}"/>
                </a:ext>
              </a:extLst>
            </p:cNvPr>
            <p:cNvSpPr>
              <a:spLocks noChangeShapeType="1"/>
            </p:cNvSpPr>
            <p:nvPr/>
          </p:nvSpPr>
          <p:spPr bwMode="auto">
            <a:xfrm flipV="1">
              <a:off x="25139926" y="893777"/>
              <a:ext cx="301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7" name="Freeform 288">
              <a:extLst>
                <a:ext uri="{FF2B5EF4-FFF2-40B4-BE49-F238E27FC236}">
                  <a16:creationId xmlns:a16="http://schemas.microsoft.com/office/drawing/2014/main" id="{826F9F9E-8ECD-45A0-BCF4-A7698B6A58CB}"/>
                </a:ext>
              </a:extLst>
            </p:cNvPr>
            <p:cNvSpPr>
              <a:spLocks/>
            </p:cNvSpPr>
            <p:nvPr/>
          </p:nvSpPr>
          <p:spPr bwMode="auto">
            <a:xfrm>
              <a:off x="25105001" y="903302"/>
              <a:ext cx="34925" cy="22225"/>
            </a:xfrm>
            <a:custGeom>
              <a:avLst/>
              <a:gdLst>
                <a:gd name="T0" fmla="*/ 0 w 22"/>
                <a:gd name="T1" fmla="*/ 14 h 14"/>
                <a:gd name="T2" fmla="*/ 22 w 22"/>
                <a:gd name="T3" fmla="*/ 0 h 14"/>
                <a:gd name="T4" fmla="*/ 0 w 22"/>
                <a:gd name="T5" fmla="*/ 14 h 14"/>
              </a:gdLst>
              <a:ahLst/>
              <a:cxnLst>
                <a:cxn ang="0">
                  <a:pos x="T0" y="T1"/>
                </a:cxn>
                <a:cxn ang="0">
                  <a:pos x="T2" y="T3"/>
                </a:cxn>
                <a:cxn ang="0">
                  <a:pos x="T4" y="T5"/>
                </a:cxn>
              </a:cxnLst>
              <a:rect l="0" t="0" r="r" b="b"/>
              <a:pathLst>
                <a:path w="22" h="14">
                  <a:moveTo>
                    <a:pt x="0" y="14"/>
                  </a:moveTo>
                  <a:lnTo>
                    <a:pt x="2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8" name="Line 289">
              <a:extLst>
                <a:ext uri="{FF2B5EF4-FFF2-40B4-BE49-F238E27FC236}">
                  <a16:creationId xmlns:a16="http://schemas.microsoft.com/office/drawing/2014/main" id="{F8515B64-C4C8-4B8E-B059-508EDB16CA9A}"/>
                </a:ext>
              </a:extLst>
            </p:cNvPr>
            <p:cNvSpPr>
              <a:spLocks noChangeShapeType="1"/>
            </p:cNvSpPr>
            <p:nvPr/>
          </p:nvSpPr>
          <p:spPr bwMode="auto">
            <a:xfrm flipV="1">
              <a:off x="25105001" y="903302"/>
              <a:ext cx="349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9" name="Freeform 290">
              <a:extLst>
                <a:ext uri="{FF2B5EF4-FFF2-40B4-BE49-F238E27FC236}">
                  <a16:creationId xmlns:a16="http://schemas.microsoft.com/office/drawing/2014/main" id="{2D71AFAA-734C-41DB-94F3-5601085BDA8D}"/>
                </a:ext>
              </a:extLst>
            </p:cNvPr>
            <p:cNvSpPr>
              <a:spLocks/>
            </p:cNvSpPr>
            <p:nvPr/>
          </p:nvSpPr>
          <p:spPr bwMode="auto">
            <a:xfrm>
              <a:off x="25027213" y="925527"/>
              <a:ext cx="77788" cy="19050"/>
            </a:xfrm>
            <a:custGeom>
              <a:avLst/>
              <a:gdLst>
                <a:gd name="T0" fmla="*/ 0 w 49"/>
                <a:gd name="T1" fmla="*/ 12 h 12"/>
                <a:gd name="T2" fmla="*/ 49 w 49"/>
                <a:gd name="T3" fmla="*/ 0 h 12"/>
                <a:gd name="T4" fmla="*/ 0 w 49"/>
                <a:gd name="T5" fmla="*/ 12 h 12"/>
              </a:gdLst>
              <a:ahLst/>
              <a:cxnLst>
                <a:cxn ang="0">
                  <a:pos x="T0" y="T1"/>
                </a:cxn>
                <a:cxn ang="0">
                  <a:pos x="T2" y="T3"/>
                </a:cxn>
                <a:cxn ang="0">
                  <a:pos x="T4" y="T5"/>
                </a:cxn>
              </a:cxnLst>
              <a:rect l="0" t="0" r="r" b="b"/>
              <a:pathLst>
                <a:path w="49" h="12">
                  <a:moveTo>
                    <a:pt x="0" y="12"/>
                  </a:moveTo>
                  <a:lnTo>
                    <a:pt x="4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0" name="Line 291">
              <a:extLst>
                <a:ext uri="{FF2B5EF4-FFF2-40B4-BE49-F238E27FC236}">
                  <a16:creationId xmlns:a16="http://schemas.microsoft.com/office/drawing/2014/main" id="{9D035C73-0C2F-4137-B838-8B906FA6EDB9}"/>
                </a:ext>
              </a:extLst>
            </p:cNvPr>
            <p:cNvSpPr>
              <a:spLocks noChangeShapeType="1"/>
            </p:cNvSpPr>
            <p:nvPr/>
          </p:nvSpPr>
          <p:spPr bwMode="auto">
            <a:xfrm flipV="1">
              <a:off x="25027213" y="925527"/>
              <a:ext cx="777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1" name="Freeform 292">
              <a:extLst>
                <a:ext uri="{FF2B5EF4-FFF2-40B4-BE49-F238E27FC236}">
                  <a16:creationId xmlns:a16="http://schemas.microsoft.com/office/drawing/2014/main" id="{B81A653F-0CBF-4F21-87FE-5F52076D457F}"/>
                </a:ext>
              </a:extLst>
            </p:cNvPr>
            <p:cNvSpPr>
              <a:spLocks/>
            </p:cNvSpPr>
            <p:nvPr/>
          </p:nvSpPr>
          <p:spPr bwMode="auto">
            <a:xfrm>
              <a:off x="24957362" y="944577"/>
              <a:ext cx="69851" cy="12700"/>
            </a:xfrm>
            <a:custGeom>
              <a:avLst/>
              <a:gdLst>
                <a:gd name="T0" fmla="*/ 0 w 44"/>
                <a:gd name="T1" fmla="*/ 8 h 8"/>
                <a:gd name="T2" fmla="*/ 44 w 44"/>
                <a:gd name="T3" fmla="*/ 0 h 8"/>
                <a:gd name="T4" fmla="*/ 0 w 44"/>
                <a:gd name="T5" fmla="*/ 8 h 8"/>
              </a:gdLst>
              <a:ahLst/>
              <a:cxnLst>
                <a:cxn ang="0">
                  <a:pos x="T0" y="T1"/>
                </a:cxn>
                <a:cxn ang="0">
                  <a:pos x="T2" y="T3"/>
                </a:cxn>
                <a:cxn ang="0">
                  <a:pos x="T4" y="T5"/>
                </a:cxn>
              </a:cxnLst>
              <a:rect l="0" t="0" r="r" b="b"/>
              <a:pathLst>
                <a:path w="44" h="8">
                  <a:moveTo>
                    <a:pt x="0" y="8"/>
                  </a:moveTo>
                  <a:lnTo>
                    <a:pt x="4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2" name="Line 293">
              <a:extLst>
                <a:ext uri="{FF2B5EF4-FFF2-40B4-BE49-F238E27FC236}">
                  <a16:creationId xmlns:a16="http://schemas.microsoft.com/office/drawing/2014/main" id="{9D266132-6385-43AB-95FD-1C212B4FDF35}"/>
                </a:ext>
              </a:extLst>
            </p:cNvPr>
            <p:cNvSpPr>
              <a:spLocks noChangeShapeType="1"/>
            </p:cNvSpPr>
            <p:nvPr/>
          </p:nvSpPr>
          <p:spPr bwMode="auto">
            <a:xfrm flipV="1">
              <a:off x="24957362" y="944577"/>
              <a:ext cx="69851"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3" name="Freeform 294">
              <a:extLst>
                <a:ext uri="{FF2B5EF4-FFF2-40B4-BE49-F238E27FC236}">
                  <a16:creationId xmlns:a16="http://schemas.microsoft.com/office/drawing/2014/main" id="{F7811D9C-9690-4297-B9FE-835697794A6F}"/>
                </a:ext>
              </a:extLst>
            </p:cNvPr>
            <p:cNvSpPr>
              <a:spLocks/>
            </p:cNvSpPr>
            <p:nvPr/>
          </p:nvSpPr>
          <p:spPr bwMode="auto">
            <a:xfrm>
              <a:off x="24920849" y="957277"/>
              <a:ext cx="36513" cy="19050"/>
            </a:xfrm>
            <a:custGeom>
              <a:avLst/>
              <a:gdLst>
                <a:gd name="T0" fmla="*/ 0 w 23"/>
                <a:gd name="T1" fmla="*/ 12 h 12"/>
                <a:gd name="T2" fmla="*/ 23 w 23"/>
                <a:gd name="T3" fmla="*/ 0 h 12"/>
                <a:gd name="T4" fmla="*/ 0 w 23"/>
                <a:gd name="T5" fmla="*/ 12 h 12"/>
              </a:gdLst>
              <a:ahLst/>
              <a:cxnLst>
                <a:cxn ang="0">
                  <a:pos x="T0" y="T1"/>
                </a:cxn>
                <a:cxn ang="0">
                  <a:pos x="T2" y="T3"/>
                </a:cxn>
                <a:cxn ang="0">
                  <a:pos x="T4" y="T5"/>
                </a:cxn>
              </a:cxnLst>
              <a:rect l="0" t="0" r="r" b="b"/>
              <a:pathLst>
                <a:path w="23" h="12">
                  <a:moveTo>
                    <a:pt x="0" y="12"/>
                  </a:moveTo>
                  <a:lnTo>
                    <a:pt x="2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4" name="Line 295">
              <a:extLst>
                <a:ext uri="{FF2B5EF4-FFF2-40B4-BE49-F238E27FC236}">
                  <a16:creationId xmlns:a16="http://schemas.microsoft.com/office/drawing/2014/main" id="{356C565D-576F-4973-8A3B-97DA03E6FACA}"/>
                </a:ext>
              </a:extLst>
            </p:cNvPr>
            <p:cNvSpPr>
              <a:spLocks noChangeShapeType="1"/>
            </p:cNvSpPr>
            <p:nvPr/>
          </p:nvSpPr>
          <p:spPr bwMode="auto">
            <a:xfrm flipV="1">
              <a:off x="24920849" y="957277"/>
              <a:ext cx="365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5" name="Freeform 296">
              <a:extLst>
                <a:ext uri="{FF2B5EF4-FFF2-40B4-BE49-F238E27FC236}">
                  <a16:creationId xmlns:a16="http://schemas.microsoft.com/office/drawing/2014/main" id="{B4D65672-2B5A-4385-B279-6FE4243257A0}"/>
                </a:ext>
              </a:extLst>
            </p:cNvPr>
            <p:cNvSpPr>
              <a:spLocks/>
            </p:cNvSpPr>
            <p:nvPr/>
          </p:nvSpPr>
          <p:spPr bwMode="auto">
            <a:xfrm>
              <a:off x="24860523" y="976327"/>
              <a:ext cx="60326" cy="20638"/>
            </a:xfrm>
            <a:custGeom>
              <a:avLst/>
              <a:gdLst>
                <a:gd name="T0" fmla="*/ 0 w 38"/>
                <a:gd name="T1" fmla="*/ 13 h 13"/>
                <a:gd name="T2" fmla="*/ 38 w 38"/>
                <a:gd name="T3" fmla="*/ 0 h 13"/>
                <a:gd name="T4" fmla="*/ 0 w 38"/>
                <a:gd name="T5" fmla="*/ 13 h 13"/>
              </a:gdLst>
              <a:ahLst/>
              <a:cxnLst>
                <a:cxn ang="0">
                  <a:pos x="T0" y="T1"/>
                </a:cxn>
                <a:cxn ang="0">
                  <a:pos x="T2" y="T3"/>
                </a:cxn>
                <a:cxn ang="0">
                  <a:pos x="T4" y="T5"/>
                </a:cxn>
              </a:cxnLst>
              <a:rect l="0" t="0" r="r" b="b"/>
              <a:pathLst>
                <a:path w="38" h="13">
                  <a:moveTo>
                    <a:pt x="0" y="13"/>
                  </a:moveTo>
                  <a:lnTo>
                    <a:pt x="3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6" name="Line 297">
              <a:extLst>
                <a:ext uri="{FF2B5EF4-FFF2-40B4-BE49-F238E27FC236}">
                  <a16:creationId xmlns:a16="http://schemas.microsoft.com/office/drawing/2014/main" id="{294D5E46-2127-418C-8C0A-16B14518EF98}"/>
                </a:ext>
              </a:extLst>
            </p:cNvPr>
            <p:cNvSpPr>
              <a:spLocks noChangeShapeType="1"/>
            </p:cNvSpPr>
            <p:nvPr/>
          </p:nvSpPr>
          <p:spPr bwMode="auto">
            <a:xfrm flipV="1">
              <a:off x="24860523" y="976327"/>
              <a:ext cx="6032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7" name="Freeform 298">
              <a:extLst>
                <a:ext uri="{FF2B5EF4-FFF2-40B4-BE49-F238E27FC236}">
                  <a16:creationId xmlns:a16="http://schemas.microsoft.com/office/drawing/2014/main" id="{D83CDD78-2D13-4968-8DC0-7CAD03428109}"/>
                </a:ext>
              </a:extLst>
            </p:cNvPr>
            <p:cNvSpPr>
              <a:spLocks/>
            </p:cNvSpPr>
            <p:nvPr/>
          </p:nvSpPr>
          <p:spPr bwMode="auto">
            <a:xfrm>
              <a:off x="24850998" y="996965"/>
              <a:ext cx="9525" cy="19050"/>
            </a:xfrm>
            <a:custGeom>
              <a:avLst/>
              <a:gdLst>
                <a:gd name="T0" fmla="*/ 0 w 6"/>
                <a:gd name="T1" fmla="*/ 12 h 12"/>
                <a:gd name="T2" fmla="*/ 6 w 6"/>
                <a:gd name="T3" fmla="*/ 0 h 12"/>
                <a:gd name="T4" fmla="*/ 0 w 6"/>
                <a:gd name="T5" fmla="*/ 12 h 12"/>
              </a:gdLst>
              <a:ahLst/>
              <a:cxnLst>
                <a:cxn ang="0">
                  <a:pos x="T0" y="T1"/>
                </a:cxn>
                <a:cxn ang="0">
                  <a:pos x="T2" y="T3"/>
                </a:cxn>
                <a:cxn ang="0">
                  <a:pos x="T4" y="T5"/>
                </a:cxn>
              </a:cxnLst>
              <a:rect l="0" t="0" r="r" b="b"/>
              <a:pathLst>
                <a:path w="6" h="12">
                  <a:moveTo>
                    <a:pt x="0" y="12"/>
                  </a:moveTo>
                  <a:lnTo>
                    <a:pt x="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8" name="Line 299">
              <a:extLst>
                <a:ext uri="{FF2B5EF4-FFF2-40B4-BE49-F238E27FC236}">
                  <a16:creationId xmlns:a16="http://schemas.microsoft.com/office/drawing/2014/main" id="{5986BC13-1D03-486D-A471-88C70195098C}"/>
                </a:ext>
              </a:extLst>
            </p:cNvPr>
            <p:cNvSpPr>
              <a:spLocks noChangeShapeType="1"/>
            </p:cNvSpPr>
            <p:nvPr/>
          </p:nvSpPr>
          <p:spPr bwMode="auto">
            <a:xfrm flipV="1">
              <a:off x="24850998" y="996965"/>
              <a:ext cx="952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9" name="Freeform 300">
              <a:extLst>
                <a:ext uri="{FF2B5EF4-FFF2-40B4-BE49-F238E27FC236}">
                  <a16:creationId xmlns:a16="http://schemas.microsoft.com/office/drawing/2014/main" id="{317BA348-04C4-4635-AB03-2A5C2C628849}"/>
                </a:ext>
              </a:extLst>
            </p:cNvPr>
            <p:cNvSpPr>
              <a:spLocks/>
            </p:cNvSpPr>
            <p:nvPr/>
          </p:nvSpPr>
          <p:spPr bwMode="auto">
            <a:xfrm>
              <a:off x="24814485" y="1016015"/>
              <a:ext cx="36513" cy="12700"/>
            </a:xfrm>
            <a:custGeom>
              <a:avLst/>
              <a:gdLst>
                <a:gd name="T0" fmla="*/ 0 w 23"/>
                <a:gd name="T1" fmla="*/ 8 h 8"/>
                <a:gd name="T2" fmla="*/ 23 w 23"/>
                <a:gd name="T3" fmla="*/ 0 h 8"/>
                <a:gd name="T4" fmla="*/ 0 w 23"/>
                <a:gd name="T5" fmla="*/ 8 h 8"/>
              </a:gdLst>
              <a:ahLst/>
              <a:cxnLst>
                <a:cxn ang="0">
                  <a:pos x="T0" y="T1"/>
                </a:cxn>
                <a:cxn ang="0">
                  <a:pos x="T2" y="T3"/>
                </a:cxn>
                <a:cxn ang="0">
                  <a:pos x="T4" y="T5"/>
                </a:cxn>
              </a:cxnLst>
              <a:rect l="0" t="0" r="r" b="b"/>
              <a:pathLst>
                <a:path w="23" h="8">
                  <a:moveTo>
                    <a:pt x="0" y="8"/>
                  </a:moveTo>
                  <a:lnTo>
                    <a:pt x="23"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0" name="Line 301">
              <a:extLst>
                <a:ext uri="{FF2B5EF4-FFF2-40B4-BE49-F238E27FC236}">
                  <a16:creationId xmlns:a16="http://schemas.microsoft.com/office/drawing/2014/main" id="{6596C1EF-CD18-48C6-B621-E261B60F2D93}"/>
                </a:ext>
              </a:extLst>
            </p:cNvPr>
            <p:cNvSpPr>
              <a:spLocks noChangeShapeType="1"/>
            </p:cNvSpPr>
            <p:nvPr/>
          </p:nvSpPr>
          <p:spPr bwMode="auto">
            <a:xfrm flipV="1">
              <a:off x="24814485" y="1016015"/>
              <a:ext cx="365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1" name="Freeform 302">
              <a:extLst>
                <a:ext uri="{FF2B5EF4-FFF2-40B4-BE49-F238E27FC236}">
                  <a16:creationId xmlns:a16="http://schemas.microsoft.com/office/drawing/2014/main" id="{C2E3AFA8-4789-4B31-B353-E95AABBD4A30}"/>
                </a:ext>
              </a:extLst>
            </p:cNvPr>
            <p:cNvSpPr>
              <a:spLocks/>
            </p:cNvSpPr>
            <p:nvPr/>
          </p:nvSpPr>
          <p:spPr bwMode="auto">
            <a:xfrm>
              <a:off x="24801785" y="102871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2" name="Line 303">
              <a:extLst>
                <a:ext uri="{FF2B5EF4-FFF2-40B4-BE49-F238E27FC236}">
                  <a16:creationId xmlns:a16="http://schemas.microsoft.com/office/drawing/2014/main" id="{E2EF336C-67BF-4E5B-A2BB-28EE6B040F85}"/>
                </a:ext>
              </a:extLst>
            </p:cNvPr>
            <p:cNvSpPr>
              <a:spLocks noChangeShapeType="1"/>
            </p:cNvSpPr>
            <p:nvPr/>
          </p:nvSpPr>
          <p:spPr bwMode="auto">
            <a:xfrm flipV="1">
              <a:off x="24801785" y="102871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3" name="Freeform 304">
              <a:extLst>
                <a:ext uri="{FF2B5EF4-FFF2-40B4-BE49-F238E27FC236}">
                  <a16:creationId xmlns:a16="http://schemas.microsoft.com/office/drawing/2014/main" id="{332280E9-DD65-46F8-A186-83DF38C5EC37}"/>
                </a:ext>
              </a:extLst>
            </p:cNvPr>
            <p:cNvSpPr>
              <a:spLocks/>
            </p:cNvSpPr>
            <p:nvPr/>
          </p:nvSpPr>
          <p:spPr bwMode="auto">
            <a:xfrm>
              <a:off x="24725584" y="1047765"/>
              <a:ext cx="76201" cy="22225"/>
            </a:xfrm>
            <a:custGeom>
              <a:avLst/>
              <a:gdLst>
                <a:gd name="T0" fmla="*/ 0 w 48"/>
                <a:gd name="T1" fmla="*/ 14 h 14"/>
                <a:gd name="T2" fmla="*/ 48 w 48"/>
                <a:gd name="T3" fmla="*/ 0 h 14"/>
                <a:gd name="T4" fmla="*/ 0 w 48"/>
                <a:gd name="T5" fmla="*/ 14 h 14"/>
              </a:gdLst>
              <a:ahLst/>
              <a:cxnLst>
                <a:cxn ang="0">
                  <a:pos x="T0" y="T1"/>
                </a:cxn>
                <a:cxn ang="0">
                  <a:pos x="T2" y="T3"/>
                </a:cxn>
                <a:cxn ang="0">
                  <a:pos x="T4" y="T5"/>
                </a:cxn>
              </a:cxnLst>
              <a:rect l="0" t="0" r="r" b="b"/>
              <a:pathLst>
                <a:path w="48" h="14">
                  <a:moveTo>
                    <a:pt x="0" y="14"/>
                  </a:moveTo>
                  <a:lnTo>
                    <a:pt x="4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4" name="Line 305">
              <a:extLst>
                <a:ext uri="{FF2B5EF4-FFF2-40B4-BE49-F238E27FC236}">
                  <a16:creationId xmlns:a16="http://schemas.microsoft.com/office/drawing/2014/main" id="{5CB38D6D-E5EC-4E19-80E4-3CEA81A44E73}"/>
                </a:ext>
              </a:extLst>
            </p:cNvPr>
            <p:cNvSpPr>
              <a:spLocks noChangeShapeType="1"/>
            </p:cNvSpPr>
            <p:nvPr/>
          </p:nvSpPr>
          <p:spPr bwMode="auto">
            <a:xfrm flipV="1">
              <a:off x="24725584" y="1047765"/>
              <a:ext cx="76201"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5" name="Freeform 306">
              <a:extLst>
                <a:ext uri="{FF2B5EF4-FFF2-40B4-BE49-F238E27FC236}">
                  <a16:creationId xmlns:a16="http://schemas.microsoft.com/office/drawing/2014/main" id="{499F8DE9-48B4-4C51-8656-B96BD7734721}"/>
                </a:ext>
              </a:extLst>
            </p:cNvPr>
            <p:cNvSpPr>
              <a:spLocks/>
            </p:cNvSpPr>
            <p:nvPr/>
          </p:nvSpPr>
          <p:spPr bwMode="auto">
            <a:xfrm>
              <a:off x="24673196" y="1069990"/>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6" name="Line 307">
              <a:extLst>
                <a:ext uri="{FF2B5EF4-FFF2-40B4-BE49-F238E27FC236}">
                  <a16:creationId xmlns:a16="http://schemas.microsoft.com/office/drawing/2014/main" id="{F4B9E86A-08D1-4AA9-B87E-523B40FA25A5}"/>
                </a:ext>
              </a:extLst>
            </p:cNvPr>
            <p:cNvSpPr>
              <a:spLocks noChangeShapeType="1"/>
            </p:cNvSpPr>
            <p:nvPr/>
          </p:nvSpPr>
          <p:spPr bwMode="auto">
            <a:xfrm flipV="1">
              <a:off x="24673196" y="1069990"/>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7" name="Freeform 308">
              <a:extLst>
                <a:ext uri="{FF2B5EF4-FFF2-40B4-BE49-F238E27FC236}">
                  <a16:creationId xmlns:a16="http://schemas.microsoft.com/office/drawing/2014/main" id="{9B037390-F713-439B-82F9-6B74F8FC77B2}"/>
                </a:ext>
              </a:extLst>
            </p:cNvPr>
            <p:cNvSpPr>
              <a:spLocks/>
            </p:cNvSpPr>
            <p:nvPr/>
          </p:nvSpPr>
          <p:spPr bwMode="auto">
            <a:xfrm>
              <a:off x="24641446" y="1079515"/>
              <a:ext cx="31750" cy="20638"/>
            </a:xfrm>
            <a:custGeom>
              <a:avLst/>
              <a:gdLst>
                <a:gd name="T0" fmla="*/ 0 w 20"/>
                <a:gd name="T1" fmla="*/ 13 h 13"/>
                <a:gd name="T2" fmla="*/ 20 w 20"/>
                <a:gd name="T3" fmla="*/ 0 h 13"/>
                <a:gd name="T4" fmla="*/ 0 w 20"/>
                <a:gd name="T5" fmla="*/ 13 h 13"/>
              </a:gdLst>
              <a:ahLst/>
              <a:cxnLst>
                <a:cxn ang="0">
                  <a:pos x="T0" y="T1"/>
                </a:cxn>
                <a:cxn ang="0">
                  <a:pos x="T2" y="T3"/>
                </a:cxn>
                <a:cxn ang="0">
                  <a:pos x="T4" y="T5"/>
                </a:cxn>
              </a:cxnLst>
              <a:rect l="0" t="0" r="r" b="b"/>
              <a:pathLst>
                <a:path w="20" h="13">
                  <a:moveTo>
                    <a:pt x="0" y="13"/>
                  </a:moveTo>
                  <a:lnTo>
                    <a:pt x="2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8" name="Line 309">
              <a:extLst>
                <a:ext uri="{FF2B5EF4-FFF2-40B4-BE49-F238E27FC236}">
                  <a16:creationId xmlns:a16="http://schemas.microsoft.com/office/drawing/2014/main" id="{56884F15-96AF-4D83-A47E-EB25965B7A02}"/>
                </a:ext>
              </a:extLst>
            </p:cNvPr>
            <p:cNvSpPr>
              <a:spLocks noChangeShapeType="1"/>
            </p:cNvSpPr>
            <p:nvPr/>
          </p:nvSpPr>
          <p:spPr bwMode="auto">
            <a:xfrm flipV="1">
              <a:off x="24641446" y="1079515"/>
              <a:ext cx="3175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9" name="Freeform 310">
              <a:extLst>
                <a:ext uri="{FF2B5EF4-FFF2-40B4-BE49-F238E27FC236}">
                  <a16:creationId xmlns:a16="http://schemas.microsoft.com/office/drawing/2014/main" id="{2CBE62FF-45D4-4C27-A674-5D7BF27A847A}"/>
                </a:ext>
              </a:extLst>
            </p:cNvPr>
            <p:cNvSpPr>
              <a:spLocks/>
            </p:cNvSpPr>
            <p:nvPr/>
          </p:nvSpPr>
          <p:spPr bwMode="auto">
            <a:xfrm>
              <a:off x="24612871" y="1100153"/>
              <a:ext cx="28575" cy="19050"/>
            </a:xfrm>
            <a:custGeom>
              <a:avLst/>
              <a:gdLst>
                <a:gd name="T0" fmla="*/ 0 w 18"/>
                <a:gd name="T1" fmla="*/ 12 h 12"/>
                <a:gd name="T2" fmla="*/ 18 w 18"/>
                <a:gd name="T3" fmla="*/ 0 h 12"/>
                <a:gd name="T4" fmla="*/ 0 w 18"/>
                <a:gd name="T5" fmla="*/ 12 h 12"/>
              </a:gdLst>
              <a:ahLst/>
              <a:cxnLst>
                <a:cxn ang="0">
                  <a:pos x="T0" y="T1"/>
                </a:cxn>
                <a:cxn ang="0">
                  <a:pos x="T2" y="T3"/>
                </a:cxn>
                <a:cxn ang="0">
                  <a:pos x="T4" y="T5"/>
                </a:cxn>
              </a:cxnLst>
              <a:rect l="0" t="0" r="r" b="b"/>
              <a:pathLst>
                <a:path w="18" h="12">
                  <a:moveTo>
                    <a:pt x="0" y="12"/>
                  </a:moveTo>
                  <a:lnTo>
                    <a:pt x="1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0" name="Line 311">
              <a:extLst>
                <a:ext uri="{FF2B5EF4-FFF2-40B4-BE49-F238E27FC236}">
                  <a16:creationId xmlns:a16="http://schemas.microsoft.com/office/drawing/2014/main" id="{14B1DA41-B18C-4E3C-ABF9-D4DEB444619C}"/>
                </a:ext>
              </a:extLst>
            </p:cNvPr>
            <p:cNvSpPr>
              <a:spLocks noChangeShapeType="1"/>
            </p:cNvSpPr>
            <p:nvPr/>
          </p:nvSpPr>
          <p:spPr bwMode="auto">
            <a:xfrm flipV="1">
              <a:off x="24612871" y="1100153"/>
              <a:ext cx="285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1" name="Freeform 312">
              <a:extLst>
                <a:ext uri="{FF2B5EF4-FFF2-40B4-BE49-F238E27FC236}">
                  <a16:creationId xmlns:a16="http://schemas.microsoft.com/office/drawing/2014/main" id="{04E92C12-49AA-4F25-86DB-B72A192A1148}"/>
                </a:ext>
              </a:extLst>
            </p:cNvPr>
            <p:cNvSpPr>
              <a:spLocks/>
            </p:cNvSpPr>
            <p:nvPr/>
          </p:nvSpPr>
          <p:spPr bwMode="auto">
            <a:xfrm>
              <a:off x="24489044" y="1119203"/>
              <a:ext cx="123826" cy="12700"/>
            </a:xfrm>
            <a:custGeom>
              <a:avLst/>
              <a:gdLst>
                <a:gd name="T0" fmla="*/ 0 w 78"/>
                <a:gd name="T1" fmla="*/ 8 h 8"/>
                <a:gd name="T2" fmla="*/ 78 w 78"/>
                <a:gd name="T3" fmla="*/ 0 h 8"/>
                <a:gd name="T4" fmla="*/ 0 w 78"/>
                <a:gd name="T5" fmla="*/ 8 h 8"/>
              </a:gdLst>
              <a:ahLst/>
              <a:cxnLst>
                <a:cxn ang="0">
                  <a:pos x="T0" y="T1"/>
                </a:cxn>
                <a:cxn ang="0">
                  <a:pos x="T2" y="T3"/>
                </a:cxn>
                <a:cxn ang="0">
                  <a:pos x="T4" y="T5"/>
                </a:cxn>
              </a:cxnLst>
              <a:rect l="0" t="0" r="r" b="b"/>
              <a:pathLst>
                <a:path w="78" h="8">
                  <a:moveTo>
                    <a:pt x="0" y="8"/>
                  </a:moveTo>
                  <a:lnTo>
                    <a:pt x="78"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2" name="Line 313">
              <a:extLst>
                <a:ext uri="{FF2B5EF4-FFF2-40B4-BE49-F238E27FC236}">
                  <a16:creationId xmlns:a16="http://schemas.microsoft.com/office/drawing/2014/main" id="{5093B454-194C-4529-B110-97981B11A24F}"/>
                </a:ext>
              </a:extLst>
            </p:cNvPr>
            <p:cNvSpPr>
              <a:spLocks noChangeShapeType="1"/>
            </p:cNvSpPr>
            <p:nvPr/>
          </p:nvSpPr>
          <p:spPr bwMode="auto">
            <a:xfrm flipV="1">
              <a:off x="24489044" y="1119203"/>
              <a:ext cx="12382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3" name="Freeform 314">
              <a:extLst>
                <a:ext uri="{FF2B5EF4-FFF2-40B4-BE49-F238E27FC236}">
                  <a16:creationId xmlns:a16="http://schemas.microsoft.com/office/drawing/2014/main" id="{B761E965-5489-45B3-8D94-0F29E8BD27F4}"/>
                </a:ext>
              </a:extLst>
            </p:cNvPr>
            <p:cNvSpPr>
              <a:spLocks/>
            </p:cNvSpPr>
            <p:nvPr/>
          </p:nvSpPr>
          <p:spPr bwMode="auto">
            <a:xfrm>
              <a:off x="24441419" y="1131903"/>
              <a:ext cx="47626" cy="41275"/>
            </a:xfrm>
            <a:custGeom>
              <a:avLst/>
              <a:gdLst>
                <a:gd name="T0" fmla="*/ 0 w 30"/>
                <a:gd name="T1" fmla="*/ 26 h 26"/>
                <a:gd name="T2" fmla="*/ 30 w 30"/>
                <a:gd name="T3" fmla="*/ 0 h 26"/>
                <a:gd name="T4" fmla="*/ 0 w 30"/>
                <a:gd name="T5" fmla="*/ 26 h 26"/>
              </a:gdLst>
              <a:ahLst/>
              <a:cxnLst>
                <a:cxn ang="0">
                  <a:pos x="T0" y="T1"/>
                </a:cxn>
                <a:cxn ang="0">
                  <a:pos x="T2" y="T3"/>
                </a:cxn>
                <a:cxn ang="0">
                  <a:pos x="T4" y="T5"/>
                </a:cxn>
              </a:cxnLst>
              <a:rect l="0" t="0" r="r" b="b"/>
              <a:pathLst>
                <a:path w="30" h="26">
                  <a:moveTo>
                    <a:pt x="0" y="26"/>
                  </a:moveTo>
                  <a:lnTo>
                    <a:pt x="30"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4" name="Line 315">
              <a:extLst>
                <a:ext uri="{FF2B5EF4-FFF2-40B4-BE49-F238E27FC236}">
                  <a16:creationId xmlns:a16="http://schemas.microsoft.com/office/drawing/2014/main" id="{3230ECDB-20BD-4BB8-BE23-E804077E45CD}"/>
                </a:ext>
              </a:extLst>
            </p:cNvPr>
            <p:cNvSpPr>
              <a:spLocks noChangeShapeType="1"/>
            </p:cNvSpPr>
            <p:nvPr/>
          </p:nvSpPr>
          <p:spPr bwMode="auto">
            <a:xfrm flipV="1">
              <a:off x="24441419" y="1131903"/>
              <a:ext cx="47626"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5" name="Line 316">
              <a:extLst>
                <a:ext uri="{FF2B5EF4-FFF2-40B4-BE49-F238E27FC236}">
                  <a16:creationId xmlns:a16="http://schemas.microsoft.com/office/drawing/2014/main" id="{E07DEC53-7BBD-4D4E-92EA-306E832E6320}"/>
                </a:ext>
              </a:extLst>
            </p:cNvPr>
            <p:cNvSpPr>
              <a:spLocks noChangeShapeType="1"/>
            </p:cNvSpPr>
            <p:nvPr/>
          </p:nvSpPr>
          <p:spPr bwMode="auto">
            <a:xfrm flipV="1">
              <a:off x="24441419" y="1131903"/>
              <a:ext cx="47626"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7" name="Freeform 317">
              <a:extLst>
                <a:ext uri="{FF2B5EF4-FFF2-40B4-BE49-F238E27FC236}">
                  <a16:creationId xmlns:a16="http://schemas.microsoft.com/office/drawing/2014/main" id="{45842997-865C-41E3-96DC-60135CFBA63B}"/>
                </a:ext>
              </a:extLst>
            </p:cNvPr>
            <p:cNvSpPr>
              <a:spLocks/>
            </p:cNvSpPr>
            <p:nvPr/>
          </p:nvSpPr>
          <p:spPr bwMode="auto">
            <a:xfrm>
              <a:off x="24363630" y="1173178"/>
              <a:ext cx="77788" cy="9525"/>
            </a:xfrm>
            <a:custGeom>
              <a:avLst/>
              <a:gdLst>
                <a:gd name="T0" fmla="*/ 0 w 49"/>
                <a:gd name="T1" fmla="*/ 6 h 6"/>
                <a:gd name="T2" fmla="*/ 49 w 49"/>
                <a:gd name="T3" fmla="*/ 0 h 6"/>
                <a:gd name="T4" fmla="*/ 0 w 49"/>
                <a:gd name="T5" fmla="*/ 6 h 6"/>
              </a:gdLst>
              <a:ahLst/>
              <a:cxnLst>
                <a:cxn ang="0">
                  <a:pos x="T0" y="T1"/>
                </a:cxn>
                <a:cxn ang="0">
                  <a:pos x="T2" y="T3"/>
                </a:cxn>
                <a:cxn ang="0">
                  <a:pos x="T4" y="T5"/>
                </a:cxn>
              </a:cxnLst>
              <a:rect l="0" t="0" r="r" b="b"/>
              <a:pathLst>
                <a:path w="49" h="6">
                  <a:moveTo>
                    <a:pt x="0" y="6"/>
                  </a:moveTo>
                  <a:lnTo>
                    <a:pt x="4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8" name="Line 318">
              <a:extLst>
                <a:ext uri="{FF2B5EF4-FFF2-40B4-BE49-F238E27FC236}">
                  <a16:creationId xmlns:a16="http://schemas.microsoft.com/office/drawing/2014/main" id="{0F7E9AA5-56ED-41BB-ABBB-24779587454F}"/>
                </a:ext>
              </a:extLst>
            </p:cNvPr>
            <p:cNvSpPr>
              <a:spLocks noChangeShapeType="1"/>
            </p:cNvSpPr>
            <p:nvPr/>
          </p:nvSpPr>
          <p:spPr bwMode="auto">
            <a:xfrm flipV="1">
              <a:off x="24363630" y="1173178"/>
              <a:ext cx="777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9" name="Freeform 319">
              <a:extLst>
                <a:ext uri="{FF2B5EF4-FFF2-40B4-BE49-F238E27FC236}">
                  <a16:creationId xmlns:a16="http://schemas.microsoft.com/office/drawing/2014/main" id="{74B71139-2EC0-45A0-9F31-A479487B2704}"/>
                </a:ext>
              </a:extLst>
            </p:cNvPr>
            <p:cNvSpPr>
              <a:spLocks/>
            </p:cNvSpPr>
            <p:nvPr/>
          </p:nvSpPr>
          <p:spPr bwMode="auto">
            <a:xfrm>
              <a:off x="24341405" y="1182703"/>
              <a:ext cx="22225" cy="39688"/>
            </a:xfrm>
            <a:custGeom>
              <a:avLst/>
              <a:gdLst>
                <a:gd name="T0" fmla="*/ 0 w 14"/>
                <a:gd name="T1" fmla="*/ 25 h 25"/>
                <a:gd name="T2" fmla="*/ 14 w 14"/>
                <a:gd name="T3" fmla="*/ 0 h 25"/>
                <a:gd name="T4" fmla="*/ 0 w 14"/>
                <a:gd name="T5" fmla="*/ 25 h 25"/>
              </a:gdLst>
              <a:ahLst/>
              <a:cxnLst>
                <a:cxn ang="0">
                  <a:pos x="T0" y="T1"/>
                </a:cxn>
                <a:cxn ang="0">
                  <a:pos x="T2" y="T3"/>
                </a:cxn>
                <a:cxn ang="0">
                  <a:pos x="T4" y="T5"/>
                </a:cxn>
              </a:cxnLst>
              <a:rect l="0" t="0" r="r" b="b"/>
              <a:pathLst>
                <a:path w="14" h="25">
                  <a:moveTo>
                    <a:pt x="0" y="25"/>
                  </a:moveTo>
                  <a:lnTo>
                    <a:pt x="14"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0" name="Line 320">
              <a:extLst>
                <a:ext uri="{FF2B5EF4-FFF2-40B4-BE49-F238E27FC236}">
                  <a16:creationId xmlns:a16="http://schemas.microsoft.com/office/drawing/2014/main" id="{CD08FF69-3B9D-42A8-B407-D1C72A4E851D}"/>
                </a:ext>
              </a:extLst>
            </p:cNvPr>
            <p:cNvSpPr>
              <a:spLocks noChangeShapeType="1"/>
            </p:cNvSpPr>
            <p:nvPr/>
          </p:nvSpPr>
          <p:spPr bwMode="auto">
            <a:xfrm flipV="1">
              <a:off x="24341405" y="1182703"/>
              <a:ext cx="22225"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1" name="Freeform 321">
              <a:extLst>
                <a:ext uri="{FF2B5EF4-FFF2-40B4-BE49-F238E27FC236}">
                  <a16:creationId xmlns:a16="http://schemas.microsoft.com/office/drawing/2014/main" id="{7EE45C6C-742E-4B50-A4A4-35829CA67964}"/>
                </a:ext>
              </a:extLst>
            </p:cNvPr>
            <p:cNvSpPr>
              <a:spLocks/>
            </p:cNvSpPr>
            <p:nvPr/>
          </p:nvSpPr>
          <p:spPr bwMode="auto">
            <a:xfrm>
              <a:off x="24031839" y="1222391"/>
              <a:ext cx="309566" cy="31750"/>
            </a:xfrm>
            <a:custGeom>
              <a:avLst/>
              <a:gdLst>
                <a:gd name="T0" fmla="*/ 0 w 195"/>
                <a:gd name="T1" fmla="*/ 20 h 20"/>
                <a:gd name="T2" fmla="*/ 195 w 195"/>
                <a:gd name="T3" fmla="*/ 0 h 20"/>
                <a:gd name="T4" fmla="*/ 0 w 195"/>
                <a:gd name="T5" fmla="*/ 20 h 20"/>
              </a:gdLst>
              <a:ahLst/>
              <a:cxnLst>
                <a:cxn ang="0">
                  <a:pos x="T0" y="T1"/>
                </a:cxn>
                <a:cxn ang="0">
                  <a:pos x="T2" y="T3"/>
                </a:cxn>
                <a:cxn ang="0">
                  <a:pos x="T4" y="T5"/>
                </a:cxn>
              </a:cxnLst>
              <a:rect l="0" t="0" r="r" b="b"/>
              <a:pathLst>
                <a:path w="195" h="20">
                  <a:moveTo>
                    <a:pt x="0" y="20"/>
                  </a:moveTo>
                  <a:lnTo>
                    <a:pt x="195"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2" name="Line 322">
              <a:extLst>
                <a:ext uri="{FF2B5EF4-FFF2-40B4-BE49-F238E27FC236}">
                  <a16:creationId xmlns:a16="http://schemas.microsoft.com/office/drawing/2014/main" id="{E8E8B8F9-A5D7-47A2-B450-304CCE57A179}"/>
                </a:ext>
              </a:extLst>
            </p:cNvPr>
            <p:cNvSpPr>
              <a:spLocks noChangeShapeType="1"/>
            </p:cNvSpPr>
            <p:nvPr/>
          </p:nvSpPr>
          <p:spPr bwMode="auto">
            <a:xfrm flipV="1">
              <a:off x="24031839" y="1222391"/>
              <a:ext cx="309566"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3" name="Freeform 323">
              <a:extLst>
                <a:ext uri="{FF2B5EF4-FFF2-40B4-BE49-F238E27FC236}">
                  <a16:creationId xmlns:a16="http://schemas.microsoft.com/office/drawing/2014/main" id="{4937AEBB-5CBB-47DC-8AEA-04645FC16A5D}"/>
                </a:ext>
              </a:extLst>
            </p:cNvPr>
            <p:cNvSpPr>
              <a:spLocks/>
            </p:cNvSpPr>
            <p:nvPr/>
          </p:nvSpPr>
          <p:spPr bwMode="auto">
            <a:xfrm>
              <a:off x="23977864" y="1254141"/>
              <a:ext cx="53976" cy="22225"/>
            </a:xfrm>
            <a:custGeom>
              <a:avLst/>
              <a:gdLst>
                <a:gd name="T0" fmla="*/ 0 w 34"/>
                <a:gd name="T1" fmla="*/ 14 h 14"/>
                <a:gd name="T2" fmla="*/ 34 w 34"/>
                <a:gd name="T3" fmla="*/ 0 h 14"/>
                <a:gd name="T4" fmla="*/ 0 w 34"/>
                <a:gd name="T5" fmla="*/ 14 h 14"/>
              </a:gdLst>
              <a:ahLst/>
              <a:cxnLst>
                <a:cxn ang="0">
                  <a:pos x="T0" y="T1"/>
                </a:cxn>
                <a:cxn ang="0">
                  <a:pos x="T2" y="T3"/>
                </a:cxn>
                <a:cxn ang="0">
                  <a:pos x="T4" y="T5"/>
                </a:cxn>
              </a:cxnLst>
              <a:rect l="0" t="0" r="r" b="b"/>
              <a:pathLst>
                <a:path w="34" h="14">
                  <a:moveTo>
                    <a:pt x="0" y="14"/>
                  </a:moveTo>
                  <a:lnTo>
                    <a:pt x="3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4" name="Line 324">
              <a:extLst>
                <a:ext uri="{FF2B5EF4-FFF2-40B4-BE49-F238E27FC236}">
                  <a16:creationId xmlns:a16="http://schemas.microsoft.com/office/drawing/2014/main" id="{DCADAB5A-1AF5-456F-B79C-268207BF91AD}"/>
                </a:ext>
              </a:extLst>
            </p:cNvPr>
            <p:cNvSpPr>
              <a:spLocks noChangeShapeType="1"/>
            </p:cNvSpPr>
            <p:nvPr/>
          </p:nvSpPr>
          <p:spPr bwMode="auto">
            <a:xfrm flipV="1">
              <a:off x="23977864" y="1254141"/>
              <a:ext cx="53976"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5" name="Freeform 325">
              <a:extLst>
                <a:ext uri="{FF2B5EF4-FFF2-40B4-BE49-F238E27FC236}">
                  <a16:creationId xmlns:a16="http://schemas.microsoft.com/office/drawing/2014/main" id="{21EF5F5E-90B3-43AF-8F40-E80A712C06F6}"/>
                </a:ext>
              </a:extLst>
            </p:cNvPr>
            <p:cNvSpPr>
              <a:spLocks/>
            </p:cNvSpPr>
            <p:nvPr/>
          </p:nvSpPr>
          <p:spPr bwMode="auto">
            <a:xfrm>
              <a:off x="23950876" y="1276366"/>
              <a:ext cx="26988" cy="9525"/>
            </a:xfrm>
            <a:custGeom>
              <a:avLst/>
              <a:gdLst>
                <a:gd name="T0" fmla="*/ 0 w 17"/>
                <a:gd name="T1" fmla="*/ 6 h 6"/>
                <a:gd name="T2" fmla="*/ 17 w 17"/>
                <a:gd name="T3" fmla="*/ 0 h 6"/>
                <a:gd name="T4" fmla="*/ 0 w 17"/>
                <a:gd name="T5" fmla="*/ 6 h 6"/>
              </a:gdLst>
              <a:ahLst/>
              <a:cxnLst>
                <a:cxn ang="0">
                  <a:pos x="T0" y="T1"/>
                </a:cxn>
                <a:cxn ang="0">
                  <a:pos x="T2" y="T3"/>
                </a:cxn>
                <a:cxn ang="0">
                  <a:pos x="T4" y="T5"/>
                </a:cxn>
              </a:cxnLst>
              <a:rect l="0" t="0" r="r" b="b"/>
              <a:pathLst>
                <a:path w="17" h="6">
                  <a:moveTo>
                    <a:pt x="0" y="6"/>
                  </a:moveTo>
                  <a:lnTo>
                    <a:pt x="1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6" name="Line 326">
              <a:extLst>
                <a:ext uri="{FF2B5EF4-FFF2-40B4-BE49-F238E27FC236}">
                  <a16:creationId xmlns:a16="http://schemas.microsoft.com/office/drawing/2014/main" id="{2B685C2D-8B92-46E0-846A-404353FC6F12}"/>
                </a:ext>
              </a:extLst>
            </p:cNvPr>
            <p:cNvSpPr>
              <a:spLocks noChangeShapeType="1"/>
            </p:cNvSpPr>
            <p:nvPr/>
          </p:nvSpPr>
          <p:spPr bwMode="auto">
            <a:xfrm flipV="1">
              <a:off x="23950876" y="1276366"/>
              <a:ext cx="269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7" name="Freeform 327">
              <a:extLst>
                <a:ext uri="{FF2B5EF4-FFF2-40B4-BE49-F238E27FC236}">
                  <a16:creationId xmlns:a16="http://schemas.microsoft.com/office/drawing/2014/main" id="{D6FAFE46-BA6F-4596-AF5E-2CA37DEE8890}"/>
                </a:ext>
              </a:extLst>
            </p:cNvPr>
            <p:cNvSpPr>
              <a:spLocks/>
            </p:cNvSpPr>
            <p:nvPr/>
          </p:nvSpPr>
          <p:spPr bwMode="auto">
            <a:xfrm>
              <a:off x="23831812" y="1285891"/>
              <a:ext cx="119064" cy="19050"/>
            </a:xfrm>
            <a:custGeom>
              <a:avLst/>
              <a:gdLst>
                <a:gd name="T0" fmla="*/ 0 w 75"/>
                <a:gd name="T1" fmla="*/ 12 h 12"/>
                <a:gd name="T2" fmla="*/ 75 w 75"/>
                <a:gd name="T3" fmla="*/ 0 h 12"/>
                <a:gd name="T4" fmla="*/ 0 w 75"/>
                <a:gd name="T5" fmla="*/ 12 h 12"/>
              </a:gdLst>
              <a:ahLst/>
              <a:cxnLst>
                <a:cxn ang="0">
                  <a:pos x="T0" y="T1"/>
                </a:cxn>
                <a:cxn ang="0">
                  <a:pos x="T2" y="T3"/>
                </a:cxn>
                <a:cxn ang="0">
                  <a:pos x="T4" y="T5"/>
                </a:cxn>
              </a:cxnLst>
              <a:rect l="0" t="0" r="r" b="b"/>
              <a:pathLst>
                <a:path w="75" h="12">
                  <a:moveTo>
                    <a:pt x="0" y="12"/>
                  </a:moveTo>
                  <a:lnTo>
                    <a:pt x="7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8" name="Line 328">
              <a:extLst>
                <a:ext uri="{FF2B5EF4-FFF2-40B4-BE49-F238E27FC236}">
                  <a16:creationId xmlns:a16="http://schemas.microsoft.com/office/drawing/2014/main" id="{7F6B0B6D-F34F-4067-B2C3-44432AF027A7}"/>
                </a:ext>
              </a:extLst>
            </p:cNvPr>
            <p:cNvSpPr>
              <a:spLocks noChangeShapeType="1"/>
            </p:cNvSpPr>
            <p:nvPr/>
          </p:nvSpPr>
          <p:spPr bwMode="auto">
            <a:xfrm flipV="1">
              <a:off x="23831812" y="1285891"/>
              <a:ext cx="11906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9" name="Freeform 329">
              <a:extLst>
                <a:ext uri="{FF2B5EF4-FFF2-40B4-BE49-F238E27FC236}">
                  <a16:creationId xmlns:a16="http://schemas.microsoft.com/office/drawing/2014/main" id="{E63F9506-BA0A-4A70-A7BA-1FE89532DB1C}"/>
                </a:ext>
              </a:extLst>
            </p:cNvPr>
            <p:cNvSpPr>
              <a:spLocks/>
            </p:cNvSpPr>
            <p:nvPr/>
          </p:nvSpPr>
          <p:spPr bwMode="auto">
            <a:xfrm>
              <a:off x="23690523" y="1304941"/>
              <a:ext cx="141289" cy="20638"/>
            </a:xfrm>
            <a:custGeom>
              <a:avLst/>
              <a:gdLst>
                <a:gd name="T0" fmla="*/ 0 w 89"/>
                <a:gd name="T1" fmla="*/ 13 h 13"/>
                <a:gd name="T2" fmla="*/ 89 w 89"/>
                <a:gd name="T3" fmla="*/ 0 h 13"/>
                <a:gd name="T4" fmla="*/ 0 w 89"/>
                <a:gd name="T5" fmla="*/ 13 h 13"/>
              </a:gdLst>
              <a:ahLst/>
              <a:cxnLst>
                <a:cxn ang="0">
                  <a:pos x="T0" y="T1"/>
                </a:cxn>
                <a:cxn ang="0">
                  <a:pos x="T2" y="T3"/>
                </a:cxn>
                <a:cxn ang="0">
                  <a:pos x="T4" y="T5"/>
                </a:cxn>
              </a:cxnLst>
              <a:rect l="0" t="0" r="r" b="b"/>
              <a:pathLst>
                <a:path w="89" h="13">
                  <a:moveTo>
                    <a:pt x="0" y="13"/>
                  </a:moveTo>
                  <a:lnTo>
                    <a:pt x="89"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0" name="Line 330">
              <a:extLst>
                <a:ext uri="{FF2B5EF4-FFF2-40B4-BE49-F238E27FC236}">
                  <a16:creationId xmlns:a16="http://schemas.microsoft.com/office/drawing/2014/main" id="{740C4066-5192-4AE6-95E4-EA998AF0A798}"/>
                </a:ext>
              </a:extLst>
            </p:cNvPr>
            <p:cNvSpPr>
              <a:spLocks noChangeShapeType="1"/>
            </p:cNvSpPr>
            <p:nvPr/>
          </p:nvSpPr>
          <p:spPr bwMode="auto">
            <a:xfrm flipV="1">
              <a:off x="23690523" y="1304941"/>
              <a:ext cx="141289"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1" name="Freeform 331">
              <a:extLst>
                <a:ext uri="{FF2B5EF4-FFF2-40B4-BE49-F238E27FC236}">
                  <a16:creationId xmlns:a16="http://schemas.microsoft.com/office/drawing/2014/main" id="{92B2A1A0-3338-4EB9-96D8-AD0D03BB182A}"/>
                </a:ext>
              </a:extLst>
            </p:cNvPr>
            <p:cNvSpPr>
              <a:spLocks/>
            </p:cNvSpPr>
            <p:nvPr/>
          </p:nvSpPr>
          <p:spPr bwMode="auto">
            <a:xfrm>
              <a:off x="23677823" y="1325579"/>
              <a:ext cx="12700" cy="9525"/>
            </a:xfrm>
            <a:custGeom>
              <a:avLst/>
              <a:gdLst>
                <a:gd name="T0" fmla="*/ 0 w 8"/>
                <a:gd name="T1" fmla="*/ 6 h 6"/>
                <a:gd name="T2" fmla="*/ 8 w 8"/>
                <a:gd name="T3" fmla="*/ 0 h 6"/>
                <a:gd name="T4" fmla="*/ 0 w 8"/>
                <a:gd name="T5" fmla="*/ 6 h 6"/>
              </a:gdLst>
              <a:ahLst/>
              <a:cxnLst>
                <a:cxn ang="0">
                  <a:pos x="T0" y="T1"/>
                </a:cxn>
                <a:cxn ang="0">
                  <a:pos x="T2" y="T3"/>
                </a:cxn>
                <a:cxn ang="0">
                  <a:pos x="T4" y="T5"/>
                </a:cxn>
              </a:cxnLst>
              <a:rect l="0" t="0" r="r" b="b"/>
              <a:pathLst>
                <a:path w="8" h="6">
                  <a:moveTo>
                    <a:pt x="0" y="6"/>
                  </a:moveTo>
                  <a:lnTo>
                    <a:pt x="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2" name="Line 332">
              <a:extLst>
                <a:ext uri="{FF2B5EF4-FFF2-40B4-BE49-F238E27FC236}">
                  <a16:creationId xmlns:a16="http://schemas.microsoft.com/office/drawing/2014/main" id="{AD7C17BA-3B11-4808-8E34-0D272E51093D}"/>
                </a:ext>
              </a:extLst>
            </p:cNvPr>
            <p:cNvSpPr>
              <a:spLocks noChangeShapeType="1"/>
            </p:cNvSpPr>
            <p:nvPr/>
          </p:nvSpPr>
          <p:spPr bwMode="auto">
            <a:xfrm flipV="1">
              <a:off x="23677823" y="1325579"/>
              <a:ext cx="1270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3" name="Freeform 333">
              <a:extLst>
                <a:ext uri="{FF2B5EF4-FFF2-40B4-BE49-F238E27FC236}">
                  <a16:creationId xmlns:a16="http://schemas.microsoft.com/office/drawing/2014/main" id="{BFD00C78-5D98-42BB-8726-95BEADE67034}"/>
                </a:ext>
              </a:extLst>
            </p:cNvPr>
            <p:cNvSpPr>
              <a:spLocks/>
            </p:cNvSpPr>
            <p:nvPr/>
          </p:nvSpPr>
          <p:spPr bwMode="auto">
            <a:xfrm>
              <a:off x="23639722" y="1335104"/>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4" name="Line 334">
              <a:extLst>
                <a:ext uri="{FF2B5EF4-FFF2-40B4-BE49-F238E27FC236}">
                  <a16:creationId xmlns:a16="http://schemas.microsoft.com/office/drawing/2014/main" id="{D43AB39F-518E-4E61-8346-6B72E0504D1B}"/>
                </a:ext>
              </a:extLst>
            </p:cNvPr>
            <p:cNvSpPr>
              <a:spLocks noChangeShapeType="1"/>
            </p:cNvSpPr>
            <p:nvPr/>
          </p:nvSpPr>
          <p:spPr bwMode="auto">
            <a:xfrm flipV="1">
              <a:off x="23639722" y="1335104"/>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5" name="Freeform 335">
              <a:extLst>
                <a:ext uri="{FF2B5EF4-FFF2-40B4-BE49-F238E27FC236}">
                  <a16:creationId xmlns:a16="http://schemas.microsoft.com/office/drawing/2014/main" id="{0E628357-6113-438F-BDC9-918E8EEC1288}"/>
                </a:ext>
              </a:extLst>
            </p:cNvPr>
            <p:cNvSpPr>
              <a:spLocks/>
            </p:cNvSpPr>
            <p:nvPr/>
          </p:nvSpPr>
          <p:spPr bwMode="auto">
            <a:xfrm>
              <a:off x="23625435" y="1357329"/>
              <a:ext cx="14288" cy="19050"/>
            </a:xfrm>
            <a:custGeom>
              <a:avLst/>
              <a:gdLst>
                <a:gd name="T0" fmla="*/ 0 w 9"/>
                <a:gd name="T1" fmla="*/ 12 h 12"/>
                <a:gd name="T2" fmla="*/ 9 w 9"/>
                <a:gd name="T3" fmla="*/ 0 h 12"/>
                <a:gd name="T4" fmla="*/ 0 w 9"/>
                <a:gd name="T5" fmla="*/ 12 h 12"/>
              </a:gdLst>
              <a:ahLst/>
              <a:cxnLst>
                <a:cxn ang="0">
                  <a:pos x="T0" y="T1"/>
                </a:cxn>
                <a:cxn ang="0">
                  <a:pos x="T2" y="T3"/>
                </a:cxn>
                <a:cxn ang="0">
                  <a:pos x="T4" y="T5"/>
                </a:cxn>
              </a:cxnLst>
              <a:rect l="0" t="0" r="r" b="b"/>
              <a:pathLst>
                <a:path w="9" h="12">
                  <a:moveTo>
                    <a:pt x="0" y="12"/>
                  </a:moveTo>
                  <a:lnTo>
                    <a:pt x="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6" name="Line 336">
              <a:extLst>
                <a:ext uri="{FF2B5EF4-FFF2-40B4-BE49-F238E27FC236}">
                  <a16:creationId xmlns:a16="http://schemas.microsoft.com/office/drawing/2014/main" id="{034F28F5-56F2-41B7-ACB6-22A7C017A8F4}"/>
                </a:ext>
              </a:extLst>
            </p:cNvPr>
            <p:cNvSpPr>
              <a:spLocks noChangeShapeType="1"/>
            </p:cNvSpPr>
            <p:nvPr/>
          </p:nvSpPr>
          <p:spPr bwMode="auto">
            <a:xfrm flipV="1">
              <a:off x="23625435" y="1357329"/>
              <a:ext cx="142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7" name="Freeform 337">
              <a:extLst>
                <a:ext uri="{FF2B5EF4-FFF2-40B4-BE49-F238E27FC236}">
                  <a16:creationId xmlns:a16="http://schemas.microsoft.com/office/drawing/2014/main" id="{AF8FFF1E-C86D-4ECB-8B08-EEDE78CE06E7}"/>
                </a:ext>
              </a:extLst>
            </p:cNvPr>
            <p:cNvSpPr>
              <a:spLocks/>
            </p:cNvSpPr>
            <p:nvPr/>
          </p:nvSpPr>
          <p:spPr bwMode="auto">
            <a:xfrm>
              <a:off x="23584159" y="1376379"/>
              <a:ext cx="41275" cy="12700"/>
            </a:xfrm>
            <a:custGeom>
              <a:avLst/>
              <a:gdLst>
                <a:gd name="T0" fmla="*/ 0 w 26"/>
                <a:gd name="T1" fmla="*/ 8 h 8"/>
                <a:gd name="T2" fmla="*/ 26 w 26"/>
                <a:gd name="T3" fmla="*/ 0 h 8"/>
                <a:gd name="T4" fmla="*/ 0 w 26"/>
                <a:gd name="T5" fmla="*/ 8 h 8"/>
              </a:gdLst>
              <a:ahLst/>
              <a:cxnLst>
                <a:cxn ang="0">
                  <a:pos x="T0" y="T1"/>
                </a:cxn>
                <a:cxn ang="0">
                  <a:pos x="T2" y="T3"/>
                </a:cxn>
                <a:cxn ang="0">
                  <a:pos x="T4" y="T5"/>
                </a:cxn>
              </a:cxnLst>
              <a:rect l="0" t="0" r="r" b="b"/>
              <a:pathLst>
                <a:path w="26" h="8">
                  <a:moveTo>
                    <a:pt x="0" y="8"/>
                  </a:moveTo>
                  <a:lnTo>
                    <a:pt x="26"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8" name="Line 338">
              <a:extLst>
                <a:ext uri="{FF2B5EF4-FFF2-40B4-BE49-F238E27FC236}">
                  <a16:creationId xmlns:a16="http://schemas.microsoft.com/office/drawing/2014/main" id="{3725F493-9DF9-4B3B-964D-8E7F485EFE05}"/>
                </a:ext>
              </a:extLst>
            </p:cNvPr>
            <p:cNvSpPr>
              <a:spLocks noChangeShapeType="1"/>
            </p:cNvSpPr>
            <p:nvPr/>
          </p:nvSpPr>
          <p:spPr bwMode="auto">
            <a:xfrm flipV="1">
              <a:off x="23584159" y="1376379"/>
              <a:ext cx="41275"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9" name="Freeform 339">
              <a:extLst>
                <a:ext uri="{FF2B5EF4-FFF2-40B4-BE49-F238E27FC236}">
                  <a16:creationId xmlns:a16="http://schemas.microsoft.com/office/drawing/2014/main" id="{330C0B18-7451-4275-A23D-1594887BE37D}"/>
                </a:ext>
              </a:extLst>
            </p:cNvPr>
            <p:cNvSpPr>
              <a:spLocks/>
            </p:cNvSpPr>
            <p:nvPr/>
          </p:nvSpPr>
          <p:spPr bwMode="auto">
            <a:xfrm>
              <a:off x="23546059" y="138907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0" name="Line 340">
              <a:extLst>
                <a:ext uri="{FF2B5EF4-FFF2-40B4-BE49-F238E27FC236}">
                  <a16:creationId xmlns:a16="http://schemas.microsoft.com/office/drawing/2014/main" id="{57B722F3-F7E1-4A3B-81CC-CF2EA9066656}"/>
                </a:ext>
              </a:extLst>
            </p:cNvPr>
            <p:cNvSpPr>
              <a:spLocks noChangeShapeType="1"/>
            </p:cNvSpPr>
            <p:nvPr/>
          </p:nvSpPr>
          <p:spPr bwMode="auto">
            <a:xfrm flipV="1">
              <a:off x="23546059" y="138907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1" name="Freeform 341">
              <a:extLst>
                <a:ext uri="{FF2B5EF4-FFF2-40B4-BE49-F238E27FC236}">
                  <a16:creationId xmlns:a16="http://schemas.microsoft.com/office/drawing/2014/main" id="{7C2AD068-153E-4408-830D-7CA8A7B6185A}"/>
                </a:ext>
              </a:extLst>
            </p:cNvPr>
            <p:cNvSpPr>
              <a:spLocks/>
            </p:cNvSpPr>
            <p:nvPr/>
          </p:nvSpPr>
          <p:spPr bwMode="auto">
            <a:xfrm>
              <a:off x="23474621" y="1408129"/>
              <a:ext cx="71438" cy="20638"/>
            </a:xfrm>
            <a:custGeom>
              <a:avLst/>
              <a:gdLst>
                <a:gd name="T0" fmla="*/ 0 w 45"/>
                <a:gd name="T1" fmla="*/ 13 h 13"/>
                <a:gd name="T2" fmla="*/ 45 w 45"/>
                <a:gd name="T3" fmla="*/ 0 h 13"/>
                <a:gd name="T4" fmla="*/ 0 w 45"/>
                <a:gd name="T5" fmla="*/ 13 h 13"/>
              </a:gdLst>
              <a:ahLst/>
              <a:cxnLst>
                <a:cxn ang="0">
                  <a:pos x="T0" y="T1"/>
                </a:cxn>
                <a:cxn ang="0">
                  <a:pos x="T2" y="T3"/>
                </a:cxn>
                <a:cxn ang="0">
                  <a:pos x="T4" y="T5"/>
                </a:cxn>
              </a:cxnLst>
              <a:rect l="0" t="0" r="r" b="b"/>
              <a:pathLst>
                <a:path w="45" h="13">
                  <a:moveTo>
                    <a:pt x="0" y="13"/>
                  </a:moveTo>
                  <a:lnTo>
                    <a:pt x="45"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2" name="Line 342">
              <a:extLst>
                <a:ext uri="{FF2B5EF4-FFF2-40B4-BE49-F238E27FC236}">
                  <a16:creationId xmlns:a16="http://schemas.microsoft.com/office/drawing/2014/main" id="{506E9C51-7FA9-4730-802E-093127548243}"/>
                </a:ext>
              </a:extLst>
            </p:cNvPr>
            <p:cNvSpPr>
              <a:spLocks noChangeShapeType="1"/>
            </p:cNvSpPr>
            <p:nvPr/>
          </p:nvSpPr>
          <p:spPr bwMode="auto">
            <a:xfrm flipV="1">
              <a:off x="23474621" y="1408129"/>
              <a:ext cx="71438"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3" name="Freeform 343">
              <a:extLst>
                <a:ext uri="{FF2B5EF4-FFF2-40B4-BE49-F238E27FC236}">
                  <a16:creationId xmlns:a16="http://schemas.microsoft.com/office/drawing/2014/main" id="{91D4E28D-2194-44E6-B8ED-0C67E370505E}"/>
                </a:ext>
              </a:extLst>
            </p:cNvPr>
            <p:cNvSpPr>
              <a:spLocks/>
            </p:cNvSpPr>
            <p:nvPr/>
          </p:nvSpPr>
          <p:spPr bwMode="auto">
            <a:xfrm>
              <a:off x="23446045" y="1428767"/>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4" name="Line 344">
              <a:extLst>
                <a:ext uri="{FF2B5EF4-FFF2-40B4-BE49-F238E27FC236}">
                  <a16:creationId xmlns:a16="http://schemas.microsoft.com/office/drawing/2014/main" id="{F222A4B8-85F4-4268-919C-3A4444B1A3B7}"/>
                </a:ext>
              </a:extLst>
            </p:cNvPr>
            <p:cNvSpPr>
              <a:spLocks noChangeShapeType="1"/>
            </p:cNvSpPr>
            <p:nvPr/>
          </p:nvSpPr>
          <p:spPr bwMode="auto">
            <a:xfrm flipV="1">
              <a:off x="23446045" y="1428767"/>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5" name="Freeform 345">
              <a:extLst>
                <a:ext uri="{FF2B5EF4-FFF2-40B4-BE49-F238E27FC236}">
                  <a16:creationId xmlns:a16="http://schemas.microsoft.com/office/drawing/2014/main" id="{83D257D7-ED48-4798-9686-BD3836F0112B}"/>
                </a:ext>
              </a:extLst>
            </p:cNvPr>
            <p:cNvSpPr>
              <a:spLocks/>
            </p:cNvSpPr>
            <p:nvPr/>
          </p:nvSpPr>
          <p:spPr bwMode="auto">
            <a:xfrm>
              <a:off x="23426995" y="1438292"/>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6" name="Line 346">
              <a:extLst>
                <a:ext uri="{FF2B5EF4-FFF2-40B4-BE49-F238E27FC236}">
                  <a16:creationId xmlns:a16="http://schemas.microsoft.com/office/drawing/2014/main" id="{63B2C08A-FB86-4980-9092-27B3727C04DE}"/>
                </a:ext>
              </a:extLst>
            </p:cNvPr>
            <p:cNvSpPr>
              <a:spLocks noChangeShapeType="1"/>
            </p:cNvSpPr>
            <p:nvPr/>
          </p:nvSpPr>
          <p:spPr bwMode="auto">
            <a:xfrm flipV="1">
              <a:off x="23426995" y="1438292"/>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7" name="Freeform 347">
              <a:extLst>
                <a:ext uri="{FF2B5EF4-FFF2-40B4-BE49-F238E27FC236}">
                  <a16:creationId xmlns:a16="http://schemas.microsoft.com/office/drawing/2014/main" id="{CFA00CE2-C415-4281-80EF-448D5D3372F4}"/>
                </a:ext>
              </a:extLst>
            </p:cNvPr>
            <p:cNvSpPr>
              <a:spLocks/>
            </p:cNvSpPr>
            <p:nvPr/>
          </p:nvSpPr>
          <p:spPr bwMode="auto">
            <a:xfrm>
              <a:off x="23380957" y="1460517"/>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8" name="Line 348">
              <a:extLst>
                <a:ext uri="{FF2B5EF4-FFF2-40B4-BE49-F238E27FC236}">
                  <a16:creationId xmlns:a16="http://schemas.microsoft.com/office/drawing/2014/main" id="{7B1F84F1-0AEB-423D-9D22-EFDFA76FA4AB}"/>
                </a:ext>
              </a:extLst>
            </p:cNvPr>
            <p:cNvSpPr>
              <a:spLocks noChangeShapeType="1"/>
            </p:cNvSpPr>
            <p:nvPr/>
          </p:nvSpPr>
          <p:spPr bwMode="auto">
            <a:xfrm flipV="1">
              <a:off x="23380957" y="1460517"/>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9" name="Freeform 349">
              <a:extLst>
                <a:ext uri="{FF2B5EF4-FFF2-40B4-BE49-F238E27FC236}">
                  <a16:creationId xmlns:a16="http://schemas.microsoft.com/office/drawing/2014/main" id="{716B9AAF-4DA4-4997-AD43-317606138854}"/>
                </a:ext>
              </a:extLst>
            </p:cNvPr>
            <p:cNvSpPr>
              <a:spLocks/>
            </p:cNvSpPr>
            <p:nvPr/>
          </p:nvSpPr>
          <p:spPr bwMode="auto">
            <a:xfrm>
              <a:off x="23255543" y="1479567"/>
              <a:ext cx="125414" cy="31750"/>
            </a:xfrm>
            <a:custGeom>
              <a:avLst/>
              <a:gdLst>
                <a:gd name="T0" fmla="*/ 0 w 79"/>
                <a:gd name="T1" fmla="*/ 20 h 20"/>
                <a:gd name="T2" fmla="*/ 79 w 79"/>
                <a:gd name="T3" fmla="*/ 0 h 20"/>
                <a:gd name="T4" fmla="*/ 0 w 79"/>
                <a:gd name="T5" fmla="*/ 20 h 20"/>
              </a:gdLst>
              <a:ahLst/>
              <a:cxnLst>
                <a:cxn ang="0">
                  <a:pos x="T0" y="T1"/>
                </a:cxn>
                <a:cxn ang="0">
                  <a:pos x="T2" y="T3"/>
                </a:cxn>
                <a:cxn ang="0">
                  <a:pos x="T4" y="T5"/>
                </a:cxn>
              </a:cxnLst>
              <a:rect l="0" t="0" r="r" b="b"/>
              <a:pathLst>
                <a:path w="79" h="20">
                  <a:moveTo>
                    <a:pt x="0" y="20"/>
                  </a:moveTo>
                  <a:lnTo>
                    <a:pt x="79"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0" name="Line 350">
              <a:extLst>
                <a:ext uri="{FF2B5EF4-FFF2-40B4-BE49-F238E27FC236}">
                  <a16:creationId xmlns:a16="http://schemas.microsoft.com/office/drawing/2014/main" id="{2A97837D-1830-41D1-9009-5F9FB1574A8F}"/>
                </a:ext>
              </a:extLst>
            </p:cNvPr>
            <p:cNvSpPr>
              <a:spLocks noChangeShapeType="1"/>
            </p:cNvSpPr>
            <p:nvPr/>
          </p:nvSpPr>
          <p:spPr bwMode="auto">
            <a:xfrm flipV="1">
              <a:off x="23255543" y="1479567"/>
              <a:ext cx="125414"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1" name="Freeform 351">
              <a:extLst>
                <a:ext uri="{FF2B5EF4-FFF2-40B4-BE49-F238E27FC236}">
                  <a16:creationId xmlns:a16="http://schemas.microsoft.com/office/drawing/2014/main" id="{931D7072-8E90-4911-B7D8-71C968D08140}"/>
                </a:ext>
              </a:extLst>
            </p:cNvPr>
            <p:cNvSpPr>
              <a:spLocks/>
            </p:cNvSpPr>
            <p:nvPr/>
          </p:nvSpPr>
          <p:spPr bwMode="auto">
            <a:xfrm>
              <a:off x="23239668" y="1511317"/>
              <a:ext cx="15875" cy="20638"/>
            </a:xfrm>
            <a:custGeom>
              <a:avLst/>
              <a:gdLst>
                <a:gd name="T0" fmla="*/ 0 w 10"/>
                <a:gd name="T1" fmla="*/ 13 h 13"/>
                <a:gd name="T2" fmla="*/ 10 w 10"/>
                <a:gd name="T3" fmla="*/ 0 h 13"/>
                <a:gd name="T4" fmla="*/ 0 w 10"/>
                <a:gd name="T5" fmla="*/ 13 h 13"/>
              </a:gdLst>
              <a:ahLst/>
              <a:cxnLst>
                <a:cxn ang="0">
                  <a:pos x="T0" y="T1"/>
                </a:cxn>
                <a:cxn ang="0">
                  <a:pos x="T2" y="T3"/>
                </a:cxn>
                <a:cxn ang="0">
                  <a:pos x="T4" y="T5"/>
                </a:cxn>
              </a:cxnLst>
              <a:rect l="0" t="0" r="r" b="b"/>
              <a:pathLst>
                <a:path w="10" h="13">
                  <a:moveTo>
                    <a:pt x="0" y="13"/>
                  </a:moveTo>
                  <a:lnTo>
                    <a:pt x="1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2" name="Line 352">
              <a:extLst>
                <a:ext uri="{FF2B5EF4-FFF2-40B4-BE49-F238E27FC236}">
                  <a16:creationId xmlns:a16="http://schemas.microsoft.com/office/drawing/2014/main" id="{13C34A20-A4CC-4118-B55A-8D053F683C27}"/>
                </a:ext>
              </a:extLst>
            </p:cNvPr>
            <p:cNvSpPr>
              <a:spLocks noChangeShapeType="1"/>
            </p:cNvSpPr>
            <p:nvPr/>
          </p:nvSpPr>
          <p:spPr bwMode="auto">
            <a:xfrm flipV="1">
              <a:off x="23239668" y="1511317"/>
              <a:ext cx="158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3" name="Freeform 353">
              <a:extLst>
                <a:ext uri="{FF2B5EF4-FFF2-40B4-BE49-F238E27FC236}">
                  <a16:creationId xmlns:a16="http://schemas.microsoft.com/office/drawing/2014/main" id="{FDA5A4EF-38F6-40AC-976F-3D1877AFAC39}"/>
                </a:ext>
              </a:extLst>
            </p:cNvPr>
            <p:cNvSpPr>
              <a:spLocks/>
            </p:cNvSpPr>
            <p:nvPr/>
          </p:nvSpPr>
          <p:spPr bwMode="auto">
            <a:xfrm>
              <a:off x="23139655" y="1531955"/>
              <a:ext cx="100014" cy="19050"/>
            </a:xfrm>
            <a:custGeom>
              <a:avLst/>
              <a:gdLst>
                <a:gd name="T0" fmla="*/ 0 w 63"/>
                <a:gd name="T1" fmla="*/ 12 h 12"/>
                <a:gd name="T2" fmla="*/ 63 w 63"/>
                <a:gd name="T3" fmla="*/ 0 h 12"/>
                <a:gd name="T4" fmla="*/ 0 w 63"/>
                <a:gd name="T5" fmla="*/ 12 h 12"/>
              </a:gdLst>
              <a:ahLst/>
              <a:cxnLst>
                <a:cxn ang="0">
                  <a:pos x="T0" y="T1"/>
                </a:cxn>
                <a:cxn ang="0">
                  <a:pos x="T2" y="T3"/>
                </a:cxn>
                <a:cxn ang="0">
                  <a:pos x="T4" y="T5"/>
                </a:cxn>
              </a:cxnLst>
              <a:rect l="0" t="0" r="r" b="b"/>
              <a:pathLst>
                <a:path w="63" h="12">
                  <a:moveTo>
                    <a:pt x="0" y="12"/>
                  </a:moveTo>
                  <a:lnTo>
                    <a:pt x="6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4" name="Line 354">
              <a:extLst>
                <a:ext uri="{FF2B5EF4-FFF2-40B4-BE49-F238E27FC236}">
                  <a16:creationId xmlns:a16="http://schemas.microsoft.com/office/drawing/2014/main" id="{A03ABAF6-77B5-4D60-B899-89AD04A9A277}"/>
                </a:ext>
              </a:extLst>
            </p:cNvPr>
            <p:cNvSpPr>
              <a:spLocks noChangeShapeType="1"/>
            </p:cNvSpPr>
            <p:nvPr/>
          </p:nvSpPr>
          <p:spPr bwMode="auto">
            <a:xfrm flipV="1">
              <a:off x="23139655" y="1531955"/>
              <a:ext cx="10001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5" name="Freeform 355">
              <a:extLst>
                <a:ext uri="{FF2B5EF4-FFF2-40B4-BE49-F238E27FC236}">
                  <a16:creationId xmlns:a16="http://schemas.microsoft.com/office/drawing/2014/main" id="{91822453-77F9-4654-9698-87CFC2B5645B}"/>
                </a:ext>
              </a:extLst>
            </p:cNvPr>
            <p:cNvSpPr>
              <a:spLocks/>
            </p:cNvSpPr>
            <p:nvPr/>
          </p:nvSpPr>
          <p:spPr bwMode="auto">
            <a:xfrm>
              <a:off x="23036466" y="1551005"/>
              <a:ext cx="103189" cy="12700"/>
            </a:xfrm>
            <a:custGeom>
              <a:avLst/>
              <a:gdLst>
                <a:gd name="T0" fmla="*/ 0 w 65"/>
                <a:gd name="T1" fmla="*/ 8 h 8"/>
                <a:gd name="T2" fmla="*/ 65 w 65"/>
                <a:gd name="T3" fmla="*/ 0 h 8"/>
                <a:gd name="T4" fmla="*/ 0 w 65"/>
                <a:gd name="T5" fmla="*/ 8 h 8"/>
              </a:gdLst>
              <a:ahLst/>
              <a:cxnLst>
                <a:cxn ang="0">
                  <a:pos x="T0" y="T1"/>
                </a:cxn>
                <a:cxn ang="0">
                  <a:pos x="T2" y="T3"/>
                </a:cxn>
                <a:cxn ang="0">
                  <a:pos x="T4" y="T5"/>
                </a:cxn>
              </a:cxnLst>
              <a:rect l="0" t="0" r="r" b="b"/>
              <a:pathLst>
                <a:path w="65" h="8">
                  <a:moveTo>
                    <a:pt x="0" y="8"/>
                  </a:moveTo>
                  <a:lnTo>
                    <a:pt x="65"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6" name="Line 356">
              <a:extLst>
                <a:ext uri="{FF2B5EF4-FFF2-40B4-BE49-F238E27FC236}">
                  <a16:creationId xmlns:a16="http://schemas.microsoft.com/office/drawing/2014/main" id="{E3A21E9F-9F10-43BF-AECD-EF099606168F}"/>
                </a:ext>
              </a:extLst>
            </p:cNvPr>
            <p:cNvSpPr>
              <a:spLocks noChangeShapeType="1"/>
            </p:cNvSpPr>
            <p:nvPr/>
          </p:nvSpPr>
          <p:spPr bwMode="auto">
            <a:xfrm flipV="1">
              <a:off x="23036466" y="1551005"/>
              <a:ext cx="103189"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7" name="Freeform 357">
              <a:extLst>
                <a:ext uri="{FF2B5EF4-FFF2-40B4-BE49-F238E27FC236}">
                  <a16:creationId xmlns:a16="http://schemas.microsoft.com/office/drawing/2014/main" id="{F88C4A25-DDF0-4E05-A4CB-846158FABE52}"/>
                </a:ext>
              </a:extLst>
            </p:cNvPr>
            <p:cNvSpPr>
              <a:spLocks/>
            </p:cNvSpPr>
            <p:nvPr/>
          </p:nvSpPr>
          <p:spPr bwMode="auto">
            <a:xfrm>
              <a:off x="22995191" y="1563705"/>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8" name="Line 358">
              <a:extLst>
                <a:ext uri="{FF2B5EF4-FFF2-40B4-BE49-F238E27FC236}">
                  <a16:creationId xmlns:a16="http://schemas.microsoft.com/office/drawing/2014/main" id="{C5E27EAD-AE83-4411-96A1-A4BCBA3FB77B}"/>
                </a:ext>
              </a:extLst>
            </p:cNvPr>
            <p:cNvSpPr>
              <a:spLocks noChangeShapeType="1"/>
            </p:cNvSpPr>
            <p:nvPr/>
          </p:nvSpPr>
          <p:spPr bwMode="auto">
            <a:xfrm flipV="1">
              <a:off x="22995191" y="1563705"/>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9" name="Freeform 359">
              <a:extLst>
                <a:ext uri="{FF2B5EF4-FFF2-40B4-BE49-F238E27FC236}">
                  <a16:creationId xmlns:a16="http://schemas.microsoft.com/office/drawing/2014/main" id="{3AC9BCF6-5324-4F7A-9EB3-3E2D3904927A}"/>
                </a:ext>
              </a:extLst>
            </p:cNvPr>
            <p:cNvSpPr>
              <a:spLocks/>
            </p:cNvSpPr>
            <p:nvPr/>
          </p:nvSpPr>
          <p:spPr bwMode="auto">
            <a:xfrm>
              <a:off x="22968203" y="1582755"/>
              <a:ext cx="26988" cy="22225"/>
            </a:xfrm>
            <a:custGeom>
              <a:avLst/>
              <a:gdLst>
                <a:gd name="T0" fmla="*/ 0 w 17"/>
                <a:gd name="T1" fmla="*/ 14 h 14"/>
                <a:gd name="T2" fmla="*/ 17 w 17"/>
                <a:gd name="T3" fmla="*/ 0 h 14"/>
                <a:gd name="T4" fmla="*/ 0 w 17"/>
                <a:gd name="T5" fmla="*/ 14 h 14"/>
              </a:gdLst>
              <a:ahLst/>
              <a:cxnLst>
                <a:cxn ang="0">
                  <a:pos x="T0" y="T1"/>
                </a:cxn>
                <a:cxn ang="0">
                  <a:pos x="T2" y="T3"/>
                </a:cxn>
                <a:cxn ang="0">
                  <a:pos x="T4" y="T5"/>
                </a:cxn>
              </a:cxnLst>
              <a:rect l="0" t="0" r="r" b="b"/>
              <a:pathLst>
                <a:path w="17" h="14">
                  <a:moveTo>
                    <a:pt x="0" y="14"/>
                  </a:moveTo>
                  <a:lnTo>
                    <a:pt x="1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0" name="Line 360">
              <a:extLst>
                <a:ext uri="{FF2B5EF4-FFF2-40B4-BE49-F238E27FC236}">
                  <a16:creationId xmlns:a16="http://schemas.microsoft.com/office/drawing/2014/main" id="{C370D5A9-D0BE-4648-8665-DBBF3802A0D8}"/>
                </a:ext>
              </a:extLst>
            </p:cNvPr>
            <p:cNvSpPr>
              <a:spLocks noChangeShapeType="1"/>
            </p:cNvSpPr>
            <p:nvPr/>
          </p:nvSpPr>
          <p:spPr bwMode="auto">
            <a:xfrm flipV="1">
              <a:off x="22968203" y="1582755"/>
              <a:ext cx="269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1" name="Freeform 361">
              <a:extLst>
                <a:ext uri="{FF2B5EF4-FFF2-40B4-BE49-F238E27FC236}">
                  <a16:creationId xmlns:a16="http://schemas.microsoft.com/office/drawing/2014/main" id="{5546716C-6552-4FBA-ABD7-B0520F00CB2D}"/>
                </a:ext>
              </a:extLst>
            </p:cNvPr>
            <p:cNvSpPr>
              <a:spLocks/>
            </p:cNvSpPr>
            <p:nvPr/>
          </p:nvSpPr>
          <p:spPr bwMode="auto">
            <a:xfrm>
              <a:off x="22861839" y="1604980"/>
              <a:ext cx="106364" cy="49213"/>
            </a:xfrm>
            <a:custGeom>
              <a:avLst/>
              <a:gdLst>
                <a:gd name="T0" fmla="*/ 0 w 67"/>
                <a:gd name="T1" fmla="*/ 31 h 31"/>
                <a:gd name="T2" fmla="*/ 67 w 67"/>
                <a:gd name="T3" fmla="*/ 0 h 31"/>
                <a:gd name="T4" fmla="*/ 0 w 67"/>
                <a:gd name="T5" fmla="*/ 31 h 31"/>
              </a:gdLst>
              <a:ahLst/>
              <a:cxnLst>
                <a:cxn ang="0">
                  <a:pos x="T0" y="T1"/>
                </a:cxn>
                <a:cxn ang="0">
                  <a:pos x="T2" y="T3"/>
                </a:cxn>
                <a:cxn ang="0">
                  <a:pos x="T4" y="T5"/>
                </a:cxn>
              </a:cxnLst>
              <a:rect l="0" t="0" r="r" b="b"/>
              <a:pathLst>
                <a:path w="67" h="31">
                  <a:moveTo>
                    <a:pt x="0" y="31"/>
                  </a:moveTo>
                  <a:lnTo>
                    <a:pt x="67" y="0"/>
                  </a:lnTo>
                  <a:lnTo>
                    <a:pt x="0" y="3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2" name="Line 362">
              <a:extLst>
                <a:ext uri="{FF2B5EF4-FFF2-40B4-BE49-F238E27FC236}">
                  <a16:creationId xmlns:a16="http://schemas.microsoft.com/office/drawing/2014/main" id="{78EC1DFE-5DD9-4536-91C2-31F36C5330A4}"/>
                </a:ext>
              </a:extLst>
            </p:cNvPr>
            <p:cNvSpPr>
              <a:spLocks noChangeShapeType="1"/>
            </p:cNvSpPr>
            <p:nvPr/>
          </p:nvSpPr>
          <p:spPr bwMode="auto">
            <a:xfrm flipV="1">
              <a:off x="22861839" y="1604980"/>
              <a:ext cx="106364" cy="49213"/>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3" name="Line 363">
              <a:extLst>
                <a:ext uri="{FF2B5EF4-FFF2-40B4-BE49-F238E27FC236}">
                  <a16:creationId xmlns:a16="http://schemas.microsoft.com/office/drawing/2014/main" id="{39437FAB-7D19-4593-9D30-EA6C17E2F936}"/>
                </a:ext>
              </a:extLst>
            </p:cNvPr>
            <p:cNvSpPr>
              <a:spLocks noChangeShapeType="1"/>
            </p:cNvSpPr>
            <p:nvPr/>
          </p:nvSpPr>
          <p:spPr bwMode="auto">
            <a:xfrm flipV="1">
              <a:off x="22861839" y="1604980"/>
              <a:ext cx="106364" cy="492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4" name="Freeform 364">
              <a:extLst>
                <a:ext uri="{FF2B5EF4-FFF2-40B4-BE49-F238E27FC236}">
                  <a16:creationId xmlns:a16="http://schemas.microsoft.com/office/drawing/2014/main" id="{89289E0B-5AA4-4A31-BCC4-6C21F4711C51}"/>
                </a:ext>
              </a:extLst>
            </p:cNvPr>
            <p:cNvSpPr>
              <a:spLocks/>
            </p:cNvSpPr>
            <p:nvPr/>
          </p:nvSpPr>
          <p:spPr bwMode="auto">
            <a:xfrm>
              <a:off x="22782463" y="1654193"/>
              <a:ext cx="79376"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5" name="Line 365">
              <a:extLst>
                <a:ext uri="{FF2B5EF4-FFF2-40B4-BE49-F238E27FC236}">
                  <a16:creationId xmlns:a16="http://schemas.microsoft.com/office/drawing/2014/main" id="{0F39A26F-1F60-48A4-BB1A-AA16F2034A71}"/>
                </a:ext>
              </a:extLst>
            </p:cNvPr>
            <p:cNvSpPr>
              <a:spLocks noChangeShapeType="1"/>
            </p:cNvSpPr>
            <p:nvPr/>
          </p:nvSpPr>
          <p:spPr bwMode="auto">
            <a:xfrm flipV="1">
              <a:off x="22782463" y="1654193"/>
              <a:ext cx="7937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6" name="Freeform 366">
              <a:extLst>
                <a:ext uri="{FF2B5EF4-FFF2-40B4-BE49-F238E27FC236}">
                  <a16:creationId xmlns:a16="http://schemas.microsoft.com/office/drawing/2014/main" id="{2EFDEB19-5F6B-4634-ABE6-DA87F2E894B1}"/>
                </a:ext>
              </a:extLst>
            </p:cNvPr>
            <p:cNvSpPr>
              <a:spLocks/>
            </p:cNvSpPr>
            <p:nvPr/>
          </p:nvSpPr>
          <p:spPr bwMode="auto">
            <a:xfrm>
              <a:off x="22765001" y="1666893"/>
              <a:ext cx="17463" cy="19050"/>
            </a:xfrm>
            <a:custGeom>
              <a:avLst/>
              <a:gdLst>
                <a:gd name="T0" fmla="*/ 0 w 11"/>
                <a:gd name="T1" fmla="*/ 12 h 12"/>
                <a:gd name="T2" fmla="*/ 11 w 11"/>
                <a:gd name="T3" fmla="*/ 0 h 12"/>
                <a:gd name="T4" fmla="*/ 0 w 11"/>
                <a:gd name="T5" fmla="*/ 12 h 12"/>
              </a:gdLst>
              <a:ahLst/>
              <a:cxnLst>
                <a:cxn ang="0">
                  <a:pos x="T0" y="T1"/>
                </a:cxn>
                <a:cxn ang="0">
                  <a:pos x="T2" y="T3"/>
                </a:cxn>
                <a:cxn ang="0">
                  <a:pos x="T4" y="T5"/>
                </a:cxn>
              </a:cxnLst>
              <a:rect l="0" t="0" r="r" b="b"/>
              <a:pathLst>
                <a:path w="11" h="12">
                  <a:moveTo>
                    <a:pt x="0" y="12"/>
                  </a:moveTo>
                  <a:lnTo>
                    <a:pt x="1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7" name="Line 367">
              <a:extLst>
                <a:ext uri="{FF2B5EF4-FFF2-40B4-BE49-F238E27FC236}">
                  <a16:creationId xmlns:a16="http://schemas.microsoft.com/office/drawing/2014/main" id="{7D08912E-7537-4100-9DD7-C33CFE2A2C27}"/>
                </a:ext>
              </a:extLst>
            </p:cNvPr>
            <p:cNvSpPr>
              <a:spLocks noChangeShapeType="1"/>
            </p:cNvSpPr>
            <p:nvPr/>
          </p:nvSpPr>
          <p:spPr bwMode="auto">
            <a:xfrm flipV="1">
              <a:off x="22765001" y="1666893"/>
              <a:ext cx="174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8" name="Freeform 368">
              <a:extLst>
                <a:ext uri="{FF2B5EF4-FFF2-40B4-BE49-F238E27FC236}">
                  <a16:creationId xmlns:a16="http://schemas.microsoft.com/office/drawing/2014/main" id="{2279069B-287E-4765-9847-627BCEF39D24}"/>
                </a:ext>
              </a:extLst>
            </p:cNvPr>
            <p:cNvSpPr>
              <a:spLocks/>
            </p:cNvSpPr>
            <p:nvPr/>
          </p:nvSpPr>
          <p:spPr bwMode="auto">
            <a:xfrm>
              <a:off x="22758650" y="1685943"/>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9" name="Line 369">
              <a:extLst>
                <a:ext uri="{FF2B5EF4-FFF2-40B4-BE49-F238E27FC236}">
                  <a16:creationId xmlns:a16="http://schemas.microsoft.com/office/drawing/2014/main" id="{EF6B2304-3276-4D0F-851A-A326786464FB}"/>
                </a:ext>
              </a:extLst>
            </p:cNvPr>
            <p:cNvSpPr>
              <a:spLocks noChangeShapeType="1"/>
            </p:cNvSpPr>
            <p:nvPr/>
          </p:nvSpPr>
          <p:spPr bwMode="auto">
            <a:xfrm flipV="1">
              <a:off x="22758650" y="1685943"/>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0" name="Freeform 370">
              <a:extLst>
                <a:ext uri="{FF2B5EF4-FFF2-40B4-BE49-F238E27FC236}">
                  <a16:creationId xmlns:a16="http://schemas.microsoft.com/office/drawing/2014/main" id="{87A3B5A5-9723-40E6-B8A4-95687FADB855}"/>
                </a:ext>
              </a:extLst>
            </p:cNvPr>
            <p:cNvSpPr>
              <a:spLocks/>
            </p:cNvSpPr>
            <p:nvPr/>
          </p:nvSpPr>
          <p:spPr bwMode="auto">
            <a:xfrm>
              <a:off x="22688800" y="1708168"/>
              <a:ext cx="69851" cy="9525"/>
            </a:xfrm>
            <a:custGeom>
              <a:avLst/>
              <a:gdLst>
                <a:gd name="T0" fmla="*/ 0 w 44"/>
                <a:gd name="T1" fmla="*/ 6 h 6"/>
                <a:gd name="T2" fmla="*/ 44 w 44"/>
                <a:gd name="T3" fmla="*/ 0 h 6"/>
                <a:gd name="T4" fmla="*/ 0 w 44"/>
                <a:gd name="T5" fmla="*/ 6 h 6"/>
              </a:gdLst>
              <a:ahLst/>
              <a:cxnLst>
                <a:cxn ang="0">
                  <a:pos x="T0" y="T1"/>
                </a:cxn>
                <a:cxn ang="0">
                  <a:pos x="T2" y="T3"/>
                </a:cxn>
                <a:cxn ang="0">
                  <a:pos x="T4" y="T5"/>
                </a:cxn>
              </a:cxnLst>
              <a:rect l="0" t="0" r="r" b="b"/>
              <a:pathLst>
                <a:path w="44" h="6">
                  <a:moveTo>
                    <a:pt x="0" y="6"/>
                  </a:moveTo>
                  <a:lnTo>
                    <a:pt x="4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1" name="Line 371">
              <a:extLst>
                <a:ext uri="{FF2B5EF4-FFF2-40B4-BE49-F238E27FC236}">
                  <a16:creationId xmlns:a16="http://schemas.microsoft.com/office/drawing/2014/main" id="{313CA712-DD90-4ED1-B39F-9C57E3996389}"/>
                </a:ext>
              </a:extLst>
            </p:cNvPr>
            <p:cNvSpPr>
              <a:spLocks noChangeShapeType="1"/>
            </p:cNvSpPr>
            <p:nvPr/>
          </p:nvSpPr>
          <p:spPr bwMode="auto">
            <a:xfrm flipV="1">
              <a:off x="22688800" y="1708168"/>
              <a:ext cx="69851"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2" name="Freeform 372">
              <a:extLst>
                <a:ext uri="{FF2B5EF4-FFF2-40B4-BE49-F238E27FC236}">
                  <a16:creationId xmlns:a16="http://schemas.microsoft.com/office/drawing/2014/main" id="{05A63E8D-FA58-4764-AAFA-9DCE1CAC3DF9}"/>
                </a:ext>
              </a:extLst>
            </p:cNvPr>
            <p:cNvSpPr>
              <a:spLocks/>
            </p:cNvSpPr>
            <p:nvPr/>
          </p:nvSpPr>
          <p:spPr bwMode="auto">
            <a:xfrm>
              <a:off x="22658637" y="1717693"/>
              <a:ext cx="30163" cy="22225"/>
            </a:xfrm>
            <a:custGeom>
              <a:avLst/>
              <a:gdLst>
                <a:gd name="T0" fmla="*/ 0 w 19"/>
                <a:gd name="T1" fmla="*/ 14 h 14"/>
                <a:gd name="T2" fmla="*/ 19 w 19"/>
                <a:gd name="T3" fmla="*/ 0 h 14"/>
                <a:gd name="T4" fmla="*/ 0 w 19"/>
                <a:gd name="T5" fmla="*/ 14 h 14"/>
              </a:gdLst>
              <a:ahLst/>
              <a:cxnLst>
                <a:cxn ang="0">
                  <a:pos x="T0" y="T1"/>
                </a:cxn>
                <a:cxn ang="0">
                  <a:pos x="T2" y="T3"/>
                </a:cxn>
                <a:cxn ang="0">
                  <a:pos x="T4" y="T5"/>
                </a:cxn>
              </a:cxnLst>
              <a:rect l="0" t="0" r="r" b="b"/>
              <a:pathLst>
                <a:path w="19" h="14">
                  <a:moveTo>
                    <a:pt x="0" y="14"/>
                  </a:moveTo>
                  <a:lnTo>
                    <a:pt x="1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3" name="Line 373">
              <a:extLst>
                <a:ext uri="{FF2B5EF4-FFF2-40B4-BE49-F238E27FC236}">
                  <a16:creationId xmlns:a16="http://schemas.microsoft.com/office/drawing/2014/main" id="{B03495EB-BD66-43C6-97E8-681E62F3944A}"/>
                </a:ext>
              </a:extLst>
            </p:cNvPr>
            <p:cNvSpPr>
              <a:spLocks noChangeShapeType="1"/>
            </p:cNvSpPr>
            <p:nvPr/>
          </p:nvSpPr>
          <p:spPr bwMode="auto">
            <a:xfrm flipV="1">
              <a:off x="22658637" y="1717693"/>
              <a:ext cx="301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4" name="Freeform 374">
              <a:extLst>
                <a:ext uri="{FF2B5EF4-FFF2-40B4-BE49-F238E27FC236}">
                  <a16:creationId xmlns:a16="http://schemas.microsoft.com/office/drawing/2014/main" id="{FF2D35EB-90CB-4D4F-8994-BFC727B819D3}"/>
                </a:ext>
              </a:extLst>
            </p:cNvPr>
            <p:cNvSpPr>
              <a:spLocks/>
            </p:cNvSpPr>
            <p:nvPr/>
          </p:nvSpPr>
          <p:spPr bwMode="auto">
            <a:xfrm>
              <a:off x="22652287" y="1739918"/>
              <a:ext cx="6350" cy="7938"/>
            </a:xfrm>
            <a:custGeom>
              <a:avLst/>
              <a:gdLst>
                <a:gd name="T0" fmla="*/ 0 w 4"/>
                <a:gd name="T1" fmla="*/ 5 h 5"/>
                <a:gd name="T2" fmla="*/ 4 w 4"/>
                <a:gd name="T3" fmla="*/ 0 h 5"/>
                <a:gd name="T4" fmla="*/ 0 w 4"/>
                <a:gd name="T5" fmla="*/ 5 h 5"/>
              </a:gdLst>
              <a:ahLst/>
              <a:cxnLst>
                <a:cxn ang="0">
                  <a:pos x="T0" y="T1"/>
                </a:cxn>
                <a:cxn ang="0">
                  <a:pos x="T2" y="T3"/>
                </a:cxn>
                <a:cxn ang="0">
                  <a:pos x="T4" y="T5"/>
                </a:cxn>
              </a:cxnLst>
              <a:rect l="0" t="0" r="r" b="b"/>
              <a:pathLst>
                <a:path w="4" h="5">
                  <a:moveTo>
                    <a:pt x="0" y="5"/>
                  </a:moveTo>
                  <a:lnTo>
                    <a:pt x="4"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5" name="Line 375">
              <a:extLst>
                <a:ext uri="{FF2B5EF4-FFF2-40B4-BE49-F238E27FC236}">
                  <a16:creationId xmlns:a16="http://schemas.microsoft.com/office/drawing/2014/main" id="{D08605F1-51AC-444B-B96E-34256F040F24}"/>
                </a:ext>
              </a:extLst>
            </p:cNvPr>
            <p:cNvSpPr>
              <a:spLocks noChangeShapeType="1"/>
            </p:cNvSpPr>
            <p:nvPr/>
          </p:nvSpPr>
          <p:spPr bwMode="auto">
            <a:xfrm flipV="1">
              <a:off x="22652287" y="1739918"/>
              <a:ext cx="6350"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6" name="Freeform 376">
              <a:extLst>
                <a:ext uri="{FF2B5EF4-FFF2-40B4-BE49-F238E27FC236}">
                  <a16:creationId xmlns:a16="http://schemas.microsoft.com/office/drawing/2014/main" id="{5C416A00-4AB7-4DDD-9CEF-41D1E1524887}"/>
                </a:ext>
              </a:extLst>
            </p:cNvPr>
            <p:cNvSpPr>
              <a:spLocks/>
            </p:cNvSpPr>
            <p:nvPr/>
          </p:nvSpPr>
          <p:spPr bwMode="auto">
            <a:xfrm>
              <a:off x="22576086" y="1747856"/>
              <a:ext cx="76201" cy="41275"/>
            </a:xfrm>
            <a:custGeom>
              <a:avLst/>
              <a:gdLst>
                <a:gd name="T0" fmla="*/ 0 w 48"/>
                <a:gd name="T1" fmla="*/ 26 h 26"/>
                <a:gd name="T2" fmla="*/ 48 w 48"/>
                <a:gd name="T3" fmla="*/ 0 h 26"/>
                <a:gd name="T4" fmla="*/ 0 w 48"/>
                <a:gd name="T5" fmla="*/ 26 h 26"/>
              </a:gdLst>
              <a:ahLst/>
              <a:cxnLst>
                <a:cxn ang="0">
                  <a:pos x="T0" y="T1"/>
                </a:cxn>
                <a:cxn ang="0">
                  <a:pos x="T2" y="T3"/>
                </a:cxn>
                <a:cxn ang="0">
                  <a:pos x="T4" y="T5"/>
                </a:cxn>
              </a:cxnLst>
              <a:rect l="0" t="0" r="r" b="b"/>
              <a:pathLst>
                <a:path w="48" h="26">
                  <a:moveTo>
                    <a:pt x="0" y="26"/>
                  </a:moveTo>
                  <a:lnTo>
                    <a:pt x="4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7" name="Line 377">
              <a:extLst>
                <a:ext uri="{FF2B5EF4-FFF2-40B4-BE49-F238E27FC236}">
                  <a16:creationId xmlns:a16="http://schemas.microsoft.com/office/drawing/2014/main" id="{A79AAE50-A1F2-4025-9343-6549AC716981}"/>
                </a:ext>
              </a:extLst>
            </p:cNvPr>
            <p:cNvSpPr>
              <a:spLocks noChangeShapeType="1"/>
            </p:cNvSpPr>
            <p:nvPr/>
          </p:nvSpPr>
          <p:spPr bwMode="auto">
            <a:xfrm flipV="1">
              <a:off x="22576086" y="1747856"/>
              <a:ext cx="76201"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8" name="Line 378">
              <a:extLst>
                <a:ext uri="{FF2B5EF4-FFF2-40B4-BE49-F238E27FC236}">
                  <a16:creationId xmlns:a16="http://schemas.microsoft.com/office/drawing/2014/main" id="{11B62AF1-B79D-46D7-9885-EBE4408848A9}"/>
                </a:ext>
              </a:extLst>
            </p:cNvPr>
            <p:cNvSpPr>
              <a:spLocks noChangeShapeType="1"/>
            </p:cNvSpPr>
            <p:nvPr/>
          </p:nvSpPr>
          <p:spPr bwMode="auto">
            <a:xfrm flipV="1">
              <a:off x="22576086" y="1747856"/>
              <a:ext cx="76201"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9" name="Freeform 379">
              <a:extLst>
                <a:ext uri="{FF2B5EF4-FFF2-40B4-BE49-F238E27FC236}">
                  <a16:creationId xmlns:a16="http://schemas.microsoft.com/office/drawing/2014/main" id="{2232B92A-E3D6-412E-92D8-62C4C13C1B1B}"/>
                </a:ext>
              </a:extLst>
            </p:cNvPr>
            <p:cNvSpPr>
              <a:spLocks/>
            </p:cNvSpPr>
            <p:nvPr/>
          </p:nvSpPr>
          <p:spPr bwMode="auto">
            <a:xfrm>
              <a:off x="22398284" y="1789131"/>
              <a:ext cx="177802" cy="9525"/>
            </a:xfrm>
            <a:custGeom>
              <a:avLst/>
              <a:gdLst>
                <a:gd name="T0" fmla="*/ 0 w 112"/>
                <a:gd name="T1" fmla="*/ 6 h 6"/>
                <a:gd name="T2" fmla="*/ 112 w 112"/>
                <a:gd name="T3" fmla="*/ 0 h 6"/>
                <a:gd name="T4" fmla="*/ 0 w 112"/>
                <a:gd name="T5" fmla="*/ 6 h 6"/>
              </a:gdLst>
              <a:ahLst/>
              <a:cxnLst>
                <a:cxn ang="0">
                  <a:pos x="T0" y="T1"/>
                </a:cxn>
                <a:cxn ang="0">
                  <a:pos x="T2" y="T3"/>
                </a:cxn>
                <a:cxn ang="0">
                  <a:pos x="T4" y="T5"/>
                </a:cxn>
              </a:cxnLst>
              <a:rect l="0" t="0" r="r" b="b"/>
              <a:pathLst>
                <a:path w="112" h="6">
                  <a:moveTo>
                    <a:pt x="0" y="6"/>
                  </a:moveTo>
                  <a:lnTo>
                    <a:pt x="11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0" name="Line 380">
              <a:extLst>
                <a:ext uri="{FF2B5EF4-FFF2-40B4-BE49-F238E27FC236}">
                  <a16:creationId xmlns:a16="http://schemas.microsoft.com/office/drawing/2014/main" id="{EF66722E-9C2E-458F-AFD9-2AC34E70D386}"/>
                </a:ext>
              </a:extLst>
            </p:cNvPr>
            <p:cNvSpPr>
              <a:spLocks noChangeShapeType="1"/>
            </p:cNvSpPr>
            <p:nvPr/>
          </p:nvSpPr>
          <p:spPr bwMode="auto">
            <a:xfrm flipV="1">
              <a:off x="22398284" y="1789131"/>
              <a:ext cx="1778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1" name="Freeform 381">
              <a:extLst>
                <a:ext uri="{FF2B5EF4-FFF2-40B4-BE49-F238E27FC236}">
                  <a16:creationId xmlns:a16="http://schemas.microsoft.com/office/drawing/2014/main" id="{7F90A0B6-F42A-47B9-9DAB-9659A8288A44}"/>
                </a:ext>
              </a:extLst>
            </p:cNvPr>
            <p:cNvSpPr>
              <a:spLocks/>
            </p:cNvSpPr>
            <p:nvPr/>
          </p:nvSpPr>
          <p:spPr bwMode="auto">
            <a:xfrm>
              <a:off x="22326846" y="1798656"/>
              <a:ext cx="71438" cy="22225"/>
            </a:xfrm>
            <a:custGeom>
              <a:avLst/>
              <a:gdLst>
                <a:gd name="T0" fmla="*/ 0 w 45"/>
                <a:gd name="T1" fmla="*/ 14 h 14"/>
                <a:gd name="T2" fmla="*/ 45 w 45"/>
                <a:gd name="T3" fmla="*/ 0 h 14"/>
                <a:gd name="T4" fmla="*/ 0 w 45"/>
                <a:gd name="T5" fmla="*/ 14 h 14"/>
              </a:gdLst>
              <a:ahLst/>
              <a:cxnLst>
                <a:cxn ang="0">
                  <a:pos x="T0" y="T1"/>
                </a:cxn>
                <a:cxn ang="0">
                  <a:pos x="T2" y="T3"/>
                </a:cxn>
                <a:cxn ang="0">
                  <a:pos x="T4" y="T5"/>
                </a:cxn>
              </a:cxnLst>
              <a:rect l="0" t="0" r="r" b="b"/>
              <a:pathLst>
                <a:path w="45" h="14">
                  <a:moveTo>
                    <a:pt x="0" y="14"/>
                  </a:moveTo>
                  <a:lnTo>
                    <a:pt x="4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2" name="Line 382">
              <a:extLst>
                <a:ext uri="{FF2B5EF4-FFF2-40B4-BE49-F238E27FC236}">
                  <a16:creationId xmlns:a16="http://schemas.microsoft.com/office/drawing/2014/main" id="{5C7E43CC-557B-4044-8434-CF69E4585389}"/>
                </a:ext>
              </a:extLst>
            </p:cNvPr>
            <p:cNvSpPr>
              <a:spLocks noChangeShapeType="1"/>
            </p:cNvSpPr>
            <p:nvPr/>
          </p:nvSpPr>
          <p:spPr bwMode="auto">
            <a:xfrm flipV="1">
              <a:off x="22326846" y="1798656"/>
              <a:ext cx="714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3" name="Freeform 383">
              <a:extLst>
                <a:ext uri="{FF2B5EF4-FFF2-40B4-BE49-F238E27FC236}">
                  <a16:creationId xmlns:a16="http://schemas.microsoft.com/office/drawing/2014/main" id="{862F4254-0BF0-4A9A-8E53-3A6D0F789620}"/>
                </a:ext>
              </a:extLst>
            </p:cNvPr>
            <p:cNvSpPr>
              <a:spLocks/>
            </p:cNvSpPr>
            <p:nvPr/>
          </p:nvSpPr>
          <p:spPr bwMode="auto">
            <a:xfrm>
              <a:off x="22285570" y="1820881"/>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4" name="Line 384">
              <a:extLst>
                <a:ext uri="{FF2B5EF4-FFF2-40B4-BE49-F238E27FC236}">
                  <a16:creationId xmlns:a16="http://schemas.microsoft.com/office/drawing/2014/main" id="{8CF5885F-6E98-4CC2-AEA3-44F32B7C04CA}"/>
                </a:ext>
              </a:extLst>
            </p:cNvPr>
            <p:cNvSpPr>
              <a:spLocks noChangeShapeType="1"/>
            </p:cNvSpPr>
            <p:nvPr/>
          </p:nvSpPr>
          <p:spPr bwMode="auto">
            <a:xfrm flipV="1">
              <a:off x="22285570" y="1820881"/>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5" name="Freeform 385">
              <a:extLst>
                <a:ext uri="{FF2B5EF4-FFF2-40B4-BE49-F238E27FC236}">
                  <a16:creationId xmlns:a16="http://schemas.microsoft.com/office/drawing/2014/main" id="{DF7EE452-8F6D-437A-96A9-35A502914C90}"/>
                </a:ext>
              </a:extLst>
            </p:cNvPr>
            <p:cNvSpPr>
              <a:spLocks/>
            </p:cNvSpPr>
            <p:nvPr/>
          </p:nvSpPr>
          <p:spPr bwMode="auto">
            <a:xfrm>
              <a:off x="22037918" y="1839931"/>
              <a:ext cx="247653" cy="11113"/>
            </a:xfrm>
            <a:custGeom>
              <a:avLst/>
              <a:gdLst>
                <a:gd name="T0" fmla="*/ 0 w 156"/>
                <a:gd name="T1" fmla="*/ 7 h 7"/>
                <a:gd name="T2" fmla="*/ 156 w 156"/>
                <a:gd name="T3" fmla="*/ 0 h 7"/>
                <a:gd name="T4" fmla="*/ 0 w 156"/>
                <a:gd name="T5" fmla="*/ 7 h 7"/>
              </a:gdLst>
              <a:ahLst/>
              <a:cxnLst>
                <a:cxn ang="0">
                  <a:pos x="T0" y="T1"/>
                </a:cxn>
                <a:cxn ang="0">
                  <a:pos x="T2" y="T3"/>
                </a:cxn>
                <a:cxn ang="0">
                  <a:pos x="T4" y="T5"/>
                </a:cxn>
              </a:cxnLst>
              <a:rect l="0" t="0" r="r" b="b"/>
              <a:pathLst>
                <a:path w="156" h="7">
                  <a:moveTo>
                    <a:pt x="0" y="7"/>
                  </a:moveTo>
                  <a:lnTo>
                    <a:pt x="156" y="0"/>
                  </a:lnTo>
                  <a:lnTo>
                    <a:pt x="0" y="7"/>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6" name="Line 386">
              <a:extLst>
                <a:ext uri="{FF2B5EF4-FFF2-40B4-BE49-F238E27FC236}">
                  <a16:creationId xmlns:a16="http://schemas.microsoft.com/office/drawing/2014/main" id="{EAD0D3D5-03D5-4A1C-8406-280C43BEA281}"/>
                </a:ext>
              </a:extLst>
            </p:cNvPr>
            <p:cNvSpPr>
              <a:spLocks noChangeShapeType="1"/>
            </p:cNvSpPr>
            <p:nvPr/>
          </p:nvSpPr>
          <p:spPr bwMode="auto">
            <a:xfrm flipV="1">
              <a:off x="22037918" y="1839931"/>
              <a:ext cx="247653" cy="111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7" name="Freeform 387">
              <a:extLst>
                <a:ext uri="{FF2B5EF4-FFF2-40B4-BE49-F238E27FC236}">
                  <a16:creationId xmlns:a16="http://schemas.microsoft.com/office/drawing/2014/main" id="{B50F51E7-B09C-4F83-8878-A9A70CD0B7F7}"/>
                </a:ext>
              </a:extLst>
            </p:cNvPr>
            <p:cNvSpPr>
              <a:spLocks/>
            </p:cNvSpPr>
            <p:nvPr/>
          </p:nvSpPr>
          <p:spPr bwMode="auto">
            <a:xfrm>
              <a:off x="21995055" y="1851044"/>
              <a:ext cx="42863" cy="19050"/>
            </a:xfrm>
            <a:custGeom>
              <a:avLst/>
              <a:gdLst>
                <a:gd name="T0" fmla="*/ 0 w 27"/>
                <a:gd name="T1" fmla="*/ 12 h 12"/>
                <a:gd name="T2" fmla="*/ 27 w 27"/>
                <a:gd name="T3" fmla="*/ 0 h 12"/>
                <a:gd name="T4" fmla="*/ 0 w 27"/>
                <a:gd name="T5" fmla="*/ 12 h 12"/>
              </a:gdLst>
              <a:ahLst/>
              <a:cxnLst>
                <a:cxn ang="0">
                  <a:pos x="T0" y="T1"/>
                </a:cxn>
                <a:cxn ang="0">
                  <a:pos x="T2" y="T3"/>
                </a:cxn>
                <a:cxn ang="0">
                  <a:pos x="T4" y="T5"/>
                </a:cxn>
              </a:cxnLst>
              <a:rect l="0" t="0" r="r" b="b"/>
              <a:pathLst>
                <a:path w="27" h="12">
                  <a:moveTo>
                    <a:pt x="0" y="12"/>
                  </a:moveTo>
                  <a:lnTo>
                    <a:pt x="2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8" name="Line 388">
              <a:extLst>
                <a:ext uri="{FF2B5EF4-FFF2-40B4-BE49-F238E27FC236}">
                  <a16:creationId xmlns:a16="http://schemas.microsoft.com/office/drawing/2014/main" id="{7246F24D-A75A-43BA-9E6C-7501FA48CB9C}"/>
                </a:ext>
              </a:extLst>
            </p:cNvPr>
            <p:cNvSpPr>
              <a:spLocks noChangeShapeType="1"/>
            </p:cNvSpPr>
            <p:nvPr/>
          </p:nvSpPr>
          <p:spPr bwMode="auto">
            <a:xfrm flipV="1">
              <a:off x="21995055" y="1851044"/>
              <a:ext cx="428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9" name="Freeform 389">
              <a:extLst>
                <a:ext uri="{FF2B5EF4-FFF2-40B4-BE49-F238E27FC236}">
                  <a16:creationId xmlns:a16="http://schemas.microsoft.com/office/drawing/2014/main" id="{967EFFA0-0598-4EB2-BB41-8C7B03E429CA}"/>
                </a:ext>
              </a:extLst>
            </p:cNvPr>
            <p:cNvSpPr>
              <a:spLocks/>
            </p:cNvSpPr>
            <p:nvPr/>
          </p:nvSpPr>
          <p:spPr bwMode="auto">
            <a:xfrm>
              <a:off x="21988705" y="1870094"/>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0" name="Line 390">
              <a:extLst>
                <a:ext uri="{FF2B5EF4-FFF2-40B4-BE49-F238E27FC236}">
                  <a16:creationId xmlns:a16="http://schemas.microsoft.com/office/drawing/2014/main" id="{BD51C28E-CF18-4799-AB4C-A3BBC5B589A6}"/>
                </a:ext>
              </a:extLst>
            </p:cNvPr>
            <p:cNvSpPr>
              <a:spLocks noChangeShapeType="1"/>
            </p:cNvSpPr>
            <p:nvPr/>
          </p:nvSpPr>
          <p:spPr bwMode="auto">
            <a:xfrm flipV="1">
              <a:off x="21988705" y="1870094"/>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1" name="Freeform 391">
              <a:extLst>
                <a:ext uri="{FF2B5EF4-FFF2-40B4-BE49-F238E27FC236}">
                  <a16:creationId xmlns:a16="http://schemas.microsoft.com/office/drawing/2014/main" id="{29CB823C-76B1-4CE5-8190-655EA0A66928}"/>
                </a:ext>
              </a:extLst>
            </p:cNvPr>
            <p:cNvSpPr>
              <a:spLocks/>
            </p:cNvSpPr>
            <p:nvPr/>
          </p:nvSpPr>
          <p:spPr bwMode="auto">
            <a:xfrm>
              <a:off x="21941079" y="1892319"/>
              <a:ext cx="47626" cy="9525"/>
            </a:xfrm>
            <a:custGeom>
              <a:avLst/>
              <a:gdLst>
                <a:gd name="T0" fmla="*/ 0 w 30"/>
                <a:gd name="T1" fmla="*/ 6 h 6"/>
                <a:gd name="T2" fmla="*/ 30 w 30"/>
                <a:gd name="T3" fmla="*/ 0 h 6"/>
                <a:gd name="T4" fmla="*/ 0 w 30"/>
                <a:gd name="T5" fmla="*/ 6 h 6"/>
              </a:gdLst>
              <a:ahLst/>
              <a:cxnLst>
                <a:cxn ang="0">
                  <a:pos x="T0" y="T1"/>
                </a:cxn>
                <a:cxn ang="0">
                  <a:pos x="T2" y="T3"/>
                </a:cxn>
                <a:cxn ang="0">
                  <a:pos x="T4" y="T5"/>
                </a:cxn>
              </a:cxnLst>
              <a:rect l="0" t="0" r="r" b="b"/>
              <a:pathLst>
                <a:path w="30" h="6">
                  <a:moveTo>
                    <a:pt x="0" y="6"/>
                  </a:moveTo>
                  <a:lnTo>
                    <a:pt x="3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2" name="Line 392">
              <a:extLst>
                <a:ext uri="{FF2B5EF4-FFF2-40B4-BE49-F238E27FC236}">
                  <a16:creationId xmlns:a16="http://schemas.microsoft.com/office/drawing/2014/main" id="{BC609101-52A4-48FD-AC0A-00A4043F90B0}"/>
                </a:ext>
              </a:extLst>
            </p:cNvPr>
            <p:cNvSpPr>
              <a:spLocks noChangeShapeType="1"/>
            </p:cNvSpPr>
            <p:nvPr/>
          </p:nvSpPr>
          <p:spPr bwMode="auto">
            <a:xfrm flipV="1">
              <a:off x="21941079" y="1892319"/>
              <a:ext cx="47626"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3" name="Freeform 393">
              <a:extLst>
                <a:ext uri="{FF2B5EF4-FFF2-40B4-BE49-F238E27FC236}">
                  <a16:creationId xmlns:a16="http://schemas.microsoft.com/office/drawing/2014/main" id="{5184452A-1DC8-44DE-BECA-95DCC1A290BC}"/>
                </a:ext>
              </a:extLst>
            </p:cNvPr>
            <p:cNvSpPr>
              <a:spLocks/>
            </p:cNvSpPr>
            <p:nvPr/>
          </p:nvSpPr>
          <p:spPr bwMode="auto">
            <a:xfrm>
              <a:off x="21928379" y="1901844"/>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4" name="Line 394">
              <a:extLst>
                <a:ext uri="{FF2B5EF4-FFF2-40B4-BE49-F238E27FC236}">
                  <a16:creationId xmlns:a16="http://schemas.microsoft.com/office/drawing/2014/main" id="{39848BCF-087C-4F96-99BE-B2A9A2AB57C2}"/>
                </a:ext>
              </a:extLst>
            </p:cNvPr>
            <p:cNvSpPr>
              <a:spLocks noChangeShapeType="1"/>
            </p:cNvSpPr>
            <p:nvPr/>
          </p:nvSpPr>
          <p:spPr bwMode="auto">
            <a:xfrm flipV="1">
              <a:off x="21928379" y="1901844"/>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5" name="Freeform 395">
              <a:extLst>
                <a:ext uri="{FF2B5EF4-FFF2-40B4-BE49-F238E27FC236}">
                  <a16:creationId xmlns:a16="http://schemas.microsoft.com/office/drawing/2014/main" id="{10CF17B7-F373-4177-BC05-49D28E6421CF}"/>
                </a:ext>
              </a:extLst>
            </p:cNvPr>
            <p:cNvSpPr>
              <a:spLocks/>
            </p:cNvSpPr>
            <p:nvPr/>
          </p:nvSpPr>
          <p:spPr bwMode="auto">
            <a:xfrm>
              <a:off x="21763277" y="1924069"/>
              <a:ext cx="165102" cy="19050"/>
            </a:xfrm>
            <a:custGeom>
              <a:avLst/>
              <a:gdLst>
                <a:gd name="T0" fmla="*/ 0 w 104"/>
                <a:gd name="T1" fmla="*/ 12 h 12"/>
                <a:gd name="T2" fmla="*/ 104 w 104"/>
                <a:gd name="T3" fmla="*/ 0 h 12"/>
                <a:gd name="T4" fmla="*/ 0 w 104"/>
                <a:gd name="T5" fmla="*/ 12 h 12"/>
              </a:gdLst>
              <a:ahLst/>
              <a:cxnLst>
                <a:cxn ang="0">
                  <a:pos x="T0" y="T1"/>
                </a:cxn>
                <a:cxn ang="0">
                  <a:pos x="T2" y="T3"/>
                </a:cxn>
                <a:cxn ang="0">
                  <a:pos x="T4" y="T5"/>
                </a:cxn>
              </a:cxnLst>
              <a:rect l="0" t="0" r="r" b="b"/>
              <a:pathLst>
                <a:path w="104" h="12">
                  <a:moveTo>
                    <a:pt x="0" y="12"/>
                  </a:moveTo>
                  <a:lnTo>
                    <a:pt x="10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6" name="Line 396">
              <a:extLst>
                <a:ext uri="{FF2B5EF4-FFF2-40B4-BE49-F238E27FC236}">
                  <a16:creationId xmlns:a16="http://schemas.microsoft.com/office/drawing/2014/main" id="{13C41E98-B461-4BDF-B801-7D999CFDEB63}"/>
                </a:ext>
              </a:extLst>
            </p:cNvPr>
            <p:cNvSpPr>
              <a:spLocks noChangeShapeType="1"/>
            </p:cNvSpPr>
            <p:nvPr/>
          </p:nvSpPr>
          <p:spPr bwMode="auto">
            <a:xfrm flipV="1">
              <a:off x="21763277" y="1924069"/>
              <a:ext cx="165102"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7" name="Freeform 397">
              <a:extLst>
                <a:ext uri="{FF2B5EF4-FFF2-40B4-BE49-F238E27FC236}">
                  <a16:creationId xmlns:a16="http://schemas.microsoft.com/office/drawing/2014/main" id="{BCEC1051-24A7-4033-BA1C-F4FA1E1CF13A}"/>
                </a:ext>
              </a:extLst>
            </p:cNvPr>
            <p:cNvSpPr>
              <a:spLocks/>
            </p:cNvSpPr>
            <p:nvPr/>
          </p:nvSpPr>
          <p:spPr bwMode="auto">
            <a:xfrm>
              <a:off x="21609288" y="1943119"/>
              <a:ext cx="153989" cy="30163"/>
            </a:xfrm>
            <a:custGeom>
              <a:avLst/>
              <a:gdLst>
                <a:gd name="T0" fmla="*/ 0 w 97"/>
                <a:gd name="T1" fmla="*/ 19 h 19"/>
                <a:gd name="T2" fmla="*/ 97 w 97"/>
                <a:gd name="T3" fmla="*/ 0 h 19"/>
                <a:gd name="T4" fmla="*/ 0 w 97"/>
                <a:gd name="T5" fmla="*/ 19 h 19"/>
              </a:gdLst>
              <a:ahLst/>
              <a:cxnLst>
                <a:cxn ang="0">
                  <a:pos x="T0" y="T1"/>
                </a:cxn>
                <a:cxn ang="0">
                  <a:pos x="T2" y="T3"/>
                </a:cxn>
                <a:cxn ang="0">
                  <a:pos x="T4" y="T5"/>
                </a:cxn>
              </a:cxnLst>
              <a:rect l="0" t="0" r="r" b="b"/>
              <a:pathLst>
                <a:path w="97" h="19">
                  <a:moveTo>
                    <a:pt x="0" y="19"/>
                  </a:moveTo>
                  <a:lnTo>
                    <a:pt x="97"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8" name="Line 398">
              <a:extLst>
                <a:ext uri="{FF2B5EF4-FFF2-40B4-BE49-F238E27FC236}">
                  <a16:creationId xmlns:a16="http://schemas.microsoft.com/office/drawing/2014/main" id="{E95FBD97-216C-4F94-A420-34D5DE52E847}"/>
                </a:ext>
              </a:extLst>
            </p:cNvPr>
            <p:cNvSpPr>
              <a:spLocks noChangeShapeType="1"/>
            </p:cNvSpPr>
            <p:nvPr/>
          </p:nvSpPr>
          <p:spPr bwMode="auto">
            <a:xfrm flipV="1">
              <a:off x="21609288" y="1943119"/>
              <a:ext cx="153989"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9" name="Freeform 399">
              <a:extLst>
                <a:ext uri="{FF2B5EF4-FFF2-40B4-BE49-F238E27FC236}">
                  <a16:creationId xmlns:a16="http://schemas.microsoft.com/office/drawing/2014/main" id="{24BD24D2-9C84-4E11-963A-14145B054550}"/>
                </a:ext>
              </a:extLst>
            </p:cNvPr>
            <p:cNvSpPr>
              <a:spLocks/>
            </p:cNvSpPr>
            <p:nvPr/>
          </p:nvSpPr>
          <p:spPr bwMode="auto">
            <a:xfrm>
              <a:off x="21556900" y="1973282"/>
              <a:ext cx="52388" cy="31750"/>
            </a:xfrm>
            <a:custGeom>
              <a:avLst/>
              <a:gdLst>
                <a:gd name="T0" fmla="*/ 0 w 33"/>
                <a:gd name="T1" fmla="*/ 20 h 20"/>
                <a:gd name="T2" fmla="*/ 33 w 33"/>
                <a:gd name="T3" fmla="*/ 0 h 20"/>
                <a:gd name="T4" fmla="*/ 0 w 33"/>
                <a:gd name="T5" fmla="*/ 20 h 20"/>
              </a:gdLst>
              <a:ahLst/>
              <a:cxnLst>
                <a:cxn ang="0">
                  <a:pos x="T0" y="T1"/>
                </a:cxn>
                <a:cxn ang="0">
                  <a:pos x="T2" y="T3"/>
                </a:cxn>
                <a:cxn ang="0">
                  <a:pos x="T4" y="T5"/>
                </a:cxn>
              </a:cxnLst>
              <a:rect l="0" t="0" r="r" b="b"/>
              <a:pathLst>
                <a:path w="33" h="20">
                  <a:moveTo>
                    <a:pt x="0" y="20"/>
                  </a:moveTo>
                  <a:lnTo>
                    <a:pt x="33"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0" name="Line 400">
              <a:extLst>
                <a:ext uri="{FF2B5EF4-FFF2-40B4-BE49-F238E27FC236}">
                  <a16:creationId xmlns:a16="http://schemas.microsoft.com/office/drawing/2014/main" id="{A3306738-BF2C-4B74-93F8-55B65374EC74}"/>
                </a:ext>
              </a:extLst>
            </p:cNvPr>
            <p:cNvSpPr>
              <a:spLocks noChangeShapeType="1"/>
            </p:cNvSpPr>
            <p:nvPr/>
          </p:nvSpPr>
          <p:spPr bwMode="auto">
            <a:xfrm flipV="1">
              <a:off x="21556900" y="1973282"/>
              <a:ext cx="523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1" name="Freeform 401">
              <a:extLst>
                <a:ext uri="{FF2B5EF4-FFF2-40B4-BE49-F238E27FC236}">
                  <a16:creationId xmlns:a16="http://schemas.microsoft.com/office/drawing/2014/main" id="{DA9DB713-8CF4-4EF4-B951-61E85E5C5761}"/>
                </a:ext>
              </a:extLst>
            </p:cNvPr>
            <p:cNvSpPr>
              <a:spLocks/>
            </p:cNvSpPr>
            <p:nvPr/>
          </p:nvSpPr>
          <p:spPr bwMode="auto">
            <a:xfrm>
              <a:off x="21544200" y="2005032"/>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2" name="Line 402">
              <a:extLst>
                <a:ext uri="{FF2B5EF4-FFF2-40B4-BE49-F238E27FC236}">
                  <a16:creationId xmlns:a16="http://schemas.microsoft.com/office/drawing/2014/main" id="{6AB27B2F-37DC-4E01-AF34-78FB55219E2A}"/>
                </a:ext>
              </a:extLst>
            </p:cNvPr>
            <p:cNvSpPr>
              <a:spLocks noChangeShapeType="1"/>
            </p:cNvSpPr>
            <p:nvPr/>
          </p:nvSpPr>
          <p:spPr bwMode="auto">
            <a:xfrm flipV="1">
              <a:off x="21544200" y="2005032"/>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3" name="Freeform 403">
              <a:extLst>
                <a:ext uri="{FF2B5EF4-FFF2-40B4-BE49-F238E27FC236}">
                  <a16:creationId xmlns:a16="http://schemas.microsoft.com/office/drawing/2014/main" id="{DA67D08C-1B20-45B2-8D2E-D38DBF5B808A}"/>
                </a:ext>
              </a:extLst>
            </p:cNvPr>
            <p:cNvSpPr>
              <a:spLocks/>
            </p:cNvSpPr>
            <p:nvPr/>
          </p:nvSpPr>
          <p:spPr bwMode="auto">
            <a:xfrm>
              <a:off x="21421961" y="2027257"/>
              <a:ext cx="122239" cy="19050"/>
            </a:xfrm>
            <a:custGeom>
              <a:avLst/>
              <a:gdLst>
                <a:gd name="T0" fmla="*/ 0 w 77"/>
                <a:gd name="T1" fmla="*/ 12 h 12"/>
                <a:gd name="T2" fmla="*/ 77 w 77"/>
                <a:gd name="T3" fmla="*/ 0 h 12"/>
                <a:gd name="T4" fmla="*/ 0 w 77"/>
                <a:gd name="T5" fmla="*/ 12 h 12"/>
              </a:gdLst>
              <a:ahLst/>
              <a:cxnLst>
                <a:cxn ang="0">
                  <a:pos x="T0" y="T1"/>
                </a:cxn>
                <a:cxn ang="0">
                  <a:pos x="T2" y="T3"/>
                </a:cxn>
                <a:cxn ang="0">
                  <a:pos x="T4" y="T5"/>
                </a:cxn>
              </a:cxnLst>
              <a:rect l="0" t="0" r="r" b="b"/>
              <a:pathLst>
                <a:path w="77" h="12">
                  <a:moveTo>
                    <a:pt x="0" y="12"/>
                  </a:moveTo>
                  <a:lnTo>
                    <a:pt x="7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4" name="Line 404">
              <a:extLst>
                <a:ext uri="{FF2B5EF4-FFF2-40B4-BE49-F238E27FC236}">
                  <a16:creationId xmlns:a16="http://schemas.microsoft.com/office/drawing/2014/main" id="{E87480DB-8DEB-4E34-ADA8-5914F07E6D63}"/>
                </a:ext>
              </a:extLst>
            </p:cNvPr>
            <p:cNvSpPr>
              <a:spLocks noChangeShapeType="1"/>
            </p:cNvSpPr>
            <p:nvPr/>
          </p:nvSpPr>
          <p:spPr bwMode="auto">
            <a:xfrm flipV="1">
              <a:off x="21421961" y="2027257"/>
              <a:ext cx="122239"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5" name="Freeform 405">
              <a:extLst>
                <a:ext uri="{FF2B5EF4-FFF2-40B4-BE49-F238E27FC236}">
                  <a16:creationId xmlns:a16="http://schemas.microsoft.com/office/drawing/2014/main" id="{447CEB56-4E45-486E-8B28-0914AEC425F2}"/>
                </a:ext>
              </a:extLst>
            </p:cNvPr>
            <p:cNvSpPr>
              <a:spLocks/>
            </p:cNvSpPr>
            <p:nvPr/>
          </p:nvSpPr>
          <p:spPr bwMode="auto">
            <a:xfrm>
              <a:off x="21379098" y="2046307"/>
              <a:ext cx="42863" cy="9525"/>
            </a:xfrm>
            <a:custGeom>
              <a:avLst/>
              <a:gdLst>
                <a:gd name="T0" fmla="*/ 0 w 27"/>
                <a:gd name="T1" fmla="*/ 6 h 6"/>
                <a:gd name="T2" fmla="*/ 27 w 27"/>
                <a:gd name="T3" fmla="*/ 0 h 6"/>
                <a:gd name="T4" fmla="*/ 0 w 27"/>
                <a:gd name="T5" fmla="*/ 6 h 6"/>
              </a:gdLst>
              <a:ahLst/>
              <a:cxnLst>
                <a:cxn ang="0">
                  <a:pos x="T0" y="T1"/>
                </a:cxn>
                <a:cxn ang="0">
                  <a:pos x="T2" y="T3"/>
                </a:cxn>
                <a:cxn ang="0">
                  <a:pos x="T4" y="T5"/>
                </a:cxn>
              </a:cxnLst>
              <a:rect l="0" t="0" r="r" b="b"/>
              <a:pathLst>
                <a:path w="27" h="6">
                  <a:moveTo>
                    <a:pt x="0" y="6"/>
                  </a:moveTo>
                  <a:lnTo>
                    <a:pt x="2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6" name="Line 407">
              <a:extLst>
                <a:ext uri="{FF2B5EF4-FFF2-40B4-BE49-F238E27FC236}">
                  <a16:creationId xmlns:a16="http://schemas.microsoft.com/office/drawing/2014/main" id="{FC58E0F8-94CE-40F6-A97E-FFE37419A11D}"/>
                </a:ext>
              </a:extLst>
            </p:cNvPr>
            <p:cNvSpPr>
              <a:spLocks noChangeShapeType="1"/>
            </p:cNvSpPr>
            <p:nvPr/>
          </p:nvSpPr>
          <p:spPr bwMode="auto">
            <a:xfrm flipV="1">
              <a:off x="21378963" y="2046298"/>
              <a:ext cx="428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7" name="Freeform 408">
              <a:extLst>
                <a:ext uri="{FF2B5EF4-FFF2-40B4-BE49-F238E27FC236}">
                  <a16:creationId xmlns:a16="http://schemas.microsoft.com/office/drawing/2014/main" id="{A407CC1F-55E1-4429-9E83-17549F98F0C3}"/>
                </a:ext>
              </a:extLst>
            </p:cNvPr>
            <p:cNvSpPr>
              <a:spLocks/>
            </p:cNvSpPr>
            <p:nvPr/>
          </p:nvSpPr>
          <p:spPr bwMode="auto">
            <a:xfrm>
              <a:off x="21324988" y="2055823"/>
              <a:ext cx="53975"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8" name="Line 409">
              <a:extLst>
                <a:ext uri="{FF2B5EF4-FFF2-40B4-BE49-F238E27FC236}">
                  <a16:creationId xmlns:a16="http://schemas.microsoft.com/office/drawing/2014/main" id="{71DD6E40-DF8C-4597-B769-3D3174A50ECF}"/>
                </a:ext>
              </a:extLst>
            </p:cNvPr>
            <p:cNvSpPr>
              <a:spLocks noChangeShapeType="1"/>
            </p:cNvSpPr>
            <p:nvPr/>
          </p:nvSpPr>
          <p:spPr bwMode="auto">
            <a:xfrm flipV="1">
              <a:off x="21324988" y="2055823"/>
              <a:ext cx="539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9" name="Freeform 410">
              <a:extLst>
                <a:ext uri="{FF2B5EF4-FFF2-40B4-BE49-F238E27FC236}">
                  <a16:creationId xmlns:a16="http://schemas.microsoft.com/office/drawing/2014/main" id="{82CA85B1-F10B-4EEE-A67C-7E34F564EAF0}"/>
                </a:ext>
              </a:extLst>
            </p:cNvPr>
            <p:cNvSpPr>
              <a:spLocks/>
            </p:cNvSpPr>
            <p:nvPr/>
          </p:nvSpPr>
          <p:spPr bwMode="auto">
            <a:xfrm>
              <a:off x="21277363" y="20764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0" name="Line 411">
              <a:extLst>
                <a:ext uri="{FF2B5EF4-FFF2-40B4-BE49-F238E27FC236}">
                  <a16:creationId xmlns:a16="http://schemas.microsoft.com/office/drawing/2014/main" id="{05E3D53E-C1FA-4C3C-A570-0A2C9746DAFC}"/>
                </a:ext>
              </a:extLst>
            </p:cNvPr>
            <p:cNvSpPr>
              <a:spLocks noChangeShapeType="1"/>
            </p:cNvSpPr>
            <p:nvPr/>
          </p:nvSpPr>
          <p:spPr bwMode="auto">
            <a:xfrm flipV="1">
              <a:off x="21277363" y="20764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1" name="Freeform 412">
              <a:extLst>
                <a:ext uri="{FF2B5EF4-FFF2-40B4-BE49-F238E27FC236}">
                  <a16:creationId xmlns:a16="http://schemas.microsoft.com/office/drawing/2014/main" id="{EE7CF06D-72DF-4DBB-B4E9-1201D93A4FA1}"/>
                </a:ext>
              </a:extLst>
            </p:cNvPr>
            <p:cNvSpPr>
              <a:spLocks/>
            </p:cNvSpPr>
            <p:nvPr/>
          </p:nvSpPr>
          <p:spPr bwMode="auto">
            <a:xfrm>
              <a:off x="21224975" y="2098686"/>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2" name="Line 413">
              <a:extLst>
                <a:ext uri="{FF2B5EF4-FFF2-40B4-BE49-F238E27FC236}">
                  <a16:creationId xmlns:a16="http://schemas.microsoft.com/office/drawing/2014/main" id="{59FB24B4-DD9F-4085-BCBF-2BC8B2714640}"/>
                </a:ext>
              </a:extLst>
            </p:cNvPr>
            <p:cNvSpPr>
              <a:spLocks noChangeShapeType="1"/>
            </p:cNvSpPr>
            <p:nvPr/>
          </p:nvSpPr>
          <p:spPr bwMode="auto">
            <a:xfrm flipV="1">
              <a:off x="21224975" y="2098686"/>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3" name="Freeform 414">
              <a:extLst>
                <a:ext uri="{FF2B5EF4-FFF2-40B4-BE49-F238E27FC236}">
                  <a16:creationId xmlns:a16="http://schemas.microsoft.com/office/drawing/2014/main" id="{00E55299-03EC-47D4-B018-0C0CE8C16C64}"/>
                </a:ext>
              </a:extLst>
            </p:cNvPr>
            <p:cNvSpPr>
              <a:spLocks/>
            </p:cNvSpPr>
            <p:nvPr/>
          </p:nvSpPr>
          <p:spPr bwMode="auto">
            <a:xfrm>
              <a:off x="21159887" y="2108211"/>
              <a:ext cx="65088" cy="19050"/>
            </a:xfrm>
            <a:custGeom>
              <a:avLst/>
              <a:gdLst>
                <a:gd name="T0" fmla="*/ 0 w 41"/>
                <a:gd name="T1" fmla="*/ 12 h 12"/>
                <a:gd name="T2" fmla="*/ 41 w 41"/>
                <a:gd name="T3" fmla="*/ 0 h 12"/>
                <a:gd name="T4" fmla="*/ 0 w 41"/>
                <a:gd name="T5" fmla="*/ 12 h 12"/>
              </a:gdLst>
              <a:ahLst/>
              <a:cxnLst>
                <a:cxn ang="0">
                  <a:pos x="T0" y="T1"/>
                </a:cxn>
                <a:cxn ang="0">
                  <a:pos x="T2" y="T3"/>
                </a:cxn>
                <a:cxn ang="0">
                  <a:pos x="T4" y="T5"/>
                </a:cxn>
              </a:cxnLst>
              <a:rect l="0" t="0" r="r" b="b"/>
              <a:pathLst>
                <a:path w="41" h="12">
                  <a:moveTo>
                    <a:pt x="0" y="12"/>
                  </a:moveTo>
                  <a:lnTo>
                    <a:pt x="4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4" name="Line 415">
              <a:extLst>
                <a:ext uri="{FF2B5EF4-FFF2-40B4-BE49-F238E27FC236}">
                  <a16:creationId xmlns:a16="http://schemas.microsoft.com/office/drawing/2014/main" id="{54D54BC3-C740-4998-ACB0-9B4B01F5A262}"/>
                </a:ext>
              </a:extLst>
            </p:cNvPr>
            <p:cNvSpPr>
              <a:spLocks noChangeShapeType="1"/>
            </p:cNvSpPr>
            <p:nvPr/>
          </p:nvSpPr>
          <p:spPr bwMode="auto">
            <a:xfrm flipV="1">
              <a:off x="21159887" y="2108211"/>
              <a:ext cx="650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5" name="Freeform 416">
              <a:extLst>
                <a:ext uri="{FF2B5EF4-FFF2-40B4-BE49-F238E27FC236}">
                  <a16:creationId xmlns:a16="http://schemas.microsoft.com/office/drawing/2014/main" id="{11DDB2C9-A9D7-4529-83EE-C65AAEADECE5}"/>
                </a:ext>
              </a:extLst>
            </p:cNvPr>
            <p:cNvSpPr>
              <a:spLocks/>
            </p:cNvSpPr>
            <p:nvPr/>
          </p:nvSpPr>
          <p:spPr bwMode="auto">
            <a:xfrm>
              <a:off x="21112262" y="21272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6" name="Line 417">
              <a:extLst>
                <a:ext uri="{FF2B5EF4-FFF2-40B4-BE49-F238E27FC236}">
                  <a16:creationId xmlns:a16="http://schemas.microsoft.com/office/drawing/2014/main" id="{D306648D-188B-491F-A969-5A182CF9C30A}"/>
                </a:ext>
              </a:extLst>
            </p:cNvPr>
            <p:cNvSpPr>
              <a:spLocks noChangeShapeType="1"/>
            </p:cNvSpPr>
            <p:nvPr/>
          </p:nvSpPr>
          <p:spPr bwMode="auto">
            <a:xfrm flipV="1">
              <a:off x="21112262" y="21272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7" name="Freeform 418">
              <a:extLst>
                <a:ext uri="{FF2B5EF4-FFF2-40B4-BE49-F238E27FC236}">
                  <a16:creationId xmlns:a16="http://schemas.microsoft.com/office/drawing/2014/main" id="{4D0ED5F4-27A3-4629-8359-3A63034F0855}"/>
                </a:ext>
              </a:extLst>
            </p:cNvPr>
            <p:cNvSpPr>
              <a:spLocks/>
            </p:cNvSpPr>
            <p:nvPr/>
          </p:nvSpPr>
          <p:spPr bwMode="auto">
            <a:xfrm>
              <a:off x="21077337" y="2149486"/>
              <a:ext cx="34925" cy="30163"/>
            </a:xfrm>
            <a:custGeom>
              <a:avLst/>
              <a:gdLst>
                <a:gd name="T0" fmla="*/ 0 w 22"/>
                <a:gd name="T1" fmla="*/ 19 h 19"/>
                <a:gd name="T2" fmla="*/ 22 w 22"/>
                <a:gd name="T3" fmla="*/ 0 h 19"/>
                <a:gd name="T4" fmla="*/ 0 w 22"/>
                <a:gd name="T5" fmla="*/ 19 h 19"/>
              </a:gdLst>
              <a:ahLst/>
              <a:cxnLst>
                <a:cxn ang="0">
                  <a:pos x="T0" y="T1"/>
                </a:cxn>
                <a:cxn ang="0">
                  <a:pos x="T2" y="T3"/>
                </a:cxn>
                <a:cxn ang="0">
                  <a:pos x="T4" y="T5"/>
                </a:cxn>
              </a:cxnLst>
              <a:rect l="0" t="0" r="r" b="b"/>
              <a:pathLst>
                <a:path w="22" h="19">
                  <a:moveTo>
                    <a:pt x="0" y="19"/>
                  </a:moveTo>
                  <a:lnTo>
                    <a:pt x="22"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8" name="Line 419">
              <a:extLst>
                <a:ext uri="{FF2B5EF4-FFF2-40B4-BE49-F238E27FC236}">
                  <a16:creationId xmlns:a16="http://schemas.microsoft.com/office/drawing/2014/main" id="{42E42FE7-96C7-4486-872A-32CCC23B0333}"/>
                </a:ext>
              </a:extLst>
            </p:cNvPr>
            <p:cNvSpPr>
              <a:spLocks noChangeShapeType="1"/>
            </p:cNvSpPr>
            <p:nvPr/>
          </p:nvSpPr>
          <p:spPr bwMode="auto">
            <a:xfrm flipV="1">
              <a:off x="21077337" y="2149486"/>
              <a:ext cx="34925"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9" name="Freeform 420">
              <a:extLst>
                <a:ext uri="{FF2B5EF4-FFF2-40B4-BE49-F238E27FC236}">
                  <a16:creationId xmlns:a16="http://schemas.microsoft.com/office/drawing/2014/main" id="{45FD048D-3EE1-4039-A1BB-F1AF93617EB1}"/>
                </a:ext>
              </a:extLst>
            </p:cNvPr>
            <p:cNvSpPr>
              <a:spLocks/>
            </p:cNvSpPr>
            <p:nvPr/>
          </p:nvSpPr>
          <p:spPr bwMode="auto">
            <a:xfrm>
              <a:off x="21053524" y="2179649"/>
              <a:ext cx="23813" cy="19050"/>
            </a:xfrm>
            <a:custGeom>
              <a:avLst/>
              <a:gdLst>
                <a:gd name="T0" fmla="*/ 0 w 15"/>
                <a:gd name="T1" fmla="*/ 12 h 12"/>
                <a:gd name="T2" fmla="*/ 15 w 15"/>
                <a:gd name="T3" fmla="*/ 0 h 12"/>
                <a:gd name="T4" fmla="*/ 0 w 15"/>
                <a:gd name="T5" fmla="*/ 12 h 12"/>
              </a:gdLst>
              <a:ahLst/>
              <a:cxnLst>
                <a:cxn ang="0">
                  <a:pos x="T0" y="T1"/>
                </a:cxn>
                <a:cxn ang="0">
                  <a:pos x="T2" y="T3"/>
                </a:cxn>
                <a:cxn ang="0">
                  <a:pos x="T4" y="T5"/>
                </a:cxn>
              </a:cxnLst>
              <a:rect l="0" t="0" r="r" b="b"/>
              <a:pathLst>
                <a:path w="15" h="12">
                  <a:moveTo>
                    <a:pt x="0" y="12"/>
                  </a:moveTo>
                  <a:lnTo>
                    <a:pt x="1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0" name="Line 421">
              <a:extLst>
                <a:ext uri="{FF2B5EF4-FFF2-40B4-BE49-F238E27FC236}">
                  <a16:creationId xmlns:a16="http://schemas.microsoft.com/office/drawing/2014/main" id="{661F2098-8373-4F05-AE9D-112122053DEC}"/>
                </a:ext>
              </a:extLst>
            </p:cNvPr>
            <p:cNvSpPr>
              <a:spLocks noChangeShapeType="1"/>
            </p:cNvSpPr>
            <p:nvPr/>
          </p:nvSpPr>
          <p:spPr bwMode="auto">
            <a:xfrm flipV="1">
              <a:off x="21053524" y="2179649"/>
              <a:ext cx="238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1" name="Freeform 422">
              <a:extLst>
                <a:ext uri="{FF2B5EF4-FFF2-40B4-BE49-F238E27FC236}">
                  <a16:creationId xmlns:a16="http://schemas.microsoft.com/office/drawing/2014/main" id="{A7E1B4A5-D2E9-4D1E-994F-52EFED1C21A0}"/>
                </a:ext>
              </a:extLst>
            </p:cNvPr>
            <p:cNvSpPr>
              <a:spLocks/>
            </p:cNvSpPr>
            <p:nvPr/>
          </p:nvSpPr>
          <p:spPr bwMode="auto">
            <a:xfrm>
              <a:off x="21047174" y="2198699"/>
              <a:ext cx="6350" cy="12700"/>
            </a:xfrm>
            <a:custGeom>
              <a:avLst/>
              <a:gdLst>
                <a:gd name="T0" fmla="*/ 0 w 4"/>
                <a:gd name="T1" fmla="*/ 8 h 8"/>
                <a:gd name="T2" fmla="*/ 4 w 4"/>
                <a:gd name="T3" fmla="*/ 0 h 8"/>
                <a:gd name="T4" fmla="*/ 0 w 4"/>
                <a:gd name="T5" fmla="*/ 8 h 8"/>
              </a:gdLst>
              <a:ahLst/>
              <a:cxnLst>
                <a:cxn ang="0">
                  <a:pos x="T0" y="T1"/>
                </a:cxn>
                <a:cxn ang="0">
                  <a:pos x="T2" y="T3"/>
                </a:cxn>
                <a:cxn ang="0">
                  <a:pos x="T4" y="T5"/>
                </a:cxn>
              </a:cxnLst>
              <a:rect l="0" t="0" r="r" b="b"/>
              <a:pathLst>
                <a:path w="4" h="8">
                  <a:moveTo>
                    <a:pt x="0" y="8"/>
                  </a:moveTo>
                  <a:lnTo>
                    <a:pt x="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2" name="Line 423">
              <a:extLst>
                <a:ext uri="{FF2B5EF4-FFF2-40B4-BE49-F238E27FC236}">
                  <a16:creationId xmlns:a16="http://schemas.microsoft.com/office/drawing/2014/main" id="{9831E622-488D-4AEC-A701-AAE7943F594E}"/>
                </a:ext>
              </a:extLst>
            </p:cNvPr>
            <p:cNvSpPr>
              <a:spLocks noChangeShapeType="1"/>
            </p:cNvSpPr>
            <p:nvPr/>
          </p:nvSpPr>
          <p:spPr bwMode="auto">
            <a:xfrm flipV="1">
              <a:off x="21047174" y="2198699"/>
              <a:ext cx="6350"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3" name="Freeform 424">
              <a:extLst>
                <a:ext uri="{FF2B5EF4-FFF2-40B4-BE49-F238E27FC236}">
                  <a16:creationId xmlns:a16="http://schemas.microsoft.com/office/drawing/2014/main" id="{FD5DDD5A-597C-42D1-B6C1-D1B23856F6DF}"/>
                </a:ext>
              </a:extLst>
            </p:cNvPr>
            <p:cNvSpPr>
              <a:spLocks/>
            </p:cNvSpPr>
            <p:nvPr/>
          </p:nvSpPr>
          <p:spPr bwMode="auto">
            <a:xfrm>
              <a:off x="20758248" y="2211399"/>
              <a:ext cx="288926" cy="19050"/>
            </a:xfrm>
            <a:custGeom>
              <a:avLst/>
              <a:gdLst>
                <a:gd name="T0" fmla="*/ 0 w 182"/>
                <a:gd name="T1" fmla="*/ 12 h 12"/>
                <a:gd name="T2" fmla="*/ 182 w 182"/>
                <a:gd name="T3" fmla="*/ 0 h 12"/>
                <a:gd name="T4" fmla="*/ 0 w 182"/>
                <a:gd name="T5" fmla="*/ 12 h 12"/>
              </a:gdLst>
              <a:ahLst/>
              <a:cxnLst>
                <a:cxn ang="0">
                  <a:pos x="T0" y="T1"/>
                </a:cxn>
                <a:cxn ang="0">
                  <a:pos x="T2" y="T3"/>
                </a:cxn>
                <a:cxn ang="0">
                  <a:pos x="T4" y="T5"/>
                </a:cxn>
              </a:cxnLst>
              <a:rect l="0" t="0" r="r" b="b"/>
              <a:pathLst>
                <a:path w="182" h="12">
                  <a:moveTo>
                    <a:pt x="0" y="12"/>
                  </a:moveTo>
                  <a:lnTo>
                    <a:pt x="182"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4" name="Line 425">
              <a:extLst>
                <a:ext uri="{FF2B5EF4-FFF2-40B4-BE49-F238E27FC236}">
                  <a16:creationId xmlns:a16="http://schemas.microsoft.com/office/drawing/2014/main" id="{AB9B2D3F-F7FF-442A-905A-EACD99A3E9A2}"/>
                </a:ext>
              </a:extLst>
            </p:cNvPr>
            <p:cNvSpPr>
              <a:spLocks noChangeShapeType="1"/>
            </p:cNvSpPr>
            <p:nvPr/>
          </p:nvSpPr>
          <p:spPr bwMode="auto">
            <a:xfrm flipV="1">
              <a:off x="20758248" y="2211399"/>
              <a:ext cx="288926"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5" name="Freeform 426">
              <a:extLst>
                <a:ext uri="{FF2B5EF4-FFF2-40B4-BE49-F238E27FC236}">
                  <a16:creationId xmlns:a16="http://schemas.microsoft.com/office/drawing/2014/main" id="{7F3032B7-9E4D-40DC-B2FA-BEB3D69ABD05}"/>
                </a:ext>
              </a:extLst>
            </p:cNvPr>
            <p:cNvSpPr>
              <a:spLocks/>
            </p:cNvSpPr>
            <p:nvPr/>
          </p:nvSpPr>
          <p:spPr bwMode="auto">
            <a:xfrm>
              <a:off x="20699510" y="2230449"/>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6" name="Line 427">
              <a:extLst>
                <a:ext uri="{FF2B5EF4-FFF2-40B4-BE49-F238E27FC236}">
                  <a16:creationId xmlns:a16="http://schemas.microsoft.com/office/drawing/2014/main" id="{F66DFDA9-6A19-4514-BCD5-715419D30D09}"/>
                </a:ext>
              </a:extLst>
            </p:cNvPr>
            <p:cNvSpPr>
              <a:spLocks noChangeShapeType="1"/>
            </p:cNvSpPr>
            <p:nvPr/>
          </p:nvSpPr>
          <p:spPr bwMode="auto">
            <a:xfrm flipV="1">
              <a:off x="20699510" y="2230449"/>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7" name="Freeform 428">
              <a:extLst>
                <a:ext uri="{FF2B5EF4-FFF2-40B4-BE49-F238E27FC236}">
                  <a16:creationId xmlns:a16="http://schemas.microsoft.com/office/drawing/2014/main" id="{81B4553E-4048-4E85-A1AA-74DAF6B1C393}"/>
                </a:ext>
              </a:extLst>
            </p:cNvPr>
            <p:cNvSpPr>
              <a:spLocks/>
            </p:cNvSpPr>
            <p:nvPr/>
          </p:nvSpPr>
          <p:spPr bwMode="auto">
            <a:xfrm>
              <a:off x="20602672" y="2252674"/>
              <a:ext cx="96838" cy="9525"/>
            </a:xfrm>
            <a:custGeom>
              <a:avLst/>
              <a:gdLst>
                <a:gd name="T0" fmla="*/ 0 w 61"/>
                <a:gd name="T1" fmla="*/ 6 h 6"/>
                <a:gd name="T2" fmla="*/ 61 w 61"/>
                <a:gd name="T3" fmla="*/ 0 h 6"/>
                <a:gd name="T4" fmla="*/ 0 w 61"/>
                <a:gd name="T5" fmla="*/ 6 h 6"/>
              </a:gdLst>
              <a:ahLst/>
              <a:cxnLst>
                <a:cxn ang="0">
                  <a:pos x="T0" y="T1"/>
                </a:cxn>
                <a:cxn ang="0">
                  <a:pos x="T2" y="T3"/>
                </a:cxn>
                <a:cxn ang="0">
                  <a:pos x="T4" y="T5"/>
                </a:cxn>
              </a:cxnLst>
              <a:rect l="0" t="0" r="r" b="b"/>
              <a:pathLst>
                <a:path w="61" h="6">
                  <a:moveTo>
                    <a:pt x="0" y="6"/>
                  </a:moveTo>
                  <a:lnTo>
                    <a:pt x="61"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8" name="Line 429">
              <a:extLst>
                <a:ext uri="{FF2B5EF4-FFF2-40B4-BE49-F238E27FC236}">
                  <a16:creationId xmlns:a16="http://schemas.microsoft.com/office/drawing/2014/main" id="{8E6717DF-1E98-4787-B3D7-B7DE8BDF4D3D}"/>
                </a:ext>
              </a:extLst>
            </p:cNvPr>
            <p:cNvSpPr>
              <a:spLocks noChangeShapeType="1"/>
            </p:cNvSpPr>
            <p:nvPr/>
          </p:nvSpPr>
          <p:spPr bwMode="auto">
            <a:xfrm flipV="1">
              <a:off x="20602672" y="2252674"/>
              <a:ext cx="9683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9" name="Freeform 430">
              <a:extLst>
                <a:ext uri="{FF2B5EF4-FFF2-40B4-BE49-F238E27FC236}">
                  <a16:creationId xmlns:a16="http://schemas.microsoft.com/office/drawing/2014/main" id="{A6DB1B39-E650-4732-B7DC-4E5AD7051E1E}"/>
                </a:ext>
              </a:extLst>
            </p:cNvPr>
            <p:cNvSpPr>
              <a:spLocks/>
            </p:cNvSpPr>
            <p:nvPr/>
          </p:nvSpPr>
          <p:spPr bwMode="auto">
            <a:xfrm>
              <a:off x="20555047" y="2262199"/>
              <a:ext cx="50800" cy="20638"/>
            </a:xfrm>
            <a:custGeom>
              <a:avLst/>
              <a:gdLst>
                <a:gd name="T0" fmla="*/ 0 w 32"/>
                <a:gd name="T1" fmla="*/ 13 h 13"/>
                <a:gd name="T2" fmla="*/ 32 w 32"/>
                <a:gd name="T3" fmla="*/ 0 h 13"/>
                <a:gd name="T4" fmla="*/ 0 w 32"/>
                <a:gd name="T5" fmla="*/ 13 h 13"/>
              </a:gdLst>
              <a:ahLst/>
              <a:cxnLst>
                <a:cxn ang="0">
                  <a:pos x="T0" y="T1"/>
                </a:cxn>
                <a:cxn ang="0">
                  <a:pos x="T2" y="T3"/>
                </a:cxn>
                <a:cxn ang="0">
                  <a:pos x="T4" y="T5"/>
                </a:cxn>
              </a:cxnLst>
              <a:rect l="0" t="0" r="r" b="b"/>
              <a:pathLst>
                <a:path w="32" h="13">
                  <a:moveTo>
                    <a:pt x="0" y="13"/>
                  </a:moveTo>
                  <a:lnTo>
                    <a:pt x="3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0" name="Line 431">
              <a:extLst>
                <a:ext uri="{FF2B5EF4-FFF2-40B4-BE49-F238E27FC236}">
                  <a16:creationId xmlns:a16="http://schemas.microsoft.com/office/drawing/2014/main" id="{B2BB67D1-AD02-4ACE-88D0-C1A80A368775}"/>
                </a:ext>
              </a:extLst>
            </p:cNvPr>
            <p:cNvSpPr>
              <a:spLocks noChangeShapeType="1"/>
            </p:cNvSpPr>
            <p:nvPr/>
          </p:nvSpPr>
          <p:spPr bwMode="auto">
            <a:xfrm flipV="1">
              <a:off x="20555047" y="2262199"/>
              <a:ext cx="5080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1" name="Freeform 432">
              <a:extLst>
                <a:ext uri="{FF2B5EF4-FFF2-40B4-BE49-F238E27FC236}">
                  <a16:creationId xmlns:a16="http://schemas.microsoft.com/office/drawing/2014/main" id="{68D7DDF9-17A7-412F-BEBA-AF33010DB895}"/>
                </a:ext>
              </a:extLst>
            </p:cNvPr>
            <p:cNvSpPr>
              <a:spLocks/>
            </p:cNvSpPr>
            <p:nvPr/>
          </p:nvSpPr>
          <p:spPr bwMode="auto">
            <a:xfrm>
              <a:off x="20545522" y="2282837"/>
              <a:ext cx="9525" cy="31750"/>
            </a:xfrm>
            <a:custGeom>
              <a:avLst/>
              <a:gdLst>
                <a:gd name="T0" fmla="*/ 0 w 6"/>
                <a:gd name="T1" fmla="*/ 20 h 20"/>
                <a:gd name="T2" fmla="*/ 6 w 6"/>
                <a:gd name="T3" fmla="*/ 0 h 20"/>
                <a:gd name="T4" fmla="*/ 0 w 6"/>
                <a:gd name="T5" fmla="*/ 20 h 20"/>
              </a:gdLst>
              <a:ahLst/>
              <a:cxnLst>
                <a:cxn ang="0">
                  <a:pos x="T0" y="T1"/>
                </a:cxn>
                <a:cxn ang="0">
                  <a:pos x="T2" y="T3"/>
                </a:cxn>
                <a:cxn ang="0">
                  <a:pos x="T4" y="T5"/>
                </a:cxn>
              </a:cxnLst>
              <a:rect l="0" t="0" r="r" b="b"/>
              <a:pathLst>
                <a:path w="6" h="20">
                  <a:moveTo>
                    <a:pt x="0" y="20"/>
                  </a:moveTo>
                  <a:lnTo>
                    <a:pt x="6"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2" name="Line 433">
              <a:extLst>
                <a:ext uri="{FF2B5EF4-FFF2-40B4-BE49-F238E27FC236}">
                  <a16:creationId xmlns:a16="http://schemas.microsoft.com/office/drawing/2014/main" id="{B91C4B35-E5E0-45C2-A0D5-CD1454BDFF3D}"/>
                </a:ext>
              </a:extLst>
            </p:cNvPr>
            <p:cNvSpPr>
              <a:spLocks noChangeShapeType="1"/>
            </p:cNvSpPr>
            <p:nvPr/>
          </p:nvSpPr>
          <p:spPr bwMode="auto">
            <a:xfrm flipV="1">
              <a:off x="20545522" y="2282837"/>
              <a:ext cx="9525"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3" name="Freeform 434">
              <a:extLst>
                <a:ext uri="{FF2B5EF4-FFF2-40B4-BE49-F238E27FC236}">
                  <a16:creationId xmlns:a16="http://schemas.microsoft.com/office/drawing/2014/main" id="{D5CE4EC1-9A75-4AAF-948E-856D5B3B87B6}"/>
                </a:ext>
              </a:extLst>
            </p:cNvPr>
            <p:cNvSpPr>
              <a:spLocks/>
            </p:cNvSpPr>
            <p:nvPr/>
          </p:nvSpPr>
          <p:spPr bwMode="auto">
            <a:xfrm>
              <a:off x="20515359" y="2314587"/>
              <a:ext cx="30163" cy="19050"/>
            </a:xfrm>
            <a:custGeom>
              <a:avLst/>
              <a:gdLst>
                <a:gd name="T0" fmla="*/ 0 w 19"/>
                <a:gd name="T1" fmla="*/ 12 h 12"/>
                <a:gd name="T2" fmla="*/ 19 w 19"/>
                <a:gd name="T3" fmla="*/ 0 h 12"/>
                <a:gd name="T4" fmla="*/ 0 w 19"/>
                <a:gd name="T5" fmla="*/ 12 h 12"/>
              </a:gdLst>
              <a:ahLst/>
              <a:cxnLst>
                <a:cxn ang="0">
                  <a:pos x="T0" y="T1"/>
                </a:cxn>
                <a:cxn ang="0">
                  <a:pos x="T2" y="T3"/>
                </a:cxn>
                <a:cxn ang="0">
                  <a:pos x="T4" y="T5"/>
                </a:cxn>
              </a:cxnLst>
              <a:rect l="0" t="0" r="r" b="b"/>
              <a:pathLst>
                <a:path w="19" h="12">
                  <a:moveTo>
                    <a:pt x="0" y="12"/>
                  </a:moveTo>
                  <a:lnTo>
                    <a:pt x="1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4" name="Line 435">
              <a:extLst>
                <a:ext uri="{FF2B5EF4-FFF2-40B4-BE49-F238E27FC236}">
                  <a16:creationId xmlns:a16="http://schemas.microsoft.com/office/drawing/2014/main" id="{4FAF9276-6094-41AF-9971-597AC10F1344}"/>
                </a:ext>
              </a:extLst>
            </p:cNvPr>
            <p:cNvSpPr>
              <a:spLocks noChangeShapeType="1"/>
            </p:cNvSpPr>
            <p:nvPr/>
          </p:nvSpPr>
          <p:spPr bwMode="auto">
            <a:xfrm flipV="1">
              <a:off x="20515359" y="2314587"/>
              <a:ext cx="301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5" name="Freeform 436">
              <a:extLst>
                <a:ext uri="{FF2B5EF4-FFF2-40B4-BE49-F238E27FC236}">
                  <a16:creationId xmlns:a16="http://schemas.microsoft.com/office/drawing/2014/main" id="{66A5D6C9-8859-4265-84BA-045AC1923D09}"/>
                </a:ext>
              </a:extLst>
            </p:cNvPr>
            <p:cNvSpPr>
              <a:spLocks/>
            </p:cNvSpPr>
            <p:nvPr/>
          </p:nvSpPr>
          <p:spPr bwMode="auto">
            <a:xfrm>
              <a:off x="20435984" y="2333637"/>
              <a:ext cx="79375"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6" name="Line 437">
              <a:extLst>
                <a:ext uri="{FF2B5EF4-FFF2-40B4-BE49-F238E27FC236}">
                  <a16:creationId xmlns:a16="http://schemas.microsoft.com/office/drawing/2014/main" id="{992504C2-4F15-48F2-A7DE-E45A8857ED53}"/>
                </a:ext>
              </a:extLst>
            </p:cNvPr>
            <p:cNvSpPr>
              <a:spLocks noChangeShapeType="1"/>
            </p:cNvSpPr>
            <p:nvPr/>
          </p:nvSpPr>
          <p:spPr bwMode="auto">
            <a:xfrm flipV="1">
              <a:off x="20435984" y="2333637"/>
              <a:ext cx="793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7" name="Freeform 438">
              <a:extLst>
                <a:ext uri="{FF2B5EF4-FFF2-40B4-BE49-F238E27FC236}">
                  <a16:creationId xmlns:a16="http://schemas.microsoft.com/office/drawing/2014/main" id="{6C1D7FE8-6674-4E42-B4E6-1E06D0618940}"/>
                </a:ext>
              </a:extLst>
            </p:cNvPr>
            <p:cNvSpPr>
              <a:spLocks/>
            </p:cNvSpPr>
            <p:nvPr/>
          </p:nvSpPr>
          <p:spPr bwMode="auto">
            <a:xfrm>
              <a:off x="20326446" y="2343162"/>
              <a:ext cx="109538" cy="22225"/>
            </a:xfrm>
            <a:custGeom>
              <a:avLst/>
              <a:gdLst>
                <a:gd name="T0" fmla="*/ 0 w 69"/>
                <a:gd name="T1" fmla="*/ 14 h 14"/>
                <a:gd name="T2" fmla="*/ 69 w 69"/>
                <a:gd name="T3" fmla="*/ 0 h 14"/>
                <a:gd name="T4" fmla="*/ 0 w 69"/>
                <a:gd name="T5" fmla="*/ 14 h 14"/>
              </a:gdLst>
              <a:ahLst/>
              <a:cxnLst>
                <a:cxn ang="0">
                  <a:pos x="T0" y="T1"/>
                </a:cxn>
                <a:cxn ang="0">
                  <a:pos x="T2" y="T3"/>
                </a:cxn>
                <a:cxn ang="0">
                  <a:pos x="T4" y="T5"/>
                </a:cxn>
              </a:cxnLst>
              <a:rect l="0" t="0" r="r" b="b"/>
              <a:pathLst>
                <a:path w="69" h="14">
                  <a:moveTo>
                    <a:pt x="0" y="14"/>
                  </a:moveTo>
                  <a:lnTo>
                    <a:pt x="6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8" name="Line 439">
              <a:extLst>
                <a:ext uri="{FF2B5EF4-FFF2-40B4-BE49-F238E27FC236}">
                  <a16:creationId xmlns:a16="http://schemas.microsoft.com/office/drawing/2014/main" id="{3B5AC823-1601-4F41-97B9-6167B75C40DB}"/>
                </a:ext>
              </a:extLst>
            </p:cNvPr>
            <p:cNvSpPr>
              <a:spLocks noChangeShapeType="1"/>
            </p:cNvSpPr>
            <p:nvPr/>
          </p:nvSpPr>
          <p:spPr bwMode="auto">
            <a:xfrm flipV="1">
              <a:off x="20326446" y="2343162"/>
              <a:ext cx="1127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9" name="Freeform 440">
              <a:extLst>
                <a:ext uri="{FF2B5EF4-FFF2-40B4-BE49-F238E27FC236}">
                  <a16:creationId xmlns:a16="http://schemas.microsoft.com/office/drawing/2014/main" id="{B8CCD29F-BD8F-4446-8E8A-C720A862772E}"/>
                </a:ext>
              </a:extLst>
            </p:cNvPr>
            <p:cNvSpPr>
              <a:spLocks/>
            </p:cNvSpPr>
            <p:nvPr/>
          </p:nvSpPr>
          <p:spPr bwMode="auto">
            <a:xfrm>
              <a:off x="20313746" y="2365387"/>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0" name="Line 441">
              <a:extLst>
                <a:ext uri="{FF2B5EF4-FFF2-40B4-BE49-F238E27FC236}">
                  <a16:creationId xmlns:a16="http://schemas.microsoft.com/office/drawing/2014/main" id="{BC751211-078B-4ABB-9497-3528EE880210}"/>
                </a:ext>
              </a:extLst>
            </p:cNvPr>
            <p:cNvSpPr>
              <a:spLocks noChangeShapeType="1"/>
            </p:cNvSpPr>
            <p:nvPr/>
          </p:nvSpPr>
          <p:spPr bwMode="auto">
            <a:xfrm flipV="1">
              <a:off x="20313746" y="2365387"/>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1" name="Freeform 442">
              <a:extLst>
                <a:ext uri="{FF2B5EF4-FFF2-40B4-BE49-F238E27FC236}">
                  <a16:creationId xmlns:a16="http://schemas.microsoft.com/office/drawing/2014/main" id="{6006BD6F-4E17-4813-9268-02876CBAC7BE}"/>
                </a:ext>
              </a:extLst>
            </p:cNvPr>
            <p:cNvSpPr>
              <a:spLocks/>
            </p:cNvSpPr>
            <p:nvPr/>
          </p:nvSpPr>
          <p:spPr bwMode="auto">
            <a:xfrm>
              <a:off x="20248658" y="2387612"/>
              <a:ext cx="65088" cy="7938"/>
            </a:xfrm>
            <a:custGeom>
              <a:avLst/>
              <a:gdLst>
                <a:gd name="T0" fmla="*/ 0 w 41"/>
                <a:gd name="T1" fmla="*/ 5 h 5"/>
                <a:gd name="T2" fmla="*/ 41 w 41"/>
                <a:gd name="T3" fmla="*/ 0 h 5"/>
                <a:gd name="T4" fmla="*/ 0 w 41"/>
                <a:gd name="T5" fmla="*/ 5 h 5"/>
              </a:gdLst>
              <a:ahLst/>
              <a:cxnLst>
                <a:cxn ang="0">
                  <a:pos x="T0" y="T1"/>
                </a:cxn>
                <a:cxn ang="0">
                  <a:pos x="T2" y="T3"/>
                </a:cxn>
                <a:cxn ang="0">
                  <a:pos x="T4" y="T5"/>
                </a:cxn>
              </a:cxnLst>
              <a:rect l="0" t="0" r="r" b="b"/>
              <a:pathLst>
                <a:path w="41" h="5">
                  <a:moveTo>
                    <a:pt x="0" y="5"/>
                  </a:moveTo>
                  <a:lnTo>
                    <a:pt x="41"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2" name="Line 443">
              <a:extLst>
                <a:ext uri="{FF2B5EF4-FFF2-40B4-BE49-F238E27FC236}">
                  <a16:creationId xmlns:a16="http://schemas.microsoft.com/office/drawing/2014/main" id="{4594AAC4-7B51-48CF-9D10-8DA5428957B4}"/>
                </a:ext>
              </a:extLst>
            </p:cNvPr>
            <p:cNvSpPr>
              <a:spLocks noChangeShapeType="1"/>
            </p:cNvSpPr>
            <p:nvPr/>
          </p:nvSpPr>
          <p:spPr bwMode="auto">
            <a:xfrm flipV="1">
              <a:off x="20248658" y="2387612"/>
              <a:ext cx="650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3" name="Freeform 444">
              <a:extLst>
                <a:ext uri="{FF2B5EF4-FFF2-40B4-BE49-F238E27FC236}">
                  <a16:creationId xmlns:a16="http://schemas.microsoft.com/office/drawing/2014/main" id="{5A7FA5AD-4504-4C9E-9B25-289C8072B62C}"/>
                </a:ext>
              </a:extLst>
            </p:cNvPr>
            <p:cNvSpPr>
              <a:spLocks/>
            </p:cNvSpPr>
            <p:nvPr/>
          </p:nvSpPr>
          <p:spPr bwMode="auto">
            <a:xfrm>
              <a:off x="20229608" y="2395550"/>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4" name="Line 445">
              <a:extLst>
                <a:ext uri="{FF2B5EF4-FFF2-40B4-BE49-F238E27FC236}">
                  <a16:creationId xmlns:a16="http://schemas.microsoft.com/office/drawing/2014/main" id="{EFF069AC-8D2B-4EBF-9F4F-99C33B3DE907}"/>
                </a:ext>
              </a:extLst>
            </p:cNvPr>
            <p:cNvSpPr>
              <a:spLocks noChangeShapeType="1"/>
            </p:cNvSpPr>
            <p:nvPr/>
          </p:nvSpPr>
          <p:spPr bwMode="auto">
            <a:xfrm flipV="1">
              <a:off x="20229608" y="2395550"/>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5" name="Freeform 446">
              <a:extLst>
                <a:ext uri="{FF2B5EF4-FFF2-40B4-BE49-F238E27FC236}">
                  <a16:creationId xmlns:a16="http://schemas.microsoft.com/office/drawing/2014/main" id="{66EA8BBE-409C-457D-BF40-C3D8408D1F34}"/>
                </a:ext>
              </a:extLst>
            </p:cNvPr>
            <p:cNvSpPr>
              <a:spLocks/>
            </p:cNvSpPr>
            <p:nvPr/>
          </p:nvSpPr>
          <p:spPr bwMode="auto">
            <a:xfrm>
              <a:off x="20216908" y="241777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6" name="Line 447">
              <a:extLst>
                <a:ext uri="{FF2B5EF4-FFF2-40B4-BE49-F238E27FC236}">
                  <a16:creationId xmlns:a16="http://schemas.microsoft.com/office/drawing/2014/main" id="{041B2C48-CCC0-4ADA-84FD-6B1ACD6BDB36}"/>
                </a:ext>
              </a:extLst>
            </p:cNvPr>
            <p:cNvSpPr>
              <a:spLocks noChangeShapeType="1"/>
            </p:cNvSpPr>
            <p:nvPr/>
          </p:nvSpPr>
          <p:spPr bwMode="auto">
            <a:xfrm flipV="1">
              <a:off x="20216908" y="241777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7" name="Freeform 448">
              <a:extLst>
                <a:ext uri="{FF2B5EF4-FFF2-40B4-BE49-F238E27FC236}">
                  <a16:creationId xmlns:a16="http://schemas.microsoft.com/office/drawing/2014/main" id="{D033DD84-6B98-4955-BA01-94C9F1E746E5}"/>
                </a:ext>
              </a:extLst>
            </p:cNvPr>
            <p:cNvSpPr>
              <a:spLocks/>
            </p:cNvSpPr>
            <p:nvPr/>
          </p:nvSpPr>
          <p:spPr bwMode="auto">
            <a:xfrm>
              <a:off x="20161345" y="2436825"/>
              <a:ext cx="55563" cy="9525"/>
            </a:xfrm>
            <a:custGeom>
              <a:avLst/>
              <a:gdLst>
                <a:gd name="T0" fmla="*/ 0 w 35"/>
                <a:gd name="T1" fmla="*/ 6 h 6"/>
                <a:gd name="T2" fmla="*/ 35 w 35"/>
                <a:gd name="T3" fmla="*/ 0 h 6"/>
                <a:gd name="T4" fmla="*/ 0 w 35"/>
                <a:gd name="T5" fmla="*/ 6 h 6"/>
              </a:gdLst>
              <a:ahLst/>
              <a:cxnLst>
                <a:cxn ang="0">
                  <a:pos x="T0" y="T1"/>
                </a:cxn>
                <a:cxn ang="0">
                  <a:pos x="T2" y="T3"/>
                </a:cxn>
                <a:cxn ang="0">
                  <a:pos x="T4" y="T5"/>
                </a:cxn>
              </a:cxnLst>
              <a:rect l="0" t="0" r="r" b="b"/>
              <a:pathLst>
                <a:path w="35" h="6">
                  <a:moveTo>
                    <a:pt x="0" y="6"/>
                  </a:moveTo>
                  <a:lnTo>
                    <a:pt x="35"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8" name="Line 449">
              <a:extLst>
                <a:ext uri="{FF2B5EF4-FFF2-40B4-BE49-F238E27FC236}">
                  <a16:creationId xmlns:a16="http://schemas.microsoft.com/office/drawing/2014/main" id="{D2978931-C839-42C7-BB60-26A797E710B8}"/>
                </a:ext>
              </a:extLst>
            </p:cNvPr>
            <p:cNvSpPr>
              <a:spLocks noChangeShapeType="1"/>
            </p:cNvSpPr>
            <p:nvPr/>
          </p:nvSpPr>
          <p:spPr bwMode="auto">
            <a:xfrm flipV="1">
              <a:off x="20161345" y="2436825"/>
              <a:ext cx="555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9" name="Freeform 450">
              <a:extLst>
                <a:ext uri="{FF2B5EF4-FFF2-40B4-BE49-F238E27FC236}">
                  <a16:creationId xmlns:a16="http://schemas.microsoft.com/office/drawing/2014/main" id="{96F2CBCF-48F9-4F04-BC1C-26B7578E44EC}"/>
                </a:ext>
              </a:extLst>
            </p:cNvPr>
            <p:cNvSpPr>
              <a:spLocks/>
            </p:cNvSpPr>
            <p:nvPr/>
          </p:nvSpPr>
          <p:spPr bwMode="auto">
            <a:xfrm>
              <a:off x="20110545" y="2446350"/>
              <a:ext cx="50800" cy="22225"/>
            </a:xfrm>
            <a:custGeom>
              <a:avLst/>
              <a:gdLst>
                <a:gd name="T0" fmla="*/ 0 w 32"/>
                <a:gd name="T1" fmla="*/ 14 h 14"/>
                <a:gd name="T2" fmla="*/ 32 w 32"/>
                <a:gd name="T3" fmla="*/ 0 h 14"/>
                <a:gd name="T4" fmla="*/ 0 w 32"/>
                <a:gd name="T5" fmla="*/ 14 h 14"/>
              </a:gdLst>
              <a:ahLst/>
              <a:cxnLst>
                <a:cxn ang="0">
                  <a:pos x="T0" y="T1"/>
                </a:cxn>
                <a:cxn ang="0">
                  <a:pos x="T2" y="T3"/>
                </a:cxn>
                <a:cxn ang="0">
                  <a:pos x="T4" y="T5"/>
                </a:cxn>
              </a:cxnLst>
              <a:rect l="0" t="0" r="r" b="b"/>
              <a:pathLst>
                <a:path w="32" h="14">
                  <a:moveTo>
                    <a:pt x="0" y="14"/>
                  </a:moveTo>
                  <a:lnTo>
                    <a:pt x="3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0" name="Line 451">
              <a:extLst>
                <a:ext uri="{FF2B5EF4-FFF2-40B4-BE49-F238E27FC236}">
                  <a16:creationId xmlns:a16="http://schemas.microsoft.com/office/drawing/2014/main" id="{403E7EEE-97ED-40B6-A889-D80E349AEE8F}"/>
                </a:ext>
              </a:extLst>
            </p:cNvPr>
            <p:cNvSpPr>
              <a:spLocks noChangeShapeType="1"/>
            </p:cNvSpPr>
            <p:nvPr/>
          </p:nvSpPr>
          <p:spPr bwMode="auto">
            <a:xfrm flipV="1">
              <a:off x="20110545" y="2446350"/>
              <a:ext cx="508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1" name="Freeform 452">
              <a:extLst>
                <a:ext uri="{FF2B5EF4-FFF2-40B4-BE49-F238E27FC236}">
                  <a16:creationId xmlns:a16="http://schemas.microsoft.com/office/drawing/2014/main" id="{53160C39-AA90-4871-B540-F72BF0A78786}"/>
                </a:ext>
              </a:extLst>
            </p:cNvPr>
            <p:cNvSpPr>
              <a:spLocks/>
            </p:cNvSpPr>
            <p:nvPr/>
          </p:nvSpPr>
          <p:spPr bwMode="auto">
            <a:xfrm>
              <a:off x="20104195" y="2468575"/>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2" name="Line 453">
              <a:extLst>
                <a:ext uri="{FF2B5EF4-FFF2-40B4-BE49-F238E27FC236}">
                  <a16:creationId xmlns:a16="http://schemas.microsoft.com/office/drawing/2014/main" id="{A596178D-927E-494D-997C-F2C478320172}"/>
                </a:ext>
              </a:extLst>
            </p:cNvPr>
            <p:cNvSpPr>
              <a:spLocks noChangeShapeType="1"/>
            </p:cNvSpPr>
            <p:nvPr/>
          </p:nvSpPr>
          <p:spPr bwMode="auto">
            <a:xfrm flipV="1">
              <a:off x="20104195" y="2468575"/>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3" name="Freeform 454">
              <a:extLst>
                <a:ext uri="{FF2B5EF4-FFF2-40B4-BE49-F238E27FC236}">
                  <a16:creationId xmlns:a16="http://schemas.microsoft.com/office/drawing/2014/main" id="{110F010E-E6FC-4172-BE2F-C3F74CB62017}"/>
                </a:ext>
              </a:extLst>
            </p:cNvPr>
            <p:cNvSpPr>
              <a:spLocks/>
            </p:cNvSpPr>
            <p:nvPr/>
          </p:nvSpPr>
          <p:spPr bwMode="auto">
            <a:xfrm>
              <a:off x="20077207" y="2490800"/>
              <a:ext cx="26988" cy="7938"/>
            </a:xfrm>
            <a:custGeom>
              <a:avLst/>
              <a:gdLst>
                <a:gd name="T0" fmla="*/ 0 w 17"/>
                <a:gd name="T1" fmla="*/ 5 h 5"/>
                <a:gd name="T2" fmla="*/ 17 w 17"/>
                <a:gd name="T3" fmla="*/ 0 h 5"/>
                <a:gd name="T4" fmla="*/ 0 w 17"/>
                <a:gd name="T5" fmla="*/ 5 h 5"/>
              </a:gdLst>
              <a:ahLst/>
              <a:cxnLst>
                <a:cxn ang="0">
                  <a:pos x="T0" y="T1"/>
                </a:cxn>
                <a:cxn ang="0">
                  <a:pos x="T2" y="T3"/>
                </a:cxn>
                <a:cxn ang="0">
                  <a:pos x="T4" y="T5"/>
                </a:cxn>
              </a:cxnLst>
              <a:rect l="0" t="0" r="r" b="b"/>
              <a:pathLst>
                <a:path w="17" h="5">
                  <a:moveTo>
                    <a:pt x="0" y="5"/>
                  </a:moveTo>
                  <a:lnTo>
                    <a:pt x="17"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4" name="Line 455">
              <a:extLst>
                <a:ext uri="{FF2B5EF4-FFF2-40B4-BE49-F238E27FC236}">
                  <a16:creationId xmlns:a16="http://schemas.microsoft.com/office/drawing/2014/main" id="{14100176-196A-49C9-8E40-213AAE4A4B7D}"/>
                </a:ext>
              </a:extLst>
            </p:cNvPr>
            <p:cNvSpPr>
              <a:spLocks noChangeShapeType="1"/>
            </p:cNvSpPr>
            <p:nvPr/>
          </p:nvSpPr>
          <p:spPr bwMode="auto">
            <a:xfrm flipV="1">
              <a:off x="20077207" y="2490800"/>
              <a:ext cx="269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5" name="Freeform 456">
              <a:extLst>
                <a:ext uri="{FF2B5EF4-FFF2-40B4-BE49-F238E27FC236}">
                  <a16:creationId xmlns:a16="http://schemas.microsoft.com/office/drawing/2014/main" id="{67B06654-62DD-4CB0-9709-A7DF45E465A7}"/>
                </a:ext>
              </a:extLst>
            </p:cNvPr>
            <p:cNvSpPr>
              <a:spLocks/>
            </p:cNvSpPr>
            <p:nvPr/>
          </p:nvSpPr>
          <p:spPr bwMode="auto">
            <a:xfrm>
              <a:off x="20004182" y="2498738"/>
              <a:ext cx="73025" cy="41275"/>
            </a:xfrm>
            <a:custGeom>
              <a:avLst/>
              <a:gdLst>
                <a:gd name="T0" fmla="*/ 0 w 46"/>
                <a:gd name="T1" fmla="*/ 26 h 26"/>
                <a:gd name="T2" fmla="*/ 46 w 46"/>
                <a:gd name="T3" fmla="*/ 0 h 26"/>
                <a:gd name="T4" fmla="*/ 0 w 46"/>
                <a:gd name="T5" fmla="*/ 26 h 26"/>
              </a:gdLst>
              <a:ahLst/>
              <a:cxnLst>
                <a:cxn ang="0">
                  <a:pos x="T0" y="T1"/>
                </a:cxn>
                <a:cxn ang="0">
                  <a:pos x="T2" y="T3"/>
                </a:cxn>
                <a:cxn ang="0">
                  <a:pos x="T4" y="T5"/>
                </a:cxn>
              </a:cxnLst>
              <a:rect l="0" t="0" r="r" b="b"/>
              <a:pathLst>
                <a:path w="46" h="26">
                  <a:moveTo>
                    <a:pt x="0" y="26"/>
                  </a:moveTo>
                  <a:lnTo>
                    <a:pt x="46"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6" name="Line 457">
              <a:extLst>
                <a:ext uri="{FF2B5EF4-FFF2-40B4-BE49-F238E27FC236}">
                  <a16:creationId xmlns:a16="http://schemas.microsoft.com/office/drawing/2014/main" id="{C8D5F651-4BC4-4231-9EDF-8D63B27A659C}"/>
                </a:ext>
              </a:extLst>
            </p:cNvPr>
            <p:cNvSpPr>
              <a:spLocks noChangeShapeType="1"/>
            </p:cNvSpPr>
            <p:nvPr/>
          </p:nvSpPr>
          <p:spPr bwMode="auto">
            <a:xfrm flipV="1">
              <a:off x="20004182" y="2498738"/>
              <a:ext cx="73025"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7" name="Line 458">
              <a:extLst>
                <a:ext uri="{FF2B5EF4-FFF2-40B4-BE49-F238E27FC236}">
                  <a16:creationId xmlns:a16="http://schemas.microsoft.com/office/drawing/2014/main" id="{6363B5B1-F2BD-4A8F-BEB8-FBCB26AF05D6}"/>
                </a:ext>
              </a:extLst>
            </p:cNvPr>
            <p:cNvSpPr>
              <a:spLocks noChangeShapeType="1"/>
            </p:cNvSpPr>
            <p:nvPr/>
          </p:nvSpPr>
          <p:spPr bwMode="auto">
            <a:xfrm flipV="1">
              <a:off x="20004182" y="2498738"/>
              <a:ext cx="73025"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8" name="Freeform 459">
              <a:extLst>
                <a:ext uri="{FF2B5EF4-FFF2-40B4-BE49-F238E27FC236}">
                  <a16:creationId xmlns:a16="http://schemas.microsoft.com/office/drawing/2014/main" id="{7D858761-9385-4A81-BAF8-B7D406CB1CBE}"/>
                </a:ext>
              </a:extLst>
            </p:cNvPr>
            <p:cNvSpPr>
              <a:spLocks/>
            </p:cNvSpPr>
            <p:nvPr/>
          </p:nvSpPr>
          <p:spPr bwMode="auto">
            <a:xfrm>
              <a:off x="19997832" y="2540013"/>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9" name="Line 460">
              <a:extLst>
                <a:ext uri="{FF2B5EF4-FFF2-40B4-BE49-F238E27FC236}">
                  <a16:creationId xmlns:a16="http://schemas.microsoft.com/office/drawing/2014/main" id="{3CC26BC4-770D-4043-9B1D-03B3E4459568}"/>
                </a:ext>
              </a:extLst>
            </p:cNvPr>
            <p:cNvSpPr>
              <a:spLocks noChangeShapeType="1"/>
            </p:cNvSpPr>
            <p:nvPr/>
          </p:nvSpPr>
          <p:spPr bwMode="auto">
            <a:xfrm flipV="1">
              <a:off x="19997832" y="2540013"/>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0" name="Freeform 461">
              <a:extLst>
                <a:ext uri="{FF2B5EF4-FFF2-40B4-BE49-F238E27FC236}">
                  <a16:creationId xmlns:a16="http://schemas.microsoft.com/office/drawing/2014/main" id="{BB02D203-1CCA-42D4-91FC-F7EE0A348A47}"/>
                </a:ext>
              </a:extLst>
            </p:cNvPr>
            <p:cNvSpPr>
              <a:spLocks/>
            </p:cNvSpPr>
            <p:nvPr/>
          </p:nvSpPr>
          <p:spPr bwMode="auto">
            <a:xfrm>
              <a:off x="19977194" y="2549538"/>
              <a:ext cx="20638" cy="22225"/>
            </a:xfrm>
            <a:custGeom>
              <a:avLst/>
              <a:gdLst>
                <a:gd name="T0" fmla="*/ 0 w 13"/>
                <a:gd name="T1" fmla="*/ 14 h 14"/>
                <a:gd name="T2" fmla="*/ 13 w 13"/>
                <a:gd name="T3" fmla="*/ 0 h 14"/>
                <a:gd name="T4" fmla="*/ 0 w 13"/>
                <a:gd name="T5" fmla="*/ 14 h 14"/>
              </a:gdLst>
              <a:ahLst/>
              <a:cxnLst>
                <a:cxn ang="0">
                  <a:pos x="T0" y="T1"/>
                </a:cxn>
                <a:cxn ang="0">
                  <a:pos x="T2" y="T3"/>
                </a:cxn>
                <a:cxn ang="0">
                  <a:pos x="T4" y="T5"/>
                </a:cxn>
              </a:cxnLst>
              <a:rect l="0" t="0" r="r" b="b"/>
              <a:pathLst>
                <a:path w="13" h="14">
                  <a:moveTo>
                    <a:pt x="0" y="14"/>
                  </a:moveTo>
                  <a:lnTo>
                    <a:pt x="1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1" name="Line 462">
              <a:extLst>
                <a:ext uri="{FF2B5EF4-FFF2-40B4-BE49-F238E27FC236}">
                  <a16:creationId xmlns:a16="http://schemas.microsoft.com/office/drawing/2014/main" id="{819E8BBE-A97A-473D-8147-DF07EDAF0B77}"/>
                </a:ext>
              </a:extLst>
            </p:cNvPr>
            <p:cNvSpPr>
              <a:spLocks noChangeShapeType="1"/>
            </p:cNvSpPr>
            <p:nvPr/>
          </p:nvSpPr>
          <p:spPr bwMode="auto">
            <a:xfrm flipV="1">
              <a:off x="19977194" y="2549538"/>
              <a:ext cx="206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2" name="Freeform 463">
              <a:extLst>
                <a:ext uri="{FF2B5EF4-FFF2-40B4-BE49-F238E27FC236}">
                  <a16:creationId xmlns:a16="http://schemas.microsoft.com/office/drawing/2014/main" id="{6FB84071-B4BC-4F16-B344-6EE2E194D935}"/>
                </a:ext>
              </a:extLst>
            </p:cNvPr>
            <p:cNvSpPr>
              <a:spLocks/>
            </p:cNvSpPr>
            <p:nvPr/>
          </p:nvSpPr>
          <p:spPr bwMode="auto">
            <a:xfrm>
              <a:off x="19910519" y="2571763"/>
              <a:ext cx="66675" cy="9525"/>
            </a:xfrm>
            <a:custGeom>
              <a:avLst/>
              <a:gdLst>
                <a:gd name="T0" fmla="*/ 0 w 42"/>
                <a:gd name="T1" fmla="*/ 6 h 6"/>
                <a:gd name="T2" fmla="*/ 42 w 42"/>
                <a:gd name="T3" fmla="*/ 0 h 6"/>
                <a:gd name="T4" fmla="*/ 0 w 42"/>
                <a:gd name="T5" fmla="*/ 6 h 6"/>
              </a:gdLst>
              <a:ahLst/>
              <a:cxnLst>
                <a:cxn ang="0">
                  <a:pos x="T0" y="T1"/>
                </a:cxn>
                <a:cxn ang="0">
                  <a:pos x="T2" y="T3"/>
                </a:cxn>
                <a:cxn ang="0">
                  <a:pos x="T4" y="T5"/>
                </a:cxn>
              </a:cxnLst>
              <a:rect l="0" t="0" r="r" b="b"/>
              <a:pathLst>
                <a:path w="42" h="6">
                  <a:moveTo>
                    <a:pt x="0" y="6"/>
                  </a:moveTo>
                  <a:lnTo>
                    <a:pt x="4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3" name="Line 464">
              <a:extLst>
                <a:ext uri="{FF2B5EF4-FFF2-40B4-BE49-F238E27FC236}">
                  <a16:creationId xmlns:a16="http://schemas.microsoft.com/office/drawing/2014/main" id="{AD331ECB-84BC-477B-9AF3-C1C20A5470A8}"/>
                </a:ext>
              </a:extLst>
            </p:cNvPr>
            <p:cNvSpPr>
              <a:spLocks noChangeShapeType="1"/>
            </p:cNvSpPr>
            <p:nvPr/>
          </p:nvSpPr>
          <p:spPr bwMode="auto">
            <a:xfrm flipV="1">
              <a:off x="19910519" y="2571763"/>
              <a:ext cx="666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4" name="Freeform 465">
              <a:extLst>
                <a:ext uri="{FF2B5EF4-FFF2-40B4-BE49-F238E27FC236}">
                  <a16:creationId xmlns:a16="http://schemas.microsoft.com/office/drawing/2014/main" id="{C83F30F4-2F46-4A61-8C80-EEC5B93717B1}"/>
                </a:ext>
              </a:extLst>
            </p:cNvPr>
            <p:cNvSpPr>
              <a:spLocks/>
            </p:cNvSpPr>
            <p:nvPr/>
          </p:nvSpPr>
          <p:spPr bwMode="auto">
            <a:xfrm>
              <a:off x="19891469" y="2581288"/>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5" name="Line 466">
              <a:extLst>
                <a:ext uri="{FF2B5EF4-FFF2-40B4-BE49-F238E27FC236}">
                  <a16:creationId xmlns:a16="http://schemas.microsoft.com/office/drawing/2014/main" id="{B07AE233-FBDE-4416-B59C-A02C195FCBBF}"/>
                </a:ext>
              </a:extLst>
            </p:cNvPr>
            <p:cNvSpPr>
              <a:spLocks noChangeShapeType="1"/>
            </p:cNvSpPr>
            <p:nvPr/>
          </p:nvSpPr>
          <p:spPr bwMode="auto">
            <a:xfrm flipV="1">
              <a:off x="19891469" y="2581288"/>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6" name="Freeform 467">
              <a:extLst>
                <a:ext uri="{FF2B5EF4-FFF2-40B4-BE49-F238E27FC236}">
                  <a16:creationId xmlns:a16="http://schemas.microsoft.com/office/drawing/2014/main" id="{E11DB6F6-B8DF-4C21-8336-799E4193A0B6}"/>
                </a:ext>
              </a:extLst>
            </p:cNvPr>
            <p:cNvSpPr>
              <a:spLocks/>
            </p:cNvSpPr>
            <p:nvPr/>
          </p:nvSpPr>
          <p:spPr bwMode="auto">
            <a:xfrm>
              <a:off x="19864481" y="2603513"/>
              <a:ext cx="26988" cy="17463"/>
            </a:xfrm>
            <a:custGeom>
              <a:avLst/>
              <a:gdLst>
                <a:gd name="T0" fmla="*/ 0 w 17"/>
                <a:gd name="T1" fmla="*/ 11 h 11"/>
                <a:gd name="T2" fmla="*/ 17 w 17"/>
                <a:gd name="T3" fmla="*/ 0 h 11"/>
                <a:gd name="T4" fmla="*/ 0 w 17"/>
                <a:gd name="T5" fmla="*/ 11 h 11"/>
              </a:gdLst>
              <a:ahLst/>
              <a:cxnLst>
                <a:cxn ang="0">
                  <a:pos x="T0" y="T1"/>
                </a:cxn>
                <a:cxn ang="0">
                  <a:pos x="T2" y="T3"/>
                </a:cxn>
                <a:cxn ang="0">
                  <a:pos x="T4" y="T5"/>
                </a:cxn>
              </a:cxnLst>
              <a:rect l="0" t="0" r="r" b="b"/>
              <a:pathLst>
                <a:path w="17" h="11">
                  <a:moveTo>
                    <a:pt x="0" y="11"/>
                  </a:moveTo>
                  <a:lnTo>
                    <a:pt x="17"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7" name="Line 468">
              <a:extLst>
                <a:ext uri="{FF2B5EF4-FFF2-40B4-BE49-F238E27FC236}">
                  <a16:creationId xmlns:a16="http://schemas.microsoft.com/office/drawing/2014/main" id="{12C738B2-AD2E-4DD4-A5EB-CCE61F890701}"/>
                </a:ext>
              </a:extLst>
            </p:cNvPr>
            <p:cNvSpPr>
              <a:spLocks noChangeShapeType="1"/>
            </p:cNvSpPr>
            <p:nvPr/>
          </p:nvSpPr>
          <p:spPr bwMode="auto">
            <a:xfrm flipV="1">
              <a:off x="19864481" y="2603513"/>
              <a:ext cx="26988"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8" name="Freeform 469">
              <a:extLst>
                <a:ext uri="{FF2B5EF4-FFF2-40B4-BE49-F238E27FC236}">
                  <a16:creationId xmlns:a16="http://schemas.microsoft.com/office/drawing/2014/main" id="{E3A67294-2013-4EB5-A018-CDFC4D1FA5A2}"/>
                </a:ext>
              </a:extLst>
            </p:cNvPr>
            <p:cNvSpPr>
              <a:spLocks/>
            </p:cNvSpPr>
            <p:nvPr/>
          </p:nvSpPr>
          <p:spPr bwMode="auto">
            <a:xfrm>
              <a:off x="19845431" y="2620976"/>
              <a:ext cx="19050" cy="31750"/>
            </a:xfrm>
            <a:custGeom>
              <a:avLst/>
              <a:gdLst>
                <a:gd name="T0" fmla="*/ 0 w 12"/>
                <a:gd name="T1" fmla="*/ 20 h 20"/>
                <a:gd name="T2" fmla="*/ 12 w 12"/>
                <a:gd name="T3" fmla="*/ 0 h 20"/>
                <a:gd name="T4" fmla="*/ 0 w 12"/>
                <a:gd name="T5" fmla="*/ 20 h 20"/>
              </a:gdLst>
              <a:ahLst/>
              <a:cxnLst>
                <a:cxn ang="0">
                  <a:pos x="T0" y="T1"/>
                </a:cxn>
                <a:cxn ang="0">
                  <a:pos x="T2" y="T3"/>
                </a:cxn>
                <a:cxn ang="0">
                  <a:pos x="T4" y="T5"/>
                </a:cxn>
              </a:cxnLst>
              <a:rect l="0" t="0" r="r" b="b"/>
              <a:pathLst>
                <a:path w="12" h="20">
                  <a:moveTo>
                    <a:pt x="0" y="20"/>
                  </a:moveTo>
                  <a:lnTo>
                    <a:pt x="12"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9" name="Line 470">
              <a:extLst>
                <a:ext uri="{FF2B5EF4-FFF2-40B4-BE49-F238E27FC236}">
                  <a16:creationId xmlns:a16="http://schemas.microsoft.com/office/drawing/2014/main" id="{D7D58A9C-A9E4-4BCA-AD11-9DCA1A986BC5}"/>
                </a:ext>
              </a:extLst>
            </p:cNvPr>
            <p:cNvSpPr>
              <a:spLocks noChangeShapeType="1"/>
            </p:cNvSpPr>
            <p:nvPr/>
          </p:nvSpPr>
          <p:spPr bwMode="auto">
            <a:xfrm flipV="1">
              <a:off x="19845431" y="2620976"/>
              <a:ext cx="19050"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0" name="Freeform 471">
              <a:extLst>
                <a:ext uri="{FF2B5EF4-FFF2-40B4-BE49-F238E27FC236}">
                  <a16:creationId xmlns:a16="http://schemas.microsoft.com/office/drawing/2014/main" id="{B12432A4-02F3-47EE-923D-A21348736668}"/>
                </a:ext>
              </a:extLst>
            </p:cNvPr>
            <p:cNvSpPr>
              <a:spLocks/>
            </p:cNvSpPr>
            <p:nvPr/>
          </p:nvSpPr>
          <p:spPr bwMode="auto">
            <a:xfrm>
              <a:off x="19739068" y="2652726"/>
              <a:ext cx="106363"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1" name="Line 472">
              <a:extLst>
                <a:ext uri="{FF2B5EF4-FFF2-40B4-BE49-F238E27FC236}">
                  <a16:creationId xmlns:a16="http://schemas.microsoft.com/office/drawing/2014/main" id="{E9B396C4-751D-4009-BC5C-7032186C3435}"/>
                </a:ext>
              </a:extLst>
            </p:cNvPr>
            <p:cNvSpPr>
              <a:spLocks noChangeShapeType="1"/>
            </p:cNvSpPr>
            <p:nvPr/>
          </p:nvSpPr>
          <p:spPr bwMode="auto">
            <a:xfrm flipV="1">
              <a:off x="19739068" y="2652726"/>
              <a:ext cx="1063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2" name="Freeform 473">
              <a:extLst>
                <a:ext uri="{FF2B5EF4-FFF2-40B4-BE49-F238E27FC236}">
                  <a16:creationId xmlns:a16="http://schemas.microsoft.com/office/drawing/2014/main" id="{39A35C4A-964A-49D0-9647-D0C37104F012}"/>
                </a:ext>
              </a:extLst>
            </p:cNvPr>
            <p:cNvSpPr>
              <a:spLocks/>
            </p:cNvSpPr>
            <p:nvPr/>
          </p:nvSpPr>
          <p:spPr bwMode="auto">
            <a:xfrm>
              <a:off x="19710493" y="2674951"/>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3" name="Line 474">
              <a:extLst>
                <a:ext uri="{FF2B5EF4-FFF2-40B4-BE49-F238E27FC236}">
                  <a16:creationId xmlns:a16="http://schemas.microsoft.com/office/drawing/2014/main" id="{06EDFA62-020A-454B-9575-C5CFB8A2290B}"/>
                </a:ext>
              </a:extLst>
            </p:cNvPr>
            <p:cNvSpPr>
              <a:spLocks noChangeShapeType="1"/>
            </p:cNvSpPr>
            <p:nvPr/>
          </p:nvSpPr>
          <p:spPr bwMode="auto">
            <a:xfrm flipV="1">
              <a:off x="19710493" y="2674951"/>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4" name="Freeform 475">
              <a:extLst>
                <a:ext uri="{FF2B5EF4-FFF2-40B4-BE49-F238E27FC236}">
                  <a16:creationId xmlns:a16="http://schemas.microsoft.com/office/drawing/2014/main" id="{559273E1-CD0B-481F-A4F6-1BB5CFE0BFB4}"/>
                </a:ext>
              </a:extLst>
            </p:cNvPr>
            <p:cNvSpPr>
              <a:spLocks/>
            </p:cNvSpPr>
            <p:nvPr/>
          </p:nvSpPr>
          <p:spPr bwMode="auto">
            <a:xfrm>
              <a:off x="19620005" y="2684476"/>
              <a:ext cx="90488" cy="39688"/>
            </a:xfrm>
            <a:custGeom>
              <a:avLst/>
              <a:gdLst>
                <a:gd name="T0" fmla="*/ 0 w 57"/>
                <a:gd name="T1" fmla="*/ 25 h 25"/>
                <a:gd name="T2" fmla="*/ 57 w 57"/>
                <a:gd name="T3" fmla="*/ 0 h 25"/>
                <a:gd name="T4" fmla="*/ 0 w 57"/>
                <a:gd name="T5" fmla="*/ 25 h 25"/>
              </a:gdLst>
              <a:ahLst/>
              <a:cxnLst>
                <a:cxn ang="0">
                  <a:pos x="T0" y="T1"/>
                </a:cxn>
                <a:cxn ang="0">
                  <a:pos x="T2" y="T3"/>
                </a:cxn>
                <a:cxn ang="0">
                  <a:pos x="T4" y="T5"/>
                </a:cxn>
              </a:cxnLst>
              <a:rect l="0" t="0" r="r" b="b"/>
              <a:pathLst>
                <a:path w="57" h="25">
                  <a:moveTo>
                    <a:pt x="0" y="25"/>
                  </a:moveTo>
                  <a:lnTo>
                    <a:pt x="57"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5" name="Line 476">
              <a:extLst>
                <a:ext uri="{FF2B5EF4-FFF2-40B4-BE49-F238E27FC236}">
                  <a16:creationId xmlns:a16="http://schemas.microsoft.com/office/drawing/2014/main" id="{1AD89507-3846-483C-812A-38AC020A7C78}"/>
                </a:ext>
              </a:extLst>
            </p:cNvPr>
            <p:cNvSpPr>
              <a:spLocks noChangeShapeType="1"/>
            </p:cNvSpPr>
            <p:nvPr/>
          </p:nvSpPr>
          <p:spPr bwMode="auto">
            <a:xfrm flipV="1">
              <a:off x="19620005" y="2684476"/>
              <a:ext cx="904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6" name="Line 477">
              <a:extLst>
                <a:ext uri="{FF2B5EF4-FFF2-40B4-BE49-F238E27FC236}">
                  <a16:creationId xmlns:a16="http://schemas.microsoft.com/office/drawing/2014/main" id="{3882166B-D04B-4A94-80F3-15DC30FFB8FB}"/>
                </a:ext>
              </a:extLst>
            </p:cNvPr>
            <p:cNvSpPr>
              <a:spLocks noChangeShapeType="1"/>
            </p:cNvSpPr>
            <p:nvPr/>
          </p:nvSpPr>
          <p:spPr bwMode="auto">
            <a:xfrm flipV="1">
              <a:off x="19620005" y="2684476"/>
              <a:ext cx="904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7" name="Freeform 478">
              <a:extLst>
                <a:ext uri="{FF2B5EF4-FFF2-40B4-BE49-F238E27FC236}">
                  <a16:creationId xmlns:a16="http://schemas.microsoft.com/office/drawing/2014/main" id="{AAE0B060-32EB-478A-9BF4-673363A1F176}"/>
                </a:ext>
              </a:extLst>
            </p:cNvPr>
            <p:cNvSpPr>
              <a:spLocks/>
            </p:cNvSpPr>
            <p:nvPr/>
          </p:nvSpPr>
          <p:spPr bwMode="auto">
            <a:xfrm>
              <a:off x="19604130" y="2724164"/>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8" name="Line 479">
              <a:extLst>
                <a:ext uri="{FF2B5EF4-FFF2-40B4-BE49-F238E27FC236}">
                  <a16:creationId xmlns:a16="http://schemas.microsoft.com/office/drawing/2014/main" id="{7D593375-E7CA-40FF-BFFD-0CEF0187C352}"/>
                </a:ext>
              </a:extLst>
            </p:cNvPr>
            <p:cNvSpPr>
              <a:spLocks noChangeShapeType="1"/>
            </p:cNvSpPr>
            <p:nvPr/>
          </p:nvSpPr>
          <p:spPr bwMode="auto">
            <a:xfrm flipV="1">
              <a:off x="19604130" y="2724164"/>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9" name="Freeform 480">
              <a:extLst>
                <a:ext uri="{FF2B5EF4-FFF2-40B4-BE49-F238E27FC236}">
                  <a16:creationId xmlns:a16="http://schemas.microsoft.com/office/drawing/2014/main" id="{E8E729B7-522D-4756-8C57-4BB890D29971}"/>
                </a:ext>
              </a:extLst>
            </p:cNvPr>
            <p:cNvSpPr>
              <a:spLocks/>
            </p:cNvSpPr>
            <p:nvPr/>
          </p:nvSpPr>
          <p:spPr bwMode="auto">
            <a:xfrm>
              <a:off x="19566030" y="2733689"/>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0" name="Line 481">
              <a:extLst>
                <a:ext uri="{FF2B5EF4-FFF2-40B4-BE49-F238E27FC236}">
                  <a16:creationId xmlns:a16="http://schemas.microsoft.com/office/drawing/2014/main" id="{DE426836-56AA-4954-92CD-E91A49D7529C}"/>
                </a:ext>
              </a:extLst>
            </p:cNvPr>
            <p:cNvSpPr>
              <a:spLocks noChangeShapeType="1"/>
            </p:cNvSpPr>
            <p:nvPr/>
          </p:nvSpPr>
          <p:spPr bwMode="auto">
            <a:xfrm flipV="1">
              <a:off x="19566030" y="2733689"/>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1" name="Freeform 482">
              <a:extLst>
                <a:ext uri="{FF2B5EF4-FFF2-40B4-BE49-F238E27FC236}">
                  <a16:creationId xmlns:a16="http://schemas.microsoft.com/office/drawing/2014/main" id="{1E79596F-04D9-4236-9B68-EAFEE2B6FA58}"/>
                </a:ext>
              </a:extLst>
            </p:cNvPr>
            <p:cNvSpPr>
              <a:spLocks/>
            </p:cNvSpPr>
            <p:nvPr/>
          </p:nvSpPr>
          <p:spPr bwMode="auto">
            <a:xfrm>
              <a:off x="19507292" y="2755914"/>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2" name="Line 483">
              <a:extLst>
                <a:ext uri="{FF2B5EF4-FFF2-40B4-BE49-F238E27FC236}">
                  <a16:creationId xmlns:a16="http://schemas.microsoft.com/office/drawing/2014/main" id="{841F984F-86AB-4EB1-B480-B7E3EC9FDFB4}"/>
                </a:ext>
              </a:extLst>
            </p:cNvPr>
            <p:cNvSpPr>
              <a:spLocks noChangeShapeType="1"/>
            </p:cNvSpPr>
            <p:nvPr/>
          </p:nvSpPr>
          <p:spPr bwMode="auto">
            <a:xfrm flipV="1">
              <a:off x="19507292" y="2755914"/>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3" name="Freeform 484">
              <a:extLst>
                <a:ext uri="{FF2B5EF4-FFF2-40B4-BE49-F238E27FC236}">
                  <a16:creationId xmlns:a16="http://schemas.microsoft.com/office/drawing/2014/main" id="{EE4A96E9-D847-4031-A6B6-E28819029557}"/>
                </a:ext>
              </a:extLst>
            </p:cNvPr>
            <p:cNvSpPr>
              <a:spLocks/>
            </p:cNvSpPr>
            <p:nvPr/>
          </p:nvSpPr>
          <p:spPr bwMode="auto">
            <a:xfrm>
              <a:off x="19466017" y="2778139"/>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4" name="Line 485">
              <a:extLst>
                <a:ext uri="{FF2B5EF4-FFF2-40B4-BE49-F238E27FC236}">
                  <a16:creationId xmlns:a16="http://schemas.microsoft.com/office/drawing/2014/main" id="{1273E496-CE10-475B-A9FE-9FE0F09C3051}"/>
                </a:ext>
              </a:extLst>
            </p:cNvPr>
            <p:cNvSpPr>
              <a:spLocks noChangeShapeType="1"/>
            </p:cNvSpPr>
            <p:nvPr/>
          </p:nvSpPr>
          <p:spPr bwMode="auto">
            <a:xfrm flipV="1">
              <a:off x="19466017" y="2778139"/>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5" name="Freeform 486">
              <a:extLst>
                <a:ext uri="{FF2B5EF4-FFF2-40B4-BE49-F238E27FC236}">
                  <a16:creationId xmlns:a16="http://schemas.microsoft.com/office/drawing/2014/main" id="{912A986D-1709-4989-91C4-166E6799CC2C}"/>
                </a:ext>
              </a:extLst>
            </p:cNvPr>
            <p:cNvSpPr>
              <a:spLocks/>
            </p:cNvSpPr>
            <p:nvPr/>
          </p:nvSpPr>
          <p:spPr bwMode="auto">
            <a:xfrm>
              <a:off x="19413629" y="2787664"/>
              <a:ext cx="52388" cy="39688"/>
            </a:xfrm>
            <a:custGeom>
              <a:avLst/>
              <a:gdLst>
                <a:gd name="T0" fmla="*/ 0 w 33"/>
                <a:gd name="T1" fmla="*/ 25 h 25"/>
                <a:gd name="T2" fmla="*/ 33 w 33"/>
                <a:gd name="T3" fmla="*/ 0 h 25"/>
                <a:gd name="T4" fmla="*/ 0 w 33"/>
                <a:gd name="T5" fmla="*/ 25 h 25"/>
              </a:gdLst>
              <a:ahLst/>
              <a:cxnLst>
                <a:cxn ang="0">
                  <a:pos x="T0" y="T1"/>
                </a:cxn>
                <a:cxn ang="0">
                  <a:pos x="T2" y="T3"/>
                </a:cxn>
                <a:cxn ang="0">
                  <a:pos x="T4" y="T5"/>
                </a:cxn>
              </a:cxnLst>
              <a:rect l="0" t="0" r="r" b="b"/>
              <a:pathLst>
                <a:path w="33" h="25">
                  <a:moveTo>
                    <a:pt x="0" y="25"/>
                  </a:moveTo>
                  <a:lnTo>
                    <a:pt x="33"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6" name="Line 487">
              <a:extLst>
                <a:ext uri="{FF2B5EF4-FFF2-40B4-BE49-F238E27FC236}">
                  <a16:creationId xmlns:a16="http://schemas.microsoft.com/office/drawing/2014/main" id="{448028A1-99E9-46A6-BB81-DD100304BDCF}"/>
                </a:ext>
              </a:extLst>
            </p:cNvPr>
            <p:cNvSpPr>
              <a:spLocks noChangeShapeType="1"/>
            </p:cNvSpPr>
            <p:nvPr/>
          </p:nvSpPr>
          <p:spPr bwMode="auto">
            <a:xfrm flipV="1">
              <a:off x="19413629" y="2787664"/>
              <a:ext cx="523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7" name="Line 488">
              <a:extLst>
                <a:ext uri="{FF2B5EF4-FFF2-40B4-BE49-F238E27FC236}">
                  <a16:creationId xmlns:a16="http://schemas.microsoft.com/office/drawing/2014/main" id="{C8DAB47E-3CC9-4547-972D-924648B86FDF}"/>
                </a:ext>
              </a:extLst>
            </p:cNvPr>
            <p:cNvSpPr>
              <a:spLocks noChangeShapeType="1"/>
            </p:cNvSpPr>
            <p:nvPr/>
          </p:nvSpPr>
          <p:spPr bwMode="auto">
            <a:xfrm flipV="1">
              <a:off x="19413629" y="2787664"/>
              <a:ext cx="523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8" name="Freeform 489">
              <a:extLst>
                <a:ext uri="{FF2B5EF4-FFF2-40B4-BE49-F238E27FC236}">
                  <a16:creationId xmlns:a16="http://schemas.microsoft.com/office/drawing/2014/main" id="{98B6D273-B606-48AE-9113-F3EBB654EC47}"/>
                </a:ext>
              </a:extLst>
            </p:cNvPr>
            <p:cNvSpPr>
              <a:spLocks/>
            </p:cNvSpPr>
            <p:nvPr/>
          </p:nvSpPr>
          <p:spPr bwMode="auto">
            <a:xfrm>
              <a:off x="19353304" y="2827352"/>
              <a:ext cx="60325" cy="9525"/>
            </a:xfrm>
            <a:custGeom>
              <a:avLst/>
              <a:gdLst>
                <a:gd name="T0" fmla="*/ 0 w 38"/>
                <a:gd name="T1" fmla="*/ 6 h 6"/>
                <a:gd name="T2" fmla="*/ 38 w 38"/>
                <a:gd name="T3" fmla="*/ 0 h 6"/>
                <a:gd name="T4" fmla="*/ 0 w 38"/>
                <a:gd name="T5" fmla="*/ 6 h 6"/>
              </a:gdLst>
              <a:ahLst/>
              <a:cxnLst>
                <a:cxn ang="0">
                  <a:pos x="T0" y="T1"/>
                </a:cxn>
                <a:cxn ang="0">
                  <a:pos x="T2" y="T3"/>
                </a:cxn>
                <a:cxn ang="0">
                  <a:pos x="T4" y="T5"/>
                </a:cxn>
              </a:cxnLst>
              <a:rect l="0" t="0" r="r" b="b"/>
              <a:pathLst>
                <a:path w="38" h="6">
                  <a:moveTo>
                    <a:pt x="0" y="6"/>
                  </a:moveTo>
                  <a:lnTo>
                    <a:pt x="3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9" name="Line 490">
              <a:extLst>
                <a:ext uri="{FF2B5EF4-FFF2-40B4-BE49-F238E27FC236}">
                  <a16:creationId xmlns:a16="http://schemas.microsoft.com/office/drawing/2014/main" id="{4BCCB248-EF18-4C43-B490-CC10FB608127}"/>
                </a:ext>
              </a:extLst>
            </p:cNvPr>
            <p:cNvSpPr>
              <a:spLocks noChangeShapeType="1"/>
            </p:cNvSpPr>
            <p:nvPr/>
          </p:nvSpPr>
          <p:spPr bwMode="auto">
            <a:xfrm flipV="1">
              <a:off x="19353304" y="2827352"/>
              <a:ext cx="6032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0" name="Freeform 491">
              <a:extLst>
                <a:ext uri="{FF2B5EF4-FFF2-40B4-BE49-F238E27FC236}">
                  <a16:creationId xmlns:a16="http://schemas.microsoft.com/office/drawing/2014/main" id="{2A66F97F-0E41-4D84-8DE5-207046F49E79}"/>
                </a:ext>
              </a:extLst>
            </p:cNvPr>
            <p:cNvSpPr>
              <a:spLocks/>
            </p:cNvSpPr>
            <p:nvPr/>
          </p:nvSpPr>
          <p:spPr bwMode="auto">
            <a:xfrm>
              <a:off x="19313616" y="2836877"/>
              <a:ext cx="39688" cy="22225"/>
            </a:xfrm>
            <a:custGeom>
              <a:avLst/>
              <a:gdLst>
                <a:gd name="T0" fmla="*/ 0 w 25"/>
                <a:gd name="T1" fmla="*/ 14 h 14"/>
                <a:gd name="T2" fmla="*/ 25 w 25"/>
                <a:gd name="T3" fmla="*/ 0 h 14"/>
                <a:gd name="T4" fmla="*/ 0 w 25"/>
                <a:gd name="T5" fmla="*/ 14 h 14"/>
              </a:gdLst>
              <a:ahLst/>
              <a:cxnLst>
                <a:cxn ang="0">
                  <a:pos x="T0" y="T1"/>
                </a:cxn>
                <a:cxn ang="0">
                  <a:pos x="T2" y="T3"/>
                </a:cxn>
                <a:cxn ang="0">
                  <a:pos x="T4" y="T5"/>
                </a:cxn>
              </a:cxnLst>
              <a:rect l="0" t="0" r="r" b="b"/>
              <a:pathLst>
                <a:path w="25" h="14">
                  <a:moveTo>
                    <a:pt x="0" y="14"/>
                  </a:moveTo>
                  <a:lnTo>
                    <a:pt x="2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1" name="Line 492">
              <a:extLst>
                <a:ext uri="{FF2B5EF4-FFF2-40B4-BE49-F238E27FC236}">
                  <a16:creationId xmlns:a16="http://schemas.microsoft.com/office/drawing/2014/main" id="{C8DD6A0E-9AED-448F-995E-300F49AEDD78}"/>
                </a:ext>
              </a:extLst>
            </p:cNvPr>
            <p:cNvSpPr>
              <a:spLocks noChangeShapeType="1"/>
            </p:cNvSpPr>
            <p:nvPr/>
          </p:nvSpPr>
          <p:spPr bwMode="auto">
            <a:xfrm flipV="1">
              <a:off x="19313616" y="2836877"/>
              <a:ext cx="396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2" name="Freeform 493">
              <a:extLst>
                <a:ext uri="{FF2B5EF4-FFF2-40B4-BE49-F238E27FC236}">
                  <a16:creationId xmlns:a16="http://schemas.microsoft.com/office/drawing/2014/main" id="{05F17D5F-1327-4998-81D6-F652E741B85D}"/>
                </a:ext>
              </a:extLst>
            </p:cNvPr>
            <p:cNvSpPr>
              <a:spLocks/>
            </p:cNvSpPr>
            <p:nvPr/>
          </p:nvSpPr>
          <p:spPr bwMode="auto">
            <a:xfrm>
              <a:off x="19307266" y="2859102"/>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3" name="Line 494">
              <a:extLst>
                <a:ext uri="{FF2B5EF4-FFF2-40B4-BE49-F238E27FC236}">
                  <a16:creationId xmlns:a16="http://schemas.microsoft.com/office/drawing/2014/main" id="{A8722885-F8FB-4D96-8BF7-77A43B941994}"/>
                </a:ext>
              </a:extLst>
            </p:cNvPr>
            <p:cNvSpPr>
              <a:spLocks noChangeShapeType="1"/>
            </p:cNvSpPr>
            <p:nvPr/>
          </p:nvSpPr>
          <p:spPr bwMode="auto">
            <a:xfrm flipV="1">
              <a:off x="19307266" y="2859102"/>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4" name="Freeform 495">
              <a:extLst>
                <a:ext uri="{FF2B5EF4-FFF2-40B4-BE49-F238E27FC236}">
                  <a16:creationId xmlns:a16="http://schemas.microsoft.com/office/drawing/2014/main" id="{477A7F37-FD7E-4A92-A944-BD969DE46D11}"/>
                </a:ext>
              </a:extLst>
            </p:cNvPr>
            <p:cNvSpPr>
              <a:spLocks/>
            </p:cNvSpPr>
            <p:nvPr/>
          </p:nvSpPr>
          <p:spPr bwMode="auto">
            <a:xfrm>
              <a:off x="19294566" y="2868627"/>
              <a:ext cx="12700" cy="41275"/>
            </a:xfrm>
            <a:custGeom>
              <a:avLst/>
              <a:gdLst>
                <a:gd name="T0" fmla="*/ 0 w 8"/>
                <a:gd name="T1" fmla="*/ 26 h 26"/>
                <a:gd name="T2" fmla="*/ 8 w 8"/>
                <a:gd name="T3" fmla="*/ 0 h 26"/>
                <a:gd name="T4" fmla="*/ 0 w 8"/>
                <a:gd name="T5" fmla="*/ 26 h 26"/>
              </a:gdLst>
              <a:ahLst/>
              <a:cxnLst>
                <a:cxn ang="0">
                  <a:pos x="T0" y="T1"/>
                </a:cxn>
                <a:cxn ang="0">
                  <a:pos x="T2" y="T3"/>
                </a:cxn>
                <a:cxn ang="0">
                  <a:pos x="T4" y="T5"/>
                </a:cxn>
              </a:cxnLst>
              <a:rect l="0" t="0" r="r" b="b"/>
              <a:pathLst>
                <a:path w="8" h="26">
                  <a:moveTo>
                    <a:pt x="0" y="26"/>
                  </a:moveTo>
                  <a:lnTo>
                    <a:pt x="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5" name="Line 496">
              <a:extLst>
                <a:ext uri="{FF2B5EF4-FFF2-40B4-BE49-F238E27FC236}">
                  <a16:creationId xmlns:a16="http://schemas.microsoft.com/office/drawing/2014/main" id="{8088F1DF-1914-45D9-9D29-DF7E557891F4}"/>
                </a:ext>
              </a:extLst>
            </p:cNvPr>
            <p:cNvSpPr>
              <a:spLocks noChangeShapeType="1"/>
            </p:cNvSpPr>
            <p:nvPr/>
          </p:nvSpPr>
          <p:spPr bwMode="auto">
            <a:xfrm flipV="1">
              <a:off x="19294566" y="2868627"/>
              <a:ext cx="12700"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6" name="Freeform 497">
              <a:extLst>
                <a:ext uri="{FF2B5EF4-FFF2-40B4-BE49-F238E27FC236}">
                  <a16:creationId xmlns:a16="http://schemas.microsoft.com/office/drawing/2014/main" id="{F9F209F3-836A-45CA-B613-2EE1DE6F703E}"/>
                </a:ext>
              </a:extLst>
            </p:cNvPr>
            <p:cNvSpPr>
              <a:spLocks/>
            </p:cNvSpPr>
            <p:nvPr/>
          </p:nvSpPr>
          <p:spPr bwMode="auto">
            <a:xfrm>
              <a:off x="19169153" y="2909902"/>
              <a:ext cx="125413" cy="12700"/>
            </a:xfrm>
            <a:custGeom>
              <a:avLst/>
              <a:gdLst>
                <a:gd name="T0" fmla="*/ 0 w 79"/>
                <a:gd name="T1" fmla="*/ 8 h 8"/>
                <a:gd name="T2" fmla="*/ 79 w 79"/>
                <a:gd name="T3" fmla="*/ 0 h 8"/>
                <a:gd name="T4" fmla="*/ 0 w 79"/>
                <a:gd name="T5" fmla="*/ 8 h 8"/>
              </a:gdLst>
              <a:ahLst/>
              <a:cxnLst>
                <a:cxn ang="0">
                  <a:pos x="T0" y="T1"/>
                </a:cxn>
                <a:cxn ang="0">
                  <a:pos x="T2" y="T3"/>
                </a:cxn>
                <a:cxn ang="0">
                  <a:pos x="T4" y="T5"/>
                </a:cxn>
              </a:cxnLst>
              <a:rect l="0" t="0" r="r" b="b"/>
              <a:pathLst>
                <a:path w="79" h="8">
                  <a:moveTo>
                    <a:pt x="0" y="8"/>
                  </a:moveTo>
                  <a:lnTo>
                    <a:pt x="79"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7" name="Line 498">
              <a:extLst>
                <a:ext uri="{FF2B5EF4-FFF2-40B4-BE49-F238E27FC236}">
                  <a16:creationId xmlns:a16="http://schemas.microsoft.com/office/drawing/2014/main" id="{AF3C637C-632A-488B-884B-5E86D5F7310E}"/>
                </a:ext>
              </a:extLst>
            </p:cNvPr>
            <p:cNvSpPr>
              <a:spLocks noChangeShapeType="1"/>
            </p:cNvSpPr>
            <p:nvPr/>
          </p:nvSpPr>
          <p:spPr bwMode="auto">
            <a:xfrm flipV="1">
              <a:off x="19169153" y="2909902"/>
              <a:ext cx="1254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8" name="Freeform 499">
              <a:extLst>
                <a:ext uri="{FF2B5EF4-FFF2-40B4-BE49-F238E27FC236}">
                  <a16:creationId xmlns:a16="http://schemas.microsoft.com/office/drawing/2014/main" id="{ACB49DE8-1BA2-43DF-8757-CA50A62DF95E}"/>
                </a:ext>
              </a:extLst>
            </p:cNvPr>
            <p:cNvSpPr>
              <a:spLocks/>
            </p:cNvSpPr>
            <p:nvPr/>
          </p:nvSpPr>
          <p:spPr bwMode="auto">
            <a:xfrm>
              <a:off x="19134228" y="2922602"/>
              <a:ext cx="34925" cy="17463"/>
            </a:xfrm>
            <a:custGeom>
              <a:avLst/>
              <a:gdLst>
                <a:gd name="T0" fmla="*/ 0 w 22"/>
                <a:gd name="T1" fmla="*/ 11 h 11"/>
                <a:gd name="T2" fmla="*/ 22 w 22"/>
                <a:gd name="T3" fmla="*/ 0 h 11"/>
                <a:gd name="T4" fmla="*/ 0 w 22"/>
                <a:gd name="T5" fmla="*/ 11 h 11"/>
              </a:gdLst>
              <a:ahLst/>
              <a:cxnLst>
                <a:cxn ang="0">
                  <a:pos x="T0" y="T1"/>
                </a:cxn>
                <a:cxn ang="0">
                  <a:pos x="T2" y="T3"/>
                </a:cxn>
                <a:cxn ang="0">
                  <a:pos x="T4" y="T5"/>
                </a:cxn>
              </a:cxnLst>
              <a:rect l="0" t="0" r="r" b="b"/>
              <a:pathLst>
                <a:path w="22" h="11">
                  <a:moveTo>
                    <a:pt x="0" y="11"/>
                  </a:moveTo>
                  <a:lnTo>
                    <a:pt x="22"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9" name="Line 500">
              <a:extLst>
                <a:ext uri="{FF2B5EF4-FFF2-40B4-BE49-F238E27FC236}">
                  <a16:creationId xmlns:a16="http://schemas.microsoft.com/office/drawing/2014/main" id="{69B6F00E-6C7D-448E-A43A-3F58CAE3782B}"/>
                </a:ext>
              </a:extLst>
            </p:cNvPr>
            <p:cNvSpPr>
              <a:spLocks noChangeShapeType="1"/>
            </p:cNvSpPr>
            <p:nvPr/>
          </p:nvSpPr>
          <p:spPr bwMode="auto">
            <a:xfrm flipV="1">
              <a:off x="19134228" y="2922602"/>
              <a:ext cx="34925"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0" name="Freeform 501">
              <a:extLst>
                <a:ext uri="{FF2B5EF4-FFF2-40B4-BE49-F238E27FC236}">
                  <a16:creationId xmlns:a16="http://schemas.microsoft.com/office/drawing/2014/main" id="{16AE1CBC-D9B6-4782-8B11-150D6F3FC285}"/>
                </a:ext>
              </a:extLst>
            </p:cNvPr>
            <p:cNvSpPr>
              <a:spLocks/>
            </p:cNvSpPr>
            <p:nvPr/>
          </p:nvSpPr>
          <p:spPr bwMode="auto">
            <a:xfrm>
              <a:off x="19088190" y="2940065"/>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1" name="Line 502">
              <a:extLst>
                <a:ext uri="{FF2B5EF4-FFF2-40B4-BE49-F238E27FC236}">
                  <a16:creationId xmlns:a16="http://schemas.microsoft.com/office/drawing/2014/main" id="{55C0C08B-E64E-41A6-B869-5E45777388A8}"/>
                </a:ext>
              </a:extLst>
            </p:cNvPr>
            <p:cNvSpPr>
              <a:spLocks noChangeShapeType="1"/>
            </p:cNvSpPr>
            <p:nvPr/>
          </p:nvSpPr>
          <p:spPr bwMode="auto">
            <a:xfrm flipV="1">
              <a:off x="19088190" y="2940065"/>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grpSp>
        <p:nvGrpSpPr>
          <p:cNvPr id="812" name="Group 826">
            <a:extLst>
              <a:ext uri="{FF2B5EF4-FFF2-40B4-BE49-F238E27FC236}">
                <a16:creationId xmlns:a16="http://schemas.microsoft.com/office/drawing/2014/main" id="{31F3CDCC-97B5-4A68-B71D-C8066FD819BD}"/>
              </a:ext>
            </a:extLst>
          </p:cNvPr>
          <p:cNvGrpSpPr/>
          <p:nvPr/>
        </p:nvGrpSpPr>
        <p:grpSpPr>
          <a:xfrm>
            <a:off x="2309095" y="2437253"/>
            <a:ext cx="7755375" cy="1636057"/>
            <a:chOff x="19088140" y="1141430"/>
            <a:chExt cx="7312041" cy="1817696"/>
          </a:xfrm>
        </p:grpSpPr>
        <p:sp>
          <p:nvSpPr>
            <p:cNvPr id="813" name="Line 685">
              <a:extLst>
                <a:ext uri="{FF2B5EF4-FFF2-40B4-BE49-F238E27FC236}">
                  <a16:creationId xmlns:a16="http://schemas.microsoft.com/office/drawing/2014/main" id="{B74D25BB-4F2A-40F6-8F1C-61307F3EA535}"/>
                </a:ext>
              </a:extLst>
            </p:cNvPr>
            <p:cNvSpPr>
              <a:spLocks noChangeShapeType="1"/>
            </p:cNvSpPr>
            <p:nvPr/>
          </p:nvSpPr>
          <p:spPr bwMode="auto">
            <a:xfrm flipV="1">
              <a:off x="26300168" y="1141430"/>
              <a:ext cx="1000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4" name="Line 686">
              <a:extLst>
                <a:ext uri="{FF2B5EF4-FFF2-40B4-BE49-F238E27FC236}">
                  <a16:creationId xmlns:a16="http://schemas.microsoft.com/office/drawing/2014/main" id="{42F4E000-0687-49CF-B5B0-4690941953E7}"/>
                </a:ext>
              </a:extLst>
            </p:cNvPr>
            <p:cNvSpPr>
              <a:spLocks noChangeShapeType="1"/>
            </p:cNvSpPr>
            <p:nvPr/>
          </p:nvSpPr>
          <p:spPr bwMode="auto">
            <a:xfrm flipV="1">
              <a:off x="26277943" y="1160480"/>
              <a:ext cx="2222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5" name="Line 687">
              <a:extLst>
                <a:ext uri="{FF2B5EF4-FFF2-40B4-BE49-F238E27FC236}">
                  <a16:creationId xmlns:a16="http://schemas.microsoft.com/office/drawing/2014/main" id="{1CA90733-147F-47EF-A0B9-9D56A87E8C6C}"/>
                </a:ext>
              </a:extLst>
            </p:cNvPr>
            <p:cNvSpPr>
              <a:spLocks noChangeShapeType="1"/>
            </p:cNvSpPr>
            <p:nvPr/>
          </p:nvSpPr>
          <p:spPr bwMode="auto">
            <a:xfrm flipV="1">
              <a:off x="26187455" y="1192230"/>
              <a:ext cx="90488"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6" name="Line 688">
              <a:extLst>
                <a:ext uri="{FF2B5EF4-FFF2-40B4-BE49-F238E27FC236}">
                  <a16:creationId xmlns:a16="http://schemas.microsoft.com/office/drawing/2014/main" id="{D3A21CE0-9520-4ABA-8BFF-E3C1A04B6448}"/>
                </a:ext>
              </a:extLst>
            </p:cNvPr>
            <p:cNvSpPr>
              <a:spLocks noChangeShapeType="1"/>
            </p:cNvSpPr>
            <p:nvPr/>
          </p:nvSpPr>
          <p:spPr bwMode="auto">
            <a:xfrm flipV="1">
              <a:off x="26014417" y="1212868"/>
              <a:ext cx="1730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7" name="Line 689">
              <a:extLst>
                <a:ext uri="{FF2B5EF4-FFF2-40B4-BE49-F238E27FC236}">
                  <a16:creationId xmlns:a16="http://schemas.microsoft.com/office/drawing/2014/main" id="{FC8D68EE-08D4-488A-BB28-CE642BA82CF1}"/>
                </a:ext>
              </a:extLst>
            </p:cNvPr>
            <p:cNvSpPr>
              <a:spLocks noChangeShapeType="1"/>
            </p:cNvSpPr>
            <p:nvPr/>
          </p:nvSpPr>
          <p:spPr bwMode="auto">
            <a:xfrm flipV="1">
              <a:off x="25768354" y="1231918"/>
              <a:ext cx="246063"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8" name="Line 690">
              <a:extLst>
                <a:ext uri="{FF2B5EF4-FFF2-40B4-BE49-F238E27FC236}">
                  <a16:creationId xmlns:a16="http://schemas.microsoft.com/office/drawing/2014/main" id="{48217DBC-4295-4AB3-BA59-0DF090BD7C38}"/>
                </a:ext>
              </a:extLst>
            </p:cNvPr>
            <p:cNvSpPr>
              <a:spLocks noChangeShapeType="1"/>
            </p:cNvSpPr>
            <p:nvPr/>
          </p:nvSpPr>
          <p:spPr bwMode="auto">
            <a:xfrm flipV="1">
              <a:off x="25708029" y="1263668"/>
              <a:ext cx="603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9" name="Line 691">
              <a:extLst>
                <a:ext uri="{FF2B5EF4-FFF2-40B4-BE49-F238E27FC236}">
                  <a16:creationId xmlns:a16="http://schemas.microsoft.com/office/drawing/2014/main" id="{C34CAC40-84FF-4488-A58A-46EF4AB2F3DD}"/>
                </a:ext>
              </a:extLst>
            </p:cNvPr>
            <p:cNvSpPr>
              <a:spLocks noChangeShapeType="1"/>
            </p:cNvSpPr>
            <p:nvPr/>
          </p:nvSpPr>
          <p:spPr bwMode="auto">
            <a:xfrm flipV="1">
              <a:off x="25688979" y="1285893"/>
              <a:ext cx="19050" cy="301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0" name="Line 692">
              <a:extLst>
                <a:ext uri="{FF2B5EF4-FFF2-40B4-BE49-F238E27FC236}">
                  <a16:creationId xmlns:a16="http://schemas.microsoft.com/office/drawing/2014/main" id="{A050092C-E94B-4154-BE53-78E514DB47EC}"/>
                </a:ext>
              </a:extLst>
            </p:cNvPr>
            <p:cNvSpPr>
              <a:spLocks noChangeShapeType="1"/>
            </p:cNvSpPr>
            <p:nvPr/>
          </p:nvSpPr>
          <p:spPr bwMode="auto">
            <a:xfrm flipV="1">
              <a:off x="25681042" y="1316056"/>
              <a:ext cx="79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1" name="Line 693">
              <a:extLst>
                <a:ext uri="{FF2B5EF4-FFF2-40B4-BE49-F238E27FC236}">
                  <a16:creationId xmlns:a16="http://schemas.microsoft.com/office/drawing/2014/main" id="{CB6FCDAA-EB83-4527-A726-374FB20AEEEE}"/>
                </a:ext>
              </a:extLst>
            </p:cNvPr>
            <p:cNvSpPr>
              <a:spLocks noChangeShapeType="1"/>
            </p:cNvSpPr>
            <p:nvPr/>
          </p:nvSpPr>
          <p:spPr bwMode="auto">
            <a:xfrm flipV="1">
              <a:off x="25661992" y="1335106"/>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2" name="Line 694">
              <a:extLst>
                <a:ext uri="{FF2B5EF4-FFF2-40B4-BE49-F238E27FC236}">
                  <a16:creationId xmlns:a16="http://schemas.microsoft.com/office/drawing/2014/main" id="{702F83FD-080D-43DF-8BDD-581F4C44B83B}"/>
                </a:ext>
              </a:extLst>
            </p:cNvPr>
            <p:cNvSpPr>
              <a:spLocks noChangeShapeType="1"/>
            </p:cNvSpPr>
            <p:nvPr/>
          </p:nvSpPr>
          <p:spPr bwMode="auto">
            <a:xfrm flipV="1">
              <a:off x="25568329" y="1357331"/>
              <a:ext cx="936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3" name="Line 695">
              <a:extLst>
                <a:ext uri="{FF2B5EF4-FFF2-40B4-BE49-F238E27FC236}">
                  <a16:creationId xmlns:a16="http://schemas.microsoft.com/office/drawing/2014/main" id="{E6870DC7-414D-4B30-BDC2-DB7B40730C48}"/>
                </a:ext>
              </a:extLst>
            </p:cNvPr>
            <p:cNvSpPr>
              <a:spLocks noChangeShapeType="1"/>
            </p:cNvSpPr>
            <p:nvPr/>
          </p:nvSpPr>
          <p:spPr bwMode="auto">
            <a:xfrm flipV="1">
              <a:off x="25417516" y="1366856"/>
              <a:ext cx="1508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4" name="Line 696">
              <a:extLst>
                <a:ext uri="{FF2B5EF4-FFF2-40B4-BE49-F238E27FC236}">
                  <a16:creationId xmlns:a16="http://schemas.microsoft.com/office/drawing/2014/main" id="{83D5C15F-7B23-46C6-AE53-B44B14FA3711}"/>
                </a:ext>
              </a:extLst>
            </p:cNvPr>
            <p:cNvSpPr>
              <a:spLocks noChangeShapeType="1"/>
            </p:cNvSpPr>
            <p:nvPr/>
          </p:nvSpPr>
          <p:spPr bwMode="auto">
            <a:xfrm flipV="1">
              <a:off x="25217491" y="1389081"/>
              <a:ext cx="200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5" name="Line 697">
              <a:extLst>
                <a:ext uri="{FF2B5EF4-FFF2-40B4-BE49-F238E27FC236}">
                  <a16:creationId xmlns:a16="http://schemas.microsoft.com/office/drawing/2014/main" id="{3FBBFF91-05CD-4B30-AC1F-AFBF8EEA19E9}"/>
                </a:ext>
              </a:extLst>
            </p:cNvPr>
            <p:cNvSpPr>
              <a:spLocks noChangeShapeType="1"/>
            </p:cNvSpPr>
            <p:nvPr/>
          </p:nvSpPr>
          <p:spPr bwMode="auto">
            <a:xfrm flipV="1">
              <a:off x="25198441" y="1408131"/>
              <a:ext cx="19050" cy="1111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6" name="Line 698">
              <a:extLst>
                <a:ext uri="{FF2B5EF4-FFF2-40B4-BE49-F238E27FC236}">
                  <a16:creationId xmlns:a16="http://schemas.microsoft.com/office/drawing/2014/main" id="{1B3717AC-2392-4DAA-A1EA-4415E3E42604}"/>
                </a:ext>
              </a:extLst>
            </p:cNvPr>
            <p:cNvSpPr>
              <a:spLocks noChangeShapeType="1"/>
            </p:cNvSpPr>
            <p:nvPr/>
          </p:nvSpPr>
          <p:spPr bwMode="auto">
            <a:xfrm flipV="1">
              <a:off x="25157165" y="1419244"/>
              <a:ext cx="412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8" name="Line 699">
              <a:extLst>
                <a:ext uri="{FF2B5EF4-FFF2-40B4-BE49-F238E27FC236}">
                  <a16:creationId xmlns:a16="http://schemas.microsoft.com/office/drawing/2014/main" id="{F563A50A-AAA6-45AD-A7BB-4388A39D2D46}"/>
                </a:ext>
              </a:extLst>
            </p:cNvPr>
            <p:cNvSpPr>
              <a:spLocks noChangeShapeType="1"/>
            </p:cNvSpPr>
            <p:nvPr/>
          </p:nvSpPr>
          <p:spPr bwMode="auto">
            <a:xfrm flipV="1">
              <a:off x="25063503" y="1438294"/>
              <a:ext cx="936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9" name="Line 700">
              <a:extLst>
                <a:ext uri="{FF2B5EF4-FFF2-40B4-BE49-F238E27FC236}">
                  <a16:creationId xmlns:a16="http://schemas.microsoft.com/office/drawing/2014/main" id="{22E55E5C-1895-4BB9-B3D3-EC4FC1410B21}"/>
                </a:ext>
              </a:extLst>
            </p:cNvPr>
            <p:cNvSpPr>
              <a:spLocks noChangeShapeType="1"/>
            </p:cNvSpPr>
            <p:nvPr/>
          </p:nvSpPr>
          <p:spPr bwMode="auto">
            <a:xfrm flipV="1">
              <a:off x="24998415" y="1460519"/>
              <a:ext cx="650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0" name="Line 701">
              <a:extLst>
                <a:ext uri="{FF2B5EF4-FFF2-40B4-BE49-F238E27FC236}">
                  <a16:creationId xmlns:a16="http://schemas.microsoft.com/office/drawing/2014/main" id="{1EE68C34-7014-49AF-AD99-0AF022FC0048}"/>
                </a:ext>
              </a:extLst>
            </p:cNvPr>
            <p:cNvSpPr>
              <a:spLocks noChangeShapeType="1"/>
            </p:cNvSpPr>
            <p:nvPr/>
          </p:nvSpPr>
          <p:spPr bwMode="auto">
            <a:xfrm flipV="1">
              <a:off x="24957140" y="1470044"/>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1" name="Line 702">
              <a:extLst>
                <a:ext uri="{FF2B5EF4-FFF2-40B4-BE49-F238E27FC236}">
                  <a16:creationId xmlns:a16="http://schemas.microsoft.com/office/drawing/2014/main" id="{28D76721-C29F-4180-B39C-51EDFCD0E2FD}"/>
                </a:ext>
              </a:extLst>
            </p:cNvPr>
            <p:cNvSpPr>
              <a:spLocks noChangeShapeType="1"/>
            </p:cNvSpPr>
            <p:nvPr/>
          </p:nvSpPr>
          <p:spPr bwMode="auto">
            <a:xfrm flipV="1">
              <a:off x="24825377" y="1492269"/>
              <a:ext cx="13176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2" name="Line 703">
              <a:extLst>
                <a:ext uri="{FF2B5EF4-FFF2-40B4-BE49-F238E27FC236}">
                  <a16:creationId xmlns:a16="http://schemas.microsoft.com/office/drawing/2014/main" id="{E5D7C337-AB37-4D42-AABE-7B3275B7CB90}"/>
                </a:ext>
              </a:extLst>
            </p:cNvPr>
            <p:cNvSpPr>
              <a:spLocks noChangeShapeType="1"/>
            </p:cNvSpPr>
            <p:nvPr/>
          </p:nvSpPr>
          <p:spPr bwMode="auto">
            <a:xfrm flipV="1">
              <a:off x="24772990" y="1511319"/>
              <a:ext cx="523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4" name="Line 704">
              <a:extLst>
                <a:ext uri="{FF2B5EF4-FFF2-40B4-BE49-F238E27FC236}">
                  <a16:creationId xmlns:a16="http://schemas.microsoft.com/office/drawing/2014/main" id="{ABEE2AF3-1354-4B56-84ED-BF5EC7E31477}"/>
                </a:ext>
              </a:extLst>
            </p:cNvPr>
            <p:cNvSpPr>
              <a:spLocks noChangeShapeType="1"/>
            </p:cNvSpPr>
            <p:nvPr/>
          </p:nvSpPr>
          <p:spPr bwMode="auto">
            <a:xfrm flipV="1">
              <a:off x="24641227" y="1520844"/>
              <a:ext cx="131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5" name="Line 705">
              <a:extLst>
                <a:ext uri="{FF2B5EF4-FFF2-40B4-BE49-F238E27FC236}">
                  <a16:creationId xmlns:a16="http://schemas.microsoft.com/office/drawing/2014/main" id="{054C2EC3-316A-46DF-B3E3-8E4CA778514C}"/>
                </a:ext>
              </a:extLst>
            </p:cNvPr>
            <p:cNvSpPr>
              <a:spLocks noChangeShapeType="1"/>
            </p:cNvSpPr>
            <p:nvPr/>
          </p:nvSpPr>
          <p:spPr bwMode="auto">
            <a:xfrm flipV="1">
              <a:off x="24631702" y="1541482"/>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6" name="Line 706">
              <a:extLst>
                <a:ext uri="{FF2B5EF4-FFF2-40B4-BE49-F238E27FC236}">
                  <a16:creationId xmlns:a16="http://schemas.microsoft.com/office/drawing/2014/main" id="{B97C00FF-1CA2-44DE-B109-029BE16AB603}"/>
                </a:ext>
              </a:extLst>
            </p:cNvPr>
            <p:cNvSpPr>
              <a:spLocks noChangeShapeType="1"/>
            </p:cNvSpPr>
            <p:nvPr/>
          </p:nvSpPr>
          <p:spPr bwMode="auto">
            <a:xfrm flipV="1">
              <a:off x="24619002" y="1563707"/>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7" name="Line 707">
              <a:extLst>
                <a:ext uri="{FF2B5EF4-FFF2-40B4-BE49-F238E27FC236}">
                  <a16:creationId xmlns:a16="http://schemas.microsoft.com/office/drawing/2014/main" id="{533373AF-7E8A-4174-A465-275BEF928A7B}"/>
                </a:ext>
              </a:extLst>
            </p:cNvPr>
            <p:cNvSpPr>
              <a:spLocks noChangeShapeType="1"/>
            </p:cNvSpPr>
            <p:nvPr/>
          </p:nvSpPr>
          <p:spPr bwMode="auto">
            <a:xfrm flipV="1">
              <a:off x="24495177" y="1573232"/>
              <a:ext cx="1238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8" name="Line 708">
              <a:extLst>
                <a:ext uri="{FF2B5EF4-FFF2-40B4-BE49-F238E27FC236}">
                  <a16:creationId xmlns:a16="http://schemas.microsoft.com/office/drawing/2014/main" id="{5F765A16-2B6B-4783-9AD3-D72A0FEBE9F4}"/>
                </a:ext>
              </a:extLst>
            </p:cNvPr>
            <p:cNvSpPr>
              <a:spLocks noChangeShapeType="1"/>
            </p:cNvSpPr>
            <p:nvPr/>
          </p:nvSpPr>
          <p:spPr bwMode="auto">
            <a:xfrm flipV="1">
              <a:off x="24488827" y="1595457"/>
              <a:ext cx="6350" cy="2857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9" name="Line 709">
              <a:extLst>
                <a:ext uri="{FF2B5EF4-FFF2-40B4-BE49-F238E27FC236}">
                  <a16:creationId xmlns:a16="http://schemas.microsoft.com/office/drawing/2014/main" id="{3EDD048A-6FE6-49F8-B984-EFFCF034943C}"/>
                </a:ext>
              </a:extLst>
            </p:cNvPr>
            <p:cNvSpPr>
              <a:spLocks noChangeShapeType="1"/>
            </p:cNvSpPr>
            <p:nvPr/>
          </p:nvSpPr>
          <p:spPr bwMode="auto">
            <a:xfrm flipV="1">
              <a:off x="24466601" y="1624032"/>
              <a:ext cx="222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0" name="Line 710">
              <a:extLst>
                <a:ext uri="{FF2B5EF4-FFF2-40B4-BE49-F238E27FC236}">
                  <a16:creationId xmlns:a16="http://schemas.microsoft.com/office/drawing/2014/main" id="{3CA26BB4-EEC3-477D-81A6-006FFDBDFDC4}"/>
                </a:ext>
              </a:extLst>
            </p:cNvPr>
            <p:cNvSpPr>
              <a:spLocks noChangeShapeType="1"/>
            </p:cNvSpPr>
            <p:nvPr/>
          </p:nvSpPr>
          <p:spPr bwMode="auto">
            <a:xfrm flipV="1">
              <a:off x="24412626" y="1644670"/>
              <a:ext cx="539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1" name="Line 711">
              <a:extLst>
                <a:ext uri="{FF2B5EF4-FFF2-40B4-BE49-F238E27FC236}">
                  <a16:creationId xmlns:a16="http://schemas.microsoft.com/office/drawing/2014/main" id="{800B2F0A-6A80-428A-BE6F-134D6DAEE78E}"/>
                </a:ext>
              </a:extLst>
            </p:cNvPr>
            <p:cNvSpPr>
              <a:spLocks noChangeShapeType="1"/>
            </p:cNvSpPr>
            <p:nvPr/>
          </p:nvSpPr>
          <p:spPr bwMode="auto">
            <a:xfrm flipV="1">
              <a:off x="24382464" y="1666895"/>
              <a:ext cx="301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2" name="Line 712">
              <a:extLst>
                <a:ext uri="{FF2B5EF4-FFF2-40B4-BE49-F238E27FC236}">
                  <a16:creationId xmlns:a16="http://schemas.microsoft.com/office/drawing/2014/main" id="{9FF7098C-F6FE-41E5-98AE-198384338827}"/>
                </a:ext>
              </a:extLst>
            </p:cNvPr>
            <p:cNvSpPr>
              <a:spLocks noChangeShapeType="1"/>
            </p:cNvSpPr>
            <p:nvPr/>
          </p:nvSpPr>
          <p:spPr bwMode="auto">
            <a:xfrm flipV="1">
              <a:off x="24353889" y="1676420"/>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3" name="Line 713">
              <a:extLst>
                <a:ext uri="{FF2B5EF4-FFF2-40B4-BE49-F238E27FC236}">
                  <a16:creationId xmlns:a16="http://schemas.microsoft.com/office/drawing/2014/main" id="{A93CCABE-4856-4A0D-9F43-ED8E3A527304}"/>
                </a:ext>
              </a:extLst>
            </p:cNvPr>
            <p:cNvSpPr>
              <a:spLocks noChangeShapeType="1"/>
            </p:cNvSpPr>
            <p:nvPr/>
          </p:nvSpPr>
          <p:spPr bwMode="auto">
            <a:xfrm flipV="1">
              <a:off x="24322139" y="1695470"/>
              <a:ext cx="317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5" name="Line 714">
              <a:extLst>
                <a:ext uri="{FF2B5EF4-FFF2-40B4-BE49-F238E27FC236}">
                  <a16:creationId xmlns:a16="http://schemas.microsoft.com/office/drawing/2014/main" id="{B7709462-7E34-41D2-9FC9-CB076B057709}"/>
                </a:ext>
              </a:extLst>
            </p:cNvPr>
            <p:cNvSpPr>
              <a:spLocks noChangeShapeType="1"/>
            </p:cNvSpPr>
            <p:nvPr/>
          </p:nvSpPr>
          <p:spPr bwMode="auto">
            <a:xfrm flipV="1">
              <a:off x="24293564" y="1717695"/>
              <a:ext cx="285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6" name="Line 715">
              <a:extLst>
                <a:ext uri="{FF2B5EF4-FFF2-40B4-BE49-F238E27FC236}">
                  <a16:creationId xmlns:a16="http://schemas.microsoft.com/office/drawing/2014/main" id="{6239A3A4-09C2-4E73-B20F-03CD809E778D}"/>
                </a:ext>
              </a:extLst>
            </p:cNvPr>
            <p:cNvSpPr>
              <a:spLocks noChangeShapeType="1"/>
            </p:cNvSpPr>
            <p:nvPr/>
          </p:nvSpPr>
          <p:spPr bwMode="auto">
            <a:xfrm flipV="1">
              <a:off x="24169738" y="1727220"/>
              <a:ext cx="1238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7" name="Line 716">
              <a:extLst>
                <a:ext uri="{FF2B5EF4-FFF2-40B4-BE49-F238E27FC236}">
                  <a16:creationId xmlns:a16="http://schemas.microsoft.com/office/drawing/2014/main" id="{8BA3DC15-0E8B-4255-B1F2-9D08F9179E77}"/>
                </a:ext>
              </a:extLst>
            </p:cNvPr>
            <p:cNvSpPr>
              <a:spLocks noChangeShapeType="1"/>
            </p:cNvSpPr>
            <p:nvPr/>
          </p:nvSpPr>
          <p:spPr bwMode="auto">
            <a:xfrm flipV="1">
              <a:off x="24163388" y="174785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8" name="Line 717">
              <a:extLst>
                <a:ext uri="{FF2B5EF4-FFF2-40B4-BE49-F238E27FC236}">
                  <a16:creationId xmlns:a16="http://schemas.microsoft.com/office/drawing/2014/main" id="{4260FAB2-1D06-4C6F-845D-DAECF6FCD4B0}"/>
                </a:ext>
              </a:extLst>
            </p:cNvPr>
            <p:cNvSpPr>
              <a:spLocks noChangeShapeType="1"/>
            </p:cNvSpPr>
            <p:nvPr/>
          </p:nvSpPr>
          <p:spPr bwMode="auto">
            <a:xfrm flipV="1">
              <a:off x="24031626" y="1766908"/>
              <a:ext cx="13176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9" name="Line 718">
              <a:extLst>
                <a:ext uri="{FF2B5EF4-FFF2-40B4-BE49-F238E27FC236}">
                  <a16:creationId xmlns:a16="http://schemas.microsoft.com/office/drawing/2014/main" id="{2E0C4730-32ED-4BF7-9088-369BF44F8DCC}"/>
                </a:ext>
              </a:extLst>
            </p:cNvPr>
            <p:cNvSpPr>
              <a:spLocks noChangeShapeType="1"/>
            </p:cNvSpPr>
            <p:nvPr/>
          </p:nvSpPr>
          <p:spPr bwMode="auto">
            <a:xfrm flipV="1">
              <a:off x="23977650" y="1779608"/>
              <a:ext cx="539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0" name="Line 719">
              <a:extLst>
                <a:ext uri="{FF2B5EF4-FFF2-40B4-BE49-F238E27FC236}">
                  <a16:creationId xmlns:a16="http://schemas.microsoft.com/office/drawing/2014/main" id="{868D0205-C2DB-44D5-9987-F0437435C812}"/>
                </a:ext>
              </a:extLst>
            </p:cNvPr>
            <p:cNvSpPr>
              <a:spLocks noChangeShapeType="1"/>
            </p:cNvSpPr>
            <p:nvPr/>
          </p:nvSpPr>
          <p:spPr bwMode="auto">
            <a:xfrm flipV="1">
              <a:off x="23968125" y="1798658"/>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1" name="Line 720">
              <a:extLst>
                <a:ext uri="{FF2B5EF4-FFF2-40B4-BE49-F238E27FC236}">
                  <a16:creationId xmlns:a16="http://schemas.microsoft.com/office/drawing/2014/main" id="{D02CEBE0-75D0-4DD5-B1D5-A146A07C306B}"/>
                </a:ext>
              </a:extLst>
            </p:cNvPr>
            <p:cNvSpPr>
              <a:spLocks noChangeShapeType="1"/>
            </p:cNvSpPr>
            <p:nvPr/>
          </p:nvSpPr>
          <p:spPr bwMode="auto">
            <a:xfrm flipV="1">
              <a:off x="23957013" y="1820883"/>
              <a:ext cx="111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2" name="Line 721">
              <a:extLst>
                <a:ext uri="{FF2B5EF4-FFF2-40B4-BE49-F238E27FC236}">
                  <a16:creationId xmlns:a16="http://schemas.microsoft.com/office/drawing/2014/main" id="{5652BED1-2CAA-45D7-AF75-95675840A85D}"/>
                </a:ext>
              </a:extLst>
            </p:cNvPr>
            <p:cNvSpPr>
              <a:spLocks noChangeShapeType="1"/>
            </p:cNvSpPr>
            <p:nvPr/>
          </p:nvSpPr>
          <p:spPr bwMode="auto">
            <a:xfrm flipV="1">
              <a:off x="23855413" y="1830408"/>
              <a:ext cx="10160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3" name="Line 722">
              <a:extLst>
                <a:ext uri="{FF2B5EF4-FFF2-40B4-BE49-F238E27FC236}">
                  <a16:creationId xmlns:a16="http://schemas.microsoft.com/office/drawing/2014/main" id="{1C219783-692F-4B06-B273-36F03E66A10A}"/>
                </a:ext>
              </a:extLst>
            </p:cNvPr>
            <p:cNvSpPr>
              <a:spLocks noChangeShapeType="1"/>
            </p:cNvSpPr>
            <p:nvPr/>
          </p:nvSpPr>
          <p:spPr bwMode="auto">
            <a:xfrm flipV="1">
              <a:off x="23752225" y="1851046"/>
              <a:ext cx="1031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4" name="Line 723">
              <a:extLst>
                <a:ext uri="{FF2B5EF4-FFF2-40B4-BE49-F238E27FC236}">
                  <a16:creationId xmlns:a16="http://schemas.microsoft.com/office/drawing/2014/main" id="{3D2E8600-B8EF-4362-B229-57E8F515CBD8}"/>
                </a:ext>
              </a:extLst>
            </p:cNvPr>
            <p:cNvSpPr>
              <a:spLocks noChangeShapeType="1"/>
            </p:cNvSpPr>
            <p:nvPr/>
          </p:nvSpPr>
          <p:spPr bwMode="auto">
            <a:xfrm flipV="1">
              <a:off x="23737937" y="1870096"/>
              <a:ext cx="14288"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5" name="Line 724">
              <a:extLst>
                <a:ext uri="{FF2B5EF4-FFF2-40B4-BE49-F238E27FC236}">
                  <a16:creationId xmlns:a16="http://schemas.microsoft.com/office/drawing/2014/main" id="{726C9E1D-7FFF-463B-8E9B-ADD0CB67344F}"/>
                </a:ext>
              </a:extLst>
            </p:cNvPr>
            <p:cNvSpPr>
              <a:spLocks noChangeShapeType="1"/>
            </p:cNvSpPr>
            <p:nvPr/>
          </p:nvSpPr>
          <p:spPr bwMode="auto">
            <a:xfrm flipV="1">
              <a:off x="23677612" y="1882796"/>
              <a:ext cx="603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6" name="Line 725">
              <a:extLst>
                <a:ext uri="{FF2B5EF4-FFF2-40B4-BE49-F238E27FC236}">
                  <a16:creationId xmlns:a16="http://schemas.microsoft.com/office/drawing/2014/main" id="{96C81888-DAC2-4C41-93F3-9C85323B82D0}"/>
                </a:ext>
              </a:extLst>
            </p:cNvPr>
            <p:cNvSpPr>
              <a:spLocks noChangeShapeType="1"/>
            </p:cNvSpPr>
            <p:nvPr/>
          </p:nvSpPr>
          <p:spPr bwMode="auto">
            <a:xfrm flipV="1">
              <a:off x="23625225" y="1901846"/>
              <a:ext cx="523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7" name="Line 726">
              <a:extLst>
                <a:ext uri="{FF2B5EF4-FFF2-40B4-BE49-F238E27FC236}">
                  <a16:creationId xmlns:a16="http://schemas.microsoft.com/office/drawing/2014/main" id="{C104A269-9A30-45F1-92E8-A230C4D5729F}"/>
                </a:ext>
              </a:extLst>
            </p:cNvPr>
            <p:cNvSpPr>
              <a:spLocks noChangeShapeType="1"/>
            </p:cNvSpPr>
            <p:nvPr/>
          </p:nvSpPr>
          <p:spPr bwMode="auto">
            <a:xfrm flipV="1">
              <a:off x="23426787" y="1924071"/>
              <a:ext cx="1984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8" name="Line 727">
              <a:extLst>
                <a:ext uri="{FF2B5EF4-FFF2-40B4-BE49-F238E27FC236}">
                  <a16:creationId xmlns:a16="http://schemas.microsoft.com/office/drawing/2014/main" id="{0D780113-3C11-47BE-B149-8A500A84FB3E}"/>
                </a:ext>
              </a:extLst>
            </p:cNvPr>
            <p:cNvSpPr>
              <a:spLocks noChangeShapeType="1"/>
            </p:cNvSpPr>
            <p:nvPr/>
          </p:nvSpPr>
          <p:spPr bwMode="auto">
            <a:xfrm flipV="1">
              <a:off x="23368049" y="1933596"/>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9" name="Line 728">
              <a:extLst>
                <a:ext uri="{FF2B5EF4-FFF2-40B4-BE49-F238E27FC236}">
                  <a16:creationId xmlns:a16="http://schemas.microsoft.com/office/drawing/2014/main" id="{09A42191-78F6-4A51-97D6-00A6A935B1F0}"/>
                </a:ext>
              </a:extLst>
            </p:cNvPr>
            <p:cNvSpPr>
              <a:spLocks noChangeShapeType="1"/>
            </p:cNvSpPr>
            <p:nvPr/>
          </p:nvSpPr>
          <p:spPr bwMode="auto">
            <a:xfrm flipV="1">
              <a:off x="23199774" y="1955821"/>
              <a:ext cx="1682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0" name="Line 729">
              <a:extLst>
                <a:ext uri="{FF2B5EF4-FFF2-40B4-BE49-F238E27FC236}">
                  <a16:creationId xmlns:a16="http://schemas.microsoft.com/office/drawing/2014/main" id="{A9FEF128-A941-4FEB-A5FB-72344491AFF2}"/>
                </a:ext>
              </a:extLst>
            </p:cNvPr>
            <p:cNvSpPr>
              <a:spLocks noChangeShapeType="1"/>
            </p:cNvSpPr>
            <p:nvPr/>
          </p:nvSpPr>
          <p:spPr bwMode="auto">
            <a:xfrm flipV="1">
              <a:off x="23193424" y="1973284"/>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1" name="Line 730">
              <a:extLst>
                <a:ext uri="{FF2B5EF4-FFF2-40B4-BE49-F238E27FC236}">
                  <a16:creationId xmlns:a16="http://schemas.microsoft.com/office/drawing/2014/main" id="{6A26566D-A1D2-43CD-8ED2-003649FFC752}"/>
                </a:ext>
              </a:extLst>
            </p:cNvPr>
            <p:cNvSpPr>
              <a:spLocks noChangeShapeType="1"/>
            </p:cNvSpPr>
            <p:nvPr/>
          </p:nvSpPr>
          <p:spPr bwMode="auto">
            <a:xfrm flipV="1">
              <a:off x="23026736" y="1982809"/>
              <a:ext cx="1666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2" name="Line 731">
              <a:extLst>
                <a:ext uri="{FF2B5EF4-FFF2-40B4-BE49-F238E27FC236}">
                  <a16:creationId xmlns:a16="http://schemas.microsoft.com/office/drawing/2014/main" id="{DE7E6276-4B8C-4781-996D-F247F6CEE2F5}"/>
                </a:ext>
              </a:extLst>
            </p:cNvPr>
            <p:cNvSpPr>
              <a:spLocks noChangeShapeType="1"/>
            </p:cNvSpPr>
            <p:nvPr/>
          </p:nvSpPr>
          <p:spPr bwMode="auto">
            <a:xfrm flipV="1">
              <a:off x="22861636" y="2005034"/>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3" name="Line 732">
              <a:extLst>
                <a:ext uri="{FF2B5EF4-FFF2-40B4-BE49-F238E27FC236}">
                  <a16:creationId xmlns:a16="http://schemas.microsoft.com/office/drawing/2014/main" id="{A99D9A77-23A4-4655-A962-1B1912F874E9}"/>
                </a:ext>
              </a:extLst>
            </p:cNvPr>
            <p:cNvSpPr>
              <a:spLocks noChangeShapeType="1"/>
            </p:cNvSpPr>
            <p:nvPr/>
          </p:nvSpPr>
          <p:spPr bwMode="auto">
            <a:xfrm flipV="1">
              <a:off x="22855286" y="2027259"/>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4" name="Line 733">
              <a:extLst>
                <a:ext uri="{FF2B5EF4-FFF2-40B4-BE49-F238E27FC236}">
                  <a16:creationId xmlns:a16="http://schemas.microsoft.com/office/drawing/2014/main" id="{6CC59A45-5653-43BE-80F4-ECBCB5DDD82B}"/>
                </a:ext>
              </a:extLst>
            </p:cNvPr>
            <p:cNvSpPr>
              <a:spLocks noChangeShapeType="1"/>
            </p:cNvSpPr>
            <p:nvPr/>
          </p:nvSpPr>
          <p:spPr bwMode="auto">
            <a:xfrm flipV="1">
              <a:off x="22782260" y="2036784"/>
              <a:ext cx="73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5" name="Line 734">
              <a:extLst>
                <a:ext uri="{FF2B5EF4-FFF2-40B4-BE49-F238E27FC236}">
                  <a16:creationId xmlns:a16="http://schemas.microsoft.com/office/drawing/2014/main" id="{B3051EA0-9822-4D30-918C-3BA21572957F}"/>
                </a:ext>
              </a:extLst>
            </p:cNvPr>
            <p:cNvSpPr>
              <a:spLocks noChangeShapeType="1"/>
            </p:cNvSpPr>
            <p:nvPr/>
          </p:nvSpPr>
          <p:spPr bwMode="auto">
            <a:xfrm flipV="1">
              <a:off x="22777498" y="2055834"/>
              <a:ext cx="4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6" name="Line 735">
              <a:extLst>
                <a:ext uri="{FF2B5EF4-FFF2-40B4-BE49-F238E27FC236}">
                  <a16:creationId xmlns:a16="http://schemas.microsoft.com/office/drawing/2014/main" id="{5E5B0810-658A-4FBB-8E59-B99E96CF06FE}"/>
                </a:ext>
              </a:extLst>
            </p:cNvPr>
            <p:cNvSpPr>
              <a:spLocks noChangeShapeType="1"/>
            </p:cNvSpPr>
            <p:nvPr/>
          </p:nvSpPr>
          <p:spPr bwMode="auto">
            <a:xfrm flipV="1">
              <a:off x="22642560" y="2076472"/>
              <a:ext cx="1349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7" name="Line 736">
              <a:extLst>
                <a:ext uri="{FF2B5EF4-FFF2-40B4-BE49-F238E27FC236}">
                  <a16:creationId xmlns:a16="http://schemas.microsoft.com/office/drawing/2014/main" id="{E8FBC6E0-CAC1-462B-8ED4-07247062D1B2}"/>
                </a:ext>
              </a:extLst>
            </p:cNvPr>
            <p:cNvSpPr>
              <a:spLocks noChangeShapeType="1"/>
            </p:cNvSpPr>
            <p:nvPr/>
          </p:nvSpPr>
          <p:spPr bwMode="auto">
            <a:xfrm flipV="1">
              <a:off x="22439360" y="2085997"/>
              <a:ext cx="2032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8" name="Line 737">
              <a:extLst>
                <a:ext uri="{FF2B5EF4-FFF2-40B4-BE49-F238E27FC236}">
                  <a16:creationId xmlns:a16="http://schemas.microsoft.com/office/drawing/2014/main" id="{2CA613BB-1BD5-4976-BEF1-43BD57FD0C13}"/>
                </a:ext>
              </a:extLst>
            </p:cNvPr>
            <p:cNvSpPr>
              <a:spLocks noChangeShapeType="1"/>
            </p:cNvSpPr>
            <p:nvPr/>
          </p:nvSpPr>
          <p:spPr bwMode="auto">
            <a:xfrm flipV="1">
              <a:off x="22120271" y="2108222"/>
              <a:ext cx="319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9" name="Line 738">
              <a:extLst>
                <a:ext uri="{FF2B5EF4-FFF2-40B4-BE49-F238E27FC236}">
                  <a16:creationId xmlns:a16="http://schemas.microsoft.com/office/drawing/2014/main" id="{4DC3323C-499E-4DB7-8404-46B6D39EEB94}"/>
                </a:ext>
              </a:extLst>
            </p:cNvPr>
            <p:cNvSpPr>
              <a:spLocks noChangeShapeType="1"/>
            </p:cNvSpPr>
            <p:nvPr/>
          </p:nvSpPr>
          <p:spPr bwMode="auto">
            <a:xfrm flipV="1">
              <a:off x="21918659" y="2127272"/>
              <a:ext cx="2016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0" name="Line 739">
              <a:extLst>
                <a:ext uri="{FF2B5EF4-FFF2-40B4-BE49-F238E27FC236}">
                  <a16:creationId xmlns:a16="http://schemas.microsoft.com/office/drawing/2014/main" id="{6EAF8987-8618-4983-8AE9-DC86B936958A}"/>
                </a:ext>
              </a:extLst>
            </p:cNvPr>
            <p:cNvSpPr>
              <a:spLocks noChangeShapeType="1"/>
            </p:cNvSpPr>
            <p:nvPr/>
          </p:nvSpPr>
          <p:spPr bwMode="auto">
            <a:xfrm flipV="1">
              <a:off x="21882146" y="2139972"/>
              <a:ext cx="365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1" name="Line 740">
              <a:extLst>
                <a:ext uri="{FF2B5EF4-FFF2-40B4-BE49-F238E27FC236}">
                  <a16:creationId xmlns:a16="http://schemas.microsoft.com/office/drawing/2014/main" id="{55B12B10-22BD-48D4-A4B2-628437B98D84}"/>
                </a:ext>
              </a:extLst>
            </p:cNvPr>
            <p:cNvSpPr>
              <a:spLocks noChangeShapeType="1"/>
            </p:cNvSpPr>
            <p:nvPr/>
          </p:nvSpPr>
          <p:spPr bwMode="auto">
            <a:xfrm flipV="1">
              <a:off x="21834521" y="2159022"/>
              <a:ext cx="476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2" name="Line 741">
              <a:extLst>
                <a:ext uri="{FF2B5EF4-FFF2-40B4-BE49-F238E27FC236}">
                  <a16:creationId xmlns:a16="http://schemas.microsoft.com/office/drawing/2014/main" id="{069BC7B2-7BBA-4ABF-AB13-CE7234581D2D}"/>
                </a:ext>
              </a:extLst>
            </p:cNvPr>
            <p:cNvSpPr>
              <a:spLocks noChangeShapeType="1"/>
            </p:cNvSpPr>
            <p:nvPr/>
          </p:nvSpPr>
          <p:spPr bwMode="auto">
            <a:xfrm flipV="1">
              <a:off x="21634495" y="2179660"/>
              <a:ext cx="20002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3" name="Line 742">
              <a:extLst>
                <a:ext uri="{FF2B5EF4-FFF2-40B4-BE49-F238E27FC236}">
                  <a16:creationId xmlns:a16="http://schemas.microsoft.com/office/drawing/2014/main" id="{20AD3E2C-C81C-4EA2-9A80-91D4A48102B4}"/>
                </a:ext>
              </a:extLst>
            </p:cNvPr>
            <p:cNvSpPr>
              <a:spLocks noChangeShapeType="1"/>
            </p:cNvSpPr>
            <p:nvPr/>
          </p:nvSpPr>
          <p:spPr bwMode="auto">
            <a:xfrm flipV="1">
              <a:off x="21609095" y="2189185"/>
              <a:ext cx="254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4" name="Line 743">
              <a:extLst>
                <a:ext uri="{FF2B5EF4-FFF2-40B4-BE49-F238E27FC236}">
                  <a16:creationId xmlns:a16="http://schemas.microsoft.com/office/drawing/2014/main" id="{9DDEB750-3B9C-4F38-A34A-85C31FFC12E4}"/>
                </a:ext>
              </a:extLst>
            </p:cNvPr>
            <p:cNvSpPr>
              <a:spLocks noChangeShapeType="1"/>
            </p:cNvSpPr>
            <p:nvPr/>
          </p:nvSpPr>
          <p:spPr bwMode="auto">
            <a:xfrm flipV="1">
              <a:off x="21544008" y="2211410"/>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5" name="Line 744">
              <a:extLst>
                <a:ext uri="{FF2B5EF4-FFF2-40B4-BE49-F238E27FC236}">
                  <a16:creationId xmlns:a16="http://schemas.microsoft.com/office/drawing/2014/main" id="{1CA0B0D5-4B97-453A-9AAA-AC6807A83F22}"/>
                </a:ext>
              </a:extLst>
            </p:cNvPr>
            <p:cNvSpPr>
              <a:spLocks noChangeShapeType="1"/>
            </p:cNvSpPr>
            <p:nvPr/>
          </p:nvSpPr>
          <p:spPr bwMode="auto">
            <a:xfrm flipV="1">
              <a:off x="21534483" y="2230460"/>
              <a:ext cx="9525"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6" name="Line 745">
              <a:extLst>
                <a:ext uri="{FF2B5EF4-FFF2-40B4-BE49-F238E27FC236}">
                  <a16:creationId xmlns:a16="http://schemas.microsoft.com/office/drawing/2014/main" id="{8386EE92-AB21-4DD4-B702-C070119D572C}"/>
                </a:ext>
              </a:extLst>
            </p:cNvPr>
            <p:cNvSpPr>
              <a:spLocks noChangeShapeType="1"/>
            </p:cNvSpPr>
            <p:nvPr/>
          </p:nvSpPr>
          <p:spPr bwMode="auto">
            <a:xfrm flipV="1">
              <a:off x="21456695" y="2243160"/>
              <a:ext cx="777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7" name="Line 746">
              <a:extLst>
                <a:ext uri="{FF2B5EF4-FFF2-40B4-BE49-F238E27FC236}">
                  <a16:creationId xmlns:a16="http://schemas.microsoft.com/office/drawing/2014/main" id="{11AC9D2E-A20E-40BF-A84D-F9D9942CB155}"/>
                </a:ext>
              </a:extLst>
            </p:cNvPr>
            <p:cNvSpPr>
              <a:spLocks noChangeShapeType="1"/>
            </p:cNvSpPr>
            <p:nvPr/>
          </p:nvSpPr>
          <p:spPr bwMode="auto">
            <a:xfrm flipV="1">
              <a:off x="21331282" y="2262210"/>
              <a:ext cx="12541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8" name="Line 747">
              <a:extLst>
                <a:ext uri="{FF2B5EF4-FFF2-40B4-BE49-F238E27FC236}">
                  <a16:creationId xmlns:a16="http://schemas.microsoft.com/office/drawing/2014/main" id="{B9981BD3-70BD-4786-A6A8-356703824183}"/>
                </a:ext>
              </a:extLst>
            </p:cNvPr>
            <p:cNvSpPr>
              <a:spLocks noChangeShapeType="1"/>
            </p:cNvSpPr>
            <p:nvPr/>
          </p:nvSpPr>
          <p:spPr bwMode="auto">
            <a:xfrm flipV="1">
              <a:off x="21315407" y="2282848"/>
              <a:ext cx="158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9" name="Line 748">
              <a:extLst>
                <a:ext uri="{FF2B5EF4-FFF2-40B4-BE49-F238E27FC236}">
                  <a16:creationId xmlns:a16="http://schemas.microsoft.com/office/drawing/2014/main" id="{054AC3BB-2A21-45C2-8E69-E29561361A8B}"/>
                </a:ext>
              </a:extLst>
            </p:cNvPr>
            <p:cNvSpPr>
              <a:spLocks noChangeShapeType="1"/>
            </p:cNvSpPr>
            <p:nvPr/>
          </p:nvSpPr>
          <p:spPr bwMode="auto">
            <a:xfrm flipV="1">
              <a:off x="21256670" y="2292373"/>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0" name="Line 749">
              <a:extLst>
                <a:ext uri="{FF2B5EF4-FFF2-40B4-BE49-F238E27FC236}">
                  <a16:creationId xmlns:a16="http://schemas.microsoft.com/office/drawing/2014/main" id="{61040AC8-6825-4EB1-A8E3-A6BF3A7262C7}"/>
                </a:ext>
              </a:extLst>
            </p:cNvPr>
            <p:cNvSpPr>
              <a:spLocks noChangeShapeType="1"/>
            </p:cNvSpPr>
            <p:nvPr/>
          </p:nvSpPr>
          <p:spPr bwMode="auto">
            <a:xfrm flipV="1">
              <a:off x="21250320" y="231459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1" name="Line 750">
              <a:extLst>
                <a:ext uri="{FF2B5EF4-FFF2-40B4-BE49-F238E27FC236}">
                  <a16:creationId xmlns:a16="http://schemas.microsoft.com/office/drawing/2014/main" id="{815ACAB9-2B69-4667-9828-07ADE9CAC4C0}"/>
                </a:ext>
              </a:extLst>
            </p:cNvPr>
            <p:cNvSpPr>
              <a:spLocks noChangeShapeType="1"/>
            </p:cNvSpPr>
            <p:nvPr/>
          </p:nvSpPr>
          <p:spPr bwMode="auto">
            <a:xfrm flipV="1">
              <a:off x="21218570" y="2333648"/>
              <a:ext cx="317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2" name="Line 751">
              <a:extLst>
                <a:ext uri="{FF2B5EF4-FFF2-40B4-BE49-F238E27FC236}">
                  <a16:creationId xmlns:a16="http://schemas.microsoft.com/office/drawing/2014/main" id="{ABEE9C3D-3E2A-4F55-A2E3-F1DEC3706A4B}"/>
                </a:ext>
              </a:extLst>
            </p:cNvPr>
            <p:cNvSpPr>
              <a:spLocks noChangeShapeType="1"/>
            </p:cNvSpPr>
            <p:nvPr/>
          </p:nvSpPr>
          <p:spPr bwMode="auto">
            <a:xfrm flipV="1">
              <a:off x="21177294" y="2343173"/>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3" name="Line 752">
              <a:extLst>
                <a:ext uri="{FF2B5EF4-FFF2-40B4-BE49-F238E27FC236}">
                  <a16:creationId xmlns:a16="http://schemas.microsoft.com/office/drawing/2014/main" id="{C0A94076-992B-4156-98B9-A971E3919F37}"/>
                </a:ext>
              </a:extLst>
            </p:cNvPr>
            <p:cNvSpPr>
              <a:spLocks noChangeShapeType="1"/>
            </p:cNvSpPr>
            <p:nvPr/>
          </p:nvSpPr>
          <p:spPr bwMode="auto">
            <a:xfrm flipV="1">
              <a:off x="21131257" y="2365398"/>
              <a:ext cx="460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4" name="Line 753">
              <a:extLst>
                <a:ext uri="{FF2B5EF4-FFF2-40B4-BE49-F238E27FC236}">
                  <a16:creationId xmlns:a16="http://schemas.microsoft.com/office/drawing/2014/main" id="{DE92C250-F9CA-4613-A027-FC2199A5852F}"/>
                </a:ext>
              </a:extLst>
            </p:cNvPr>
            <p:cNvSpPr>
              <a:spLocks noChangeShapeType="1"/>
            </p:cNvSpPr>
            <p:nvPr/>
          </p:nvSpPr>
          <p:spPr bwMode="auto">
            <a:xfrm flipV="1">
              <a:off x="21112207" y="2387623"/>
              <a:ext cx="19050" cy="79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5" name="Line 754">
              <a:extLst>
                <a:ext uri="{FF2B5EF4-FFF2-40B4-BE49-F238E27FC236}">
                  <a16:creationId xmlns:a16="http://schemas.microsoft.com/office/drawing/2014/main" id="{42F0883E-EAB9-4A73-8B25-9E99A586F69B}"/>
                </a:ext>
              </a:extLst>
            </p:cNvPr>
            <p:cNvSpPr>
              <a:spLocks noChangeShapeType="1"/>
            </p:cNvSpPr>
            <p:nvPr/>
          </p:nvSpPr>
          <p:spPr bwMode="auto">
            <a:xfrm flipV="1">
              <a:off x="20745494" y="2395561"/>
              <a:ext cx="3667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6" name="Line 755">
              <a:extLst>
                <a:ext uri="{FF2B5EF4-FFF2-40B4-BE49-F238E27FC236}">
                  <a16:creationId xmlns:a16="http://schemas.microsoft.com/office/drawing/2014/main" id="{70DC4838-EBCA-41DB-A846-B0BEF7E1D168}"/>
                </a:ext>
              </a:extLst>
            </p:cNvPr>
            <p:cNvSpPr>
              <a:spLocks noChangeShapeType="1"/>
            </p:cNvSpPr>
            <p:nvPr/>
          </p:nvSpPr>
          <p:spPr bwMode="auto">
            <a:xfrm flipV="1">
              <a:off x="20739144" y="241778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7" name="Line 756">
              <a:extLst>
                <a:ext uri="{FF2B5EF4-FFF2-40B4-BE49-F238E27FC236}">
                  <a16:creationId xmlns:a16="http://schemas.microsoft.com/office/drawing/2014/main" id="{A15E2144-DCF3-4452-BC30-DB312C44133E}"/>
                </a:ext>
              </a:extLst>
            </p:cNvPr>
            <p:cNvSpPr>
              <a:spLocks noChangeShapeType="1"/>
            </p:cNvSpPr>
            <p:nvPr/>
          </p:nvSpPr>
          <p:spPr bwMode="auto">
            <a:xfrm flipV="1">
              <a:off x="20712156" y="2436836"/>
              <a:ext cx="269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8" name="Line 757">
              <a:extLst>
                <a:ext uri="{FF2B5EF4-FFF2-40B4-BE49-F238E27FC236}">
                  <a16:creationId xmlns:a16="http://schemas.microsoft.com/office/drawing/2014/main" id="{A0489CE6-BE5A-4E33-9B85-25DFF9976900}"/>
                </a:ext>
              </a:extLst>
            </p:cNvPr>
            <p:cNvSpPr>
              <a:spLocks noChangeShapeType="1"/>
            </p:cNvSpPr>
            <p:nvPr/>
          </p:nvSpPr>
          <p:spPr bwMode="auto">
            <a:xfrm flipV="1">
              <a:off x="20699456" y="2446361"/>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9" name="Line 758">
              <a:extLst>
                <a:ext uri="{FF2B5EF4-FFF2-40B4-BE49-F238E27FC236}">
                  <a16:creationId xmlns:a16="http://schemas.microsoft.com/office/drawing/2014/main" id="{B5EE502A-D27C-43FF-9647-6D8D0750E5F3}"/>
                </a:ext>
              </a:extLst>
            </p:cNvPr>
            <p:cNvSpPr>
              <a:spLocks noChangeShapeType="1"/>
            </p:cNvSpPr>
            <p:nvPr/>
          </p:nvSpPr>
          <p:spPr bwMode="auto">
            <a:xfrm flipV="1">
              <a:off x="20602618" y="2468586"/>
              <a:ext cx="968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0" name="Line 759">
              <a:extLst>
                <a:ext uri="{FF2B5EF4-FFF2-40B4-BE49-F238E27FC236}">
                  <a16:creationId xmlns:a16="http://schemas.microsoft.com/office/drawing/2014/main" id="{79B5094C-391D-43C4-8E18-FD7430364427}"/>
                </a:ext>
              </a:extLst>
            </p:cNvPr>
            <p:cNvSpPr>
              <a:spLocks noChangeShapeType="1"/>
            </p:cNvSpPr>
            <p:nvPr/>
          </p:nvSpPr>
          <p:spPr bwMode="auto">
            <a:xfrm flipV="1">
              <a:off x="20545468" y="2478111"/>
              <a:ext cx="5715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1" name="Line 760">
              <a:extLst>
                <a:ext uri="{FF2B5EF4-FFF2-40B4-BE49-F238E27FC236}">
                  <a16:creationId xmlns:a16="http://schemas.microsoft.com/office/drawing/2014/main" id="{D8A1B839-59B9-4860-B7D2-8F0ED9087562}"/>
                </a:ext>
              </a:extLst>
            </p:cNvPr>
            <p:cNvSpPr>
              <a:spLocks noChangeShapeType="1"/>
            </p:cNvSpPr>
            <p:nvPr/>
          </p:nvSpPr>
          <p:spPr bwMode="auto">
            <a:xfrm flipV="1">
              <a:off x="20496256" y="2498749"/>
              <a:ext cx="492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2" name="Line 761">
              <a:extLst>
                <a:ext uri="{FF2B5EF4-FFF2-40B4-BE49-F238E27FC236}">
                  <a16:creationId xmlns:a16="http://schemas.microsoft.com/office/drawing/2014/main" id="{783E655D-9D87-4D06-88A0-96987C7D2EED}"/>
                </a:ext>
              </a:extLst>
            </p:cNvPr>
            <p:cNvSpPr>
              <a:spLocks noChangeShapeType="1"/>
            </p:cNvSpPr>
            <p:nvPr/>
          </p:nvSpPr>
          <p:spPr bwMode="auto">
            <a:xfrm flipV="1">
              <a:off x="20383543" y="2517799"/>
              <a:ext cx="1127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3" name="Line 762">
              <a:extLst>
                <a:ext uri="{FF2B5EF4-FFF2-40B4-BE49-F238E27FC236}">
                  <a16:creationId xmlns:a16="http://schemas.microsoft.com/office/drawing/2014/main" id="{F9B78359-448A-4231-BF7C-7F4F55A2DF78}"/>
                </a:ext>
              </a:extLst>
            </p:cNvPr>
            <p:cNvSpPr>
              <a:spLocks noChangeShapeType="1"/>
            </p:cNvSpPr>
            <p:nvPr/>
          </p:nvSpPr>
          <p:spPr bwMode="auto">
            <a:xfrm flipV="1">
              <a:off x="20354968" y="2530499"/>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4" name="Line 763">
              <a:extLst>
                <a:ext uri="{FF2B5EF4-FFF2-40B4-BE49-F238E27FC236}">
                  <a16:creationId xmlns:a16="http://schemas.microsoft.com/office/drawing/2014/main" id="{BA1E3A8D-945A-4092-AE17-B376D5879311}"/>
                </a:ext>
              </a:extLst>
            </p:cNvPr>
            <p:cNvSpPr>
              <a:spLocks noChangeShapeType="1"/>
            </p:cNvSpPr>
            <p:nvPr/>
          </p:nvSpPr>
          <p:spPr bwMode="auto">
            <a:xfrm flipV="1">
              <a:off x="20216855" y="2549549"/>
              <a:ext cx="1381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5" name="Line 764">
              <a:extLst>
                <a:ext uri="{FF2B5EF4-FFF2-40B4-BE49-F238E27FC236}">
                  <a16:creationId xmlns:a16="http://schemas.microsoft.com/office/drawing/2014/main" id="{DBECBA9A-C9F4-4DBB-9539-6FD577616587}"/>
                </a:ext>
              </a:extLst>
            </p:cNvPr>
            <p:cNvSpPr>
              <a:spLocks noChangeShapeType="1"/>
            </p:cNvSpPr>
            <p:nvPr/>
          </p:nvSpPr>
          <p:spPr bwMode="auto">
            <a:xfrm flipV="1">
              <a:off x="20129542" y="2571774"/>
              <a:ext cx="873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6" name="Line 765">
              <a:extLst>
                <a:ext uri="{FF2B5EF4-FFF2-40B4-BE49-F238E27FC236}">
                  <a16:creationId xmlns:a16="http://schemas.microsoft.com/office/drawing/2014/main" id="{F14FED3E-02A1-4EDE-8A1B-D6A13EC5949F}"/>
                </a:ext>
              </a:extLst>
            </p:cNvPr>
            <p:cNvSpPr>
              <a:spLocks noChangeShapeType="1"/>
            </p:cNvSpPr>
            <p:nvPr/>
          </p:nvSpPr>
          <p:spPr bwMode="auto">
            <a:xfrm flipV="1">
              <a:off x="20048580" y="2581299"/>
              <a:ext cx="809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7" name="Line 766">
              <a:extLst>
                <a:ext uri="{FF2B5EF4-FFF2-40B4-BE49-F238E27FC236}">
                  <a16:creationId xmlns:a16="http://schemas.microsoft.com/office/drawing/2014/main" id="{59BB75EA-6BDE-46E6-9BBF-816545115551}"/>
                </a:ext>
              </a:extLst>
            </p:cNvPr>
            <p:cNvSpPr>
              <a:spLocks noChangeShapeType="1"/>
            </p:cNvSpPr>
            <p:nvPr/>
          </p:nvSpPr>
          <p:spPr bwMode="auto">
            <a:xfrm flipV="1">
              <a:off x="20029530" y="2603524"/>
              <a:ext cx="19050"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8" name="Line 767">
              <a:extLst>
                <a:ext uri="{FF2B5EF4-FFF2-40B4-BE49-F238E27FC236}">
                  <a16:creationId xmlns:a16="http://schemas.microsoft.com/office/drawing/2014/main" id="{3C005C04-1833-4BB4-8214-CF201880DF18}"/>
                </a:ext>
              </a:extLst>
            </p:cNvPr>
            <p:cNvSpPr>
              <a:spLocks noChangeShapeType="1"/>
            </p:cNvSpPr>
            <p:nvPr/>
          </p:nvSpPr>
          <p:spPr bwMode="auto">
            <a:xfrm flipV="1">
              <a:off x="20004129" y="2620987"/>
              <a:ext cx="2540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9" name="Line 768">
              <a:extLst>
                <a:ext uri="{FF2B5EF4-FFF2-40B4-BE49-F238E27FC236}">
                  <a16:creationId xmlns:a16="http://schemas.microsoft.com/office/drawing/2014/main" id="{A1FB7F83-2CCE-49A8-B5C3-97AB8DB9304C}"/>
                </a:ext>
              </a:extLst>
            </p:cNvPr>
            <p:cNvSpPr>
              <a:spLocks noChangeShapeType="1"/>
            </p:cNvSpPr>
            <p:nvPr/>
          </p:nvSpPr>
          <p:spPr bwMode="auto">
            <a:xfrm flipV="1">
              <a:off x="19939042" y="2633687"/>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0" name="Line 769">
              <a:extLst>
                <a:ext uri="{FF2B5EF4-FFF2-40B4-BE49-F238E27FC236}">
                  <a16:creationId xmlns:a16="http://schemas.microsoft.com/office/drawing/2014/main" id="{8284B9BC-4F11-47F5-AF82-06BFB7030905}"/>
                </a:ext>
              </a:extLst>
            </p:cNvPr>
            <p:cNvSpPr>
              <a:spLocks noChangeShapeType="1"/>
            </p:cNvSpPr>
            <p:nvPr/>
          </p:nvSpPr>
          <p:spPr bwMode="auto">
            <a:xfrm flipV="1">
              <a:off x="19923167" y="2652737"/>
              <a:ext cx="1587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1" name="Line 770">
              <a:extLst>
                <a:ext uri="{FF2B5EF4-FFF2-40B4-BE49-F238E27FC236}">
                  <a16:creationId xmlns:a16="http://schemas.microsoft.com/office/drawing/2014/main" id="{2F7825B5-5CCD-4732-9EFF-251352ADE6E1}"/>
                </a:ext>
              </a:extLst>
            </p:cNvPr>
            <p:cNvSpPr>
              <a:spLocks noChangeShapeType="1"/>
            </p:cNvSpPr>
            <p:nvPr/>
          </p:nvSpPr>
          <p:spPr bwMode="auto">
            <a:xfrm flipV="1">
              <a:off x="19851729" y="2684487"/>
              <a:ext cx="714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2" name="Line 771">
              <a:extLst>
                <a:ext uri="{FF2B5EF4-FFF2-40B4-BE49-F238E27FC236}">
                  <a16:creationId xmlns:a16="http://schemas.microsoft.com/office/drawing/2014/main" id="{DF0991AB-8381-47AC-B62E-E41D89AE2946}"/>
                </a:ext>
              </a:extLst>
            </p:cNvPr>
            <p:cNvSpPr>
              <a:spLocks noChangeShapeType="1"/>
            </p:cNvSpPr>
            <p:nvPr/>
          </p:nvSpPr>
          <p:spPr bwMode="auto">
            <a:xfrm flipV="1">
              <a:off x="19797754" y="2706712"/>
              <a:ext cx="539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3" name="Line 772">
              <a:extLst>
                <a:ext uri="{FF2B5EF4-FFF2-40B4-BE49-F238E27FC236}">
                  <a16:creationId xmlns:a16="http://schemas.microsoft.com/office/drawing/2014/main" id="{8F6820F1-D78A-4238-A85D-9866A9A577A7}"/>
                </a:ext>
              </a:extLst>
            </p:cNvPr>
            <p:cNvSpPr>
              <a:spLocks noChangeShapeType="1"/>
            </p:cNvSpPr>
            <p:nvPr/>
          </p:nvSpPr>
          <p:spPr bwMode="auto">
            <a:xfrm flipV="1">
              <a:off x="19785054" y="2724175"/>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4" name="Line 773">
              <a:extLst>
                <a:ext uri="{FF2B5EF4-FFF2-40B4-BE49-F238E27FC236}">
                  <a16:creationId xmlns:a16="http://schemas.microsoft.com/office/drawing/2014/main" id="{B48CBB82-784E-4B6D-9021-4431FABEC2D9}"/>
                </a:ext>
              </a:extLst>
            </p:cNvPr>
            <p:cNvSpPr>
              <a:spLocks noChangeShapeType="1"/>
            </p:cNvSpPr>
            <p:nvPr/>
          </p:nvSpPr>
          <p:spPr bwMode="auto">
            <a:xfrm flipV="1">
              <a:off x="19772354" y="2733700"/>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5" name="Line 774">
              <a:extLst>
                <a:ext uri="{FF2B5EF4-FFF2-40B4-BE49-F238E27FC236}">
                  <a16:creationId xmlns:a16="http://schemas.microsoft.com/office/drawing/2014/main" id="{B35EFC74-B02B-4A58-9F35-F4A77209756A}"/>
                </a:ext>
              </a:extLst>
            </p:cNvPr>
            <p:cNvSpPr>
              <a:spLocks noChangeShapeType="1"/>
            </p:cNvSpPr>
            <p:nvPr/>
          </p:nvSpPr>
          <p:spPr bwMode="auto">
            <a:xfrm flipV="1">
              <a:off x="19710441" y="2755925"/>
              <a:ext cx="619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6" name="Line 775">
              <a:extLst>
                <a:ext uri="{FF2B5EF4-FFF2-40B4-BE49-F238E27FC236}">
                  <a16:creationId xmlns:a16="http://schemas.microsoft.com/office/drawing/2014/main" id="{13FBAE74-2FD0-4B21-A9EF-A2B37331AB71}"/>
                </a:ext>
              </a:extLst>
            </p:cNvPr>
            <p:cNvSpPr>
              <a:spLocks noChangeShapeType="1"/>
            </p:cNvSpPr>
            <p:nvPr/>
          </p:nvSpPr>
          <p:spPr bwMode="auto">
            <a:xfrm flipV="1">
              <a:off x="19691391" y="2778150"/>
              <a:ext cx="190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7" name="Line 776">
              <a:extLst>
                <a:ext uri="{FF2B5EF4-FFF2-40B4-BE49-F238E27FC236}">
                  <a16:creationId xmlns:a16="http://schemas.microsoft.com/office/drawing/2014/main" id="{EC90920B-0216-412D-8404-A6E2C110D52B}"/>
                </a:ext>
              </a:extLst>
            </p:cNvPr>
            <p:cNvSpPr>
              <a:spLocks noChangeShapeType="1"/>
            </p:cNvSpPr>
            <p:nvPr/>
          </p:nvSpPr>
          <p:spPr bwMode="auto">
            <a:xfrm flipV="1">
              <a:off x="19672341" y="2787675"/>
              <a:ext cx="190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8" name="Line 777">
              <a:extLst>
                <a:ext uri="{FF2B5EF4-FFF2-40B4-BE49-F238E27FC236}">
                  <a16:creationId xmlns:a16="http://schemas.microsoft.com/office/drawing/2014/main" id="{06E86535-DC7B-4780-9694-CAB4231D7D61}"/>
                </a:ext>
              </a:extLst>
            </p:cNvPr>
            <p:cNvSpPr>
              <a:spLocks noChangeShapeType="1"/>
            </p:cNvSpPr>
            <p:nvPr/>
          </p:nvSpPr>
          <p:spPr bwMode="auto">
            <a:xfrm flipV="1">
              <a:off x="19538991" y="2806725"/>
              <a:ext cx="1333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9" name="Line 778">
              <a:extLst>
                <a:ext uri="{FF2B5EF4-FFF2-40B4-BE49-F238E27FC236}">
                  <a16:creationId xmlns:a16="http://schemas.microsoft.com/office/drawing/2014/main" id="{563A6BB3-5DB6-457A-8E1D-CDC04A47AC32}"/>
                </a:ext>
              </a:extLst>
            </p:cNvPr>
            <p:cNvSpPr>
              <a:spLocks noChangeShapeType="1"/>
            </p:cNvSpPr>
            <p:nvPr/>
          </p:nvSpPr>
          <p:spPr bwMode="auto">
            <a:xfrm flipV="1">
              <a:off x="19432628" y="2819425"/>
              <a:ext cx="106363"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0" name="Line 779">
              <a:extLst>
                <a:ext uri="{FF2B5EF4-FFF2-40B4-BE49-F238E27FC236}">
                  <a16:creationId xmlns:a16="http://schemas.microsoft.com/office/drawing/2014/main" id="{E66F265D-E844-4B91-AD8F-54C68C0EC6CD}"/>
                </a:ext>
              </a:extLst>
            </p:cNvPr>
            <p:cNvSpPr>
              <a:spLocks noChangeShapeType="1"/>
            </p:cNvSpPr>
            <p:nvPr/>
          </p:nvSpPr>
          <p:spPr bwMode="auto">
            <a:xfrm flipV="1">
              <a:off x="19413578" y="2836888"/>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1" name="Line 780">
              <a:extLst>
                <a:ext uri="{FF2B5EF4-FFF2-40B4-BE49-F238E27FC236}">
                  <a16:creationId xmlns:a16="http://schemas.microsoft.com/office/drawing/2014/main" id="{78D79774-C3E4-4A95-A022-3101C7623CC5}"/>
                </a:ext>
              </a:extLst>
            </p:cNvPr>
            <p:cNvSpPr>
              <a:spLocks noChangeShapeType="1"/>
            </p:cNvSpPr>
            <p:nvPr/>
          </p:nvSpPr>
          <p:spPr bwMode="auto">
            <a:xfrm flipV="1">
              <a:off x="19334203" y="2859113"/>
              <a:ext cx="793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2" name="Line 781">
              <a:extLst>
                <a:ext uri="{FF2B5EF4-FFF2-40B4-BE49-F238E27FC236}">
                  <a16:creationId xmlns:a16="http://schemas.microsoft.com/office/drawing/2014/main" id="{3B6E733D-A181-4A52-B075-F4937A390FD9}"/>
                </a:ext>
              </a:extLst>
            </p:cNvPr>
            <p:cNvSpPr>
              <a:spLocks noChangeShapeType="1"/>
            </p:cNvSpPr>
            <p:nvPr/>
          </p:nvSpPr>
          <p:spPr bwMode="auto">
            <a:xfrm flipV="1">
              <a:off x="19169103" y="2868638"/>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3" name="Line 782">
              <a:extLst>
                <a:ext uri="{FF2B5EF4-FFF2-40B4-BE49-F238E27FC236}">
                  <a16:creationId xmlns:a16="http://schemas.microsoft.com/office/drawing/2014/main" id="{F0D0B1F9-2006-4FFC-AD07-540A29250A3A}"/>
                </a:ext>
              </a:extLst>
            </p:cNvPr>
            <p:cNvSpPr>
              <a:spLocks noChangeShapeType="1"/>
            </p:cNvSpPr>
            <p:nvPr/>
          </p:nvSpPr>
          <p:spPr bwMode="auto">
            <a:xfrm flipV="1">
              <a:off x="19153228" y="2890863"/>
              <a:ext cx="158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4" name="Line 783">
              <a:extLst>
                <a:ext uri="{FF2B5EF4-FFF2-40B4-BE49-F238E27FC236}">
                  <a16:creationId xmlns:a16="http://schemas.microsoft.com/office/drawing/2014/main" id="{2766CD8A-BF14-4878-8DAC-202FB9C8D7EB}"/>
                </a:ext>
              </a:extLst>
            </p:cNvPr>
            <p:cNvSpPr>
              <a:spLocks noChangeShapeType="1"/>
            </p:cNvSpPr>
            <p:nvPr/>
          </p:nvSpPr>
          <p:spPr bwMode="auto">
            <a:xfrm flipV="1">
              <a:off x="19121478" y="2909913"/>
              <a:ext cx="317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5" name="Line 784">
              <a:extLst>
                <a:ext uri="{FF2B5EF4-FFF2-40B4-BE49-F238E27FC236}">
                  <a16:creationId xmlns:a16="http://schemas.microsoft.com/office/drawing/2014/main" id="{919E21D0-A4D1-4EDC-A51B-3D3B180F91FF}"/>
                </a:ext>
              </a:extLst>
            </p:cNvPr>
            <p:cNvSpPr>
              <a:spLocks noChangeShapeType="1"/>
            </p:cNvSpPr>
            <p:nvPr/>
          </p:nvSpPr>
          <p:spPr bwMode="auto">
            <a:xfrm flipV="1">
              <a:off x="19094490" y="2922613"/>
              <a:ext cx="26988"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6" name="Line 785">
              <a:extLst>
                <a:ext uri="{FF2B5EF4-FFF2-40B4-BE49-F238E27FC236}">
                  <a16:creationId xmlns:a16="http://schemas.microsoft.com/office/drawing/2014/main" id="{C8E7CE9C-10A7-4EE9-BEA4-640F905C3FD1}"/>
                </a:ext>
              </a:extLst>
            </p:cNvPr>
            <p:cNvSpPr>
              <a:spLocks noChangeShapeType="1"/>
            </p:cNvSpPr>
            <p:nvPr/>
          </p:nvSpPr>
          <p:spPr bwMode="auto">
            <a:xfrm flipV="1">
              <a:off x="19088140" y="294007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sp>
        <p:nvSpPr>
          <p:cNvPr id="917" name="TextBox 371">
            <a:extLst>
              <a:ext uri="{FF2B5EF4-FFF2-40B4-BE49-F238E27FC236}">
                <a16:creationId xmlns:a16="http://schemas.microsoft.com/office/drawing/2014/main" id="{0181DE06-0965-439F-B1F9-BABEAD62909F}"/>
              </a:ext>
            </a:extLst>
          </p:cNvPr>
          <p:cNvSpPr txBox="1"/>
          <p:nvPr/>
        </p:nvSpPr>
        <p:spPr>
          <a:xfrm>
            <a:off x="708269" y="5615591"/>
            <a:ext cx="11265009" cy="471794"/>
          </a:xfrm>
          <a:prstGeom prst="rect">
            <a:avLst/>
          </a:prstGeom>
          <a:noFill/>
          <a:ln w="28575" cmpd="sng">
            <a:noFill/>
          </a:ln>
        </p:spPr>
        <p:txBody>
          <a:bodyPr wrap="square" lIns="60959" tIns="30479" rIns="60959" bIns="30479"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SUSTAIN-6 was not designed with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prespecified</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testing for superiority. However, the treatment effect of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semaglutude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and the accrual </a:t>
            </a:r>
            <a:b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b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of more events than estimated resulted in a significantly lower risk of the primary outcome among patients in the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group.</a:t>
            </a:r>
          </a:p>
        </p:txBody>
      </p:sp>
    </p:spTree>
    <p:extLst>
      <p:ext uri="{BB962C8B-B14F-4D97-AF65-F5344CB8AC3E}">
        <p14:creationId xmlns:p14="http://schemas.microsoft.com/office/powerpoint/2010/main" val="3998495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88"/>
            <a:ext cx="11562806" cy="1325563"/>
          </a:xfrm>
        </p:spPr>
        <p:txBody>
          <a:bodyPr>
            <a:noAutofit/>
          </a:bodyPr>
          <a:lstStyle/>
          <a:p>
            <a:r>
              <a:rPr lang="en-GB" sz="3200" dirty="0"/>
              <a:t>Renal Endpoints from CVOTs: </a:t>
            </a:r>
            <a:r>
              <a:rPr lang="en-GB" sz="3200" b="0" dirty="0"/>
              <a:t>SGLT2 inhibitors have consistently shown a reduced risk of renal composite endpoints in T2D patients</a:t>
            </a:r>
          </a:p>
        </p:txBody>
      </p:sp>
      <p:sp>
        <p:nvSpPr>
          <p:cNvPr id="3" name="Text Placeholder 2"/>
          <p:cNvSpPr>
            <a:spLocks noGrp="1"/>
          </p:cNvSpPr>
          <p:nvPr>
            <p:ph type="body" sz="quarter" idx="13"/>
          </p:nvPr>
        </p:nvSpPr>
        <p:spPr/>
        <p:txBody>
          <a:bodyPr/>
          <a:lstStyle/>
          <a:p>
            <a:r>
              <a:rPr lang="en-GB" sz="900" baseline="30000" err="1">
                <a:latin typeface="+mn-lt"/>
              </a:rPr>
              <a:t>a</a:t>
            </a:r>
            <a:r>
              <a:rPr lang="en-GB" sz="900" err="1">
                <a:latin typeface="+mn-lt"/>
              </a:rPr>
              <a:t>Renal</a:t>
            </a:r>
            <a:r>
              <a:rPr lang="en-GB" sz="900">
                <a:latin typeface="+mn-lt"/>
              </a:rPr>
              <a:t> composite outcome was defined as doubling of </a:t>
            </a:r>
            <a:r>
              <a:rPr lang="en-GB" sz="900" err="1">
                <a:latin typeface="+mn-lt"/>
              </a:rPr>
              <a:t>SCr</a:t>
            </a:r>
            <a:r>
              <a:rPr lang="en-GB" sz="900">
                <a:latin typeface="+mn-lt"/>
              </a:rPr>
              <a:t> accompanied by eGFR ≤45 mL/min/1.73 m</a:t>
            </a:r>
            <a:r>
              <a:rPr lang="en-GB" sz="900" baseline="30000">
                <a:latin typeface="+mn-lt"/>
              </a:rPr>
              <a:t>2</a:t>
            </a:r>
            <a:r>
              <a:rPr lang="en-GB" sz="900">
                <a:latin typeface="+mn-lt"/>
              </a:rPr>
              <a:t>, RRT, or renal death; </a:t>
            </a:r>
            <a:r>
              <a:rPr lang="en-GB" sz="900" baseline="30000" err="1">
                <a:latin typeface="+mn-lt"/>
              </a:rPr>
              <a:t>b</a:t>
            </a:r>
            <a:r>
              <a:rPr lang="en-GB" sz="900" err="1"/>
              <a:t>Renal</a:t>
            </a:r>
            <a:r>
              <a:rPr lang="en-GB" sz="900"/>
              <a:t> composite outcome was defined as</a:t>
            </a:r>
            <a:r>
              <a:rPr lang="en-GB" sz="900">
                <a:latin typeface="+mn-lt"/>
              </a:rPr>
              <a:t>: 40% reduction in eGFR, RRT, or death from renal causes; </a:t>
            </a:r>
            <a:r>
              <a:rPr lang="en-GB" sz="900" baseline="30000" err="1">
                <a:latin typeface="+mn-lt"/>
              </a:rPr>
              <a:t>c</a:t>
            </a:r>
            <a:r>
              <a:rPr lang="en-GB" sz="900" err="1"/>
              <a:t>Renal</a:t>
            </a:r>
            <a:r>
              <a:rPr lang="en-GB" sz="900"/>
              <a:t> composite outcome was defined as</a:t>
            </a:r>
            <a:r>
              <a:rPr lang="en-GB" sz="900">
                <a:latin typeface="+mn-lt"/>
              </a:rPr>
              <a:t>: eGFR decrease ≥40% to &lt;60 mL/min/1.73 m</a:t>
            </a:r>
            <a:r>
              <a:rPr lang="en-GB" sz="900" baseline="30000">
                <a:latin typeface="+mn-lt"/>
              </a:rPr>
              <a:t>2</a:t>
            </a:r>
            <a:r>
              <a:rPr lang="en-GB" sz="900">
                <a:latin typeface="+mn-lt"/>
              </a:rPr>
              <a:t>, ESRD or renal death; </a:t>
            </a:r>
            <a:endParaRPr lang="en-GB" sz="900"/>
          </a:p>
          <a:p>
            <a:r>
              <a:rPr lang="en-GB" sz="900">
                <a:latin typeface="+mn-lt"/>
              </a:rPr>
              <a:t>CVOT, cardiovascular outcome trial; CI, confidence interval; ESKD, end-stage kidney disease; ESRD, end-stage renal disease; HR, hazard ratio; RRT, renal-replacement therapy; SGLT2, sodium–glucose co-transporter 2</a:t>
            </a:r>
          </a:p>
          <a:p>
            <a:r>
              <a:rPr lang="en-GB" sz="900">
                <a:latin typeface="+mn-lt"/>
              </a:rPr>
              <a:t>1. </a:t>
            </a:r>
            <a:r>
              <a:rPr lang="en-GB" sz="900" err="1">
                <a:latin typeface="+mn-lt"/>
              </a:rPr>
              <a:t>Wanner</a:t>
            </a:r>
            <a:r>
              <a:rPr lang="en-GB" sz="900">
                <a:latin typeface="+mn-lt"/>
              </a:rPr>
              <a:t> C, et al. </a:t>
            </a:r>
            <a:r>
              <a:rPr lang="en-GB" sz="900" i="1">
                <a:latin typeface="+mn-lt"/>
              </a:rPr>
              <a:t>N </a:t>
            </a:r>
            <a:r>
              <a:rPr lang="en-GB" sz="900" i="1" err="1">
                <a:latin typeface="+mn-lt"/>
              </a:rPr>
              <a:t>Engl</a:t>
            </a:r>
            <a:r>
              <a:rPr lang="en-GB" sz="900" i="1">
                <a:latin typeface="+mn-lt"/>
              </a:rPr>
              <a:t> J Med</a:t>
            </a:r>
            <a:r>
              <a:rPr lang="en-GB" sz="900">
                <a:latin typeface="+mn-lt"/>
              </a:rPr>
              <a:t> 2016;375:323–334</a:t>
            </a:r>
            <a:r>
              <a:rPr lang="en-US" sz="900">
                <a:latin typeface="+mn-lt"/>
              </a:rPr>
              <a:t>; 2. </a:t>
            </a:r>
            <a:r>
              <a:rPr lang="fr-FR" sz="900">
                <a:solidFill>
                  <a:srgbClr val="000000"/>
                </a:solidFill>
                <a:latin typeface="+mn-lt"/>
              </a:rPr>
              <a:t>Neal B, et al. </a:t>
            </a:r>
            <a:r>
              <a:rPr lang="fr-FR" sz="900" i="1">
                <a:solidFill>
                  <a:srgbClr val="000000"/>
                </a:solidFill>
                <a:latin typeface="+mn-lt"/>
              </a:rPr>
              <a:t>N </a:t>
            </a:r>
            <a:r>
              <a:rPr lang="fr-FR" sz="900" i="1" err="1">
                <a:solidFill>
                  <a:srgbClr val="000000"/>
                </a:solidFill>
                <a:latin typeface="+mn-lt"/>
              </a:rPr>
              <a:t>Engl</a:t>
            </a:r>
            <a:r>
              <a:rPr lang="fr-FR" sz="900" i="1">
                <a:solidFill>
                  <a:srgbClr val="000000"/>
                </a:solidFill>
                <a:latin typeface="+mn-lt"/>
              </a:rPr>
              <a:t> J Med </a:t>
            </a:r>
            <a:r>
              <a:rPr lang="fr-FR" sz="900">
                <a:solidFill>
                  <a:srgbClr val="000000"/>
                </a:solidFill>
                <a:latin typeface="+mn-lt"/>
              </a:rPr>
              <a:t>2017;377:644–657; 3. </a:t>
            </a:r>
            <a:r>
              <a:rPr lang="en-US" sz="900" err="1">
                <a:latin typeface="+mn-lt"/>
              </a:rPr>
              <a:t>Mosenzon</a:t>
            </a:r>
            <a:r>
              <a:rPr lang="en-US" sz="900">
                <a:latin typeface="+mn-lt"/>
              </a:rPr>
              <a:t> O, et al. </a:t>
            </a:r>
            <a:r>
              <a:rPr lang="en-US" sz="900" i="1">
                <a:latin typeface="+mn-lt"/>
              </a:rPr>
              <a:t>Lancet Diabetes </a:t>
            </a:r>
            <a:r>
              <a:rPr lang="en-US" sz="900" i="1" err="1">
                <a:latin typeface="+mn-lt"/>
              </a:rPr>
              <a:t>Endocrinol</a:t>
            </a:r>
            <a:r>
              <a:rPr lang="en-US" sz="900">
                <a:latin typeface="+mn-lt"/>
              </a:rPr>
              <a:t> 2019;7:606–617</a:t>
            </a:r>
            <a:r>
              <a:rPr lang="en-GB" sz="900">
                <a:latin typeface="+mn-lt"/>
              </a:rPr>
              <a:t>; </a:t>
            </a:r>
            <a:endParaRPr lang="en-US" sz="900">
              <a:latin typeface="+mn-lt"/>
            </a:endParaRPr>
          </a:p>
        </p:txBody>
      </p:sp>
      <p:sp>
        <p:nvSpPr>
          <p:cNvPr id="5" name="Rectangle 4"/>
          <p:cNvSpPr/>
          <p:nvPr/>
        </p:nvSpPr>
        <p:spPr>
          <a:xfrm>
            <a:off x="1834328" y="1212719"/>
            <a:ext cx="3240000" cy="276999"/>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a:ea typeface="+mn-ea"/>
                <a:cs typeface="+mn-cs"/>
              </a:rPr>
              <a:t>EMPA-REG OUTCOME</a:t>
            </a:r>
            <a:r>
              <a:rPr kumimoji="0" lang="en-GB" sz="1200" b="1" i="0" u="none" strike="noStrike" kern="1200" cap="none" spc="0" normalizeH="0" baseline="30000" noProof="0">
                <a:ln>
                  <a:noFill/>
                </a:ln>
                <a:solidFill>
                  <a:srgbClr val="FFFFFF"/>
                </a:solidFill>
                <a:effectLst/>
                <a:uLnTx/>
                <a:uFillTx/>
                <a:latin typeface="Arial" panose="020B0604020202020204"/>
                <a:ea typeface="+mn-ea"/>
                <a:cs typeface="+mn-cs"/>
              </a:rPr>
              <a:t>1,a</a:t>
            </a:r>
            <a:endPar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6" name="TextBox 5"/>
          <p:cNvSpPr txBox="1"/>
          <p:nvPr/>
        </p:nvSpPr>
        <p:spPr>
          <a:xfrm rot="16200000">
            <a:off x="-374936" y="2197829"/>
            <a:ext cx="21357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Cumulative probability </a:t>
            </a:r>
            <a:br>
              <a:rPr kumimoji="0" lang="en-GB" sz="1200" b="0" i="0" u="none" strike="noStrike" kern="1200" cap="none" spc="0" normalizeH="0" baseline="0" noProof="0">
                <a:ln>
                  <a:noFill/>
                </a:ln>
                <a:solidFill>
                  <a:srgbClr val="000000"/>
                </a:solidFill>
                <a:effectLst/>
                <a:uLnTx/>
                <a:uFillTx/>
                <a:latin typeface="Arial"/>
                <a:ea typeface="+mn-ea"/>
                <a:cs typeface="+mn-cs"/>
              </a:rPr>
            </a:br>
            <a:r>
              <a:rPr kumimoji="0" lang="en-GB" sz="1200" b="0" i="0" u="none" strike="noStrike" kern="1200" cap="none" spc="0" normalizeH="0" baseline="0" noProof="0">
                <a:ln>
                  <a:noFill/>
                </a:ln>
                <a:solidFill>
                  <a:srgbClr val="000000"/>
                </a:solidFill>
                <a:effectLst/>
                <a:uLnTx/>
                <a:uFillTx/>
                <a:latin typeface="Arial"/>
                <a:ea typeface="+mn-ea"/>
                <a:cs typeface="+mn-cs"/>
              </a:rPr>
              <a:t>of event (%)</a:t>
            </a:r>
          </a:p>
        </p:txBody>
      </p:sp>
      <p:sp>
        <p:nvSpPr>
          <p:cNvPr id="7" name="TextBox 6"/>
          <p:cNvSpPr txBox="1"/>
          <p:nvPr/>
        </p:nvSpPr>
        <p:spPr>
          <a:xfrm>
            <a:off x="3119659" y="3350762"/>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Month</a:t>
            </a:r>
          </a:p>
        </p:txBody>
      </p:sp>
      <p:sp>
        <p:nvSpPr>
          <p:cNvPr id="8" name="TextBox 7"/>
          <p:cNvSpPr txBox="1"/>
          <p:nvPr/>
        </p:nvSpPr>
        <p:spPr>
          <a:xfrm rot="16200000">
            <a:off x="5870032" y="2167591"/>
            <a:ext cx="1737186" cy="36933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Patients with </a:t>
            </a:r>
            <a:b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an event (%)</a:t>
            </a:r>
          </a:p>
        </p:txBody>
      </p:sp>
      <p:sp>
        <p:nvSpPr>
          <p:cNvPr id="9" name="TextBox 8"/>
          <p:cNvSpPr txBox="1"/>
          <p:nvPr/>
        </p:nvSpPr>
        <p:spPr>
          <a:xfrm rot="10800000" flipV="1">
            <a:off x="8606919" y="3438465"/>
            <a:ext cx="1872756" cy="184666"/>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Weeks since randomization</a:t>
            </a:r>
          </a:p>
        </p:txBody>
      </p:sp>
      <p:grpSp>
        <p:nvGrpSpPr>
          <p:cNvPr id="4" name="Group 9"/>
          <p:cNvGrpSpPr>
            <a:grpSpLocks noChangeAspect="1"/>
          </p:cNvGrpSpPr>
          <p:nvPr/>
        </p:nvGrpSpPr>
        <p:grpSpPr>
          <a:xfrm>
            <a:off x="6893400" y="1437338"/>
            <a:ext cx="5041925" cy="1939467"/>
            <a:chOff x="6893398" y="2411532"/>
            <a:chExt cx="4802543" cy="3258127"/>
          </a:xfrm>
        </p:grpSpPr>
        <p:cxnSp>
          <p:nvCxnSpPr>
            <p:cNvPr id="11" name="Straight Connector 10">
              <a:extLst>
                <a:ext uri="{FF2B5EF4-FFF2-40B4-BE49-F238E27FC236}">
                  <a16:creationId xmlns:a16="http://schemas.microsoft.com/office/drawing/2014/main" id="{9A76E128-7BC5-9D4F-948D-38B9B12D78EC}"/>
                </a:ext>
              </a:extLst>
            </p:cNvPr>
            <p:cNvCxnSpPr/>
            <p:nvPr/>
          </p:nvCxnSpPr>
          <p:spPr bwMode="auto">
            <a:xfrm flipH="1">
              <a:off x="7088262" y="541148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2" name="TextBox 11"/>
            <p:cNvSpPr txBox="1"/>
            <p:nvPr/>
          </p:nvSpPr>
          <p:spPr>
            <a:xfrm>
              <a:off x="6971944" y="531915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13" name="Straight Connector 12">
              <a:extLst>
                <a:ext uri="{FF2B5EF4-FFF2-40B4-BE49-F238E27FC236}">
                  <a16:creationId xmlns:a16="http://schemas.microsoft.com/office/drawing/2014/main" id="{9A76E128-7BC5-9D4F-948D-38B9B12D78EC}"/>
                </a:ext>
              </a:extLst>
            </p:cNvPr>
            <p:cNvCxnSpPr/>
            <p:nvPr/>
          </p:nvCxnSpPr>
          <p:spPr bwMode="auto">
            <a:xfrm flipH="1">
              <a:off x="7088262" y="4249317"/>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4" name="TextBox 13"/>
            <p:cNvSpPr txBox="1"/>
            <p:nvPr/>
          </p:nvSpPr>
          <p:spPr>
            <a:xfrm>
              <a:off x="6971944" y="4156984"/>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a:t>
              </a:r>
            </a:p>
          </p:txBody>
        </p:sp>
        <p:cxnSp>
          <p:nvCxnSpPr>
            <p:cNvPr id="15" name="Straight Connector 14">
              <a:extLst>
                <a:ext uri="{FF2B5EF4-FFF2-40B4-BE49-F238E27FC236}">
                  <a16:creationId xmlns:a16="http://schemas.microsoft.com/office/drawing/2014/main" id="{9A76E128-7BC5-9D4F-948D-38B9B12D78EC}"/>
                </a:ext>
              </a:extLst>
            </p:cNvPr>
            <p:cNvCxnSpPr/>
            <p:nvPr/>
          </p:nvCxnSpPr>
          <p:spPr bwMode="auto">
            <a:xfrm flipH="1">
              <a:off x="7088262" y="3956271"/>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6" name="TextBox 15"/>
            <p:cNvSpPr txBox="1"/>
            <p:nvPr/>
          </p:nvSpPr>
          <p:spPr>
            <a:xfrm>
              <a:off x="6971944" y="3863938"/>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a:t>
              </a:r>
            </a:p>
          </p:txBody>
        </p:sp>
        <p:cxnSp>
          <p:nvCxnSpPr>
            <p:cNvPr id="17" name="Straight Connector 16">
              <a:extLst>
                <a:ext uri="{FF2B5EF4-FFF2-40B4-BE49-F238E27FC236}">
                  <a16:creationId xmlns:a16="http://schemas.microsoft.com/office/drawing/2014/main" id="{9A76E128-7BC5-9D4F-948D-38B9B12D78EC}"/>
                </a:ext>
              </a:extLst>
            </p:cNvPr>
            <p:cNvCxnSpPr/>
            <p:nvPr/>
          </p:nvCxnSpPr>
          <p:spPr bwMode="auto">
            <a:xfrm flipH="1">
              <a:off x="7088262" y="3667269"/>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8" name="TextBox 17"/>
            <p:cNvSpPr txBox="1"/>
            <p:nvPr/>
          </p:nvSpPr>
          <p:spPr>
            <a:xfrm>
              <a:off x="6971944" y="3574936"/>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cxnSp>
          <p:nvCxnSpPr>
            <p:cNvPr id="19" name="Straight Connector 18">
              <a:extLst>
                <a:ext uri="{FF2B5EF4-FFF2-40B4-BE49-F238E27FC236}">
                  <a16:creationId xmlns:a16="http://schemas.microsoft.com/office/drawing/2014/main" id="{9A76E128-7BC5-9D4F-948D-38B9B12D78EC}"/>
                </a:ext>
              </a:extLst>
            </p:cNvPr>
            <p:cNvCxnSpPr/>
            <p:nvPr/>
          </p:nvCxnSpPr>
          <p:spPr bwMode="auto">
            <a:xfrm flipH="1">
              <a:off x="7088262" y="337540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0" name="TextBox 19"/>
            <p:cNvSpPr txBox="1"/>
            <p:nvPr/>
          </p:nvSpPr>
          <p:spPr>
            <a:xfrm>
              <a:off x="6971944" y="3283069"/>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a:t>
              </a:r>
            </a:p>
          </p:txBody>
        </p:sp>
        <p:cxnSp>
          <p:nvCxnSpPr>
            <p:cNvPr id="21" name="Straight Connector 20">
              <a:extLst>
                <a:ext uri="{FF2B5EF4-FFF2-40B4-BE49-F238E27FC236}">
                  <a16:creationId xmlns:a16="http://schemas.microsoft.com/office/drawing/2014/main" id="{9A76E128-7BC5-9D4F-948D-38B9B12D78EC}"/>
                </a:ext>
              </a:extLst>
            </p:cNvPr>
            <p:cNvCxnSpPr/>
            <p:nvPr/>
          </p:nvCxnSpPr>
          <p:spPr bwMode="auto">
            <a:xfrm flipH="1">
              <a:off x="7088262" y="3084910"/>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2" name="TextBox 21"/>
            <p:cNvSpPr txBox="1"/>
            <p:nvPr/>
          </p:nvSpPr>
          <p:spPr>
            <a:xfrm>
              <a:off x="6971944" y="2992577"/>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8</a:t>
              </a:r>
            </a:p>
          </p:txBody>
        </p:sp>
        <p:cxnSp>
          <p:nvCxnSpPr>
            <p:cNvPr id="23" name="Straight Connector 22">
              <a:extLst>
                <a:ext uri="{FF2B5EF4-FFF2-40B4-BE49-F238E27FC236}">
                  <a16:creationId xmlns:a16="http://schemas.microsoft.com/office/drawing/2014/main" id="{9A76E128-7BC5-9D4F-948D-38B9B12D78EC}"/>
                </a:ext>
              </a:extLst>
            </p:cNvPr>
            <p:cNvCxnSpPr/>
            <p:nvPr/>
          </p:nvCxnSpPr>
          <p:spPr bwMode="auto">
            <a:xfrm flipH="1">
              <a:off x="7088262" y="2792006"/>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4" name="TextBox 23"/>
            <p:cNvSpPr txBox="1"/>
            <p:nvPr/>
          </p:nvSpPr>
          <p:spPr>
            <a:xfrm>
              <a:off x="6971944" y="2699673"/>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9</a:t>
              </a:r>
            </a:p>
          </p:txBody>
        </p:sp>
        <p:cxnSp>
          <p:nvCxnSpPr>
            <p:cNvPr id="25" name="Straight Connector 24">
              <a:extLst>
                <a:ext uri="{FF2B5EF4-FFF2-40B4-BE49-F238E27FC236}">
                  <a16:creationId xmlns:a16="http://schemas.microsoft.com/office/drawing/2014/main" id="{9A76E128-7BC5-9D4F-948D-38B9B12D78EC}"/>
                </a:ext>
              </a:extLst>
            </p:cNvPr>
            <p:cNvCxnSpPr/>
            <p:nvPr/>
          </p:nvCxnSpPr>
          <p:spPr bwMode="auto">
            <a:xfrm flipH="1">
              <a:off x="7088262" y="2503865"/>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6" name="TextBox 25"/>
            <p:cNvSpPr txBox="1"/>
            <p:nvPr/>
          </p:nvSpPr>
          <p:spPr>
            <a:xfrm>
              <a:off x="6893398" y="2411532"/>
              <a:ext cx="157094"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cxnSp>
          <p:nvCxnSpPr>
            <p:cNvPr id="27" name="Straight Connector 26">
              <a:extLst>
                <a:ext uri="{FF2B5EF4-FFF2-40B4-BE49-F238E27FC236}">
                  <a16:creationId xmlns:a16="http://schemas.microsoft.com/office/drawing/2014/main" id="{9A76E128-7BC5-9D4F-948D-38B9B12D78EC}"/>
                </a:ext>
              </a:extLst>
            </p:cNvPr>
            <p:cNvCxnSpPr/>
            <p:nvPr/>
          </p:nvCxnSpPr>
          <p:spPr bwMode="auto">
            <a:xfrm flipH="1">
              <a:off x="7088262" y="4539830"/>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8" name="TextBox 27"/>
            <p:cNvSpPr txBox="1"/>
            <p:nvPr/>
          </p:nvSpPr>
          <p:spPr>
            <a:xfrm>
              <a:off x="6971944" y="4447497"/>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a:t>
              </a:r>
            </a:p>
          </p:txBody>
        </p:sp>
        <p:cxnSp>
          <p:nvCxnSpPr>
            <p:cNvPr id="29" name="Straight Connector 28">
              <a:extLst>
                <a:ext uri="{FF2B5EF4-FFF2-40B4-BE49-F238E27FC236}">
                  <a16:creationId xmlns:a16="http://schemas.microsoft.com/office/drawing/2014/main" id="{9A76E128-7BC5-9D4F-948D-38B9B12D78EC}"/>
                </a:ext>
              </a:extLst>
            </p:cNvPr>
            <p:cNvCxnSpPr/>
            <p:nvPr/>
          </p:nvCxnSpPr>
          <p:spPr bwMode="auto">
            <a:xfrm flipH="1">
              <a:off x="7088262" y="483272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0" name="TextBox 29"/>
            <p:cNvSpPr txBox="1"/>
            <p:nvPr/>
          </p:nvSpPr>
          <p:spPr>
            <a:xfrm>
              <a:off x="6971944" y="474039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a:t>
              </a:r>
            </a:p>
          </p:txBody>
        </p:sp>
        <p:cxnSp>
          <p:nvCxnSpPr>
            <p:cNvPr id="31" name="Straight Connector 30">
              <a:extLst>
                <a:ext uri="{FF2B5EF4-FFF2-40B4-BE49-F238E27FC236}">
                  <a16:creationId xmlns:a16="http://schemas.microsoft.com/office/drawing/2014/main" id="{9A76E128-7BC5-9D4F-948D-38B9B12D78EC}"/>
                </a:ext>
              </a:extLst>
            </p:cNvPr>
            <p:cNvCxnSpPr/>
            <p:nvPr/>
          </p:nvCxnSpPr>
          <p:spPr bwMode="auto">
            <a:xfrm flipH="1">
              <a:off x="7088262" y="512205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2" name="TextBox 31"/>
            <p:cNvSpPr txBox="1"/>
            <p:nvPr/>
          </p:nvSpPr>
          <p:spPr>
            <a:xfrm>
              <a:off x="6971944" y="502972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a:t>
              </a:r>
            </a:p>
          </p:txBody>
        </p:sp>
        <p:cxnSp>
          <p:nvCxnSpPr>
            <p:cNvPr id="33" name="Straight Connector 32">
              <a:extLst>
                <a:ext uri="{FF2B5EF4-FFF2-40B4-BE49-F238E27FC236}">
                  <a16:creationId xmlns:a16="http://schemas.microsoft.com/office/drawing/2014/main" id="{9A76E128-7BC5-9D4F-948D-38B9B12D78EC}"/>
                </a:ext>
              </a:extLst>
            </p:cNvPr>
            <p:cNvCxnSpPr/>
            <p:nvPr/>
          </p:nvCxnSpPr>
          <p:spPr bwMode="auto">
            <a:xfrm rot="16200000" flipH="1">
              <a:off x="712056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4" name="TextBox 33"/>
            <p:cNvSpPr txBox="1"/>
            <p:nvPr/>
          </p:nvSpPr>
          <p:spPr>
            <a:xfrm>
              <a:off x="7113965" y="5522642"/>
              <a:ext cx="78548"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35" name="Straight Connector 34">
              <a:extLst>
                <a:ext uri="{FF2B5EF4-FFF2-40B4-BE49-F238E27FC236}">
                  <a16:creationId xmlns:a16="http://schemas.microsoft.com/office/drawing/2014/main" id="{9A76E128-7BC5-9D4F-948D-38B9B12D78EC}"/>
                </a:ext>
              </a:extLst>
            </p:cNvPr>
            <p:cNvCxnSpPr/>
            <p:nvPr/>
          </p:nvCxnSpPr>
          <p:spPr bwMode="auto">
            <a:xfrm rot="16200000" flipH="1">
              <a:off x="743748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6" name="TextBox 35"/>
            <p:cNvSpPr txBox="1"/>
            <p:nvPr/>
          </p:nvSpPr>
          <p:spPr>
            <a:xfrm>
              <a:off x="7391612"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26</a:t>
              </a:r>
            </a:p>
          </p:txBody>
        </p:sp>
        <p:cxnSp>
          <p:nvCxnSpPr>
            <p:cNvPr id="37" name="Straight Connector 36">
              <a:extLst>
                <a:ext uri="{FF2B5EF4-FFF2-40B4-BE49-F238E27FC236}">
                  <a16:creationId xmlns:a16="http://schemas.microsoft.com/office/drawing/2014/main" id="{9A76E128-7BC5-9D4F-948D-38B9B12D78EC}"/>
                </a:ext>
              </a:extLst>
            </p:cNvPr>
            <p:cNvCxnSpPr/>
            <p:nvPr/>
          </p:nvCxnSpPr>
          <p:spPr bwMode="auto">
            <a:xfrm rot="16200000" flipH="1">
              <a:off x="7756569"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8" name="TextBox 37"/>
            <p:cNvSpPr txBox="1"/>
            <p:nvPr/>
          </p:nvSpPr>
          <p:spPr>
            <a:xfrm>
              <a:off x="7710700"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52</a:t>
              </a:r>
            </a:p>
          </p:txBody>
        </p:sp>
        <p:cxnSp>
          <p:nvCxnSpPr>
            <p:cNvPr id="39" name="Straight Connector 38">
              <a:extLst>
                <a:ext uri="{FF2B5EF4-FFF2-40B4-BE49-F238E27FC236}">
                  <a16:creationId xmlns:a16="http://schemas.microsoft.com/office/drawing/2014/main" id="{9A76E128-7BC5-9D4F-948D-38B9B12D78EC}"/>
                </a:ext>
              </a:extLst>
            </p:cNvPr>
            <p:cNvCxnSpPr/>
            <p:nvPr/>
          </p:nvCxnSpPr>
          <p:spPr bwMode="auto">
            <a:xfrm rot="16200000" flipH="1">
              <a:off x="8075656"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0" name="TextBox 39"/>
            <p:cNvSpPr txBox="1"/>
            <p:nvPr/>
          </p:nvSpPr>
          <p:spPr>
            <a:xfrm>
              <a:off x="8029787"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78</a:t>
              </a:r>
            </a:p>
          </p:txBody>
        </p:sp>
        <p:cxnSp>
          <p:nvCxnSpPr>
            <p:cNvPr id="41" name="Straight Connector 40">
              <a:extLst>
                <a:ext uri="{FF2B5EF4-FFF2-40B4-BE49-F238E27FC236}">
                  <a16:creationId xmlns:a16="http://schemas.microsoft.com/office/drawing/2014/main" id="{9A76E128-7BC5-9D4F-948D-38B9B12D78EC}"/>
                </a:ext>
              </a:extLst>
            </p:cNvPr>
            <p:cNvCxnSpPr/>
            <p:nvPr/>
          </p:nvCxnSpPr>
          <p:spPr bwMode="auto">
            <a:xfrm rot="16200000" flipH="1">
              <a:off x="8396513"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2" name="TextBox 41"/>
            <p:cNvSpPr txBox="1"/>
            <p:nvPr/>
          </p:nvSpPr>
          <p:spPr>
            <a:xfrm>
              <a:off x="8311370"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104</a:t>
              </a:r>
            </a:p>
          </p:txBody>
        </p:sp>
        <p:cxnSp>
          <p:nvCxnSpPr>
            <p:cNvPr id="43" name="Straight Connector 42">
              <a:extLst>
                <a:ext uri="{FF2B5EF4-FFF2-40B4-BE49-F238E27FC236}">
                  <a16:creationId xmlns:a16="http://schemas.microsoft.com/office/drawing/2014/main" id="{9A76E128-7BC5-9D4F-948D-38B9B12D78EC}"/>
                </a:ext>
              </a:extLst>
            </p:cNvPr>
            <p:cNvCxnSpPr/>
            <p:nvPr/>
          </p:nvCxnSpPr>
          <p:spPr bwMode="auto">
            <a:xfrm rot="16200000" flipH="1">
              <a:off x="8717983"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4" name="TextBox 43"/>
            <p:cNvSpPr txBox="1"/>
            <p:nvPr/>
          </p:nvSpPr>
          <p:spPr>
            <a:xfrm>
              <a:off x="8632840"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130</a:t>
              </a:r>
            </a:p>
          </p:txBody>
        </p:sp>
        <p:cxnSp>
          <p:nvCxnSpPr>
            <p:cNvPr id="45" name="Straight Connector 44">
              <a:extLst>
                <a:ext uri="{FF2B5EF4-FFF2-40B4-BE49-F238E27FC236}">
                  <a16:creationId xmlns:a16="http://schemas.microsoft.com/office/drawing/2014/main" id="{9A76E128-7BC5-9D4F-948D-38B9B12D78EC}"/>
                </a:ext>
              </a:extLst>
            </p:cNvPr>
            <p:cNvCxnSpPr/>
            <p:nvPr/>
          </p:nvCxnSpPr>
          <p:spPr bwMode="auto">
            <a:xfrm rot="16200000" flipH="1">
              <a:off x="903707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6" name="TextBox 45"/>
            <p:cNvSpPr txBox="1"/>
            <p:nvPr/>
          </p:nvSpPr>
          <p:spPr>
            <a:xfrm>
              <a:off x="8951928"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156</a:t>
              </a:r>
            </a:p>
          </p:txBody>
        </p:sp>
        <p:cxnSp>
          <p:nvCxnSpPr>
            <p:cNvPr id="47" name="Straight Connector 46">
              <a:extLst>
                <a:ext uri="{FF2B5EF4-FFF2-40B4-BE49-F238E27FC236}">
                  <a16:creationId xmlns:a16="http://schemas.microsoft.com/office/drawing/2014/main" id="{9A76E128-7BC5-9D4F-948D-38B9B12D78EC}"/>
                </a:ext>
              </a:extLst>
            </p:cNvPr>
            <p:cNvCxnSpPr/>
            <p:nvPr/>
          </p:nvCxnSpPr>
          <p:spPr bwMode="auto">
            <a:xfrm rot="16200000" flipH="1">
              <a:off x="9353777"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8" name="TextBox 47"/>
            <p:cNvSpPr txBox="1"/>
            <p:nvPr/>
          </p:nvSpPr>
          <p:spPr>
            <a:xfrm>
              <a:off x="9268634"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182</a:t>
              </a:r>
            </a:p>
          </p:txBody>
        </p:sp>
        <p:cxnSp>
          <p:nvCxnSpPr>
            <p:cNvPr id="49" name="Straight Connector 48">
              <a:extLst>
                <a:ext uri="{FF2B5EF4-FFF2-40B4-BE49-F238E27FC236}">
                  <a16:creationId xmlns:a16="http://schemas.microsoft.com/office/drawing/2014/main" id="{9A76E128-7BC5-9D4F-948D-38B9B12D78EC}"/>
                </a:ext>
              </a:extLst>
            </p:cNvPr>
            <p:cNvCxnSpPr/>
            <p:nvPr/>
          </p:nvCxnSpPr>
          <p:spPr bwMode="auto">
            <a:xfrm rot="16200000" flipH="1">
              <a:off x="9672865"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0" name="TextBox 49"/>
            <p:cNvSpPr txBox="1"/>
            <p:nvPr/>
          </p:nvSpPr>
          <p:spPr>
            <a:xfrm>
              <a:off x="9587722"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208</a:t>
              </a:r>
            </a:p>
          </p:txBody>
        </p:sp>
        <p:cxnSp>
          <p:nvCxnSpPr>
            <p:cNvPr id="51" name="Straight Connector 50">
              <a:extLst>
                <a:ext uri="{FF2B5EF4-FFF2-40B4-BE49-F238E27FC236}">
                  <a16:creationId xmlns:a16="http://schemas.microsoft.com/office/drawing/2014/main" id="{9A76E128-7BC5-9D4F-948D-38B9B12D78EC}"/>
                </a:ext>
              </a:extLst>
            </p:cNvPr>
            <p:cNvCxnSpPr/>
            <p:nvPr/>
          </p:nvCxnSpPr>
          <p:spPr bwMode="auto">
            <a:xfrm rot="16200000" flipH="1">
              <a:off x="9991952"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2" name="TextBox 51"/>
            <p:cNvSpPr txBox="1"/>
            <p:nvPr/>
          </p:nvSpPr>
          <p:spPr>
            <a:xfrm>
              <a:off x="9906809"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234</a:t>
              </a:r>
            </a:p>
          </p:txBody>
        </p:sp>
        <p:cxnSp>
          <p:nvCxnSpPr>
            <p:cNvPr id="53" name="Straight Connector 52">
              <a:extLst>
                <a:ext uri="{FF2B5EF4-FFF2-40B4-BE49-F238E27FC236}">
                  <a16:creationId xmlns:a16="http://schemas.microsoft.com/office/drawing/2014/main" id="{9A76E128-7BC5-9D4F-948D-38B9B12D78EC}"/>
                </a:ext>
              </a:extLst>
            </p:cNvPr>
            <p:cNvCxnSpPr/>
            <p:nvPr/>
          </p:nvCxnSpPr>
          <p:spPr bwMode="auto">
            <a:xfrm rot="16200000" flipH="1">
              <a:off x="10308659"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4" name="TextBox 53"/>
            <p:cNvSpPr txBox="1"/>
            <p:nvPr/>
          </p:nvSpPr>
          <p:spPr>
            <a:xfrm>
              <a:off x="10223516"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260</a:t>
              </a:r>
            </a:p>
          </p:txBody>
        </p:sp>
        <p:cxnSp>
          <p:nvCxnSpPr>
            <p:cNvPr id="55" name="Straight Connector 54">
              <a:extLst>
                <a:ext uri="{FF2B5EF4-FFF2-40B4-BE49-F238E27FC236}">
                  <a16:creationId xmlns:a16="http://schemas.microsoft.com/office/drawing/2014/main" id="{9A76E128-7BC5-9D4F-948D-38B9B12D78EC}"/>
                </a:ext>
              </a:extLst>
            </p:cNvPr>
            <p:cNvCxnSpPr/>
            <p:nvPr/>
          </p:nvCxnSpPr>
          <p:spPr bwMode="auto">
            <a:xfrm rot="16200000" flipH="1">
              <a:off x="10630532"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6" name="TextBox 55"/>
            <p:cNvSpPr txBox="1"/>
            <p:nvPr/>
          </p:nvSpPr>
          <p:spPr>
            <a:xfrm>
              <a:off x="10545389"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286</a:t>
              </a:r>
            </a:p>
          </p:txBody>
        </p:sp>
        <p:cxnSp>
          <p:nvCxnSpPr>
            <p:cNvPr id="57" name="Straight Connector 56">
              <a:extLst>
                <a:ext uri="{FF2B5EF4-FFF2-40B4-BE49-F238E27FC236}">
                  <a16:creationId xmlns:a16="http://schemas.microsoft.com/office/drawing/2014/main" id="{9A76E128-7BC5-9D4F-948D-38B9B12D78EC}"/>
                </a:ext>
              </a:extLst>
            </p:cNvPr>
            <p:cNvCxnSpPr/>
            <p:nvPr/>
          </p:nvCxnSpPr>
          <p:spPr bwMode="auto">
            <a:xfrm rot="16200000" flipH="1">
              <a:off x="10949620"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8" name="TextBox 57"/>
            <p:cNvSpPr txBox="1"/>
            <p:nvPr/>
          </p:nvSpPr>
          <p:spPr>
            <a:xfrm>
              <a:off x="10864477"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312</a:t>
              </a:r>
            </a:p>
          </p:txBody>
        </p:sp>
        <p:cxnSp>
          <p:nvCxnSpPr>
            <p:cNvPr id="59" name="Straight Connector 58">
              <a:extLst>
                <a:ext uri="{FF2B5EF4-FFF2-40B4-BE49-F238E27FC236}">
                  <a16:creationId xmlns:a16="http://schemas.microsoft.com/office/drawing/2014/main" id="{9A76E128-7BC5-9D4F-948D-38B9B12D78EC}"/>
                </a:ext>
              </a:extLst>
            </p:cNvPr>
            <p:cNvCxnSpPr/>
            <p:nvPr/>
          </p:nvCxnSpPr>
          <p:spPr bwMode="auto">
            <a:xfrm rot="16200000" flipH="1">
              <a:off x="11271090"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60" name="TextBox 59"/>
            <p:cNvSpPr txBox="1"/>
            <p:nvPr/>
          </p:nvSpPr>
          <p:spPr>
            <a:xfrm>
              <a:off x="11185947"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338</a:t>
              </a:r>
            </a:p>
          </p:txBody>
        </p:sp>
        <p:sp>
          <p:nvSpPr>
            <p:cNvPr id="61" name="TextBox 60"/>
            <p:cNvSpPr txBox="1"/>
            <p:nvPr/>
          </p:nvSpPr>
          <p:spPr>
            <a:xfrm rot="10800000" flipV="1">
              <a:off x="11154126" y="2523117"/>
              <a:ext cx="541815" cy="147017"/>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a:ea typeface="+mn-ea"/>
                  <a:cs typeface="+mn-cs"/>
                </a:rPr>
                <a:t>Placebo</a:t>
              </a:r>
              <a:endParaRPr kumimoji="0" lang="en-GB" sz="1100" b="1"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2" name="TextBox 61"/>
            <p:cNvSpPr txBox="1"/>
            <p:nvPr/>
          </p:nvSpPr>
          <p:spPr>
            <a:xfrm rot="10800000" flipV="1">
              <a:off x="10816279" y="4677774"/>
              <a:ext cx="876843" cy="147017"/>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a:ea typeface="+mn-ea"/>
                  <a:cs typeface="+mn-cs"/>
                </a:rPr>
                <a:t>Canagliflozin</a:t>
              </a:r>
              <a:endParaRPr kumimoji="0" lang="en-GB" sz="1100" b="1"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3" name="AutoShape 12"/>
            <p:cNvSpPr>
              <a:spLocks noChangeAspect="1" noChangeArrowheads="1" noTextEdit="1"/>
            </p:cNvSpPr>
            <p:nvPr/>
          </p:nvSpPr>
          <p:spPr bwMode="auto">
            <a:xfrm>
              <a:off x="7151140" y="2818460"/>
              <a:ext cx="44005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14"/>
            <p:cNvSpPr>
              <a:spLocks/>
            </p:cNvSpPr>
            <p:nvPr/>
          </p:nvSpPr>
          <p:spPr bwMode="auto">
            <a:xfrm>
              <a:off x="7151140" y="3824936"/>
              <a:ext cx="4397375" cy="1589088"/>
            </a:xfrm>
            <a:custGeom>
              <a:avLst/>
              <a:gdLst>
                <a:gd name="T0" fmla="*/ 23 w 1373"/>
                <a:gd name="T1" fmla="*/ 479 h 479"/>
                <a:gd name="T2" fmla="*/ 65 w 1373"/>
                <a:gd name="T3" fmla="*/ 474 h 479"/>
                <a:gd name="T4" fmla="*/ 117 w 1373"/>
                <a:gd name="T5" fmla="*/ 468 h 479"/>
                <a:gd name="T6" fmla="*/ 153 w 1373"/>
                <a:gd name="T7" fmla="*/ 465 h 479"/>
                <a:gd name="T8" fmla="*/ 201 w 1373"/>
                <a:gd name="T9" fmla="*/ 458 h 479"/>
                <a:gd name="T10" fmla="*/ 232 w 1373"/>
                <a:gd name="T11" fmla="*/ 443 h 479"/>
                <a:gd name="T12" fmla="*/ 297 w 1373"/>
                <a:gd name="T13" fmla="*/ 438 h 479"/>
                <a:gd name="T14" fmla="*/ 366 w 1373"/>
                <a:gd name="T15" fmla="*/ 430 h 479"/>
                <a:gd name="T16" fmla="*/ 395 w 1373"/>
                <a:gd name="T17" fmla="*/ 424 h 479"/>
                <a:gd name="T18" fmla="*/ 399 w 1373"/>
                <a:gd name="T19" fmla="*/ 412 h 479"/>
                <a:gd name="T20" fmla="*/ 410 w 1373"/>
                <a:gd name="T21" fmla="*/ 403 h 479"/>
                <a:gd name="T22" fmla="*/ 428 w 1373"/>
                <a:gd name="T23" fmla="*/ 399 h 479"/>
                <a:gd name="T24" fmla="*/ 451 w 1373"/>
                <a:gd name="T25" fmla="*/ 396 h 479"/>
                <a:gd name="T26" fmla="*/ 498 w 1373"/>
                <a:gd name="T27" fmla="*/ 392 h 479"/>
                <a:gd name="T28" fmla="*/ 596 w 1373"/>
                <a:gd name="T29" fmla="*/ 384 h 479"/>
                <a:gd name="T30" fmla="*/ 695 w 1373"/>
                <a:gd name="T31" fmla="*/ 368 h 479"/>
                <a:gd name="T32" fmla="*/ 700 w 1373"/>
                <a:gd name="T33" fmla="*/ 362 h 479"/>
                <a:gd name="T34" fmla="*/ 706 w 1373"/>
                <a:gd name="T35" fmla="*/ 347 h 479"/>
                <a:gd name="T36" fmla="*/ 740 w 1373"/>
                <a:gd name="T37" fmla="*/ 340 h 479"/>
                <a:gd name="T38" fmla="*/ 796 w 1373"/>
                <a:gd name="T39" fmla="*/ 336 h 479"/>
                <a:gd name="T40" fmla="*/ 837 w 1373"/>
                <a:gd name="T41" fmla="*/ 326 h 479"/>
                <a:gd name="T42" fmla="*/ 893 w 1373"/>
                <a:gd name="T43" fmla="*/ 321 h 479"/>
                <a:gd name="T44" fmla="*/ 909 w 1373"/>
                <a:gd name="T45" fmla="*/ 315 h 479"/>
                <a:gd name="T46" fmla="*/ 959 w 1373"/>
                <a:gd name="T47" fmla="*/ 308 h 479"/>
                <a:gd name="T48" fmla="*/ 992 w 1373"/>
                <a:gd name="T49" fmla="*/ 303 h 479"/>
                <a:gd name="T50" fmla="*/ 995 w 1373"/>
                <a:gd name="T51" fmla="*/ 291 h 479"/>
                <a:gd name="T52" fmla="*/ 1000 w 1373"/>
                <a:gd name="T53" fmla="*/ 285 h 479"/>
                <a:gd name="T54" fmla="*/ 1091 w 1373"/>
                <a:gd name="T55" fmla="*/ 276 h 479"/>
                <a:gd name="T56" fmla="*/ 1098 w 1373"/>
                <a:gd name="T57" fmla="*/ 269 h 479"/>
                <a:gd name="T58" fmla="*/ 1106 w 1373"/>
                <a:gd name="T59" fmla="*/ 250 h 479"/>
                <a:gd name="T60" fmla="*/ 1121 w 1373"/>
                <a:gd name="T61" fmla="*/ 237 h 479"/>
                <a:gd name="T62" fmla="*/ 1172 w 1373"/>
                <a:gd name="T63" fmla="*/ 229 h 479"/>
                <a:gd name="T64" fmla="*/ 1190 w 1373"/>
                <a:gd name="T65" fmla="*/ 222 h 479"/>
                <a:gd name="T66" fmla="*/ 1194 w 1373"/>
                <a:gd name="T67" fmla="*/ 213 h 479"/>
                <a:gd name="T68" fmla="*/ 1201 w 1373"/>
                <a:gd name="T69" fmla="*/ 182 h 479"/>
                <a:gd name="T70" fmla="*/ 1213 w 1373"/>
                <a:gd name="T71" fmla="*/ 167 h 479"/>
                <a:gd name="T72" fmla="*/ 1223 w 1373"/>
                <a:gd name="T73" fmla="*/ 162 h 479"/>
                <a:gd name="T74" fmla="*/ 1242 w 1373"/>
                <a:gd name="T75" fmla="*/ 153 h 479"/>
                <a:gd name="T76" fmla="*/ 1250 w 1373"/>
                <a:gd name="T77" fmla="*/ 136 h 479"/>
                <a:gd name="T78" fmla="*/ 1274 w 1373"/>
                <a:gd name="T79" fmla="*/ 127 h 479"/>
                <a:gd name="T80" fmla="*/ 1295 w 1373"/>
                <a:gd name="T81" fmla="*/ 114 h 479"/>
                <a:gd name="T82" fmla="*/ 1298 w 1373"/>
                <a:gd name="T83" fmla="*/ 81 h 479"/>
                <a:gd name="T84" fmla="*/ 1304 w 1373"/>
                <a:gd name="T85" fmla="*/ 63 h 479"/>
                <a:gd name="T86" fmla="*/ 1348 w 1373"/>
                <a:gd name="T87" fmla="*/ 44 h 479"/>
                <a:gd name="T88" fmla="*/ 1373 w 1373"/>
                <a:gd name="T89"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3" h="479">
                  <a:moveTo>
                    <a:pt x="0" y="479"/>
                  </a:moveTo>
                  <a:cubicBezTo>
                    <a:pt x="23" y="479"/>
                    <a:pt x="23" y="479"/>
                    <a:pt x="23" y="479"/>
                  </a:cubicBezTo>
                  <a:cubicBezTo>
                    <a:pt x="23" y="474"/>
                    <a:pt x="23" y="474"/>
                    <a:pt x="23" y="474"/>
                  </a:cubicBezTo>
                  <a:cubicBezTo>
                    <a:pt x="65" y="474"/>
                    <a:pt x="65" y="474"/>
                    <a:pt x="65" y="474"/>
                  </a:cubicBezTo>
                  <a:cubicBezTo>
                    <a:pt x="65" y="468"/>
                    <a:pt x="65" y="468"/>
                    <a:pt x="65" y="468"/>
                  </a:cubicBezTo>
                  <a:cubicBezTo>
                    <a:pt x="117" y="468"/>
                    <a:pt x="117" y="468"/>
                    <a:pt x="117" y="468"/>
                  </a:cubicBezTo>
                  <a:cubicBezTo>
                    <a:pt x="117" y="465"/>
                    <a:pt x="117" y="465"/>
                    <a:pt x="117" y="465"/>
                  </a:cubicBezTo>
                  <a:cubicBezTo>
                    <a:pt x="153" y="465"/>
                    <a:pt x="153" y="465"/>
                    <a:pt x="153" y="465"/>
                  </a:cubicBezTo>
                  <a:cubicBezTo>
                    <a:pt x="153" y="458"/>
                    <a:pt x="153" y="458"/>
                    <a:pt x="153" y="458"/>
                  </a:cubicBezTo>
                  <a:cubicBezTo>
                    <a:pt x="201" y="458"/>
                    <a:pt x="201" y="458"/>
                    <a:pt x="201" y="458"/>
                  </a:cubicBezTo>
                  <a:cubicBezTo>
                    <a:pt x="201" y="443"/>
                    <a:pt x="201" y="443"/>
                    <a:pt x="201" y="443"/>
                  </a:cubicBezTo>
                  <a:cubicBezTo>
                    <a:pt x="232" y="443"/>
                    <a:pt x="232" y="443"/>
                    <a:pt x="232" y="443"/>
                  </a:cubicBezTo>
                  <a:cubicBezTo>
                    <a:pt x="232" y="438"/>
                    <a:pt x="232" y="438"/>
                    <a:pt x="232" y="438"/>
                  </a:cubicBezTo>
                  <a:cubicBezTo>
                    <a:pt x="297" y="438"/>
                    <a:pt x="297" y="438"/>
                    <a:pt x="297" y="438"/>
                  </a:cubicBezTo>
                  <a:cubicBezTo>
                    <a:pt x="297" y="430"/>
                    <a:pt x="297" y="430"/>
                    <a:pt x="297" y="430"/>
                  </a:cubicBezTo>
                  <a:cubicBezTo>
                    <a:pt x="366" y="430"/>
                    <a:pt x="366" y="430"/>
                    <a:pt x="366" y="430"/>
                  </a:cubicBezTo>
                  <a:cubicBezTo>
                    <a:pt x="366" y="424"/>
                    <a:pt x="366" y="424"/>
                    <a:pt x="366" y="424"/>
                  </a:cubicBezTo>
                  <a:cubicBezTo>
                    <a:pt x="395" y="424"/>
                    <a:pt x="395" y="424"/>
                    <a:pt x="395" y="424"/>
                  </a:cubicBezTo>
                  <a:cubicBezTo>
                    <a:pt x="395" y="412"/>
                    <a:pt x="395" y="412"/>
                    <a:pt x="395" y="412"/>
                  </a:cubicBezTo>
                  <a:cubicBezTo>
                    <a:pt x="399" y="412"/>
                    <a:pt x="399" y="412"/>
                    <a:pt x="399" y="412"/>
                  </a:cubicBezTo>
                  <a:cubicBezTo>
                    <a:pt x="399" y="403"/>
                    <a:pt x="399" y="403"/>
                    <a:pt x="399" y="403"/>
                  </a:cubicBezTo>
                  <a:cubicBezTo>
                    <a:pt x="410" y="403"/>
                    <a:pt x="410" y="403"/>
                    <a:pt x="410" y="403"/>
                  </a:cubicBezTo>
                  <a:cubicBezTo>
                    <a:pt x="410" y="399"/>
                    <a:pt x="410" y="399"/>
                    <a:pt x="410" y="399"/>
                  </a:cubicBezTo>
                  <a:cubicBezTo>
                    <a:pt x="428" y="399"/>
                    <a:pt x="428" y="399"/>
                    <a:pt x="428" y="399"/>
                  </a:cubicBezTo>
                  <a:cubicBezTo>
                    <a:pt x="428" y="396"/>
                    <a:pt x="428" y="396"/>
                    <a:pt x="428" y="396"/>
                  </a:cubicBezTo>
                  <a:cubicBezTo>
                    <a:pt x="451" y="396"/>
                    <a:pt x="451" y="396"/>
                    <a:pt x="451" y="396"/>
                  </a:cubicBezTo>
                  <a:cubicBezTo>
                    <a:pt x="451" y="392"/>
                    <a:pt x="451" y="392"/>
                    <a:pt x="451" y="392"/>
                  </a:cubicBezTo>
                  <a:cubicBezTo>
                    <a:pt x="498" y="392"/>
                    <a:pt x="498" y="392"/>
                    <a:pt x="498" y="392"/>
                  </a:cubicBezTo>
                  <a:cubicBezTo>
                    <a:pt x="498" y="384"/>
                    <a:pt x="498" y="384"/>
                    <a:pt x="498" y="384"/>
                  </a:cubicBezTo>
                  <a:cubicBezTo>
                    <a:pt x="596" y="384"/>
                    <a:pt x="596" y="384"/>
                    <a:pt x="596" y="384"/>
                  </a:cubicBezTo>
                  <a:cubicBezTo>
                    <a:pt x="596" y="368"/>
                    <a:pt x="596" y="368"/>
                    <a:pt x="596" y="368"/>
                  </a:cubicBezTo>
                  <a:cubicBezTo>
                    <a:pt x="695" y="368"/>
                    <a:pt x="695" y="368"/>
                    <a:pt x="695" y="368"/>
                  </a:cubicBezTo>
                  <a:cubicBezTo>
                    <a:pt x="695" y="362"/>
                    <a:pt x="695" y="362"/>
                    <a:pt x="695" y="362"/>
                  </a:cubicBezTo>
                  <a:cubicBezTo>
                    <a:pt x="700" y="362"/>
                    <a:pt x="700" y="362"/>
                    <a:pt x="700" y="362"/>
                  </a:cubicBezTo>
                  <a:cubicBezTo>
                    <a:pt x="700" y="347"/>
                    <a:pt x="700" y="347"/>
                    <a:pt x="700" y="347"/>
                  </a:cubicBezTo>
                  <a:cubicBezTo>
                    <a:pt x="706" y="347"/>
                    <a:pt x="706" y="347"/>
                    <a:pt x="706" y="347"/>
                  </a:cubicBezTo>
                  <a:cubicBezTo>
                    <a:pt x="706" y="340"/>
                    <a:pt x="706" y="340"/>
                    <a:pt x="706" y="340"/>
                  </a:cubicBezTo>
                  <a:cubicBezTo>
                    <a:pt x="740" y="340"/>
                    <a:pt x="740" y="340"/>
                    <a:pt x="740" y="340"/>
                  </a:cubicBezTo>
                  <a:cubicBezTo>
                    <a:pt x="740" y="336"/>
                    <a:pt x="740" y="336"/>
                    <a:pt x="740" y="336"/>
                  </a:cubicBezTo>
                  <a:cubicBezTo>
                    <a:pt x="796" y="336"/>
                    <a:pt x="796" y="336"/>
                    <a:pt x="796" y="336"/>
                  </a:cubicBezTo>
                  <a:cubicBezTo>
                    <a:pt x="796" y="326"/>
                    <a:pt x="796" y="326"/>
                    <a:pt x="796" y="326"/>
                  </a:cubicBezTo>
                  <a:cubicBezTo>
                    <a:pt x="837" y="326"/>
                    <a:pt x="837" y="326"/>
                    <a:pt x="837" y="326"/>
                  </a:cubicBezTo>
                  <a:cubicBezTo>
                    <a:pt x="837" y="321"/>
                    <a:pt x="837" y="321"/>
                    <a:pt x="837" y="321"/>
                  </a:cubicBezTo>
                  <a:cubicBezTo>
                    <a:pt x="893" y="321"/>
                    <a:pt x="893" y="321"/>
                    <a:pt x="893" y="321"/>
                  </a:cubicBezTo>
                  <a:cubicBezTo>
                    <a:pt x="893" y="315"/>
                    <a:pt x="893" y="315"/>
                    <a:pt x="893" y="315"/>
                  </a:cubicBezTo>
                  <a:cubicBezTo>
                    <a:pt x="909" y="315"/>
                    <a:pt x="909" y="315"/>
                    <a:pt x="909" y="315"/>
                  </a:cubicBezTo>
                  <a:cubicBezTo>
                    <a:pt x="909" y="308"/>
                    <a:pt x="909" y="308"/>
                    <a:pt x="909" y="308"/>
                  </a:cubicBezTo>
                  <a:cubicBezTo>
                    <a:pt x="959" y="308"/>
                    <a:pt x="959" y="308"/>
                    <a:pt x="959" y="308"/>
                  </a:cubicBezTo>
                  <a:cubicBezTo>
                    <a:pt x="959" y="303"/>
                    <a:pt x="959" y="303"/>
                    <a:pt x="959" y="303"/>
                  </a:cubicBezTo>
                  <a:cubicBezTo>
                    <a:pt x="992" y="303"/>
                    <a:pt x="992" y="303"/>
                    <a:pt x="992" y="303"/>
                  </a:cubicBezTo>
                  <a:cubicBezTo>
                    <a:pt x="992" y="291"/>
                    <a:pt x="992" y="291"/>
                    <a:pt x="992" y="291"/>
                  </a:cubicBezTo>
                  <a:cubicBezTo>
                    <a:pt x="995" y="291"/>
                    <a:pt x="995" y="291"/>
                    <a:pt x="995" y="291"/>
                  </a:cubicBezTo>
                  <a:cubicBezTo>
                    <a:pt x="995" y="285"/>
                    <a:pt x="995" y="285"/>
                    <a:pt x="995" y="285"/>
                  </a:cubicBezTo>
                  <a:cubicBezTo>
                    <a:pt x="1000" y="285"/>
                    <a:pt x="1000" y="285"/>
                    <a:pt x="1000" y="285"/>
                  </a:cubicBezTo>
                  <a:cubicBezTo>
                    <a:pt x="1000" y="285"/>
                    <a:pt x="1000" y="274"/>
                    <a:pt x="1000" y="276"/>
                  </a:cubicBezTo>
                  <a:cubicBezTo>
                    <a:pt x="1000" y="278"/>
                    <a:pt x="1091" y="276"/>
                    <a:pt x="1091" y="276"/>
                  </a:cubicBezTo>
                  <a:cubicBezTo>
                    <a:pt x="1091" y="269"/>
                    <a:pt x="1091" y="269"/>
                    <a:pt x="1091" y="269"/>
                  </a:cubicBezTo>
                  <a:cubicBezTo>
                    <a:pt x="1098" y="269"/>
                    <a:pt x="1098" y="269"/>
                    <a:pt x="1098" y="269"/>
                  </a:cubicBezTo>
                  <a:cubicBezTo>
                    <a:pt x="1098" y="250"/>
                    <a:pt x="1098" y="250"/>
                    <a:pt x="1098" y="250"/>
                  </a:cubicBezTo>
                  <a:cubicBezTo>
                    <a:pt x="1106" y="250"/>
                    <a:pt x="1106" y="250"/>
                    <a:pt x="1106" y="250"/>
                  </a:cubicBezTo>
                  <a:cubicBezTo>
                    <a:pt x="1106" y="237"/>
                    <a:pt x="1106" y="237"/>
                    <a:pt x="1106" y="237"/>
                  </a:cubicBezTo>
                  <a:cubicBezTo>
                    <a:pt x="1121" y="237"/>
                    <a:pt x="1121" y="237"/>
                    <a:pt x="1121" y="237"/>
                  </a:cubicBezTo>
                  <a:cubicBezTo>
                    <a:pt x="1121" y="229"/>
                    <a:pt x="1121" y="229"/>
                    <a:pt x="1121" y="229"/>
                  </a:cubicBezTo>
                  <a:cubicBezTo>
                    <a:pt x="1172" y="229"/>
                    <a:pt x="1172" y="229"/>
                    <a:pt x="1172" y="229"/>
                  </a:cubicBezTo>
                  <a:cubicBezTo>
                    <a:pt x="1172" y="222"/>
                    <a:pt x="1172" y="222"/>
                    <a:pt x="1172" y="222"/>
                  </a:cubicBezTo>
                  <a:cubicBezTo>
                    <a:pt x="1190" y="222"/>
                    <a:pt x="1190" y="222"/>
                    <a:pt x="1190" y="222"/>
                  </a:cubicBezTo>
                  <a:cubicBezTo>
                    <a:pt x="1190" y="213"/>
                    <a:pt x="1190" y="213"/>
                    <a:pt x="1190" y="213"/>
                  </a:cubicBezTo>
                  <a:cubicBezTo>
                    <a:pt x="1194" y="213"/>
                    <a:pt x="1194" y="213"/>
                    <a:pt x="1194" y="213"/>
                  </a:cubicBezTo>
                  <a:cubicBezTo>
                    <a:pt x="1194" y="182"/>
                    <a:pt x="1194" y="182"/>
                    <a:pt x="1194" y="182"/>
                  </a:cubicBezTo>
                  <a:cubicBezTo>
                    <a:pt x="1201" y="182"/>
                    <a:pt x="1201" y="182"/>
                    <a:pt x="1201" y="182"/>
                  </a:cubicBezTo>
                  <a:cubicBezTo>
                    <a:pt x="1201" y="167"/>
                    <a:pt x="1201" y="167"/>
                    <a:pt x="1201" y="167"/>
                  </a:cubicBezTo>
                  <a:cubicBezTo>
                    <a:pt x="1213" y="167"/>
                    <a:pt x="1213" y="167"/>
                    <a:pt x="1213" y="167"/>
                  </a:cubicBezTo>
                  <a:cubicBezTo>
                    <a:pt x="1213" y="162"/>
                    <a:pt x="1213" y="162"/>
                    <a:pt x="1213" y="162"/>
                  </a:cubicBezTo>
                  <a:cubicBezTo>
                    <a:pt x="1223" y="162"/>
                    <a:pt x="1223" y="162"/>
                    <a:pt x="1223" y="162"/>
                  </a:cubicBezTo>
                  <a:cubicBezTo>
                    <a:pt x="1223" y="153"/>
                    <a:pt x="1223" y="153"/>
                    <a:pt x="1223" y="153"/>
                  </a:cubicBezTo>
                  <a:cubicBezTo>
                    <a:pt x="1242" y="153"/>
                    <a:pt x="1242" y="153"/>
                    <a:pt x="1242" y="153"/>
                  </a:cubicBezTo>
                  <a:cubicBezTo>
                    <a:pt x="1242" y="136"/>
                    <a:pt x="1242" y="136"/>
                    <a:pt x="1242" y="136"/>
                  </a:cubicBezTo>
                  <a:cubicBezTo>
                    <a:pt x="1250" y="136"/>
                    <a:pt x="1250" y="136"/>
                    <a:pt x="1250" y="136"/>
                  </a:cubicBezTo>
                  <a:cubicBezTo>
                    <a:pt x="1250" y="127"/>
                    <a:pt x="1250" y="127"/>
                    <a:pt x="1250" y="127"/>
                  </a:cubicBezTo>
                  <a:cubicBezTo>
                    <a:pt x="1274" y="127"/>
                    <a:pt x="1274" y="127"/>
                    <a:pt x="1274" y="127"/>
                  </a:cubicBezTo>
                  <a:cubicBezTo>
                    <a:pt x="1274" y="114"/>
                    <a:pt x="1274" y="114"/>
                    <a:pt x="1274" y="114"/>
                  </a:cubicBezTo>
                  <a:cubicBezTo>
                    <a:pt x="1295" y="114"/>
                    <a:pt x="1295" y="114"/>
                    <a:pt x="1295" y="114"/>
                  </a:cubicBezTo>
                  <a:cubicBezTo>
                    <a:pt x="1295" y="81"/>
                    <a:pt x="1295" y="81"/>
                    <a:pt x="1295" y="81"/>
                  </a:cubicBezTo>
                  <a:cubicBezTo>
                    <a:pt x="1298" y="81"/>
                    <a:pt x="1298" y="81"/>
                    <a:pt x="1298" y="81"/>
                  </a:cubicBezTo>
                  <a:cubicBezTo>
                    <a:pt x="1298" y="63"/>
                    <a:pt x="1298" y="63"/>
                    <a:pt x="1298" y="63"/>
                  </a:cubicBezTo>
                  <a:cubicBezTo>
                    <a:pt x="1304" y="63"/>
                    <a:pt x="1304" y="63"/>
                    <a:pt x="1304" y="63"/>
                  </a:cubicBezTo>
                  <a:cubicBezTo>
                    <a:pt x="1304" y="44"/>
                    <a:pt x="1304" y="44"/>
                    <a:pt x="1304" y="44"/>
                  </a:cubicBezTo>
                  <a:cubicBezTo>
                    <a:pt x="1348" y="44"/>
                    <a:pt x="1348" y="44"/>
                    <a:pt x="1348" y="44"/>
                  </a:cubicBezTo>
                  <a:cubicBezTo>
                    <a:pt x="1348" y="0"/>
                    <a:pt x="1348" y="0"/>
                    <a:pt x="1348" y="0"/>
                  </a:cubicBezTo>
                  <a:cubicBezTo>
                    <a:pt x="1373" y="0"/>
                    <a:pt x="1373" y="0"/>
                    <a:pt x="1373"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15"/>
            <p:cNvSpPr>
              <a:spLocks/>
            </p:cNvSpPr>
            <p:nvPr/>
          </p:nvSpPr>
          <p:spPr bwMode="auto">
            <a:xfrm>
              <a:off x="7151140" y="2824810"/>
              <a:ext cx="4387850" cy="2582863"/>
            </a:xfrm>
            <a:custGeom>
              <a:avLst/>
              <a:gdLst>
                <a:gd name="T0" fmla="*/ 23 w 1370"/>
                <a:gd name="T1" fmla="*/ 779 h 779"/>
                <a:gd name="T2" fmla="*/ 66 w 1370"/>
                <a:gd name="T3" fmla="*/ 773 h 779"/>
                <a:gd name="T4" fmla="*/ 117 w 1370"/>
                <a:gd name="T5" fmla="*/ 769 h 779"/>
                <a:gd name="T6" fmla="*/ 145 w 1370"/>
                <a:gd name="T7" fmla="*/ 764 h 779"/>
                <a:gd name="T8" fmla="*/ 189 w 1370"/>
                <a:gd name="T9" fmla="*/ 758 h 779"/>
                <a:gd name="T10" fmla="*/ 202 w 1370"/>
                <a:gd name="T11" fmla="*/ 737 h 779"/>
                <a:gd name="T12" fmla="*/ 296 w 1370"/>
                <a:gd name="T13" fmla="*/ 711 h 779"/>
                <a:gd name="T14" fmla="*/ 301 w 1370"/>
                <a:gd name="T15" fmla="*/ 705 h 779"/>
                <a:gd name="T16" fmla="*/ 314 w 1370"/>
                <a:gd name="T17" fmla="*/ 701 h 779"/>
                <a:gd name="T18" fmla="*/ 329 w 1370"/>
                <a:gd name="T19" fmla="*/ 696 h 779"/>
                <a:gd name="T20" fmla="*/ 395 w 1370"/>
                <a:gd name="T21" fmla="*/ 688 h 779"/>
                <a:gd name="T22" fmla="*/ 399 w 1370"/>
                <a:gd name="T23" fmla="*/ 676 h 779"/>
                <a:gd name="T24" fmla="*/ 431 w 1370"/>
                <a:gd name="T25" fmla="*/ 656 h 779"/>
                <a:gd name="T26" fmla="*/ 450 w 1370"/>
                <a:gd name="T27" fmla="*/ 643 h 779"/>
                <a:gd name="T28" fmla="*/ 462 w 1370"/>
                <a:gd name="T29" fmla="*/ 636 h 779"/>
                <a:gd name="T30" fmla="*/ 484 w 1370"/>
                <a:gd name="T31" fmla="*/ 623 h 779"/>
                <a:gd name="T32" fmla="*/ 497 w 1370"/>
                <a:gd name="T33" fmla="*/ 595 h 779"/>
                <a:gd name="T34" fmla="*/ 533 w 1370"/>
                <a:gd name="T35" fmla="*/ 580 h 779"/>
                <a:gd name="T36" fmla="*/ 543 w 1370"/>
                <a:gd name="T37" fmla="*/ 571 h 779"/>
                <a:gd name="T38" fmla="*/ 606 w 1370"/>
                <a:gd name="T39" fmla="*/ 554 h 779"/>
                <a:gd name="T40" fmla="*/ 618 w 1370"/>
                <a:gd name="T41" fmla="*/ 548 h 779"/>
                <a:gd name="T42" fmla="*/ 647 w 1370"/>
                <a:gd name="T43" fmla="*/ 539 h 779"/>
                <a:gd name="T44" fmla="*/ 711 w 1370"/>
                <a:gd name="T45" fmla="*/ 521 h 779"/>
                <a:gd name="T46" fmla="*/ 726 w 1370"/>
                <a:gd name="T47" fmla="*/ 513 h 779"/>
                <a:gd name="T48" fmla="*/ 734 w 1370"/>
                <a:gd name="T49" fmla="*/ 507 h 779"/>
                <a:gd name="T50" fmla="*/ 758 w 1370"/>
                <a:gd name="T51" fmla="*/ 500 h 779"/>
                <a:gd name="T52" fmla="*/ 797 w 1370"/>
                <a:gd name="T53" fmla="*/ 478 h 779"/>
                <a:gd name="T54" fmla="*/ 804 w 1370"/>
                <a:gd name="T55" fmla="*/ 465 h 779"/>
                <a:gd name="T56" fmla="*/ 897 w 1370"/>
                <a:gd name="T57" fmla="*/ 445 h 779"/>
                <a:gd name="T58" fmla="*/ 955 w 1370"/>
                <a:gd name="T59" fmla="*/ 430 h 779"/>
                <a:gd name="T60" fmla="*/ 993 w 1370"/>
                <a:gd name="T61" fmla="*/ 423 h 779"/>
                <a:gd name="T62" fmla="*/ 999 w 1370"/>
                <a:gd name="T63" fmla="*/ 385 h 779"/>
                <a:gd name="T64" fmla="*/ 1088 w 1370"/>
                <a:gd name="T65" fmla="*/ 360 h 779"/>
                <a:gd name="T66" fmla="*/ 1097 w 1370"/>
                <a:gd name="T67" fmla="*/ 350 h 779"/>
                <a:gd name="T68" fmla="*/ 1108 w 1370"/>
                <a:gd name="T69" fmla="*/ 325 h 779"/>
                <a:gd name="T70" fmla="*/ 1167 w 1370"/>
                <a:gd name="T71" fmla="*/ 316 h 779"/>
                <a:gd name="T72" fmla="*/ 1188 w 1370"/>
                <a:gd name="T73" fmla="*/ 308 h 779"/>
                <a:gd name="T74" fmla="*/ 1197 w 1370"/>
                <a:gd name="T75" fmla="*/ 300 h 779"/>
                <a:gd name="T76" fmla="*/ 1208 w 1370"/>
                <a:gd name="T77" fmla="*/ 218 h 779"/>
                <a:gd name="T78" fmla="*/ 1216 w 1370"/>
                <a:gd name="T79" fmla="*/ 202 h 779"/>
                <a:gd name="T80" fmla="*/ 1223 w 1370"/>
                <a:gd name="T81" fmla="*/ 187 h 779"/>
                <a:gd name="T82" fmla="*/ 1268 w 1370"/>
                <a:gd name="T83" fmla="*/ 167 h 779"/>
                <a:gd name="T84" fmla="*/ 1284 w 1370"/>
                <a:gd name="T85" fmla="*/ 133 h 779"/>
                <a:gd name="T86" fmla="*/ 1298 w 1370"/>
                <a:gd name="T87" fmla="*/ 60 h 779"/>
                <a:gd name="T88" fmla="*/ 1319 w 1370"/>
                <a:gd name="T89"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0" h="779">
                  <a:moveTo>
                    <a:pt x="0" y="779"/>
                  </a:moveTo>
                  <a:cubicBezTo>
                    <a:pt x="23" y="779"/>
                    <a:pt x="23" y="779"/>
                    <a:pt x="23" y="779"/>
                  </a:cubicBezTo>
                  <a:cubicBezTo>
                    <a:pt x="23" y="773"/>
                    <a:pt x="23" y="773"/>
                    <a:pt x="23" y="773"/>
                  </a:cubicBezTo>
                  <a:cubicBezTo>
                    <a:pt x="66" y="773"/>
                    <a:pt x="66" y="773"/>
                    <a:pt x="66" y="773"/>
                  </a:cubicBezTo>
                  <a:cubicBezTo>
                    <a:pt x="66" y="769"/>
                    <a:pt x="66" y="769"/>
                    <a:pt x="66" y="769"/>
                  </a:cubicBezTo>
                  <a:cubicBezTo>
                    <a:pt x="117" y="769"/>
                    <a:pt x="117" y="769"/>
                    <a:pt x="117" y="769"/>
                  </a:cubicBezTo>
                  <a:cubicBezTo>
                    <a:pt x="145" y="769"/>
                    <a:pt x="145" y="769"/>
                    <a:pt x="145" y="769"/>
                  </a:cubicBezTo>
                  <a:cubicBezTo>
                    <a:pt x="145" y="764"/>
                    <a:pt x="145" y="764"/>
                    <a:pt x="145" y="764"/>
                  </a:cubicBezTo>
                  <a:cubicBezTo>
                    <a:pt x="189" y="764"/>
                    <a:pt x="189" y="764"/>
                    <a:pt x="189" y="764"/>
                  </a:cubicBezTo>
                  <a:cubicBezTo>
                    <a:pt x="189" y="758"/>
                    <a:pt x="189" y="758"/>
                    <a:pt x="189" y="758"/>
                  </a:cubicBezTo>
                  <a:cubicBezTo>
                    <a:pt x="202" y="758"/>
                    <a:pt x="202" y="758"/>
                    <a:pt x="202" y="758"/>
                  </a:cubicBezTo>
                  <a:cubicBezTo>
                    <a:pt x="202" y="737"/>
                    <a:pt x="202" y="737"/>
                    <a:pt x="202" y="737"/>
                  </a:cubicBezTo>
                  <a:cubicBezTo>
                    <a:pt x="296" y="737"/>
                    <a:pt x="296" y="737"/>
                    <a:pt x="296" y="737"/>
                  </a:cubicBezTo>
                  <a:cubicBezTo>
                    <a:pt x="296" y="711"/>
                    <a:pt x="296" y="711"/>
                    <a:pt x="296" y="711"/>
                  </a:cubicBezTo>
                  <a:cubicBezTo>
                    <a:pt x="301" y="711"/>
                    <a:pt x="301" y="711"/>
                    <a:pt x="301" y="711"/>
                  </a:cubicBezTo>
                  <a:cubicBezTo>
                    <a:pt x="301" y="705"/>
                    <a:pt x="301" y="705"/>
                    <a:pt x="301" y="705"/>
                  </a:cubicBezTo>
                  <a:cubicBezTo>
                    <a:pt x="314" y="705"/>
                    <a:pt x="314" y="705"/>
                    <a:pt x="314" y="705"/>
                  </a:cubicBezTo>
                  <a:cubicBezTo>
                    <a:pt x="314" y="701"/>
                    <a:pt x="314" y="701"/>
                    <a:pt x="314" y="701"/>
                  </a:cubicBezTo>
                  <a:cubicBezTo>
                    <a:pt x="329" y="701"/>
                    <a:pt x="329" y="701"/>
                    <a:pt x="329" y="701"/>
                  </a:cubicBezTo>
                  <a:cubicBezTo>
                    <a:pt x="329" y="696"/>
                    <a:pt x="329" y="696"/>
                    <a:pt x="329" y="696"/>
                  </a:cubicBezTo>
                  <a:cubicBezTo>
                    <a:pt x="395" y="696"/>
                    <a:pt x="395" y="696"/>
                    <a:pt x="395" y="696"/>
                  </a:cubicBezTo>
                  <a:cubicBezTo>
                    <a:pt x="395" y="688"/>
                    <a:pt x="395" y="688"/>
                    <a:pt x="395" y="688"/>
                  </a:cubicBezTo>
                  <a:cubicBezTo>
                    <a:pt x="399" y="688"/>
                    <a:pt x="399" y="688"/>
                    <a:pt x="399" y="688"/>
                  </a:cubicBezTo>
                  <a:cubicBezTo>
                    <a:pt x="399" y="676"/>
                    <a:pt x="399" y="676"/>
                    <a:pt x="399" y="676"/>
                  </a:cubicBezTo>
                  <a:cubicBezTo>
                    <a:pt x="417" y="676"/>
                    <a:pt x="417" y="676"/>
                    <a:pt x="417" y="676"/>
                  </a:cubicBezTo>
                  <a:cubicBezTo>
                    <a:pt x="417" y="676"/>
                    <a:pt x="413" y="659"/>
                    <a:pt x="431" y="656"/>
                  </a:cubicBezTo>
                  <a:cubicBezTo>
                    <a:pt x="431" y="643"/>
                    <a:pt x="431" y="643"/>
                    <a:pt x="431" y="643"/>
                  </a:cubicBezTo>
                  <a:cubicBezTo>
                    <a:pt x="450" y="643"/>
                    <a:pt x="450" y="643"/>
                    <a:pt x="450" y="643"/>
                  </a:cubicBezTo>
                  <a:cubicBezTo>
                    <a:pt x="450" y="636"/>
                    <a:pt x="450" y="636"/>
                    <a:pt x="450" y="636"/>
                  </a:cubicBezTo>
                  <a:cubicBezTo>
                    <a:pt x="462" y="636"/>
                    <a:pt x="462" y="636"/>
                    <a:pt x="462" y="636"/>
                  </a:cubicBezTo>
                  <a:cubicBezTo>
                    <a:pt x="462" y="623"/>
                    <a:pt x="462" y="623"/>
                    <a:pt x="462" y="623"/>
                  </a:cubicBezTo>
                  <a:cubicBezTo>
                    <a:pt x="484" y="623"/>
                    <a:pt x="484" y="623"/>
                    <a:pt x="484" y="623"/>
                  </a:cubicBezTo>
                  <a:cubicBezTo>
                    <a:pt x="484" y="623"/>
                    <a:pt x="489" y="612"/>
                    <a:pt x="497" y="610"/>
                  </a:cubicBezTo>
                  <a:cubicBezTo>
                    <a:pt x="497" y="595"/>
                    <a:pt x="497" y="595"/>
                    <a:pt x="497" y="595"/>
                  </a:cubicBezTo>
                  <a:cubicBezTo>
                    <a:pt x="526" y="595"/>
                    <a:pt x="526" y="595"/>
                    <a:pt x="526" y="595"/>
                  </a:cubicBezTo>
                  <a:cubicBezTo>
                    <a:pt x="526" y="595"/>
                    <a:pt x="527" y="579"/>
                    <a:pt x="533" y="580"/>
                  </a:cubicBezTo>
                  <a:cubicBezTo>
                    <a:pt x="543" y="580"/>
                    <a:pt x="543" y="580"/>
                    <a:pt x="543" y="580"/>
                  </a:cubicBezTo>
                  <a:cubicBezTo>
                    <a:pt x="543" y="571"/>
                    <a:pt x="543" y="571"/>
                    <a:pt x="543" y="571"/>
                  </a:cubicBezTo>
                  <a:cubicBezTo>
                    <a:pt x="594" y="571"/>
                    <a:pt x="594" y="571"/>
                    <a:pt x="594" y="571"/>
                  </a:cubicBezTo>
                  <a:cubicBezTo>
                    <a:pt x="606" y="554"/>
                    <a:pt x="606" y="554"/>
                    <a:pt x="606" y="554"/>
                  </a:cubicBezTo>
                  <a:cubicBezTo>
                    <a:pt x="618" y="554"/>
                    <a:pt x="618" y="554"/>
                    <a:pt x="618" y="554"/>
                  </a:cubicBezTo>
                  <a:cubicBezTo>
                    <a:pt x="618" y="548"/>
                    <a:pt x="618" y="548"/>
                    <a:pt x="618" y="548"/>
                  </a:cubicBezTo>
                  <a:cubicBezTo>
                    <a:pt x="647" y="548"/>
                    <a:pt x="647" y="548"/>
                    <a:pt x="647" y="548"/>
                  </a:cubicBezTo>
                  <a:cubicBezTo>
                    <a:pt x="647" y="539"/>
                    <a:pt x="647" y="539"/>
                    <a:pt x="647" y="539"/>
                  </a:cubicBezTo>
                  <a:cubicBezTo>
                    <a:pt x="697" y="539"/>
                    <a:pt x="697" y="539"/>
                    <a:pt x="697" y="539"/>
                  </a:cubicBezTo>
                  <a:cubicBezTo>
                    <a:pt x="697" y="539"/>
                    <a:pt x="707" y="523"/>
                    <a:pt x="711" y="521"/>
                  </a:cubicBezTo>
                  <a:cubicBezTo>
                    <a:pt x="726" y="521"/>
                    <a:pt x="726" y="521"/>
                    <a:pt x="726" y="521"/>
                  </a:cubicBezTo>
                  <a:cubicBezTo>
                    <a:pt x="726" y="513"/>
                    <a:pt x="726" y="513"/>
                    <a:pt x="726" y="513"/>
                  </a:cubicBezTo>
                  <a:cubicBezTo>
                    <a:pt x="734" y="513"/>
                    <a:pt x="734" y="513"/>
                    <a:pt x="734" y="513"/>
                  </a:cubicBezTo>
                  <a:cubicBezTo>
                    <a:pt x="734" y="507"/>
                    <a:pt x="734" y="507"/>
                    <a:pt x="734" y="507"/>
                  </a:cubicBezTo>
                  <a:cubicBezTo>
                    <a:pt x="758" y="507"/>
                    <a:pt x="758" y="507"/>
                    <a:pt x="758" y="507"/>
                  </a:cubicBezTo>
                  <a:cubicBezTo>
                    <a:pt x="758" y="500"/>
                    <a:pt x="758" y="500"/>
                    <a:pt x="758" y="500"/>
                  </a:cubicBezTo>
                  <a:cubicBezTo>
                    <a:pt x="797" y="500"/>
                    <a:pt x="797" y="500"/>
                    <a:pt x="797" y="500"/>
                  </a:cubicBezTo>
                  <a:cubicBezTo>
                    <a:pt x="797" y="478"/>
                    <a:pt x="797" y="478"/>
                    <a:pt x="797" y="478"/>
                  </a:cubicBezTo>
                  <a:cubicBezTo>
                    <a:pt x="804" y="478"/>
                    <a:pt x="804" y="478"/>
                    <a:pt x="804" y="478"/>
                  </a:cubicBezTo>
                  <a:cubicBezTo>
                    <a:pt x="804" y="465"/>
                    <a:pt x="804" y="465"/>
                    <a:pt x="804" y="465"/>
                  </a:cubicBezTo>
                  <a:cubicBezTo>
                    <a:pt x="897" y="465"/>
                    <a:pt x="897" y="465"/>
                    <a:pt x="897" y="465"/>
                  </a:cubicBezTo>
                  <a:cubicBezTo>
                    <a:pt x="897" y="445"/>
                    <a:pt x="897" y="445"/>
                    <a:pt x="897" y="445"/>
                  </a:cubicBezTo>
                  <a:cubicBezTo>
                    <a:pt x="942" y="445"/>
                    <a:pt x="942" y="445"/>
                    <a:pt x="942" y="445"/>
                  </a:cubicBezTo>
                  <a:cubicBezTo>
                    <a:pt x="955" y="430"/>
                    <a:pt x="955" y="430"/>
                    <a:pt x="955" y="430"/>
                  </a:cubicBezTo>
                  <a:cubicBezTo>
                    <a:pt x="993" y="430"/>
                    <a:pt x="993" y="430"/>
                    <a:pt x="993" y="430"/>
                  </a:cubicBezTo>
                  <a:cubicBezTo>
                    <a:pt x="993" y="423"/>
                    <a:pt x="993" y="423"/>
                    <a:pt x="993" y="423"/>
                  </a:cubicBezTo>
                  <a:cubicBezTo>
                    <a:pt x="999" y="423"/>
                    <a:pt x="999" y="423"/>
                    <a:pt x="999" y="423"/>
                  </a:cubicBezTo>
                  <a:cubicBezTo>
                    <a:pt x="999" y="385"/>
                    <a:pt x="999" y="385"/>
                    <a:pt x="999" y="385"/>
                  </a:cubicBezTo>
                  <a:cubicBezTo>
                    <a:pt x="999" y="385"/>
                    <a:pt x="1002" y="364"/>
                    <a:pt x="1006" y="360"/>
                  </a:cubicBezTo>
                  <a:cubicBezTo>
                    <a:pt x="1088" y="360"/>
                    <a:pt x="1088" y="360"/>
                    <a:pt x="1088" y="360"/>
                  </a:cubicBezTo>
                  <a:cubicBezTo>
                    <a:pt x="1088" y="350"/>
                    <a:pt x="1088" y="350"/>
                    <a:pt x="1088" y="350"/>
                  </a:cubicBezTo>
                  <a:cubicBezTo>
                    <a:pt x="1097" y="350"/>
                    <a:pt x="1097" y="350"/>
                    <a:pt x="1097" y="350"/>
                  </a:cubicBezTo>
                  <a:cubicBezTo>
                    <a:pt x="1097" y="325"/>
                    <a:pt x="1097" y="325"/>
                    <a:pt x="1097" y="325"/>
                  </a:cubicBezTo>
                  <a:cubicBezTo>
                    <a:pt x="1108" y="325"/>
                    <a:pt x="1108" y="325"/>
                    <a:pt x="1108" y="325"/>
                  </a:cubicBezTo>
                  <a:cubicBezTo>
                    <a:pt x="1108" y="316"/>
                    <a:pt x="1108" y="316"/>
                    <a:pt x="1108" y="316"/>
                  </a:cubicBezTo>
                  <a:cubicBezTo>
                    <a:pt x="1167" y="316"/>
                    <a:pt x="1167" y="316"/>
                    <a:pt x="1167" y="316"/>
                  </a:cubicBezTo>
                  <a:cubicBezTo>
                    <a:pt x="1167" y="308"/>
                    <a:pt x="1167" y="308"/>
                    <a:pt x="1167" y="308"/>
                  </a:cubicBezTo>
                  <a:cubicBezTo>
                    <a:pt x="1188" y="308"/>
                    <a:pt x="1188" y="308"/>
                    <a:pt x="1188" y="308"/>
                  </a:cubicBezTo>
                  <a:cubicBezTo>
                    <a:pt x="1188" y="300"/>
                    <a:pt x="1188" y="300"/>
                    <a:pt x="1188" y="300"/>
                  </a:cubicBezTo>
                  <a:cubicBezTo>
                    <a:pt x="1197" y="300"/>
                    <a:pt x="1197" y="300"/>
                    <a:pt x="1197" y="300"/>
                  </a:cubicBezTo>
                  <a:cubicBezTo>
                    <a:pt x="1197" y="264"/>
                    <a:pt x="1197" y="264"/>
                    <a:pt x="1197" y="264"/>
                  </a:cubicBezTo>
                  <a:cubicBezTo>
                    <a:pt x="1208" y="218"/>
                    <a:pt x="1208" y="218"/>
                    <a:pt x="1208" y="218"/>
                  </a:cubicBezTo>
                  <a:cubicBezTo>
                    <a:pt x="1216" y="218"/>
                    <a:pt x="1216" y="218"/>
                    <a:pt x="1216" y="218"/>
                  </a:cubicBezTo>
                  <a:cubicBezTo>
                    <a:pt x="1216" y="202"/>
                    <a:pt x="1216" y="202"/>
                    <a:pt x="1216" y="202"/>
                  </a:cubicBezTo>
                  <a:cubicBezTo>
                    <a:pt x="1223" y="202"/>
                    <a:pt x="1223" y="202"/>
                    <a:pt x="1223" y="202"/>
                  </a:cubicBezTo>
                  <a:cubicBezTo>
                    <a:pt x="1223" y="187"/>
                    <a:pt x="1223" y="187"/>
                    <a:pt x="1223" y="187"/>
                  </a:cubicBezTo>
                  <a:cubicBezTo>
                    <a:pt x="1268" y="187"/>
                    <a:pt x="1268" y="187"/>
                    <a:pt x="1268" y="187"/>
                  </a:cubicBezTo>
                  <a:cubicBezTo>
                    <a:pt x="1268" y="167"/>
                    <a:pt x="1268" y="167"/>
                    <a:pt x="1268" y="167"/>
                  </a:cubicBezTo>
                  <a:cubicBezTo>
                    <a:pt x="1284" y="167"/>
                    <a:pt x="1284" y="167"/>
                    <a:pt x="1284" y="167"/>
                  </a:cubicBezTo>
                  <a:cubicBezTo>
                    <a:pt x="1284" y="133"/>
                    <a:pt x="1284" y="133"/>
                    <a:pt x="1284" y="133"/>
                  </a:cubicBezTo>
                  <a:cubicBezTo>
                    <a:pt x="1298" y="133"/>
                    <a:pt x="1298" y="133"/>
                    <a:pt x="1298" y="133"/>
                  </a:cubicBezTo>
                  <a:cubicBezTo>
                    <a:pt x="1298" y="60"/>
                    <a:pt x="1298" y="60"/>
                    <a:pt x="1298" y="60"/>
                  </a:cubicBezTo>
                  <a:cubicBezTo>
                    <a:pt x="1319" y="60"/>
                    <a:pt x="1319" y="60"/>
                    <a:pt x="1319" y="60"/>
                  </a:cubicBezTo>
                  <a:cubicBezTo>
                    <a:pt x="1319" y="0"/>
                    <a:pt x="1319" y="0"/>
                    <a:pt x="1319" y="0"/>
                  </a:cubicBezTo>
                  <a:cubicBezTo>
                    <a:pt x="1370" y="0"/>
                    <a:pt x="1370" y="0"/>
                    <a:pt x="1370" y="0"/>
                  </a:cubicBez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66" name="Straight Connector 65">
              <a:extLst>
                <a:ext uri="{FF2B5EF4-FFF2-40B4-BE49-F238E27FC236}">
                  <a16:creationId xmlns:a16="http://schemas.microsoft.com/office/drawing/2014/main" id="{0034981F-01F6-2F40-9450-17889EB7BCC6}"/>
                </a:ext>
              </a:extLst>
            </p:cNvPr>
            <p:cNvCxnSpPr/>
            <p:nvPr/>
          </p:nvCxnSpPr>
          <p:spPr bwMode="auto">
            <a:xfrm flipV="1">
              <a:off x="7153619" y="2452598"/>
              <a:ext cx="0" cy="2964598"/>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034981F-01F6-2F40-9450-17889EB7BCC6}"/>
                </a:ext>
              </a:extLst>
            </p:cNvPr>
            <p:cNvCxnSpPr/>
            <p:nvPr/>
          </p:nvCxnSpPr>
          <p:spPr bwMode="auto">
            <a:xfrm>
              <a:off x="7150444" y="5412433"/>
              <a:ext cx="4377845"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grpSp>
      <p:sp>
        <p:nvSpPr>
          <p:cNvPr id="69" name="TextBox 68"/>
          <p:cNvSpPr txBox="1"/>
          <p:nvPr/>
        </p:nvSpPr>
        <p:spPr>
          <a:xfrm>
            <a:off x="7758205" y="1233441"/>
            <a:ext cx="3240000"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CANVAS program</a:t>
            </a:r>
            <a:r>
              <a:rPr kumimoji="0" lang="en-GB" sz="1200" b="1" i="0" u="none" strike="noStrike" kern="1200" cap="none" spc="0" normalizeH="0" baseline="30000" noProof="0">
                <a:ln>
                  <a:noFill/>
                </a:ln>
                <a:solidFill>
                  <a:srgbClr val="FFFFFF"/>
                </a:solidFill>
                <a:effectLst/>
                <a:uLnTx/>
                <a:uFillTx/>
                <a:latin typeface="Arial"/>
                <a:ea typeface="+mn-ea"/>
                <a:cs typeface="+mn-cs"/>
              </a:rPr>
              <a:t>2,b</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2" name="Chart 81">
            <a:extLst>
              <a:ext uri="{FF2B5EF4-FFF2-40B4-BE49-F238E27FC236}">
                <a16:creationId xmlns:a16="http://schemas.microsoft.com/office/drawing/2014/main" id="{51204400-F5CD-4F40-BE70-147AF590C519}"/>
              </a:ext>
            </a:extLst>
          </p:cNvPr>
          <p:cNvGraphicFramePr>
            <a:graphicFrameLocks noChangeAspect="1"/>
          </p:cNvGraphicFramePr>
          <p:nvPr/>
        </p:nvGraphicFramePr>
        <p:xfrm>
          <a:off x="769175" y="3895763"/>
          <a:ext cx="4997555" cy="2016000"/>
        </p:xfrm>
        <a:graphic>
          <a:graphicData uri="http://schemas.openxmlformats.org/drawingml/2006/chart">
            <c:chart xmlns:c="http://schemas.openxmlformats.org/drawingml/2006/chart" xmlns:r="http://schemas.openxmlformats.org/officeDocument/2006/relationships" r:id="rId3"/>
          </a:graphicData>
        </a:graphic>
      </p:graphicFrame>
      <p:sp>
        <p:nvSpPr>
          <p:cNvPr id="83" name="TextBox 14">
            <a:extLst>
              <a:ext uri="{FF2B5EF4-FFF2-40B4-BE49-F238E27FC236}">
                <a16:creationId xmlns:a16="http://schemas.microsoft.com/office/drawing/2014/main" id="{02E4CB87-1DC7-4CD6-8912-91004718DCF7}"/>
              </a:ext>
            </a:extLst>
          </p:cNvPr>
          <p:cNvSpPr txBox="1"/>
          <p:nvPr/>
        </p:nvSpPr>
        <p:spPr>
          <a:xfrm>
            <a:off x="2148075" y="5840224"/>
            <a:ext cx="2447208" cy="2585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Time since randomization (years)</a:t>
            </a:r>
          </a:p>
        </p:txBody>
      </p:sp>
      <p:sp>
        <p:nvSpPr>
          <p:cNvPr id="84" name="TextBox 12">
            <a:extLst>
              <a:ext uri="{FF2B5EF4-FFF2-40B4-BE49-F238E27FC236}">
                <a16:creationId xmlns:a16="http://schemas.microsoft.com/office/drawing/2014/main" id="{EBF296C3-95C9-4D49-9BA7-CA58098718F7}"/>
              </a:ext>
            </a:extLst>
          </p:cNvPr>
          <p:cNvSpPr txBox="1"/>
          <p:nvPr/>
        </p:nvSpPr>
        <p:spPr>
          <a:xfrm>
            <a:off x="3660450" y="5280899"/>
            <a:ext cx="2310154" cy="1661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err="1">
                <a:ln>
                  <a:noFill/>
                </a:ln>
                <a:solidFill>
                  <a:srgbClr val="830051"/>
                </a:solidFill>
                <a:effectLst/>
                <a:uLnTx/>
                <a:uFillTx/>
                <a:latin typeface="Arial" panose="020B0604020202020204" pitchFamily="34" charset="0"/>
                <a:ea typeface="+mn-ea"/>
                <a:cs typeface="Arial" panose="020B0604020202020204" pitchFamily="34" charset="0"/>
              </a:rPr>
              <a:t>Dapagliflozin</a:t>
            </a:r>
            <a:r>
              <a:rPr kumimoji="0" lang="en-US" sz="1200" b="1"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rPr>
              <a:t> 10 mg (1.5%)</a:t>
            </a:r>
          </a:p>
        </p:txBody>
      </p:sp>
      <p:sp>
        <p:nvSpPr>
          <p:cNvPr id="86" name="TextBox 15">
            <a:extLst>
              <a:ext uri="{FF2B5EF4-FFF2-40B4-BE49-F238E27FC236}">
                <a16:creationId xmlns:a16="http://schemas.microsoft.com/office/drawing/2014/main" id="{A20B53EE-91BF-4212-B3D2-04B21F3D993B}"/>
              </a:ext>
            </a:extLst>
          </p:cNvPr>
          <p:cNvSpPr txBox="1"/>
          <p:nvPr/>
        </p:nvSpPr>
        <p:spPr>
          <a:xfrm rot="16200000">
            <a:off x="-560150" y="4537199"/>
            <a:ext cx="2140151" cy="424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Cumulative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probability of event</a:t>
            </a:r>
          </a:p>
        </p:txBody>
      </p:sp>
      <p:sp>
        <p:nvSpPr>
          <p:cNvPr id="81" name="Rectangle 80"/>
          <p:cNvSpPr>
            <a:spLocks noChangeArrowheads="1"/>
          </p:cNvSpPr>
          <p:nvPr/>
        </p:nvSpPr>
        <p:spPr bwMode="auto">
          <a:xfrm>
            <a:off x="1300293" y="3989718"/>
            <a:ext cx="2360157" cy="184666"/>
          </a:xfrm>
          <a:prstGeom prst="rect">
            <a:avLst/>
          </a:prstGeom>
          <a:noFill/>
          <a:ln w="9525">
            <a:noFill/>
            <a:miter lim="800000"/>
            <a:headEnd/>
            <a:tailEnd/>
          </a:ln>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Pct val="45000"/>
              <a:buFontTx/>
              <a:buNone/>
              <a:tabLst>
                <a:tab pos="723882" algn="l"/>
                <a:tab pos="1447764" algn="l"/>
                <a:tab pos="2171646" algn="l"/>
                <a:tab pos="2895528" algn="l"/>
                <a:tab pos="3619410" algn="l"/>
                <a:tab pos="4343291" algn="l"/>
                <a:tab pos="5067173" algn="l"/>
              </a:tabLst>
              <a:defRPr/>
            </a:pPr>
            <a:r>
              <a:rPr kumimoji="0" lang="en-US" altLang="en-US" sz="1200" b="0" i="0" u="none" strike="noStrike" kern="1200" cap="none" spc="0" normalizeH="0" baseline="0" noProof="0">
                <a:ln>
                  <a:noFill/>
                </a:ln>
                <a:solidFill>
                  <a:srgbClr val="000000"/>
                </a:solidFill>
                <a:effectLst/>
                <a:uLnTx/>
                <a:uFillTx/>
                <a:latin typeface="Arial"/>
                <a:ea typeface="msgothic"/>
                <a:cs typeface="msgothic"/>
              </a:rPr>
              <a:t>HR: 0.53 (95% CI: 0.43, 0.66)</a:t>
            </a:r>
          </a:p>
        </p:txBody>
      </p:sp>
      <p:sp>
        <p:nvSpPr>
          <p:cNvPr id="87" name="TextBox 86"/>
          <p:cNvSpPr txBox="1"/>
          <p:nvPr/>
        </p:nvSpPr>
        <p:spPr>
          <a:xfrm>
            <a:off x="1807651" y="3643924"/>
            <a:ext cx="3240000" cy="276999"/>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DECLARE-TIMI 58 trial</a:t>
            </a:r>
            <a:r>
              <a:rPr kumimoji="0" lang="en-GB" sz="1200" b="1" i="0" u="none" strike="noStrike" kern="1200" cap="none" spc="0" normalizeH="0" baseline="30000" noProof="0">
                <a:ln>
                  <a:noFill/>
                </a:ln>
                <a:solidFill>
                  <a:srgbClr val="FFFFFF"/>
                </a:solidFill>
                <a:effectLst/>
                <a:uLnTx/>
                <a:uFillTx/>
                <a:latin typeface="Arial"/>
                <a:ea typeface="+mn-ea"/>
                <a:cs typeface="+mn-cs"/>
              </a:rPr>
              <a:t>3,c</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sp>
        <p:nvSpPr>
          <p:cNvPr id="88" name="TextBox 13">
            <a:extLst>
              <a:ext uri="{FF2B5EF4-FFF2-40B4-BE49-F238E27FC236}">
                <a16:creationId xmlns:a16="http://schemas.microsoft.com/office/drawing/2014/main" id="{02C48777-9545-49D6-8F52-58120A26DD1B}"/>
              </a:ext>
            </a:extLst>
          </p:cNvPr>
          <p:cNvSpPr txBox="1"/>
          <p:nvPr/>
        </p:nvSpPr>
        <p:spPr>
          <a:xfrm>
            <a:off x="3212211" y="4808752"/>
            <a:ext cx="1660037" cy="1661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Placebo (2.8%)</a:t>
            </a:r>
          </a:p>
        </p:txBody>
      </p:sp>
      <p:cxnSp>
        <p:nvCxnSpPr>
          <p:cNvPr id="72" name="Straight Connector 71"/>
          <p:cNvCxnSpPr/>
          <p:nvPr/>
        </p:nvCxnSpPr>
        <p:spPr>
          <a:xfrm>
            <a:off x="1367361" y="1421606"/>
            <a:ext cx="0" cy="17073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67362" y="3128963"/>
            <a:ext cx="42213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76"/>
          <p:cNvGrpSpPr/>
          <p:nvPr/>
        </p:nvGrpSpPr>
        <p:grpSpPr>
          <a:xfrm>
            <a:off x="1120906" y="1346795"/>
            <a:ext cx="251774" cy="169277"/>
            <a:chOff x="1120906" y="1346795"/>
            <a:chExt cx="251774" cy="169277"/>
          </a:xfrm>
        </p:grpSpPr>
        <p:cxnSp>
          <p:nvCxnSpPr>
            <p:cNvPr id="96" name="Straight Connector 95"/>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8</a:t>
              </a:r>
            </a:p>
          </p:txBody>
        </p:sp>
      </p:grpSp>
      <p:grpSp>
        <p:nvGrpSpPr>
          <p:cNvPr id="71" name="Group 97"/>
          <p:cNvGrpSpPr/>
          <p:nvPr/>
        </p:nvGrpSpPr>
        <p:grpSpPr>
          <a:xfrm>
            <a:off x="1120906" y="1567679"/>
            <a:ext cx="251774" cy="169277"/>
            <a:chOff x="1120906" y="1346795"/>
            <a:chExt cx="251774" cy="169277"/>
          </a:xfrm>
        </p:grpSpPr>
        <p:cxnSp>
          <p:nvCxnSpPr>
            <p:cNvPr id="99" name="Straight Connector 98"/>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a:t>
              </a:r>
            </a:p>
          </p:txBody>
        </p:sp>
      </p:grpSp>
      <p:grpSp>
        <p:nvGrpSpPr>
          <p:cNvPr id="74" name="Group 100"/>
          <p:cNvGrpSpPr/>
          <p:nvPr/>
        </p:nvGrpSpPr>
        <p:grpSpPr>
          <a:xfrm>
            <a:off x="1120906" y="1774848"/>
            <a:ext cx="251774" cy="169277"/>
            <a:chOff x="1120906" y="1346795"/>
            <a:chExt cx="251774" cy="169277"/>
          </a:xfrm>
        </p:grpSpPr>
        <p:cxnSp>
          <p:nvCxnSpPr>
            <p:cNvPr id="102" name="Straight Connector 101"/>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grpSp>
      <p:grpSp>
        <p:nvGrpSpPr>
          <p:cNvPr id="75" name="Group 103"/>
          <p:cNvGrpSpPr/>
          <p:nvPr/>
        </p:nvGrpSpPr>
        <p:grpSpPr>
          <a:xfrm>
            <a:off x="1120906" y="1989121"/>
            <a:ext cx="251774" cy="169277"/>
            <a:chOff x="1120906" y="1346795"/>
            <a:chExt cx="251774" cy="169277"/>
          </a:xfrm>
        </p:grpSpPr>
        <p:cxnSp>
          <p:nvCxnSpPr>
            <p:cNvPr id="105" name="Straight Connector 104"/>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a:t>
              </a:r>
            </a:p>
          </p:txBody>
        </p:sp>
      </p:grpSp>
      <p:grpSp>
        <p:nvGrpSpPr>
          <p:cNvPr id="77" name="Group 106"/>
          <p:cNvGrpSpPr/>
          <p:nvPr/>
        </p:nvGrpSpPr>
        <p:grpSpPr>
          <a:xfrm>
            <a:off x="1120906" y="2193908"/>
            <a:ext cx="251774" cy="169277"/>
            <a:chOff x="1120906" y="1346795"/>
            <a:chExt cx="251774" cy="169277"/>
          </a:xfrm>
        </p:grpSpPr>
        <p:cxnSp>
          <p:nvCxnSpPr>
            <p:cNvPr id="108" name="Straight Connector 107"/>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a:t>
              </a:r>
            </a:p>
          </p:txBody>
        </p:sp>
      </p:grpSp>
      <p:grpSp>
        <p:nvGrpSpPr>
          <p:cNvPr id="79" name="Group 109"/>
          <p:cNvGrpSpPr/>
          <p:nvPr/>
        </p:nvGrpSpPr>
        <p:grpSpPr>
          <a:xfrm>
            <a:off x="1120906" y="2412293"/>
            <a:ext cx="251774" cy="169277"/>
            <a:chOff x="1120906" y="1346795"/>
            <a:chExt cx="251774" cy="169277"/>
          </a:xfrm>
        </p:grpSpPr>
        <p:cxnSp>
          <p:nvCxnSpPr>
            <p:cNvPr id="111" name="Straight Connector 110"/>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a:t>
              </a:r>
            </a:p>
          </p:txBody>
        </p:sp>
      </p:grpSp>
      <p:grpSp>
        <p:nvGrpSpPr>
          <p:cNvPr id="80" name="Group 112"/>
          <p:cNvGrpSpPr/>
          <p:nvPr/>
        </p:nvGrpSpPr>
        <p:grpSpPr>
          <a:xfrm>
            <a:off x="1120906" y="2620501"/>
            <a:ext cx="251774" cy="169277"/>
            <a:chOff x="1120906" y="1346795"/>
            <a:chExt cx="251774" cy="169277"/>
          </a:xfrm>
        </p:grpSpPr>
        <p:cxnSp>
          <p:nvCxnSpPr>
            <p:cNvPr id="114" name="Straight Connector 113"/>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a:t>
              </a:r>
            </a:p>
          </p:txBody>
        </p:sp>
      </p:grpSp>
      <p:grpSp>
        <p:nvGrpSpPr>
          <p:cNvPr id="85" name="Group 115"/>
          <p:cNvGrpSpPr/>
          <p:nvPr/>
        </p:nvGrpSpPr>
        <p:grpSpPr>
          <a:xfrm>
            <a:off x="1120906" y="2830051"/>
            <a:ext cx="251774" cy="169277"/>
            <a:chOff x="1120906" y="1346795"/>
            <a:chExt cx="251774" cy="169277"/>
          </a:xfrm>
        </p:grpSpPr>
        <p:cxnSp>
          <p:nvCxnSpPr>
            <p:cNvPr id="117" name="Straight Connector 116"/>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a:t>
              </a:r>
            </a:p>
          </p:txBody>
        </p:sp>
      </p:grpSp>
      <p:grpSp>
        <p:nvGrpSpPr>
          <p:cNvPr id="89" name="Group 118"/>
          <p:cNvGrpSpPr/>
          <p:nvPr/>
        </p:nvGrpSpPr>
        <p:grpSpPr>
          <a:xfrm>
            <a:off x="1120906" y="3044363"/>
            <a:ext cx="251774" cy="169277"/>
            <a:chOff x="1120906" y="1346795"/>
            <a:chExt cx="251774" cy="169277"/>
          </a:xfrm>
        </p:grpSpPr>
        <p:cxnSp>
          <p:nvCxnSpPr>
            <p:cNvPr id="120" name="Straight Connector 119"/>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grpSp>
      <p:grpSp>
        <p:nvGrpSpPr>
          <p:cNvPr id="90" name="Group 78"/>
          <p:cNvGrpSpPr/>
          <p:nvPr/>
        </p:nvGrpSpPr>
        <p:grpSpPr>
          <a:xfrm>
            <a:off x="1284899" y="3126582"/>
            <a:ext cx="164924" cy="263214"/>
            <a:chOff x="876557" y="3129001"/>
            <a:chExt cx="164924" cy="263214"/>
          </a:xfrm>
        </p:grpSpPr>
        <p:cxnSp>
          <p:nvCxnSpPr>
            <p:cNvPr id="123" name="Straight Connector 122"/>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grpSp>
      <p:grpSp>
        <p:nvGrpSpPr>
          <p:cNvPr id="94" name="Group 124"/>
          <p:cNvGrpSpPr/>
          <p:nvPr/>
        </p:nvGrpSpPr>
        <p:grpSpPr>
          <a:xfrm>
            <a:off x="1807651" y="3126582"/>
            <a:ext cx="164924" cy="263214"/>
            <a:chOff x="876557" y="3129001"/>
            <a:chExt cx="164924" cy="263214"/>
          </a:xfrm>
        </p:grpSpPr>
        <p:cxnSp>
          <p:nvCxnSpPr>
            <p:cNvPr id="126" name="Straight Connector 125"/>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grpSp>
      <p:grpSp>
        <p:nvGrpSpPr>
          <p:cNvPr id="98" name="Group 128"/>
          <p:cNvGrpSpPr/>
          <p:nvPr/>
        </p:nvGrpSpPr>
        <p:grpSpPr>
          <a:xfrm>
            <a:off x="2337545" y="3126582"/>
            <a:ext cx="164924" cy="263214"/>
            <a:chOff x="876557" y="3129001"/>
            <a:chExt cx="164924" cy="263214"/>
          </a:xfrm>
        </p:grpSpPr>
        <p:cxnSp>
          <p:nvCxnSpPr>
            <p:cNvPr id="130" name="Straight Connector 129"/>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grpSp>
      <p:grpSp>
        <p:nvGrpSpPr>
          <p:cNvPr id="101" name="Group 131"/>
          <p:cNvGrpSpPr/>
          <p:nvPr/>
        </p:nvGrpSpPr>
        <p:grpSpPr>
          <a:xfrm>
            <a:off x="2859038" y="3126582"/>
            <a:ext cx="164924" cy="263214"/>
            <a:chOff x="876557" y="3129001"/>
            <a:chExt cx="164924" cy="263214"/>
          </a:xfrm>
        </p:grpSpPr>
        <p:cxnSp>
          <p:nvCxnSpPr>
            <p:cNvPr id="133" name="Straight Connector 132"/>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grpSp>
      <p:grpSp>
        <p:nvGrpSpPr>
          <p:cNvPr id="104" name="Group 134"/>
          <p:cNvGrpSpPr/>
          <p:nvPr/>
        </p:nvGrpSpPr>
        <p:grpSpPr>
          <a:xfrm>
            <a:off x="3387519" y="3126582"/>
            <a:ext cx="164924" cy="263214"/>
            <a:chOff x="876557" y="3129001"/>
            <a:chExt cx="164924" cy="263214"/>
          </a:xfrm>
        </p:grpSpPr>
        <p:cxnSp>
          <p:nvCxnSpPr>
            <p:cNvPr id="136" name="Straight Connector 135"/>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grpSp>
      <p:grpSp>
        <p:nvGrpSpPr>
          <p:cNvPr id="107" name="Group 137"/>
          <p:cNvGrpSpPr/>
          <p:nvPr/>
        </p:nvGrpSpPr>
        <p:grpSpPr>
          <a:xfrm>
            <a:off x="3916156" y="3126582"/>
            <a:ext cx="164924" cy="263214"/>
            <a:chOff x="876557" y="3129001"/>
            <a:chExt cx="164924" cy="263214"/>
          </a:xfrm>
        </p:grpSpPr>
        <p:cxnSp>
          <p:nvCxnSpPr>
            <p:cNvPr id="139" name="Straight Connector 138"/>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grpSp>
      <p:grpSp>
        <p:nvGrpSpPr>
          <p:cNvPr id="110" name="Group 140"/>
          <p:cNvGrpSpPr/>
          <p:nvPr/>
        </p:nvGrpSpPr>
        <p:grpSpPr>
          <a:xfrm>
            <a:off x="4447175" y="3126582"/>
            <a:ext cx="164924" cy="263214"/>
            <a:chOff x="876557" y="3129001"/>
            <a:chExt cx="164924" cy="263214"/>
          </a:xfrm>
        </p:grpSpPr>
        <p:cxnSp>
          <p:nvCxnSpPr>
            <p:cNvPr id="142" name="Straight Connector 141"/>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36</a:t>
              </a:r>
            </a:p>
          </p:txBody>
        </p:sp>
      </p:grpSp>
      <p:grpSp>
        <p:nvGrpSpPr>
          <p:cNvPr id="113" name="Group 143"/>
          <p:cNvGrpSpPr/>
          <p:nvPr/>
        </p:nvGrpSpPr>
        <p:grpSpPr>
          <a:xfrm>
            <a:off x="4982342" y="3126582"/>
            <a:ext cx="164924" cy="263214"/>
            <a:chOff x="876557" y="3129001"/>
            <a:chExt cx="164924" cy="263214"/>
          </a:xfrm>
        </p:grpSpPr>
        <p:cxnSp>
          <p:nvCxnSpPr>
            <p:cNvPr id="145" name="Straight Connector 144"/>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42</a:t>
              </a:r>
            </a:p>
          </p:txBody>
        </p:sp>
      </p:grpSp>
      <p:grpSp>
        <p:nvGrpSpPr>
          <p:cNvPr id="116" name="Group 146"/>
          <p:cNvGrpSpPr/>
          <p:nvPr/>
        </p:nvGrpSpPr>
        <p:grpSpPr>
          <a:xfrm>
            <a:off x="5506217" y="3126582"/>
            <a:ext cx="164924" cy="263214"/>
            <a:chOff x="876557" y="3129001"/>
            <a:chExt cx="164924" cy="263214"/>
          </a:xfrm>
        </p:grpSpPr>
        <p:cxnSp>
          <p:nvCxnSpPr>
            <p:cNvPr id="148" name="Straight Connector 147"/>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48</a:t>
              </a:r>
            </a:p>
          </p:txBody>
        </p:sp>
      </p:grpSp>
      <p:sp>
        <p:nvSpPr>
          <p:cNvPr id="152" name="TextBox 151"/>
          <p:cNvSpPr txBox="1"/>
          <p:nvPr/>
        </p:nvSpPr>
        <p:spPr>
          <a:xfrm rot="10800000" flipV="1">
            <a:off x="1680570" y="1682515"/>
            <a:ext cx="3494162"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HR: 0.54 (95% CI, 0.40, 0.75)</a:t>
            </a:r>
          </a:p>
        </p:txBody>
      </p:sp>
      <p:sp>
        <p:nvSpPr>
          <p:cNvPr id="153" name="TextBox 152"/>
          <p:cNvSpPr txBox="1"/>
          <p:nvPr/>
        </p:nvSpPr>
        <p:spPr>
          <a:xfrm rot="10800000" flipV="1">
            <a:off x="4270583" y="2805596"/>
            <a:ext cx="1203330"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Empagliflozin</a:t>
            </a:r>
            <a:endParaRPr kumimoji="0" lang="en-GB" sz="12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154" name="TextBox 153"/>
          <p:cNvSpPr txBox="1"/>
          <p:nvPr/>
        </p:nvSpPr>
        <p:spPr>
          <a:xfrm rot="10800000" flipV="1">
            <a:off x="4246166" y="2232025"/>
            <a:ext cx="569361"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Placebo</a:t>
            </a:r>
            <a:endParaRPr kumimoji="0" lang="en-GB" sz="12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1027" name="Freeform 6"/>
          <p:cNvSpPr>
            <a:spLocks/>
          </p:cNvSpPr>
          <p:nvPr/>
        </p:nvSpPr>
        <p:spPr bwMode="auto">
          <a:xfrm>
            <a:off x="1368128" y="2015864"/>
            <a:ext cx="4232572" cy="1113354"/>
          </a:xfrm>
          <a:custGeom>
            <a:avLst/>
            <a:gdLst>
              <a:gd name="T0" fmla="*/ 55 w 3137"/>
              <a:gd name="T1" fmla="*/ 819 h 819"/>
              <a:gd name="T2" fmla="*/ 66 w 3137"/>
              <a:gd name="T3" fmla="*/ 800 h 819"/>
              <a:gd name="T4" fmla="*/ 336 w 3137"/>
              <a:gd name="T5" fmla="*/ 791 h 819"/>
              <a:gd name="T6" fmla="*/ 423 w 3137"/>
              <a:gd name="T7" fmla="*/ 781 h 819"/>
              <a:gd name="T8" fmla="*/ 666 w 3137"/>
              <a:gd name="T9" fmla="*/ 772 h 819"/>
              <a:gd name="T10" fmla="*/ 787 w 3137"/>
              <a:gd name="T11" fmla="*/ 763 h 819"/>
              <a:gd name="T12" fmla="*/ 862 w 3137"/>
              <a:gd name="T13" fmla="*/ 744 h 819"/>
              <a:gd name="T14" fmla="*/ 886 w 3137"/>
              <a:gd name="T15" fmla="*/ 734 h 819"/>
              <a:gd name="T16" fmla="*/ 948 w 3137"/>
              <a:gd name="T17" fmla="*/ 725 h 819"/>
              <a:gd name="T18" fmla="*/ 995 w 3137"/>
              <a:gd name="T19" fmla="*/ 713 h 819"/>
              <a:gd name="T20" fmla="*/ 1009 w 3137"/>
              <a:gd name="T21" fmla="*/ 675 h 819"/>
              <a:gd name="T22" fmla="*/ 1033 w 3137"/>
              <a:gd name="T23" fmla="*/ 663 h 819"/>
              <a:gd name="T24" fmla="*/ 1217 w 3137"/>
              <a:gd name="T25" fmla="*/ 656 h 819"/>
              <a:gd name="T26" fmla="*/ 1229 w 3137"/>
              <a:gd name="T27" fmla="*/ 644 h 819"/>
              <a:gd name="T28" fmla="*/ 1238 w 3137"/>
              <a:gd name="T29" fmla="*/ 637 h 819"/>
              <a:gd name="T30" fmla="*/ 1304 w 3137"/>
              <a:gd name="T31" fmla="*/ 628 h 819"/>
              <a:gd name="T32" fmla="*/ 1328 w 3137"/>
              <a:gd name="T33" fmla="*/ 616 h 819"/>
              <a:gd name="T34" fmla="*/ 1413 w 3137"/>
              <a:gd name="T35" fmla="*/ 607 h 819"/>
              <a:gd name="T36" fmla="*/ 1422 w 3137"/>
              <a:gd name="T37" fmla="*/ 597 h 819"/>
              <a:gd name="T38" fmla="*/ 1437 w 3137"/>
              <a:gd name="T39" fmla="*/ 578 h 819"/>
              <a:gd name="T40" fmla="*/ 1448 w 3137"/>
              <a:gd name="T41" fmla="*/ 569 h 819"/>
              <a:gd name="T42" fmla="*/ 1460 w 3137"/>
              <a:gd name="T43" fmla="*/ 550 h 819"/>
              <a:gd name="T44" fmla="*/ 1486 w 3137"/>
              <a:gd name="T45" fmla="*/ 538 h 819"/>
              <a:gd name="T46" fmla="*/ 1583 w 3137"/>
              <a:gd name="T47" fmla="*/ 529 h 819"/>
              <a:gd name="T48" fmla="*/ 1609 w 3137"/>
              <a:gd name="T49" fmla="*/ 519 h 819"/>
              <a:gd name="T50" fmla="*/ 1630 w 3137"/>
              <a:gd name="T51" fmla="*/ 510 h 819"/>
              <a:gd name="T52" fmla="*/ 1656 w 3137"/>
              <a:gd name="T53" fmla="*/ 491 h 819"/>
              <a:gd name="T54" fmla="*/ 1729 w 3137"/>
              <a:gd name="T55" fmla="*/ 481 h 819"/>
              <a:gd name="T56" fmla="*/ 1838 w 3137"/>
              <a:gd name="T57" fmla="*/ 463 h 819"/>
              <a:gd name="T58" fmla="*/ 1850 w 3137"/>
              <a:gd name="T59" fmla="*/ 451 h 819"/>
              <a:gd name="T60" fmla="*/ 1862 w 3137"/>
              <a:gd name="T61" fmla="*/ 432 h 819"/>
              <a:gd name="T62" fmla="*/ 1874 w 3137"/>
              <a:gd name="T63" fmla="*/ 422 h 819"/>
              <a:gd name="T64" fmla="*/ 2072 w 3137"/>
              <a:gd name="T65" fmla="*/ 415 h 819"/>
              <a:gd name="T66" fmla="*/ 2315 w 3137"/>
              <a:gd name="T67" fmla="*/ 394 h 819"/>
              <a:gd name="T68" fmla="*/ 2367 w 3137"/>
              <a:gd name="T69" fmla="*/ 385 h 819"/>
              <a:gd name="T70" fmla="*/ 2391 w 3137"/>
              <a:gd name="T71" fmla="*/ 366 h 819"/>
              <a:gd name="T72" fmla="*/ 2488 w 3137"/>
              <a:gd name="T73" fmla="*/ 335 h 819"/>
              <a:gd name="T74" fmla="*/ 2502 w 3137"/>
              <a:gd name="T75" fmla="*/ 328 h 819"/>
              <a:gd name="T76" fmla="*/ 2693 w 3137"/>
              <a:gd name="T77" fmla="*/ 288 h 819"/>
              <a:gd name="T78" fmla="*/ 2729 w 3137"/>
              <a:gd name="T79" fmla="*/ 269 h 819"/>
              <a:gd name="T80" fmla="*/ 2745 w 3137"/>
              <a:gd name="T81" fmla="*/ 250 h 819"/>
              <a:gd name="T82" fmla="*/ 2781 w 3137"/>
              <a:gd name="T83" fmla="*/ 229 h 819"/>
              <a:gd name="T84" fmla="*/ 2927 w 3137"/>
              <a:gd name="T85" fmla="*/ 198 h 819"/>
              <a:gd name="T86" fmla="*/ 2941 w 3137"/>
              <a:gd name="T87" fmla="*/ 132 h 819"/>
              <a:gd name="T88" fmla="*/ 2974 w 3137"/>
              <a:gd name="T89" fmla="*/ 94 h 819"/>
              <a:gd name="T90" fmla="*/ 3000 w 3137"/>
              <a:gd name="T91" fmla="*/ 56 h 819"/>
              <a:gd name="T92" fmla="*/ 3137 w 3137"/>
              <a:gd name="T93"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7" h="819">
                <a:moveTo>
                  <a:pt x="0" y="819"/>
                </a:moveTo>
                <a:lnTo>
                  <a:pt x="55" y="819"/>
                </a:lnTo>
                <a:lnTo>
                  <a:pt x="55" y="800"/>
                </a:lnTo>
                <a:lnTo>
                  <a:pt x="66" y="800"/>
                </a:lnTo>
                <a:lnTo>
                  <a:pt x="66" y="791"/>
                </a:lnTo>
                <a:lnTo>
                  <a:pt x="336" y="791"/>
                </a:lnTo>
                <a:lnTo>
                  <a:pt x="336" y="781"/>
                </a:lnTo>
                <a:lnTo>
                  <a:pt x="423" y="781"/>
                </a:lnTo>
                <a:lnTo>
                  <a:pt x="423" y="772"/>
                </a:lnTo>
                <a:lnTo>
                  <a:pt x="666" y="772"/>
                </a:lnTo>
                <a:lnTo>
                  <a:pt x="666" y="763"/>
                </a:lnTo>
                <a:lnTo>
                  <a:pt x="787" y="763"/>
                </a:lnTo>
                <a:lnTo>
                  <a:pt x="787" y="744"/>
                </a:lnTo>
                <a:lnTo>
                  <a:pt x="862" y="744"/>
                </a:lnTo>
                <a:lnTo>
                  <a:pt x="862" y="734"/>
                </a:lnTo>
                <a:lnTo>
                  <a:pt x="886" y="734"/>
                </a:lnTo>
                <a:lnTo>
                  <a:pt x="886" y="725"/>
                </a:lnTo>
                <a:lnTo>
                  <a:pt x="948" y="725"/>
                </a:lnTo>
                <a:lnTo>
                  <a:pt x="948" y="713"/>
                </a:lnTo>
                <a:lnTo>
                  <a:pt x="995" y="713"/>
                </a:lnTo>
                <a:lnTo>
                  <a:pt x="995" y="675"/>
                </a:lnTo>
                <a:lnTo>
                  <a:pt x="1009" y="675"/>
                </a:lnTo>
                <a:lnTo>
                  <a:pt x="1009" y="663"/>
                </a:lnTo>
                <a:lnTo>
                  <a:pt x="1033" y="663"/>
                </a:lnTo>
                <a:lnTo>
                  <a:pt x="1033" y="656"/>
                </a:lnTo>
                <a:lnTo>
                  <a:pt x="1217" y="656"/>
                </a:lnTo>
                <a:lnTo>
                  <a:pt x="1217" y="644"/>
                </a:lnTo>
                <a:lnTo>
                  <a:pt x="1229" y="644"/>
                </a:lnTo>
                <a:lnTo>
                  <a:pt x="1229" y="637"/>
                </a:lnTo>
                <a:lnTo>
                  <a:pt x="1238" y="637"/>
                </a:lnTo>
                <a:lnTo>
                  <a:pt x="1238" y="628"/>
                </a:lnTo>
                <a:lnTo>
                  <a:pt x="1304" y="628"/>
                </a:lnTo>
                <a:lnTo>
                  <a:pt x="1304" y="616"/>
                </a:lnTo>
                <a:lnTo>
                  <a:pt x="1328" y="616"/>
                </a:lnTo>
                <a:lnTo>
                  <a:pt x="1328" y="607"/>
                </a:lnTo>
                <a:lnTo>
                  <a:pt x="1413" y="607"/>
                </a:lnTo>
                <a:lnTo>
                  <a:pt x="1413" y="597"/>
                </a:lnTo>
                <a:lnTo>
                  <a:pt x="1422" y="597"/>
                </a:lnTo>
                <a:lnTo>
                  <a:pt x="1422" y="578"/>
                </a:lnTo>
                <a:lnTo>
                  <a:pt x="1437" y="578"/>
                </a:lnTo>
                <a:lnTo>
                  <a:pt x="1437" y="569"/>
                </a:lnTo>
                <a:lnTo>
                  <a:pt x="1448" y="569"/>
                </a:lnTo>
                <a:lnTo>
                  <a:pt x="1448" y="550"/>
                </a:lnTo>
                <a:lnTo>
                  <a:pt x="1460" y="550"/>
                </a:lnTo>
                <a:lnTo>
                  <a:pt x="1460" y="538"/>
                </a:lnTo>
                <a:lnTo>
                  <a:pt x="1486" y="538"/>
                </a:lnTo>
                <a:lnTo>
                  <a:pt x="1486" y="529"/>
                </a:lnTo>
                <a:lnTo>
                  <a:pt x="1583" y="529"/>
                </a:lnTo>
                <a:lnTo>
                  <a:pt x="1583" y="519"/>
                </a:lnTo>
                <a:lnTo>
                  <a:pt x="1609" y="519"/>
                </a:lnTo>
                <a:lnTo>
                  <a:pt x="1609" y="510"/>
                </a:lnTo>
                <a:lnTo>
                  <a:pt x="1630" y="510"/>
                </a:lnTo>
                <a:lnTo>
                  <a:pt x="1630" y="491"/>
                </a:lnTo>
                <a:lnTo>
                  <a:pt x="1656" y="491"/>
                </a:lnTo>
                <a:lnTo>
                  <a:pt x="1656" y="481"/>
                </a:lnTo>
                <a:lnTo>
                  <a:pt x="1729" y="481"/>
                </a:lnTo>
                <a:lnTo>
                  <a:pt x="1729" y="463"/>
                </a:lnTo>
                <a:lnTo>
                  <a:pt x="1838" y="463"/>
                </a:lnTo>
                <a:lnTo>
                  <a:pt x="1838" y="451"/>
                </a:lnTo>
                <a:lnTo>
                  <a:pt x="1850" y="451"/>
                </a:lnTo>
                <a:lnTo>
                  <a:pt x="1850" y="432"/>
                </a:lnTo>
                <a:lnTo>
                  <a:pt x="1862" y="432"/>
                </a:lnTo>
                <a:lnTo>
                  <a:pt x="1862" y="422"/>
                </a:lnTo>
                <a:lnTo>
                  <a:pt x="1874" y="422"/>
                </a:lnTo>
                <a:lnTo>
                  <a:pt x="1874" y="415"/>
                </a:lnTo>
                <a:lnTo>
                  <a:pt x="2072" y="415"/>
                </a:lnTo>
                <a:lnTo>
                  <a:pt x="2072" y="394"/>
                </a:lnTo>
                <a:lnTo>
                  <a:pt x="2315" y="394"/>
                </a:lnTo>
                <a:lnTo>
                  <a:pt x="2315" y="385"/>
                </a:lnTo>
                <a:lnTo>
                  <a:pt x="2367" y="385"/>
                </a:lnTo>
                <a:lnTo>
                  <a:pt x="2367" y="366"/>
                </a:lnTo>
                <a:lnTo>
                  <a:pt x="2391" y="366"/>
                </a:lnTo>
                <a:lnTo>
                  <a:pt x="2391" y="335"/>
                </a:lnTo>
                <a:lnTo>
                  <a:pt x="2488" y="335"/>
                </a:lnTo>
                <a:lnTo>
                  <a:pt x="2488" y="328"/>
                </a:lnTo>
                <a:lnTo>
                  <a:pt x="2502" y="328"/>
                </a:lnTo>
                <a:lnTo>
                  <a:pt x="2502" y="288"/>
                </a:lnTo>
                <a:lnTo>
                  <a:pt x="2693" y="288"/>
                </a:lnTo>
                <a:lnTo>
                  <a:pt x="2693" y="269"/>
                </a:lnTo>
                <a:lnTo>
                  <a:pt x="2729" y="269"/>
                </a:lnTo>
                <a:lnTo>
                  <a:pt x="2729" y="250"/>
                </a:lnTo>
                <a:lnTo>
                  <a:pt x="2745" y="250"/>
                </a:lnTo>
                <a:lnTo>
                  <a:pt x="2745" y="229"/>
                </a:lnTo>
                <a:lnTo>
                  <a:pt x="2781" y="229"/>
                </a:lnTo>
                <a:lnTo>
                  <a:pt x="2781" y="198"/>
                </a:lnTo>
                <a:lnTo>
                  <a:pt x="2927" y="198"/>
                </a:lnTo>
                <a:lnTo>
                  <a:pt x="2927" y="132"/>
                </a:lnTo>
                <a:lnTo>
                  <a:pt x="2941" y="132"/>
                </a:lnTo>
                <a:lnTo>
                  <a:pt x="2941" y="94"/>
                </a:lnTo>
                <a:lnTo>
                  <a:pt x="2974" y="94"/>
                </a:lnTo>
                <a:lnTo>
                  <a:pt x="2974" y="56"/>
                </a:lnTo>
                <a:lnTo>
                  <a:pt x="3000" y="56"/>
                </a:lnTo>
                <a:lnTo>
                  <a:pt x="3000" y="0"/>
                </a:lnTo>
                <a:lnTo>
                  <a:pt x="3137" y="0"/>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8" name="Freeform 7"/>
          <p:cNvSpPr>
            <a:spLocks/>
          </p:cNvSpPr>
          <p:nvPr/>
        </p:nvSpPr>
        <p:spPr bwMode="auto">
          <a:xfrm>
            <a:off x="1615674" y="2565064"/>
            <a:ext cx="3980263" cy="551919"/>
          </a:xfrm>
          <a:custGeom>
            <a:avLst/>
            <a:gdLst>
              <a:gd name="T0" fmla="*/ 49 w 2950"/>
              <a:gd name="T1" fmla="*/ 406 h 406"/>
              <a:gd name="T2" fmla="*/ 234 w 2950"/>
              <a:gd name="T3" fmla="*/ 396 h 406"/>
              <a:gd name="T4" fmla="*/ 371 w 2950"/>
              <a:gd name="T5" fmla="*/ 387 h 406"/>
              <a:gd name="T6" fmla="*/ 602 w 2950"/>
              <a:gd name="T7" fmla="*/ 375 h 406"/>
              <a:gd name="T8" fmla="*/ 612 w 2950"/>
              <a:gd name="T9" fmla="*/ 368 h 406"/>
              <a:gd name="T10" fmla="*/ 664 w 2950"/>
              <a:gd name="T11" fmla="*/ 356 h 406"/>
              <a:gd name="T12" fmla="*/ 798 w 2950"/>
              <a:gd name="T13" fmla="*/ 347 h 406"/>
              <a:gd name="T14" fmla="*/ 808 w 2950"/>
              <a:gd name="T15" fmla="*/ 340 h 406"/>
              <a:gd name="T16" fmla="*/ 822 w 2950"/>
              <a:gd name="T17" fmla="*/ 316 h 406"/>
              <a:gd name="T18" fmla="*/ 846 w 2950"/>
              <a:gd name="T19" fmla="*/ 309 h 406"/>
              <a:gd name="T20" fmla="*/ 1016 w 2950"/>
              <a:gd name="T21" fmla="*/ 299 h 406"/>
              <a:gd name="T22" fmla="*/ 1027 w 2950"/>
              <a:gd name="T23" fmla="*/ 290 h 406"/>
              <a:gd name="T24" fmla="*/ 1056 w 2950"/>
              <a:gd name="T25" fmla="*/ 271 h 406"/>
              <a:gd name="T26" fmla="*/ 1235 w 2950"/>
              <a:gd name="T27" fmla="*/ 259 h 406"/>
              <a:gd name="T28" fmla="*/ 1408 w 2950"/>
              <a:gd name="T29" fmla="*/ 240 h 406"/>
              <a:gd name="T30" fmla="*/ 1434 w 2950"/>
              <a:gd name="T31" fmla="*/ 231 h 406"/>
              <a:gd name="T32" fmla="*/ 1443 w 2950"/>
              <a:gd name="T33" fmla="*/ 222 h 406"/>
              <a:gd name="T34" fmla="*/ 1457 w 2950"/>
              <a:gd name="T35" fmla="*/ 212 h 406"/>
              <a:gd name="T36" fmla="*/ 1472 w 2950"/>
              <a:gd name="T37" fmla="*/ 203 h 406"/>
              <a:gd name="T38" fmla="*/ 1554 w 2950"/>
              <a:gd name="T39" fmla="*/ 193 h 406"/>
              <a:gd name="T40" fmla="*/ 1663 w 2950"/>
              <a:gd name="T41" fmla="*/ 186 h 406"/>
              <a:gd name="T42" fmla="*/ 1873 w 2950"/>
              <a:gd name="T43" fmla="*/ 174 h 406"/>
              <a:gd name="T44" fmla="*/ 1885 w 2950"/>
              <a:gd name="T45" fmla="*/ 165 h 406"/>
              <a:gd name="T46" fmla="*/ 1897 w 2950"/>
              <a:gd name="T47" fmla="*/ 155 h 406"/>
              <a:gd name="T48" fmla="*/ 2081 w 2950"/>
              <a:gd name="T49" fmla="*/ 144 h 406"/>
              <a:gd name="T50" fmla="*/ 2213 w 2950"/>
              <a:gd name="T51" fmla="*/ 136 h 406"/>
              <a:gd name="T52" fmla="*/ 2242 w 2950"/>
              <a:gd name="T53" fmla="*/ 118 h 406"/>
              <a:gd name="T54" fmla="*/ 2313 w 2950"/>
              <a:gd name="T55" fmla="*/ 106 h 406"/>
              <a:gd name="T56" fmla="*/ 2412 w 2950"/>
              <a:gd name="T57" fmla="*/ 96 h 406"/>
              <a:gd name="T58" fmla="*/ 2518 w 2950"/>
              <a:gd name="T59" fmla="*/ 87 h 406"/>
              <a:gd name="T60" fmla="*/ 2837 w 2950"/>
              <a:gd name="T61" fmla="*/ 80 h 406"/>
              <a:gd name="T62" fmla="*/ 2924 w 2950"/>
              <a:gd name="T63" fmla="*/ 40 h 406"/>
              <a:gd name="T64" fmla="*/ 2950 w 2950"/>
              <a:gd name="T6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0" h="406">
                <a:moveTo>
                  <a:pt x="0" y="406"/>
                </a:moveTo>
                <a:lnTo>
                  <a:pt x="49" y="406"/>
                </a:lnTo>
                <a:lnTo>
                  <a:pt x="49" y="396"/>
                </a:lnTo>
                <a:lnTo>
                  <a:pt x="234" y="396"/>
                </a:lnTo>
                <a:lnTo>
                  <a:pt x="234" y="387"/>
                </a:lnTo>
                <a:lnTo>
                  <a:pt x="371" y="387"/>
                </a:lnTo>
                <a:lnTo>
                  <a:pt x="371" y="375"/>
                </a:lnTo>
                <a:lnTo>
                  <a:pt x="602" y="375"/>
                </a:lnTo>
                <a:lnTo>
                  <a:pt x="602" y="368"/>
                </a:lnTo>
                <a:lnTo>
                  <a:pt x="612" y="368"/>
                </a:lnTo>
                <a:lnTo>
                  <a:pt x="612" y="356"/>
                </a:lnTo>
                <a:lnTo>
                  <a:pt x="664" y="356"/>
                </a:lnTo>
                <a:lnTo>
                  <a:pt x="664" y="347"/>
                </a:lnTo>
                <a:lnTo>
                  <a:pt x="798" y="347"/>
                </a:lnTo>
                <a:lnTo>
                  <a:pt x="798" y="340"/>
                </a:lnTo>
                <a:lnTo>
                  <a:pt x="808" y="340"/>
                </a:lnTo>
                <a:lnTo>
                  <a:pt x="808" y="316"/>
                </a:lnTo>
                <a:lnTo>
                  <a:pt x="822" y="316"/>
                </a:lnTo>
                <a:lnTo>
                  <a:pt x="822" y="309"/>
                </a:lnTo>
                <a:lnTo>
                  <a:pt x="846" y="309"/>
                </a:lnTo>
                <a:lnTo>
                  <a:pt x="846" y="299"/>
                </a:lnTo>
                <a:lnTo>
                  <a:pt x="1016" y="299"/>
                </a:lnTo>
                <a:lnTo>
                  <a:pt x="1016" y="290"/>
                </a:lnTo>
                <a:lnTo>
                  <a:pt x="1027" y="290"/>
                </a:lnTo>
                <a:lnTo>
                  <a:pt x="1027" y="271"/>
                </a:lnTo>
                <a:lnTo>
                  <a:pt x="1056" y="271"/>
                </a:lnTo>
                <a:lnTo>
                  <a:pt x="1056" y="259"/>
                </a:lnTo>
                <a:lnTo>
                  <a:pt x="1235" y="259"/>
                </a:lnTo>
                <a:lnTo>
                  <a:pt x="1235" y="240"/>
                </a:lnTo>
                <a:lnTo>
                  <a:pt x="1408" y="240"/>
                </a:lnTo>
                <a:lnTo>
                  <a:pt x="1408" y="231"/>
                </a:lnTo>
                <a:lnTo>
                  <a:pt x="1434" y="231"/>
                </a:lnTo>
                <a:lnTo>
                  <a:pt x="1434" y="222"/>
                </a:lnTo>
                <a:lnTo>
                  <a:pt x="1443" y="222"/>
                </a:lnTo>
                <a:lnTo>
                  <a:pt x="1443" y="212"/>
                </a:lnTo>
                <a:lnTo>
                  <a:pt x="1457" y="212"/>
                </a:lnTo>
                <a:lnTo>
                  <a:pt x="1457" y="203"/>
                </a:lnTo>
                <a:lnTo>
                  <a:pt x="1472" y="203"/>
                </a:lnTo>
                <a:lnTo>
                  <a:pt x="1472" y="193"/>
                </a:lnTo>
                <a:lnTo>
                  <a:pt x="1554" y="193"/>
                </a:lnTo>
                <a:lnTo>
                  <a:pt x="1554" y="186"/>
                </a:lnTo>
                <a:lnTo>
                  <a:pt x="1663" y="186"/>
                </a:lnTo>
                <a:lnTo>
                  <a:pt x="1663" y="174"/>
                </a:lnTo>
                <a:lnTo>
                  <a:pt x="1873" y="174"/>
                </a:lnTo>
                <a:lnTo>
                  <a:pt x="1873" y="165"/>
                </a:lnTo>
                <a:lnTo>
                  <a:pt x="1885" y="165"/>
                </a:lnTo>
                <a:lnTo>
                  <a:pt x="1885" y="155"/>
                </a:lnTo>
                <a:lnTo>
                  <a:pt x="1897" y="155"/>
                </a:lnTo>
                <a:lnTo>
                  <a:pt x="1897" y="144"/>
                </a:lnTo>
                <a:lnTo>
                  <a:pt x="2081" y="144"/>
                </a:lnTo>
                <a:lnTo>
                  <a:pt x="2081" y="136"/>
                </a:lnTo>
                <a:lnTo>
                  <a:pt x="2213" y="136"/>
                </a:lnTo>
                <a:lnTo>
                  <a:pt x="2213" y="118"/>
                </a:lnTo>
                <a:lnTo>
                  <a:pt x="2242" y="118"/>
                </a:lnTo>
                <a:lnTo>
                  <a:pt x="2242" y="106"/>
                </a:lnTo>
                <a:lnTo>
                  <a:pt x="2313" y="106"/>
                </a:lnTo>
                <a:lnTo>
                  <a:pt x="2313" y="96"/>
                </a:lnTo>
                <a:lnTo>
                  <a:pt x="2412" y="96"/>
                </a:lnTo>
                <a:lnTo>
                  <a:pt x="2412" y="87"/>
                </a:lnTo>
                <a:lnTo>
                  <a:pt x="2518" y="87"/>
                </a:lnTo>
                <a:lnTo>
                  <a:pt x="2518" y="80"/>
                </a:lnTo>
                <a:lnTo>
                  <a:pt x="2837" y="80"/>
                </a:lnTo>
                <a:lnTo>
                  <a:pt x="2837" y="40"/>
                </a:lnTo>
                <a:lnTo>
                  <a:pt x="2924" y="40"/>
                </a:lnTo>
                <a:lnTo>
                  <a:pt x="2924" y="0"/>
                </a:lnTo>
                <a:lnTo>
                  <a:pt x="2950" y="0"/>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Rectangle 137">
            <a:extLst>
              <a:ext uri="{FF2B5EF4-FFF2-40B4-BE49-F238E27FC236}">
                <a16:creationId xmlns:a16="http://schemas.microsoft.com/office/drawing/2014/main" id="{91E60071-3D51-49A3-8F74-89B07917A415}"/>
              </a:ext>
            </a:extLst>
          </p:cNvPr>
          <p:cNvSpPr>
            <a:spLocks noChangeArrowheads="1"/>
          </p:cNvSpPr>
          <p:nvPr/>
        </p:nvSpPr>
        <p:spPr bwMode="auto">
          <a:xfrm>
            <a:off x="7217807" y="1571490"/>
            <a:ext cx="2360157" cy="184666"/>
          </a:xfrm>
          <a:prstGeom prst="rect">
            <a:avLst/>
          </a:prstGeom>
          <a:noFill/>
          <a:ln w="9525">
            <a:noFill/>
            <a:miter lim="800000"/>
            <a:headEnd/>
            <a:tailEnd/>
          </a:ln>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Pct val="45000"/>
              <a:buFontTx/>
              <a:buNone/>
              <a:tabLst>
                <a:tab pos="723882" algn="l"/>
                <a:tab pos="1447764" algn="l"/>
                <a:tab pos="2171646" algn="l"/>
                <a:tab pos="2895528" algn="l"/>
                <a:tab pos="3619410" algn="l"/>
                <a:tab pos="4343291" algn="l"/>
                <a:tab pos="5067173" algn="l"/>
              </a:tabLst>
              <a:defRPr/>
            </a:pPr>
            <a:r>
              <a:rPr kumimoji="0" lang="en-US" altLang="en-US" sz="1200" b="0" i="0" u="none" strike="noStrike" kern="1200" cap="none" spc="0" normalizeH="0" baseline="0" noProof="0">
                <a:ln>
                  <a:noFill/>
                </a:ln>
                <a:solidFill>
                  <a:srgbClr val="000000"/>
                </a:solidFill>
                <a:effectLst/>
                <a:uLnTx/>
                <a:uFillTx/>
                <a:latin typeface="Arial"/>
                <a:ea typeface="msgothic"/>
                <a:cs typeface="msgothic"/>
              </a:rPr>
              <a:t>HR: 00.60 (95% CI: 0.47, 0.77)</a:t>
            </a:r>
          </a:p>
        </p:txBody>
      </p:sp>
    </p:spTree>
    <p:extLst>
      <p:ext uri="{BB962C8B-B14F-4D97-AF65-F5344CB8AC3E}">
        <p14:creationId xmlns:p14="http://schemas.microsoft.com/office/powerpoint/2010/main" val="3208078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330F6D-C09E-4043-B74C-DB043D163012}"/>
              </a:ext>
            </a:extLst>
          </p:cNvPr>
          <p:cNvSpPr/>
          <p:nvPr/>
        </p:nvSpPr>
        <p:spPr>
          <a:xfrm>
            <a:off x="2869328" y="5805377"/>
            <a:ext cx="6841742"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Image 22">
            <a:extLst>
              <a:ext uri="{FF2B5EF4-FFF2-40B4-BE49-F238E27FC236}">
                <a16:creationId xmlns:a16="http://schemas.microsoft.com/office/drawing/2014/main" id="{5D305CCD-BE75-3C4F-9783-28AC5E5060E6}"/>
              </a:ext>
            </a:extLst>
          </p:cNvPr>
          <p:cNvPicPr>
            <a:picLocks noChangeAspect="1"/>
          </p:cNvPicPr>
          <p:nvPr/>
        </p:nvPicPr>
        <p:blipFill>
          <a:blip r:embed="rId3"/>
          <a:stretch>
            <a:fillRect/>
          </a:stretch>
        </p:blipFill>
        <p:spPr>
          <a:xfrm>
            <a:off x="2869328" y="603108"/>
            <a:ext cx="6857509" cy="5939093"/>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a:off x="4958268" y="2245252"/>
            <a:ext cx="1228096" cy="3568036"/>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9089E8EE-7824-8E4D-8B26-C4153077F2C8}"/>
              </a:ext>
            </a:extLst>
          </p:cNvPr>
          <p:cNvSpPr>
            <a:spLocks noGrp="1"/>
          </p:cNvSpPr>
          <p:nvPr>
            <p:ph type="body" sz="quarter" idx="13"/>
          </p:nvPr>
        </p:nvSpPr>
        <p:spPr>
          <a:xfrm>
            <a:off x="517680" y="6415898"/>
            <a:ext cx="10756677" cy="365125"/>
          </a:xfrm>
        </p:spPr>
        <p:txBody>
          <a:bodyPr/>
          <a:lstStyle/>
          <a:p>
            <a:r>
              <a:rPr lang="en-CA">
                <a:solidFill>
                  <a:prstClr val="black"/>
                </a:solidFill>
                <a:latin typeface="Helvetica" pitchFamily="2" charset="0"/>
              </a:rPr>
              <a:t>T2D, type 2 diabetes.</a:t>
            </a:r>
          </a:p>
          <a:p>
            <a:r>
              <a:rPr lang="en-US">
                <a:solidFill>
                  <a:prstClr val="black"/>
                </a:solidFill>
                <a:latin typeface="Calibri" panose="020F0502020204030204"/>
              </a:rPr>
              <a:t>Diabetes Canada Clinical Practice Guidelines Expert Committee. Pharmacologic glycemic management of type 2 diabetes in adults: 2020 update. </a:t>
            </a:r>
            <a:r>
              <a:rPr lang="en-US" i="1">
                <a:solidFill>
                  <a:prstClr val="black"/>
                </a:solidFill>
                <a:latin typeface="Calibri" panose="020F0502020204030204"/>
              </a:rPr>
              <a:t>Can J </a:t>
            </a:r>
            <a:r>
              <a:rPr lang="en-US" i="1" err="1">
                <a:solidFill>
                  <a:prstClr val="black"/>
                </a:solidFill>
                <a:latin typeface="Calibri" panose="020F0502020204030204"/>
              </a:rPr>
              <a:t>Diabet</a:t>
            </a:r>
            <a:r>
              <a:rPr lang="en-US" i="1">
                <a:solidFill>
                  <a:prstClr val="black"/>
                </a:solidFill>
                <a:latin typeface="Calibri" panose="020F0502020204030204"/>
              </a:rPr>
              <a:t> </a:t>
            </a:r>
            <a:r>
              <a:rPr lang="en-US">
                <a:solidFill>
                  <a:prstClr val="black"/>
                </a:solidFill>
                <a:latin typeface="Calibri" panose="020F0502020204030204"/>
              </a:rPr>
              <a:t>2020;44:575-591. </a:t>
            </a:r>
            <a:endParaRPr lang="en-CA">
              <a:solidFill>
                <a:prstClr val="black"/>
              </a:solidFill>
              <a:latin typeface="Calibri" panose="020F0502020204030204"/>
            </a:endParaRPr>
          </a:p>
        </p:txBody>
      </p:sp>
      <p:sp>
        <p:nvSpPr>
          <p:cNvPr id="13" name="Slide Number Placeholder 7">
            <a:extLst>
              <a:ext uri="{FF2B5EF4-FFF2-40B4-BE49-F238E27FC236}">
                <a16:creationId xmlns:a16="http://schemas.microsoft.com/office/drawing/2014/main" id="{9F44E0A4-6FA8-BD41-8178-E3E7AB6CDB93}"/>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26</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FB150B-161A-44DB-8972-B3B980B774C2}"/>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6" name="Picture 15" descr="A picture containing logo&#10;&#10;Description automatically generated">
            <a:extLst>
              <a:ext uri="{FF2B5EF4-FFF2-40B4-BE49-F238E27FC236}">
                <a16:creationId xmlns:a16="http://schemas.microsoft.com/office/drawing/2014/main" id="{7F67F21E-A1A8-431D-8009-3BD86210E90E}"/>
              </a:ext>
            </a:extLst>
          </p:cNvPr>
          <p:cNvPicPr>
            <a:picLocks noChangeAspect="1"/>
          </p:cNvPicPr>
          <p:nvPr/>
        </p:nvPicPr>
        <p:blipFill>
          <a:blip r:embed="rId4"/>
          <a:stretch>
            <a:fillRect/>
          </a:stretch>
        </p:blipFill>
        <p:spPr>
          <a:xfrm>
            <a:off x="176636" y="121368"/>
            <a:ext cx="1049867" cy="474133"/>
          </a:xfrm>
          <a:prstGeom prst="rect">
            <a:avLst/>
          </a:prstGeom>
        </p:spPr>
      </p:pic>
    </p:spTree>
    <p:extLst>
      <p:ext uri="{BB962C8B-B14F-4D97-AF65-F5344CB8AC3E}">
        <p14:creationId xmlns:p14="http://schemas.microsoft.com/office/powerpoint/2010/main" val="3578115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1 </a:t>
            </a:r>
          </a:p>
        </p:txBody>
      </p:sp>
      <p:pic>
        <p:nvPicPr>
          <p:cNvPr id="48" name="Main graphic"/>
          <p:cNvPicPr/>
          <p:nvPr/>
        </p:nvPicPr>
        <p:blipFill>
          <a:blip r:embed="rId3"/>
          <a:stretch/>
        </p:blipFill>
        <p:spPr>
          <a:xfrm>
            <a:off x="1524000" y="0"/>
            <a:ext cx="9144000" cy="6855120"/>
          </a:xfrm>
          <a:prstGeom prst="rect">
            <a:avLst/>
          </a:prstGeom>
          <a:ln>
            <a:noFill/>
          </a:ln>
        </p:spPr>
      </p:pic>
      <p:pic>
        <p:nvPicPr>
          <p:cNvPr id="51" name="Logo"/>
          <p:cNvPicPr/>
          <p:nvPr/>
        </p:nvPicPr>
        <p:blipFill>
          <a:blip r:embed="rId4"/>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ct 44">
            <a:extLst>
              <a:ext uri="{FF2B5EF4-FFF2-40B4-BE49-F238E27FC236}">
                <a16:creationId xmlns:a16="http://schemas.microsoft.com/office/drawing/2014/main" id="{EBF829FC-E4C0-4066-9B08-AF2D2588DC17}"/>
              </a:ext>
            </a:extLst>
          </p:cNvPr>
          <p:cNvGraphicFramePr>
            <a:graphicFrameLocks noChangeAspect="1"/>
          </p:cNvGraphicFramePr>
          <p:nvPr/>
        </p:nvGraphicFramePr>
        <p:xfrm>
          <a:off x="1335529" y="1630688"/>
          <a:ext cx="4404271" cy="3936000"/>
        </p:xfrm>
        <a:graphic>
          <a:graphicData uri="http://schemas.openxmlformats.org/presentationml/2006/ole">
            <mc:AlternateContent xmlns:mc="http://schemas.openxmlformats.org/markup-compatibility/2006">
              <mc:Choice xmlns:v="urn:schemas-microsoft-com:vml" Requires="v">
                <p:oleObj r:id="rId3" imgW="4419000" imgH="3949200" progId="">
                  <p:embed/>
                </p:oleObj>
              </mc:Choice>
              <mc:Fallback>
                <p:oleObj r:id="rId3" imgW="4419000" imgH="3949200" progId="">
                  <p:embed/>
                  <p:pic>
                    <p:nvPicPr>
                      <p:cNvPr id="45" name="Object 44">
                        <a:extLst>
                          <a:ext uri="{FF2B5EF4-FFF2-40B4-BE49-F238E27FC236}">
                            <a16:creationId xmlns:a16="http://schemas.microsoft.com/office/drawing/2014/main" id="{EBF829FC-E4C0-4066-9B08-AF2D2588DC17}"/>
                          </a:ext>
                        </a:extLst>
                      </p:cNvPr>
                      <p:cNvPicPr/>
                      <p:nvPr/>
                    </p:nvPicPr>
                    <p:blipFill>
                      <a:blip r:embed="rId4"/>
                      <a:stretch>
                        <a:fillRect/>
                      </a:stretch>
                    </p:blipFill>
                    <p:spPr>
                      <a:xfrm>
                        <a:off x="1335529" y="1630688"/>
                        <a:ext cx="4404271" cy="393600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1F39715C-0E51-476E-99A4-A5B29DDE0826}"/>
              </a:ext>
            </a:extLst>
          </p:cNvPr>
          <p:cNvGraphicFramePr>
            <a:graphicFrameLocks noChangeAspect="1"/>
          </p:cNvGraphicFramePr>
          <p:nvPr/>
        </p:nvGraphicFramePr>
        <p:xfrm>
          <a:off x="6674336" y="1610931"/>
          <a:ext cx="4409565" cy="3940800"/>
        </p:xfrm>
        <a:graphic>
          <a:graphicData uri="http://schemas.openxmlformats.org/presentationml/2006/ole">
            <mc:AlternateContent xmlns:mc="http://schemas.openxmlformats.org/markup-compatibility/2006">
              <mc:Choice xmlns:v="urn:schemas-microsoft-com:vml" Requires="v">
                <p:oleObj r:id="rId5" imgW="4406040" imgH="3936240" progId="">
                  <p:embed/>
                </p:oleObj>
              </mc:Choice>
              <mc:Fallback>
                <p:oleObj r:id="rId5" imgW="4406040" imgH="3936240" progId="">
                  <p:embed/>
                  <p:pic>
                    <p:nvPicPr>
                      <p:cNvPr id="44" name="Object 43">
                        <a:extLst>
                          <a:ext uri="{FF2B5EF4-FFF2-40B4-BE49-F238E27FC236}">
                            <a16:creationId xmlns:a16="http://schemas.microsoft.com/office/drawing/2014/main" id="{1F39715C-0E51-476E-99A4-A5B29DDE0826}"/>
                          </a:ext>
                        </a:extLst>
                      </p:cNvPr>
                      <p:cNvPicPr/>
                      <p:nvPr/>
                    </p:nvPicPr>
                    <p:blipFill>
                      <a:blip r:embed="rId6"/>
                      <a:stretch>
                        <a:fillRect/>
                      </a:stretch>
                    </p:blipFill>
                    <p:spPr>
                      <a:xfrm>
                        <a:off x="6674336" y="1610931"/>
                        <a:ext cx="4409565" cy="39408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DDDAD7-04ED-421A-90EA-4724D712C907}"/>
              </a:ext>
            </a:extLst>
          </p:cNvPr>
          <p:cNvSpPr>
            <a:spLocks noGrp="1"/>
          </p:cNvSpPr>
          <p:nvPr>
            <p:ph type="title"/>
          </p:nvPr>
        </p:nvSpPr>
        <p:spPr/>
        <p:txBody>
          <a:bodyPr>
            <a:normAutofit/>
          </a:bodyPr>
          <a:lstStyle/>
          <a:p>
            <a:r>
              <a:rPr lang="en-CA"/>
              <a:t>CV Outcomes According to Baseline UACR</a:t>
            </a:r>
          </a:p>
        </p:txBody>
      </p:sp>
      <p:sp>
        <p:nvSpPr>
          <p:cNvPr id="3" name="Footer Placeholder 2">
            <a:extLst>
              <a:ext uri="{FF2B5EF4-FFF2-40B4-BE49-F238E27FC236}">
                <a16:creationId xmlns:a16="http://schemas.microsoft.com/office/drawing/2014/main" id="{DC0F383B-83D0-4673-AB89-90DC4CC0F7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UACR, urinary albumin-to creatinine ratio.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Adapted from </a:t>
            </a:r>
            <a:r>
              <a:rPr kumimoji="0" lang="en-US"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Scirica</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BM et al. JAMA </a:t>
            </a:r>
            <a:r>
              <a:rPr kumimoji="0" lang="en-US"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Cardiol</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2018;3:155-163.</a:t>
            </a:r>
          </a:p>
        </p:txBody>
      </p:sp>
      <p:grpSp>
        <p:nvGrpSpPr>
          <p:cNvPr id="7" name="Group 6">
            <a:extLst>
              <a:ext uri="{FF2B5EF4-FFF2-40B4-BE49-F238E27FC236}">
                <a16:creationId xmlns:a16="http://schemas.microsoft.com/office/drawing/2014/main" id="{F2F94E8F-14B0-4F24-B3FE-C10C15E400D9}"/>
              </a:ext>
            </a:extLst>
          </p:cNvPr>
          <p:cNvGrpSpPr/>
          <p:nvPr/>
        </p:nvGrpSpPr>
        <p:grpSpPr>
          <a:xfrm>
            <a:off x="447504" y="1560538"/>
            <a:ext cx="910543" cy="4190306"/>
            <a:chOff x="4317" y="1813889"/>
            <a:chExt cx="985315" cy="4474205"/>
          </a:xfrm>
        </p:grpSpPr>
        <p:grpSp>
          <p:nvGrpSpPr>
            <p:cNvPr id="17" name="Group 16">
              <a:extLst>
                <a:ext uri="{FF2B5EF4-FFF2-40B4-BE49-F238E27FC236}">
                  <a16:creationId xmlns:a16="http://schemas.microsoft.com/office/drawing/2014/main" id="{1CEC66A6-B97A-4ACE-A799-0CC9EC8F4E66}"/>
                </a:ext>
              </a:extLst>
            </p:cNvPr>
            <p:cNvGrpSpPr/>
            <p:nvPr/>
          </p:nvGrpSpPr>
          <p:grpSpPr>
            <a:xfrm>
              <a:off x="519199" y="1847651"/>
              <a:ext cx="470433" cy="4440443"/>
              <a:chOff x="519199" y="1847651"/>
              <a:chExt cx="470433" cy="4440443"/>
            </a:xfrm>
          </p:grpSpPr>
          <p:sp>
            <p:nvSpPr>
              <p:cNvPr id="19" name="TextBox 18">
                <a:extLst>
                  <a:ext uri="{FF2B5EF4-FFF2-40B4-BE49-F238E27FC236}">
                    <a16:creationId xmlns:a16="http://schemas.microsoft.com/office/drawing/2014/main" id="{D287BFD4-A48D-4609-B7F6-9BC6EAEFD665}"/>
                  </a:ext>
                </a:extLst>
              </p:cNvPr>
              <p:cNvSpPr txBox="1"/>
              <p:nvPr/>
            </p:nvSpPr>
            <p:spPr>
              <a:xfrm>
                <a:off x="519199" y="1847651"/>
                <a:ext cx="470433"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10</a:t>
                </a:r>
              </a:p>
            </p:txBody>
          </p:sp>
          <p:sp>
            <p:nvSpPr>
              <p:cNvPr id="20" name="TextBox 19">
                <a:extLst>
                  <a:ext uri="{FF2B5EF4-FFF2-40B4-BE49-F238E27FC236}">
                    <a16:creationId xmlns:a16="http://schemas.microsoft.com/office/drawing/2014/main" id="{EA5DBD96-5F93-4314-BB96-ED35097D7331}"/>
                  </a:ext>
                </a:extLst>
              </p:cNvPr>
              <p:cNvSpPr txBox="1"/>
              <p:nvPr/>
            </p:nvSpPr>
            <p:spPr>
              <a:xfrm>
                <a:off x="654500" y="2645929"/>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8</a:t>
                </a:r>
              </a:p>
            </p:txBody>
          </p:sp>
          <p:sp>
            <p:nvSpPr>
              <p:cNvPr id="21" name="TextBox 20">
                <a:extLst>
                  <a:ext uri="{FF2B5EF4-FFF2-40B4-BE49-F238E27FC236}">
                    <a16:creationId xmlns:a16="http://schemas.microsoft.com/office/drawing/2014/main" id="{F8C6567A-AA1F-4CE0-9C04-63F64A7C2A0C}"/>
                  </a:ext>
                </a:extLst>
              </p:cNvPr>
              <p:cNvSpPr txBox="1"/>
              <p:nvPr/>
            </p:nvSpPr>
            <p:spPr>
              <a:xfrm>
                <a:off x="654500" y="3444205"/>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6</a:t>
                </a:r>
              </a:p>
            </p:txBody>
          </p:sp>
          <p:sp>
            <p:nvSpPr>
              <p:cNvPr id="22" name="TextBox 21">
                <a:extLst>
                  <a:ext uri="{FF2B5EF4-FFF2-40B4-BE49-F238E27FC236}">
                    <a16:creationId xmlns:a16="http://schemas.microsoft.com/office/drawing/2014/main" id="{D3847751-F0AD-40D4-BD4B-01B8FCA18C4F}"/>
                  </a:ext>
                </a:extLst>
              </p:cNvPr>
              <p:cNvSpPr txBox="1"/>
              <p:nvPr/>
            </p:nvSpPr>
            <p:spPr>
              <a:xfrm>
                <a:off x="654500" y="4242482"/>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4</a:t>
                </a:r>
              </a:p>
            </p:txBody>
          </p:sp>
          <p:sp>
            <p:nvSpPr>
              <p:cNvPr id="23" name="TextBox 22">
                <a:extLst>
                  <a:ext uri="{FF2B5EF4-FFF2-40B4-BE49-F238E27FC236}">
                    <a16:creationId xmlns:a16="http://schemas.microsoft.com/office/drawing/2014/main" id="{65CAD4DF-9D5D-4387-8105-041F6712BD86}"/>
                  </a:ext>
                </a:extLst>
              </p:cNvPr>
              <p:cNvSpPr txBox="1"/>
              <p:nvPr/>
            </p:nvSpPr>
            <p:spPr>
              <a:xfrm>
                <a:off x="654500" y="5040760"/>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2</a:t>
                </a:r>
              </a:p>
            </p:txBody>
          </p:sp>
          <p:sp>
            <p:nvSpPr>
              <p:cNvPr id="24" name="TextBox 23">
                <a:extLst>
                  <a:ext uri="{FF2B5EF4-FFF2-40B4-BE49-F238E27FC236}">
                    <a16:creationId xmlns:a16="http://schemas.microsoft.com/office/drawing/2014/main" id="{E36F3417-B527-45BC-8185-C2C0F15D53A6}"/>
                  </a:ext>
                </a:extLst>
              </p:cNvPr>
              <p:cNvSpPr txBox="1"/>
              <p:nvPr/>
            </p:nvSpPr>
            <p:spPr>
              <a:xfrm>
                <a:off x="654500" y="5839036"/>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18" name="TextBox 17">
              <a:extLst>
                <a:ext uri="{FF2B5EF4-FFF2-40B4-BE49-F238E27FC236}">
                  <a16:creationId xmlns:a16="http://schemas.microsoft.com/office/drawing/2014/main" id="{A104FE7E-860B-4D92-BF05-887B5EC7020B}"/>
                </a:ext>
              </a:extLst>
            </p:cNvPr>
            <p:cNvSpPr txBox="1"/>
            <p:nvPr/>
          </p:nvSpPr>
          <p:spPr>
            <a:xfrm rot="16200000">
              <a:off x="-1944627" y="3762833"/>
              <a:ext cx="4397464" cy="499576"/>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2-year Kaplan-Meier Estimates (%)</a:t>
              </a:r>
            </a:p>
          </p:txBody>
        </p:sp>
      </p:grpSp>
      <p:grpSp>
        <p:nvGrpSpPr>
          <p:cNvPr id="8" name="Group 7">
            <a:extLst>
              <a:ext uri="{FF2B5EF4-FFF2-40B4-BE49-F238E27FC236}">
                <a16:creationId xmlns:a16="http://schemas.microsoft.com/office/drawing/2014/main" id="{5866B62C-358A-4484-9D43-CBD76A4D3A05}"/>
              </a:ext>
            </a:extLst>
          </p:cNvPr>
          <p:cNvGrpSpPr/>
          <p:nvPr/>
        </p:nvGrpSpPr>
        <p:grpSpPr>
          <a:xfrm>
            <a:off x="1239922" y="5544626"/>
            <a:ext cx="4769958" cy="720011"/>
            <a:chOff x="986888" y="6138501"/>
            <a:chExt cx="5161680" cy="768793"/>
          </a:xfrm>
        </p:grpSpPr>
        <p:grpSp>
          <p:nvGrpSpPr>
            <p:cNvPr id="9" name="Group 8">
              <a:extLst>
                <a:ext uri="{FF2B5EF4-FFF2-40B4-BE49-F238E27FC236}">
                  <a16:creationId xmlns:a16="http://schemas.microsoft.com/office/drawing/2014/main" id="{BADB97A8-E740-4EDA-8484-B5CAA0F37394}"/>
                </a:ext>
              </a:extLst>
            </p:cNvPr>
            <p:cNvGrpSpPr/>
            <p:nvPr/>
          </p:nvGrpSpPr>
          <p:grpSpPr>
            <a:xfrm>
              <a:off x="986888" y="6138501"/>
              <a:ext cx="5161680" cy="449058"/>
              <a:chOff x="986888" y="6138501"/>
              <a:chExt cx="5161680" cy="449058"/>
            </a:xfrm>
          </p:grpSpPr>
          <p:sp>
            <p:nvSpPr>
              <p:cNvPr id="11" name="TextBox 10">
                <a:extLst>
                  <a:ext uri="{FF2B5EF4-FFF2-40B4-BE49-F238E27FC236}">
                    <a16:creationId xmlns:a16="http://schemas.microsoft.com/office/drawing/2014/main" id="{16A71D38-C01C-469A-AA95-F9DC3D128FB5}"/>
                  </a:ext>
                </a:extLst>
              </p:cNvPr>
              <p:cNvSpPr txBox="1"/>
              <p:nvPr/>
            </p:nvSpPr>
            <p:spPr>
              <a:xfrm>
                <a:off x="5473323" y="6138501"/>
                <a:ext cx="675245" cy="4490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900</a:t>
                </a:r>
              </a:p>
            </p:txBody>
          </p:sp>
          <p:sp>
            <p:nvSpPr>
              <p:cNvPr id="12" name="TextBox 11">
                <a:extLst>
                  <a:ext uri="{FF2B5EF4-FFF2-40B4-BE49-F238E27FC236}">
                    <a16:creationId xmlns:a16="http://schemas.microsoft.com/office/drawing/2014/main" id="{8BF9EA4F-9597-45C3-8191-2C2A4F2E9D3A}"/>
                  </a:ext>
                </a:extLst>
              </p:cNvPr>
              <p:cNvSpPr txBox="1"/>
              <p:nvPr/>
            </p:nvSpPr>
            <p:spPr>
              <a:xfrm>
                <a:off x="457916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720</a:t>
                </a:r>
              </a:p>
            </p:txBody>
          </p:sp>
          <p:sp>
            <p:nvSpPr>
              <p:cNvPr id="13" name="TextBox 12">
                <a:extLst>
                  <a:ext uri="{FF2B5EF4-FFF2-40B4-BE49-F238E27FC236}">
                    <a16:creationId xmlns:a16="http://schemas.microsoft.com/office/drawing/2014/main" id="{5D0BBEDD-D98A-410F-A0B2-22286666075F}"/>
                  </a:ext>
                </a:extLst>
              </p:cNvPr>
              <p:cNvSpPr txBox="1"/>
              <p:nvPr/>
            </p:nvSpPr>
            <p:spPr>
              <a:xfrm>
                <a:off x="2710621"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360</a:t>
                </a:r>
              </a:p>
            </p:txBody>
          </p:sp>
          <p:sp>
            <p:nvSpPr>
              <p:cNvPr id="14" name="TextBox 13">
                <a:extLst>
                  <a:ext uri="{FF2B5EF4-FFF2-40B4-BE49-F238E27FC236}">
                    <a16:creationId xmlns:a16="http://schemas.microsoft.com/office/drawing/2014/main" id="{FC66AACF-071D-4FC8-8374-DFDBA300147F}"/>
                  </a:ext>
                </a:extLst>
              </p:cNvPr>
              <p:cNvSpPr txBox="1"/>
              <p:nvPr/>
            </p:nvSpPr>
            <p:spPr>
              <a:xfrm>
                <a:off x="3647033"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540</a:t>
                </a:r>
              </a:p>
            </p:txBody>
          </p:sp>
          <p:sp>
            <p:nvSpPr>
              <p:cNvPr id="15" name="TextBox 14">
                <a:extLst>
                  <a:ext uri="{FF2B5EF4-FFF2-40B4-BE49-F238E27FC236}">
                    <a16:creationId xmlns:a16="http://schemas.microsoft.com/office/drawing/2014/main" id="{160C79EA-CD2E-4A5E-B59B-D6F7487120EC}"/>
                  </a:ext>
                </a:extLst>
              </p:cNvPr>
              <p:cNvSpPr txBox="1"/>
              <p:nvPr/>
            </p:nvSpPr>
            <p:spPr>
              <a:xfrm>
                <a:off x="1781065"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180</a:t>
                </a:r>
              </a:p>
            </p:txBody>
          </p:sp>
          <p:sp>
            <p:nvSpPr>
              <p:cNvPr id="16" name="TextBox 15">
                <a:extLst>
                  <a:ext uri="{FF2B5EF4-FFF2-40B4-BE49-F238E27FC236}">
                    <a16:creationId xmlns:a16="http://schemas.microsoft.com/office/drawing/2014/main" id="{A492B263-5996-43A3-A43E-70ED6377E7A6}"/>
                  </a:ext>
                </a:extLst>
              </p:cNvPr>
              <p:cNvSpPr txBox="1"/>
              <p:nvPr/>
            </p:nvSpPr>
            <p:spPr>
              <a:xfrm>
                <a:off x="986888" y="6138501"/>
                <a:ext cx="335133"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10" name="TextBox 9">
              <a:extLst>
                <a:ext uri="{FF2B5EF4-FFF2-40B4-BE49-F238E27FC236}">
                  <a16:creationId xmlns:a16="http://schemas.microsoft.com/office/drawing/2014/main" id="{1B082832-B91F-49CA-90CE-CC8B0B338B7E}"/>
                </a:ext>
              </a:extLst>
            </p:cNvPr>
            <p:cNvSpPr txBox="1"/>
            <p:nvPr/>
          </p:nvSpPr>
          <p:spPr>
            <a:xfrm>
              <a:off x="1383290" y="6414350"/>
              <a:ext cx="4056851" cy="49294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Time from randomization (days)</a:t>
              </a:r>
            </a:p>
          </p:txBody>
        </p:sp>
      </p:grpSp>
      <p:grpSp>
        <p:nvGrpSpPr>
          <p:cNvPr id="28" name="Group 27">
            <a:extLst>
              <a:ext uri="{FF2B5EF4-FFF2-40B4-BE49-F238E27FC236}">
                <a16:creationId xmlns:a16="http://schemas.microsoft.com/office/drawing/2014/main" id="{88E3987C-0D26-409F-940A-6A71BD7C06CB}"/>
              </a:ext>
            </a:extLst>
          </p:cNvPr>
          <p:cNvGrpSpPr/>
          <p:nvPr/>
        </p:nvGrpSpPr>
        <p:grpSpPr>
          <a:xfrm>
            <a:off x="6583767" y="5544626"/>
            <a:ext cx="4786023" cy="720011"/>
            <a:chOff x="849561" y="6138501"/>
            <a:chExt cx="5179066" cy="768793"/>
          </a:xfrm>
        </p:grpSpPr>
        <p:grpSp>
          <p:nvGrpSpPr>
            <p:cNvPr id="29" name="Group 28">
              <a:extLst>
                <a:ext uri="{FF2B5EF4-FFF2-40B4-BE49-F238E27FC236}">
                  <a16:creationId xmlns:a16="http://schemas.microsoft.com/office/drawing/2014/main" id="{0D868037-64CD-409E-B294-C154DDD4EB9E}"/>
                </a:ext>
              </a:extLst>
            </p:cNvPr>
            <p:cNvGrpSpPr/>
            <p:nvPr/>
          </p:nvGrpSpPr>
          <p:grpSpPr>
            <a:xfrm>
              <a:off x="849561" y="6138501"/>
              <a:ext cx="5179066" cy="449058"/>
              <a:chOff x="849561" y="6138501"/>
              <a:chExt cx="5179066" cy="449058"/>
            </a:xfrm>
          </p:grpSpPr>
          <p:sp>
            <p:nvSpPr>
              <p:cNvPr id="31" name="TextBox 30">
                <a:extLst>
                  <a:ext uri="{FF2B5EF4-FFF2-40B4-BE49-F238E27FC236}">
                    <a16:creationId xmlns:a16="http://schemas.microsoft.com/office/drawing/2014/main" id="{D4421ED8-C261-4003-A2A8-D031D441FEAA}"/>
                  </a:ext>
                </a:extLst>
              </p:cNvPr>
              <p:cNvSpPr txBox="1"/>
              <p:nvPr/>
            </p:nvSpPr>
            <p:spPr>
              <a:xfrm>
                <a:off x="5353382" y="6138501"/>
                <a:ext cx="675245" cy="4490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900</a:t>
                </a:r>
              </a:p>
            </p:txBody>
          </p:sp>
          <p:sp>
            <p:nvSpPr>
              <p:cNvPr id="32" name="TextBox 31">
                <a:extLst>
                  <a:ext uri="{FF2B5EF4-FFF2-40B4-BE49-F238E27FC236}">
                    <a16:creationId xmlns:a16="http://schemas.microsoft.com/office/drawing/2014/main" id="{0CC37BC1-732D-474C-B55F-593E25FAC023}"/>
                  </a:ext>
                </a:extLst>
              </p:cNvPr>
              <p:cNvSpPr txBox="1"/>
              <p:nvPr/>
            </p:nvSpPr>
            <p:spPr>
              <a:xfrm>
                <a:off x="444404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720</a:t>
                </a:r>
              </a:p>
            </p:txBody>
          </p:sp>
          <p:sp>
            <p:nvSpPr>
              <p:cNvPr id="33" name="TextBox 32">
                <a:extLst>
                  <a:ext uri="{FF2B5EF4-FFF2-40B4-BE49-F238E27FC236}">
                    <a16:creationId xmlns:a16="http://schemas.microsoft.com/office/drawing/2014/main" id="{83B143D1-696E-4A68-B6AA-AC6672A92BB3}"/>
                  </a:ext>
                </a:extLst>
              </p:cNvPr>
              <p:cNvSpPr txBox="1"/>
              <p:nvPr/>
            </p:nvSpPr>
            <p:spPr>
              <a:xfrm>
                <a:off x="2575502"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360</a:t>
                </a:r>
              </a:p>
            </p:txBody>
          </p:sp>
          <p:sp>
            <p:nvSpPr>
              <p:cNvPr id="34" name="TextBox 33">
                <a:extLst>
                  <a:ext uri="{FF2B5EF4-FFF2-40B4-BE49-F238E27FC236}">
                    <a16:creationId xmlns:a16="http://schemas.microsoft.com/office/drawing/2014/main" id="{8392D806-28E3-4EAC-BE39-47EC8B9FDE91}"/>
                  </a:ext>
                </a:extLst>
              </p:cNvPr>
              <p:cNvSpPr txBox="1"/>
              <p:nvPr/>
            </p:nvSpPr>
            <p:spPr>
              <a:xfrm>
                <a:off x="352391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540</a:t>
                </a:r>
              </a:p>
            </p:txBody>
          </p:sp>
          <p:sp>
            <p:nvSpPr>
              <p:cNvPr id="35" name="TextBox 34">
                <a:extLst>
                  <a:ext uri="{FF2B5EF4-FFF2-40B4-BE49-F238E27FC236}">
                    <a16:creationId xmlns:a16="http://schemas.microsoft.com/office/drawing/2014/main" id="{DF0BC545-C391-49A6-88AF-1C2E26CAA007}"/>
                  </a:ext>
                </a:extLst>
              </p:cNvPr>
              <p:cNvSpPr txBox="1"/>
              <p:nvPr/>
            </p:nvSpPr>
            <p:spPr>
              <a:xfrm>
                <a:off x="165794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180</a:t>
                </a:r>
              </a:p>
            </p:txBody>
          </p:sp>
          <p:sp>
            <p:nvSpPr>
              <p:cNvPr id="36" name="TextBox 35">
                <a:extLst>
                  <a:ext uri="{FF2B5EF4-FFF2-40B4-BE49-F238E27FC236}">
                    <a16:creationId xmlns:a16="http://schemas.microsoft.com/office/drawing/2014/main" id="{57506574-97FD-4D67-8B42-4541DDA1F381}"/>
                  </a:ext>
                </a:extLst>
              </p:cNvPr>
              <p:cNvSpPr txBox="1"/>
              <p:nvPr/>
            </p:nvSpPr>
            <p:spPr>
              <a:xfrm>
                <a:off x="849561" y="6138501"/>
                <a:ext cx="335134"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30" name="TextBox 29">
              <a:extLst>
                <a:ext uri="{FF2B5EF4-FFF2-40B4-BE49-F238E27FC236}">
                  <a16:creationId xmlns:a16="http://schemas.microsoft.com/office/drawing/2014/main" id="{059C6CCF-B07F-442F-983A-A411C57CC6A6}"/>
                </a:ext>
              </a:extLst>
            </p:cNvPr>
            <p:cNvSpPr txBox="1"/>
            <p:nvPr/>
          </p:nvSpPr>
          <p:spPr>
            <a:xfrm>
              <a:off x="1383290" y="6414350"/>
              <a:ext cx="4056852" cy="49294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Time from randomization (days)</a:t>
              </a:r>
            </a:p>
          </p:txBody>
        </p:sp>
      </p:grpSp>
      <p:sp>
        <p:nvSpPr>
          <p:cNvPr id="38" name="TextBox 37">
            <a:extLst>
              <a:ext uri="{FF2B5EF4-FFF2-40B4-BE49-F238E27FC236}">
                <a16:creationId xmlns:a16="http://schemas.microsoft.com/office/drawing/2014/main" id="{BC1081A9-9D6D-4E40-AFC2-D793612F3EC4}"/>
              </a:ext>
            </a:extLst>
          </p:cNvPr>
          <p:cNvSpPr txBox="1"/>
          <p:nvPr/>
        </p:nvSpPr>
        <p:spPr>
          <a:xfrm>
            <a:off x="9854767" y="2507137"/>
            <a:ext cx="1566454"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11708"/>
                </a:solidFill>
                <a:effectLst/>
                <a:uLnTx/>
                <a:uFillTx/>
                <a:latin typeface="Arial Narrow" panose="020B0606020202030204" pitchFamily="34" charset="0"/>
                <a:ea typeface="Verdana" panose="020B0604030504040204" pitchFamily="34" charset="0"/>
                <a:cs typeface="+mn-cs"/>
              </a:rPr>
              <a:t>&gt; 34 mmol/mol</a:t>
            </a:r>
          </a:p>
        </p:txBody>
      </p:sp>
      <p:sp>
        <p:nvSpPr>
          <p:cNvPr id="39" name="TextBox 38">
            <a:extLst>
              <a:ext uri="{FF2B5EF4-FFF2-40B4-BE49-F238E27FC236}">
                <a16:creationId xmlns:a16="http://schemas.microsoft.com/office/drawing/2014/main" id="{B738D765-5049-4719-862A-9799C899078C}"/>
              </a:ext>
            </a:extLst>
          </p:cNvPr>
          <p:cNvSpPr txBox="1"/>
          <p:nvPr/>
        </p:nvSpPr>
        <p:spPr>
          <a:xfrm>
            <a:off x="9673627" y="3124287"/>
            <a:ext cx="1747593"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3.4-34 mmol/mol</a:t>
            </a:r>
          </a:p>
        </p:txBody>
      </p:sp>
      <p:sp>
        <p:nvSpPr>
          <p:cNvPr id="40" name="TextBox 39">
            <a:extLst>
              <a:ext uri="{FF2B5EF4-FFF2-40B4-BE49-F238E27FC236}">
                <a16:creationId xmlns:a16="http://schemas.microsoft.com/office/drawing/2014/main" id="{2BC09BCF-CD09-4671-BF16-6ACAD1282494}"/>
              </a:ext>
            </a:extLst>
          </p:cNvPr>
          <p:cNvSpPr txBox="1"/>
          <p:nvPr/>
        </p:nvSpPr>
        <p:spPr>
          <a:xfrm>
            <a:off x="10327652" y="3679216"/>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1.1-3.3</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mmol/mol</a:t>
            </a:r>
          </a:p>
        </p:txBody>
      </p:sp>
      <p:sp>
        <p:nvSpPr>
          <p:cNvPr id="41" name="TextBox 40">
            <a:extLst>
              <a:ext uri="{FF2B5EF4-FFF2-40B4-BE49-F238E27FC236}">
                <a16:creationId xmlns:a16="http://schemas.microsoft.com/office/drawing/2014/main" id="{B3510D68-34BC-4FA1-B9E5-D5EDD41491F7}"/>
              </a:ext>
            </a:extLst>
          </p:cNvPr>
          <p:cNvSpPr txBox="1"/>
          <p:nvPr/>
        </p:nvSpPr>
        <p:spPr>
          <a:xfrm>
            <a:off x="10029492" y="4844227"/>
            <a:ext cx="1391728"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&lt;1 mmol/mol</a:t>
            </a:r>
          </a:p>
        </p:txBody>
      </p:sp>
      <p:sp>
        <p:nvSpPr>
          <p:cNvPr id="42" name="TextBox 41">
            <a:extLst>
              <a:ext uri="{FF2B5EF4-FFF2-40B4-BE49-F238E27FC236}">
                <a16:creationId xmlns:a16="http://schemas.microsoft.com/office/drawing/2014/main" id="{C87928AC-BC3D-426A-88A3-5BC29D7868F0}"/>
              </a:ext>
            </a:extLst>
          </p:cNvPr>
          <p:cNvSpPr txBox="1"/>
          <p:nvPr/>
        </p:nvSpPr>
        <p:spPr>
          <a:xfrm>
            <a:off x="1569309" y="1349236"/>
            <a:ext cx="4055919"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prstClr val="black"/>
                </a:solidFill>
                <a:effectLst/>
                <a:uLnTx/>
                <a:uFillTx/>
                <a:latin typeface="Georgia" panose="02040502050405020303" pitchFamily="18" charset="0"/>
                <a:ea typeface="+mn-ea"/>
                <a:cs typeface="+mn-cs"/>
              </a:rPr>
              <a:t>Myocardial Infarction</a:t>
            </a:r>
          </a:p>
        </p:txBody>
      </p:sp>
      <p:sp>
        <p:nvSpPr>
          <p:cNvPr id="43" name="TextBox 42">
            <a:extLst>
              <a:ext uri="{FF2B5EF4-FFF2-40B4-BE49-F238E27FC236}">
                <a16:creationId xmlns:a16="http://schemas.microsoft.com/office/drawing/2014/main" id="{3F71446A-919B-4B2B-B1C1-0724E5F7EB37}"/>
              </a:ext>
            </a:extLst>
          </p:cNvPr>
          <p:cNvSpPr txBox="1"/>
          <p:nvPr/>
        </p:nvSpPr>
        <p:spPr>
          <a:xfrm>
            <a:off x="6841939" y="1349236"/>
            <a:ext cx="4150495"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prstClr val="black"/>
                </a:solidFill>
                <a:effectLst/>
                <a:uLnTx/>
                <a:uFillTx/>
                <a:latin typeface="Georgia" panose="02040502050405020303" pitchFamily="18" charset="0"/>
                <a:ea typeface="+mn-ea"/>
                <a:cs typeface="+mn-cs"/>
              </a:rPr>
              <a:t>Hospitalization for HF</a:t>
            </a:r>
          </a:p>
        </p:txBody>
      </p:sp>
      <p:sp>
        <p:nvSpPr>
          <p:cNvPr id="48" name="TextBox 47">
            <a:extLst>
              <a:ext uri="{FF2B5EF4-FFF2-40B4-BE49-F238E27FC236}">
                <a16:creationId xmlns:a16="http://schemas.microsoft.com/office/drawing/2014/main" id="{0A8E3C60-91BB-4584-A459-4DAB91882241}"/>
              </a:ext>
            </a:extLst>
          </p:cNvPr>
          <p:cNvSpPr txBox="1"/>
          <p:nvPr/>
        </p:nvSpPr>
        <p:spPr>
          <a:xfrm>
            <a:off x="4532922" y="1961640"/>
            <a:ext cx="1508746"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11708"/>
                </a:solidFill>
                <a:effectLst/>
                <a:uLnTx/>
                <a:uFillTx/>
                <a:latin typeface="Arial Narrow" panose="020B0606020202030204" pitchFamily="34" charset="0"/>
                <a:ea typeface="Verdana" panose="020B0604030504040204" pitchFamily="34" charset="0"/>
                <a:cs typeface="+mn-cs"/>
              </a:rPr>
              <a:t>&gt;34 mmol/mol</a:t>
            </a:r>
          </a:p>
        </p:txBody>
      </p:sp>
      <p:sp>
        <p:nvSpPr>
          <p:cNvPr id="49" name="TextBox 48">
            <a:extLst>
              <a:ext uri="{FF2B5EF4-FFF2-40B4-BE49-F238E27FC236}">
                <a16:creationId xmlns:a16="http://schemas.microsoft.com/office/drawing/2014/main" id="{712F6ACC-B968-47C6-A96D-AF6BD2CDF91C}"/>
              </a:ext>
            </a:extLst>
          </p:cNvPr>
          <p:cNvSpPr txBox="1"/>
          <p:nvPr/>
        </p:nvSpPr>
        <p:spPr>
          <a:xfrm>
            <a:off x="4948100" y="2773527"/>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3.4-34</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mmol/mol</a:t>
            </a:r>
          </a:p>
        </p:txBody>
      </p:sp>
      <p:sp>
        <p:nvSpPr>
          <p:cNvPr id="50" name="TextBox 49">
            <a:extLst>
              <a:ext uri="{FF2B5EF4-FFF2-40B4-BE49-F238E27FC236}">
                <a16:creationId xmlns:a16="http://schemas.microsoft.com/office/drawing/2014/main" id="{791DDDFE-AE73-4CA5-847A-53384767BCDB}"/>
              </a:ext>
            </a:extLst>
          </p:cNvPr>
          <p:cNvSpPr txBox="1"/>
          <p:nvPr/>
        </p:nvSpPr>
        <p:spPr>
          <a:xfrm>
            <a:off x="4948100" y="4074729"/>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1.1-3.3</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mmol/mol</a:t>
            </a:r>
          </a:p>
        </p:txBody>
      </p:sp>
      <p:sp>
        <p:nvSpPr>
          <p:cNvPr id="51" name="TextBox 50">
            <a:extLst>
              <a:ext uri="{FF2B5EF4-FFF2-40B4-BE49-F238E27FC236}">
                <a16:creationId xmlns:a16="http://schemas.microsoft.com/office/drawing/2014/main" id="{1B00C594-B315-4AB0-8E00-08B15F8894F3}"/>
              </a:ext>
            </a:extLst>
          </p:cNvPr>
          <p:cNvSpPr txBox="1"/>
          <p:nvPr/>
        </p:nvSpPr>
        <p:spPr>
          <a:xfrm>
            <a:off x="4475215" y="4755931"/>
            <a:ext cx="1566454"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&lt;1.1 mmol/mol</a:t>
            </a:r>
          </a:p>
        </p:txBody>
      </p:sp>
      <p:sp>
        <p:nvSpPr>
          <p:cNvPr id="52" name="Arrow: Up 51">
            <a:extLst>
              <a:ext uri="{FF2B5EF4-FFF2-40B4-BE49-F238E27FC236}">
                <a16:creationId xmlns:a16="http://schemas.microsoft.com/office/drawing/2014/main" id="{991CC5E7-BC1D-4A3B-BE7C-C3F150F8CF9E}"/>
              </a:ext>
            </a:extLst>
          </p:cNvPr>
          <p:cNvSpPr/>
          <p:nvPr/>
        </p:nvSpPr>
        <p:spPr>
          <a:xfrm>
            <a:off x="6020716" y="2421633"/>
            <a:ext cx="288000" cy="2352000"/>
          </a:xfrm>
          <a:prstGeom prst="upArrow">
            <a:avLst/>
          </a:prstGeom>
          <a:solidFill>
            <a:srgbClr val="1E4D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Up 52">
            <a:extLst>
              <a:ext uri="{FF2B5EF4-FFF2-40B4-BE49-F238E27FC236}">
                <a16:creationId xmlns:a16="http://schemas.microsoft.com/office/drawing/2014/main" id="{20F429A2-6AD0-49F3-A42F-A10334B76E8D}"/>
              </a:ext>
            </a:extLst>
          </p:cNvPr>
          <p:cNvSpPr/>
          <p:nvPr/>
        </p:nvSpPr>
        <p:spPr>
          <a:xfrm>
            <a:off x="11369789" y="1877581"/>
            <a:ext cx="288000" cy="3024000"/>
          </a:xfrm>
          <a:prstGeom prst="upArrow">
            <a:avLst/>
          </a:prstGeom>
          <a:solidFill>
            <a:srgbClr val="1E4D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75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D77C-6908-5D41-891C-85BC8DAB2105}"/>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AFC349BF-DCDF-FE44-87C8-822A4CE3EA9C}"/>
              </a:ext>
            </a:extLst>
          </p:cNvPr>
          <p:cNvSpPr>
            <a:spLocks noGrp="1"/>
          </p:cNvSpPr>
          <p:nvPr>
            <p:ph idx="1"/>
          </p:nvPr>
        </p:nvSpPr>
        <p:spPr/>
        <p:txBody>
          <a:bodyPr>
            <a:normAutofit/>
          </a:bodyPr>
          <a:lstStyle/>
          <a:p>
            <a:r>
              <a:rPr lang="en-US" dirty="0"/>
              <a:t>65 </a:t>
            </a:r>
            <a:r>
              <a:rPr lang="en-US" dirty="0" err="1"/>
              <a:t>yo</a:t>
            </a:r>
            <a:r>
              <a:rPr lang="en-US" dirty="0"/>
              <a:t> male, DM 2012</a:t>
            </a:r>
          </a:p>
          <a:p>
            <a:pPr lvl="1"/>
            <a:r>
              <a:rPr lang="en-US" dirty="0"/>
              <a:t>April 2022 –Non-STEMI  PCI to LAD</a:t>
            </a:r>
          </a:p>
          <a:p>
            <a:r>
              <a:rPr lang="en-US" dirty="0"/>
              <a:t>Meds</a:t>
            </a:r>
          </a:p>
          <a:p>
            <a:pPr lvl="1"/>
            <a:r>
              <a:rPr lang="en-US" dirty="0" err="1"/>
              <a:t>Degludec</a:t>
            </a:r>
            <a:r>
              <a:rPr lang="en-US" dirty="0"/>
              <a:t> x </a:t>
            </a:r>
            <a:r>
              <a:rPr lang="en-US" dirty="0" err="1"/>
              <a:t>x</a:t>
            </a:r>
            <a:r>
              <a:rPr lang="en-US" dirty="0"/>
              <a:t> 22</a:t>
            </a:r>
          </a:p>
          <a:p>
            <a:pPr lvl="1"/>
            <a:r>
              <a:rPr lang="en-US" dirty="0"/>
              <a:t>Metformin 1 g bid</a:t>
            </a:r>
          </a:p>
          <a:p>
            <a:pPr lvl="1"/>
            <a:r>
              <a:rPr lang="en-US" dirty="0"/>
              <a:t>Ramipril 10/Rosuvastatin 10 mg od/ASA/Clopidogrel/Amlodipine</a:t>
            </a:r>
          </a:p>
          <a:p>
            <a:r>
              <a:rPr lang="en-US" dirty="0"/>
              <a:t>Followed by Cardiology,</a:t>
            </a:r>
          </a:p>
          <a:p>
            <a:r>
              <a:rPr lang="en-US" dirty="0"/>
              <a:t> walks dog 1 hour daily</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550681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C86D-09C8-214F-BF48-64135AA4D969}"/>
              </a:ext>
            </a:extLst>
          </p:cNvPr>
          <p:cNvSpPr>
            <a:spLocks noGrp="1"/>
          </p:cNvSpPr>
          <p:nvPr>
            <p:ph type="title"/>
          </p:nvPr>
        </p:nvSpPr>
        <p:spPr/>
        <p:txBody>
          <a:bodyPr/>
          <a:lstStyle/>
          <a:p>
            <a:pPr algn="ctr"/>
            <a:r>
              <a:rPr lang="en-US"/>
              <a:t>Objectives</a:t>
            </a:r>
          </a:p>
        </p:txBody>
      </p:sp>
      <p:sp>
        <p:nvSpPr>
          <p:cNvPr id="3" name="Content Placeholder 2">
            <a:extLst>
              <a:ext uri="{FF2B5EF4-FFF2-40B4-BE49-F238E27FC236}">
                <a16:creationId xmlns:a16="http://schemas.microsoft.com/office/drawing/2014/main" id="{54E762E3-3BEA-F440-86A9-38596B7E9851}"/>
              </a:ext>
            </a:extLst>
          </p:cNvPr>
          <p:cNvSpPr>
            <a:spLocks noGrp="1"/>
          </p:cNvSpPr>
          <p:nvPr>
            <p:ph idx="1"/>
          </p:nvPr>
        </p:nvSpPr>
        <p:spPr/>
        <p:txBody>
          <a:bodyPr/>
          <a:lstStyle/>
          <a:p>
            <a:pPr marL="514350" indent="-514350">
              <a:buFont typeface="+mj-lt"/>
              <a:buAutoNum type="arabicPeriod"/>
            </a:pPr>
            <a:r>
              <a:rPr lang="en-US"/>
              <a:t>Review recent Guidelines for Pharmacologic Management of Type 2 Diabetes</a:t>
            </a:r>
          </a:p>
          <a:p>
            <a:pPr lvl="2"/>
            <a:r>
              <a:rPr lang="en-US"/>
              <a:t>Diabetes Canada</a:t>
            </a:r>
          </a:p>
          <a:p>
            <a:pPr lvl="2"/>
            <a:r>
              <a:rPr lang="en-US"/>
              <a:t>CCS</a:t>
            </a:r>
          </a:p>
          <a:p>
            <a:pPr marL="514350" indent="-514350">
              <a:buFont typeface="+mj-lt"/>
              <a:buAutoNum type="arabicPeriod"/>
            </a:pPr>
            <a:r>
              <a:rPr lang="en-US"/>
              <a:t>Review Clinical Trials related to Diabetes Therapies</a:t>
            </a:r>
          </a:p>
          <a:p>
            <a:pPr marL="514350" indent="-514350">
              <a:buFont typeface="+mj-lt"/>
              <a:buAutoNum type="arabicPeriod"/>
            </a:pPr>
            <a:r>
              <a:rPr lang="en-US"/>
              <a:t>Integrate Guidelines into Clinical Practice</a:t>
            </a:r>
          </a:p>
          <a:p>
            <a:pPr marL="514350" indent="-514350">
              <a:buFont typeface="+mj-lt"/>
              <a:buAutoNum type="arabicPeriod"/>
            </a:pPr>
            <a:r>
              <a:rPr lang="en-US"/>
              <a:t>Review practical strategies to overcome common barriers to Diabetic Care</a:t>
            </a:r>
          </a:p>
          <a:p>
            <a:endParaRPr lang="en-US"/>
          </a:p>
        </p:txBody>
      </p:sp>
    </p:spTree>
    <p:extLst>
      <p:ext uri="{BB962C8B-B14F-4D97-AF65-F5344CB8AC3E}">
        <p14:creationId xmlns:p14="http://schemas.microsoft.com/office/powerpoint/2010/main" val="1441310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p:txBody>
          <a:bodyPr/>
          <a:lstStyle/>
          <a:p>
            <a:r>
              <a:rPr lang="en-US" dirty="0"/>
              <a:t>O/E</a:t>
            </a:r>
          </a:p>
          <a:p>
            <a:pPr lvl="1"/>
            <a:r>
              <a:rPr lang="en-US" dirty="0" err="1"/>
              <a:t>Wt</a:t>
            </a:r>
            <a:r>
              <a:rPr lang="en-US" dirty="0"/>
              <a:t> 103 kg, BMI 35</a:t>
            </a:r>
          </a:p>
          <a:p>
            <a:pPr lvl="1"/>
            <a:r>
              <a:rPr lang="en-US" dirty="0"/>
              <a:t>BP 134/80</a:t>
            </a:r>
          </a:p>
          <a:p>
            <a:pPr lvl="1"/>
            <a:r>
              <a:rPr lang="en-US" dirty="0"/>
              <a:t>Reuse injection sites – </a:t>
            </a:r>
            <a:r>
              <a:rPr lang="en-US" dirty="0" err="1"/>
              <a:t>lipohypertrophy</a:t>
            </a:r>
            <a:endParaRPr lang="en-US" dirty="0"/>
          </a:p>
          <a:p>
            <a:pPr lvl="1"/>
            <a:endParaRPr lang="en-US" dirty="0"/>
          </a:p>
          <a:p>
            <a:r>
              <a:rPr lang="en-US" dirty="0"/>
              <a:t>A1C – 11.0, Cr 92, MAU 32 ACR 3.4</a:t>
            </a:r>
          </a:p>
        </p:txBody>
      </p:sp>
    </p:spTree>
    <p:extLst>
      <p:ext uri="{BB962C8B-B14F-4D97-AF65-F5344CB8AC3E}">
        <p14:creationId xmlns:p14="http://schemas.microsoft.com/office/powerpoint/2010/main" val="531883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F25-EE7B-9A13-A8CF-3ED3DB582242}"/>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8D81F0C4-1DAC-6B25-2CF0-B969F71028BC}"/>
              </a:ext>
            </a:extLst>
          </p:cNvPr>
          <p:cNvSpPr>
            <a:spLocks noGrp="1"/>
          </p:cNvSpPr>
          <p:nvPr>
            <p:ph idx="1"/>
          </p:nvPr>
        </p:nvSpPr>
        <p:spPr/>
        <p:txBody>
          <a:bodyPr>
            <a:normAutofit fontScale="92500" lnSpcReduction="10000"/>
          </a:bodyPr>
          <a:lstStyle/>
          <a:p>
            <a:pPr marL="0" indent="0" algn="ctr">
              <a:buNone/>
            </a:pPr>
            <a:endParaRPr lang="en-US" sz="3600"/>
          </a:p>
          <a:p>
            <a:pPr marL="0" indent="0" algn="ctr">
              <a:buNone/>
            </a:pPr>
            <a:r>
              <a:rPr lang="en-US" sz="3600"/>
              <a:t>SGLT-2 </a:t>
            </a:r>
            <a:r>
              <a:rPr lang="en-US" sz="3600" err="1"/>
              <a:t>Inh</a:t>
            </a:r>
            <a:endParaRPr lang="en-US" sz="3600"/>
          </a:p>
          <a:p>
            <a:pPr marL="0" indent="0" algn="ctr">
              <a:buNone/>
            </a:pPr>
            <a:r>
              <a:rPr lang="en-US" sz="3600"/>
              <a:t>Then GLP-1 Agonist</a:t>
            </a:r>
          </a:p>
          <a:p>
            <a:pPr marL="0" indent="0" algn="ctr">
              <a:buNone/>
            </a:pPr>
            <a:endParaRPr lang="en-US" sz="3600"/>
          </a:p>
          <a:p>
            <a:pPr marL="0" indent="0" algn="ctr">
              <a:buNone/>
            </a:pPr>
            <a:r>
              <a:rPr lang="en-US" sz="3600"/>
              <a:t>Or</a:t>
            </a:r>
          </a:p>
          <a:p>
            <a:pPr marL="0" indent="0" algn="ctr">
              <a:buNone/>
            </a:pPr>
            <a:endParaRPr lang="en-US" sz="3600"/>
          </a:p>
          <a:p>
            <a:pPr marL="0" indent="0" algn="ctr">
              <a:buNone/>
            </a:pPr>
            <a:r>
              <a:rPr lang="en-US" sz="3600"/>
              <a:t>GLP-1 Agonist</a:t>
            </a:r>
          </a:p>
          <a:p>
            <a:pPr marL="0" indent="0" algn="ctr">
              <a:buNone/>
            </a:pPr>
            <a:r>
              <a:rPr lang="en-US" sz="3600"/>
              <a:t>Then SGLT-2 </a:t>
            </a:r>
            <a:r>
              <a:rPr lang="en-US" sz="3600" err="1"/>
              <a:t>Inh</a:t>
            </a:r>
            <a:endParaRPr lang="en-US" sz="3600"/>
          </a:p>
        </p:txBody>
      </p:sp>
    </p:spTree>
    <p:extLst>
      <p:ext uri="{BB962C8B-B14F-4D97-AF65-F5344CB8AC3E}">
        <p14:creationId xmlns:p14="http://schemas.microsoft.com/office/powerpoint/2010/main" val="162926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F25-EE7B-9A13-A8CF-3ED3DB582242}"/>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8D81F0C4-1DAC-6B25-2CF0-B969F71028BC}"/>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dirty="0"/>
              <a:t>What if his A1C was 6.5?</a:t>
            </a:r>
          </a:p>
        </p:txBody>
      </p:sp>
    </p:spTree>
    <p:extLst>
      <p:ext uri="{BB962C8B-B14F-4D97-AF65-F5344CB8AC3E}">
        <p14:creationId xmlns:p14="http://schemas.microsoft.com/office/powerpoint/2010/main" val="2830616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p:txBody>
          <a:bodyPr/>
          <a:lstStyle/>
          <a:p>
            <a:pPr marL="0" marR="0" lvl="0" indent="0" algn="r" defTabSz="914492" rtl="0" eaLnBrk="1" fontAlgn="auto" latinLnBrk="0" hangingPunct="1">
              <a:lnSpc>
                <a:spcPct val="100000"/>
              </a:lnSpc>
              <a:spcBef>
                <a:spcPts val="0"/>
              </a:spcBef>
              <a:spcAft>
                <a:spcPts val="0"/>
              </a:spcAft>
              <a:buClrTx/>
              <a:buSzTx/>
              <a:buFontTx/>
              <a:buNone/>
              <a:tabLst/>
              <a:defRPr/>
            </a:pPr>
            <a:fld id="{071220B7-CBC8-407B-AF24-CEC95D9AA094}" type="slidenum">
              <a:rPr kumimoji="0" lang="en-CA" sz="1200" b="0" i="0" u="none" strike="noStrike" kern="1200" cap="none" spc="0" normalizeH="0" baseline="0" noProof="0">
                <a:ln>
                  <a:noFill/>
                </a:ln>
                <a:solidFill>
                  <a:srgbClr val="0C2B72"/>
                </a:solidFill>
                <a:effectLst/>
                <a:uLnTx/>
                <a:uFillTx/>
                <a:latin typeface="Arial" panose="020B0604020202020204"/>
                <a:ea typeface="+mn-ea"/>
                <a:cs typeface="+mn-cs"/>
              </a:rPr>
              <a:pPr marL="0" marR="0" lvl="0" indent="0" algn="r" defTabSz="914492"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0" y="4565650"/>
            <a:ext cx="10515600" cy="1327150"/>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F3F3F"/>
                </a:solidFill>
                <a:effectLst/>
                <a:uLnTx/>
                <a:uFillTx/>
                <a:latin typeface="Arial" panose="020B0604020202020204"/>
                <a:ea typeface="+mn-ea"/>
                <a:cs typeface="+mn-cs"/>
              </a:rPr>
              <a:t>Our paradigm shift for SGLT-2is and GLP-1 RAs with proven benefits in CVD patients with diabetes:</a:t>
            </a:r>
          </a:p>
        </p:txBody>
      </p:sp>
      <p:sp>
        <p:nvSpPr>
          <p:cNvPr id="11" name="TextBox 10">
            <a:extLst>
              <a:ext uri="{FF2B5EF4-FFF2-40B4-BE49-F238E27FC236}">
                <a16:creationId xmlns:a16="http://schemas.microsoft.com/office/drawing/2014/main" id="{D72AFE70-5D9B-0D2B-959E-FC12BF2AEC16}"/>
              </a:ext>
            </a:extLst>
          </p:cNvPr>
          <p:cNvSpPr txBox="1"/>
          <p:nvPr/>
        </p:nvSpPr>
        <p:spPr>
          <a:xfrm>
            <a:off x="1448656" y="400692"/>
            <a:ext cx="8507002" cy="769441"/>
          </a:xfrm>
          <a:prstGeom prst="rect">
            <a:avLst/>
          </a:prstGeom>
          <a:noFill/>
        </p:spPr>
        <p:txBody>
          <a:bodyPr wrap="square" rtlCol="0">
            <a:spAutoFit/>
          </a:bodyPr>
          <a:lstStyle/>
          <a:p>
            <a:pPr algn="ctr"/>
            <a:r>
              <a:rPr lang="en-US" sz="4400"/>
              <a:t>Lesson # 1</a:t>
            </a:r>
          </a:p>
        </p:txBody>
      </p:sp>
    </p:spTree>
    <p:extLst>
      <p:ext uri="{BB962C8B-B14F-4D97-AF65-F5344CB8AC3E}">
        <p14:creationId xmlns:p14="http://schemas.microsoft.com/office/powerpoint/2010/main" val="25572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p:txBody>
          <a:bodyPr/>
          <a:lstStyle/>
          <a:p>
            <a:pPr marL="0" marR="0" lvl="0" indent="0" algn="r" defTabSz="914492" rtl="0" eaLnBrk="1" fontAlgn="auto" latinLnBrk="0" hangingPunct="1">
              <a:lnSpc>
                <a:spcPct val="100000"/>
              </a:lnSpc>
              <a:spcBef>
                <a:spcPts val="0"/>
              </a:spcBef>
              <a:spcAft>
                <a:spcPts val="0"/>
              </a:spcAft>
              <a:buClrTx/>
              <a:buSzTx/>
              <a:buFontTx/>
              <a:buNone/>
              <a:tabLst/>
              <a:defRPr/>
            </a:pPr>
            <a:fld id="{071220B7-CBC8-407B-AF24-CEC95D9AA094}" type="slidenum">
              <a:rPr kumimoji="0" lang="en-CA" sz="1200" b="0" i="0" u="none" strike="noStrike" kern="1200" cap="none" spc="0" normalizeH="0" baseline="0" noProof="0">
                <a:ln>
                  <a:noFill/>
                </a:ln>
                <a:solidFill>
                  <a:srgbClr val="0C2B72"/>
                </a:solidFill>
                <a:effectLst/>
                <a:uLnTx/>
                <a:uFillTx/>
                <a:latin typeface="Arial" panose="020B0604020202020204"/>
                <a:ea typeface="+mn-ea"/>
                <a:cs typeface="+mn-cs"/>
              </a:rPr>
              <a:pPr marL="0" marR="0" lvl="0" indent="0" algn="r" defTabSz="914492"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838200" y="4566041"/>
            <a:ext cx="10515600" cy="1326092"/>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323439"/>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F3F3F"/>
                </a:solidFill>
                <a:effectLst/>
                <a:uLnTx/>
                <a:uFillTx/>
                <a:latin typeface="Arial" panose="020B0604020202020204"/>
                <a:ea typeface="+mn-ea"/>
                <a:cs typeface="+mn-cs"/>
              </a:rPr>
              <a:t>Use Cardio-protective medications independent of A1C for high risk patients</a:t>
            </a:r>
            <a:endParaRPr lang="en-US" sz="4000" b="1" dirty="0">
              <a:solidFill>
                <a:srgbClr val="3F3F3F"/>
              </a:solidFill>
              <a:latin typeface="Arial" panose="020B0604020202020204"/>
            </a:endParaRPr>
          </a:p>
        </p:txBody>
      </p:sp>
      <p:sp>
        <p:nvSpPr>
          <p:cNvPr id="9" name="TextBox 8">
            <a:extLst>
              <a:ext uri="{FF2B5EF4-FFF2-40B4-BE49-F238E27FC236}">
                <a16:creationId xmlns:a16="http://schemas.microsoft.com/office/drawing/2014/main" id="{A3EA73BB-24D0-2049-95B1-33DD13927987}"/>
              </a:ext>
            </a:extLst>
          </p:cNvPr>
          <p:cNvSpPr txBox="1"/>
          <p:nvPr/>
        </p:nvSpPr>
        <p:spPr>
          <a:xfrm>
            <a:off x="2755361" y="667359"/>
            <a:ext cx="67255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Lesson # 2</a:t>
            </a:r>
          </a:p>
        </p:txBody>
      </p:sp>
    </p:spTree>
    <p:extLst>
      <p:ext uri="{BB962C8B-B14F-4D97-AF65-F5344CB8AC3E}">
        <p14:creationId xmlns:p14="http://schemas.microsoft.com/office/powerpoint/2010/main" val="20861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5CEE01D0-8186-479F-B65F-DB311B7CDF57}"/>
              </a:ext>
            </a:extLst>
          </p:cNvPr>
          <p:cNvSpPr>
            <a:spLocks noGrp="1"/>
          </p:cNvSpPr>
          <p:nvPr>
            <p:ph type="title"/>
          </p:nvPr>
        </p:nvSpPr>
        <p:spPr/>
        <p:txBody>
          <a:bodyPr/>
          <a:lstStyle/>
          <a:p>
            <a:r>
              <a:rPr lang="en-CA" noProof="0"/>
              <a:t>Question</a:t>
            </a:r>
          </a:p>
        </p:txBody>
      </p:sp>
      <p:sp>
        <p:nvSpPr>
          <p:cNvPr id="3" name="Content Placeholder 2">
            <a:extLst>
              <a:ext uri="{FF2B5EF4-FFF2-40B4-BE49-F238E27FC236}">
                <a16:creationId xmlns:a16="http://schemas.microsoft.com/office/drawing/2014/main" id="{3E093F78-24D5-4E3E-9AF4-77ECC0499503}"/>
              </a:ext>
            </a:extLst>
          </p:cNvPr>
          <p:cNvSpPr>
            <a:spLocks noGrp="1"/>
          </p:cNvSpPr>
          <p:nvPr>
            <p:ph type="body" sz="quarter" idx="13"/>
          </p:nvPr>
        </p:nvSpPr>
        <p:spPr>
          <a:xfrm>
            <a:off x="2981959" y="1479550"/>
            <a:ext cx="8787691" cy="4768850"/>
          </a:xfrm>
        </p:spPr>
        <p:txBody>
          <a:bodyPr lIns="90000" tIns="46800" rIns="90000" bIns="46800" anchor="t"/>
          <a:lstStyle/>
          <a:p>
            <a:pPr marL="0" indent="0">
              <a:spcAft>
                <a:spcPts val="3000"/>
              </a:spcAft>
              <a:buNone/>
            </a:pPr>
            <a:r>
              <a:rPr lang="en-CA" b="1">
                <a:cs typeface="Arial"/>
              </a:rPr>
              <a:t>Which of the following diabetic medications is least likely to maintain benefit on A1C after 5 years?</a:t>
            </a:r>
          </a:p>
          <a:p>
            <a:pPr marL="457200" indent="-457200">
              <a:spcAft>
                <a:spcPts val="3000"/>
              </a:spcAft>
              <a:buFont typeface="+mj-lt"/>
              <a:buAutoNum type="alphaUcPeriod"/>
            </a:pPr>
            <a:r>
              <a:rPr lang="en-CA">
                <a:cs typeface="Arial"/>
              </a:rPr>
              <a:t>DPP IV </a:t>
            </a:r>
            <a:r>
              <a:rPr lang="en-CA" err="1">
                <a:cs typeface="Arial"/>
              </a:rPr>
              <a:t>Inh</a:t>
            </a:r>
            <a:endParaRPr lang="en-CA">
              <a:cs typeface="Arial"/>
            </a:endParaRPr>
          </a:p>
          <a:p>
            <a:pPr marL="457200" indent="-457200">
              <a:spcAft>
                <a:spcPts val="3000"/>
              </a:spcAft>
              <a:buFont typeface="+mj-lt"/>
              <a:buAutoNum type="alphaUcPeriod"/>
            </a:pPr>
            <a:r>
              <a:rPr lang="en-CA">
                <a:cs typeface="Arial"/>
              </a:rPr>
              <a:t>Lantus</a:t>
            </a:r>
          </a:p>
          <a:p>
            <a:pPr marL="457200" indent="-457200">
              <a:spcAft>
                <a:spcPts val="3000"/>
              </a:spcAft>
              <a:buFont typeface="+mj-lt"/>
              <a:buAutoNum type="alphaUcPeriod"/>
            </a:pPr>
            <a:r>
              <a:rPr lang="en-CA" err="1">
                <a:cs typeface="Arial"/>
              </a:rPr>
              <a:t>Gliclizide</a:t>
            </a:r>
            <a:r>
              <a:rPr lang="en-CA">
                <a:cs typeface="Arial"/>
              </a:rPr>
              <a:t> MR</a:t>
            </a:r>
          </a:p>
          <a:p>
            <a:pPr marL="457200" indent="-457200">
              <a:spcAft>
                <a:spcPts val="3000"/>
              </a:spcAft>
              <a:buFont typeface="+mj-lt"/>
              <a:buAutoNum type="alphaUcPeriod"/>
            </a:pPr>
            <a:r>
              <a:rPr lang="en-CA">
                <a:cs typeface="Arial"/>
              </a:rPr>
              <a:t>Liraglutide</a:t>
            </a:r>
          </a:p>
          <a:p>
            <a:pPr marL="457200" indent="-457200">
              <a:spcAft>
                <a:spcPts val="3000"/>
              </a:spcAft>
              <a:buFont typeface="+mj-lt"/>
              <a:buAutoNum type="alphaUcPeriod"/>
            </a:pPr>
            <a:endParaRPr lang="en-CA">
              <a:cs typeface="Arial"/>
            </a:endParaRPr>
          </a:p>
        </p:txBody>
      </p:sp>
      <p:sp>
        <p:nvSpPr>
          <p:cNvPr id="10" name="Footer Placeholder 9">
            <a:extLst>
              <a:ext uri="{FF2B5EF4-FFF2-40B4-BE49-F238E27FC236}">
                <a16:creationId xmlns:a16="http://schemas.microsoft.com/office/drawing/2014/main" id="{DAF81088-43F0-4F56-8636-5A6FFE873B6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000000"/>
                </a:solidFill>
                <a:effectLst/>
                <a:uLnTx/>
                <a:uFillTx/>
                <a:latin typeface="Arial "/>
                <a:ea typeface="+mn-ea"/>
                <a:cs typeface="+mn-cs"/>
              </a:rPr>
              <a:t>CKD, chronic kidney disease; ESKD, end-stage kidney disease </a:t>
            </a:r>
          </a:p>
        </p:txBody>
      </p:sp>
      <p:sp>
        <p:nvSpPr>
          <p:cNvPr id="6" name="Rectangle 5">
            <a:extLst>
              <a:ext uri="{FF2B5EF4-FFF2-40B4-BE49-F238E27FC236}">
                <a16:creationId xmlns:a16="http://schemas.microsoft.com/office/drawing/2014/main" id="{2469397F-23B8-43FD-B8AE-B1058DC4B8F3}"/>
              </a:ext>
            </a:extLst>
          </p:cNvPr>
          <p:cNvSpPr/>
          <p:nvPr/>
        </p:nvSpPr>
        <p:spPr bwMode="auto">
          <a:xfrm>
            <a:off x="600363" y="3816567"/>
            <a:ext cx="4800312" cy="479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a:ln>
                <a:noFill/>
              </a:ln>
              <a:solidFill>
                <a:srgbClr val="FFFFFF"/>
              </a:solidFill>
              <a:effectLst/>
              <a:uLnTx/>
              <a:uFillTx/>
              <a:latin typeface="Arial "/>
              <a:ea typeface="+mn-ea"/>
              <a:cs typeface="+mn-cs"/>
            </a:endParaRPr>
          </a:p>
        </p:txBody>
      </p:sp>
      <p:sp>
        <p:nvSpPr>
          <p:cNvPr id="13" name="Freeform: Shape 12">
            <a:extLst>
              <a:ext uri="{FF2B5EF4-FFF2-40B4-BE49-F238E27FC236}">
                <a16:creationId xmlns:a16="http://schemas.microsoft.com/office/drawing/2014/main" id="{58416724-22C1-4C20-8F25-A3D572872D81}"/>
              </a:ext>
            </a:extLst>
          </p:cNvPr>
          <p:cNvSpPr/>
          <p:nvPr/>
        </p:nvSpPr>
        <p:spPr bwMode="auto">
          <a:xfrm>
            <a:off x="-85089" y="1922300"/>
            <a:ext cx="2691113" cy="3788533"/>
          </a:xfrm>
          <a:custGeom>
            <a:avLst/>
            <a:gdLst/>
            <a:ahLst/>
            <a:cxnLst/>
            <a:rect l="l" t="t" r="r" b="b"/>
            <a:pathLst>
              <a:path w="1306358" h="1839083">
                <a:moveTo>
                  <a:pt x="484296" y="1490142"/>
                </a:moveTo>
                <a:lnTo>
                  <a:pt x="833238" y="1490142"/>
                </a:lnTo>
                <a:lnTo>
                  <a:pt x="833238" y="1839083"/>
                </a:lnTo>
                <a:lnTo>
                  <a:pt x="484296" y="1839083"/>
                </a:lnTo>
                <a:close/>
                <a:moveTo>
                  <a:pt x="650695" y="0"/>
                </a:moveTo>
                <a:cubicBezTo>
                  <a:pt x="851037" y="0"/>
                  <a:pt x="1010399" y="52362"/>
                  <a:pt x="1128783" y="157086"/>
                </a:cubicBezTo>
                <a:cubicBezTo>
                  <a:pt x="1247166" y="261810"/>
                  <a:pt x="1306358" y="383712"/>
                  <a:pt x="1306358" y="522791"/>
                </a:cubicBezTo>
                <a:cubicBezTo>
                  <a:pt x="1306358" y="599782"/>
                  <a:pt x="1284626" y="672633"/>
                  <a:pt x="1241164" y="741346"/>
                </a:cubicBezTo>
                <a:cubicBezTo>
                  <a:pt x="1197702" y="810058"/>
                  <a:pt x="1104775" y="903605"/>
                  <a:pt x="962383" y="1021989"/>
                </a:cubicBezTo>
                <a:cubicBezTo>
                  <a:pt x="888704" y="1083250"/>
                  <a:pt x="842965" y="1132508"/>
                  <a:pt x="825166" y="1169761"/>
                </a:cubicBezTo>
                <a:cubicBezTo>
                  <a:pt x="807367" y="1207015"/>
                  <a:pt x="799296" y="1273657"/>
                  <a:pt x="800951" y="1369689"/>
                </a:cubicBezTo>
                <a:lnTo>
                  <a:pt x="484296" y="1369689"/>
                </a:lnTo>
                <a:cubicBezTo>
                  <a:pt x="483468" y="1324157"/>
                  <a:pt x="483054" y="1296423"/>
                  <a:pt x="483054" y="1286489"/>
                </a:cubicBezTo>
                <a:cubicBezTo>
                  <a:pt x="483054" y="1183835"/>
                  <a:pt x="500025" y="1099393"/>
                  <a:pt x="533968" y="1033165"/>
                </a:cubicBezTo>
                <a:cubicBezTo>
                  <a:pt x="567910" y="966936"/>
                  <a:pt x="635794" y="892429"/>
                  <a:pt x="737620" y="809644"/>
                </a:cubicBezTo>
                <a:cubicBezTo>
                  <a:pt x="839447" y="726858"/>
                  <a:pt x="900294" y="672633"/>
                  <a:pt x="920163" y="646970"/>
                </a:cubicBezTo>
                <a:cubicBezTo>
                  <a:pt x="950793" y="606405"/>
                  <a:pt x="966109" y="561701"/>
                  <a:pt x="966109" y="512857"/>
                </a:cubicBezTo>
                <a:cubicBezTo>
                  <a:pt x="966109" y="444973"/>
                  <a:pt x="938996" y="386816"/>
                  <a:pt x="884772" y="338386"/>
                </a:cubicBezTo>
                <a:cubicBezTo>
                  <a:pt x="830547" y="289957"/>
                  <a:pt x="757489" y="265742"/>
                  <a:pt x="665597" y="265742"/>
                </a:cubicBezTo>
                <a:cubicBezTo>
                  <a:pt x="577016" y="265742"/>
                  <a:pt x="502923" y="290992"/>
                  <a:pt x="443317" y="341491"/>
                </a:cubicBezTo>
                <a:cubicBezTo>
                  <a:pt x="383712" y="391990"/>
                  <a:pt x="342733" y="468981"/>
                  <a:pt x="320381" y="572463"/>
                </a:cubicBezTo>
                <a:lnTo>
                  <a:pt x="0" y="532726"/>
                </a:lnTo>
                <a:cubicBezTo>
                  <a:pt x="9107" y="384539"/>
                  <a:pt x="72231" y="258705"/>
                  <a:pt x="189372" y="155223"/>
                </a:cubicBezTo>
                <a:cubicBezTo>
                  <a:pt x="306514" y="51741"/>
                  <a:pt x="460288" y="0"/>
                  <a:pt x="650695" y="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83766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a:ln>
                  <a:noFill/>
                </a:ln>
                <a:solidFill>
                  <a:srgbClr val="FF0000"/>
                </a:solidFill>
                <a:effectLst/>
                <a:uLnTx/>
                <a:uFillTx/>
                <a:latin typeface="Arial" charset="0"/>
              </a:rPr>
              <a:t>Original Article</a:t>
            </a:r>
            <a:r>
              <a:rPr kumimoji="0" lang="en-GB" sz="2540" b="1" i="0" u="none" strike="noStrike" kern="1200" cap="none" spc="0" normalizeH="0" baseline="0" noProof="0">
                <a:ln>
                  <a:noFill/>
                </a:ln>
                <a:solidFill>
                  <a:srgbClr val="FFFFFF"/>
                </a:solidFill>
                <a:effectLst/>
                <a:uLnTx/>
                <a:uFillTx/>
                <a:latin typeface="Arial" charset="0"/>
              </a:rPr>
              <a:t> </a:t>
            </a:r>
            <a:br>
              <a:rPr kumimoji="0" lang="en-GB" sz="2540" b="1" i="0" u="none" strike="noStrike" kern="1200" cap="none" spc="0" normalizeH="0" baseline="0" noProof="0">
                <a:ln>
                  <a:noFill/>
                </a:ln>
                <a:solidFill>
                  <a:srgbClr val="FFFFFF"/>
                </a:solidFill>
                <a:effectLst/>
                <a:uLnTx/>
                <a:uFillTx/>
                <a:latin typeface="Arial" charset="0"/>
              </a:rPr>
            </a:br>
            <a:r>
              <a:rPr kumimoji="0" lang="en-GB" sz="2540" b="1" i="0" u="none" strike="noStrike" kern="1200" cap="none" spc="0" normalizeH="0" baseline="0" noProof="0">
                <a:ln>
                  <a:noFill/>
                </a:ln>
                <a:solidFill>
                  <a:srgbClr val="FFFFFF"/>
                </a:solidFill>
                <a:effectLst/>
                <a:uLnTx/>
                <a:uFillTx/>
                <a:latin typeface="Arial" charset="0"/>
              </a:rPr>
              <a:t>Glycemia Reduction in Type 2 Diabetes — Glycemic Outcomes</a:t>
            </a:r>
          </a:p>
        </p:txBody>
      </p:sp>
      <p:sp>
        <p:nvSpPr>
          <p:cNvPr id="3074" name="Text Box 2"/>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err="1">
                <a:ln>
                  <a:noFill/>
                </a:ln>
                <a:solidFill>
                  <a:srgbClr val="FFFFFF"/>
                </a:solidFill>
                <a:effectLst/>
                <a:uLnTx/>
                <a:uFillTx/>
                <a:latin typeface="Arial" charset="0"/>
              </a:rPr>
              <a:t>The GRADE Study Research Group</a:t>
            </a:r>
            <a:endParaRPr kumimoji="0" lang="en-GB" sz="1633" b="0" i="0" u="none" strike="noStrike" kern="1200" cap="none" spc="0" normalizeH="0" baseline="0" noProof="0">
              <a:ln>
                <a:noFill/>
              </a:ln>
              <a:solidFill>
                <a:srgbClr val="FFFFFF"/>
              </a:solidFill>
              <a:effectLst/>
              <a:uLnTx/>
              <a:uFillTx/>
              <a:latin typeface="Arial" charset="0"/>
            </a:endParaRPr>
          </a:p>
        </p:txBody>
      </p:sp>
      <p:sp>
        <p:nvSpPr>
          <p:cNvPr id="3075" name="Text Box 3"/>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N Engl J Med</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Volume 387(12):1063-1074</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September 22, 2022</a:t>
            </a:r>
          </a:p>
        </p:txBody>
      </p:sp>
      <p:pic>
        <p:nvPicPr>
          <p:cNvPr id="3076" name="Picture 4"/>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36329384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ECCD-0975-3AC0-D631-49CAAE8C0AF2}"/>
              </a:ext>
            </a:extLst>
          </p:cNvPr>
          <p:cNvSpPr>
            <a:spLocks noGrp="1"/>
          </p:cNvSpPr>
          <p:nvPr>
            <p:ph type="title"/>
          </p:nvPr>
        </p:nvSpPr>
        <p:spPr/>
        <p:txBody>
          <a:bodyPr/>
          <a:lstStyle/>
          <a:p>
            <a:endParaRPr lang="en-US"/>
          </a:p>
        </p:txBody>
      </p:sp>
      <p:pic>
        <p:nvPicPr>
          <p:cNvPr id="5" name="Content Placeholder 4" descr="Chart&#10;&#10;Description automatically generated with medium confidence">
            <a:extLst>
              <a:ext uri="{FF2B5EF4-FFF2-40B4-BE49-F238E27FC236}">
                <a16:creationId xmlns:a16="http://schemas.microsoft.com/office/drawing/2014/main" id="{AEB79C16-37F2-F4D9-3AEA-77C8A2C3FAC0}"/>
              </a:ext>
            </a:extLst>
          </p:cNvPr>
          <p:cNvPicPr>
            <a:picLocks noGrp="1" noChangeAspect="1"/>
          </p:cNvPicPr>
          <p:nvPr>
            <p:ph idx="1"/>
          </p:nvPr>
        </p:nvPicPr>
        <p:blipFill>
          <a:blip r:embed="rId2"/>
          <a:stretch>
            <a:fillRect/>
          </a:stretch>
        </p:blipFill>
        <p:spPr>
          <a:xfrm>
            <a:off x="3321774" y="1712341"/>
            <a:ext cx="5962650" cy="4885626"/>
          </a:xfrm>
        </p:spPr>
      </p:pic>
      <p:pic>
        <p:nvPicPr>
          <p:cNvPr id="7" name="Picture 6">
            <a:extLst>
              <a:ext uri="{FF2B5EF4-FFF2-40B4-BE49-F238E27FC236}">
                <a16:creationId xmlns:a16="http://schemas.microsoft.com/office/drawing/2014/main" id="{E62EB4D0-04DD-BBBE-9422-CD5B6B979760}"/>
              </a:ext>
            </a:extLst>
          </p:cNvPr>
          <p:cNvPicPr>
            <a:picLocks noChangeAspect="1"/>
          </p:cNvPicPr>
          <p:nvPr/>
        </p:nvPicPr>
        <p:blipFill>
          <a:blip r:embed="rId3"/>
          <a:stretch>
            <a:fillRect/>
          </a:stretch>
        </p:blipFill>
        <p:spPr>
          <a:xfrm>
            <a:off x="2109322" y="762966"/>
            <a:ext cx="8387555" cy="650198"/>
          </a:xfrm>
          <a:prstGeom prst="rect">
            <a:avLst/>
          </a:prstGeom>
        </p:spPr>
      </p:pic>
    </p:spTree>
    <p:extLst>
      <p:ext uri="{BB962C8B-B14F-4D97-AF65-F5344CB8AC3E}">
        <p14:creationId xmlns:p14="http://schemas.microsoft.com/office/powerpoint/2010/main" val="3536154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0BDB-D423-1129-F7E6-E6D68D9B91AD}"/>
              </a:ext>
            </a:extLst>
          </p:cNvPr>
          <p:cNvSpPr>
            <a:spLocks noGrp="1"/>
          </p:cNvSpPr>
          <p:nvPr>
            <p:ph type="title"/>
          </p:nvPr>
        </p:nvSpPr>
        <p:spPr/>
        <p:txBody>
          <a:bodyPr/>
          <a:lstStyle/>
          <a:p>
            <a:r>
              <a:rPr lang="en-US"/>
              <a:t>Lesson #3</a:t>
            </a:r>
          </a:p>
        </p:txBody>
      </p:sp>
      <p:sp>
        <p:nvSpPr>
          <p:cNvPr id="3" name="Content Placeholder 2">
            <a:extLst>
              <a:ext uri="{FF2B5EF4-FFF2-40B4-BE49-F238E27FC236}">
                <a16:creationId xmlns:a16="http://schemas.microsoft.com/office/drawing/2014/main" id="{9C5258CE-1C31-E5C8-DDEE-B47BEE4E66C0}"/>
              </a:ext>
            </a:extLst>
          </p:cNvPr>
          <p:cNvSpPr>
            <a:spLocks noGrp="1"/>
          </p:cNvSpPr>
          <p:nvPr>
            <p:ph idx="1"/>
          </p:nvPr>
        </p:nvSpPr>
        <p:spPr/>
        <p:txBody>
          <a:bodyPr/>
          <a:lstStyle/>
          <a:p>
            <a:endParaRPr lang="en-US"/>
          </a:p>
          <a:p>
            <a:pPr marL="0" indent="0" algn="ctr">
              <a:buNone/>
            </a:pPr>
            <a:r>
              <a:rPr lang="en-US" sz="4800"/>
              <a:t>Metformin is first line</a:t>
            </a:r>
          </a:p>
          <a:p>
            <a:pPr marL="0" indent="0" algn="ctr">
              <a:buNone/>
            </a:pPr>
            <a:endParaRPr lang="en-US" sz="4800"/>
          </a:p>
        </p:txBody>
      </p:sp>
    </p:spTree>
    <p:extLst>
      <p:ext uri="{BB962C8B-B14F-4D97-AF65-F5344CB8AC3E}">
        <p14:creationId xmlns:p14="http://schemas.microsoft.com/office/powerpoint/2010/main" val="151770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0BDB-D423-1129-F7E6-E6D68D9B91AD}"/>
              </a:ext>
            </a:extLst>
          </p:cNvPr>
          <p:cNvSpPr>
            <a:spLocks noGrp="1"/>
          </p:cNvSpPr>
          <p:nvPr>
            <p:ph type="title"/>
          </p:nvPr>
        </p:nvSpPr>
        <p:spPr/>
        <p:txBody>
          <a:bodyPr/>
          <a:lstStyle/>
          <a:p>
            <a:r>
              <a:rPr lang="en-US"/>
              <a:t>Lesson #3</a:t>
            </a:r>
          </a:p>
        </p:txBody>
      </p:sp>
      <p:sp>
        <p:nvSpPr>
          <p:cNvPr id="3" name="Content Placeholder 2">
            <a:extLst>
              <a:ext uri="{FF2B5EF4-FFF2-40B4-BE49-F238E27FC236}">
                <a16:creationId xmlns:a16="http://schemas.microsoft.com/office/drawing/2014/main" id="{9C5258CE-1C31-E5C8-DDEE-B47BEE4E66C0}"/>
              </a:ext>
            </a:extLst>
          </p:cNvPr>
          <p:cNvSpPr>
            <a:spLocks noGrp="1"/>
          </p:cNvSpPr>
          <p:nvPr>
            <p:ph idx="1"/>
          </p:nvPr>
        </p:nvSpPr>
        <p:spPr/>
        <p:txBody>
          <a:bodyPr/>
          <a:lstStyle/>
          <a:p>
            <a:endParaRPr lang="en-US"/>
          </a:p>
          <a:p>
            <a:pPr marL="0" indent="0" algn="ctr">
              <a:buNone/>
            </a:pPr>
            <a:r>
              <a:rPr lang="en-US" sz="4800"/>
              <a:t>Metformin is first line</a:t>
            </a:r>
          </a:p>
          <a:p>
            <a:pPr algn="ctr"/>
            <a:endParaRPr lang="en-US" sz="4800"/>
          </a:p>
          <a:p>
            <a:pPr marL="0" indent="0" algn="ctr">
              <a:buNone/>
            </a:pPr>
            <a:r>
              <a:rPr lang="en-US" sz="4800"/>
              <a:t>There is no ”BEST” second line therapy</a:t>
            </a:r>
          </a:p>
          <a:p>
            <a:pPr marL="0" indent="0" algn="ctr">
              <a:buNone/>
            </a:pPr>
            <a:r>
              <a:rPr lang="en-US" sz="4800"/>
              <a:t>Individualize Therapy</a:t>
            </a:r>
          </a:p>
        </p:txBody>
      </p:sp>
    </p:spTree>
    <p:extLst>
      <p:ext uri="{BB962C8B-B14F-4D97-AF65-F5344CB8AC3E}">
        <p14:creationId xmlns:p14="http://schemas.microsoft.com/office/powerpoint/2010/main" val="271275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08214" y="0"/>
            <a:ext cx="7715250" cy="1143000"/>
          </a:xfrm>
        </p:spPr>
        <p:txBody>
          <a:bodyPr>
            <a:normAutofit/>
          </a:bodyPr>
          <a:lstStyle/>
          <a:p>
            <a:pPr>
              <a:defRPr/>
            </a:pPr>
            <a:r>
              <a:rPr lang="en-US">
                <a:solidFill>
                  <a:schemeClr val="tx1"/>
                </a:solidFill>
                <a:ea typeface="+mj-ea"/>
                <a:cs typeface="+mj-cs"/>
              </a:rPr>
              <a:t>John MacFadyen Disclosures</a:t>
            </a:r>
            <a:endParaRPr lang="en-US">
              <a:ea typeface="+mj-ea"/>
              <a:cs typeface="+mj-cs"/>
            </a:endParaRPr>
          </a:p>
        </p:txBody>
      </p:sp>
      <p:pic>
        <p:nvPicPr>
          <p:cNvPr id="422914" name="Picture 3" descr="Servie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1" y="2667000"/>
            <a:ext cx="177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5" name="Picture 4" descr="sanofi-aventisENG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31"/>
            <a:ext cx="2057400" cy="88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6" name="Picture 5" descr="PfizerLogo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31"/>
            <a:ext cx="2057400" cy="123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7" name="Picture 6" descr="Novartis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41" y="2997200"/>
            <a:ext cx="2651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8" name="Picture 7" descr="MerckLogo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114800"/>
            <a:ext cx="2179638"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19" name="Picture 9" descr="LillyLogo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1600200"/>
            <a:ext cx="22860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0" name="Picture 10" descr="Hoffmann-LaRoche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648200"/>
            <a:ext cx="1295400"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1" name="Picture 11" descr="GlaxoSmithKline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5638831"/>
            <a:ext cx="15446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2" name="Picture 12" descr="BoehringerIngelheim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3810000"/>
            <a:ext cx="17526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3" name="Picture 13" descr="BMS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5943600"/>
            <a:ext cx="22860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4" name="Picture 14" descr="Biovail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3" y="5867400"/>
            <a:ext cx="19907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5" name="Picture 15" descr="Baye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4648200"/>
            <a:ext cx="182880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6" name="Picture 16" descr="AstraZeneca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51054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7" name="Picture 17" descr="apis_logo_v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3" y="2819400"/>
            <a:ext cx="1533525"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928" name="Picture 2" descr="Screenshot 2014-09-11 21.54.11.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35190" y="3573463"/>
            <a:ext cx="18034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85523B-C857-66C1-3963-03130D6F83FE}"/>
              </a:ext>
            </a:extLst>
          </p:cNvPr>
          <p:cNvPicPr>
            <a:picLocks noChangeAspect="1"/>
          </p:cNvPicPr>
          <p:nvPr/>
        </p:nvPicPr>
        <p:blipFill>
          <a:blip r:embed="rId18"/>
          <a:stretch>
            <a:fillRect/>
          </a:stretch>
        </p:blipFill>
        <p:spPr>
          <a:xfrm>
            <a:off x="7946645" y="1119016"/>
            <a:ext cx="2547110" cy="493884"/>
          </a:xfrm>
          <a:prstGeom prst="rect">
            <a:avLst/>
          </a:prstGeom>
        </p:spPr>
      </p:pic>
      <p:pic>
        <p:nvPicPr>
          <p:cNvPr id="5" name="Picture 4">
            <a:extLst>
              <a:ext uri="{FF2B5EF4-FFF2-40B4-BE49-F238E27FC236}">
                <a16:creationId xmlns:a16="http://schemas.microsoft.com/office/drawing/2014/main" id="{A76FFF0E-0C90-EB52-66F6-363F59F0A15D}"/>
              </a:ext>
            </a:extLst>
          </p:cNvPr>
          <p:cNvPicPr>
            <a:picLocks noChangeAspect="1"/>
          </p:cNvPicPr>
          <p:nvPr/>
        </p:nvPicPr>
        <p:blipFill>
          <a:blip r:embed="rId19"/>
          <a:stretch>
            <a:fillRect/>
          </a:stretch>
        </p:blipFill>
        <p:spPr>
          <a:xfrm>
            <a:off x="4752637" y="1194960"/>
            <a:ext cx="2562563" cy="737518"/>
          </a:xfrm>
          <a:prstGeom prst="rect">
            <a:avLst/>
          </a:prstGeom>
        </p:spPr>
      </p:pic>
    </p:spTree>
    <p:extLst>
      <p:ext uri="{BB962C8B-B14F-4D97-AF65-F5344CB8AC3E}">
        <p14:creationId xmlns:p14="http://schemas.microsoft.com/office/powerpoint/2010/main" val="169683050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a:t>
            </a:r>
          </a:p>
        </p:txBody>
      </p:sp>
      <p:sp>
        <p:nvSpPr>
          <p:cNvPr id="3" name="Content Placeholder 2"/>
          <p:cNvSpPr>
            <a:spLocks noGrp="1"/>
          </p:cNvSpPr>
          <p:nvPr>
            <p:ph idx="1"/>
          </p:nvPr>
        </p:nvSpPr>
        <p:spPr/>
        <p:txBody>
          <a:bodyPr>
            <a:normAutofit/>
          </a:bodyPr>
          <a:lstStyle/>
          <a:p>
            <a:r>
              <a:rPr lang="en-US" dirty="0"/>
              <a:t>38 </a:t>
            </a:r>
            <a:r>
              <a:rPr lang="en-US" dirty="0" err="1"/>
              <a:t>yo</a:t>
            </a:r>
            <a:r>
              <a:rPr lang="en-US" dirty="0"/>
              <a:t> male, Developmentally  Delay, attended with worker,</a:t>
            </a:r>
          </a:p>
          <a:p>
            <a:r>
              <a:rPr lang="en-US" dirty="0"/>
              <a:t>Type 2 DM x 10 </a:t>
            </a:r>
            <a:r>
              <a:rPr lang="en-US" dirty="0" err="1"/>
              <a:t>yrs</a:t>
            </a:r>
            <a:endParaRPr lang="en-US" dirty="0"/>
          </a:p>
          <a:p>
            <a:r>
              <a:rPr lang="en-US" dirty="0"/>
              <a:t>Meds –</a:t>
            </a:r>
          </a:p>
          <a:p>
            <a:pPr lvl="1"/>
            <a:r>
              <a:rPr lang="en-US" dirty="0"/>
              <a:t> </a:t>
            </a:r>
            <a:r>
              <a:rPr lang="en-US" dirty="0" err="1"/>
              <a:t>Gliclizide</a:t>
            </a:r>
            <a:r>
              <a:rPr lang="en-US" dirty="0"/>
              <a:t> MR 60 mg bid</a:t>
            </a:r>
          </a:p>
          <a:p>
            <a:pPr lvl="1"/>
            <a:r>
              <a:rPr lang="en-US" dirty="0" err="1"/>
              <a:t>Basaglar</a:t>
            </a:r>
            <a:r>
              <a:rPr lang="en-US" dirty="0"/>
              <a:t> 40 u bid</a:t>
            </a:r>
          </a:p>
          <a:p>
            <a:pPr lvl="1"/>
            <a:r>
              <a:rPr lang="en-US" dirty="0"/>
              <a:t>Metformin 500 mg </a:t>
            </a:r>
            <a:r>
              <a:rPr lang="en-US" dirty="0" err="1"/>
              <a:t>qid</a:t>
            </a:r>
            <a:endParaRPr lang="en-US" dirty="0"/>
          </a:p>
          <a:p>
            <a:pPr lvl="1"/>
            <a:r>
              <a:rPr lang="en-US" dirty="0" err="1"/>
              <a:t>Canagloflozin</a:t>
            </a:r>
            <a:r>
              <a:rPr lang="en-US" dirty="0"/>
              <a:t> 300 mg od</a:t>
            </a:r>
          </a:p>
          <a:p>
            <a:pPr lvl="1"/>
            <a:r>
              <a:rPr lang="en-US" dirty="0" err="1"/>
              <a:t>Saxagliptin</a:t>
            </a:r>
            <a:r>
              <a:rPr lang="en-US" dirty="0"/>
              <a:t> 5 mg od</a:t>
            </a:r>
          </a:p>
          <a:p>
            <a:pPr lvl="1"/>
            <a:r>
              <a:rPr lang="en-US"/>
              <a:t>Rosuvastatin 20 </a:t>
            </a:r>
            <a:r>
              <a:rPr lang="en-US" dirty="0"/>
              <a:t>mg </a:t>
            </a:r>
            <a:r>
              <a:rPr lang="en-US" dirty="0" err="1"/>
              <a:t>hs</a:t>
            </a:r>
            <a:endParaRPr lang="en-US" dirty="0"/>
          </a:p>
          <a:p>
            <a:pPr lvl="1"/>
            <a:r>
              <a:rPr lang="en-US" dirty="0"/>
              <a:t>Ramipril 5 mg bid</a:t>
            </a:r>
          </a:p>
        </p:txBody>
      </p:sp>
    </p:spTree>
    <p:extLst>
      <p:ext uri="{BB962C8B-B14F-4D97-AF65-F5344CB8AC3E}">
        <p14:creationId xmlns:p14="http://schemas.microsoft.com/office/powerpoint/2010/main" val="184733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a:t>
            </a:r>
          </a:p>
        </p:txBody>
      </p:sp>
      <p:sp>
        <p:nvSpPr>
          <p:cNvPr id="3" name="Content Placeholder 2"/>
          <p:cNvSpPr>
            <a:spLocks noGrp="1"/>
          </p:cNvSpPr>
          <p:nvPr>
            <p:ph idx="1"/>
          </p:nvPr>
        </p:nvSpPr>
        <p:spPr/>
        <p:txBody>
          <a:bodyPr/>
          <a:lstStyle/>
          <a:p>
            <a:r>
              <a:rPr lang="en-US"/>
              <a:t>Difficulty monitoring meds administration</a:t>
            </a:r>
          </a:p>
          <a:p>
            <a:r>
              <a:rPr lang="en-US"/>
              <a:t>Tests infrequently</a:t>
            </a:r>
          </a:p>
          <a:p>
            <a:r>
              <a:rPr lang="en-US"/>
              <a:t>O/E </a:t>
            </a:r>
            <a:r>
              <a:rPr lang="en-US" err="1"/>
              <a:t>Wt</a:t>
            </a:r>
            <a:r>
              <a:rPr lang="en-US"/>
              <a:t> 104 kg, BP 123/76</a:t>
            </a:r>
          </a:p>
          <a:p>
            <a:r>
              <a:rPr lang="en-US"/>
              <a:t>A1C 8.5 </a:t>
            </a:r>
          </a:p>
          <a:p>
            <a:r>
              <a:rPr lang="en-US"/>
              <a:t>Cr 85,  LDL 3.1</a:t>
            </a:r>
          </a:p>
          <a:p>
            <a:endParaRPr lang="en-US"/>
          </a:p>
          <a:p>
            <a:pPr algn="ctr"/>
            <a:r>
              <a:rPr lang="en-US"/>
              <a:t>? Recommendations</a:t>
            </a:r>
          </a:p>
        </p:txBody>
      </p:sp>
    </p:spTree>
    <p:extLst>
      <p:ext uri="{BB962C8B-B14F-4D97-AF65-F5344CB8AC3E}">
        <p14:creationId xmlns:p14="http://schemas.microsoft.com/office/powerpoint/2010/main" val="1929687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 - Recommendations</a:t>
            </a:r>
          </a:p>
        </p:txBody>
      </p:sp>
      <p:sp>
        <p:nvSpPr>
          <p:cNvPr id="3" name="Content Placeholder 2"/>
          <p:cNvSpPr>
            <a:spLocks noGrp="1"/>
          </p:cNvSpPr>
          <p:nvPr>
            <p:ph idx="1"/>
          </p:nvPr>
        </p:nvSpPr>
        <p:spPr/>
        <p:txBody>
          <a:bodyPr>
            <a:normAutofit/>
          </a:bodyPr>
          <a:lstStyle/>
          <a:p>
            <a:r>
              <a:rPr lang="en-US" sz="7000" dirty="0"/>
              <a:t>Diabetes Once Daily – </a:t>
            </a:r>
            <a:r>
              <a:rPr lang="en-US" sz="7700" b="1" u="sng" dirty="0"/>
              <a:t>DOD</a:t>
            </a:r>
            <a:endParaRPr lang="en-US" sz="4800" dirty="0"/>
          </a:p>
          <a:p>
            <a:pPr lvl="1"/>
            <a:r>
              <a:rPr lang="en-US" sz="2600" dirty="0"/>
              <a:t>Sitagliptin/Metformin  50/1000mg bid</a:t>
            </a:r>
          </a:p>
          <a:p>
            <a:pPr lvl="1"/>
            <a:r>
              <a:rPr lang="en-US" sz="2600" dirty="0" err="1"/>
              <a:t>Basaglar</a:t>
            </a:r>
            <a:r>
              <a:rPr lang="en-US" sz="2600" dirty="0"/>
              <a:t> 40 u BID</a:t>
            </a:r>
          </a:p>
          <a:p>
            <a:pPr lvl="1"/>
            <a:r>
              <a:rPr lang="en-US" sz="2600" dirty="0" err="1"/>
              <a:t>Gliclizide</a:t>
            </a:r>
            <a:r>
              <a:rPr lang="en-US" sz="2600" dirty="0"/>
              <a:t> MR 120 od</a:t>
            </a:r>
          </a:p>
          <a:p>
            <a:pPr lvl="1"/>
            <a:r>
              <a:rPr lang="en-US" sz="2600" dirty="0" err="1"/>
              <a:t>Canagloflozin</a:t>
            </a:r>
            <a:r>
              <a:rPr lang="en-US" sz="2600" dirty="0"/>
              <a:t> 300 mg od</a:t>
            </a:r>
          </a:p>
          <a:p>
            <a:pPr lvl="1"/>
            <a:r>
              <a:rPr lang="en-US" sz="2600" dirty="0"/>
              <a:t>Rosuvastatin 20 mg </a:t>
            </a:r>
            <a:r>
              <a:rPr lang="en-US" sz="2600" dirty="0" err="1"/>
              <a:t>hs</a:t>
            </a:r>
            <a:endParaRPr lang="en-US" sz="2600" dirty="0"/>
          </a:p>
          <a:p>
            <a:pPr lvl="1"/>
            <a:r>
              <a:rPr lang="en-US" sz="2600" dirty="0"/>
              <a:t>Ramipril 10 mg od</a:t>
            </a:r>
          </a:p>
          <a:p>
            <a:pPr lvl="1"/>
            <a:r>
              <a:rPr lang="en-US" sz="2600" dirty="0"/>
              <a:t>Test od – supervised</a:t>
            </a:r>
            <a:endParaRPr lang="en-US" sz="3300" dirty="0"/>
          </a:p>
          <a:p>
            <a:pPr lvl="1"/>
            <a:endParaRPr lang="en-US" sz="4400" dirty="0"/>
          </a:p>
          <a:p>
            <a:pPr lvl="1"/>
            <a:endParaRPr lang="en-US" sz="4400" dirty="0"/>
          </a:p>
          <a:p>
            <a:pPr lvl="1"/>
            <a:endParaRPr lang="en-US" sz="4400" dirty="0"/>
          </a:p>
          <a:p>
            <a:endParaRPr lang="en-US" sz="4800" dirty="0"/>
          </a:p>
        </p:txBody>
      </p:sp>
    </p:spTree>
    <p:extLst>
      <p:ext uri="{BB962C8B-B14F-4D97-AF65-F5344CB8AC3E}">
        <p14:creationId xmlns:p14="http://schemas.microsoft.com/office/powerpoint/2010/main" val="3403233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 - Recommendations</a:t>
            </a:r>
          </a:p>
        </p:txBody>
      </p:sp>
      <p:sp>
        <p:nvSpPr>
          <p:cNvPr id="3" name="Content Placeholder 2"/>
          <p:cNvSpPr>
            <a:spLocks noGrp="1"/>
          </p:cNvSpPr>
          <p:nvPr>
            <p:ph idx="1"/>
          </p:nvPr>
        </p:nvSpPr>
        <p:spPr/>
        <p:txBody>
          <a:bodyPr>
            <a:normAutofit fontScale="92500" lnSpcReduction="10000"/>
          </a:bodyPr>
          <a:lstStyle/>
          <a:p>
            <a:r>
              <a:rPr lang="en-US" sz="7000" dirty="0"/>
              <a:t>Diabetes Once Daily – </a:t>
            </a:r>
            <a:r>
              <a:rPr lang="en-US" sz="7700" b="1" u="sng" dirty="0"/>
              <a:t>DOD</a:t>
            </a:r>
            <a:endParaRPr lang="en-US" sz="4800" dirty="0"/>
          </a:p>
          <a:p>
            <a:pPr lvl="1"/>
            <a:r>
              <a:rPr lang="en-US" sz="2600" dirty="0"/>
              <a:t>Sitagliptin/</a:t>
            </a:r>
            <a:r>
              <a:rPr lang="en-US" sz="2600" dirty="0" err="1"/>
              <a:t>Metfomrin</a:t>
            </a:r>
            <a:r>
              <a:rPr lang="en-US" sz="2600" dirty="0"/>
              <a:t> XR 50/1000mg x 2</a:t>
            </a:r>
          </a:p>
          <a:p>
            <a:pPr lvl="1"/>
            <a:r>
              <a:rPr lang="en-US" sz="2600" dirty="0"/>
              <a:t>Tresiba/Toujeou300 80 u </a:t>
            </a:r>
            <a:r>
              <a:rPr lang="en-US" sz="2600" dirty="0" err="1"/>
              <a:t>acBr</a:t>
            </a:r>
            <a:endParaRPr lang="en-US" sz="2600" dirty="0"/>
          </a:p>
          <a:p>
            <a:pPr lvl="1"/>
            <a:r>
              <a:rPr lang="en-US" sz="2600" dirty="0" err="1"/>
              <a:t>Gliclizide</a:t>
            </a:r>
            <a:r>
              <a:rPr lang="en-US" sz="2600" dirty="0"/>
              <a:t> MR 120 od</a:t>
            </a:r>
          </a:p>
          <a:p>
            <a:pPr lvl="1"/>
            <a:r>
              <a:rPr lang="en-US" sz="2600" dirty="0" err="1"/>
              <a:t>Canagloflozin</a:t>
            </a:r>
            <a:r>
              <a:rPr lang="en-US" sz="2600" dirty="0"/>
              <a:t> 300 mg od</a:t>
            </a:r>
          </a:p>
          <a:p>
            <a:pPr lvl="1"/>
            <a:r>
              <a:rPr lang="en-US" sz="2600" dirty="0"/>
              <a:t>Rosuvastatin 20 mg </a:t>
            </a:r>
            <a:r>
              <a:rPr lang="en-US" sz="2600" dirty="0" err="1"/>
              <a:t>acBr</a:t>
            </a:r>
            <a:endParaRPr lang="en-US" sz="2600" dirty="0"/>
          </a:p>
          <a:p>
            <a:pPr lvl="1"/>
            <a:r>
              <a:rPr lang="en-US" sz="2600" dirty="0"/>
              <a:t>Ramipril 10 mg od</a:t>
            </a:r>
          </a:p>
          <a:p>
            <a:pPr lvl="1"/>
            <a:r>
              <a:rPr lang="en-US" sz="2600" dirty="0"/>
              <a:t>Test od – supervised</a:t>
            </a:r>
            <a:endParaRPr lang="en-US" sz="3300" dirty="0"/>
          </a:p>
          <a:p>
            <a:pPr marL="456887" lvl="1" indent="0" algn="ctr">
              <a:buNone/>
            </a:pPr>
            <a:r>
              <a:rPr lang="en-US" sz="4400" dirty="0"/>
              <a:t>Next Step - Ozempic</a:t>
            </a:r>
          </a:p>
          <a:p>
            <a:pPr lvl="1"/>
            <a:endParaRPr lang="en-US" sz="4400" dirty="0"/>
          </a:p>
          <a:p>
            <a:pPr lvl="1"/>
            <a:endParaRPr lang="en-US" sz="4400" dirty="0"/>
          </a:p>
          <a:p>
            <a:endParaRPr lang="en-US" sz="4800" dirty="0"/>
          </a:p>
        </p:txBody>
      </p:sp>
    </p:spTree>
    <p:extLst>
      <p:ext uri="{BB962C8B-B14F-4D97-AF65-F5344CB8AC3E}">
        <p14:creationId xmlns:p14="http://schemas.microsoft.com/office/powerpoint/2010/main" val="4072728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AF42-2A72-A3ED-0093-A88233E85B1F}"/>
              </a:ext>
            </a:extLst>
          </p:cNvPr>
          <p:cNvSpPr>
            <a:spLocks noGrp="1"/>
          </p:cNvSpPr>
          <p:nvPr>
            <p:ph type="title"/>
          </p:nvPr>
        </p:nvSpPr>
        <p:spPr/>
        <p:txBody>
          <a:bodyPr/>
          <a:lstStyle/>
          <a:p>
            <a:r>
              <a:rPr lang="en-US"/>
              <a:t>Lesson #4</a:t>
            </a:r>
          </a:p>
        </p:txBody>
      </p:sp>
      <p:sp>
        <p:nvSpPr>
          <p:cNvPr id="3" name="Content Placeholder 2">
            <a:extLst>
              <a:ext uri="{FF2B5EF4-FFF2-40B4-BE49-F238E27FC236}">
                <a16:creationId xmlns:a16="http://schemas.microsoft.com/office/drawing/2014/main" id="{081DF86E-C0D1-D260-22FA-9575D6A4DA6C}"/>
              </a:ext>
            </a:extLst>
          </p:cNvPr>
          <p:cNvSpPr>
            <a:spLocks noGrp="1"/>
          </p:cNvSpPr>
          <p:nvPr>
            <p:ph idx="1"/>
          </p:nvPr>
        </p:nvSpPr>
        <p:spPr/>
        <p:txBody>
          <a:bodyPr>
            <a:normAutofit/>
          </a:bodyPr>
          <a:lstStyle/>
          <a:p>
            <a:pPr marL="0" indent="0" algn="ctr">
              <a:buNone/>
            </a:pPr>
            <a:endParaRPr lang="en-US" sz="6600"/>
          </a:p>
          <a:p>
            <a:pPr marL="0" indent="0" algn="ctr">
              <a:buNone/>
            </a:pPr>
            <a:r>
              <a:rPr lang="en-US" sz="6600"/>
              <a:t>Diabetes Once Daily</a:t>
            </a:r>
          </a:p>
        </p:txBody>
      </p:sp>
    </p:spTree>
    <p:extLst>
      <p:ext uri="{BB962C8B-B14F-4D97-AF65-F5344CB8AC3E}">
        <p14:creationId xmlns:p14="http://schemas.microsoft.com/office/powerpoint/2010/main" val="3881153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9F88-C5D0-7D1C-4A8C-98851F448EE4}"/>
              </a:ext>
            </a:extLst>
          </p:cNvPr>
          <p:cNvSpPr>
            <a:spLocks noGrp="1"/>
          </p:cNvSpPr>
          <p:nvPr>
            <p:ph type="title"/>
          </p:nvPr>
        </p:nvSpPr>
        <p:spPr/>
        <p:txBody>
          <a:bodyPr/>
          <a:lstStyle/>
          <a:p>
            <a:r>
              <a:rPr lang="en-CA" dirty="0"/>
              <a:t>WA</a:t>
            </a:r>
          </a:p>
        </p:txBody>
      </p:sp>
      <p:sp>
        <p:nvSpPr>
          <p:cNvPr id="3" name="Content Placeholder 2">
            <a:extLst>
              <a:ext uri="{FF2B5EF4-FFF2-40B4-BE49-F238E27FC236}">
                <a16:creationId xmlns:a16="http://schemas.microsoft.com/office/drawing/2014/main" id="{1024EBBF-92E2-8ACB-21DC-3650780E383B}"/>
              </a:ext>
            </a:extLst>
          </p:cNvPr>
          <p:cNvSpPr>
            <a:spLocks noGrp="1"/>
          </p:cNvSpPr>
          <p:nvPr>
            <p:ph idx="1"/>
          </p:nvPr>
        </p:nvSpPr>
        <p:spPr/>
        <p:txBody>
          <a:bodyPr>
            <a:normAutofit fontScale="85000" lnSpcReduction="20000"/>
          </a:bodyPr>
          <a:lstStyle/>
          <a:p>
            <a:r>
              <a:rPr lang="en-CA" dirty="0"/>
              <a:t>72 </a:t>
            </a:r>
            <a:r>
              <a:rPr lang="en-CA" dirty="0" err="1"/>
              <a:t>yo</a:t>
            </a:r>
            <a:r>
              <a:rPr lang="en-CA" dirty="0"/>
              <a:t> male</a:t>
            </a:r>
          </a:p>
          <a:p>
            <a:pPr lvl="1"/>
            <a:r>
              <a:rPr lang="en-CA" dirty="0"/>
              <a:t>Type 1 DM – a1c- 7.0-7.5 over past 10 years</a:t>
            </a:r>
          </a:p>
          <a:p>
            <a:r>
              <a:rPr lang="en-CA" dirty="0"/>
              <a:t>CAD - PCI 2021, EF &gt; 55%</a:t>
            </a:r>
          </a:p>
          <a:p>
            <a:r>
              <a:rPr lang="en-CA" dirty="0"/>
              <a:t>Diabetic Nephropathy</a:t>
            </a:r>
          </a:p>
          <a:p>
            <a:endParaRPr lang="en-CA" dirty="0"/>
          </a:p>
          <a:p>
            <a:r>
              <a:rPr lang="en-CA" dirty="0"/>
              <a:t>Lantus 20 u </a:t>
            </a:r>
            <a:r>
              <a:rPr lang="en-CA" dirty="0" err="1"/>
              <a:t>acBr</a:t>
            </a:r>
            <a:endParaRPr lang="en-CA" dirty="0"/>
          </a:p>
          <a:p>
            <a:r>
              <a:rPr lang="en-CA" dirty="0"/>
              <a:t>Humalog – 2-4 u prn with meals</a:t>
            </a:r>
          </a:p>
          <a:p>
            <a:r>
              <a:rPr lang="en-CA" dirty="0"/>
              <a:t>ASA/Rosuvastatin/Ramipril</a:t>
            </a:r>
          </a:p>
          <a:p>
            <a:r>
              <a:rPr lang="en-CA" dirty="0"/>
              <a:t>A1C 6.9 , Cr 120, ACR 19.6, LDL 1.3</a:t>
            </a:r>
          </a:p>
          <a:p>
            <a:endParaRPr lang="en-CA" dirty="0"/>
          </a:p>
          <a:p>
            <a:pPr marL="0" indent="0" algn="ctr">
              <a:buNone/>
            </a:pPr>
            <a:r>
              <a:rPr lang="en-CA" sz="3500" b="1" dirty="0"/>
              <a:t>Recommendations</a:t>
            </a:r>
          </a:p>
        </p:txBody>
      </p:sp>
    </p:spTree>
    <p:extLst>
      <p:ext uri="{BB962C8B-B14F-4D97-AF65-F5344CB8AC3E}">
        <p14:creationId xmlns:p14="http://schemas.microsoft.com/office/powerpoint/2010/main" val="3738117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E210-766C-86BA-D35B-00686DBE7AD1}"/>
              </a:ext>
            </a:extLst>
          </p:cNvPr>
          <p:cNvSpPr>
            <a:spLocks noGrp="1"/>
          </p:cNvSpPr>
          <p:nvPr>
            <p:ph type="title"/>
          </p:nvPr>
        </p:nvSpPr>
        <p:spPr/>
        <p:txBody>
          <a:bodyPr/>
          <a:lstStyle/>
          <a:p>
            <a:r>
              <a:rPr lang="en-CA" dirty="0"/>
              <a:t>WA</a:t>
            </a:r>
          </a:p>
        </p:txBody>
      </p:sp>
      <p:sp>
        <p:nvSpPr>
          <p:cNvPr id="3" name="Content Placeholder 2">
            <a:extLst>
              <a:ext uri="{FF2B5EF4-FFF2-40B4-BE49-F238E27FC236}">
                <a16:creationId xmlns:a16="http://schemas.microsoft.com/office/drawing/2014/main" id="{84E29AFC-A63B-8119-53A0-6FFAC28F1F69}"/>
              </a:ext>
            </a:extLst>
          </p:cNvPr>
          <p:cNvSpPr>
            <a:spLocks noGrp="1"/>
          </p:cNvSpPr>
          <p:nvPr>
            <p:ph idx="1"/>
          </p:nvPr>
        </p:nvSpPr>
        <p:spPr/>
        <p:txBody>
          <a:bodyPr/>
          <a:lstStyle/>
          <a:p>
            <a:r>
              <a:rPr lang="en-CA" dirty="0"/>
              <a:t>C-peptide – 675,   random </a:t>
            </a:r>
            <a:r>
              <a:rPr lang="en-CA" dirty="0" err="1"/>
              <a:t>glu</a:t>
            </a:r>
            <a:r>
              <a:rPr lang="en-CA" dirty="0"/>
              <a:t> 6.9</a:t>
            </a:r>
          </a:p>
          <a:p>
            <a:r>
              <a:rPr lang="en-CA" dirty="0"/>
              <a:t>Diagnosis – Type 2 Diabetes</a:t>
            </a:r>
          </a:p>
          <a:p>
            <a:endParaRPr lang="en-CA" dirty="0"/>
          </a:p>
          <a:p>
            <a:endParaRPr lang="en-CA" dirty="0"/>
          </a:p>
          <a:p>
            <a:r>
              <a:rPr lang="en-CA" dirty="0"/>
              <a:t>Recommendation</a:t>
            </a:r>
          </a:p>
          <a:p>
            <a:pPr lvl="1"/>
            <a:r>
              <a:rPr lang="en-CA" dirty="0"/>
              <a:t>Jardiance 10 mg od</a:t>
            </a:r>
          </a:p>
          <a:p>
            <a:pPr lvl="1"/>
            <a:r>
              <a:rPr lang="en-CA" dirty="0"/>
              <a:t>Ozempic -  wean off </a:t>
            </a:r>
            <a:r>
              <a:rPr lang="en-CA" dirty="0" err="1"/>
              <a:t>lantus</a:t>
            </a:r>
            <a:endParaRPr lang="en-CA" dirty="0"/>
          </a:p>
        </p:txBody>
      </p:sp>
    </p:spTree>
    <p:extLst>
      <p:ext uri="{BB962C8B-B14F-4D97-AF65-F5344CB8AC3E}">
        <p14:creationId xmlns:p14="http://schemas.microsoft.com/office/powerpoint/2010/main" val="4017485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77D0-9288-A7CD-1974-F0F7A6AADFD9}"/>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E10167A1-4668-2B98-8EBC-49426D8840E6}"/>
              </a:ext>
            </a:extLst>
          </p:cNvPr>
          <p:cNvSpPr>
            <a:spLocks noGrp="1"/>
          </p:cNvSpPr>
          <p:nvPr>
            <p:ph idx="1"/>
          </p:nvPr>
        </p:nvSpPr>
        <p:spPr/>
        <p:txBody>
          <a:bodyPr>
            <a:normAutofit/>
          </a:bodyPr>
          <a:lstStyle/>
          <a:p>
            <a:r>
              <a:rPr lang="en-CA" dirty="0"/>
              <a:t>77 </a:t>
            </a:r>
            <a:r>
              <a:rPr lang="en-CA" dirty="0" err="1"/>
              <a:t>yo</a:t>
            </a:r>
            <a:r>
              <a:rPr lang="en-CA" dirty="0"/>
              <a:t> female,  DM 1990, insulin x 32 years</a:t>
            </a:r>
          </a:p>
          <a:p>
            <a:endParaRPr lang="en-CA" dirty="0"/>
          </a:p>
          <a:p>
            <a:r>
              <a:rPr lang="en-CA" dirty="0"/>
              <a:t>Current Meds:</a:t>
            </a:r>
          </a:p>
          <a:p>
            <a:pPr marL="399778" lvl="1" indent="0">
              <a:buNone/>
            </a:pPr>
            <a:r>
              <a:rPr lang="en-CA" dirty="0"/>
              <a:t>Rosuvastatin 20 mg 1 time daily </a:t>
            </a:r>
            <a:r>
              <a:rPr lang="en-CA" dirty="0" err="1"/>
              <a:t>Candasartan</a:t>
            </a:r>
            <a:r>
              <a:rPr lang="en-CA" dirty="0"/>
              <a:t> 8 mg 1 time daily </a:t>
            </a:r>
          </a:p>
          <a:p>
            <a:pPr marL="399778" lvl="1" indent="0">
              <a:buNone/>
            </a:pPr>
            <a:r>
              <a:rPr lang="en-CA" dirty="0" err="1"/>
              <a:t>NovoMix</a:t>
            </a:r>
            <a:r>
              <a:rPr lang="en-CA" dirty="0"/>
              <a:t> 30 </a:t>
            </a:r>
            <a:r>
              <a:rPr lang="en-CA" dirty="0" err="1"/>
              <a:t>Penfill</a:t>
            </a:r>
            <a:r>
              <a:rPr lang="en-CA" dirty="0"/>
              <a:t> U-100 38 x 28 x </a:t>
            </a:r>
          </a:p>
          <a:p>
            <a:pPr marL="399778" lvl="1" indent="0">
              <a:buNone/>
            </a:pPr>
            <a:endParaRPr lang="en-CA" dirty="0"/>
          </a:p>
          <a:p>
            <a:pPr marL="399778" lvl="1" indent="0">
              <a:buNone/>
            </a:pPr>
            <a:r>
              <a:rPr lang="en-CA" dirty="0"/>
              <a:t>Recurrent lows </a:t>
            </a:r>
            <a:r>
              <a:rPr lang="en-CA" dirty="0" err="1"/>
              <a:t>hs</a:t>
            </a:r>
            <a:r>
              <a:rPr lang="en-CA" dirty="0"/>
              <a:t>, nocturnal</a:t>
            </a:r>
          </a:p>
          <a:p>
            <a:pPr marL="399778" lvl="1" indent="0">
              <a:buNone/>
            </a:pPr>
            <a:r>
              <a:rPr lang="en-CA" dirty="0" err="1"/>
              <a:t>acBr</a:t>
            </a:r>
            <a:r>
              <a:rPr lang="en-CA" dirty="0"/>
              <a:t> 12-14,  </a:t>
            </a:r>
            <a:r>
              <a:rPr lang="en-CA" dirty="0" err="1"/>
              <a:t>hs</a:t>
            </a:r>
            <a:r>
              <a:rPr lang="en-CA" dirty="0"/>
              <a:t> 4-8</a:t>
            </a:r>
          </a:p>
        </p:txBody>
      </p:sp>
    </p:spTree>
    <p:extLst>
      <p:ext uri="{BB962C8B-B14F-4D97-AF65-F5344CB8AC3E}">
        <p14:creationId xmlns:p14="http://schemas.microsoft.com/office/powerpoint/2010/main" val="2111116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6458-7846-0359-41E4-EC2EC9151F67}"/>
              </a:ext>
            </a:extLst>
          </p:cNvPr>
          <p:cNvSpPr>
            <a:spLocks noGrp="1"/>
          </p:cNvSpPr>
          <p:nvPr>
            <p:ph type="title"/>
          </p:nvPr>
        </p:nvSpPr>
        <p:spPr/>
        <p:txBody>
          <a:bodyPr/>
          <a:lstStyle/>
          <a:p>
            <a:r>
              <a:rPr lang="en-CA"/>
              <a:t>DP </a:t>
            </a:r>
          </a:p>
        </p:txBody>
      </p:sp>
      <p:sp>
        <p:nvSpPr>
          <p:cNvPr id="3" name="Content Placeholder 2">
            <a:extLst>
              <a:ext uri="{FF2B5EF4-FFF2-40B4-BE49-F238E27FC236}">
                <a16:creationId xmlns:a16="http://schemas.microsoft.com/office/drawing/2014/main" id="{0100F1DA-C8D7-F6E3-9581-F15EFAAF4EA7}"/>
              </a:ext>
            </a:extLst>
          </p:cNvPr>
          <p:cNvSpPr>
            <a:spLocks noGrp="1"/>
          </p:cNvSpPr>
          <p:nvPr>
            <p:ph idx="1"/>
          </p:nvPr>
        </p:nvSpPr>
        <p:spPr/>
        <p:txBody>
          <a:bodyPr>
            <a:normAutofit/>
          </a:bodyPr>
          <a:lstStyle/>
          <a:p>
            <a:r>
              <a:rPr lang="en-CA"/>
              <a:t>O/E </a:t>
            </a:r>
            <a:r>
              <a:rPr lang="en-CA" err="1"/>
              <a:t>wt</a:t>
            </a:r>
            <a:r>
              <a:rPr lang="en-CA"/>
              <a:t> – 111 kg,  BP-118/65</a:t>
            </a:r>
          </a:p>
          <a:p>
            <a:r>
              <a:rPr lang="en-CA" err="1"/>
              <a:t>Inj</a:t>
            </a:r>
            <a:r>
              <a:rPr lang="en-CA"/>
              <a:t> sites - reused</a:t>
            </a:r>
          </a:p>
          <a:p>
            <a:endParaRPr lang="en-CA"/>
          </a:p>
          <a:p>
            <a:r>
              <a:rPr lang="en-CA"/>
              <a:t>A1C 8.2</a:t>
            </a:r>
          </a:p>
          <a:p>
            <a:r>
              <a:rPr lang="en-CA"/>
              <a:t>Cr 85, LDL 1.7</a:t>
            </a:r>
          </a:p>
          <a:p>
            <a:r>
              <a:rPr lang="en-CA"/>
              <a:t>No ACR</a:t>
            </a:r>
          </a:p>
          <a:p>
            <a:endParaRPr lang="en-CA"/>
          </a:p>
          <a:p>
            <a:pPr marL="0" indent="0" algn="ctr">
              <a:buNone/>
            </a:pPr>
            <a:r>
              <a:rPr lang="en-CA"/>
              <a:t>Recommendations</a:t>
            </a:r>
          </a:p>
        </p:txBody>
      </p:sp>
    </p:spTree>
    <p:extLst>
      <p:ext uri="{BB962C8B-B14F-4D97-AF65-F5344CB8AC3E}">
        <p14:creationId xmlns:p14="http://schemas.microsoft.com/office/powerpoint/2010/main" val="1841197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dirty="0"/>
              <a:t>Stop </a:t>
            </a:r>
            <a:r>
              <a:rPr lang="en-CA" dirty="0" err="1"/>
              <a:t>Novomix</a:t>
            </a:r>
            <a:r>
              <a:rPr lang="en-CA" dirty="0"/>
              <a:t> 30 – TDD 66 units ( 43 u NPH – 23 u NR)</a:t>
            </a:r>
          </a:p>
          <a:p>
            <a:pPr lvl="1"/>
            <a:r>
              <a:rPr lang="en-CA" dirty="0"/>
              <a:t>Reduce basal by 20%	</a:t>
            </a:r>
          </a:p>
          <a:p>
            <a:r>
              <a:rPr lang="en-CA" dirty="0" err="1"/>
              <a:t>Degludec</a:t>
            </a:r>
            <a:r>
              <a:rPr lang="en-CA" dirty="0"/>
              <a:t> 28  insulin aspartate 8 8 8, CF 1:2 target 8</a:t>
            </a:r>
          </a:p>
          <a:p>
            <a:endParaRPr lang="en-CA" dirty="0"/>
          </a:p>
          <a:p>
            <a:pPr marL="0" indent="0">
              <a:buNone/>
            </a:pPr>
            <a:endParaRPr lang="en-CA" dirty="0"/>
          </a:p>
          <a:p>
            <a:endParaRPr lang="en-CA" dirty="0"/>
          </a:p>
        </p:txBody>
      </p:sp>
    </p:spTree>
    <p:extLst>
      <p:ext uri="{BB962C8B-B14F-4D97-AF65-F5344CB8AC3E}">
        <p14:creationId xmlns:p14="http://schemas.microsoft.com/office/powerpoint/2010/main" val="382278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a:t>Bias vs Credibility</a:t>
            </a:r>
          </a:p>
        </p:txBody>
      </p:sp>
      <p:sp>
        <p:nvSpPr>
          <p:cNvPr id="3" name="Content Placeholder 2"/>
          <p:cNvSpPr>
            <a:spLocks noGrp="1"/>
          </p:cNvSpPr>
          <p:nvPr>
            <p:ph idx="1"/>
          </p:nvPr>
        </p:nvSpPr>
        <p:spPr/>
        <p:txBody>
          <a:bodyPr>
            <a:normAutofit/>
          </a:bodyPr>
          <a:lstStyle/>
          <a:p>
            <a:r>
              <a:rPr lang="en-US" sz="2400"/>
              <a:t>Clinical Practice x 25 years</a:t>
            </a:r>
          </a:p>
          <a:p>
            <a:r>
              <a:rPr lang="en-US" sz="2400"/>
              <a:t>Medical Director OSMH DEC 1999 – present</a:t>
            </a:r>
          </a:p>
          <a:p>
            <a:pPr lvl="1"/>
            <a:r>
              <a:rPr lang="en-US" sz="2100"/>
              <a:t>Actively follow &gt;3,500 pts with Diabetes</a:t>
            </a:r>
          </a:p>
          <a:p>
            <a:r>
              <a:rPr lang="en-US" sz="2400"/>
              <a:t>CDA Guidelines Committee – 2013</a:t>
            </a:r>
          </a:p>
          <a:p>
            <a:r>
              <a:rPr lang="en-US" sz="2400"/>
              <a:t>Active Pts on SGLT-2 Inhibitors &gt; 2000</a:t>
            </a:r>
          </a:p>
          <a:p>
            <a:r>
              <a:rPr lang="en-US" sz="2400"/>
              <a:t>Medical Director Heart Function Program - CFHT</a:t>
            </a:r>
          </a:p>
        </p:txBody>
      </p:sp>
    </p:spTree>
    <p:extLst>
      <p:ext uri="{BB962C8B-B14F-4D97-AF65-F5344CB8AC3E}">
        <p14:creationId xmlns:p14="http://schemas.microsoft.com/office/powerpoint/2010/main" val="2038356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dirty="0"/>
              <a:t>Stop </a:t>
            </a:r>
            <a:r>
              <a:rPr lang="en-CA" dirty="0" err="1"/>
              <a:t>Novomix</a:t>
            </a:r>
            <a:r>
              <a:rPr lang="en-CA" dirty="0"/>
              <a:t> 30 – TDD 66 units ( 43 u NPH – 23 u NR)</a:t>
            </a:r>
          </a:p>
          <a:p>
            <a:pPr lvl="1"/>
            <a:r>
              <a:rPr lang="en-CA" dirty="0"/>
              <a:t>Reduce basal by 20%	</a:t>
            </a:r>
          </a:p>
          <a:p>
            <a:r>
              <a:rPr lang="en-CA" dirty="0" err="1"/>
              <a:t>Degludec</a:t>
            </a:r>
            <a:r>
              <a:rPr lang="en-CA" dirty="0"/>
              <a:t> 28  insulin aspartate 8 8 8, CF 1:2 target 8</a:t>
            </a:r>
          </a:p>
          <a:p>
            <a:endParaRPr lang="en-CA" dirty="0"/>
          </a:p>
          <a:p>
            <a:r>
              <a:rPr lang="en-CA" dirty="0"/>
              <a:t>3 months later</a:t>
            </a:r>
          </a:p>
          <a:p>
            <a:pPr lvl="1"/>
            <a:r>
              <a:rPr lang="en-CA" dirty="0"/>
              <a:t> C-peptide 1275</a:t>
            </a:r>
          </a:p>
          <a:p>
            <a:pPr lvl="1"/>
            <a:r>
              <a:rPr lang="en-CA" dirty="0"/>
              <a:t>A1C  8.9</a:t>
            </a:r>
          </a:p>
          <a:p>
            <a:endParaRPr lang="en-CA" dirty="0"/>
          </a:p>
          <a:p>
            <a:endParaRPr lang="en-CA" dirty="0"/>
          </a:p>
          <a:p>
            <a:pPr marL="0" indent="0">
              <a:buNone/>
            </a:pPr>
            <a:endParaRPr lang="en-CA" dirty="0"/>
          </a:p>
          <a:p>
            <a:endParaRPr lang="en-CA" dirty="0"/>
          </a:p>
        </p:txBody>
      </p:sp>
    </p:spTree>
    <p:extLst>
      <p:ext uri="{BB962C8B-B14F-4D97-AF65-F5344CB8AC3E}">
        <p14:creationId xmlns:p14="http://schemas.microsoft.com/office/powerpoint/2010/main" val="1720626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dirty="0"/>
              <a:t>Stop </a:t>
            </a:r>
            <a:r>
              <a:rPr lang="en-CA" dirty="0" err="1"/>
              <a:t>Novomix</a:t>
            </a:r>
            <a:r>
              <a:rPr lang="en-CA" dirty="0"/>
              <a:t> 30 – TDD 66 units ( 43 u NPH – 23 u NR)</a:t>
            </a:r>
          </a:p>
          <a:p>
            <a:pPr lvl="1"/>
            <a:r>
              <a:rPr lang="en-CA" dirty="0"/>
              <a:t>Reduce basal by 20%	</a:t>
            </a:r>
          </a:p>
          <a:p>
            <a:r>
              <a:rPr lang="en-CA" dirty="0" err="1"/>
              <a:t>Degludec</a:t>
            </a:r>
            <a:r>
              <a:rPr lang="en-CA" dirty="0"/>
              <a:t> 28  insulin aspartate 8 8 8, CF 1:2 target 8</a:t>
            </a:r>
          </a:p>
          <a:p>
            <a:endParaRPr lang="en-CA" dirty="0"/>
          </a:p>
          <a:p>
            <a:r>
              <a:rPr lang="en-CA" dirty="0"/>
              <a:t>3 months later</a:t>
            </a:r>
          </a:p>
          <a:p>
            <a:pPr lvl="1"/>
            <a:r>
              <a:rPr lang="en-CA" dirty="0"/>
              <a:t> C-peptide 1275</a:t>
            </a:r>
          </a:p>
          <a:p>
            <a:pPr lvl="1"/>
            <a:r>
              <a:rPr lang="en-CA" dirty="0"/>
              <a:t>A1C  8.9</a:t>
            </a:r>
          </a:p>
          <a:p>
            <a:pPr marL="0" indent="0" algn="ctr">
              <a:buNone/>
            </a:pPr>
            <a:r>
              <a:rPr lang="en-CA" dirty="0"/>
              <a:t>Recommendations?</a:t>
            </a:r>
          </a:p>
          <a:p>
            <a:endParaRPr lang="en-CA" dirty="0"/>
          </a:p>
          <a:p>
            <a:pPr marL="0" indent="0">
              <a:buNone/>
            </a:pPr>
            <a:endParaRPr lang="en-CA" dirty="0"/>
          </a:p>
          <a:p>
            <a:endParaRPr lang="en-CA" dirty="0"/>
          </a:p>
        </p:txBody>
      </p:sp>
    </p:spTree>
    <p:extLst>
      <p:ext uri="{BB962C8B-B14F-4D97-AF65-F5344CB8AC3E}">
        <p14:creationId xmlns:p14="http://schemas.microsoft.com/office/powerpoint/2010/main" val="1899893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a:t>Stop </a:t>
            </a:r>
            <a:r>
              <a:rPr lang="en-CA" err="1"/>
              <a:t>Novomix</a:t>
            </a:r>
            <a:r>
              <a:rPr lang="en-CA"/>
              <a:t> 30 – TDD 66 units ( 43 u NPH – 23 u NR)</a:t>
            </a:r>
          </a:p>
          <a:p>
            <a:pPr lvl="1"/>
            <a:r>
              <a:rPr lang="en-CA"/>
              <a:t>Reduce basal by 20%	</a:t>
            </a:r>
          </a:p>
          <a:p>
            <a:r>
              <a:rPr lang="en-CA"/>
              <a:t>Tresiba 30  NR 8 8 8, CF 1:2 target 8</a:t>
            </a:r>
          </a:p>
          <a:p>
            <a:endParaRPr lang="en-CA"/>
          </a:p>
          <a:p>
            <a:r>
              <a:rPr lang="en-CA"/>
              <a:t>3 months later</a:t>
            </a:r>
          </a:p>
          <a:p>
            <a:pPr lvl="1"/>
            <a:r>
              <a:rPr lang="en-CA"/>
              <a:t> C-peptide 1275</a:t>
            </a:r>
          </a:p>
          <a:p>
            <a:pPr lvl="1"/>
            <a:r>
              <a:rPr lang="en-CA"/>
              <a:t>A1C  8.9</a:t>
            </a:r>
          </a:p>
          <a:p>
            <a:pPr lvl="1"/>
            <a:endParaRPr lang="en-CA"/>
          </a:p>
          <a:p>
            <a:pPr marL="456887" lvl="1" indent="0" algn="ctr">
              <a:buNone/>
            </a:pPr>
            <a:r>
              <a:rPr lang="en-CA" sz="3900"/>
              <a:t>Start Ozempic</a:t>
            </a:r>
          </a:p>
          <a:p>
            <a:pPr marL="0" indent="0">
              <a:buNone/>
            </a:pPr>
            <a:endParaRPr lang="en-CA"/>
          </a:p>
          <a:p>
            <a:endParaRPr lang="en-CA"/>
          </a:p>
        </p:txBody>
      </p:sp>
    </p:spTree>
    <p:extLst>
      <p:ext uri="{BB962C8B-B14F-4D97-AF65-F5344CB8AC3E}">
        <p14:creationId xmlns:p14="http://schemas.microsoft.com/office/powerpoint/2010/main" val="3015918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D79F-1195-F68C-A063-3AC3CC3F8877}"/>
              </a:ext>
            </a:extLst>
          </p:cNvPr>
          <p:cNvSpPr>
            <a:spLocks noGrp="1"/>
          </p:cNvSpPr>
          <p:nvPr>
            <p:ph type="title"/>
          </p:nvPr>
        </p:nvSpPr>
        <p:spPr/>
        <p:txBody>
          <a:bodyPr>
            <a:normAutofit/>
          </a:bodyPr>
          <a:lstStyle/>
          <a:p>
            <a:r>
              <a:rPr lang="en-US" sz="5400"/>
              <a:t>Lesson #5 &amp; #6</a:t>
            </a:r>
          </a:p>
        </p:txBody>
      </p:sp>
      <p:sp>
        <p:nvSpPr>
          <p:cNvPr id="3" name="Content Placeholder 2">
            <a:extLst>
              <a:ext uri="{FF2B5EF4-FFF2-40B4-BE49-F238E27FC236}">
                <a16:creationId xmlns:a16="http://schemas.microsoft.com/office/drawing/2014/main" id="{284CAF80-48D6-1F91-EC0D-B8FB758F1AAA}"/>
              </a:ext>
            </a:extLst>
          </p:cNvPr>
          <p:cNvSpPr>
            <a:spLocks noGrp="1"/>
          </p:cNvSpPr>
          <p:nvPr>
            <p:ph idx="1"/>
          </p:nvPr>
        </p:nvSpPr>
        <p:spPr/>
        <p:txBody>
          <a:bodyPr/>
          <a:lstStyle/>
          <a:p>
            <a:pPr marL="0" indent="0" algn="ctr">
              <a:buNone/>
            </a:pPr>
            <a:endParaRPr lang="en-US" sz="4000"/>
          </a:p>
          <a:p>
            <a:pPr marL="0" indent="0" algn="ctr">
              <a:buNone/>
            </a:pPr>
            <a:r>
              <a:rPr lang="en-US" sz="4000"/>
              <a:t>Identify patients on MDI insulin to start new agents</a:t>
            </a:r>
          </a:p>
          <a:p>
            <a:pPr marL="457059" lvl="1" indent="0" algn="ctr">
              <a:buNone/>
            </a:pPr>
            <a:r>
              <a:rPr lang="en-US" sz="3600"/>
              <a:t>C-peptide if needed</a:t>
            </a:r>
          </a:p>
          <a:p>
            <a:pPr marL="457059" lvl="1" indent="0" algn="ctr">
              <a:buNone/>
            </a:pPr>
            <a:endParaRPr lang="en-US" sz="3600"/>
          </a:p>
          <a:p>
            <a:pPr marL="457059" lvl="1" indent="0" algn="ctr">
              <a:buNone/>
            </a:pPr>
            <a:endParaRPr lang="en-US" sz="3600"/>
          </a:p>
          <a:p>
            <a:pPr marL="457059" lvl="1" indent="0" algn="ctr">
              <a:buNone/>
            </a:pPr>
            <a:r>
              <a:rPr lang="en-US" sz="4000"/>
              <a:t>Beneficial to Identify Super Responders</a:t>
            </a:r>
          </a:p>
          <a:p>
            <a:endParaRPr lang="en-US"/>
          </a:p>
          <a:p>
            <a:endParaRPr lang="en-US"/>
          </a:p>
          <a:p>
            <a:endParaRPr lang="en-US"/>
          </a:p>
        </p:txBody>
      </p:sp>
    </p:spTree>
    <p:extLst>
      <p:ext uri="{BB962C8B-B14F-4D97-AF65-F5344CB8AC3E}">
        <p14:creationId xmlns:p14="http://schemas.microsoft.com/office/powerpoint/2010/main" val="4019088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p:txBody>
          <a:bodyPr>
            <a:normAutofit fontScale="850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marL="457059" lvl="1" indent="0">
              <a:buNone/>
            </a:pPr>
            <a:endParaRPr lang="en-US"/>
          </a:p>
          <a:p>
            <a:r>
              <a:rPr lang="en-US"/>
              <a:t>BP – 108/79</a:t>
            </a:r>
          </a:p>
          <a:p>
            <a:r>
              <a:rPr lang="en-US"/>
              <a:t>A1C – 6.6</a:t>
            </a:r>
          </a:p>
          <a:p>
            <a:r>
              <a:rPr lang="en-US"/>
              <a:t>Cr – 180, eGFR 30,  MAU – 1961, ACR 246</a:t>
            </a:r>
          </a:p>
          <a:p>
            <a:endParaRPr lang="en-US"/>
          </a:p>
          <a:p>
            <a:pPr marL="0" indent="0" algn="ctr">
              <a:buNone/>
            </a:pPr>
            <a:r>
              <a:rPr lang="en-US" sz="4100" b="1"/>
              <a:t>What is his risk for dialysis?</a:t>
            </a:r>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710771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a:xfrm>
            <a:off x="609600" y="1600226"/>
            <a:ext cx="10972800" cy="4983136"/>
          </a:xfrm>
        </p:spPr>
        <p:txBody>
          <a:bodyPr>
            <a:normAutofit fontScale="625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lvl="1"/>
            <a:r>
              <a:rPr lang="en-US"/>
              <a:t>Insulin aspartate 10 u bid, Insulin Detemir 30 od</a:t>
            </a:r>
          </a:p>
          <a:p>
            <a:r>
              <a:rPr lang="en-US"/>
              <a:t>BP – 108/79</a:t>
            </a:r>
          </a:p>
          <a:p>
            <a:r>
              <a:rPr lang="en-US"/>
              <a:t>A1C – 6.6</a:t>
            </a:r>
          </a:p>
          <a:p>
            <a:r>
              <a:rPr lang="en-US"/>
              <a:t>Cr – 180, eGFR 30,  MAU – 1961, ACR 246</a:t>
            </a:r>
          </a:p>
          <a:p>
            <a:endParaRPr lang="en-US"/>
          </a:p>
          <a:p>
            <a:pPr marL="0" indent="0" algn="ctr">
              <a:buNone/>
            </a:pPr>
            <a:r>
              <a:rPr lang="en-US" sz="4600"/>
              <a:t>5 year risk - 48%</a:t>
            </a:r>
          </a:p>
          <a:p>
            <a:pPr marL="0" indent="0" algn="ctr">
              <a:buNone/>
            </a:pPr>
            <a:r>
              <a:rPr lang="en-US" sz="4600"/>
              <a:t>If MAU neg – 7.5%</a:t>
            </a:r>
          </a:p>
          <a:p>
            <a:pPr marL="0" indent="0" algn="ctr">
              <a:buNone/>
            </a:pPr>
            <a:endParaRPr lang="en-US" sz="4600"/>
          </a:p>
          <a:p>
            <a:pPr marL="0" indent="0" algn="ctr">
              <a:buNone/>
            </a:pPr>
            <a:r>
              <a:rPr lang="en-US" sz="5100" b="1"/>
              <a:t>What can we do to prevent ESRD/Dialysis?</a:t>
            </a:r>
          </a:p>
          <a:p>
            <a:pPr marL="0" indent="0" algn="ctr">
              <a:buNone/>
            </a:pPr>
            <a:endParaRPr lang="en-US" sz="4600"/>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88719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F02-5439-42F2-9676-A53C34753D4D}"/>
              </a:ext>
            </a:extLst>
          </p:cNvPr>
          <p:cNvSpPr>
            <a:spLocks noGrp="1"/>
          </p:cNvSpPr>
          <p:nvPr>
            <p:ph type="title"/>
          </p:nvPr>
        </p:nvSpPr>
        <p:spPr/>
        <p:txBody>
          <a:bodyPr>
            <a:normAutofit fontScale="90000"/>
          </a:bodyPr>
          <a:lstStyle/>
          <a:p>
            <a:r>
              <a:rPr lang="en-US"/>
              <a:t>In DAPA-CKD and CREDENCE, the risk </a:t>
            </a:r>
            <a:br>
              <a:rPr lang="en-US"/>
            </a:br>
            <a:r>
              <a:rPr lang="en-US"/>
              <a:t>of kidney composite outcomes was reduced</a:t>
            </a:r>
          </a:p>
        </p:txBody>
      </p:sp>
      <p:sp>
        <p:nvSpPr>
          <p:cNvPr id="10" name="Footer Placeholder 9">
            <a:extLst>
              <a:ext uri="{FF2B5EF4-FFF2-40B4-BE49-F238E27FC236}">
                <a16:creationId xmlns:a16="http://schemas.microsoft.com/office/drawing/2014/main" id="{CBDD6D70-F51E-46E6-861B-90BB1CB458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rgbClr val="000000"/>
                </a:solidFill>
                <a:effectLst/>
                <a:uLnTx/>
                <a:uFillTx/>
                <a:latin typeface="Arial "/>
                <a:ea typeface="+mn-ea"/>
                <a:cs typeface="+mn-cs"/>
              </a:rPr>
              <a:t>a</a:t>
            </a:r>
            <a:r>
              <a:rPr kumimoji="0" lang="en-US" sz="800" b="0" i="0" u="none" strike="noStrike" kern="1200" cap="none" spc="0" normalizeH="0" baseline="0" noProof="0">
                <a:ln>
                  <a:noFill/>
                </a:ln>
                <a:solidFill>
                  <a:srgbClr val="000000"/>
                </a:solidFill>
                <a:effectLst/>
                <a:uLnTx/>
                <a:uFillTx/>
                <a:latin typeface="Arial "/>
                <a:ea typeface="+mn-ea"/>
                <a:cs typeface="+mn-cs"/>
              </a:rPr>
              <a:t>Primary composite endpoint of ≥50% sustained decline in eGFR, reaching ESKD, and CV or kidney death. ESKD defined as the need for maintenance dialysis (peritoneal or hemodialysis) for at least 28 days and kidney transplantation or sustained eGFR &lt;15 mL/min/1.73 m</a:t>
            </a:r>
            <a:r>
              <a:rPr kumimoji="0" lang="en-US" sz="800" b="0" i="0" u="none" strike="noStrike" kern="1200" cap="none" spc="0" normalizeH="0" baseline="30000" noProof="0">
                <a:ln>
                  <a:noFill/>
                </a:ln>
                <a:solidFill>
                  <a:srgbClr val="000000"/>
                </a:solidFill>
                <a:effectLst/>
                <a:uLnTx/>
                <a:uFillTx/>
                <a:latin typeface="Arial "/>
                <a:ea typeface="+mn-ea"/>
                <a:cs typeface="+mn-cs"/>
              </a:rPr>
              <a:t>2</a:t>
            </a:r>
            <a:r>
              <a:rPr kumimoji="0" lang="en-US" sz="800" b="0" i="0" u="none" strike="noStrike" kern="1200" cap="none" spc="0" normalizeH="0" baseline="0" noProof="0">
                <a:ln>
                  <a:noFill/>
                </a:ln>
                <a:solidFill>
                  <a:srgbClr val="000000"/>
                </a:solidFill>
                <a:effectLst/>
                <a:uLnTx/>
                <a:uFillTx/>
                <a:latin typeface="Arial "/>
                <a:ea typeface="+mn-ea"/>
                <a:cs typeface="+mn-cs"/>
              </a:rPr>
              <a:t> for at least 28 days; </a:t>
            </a:r>
            <a:r>
              <a:rPr kumimoji="0" lang="en-US" sz="800" b="0" i="0" u="none" strike="noStrike" kern="1200" cap="none" spc="0" normalizeH="0" baseline="30000" noProof="0">
                <a:ln>
                  <a:noFill/>
                </a:ln>
                <a:solidFill>
                  <a:srgbClr val="000000"/>
                </a:solidFill>
                <a:effectLst/>
                <a:uLnTx/>
                <a:uFillTx/>
                <a:latin typeface="Arial "/>
                <a:ea typeface="+mn-ea"/>
                <a:cs typeface="+mn-cs"/>
              </a:rPr>
              <a:t>b</a:t>
            </a:r>
            <a:r>
              <a:rPr kumimoji="0" lang="en-GB" sz="800" b="0" i="0" u="none" strike="noStrike" kern="1200" cap="none" spc="0" normalizeH="0" baseline="0" noProof="0">
                <a:ln>
                  <a:noFill/>
                </a:ln>
                <a:solidFill>
                  <a:srgbClr val="000000"/>
                </a:solidFill>
                <a:effectLst/>
                <a:uLnTx/>
                <a:uFillTx/>
                <a:latin typeface="Arial "/>
                <a:ea typeface="+mn-ea"/>
                <a:cs typeface="+mn-cs"/>
              </a:rPr>
              <a:t>Primary endpoint </a:t>
            </a:r>
            <a:r>
              <a:rPr kumimoji="0" lang="en-US" sz="800" b="0" i="0" u="none" strike="noStrike" kern="1200" cap="none" spc="0" normalizeH="0" baseline="0" noProof="0">
                <a:ln>
                  <a:noFill/>
                </a:ln>
                <a:solidFill>
                  <a:srgbClr val="000000"/>
                </a:solidFill>
                <a:effectLst/>
                <a:uLnTx/>
                <a:uFillTx/>
                <a:latin typeface="Arial "/>
                <a:ea typeface="+mn-ea"/>
                <a:cs typeface="+mn-cs"/>
              </a:rPr>
              <a:t>end-stage kidney disease, doubling of the serum creatinine level, or kidney or cardiovascular death was significantly lower in the canagliflozin group than in the placebo group.</a:t>
            </a:r>
            <a:endParaRPr kumimoji="0" lang="en-GB" sz="800" b="0" i="0" u="none" strike="noStrike" kern="1200" cap="none" spc="0" normalizeH="0" baseline="0" noProof="0">
              <a:ln>
                <a:noFill/>
              </a:ln>
              <a:solidFill>
                <a:srgbClr val="000000"/>
              </a:solidFill>
              <a:effectLst/>
              <a:uLnTx/>
              <a:uFillTx/>
              <a:latin typeface="Arial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
                <a:ea typeface="+mn-ea"/>
                <a:cs typeface="+mn-cs"/>
              </a:rPr>
              <a:t>ARR, absolute risk reduction; CI, confidence interval; CKD, chronic kidney disease; eGFR, estimated glomerular filtration rate; ESKD, end-stage kidney disease; HR, hazard ratio; RRR, relative risk reduction; T2D, Type 2 diabetes</a:t>
            </a:r>
            <a:br>
              <a:rPr kumimoji="0" lang="en-GB" sz="800" b="0" i="0" u="none" strike="noStrike" kern="1200" cap="none" spc="0" normalizeH="0" baseline="0" noProof="0">
                <a:ln>
                  <a:noFill/>
                </a:ln>
                <a:solidFill>
                  <a:srgbClr val="000000"/>
                </a:solidFill>
                <a:effectLst/>
                <a:uLnTx/>
                <a:uFillTx/>
                <a:latin typeface="Arial "/>
                <a:ea typeface="+mn-ea"/>
                <a:cs typeface="+mn-cs"/>
              </a:rPr>
            </a:br>
            <a:r>
              <a:rPr kumimoji="0" lang="en-GB" sz="800" b="0" i="0" u="none" strike="noStrike" kern="1200" cap="none" spc="0" normalizeH="0" baseline="0" noProof="0">
                <a:ln>
                  <a:noFill/>
                </a:ln>
                <a:solidFill>
                  <a:srgbClr val="000000"/>
                </a:solidFill>
                <a:effectLst/>
                <a:uLnTx/>
                <a:uFillTx/>
                <a:latin typeface="Arial "/>
                <a:ea typeface="+mn-ea"/>
                <a:cs typeface="+mn-cs"/>
              </a:rPr>
              <a:t>1. </a:t>
            </a:r>
            <a:r>
              <a:rPr kumimoji="0" lang="en-US" sz="800" b="0" i="0" u="none" strike="noStrike" kern="1200" cap="none" spc="0" normalizeH="0" baseline="0" noProof="0" err="1">
                <a:ln>
                  <a:noFill/>
                </a:ln>
                <a:solidFill>
                  <a:srgbClr val="000000"/>
                </a:solidFill>
                <a:effectLst/>
                <a:uLnTx/>
                <a:uFillTx/>
                <a:latin typeface="Arial "/>
                <a:ea typeface="+mn-ea"/>
                <a:cs typeface="+mn-cs"/>
              </a:rPr>
              <a:t>Heerspink</a:t>
            </a:r>
            <a:r>
              <a:rPr kumimoji="0" lang="en-US" sz="800" b="0" i="0" u="none" strike="noStrike" kern="1200" cap="none" spc="0" normalizeH="0" baseline="0" noProof="0">
                <a:ln>
                  <a:noFill/>
                </a:ln>
                <a:solidFill>
                  <a:srgbClr val="000000"/>
                </a:solidFill>
                <a:effectLst/>
                <a:uLnTx/>
                <a:uFillTx/>
                <a:latin typeface="Arial "/>
                <a:ea typeface="+mn-ea"/>
                <a:cs typeface="+mn-cs"/>
              </a:rPr>
              <a:t> HJL, et al. </a:t>
            </a:r>
            <a:r>
              <a:rPr kumimoji="0" lang="en-US" sz="800" b="0" i="1" u="none" strike="noStrike" kern="1200" cap="none" spc="0" normalizeH="0" baseline="0" noProof="0">
                <a:ln>
                  <a:noFill/>
                </a:ln>
                <a:solidFill>
                  <a:srgbClr val="000000"/>
                </a:solidFill>
                <a:effectLst/>
                <a:uLnTx/>
                <a:uFillTx/>
                <a:latin typeface="Arial "/>
                <a:ea typeface="+mn-ea"/>
                <a:cs typeface="+mn-cs"/>
              </a:rPr>
              <a:t>N Engl J Med </a:t>
            </a:r>
            <a:r>
              <a:rPr kumimoji="0" lang="en-US" sz="800" b="0" i="0" u="none" strike="noStrike" kern="1200" cap="none" spc="0" normalizeH="0" baseline="0" noProof="0">
                <a:ln>
                  <a:noFill/>
                </a:ln>
                <a:solidFill>
                  <a:srgbClr val="000000"/>
                </a:solidFill>
                <a:effectLst/>
                <a:uLnTx/>
                <a:uFillTx/>
                <a:latin typeface="Arial "/>
                <a:ea typeface="+mn-ea"/>
                <a:cs typeface="+mn-cs"/>
              </a:rPr>
              <a:t>2020;383:1436–1446; 2. </a:t>
            </a:r>
            <a:r>
              <a:rPr kumimoji="0" lang="en-GB" sz="800" b="0" i="0" u="none" strike="noStrike" kern="1200" cap="none" spc="0" normalizeH="0" baseline="0" noProof="0" err="1">
                <a:ln>
                  <a:noFill/>
                </a:ln>
                <a:solidFill>
                  <a:srgbClr val="000000"/>
                </a:solidFill>
                <a:effectLst/>
                <a:uLnTx/>
                <a:uFillTx/>
                <a:latin typeface="Arial "/>
                <a:ea typeface="+mn-ea"/>
                <a:cs typeface="+mn-cs"/>
              </a:rPr>
              <a:t>Perkovic</a:t>
            </a:r>
            <a:r>
              <a:rPr kumimoji="0" lang="en-GB" sz="800" b="0" i="0" u="none" strike="noStrike" kern="1200" cap="none" spc="0" normalizeH="0" baseline="0" noProof="0">
                <a:ln>
                  <a:noFill/>
                </a:ln>
                <a:solidFill>
                  <a:srgbClr val="000000"/>
                </a:solidFill>
                <a:effectLst/>
                <a:uLnTx/>
                <a:uFillTx/>
                <a:latin typeface="Arial "/>
                <a:ea typeface="+mn-ea"/>
                <a:cs typeface="+mn-cs"/>
              </a:rPr>
              <a:t> V, et al. </a:t>
            </a:r>
            <a:r>
              <a:rPr kumimoji="0" lang="en-GB" sz="800" b="0" i="1" u="none" strike="noStrike" kern="1200" cap="none" spc="0" normalizeH="0" baseline="0" noProof="0">
                <a:ln>
                  <a:noFill/>
                </a:ln>
                <a:solidFill>
                  <a:srgbClr val="000000"/>
                </a:solidFill>
                <a:effectLst/>
                <a:uLnTx/>
                <a:uFillTx/>
                <a:latin typeface="Arial "/>
                <a:ea typeface="+mn-ea"/>
                <a:cs typeface="+mn-cs"/>
              </a:rPr>
              <a:t>N Engl J Med </a:t>
            </a:r>
            <a:r>
              <a:rPr kumimoji="0" lang="en-GB" sz="800" b="0" i="0" u="none" strike="noStrike" kern="1200" cap="none" spc="0" normalizeH="0" baseline="0" noProof="0">
                <a:ln>
                  <a:noFill/>
                </a:ln>
                <a:solidFill>
                  <a:srgbClr val="000000"/>
                </a:solidFill>
                <a:effectLst/>
                <a:uLnTx/>
                <a:uFillTx/>
                <a:latin typeface="Arial "/>
                <a:ea typeface="+mn-ea"/>
                <a:cs typeface="+mn-cs"/>
              </a:rPr>
              <a:t>2019;380:2295–2306.</a:t>
            </a:r>
            <a:endParaRPr kumimoji="0" lang="en-US" sz="800" b="0" i="0" u="none" strike="noStrike" kern="1200" cap="none" spc="0" normalizeH="0" baseline="0" noProof="0">
              <a:ln>
                <a:noFill/>
              </a:ln>
              <a:solidFill>
                <a:srgbClr val="000000"/>
              </a:solidFill>
              <a:effectLst/>
              <a:uLnTx/>
              <a:uFillTx/>
              <a:latin typeface="Arial "/>
              <a:ea typeface="+mn-ea"/>
              <a:cs typeface="+mn-cs"/>
            </a:endParaRPr>
          </a:p>
        </p:txBody>
      </p:sp>
      <p:grpSp>
        <p:nvGrpSpPr>
          <p:cNvPr id="171" name="Group 170">
            <a:extLst>
              <a:ext uri="{FF2B5EF4-FFF2-40B4-BE49-F238E27FC236}">
                <a16:creationId xmlns:a16="http://schemas.microsoft.com/office/drawing/2014/main" id="{BD29C2FA-413E-4DBD-8BD6-8DB17DD7A234}"/>
              </a:ext>
            </a:extLst>
          </p:cNvPr>
          <p:cNvGrpSpPr/>
          <p:nvPr/>
        </p:nvGrpSpPr>
        <p:grpSpPr>
          <a:xfrm>
            <a:off x="587348" y="2058999"/>
            <a:ext cx="5195545" cy="3264463"/>
            <a:chOff x="238449" y="2129393"/>
            <a:chExt cx="5952791" cy="2854683"/>
          </a:xfrm>
        </p:grpSpPr>
        <p:cxnSp>
          <p:nvCxnSpPr>
            <p:cNvPr id="172" name="Straight Connector 171">
              <a:extLst>
                <a:ext uri="{FF2B5EF4-FFF2-40B4-BE49-F238E27FC236}">
                  <a16:creationId xmlns:a16="http://schemas.microsoft.com/office/drawing/2014/main" id="{0C732A5E-41E4-4543-A776-21E5511DEB18}"/>
                </a:ext>
              </a:extLst>
            </p:cNvPr>
            <p:cNvCxnSpPr>
              <a:cxnSpLocks noChangeAspect="1"/>
            </p:cNvCxnSpPr>
            <p:nvPr/>
          </p:nvCxnSpPr>
          <p:spPr>
            <a:xfrm>
              <a:off x="765665" y="4564053"/>
              <a:ext cx="5394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A70D11C-E6F8-4DBD-9E51-AF7EF3961D23}"/>
                </a:ext>
              </a:extLst>
            </p:cNvPr>
            <p:cNvSpPr txBox="1">
              <a:spLocks noChangeAspect="1"/>
            </p:cNvSpPr>
            <p:nvPr/>
          </p:nvSpPr>
          <p:spPr>
            <a:xfrm>
              <a:off x="734057"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74" name="TextBox 173">
              <a:extLst>
                <a:ext uri="{FF2B5EF4-FFF2-40B4-BE49-F238E27FC236}">
                  <a16:creationId xmlns:a16="http://schemas.microsoft.com/office/drawing/2014/main" id="{5CB88B6F-D67F-4BBE-8A2B-AC7093907E94}"/>
                </a:ext>
              </a:extLst>
            </p:cNvPr>
            <p:cNvSpPr txBox="1">
              <a:spLocks noChangeAspect="1"/>
            </p:cNvSpPr>
            <p:nvPr/>
          </p:nvSpPr>
          <p:spPr>
            <a:xfrm>
              <a:off x="140215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75" name="TextBox 174">
              <a:extLst>
                <a:ext uri="{FF2B5EF4-FFF2-40B4-BE49-F238E27FC236}">
                  <a16:creationId xmlns:a16="http://schemas.microsoft.com/office/drawing/2014/main" id="{C3310807-076F-445C-8184-2E16FA94AF10}"/>
                </a:ext>
              </a:extLst>
            </p:cNvPr>
            <p:cNvSpPr txBox="1">
              <a:spLocks noChangeAspect="1"/>
            </p:cNvSpPr>
            <p:nvPr/>
          </p:nvSpPr>
          <p:spPr>
            <a:xfrm>
              <a:off x="2068488"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76" name="TextBox 175">
              <a:extLst>
                <a:ext uri="{FF2B5EF4-FFF2-40B4-BE49-F238E27FC236}">
                  <a16:creationId xmlns:a16="http://schemas.microsoft.com/office/drawing/2014/main" id="{718E5589-3384-4C0C-8204-B2650B04EE6A}"/>
                </a:ext>
              </a:extLst>
            </p:cNvPr>
            <p:cNvSpPr txBox="1">
              <a:spLocks noChangeAspect="1"/>
            </p:cNvSpPr>
            <p:nvPr/>
          </p:nvSpPr>
          <p:spPr>
            <a:xfrm>
              <a:off x="2734826"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77" name="TextBox 176">
              <a:extLst>
                <a:ext uri="{FF2B5EF4-FFF2-40B4-BE49-F238E27FC236}">
                  <a16:creationId xmlns:a16="http://schemas.microsoft.com/office/drawing/2014/main" id="{3157E538-B777-4049-88E4-C9C05CF959CB}"/>
                </a:ext>
              </a:extLst>
            </p:cNvPr>
            <p:cNvSpPr txBox="1">
              <a:spLocks noChangeAspect="1"/>
            </p:cNvSpPr>
            <p:nvPr/>
          </p:nvSpPr>
          <p:spPr>
            <a:xfrm>
              <a:off x="3401164"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78" name="TextBox 177">
              <a:extLst>
                <a:ext uri="{FF2B5EF4-FFF2-40B4-BE49-F238E27FC236}">
                  <a16:creationId xmlns:a16="http://schemas.microsoft.com/office/drawing/2014/main" id="{D8E744FC-9E65-426A-AF16-0992E4ACA229}"/>
                </a:ext>
              </a:extLst>
            </p:cNvPr>
            <p:cNvSpPr txBox="1">
              <a:spLocks noChangeAspect="1"/>
            </p:cNvSpPr>
            <p:nvPr/>
          </p:nvSpPr>
          <p:spPr>
            <a:xfrm>
              <a:off x="4067502"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79" name="TextBox 178">
              <a:extLst>
                <a:ext uri="{FF2B5EF4-FFF2-40B4-BE49-F238E27FC236}">
                  <a16:creationId xmlns:a16="http://schemas.microsoft.com/office/drawing/2014/main" id="{C0975F3D-58CA-4F2D-9640-B44B8026F978}"/>
                </a:ext>
              </a:extLst>
            </p:cNvPr>
            <p:cNvSpPr txBox="1">
              <a:spLocks noChangeAspect="1"/>
            </p:cNvSpPr>
            <p:nvPr/>
          </p:nvSpPr>
          <p:spPr>
            <a:xfrm>
              <a:off x="4733841"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80" name="TextBox 179">
              <a:extLst>
                <a:ext uri="{FF2B5EF4-FFF2-40B4-BE49-F238E27FC236}">
                  <a16:creationId xmlns:a16="http://schemas.microsoft.com/office/drawing/2014/main" id="{7BA38016-4042-4315-8A1A-DC640B8FD5E1}"/>
                </a:ext>
              </a:extLst>
            </p:cNvPr>
            <p:cNvSpPr txBox="1">
              <a:spLocks noChangeAspect="1"/>
            </p:cNvSpPr>
            <p:nvPr/>
          </p:nvSpPr>
          <p:spPr>
            <a:xfrm>
              <a:off x="5400179"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28</a:t>
              </a:r>
            </a:p>
          </p:txBody>
        </p:sp>
        <p:sp>
          <p:nvSpPr>
            <p:cNvPr id="181" name="TextBox 180">
              <a:extLst>
                <a:ext uri="{FF2B5EF4-FFF2-40B4-BE49-F238E27FC236}">
                  <a16:creationId xmlns:a16="http://schemas.microsoft.com/office/drawing/2014/main" id="{31C8E5F6-21F5-48FF-A4FC-1B45A5A7E49B}"/>
                </a:ext>
              </a:extLst>
            </p:cNvPr>
            <p:cNvSpPr txBox="1">
              <a:spLocks noChangeAspect="1"/>
            </p:cNvSpPr>
            <p:nvPr/>
          </p:nvSpPr>
          <p:spPr>
            <a:xfrm>
              <a:off x="606652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32</a:t>
              </a:r>
            </a:p>
          </p:txBody>
        </p:sp>
        <p:sp>
          <p:nvSpPr>
            <p:cNvPr id="182" name="TextBox 181">
              <a:extLst>
                <a:ext uri="{FF2B5EF4-FFF2-40B4-BE49-F238E27FC236}">
                  <a16:creationId xmlns:a16="http://schemas.microsoft.com/office/drawing/2014/main" id="{F29C150E-F1E0-4C4C-BC60-3821E295E599}"/>
                </a:ext>
              </a:extLst>
            </p:cNvPr>
            <p:cNvSpPr txBox="1">
              <a:spLocks noChangeAspect="1"/>
            </p:cNvSpPr>
            <p:nvPr/>
          </p:nvSpPr>
          <p:spPr>
            <a:xfrm>
              <a:off x="1774382" y="4795676"/>
              <a:ext cx="3253563" cy="18840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Months since randomization</a:t>
              </a:r>
            </a:p>
          </p:txBody>
        </p:sp>
        <p:sp>
          <p:nvSpPr>
            <p:cNvPr id="183" name="TextBox 182">
              <a:extLst>
                <a:ext uri="{FF2B5EF4-FFF2-40B4-BE49-F238E27FC236}">
                  <a16:creationId xmlns:a16="http://schemas.microsoft.com/office/drawing/2014/main" id="{ACBC63B0-CE1E-464D-BB29-69EC5AF04145}"/>
                </a:ext>
              </a:extLst>
            </p:cNvPr>
            <p:cNvSpPr txBox="1">
              <a:spLocks noChangeAspect="1"/>
            </p:cNvSpPr>
            <p:nvPr/>
          </p:nvSpPr>
          <p:spPr>
            <a:xfrm>
              <a:off x="4374152" y="2731054"/>
              <a:ext cx="1211563" cy="16148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
                  <a:ea typeface="+mn-ea"/>
                  <a:cs typeface="+mn-cs"/>
                </a:rPr>
                <a:t>Placebo</a:t>
              </a:r>
            </a:p>
          </p:txBody>
        </p:sp>
        <p:sp>
          <p:nvSpPr>
            <p:cNvPr id="184" name="TextBox 183">
              <a:extLst>
                <a:ext uri="{FF2B5EF4-FFF2-40B4-BE49-F238E27FC236}">
                  <a16:creationId xmlns:a16="http://schemas.microsoft.com/office/drawing/2014/main" id="{6F251B48-E20B-4FD3-94FB-1D5611473E38}"/>
                </a:ext>
              </a:extLst>
            </p:cNvPr>
            <p:cNvSpPr txBox="1">
              <a:spLocks noChangeAspect="1"/>
            </p:cNvSpPr>
            <p:nvPr/>
          </p:nvSpPr>
          <p:spPr>
            <a:xfrm rot="16200000">
              <a:off x="-768915" y="3300002"/>
              <a:ext cx="2261574" cy="24684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Cumulative incidence (%)</a:t>
              </a:r>
            </a:p>
          </p:txBody>
        </p:sp>
        <p:cxnSp>
          <p:nvCxnSpPr>
            <p:cNvPr id="185" name="Straight Connector 184">
              <a:extLst>
                <a:ext uri="{FF2B5EF4-FFF2-40B4-BE49-F238E27FC236}">
                  <a16:creationId xmlns:a16="http://schemas.microsoft.com/office/drawing/2014/main" id="{2C412A2D-2EE7-4697-8FE0-C9987E7D8842}"/>
                </a:ext>
              </a:extLst>
            </p:cNvPr>
            <p:cNvCxnSpPr>
              <a:cxnSpLocks noChangeAspect="1"/>
            </p:cNvCxnSpPr>
            <p:nvPr/>
          </p:nvCxnSpPr>
          <p:spPr>
            <a:xfrm>
              <a:off x="726008" y="2215871"/>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159A634-D15C-492D-8526-CE1E9D47ED71}"/>
                </a:ext>
              </a:extLst>
            </p:cNvPr>
            <p:cNvCxnSpPr>
              <a:cxnSpLocks noChangeAspect="1"/>
            </p:cNvCxnSpPr>
            <p:nvPr/>
          </p:nvCxnSpPr>
          <p:spPr>
            <a:xfrm>
              <a:off x="726008" y="2602014"/>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4D27A63-2E22-4447-AD53-C6BF11476A47}"/>
                </a:ext>
              </a:extLst>
            </p:cNvPr>
            <p:cNvCxnSpPr>
              <a:cxnSpLocks noChangeAspect="1"/>
            </p:cNvCxnSpPr>
            <p:nvPr/>
          </p:nvCxnSpPr>
          <p:spPr>
            <a:xfrm>
              <a:off x="726008" y="2988157"/>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21449FD-8BAF-44A1-B85A-50C720B6BCA3}"/>
                </a:ext>
              </a:extLst>
            </p:cNvPr>
            <p:cNvCxnSpPr>
              <a:cxnSpLocks noChangeAspect="1"/>
            </p:cNvCxnSpPr>
            <p:nvPr/>
          </p:nvCxnSpPr>
          <p:spPr>
            <a:xfrm>
              <a:off x="726008" y="337429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39D3F24-0100-487C-8938-CC53A7373B30}"/>
                </a:ext>
              </a:extLst>
            </p:cNvPr>
            <p:cNvCxnSpPr>
              <a:cxnSpLocks noChangeAspect="1"/>
            </p:cNvCxnSpPr>
            <p:nvPr/>
          </p:nvCxnSpPr>
          <p:spPr>
            <a:xfrm>
              <a:off x="726008" y="3760442"/>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BE7FFA3-CDA3-49A8-B9FC-B43B3C1DDE97}"/>
                </a:ext>
              </a:extLst>
            </p:cNvPr>
            <p:cNvCxnSpPr>
              <a:cxnSpLocks noChangeAspect="1"/>
            </p:cNvCxnSpPr>
            <p:nvPr/>
          </p:nvCxnSpPr>
          <p:spPr>
            <a:xfrm>
              <a:off x="726008" y="4146585"/>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BE8E649-1257-43C6-8061-A28AD3CA9B52}"/>
                </a:ext>
              </a:extLst>
            </p:cNvPr>
            <p:cNvCxnSpPr>
              <a:cxnSpLocks noChangeAspect="1"/>
            </p:cNvCxnSpPr>
            <p:nvPr/>
          </p:nvCxnSpPr>
          <p:spPr>
            <a:xfrm>
              <a:off x="726008" y="453272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DC8A8707-3D59-4951-BB21-8EBD5C7E18CF}"/>
                </a:ext>
              </a:extLst>
            </p:cNvPr>
            <p:cNvSpPr txBox="1">
              <a:spLocks noChangeAspect="1"/>
            </p:cNvSpPr>
            <p:nvPr/>
          </p:nvSpPr>
          <p:spPr>
            <a:xfrm>
              <a:off x="489633" y="4437100"/>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93" name="TextBox 192">
              <a:extLst>
                <a:ext uri="{FF2B5EF4-FFF2-40B4-BE49-F238E27FC236}">
                  <a16:creationId xmlns:a16="http://schemas.microsoft.com/office/drawing/2014/main" id="{98E44491-C480-4A25-AF68-B74CEC590CD2}"/>
                </a:ext>
              </a:extLst>
            </p:cNvPr>
            <p:cNvSpPr txBox="1">
              <a:spLocks noChangeAspect="1"/>
            </p:cNvSpPr>
            <p:nvPr/>
          </p:nvSpPr>
          <p:spPr>
            <a:xfrm>
              <a:off x="489633" y="4050772"/>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94" name="TextBox 193">
              <a:extLst>
                <a:ext uri="{FF2B5EF4-FFF2-40B4-BE49-F238E27FC236}">
                  <a16:creationId xmlns:a16="http://schemas.microsoft.com/office/drawing/2014/main" id="{7EB69640-50D7-4F25-B683-2596D981318D}"/>
                </a:ext>
              </a:extLst>
            </p:cNvPr>
            <p:cNvSpPr txBox="1">
              <a:spLocks noChangeAspect="1"/>
            </p:cNvSpPr>
            <p:nvPr/>
          </p:nvSpPr>
          <p:spPr>
            <a:xfrm>
              <a:off x="427606" y="3664444"/>
              <a:ext cx="280059"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95" name="TextBox 194">
              <a:extLst>
                <a:ext uri="{FF2B5EF4-FFF2-40B4-BE49-F238E27FC236}">
                  <a16:creationId xmlns:a16="http://schemas.microsoft.com/office/drawing/2014/main" id="{267047AD-EA1B-4F00-AA8C-87CE630970C4}"/>
                </a:ext>
              </a:extLst>
            </p:cNvPr>
            <p:cNvSpPr txBox="1">
              <a:spLocks noChangeAspect="1"/>
            </p:cNvSpPr>
            <p:nvPr/>
          </p:nvSpPr>
          <p:spPr>
            <a:xfrm>
              <a:off x="390850" y="3294458"/>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96" name="TextBox 195">
              <a:extLst>
                <a:ext uri="{FF2B5EF4-FFF2-40B4-BE49-F238E27FC236}">
                  <a16:creationId xmlns:a16="http://schemas.microsoft.com/office/drawing/2014/main" id="{9122AD33-910B-4B2D-B5A4-2691F9F3AE2A}"/>
                </a:ext>
              </a:extLst>
            </p:cNvPr>
            <p:cNvSpPr txBox="1">
              <a:spLocks noChangeAspect="1"/>
            </p:cNvSpPr>
            <p:nvPr/>
          </p:nvSpPr>
          <p:spPr>
            <a:xfrm>
              <a:off x="390850" y="2908130"/>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97" name="TextBox 196">
              <a:extLst>
                <a:ext uri="{FF2B5EF4-FFF2-40B4-BE49-F238E27FC236}">
                  <a16:creationId xmlns:a16="http://schemas.microsoft.com/office/drawing/2014/main" id="{D85A3753-BE6D-43B4-B6FD-77333051E630}"/>
                </a:ext>
              </a:extLst>
            </p:cNvPr>
            <p:cNvSpPr txBox="1">
              <a:spLocks noChangeAspect="1"/>
            </p:cNvSpPr>
            <p:nvPr/>
          </p:nvSpPr>
          <p:spPr>
            <a:xfrm>
              <a:off x="390850" y="252180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98" name="TextBox 197">
              <a:extLst>
                <a:ext uri="{FF2B5EF4-FFF2-40B4-BE49-F238E27FC236}">
                  <a16:creationId xmlns:a16="http://schemas.microsoft.com/office/drawing/2014/main" id="{1A7DD18C-11BE-4C9A-94A3-68A8AD9327D6}"/>
                </a:ext>
              </a:extLst>
            </p:cNvPr>
            <p:cNvSpPr txBox="1">
              <a:spLocks noChangeAspect="1"/>
            </p:cNvSpPr>
            <p:nvPr/>
          </p:nvSpPr>
          <p:spPr>
            <a:xfrm>
              <a:off x="390850" y="212939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99" name="Freeform: Shape 198">
              <a:extLst>
                <a:ext uri="{FF2B5EF4-FFF2-40B4-BE49-F238E27FC236}">
                  <a16:creationId xmlns:a16="http://schemas.microsoft.com/office/drawing/2014/main" id="{DA57C6DC-696D-424D-80EB-EAFFC9342040}"/>
                </a:ext>
              </a:extLst>
            </p:cNvPr>
            <p:cNvSpPr>
              <a:spLocks noChangeAspect="1"/>
            </p:cNvSpPr>
            <p:nvPr/>
          </p:nvSpPr>
          <p:spPr>
            <a:xfrm>
              <a:off x="817115" y="2526314"/>
              <a:ext cx="5334576" cy="2003152"/>
            </a:xfrm>
            <a:custGeom>
              <a:avLst/>
              <a:gdLst>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125 w 6581553"/>
                <a:gd name="connsiteY151" fmla="*/ 180753 h 3312041"/>
                <a:gd name="connsiteX152" fmla="*/ 6523074 w 6581553"/>
                <a:gd name="connsiteY152" fmla="*/ 180753 h 3312041"/>
                <a:gd name="connsiteX153" fmla="*/ 6523074 w 6581553"/>
                <a:gd name="connsiteY153" fmla="*/ 138223 h 3312041"/>
                <a:gd name="connsiteX154" fmla="*/ 6560288 w 6581553"/>
                <a:gd name="connsiteY154" fmla="*/ 138223 h 3312041"/>
                <a:gd name="connsiteX155" fmla="*/ 6560288 w 6581553"/>
                <a:gd name="connsiteY155" fmla="*/ 95693 h 3312041"/>
                <a:gd name="connsiteX156" fmla="*/ 6581553 w 6581553"/>
                <a:gd name="connsiteY156" fmla="*/ 95693 h 3312041"/>
                <a:gd name="connsiteX157" fmla="*/ 6581553 w 6581553"/>
                <a:gd name="connsiteY157"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487965 w 6581553"/>
                <a:gd name="connsiteY151" fmla="*/ 197422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2252 w 6581553"/>
                <a:gd name="connsiteY151" fmla="*/ 214090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14158 w 6581553"/>
                <a:gd name="connsiteY151" fmla="*/ 211709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57091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11577 w 6581553"/>
                <a:gd name="connsiteY114" fmla="*/ 134280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14228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30628 w 6581553"/>
                <a:gd name="connsiteY114" fmla="*/ 1326134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80800 w 6581553"/>
                <a:gd name="connsiteY117" fmla="*/ 1125777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81553" h="3312041">
                  <a:moveTo>
                    <a:pt x="0" y="3312041"/>
                  </a:moveTo>
                  <a:lnTo>
                    <a:pt x="95693" y="3312041"/>
                  </a:lnTo>
                  <a:lnTo>
                    <a:pt x="95693" y="3285460"/>
                  </a:lnTo>
                  <a:lnTo>
                    <a:pt x="143539" y="3285460"/>
                  </a:lnTo>
                  <a:lnTo>
                    <a:pt x="143539" y="3280144"/>
                  </a:lnTo>
                  <a:lnTo>
                    <a:pt x="143539" y="3274827"/>
                  </a:lnTo>
                  <a:lnTo>
                    <a:pt x="393404" y="3274827"/>
                  </a:lnTo>
                  <a:lnTo>
                    <a:pt x="398721" y="3258879"/>
                  </a:lnTo>
                  <a:lnTo>
                    <a:pt x="425302" y="3258879"/>
                  </a:lnTo>
                  <a:lnTo>
                    <a:pt x="446567" y="3237613"/>
                  </a:lnTo>
                  <a:lnTo>
                    <a:pt x="643269" y="3237613"/>
                  </a:lnTo>
                  <a:lnTo>
                    <a:pt x="728330" y="3216348"/>
                  </a:lnTo>
                  <a:lnTo>
                    <a:pt x="802758" y="3216348"/>
                  </a:lnTo>
                  <a:lnTo>
                    <a:pt x="802758" y="3179134"/>
                  </a:lnTo>
                  <a:lnTo>
                    <a:pt x="855921" y="3179134"/>
                  </a:lnTo>
                  <a:lnTo>
                    <a:pt x="855921" y="3147237"/>
                  </a:lnTo>
                  <a:lnTo>
                    <a:pt x="1015409" y="3147237"/>
                  </a:lnTo>
                  <a:lnTo>
                    <a:pt x="1015409" y="3131288"/>
                  </a:lnTo>
                  <a:lnTo>
                    <a:pt x="1185530" y="3131288"/>
                  </a:lnTo>
                  <a:lnTo>
                    <a:pt x="1185530" y="3110023"/>
                  </a:lnTo>
                  <a:lnTo>
                    <a:pt x="1360967" y="3110023"/>
                  </a:lnTo>
                  <a:lnTo>
                    <a:pt x="1382232" y="3083441"/>
                  </a:lnTo>
                  <a:lnTo>
                    <a:pt x="1509823" y="3083441"/>
                  </a:lnTo>
                  <a:lnTo>
                    <a:pt x="1525772" y="3067492"/>
                  </a:lnTo>
                  <a:lnTo>
                    <a:pt x="1573618" y="3067492"/>
                  </a:lnTo>
                  <a:lnTo>
                    <a:pt x="1573618" y="3030279"/>
                  </a:lnTo>
                  <a:lnTo>
                    <a:pt x="1632097" y="3030279"/>
                  </a:lnTo>
                  <a:lnTo>
                    <a:pt x="1632097" y="2993065"/>
                  </a:lnTo>
                  <a:lnTo>
                    <a:pt x="1663995" y="2993065"/>
                  </a:lnTo>
                  <a:lnTo>
                    <a:pt x="1663995" y="2950534"/>
                  </a:lnTo>
                  <a:lnTo>
                    <a:pt x="1722474" y="2950534"/>
                  </a:lnTo>
                  <a:lnTo>
                    <a:pt x="1722474" y="2908004"/>
                  </a:lnTo>
                  <a:lnTo>
                    <a:pt x="1765004" y="2908004"/>
                  </a:lnTo>
                  <a:lnTo>
                    <a:pt x="1765004" y="2892055"/>
                  </a:lnTo>
                  <a:lnTo>
                    <a:pt x="1828800" y="2892055"/>
                  </a:lnTo>
                  <a:lnTo>
                    <a:pt x="1828800" y="2860158"/>
                  </a:lnTo>
                  <a:lnTo>
                    <a:pt x="1903228" y="2860158"/>
                  </a:lnTo>
                  <a:lnTo>
                    <a:pt x="1903228" y="2833576"/>
                  </a:lnTo>
                  <a:lnTo>
                    <a:pt x="1977655" y="2833576"/>
                  </a:lnTo>
                  <a:lnTo>
                    <a:pt x="1977655" y="2812311"/>
                  </a:lnTo>
                  <a:lnTo>
                    <a:pt x="2062716" y="2812311"/>
                  </a:lnTo>
                  <a:lnTo>
                    <a:pt x="2062716" y="2791046"/>
                  </a:lnTo>
                  <a:lnTo>
                    <a:pt x="2153093" y="2791046"/>
                  </a:lnTo>
                  <a:lnTo>
                    <a:pt x="2153093" y="2764465"/>
                  </a:lnTo>
                  <a:lnTo>
                    <a:pt x="2222204" y="2764465"/>
                  </a:lnTo>
                  <a:lnTo>
                    <a:pt x="2222204" y="2727251"/>
                  </a:lnTo>
                  <a:lnTo>
                    <a:pt x="2328530" y="2727251"/>
                  </a:lnTo>
                  <a:lnTo>
                    <a:pt x="2397642" y="2658139"/>
                  </a:lnTo>
                  <a:lnTo>
                    <a:pt x="2434855" y="2658139"/>
                  </a:lnTo>
                  <a:lnTo>
                    <a:pt x="2434855" y="2604976"/>
                  </a:lnTo>
                  <a:lnTo>
                    <a:pt x="2461437" y="2604976"/>
                  </a:lnTo>
                  <a:lnTo>
                    <a:pt x="2461437" y="2567762"/>
                  </a:lnTo>
                  <a:lnTo>
                    <a:pt x="2493335" y="2567762"/>
                  </a:lnTo>
                  <a:lnTo>
                    <a:pt x="2493335" y="2546497"/>
                  </a:lnTo>
                  <a:lnTo>
                    <a:pt x="2530549" y="2546497"/>
                  </a:lnTo>
                  <a:lnTo>
                    <a:pt x="2530549" y="2514600"/>
                  </a:lnTo>
                  <a:lnTo>
                    <a:pt x="2594344" y="2514600"/>
                  </a:lnTo>
                  <a:lnTo>
                    <a:pt x="2620925" y="2488018"/>
                  </a:lnTo>
                  <a:lnTo>
                    <a:pt x="2759149" y="2488018"/>
                  </a:lnTo>
                  <a:lnTo>
                    <a:pt x="2769781" y="2472069"/>
                  </a:lnTo>
                  <a:lnTo>
                    <a:pt x="2828260" y="2472069"/>
                  </a:lnTo>
                  <a:lnTo>
                    <a:pt x="2849525" y="2450804"/>
                  </a:lnTo>
                  <a:lnTo>
                    <a:pt x="2945218" y="2450804"/>
                  </a:lnTo>
                  <a:lnTo>
                    <a:pt x="2961167" y="2424223"/>
                  </a:lnTo>
                  <a:lnTo>
                    <a:pt x="3131288" y="2424223"/>
                  </a:lnTo>
                  <a:lnTo>
                    <a:pt x="3152553" y="2392325"/>
                  </a:lnTo>
                  <a:lnTo>
                    <a:pt x="3221665" y="2392325"/>
                  </a:lnTo>
                  <a:lnTo>
                    <a:pt x="3253562" y="2355111"/>
                  </a:lnTo>
                  <a:lnTo>
                    <a:pt x="3253562" y="2296632"/>
                  </a:lnTo>
                  <a:lnTo>
                    <a:pt x="3312042" y="2296632"/>
                  </a:lnTo>
                  <a:lnTo>
                    <a:pt x="3312042" y="2248786"/>
                  </a:lnTo>
                  <a:lnTo>
                    <a:pt x="3333307" y="2248786"/>
                  </a:lnTo>
                  <a:lnTo>
                    <a:pt x="3338623" y="2206255"/>
                  </a:lnTo>
                  <a:lnTo>
                    <a:pt x="3354572" y="2184990"/>
                  </a:lnTo>
                  <a:lnTo>
                    <a:pt x="3354572" y="2158409"/>
                  </a:lnTo>
                  <a:lnTo>
                    <a:pt x="3429000" y="2158409"/>
                  </a:lnTo>
                  <a:lnTo>
                    <a:pt x="3492795" y="2094613"/>
                  </a:lnTo>
                  <a:lnTo>
                    <a:pt x="3662916" y="2094613"/>
                  </a:lnTo>
                  <a:lnTo>
                    <a:pt x="3684181" y="2062716"/>
                  </a:lnTo>
                  <a:lnTo>
                    <a:pt x="3747976" y="2062716"/>
                  </a:lnTo>
                  <a:lnTo>
                    <a:pt x="3806455" y="2052083"/>
                  </a:lnTo>
                  <a:lnTo>
                    <a:pt x="3891516" y="2052083"/>
                  </a:lnTo>
                  <a:lnTo>
                    <a:pt x="3918097" y="2025502"/>
                  </a:lnTo>
                  <a:lnTo>
                    <a:pt x="4013790" y="2025502"/>
                  </a:lnTo>
                  <a:lnTo>
                    <a:pt x="4013790" y="1993604"/>
                  </a:lnTo>
                  <a:lnTo>
                    <a:pt x="4029739" y="1993604"/>
                  </a:lnTo>
                  <a:lnTo>
                    <a:pt x="4029739" y="1956390"/>
                  </a:lnTo>
                  <a:lnTo>
                    <a:pt x="4072269" y="1956390"/>
                  </a:lnTo>
                  <a:lnTo>
                    <a:pt x="4072269" y="1913860"/>
                  </a:lnTo>
                  <a:lnTo>
                    <a:pt x="4098851" y="1881962"/>
                  </a:lnTo>
                  <a:lnTo>
                    <a:pt x="4098851" y="1839432"/>
                  </a:lnTo>
                  <a:lnTo>
                    <a:pt x="4120116" y="1818167"/>
                  </a:lnTo>
                  <a:lnTo>
                    <a:pt x="4120116" y="1743739"/>
                  </a:lnTo>
                  <a:lnTo>
                    <a:pt x="4152014" y="1717158"/>
                  </a:lnTo>
                  <a:lnTo>
                    <a:pt x="4178595" y="1717158"/>
                  </a:lnTo>
                  <a:lnTo>
                    <a:pt x="4178595" y="1663995"/>
                  </a:lnTo>
                  <a:lnTo>
                    <a:pt x="4210493" y="1626781"/>
                  </a:lnTo>
                  <a:lnTo>
                    <a:pt x="4300869" y="1626781"/>
                  </a:lnTo>
                  <a:lnTo>
                    <a:pt x="4300869" y="1600200"/>
                  </a:lnTo>
                  <a:lnTo>
                    <a:pt x="4407195" y="1600200"/>
                  </a:lnTo>
                  <a:lnTo>
                    <a:pt x="4407195" y="1557669"/>
                  </a:lnTo>
                  <a:lnTo>
                    <a:pt x="4572000" y="1557669"/>
                  </a:lnTo>
                  <a:lnTo>
                    <a:pt x="4598581" y="1531088"/>
                  </a:lnTo>
                  <a:lnTo>
                    <a:pt x="4657060" y="1531088"/>
                  </a:lnTo>
                  <a:lnTo>
                    <a:pt x="4662376" y="1520455"/>
                  </a:lnTo>
                  <a:lnTo>
                    <a:pt x="4736804" y="1520455"/>
                  </a:lnTo>
                  <a:lnTo>
                    <a:pt x="4763386" y="1493874"/>
                  </a:lnTo>
                  <a:lnTo>
                    <a:pt x="4814722" y="1484349"/>
                  </a:lnTo>
                  <a:lnTo>
                    <a:pt x="4848446" y="1430079"/>
                  </a:lnTo>
                  <a:lnTo>
                    <a:pt x="4885660" y="1430079"/>
                  </a:lnTo>
                  <a:lnTo>
                    <a:pt x="4885660" y="1387548"/>
                  </a:lnTo>
                  <a:lnTo>
                    <a:pt x="4885660" y="1387548"/>
                  </a:lnTo>
                  <a:lnTo>
                    <a:pt x="4922321" y="1386607"/>
                  </a:lnTo>
                  <a:lnTo>
                    <a:pt x="4915011" y="1329788"/>
                  </a:lnTo>
                  <a:lnTo>
                    <a:pt x="4940153" y="1318990"/>
                  </a:lnTo>
                  <a:cubicBezTo>
                    <a:pt x="4939710" y="1292224"/>
                    <a:pt x="4951172" y="1263077"/>
                    <a:pt x="4950729" y="1236311"/>
                  </a:cubicBezTo>
                  <a:lnTo>
                    <a:pt x="4969446" y="1163157"/>
                  </a:lnTo>
                  <a:lnTo>
                    <a:pt x="4980800" y="1125777"/>
                  </a:lnTo>
                  <a:lnTo>
                    <a:pt x="5013251" y="1063255"/>
                  </a:lnTo>
                  <a:lnTo>
                    <a:pt x="5039832" y="1063255"/>
                  </a:lnTo>
                  <a:lnTo>
                    <a:pt x="5039832" y="1041990"/>
                  </a:lnTo>
                  <a:lnTo>
                    <a:pt x="5135525" y="967562"/>
                  </a:lnTo>
                  <a:lnTo>
                    <a:pt x="5183372" y="967562"/>
                  </a:lnTo>
                  <a:lnTo>
                    <a:pt x="5199321" y="951613"/>
                  </a:lnTo>
                  <a:lnTo>
                    <a:pt x="5358809" y="951613"/>
                  </a:lnTo>
                  <a:lnTo>
                    <a:pt x="5401339" y="935665"/>
                  </a:lnTo>
                  <a:lnTo>
                    <a:pt x="5566144" y="935665"/>
                  </a:lnTo>
                  <a:lnTo>
                    <a:pt x="5582093" y="914400"/>
                  </a:lnTo>
                  <a:lnTo>
                    <a:pt x="5656521" y="914400"/>
                  </a:lnTo>
                  <a:lnTo>
                    <a:pt x="5656521" y="887818"/>
                  </a:lnTo>
                  <a:lnTo>
                    <a:pt x="5693735" y="887818"/>
                  </a:lnTo>
                  <a:lnTo>
                    <a:pt x="5693735" y="839972"/>
                  </a:lnTo>
                  <a:lnTo>
                    <a:pt x="5720316" y="818706"/>
                  </a:lnTo>
                  <a:lnTo>
                    <a:pt x="5720316" y="797441"/>
                  </a:lnTo>
                  <a:lnTo>
                    <a:pt x="5741581" y="760227"/>
                  </a:lnTo>
                  <a:lnTo>
                    <a:pt x="5741581" y="632637"/>
                  </a:lnTo>
                  <a:lnTo>
                    <a:pt x="5757530" y="595423"/>
                  </a:lnTo>
                  <a:lnTo>
                    <a:pt x="5805376" y="558209"/>
                  </a:lnTo>
                  <a:lnTo>
                    <a:pt x="5805376" y="494413"/>
                  </a:lnTo>
                  <a:lnTo>
                    <a:pt x="5858539" y="494413"/>
                  </a:lnTo>
                  <a:lnTo>
                    <a:pt x="5858539" y="441251"/>
                  </a:lnTo>
                  <a:lnTo>
                    <a:pt x="5948916" y="441251"/>
                  </a:lnTo>
                  <a:lnTo>
                    <a:pt x="5948916" y="398720"/>
                  </a:lnTo>
                  <a:lnTo>
                    <a:pt x="5991446" y="398720"/>
                  </a:lnTo>
                  <a:lnTo>
                    <a:pt x="5991446" y="361506"/>
                  </a:lnTo>
                  <a:lnTo>
                    <a:pt x="6023344" y="361506"/>
                  </a:lnTo>
                  <a:lnTo>
                    <a:pt x="6023344" y="345558"/>
                  </a:lnTo>
                  <a:lnTo>
                    <a:pt x="6315739" y="345558"/>
                  </a:lnTo>
                  <a:lnTo>
                    <a:pt x="6315739" y="265813"/>
                  </a:lnTo>
                  <a:lnTo>
                    <a:pt x="6469911" y="265813"/>
                  </a:lnTo>
                  <a:lnTo>
                    <a:pt x="6469911" y="217967"/>
                  </a:lnTo>
                  <a:lnTo>
                    <a:pt x="6469911" y="217967"/>
                  </a:lnTo>
                  <a:lnTo>
                    <a:pt x="6507014" y="218853"/>
                  </a:lnTo>
                  <a:lnTo>
                    <a:pt x="6507125" y="180753"/>
                  </a:lnTo>
                  <a:lnTo>
                    <a:pt x="6523074" y="180753"/>
                  </a:lnTo>
                  <a:lnTo>
                    <a:pt x="6523074" y="138223"/>
                  </a:lnTo>
                  <a:lnTo>
                    <a:pt x="6560288" y="138223"/>
                  </a:lnTo>
                  <a:lnTo>
                    <a:pt x="6560288" y="95693"/>
                  </a:lnTo>
                  <a:lnTo>
                    <a:pt x="6581553" y="95693"/>
                  </a:lnTo>
                  <a:lnTo>
                    <a:pt x="6581553"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nvGrpSpPr>
            <p:cNvPr id="200" name="Group 199">
              <a:extLst>
                <a:ext uri="{FF2B5EF4-FFF2-40B4-BE49-F238E27FC236}">
                  <a16:creationId xmlns:a16="http://schemas.microsoft.com/office/drawing/2014/main" id="{DEC4596B-0B7D-4F39-AFF2-FE9DBF4AC01A}"/>
                </a:ext>
              </a:extLst>
            </p:cNvPr>
            <p:cNvGrpSpPr/>
            <p:nvPr/>
          </p:nvGrpSpPr>
          <p:grpSpPr>
            <a:xfrm>
              <a:off x="822799" y="3314159"/>
              <a:ext cx="5322473" cy="1215920"/>
              <a:chOff x="787228" y="3410255"/>
              <a:chExt cx="7220657" cy="1649560"/>
            </a:xfrm>
          </p:grpSpPr>
          <p:sp>
            <p:nvSpPr>
              <p:cNvPr id="213" name="Freeform: Shape 86">
                <a:extLst>
                  <a:ext uri="{FF2B5EF4-FFF2-40B4-BE49-F238E27FC236}">
                    <a16:creationId xmlns:a16="http://schemas.microsoft.com/office/drawing/2014/main" id="{1938209F-D6B4-48DE-BEA3-8D4103713B14}"/>
                  </a:ext>
                </a:extLst>
              </p:cNvPr>
              <p:cNvSpPr>
                <a:spLocks noChangeAspect="1"/>
              </p:cNvSpPr>
              <p:nvPr/>
            </p:nvSpPr>
            <p:spPr>
              <a:xfrm>
                <a:off x="787228" y="3742853"/>
                <a:ext cx="6325100" cy="1316962"/>
              </a:xfrm>
              <a:custGeom>
                <a:avLst/>
                <a:gdLst>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78421 w 5744183"/>
                  <a:gd name="connsiteY150" fmla="*/ 374514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83285 w 5744183"/>
                  <a:gd name="connsiteY150" fmla="*/ 350195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52181"/>
                  <a:gd name="connsiteY0" fmla="*/ 1605063 h 1605063"/>
                  <a:gd name="connsiteX1" fmla="*/ 92412 w 5752181"/>
                  <a:gd name="connsiteY1" fmla="*/ 1605063 h 1605063"/>
                  <a:gd name="connsiteX2" fmla="*/ 92412 w 5752181"/>
                  <a:gd name="connsiteY2" fmla="*/ 1595336 h 1605063"/>
                  <a:gd name="connsiteX3" fmla="*/ 175098 w 5752181"/>
                  <a:gd name="connsiteY3" fmla="*/ 1595336 h 1605063"/>
                  <a:gd name="connsiteX4" fmla="*/ 175098 w 5752181"/>
                  <a:gd name="connsiteY4" fmla="*/ 1585608 h 1605063"/>
                  <a:gd name="connsiteX5" fmla="*/ 286966 w 5752181"/>
                  <a:gd name="connsiteY5" fmla="*/ 1585608 h 1605063"/>
                  <a:gd name="connsiteX6" fmla="*/ 286966 w 5752181"/>
                  <a:gd name="connsiteY6" fmla="*/ 1566153 h 1605063"/>
                  <a:gd name="connsiteX7" fmla="*/ 384242 w 5752181"/>
                  <a:gd name="connsiteY7" fmla="*/ 1566153 h 1605063"/>
                  <a:gd name="connsiteX8" fmla="*/ 389106 w 5752181"/>
                  <a:gd name="connsiteY8" fmla="*/ 1571017 h 1605063"/>
                  <a:gd name="connsiteX9" fmla="*/ 423153 w 5752181"/>
                  <a:gd name="connsiteY9" fmla="*/ 1571017 h 1605063"/>
                  <a:gd name="connsiteX10" fmla="*/ 428017 w 5752181"/>
                  <a:gd name="connsiteY10" fmla="*/ 1541834 h 1605063"/>
                  <a:gd name="connsiteX11" fmla="*/ 583659 w 5752181"/>
                  <a:gd name="connsiteY11" fmla="*/ 1541834 h 1605063"/>
                  <a:gd name="connsiteX12" fmla="*/ 583659 w 5752181"/>
                  <a:gd name="connsiteY12" fmla="*/ 1527242 h 1605063"/>
                  <a:gd name="connsiteX13" fmla="*/ 797668 w 5752181"/>
                  <a:gd name="connsiteY13" fmla="*/ 1527242 h 1605063"/>
                  <a:gd name="connsiteX14" fmla="*/ 797668 w 5752181"/>
                  <a:gd name="connsiteY14" fmla="*/ 1507787 h 1605063"/>
                  <a:gd name="connsiteX15" fmla="*/ 899808 w 5752181"/>
                  <a:gd name="connsiteY15" fmla="*/ 1507787 h 1605063"/>
                  <a:gd name="connsiteX16" fmla="*/ 899808 w 5752181"/>
                  <a:gd name="connsiteY16" fmla="*/ 1498059 h 1605063"/>
                  <a:gd name="connsiteX17" fmla="*/ 1001949 w 5752181"/>
                  <a:gd name="connsiteY17" fmla="*/ 1498059 h 1605063"/>
                  <a:gd name="connsiteX18" fmla="*/ 1006812 w 5752181"/>
                  <a:gd name="connsiteY18" fmla="*/ 1493196 h 1605063"/>
                  <a:gd name="connsiteX19" fmla="*/ 1045723 w 5752181"/>
                  <a:gd name="connsiteY19" fmla="*/ 1493196 h 1605063"/>
                  <a:gd name="connsiteX20" fmla="*/ 1045723 w 5752181"/>
                  <a:gd name="connsiteY20" fmla="*/ 1473740 h 1605063"/>
                  <a:gd name="connsiteX21" fmla="*/ 1074906 w 5752181"/>
                  <a:gd name="connsiteY21" fmla="*/ 1473740 h 1605063"/>
                  <a:gd name="connsiteX22" fmla="*/ 1074906 w 5752181"/>
                  <a:gd name="connsiteY22" fmla="*/ 1459148 h 1605063"/>
                  <a:gd name="connsiteX23" fmla="*/ 1498059 w 5752181"/>
                  <a:gd name="connsiteY23" fmla="*/ 1459148 h 1605063"/>
                  <a:gd name="connsiteX24" fmla="*/ 1502923 w 5752181"/>
                  <a:gd name="connsiteY24" fmla="*/ 1454284 h 1605063"/>
                  <a:gd name="connsiteX25" fmla="*/ 1561289 w 5752181"/>
                  <a:gd name="connsiteY25" fmla="*/ 1454284 h 1605063"/>
                  <a:gd name="connsiteX26" fmla="*/ 1561289 w 5752181"/>
                  <a:gd name="connsiteY26" fmla="*/ 1434829 h 1605063"/>
                  <a:gd name="connsiteX27" fmla="*/ 1590472 w 5752181"/>
                  <a:gd name="connsiteY27" fmla="*/ 1434829 h 1605063"/>
                  <a:gd name="connsiteX28" fmla="*/ 1590472 w 5752181"/>
                  <a:gd name="connsiteY28" fmla="*/ 1420238 h 1605063"/>
                  <a:gd name="connsiteX29" fmla="*/ 1605063 w 5752181"/>
                  <a:gd name="connsiteY29" fmla="*/ 1420238 h 1605063"/>
                  <a:gd name="connsiteX30" fmla="*/ 1605063 w 5752181"/>
                  <a:gd name="connsiteY30" fmla="*/ 1410510 h 1605063"/>
                  <a:gd name="connsiteX31" fmla="*/ 1624519 w 5752181"/>
                  <a:gd name="connsiteY31" fmla="*/ 1410510 h 1605063"/>
                  <a:gd name="connsiteX32" fmla="*/ 1624519 w 5752181"/>
                  <a:gd name="connsiteY32" fmla="*/ 1366736 h 1605063"/>
                  <a:gd name="connsiteX33" fmla="*/ 1678021 w 5752181"/>
                  <a:gd name="connsiteY33" fmla="*/ 1366736 h 1605063"/>
                  <a:gd name="connsiteX34" fmla="*/ 1682885 w 5752181"/>
                  <a:gd name="connsiteY34" fmla="*/ 1361872 h 1605063"/>
                  <a:gd name="connsiteX35" fmla="*/ 1702340 w 5752181"/>
                  <a:gd name="connsiteY35" fmla="*/ 1357008 h 1605063"/>
                  <a:gd name="connsiteX36" fmla="*/ 1702340 w 5752181"/>
                  <a:gd name="connsiteY36" fmla="*/ 1347280 h 1605063"/>
                  <a:gd name="connsiteX37" fmla="*/ 1716932 w 5752181"/>
                  <a:gd name="connsiteY37" fmla="*/ 1347280 h 1605063"/>
                  <a:gd name="connsiteX38" fmla="*/ 1716932 w 5752181"/>
                  <a:gd name="connsiteY38" fmla="*/ 1337553 h 1605063"/>
                  <a:gd name="connsiteX39" fmla="*/ 1736387 w 5752181"/>
                  <a:gd name="connsiteY39" fmla="*/ 1337553 h 1605063"/>
                  <a:gd name="connsiteX40" fmla="*/ 1736387 w 5752181"/>
                  <a:gd name="connsiteY40" fmla="*/ 1322961 h 1605063"/>
                  <a:gd name="connsiteX41" fmla="*/ 1809344 w 5752181"/>
                  <a:gd name="connsiteY41" fmla="*/ 1322961 h 1605063"/>
                  <a:gd name="connsiteX42" fmla="*/ 1809344 w 5752181"/>
                  <a:gd name="connsiteY42" fmla="*/ 1308370 h 1605063"/>
                  <a:gd name="connsiteX43" fmla="*/ 1999034 w 5752181"/>
                  <a:gd name="connsiteY43" fmla="*/ 1308370 h 1605063"/>
                  <a:gd name="connsiteX44" fmla="*/ 2003898 w 5752181"/>
                  <a:gd name="connsiteY44" fmla="*/ 1298642 h 1605063"/>
                  <a:gd name="connsiteX45" fmla="*/ 2023353 w 5752181"/>
                  <a:gd name="connsiteY45" fmla="*/ 1298642 h 1605063"/>
                  <a:gd name="connsiteX46" fmla="*/ 2033080 w 5752181"/>
                  <a:gd name="connsiteY46" fmla="*/ 1284051 h 1605063"/>
                  <a:gd name="connsiteX47" fmla="*/ 2052536 w 5752181"/>
                  <a:gd name="connsiteY47" fmla="*/ 1284051 h 1605063"/>
                  <a:gd name="connsiteX48" fmla="*/ 2052536 w 5752181"/>
                  <a:gd name="connsiteY48" fmla="*/ 1269459 h 1605063"/>
                  <a:gd name="connsiteX49" fmla="*/ 2081719 w 5752181"/>
                  <a:gd name="connsiteY49" fmla="*/ 1269459 h 1605063"/>
                  <a:gd name="connsiteX50" fmla="*/ 2081719 w 5752181"/>
                  <a:gd name="connsiteY50" fmla="*/ 1264595 h 1605063"/>
                  <a:gd name="connsiteX51" fmla="*/ 2106038 w 5752181"/>
                  <a:gd name="connsiteY51" fmla="*/ 1264595 h 1605063"/>
                  <a:gd name="connsiteX52" fmla="*/ 2115766 w 5752181"/>
                  <a:gd name="connsiteY52" fmla="*/ 1250004 h 1605063"/>
                  <a:gd name="connsiteX53" fmla="*/ 2154676 w 5752181"/>
                  <a:gd name="connsiteY53" fmla="*/ 1250004 h 1605063"/>
                  <a:gd name="connsiteX54" fmla="*/ 2154676 w 5752181"/>
                  <a:gd name="connsiteY54" fmla="*/ 1245140 h 1605063"/>
                  <a:gd name="connsiteX55" fmla="*/ 2266544 w 5752181"/>
                  <a:gd name="connsiteY55" fmla="*/ 1245140 h 1605063"/>
                  <a:gd name="connsiteX56" fmla="*/ 2266544 w 5752181"/>
                  <a:gd name="connsiteY56" fmla="*/ 1230548 h 1605063"/>
                  <a:gd name="connsiteX57" fmla="*/ 2383276 w 5752181"/>
                  <a:gd name="connsiteY57" fmla="*/ 1230548 h 1605063"/>
                  <a:gd name="connsiteX58" fmla="*/ 2383276 w 5752181"/>
                  <a:gd name="connsiteY58" fmla="*/ 1211093 h 1605063"/>
                  <a:gd name="connsiteX59" fmla="*/ 2431915 w 5752181"/>
                  <a:gd name="connsiteY59" fmla="*/ 1211093 h 1605063"/>
                  <a:gd name="connsiteX60" fmla="*/ 2431915 w 5752181"/>
                  <a:gd name="connsiteY60" fmla="*/ 1196502 h 1605063"/>
                  <a:gd name="connsiteX61" fmla="*/ 2441642 w 5752181"/>
                  <a:gd name="connsiteY61" fmla="*/ 1196502 h 1605063"/>
                  <a:gd name="connsiteX62" fmla="*/ 2441642 w 5752181"/>
                  <a:gd name="connsiteY62" fmla="*/ 1186774 h 1605063"/>
                  <a:gd name="connsiteX63" fmla="*/ 2451370 w 5752181"/>
                  <a:gd name="connsiteY63" fmla="*/ 1177046 h 1605063"/>
                  <a:gd name="connsiteX64" fmla="*/ 2456234 w 5752181"/>
                  <a:gd name="connsiteY64" fmla="*/ 1172182 h 1605063"/>
                  <a:gd name="connsiteX65" fmla="*/ 2470825 w 5752181"/>
                  <a:gd name="connsiteY65" fmla="*/ 1172182 h 1605063"/>
                  <a:gd name="connsiteX66" fmla="*/ 2470825 w 5752181"/>
                  <a:gd name="connsiteY66" fmla="*/ 1157591 h 1605063"/>
                  <a:gd name="connsiteX67" fmla="*/ 2500008 w 5752181"/>
                  <a:gd name="connsiteY67" fmla="*/ 1157591 h 1605063"/>
                  <a:gd name="connsiteX68" fmla="*/ 2500008 w 5752181"/>
                  <a:gd name="connsiteY68" fmla="*/ 1128408 h 1605063"/>
                  <a:gd name="connsiteX69" fmla="*/ 2509736 w 5752181"/>
                  <a:gd name="connsiteY69" fmla="*/ 1128408 h 1605063"/>
                  <a:gd name="connsiteX70" fmla="*/ 2509736 w 5752181"/>
                  <a:gd name="connsiteY70" fmla="*/ 1099225 h 1605063"/>
                  <a:gd name="connsiteX71" fmla="*/ 2572966 w 5752181"/>
                  <a:gd name="connsiteY71" fmla="*/ 1099225 h 1605063"/>
                  <a:gd name="connsiteX72" fmla="*/ 2582693 w 5752181"/>
                  <a:gd name="connsiteY72" fmla="*/ 1089498 h 1605063"/>
                  <a:gd name="connsiteX73" fmla="*/ 2587557 w 5752181"/>
                  <a:gd name="connsiteY73" fmla="*/ 1084634 h 1605063"/>
                  <a:gd name="connsiteX74" fmla="*/ 2733472 w 5752181"/>
                  <a:gd name="connsiteY74" fmla="*/ 1084634 h 1605063"/>
                  <a:gd name="connsiteX75" fmla="*/ 2738336 w 5752181"/>
                  <a:gd name="connsiteY75" fmla="*/ 1079770 h 1605063"/>
                  <a:gd name="connsiteX76" fmla="*/ 2752927 w 5752181"/>
                  <a:gd name="connsiteY76" fmla="*/ 1065179 h 1605063"/>
                  <a:gd name="connsiteX77" fmla="*/ 3030166 w 5752181"/>
                  <a:gd name="connsiteY77" fmla="*/ 1065179 h 1605063"/>
                  <a:gd name="connsiteX78" fmla="*/ 3039893 w 5752181"/>
                  <a:gd name="connsiteY78" fmla="*/ 1045723 h 1605063"/>
                  <a:gd name="connsiteX79" fmla="*/ 3122578 w 5752181"/>
                  <a:gd name="connsiteY79" fmla="*/ 1045723 h 1605063"/>
                  <a:gd name="connsiteX80" fmla="*/ 3137170 w 5752181"/>
                  <a:gd name="connsiteY80" fmla="*/ 1031131 h 1605063"/>
                  <a:gd name="connsiteX81" fmla="*/ 3185808 w 5752181"/>
                  <a:gd name="connsiteY81" fmla="*/ 1031131 h 1605063"/>
                  <a:gd name="connsiteX82" fmla="*/ 3185808 w 5752181"/>
                  <a:gd name="connsiteY82" fmla="*/ 1021404 h 1605063"/>
                  <a:gd name="connsiteX83" fmla="*/ 3205263 w 5752181"/>
                  <a:gd name="connsiteY83" fmla="*/ 1021404 h 1605063"/>
                  <a:gd name="connsiteX84" fmla="*/ 3205263 w 5752181"/>
                  <a:gd name="connsiteY84" fmla="*/ 997085 h 1605063"/>
                  <a:gd name="connsiteX85" fmla="*/ 3239310 w 5752181"/>
                  <a:gd name="connsiteY85" fmla="*/ 997085 h 1605063"/>
                  <a:gd name="connsiteX86" fmla="*/ 3268493 w 5752181"/>
                  <a:gd name="connsiteY86" fmla="*/ 967902 h 1605063"/>
                  <a:gd name="connsiteX87" fmla="*/ 3292812 w 5752181"/>
                  <a:gd name="connsiteY87" fmla="*/ 933855 h 1605063"/>
                  <a:gd name="connsiteX88" fmla="*/ 3302540 w 5752181"/>
                  <a:gd name="connsiteY88" fmla="*/ 924127 h 1605063"/>
                  <a:gd name="connsiteX89" fmla="*/ 3302540 w 5752181"/>
                  <a:gd name="connsiteY89" fmla="*/ 856034 h 1605063"/>
                  <a:gd name="connsiteX90" fmla="*/ 3317132 w 5752181"/>
                  <a:gd name="connsiteY90" fmla="*/ 856034 h 1605063"/>
                  <a:gd name="connsiteX91" fmla="*/ 3317132 w 5752181"/>
                  <a:gd name="connsiteY91" fmla="*/ 826851 h 1605063"/>
                  <a:gd name="connsiteX92" fmla="*/ 3346315 w 5752181"/>
                  <a:gd name="connsiteY92" fmla="*/ 826851 h 1605063"/>
                  <a:gd name="connsiteX93" fmla="*/ 3351178 w 5752181"/>
                  <a:gd name="connsiteY93" fmla="*/ 807395 h 1605063"/>
                  <a:gd name="connsiteX94" fmla="*/ 3365770 w 5752181"/>
                  <a:gd name="connsiteY94" fmla="*/ 797668 h 1605063"/>
                  <a:gd name="connsiteX95" fmla="*/ 3370634 w 5752181"/>
                  <a:gd name="connsiteY95" fmla="*/ 787940 h 1605063"/>
                  <a:gd name="connsiteX96" fmla="*/ 3375498 w 5752181"/>
                  <a:gd name="connsiteY96" fmla="*/ 787940 h 1605063"/>
                  <a:gd name="connsiteX97" fmla="*/ 3385225 w 5752181"/>
                  <a:gd name="connsiteY97" fmla="*/ 778212 h 1605063"/>
                  <a:gd name="connsiteX98" fmla="*/ 3429000 w 5752181"/>
                  <a:gd name="connsiteY98" fmla="*/ 778212 h 1605063"/>
                  <a:gd name="connsiteX99" fmla="*/ 3429000 w 5752181"/>
                  <a:gd name="connsiteY99" fmla="*/ 758757 h 1605063"/>
                  <a:gd name="connsiteX100" fmla="*/ 3555459 w 5752181"/>
                  <a:gd name="connsiteY100" fmla="*/ 758757 h 1605063"/>
                  <a:gd name="connsiteX101" fmla="*/ 3565187 w 5752181"/>
                  <a:gd name="connsiteY101" fmla="*/ 758757 h 1605063"/>
                  <a:gd name="connsiteX102" fmla="*/ 3589506 w 5752181"/>
                  <a:gd name="connsiteY102" fmla="*/ 758757 h 1605063"/>
                  <a:gd name="connsiteX103" fmla="*/ 3589506 w 5752181"/>
                  <a:gd name="connsiteY103" fmla="*/ 739302 h 1605063"/>
                  <a:gd name="connsiteX104" fmla="*/ 3613825 w 5752181"/>
                  <a:gd name="connsiteY104" fmla="*/ 739302 h 1605063"/>
                  <a:gd name="connsiteX105" fmla="*/ 3623553 w 5752181"/>
                  <a:gd name="connsiteY105" fmla="*/ 729574 h 1605063"/>
                  <a:gd name="connsiteX106" fmla="*/ 3647872 w 5752181"/>
                  <a:gd name="connsiteY106" fmla="*/ 729574 h 1605063"/>
                  <a:gd name="connsiteX107" fmla="*/ 3647872 w 5752181"/>
                  <a:gd name="connsiteY107" fmla="*/ 714983 h 1605063"/>
                  <a:gd name="connsiteX108" fmla="*/ 3677055 w 5752181"/>
                  <a:gd name="connsiteY108" fmla="*/ 714983 h 1605063"/>
                  <a:gd name="connsiteX109" fmla="*/ 3686783 w 5752181"/>
                  <a:gd name="connsiteY109" fmla="*/ 705255 h 1605063"/>
                  <a:gd name="connsiteX110" fmla="*/ 3822970 w 5752181"/>
                  <a:gd name="connsiteY110" fmla="*/ 705255 h 1605063"/>
                  <a:gd name="connsiteX111" fmla="*/ 3822970 w 5752181"/>
                  <a:gd name="connsiteY111" fmla="*/ 690663 h 1605063"/>
                  <a:gd name="connsiteX112" fmla="*/ 3881336 w 5752181"/>
                  <a:gd name="connsiteY112" fmla="*/ 690663 h 1605063"/>
                  <a:gd name="connsiteX113" fmla="*/ 3886200 w 5752181"/>
                  <a:gd name="connsiteY113" fmla="*/ 685799 h 1605063"/>
                  <a:gd name="connsiteX114" fmla="*/ 4017523 w 5752181"/>
                  <a:gd name="connsiteY114" fmla="*/ 685799 h 1605063"/>
                  <a:gd name="connsiteX115" fmla="*/ 4017523 w 5752181"/>
                  <a:gd name="connsiteY115" fmla="*/ 676072 h 1605063"/>
                  <a:gd name="connsiteX116" fmla="*/ 4032115 w 5752181"/>
                  <a:gd name="connsiteY116" fmla="*/ 676072 h 1605063"/>
                  <a:gd name="connsiteX117" fmla="*/ 4032115 w 5752181"/>
                  <a:gd name="connsiteY117" fmla="*/ 651753 h 1605063"/>
                  <a:gd name="connsiteX118" fmla="*/ 4041843 w 5752181"/>
                  <a:gd name="connsiteY118" fmla="*/ 642025 h 1605063"/>
                  <a:gd name="connsiteX119" fmla="*/ 4056434 w 5752181"/>
                  <a:gd name="connsiteY119" fmla="*/ 627434 h 1605063"/>
                  <a:gd name="connsiteX120" fmla="*/ 4061298 w 5752181"/>
                  <a:gd name="connsiteY120" fmla="*/ 622570 h 1605063"/>
                  <a:gd name="connsiteX121" fmla="*/ 4061298 w 5752181"/>
                  <a:gd name="connsiteY121" fmla="*/ 603114 h 1605063"/>
                  <a:gd name="connsiteX122" fmla="*/ 4080753 w 5752181"/>
                  <a:gd name="connsiteY122" fmla="*/ 603114 h 1605063"/>
                  <a:gd name="connsiteX123" fmla="*/ 4090480 w 5752181"/>
                  <a:gd name="connsiteY123" fmla="*/ 603114 h 1605063"/>
                  <a:gd name="connsiteX124" fmla="*/ 4100208 w 5752181"/>
                  <a:gd name="connsiteY124" fmla="*/ 593386 h 1605063"/>
                  <a:gd name="connsiteX125" fmla="*/ 4109936 w 5752181"/>
                  <a:gd name="connsiteY125" fmla="*/ 583658 h 1605063"/>
                  <a:gd name="connsiteX126" fmla="*/ 4109936 w 5752181"/>
                  <a:gd name="connsiteY126" fmla="*/ 559340 h 1605063"/>
                  <a:gd name="connsiteX127" fmla="*/ 4139119 w 5752181"/>
                  <a:gd name="connsiteY127" fmla="*/ 559340 h 1605063"/>
                  <a:gd name="connsiteX128" fmla="*/ 4139119 w 5752181"/>
                  <a:gd name="connsiteY128" fmla="*/ 544748 h 1605063"/>
                  <a:gd name="connsiteX129" fmla="*/ 4168302 w 5752181"/>
                  <a:gd name="connsiteY129" fmla="*/ 544748 h 1605063"/>
                  <a:gd name="connsiteX130" fmla="*/ 4168302 w 5752181"/>
                  <a:gd name="connsiteY130" fmla="*/ 520429 h 1605063"/>
                  <a:gd name="connsiteX131" fmla="*/ 4178029 w 5752181"/>
                  <a:gd name="connsiteY131" fmla="*/ 520429 h 1605063"/>
                  <a:gd name="connsiteX132" fmla="*/ 4178029 w 5752181"/>
                  <a:gd name="connsiteY132" fmla="*/ 496110 h 1605063"/>
                  <a:gd name="connsiteX133" fmla="*/ 4231532 w 5752181"/>
                  <a:gd name="connsiteY133" fmla="*/ 496110 h 1605063"/>
                  <a:gd name="connsiteX134" fmla="*/ 4231532 w 5752181"/>
                  <a:gd name="connsiteY134" fmla="*/ 486383 h 1605063"/>
                  <a:gd name="connsiteX135" fmla="*/ 4250987 w 5752181"/>
                  <a:gd name="connsiteY135" fmla="*/ 486383 h 1605063"/>
                  <a:gd name="connsiteX136" fmla="*/ 4250987 w 5752181"/>
                  <a:gd name="connsiteY136" fmla="*/ 476655 h 1605063"/>
                  <a:gd name="connsiteX137" fmla="*/ 4396902 w 5752181"/>
                  <a:gd name="connsiteY137" fmla="*/ 476655 h 1605063"/>
                  <a:gd name="connsiteX138" fmla="*/ 4396902 w 5752181"/>
                  <a:gd name="connsiteY138" fmla="*/ 462063 h 1605063"/>
                  <a:gd name="connsiteX139" fmla="*/ 4533089 w 5752181"/>
                  <a:gd name="connsiteY139" fmla="*/ 462063 h 1605063"/>
                  <a:gd name="connsiteX140" fmla="*/ 4542816 w 5752181"/>
                  <a:gd name="connsiteY140" fmla="*/ 452336 h 1605063"/>
                  <a:gd name="connsiteX141" fmla="*/ 4586591 w 5752181"/>
                  <a:gd name="connsiteY141" fmla="*/ 452336 h 1605063"/>
                  <a:gd name="connsiteX142" fmla="*/ 4606046 w 5752181"/>
                  <a:gd name="connsiteY142" fmla="*/ 432881 h 1605063"/>
                  <a:gd name="connsiteX143" fmla="*/ 4615774 w 5752181"/>
                  <a:gd name="connsiteY143" fmla="*/ 423153 h 1605063"/>
                  <a:gd name="connsiteX144" fmla="*/ 4795736 w 5752181"/>
                  <a:gd name="connsiteY144" fmla="*/ 423153 h 1605063"/>
                  <a:gd name="connsiteX145" fmla="*/ 4795736 w 5752181"/>
                  <a:gd name="connsiteY145" fmla="*/ 403697 h 1605063"/>
                  <a:gd name="connsiteX146" fmla="*/ 4834646 w 5752181"/>
                  <a:gd name="connsiteY146" fmla="*/ 403697 h 1605063"/>
                  <a:gd name="connsiteX147" fmla="*/ 4834646 w 5752181"/>
                  <a:gd name="connsiteY147" fmla="*/ 374514 h 1605063"/>
                  <a:gd name="connsiteX148" fmla="*/ 4844374 w 5752181"/>
                  <a:gd name="connsiteY148" fmla="*/ 374514 h 1605063"/>
                  <a:gd name="connsiteX149" fmla="*/ 4878421 w 5752181"/>
                  <a:gd name="connsiteY149" fmla="*/ 374514 h 1605063"/>
                  <a:gd name="connsiteX150" fmla="*/ 4883285 w 5752181"/>
                  <a:gd name="connsiteY150" fmla="*/ 350195 h 1605063"/>
                  <a:gd name="connsiteX151" fmla="*/ 4912468 w 5752181"/>
                  <a:gd name="connsiteY151" fmla="*/ 340467 h 1605063"/>
                  <a:gd name="connsiteX152" fmla="*/ 4912468 w 5752181"/>
                  <a:gd name="connsiteY152" fmla="*/ 311285 h 1605063"/>
                  <a:gd name="connsiteX153" fmla="*/ 4927059 w 5752181"/>
                  <a:gd name="connsiteY153" fmla="*/ 311285 h 1605063"/>
                  <a:gd name="connsiteX154" fmla="*/ 4927059 w 5752181"/>
                  <a:gd name="connsiteY154" fmla="*/ 286966 h 1605063"/>
                  <a:gd name="connsiteX155" fmla="*/ 4936787 w 5752181"/>
                  <a:gd name="connsiteY155" fmla="*/ 277238 h 1605063"/>
                  <a:gd name="connsiteX156" fmla="*/ 4936787 w 5752181"/>
                  <a:gd name="connsiteY156" fmla="*/ 262646 h 1605063"/>
                  <a:gd name="connsiteX157" fmla="*/ 4941650 w 5752181"/>
                  <a:gd name="connsiteY157" fmla="*/ 257783 h 1605063"/>
                  <a:gd name="connsiteX158" fmla="*/ 4951378 w 5752181"/>
                  <a:gd name="connsiteY158" fmla="*/ 257783 h 1605063"/>
                  <a:gd name="connsiteX159" fmla="*/ 4951378 w 5752181"/>
                  <a:gd name="connsiteY159" fmla="*/ 248055 h 1605063"/>
                  <a:gd name="connsiteX160" fmla="*/ 4995153 w 5752181"/>
                  <a:gd name="connsiteY160" fmla="*/ 248055 h 1605063"/>
                  <a:gd name="connsiteX161" fmla="*/ 4995153 w 5752181"/>
                  <a:gd name="connsiteY161" fmla="*/ 233463 h 1605063"/>
                  <a:gd name="connsiteX162" fmla="*/ 5004880 w 5752181"/>
                  <a:gd name="connsiteY162" fmla="*/ 223736 h 1605063"/>
                  <a:gd name="connsiteX163" fmla="*/ 5014608 w 5752181"/>
                  <a:gd name="connsiteY163" fmla="*/ 214008 h 1605063"/>
                  <a:gd name="connsiteX164" fmla="*/ 5131340 w 5752181"/>
                  <a:gd name="connsiteY164" fmla="*/ 214008 h 1605063"/>
                  <a:gd name="connsiteX165" fmla="*/ 5131340 w 5752181"/>
                  <a:gd name="connsiteY165" fmla="*/ 184825 h 1605063"/>
                  <a:gd name="connsiteX166" fmla="*/ 5214025 w 5752181"/>
                  <a:gd name="connsiteY166" fmla="*/ 184825 h 1605063"/>
                  <a:gd name="connsiteX167" fmla="*/ 5214025 w 5752181"/>
                  <a:gd name="connsiteY167" fmla="*/ 175097 h 1605063"/>
                  <a:gd name="connsiteX168" fmla="*/ 5233480 w 5752181"/>
                  <a:gd name="connsiteY168" fmla="*/ 175097 h 1605063"/>
                  <a:gd name="connsiteX169" fmla="*/ 5233480 w 5752181"/>
                  <a:gd name="connsiteY169" fmla="*/ 155642 h 1605063"/>
                  <a:gd name="connsiteX170" fmla="*/ 5262663 w 5752181"/>
                  <a:gd name="connsiteY170" fmla="*/ 155642 h 1605063"/>
                  <a:gd name="connsiteX171" fmla="*/ 5262663 w 5752181"/>
                  <a:gd name="connsiteY171" fmla="*/ 141051 h 1605063"/>
                  <a:gd name="connsiteX172" fmla="*/ 5286983 w 5752181"/>
                  <a:gd name="connsiteY172" fmla="*/ 141051 h 1605063"/>
                  <a:gd name="connsiteX173" fmla="*/ 5286983 w 5752181"/>
                  <a:gd name="connsiteY173" fmla="*/ 126459 h 1605063"/>
                  <a:gd name="connsiteX174" fmla="*/ 5296710 w 5752181"/>
                  <a:gd name="connsiteY174" fmla="*/ 126459 h 1605063"/>
                  <a:gd name="connsiteX175" fmla="*/ 5296710 w 5752181"/>
                  <a:gd name="connsiteY175" fmla="*/ 121595 h 1605063"/>
                  <a:gd name="connsiteX176" fmla="*/ 5350212 w 5752181"/>
                  <a:gd name="connsiteY176" fmla="*/ 121595 h 1605063"/>
                  <a:gd name="connsiteX177" fmla="*/ 5350212 w 5752181"/>
                  <a:gd name="connsiteY177" fmla="*/ 111868 h 1605063"/>
                  <a:gd name="connsiteX178" fmla="*/ 5374532 w 5752181"/>
                  <a:gd name="connsiteY178" fmla="*/ 111868 h 1605063"/>
                  <a:gd name="connsiteX179" fmla="*/ 5374532 w 5752181"/>
                  <a:gd name="connsiteY179" fmla="*/ 82685 h 1605063"/>
                  <a:gd name="connsiteX180" fmla="*/ 5481536 w 5752181"/>
                  <a:gd name="connsiteY180" fmla="*/ 82685 h 1605063"/>
                  <a:gd name="connsiteX181" fmla="*/ 5481536 w 5752181"/>
                  <a:gd name="connsiteY181" fmla="*/ 63229 h 1605063"/>
                  <a:gd name="connsiteX182" fmla="*/ 5666361 w 5752181"/>
                  <a:gd name="connsiteY182" fmla="*/ 63229 h 1605063"/>
                  <a:gd name="connsiteX183" fmla="*/ 5666361 w 5752181"/>
                  <a:gd name="connsiteY183" fmla="*/ 43774 h 1605063"/>
                  <a:gd name="connsiteX184" fmla="*/ 5695544 w 5752181"/>
                  <a:gd name="connsiteY184" fmla="*/ 43774 h 1605063"/>
                  <a:gd name="connsiteX185" fmla="*/ 5695544 w 5752181"/>
                  <a:gd name="connsiteY185" fmla="*/ 14591 h 1605063"/>
                  <a:gd name="connsiteX186" fmla="*/ 5705272 w 5752181"/>
                  <a:gd name="connsiteY186" fmla="*/ 14591 h 1605063"/>
                  <a:gd name="connsiteX187" fmla="*/ 5705272 w 5752181"/>
                  <a:gd name="connsiteY187" fmla="*/ 0 h 1605063"/>
                  <a:gd name="connsiteX188" fmla="*/ 5752181 w 5752181"/>
                  <a:gd name="connsiteY188" fmla="*/ 0 h 16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752181" h="1605063">
                    <a:moveTo>
                      <a:pt x="0" y="1605063"/>
                    </a:moveTo>
                    <a:lnTo>
                      <a:pt x="92412" y="1605063"/>
                    </a:lnTo>
                    <a:lnTo>
                      <a:pt x="92412" y="1595336"/>
                    </a:lnTo>
                    <a:lnTo>
                      <a:pt x="175098" y="1595336"/>
                    </a:lnTo>
                    <a:lnTo>
                      <a:pt x="175098" y="1585608"/>
                    </a:lnTo>
                    <a:lnTo>
                      <a:pt x="286966" y="1585608"/>
                    </a:lnTo>
                    <a:lnTo>
                      <a:pt x="286966" y="1566153"/>
                    </a:lnTo>
                    <a:lnTo>
                      <a:pt x="384242" y="1566153"/>
                    </a:lnTo>
                    <a:lnTo>
                      <a:pt x="389106" y="1571017"/>
                    </a:lnTo>
                    <a:lnTo>
                      <a:pt x="423153" y="1571017"/>
                    </a:lnTo>
                    <a:lnTo>
                      <a:pt x="428017" y="1541834"/>
                    </a:lnTo>
                    <a:lnTo>
                      <a:pt x="583659" y="1541834"/>
                    </a:lnTo>
                    <a:lnTo>
                      <a:pt x="583659" y="1527242"/>
                    </a:lnTo>
                    <a:lnTo>
                      <a:pt x="797668" y="1527242"/>
                    </a:lnTo>
                    <a:lnTo>
                      <a:pt x="797668" y="1507787"/>
                    </a:lnTo>
                    <a:lnTo>
                      <a:pt x="899808" y="1507787"/>
                    </a:lnTo>
                    <a:lnTo>
                      <a:pt x="899808" y="1498059"/>
                    </a:lnTo>
                    <a:lnTo>
                      <a:pt x="1001949" y="1498059"/>
                    </a:lnTo>
                    <a:lnTo>
                      <a:pt x="1006812" y="1493196"/>
                    </a:lnTo>
                    <a:lnTo>
                      <a:pt x="1045723" y="1493196"/>
                    </a:lnTo>
                    <a:lnTo>
                      <a:pt x="1045723" y="1473740"/>
                    </a:lnTo>
                    <a:lnTo>
                      <a:pt x="1074906" y="1473740"/>
                    </a:lnTo>
                    <a:lnTo>
                      <a:pt x="1074906" y="1459148"/>
                    </a:lnTo>
                    <a:lnTo>
                      <a:pt x="1498059" y="1459148"/>
                    </a:lnTo>
                    <a:lnTo>
                      <a:pt x="1502923" y="1454284"/>
                    </a:lnTo>
                    <a:lnTo>
                      <a:pt x="1561289" y="1454284"/>
                    </a:lnTo>
                    <a:lnTo>
                      <a:pt x="1561289" y="1434829"/>
                    </a:lnTo>
                    <a:lnTo>
                      <a:pt x="1590472" y="1434829"/>
                    </a:lnTo>
                    <a:lnTo>
                      <a:pt x="1590472" y="1420238"/>
                    </a:lnTo>
                    <a:lnTo>
                      <a:pt x="1605063" y="1420238"/>
                    </a:lnTo>
                    <a:lnTo>
                      <a:pt x="1605063" y="1410510"/>
                    </a:lnTo>
                    <a:lnTo>
                      <a:pt x="1624519" y="1410510"/>
                    </a:lnTo>
                    <a:lnTo>
                      <a:pt x="1624519" y="1366736"/>
                    </a:lnTo>
                    <a:lnTo>
                      <a:pt x="1678021" y="1366736"/>
                    </a:lnTo>
                    <a:lnTo>
                      <a:pt x="1682885" y="1361872"/>
                    </a:lnTo>
                    <a:lnTo>
                      <a:pt x="1702340" y="1357008"/>
                    </a:lnTo>
                    <a:lnTo>
                      <a:pt x="1702340" y="1347280"/>
                    </a:lnTo>
                    <a:lnTo>
                      <a:pt x="1716932" y="1347280"/>
                    </a:lnTo>
                    <a:lnTo>
                      <a:pt x="1716932" y="1337553"/>
                    </a:lnTo>
                    <a:lnTo>
                      <a:pt x="1736387" y="1337553"/>
                    </a:lnTo>
                    <a:lnTo>
                      <a:pt x="1736387" y="1322961"/>
                    </a:lnTo>
                    <a:lnTo>
                      <a:pt x="1809344" y="1322961"/>
                    </a:lnTo>
                    <a:lnTo>
                      <a:pt x="1809344" y="1308370"/>
                    </a:lnTo>
                    <a:lnTo>
                      <a:pt x="1999034" y="1308370"/>
                    </a:lnTo>
                    <a:lnTo>
                      <a:pt x="2003898" y="1298642"/>
                    </a:lnTo>
                    <a:lnTo>
                      <a:pt x="2023353" y="1298642"/>
                    </a:lnTo>
                    <a:lnTo>
                      <a:pt x="2033080" y="1284051"/>
                    </a:lnTo>
                    <a:lnTo>
                      <a:pt x="2052536" y="1284051"/>
                    </a:lnTo>
                    <a:lnTo>
                      <a:pt x="2052536" y="1269459"/>
                    </a:lnTo>
                    <a:lnTo>
                      <a:pt x="2081719" y="1269459"/>
                    </a:lnTo>
                    <a:lnTo>
                      <a:pt x="2081719" y="1264595"/>
                    </a:lnTo>
                    <a:lnTo>
                      <a:pt x="2106038" y="1264595"/>
                    </a:lnTo>
                    <a:lnTo>
                      <a:pt x="2115766" y="1250004"/>
                    </a:lnTo>
                    <a:lnTo>
                      <a:pt x="2154676" y="1250004"/>
                    </a:lnTo>
                    <a:lnTo>
                      <a:pt x="2154676" y="1245140"/>
                    </a:lnTo>
                    <a:lnTo>
                      <a:pt x="2266544" y="1245140"/>
                    </a:lnTo>
                    <a:lnTo>
                      <a:pt x="2266544" y="1230548"/>
                    </a:lnTo>
                    <a:lnTo>
                      <a:pt x="2383276" y="1230548"/>
                    </a:lnTo>
                    <a:lnTo>
                      <a:pt x="2383276" y="1211093"/>
                    </a:lnTo>
                    <a:lnTo>
                      <a:pt x="2431915" y="1211093"/>
                    </a:lnTo>
                    <a:lnTo>
                      <a:pt x="2431915" y="1196502"/>
                    </a:lnTo>
                    <a:lnTo>
                      <a:pt x="2441642" y="1196502"/>
                    </a:lnTo>
                    <a:lnTo>
                      <a:pt x="2441642" y="1186774"/>
                    </a:lnTo>
                    <a:lnTo>
                      <a:pt x="2451370" y="1177046"/>
                    </a:lnTo>
                    <a:lnTo>
                      <a:pt x="2456234" y="1172182"/>
                    </a:lnTo>
                    <a:lnTo>
                      <a:pt x="2470825" y="1172182"/>
                    </a:lnTo>
                    <a:lnTo>
                      <a:pt x="2470825" y="1157591"/>
                    </a:lnTo>
                    <a:lnTo>
                      <a:pt x="2500008" y="1157591"/>
                    </a:lnTo>
                    <a:lnTo>
                      <a:pt x="2500008" y="1128408"/>
                    </a:lnTo>
                    <a:lnTo>
                      <a:pt x="2509736" y="1128408"/>
                    </a:lnTo>
                    <a:lnTo>
                      <a:pt x="2509736" y="1099225"/>
                    </a:lnTo>
                    <a:lnTo>
                      <a:pt x="2572966" y="1099225"/>
                    </a:lnTo>
                    <a:lnTo>
                      <a:pt x="2582693" y="1089498"/>
                    </a:lnTo>
                    <a:lnTo>
                      <a:pt x="2587557" y="1084634"/>
                    </a:lnTo>
                    <a:lnTo>
                      <a:pt x="2733472" y="1084634"/>
                    </a:lnTo>
                    <a:lnTo>
                      <a:pt x="2738336" y="1079770"/>
                    </a:lnTo>
                    <a:lnTo>
                      <a:pt x="2752927" y="1065179"/>
                    </a:lnTo>
                    <a:lnTo>
                      <a:pt x="3030166" y="1065179"/>
                    </a:lnTo>
                    <a:lnTo>
                      <a:pt x="3039893" y="1045723"/>
                    </a:lnTo>
                    <a:lnTo>
                      <a:pt x="3122578" y="1045723"/>
                    </a:lnTo>
                    <a:lnTo>
                      <a:pt x="3137170" y="1031131"/>
                    </a:lnTo>
                    <a:lnTo>
                      <a:pt x="3185808" y="1031131"/>
                    </a:lnTo>
                    <a:lnTo>
                      <a:pt x="3185808" y="1021404"/>
                    </a:lnTo>
                    <a:lnTo>
                      <a:pt x="3205263" y="1021404"/>
                    </a:lnTo>
                    <a:lnTo>
                      <a:pt x="3205263" y="997085"/>
                    </a:lnTo>
                    <a:lnTo>
                      <a:pt x="3239310" y="997085"/>
                    </a:lnTo>
                    <a:lnTo>
                      <a:pt x="3268493" y="967902"/>
                    </a:lnTo>
                    <a:lnTo>
                      <a:pt x="3292812" y="933855"/>
                    </a:lnTo>
                    <a:lnTo>
                      <a:pt x="3302540" y="924127"/>
                    </a:lnTo>
                    <a:lnTo>
                      <a:pt x="3302540" y="856034"/>
                    </a:lnTo>
                    <a:lnTo>
                      <a:pt x="3317132" y="856034"/>
                    </a:lnTo>
                    <a:lnTo>
                      <a:pt x="3317132" y="826851"/>
                    </a:lnTo>
                    <a:lnTo>
                      <a:pt x="3346315" y="826851"/>
                    </a:lnTo>
                    <a:lnTo>
                      <a:pt x="3351178" y="807395"/>
                    </a:lnTo>
                    <a:lnTo>
                      <a:pt x="3365770" y="797668"/>
                    </a:lnTo>
                    <a:lnTo>
                      <a:pt x="3370634" y="787940"/>
                    </a:lnTo>
                    <a:lnTo>
                      <a:pt x="3375498" y="787940"/>
                    </a:lnTo>
                    <a:lnTo>
                      <a:pt x="3385225" y="778212"/>
                    </a:lnTo>
                    <a:lnTo>
                      <a:pt x="3429000" y="778212"/>
                    </a:lnTo>
                    <a:lnTo>
                      <a:pt x="3429000" y="758757"/>
                    </a:lnTo>
                    <a:lnTo>
                      <a:pt x="3555459" y="758757"/>
                    </a:lnTo>
                    <a:lnTo>
                      <a:pt x="3565187" y="758757"/>
                    </a:lnTo>
                    <a:lnTo>
                      <a:pt x="3589506" y="758757"/>
                    </a:lnTo>
                    <a:lnTo>
                      <a:pt x="3589506" y="739302"/>
                    </a:lnTo>
                    <a:lnTo>
                      <a:pt x="3613825" y="739302"/>
                    </a:lnTo>
                    <a:lnTo>
                      <a:pt x="3623553" y="729574"/>
                    </a:lnTo>
                    <a:lnTo>
                      <a:pt x="3647872" y="729574"/>
                    </a:lnTo>
                    <a:lnTo>
                      <a:pt x="3647872" y="714983"/>
                    </a:lnTo>
                    <a:lnTo>
                      <a:pt x="3677055" y="714983"/>
                    </a:lnTo>
                    <a:lnTo>
                      <a:pt x="3686783" y="705255"/>
                    </a:lnTo>
                    <a:lnTo>
                      <a:pt x="3822970" y="705255"/>
                    </a:lnTo>
                    <a:lnTo>
                      <a:pt x="3822970" y="690663"/>
                    </a:lnTo>
                    <a:lnTo>
                      <a:pt x="3881336" y="690663"/>
                    </a:lnTo>
                    <a:lnTo>
                      <a:pt x="3886200" y="685799"/>
                    </a:lnTo>
                    <a:lnTo>
                      <a:pt x="4017523" y="685799"/>
                    </a:lnTo>
                    <a:lnTo>
                      <a:pt x="4017523" y="676072"/>
                    </a:lnTo>
                    <a:lnTo>
                      <a:pt x="4032115" y="676072"/>
                    </a:lnTo>
                    <a:lnTo>
                      <a:pt x="4032115" y="651753"/>
                    </a:lnTo>
                    <a:lnTo>
                      <a:pt x="4041843" y="642025"/>
                    </a:lnTo>
                    <a:lnTo>
                      <a:pt x="4056434" y="627434"/>
                    </a:lnTo>
                    <a:lnTo>
                      <a:pt x="4061298" y="622570"/>
                    </a:lnTo>
                    <a:lnTo>
                      <a:pt x="4061298" y="603114"/>
                    </a:lnTo>
                    <a:lnTo>
                      <a:pt x="4080753" y="603114"/>
                    </a:lnTo>
                    <a:lnTo>
                      <a:pt x="4090480" y="603114"/>
                    </a:lnTo>
                    <a:lnTo>
                      <a:pt x="4100208" y="593386"/>
                    </a:lnTo>
                    <a:lnTo>
                      <a:pt x="4109936" y="583658"/>
                    </a:lnTo>
                    <a:lnTo>
                      <a:pt x="4109936" y="559340"/>
                    </a:lnTo>
                    <a:lnTo>
                      <a:pt x="4139119" y="559340"/>
                    </a:lnTo>
                    <a:lnTo>
                      <a:pt x="4139119" y="544748"/>
                    </a:lnTo>
                    <a:lnTo>
                      <a:pt x="4168302" y="544748"/>
                    </a:lnTo>
                    <a:lnTo>
                      <a:pt x="4168302" y="520429"/>
                    </a:lnTo>
                    <a:lnTo>
                      <a:pt x="4178029" y="520429"/>
                    </a:lnTo>
                    <a:lnTo>
                      <a:pt x="4178029" y="496110"/>
                    </a:lnTo>
                    <a:lnTo>
                      <a:pt x="4231532" y="496110"/>
                    </a:lnTo>
                    <a:lnTo>
                      <a:pt x="4231532" y="486383"/>
                    </a:lnTo>
                    <a:lnTo>
                      <a:pt x="4250987" y="486383"/>
                    </a:lnTo>
                    <a:lnTo>
                      <a:pt x="4250987" y="476655"/>
                    </a:lnTo>
                    <a:lnTo>
                      <a:pt x="4396902" y="476655"/>
                    </a:lnTo>
                    <a:lnTo>
                      <a:pt x="4396902" y="462063"/>
                    </a:lnTo>
                    <a:lnTo>
                      <a:pt x="4533089" y="462063"/>
                    </a:lnTo>
                    <a:lnTo>
                      <a:pt x="4542816" y="452336"/>
                    </a:lnTo>
                    <a:lnTo>
                      <a:pt x="4586591" y="452336"/>
                    </a:lnTo>
                    <a:lnTo>
                      <a:pt x="4606046" y="432881"/>
                    </a:lnTo>
                    <a:lnTo>
                      <a:pt x="4615774" y="423153"/>
                    </a:lnTo>
                    <a:lnTo>
                      <a:pt x="4795736" y="423153"/>
                    </a:lnTo>
                    <a:lnTo>
                      <a:pt x="4795736" y="403697"/>
                    </a:lnTo>
                    <a:lnTo>
                      <a:pt x="4834646" y="403697"/>
                    </a:lnTo>
                    <a:lnTo>
                      <a:pt x="4834646" y="374514"/>
                    </a:lnTo>
                    <a:lnTo>
                      <a:pt x="4844374" y="374514"/>
                    </a:lnTo>
                    <a:cubicBezTo>
                      <a:pt x="4855723" y="374514"/>
                      <a:pt x="4871936" y="378567"/>
                      <a:pt x="4878421" y="374514"/>
                    </a:cubicBezTo>
                    <a:cubicBezTo>
                      <a:pt x="4884906" y="370461"/>
                      <a:pt x="4881664" y="358301"/>
                      <a:pt x="4883285" y="350195"/>
                    </a:cubicBezTo>
                    <a:lnTo>
                      <a:pt x="4912468" y="340467"/>
                    </a:lnTo>
                    <a:lnTo>
                      <a:pt x="4912468" y="311285"/>
                    </a:lnTo>
                    <a:lnTo>
                      <a:pt x="4927059" y="311285"/>
                    </a:lnTo>
                    <a:lnTo>
                      <a:pt x="4927059" y="286966"/>
                    </a:lnTo>
                    <a:lnTo>
                      <a:pt x="4936787" y="277238"/>
                    </a:lnTo>
                    <a:lnTo>
                      <a:pt x="4936787" y="262646"/>
                    </a:lnTo>
                    <a:lnTo>
                      <a:pt x="4941650" y="257783"/>
                    </a:lnTo>
                    <a:lnTo>
                      <a:pt x="4951378" y="257783"/>
                    </a:lnTo>
                    <a:lnTo>
                      <a:pt x="4951378" y="248055"/>
                    </a:lnTo>
                    <a:lnTo>
                      <a:pt x="4995153" y="248055"/>
                    </a:lnTo>
                    <a:lnTo>
                      <a:pt x="4995153" y="233463"/>
                    </a:lnTo>
                    <a:lnTo>
                      <a:pt x="5004880" y="223736"/>
                    </a:lnTo>
                    <a:lnTo>
                      <a:pt x="5014608" y="214008"/>
                    </a:lnTo>
                    <a:lnTo>
                      <a:pt x="5131340" y="214008"/>
                    </a:lnTo>
                    <a:lnTo>
                      <a:pt x="5131340" y="184825"/>
                    </a:lnTo>
                    <a:lnTo>
                      <a:pt x="5214025" y="184825"/>
                    </a:lnTo>
                    <a:lnTo>
                      <a:pt x="5214025" y="175097"/>
                    </a:lnTo>
                    <a:lnTo>
                      <a:pt x="5233480" y="175097"/>
                    </a:lnTo>
                    <a:lnTo>
                      <a:pt x="5233480" y="155642"/>
                    </a:lnTo>
                    <a:lnTo>
                      <a:pt x="5262663" y="155642"/>
                    </a:lnTo>
                    <a:lnTo>
                      <a:pt x="5262663" y="141051"/>
                    </a:lnTo>
                    <a:lnTo>
                      <a:pt x="5286983" y="141051"/>
                    </a:lnTo>
                    <a:lnTo>
                      <a:pt x="5286983" y="126459"/>
                    </a:lnTo>
                    <a:lnTo>
                      <a:pt x="5296710" y="126459"/>
                    </a:lnTo>
                    <a:lnTo>
                      <a:pt x="5296710" y="121595"/>
                    </a:lnTo>
                    <a:lnTo>
                      <a:pt x="5350212" y="121595"/>
                    </a:lnTo>
                    <a:lnTo>
                      <a:pt x="5350212" y="111868"/>
                    </a:lnTo>
                    <a:lnTo>
                      <a:pt x="5374532" y="111868"/>
                    </a:lnTo>
                    <a:lnTo>
                      <a:pt x="5374532" y="82685"/>
                    </a:lnTo>
                    <a:lnTo>
                      <a:pt x="5481536" y="82685"/>
                    </a:lnTo>
                    <a:lnTo>
                      <a:pt x="5481536" y="63229"/>
                    </a:lnTo>
                    <a:lnTo>
                      <a:pt x="5666361" y="63229"/>
                    </a:lnTo>
                    <a:lnTo>
                      <a:pt x="5666361" y="43774"/>
                    </a:lnTo>
                    <a:lnTo>
                      <a:pt x="5695544" y="43774"/>
                    </a:lnTo>
                    <a:lnTo>
                      <a:pt x="5695544" y="14591"/>
                    </a:lnTo>
                    <a:lnTo>
                      <a:pt x="5705272" y="14591"/>
                    </a:lnTo>
                    <a:lnTo>
                      <a:pt x="5705272" y="0"/>
                    </a:lnTo>
                    <a:lnTo>
                      <a:pt x="5752181"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214" name="Freeform: Shape 87">
                <a:extLst>
                  <a:ext uri="{FF2B5EF4-FFF2-40B4-BE49-F238E27FC236}">
                    <a16:creationId xmlns:a16="http://schemas.microsoft.com/office/drawing/2014/main" id="{F289BFEE-D2B1-462B-8DC8-DB5C32FBC692}"/>
                  </a:ext>
                </a:extLst>
              </p:cNvPr>
              <p:cNvSpPr>
                <a:spLocks noChangeAspect="1"/>
              </p:cNvSpPr>
              <p:nvPr/>
            </p:nvSpPr>
            <p:spPr>
              <a:xfrm>
                <a:off x="7112874" y="3410255"/>
                <a:ext cx="895011" cy="329256"/>
              </a:xfrm>
              <a:custGeom>
                <a:avLst/>
                <a:gdLst>
                  <a:gd name="connsiteX0" fmla="*/ 0 w 829937"/>
                  <a:gd name="connsiteY0" fmla="*/ 403952 h 403952"/>
                  <a:gd name="connsiteX1" fmla="*/ 0 w 829937"/>
                  <a:gd name="connsiteY1" fmla="*/ 330506 h 403952"/>
                  <a:gd name="connsiteX2" fmla="*/ 29378 w 829937"/>
                  <a:gd name="connsiteY2" fmla="*/ 330506 h 403952"/>
                  <a:gd name="connsiteX3" fmla="*/ 29378 w 829937"/>
                  <a:gd name="connsiteY3" fmla="*/ 293783 h 403952"/>
                  <a:gd name="connsiteX4" fmla="*/ 47740 w 829937"/>
                  <a:gd name="connsiteY4" fmla="*/ 293783 h 403952"/>
                  <a:gd name="connsiteX5" fmla="*/ 47740 w 829937"/>
                  <a:gd name="connsiteY5" fmla="*/ 257061 h 403952"/>
                  <a:gd name="connsiteX6" fmla="*/ 55084 w 829937"/>
                  <a:gd name="connsiteY6" fmla="*/ 257061 h 403952"/>
                  <a:gd name="connsiteX7" fmla="*/ 55084 w 829937"/>
                  <a:gd name="connsiteY7" fmla="*/ 246044 h 403952"/>
                  <a:gd name="connsiteX8" fmla="*/ 146891 w 829937"/>
                  <a:gd name="connsiteY8" fmla="*/ 246044 h 403952"/>
                  <a:gd name="connsiteX9" fmla="*/ 146891 w 829937"/>
                  <a:gd name="connsiteY9" fmla="*/ 224010 h 403952"/>
                  <a:gd name="connsiteX10" fmla="*/ 161580 w 829937"/>
                  <a:gd name="connsiteY10" fmla="*/ 224010 h 403952"/>
                  <a:gd name="connsiteX11" fmla="*/ 161580 w 829937"/>
                  <a:gd name="connsiteY11" fmla="*/ 201976 h 403952"/>
                  <a:gd name="connsiteX12" fmla="*/ 495759 w 829937"/>
                  <a:gd name="connsiteY12" fmla="*/ 201976 h 403952"/>
                  <a:gd name="connsiteX13" fmla="*/ 495759 w 829937"/>
                  <a:gd name="connsiteY13" fmla="*/ 168926 h 403952"/>
                  <a:gd name="connsiteX14" fmla="*/ 774853 w 829937"/>
                  <a:gd name="connsiteY14" fmla="*/ 168926 h 403952"/>
                  <a:gd name="connsiteX15" fmla="*/ 774853 w 829937"/>
                  <a:gd name="connsiteY15" fmla="*/ 135875 h 403952"/>
                  <a:gd name="connsiteX16" fmla="*/ 789542 w 829937"/>
                  <a:gd name="connsiteY16" fmla="*/ 135875 h 403952"/>
                  <a:gd name="connsiteX17" fmla="*/ 789542 w 829937"/>
                  <a:gd name="connsiteY17" fmla="*/ 88135 h 403952"/>
                  <a:gd name="connsiteX18" fmla="*/ 818920 w 829937"/>
                  <a:gd name="connsiteY18" fmla="*/ 88135 h 403952"/>
                  <a:gd name="connsiteX19" fmla="*/ 818920 w 829937"/>
                  <a:gd name="connsiteY19" fmla="*/ 44068 h 403952"/>
                  <a:gd name="connsiteX20" fmla="*/ 829937 w 829937"/>
                  <a:gd name="connsiteY20" fmla="*/ 44068 h 403952"/>
                  <a:gd name="connsiteX21" fmla="*/ 829937 w 829937"/>
                  <a:gd name="connsiteY21" fmla="*/ 0 h 403952"/>
                  <a:gd name="connsiteX0" fmla="*/ 10663 w 829937"/>
                  <a:gd name="connsiteY0" fmla="*/ 401286 h 401286"/>
                  <a:gd name="connsiteX1" fmla="*/ 0 w 829937"/>
                  <a:gd name="connsiteY1" fmla="*/ 330506 h 401286"/>
                  <a:gd name="connsiteX2" fmla="*/ 29378 w 829937"/>
                  <a:gd name="connsiteY2" fmla="*/ 330506 h 401286"/>
                  <a:gd name="connsiteX3" fmla="*/ 29378 w 829937"/>
                  <a:gd name="connsiteY3" fmla="*/ 293783 h 401286"/>
                  <a:gd name="connsiteX4" fmla="*/ 47740 w 829937"/>
                  <a:gd name="connsiteY4" fmla="*/ 293783 h 401286"/>
                  <a:gd name="connsiteX5" fmla="*/ 47740 w 829937"/>
                  <a:gd name="connsiteY5" fmla="*/ 257061 h 401286"/>
                  <a:gd name="connsiteX6" fmla="*/ 55084 w 829937"/>
                  <a:gd name="connsiteY6" fmla="*/ 257061 h 401286"/>
                  <a:gd name="connsiteX7" fmla="*/ 55084 w 829937"/>
                  <a:gd name="connsiteY7" fmla="*/ 246044 h 401286"/>
                  <a:gd name="connsiteX8" fmla="*/ 146891 w 829937"/>
                  <a:gd name="connsiteY8" fmla="*/ 246044 h 401286"/>
                  <a:gd name="connsiteX9" fmla="*/ 146891 w 829937"/>
                  <a:gd name="connsiteY9" fmla="*/ 224010 h 401286"/>
                  <a:gd name="connsiteX10" fmla="*/ 161580 w 829937"/>
                  <a:gd name="connsiteY10" fmla="*/ 224010 h 401286"/>
                  <a:gd name="connsiteX11" fmla="*/ 161580 w 829937"/>
                  <a:gd name="connsiteY11" fmla="*/ 201976 h 401286"/>
                  <a:gd name="connsiteX12" fmla="*/ 495759 w 829937"/>
                  <a:gd name="connsiteY12" fmla="*/ 201976 h 401286"/>
                  <a:gd name="connsiteX13" fmla="*/ 495759 w 829937"/>
                  <a:gd name="connsiteY13" fmla="*/ 168926 h 401286"/>
                  <a:gd name="connsiteX14" fmla="*/ 774853 w 829937"/>
                  <a:gd name="connsiteY14" fmla="*/ 168926 h 401286"/>
                  <a:gd name="connsiteX15" fmla="*/ 774853 w 829937"/>
                  <a:gd name="connsiteY15" fmla="*/ 135875 h 401286"/>
                  <a:gd name="connsiteX16" fmla="*/ 789542 w 829937"/>
                  <a:gd name="connsiteY16" fmla="*/ 135875 h 401286"/>
                  <a:gd name="connsiteX17" fmla="*/ 789542 w 829937"/>
                  <a:gd name="connsiteY17" fmla="*/ 88135 h 401286"/>
                  <a:gd name="connsiteX18" fmla="*/ 818920 w 829937"/>
                  <a:gd name="connsiteY18" fmla="*/ 88135 h 401286"/>
                  <a:gd name="connsiteX19" fmla="*/ 818920 w 829937"/>
                  <a:gd name="connsiteY19" fmla="*/ 44068 h 401286"/>
                  <a:gd name="connsiteX20" fmla="*/ 829937 w 829937"/>
                  <a:gd name="connsiteY20" fmla="*/ 44068 h 401286"/>
                  <a:gd name="connsiteX21" fmla="*/ 829937 w 829937"/>
                  <a:gd name="connsiteY21" fmla="*/ 0 h 401286"/>
                  <a:gd name="connsiteX0" fmla="*/ 0 w 819274"/>
                  <a:gd name="connsiteY0" fmla="*/ 401286 h 401286"/>
                  <a:gd name="connsiteX1" fmla="*/ 5333 w 819274"/>
                  <a:gd name="connsiteY1" fmla="*/ 330506 h 401286"/>
                  <a:gd name="connsiteX2" fmla="*/ 18715 w 819274"/>
                  <a:gd name="connsiteY2" fmla="*/ 330506 h 401286"/>
                  <a:gd name="connsiteX3" fmla="*/ 18715 w 819274"/>
                  <a:gd name="connsiteY3" fmla="*/ 293783 h 401286"/>
                  <a:gd name="connsiteX4" fmla="*/ 37077 w 819274"/>
                  <a:gd name="connsiteY4" fmla="*/ 293783 h 401286"/>
                  <a:gd name="connsiteX5" fmla="*/ 37077 w 819274"/>
                  <a:gd name="connsiteY5" fmla="*/ 257061 h 401286"/>
                  <a:gd name="connsiteX6" fmla="*/ 44421 w 819274"/>
                  <a:gd name="connsiteY6" fmla="*/ 257061 h 401286"/>
                  <a:gd name="connsiteX7" fmla="*/ 44421 w 819274"/>
                  <a:gd name="connsiteY7" fmla="*/ 246044 h 401286"/>
                  <a:gd name="connsiteX8" fmla="*/ 136228 w 819274"/>
                  <a:gd name="connsiteY8" fmla="*/ 246044 h 401286"/>
                  <a:gd name="connsiteX9" fmla="*/ 136228 w 819274"/>
                  <a:gd name="connsiteY9" fmla="*/ 224010 h 401286"/>
                  <a:gd name="connsiteX10" fmla="*/ 150917 w 819274"/>
                  <a:gd name="connsiteY10" fmla="*/ 224010 h 401286"/>
                  <a:gd name="connsiteX11" fmla="*/ 150917 w 819274"/>
                  <a:gd name="connsiteY11" fmla="*/ 201976 h 401286"/>
                  <a:gd name="connsiteX12" fmla="*/ 485096 w 819274"/>
                  <a:gd name="connsiteY12" fmla="*/ 201976 h 401286"/>
                  <a:gd name="connsiteX13" fmla="*/ 485096 w 819274"/>
                  <a:gd name="connsiteY13" fmla="*/ 168926 h 401286"/>
                  <a:gd name="connsiteX14" fmla="*/ 764190 w 819274"/>
                  <a:gd name="connsiteY14" fmla="*/ 168926 h 401286"/>
                  <a:gd name="connsiteX15" fmla="*/ 764190 w 819274"/>
                  <a:gd name="connsiteY15" fmla="*/ 135875 h 401286"/>
                  <a:gd name="connsiteX16" fmla="*/ 778879 w 819274"/>
                  <a:gd name="connsiteY16" fmla="*/ 135875 h 401286"/>
                  <a:gd name="connsiteX17" fmla="*/ 778879 w 819274"/>
                  <a:gd name="connsiteY17" fmla="*/ 88135 h 401286"/>
                  <a:gd name="connsiteX18" fmla="*/ 808257 w 819274"/>
                  <a:gd name="connsiteY18" fmla="*/ 88135 h 401286"/>
                  <a:gd name="connsiteX19" fmla="*/ 808257 w 819274"/>
                  <a:gd name="connsiteY19" fmla="*/ 44068 h 401286"/>
                  <a:gd name="connsiteX20" fmla="*/ 819274 w 819274"/>
                  <a:gd name="connsiteY20" fmla="*/ 44068 h 401286"/>
                  <a:gd name="connsiteX21" fmla="*/ 819274 w 819274"/>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6608"/>
                  <a:gd name="connsiteY0" fmla="*/ 401286 h 401286"/>
                  <a:gd name="connsiteX1" fmla="*/ 2667 w 816608"/>
                  <a:gd name="connsiteY1" fmla="*/ 330506 h 401286"/>
                  <a:gd name="connsiteX2" fmla="*/ 16049 w 816608"/>
                  <a:gd name="connsiteY2" fmla="*/ 330506 h 401286"/>
                  <a:gd name="connsiteX3" fmla="*/ 16049 w 816608"/>
                  <a:gd name="connsiteY3" fmla="*/ 293783 h 401286"/>
                  <a:gd name="connsiteX4" fmla="*/ 34411 w 816608"/>
                  <a:gd name="connsiteY4" fmla="*/ 293783 h 401286"/>
                  <a:gd name="connsiteX5" fmla="*/ 34411 w 816608"/>
                  <a:gd name="connsiteY5" fmla="*/ 257061 h 401286"/>
                  <a:gd name="connsiteX6" fmla="*/ 41755 w 816608"/>
                  <a:gd name="connsiteY6" fmla="*/ 257061 h 401286"/>
                  <a:gd name="connsiteX7" fmla="*/ 41755 w 816608"/>
                  <a:gd name="connsiteY7" fmla="*/ 246044 h 401286"/>
                  <a:gd name="connsiteX8" fmla="*/ 133562 w 816608"/>
                  <a:gd name="connsiteY8" fmla="*/ 246044 h 401286"/>
                  <a:gd name="connsiteX9" fmla="*/ 133562 w 816608"/>
                  <a:gd name="connsiteY9" fmla="*/ 224010 h 401286"/>
                  <a:gd name="connsiteX10" fmla="*/ 148251 w 816608"/>
                  <a:gd name="connsiteY10" fmla="*/ 224010 h 401286"/>
                  <a:gd name="connsiteX11" fmla="*/ 148251 w 816608"/>
                  <a:gd name="connsiteY11" fmla="*/ 201976 h 401286"/>
                  <a:gd name="connsiteX12" fmla="*/ 482430 w 816608"/>
                  <a:gd name="connsiteY12" fmla="*/ 201976 h 401286"/>
                  <a:gd name="connsiteX13" fmla="*/ 482430 w 816608"/>
                  <a:gd name="connsiteY13" fmla="*/ 168926 h 401286"/>
                  <a:gd name="connsiteX14" fmla="*/ 761524 w 816608"/>
                  <a:gd name="connsiteY14" fmla="*/ 168926 h 401286"/>
                  <a:gd name="connsiteX15" fmla="*/ 761524 w 816608"/>
                  <a:gd name="connsiteY15" fmla="*/ 135875 h 401286"/>
                  <a:gd name="connsiteX16" fmla="*/ 776213 w 816608"/>
                  <a:gd name="connsiteY16" fmla="*/ 135875 h 401286"/>
                  <a:gd name="connsiteX17" fmla="*/ 776213 w 816608"/>
                  <a:gd name="connsiteY17" fmla="*/ 88135 h 401286"/>
                  <a:gd name="connsiteX18" fmla="*/ 805591 w 816608"/>
                  <a:gd name="connsiteY18" fmla="*/ 88135 h 401286"/>
                  <a:gd name="connsiteX19" fmla="*/ 805591 w 816608"/>
                  <a:gd name="connsiteY19" fmla="*/ 44068 h 401286"/>
                  <a:gd name="connsiteX20" fmla="*/ 816608 w 816608"/>
                  <a:gd name="connsiteY20" fmla="*/ 44068 h 401286"/>
                  <a:gd name="connsiteX21" fmla="*/ 816608 w 816608"/>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3942"/>
                  <a:gd name="connsiteY0" fmla="*/ 401286 h 401286"/>
                  <a:gd name="connsiteX1" fmla="*/ 1 w 813942"/>
                  <a:gd name="connsiteY1" fmla="*/ 330506 h 401286"/>
                  <a:gd name="connsiteX2" fmla="*/ 13383 w 813942"/>
                  <a:gd name="connsiteY2" fmla="*/ 330506 h 401286"/>
                  <a:gd name="connsiteX3" fmla="*/ 13383 w 813942"/>
                  <a:gd name="connsiteY3" fmla="*/ 293783 h 401286"/>
                  <a:gd name="connsiteX4" fmla="*/ 31745 w 813942"/>
                  <a:gd name="connsiteY4" fmla="*/ 293783 h 401286"/>
                  <a:gd name="connsiteX5" fmla="*/ 31745 w 813942"/>
                  <a:gd name="connsiteY5" fmla="*/ 257061 h 401286"/>
                  <a:gd name="connsiteX6" fmla="*/ 39089 w 813942"/>
                  <a:gd name="connsiteY6" fmla="*/ 257061 h 401286"/>
                  <a:gd name="connsiteX7" fmla="*/ 39089 w 813942"/>
                  <a:gd name="connsiteY7" fmla="*/ 246044 h 401286"/>
                  <a:gd name="connsiteX8" fmla="*/ 130896 w 813942"/>
                  <a:gd name="connsiteY8" fmla="*/ 246044 h 401286"/>
                  <a:gd name="connsiteX9" fmla="*/ 130896 w 813942"/>
                  <a:gd name="connsiteY9" fmla="*/ 224010 h 401286"/>
                  <a:gd name="connsiteX10" fmla="*/ 145585 w 813942"/>
                  <a:gd name="connsiteY10" fmla="*/ 224010 h 401286"/>
                  <a:gd name="connsiteX11" fmla="*/ 145585 w 813942"/>
                  <a:gd name="connsiteY11" fmla="*/ 201976 h 401286"/>
                  <a:gd name="connsiteX12" fmla="*/ 479764 w 813942"/>
                  <a:gd name="connsiteY12" fmla="*/ 201976 h 401286"/>
                  <a:gd name="connsiteX13" fmla="*/ 479764 w 813942"/>
                  <a:gd name="connsiteY13" fmla="*/ 168926 h 401286"/>
                  <a:gd name="connsiteX14" fmla="*/ 758858 w 813942"/>
                  <a:gd name="connsiteY14" fmla="*/ 168926 h 401286"/>
                  <a:gd name="connsiteX15" fmla="*/ 758858 w 813942"/>
                  <a:gd name="connsiteY15" fmla="*/ 135875 h 401286"/>
                  <a:gd name="connsiteX16" fmla="*/ 773547 w 813942"/>
                  <a:gd name="connsiteY16" fmla="*/ 135875 h 401286"/>
                  <a:gd name="connsiteX17" fmla="*/ 773547 w 813942"/>
                  <a:gd name="connsiteY17" fmla="*/ 88135 h 401286"/>
                  <a:gd name="connsiteX18" fmla="*/ 802925 w 813942"/>
                  <a:gd name="connsiteY18" fmla="*/ 88135 h 401286"/>
                  <a:gd name="connsiteX19" fmla="*/ 802925 w 813942"/>
                  <a:gd name="connsiteY19" fmla="*/ 44068 h 401286"/>
                  <a:gd name="connsiteX20" fmla="*/ 813942 w 813942"/>
                  <a:gd name="connsiteY20" fmla="*/ 44068 h 401286"/>
                  <a:gd name="connsiteX21" fmla="*/ 813942 w 813942"/>
                  <a:gd name="connsiteY21" fmla="*/ 0 h 4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3942" h="401286">
                    <a:moveTo>
                      <a:pt x="0" y="401286"/>
                    </a:moveTo>
                    <a:cubicBezTo>
                      <a:pt x="0" y="377693"/>
                      <a:pt x="1" y="354099"/>
                      <a:pt x="1" y="330506"/>
                    </a:cubicBezTo>
                    <a:lnTo>
                      <a:pt x="13383" y="330506"/>
                    </a:lnTo>
                    <a:lnTo>
                      <a:pt x="13383" y="293783"/>
                    </a:lnTo>
                    <a:lnTo>
                      <a:pt x="31745" y="293783"/>
                    </a:lnTo>
                    <a:lnTo>
                      <a:pt x="31745" y="257061"/>
                    </a:lnTo>
                    <a:lnTo>
                      <a:pt x="39089" y="257061"/>
                    </a:lnTo>
                    <a:lnTo>
                      <a:pt x="39089" y="246044"/>
                    </a:lnTo>
                    <a:lnTo>
                      <a:pt x="130896" y="246044"/>
                    </a:lnTo>
                    <a:lnTo>
                      <a:pt x="130896" y="224010"/>
                    </a:lnTo>
                    <a:lnTo>
                      <a:pt x="145585" y="224010"/>
                    </a:lnTo>
                    <a:lnTo>
                      <a:pt x="145585" y="201976"/>
                    </a:lnTo>
                    <a:lnTo>
                      <a:pt x="479764" y="201976"/>
                    </a:lnTo>
                    <a:lnTo>
                      <a:pt x="479764" y="168926"/>
                    </a:lnTo>
                    <a:lnTo>
                      <a:pt x="758858" y="168926"/>
                    </a:lnTo>
                    <a:lnTo>
                      <a:pt x="758858" y="135875"/>
                    </a:lnTo>
                    <a:lnTo>
                      <a:pt x="773547" y="135875"/>
                    </a:lnTo>
                    <a:lnTo>
                      <a:pt x="773547" y="88135"/>
                    </a:lnTo>
                    <a:lnTo>
                      <a:pt x="802925" y="88135"/>
                    </a:lnTo>
                    <a:lnTo>
                      <a:pt x="802925" y="44068"/>
                    </a:lnTo>
                    <a:lnTo>
                      <a:pt x="813942" y="44068"/>
                    </a:lnTo>
                    <a:lnTo>
                      <a:pt x="813942"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sp>
          <p:nvSpPr>
            <p:cNvPr id="201" name="TextBox 200">
              <a:extLst>
                <a:ext uri="{FF2B5EF4-FFF2-40B4-BE49-F238E27FC236}">
                  <a16:creationId xmlns:a16="http://schemas.microsoft.com/office/drawing/2014/main" id="{0833EAB8-395E-4FEA-AFFF-F474E8ADF7EB}"/>
                </a:ext>
              </a:extLst>
            </p:cNvPr>
            <p:cNvSpPr txBox="1">
              <a:spLocks noChangeAspect="1"/>
            </p:cNvSpPr>
            <p:nvPr/>
          </p:nvSpPr>
          <p:spPr>
            <a:xfrm>
              <a:off x="4192222" y="3893386"/>
              <a:ext cx="1518739" cy="1614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4E1C65"/>
                  </a:solidFill>
                  <a:effectLst/>
                  <a:uLnTx/>
                  <a:uFillTx/>
                  <a:latin typeface="Arial "/>
                  <a:ea typeface="+mn-ea"/>
                  <a:cs typeface="+mn-cs"/>
                </a:rPr>
                <a:t>Dapagliflozin</a:t>
              </a:r>
            </a:p>
          </p:txBody>
        </p:sp>
        <p:cxnSp>
          <p:nvCxnSpPr>
            <p:cNvPr id="202" name="Straight Connector 201">
              <a:extLst>
                <a:ext uri="{FF2B5EF4-FFF2-40B4-BE49-F238E27FC236}">
                  <a16:creationId xmlns:a16="http://schemas.microsoft.com/office/drawing/2014/main" id="{D83A4486-A435-44EC-AA83-B489D8E5BB69}"/>
                </a:ext>
              </a:extLst>
            </p:cNvPr>
            <p:cNvCxnSpPr>
              <a:cxnSpLocks noChangeAspect="1"/>
            </p:cNvCxnSpPr>
            <p:nvPr/>
          </p:nvCxnSpPr>
          <p:spPr>
            <a:xfrm>
              <a:off x="765812" y="2177262"/>
              <a:ext cx="0" cy="23909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3AFEF60-1A42-4FC4-B90B-FB399AD09941}"/>
                </a:ext>
              </a:extLst>
            </p:cNvPr>
            <p:cNvCxnSpPr>
              <a:cxnSpLocks noChangeAspect="1"/>
            </p:cNvCxnSpPr>
            <p:nvPr/>
          </p:nvCxnSpPr>
          <p:spPr>
            <a:xfrm>
              <a:off x="797212"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2083F25-5900-4A5A-84BD-65591109061C}"/>
                </a:ext>
              </a:extLst>
            </p:cNvPr>
            <p:cNvCxnSpPr>
              <a:cxnSpLocks noChangeAspect="1"/>
            </p:cNvCxnSpPr>
            <p:nvPr/>
          </p:nvCxnSpPr>
          <p:spPr>
            <a:xfrm>
              <a:off x="1463633"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AD3EFE8-99DD-4D8F-8F86-D4897F92C9A5}"/>
                </a:ext>
              </a:extLst>
            </p:cNvPr>
            <p:cNvCxnSpPr>
              <a:cxnSpLocks noChangeAspect="1"/>
            </p:cNvCxnSpPr>
            <p:nvPr/>
          </p:nvCxnSpPr>
          <p:spPr>
            <a:xfrm>
              <a:off x="213005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88BA98EF-BA22-4C28-917E-2567CBBB7E17}"/>
                </a:ext>
              </a:extLst>
            </p:cNvPr>
            <p:cNvCxnSpPr>
              <a:cxnSpLocks noChangeAspect="1"/>
            </p:cNvCxnSpPr>
            <p:nvPr/>
          </p:nvCxnSpPr>
          <p:spPr>
            <a:xfrm>
              <a:off x="279647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6372BFF-B160-42B7-8573-ABEF157F6271}"/>
                </a:ext>
              </a:extLst>
            </p:cNvPr>
            <p:cNvCxnSpPr>
              <a:cxnSpLocks noChangeAspect="1"/>
            </p:cNvCxnSpPr>
            <p:nvPr/>
          </p:nvCxnSpPr>
          <p:spPr>
            <a:xfrm>
              <a:off x="3462895"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1989916-17E8-4F8A-A04A-6DB206C09C78}"/>
                </a:ext>
              </a:extLst>
            </p:cNvPr>
            <p:cNvCxnSpPr>
              <a:cxnSpLocks noChangeAspect="1"/>
            </p:cNvCxnSpPr>
            <p:nvPr/>
          </p:nvCxnSpPr>
          <p:spPr>
            <a:xfrm>
              <a:off x="412931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DB28A5B-F0C1-4D12-8C62-6E08C9054B75}"/>
                </a:ext>
              </a:extLst>
            </p:cNvPr>
            <p:cNvCxnSpPr>
              <a:cxnSpLocks noChangeAspect="1"/>
            </p:cNvCxnSpPr>
            <p:nvPr/>
          </p:nvCxnSpPr>
          <p:spPr>
            <a:xfrm>
              <a:off x="479573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C1BD404-9AA5-43EB-A651-D895CD59C716}"/>
                </a:ext>
              </a:extLst>
            </p:cNvPr>
            <p:cNvCxnSpPr>
              <a:cxnSpLocks noChangeAspect="1"/>
            </p:cNvCxnSpPr>
            <p:nvPr/>
          </p:nvCxnSpPr>
          <p:spPr>
            <a:xfrm>
              <a:off x="5462157"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DCD425B-A737-417A-BA58-66BF438233B3}"/>
                </a:ext>
              </a:extLst>
            </p:cNvPr>
            <p:cNvCxnSpPr>
              <a:cxnSpLocks noChangeAspect="1"/>
            </p:cNvCxnSpPr>
            <p:nvPr/>
          </p:nvCxnSpPr>
          <p:spPr>
            <a:xfrm>
              <a:off x="6128578"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B9DB5AA8-2698-482F-A8FF-C1DFF92ED6EC}"/>
                </a:ext>
              </a:extLst>
            </p:cNvPr>
            <p:cNvSpPr txBox="1"/>
            <p:nvPr/>
          </p:nvSpPr>
          <p:spPr>
            <a:xfrm>
              <a:off x="667943" y="2450327"/>
              <a:ext cx="2240040" cy="403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HR: 0.61 </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(95% CI: 0.51, 0.72) </a:t>
              </a:r>
            </a:p>
          </p:txBody>
        </p:sp>
      </p:grpSp>
      <p:sp>
        <p:nvSpPr>
          <p:cNvPr id="215" name="TextBox 214">
            <a:extLst>
              <a:ext uri="{FF2B5EF4-FFF2-40B4-BE49-F238E27FC236}">
                <a16:creationId xmlns:a16="http://schemas.microsoft.com/office/drawing/2014/main" id="{35A0743E-7869-4A6B-B643-CC1FACA596F6}"/>
              </a:ext>
            </a:extLst>
          </p:cNvPr>
          <p:cNvSpPr txBox="1"/>
          <p:nvPr/>
        </p:nvSpPr>
        <p:spPr>
          <a:xfrm>
            <a:off x="1657897" y="1319950"/>
            <a:ext cx="3948661" cy="369332"/>
          </a:xfrm>
          <a:prstGeom prst="rect">
            <a:avLst/>
          </a:prstGeom>
          <a:solidFill>
            <a:schemeClr val="accent1"/>
          </a:solid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
                <a:ea typeface="ＭＳ Ｐゴシック" pitchFamily="34" charset="-128"/>
                <a:cs typeface="Arial" panose="020B0604020202020204" pitchFamily="34" charset="0"/>
              </a:rPr>
              <a:t>DAPA-CKD</a:t>
            </a:r>
            <a:r>
              <a:rPr kumimoji="0" lang="en-GB" sz="1800" b="1" i="0" u="none" strike="noStrike" kern="1200" cap="none" spc="0" normalizeH="0" baseline="30000" noProof="0">
                <a:ln>
                  <a:noFill/>
                </a:ln>
                <a:solidFill>
                  <a:srgbClr val="FFFFFF"/>
                </a:solidFill>
                <a:effectLst/>
                <a:uLnTx/>
                <a:uFillTx/>
                <a:latin typeface="Arial "/>
                <a:ea typeface="ＭＳ Ｐゴシック" pitchFamily="34" charset="-128"/>
                <a:cs typeface="Arial" panose="020B0604020202020204" pitchFamily="34" charset="0"/>
              </a:rPr>
              <a:t>1,a</a:t>
            </a:r>
          </a:p>
        </p:txBody>
      </p:sp>
      <p:sp>
        <p:nvSpPr>
          <p:cNvPr id="217" name="Down Arrow 32">
            <a:extLst>
              <a:ext uri="{FF2B5EF4-FFF2-40B4-BE49-F238E27FC236}">
                <a16:creationId xmlns:a16="http://schemas.microsoft.com/office/drawing/2014/main" id="{C080FDAA-DE23-45D0-A1CD-EC8C6D06DD4D}"/>
              </a:ext>
            </a:extLst>
          </p:cNvPr>
          <p:cNvSpPr/>
          <p:nvPr/>
        </p:nvSpPr>
        <p:spPr>
          <a:xfrm>
            <a:off x="1284043" y="2931209"/>
            <a:ext cx="1194701" cy="121202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39%</a:t>
            </a:r>
            <a:r>
              <a:rPr kumimoji="0" lang="en-US" sz="1600" b="0" i="0" u="none" strike="noStrike" kern="1200" cap="none" spc="0" normalizeH="0" baseline="0" noProof="0">
                <a:ln>
                  <a:noFill/>
                </a:ln>
                <a:solidFill>
                  <a:srgbClr val="FFFFFF"/>
                </a:solidFill>
                <a:effectLst/>
                <a:uLnTx/>
                <a:uFillTx/>
                <a:latin typeface="Arial "/>
                <a:ea typeface="+mn-ea"/>
                <a:cs typeface="Arial"/>
              </a:rPr>
              <a:t>​</a:t>
            </a: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RRR</a:t>
            </a:r>
            <a:endParaRPr kumimoji="0" lang="en-US" sz="1600" b="0" i="0" u="none" strike="noStrike" kern="1200" cap="none" spc="0" normalizeH="0" baseline="0" noProof="0">
              <a:ln>
                <a:noFill/>
              </a:ln>
              <a:solidFill>
                <a:srgbClr val="FFFFFF"/>
              </a:solidFill>
              <a:effectLst/>
              <a:uLnTx/>
              <a:uFillTx/>
              <a:latin typeface="Arial "/>
              <a:ea typeface="+mn-ea"/>
              <a:cs typeface="Arial" panose="020B0604020202020204"/>
            </a:endParaRPr>
          </a:p>
        </p:txBody>
      </p:sp>
      <p:grpSp>
        <p:nvGrpSpPr>
          <p:cNvPr id="162" name="Group 161">
            <a:extLst>
              <a:ext uri="{FF2B5EF4-FFF2-40B4-BE49-F238E27FC236}">
                <a16:creationId xmlns:a16="http://schemas.microsoft.com/office/drawing/2014/main" id="{1B3531A6-4DAC-409E-B4B7-A5091FBEA7CD}"/>
              </a:ext>
            </a:extLst>
          </p:cNvPr>
          <p:cNvGrpSpPr/>
          <p:nvPr/>
        </p:nvGrpSpPr>
        <p:grpSpPr>
          <a:xfrm>
            <a:off x="6342422" y="2139724"/>
            <a:ext cx="5540183" cy="3194630"/>
            <a:chOff x="6556627" y="4068964"/>
            <a:chExt cx="4766210" cy="2029739"/>
          </a:xfrm>
        </p:grpSpPr>
        <p:sp>
          <p:nvSpPr>
            <p:cNvPr id="165" name="TextBox 13">
              <a:extLst>
                <a:ext uri="{FF2B5EF4-FFF2-40B4-BE49-F238E27FC236}">
                  <a16:creationId xmlns:a16="http://schemas.microsoft.com/office/drawing/2014/main" id="{0ED6674C-4A1B-45A2-A01C-BA7E5270F1C3}"/>
                </a:ext>
              </a:extLst>
            </p:cNvPr>
            <p:cNvSpPr txBox="1"/>
            <p:nvPr/>
          </p:nvSpPr>
          <p:spPr>
            <a:xfrm>
              <a:off x="7230652" y="4277614"/>
              <a:ext cx="1183235" cy="234659"/>
            </a:xfrm>
            <a:prstGeom prst="rect">
              <a:avLst/>
            </a:prstGeom>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HR: 0.70</a:t>
              </a:r>
              <a:b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b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(95% CI: 0.59, 0.82)</a:t>
              </a:r>
            </a:p>
          </p:txBody>
        </p:sp>
        <p:sp>
          <p:nvSpPr>
            <p:cNvPr id="166" name="TextBox 13">
              <a:extLst>
                <a:ext uri="{FF2B5EF4-FFF2-40B4-BE49-F238E27FC236}">
                  <a16:creationId xmlns:a16="http://schemas.microsoft.com/office/drawing/2014/main" id="{86B2CD32-0CD5-4214-985A-FCE9B5958D54}"/>
                </a:ext>
              </a:extLst>
            </p:cNvPr>
            <p:cNvSpPr txBox="1"/>
            <p:nvPr/>
          </p:nvSpPr>
          <p:spPr>
            <a:xfrm>
              <a:off x="10275972" y="4495985"/>
              <a:ext cx="507494"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lumMod val="50000"/>
                    </a:srgbClr>
                  </a:solidFill>
                  <a:effectLst/>
                  <a:uLnTx/>
                  <a:uFillTx/>
                  <a:latin typeface="Arial "/>
                  <a:ea typeface="+mn-ea"/>
                  <a:cs typeface="Arial" panose="020B0604020202020204" pitchFamily="34" charset="0"/>
                </a:rPr>
                <a:t>Placebo</a:t>
              </a:r>
            </a:p>
          </p:txBody>
        </p:sp>
        <p:sp>
          <p:nvSpPr>
            <p:cNvPr id="167" name="TextBox 13">
              <a:extLst>
                <a:ext uri="{FF2B5EF4-FFF2-40B4-BE49-F238E27FC236}">
                  <a16:creationId xmlns:a16="http://schemas.microsoft.com/office/drawing/2014/main" id="{3872063A-73DA-431E-8536-D3F5B0721210}"/>
                </a:ext>
              </a:extLst>
            </p:cNvPr>
            <p:cNvSpPr txBox="1"/>
            <p:nvPr/>
          </p:nvSpPr>
          <p:spPr>
            <a:xfrm>
              <a:off x="10335799" y="5235284"/>
              <a:ext cx="826057"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BCD717">
                      <a:lumMod val="75000"/>
                    </a:srgbClr>
                  </a:solidFill>
                  <a:effectLst/>
                  <a:uLnTx/>
                  <a:uFillTx/>
                  <a:latin typeface="Arial "/>
                  <a:ea typeface="+mn-ea"/>
                  <a:cs typeface="Arial" panose="020B0604020202020204" pitchFamily="34" charset="0"/>
                </a:rPr>
                <a:t>Canagliflozin</a:t>
              </a:r>
            </a:p>
          </p:txBody>
        </p:sp>
        <p:grpSp>
          <p:nvGrpSpPr>
            <p:cNvPr id="168" name="Group 167">
              <a:extLst>
                <a:ext uri="{FF2B5EF4-FFF2-40B4-BE49-F238E27FC236}">
                  <a16:creationId xmlns:a16="http://schemas.microsoft.com/office/drawing/2014/main" id="{C302E2B6-0DF1-4347-A9DD-6FE5F238414E}"/>
                </a:ext>
              </a:extLst>
            </p:cNvPr>
            <p:cNvGrpSpPr/>
            <p:nvPr/>
          </p:nvGrpSpPr>
          <p:grpSpPr>
            <a:xfrm>
              <a:off x="6556627" y="4068964"/>
              <a:ext cx="4766210" cy="2029739"/>
              <a:chOff x="6556627" y="4068964"/>
              <a:chExt cx="4766210" cy="2029739"/>
            </a:xfrm>
          </p:grpSpPr>
          <p:sp>
            <p:nvSpPr>
              <p:cNvPr id="219" name="TextBox 218">
                <a:extLst>
                  <a:ext uri="{FF2B5EF4-FFF2-40B4-BE49-F238E27FC236}">
                    <a16:creationId xmlns:a16="http://schemas.microsoft.com/office/drawing/2014/main" id="{68708FE2-CA67-4FE9-8234-53A5202E04CE}"/>
                  </a:ext>
                </a:extLst>
              </p:cNvPr>
              <p:cNvSpPr txBox="1"/>
              <p:nvPr/>
            </p:nvSpPr>
            <p:spPr>
              <a:xfrm rot="16200000">
                <a:off x="5898098" y="4889537"/>
                <a:ext cx="1502403" cy="185346"/>
              </a:xfrm>
              <a:prstGeom prst="rect">
                <a:avLst/>
              </a:prstGeom>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Patients with an event (%)</a:t>
                </a:r>
              </a:p>
            </p:txBody>
          </p:sp>
          <p:cxnSp>
            <p:nvCxnSpPr>
              <p:cNvPr id="220" name="Straight Connector 219">
                <a:extLst>
                  <a:ext uri="{FF2B5EF4-FFF2-40B4-BE49-F238E27FC236}">
                    <a16:creationId xmlns:a16="http://schemas.microsoft.com/office/drawing/2014/main" id="{3129E864-F9E4-4E41-93AC-A56DEF0E1AB6}"/>
                  </a:ext>
                </a:extLst>
              </p:cNvPr>
              <p:cNvCxnSpPr/>
              <p:nvPr/>
            </p:nvCxnSpPr>
            <p:spPr bwMode="auto">
              <a:xfrm rot="5400000" flipH="1" flipV="1">
                <a:off x="6168384" y="4954240"/>
                <a:ext cx="1666944"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AC85FBCE-EDE4-49EC-822B-5F6AA111F0A3}"/>
                  </a:ext>
                </a:extLst>
              </p:cNvPr>
              <p:cNvCxnSpPr/>
              <p:nvPr/>
            </p:nvCxnSpPr>
            <p:spPr bwMode="auto">
              <a:xfrm rot="10800000" flipH="1" flipV="1">
                <a:off x="7001291" y="5784765"/>
                <a:ext cx="42228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BEB9E5EB-327E-4A6B-A484-DF489E7E502E}"/>
                  </a:ext>
                </a:extLst>
              </p:cNvPr>
              <p:cNvCxnSpPr/>
              <p:nvPr/>
            </p:nvCxnSpPr>
            <p:spPr bwMode="auto">
              <a:xfrm rot="10800000" flipH="1" flipV="1">
                <a:off x="6947856" y="4121442"/>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23" name="TextBox 222">
                <a:extLst>
                  <a:ext uri="{FF2B5EF4-FFF2-40B4-BE49-F238E27FC236}">
                    <a16:creationId xmlns:a16="http://schemas.microsoft.com/office/drawing/2014/main" id="{AB799184-B6FE-40D2-98C8-B67A66093B8A}"/>
                  </a:ext>
                </a:extLst>
              </p:cNvPr>
              <p:cNvSpPr txBox="1"/>
              <p:nvPr/>
            </p:nvSpPr>
            <p:spPr>
              <a:xfrm>
                <a:off x="6707655" y="4068964"/>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20</a:t>
                </a:r>
              </a:p>
            </p:txBody>
          </p:sp>
          <p:sp>
            <p:nvSpPr>
              <p:cNvPr id="224" name="TextBox 223">
                <a:extLst>
                  <a:ext uri="{FF2B5EF4-FFF2-40B4-BE49-F238E27FC236}">
                    <a16:creationId xmlns:a16="http://schemas.microsoft.com/office/drawing/2014/main" id="{A75B6971-7471-4169-A7F5-78D90AA498B1}"/>
                  </a:ext>
                </a:extLst>
              </p:cNvPr>
              <p:cNvSpPr txBox="1"/>
              <p:nvPr/>
            </p:nvSpPr>
            <p:spPr>
              <a:xfrm>
                <a:off x="6707655" y="448475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15</a:t>
                </a:r>
              </a:p>
            </p:txBody>
          </p:sp>
          <p:sp>
            <p:nvSpPr>
              <p:cNvPr id="225" name="TextBox 224">
                <a:extLst>
                  <a:ext uri="{FF2B5EF4-FFF2-40B4-BE49-F238E27FC236}">
                    <a16:creationId xmlns:a16="http://schemas.microsoft.com/office/drawing/2014/main" id="{3FCC1AE0-0299-4CB5-9A93-7A0DCA25437F}"/>
                  </a:ext>
                </a:extLst>
              </p:cNvPr>
              <p:cNvSpPr txBox="1"/>
              <p:nvPr/>
            </p:nvSpPr>
            <p:spPr>
              <a:xfrm>
                <a:off x="6707655" y="4900539"/>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10</a:t>
                </a:r>
              </a:p>
            </p:txBody>
          </p:sp>
          <p:sp>
            <p:nvSpPr>
              <p:cNvPr id="226" name="TextBox 225">
                <a:extLst>
                  <a:ext uri="{FF2B5EF4-FFF2-40B4-BE49-F238E27FC236}">
                    <a16:creationId xmlns:a16="http://schemas.microsoft.com/office/drawing/2014/main" id="{6B36FBF1-BA40-48D5-B9B9-036808A2AF09}"/>
                  </a:ext>
                </a:extLst>
              </p:cNvPr>
              <p:cNvSpPr txBox="1"/>
              <p:nvPr/>
            </p:nvSpPr>
            <p:spPr>
              <a:xfrm>
                <a:off x="6707655" y="5316327"/>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5</a:t>
                </a:r>
              </a:p>
            </p:txBody>
          </p:sp>
          <p:sp>
            <p:nvSpPr>
              <p:cNvPr id="227" name="TextBox 226">
                <a:extLst>
                  <a:ext uri="{FF2B5EF4-FFF2-40B4-BE49-F238E27FC236}">
                    <a16:creationId xmlns:a16="http://schemas.microsoft.com/office/drawing/2014/main" id="{4E01A2D8-111A-41B3-A87B-E57B789AEBC4}"/>
                  </a:ext>
                </a:extLst>
              </p:cNvPr>
              <p:cNvSpPr txBox="1"/>
              <p:nvPr/>
            </p:nvSpPr>
            <p:spPr>
              <a:xfrm>
                <a:off x="6707655" y="573211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0" name="TextBox 229">
                <a:extLst>
                  <a:ext uri="{FF2B5EF4-FFF2-40B4-BE49-F238E27FC236}">
                    <a16:creationId xmlns:a16="http://schemas.microsoft.com/office/drawing/2014/main" id="{22E78633-E7EB-4E15-88D1-C33402BEE819}"/>
                  </a:ext>
                </a:extLst>
              </p:cNvPr>
              <p:cNvSpPr txBox="1"/>
              <p:nvPr/>
            </p:nvSpPr>
            <p:spPr>
              <a:xfrm>
                <a:off x="689996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1" name="TextBox 230">
                <a:extLst>
                  <a:ext uri="{FF2B5EF4-FFF2-40B4-BE49-F238E27FC236}">
                    <a16:creationId xmlns:a16="http://schemas.microsoft.com/office/drawing/2014/main" id="{FDA4D538-E417-4DF7-B813-C7833B8500E3}"/>
                  </a:ext>
                </a:extLst>
              </p:cNvPr>
              <p:cNvSpPr txBox="1"/>
              <p:nvPr/>
            </p:nvSpPr>
            <p:spPr>
              <a:xfrm>
                <a:off x="750241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6</a:t>
                </a:r>
              </a:p>
            </p:txBody>
          </p:sp>
          <p:sp>
            <p:nvSpPr>
              <p:cNvPr id="287" name="TextBox 286">
                <a:extLst>
                  <a:ext uri="{FF2B5EF4-FFF2-40B4-BE49-F238E27FC236}">
                    <a16:creationId xmlns:a16="http://schemas.microsoft.com/office/drawing/2014/main" id="{103BF012-AEC0-484D-BD46-999B14E02678}"/>
                  </a:ext>
                </a:extLst>
              </p:cNvPr>
              <p:cNvSpPr txBox="1"/>
              <p:nvPr/>
            </p:nvSpPr>
            <p:spPr>
              <a:xfrm>
                <a:off x="810486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12</a:t>
                </a:r>
              </a:p>
            </p:txBody>
          </p:sp>
          <p:sp>
            <p:nvSpPr>
              <p:cNvPr id="288" name="TextBox 287">
                <a:extLst>
                  <a:ext uri="{FF2B5EF4-FFF2-40B4-BE49-F238E27FC236}">
                    <a16:creationId xmlns:a16="http://schemas.microsoft.com/office/drawing/2014/main" id="{09108581-4B9F-480D-BAD6-6B05DFEFE004}"/>
                  </a:ext>
                </a:extLst>
              </p:cNvPr>
              <p:cNvSpPr txBox="1"/>
              <p:nvPr/>
            </p:nvSpPr>
            <p:spPr>
              <a:xfrm>
                <a:off x="870731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18</a:t>
                </a:r>
              </a:p>
            </p:txBody>
          </p:sp>
          <p:sp>
            <p:nvSpPr>
              <p:cNvPr id="289" name="TextBox 288">
                <a:extLst>
                  <a:ext uri="{FF2B5EF4-FFF2-40B4-BE49-F238E27FC236}">
                    <a16:creationId xmlns:a16="http://schemas.microsoft.com/office/drawing/2014/main" id="{AB2DB5C4-276A-4FF5-8300-1D589D25055D}"/>
                  </a:ext>
                </a:extLst>
              </p:cNvPr>
              <p:cNvSpPr txBox="1"/>
              <p:nvPr/>
            </p:nvSpPr>
            <p:spPr>
              <a:xfrm>
                <a:off x="9309761"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24</a:t>
                </a:r>
              </a:p>
            </p:txBody>
          </p:sp>
          <p:sp>
            <p:nvSpPr>
              <p:cNvPr id="290" name="TextBox 289">
                <a:extLst>
                  <a:ext uri="{FF2B5EF4-FFF2-40B4-BE49-F238E27FC236}">
                    <a16:creationId xmlns:a16="http://schemas.microsoft.com/office/drawing/2014/main" id="{59D0BD1A-08BA-4737-9F3A-F0D7876B150F}"/>
                  </a:ext>
                </a:extLst>
              </p:cNvPr>
              <p:cNvSpPr txBox="1"/>
              <p:nvPr/>
            </p:nvSpPr>
            <p:spPr>
              <a:xfrm>
                <a:off x="991220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30</a:t>
                </a:r>
              </a:p>
            </p:txBody>
          </p:sp>
          <p:sp>
            <p:nvSpPr>
              <p:cNvPr id="291" name="TextBox 290">
                <a:extLst>
                  <a:ext uri="{FF2B5EF4-FFF2-40B4-BE49-F238E27FC236}">
                    <a16:creationId xmlns:a16="http://schemas.microsoft.com/office/drawing/2014/main" id="{A659DDF0-4925-4AB0-926C-CA4DD1FE349B}"/>
                  </a:ext>
                </a:extLst>
              </p:cNvPr>
              <p:cNvSpPr txBox="1"/>
              <p:nvPr/>
            </p:nvSpPr>
            <p:spPr>
              <a:xfrm>
                <a:off x="1051465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36</a:t>
                </a:r>
              </a:p>
            </p:txBody>
          </p:sp>
          <p:sp>
            <p:nvSpPr>
              <p:cNvPr id="292" name="TextBox 291">
                <a:extLst>
                  <a:ext uri="{FF2B5EF4-FFF2-40B4-BE49-F238E27FC236}">
                    <a16:creationId xmlns:a16="http://schemas.microsoft.com/office/drawing/2014/main" id="{2DB57938-483D-4A18-BD36-F1F6365E2874}"/>
                  </a:ext>
                </a:extLst>
              </p:cNvPr>
              <p:cNvSpPr txBox="1"/>
              <p:nvPr/>
            </p:nvSpPr>
            <p:spPr>
              <a:xfrm>
                <a:off x="11117105"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42</a:t>
                </a:r>
              </a:p>
            </p:txBody>
          </p:sp>
          <p:cxnSp>
            <p:nvCxnSpPr>
              <p:cNvPr id="293" name="Straight Connector 292">
                <a:extLst>
                  <a:ext uri="{FF2B5EF4-FFF2-40B4-BE49-F238E27FC236}">
                    <a16:creationId xmlns:a16="http://schemas.microsoft.com/office/drawing/2014/main" id="{ADE5B4CB-A36E-42AF-9262-B1D8C0592B47}"/>
                  </a:ext>
                </a:extLst>
              </p:cNvPr>
              <p:cNvCxnSpPr/>
              <p:nvPr/>
            </p:nvCxnSpPr>
            <p:spPr bwMode="auto">
              <a:xfrm rot="10800000" flipH="1" flipV="1">
                <a:off x="6947856" y="453727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1B6CC98A-0E29-4639-81B9-7833F78620B5}"/>
                  </a:ext>
                </a:extLst>
              </p:cNvPr>
              <p:cNvCxnSpPr/>
              <p:nvPr/>
            </p:nvCxnSpPr>
            <p:spPr bwMode="auto">
              <a:xfrm rot="10800000" flipH="1" flipV="1">
                <a:off x="6947856" y="495310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D0683CEF-C443-4051-B01E-7D54030F4ED6}"/>
                  </a:ext>
                </a:extLst>
              </p:cNvPr>
              <p:cNvCxnSpPr/>
              <p:nvPr/>
            </p:nvCxnSpPr>
            <p:spPr bwMode="auto">
              <a:xfrm rot="10800000" flipH="1" flipV="1">
                <a:off x="6947856" y="5368934"/>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EB4EFDD9-E0E2-4914-8CD2-5C0A8B21E52E}"/>
                  </a:ext>
                </a:extLst>
              </p:cNvPr>
              <p:cNvCxnSpPr/>
              <p:nvPr/>
            </p:nvCxnSpPr>
            <p:spPr bwMode="auto">
              <a:xfrm rot="10800000" flipH="1" flipV="1">
                <a:off x="6947856" y="5784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4A5C992A-91ED-4C8D-856C-D22642B459F7}"/>
                  </a:ext>
                </a:extLst>
              </p:cNvPr>
              <p:cNvCxnSpPr/>
              <p:nvPr/>
            </p:nvCxnSpPr>
            <p:spPr bwMode="auto">
              <a:xfrm rot="5400000" flipV="1">
                <a:off x="6973110"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963BC602-1F84-43F2-A4DC-FE8D7BBAE2FF}"/>
                  </a:ext>
                </a:extLst>
              </p:cNvPr>
              <p:cNvCxnSpPr/>
              <p:nvPr/>
            </p:nvCxnSpPr>
            <p:spPr bwMode="auto">
              <a:xfrm rot="5400000" flipV="1">
                <a:off x="7575627"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D1BD91F5-283E-4A6F-A997-F2DD3C771A01}"/>
                  </a:ext>
                </a:extLst>
              </p:cNvPr>
              <p:cNvCxnSpPr/>
              <p:nvPr/>
            </p:nvCxnSpPr>
            <p:spPr bwMode="auto">
              <a:xfrm rot="5400000" flipV="1">
                <a:off x="8178144"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BE57DA81-AEFD-406F-B880-2BDC3D5B8E11}"/>
                  </a:ext>
                </a:extLst>
              </p:cNvPr>
              <p:cNvCxnSpPr/>
              <p:nvPr/>
            </p:nvCxnSpPr>
            <p:spPr bwMode="auto">
              <a:xfrm rot="5400000" flipV="1">
                <a:off x="878066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F3508F8C-5CD3-4ACE-8818-9EB68BE3C67C}"/>
                  </a:ext>
                </a:extLst>
              </p:cNvPr>
              <p:cNvCxnSpPr/>
              <p:nvPr/>
            </p:nvCxnSpPr>
            <p:spPr bwMode="auto">
              <a:xfrm rot="5400000" flipV="1">
                <a:off x="9383178"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BDDC3B71-3DA6-45E1-8D07-B05C1EF50717}"/>
                  </a:ext>
                </a:extLst>
              </p:cNvPr>
              <p:cNvCxnSpPr/>
              <p:nvPr/>
            </p:nvCxnSpPr>
            <p:spPr bwMode="auto">
              <a:xfrm rot="5400000" flipV="1">
                <a:off x="9985695"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52E5FEEB-7FB6-485B-8FAF-12B3F7B79238}"/>
                  </a:ext>
                </a:extLst>
              </p:cNvPr>
              <p:cNvCxnSpPr/>
              <p:nvPr/>
            </p:nvCxnSpPr>
            <p:spPr bwMode="auto">
              <a:xfrm rot="5400000" flipV="1">
                <a:off x="1058821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5696DB4F-636C-4EA9-AB34-B425D2A4AC0B}"/>
                  </a:ext>
                </a:extLst>
              </p:cNvPr>
              <p:cNvCxnSpPr/>
              <p:nvPr/>
            </p:nvCxnSpPr>
            <p:spPr bwMode="auto">
              <a:xfrm rot="5400000" flipV="1">
                <a:off x="11190732"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05" name="TextBox 14">
                <a:extLst>
                  <a:ext uri="{FF2B5EF4-FFF2-40B4-BE49-F238E27FC236}">
                    <a16:creationId xmlns:a16="http://schemas.microsoft.com/office/drawing/2014/main" id="{FE449887-1948-4F07-A018-6960EF8BECA9}"/>
                  </a:ext>
                </a:extLst>
              </p:cNvPr>
              <p:cNvSpPr txBox="1"/>
              <p:nvPr/>
            </p:nvSpPr>
            <p:spPr>
              <a:xfrm>
                <a:off x="7934256" y="5975507"/>
                <a:ext cx="2076866" cy="1231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200"/>
                  </a:spcBef>
                  <a:spcAft>
                    <a:spcPts val="0"/>
                  </a:spcAft>
                  <a:buClr>
                    <a:srgbClr val="7F134C"/>
                  </a:buClr>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Months since randomization</a:t>
                </a:r>
              </a:p>
            </p:txBody>
          </p:sp>
        </p:grpSp>
        <p:sp>
          <p:nvSpPr>
            <p:cNvPr id="169" name="Freeform 13">
              <a:extLst>
                <a:ext uri="{FF2B5EF4-FFF2-40B4-BE49-F238E27FC236}">
                  <a16:creationId xmlns:a16="http://schemas.microsoft.com/office/drawing/2014/main" id="{7C5E2BB7-EF5F-400C-A5B3-F46BF2891007}"/>
                </a:ext>
              </a:extLst>
            </p:cNvPr>
            <p:cNvSpPr>
              <a:spLocks/>
            </p:cNvSpPr>
            <p:nvPr/>
          </p:nvSpPr>
          <p:spPr bwMode="auto">
            <a:xfrm>
              <a:off x="6999459" y="4449944"/>
              <a:ext cx="4206090" cy="1338417"/>
            </a:xfrm>
            <a:custGeom>
              <a:avLst/>
              <a:gdLst/>
              <a:ahLst/>
              <a:cxnLst>
                <a:cxn ang="0">
                  <a:pos x="2733" y="54"/>
                </a:cxn>
                <a:cxn ang="0">
                  <a:pos x="2673" y="97"/>
                </a:cxn>
                <a:cxn ang="0">
                  <a:pos x="2537" y="123"/>
                </a:cxn>
                <a:cxn ang="0">
                  <a:pos x="2415" y="132"/>
                </a:cxn>
                <a:cxn ang="0">
                  <a:pos x="2367" y="187"/>
                </a:cxn>
                <a:cxn ang="0">
                  <a:pos x="2295" y="210"/>
                </a:cxn>
                <a:cxn ang="0">
                  <a:pos x="2186" y="228"/>
                </a:cxn>
                <a:cxn ang="0">
                  <a:pos x="2135" y="238"/>
                </a:cxn>
                <a:cxn ang="0">
                  <a:pos x="2103" y="267"/>
                </a:cxn>
                <a:cxn ang="0">
                  <a:pos x="2031" y="274"/>
                </a:cxn>
                <a:cxn ang="0">
                  <a:pos x="1988" y="319"/>
                </a:cxn>
                <a:cxn ang="0">
                  <a:pos x="1971" y="373"/>
                </a:cxn>
                <a:cxn ang="0">
                  <a:pos x="1938" y="403"/>
                </a:cxn>
                <a:cxn ang="0">
                  <a:pos x="1884" y="418"/>
                </a:cxn>
                <a:cxn ang="0">
                  <a:pos x="1815" y="427"/>
                </a:cxn>
                <a:cxn ang="0">
                  <a:pos x="1766" y="438"/>
                </a:cxn>
                <a:cxn ang="0">
                  <a:pos x="1713" y="447"/>
                </a:cxn>
                <a:cxn ang="0">
                  <a:pos x="1631" y="463"/>
                </a:cxn>
                <a:cxn ang="0">
                  <a:pos x="1596" y="489"/>
                </a:cxn>
                <a:cxn ang="0">
                  <a:pos x="1580" y="525"/>
                </a:cxn>
                <a:cxn ang="0">
                  <a:pos x="1529" y="553"/>
                </a:cxn>
                <a:cxn ang="0">
                  <a:pos x="1458" y="564"/>
                </a:cxn>
                <a:cxn ang="0">
                  <a:pos x="1401" y="571"/>
                </a:cxn>
                <a:cxn ang="0">
                  <a:pos x="1359" y="589"/>
                </a:cxn>
                <a:cxn ang="0">
                  <a:pos x="1308" y="607"/>
                </a:cxn>
                <a:cxn ang="0">
                  <a:pos x="1245" y="607"/>
                </a:cxn>
                <a:cxn ang="0">
                  <a:pos x="1206" y="621"/>
                </a:cxn>
                <a:cxn ang="0">
                  <a:pos x="1184" y="655"/>
                </a:cxn>
                <a:cxn ang="0">
                  <a:pos x="1155" y="687"/>
                </a:cxn>
                <a:cxn ang="0">
                  <a:pos x="1041" y="699"/>
                </a:cxn>
                <a:cxn ang="0">
                  <a:pos x="978" y="705"/>
                </a:cxn>
                <a:cxn ang="0">
                  <a:pos x="860" y="721"/>
                </a:cxn>
                <a:cxn ang="0">
                  <a:pos x="801" y="730"/>
                </a:cxn>
                <a:cxn ang="0">
                  <a:pos x="768" y="769"/>
                </a:cxn>
                <a:cxn ang="0">
                  <a:pos x="705" y="778"/>
                </a:cxn>
                <a:cxn ang="0">
                  <a:pos x="638" y="790"/>
                </a:cxn>
                <a:cxn ang="0">
                  <a:pos x="468" y="802"/>
                </a:cxn>
                <a:cxn ang="0">
                  <a:pos x="299" y="810"/>
                </a:cxn>
                <a:cxn ang="0">
                  <a:pos x="125" y="828"/>
                </a:cxn>
                <a:cxn ang="0">
                  <a:pos x="0" y="828"/>
                </a:cxn>
              </a:cxnLst>
              <a:rect l="0" t="0" r="r" b="b"/>
              <a:pathLst>
                <a:path w="2760" h="828">
                  <a:moveTo>
                    <a:pt x="2760" y="0"/>
                  </a:moveTo>
                  <a:lnTo>
                    <a:pt x="2733" y="54"/>
                  </a:lnTo>
                  <a:lnTo>
                    <a:pt x="2685" y="73"/>
                  </a:lnTo>
                  <a:lnTo>
                    <a:pt x="2673" y="97"/>
                  </a:lnTo>
                  <a:lnTo>
                    <a:pt x="2571" y="114"/>
                  </a:lnTo>
                  <a:lnTo>
                    <a:pt x="2537" y="123"/>
                  </a:lnTo>
                  <a:lnTo>
                    <a:pt x="2450" y="132"/>
                  </a:lnTo>
                  <a:lnTo>
                    <a:pt x="2415" y="132"/>
                  </a:lnTo>
                  <a:lnTo>
                    <a:pt x="2403" y="151"/>
                  </a:lnTo>
                  <a:lnTo>
                    <a:pt x="2367" y="187"/>
                  </a:lnTo>
                  <a:lnTo>
                    <a:pt x="2319" y="201"/>
                  </a:lnTo>
                  <a:lnTo>
                    <a:pt x="2295" y="210"/>
                  </a:lnTo>
                  <a:lnTo>
                    <a:pt x="2268" y="223"/>
                  </a:lnTo>
                  <a:lnTo>
                    <a:pt x="2186" y="228"/>
                  </a:lnTo>
                  <a:lnTo>
                    <a:pt x="2156" y="228"/>
                  </a:lnTo>
                  <a:lnTo>
                    <a:pt x="2135" y="238"/>
                  </a:lnTo>
                  <a:lnTo>
                    <a:pt x="2127" y="253"/>
                  </a:lnTo>
                  <a:lnTo>
                    <a:pt x="2103" y="267"/>
                  </a:lnTo>
                  <a:lnTo>
                    <a:pt x="2070" y="267"/>
                  </a:lnTo>
                  <a:lnTo>
                    <a:pt x="2031" y="274"/>
                  </a:lnTo>
                  <a:lnTo>
                    <a:pt x="2007" y="295"/>
                  </a:lnTo>
                  <a:lnTo>
                    <a:pt x="1988" y="319"/>
                  </a:lnTo>
                  <a:lnTo>
                    <a:pt x="1976" y="343"/>
                  </a:lnTo>
                  <a:lnTo>
                    <a:pt x="1971" y="373"/>
                  </a:lnTo>
                  <a:lnTo>
                    <a:pt x="1956" y="396"/>
                  </a:lnTo>
                  <a:lnTo>
                    <a:pt x="1938" y="403"/>
                  </a:lnTo>
                  <a:lnTo>
                    <a:pt x="1893" y="409"/>
                  </a:lnTo>
                  <a:lnTo>
                    <a:pt x="1884" y="418"/>
                  </a:lnTo>
                  <a:lnTo>
                    <a:pt x="1854" y="427"/>
                  </a:lnTo>
                  <a:lnTo>
                    <a:pt x="1815" y="427"/>
                  </a:lnTo>
                  <a:lnTo>
                    <a:pt x="1799" y="433"/>
                  </a:lnTo>
                  <a:lnTo>
                    <a:pt x="1766" y="438"/>
                  </a:lnTo>
                  <a:lnTo>
                    <a:pt x="1737" y="447"/>
                  </a:lnTo>
                  <a:lnTo>
                    <a:pt x="1713" y="447"/>
                  </a:lnTo>
                  <a:lnTo>
                    <a:pt x="1671" y="456"/>
                  </a:lnTo>
                  <a:lnTo>
                    <a:pt x="1631" y="463"/>
                  </a:lnTo>
                  <a:lnTo>
                    <a:pt x="1611" y="472"/>
                  </a:lnTo>
                  <a:lnTo>
                    <a:pt x="1596" y="489"/>
                  </a:lnTo>
                  <a:lnTo>
                    <a:pt x="1584" y="511"/>
                  </a:lnTo>
                  <a:lnTo>
                    <a:pt x="1580" y="525"/>
                  </a:lnTo>
                  <a:lnTo>
                    <a:pt x="1556" y="541"/>
                  </a:lnTo>
                  <a:lnTo>
                    <a:pt x="1529" y="553"/>
                  </a:lnTo>
                  <a:lnTo>
                    <a:pt x="1500" y="564"/>
                  </a:lnTo>
                  <a:lnTo>
                    <a:pt x="1458" y="564"/>
                  </a:lnTo>
                  <a:lnTo>
                    <a:pt x="1430" y="571"/>
                  </a:lnTo>
                  <a:lnTo>
                    <a:pt x="1401" y="571"/>
                  </a:lnTo>
                  <a:lnTo>
                    <a:pt x="1380" y="583"/>
                  </a:lnTo>
                  <a:lnTo>
                    <a:pt x="1359" y="589"/>
                  </a:lnTo>
                  <a:lnTo>
                    <a:pt x="1334" y="601"/>
                  </a:lnTo>
                  <a:lnTo>
                    <a:pt x="1308" y="607"/>
                  </a:lnTo>
                  <a:lnTo>
                    <a:pt x="1272" y="607"/>
                  </a:lnTo>
                  <a:lnTo>
                    <a:pt x="1245" y="607"/>
                  </a:lnTo>
                  <a:lnTo>
                    <a:pt x="1224" y="607"/>
                  </a:lnTo>
                  <a:lnTo>
                    <a:pt x="1206" y="621"/>
                  </a:lnTo>
                  <a:lnTo>
                    <a:pt x="1191" y="636"/>
                  </a:lnTo>
                  <a:lnTo>
                    <a:pt x="1184" y="655"/>
                  </a:lnTo>
                  <a:lnTo>
                    <a:pt x="1170" y="672"/>
                  </a:lnTo>
                  <a:lnTo>
                    <a:pt x="1155" y="687"/>
                  </a:lnTo>
                  <a:lnTo>
                    <a:pt x="1101" y="687"/>
                  </a:lnTo>
                  <a:lnTo>
                    <a:pt x="1041" y="699"/>
                  </a:lnTo>
                  <a:lnTo>
                    <a:pt x="999" y="705"/>
                  </a:lnTo>
                  <a:lnTo>
                    <a:pt x="978" y="705"/>
                  </a:lnTo>
                  <a:lnTo>
                    <a:pt x="978" y="712"/>
                  </a:lnTo>
                  <a:lnTo>
                    <a:pt x="860" y="721"/>
                  </a:lnTo>
                  <a:lnTo>
                    <a:pt x="818" y="730"/>
                  </a:lnTo>
                  <a:lnTo>
                    <a:pt x="801" y="730"/>
                  </a:lnTo>
                  <a:lnTo>
                    <a:pt x="786" y="751"/>
                  </a:lnTo>
                  <a:lnTo>
                    <a:pt x="768" y="769"/>
                  </a:lnTo>
                  <a:lnTo>
                    <a:pt x="723" y="769"/>
                  </a:lnTo>
                  <a:lnTo>
                    <a:pt x="705" y="778"/>
                  </a:lnTo>
                  <a:lnTo>
                    <a:pt x="681" y="783"/>
                  </a:lnTo>
                  <a:lnTo>
                    <a:pt x="638" y="790"/>
                  </a:lnTo>
                  <a:lnTo>
                    <a:pt x="557" y="796"/>
                  </a:lnTo>
                  <a:lnTo>
                    <a:pt x="468" y="802"/>
                  </a:lnTo>
                  <a:lnTo>
                    <a:pt x="342" y="810"/>
                  </a:lnTo>
                  <a:lnTo>
                    <a:pt x="299" y="810"/>
                  </a:lnTo>
                  <a:lnTo>
                    <a:pt x="194" y="822"/>
                  </a:lnTo>
                  <a:lnTo>
                    <a:pt x="125" y="828"/>
                  </a:lnTo>
                  <a:lnTo>
                    <a:pt x="53" y="828"/>
                  </a:lnTo>
                  <a:lnTo>
                    <a:pt x="0" y="828"/>
                  </a:lnTo>
                </a:path>
              </a:pathLst>
            </a:custGeom>
            <a:noFill/>
            <a:ln w="1905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sp>
          <p:nvSpPr>
            <p:cNvPr id="170" name="Freeform 12">
              <a:extLst>
                <a:ext uri="{FF2B5EF4-FFF2-40B4-BE49-F238E27FC236}">
                  <a16:creationId xmlns:a16="http://schemas.microsoft.com/office/drawing/2014/main" id="{06564501-6B64-43E4-95F3-7CBA801EFD27}"/>
                </a:ext>
              </a:extLst>
            </p:cNvPr>
            <p:cNvSpPr>
              <a:spLocks/>
            </p:cNvSpPr>
            <p:nvPr/>
          </p:nvSpPr>
          <p:spPr bwMode="auto">
            <a:xfrm>
              <a:off x="7018356" y="4841445"/>
              <a:ext cx="4207309" cy="945322"/>
            </a:xfrm>
            <a:custGeom>
              <a:avLst/>
              <a:gdLst/>
              <a:ahLst/>
              <a:cxnLst>
                <a:cxn ang="0">
                  <a:pos x="0" y="591"/>
                </a:cxn>
                <a:cxn ang="0">
                  <a:pos x="225" y="578"/>
                </a:cxn>
                <a:cxn ang="0">
                  <a:pos x="228" y="578"/>
                </a:cxn>
                <a:cxn ang="0">
                  <a:pos x="410" y="578"/>
                </a:cxn>
                <a:cxn ang="0">
                  <a:pos x="410" y="569"/>
                </a:cxn>
                <a:cxn ang="0">
                  <a:pos x="686" y="561"/>
                </a:cxn>
                <a:cxn ang="0">
                  <a:pos x="797" y="561"/>
                </a:cxn>
                <a:cxn ang="0">
                  <a:pos x="816" y="543"/>
                </a:cxn>
                <a:cxn ang="0">
                  <a:pos x="905" y="531"/>
                </a:cxn>
                <a:cxn ang="0">
                  <a:pos x="939" y="527"/>
                </a:cxn>
                <a:cxn ang="0">
                  <a:pos x="1029" y="515"/>
                </a:cxn>
                <a:cxn ang="0">
                  <a:pos x="1082" y="510"/>
                </a:cxn>
                <a:cxn ang="0">
                  <a:pos x="1097" y="498"/>
                </a:cxn>
                <a:cxn ang="0">
                  <a:pos x="1148" y="492"/>
                </a:cxn>
                <a:cxn ang="0">
                  <a:pos x="1181" y="492"/>
                </a:cxn>
                <a:cxn ang="0">
                  <a:pos x="1200" y="477"/>
                </a:cxn>
                <a:cxn ang="0">
                  <a:pos x="1232" y="453"/>
                </a:cxn>
                <a:cxn ang="0">
                  <a:pos x="1280" y="447"/>
                </a:cxn>
                <a:cxn ang="0">
                  <a:pos x="1407" y="437"/>
                </a:cxn>
                <a:cxn ang="0">
                  <a:pos x="1475" y="428"/>
                </a:cxn>
                <a:cxn ang="0">
                  <a:pos x="1539" y="411"/>
                </a:cxn>
                <a:cxn ang="0">
                  <a:pos x="1587" y="395"/>
                </a:cxn>
                <a:cxn ang="0">
                  <a:pos x="1607" y="384"/>
                </a:cxn>
                <a:cxn ang="0">
                  <a:pos x="1613" y="365"/>
                </a:cxn>
                <a:cxn ang="0">
                  <a:pos x="1641" y="360"/>
                </a:cxn>
                <a:cxn ang="0">
                  <a:pos x="1674" y="344"/>
                </a:cxn>
                <a:cxn ang="0">
                  <a:pos x="1734" y="333"/>
                </a:cxn>
                <a:cxn ang="0">
                  <a:pos x="1797" y="326"/>
                </a:cxn>
                <a:cxn ang="0">
                  <a:pos x="1854" y="317"/>
                </a:cxn>
                <a:cxn ang="0">
                  <a:pos x="1886" y="306"/>
                </a:cxn>
                <a:cxn ang="0">
                  <a:pos x="1941" y="296"/>
                </a:cxn>
                <a:cxn ang="0">
                  <a:pos x="1980" y="285"/>
                </a:cxn>
                <a:cxn ang="0">
                  <a:pos x="2001" y="264"/>
                </a:cxn>
                <a:cxn ang="0">
                  <a:pos x="2021" y="246"/>
                </a:cxn>
                <a:cxn ang="0">
                  <a:pos x="2097" y="231"/>
                </a:cxn>
                <a:cxn ang="0">
                  <a:pos x="2163" y="231"/>
                </a:cxn>
                <a:cxn ang="0">
                  <a:pos x="2205" y="213"/>
                </a:cxn>
                <a:cxn ang="0">
                  <a:pos x="2271" y="200"/>
                </a:cxn>
                <a:cxn ang="0">
                  <a:pos x="2312" y="192"/>
                </a:cxn>
                <a:cxn ang="0">
                  <a:pos x="2336" y="177"/>
                </a:cxn>
                <a:cxn ang="0">
                  <a:pos x="2364" y="161"/>
                </a:cxn>
                <a:cxn ang="0">
                  <a:pos x="2403" y="122"/>
                </a:cxn>
                <a:cxn ang="0">
                  <a:pos x="2466" y="114"/>
                </a:cxn>
                <a:cxn ang="0">
                  <a:pos x="2555" y="102"/>
                </a:cxn>
                <a:cxn ang="0">
                  <a:pos x="2577" y="95"/>
                </a:cxn>
                <a:cxn ang="0">
                  <a:pos x="2597" y="83"/>
                </a:cxn>
                <a:cxn ang="0">
                  <a:pos x="2645" y="60"/>
                </a:cxn>
                <a:cxn ang="0">
                  <a:pos x="2649" y="45"/>
                </a:cxn>
                <a:cxn ang="0">
                  <a:pos x="2790" y="0"/>
                </a:cxn>
              </a:cxnLst>
              <a:rect l="0" t="0" r="r" b="b"/>
              <a:pathLst>
                <a:path w="2790" h="591">
                  <a:moveTo>
                    <a:pt x="0" y="591"/>
                  </a:moveTo>
                  <a:lnTo>
                    <a:pt x="225" y="578"/>
                  </a:lnTo>
                  <a:lnTo>
                    <a:pt x="228" y="578"/>
                  </a:lnTo>
                  <a:lnTo>
                    <a:pt x="410" y="578"/>
                  </a:lnTo>
                  <a:lnTo>
                    <a:pt x="410" y="569"/>
                  </a:lnTo>
                  <a:lnTo>
                    <a:pt x="686" y="561"/>
                  </a:lnTo>
                  <a:lnTo>
                    <a:pt x="797" y="561"/>
                  </a:lnTo>
                  <a:lnTo>
                    <a:pt x="816" y="543"/>
                  </a:lnTo>
                  <a:lnTo>
                    <a:pt x="905" y="531"/>
                  </a:lnTo>
                  <a:lnTo>
                    <a:pt x="939" y="527"/>
                  </a:lnTo>
                  <a:lnTo>
                    <a:pt x="1029" y="515"/>
                  </a:lnTo>
                  <a:lnTo>
                    <a:pt x="1082" y="510"/>
                  </a:lnTo>
                  <a:lnTo>
                    <a:pt x="1097" y="498"/>
                  </a:lnTo>
                  <a:lnTo>
                    <a:pt x="1148" y="492"/>
                  </a:lnTo>
                  <a:lnTo>
                    <a:pt x="1181" y="492"/>
                  </a:lnTo>
                  <a:lnTo>
                    <a:pt x="1200" y="477"/>
                  </a:lnTo>
                  <a:lnTo>
                    <a:pt x="1232" y="453"/>
                  </a:lnTo>
                  <a:lnTo>
                    <a:pt x="1280" y="447"/>
                  </a:lnTo>
                  <a:lnTo>
                    <a:pt x="1407" y="437"/>
                  </a:lnTo>
                  <a:lnTo>
                    <a:pt x="1475" y="428"/>
                  </a:lnTo>
                  <a:lnTo>
                    <a:pt x="1539" y="411"/>
                  </a:lnTo>
                  <a:lnTo>
                    <a:pt x="1587" y="395"/>
                  </a:lnTo>
                  <a:lnTo>
                    <a:pt x="1607" y="384"/>
                  </a:lnTo>
                  <a:lnTo>
                    <a:pt x="1613" y="365"/>
                  </a:lnTo>
                  <a:lnTo>
                    <a:pt x="1641" y="360"/>
                  </a:lnTo>
                  <a:lnTo>
                    <a:pt x="1674" y="344"/>
                  </a:lnTo>
                  <a:lnTo>
                    <a:pt x="1734" y="333"/>
                  </a:lnTo>
                  <a:lnTo>
                    <a:pt x="1797" y="326"/>
                  </a:lnTo>
                  <a:lnTo>
                    <a:pt x="1854" y="317"/>
                  </a:lnTo>
                  <a:lnTo>
                    <a:pt x="1886" y="306"/>
                  </a:lnTo>
                  <a:lnTo>
                    <a:pt x="1941" y="296"/>
                  </a:lnTo>
                  <a:lnTo>
                    <a:pt x="1980" y="285"/>
                  </a:lnTo>
                  <a:lnTo>
                    <a:pt x="2001" y="264"/>
                  </a:lnTo>
                  <a:lnTo>
                    <a:pt x="2021" y="246"/>
                  </a:lnTo>
                  <a:lnTo>
                    <a:pt x="2097" y="231"/>
                  </a:lnTo>
                  <a:lnTo>
                    <a:pt x="2163" y="231"/>
                  </a:lnTo>
                  <a:lnTo>
                    <a:pt x="2205" y="213"/>
                  </a:lnTo>
                  <a:lnTo>
                    <a:pt x="2271" y="200"/>
                  </a:lnTo>
                  <a:lnTo>
                    <a:pt x="2312" y="192"/>
                  </a:lnTo>
                  <a:lnTo>
                    <a:pt x="2336" y="177"/>
                  </a:lnTo>
                  <a:lnTo>
                    <a:pt x="2364" y="161"/>
                  </a:lnTo>
                  <a:lnTo>
                    <a:pt x="2403" y="122"/>
                  </a:lnTo>
                  <a:lnTo>
                    <a:pt x="2466" y="114"/>
                  </a:lnTo>
                  <a:lnTo>
                    <a:pt x="2555" y="102"/>
                  </a:lnTo>
                  <a:lnTo>
                    <a:pt x="2577" y="95"/>
                  </a:lnTo>
                  <a:lnTo>
                    <a:pt x="2597" y="83"/>
                  </a:lnTo>
                  <a:lnTo>
                    <a:pt x="2645" y="60"/>
                  </a:lnTo>
                  <a:lnTo>
                    <a:pt x="2649" y="45"/>
                  </a:lnTo>
                  <a:lnTo>
                    <a:pt x="2790" y="0"/>
                  </a:lnTo>
                </a:path>
              </a:pathLst>
            </a:custGeom>
            <a:noFill/>
            <a:ln w="1905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grpSp>
      <p:sp>
        <p:nvSpPr>
          <p:cNvPr id="102" name="TextBox 101">
            <a:extLst>
              <a:ext uri="{FF2B5EF4-FFF2-40B4-BE49-F238E27FC236}">
                <a16:creationId xmlns:a16="http://schemas.microsoft.com/office/drawing/2014/main" id="{36B94ACD-B830-438E-83A5-980D110C4FBF}"/>
              </a:ext>
            </a:extLst>
          </p:cNvPr>
          <p:cNvSpPr txBox="1"/>
          <p:nvPr/>
        </p:nvSpPr>
        <p:spPr>
          <a:xfrm>
            <a:off x="7341593" y="1319950"/>
            <a:ext cx="3948661" cy="369332"/>
          </a:xfrm>
          <a:prstGeom prst="rect">
            <a:avLst/>
          </a:prstGeom>
          <a:solidFill>
            <a:schemeClr val="accent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75000"/>
                    <a:lumOff val="25000"/>
                  </a:srgbClr>
                </a:solidFill>
                <a:effectLst/>
                <a:uLnTx/>
                <a:uFillTx/>
                <a:latin typeface="Arial "/>
                <a:ea typeface="+mn-ea"/>
                <a:cs typeface="+mn-cs"/>
              </a:rPr>
              <a:t>CREDENCE</a:t>
            </a:r>
            <a:r>
              <a:rPr kumimoji="0" lang="en-US" sz="1800" b="1" i="0" u="none" strike="noStrike" kern="1200" cap="none" spc="0" normalizeH="0" baseline="30000" noProof="0">
                <a:ln>
                  <a:noFill/>
                </a:ln>
                <a:solidFill>
                  <a:srgbClr val="000000">
                    <a:lumMod val="75000"/>
                    <a:lumOff val="25000"/>
                  </a:srgbClr>
                </a:solidFill>
                <a:effectLst/>
                <a:uLnTx/>
                <a:uFillTx/>
                <a:latin typeface="Arial "/>
                <a:ea typeface="+mn-ea"/>
                <a:cs typeface="+mn-cs"/>
              </a:rPr>
              <a:t>2,b</a:t>
            </a:r>
          </a:p>
        </p:txBody>
      </p:sp>
      <p:grpSp>
        <p:nvGrpSpPr>
          <p:cNvPr id="7" name="Group 6">
            <a:extLst>
              <a:ext uri="{FF2B5EF4-FFF2-40B4-BE49-F238E27FC236}">
                <a16:creationId xmlns:a16="http://schemas.microsoft.com/office/drawing/2014/main" id="{A5DDD349-2F22-42F7-8195-EB11526657D0}"/>
              </a:ext>
            </a:extLst>
          </p:cNvPr>
          <p:cNvGrpSpPr/>
          <p:nvPr/>
        </p:nvGrpSpPr>
        <p:grpSpPr>
          <a:xfrm>
            <a:off x="-2419" y="5119757"/>
            <a:ext cx="5936657" cy="620429"/>
            <a:chOff x="-2419" y="5366495"/>
            <a:chExt cx="6226112" cy="620429"/>
          </a:xfrm>
        </p:grpSpPr>
        <p:sp>
          <p:nvSpPr>
            <p:cNvPr id="5" name="TextBox 4">
              <a:extLst>
                <a:ext uri="{FF2B5EF4-FFF2-40B4-BE49-F238E27FC236}">
                  <a16:creationId xmlns:a16="http://schemas.microsoft.com/office/drawing/2014/main" id="{72D0F376-4ED2-41AD-8629-09DE09C2E4DF}"/>
                </a:ext>
              </a:extLst>
            </p:cNvPr>
            <p:cNvSpPr txBox="1"/>
            <p:nvPr/>
          </p:nvSpPr>
          <p:spPr>
            <a:xfrm>
              <a:off x="0" y="5366495"/>
              <a:ext cx="9569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92" name="TextBox 91">
              <a:extLst>
                <a:ext uri="{FF2B5EF4-FFF2-40B4-BE49-F238E27FC236}">
                  <a16:creationId xmlns:a16="http://schemas.microsoft.com/office/drawing/2014/main" id="{0FAA5CC1-D53D-47EB-AE0A-B48B1714AD79}"/>
                </a:ext>
              </a:extLst>
            </p:cNvPr>
            <p:cNvSpPr txBox="1"/>
            <p:nvPr/>
          </p:nvSpPr>
          <p:spPr>
            <a:xfrm>
              <a:off x="-2419" y="5551749"/>
              <a:ext cx="7299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93" name="TextBox 92">
              <a:extLst>
                <a:ext uri="{FF2B5EF4-FFF2-40B4-BE49-F238E27FC236}">
                  <a16:creationId xmlns:a16="http://schemas.microsoft.com/office/drawing/2014/main" id="{60740A5B-BB36-45CA-9179-763235A17421}"/>
                </a:ext>
              </a:extLst>
            </p:cNvPr>
            <p:cNvSpPr txBox="1"/>
            <p:nvPr/>
          </p:nvSpPr>
          <p:spPr>
            <a:xfrm>
              <a:off x="0" y="5725314"/>
              <a:ext cx="104433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Dapagliflozin</a:t>
              </a:r>
            </a:p>
          </p:txBody>
        </p:sp>
        <p:sp>
          <p:nvSpPr>
            <p:cNvPr id="6" name="TextBox 5">
              <a:extLst>
                <a:ext uri="{FF2B5EF4-FFF2-40B4-BE49-F238E27FC236}">
                  <a16:creationId xmlns:a16="http://schemas.microsoft.com/office/drawing/2014/main" id="{CBFC816A-3790-4871-AF88-8F3D5E4C2CAB}"/>
                </a:ext>
              </a:extLst>
            </p:cNvPr>
            <p:cNvSpPr txBox="1"/>
            <p:nvPr/>
          </p:nvSpPr>
          <p:spPr>
            <a:xfrm>
              <a:off x="84846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2152</a:t>
              </a:r>
            </a:p>
          </p:txBody>
        </p:sp>
        <p:sp>
          <p:nvSpPr>
            <p:cNvPr id="96" name="TextBox 95">
              <a:extLst>
                <a:ext uri="{FF2B5EF4-FFF2-40B4-BE49-F238E27FC236}">
                  <a16:creationId xmlns:a16="http://schemas.microsoft.com/office/drawing/2014/main" id="{08088EF5-2467-4C81-8738-48AE2E4224CD}"/>
                </a:ext>
              </a:extLst>
            </p:cNvPr>
            <p:cNvSpPr txBox="1"/>
            <p:nvPr/>
          </p:nvSpPr>
          <p:spPr>
            <a:xfrm>
              <a:off x="84846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2152</a:t>
              </a:r>
            </a:p>
          </p:txBody>
        </p:sp>
        <p:sp>
          <p:nvSpPr>
            <p:cNvPr id="97" name="TextBox 96">
              <a:extLst>
                <a:ext uri="{FF2B5EF4-FFF2-40B4-BE49-F238E27FC236}">
                  <a16:creationId xmlns:a16="http://schemas.microsoft.com/office/drawing/2014/main" id="{B5922A1A-E7C0-4CA0-B58D-63C417A278C6}"/>
                </a:ext>
              </a:extLst>
            </p:cNvPr>
            <p:cNvSpPr txBox="1"/>
            <p:nvPr/>
          </p:nvSpPr>
          <p:spPr>
            <a:xfrm>
              <a:off x="145927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1993</a:t>
              </a:r>
            </a:p>
          </p:txBody>
        </p:sp>
        <p:sp>
          <p:nvSpPr>
            <p:cNvPr id="98" name="TextBox 97">
              <a:extLst>
                <a:ext uri="{FF2B5EF4-FFF2-40B4-BE49-F238E27FC236}">
                  <a16:creationId xmlns:a16="http://schemas.microsoft.com/office/drawing/2014/main" id="{4CBC4D86-AEF0-461B-8E40-B366F8557CE2}"/>
                </a:ext>
              </a:extLst>
            </p:cNvPr>
            <p:cNvSpPr txBox="1"/>
            <p:nvPr/>
          </p:nvSpPr>
          <p:spPr>
            <a:xfrm>
              <a:off x="145927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2001</a:t>
              </a:r>
            </a:p>
          </p:txBody>
        </p:sp>
        <p:sp>
          <p:nvSpPr>
            <p:cNvPr id="99" name="TextBox 98">
              <a:extLst>
                <a:ext uri="{FF2B5EF4-FFF2-40B4-BE49-F238E27FC236}">
                  <a16:creationId xmlns:a16="http://schemas.microsoft.com/office/drawing/2014/main" id="{0D5873D2-88E7-4CF6-997F-C15DE6EBC23F}"/>
                </a:ext>
              </a:extLst>
            </p:cNvPr>
            <p:cNvSpPr txBox="1"/>
            <p:nvPr/>
          </p:nvSpPr>
          <p:spPr>
            <a:xfrm>
              <a:off x="207007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1936</a:t>
              </a:r>
            </a:p>
          </p:txBody>
        </p:sp>
        <p:sp>
          <p:nvSpPr>
            <p:cNvPr id="100" name="TextBox 99">
              <a:extLst>
                <a:ext uri="{FF2B5EF4-FFF2-40B4-BE49-F238E27FC236}">
                  <a16:creationId xmlns:a16="http://schemas.microsoft.com/office/drawing/2014/main" id="{CA3264BC-4145-4670-A111-4AEFB96CDAE0}"/>
                </a:ext>
              </a:extLst>
            </p:cNvPr>
            <p:cNvSpPr txBox="1"/>
            <p:nvPr/>
          </p:nvSpPr>
          <p:spPr>
            <a:xfrm>
              <a:off x="207007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1955</a:t>
              </a:r>
            </a:p>
          </p:txBody>
        </p:sp>
        <p:sp>
          <p:nvSpPr>
            <p:cNvPr id="101" name="TextBox 100">
              <a:extLst>
                <a:ext uri="{FF2B5EF4-FFF2-40B4-BE49-F238E27FC236}">
                  <a16:creationId xmlns:a16="http://schemas.microsoft.com/office/drawing/2014/main" id="{6BCE3549-982E-45D4-92BC-FD24589B8AC1}"/>
                </a:ext>
              </a:extLst>
            </p:cNvPr>
            <p:cNvSpPr txBox="1"/>
            <p:nvPr/>
          </p:nvSpPr>
          <p:spPr>
            <a:xfrm>
              <a:off x="2670783"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1858</a:t>
              </a:r>
            </a:p>
          </p:txBody>
        </p:sp>
        <p:sp>
          <p:nvSpPr>
            <p:cNvPr id="103" name="TextBox 102">
              <a:extLst>
                <a:ext uri="{FF2B5EF4-FFF2-40B4-BE49-F238E27FC236}">
                  <a16:creationId xmlns:a16="http://schemas.microsoft.com/office/drawing/2014/main" id="{43DE9AAC-E480-4923-BF0A-7639D2106B82}"/>
                </a:ext>
              </a:extLst>
            </p:cNvPr>
            <p:cNvSpPr txBox="1"/>
            <p:nvPr/>
          </p:nvSpPr>
          <p:spPr>
            <a:xfrm>
              <a:off x="2670783"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1898</a:t>
              </a:r>
            </a:p>
          </p:txBody>
        </p:sp>
        <p:sp>
          <p:nvSpPr>
            <p:cNvPr id="104" name="TextBox 103">
              <a:extLst>
                <a:ext uri="{FF2B5EF4-FFF2-40B4-BE49-F238E27FC236}">
                  <a16:creationId xmlns:a16="http://schemas.microsoft.com/office/drawing/2014/main" id="{FC781AD4-9FAC-4E58-8E13-976C3938865C}"/>
                </a:ext>
              </a:extLst>
            </p:cNvPr>
            <p:cNvSpPr txBox="1"/>
            <p:nvPr/>
          </p:nvSpPr>
          <p:spPr>
            <a:xfrm>
              <a:off x="3293610"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1791</a:t>
              </a:r>
            </a:p>
          </p:txBody>
        </p:sp>
        <p:sp>
          <p:nvSpPr>
            <p:cNvPr id="105" name="TextBox 104">
              <a:extLst>
                <a:ext uri="{FF2B5EF4-FFF2-40B4-BE49-F238E27FC236}">
                  <a16:creationId xmlns:a16="http://schemas.microsoft.com/office/drawing/2014/main" id="{54F17394-DBED-4F2B-9839-177C8713109C}"/>
                </a:ext>
              </a:extLst>
            </p:cNvPr>
            <p:cNvSpPr txBox="1"/>
            <p:nvPr/>
          </p:nvSpPr>
          <p:spPr>
            <a:xfrm>
              <a:off x="3293610"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1841</a:t>
              </a:r>
            </a:p>
          </p:txBody>
        </p:sp>
        <p:sp>
          <p:nvSpPr>
            <p:cNvPr id="106" name="TextBox 105">
              <a:extLst>
                <a:ext uri="{FF2B5EF4-FFF2-40B4-BE49-F238E27FC236}">
                  <a16:creationId xmlns:a16="http://schemas.microsoft.com/office/drawing/2014/main" id="{F1484F7F-75C2-4406-9074-31CB76FB4014}"/>
                </a:ext>
              </a:extLst>
            </p:cNvPr>
            <p:cNvSpPr txBox="1"/>
            <p:nvPr/>
          </p:nvSpPr>
          <p:spPr>
            <a:xfrm>
              <a:off x="3905034"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1664</a:t>
              </a:r>
            </a:p>
          </p:txBody>
        </p:sp>
        <p:sp>
          <p:nvSpPr>
            <p:cNvPr id="107" name="TextBox 106">
              <a:extLst>
                <a:ext uri="{FF2B5EF4-FFF2-40B4-BE49-F238E27FC236}">
                  <a16:creationId xmlns:a16="http://schemas.microsoft.com/office/drawing/2014/main" id="{0C17AB9C-71E9-4085-B24C-F98306592B13}"/>
                </a:ext>
              </a:extLst>
            </p:cNvPr>
            <p:cNvSpPr txBox="1"/>
            <p:nvPr/>
          </p:nvSpPr>
          <p:spPr>
            <a:xfrm>
              <a:off x="3905034"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1701</a:t>
              </a:r>
            </a:p>
          </p:txBody>
        </p:sp>
        <p:sp>
          <p:nvSpPr>
            <p:cNvPr id="108" name="TextBox 107">
              <a:extLst>
                <a:ext uri="{FF2B5EF4-FFF2-40B4-BE49-F238E27FC236}">
                  <a16:creationId xmlns:a16="http://schemas.microsoft.com/office/drawing/2014/main" id="{EFABC9CB-1FEE-4457-8CE3-37A208440A49}"/>
                </a:ext>
              </a:extLst>
            </p:cNvPr>
            <p:cNvSpPr txBox="1"/>
            <p:nvPr/>
          </p:nvSpPr>
          <p:spPr>
            <a:xfrm>
              <a:off x="450850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1232</a:t>
              </a:r>
            </a:p>
          </p:txBody>
        </p:sp>
        <p:sp>
          <p:nvSpPr>
            <p:cNvPr id="109" name="TextBox 108">
              <a:extLst>
                <a:ext uri="{FF2B5EF4-FFF2-40B4-BE49-F238E27FC236}">
                  <a16:creationId xmlns:a16="http://schemas.microsoft.com/office/drawing/2014/main" id="{687CD838-6BA4-4ADE-854D-B4FE95479071}"/>
                </a:ext>
              </a:extLst>
            </p:cNvPr>
            <p:cNvSpPr txBox="1"/>
            <p:nvPr/>
          </p:nvSpPr>
          <p:spPr>
            <a:xfrm>
              <a:off x="450850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1288</a:t>
              </a:r>
            </a:p>
          </p:txBody>
        </p:sp>
        <p:sp>
          <p:nvSpPr>
            <p:cNvPr id="110" name="TextBox 109">
              <a:extLst>
                <a:ext uri="{FF2B5EF4-FFF2-40B4-BE49-F238E27FC236}">
                  <a16:creationId xmlns:a16="http://schemas.microsoft.com/office/drawing/2014/main" id="{6E0FB781-61F3-4386-9E68-2EFF78245980}"/>
                </a:ext>
              </a:extLst>
            </p:cNvPr>
            <p:cNvSpPr txBox="1"/>
            <p:nvPr/>
          </p:nvSpPr>
          <p:spPr>
            <a:xfrm>
              <a:off x="518128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774</a:t>
              </a:r>
            </a:p>
          </p:txBody>
        </p:sp>
        <p:sp>
          <p:nvSpPr>
            <p:cNvPr id="111" name="TextBox 110">
              <a:extLst>
                <a:ext uri="{FF2B5EF4-FFF2-40B4-BE49-F238E27FC236}">
                  <a16:creationId xmlns:a16="http://schemas.microsoft.com/office/drawing/2014/main" id="{7EEC5813-3188-4B53-8EE3-A36EEC78C947}"/>
                </a:ext>
              </a:extLst>
            </p:cNvPr>
            <p:cNvSpPr txBox="1"/>
            <p:nvPr/>
          </p:nvSpPr>
          <p:spPr>
            <a:xfrm>
              <a:off x="518128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831</a:t>
              </a:r>
            </a:p>
          </p:txBody>
        </p:sp>
        <p:sp>
          <p:nvSpPr>
            <p:cNvPr id="112" name="TextBox 111">
              <a:extLst>
                <a:ext uri="{FF2B5EF4-FFF2-40B4-BE49-F238E27FC236}">
                  <a16:creationId xmlns:a16="http://schemas.microsoft.com/office/drawing/2014/main" id="{A0517C79-5A2B-48B0-9459-720113433163}"/>
                </a:ext>
              </a:extLst>
            </p:cNvPr>
            <p:cNvSpPr txBox="1"/>
            <p:nvPr/>
          </p:nvSpPr>
          <p:spPr>
            <a:xfrm>
              <a:off x="578289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270</a:t>
              </a:r>
            </a:p>
          </p:txBody>
        </p:sp>
        <p:sp>
          <p:nvSpPr>
            <p:cNvPr id="113" name="TextBox 112">
              <a:extLst>
                <a:ext uri="{FF2B5EF4-FFF2-40B4-BE49-F238E27FC236}">
                  <a16:creationId xmlns:a16="http://schemas.microsoft.com/office/drawing/2014/main" id="{B8645BE0-D06A-4C5D-827C-1C914461505C}"/>
                </a:ext>
              </a:extLst>
            </p:cNvPr>
            <p:cNvSpPr txBox="1"/>
            <p:nvPr/>
          </p:nvSpPr>
          <p:spPr>
            <a:xfrm>
              <a:off x="578289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309</a:t>
              </a:r>
            </a:p>
          </p:txBody>
        </p:sp>
      </p:grpSp>
      <p:sp>
        <p:nvSpPr>
          <p:cNvPr id="137" name="TextBox 136">
            <a:extLst>
              <a:ext uri="{FF2B5EF4-FFF2-40B4-BE49-F238E27FC236}">
                <a16:creationId xmlns:a16="http://schemas.microsoft.com/office/drawing/2014/main" id="{EF78C93A-95F7-4476-9A4C-3FF510043A45}"/>
              </a:ext>
            </a:extLst>
          </p:cNvPr>
          <p:cNvSpPr txBox="1"/>
          <p:nvPr/>
        </p:nvSpPr>
        <p:spPr>
          <a:xfrm>
            <a:off x="1656678" y="1763954"/>
            <a:ext cx="394866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with and without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8" name="TextBox 137">
            <a:extLst>
              <a:ext uri="{FF2B5EF4-FFF2-40B4-BE49-F238E27FC236}">
                <a16:creationId xmlns:a16="http://schemas.microsoft.com/office/drawing/2014/main" id="{FB058794-2637-4E22-A3EF-CFEAD3DFCDCA}"/>
              </a:ext>
            </a:extLst>
          </p:cNvPr>
          <p:cNvSpPr txBox="1"/>
          <p:nvPr/>
        </p:nvSpPr>
        <p:spPr>
          <a:xfrm>
            <a:off x="7328793" y="1763954"/>
            <a:ext cx="3948661" cy="30777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and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9" name="TextBox 138">
            <a:extLst>
              <a:ext uri="{FF2B5EF4-FFF2-40B4-BE49-F238E27FC236}">
                <a16:creationId xmlns:a16="http://schemas.microsoft.com/office/drawing/2014/main" id="{EA5AEFDF-D3EF-4936-8F0A-D05D13C462DF}"/>
              </a:ext>
            </a:extLst>
          </p:cNvPr>
          <p:cNvSpPr txBox="1"/>
          <p:nvPr/>
        </p:nvSpPr>
        <p:spPr>
          <a:xfrm>
            <a:off x="436038" y="5750725"/>
            <a:ext cx="1086227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direct comparison of efficacy can be made or is intended as study designs and populations differ in these two studies</a:t>
            </a:r>
          </a:p>
        </p:txBody>
      </p:sp>
      <p:grpSp>
        <p:nvGrpSpPr>
          <p:cNvPr id="140" name="Group 139">
            <a:extLst>
              <a:ext uri="{FF2B5EF4-FFF2-40B4-BE49-F238E27FC236}">
                <a16:creationId xmlns:a16="http://schemas.microsoft.com/office/drawing/2014/main" id="{1B0955F9-01BA-4001-B1AA-64D1E43E7FED}"/>
              </a:ext>
            </a:extLst>
          </p:cNvPr>
          <p:cNvGrpSpPr/>
          <p:nvPr/>
        </p:nvGrpSpPr>
        <p:grpSpPr>
          <a:xfrm>
            <a:off x="5914698" y="5130811"/>
            <a:ext cx="6046642" cy="620429"/>
            <a:chOff x="-2419" y="5366495"/>
            <a:chExt cx="6302860" cy="620429"/>
          </a:xfrm>
        </p:grpSpPr>
        <p:sp>
          <p:nvSpPr>
            <p:cNvPr id="141" name="TextBox 140">
              <a:extLst>
                <a:ext uri="{FF2B5EF4-FFF2-40B4-BE49-F238E27FC236}">
                  <a16:creationId xmlns:a16="http://schemas.microsoft.com/office/drawing/2014/main" id="{1514BB00-52A9-4A72-BC86-463F73ACF3C4}"/>
                </a:ext>
              </a:extLst>
            </p:cNvPr>
            <p:cNvSpPr txBox="1"/>
            <p:nvPr/>
          </p:nvSpPr>
          <p:spPr>
            <a:xfrm>
              <a:off x="0" y="5366495"/>
              <a:ext cx="95109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142" name="TextBox 141">
              <a:extLst>
                <a:ext uri="{FF2B5EF4-FFF2-40B4-BE49-F238E27FC236}">
                  <a16:creationId xmlns:a16="http://schemas.microsoft.com/office/drawing/2014/main" id="{4847206B-56B4-4139-B469-D3D278D9855F}"/>
                </a:ext>
              </a:extLst>
            </p:cNvPr>
            <p:cNvSpPr txBox="1"/>
            <p:nvPr/>
          </p:nvSpPr>
          <p:spPr>
            <a:xfrm>
              <a:off x="-2419" y="5551749"/>
              <a:ext cx="7255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143" name="TextBox 142">
              <a:extLst>
                <a:ext uri="{FF2B5EF4-FFF2-40B4-BE49-F238E27FC236}">
                  <a16:creationId xmlns:a16="http://schemas.microsoft.com/office/drawing/2014/main" id="{331E7F2A-2512-4BFF-8EE3-692E7C4EBB7E}"/>
                </a:ext>
              </a:extLst>
            </p:cNvPr>
            <p:cNvSpPr txBox="1"/>
            <p:nvPr/>
          </p:nvSpPr>
          <p:spPr>
            <a:xfrm>
              <a:off x="0" y="5725314"/>
              <a:ext cx="103520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Canagliflozin</a:t>
              </a:r>
            </a:p>
          </p:txBody>
        </p:sp>
        <p:sp>
          <p:nvSpPr>
            <p:cNvPr id="144" name="TextBox 143">
              <a:extLst>
                <a:ext uri="{FF2B5EF4-FFF2-40B4-BE49-F238E27FC236}">
                  <a16:creationId xmlns:a16="http://schemas.microsoft.com/office/drawing/2014/main" id="{1370EFB9-DD0D-43E3-A372-3CC9C67B9F3D}"/>
                </a:ext>
              </a:extLst>
            </p:cNvPr>
            <p:cNvSpPr txBox="1"/>
            <p:nvPr/>
          </p:nvSpPr>
          <p:spPr>
            <a:xfrm>
              <a:off x="848467"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2199</a:t>
              </a:r>
            </a:p>
          </p:txBody>
        </p:sp>
        <p:sp>
          <p:nvSpPr>
            <p:cNvPr id="145" name="TextBox 144">
              <a:extLst>
                <a:ext uri="{FF2B5EF4-FFF2-40B4-BE49-F238E27FC236}">
                  <a16:creationId xmlns:a16="http://schemas.microsoft.com/office/drawing/2014/main" id="{636E2C2A-A9B3-4EA1-BFAF-DC1D9CB907A0}"/>
                </a:ext>
              </a:extLst>
            </p:cNvPr>
            <p:cNvSpPr txBox="1"/>
            <p:nvPr/>
          </p:nvSpPr>
          <p:spPr>
            <a:xfrm>
              <a:off x="848467"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2202</a:t>
              </a:r>
            </a:p>
          </p:txBody>
        </p:sp>
        <p:sp>
          <p:nvSpPr>
            <p:cNvPr id="146" name="TextBox 145">
              <a:extLst>
                <a:ext uri="{FF2B5EF4-FFF2-40B4-BE49-F238E27FC236}">
                  <a16:creationId xmlns:a16="http://schemas.microsoft.com/office/drawing/2014/main" id="{530EE397-E15F-4053-9F84-43E288D1376E}"/>
                </a:ext>
              </a:extLst>
            </p:cNvPr>
            <p:cNvSpPr txBox="1"/>
            <p:nvPr/>
          </p:nvSpPr>
          <p:spPr>
            <a:xfrm>
              <a:off x="145927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2178</a:t>
              </a:r>
            </a:p>
          </p:txBody>
        </p:sp>
        <p:sp>
          <p:nvSpPr>
            <p:cNvPr id="147" name="TextBox 146">
              <a:extLst>
                <a:ext uri="{FF2B5EF4-FFF2-40B4-BE49-F238E27FC236}">
                  <a16:creationId xmlns:a16="http://schemas.microsoft.com/office/drawing/2014/main" id="{FE5DC465-4441-4FB0-B6E1-E437433A2EE4}"/>
                </a:ext>
              </a:extLst>
            </p:cNvPr>
            <p:cNvSpPr txBox="1"/>
            <p:nvPr/>
          </p:nvSpPr>
          <p:spPr>
            <a:xfrm>
              <a:off x="145927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2181</a:t>
              </a:r>
            </a:p>
          </p:txBody>
        </p:sp>
        <p:sp>
          <p:nvSpPr>
            <p:cNvPr id="148" name="TextBox 147">
              <a:extLst>
                <a:ext uri="{FF2B5EF4-FFF2-40B4-BE49-F238E27FC236}">
                  <a16:creationId xmlns:a16="http://schemas.microsoft.com/office/drawing/2014/main" id="{8953628B-51C5-43FD-A98B-B28C9BE408B5}"/>
                </a:ext>
              </a:extLst>
            </p:cNvPr>
            <p:cNvSpPr txBox="1"/>
            <p:nvPr/>
          </p:nvSpPr>
          <p:spPr>
            <a:xfrm>
              <a:off x="2197164"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2132</a:t>
              </a:r>
            </a:p>
          </p:txBody>
        </p:sp>
        <p:sp>
          <p:nvSpPr>
            <p:cNvPr id="149" name="TextBox 148">
              <a:extLst>
                <a:ext uri="{FF2B5EF4-FFF2-40B4-BE49-F238E27FC236}">
                  <a16:creationId xmlns:a16="http://schemas.microsoft.com/office/drawing/2014/main" id="{14C487AA-D546-41C8-9510-651B7D70358F}"/>
                </a:ext>
              </a:extLst>
            </p:cNvPr>
            <p:cNvSpPr txBox="1"/>
            <p:nvPr/>
          </p:nvSpPr>
          <p:spPr>
            <a:xfrm>
              <a:off x="2197164"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2145</a:t>
              </a:r>
            </a:p>
          </p:txBody>
        </p:sp>
        <p:sp>
          <p:nvSpPr>
            <p:cNvPr id="150" name="TextBox 149">
              <a:extLst>
                <a:ext uri="{FF2B5EF4-FFF2-40B4-BE49-F238E27FC236}">
                  <a16:creationId xmlns:a16="http://schemas.microsoft.com/office/drawing/2014/main" id="{DB2CA4BE-8747-40FC-BC40-63098DFBBCC0}"/>
                </a:ext>
              </a:extLst>
            </p:cNvPr>
            <p:cNvSpPr txBox="1"/>
            <p:nvPr/>
          </p:nvSpPr>
          <p:spPr>
            <a:xfrm>
              <a:off x="2912350"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2047</a:t>
              </a:r>
            </a:p>
          </p:txBody>
        </p:sp>
        <p:sp>
          <p:nvSpPr>
            <p:cNvPr id="151" name="TextBox 150">
              <a:extLst>
                <a:ext uri="{FF2B5EF4-FFF2-40B4-BE49-F238E27FC236}">
                  <a16:creationId xmlns:a16="http://schemas.microsoft.com/office/drawing/2014/main" id="{00037003-2094-4F49-8A1E-DE088E14CDAF}"/>
                </a:ext>
              </a:extLst>
            </p:cNvPr>
            <p:cNvSpPr txBox="1"/>
            <p:nvPr/>
          </p:nvSpPr>
          <p:spPr>
            <a:xfrm>
              <a:off x="2912350"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2081</a:t>
              </a:r>
            </a:p>
          </p:txBody>
        </p:sp>
        <p:sp>
          <p:nvSpPr>
            <p:cNvPr id="152" name="TextBox 151">
              <a:extLst>
                <a:ext uri="{FF2B5EF4-FFF2-40B4-BE49-F238E27FC236}">
                  <a16:creationId xmlns:a16="http://schemas.microsoft.com/office/drawing/2014/main" id="{F1C60CE8-BC07-401C-BF87-2FEAAF68CFA0}"/>
                </a:ext>
              </a:extLst>
            </p:cNvPr>
            <p:cNvSpPr txBox="1"/>
            <p:nvPr/>
          </p:nvSpPr>
          <p:spPr>
            <a:xfrm>
              <a:off x="365086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1725</a:t>
              </a:r>
            </a:p>
          </p:txBody>
        </p:sp>
        <p:sp>
          <p:nvSpPr>
            <p:cNvPr id="153" name="TextBox 152">
              <a:extLst>
                <a:ext uri="{FF2B5EF4-FFF2-40B4-BE49-F238E27FC236}">
                  <a16:creationId xmlns:a16="http://schemas.microsoft.com/office/drawing/2014/main" id="{3C7C475D-0676-4A51-85F1-43C8D6C50D7C}"/>
                </a:ext>
              </a:extLst>
            </p:cNvPr>
            <p:cNvSpPr txBox="1"/>
            <p:nvPr/>
          </p:nvSpPr>
          <p:spPr>
            <a:xfrm>
              <a:off x="365086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1786</a:t>
              </a:r>
            </a:p>
          </p:txBody>
        </p:sp>
        <p:sp>
          <p:nvSpPr>
            <p:cNvPr id="154" name="TextBox 153">
              <a:extLst>
                <a:ext uri="{FF2B5EF4-FFF2-40B4-BE49-F238E27FC236}">
                  <a16:creationId xmlns:a16="http://schemas.microsoft.com/office/drawing/2014/main" id="{1CBFD9B3-70F5-4482-9844-52241FD51548}"/>
                </a:ext>
              </a:extLst>
            </p:cNvPr>
            <p:cNvSpPr txBox="1"/>
            <p:nvPr/>
          </p:nvSpPr>
          <p:spPr>
            <a:xfrm>
              <a:off x="4381416"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1129</a:t>
              </a:r>
            </a:p>
          </p:txBody>
        </p:sp>
        <p:sp>
          <p:nvSpPr>
            <p:cNvPr id="155" name="TextBox 154">
              <a:extLst>
                <a:ext uri="{FF2B5EF4-FFF2-40B4-BE49-F238E27FC236}">
                  <a16:creationId xmlns:a16="http://schemas.microsoft.com/office/drawing/2014/main" id="{B4A9BDC1-E0E3-475A-9928-9763DE79421C}"/>
                </a:ext>
              </a:extLst>
            </p:cNvPr>
            <p:cNvSpPr txBox="1"/>
            <p:nvPr/>
          </p:nvSpPr>
          <p:spPr>
            <a:xfrm>
              <a:off x="4381416"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1211</a:t>
              </a:r>
            </a:p>
          </p:txBody>
        </p:sp>
        <p:sp>
          <p:nvSpPr>
            <p:cNvPr id="156" name="TextBox 155">
              <a:extLst>
                <a:ext uri="{FF2B5EF4-FFF2-40B4-BE49-F238E27FC236}">
                  <a16:creationId xmlns:a16="http://schemas.microsoft.com/office/drawing/2014/main" id="{3F568D33-D166-4C41-BB59-C02CB2879C75}"/>
                </a:ext>
              </a:extLst>
            </p:cNvPr>
            <p:cNvSpPr txBox="1"/>
            <p:nvPr/>
          </p:nvSpPr>
          <p:spPr>
            <a:xfrm>
              <a:off x="5154806"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621</a:t>
              </a:r>
            </a:p>
          </p:txBody>
        </p:sp>
        <p:sp>
          <p:nvSpPr>
            <p:cNvPr id="157" name="TextBox 156">
              <a:extLst>
                <a:ext uri="{FF2B5EF4-FFF2-40B4-BE49-F238E27FC236}">
                  <a16:creationId xmlns:a16="http://schemas.microsoft.com/office/drawing/2014/main" id="{D9876081-5700-4861-A34A-CEA672081A5E}"/>
                </a:ext>
              </a:extLst>
            </p:cNvPr>
            <p:cNvSpPr txBox="1"/>
            <p:nvPr/>
          </p:nvSpPr>
          <p:spPr>
            <a:xfrm>
              <a:off x="5154806"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646</a:t>
              </a:r>
            </a:p>
          </p:txBody>
        </p:sp>
        <p:sp>
          <p:nvSpPr>
            <p:cNvPr id="158" name="TextBox 157">
              <a:extLst>
                <a:ext uri="{FF2B5EF4-FFF2-40B4-BE49-F238E27FC236}">
                  <a16:creationId xmlns:a16="http://schemas.microsoft.com/office/drawing/2014/main" id="{96667CA4-8E4A-4ABC-84A0-23C4644F29AB}"/>
                </a:ext>
              </a:extLst>
            </p:cNvPr>
            <p:cNvSpPr txBox="1"/>
            <p:nvPr/>
          </p:nvSpPr>
          <p:spPr>
            <a:xfrm>
              <a:off x="5862323"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170</a:t>
              </a:r>
            </a:p>
          </p:txBody>
        </p:sp>
        <p:sp>
          <p:nvSpPr>
            <p:cNvPr id="159" name="TextBox 158">
              <a:extLst>
                <a:ext uri="{FF2B5EF4-FFF2-40B4-BE49-F238E27FC236}">
                  <a16:creationId xmlns:a16="http://schemas.microsoft.com/office/drawing/2014/main" id="{6313EAAB-B4CD-4C85-BF91-FE5ECD90F7BB}"/>
                </a:ext>
              </a:extLst>
            </p:cNvPr>
            <p:cNvSpPr txBox="1"/>
            <p:nvPr/>
          </p:nvSpPr>
          <p:spPr>
            <a:xfrm>
              <a:off x="5862323"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196</a:t>
              </a:r>
            </a:p>
          </p:txBody>
        </p:sp>
      </p:grpSp>
      <p:sp>
        <p:nvSpPr>
          <p:cNvPr id="160" name="Down Arrow 32">
            <a:extLst>
              <a:ext uri="{FF2B5EF4-FFF2-40B4-BE49-F238E27FC236}">
                <a16:creationId xmlns:a16="http://schemas.microsoft.com/office/drawing/2014/main" id="{8EC9CB1F-7111-4CCC-8C88-165F74AEF1A7}"/>
              </a:ext>
            </a:extLst>
          </p:cNvPr>
          <p:cNvSpPr/>
          <p:nvPr/>
        </p:nvSpPr>
        <p:spPr>
          <a:xfrm>
            <a:off x="7110101" y="2931016"/>
            <a:ext cx="1194700" cy="1208488"/>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30%</a:t>
            </a:r>
            <a:r>
              <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a:rPr>
              <a:t>​</a:t>
            </a:r>
            <a:endParaRPr kumimoji="0" lang="en-US" sz="18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RRR</a:t>
            </a:r>
            <a:endPar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p:txBody>
      </p:sp>
    </p:spTree>
    <p:extLst>
      <p:ext uri="{BB962C8B-B14F-4D97-AF65-F5344CB8AC3E}">
        <p14:creationId xmlns:p14="http://schemas.microsoft.com/office/powerpoint/2010/main" val="1850099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1790-560F-45D0-9FB2-09261A8B23C1}"/>
              </a:ext>
            </a:extLst>
          </p:cNvPr>
          <p:cNvSpPr>
            <a:spLocks noGrp="1"/>
          </p:cNvSpPr>
          <p:nvPr>
            <p:ph type="title"/>
          </p:nvPr>
        </p:nvSpPr>
        <p:spPr/>
        <p:txBody>
          <a:bodyPr>
            <a:normAutofit fontScale="90000"/>
          </a:bodyPr>
          <a:lstStyle/>
          <a:p>
            <a:r>
              <a:rPr lang="en-US"/>
              <a:t>Semaglutide: New or Worsening Nephropathy* </a:t>
            </a:r>
            <a:br>
              <a:rPr lang="en-US"/>
            </a:br>
            <a:r>
              <a:rPr lang="en-US"/>
              <a:t>(SUSTAIN-6)</a:t>
            </a:r>
          </a:p>
        </p:txBody>
      </p:sp>
      <p:sp>
        <p:nvSpPr>
          <p:cNvPr id="3" name="Slide Number Placeholder 2">
            <a:extLst>
              <a:ext uri="{FF2B5EF4-FFF2-40B4-BE49-F238E27FC236}">
                <a16:creationId xmlns:a16="http://schemas.microsoft.com/office/drawing/2014/main" id="{30743C7D-1965-403D-8277-37B4A8FF69C4}"/>
              </a:ext>
            </a:extLst>
          </p:cNvPr>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695645B6-DF24-4414-891C-0B31D7B9BCC8}" type="slidenum">
              <a:rPr kumimoji="0" lang="en-CA"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57</a:t>
            </a:fld>
            <a:endParaRPr kumimoji="0" lang="en-CA" sz="933"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12423428-67E8-4804-98F4-F89BC1A2F5BB}"/>
              </a:ext>
            </a:extLst>
          </p:cNvPr>
          <p:cNvSpPr>
            <a:spLocks noGrp="1"/>
          </p:cNvSpPr>
          <p:nvPr>
            <p:ph type="body" sz="quarter" idx="13"/>
          </p:nvPr>
        </p:nvSpPr>
        <p:spPr/>
        <p:txBody>
          <a:bodyPr/>
          <a:lstStyle/>
          <a:p>
            <a:r>
              <a:rPr lang="en-CA"/>
              <a:t>*New onset of persistent macroalbuminuria, or persistent doubling of serum creatinine level and creatinine clearance per MDRD &lt;45 mL/min/1.73 m2, or the need</a:t>
            </a:r>
          </a:p>
          <a:p>
            <a:r>
              <a:rPr lang="en-CA"/>
              <a:t>for continuous renal replacement therapy (in the absence of an acute reversible cause) or death due to renal disease.</a:t>
            </a:r>
          </a:p>
          <a:p>
            <a:r>
              <a:rPr lang="en-CA"/>
              <a:t>Supplemental appendix to: </a:t>
            </a:r>
            <a:r>
              <a:rPr lang="en-CA" err="1"/>
              <a:t>Marso</a:t>
            </a:r>
            <a:r>
              <a:rPr lang="en-CA"/>
              <a:t> S, et al. </a:t>
            </a:r>
            <a:r>
              <a:rPr lang="en-CA" i="1"/>
              <a:t>N Engl J Med </a:t>
            </a:r>
            <a:r>
              <a:rPr lang="en-CA"/>
              <a:t>2016; 375(19):1834-44</a:t>
            </a:r>
          </a:p>
        </p:txBody>
      </p:sp>
      <p:graphicFrame>
        <p:nvGraphicFramePr>
          <p:cNvPr id="27" name="Table 26">
            <a:extLst>
              <a:ext uri="{FF2B5EF4-FFF2-40B4-BE49-F238E27FC236}">
                <a16:creationId xmlns:a16="http://schemas.microsoft.com/office/drawing/2014/main" id="{89171894-875F-4B8A-B244-72FE5EA178FA}"/>
              </a:ext>
            </a:extLst>
          </p:cNvPr>
          <p:cNvGraphicFramePr>
            <a:graphicFrameLocks noGrp="1"/>
          </p:cNvGraphicFramePr>
          <p:nvPr/>
        </p:nvGraphicFramePr>
        <p:xfrm>
          <a:off x="457201" y="5434833"/>
          <a:ext cx="10071100" cy="548640"/>
        </p:xfrm>
        <a:graphic>
          <a:graphicData uri="http://schemas.openxmlformats.org/drawingml/2006/table">
            <a:tbl>
              <a:tblPr bandRow="1">
                <a:tableStyleId>{6E25E649-3F16-4E02-A733-19D2CDBF48F0}</a:tableStyleId>
              </a:tblPr>
              <a:tblGrid>
                <a:gridCol w="1258887">
                  <a:extLst>
                    <a:ext uri="{9D8B030D-6E8A-4147-A177-3AD203B41FA5}">
                      <a16:colId xmlns:a16="http://schemas.microsoft.com/office/drawing/2014/main" val="3514820905"/>
                    </a:ext>
                  </a:extLst>
                </a:gridCol>
                <a:gridCol w="1142140">
                  <a:extLst>
                    <a:ext uri="{9D8B030D-6E8A-4147-A177-3AD203B41FA5}">
                      <a16:colId xmlns:a16="http://schemas.microsoft.com/office/drawing/2014/main" val="70852036"/>
                    </a:ext>
                  </a:extLst>
                </a:gridCol>
                <a:gridCol w="1212100">
                  <a:extLst>
                    <a:ext uri="{9D8B030D-6E8A-4147-A177-3AD203B41FA5}">
                      <a16:colId xmlns:a16="http://schemas.microsoft.com/office/drawing/2014/main" val="3203358619"/>
                    </a:ext>
                  </a:extLst>
                </a:gridCol>
                <a:gridCol w="1262461">
                  <a:extLst>
                    <a:ext uri="{9D8B030D-6E8A-4147-A177-3AD203B41FA5}">
                      <a16:colId xmlns:a16="http://schemas.microsoft.com/office/drawing/2014/main" val="3231164520"/>
                    </a:ext>
                  </a:extLst>
                </a:gridCol>
                <a:gridCol w="1311017">
                  <a:extLst>
                    <a:ext uri="{9D8B030D-6E8A-4147-A177-3AD203B41FA5}">
                      <a16:colId xmlns:a16="http://schemas.microsoft.com/office/drawing/2014/main" val="1137280989"/>
                    </a:ext>
                  </a:extLst>
                </a:gridCol>
                <a:gridCol w="1246275">
                  <a:extLst>
                    <a:ext uri="{9D8B030D-6E8A-4147-A177-3AD203B41FA5}">
                      <a16:colId xmlns:a16="http://schemas.microsoft.com/office/drawing/2014/main" val="2880077178"/>
                    </a:ext>
                  </a:extLst>
                </a:gridCol>
                <a:gridCol w="1262461">
                  <a:extLst>
                    <a:ext uri="{9D8B030D-6E8A-4147-A177-3AD203B41FA5}">
                      <a16:colId xmlns:a16="http://schemas.microsoft.com/office/drawing/2014/main" val="2175898782"/>
                    </a:ext>
                  </a:extLst>
                </a:gridCol>
                <a:gridCol w="1375759">
                  <a:extLst>
                    <a:ext uri="{9D8B030D-6E8A-4147-A177-3AD203B41FA5}">
                      <a16:colId xmlns:a16="http://schemas.microsoft.com/office/drawing/2014/main" val="1137684922"/>
                    </a:ext>
                  </a:extLst>
                </a:gridCol>
              </a:tblGrid>
              <a:tr h="274320">
                <a:tc>
                  <a:txBody>
                    <a:bodyPr/>
                    <a:lstStyle/>
                    <a:p>
                      <a:pPr algn="l"/>
                      <a:r>
                        <a:rPr lang="en-CA" sz="1400" b="0" err="1">
                          <a:solidFill>
                            <a:schemeClr val="bg1"/>
                          </a:solidFill>
                        </a:rPr>
                        <a:t>Semaglutide</a:t>
                      </a:r>
                      <a:endParaRPr lang="en-CA" sz="1400" b="0">
                        <a:solidFill>
                          <a:schemeClr val="bg1"/>
                        </a:solidFill>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CA" sz="1200">
                          <a:solidFill>
                            <a:srgbClr val="727272"/>
                          </a:solidFill>
                        </a:rPr>
                        <a:t>1,648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1,630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1,605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1,580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1,563</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1,541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1,525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5861388"/>
                  </a:ext>
                </a:extLst>
              </a:tr>
              <a:tr h="274320">
                <a:tc>
                  <a:txBody>
                    <a:bodyPr/>
                    <a:lstStyle/>
                    <a:p>
                      <a:pPr algn="l"/>
                      <a:r>
                        <a:rPr lang="en-CA" sz="1400" b="0">
                          <a:solidFill>
                            <a:schemeClr val="bg1"/>
                          </a:solidFill>
                        </a:rPr>
                        <a:t>Placebo</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r>
                        <a:rPr lang="en-CA" sz="1200">
                          <a:solidFill>
                            <a:srgbClr val="727272"/>
                          </a:solidFill>
                        </a:rPr>
                        <a:t>1,649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1,629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1,570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1,545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1,518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1,498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1,471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736211"/>
                  </a:ext>
                </a:extLst>
              </a:tr>
            </a:tbl>
          </a:graphicData>
        </a:graphic>
      </p:graphicFrame>
      <p:sp>
        <p:nvSpPr>
          <p:cNvPr id="28" name="TextBox 27">
            <a:extLst>
              <a:ext uri="{FF2B5EF4-FFF2-40B4-BE49-F238E27FC236}">
                <a16:creationId xmlns:a16="http://schemas.microsoft.com/office/drawing/2014/main" id="{6D1DD6C9-8DCF-4676-87B6-F9141B224840}"/>
              </a:ext>
            </a:extLst>
          </p:cNvPr>
          <p:cNvSpPr txBox="1"/>
          <p:nvPr/>
        </p:nvSpPr>
        <p:spPr>
          <a:xfrm>
            <a:off x="597258" y="5174537"/>
            <a:ext cx="1021433" cy="297454"/>
          </a:xfrm>
          <a:prstGeom prst="rect">
            <a:avLst/>
          </a:prstGeom>
          <a:noFill/>
        </p:spPr>
        <p:txBody>
          <a:bodyPr wrap="none" rtlCol="0">
            <a:spAutoFit/>
          </a:body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sym typeface="Gill Sans" pitchFamily="-84" charset="0"/>
              </a:rPr>
              <a:t>No. at Risk</a:t>
            </a:r>
            <a:endParaRPr kumimoji="0" lang="en-GB" sz="1333" b="0" i="0" u="none" strike="noStrike" kern="1200" cap="none" spc="0" normalizeH="0" baseline="0" noProof="0">
              <a:ln>
                <a:noFill/>
              </a:ln>
              <a:solidFill>
                <a:srgbClr val="FFFFFF">
                  <a:lumMod val="50000"/>
                </a:srgbClr>
              </a:solidFill>
              <a:effectLst/>
              <a:uLnTx/>
              <a:uFillTx/>
              <a:latin typeface="Arial" pitchFamily="34" charset="0"/>
              <a:ea typeface="MS Mincho" pitchFamily="49" charset="-128"/>
              <a:cs typeface="+mn-cs"/>
              <a:sym typeface="Gill Sans" pitchFamily="-84" charset="0"/>
            </a:endParaRPr>
          </a:p>
        </p:txBody>
      </p:sp>
      <p:grpSp>
        <p:nvGrpSpPr>
          <p:cNvPr id="31" name="Group 30">
            <a:extLst>
              <a:ext uri="{FF2B5EF4-FFF2-40B4-BE49-F238E27FC236}">
                <a16:creationId xmlns:a16="http://schemas.microsoft.com/office/drawing/2014/main" id="{CF2513BC-E962-427C-9C20-1E98F98D51D6}"/>
              </a:ext>
            </a:extLst>
          </p:cNvPr>
          <p:cNvGrpSpPr/>
          <p:nvPr/>
        </p:nvGrpSpPr>
        <p:grpSpPr>
          <a:xfrm>
            <a:off x="2921000" y="1618975"/>
            <a:ext cx="8111067" cy="2253983"/>
            <a:chOff x="2227241" y="4104861"/>
            <a:chExt cx="14206559" cy="3380975"/>
          </a:xfrm>
        </p:grpSpPr>
        <p:grpSp>
          <p:nvGrpSpPr>
            <p:cNvPr id="32" name="Group 31">
              <a:extLst>
                <a:ext uri="{FF2B5EF4-FFF2-40B4-BE49-F238E27FC236}">
                  <a16:creationId xmlns:a16="http://schemas.microsoft.com/office/drawing/2014/main" id="{71F2C800-3B73-4D29-B6C5-BB8CB6D1BC03}"/>
                </a:ext>
              </a:extLst>
            </p:cNvPr>
            <p:cNvGrpSpPr/>
            <p:nvPr/>
          </p:nvGrpSpPr>
          <p:grpSpPr>
            <a:xfrm>
              <a:off x="2979041" y="7116504"/>
              <a:ext cx="13198472" cy="369332"/>
              <a:chOff x="2979041" y="7116504"/>
              <a:chExt cx="13198472" cy="369332"/>
            </a:xfrm>
          </p:grpSpPr>
          <p:sp>
            <p:nvSpPr>
              <p:cNvPr id="58" name="TextBox 57">
                <a:extLst>
                  <a:ext uri="{FF2B5EF4-FFF2-40B4-BE49-F238E27FC236}">
                    <a16:creationId xmlns:a16="http://schemas.microsoft.com/office/drawing/2014/main" id="{50DF9882-B804-417A-8EF6-468288727D88}"/>
                  </a:ext>
                </a:extLst>
              </p:cNvPr>
              <p:cNvSpPr txBox="1"/>
              <p:nvPr/>
            </p:nvSpPr>
            <p:spPr>
              <a:xfrm>
                <a:off x="391862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59" name="TextBox 58">
                <a:extLst>
                  <a:ext uri="{FF2B5EF4-FFF2-40B4-BE49-F238E27FC236}">
                    <a16:creationId xmlns:a16="http://schemas.microsoft.com/office/drawing/2014/main" id="{E84248EC-000C-4045-A5A7-ACB8A5F70BC2}"/>
                  </a:ext>
                </a:extLst>
              </p:cNvPr>
              <p:cNvSpPr txBox="1"/>
              <p:nvPr/>
            </p:nvSpPr>
            <p:spPr>
              <a:xfrm>
                <a:off x="297904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0" name="TextBox 59">
                <a:extLst>
                  <a:ext uri="{FF2B5EF4-FFF2-40B4-BE49-F238E27FC236}">
                    <a16:creationId xmlns:a16="http://schemas.microsoft.com/office/drawing/2014/main" id="{C4288DEF-734B-4B07-94DB-E454F9645146}"/>
                  </a:ext>
                </a:extLst>
              </p:cNvPr>
              <p:cNvSpPr txBox="1"/>
              <p:nvPr/>
            </p:nvSpPr>
            <p:spPr>
              <a:xfrm>
                <a:off x="579779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1" name="TextBox 60">
                <a:extLst>
                  <a:ext uri="{FF2B5EF4-FFF2-40B4-BE49-F238E27FC236}">
                    <a16:creationId xmlns:a16="http://schemas.microsoft.com/office/drawing/2014/main" id="{63662A7A-1731-4F49-914E-958EC7556CC2}"/>
                  </a:ext>
                </a:extLst>
              </p:cNvPr>
              <p:cNvSpPr txBox="1"/>
              <p:nvPr/>
            </p:nvSpPr>
            <p:spPr>
              <a:xfrm>
                <a:off x="485821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2" name="TextBox 61">
                <a:extLst>
                  <a:ext uri="{FF2B5EF4-FFF2-40B4-BE49-F238E27FC236}">
                    <a16:creationId xmlns:a16="http://schemas.microsoft.com/office/drawing/2014/main" id="{BFD6A61F-83F3-43A5-B0DA-54551AE385C8}"/>
                  </a:ext>
                </a:extLst>
              </p:cNvPr>
              <p:cNvSpPr txBox="1"/>
              <p:nvPr/>
            </p:nvSpPr>
            <p:spPr>
              <a:xfrm>
                <a:off x="767697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3" name="TextBox 62">
                <a:extLst>
                  <a:ext uri="{FF2B5EF4-FFF2-40B4-BE49-F238E27FC236}">
                    <a16:creationId xmlns:a16="http://schemas.microsoft.com/office/drawing/2014/main" id="{ED6B1654-769D-46A4-9735-F2306D38ECF1}"/>
                  </a:ext>
                </a:extLst>
              </p:cNvPr>
              <p:cNvSpPr txBox="1"/>
              <p:nvPr/>
            </p:nvSpPr>
            <p:spPr>
              <a:xfrm>
                <a:off x="673738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4" name="TextBox 63">
                <a:extLst>
                  <a:ext uri="{FF2B5EF4-FFF2-40B4-BE49-F238E27FC236}">
                    <a16:creationId xmlns:a16="http://schemas.microsoft.com/office/drawing/2014/main" id="{C7F70D4E-BFC6-46B6-8924-FF3A6C613812}"/>
                  </a:ext>
                </a:extLst>
              </p:cNvPr>
              <p:cNvSpPr txBox="1"/>
              <p:nvPr/>
            </p:nvSpPr>
            <p:spPr>
              <a:xfrm>
                <a:off x="955614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5" name="TextBox 64">
                <a:extLst>
                  <a:ext uri="{FF2B5EF4-FFF2-40B4-BE49-F238E27FC236}">
                    <a16:creationId xmlns:a16="http://schemas.microsoft.com/office/drawing/2014/main" id="{14AED7A8-440A-450F-83A1-103F5E0D5795}"/>
                  </a:ext>
                </a:extLst>
              </p:cNvPr>
              <p:cNvSpPr txBox="1"/>
              <p:nvPr/>
            </p:nvSpPr>
            <p:spPr>
              <a:xfrm>
                <a:off x="861655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6" name="TextBox 65">
                <a:extLst>
                  <a:ext uri="{FF2B5EF4-FFF2-40B4-BE49-F238E27FC236}">
                    <a16:creationId xmlns:a16="http://schemas.microsoft.com/office/drawing/2014/main" id="{26691A6D-3DE3-424E-800F-D1B0DC375917}"/>
                  </a:ext>
                </a:extLst>
              </p:cNvPr>
              <p:cNvSpPr txBox="1"/>
              <p:nvPr/>
            </p:nvSpPr>
            <p:spPr>
              <a:xfrm>
                <a:off x="1143531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7" name="TextBox 66">
                <a:extLst>
                  <a:ext uri="{FF2B5EF4-FFF2-40B4-BE49-F238E27FC236}">
                    <a16:creationId xmlns:a16="http://schemas.microsoft.com/office/drawing/2014/main" id="{4C6E7C40-988F-406C-80F7-33561EE1DC3E}"/>
                  </a:ext>
                </a:extLst>
              </p:cNvPr>
              <p:cNvSpPr txBox="1"/>
              <p:nvPr/>
            </p:nvSpPr>
            <p:spPr>
              <a:xfrm>
                <a:off x="1049572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8" name="TextBox 67">
                <a:extLst>
                  <a:ext uri="{FF2B5EF4-FFF2-40B4-BE49-F238E27FC236}">
                    <a16:creationId xmlns:a16="http://schemas.microsoft.com/office/drawing/2014/main" id="{154BB8C4-05CD-4EC3-84C2-62D0F7D7647B}"/>
                  </a:ext>
                </a:extLst>
              </p:cNvPr>
              <p:cNvSpPr txBox="1"/>
              <p:nvPr/>
            </p:nvSpPr>
            <p:spPr>
              <a:xfrm>
                <a:off x="1331448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9" name="TextBox 68">
                <a:extLst>
                  <a:ext uri="{FF2B5EF4-FFF2-40B4-BE49-F238E27FC236}">
                    <a16:creationId xmlns:a16="http://schemas.microsoft.com/office/drawing/2014/main" id="{46A5B3C5-2F87-4A18-9093-42EB6173E62C}"/>
                  </a:ext>
                </a:extLst>
              </p:cNvPr>
              <p:cNvSpPr txBox="1"/>
              <p:nvPr/>
            </p:nvSpPr>
            <p:spPr>
              <a:xfrm>
                <a:off x="1237490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0" name="TextBox 69">
                <a:extLst>
                  <a:ext uri="{FF2B5EF4-FFF2-40B4-BE49-F238E27FC236}">
                    <a16:creationId xmlns:a16="http://schemas.microsoft.com/office/drawing/2014/main" id="{1225D294-CDEA-4A7B-A6E7-3C7988A73FF3}"/>
                  </a:ext>
                </a:extLst>
              </p:cNvPr>
              <p:cNvSpPr txBox="1"/>
              <p:nvPr/>
            </p:nvSpPr>
            <p:spPr>
              <a:xfrm>
                <a:off x="1425407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1" name="TextBox 70">
                <a:extLst>
                  <a:ext uri="{FF2B5EF4-FFF2-40B4-BE49-F238E27FC236}">
                    <a16:creationId xmlns:a16="http://schemas.microsoft.com/office/drawing/2014/main" id="{26E7F112-72B0-4B25-A870-D12C954E6077}"/>
                  </a:ext>
                </a:extLst>
              </p:cNvPr>
              <p:cNvSpPr txBox="1"/>
              <p:nvPr/>
            </p:nvSpPr>
            <p:spPr>
              <a:xfrm>
                <a:off x="1573636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109</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2" name="TextBox 71">
                <a:extLst>
                  <a:ext uri="{FF2B5EF4-FFF2-40B4-BE49-F238E27FC236}">
                    <a16:creationId xmlns:a16="http://schemas.microsoft.com/office/drawing/2014/main" id="{8F4C5559-48F8-436D-A8C7-13B783E8A466}"/>
                  </a:ext>
                </a:extLst>
              </p:cNvPr>
              <p:cNvSpPr txBox="1"/>
              <p:nvPr/>
            </p:nvSpPr>
            <p:spPr>
              <a:xfrm>
                <a:off x="1519365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nvGrpSpPr>
            <p:cNvPr id="34" name="Group 33">
              <a:extLst>
                <a:ext uri="{FF2B5EF4-FFF2-40B4-BE49-F238E27FC236}">
                  <a16:creationId xmlns:a16="http://schemas.microsoft.com/office/drawing/2014/main" id="{8DE41CB3-7DF5-4B51-90CA-6ACE2465B56A}"/>
                </a:ext>
              </a:extLst>
            </p:cNvPr>
            <p:cNvGrpSpPr/>
            <p:nvPr/>
          </p:nvGrpSpPr>
          <p:grpSpPr>
            <a:xfrm>
              <a:off x="3171825" y="4298950"/>
              <a:ext cx="13261975" cy="2771775"/>
              <a:chOff x="3171825" y="4298950"/>
              <a:chExt cx="13261975" cy="2771775"/>
            </a:xfrm>
          </p:grpSpPr>
          <p:sp>
            <p:nvSpPr>
              <p:cNvPr id="53" name="Line 75">
                <a:extLst>
                  <a:ext uri="{FF2B5EF4-FFF2-40B4-BE49-F238E27FC236}">
                    <a16:creationId xmlns:a16="http://schemas.microsoft.com/office/drawing/2014/main" id="{26B6C8E5-A515-41F0-9ACC-7A5392EE6566}"/>
                  </a:ext>
                </a:extLst>
              </p:cNvPr>
              <p:cNvSpPr>
                <a:spLocks noChangeShapeType="1"/>
              </p:cNvSpPr>
              <p:nvPr/>
            </p:nvSpPr>
            <p:spPr bwMode="auto">
              <a:xfrm flipV="1">
                <a:off x="3171825" y="4298950"/>
                <a:ext cx="0" cy="2674938"/>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54" name="Line 77">
                <a:extLst>
                  <a:ext uri="{FF2B5EF4-FFF2-40B4-BE49-F238E27FC236}">
                    <a16:creationId xmlns:a16="http://schemas.microsoft.com/office/drawing/2014/main" id="{E5B7CCF0-9AD2-4456-AC85-3B6716957A20}"/>
                  </a:ext>
                </a:extLst>
              </p:cNvPr>
              <p:cNvSpPr>
                <a:spLocks noChangeShapeType="1"/>
              </p:cNvSpPr>
              <p:nvPr/>
            </p:nvSpPr>
            <p:spPr bwMode="auto">
              <a:xfrm>
                <a:off x="3171825" y="6973888"/>
                <a:ext cx="12820650" cy="0"/>
              </a:xfrm>
              <a:prstGeom prst="line">
                <a:avLst/>
              </a:prstGeom>
              <a:noFill/>
              <a:ln w="9525" cap="flat">
                <a:solidFill>
                  <a:srgbClr val="DEDEDE"/>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55" name="Freeform 78">
                <a:extLst>
                  <a:ext uri="{FF2B5EF4-FFF2-40B4-BE49-F238E27FC236}">
                    <a16:creationId xmlns:a16="http://schemas.microsoft.com/office/drawing/2014/main" id="{098C8EAD-7FCF-4852-ADBA-E25E180D6785}"/>
                  </a:ext>
                </a:extLst>
              </p:cNvPr>
              <p:cNvSpPr>
                <a:spLocks noEditPoints="1"/>
              </p:cNvSpPr>
              <p:nvPr/>
            </p:nvSpPr>
            <p:spPr bwMode="auto">
              <a:xfrm>
                <a:off x="3171825" y="6973888"/>
                <a:ext cx="13182600" cy="66675"/>
              </a:xfrm>
              <a:custGeom>
                <a:avLst/>
                <a:gdLst>
                  <a:gd name="T0" fmla="*/ 0 w 8304"/>
                  <a:gd name="T1" fmla="*/ 0 h 42"/>
                  <a:gd name="T2" fmla="*/ 0 w 8304"/>
                  <a:gd name="T3" fmla="*/ 42 h 42"/>
                  <a:gd name="T4" fmla="*/ 589 w 8304"/>
                  <a:gd name="T5" fmla="*/ 0 h 42"/>
                  <a:gd name="T6" fmla="*/ 589 w 8304"/>
                  <a:gd name="T7" fmla="*/ 42 h 42"/>
                  <a:gd name="T8" fmla="*/ 1183 w 8304"/>
                  <a:gd name="T9" fmla="*/ 0 h 42"/>
                  <a:gd name="T10" fmla="*/ 1183 w 8304"/>
                  <a:gd name="T11" fmla="*/ 42 h 42"/>
                  <a:gd name="T12" fmla="*/ 1778 w 8304"/>
                  <a:gd name="T13" fmla="*/ 0 h 42"/>
                  <a:gd name="T14" fmla="*/ 1778 w 8304"/>
                  <a:gd name="T15" fmla="*/ 42 h 42"/>
                  <a:gd name="T16" fmla="*/ 2372 w 8304"/>
                  <a:gd name="T17" fmla="*/ 0 h 42"/>
                  <a:gd name="T18" fmla="*/ 2372 w 8304"/>
                  <a:gd name="T19" fmla="*/ 42 h 42"/>
                  <a:gd name="T20" fmla="*/ 2966 w 8304"/>
                  <a:gd name="T21" fmla="*/ 0 h 42"/>
                  <a:gd name="T22" fmla="*/ 2966 w 8304"/>
                  <a:gd name="T23" fmla="*/ 42 h 42"/>
                  <a:gd name="T24" fmla="*/ 3561 w 8304"/>
                  <a:gd name="T25" fmla="*/ 0 h 42"/>
                  <a:gd name="T26" fmla="*/ 3561 w 8304"/>
                  <a:gd name="T27" fmla="*/ 42 h 42"/>
                  <a:gd name="T28" fmla="*/ 4155 w 8304"/>
                  <a:gd name="T29" fmla="*/ 0 h 42"/>
                  <a:gd name="T30" fmla="*/ 4155 w 8304"/>
                  <a:gd name="T31" fmla="*/ 42 h 42"/>
                  <a:gd name="T32" fmla="*/ 4744 w 8304"/>
                  <a:gd name="T33" fmla="*/ 0 h 42"/>
                  <a:gd name="T34" fmla="*/ 4744 w 8304"/>
                  <a:gd name="T35" fmla="*/ 42 h 42"/>
                  <a:gd name="T36" fmla="*/ 5338 w 8304"/>
                  <a:gd name="T37" fmla="*/ 0 h 42"/>
                  <a:gd name="T38" fmla="*/ 5338 w 8304"/>
                  <a:gd name="T39" fmla="*/ 42 h 42"/>
                  <a:gd name="T40" fmla="*/ 5932 w 8304"/>
                  <a:gd name="T41" fmla="*/ 0 h 42"/>
                  <a:gd name="T42" fmla="*/ 5932 w 8304"/>
                  <a:gd name="T43" fmla="*/ 42 h 42"/>
                  <a:gd name="T44" fmla="*/ 6527 w 8304"/>
                  <a:gd name="T45" fmla="*/ 0 h 42"/>
                  <a:gd name="T46" fmla="*/ 6527 w 8304"/>
                  <a:gd name="T47" fmla="*/ 42 h 42"/>
                  <a:gd name="T48" fmla="*/ 7121 w 8304"/>
                  <a:gd name="T49" fmla="*/ 0 h 42"/>
                  <a:gd name="T50" fmla="*/ 7121 w 8304"/>
                  <a:gd name="T51" fmla="*/ 42 h 42"/>
                  <a:gd name="T52" fmla="*/ 7715 w 8304"/>
                  <a:gd name="T53" fmla="*/ 0 h 42"/>
                  <a:gd name="T54" fmla="*/ 7715 w 8304"/>
                  <a:gd name="T55" fmla="*/ 42 h 42"/>
                  <a:gd name="T56" fmla="*/ 8304 w 8304"/>
                  <a:gd name="T57" fmla="*/ 0 h 42"/>
                  <a:gd name="T58" fmla="*/ 8304 w 8304"/>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04" h="42">
                    <a:moveTo>
                      <a:pt x="0" y="0"/>
                    </a:moveTo>
                    <a:lnTo>
                      <a:pt x="0" y="42"/>
                    </a:lnTo>
                    <a:moveTo>
                      <a:pt x="589" y="0"/>
                    </a:moveTo>
                    <a:lnTo>
                      <a:pt x="589" y="42"/>
                    </a:lnTo>
                    <a:moveTo>
                      <a:pt x="1183" y="0"/>
                    </a:moveTo>
                    <a:lnTo>
                      <a:pt x="1183" y="42"/>
                    </a:lnTo>
                    <a:moveTo>
                      <a:pt x="1778" y="0"/>
                    </a:moveTo>
                    <a:lnTo>
                      <a:pt x="1778" y="42"/>
                    </a:lnTo>
                    <a:moveTo>
                      <a:pt x="2372" y="0"/>
                    </a:moveTo>
                    <a:lnTo>
                      <a:pt x="2372" y="42"/>
                    </a:lnTo>
                    <a:moveTo>
                      <a:pt x="2966" y="0"/>
                    </a:moveTo>
                    <a:lnTo>
                      <a:pt x="2966" y="42"/>
                    </a:lnTo>
                    <a:moveTo>
                      <a:pt x="3561" y="0"/>
                    </a:moveTo>
                    <a:lnTo>
                      <a:pt x="3561" y="42"/>
                    </a:lnTo>
                    <a:moveTo>
                      <a:pt x="4155" y="0"/>
                    </a:moveTo>
                    <a:lnTo>
                      <a:pt x="4155" y="42"/>
                    </a:lnTo>
                    <a:moveTo>
                      <a:pt x="4744" y="0"/>
                    </a:moveTo>
                    <a:lnTo>
                      <a:pt x="4744" y="42"/>
                    </a:lnTo>
                    <a:moveTo>
                      <a:pt x="5338" y="0"/>
                    </a:moveTo>
                    <a:lnTo>
                      <a:pt x="5338" y="42"/>
                    </a:lnTo>
                    <a:moveTo>
                      <a:pt x="5932" y="0"/>
                    </a:moveTo>
                    <a:lnTo>
                      <a:pt x="5932" y="42"/>
                    </a:lnTo>
                    <a:moveTo>
                      <a:pt x="6527" y="0"/>
                    </a:moveTo>
                    <a:lnTo>
                      <a:pt x="6527" y="42"/>
                    </a:lnTo>
                    <a:moveTo>
                      <a:pt x="7121" y="0"/>
                    </a:moveTo>
                    <a:lnTo>
                      <a:pt x="7121" y="42"/>
                    </a:lnTo>
                    <a:moveTo>
                      <a:pt x="7715" y="0"/>
                    </a:moveTo>
                    <a:lnTo>
                      <a:pt x="7715" y="42"/>
                    </a:lnTo>
                    <a:moveTo>
                      <a:pt x="8304" y="0"/>
                    </a:moveTo>
                    <a:lnTo>
                      <a:pt x="8304" y="42"/>
                    </a:lnTo>
                  </a:path>
                </a:pathLst>
              </a:custGeom>
              <a:noFill/>
              <a:ln w="9525" cap="flat">
                <a:solidFill>
                  <a:srgbClr val="DEDE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cxnSp>
            <p:nvCxnSpPr>
              <p:cNvPr id="56" name="Straight Connector 55">
                <a:extLst>
                  <a:ext uri="{FF2B5EF4-FFF2-40B4-BE49-F238E27FC236}">
                    <a16:creationId xmlns:a16="http://schemas.microsoft.com/office/drawing/2014/main" id="{AE15B87F-2CCC-402F-A0B2-1233B10EF30E}"/>
                  </a:ext>
                </a:extLst>
              </p:cNvPr>
              <p:cNvCxnSpPr>
                <a:stCxn id="54" idx="1"/>
              </p:cNvCxnSpPr>
              <p:nvPr/>
            </p:nvCxnSpPr>
            <p:spPr>
              <a:xfrm>
                <a:off x="15992475" y="6973889"/>
                <a:ext cx="0" cy="7514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8B217A-8C99-4AF7-9022-C0910DFBD0C3}"/>
                  </a:ext>
                </a:extLst>
              </p:cNvPr>
              <p:cNvSpPr/>
              <p:nvPr/>
            </p:nvSpPr>
            <p:spPr>
              <a:xfrm>
                <a:off x="16325562" y="6948733"/>
                <a:ext cx="108238" cy="121992"/>
              </a:xfrm>
              <a:prstGeom prst="rect">
                <a:avLst/>
              </a:prstGeom>
              <a:solidFill>
                <a:schemeClr val="bg1"/>
              </a:solidFill>
              <a:ln>
                <a:no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2133"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222E6B7A-90BE-4453-B8C9-6353254167C6}"/>
                </a:ext>
              </a:extLst>
            </p:cNvPr>
            <p:cNvGrpSpPr/>
            <p:nvPr/>
          </p:nvGrpSpPr>
          <p:grpSpPr>
            <a:xfrm>
              <a:off x="2227241" y="4104861"/>
              <a:ext cx="851908" cy="3100864"/>
              <a:chOff x="2227241" y="4104861"/>
              <a:chExt cx="851908" cy="3100864"/>
            </a:xfrm>
          </p:grpSpPr>
          <p:sp>
            <p:nvSpPr>
              <p:cNvPr id="36" name="TextBox 35">
                <a:extLst>
                  <a:ext uri="{FF2B5EF4-FFF2-40B4-BE49-F238E27FC236}">
                    <a16:creationId xmlns:a16="http://schemas.microsoft.com/office/drawing/2014/main" id="{118F466F-D39B-4702-8A58-D11E7C75FBAB}"/>
                  </a:ext>
                </a:extLst>
              </p:cNvPr>
              <p:cNvSpPr txBox="1"/>
              <p:nvPr/>
            </p:nvSpPr>
            <p:spPr>
              <a:xfrm>
                <a:off x="2227241" y="6798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7" name="TextBox 36">
                <a:extLst>
                  <a:ext uri="{FF2B5EF4-FFF2-40B4-BE49-F238E27FC236}">
                    <a16:creationId xmlns:a16="http://schemas.microsoft.com/office/drawing/2014/main" id="{6E54D3FB-A6C7-4A66-B49E-4462FB640BCD}"/>
                  </a:ext>
                </a:extLst>
              </p:cNvPr>
              <p:cNvSpPr txBox="1"/>
              <p:nvPr/>
            </p:nvSpPr>
            <p:spPr>
              <a:xfrm>
                <a:off x="2227241" y="6124935"/>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8" name="TextBox 37">
                <a:extLst>
                  <a:ext uri="{FF2B5EF4-FFF2-40B4-BE49-F238E27FC236}">
                    <a16:creationId xmlns:a16="http://schemas.microsoft.com/office/drawing/2014/main" id="{EB1E36CA-D5B8-44BC-A6AA-190AF8E639E5}"/>
                  </a:ext>
                </a:extLst>
              </p:cNvPr>
              <p:cNvSpPr txBox="1"/>
              <p:nvPr/>
            </p:nvSpPr>
            <p:spPr>
              <a:xfrm>
                <a:off x="2227241" y="5451577"/>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9" name="TextBox 38">
                <a:extLst>
                  <a:ext uri="{FF2B5EF4-FFF2-40B4-BE49-F238E27FC236}">
                    <a16:creationId xmlns:a16="http://schemas.microsoft.com/office/drawing/2014/main" id="{6F927577-8043-41DC-A4BA-3C3455BB7926}"/>
                  </a:ext>
                </a:extLst>
              </p:cNvPr>
              <p:cNvSpPr txBox="1"/>
              <p:nvPr/>
            </p:nvSpPr>
            <p:spPr>
              <a:xfrm>
                <a:off x="2227241" y="4778219"/>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52" name="TextBox 51">
                <a:extLst>
                  <a:ext uri="{FF2B5EF4-FFF2-40B4-BE49-F238E27FC236}">
                    <a16:creationId xmlns:a16="http://schemas.microsoft.com/office/drawing/2014/main" id="{B1EC8BAD-5B82-45AF-92B5-8E25321B21F3}"/>
                  </a:ext>
                </a:extLst>
              </p:cNvPr>
              <p:cNvSpPr txBox="1"/>
              <p:nvPr/>
            </p:nvSpPr>
            <p:spPr>
              <a:xfrm>
                <a:off x="2227241" y="4104861"/>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sp>
        <p:nvSpPr>
          <p:cNvPr id="73" name="TextBox 19">
            <a:extLst>
              <a:ext uri="{FF2B5EF4-FFF2-40B4-BE49-F238E27FC236}">
                <a16:creationId xmlns:a16="http://schemas.microsoft.com/office/drawing/2014/main" id="{A4685748-FBFD-4E85-AE87-AF5163D096C5}"/>
              </a:ext>
            </a:extLst>
          </p:cNvPr>
          <p:cNvSpPr txBox="1"/>
          <p:nvPr/>
        </p:nvSpPr>
        <p:spPr>
          <a:xfrm>
            <a:off x="11045491" y="1938069"/>
            <a:ext cx="663964" cy="379656"/>
          </a:xfrm>
          <a:prstGeom prst="rect">
            <a:avLst/>
          </a:prstGeom>
          <a:noFill/>
        </p:spPr>
        <p:txBody>
          <a:bodyPr wrap="none" rtlCol="0">
            <a:spAutoFit/>
          </a:body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262626"/>
                </a:solidFill>
                <a:effectLst/>
                <a:uLnTx/>
                <a:uFillTx/>
                <a:latin typeface="Arial"/>
                <a:ea typeface="+mn-ea"/>
                <a:cs typeface="+mn-cs"/>
              </a:rPr>
              <a:t>36%</a:t>
            </a:r>
            <a:endParaRPr kumimoji="0" lang="en-US" sz="1867" b="1" i="0" u="none" strike="noStrike" kern="1200" cap="none" spc="0" normalizeH="0" baseline="0" noProof="0">
              <a:ln>
                <a:noFill/>
              </a:ln>
              <a:solidFill>
                <a:srgbClr val="262626"/>
              </a:solidFill>
              <a:effectLst/>
              <a:uLnTx/>
              <a:uFillTx/>
              <a:latin typeface="Arial"/>
              <a:ea typeface="+mn-ea"/>
              <a:cs typeface="+mn-cs"/>
            </a:endParaRPr>
          </a:p>
        </p:txBody>
      </p:sp>
      <p:sp>
        <p:nvSpPr>
          <p:cNvPr id="74" name="ZoneTexte 36">
            <a:extLst>
              <a:ext uri="{FF2B5EF4-FFF2-40B4-BE49-F238E27FC236}">
                <a16:creationId xmlns:a16="http://schemas.microsoft.com/office/drawing/2014/main" id="{B0C13485-74CE-4CAE-87AA-69AB7462695C}"/>
              </a:ext>
            </a:extLst>
          </p:cNvPr>
          <p:cNvSpPr txBox="1"/>
          <p:nvPr/>
        </p:nvSpPr>
        <p:spPr>
          <a:xfrm>
            <a:off x="4254158" y="1646383"/>
            <a:ext cx="273485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27272"/>
                </a:solidFill>
                <a:effectLst/>
                <a:uLnTx/>
                <a:uFillTx/>
                <a:latin typeface="Arial"/>
                <a:ea typeface="+mn-ea"/>
                <a:cs typeface="+mn-cs"/>
              </a:rPr>
              <a:t>HR: 0.64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(95% CI, 0.46-0.88)</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Events: 62 </a:t>
            </a:r>
            <a:r>
              <a:rPr kumimoji="0" lang="en-US" sz="1200" b="0" i="0" u="none" strike="noStrike" kern="1200" cap="none" spc="0" normalizeH="0" baseline="0" noProof="0" err="1">
                <a:ln>
                  <a:noFill/>
                </a:ln>
                <a:solidFill>
                  <a:srgbClr val="727272"/>
                </a:solidFill>
                <a:effectLst/>
                <a:uLnTx/>
                <a:uFillTx/>
                <a:latin typeface="Arial"/>
                <a:ea typeface="+mn-ea"/>
                <a:cs typeface="+mn-cs"/>
              </a:rPr>
              <a:t>Semaglutide</a:t>
            </a:r>
            <a:r>
              <a:rPr kumimoji="0" lang="en-US" sz="1200" b="0" i="0" u="none" strike="noStrike" kern="1200" cap="none" spc="0" normalizeH="0" baseline="0" noProof="0">
                <a:ln>
                  <a:noFill/>
                </a:ln>
                <a:solidFill>
                  <a:srgbClr val="727272"/>
                </a:solidFill>
                <a:effectLst/>
                <a:uLnTx/>
                <a:uFillTx/>
                <a:latin typeface="Arial"/>
                <a:ea typeface="+mn-ea"/>
                <a:cs typeface="+mn-cs"/>
              </a:rPr>
              <a:t>; 100 Placebo</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P=0.005</a:t>
            </a:r>
          </a:p>
        </p:txBody>
      </p:sp>
      <p:grpSp>
        <p:nvGrpSpPr>
          <p:cNvPr id="75" name="Group 4">
            <a:extLst>
              <a:ext uri="{FF2B5EF4-FFF2-40B4-BE49-F238E27FC236}">
                <a16:creationId xmlns:a16="http://schemas.microsoft.com/office/drawing/2014/main" id="{0F1083AC-1CF0-4CDF-A22F-2E90638B5613}"/>
              </a:ext>
            </a:extLst>
          </p:cNvPr>
          <p:cNvGrpSpPr>
            <a:grpSpLocks noChangeAspect="1"/>
          </p:cNvGrpSpPr>
          <p:nvPr/>
        </p:nvGrpSpPr>
        <p:grpSpPr bwMode="auto">
          <a:xfrm>
            <a:off x="3551451" y="4482829"/>
            <a:ext cx="7313400" cy="157307"/>
            <a:chOff x="3188" y="4217"/>
            <a:chExt cx="7186" cy="144"/>
          </a:xfrm>
        </p:grpSpPr>
        <p:sp>
          <p:nvSpPr>
            <p:cNvPr id="76" name="Freeform 5">
              <a:extLst>
                <a:ext uri="{FF2B5EF4-FFF2-40B4-BE49-F238E27FC236}">
                  <a16:creationId xmlns:a16="http://schemas.microsoft.com/office/drawing/2014/main" id="{09960E98-370B-4D9D-BF5C-D3FA700331C7}"/>
                </a:ext>
              </a:extLst>
            </p:cNvPr>
            <p:cNvSpPr>
              <a:spLocks/>
            </p:cNvSpPr>
            <p:nvPr/>
          </p:nvSpPr>
          <p:spPr bwMode="auto">
            <a:xfrm>
              <a:off x="3188" y="4269"/>
              <a:ext cx="7186" cy="92"/>
            </a:xfrm>
            <a:custGeom>
              <a:avLst/>
              <a:gdLst>
                <a:gd name="T0" fmla="*/ 7117 w 7117"/>
                <a:gd name="T1" fmla="*/ 0 h 96"/>
                <a:gd name="T2" fmla="*/ 4929 w 7117"/>
                <a:gd name="T3" fmla="*/ 34 h 96"/>
                <a:gd name="T4" fmla="*/ 4837 w 7117"/>
                <a:gd name="T5" fmla="*/ 34 h 96"/>
                <a:gd name="T6" fmla="*/ 3033 w 7117"/>
                <a:gd name="T7" fmla="*/ 41 h 96"/>
                <a:gd name="T8" fmla="*/ 2979 w 7117"/>
                <a:gd name="T9" fmla="*/ 55 h 96"/>
                <a:gd name="T10" fmla="*/ 2104 w 7117"/>
                <a:gd name="T11" fmla="*/ 48 h 96"/>
                <a:gd name="T12" fmla="*/ 1451 w 7117"/>
                <a:gd name="T13" fmla="*/ 82 h 96"/>
                <a:gd name="T14" fmla="*/ 906 w 7117"/>
                <a:gd name="T15" fmla="*/ 76 h 96"/>
                <a:gd name="T16" fmla="*/ 476 w 7117"/>
                <a:gd name="T17" fmla="*/ 89 h 96"/>
                <a:gd name="T18" fmla="*/ 0 w 7117"/>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7" h="96">
                  <a:moveTo>
                    <a:pt x="7117" y="0"/>
                  </a:moveTo>
                  <a:lnTo>
                    <a:pt x="4929" y="34"/>
                  </a:lnTo>
                  <a:lnTo>
                    <a:pt x="4837" y="34"/>
                  </a:lnTo>
                  <a:lnTo>
                    <a:pt x="3033" y="41"/>
                  </a:lnTo>
                  <a:lnTo>
                    <a:pt x="2979" y="55"/>
                  </a:lnTo>
                  <a:lnTo>
                    <a:pt x="2104" y="48"/>
                  </a:lnTo>
                  <a:lnTo>
                    <a:pt x="1451" y="82"/>
                  </a:lnTo>
                  <a:lnTo>
                    <a:pt x="906" y="76"/>
                  </a:lnTo>
                  <a:lnTo>
                    <a:pt x="476" y="89"/>
                  </a:lnTo>
                  <a:lnTo>
                    <a:pt x="0" y="96"/>
                  </a:lnTo>
                </a:path>
              </a:pathLst>
            </a:custGeom>
            <a:noFill/>
            <a:ln w="3810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sp>
          <p:nvSpPr>
            <p:cNvPr id="77" name="Freeform 6">
              <a:extLst>
                <a:ext uri="{FF2B5EF4-FFF2-40B4-BE49-F238E27FC236}">
                  <a16:creationId xmlns:a16="http://schemas.microsoft.com/office/drawing/2014/main" id="{531710AC-089D-42D4-90D1-9BEFDF8DCBB0}"/>
                </a:ext>
              </a:extLst>
            </p:cNvPr>
            <p:cNvSpPr>
              <a:spLocks/>
            </p:cNvSpPr>
            <p:nvPr/>
          </p:nvSpPr>
          <p:spPr bwMode="auto">
            <a:xfrm>
              <a:off x="3188" y="4217"/>
              <a:ext cx="5881" cy="137"/>
            </a:xfrm>
            <a:custGeom>
              <a:avLst/>
              <a:gdLst>
                <a:gd name="T0" fmla="*/ 0 w 5881"/>
                <a:gd name="T1" fmla="*/ 137 h 137"/>
                <a:gd name="T2" fmla="*/ 107 w 5881"/>
                <a:gd name="T3" fmla="*/ 96 h 137"/>
                <a:gd name="T4" fmla="*/ 983 w 5881"/>
                <a:gd name="T5" fmla="*/ 96 h 137"/>
                <a:gd name="T6" fmla="*/ 1113 w 5881"/>
                <a:gd name="T7" fmla="*/ 82 h 137"/>
                <a:gd name="T8" fmla="*/ 2050 w 5881"/>
                <a:gd name="T9" fmla="*/ 69 h 137"/>
                <a:gd name="T10" fmla="*/ 2265 w 5881"/>
                <a:gd name="T11" fmla="*/ 41 h 137"/>
                <a:gd name="T12" fmla="*/ 2986 w 5881"/>
                <a:gd name="T13" fmla="*/ 48 h 137"/>
                <a:gd name="T14" fmla="*/ 3155 w 5881"/>
                <a:gd name="T15" fmla="*/ 41 h 137"/>
                <a:gd name="T16" fmla="*/ 4952 w 5881"/>
                <a:gd name="T17" fmla="*/ 20 h 137"/>
                <a:gd name="T18" fmla="*/ 5013 w 5881"/>
                <a:gd name="T19" fmla="*/ 14 h 137"/>
                <a:gd name="T20" fmla="*/ 5881 w 5881"/>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1" h="137">
                  <a:moveTo>
                    <a:pt x="0" y="137"/>
                  </a:moveTo>
                  <a:lnTo>
                    <a:pt x="107" y="96"/>
                  </a:lnTo>
                  <a:lnTo>
                    <a:pt x="983" y="96"/>
                  </a:lnTo>
                  <a:lnTo>
                    <a:pt x="1113" y="82"/>
                  </a:lnTo>
                  <a:lnTo>
                    <a:pt x="2050" y="69"/>
                  </a:lnTo>
                  <a:lnTo>
                    <a:pt x="2265" y="41"/>
                  </a:lnTo>
                  <a:lnTo>
                    <a:pt x="2986" y="48"/>
                  </a:lnTo>
                  <a:lnTo>
                    <a:pt x="3155" y="41"/>
                  </a:lnTo>
                  <a:lnTo>
                    <a:pt x="4952" y="20"/>
                  </a:lnTo>
                  <a:lnTo>
                    <a:pt x="5013" y="14"/>
                  </a:lnTo>
                  <a:lnTo>
                    <a:pt x="5881" y="0"/>
                  </a:lnTo>
                </a:path>
              </a:pathLst>
            </a:custGeom>
            <a:noFill/>
            <a:ln w="38100">
              <a:solidFill>
                <a:srgbClr val="606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E54C1706-513B-4FF0-875B-4F15675BE392}"/>
              </a:ext>
            </a:extLst>
          </p:cNvPr>
          <p:cNvGrpSpPr>
            <a:grpSpLocks noChangeAspect="1"/>
          </p:cNvGrpSpPr>
          <p:nvPr/>
        </p:nvGrpSpPr>
        <p:grpSpPr bwMode="auto">
          <a:xfrm>
            <a:off x="3489143" y="1929118"/>
            <a:ext cx="7230976" cy="1599141"/>
            <a:chOff x="3737" y="1798"/>
            <a:chExt cx="6269" cy="1511"/>
          </a:xfrm>
        </p:grpSpPr>
        <p:sp>
          <p:nvSpPr>
            <p:cNvPr id="79" name="Freeform 10">
              <a:extLst>
                <a:ext uri="{FF2B5EF4-FFF2-40B4-BE49-F238E27FC236}">
                  <a16:creationId xmlns:a16="http://schemas.microsoft.com/office/drawing/2014/main" id="{318971B1-69EF-461F-8776-EBE58C479499}"/>
                </a:ext>
              </a:extLst>
            </p:cNvPr>
            <p:cNvSpPr>
              <a:spLocks/>
            </p:cNvSpPr>
            <p:nvPr/>
          </p:nvSpPr>
          <p:spPr bwMode="auto">
            <a:xfrm>
              <a:off x="3739" y="2364"/>
              <a:ext cx="6267" cy="945"/>
            </a:xfrm>
            <a:custGeom>
              <a:avLst/>
              <a:gdLst>
                <a:gd name="T0" fmla="*/ 6267 w 6267"/>
                <a:gd name="T1" fmla="*/ 0 h 945"/>
                <a:gd name="T2" fmla="*/ 6172 w 6267"/>
                <a:gd name="T3" fmla="*/ 34 h 945"/>
                <a:gd name="T4" fmla="*/ 4667 w 6267"/>
                <a:gd name="T5" fmla="*/ 60 h 945"/>
                <a:gd name="T6" fmla="*/ 4592 w 6267"/>
                <a:gd name="T7" fmla="*/ 162 h 945"/>
                <a:gd name="T8" fmla="*/ 4348 w 6267"/>
                <a:gd name="T9" fmla="*/ 230 h 945"/>
                <a:gd name="T10" fmla="*/ 3351 w 6267"/>
                <a:gd name="T11" fmla="*/ 264 h 945"/>
                <a:gd name="T12" fmla="*/ 3235 w 6267"/>
                <a:gd name="T13" fmla="*/ 264 h 945"/>
                <a:gd name="T14" fmla="*/ 3140 w 6267"/>
                <a:gd name="T15" fmla="*/ 341 h 945"/>
                <a:gd name="T16" fmla="*/ 2605 w 6267"/>
                <a:gd name="T17" fmla="*/ 358 h 945"/>
                <a:gd name="T18" fmla="*/ 2516 w 6267"/>
                <a:gd name="T19" fmla="*/ 511 h 945"/>
                <a:gd name="T20" fmla="*/ 2191 w 6267"/>
                <a:gd name="T21" fmla="*/ 545 h 945"/>
                <a:gd name="T22" fmla="*/ 1804 w 6267"/>
                <a:gd name="T23" fmla="*/ 579 h 945"/>
                <a:gd name="T24" fmla="*/ 1696 w 6267"/>
                <a:gd name="T25" fmla="*/ 664 h 945"/>
                <a:gd name="T26" fmla="*/ 963 w 6267"/>
                <a:gd name="T27" fmla="*/ 681 h 945"/>
                <a:gd name="T28" fmla="*/ 922 w 6267"/>
                <a:gd name="T29" fmla="*/ 869 h 945"/>
                <a:gd name="T30" fmla="*/ 0 w 6267"/>
                <a:gd name="T31" fmla="*/ 94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67" h="945">
                  <a:moveTo>
                    <a:pt x="6267" y="0"/>
                  </a:moveTo>
                  <a:lnTo>
                    <a:pt x="6172" y="34"/>
                  </a:lnTo>
                  <a:lnTo>
                    <a:pt x="4667" y="60"/>
                  </a:lnTo>
                  <a:lnTo>
                    <a:pt x="4592" y="162"/>
                  </a:lnTo>
                  <a:lnTo>
                    <a:pt x="4348" y="230"/>
                  </a:lnTo>
                  <a:lnTo>
                    <a:pt x="3351" y="264"/>
                  </a:lnTo>
                  <a:lnTo>
                    <a:pt x="3235" y="264"/>
                  </a:lnTo>
                  <a:lnTo>
                    <a:pt x="3140" y="341"/>
                  </a:lnTo>
                  <a:lnTo>
                    <a:pt x="2605" y="358"/>
                  </a:lnTo>
                  <a:lnTo>
                    <a:pt x="2516" y="511"/>
                  </a:lnTo>
                  <a:lnTo>
                    <a:pt x="2191" y="545"/>
                  </a:lnTo>
                  <a:lnTo>
                    <a:pt x="1804" y="579"/>
                  </a:lnTo>
                  <a:lnTo>
                    <a:pt x="1696" y="664"/>
                  </a:lnTo>
                  <a:lnTo>
                    <a:pt x="963" y="681"/>
                  </a:lnTo>
                  <a:lnTo>
                    <a:pt x="922" y="869"/>
                  </a:lnTo>
                  <a:lnTo>
                    <a:pt x="0" y="945"/>
                  </a:lnTo>
                </a:path>
              </a:pathLst>
            </a:custGeom>
            <a:noFill/>
            <a:ln w="3810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sp>
          <p:nvSpPr>
            <p:cNvPr id="80" name="Freeform 11">
              <a:extLst>
                <a:ext uri="{FF2B5EF4-FFF2-40B4-BE49-F238E27FC236}">
                  <a16:creationId xmlns:a16="http://schemas.microsoft.com/office/drawing/2014/main" id="{06796930-8C1D-4FB2-BA7B-5D7199E6F02F}"/>
                </a:ext>
              </a:extLst>
            </p:cNvPr>
            <p:cNvSpPr>
              <a:spLocks/>
            </p:cNvSpPr>
            <p:nvPr/>
          </p:nvSpPr>
          <p:spPr bwMode="auto">
            <a:xfrm>
              <a:off x="3737" y="1798"/>
              <a:ext cx="5316" cy="1482"/>
            </a:xfrm>
            <a:custGeom>
              <a:avLst/>
              <a:gdLst>
                <a:gd name="T0" fmla="*/ 5270 w 5270"/>
                <a:gd name="T1" fmla="*/ 0 h 1482"/>
                <a:gd name="T2" fmla="*/ 4653 w 5270"/>
                <a:gd name="T3" fmla="*/ 17 h 1482"/>
                <a:gd name="T4" fmla="*/ 4531 w 5270"/>
                <a:gd name="T5" fmla="*/ 187 h 1482"/>
                <a:gd name="T6" fmla="*/ 4456 w 5270"/>
                <a:gd name="T7" fmla="*/ 230 h 1482"/>
                <a:gd name="T8" fmla="*/ 3493 w 5270"/>
                <a:gd name="T9" fmla="*/ 255 h 1482"/>
                <a:gd name="T10" fmla="*/ 3439 w 5270"/>
                <a:gd name="T11" fmla="*/ 272 h 1482"/>
                <a:gd name="T12" fmla="*/ 3256 w 5270"/>
                <a:gd name="T13" fmla="*/ 289 h 1482"/>
                <a:gd name="T14" fmla="*/ 3120 w 5270"/>
                <a:gd name="T15" fmla="*/ 408 h 1482"/>
                <a:gd name="T16" fmla="*/ 2659 w 5270"/>
                <a:gd name="T17" fmla="*/ 408 h 1482"/>
                <a:gd name="T18" fmla="*/ 2571 w 5270"/>
                <a:gd name="T19" fmla="*/ 485 h 1482"/>
                <a:gd name="T20" fmla="*/ 2428 w 5270"/>
                <a:gd name="T21" fmla="*/ 621 h 1482"/>
                <a:gd name="T22" fmla="*/ 1859 w 5270"/>
                <a:gd name="T23" fmla="*/ 655 h 1482"/>
                <a:gd name="T24" fmla="*/ 1831 w 5270"/>
                <a:gd name="T25" fmla="*/ 689 h 1482"/>
                <a:gd name="T26" fmla="*/ 1709 w 5270"/>
                <a:gd name="T27" fmla="*/ 715 h 1482"/>
                <a:gd name="T28" fmla="*/ 1669 w 5270"/>
                <a:gd name="T29" fmla="*/ 792 h 1482"/>
                <a:gd name="T30" fmla="*/ 1635 w 5270"/>
                <a:gd name="T31" fmla="*/ 809 h 1482"/>
                <a:gd name="T32" fmla="*/ 1574 w 5270"/>
                <a:gd name="T33" fmla="*/ 860 h 1482"/>
                <a:gd name="T34" fmla="*/ 984 w 5270"/>
                <a:gd name="T35" fmla="*/ 919 h 1482"/>
                <a:gd name="T36" fmla="*/ 923 w 5270"/>
                <a:gd name="T37" fmla="*/ 996 h 1482"/>
                <a:gd name="T38" fmla="*/ 875 w 5270"/>
                <a:gd name="T39" fmla="*/ 1218 h 1482"/>
                <a:gd name="T40" fmla="*/ 858 w 5270"/>
                <a:gd name="T41" fmla="*/ 1426 h 1482"/>
                <a:gd name="T42" fmla="*/ 0 w 5270"/>
                <a:gd name="T4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0" h="1482">
                  <a:moveTo>
                    <a:pt x="5270" y="0"/>
                  </a:moveTo>
                  <a:lnTo>
                    <a:pt x="4653" y="17"/>
                  </a:lnTo>
                  <a:lnTo>
                    <a:pt x="4531" y="187"/>
                  </a:lnTo>
                  <a:lnTo>
                    <a:pt x="4456" y="230"/>
                  </a:lnTo>
                  <a:lnTo>
                    <a:pt x="3493" y="255"/>
                  </a:lnTo>
                  <a:lnTo>
                    <a:pt x="3439" y="272"/>
                  </a:lnTo>
                  <a:lnTo>
                    <a:pt x="3256" y="289"/>
                  </a:lnTo>
                  <a:lnTo>
                    <a:pt x="3120" y="408"/>
                  </a:lnTo>
                  <a:lnTo>
                    <a:pt x="2659" y="408"/>
                  </a:lnTo>
                  <a:lnTo>
                    <a:pt x="2571" y="485"/>
                  </a:lnTo>
                  <a:lnTo>
                    <a:pt x="2428" y="621"/>
                  </a:lnTo>
                  <a:lnTo>
                    <a:pt x="1859" y="655"/>
                  </a:lnTo>
                  <a:lnTo>
                    <a:pt x="1831" y="689"/>
                  </a:lnTo>
                  <a:lnTo>
                    <a:pt x="1709" y="715"/>
                  </a:lnTo>
                  <a:lnTo>
                    <a:pt x="1669" y="792"/>
                  </a:lnTo>
                  <a:lnTo>
                    <a:pt x="1635" y="809"/>
                  </a:lnTo>
                  <a:lnTo>
                    <a:pt x="1574" y="860"/>
                  </a:lnTo>
                  <a:lnTo>
                    <a:pt x="984" y="919"/>
                  </a:lnTo>
                  <a:lnTo>
                    <a:pt x="923" y="996"/>
                  </a:lnTo>
                  <a:lnTo>
                    <a:pt x="875" y="1218"/>
                  </a:lnTo>
                  <a:lnTo>
                    <a:pt x="858" y="1426"/>
                  </a:lnTo>
                  <a:lnTo>
                    <a:pt x="0" y="1482"/>
                  </a:lnTo>
                </a:path>
              </a:pathLst>
            </a:custGeom>
            <a:noFill/>
            <a:ln w="38100">
              <a:solidFill>
                <a:srgbClr val="606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grpSp>
      <p:sp>
        <p:nvSpPr>
          <p:cNvPr id="81" name="TextBox 80">
            <a:extLst>
              <a:ext uri="{FF2B5EF4-FFF2-40B4-BE49-F238E27FC236}">
                <a16:creationId xmlns:a16="http://schemas.microsoft.com/office/drawing/2014/main" id="{00EBEC02-922B-488A-A2BE-4C40BD5FBF75}"/>
              </a:ext>
            </a:extLst>
          </p:cNvPr>
          <p:cNvSpPr txBox="1"/>
          <p:nvPr/>
        </p:nvSpPr>
        <p:spPr>
          <a:xfrm>
            <a:off x="9246800" y="1567569"/>
            <a:ext cx="800219"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262626">
                    <a:lumMod val="75000"/>
                    <a:lumOff val="25000"/>
                  </a:srgbClr>
                </a:solidFill>
                <a:effectLst/>
                <a:uLnTx/>
                <a:uFillTx/>
                <a:latin typeface="Arial"/>
                <a:ea typeface="+mn-ea"/>
                <a:cs typeface="+mn-cs"/>
              </a:rPr>
              <a:t>Placebo</a:t>
            </a:r>
            <a:endParaRPr kumimoji="0" lang="fr-CA" sz="1333" b="0" i="0" u="none" strike="noStrike" kern="1200" cap="none" spc="0" normalizeH="0" baseline="0" noProof="0">
              <a:ln>
                <a:noFill/>
              </a:ln>
              <a:solidFill>
                <a:srgbClr val="262626">
                  <a:lumMod val="75000"/>
                  <a:lumOff val="25000"/>
                </a:srgbClr>
              </a:solidFill>
              <a:effectLst/>
              <a:uLnTx/>
              <a:uFillTx/>
              <a:latin typeface="Arial"/>
              <a:ea typeface="+mn-ea"/>
              <a:cs typeface="+mn-cs"/>
            </a:endParaRPr>
          </a:p>
        </p:txBody>
      </p:sp>
      <p:sp>
        <p:nvSpPr>
          <p:cNvPr id="82" name="TextBox 81">
            <a:extLst>
              <a:ext uri="{FF2B5EF4-FFF2-40B4-BE49-F238E27FC236}">
                <a16:creationId xmlns:a16="http://schemas.microsoft.com/office/drawing/2014/main" id="{CD96DCC8-B685-4277-BB99-C4CCF18210AC}"/>
              </a:ext>
            </a:extLst>
          </p:cNvPr>
          <p:cNvSpPr txBox="1"/>
          <p:nvPr/>
        </p:nvSpPr>
        <p:spPr>
          <a:xfrm>
            <a:off x="9838326" y="2698255"/>
            <a:ext cx="1133644"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err="1">
                <a:ln>
                  <a:noFill/>
                </a:ln>
                <a:solidFill>
                  <a:srgbClr val="262626">
                    <a:lumMod val="75000"/>
                    <a:lumOff val="25000"/>
                  </a:srgbClr>
                </a:solidFill>
                <a:effectLst/>
                <a:uLnTx/>
                <a:uFillTx/>
                <a:latin typeface="Arial"/>
                <a:ea typeface="+mn-ea"/>
                <a:cs typeface="+mn-cs"/>
              </a:rPr>
              <a:t>Semaglutide</a:t>
            </a:r>
            <a:endParaRPr kumimoji="0" lang="fr-CA" sz="1333" b="0" i="0" u="none" strike="noStrike" kern="1200" cap="none" spc="0" normalizeH="0" baseline="0" noProof="0">
              <a:ln>
                <a:noFill/>
              </a:ln>
              <a:solidFill>
                <a:srgbClr val="262626">
                  <a:lumMod val="75000"/>
                  <a:lumOff val="25000"/>
                </a:srgbClr>
              </a:solidFill>
              <a:effectLst/>
              <a:uLnTx/>
              <a:uFillTx/>
              <a:latin typeface="Arial"/>
              <a:ea typeface="+mn-ea"/>
              <a:cs typeface="+mn-cs"/>
            </a:endParaRPr>
          </a:p>
        </p:txBody>
      </p:sp>
      <p:sp>
        <p:nvSpPr>
          <p:cNvPr id="83" name="Down Arrow 8">
            <a:extLst>
              <a:ext uri="{FF2B5EF4-FFF2-40B4-BE49-F238E27FC236}">
                <a16:creationId xmlns:a16="http://schemas.microsoft.com/office/drawing/2014/main" id="{2554DEE5-6049-4428-98EE-FF6B6D37ADA4}"/>
              </a:ext>
            </a:extLst>
          </p:cNvPr>
          <p:cNvSpPr/>
          <p:nvPr/>
        </p:nvSpPr>
        <p:spPr>
          <a:xfrm>
            <a:off x="10924872" y="1935954"/>
            <a:ext cx="135629" cy="31057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D6603534-E621-4F9B-A496-BA7A83CA9458}"/>
              </a:ext>
            </a:extLst>
          </p:cNvPr>
          <p:cNvGrpSpPr/>
          <p:nvPr/>
        </p:nvGrpSpPr>
        <p:grpSpPr>
          <a:xfrm>
            <a:off x="1688028" y="1632363"/>
            <a:ext cx="9471039" cy="3358195"/>
            <a:chOff x="2227241" y="2448543"/>
            <a:chExt cx="14206559" cy="5037293"/>
          </a:xfrm>
        </p:grpSpPr>
        <p:grpSp>
          <p:nvGrpSpPr>
            <p:cNvPr id="85" name="Group 84">
              <a:extLst>
                <a:ext uri="{FF2B5EF4-FFF2-40B4-BE49-F238E27FC236}">
                  <a16:creationId xmlns:a16="http://schemas.microsoft.com/office/drawing/2014/main" id="{5D125D09-29E7-4F15-94B0-E4D36C734F1C}"/>
                </a:ext>
              </a:extLst>
            </p:cNvPr>
            <p:cNvGrpSpPr/>
            <p:nvPr/>
          </p:nvGrpSpPr>
          <p:grpSpPr>
            <a:xfrm>
              <a:off x="2979041" y="7116504"/>
              <a:ext cx="13198472" cy="369332"/>
              <a:chOff x="2979041" y="7116504"/>
              <a:chExt cx="13198472" cy="369332"/>
            </a:xfrm>
          </p:grpSpPr>
          <p:sp>
            <p:nvSpPr>
              <p:cNvPr id="105" name="TextBox 104">
                <a:extLst>
                  <a:ext uri="{FF2B5EF4-FFF2-40B4-BE49-F238E27FC236}">
                    <a16:creationId xmlns:a16="http://schemas.microsoft.com/office/drawing/2014/main" id="{EE0A8901-A36A-409D-90E7-28BEA8506C73}"/>
                  </a:ext>
                </a:extLst>
              </p:cNvPr>
              <p:cNvSpPr txBox="1"/>
              <p:nvPr/>
            </p:nvSpPr>
            <p:spPr>
              <a:xfrm>
                <a:off x="391862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029244FB-DCB1-4FB2-9E65-B22FC1D9D27E}"/>
                  </a:ext>
                </a:extLst>
              </p:cNvPr>
              <p:cNvSpPr txBox="1"/>
              <p:nvPr/>
            </p:nvSpPr>
            <p:spPr>
              <a:xfrm>
                <a:off x="297904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8301A1EC-858D-4FA1-AE33-422679048345}"/>
                  </a:ext>
                </a:extLst>
              </p:cNvPr>
              <p:cNvSpPr txBox="1"/>
              <p:nvPr/>
            </p:nvSpPr>
            <p:spPr>
              <a:xfrm>
                <a:off x="579779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201AE5BA-FD92-4F16-8B8C-0EA8EEF4488E}"/>
                  </a:ext>
                </a:extLst>
              </p:cNvPr>
              <p:cNvSpPr txBox="1"/>
              <p:nvPr/>
            </p:nvSpPr>
            <p:spPr>
              <a:xfrm>
                <a:off x="485821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D9A73A9F-F580-473A-953C-D1C49D0AAF4A}"/>
                  </a:ext>
                </a:extLst>
              </p:cNvPr>
              <p:cNvSpPr txBox="1"/>
              <p:nvPr/>
            </p:nvSpPr>
            <p:spPr>
              <a:xfrm>
                <a:off x="767697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53A596F0-E748-4473-94CC-26E523032470}"/>
                  </a:ext>
                </a:extLst>
              </p:cNvPr>
              <p:cNvSpPr txBox="1"/>
              <p:nvPr/>
            </p:nvSpPr>
            <p:spPr>
              <a:xfrm>
                <a:off x="673738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AF7EBF6B-6BD8-433A-984E-DB57D9799785}"/>
                  </a:ext>
                </a:extLst>
              </p:cNvPr>
              <p:cNvSpPr txBox="1"/>
              <p:nvPr/>
            </p:nvSpPr>
            <p:spPr>
              <a:xfrm>
                <a:off x="955614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9512B39B-B3AD-4CE3-811B-3FBBF57FC2D1}"/>
                  </a:ext>
                </a:extLst>
              </p:cNvPr>
              <p:cNvSpPr txBox="1"/>
              <p:nvPr/>
            </p:nvSpPr>
            <p:spPr>
              <a:xfrm>
                <a:off x="861655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802EEEE9-226B-4334-B1E1-34DC93861849}"/>
                  </a:ext>
                </a:extLst>
              </p:cNvPr>
              <p:cNvSpPr txBox="1"/>
              <p:nvPr/>
            </p:nvSpPr>
            <p:spPr>
              <a:xfrm>
                <a:off x="1143531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4F6E4F72-7E99-4B5A-8555-7D17286D18DC}"/>
                  </a:ext>
                </a:extLst>
              </p:cNvPr>
              <p:cNvSpPr txBox="1"/>
              <p:nvPr/>
            </p:nvSpPr>
            <p:spPr>
              <a:xfrm>
                <a:off x="1049572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B686C9A5-D224-4FC9-A745-A3E0FF2795D7}"/>
                  </a:ext>
                </a:extLst>
              </p:cNvPr>
              <p:cNvSpPr txBox="1"/>
              <p:nvPr/>
            </p:nvSpPr>
            <p:spPr>
              <a:xfrm>
                <a:off x="1331448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93932399-B181-4247-BC38-4C1CC4295A51}"/>
                  </a:ext>
                </a:extLst>
              </p:cNvPr>
              <p:cNvSpPr txBox="1"/>
              <p:nvPr/>
            </p:nvSpPr>
            <p:spPr>
              <a:xfrm>
                <a:off x="1237490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808C6F61-3A31-4CFA-8DE8-829F40401C0C}"/>
                  </a:ext>
                </a:extLst>
              </p:cNvPr>
              <p:cNvSpPr txBox="1"/>
              <p:nvPr/>
            </p:nvSpPr>
            <p:spPr>
              <a:xfrm>
                <a:off x="1425407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8" name="TextBox 117">
                <a:extLst>
                  <a:ext uri="{FF2B5EF4-FFF2-40B4-BE49-F238E27FC236}">
                    <a16:creationId xmlns:a16="http://schemas.microsoft.com/office/drawing/2014/main" id="{E61689F7-DDFF-4445-B567-9C20254D7D24}"/>
                  </a:ext>
                </a:extLst>
              </p:cNvPr>
              <p:cNvSpPr txBox="1"/>
              <p:nvPr/>
            </p:nvSpPr>
            <p:spPr>
              <a:xfrm>
                <a:off x="1573636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109</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7880508E-7837-4933-804A-91CAE29F9889}"/>
                  </a:ext>
                </a:extLst>
              </p:cNvPr>
              <p:cNvSpPr txBox="1"/>
              <p:nvPr/>
            </p:nvSpPr>
            <p:spPr>
              <a:xfrm>
                <a:off x="1519365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nvGrpSpPr>
            <p:cNvPr id="86" name="Group 85">
              <a:extLst>
                <a:ext uri="{FF2B5EF4-FFF2-40B4-BE49-F238E27FC236}">
                  <a16:creationId xmlns:a16="http://schemas.microsoft.com/office/drawing/2014/main" id="{7F388ED9-4C10-4FA1-8794-F119E707DAF6}"/>
                </a:ext>
              </a:extLst>
            </p:cNvPr>
            <p:cNvGrpSpPr/>
            <p:nvPr/>
          </p:nvGrpSpPr>
          <p:grpSpPr>
            <a:xfrm>
              <a:off x="3095625" y="2628900"/>
              <a:ext cx="13338175" cy="4441825"/>
              <a:chOff x="3095625" y="2628900"/>
              <a:chExt cx="13338175" cy="4441825"/>
            </a:xfrm>
          </p:grpSpPr>
          <p:sp>
            <p:nvSpPr>
              <p:cNvPr id="99" name="Line 75">
                <a:extLst>
                  <a:ext uri="{FF2B5EF4-FFF2-40B4-BE49-F238E27FC236}">
                    <a16:creationId xmlns:a16="http://schemas.microsoft.com/office/drawing/2014/main" id="{D5FD4EB0-F51E-496F-B633-658E0AF2E79E}"/>
                  </a:ext>
                </a:extLst>
              </p:cNvPr>
              <p:cNvSpPr>
                <a:spLocks noChangeShapeType="1"/>
              </p:cNvSpPr>
              <p:nvPr/>
            </p:nvSpPr>
            <p:spPr bwMode="auto">
              <a:xfrm flipV="1">
                <a:off x="3171825" y="2628900"/>
                <a:ext cx="0" cy="4344988"/>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0" name="Freeform 76">
                <a:extLst>
                  <a:ext uri="{FF2B5EF4-FFF2-40B4-BE49-F238E27FC236}">
                    <a16:creationId xmlns:a16="http://schemas.microsoft.com/office/drawing/2014/main" id="{6AB68DF0-3325-4D6F-BBA6-6F8D2A21793F}"/>
                  </a:ext>
                </a:extLst>
              </p:cNvPr>
              <p:cNvSpPr>
                <a:spLocks noEditPoints="1"/>
              </p:cNvSpPr>
              <p:nvPr/>
            </p:nvSpPr>
            <p:spPr bwMode="auto">
              <a:xfrm>
                <a:off x="3095625" y="2628900"/>
                <a:ext cx="76200" cy="4344988"/>
              </a:xfrm>
              <a:custGeom>
                <a:avLst/>
                <a:gdLst>
                  <a:gd name="T0" fmla="*/ 0 w 48"/>
                  <a:gd name="T1" fmla="*/ 2737 h 2737"/>
                  <a:gd name="T2" fmla="*/ 48 w 48"/>
                  <a:gd name="T3" fmla="*/ 2737 h 2737"/>
                  <a:gd name="T4" fmla="*/ 0 w 48"/>
                  <a:gd name="T5" fmla="*/ 2461 h 2737"/>
                  <a:gd name="T6" fmla="*/ 48 w 48"/>
                  <a:gd name="T7" fmla="*/ 2461 h 2737"/>
                  <a:gd name="T8" fmla="*/ 0 w 48"/>
                  <a:gd name="T9" fmla="*/ 2191 h 2737"/>
                  <a:gd name="T10" fmla="*/ 48 w 48"/>
                  <a:gd name="T11" fmla="*/ 2191 h 2737"/>
                  <a:gd name="T12" fmla="*/ 0 w 48"/>
                  <a:gd name="T13" fmla="*/ 1915 h 2737"/>
                  <a:gd name="T14" fmla="*/ 48 w 48"/>
                  <a:gd name="T15" fmla="*/ 1915 h 2737"/>
                  <a:gd name="T16" fmla="*/ 0 w 48"/>
                  <a:gd name="T17" fmla="*/ 1645 h 2737"/>
                  <a:gd name="T18" fmla="*/ 48 w 48"/>
                  <a:gd name="T19" fmla="*/ 1645 h 2737"/>
                  <a:gd name="T20" fmla="*/ 0 w 48"/>
                  <a:gd name="T21" fmla="*/ 1368 h 2737"/>
                  <a:gd name="T22" fmla="*/ 48 w 48"/>
                  <a:gd name="T23" fmla="*/ 1368 h 2737"/>
                  <a:gd name="T24" fmla="*/ 0 w 48"/>
                  <a:gd name="T25" fmla="*/ 1098 h 2737"/>
                  <a:gd name="T26" fmla="*/ 48 w 48"/>
                  <a:gd name="T27" fmla="*/ 1098 h 2737"/>
                  <a:gd name="T28" fmla="*/ 0 w 48"/>
                  <a:gd name="T29" fmla="*/ 822 h 2737"/>
                  <a:gd name="T30" fmla="*/ 48 w 48"/>
                  <a:gd name="T31" fmla="*/ 822 h 2737"/>
                  <a:gd name="T32" fmla="*/ 0 w 48"/>
                  <a:gd name="T33" fmla="*/ 546 h 2737"/>
                  <a:gd name="T34" fmla="*/ 48 w 48"/>
                  <a:gd name="T35" fmla="*/ 546 h 2737"/>
                  <a:gd name="T36" fmla="*/ 0 w 48"/>
                  <a:gd name="T37" fmla="*/ 276 h 2737"/>
                  <a:gd name="T38" fmla="*/ 48 w 48"/>
                  <a:gd name="T39" fmla="*/ 276 h 2737"/>
                  <a:gd name="T40" fmla="*/ 0 w 48"/>
                  <a:gd name="T41" fmla="*/ 0 h 2737"/>
                  <a:gd name="T42" fmla="*/ 48 w 48"/>
                  <a:gd name="T43" fmla="*/ 0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2737">
                    <a:moveTo>
                      <a:pt x="0" y="2737"/>
                    </a:moveTo>
                    <a:lnTo>
                      <a:pt x="48" y="2737"/>
                    </a:lnTo>
                    <a:moveTo>
                      <a:pt x="0" y="2461"/>
                    </a:moveTo>
                    <a:lnTo>
                      <a:pt x="48" y="2461"/>
                    </a:lnTo>
                    <a:moveTo>
                      <a:pt x="0" y="2191"/>
                    </a:moveTo>
                    <a:lnTo>
                      <a:pt x="48" y="2191"/>
                    </a:lnTo>
                    <a:moveTo>
                      <a:pt x="0" y="1915"/>
                    </a:moveTo>
                    <a:lnTo>
                      <a:pt x="48" y="1915"/>
                    </a:lnTo>
                    <a:moveTo>
                      <a:pt x="0" y="1645"/>
                    </a:moveTo>
                    <a:lnTo>
                      <a:pt x="48" y="1645"/>
                    </a:lnTo>
                    <a:moveTo>
                      <a:pt x="0" y="1368"/>
                    </a:moveTo>
                    <a:lnTo>
                      <a:pt x="48" y="1368"/>
                    </a:lnTo>
                    <a:moveTo>
                      <a:pt x="0" y="1098"/>
                    </a:moveTo>
                    <a:lnTo>
                      <a:pt x="48" y="1098"/>
                    </a:lnTo>
                    <a:moveTo>
                      <a:pt x="0" y="822"/>
                    </a:moveTo>
                    <a:lnTo>
                      <a:pt x="48" y="822"/>
                    </a:lnTo>
                    <a:moveTo>
                      <a:pt x="0" y="546"/>
                    </a:moveTo>
                    <a:lnTo>
                      <a:pt x="48" y="546"/>
                    </a:lnTo>
                    <a:moveTo>
                      <a:pt x="0" y="276"/>
                    </a:moveTo>
                    <a:lnTo>
                      <a:pt x="48" y="276"/>
                    </a:lnTo>
                    <a:moveTo>
                      <a:pt x="0" y="0"/>
                    </a:moveTo>
                    <a:lnTo>
                      <a:pt x="48" y="0"/>
                    </a:lnTo>
                  </a:path>
                </a:pathLst>
              </a:custGeom>
              <a:noFill/>
              <a:ln w="9525" cap="flat">
                <a:solidFill>
                  <a:srgbClr val="E9E9E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1" name="Line 77">
                <a:extLst>
                  <a:ext uri="{FF2B5EF4-FFF2-40B4-BE49-F238E27FC236}">
                    <a16:creationId xmlns:a16="http://schemas.microsoft.com/office/drawing/2014/main" id="{D83B308B-2594-4FFF-938E-B8A67517DB60}"/>
                  </a:ext>
                </a:extLst>
              </p:cNvPr>
              <p:cNvSpPr>
                <a:spLocks noChangeShapeType="1"/>
              </p:cNvSpPr>
              <p:nvPr/>
            </p:nvSpPr>
            <p:spPr bwMode="auto">
              <a:xfrm>
                <a:off x="3171825" y="6973888"/>
                <a:ext cx="12820650" cy="0"/>
              </a:xfrm>
              <a:prstGeom prst="line">
                <a:avLst/>
              </a:prstGeom>
              <a:noFill/>
              <a:ln w="9525" cap="flat">
                <a:solidFill>
                  <a:srgbClr val="DEDEDE"/>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2" name="Freeform 78">
                <a:extLst>
                  <a:ext uri="{FF2B5EF4-FFF2-40B4-BE49-F238E27FC236}">
                    <a16:creationId xmlns:a16="http://schemas.microsoft.com/office/drawing/2014/main" id="{C111FA84-470A-4A4C-8AEF-0BCC6E9CD1A1}"/>
                  </a:ext>
                </a:extLst>
              </p:cNvPr>
              <p:cNvSpPr>
                <a:spLocks noEditPoints="1"/>
              </p:cNvSpPr>
              <p:nvPr/>
            </p:nvSpPr>
            <p:spPr bwMode="auto">
              <a:xfrm>
                <a:off x="3171825" y="6973888"/>
                <a:ext cx="13182600" cy="66675"/>
              </a:xfrm>
              <a:custGeom>
                <a:avLst/>
                <a:gdLst>
                  <a:gd name="T0" fmla="*/ 0 w 8304"/>
                  <a:gd name="T1" fmla="*/ 0 h 42"/>
                  <a:gd name="T2" fmla="*/ 0 w 8304"/>
                  <a:gd name="T3" fmla="*/ 42 h 42"/>
                  <a:gd name="T4" fmla="*/ 589 w 8304"/>
                  <a:gd name="T5" fmla="*/ 0 h 42"/>
                  <a:gd name="T6" fmla="*/ 589 w 8304"/>
                  <a:gd name="T7" fmla="*/ 42 h 42"/>
                  <a:gd name="T8" fmla="*/ 1183 w 8304"/>
                  <a:gd name="T9" fmla="*/ 0 h 42"/>
                  <a:gd name="T10" fmla="*/ 1183 w 8304"/>
                  <a:gd name="T11" fmla="*/ 42 h 42"/>
                  <a:gd name="T12" fmla="*/ 1778 w 8304"/>
                  <a:gd name="T13" fmla="*/ 0 h 42"/>
                  <a:gd name="T14" fmla="*/ 1778 w 8304"/>
                  <a:gd name="T15" fmla="*/ 42 h 42"/>
                  <a:gd name="T16" fmla="*/ 2372 w 8304"/>
                  <a:gd name="T17" fmla="*/ 0 h 42"/>
                  <a:gd name="T18" fmla="*/ 2372 w 8304"/>
                  <a:gd name="T19" fmla="*/ 42 h 42"/>
                  <a:gd name="T20" fmla="*/ 2966 w 8304"/>
                  <a:gd name="T21" fmla="*/ 0 h 42"/>
                  <a:gd name="T22" fmla="*/ 2966 w 8304"/>
                  <a:gd name="T23" fmla="*/ 42 h 42"/>
                  <a:gd name="T24" fmla="*/ 3561 w 8304"/>
                  <a:gd name="T25" fmla="*/ 0 h 42"/>
                  <a:gd name="T26" fmla="*/ 3561 w 8304"/>
                  <a:gd name="T27" fmla="*/ 42 h 42"/>
                  <a:gd name="T28" fmla="*/ 4155 w 8304"/>
                  <a:gd name="T29" fmla="*/ 0 h 42"/>
                  <a:gd name="T30" fmla="*/ 4155 w 8304"/>
                  <a:gd name="T31" fmla="*/ 42 h 42"/>
                  <a:gd name="T32" fmla="*/ 4744 w 8304"/>
                  <a:gd name="T33" fmla="*/ 0 h 42"/>
                  <a:gd name="T34" fmla="*/ 4744 w 8304"/>
                  <a:gd name="T35" fmla="*/ 42 h 42"/>
                  <a:gd name="T36" fmla="*/ 5338 w 8304"/>
                  <a:gd name="T37" fmla="*/ 0 h 42"/>
                  <a:gd name="T38" fmla="*/ 5338 w 8304"/>
                  <a:gd name="T39" fmla="*/ 42 h 42"/>
                  <a:gd name="T40" fmla="*/ 5932 w 8304"/>
                  <a:gd name="T41" fmla="*/ 0 h 42"/>
                  <a:gd name="T42" fmla="*/ 5932 w 8304"/>
                  <a:gd name="T43" fmla="*/ 42 h 42"/>
                  <a:gd name="T44" fmla="*/ 6527 w 8304"/>
                  <a:gd name="T45" fmla="*/ 0 h 42"/>
                  <a:gd name="T46" fmla="*/ 6527 w 8304"/>
                  <a:gd name="T47" fmla="*/ 42 h 42"/>
                  <a:gd name="T48" fmla="*/ 7121 w 8304"/>
                  <a:gd name="T49" fmla="*/ 0 h 42"/>
                  <a:gd name="T50" fmla="*/ 7121 w 8304"/>
                  <a:gd name="T51" fmla="*/ 42 h 42"/>
                  <a:gd name="T52" fmla="*/ 7715 w 8304"/>
                  <a:gd name="T53" fmla="*/ 0 h 42"/>
                  <a:gd name="T54" fmla="*/ 7715 w 8304"/>
                  <a:gd name="T55" fmla="*/ 42 h 42"/>
                  <a:gd name="T56" fmla="*/ 8304 w 8304"/>
                  <a:gd name="T57" fmla="*/ 0 h 42"/>
                  <a:gd name="T58" fmla="*/ 8304 w 8304"/>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04" h="42">
                    <a:moveTo>
                      <a:pt x="0" y="0"/>
                    </a:moveTo>
                    <a:lnTo>
                      <a:pt x="0" y="42"/>
                    </a:lnTo>
                    <a:moveTo>
                      <a:pt x="589" y="0"/>
                    </a:moveTo>
                    <a:lnTo>
                      <a:pt x="589" y="42"/>
                    </a:lnTo>
                    <a:moveTo>
                      <a:pt x="1183" y="0"/>
                    </a:moveTo>
                    <a:lnTo>
                      <a:pt x="1183" y="42"/>
                    </a:lnTo>
                    <a:moveTo>
                      <a:pt x="1778" y="0"/>
                    </a:moveTo>
                    <a:lnTo>
                      <a:pt x="1778" y="42"/>
                    </a:lnTo>
                    <a:moveTo>
                      <a:pt x="2372" y="0"/>
                    </a:moveTo>
                    <a:lnTo>
                      <a:pt x="2372" y="42"/>
                    </a:lnTo>
                    <a:moveTo>
                      <a:pt x="2966" y="0"/>
                    </a:moveTo>
                    <a:lnTo>
                      <a:pt x="2966" y="42"/>
                    </a:lnTo>
                    <a:moveTo>
                      <a:pt x="3561" y="0"/>
                    </a:moveTo>
                    <a:lnTo>
                      <a:pt x="3561" y="42"/>
                    </a:lnTo>
                    <a:moveTo>
                      <a:pt x="4155" y="0"/>
                    </a:moveTo>
                    <a:lnTo>
                      <a:pt x="4155" y="42"/>
                    </a:lnTo>
                    <a:moveTo>
                      <a:pt x="4744" y="0"/>
                    </a:moveTo>
                    <a:lnTo>
                      <a:pt x="4744" y="42"/>
                    </a:lnTo>
                    <a:moveTo>
                      <a:pt x="5338" y="0"/>
                    </a:moveTo>
                    <a:lnTo>
                      <a:pt x="5338" y="42"/>
                    </a:lnTo>
                    <a:moveTo>
                      <a:pt x="5932" y="0"/>
                    </a:moveTo>
                    <a:lnTo>
                      <a:pt x="5932" y="42"/>
                    </a:lnTo>
                    <a:moveTo>
                      <a:pt x="6527" y="0"/>
                    </a:moveTo>
                    <a:lnTo>
                      <a:pt x="6527" y="42"/>
                    </a:lnTo>
                    <a:moveTo>
                      <a:pt x="7121" y="0"/>
                    </a:moveTo>
                    <a:lnTo>
                      <a:pt x="7121" y="42"/>
                    </a:lnTo>
                    <a:moveTo>
                      <a:pt x="7715" y="0"/>
                    </a:moveTo>
                    <a:lnTo>
                      <a:pt x="7715" y="42"/>
                    </a:lnTo>
                    <a:moveTo>
                      <a:pt x="8304" y="0"/>
                    </a:moveTo>
                    <a:lnTo>
                      <a:pt x="8304" y="42"/>
                    </a:lnTo>
                  </a:path>
                </a:pathLst>
              </a:custGeom>
              <a:noFill/>
              <a:ln w="9525" cap="flat">
                <a:solidFill>
                  <a:srgbClr val="DEDE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cxnSp>
            <p:nvCxnSpPr>
              <p:cNvPr id="103" name="Straight Connector 102">
                <a:extLst>
                  <a:ext uri="{FF2B5EF4-FFF2-40B4-BE49-F238E27FC236}">
                    <a16:creationId xmlns:a16="http://schemas.microsoft.com/office/drawing/2014/main" id="{BD56D40B-540D-4F9C-83C4-9611463DBA04}"/>
                  </a:ext>
                </a:extLst>
              </p:cNvPr>
              <p:cNvCxnSpPr>
                <a:stCxn id="101" idx="1"/>
              </p:cNvCxnSpPr>
              <p:nvPr/>
            </p:nvCxnSpPr>
            <p:spPr>
              <a:xfrm>
                <a:off x="15992475" y="6973889"/>
                <a:ext cx="0" cy="7514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3065CAFA-FBBF-483E-A91C-5785F76208AD}"/>
                  </a:ext>
                </a:extLst>
              </p:cNvPr>
              <p:cNvSpPr/>
              <p:nvPr/>
            </p:nvSpPr>
            <p:spPr>
              <a:xfrm>
                <a:off x="16325562" y="6948733"/>
                <a:ext cx="108238" cy="121992"/>
              </a:xfrm>
              <a:prstGeom prst="rect">
                <a:avLst/>
              </a:prstGeom>
              <a:solidFill>
                <a:schemeClr val="bg1"/>
              </a:solidFill>
              <a:ln>
                <a:no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2133"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113E9C93-0F4F-4058-BA88-EC9A274E22F3}"/>
                </a:ext>
              </a:extLst>
            </p:cNvPr>
            <p:cNvGrpSpPr/>
            <p:nvPr/>
          </p:nvGrpSpPr>
          <p:grpSpPr>
            <a:xfrm>
              <a:off x="2227241" y="2448543"/>
              <a:ext cx="851908" cy="4757182"/>
              <a:chOff x="2227241" y="2448543"/>
              <a:chExt cx="851908" cy="4757182"/>
            </a:xfrm>
          </p:grpSpPr>
          <p:sp>
            <p:nvSpPr>
              <p:cNvPr id="88" name="TextBox 87">
                <a:extLst>
                  <a:ext uri="{FF2B5EF4-FFF2-40B4-BE49-F238E27FC236}">
                    <a16:creationId xmlns:a16="http://schemas.microsoft.com/office/drawing/2014/main" id="{003F070F-1DC0-4607-8627-EE35BD0DC7A6}"/>
                  </a:ext>
                </a:extLst>
              </p:cNvPr>
              <p:cNvSpPr txBox="1"/>
              <p:nvPr/>
            </p:nvSpPr>
            <p:spPr>
              <a:xfrm>
                <a:off x="2227241" y="6798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89" name="TextBox 88">
                <a:extLst>
                  <a:ext uri="{FF2B5EF4-FFF2-40B4-BE49-F238E27FC236}">
                    <a16:creationId xmlns:a16="http://schemas.microsoft.com/office/drawing/2014/main" id="{4728DC67-0583-45BF-8E27-21C9C969F02F}"/>
                  </a:ext>
                </a:extLst>
              </p:cNvPr>
              <p:cNvSpPr txBox="1"/>
              <p:nvPr/>
            </p:nvSpPr>
            <p:spPr>
              <a:xfrm>
                <a:off x="2227241" y="63537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0" name="TextBox 89">
                <a:extLst>
                  <a:ext uri="{FF2B5EF4-FFF2-40B4-BE49-F238E27FC236}">
                    <a16:creationId xmlns:a16="http://schemas.microsoft.com/office/drawing/2014/main" id="{5D6C887A-2B17-4116-828D-C39804E14299}"/>
                  </a:ext>
                </a:extLst>
              </p:cNvPr>
              <p:cNvSpPr txBox="1"/>
              <p:nvPr/>
            </p:nvSpPr>
            <p:spPr>
              <a:xfrm>
                <a:off x="2227241" y="59219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1" name="TextBox 90">
                <a:extLst>
                  <a:ext uri="{FF2B5EF4-FFF2-40B4-BE49-F238E27FC236}">
                    <a16:creationId xmlns:a16="http://schemas.microsoft.com/office/drawing/2014/main" id="{D8D9529B-D529-423B-9E44-2FF3A0A1AB1A}"/>
                  </a:ext>
                </a:extLst>
              </p:cNvPr>
              <p:cNvSpPr txBox="1"/>
              <p:nvPr/>
            </p:nvSpPr>
            <p:spPr>
              <a:xfrm>
                <a:off x="2227241" y="54838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2" name="TextBox 91">
                <a:extLst>
                  <a:ext uri="{FF2B5EF4-FFF2-40B4-BE49-F238E27FC236}">
                    <a16:creationId xmlns:a16="http://schemas.microsoft.com/office/drawing/2014/main" id="{BCD8959B-79E1-4947-A848-7850040982AD}"/>
                  </a:ext>
                </a:extLst>
              </p:cNvPr>
              <p:cNvSpPr txBox="1"/>
              <p:nvPr/>
            </p:nvSpPr>
            <p:spPr>
              <a:xfrm>
                <a:off x="2227241" y="50710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3" name="TextBox 92">
                <a:extLst>
                  <a:ext uri="{FF2B5EF4-FFF2-40B4-BE49-F238E27FC236}">
                    <a16:creationId xmlns:a16="http://schemas.microsoft.com/office/drawing/2014/main" id="{E6C94B8F-708B-4AF2-9E90-BC90D34FB922}"/>
                  </a:ext>
                </a:extLst>
              </p:cNvPr>
              <p:cNvSpPr txBox="1"/>
              <p:nvPr/>
            </p:nvSpPr>
            <p:spPr>
              <a:xfrm>
                <a:off x="2227241" y="4639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4" name="TextBox 93">
                <a:extLst>
                  <a:ext uri="{FF2B5EF4-FFF2-40B4-BE49-F238E27FC236}">
                    <a16:creationId xmlns:a16="http://schemas.microsoft.com/office/drawing/2014/main" id="{6F41815F-C19A-4273-B321-C96F9ED8D90E}"/>
                  </a:ext>
                </a:extLst>
              </p:cNvPr>
              <p:cNvSpPr txBox="1"/>
              <p:nvPr/>
            </p:nvSpPr>
            <p:spPr>
              <a:xfrm>
                <a:off x="2227241" y="42011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5" name="TextBox 94">
                <a:extLst>
                  <a:ext uri="{FF2B5EF4-FFF2-40B4-BE49-F238E27FC236}">
                    <a16:creationId xmlns:a16="http://schemas.microsoft.com/office/drawing/2014/main" id="{0E16E656-E0F2-4308-83C9-12B9F6AECAB5}"/>
                  </a:ext>
                </a:extLst>
              </p:cNvPr>
              <p:cNvSpPr txBox="1"/>
              <p:nvPr/>
            </p:nvSpPr>
            <p:spPr>
              <a:xfrm>
                <a:off x="2227241" y="3750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6" name="TextBox 95">
                <a:extLst>
                  <a:ext uri="{FF2B5EF4-FFF2-40B4-BE49-F238E27FC236}">
                    <a16:creationId xmlns:a16="http://schemas.microsoft.com/office/drawing/2014/main" id="{CC760A83-AAAF-4659-916F-94722C09A595}"/>
                  </a:ext>
                </a:extLst>
              </p:cNvPr>
              <p:cNvSpPr txBox="1"/>
              <p:nvPr/>
            </p:nvSpPr>
            <p:spPr>
              <a:xfrm>
                <a:off x="2227241" y="33184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7" name="TextBox 96">
                <a:extLst>
                  <a:ext uri="{FF2B5EF4-FFF2-40B4-BE49-F238E27FC236}">
                    <a16:creationId xmlns:a16="http://schemas.microsoft.com/office/drawing/2014/main" id="{6FCEC177-4308-4D27-8466-A4D7C33AC7ED}"/>
                  </a:ext>
                </a:extLst>
              </p:cNvPr>
              <p:cNvSpPr txBox="1"/>
              <p:nvPr/>
            </p:nvSpPr>
            <p:spPr>
              <a:xfrm>
                <a:off x="2227241" y="28803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8" name="TextBox 97">
                <a:extLst>
                  <a:ext uri="{FF2B5EF4-FFF2-40B4-BE49-F238E27FC236}">
                    <a16:creationId xmlns:a16="http://schemas.microsoft.com/office/drawing/2014/main" id="{26A93295-D420-4703-B3B1-A08624EC8125}"/>
                  </a:ext>
                </a:extLst>
              </p:cNvPr>
              <p:cNvSpPr txBox="1"/>
              <p:nvPr/>
            </p:nvSpPr>
            <p:spPr>
              <a:xfrm>
                <a:off x="2227241" y="24485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sp>
        <p:nvSpPr>
          <p:cNvPr id="120" name="Rectangle 119">
            <a:extLst>
              <a:ext uri="{FF2B5EF4-FFF2-40B4-BE49-F238E27FC236}">
                <a16:creationId xmlns:a16="http://schemas.microsoft.com/office/drawing/2014/main" id="{AC568325-9570-4245-94D5-271FB1B1B1C6}"/>
              </a:ext>
            </a:extLst>
          </p:cNvPr>
          <p:cNvSpPr/>
          <p:nvPr/>
        </p:nvSpPr>
        <p:spPr>
          <a:xfrm>
            <a:off x="5266451" y="5032593"/>
            <a:ext cx="2268698" cy="297454"/>
          </a:xfrm>
          <a:prstGeom prst="rect">
            <a:avLst/>
          </a:prstGeom>
        </p:spPr>
        <p:txBody>
          <a:bodyPr wrap="non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sz="1800" b="0" i="0" u="none" strike="noStrike" kern="1200" baseline="0">
                <a:solidFill>
                  <a:srgbClr val="262626">
                    <a:lumMod val="65000"/>
                    <a:lumOff val="35000"/>
                  </a:srgbClr>
                </a:solidFill>
                <a:latin typeface="+mn-lt"/>
                <a:ea typeface="+mn-ea"/>
                <a:cs typeface="+mn-cs"/>
              </a:defRPr>
            </a:pPr>
            <a:r>
              <a:rPr kumimoji="0" lang="en-US" sz="1333" b="0" i="0" u="none" strike="noStrike" kern="1200" cap="none" spc="0" normalizeH="0" baseline="0" noProof="0">
                <a:ln>
                  <a:noFill/>
                </a:ln>
                <a:solidFill>
                  <a:srgbClr val="262626">
                    <a:lumMod val="65000"/>
                    <a:lumOff val="35000"/>
                  </a:srgbClr>
                </a:solidFill>
                <a:effectLst/>
                <a:uLnTx/>
                <a:uFillTx/>
                <a:latin typeface="Arial"/>
                <a:ea typeface="+mn-ea"/>
                <a:cs typeface="+mn-cs"/>
              </a:rPr>
              <a:t>Weeks since randomization</a:t>
            </a:r>
          </a:p>
        </p:txBody>
      </p:sp>
      <p:grpSp>
        <p:nvGrpSpPr>
          <p:cNvPr id="121" name="Group 120">
            <a:extLst>
              <a:ext uri="{FF2B5EF4-FFF2-40B4-BE49-F238E27FC236}">
                <a16:creationId xmlns:a16="http://schemas.microsoft.com/office/drawing/2014/main" id="{EB8E3A69-B0D2-4DC3-A1EA-D11D1BB465C3}"/>
              </a:ext>
            </a:extLst>
          </p:cNvPr>
          <p:cNvGrpSpPr/>
          <p:nvPr/>
        </p:nvGrpSpPr>
        <p:grpSpPr>
          <a:xfrm>
            <a:off x="3403601" y="1752600"/>
            <a:ext cx="54443" cy="1779588"/>
            <a:chOff x="4800600" y="2628900"/>
            <a:chExt cx="81665" cy="2669382"/>
          </a:xfrm>
        </p:grpSpPr>
        <p:cxnSp>
          <p:nvCxnSpPr>
            <p:cNvPr id="122" name="Straight Connector 121">
              <a:extLst>
                <a:ext uri="{FF2B5EF4-FFF2-40B4-BE49-F238E27FC236}">
                  <a16:creationId xmlns:a16="http://schemas.microsoft.com/office/drawing/2014/main" id="{3A813AA0-6E06-44BB-A0B1-5955CD5A4EAD}"/>
                </a:ext>
              </a:extLst>
            </p:cNvPr>
            <p:cNvCxnSpPr/>
            <p:nvPr/>
          </p:nvCxnSpPr>
          <p:spPr>
            <a:xfrm>
              <a:off x="4800600" y="2628900"/>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3" name="Straight Connector 122">
              <a:extLst>
                <a:ext uri="{FF2B5EF4-FFF2-40B4-BE49-F238E27FC236}">
                  <a16:creationId xmlns:a16="http://schemas.microsoft.com/office/drawing/2014/main" id="{CB47C6A2-2220-4A53-B5A3-1B31CCA1C1CC}"/>
                </a:ext>
              </a:extLst>
            </p:cNvPr>
            <p:cNvCxnSpPr/>
            <p:nvPr/>
          </p:nvCxnSpPr>
          <p:spPr>
            <a:xfrm>
              <a:off x="4800600" y="3296246"/>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4" name="Straight Connector 123">
              <a:extLst>
                <a:ext uri="{FF2B5EF4-FFF2-40B4-BE49-F238E27FC236}">
                  <a16:creationId xmlns:a16="http://schemas.microsoft.com/office/drawing/2014/main" id="{02CDACA8-6F20-4E91-9447-5D25ADE0AC5D}"/>
                </a:ext>
              </a:extLst>
            </p:cNvPr>
            <p:cNvCxnSpPr/>
            <p:nvPr/>
          </p:nvCxnSpPr>
          <p:spPr>
            <a:xfrm>
              <a:off x="4800600" y="3963591"/>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5" name="Straight Connector 124">
              <a:extLst>
                <a:ext uri="{FF2B5EF4-FFF2-40B4-BE49-F238E27FC236}">
                  <a16:creationId xmlns:a16="http://schemas.microsoft.com/office/drawing/2014/main" id="{3600956D-8E4D-4D3B-8592-3B8B84B9CF6E}"/>
                </a:ext>
              </a:extLst>
            </p:cNvPr>
            <p:cNvCxnSpPr/>
            <p:nvPr/>
          </p:nvCxnSpPr>
          <p:spPr>
            <a:xfrm>
              <a:off x="4800600" y="4630936"/>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6" name="Straight Connector 125">
              <a:extLst>
                <a:ext uri="{FF2B5EF4-FFF2-40B4-BE49-F238E27FC236}">
                  <a16:creationId xmlns:a16="http://schemas.microsoft.com/office/drawing/2014/main" id="{004CD443-7DAD-40F2-BD00-E031F8134B1B}"/>
                </a:ext>
              </a:extLst>
            </p:cNvPr>
            <p:cNvCxnSpPr/>
            <p:nvPr/>
          </p:nvCxnSpPr>
          <p:spPr>
            <a:xfrm>
              <a:off x="4800600" y="5298282"/>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grpSp>
      <p:sp>
        <p:nvSpPr>
          <p:cNvPr id="127" name="TextBox 126">
            <a:extLst>
              <a:ext uri="{FF2B5EF4-FFF2-40B4-BE49-F238E27FC236}">
                <a16:creationId xmlns:a16="http://schemas.microsoft.com/office/drawing/2014/main" id="{7213C318-E3EE-42DD-A553-09BD12CD3BA1}"/>
              </a:ext>
            </a:extLst>
          </p:cNvPr>
          <p:cNvSpPr txBox="1"/>
          <p:nvPr/>
        </p:nvSpPr>
        <p:spPr>
          <a:xfrm rot="16200000">
            <a:off x="660280" y="2988408"/>
            <a:ext cx="2172390"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7F7F7F"/>
                </a:solidFill>
                <a:effectLst/>
                <a:uLnTx/>
                <a:uFillTx/>
                <a:latin typeface="Arial"/>
                <a:ea typeface="+mn-ea"/>
                <a:cs typeface="+mn-cs"/>
              </a:rPr>
              <a:t>Patients with an event (%)</a:t>
            </a:r>
            <a:endParaRPr kumimoji="0" lang="fr-CA" sz="1333" b="0" i="0" u="none" strike="noStrike" kern="1200" cap="none" spc="0" normalizeH="0" baseline="0" noProof="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7870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p:txBody>
          <a:bodyPr>
            <a:normAutofit fontScale="85000" lnSpcReduction="20000"/>
          </a:bodyPr>
          <a:lstStyle/>
          <a:p>
            <a:r>
              <a:rPr lang="en-US" dirty="0"/>
              <a:t>62 </a:t>
            </a:r>
            <a:r>
              <a:rPr lang="en-US" dirty="0" err="1"/>
              <a:t>yo</a:t>
            </a:r>
            <a:r>
              <a:rPr lang="en-US" dirty="0"/>
              <a:t> male, </a:t>
            </a:r>
          </a:p>
          <a:p>
            <a:r>
              <a:rPr lang="en-US" dirty="0"/>
              <a:t>Type 2 DM x 22 years</a:t>
            </a:r>
          </a:p>
          <a:p>
            <a:r>
              <a:rPr lang="en-US" dirty="0"/>
              <a:t>Meds – Perindopril 8 mg od</a:t>
            </a:r>
          </a:p>
          <a:p>
            <a:pPr lvl="1"/>
            <a:r>
              <a:rPr lang="en-US" dirty="0"/>
              <a:t>Amlodipine 10 mg od</a:t>
            </a:r>
          </a:p>
          <a:p>
            <a:pPr lvl="1"/>
            <a:r>
              <a:rPr lang="en-US" dirty="0"/>
              <a:t>Metformin 500 mg bid</a:t>
            </a:r>
          </a:p>
          <a:p>
            <a:pPr lvl="1"/>
            <a:r>
              <a:rPr lang="en-US" dirty="0"/>
              <a:t>Rosuvastatin 20 mg od</a:t>
            </a:r>
          </a:p>
          <a:p>
            <a:pPr lvl="1"/>
            <a:r>
              <a:rPr lang="en-US" dirty="0"/>
              <a:t>Insulin aspartate 10 u bid, Insulin Detemir 30 od</a:t>
            </a:r>
          </a:p>
          <a:p>
            <a:r>
              <a:rPr lang="en-US" dirty="0"/>
              <a:t>BP – 108/79</a:t>
            </a:r>
          </a:p>
          <a:p>
            <a:r>
              <a:rPr lang="en-US" dirty="0"/>
              <a:t>A1C – 6.6</a:t>
            </a:r>
          </a:p>
          <a:p>
            <a:r>
              <a:rPr lang="en-US" dirty="0"/>
              <a:t>Cr – 200, eGFR 25,  MAU – 1961, ACR 246</a:t>
            </a:r>
          </a:p>
          <a:p>
            <a:endParaRPr lang="en-US" dirty="0"/>
          </a:p>
          <a:p>
            <a:pPr algn="ctr"/>
            <a:r>
              <a:rPr lang="en-US" dirty="0"/>
              <a:t>What can we do to prevent ESRD/Dialysis?</a:t>
            </a:r>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2579845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7A98-7DB5-BCBA-9A85-CE843471BB0C}"/>
              </a:ext>
            </a:extLst>
          </p:cNvPr>
          <p:cNvSpPr>
            <a:spLocks noGrp="1"/>
          </p:cNvSpPr>
          <p:nvPr>
            <p:ph type="title"/>
          </p:nvPr>
        </p:nvSpPr>
        <p:spPr/>
        <p:txBody>
          <a:bodyPr/>
          <a:lstStyle/>
          <a:p>
            <a:r>
              <a:rPr lang="en-CA"/>
              <a:t>SN</a:t>
            </a:r>
          </a:p>
        </p:txBody>
      </p:sp>
      <p:pic>
        <p:nvPicPr>
          <p:cNvPr id="5" name="Content Placeholder 4" descr="Chart, line chart&#10;&#10;Description automatically generated">
            <a:extLst>
              <a:ext uri="{FF2B5EF4-FFF2-40B4-BE49-F238E27FC236}">
                <a16:creationId xmlns:a16="http://schemas.microsoft.com/office/drawing/2014/main" id="{AC447C23-E6B4-3AA7-CE39-F4BBCFF3A3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839119"/>
            <a:ext cx="8991600" cy="4324350"/>
          </a:xfrm>
        </p:spPr>
      </p:pic>
    </p:spTree>
    <p:extLst>
      <p:ext uri="{BB962C8B-B14F-4D97-AF65-F5344CB8AC3E}">
        <p14:creationId xmlns:p14="http://schemas.microsoft.com/office/powerpoint/2010/main" val="412506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a:t>Bias vs Credibility</a:t>
            </a:r>
          </a:p>
        </p:txBody>
      </p:sp>
      <p:sp>
        <p:nvSpPr>
          <p:cNvPr id="3" name="Content Placeholder 2"/>
          <p:cNvSpPr>
            <a:spLocks noGrp="1"/>
          </p:cNvSpPr>
          <p:nvPr>
            <p:ph idx="1"/>
          </p:nvPr>
        </p:nvSpPr>
        <p:spPr/>
        <p:txBody>
          <a:bodyPr>
            <a:normAutofit/>
          </a:bodyPr>
          <a:lstStyle/>
          <a:p>
            <a:r>
              <a:rPr lang="en-US" sz="2400" dirty="0"/>
              <a:t>Clinical Practice x 25 years</a:t>
            </a:r>
          </a:p>
          <a:p>
            <a:r>
              <a:rPr lang="en-US" sz="2400" dirty="0"/>
              <a:t>Medical Director OSMH DEC 1999 – present</a:t>
            </a:r>
          </a:p>
          <a:p>
            <a:pPr lvl="1"/>
            <a:r>
              <a:rPr lang="en-US" sz="2100" dirty="0"/>
              <a:t>Actively follow &gt;3,500 pts with Diabetes</a:t>
            </a:r>
          </a:p>
          <a:p>
            <a:r>
              <a:rPr lang="en-US" sz="2400" dirty="0"/>
              <a:t>CDA Guidelines Committee – 2013</a:t>
            </a:r>
          </a:p>
          <a:p>
            <a:r>
              <a:rPr lang="en-US" sz="2400" dirty="0"/>
              <a:t>Medical Director Heart Function Program – CFHT</a:t>
            </a:r>
          </a:p>
          <a:p>
            <a:endParaRPr lang="en-US" sz="2400" dirty="0"/>
          </a:p>
          <a:p>
            <a:pPr marL="0" indent="0" algn="ctr">
              <a:buNone/>
            </a:pPr>
            <a:r>
              <a:rPr lang="en-US" sz="3200" dirty="0"/>
              <a:t>GLP-1 Agonists– 1,600 patients</a:t>
            </a:r>
          </a:p>
          <a:p>
            <a:pPr marL="0" indent="0" algn="ctr">
              <a:buNone/>
            </a:pPr>
            <a:r>
              <a:rPr lang="en-US" sz="3200" dirty="0"/>
              <a:t>SGLT-2 </a:t>
            </a:r>
            <a:r>
              <a:rPr lang="en-US" sz="3200" dirty="0" err="1"/>
              <a:t>Inh</a:t>
            </a:r>
            <a:r>
              <a:rPr lang="en-US" sz="3200" dirty="0"/>
              <a:t>. - 2,445 patients</a:t>
            </a:r>
          </a:p>
        </p:txBody>
      </p:sp>
    </p:spTree>
    <p:extLst>
      <p:ext uri="{BB962C8B-B14F-4D97-AF65-F5344CB8AC3E}">
        <p14:creationId xmlns:p14="http://schemas.microsoft.com/office/powerpoint/2010/main" val="1247391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B64A-F95D-52AF-89C9-7816B835D975}"/>
              </a:ext>
            </a:extLst>
          </p:cNvPr>
          <p:cNvSpPr>
            <a:spLocks noGrp="1"/>
          </p:cNvSpPr>
          <p:nvPr>
            <p:ph type="title"/>
          </p:nvPr>
        </p:nvSpPr>
        <p:spPr/>
        <p:txBody>
          <a:bodyPr/>
          <a:lstStyle/>
          <a:p>
            <a:pPr algn="ctr"/>
            <a:r>
              <a:rPr lang="en-US"/>
              <a:t>Lesson # 7</a:t>
            </a:r>
          </a:p>
        </p:txBody>
      </p:sp>
      <p:sp>
        <p:nvSpPr>
          <p:cNvPr id="3" name="Content Placeholder 2">
            <a:extLst>
              <a:ext uri="{FF2B5EF4-FFF2-40B4-BE49-F238E27FC236}">
                <a16:creationId xmlns:a16="http://schemas.microsoft.com/office/drawing/2014/main" id="{C9B7698E-7604-D86B-5815-7C8B34DE6370}"/>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000" dirty="0"/>
              <a:t>Use SGLT-2 </a:t>
            </a:r>
            <a:r>
              <a:rPr lang="en-US" sz="4000" dirty="0" err="1"/>
              <a:t>Inh</a:t>
            </a:r>
            <a:r>
              <a:rPr lang="en-US" sz="4000" dirty="0"/>
              <a:t>. </a:t>
            </a:r>
            <a:r>
              <a:rPr lang="en-US" sz="4000" b="1" dirty="0"/>
              <a:t>ESPECIALLY</a:t>
            </a:r>
            <a:r>
              <a:rPr lang="en-US" sz="4000" dirty="0"/>
              <a:t> in the setting of CKD</a:t>
            </a:r>
          </a:p>
          <a:p>
            <a:pPr marL="0" indent="0" algn="ctr">
              <a:buNone/>
            </a:pPr>
            <a:r>
              <a:rPr lang="en-US" sz="4000" dirty="0"/>
              <a:t>Even in the absence of diabetes</a:t>
            </a:r>
          </a:p>
        </p:txBody>
      </p:sp>
    </p:spTree>
    <p:extLst>
      <p:ext uri="{BB962C8B-B14F-4D97-AF65-F5344CB8AC3E}">
        <p14:creationId xmlns:p14="http://schemas.microsoft.com/office/powerpoint/2010/main" val="4226933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BD39-2F05-3D45-89CF-34CC351BD4DB}"/>
              </a:ext>
            </a:extLst>
          </p:cNvPr>
          <p:cNvSpPr>
            <a:spLocks noGrp="1"/>
          </p:cNvSpPr>
          <p:nvPr>
            <p:ph type="title"/>
          </p:nvPr>
        </p:nvSpPr>
        <p:spPr/>
        <p:txBody>
          <a:bodyPr/>
          <a:lstStyle/>
          <a:p>
            <a:pPr algn="ctr"/>
            <a:r>
              <a:rPr lang="en-US"/>
              <a:t>RD</a:t>
            </a:r>
          </a:p>
        </p:txBody>
      </p:sp>
      <p:sp>
        <p:nvSpPr>
          <p:cNvPr id="3" name="Content Placeholder 2">
            <a:extLst>
              <a:ext uri="{FF2B5EF4-FFF2-40B4-BE49-F238E27FC236}">
                <a16:creationId xmlns:a16="http://schemas.microsoft.com/office/drawing/2014/main" id="{31240ED5-A767-1D40-8037-30E4A16546DF}"/>
              </a:ext>
            </a:extLst>
          </p:cNvPr>
          <p:cNvSpPr>
            <a:spLocks noGrp="1"/>
          </p:cNvSpPr>
          <p:nvPr>
            <p:ph idx="1"/>
          </p:nvPr>
        </p:nvSpPr>
        <p:spPr>
          <a:xfrm>
            <a:off x="838200" y="1825625"/>
            <a:ext cx="10515600" cy="4667250"/>
          </a:xfrm>
        </p:spPr>
        <p:txBody>
          <a:bodyPr>
            <a:normAutofit fontScale="85000" lnSpcReduction="20000"/>
          </a:bodyPr>
          <a:lstStyle/>
          <a:p>
            <a:pPr marL="0" indent="0">
              <a:buNone/>
            </a:pPr>
            <a:r>
              <a:rPr lang="en-US"/>
              <a:t>82 </a:t>
            </a:r>
            <a:r>
              <a:rPr lang="en-US" err="1"/>
              <a:t>yo</a:t>
            </a:r>
            <a:r>
              <a:rPr lang="en-US"/>
              <a:t> female, HT, no Diabetes</a:t>
            </a:r>
          </a:p>
          <a:p>
            <a:pPr marL="0" indent="0">
              <a:buNone/>
            </a:pPr>
            <a:r>
              <a:rPr lang="en-US"/>
              <a:t>Recurrent hospitalizations for CHF</a:t>
            </a:r>
          </a:p>
          <a:p>
            <a:pPr marL="0" indent="0">
              <a:buNone/>
            </a:pPr>
            <a:r>
              <a:rPr lang="en-US"/>
              <a:t>Echo - EF 58% , no valve dx, </a:t>
            </a:r>
            <a:r>
              <a:rPr lang="en-US" err="1"/>
              <a:t>prev</a:t>
            </a:r>
            <a:r>
              <a:rPr lang="en-US"/>
              <a:t> neg </a:t>
            </a:r>
            <a:r>
              <a:rPr lang="en-US" err="1"/>
              <a:t>angios</a:t>
            </a:r>
            <a:endParaRPr lang="en-US"/>
          </a:p>
          <a:p>
            <a:pPr marL="0" indent="0">
              <a:buNone/>
            </a:pPr>
            <a:r>
              <a:rPr lang="en-US"/>
              <a:t>Meds </a:t>
            </a:r>
          </a:p>
          <a:p>
            <a:pPr marL="0" indent="0">
              <a:buNone/>
            </a:pPr>
            <a:r>
              <a:rPr lang="en-US"/>
              <a:t>	- furosemide 40 mg od</a:t>
            </a:r>
          </a:p>
          <a:p>
            <a:pPr marL="0" indent="0">
              <a:buNone/>
            </a:pPr>
            <a:r>
              <a:rPr lang="en-US"/>
              <a:t>	- candesartan 16 mg od</a:t>
            </a:r>
          </a:p>
          <a:p>
            <a:pPr marL="0" indent="0">
              <a:buNone/>
            </a:pPr>
            <a:r>
              <a:rPr lang="en-US"/>
              <a:t>	- spironolactone 25 mg od</a:t>
            </a:r>
          </a:p>
          <a:p>
            <a:pPr marL="0" indent="0">
              <a:buNone/>
            </a:pPr>
            <a:r>
              <a:rPr lang="en-US"/>
              <a:t>O/E – BP 136/72, HR 76</a:t>
            </a:r>
          </a:p>
          <a:p>
            <a:pPr marL="0" indent="0">
              <a:buNone/>
            </a:pPr>
            <a:r>
              <a:rPr lang="en-US"/>
              <a:t>  </a:t>
            </a:r>
          </a:p>
          <a:p>
            <a:pPr marL="0" indent="0">
              <a:buNone/>
            </a:pPr>
            <a:r>
              <a:rPr lang="en-US"/>
              <a:t>eGFR – 35,  Mau ACR 13.2</a:t>
            </a:r>
          </a:p>
          <a:p>
            <a:pPr marL="0" indent="0">
              <a:buNone/>
            </a:pPr>
            <a:endParaRPr lang="en-US"/>
          </a:p>
          <a:p>
            <a:pPr marL="0" indent="0" algn="ctr">
              <a:buNone/>
            </a:pPr>
            <a:r>
              <a:rPr lang="en-US" sz="3900"/>
              <a:t>Recommendations?</a:t>
            </a:r>
          </a:p>
          <a:p>
            <a:pPr marL="0" indent="0">
              <a:buNone/>
            </a:pPr>
            <a:endParaRPr lang="en-US"/>
          </a:p>
          <a:p>
            <a:pPr marL="0" indent="0">
              <a:buNone/>
            </a:pPr>
            <a:endParaRPr lang="en-US"/>
          </a:p>
          <a:p>
            <a:pPr marL="0" indent="0">
              <a:buNone/>
            </a:pPr>
            <a:endParaRPr lang="en-US"/>
          </a:p>
          <a:p>
            <a:pPr marL="0" indent="0">
              <a:buNone/>
            </a:pPr>
            <a:endParaRPr lang="en-US"/>
          </a:p>
          <a:p>
            <a:pPr marL="0" indent="0" algn="ctr">
              <a:buNone/>
            </a:pPr>
            <a:endParaRPr lang="en-US" sz="4800"/>
          </a:p>
        </p:txBody>
      </p:sp>
    </p:spTree>
    <p:extLst>
      <p:ext uri="{BB962C8B-B14F-4D97-AF65-F5344CB8AC3E}">
        <p14:creationId xmlns:p14="http://schemas.microsoft.com/office/powerpoint/2010/main" val="3189374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D47D-F3EA-4F83-B598-D4E1127E6FB9}"/>
              </a:ext>
            </a:extLst>
          </p:cNvPr>
          <p:cNvSpPr>
            <a:spLocks noGrp="1"/>
          </p:cNvSpPr>
          <p:nvPr>
            <p:ph type="title"/>
          </p:nvPr>
        </p:nvSpPr>
        <p:spPr>
          <a:xfrm>
            <a:off x="453708" y="247286"/>
            <a:ext cx="11326496" cy="975995"/>
          </a:xfrm>
        </p:spPr>
        <p:txBody>
          <a:bodyPr/>
          <a:lstStyle/>
          <a:p>
            <a:r>
              <a:rPr lang="en-US" sz="2800"/>
              <a:t>Primary results: CV death, </a:t>
            </a:r>
            <a:r>
              <a:rPr lang="en-US" sz="2800" err="1"/>
              <a:t>hHF</a:t>
            </a:r>
            <a:r>
              <a:rPr lang="en-US" sz="2800"/>
              <a:t>, or Urgent HF </a:t>
            </a:r>
            <a:endParaRPr lang="en-US" sz="2800" i="1"/>
          </a:p>
        </p:txBody>
      </p:sp>
      <p:grpSp>
        <p:nvGrpSpPr>
          <p:cNvPr id="4" name="Group 3">
            <a:extLst>
              <a:ext uri="{FF2B5EF4-FFF2-40B4-BE49-F238E27FC236}">
                <a16:creationId xmlns:a16="http://schemas.microsoft.com/office/drawing/2014/main" id="{86F2E7AA-F7BB-48B2-BBDD-8DE66D0CD3EF}"/>
              </a:ext>
            </a:extLst>
          </p:cNvPr>
          <p:cNvGrpSpPr/>
          <p:nvPr/>
        </p:nvGrpSpPr>
        <p:grpSpPr>
          <a:xfrm>
            <a:off x="1606433" y="1560670"/>
            <a:ext cx="8222349" cy="4690948"/>
            <a:chOff x="1606433" y="1560670"/>
            <a:chExt cx="8222349" cy="4690948"/>
          </a:xfrm>
        </p:grpSpPr>
        <p:sp>
          <p:nvSpPr>
            <p:cNvPr id="75" name="TextBox 74">
              <a:extLst>
                <a:ext uri="{FF2B5EF4-FFF2-40B4-BE49-F238E27FC236}">
                  <a16:creationId xmlns:a16="http://schemas.microsoft.com/office/drawing/2014/main" id="{0777185B-C49A-4647-8D59-E73D9BD81875}"/>
                </a:ext>
              </a:extLst>
            </p:cNvPr>
            <p:cNvSpPr txBox="1"/>
            <p:nvPr/>
          </p:nvSpPr>
          <p:spPr>
            <a:xfrm>
              <a:off x="8213097"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210</a:t>
              </a:r>
            </a:p>
          </p:txBody>
        </p:sp>
        <p:sp>
          <p:nvSpPr>
            <p:cNvPr id="76" name="TextBox 75">
              <a:extLst>
                <a:ext uri="{FF2B5EF4-FFF2-40B4-BE49-F238E27FC236}">
                  <a16:creationId xmlns:a16="http://schemas.microsoft.com/office/drawing/2014/main" id="{A9A8D9D6-A79F-4B6C-B4F2-DC2B4C1191F6}"/>
                </a:ext>
              </a:extLst>
            </p:cNvPr>
            <p:cNvSpPr txBox="1"/>
            <p:nvPr/>
          </p:nvSpPr>
          <p:spPr>
            <a:xfrm>
              <a:off x="7522206"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593</a:t>
              </a:r>
            </a:p>
          </p:txBody>
        </p:sp>
        <p:sp>
          <p:nvSpPr>
            <p:cNvPr id="77" name="TextBox 76">
              <a:extLst>
                <a:ext uri="{FF2B5EF4-FFF2-40B4-BE49-F238E27FC236}">
                  <a16:creationId xmlns:a16="http://schemas.microsoft.com/office/drawing/2014/main" id="{32DC9EED-E70D-4E9E-AE97-F48452F8335F}"/>
                </a:ext>
              </a:extLst>
            </p:cNvPr>
            <p:cNvSpPr txBox="1"/>
            <p:nvPr/>
          </p:nvSpPr>
          <p:spPr>
            <a:xfrm>
              <a:off x="6842923"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1096</a:t>
              </a:r>
            </a:p>
          </p:txBody>
        </p:sp>
        <p:sp>
          <p:nvSpPr>
            <p:cNvPr id="79" name="TextBox 78">
              <a:extLst>
                <a:ext uri="{FF2B5EF4-FFF2-40B4-BE49-F238E27FC236}">
                  <a16:creationId xmlns:a16="http://schemas.microsoft.com/office/drawing/2014/main" id="{D468B216-00D8-417B-A9D4-9E527F17E3F3}"/>
                </a:ext>
              </a:extLst>
            </p:cNvPr>
            <p:cNvSpPr txBox="1"/>
            <p:nvPr/>
          </p:nvSpPr>
          <p:spPr>
            <a:xfrm>
              <a:off x="6146019"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1478</a:t>
              </a:r>
            </a:p>
          </p:txBody>
        </p:sp>
        <p:sp>
          <p:nvSpPr>
            <p:cNvPr id="80" name="TextBox 79">
              <a:extLst>
                <a:ext uri="{FF2B5EF4-FFF2-40B4-BE49-F238E27FC236}">
                  <a16:creationId xmlns:a16="http://schemas.microsoft.com/office/drawing/2014/main" id="{10451971-C52B-4A6E-9104-8102F9A543DB}"/>
                </a:ext>
              </a:extLst>
            </p:cNvPr>
            <p:cNvSpPr txBox="1"/>
            <p:nvPr/>
          </p:nvSpPr>
          <p:spPr>
            <a:xfrm>
              <a:off x="5472331"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1917</a:t>
              </a:r>
            </a:p>
          </p:txBody>
        </p:sp>
        <p:sp>
          <p:nvSpPr>
            <p:cNvPr id="81" name="TextBox 80">
              <a:extLst>
                <a:ext uri="{FF2B5EF4-FFF2-40B4-BE49-F238E27FC236}">
                  <a16:creationId xmlns:a16="http://schemas.microsoft.com/office/drawing/2014/main" id="{3B015CC5-7715-4CF7-B4C3-F8E0ED85A395}"/>
                </a:ext>
              </a:extLst>
            </p:cNvPr>
            <p:cNvSpPr txBox="1"/>
            <p:nvPr/>
          </p:nvSpPr>
          <p:spPr>
            <a:xfrm>
              <a:off x="4787035"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2075</a:t>
              </a:r>
            </a:p>
          </p:txBody>
        </p:sp>
        <p:sp>
          <p:nvSpPr>
            <p:cNvPr id="82" name="TextBox 81">
              <a:extLst>
                <a:ext uri="{FF2B5EF4-FFF2-40B4-BE49-F238E27FC236}">
                  <a16:creationId xmlns:a16="http://schemas.microsoft.com/office/drawing/2014/main" id="{01005282-D98D-4A1A-9E85-67D79FB6305C}"/>
                </a:ext>
              </a:extLst>
            </p:cNvPr>
            <p:cNvSpPr txBox="1"/>
            <p:nvPr/>
          </p:nvSpPr>
          <p:spPr>
            <a:xfrm>
              <a:off x="4020484"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2163</a:t>
              </a:r>
            </a:p>
          </p:txBody>
        </p:sp>
        <p:sp>
          <p:nvSpPr>
            <p:cNvPr id="83" name="TextBox 82">
              <a:extLst>
                <a:ext uri="{FF2B5EF4-FFF2-40B4-BE49-F238E27FC236}">
                  <a16:creationId xmlns:a16="http://schemas.microsoft.com/office/drawing/2014/main" id="{DB0017FB-9F93-421D-81A2-3637A8948917}"/>
                </a:ext>
              </a:extLst>
            </p:cNvPr>
            <p:cNvSpPr txBox="1"/>
            <p:nvPr/>
          </p:nvSpPr>
          <p:spPr>
            <a:xfrm>
              <a:off x="3432813" y="6013884"/>
              <a:ext cx="39586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2258</a:t>
              </a:r>
            </a:p>
          </p:txBody>
        </p:sp>
        <p:sp>
          <p:nvSpPr>
            <p:cNvPr id="84" name="TextBox 83">
              <a:extLst>
                <a:ext uri="{FF2B5EF4-FFF2-40B4-BE49-F238E27FC236}">
                  <a16:creationId xmlns:a16="http://schemas.microsoft.com/office/drawing/2014/main" id="{A4503BE9-C40D-47E4-A8E2-513AE576283F}"/>
                </a:ext>
              </a:extLst>
            </p:cNvPr>
            <p:cNvSpPr txBox="1"/>
            <p:nvPr/>
          </p:nvSpPr>
          <p:spPr>
            <a:xfrm>
              <a:off x="2759258" y="6013883"/>
              <a:ext cx="39929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2371</a:t>
              </a:r>
            </a:p>
          </p:txBody>
        </p:sp>
        <p:sp>
          <p:nvSpPr>
            <p:cNvPr id="87" name="TextBox 86">
              <a:extLst>
                <a:ext uri="{FF2B5EF4-FFF2-40B4-BE49-F238E27FC236}">
                  <a16:creationId xmlns:a16="http://schemas.microsoft.com/office/drawing/2014/main" id="{BE365872-06F9-4139-BD42-F2DF14524E65}"/>
                </a:ext>
              </a:extLst>
            </p:cNvPr>
            <p:cNvSpPr txBox="1"/>
            <p:nvPr/>
          </p:nvSpPr>
          <p:spPr>
            <a:xfrm>
              <a:off x="1606433" y="6026579"/>
              <a:ext cx="878784"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a:ea typeface="+mn-ea"/>
                  <a:cs typeface="+mn-cs"/>
                </a:rPr>
                <a:t>Placebo</a:t>
              </a:r>
            </a:p>
          </p:txBody>
        </p:sp>
        <p:sp>
          <p:nvSpPr>
            <p:cNvPr id="88" name="TextBox 87">
              <a:extLst>
                <a:ext uri="{FF2B5EF4-FFF2-40B4-BE49-F238E27FC236}">
                  <a16:creationId xmlns:a16="http://schemas.microsoft.com/office/drawing/2014/main" id="{B3B22926-EFB0-4FA3-BEA2-C27E396CBEE3}"/>
                </a:ext>
              </a:extLst>
            </p:cNvPr>
            <p:cNvSpPr txBox="1"/>
            <p:nvPr/>
          </p:nvSpPr>
          <p:spPr>
            <a:xfrm>
              <a:off x="8213097"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210</a:t>
              </a:r>
            </a:p>
          </p:txBody>
        </p:sp>
        <p:sp>
          <p:nvSpPr>
            <p:cNvPr id="89" name="TextBox 88">
              <a:extLst>
                <a:ext uri="{FF2B5EF4-FFF2-40B4-BE49-F238E27FC236}">
                  <a16:creationId xmlns:a16="http://schemas.microsoft.com/office/drawing/2014/main" id="{B56F67F8-5995-435C-B172-80A20FFD53AE}"/>
                </a:ext>
              </a:extLst>
            </p:cNvPr>
            <p:cNvSpPr txBox="1"/>
            <p:nvPr/>
          </p:nvSpPr>
          <p:spPr>
            <a:xfrm>
              <a:off x="7522206"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612</a:t>
              </a:r>
            </a:p>
          </p:txBody>
        </p:sp>
        <p:sp>
          <p:nvSpPr>
            <p:cNvPr id="90" name="TextBox 89">
              <a:extLst>
                <a:ext uri="{FF2B5EF4-FFF2-40B4-BE49-F238E27FC236}">
                  <a16:creationId xmlns:a16="http://schemas.microsoft.com/office/drawing/2014/main" id="{1F265942-158B-47DF-8F29-0F0EA76C723F}"/>
                </a:ext>
              </a:extLst>
            </p:cNvPr>
            <p:cNvSpPr txBox="1"/>
            <p:nvPr/>
          </p:nvSpPr>
          <p:spPr>
            <a:xfrm>
              <a:off x="6842923"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1146</a:t>
              </a:r>
            </a:p>
          </p:txBody>
        </p:sp>
        <p:sp>
          <p:nvSpPr>
            <p:cNvPr id="91" name="TextBox 90">
              <a:extLst>
                <a:ext uri="{FF2B5EF4-FFF2-40B4-BE49-F238E27FC236}">
                  <a16:creationId xmlns:a16="http://schemas.microsoft.com/office/drawing/2014/main" id="{83B71421-6BF5-4C3F-BE3E-EFBEDB576962}"/>
                </a:ext>
              </a:extLst>
            </p:cNvPr>
            <p:cNvSpPr txBox="1"/>
            <p:nvPr/>
          </p:nvSpPr>
          <p:spPr>
            <a:xfrm>
              <a:off x="6146019"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1560</a:t>
              </a:r>
            </a:p>
          </p:txBody>
        </p:sp>
        <p:sp>
          <p:nvSpPr>
            <p:cNvPr id="92" name="TextBox 91">
              <a:extLst>
                <a:ext uri="{FF2B5EF4-FFF2-40B4-BE49-F238E27FC236}">
                  <a16:creationId xmlns:a16="http://schemas.microsoft.com/office/drawing/2014/main" id="{9BEBB99A-5D5E-4949-91DF-6C0D2055E59F}"/>
                </a:ext>
              </a:extLst>
            </p:cNvPr>
            <p:cNvSpPr txBox="1"/>
            <p:nvPr/>
          </p:nvSpPr>
          <p:spPr>
            <a:xfrm>
              <a:off x="5472331"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2002</a:t>
              </a:r>
            </a:p>
          </p:txBody>
        </p:sp>
        <p:sp>
          <p:nvSpPr>
            <p:cNvPr id="93" name="TextBox 92">
              <a:extLst>
                <a:ext uri="{FF2B5EF4-FFF2-40B4-BE49-F238E27FC236}">
                  <a16:creationId xmlns:a16="http://schemas.microsoft.com/office/drawing/2014/main" id="{4D568EC0-65F2-45AB-B78C-A98DDB279B45}"/>
                </a:ext>
              </a:extLst>
            </p:cNvPr>
            <p:cNvSpPr txBox="1"/>
            <p:nvPr/>
          </p:nvSpPr>
          <p:spPr>
            <a:xfrm>
              <a:off x="4787035"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2147</a:t>
              </a:r>
            </a:p>
          </p:txBody>
        </p:sp>
        <p:sp>
          <p:nvSpPr>
            <p:cNvPr id="94" name="TextBox 93">
              <a:extLst>
                <a:ext uri="{FF2B5EF4-FFF2-40B4-BE49-F238E27FC236}">
                  <a16:creationId xmlns:a16="http://schemas.microsoft.com/office/drawing/2014/main" id="{A248794F-1E3D-4388-9A38-8D7D2DDFE1DB}"/>
                </a:ext>
              </a:extLst>
            </p:cNvPr>
            <p:cNvSpPr txBox="1"/>
            <p:nvPr/>
          </p:nvSpPr>
          <p:spPr>
            <a:xfrm>
              <a:off x="4020484"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2221</a:t>
              </a:r>
            </a:p>
          </p:txBody>
        </p:sp>
        <p:sp>
          <p:nvSpPr>
            <p:cNvPr id="157" name="TextBox 156">
              <a:extLst>
                <a:ext uri="{FF2B5EF4-FFF2-40B4-BE49-F238E27FC236}">
                  <a16:creationId xmlns:a16="http://schemas.microsoft.com/office/drawing/2014/main" id="{36B83A33-C7DA-43B2-AC77-D60C9A4B1DB9}"/>
                </a:ext>
              </a:extLst>
            </p:cNvPr>
            <p:cNvSpPr txBox="1"/>
            <p:nvPr/>
          </p:nvSpPr>
          <p:spPr>
            <a:xfrm>
              <a:off x="3432813" y="5790313"/>
              <a:ext cx="39586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2305</a:t>
              </a:r>
            </a:p>
          </p:txBody>
        </p:sp>
        <p:sp>
          <p:nvSpPr>
            <p:cNvPr id="158" name="TextBox 157">
              <a:extLst>
                <a:ext uri="{FF2B5EF4-FFF2-40B4-BE49-F238E27FC236}">
                  <a16:creationId xmlns:a16="http://schemas.microsoft.com/office/drawing/2014/main" id="{B1A9099F-130D-4854-8EDA-C707944CBBB2}"/>
                </a:ext>
              </a:extLst>
            </p:cNvPr>
            <p:cNvSpPr txBox="1"/>
            <p:nvPr/>
          </p:nvSpPr>
          <p:spPr>
            <a:xfrm>
              <a:off x="2763361" y="5790313"/>
              <a:ext cx="39108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2373</a:t>
              </a:r>
            </a:p>
          </p:txBody>
        </p:sp>
        <p:sp>
          <p:nvSpPr>
            <p:cNvPr id="159" name="TextBox 158">
              <a:extLst>
                <a:ext uri="{FF2B5EF4-FFF2-40B4-BE49-F238E27FC236}">
                  <a16:creationId xmlns:a16="http://schemas.microsoft.com/office/drawing/2014/main" id="{70294D3E-FFFB-421A-A6E3-445BFACD3842}"/>
                </a:ext>
              </a:extLst>
            </p:cNvPr>
            <p:cNvSpPr txBox="1"/>
            <p:nvPr/>
          </p:nvSpPr>
          <p:spPr>
            <a:xfrm>
              <a:off x="1619923" y="5812946"/>
              <a:ext cx="1169663"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7F134C"/>
                  </a:solidFill>
                  <a:effectLst/>
                  <a:uLnTx/>
                  <a:uFillTx/>
                  <a:latin typeface="Arial"/>
                  <a:ea typeface="+mn-ea"/>
                  <a:cs typeface="+mn-cs"/>
                </a:rPr>
                <a:t>DAPA 10 mg</a:t>
              </a:r>
            </a:p>
          </p:txBody>
        </p:sp>
        <p:sp>
          <p:nvSpPr>
            <p:cNvPr id="169" name="Line 16">
              <a:extLst>
                <a:ext uri="{FF2B5EF4-FFF2-40B4-BE49-F238E27FC236}">
                  <a16:creationId xmlns:a16="http://schemas.microsoft.com/office/drawing/2014/main" id="{149C9B27-B71A-4C09-B7FA-5AA1F8699A2A}"/>
                </a:ext>
              </a:extLst>
            </p:cNvPr>
            <p:cNvSpPr>
              <a:spLocks noChangeShapeType="1"/>
            </p:cNvSpPr>
            <p:nvPr/>
          </p:nvSpPr>
          <p:spPr bwMode="auto">
            <a:xfrm flipH="1">
              <a:off x="2811890" y="2205625"/>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0" name="Line 17">
              <a:extLst>
                <a:ext uri="{FF2B5EF4-FFF2-40B4-BE49-F238E27FC236}">
                  <a16:creationId xmlns:a16="http://schemas.microsoft.com/office/drawing/2014/main" id="{1EC0BCF4-82B4-49E0-BC63-67CC7BB72A6F}"/>
                </a:ext>
              </a:extLst>
            </p:cNvPr>
            <p:cNvSpPr>
              <a:spLocks noChangeShapeType="1"/>
            </p:cNvSpPr>
            <p:nvPr/>
          </p:nvSpPr>
          <p:spPr bwMode="auto">
            <a:xfrm flipH="1">
              <a:off x="2811890" y="1675590"/>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1" name="Line 18">
              <a:extLst>
                <a:ext uri="{FF2B5EF4-FFF2-40B4-BE49-F238E27FC236}">
                  <a16:creationId xmlns:a16="http://schemas.microsoft.com/office/drawing/2014/main" id="{6DA6AD57-BBD2-4D37-A949-E4ADC76FA50A}"/>
                </a:ext>
              </a:extLst>
            </p:cNvPr>
            <p:cNvSpPr>
              <a:spLocks noChangeShapeType="1"/>
            </p:cNvSpPr>
            <p:nvPr/>
          </p:nvSpPr>
          <p:spPr bwMode="auto">
            <a:xfrm flipH="1">
              <a:off x="2811890" y="2786932"/>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2" name="Line 19">
              <a:extLst>
                <a:ext uri="{FF2B5EF4-FFF2-40B4-BE49-F238E27FC236}">
                  <a16:creationId xmlns:a16="http://schemas.microsoft.com/office/drawing/2014/main" id="{36E7403B-F9DE-426D-A1F2-61475411D950}"/>
                </a:ext>
              </a:extLst>
            </p:cNvPr>
            <p:cNvSpPr>
              <a:spLocks noChangeShapeType="1"/>
            </p:cNvSpPr>
            <p:nvPr/>
          </p:nvSpPr>
          <p:spPr bwMode="auto">
            <a:xfrm flipH="1">
              <a:off x="2811890" y="3361718"/>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3" name="Line 23">
              <a:extLst>
                <a:ext uri="{FF2B5EF4-FFF2-40B4-BE49-F238E27FC236}">
                  <a16:creationId xmlns:a16="http://schemas.microsoft.com/office/drawing/2014/main" id="{663FD01C-3B76-4052-A598-02C3F185CD67}"/>
                </a:ext>
              </a:extLst>
            </p:cNvPr>
            <p:cNvSpPr>
              <a:spLocks noChangeShapeType="1"/>
            </p:cNvSpPr>
            <p:nvPr/>
          </p:nvSpPr>
          <p:spPr bwMode="auto">
            <a:xfrm flipH="1">
              <a:off x="2811890" y="3943031"/>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4" name="Line 24">
              <a:extLst>
                <a:ext uri="{FF2B5EF4-FFF2-40B4-BE49-F238E27FC236}">
                  <a16:creationId xmlns:a16="http://schemas.microsoft.com/office/drawing/2014/main" id="{0F6BA8E6-D3EC-47C6-AB39-D48C3D2D9736}"/>
                </a:ext>
              </a:extLst>
            </p:cNvPr>
            <p:cNvSpPr>
              <a:spLocks noChangeShapeType="1"/>
            </p:cNvSpPr>
            <p:nvPr/>
          </p:nvSpPr>
          <p:spPr bwMode="auto">
            <a:xfrm flipH="1">
              <a:off x="2811890" y="4515124"/>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5" name="Line 25">
              <a:extLst>
                <a:ext uri="{FF2B5EF4-FFF2-40B4-BE49-F238E27FC236}">
                  <a16:creationId xmlns:a16="http://schemas.microsoft.com/office/drawing/2014/main" id="{395E941E-1284-49BB-A199-F6FEFF4D555F}"/>
                </a:ext>
              </a:extLst>
            </p:cNvPr>
            <p:cNvSpPr>
              <a:spLocks noChangeShapeType="1"/>
            </p:cNvSpPr>
            <p:nvPr/>
          </p:nvSpPr>
          <p:spPr bwMode="auto">
            <a:xfrm flipH="1">
              <a:off x="2811890" y="5093171"/>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6" name="Line 26">
              <a:extLst>
                <a:ext uri="{FF2B5EF4-FFF2-40B4-BE49-F238E27FC236}">
                  <a16:creationId xmlns:a16="http://schemas.microsoft.com/office/drawing/2014/main" id="{0A7018A3-AE63-4AA6-A28D-28D1A95018DA}"/>
                </a:ext>
              </a:extLst>
            </p:cNvPr>
            <p:cNvSpPr>
              <a:spLocks noChangeShapeType="1"/>
            </p:cNvSpPr>
            <p:nvPr/>
          </p:nvSpPr>
          <p:spPr bwMode="auto">
            <a:xfrm>
              <a:off x="2942271"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7" name="Line 27">
              <a:extLst>
                <a:ext uri="{FF2B5EF4-FFF2-40B4-BE49-F238E27FC236}">
                  <a16:creationId xmlns:a16="http://schemas.microsoft.com/office/drawing/2014/main" id="{CE05B93E-035C-4ABA-A1D6-916D4966FA2D}"/>
                </a:ext>
              </a:extLst>
            </p:cNvPr>
            <p:cNvSpPr>
              <a:spLocks noChangeShapeType="1"/>
            </p:cNvSpPr>
            <p:nvPr/>
          </p:nvSpPr>
          <p:spPr bwMode="auto">
            <a:xfrm>
              <a:off x="3636998"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8" name="Line 28">
              <a:extLst>
                <a:ext uri="{FF2B5EF4-FFF2-40B4-BE49-F238E27FC236}">
                  <a16:creationId xmlns:a16="http://schemas.microsoft.com/office/drawing/2014/main" id="{9DE884F3-22F6-4073-BF26-39D8121DF74D}"/>
                </a:ext>
              </a:extLst>
            </p:cNvPr>
            <p:cNvSpPr>
              <a:spLocks noChangeShapeType="1"/>
            </p:cNvSpPr>
            <p:nvPr/>
          </p:nvSpPr>
          <p:spPr bwMode="auto">
            <a:xfrm>
              <a:off x="4320952"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9" name="Line 29">
              <a:extLst>
                <a:ext uri="{FF2B5EF4-FFF2-40B4-BE49-F238E27FC236}">
                  <a16:creationId xmlns:a16="http://schemas.microsoft.com/office/drawing/2014/main" id="{CD61C049-E080-4E77-B14F-670A6490EFBE}"/>
                </a:ext>
              </a:extLst>
            </p:cNvPr>
            <p:cNvSpPr>
              <a:spLocks noChangeShapeType="1"/>
            </p:cNvSpPr>
            <p:nvPr/>
          </p:nvSpPr>
          <p:spPr bwMode="auto">
            <a:xfrm>
              <a:off x="5003375"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0" name="Line 30">
              <a:extLst>
                <a:ext uri="{FF2B5EF4-FFF2-40B4-BE49-F238E27FC236}">
                  <a16:creationId xmlns:a16="http://schemas.microsoft.com/office/drawing/2014/main" id="{95F1B88A-EA39-4D2F-8D58-EAF5AA38AB36}"/>
                </a:ext>
              </a:extLst>
            </p:cNvPr>
            <p:cNvSpPr>
              <a:spLocks noChangeShapeType="1"/>
            </p:cNvSpPr>
            <p:nvPr/>
          </p:nvSpPr>
          <p:spPr bwMode="auto">
            <a:xfrm>
              <a:off x="5684468"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1" name="Line 31">
              <a:extLst>
                <a:ext uri="{FF2B5EF4-FFF2-40B4-BE49-F238E27FC236}">
                  <a16:creationId xmlns:a16="http://schemas.microsoft.com/office/drawing/2014/main" id="{CE3D69F9-9E30-4B22-95F6-D81AEE93C6A8}"/>
                </a:ext>
              </a:extLst>
            </p:cNvPr>
            <p:cNvSpPr>
              <a:spLocks noChangeShapeType="1"/>
            </p:cNvSpPr>
            <p:nvPr/>
          </p:nvSpPr>
          <p:spPr bwMode="auto">
            <a:xfrm>
              <a:off x="8431521"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2" name="Line 32">
              <a:extLst>
                <a:ext uri="{FF2B5EF4-FFF2-40B4-BE49-F238E27FC236}">
                  <a16:creationId xmlns:a16="http://schemas.microsoft.com/office/drawing/2014/main" id="{A3AA3053-7D59-47B2-8250-B89330001A14}"/>
                </a:ext>
              </a:extLst>
            </p:cNvPr>
            <p:cNvSpPr>
              <a:spLocks noChangeShapeType="1"/>
            </p:cNvSpPr>
            <p:nvPr/>
          </p:nvSpPr>
          <p:spPr bwMode="auto">
            <a:xfrm>
              <a:off x="7740519"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3" name="Line 33">
              <a:extLst>
                <a:ext uri="{FF2B5EF4-FFF2-40B4-BE49-F238E27FC236}">
                  <a16:creationId xmlns:a16="http://schemas.microsoft.com/office/drawing/2014/main" id="{1DBE4717-F3B6-450D-A0D9-185CC05B85DE}"/>
                </a:ext>
              </a:extLst>
            </p:cNvPr>
            <p:cNvSpPr>
              <a:spLocks noChangeShapeType="1"/>
            </p:cNvSpPr>
            <p:nvPr/>
          </p:nvSpPr>
          <p:spPr bwMode="auto">
            <a:xfrm>
              <a:off x="7059424"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4" name="Line 34">
              <a:extLst>
                <a:ext uri="{FF2B5EF4-FFF2-40B4-BE49-F238E27FC236}">
                  <a16:creationId xmlns:a16="http://schemas.microsoft.com/office/drawing/2014/main" id="{67E1176E-D4C1-4C52-A52C-ADABA83BA58C}"/>
                </a:ext>
              </a:extLst>
            </p:cNvPr>
            <p:cNvSpPr>
              <a:spLocks noChangeShapeType="1"/>
            </p:cNvSpPr>
            <p:nvPr/>
          </p:nvSpPr>
          <p:spPr bwMode="auto">
            <a:xfrm>
              <a:off x="6372610"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5" name="TextBox 184">
              <a:extLst>
                <a:ext uri="{FF2B5EF4-FFF2-40B4-BE49-F238E27FC236}">
                  <a16:creationId xmlns:a16="http://schemas.microsoft.com/office/drawing/2014/main" id="{330DF476-693B-4614-BC81-E1F9F5385B14}"/>
                </a:ext>
              </a:extLst>
            </p:cNvPr>
            <p:cNvSpPr txBox="1"/>
            <p:nvPr/>
          </p:nvSpPr>
          <p:spPr>
            <a:xfrm>
              <a:off x="2493217" y="1560670"/>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sp>
          <p:nvSpPr>
            <p:cNvPr id="186" name="TextBox 185">
              <a:extLst>
                <a:ext uri="{FF2B5EF4-FFF2-40B4-BE49-F238E27FC236}">
                  <a16:creationId xmlns:a16="http://schemas.microsoft.com/office/drawing/2014/main" id="{DC026E94-0DCF-40DD-AECE-E41573ED013F}"/>
                </a:ext>
              </a:extLst>
            </p:cNvPr>
            <p:cNvSpPr txBox="1"/>
            <p:nvPr/>
          </p:nvSpPr>
          <p:spPr>
            <a:xfrm>
              <a:off x="2493216" y="206992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25</a:t>
              </a:r>
            </a:p>
          </p:txBody>
        </p:sp>
        <p:sp>
          <p:nvSpPr>
            <p:cNvPr id="187" name="TextBox 186">
              <a:extLst>
                <a:ext uri="{FF2B5EF4-FFF2-40B4-BE49-F238E27FC236}">
                  <a16:creationId xmlns:a16="http://schemas.microsoft.com/office/drawing/2014/main" id="{89CEF97B-9AE4-4BD5-8DA1-4C5313FD45A9}"/>
                </a:ext>
              </a:extLst>
            </p:cNvPr>
            <p:cNvSpPr txBox="1"/>
            <p:nvPr/>
          </p:nvSpPr>
          <p:spPr>
            <a:xfrm>
              <a:off x="2493216" y="2652488"/>
              <a:ext cx="387093"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188" name="TextBox 187">
              <a:extLst>
                <a:ext uri="{FF2B5EF4-FFF2-40B4-BE49-F238E27FC236}">
                  <a16:creationId xmlns:a16="http://schemas.microsoft.com/office/drawing/2014/main" id="{DFA4D195-D408-406F-8DCD-CC856F38A7CC}"/>
                </a:ext>
              </a:extLst>
            </p:cNvPr>
            <p:cNvSpPr txBox="1"/>
            <p:nvPr/>
          </p:nvSpPr>
          <p:spPr>
            <a:xfrm>
              <a:off x="2493217" y="322730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89" name="TextBox 188">
              <a:extLst>
                <a:ext uri="{FF2B5EF4-FFF2-40B4-BE49-F238E27FC236}">
                  <a16:creationId xmlns:a16="http://schemas.microsoft.com/office/drawing/2014/main" id="{91ABD388-E8FB-46A2-AB9E-7F637B657587}"/>
                </a:ext>
              </a:extLst>
            </p:cNvPr>
            <p:cNvSpPr txBox="1"/>
            <p:nvPr/>
          </p:nvSpPr>
          <p:spPr>
            <a:xfrm>
              <a:off x="2493217" y="380537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190" name="TextBox 189">
              <a:extLst>
                <a:ext uri="{FF2B5EF4-FFF2-40B4-BE49-F238E27FC236}">
                  <a16:creationId xmlns:a16="http://schemas.microsoft.com/office/drawing/2014/main" id="{9959FB0B-3BF8-4F41-9838-1CEDD6990957}"/>
                </a:ext>
              </a:extLst>
            </p:cNvPr>
            <p:cNvSpPr txBox="1"/>
            <p:nvPr/>
          </p:nvSpPr>
          <p:spPr>
            <a:xfrm>
              <a:off x="2585964" y="4387770"/>
              <a:ext cx="294345"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191" name="TextBox 190">
              <a:extLst>
                <a:ext uri="{FF2B5EF4-FFF2-40B4-BE49-F238E27FC236}">
                  <a16:creationId xmlns:a16="http://schemas.microsoft.com/office/drawing/2014/main" id="{2D42EDC8-9DF2-465E-B5FC-AA2337930702}"/>
                </a:ext>
              </a:extLst>
            </p:cNvPr>
            <p:cNvSpPr txBox="1"/>
            <p:nvPr/>
          </p:nvSpPr>
          <p:spPr>
            <a:xfrm>
              <a:off x="2585964" y="4978427"/>
              <a:ext cx="294345"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192" name="TextBox 191">
              <a:extLst>
                <a:ext uri="{FF2B5EF4-FFF2-40B4-BE49-F238E27FC236}">
                  <a16:creationId xmlns:a16="http://schemas.microsoft.com/office/drawing/2014/main" id="{B145F924-AA3E-44E7-83D4-9063F081628A}"/>
                </a:ext>
              </a:extLst>
            </p:cNvPr>
            <p:cNvSpPr txBox="1"/>
            <p:nvPr/>
          </p:nvSpPr>
          <p:spPr>
            <a:xfrm>
              <a:off x="8180418" y="5190325"/>
              <a:ext cx="499486"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193" name="TextBox 192">
              <a:extLst>
                <a:ext uri="{FF2B5EF4-FFF2-40B4-BE49-F238E27FC236}">
                  <a16:creationId xmlns:a16="http://schemas.microsoft.com/office/drawing/2014/main" id="{BEB5333B-157A-4283-9237-5BD5F9DA58FE}"/>
                </a:ext>
              </a:extLst>
            </p:cNvPr>
            <p:cNvSpPr txBox="1"/>
            <p:nvPr/>
          </p:nvSpPr>
          <p:spPr>
            <a:xfrm>
              <a:off x="7488048" y="5190325"/>
              <a:ext cx="50985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21</a:t>
              </a:r>
            </a:p>
          </p:txBody>
        </p:sp>
        <p:sp>
          <p:nvSpPr>
            <p:cNvPr id="194" name="TextBox 193">
              <a:extLst>
                <a:ext uri="{FF2B5EF4-FFF2-40B4-BE49-F238E27FC236}">
                  <a16:creationId xmlns:a16="http://schemas.microsoft.com/office/drawing/2014/main" id="{F3F78E6F-8D98-4C44-BF21-9F11983FF00A}"/>
                </a:ext>
              </a:extLst>
            </p:cNvPr>
            <p:cNvSpPr txBox="1"/>
            <p:nvPr/>
          </p:nvSpPr>
          <p:spPr>
            <a:xfrm>
              <a:off x="6120672" y="5190325"/>
              <a:ext cx="499479"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95" name="TextBox 194">
              <a:extLst>
                <a:ext uri="{FF2B5EF4-FFF2-40B4-BE49-F238E27FC236}">
                  <a16:creationId xmlns:a16="http://schemas.microsoft.com/office/drawing/2014/main" id="{01E58010-3332-402D-82C4-E5E653243FA5}"/>
                </a:ext>
              </a:extLst>
            </p:cNvPr>
            <p:cNvSpPr txBox="1"/>
            <p:nvPr/>
          </p:nvSpPr>
          <p:spPr>
            <a:xfrm>
              <a:off x="6787191" y="5190325"/>
              <a:ext cx="539974"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sp>
          <p:nvSpPr>
            <p:cNvPr id="196" name="TextBox 195">
              <a:extLst>
                <a:ext uri="{FF2B5EF4-FFF2-40B4-BE49-F238E27FC236}">
                  <a16:creationId xmlns:a16="http://schemas.microsoft.com/office/drawing/2014/main" id="{801186CF-3621-4C6C-A4A9-C5073106966C}"/>
                </a:ext>
              </a:extLst>
            </p:cNvPr>
            <p:cNvSpPr txBox="1"/>
            <p:nvPr/>
          </p:nvSpPr>
          <p:spPr>
            <a:xfrm>
              <a:off x="5431855" y="5190325"/>
              <a:ext cx="507766"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197" name="TextBox 196">
              <a:extLst>
                <a:ext uri="{FF2B5EF4-FFF2-40B4-BE49-F238E27FC236}">
                  <a16:creationId xmlns:a16="http://schemas.microsoft.com/office/drawing/2014/main" id="{3AEF150D-C39E-4673-AB88-52E20166AD01}"/>
                </a:ext>
              </a:extLst>
            </p:cNvPr>
            <p:cNvSpPr txBox="1"/>
            <p:nvPr/>
          </p:nvSpPr>
          <p:spPr>
            <a:xfrm>
              <a:off x="4788260" y="5190325"/>
              <a:ext cx="43545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9</a:t>
              </a:r>
            </a:p>
          </p:txBody>
        </p:sp>
        <p:sp>
          <p:nvSpPr>
            <p:cNvPr id="198" name="TextBox 197">
              <a:extLst>
                <a:ext uri="{FF2B5EF4-FFF2-40B4-BE49-F238E27FC236}">
                  <a16:creationId xmlns:a16="http://schemas.microsoft.com/office/drawing/2014/main" id="{3A7C2A85-E7A0-4C5F-963E-33735EBDC703}"/>
                </a:ext>
              </a:extLst>
            </p:cNvPr>
            <p:cNvSpPr txBox="1"/>
            <p:nvPr/>
          </p:nvSpPr>
          <p:spPr>
            <a:xfrm>
              <a:off x="4084401" y="5190325"/>
              <a:ext cx="476579"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199" name="TextBox 198">
              <a:extLst>
                <a:ext uri="{FF2B5EF4-FFF2-40B4-BE49-F238E27FC236}">
                  <a16:creationId xmlns:a16="http://schemas.microsoft.com/office/drawing/2014/main" id="{2D18ABE7-CBA9-4E4D-8300-C0C2988DE816}"/>
                </a:ext>
              </a:extLst>
            </p:cNvPr>
            <p:cNvSpPr txBox="1"/>
            <p:nvPr/>
          </p:nvSpPr>
          <p:spPr>
            <a:xfrm>
              <a:off x="3421279" y="5190325"/>
              <a:ext cx="434031"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200" name="TextBox 199">
              <a:extLst>
                <a:ext uri="{FF2B5EF4-FFF2-40B4-BE49-F238E27FC236}">
                  <a16:creationId xmlns:a16="http://schemas.microsoft.com/office/drawing/2014/main" id="{14404EFE-6F4E-4FFC-9461-911978A06C20}"/>
                </a:ext>
              </a:extLst>
            </p:cNvPr>
            <p:cNvSpPr txBox="1"/>
            <p:nvPr/>
          </p:nvSpPr>
          <p:spPr>
            <a:xfrm>
              <a:off x="2837053" y="5190325"/>
              <a:ext cx="21274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201" name="TextBox 200">
              <a:extLst>
                <a:ext uri="{FF2B5EF4-FFF2-40B4-BE49-F238E27FC236}">
                  <a16:creationId xmlns:a16="http://schemas.microsoft.com/office/drawing/2014/main" id="{C31B6419-0C06-4FCD-B3D6-DD1555E6E21F}"/>
                </a:ext>
              </a:extLst>
            </p:cNvPr>
            <p:cNvSpPr txBox="1"/>
            <p:nvPr/>
          </p:nvSpPr>
          <p:spPr>
            <a:xfrm>
              <a:off x="1623284" y="5589957"/>
              <a:ext cx="1341563"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Number at Risk</a:t>
              </a:r>
              <a:endParaRPr kumimoji="0" lang="en-US" sz="1200" b="1" i="0" u="none" strike="noStrike" kern="1200" cap="none" spc="0" normalizeH="0" baseline="0" noProof="0">
                <a:ln>
                  <a:noFill/>
                </a:ln>
                <a:solidFill>
                  <a:srgbClr val="969696"/>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93D5C2FA-433C-4559-88E6-BE1F1DDC1A74}"/>
                </a:ext>
              </a:extLst>
            </p:cNvPr>
            <p:cNvSpPr txBox="1"/>
            <p:nvPr/>
          </p:nvSpPr>
          <p:spPr>
            <a:xfrm>
              <a:off x="5113679" y="5445570"/>
              <a:ext cx="2540981"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 </a:t>
              </a:r>
            </a:p>
          </p:txBody>
        </p:sp>
        <p:sp>
          <p:nvSpPr>
            <p:cNvPr id="203" name="TextBox 202">
              <a:extLst>
                <a:ext uri="{FF2B5EF4-FFF2-40B4-BE49-F238E27FC236}">
                  <a16:creationId xmlns:a16="http://schemas.microsoft.com/office/drawing/2014/main" id="{3688BE1F-62E8-427E-929E-BD2DF4FB5CE5}"/>
                </a:ext>
              </a:extLst>
            </p:cNvPr>
            <p:cNvSpPr txBox="1"/>
            <p:nvPr/>
          </p:nvSpPr>
          <p:spPr>
            <a:xfrm rot="16200000">
              <a:off x="1317085" y="3110260"/>
              <a:ext cx="2171229" cy="282234"/>
            </a:xfrm>
            <a:prstGeom prst="rect">
              <a:avLst/>
            </a:prstGeom>
            <a:noFill/>
          </p:spPr>
          <p:txBody>
            <a:bodyPr wrap="non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Cumulative Incidence (%)</a:t>
              </a:r>
            </a:p>
          </p:txBody>
        </p:sp>
        <p:sp>
          <p:nvSpPr>
            <p:cNvPr id="204" name="Freeform: Shape 203">
              <a:extLst>
                <a:ext uri="{FF2B5EF4-FFF2-40B4-BE49-F238E27FC236}">
                  <a16:creationId xmlns:a16="http://schemas.microsoft.com/office/drawing/2014/main" id="{5BCE5327-E129-4630-B2DB-63E59C39160B}"/>
                </a:ext>
              </a:extLst>
            </p:cNvPr>
            <p:cNvSpPr/>
            <p:nvPr/>
          </p:nvSpPr>
          <p:spPr>
            <a:xfrm>
              <a:off x="2891401" y="1665174"/>
              <a:ext cx="5540121" cy="3438918"/>
            </a:xfrm>
            <a:custGeom>
              <a:avLst/>
              <a:gdLst>
                <a:gd name="connsiteX0" fmla="*/ 0 w 6321287"/>
                <a:gd name="connsiteY0" fmla="*/ 0 h 3687417"/>
                <a:gd name="connsiteX1" fmla="*/ 19878 w 6321287"/>
                <a:gd name="connsiteY1" fmla="*/ 3687417 h 3687417"/>
                <a:gd name="connsiteX2" fmla="*/ 6321287 w 6321287"/>
                <a:gd name="connsiteY2" fmla="*/ 3687417 h 3687417"/>
              </a:gdLst>
              <a:ahLst/>
              <a:cxnLst>
                <a:cxn ang="0">
                  <a:pos x="connsiteX0" y="connsiteY0"/>
                </a:cxn>
                <a:cxn ang="0">
                  <a:pos x="connsiteX1" y="connsiteY1"/>
                </a:cxn>
                <a:cxn ang="0">
                  <a:pos x="connsiteX2" y="connsiteY2"/>
                </a:cxn>
              </a:cxnLst>
              <a:rect l="l" t="t" r="r" b="b"/>
              <a:pathLst>
                <a:path w="6321287" h="3687417">
                  <a:moveTo>
                    <a:pt x="0" y="0"/>
                  </a:moveTo>
                  <a:lnTo>
                    <a:pt x="19878" y="3687417"/>
                  </a:lnTo>
                  <a:lnTo>
                    <a:pt x="6321287" y="368741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F71D2F2C-7D02-4B05-B2F8-23D59059B5B6}"/>
                </a:ext>
              </a:extLst>
            </p:cNvPr>
            <p:cNvSpPr/>
            <p:nvPr/>
          </p:nvSpPr>
          <p:spPr>
            <a:xfrm>
              <a:off x="2961488" y="2733154"/>
              <a:ext cx="5492197" cy="2355955"/>
            </a:xfrm>
            <a:custGeom>
              <a:avLst/>
              <a:gdLst>
                <a:gd name="connsiteX0" fmla="*/ 0 w 6253316"/>
                <a:gd name="connsiteY0" fmla="*/ 2352368 h 2352368"/>
                <a:gd name="connsiteX1" fmla="*/ 0 w 6253316"/>
                <a:gd name="connsiteY1" fmla="*/ 2352368 h 2352368"/>
                <a:gd name="connsiteX2" fmla="*/ 103238 w 6253316"/>
                <a:gd name="connsiteY2" fmla="*/ 2308123 h 2352368"/>
                <a:gd name="connsiteX3" fmla="*/ 147484 w 6253316"/>
                <a:gd name="connsiteY3" fmla="*/ 2293375 h 2352368"/>
                <a:gd name="connsiteX4" fmla="*/ 169606 w 6253316"/>
                <a:gd name="connsiteY4" fmla="*/ 2286000 h 2352368"/>
                <a:gd name="connsiteX5" fmla="*/ 206477 w 6253316"/>
                <a:gd name="connsiteY5" fmla="*/ 2256504 h 2352368"/>
                <a:gd name="connsiteX6" fmla="*/ 228600 w 6253316"/>
                <a:gd name="connsiteY6" fmla="*/ 2249129 h 2352368"/>
                <a:gd name="connsiteX7" fmla="*/ 250722 w 6253316"/>
                <a:gd name="connsiteY7" fmla="*/ 2227007 h 2352368"/>
                <a:gd name="connsiteX8" fmla="*/ 294967 w 6253316"/>
                <a:gd name="connsiteY8" fmla="*/ 2212258 h 2352368"/>
                <a:gd name="connsiteX9" fmla="*/ 317090 w 6253316"/>
                <a:gd name="connsiteY9" fmla="*/ 2204884 h 2352368"/>
                <a:gd name="connsiteX10" fmla="*/ 339213 w 6253316"/>
                <a:gd name="connsiteY10" fmla="*/ 2190136 h 2352368"/>
                <a:gd name="connsiteX11" fmla="*/ 405580 w 6253316"/>
                <a:gd name="connsiteY11" fmla="*/ 2175387 h 2352368"/>
                <a:gd name="connsiteX12" fmla="*/ 420329 w 6253316"/>
                <a:gd name="connsiteY12" fmla="*/ 2160639 h 2352368"/>
                <a:gd name="connsiteX13" fmla="*/ 464574 w 6253316"/>
                <a:gd name="connsiteY13" fmla="*/ 2145891 h 2352368"/>
                <a:gd name="connsiteX14" fmla="*/ 516193 w 6253316"/>
                <a:gd name="connsiteY14" fmla="*/ 2101646 h 2352368"/>
                <a:gd name="connsiteX15" fmla="*/ 538316 w 6253316"/>
                <a:gd name="connsiteY15" fmla="*/ 2094271 h 2352368"/>
                <a:gd name="connsiteX16" fmla="*/ 560438 w 6253316"/>
                <a:gd name="connsiteY16" fmla="*/ 2079523 h 2352368"/>
                <a:gd name="connsiteX17" fmla="*/ 604684 w 6253316"/>
                <a:gd name="connsiteY17" fmla="*/ 2064775 h 2352368"/>
                <a:gd name="connsiteX18" fmla="*/ 641555 w 6253316"/>
                <a:gd name="connsiteY18" fmla="*/ 2042652 h 2352368"/>
                <a:gd name="connsiteX19" fmla="*/ 707922 w 6253316"/>
                <a:gd name="connsiteY19" fmla="*/ 2005781 h 2352368"/>
                <a:gd name="connsiteX20" fmla="*/ 744793 w 6253316"/>
                <a:gd name="connsiteY20" fmla="*/ 1983658 h 2352368"/>
                <a:gd name="connsiteX21" fmla="*/ 759542 w 6253316"/>
                <a:gd name="connsiteY21" fmla="*/ 1968910 h 2352368"/>
                <a:gd name="connsiteX22" fmla="*/ 781664 w 6253316"/>
                <a:gd name="connsiteY22" fmla="*/ 1961536 h 2352368"/>
                <a:gd name="connsiteX23" fmla="*/ 818535 w 6253316"/>
                <a:gd name="connsiteY23" fmla="*/ 1954162 h 2352368"/>
                <a:gd name="connsiteX24" fmla="*/ 848032 w 6253316"/>
                <a:gd name="connsiteY24" fmla="*/ 1946787 h 2352368"/>
                <a:gd name="connsiteX25" fmla="*/ 899651 w 6253316"/>
                <a:gd name="connsiteY25" fmla="*/ 1924665 h 2352368"/>
                <a:gd name="connsiteX26" fmla="*/ 921774 w 6253316"/>
                <a:gd name="connsiteY26" fmla="*/ 1909917 h 2352368"/>
                <a:gd name="connsiteX27" fmla="*/ 943896 w 6253316"/>
                <a:gd name="connsiteY27" fmla="*/ 1902542 h 2352368"/>
                <a:gd name="connsiteX28" fmla="*/ 988142 w 6253316"/>
                <a:gd name="connsiteY28" fmla="*/ 1873046 h 2352368"/>
                <a:gd name="connsiteX29" fmla="*/ 1032387 w 6253316"/>
                <a:gd name="connsiteY29" fmla="*/ 1858297 h 2352368"/>
                <a:gd name="connsiteX30" fmla="*/ 1054509 w 6253316"/>
                <a:gd name="connsiteY30" fmla="*/ 1843549 h 2352368"/>
                <a:gd name="connsiteX31" fmla="*/ 1106129 w 6253316"/>
                <a:gd name="connsiteY31" fmla="*/ 1828800 h 2352368"/>
                <a:gd name="connsiteX32" fmla="*/ 1128251 w 6253316"/>
                <a:gd name="connsiteY32" fmla="*/ 1821426 h 2352368"/>
                <a:gd name="connsiteX33" fmla="*/ 1165122 w 6253316"/>
                <a:gd name="connsiteY33" fmla="*/ 1799304 h 2352368"/>
                <a:gd name="connsiteX34" fmla="*/ 1179871 w 6253316"/>
                <a:gd name="connsiteY34" fmla="*/ 1784555 h 2352368"/>
                <a:gd name="connsiteX35" fmla="*/ 1201993 w 6253316"/>
                <a:gd name="connsiteY35" fmla="*/ 1769807 h 2352368"/>
                <a:gd name="connsiteX36" fmla="*/ 1224116 w 6253316"/>
                <a:gd name="connsiteY36" fmla="*/ 1747684 h 2352368"/>
                <a:gd name="connsiteX37" fmla="*/ 1283109 w 6253316"/>
                <a:gd name="connsiteY37" fmla="*/ 1696065 h 2352368"/>
                <a:gd name="connsiteX38" fmla="*/ 1349477 w 6253316"/>
                <a:gd name="connsiteY38" fmla="*/ 1681317 h 2352368"/>
                <a:gd name="connsiteX39" fmla="*/ 1371600 w 6253316"/>
                <a:gd name="connsiteY39" fmla="*/ 1673942 h 2352368"/>
                <a:gd name="connsiteX40" fmla="*/ 1393722 w 6253316"/>
                <a:gd name="connsiteY40" fmla="*/ 1659194 h 2352368"/>
                <a:gd name="connsiteX41" fmla="*/ 1437967 w 6253316"/>
                <a:gd name="connsiteY41" fmla="*/ 1644446 h 2352368"/>
                <a:gd name="connsiteX42" fmla="*/ 1474838 w 6253316"/>
                <a:gd name="connsiteY42" fmla="*/ 1614949 h 2352368"/>
                <a:gd name="connsiteX43" fmla="*/ 1533832 w 6253316"/>
                <a:gd name="connsiteY43" fmla="*/ 1570704 h 2352368"/>
                <a:gd name="connsiteX44" fmla="*/ 1578077 w 6253316"/>
                <a:gd name="connsiteY44" fmla="*/ 1555955 h 2352368"/>
                <a:gd name="connsiteX45" fmla="*/ 1585451 w 6253316"/>
                <a:gd name="connsiteY45" fmla="*/ 1533833 h 2352368"/>
                <a:gd name="connsiteX46" fmla="*/ 1637071 w 6253316"/>
                <a:gd name="connsiteY46" fmla="*/ 1519084 h 2352368"/>
                <a:gd name="connsiteX47" fmla="*/ 1681316 w 6253316"/>
                <a:gd name="connsiteY47" fmla="*/ 1504336 h 2352368"/>
                <a:gd name="connsiteX48" fmla="*/ 1703438 w 6253316"/>
                <a:gd name="connsiteY48" fmla="*/ 1496962 h 2352368"/>
                <a:gd name="connsiteX49" fmla="*/ 1725561 w 6253316"/>
                <a:gd name="connsiteY49" fmla="*/ 1482213 h 2352368"/>
                <a:gd name="connsiteX50" fmla="*/ 1799303 w 6253316"/>
                <a:gd name="connsiteY50" fmla="*/ 1445342 h 2352368"/>
                <a:gd name="connsiteX51" fmla="*/ 1902542 w 6253316"/>
                <a:gd name="connsiteY51" fmla="*/ 1408471 h 2352368"/>
                <a:gd name="connsiteX52" fmla="*/ 1946787 w 6253316"/>
                <a:gd name="connsiteY52" fmla="*/ 1393723 h 2352368"/>
                <a:gd name="connsiteX53" fmla="*/ 1998406 w 6253316"/>
                <a:gd name="connsiteY53" fmla="*/ 1378975 h 2352368"/>
                <a:gd name="connsiteX54" fmla="*/ 2035277 w 6253316"/>
                <a:gd name="connsiteY54" fmla="*/ 1349478 h 2352368"/>
                <a:gd name="connsiteX55" fmla="*/ 2050025 w 6253316"/>
                <a:gd name="connsiteY55" fmla="*/ 1334729 h 2352368"/>
                <a:gd name="connsiteX56" fmla="*/ 2101645 w 6253316"/>
                <a:gd name="connsiteY56" fmla="*/ 1319981 h 2352368"/>
                <a:gd name="connsiteX57" fmla="*/ 2153264 w 6253316"/>
                <a:gd name="connsiteY57" fmla="*/ 1297858 h 2352368"/>
                <a:gd name="connsiteX58" fmla="*/ 2168013 w 6253316"/>
                <a:gd name="connsiteY58" fmla="*/ 1283110 h 2352368"/>
                <a:gd name="connsiteX59" fmla="*/ 2212258 w 6253316"/>
                <a:gd name="connsiteY59" fmla="*/ 1268362 h 2352368"/>
                <a:gd name="connsiteX60" fmla="*/ 2212258 w 6253316"/>
                <a:gd name="connsiteY60" fmla="*/ 1268362 h 2352368"/>
                <a:gd name="connsiteX61" fmla="*/ 2241755 w 6253316"/>
                <a:gd name="connsiteY61" fmla="*/ 1260987 h 2352368"/>
                <a:gd name="connsiteX62" fmla="*/ 2286000 w 6253316"/>
                <a:gd name="connsiteY62" fmla="*/ 1246239 h 2352368"/>
                <a:gd name="connsiteX63" fmla="*/ 2308122 w 6253316"/>
                <a:gd name="connsiteY63" fmla="*/ 1231491 h 2352368"/>
                <a:gd name="connsiteX64" fmla="*/ 2352367 w 6253316"/>
                <a:gd name="connsiteY64" fmla="*/ 1216742 h 2352368"/>
                <a:gd name="connsiteX65" fmla="*/ 2367116 w 6253316"/>
                <a:gd name="connsiteY65" fmla="*/ 1201994 h 2352368"/>
                <a:gd name="connsiteX66" fmla="*/ 2389238 w 6253316"/>
                <a:gd name="connsiteY66" fmla="*/ 1194620 h 2352368"/>
                <a:gd name="connsiteX67" fmla="*/ 2411361 w 6253316"/>
                <a:gd name="connsiteY67" fmla="*/ 1179871 h 2352368"/>
                <a:gd name="connsiteX68" fmla="*/ 2470355 w 6253316"/>
                <a:gd name="connsiteY68" fmla="*/ 1143000 h 2352368"/>
                <a:gd name="connsiteX69" fmla="*/ 2492477 w 6253316"/>
                <a:gd name="connsiteY69" fmla="*/ 1135626 h 2352368"/>
                <a:gd name="connsiteX70" fmla="*/ 2507225 w 6253316"/>
                <a:gd name="connsiteY70" fmla="*/ 1113504 h 2352368"/>
                <a:gd name="connsiteX71" fmla="*/ 2558845 w 6253316"/>
                <a:gd name="connsiteY71" fmla="*/ 1098755 h 2352368"/>
                <a:gd name="connsiteX72" fmla="*/ 2580967 w 6253316"/>
                <a:gd name="connsiteY72" fmla="*/ 1084007 h 2352368"/>
                <a:gd name="connsiteX73" fmla="*/ 2603090 w 6253316"/>
                <a:gd name="connsiteY73" fmla="*/ 1076633 h 2352368"/>
                <a:gd name="connsiteX74" fmla="*/ 2617838 w 6253316"/>
                <a:gd name="connsiteY74" fmla="*/ 1054510 h 2352368"/>
                <a:gd name="connsiteX75" fmla="*/ 2691580 w 6253316"/>
                <a:gd name="connsiteY75" fmla="*/ 1025013 h 2352368"/>
                <a:gd name="connsiteX76" fmla="*/ 2757948 w 6253316"/>
                <a:gd name="connsiteY76" fmla="*/ 1002891 h 2352368"/>
                <a:gd name="connsiteX77" fmla="*/ 2875935 w 6253316"/>
                <a:gd name="connsiteY77" fmla="*/ 988142 h 2352368"/>
                <a:gd name="connsiteX78" fmla="*/ 2898058 w 6253316"/>
                <a:gd name="connsiteY78" fmla="*/ 973394 h 2352368"/>
                <a:gd name="connsiteX79" fmla="*/ 2971800 w 6253316"/>
                <a:gd name="connsiteY79" fmla="*/ 958646 h 2352368"/>
                <a:gd name="connsiteX80" fmla="*/ 2993922 w 6253316"/>
                <a:gd name="connsiteY80" fmla="*/ 951271 h 2352368"/>
                <a:gd name="connsiteX81" fmla="*/ 3060290 w 6253316"/>
                <a:gd name="connsiteY81" fmla="*/ 936523 h 2352368"/>
                <a:gd name="connsiteX82" fmla="*/ 3082413 w 6253316"/>
                <a:gd name="connsiteY82" fmla="*/ 921775 h 2352368"/>
                <a:gd name="connsiteX83" fmla="*/ 3097161 w 6253316"/>
                <a:gd name="connsiteY83" fmla="*/ 907026 h 2352368"/>
                <a:gd name="connsiteX84" fmla="*/ 3134032 w 6253316"/>
                <a:gd name="connsiteY84" fmla="*/ 899652 h 2352368"/>
                <a:gd name="connsiteX85" fmla="*/ 3156155 w 6253316"/>
                <a:gd name="connsiteY85" fmla="*/ 884904 h 2352368"/>
                <a:gd name="connsiteX86" fmla="*/ 3170903 w 6253316"/>
                <a:gd name="connsiteY86" fmla="*/ 870155 h 2352368"/>
                <a:gd name="connsiteX87" fmla="*/ 3200400 w 6253316"/>
                <a:gd name="connsiteY87" fmla="*/ 877529 h 2352368"/>
                <a:gd name="connsiteX88" fmla="*/ 3252019 w 6253316"/>
                <a:gd name="connsiteY88" fmla="*/ 862781 h 2352368"/>
                <a:gd name="connsiteX89" fmla="*/ 3274142 w 6253316"/>
                <a:gd name="connsiteY89" fmla="*/ 848033 h 2352368"/>
                <a:gd name="connsiteX90" fmla="*/ 3288890 w 6253316"/>
                <a:gd name="connsiteY90" fmla="*/ 833284 h 2352368"/>
                <a:gd name="connsiteX91" fmla="*/ 3406877 w 6253316"/>
                <a:gd name="connsiteY91" fmla="*/ 811162 h 2352368"/>
                <a:gd name="connsiteX92" fmla="*/ 3429000 w 6253316"/>
                <a:gd name="connsiteY92" fmla="*/ 803787 h 2352368"/>
                <a:gd name="connsiteX93" fmla="*/ 3451122 w 6253316"/>
                <a:gd name="connsiteY93" fmla="*/ 789039 h 2352368"/>
                <a:gd name="connsiteX94" fmla="*/ 3480619 w 6253316"/>
                <a:gd name="connsiteY94" fmla="*/ 781665 h 2352368"/>
                <a:gd name="connsiteX95" fmla="*/ 3502742 w 6253316"/>
                <a:gd name="connsiteY95" fmla="*/ 774291 h 2352368"/>
                <a:gd name="connsiteX96" fmla="*/ 3517490 w 6253316"/>
                <a:gd name="connsiteY96" fmla="*/ 759542 h 2352368"/>
                <a:gd name="connsiteX97" fmla="*/ 3532238 w 6253316"/>
                <a:gd name="connsiteY97" fmla="*/ 737420 h 2352368"/>
                <a:gd name="connsiteX98" fmla="*/ 3576484 w 6253316"/>
                <a:gd name="connsiteY98" fmla="*/ 722671 h 2352368"/>
                <a:gd name="connsiteX99" fmla="*/ 3591232 w 6253316"/>
                <a:gd name="connsiteY99" fmla="*/ 700549 h 2352368"/>
                <a:gd name="connsiteX100" fmla="*/ 3613355 w 6253316"/>
                <a:gd name="connsiteY100" fmla="*/ 685800 h 2352368"/>
                <a:gd name="connsiteX101" fmla="*/ 3620729 w 6253316"/>
                <a:gd name="connsiteY101" fmla="*/ 678426 h 2352368"/>
                <a:gd name="connsiteX102" fmla="*/ 3716593 w 6253316"/>
                <a:gd name="connsiteY102" fmla="*/ 663678 h 2352368"/>
                <a:gd name="connsiteX103" fmla="*/ 3819832 w 6253316"/>
                <a:gd name="connsiteY103" fmla="*/ 648929 h 2352368"/>
                <a:gd name="connsiteX104" fmla="*/ 3864077 w 6253316"/>
                <a:gd name="connsiteY104" fmla="*/ 612058 h 2352368"/>
                <a:gd name="connsiteX105" fmla="*/ 3893574 w 6253316"/>
                <a:gd name="connsiteY105" fmla="*/ 604684 h 2352368"/>
                <a:gd name="connsiteX106" fmla="*/ 3915696 w 6253316"/>
                <a:gd name="connsiteY106" fmla="*/ 597310 h 2352368"/>
                <a:gd name="connsiteX107" fmla="*/ 3930445 w 6253316"/>
                <a:gd name="connsiteY107" fmla="*/ 575187 h 2352368"/>
                <a:gd name="connsiteX108" fmla="*/ 3952567 w 6253316"/>
                <a:gd name="connsiteY108" fmla="*/ 567813 h 2352368"/>
                <a:gd name="connsiteX109" fmla="*/ 3967316 w 6253316"/>
                <a:gd name="connsiteY109" fmla="*/ 553065 h 2352368"/>
                <a:gd name="connsiteX110" fmla="*/ 3996813 w 6253316"/>
                <a:gd name="connsiteY110" fmla="*/ 530942 h 2352368"/>
                <a:gd name="connsiteX111" fmla="*/ 4085303 w 6253316"/>
                <a:gd name="connsiteY111" fmla="*/ 523568 h 2352368"/>
                <a:gd name="connsiteX112" fmla="*/ 4166419 w 6253316"/>
                <a:gd name="connsiteY112" fmla="*/ 457200 h 2352368"/>
                <a:gd name="connsiteX113" fmla="*/ 4173793 w 6253316"/>
                <a:gd name="connsiteY113" fmla="*/ 442452 h 2352368"/>
                <a:gd name="connsiteX114" fmla="*/ 4269658 w 6253316"/>
                <a:gd name="connsiteY114" fmla="*/ 442452 h 2352368"/>
                <a:gd name="connsiteX115" fmla="*/ 4350774 w 6253316"/>
                <a:gd name="connsiteY115" fmla="*/ 398207 h 2352368"/>
                <a:gd name="connsiteX116" fmla="*/ 4372896 w 6253316"/>
                <a:gd name="connsiteY116" fmla="*/ 376084 h 2352368"/>
                <a:gd name="connsiteX117" fmla="*/ 4468761 w 6253316"/>
                <a:gd name="connsiteY117" fmla="*/ 353962 h 2352368"/>
                <a:gd name="connsiteX118" fmla="*/ 4520380 w 6253316"/>
                <a:gd name="connsiteY118" fmla="*/ 302342 h 2352368"/>
                <a:gd name="connsiteX119" fmla="*/ 4726858 w 6253316"/>
                <a:gd name="connsiteY119" fmla="*/ 302342 h 2352368"/>
                <a:gd name="connsiteX120" fmla="*/ 4734232 w 6253316"/>
                <a:gd name="connsiteY120" fmla="*/ 280220 h 2352368"/>
                <a:gd name="connsiteX121" fmla="*/ 4734232 w 6253316"/>
                <a:gd name="connsiteY121" fmla="*/ 280220 h 2352368"/>
                <a:gd name="connsiteX122" fmla="*/ 4771103 w 6253316"/>
                <a:gd name="connsiteY122" fmla="*/ 258097 h 2352368"/>
                <a:gd name="connsiteX123" fmla="*/ 4793225 w 6253316"/>
                <a:gd name="connsiteY123" fmla="*/ 250723 h 2352368"/>
                <a:gd name="connsiteX124" fmla="*/ 4793225 w 6253316"/>
                <a:gd name="connsiteY124" fmla="*/ 228600 h 2352368"/>
                <a:gd name="connsiteX125" fmla="*/ 4807974 w 6253316"/>
                <a:gd name="connsiteY125" fmla="*/ 228600 h 2352368"/>
                <a:gd name="connsiteX126" fmla="*/ 4815348 w 6253316"/>
                <a:gd name="connsiteY126" fmla="*/ 221226 h 2352368"/>
                <a:gd name="connsiteX127" fmla="*/ 4830096 w 6253316"/>
                <a:gd name="connsiteY127" fmla="*/ 199104 h 2352368"/>
                <a:gd name="connsiteX128" fmla="*/ 4844845 w 6253316"/>
                <a:gd name="connsiteY128" fmla="*/ 199104 h 2352368"/>
                <a:gd name="connsiteX129" fmla="*/ 4844845 w 6253316"/>
                <a:gd name="connsiteY129" fmla="*/ 184355 h 2352368"/>
                <a:gd name="connsiteX130" fmla="*/ 4859593 w 6253316"/>
                <a:gd name="connsiteY130" fmla="*/ 176981 h 2352368"/>
                <a:gd name="connsiteX131" fmla="*/ 4859593 w 6253316"/>
                <a:gd name="connsiteY131" fmla="*/ 154858 h 2352368"/>
                <a:gd name="connsiteX132" fmla="*/ 4874342 w 6253316"/>
                <a:gd name="connsiteY132" fmla="*/ 154858 h 2352368"/>
                <a:gd name="connsiteX133" fmla="*/ 4881716 w 6253316"/>
                <a:gd name="connsiteY133" fmla="*/ 132736 h 2352368"/>
                <a:gd name="connsiteX134" fmla="*/ 5375787 w 6253316"/>
                <a:gd name="connsiteY134" fmla="*/ 110613 h 2352368"/>
                <a:gd name="connsiteX135" fmla="*/ 5375787 w 6253316"/>
                <a:gd name="connsiteY135" fmla="*/ 0 h 2352368"/>
                <a:gd name="connsiteX136" fmla="*/ 6253316 w 6253316"/>
                <a:gd name="connsiteY136" fmla="*/ 0 h 2352368"/>
                <a:gd name="connsiteX0" fmla="*/ 0 w 5375787"/>
                <a:gd name="connsiteY0" fmla="*/ 2352368 h 2352368"/>
                <a:gd name="connsiteX1" fmla="*/ 0 w 5375787"/>
                <a:gd name="connsiteY1" fmla="*/ 2352368 h 2352368"/>
                <a:gd name="connsiteX2" fmla="*/ 103238 w 5375787"/>
                <a:gd name="connsiteY2" fmla="*/ 2308123 h 2352368"/>
                <a:gd name="connsiteX3" fmla="*/ 147484 w 5375787"/>
                <a:gd name="connsiteY3" fmla="*/ 2293375 h 2352368"/>
                <a:gd name="connsiteX4" fmla="*/ 169606 w 5375787"/>
                <a:gd name="connsiteY4" fmla="*/ 2286000 h 2352368"/>
                <a:gd name="connsiteX5" fmla="*/ 206477 w 5375787"/>
                <a:gd name="connsiteY5" fmla="*/ 2256504 h 2352368"/>
                <a:gd name="connsiteX6" fmla="*/ 228600 w 5375787"/>
                <a:gd name="connsiteY6" fmla="*/ 2249129 h 2352368"/>
                <a:gd name="connsiteX7" fmla="*/ 250722 w 5375787"/>
                <a:gd name="connsiteY7" fmla="*/ 2227007 h 2352368"/>
                <a:gd name="connsiteX8" fmla="*/ 294967 w 5375787"/>
                <a:gd name="connsiteY8" fmla="*/ 2212258 h 2352368"/>
                <a:gd name="connsiteX9" fmla="*/ 317090 w 5375787"/>
                <a:gd name="connsiteY9" fmla="*/ 2204884 h 2352368"/>
                <a:gd name="connsiteX10" fmla="*/ 339213 w 5375787"/>
                <a:gd name="connsiteY10" fmla="*/ 2190136 h 2352368"/>
                <a:gd name="connsiteX11" fmla="*/ 405580 w 5375787"/>
                <a:gd name="connsiteY11" fmla="*/ 2175387 h 2352368"/>
                <a:gd name="connsiteX12" fmla="*/ 420329 w 5375787"/>
                <a:gd name="connsiteY12" fmla="*/ 2160639 h 2352368"/>
                <a:gd name="connsiteX13" fmla="*/ 464574 w 5375787"/>
                <a:gd name="connsiteY13" fmla="*/ 2145891 h 2352368"/>
                <a:gd name="connsiteX14" fmla="*/ 516193 w 5375787"/>
                <a:gd name="connsiteY14" fmla="*/ 2101646 h 2352368"/>
                <a:gd name="connsiteX15" fmla="*/ 538316 w 5375787"/>
                <a:gd name="connsiteY15" fmla="*/ 2094271 h 2352368"/>
                <a:gd name="connsiteX16" fmla="*/ 560438 w 5375787"/>
                <a:gd name="connsiteY16" fmla="*/ 2079523 h 2352368"/>
                <a:gd name="connsiteX17" fmla="*/ 604684 w 5375787"/>
                <a:gd name="connsiteY17" fmla="*/ 2064775 h 2352368"/>
                <a:gd name="connsiteX18" fmla="*/ 641555 w 5375787"/>
                <a:gd name="connsiteY18" fmla="*/ 2042652 h 2352368"/>
                <a:gd name="connsiteX19" fmla="*/ 707922 w 5375787"/>
                <a:gd name="connsiteY19" fmla="*/ 2005781 h 2352368"/>
                <a:gd name="connsiteX20" fmla="*/ 744793 w 5375787"/>
                <a:gd name="connsiteY20" fmla="*/ 1983658 h 2352368"/>
                <a:gd name="connsiteX21" fmla="*/ 759542 w 5375787"/>
                <a:gd name="connsiteY21" fmla="*/ 1968910 h 2352368"/>
                <a:gd name="connsiteX22" fmla="*/ 781664 w 5375787"/>
                <a:gd name="connsiteY22" fmla="*/ 1961536 h 2352368"/>
                <a:gd name="connsiteX23" fmla="*/ 818535 w 5375787"/>
                <a:gd name="connsiteY23" fmla="*/ 1954162 h 2352368"/>
                <a:gd name="connsiteX24" fmla="*/ 848032 w 5375787"/>
                <a:gd name="connsiteY24" fmla="*/ 1946787 h 2352368"/>
                <a:gd name="connsiteX25" fmla="*/ 899651 w 5375787"/>
                <a:gd name="connsiteY25" fmla="*/ 1924665 h 2352368"/>
                <a:gd name="connsiteX26" fmla="*/ 921774 w 5375787"/>
                <a:gd name="connsiteY26" fmla="*/ 1909917 h 2352368"/>
                <a:gd name="connsiteX27" fmla="*/ 943896 w 5375787"/>
                <a:gd name="connsiteY27" fmla="*/ 1902542 h 2352368"/>
                <a:gd name="connsiteX28" fmla="*/ 988142 w 5375787"/>
                <a:gd name="connsiteY28" fmla="*/ 1873046 h 2352368"/>
                <a:gd name="connsiteX29" fmla="*/ 1032387 w 5375787"/>
                <a:gd name="connsiteY29" fmla="*/ 1858297 h 2352368"/>
                <a:gd name="connsiteX30" fmla="*/ 1054509 w 5375787"/>
                <a:gd name="connsiteY30" fmla="*/ 1843549 h 2352368"/>
                <a:gd name="connsiteX31" fmla="*/ 1106129 w 5375787"/>
                <a:gd name="connsiteY31" fmla="*/ 1828800 h 2352368"/>
                <a:gd name="connsiteX32" fmla="*/ 1128251 w 5375787"/>
                <a:gd name="connsiteY32" fmla="*/ 1821426 h 2352368"/>
                <a:gd name="connsiteX33" fmla="*/ 1165122 w 5375787"/>
                <a:gd name="connsiteY33" fmla="*/ 1799304 h 2352368"/>
                <a:gd name="connsiteX34" fmla="*/ 1179871 w 5375787"/>
                <a:gd name="connsiteY34" fmla="*/ 1784555 h 2352368"/>
                <a:gd name="connsiteX35" fmla="*/ 1201993 w 5375787"/>
                <a:gd name="connsiteY35" fmla="*/ 1769807 h 2352368"/>
                <a:gd name="connsiteX36" fmla="*/ 1224116 w 5375787"/>
                <a:gd name="connsiteY36" fmla="*/ 1747684 h 2352368"/>
                <a:gd name="connsiteX37" fmla="*/ 1283109 w 5375787"/>
                <a:gd name="connsiteY37" fmla="*/ 1696065 h 2352368"/>
                <a:gd name="connsiteX38" fmla="*/ 1349477 w 5375787"/>
                <a:gd name="connsiteY38" fmla="*/ 1681317 h 2352368"/>
                <a:gd name="connsiteX39" fmla="*/ 1371600 w 5375787"/>
                <a:gd name="connsiteY39" fmla="*/ 1673942 h 2352368"/>
                <a:gd name="connsiteX40" fmla="*/ 1393722 w 5375787"/>
                <a:gd name="connsiteY40" fmla="*/ 1659194 h 2352368"/>
                <a:gd name="connsiteX41" fmla="*/ 1437967 w 5375787"/>
                <a:gd name="connsiteY41" fmla="*/ 1644446 h 2352368"/>
                <a:gd name="connsiteX42" fmla="*/ 1474838 w 5375787"/>
                <a:gd name="connsiteY42" fmla="*/ 1614949 h 2352368"/>
                <a:gd name="connsiteX43" fmla="*/ 1533832 w 5375787"/>
                <a:gd name="connsiteY43" fmla="*/ 1570704 h 2352368"/>
                <a:gd name="connsiteX44" fmla="*/ 1578077 w 5375787"/>
                <a:gd name="connsiteY44" fmla="*/ 1555955 h 2352368"/>
                <a:gd name="connsiteX45" fmla="*/ 1585451 w 5375787"/>
                <a:gd name="connsiteY45" fmla="*/ 1533833 h 2352368"/>
                <a:gd name="connsiteX46" fmla="*/ 1637071 w 5375787"/>
                <a:gd name="connsiteY46" fmla="*/ 1519084 h 2352368"/>
                <a:gd name="connsiteX47" fmla="*/ 1681316 w 5375787"/>
                <a:gd name="connsiteY47" fmla="*/ 1504336 h 2352368"/>
                <a:gd name="connsiteX48" fmla="*/ 1703438 w 5375787"/>
                <a:gd name="connsiteY48" fmla="*/ 1496962 h 2352368"/>
                <a:gd name="connsiteX49" fmla="*/ 1725561 w 5375787"/>
                <a:gd name="connsiteY49" fmla="*/ 1482213 h 2352368"/>
                <a:gd name="connsiteX50" fmla="*/ 1799303 w 5375787"/>
                <a:gd name="connsiteY50" fmla="*/ 1445342 h 2352368"/>
                <a:gd name="connsiteX51" fmla="*/ 1902542 w 5375787"/>
                <a:gd name="connsiteY51" fmla="*/ 1408471 h 2352368"/>
                <a:gd name="connsiteX52" fmla="*/ 1946787 w 5375787"/>
                <a:gd name="connsiteY52" fmla="*/ 1393723 h 2352368"/>
                <a:gd name="connsiteX53" fmla="*/ 1998406 w 5375787"/>
                <a:gd name="connsiteY53" fmla="*/ 1378975 h 2352368"/>
                <a:gd name="connsiteX54" fmla="*/ 2035277 w 5375787"/>
                <a:gd name="connsiteY54" fmla="*/ 1349478 h 2352368"/>
                <a:gd name="connsiteX55" fmla="*/ 2050025 w 5375787"/>
                <a:gd name="connsiteY55" fmla="*/ 1334729 h 2352368"/>
                <a:gd name="connsiteX56" fmla="*/ 2101645 w 5375787"/>
                <a:gd name="connsiteY56" fmla="*/ 1319981 h 2352368"/>
                <a:gd name="connsiteX57" fmla="*/ 2153264 w 5375787"/>
                <a:gd name="connsiteY57" fmla="*/ 1297858 h 2352368"/>
                <a:gd name="connsiteX58" fmla="*/ 2168013 w 5375787"/>
                <a:gd name="connsiteY58" fmla="*/ 1283110 h 2352368"/>
                <a:gd name="connsiteX59" fmla="*/ 2212258 w 5375787"/>
                <a:gd name="connsiteY59" fmla="*/ 1268362 h 2352368"/>
                <a:gd name="connsiteX60" fmla="*/ 2212258 w 5375787"/>
                <a:gd name="connsiteY60" fmla="*/ 1268362 h 2352368"/>
                <a:gd name="connsiteX61" fmla="*/ 2241755 w 5375787"/>
                <a:gd name="connsiteY61" fmla="*/ 1260987 h 2352368"/>
                <a:gd name="connsiteX62" fmla="*/ 2286000 w 5375787"/>
                <a:gd name="connsiteY62" fmla="*/ 1246239 h 2352368"/>
                <a:gd name="connsiteX63" fmla="*/ 2308122 w 5375787"/>
                <a:gd name="connsiteY63" fmla="*/ 1231491 h 2352368"/>
                <a:gd name="connsiteX64" fmla="*/ 2352367 w 5375787"/>
                <a:gd name="connsiteY64" fmla="*/ 1216742 h 2352368"/>
                <a:gd name="connsiteX65" fmla="*/ 2367116 w 5375787"/>
                <a:gd name="connsiteY65" fmla="*/ 1201994 h 2352368"/>
                <a:gd name="connsiteX66" fmla="*/ 2389238 w 5375787"/>
                <a:gd name="connsiteY66" fmla="*/ 1194620 h 2352368"/>
                <a:gd name="connsiteX67" fmla="*/ 2411361 w 5375787"/>
                <a:gd name="connsiteY67" fmla="*/ 1179871 h 2352368"/>
                <a:gd name="connsiteX68" fmla="*/ 2470355 w 5375787"/>
                <a:gd name="connsiteY68" fmla="*/ 1143000 h 2352368"/>
                <a:gd name="connsiteX69" fmla="*/ 2492477 w 5375787"/>
                <a:gd name="connsiteY69" fmla="*/ 1135626 h 2352368"/>
                <a:gd name="connsiteX70" fmla="*/ 2507225 w 5375787"/>
                <a:gd name="connsiteY70" fmla="*/ 1113504 h 2352368"/>
                <a:gd name="connsiteX71" fmla="*/ 2558845 w 5375787"/>
                <a:gd name="connsiteY71" fmla="*/ 1098755 h 2352368"/>
                <a:gd name="connsiteX72" fmla="*/ 2580967 w 5375787"/>
                <a:gd name="connsiteY72" fmla="*/ 1084007 h 2352368"/>
                <a:gd name="connsiteX73" fmla="*/ 2603090 w 5375787"/>
                <a:gd name="connsiteY73" fmla="*/ 1076633 h 2352368"/>
                <a:gd name="connsiteX74" fmla="*/ 2617838 w 5375787"/>
                <a:gd name="connsiteY74" fmla="*/ 1054510 h 2352368"/>
                <a:gd name="connsiteX75" fmla="*/ 2691580 w 5375787"/>
                <a:gd name="connsiteY75" fmla="*/ 1025013 h 2352368"/>
                <a:gd name="connsiteX76" fmla="*/ 2757948 w 5375787"/>
                <a:gd name="connsiteY76" fmla="*/ 1002891 h 2352368"/>
                <a:gd name="connsiteX77" fmla="*/ 2875935 w 5375787"/>
                <a:gd name="connsiteY77" fmla="*/ 988142 h 2352368"/>
                <a:gd name="connsiteX78" fmla="*/ 2898058 w 5375787"/>
                <a:gd name="connsiteY78" fmla="*/ 973394 h 2352368"/>
                <a:gd name="connsiteX79" fmla="*/ 2971800 w 5375787"/>
                <a:gd name="connsiteY79" fmla="*/ 958646 h 2352368"/>
                <a:gd name="connsiteX80" fmla="*/ 2993922 w 5375787"/>
                <a:gd name="connsiteY80" fmla="*/ 951271 h 2352368"/>
                <a:gd name="connsiteX81" fmla="*/ 3060290 w 5375787"/>
                <a:gd name="connsiteY81" fmla="*/ 936523 h 2352368"/>
                <a:gd name="connsiteX82" fmla="*/ 3082413 w 5375787"/>
                <a:gd name="connsiteY82" fmla="*/ 921775 h 2352368"/>
                <a:gd name="connsiteX83" fmla="*/ 3097161 w 5375787"/>
                <a:gd name="connsiteY83" fmla="*/ 907026 h 2352368"/>
                <a:gd name="connsiteX84" fmla="*/ 3134032 w 5375787"/>
                <a:gd name="connsiteY84" fmla="*/ 899652 h 2352368"/>
                <a:gd name="connsiteX85" fmla="*/ 3156155 w 5375787"/>
                <a:gd name="connsiteY85" fmla="*/ 884904 h 2352368"/>
                <a:gd name="connsiteX86" fmla="*/ 3170903 w 5375787"/>
                <a:gd name="connsiteY86" fmla="*/ 870155 h 2352368"/>
                <a:gd name="connsiteX87" fmla="*/ 3200400 w 5375787"/>
                <a:gd name="connsiteY87" fmla="*/ 877529 h 2352368"/>
                <a:gd name="connsiteX88" fmla="*/ 3252019 w 5375787"/>
                <a:gd name="connsiteY88" fmla="*/ 862781 h 2352368"/>
                <a:gd name="connsiteX89" fmla="*/ 3274142 w 5375787"/>
                <a:gd name="connsiteY89" fmla="*/ 848033 h 2352368"/>
                <a:gd name="connsiteX90" fmla="*/ 3288890 w 5375787"/>
                <a:gd name="connsiteY90" fmla="*/ 833284 h 2352368"/>
                <a:gd name="connsiteX91" fmla="*/ 3406877 w 5375787"/>
                <a:gd name="connsiteY91" fmla="*/ 811162 h 2352368"/>
                <a:gd name="connsiteX92" fmla="*/ 3429000 w 5375787"/>
                <a:gd name="connsiteY92" fmla="*/ 803787 h 2352368"/>
                <a:gd name="connsiteX93" fmla="*/ 3451122 w 5375787"/>
                <a:gd name="connsiteY93" fmla="*/ 789039 h 2352368"/>
                <a:gd name="connsiteX94" fmla="*/ 3480619 w 5375787"/>
                <a:gd name="connsiteY94" fmla="*/ 781665 h 2352368"/>
                <a:gd name="connsiteX95" fmla="*/ 3502742 w 5375787"/>
                <a:gd name="connsiteY95" fmla="*/ 774291 h 2352368"/>
                <a:gd name="connsiteX96" fmla="*/ 3517490 w 5375787"/>
                <a:gd name="connsiteY96" fmla="*/ 759542 h 2352368"/>
                <a:gd name="connsiteX97" fmla="*/ 3532238 w 5375787"/>
                <a:gd name="connsiteY97" fmla="*/ 737420 h 2352368"/>
                <a:gd name="connsiteX98" fmla="*/ 3576484 w 5375787"/>
                <a:gd name="connsiteY98" fmla="*/ 722671 h 2352368"/>
                <a:gd name="connsiteX99" fmla="*/ 3591232 w 5375787"/>
                <a:gd name="connsiteY99" fmla="*/ 700549 h 2352368"/>
                <a:gd name="connsiteX100" fmla="*/ 3613355 w 5375787"/>
                <a:gd name="connsiteY100" fmla="*/ 685800 h 2352368"/>
                <a:gd name="connsiteX101" fmla="*/ 3620729 w 5375787"/>
                <a:gd name="connsiteY101" fmla="*/ 678426 h 2352368"/>
                <a:gd name="connsiteX102" fmla="*/ 3716593 w 5375787"/>
                <a:gd name="connsiteY102" fmla="*/ 663678 h 2352368"/>
                <a:gd name="connsiteX103" fmla="*/ 3819832 w 5375787"/>
                <a:gd name="connsiteY103" fmla="*/ 648929 h 2352368"/>
                <a:gd name="connsiteX104" fmla="*/ 3864077 w 5375787"/>
                <a:gd name="connsiteY104" fmla="*/ 612058 h 2352368"/>
                <a:gd name="connsiteX105" fmla="*/ 3893574 w 5375787"/>
                <a:gd name="connsiteY105" fmla="*/ 604684 h 2352368"/>
                <a:gd name="connsiteX106" fmla="*/ 3915696 w 5375787"/>
                <a:gd name="connsiteY106" fmla="*/ 597310 h 2352368"/>
                <a:gd name="connsiteX107" fmla="*/ 3930445 w 5375787"/>
                <a:gd name="connsiteY107" fmla="*/ 575187 h 2352368"/>
                <a:gd name="connsiteX108" fmla="*/ 3952567 w 5375787"/>
                <a:gd name="connsiteY108" fmla="*/ 567813 h 2352368"/>
                <a:gd name="connsiteX109" fmla="*/ 3967316 w 5375787"/>
                <a:gd name="connsiteY109" fmla="*/ 553065 h 2352368"/>
                <a:gd name="connsiteX110" fmla="*/ 3996813 w 5375787"/>
                <a:gd name="connsiteY110" fmla="*/ 530942 h 2352368"/>
                <a:gd name="connsiteX111" fmla="*/ 4085303 w 5375787"/>
                <a:gd name="connsiteY111" fmla="*/ 523568 h 2352368"/>
                <a:gd name="connsiteX112" fmla="*/ 4166419 w 5375787"/>
                <a:gd name="connsiteY112" fmla="*/ 457200 h 2352368"/>
                <a:gd name="connsiteX113" fmla="*/ 4173793 w 5375787"/>
                <a:gd name="connsiteY113" fmla="*/ 442452 h 2352368"/>
                <a:gd name="connsiteX114" fmla="*/ 4269658 w 5375787"/>
                <a:gd name="connsiteY114" fmla="*/ 442452 h 2352368"/>
                <a:gd name="connsiteX115" fmla="*/ 4350774 w 5375787"/>
                <a:gd name="connsiteY115" fmla="*/ 398207 h 2352368"/>
                <a:gd name="connsiteX116" fmla="*/ 4372896 w 5375787"/>
                <a:gd name="connsiteY116" fmla="*/ 376084 h 2352368"/>
                <a:gd name="connsiteX117" fmla="*/ 4468761 w 5375787"/>
                <a:gd name="connsiteY117" fmla="*/ 353962 h 2352368"/>
                <a:gd name="connsiteX118" fmla="*/ 4520380 w 5375787"/>
                <a:gd name="connsiteY118" fmla="*/ 302342 h 2352368"/>
                <a:gd name="connsiteX119" fmla="*/ 4726858 w 5375787"/>
                <a:gd name="connsiteY119" fmla="*/ 302342 h 2352368"/>
                <a:gd name="connsiteX120" fmla="*/ 4734232 w 5375787"/>
                <a:gd name="connsiteY120" fmla="*/ 280220 h 2352368"/>
                <a:gd name="connsiteX121" fmla="*/ 4734232 w 5375787"/>
                <a:gd name="connsiteY121" fmla="*/ 280220 h 2352368"/>
                <a:gd name="connsiteX122" fmla="*/ 4771103 w 5375787"/>
                <a:gd name="connsiteY122" fmla="*/ 258097 h 2352368"/>
                <a:gd name="connsiteX123" fmla="*/ 4793225 w 5375787"/>
                <a:gd name="connsiteY123" fmla="*/ 250723 h 2352368"/>
                <a:gd name="connsiteX124" fmla="*/ 4793225 w 5375787"/>
                <a:gd name="connsiteY124" fmla="*/ 228600 h 2352368"/>
                <a:gd name="connsiteX125" fmla="*/ 4807974 w 5375787"/>
                <a:gd name="connsiteY125" fmla="*/ 228600 h 2352368"/>
                <a:gd name="connsiteX126" fmla="*/ 4815348 w 5375787"/>
                <a:gd name="connsiteY126" fmla="*/ 221226 h 2352368"/>
                <a:gd name="connsiteX127" fmla="*/ 4830096 w 5375787"/>
                <a:gd name="connsiteY127" fmla="*/ 199104 h 2352368"/>
                <a:gd name="connsiteX128" fmla="*/ 4844845 w 5375787"/>
                <a:gd name="connsiteY128" fmla="*/ 199104 h 2352368"/>
                <a:gd name="connsiteX129" fmla="*/ 4844845 w 5375787"/>
                <a:gd name="connsiteY129" fmla="*/ 184355 h 2352368"/>
                <a:gd name="connsiteX130" fmla="*/ 4859593 w 5375787"/>
                <a:gd name="connsiteY130" fmla="*/ 176981 h 2352368"/>
                <a:gd name="connsiteX131" fmla="*/ 4859593 w 5375787"/>
                <a:gd name="connsiteY131" fmla="*/ 154858 h 2352368"/>
                <a:gd name="connsiteX132" fmla="*/ 4874342 w 5375787"/>
                <a:gd name="connsiteY132" fmla="*/ 154858 h 2352368"/>
                <a:gd name="connsiteX133" fmla="*/ 4881716 w 5375787"/>
                <a:gd name="connsiteY133" fmla="*/ 132736 h 2352368"/>
                <a:gd name="connsiteX134" fmla="*/ 5375787 w 5375787"/>
                <a:gd name="connsiteY134" fmla="*/ 110613 h 2352368"/>
                <a:gd name="connsiteX135" fmla="*/ 5375787 w 5375787"/>
                <a:gd name="connsiteY135" fmla="*/ 0 h 2352368"/>
                <a:gd name="connsiteX0" fmla="*/ 0 w 5375787"/>
                <a:gd name="connsiteY0" fmla="*/ 2241755 h 2241755"/>
                <a:gd name="connsiteX1" fmla="*/ 0 w 5375787"/>
                <a:gd name="connsiteY1" fmla="*/ 2241755 h 2241755"/>
                <a:gd name="connsiteX2" fmla="*/ 103238 w 5375787"/>
                <a:gd name="connsiteY2" fmla="*/ 2197510 h 2241755"/>
                <a:gd name="connsiteX3" fmla="*/ 147484 w 5375787"/>
                <a:gd name="connsiteY3" fmla="*/ 2182762 h 2241755"/>
                <a:gd name="connsiteX4" fmla="*/ 169606 w 5375787"/>
                <a:gd name="connsiteY4" fmla="*/ 2175387 h 2241755"/>
                <a:gd name="connsiteX5" fmla="*/ 206477 w 5375787"/>
                <a:gd name="connsiteY5" fmla="*/ 2145891 h 2241755"/>
                <a:gd name="connsiteX6" fmla="*/ 228600 w 5375787"/>
                <a:gd name="connsiteY6" fmla="*/ 2138516 h 2241755"/>
                <a:gd name="connsiteX7" fmla="*/ 250722 w 5375787"/>
                <a:gd name="connsiteY7" fmla="*/ 2116394 h 2241755"/>
                <a:gd name="connsiteX8" fmla="*/ 294967 w 5375787"/>
                <a:gd name="connsiteY8" fmla="*/ 2101645 h 2241755"/>
                <a:gd name="connsiteX9" fmla="*/ 317090 w 5375787"/>
                <a:gd name="connsiteY9" fmla="*/ 2094271 h 2241755"/>
                <a:gd name="connsiteX10" fmla="*/ 339213 w 5375787"/>
                <a:gd name="connsiteY10" fmla="*/ 2079523 h 2241755"/>
                <a:gd name="connsiteX11" fmla="*/ 405580 w 5375787"/>
                <a:gd name="connsiteY11" fmla="*/ 2064774 h 2241755"/>
                <a:gd name="connsiteX12" fmla="*/ 420329 w 5375787"/>
                <a:gd name="connsiteY12" fmla="*/ 2050026 h 2241755"/>
                <a:gd name="connsiteX13" fmla="*/ 464574 w 5375787"/>
                <a:gd name="connsiteY13" fmla="*/ 2035278 h 2241755"/>
                <a:gd name="connsiteX14" fmla="*/ 516193 w 5375787"/>
                <a:gd name="connsiteY14" fmla="*/ 1991033 h 2241755"/>
                <a:gd name="connsiteX15" fmla="*/ 538316 w 5375787"/>
                <a:gd name="connsiteY15" fmla="*/ 1983658 h 2241755"/>
                <a:gd name="connsiteX16" fmla="*/ 560438 w 5375787"/>
                <a:gd name="connsiteY16" fmla="*/ 1968910 h 2241755"/>
                <a:gd name="connsiteX17" fmla="*/ 604684 w 5375787"/>
                <a:gd name="connsiteY17" fmla="*/ 1954162 h 2241755"/>
                <a:gd name="connsiteX18" fmla="*/ 641555 w 5375787"/>
                <a:gd name="connsiteY18" fmla="*/ 1932039 h 2241755"/>
                <a:gd name="connsiteX19" fmla="*/ 707922 w 5375787"/>
                <a:gd name="connsiteY19" fmla="*/ 1895168 h 2241755"/>
                <a:gd name="connsiteX20" fmla="*/ 744793 w 5375787"/>
                <a:gd name="connsiteY20" fmla="*/ 1873045 h 2241755"/>
                <a:gd name="connsiteX21" fmla="*/ 759542 w 5375787"/>
                <a:gd name="connsiteY21" fmla="*/ 1858297 h 2241755"/>
                <a:gd name="connsiteX22" fmla="*/ 781664 w 5375787"/>
                <a:gd name="connsiteY22" fmla="*/ 1850923 h 2241755"/>
                <a:gd name="connsiteX23" fmla="*/ 818535 w 5375787"/>
                <a:gd name="connsiteY23" fmla="*/ 1843549 h 2241755"/>
                <a:gd name="connsiteX24" fmla="*/ 848032 w 5375787"/>
                <a:gd name="connsiteY24" fmla="*/ 1836174 h 2241755"/>
                <a:gd name="connsiteX25" fmla="*/ 899651 w 5375787"/>
                <a:gd name="connsiteY25" fmla="*/ 1814052 h 2241755"/>
                <a:gd name="connsiteX26" fmla="*/ 921774 w 5375787"/>
                <a:gd name="connsiteY26" fmla="*/ 1799304 h 2241755"/>
                <a:gd name="connsiteX27" fmla="*/ 943896 w 5375787"/>
                <a:gd name="connsiteY27" fmla="*/ 1791929 h 2241755"/>
                <a:gd name="connsiteX28" fmla="*/ 988142 w 5375787"/>
                <a:gd name="connsiteY28" fmla="*/ 1762433 h 2241755"/>
                <a:gd name="connsiteX29" fmla="*/ 1032387 w 5375787"/>
                <a:gd name="connsiteY29" fmla="*/ 1747684 h 2241755"/>
                <a:gd name="connsiteX30" fmla="*/ 1054509 w 5375787"/>
                <a:gd name="connsiteY30" fmla="*/ 1732936 h 2241755"/>
                <a:gd name="connsiteX31" fmla="*/ 1106129 w 5375787"/>
                <a:gd name="connsiteY31" fmla="*/ 1718187 h 2241755"/>
                <a:gd name="connsiteX32" fmla="*/ 1128251 w 5375787"/>
                <a:gd name="connsiteY32" fmla="*/ 1710813 h 2241755"/>
                <a:gd name="connsiteX33" fmla="*/ 1165122 w 5375787"/>
                <a:gd name="connsiteY33" fmla="*/ 1688691 h 2241755"/>
                <a:gd name="connsiteX34" fmla="*/ 1179871 w 5375787"/>
                <a:gd name="connsiteY34" fmla="*/ 1673942 h 2241755"/>
                <a:gd name="connsiteX35" fmla="*/ 1201993 w 5375787"/>
                <a:gd name="connsiteY35" fmla="*/ 1659194 h 2241755"/>
                <a:gd name="connsiteX36" fmla="*/ 1224116 w 5375787"/>
                <a:gd name="connsiteY36" fmla="*/ 1637071 h 2241755"/>
                <a:gd name="connsiteX37" fmla="*/ 1283109 w 5375787"/>
                <a:gd name="connsiteY37" fmla="*/ 1585452 h 2241755"/>
                <a:gd name="connsiteX38" fmla="*/ 1349477 w 5375787"/>
                <a:gd name="connsiteY38" fmla="*/ 1570704 h 2241755"/>
                <a:gd name="connsiteX39" fmla="*/ 1371600 w 5375787"/>
                <a:gd name="connsiteY39" fmla="*/ 1563329 h 2241755"/>
                <a:gd name="connsiteX40" fmla="*/ 1393722 w 5375787"/>
                <a:gd name="connsiteY40" fmla="*/ 1548581 h 2241755"/>
                <a:gd name="connsiteX41" fmla="*/ 1437967 w 5375787"/>
                <a:gd name="connsiteY41" fmla="*/ 1533833 h 2241755"/>
                <a:gd name="connsiteX42" fmla="*/ 1474838 w 5375787"/>
                <a:gd name="connsiteY42" fmla="*/ 1504336 h 2241755"/>
                <a:gd name="connsiteX43" fmla="*/ 1533832 w 5375787"/>
                <a:gd name="connsiteY43" fmla="*/ 1460091 h 2241755"/>
                <a:gd name="connsiteX44" fmla="*/ 1578077 w 5375787"/>
                <a:gd name="connsiteY44" fmla="*/ 1445342 h 2241755"/>
                <a:gd name="connsiteX45" fmla="*/ 1585451 w 5375787"/>
                <a:gd name="connsiteY45" fmla="*/ 1423220 h 2241755"/>
                <a:gd name="connsiteX46" fmla="*/ 1637071 w 5375787"/>
                <a:gd name="connsiteY46" fmla="*/ 1408471 h 2241755"/>
                <a:gd name="connsiteX47" fmla="*/ 1681316 w 5375787"/>
                <a:gd name="connsiteY47" fmla="*/ 1393723 h 2241755"/>
                <a:gd name="connsiteX48" fmla="*/ 1703438 w 5375787"/>
                <a:gd name="connsiteY48" fmla="*/ 1386349 h 2241755"/>
                <a:gd name="connsiteX49" fmla="*/ 1725561 w 5375787"/>
                <a:gd name="connsiteY49" fmla="*/ 1371600 h 2241755"/>
                <a:gd name="connsiteX50" fmla="*/ 1799303 w 5375787"/>
                <a:gd name="connsiteY50" fmla="*/ 1334729 h 2241755"/>
                <a:gd name="connsiteX51" fmla="*/ 1902542 w 5375787"/>
                <a:gd name="connsiteY51" fmla="*/ 1297858 h 2241755"/>
                <a:gd name="connsiteX52" fmla="*/ 1946787 w 5375787"/>
                <a:gd name="connsiteY52" fmla="*/ 1283110 h 2241755"/>
                <a:gd name="connsiteX53" fmla="*/ 1998406 w 5375787"/>
                <a:gd name="connsiteY53" fmla="*/ 1268362 h 2241755"/>
                <a:gd name="connsiteX54" fmla="*/ 2035277 w 5375787"/>
                <a:gd name="connsiteY54" fmla="*/ 1238865 h 2241755"/>
                <a:gd name="connsiteX55" fmla="*/ 2050025 w 5375787"/>
                <a:gd name="connsiteY55" fmla="*/ 1224116 h 2241755"/>
                <a:gd name="connsiteX56" fmla="*/ 2101645 w 5375787"/>
                <a:gd name="connsiteY56" fmla="*/ 1209368 h 2241755"/>
                <a:gd name="connsiteX57" fmla="*/ 2153264 w 5375787"/>
                <a:gd name="connsiteY57" fmla="*/ 1187245 h 2241755"/>
                <a:gd name="connsiteX58" fmla="*/ 2168013 w 5375787"/>
                <a:gd name="connsiteY58" fmla="*/ 1172497 h 2241755"/>
                <a:gd name="connsiteX59" fmla="*/ 2212258 w 5375787"/>
                <a:gd name="connsiteY59" fmla="*/ 1157749 h 2241755"/>
                <a:gd name="connsiteX60" fmla="*/ 2212258 w 5375787"/>
                <a:gd name="connsiteY60" fmla="*/ 1157749 h 2241755"/>
                <a:gd name="connsiteX61" fmla="*/ 2241755 w 5375787"/>
                <a:gd name="connsiteY61" fmla="*/ 1150374 h 2241755"/>
                <a:gd name="connsiteX62" fmla="*/ 2286000 w 5375787"/>
                <a:gd name="connsiteY62" fmla="*/ 1135626 h 2241755"/>
                <a:gd name="connsiteX63" fmla="*/ 2308122 w 5375787"/>
                <a:gd name="connsiteY63" fmla="*/ 1120878 h 2241755"/>
                <a:gd name="connsiteX64" fmla="*/ 2352367 w 5375787"/>
                <a:gd name="connsiteY64" fmla="*/ 1106129 h 2241755"/>
                <a:gd name="connsiteX65" fmla="*/ 2367116 w 5375787"/>
                <a:gd name="connsiteY65" fmla="*/ 1091381 h 2241755"/>
                <a:gd name="connsiteX66" fmla="*/ 2389238 w 5375787"/>
                <a:gd name="connsiteY66" fmla="*/ 1084007 h 2241755"/>
                <a:gd name="connsiteX67" fmla="*/ 2411361 w 5375787"/>
                <a:gd name="connsiteY67" fmla="*/ 1069258 h 2241755"/>
                <a:gd name="connsiteX68" fmla="*/ 2470355 w 5375787"/>
                <a:gd name="connsiteY68" fmla="*/ 1032387 h 2241755"/>
                <a:gd name="connsiteX69" fmla="*/ 2492477 w 5375787"/>
                <a:gd name="connsiteY69" fmla="*/ 1025013 h 2241755"/>
                <a:gd name="connsiteX70" fmla="*/ 2507225 w 5375787"/>
                <a:gd name="connsiteY70" fmla="*/ 1002891 h 2241755"/>
                <a:gd name="connsiteX71" fmla="*/ 2558845 w 5375787"/>
                <a:gd name="connsiteY71" fmla="*/ 988142 h 2241755"/>
                <a:gd name="connsiteX72" fmla="*/ 2580967 w 5375787"/>
                <a:gd name="connsiteY72" fmla="*/ 973394 h 2241755"/>
                <a:gd name="connsiteX73" fmla="*/ 2603090 w 5375787"/>
                <a:gd name="connsiteY73" fmla="*/ 966020 h 2241755"/>
                <a:gd name="connsiteX74" fmla="*/ 2617838 w 5375787"/>
                <a:gd name="connsiteY74" fmla="*/ 943897 h 2241755"/>
                <a:gd name="connsiteX75" fmla="*/ 2691580 w 5375787"/>
                <a:gd name="connsiteY75" fmla="*/ 914400 h 2241755"/>
                <a:gd name="connsiteX76" fmla="*/ 2757948 w 5375787"/>
                <a:gd name="connsiteY76" fmla="*/ 892278 h 2241755"/>
                <a:gd name="connsiteX77" fmla="*/ 2875935 w 5375787"/>
                <a:gd name="connsiteY77" fmla="*/ 877529 h 2241755"/>
                <a:gd name="connsiteX78" fmla="*/ 2898058 w 5375787"/>
                <a:gd name="connsiteY78" fmla="*/ 862781 h 2241755"/>
                <a:gd name="connsiteX79" fmla="*/ 2971800 w 5375787"/>
                <a:gd name="connsiteY79" fmla="*/ 848033 h 2241755"/>
                <a:gd name="connsiteX80" fmla="*/ 2993922 w 5375787"/>
                <a:gd name="connsiteY80" fmla="*/ 840658 h 2241755"/>
                <a:gd name="connsiteX81" fmla="*/ 3060290 w 5375787"/>
                <a:gd name="connsiteY81" fmla="*/ 825910 h 2241755"/>
                <a:gd name="connsiteX82" fmla="*/ 3082413 w 5375787"/>
                <a:gd name="connsiteY82" fmla="*/ 811162 h 2241755"/>
                <a:gd name="connsiteX83" fmla="*/ 3097161 w 5375787"/>
                <a:gd name="connsiteY83" fmla="*/ 796413 h 2241755"/>
                <a:gd name="connsiteX84" fmla="*/ 3134032 w 5375787"/>
                <a:gd name="connsiteY84" fmla="*/ 789039 h 2241755"/>
                <a:gd name="connsiteX85" fmla="*/ 3156155 w 5375787"/>
                <a:gd name="connsiteY85" fmla="*/ 774291 h 2241755"/>
                <a:gd name="connsiteX86" fmla="*/ 3170903 w 5375787"/>
                <a:gd name="connsiteY86" fmla="*/ 759542 h 2241755"/>
                <a:gd name="connsiteX87" fmla="*/ 3200400 w 5375787"/>
                <a:gd name="connsiteY87" fmla="*/ 766916 h 2241755"/>
                <a:gd name="connsiteX88" fmla="*/ 3252019 w 5375787"/>
                <a:gd name="connsiteY88" fmla="*/ 752168 h 2241755"/>
                <a:gd name="connsiteX89" fmla="*/ 3274142 w 5375787"/>
                <a:gd name="connsiteY89" fmla="*/ 737420 h 2241755"/>
                <a:gd name="connsiteX90" fmla="*/ 3288890 w 5375787"/>
                <a:gd name="connsiteY90" fmla="*/ 722671 h 2241755"/>
                <a:gd name="connsiteX91" fmla="*/ 3406877 w 5375787"/>
                <a:gd name="connsiteY91" fmla="*/ 700549 h 2241755"/>
                <a:gd name="connsiteX92" fmla="*/ 3429000 w 5375787"/>
                <a:gd name="connsiteY92" fmla="*/ 693174 h 2241755"/>
                <a:gd name="connsiteX93" fmla="*/ 3451122 w 5375787"/>
                <a:gd name="connsiteY93" fmla="*/ 678426 h 2241755"/>
                <a:gd name="connsiteX94" fmla="*/ 3480619 w 5375787"/>
                <a:gd name="connsiteY94" fmla="*/ 671052 h 2241755"/>
                <a:gd name="connsiteX95" fmla="*/ 3502742 w 5375787"/>
                <a:gd name="connsiteY95" fmla="*/ 663678 h 2241755"/>
                <a:gd name="connsiteX96" fmla="*/ 3517490 w 5375787"/>
                <a:gd name="connsiteY96" fmla="*/ 648929 h 2241755"/>
                <a:gd name="connsiteX97" fmla="*/ 3532238 w 5375787"/>
                <a:gd name="connsiteY97" fmla="*/ 626807 h 2241755"/>
                <a:gd name="connsiteX98" fmla="*/ 3576484 w 5375787"/>
                <a:gd name="connsiteY98" fmla="*/ 612058 h 2241755"/>
                <a:gd name="connsiteX99" fmla="*/ 3591232 w 5375787"/>
                <a:gd name="connsiteY99" fmla="*/ 589936 h 2241755"/>
                <a:gd name="connsiteX100" fmla="*/ 3613355 w 5375787"/>
                <a:gd name="connsiteY100" fmla="*/ 575187 h 2241755"/>
                <a:gd name="connsiteX101" fmla="*/ 3620729 w 5375787"/>
                <a:gd name="connsiteY101" fmla="*/ 567813 h 2241755"/>
                <a:gd name="connsiteX102" fmla="*/ 3716593 w 5375787"/>
                <a:gd name="connsiteY102" fmla="*/ 553065 h 2241755"/>
                <a:gd name="connsiteX103" fmla="*/ 3819832 w 5375787"/>
                <a:gd name="connsiteY103" fmla="*/ 538316 h 2241755"/>
                <a:gd name="connsiteX104" fmla="*/ 3864077 w 5375787"/>
                <a:gd name="connsiteY104" fmla="*/ 501445 h 2241755"/>
                <a:gd name="connsiteX105" fmla="*/ 3893574 w 5375787"/>
                <a:gd name="connsiteY105" fmla="*/ 494071 h 2241755"/>
                <a:gd name="connsiteX106" fmla="*/ 3915696 w 5375787"/>
                <a:gd name="connsiteY106" fmla="*/ 486697 h 2241755"/>
                <a:gd name="connsiteX107" fmla="*/ 3930445 w 5375787"/>
                <a:gd name="connsiteY107" fmla="*/ 464574 h 2241755"/>
                <a:gd name="connsiteX108" fmla="*/ 3952567 w 5375787"/>
                <a:gd name="connsiteY108" fmla="*/ 457200 h 2241755"/>
                <a:gd name="connsiteX109" fmla="*/ 3967316 w 5375787"/>
                <a:gd name="connsiteY109" fmla="*/ 442452 h 2241755"/>
                <a:gd name="connsiteX110" fmla="*/ 3996813 w 5375787"/>
                <a:gd name="connsiteY110" fmla="*/ 420329 h 2241755"/>
                <a:gd name="connsiteX111" fmla="*/ 4085303 w 5375787"/>
                <a:gd name="connsiteY111" fmla="*/ 412955 h 2241755"/>
                <a:gd name="connsiteX112" fmla="*/ 4166419 w 5375787"/>
                <a:gd name="connsiteY112" fmla="*/ 346587 h 2241755"/>
                <a:gd name="connsiteX113" fmla="*/ 4173793 w 5375787"/>
                <a:gd name="connsiteY113" fmla="*/ 331839 h 2241755"/>
                <a:gd name="connsiteX114" fmla="*/ 4269658 w 5375787"/>
                <a:gd name="connsiteY114" fmla="*/ 331839 h 2241755"/>
                <a:gd name="connsiteX115" fmla="*/ 4350774 w 5375787"/>
                <a:gd name="connsiteY115" fmla="*/ 287594 h 2241755"/>
                <a:gd name="connsiteX116" fmla="*/ 4372896 w 5375787"/>
                <a:gd name="connsiteY116" fmla="*/ 265471 h 2241755"/>
                <a:gd name="connsiteX117" fmla="*/ 4468761 w 5375787"/>
                <a:gd name="connsiteY117" fmla="*/ 243349 h 2241755"/>
                <a:gd name="connsiteX118" fmla="*/ 4520380 w 5375787"/>
                <a:gd name="connsiteY118" fmla="*/ 191729 h 2241755"/>
                <a:gd name="connsiteX119" fmla="*/ 4726858 w 5375787"/>
                <a:gd name="connsiteY119" fmla="*/ 191729 h 2241755"/>
                <a:gd name="connsiteX120" fmla="*/ 4734232 w 5375787"/>
                <a:gd name="connsiteY120" fmla="*/ 169607 h 2241755"/>
                <a:gd name="connsiteX121" fmla="*/ 4734232 w 5375787"/>
                <a:gd name="connsiteY121" fmla="*/ 169607 h 2241755"/>
                <a:gd name="connsiteX122" fmla="*/ 4771103 w 5375787"/>
                <a:gd name="connsiteY122" fmla="*/ 147484 h 2241755"/>
                <a:gd name="connsiteX123" fmla="*/ 4793225 w 5375787"/>
                <a:gd name="connsiteY123" fmla="*/ 140110 h 2241755"/>
                <a:gd name="connsiteX124" fmla="*/ 4793225 w 5375787"/>
                <a:gd name="connsiteY124" fmla="*/ 117987 h 2241755"/>
                <a:gd name="connsiteX125" fmla="*/ 4807974 w 5375787"/>
                <a:gd name="connsiteY125" fmla="*/ 117987 h 2241755"/>
                <a:gd name="connsiteX126" fmla="*/ 4815348 w 5375787"/>
                <a:gd name="connsiteY126" fmla="*/ 110613 h 2241755"/>
                <a:gd name="connsiteX127" fmla="*/ 4830096 w 5375787"/>
                <a:gd name="connsiteY127" fmla="*/ 88491 h 2241755"/>
                <a:gd name="connsiteX128" fmla="*/ 4844845 w 5375787"/>
                <a:gd name="connsiteY128" fmla="*/ 88491 h 2241755"/>
                <a:gd name="connsiteX129" fmla="*/ 4844845 w 5375787"/>
                <a:gd name="connsiteY129" fmla="*/ 73742 h 2241755"/>
                <a:gd name="connsiteX130" fmla="*/ 4859593 w 5375787"/>
                <a:gd name="connsiteY130" fmla="*/ 66368 h 2241755"/>
                <a:gd name="connsiteX131" fmla="*/ 4859593 w 5375787"/>
                <a:gd name="connsiteY131" fmla="*/ 44245 h 2241755"/>
                <a:gd name="connsiteX132" fmla="*/ 4874342 w 5375787"/>
                <a:gd name="connsiteY132" fmla="*/ 44245 h 2241755"/>
                <a:gd name="connsiteX133" fmla="*/ 4881716 w 5375787"/>
                <a:gd name="connsiteY133" fmla="*/ 22123 h 2241755"/>
                <a:gd name="connsiteX134" fmla="*/ 5375787 w 5375787"/>
                <a:gd name="connsiteY134" fmla="*/ 0 h 2241755"/>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07922 w 5030963"/>
                <a:gd name="connsiteY19" fmla="*/ 1876695 h 2223282"/>
                <a:gd name="connsiteX20" fmla="*/ 744793 w 5030963"/>
                <a:gd name="connsiteY20" fmla="*/ 1854572 h 2223282"/>
                <a:gd name="connsiteX21" fmla="*/ 759542 w 5030963"/>
                <a:gd name="connsiteY21" fmla="*/ 1839824 h 2223282"/>
                <a:gd name="connsiteX22" fmla="*/ 781664 w 5030963"/>
                <a:gd name="connsiteY22" fmla="*/ 1832450 h 2223282"/>
                <a:gd name="connsiteX23" fmla="*/ 818535 w 5030963"/>
                <a:gd name="connsiteY23" fmla="*/ 1825076 h 2223282"/>
                <a:gd name="connsiteX24" fmla="*/ 848032 w 5030963"/>
                <a:gd name="connsiteY24" fmla="*/ 1817701 h 2223282"/>
                <a:gd name="connsiteX25" fmla="*/ 899651 w 5030963"/>
                <a:gd name="connsiteY25" fmla="*/ 1795579 h 2223282"/>
                <a:gd name="connsiteX26" fmla="*/ 921774 w 5030963"/>
                <a:gd name="connsiteY26" fmla="*/ 1780831 h 2223282"/>
                <a:gd name="connsiteX27" fmla="*/ 943896 w 5030963"/>
                <a:gd name="connsiteY27" fmla="*/ 1773456 h 2223282"/>
                <a:gd name="connsiteX28" fmla="*/ 988142 w 5030963"/>
                <a:gd name="connsiteY28" fmla="*/ 1743960 h 2223282"/>
                <a:gd name="connsiteX29" fmla="*/ 1032387 w 5030963"/>
                <a:gd name="connsiteY29" fmla="*/ 1729211 h 2223282"/>
                <a:gd name="connsiteX30" fmla="*/ 1054509 w 5030963"/>
                <a:gd name="connsiteY30" fmla="*/ 1714463 h 2223282"/>
                <a:gd name="connsiteX31" fmla="*/ 1106129 w 5030963"/>
                <a:gd name="connsiteY31" fmla="*/ 1699714 h 2223282"/>
                <a:gd name="connsiteX32" fmla="*/ 1128251 w 5030963"/>
                <a:gd name="connsiteY32" fmla="*/ 1692340 h 2223282"/>
                <a:gd name="connsiteX33" fmla="*/ 1165122 w 5030963"/>
                <a:gd name="connsiteY33" fmla="*/ 1670218 h 2223282"/>
                <a:gd name="connsiteX34" fmla="*/ 1179871 w 5030963"/>
                <a:gd name="connsiteY34" fmla="*/ 1655469 h 2223282"/>
                <a:gd name="connsiteX35" fmla="*/ 1201993 w 5030963"/>
                <a:gd name="connsiteY35" fmla="*/ 1640721 h 2223282"/>
                <a:gd name="connsiteX36" fmla="*/ 1224116 w 5030963"/>
                <a:gd name="connsiteY36" fmla="*/ 1618598 h 2223282"/>
                <a:gd name="connsiteX37" fmla="*/ 1283109 w 5030963"/>
                <a:gd name="connsiteY37" fmla="*/ 1566979 h 2223282"/>
                <a:gd name="connsiteX38" fmla="*/ 1349477 w 5030963"/>
                <a:gd name="connsiteY38" fmla="*/ 1552231 h 2223282"/>
                <a:gd name="connsiteX39" fmla="*/ 1371600 w 5030963"/>
                <a:gd name="connsiteY39" fmla="*/ 1544856 h 2223282"/>
                <a:gd name="connsiteX40" fmla="*/ 1393722 w 5030963"/>
                <a:gd name="connsiteY40" fmla="*/ 1530108 h 2223282"/>
                <a:gd name="connsiteX41" fmla="*/ 1437967 w 5030963"/>
                <a:gd name="connsiteY41" fmla="*/ 1515360 h 2223282"/>
                <a:gd name="connsiteX42" fmla="*/ 1474838 w 5030963"/>
                <a:gd name="connsiteY42" fmla="*/ 1485863 h 2223282"/>
                <a:gd name="connsiteX43" fmla="*/ 1533832 w 5030963"/>
                <a:gd name="connsiteY43" fmla="*/ 1441618 h 2223282"/>
                <a:gd name="connsiteX44" fmla="*/ 1578077 w 5030963"/>
                <a:gd name="connsiteY44" fmla="*/ 1426869 h 2223282"/>
                <a:gd name="connsiteX45" fmla="*/ 1585451 w 5030963"/>
                <a:gd name="connsiteY45" fmla="*/ 1404747 h 2223282"/>
                <a:gd name="connsiteX46" fmla="*/ 1637071 w 5030963"/>
                <a:gd name="connsiteY46" fmla="*/ 1389998 h 2223282"/>
                <a:gd name="connsiteX47" fmla="*/ 1681316 w 5030963"/>
                <a:gd name="connsiteY47" fmla="*/ 1375250 h 2223282"/>
                <a:gd name="connsiteX48" fmla="*/ 1703438 w 5030963"/>
                <a:gd name="connsiteY48" fmla="*/ 1367876 h 2223282"/>
                <a:gd name="connsiteX49" fmla="*/ 1725561 w 5030963"/>
                <a:gd name="connsiteY49" fmla="*/ 1353127 h 2223282"/>
                <a:gd name="connsiteX50" fmla="*/ 1799303 w 5030963"/>
                <a:gd name="connsiteY50" fmla="*/ 1316256 h 2223282"/>
                <a:gd name="connsiteX51" fmla="*/ 1902542 w 5030963"/>
                <a:gd name="connsiteY51" fmla="*/ 1279385 h 2223282"/>
                <a:gd name="connsiteX52" fmla="*/ 1946787 w 5030963"/>
                <a:gd name="connsiteY52" fmla="*/ 1264637 h 2223282"/>
                <a:gd name="connsiteX53" fmla="*/ 1998406 w 5030963"/>
                <a:gd name="connsiteY53" fmla="*/ 1249889 h 2223282"/>
                <a:gd name="connsiteX54" fmla="*/ 2035277 w 5030963"/>
                <a:gd name="connsiteY54" fmla="*/ 1220392 h 2223282"/>
                <a:gd name="connsiteX55" fmla="*/ 2050025 w 5030963"/>
                <a:gd name="connsiteY55" fmla="*/ 1205643 h 2223282"/>
                <a:gd name="connsiteX56" fmla="*/ 2101645 w 5030963"/>
                <a:gd name="connsiteY56" fmla="*/ 1190895 h 2223282"/>
                <a:gd name="connsiteX57" fmla="*/ 2153264 w 5030963"/>
                <a:gd name="connsiteY57" fmla="*/ 1168772 h 2223282"/>
                <a:gd name="connsiteX58" fmla="*/ 2168013 w 5030963"/>
                <a:gd name="connsiteY58" fmla="*/ 1154024 h 2223282"/>
                <a:gd name="connsiteX59" fmla="*/ 2212258 w 5030963"/>
                <a:gd name="connsiteY59" fmla="*/ 1139276 h 2223282"/>
                <a:gd name="connsiteX60" fmla="*/ 2212258 w 5030963"/>
                <a:gd name="connsiteY60" fmla="*/ 1139276 h 2223282"/>
                <a:gd name="connsiteX61" fmla="*/ 2241755 w 5030963"/>
                <a:gd name="connsiteY61" fmla="*/ 1131901 h 2223282"/>
                <a:gd name="connsiteX62" fmla="*/ 2286000 w 5030963"/>
                <a:gd name="connsiteY62" fmla="*/ 1117153 h 2223282"/>
                <a:gd name="connsiteX63" fmla="*/ 2308122 w 5030963"/>
                <a:gd name="connsiteY63" fmla="*/ 1102405 h 2223282"/>
                <a:gd name="connsiteX64" fmla="*/ 2352367 w 5030963"/>
                <a:gd name="connsiteY64" fmla="*/ 1087656 h 2223282"/>
                <a:gd name="connsiteX65" fmla="*/ 2367116 w 5030963"/>
                <a:gd name="connsiteY65" fmla="*/ 1072908 h 2223282"/>
                <a:gd name="connsiteX66" fmla="*/ 2389238 w 5030963"/>
                <a:gd name="connsiteY66" fmla="*/ 1065534 h 2223282"/>
                <a:gd name="connsiteX67" fmla="*/ 2411361 w 5030963"/>
                <a:gd name="connsiteY67" fmla="*/ 1050785 h 2223282"/>
                <a:gd name="connsiteX68" fmla="*/ 2470355 w 5030963"/>
                <a:gd name="connsiteY68" fmla="*/ 1013914 h 2223282"/>
                <a:gd name="connsiteX69" fmla="*/ 2492477 w 5030963"/>
                <a:gd name="connsiteY69" fmla="*/ 1006540 h 2223282"/>
                <a:gd name="connsiteX70" fmla="*/ 2507225 w 5030963"/>
                <a:gd name="connsiteY70" fmla="*/ 984418 h 2223282"/>
                <a:gd name="connsiteX71" fmla="*/ 2558845 w 5030963"/>
                <a:gd name="connsiteY71" fmla="*/ 969669 h 2223282"/>
                <a:gd name="connsiteX72" fmla="*/ 2580967 w 5030963"/>
                <a:gd name="connsiteY72" fmla="*/ 954921 h 2223282"/>
                <a:gd name="connsiteX73" fmla="*/ 2603090 w 5030963"/>
                <a:gd name="connsiteY73" fmla="*/ 947547 h 2223282"/>
                <a:gd name="connsiteX74" fmla="*/ 2617838 w 5030963"/>
                <a:gd name="connsiteY74" fmla="*/ 925424 h 2223282"/>
                <a:gd name="connsiteX75" fmla="*/ 2691580 w 5030963"/>
                <a:gd name="connsiteY75" fmla="*/ 895927 h 2223282"/>
                <a:gd name="connsiteX76" fmla="*/ 2757948 w 5030963"/>
                <a:gd name="connsiteY76" fmla="*/ 873805 h 2223282"/>
                <a:gd name="connsiteX77" fmla="*/ 2875935 w 5030963"/>
                <a:gd name="connsiteY77" fmla="*/ 859056 h 2223282"/>
                <a:gd name="connsiteX78" fmla="*/ 2898058 w 5030963"/>
                <a:gd name="connsiteY78" fmla="*/ 844308 h 2223282"/>
                <a:gd name="connsiteX79" fmla="*/ 2971800 w 5030963"/>
                <a:gd name="connsiteY79" fmla="*/ 829560 h 2223282"/>
                <a:gd name="connsiteX80" fmla="*/ 2993922 w 5030963"/>
                <a:gd name="connsiteY80" fmla="*/ 822185 h 2223282"/>
                <a:gd name="connsiteX81" fmla="*/ 3060290 w 5030963"/>
                <a:gd name="connsiteY81" fmla="*/ 807437 h 2223282"/>
                <a:gd name="connsiteX82" fmla="*/ 3082413 w 5030963"/>
                <a:gd name="connsiteY82" fmla="*/ 792689 h 2223282"/>
                <a:gd name="connsiteX83" fmla="*/ 3097161 w 5030963"/>
                <a:gd name="connsiteY83" fmla="*/ 777940 h 2223282"/>
                <a:gd name="connsiteX84" fmla="*/ 3134032 w 5030963"/>
                <a:gd name="connsiteY84" fmla="*/ 770566 h 2223282"/>
                <a:gd name="connsiteX85" fmla="*/ 3156155 w 5030963"/>
                <a:gd name="connsiteY85" fmla="*/ 755818 h 2223282"/>
                <a:gd name="connsiteX86" fmla="*/ 3170903 w 5030963"/>
                <a:gd name="connsiteY86" fmla="*/ 741069 h 2223282"/>
                <a:gd name="connsiteX87" fmla="*/ 3200400 w 5030963"/>
                <a:gd name="connsiteY87" fmla="*/ 748443 h 2223282"/>
                <a:gd name="connsiteX88" fmla="*/ 3252019 w 5030963"/>
                <a:gd name="connsiteY88" fmla="*/ 733695 h 2223282"/>
                <a:gd name="connsiteX89" fmla="*/ 3274142 w 5030963"/>
                <a:gd name="connsiteY89" fmla="*/ 718947 h 2223282"/>
                <a:gd name="connsiteX90" fmla="*/ 3288890 w 5030963"/>
                <a:gd name="connsiteY90" fmla="*/ 704198 h 2223282"/>
                <a:gd name="connsiteX91" fmla="*/ 3406877 w 5030963"/>
                <a:gd name="connsiteY91" fmla="*/ 682076 h 2223282"/>
                <a:gd name="connsiteX92" fmla="*/ 3429000 w 5030963"/>
                <a:gd name="connsiteY92" fmla="*/ 674701 h 2223282"/>
                <a:gd name="connsiteX93" fmla="*/ 3451122 w 5030963"/>
                <a:gd name="connsiteY93" fmla="*/ 659953 h 2223282"/>
                <a:gd name="connsiteX94" fmla="*/ 3480619 w 5030963"/>
                <a:gd name="connsiteY94" fmla="*/ 652579 h 2223282"/>
                <a:gd name="connsiteX95" fmla="*/ 3502742 w 5030963"/>
                <a:gd name="connsiteY95" fmla="*/ 645205 h 2223282"/>
                <a:gd name="connsiteX96" fmla="*/ 3517490 w 5030963"/>
                <a:gd name="connsiteY96" fmla="*/ 630456 h 2223282"/>
                <a:gd name="connsiteX97" fmla="*/ 3532238 w 5030963"/>
                <a:gd name="connsiteY97" fmla="*/ 608334 h 2223282"/>
                <a:gd name="connsiteX98" fmla="*/ 3576484 w 5030963"/>
                <a:gd name="connsiteY98" fmla="*/ 593585 h 2223282"/>
                <a:gd name="connsiteX99" fmla="*/ 3591232 w 5030963"/>
                <a:gd name="connsiteY99" fmla="*/ 571463 h 2223282"/>
                <a:gd name="connsiteX100" fmla="*/ 3613355 w 5030963"/>
                <a:gd name="connsiteY100" fmla="*/ 556714 h 2223282"/>
                <a:gd name="connsiteX101" fmla="*/ 3620729 w 5030963"/>
                <a:gd name="connsiteY101" fmla="*/ 549340 h 2223282"/>
                <a:gd name="connsiteX102" fmla="*/ 3716593 w 5030963"/>
                <a:gd name="connsiteY102" fmla="*/ 534592 h 2223282"/>
                <a:gd name="connsiteX103" fmla="*/ 3819832 w 5030963"/>
                <a:gd name="connsiteY103" fmla="*/ 519843 h 2223282"/>
                <a:gd name="connsiteX104" fmla="*/ 3864077 w 5030963"/>
                <a:gd name="connsiteY104" fmla="*/ 482972 h 2223282"/>
                <a:gd name="connsiteX105" fmla="*/ 3893574 w 5030963"/>
                <a:gd name="connsiteY105" fmla="*/ 475598 h 2223282"/>
                <a:gd name="connsiteX106" fmla="*/ 3915696 w 5030963"/>
                <a:gd name="connsiteY106" fmla="*/ 468224 h 2223282"/>
                <a:gd name="connsiteX107" fmla="*/ 3930445 w 5030963"/>
                <a:gd name="connsiteY107" fmla="*/ 446101 h 2223282"/>
                <a:gd name="connsiteX108" fmla="*/ 3952567 w 5030963"/>
                <a:gd name="connsiteY108" fmla="*/ 438727 h 2223282"/>
                <a:gd name="connsiteX109" fmla="*/ 3967316 w 5030963"/>
                <a:gd name="connsiteY109" fmla="*/ 423979 h 2223282"/>
                <a:gd name="connsiteX110" fmla="*/ 3996813 w 5030963"/>
                <a:gd name="connsiteY110" fmla="*/ 401856 h 2223282"/>
                <a:gd name="connsiteX111" fmla="*/ 4085303 w 5030963"/>
                <a:gd name="connsiteY111" fmla="*/ 394482 h 2223282"/>
                <a:gd name="connsiteX112" fmla="*/ 4166419 w 5030963"/>
                <a:gd name="connsiteY112" fmla="*/ 328114 h 2223282"/>
                <a:gd name="connsiteX113" fmla="*/ 4173793 w 5030963"/>
                <a:gd name="connsiteY113" fmla="*/ 313366 h 2223282"/>
                <a:gd name="connsiteX114" fmla="*/ 4269658 w 5030963"/>
                <a:gd name="connsiteY114" fmla="*/ 313366 h 2223282"/>
                <a:gd name="connsiteX115" fmla="*/ 4350774 w 5030963"/>
                <a:gd name="connsiteY115" fmla="*/ 269121 h 2223282"/>
                <a:gd name="connsiteX116" fmla="*/ 4372896 w 5030963"/>
                <a:gd name="connsiteY116" fmla="*/ 246998 h 2223282"/>
                <a:gd name="connsiteX117" fmla="*/ 4468761 w 5030963"/>
                <a:gd name="connsiteY117" fmla="*/ 224876 h 2223282"/>
                <a:gd name="connsiteX118" fmla="*/ 4520380 w 5030963"/>
                <a:gd name="connsiteY118" fmla="*/ 173256 h 2223282"/>
                <a:gd name="connsiteX119" fmla="*/ 4726858 w 5030963"/>
                <a:gd name="connsiteY119" fmla="*/ 173256 h 2223282"/>
                <a:gd name="connsiteX120" fmla="*/ 4734232 w 5030963"/>
                <a:gd name="connsiteY120" fmla="*/ 151134 h 2223282"/>
                <a:gd name="connsiteX121" fmla="*/ 4734232 w 5030963"/>
                <a:gd name="connsiteY121" fmla="*/ 151134 h 2223282"/>
                <a:gd name="connsiteX122" fmla="*/ 4771103 w 5030963"/>
                <a:gd name="connsiteY122" fmla="*/ 129011 h 2223282"/>
                <a:gd name="connsiteX123" fmla="*/ 4793225 w 5030963"/>
                <a:gd name="connsiteY123" fmla="*/ 121637 h 2223282"/>
                <a:gd name="connsiteX124" fmla="*/ 4793225 w 5030963"/>
                <a:gd name="connsiteY124" fmla="*/ 99514 h 2223282"/>
                <a:gd name="connsiteX125" fmla="*/ 4807974 w 5030963"/>
                <a:gd name="connsiteY125" fmla="*/ 99514 h 2223282"/>
                <a:gd name="connsiteX126" fmla="*/ 4815348 w 5030963"/>
                <a:gd name="connsiteY126" fmla="*/ 92140 h 2223282"/>
                <a:gd name="connsiteX127" fmla="*/ 4830096 w 5030963"/>
                <a:gd name="connsiteY127" fmla="*/ 70018 h 2223282"/>
                <a:gd name="connsiteX128" fmla="*/ 4844845 w 5030963"/>
                <a:gd name="connsiteY128" fmla="*/ 70018 h 2223282"/>
                <a:gd name="connsiteX129" fmla="*/ 4844845 w 5030963"/>
                <a:gd name="connsiteY129" fmla="*/ 55269 h 2223282"/>
                <a:gd name="connsiteX130" fmla="*/ 4859593 w 5030963"/>
                <a:gd name="connsiteY130" fmla="*/ 47895 h 2223282"/>
                <a:gd name="connsiteX131" fmla="*/ 4859593 w 5030963"/>
                <a:gd name="connsiteY131" fmla="*/ 25772 h 2223282"/>
                <a:gd name="connsiteX132" fmla="*/ 4874342 w 5030963"/>
                <a:gd name="connsiteY132" fmla="*/ 25772 h 2223282"/>
                <a:gd name="connsiteX133" fmla="*/ 4881716 w 5030963"/>
                <a:gd name="connsiteY133" fmla="*/ 3650 h 2223282"/>
                <a:gd name="connsiteX134" fmla="*/ 5030963 w 5030963"/>
                <a:gd name="connsiteY134"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07922 w 5030963"/>
                <a:gd name="connsiteY19" fmla="*/ 1876695 h 2223282"/>
                <a:gd name="connsiteX20" fmla="*/ 744793 w 5030963"/>
                <a:gd name="connsiteY20" fmla="*/ 1854572 h 2223282"/>
                <a:gd name="connsiteX21" fmla="*/ 759542 w 5030963"/>
                <a:gd name="connsiteY21" fmla="*/ 1839824 h 2223282"/>
                <a:gd name="connsiteX22" fmla="*/ 781664 w 5030963"/>
                <a:gd name="connsiteY22" fmla="*/ 1832450 h 2223282"/>
                <a:gd name="connsiteX23" fmla="*/ 818535 w 5030963"/>
                <a:gd name="connsiteY23" fmla="*/ 1825076 h 2223282"/>
                <a:gd name="connsiteX24" fmla="*/ 848032 w 5030963"/>
                <a:gd name="connsiteY24" fmla="*/ 1817701 h 2223282"/>
                <a:gd name="connsiteX25" fmla="*/ 899651 w 5030963"/>
                <a:gd name="connsiteY25" fmla="*/ 1795579 h 2223282"/>
                <a:gd name="connsiteX26" fmla="*/ 921774 w 5030963"/>
                <a:gd name="connsiteY26" fmla="*/ 1780831 h 2223282"/>
                <a:gd name="connsiteX27" fmla="*/ 943896 w 5030963"/>
                <a:gd name="connsiteY27" fmla="*/ 1773456 h 2223282"/>
                <a:gd name="connsiteX28" fmla="*/ 988142 w 5030963"/>
                <a:gd name="connsiteY28" fmla="*/ 1743960 h 2223282"/>
                <a:gd name="connsiteX29" fmla="*/ 1032387 w 5030963"/>
                <a:gd name="connsiteY29" fmla="*/ 1729211 h 2223282"/>
                <a:gd name="connsiteX30" fmla="*/ 1054509 w 5030963"/>
                <a:gd name="connsiteY30" fmla="*/ 1714463 h 2223282"/>
                <a:gd name="connsiteX31" fmla="*/ 1106129 w 5030963"/>
                <a:gd name="connsiteY31" fmla="*/ 1699714 h 2223282"/>
                <a:gd name="connsiteX32" fmla="*/ 1128251 w 5030963"/>
                <a:gd name="connsiteY32" fmla="*/ 1692340 h 2223282"/>
                <a:gd name="connsiteX33" fmla="*/ 1165122 w 5030963"/>
                <a:gd name="connsiteY33" fmla="*/ 1670218 h 2223282"/>
                <a:gd name="connsiteX34" fmla="*/ 1179871 w 5030963"/>
                <a:gd name="connsiteY34" fmla="*/ 1655469 h 2223282"/>
                <a:gd name="connsiteX35" fmla="*/ 1201993 w 5030963"/>
                <a:gd name="connsiteY35" fmla="*/ 1640721 h 2223282"/>
                <a:gd name="connsiteX36" fmla="*/ 1224116 w 5030963"/>
                <a:gd name="connsiteY36" fmla="*/ 1618598 h 2223282"/>
                <a:gd name="connsiteX37" fmla="*/ 1283109 w 5030963"/>
                <a:gd name="connsiteY37" fmla="*/ 1566979 h 2223282"/>
                <a:gd name="connsiteX38" fmla="*/ 1349477 w 5030963"/>
                <a:gd name="connsiteY38" fmla="*/ 1552231 h 2223282"/>
                <a:gd name="connsiteX39" fmla="*/ 1371600 w 5030963"/>
                <a:gd name="connsiteY39" fmla="*/ 1544856 h 2223282"/>
                <a:gd name="connsiteX40" fmla="*/ 1393722 w 5030963"/>
                <a:gd name="connsiteY40" fmla="*/ 1530108 h 2223282"/>
                <a:gd name="connsiteX41" fmla="*/ 1437967 w 5030963"/>
                <a:gd name="connsiteY41" fmla="*/ 1515360 h 2223282"/>
                <a:gd name="connsiteX42" fmla="*/ 1474838 w 5030963"/>
                <a:gd name="connsiteY42" fmla="*/ 1485863 h 2223282"/>
                <a:gd name="connsiteX43" fmla="*/ 1533832 w 5030963"/>
                <a:gd name="connsiteY43" fmla="*/ 1441618 h 2223282"/>
                <a:gd name="connsiteX44" fmla="*/ 1578077 w 5030963"/>
                <a:gd name="connsiteY44" fmla="*/ 1426869 h 2223282"/>
                <a:gd name="connsiteX45" fmla="*/ 1585451 w 5030963"/>
                <a:gd name="connsiteY45" fmla="*/ 1404747 h 2223282"/>
                <a:gd name="connsiteX46" fmla="*/ 1637071 w 5030963"/>
                <a:gd name="connsiteY46" fmla="*/ 1389998 h 2223282"/>
                <a:gd name="connsiteX47" fmla="*/ 1681316 w 5030963"/>
                <a:gd name="connsiteY47" fmla="*/ 1375250 h 2223282"/>
                <a:gd name="connsiteX48" fmla="*/ 1703438 w 5030963"/>
                <a:gd name="connsiteY48" fmla="*/ 1367876 h 2223282"/>
                <a:gd name="connsiteX49" fmla="*/ 1725561 w 5030963"/>
                <a:gd name="connsiteY49" fmla="*/ 1353127 h 2223282"/>
                <a:gd name="connsiteX50" fmla="*/ 1799303 w 5030963"/>
                <a:gd name="connsiteY50" fmla="*/ 1316256 h 2223282"/>
                <a:gd name="connsiteX51" fmla="*/ 1902542 w 5030963"/>
                <a:gd name="connsiteY51" fmla="*/ 1279385 h 2223282"/>
                <a:gd name="connsiteX52" fmla="*/ 1946787 w 5030963"/>
                <a:gd name="connsiteY52" fmla="*/ 1264637 h 2223282"/>
                <a:gd name="connsiteX53" fmla="*/ 1998406 w 5030963"/>
                <a:gd name="connsiteY53" fmla="*/ 1249889 h 2223282"/>
                <a:gd name="connsiteX54" fmla="*/ 2035277 w 5030963"/>
                <a:gd name="connsiteY54" fmla="*/ 1220392 h 2223282"/>
                <a:gd name="connsiteX55" fmla="*/ 2050025 w 5030963"/>
                <a:gd name="connsiteY55" fmla="*/ 1205643 h 2223282"/>
                <a:gd name="connsiteX56" fmla="*/ 2101645 w 5030963"/>
                <a:gd name="connsiteY56" fmla="*/ 1190895 h 2223282"/>
                <a:gd name="connsiteX57" fmla="*/ 2153264 w 5030963"/>
                <a:gd name="connsiteY57" fmla="*/ 1168772 h 2223282"/>
                <a:gd name="connsiteX58" fmla="*/ 2168013 w 5030963"/>
                <a:gd name="connsiteY58" fmla="*/ 1154024 h 2223282"/>
                <a:gd name="connsiteX59" fmla="*/ 2212258 w 5030963"/>
                <a:gd name="connsiteY59" fmla="*/ 1139276 h 2223282"/>
                <a:gd name="connsiteX60" fmla="*/ 2212258 w 5030963"/>
                <a:gd name="connsiteY60" fmla="*/ 1139276 h 2223282"/>
                <a:gd name="connsiteX61" fmla="*/ 2241755 w 5030963"/>
                <a:gd name="connsiteY61" fmla="*/ 1131901 h 2223282"/>
                <a:gd name="connsiteX62" fmla="*/ 2286000 w 5030963"/>
                <a:gd name="connsiteY62" fmla="*/ 1117153 h 2223282"/>
                <a:gd name="connsiteX63" fmla="*/ 2308122 w 5030963"/>
                <a:gd name="connsiteY63" fmla="*/ 1102405 h 2223282"/>
                <a:gd name="connsiteX64" fmla="*/ 2352367 w 5030963"/>
                <a:gd name="connsiteY64" fmla="*/ 1087656 h 2223282"/>
                <a:gd name="connsiteX65" fmla="*/ 2367116 w 5030963"/>
                <a:gd name="connsiteY65" fmla="*/ 1072908 h 2223282"/>
                <a:gd name="connsiteX66" fmla="*/ 2389238 w 5030963"/>
                <a:gd name="connsiteY66" fmla="*/ 1065534 h 2223282"/>
                <a:gd name="connsiteX67" fmla="*/ 2411361 w 5030963"/>
                <a:gd name="connsiteY67" fmla="*/ 1050785 h 2223282"/>
                <a:gd name="connsiteX68" fmla="*/ 2470355 w 5030963"/>
                <a:gd name="connsiteY68" fmla="*/ 1013914 h 2223282"/>
                <a:gd name="connsiteX69" fmla="*/ 2492477 w 5030963"/>
                <a:gd name="connsiteY69" fmla="*/ 1006540 h 2223282"/>
                <a:gd name="connsiteX70" fmla="*/ 2507225 w 5030963"/>
                <a:gd name="connsiteY70" fmla="*/ 984418 h 2223282"/>
                <a:gd name="connsiteX71" fmla="*/ 2558845 w 5030963"/>
                <a:gd name="connsiteY71" fmla="*/ 969669 h 2223282"/>
                <a:gd name="connsiteX72" fmla="*/ 2580967 w 5030963"/>
                <a:gd name="connsiteY72" fmla="*/ 954921 h 2223282"/>
                <a:gd name="connsiteX73" fmla="*/ 2603090 w 5030963"/>
                <a:gd name="connsiteY73" fmla="*/ 947547 h 2223282"/>
                <a:gd name="connsiteX74" fmla="*/ 2617838 w 5030963"/>
                <a:gd name="connsiteY74" fmla="*/ 925424 h 2223282"/>
                <a:gd name="connsiteX75" fmla="*/ 2691580 w 5030963"/>
                <a:gd name="connsiteY75" fmla="*/ 895927 h 2223282"/>
                <a:gd name="connsiteX76" fmla="*/ 2757948 w 5030963"/>
                <a:gd name="connsiteY76" fmla="*/ 873805 h 2223282"/>
                <a:gd name="connsiteX77" fmla="*/ 2875935 w 5030963"/>
                <a:gd name="connsiteY77" fmla="*/ 859056 h 2223282"/>
                <a:gd name="connsiteX78" fmla="*/ 2898058 w 5030963"/>
                <a:gd name="connsiteY78" fmla="*/ 844308 h 2223282"/>
                <a:gd name="connsiteX79" fmla="*/ 2971800 w 5030963"/>
                <a:gd name="connsiteY79" fmla="*/ 829560 h 2223282"/>
                <a:gd name="connsiteX80" fmla="*/ 2993922 w 5030963"/>
                <a:gd name="connsiteY80" fmla="*/ 822185 h 2223282"/>
                <a:gd name="connsiteX81" fmla="*/ 3060290 w 5030963"/>
                <a:gd name="connsiteY81" fmla="*/ 807437 h 2223282"/>
                <a:gd name="connsiteX82" fmla="*/ 3082413 w 5030963"/>
                <a:gd name="connsiteY82" fmla="*/ 792689 h 2223282"/>
                <a:gd name="connsiteX83" fmla="*/ 3097161 w 5030963"/>
                <a:gd name="connsiteY83" fmla="*/ 777940 h 2223282"/>
                <a:gd name="connsiteX84" fmla="*/ 3134032 w 5030963"/>
                <a:gd name="connsiteY84" fmla="*/ 770566 h 2223282"/>
                <a:gd name="connsiteX85" fmla="*/ 3156155 w 5030963"/>
                <a:gd name="connsiteY85" fmla="*/ 755818 h 2223282"/>
                <a:gd name="connsiteX86" fmla="*/ 3170903 w 5030963"/>
                <a:gd name="connsiteY86" fmla="*/ 741069 h 2223282"/>
                <a:gd name="connsiteX87" fmla="*/ 3200400 w 5030963"/>
                <a:gd name="connsiteY87" fmla="*/ 748443 h 2223282"/>
                <a:gd name="connsiteX88" fmla="*/ 3252019 w 5030963"/>
                <a:gd name="connsiteY88" fmla="*/ 733695 h 2223282"/>
                <a:gd name="connsiteX89" fmla="*/ 3274142 w 5030963"/>
                <a:gd name="connsiteY89" fmla="*/ 718947 h 2223282"/>
                <a:gd name="connsiteX90" fmla="*/ 3288890 w 5030963"/>
                <a:gd name="connsiteY90" fmla="*/ 704198 h 2223282"/>
                <a:gd name="connsiteX91" fmla="*/ 3406877 w 5030963"/>
                <a:gd name="connsiteY91" fmla="*/ 682076 h 2223282"/>
                <a:gd name="connsiteX92" fmla="*/ 3429000 w 5030963"/>
                <a:gd name="connsiteY92" fmla="*/ 674701 h 2223282"/>
                <a:gd name="connsiteX93" fmla="*/ 3451122 w 5030963"/>
                <a:gd name="connsiteY93" fmla="*/ 659953 h 2223282"/>
                <a:gd name="connsiteX94" fmla="*/ 3480619 w 5030963"/>
                <a:gd name="connsiteY94" fmla="*/ 652579 h 2223282"/>
                <a:gd name="connsiteX95" fmla="*/ 3502742 w 5030963"/>
                <a:gd name="connsiteY95" fmla="*/ 645205 h 2223282"/>
                <a:gd name="connsiteX96" fmla="*/ 3517490 w 5030963"/>
                <a:gd name="connsiteY96" fmla="*/ 630456 h 2223282"/>
                <a:gd name="connsiteX97" fmla="*/ 3532238 w 5030963"/>
                <a:gd name="connsiteY97" fmla="*/ 608334 h 2223282"/>
                <a:gd name="connsiteX98" fmla="*/ 3576484 w 5030963"/>
                <a:gd name="connsiteY98" fmla="*/ 593585 h 2223282"/>
                <a:gd name="connsiteX99" fmla="*/ 3591232 w 5030963"/>
                <a:gd name="connsiteY99" fmla="*/ 571463 h 2223282"/>
                <a:gd name="connsiteX100" fmla="*/ 3613355 w 5030963"/>
                <a:gd name="connsiteY100" fmla="*/ 556714 h 2223282"/>
                <a:gd name="connsiteX101" fmla="*/ 3620729 w 5030963"/>
                <a:gd name="connsiteY101" fmla="*/ 549340 h 2223282"/>
                <a:gd name="connsiteX102" fmla="*/ 3716593 w 5030963"/>
                <a:gd name="connsiteY102" fmla="*/ 534592 h 2223282"/>
                <a:gd name="connsiteX103" fmla="*/ 3819832 w 5030963"/>
                <a:gd name="connsiteY103" fmla="*/ 519843 h 2223282"/>
                <a:gd name="connsiteX104" fmla="*/ 3864077 w 5030963"/>
                <a:gd name="connsiteY104" fmla="*/ 482972 h 2223282"/>
                <a:gd name="connsiteX105" fmla="*/ 3893574 w 5030963"/>
                <a:gd name="connsiteY105" fmla="*/ 475598 h 2223282"/>
                <a:gd name="connsiteX106" fmla="*/ 3915696 w 5030963"/>
                <a:gd name="connsiteY106" fmla="*/ 468224 h 2223282"/>
                <a:gd name="connsiteX107" fmla="*/ 3930445 w 5030963"/>
                <a:gd name="connsiteY107" fmla="*/ 446101 h 2223282"/>
                <a:gd name="connsiteX108" fmla="*/ 3952567 w 5030963"/>
                <a:gd name="connsiteY108" fmla="*/ 438727 h 2223282"/>
                <a:gd name="connsiteX109" fmla="*/ 3967316 w 5030963"/>
                <a:gd name="connsiteY109" fmla="*/ 423979 h 2223282"/>
                <a:gd name="connsiteX110" fmla="*/ 3996813 w 5030963"/>
                <a:gd name="connsiteY110" fmla="*/ 401856 h 2223282"/>
                <a:gd name="connsiteX111" fmla="*/ 4085303 w 5030963"/>
                <a:gd name="connsiteY111" fmla="*/ 394482 h 2223282"/>
                <a:gd name="connsiteX112" fmla="*/ 4166419 w 5030963"/>
                <a:gd name="connsiteY112" fmla="*/ 328114 h 2223282"/>
                <a:gd name="connsiteX113" fmla="*/ 4173793 w 5030963"/>
                <a:gd name="connsiteY113" fmla="*/ 313366 h 2223282"/>
                <a:gd name="connsiteX114" fmla="*/ 4269658 w 5030963"/>
                <a:gd name="connsiteY114" fmla="*/ 313366 h 2223282"/>
                <a:gd name="connsiteX115" fmla="*/ 4350774 w 5030963"/>
                <a:gd name="connsiteY115" fmla="*/ 269121 h 2223282"/>
                <a:gd name="connsiteX116" fmla="*/ 4372896 w 5030963"/>
                <a:gd name="connsiteY116" fmla="*/ 246998 h 2223282"/>
                <a:gd name="connsiteX117" fmla="*/ 4468761 w 5030963"/>
                <a:gd name="connsiteY117" fmla="*/ 224876 h 2223282"/>
                <a:gd name="connsiteX118" fmla="*/ 4520380 w 5030963"/>
                <a:gd name="connsiteY118" fmla="*/ 173256 h 2223282"/>
                <a:gd name="connsiteX119" fmla="*/ 4726858 w 5030963"/>
                <a:gd name="connsiteY119" fmla="*/ 173256 h 2223282"/>
                <a:gd name="connsiteX120" fmla="*/ 4734232 w 5030963"/>
                <a:gd name="connsiteY120" fmla="*/ 151134 h 2223282"/>
                <a:gd name="connsiteX121" fmla="*/ 4734232 w 5030963"/>
                <a:gd name="connsiteY121" fmla="*/ 151134 h 2223282"/>
                <a:gd name="connsiteX122" fmla="*/ 4771103 w 5030963"/>
                <a:gd name="connsiteY122" fmla="*/ 129011 h 2223282"/>
                <a:gd name="connsiteX123" fmla="*/ 4793225 w 5030963"/>
                <a:gd name="connsiteY123" fmla="*/ 121637 h 2223282"/>
                <a:gd name="connsiteX124" fmla="*/ 4793225 w 5030963"/>
                <a:gd name="connsiteY124" fmla="*/ 99514 h 2223282"/>
                <a:gd name="connsiteX125" fmla="*/ 4807974 w 5030963"/>
                <a:gd name="connsiteY125" fmla="*/ 99514 h 2223282"/>
                <a:gd name="connsiteX126" fmla="*/ 4815348 w 5030963"/>
                <a:gd name="connsiteY126" fmla="*/ 92140 h 2223282"/>
                <a:gd name="connsiteX127" fmla="*/ 4830096 w 5030963"/>
                <a:gd name="connsiteY127" fmla="*/ 70018 h 2223282"/>
                <a:gd name="connsiteX128" fmla="*/ 4844845 w 5030963"/>
                <a:gd name="connsiteY128" fmla="*/ 70018 h 2223282"/>
                <a:gd name="connsiteX129" fmla="*/ 4844845 w 5030963"/>
                <a:gd name="connsiteY129" fmla="*/ 55269 h 2223282"/>
                <a:gd name="connsiteX130" fmla="*/ 4859593 w 5030963"/>
                <a:gd name="connsiteY130" fmla="*/ 47895 h 2223282"/>
                <a:gd name="connsiteX131" fmla="*/ 4859593 w 5030963"/>
                <a:gd name="connsiteY131" fmla="*/ 25772 h 2223282"/>
                <a:gd name="connsiteX132" fmla="*/ 4874342 w 5030963"/>
                <a:gd name="connsiteY132" fmla="*/ 25772 h 2223282"/>
                <a:gd name="connsiteX133" fmla="*/ 4881716 w 5030963"/>
                <a:gd name="connsiteY133" fmla="*/ 3650 h 2223282"/>
                <a:gd name="connsiteX134" fmla="*/ 5030963 w 5030963"/>
                <a:gd name="connsiteY134"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65122 w 5030963"/>
                <a:gd name="connsiteY30" fmla="*/ 1670218 h 2223282"/>
                <a:gd name="connsiteX31" fmla="*/ 1179871 w 5030963"/>
                <a:gd name="connsiteY31" fmla="*/ 1655469 h 2223282"/>
                <a:gd name="connsiteX32" fmla="*/ 1201993 w 5030963"/>
                <a:gd name="connsiteY32" fmla="*/ 1640721 h 2223282"/>
                <a:gd name="connsiteX33" fmla="*/ 1224116 w 5030963"/>
                <a:gd name="connsiteY33" fmla="*/ 1618598 h 2223282"/>
                <a:gd name="connsiteX34" fmla="*/ 1283109 w 5030963"/>
                <a:gd name="connsiteY34" fmla="*/ 1566979 h 2223282"/>
                <a:gd name="connsiteX35" fmla="*/ 1349477 w 5030963"/>
                <a:gd name="connsiteY35" fmla="*/ 1552231 h 2223282"/>
                <a:gd name="connsiteX36" fmla="*/ 1371600 w 5030963"/>
                <a:gd name="connsiteY36" fmla="*/ 1544856 h 2223282"/>
                <a:gd name="connsiteX37" fmla="*/ 1393722 w 5030963"/>
                <a:gd name="connsiteY37" fmla="*/ 1530108 h 2223282"/>
                <a:gd name="connsiteX38" fmla="*/ 1437967 w 5030963"/>
                <a:gd name="connsiteY38" fmla="*/ 1515360 h 2223282"/>
                <a:gd name="connsiteX39" fmla="*/ 1474838 w 5030963"/>
                <a:gd name="connsiteY39" fmla="*/ 1485863 h 2223282"/>
                <a:gd name="connsiteX40" fmla="*/ 1533832 w 5030963"/>
                <a:gd name="connsiteY40" fmla="*/ 1441618 h 2223282"/>
                <a:gd name="connsiteX41" fmla="*/ 1578077 w 5030963"/>
                <a:gd name="connsiteY41" fmla="*/ 1426869 h 2223282"/>
                <a:gd name="connsiteX42" fmla="*/ 1585451 w 5030963"/>
                <a:gd name="connsiteY42" fmla="*/ 1404747 h 2223282"/>
                <a:gd name="connsiteX43" fmla="*/ 1637071 w 5030963"/>
                <a:gd name="connsiteY43" fmla="*/ 1389998 h 2223282"/>
                <a:gd name="connsiteX44" fmla="*/ 1681316 w 5030963"/>
                <a:gd name="connsiteY44" fmla="*/ 1375250 h 2223282"/>
                <a:gd name="connsiteX45" fmla="*/ 1703438 w 5030963"/>
                <a:gd name="connsiteY45" fmla="*/ 1367876 h 2223282"/>
                <a:gd name="connsiteX46" fmla="*/ 1725561 w 5030963"/>
                <a:gd name="connsiteY46" fmla="*/ 1353127 h 2223282"/>
                <a:gd name="connsiteX47" fmla="*/ 1799303 w 5030963"/>
                <a:gd name="connsiteY47" fmla="*/ 1316256 h 2223282"/>
                <a:gd name="connsiteX48" fmla="*/ 1902542 w 5030963"/>
                <a:gd name="connsiteY48" fmla="*/ 1279385 h 2223282"/>
                <a:gd name="connsiteX49" fmla="*/ 1946787 w 5030963"/>
                <a:gd name="connsiteY49" fmla="*/ 1264637 h 2223282"/>
                <a:gd name="connsiteX50" fmla="*/ 1998406 w 5030963"/>
                <a:gd name="connsiteY50" fmla="*/ 1249889 h 2223282"/>
                <a:gd name="connsiteX51" fmla="*/ 2035277 w 5030963"/>
                <a:gd name="connsiteY51" fmla="*/ 1220392 h 2223282"/>
                <a:gd name="connsiteX52" fmla="*/ 2050025 w 5030963"/>
                <a:gd name="connsiteY52" fmla="*/ 1205643 h 2223282"/>
                <a:gd name="connsiteX53" fmla="*/ 2101645 w 5030963"/>
                <a:gd name="connsiteY53" fmla="*/ 1190895 h 2223282"/>
                <a:gd name="connsiteX54" fmla="*/ 2153264 w 5030963"/>
                <a:gd name="connsiteY54" fmla="*/ 1168772 h 2223282"/>
                <a:gd name="connsiteX55" fmla="*/ 2168013 w 5030963"/>
                <a:gd name="connsiteY55" fmla="*/ 1154024 h 2223282"/>
                <a:gd name="connsiteX56" fmla="*/ 2212258 w 5030963"/>
                <a:gd name="connsiteY56" fmla="*/ 1139276 h 2223282"/>
                <a:gd name="connsiteX57" fmla="*/ 2212258 w 5030963"/>
                <a:gd name="connsiteY57" fmla="*/ 1139276 h 2223282"/>
                <a:gd name="connsiteX58" fmla="*/ 2241755 w 5030963"/>
                <a:gd name="connsiteY58" fmla="*/ 1131901 h 2223282"/>
                <a:gd name="connsiteX59" fmla="*/ 2286000 w 5030963"/>
                <a:gd name="connsiteY59" fmla="*/ 1117153 h 2223282"/>
                <a:gd name="connsiteX60" fmla="*/ 2308122 w 5030963"/>
                <a:gd name="connsiteY60" fmla="*/ 1102405 h 2223282"/>
                <a:gd name="connsiteX61" fmla="*/ 2352367 w 5030963"/>
                <a:gd name="connsiteY61" fmla="*/ 1087656 h 2223282"/>
                <a:gd name="connsiteX62" fmla="*/ 2367116 w 5030963"/>
                <a:gd name="connsiteY62" fmla="*/ 1072908 h 2223282"/>
                <a:gd name="connsiteX63" fmla="*/ 2389238 w 5030963"/>
                <a:gd name="connsiteY63" fmla="*/ 1065534 h 2223282"/>
                <a:gd name="connsiteX64" fmla="*/ 2411361 w 5030963"/>
                <a:gd name="connsiteY64" fmla="*/ 1050785 h 2223282"/>
                <a:gd name="connsiteX65" fmla="*/ 2470355 w 5030963"/>
                <a:gd name="connsiteY65" fmla="*/ 1013914 h 2223282"/>
                <a:gd name="connsiteX66" fmla="*/ 2492477 w 5030963"/>
                <a:gd name="connsiteY66" fmla="*/ 1006540 h 2223282"/>
                <a:gd name="connsiteX67" fmla="*/ 2507225 w 5030963"/>
                <a:gd name="connsiteY67" fmla="*/ 984418 h 2223282"/>
                <a:gd name="connsiteX68" fmla="*/ 2558845 w 5030963"/>
                <a:gd name="connsiteY68" fmla="*/ 969669 h 2223282"/>
                <a:gd name="connsiteX69" fmla="*/ 2580967 w 5030963"/>
                <a:gd name="connsiteY69" fmla="*/ 954921 h 2223282"/>
                <a:gd name="connsiteX70" fmla="*/ 2603090 w 5030963"/>
                <a:gd name="connsiteY70" fmla="*/ 947547 h 2223282"/>
                <a:gd name="connsiteX71" fmla="*/ 2617838 w 5030963"/>
                <a:gd name="connsiteY71" fmla="*/ 925424 h 2223282"/>
                <a:gd name="connsiteX72" fmla="*/ 2691580 w 5030963"/>
                <a:gd name="connsiteY72" fmla="*/ 895927 h 2223282"/>
                <a:gd name="connsiteX73" fmla="*/ 2757948 w 5030963"/>
                <a:gd name="connsiteY73" fmla="*/ 873805 h 2223282"/>
                <a:gd name="connsiteX74" fmla="*/ 2875935 w 5030963"/>
                <a:gd name="connsiteY74" fmla="*/ 859056 h 2223282"/>
                <a:gd name="connsiteX75" fmla="*/ 2898058 w 5030963"/>
                <a:gd name="connsiteY75" fmla="*/ 844308 h 2223282"/>
                <a:gd name="connsiteX76" fmla="*/ 2971800 w 5030963"/>
                <a:gd name="connsiteY76" fmla="*/ 829560 h 2223282"/>
                <a:gd name="connsiteX77" fmla="*/ 2993922 w 5030963"/>
                <a:gd name="connsiteY77" fmla="*/ 822185 h 2223282"/>
                <a:gd name="connsiteX78" fmla="*/ 3060290 w 5030963"/>
                <a:gd name="connsiteY78" fmla="*/ 807437 h 2223282"/>
                <a:gd name="connsiteX79" fmla="*/ 3082413 w 5030963"/>
                <a:gd name="connsiteY79" fmla="*/ 792689 h 2223282"/>
                <a:gd name="connsiteX80" fmla="*/ 3097161 w 5030963"/>
                <a:gd name="connsiteY80" fmla="*/ 777940 h 2223282"/>
                <a:gd name="connsiteX81" fmla="*/ 3134032 w 5030963"/>
                <a:gd name="connsiteY81" fmla="*/ 770566 h 2223282"/>
                <a:gd name="connsiteX82" fmla="*/ 3156155 w 5030963"/>
                <a:gd name="connsiteY82" fmla="*/ 755818 h 2223282"/>
                <a:gd name="connsiteX83" fmla="*/ 3170903 w 5030963"/>
                <a:gd name="connsiteY83" fmla="*/ 741069 h 2223282"/>
                <a:gd name="connsiteX84" fmla="*/ 3200400 w 5030963"/>
                <a:gd name="connsiteY84" fmla="*/ 748443 h 2223282"/>
                <a:gd name="connsiteX85" fmla="*/ 3252019 w 5030963"/>
                <a:gd name="connsiteY85" fmla="*/ 733695 h 2223282"/>
                <a:gd name="connsiteX86" fmla="*/ 3274142 w 5030963"/>
                <a:gd name="connsiteY86" fmla="*/ 718947 h 2223282"/>
                <a:gd name="connsiteX87" fmla="*/ 3288890 w 5030963"/>
                <a:gd name="connsiteY87" fmla="*/ 704198 h 2223282"/>
                <a:gd name="connsiteX88" fmla="*/ 3406877 w 5030963"/>
                <a:gd name="connsiteY88" fmla="*/ 682076 h 2223282"/>
                <a:gd name="connsiteX89" fmla="*/ 3429000 w 5030963"/>
                <a:gd name="connsiteY89" fmla="*/ 674701 h 2223282"/>
                <a:gd name="connsiteX90" fmla="*/ 3451122 w 5030963"/>
                <a:gd name="connsiteY90" fmla="*/ 659953 h 2223282"/>
                <a:gd name="connsiteX91" fmla="*/ 3480619 w 5030963"/>
                <a:gd name="connsiteY91" fmla="*/ 652579 h 2223282"/>
                <a:gd name="connsiteX92" fmla="*/ 3502742 w 5030963"/>
                <a:gd name="connsiteY92" fmla="*/ 645205 h 2223282"/>
                <a:gd name="connsiteX93" fmla="*/ 3517490 w 5030963"/>
                <a:gd name="connsiteY93" fmla="*/ 630456 h 2223282"/>
                <a:gd name="connsiteX94" fmla="*/ 3532238 w 5030963"/>
                <a:gd name="connsiteY94" fmla="*/ 608334 h 2223282"/>
                <a:gd name="connsiteX95" fmla="*/ 3576484 w 5030963"/>
                <a:gd name="connsiteY95" fmla="*/ 593585 h 2223282"/>
                <a:gd name="connsiteX96" fmla="*/ 3591232 w 5030963"/>
                <a:gd name="connsiteY96" fmla="*/ 571463 h 2223282"/>
                <a:gd name="connsiteX97" fmla="*/ 3613355 w 5030963"/>
                <a:gd name="connsiteY97" fmla="*/ 556714 h 2223282"/>
                <a:gd name="connsiteX98" fmla="*/ 3620729 w 5030963"/>
                <a:gd name="connsiteY98" fmla="*/ 549340 h 2223282"/>
                <a:gd name="connsiteX99" fmla="*/ 3716593 w 5030963"/>
                <a:gd name="connsiteY99" fmla="*/ 534592 h 2223282"/>
                <a:gd name="connsiteX100" fmla="*/ 3819832 w 5030963"/>
                <a:gd name="connsiteY100" fmla="*/ 519843 h 2223282"/>
                <a:gd name="connsiteX101" fmla="*/ 3864077 w 5030963"/>
                <a:gd name="connsiteY101" fmla="*/ 482972 h 2223282"/>
                <a:gd name="connsiteX102" fmla="*/ 3893574 w 5030963"/>
                <a:gd name="connsiteY102" fmla="*/ 475598 h 2223282"/>
                <a:gd name="connsiteX103" fmla="*/ 3915696 w 5030963"/>
                <a:gd name="connsiteY103" fmla="*/ 468224 h 2223282"/>
                <a:gd name="connsiteX104" fmla="*/ 3930445 w 5030963"/>
                <a:gd name="connsiteY104" fmla="*/ 446101 h 2223282"/>
                <a:gd name="connsiteX105" fmla="*/ 3952567 w 5030963"/>
                <a:gd name="connsiteY105" fmla="*/ 438727 h 2223282"/>
                <a:gd name="connsiteX106" fmla="*/ 3967316 w 5030963"/>
                <a:gd name="connsiteY106" fmla="*/ 423979 h 2223282"/>
                <a:gd name="connsiteX107" fmla="*/ 3996813 w 5030963"/>
                <a:gd name="connsiteY107" fmla="*/ 401856 h 2223282"/>
                <a:gd name="connsiteX108" fmla="*/ 4085303 w 5030963"/>
                <a:gd name="connsiteY108" fmla="*/ 394482 h 2223282"/>
                <a:gd name="connsiteX109" fmla="*/ 4166419 w 5030963"/>
                <a:gd name="connsiteY109" fmla="*/ 328114 h 2223282"/>
                <a:gd name="connsiteX110" fmla="*/ 4173793 w 5030963"/>
                <a:gd name="connsiteY110" fmla="*/ 313366 h 2223282"/>
                <a:gd name="connsiteX111" fmla="*/ 4269658 w 5030963"/>
                <a:gd name="connsiteY111" fmla="*/ 313366 h 2223282"/>
                <a:gd name="connsiteX112" fmla="*/ 4350774 w 5030963"/>
                <a:gd name="connsiteY112" fmla="*/ 269121 h 2223282"/>
                <a:gd name="connsiteX113" fmla="*/ 4372896 w 5030963"/>
                <a:gd name="connsiteY113" fmla="*/ 246998 h 2223282"/>
                <a:gd name="connsiteX114" fmla="*/ 4468761 w 5030963"/>
                <a:gd name="connsiteY114" fmla="*/ 224876 h 2223282"/>
                <a:gd name="connsiteX115" fmla="*/ 4520380 w 5030963"/>
                <a:gd name="connsiteY115" fmla="*/ 173256 h 2223282"/>
                <a:gd name="connsiteX116" fmla="*/ 4726858 w 5030963"/>
                <a:gd name="connsiteY116" fmla="*/ 173256 h 2223282"/>
                <a:gd name="connsiteX117" fmla="*/ 4734232 w 5030963"/>
                <a:gd name="connsiteY117" fmla="*/ 151134 h 2223282"/>
                <a:gd name="connsiteX118" fmla="*/ 4734232 w 5030963"/>
                <a:gd name="connsiteY118" fmla="*/ 151134 h 2223282"/>
                <a:gd name="connsiteX119" fmla="*/ 4771103 w 5030963"/>
                <a:gd name="connsiteY119" fmla="*/ 129011 h 2223282"/>
                <a:gd name="connsiteX120" fmla="*/ 4793225 w 5030963"/>
                <a:gd name="connsiteY120" fmla="*/ 121637 h 2223282"/>
                <a:gd name="connsiteX121" fmla="*/ 4793225 w 5030963"/>
                <a:gd name="connsiteY121" fmla="*/ 99514 h 2223282"/>
                <a:gd name="connsiteX122" fmla="*/ 4807974 w 5030963"/>
                <a:gd name="connsiteY122" fmla="*/ 99514 h 2223282"/>
                <a:gd name="connsiteX123" fmla="*/ 4815348 w 5030963"/>
                <a:gd name="connsiteY123" fmla="*/ 92140 h 2223282"/>
                <a:gd name="connsiteX124" fmla="*/ 4830096 w 5030963"/>
                <a:gd name="connsiteY124" fmla="*/ 70018 h 2223282"/>
                <a:gd name="connsiteX125" fmla="*/ 4844845 w 5030963"/>
                <a:gd name="connsiteY125" fmla="*/ 70018 h 2223282"/>
                <a:gd name="connsiteX126" fmla="*/ 4844845 w 5030963"/>
                <a:gd name="connsiteY126" fmla="*/ 55269 h 2223282"/>
                <a:gd name="connsiteX127" fmla="*/ 4859593 w 5030963"/>
                <a:gd name="connsiteY127" fmla="*/ 47895 h 2223282"/>
                <a:gd name="connsiteX128" fmla="*/ 4859593 w 5030963"/>
                <a:gd name="connsiteY128" fmla="*/ 25772 h 2223282"/>
                <a:gd name="connsiteX129" fmla="*/ 4874342 w 5030963"/>
                <a:gd name="connsiteY129" fmla="*/ 25772 h 2223282"/>
                <a:gd name="connsiteX130" fmla="*/ 4881716 w 5030963"/>
                <a:gd name="connsiteY130" fmla="*/ 3650 h 2223282"/>
                <a:gd name="connsiteX131" fmla="*/ 5030963 w 5030963"/>
                <a:gd name="connsiteY131" fmla="*/ 0 h 222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030963" h="2223282">
                  <a:moveTo>
                    <a:pt x="0" y="2223282"/>
                  </a:moveTo>
                  <a:lnTo>
                    <a:pt x="0" y="2223282"/>
                  </a:lnTo>
                  <a:cubicBezTo>
                    <a:pt x="72896" y="2186833"/>
                    <a:pt x="38137" y="2200737"/>
                    <a:pt x="103238" y="2179037"/>
                  </a:cubicBezTo>
                  <a:lnTo>
                    <a:pt x="147484" y="2164289"/>
                  </a:lnTo>
                  <a:lnTo>
                    <a:pt x="169606" y="2156914"/>
                  </a:lnTo>
                  <a:cubicBezTo>
                    <a:pt x="183324" y="2143197"/>
                    <a:pt x="187873" y="2136720"/>
                    <a:pt x="206477" y="2127418"/>
                  </a:cubicBezTo>
                  <a:cubicBezTo>
                    <a:pt x="213430" y="2123942"/>
                    <a:pt x="221226" y="2122501"/>
                    <a:pt x="228600" y="2120043"/>
                  </a:cubicBezTo>
                  <a:cubicBezTo>
                    <a:pt x="235974" y="2112669"/>
                    <a:pt x="241606" y="2102986"/>
                    <a:pt x="250722" y="2097921"/>
                  </a:cubicBezTo>
                  <a:cubicBezTo>
                    <a:pt x="264312" y="2090371"/>
                    <a:pt x="280219" y="2088088"/>
                    <a:pt x="294967" y="2083172"/>
                  </a:cubicBezTo>
                  <a:cubicBezTo>
                    <a:pt x="302341" y="2080714"/>
                    <a:pt x="310622" y="2080110"/>
                    <a:pt x="317090" y="2075798"/>
                  </a:cubicBezTo>
                  <a:cubicBezTo>
                    <a:pt x="324464" y="2070882"/>
                    <a:pt x="331286" y="2065013"/>
                    <a:pt x="339213" y="2061050"/>
                  </a:cubicBezTo>
                  <a:cubicBezTo>
                    <a:pt x="357366" y="2051974"/>
                    <a:pt x="388588" y="2049133"/>
                    <a:pt x="405580" y="2046301"/>
                  </a:cubicBezTo>
                  <a:cubicBezTo>
                    <a:pt x="410496" y="2041385"/>
                    <a:pt x="414110" y="2034662"/>
                    <a:pt x="420329" y="2031553"/>
                  </a:cubicBezTo>
                  <a:cubicBezTo>
                    <a:pt x="434234" y="2024601"/>
                    <a:pt x="464574" y="2016805"/>
                    <a:pt x="464574" y="2016805"/>
                  </a:cubicBezTo>
                  <a:cubicBezTo>
                    <a:pt x="482718" y="1998661"/>
                    <a:pt x="493731" y="1983791"/>
                    <a:pt x="516193" y="1972560"/>
                  </a:cubicBezTo>
                  <a:cubicBezTo>
                    <a:pt x="523146" y="1969084"/>
                    <a:pt x="531363" y="1968661"/>
                    <a:pt x="538316" y="1965185"/>
                  </a:cubicBezTo>
                  <a:cubicBezTo>
                    <a:pt x="546243" y="1961222"/>
                    <a:pt x="552339" y="1954036"/>
                    <a:pt x="560438" y="1950437"/>
                  </a:cubicBezTo>
                  <a:cubicBezTo>
                    <a:pt x="574645" y="1944123"/>
                    <a:pt x="604684" y="1935689"/>
                    <a:pt x="604684" y="1935689"/>
                  </a:cubicBezTo>
                  <a:cubicBezTo>
                    <a:pt x="637770" y="1902600"/>
                    <a:pt x="618204" y="1927085"/>
                    <a:pt x="641555" y="1913566"/>
                  </a:cubicBezTo>
                  <a:cubicBezTo>
                    <a:pt x="664906" y="1900047"/>
                    <a:pt x="725129" y="1866862"/>
                    <a:pt x="744793" y="1854572"/>
                  </a:cubicBezTo>
                  <a:cubicBezTo>
                    <a:pt x="764457" y="1842282"/>
                    <a:pt x="753580" y="1843401"/>
                    <a:pt x="759542" y="1839824"/>
                  </a:cubicBezTo>
                  <a:cubicBezTo>
                    <a:pt x="766207" y="1835825"/>
                    <a:pt x="774123" y="1834335"/>
                    <a:pt x="781664" y="1832450"/>
                  </a:cubicBezTo>
                  <a:cubicBezTo>
                    <a:pt x="793824" y="1829410"/>
                    <a:pt x="798871" y="1831221"/>
                    <a:pt x="818535" y="1825076"/>
                  </a:cubicBezTo>
                  <a:cubicBezTo>
                    <a:pt x="838199" y="1818931"/>
                    <a:pt x="882445" y="1802953"/>
                    <a:pt x="899651" y="1795579"/>
                  </a:cubicBezTo>
                  <a:cubicBezTo>
                    <a:pt x="916857" y="1788205"/>
                    <a:pt x="913847" y="1784795"/>
                    <a:pt x="921774" y="1780831"/>
                  </a:cubicBezTo>
                  <a:cubicBezTo>
                    <a:pt x="928726" y="1777355"/>
                    <a:pt x="937101" y="1777231"/>
                    <a:pt x="943896" y="1773456"/>
                  </a:cubicBezTo>
                  <a:cubicBezTo>
                    <a:pt x="959391" y="1764848"/>
                    <a:pt x="971326" y="1749566"/>
                    <a:pt x="988142" y="1743960"/>
                  </a:cubicBezTo>
                  <a:lnTo>
                    <a:pt x="1032387" y="1729211"/>
                  </a:lnTo>
                  <a:cubicBezTo>
                    <a:pt x="1039761" y="1724295"/>
                    <a:pt x="1046582" y="1718426"/>
                    <a:pt x="1054509" y="1714463"/>
                  </a:cubicBezTo>
                  <a:cubicBezTo>
                    <a:pt x="1066292" y="1708572"/>
                    <a:pt x="1087694" y="1707088"/>
                    <a:pt x="1106129" y="1699714"/>
                  </a:cubicBezTo>
                  <a:cubicBezTo>
                    <a:pt x="1124564" y="1692340"/>
                    <a:pt x="1152832" y="1677592"/>
                    <a:pt x="1165122" y="1670218"/>
                  </a:cubicBezTo>
                  <a:cubicBezTo>
                    <a:pt x="1177412" y="1662844"/>
                    <a:pt x="1174442" y="1659812"/>
                    <a:pt x="1179871" y="1655469"/>
                  </a:cubicBezTo>
                  <a:cubicBezTo>
                    <a:pt x="1186791" y="1649933"/>
                    <a:pt x="1195073" y="1646257"/>
                    <a:pt x="1201993" y="1640721"/>
                  </a:cubicBezTo>
                  <a:lnTo>
                    <a:pt x="1224116" y="1618598"/>
                  </a:lnTo>
                  <a:lnTo>
                    <a:pt x="1283109" y="1566979"/>
                  </a:lnTo>
                  <a:cubicBezTo>
                    <a:pt x="1305232" y="1562063"/>
                    <a:pt x="1327491" y="1557727"/>
                    <a:pt x="1349477" y="1552231"/>
                  </a:cubicBezTo>
                  <a:cubicBezTo>
                    <a:pt x="1357018" y="1550346"/>
                    <a:pt x="1364647" y="1548332"/>
                    <a:pt x="1371600" y="1544856"/>
                  </a:cubicBezTo>
                  <a:cubicBezTo>
                    <a:pt x="1379527" y="1540893"/>
                    <a:pt x="1385623" y="1533707"/>
                    <a:pt x="1393722" y="1530108"/>
                  </a:cubicBezTo>
                  <a:cubicBezTo>
                    <a:pt x="1407928" y="1523794"/>
                    <a:pt x="1437967" y="1515360"/>
                    <a:pt x="1437967" y="1515360"/>
                  </a:cubicBezTo>
                  <a:cubicBezTo>
                    <a:pt x="1473579" y="1479748"/>
                    <a:pt x="1428325" y="1523074"/>
                    <a:pt x="1474838" y="1485863"/>
                  </a:cubicBezTo>
                  <a:cubicBezTo>
                    <a:pt x="1499797" y="1465896"/>
                    <a:pt x="1489727" y="1456320"/>
                    <a:pt x="1533832" y="1441618"/>
                  </a:cubicBezTo>
                  <a:lnTo>
                    <a:pt x="1578077" y="1426869"/>
                  </a:lnTo>
                  <a:cubicBezTo>
                    <a:pt x="1580535" y="1419495"/>
                    <a:pt x="1579955" y="1410243"/>
                    <a:pt x="1585451" y="1404747"/>
                  </a:cubicBezTo>
                  <a:cubicBezTo>
                    <a:pt x="1588993" y="1401205"/>
                    <a:pt x="1636795" y="1390081"/>
                    <a:pt x="1637071" y="1389998"/>
                  </a:cubicBezTo>
                  <a:cubicBezTo>
                    <a:pt x="1651961" y="1385531"/>
                    <a:pt x="1666568" y="1380166"/>
                    <a:pt x="1681316" y="1375250"/>
                  </a:cubicBezTo>
                  <a:lnTo>
                    <a:pt x="1703438" y="1367876"/>
                  </a:lnTo>
                  <a:cubicBezTo>
                    <a:pt x="1719925" y="1351389"/>
                    <a:pt x="1711234" y="1353127"/>
                    <a:pt x="1725561" y="1353127"/>
                  </a:cubicBezTo>
                  <a:lnTo>
                    <a:pt x="1799303" y="1316256"/>
                  </a:lnTo>
                  <a:cubicBezTo>
                    <a:pt x="1872847" y="1288677"/>
                    <a:pt x="1838376" y="1300774"/>
                    <a:pt x="1902542" y="1279385"/>
                  </a:cubicBezTo>
                  <a:lnTo>
                    <a:pt x="1946787" y="1264637"/>
                  </a:lnTo>
                  <a:cubicBezTo>
                    <a:pt x="1983825" y="1255378"/>
                    <a:pt x="1966669" y="1260468"/>
                    <a:pt x="1998406" y="1249889"/>
                  </a:cubicBezTo>
                  <a:cubicBezTo>
                    <a:pt x="2034022" y="1214273"/>
                    <a:pt x="1988759" y="1257608"/>
                    <a:pt x="2035277" y="1220392"/>
                  </a:cubicBezTo>
                  <a:cubicBezTo>
                    <a:pt x="2040706" y="1216049"/>
                    <a:pt x="2044063" y="1209220"/>
                    <a:pt x="2050025" y="1205643"/>
                  </a:cubicBezTo>
                  <a:cubicBezTo>
                    <a:pt x="2057581" y="1201110"/>
                    <a:pt x="2096136" y="1192272"/>
                    <a:pt x="2101645" y="1190895"/>
                  </a:cubicBezTo>
                  <a:cubicBezTo>
                    <a:pt x="2182162" y="1137217"/>
                    <a:pt x="2058033" y="1216388"/>
                    <a:pt x="2153264" y="1168772"/>
                  </a:cubicBezTo>
                  <a:cubicBezTo>
                    <a:pt x="2159483" y="1165663"/>
                    <a:pt x="2161794" y="1157133"/>
                    <a:pt x="2168013" y="1154024"/>
                  </a:cubicBezTo>
                  <a:cubicBezTo>
                    <a:pt x="2181918" y="1147072"/>
                    <a:pt x="2197510" y="1144192"/>
                    <a:pt x="2212258" y="1139276"/>
                  </a:cubicBezTo>
                  <a:lnTo>
                    <a:pt x="2212258" y="1139276"/>
                  </a:lnTo>
                  <a:cubicBezTo>
                    <a:pt x="2222090" y="1136818"/>
                    <a:pt x="2232047" y="1134813"/>
                    <a:pt x="2241755" y="1131901"/>
                  </a:cubicBezTo>
                  <a:cubicBezTo>
                    <a:pt x="2256645" y="1127434"/>
                    <a:pt x="2286000" y="1117153"/>
                    <a:pt x="2286000" y="1117153"/>
                  </a:cubicBezTo>
                  <a:cubicBezTo>
                    <a:pt x="2293374" y="1112237"/>
                    <a:pt x="2300023" y="1106004"/>
                    <a:pt x="2308122" y="1102405"/>
                  </a:cubicBezTo>
                  <a:cubicBezTo>
                    <a:pt x="2322328" y="1096091"/>
                    <a:pt x="2352367" y="1087656"/>
                    <a:pt x="2352367" y="1087656"/>
                  </a:cubicBezTo>
                  <a:cubicBezTo>
                    <a:pt x="2357283" y="1082740"/>
                    <a:pt x="2361154" y="1076485"/>
                    <a:pt x="2367116" y="1072908"/>
                  </a:cubicBezTo>
                  <a:cubicBezTo>
                    <a:pt x="2373781" y="1068909"/>
                    <a:pt x="2382286" y="1069010"/>
                    <a:pt x="2389238" y="1065534"/>
                  </a:cubicBezTo>
                  <a:cubicBezTo>
                    <a:pt x="2397165" y="1061570"/>
                    <a:pt x="2403987" y="1055701"/>
                    <a:pt x="2411361" y="1050785"/>
                  </a:cubicBezTo>
                  <a:cubicBezTo>
                    <a:pt x="2434733" y="1015728"/>
                    <a:pt x="2417701" y="1031465"/>
                    <a:pt x="2470355" y="1013914"/>
                  </a:cubicBezTo>
                  <a:lnTo>
                    <a:pt x="2492477" y="1006540"/>
                  </a:lnTo>
                  <a:cubicBezTo>
                    <a:pt x="2497393" y="999166"/>
                    <a:pt x="2500305" y="989954"/>
                    <a:pt x="2507225" y="984418"/>
                  </a:cubicBezTo>
                  <a:cubicBezTo>
                    <a:pt x="2512036" y="980569"/>
                    <a:pt x="2556914" y="970152"/>
                    <a:pt x="2558845" y="969669"/>
                  </a:cubicBezTo>
                  <a:cubicBezTo>
                    <a:pt x="2566219" y="964753"/>
                    <a:pt x="2573040" y="958884"/>
                    <a:pt x="2580967" y="954921"/>
                  </a:cubicBezTo>
                  <a:cubicBezTo>
                    <a:pt x="2587920" y="951445"/>
                    <a:pt x="2597594" y="953043"/>
                    <a:pt x="2603090" y="947547"/>
                  </a:cubicBezTo>
                  <a:cubicBezTo>
                    <a:pt x="2627545" y="923092"/>
                    <a:pt x="2597535" y="925424"/>
                    <a:pt x="2617838" y="925424"/>
                  </a:cubicBezTo>
                  <a:lnTo>
                    <a:pt x="2691580" y="895927"/>
                  </a:lnTo>
                  <a:cubicBezTo>
                    <a:pt x="2713703" y="888553"/>
                    <a:pt x="2735082" y="878378"/>
                    <a:pt x="2757948" y="873805"/>
                  </a:cubicBezTo>
                  <a:cubicBezTo>
                    <a:pt x="2796813" y="866032"/>
                    <a:pt x="2875935" y="859056"/>
                    <a:pt x="2875935" y="859056"/>
                  </a:cubicBezTo>
                  <a:cubicBezTo>
                    <a:pt x="2883309" y="854140"/>
                    <a:pt x="2890131" y="848271"/>
                    <a:pt x="2898058" y="844308"/>
                  </a:cubicBezTo>
                  <a:cubicBezTo>
                    <a:pt x="2918652" y="834011"/>
                    <a:pt x="2952776" y="832278"/>
                    <a:pt x="2971800" y="829560"/>
                  </a:cubicBezTo>
                  <a:cubicBezTo>
                    <a:pt x="2979174" y="827102"/>
                    <a:pt x="2986448" y="824320"/>
                    <a:pt x="2993922" y="822185"/>
                  </a:cubicBezTo>
                  <a:cubicBezTo>
                    <a:pt x="3018215" y="815244"/>
                    <a:pt x="3034954" y="812504"/>
                    <a:pt x="3060290" y="807437"/>
                  </a:cubicBezTo>
                  <a:cubicBezTo>
                    <a:pt x="3067664" y="802521"/>
                    <a:pt x="3075492" y="798226"/>
                    <a:pt x="3082413" y="792689"/>
                  </a:cubicBezTo>
                  <a:cubicBezTo>
                    <a:pt x="3087842" y="788346"/>
                    <a:pt x="3090771" y="780679"/>
                    <a:pt x="3097161" y="777940"/>
                  </a:cubicBezTo>
                  <a:cubicBezTo>
                    <a:pt x="3108681" y="773003"/>
                    <a:pt x="3121742" y="773024"/>
                    <a:pt x="3134032" y="770566"/>
                  </a:cubicBezTo>
                  <a:cubicBezTo>
                    <a:pt x="3141406" y="765650"/>
                    <a:pt x="3149234" y="761355"/>
                    <a:pt x="3156155" y="755818"/>
                  </a:cubicBezTo>
                  <a:cubicBezTo>
                    <a:pt x="3161584" y="751475"/>
                    <a:pt x="3164045" y="742212"/>
                    <a:pt x="3170903" y="741069"/>
                  </a:cubicBezTo>
                  <a:cubicBezTo>
                    <a:pt x="3180900" y="739403"/>
                    <a:pt x="3190568" y="745985"/>
                    <a:pt x="3200400" y="748443"/>
                  </a:cubicBezTo>
                  <a:cubicBezTo>
                    <a:pt x="3209850" y="746081"/>
                    <a:pt x="3241441" y="738984"/>
                    <a:pt x="3252019" y="733695"/>
                  </a:cubicBezTo>
                  <a:cubicBezTo>
                    <a:pt x="3259946" y="729732"/>
                    <a:pt x="3267221" y="724484"/>
                    <a:pt x="3274142" y="718947"/>
                  </a:cubicBezTo>
                  <a:cubicBezTo>
                    <a:pt x="3279571" y="714604"/>
                    <a:pt x="3282672" y="707307"/>
                    <a:pt x="3288890" y="704198"/>
                  </a:cubicBezTo>
                  <a:cubicBezTo>
                    <a:pt x="3328368" y="684458"/>
                    <a:pt x="3362480" y="686516"/>
                    <a:pt x="3406877" y="682076"/>
                  </a:cubicBezTo>
                  <a:cubicBezTo>
                    <a:pt x="3414251" y="679618"/>
                    <a:pt x="3422047" y="678177"/>
                    <a:pt x="3429000" y="674701"/>
                  </a:cubicBezTo>
                  <a:cubicBezTo>
                    <a:pt x="3436927" y="670738"/>
                    <a:pt x="3442976" y="663444"/>
                    <a:pt x="3451122" y="659953"/>
                  </a:cubicBezTo>
                  <a:cubicBezTo>
                    <a:pt x="3460437" y="655961"/>
                    <a:pt x="3470874" y="655363"/>
                    <a:pt x="3480619" y="652579"/>
                  </a:cubicBezTo>
                  <a:cubicBezTo>
                    <a:pt x="3488093" y="650444"/>
                    <a:pt x="3495368" y="647663"/>
                    <a:pt x="3502742" y="645205"/>
                  </a:cubicBezTo>
                  <a:cubicBezTo>
                    <a:pt x="3507658" y="640289"/>
                    <a:pt x="3513147" y="635885"/>
                    <a:pt x="3517490" y="630456"/>
                  </a:cubicBezTo>
                  <a:cubicBezTo>
                    <a:pt x="3523026" y="623536"/>
                    <a:pt x="3524723" y="613031"/>
                    <a:pt x="3532238" y="608334"/>
                  </a:cubicBezTo>
                  <a:cubicBezTo>
                    <a:pt x="3545421" y="600094"/>
                    <a:pt x="3576484" y="593585"/>
                    <a:pt x="3576484" y="593585"/>
                  </a:cubicBezTo>
                  <a:cubicBezTo>
                    <a:pt x="3581400" y="586211"/>
                    <a:pt x="3584965" y="577730"/>
                    <a:pt x="3591232" y="571463"/>
                  </a:cubicBezTo>
                  <a:cubicBezTo>
                    <a:pt x="3597499" y="565196"/>
                    <a:pt x="3606265" y="562032"/>
                    <a:pt x="3613355" y="556714"/>
                  </a:cubicBezTo>
                  <a:cubicBezTo>
                    <a:pt x="3616136" y="554628"/>
                    <a:pt x="3618271" y="551798"/>
                    <a:pt x="3620729" y="549340"/>
                  </a:cubicBezTo>
                  <a:lnTo>
                    <a:pt x="3716593" y="534592"/>
                  </a:lnTo>
                  <a:cubicBezTo>
                    <a:pt x="3726299" y="533514"/>
                    <a:pt x="3800055" y="527259"/>
                    <a:pt x="3819832" y="519843"/>
                  </a:cubicBezTo>
                  <a:cubicBezTo>
                    <a:pt x="3857547" y="505700"/>
                    <a:pt x="3827552" y="503844"/>
                    <a:pt x="3864077" y="482972"/>
                  </a:cubicBezTo>
                  <a:cubicBezTo>
                    <a:pt x="3872877" y="477944"/>
                    <a:pt x="3883829" y="478382"/>
                    <a:pt x="3893574" y="475598"/>
                  </a:cubicBezTo>
                  <a:cubicBezTo>
                    <a:pt x="3901048" y="473463"/>
                    <a:pt x="3908322" y="470682"/>
                    <a:pt x="3915696" y="468224"/>
                  </a:cubicBezTo>
                  <a:cubicBezTo>
                    <a:pt x="3920612" y="460850"/>
                    <a:pt x="3923524" y="451638"/>
                    <a:pt x="3930445" y="446101"/>
                  </a:cubicBezTo>
                  <a:cubicBezTo>
                    <a:pt x="3936515" y="441245"/>
                    <a:pt x="3945902" y="442726"/>
                    <a:pt x="3952567" y="438727"/>
                  </a:cubicBezTo>
                  <a:cubicBezTo>
                    <a:pt x="3958529" y="435150"/>
                    <a:pt x="3961887" y="428322"/>
                    <a:pt x="3967316" y="423979"/>
                  </a:cubicBezTo>
                  <a:cubicBezTo>
                    <a:pt x="4009003" y="390631"/>
                    <a:pt x="3976631" y="422038"/>
                    <a:pt x="3996813" y="401856"/>
                  </a:cubicBezTo>
                  <a:lnTo>
                    <a:pt x="4085303" y="394482"/>
                  </a:lnTo>
                  <a:cubicBezTo>
                    <a:pt x="4095665" y="387080"/>
                    <a:pt x="4156542" y="347869"/>
                    <a:pt x="4166419" y="328114"/>
                  </a:cubicBezTo>
                  <a:lnTo>
                    <a:pt x="4173793" y="313366"/>
                  </a:lnTo>
                  <a:lnTo>
                    <a:pt x="4269658" y="313366"/>
                  </a:lnTo>
                  <a:lnTo>
                    <a:pt x="4350774" y="269121"/>
                  </a:lnTo>
                  <a:lnTo>
                    <a:pt x="4372896" y="246998"/>
                  </a:lnTo>
                  <a:lnTo>
                    <a:pt x="4468761" y="224876"/>
                  </a:lnTo>
                  <a:cubicBezTo>
                    <a:pt x="4522247" y="179031"/>
                    <a:pt x="4520380" y="203293"/>
                    <a:pt x="4520380" y="173256"/>
                  </a:cubicBezTo>
                  <a:lnTo>
                    <a:pt x="4726858" y="173256"/>
                  </a:lnTo>
                  <a:lnTo>
                    <a:pt x="4734232" y="151134"/>
                  </a:lnTo>
                  <a:lnTo>
                    <a:pt x="4734232" y="151134"/>
                  </a:lnTo>
                  <a:lnTo>
                    <a:pt x="4771103" y="129011"/>
                  </a:lnTo>
                  <a:lnTo>
                    <a:pt x="4793225" y="121637"/>
                  </a:lnTo>
                  <a:lnTo>
                    <a:pt x="4793225" y="99514"/>
                  </a:lnTo>
                  <a:lnTo>
                    <a:pt x="4807974" y="99514"/>
                  </a:lnTo>
                  <a:lnTo>
                    <a:pt x="4815348" y="92140"/>
                  </a:lnTo>
                  <a:lnTo>
                    <a:pt x="4830096" y="70018"/>
                  </a:lnTo>
                  <a:lnTo>
                    <a:pt x="4844845" y="70018"/>
                  </a:lnTo>
                  <a:lnTo>
                    <a:pt x="4844845" y="55269"/>
                  </a:lnTo>
                  <a:lnTo>
                    <a:pt x="4859593" y="47895"/>
                  </a:lnTo>
                  <a:lnTo>
                    <a:pt x="4859593" y="25772"/>
                  </a:lnTo>
                  <a:lnTo>
                    <a:pt x="4874342" y="25772"/>
                  </a:lnTo>
                  <a:lnTo>
                    <a:pt x="4881716" y="3650"/>
                  </a:lnTo>
                  <a:lnTo>
                    <a:pt x="5030963"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C019A711-0B14-41CF-B0DE-9DAEC2989687}"/>
                </a:ext>
              </a:extLst>
            </p:cNvPr>
            <p:cNvSpPr/>
            <p:nvPr/>
          </p:nvSpPr>
          <p:spPr>
            <a:xfrm>
              <a:off x="2945388" y="2204721"/>
              <a:ext cx="5492447" cy="2884386"/>
            </a:xfrm>
            <a:custGeom>
              <a:avLst/>
              <a:gdLst>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9420 w 6253316"/>
                <a:gd name="connsiteY134" fmla="*/ 737419 h 3524864"/>
                <a:gd name="connsiteX135" fmla="*/ 5316794 w 6253316"/>
                <a:gd name="connsiteY135" fmla="*/ 803787 h 3524864"/>
                <a:gd name="connsiteX136" fmla="*/ 5324168 w 6253316"/>
                <a:gd name="connsiteY136" fmla="*/ 825909 h 3524864"/>
                <a:gd name="connsiteX137" fmla="*/ 5324168 w 6253316"/>
                <a:gd name="connsiteY137" fmla="*/ 715296 h 3524864"/>
                <a:gd name="connsiteX138" fmla="*/ 5442155 w 6253316"/>
                <a:gd name="connsiteY138" fmla="*/ 715296 h 3524864"/>
                <a:gd name="connsiteX139" fmla="*/ 5442155 w 6253316"/>
                <a:gd name="connsiteY139" fmla="*/ 457200 h 3524864"/>
                <a:gd name="connsiteX140" fmla="*/ 5523271 w 6253316"/>
                <a:gd name="connsiteY140" fmla="*/ 457200 h 3524864"/>
                <a:gd name="connsiteX141" fmla="*/ 5523271 w 6253316"/>
                <a:gd name="connsiteY141" fmla="*/ 0 h 3524864"/>
                <a:gd name="connsiteX142" fmla="*/ 6253316 w 6253316"/>
                <a:gd name="connsiteY142"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244766 w 6253316"/>
                <a:gd name="connsiteY134" fmla="*/ 783601 h 3524864"/>
                <a:gd name="connsiteX135" fmla="*/ 5316794 w 6253316"/>
                <a:gd name="connsiteY135" fmla="*/ 803787 h 3524864"/>
                <a:gd name="connsiteX136" fmla="*/ 5324168 w 6253316"/>
                <a:gd name="connsiteY136" fmla="*/ 825909 h 3524864"/>
                <a:gd name="connsiteX137" fmla="*/ 5324168 w 6253316"/>
                <a:gd name="connsiteY137" fmla="*/ 715296 h 3524864"/>
                <a:gd name="connsiteX138" fmla="*/ 5442155 w 6253316"/>
                <a:gd name="connsiteY138" fmla="*/ 715296 h 3524864"/>
                <a:gd name="connsiteX139" fmla="*/ 5442155 w 6253316"/>
                <a:gd name="connsiteY139" fmla="*/ 457200 h 3524864"/>
                <a:gd name="connsiteX140" fmla="*/ 5523271 w 6253316"/>
                <a:gd name="connsiteY140" fmla="*/ 457200 h 3524864"/>
                <a:gd name="connsiteX141" fmla="*/ 5523271 w 6253316"/>
                <a:gd name="connsiteY141" fmla="*/ 0 h 3524864"/>
                <a:gd name="connsiteX142" fmla="*/ 6253316 w 6253316"/>
                <a:gd name="connsiteY142"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825909 h 3524864"/>
                <a:gd name="connsiteX136" fmla="*/ 5324168 w 6253316"/>
                <a:gd name="connsiteY136" fmla="*/ 715296 h 3524864"/>
                <a:gd name="connsiteX137" fmla="*/ 5442155 w 6253316"/>
                <a:gd name="connsiteY137" fmla="*/ 715296 h 3524864"/>
                <a:gd name="connsiteX138" fmla="*/ 5442155 w 6253316"/>
                <a:gd name="connsiteY138" fmla="*/ 457200 h 3524864"/>
                <a:gd name="connsiteX139" fmla="*/ 5523271 w 6253316"/>
                <a:gd name="connsiteY139" fmla="*/ 457200 h 3524864"/>
                <a:gd name="connsiteX140" fmla="*/ 5523271 w 6253316"/>
                <a:gd name="connsiteY140" fmla="*/ 0 h 3524864"/>
                <a:gd name="connsiteX141" fmla="*/ 6253316 w 6253316"/>
                <a:gd name="connsiteY141"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2165 w 6253316"/>
                <a:gd name="connsiteY114" fmla="*/ 123399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2165 w 6253316"/>
                <a:gd name="connsiteY114" fmla="*/ 123399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4161 w 6253316"/>
                <a:gd name="connsiteY98" fmla="*/ 1486508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4161 w 6253316"/>
                <a:gd name="connsiteY98" fmla="*/ 1486508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92753 w 6253316"/>
                <a:gd name="connsiteY117" fmla="*/ 1117872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2138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3091 w 6253316"/>
                <a:gd name="connsiteY81" fmla="*/ 1852138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88239 w 6253316"/>
                <a:gd name="connsiteY9" fmla="*/ 3325189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8239 w 6253316"/>
                <a:gd name="connsiteY9" fmla="*/ 3325189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75719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69562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5523271 w 6268710"/>
                <a:gd name="connsiteY137" fmla="*/ 460279 h 3527943"/>
                <a:gd name="connsiteX138" fmla="*/ 5523271 w 6268710"/>
                <a:gd name="connsiteY138" fmla="*/ 3079 h 3527943"/>
                <a:gd name="connsiteX139" fmla="*/ 6268710 w 6268710"/>
                <a:gd name="connsiteY139"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5523271 w 6268710"/>
                <a:gd name="connsiteY137" fmla="*/ 460279 h 3527943"/>
                <a:gd name="connsiteX138" fmla="*/ 6268710 w 6268710"/>
                <a:gd name="connsiteY138"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6268710 w 6268710"/>
                <a:gd name="connsiteY137"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460279 h 3527943"/>
                <a:gd name="connsiteX136" fmla="*/ 6268710 w 6268710"/>
                <a:gd name="connsiteY136"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442155 w 6268710"/>
                <a:gd name="connsiteY134" fmla="*/ 460279 h 3527943"/>
                <a:gd name="connsiteX135" fmla="*/ 6268710 w 6268710"/>
                <a:gd name="connsiteY135"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442155 w 6268710"/>
                <a:gd name="connsiteY133" fmla="*/ 460279 h 3527943"/>
                <a:gd name="connsiteX134" fmla="*/ 6268710 w 6268710"/>
                <a:gd name="connsiteY134"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6268710 w 6268710"/>
                <a:gd name="connsiteY133" fmla="*/ 0 h 3527943"/>
                <a:gd name="connsiteX0" fmla="*/ 0 w 5040274"/>
                <a:gd name="connsiteY0" fmla="*/ 2749010 h 2749010"/>
                <a:gd name="connsiteX1" fmla="*/ 0 w 5040274"/>
                <a:gd name="connsiteY1" fmla="*/ 2749010 h 2749010"/>
                <a:gd name="connsiteX2" fmla="*/ 44245 w 5040274"/>
                <a:gd name="connsiteY2" fmla="*/ 2697391 h 2749010"/>
                <a:gd name="connsiteX3" fmla="*/ 58994 w 5040274"/>
                <a:gd name="connsiteY3" fmla="*/ 2682642 h 2749010"/>
                <a:gd name="connsiteX4" fmla="*/ 81116 w 5040274"/>
                <a:gd name="connsiteY4" fmla="*/ 2675268 h 2749010"/>
                <a:gd name="connsiteX5" fmla="*/ 117987 w 5040274"/>
                <a:gd name="connsiteY5" fmla="*/ 2653146 h 2749010"/>
                <a:gd name="connsiteX6" fmla="*/ 154858 w 5040274"/>
                <a:gd name="connsiteY6" fmla="*/ 2631023 h 2749010"/>
                <a:gd name="connsiteX7" fmla="*/ 206478 w 5040274"/>
                <a:gd name="connsiteY7" fmla="*/ 2594152 h 2749010"/>
                <a:gd name="connsiteX8" fmla="*/ 250723 w 5040274"/>
                <a:gd name="connsiteY8" fmla="*/ 2565946 h 2749010"/>
                <a:gd name="connsiteX9" fmla="*/ 282082 w 5040274"/>
                <a:gd name="connsiteY9" fmla="*/ 2537020 h 2749010"/>
                <a:gd name="connsiteX10" fmla="*/ 309716 w 5040274"/>
                <a:gd name="connsiteY10" fmla="*/ 2505662 h 2749010"/>
                <a:gd name="connsiteX11" fmla="*/ 346587 w 5040274"/>
                <a:gd name="connsiteY11" fmla="*/ 2483539 h 2749010"/>
                <a:gd name="connsiteX12" fmla="*/ 376084 w 5040274"/>
                <a:gd name="connsiteY12" fmla="*/ 2454042 h 2749010"/>
                <a:gd name="connsiteX13" fmla="*/ 390833 w 5040274"/>
                <a:gd name="connsiteY13" fmla="*/ 2439294 h 2749010"/>
                <a:gd name="connsiteX14" fmla="*/ 412955 w 5040274"/>
                <a:gd name="connsiteY14" fmla="*/ 2431920 h 2749010"/>
                <a:gd name="connsiteX15" fmla="*/ 420329 w 5040274"/>
                <a:gd name="connsiteY15" fmla="*/ 2409797 h 2749010"/>
                <a:gd name="connsiteX16" fmla="*/ 449826 w 5040274"/>
                <a:gd name="connsiteY16" fmla="*/ 2380300 h 2749010"/>
                <a:gd name="connsiteX17" fmla="*/ 471949 w 5040274"/>
                <a:gd name="connsiteY17" fmla="*/ 2343429 h 2749010"/>
                <a:gd name="connsiteX18" fmla="*/ 494717 w 5040274"/>
                <a:gd name="connsiteY18" fmla="*/ 2330544 h 2749010"/>
                <a:gd name="connsiteX19" fmla="*/ 510681 w 5040274"/>
                <a:gd name="connsiteY19" fmla="*/ 2315795 h 2749010"/>
                <a:gd name="connsiteX20" fmla="*/ 540824 w 5040274"/>
                <a:gd name="connsiteY20" fmla="*/ 2304125 h 2749010"/>
                <a:gd name="connsiteX21" fmla="*/ 585641 w 5040274"/>
                <a:gd name="connsiteY21" fmla="*/ 2285082 h 2749010"/>
                <a:gd name="connsiteX22" fmla="*/ 626235 w 5040274"/>
                <a:gd name="connsiteY22" fmla="*/ 2268471 h 2749010"/>
                <a:gd name="connsiteX23" fmla="*/ 652653 w 5040274"/>
                <a:gd name="connsiteY23" fmla="*/ 2231600 h 2749010"/>
                <a:gd name="connsiteX24" fmla="*/ 678426 w 5040274"/>
                <a:gd name="connsiteY24" fmla="*/ 2205182 h 2749010"/>
                <a:gd name="connsiteX25" fmla="*/ 730045 w 5040274"/>
                <a:gd name="connsiteY25" fmla="*/ 2171391 h 2749010"/>
                <a:gd name="connsiteX26" fmla="*/ 789039 w 5040274"/>
                <a:gd name="connsiteY26" fmla="*/ 2129578 h 2749010"/>
                <a:gd name="connsiteX27" fmla="*/ 811162 w 5040274"/>
                <a:gd name="connsiteY27" fmla="*/ 2122204 h 2749010"/>
                <a:gd name="connsiteX28" fmla="*/ 825910 w 5040274"/>
                <a:gd name="connsiteY28" fmla="*/ 2107455 h 2749010"/>
                <a:gd name="connsiteX29" fmla="*/ 870155 w 5040274"/>
                <a:gd name="connsiteY29" fmla="*/ 2077959 h 2749010"/>
                <a:gd name="connsiteX30" fmla="*/ 907026 w 5040274"/>
                <a:gd name="connsiteY30" fmla="*/ 2048462 h 2749010"/>
                <a:gd name="connsiteX31" fmla="*/ 958075 w 5040274"/>
                <a:gd name="connsiteY31" fmla="*/ 2034359 h 2749010"/>
                <a:gd name="connsiteX32" fmla="*/ 983847 w 5040274"/>
                <a:gd name="connsiteY32" fmla="*/ 2019611 h 2749010"/>
                <a:gd name="connsiteX33" fmla="*/ 1047136 w 5040274"/>
                <a:gd name="connsiteY33" fmla="*/ 1982094 h 2749010"/>
                <a:gd name="connsiteX34" fmla="*/ 1078495 w 5040274"/>
                <a:gd name="connsiteY34" fmla="*/ 1983956 h 2749010"/>
                <a:gd name="connsiteX35" fmla="*/ 1113504 w 5040274"/>
                <a:gd name="connsiteY35" fmla="*/ 1952597 h 2749010"/>
                <a:gd name="connsiteX36" fmla="*/ 1135626 w 5040274"/>
                <a:gd name="connsiteY36" fmla="*/ 1937849 h 2749010"/>
                <a:gd name="connsiteX37" fmla="*/ 1150374 w 5040274"/>
                <a:gd name="connsiteY37" fmla="*/ 1923100 h 2749010"/>
                <a:gd name="connsiteX38" fmla="*/ 1194620 w 5040274"/>
                <a:gd name="connsiteY38" fmla="*/ 1908352 h 2749010"/>
                <a:gd name="connsiteX39" fmla="*/ 1216742 w 5040274"/>
                <a:gd name="connsiteY39" fmla="*/ 1900978 h 2749010"/>
                <a:gd name="connsiteX40" fmla="*/ 1275736 w 5040274"/>
                <a:gd name="connsiteY40" fmla="*/ 1871481 h 2749010"/>
                <a:gd name="connsiteX41" fmla="*/ 1297858 w 5040274"/>
                <a:gd name="connsiteY41" fmla="*/ 1864107 h 2749010"/>
                <a:gd name="connsiteX42" fmla="*/ 1319981 w 5040274"/>
                <a:gd name="connsiteY42" fmla="*/ 1856733 h 2749010"/>
                <a:gd name="connsiteX43" fmla="*/ 1334729 w 5040274"/>
                <a:gd name="connsiteY43" fmla="*/ 1841984 h 2749010"/>
                <a:gd name="connsiteX44" fmla="*/ 1378974 w 5040274"/>
                <a:gd name="connsiteY44" fmla="*/ 1827236 h 2749010"/>
                <a:gd name="connsiteX45" fmla="*/ 1437968 w 5040274"/>
                <a:gd name="connsiteY45" fmla="*/ 1797739 h 2749010"/>
                <a:gd name="connsiteX46" fmla="*/ 1460091 w 5040274"/>
                <a:gd name="connsiteY46" fmla="*/ 1790365 h 2749010"/>
                <a:gd name="connsiteX47" fmla="*/ 1482213 w 5040274"/>
                <a:gd name="connsiteY47" fmla="*/ 1775617 h 2749010"/>
                <a:gd name="connsiteX48" fmla="*/ 1512356 w 5040274"/>
                <a:gd name="connsiteY48" fmla="*/ 1767026 h 2749010"/>
                <a:gd name="connsiteX49" fmla="*/ 1562187 w 5040274"/>
                <a:gd name="connsiteY49" fmla="*/ 1744258 h 2749010"/>
                <a:gd name="connsiteX50" fmla="*/ 1592826 w 5040274"/>
                <a:gd name="connsiteY50" fmla="*/ 1709249 h 2749010"/>
                <a:gd name="connsiteX51" fmla="*/ 1614949 w 5040274"/>
                <a:gd name="connsiteY51" fmla="*/ 1701875 h 2749010"/>
                <a:gd name="connsiteX52" fmla="*/ 1629697 w 5040274"/>
                <a:gd name="connsiteY52" fmla="*/ 1687126 h 2749010"/>
                <a:gd name="connsiteX53" fmla="*/ 1673942 w 5040274"/>
                <a:gd name="connsiteY53" fmla="*/ 1657629 h 2749010"/>
                <a:gd name="connsiteX54" fmla="*/ 1710813 w 5040274"/>
                <a:gd name="connsiteY54" fmla="*/ 1635507 h 2749010"/>
                <a:gd name="connsiteX55" fmla="*/ 1725562 w 5040274"/>
                <a:gd name="connsiteY55" fmla="*/ 1620759 h 2749010"/>
                <a:gd name="connsiteX56" fmla="*/ 1769807 w 5040274"/>
                <a:gd name="connsiteY56" fmla="*/ 1591262 h 2749010"/>
                <a:gd name="connsiteX57" fmla="*/ 1784555 w 5040274"/>
                <a:gd name="connsiteY57" fmla="*/ 1576513 h 2749010"/>
                <a:gd name="connsiteX58" fmla="*/ 1799304 w 5040274"/>
                <a:gd name="connsiteY58" fmla="*/ 1554391 h 2749010"/>
                <a:gd name="connsiteX59" fmla="*/ 1865671 w 5040274"/>
                <a:gd name="connsiteY59" fmla="*/ 1542150 h 2749010"/>
                <a:gd name="connsiteX60" fmla="*/ 1939413 w 5040274"/>
                <a:gd name="connsiteY60" fmla="*/ 1495397 h 2749010"/>
                <a:gd name="connsiteX61" fmla="*/ 1961536 w 5040274"/>
                <a:gd name="connsiteY61" fmla="*/ 1488023 h 2749010"/>
                <a:gd name="connsiteX62" fmla="*/ 1983658 w 5040274"/>
                <a:gd name="connsiteY62" fmla="*/ 1473275 h 2749010"/>
                <a:gd name="connsiteX63" fmla="*/ 2020529 w 5040274"/>
                <a:gd name="connsiteY63" fmla="*/ 1436404 h 2749010"/>
                <a:gd name="connsiteX64" fmla="*/ 2086897 w 5040274"/>
                <a:gd name="connsiteY64" fmla="*/ 1399533 h 2749010"/>
                <a:gd name="connsiteX65" fmla="*/ 2092408 w 5040274"/>
                <a:gd name="connsiteY65" fmla="*/ 1372469 h 2749010"/>
                <a:gd name="connsiteX66" fmla="*/ 2145245 w 5040274"/>
                <a:gd name="connsiteY66" fmla="*/ 1343618 h 2749010"/>
                <a:gd name="connsiteX67" fmla="*/ 2175387 w 5040274"/>
                <a:gd name="connsiteY67" fmla="*/ 1318417 h 2749010"/>
                <a:gd name="connsiteX68" fmla="*/ 2190136 w 5040274"/>
                <a:gd name="connsiteY68" fmla="*/ 1303668 h 2749010"/>
                <a:gd name="connsiteX69" fmla="*/ 2204884 w 5040274"/>
                <a:gd name="connsiteY69" fmla="*/ 1281546 h 2749010"/>
                <a:gd name="connsiteX70" fmla="*/ 2227007 w 5040274"/>
                <a:gd name="connsiteY70" fmla="*/ 1274171 h 2749010"/>
                <a:gd name="connsiteX71" fmla="*/ 2271252 w 5040274"/>
                <a:gd name="connsiteY71" fmla="*/ 1244675 h 2749010"/>
                <a:gd name="connsiteX72" fmla="*/ 2300749 w 5040274"/>
                <a:gd name="connsiteY72" fmla="*/ 1215178 h 2749010"/>
                <a:gd name="connsiteX73" fmla="*/ 2337620 w 5040274"/>
                <a:gd name="connsiteY73" fmla="*/ 1185681 h 2749010"/>
                <a:gd name="connsiteX74" fmla="*/ 2389239 w 5040274"/>
                <a:gd name="connsiteY74" fmla="*/ 1178307 h 2749010"/>
                <a:gd name="connsiteX75" fmla="*/ 2433484 w 5040274"/>
                <a:gd name="connsiteY75" fmla="*/ 1163559 h 2749010"/>
                <a:gd name="connsiteX76" fmla="*/ 2455607 w 5040274"/>
                <a:gd name="connsiteY76" fmla="*/ 1148810 h 2749010"/>
                <a:gd name="connsiteX77" fmla="*/ 2499852 w 5040274"/>
                <a:gd name="connsiteY77" fmla="*/ 1134062 h 2749010"/>
                <a:gd name="connsiteX78" fmla="*/ 2544097 w 5040274"/>
                <a:gd name="connsiteY78" fmla="*/ 1119313 h 2749010"/>
                <a:gd name="connsiteX79" fmla="*/ 2566220 w 5040274"/>
                <a:gd name="connsiteY79" fmla="*/ 1111939 h 2749010"/>
                <a:gd name="connsiteX80" fmla="*/ 2585263 w 5040274"/>
                <a:gd name="connsiteY80" fmla="*/ 1084876 h 2749010"/>
                <a:gd name="connsiteX81" fmla="*/ 2609248 w 5040274"/>
                <a:gd name="connsiteY81" fmla="*/ 1063969 h 2749010"/>
                <a:gd name="connsiteX82" fmla="*/ 2676833 w 5040274"/>
                <a:gd name="connsiteY82" fmla="*/ 1060320 h 2749010"/>
                <a:gd name="connsiteX83" fmla="*/ 2691581 w 5040274"/>
                <a:gd name="connsiteY83" fmla="*/ 1045571 h 2749010"/>
                <a:gd name="connsiteX84" fmla="*/ 2713704 w 5040274"/>
                <a:gd name="connsiteY84" fmla="*/ 1030823 h 2749010"/>
                <a:gd name="connsiteX85" fmla="*/ 2765323 w 5040274"/>
                <a:gd name="connsiteY85" fmla="*/ 979204 h 2749010"/>
                <a:gd name="connsiteX86" fmla="*/ 2794820 w 5040274"/>
                <a:gd name="connsiteY86" fmla="*/ 949707 h 2749010"/>
                <a:gd name="connsiteX87" fmla="*/ 2839065 w 5040274"/>
                <a:gd name="connsiteY87" fmla="*/ 941761 h 2749010"/>
                <a:gd name="connsiteX88" fmla="*/ 2905507 w 5040274"/>
                <a:gd name="connsiteY88" fmla="*/ 907325 h 2749010"/>
                <a:gd name="connsiteX89" fmla="*/ 3045542 w 5040274"/>
                <a:gd name="connsiteY89" fmla="*/ 868591 h 2749010"/>
                <a:gd name="connsiteX90" fmla="*/ 3104536 w 5040274"/>
                <a:gd name="connsiteY90" fmla="*/ 839094 h 2749010"/>
                <a:gd name="connsiteX91" fmla="*/ 3126658 w 5040274"/>
                <a:gd name="connsiteY91" fmla="*/ 831720 h 2749010"/>
                <a:gd name="connsiteX92" fmla="*/ 3141407 w 5040274"/>
                <a:gd name="connsiteY92" fmla="*/ 816971 h 2749010"/>
                <a:gd name="connsiteX93" fmla="*/ 3193026 w 5040274"/>
                <a:gd name="connsiteY93" fmla="*/ 794849 h 2749010"/>
                <a:gd name="connsiteX94" fmla="*/ 3207774 w 5040274"/>
                <a:gd name="connsiteY94" fmla="*/ 780100 h 2749010"/>
                <a:gd name="connsiteX95" fmla="*/ 3244645 w 5040274"/>
                <a:gd name="connsiteY95" fmla="*/ 772726 h 2749010"/>
                <a:gd name="connsiteX96" fmla="*/ 3288171 w 5040274"/>
                <a:gd name="connsiteY96" fmla="*/ 742584 h 2749010"/>
                <a:gd name="connsiteX97" fmla="*/ 3335569 w 5040274"/>
                <a:gd name="connsiteY97" fmla="*/ 729697 h 2749010"/>
                <a:gd name="connsiteX98" fmla="*/ 3347240 w 5040274"/>
                <a:gd name="connsiteY98" fmla="*/ 698338 h 2749010"/>
                <a:gd name="connsiteX99" fmla="*/ 3394562 w 5040274"/>
                <a:gd name="connsiteY99" fmla="*/ 673137 h 2749010"/>
                <a:gd name="connsiteX100" fmla="*/ 3451123 w 5040274"/>
                <a:gd name="connsiteY100" fmla="*/ 654739 h 2749010"/>
                <a:gd name="connsiteX101" fmla="*/ 3480620 w 5040274"/>
                <a:gd name="connsiteY101" fmla="*/ 647365 h 2749010"/>
                <a:gd name="connsiteX102" fmla="*/ 3502742 w 5040274"/>
                <a:gd name="connsiteY102" fmla="*/ 632617 h 2749010"/>
                <a:gd name="connsiteX103" fmla="*/ 3539613 w 5040274"/>
                <a:gd name="connsiteY103" fmla="*/ 595746 h 2749010"/>
                <a:gd name="connsiteX104" fmla="*/ 3561736 w 5040274"/>
                <a:gd name="connsiteY104" fmla="*/ 588371 h 2749010"/>
                <a:gd name="connsiteX105" fmla="*/ 3620729 w 5040274"/>
                <a:gd name="connsiteY105" fmla="*/ 573623 h 2749010"/>
                <a:gd name="connsiteX106" fmla="*/ 3664974 w 5040274"/>
                <a:gd name="connsiteY106" fmla="*/ 558875 h 2749010"/>
                <a:gd name="connsiteX107" fmla="*/ 3709220 w 5040274"/>
                <a:gd name="connsiteY107" fmla="*/ 536752 h 2749010"/>
                <a:gd name="connsiteX108" fmla="*/ 3753465 w 5040274"/>
                <a:gd name="connsiteY108" fmla="*/ 522004 h 2749010"/>
                <a:gd name="connsiteX109" fmla="*/ 3790336 w 5040274"/>
                <a:gd name="connsiteY109" fmla="*/ 499881 h 2749010"/>
                <a:gd name="connsiteX110" fmla="*/ 3812458 w 5040274"/>
                <a:gd name="connsiteY110" fmla="*/ 485133 h 2749010"/>
                <a:gd name="connsiteX111" fmla="*/ 3827207 w 5040274"/>
                <a:gd name="connsiteY111" fmla="*/ 470384 h 2749010"/>
                <a:gd name="connsiteX112" fmla="*/ 3849329 w 5040274"/>
                <a:gd name="connsiteY112" fmla="*/ 463010 h 2749010"/>
                <a:gd name="connsiteX113" fmla="*/ 3908323 w 5040274"/>
                <a:gd name="connsiteY113" fmla="*/ 455064 h 2749010"/>
                <a:gd name="connsiteX114" fmla="*/ 3952568 w 5040274"/>
                <a:gd name="connsiteY114" fmla="*/ 411391 h 2749010"/>
                <a:gd name="connsiteX115" fmla="*/ 4007266 w 5040274"/>
                <a:gd name="connsiteY115" fmla="*/ 381323 h 2749010"/>
                <a:gd name="connsiteX116" fmla="*/ 4043566 w 5040274"/>
                <a:gd name="connsiteY116" fmla="*/ 363496 h 2749010"/>
                <a:gd name="connsiteX117" fmla="*/ 4092753 w 5040274"/>
                <a:gd name="connsiteY117" fmla="*/ 342018 h 2749010"/>
                <a:gd name="connsiteX118" fmla="*/ 4138785 w 5040274"/>
                <a:gd name="connsiteY118" fmla="*/ 305719 h 2749010"/>
                <a:gd name="connsiteX119" fmla="*/ 4181168 w 5040274"/>
                <a:gd name="connsiteY119" fmla="*/ 278655 h 2749010"/>
                <a:gd name="connsiteX120" fmla="*/ 4225413 w 5040274"/>
                <a:gd name="connsiteY120" fmla="*/ 271281 h 2749010"/>
                <a:gd name="connsiteX121" fmla="*/ 4247536 w 5040274"/>
                <a:gd name="connsiteY121" fmla="*/ 256533 h 2749010"/>
                <a:gd name="connsiteX122" fmla="*/ 4277033 w 5040274"/>
                <a:gd name="connsiteY122" fmla="*/ 249159 h 2749010"/>
                <a:gd name="connsiteX123" fmla="*/ 4299155 w 5040274"/>
                <a:gd name="connsiteY123" fmla="*/ 241784 h 2749010"/>
                <a:gd name="connsiteX124" fmla="*/ 4336026 w 5040274"/>
                <a:gd name="connsiteY124" fmla="*/ 212288 h 2749010"/>
                <a:gd name="connsiteX125" fmla="*/ 4350774 w 5040274"/>
                <a:gd name="connsiteY125" fmla="*/ 197539 h 2749010"/>
                <a:gd name="connsiteX126" fmla="*/ 4454013 w 5040274"/>
                <a:gd name="connsiteY126" fmla="*/ 190165 h 2749010"/>
                <a:gd name="connsiteX127" fmla="*/ 4579374 w 5040274"/>
                <a:gd name="connsiteY127" fmla="*/ 160668 h 2749010"/>
                <a:gd name="connsiteX128" fmla="*/ 4616245 w 5040274"/>
                <a:gd name="connsiteY128" fmla="*/ 109049 h 2749010"/>
                <a:gd name="connsiteX129" fmla="*/ 4682613 w 5040274"/>
                <a:gd name="connsiteY129" fmla="*/ 101675 h 2749010"/>
                <a:gd name="connsiteX130" fmla="*/ 4697362 w 5040274"/>
                <a:gd name="connsiteY130" fmla="*/ 72178 h 2749010"/>
                <a:gd name="connsiteX131" fmla="*/ 4970207 w 5040274"/>
                <a:gd name="connsiteY131" fmla="*/ 64804 h 2749010"/>
                <a:gd name="connsiteX132" fmla="*/ 4969562 w 5040274"/>
                <a:gd name="connsiteY132" fmla="*/ 27933 h 2749010"/>
                <a:gd name="connsiteX133" fmla="*/ 5040274 w 5040274"/>
                <a:gd name="connsiteY133" fmla="*/ 0 h 2749010"/>
                <a:gd name="connsiteX0" fmla="*/ 0 w 5046432"/>
                <a:gd name="connsiteY0" fmla="*/ 2761325 h 2761325"/>
                <a:gd name="connsiteX1" fmla="*/ 0 w 5046432"/>
                <a:gd name="connsiteY1" fmla="*/ 2761325 h 2761325"/>
                <a:gd name="connsiteX2" fmla="*/ 44245 w 5046432"/>
                <a:gd name="connsiteY2" fmla="*/ 2709706 h 2761325"/>
                <a:gd name="connsiteX3" fmla="*/ 58994 w 5046432"/>
                <a:gd name="connsiteY3" fmla="*/ 2694957 h 2761325"/>
                <a:gd name="connsiteX4" fmla="*/ 81116 w 5046432"/>
                <a:gd name="connsiteY4" fmla="*/ 2687583 h 2761325"/>
                <a:gd name="connsiteX5" fmla="*/ 117987 w 5046432"/>
                <a:gd name="connsiteY5" fmla="*/ 2665461 h 2761325"/>
                <a:gd name="connsiteX6" fmla="*/ 154858 w 5046432"/>
                <a:gd name="connsiteY6" fmla="*/ 2643338 h 2761325"/>
                <a:gd name="connsiteX7" fmla="*/ 206478 w 5046432"/>
                <a:gd name="connsiteY7" fmla="*/ 2606467 h 2761325"/>
                <a:gd name="connsiteX8" fmla="*/ 250723 w 5046432"/>
                <a:gd name="connsiteY8" fmla="*/ 2578261 h 2761325"/>
                <a:gd name="connsiteX9" fmla="*/ 282082 w 5046432"/>
                <a:gd name="connsiteY9" fmla="*/ 2549335 h 2761325"/>
                <a:gd name="connsiteX10" fmla="*/ 309716 w 5046432"/>
                <a:gd name="connsiteY10" fmla="*/ 2517977 h 2761325"/>
                <a:gd name="connsiteX11" fmla="*/ 346587 w 5046432"/>
                <a:gd name="connsiteY11" fmla="*/ 2495854 h 2761325"/>
                <a:gd name="connsiteX12" fmla="*/ 376084 w 5046432"/>
                <a:gd name="connsiteY12" fmla="*/ 2466357 h 2761325"/>
                <a:gd name="connsiteX13" fmla="*/ 390833 w 5046432"/>
                <a:gd name="connsiteY13" fmla="*/ 2451609 h 2761325"/>
                <a:gd name="connsiteX14" fmla="*/ 412955 w 5046432"/>
                <a:gd name="connsiteY14" fmla="*/ 2444235 h 2761325"/>
                <a:gd name="connsiteX15" fmla="*/ 420329 w 5046432"/>
                <a:gd name="connsiteY15" fmla="*/ 2422112 h 2761325"/>
                <a:gd name="connsiteX16" fmla="*/ 449826 w 5046432"/>
                <a:gd name="connsiteY16" fmla="*/ 2392615 h 2761325"/>
                <a:gd name="connsiteX17" fmla="*/ 471949 w 5046432"/>
                <a:gd name="connsiteY17" fmla="*/ 2355744 h 2761325"/>
                <a:gd name="connsiteX18" fmla="*/ 494717 w 5046432"/>
                <a:gd name="connsiteY18" fmla="*/ 2342859 h 2761325"/>
                <a:gd name="connsiteX19" fmla="*/ 510681 w 5046432"/>
                <a:gd name="connsiteY19" fmla="*/ 2328110 h 2761325"/>
                <a:gd name="connsiteX20" fmla="*/ 540824 w 5046432"/>
                <a:gd name="connsiteY20" fmla="*/ 2316440 h 2761325"/>
                <a:gd name="connsiteX21" fmla="*/ 585641 w 5046432"/>
                <a:gd name="connsiteY21" fmla="*/ 2297397 h 2761325"/>
                <a:gd name="connsiteX22" fmla="*/ 626235 w 5046432"/>
                <a:gd name="connsiteY22" fmla="*/ 2280786 h 2761325"/>
                <a:gd name="connsiteX23" fmla="*/ 652653 w 5046432"/>
                <a:gd name="connsiteY23" fmla="*/ 2243915 h 2761325"/>
                <a:gd name="connsiteX24" fmla="*/ 678426 w 5046432"/>
                <a:gd name="connsiteY24" fmla="*/ 2217497 h 2761325"/>
                <a:gd name="connsiteX25" fmla="*/ 730045 w 5046432"/>
                <a:gd name="connsiteY25" fmla="*/ 2183706 h 2761325"/>
                <a:gd name="connsiteX26" fmla="*/ 789039 w 5046432"/>
                <a:gd name="connsiteY26" fmla="*/ 2141893 h 2761325"/>
                <a:gd name="connsiteX27" fmla="*/ 811162 w 5046432"/>
                <a:gd name="connsiteY27" fmla="*/ 2134519 h 2761325"/>
                <a:gd name="connsiteX28" fmla="*/ 825910 w 5046432"/>
                <a:gd name="connsiteY28" fmla="*/ 2119770 h 2761325"/>
                <a:gd name="connsiteX29" fmla="*/ 870155 w 5046432"/>
                <a:gd name="connsiteY29" fmla="*/ 2090274 h 2761325"/>
                <a:gd name="connsiteX30" fmla="*/ 907026 w 5046432"/>
                <a:gd name="connsiteY30" fmla="*/ 2060777 h 2761325"/>
                <a:gd name="connsiteX31" fmla="*/ 958075 w 5046432"/>
                <a:gd name="connsiteY31" fmla="*/ 2046674 h 2761325"/>
                <a:gd name="connsiteX32" fmla="*/ 983847 w 5046432"/>
                <a:gd name="connsiteY32" fmla="*/ 2031926 h 2761325"/>
                <a:gd name="connsiteX33" fmla="*/ 1047136 w 5046432"/>
                <a:gd name="connsiteY33" fmla="*/ 1994409 h 2761325"/>
                <a:gd name="connsiteX34" fmla="*/ 1078495 w 5046432"/>
                <a:gd name="connsiteY34" fmla="*/ 1996271 h 2761325"/>
                <a:gd name="connsiteX35" fmla="*/ 1113504 w 5046432"/>
                <a:gd name="connsiteY35" fmla="*/ 1964912 h 2761325"/>
                <a:gd name="connsiteX36" fmla="*/ 1135626 w 5046432"/>
                <a:gd name="connsiteY36" fmla="*/ 1950164 h 2761325"/>
                <a:gd name="connsiteX37" fmla="*/ 1150374 w 5046432"/>
                <a:gd name="connsiteY37" fmla="*/ 1935415 h 2761325"/>
                <a:gd name="connsiteX38" fmla="*/ 1194620 w 5046432"/>
                <a:gd name="connsiteY38" fmla="*/ 1920667 h 2761325"/>
                <a:gd name="connsiteX39" fmla="*/ 1216742 w 5046432"/>
                <a:gd name="connsiteY39" fmla="*/ 1913293 h 2761325"/>
                <a:gd name="connsiteX40" fmla="*/ 1275736 w 5046432"/>
                <a:gd name="connsiteY40" fmla="*/ 1883796 h 2761325"/>
                <a:gd name="connsiteX41" fmla="*/ 1297858 w 5046432"/>
                <a:gd name="connsiteY41" fmla="*/ 1876422 h 2761325"/>
                <a:gd name="connsiteX42" fmla="*/ 1319981 w 5046432"/>
                <a:gd name="connsiteY42" fmla="*/ 1869048 h 2761325"/>
                <a:gd name="connsiteX43" fmla="*/ 1334729 w 5046432"/>
                <a:gd name="connsiteY43" fmla="*/ 1854299 h 2761325"/>
                <a:gd name="connsiteX44" fmla="*/ 1378974 w 5046432"/>
                <a:gd name="connsiteY44" fmla="*/ 1839551 h 2761325"/>
                <a:gd name="connsiteX45" fmla="*/ 1437968 w 5046432"/>
                <a:gd name="connsiteY45" fmla="*/ 1810054 h 2761325"/>
                <a:gd name="connsiteX46" fmla="*/ 1460091 w 5046432"/>
                <a:gd name="connsiteY46" fmla="*/ 1802680 h 2761325"/>
                <a:gd name="connsiteX47" fmla="*/ 1482213 w 5046432"/>
                <a:gd name="connsiteY47" fmla="*/ 1787932 h 2761325"/>
                <a:gd name="connsiteX48" fmla="*/ 1512356 w 5046432"/>
                <a:gd name="connsiteY48" fmla="*/ 1779341 h 2761325"/>
                <a:gd name="connsiteX49" fmla="*/ 1562187 w 5046432"/>
                <a:gd name="connsiteY49" fmla="*/ 1756573 h 2761325"/>
                <a:gd name="connsiteX50" fmla="*/ 1592826 w 5046432"/>
                <a:gd name="connsiteY50" fmla="*/ 1721564 h 2761325"/>
                <a:gd name="connsiteX51" fmla="*/ 1614949 w 5046432"/>
                <a:gd name="connsiteY51" fmla="*/ 1714190 h 2761325"/>
                <a:gd name="connsiteX52" fmla="*/ 1629697 w 5046432"/>
                <a:gd name="connsiteY52" fmla="*/ 1699441 h 2761325"/>
                <a:gd name="connsiteX53" fmla="*/ 1673942 w 5046432"/>
                <a:gd name="connsiteY53" fmla="*/ 1669944 h 2761325"/>
                <a:gd name="connsiteX54" fmla="*/ 1710813 w 5046432"/>
                <a:gd name="connsiteY54" fmla="*/ 1647822 h 2761325"/>
                <a:gd name="connsiteX55" fmla="*/ 1725562 w 5046432"/>
                <a:gd name="connsiteY55" fmla="*/ 1633074 h 2761325"/>
                <a:gd name="connsiteX56" fmla="*/ 1769807 w 5046432"/>
                <a:gd name="connsiteY56" fmla="*/ 1603577 h 2761325"/>
                <a:gd name="connsiteX57" fmla="*/ 1784555 w 5046432"/>
                <a:gd name="connsiteY57" fmla="*/ 1588828 h 2761325"/>
                <a:gd name="connsiteX58" fmla="*/ 1799304 w 5046432"/>
                <a:gd name="connsiteY58" fmla="*/ 1566706 h 2761325"/>
                <a:gd name="connsiteX59" fmla="*/ 1865671 w 5046432"/>
                <a:gd name="connsiteY59" fmla="*/ 1554465 h 2761325"/>
                <a:gd name="connsiteX60" fmla="*/ 1939413 w 5046432"/>
                <a:gd name="connsiteY60" fmla="*/ 1507712 h 2761325"/>
                <a:gd name="connsiteX61" fmla="*/ 1961536 w 5046432"/>
                <a:gd name="connsiteY61" fmla="*/ 1500338 h 2761325"/>
                <a:gd name="connsiteX62" fmla="*/ 1983658 w 5046432"/>
                <a:gd name="connsiteY62" fmla="*/ 1485590 h 2761325"/>
                <a:gd name="connsiteX63" fmla="*/ 2020529 w 5046432"/>
                <a:gd name="connsiteY63" fmla="*/ 1448719 h 2761325"/>
                <a:gd name="connsiteX64" fmla="*/ 2086897 w 5046432"/>
                <a:gd name="connsiteY64" fmla="*/ 1411848 h 2761325"/>
                <a:gd name="connsiteX65" fmla="*/ 2092408 w 5046432"/>
                <a:gd name="connsiteY65" fmla="*/ 1384784 h 2761325"/>
                <a:gd name="connsiteX66" fmla="*/ 2145245 w 5046432"/>
                <a:gd name="connsiteY66" fmla="*/ 1355933 h 2761325"/>
                <a:gd name="connsiteX67" fmla="*/ 2175387 w 5046432"/>
                <a:gd name="connsiteY67" fmla="*/ 1330732 h 2761325"/>
                <a:gd name="connsiteX68" fmla="*/ 2190136 w 5046432"/>
                <a:gd name="connsiteY68" fmla="*/ 1315983 h 2761325"/>
                <a:gd name="connsiteX69" fmla="*/ 2204884 w 5046432"/>
                <a:gd name="connsiteY69" fmla="*/ 1293861 h 2761325"/>
                <a:gd name="connsiteX70" fmla="*/ 2227007 w 5046432"/>
                <a:gd name="connsiteY70" fmla="*/ 1286486 h 2761325"/>
                <a:gd name="connsiteX71" fmla="*/ 2271252 w 5046432"/>
                <a:gd name="connsiteY71" fmla="*/ 1256990 h 2761325"/>
                <a:gd name="connsiteX72" fmla="*/ 2300749 w 5046432"/>
                <a:gd name="connsiteY72" fmla="*/ 1227493 h 2761325"/>
                <a:gd name="connsiteX73" fmla="*/ 2337620 w 5046432"/>
                <a:gd name="connsiteY73" fmla="*/ 1197996 h 2761325"/>
                <a:gd name="connsiteX74" fmla="*/ 2389239 w 5046432"/>
                <a:gd name="connsiteY74" fmla="*/ 1190622 h 2761325"/>
                <a:gd name="connsiteX75" fmla="*/ 2433484 w 5046432"/>
                <a:gd name="connsiteY75" fmla="*/ 1175874 h 2761325"/>
                <a:gd name="connsiteX76" fmla="*/ 2455607 w 5046432"/>
                <a:gd name="connsiteY76" fmla="*/ 1161125 h 2761325"/>
                <a:gd name="connsiteX77" fmla="*/ 2499852 w 5046432"/>
                <a:gd name="connsiteY77" fmla="*/ 1146377 h 2761325"/>
                <a:gd name="connsiteX78" fmla="*/ 2544097 w 5046432"/>
                <a:gd name="connsiteY78" fmla="*/ 1131628 h 2761325"/>
                <a:gd name="connsiteX79" fmla="*/ 2566220 w 5046432"/>
                <a:gd name="connsiteY79" fmla="*/ 1124254 h 2761325"/>
                <a:gd name="connsiteX80" fmla="*/ 2585263 w 5046432"/>
                <a:gd name="connsiteY80" fmla="*/ 1097191 h 2761325"/>
                <a:gd name="connsiteX81" fmla="*/ 2609248 w 5046432"/>
                <a:gd name="connsiteY81" fmla="*/ 1076284 h 2761325"/>
                <a:gd name="connsiteX82" fmla="*/ 2676833 w 5046432"/>
                <a:gd name="connsiteY82" fmla="*/ 1072635 h 2761325"/>
                <a:gd name="connsiteX83" fmla="*/ 2691581 w 5046432"/>
                <a:gd name="connsiteY83" fmla="*/ 1057886 h 2761325"/>
                <a:gd name="connsiteX84" fmla="*/ 2713704 w 5046432"/>
                <a:gd name="connsiteY84" fmla="*/ 1043138 h 2761325"/>
                <a:gd name="connsiteX85" fmla="*/ 2765323 w 5046432"/>
                <a:gd name="connsiteY85" fmla="*/ 991519 h 2761325"/>
                <a:gd name="connsiteX86" fmla="*/ 2794820 w 5046432"/>
                <a:gd name="connsiteY86" fmla="*/ 962022 h 2761325"/>
                <a:gd name="connsiteX87" fmla="*/ 2839065 w 5046432"/>
                <a:gd name="connsiteY87" fmla="*/ 954076 h 2761325"/>
                <a:gd name="connsiteX88" fmla="*/ 2905507 w 5046432"/>
                <a:gd name="connsiteY88" fmla="*/ 919640 h 2761325"/>
                <a:gd name="connsiteX89" fmla="*/ 3045542 w 5046432"/>
                <a:gd name="connsiteY89" fmla="*/ 880906 h 2761325"/>
                <a:gd name="connsiteX90" fmla="*/ 3104536 w 5046432"/>
                <a:gd name="connsiteY90" fmla="*/ 851409 h 2761325"/>
                <a:gd name="connsiteX91" fmla="*/ 3126658 w 5046432"/>
                <a:gd name="connsiteY91" fmla="*/ 844035 h 2761325"/>
                <a:gd name="connsiteX92" fmla="*/ 3141407 w 5046432"/>
                <a:gd name="connsiteY92" fmla="*/ 829286 h 2761325"/>
                <a:gd name="connsiteX93" fmla="*/ 3193026 w 5046432"/>
                <a:gd name="connsiteY93" fmla="*/ 807164 h 2761325"/>
                <a:gd name="connsiteX94" fmla="*/ 3207774 w 5046432"/>
                <a:gd name="connsiteY94" fmla="*/ 792415 h 2761325"/>
                <a:gd name="connsiteX95" fmla="*/ 3244645 w 5046432"/>
                <a:gd name="connsiteY95" fmla="*/ 785041 h 2761325"/>
                <a:gd name="connsiteX96" fmla="*/ 3288171 w 5046432"/>
                <a:gd name="connsiteY96" fmla="*/ 754899 h 2761325"/>
                <a:gd name="connsiteX97" fmla="*/ 3335569 w 5046432"/>
                <a:gd name="connsiteY97" fmla="*/ 742012 h 2761325"/>
                <a:gd name="connsiteX98" fmla="*/ 3347240 w 5046432"/>
                <a:gd name="connsiteY98" fmla="*/ 710653 h 2761325"/>
                <a:gd name="connsiteX99" fmla="*/ 3394562 w 5046432"/>
                <a:gd name="connsiteY99" fmla="*/ 685452 h 2761325"/>
                <a:gd name="connsiteX100" fmla="*/ 3451123 w 5046432"/>
                <a:gd name="connsiteY100" fmla="*/ 667054 h 2761325"/>
                <a:gd name="connsiteX101" fmla="*/ 3480620 w 5046432"/>
                <a:gd name="connsiteY101" fmla="*/ 659680 h 2761325"/>
                <a:gd name="connsiteX102" fmla="*/ 3502742 w 5046432"/>
                <a:gd name="connsiteY102" fmla="*/ 644932 h 2761325"/>
                <a:gd name="connsiteX103" fmla="*/ 3539613 w 5046432"/>
                <a:gd name="connsiteY103" fmla="*/ 608061 h 2761325"/>
                <a:gd name="connsiteX104" fmla="*/ 3561736 w 5046432"/>
                <a:gd name="connsiteY104" fmla="*/ 600686 h 2761325"/>
                <a:gd name="connsiteX105" fmla="*/ 3620729 w 5046432"/>
                <a:gd name="connsiteY105" fmla="*/ 585938 h 2761325"/>
                <a:gd name="connsiteX106" fmla="*/ 3664974 w 5046432"/>
                <a:gd name="connsiteY106" fmla="*/ 571190 h 2761325"/>
                <a:gd name="connsiteX107" fmla="*/ 3709220 w 5046432"/>
                <a:gd name="connsiteY107" fmla="*/ 549067 h 2761325"/>
                <a:gd name="connsiteX108" fmla="*/ 3753465 w 5046432"/>
                <a:gd name="connsiteY108" fmla="*/ 534319 h 2761325"/>
                <a:gd name="connsiteX109" fmla="*/ 3790336 w 5046432"/>
                <a:gd name="connsiteY109" fmla="*/ 512196 h 2761325"/>
                <a:gd name="connsiteX110" fmla="*/ 3812458 w 5046432"/>
                <a:gd name="connsiteY110" fmla="*/ 497448 h 2761325"/>
                <a:gd name="connsiteX111" fmla="*/ 3827207 w 5046432"/>
                <a:gd name="connsiteY111" fmla="*/ 482699 h 2761325"/>
                <a:gd name="connsiteX112" fmla="*/ 3849329 w 5046432"/>
                <a:gd name="connsiteY112" fmla="*/ 475325 h 2761325"/>
                <a:gd name="connsiteX113" fmla="*/ 3908323 w 5046432"/>
                <a:gd name="connsiteY113" fmla="*/ 467379 h 2761325"/>
                <a:gd name="connsiteX114" fmla="*/ 3952568 w 5046432"/>
                <a:gd name="connsiteY114" fmla="*/ 423706 h 2761325"/>
                <a:gd name="connsiteX115" fmla="*/ 4007266 w 5046432"/>
                <a:gd name="connsiteY115" fmla="*/ 393638 h 2761325"/>
                <a:gd name="connsiteX116" fmla="*/ 4043566 w 5046432"/>
                <a:gd name="connsiteY116" fmla="*/ 375811 h 2761325"/>
                <a:gd name="connsiteX117" fmla="*/ 4092753 w 5046432"/>
                <a:gd name="connsiteY117" fmla="*/ 354333 h 2761325"/>
                <a:gd name="connsiteX118" fmla="*/ 4138785 w 5046432"/>
                <a:gd name="connsiteY118" fmla="*/ 318034 h 2761325"/>
                <a:gd name="connsiteX119" fmla="*/ 4181168 w 5046432"/>
                <a:gd name="connsiteY119" fmla="*/ 290970 h 2761325"/>
                <a:gd name="connsiteX120" fmla="*/ 4225413 w 5046432"/>
                <a:gd name="connsiteY120" fmla="*/ 283596 h 2761325"/>
                <a:gd name="connsiteX121" fmla="*/ 4247536 w 5046432"/>
                <a:gd name="connsiteY121" fmla="*/ 268848 h 2761325"/>
                <a:gd name="connsiteX122" fmla="*/ 4277033 w 5046432"/>
                <a:gd name="connsiteY122" fmla="*/ 261474 h 2761325"/>
                <a:gd name="connsiteX123" fmla="*/ 4299155 w 5046432"/>
                <a:gd name="connsiteY123" fmla="*/ 254099 h 2761325"/>
                <a:gd name="connsiteX124" fmla="*/ 4336026 w 5046432"/>
                <a:gd name="connsiteY124" fmla="*/ 224603 h 2761325"/>
                <a:gd name="connsiteX125" fmla="*/ 4350774 w 5046432"/>
                <a:gd name="connsiteY125" fmla="*/ 209854 h 2761325"/>
                <a:gd name="connsiteX126" fmla="*/ 4454013 w 5046432"/>
                <a:gd name="connsiteY126" fmla="*/ 202480 h 2761325"/>
                <a:gd name="connsiteX127" fmla="*/ 4579374 w 5046432"/>
                <a:gd name="connsiteY127" fmla="*/ 172983 h 2761325"/>
                <a:gd name="connsiteX128" fmla="*/ 4616245 w 5046432"/>
                <a:gd name="connsiteY128" fmla="*/ 121364 h 2761325"/>
                <a:gd name="connsiteX129" fmla="*/ 4682613 w 5046432"/>
                <a:gd name="connsiteY129" fmla="*/ 113990 h 2761325"/>
                <a:gd name="connsiteX130" fmla="*/ 4697362 w 5046432"/>
                <a:gd name="connsiteY130" fmla="*/ 84493 h 2761325"/>
                <a:gd name="connsiteX131" fmla="*/ 4970207 w 5046432"/>
                <a:gd name="connsiteY131" fmla="*/ 77119 h 2761325"/>
                <a:gd name="connsiteX132" fmla="*/ 4969562 w 5046432"/>
                <a:gd name="connsiteY132" fmla="*/ 40248 h 2761325"/>
                <a:gd name="connsiteX133" fmla="*/ 5046432 w 5046432"/>
                <a:gd name="connsiteY133" fmla="*/ 0 h 2761325"/>
                <a:gd name="connsiteX0" fmla="*/ 0 w 5046432"/>
                <a:gd name="connsiteY0" fmla="*/ 2734655 h 2734655"/>
                <a:gd name="connsiteX1" fmla="*/ 0 w 5046432"/>
                <a:gd name="connsiteY1" fmla="*/ 2734655 h 2734655"/>
                <a:gd name="connsiteX2" fmla="*/ 44245 w 5046432"/>
                <a:gd name="connsiteY2" fmla="*/ 2683036 h 2734655"/>
                <a:gd name="connsiteX3" fmla="*/ 58994 w 5046432"/>
                <a:gd name="connsiteY3" fmla="*/ 2668287 h 2734655"/>
                <a:gd name="connsiteX4" fmla="*/ 81116 w 5046432"/>
                <a:gd name="connsiteY4" fmla="*/ 2660913 h 2734655"/>
                <a:gd name="connsiteX5" fmla="*/ 117987 w 5046432"/>
                <a:gd name="connsiteY5" fmla="*/ 2638791 h 2734655"/>
                <a:gd name="connsiteX6" fmla="*/ 154858 w 5046432"/>
                <a:gd name="connsiteY6" fmla="*/ 2616668 h 2734655"/>
                <a:gd name="connsiteX7" fmla="*/ 206478 w 5046432"/>
                <a:gd name="connsiteY7" fmla="*/ 2579797 h 2734655"/>
                <a:gd name="connsiteX8" fmla="*/ 250723 w 5046432"/>
                <a:gd name="connsiteY8" fmla="*/ 2551591 h 2734655"/>
                <a:gd name="connsiteX9" fmla="*/ 282082 w 5046432"/>
                <a:gd name="connsiteY9" fmla="*/ 2522665 h 2734655"/>
                <a:gd name="connsiteX10" fmla="*/ 309716 w 5046432"/>
                <a:gd name="connsiteY10" fmla="*/ 2491307 h 2734655"/>
                <a:gd name="connsiteX11" fmla="*/ 346587 w 5046432"/>
                <a:gd name="connsiteY11" fmla="*/ 2469184 h 2734655"/>
                <a:gd name="connsiteX12" fmla="*/ 376084 w 5046432"/>
                <a:gd name="connsiteY12" fmla="*/ 2439687 h 2734655"/>
                <a:gd name="connsiteX13" fmla="*/ 390833 w 5046432"/>
                <a:gd name="connsiteY13" fmla="*/ 2424939 h 2734655"/>
                <a:gd name="connsiteX14" fmla="*/ 412955 w 5046432"/>
                <a:gd name="connsiteY14" fmla="*/ 2417565 h 2734655"/>
                <a:gd name="connsiteX15" fmla="*/ 420329 w 5046432"/>
                <a:gd name="connsiteY15" fmla="*/ 2395442 h 2734655"/>
                <a:gd name="connsiteX16" fmla="*/ 449826 w 5046432"/>
                <a:gd name="connsiteY16" fmla="*/ 2365945 h 2734655"/>
                <a:gd name="connsiteX17" fmla="*/ 471949 w 5046432"/>
                <a:gd name="connsiteY17" fmla="*/ 2329074 h 2734655"/>
                <a:gd name="connsiteX18" fmla="*/ 494717 w 5046432"/>
                <a:gd name="connsiteY18" fmla="*/ 2316189 h 2734655"/>
                <a:gd name="connsiteX19" fmla="*/ 510681 w 5046432"/>
                <a:gd name="connsiteY19" fmla="*/ 2301440 h 2734655"/>
                <a:gd name="connsiteX20" fmla="*/ 540824 w 5046432"/>
                <a:gd name="connsiteY20" fmla="*/ 2289770 h 2734655"/>
                <a:gd name="connsiteX21" fmla="*/ 585641 w 5046432"/>
                <a:gd name="connsiteY21" fmla="*/ 2270727 h 2734655"/>
                <a:gd name="connsiteX22" fmla="*/ 626235 w 5046432"/>
                <a:gd name="connsiteY22" fmla="*/ 2254116 h 2734655"/>
                <a:gd name="connsiteX23" fmla="*/ 652653 w 5046432"/>
                <a:gd name="connsiteY23" fmla="*/ 2217245 h 2734655"/>
                <a:gd name="connsiteX24" fmla="*/ 678426 w 5046432"/>
                <a:gd name="connsiteY24" fmla="*/ 2190827 h 2734655"/>
                <a:gd name="connsiteX25" fmla="*/ 730045 w 5046432"/>
                <a:gd name="connsiteY25" fmla="*/ 2157036 h 2734655"/>
                <a:gd name="connsiteX26" fmla="*/ 789039 w 5046432"/>
                <a:gd name="connsiteY26" fmla="*/ 2115223 h 2734655"/>
                <a:gd name="connsiteX27" fmla="*/ 811162 w 5046432"/>
                <a:gd name="connsiteY27" fmla="*/ 2107849 h 2734655"/>
                <a:gd name="connsiteX28" fmla="*/ 825910 w 5046432"/>
                <a:gd name="connsiteY28" fmla="*/ 2093100 h 2734655"/>
                <a:gd name="connsiteX29" fmla="*/ 870155 w 5046432"/>
                <a:gd name="connsiteY29" fmla="*/ 2063604 h 2734655"/>
                <a:gd name="connsiteX30" fmla="*/ 907026 w 5046432"/>
                <a:gd name="connsiteY30" fmla="*/ 2034107 h 2734655"/>
                <a:gd name="connsiteX31" fmla="*/ 958075 w 5046432"/>
                <a:gd name="connsiteY31" fmla="*/ 2020004 h 2734655"/>
                <a:gd name="connsiteX32" fmla="*/ 983847 w 5046432"/>
                <a:gd name="connsiteY32" fmla="*/ 2005256 h 2734655"/>
                <a:gd name="connsiteX33" fmla="*/ 1047136 w 5046432"/>
                <a:gd name="connsiteY33" fmla="*/ 1967739 h 2734655"/>
                <a:gd name="connsiteX34" fmla="*/ 1078495 w 5046432"/>
                <a:gd name="connsiteY34" fmla="*/ 1969601 h 2734655"/>
                <a:gd name="connsiteX35" fmla="*/ 1113504 w 5046432"/>
                <a:gd name="connsiteY35" fmla="*/ 1938242 h 2734655"/>
                <a:gd name="connsiteX36" fmla="*/ 1135626 w 5046432"/>
                <a:gd name="connsiteY36" fmla="*/ 1923494 h 2734655"/>
                <a:gd name="connsiteX37" fmla="*/ 1150374 w 5046432"/>
                <a:gd name="connsiteY37" fmla="*/ 1908745 h 2734655"/>
                <a:gd name="connsiteX38" fmla="*/ 1194620 w 5046432"/>
                <a:gd name="connsiteY38" fmla="*/ 1893997 h 2734655"/>
                <a:gd name="connsiteX39" fmla="*/ 1216742 w 5046432"/>
                <a:gd name="connsiteY39" fmla="*/ 1886623 h 2734655"/>
                <a:gd name="connsiteX40" fmla="*/ 1275736 w 5046432"/>
                <a:gd name="connsiteY40" fmla="*/ 1857126 h 2734655"/>
                <a:gd name="connsiteX41" fmla="*/ 1297858 w 5046432"/>
                <a:gd name="connsiteY41" fmla="*/ 1849752 h 2734655"/>
                <a:gd name="connsiteX42" fmla="*/ 1319981 w 5046432"/>
                <a:gd name="connsiteY42" fmla="*/ 1842378 h 2734655"/>
                <a:gd name="connsiteX43" fmla="*/ 1334729 w 5046432"/>
                <a:gd name="connsiteY43" fmla="*/ 1827629 h 2734655"/>
                <a:gd name="connsiteX44" fmla="*/ 1378974 w 5046432"/>
                <a:gd name="connsiteY44" fmla="*/ 1812881 h 2734655"/>
                <a:gd name="connsiteX45" fmla="*/ 1437968 w 5046432"/>
                <a:gd name="connsiteY45" fmla="*/ 1783384 h 2734655"/>
                <a:gd name="connsiteX46" fmla="*/ 1460091 w 5046432"/>
                <a:gd name="connsiteY46" fmla="*/ 1776010 h 2734655"/>
                <a:gd name="connsiteX47" fmla="*/ 1482213 w 5046432"/>
                <a:gd name="connsiteY47" fmla="*/ 1761262 h 2734655"/>
                <a:gd name="connsiteX48" fmla="*/ 1512356 w 5046432"/>
                <a:gd name="connsiteY48" fmla="*/ 1752671 h 2734655"/>
                <a:gd name="connsiteX49" fmla="*/ 1562187 w 5046432"/>
                <a:gd name="connsiteY49" fmla="*/ 1729903 h 2734655"/>
                <a:gd name="connsiteX50" fmla="*/ 1592826 w 5046432"/>
                <a:gd name="connsiteY50" fmla="*/ 1694894 h 2734655"/>
                <a:gd name="connsiteX51" fmla="*/ 1614949 w 5046432"/>
                <a:gd name="connsiteY51" fmla="*/ 1687520 h 2734655"/>
                <a:gd name="connsiteX52" fmla="*/ 1629697 w 5046432"/>
                <a:gd name="connsiteY52" fmla="*/ 1672771 h 2734655"/>
                <a:gd name="connsiteX53" fmla="*/ 1673942 w 5046432"/>
                <a:gd name="connsiteY53" fmla="*/ 1643274 h 2734655"/>
                <a:gd name="connsiteX54" fmla="*/ 1710813 w 5046432"/>
                <a:gd name="connsiteY54" fmla="*/ 1621152 h 2734655"/>
                <a:gd name="connsiteX55" fmla="*/ 1725562 w 5046432"/>
                <a:gd name="connsiteY55" fmla="*/ 1606404 h 2734655"/>
                <a:gd name="connsiteX56" fmla="*/ 1769807 w 5046432"/>
                <a:gd name="connsiteY56" fmla="*/ 1576907 h 2734655"/>
                <a:gd name="connsiteX57" fmla="*/ 1784555 w 5046432"/>
                <a:gd name="connsiteY57" fmla="*/ 1562158 h 2734655"/>
                <a:gd name="connsiteX58" fmla="*/ 1799304 w 5046432"/>
                <a:gd name="connsiteY58" fmla="*/ 1540036 h 2734655"/>
                <a:gd name="connsiteX59" fmla="*/ 1865671 w 5046432"/>
                <a:gd name="connsiteY59" fmla="*/ 1527795 h 2734655"/>
                <a:gd name="connsiteX60" fmla="*/ 1939413 w 5046432"/>
                <a:gd name="connsiteY60" fmla="*/ 1481042 h 2734655"/>
                <a:gd name="connsiteX61" fmla="*/ 1961536 w 5046432"/>
                <a:gd name="connsiteY61" fmla="*/ 1473668 h 2734655"/>
                <a:gd name="connsiteX62" fmla="*/ 1983658 w 5046432"/>
                <a:gd name="connsiteY62" fmla="*/ 1458920 h 2734655"/>
                <a:gd name="connsiteX63" fmla="*/ 2020529 w 5046432"/>
                <a:gd name="connsiteY63" fmla="*/ 1422049 h 2734655"/>
                <a:gd name="connsiteX64" fmla="*/ 2086897 w 5046432"/>
                <a:gd name="connsiteY64" fmla="*/ 1385178 h 2734655"/>
                <a:gd name="connsiteX65" fmla="*/ 2092408 w 5046432"/>
                <a:gd name="connsiteY65" fmla="*/ 1358114 h 2734655"/>
                <a:gd name="connsiteX66" fmla="*/ 2145245 w 5046432"/>
                <a:gd name="connsiteY66" fmla="*/ 1329263 h 2734655"/>
                <a:gd name="connsiteX67" fmla="*/ 2175387 w 5046432"/>
                <a:gd name="connsiteY67" fmla="*/ 1304062 h 2734655"/>
                <a:gd name="connsiteX68" fmla="*/ 2190136 w 5046432"/>
                <a:gd name="connsiteY68" fmla="*/ 1289313 h 2734655"/>
                <a:gd name="connsiteX69" fmla="*/ 2204884 w 5046432"/>
                <a:gd name="connsiteY69" fmla="*/ 1267191 h 2734655"/>
                <a:gd name="connsiteX70" fmla="*/ 2227007 w 5046432"/>
                <a:gd name="connsiteY70" fmla="*/ 1259816 h 2734655"/>
                <a:gd name="connsiteX71" fmla="*/ 2271252 w 5046432"/>
                <a:gd name="connsiteY71" fmla="*/ 1230320 h 2734655"/>
                <a:gd name="connsiteX72" fmla="*/ 2300749 w 5046432"/>
                <a:gd name="connsiteY72" fmla="*/ 1200823 h 2734655"/>
                <a:gd name="connsiteX73" fmla="*/ 2337620 w 5046432"/>
                <a:gd name="connsiteY73" fmla="*/ 1171326 h 2734655"/>
                <a:gd name="connsiteX74" fmla="*/ 2389239 w 5046432"/>
                <a:gd name="connsiteY74" fmla="*/ 1163952 h 2734655"/>
                <a:gd name="connsiteX75" fmla="*/ 2433484 w 5046432"/>
                <a:gd name="connsiteY75" fmla="*/ 1149204 h 2734655"/>
                <a:gd name="connsiteX76" fmla="*/ 2455607 w 5046432"/>
                <a:gd name="connsiteY76" fmla="*/ 1134455 h 2734655"/>
                <a:gd name="connsiteX77" fmla="*/ 2499852 w 5046432"/>
                <a:gd name="connsiteY77" fmla="*/ 1119707 h 2734655"/>
                <a:gd name="connsiteX78" fmla="*/ 2544097 w 5046432"/>
                <a:gd name="connsiteY78" fmla="*/ 1104958 h 2734655"/>
                <a:gd name="connsiteX79" fmla="*/ 2566220 w 5046432"/>
                <a:gd name="connsiteY79" fmla="*/ 1097584 h 2734655"/>
                <a:gd name="connsiteX80" fmla="*/ 2585263 w 5046432"/>
                <a:gd name="connsiteY80" fmla="*/ 1070521 h 2734655"/>
                <a:gd name="connsiteX81" fmla="*/ 2609248 w 5046432"/>
                <a:gd name="connsiteY81" fmla="*/ 1049614 h 2734655"/>
                <a:gd name="connsiteX82" fmla="*/ 2676833 w 5046432"/>
                <a:gd name="connsiteY82" fmla="*/ 1045965 h 2734655"/>
                <a:gd name="connsiteX83" fmla="*/ 2691581 w 5046432"/>
                <a:gd name="connsiteY83" fmla="*/ 1031216 h 2734655"/>
                <a:gd name="connsiteX84" fmla="*/ 2713704 w 5046432"/>
                <a:gd name="connsiteY84" fmla="*/ 1016468 h 2734655"/>
                <a:gd name="connsiteX85" fmla="*/ 2765323 w 5046432"/>
                <a:gd name="connsiteY85" fmla="*/ 964849 h 2734655"/>
                <a:gd name="connsiteX86" fmla="*/ 2794820 w 5046432"/>
                <a:gd name="connsiteY86" fmla="*/ 935352 h 2734655"/>
                <a:gd name="connsiteX87" fmla="*/ 2839065 w 5046432"/>
                <a:gd name="connsiteY87" fmla="*/ 927406 h 2734655"/>
                <a:gd name="connsiteX88" fmla="*/ 2905507 w 5046432"/>
                <a:gd name="connsiteY88" fmla="*/ 892970 h 2734655"/>
                <a:gd name="connsiteX89" fmla="*/ 3045542 w 5046432"/>
                <a:gd name="connsiteY89" fmla="*/ 854236 h 2734655"/>
                <a:gd name="connsiteX90" fmla="*/ 3104536 w 5046432"/>
                <a:gd name="connsiteY90" fmla="*/ 824739 h 2734655"/>
                <a:gd name="connsiteX91" fmla="*/ 3126658 w 5046432"/>
                <a:gd name="connsiteY91" fmla="*/ 817365 h 2734655"/>
                <a:gd name="connsiteX92" fmla="*/ 3141407 w 5046432"/>
                <a:gd name="connsiteY92" fmla="*/ 802616 h 2734655"/>
                <a:gd name="connsiteX93" fmla="*/ 3193026 w 5046432"/>
                <a:gd name="connsiteY93" fmla="*/ 780494 h 2734655"/>
                <a:gd name="connsiteX94" fmla="*/ 3207774 w 5046432"/>
                <a:gd name="connsiteY94" fmla="*/ 765745 h 2734655"/>
                <a:gd name="connsiteX95" fmla="*/ 3244645 w 5046432"/>
                <a:gd name="connsiteY95" fmla="*/ 758371 h 2734655"/>
                <a:gd name="connsiteX96" fmla="*/ 3288171 w 5046432"/>
                <a:gd name="connsiteY96" fmla="*/ 728229 h 2734655"/>
                <a:gd name="connsiteX97" fmla="*/ 3335569 w 5046432"/>
                <a:gd name="connsiteY97" fmla="*/ 715342 h 2734655"/>
                <a:gd name="connsiteX98" fmla="*/ 3347240 w 5046432"/>
                <a:gd name="connsiteY98" fmla="*/ 683983 h 2734655"/>
                <a:gd name="connsiteX99" fmla="*/ 3394562 w 5046432"/>
                <a:gd name="connsiteY99" fmla="*/ 658782 h 2734655"/>
                <a:gd name="connsiteX100" fmla="*/ 3451123 w 5046432"/>
                <a:gd name="connsiteY100" fmla="*/ 640384 h 2734655"/>
                <a:gd name="connsiteX101" fmla="*/ 3480620 w 5046432"/>
                <a:gd name="connsiteY101" fmla="*/ 633010 h 2734655"/>
                <a:gd name="connsiteX102" fmla="*/ 3502742 w 5046432"/>
                <a:gd name="connsiteY102" fmla="*/ 618262 h 2734655"/>
                <a:gd name="connsiteX103" fmla="*/ 3539613 w 5046432"/>
                <a:gd name="connsiteY103" fmla="*/ 581391 h 2734655"/>
                <a:gd name="connsiteX104" fmla="*/ 3561736 w 5046432"/>
                <a:gd name="connsiteY104" fmla="*/ 574016 h 2734655"/>
                <a:gd name="connsiteX105" fmla="*/ 3620729 w 5046432"/>
                <a:gd name="connsiteY105" fmla="*/ 559268 h 2734655"/>
                <a:gd name="connsiteX106" fmla="*/ 3664974 w 5046432"/>
                <a:gd name="connsiteY106" fmla="*/ 544520 h 2734655"/>
                <a:gd name="connsiteX107" fmla="*/ 3709220 w 5046432"/>
                <a:gd name="connsiteY107" fmla="*/ 522397 h 2734655"/>
                <a:gd name="connsiteX108" fmla="*/ 3753465 w 5046432"/>
                <a:gd name="connsiteY108" fmla="*/ 507649 h 2734655"/>
                <a:gd name="connsiteX109" fmla="*/ 3790336 w 5046432"/>
                <a:gd name="connsiteY109" fmla="*/ 485526 h 2734655"/>
                <a:gd name="connsiteX110" fmla="*/ 3812458 w 5046432"/>
                <a:gd name="connsiteY110" fmla="*/ 470778 h 2734655"/>
                <a:gd name="connsiteX111" fmla="*/ 3827207 w 5046432"/>
                <a:gd name="connsiteY111" fmla="*/ 456029 h 2734655"/>
                <a:gd name="connsiteX112" fmla="*/ 3849329 w 5046432"/>
                <a:gd name="connsiteY112" fmla="*/ 448655 h 2734655"/>
                <a:gd name="connsiteX113" fmla="*/ 3908323 w 5046432"/>
                <a:gd name="connsiteY113" fmla="*/ 440709 h 2734655"/>
                <a:gd name="connsiteX114" fmla="*/ 3952568 w 5046432"/>
                <a:gd name="connsiteY114" fmla="*/ 397036 h 2734655"/>
                <a:gd name="connsiteX115" fmla="*/ 4007266 w 5046432"/>
                <a:gd name="connsiteY115" fmla="*/ 366968 h 2734655"/>
                <a:gd name="connsiteX116" fmla="*/ 4043566 w 5046432"/>
                <a:gd name="connsiteY116" fmla="*/ 349141 h 2734655"/>
                <a:gd name="connsiteX117" fmla="*/ 4092753 w 5046432"/>
                <a:gd name="connsiteY117" fmla="*/ 327663 h 2734655"/>
                <a:gd name="connsiteX118" fmla="*/ 4138785 w 5046432"/>
                <a:gd name="connsiteY118" fmla="*/ 291364 h 2734655"/>
                <a:gd name="connsiteX119" fmla="*/ 4181168 w 5046432"/>
                <a:gd name="connsiteY119" fmla="*/ 264300 h 2734655"/>
                <a:gd name="connsiteX120" fmla="*/ 4225413 w 5046432"/>
                <a:gd name="connsiteY120" fmla="*/ 256926 h 2734655"/>
                <a:gd name="connsiteX121" fmla="*/ 4247536 w 5046432"/>
                <a:gd name="connsiteY121" fmla="*/ 242178 h 2734655"/>
                <a:gd name="connsiteX122" fmla="*/ 4277033 w 5046432"/>
                <a:gd name="connsiteY122" fmla="*/ 234804 h 2734655"/>
                <a:gd name="connsiteX123" fmla="*/ 4299155 w 5046432"/>
                <a:gd name="connsiteY123" fmla="*/ 227429 h 2734655"/>
                <a:gd name="connsiteX124" fmla="*/ 4336026 w 5046432"/>
                <a:gd name="connsiteY124" fmla="*/ 197933 h 2734655"/>
                <a:gd name="connsiteX125" fmla="*/ 4350774 w 5046432"/>
                <a:gd name="connsiteY125" fmla="*/ 183184 h 2734655"/>
                <a:gd name="connsiteX126" fmla="*/ 4454013 w 5046432"/>
                <a:gd name="connsiteY126" fmla="*/ 175810 h 2734655"/>
                <a:gd name="connsiteX127" fmla="*/ 4579374 w 5046432"/>
                <a:gd name="connsiteY127" fmla="*/ 146313 h 2734655"/>
                <a:gd name="connsiteX128" fmla="*/ 4616245 w 5046432"/>
                <a:gd name="connsiteY128" fmla="*/ 94694 h 2734655"/>
                <a:gd name="connsiteX129" fmla="*/ 4682613 w 5046432"/>
                <a:gd name="connsiteY129" fmla="*/ 87320 h 2734655"/>
                <a:gd name="connsiteX130" fmla="*/ 4697362 w 5046432"/>
                <a:gd name="connsiteY130" fmla="*/ 57823 h 2734655"/>
                <a:gd name="connsiteX131" fmla="*/ 4970207 w 5046432"/>
                <a:gd name="connsiteY131" fmla="*/ 50449 h 2734655"/>
                <a:gd name="connsiteX132" fmla="*/ 4969562 w 5046432"/>
                <a:gd name="connsiteY132" fmla="*/ 13578 h 2734655"/>
                <a:gd name="connsiteX133" fmla="*/ 5046432 w 5046432"/>
                <a:gd name="connsiteY133" fmla="*/ 0 h 2734655"/>
                <a:gd name="connsiteX0" fmla="*/ 0 w 5035002"/>
                <a:gd name="connsiteY0" fmla="*/ 2723225 h 2723225"/>
                <a:gd name="connsiteX1" fmla="*/ 0 w 5035002"/>
                <a:gd name="connsiteY1" fmla="*/ 2723225 h 2723225"/>
                <a:gd name="connsiteX2" fmla="*/ 44245 w 5035002"/>
                <a:gd name="connsiteY2" fmla="*/ 2671606 h 2723225"/>
                <a:gd name="connsiteX3" fmla="*/ 58994 w 5035002"/>
                <a:gd name="connsiteY3" fmla="*/ 2656857 h 2723225"/>
                <a:gd name="connsiteX4" fmla="*/ 81116 w 5035002"/>
                <a:gd name="connsiteY4" fmla="*/ 2649483 h 2723225"/>
                <a:gd name="connsiteX5" fmla="*/ 117987 w 5035002"/>
                <a:gd name="connsiteY5" fmla="*/ 2627361 h 2723225"/>
                <a:gd name="connsiteX6" fmla="*/ 154858 w 5035002"/>
                <a:gd name="connsiteY6" fmla="*/ 2605238 h 2723225"/>
                <a:gd name="connsiteX7" fmla="*/ 206478 w 5035002"/>
                <a:gd name="connsiteY7" fmla="*/ 2568367 h 2723225"/>
                <a:gd name="connsiteX8" fmla="*/ 250723 w 5035002"/>
                <a:gd name="connsiteY8" fmla="*/ 2540161 h 2723225"/>
                <a:gd name="connsiteX9" fmla="*/ 282082 w 5035002"/>
                <a:gd name="connsiteY9" fmla="*/ 2511235 h 2723225"/>
                <a:gd name="connsiteX10" fmla="*/ 309716 w 5035002"/>
                <a:gd name="connsiteY10" fmla="*/ 2479877 h 2723225"/>
                <a:gd name="connsiteX11" fmla="*/ 346587 w 5035002"/>
                <a:gd name="connsiteY11" fmla="*/ 2457754 h 2723225"/>
                <a:gd name="connsiteX12" fmla="*/ 376084 w 5035002"/>
                <a:gd name="connsiteY12" fmla="*/ 2428257 h 2723225"/>
                <a:gd name="connsiteX13" fmla="*/ 390833 w 5035002"/>
                <a:gd name="connsiteY13" fmla="*/ 2413509 h 2723225"/>
                <a:gd name="connsiteX14" fmla="*/ 412955 w 5035002"/>
                <a:gd name="connsiteY14" fmla="*/ 2406135 h 2723225"/>
                <a:gd name="connsiteX15" fmla="*/ 420329 w 5035002"/>
                <a:gd name="connsiteY15" fmla="*/ 2384012 h 2723225"/>
                <a:gd name="connsiteX16" fmla="*/ 449826 w 5035002"/>
                <a:gd name="connsiteY16" fmla="*/ 2354515 h 2723225"/>
                <a:gd name="connsiteX17" fmla="*/ 471949 w 5035002"/>
                <a:gd name="connsiteY17" fmla="*/ 2317644 h 2723225"/>
                <a:gd name="connsiteX18" fmla="*/ 494717 w 5035002"/>
                <a:gd name="connsiteY18" fmla="*/ 2304759 h 2723225"/>
                <a:gd name="connsiteX19" fmla="*/ 510681 w 5035002"/>
                <a:gd name="connsiteY19" fmla="*/ 2290010 h 2723225"/>
                <a:gd name="connsiteX20" fmla="*/ 540824 w 5035002"/>
                <a:gd name="connsiteY20" fmla="*/ 2278340 h 2723225"/>
                <a:gd name="connsiteX21" fmla="*/ 585641 w 5035002"/>
                <a:gd name="connsiteY21" fmla="*/ 2259297 h 2723225"/>
                <a:gd name="connsiteX22" fmla="*/ 626235 w 5035002"/>
                <a:gd name="connsiteY22" fmla="*/ 2242686 h 2723225"/>
                <a:gd name="connsiteX23" fmla="*/ 652653 w 5035002"/>
                <a:gd name="connsiteY23" fmla="*/ 2205815 h 2723225"/>
                <a:gd name="connsiteX24" fmla="*/ 678426 w 5035002"/>
                <a:gd name="connsiteY24" fmla="*/ 2179397 h 2723225"/>
                <a:gd name="connsiteX25" fmla="*/ 730045 w 5035002"/>
                <a:gd name="connsiteY25" fmla="*/ 2145606 h 2723225"/>
                <a:gd name="connsiteX26" fmla="*/ 789039 w 5035002"/>
                <a:gd name="connsiteY26" fmla="*/ 2103793 h 2723225"/>
                <a:gd name="connsiteX27" fmla="*/ 811162 w 5035002"/>
                <a:gd name="connsiteY27" fmla="*/ 2096419 h 2723225"/>
                <a:gd name="connsiteX28" fmla="*/ 825910 w 5035002"/>
                <a:gd name="connsiteY28" fmla="*/ 2081670 h 2723225"/>
                <a:gd name="connsiteX29" fmla="*/ 870155 w 5035002"/>
                <a:gd name="connsiteY29" fmla="*/ 2052174 h 2723225"/>
                <a:gd name="connsiteX30" fmla="*/ 907026 w 5035002"/>
                <a:gd name="connsiteY30" fmla="*/ 2022677 h 2723225"/>
                <a:gd name="connsiteX31" fmla="*/ 958075 w 5035002"/>
                <a:gd name="connsiteY31" fmla="*/ 2008574 h 2723225"/>
                <a:gd name="connsiteX32" fmla="*/ 983847 w 5035002"/>
                <a:gd name="connsiteY32" fmla="*/ 1993826 h 2723225"/>
                <a:gd name="connsiteX33" fmla="*/ 1047136 w 5035002"/>
                <a:gd name="connsiteY33" fmla="*/ 1956309 h 2723225"/>
                <a:gd name="connsiteX34" fmla="*/ 1078495 w 5035002"/>
                <a:gd name="connsiteY34" fmla="*/ 1958171 h 2723225"/>
                <a:gd name="connsiteX35" fmla="*/ 1113504 w 5035002"/>
                <a:gd name="connsiteY35" fmla="*/ 1926812 h 2723225"/>
                <a:gd name="connsiteX36" fmla="*/ 1135626 w 5035002"/>
                <a:gd name="connsiteY36" fmla="*/ 1912064 h 2723225"/>
                <a:gd name="connsiteX37" fmla="*/ 1150374 w 5035002"/>
                <a:gd name="connsiteY37" fmla="*/ 1897315 h 2723225"/>
                <a:gd name="connsiteX38" fmla="*/ 1194620 w 5035002"/>
                <a:gd name="connsiteY38" fmla="*/ 1882567 h 2723225"/>
                <a:gd name="connsiteX39" fmla="*/ 1216742 w 5035002"/>
                <a:gd name="connsiteY39" fmla="*/ 1875193 h 2723225"/>
                <a:gd name="connsiteX40" fmla="*/ 1275736 w 5035002"/>
                <a:gd name="connsiteY40" fmla="*/ 1845696 h 2723225"/>
                <a:gd name="connsiteX41" fmla="*/ 1297858 w 5035002"/>
                <a:gd name="connsiteY41" fmla="*/ 1838322 h 2723225"/>
                <a:gd name="connsiteX42" fmla="*/ 1319981 w 5035002"/>
                <a:gd name="connsiteY42" fmla="*/ 1830948 h 2723225"/>
                <a:gd name="connsiteX43" fmla="*/ 1334729 w 5035002"/>
                <a:gd name="connsiteY43" fmla="*/ 1816199 h 2723225"/>
                <a:gd name="connsiteX44" fmla="*/ 1378974 w 5035002"/>
                <a:gd name="connsiteY44" fmla="*/ 1801451 h 2723225"/>
                <a:gd name="connsiteX45" fmla="*/ 1437968 w 5035002"/>
                <a:gd name="connsiteY45" fmla="*/ 1771954 h 2723225"/>
                <a:gd name="connsiteX46" fmla="*/ 1460091 w 5035002"/>
                <a:gd name="connsiteY46" fmla="*/ 1764580 h 2723225"/>
                <a:gd name="connsiteX47" fmla="*/ 1482213 w 5035002"/>
                <a:gd name="connsiteY47" fmla="*/ 1749832 h 2723225"/>
                <a:gd name="connsiteX48" fmla="*/ 1512356 w 5035002"/>
                <a:gd name="connsiteY48" fmla="*/ 1741241 h 2723225"/>
                <a:gd name="connsiteX49" fmla="*/ 1562187 w 5035002"/>
                <a:gd name="connsiteY49" fmla="*/ 1718473 h 2723225"/>
                <a:gd name="connsiteX50" fmla="*/ 1592826 w 5035002"/>
                <a:gd name="connsiteY50" fmla="*/ 1683464 h 2723225"/>
                <a:gd name="connsiteX51" fmla="*/ 1614949 w 5035002"/>
                <a:gd name="connsiteY51" fmla="*/ 1676090 h 2723225"/>
                <a:gd name="connsiteX52" fmla="*/ 1629697 w 5035002"/>
                <a:gd name="connsiteY52" fmla="*/ 1661341 h 2723225"/>
                <a:gd name="connsiteX53" fmla="*/ 1673942 w 5035002"/>
                <a:gd name="connsiteY53" fmla="*/ 1631844 h 2723225"/>
                <a:gd name="connsiteX54" fmla="*/ 1710813 w 5035002"/>
                <a:gd name="connsiteY54" fmla="*/ 1609722 h 2723225"/>
                <a:gd name="connsiteX55" fmla="*/ 1725562 w 5035002"/>
                <a:gd name="connsiteY55" fmla="*/ 1594974 h 2723225"/>
                <a:gd name="connsiteX56" fmla="*/ 1769807 w 5035002"/>
                <a:gd name="connsiteY56" fmla="*/ 1565477 h 2723225"/>
                <a:gd name="connsiteX57" fmla="*/ 1784555 w 5035002"/>
                <a:gd name="connsiteY57" fmla="*/ 1550728 h 2723225"/>
                <a:gd name="connsiteX58" fmla="*/ 1799304 w 5035002"/>
                <a:gd name="connsiteY58" fmla="*/ 1528606 h 2723225"/>
                <a:gd name="connsiteX59" fmla="*/ 1865671 w 5035002"/>
                <a:gd name="connsiteY59" fmla="*/ 1516365 h 2723225"/>
                <a:gd name="connsiteX60" fmla="*/ 1939413 w 5035002"/>
                <a:gd name="connsiteY60" fmla="*/ 1469612 h 2723225"/>
                <a:gd name="connsiteX61" fmla="*/ 1961536 w 5035002"/>
                <a:gd name="connsiteY61" fmla="*/ 1462238 h 2723225"/>
                <a:gd name="connsiteX62" fmla="*/ 1983658 w 5035002"/>
                <a:gd name="connsiteY62" fmla="*/ 1447490 h 2723225"/>
                <a:gd name="connsiteX63" fmla="*/ 2020529 w 5035002"/>
                <a:gd name="connsiteY63" fmla="*/ 1410619 h 2723225"/>
                <a:gd name="connsiteX64" fmla="*/ 2086897 w 5035002"/>
                <a:gd name="connsiteY64" fmla="*/ 1373748 h 2723225"/>
                <a:gd name="connsiteX65" fmla="*/ 2092408 w 5035002"/>
                <a:gd name="connsiteY65" fmla="*/ 1346684 h 2723225"/>
                <a:gd name="connsiteX66" fmla="*/ 2145245 w 5035002"/>
                <a:gd name="connsiteY66" fmla="*/ 1317833 h 2723225"/>
                <a:gd name="connsiteX67" fmla="*/ 2175387 w 5035002"/>
                <a:gd name="connsiteY67" fmla="*/ 1292632 h 2723225"/>
                <a:gd name="connsiteX68" fmla="*/ 2190136 w 5035002"/>
                <a:gd name="connsiteY68" fmla="*/ 1277883 h 2723225"/>
                <a:gd name="connsiteX69" fmla="*/ 2204884 w 5035002"/>
                <a:gd name="connsiteY69" fmla="*/ 1255761 h 2723225"/>
                <a:gd name="connsiteX70" fmla="*/ 2227007 w 5035002"/>
                <a:gd name="connsiteY70" fmla="*/ 1248386 h 2723225"/>
                <a:gd name="connsiteX71" fmla="*/ 2271252 w 5035002"/>
                <a:gd name="connsiteY71" fmla="*/ 1218890 h 2723225"/>
                <a:gd name="connsiteX72" fmla="*/ 2300749 w 5035002"/>
                <a:gd name="connsiteY72" fmla="*/ 1189393 h 2723225"/>
                <a:gd name="connsiteX73" fmla="*/ 2337620 w 5035002"/>
                <a:gd name="connsiteY73" fmla="*/ 1159896 h 2723225"/>
                <a:gd name="connsiteX74" fmla="*/ 2389239 w 5035002"/>
                <a:gd name="connsiteY74" fmla="*/ 1152522 h 2723225"/>
                <a:gd name="connsiteX75" fmla="*/ 2433484 w 5035002"/>
                <a:gd name="connsiteY75" fmla="*/ 1137774 h 2723225"/>
                <a:gd name="connsiteX76" fmla="*/ 2455607 w 5035002"/>
                <a:gd name="connsiteY76" fmla="*/ 1123025 h 2723225"/>
                <a:gd name="connsiteX77" fmla="*/ 2499852 w 5035002"/>
                <a:gd name="connsiteY77" fmla="*/ 1108277 h 2723225"/>
                <a:gd name="connsiteX78" fmla="*/ 2544097 w 5035002"/>
                <a:gd name="connsiteY78" fmla="*/ 1093528 h 2723225"/>
                <a:gd name="connsiteX79" fmla="*/ 2566220 w 5035002"/>
                <a:gd name="connsiteY79" fmla="*/ 1086154 h 2723225"/>
                <a:gd name="connsiteX80" fmla="*/ 2585263 w 5035002"/>
                <a:gd name="connsiteY80" fmla="*/ 1059091 h 2723225"/>
                <a:gd name="connsiteX81" fmla="*/ 2609248 w 5035002"/>
                <a:gd name="connsiteY81" fmla="*/ 1038184 h 2723225"/>
                <a:gd name="connsiteX82" fmla="*/ 2676833 w 5035002"/>
                <a:gd name="connsiteY82" fmla="*/ 1034535 h 2723225"/>
                <a:gd name="connsiteX83" fmla="*/ 2691581 w 5035002"/>
                <a:gd name="connsiteY83" fmla="*/ 1019786 h 2723225"/>
                <a:gd name="connsiteX84" fmla="*/ 2713704 w 5035002"/>
                <a:gd name="connsiteY84" fmla="*/ 1005038 h 2723225"/>
                <a:gd name="connsiteX85" fmla="*/ 2765323 w 5035002"/>
                <a:gd name="connsiteY85" fmla="*/ 953419 h 2723225"/>
                <a:gd name="connsiteX86" fmla="*/ 2794820 w 5035002"/>
                <a:gd name="connsiteY86" fmla="*/ 923922 h 2723225"/>
                <a:gd name="connsiteX87" fmla="*/ 2839065 w 5035002"/>
                <a:gd name="connsiteY87" fmla="*/ 915976 h 2723225"/>
                <a:gd name="connsiteX88" fmla="*/ 2905507 w 5035002"/>
                <a:gd name="connsiteY88" fmla="*/ 881540 h 2723225"/>
                <a:gd name="connsiteX89" fmla="*/ 3045542 w 5035002"/>
                <a:gd name="connsiteY89" fmla="*/ 842806 h 2723225"/>
                <a:gd name="connsiteX90" fmla="*/ 3104536 w 5035002"/>
                <a:gd name="connsiteY90" fmla="*/ 813309 h 2723225"/>
                <a:gd name="connsiteX91" fmla="*/ 3126658 w 5035002"/>
                <a:gd name="connsiteY91" fmla="*/ 805935 h 2723225"/>
                <a:gd name="connsiteX92" fmla="*/ 3141407 w 5035002"/>
                <a:gd name="connsiteY92" fmla="*/ 791186 h 2723225"/>
                <a:gd name="connsiteX93" fmla="*/ 3193026 w 5035002"/>
                <a:gd name="connsiteY93" fmla="*/ 769064 h 2723225"/>
                <a:gd name="connsiteX94" fmla="*/ 3207774 w 5035002"/>
                <a:gd name="connsiteY94" fmla="*/ 754315 h 2723225"/>
                <a:gd name="connsiteX95" fmla="*/ 3244645 w 5035002"/>
                <a:gd name="connsiteY95" fmla="*/ 746941 h 2723225"/>
                <a:gd name="connsiteX96" fmla="*/ 3288171 w 5035002"/>
                <a:gd name="connsiteY96" fmla="*/ 716799 h 2723225"/>
                <a:gd name="connsiteX97" fmla="*/ 3335569 w 5035002"/>
                <a:gd name="connsiteY97" fmla="*/ 703912 h 2723225"/>
                <a:gd name="connsiteX98" fmla="*/ 3347240 w 5035002"/>
                <a:gd name="connsiteY98" fmla="*/ 672553 h 2723225"/>
                <a:gd name="connsiteX99" fmla="*/ 3394562 w 5035002"/>
                <a:gd name="connsiteY99" fmla="*/ 647352 h 2723225"/>
                <a:gd name="connsiteX100" fmla="*/ 3451123 w 5035002"/>
                <a:gd name="connsiteY100" fmla="*/ 628954 h 2723225"/>
                <a:gd name="connsiteX101" fmla="*/ 3480620 w 5035002"/>
                <a:gd name="connsiteY101" fmla="*/ 621580 h 2723225"/>
                <a:gd name="connsiteX102" fmla="*/ 3502742 w 5035002"/>
                <a:gd name="connsiteY102" fmla="*/ 606832 h 2723225"/>
                <a:gd name="connsiteX103" fmla="*/ 3539613 w 5035002"/>
                <a:gd name="connsiteY103" fmla="*/ 569961 h 2723225"/>
                <a:gd name="connsiteX104" fmla="*/ 3561736 w 5035002"/>
                <a:gd name="connsiteY104" fmla="*/ 562586 h 2723225"/>
                <a:gd name="connsiteX105" fmla="*/ 3620729 w 5035002"/>
                <a:gd name="connsiteY105" fmla="*/ 547838 h 2723225"/>
                <a:gd name="connsiteX106" fmla="*/ 3664974 w 5035002"/>
                <a:gd name="connsiteY106" fmla="*/ 533090 h 2723225"/>
                <a:gd name="connsiteX107" fmla="*/ 3709220 w 5035002"/>
                <a:gd name="connsiteY107" fmla="*/ 510967 h 2723225"/>
                <a:gd name="connsiteX108" fmla="*/ 3753465 w 5035002"/>
                <a:gd name="connsiteY108" fmla="*/ 496219 h 2723225"/>
                <a:gd name="connsiteX109" fmla="*/ 3790336 w 5035002"/>
                <a:gd name="connsiteY109" fmla="*/ 474096 h 2723225"/>
                <a:gd name="connsiteX110" fmla="*/ 3812458 w 5035002"/>
                <a:gd name="connsiteY110" fmla="*/ 459348 h 2723225"/>
                <a:gd name="connsiteX111" fmla="*/ 3827207 w 5035002"/>
                <a:gd name="connsiteY111" fmla="*/ 444599 h 2723225"/>
                <a:gd name="connsiteX112" fmla="*/ 3849329 w 5035002"/>
                <a:gd name="connsiteY112" fmla="*/ 437225 h 2723225"/>
                <a:gd name="connsiteX113" fmla="*/ 3908323 w 5035002"/>
                <a:gd name="connsiteY113" fmla="*/ 429279 h 2723225"/>
                <a:gd name="connsiteX114" fmla="*/ 3952568 w 5035002"/>
                <a:gd name="connsiteY114" fmla="*/ 385606 h 2723225"/>
                <a:gd name="connsiteX115" fmla="*/ 4007266 w 5035002"/>
                <a:gd name="connsiteY115" fmla="*/ 355538 h 2723225"/>
                <a:gd name="connsiteX116" fmla="*/ 4043566 w 5035002"/>
                <a:gd name="connsiteY116" fmla="*/ 337711 h 2723225"/>
                <a:gd name="connsiteX117" fmla="*/ 4092753 w 5035002"/>
                <a:gd name="connsiteY117" fmla="*/ 316233 h 2723225"/>
                <a:gd name="connsiteX118" fmla="*/ 4138785 w 5035002"/>
                <a:gd name="connsiteY118" fmla="*/ 279934 h 2723225"/>
                <a:gd name="connsiteX119" fmla="*/ 4181168 w 5035002"/>
                <a:gd name="connsiteY119" fmla="*/ 252870 h 2723225"/>
                <a:gd name="connsiteX120" fmla="*/ 4225413 w 5035002"/>
                <a:gd name="connsiteY120" fmla="*/ 245496 h 2723225"/>
                <a:gd name="connsiteX121" fmla="*/ 4247536 w 5035002"/>
                <a:gd name="connsiteY121" fmla="*/ 230748 h 2723225"/>
                <a:gd name="connsiteX122" fmla="*/ 4277033 w 5035002"/>
                <a:gd name="connsiteY122" fmla="*/ 223374 h 2723225"/>
                <a:gd name="connsiteX123" fmla="*/ 4299155 w 5035002"/>
                <a:gd name="connsiteY123" fmla="*/ 215999 h 2723225"/>
                <a:gd name="connsiteX124" fmla="*/ 4336026 w 5035002"/>
                <a:gd name="connsiteY124" fmla="*/ 186503 h 2723225"/>
                <a:gd name="connsiteX125" fmla="*/ 4350774 w 5035002"/>
                <a:gd name="connsiteY125" fmla="*/ 171754 h 2723225"/>
                <a:gd name="connsiteX126" fmla="*/ 4454013 w 5035002"/>
                <a:gd name="connsiteY126" fmla="*/ 164380 h 2723225"/>
                <a:gd name="connsiteX127" fmla="*/ 4579374 w 5035002"/>
                <a:gd name="connsiteY127" fmla="*/ 134883 h 2723225"/>
                <a:gd name="connsiteX128" fmla="*/ 4616245 w 5035002"/>
                <a:gd name="connsiteY128" fmla="*/ 83264 h 2723225"/>
                <a:gd name="connsiteX129" fmla="*/ 4682613 w 5035002"/>
                <a:gd name="connsiteY129" fmla="*/ 75890 h 2723225"/>
                <a:gd name="connsiteX130" fmla="*/ 4697362 w 5035002"/>
                <a:gd name="connsiteY130" fmla="*/ 46393 h 2723225"/>
                <a:gd name="connsiteX131" fmla="*/ 4970207 w 5035002"/>
                <a:gd name="connsiteY131" fmla="*/ 39019 h 2723225"/>
                <a:gd name="connsiteX132" fmla="*/ 4969562 w 5035002"/>
                <a:gd name="connsiteY132" fmla="*/ 2148 h 2723225"/>
                <a:gd name="connsiteX133" fmla="*/ 5035002 w 5035002"/>
                <a:gd name="connsiteY133" fmla="*/ 0 h 2723225"/>
                <a:gd name="connsiteX0" fmla="*/ 0 w 5031192"/>
                <a:gd name="connsiteY0" fmla="*/ 2727035 h 2727035"/>
                <a:gd name="connsiteX1" fmla="*/ 0 w 5031192"/>
                <a:gd name="connsiteY1" fmla="*/ 2727035 h 2727035"/>
                <a:gd name="connsiteX2" fmla="*/ 44245 w 5031192"/>
                <a:gd name="connsiteY2" fmla="*/ 2675416 h 2727035"/>
                <a:gd name="connsiteX3" fmla="*/ 58994 w 5031192"/>
                <a:gd name="connsiteY3" fmla="*/ 2660667 h 2727035"/>
                <a:gd name="connsiteX4" fmla="*/ 81116 w 5031192"/>
                <a:gd name="connsiteY4" fmla="*/ 2653293 h 2727035"/>
                <a:gd name="connsiteX5" fmla="*/ 117987 w 5031192"/>
                <a:gd name="connsiteY5" fmla="*/ 2631171 h 2727035"/>
                <a:gd name="connsiteX6" fmla="*/ 154858 w 5031192"/>
                <a:gd name="connsiteY6" fmla="*/ 2609048 h 2727035"/>
                <a:gd name="connsiteX7" fmla="*/ 206478 w 5031192"/>
                <a:gd name="connsiteY7" fmla="*/ 2572177 h 2727035"/>
                <a:gd name="connsiteX8" fmla="*/ 250723 w 5031192"/>
                <a:gd name="connsiteY8" fmla="*/ 2543971 h 2727035"/>
                <a:gd name="connsiteX9" fmla="*/ 282082 w 5031192"/>
                <a:gd name="connsiteY9" fmla="*/ 2515045 h 2727035"/>
                <a:gd name="connsiteX10" fmla="*/ 309716 w 5031192"/>
                <a:gd name="connsiteY10" fmla="*/ 2483687 h 2727035"/>
                <a:gd name="connsiteX11" fmla="*/ 346587 w 5031192"/>
                <a:gd name="connsiteY11" fmla="*/ 2461564 h 2727035"/>
                <a:gd name="connsiteX12" fmla="*/ 376084 w 5031192"/>
                <a:gd name="connsiteY12" fmla="*/ 2432067 h 2727035"/>
                <a:gd name="connsiteX13" fmla="*/ 390833 w 5031192"/>
                <a:gd name="connsiteY13" fmla="*/ 2417319 h 2727035"/>
                <a:gd name="connsiteX14" fmla="*/ 412955 w 5031192"/>
                <a:gd name="connsiteY14" fmla="*/ 2409945 h 2727035"/>
                <a:gd name="connsiteX15" fmla="*/ 420329 w 5031192"/>
                <a:gd name="connsiteY15" fmla="*/ 2387822 h 2727035"/>
                <a:gd name="connsiteX16" fmla="*/ 449826 w 5031192"/>
                <a:gd name="connsiteY16" fmla="*/ 2358325 h 2727035"/>
                <a:gd name="connsiteX17" fmla="*/ 471949 w 5031192"/>
                <a:gd name="connsiteY17" fmla="*/ 2321454 h 2727035"/>
                <a:gd name="connsiteX18" fmla="*/ 494717 w 5031192"/>
                <a:gd name="connsiteY18" fmla="*/ 2308569 h 2727035"/>
                <a:gd name="connsiteX19" fmla="*/ 510681 w 5031192"/>
                <a:gd name="connsiteY19" fmla="*/ 2293820 h 2727035"/>
                <a:gd name="connsiteX20" fmla="*/ 540824 w 5031192"/>
                <a:gd name="connsiteY20" fmla="*/ 2282150 h 2727035"/>
                <a:gd name="connsiteX21" fmla="*/ 585641 w 5031192"/>
                <a:gd name="connsiteY21" fmla="*/ 2263107 h 2727035"/>
                <a:gd name="connsiteX22" fmla="*/ 626235 w 5031192"/>
                <a:gd name="connsiteY22" fmla="*/ 2246496 h 2727035"/>
                <a:gd name="connsiteX23" fmla="*/ 652653 w 5031192"/>
                <a:gd name="connsiteY23" fmla="*/ 2209625 h 2727035"/>
                <a:gd name="connsiteX24" fmla="*/ 678426 w 5031192"/>
                <a:gd name="connsiteY24" fmla="*/ 2183207 h 2727035"/>
                <a:gd name="connsiteX25" fmla="*/ 730045 w 5031192"/>
                <a:gd name="connsiteY25" fmla="*/ 2149416 h 2727035"/>
                <a:gd name="connsiteX26" fmla="*/ 789039 w 5031192"/>
                <a:gd name="connsiteY26" fmla="*/ 2107603 h 2727035"/>
                <a:gd name="connsiteX27" fmla="*/ 811162 w 5031192"/>
                <a:gd name="connsiteY27" fmla="*/ 2100229 h 2727035"/>
                <a:gd name="connsiteX28" fmla="*/ 825910 w 5031192"/>
                <a:gd name="connsiteY28" fmla="*/ 2085480 h 2727035"/>
                <a:gd name="connsiteX29" fmla="*/ 870155 w 5031192"/>
                <a:gd name="connsiteY29" fmla="*/ 2055984 h 2727035"/>
                <a:gd name="connsiteX30" fmla="*/ 907026 w 5031192"/>
                <a:gd name="connsiteY30" fmla="*/ 2026487 h 2727035"/>
                <a:gd name="connsiteX31" fmla="*/ 958075 w 5031192"/>
                <a:gd name="connsiteY31" fmla="*/ 2012384 h 2727035"/>
                <a:gd name="connsiteX32" fmla="*/ 983847 w 5031192"/>
                <a:gd name="connsiteY32" fmla="*/ 1997636 h 2727035"/>
                <a:gd name="connsiteX33" fmla="*/ 1047136 w 5031192"/>
                <a:gd name="connsiteY33" fmla="*/ 1960119 h 2727035"/>
                <a:gd name="connsiteX34" fmla="*/ 1078495 w 5031192"/>
                <a:gd name="connsiteY34" fmla="*/ 1961981 h 2727035"/>
                <a:gd name="connsiteX35" fmla="*/ 1113504 w 5031192"/>
                <a:gd name="connsiteY35" fmla="*/ 1930622 h 2727035"/>
                <a:gd name="connsiteX36" fmla="*/ 1135626 w 5031192"/>
                <a:gd name="connsiteY36" fmla="*/ 1915874 h 2727035"/>
                <a:gd name="connsiteX37" fmla="*/ 1150374 w 5031192"/>
                <a:gd name="connsiteY37" fmla="*/ 1901125 h 2727035"/>
                <a:gd name="connsiteX38" fmla="*/ 1194620 w 5031192"/>
                <a:gd name="connsiteY38" fmla="*/ 1886377 h 2727035"/>
                <a:gd name="connsiteX39" fmla="*/ 1216742 w 5031192"/>
                <a:gd name="connsiteY39" fmla="*/ 1879003 h 2727035"/>
                <a:gd name="connsiteX40" fmla="*/ 1275736 w 5031192"/>
                <a:gd name="connsiteY40" fmla="*/ 1849506 h 2727035"/>
                <a:gd name="connsiteX41" fmla="*/ 1297858 w 5031192"/>
                <a:gd name="connsiteY41" fmla="*/ 1842132 h 2727035"/>
                <a:gd name="connsiteX42" fmla="*/ 1319981 w 5031192"/>
                <a:gd name="connsiteY42" fmla="*/ 1834758 h 2727035"/>
                <a:gd name="connsiteX43" fmla="*/ 1334729 w 5031192"/>
                <a:gd name="connsiteY43" fmla="*/ 1820009 h 2727035"/>
                <a:gd name="connsiteX44" fmla="*/ 1378974 w 5031192"/>
                <a:gd name="connsiteY44" fmla="*/ 1805261 h 2727035"/>
                <a:gd name="connsiteX45" fmla="*/ 1437968 w 5031192"/>
                <a:gd name="connsiteY45" fmla="*/ 1775764 h 2727035"/>
                <a:gd name="connsiteX46" fmla="*/ 1460091 w 5031192"/>
                <a:gd name="connsiteY46" fmla="*/ 1768390 h 2727035"/>
                <a:gd name="connsiteX47" fmla="*/ 1482213 w 5031192"/>
                <a:gd name="connsiteY47" fmla="*/ 1753642 h 2727035"/>
                <a:gd name="connsiteX48" fmla="*/ 1512356 w 5031192"/>
                <a:gd name="connsiteY48" fmla="*/ 1745051 h 2727035"/>
                <a:gd name="connsiteX49" fmla="*/ 1562187 w 5031192"/>
                <a:gd name="connsiteY49" fmla="*/ 1722283 h 2727035"/>
                <a:gd name="connsiteX50" fmla="*/ 1592826 w 5031192"/>
                <a:gd name="connsiteY50" fmla="*/ 1687274 h 2727035"/>
                <a:gd name="connsiteX51" fmla="*/ 1614949 w 5031192"/>
                <a:gd name="connsiteY51" fmla="*/ 1679900 h 2727035"/>
                <a:gd name="connsiteX52" fmla="*/ 1629697 w 5031192"/>
                <a:gd name="connsiteY52" fmla="*/ 1665151 h 2727035"/>
                <a:gd name="connsiteX53" fmla="*/ 1673942 w 5031192"/>
                <a:gd name="connsiteY53" fmla="*/ 1635654 h 2727035"/>
                <a:gd name="connsiteX54" fmla="*/ 1710813 w 5031192"/>
                <a:gd name="connsiteY54" fmla="*/ 1613532 h 2727035"/>
                <a:gd name="connsiteX55" fmla="*/ 1725562 w 5031192"/>
                <a:gd name="connsiteY55" fmla="*/ 1598784 h 2727035"/>
                <a:gd name="connsiteX56" fmla="*/ 1769807 w 5031192"/>
                <a:gd name="connsiteY56" fmla="*/ 1569287 h 2727035"/>
                <a:gd name="connsiteX57" fmla="*/ 1784555 w 5031192"/>
                <a:gd name="connsiteY57" fmla="*/ 1554538 h 2727035"/>
                <a:gd name="connsiteX58" fmla="*/ 1799304 w 5031192"/>
                <a:gd name="connsiteY58" fmla="*/ 1532416 h 2727035"/>
                <a:gd name="connsiteX59" fmla="*/ 1865671 w 5031192"/>
                <a:gd name="connsiteY59" fmla="*/ 1520175 h 2727035"/>
                <a:gd name="connsiteX60" fmla="*/ 1939413 w 5031192"/>
                <a:gd name="connsiteY60" fmla="*/ 1473422 h 2727035"/>
                <a:gd name="connsiteX61" fmla="*/ 1961536 w 5031192"/>
                <a:gd name="connsiteY61" fmla="*/ 1466048 h 2727035"/>
                <a:gd name="connsiteX62" fmla="*/ 1983658 w 5031192"/>
                <a:gd name="connsiteY62" fmla="*/ 1451300 h 2727035"/>
                <a:gd name="connsiteX63" fmla="*/ 2020529 w 5031192"/>
                <a:gd name="connsiteY63" fmla="*/ 1414429 h 2727035"/>
                <a:gd name="connsiteX64" fmla="*/ 2086897 w 5031192"/>
                <a:gd name="connsiteY64" fmla="*/ 1377558 h 2727035"/>
                <a:gd name="connsiteX65" fmla="*/ 2092408 w 5031192"/>
                <a:gd name="connsiteY65" fmla="*/ 1350494 h 2727035"/>
                <a:gd name="connsiteX66" fmla="*/ 2145245 w 5031192"/>
                <a:gd name="connsiteY66" fmla="*/ 1321643 h 2727035"/>
                <a:gd name="connsiteX67" fmla="*/ 2175387 w 5031192"/>
                <a:gd name="connsiteY67" fmla="*/ 1296442 h 2727035"/>
                <a:gd name="connsiteX68" fmla="*/ 2190136 w 5031192"/>
                <a:gd name="connsiteY68" fmla="*/ 1281693 h 2727035"/>
                <a:gd name="connsiteX69" fmla="*/ 2204884 w 5031192"/>
                <a:gd name="connsiteY69" fmla="*/ 1259571 h 2727035"/>
                <a:gd name="connsiteX70" fmla="*/ 2227007 w 5031192"/>
                <a:gd name="connsiteY70" fmla="*/ 1252196 h 2727035"/>
                <a:gd name="connsiteX71" fmla="*/ 2271252 w 5031192"/>
                <a:gd name="connsiteY71" fmla="*/ 1222700 h 2727035"/>
                <a:gd name="connsiteX72" fmla="*/ 2300749 w 5031192"/>
                <a:gd name="connsiteY72" fmla="*/ 1193203 h 2727035"/>
                <a:gd name="connsiteX73" fmla="*/ 2337620 w 5031192"/>
                <a:gd name="connsiteY73" fmla="*/ 1163706 h 2727035"/>
                <a:gd name="connsiteX74" fmla="*/ 2389239 w 5031192"/>
                <a:gd name="connsiteY74" fmla="*/ 1156332 h 2727035"/>
                <a:gd name="connsiteX75" fmla="*/ 2433484 w 5031192"/>
                <a:gd name="connsiteY75" fmla="*/ 1141584 h 2727035"/>
                <a:gd name="connsiteX76" fmla="*/ 2455607 w 5031192"/>
                <a:gd name="connsiteY76" fmla="*/ 1126835 h 2727035"/>
                <a:gd name="connsiteX77" fmla="*/ 2499852 w 5031192"/>
                <a:gd name="connsiteY77" fmla="*/ 1112087 h 2727035"/>
                <a:gd name="connsiteX78" fmla="*/ 2544097 w 5031192"/>
                <a:gd name="connsiteY78" fmla="*/ 1097338 h 2727035"/>
                <a:gd name="connsiteX79" fmla="*/ 2566220 w 5031192"/>
                <a:gd name="connsiteY79" fmla="*/ 1089964 h 2727035"/>
                <a:gd name="connsiteX80" fmla="*/ 2585263 w 5031192"/>
                <a:gd name="connsiteY80" fmla="*/ 1062901 h 2727035"/>
                <a:gd name="connsiteX81" fmla="*/ 2609248 w 5031192"/>
                <a:gd name="connsiteY81" fmla="*/ 1041994 h 2727035"/>
                <a:gd name="connsiteX82" fmla="*/ 2676833 w 5031192"/>
                <a:gd name="connsiteY82" fmla="*/ 1038345 h 2727035"/>
                <a:gd name="connsiteX83" fmla="*/ 2691581 w 5031192"/>
                <a:gd name="connsiteY83" fmla="*/ 1023596 h 2727035"/>
                <a:gd name="connsiteX84" fmla="*/ 2713704 w 5031192"/>
                <a:gd name="connsiteY84" fmla="*/ 1008848 h 2727035"/>
                <a:gd name="connsiteX85" fmla="*/ 2765323 w 5031192"/>
                <a:gd name="connsiteY85" fmla="*/ 957229 h 2727035"/>
                <a:gd name="connsiteX86" fmla="*/ 2794820 w 5031192"/>
                <a:gd name="connsiteY86" fmla="*/ 927732 h 2727035"/>
                <a:gd name="connsiteX87" fmla="*/ 2839065 w 5031192"/>
                <a:gd name="connsiteY87" fmla="*/ 919786 h 2727035"/>
                <a:gd name="connsiteX88" fmla="*/ 2905507 w 5031192"/>
                <a:gd name="connsiteY88" fmla="*/ 885350 h 2727035"/>
                <a:gd name="connsiteX89" fmla="*/ 3045542 w 5031192"/>
                <a:gd name="connsiteY89" fmla="*/ 846616 h 2727035"/>
                <a:gd name="connsiteX90" fmla="*/ 3104536 w 5031192"/>
                <a:gd name="connsiteY90" fmla="*/ 817119 h 2727035"/>
                <a:gd name="connsiteX91" fmla="*/ 3126658 w 5031192"/>
                <a:gd name="connsiteY91" fmla="*/ 809745 h 2727035"/>
                <a:gd name="connsiteX92" fmla="*/ 3141407 w 5031192"/>
                <a:gd name="connsiteY92" fmla="*/ 794996 h 2727035"/>
                <a:gd name="connsiteX93" fmla="*/ 3193026 w 5031192"/>
                <a:gd name="connsiteY93" fmla="*/ 772874 h 2727035"/>
                <a:gd name="connsiteX94" fmla="*/ 3207774 w 5031192"/>
                <a:gd name="connsiteY94" fmla="*/ 758125 h 2727035"/>
                <a:gd name="connsiteX95" fmla="*/ 3244645 w 5031192"/>
                <a:gd name="connsiteY95" fmla="*/ 750751 h 2727035"/>
                <a:gd name="connsiteX96" fmla="*/ 3288171 w 5031192"/>
                <a:gd name="connsiteY96" fmla="*/ 720609 h 2727035"/>
                <a:gd name="connsiteX97" fmla="*/ 3335569 w 5031192"/>
                <a:gd name="connsiteY97" fmla="*/ 707722 h 2727035"/>
                <a:gd name="connsiteX98" fmla="*/ 3347240 w 5031192"/>
                <a:gd name="connsiteY98" fmla="*/ 676363 h 2727035"/>
                <a:gd name="connsiteX99" fmla="*/ 3394562 w 5031192"/>
                <a:gd name="connsiteY99" fmla="*/ 651162 h 2727035"/>
                <a:gd name="connsiteX100" fmla="*/ 3451123 w 5031192"/>
                <a:gd name="connsiteY100" fmla="*/ 632764 h 2727035"/>
                <a:gd name="connsiteX101" fmla="*/ 3480620 w 5031192"/>
                <a:gd name="connsiteY101" fmla="*/ 625390 h 2727035"/>
                <a:gd name="connsiteX102" fmla="*/ 3502742 w 5031192"/>
                <a:gd name="connsiteY102" fmla="*/ 610642 h 2727035"/>
                <a:gd name="connsiteX103" fmla="*/ 3539613 w 5031192"/>
                <a:gd name="connsiteY103" fmla="*/ 573771 h 2727035"/>
                <a:gd name="connsiteX104" fmla="*/ 3561736 w 5031192"/>
                <a:gd name="connsiteY104" fmla="*/ 566396 h 2727035"/>
                <a:gd name="connsiteX105" fmla="*/ 3620729 w 5031192"/>
                <a:gd name="connsiteY105" fmla="*/ 551648 h 2727035"/>
                <a:gd name="connsiteX106" fmla="*/ 3664974 w 5031192"/>
                <a:gd name="connsiteY106" fmla="*/ 536900 h 2727035"/>
                <a:gd name="connsiteX107" fmla="*/ 3709220 w 5031192"/>
                <a:gd name="connsiteY107" fmla="*/ 514777 h 2727035"/>
                <a:gd name="connsiteX108" fmla="*/ 3753465 w 5031192"/>
                <a:gd name="connsiteY108" fmla="*/ 500029 h 2727035"/>
                <a:gd name="connsiteX109" fmla="*/ 3790336 w 5031192"/>
                <a:gd name="connsiteY109" fmla="*/ 477906 h 2727035"/>
                <a:gd name="connsiteX110" fmla="*/ 3812458 w 5031192"/>
                <a:gd name="connsiteY110" fmla="*/ 463158 h 2727035"/>
                <a:gd name="connsiteX111" fmla="*/ 3827207 w 5031192"/>
                <a:gd name="connsiteY111" fmla="*/ 448409 h 2727035"/>
                <a:gd name="connsiteX112" fmla="*/ 3849329 w 5031192"/>
                <a:gd name="connsiteY112" fmla="*/ 441035 h 2727035"/>
                <a:gd name="connsiteX113" fmla="*/ 3908323 w 5031192"/>
                <a:gd name="connsiteY113" fmla="*/ 433089 h 2727035"/>
                <a:gd name="connsiteX114" fmla="*/ 3952568 w 5031192"/>
                <a:gd name="connsiteY114" fmla="*/ 389416 h 2727035"/>
                <a:gd name="connsiteX115" fmla="*/ 4007266 w 5031192"/>
                <a:gd name="connsiteY115" fmla="*/ 359348 h 2727035"/>
                <a:gd name="connsiteX116" fmla="*/ 4043566 w 5031192"/>
                <a:gd name="connsiteY116" fmla="*/ 341521 h 2727035"/>
                <a:gd name="connsiteX117" fmla="*/ 4092753 w 5031192"/>
                <a:gd name="connsiteY117" fmla="*/ 320043 h 2727035"/>
                <a:gd name="connsiteX118" fmla="*/ 4138785 w 5031192"/>
                <a:gd name="connsiteY118" fmla="*/ 283744 h 2727035"/>
                <a:gd name="connsiteX119" fmla="*/ 4181168 w 5031192"/>
                <a:gd name="connsiteY119" fmla="*/ 256680 h 2727035"/>
                <a:gd name="connsiteX120" fmla="*/ 4225413 w 5031192"/>
                <a:gd name="connsiteY120" fmla="*/ 249306 h 2727035"/>
                <a:gd name="connsiteX121" fmla="*/ 4247536 w 5031192"/>
                <a:gd name="connsiteY121" fmla="*/ 234558 h 2727035"/>
                <a:gd name="connsiteX122" fmla="*/ 4277033 w 5031192"/>
                <a:gd name="connsiteY122" fmla="*/ 227184 h 2727035"/>
                <a:gd name="connsiteX123" fmla="*/ 4299155 w 5031192"/>
                <a:gd name="connsiteY123" fmla="*/ 219809 h 2727035"/>
                <a:gd name="connsiteX124" fmla="*/ 4336026 w 5031192"/>
                <a:gd name="connsiteY124" fmla="*/ 190313 h 2727035"/>
                <a:gd name="connsiteX125" fmla="*/ 4350774 w 5031192"/>
                <a:gd name="connsiteY125" fmla="*/ 175564 h 2727035"/>
                <a:gd name="connsiteX126" fmla="*/ 4454013 w 5031192"/>
                <a:gd name="connsiteY126" fmla="*/ 168190 h 2727035"/>
                <a:gd name="connsiteX127" fmla="*/ 4579374 w 5031192"/>
                <a:gd name="connsiteY127" fmla="*/ 138693 h 2727035"/>
                <a:gd name="connsiteX128" fmla="*/ 4616245 w 5031192"/>
                <a:gd name="connsiteY128" fmla="*/ 87074 h 2727035"/>
                <a:gd name="connsiteX129" fmla="*/ 4682613 w 5031192"/>
                <a:gd name="connsiteY129" fmla="*/ 79700 h 2727035"/>
                <a:gd name="connsiteX130" fmla="*/ 4697362 w 5031192"/>
                <a:gd name="connsiteY130" fmla="*/ 50203 h 2727035"/>
                <a:gd name="connsiteX131" fmla="*/ 4970207 w 5031192"/>
                <a:gd name="connsiteY131" fmla="*/ 42829 h 2727035"/>
                <a:gd name="connsiteX132" fmla="*/ 4969562 w 5031192"/>
                <a:gd name="connsiteY132" fmla="*/ 5958 h 2727035"/>
                <a:gd name="connsiteX133" fmla="*/ 5031192 w 5031192"/>
                <a:gd name="connsiteY133" fmla="*/ 0 h 2727035"/>
                <a:gd name="connsiteX0" fmla="*/ 0 w 5031192"/>
                <a:gd name="connsiteY0" fmla="*/ 2721077 h 2721077"/>
                <a:gd name="connsiteX1" fmla="*/ 0 w 5031192"/>
                <a:gd name="connsiteY1" fmla="*/ 2721077 h 2721077"/>
                <a:gd name="connsiteX2" fmla="*/ 44245 w 5031192"/>
                <a:gd name="connsiteY2" fmla="*/ 2669458 h 2721077"/>
                <a:gd name="connsiteX3" fmla="*/ 58994 w 5031192"/>
                <a:gd name="connsiteY3" fmla="*/ 2654709 h 2721077"/>
                <a:gd name="connsiteX4" fmla="*/ 81116 w 5031192"/>
                <a:gd name="connsiteY4" fmla="*/ 2647335 h 2721077"/>
                <a:gd name="connsiteX5" fmla="*/ 117987 w 5031192"/>
                <a:gd name="connsiteY5" fmla="*/ 2625213 h 2721077"/>
                <a:gd name="connsiteX6" fmla="*/ 154858 w 5031192"/>
                <a:gd name="connsiteY6" fmla="*/ 2603090 h 2721077"/>
                <a:gd name="connsiteX7" fmla="*/ 206478 w 5031192"/>
                <a:gd name="connsiteY7" fmla="*/ 2566219 h 2721077"/>
                <a:gd name="connsiteX8" fmla="*/ 250723 w 5031192"/>
                <a:gd name="connsiteY8" fmla="*/ 2538013 h 2721077"/>
                <a:gd name="connsiteX9" fmla="*/ 282082 w 5031192"/>
                <a:gd name="connsiteY9" fmla="*/ 2509087 h 2721077"/>
                <a:gd name="connsiteX10" fmla="*/ 309716 w 5031192"/>
                <a:gd name="connsiteY10" fmla="*/ 2477729 h 2721077"/>
                <a:gd name="connsiteX11" fmla="*/ 346587 w 5031192"/>
                <a:gd name="connsiteY11" fmla="*/ 2455606 h 2721077"/>
                <a:gd name="connsiteX12" fmla="*/ 376084 w 5031192"/>
                <a:gd name="connsiteY12" fmla="*/ 2426109 h 2721077"/>
                <a:gd name="connsiteX13" fmla="*/ 390833 w 5031192"/>
                <a:gd name="connsiteY13" fmla="*/ 2411361 h 2721077"/>
                <a:gd name="connsiteX14" fmla="*/ 412955 w 5031192"/>
                <a:gd name="connsiteY14" fmla="*/ 2403987 h 2721077"/>
                <a:gd name="connsiteX15" fmla="*/ 420329 w 5031192"/>
                <a:gd name="connsiteY15" fmla="*/ 2381864 h 2721077"/>
                <a:gd name="connsiteX16" fmla="*/ 449826 w 5031192"/>
                <a:gd name="connsiteY16" fmla="*/ 2352367 h 2721077"/>
                <a:gd name="connsiteX17" fmla="*/ 471949 w 5031192"/>
                <a:gd name="connsiteY17" fmla="*/ 2315496 h 2721077"/>
                <a:gd name="connsiteX18" fmla="*/ 494717 w 5031192"/>
                <a:gd name="connsiteY18" fmla="*/ 2302611 h 2721077"/>
                <a:gd name="connsiteX19" fmla="*/ 510681 w 5031192"/>
                <a:gd name="connsiteY19" fmla="*/ 2287862 h 2721077"/>
                <a:gd name="connsiteX20" fmla="*/ 540824 w 5031192"/>
                <a:gd name="connsiteY20" fmla="*/ 2276192 h 2721077"/>
                <a:gd name="connsiteX21" fmla="*/ 585641 w 5031192"/>
                <a:gd name="connsiteY21" fmla="*/ 2257149 h 2721077"/>
                <a:gd name="connsiteX22" fmla="*/ 626235 w 5031192"/>
                <a:gd name="connsiteY22" fmla="*/ 2240538 h 2721077"/>
                <a:gd name="connsiteX23" fmla="*/ 652653 w 5031192"/>
                <a:gd name="connsiteY23" fmla="*/ 2203667 h 2721077"/>
                <a:gd name="connsiteX24" fmla="*/ 678426 w 5031192"/>
                <a:gd name="connsiteY24" fmla="*/ 2177249 h 2721077"/>
                <a:gd name="connsiteX25" fmla="*/ 730045 w 5031192"/>
                <a:gd name="connsiteY25" fmla="*/ 2143458 h 2721077"/>
                <a:gd name="connsiteX26" fmla="*/ 789039 w 5031192"/>
                <a:gd name="connsiteY26" fmla="*/ 2101645 h 2721077"/>
                <a:gd name="connsiteX27" fmla="*/ 811162 w 5031192"/>
                <a:gd name="connsiteY27" fmla="*/ 2094271 h 2721077"/>
                <a:gd name="connsiteX28" fmla="*/ 825910 w 5031192"/>
                <a:gd name="connsiteY28" fmla="*/ 2079522 h 2721077"/>
                <a:gd name="connsiteX29" fmla="*/ 870155 w 5031192"/>
                <a:gd name="connsiteY29" fmla="*/ 2050026 h 2721077"/>
                <a:gd name="connsiteX30" fmla="*/ 907026 w 5031192"/>
                <a:gd name="connsiteY30" fmla="*/ 2020529 h 2721077"/>
                <a:gd name="connsiteX31" fmla="*/ 958075 w 5031192"/>
                <a:gd name="connsiteY31" fmla="*/ 2006426 h 2721077"/>
                <a:gd name="connsiteX32" fmla="*/ 983847 w 5031192"/>
                <a:gd name="connsiteY32" fmla="*/ 1991678 h 2721077"/>
                <a:gd name="connsiteX33" fmla="*/ 1047136 w 5031192"/>
                <a:gd name="connsiteY33" fmla="*/ 1954161 h 2721077"/>
                <a:gd name="connsiteX34" fmla="*/ 1078495 w 5031192"/>
                <a:gd name="connsiteY34" fmla="*/ 1956023 h 2721077"/>
                <a:gd name="connsiteX35" fmla="*/ 1113504 w 5031192"/>
                <a:gd name="connsiteY35" fmla="*/ 1924664 h 2721077"/>
                <a:gd name="connsiteX36" fmla="*/ 1135626 w 5031192"/>
                <a:gd name="connsiteY36" fmla="*/ 1909916 h 2721077"/>
                <a:gd name="connsiteX37" fmla="*/ 1150374 w 5031192"/>
                <a:gd name="connsiteY37" fmla="*/ 1895167 h 2721077"/>
                <a:gd name="connsiteX38" fmla="*/ 1194620 w 5031192"/>
                <a:gd name="connsiteY38" fmla="*/ 1880419 h 2721077"/>
                <a:gd name="connsiteX39" fmla="*/ 1216742 w 5031192"/>
                <a:gd name="connsiteY39" fmla="*/ 1873045 h 2721077"/>
                <a:gd name="connsiteX40" fmla="*/ 1275736 w 5031192"/>
                <a:gd name="connsiteY40" fmla="*/ 1843548 h 2721077"/>
                <a:gd name="connsiteX41" fmla="*/ 1297858 w 5031192"/>
                <a:gd name="connsiteY41" fmla="*/ 1836174 h 2721077"/>
                <a:gd name="connsiteX42" fmla="*/ 1319981 w 5031192"/>
                <a:gd name="connsiteY42" fmla="*/ 1828800 h 2721077"/>
                <a:gd name="connsiteX43" fmla="*/ 1334729 w 5031192"/>
                <a:gd name="connsiteY43" fmla="*/ 1814051 h 2721077"/>
                <a:gd name="connsiteX44" fmla="*/ 1378974 w 5031192"/>
                <a:gd name="connsiteY44" fmla="*/ 1799303 h 2721077"/>
                <a:gd name="connsiteX45" fmla="*/ 1437968 w 5031192"/>
                <a:gd name="connsiteY45" fmla="*/ 1769806 h 2721077"/>
                <a:gd name="connsiteX46" fmla="*/ 1460091 w 5031192"/>
                <a:gd name="connsiteY46" fmla="*/ 1762432 h 2721077"/>
                <a:gd name="connsiteX47" fmla="*/ 1482213 w 5031192"/>
                <a:gd name="connsiteY47" fmla="*/ 1747684 h 2721077"/>
                <a:gd name="connsiteX48" fmla="*/ 1512356 w 5031192"/>
                <a:gd name="connsiteY48" fmla="*/ 1739093 h 2721077"/>
                <a:gd name="connsiteX49" fmla="*/ 1562187 w 5031192"/>
                <a:gd name="connsiteY49" fmla="*/ 1716325 h 2721077"/>
                <a:gd name="connsiteX50" fmla="*/ 1592826 w 5031192"/>
                <a:gd name="connsiteY50" fmla="*/ 1681316 h 2721077"/>
                <a:gd name="connsiteX51" fmla="*/ 1614949 w 5031192"/>
                <a:gd name="connsiteY51" fmla="*/ 1673942 h 2721077"/>
                <a:gd name="connsiteX52" fmla="*/ 1629697 w 5031192"/>
                <a:gd name="connsiteY52" fmla="*/ 1659193 h 2721077"/>
                <a:gd name="connsiteX53" fmla="*/ 1673942 w 5031192"/>
                <a:gd name="connsiteY53" fmla="*/ 1629696 h 2721077"/>
                <a:gd name="connsiteX54" fmla="*/ 1710813 w 5031192"/>
                <a:gd name="connsiteY54" fmla="*/ 1607574 h 2721077"/>
                <a:gd name="connsiteX55" fmla="*/ 1725562 w 5031192"/>
                <a:gd name="connsiteY55" fmla="*/ 1592826 h 2721077"/>
                <a:gd name="connsiteX56" fmla="*/ 1769807 w 5031192"/>
                <a:gd name="connsiteY56" fmla="*/ 1563329 h 2721077"/>
                <a:gd name="connsiteX57" fmla="*/ 1784555 w 5031192"/>
                <a:gd name="connsiteY57" fmla="*/ 1548580 h 2721077"/>
                <a:gd name="connsiteX58" fmla="*/ 1799304 w 5031192"/>
                <a:gd name="connsiteY58" fmla="*/ 1526458 h 2721077"/>
                <a:gd name="connsiteX59" fmla="*/ 1865671 w 5031192"/>
                <a:gd name="connsiteY59" fmla="*/ 1514217 h 2721077"/>
                <a:gd name="connsiteX60" fmla="*/ 1939413 w 5031192"/>
                <a:gd name="connsiteY60" fmla="*/ 1467464 h 2721077"/>
                <a:gd name="connsiteX61" fmla="*/ 1961536 w 5031192"/>
                <a:gd name="connsiteY61" fmla="*/ 1460090 h 2721077"/>
                <a:gd name="connsiteX62" fmla="*/ 1983658 w 5031192"/>
                <a:gd name="connsiteY62" fmla="*/ 1445342 h 2721077"/>
                <a:gd name="connsiteX63" fmla="*/ 2020529 w 5031192"/>
                <a:gd name="connsiteY63" fmla="*/ 1408471 h 2721077"/>
                <a:gd name="connsiteX64" fmla="*/ 2086897 w 5031192"/>
                <a:gd name="connsiteY64" fmla="*/ 1371600 h 2721077"/>
                <a:gd name="connsiteX65" fmla="*/ 2092408 w 5031192"/>
                <a:gd name="connsiteY65" fmla="*/ 1344536 h 2721077"/>
                <a:gd name="connsiteX66" fmla="*/ 2145245 w 5031192"/>
                <a:gd name="connsiteY66" fmla="*/ 1315685 h 2721077"/>
                <a:gd name="connsiteX67" fmla="*/ 2175387 w 5031192"/>
                <a:gd name="connsiteY67" fmla="*/ 1290484 h 2721077"/>
                <a:gd name="connsiteX68" fmla="*/ 2190136 w 5031192"/>
                <a:gd name="connsiteY68" fmla="*/ 1275735 h 2721077"/>
                <a:gd name="connsiteX69" fmla="*/ 2204884 w 5031192"/>
                <a:gd name="connsiteY69" fmla="*/ 1253613 h 2721077"/>
                <a:gd name="connsiteX70" fmla="*/ 2227007 w 5031192"/>
                <a:gd name="connsiteY70" fmla="*/ 1246238 h 2721077"/>
                <a:gd name="connsiteX71" fmla="*/ 2271252 w 5031192"/>
                <a:gd name="connsiteY71" fmla="*/ 1216742 h 2721077"/>
                <a:gd name="connsiteX72" fmla="*/ 2300749 w 5031192"/>
                <a:gd name="connsiteY72" fmla="*/ 1187245 h 2721077"/>
                <a:gd name="connsiteX73" fmla="*/ 2337620 w 5031192"/>
                <a:gd name="connsiteY73" fmla="*/ 1157748 h 2721077"/>
                <a:gd name="connsiteX74" fmla="*/ 2389239 w 5031192"/>
                <a:gd name="connsiteY74" fmla="*/ 1150374 h 2721077"/>
                <a:gd name="connsiteX75" fmla="*/ 2433484 w 5031192"/>
                <a:gd name="connsiteY75" fmla="*/ 1135626 h 2721077"/>
                <a:gd name="connsiteX76" fmla="*/ 2455607 w 5031192"/>
                <a:gd name="connsiteY76" fmla="*/ 1120877 h 2721077"/>
                <a:gd name="connsiteX77" fmla="*/ 2499852 w 5031192"/>
                <a:gd name="connsiteY77" fmla="*/ 1106129 h 2721077"/>
                <a:gd name="connsiteX78" fmla="*/ 2544097 w 5031192"/>
                <a:gd name="connsiteY78" fmla="*/ 1091380 h 2721077"/>
                <a:gd name="connsiteX79" fmla="*/ 2566220 w 5031192"/>
                <a:gd name="connsiteY79" fmla="*/ 1084006 h 2721077"/>
                <a:gd name="connsiteX80" fmla="*/ 2585263 w 5031192"/>
                <a:gd name="connsiteY80" fmla="*/ 1056943 h 2721077"/>
                <a:gd name="connsiteX81" fmla="*/ 2609248 w 5031192"/>
                <a:gd name="connsiteY81" fmla="*/ 1036036 h 2721077"/>
                <a:gd name="connsiteX82" fmla="*/ 2676833 w 5031192"/>
                <a:gd name="connsiteY82" fmla="*/ 1032387 h 2721077"/>
                <a:gd name="connsiteX83" fmla="*/ 2691581 w 5031192"/>
                <a:gd name="connsiteY83" fmla="*/ 1017638 h 2721077"/>
                <a:gd name="connsiteX84" fmla="*/ 2713704 w 5031192"/>
                <a:gd name="connsiteY84" fmla="*/ 1002890 h 2721077"/>
                <a:gd name="connsiteX85" fmla="*/ 2765323 w 5031192"/>
                <a:gd name="connsiteY85" fmla="*/ 951271 h 2721077"/>
                <a:gd name="connsiteX86" fmla="*/ 2794820 w 5031192"/>
                <a:gd name="connsiteY86" fmla="*/ 921774 h 2721077"/>
                <a:gd name="connsiteX87" fmla="*/ 2839065 w 5031192"/>
                <a:gd name="connsiteY87" fmla="*/ 913828 h 2721077"/>
                <a:gd name="connsiteX88" fmla="*/ 2905507 w 5031192"/>
                <a:gd name="connsiteY88" fmla="*/ 879392 h 2721077"/>
                <a:gd name="connsiteX89" fmla="*/ 3045542 w 5031192"/>
                <a:gd name="connsiteY89" fmla="*/ 840658 h 2721077"/>
                <a:gd name="connsiteX90" fmla="*/ 3104536 w 5031192"/>
                <a:gd name="connsiteY90" fmla="*/ 811161 h 2721077"/>
                <a:gd name="connsiteX91" fmla="*/ 3126658 w 5031192"/>
                <a:gd name="connsiteY91" fmla="*/ 803787 h 2721077"/>
                <a:gd name="connsiteX92" fmla="*/ 3141407 w 5031192"/>
                <a:gd name="connsiteY92" fmla="*/ 789038 h 2721077"/>
                <a:gd name="connsiteX93" fmla="*/ 3193026 w 5031192"/>
                <a:gd name="connsiteY93" fmla="*/ 766916 h 2721077"/>
                <a:gd name="connsiteX94" fmla="*/ 3207774 w 5031192"/>
                <a:gd name="connsiteY94" fmla="*/ 752167 h 2721077"/>
                <a:gd name="connsiteX95" fmla="*/ 3244645 w 5031192"/>
                <a:gd name="connsiteY95" fmla="*/ 744793 h 2721077"/>
                <a:gd name="connsiteX96" fmla="*/ 3288171 w 5031192"/>
                <a:gd name="connsiteY96" fmla="*/ 714651 h 2721077"/>
                <a:gd name="connsiteX97" fmla="*/ 3335569 w 5031192"/>
                <a:gd name="connsiteY97" fmla="*/ 701764 h 2721077"/>
                <a:gd name="connsiteX98" fmla="*/ 3347240 w 5031192"/>
                <a:gd name="connsiteY98" fmla="*/ 670405 h 2721077"/>
                <a:gd name="connsiteX99" fmla="*/ 3394562 w 5031192"/>
                <a:gd name="connsiteY99" fmla="*/ 645204 h 2721077"/>
                <a:gd name="connsiteX100" fmla="*/ 3451123 w 5031192"/>
                <a:gd name="connsiteY100" fmla="*/ 626806 h 2721077"/>
                <a:gd name="connsiteX101" fmla="*/ 3480620 w 5031192"/>
                <a:gd name="connsiteY101" fmla="*/ 619432 h 2721077"/>
                <a:gd name="connsiteX102" fmla="*/ 3502742 w 5031192"/>
                <a:gd name="connsiteY102" fmla="*/ 604684 h 2721077"/>
                <a:gd name="connsiteX103" fmla="*/ 3539613 w 5031192"/>
                <a:gd name="connsiteY103" fmla="*/ 567813 h 2721077"/>
                <a:gd name="connsiteX104" fmla="*/ 3561736 w 5031192"/>
                <a:gd name="connsiteY104" fmla="*/ 560438 h 2721077"/>
                <a:gd name="connsiteX105" fmla="*/ 3620729 w 5031192"/>
                <a:gd name="connsiteY105" fmla="*/ 545690 h 2721077"/>
                <a:gd name="connsiteX106" fmla="*/ 3664974 w 5031192"/>
                <a:gd name="connsiteY106" fmla="*/ 530942 h 2721077"/>
                <a:gd name="connsiteX107" fmla="*/ 3709220 w 5031192"/>
                <a:gd name="connsiteY107" fmla="*/ 508819 h 2721077"/>
                <a:gd name="connsiteX108" fmla="*/ 3753465 w 5031192"/>
                <a:gd name="connsiteY108" fmla="*/ 494071 h 2721077"/>
                <a:gd name="connsiteX109" fmla="*/ 3790336 w 5031192"/>
                <a:gd name="connsiteY109" fmla="*/ 471948 h 2721077"/>
                <a:gd name="connsiteX110" fmla="*/ 3812458 w 5031192"/>
                <a:gd name="connsiteY110" fmla="*/ 457200 h 2721077"/>
                <a:gd name="connsiteX111" fmla="*/ 3827207 w 5031192"/>
                <a:gd name="connsiteY111" fmla="*/ 442451 h 2721077"/>
                <a:gd name="connsiteX112" fmla="*/ 3849329 w 5031192"/>
                <a:gd name="connsiteY112" fmla="*/ 435077 h 2721077"/>
                <a:gd name="connsiteX113" fmla="*/ 3908323 w 5031192"/>
                <a:gd name="connsiteY113" fmla="*/ 427131 h 2721077"/>
                <a:gd name="connsiteX114" fmla="*/ 3952568 w 5031192"/>
                <a:gd name="connsiteY114" fmla="*/ 383458 h 2721077"/>
                <a:gd name="connsiteX115" fmla="*/ 4007266 w 5031192"/>
                <a:gd name="connsiteY115" fmla="*/ 353390 h 2721077"/>
                <a:gd name="connsiteX116" fmla="*/ 4043566 w 5031192"/>
                <a:gd name="connsiteY116" fmla="*/ 335563 h 2721077"/>
                <a:gd name="connsiteX117" fmla="*/ 4092753 w 5031192"/>
                <a:gd name="connsiteY117" fmla="*/ 314085 h 2721077"/>
                <a:gd name="connsiteX118" fmla="*/ 4138785 w 5031192"/>
                <a:gd name="connsiteY118" fmla="*/ 277786 h 2721077"/>
                <a:gd name="connsiteX119" fmla="*/ 4181168 w 5031192"/>
                <a:gd name="connsiteY119" fmla="*/ 250722 h 2721077"/>
                <a:gd name="connsiteX120" fmla="*/ 4225413 w 5031192"/>
                <a:gd name="connsiteY120" fmla="*/ 243348 h 2721077"/>
                <a:gd name="connsiteX121" fmla="*/ 4247536 w 5031192"/>
                <a:gd name="connsiteY121" fmla="*/ 228600 h 2721077"/>
                <a:gd name="connsiteX122" fmla="*/ 4277033 w 5031192"/>
                <a:gd name="connsiteY122" fmla="*/ 221226 h 2721077"/>
                <a:gd name="connsiteX123" fmla="*/ 4299155 w 5031192"/>
                <a:gd name="connsiteY123" fmla="*/ 213851 h 2721077"/>
                <a:gd name="connsiteX124" fmla="*/ 4336026 w 5031192"/>
                <a:gd name="connsiteY124" fmla="*/ 184355 h 2721077"/>
                <a:gd name="connsiteX125" fmla="*/ 4350774 w 5031192"/>
                <a:gd name="connsiteY125" fmla="*/ 169606 h 2721077"/>
                <a:gd name="connsiteX126" fmla="*/ 4454013 w 5031192"/>
                <a:gd name="connsiteY126" fmla="*/ 162232 h 2721077"/>
                <a:gd name="connsiteX127" fmla="*/ 4579374 w 5031192"/>
                <a:gd name="connsiteY127" fmla="*/ 132735 h 2721077"/>
                <a:gd name="connsiteX128" fmla="*/ 4616245 w 5031192"/>
                <a:gd name="connsiteY128" fmla="*/ 81116 h 2721077"/>
                <a:gd name="connsiteX129" fmla="*/ 4682613 w 5031192"/>
                <a:gd name="connsiteY129" fmla="*/ 73742 h 2721077"/>
                <a:gd name="connsiteX130" fmla="*/ 4697362 w 5031192"/>
                <a:gd name="connsiteY130" fmla="*/ 44245 h 2721077"/>
                <a:gd name="connsiteX131" fmla="*/ 4970207 w 5031192"/>
                <a:gd name="connsiteY131" fmla="*/ 36871 h 2721077"/>
                <a:gd name="connsiteX132" fmla="*/ 4969562 w 5031192"/>
                <a:gd name="connsiteY132" fmla="*/ 0 h 2721077"/>
                <a:gd name="connsiteX133" fmla="*/ 5031192 w 5031192"/>
                <a:gd name="connsiteY133" fmla="*/ 1662 h 2721077"/>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81116 w 5031192"/>
                <a:gd name="connsiteY4" fmla="*/ 2648213 h 2721955"/>
                <a:gd name="connsiteX5" fmla="*/ 117987 w 5031192"/>
                <a:gd name="connsiteY5" fmla="*/ 2626091 h 2721955"/>
                <a:gd name="connsiteX6" fmla="*/ 154858 w 5031192"/>
                <a:gd name="connsiteY6" fmla="*/ 2603968 h 2721955"/>
                <a:gd name="connsiteX7" fmla="*/ 206478 w 5031192"/>
                <a:gd name="connsiteY7" fmla="*/ 2567097 h 2721955"/>
                <a:gd name="connsiteX8" fmla="*/ 250723 w 5031192"/>
                <a:gd name="connsiteY8" fmla="*/ 2538891 h 2721955"/>
                <a:gd name="connsiteX9" fmla="*/ 282082 w 5031192"/>
                <a:gd name="connsiteY9" fmla="*/ 2509965 h 2721955"/>
                <a:gd name="connsiteX10" fmla="*/ 309716 w 5031192"/>
                <a:gd name="connsiteY10" fmla="*/ 2478607 h 2721955"/>
                <a:gd name="connsiteX11" fmla="*/ 346587 w 5031192"/>
                <a:gd name="connsiteY11" fmla="*/ 2456484 h 2721955"/>
                <a:gd name="connsiteX12" fmla="*/ 376084 w 5031192"/>
                <a:gd name="connsiteY12" fmla="*/ 2426987 h 2721955"/>
                <a:gd name="connsiteX13" fmla="*/ 390833 w 5031192"/>
                <a:gd name="connsiteY13" fmla="*/ 2412239 h 2721955"/>
                <a:gd name="connsiteX14" fmla="*/ 412955 w 5031192"/>
                <a:gd name="connsiteY14" fmla="*/ 2404865 h 2721955"/>
                <a:gd name="connsiteX15" fmla="*/ 420329 w 5031192"/>
                <a:gd name="connsiteY15" fmla="*/ 2382742 h 2721955"/>
                <a:gd name="connsiteX16" fmla="*/ 449826 w 5031192"/>
                <a:gd name="connsiteY16" fmla="*/ 2353245 h 2721955"/>
                <a:gd name="connsiteX17" fmla="*/ 471949 w 5031192"/>
                <a:gd name="connsiteY17" fmla="*/ 2316374 h 2721955"/>
                <a:gd name="connsiteX18" fmla="*/ 494717 w 5031192"/>
                <a:gd name="connsiteY18" fmla="*/ 2303489 h 2721955"/>
                <a:gd name="connsiteX19" fmla="*/ 510681 w 5031192"/>
                <a:gd name="connsiteY19" fmla="*/ 2288740 h 2721955"/>
                <a:gd name="connsiteX20" fmla="*/ 540824 w 5031192"/>
                <a:gd name="connsiteY20" fmla="*/ 2277070 h 2721955"/>
                <a:gd name="connsiteX21" fmla="*/ 585641 w 5031192"/>
                <a:gd name="connsiteY21" fmla="*/ 2258027 h 2721955"/>
                <a:gd name="connsiteX22" fmla="*/ 626235 w 5031192"/>
                <a:gd name="connsiteY22" fmla="*/ 2241416 h 2721955"/>
                <a:gd name="connsiteX23" fmla="*/ 652653 w 5031192"/>
                <a:gd name="connsiteY23" fmla="*/ 2204545 h 2721955"/>
                <a:gd name="connsiteX24" fmla="*/ 678426 w 5031192"/>
                <a:gd name="connsiteY24" fmla="*/ 2178127 h 2721955"/>
                <a:gd name="connsiteX25" fmla="*/ 730045 w 5031192"/>
                <a:gd name="connsiteY25" fmla="*/ 2144336 h 2721955"/>
                <a:gd name="connsiteX26" fmla="*/ 789039 w 5031192"/>
                <a:gd name="connsiteY26" fmla="*/ 2102523 h 2721955"/>
                <a:gd name="connsiteX27" fmla="*/ 811162 w 5031192"/>
                <a:gd name="connsiteY27" fmla="*/ 2095149 h 2721955"/>
                <a:gd name="connsiteX28" fmla="*/ 825910 w 5031192"/>
                <a:gd name="connsiteY28" fmla="*/ 2080400 h 2721955"/>
                <a:gd name="connsiteX29" fmla="*/ 870155 w 5031192"/>
                <a:gd name="connsiteY29" fmla="*/ 2050904 h 2721955"/>
                <a:gd name="connsiteX30" fmla="*/ 907026 w 5031192"/>
                <a:gd name="connsiteY30" fmla="*/ 2021407 h 2721955"/>
                <a:gd name="connsiteX31" fmla="*/ 958075 w 5031192"/>
                <a:gd name="connsiteY31" fmla="*/ 2007304 h 2721955"/>
                <a:gd name="connsiteX32" fmla="*/ 983847 w 5031192"/>
                <a:gd name="connsiteY32" fmla="*/ 1992556 h 2721955"/>
                <a:gd name="connsiteX33" fmla="*/ 1047136 w 5031192"/>
                <a:gd name="connsiteY33" fmla="*/ 1955039 h 2721955"/>
                <a:gd name="connsiteX34" fmla="*/ 1078495 w 5031192"/>
                <a:gd name="connsiteY34" fmla="*/ 1956901 h 2721955"/>
                <a:gd name="connsiteX35" fmla="*/ 1113504 w 5031192"/>
                <a:gd name="connsiteY35" fmla="*/ 1925542 h 2721955"/>
                <a:gd name="connsiteX36" fmla="*/ 1135626 w 5031192"/>
                <a:gd name="connsiteY36" fmla="*/ 1910794 h 2721955"/>
                <a:gd name="connsiteX37" fmla="*/ 1150374 w 5031192"/>
                <a:gd name="connsiteY37" fmla="*/ 1896045 h 2721955"/>
                <a:gd name="connsiteX38" fmla="*/ 1194620 w 5031192"/>
                <a:gd name="connsiteY38" fmla="*/ 1881297 h 2721955"/>
                <a:gd name="connsiteX39" fmla="*/ 1216742 w 5031192"/>
                <a:gd name="connsiteY39" fmla="*/ 1873923 h 2721955"/>
                <a:gd name="connsiteX40" fmla="*/ 1275736 w 5031192"/>
                <a:gd name="connsiteY40" fmla="*/ 1844426 h 2721955"/>
                <a:gd name="connsiteX41" fmla="*/ 1297858 w 5031192"/>
                <a:gd name="connsiteY41" fmla="*/ 1837052 h 2721955"/>
                <a:gd name="connsiteX42" fmla="*/ 1319981 w 5031192"/>
                <a:gd name="connsiteY42" fmla="*/ 1829678 h 2721955"/>
                <a:gd name="connsiteX43" fmla="*/ 1334729 w 5031192"/>
                <a:gd name="connsiteY43" fmla="*/ 1814929 h 2721955"/>
                <a:gd name="connsiteX44" fmla="*/ 1378974 w 5031192"/>
                <a:gd name="connsiteY44" fmla="*/ 1800181 h 2721955"/>
                <a:gd name="connsiteX45" fmla="*/ 1437968 w 5031192"/>
                <a:gd name="connsiteY45" fmla="*/ 1770684 h 2721955"/>
                <a:gd name="connsiteX46" fmla="*/ 1460091 w 5031192"/>
                <a:gd name="connsiteY46" fmla="*/ 1763310 h 2721955"/>
                <a:gd name="connsiteX47" fmla="*/ 1482213 w 5031192"/>
                <a:gd name="connsiteY47" fmla="*/ 1748562 h 2721955"/>
                <a:gd name="connsiteX48" fmla="*/ 1512356 w 5031192"/>
                <a:gd name="connsiteY48" fmla="*/ 1739971 h 2721955"/>
                <a:gd name="connsiteX49" fmla="*/ 1562187 w 5031192"/>
                <a:gd name="connsiteY49" fmla="*/ 1717203 h 2721955"/>
                <a:gd name="connsiteX50" fmla="*/ 1592826 w 5031192"/>
                <a:gd name="connsiteY50" fmla="*/ 1682194 h 2721955"/>
                <a:gd name="connsiteX51" fmla="*/ 1614949 w 5031192"/>
                <a:gd name="connsiteY51" fmla="*/ 1674820 h 2721955"/>
                <a:gd name="connsiteX52" fmla="*/ 1629697 w 5031192"/>
                <a:gd name="connsiteY52" fmla="*/ 1660071 h 2721955"/>
                <a:gd name="connsiteX53" fmla="*/ 1673942 w 5031192"/>
                <a:gd name="connsiteY53" fmla="*/ 1630574 h 2721955"/>
                <a:gd name="connsiteX54" fmla="*/ 1710813 w 5031192"/>
                <a:gd name="connsiteY54" fmla="*/ 1608452 h 2721955"/>
                <a:gd name="connsiteX55" fmla="*/ 1725562 w 5031192"/>
                <a:gd name="connsiteY55" fmla="*/ 1593704 h 2721955"/>
                <a:gd name="connsiteX56" fmla="*/ 1769807 w 5031192"/>
                <a:gd name="connsiteY56" fmla="*/ 1564207 h 2721955"/>
                <a:gd name="connsiteX57" fmla="*/ 1784555 w 5031192"/>
                <a:gd name="connsiteY57" fmla="*/ 1549458 h 2721955"/>
                <a:gd name="connsiteX58" fmla="*/ 1799304 w 5031192"/>
                <a:gd name="connsiteY58" fmla="*/ 1527336 h 2721955"/>
                <a:gd name="connsiteX59" fmla="*/ 1865671 w 5031192"/>
                <a:gd name="connsiteY59" fmla="*/ 1515095 h 2721955"/>
                <a:gd name="connsiteX60" fmla="*/ 1939413 w 5031192"/>
                <a:gd name="connsiteY60" fmla="*/ 1468342 h 2721955"/>
                <a:gd name="connsiteX61" fmla="*/ 1961536 w 5031192"/>
                <a:gd name="connsiteY61" fmla="*/ 1460968 h 2721955"/>
                <a:gd name="connsiteX62" fmla="*/ 1983658 w 5031192"/>
                <a:gd name="connsiteY62" fmla="*/ 1446220 h 2721955"/>
                <a:gd name="connsiteX63" fmla="*/ 2020529 w 5031192"/>
                <a:gd name="connsiteY63" fmla="*/ 1409349 h 2721955"/>
                <a:gd name="connsiteX64" fmla="*/ 2086897 w 5031192"/>
                <a:gd name="connsiteY64" fmla="*/ 1372478 h 2721955"/>
                <a:gd name="connsiteX65" fmla="*/ 2092408 w 5031192"/>
                <a:gd name="connsiteY65" fmla="*/ 1345414 h 2721955"/>
                <a:gd name="connsiteX66" fmla="*/ 2145245 w 5031192"/>
                <a:gd name="connsiteY66" fmla="*/ 1316563 h 2721955"/>
                <a:gd name="connsiteX67" fmla="*/ 2175387 w 5031192"/>
                <a:gd name="connsiteY67" fmla="*/ 1291362 h 2721955"/>
                <a:gd name="connsiteX68" fmla="*/ 2190136 w 5031192"/>
                <a:gd name="connsiteY68" fmla="*/ 1276613 h 2721955"/>
                <a:gd name="connsiteX69" fmla="*/ 2204884 w 5031192"/>
                <a:gd name="connsiteY69" fmla="*/ 1254491 h 2721955"/>
                <a:gd name="connsiteX70" fmla="*/ 2227007 w 5031192"/>
                <a:gd name="connsiteY70" fmla="*/ 1247116 h 2721955"/>
                <a:gd name="connsiteX71" fmla="*/ 2271252 w 5031192"/>
                <a:gd name="connsiteY71" fmla="*/ 1217620 h 2721955"/>
                <a:gd name="connsiteX72" fmla="*/ 2300749 w 5031192"/>
                <a:gd name="connsiteY72" fmla="*/ 1188123 h 2721955"/>
                <a:gd name="connsiteX73" fmla="*/ 2337620 w 5031192"/>
                <a:gd name="connsiteY73" fmla="*/ 1158626 h 2721955"/>
                <a:gd name="connsiteX74" fmla="*/ 2389239 w 5031192"/>
                <a:gd name="connsiteY74" fmla="*/ 1151252 h 2721955"/>
                <a:gd name="connsiteX75" fmla="*/ 2433484 w 5031192"/>
                <a:gd name="connsiteY75" fmla="*/ 1136504 h 2721955"/>
                <a:gd name="connsiteX76" fmla="*/ 2455607 w 5031192"/>
                <a:gd name="connsiteY76" fmla="*/ 1121755 h 2721955"/>
                <a:gd name="connsiteX77" fmla="*/ 2499852 w 5031192"/>
                <a:gd name="connsiteY77" fmla="*/ 1107007 h 2721955"/>
                <a:gd name="connsiteX78" fmla="*/ 2544097 w 5031192"/>
                <a:gd name="connsiteY78" fmla="*/ 1092258 h 2721955"/>
                <a:gd name="connsiteX79" fmla="*/ 2566220 w 5031192"/>
                <a:gd name="connsiteY79" fmla="*/ 1084884 h 2721955"/>
                <a:gd name="connsiteX80" fmla="*/ 2585263 w 5031192"/>
                <a:gd name="connsiteY80" fmla="*/ 1057821 h 2721955"/>
                <a:gd name="connsiteX81" fmla="*/ 2609248 w 5031192"/>
                <a:gd name="connsiteY81" fmla="*/ 1036914 h 2721955"/>
                <a:gd name="connsiteX82" fmla="*/ 2676833 w 5031192"/>
                <a:gd name="connsiteY82" fmla="*/ 1033265 h 2721955"/>
                <a:gd name="connsiteX83" fmla="*/ 2691581 w 5031192"/>
                <a:gd name="connsiteY83" fmla="*/ 1018516 h 2721955"/>
                <a:gd name="connsiteX84" fmla="*/ 2713704 w 5031192"/>
                <a:gd name="connsiteY84" fmla="*/ 1003768 h 2721955"/>
                <a:gd name="connsiteX85" fmla="*/ 2765323 w 5031192"/>
                <a:gd name="connsiteY85" fmla="*/ 952149 h 2721955"/>
                <a:gd name="connsiteX86" fmla="*/ 2794820 w 5031192"/>
                <a:gd name="connsiteY86" fmla="*/ 922652 h 2721955"/>
                <a:gd name="connsiteX87" fmla="*/ 2839065 w 5031192"/>
                <a:gd name="connsiteY87" fmla="*/ 914706 h 2721955"/>
                <a:gd name="connsiteX88" fmla="*/ 2905507 w 5031192"/>
                <a:gd name="connsiteY88" fmla="*/ 880270 h 2721955"/>
                <a:gd name="connsiteX89" fmla="*/ 3045542 w 5031192"/>
                <a:gd name="connsiteY89" fmla="*/ 841536 h 2721955"/>
                <a:gd name="connsiteX90" fmla="*/ 3104536 w 5031192"/>
                <a:gd name="connsiteY90" fmla="*/ 812039 h 2721955"/>
                <a:gd name="connsiteX91" fmla="*/ 3126658 w 5031192"/>
                <a:gd name="connsiteY91" fmla="*/ 804665 h 2721955"/>
                <a:gd name="connsiteX92" fmla="*/ 3141407 w 5031192"/>
                <a:gd name="connsiteY92" fmla="*/ 789916 h 2721955"/>
                <a:gd name="connsiteX93" fmla="*/ 3193026 w 5031192"/>
                <a:gd name="connsiteY93" fmla="*/ 767794 h 2721955"/>
                <a:gd name="connsiteX94" fmla="*/ 3207774 w 5031192"/>
                <a:gd name="connsiteY94" fmla="*/ 753045 h 2721955"/>
                <a:gd name="connsiteX95" fmla="*/ 3244645 w 5031192"/>
                <a:gd name="connsiteY95" fmla="*/ 745671 h 2721955"/>
                <a:gd name="connsiteX96" fmla="*/ 3288171 w 5031192"/>
                <a:gd name="connsiteY96" fmla="*/ 715529 h 2721955"/>
                <a:gd name="connsiteX97" fmla="*/ 3335569 w 5031192"/>
                <a:gd name="connsiteY97" fmla="*/ 702642 h 2721955"/>
                <a:gd name="connsiteX98" fmla="*/ 3347240 w 5031192"/>
                <a:gd name="connsiteY98" fmla="*/ 671283 h 2721955"/>
                <a:gd name="connsiteX99" fmla="*/ 3394562 w 5031192"/>
                <a:gd name="connsiteY99" fmla="*/ 646082 h 2721955"/>
                <a:gd name="connsiteX100" fmla="*/ 3451123 w 5031192"/>
                <a:gd name="connsiteY100" fmla="*/ 627684 h 2721955"/>
                <a:gd name="connsiteX101" fmla="*/ 3480620 w 5031192"/>
                <a:gd name="connsiteY101" fmla="*/ 620310 h 2721955"/>
                <a:gd name="connsiteX102" fmla="*/ 3502742 w 5031192"/>
                <a:gd name="connsiteY102" fmla="*/ 605562 h 2721955"/>
                <a:gd name="connsiteX103" fmla="*/ 3539613 w 5031192"/>
                <a:gd name="connsiteY103" fmla="*/ 568691 h 2721955"/>
                <a:gd name="connsiteX104" fmla="*/ 3561736 w 5031192"/>
                <a:gd name="connsiteY104" fmla="*/ 561316 h 2721955"/>
                <a:gd name="connsiteX105" fmla="*/ 3620729 w 5031192"/>
                <a:gd name="connsiteY105" fmla="*/ 546568 h 2721955"/>
                <a:gd name="connsiteX106" fmla="*/ 3664974 w 5031192"/>
                <a:gd name="connsiteY106" fmla="*/ 531820 h 2721955"/>
                <a:gd name="connsiteX107" fmla="*/ 3709220 w 5031192"/>
                <a:gd name="connsiteY107" fmla="*/ 509697 h 2721955"/>
                <a:gd name="connsiteX108" fmla="*/ 3753465 w 5031192"/>
                <a:gd name="connsiteY108" fmla="*/ 494949 h 2721955"/>
                <a:gd name="connsiteX109" fmla="*/ 3790336 w 5031192"/>
                <a:gd name="connsiteY109" fmla="*/ 472826 h 2721955"/>
                <a:gd name="connsiteX110" fmla="*/ 3812458 w 5031192"/>
                <a:gd name="connsiteY110" fmla="*/ 458078 h 2721955"/>
                <a:gd name="connsiteX111" fmla="*/ 3827207 w 5031192"/>
                <a:gd name="connsiteY111" fmla="*/ 443329 h 2721955"/>
                <a:gd name="connsiteX112" fmla="*/ 3849329 w 5031192"/>
                <a:gd name="connsiteY112" fmla="*/ 435955 h 2721955"/>
                <a:gd name="connsiteX113" fmla="*/ 3908323 w 5031192"/>
                <a:gd name="connsiteY113" fmla="*/ 428009 h 2721955"/>
                <a:gd name="connsiteX114" fmla="*/ 3952568 w 5031192"/>
                <a:gd name="connsiteY114" fmla="*/ 384336 h 2721955"/>
                <a:gd name="connsiteX115" fmla="*/ 4007266 w 5031192"/>
                <a:gd name="connsiteY115" fmla="*/ 354268 h 2721955"/>
                <a:gd name="connsiteX116" fmla="*/ 4043566 w 5031192"/>
                <a:gd name="connsiteY116" fmla="*/ 336441 h 2721955"/>
                <a:gd name="connsiteX117" fmla="*/ 4092753 w 5031192"/>
                <a:gd name="connsiteY117" fmla="*/ 314963 h 2721955"/>
                <a:gd name="connsiteX118" fmla="*/ 4138785 w 5031192"/>
                <a:gd name="connsiteY118" fmla="*/ 278664 h 2721955"/>
                <a:gd name="connsiteX119" fmla="*/ 4181168 w 5031192"/>
                <a:gd name="connsiteY119" fmla="*/ 251600 h 2721955"/>
                <a:gd name="connsiteX120" fmla="*/ 4225413 w 5031192"/>
                <a:gd name="connsiteY120" fmla="*/ 244226 h 2721955"/>
                <a:gd name="connsiteX121" fmla="*/ 4247536 w 5031192"/>
                <a:gd name="connsiteY121" fmla="*/ 229478 h 2721955"/>
                <a:gd name="connsiteX122" fmla="*/ 4277033 w 5031192"/>
                <a:gd name="connsiteY122" fmla="*/ 222104 h 2721955"/>
                <a:gd name="connsiteX123" fmla="*/ 4299155 w 5031192"/>
                <a:gd name="connsiteY123" fmla="*/ 214729 h 2721955"/>
                <a:gd name="connsiteX124" fmla="*/ 4336026 w 5031192"/>
                <a:gd name="connsiteY124" fmla="*/ 185233 h 2721955"/>
                <a:gd name="connsiteX125" fmla="*/ 4350774 w 5031192"/>
                <a:gd name="connsiteY125" fmla="*/ 170484 h 2721955"/>
                <a:gd name="connsiteX126" fmla="*/ 4454013 w 5031192"/>
                <a:gd name="connsiteY126" fmla="*/ 163110 h 2721955"/>
                <a:gd name="connsiteX127" fmla="*/ 4579374 w 5031192"/>
                <a:gd name="connsiteY127" fmla="*/ 133613 h 2721955"/>
                <a:gd name="connsiteX128" fmla="*/ 4616245 w 5031192"/>
                <a:gd name="connsiteY128" fmla="*/ 81994 h 2721955"/>
                <a:gd name="connsiteX129" fmla="*/ 4682613 w 5031192"/>
                <a:gd name="connsiteY129" fmla="*/ 74620 h 2721955"/>
                <a:gd name="connsiteX130" fmla="*/ 4697362 w 5031192"/>
                <a:gd name="connsiteY130" fmla="*/ 45123 h 2721955"/>
                <a:gd name="connsiteX131" fmla="*/ 4970207 w 5031192"/>
                <a:gd name="connsiteY131" fmla="*/ 37749 h 2721955"/>
                <a:gd name="connsiteX132" fmla="*/ 4969562 w 5031192"/>
                <a:gd name="connsiteY132" fmla="*/ 878 h 2721955"/>
                <a:gd name="connsiteX133" fmla="*/ 5031192 w 5031192"/>
                <a:gd name="connsiteY133" fmla="*/ 0 h 2721955"/>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81116 w 5031192"/>
                <a:gd name="connsiteY4" fmla="*/ 2648213 h 2721955"/>
                <a:gd name="connsiteX5" fmla="*/ 117987 w 5031192"/>
                <a:gd name="connsiteY5" fmla="*/ 2626091 h 2721955"/>
                <a:gd name="connsiteX6" fmla="*/ 154858 w 5031192"/>
                <a:gd name="connsiteY6" fmla="*/ 2603968 h 2721955"/>
                <a:gd name="connsiteX7" fmla="*/ 206478 w 5031192"/>
                <a:gd name="connsiteY7" fmla="*/ 2567097 h 2721955"/>
                <a:gd name="connsiteX8" fmla="*/ 250723 w 5031192"/>
                <a:gd name="connsiteY8" fmla="*/ 2538891 h 2721955"/>
                <a:gd name="connsiteX9" fmla="*/ 282082 w 5031192"/>
                <a:gd name="connsiteY9" fmla="*/ 2509965 h 2721955"/>
                <a:gd name="connsiteX10" fmla="*/ 309716 w 5031192"/>
                <a:gd name="connsiteY10" fmla="*/ 2478607 h 2721955"/>
                <a:gd name="connsiteX11" fmla="*/ 346587 w 5031192"/>
                <a:gd name="connsiteY11" fmla="*/ 2456484 h 2721955"/>
                <a:gd name="connsiteX12" fmla="*/ 376084 w 5031192"/>
                <a:gd name="connsiteY12" fmla="*/ 2426987 h 2721955"/>
                <a:gd name="connsiteX13" fmla="*/ 390833 w 5031192"/>
                <a:gd name="connsiteY13" fmla="*/ 2412239 h 2721955"/>
                <a:gd name="connsiteX14" fmla="*/ 412955 w 5031192"/>
                <a:gd name="connsiteY14" fmla="*/ 2404865 h 2721955"/>
                <a:gd name="connsiteX15" fmla="*/ 420329 w 5031192"/>
                <a:gd name="connsiteY15" fmla="*/ 2382742 h 2721955"/>
                <a:gd name="connsiteX16" fmla="*/ 449826 w 5031192"/>
                <a:gd name="connsiteY16" fmla="*/ 2353245 h 2721955"/>
                <a:gd name="connsiteX17" fmla="*/ 471949 w 5031192"/>
                <a:gd name="connsiteY17" fmla="*/ 2316374 h 2721955"/>
                <a:gd name="connsiteX18" fmla="*/ 494717 w 5031192"/>
                <a:gd name="connsiteY18" fmla="*/ 2303489 h 2721955"/>
                <a:gd name="connsiteX19" fmla="*/ 510681 w 5031192"/>
                <a:gd name="connsiteY19" fmla="*/ 2288740 h 2721955"/>
                <a:gd name="connsiteX20" fmla="*/ 540824 w 5031192"/>
                <a:gd name="connsiteY20" fmla="*/ 2277070 h 2721955"/>
                <a:gd name="connsiteX21" fmla="*/ 585641 w 5031192"/>
                <a:gd name="connsiteY21" fmla="*/ 2258027 h 2721955"/>
                <a:gd name="connsiteX22" fmla="*/ 626235 w 5031192"/>
                <a:gd name="connsiteY22" fmla="*/ 2241416 h 2721955"/>
                <a:gd name="connsiteX23" fmla="*/ 652653 w 5031192"/>
                <a:gd name="connsiteY23" fmla="*/ 2204545 h 2721955"/>
                <a:gd name="connsiteX24" fmla="*/ 678426 w 5031192"/>
                <a:gd name="connsiteY24" fmla="*/ 2178127 h 2721955"/>
                <a:gd name="connsiteX25" fmla="*/ 730045 w 5031192"/>
                <a:gd name="connsiteY25" fmla="*/ 2144336 h 2721955"/>
                <a:gd name="connsiteX26" fmla="*/ 789039 w 5031192"/>
                <a:gd name="connsiteY26" fmla="*/ 2102523 h 2721955"/>
                <a:gd name="connsiteX27" fmla="*/ 811162 w 5031192"/>
                <a:gd name="connsiteY27" fmla="*/ 2095149 h 2721955"/>
                <a:gd name="connsiteX28" fmla="*/ 825910 w 5031192"/>
                <a:gd name="connsiteY28" fmla="*/ 2080400 h 2721955"/>
                <a:gd name="connsiteX29" fmla="*/ 870155 w 5031192"/>
                <a:gd name="connsiteY29" fmla="*/ 2050904 h 2721955"/>
                <a:gd name="connsiteX30" fmla="*/ 907026 w 5031192"/>
                <a:gd name="connsiteY30" fmla="*/ 2021407 h 2721955"/>
                <a:gd name="connsiteX31" fmla="*/ 958075 w 5031192"/>
                <a:gd name="connsiteY31" fmla="*/ 2007304 h 2721955"/>
                <a:gd name="connsiteX32" fmla="*/ 983847 w 5031192"/>
                <a:gd name="connsiteY32" fmla="*/ 1992556 h 2721955"/>
                <a:gd name="connsiteX33" fmla="*/ 1047136 w 5031192"/>
                <a:gd name="connsiteY33" fmla="*/ 1955039 h 2721955"/>
                <a:gd name="connsiteX34" fmla="*/ 1078495 w 5031192"/>
                <a:gd name="connsiteY34" fmla="*/ 1956901 h 2721955"/>
                <a:gd name="connsiteX35" fmla="*/ 1113504 w 5031192"/>
                <a:gd name="connsiteY35" fmla="*/ 1925542 h 2721955"/>
                <a:gd name="connsiteX36" fmla="*/ 1135626 w 5031192"/>
                <a:gd name="connsiteY36" fmla="*/ 1910794 h 2721955"/>
                <a:gd name="connsiteX37" fmla="*/ 1150374 w 5031192"/>
                <a:gd name="connsiteY37" fmla="*/ 1896045 h 2721955"/>
                <a:gd name="connsiteX38" fmla="*/ 1194620 w 5031192"/>
                <a:gd name="connsiteY38" fmla="*/ 1881297 h 2721955"/>
                <a:gd name="connsiteX39" fmla="*/ 1216742 w 5031192"/>
                <a:gd name="connsiteY39" fmla="*/ 1873923 h 2721955"/>
                <a:gd name="connsiteX40" fmla="*/ 1275736 w 5031192"/>
                <a:gd name="connsiteY40" fmla="*/ 1844426 h 2721955"/>
                <a:gd name="connsiteX41" fmla="*/ 1297858 w 5031192"/>
                <a:gd name="connsiteY41" fmla="*/ 1837052 h 2721955"/>
                <a:gd name="connsiteX42" fmla="*/ 1319981 w 5031192"/>
                <a:gd name="connsiteY42" fmla="*/ 1829678 h 2721955"/>
                <a:gd name="connsiteX43" fmla="*/ 1334729 w 5031192"/>
                <a:gd name="connsiteY43" fmla="*/ 1814929 h 2721955"/>
                <a:gd name="connsiteX44" fmla="*/ 1378974 w 5031192"/>
                <a:gd name="connsiteY44" fmla="*/ 1800181 h 2721955"/>
                <a:gd name="connsiteX45" fmla="*/ 1437968 w 5031192"/>
                <a:gd name="connsiteY45" fmla="*/ 1770684 h 2721955"/>
                <a:gd name="connsiteX46" fmla="*/ 1460091 w 5031192"/>
                <a:gd name="connsiteY46" fmla="*/ 1763310 h 2721955"/>
                <a:gd name="connsiteX47" fmla="*/ 1482213 w 5031192"/>
                <a:gd name="connsiteY47" fmla="*/ 1748562 h 2721955"/>
                <a:gd name="connsiteX48" fmla="*/ 1512356 w 5031192"/>
                <a:gd name="connsiteY48" fmla="*/ 1739971 h 2721955"/>
                <a:gd name="connsiteX49" fmla="*/ 1562187 w 5031192"/>
                <a:gd name="connsiteY49" fmla="*/ 1717203 h 2721955"/>
                <a:gd name="connsiteX50" fmla="*/ 1592826 w 5031192"/>
                <a:gd name="connsiteY50" fmla="*/ 1682194 h 2721955"/>
                <a:gd name="connsiteX51" fmla="*/ 1614949 w 5031192"/>
                <a:gd name="connsiteY51" fmla="*/ 1674820 h 2721955"/>
                <a:gd name="connsiteX52" fmla="*/ 1629697 w 5031192"/>
                <a:gd name="connsiteY52" fmla="*/ 1660071 h 2721955"/>
                <a:gd name="connsiteX53" fmla="*/ 1673942 w 5031192"/>
                <a:gd name="connsiteY53" fmla="*/ 1630574 h 2721955"/>
                <a:gd name="connsiteX54" fmla="*/ 1710813 w 5031192"/>
                <a:gd name="connsiteY54" fmla="*/ 1608452 h 2721955"/>
                <a:gd name="connsiteX55" fmla="*/ 1725562 w 5031192"/>
                <a:gd name="connsiteY55" fmla="*/ 1593704 h 2721955"/>
                <a:gd name="connsiteX56" fmla="*/ 1769807 w 5031192"/>
                <a:gd name="connsiteY56" fmla="*/ 1564207 h 2721955"/>
                <a:gd name="connsiteX57" fmla="*/ 1784555 w 5031192"/>
                <a:gd name="connsiteY57" fmla="*/ 1549458 h 2721955"/>
                <a:gd name="connsiteX58" fmla="*/ 1799304 w 5031192"/>
                <a:gd name="connsiteY58" fmla="*/ 1527336 h 2721955"/>
                <a:gd name="connsiteX59" fmla="*/ 1865671 w 5031192"/>
                <a:gd name="connsiteY59" fmla="*/ 1515095 h 2721955"/>
                <a:gd name="connsiteX60" fmla="*/ 1939413 w 5031192"/>
                <a:gd name="connsiteY60" fmla="*/ 1468342 h 2721955"/>
                <a:gd name="connsiteX61" fmla="*/ 1961536 w 5031192"/>
                <a:gd name="connsiteY61" fmla="*/ 1460968 h 2721955"/>
                <a:gd name="connsiteX62" fmla="*/ 1983658 w 5031192"/>
                <a:gd name="connsiteY62" fmla="*/ 1446220 h 2721955"/>
                <a:gd name="connsiteX63" fmla="*/ 2020529 w 5031192"/>
                <a:gd name="connsiteY63" fmla="*/ 1409349 h 2721955"/>
                <a:gd name="connsiteX64" fmla="*/ 2086897 w 5031192"/>
                <a:gd name="connsiteY64" fmla="*/ 1372478 h 2721955"/>
                <a:gd name="connsiteX65" fmla="*/ 2092408 w 5031192"/>
                <a:gd name="connsiteY65" fmla="*/ 1345414 h 2721955"/>
                <a:gd name="connsiteX66" fmla="*/ 2145245 w 5031192"/>
                <a:gd name="connsiteY66" fmla="*/ 1316563 h 2721955"/>
                <a:gd name="connsiteX67" fmla="*/ 2175387 w 5031192"/>
                <a:gd name="connsiteY67" fmla="*/ 1291362 h 2721955"/>
                <a:gd name="connsiteX68" fmla="*/ 2190136 w 5031192"/>
                <a:gd name="connsiteY68" fmla="*/ 1276613 h 2721955"/>
                <a:gd name="connsiteX69" fmla="*/ 2204884 w 5031192"/>
                <a:gd name="connsiteY69" fmla="*/ 1254491 h 2721955"/>
                <a:gd name="connsiteX70" fmla="*/ 2227007 w 5031192"/>
                <a:gd name="connsiteY70" fmla="*/ 1247116 h 2721955"/>
                <a:gd name="connsiteX71" fmla="*/ 2271252 w 5031192"/>
                <a:gd name="connsiteY71" fmla="*/ 1217620 h 2721955"/>
                <a:gd name="connsiteX72" fmla="*/ 2300749 w 5031192"/>
                <a:gd name="connsiteY72" fmla="*/ 1188123 h 2721955"/>
                <a:gd name="connsiteX73" fmla="*/ 2337620 w 5031192"/>
                <a:gd name="connsiteY73" fmla="*/ 1158626 h 2721955"/>
                <a:gd name="connsiteX74" fmla="*/ 2389239 w 5031192"/>
                <a:gd name="connsiteY74" fmla="*/ 1151252 h 2721955"/>
                <a:gd name="connsiteX75" fmla="*/ 2433484 w 5031192"/>
                <a:gd name="connsiteY75" fmla="*/ 1136504 h 2721955"/>
                <a:gd name="connsiteX76" fmla="*/ 2455607 w 5031192"/>
                <a:gd name="connsiteY76" fmla="*/ 1121755 h 2721955"/>
                <a:gd name="connsiteX77" fmla="*/ 2499852 w 5031192"/>
                <a:gd name="connsiteY77" fmla="*/ 1107007 h 2721955"/>
                <a:gd name="connsiteX78" fmla="*/ 2544097 w 5031192"/>
                <a:gd name="connsiteY78" fmla="*/ 1092258 h 2721955"/>
                <a:gd name="connsiteX79" fmla="*/ 2566220 w 5031192"/>
                <a:gd name="connsiteY79" fmla="*/ 1084884 h 2721955"/>
                <a:gd name="connsiteX80" fmla="*/ 2585263 w 5031192"/>
                <a:gd name="connsiteY80" fmla="*/ 1057821 h 2721955"/>
                <a:gd name="connsiteX81" fmla="*/ 2609248 w 5031192"/>
                <a:gd name="connsiteY81" fmla="*/ 1036914 h 2721955"/>
                <a:gd name="connsiteX82" fmla="*/ 2676833 w 5031192"/>
                <a:gd name="connsiteY82" fmla="*/ 1033265 h 2721955"/>
                <a:gd name="connsiteX83" fmla="*/ 2691581 w 5031192"/>
                <a:gd name="connsiteY83" fmla="*/ 1018516 h 2721955"/>
                <a:gd name="connsiteX84" fmla="*/ 2713704 w 5031192"/>
                <a:gd name="connsiteY84" fmla="*/ 1003768 h 2721955"/>
                <a:gd name="connsiteX85" fmla="*/ 2765323 w 5031192"/>
                <a:gd name="connsiteY85" fmla="*/ 952149 h 2721955"/>
                <a:gd name="connsiteX86" fmla="*/ 2794820 w 5031192"/>
                <a:gd name="connsiteY86" fmla="*/ 922652 h 2721955"/>
                <a:gd name="connsiteX87" fmla="*/ 2839065 w 5031192"/>
                <a:gd name="connsiteY87" fmla="*/ 914706 h 2721955"/>
                <a:gd name="connsiteX88" fmla="*/ 2905507 w 5031192"/>
                <a:gd name="connsiteY88" fmla="*/ 880270 h 2721955"/>
                <a:gd name="connsiteX89" fmla="*/ 3045542 w 5031192"/>
                <a:gd name="connsiteY89" fmla="*/ 841536 h 2721955"/>
                <a:gd name="connsiteX90" fmla="*/ 3104536 w 5031192"/>
                <a:gd name="connsiteY90" fmla="*/ 812039 h 2721955"/>
                <a:gd name="connsiteX91" fmla="*/ 3126658 w 5031192"/>
                <a:gd name="connsiteY91" fmla="*/ 804665 h 2721955"/>
                <a:gd name="connsiteX92" fmla="*/ 3141407 w 5031192"/>
                <a:gd name="connsiteY92" fmla="*/ 789916 h 2721955"/>
                <a:gd name="connsiteX93" fmla="*/ 3193026 w 5031192"/>
                <a:gd name="connsiteY93" fmla="*/ 767794 h 2721955"/>
                <a:gd name="connsiteX94" fmla="*/ 3207774 w 5031192"/>
                <a:gd name="connsiteY94" fmla="*/ 753045 h 2721955"/>
                <a:gd name="connsiteX95" fmla="*/ 3244645 w 5031192"/>
                <a:gd name="connsiteY95" fmla="*/ 745671 h 2721955"/>
                <a:gd name="connsiteX96" fmla="*/ 3288171 w 5031192"/>
                <a:gd name="connsiteY96" fmla="*/ 715529 h 2721955"/>
                <a:gd name="connsiteX97" fmla="*/ 3335569 w 5031192"/>
                <a:gd name="connsiteY97" fmla="*/ 702642 h 2721955"/>
                <a:gd name="connsiteX98" fmla="*/ 3347240 w 5031192"/>
                <a:gd name="connsiteY98" fmla="*/ 671283 h 2721955"/>
                <a:gd name="connsiteX99" fmla="*/ 3394562 w 5031192"/>
                <a:gd name="connsiteY99" fmla="*/ 646082 h 2721955"/>
                <a:gd name="connsiteX100" fmla="*/ 3451123 w 5031192"/>
                <a:gd name="connsiteY100" fmla="*/ 627684 h 2721955"/>
                <a:gd name="connsiteX101" fmla="*/ 3480620 w 5031192"/>
                <a:gd name="connsiteY101" fmla="*/ 620310 h 2721955"/>
                <a:gd name="connsiteX102" fmla="*/ 3502742 w 5031192"/>
                <a:gd name="connsiteY102" fmla="*/ 605562 h 2721955"/>
                <a:gd name="connsiteX103" fmla="*/ 3539613 w 5031192"/>
                <a:gd name="connsiteY103" fmla="*/ 568691 h 2721955"/>
                <a:gd name="connsiteX104" fmla="*/ 3561736 w 5031192"/>
                <a:gd name="connsiteY104" fmla="*/ 561316 h 2721955"/>
                <a:gd name="connsiteX105" fmla="*/ 3620729 w 5031192"/>
                <a:gd name="connsiteY105" fmla="*/ 546568 h 2721955"/>
                <a:gd name="connsiteX106" fmla="*/ 3664974 w 5031192"/>
                <a:gd name="connsiteY106" fmla="*/ 531820 h 2721955"/>
                <a:gd name="connsiteX107" fmla="*/ 3709220 w 5031192"/>
                <a:gd name="connsiteY107" fmla="*/ 509697 h 2721955"/>
                <a:gd name="connsiteX108" fmla="*/ 3753465 w 5031192"/>
                <a:gd name="connsiteY108" fmla="*/ 494949 h 2721955"/>
                <a:gd name="connsiteX109" fmla="*/ 3790336 w 5031192"/>
                <a:gd name="connsiteY109" fmla="*/ 472826 h 2721955"/>
                <a:gd name="connsiteX110" fmla="*/ 3812458 w 5031192"/>
                <a:gd name="connsiteY110" fmla="*/ 458078 h 2721955"/>
                <a:gd name="connsiteX111" fmla="*/ 3827207 w 5031192"/>
                <a:gd name="connsiteY111" fmla="*/ 443329 h 2721955"/>
                <a:gd name="connsiteX112" fmla="*/ 3849329 w 5031192"/>
                <a:gd name="connsiteY112" fmla="*/ 435955 h 2721955"/>
                <a:gd name="connsiteX113" fmla="*/ 3908323 w 5031192"/>
                <a:gd name="connsiteY113" fmla="*/ 428009 h 2721955"/>
                <a:gd name="connsiteX114" fmla="*/ 3952568 w 5031192"/>
                <a:gd name="connsiteY114" fmla="*/ 384336 h 2721955"/>
                <a:gd name="connsiteX115" fmla="*/ 4007266 w 5031192"/>
                <a:gd name="connsiteY115" fmla="*/ 354268 h 2721955"/>
                <a:gd name="connsiteX116" fmla="*/ 4043566 w 5031192"/>
                <a:gd name="connsiteY116" fmla="*/ 336441 h 2721955"/>
                <a:gd name="connsiteX117" fmla="*/ 4092753 w 5031192"/>
                <a:gd name="connsiteY117" fmla="*/ 314963 h 2721955"/>
                <a:gd name="connsiteX118" fmla="*/ 4138785 w 5031192"/>
                <a:gd name="connsiteY118" fmla="*/ 278664 h 2721955"/>
                <a:gd name="connsiteX119" fmla="*/ 4181168 w 5031192"/>
                <a:gd name="connsiteY119" fmla="*/ 251600 h 2721955"/>
                <a:gd name="connsiteX120" fmla="*/ 4225413 w 5031192"/>
                <a:gd name="connsiteY120" fmla="*/ 244226 h 2721955"/>
                <a:gd name="connsiteX121" fmla="*/ 4247536 w 5031192"/>
                <a:gd name="connsiteY121" fmla="*/ 229478 h 2721955"/>
                <a:gd name="connsiteX122" fmla="*/ 4277033 w 5031192"/>
                <a:gd name="connsiteY122" fmla="*/ 222104 h 2721955"/>
                <a:gd name="connsiteX123" fmla="*/ 4299155 w 5031192"/>
                <a:gd name="connsiteY123" fmla="*/ 214729 h 2721955"/>
                <a:gd name="connsiteX124" fmla="*/ 4336026 w 5031192"/>
                <a:gd name="connsiteY124" fmla="*/ 185233 h 2721955"/>
                <a:gd name="connsiteX125" fmla="*/ 4350774 w 5031192"/>
                <a:gd name="connsiteY125" fmla="*/ 170484 h 2721955"/>
                <a:gd name="connsiteX126" fmla="*/ 4454013 w 5031192"/>
                <a:gd name="connsiteY126" fmla="*/ 163110 h 2721955"/>
                <a:gd name="connsiteX127" fmla="*/ 4579374 w 5031192"/>
                <a:gd name="connsiteY127" fmla="*/ 133613 h 2721955"/>
                <a:gd name="connsiteX128" fmla="*/ 4616245 w 5031192"/>
                <a:gd name="connsiteY128" fmla="*/ 81994 h 2721955"/>
                <a:gd name="connsiteX129" fmla="*/ 4682613 w 5031192"/>
                <a:gd name="connsiteY129" fmla="*/ 74620 h 2721955"/>
                <a:gd name="connsiteX130" fmla="*/ 4697362 w 5031192"/>
                <a:gd name="connsiteY130" fmla="*/ 45123 h 2721955"/>
                <a:gd name="connsiteX131" fmla="*/ 4970207 w 5031192"/>
                <a:gd name="connsiteY131" fmla="*/ 37749 h 2721955"/>
                <a:gd name="connsiteX132" fmla="*/ 4969562 w 5031192"/>
                <a:gd name="connsiteY132" fmla="*/ 878 h 2721955"/>
                <a:gd name="connsiteX133" fmla="*/ 5031192 w 5031192"/>
                <a:gd name="connsiteY133" fmla="*/ 0 h 2721955"/>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117987 w 5031192"/>
                <a:gd name="connsiteY4" fmla="*/ 2626091 h 2721955"/>
                <a:gd name="connsiteX5" fmla="*/ 154858 w 5031192"/>
                <a:gd name="connsiteY5" fmla="*/ 2603968 h 2721955"/>
                <a:gd name="connsiteX6" fmla="*/ 206478 w 5031192"/>
                <a:gd name="connsiteY6" fmla="*/ 2567097 h 2721955"/>
                <a:gd name="connsiteX7" fmla="*/ 250723 w 5031192"/>
                <a:gd name="connsiteY7" fmla="*/ 2538891 h 2721955"/>
                <a:gd name="connsiteX8" fmla="*/ 282082 w 5031192"/>
                <a:gd name="connsiteY8" fmla="*/ 2509965 h 2721955"/>
                <a:gd name="connsiteX9" fmla="*/ 309716 w 5031192"/>
                <a:gd name="connsiteY9" fmla="*/ 2478607 h 2721955"/>
                <a:gd name="connsiteX10" fmla="*/ 346587 w 5031192"/>
                <a:gd name="connsiteY10" fmla="*/ 2456484 h 2721955"/>
                <a:gd name="connsiteX11" fmla="*/ 376084 w 5031192"/>
                <a:gd name="connsiteY11" fmla="*/ 2426987 h 2721955"/>
                <a:gd name="connsiteX12" fmla="*/ 390833 w 5031192"/>
                <a:gd name="connsiteY12" fmla="*/ 2412239 h 2721955"/>
                <a:gd name="connsiteX13" fmla="*/ 412955 w 5031192"/>
                <a:gd name="connsiteY13" fmla="*/ 2404865 h 2721955"/>
                <a:gd name="connsiteX14" fmla="*/ 420329 w 5031192"/>
                <a:gd name="connsiteY14" fmla="*/ 2382742 h 2721955"/>
                <a:gd name="connsiteX15" fmla="*/ 449826 w 5031192"/>
                <a:gd name="connsiteY15" fmla="*/ 2353245 h 2721955"/>
                <a:gd name="connsiteX16" fmla="*/ 471949 w 5031192"/>
                <a:gd name="connsiteY16" fmla="*/ 2316374 h 2721955"/>
                <a:gd name="connsiteX17" fmla="*/ 494717 w 5031192"/>
                <a:gd name="connsiteY17" fmla="*/ 2303489 h 2721955"/>
                <a:gd name="connsiteX18" fmla="*/ 510681 w 5031192"/>
                <a:gd name="connsiteY18" fmla="*/ 2288740 h 2721955"/>
                <a:gd name="connsiteX19" fmla="*/ 540824 w 5031192"/>
                <a:gd name="connsiteY19" fmla="*/ 2277070 h 2721955"/>
                <a:gd name="connsiteX20" fmla="*/ 585641 w 5031192"/>
                <a:gd name="connsiteY20" fmla="*/ 2258027 h 2721955"/>
                <a:gd name="connsiteX21" fmla="*/ 626235 w 5031192"/>
                <a:gd name="connsiteY21" fmla="*/ 2241416 h 2721955"/>
                <a:gd name="connsiteX22" fmla="*/ 652653 w 5031192"/>
                <a:gd name="connsiteY22" fmla="*/ 2204545 h 2721955"/>
                <a:gd name="connsiteX23" fmla="*/ 678426 w 5031192"/>
                <a:gd name="connsiteY23" fmla="*/ 2178127 h 2721955"/>
                <a:gd name="connsiteX24" fmla="*/ 730045 w 5031192"/>
                <a:gd name="connsiteY24" fmla="*/ 2144336 h 2721955"/>
                <a:gd name="connsiteX25" fmla="*/ 789039 w 5031192"/>
                <a:gd name="connsiteY25" fmla="*/ 2102523 h 2721955"/>
                <a:gd name="connsiteX26" fmla="*/ 811162 w 5031192"/>
                <a:gd name="connsiteY26" fmla="*/ 2095149 h 2721955"/>
                <a:gd name="connsiteX27" fmla="*/ 825910 w 5031192"/>
                <a:gd name="connsiteY27" fmla="*/ 2080400 h 2721955"/>
                <a:gd name="connsiteX28" fmla="*/ 870155 w 5031192"/>
                <a:gd name="connsiteY28" fmla="*/ 2050904 h 2721955"/>
                <a:gd name="connsiteX29" fmla="*/ 907026 w 5031192"/>
                <a:gd name="connsiteY29" fmla="*/ 2021407 h 2721955"/>
                <a:gd name="connsiteX30" fmla="*/ 958075 w 5031192"/>
                <a:gd name="connsiteY30" fmla="*/ 2007304 h 2721955"/>
                <a:gd name="connsiteX31" fmla="*/ 983847 w 5031192"/>
                <a:gd name="connsiteY31" fmla="*/ 1992556 h 2721955"/>
                <a:gd name="connsiteX32" fmla="*/ 1047136 w 5031192"/>
                <a:gd name="connsiteY32" fmla="*/ 1955039 h 2721955"/>
                <a:gd name="connsiteX33" fmla="*/ 1078495 w 5031192"/>
                <a:gd name="connsiteY33" fmla="*/ 1956901 h 2721955"/>
                <a:gd name="connsiteX34" fmla="*/ 1113504 w 5031192"/>
                <a:gd name="connsiteY34" fmla="*/ 1925542 h 2721955"/>
                <a:gd name="connsiteX35" fmla="*/ 1135626 w 5031192"/>
                <a:gd name="connsiteY35" fmla="*/ 1910794 h 2721955"/>
                <a:gd name="connsiteX36" fmla="*/ 1150374 w 5031192"/>
                <a:gd name="connsiteY36" fmla="*/ 1896045 h 2721955"/>
                <a:gd name="connsiteX37" fmla="*/ 1194620 w 5031192"/>
                <a:gd name="connsiteY37" fmla="*/ 1881297 h 2721955"/>
                <a:gd name="connsiteX38" fmla="*/ 1216742 w 5031192"/>
                <a:gd name="connsiteY38" fmla="*/ 1873923 h 2721955"/>
                <a:gd name="connsiteX39" fmla="*/ 1275736 w 5031192"/>
                <a:gd name="connsiteY39" fmla="*/ 1844426 h 2721955"/>
                <a:gd name="connsiteX40" fmla="*/ 1297858 w 5031192"/>
                <a:gd name="connsiteY40" fmla="*/ 1837052 h 2721955"/>
                <a:gd name="connsiteX41" fmla="*/ 1319981 w 5031192"/>
                <a:gd name="connsiteY41" fmla="*/ 1829678 h 2721955"/>
                <a:gd name="connsiteX42" fmla="*/ 1334729 w 5031192"/>
                <a:gd name="connsiteY42" fmla="*/ 1814929 h 2721955"/>
                <a:gd name="connsiteX43" fmla="*/ 1378974 w 5031192"/>
                <a:gd name="connsiteY43" fmla="*/ 1800181 h 2721955"/>
                <a:gd name="connsiteX44" fmla="*/ 1437968 w 5031192"/>
                <a:gd name="connsiteY44" fmla="*/ 1770684 h 2721955"/>
                <a:gd name="connsiteX45" fmla="*/ 1460091 w 5031192"/>
                <a:gd name="connsiteY45" fmla="*/ 1763310 h 2721955"/>
                <a:gd name="connsiteX46" fmla="*/ 1482213 w 5031192"/>
                <a:gd name="connsiteY46" fmla="*/ 1748562 h 2721955"/>
                <a:gd name="connsiteX47" fmla="*/ 1512356 w 5031192"/>
                <a:gd name="connsiteY47" fmla="*/ 1739971 h 2721955"/>
                <a:gd name="connsiteX48" fmla="*/ 1562187 w 5031192"/>
                <a:gd name="connsiteY48" fmla="*/ 1717203 h 2721955"/>
                <a:gd name="connsiteX49" fmla="*/ 1592826 w 5031192"/>
                <a:gd name="connsiteY49" fmla="*/ 1682194 h 2721955"/>
                <a:gd name="connsiteX50" fmla="*/ 1614949 w 5031192"/>
                <a:gd name="connsiteY50" fmla="*/ 1674820 h 2721955"/>
                <a:gd name="connsiteX51" fmla="*/ 1629697 w 5031192"/>
                <a:gd name="connsiteY51" fmla="*/ 1660071 h 2721955"/>
                <a:gd name="connsiteX52" fmla="*/ 1673942 w 5031192"/>
                <a:gd name="connsiteY52" fmla="*/ 1630574 h 2721955"/>
                <a:gd name="connsiteX53" fmla="*/ 1710813 w 5031192"/>
                <a:gd name="connsiteY53" fmla="*/ 1608452 h 2721955"/>
                <a:gd name="connsiteX54" fmla="*/ 1725562 w 5031192"/>
                <a:gd name="connsiteY54" fmla="*/ 1593704 h 2721955"/>
                <a:gd name="connsiteX55" fmla="*/ 1769807 w 5031192"/>
                <a:gd name="connsiteY55" fmla="*/ 1564207 h 2721955"/>
                <a:gd name="connsiteX56" fmla="*/ 1784555 w 5031192"/>
                <a:gd name="connsiteY56" fmla="*/ 1549458 h 2721955"/>
                <a:gd name="connsiteX57" fmla="*/ 1799304 w 5031192"/>
                <a:gd name="connsiteY57" fmla="*/ 1527336 h 2721955"/>
                <a:gd name="connsiteX58" fmla="*/ 1865671 w 5031192"/>
                <a:gd name="connsiteY58" fmla="*/ 1515095 h 2721955"/>
                <a:gd name="connsiteX59" fmla="*/ 1939413 w 5031192"/>
                <a:gd name="connsiteY59" fmla="*/ 1468342 h 2721955"/>
                <a:gd name="connsiteX60" fmla="*/ 1961536 w 5031192"/>
                <a:gd name="connsiteY60" fmla="*/ 1460968 h 2721955"/>
                <a:gd name="connsiteX61" fmla="*/ 1983658 w 5031192"/>
                <a:gd name="connsiteY61" fmla="*/ 1446220 h 2721955"/>
                <a:gd name="connsiteX62" fmla="*/ 2020529 w 5031192"/>
                <a:gd name="connsiteY62" fmla="*/ 1409349 h 2721955"/>
                <a:gd name="connsiteX63" fmla="*/ 2086897 w 5031192"/>
                <a:gd name="connsiteY63" fmla="*/ 1372478 h 2721955"/>
                <a:gd name="connsiteX64" fmla="*/ 2092408 w 5031192"/>
                <a:gd name="connsiteY64" fmla="*/ 1345414 h 2721955"/>
                <a:gd name="connsiteX65" fmla="*/ 2145245 w 5031192"/>
                <a:gd name="connsiteY65" fmla="*/ 1316563 h 2721955"/>
                <a:gd name="connsiteX66" fmla="*/ 2175387 w 5031192"/>
                <a:gd name="connsiteY66" fmla="*/ 1291362 h 2721955"/>
                <a:gd name="connsiteX67" fmla="*/ 2190136 w 5031192"/>
                <a:gd name="connsiteY67" fmla="*/ 1276613 h 2721955"/>
                <a:gd name="connsiteX68" fmla="*/ 2204884 w 5031192"/>
                <a:gd name="connsiteY68" fmla="*/ 1254491 h 2721955"/>
                <a:gd name="connsiteX69" fmla="*/ 2227007 w 5031192"/>
                <a:gd name="connsiteY69" fmla="*/ 1247116 h 2721955"/>
                <a:gd name="connsiteX70" fmla="*/ 2271252 w 5031192"/>
                <a:gd name="connsiteY70" fmla="*/ 1217620 h 2721955"/>
                <a:gd name="connsiteX71" fmla="*/ 2300749 w 5031192"/>
                <a:gd name="connsiteY71" fmla="*/ 1188123 h 2721955"/>
                <a:gd name="connsiteX72" fmla="*/ 2337620 w 5031192"/>
                <a:gd name="connsiteY72" fmla="*/ 1158626 h 2721955"/>
                <a:gd name="connsiteX73" fmla="*/ 2389239 w 5031192"/>
                <a:gd name="connsiteY73" fmla="*/ 1151252 h 2721955"/>
                <a:gd name="connsiteX74" fmla="*/ 2433484 w 5031192"/>
                <a:gd name="connsiteY74" fmla="*/ 1136504 h 2721955"/>
                <a:gd name="connsiteX75" fmla="*/ 2455607 w 5031192"/>
                <a:gd name="connsiteY75" fmla="*/ 1121755 h 2721955"/>
                <a:gd name="connsiteX76" fmla="*/ 2499852 w 5031192"/>
                <a:gd name="connsiteY76" fmla="*/ 1107007 h 2721955"/>
                <a:gd name="connsiteX77" fmla="*/ 2544097 w 5031192"/>
                <a:gd name="connsiteY77" fmla="*/ 1092258 h 2721955"/>
                <a:gd name="connsiteX78" fmla="*/ 2566220 w 5031192"/>
                <a:gd name="connsiteY78" fmla="*/ 1084884 h 2721955"/>
                <a:gd name="connsiteX79" fmla="*/ 2585263 w 5031192"/>
                <a:gd name="connsiteY79" fmla="*/ 1057821 h 2721955"/>
                <a:gd name="connsiteX80" fmla="*/ 2609248 w 5031192"/>
                <a:gd name="connsiteY80" fmla="*/ 1036914 h 2721955"/>
                <a:gd name="connsiteX81" fmla="*/ 2676833 w 5031192"/>
                <a:gd name="connsiteY81" fmla="*/ 1033265 h 2721955"/>
                <a:gd name="connsiteX82" fmla="*/ 2691581 w 5031192"/>
                <a:gd name="connsiteY82" fmla="*/ 1018516 h 2721955"/>
                <a:gd name="connsiteX83" fmla="*/ 2713704 w 5031192"/>
                <a:gd name="connsiteY83" fmla="*/ 1003768 h 2721955"/>
                <a:gd name="connsiteX84" fmla="*/ 2765323 w 5031192"/>
                <a:gd name="connsiteY84" fmla="*/ 952149 h 2721955"/>
                <a:gd name="connsiteX85" fmla="*/ 2794820 w 5031192"/>
                <a:gd name="connsiteY85" fmla="*/ 922652 h 2721955"/>
                <a:gd name="connsiteX86" fmla="*/ 2839065 w 5031192"/>
                <a:gd name="connsiteY86" fmla="*/ 914706 h 2721955"/>
                <a:gd name="connsiteX87" fmla="*/ 2905507 w 5031192"/>
                <a:gd name="connsiteY87" fmla="*/ 880270 h 2721955"/>
                <a:gd name="connsiteX88" fmla="*/ 3045542 w 5031192"/>
                <a:gd name="connsiteY88" fmla="*/ 841536 h 2721955"/>
                <a:gd name="connsiteX89" fmla="*/ 3104536 w 5031192"/>
                <a:gd name="connsiteY89" fmla="*/ 812039 h 2721955"/>
                <a:gd name="connsiteX90" fmla="*/ 3126658 w 5031192"/>
                <a:gd name="connsiteY90" fmla="*/ 804665 h 2721955"/>
                <a:gd name="connsiteX91" fmla="*/ 3141407 w 5031192"/>
                <a:gd name="connsiteY91" fmla="*/ 789916 h 2721955"/>
                <a:gd name="connsiteX92" fmla="*/ 3193026 w 5031192"/>
                <a:gd name="connsiteY92" fmla="*/ 767794 h 2721955"/>
                <a:gd name="connsiteX93" fmla="*/ 3207774 w 5031192"/>
                <a:gd name="connsiteY93" fmla="*/ 753045 h 2721955"/>
                <a:gd name="connsiteX94" fmla="*/ 3244645 w 5031192"/>
                <a:gd name="connsiteY94" fmla="*/ 745671 h 2721955"/>
                <a:gd name="connsiteX95" fmla="*/ 3288171 w 5031192"/>
                <a:gd name="connsiteY95" fmla="*/ 715529 h 2721955"/>
                <a:gd name="connsiteX96" fmla="*/ 3335569 w 5031192"/>
                <a:gd name="connsiteY96" fmla="*/ 702642 h 2721955"/>
                <a:gd name="connsiteX97" fmla="*/ 3347240 w 5031192"/>
                <a:gd name="connsiteY97" fmla="*/ 671283 h 2721955"/>
                <a:gd name="connsiteX98" fmla="*/ 3394562 w 5031192"/>
                <a:gd name="connsiteY98" fmla="*/ 646082 h 2721955"/>
                <a:gd name="connsiteX99" fmla="*/ 3451123 w 5031192"/>
                <a:gd name="connsiteY99" fmla="*/ 627684 h 2721955"/>
                <a:gd name="connsiteX100" fmla="*/ 3480620 w 5031192"/>
                <a:gd name="connsiteY100" fmla="*/ 620310 h 2721955"/>
                <a:gd name="connsiteX101" fmla="*/ 3502742 w 5031192"/>
                <a:gd name="connsiteY101" fmla="*/ 605562 h 2721955"/>
                <a:gd name="connsiteX102" fmla="*/ 3539613 w 5031192"/>
                <a:gd name="connsiteY102" fmla="*/ 568691 h 2721955"/>
                <a:gd name="connsiteX103" fmla="*/ 3561736 w 5031192"/>
                <a:gd name="connsiteY103" fmla="*/ 561316 h 2721955"/>
                <a:gd name="connsiteX104" fmla="*/ 3620729 w 5031192"/>
                <a:gd name="connsiteY104" fmla="*/ 546568 h 2721955"/>
                <a:gd name="connsiteX105" fmla="*/ 3664974 w 5031192"/>
                <a:gd name="connsiteY105" fmla="*/ 531820 h 2721955"/>
                <a:gd name="connsiteX106" fmla="*/ 3709220 w 5031192"/>
                <a:gd name="connsiteY106" fmla="*/ 509697 h 2721955"/>
                <a:gd name="connsiteX107" fmla="*/ 3753465 w 5031192"/>
                <a:gd name="connsiteY107" fmla="*/ 494949 h 2721955"/>
                <a:gd name="connsiteX108" fmla="*/ 3790336 w 5031192"/>
                <a:gd name="connsiteY108" fmla="*/ 472826 h 2721955"/>
                <a:gd name="connsiteX109" fmla="*/ 3812458 w 5031192"/>
                <a:gd name="connsiteY109" fmla="*/ 458078 h 2721955"/>
                <a:gd name="connsiteX110" fmla="*/ 3827207 w 5031192"/>
                <a:gd name="connsiteY110" fmla="*/ 443329 h 2721955"/>
                <a:gd name="connsiteX111" fmla="*/ 3849329 w 5031192"/>
                <a:gd name="connsiteY111" fmla="*/ 435955 h 2721955"/>
                <a:gd name="connsiteX112" fmla="*/ 3908323 w 5031192"/>
                <a:gd name="connsiteY112" fmla="*/ 428009 h 2721955"/>
                <a:gd name="connsiteX113" fmla="*/ 3952568 w 5031192"/>
                <a:gd name="connsiteY113" fmla="*/ 384336 h 2721955"/>
                <a:gd name="connsiteX114" fmla="*/ 4007266 w 5031192"/>
                <a:gd name="connsiteY114" fmla="*/ 354268 h 2721955"/>
                <a:gd name="connsiteX115" fmla="*/ 4043566 w 5031192"/>
                <a:gd name="connsiteY115" fmla="*/ 336441 h 2721955"/>
                <a:gd name="connsiteX116" fmla="*/ 4092753 w 5031192"/>
                <a:gd name="connsiteY116" fmla="*/ 314963 h 2721955"/>
                <a:gd name="connsiteX117" fmla="*/ 4138785 w 5031192"/>
                <a:gd name="connsiteY117" fmla="*/ 278664 h 2721955"/>
                <a:gd name="connsiteX118" fmla="*/ 4181168 w 5031192"/>
                <a:gd name="connsiteY118" fmla="*/ 251600 h 2721955"/>
                <a:gd name="connsiteX119" fmla="*/ 4225413 w 5031192"/>
                <a:gd name="connsiteY119" fmla="*/ 244226 h 2721955"/>
                <a:gd name="connsiteX120" fmla="*/ 4247536 w 5031192"/>
                <a:gd name="connsiteY120" fmla="*/ 229478 h 2721955"/>
                <a:gd name="connsiteX121" fmla="*/ 4277033 w 5031192"/>
                <a:gd name="connsiteY121" fmla="*/ 222104 h 2721955"/>
                <a:gd name="connsiteX122" fmla="*/ 4299155 w 5031192"/>
                <a:gd name="connsiteY122" fmla="*/ 214729 h 2721955"/>
                <a:gd name="connsiteX123" fmla="*/ 4336026 w 5031192"/>
                <a:gd name="connsiteY123" fmla="*/ 185233 h 2721955"/>
                <a:gd name="connsiteX124" fmla="*/ 4350774 w 5031192"/>
                <a:gd name="connsiteY124" fmla="*/ 170484 h 2721955"/>
                <a:gd name="connsiteX125" fmla="*/ 4454013 w 5031192"/>
                <a:gd name="connsiteY125" fmla="*/ 163110 h 2721955"/>
                <a:gd name="connsiteX126" fmla="*/ 4579374 w 5031192"/>
                <a:gd name="connsiteY126" fmla="*/ 133613 h 2721955"/>
                <a:gd name="connsiteX127" fmla="*/ 4616245 w 5031192"/>
                <a:gd name="connsiteY127" fmla="*/ 81994 h 2721955"/>
                <a:gd name="connsiteX128" fmla="*/ 4682613 w 5031192"/>
                <a:gd name="connsiteY128" fmla="*/ 74620 h 2721955"/>
                <a:gd name="connsiteX129" fmla="*/ 4697362 w 5031192"/>
                <a:gd name="connsiteY129" fmla="*/ 45123 h 2721955"/>
                <a:gd name="connsiteX130" fmla="*/ 4970207 w 5031192"/>
                <a:gd name="connsiteY130" fmla="*/ 37749 h 2721955"/>
                <a:gd name="connsiteX131" fmla="*/ 4969562 w 5031192"/>
                <a:gd name="connsiteY131" fmla="*/ 878 h 2721955"/>
                <a:gd name="connsiteX132" fmla="*/ 5031192 w 5031192"/>
                <a:gd name="connsiteY132" fmla="*/ 0 h 27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031192" h="2721955">
                  <a:moveTo>
                    <a:pt x="0" y="2721955"/>
                  </a:moveTo>
                  <a:lnTo>
                    <a:pt x="0" y="2721955"/>
                  </a:lnTo>
                  <a:cubicBezTo>
                    <a:pt x="14748" y="2704749"/>
                    <a:pt x="29189" y="2687274"/>
                    <a:pt x="44245" y="2670336"/>
                  </a:cubicBezTo>
                  <a:cubicBezTo>
                    <a:pt x="48864" y="2665139"/>
                    <a:pt x="46704" y="2662961"/>
                    <a:pt x="58994" y="2655587"/>
                  </a:cubicBezTo>
                  <a:cubicBezTo>
                    <a:pt x="71284" y="2648213"/>
                    <a:pt x="102010" y="2634694"/>
                    <a:pt x="117987" y="2626091"/>
                  </a:cubicBezTo>
                  <a:cubicBezTo>
                    <a:pt x="133964" y="2617488"/>
                    <a:pt x="92192" y="2624857"/>
                    <a:pt x="154858" y="2603968"/>
                  </a:cubicBezTo>
                  <a:cubicBezTo>
                    <a:pt x="189851" y="2568975"/>
                    <a:pt x="171163" y="2578868"/>
                    <a:pt x="206478" y="2567097"/>
                  </a:cubicBezTo>
                  <a:cubicBezTo>
                    <a:pt x="208923" y="2563429"/>
                    <a:pt x="238122" y="2548413"/>
                    <a:pt x="250723" y="2538891"/>
                  </a:cubicBezTo>
                  <a:cubicBezTo>
                    <a:pt x="263324" y="2529369"/>
                    <a:pt x="274708" y="2512423"/>
                    <a:pt x="282082" y="2509965"/>
                  </a:cubicBezTo>
                  <a:cubicBezTo>
                    <a:pt x="319456" y="2472594"/>
                    <a:pt x="298965" y="2487521"/>
                    <a:pt x="309716" y="2478607"/>
                  </a:cubicBezTo>
                  <a:cubicBezTo>
                    <a:pt x="320467" y="2469693"/>
                    <a:pt x="283921" y="2477373"/>
                    <a:pt x="346587" y="2456484"/>
                  </a:cubicBezTo>
                  <a:lnTo>
                    <a:pt x="376084" y="2426987"/>
                  </a:lnTo>
                  <a:cubicBezTo>
                    <a:pt x="381000" y="2422071"/>
                    <a:pt x="384237" y="2414438"/>
                    <a:pt x="390833" y="2412239"/>
                  </a:cubicBezTo>
                  <a:lnTo>
                    <a:pt x="412955" y="2404865"/>
                  </a:lnTo>
                  <a:cubicBezTo>
                    <a:pt x="415413" y="2397491"/>
                    <a:pt x="415811" y="2389067"/>
                    <a:pt x="420329" y="2382742"/>
                  </a:cubicBezTo>
                  <a:cubicBezTo>
                    <a:pt x="428411" y="2371427"/>
                    <a:pt x="449826" y="2353245"/>
                    <a:pt x="449826" y="2353245"/>
                  </a:cubicBezTo>
                  <a:cubicBezTo>
                    <a:pt x="470715" y="2290579"/>
                    <a:pt x="464467" y="2324667"/>
                    <a:pt x="471949" y="2316374"/>
                  </a:cubicBezTo>
                  <a:cubicBezTo>
                    <a:pt x="479431" y="2308081"/>
                    <a:pt x="488262" y="2308095"/>
                    <a:pt x="494717" y="2303489"/>
                  </a:cubicBezTo>
                  <a:cubicBezTo>
                    <a:pt x="501172" y="2298883"/>
                    <a:pt x="502997" y="2293143"/>
                    <a:pt x="510681" y="2288740"/>
                  </a:cubicBezTo>
                  <a:cubicBezTo>
                    <a:pt x="518366" y="2284337"/>
                    <a:pt x="528331" y="2282189"/>
                    <a:pt x="540824" y="2277070"/>
                  </a:cubicBezTo>
                  <a:cubicBezTo>
                    <a:pt x="553317" y="2271951"/>
                    <a:pt x="571406" y="2263969"/>
                    <a:pt x="585641" y="2258027"/>
                  </a:cubicBezTo>
                  <a:cubicBezTo>
                    <a:pt x="599876" y="2252085"/>
                    <a:pt x="615066" y="2250330"/>
                    <a:pt x="626235" y="2241416"/>
                  </a:cubicBezTo>
                  <a:cubicBezTo>
                    <a:pt x="637404" y="2232502"/>
                    <a:pt x="643955" y="2215093"/>
                    <a:pt x="652653" y="2204545"/>
                  </a:cubicBezTo>
                  <a:cubicBezTo>
                    <a:pt x="661351" y="2193997"/>
                    <a:pt x="665527" y="2188162"/>
                    <a:pt x="678426" y="2178127"/>
                  </a:cubicBezTo>
                  <a:cubicBezTo>
                    <a:pt x="691325" y="2168092"/>
                    <a:pt x="694732" y="2156107"/>
                    <a:pt x="730045" y="2144336"/>
                  </a:cubicBezTo>
                  <a:cubicBezTo>
                    <a:pt x="755787" y="2118594"/>
                    <a:pt x="775520" y="2110721"/>
                    <a:pt x="789039" y="2102523"/>
                  </a:cubicBezTo>
                  <a:cubicBezTo>
                    <a:pt x="802558" y="2094325"/>
                    <a:pt x="803788" y="2097607"/>
                    <a:pt x="811162" y="2095149"/>
                  </a:cubicBezTo>
                  <a:cubicBezTo>
                    <a:pt x="816078" y="2090233"/>
                    <a:pt x="820348" y="2084572"/>
                    <a:pt x="825910" y="2080400"/>
                  </a:cubicBezTo>
                  <a:cubicBezTo>
                    <a:pt x="840090" y="2069765"/>
                    <a:pt x="857621" y="2063438"/>
                    <a:pt x="870155" y="2050904"/>
                  </a:cubicBezTo>
                  <a:cubicBezTo>
                    <a:pt x="920363" y="2000696"/>
                    <a:pt x="892373" y="2028674"/>
                    <a:pt x="907026" y="2021407"/>
                  </a:cubicBezTo>
                  <a:cubicBezTo>
                    <a:pt x="921679" y="2014140"/>
                    <a:pt x="945271" y="2012113"/>
                    <a:pt x="958075" y="2007304"/>
                  </a:cubicBezTo>
                  <a:cubicBezTo>
                    <a:pt x="970879" y="2002495"/>
                    <a:pt x="969004" y="2001267"/>
                    <a:pt x="983847" y="1992556"/>
                  </a:cubicBezTo>
                  <a:cubicBezTo>
                    <a:pt x="998690" y="1983845"/>
                    <a:pt x="1031361" y="1960982"/>
                    <a:pt x="1047136" y="1955039"/>
                  </a:cubicBezTo>
                  <a:cubicBezTo>
                    <a:pt x="1062911" y="1949097"/>
                    <a:pt x="1068042" y="1956280"/>
                    <a:pt x="1078495" y="1956901"/>
                  </a:cubicBezTo>
                  <a:cubicBezTo>
                    <a:pt x="1141892" y="1914635"/>
                    <a:pt x="1103982" y="1933226"/>
                    <a:pt x="1113504" y="1925542"/>
                  </a:cubicBezTo>
                  <a:cubicBezTo>
                    <a:pt x="1123026" y="1917858"/>
                    <a:pt x="1128706" y="1916330"/>
                    <a:pt x="1135626" y="1910794"/>
                  </a:cubicBezTo>
                  <a:cubicBezTo>
                    <a:pt x="1141055" y="1906451"/>
                    <a:pt x="1144155" y="1899154"/>
                    <a:pt x="1150374" y="1896045"/>
                  </a:cubicBezTo>
                  <a:cubicBezTo>
                    <a:pt x="1164279" y="1889092"/>
                    <a:pt x="1179871" y="1886213"/>
                    <a:pt x="1194620" y="1881297"/>
                  </a:cubicBezTo>
                  <a:lnTo>
                    <a:pt x="1216742" y="1873923"/>
                  </a:lnTo>
                  <a:cubicBezTo>
                    <a:pt x="1242484" y="1848181"/>
                    <a:pt x="1224895" y="1861373"/>
                    <a:pt x="1275736" y="1844426"/>
                  </a:cubicBezTo>
                  <a:lnTo>
                    <a:pt x="1297858" y="1837052"/>
                  </a:lnTo>
                  <a:lnTo>
                    <a:pt x="1319981" y="1829678"/>
                  </a:lnTo>
                  <a:cubicBezTo>
                    <a:pt x="1324897" y="1824762"/>
                    <a:pt x="1328511" y="1818038"/>
                    <a:pt x="1334729" y="1814929"/>
                  </a:cubicBezTo>
                  <a:cubicBezTo>
                    <a:pt x="1348634" y="1807976"/>
                    <a:pt x="1378974" y="1800181"/>
                    <a:pt x="1378974" y="1800181"/>
                  </a:cubicBezTo>
                  <a:cubicBezTo>
                    <a:pt x="1404716" y="1774441"/>
                    <a:pt x="1387128" y="1787631"/>
                    <a:pt x="1437968" y="1770684"/>
                  </a:cubicBezTo>
                  <a:lnTo>
                    <a:pt x="1460091" y="1763310"/>
                  </a:lnTo>
                  <a:cubicBezTo>
                    <a:pt x="1467465" y="1758394"/>
                    <a:pt x="1473502" y="1752452"/>
                    <a:pt x="1482213" y="1748562"/>
                  </a:cubicBezTo>
                  <a:cubicBezTo>
                    <a:pt x="1490924" y="1744672"/>
                    <a:pt x="1499027" y="1745197"/>
                    <a:pt x="1512356" y="1739971"/>
                  </a:cubicBezTo>
                  <a:cubicBezTo>
                    <a:pt x="1525685" y="1734745"/>
                    <a:pt x="1554813" y="1719661"/>
                    <a:pt x="1562187" y="1717203"/>
                  </a:cubicBezTo>
                  <a:cubicBezTo>
                    <a:pt x="1602677" y="1676713"/>
                    <a:pt x="1584032" y="1689258"/>
                    <a:pt x="1592826" y="1682194"/>
                  </a:cubicBezTo>
                  <a:cubicBezTo>
                    <a:pt x="1601620" y="1675130"/>
                    <a:pt x="1607575" y="1677278"/>
                    <a:pt x="1614949" y="1674820"/>
                  </a:cubicBezTo>
                  <a:cubicBezTo>
                    <a:pt x="1619865" y="1669904"/>
                    <a:pt x="1624135" y="1664243"/>
                    <a:pt x="1629697" y="1660071"/>
                  </a:cubicBezTo>
                  <a:cubicBezTo>
                    <a:pt x="1643877" y="1649436"/>
                    <a:pt x="1661408" y="1643107"/>
                    <a:pt x="1673942" y="1630574"/>
                  </a:cubicBezTo>
                  <a:cubicBezTo>
                    <a:pt x="1694187" y="1610330"/>
                    <a:pt x="1682095" y="1618025"/>
                    <a:pt x="1710813" y="1608452"/>
                  </a:cubicBezTo>
                  <a:cubicBezTo>
                    <a:pt x="1715729" y="1603536"/>
                    <a:pt x="1720000" y="1597875"/>
                    <a:pt x="1725562" y="1593704"/>
                  </a:cubicBezTo>
                  <a:cubicBezTo>
                    <a:pt x="1739742" y="1583069"/>
                    <a:pt x="1757274" y="1576741"/>
                    <a:pt x="1769807" y="1564207"/>
                  </a:cubicBezTo>
                  <a:cubicBezTo>
                    <a:pt x="1774723" y="1559291"/>
                    <a:pt x="1780212" y="1554887"/>
                    <a:pt x="1784555" y="1549458"/>
                  </a:cubicBezTo>
                  <a:cubicBezTo>
                    <a:pt x="1790091" y="1542537"/>
                    <a:pt x="1785785" y="1533063"/>
                    <a:pt x="1799304" y="1527336"/>
                  </a:cubicBezTo>
                  <a:cubicBezTo>
                    <a:pt x="1812823" y="1521609"/>
                    <a:pt x="1837741" y="1523075"/>
                    <a:pt x="1865671" y="1515095"/>
                  </a:cubicBezTo>
                  <a:cubicBezTo>
                    <a:pt x="1943687" y="1492805"/>
                    <a:pt x="1923435" y="1477363"/>
                    <a:pt x="1939413" y="1468342"/>
                  </a:cubicBezTo>
                  <a:cubicBezTo>
                    <a:pt x="1955391" y="1459321"/>
                    <a:pt x="1954162" y="1463426"/>
                    <a:pt x="1961536" y="1460968"/>
                  </a:cubicBezTo>
                  <a:cubicBezTo>
                    <a:pt x="1968910" y="1456052"/>
                    <a:pt x="1976988" y="1452056"/>
                    <a:pt x="1983658" y="1446220"/>
                  </a:cubicBezTo>
                  <a:cubicBezTo>
                    <a:pt x="1996739" y="1434774"/>
                    <a:pt x="2006067" y="1418990"/>
                    <a:pt x="2020529" y="1409349"/>
                  </a:cubicBezTo>
                  <a:cubicBezTo>
                    <a:pt x="2071242" y="1375540"/>
                    <a:pt x="2047958" y="1385457"/>
                    <a:pt x="2086897" y="1372478"/>
                  </a:cubicBezTo>
                  <a:cubicBezTo>
                    <a:pt x="2091813" y="1367562"/>
                    <a:pt x="2082683" y="1354733"/>
                    <a:pt x="2092408" y="1345414"/>
                  </a:cubicBezTo>
                  <a:cubicBezTo>
                    <a:pt x="2102133" y="1336095"/>
                    <a:pt x="2131415" y="1325572"/>
                    <a:pt x="2145245" y="1316563"/>
                  </a:cubicBezTo>
                  <a:cubicBezTo>
                    <a:pt x="2159075" y="1307554"/>
                    <a:pt x="2167905" y="1298020"/>
                    <a:pt x="2175387" y="1291362"/>
                  </a:cubicBezTo>
                  <a:cubicBezTo>
                    <a:pt x="2182869" y="1284704"/>
                    <a:pt x="2185793" y="1282042"/>
                    <a:pt x="2190136" y="1276613"/>
                  </a:cubicBezTo>
                  <a:cubicBezTo>
                    <a:pt x="2195672" y="1269693"/>
                    <a:pt x="2197964" y="1260027"/>
                    <a:pt x="2204884" y="1254491"/>
                  </a:cubicBezTo>
                  <a:cubicBezTo>
                    <a:pt x="2210954" y="1249635"/>
                    <a:pt x="2220212" y="1250891"/>
                    <a:pt x="2227007" y="1247116"/>
                  </a:cubicBezTo>
                  <a:cubicBezTo>
                    <a:pt x="2242502" y="1238508"/>
                    <a:pt x="2258718" y="1230154"/>
                    <a:pt x="2271252" y="1217620"/>
                  </a:cubicBezTo>
                  <a:lnTo>
                    <a:pt x="2300749" y="1188123"/>
                  </a:lnTo>
                  <a:cubicBezTo>
                    <a:pt x="2310299" y="1178573"/>
                    <a:pt x="2324327" y="1162614"/>
                    <a:pt x="2337620" y="1158626"/>
                  </a:cubicBezTo>
                  <a:cubicBezTo>
                    <a:pt x="2354268" y="1153632"/>
                    <a:pt x="2372033" y="1153710"/>
                    <a:pt x="2389239" y="1151252"/>
                  </a:cubicBezTo>
                  <a:cubicBezTo>
                    <a:pt x="2403987" y="1146336"/>
                    <a:pt x="2420549" y="1145128"/>
                    <a:pt x="2433484" y="1136504"/>
                  </a:cubicBezTo>
                  <a:cubicBezTo>
                    <a:pt x="2440858" y="1131588"/>
                    <a:pt x="2447508" y="1125355"/>
                    <a:pt x="2455607" y="1121755"/>
                  </a:cubicBezTo>
                  <a:cubicBezTo>
                    <a:pt x="2469813" y="1115441"/>
                    <a:pt x="2485104" y="1111923"/>
                    <a:pt x="2499852" y="1107007"/>
                  </a:cubicBezTo>
                  <a:lnTo>
                    <a:pt x="2544097" y="1092258"/>
                  </a:lnTo>
                  <a:cubicBezTo>
                    <a:pt x="2551471" y="1089800"/>
                    <a:pt x="2559359" y="1090624"/>
                    <a:pt x="2566220" y="1084884"/>
                  </a:cubicBezTo>
                  <a:cubicBezTo>
                    <a:pt x="2573081" y="1079145"/>
                    <a:pt x="2578092" y="1065816"/>
                    <a:pt x="2585263" y="1057821"/>
                  </a:cubicBezTo>
                  <a:cubicBezTo>
                    <a:pt x="2592434" y="1049826"/>
                    <a:pt x="2593986" y="1041007"/>
                    <a:pt x="2609248" y="1036914"/>
                  </a:cubicBezTo>
                  <a:cubicBezTo>
                    <a:pt x="2624510" y="1032821"/>
                    <a:pt x="2655663" y="1038557"/>
                    <a:pt x="2676833" y="1033265"/>
                  </a:cubicBezTo>
                  <a:cubicBezTo>
                    <a:pt x="2681749" y="1028349"/>
                    <a:pt x="2686152" y="1022859"/>
                    <a:pt x="2691581" y="1018516"/>
                  </a:cubicBezTo>
                  <a:cubicBezTo>
                    <a:pt x="2698502" y="1012979"/>
                    <a:pt x="2707868" y="1010438"/>
                    <a:pt x="2713704" y="1003768"/>
                  </a:cubicBezTo>
                  <a:cubicBezTo>
                    <a:pt x="2762428" y="948083"/>
                    <a:pt x="2719843" y="967308"/>
                    <a:pt x="2765323" y="952149"/>
                  </a:cubicBezTo>
                  <a:cubicBezTo>
                    <a:pt x="2775155" y="942317"/>
                    <a:pt x="2782530" y="928892"/>
                    <a:pt x="2794820" y="922652"/>
                  </a:cubicBezTo>
                  <a:cubicBezTo>
                    <a:pt x="2807110" y="916412"/>
                    <a:pt x="2820617" y="921770"/>
                    <a:pt x="2839065" y="914706"/>
                  </a:cubicBezTo>
                  <a:cubicBezTo>
                    <a:pt x="2857513" y="907642"/>
                    <a:pt x="2891865" y="893910"/>
                    <a:pt x="2905507" y="880270"/>
                  </a:cubicBezTo>
                  <a:lnTo>
                    <a:pt x="3045542" y="841536"/>
                  </a:lnTo>
                  <a:cubicBezTo>
                    <a:pt x="3065207" y="831704"/>
                    <a:pt x="3084521" y="821137"/>
                    <a:pt x="3104536" y="812039"/>
                  </a:cubicBezTo>
                  <a:cubicBezTo>
                    <a:pt x="3111612" y="808823"/>
                    <a:pt x="3119993" y="808664"/>
                    <a:pt x="3126658" y="804665"/>
                  </a:cubicBezTo>
                  <a:cubicBezTo>
                    <a:pt x="3132620" y="801088"/>
                    <a:pt x="3135622" y="793773"/>
                    <a:pt x="3141407" y="789916"/>
                  </a:cubicBezTo>
                  <a:cubicBezTo>
                    <a:pt x="3159630" y="777767"/>
                    <a:pt x="3173363" y="774348"/>
                    <a:pt x="3193026" y="767794"/>
                  </a:cubicBezTo>
                  <a:cubicBezTo>
                    <a:pt x="3197942" y="762878"/>
                    <a:pt x="3201384" y="755784"/>
                    <a:pt x="3207774" y="753045"/>
                  </a:cubicBezTo>
                  <a:cubicBezTo>
                    <a:pt x="3219294" y="748108"/>
                    <a:pt x="3231246" y="751924"/>
                    <a:pt x="3244645" y="745671"/>
                  </a:cubicBezTo>
                  <a:cubicBezTo>
                    <a:pt x="3258045" y="739418"/>
                    <a:pt x="3183679" y="727139"/>
                    <a:pt x="3288171" y="715529"/>
                  </a:cubicBezTo>
                  <a:cubicBezTo>
                    <a:pt x="3290629" y="708155"/>
                    <a:pt x="3325724" y="710016"/>
                    <a:pt x="3335569" y="702642"/>
                  </a:cubicBezTo>
                  <a:cubicBezTo>
                    <a:pt x="3345414" y="695268"/>
                    <a:pt x="3337408" y="680710"/>
                    <a:pt x="3347240" y="671283"/>
                  </a:cubicBezTo>
                  <a:cubicBezTo>
                    <a:pt x="3357072" y="661856"/>
                    <a:pt x="3376567" y="652080"/>
                    <a:pt x="3394562" y="646082"/>
                  </a:cubicBezTo>
                  <a:cubicBezTo>
                    <a:pt x="3407850" y="632794"/>
                    <a:pt x="3436780" y="631979"/>
                    <a:pt x="3451123" y="627684"/>
                  </a:cubicBezTo>
                  <a:cubicBezTo>
                    <a:pt x="3465466" y="623389"/>
                    <a:pt x="3470788" y="622768"/>
                    <a:pt x="3480620" y="620310"/>
                  </a:cubicBezTo>
                  <a:cubicBezTo>
                    <a:pt x="3487994" y="615394"/>
                    <a:pt x="3496475" y="611829"/>
                    <a:pt x="3502742" y="605562"/>
                  </a:cubicBezTo>
                  <a:cubicBezTo>
                    <a:pt x="3532239" y="576065"/>
                    <a:pt x="3500285" y="588355"/>
                    <a:pt x="3539613" y="568691"/>
                  </a:cubicBezTo>
                  <a:cubicBezTo>
                    <a:pt x="3546566" y="565215"/>
                    <a:pt x="3554237" y="563361"/>
                    <a:pt x="3561736" y="561316"/>
                  </a:cubicBezTo>
                  <a:cubicBezTo>
                    <a:pt x="3581291" y="555983"/>
                    <a:pt x="3601500" y="552978"/>
                    <a:pt x="3620729" y="546568"/>
                  </a:cubicBezTo>
                  <a:lnTo>
                    <a:pt x="3664974" y="531820"/>
                  </a:lnTo>
                  <a:cubicBezTo>
                    <a:pt x="3745655" y="504926"/>
                    <a:pt x="3623450" y="547816"/>
                    <a:pt x="3709220" y="509697"/>
                  </a:cubicBezTo>
                  <a:cubicBezTo>
                    <a:pt x="3723426" y="503383"/>
                    <a:pt x="3753465" y="494949"/>
                    <a:pt x="3753465" y="494949"/>
                  </a:cubicBezTo>
                  <a:cubicBezTo>
                    <a:pt x="3782270" y="466142"/>
                    <a:pt x="3752046" y="491971"/>
                    <a:pt x="3790336" y="472826"/>
                  </a:cubicBezTo>
                  <a:cubicBezTo>
                    <a:pt x="3798263" y="468863"/>
                    <a:pt x="3805538" y="463614"/>
                    <a:pt x="3812458" y="458078"/>
                  </a:cubicBezTo>
                  <a:cubicBezTo>
                    <a:pt x="3817887" y="453735"/>
                    <a:pt x="3821245" y="446906"/>
                    <a:pt x="3827207" y="443329"/>
                  </a:cubicBezTo>
                  <a:cubicBezTo>
                    <a:pt x="3833872" y="439330"/>
                    <a:pt x="3841955" y="438413"/>
                    <a:pt x="3849329" y="435955"/>
                  </a:cubicBezTo>
                  <a:cubicBezTo>
                    <a:pt x="3875071" y="410215"/>
                    <a:pt x="3891117" y="436612"/>
                    <a:pt x="3908323" y="428009"/>
                  </a:cubicBezTo>
                  <a:cubicBezTo>
                    <a:pt x="3925530" y="419406"/>
                    <a:pt x="3936591" y="396626"/>
                    <a:pt x="3952568" y="384336"/>
                  </a:cubicBezTo>
                  <a:cubicBezTo>
                    <a:pt x="3969774" y="367129"/>
                    <a:pt x="3992100" y="362250"/>
                    <a:pt x="4007266" y="354268"/>
                  </a:cubicBezTo>
                  <a:cubicBezTo>
                    <a:pt x="4022432" y="346286"/>
                    <a:pt x="4029318" y="342992"/>
                    <a:pt x="4043566" y="336441"/>
                  </a:cubicBezTo>
                  <a:cubicBezTo>
                    <a:pt x="4057814" y="329890"/>
                    <a:pt x="4076883" y="324593"/>
                    <a:pt x="4092753" y="314963"/>
                  </a:cubicBezTo>
                  <a:cubicBezTo>
                    <a:pt x="4108623" y="305334"/>
                    <a:pt x="4119761" y="281382"/>
                    <a:pt x="4138785" y="278664"/>
                  </a:cubicBezTo>
                  <a:cubicBezTo>
                    <a:pt x="4159874" y="271633"/>
                    <a:pt x="4166730" y="257340"/>
                    <a:pt x="4181168" y="251600"/>
                  </a:cubicBezTo>
                  <a:cubicBezTo>
                    <a:pt x="4195606" y="245860"/>
                    <a:pt x="4210665" y="246684"/>
                    <a:pt x="4225413" y="244226"/>
                  </a:cubicBezTo>
                  <a:cubicBezTo>
                    <a:pt x="4232787" y="239310"/>
                    <a:pt x="4239390" y="232969"/>
                    <a:pt x="4247536" y="229478"/>
                  </a:cubicBezTo>
                  <a:cubicBezTo>
                    <a:pt x="4256852" y="225486"/>
                    <a:pt x="4267288" y="224888"/>
                    <a:pt x="4277033" y="222104"/>
                  </a:cubicBezTo>
                  <a:cubicBezTo>
                    <a:pt x="4284507" y="219969"/>
                    <a:pt x="4291781" y="217187"/>
                    <a:pt x="4299155" y="214729"/>
                  </a:cubicBezTo>
                  <a:cubicBezTo>
                    <a:pt x="4334776" y="179110"/>
                    <a:pt x="4289502" y="222453"/>
                    <a:pt x="4336026" y="185233"/>
                  </a:cubicBezTo>
                  <a:cubicBezTo>
                    <a:pt x="4341455" y="180890"/>
                    <a:pt x="4343941" y="171765"/>
                    <a:pt x="4350774" y="170484"/>
                  </a:cubicBezTo>
                  <a:cubicBezTo>
                    <a:pt x="4384684" y="164126"/>
                    <a:pt x="4454013" y="163110"/>
                    <a:pt x="4454013" y="163110"/>
                  </a:cubicBezTo>
                  <a:lnTo>
                    <a:pt x="4579374" y="133613"/>
                  </a:lnTo>
                  <a:lnTo>
                    <a:pt x="4616245" y="81994"/>
                  </a:lnTo>
                  <a:lnTo>
                    <a:pt x="4682613" y="74620"/>
                  </a:lnTo>
                  <a:lnTo>
                    <a:pt x="4697362" y="45123"/>
                  </a:lnTo>
                  <a:lnTo>
                    <a:pt x="4970207" y="37749"/>
                  </a:lnTo>
                  <a:lnTo>
                    <a:pt x="4969562" y="878"/>
                  </a:lnTo>
                  <a:lnTo>
                    <a:pt x="5031192"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4" name="TextBox 163">
              <a:extLst>
                <a:ext uri="{FF2B5EF4-FFF2-40B4-BE49-F238E27FC236}">
                  <a16:creationId xmlns:a16="http://schemas.microsoft.com/office/drawing/2014/main" id="{50CEF38F-B819-491C-B3FA-FFDB53CE12FC}"/>
                </a:ext>
              </a:extLst>
            </p:cNvPr>
            <p:cNvSpPr txBox="1"/>
            <p:nvPr/>
          </p:nvSpPr>
          <p:spPr>
            <a:xfrm>
              <a:off x="8428159" y="2528125"/>
              <a:ext cx="1400623" cy="303313"/>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400" b="1" i="0" u="none" strike="noStrike" kern="1200" cap="none" spc="0" normalizeH="0" baseline="0" noProof="0">
                  <a:ln>
                    <a:noFill/>
                  </a:ln>
                  <a:solidFill>
                    <a:srgbClr val="7F134C"/>
                  </a:solidFill>
                  <a:effectLst/>
                  <a:uLnTx/>
                  <a:uFillTx/>
                  <a:latin typeface="Arial" panose="020B0604020202020204"/>
                  <a:ea typeface="+mn-ea"/>
                  <a:cs typeface="+mn-cs"/>
                </a:rPr>
                <a:t>DAPA 10 mg</a:t>
              </a:r>
              <a:endParaRPr kumimoji="0" lang="en-US" sz="1400" b="0" i="0" u="none" strike="noStrike" kern="1200" cap="none" spc="0" normalizeH="0" baseline="0" noProof="0">
                <a:ln>
                  <a:noFill/>
                </a:ln>
                <a:solidFill>
                  <a:srgbClr val="7F134C"/>
                </a:solidFill>
                <a:effectLst/>
                <a:uLnTx/>
                <a:uFillTx/>
                <a:latin typeface="Arial" panose="020B0604020202020204"/>
                <a:ea typeface="+mn-ea"/>
                <a:cs typeface="+mn-cs"/>
              </a:endParaRPr>
            </a:p>
          </p:txBody>
        </p:sp>
        <p:sp>
          <p:nvSpPr>
            <p:cNvPr id="167" name="TextBox 166">
              <a:extLst>
                <a:ext uri="{FF2B5EF4-FFF2-40B4-BE49-F238E27FC236}">
                  <a16:creationId xmlns:a16="http://schemas.microsoft.com/office/drawing/2014/main" id="{1D10E2B9-CE39-4D5A-99CB-1A01C018F0C9}"/>
                </a:ext>
              </a:extLst>
            </p:cNvPr>
            <p:cNvSpPr txBox="1"/>
            <p:nvPr/>
          </p:nvSpPr>
          <p:spPr>
            <a:xfrm>
              <a:off x="8428160" y="2057229"/>
              <a:ext cx="1098055" cy="303313"/>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4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endParaRPr kumimoji="0" lang="en-US" sz="14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grpSp>
      <p:graphicFrame>
        <p:nvGraphicFramePr>
          <p:cNvPr id="68" name="Table 67">
            <a:extLst>
              <a:ext uri="{FF2B5EF4-FFF2-40B4-BE49-F238E27FC236}">
                <a16:creationId xmlns:a16="http://schemas.microsoft.com/office/drawing/2014/main" id="{DCE312A9-1BF0-4C38-BEB1-C48747A74FD9}"/>
              </a:ext>
            </a:extLst>
          </p:cNvPr>
          <p:cNvGraphicFramePr>
            <a:graphicFrameLocks noGrp="1"/>
          </p:cNvGraphicFramePr>
          <p:nvPr/>
        </p:nvGraphicFramePr>
        <p:xfrm>
          <a:off x="3087726" y="1549861"/>
          <a:ext cx="4769210" cy="626764"/>
        </p:xfrm>
        <a:graphic>
          <a:graphicData uri="http://schemas.openxmlformats.org/drawingml/2006/table">
            <a:tbl>
              <a:tblPr firstRow="1" bandRow="1">
                <a:tableStyleId>{21E4AEA4-8DFA-4A89-87EB-49C32662AFE0}</a:tableStyleId>
              </a:tblPr>
              <a:tblGrid>
                <a:gridCol w="944315">
                  <a:extLst>
                    <a:ext uri="{9D8B030D-6E8A-4147-A177-3AD203B41FA5}">
                      <a16:colId xmlns:a16="http://schemas.microsoft.com/office/drawing/2014/main" val="3143954805"/>
                    </a:ext>
                  </a:extLst>
                </a:gridCol>
                <a:gridCol w="1159058">
                  <a:extLst>
                    <a:ext uri="{9D8B030D-6E8A-4147-A177-3AD203B41FA5}">
                      <a16:colId xmlns:a16="http://schemas.microsoft.com/office/drawing/2014/main" val="1745384678"/>
                    </a:ext>
                  </a:extLst>
                </a:gridCol>
                <a:gridCol w="1722032">
                  <a:extLst>
                    <a:ext uri="{9D8B030D-6E8A-4147-A177-3AD203B41FA5}">
                      <a16:colId xmlns:a16="http://schemas.microsoft.com/office/drawing/2014/main" val="4187720962"/>
                    </a:ext>
                  </a:extLst>
                </a:gridCol>
                <a:gridCol w="943805">
                  <a:extLst>
                    <a:ext uri="{9D8B030D-6E8A-4147-A177-3AD203B41FA5}">
                      <a16:colId xmlns:a16="http://schemas.microsoft.com/office/drawing/2014/main" val="98296621"/>
                    </a:ext>
                  </a:extLst>
                </a:gridCol>
              </a:tblGrid>
              <a:tr h="313382">
                <a:tc>
                  <a:txBody>
                    <a:bodyPr/>
                    <a:lstStyle/>
                    <a:p>
                      <a:pPr algn="ctr"/>
                      <a:r>
                        <a:rPr lang="en-US" sz="1600" b="1">
                          <a:solidFill>
                            <a:schemeClr val="tx1"/>
                          </a:solidFill>
                          <a:latin typeface="Arial" panose="020B0604020202020204" pitchFamily="34" charset="0"/>
                        </a:rPr>
                        <a:t>DAPA</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Arial" panose="020B0604020202020204" pitchFamily="34" charset="0"/>
                        </a:rPr>
                        <a:t>Placebo</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rPr>
                        <a:t>HR (95% CI)</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rPr>
                        <a:t>p-value</a:t>
                      </a:r>
                      <a:r>
                        <a:rPr lang="en-US" sz="1600" b="1" baseline="30000">
                          <a:solidFill>
                            <a:schemeClr val="tx1"/>
                          </a:solidFill>
                          <a:latin typeface="Arial" panose="020B0604020202020204" pitchFamily="34" charset="0"/>
                        </a:rPr>
                        <a:t>2</a:t>
                      </a:r>
                      <a:endParaRPr lang="en-US" sz="1600" b="1">
                        <a:solidFill>
                          <a:schemeClr val="tx1"/>
                        </a:solidFill>
                      </a:endParaRP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r h="3133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Arial" panose="020B0604020202020204" pitchFamily="34" charset="0"/>
                        </a:rPr>
                        <a:t>16.3%</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Arial" panose="020B0604020202020204" pitchFamily="34" charset="0"/>
                        </a:rPr>
                        <a:t>21.2%</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Arial" panose="020B0604020202020204" pitchFamily="34" charset="0"/>
                          <a:ea typeface="+mn-ea"/>
                          <a:cs typeface="+mn-cs"/>
                        </a:rPr>
                        <a:t>0.74 (0.65-0.85)</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Arial" panose="020B0604020202020204" pitchFamily="34" charset="0"/>
                          <a:ea typeface="+mn-ea"/>
                          <a:cs typeface="+mn-cs"/>
                        </a:rPr>
                        <a:t>0.00001</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2806293"/>
                  </a:ext>
                </a:extLst>
              </a:tr>
            </a:tbl>
          </a:graphicData>
        </a:graphic>
      </p:graphicFrame>
      <p:sp>
        <p:nvSpPr>
          <p:cNvPr id="69" name="Arrow: Down 68">
            <a:extLst>
              <a:ext uri="{FF2B5EF4-FFF2-40B4-BE49-F238E27FC236}">
                <a16:creationId xmlns:a16="http://schemas.microsoft.com/office/drawing/2014/main" id="{565237CF-F615-434F-B4C7-F5D53C02534D}"/>
              </a:ext>
            </a:extLst>
          </p:cNvPr>
          <p:cNvSpPr/>
          <p:nvPr/>
        </p:nvSpPr>
        <p:spPr>
          <a:xfrm>
            <a:off x="10224193" y="2019866"/>
            <a:ext cx="1280870" cy="1006630"/>
          </a:xfrm>
          <a:prstGeom prst="downArrow">
            <a:avLst>
              <a:gd name="adj1" fmla="val 63223"/>
              <a:gd name="adj2"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CA497E32-31ED-4B04-8FB4-795AB9124BC2}"/>
              </a:ext>
            </a:extLst>
          </p:cNvPr>
          <p:cNvSpPr txBox="1"/>
          <p:nvPr/>
        </p:nvSpPr>
        <p:spPr>
          <a:xfrm>
            <a:off x="10465816" y="2164213"/>
            <a:ext cx="797624" cy="81560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26%</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RRR</a:t>
            </a:r>
          </a:p>
        </p:txBody>
      </p:sp>
      <p:sp>
        <p:nvSpPr>
          <p:cNvPr id="71" name="TextBox 70">
            <a:extLst>
              <a:ext uri="{FF2B5EF4-FFF2-40B4-BE49-F238E27FC236}">
                <a16:creationId xmlns:a16="http://schemas.microsoft.com/office/drawing/2014/main" id="{7E8AD7EF-3526-4FFF-BB5F-A07F4D631CB4}"/>
              </a:ext>
            </a:extLst>
          </p:cNvPr>
          <p:cNvSpPr txBox="1"/>
          <p:nvPr/>
        </p:nvSpPr>
        <p:spPr>
          <a:xfrm>
            <a:off x="9638944" y="3243062"/>
            <a:ext cx="2560320" cy="888464"/>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4.9% ARR</a:t>
            </a:r>
          </a:p>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800" b="1" i="0" u="none" strike="noStrike" kern="1200" cap="none" spc="0" normalizeH="0" baseline="0" noProof="0">
                <a:ln>
                  <a:noFill/>
                </a:ln>
                <a:solidFill>
                  <a:srgbClr val="830051"/>
                </a:solidFill>
                <a:effectLst/>
                <a:uLnTx/>
                <a:uFillTx/>
                <a:latin typeface="Arial" panose="020B0604020202020204"/>
                <a:ea typeface="+mn-ea"/>
                <a:cs typeface="+mn-cs"/>
              </a:rPr>
              <a:t>NNT=21 </a:t>
            </a:r>
          </a:p>
        </p:txBody>
      </p:sp>
      <p:sp>
        <p:nvSpPr>
          <p:cNvPr id="9" name="Footer Placeholder 8">
            <a:extLst>
              <a:ext uri="{FF2B5EF4-FFF2-40B4-BE49-F238E27FC236}">
                <a16:creationId xmlns:a16="http://schemas.microsoft.com/office/drawing/2014/main" id="{69FA34DA-57D2-44B9-BF1A-842386D2A6F1}"/>
              </a:ext>
            </a:extLst>
          </p:cNvPr>
          <p:cNvSpPr>
            <a:spLocks noGrp="1"/>
          </p:cNvSpPr>
          <p:nvPr>
            <p:ph type="ftr" sz="quarter" idx="1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ARR = absolute risk reduction; CV = cardiovascular; DAPA = dapagliflozin; HF = heart failure; </a:t>
            </a:r>
            <a:r>
              <a:rPr kumimoji="0" lang="en-U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hHF</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hospitalization for heart failure; HR = hazard ratio; NNT = number needed to treat; RRR = relative risk reduction.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McMurray JJV et al. </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Engl</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 Med</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2019;381:1995–2008; 2. McMurray J. Presented at: ESC Congress; August 31-September 4, 2019; Paris, France.</a:t>
            </a:r>
          </a:p>
        </p:txBody>
      </p:sp>
      <p:sp>
        <p:nvSpPr>
          <p:cNvPr id="10" name="Slide Number Placeholder 9">
            <a:extLst>
              <a:ext uri="{FF2B5EF4-FFF2-40B4-BE49-F238E27FC236}">
                <a16:creationId xmlns:a16="http://schemas.microsoft.com/office/drawing/2014/main" id="{536D0E31-5753-48E4-9A73-8A7415A569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0604FC9-E2C8-48A9-869E-B4B7F9840D06}" type="slidenum">
              <a:rPr kumimoji="0" lang="en-US" sz="900" b="0" i="0" u="none" strike="noStrike" kern="1200" cap="none" spc="0" normalizeH="0" baseline="0" noProof="0" smtClean="0">
                <a:ln>
                  <a:noFill/>
                </a:ln>
                <a:solidFill>
                  <a:srgbClr val="83005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endParaRPr>
          </a:p>
        </p:txBody>
      </p:sp>
      <p:pic>
        <p:nvPicPr>
          <p:cNvPr id="99" name="Graphic 17">
            <a:extLst>
              <a:ext uri="{FF2B5EF4-FFF2-40B4-BE49-F238E27FC236}">
                <a16:creationId xmlns:a16="http://schemas.microsoft.com/office/drawing/2014/main" id="{BF687928-60CA-411A-813D-26F89590F6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156941" y="574591"/>
            <a:ext cx="1717559" cy="518684"/>
          </a:xfrm>
          <a:custGeom>
            <a:avLst/>
            <a:gdLst>
              <a:gd name="connsiteX0" fmla="*/ 473 w 4514530"/>
              <a:gd name="connsiteY0" fmla="*/ 143 h 1363339"/>
              <a:gd name="connsiteX1" fmla="*/ 4515004 w 4514530"/>
              <a:gd name="connsiteY1" fmla="*/ 143 h 1363339"/>
              <a:gd name="connsiteX2" fmla="*/ 4515004 w 4514530"/>
              <a:gd name="connsiteY2" fmla="*/ 1363482 h 1363339"/>
              <a:gd name="connsiteX3" fmla="*/ 473 w 4514530"/>
              <a:gd name="connsiteY3" fmla="*/ 1363482 h 1363339"/>
            </a:gdLst>
            <a:ahLst/>
            <a:cxnLst>
              <a:cxn ang="0">
                <a:pos x="connsiteX0" y="connsiteY0"/>
              </a:cxn>
              <a:cxn ang="0">
                <a:pos x="connsiteX1" y="connsiteY1"/>
              </a:cxn>
              <a:cxn ang="0">
                <a:pos x="connsiteX2" y="connsiteY2"/>
              </a:cxn>
              <a:cxn ang="0">
                <a:pos x="connsiteX3" y="connsiteY3"/>
              </a:cxn>
            </a:cxnLst>
            <a:rect l="l" t="t" r="r" b="b"/>
            <a:pathLst>
              <a:path w="4514530" h="1363339">
                <a:moveTo>
                  <a:pt x="473" y="143"/>
                </a:moveTo>
                <a:lnTo>
                  <a:pt x="4515004" y="143"/>
                </a:lnTo>
                <a:lnTo>
                  <a:pt x="4515004" y="1363482"/>
                </a:lnTo>
                <a:lnTo>
                  <a:pt x="473" y="1363482"/>
                </a:lnTo>
                <a:close/>
              </a:path>
            </a:pathLst>
          </a:custGeom>
        </p:spPr>
      </p:pic>
    </p:spTree>
    <p:extLst>
      <p:ext uri="{BB962C8B-B14F-4D97-AF65-F5344CB8AC3E}">
        <p14:creationId xmlns:p14="http://schemas.microsoft.com/office/powerpoint/2010/main" val="464686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AD6F7F-FE24-4003-ACF7-56EB70B1BA19}"/>
              </a:ext>
            </a:extLst>
          </p:cNvPr>
          <p:cNvGrpSpPr/>
          <p:nvPr/>
        </p:nvGrpSpPr>
        <p:grpSpPr>
          <a:xfrm>
            <a:off x="2261801" y="1564304"/>
            <a:ext cx="3969398" cy="3969398"/>
            <a:chOff x="731519" y="1347395"/>
            <a:chExt cx="4163210" cy="4163210"/>
          </a:xfrm>
        </p:grpSpPr>
        <p:grpSp>
          <p:nvGrpSpPr>
            <p:cNvPr id="6" name="Group 5">
              <a:extLst>
                <a:ext uri="{FF2B5EF4-FFF2-40B4-BE49-F238E27FC236}">
                  <a16:creationId xmlns:a16="http://schemas.microsoft.com/office/drawing/2014/main" id="{EC52E704-7B21-4C42-AF5D-F7BE3C2B531C}"/>
                </a:ext>
              </a:extLst>
            </p:cNvPr>
            <p:cNvGrpSpPr/>
            <p:nvPr/>
          </p:nvGrpSpPr>
          <p:grpSpPr>
            <a:xfrm>
              <a:off x="731519" y="1347395"/>
              <a:ext cx="4163210" cy="4163210"/>
              <a:chOff x="998536" y="1609801"/>
              <a:chExt cx="3590391" cy="3590391"/>
            </a:xfrm>
          </p:grpSpPr>
          <p:sp>
            <p:nvSpPr>
              <p:cNvPr id="18" name="Oval 17">
                <a:extLst>
                  <a:ext uri="{FF2B5EF4-FFF2-40B4-BE49-F238E27FC236}">
                    <a16:creationId xmlns:a16="http://schemas.microsoft.com/office/drawing/2014/main" id="{03E400DE-9E33-4FD7-A7AF-3386FBD8FBCF}"/>
                  </a:ext>
                </a:extLst>
              </p:cNvPr>
              <p:cNvSpPr/>
              <p:nvPr/>
            </p:nvSpPr>
            <p:spPr>
              <a:xfrm>
                <a:off x="998536" y="1609801"/>
                <a:ext cx="3590391" cy="3590391"/>
              </a:xfrm>
              <a:prstGeom prst="ellipse">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0" name="Partial Circle 19">
                <a:extLst>
                  <a:ext uri="{FF2B5EF4-FFF2-40B4-BE49-F238E27FC236}">
                    <a16:creationId xmlns:a16="http://schemas.microsoft.com/office/drawing/2014/main" id="{0C4AF603-3CC9-49BE-90B6-0323B8E28D21}"/>
                  </a:ext>
                </a:extLst>
              </p:cNvPr>
              <p:cNvSpPr/>
              <p:nvPr/>
            </p:nvSpPr>
            <p:spPr bwMode="auto">
              <a:xfrm>
                <a:off x="1091569" y="1726505"/>
                <a:ext cx="3272476" cy="3272475"/>
              </a:xfrm>
              <a:prstGeom prst="pie">
                <a:avLst>
                  <a:gd name="adj1" fmla="val 10782378"/>
                  <a:gd name="adj2" fmla="val 16200000"/>
                </a:avLst>
              </a:prstGeom>
              <a:solidFill>
                <a:schemeClr val="accent1"/>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1" name="Partial Circle 20">
                <a:extLst>
                  <a:ext uri="{FF2B5EF4-FFF2-40B4-BE49-F238E27FC236}">
                    <a16:creationId xmlns:a16="http://schemas.microsoft.com/office/drawing/2014/main" id="{34EBE8B4-8083-41D8-8CB0-502ACAD3895A}"/>
                  </a:ext>
                </a:extLst>
              </p:cNvPr>
              <p:cNvSpPr/>
              <p:nvPr/>
            </p:nvSpPr>
            <p:spPr bwMode="auto">
              <a:xfrm rot="5400000">
                <a:off x="1212181" y="1723470"/>
                <a:ext cx="3272475" cy="3272476"/>
              </a:xfrm>
              <a:prstGeom prst="pie">
                <a:avLst>
                  <a:gd name="adj1" fmla="val 10782378"/>
                  <a:gd name="adj2" fmla="val 16200000"/>
                </a:avLst>
              </a:prstGeom>
              <a:solidFill>
                <a:schemeClr val="accent2"/>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Partial Circle 21">
                <a:extLst>
                  <a:ext uri="{FF2B5EF4-FFF2-40B4-BE49-F238E27FC236}">
                    <a16:creationId xmlns:a16="http://schemas.microsoft.com/office/drawing/2014/main" id="{7FAEE4E7-2F04-46A6-87C4-4EC2972F0A49}"/>
                  </a:ext>
                </a:extLst>
              </p:cNvPr>
              <p:cNvSpPr/>
              <p:nvPr/>
            </p:nvSpPr>
            <p:spPr bwMode="auto">
              <a:xfrm rot="10800000">
                <a:off x="1212181" y="1844404"/>
                <a:ext cx="3272476" cy="3272475"/>
              </a:xfrm>
              <a:prstGeom prst="pie">
                <a:avLst>
                  <a:gd name="adj1" fmla="val 10782378"/>
                  <a:gd name="adj2" fmla="val 16200000"/>
                </a:avLst>
              </a:prstGeom>
              <a:solidFill>
                <a:schemeClr val="accent3"/>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3" name="Partial Circle 22">
                <a:extLst>
                  <a:ext uri="{FF2B5EF4-FFF2-40B4-BE49-F238E27FC236}">
                    <a16:creationId xmlns:a16="http://schemas.microsoft.com/office/drawing/2014/main" id="{4471548C-1A83-4B20-B4B1-0843128712B5}"/>
                  </a:ext>
                </a:extLst>
              </p:cNvPr>
              <p:cNvSpPr/>
              <p:nvPr/>
            </p:nvSpPr>
            <p:spPr bwMode="auto">
              <a:xfrm rot="16200000">
                <a:off x="1091570" y="1842093"/>
                <a:ext cx="3272475" cy="3272476"/>
              </a:xfrm>
              <a:prstGeom prst="pie">
                <a:avLst>
                  <a:gd name="adj1" fmla="val 10782378"/>
                  <a:gd name="adj2" fmla="val 16200000"/>
                </a:avLst>
              </a:prstGeom>
              <a:solidFill>
                <a:schemeClr val="tx2"/>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4" name="Flowchart: Process 23">
                <a:extLst>
                  <a:ext uri="{FF2B5EF4-FFF2-40B4-BE49-F238E27FC236}">
                    <a16:creationId xmlns:a16="http://schemas.microsoft.com/office/drawing/2014/main" id="{4A297FA9-707B-460D-940C-9C28A235DD39}"/>
                  </a:ext>
                </a:extLst>
              </p:cNvPr>
              <p:cNvSpPr/>
              <p:nvPr/>
            </p:nvSpPr>
            <p:spPr bwMode="auto">
              <a:xfrm rot="2700000">
                <a:off x="2076770" y="2706069"/>
                <a:ext cx="1439889" cy="1439889"/>
              </a:xfrm>
              <a:prstGeom prst="flowChartProcess">
                <a:avLst/>
              </a:prstGeom>
              <a:solidFill>
                <a:sysClr val="window" lastClr="FFFFFF"/>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grpSp>
        <p:sp>
          <p:nvSpPr>
            <p:cNvPr id="5" name="TextBox 4">
              <a:extLst>
                <a:ext uri="{FF2B5EF4-FFF2-40B4-BE49-F238E27FC236}">
                  <a16:creationId xmlns:a16="http://schemas.microsoft.com/office/drawing/2014/main" id="{7776C38C-FBBD-4A39-9F4B-30340F345DDB}"/>
                </a:ext>
              </a:extLst>
            </p:cNvPr>
            <p:cNvSpPr txBox="1"/>
            <p:nvPr/>
          </p:nvSpPr>
          <p:spPr>
            <a:xfrm>
              <a:off x="1329660" y="2027016"/>
              <a:ext cx="1280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ACEi/</a:t>
              </a:r>
              <a:b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ARNI</a:t>
              </a:r>
            </a:p>
          </p:txBody>
        </p:sp>
        <p:sp>
          <p:nvSpPr>
            <p:cNvPr id="39" name="TextBox 38">
              <a:extLst>
                <a:ext uri="{FF2B5EF4-FFF2-40B4-BE49-F238E27FC236}">
                  <a16:creationId xmlns:a16="http://schemas.microsoft.com/office/drawing/2014/main" id="{692D7011-0D31-41B7-BE65-43E5C00A558E}"/>
                </a:ext>
              </a:extLst>
            </p:cNvPr>
            <p:cNvSpPr txBox="1"/>
            <p:nvPr/>
          </p:nvSpPr>
          <p:spPr>
            <a:xfrm>
              <a:off x="1275871" y="4184213"/>
              <a:ext cx="128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MRA</a:t>
              </a:r>
            </a:p>
          </p:txBody>
        </p:sp>
        <p:sp>
          <p:nvSpPr>
            <p:cNvPr id="40" name="TextBox 39">
              <a:extLst>
                <a:ext uri="{FF2B5EF4-FFF2-40B4-BE49-F238E27FC236}">
                  <a16:creationId xmlns:a16="http://schemas.microsoft.com/office/drawing/2014/main" id="{BA5C598A-C519-4066-B3F2-96244C53AD21}"/>
                </a:ext>
              </a:extLst>
            </p:cNvPr>
            <p:cNvSpPr txBox="1"/>
            <p:nvPr/>
          </p:nvSpPr>
          <p:spPr>
            <a:xfrm>
              <a:off x="3353810" y="2027016"/>
              <a:ext cx="1280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Beta</a:t>
              </a:r>
              <a:b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blocker</a:t>
              </a:r>
            </a:p>
          </p:txBody>
        </p:sp>
        <p:sp>
          <p:nvSpPr>
            <p:cNvPr id="41" name="TextBox 40">
              <a:extLst>
                <a:ext uri="{FF2B5EF4-FFF2-40B4-BE49-F238E27FC236}">
                  <a16:creationId xmlns:a16="http://schemas.microsoft.com/office/drawing/2014/main" id="{8536341D-9C09-45BD-992A-F045B1502143}"/>
                </a:ext>
              </a:extLst>
            </p:cNvPr>
            <p:cNvSpPr txBox="1"/>
            <p:nvPr/>
          </p:nvSpPr>
          <p:spPr>
            <a:xfrm>
              <a:off x="3284158" y="4184213"/>
              <a:ext cx="128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SGLT2i</a:t>
              </a:r>
            </a:p>
          </p:txBody>
        </p:sp>
      </p:grpSp>
      <p:pic>
        <p:nvPicPr>
          <p:cNvPr id="19" name="Picture 4" descr="Is it COVID-19 or Is it Heart Failure?">
            <a:extLst>
              <a:ext uri="{FF2B5EF4-FFF2-40B4-BE49-F238E27FC236}">
                <a16:creationId xmlns:a16="http://schemas.microsoft.com/office/drawing/2014/main" id="{E3E4CDDC-701F-4242-9AA6-A0A0781C5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926" y="3156944"/>
            <a:ext cx="2762102" cy="121761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6D27165-C339-4FA1-9217-B66C47068E32}"/>
              </a:ext>
            </a:extLst>
          </p:cNvPr>
          <p:cNvSpPr txBox="1"/>
          <p:nvPr/>
        </p:nvSpPr>
        <p:spPr>
          <a:xfrm>
            <a:off x="6529372" y="1684118"/>
            <a:ext cx="4163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15151"/>
                </a:solidFill>
                <a:effectLst/>
                <a:uLnTx/>
                <a:uFillTx/>
                <a:latin typeface="Century Gothic" panose="020F0302020204030204"/>
                <a:ea typeface="+mn-ea"/>
                <a:cs typeface="+mn-cs"/>
              </a:rPr>
              <a:t>As highlighted in recent consensus papers and guidelines from:</a:t>
            </a:r>
          </a:p>
        </p:txBody>
      </p:sp>
      <p:pic>
        <p:nvPicPr>
          <p:cNvPr id="26" name="Picture 2" descr="Home - American College of Cardiology">
            <a:extLst>
              <a:ext uri="{FF2B5EF4-FFF2-40B4-BE49-F238E27FC236}">
                <a16:creationId xmlns:a16="http://schemas.microsoft.com/office/drawing/2014/main" id="{21AB4303-4C23-40CB-9BE0-1348C2AB3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47" b="20861"/>
          <a:stretch/>
        </p:blipFill>
        <p:spPr bwMode="auto">
          <a:xfrm>
            <a:off x="7394178" y="2381088"/>
            <a:ext cx="2433598" cy="7946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uropean society of cardiology congress 2018 | ERC: European Research  Council">
            <a:extLst>
              <a:ext uri="{FF2B5EF4-FFF2-40B4-BE49-F238E27FC236}">
                <a16:creationId xmlns:a16="http://schemas.microsoft.com/office/drawing/2014/main" id="{86C45063-FFB0-4959-AE1A-2CB24F856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076" y="4343966"/>
            <a:ext cx="2245802" cy="1001756"/>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3">
            <a:extLst>
              <a:ext uri="{FF2B5EF4-FFF2-40B4-BE49-F238E27FC236}">
                <a16:creationId xmlns:a16="http://schemas.microsoft.com/office/drawing/2014/main" id="{EDB1BCF4-3CCD-4074-B2B9-0D62CECC016D}"/>
              </a:ext>
            </a:extLst>
          </p:cNvPr>
          <p:cNvSpPr txBox="1">
            <a:spLocks/>
          </p:cNvSpPr>
          <p:nvPr/>
        </p:nvSpPr>
        <p:spPr>
          <a:xfrm>
            <a:off x="612646" y="165600"/>
            <a:ext cx="10671048" cy="1024128"/>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600" b="1" kern="1200">
                <a:solidFill>
                  <a:srgbClr val="4C8CC7"/>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C8CC7"/>
                </a:solidFill>
                <a:effectLst/>
                <a:uLnTx/>
                <a:uFillTx/>
                <a:latin typeface="Century Gothic" panose="020B0502020202020204" pitchFamily="34" charset="0"/>
                <a:ea typeface="+mj-ea"/>
                <a:cs typeface="+mj-cs"/>
              </a:rPr>
              <a:t>There are four foundational therapies for the treatment of patients with HFrEF</a:t>
            </a:r>
            <a:r>
              <a:rPr kumimoji="0" lang="en-GB" sz="3200" b="0" i="0" u="none" strike="noStrike" kern="1200" cap="none" spc="0" normalizeH="0" baseline="30000" noProof="0">
                <a:ln>
                  <a:noFill/>
                </a:ln>
                <a:solidFill>
                  <a:srgbClr val="4C8CC7"/>
                </a:solidFill>
                <a:effectLst/>
                <a:uLnTx/>
                <a:uFillTx/>
                <a:latin typeface="Century Gothic" panose="020B0502020202020204" pitchFamily="34" charset="0"/>
                <a:ea typeface="+mj-ea"/>
                <a:cs typeface="+mj-cs"/>
              </a:rPr>
              <a:t>1–3</a:t>
            </a:r>
            <a:endParaRPr kumimoji="0" lang="es-AR" sz="3200" b="0" i="0" u="none" strike="noStrike" kern="1200" cap="none" spc="0" normalizeH="0" baseline="30000" noProof="0">
              <a:ln>
                <a:noFill/>
              </a:ln>
              <a:solidFill>
                <a:srgbClr val="4C8CC7"/>
              </a:solidFill>
              <a:effectLst/>
              <a:uLnTx/>
              <a:uFillTx/>
              <a:latin typeface="Century Gothic" panose="020B0502020202020204" pitchFamily="34" charset="0"/>
              <a:ea typeface="+mj-ea"/>
              <a:cs typeface="+mj-cs"/>
            </a:endParaRPr>
          </a:p>
        </p:txBody>
      </p:sp>
      <p:sp>
        <p:nvSpPr>
          <p:cNvPr id="31" name="Footer Placeholder 2">
            <a:extLst>
              <a:ext uri="{FF2B5EF4-FFF2-40B4-BE49-F238E27FC236}">
                <a16:creationId xmlns:a16="http://schemas.microsoft.com/office/drawing/2014/main" id="{C90E8425-3BA8-4CF0-B0CA-DE5C61EE4E1E}"/>
              </a:ext>
            </a:extLst>
          </p:cNvPr>
          <p:cNvSpPr txBox="1">
            <a:spLocks/>
          </p:cNvSpPr>
          <p:nvPr/>
        </p:nvSpPr>
        <p:spPr>
          <a:xfrm>
            <a:off x="612647" y="5802960"/>
            <a:ext cx="9540345" cy="456126"/>
          </a:xfrm>
          <a:prstGeom prst="rect">
            <a:avLst/>
          </a:prstGeom>
        </p:spPr>
        <p:txBody>
          <a:bodyPr vert="horz" lIns="91440" tIns="45720" rIns="91440" bIns="45720" rtlCol="0" anchor="b"/>
          <a:lstStyle>
            <a:defPPr>
              <a:defRPr lang="es-AR"/>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515151"/>
                </a:solidFill>
                <a:effectLst/>
                <a:uLnTx/>
                <a:uFillTx/>
                <a:latin typeface="Century Gothic" panose="020F0302020204030204"/>
                <a:ea typeface="+mn-ea"/>
                <a:cs typeface="+mn-cs"/>
              </a:rPr>
              <a:t>ACEi, angiotensin-converting enzyme inhibitor; </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ARNI, angiotensin receptor–neprilysin inhibitor; HFrEF, heart failure with reduced ejection fraction; MRA, mineralocorticoid receptor antagonist;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SGLT2i, sodium-glucose co-transporter-2 inhibitor</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1. </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Maddox TM </a:t>
            </a:r>
            <a:r>
              <a:rPr kumimoji="0" lang="fr-FR" sz="900" b="0" i="1" u="none" strike="noStrike" kern="1200" cap="none" spc="0" normalizeH="0" baseline="0" noProof="0">
                <a:ln>
                  <a:noFill/>
                </a:ln>
                <a:solidFill>
                  <a:srgbClr val="515151"/>
                </a:solidFill>
                <a:effectLst/>
                <a:uLnTx/>
                <a:uFillTx/>
                <a:latin typeface="Century Gothic" panose="020F0302020204030204"/>
                <a:ea typeface="+mn-ea"/>
                <a:cs typeface="+mn-cs"/>
              </a:rPr>
              <a:t>et al. J Am Coll Cardiol. </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2021;77:772; 2</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McDonald M </a:t>
            </a:r>
            <a:r>
              <a:rPr kumimoji="0" lang="en-GB" sz="900" b="0" i="1" u="none" strike="noStrike" kern="1200" cap="none" spc="0" normalizeH="0" baseline="0" noProof="0">
                <a:ln>
                  <a:noFill/>
                </a:ln>
                <a:solidFill>
                  <a:srgbClr val="515151"/>
                </a:solidFill>
                <a:effectLst/>
                <a:uLnTx/>
                <a:uFillTx/>
                <a:latin typeface="Century Gothic" panose="020F0302020204030204"/>
                <a:ea typeface="+mn-ea"/>
                <a:cs typeface="+mn-cs"/>
              </a:rPr>
              <a:t>et al. Can J Cardiol.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2021;37:531; 3. </a:t>
            </a:r>
            <a:r>
              <a:rPr kumimoji="0" lang="da-DK" sz="900" b="0" i="0" u="none" strike="noStrike" kern="1200" cap="none" spc="0" normalizeH="0" baseline="0" noProof="0">
                <a:ln>
                  <a:noFill/>
                </a:ln>
                <a:solidFill>
                  <a:srgbClr val="515151"/>
                </a:solidFill>
                <a:effectLst/>
                <a:uLnTx/>
                <a:uFillTx/>
                <a:latin typeface="Century Gothic" panose="020F0302020204030204"/>
                <a:ea typeface="+mn-ea"/>
                <a:cs typeface="+mn-cs"/>
              </a:rPr>
              <a:t>McDonagh TA </a:t>
            </a:r>
            <a:r>
              <a:rPr kumimoji="0" lang="da-DK" sz="900" b="0" i="1" u="none" strike="noStrike" kern="1200" cap="none" spc="0" normalizeH="0" baseline="0" noProof="0">
                <a:ln>
                  <a:noFill/>
                </a:ln>
                <a:solidFill>
                  <a:srgbClr val="515151"/>
                </a:solidFill>
                <a:effectLst/>
                <a:uLnTx/>
                <a:uFillTx/>
                <a:latin typeface="Century Gothic" panose="020F0302020204030204"/>
                <a:ea typeface="+mn-ea"/>
                <a:cs typeface="+mn-cs"/>
              </a:rPr>
              <a:t>et al. Eur Heart J. </a:t>
            </a:r>
            <a:r>
              <a:rPr kumimoji="0" lang="da-DK" sz="900" b="0" i="0" u="none" strike="noStrike" kern="1200" cap="none" spc="0" normalizeH="0" baseline="0" noProof="0">
                <a:ln>
                  <a:noFill/>
                </a:ln>
                <a:solidFill>
                  <a:srgbClr val="515151"/>
                </a:solidFill>
                <a:effectLst/>
                <a:uLnTx/>
                <a:uFillTx/>
                <a:latin typeface="Century Gothic" panose="020F0302020204030204"/>
                <a:ea typeface="+mn-ea"/>
                <a:cs typeface="+mn-cs"/>
              </a:rPr>
              <a:t>2021;42:3599. </a:t>
            </a:r>
            <a:endPar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32" name="Slide Number Placeholder 1">
            <a:extLst>
              <a:ext uri="{FF2B5EF4-FFF2-40B4-BE49-F238E27FC236}">
                <a16:creationId xmlns:a16="http://schemas.microsoft.com/office/drawing/2014/main" id="{06F1B917-0422-4984-8B81-D4A0AD38F709}"/>
              </a:ext>
            </a:extLst>
          </p:cNvPr>
          <p:cNvSpPr txBox="1">
            <a:spLocks/>
          </p:cNvSpPr>
          <p:nvPr/>
        </p:nvSpPr>
        <p:spPr>
          <a:xfrm>
            <a:off x="161364" y="6362290"/>
            <a:ext cx="707049" cy="365125"/>
          </a:xfrm>
          <a:prstGeom prst="rect">
            <a:avLst/>
          </a:prstGeom>
        </p:spPr>
        <p:txBody>
          <a:bodyP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227165-4DB2-F046-894A-A95CF54B22E1}" type="slidenum">
              <a:rPr kumimoji="0" lang="en-US" sz="11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C2F9B042-5DD1-4CB9-BDB1-FE36F7FA769F}"/>
              </a:ext>
            </a:extLst>
          </p:cNvPr>
          <p:cNvGrpSpPr/>
          <p:nvPr/>
        </p:nvGrpSpPr>
        <p:grpSpPr>
          <a:xfrm>
            <a:off x="3778174" y="2990819"/>
            <a:ext cx="936652" cy="1116368"/>
            <a:chOff x="6550026" y="1379538"/>
            <a:chExt cx="3632200" cy="4329113"/>
          </a:xfrm>
        </p:grpSpPr>
        <p:sp>
          <p:nvSpPr>
            <p:cNvPr id="43" name="Freeform 12">
              <a:extLst>
                <a:ext uri="{FF2B5EF4-FFF2-40B4-BE49-F238E27FC236}">
                  <a16:creationId xmlns:a16="http://schemas.microsoft.com/office/drawing/2014/main" id="{0F9BF20C-9A2D-4F8B-B89E-302A983AE752}"/>
                </a:ext>
              </a:extLst>
            </p:cNvPr>
            <p:cNvSpPr>
              <a:spLocks/>
            </p:cNvSpPr>
            <p:nvPr/>
          </p:nvSpPr>
          <p:spPr bwMode="auto">
            <a:xfrm>
              <a:off x="6569076" y="1379538"/>
              <a:ext cx="3579813" cy="4162425"/>
            </a:xfrm>
            <a:custGeom>
              <a:avLst/>
              <a:gdLst>
                <a:gd name="T0" fmla="*/ 901 w 950"/>
                <a:gd name="T1" fmla="*/ 508 h 1103"/>
                <a:gd name="T2" fmla="*/ 899 w 950"/>
                <a:gd name="T3" fmla="*/ 467 h 1103"/>
                <a:gd name="T4" fmla="*/ 802 w 950"/>
                <a:gd name="T5" fmla="*/ 480 h 1103"/>
                <a:gd name="T6" fmla="*/ 769 w 950"/>
                <a:gd name="T7" fmla="*/ 477 h 1103"/>
                <a:gd name="T8" fmla="*/ 779 w 950"/>
                <a:gd name="T9" fmla="*/ 462 h 1103"/>
                <a:gd name="T10" fmla="*/ 881 w 950"/>
                <a:gd name="T11" fmla="*/ 395 h 1103"/>
                <a:gd name="T12" fmla="*/ 863 w 950"/>
                <a:gd name="T13" fmla="*/ 355 h 1103"/>
                <a:gd name="T14" fmla="*/ 851 w 950"/>
                <a:gd name="T15" fmla="*/ 355 h 1103"/>
                <a:gd name="T16" fmla="*/ 737 w 950"/>
                <a:gd name="T17" fmla="*/ 411 h 1103"/>
                <a:gd name="T18" fmla="*/ 687 w 950"/>
                <a:gd name="T19" fmla="*/ 373 h 1103"/>
                <a:gd name="T20" fmla="*/ 687 w 950"/>
                <a:gd name="T21" fmla="*/ 335 h 1103"/>
                <a:gd name="T22" fmla="*/ 581 w 950"/>
                <a:gd name="T23" fmla="*/ 129 h 1103"/>
                <a:gd name="T24" fmla="*/ 547 w 950"/>
                <a:gd name="T25" fmla="*/ 102 h 1103"/>
                <a:gd name="T26" fmla="*/ 535 w 950"/>
                <a:gd name="T27" fmla="*/ 15 h 1103"/>
                <a:gd name="T28" fmla="*/ 504 w 950"/>
                <a:gd name="T29" fmla="*/ 11 h 1103"/>
                <a:gd name="T30" fmla="*/ 495 w 950"/>
                <a:gd name="T31" fmla="*/ 27 h 1103"/>
                <a:gd name="T32" fmla="*/ 495 w 950"/>
                <a:gd name="T33" fmla="*/ 87 h 1103"/>
                <a:gd name="T34" fmla="*/ 464 w 950"/>
                <a:gd name="T35" fmla="*/ 84 h 1103"/>
                <a:gd name="T36" fmla="*/ 448 w 950"/>
                <a:gd name="T37" fmla="*/ 7 h 1103"/>
                <a:gd name="T38" fmla="*/ 416 w 950"/>
                <a:gd name="T39" fmla="*/ 7 h 1103"/>
                <a:gd name="T40" fmla="*/ 410 w 950"/>
                <a:gd name="T41" fmla="*/ 95 h 1103"/>
                <a:gd name="T42" fmla="*/ 343 w 950"/>
                <a:gd name="T43" fmla="*/ 119 h 1103"/>
                <a:gd name="T44" fmla="*/ 324 w 950"/>
                <a:gd name="T45" fmla="*/ 21 h 1103"/>
                <a:gd name="T46" fmla="*/ 313 w 950"/>
                <a:gd name="T47" fmla="*/ 21 h 1103"/>
                <a:gd name="T48" fmla="*/ 286 w 950"/>
                <a:gd name="T49" fmla="*/ 43 h 1103"/>
                <a:gd name="T50" fmla="*/ 286 w 950"/>
                <a:gd name="T51" fmla="*/ 68 h 1103"/>
                <a:gd name="T52" fmla="*/ 286 w 950"/>
                <a:gd name="T53" fmla="*/ 176 h 1103"/>
                <a:gd name="T54" fmla="*/ 254 w 950"/>
                <a:gd name="T55" fmla="*/ 249 h 1103"/>
                <a:gd name="T56" fmla="*/ 240 w 950"/>
                <a:gd name="T57" fmla="*/ 401 h 1103"/>
                <a:gd name="T58" fmla="*/ 85 w 950"/>
                <a:gd name="T59" fmla="*/ 388 h 1103"/>
                <a:gd name="T60" fmla="*/ 1 w 950"/>
                <a:gd name="T61" fmla="*/ 397 h 1103"/>
                <a:gd name="T62" fmla="*/ 2 w 950"/>
                <a:gd name="T63" fmla="*/ 445 h 1103"/>
                <a:gd name="T64" fmla="*/ 11 w 950"/>
                <a:gd name="T65" fmla="*/ 453 h 1103"/>
                <a:gd name="T66" fmla="*/ 94 w 950"/>
                <a:gd name="T67" fmla="*/ 447 h 1103"/>
                <a:gd name="T68" fmla="*/ 95 w 950"/>
                <a:gd name="T69" fmla="*/ 476 h 1103"/>
                <a:gd name="T70" fmla="*/ 0 w 950"/>
                <a:gd name="T71" fmla="*/ 482 h 1103"/>
                <a:gd name="T72" fmla="*/ 2 w 950"/>
                <a:gd name="T73" fmla="*/ 532 h 1103"/>
                <a:gd name="T74" fmla="*/ 90 w 950"/>
                <a:gd name="T75" fmla="*/ 532 h 1103"/>
                <a:gd name="T76" fmla="*/ 501 w 950"/>
                <a:gd name="T77" fmla="*/ 624 h 1103"/>
                <a:gd name="T78" fmla="*/ 539 w 950"/>
                <a:gd name="T79" fmla="*/ 842 h 1103"/>
                <a:gd name="T80" fmla="*/ 667 w 950"/>
                <a:gd name="T81" fmla="*/ 1103 h 1103"/>
                <a:gd name="T82" fmla="*/ 771 w 950"/>
                <a:gd name="T83" fmla="*/ 1103 h 1103"/>
                <a:gd name="T84" fmla="*/ 869 w 950"/>
                <a:gd name="T85" fmla="*/ 1062 h 1103"/>
                <a:gd name="T86" fmla="*/ 916 w 950"/>
                <a:gd name="T87" fmla="*/ 1001 h 1103"/>
                <a:gd name="T88" fmla="*/ 941 w 950"/>
                <a:gd name="T89" fmla="*/ 933 h 1103"/>
                <a:gd name="T90" fmla="*/ 950 w 950"/>
                <a:gd name="T91" fmla="*/ 860 h 1103"/>
                <a:gd name="T92" fmla="*/ 944 w 950"/>
                <a:gd name="T93" fmla="*/ 789 h 1103"/>
                <a:gd name="T94" fmla="*/ 925 w 950"/>
                <a:gd name="T95" fmla="*/ 732 h 1103"/>
                <a:gd name="T96" fmla="*/ 895 w 950"/>
                <a:gd name="T97" fmla="*/ 679 h 1103"/>
                <a:gd name="T98" fmla="*/ 764 w 950"/>
                <a:gd name="T99" fmla="*/ 595 h 1103"/>
                <a:gd name="T100" fmla="*/ 781 w 950"/>
                <a:gd name="T101" fmla="*/ 543 h 1103"/>
                <a:gd name="T102" fmla="*/ 868 w 950"/>
                <a:gd name="T103" fmla="*/ 525 h 1103"/>
                <a:gd name="T104" fmla="*/ 901 w 950"/>
                <a:gd name="T105" fmla="*/ 508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103">
                  <a:moveTo>
                    <a:pt x="901" y="508"/>
                  </a:moveTo>
                  <a:cubicBezTo>
                    <a:pt x="901" y="508"/>
                    <a:pt x="887" y="487"/>
                    <a:pt x="899" y="467"/>
                  </a:cubicBezTo>
                  <a:cubicBezTo>
                    <a:pt x="911" y="449"/>
                    <a:pt x="802" y="480"/>
                    <a:pt x="802" y="480"/>
                  </a:cubicBezTo>
                  <a:cubicBezTo>
                    <a:pt x="769" y="477"/>
                    <a:pt x="769" y="477"/>
                    <a:pt x="769" y="477"/>
                  </a:cubicBezTo>
                  <a:cubicBezTo>
                    <a:pt x="779" y="462"/>
                    <a:pt x="779" y="462"/>
                    <a:pt x="779" y="462"/>
                  </a:cubicBezTo>
                  <a:cubicBezTo>
                    <a:pt x="881" y="395"/>
                    <a:pt x="881" y="395"/>
                    <a:pt x="881" y="395"/>
                  </a:cubicBezTo>
                  <a:cubicBezTo>
                    <a:pt x="881" y="395"/>
                    <a:pt x="861" y="383"/>
                    <a:pt x="863" y="355"/>
                  </a:cubicBezTo>
                  <a:cubicBezTo>
                    <a:pt x="851" y="355"/>
                    <a:pt x="851" y="355"/>
                    <a:pt x="851" y="355"/>
                  </a:cubicBezTo>
                  <a:cubicBezTo>
                    <a:pt x="737" y="411"/>
                    <a:pt x="737" y="411"/>
                    <a:pt x="737" y="411"/>
                  </a:cubicBezTo>
                  <a:cubicBezTo>
                    <a:pt x="687" y="373"/>
                    <a:pt x="687" y="373"/>
                    <a:pt x="687" y="373"/>
                  </a:cubicBezTo>
                  <a:cubicBezTo>
                    <a:pt x="687" y="335"/>
                    <a:pt x="687" y="335"/>
                    <a:pt x="687" y="335"/>
                  </a:cubicBezTo>
                  <a:cubicBezTo>
                    <a:pt x="687" y="335"/>
                    <a:pt x="660" y="178"/>
                    <a:pt x="581" y="129"/>
                  </a:cubicBezTo>
                  <a:cubicBezTo>
                    <a:pt x="547" y="102"/>
                    <a:pt x="547" y="102"/>
                    <a:pt x="547" y="102"/>
                  </a:cubicBezTo>
                  <a:cubicBezTo>
                    <a:pt x="535" y="15"/>
                    <a:pt x="535" y="15"/>
                    <a:pt x="535" y="15"/>
                  </a:cubicBezTo>
                  <a:cubicBezTo>
                    <a:pt x="535" y="15"/>
                    <a:pt x="515" y="27"/>
                    <a:pt x="504" y="11"/>
                  </a:cubicBezTo>
                  <a:cubicBezTo>
                    <a:pt x="495" y="27"/>
                    <a:pt x="495" y="27"/>
                    <a:pt x="495" y="27"/>
                  </a:cubicBezTo>
                  <a:cubicBezTo>
                    <a:pt x="495" y="87"/>
                    <a:pt x="495" y="87"/>
                    <a:pt x="495" y="87"/>
                  </a:cubicBezTo>
                  <a:cubicBezTo>
                    <a:pt x="464" y="84"/>
                    <a:pt x="464" y="84"/>
                    <a:pt x="464" y="84"/>
                  </a:cubicBezTo>
                  <a:cubicBezTo>
                    <a:pt x="448" y="7"/>
                    <a:pt x="448" y="7"/>
                    <a:pt x="448" y="7"/>
                  </a:cubicBezTo>
                  <a:cubicBezTo>
                    <a:pt x="448" y="7"/>
                    <a:pt x="430" y="15"/>
                    <a:pt x="416" y="7"/>
                  </a:cubicBezTo>
                  <a:cubicBezTo>
                    <a:pt x="402" y="0"/>
                    <a:pt x="410" y="95"/>
                    <a:pt x="410" y="95"/>
                  </a:cubicBezTo>
                  <a:cubicBezTo>
                    <a:pt x="343" y="119"/>
                    <a:pt x="343" y="119"/>
                    <a:pt x="343" y="119"/>
                  </a:cubicBezTo>
                  <a:cubicBezTo>
                    <a:pt x="324" y="21"/>
                    <a:pt x="324" y="21"/>
                    <a:pt x="324" y="21"/>
                  </a:cubicBezTo>
                  <a:cubicBezTo>
                    <a:pt x="313" y="21"/>
                    <a:pt x="313" y="21"/>
                    <a:pt x="313" y="21"/>
                  </a:cubicBezTo>
                  <a:cubicBezTo>
                    <a:pt x="313" y="21"/>
                    <a:pt x="309" y="35"/>
                    <a:pt x="286" y="43"/>
                  </a:cubicBezTo>
                  <a:cubicBezTo>
                    <a:pt x="286" y="68"/>
                    <a:pt x="286" y="68"/>
                    <a:pt x="286" y="68"/>
                  </a:cubicBezTo>
                  <a:cubicBezTo>
                    <a:pt x="286" y="176"/>
                    <a:pt x="286" y="176"/>
                    <a:pt x="286" y="176"/>
                  </a:cubicBezTo>
                  <a:cubicBezTo>
                    <a:pt x="254" y="249"/>
                    <a:pt x="254" y="249"/>
                    <a:pt x="254" y="249"/>
                  </a:cubicBezTo>
                  <a:cubicBezTo>
                    <a:pt x="240" y="401"/>
                    <a:pt x="240" y="401"/>
                    <a:pt x="240" y="401"/>
                  </a:cubicBezTo>
                  <a:cubicBezTo>
                    <a:pt x="85" y="388"/>
                    <a:pt x="85" y="388"/>
                    <a:pt x="85" y="388"/>
                  </a:cubicBezTo>
                  <a:cubicBezTo>
                    <a:pt x="1" y="397"/>
                    <a:pt x="1" y="397"/>
                    <a:pt x="1" y="397"/>
                  </a:cubicBezTo>
                  <a:cubicBezTo>
                    <a:pt x="1" y="397"/>
                    <a:pt x="19" y="422"/>
                    <a:pt x="2" y="445"/>
                  </a:cubicBezTo>
                  <a:cubicBezTo>
                    <a:pt x="11" y="453"/>
                    <a:pt x="11" y="453"/>
                    <a:pt x="11" y="453"/>
                  </a:cubicBezTo>
                  <a:cubicBezTo>
                    <a:pt x="94" y="447"/>
                    <a:pt x="94" y="447"/>
                    <a:pt x="94" y="447"/>
                  </a:cubicBezTo>
                  <a:cubicBezTo>
                    <a:pt x="95" y="476"/>
                    <a:pt x="95" y="476"/>
                    <a:pt x="95" y="476"/>
                  </a:cubicBezTo>
                  <a:cubicBezTo>
                    <a:pt x="0" y="482"/>
                    <a:pt x="0" y="482"/>
                    <a:pt x="0" y="482"/>
                  </a:cubicBezTo>
                  <a:cubicBezTo>
                    <a:pt x="0" y="482"/>
                    <a:pt x="19" y="504"/>
                    <a:pt x="2" y="532"/>
                  </a:cubicBezTo>
                  <a:cubicBezTo>
                    <a:pt x="90" y="532"/>
                    <a:pt x="90" y="532"/>
                    <a:pt x="90" y="532"/>
                  </a:cubicBezTo>
                  <a:cubicBezTo>
                    <a:pt x="501" y="624"/>
                    <a:pt x="501" y="624"/>
                    <a:pt x="501" y="624"/>
                  </a:cubicBezTo>
                  <a:cubicBezTo>
                    <a:pt x="539" y="842"/>
                    <a:pt x="539" y="842"/>
                    <a:pt x="539" y="842"/>
                  </a:cubicBezTo>
                  <a:cubicBezTo>
                    <a:pt x="667" y="1103"/>
                    <a:pt x="667" y="1103"/>
                    <a:pt x="667" y="1103"/>
                  </a:cubicBezTo>
                  <a:cubicBezTo>
                    <a:pt x="771" y="1103"/>
                    <a:pt x="771" y="1103"/>
                    <a:pt x="771" y="1103"/>
                  </a:cubicBezTo>
                  <a:cubicBezTo>
                    <a:pt x="869" y="1062"/>
                    <a:pt x="869" y="1062"/>
                    <a:pt x="869" y="1062"/>
                  </a:cubicBezTo>
                  <a:cubicBezTo>
                    <a:pt x="916" y="1001"/>
                    <a:pt x="916" y="1001"/>
                    <a:pt x="916" y="1001"/>
                  </a:cubicBezTo>
                  <a:cubicBezTo>
                    <a:pt x="941" y="933"/>
                    <a:pt x="941" y="933"/>
                    <a:pt x="941" y="933"/>
                  </a:cubicBezTo>
                  <a:cubicBezTo>
                    <a:pt x="950" y="860"/>
                    <a:pt x="950" y="860"/>
                    <a:pt x="950" y="860"/>
                  </a:cubicBezTo>
                  <a:cubicBezTo>
                    <a:pt x="944" y="789"/>
                    <a:pt x="944" y="789"/>
                    <a:pt x="944" y="789"/>
                  </a:cubicBezTo>
                  <a:cubicBezTo>
                    <a:pt x="925" y="732"/>
                    <a:pt x="925" y="732"/>
                    <a:pt x="925" y="732"/>
                  </a:cubicBezTo>
                  <a:cubicBezTo>
                    <a:pt x="895" y="679"/>
                    <a:pt x="895" y="679"/>
                    <a:pt x="895" y="679"/>
                  </a:cubicBezTo>
                  <a:cubicBezTo>
                    <a:pt x="764" y="595"/>
                    <a:pt x="764" y="595"/>
                    <a:pt x="764" y="595"/>
                  </a:cubicBezTo>
                  <a:cubicBezTo>
                    <a:pt x="781" y="543"/>
                    <a:pt x="781" y="543"/>
                    <a:pt x="781" y="543"/>
                  </a:cubicBezTo>
                  <a:cubicBezTo>
                    <a:pt x="868" y="525"/>
                    <a:pt x="868" y="525"/>
                    <a:pt x="868" y="525"/>
                  </a:cubicBezTo>
                  <a:lnTo>
                    <a:pt x="901" y="508"/>
                  </a:lnTo>
                  <a:close/>
                </a:path>
              </a:pathLst>
            </a:custGeom>
            <a:solidFill>
              <a:srgbClr val="EB5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4" name="Freeform 13">
              <a:extLst>
                <a:ext uri="{FF2B5EF4-FFF2-40B4-BE49-F238E27FC236}">
                  <a16:creationId xmlns:a16="http://schemas.microsoft.com/office/drawing/2014/main" id="{2503E3C2-338D-4AD2-9CDE-1789BA23DB44}"/>
                </a:ext>
              </a:extLst>
            </p:cNvPr>
            <p:cNvSpPr>
              <a:spLocks/>
            </p:cNvSpPr>
            <p:nvPr/>
          </p:nvSpPr>
          <p:spPr bwMode="auto">
            <a:xfrm>
              <a:off x="6550026" y="2036763"/>
              <a:ext cx="3402013" cy="3584575"/>
            </a:xfrm>
            <a:custGeom>
              <a:avLst/>
              <a:gdLst>
                <a:gd name="T0" fmla="*/ 19 w 903"/>
                <a:gd name="T1" fmla="*/ 93 h 950"/>
                <a:gd name="T2" fmla="*/ 29 w 903"/>
                <a:gd name="T3" fmla="*/ 171 h 950"/>
                <a:gd name="T4" fmla="*/ 30 w 903"/>
                <a:gd name="T5" fmla="*/ 181 h 950"/>
                <a:gd name="T6" fmla="*/ 88 w 903"/>
                <a:gd name="T7" fmla="*/ 173 h 950"/>
                <a:gd name="T8" fmla="*/ 94 w 903"/>
                <a:gd name="T9" fmla="*/ 369 h 950"/>
                <a:gd name="T10" fmla="*/ 80 w 903"/>
                <a:gd name="T11" fmla="*/ 662 h 950"/>
                <a:gd name="T12" fmla="*/ 89 w 903"/>
                <a:gd name="T13" fmla="*/ 896 h 950"/>
                <a:gd name="T14" fmla="*/ 202 w 903"/>
                <a:gd name="T15" fmla="*/ 897 h 950"/>
                <a:gd name="T16" fmla="*/ 210 w 903"/>
                <a:gd name="T17" fmla="*/ 897 h 950"/>
                <a:gd name="T18" fmla="*/ 205 w 903"/>
                <a:gd name="T19" fmla="*/ 700 h 950"/>
                <a:gd name="T20" fmla="*/ 227 w 903"/>
                <a:gd name="T21" fmla="*/ 699 h 950"/>
                <a:gd name="T22" fmla="*/ 380 w 903"/>
                <a:gd name="T23" fmla="*/ 873 h 950"/>
                <a:gd name="T24" fmla="*/ 587 w 903"/>
                <a:gd name="T25" fmla="*/ 950 h 950"/>
                <a:gd name="T26" fmla="*/ 645 w 903"/>
                <a:gd name="T27" fmla="*/ 886 h 950"/>
                <a:gd name="T28" fmla="*/ 554 w 903"/>
                <a:gd name="T29" fmla="*/ 683 h 950"/>
                <a:gd name="T30" fmla="*/ 509 w 903"/>
                <a:gd name="T31" fmla="*/ 514 h 950"/>
                <a:gd name="T32" fmla="*/ 508 w 903"/>
                <a:gd name="T33" fmla="*/ 330 h 950"/>
                <a:gd name="T34" fmla="*/ 607 w 903"/>
                <a:gd name="T35" fmla="*/ 155 h 950"/>
                <a:gd name="T36" fmla="*/ 903 w 903"/>
                <a:gd name="T37" fmla="*/ 91 h 950"/>
                <a:gd name="T38" fmla="*/ 903 w 903"/>
                <a:gd name="T39" fmla="*/ 25 h 950"/>
                <a:gd name="T40" fmla="*/ 900 w 903"/>
                <a:gd name="T41" fmla="*/ 15 h 950"/>
                <a:gd name="T42" fmla="*/ 610 w 903"/>
                <a:gd name="T43" fmla="*/ 49 h 950"/>
                <a:gd name="T44" fmla="*/ 406 w 903"/>
                <a:gd name="T45" fmla="*/ 91 h 950"/>
                <a:gd name="T46" fmla="*/ 381 w 903"/>
                <a:gd name="T47" fmla="*/ 203 h 950"/>
                <a:gd name="T48" fmla="*/ 420 w 903"/>
                <a:gd name="T49" fmla="*/ 269 h 950"/>
                <a:gd name="T50" fmla="*/ 409 w 903"/>
                <a:gd name="T51" fmla="*/ 338 h 950"/>
                <a:gd name="T52" fmla="*/ 365 w 903"/>
                <a:gd name="T53" fmla="*/ 450 h 950"/>
                <a:gd name="T54" fmla="*/ 250 w 903"/>
                <a:gd name="T55" fmla="*/ 206 h 950"/>
                <a:gd name="T56" fmla="*/ 255 w 903"/>
                <a:gd name="T57" fmla="*/ 79 h 950"/>
                <a:gd name="T58" fmla="*/ 198 w 903"/>
                <a:gd name="T59" fmla="*/ 81 h 950"/>
                <a:gd name="T60" fmla="*/ 176 w 903"/>
                <a:gd name="T61" fmla="*/ 0 h 950"/>
                <a:gd name="T62" fmla="*/ 66 w 903"/>
                <a:gd name="T63" fmla="*/ 32 h 950"/>
                <a:gd name="T64" fmla="*/ 66 w 903"/>
                <a:gd name="T65" fmla="*/ 45 h 950"/>
                <a:gd name="T66" fmla="*/ 73 w 903"/>
                <a:gd name="T67" fmla="*/ 85 h 950"/>
                <a:gd name="T68" fmla="*/ 22 w 903"/>
                <a:gd name="T69" fmla="*/ 85 h 950"/>
                <a:gd name="T70" fmla="*/ 19 w 903"/>
                <a:gd name="T71" fmla="*/ 9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3" h="950">
                  <a:moveTo>
                    <a:pt x="19" y="93"/>
                  </a:moveTo>
                  <a:cubicBezTo>
                    <a:pt x="19" y="93"/>
                    <a:pt x="42" y="119"/>
                    <a:pt x="29" y="171"/>
                  </a:cubicBezTo>
                  <a:cubicBezTo>
                    <a:pt x="30" y="181"/>
                    <a:pt x="30" y="181"/>
                    <a:pt x="30" y="181"/>
                  </a:cubicBezTo>
                  <a:cubicBezTo>
                    <a:pt x="88" y="173"/>
                    <a:pt x="88" y="173"/>
                    <a:pt x="88" y="173"/>
                  </a:cubicBezTo>
                  <a:cubicBezTo>
                    <a:pt x="88" y="173"/>
                    <a:pt x="107" y="275"/>
                    <a:pt x="94" y="369"/>
                  </a:cubicBezTo>
                  <a:cubicBezTo>
                    <a:pt x="88" y="408"/>
                    <a:pt x="0" y="464"/>
                    <a:pt x="80" y="662"/>
                  </a:cubicBezTo>
                  <a:cubicBezTo>
                    <a:pt x="89" y="896"/>
                    <a:pt x="89" y="896"/>
                    <a:pt x="89" y="896"/>
                  </a:cubicBezTo>
                  <a:cubicBezTo>
                    <a:pt x="89" y="896"/>
                    <a:pt x="148" y="876"/>
                    <a:pt x="202" y="897"/>
                  </a:cubicBezTo>
                  <a:cubicBezTo>
                    <a:pt x="210" y="897"/>
                    <a:pt x="210" y="897"/>
                    <a:pt x="210" y="897"/>
                  </a:cubicBezTo>
                  <a:cubicBezTo>
                    <a:pt x="205" y="700"/>
                    <a:pt x="205" y="700"/>
                    <a:pt x="205" y="700"/>
                  </a:cubicBezTo>
                  <a:cubicBezTo>
                    <a:pt x="227" y="699"/>
                    <a:pt x="227" y="699"/>
                    <a:pt x="227" y="699"/>
                  </a:cubicBezTo>
                  <a:cubicBezTo>
                    <a:pt x="227" y="699"/>
                    <a:pt x="236" y="798"/>
                    <a:pt x="380" y="873"/>
                  </a:cubicBezTo>
                  <a:cubicBezTo>
                    <a:pt x="523" y="948"/>
                    <a:pt x="587" y="950"/>
                    <a:pt x="587" y="950"/>
                  </a:cubicBezTo>
                  <a:cubicBezTo>
                    <a:pt x="645" y="886"/>
                    <a:pt x="645" y="886"/>
                    <a:pt x="645" y="886"/>
                  </a:cubicBezTo>
                  <a:cubicBezTo>
                    <a:pt x="554" y="683"/>
                    <a:pt x="554" y="683"/>
                    <a:pt x="554" y="683"/>
                  </a:cubicBezTo>
                  <a:cubicBezTo>
                    <a:pt x="509" y="514"/>
                    <a:pt x="509" y="514"/>
                    <a:pt x="509" y="514"/>
                  </a:cubicBezTo>
                  <a:cubicBezTo>
                    <a:pt x="509" y="514"/>
                    <a:pt x="504" y="393"/>
                    <a:pt x="508" y="330"/>
                  </a:cubicBezTo>
                  <a:cubicBezTo>
                    <a:pt x="513" y="267"/>
                    <a:pt x="558" y="183"/>
                    <a:pt x="607" y="155"/>
                  </a:cubicBezTo>
                  <a:cubicBezTo>
                    <a:pt x="656" y="127"/>
                    <a:pt x="903" y="91"/>
                    <a:pt x="903" y="91"/>
                  </a:cubicBezTo>
                  <a:cubicBezTo>
                    <a:pt x="903" y="91"/>
                    <a:pt x="888" y="54"/>
                    <a:pt x="903" y="25"/>
                  </a:cubicBezTo>
                  <a:cubicBezTo>
                    <a:pt x="900" y="15"/>
                    <a:pt x="900" y="15"/>
                    <a:pt x="900" y="15"/>
                  </a:cubicBezTo>
                  <a:cubicBezTo>
                    <a:pt x="900" y="15"/>
                    <a:pt x="694" y="11"/>
                    <a:pt x="610" y="49"/>
                  </a:cubicBezTo>
                  <a:cubicBezTo>
                    <a:pt x="527" y="88"/>
                    <a:pt x="406" y="91"/>
                    <a:pt x="406" y="91"/>
                  </a:cubicBezTo>
                  <a:cubicBezTo>
                    <a:pt x="406" y="91"/>
                    <a:pt x="364" y="141"/>
                    <a:pt x="381" y="203"/>
                  </a:cubicBezTo>
                  <a:cubicBezTo>
                    <a:pt x="398" y="265"/>
                    <a:pt x="420" y="269"/>
                    <a:pt x="420" y="269"/>
                  </a:cubicBezTo>
                  <a:cubicBezTo>
                    <a:pt x="409" y="338"/>
                    <a:pt x="409" y="338"/>
                    <a:pt x="409" y="338"/>
                  </a:cubicBezTo>
                  <a:cubicBezTo>
                    <a:pt x="365" y="450"/>
                    <a:pt x="365" y="450"/>
                    <a:pt x="365" y="450"/>
                  </a:cubicBezTo>
                  <a:cubicBezTo>
                    <a:pt x="365" y="450"/>
                    <a:pt x="246" y="258"/>
                    <a:pt x="250" y="206"/>
                  </a:cubicBezTo>
                  <a:cubicBezTo>
                    <a:pt x="255" y="154"/>
                    <a:pt x="255" y="79"/>
                    <a:pt x="255" y="79"/>
                  </a:cubicBezTo>
                  <a:cubicBezTo>
                    <a:pt x="198" y="81"/>
                    <a:pt x="198" y="81"/>
                    <a:pt x="198" y="81"/>
                  </a:cubicBezTo>
                  <a:cubicBezTo>
                    <a:pt x="176" y="0"/>
                    <a:pt x="176" y="0"/>
                    <a:pt x="176" y="0"/>
                  </a:cubicBezTo>
                  <a:cubicBezTo>
                    <a:pt x="176" y="0"/>
                    <a:pt x="127" y="36"/>
                    <a:pt x="66" y="32"/>
                  </a:cubicBezTo>
                  <a:cubicBezTo>
                    <a:pt x="66" y="45"/>
                    <a:pt x="66" y="45"/>
                    <a:pt x="66" y="45"/>
                  </a:cubicBezTo>
                  <a:cubicBezTo>
                    <a:pt x="73" y="85"/>
                    <a:pt x="73" y="85"/>
                    <a:pt x="73" y="85"/>
                  </a:cubicBezTo>
                  <a:cubicBezTo>
                    <a:pt x="22" y="85"/>
                    <a:pt x="22" y="85"/>
                    <a:pt x="22" y="85"/>
                  </a:cubicBezTo>
                  <a:lnTo>
                    <a:pt x="19" y="93"/>
                  </a:lnTo>
                  <a:close/>
                </a:path>
              </a:pathLst>
            </a:custGeom>
            <a:solidFill>
              <a:srgbClr val="769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5" name="Freeform 14">
              <a:extLst>
                <a:ext uri="{FF2B5EF4-FFF2-40B4-BE49-F238E27FC236}">
                  <a16:creationId xmlns:a16="http://schemas.microsoft.com/office/drawing/2014/main" id="{906A5183-4288-4D85-9F88-B4DCC0A75A48}"/>
                </a:ext>
              </a:extLst>
            </p:cNvPr>
            <p:cNvSpPr>
              <a:spLocks/>
            </p:cNvSpPr>
            <p:nvPr/>
          </p:nvSpPr>
          <p:spPr bwMode="auto">
            <a:xfrm>
              <a:off x="6569076" y="2154238"/>
              <a:ext cx="452438" cy="3267075"/>
            </a:xfrm>
            <a:custGeom>
              <a:avLst/>
              <a:gdLst>
                <a:gd name="T0" fmla="*/ 95 w 120"/>
                <a:gd name="T1" fmla="*/ 336 h 866"/>
                <a:gd name="T2" fmla="*/ 64 w 120"/>
                <a:gd name="T3" fmla="*/ 2 h 866"/>
                <a:gd name="T4" fmla="*/ 61 w 120"/>
                <a:gd name="T5" fmla="*/ 0 h 866"/>
                <a:gd name="T6" fmla="*/ 56 w 120"/>
                <a:gd name="T7" fmla="*/ 0 h 866"/>
                <a:gd name="T8" fmla="*/ 53 w 120"/>
                <a:gd name="T9" fmla="*/ 3 h 866"/>
                <a:gd name="T10" fmla="*/ 62 w 120"/>
                <a:gd name="T11" fmla="*/ 42 h 866"/>
                <a:gd name="T12" fmla="*/ 13 w 120"/>
                <a:gd name="T13" fmla="*/ 47 h 866"/>
                <a:gd name="T14" fmla="*/ 11 w 120"/>
                <a:gd name="T15" fmla="*/ 49 h 866"/>
                <a:gd name="T16" fmla="*/ 11 w 120"/>
                <a:gd name="T17" fmla="*/ 60 h 866"/>
                <a:gd name="T18" fmla="*/ 14 w 120"/>
                <a:gd name="T19" fmla="*/ 62 h 866"/>
                <a:gd name="T20" fmla="*/ 65 w 120"/>
                <a:gd name="T21" fmla="*/ 58 h 866"/>
                <a:gd name="T22" fmla="*/ 77 w 120"/>
                <a:gd name="T23" fmla="*/ 134 h 866"/>
                <a:gd name="T24" fmla="*/ 24 w 120"/>
                <a:gd name="T25" fmla="*/ 140 h 866"/>
                <a:gd name="T26" fmla="*/ 22 w 120"/>
                <a:gd name="T27" fmla="*/ 142 h 866"/>
                <a:gd name="T28" fmla="*/ 23 w 120"/>
                <a:gd name="T29" fmla="*/ 156 h 866"/>
                <a:gd name="T30" fmla="*/ 26 w 120"/>
                <a:gd name="T31" fmla="*/ 158 h 866"/>
                <a:gd name="T32" fmla="*/ 79 w 120"/>
                <a:gd name="T33" fmla="*/ 152 h 866"/>
                <a:gd name="T34" fmla="*/ 82 w 120"/>
                <a:gd name="T35" fmla="*/ 176 h 866"/>
                <a:gd name="T36" fmla="*/ 2 w 120"/>
                <a:gd name="T37" fmla="*/ 181 h 866"/>
                <a:gd name="T38" fmla="*/ 0 w 120"/>
                <a:gd name="T39" fmla="*/ 184 h 866"/>
                <a:gd name="T40" fmla="*/ 0 w 120"/>
                <a:gd name="T41" fmla="*/ 192 h 866"/>
                <a:gd name="T42" fmla="*/ 3 w 120"/>
                <a:gd name="T43" fmla="*/ 194 h 866"/>
                <a:gd name="T44" fmla="*/ 83 w 120"/>
                <a:gd name="T45" fmla="*/ 190 h 866"/>
                <a:gd name="T46" fmla="*/ 86 w 120"/>
                <a:gd name="T47" fmla="*/ 235 h 866"/>
                <a:gd name="T48" fmla="*/ 4 w 120"/>
                <a:gd name="T49" fmla="*/ 240 h 866"/>
                <a:gd name="T50" fmla="*/ 0 w 120"/>
                <a:gd name="T51" fmla="*/ 243 h 866"/>
                <a:gd name="T52" fmla="*/ 0 w 120"/>
                <a:gd name="T53" fmla="*/ 251 h 866"/>
                <a:gd name="T54" fmla="*/ 3 w 120"/>
                <a:gd name="T55" fmla="*/ 253 h 866"/>
                <a:gd name="T56" fmla="*/ 83 w 120"/>
                <a:gd name="T57" fmla="*/ 249 h 866"/>
                <a:gd name="T58" fmla="*/ 86 w 120"/>
                <a:gd name="T59" fmla="*/ 252 h 866"/>
                <a:gd name="T60" fmla="*/ 86 w 120"/>
                <a:gd name="T61" fmla="*/ 262 h 866"/>
                <a:gd name="T62" fmla="*/ 2 w 120"/>
                <a:gd name="T63" fmla="*/ 267 h 866"/>
                <a:gd name="T64" fmla="*/ 0 w 120"/>
                <a:gd name="T65" fmla="*/ 269 h 866"/>
                <a:gd name="T66" fmla="*/ 0 w 120"/>
                <a:gd name="T67" fmla="*/ 277 h 866"/>
                <a:gd name="T68" fmla="*/ 3 w 120"/>
                <a:gd name="T69" fmla="*/ 279 h 866"/>
                <a:gd name="T70" fmla="*/ 86 w 120"/>
                <a:gd name="T71" fmla="*/ 275 h 866"/>
                <a:gd name="T72" fmla="*/ 86 w 120"/>
                <a:gd name="T73" fmla="*/ 294 h 866"/>
                <a:gd name="T74" fmla="*/ 83 w 120"/>
                <a:gd name="T75" fmla="*/ 321 h 866"/>
                <a:gd name="T76" fmla="*/ 2 w 120"/>
                <a:gd name="T77" fmla="*/ 327 h 866"/>
                <a:gd name="T78" fmla="*/ 0 w 120"/>
                <a:gd name="T79" fmla="*/ 330 h 866"/>
                <a:gd name="T80" fmla="*/ 0 w 120"/>
                <a:gd name="T81" fmla="*/ 338 h 866"/>
                <a:gd name="T82" fmla="*/ 3 w 120"/>
                <a:gd name="T83" fmla="*/ 340 h 866"/>
                <a:gd name="T84" fmla="*/ 78 w 120"/>
                <a:gd name="T85" fmla="*/ 334 h 866"/>
                <a:gd name="T86" fmla="*/ 63 w 120"/>
                <a:gd name="T87" fmla="*/ 369 h 866"/>
                <a:gd name="T88" fmla="*/ 33 w 120"/>
                <a:gd name="T89" fmla="*/ 469 h 866"/>
                <a:gd name="T90" fmla="*/ 38 w 120"/>
                <a:gd name="T91" fmla="*/ 544 h 866"/>
                <a:gd name="T92" fmla="*/ 61 w 120"/>
                <a:gd name="T93" fmla="*/ 615 h 866"/>
                <a:gd name="T94" fmla="*/ 70 w 120"/>
                <a:gd name="T95" fmla="*/ 662 h 866"/>
                <a:gd name="T96" fmla="*/ 70 w 120"/>
                <a:gd name="T97" fmla="*/ 700 h 866"/>
                <a:gd name="T98" fmla="*/ 71 w 120"/>
                <a:gd name="T99" fmla="*/ 763 h 866"/>
                <a:gd name="T100" fmla="*/ 72 w 120"/>
                <a:gd name="T101" fmla="*/ 860 h 866"/>
                <a:gd name="T102" fmla="*/ 72 w 120"/>
                <a:gd name="T103" fmla="*/ 863 h 866"/>
                <a:gd name="T104" fmla="*/ 75 w 120"/>
                <a:gd name="T105" fmla="*/ 866 h 866"/>
                <a:gd name="T106" fmla="*/ 82 w 120"/>
                <a:gd name="T107" fmla="*/ 866 h 866"/>
                <a:gd name="T108" fmla="*/ 85 w 120"/>
                <a:gd name="T109" fmla="*/ 863 h 866"/>
                <a:gd name="T110" fmla="*/ 84 w 120"/>
                <a:gd name="T111" fmla="*/ 653 h 866"/>
                <a:gd name="T112" fmla="*/ 74 w 120"/>
                <a:gd name="T113" fmla="*/ 602 h 866"/>
                <a:gd name="T114" fmla="*/ 75 w 120"/>
                <a:gd name="T115" fmla="*/ 382 h 866"/>
                <a:gd name="T116" fmla="*/ 95 w 120"/>
                <a:gd name="T117" fmla="*/ 336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866">
                  <a:moveTo>
                    <a:pt x="95" y="336"/>
                  </a:moveTo>
                  <a:cubicBezTo>
                    <a:pt x="120" y="222"/>
                    <a:pt x="69" y="25"/>
                    <a:pt x="64" y="2"/>
                  </a:cubicBezTo>
                  <a:cubicBezTo>
                    <a:pt x="64" y="1"/>
                    <a:pt x="63" y="0"/>
                    <a:pt x="61" y="0"/>
                  </a:cubicBezTo>
                  <a:cubicBezTo>
                    <a:pt x="56" y="0"/>
                    <a:pt x="56" y="0"/>
                    <a:pt x="56" y="0"/>
                  </a:cubicBezTo>
                  <a:cubicBezTo>
                    <a:pt x="54" y="0"/>
                    <a:pt x="53" y="1"/>
                    <a:pt x="53" y="3"/>
                  </a:cubicBezTo>
                  <a:cubicBezTo>
                    <a:pt x="56" y="16"/>
                    <a:pt x="59" y="29"/>
                    <a:pt x="62" y="42"/>
                  </a:cubicBezTo>
                  <a:cubicBezTo>
                    <a:pt x="13" y="47"/>
                    <a:pt x="13" y="47"/>
                    <a:pt x="13" y="47"/>
                  </a:cubicBezTo>
                  <a:cubicBezTo>
                    <a:pt x="12" y="47"/>
                    <a:pt x="11" y="48"/>
                    <a:pt x="11" y="49"/>
                  </a:cubicBezTo>
                  <a:cubicBezTo>
                    <a:pt x="11" y="60"/>
                    <a:pt x="11" y="60"/>
                    <a:pt x="11" y="60"/>
                  </a:cubicBezTo>
                  <a:cubicBezTo>
                    <a:pt x="11" y="61"/>
                    <a:pt x="13" y="62"/>
                    <a:pt x="14" y="62"/>
                  </a:cubicBezTo>
                  <a:cubicBezTo>
                    <a:pt x="65" y="58"/>
                    <a:pt x="65" y="58"/>
                    <a:pt x="65" y="58"/>
                  </a:cubicBezTo>
                  <a:cubicBezTo>
                    <a:pt x="70" y="83"/>
                    <a:pt x="74" y="108"/>
                    <a:pt x="77" y="134"/>
                  </a:cubicBezTo>
                  <a:cubicBezTo>
                    <a:pt x="24" y="140"/>
                    <a:pt x="24" y="140"/>
                    <a:pt x="24" y="140"/>
                  </a:cubicBezTo>
                  <a:cubicBezTo>
                    <a:pt x="23" y="140"/>
                    <a:pt x="22" y="141"/>
                    <a:pt x="22" y="142"/>
                  </a:cubicBezTo>
                  <a:cubicBezTo>
                    <a:pt x="23" y="156"/>
                    <a:pt x="23" y="156"/>
                    <a:pt x="23" y="156"/>
                  </a:cubicBezTo>
                  <a:cubicBezTo>
                    <a:pt x="24" y="157"/>
                    <a:pt x="25" y="158"/>
                    <a:pt x="26" y="158"/>
                  </a:cubicBezTo>
                  <a:cubicBezTo>
                    <a:pt x="79" y="152"/>
                    <a:pt x="79" y="152"/>
                    <a:pt x="79" y="152"/>
                  </a:cubicBezTo>
                  <a:cubicBezTo>
                    <a:pt x="80" y="160"/>
                    <a:pt x="81" y="168"/>
                    <a:pt x="82" y="176"/>
                  </a:cubicBezTo>
                  <a:cubicBezTo>
                    <a:pt x="2" y="181"/>
                    <a:pt x="2" y="181"/>
                    <a:pt x="2" y="181"/>
                  </a:cubicBezTo>
                  <a:cubicBezTo>
                    <a:pt x="1" y="181"/>
                    <a:pt x="0" y="182"/>
                    <a:pt x="0" y="184"/>
                  </a:cubicBezTo>
                  <a:cubicBezTo>
                    <a:pt x="0" y="192"/>
                    <a:pt x="0" y="192"/>
                    <a:pt x="0" y="192"/>
                  </a:cubicBezTo>
                  <a:cubicBezTo>
                    <a:pt x="0" y="193"/>
                    <a:pt x="1" y="194"/>
                    <a:pt x="3" y="194"/>
                  </a:cubicBezTo>
                  <a:cubicBezTo>
                    <a:pt x="83" y="190"/>
                    <a:pt x="83" y="190"/>
                    <a:pt x="83" y="190"/>
                  </a:cubicBezTo>
                  <a:cubicBezTo>
                    <a:pt x="84" y="205"/>
                    <a:pt x="85" y="220"/>
                    <a:pt x="86" y="235"/>
                  </a:cubicBezTo>
                  <a:cubicBezTo>
                    <a:pt x="4" y="240"/>
                    <a:pt x="4" y="240"/>
                    <a:pt x="4" y="240"/>
                  </a:cubicBezTo>
                  <a:cubicBezTo>
                    <a:pt x="2" y="240"/>
                    <a:pt x="0" y="241"/>
                    <a:pt x="0" y="243"/>
                  </a:cubicBezTo>
                  <a:cubicBezTo>
                    <a:pt x="0" y="251"/>
                    <a:pt x="0" y="251"/>
                    <a:pt x="0" y="251"/>
                  </a:cubicBezTo>
                  <a:cubicBezTo>
                    <a:pt x="0" y="252"/>
                    <a:pt x="1" y="253"/>
                    <a:pt x="3" y="253"/>
                  </a:cubicBezTo>
                  <a:cubicBezTo>
                    <a:pt x="83" y="249"/>
                    <a:pt x="83" y="249"/>
                    <a:pt x="83" y="249"/>
                  </a:cubicBezTo>
                  <a:cubicBezTo>
                    <a:pt x="85" y="250"/>
                    <a:pt x="85" y="251"/>
                    <a:pt x="86" y="252"/>
                  </a:cubicBezTo>
                  <a:cubicBezTo>
                    <a:pt x="86" y="255"/>
                    <a:pt x="86" y="258"/>
                    <a:pt x="86" y="262"/>
                  </a:cubicBezTo>
                  <a:cubicBezTo>
                    <a:pt x="2" y="267"/>
                    <a:pt x="2" y="267"/>
                    <a:pt x="2" y="267"/>
                  </a:cubicBezTo>
                  <a:cubicBezTo>
                    <a:pt x="1" y="267"/>
                    <a:pt x="0" y="268"/>
                    <a:pt x="0" y="269"/>
                  </a:cubicBezTo>
                  <a:cubicBezTo>
                    <a:pt x="0" y="277"/>
                    <a:pt x="0" y="277"/>
                    <a:pt x="0" y="277"/>
                  </a:cubicBezTo>
                  <a:cubicBezTo>
                    <a:pt x="0" y="278"/>
                    <a:pt x="1" y="279"/>
                    <a:pt x="3" y="279"/>
                  </a:cubicBezTo>
                  <a:cubicBezTo>
                    <a:pt x="86" y="275"/>
                    <a:pt x="86" y="275"/>
                    <a:pt x="86" y="275"/>
                  </a:cubicBezTo>
                  <a:cubicBezTo>
                    <a:pt x="86" y="282"/>
                    <a:pt x="86" y="288"/>
                    <a:pt x="86" y="294"/>
                  </a:cubicBezTo>
                  <a:cubicBezTo>
                    <a:pt x="85" y="303"/>
                    <a:pt x="85" y="312"/>
                    <a:pt x="83" y="321"/>
                  </a:cubicBezTo>
                  <a:cubicBezTo>
                    <a:pt x="2" y="327"/>
                    <a:pt x="2" y="327"/>
                    <a:pt x="2" y="327"/>
                  </a:cubicBezTo>
                  <a:cubicBezTo>
                    <a:pt x="1" y="328"/>
                    <a:pt x="0" y="328"/>
                    <a:pt x="0" y="330"/>
                  </a:cubicBezTo>
                  <a:cubicBezTo>
                    <a:pt x="0" y="338"/>
                    <a:pt x="0" y="338"/>
                    <a:pt x="0" y="338"/>
                  </a:cubicBezTo>
                  <a:cubicBezTo>
                    <a:pt x="0" y="339"/>
                    <a:pt x="1" y="340"/>
                    <a:pt x="3" y="340"/>
                  </a:cubicBezTo>
                  <a:cubicBezTo>
                    <a:pt x="78" y="334"/>
                    <a:pt x="78" y="334"/>
                    <a:pt x="78" y="334"/>
                  </a:cubicBezTo>
                  <a:cubicBezTo>
                    <a:pt x="74" y="346"/>
                    <a:pt x="67" y="360"/>
                    <a:pt x="63" y="369"/>
                  </a:cubicBezTo>
                  <a:cubicBezTo>
                    <a:pt x="46" y="404"/>
                    <a:pt x="35" y="430"/>
                    <a:pt x="33" y="469"/>
                  </a:cubicBezTo>
                  <a:cubicBezTo>
                    <a:pt x="31" y="494"/>
                    <a:pt x="34" y="520"/>
                    <a:pt x="38" y="544"/>
                  </a:cubicBezTo>
                  <a:cubicBezTo>
                    <a:pt x="44" y="569"/>
                    <a:pt x="53" y="591"/>
                    <a:pt x="61" y="615"/>
                  </a:cubicBezTo>
                  <a:cubicBezTo>
                    <a:pt x="67" y="630"/>
                    <a:pt x="69" y="646"/>
                    <a:pt x="70" y="662"/>
                  </a:cubicBezTo>
                  <a:cubicBezTo>
                    <a:pt x="70" y="674"/>
                    <a:pt x="70" y="687"/>
                    <a:pt x="70" y="700"/>
                  </a:cubicBezTo>
                  <a:cubicBezTo>
                    <a:pt x="71" y="721"/>
                    <a:pt x="71" y="742"/>
                    <a:pt x="71" y="763"/>
                  </a:cubicBezTo>
                  <a:cubicBezTo>
                    <a:pt x="72" y="795"/>
                    <a:pt x="72" y="827"/>
                    <a:pt x="72" y="860"/>
                  </a:cubicBezTo>
                  <a:cubicBezTo>
                    <a:pt x="72" y="861"/>
                    <a:pt x="72" y="862"/>
                    <a:pt x="72" y="863"/>
                  </a:cubicBezTo>
                  <a:cubicBezTo>
                    <a:pt x="72" y="864"/>
                    <a:pt x="73" y="866"/>
                    <a:pt x="75" y="866"/>
                  </a:cubicBezTo>
                  <a:cubicBezTo>
                    <a:pt x="82" y="866"/>
                    <a:pt x="82" y="866"/>
                    <a:pt x="82" y="866"/>
                  </a:cubicBezTo>
                  <a:cubicBezTo>
                    <a:pt x="84" y="866"/>
                    <a:pt x="85" y="864"/>
                    <a:pt x="85" y="863"/>
                  </a:cubicBezTo>
                  <a:cubicBezTo>
                    <a:pt x="84" y="653"/>
                    <a:pt x="84" y="653"/>
                    <a:pt x="84" y="653"/>
                  </a:cubicBezTo>
                  <a:cubicBezTo>
                    <a:pt x="84" y="635"/>
                    <a:pt x="81" y="618"/>
                    <a:pt x="74" y="602"/>
                  </a:cubicBezTo>
                  <a:cubicBezTo>
                    <a:pt x="24" y="481"/>
                    <a:pt x="63" y="415"/>
                    <a:pt x="75" y="382"/>
                  </a:cubicBezTo>
                  <a:cubicBezTo>
                    <a:pt x="81" y="367"/>
                    <a:pt x="93" y="345"/>
                    <a:pt x="95" y="336"/>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6" name="Freeform 15">
              <a:extLst>
                <a:ext uri="{FF2B5EF4-FFF2-40B4-BE49-F238E27FC236}">
                  <a16:creationId xmlns:a16="http://schemas.microsoft.com/office/drawing/2014/main" id="{3D5B9A32-F686-4C28-9285-259F245BDD1B}"/>
                </a:ext>
              </a:extLst>
            </p:cNvPr>
            <p:cNvSpPr>
              <a:spLocks/>
            </p:cNvSpPr>
            <p:nvPr/>
          </p:nvSpPr>
          <p:spPr bwMode="auto">
            <a:xfrm>
              <a:off x="9421813" y="2870201"/>
              <a:ext cx="542925" cy="366713"/>
            </a:xfrm>
            <a:custGeom>
              <a:avLst/>
              <a:gdLst>
                <a:gd name="T0" fmla="*/ 144 w 144"/>
                <a:gd name="T1" fmla="*/ 57 h 97"/>
                <a:gd name="T2" fmla="*/ 144 w 144"/>
                <a:gd name="T3" fmla="*/ 70 h 97"/>
                <a:gd name="T4" fmla="*/ 142 w 144"/>
                <a:gd name="T5" fmla="*/ 72 h 97"/>
                <a:gd name="T6" fmla="*/ 89 w 144"/>
                <a:gd name="T7" fmla="*/ 84 h 97"/>
                <a:gd name="T8" fmla="*/ 51 w 144"/>
                <a:gd name="T9" fmla="*/ 91 h 97"/>
                <a:gd name="T10" fmla="*/ 11 w 144"/>
                <a:gd name="T11" fmla="*/ 94 h 97"/>
                <a:gd name="T12" fmla="*/ 1 w 144"/>
                <a:gd name="T13" fmla="*/ 86 h 97"/>
                <a:gd name="T14" fmla="*/ 1 w 144"/>
                <a:gd name="T15" fmla="*/ 77 h 97"/>
                <a:gd name="T16" fmla="*/ 22 w 144"/>
                <a:gd name="T17" fmla="*/ 57 h 97"/>
                <a:gd name="T18" fmla="*/ 53 w 144"/>
                <a:gd name="T19" fmla="*/ 39 h 97"/>
                <a:gd name="T20" fmla="*/ 124 w 144"/>
                <a:gd name="T21" fmla="*/ 0 h 97"/>
                <a:gd name="T22" fmla="*/ 125 w 144"/>
                <a:gd name="T23" fmla="*/ 0 h 97"/>
                <a:gd name="T24" fmla="*/ 126 w 144"/>
                <a:gd name="T25" fmla="*/ 1 h 97"/>
                <a:gd name="T26" fmla="*/ 132 w 144"/>
                <a:gd name="T27" fmla="*/ 8 h 97"/>
                <a:gd name="T28" fmla="*/ 131 w 144"/>
                <a:gd name="T29" fmla="*/ 12 h 97"/>
                <a:gd name="T30" fmla="*/ 124 w 144"/>
                <a:gd name="T31" fmla="*/ 15 h 97"/>
                <a:gd name="T32" fmla="*/ 108 w 144"/>
                <a:gd name="T33" fmla="*/ 25 h 97"/>
                <a:gd name="T34" fmla="*/ 86 w 144"/>
                <a:gd name="T35" fmla="*/ 38 h 97"/>
                <a:gd name="T36" fmla="*/ 62 w 144"/>
                <a:gd name="T37" fmla="*/ 52 h 97"/>
                <a:gd name="T38" fmla="*/ 32 w 144"/>
                <a:gd name="T39" fmla="*/ 70 h 97"/>
                <a:gd name="T40" fmla="*/ 27 w 144"/>
                <a:gd name="T41" fmla="*/ 75 h 97"/>
                <a:gd name="T42" fmla="*/ 54 w 144"/>
                <a:gd name="T43" fmla="*/ 74 h 97"/>
                <a:gd name="T44" fmla="*/ 132 w 144"/>
                <a:gd name="T45" fmla="*/ 58 h 97"/>
                <a:gd name="T46" fmla="*/ 141 w 144"/>
                <a:gd name="T47" fmla="*/ 55 h 97"/>
                <a:gd name="T48" fmla="*/ 144 w 144"/>
                <a:gd name="T49"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97">
                  <a:moveTo>
                    <a:pt x="144" y="57"/>
                  </a:moveTo>
                  <a:cubicBezTo>
                    <a:pt x="144" y="70"/>
                    <a:pt x="144" y="70"/>
                    <a:pt x="144" y="70"/>
                  </a:cubicBezTo>
                  <a:cubicBezTo>
                    <a:pt x="144" y="71"/>
                    <a:pt x="143" y="72"/>
                    <a:pt x="142" y="72"/>
                  </a:cubicBezTo>
                  <a:cubicBezTo>
                    <a:pt x="125" y="76"/>
                    <a:pt x="107" y="80"/>
                    <a:pt x="89" y="84"/>
                  </a:cubicBezTo>
                  <a:cubicBezTo>
                    <a:pt x="77" y="86"/>
                    <a:pt x="64" y="89"/>
                    <a:pt x="51" y="91"/>
                  </a:cubicBezTo>
                  <a:cubicBezTo>
                    <a:pt x="39" y="93"/>
                    <a:pt x="23" y="97"/>
                    <a:pt x="11" y="94"/>
                  </a:cubicBezTo>
                  <a:cubicBezTo>
                    <a:pt x="7" y="93"/>
                    <a:pt x="2" y="90"/>
                    <a:pt x="1" y="86"/>
                  </a:cubicBezTo>
                  <a:cubicBezTo>
                    <a:pt x="0" y="83"/>
                    <a:pt x="0" y="80"/>
                    <a:pt x="1" y="77"/>
                  </a:cubicBezTo>
                  <a:cubicBezTo>
                    <a:pt x="5" y="67"/>
                    <a:pt x="14" y="62"/>
                    <a:pt x="22" y="57"/>
                  </a:cubicBezTo>
                  <a:cubicBezTo>
                    <a:pt x="33" y="51"/>
                    <a:pt x="43" y="45"/>
                    <a:pt x="53" y="39"/>
                  </a:cubicBezTo>
                  <a:cubicBezTo>
                    <a:pt x="77" y="25"/>
                    <a:pt x="100" y="12"/>
                    <a:pt x="124" y="0"/>
                  </a:cubicBezTo>
                  <a:cubicBezTo>
                    <a:pt x="124" y="0"/>
                    <a:pt x="125" y="0"/>
                    <a:pt x="125" y="0"/>
                  </a:cubicBezTo>
                  <a:cubicBezTo>
                    <a:pt x="126" y="0"/>
                    <a:pt x="126" y="1"/>
                    <a:pt x="126" y="1"/>
                  </a:cubicBezTo>
                  <a:cubicBezTo>
                    <a:pt x="127" y="2"/>
                    <a:pt x="132" y="7"/>
                    <a:pt x="132" y="8"/>
                  </a:cubicBezTo>
                  <a:cubicBezTo>
                    <a:pt x="132" y="9"/>
                    <a:pt x="132" y="11"/>
                    <a:pt x="131" y="12"/>
                  </a:cubicBezTo>
                  <a:cubicBezTo>
                    <a:pt x="129" y="13"/>
                    <a:pt x="127" y="14"/>
                    <a:pt x="124" y="15"/>
                  </a:cubicBezTo>
                  <a:cubicBezTo>
                    <a:pt x="119" y="19"/>
                    <a:pt x="113" y="22"/>
                    <a:pt x="108" y="25"/>
                  </a:cubicBezTo>
                  <a:cubicBezTo>
                    <a:pt x="100" y="29"/>
                    <a:pt x="93" y="34"/>
                    <a:pt x="86" y="38"/>
                  </a:cubicBezTo>
                  <a:cubicBezTo>
                    <a:pt x="78" y="43"/>
                    <a:pt x="70" y="47"/>
                    <a:pt x="62" y="52"/>
                  </a:cubicBezTo>
                  <a:cubicBezTo>
                    <a:pt x="52" y="58"/>
                    <a:pt x="42" y="64"/>
                    <a:pt x="32" y="70"/>
                  </a:cubicBezTo>
                  <a:cubicBezTo>
                    <a:pt x="30" y="71"/>
                    <a:pt x="27" y="73"/>
                    <a:pt x="27" y="75"/>
                  </a:cubicBezTo>
                  <a:cubicBezTo>
                    <a:pt x="26" y="78"/>
                    <a:pt x="52" y="74"/>
                    <a:pt x="54" y="74"/>
                  </a:cubicBezTo>
                  <a:cubicBezTo>
                    <a:pt x="80" y="70"/>
                    <a:pt x="106" y="64"/>
                    <a:pt x="132" y="58"/>
                  </a:cubicBezTo>
                  <a:cubicBezTo>
                    <a:pt x="135" y="57"/>
                    <a:pt x="138" y="56"/>
                    <a:pt x="141" y="55"/>
                  </a:cubicBezTo>
                  <a:cubicBezTo>
                    <a:pt x="143" y="55"/>
                    <a:pt x="144" y="56"/>
                    <a:pt x="144" y="57"/>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7" name="Freeform 16">
              <a:extLst>
                <a:ext uri="{FF2B5EF4-FFF2-40B4-BE49-F238E27FC236}">
                  <a16:creationId xmlns:a16="http://schemas.microsoft.com/office/drawing/2014/main" id="{01BBA56B-3076-4905-8101-2B5FD73CEC3A}"/>
                </a:ext>
              </a:extLst>
            </p:cNvPr>
            <p:cNvSpPr>
              <a:spLocks/>
            </p:cNvSpPr>
            <p:nvPr/>
          </p:nvSpPr>
          <p:spPr bwMode="auto">
            <a:xfrm>
              <a:off x="7748588" y="1379538"/>
              <a:ext cx="411163" cy="520700"/>
            </a:xfrm>
            <a:custGeom>
              <a:avLst/>
              <a:gdLst>
                <a:gd name="T0" fmla="*/ 0 w 109"/>
                <a:gd name="T1" fmla="*/ 21 h 138"/>
                <a:gd name="T2" fmla="*/ 20 w 109"/>
                <a:gd name="T3" fmla="*/ 135 h 138"/>
                <a:gd name="T4" fmla="*/ 24 w 109"/>
                <a:gd name="T5" fmla="*/ 137 h 138"/>
                <a:gd name="T6" fmla="*/ 107 w 109"/>
                <a:gd name="T7" fmla="*/ 100 h 138"/>
                <a:gd name="T8" fmla="*/ 109 w 109"/>
                <a:gd name="T9" fmla="*/ 97 h 138"/>
                <a:gd name="T10" fmla="*/ 102 w 109"/>
                <a:gd name="T11" fmla="*/ 2 h 138"/>
                <a:gd name="T12" fmla="*/ 100 w 109"/>
                <a:gd name="T13" fmla="*/ 0 h 138"/>
                <a:gd name="T14" fmla="*/ 89 w 109"/>
                <a:gd name="T15" fmla="*/ 0 h 138"/>
                <a:gd name="T16" fmla="*/ 86 w 109"/>
                <a:gd name="T17" fmla="*/ 3 h 138"/>
                <a:gd name="T18" fmla="*/ 89 w 109"/>
                <a:gd name="T19" fmla="*/ 87 h 138"/>
                <a:gd name="T20" fmla="*/ 88 w 109"/>
                <a:gd name="T21" fmla="*/ 89 h 138"/>
                <a:gd name="T22" fmla="*/ 37 w 109"/>
                <a:gd name="T23" fmla="*/ 108 h 138"/>
                <a:gd name="T24" fmla="*/ 35 w 109"/>
                <a:gd name="T25" fmla="*/ 107 h 138"/>
                <a:gd name="T26" fmla="*/ 17 w 109"/>
                <a:gd name="T27" fmla="*/ 13 h 138"/>
                <a:gd name="T28" fmla="*/ 13 w 109"/>
                <a:gd name="T29" fmla="*/ 11 h 138"/>
                <a:gd name="T30" fmla="*/ 2 w 109"/>
                <a:gd name="T31" fmla="*/ 18 h 138"/>
                <a:gd name="T32" fmla="*/ 0 w 109"/>
                <a:gd name="T33" fmla="*/ 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38">
                  <a:moveTo>
                    <a:pt x="0" y="21"/>
                  </a:moveTo>
                  <a:cubicBezTo>
                    <a:pt x="4" y="29"/>
                    <a:pt x="15" y="58"/>
                    <a:pt x="20" y="135"/>
                  </a:cubicBezTo>
                  <a:cubicBezTo>
                    <a:pt x="20" y="137"/>
                    <a:pt x="22" y="138"/>
                    <a:pt x="24" y="137"/>
                  </a:cubicBezTo>
                  <a:cubicBezTo>
                    <a:pt x="35" y="130"/>
                    <a:pt x="71" y="107"/>
                    <a:pt x="107" y="100"/>
                  </a:cubicBezTo>
                  <a:cubicBezTo>
                    <a:pt x="108" y="100"/>
                    <a:pt x="109" y="99"/>
                    <a:pt x="109" y="97"/>
                  </a:cubicBezTo>
                  <a:cubicBezTo>
                    <a:pt x="102" y="2"/>
                    <a:pt x="102" y="2"/>
                    <a:pt x="102" y="2"/>
                  </a:cubicBezTo>
                  <a:cubicBezTo>
                    <a:pt x="102" y="1"/>
                    <a:pt x="101" y="0"/>
                    <a:pt x="100" y="0"/>
                  </a:cubicBezTo>
                  <a:cubicBezTo>
                    <a:pt x="89" y="0"/>
                    <a:pt x="89" y="0"/>
                    <a:pt x="89" y="0"/>
                  </a:cubicBezTo>
                  <a:cubicBezTo>
                    <a:pt x="87" y="0"/>
                    <a:pt x="86" y="1"/>
                    <a:pt x="86" y="3"/>
                  </a:cubicBezTo>
                  <a:cubicBezTo>
                    <a:pt x="89" y="87"/>
                    <a:pt x="89" y="87"/>
                    <a:pt x="89" y="87"/>
                  </a:cubicBezTo>
                  <a:cubicBezTo>
                    <a:pt x="89" y="88"/>
                    <a:pt x="88" y="88"/>
                    <a:pt x="88" y="89"/>
                  </a:cubicBezTo>
                  <a:cubicBezTo>
                    <a:pt x="81" y="90"/>
                    <a:pt x="57" y="95"/>
                    <a:pt x="37" y="108"/>
                  </a:cubicBezTo>
                  <a:cubicBezTo>
                    <a:pt x="36" y="109"/>
                    <a:pt x="35" y="108"/>
                    <a:pt x="35" y="107"/>
                  </a:cubicBezTo>
                  <a:cubicBezTo>
                    <a:pt x="34" y="95"/>
                    <a:pt x="31" y="55"/>
                    <a:pt x="17" y="13"/>
                  </a:cubicBezTo>
                  <a:cubicBezTo>
                    <a:pt x="17" y="11"/>
                    <a:pt x="15" y="10"/>
                    <a:pt x="13" y="11"/>
                  </a:cubicBezTo>
                  <a:cubicBezTo>
                    <a:pt x="2" y="18"/>
                    <a:pt x="2" y="18"/>
                    <a:pt x="2" y="18"/>
                  </a:cubicBezTo>
                  <a:cubicBezTo>
                    <a:pt x="0" y="18"/>
                    <a:pt x="0" y="20"/>
                    <a:pt x="0" y="21"/>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8" name="Freeform 17">
              <a:extLst>
                <a:ext uri="{FF2B5EF4-FFF2-40B4-BE49-F238E27FC236}">
                  <a16:creationId xmlns:a16="http://schemas.microsoft.com/office/drawing/2014/main" id="{26367021-CB93-41F4-A6D7-85E4283E0591}"/>
                </a:ext>
              </a:extLst>
            </p:cNvPr>
            <p:cNvSpPr>
              <a:spLocks/>
            </p:cNvSpPr>
            <p:nvPr/>
          </p:nvSpPr>
          <p:spPr bwMode="auto">
            <a:xfrm>
              <a:off x="8256588" y="1398588"/>
              <a:ext cx="227013" cy="344488"/>
            </a:xfrm>
            <a:custGeom>
              <a:avLst/>
              <a:gdLst>
                <a:gd name="T0" fmla="*/ 57 w 60"/>
                <a:gd name="T1" fmla="*/ 90 h 91"/>
                <a:gd name="T2" fmla="*/ 10 w 60"/>
                <a:gd name="T3" fmla="*/ 86 h 91"/>
                <a:gd name="T4" fmla="*/ 7 w 60"/>
                <a:gd name="T5" fmla="*/ 84 h 91"/>
                <a:gd name="T6" fmla="*/ 0 w 60"/>
                <a:gd name="T7" fmla="*/ 2 h 91"/>
                <a:gd name="T8" fmla="*/ 2 w 60"/>
                <a:gd name="T9" fmla="*/ 0 h 91"/>
                <a:gd name="T10" fmla="*/ 15 w 60"/>
                <a:gd name="T11" fmla="*/ 0 h 91"/>
                <a:gd name="T12" fmla="*/ 18 w 60"/>
                <a:gd name="T13" fmla="*/ 2 h 91"/>
                <a:gd name="T14" fmla="*/ 23 w 60"/>
                <a:gd name="T15" fmla="*/ 69 h 91"/>
                <a:gd name="T16" fmla="*/ 25 w 60"/>
                <a:gd name="T17" fmla="*/ 72 h 91"/>
                <a:gd name="T18" fmla="*/ 36 w 60"/>
                <a:gd name="T19" fmla="*/ 73 h 91"/>
                <a:gd name="T20" fmla="*/ 39 w 60"/>
                <a:gd name="T21" fmla="*/ 71 h 91"/>
                <a:gd name="T22" fmla="*/ 37 w 60"/>
                <a:gd name="T23" fmla="*/ 5 h 91"/>
                <a:gd name="T24" fmla="*/ 39 w 60"/>
                <a:gd name="T25" fmla="*/ 3 h 91"/>
                <a:gd name="T26" fmla="*/ 53 w 60"/>
                <a:gd name="T27" fmla="*/ 4 h 91"/>
                <a:gd name="T28" fmla="*/ 56 w 60"/>
                <a:gd name="T29" fmla="*/ 6 h 91"/>
                <a:gd name="T30" fmla="*/ 60 w 60"/>
                <a:gd name="T31" fmla="*/ 88 h 91"/>
                <a:gd name="T32" fmla="*/ 57 w 60"/>
                <a:gd name="T33"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91">
                  <a:moveTo>
                    <a:pt x="57" y="90"/>
                  </a:moveTo>
                  <a:cubicBezTo>
                    <a:pt x="44" y="87"/>
                    <a:pt x="17" y="87"/>
                    <a:pt x="10" y="86"/>
                  </a:cubicBezTo>
                  <a:cubicBezTo>
                    <a:pt x="9" y="86"/>
                    <a:pt x="8" y="85"/>
                    <a:pt x="7" y="84"/>
                  </a:cubicBezTo>
                  <a:cubicBezTo>
                    <a:pt x="0" y="2"/>
                    <a:pt x="0" y="2"/>
                    <a:pt x="0" y="2"/>
                  </a:cubicBezTo>
                  <a:cubicBezTo>
                    <a:pt x="0" y="1"/>
                    <a:pt x="1" y="0"/>
                    <a:pt x="2" y="0"/>
                  </a:cubicBezTo>
                  <a:cubicBezTo>
                    <a:pt x="15" y="0"/>
                    <a:pt x="15" y="0"/>
                    <a:pt x="15" y="0"/>
                  </a:cubicBezTo>
                  <a:cubicBezTo>
                    <a:pt x="16" y="0"/>
                    <a:pt x="17" y="1"/>
                    <a:pt x="18" y="2"/>
                  </a:cubicBezTo>
                  <a:cubicBezTo>
                    <a:pt x="23" y="69"/>
                    <a:pt x="23" y="69"/>
                    <a:pt x="23" y="69"/>
                  </a:cubicBezTo>
                  <a:cubicBezTo>
                    <a:pt x="23" y="71"/>
                    <a:pt x="24" y="72"/>
                    <a:pt x="25" y="72"/>
                  </a:cubicBezTo>
                  <a:cubicBezTo>
                    <a:pt x="28" y="72"/>
                    <a:pt x="33" y="73"/>
                    <a:pt x="36" y="73"/>
                  </a:cubicBezTo>
                  <a:cubicBezTo>
                    <a:pt x="38" y="73"/>
                    <a:pt x="39" y="72"/>
                    <a:pt x="39" y="71"/>
                  </a:cubicBezTo>
                  <a:cubicBezTo>
                    <a:pt x="37" y="5"/>
                    <a:pt x="37" y="5"/>
                    <a:pt x="37" y="5"/>
                  </a:cubicBezTo>
                  <a:cubicBezTo>
                    <a:pt x="37" y="4"/>
                    <a:pt x="38" y="3"/>
                    <a:pt x="39" y="3"/>
                  </a:cubicBezTo>
                  <a:cubicBezTo>
                    <a:pt x="53" y="4"/>
                    <a:pt x="53" y="4"/>
                    <a:pt x="53" y="4"/>
                  </a:cubicBezTo>
                  <a:cubicBezTo>
                    <a:pt x="55" y="4"/>
                    <a:pt x="56" y="5"/>
                    <a:pt x="56" y="6"/>
                  </a:cubicBezTo>
                  <a:cubicBezTo>
                    <a:pt x="60" y="88"/>
                    <a:pt x="60" y="88"/>
                    <a:pt x="60" y="88"/>
                  </a:cubicBezTo>
                  <a:cubicBezTo>
                    <a:pt x="60" y="89"/>
                    <a:pt x="58" y="91"/>
                    <a:pt x="57" y="90"/>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9" name="Freeform 18">
              <a:extLst>
                <a:ext uri="{FF2B5EF4-FFF2-40B4-BE49-F238E27FC236}">
                  <a16:creationId xmlns:a16="http://schemas.microsoft.com/office/drawing/2014/main" id="{BBAF8B46-98D4-4EAB-9693-1542B3277E34}"/>
                </a:ext>
              </a:extLst>
            </p:cNvPr>
            <p:cNvSpPr>
              <a:spLocks noEditPoints="1"/>
            </p:cNvSpPr>
            <p:nvPr/>
          </p:nvSpPr>
          <p:spPr bwMode="auto">
            <a:xfrm>
              <a:off x="7205663" y="1422401"/>
              <a:ext cx="2976563" cy="4286250"/>
            </a:xfrm>
            <a:custGeom>
              <a:avLst/>
              <a:gdLst>
                <a:gd name="T0" fmla="*/ 729 w 790"/>
                <a:gd name="T1" fmla="*/ 188 h 1136"/>
                <a:gd name="T2" fmla="*/ 481 w 790"/>
                <a:gd name="T3" fmla="*/ 183 h 1136"/>
                <a:gd name="T4" fmla="*/ 383 w 790"/>
                <a:gd name="T5" fmla="*/ 3 h 1136"/>
                <a:gd name="T6" fmla="*/ 366 w 790"/>
                <a:gd name="T7" fmla="*/ 4 h 1136"/>
                <a:gd name="T8" fmla="*/ 461 w 790"/>
                <a:gd name="T9" fmla="*/ 185 h 1136"/>
                <a:gd name="T10" fmla="*/ 333 w 790"/>
                <a:gd name="T11" fmla="*/ 225 h 1136"/>
                <a:gd name="T12" fmla="*/ 198 w 790"/>
                <a:gd name="T13" fmla="*/ 369 h 1136"/>
                <a:gd name="T14" fmla="*/ 240 w 790"/>
                <a:gd name="T15" fmla="*/ 440 h 1136"/>
                <a:gd name="T16" fmla="*/ 157 w 790"/>
                <a:gd name="T17" fmla="*/ 511 h 1136"/>
                <a:gd name="T18" fmla="*/ 127 w 790"/>
                <a:gd name="T19" fmla="*/ 167 h 1136"/>
                <a:gd name="T20" fmla="*/ 104 w 790"/>
                <a:gd name="T21" fmla="*/ 36 h 1136"/>
                <a:gd name="T22" fmla="*/ 100 w 790"/>
                <a:gd name="T23" fmla="*/ 180 h 1136"/>
                <a:gd name="T24" fmla="*/ 33 w 790"/>
                <a:gd name="T25" fmla="*/ 229 h 1136"/>
                <a:gd name="T26" fmla="*/ 13 w 790"/>
                <a:gd name="T27" fmla="*/ 155 h 1136"/>
                <a:gd name="T28" fmla="*/ 10 w 790"/>
                <a:gd name="T29" fmla="*/ 218 h 1136"/>
                <a:gd name="T30" fmla="*/ 54 w 790"/>
                <a:gd name="T31" fmla="*/ 524 h 1136"/>
                <a:gd name="T32" fmla="*/ 195 w 790"/>
                <a:gd name="T33" fmla="*/ 690 h 1136"/>
                <a:gd name="T34" fmla="*/ 269 w 790"/>
                <a:gd name="T35" fmla="*/ 597 h 1136"/>
                <a:gd name="T36" fmla="*/ 377 w 790"/>
                <a:gd name="T37" fmla="*/ 894 h 1136"/>
                <a:gd name="T38" fmla="*/ 419 w 790"/>
                <a:gd name="T39" fmla="*/ 1054 h 1136"/>
                <a:gd name="T40" fmla="*/ 220 w 790"/>
                <a:gd name="T41" fmla="*/ 1027 h 1136"/>
                <a:gd name="T42" fmla="*/ 136 w 790"/>
                <a:gd name="T43" fmla="*/ 828 h 1136"/>
                <a:gd name="T44" fmla="*/ 81 w 790"/>
                <a:gd name="T45" fmla="*/ 804 h 1136"/>
                <a:gd name="T46" fmla="*/ 26 w 790"/>
                <a:gd name="T47" fmla="*/ 1058 h 1136"/>
                <a:gd name="T48" fmla="*/ 42 w 790"/>
                <a:gd name="T49" fmla="*/ 1058 h 1136"/>
                <a:gd name="T50" fmla="*/ 222 w 790"/>
                <a:gd name="T51" fmla="*/ 1066 h 1136"/>
                <a:gd name="T52" fmla="*/ 631 w 790"/>
                <a:gd name="T53" fmla="*/ 1096 h 1136"/>
                <a:gd name="T54" fmla="*/ 778 w 790"/>
                <a:gd name="T55" fmla="*/ 765 h 1136"/>
                <a:gd name="T56" fmla="*/ 625 w 790"/>
                <a:gd name="T57" fmla="*/ 539 h 1136"/>
                <a:gd name="T58" fmla="*/ 734 w 790"/>
                <a:gd name="T59" fmla="*/ 509 h 1136"/>
                <a:gd name="T60" fmla="*/ 621 w 790"/>
                <a:gd name="T61" fmla="*/ 522 h 1136"/>
                <a:gd name="T62" fmla="*/ 570 w 790"/>
                <a:gd name="T63" fmla="*/ 611 h 1136"/>
                <a:gd name="T64" fmla="*/ 548 w 790"/>
                <a:gd name="T65" fmla="*/ 656 h 1136"/>
                <a:gd name="T66" fmla="*/ 760 w 790"/>
                <a:gd name="T67" fmla="*/ 745 h 1136"/>
                <a:gd name="T68" fmla="*/ 515 w 790"/>
                <a:gd name="T69" fmla="*/ 1058 h 1136"/>
                <a:gd name="T70" fmla="*/ 361 w 790"/>
                <a:gd name="T71" fmla="*/ 756 h 1136"/>
                <a:gd name="T72" fmla="*/ 454 w 790"/>
                <a:gd name="T73" fmla="*/ 635 h 1136"/>
                <a:gd name="T74" fmla="*/ 388 w 790"/>
                <a:gd name="T75" fmla="*/ 560 h 1136"/>
                <a:gd name="T76" fmla="*/ 378 w 790"/>
                <a:gd name="T77" fmla="*/ 408 h 1136"/>
                <a:gd name="T78" fmla="*/ 548 w 790"/>
                <a:gd name="T79" fmla="*/ 402 h 1136"/>
                <a:gd name="T80" fmla="*/ 695 w 790"/>
                <a:gd name="T81" fmla="*/ 341 h 1136"/>
                <a:gd name="T82" fmla="*/ 577 w 790"/>
                <a:gd name="T83" fmla="*/ 386 h 1136"/>
                <a:gd name="T84" fmla="*/ 535 w 790"/>
                <a:gd name="T85" fmla="*/ 350 h 1136"/>
                <a:gd name="T86" fmla="*/ 728 w 790"/>
                <a:gd name="T87" fmla="*/ 272 h 1136"/>
                <a:gd name="T88" fmla="*/ 729 w 790"/>
                <a:gd name="T89" fmla="*/ 254 h 1136"/>
                <a:gd name="T90" fmla="*/ 379 w 790"/>
                <a:gd name="T91" fmla="*/ 353 h 1136"/>
                <a:gd name="T92" fmla="*/ 270 w 790"/>
                <a:gd name="T93" fmla="*/ 585 h 1136"/>
                <a:gd name="T94" fmla="*/ 219 w 790"/>
                <a:gd name="T95" fmla="*/ 600 h 1136"/>
                <a:gd name="T96" fmla="*/ 222 w 790"/>
                <a:gd name="T97" fmla="*/ 563 h 1136"/>
                <a:gd name="T98" fmla="*/ 212 w 790"/>
                <a:gd name="T99" fmla="*/ 360 h 1136"/>
                <a:gd name="T100" fmla="*/ 69 w 790"/>
                <a:gd name="T101" fmla="*/ 325 h 1136"/>
                <a:gd name="T102" fmla="*/ 44 w 790"/>
                <a:gd name="T103" fmla="*/ 322 h 1136"/>
                <a:gd name="T104" fmla="*/ 69 w 790"/>
                <a:gd name="T105" fmla="*/ 250 h 1136"/>
                <a:gd name="T106" fmla="*/ 509 w 790"/>
                <a:gd name="T107" fmla="*/ 305 h 1136"/>
                <a:gd name="T108" fmla="*/ 455 w 790"/>
                <a:gd name="T109" fmla="*/ 328 h 1136"/>
                <a:gd name="T110" fmla="*/ 509 w 790"/>
                <a:gd name="T111" fmla="*/ 305 h 1136"/>
                <a:gd name="T112" fmla="*/ 441 w 790"/>
                <a:gd name="T113" fmla="*/ 625 h 1136"/>
                <a:gd name="T114" fmla="*/ 342 w 790"/>
                <a:gd name="T115" fmla="*/ 642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0" h="1136">
                  <a:moveTo>
                    <a:pt x="235" y="264"/>
                  </a:moveTo>
                  <a:cubicBezTo>
                    <a:pt x="247" y="264"/>
                    <a:pt x="331" y="254"/>
                    <a:pt x="433" y="217"/>
                  </a:cubicBezTo>
                  <a:cubicBezTo>
                    <a:pt x="564" y="170"/>
                    <a:pt x="729" y="188"/>
                    <a:pt x="729" y="188"/>
                  </a:cubicBezTo>
                  <a:cubicBezTo>
                    <a:pt x="729" y="171"/>
                    <a:pt x="729" y="171"/>
                    <a:pt x="729" y="171"/>
                  </a:cubicBezTo>
                  <a:cubicBezTo>
                    <a:pt x="729" y="171"/>
                    <a:pt x="604" y="160"/>
                    <a:pt x="484" y="184"/>
                  </a:cubicBezTo>
                  <a:cubicBezTo>
                    <a:pt x="483" y="184"/>
                    <a:pt x="482" y="184"/>
                    <a:pt x="481" y="183"/>
                  </a:cubicBezTo>
                  <a:cubicBezTo>
                    <a:pt x="450" y="130"/>
                    <a:pt x="404" y="100"/>
                    <a:pt x="392" y="93"/>
                  </a:cubicBezTo>
                  <a:cubicBezTo>
                    <a:pt x="391" y="92"/>
                    <a:pt x="390" y="90"/>
                    <a:pt x="390" y="88"/>
                  </a:cubicBezTo>
                  <a:cubicBezTo>
                    <a:pt x="383" y="3"/>
                    <a:pt x="383" y="3"/>
                    <a:pt x="383" y="3"/>
                  </a:cubicBezTo>
                  <a:cubicBezTo>
                    <a:pt x="383" y="2"/>
                    <a:pt x="382" y="0"/>
                    <a:pt x="380" y="0"/>
                  </a:cubicBezTo>
                  <a:cubicBezTo>
                    <a:pt x="370" y="0"/>
                    <a:pt x="370" y="0"/>
                    <a:pt x="370" y="0"/>
                  </a:cubicBezTo>
                  <a:cubicBezTo>
                    <a:pt x="368" y="0"/>
                    <a:pt x="366" y="2"/>
                    <a:pt x="366" y="4"/>
                  </a:cubicBezTo>
                  <a:cubicBezTo>
                    <a:pt x="371" y="97"/>
                    <a:pt x="371" y="97"/>
                    <a:pt x="371" y="97"/>
                  </a:cubicBezTo>
                  <a:cubicBezTo>
                    <a:pt x="371" y="99"/>
                    <a:pt x="372" y="101"/>
                    <a:pt x="374" y="102"/>
                  </a:cubicBezTo>
                  <a:cubicBezTo>
                    <a:pt x="386" y="108"/>
                    <a:pt x="429" y="135"/>
                    <a:pt x="461" y="185"/>
                  </a:cubicBezTo>
                  <a:cubicBezTo>
                    <a:pt x="462" y="187"/>
                    <a:pt x="461" y="189"/>
                    <a:pt x="459" y="190"/>
                  </a:cubicBezTo>
                  <a:cubicBezTo>
                    <a:pt x="440" y="194"/>
                    <a:pt x="423" y="200"/>
                    <a:pt x="406" y="205"/>
                  </a:cubicBezTo>
                  <a:cubicBezTo>
                    <a:pt x="406" y="205"/>
                    <a:pt x="377" y="214"/>
                    <a:pt x="333" y="225"/>
                  </a:cubicBezTo>
                  <a:cubicBezTo>
                    <a:pt x="332" y="225"/>
                    <a:pt x="331" y="225"/>
                    <a:pt x="330" y="224"/>
                  </a:cubicBezTo>
                  <a:cubicBezTo>
                    <a:pt x="322" y="216"/>
                    <a:pt x="283" y="178"/>
                    <a:pt x="233" y="235"/>
                  </a:cubicBezTo>
                  <a:cubicBezTo>
                    <a:pt x="177" y="297"/>
                    <a:pt x="198" y="369"/>
                    <a:pt x="198" y="369"/>
                  </a:cubicBezTo>
                  <a:cubicBezTo>
                    <a:pt x="198" y="369"/>
                    <a:pt x="202" y="385"/>
                    <a:pt x="213" y="405"/>
                  </a:cubicBezTo>
                  <a:cubicBezTo>
                    <a:pt x="219" y="415"/>
                    <a:pt x="229" y="424"/>
                    <a:pt x="240" y="439"/>
                  </a:cubicBezTo>
                  <a:cubicBezTo>
                    <a:pt x="240" y="439"/>
                    <a:pt x="240" y="439"/>
                    <a:pt x="240" y="440"/>
                  </a:cubicBezTo>
                  <a:cubicBezTo>
                    <a:pt x="238" y="448"/>
                    <a:pt x="224" y="514"/>
                    <a:pt x="204" y="559"/>
                  </a:cubicBezTo>
                  <a:cubicBezTo>
                    <a:pt x="203" y="560"/>
                    <a:pt x="201" y="561"/>
                    <a:pt x="201" y="560"/>
                  </a:cubicBezTo>
                  <a:cubicBezTo>
                    <a:pt x="184" y="541"/>
                    <a:pt x="169" y="526"/>
                    <a:pt x="157" y="511"/>
                  </a:cubicBezTo>
                  <a:cubicBezTo>
                    <a:pt x="129" y="474"/>
                    <a:pt x="116" y="447"/>
                    <a:pt x="116" y="447"/>
                  </a:cubicBezTo>
                  <a:cubicBezTo>
                    <a:pt x="53" y="312"/>
                    <a:pt x="110" y="195"/>
                    <a:pt x="123" y="175"/>
                  </a:cubicBezTo>
                  <a:cubicBezTo>
                    <a:pt x="125" y="172"/>
                    <a:pt x="126" y="170"/>
                    <a:pt x="127" y="167"/>
                  </a:cubicBezTo>
                  <a:cubicBezTo>
                    <a:pt x="138" y="94"/>
                    <a:pt x="123" y="47"/>
                    <a:pt x="117" y="32"/>
                  </a:cubicBezTo>
                  <a:cubicBezTo>
                    <a:pt x="116" y="29"/>
                    <a:pt x="113" y="28"/>
                    <a:pt x="111" y="30"/>
                  </a:cubicBezTo>
                  <a:cubicBezTo>
                    <a:pt x="104" y="36"/>
                    <a:pt x="104" y="36"/>
                    <a:pt x="104" y="36"/>
                  </a:cubicBezTo>
                  <a:cubicBezTo>
                    <a:pt x="102" y="37"/>
                    <a:pt x="102" y="39"/>
                    <a:pt x="102" y="41"/>
                  </a:cubicBezTo>
                  <a:cubicBezTo>
                    <a:pt x="117" y="92"/>
                    <a:pt x="113" y="135"/>
                    <a:pt x="109" y="157"/>
                  </a:cubicBezTo>
                  <a:cubicBezTo>
                    <a:pt x="108" y="165"/>
                    <a:pt x="104" y="173"/>
                    <a:pt x="100" y="180"/>
                  </a:cubicBezTo>
                  <a:cubicBezTo>
                    <a:pt x="90" y="196"/>
                    <a:pt x="82" y="212"/>
                    <a:pt x="77" y="228"/>
                  </a:cubicBezTo>
                  <a:cubicBezTo>
                    <a:pt x="77" y="228"/>
                    <a:pt x="77" y="229"/>
                    <a:pt x="76" y="229"/>
                  </a:cubicBezTo>
                  <a:cubicBezTo>
                    <a:pt x="33" y="229"/>
                    <a:pt x="33" y="229"/>
                    <a:pt x="33" y="229"/>
                  </a:cubicBezTo>
                  <a:cubicBezTo>
                    <a:pt x="32" y="229"/>
                    <a:pt x="32" y="228"/>
                    <a:pt x="32" y="227"/>
                  </a:cubicBezTo>
                  <a:cubicBezTo>
                    <a:pt x="27" y="196"/>
                    <a:pt x="22" y="169"/>
                    <a:pt x="20" y="158"/>
                  </a:cubicBezTo>
                  <a:cubicBezTo>
                    <a:pt x="19" y="155"/>
                    <a:pt x="16" y="153"/>
                    <a:pt x="13" y="155"/>
                  </a:cubicBezTo>
                  <a:cubicBezTo>
                    <a:pt x="3" y="160"/>
                    <a:pt x="3" y="160"/>
                    <a:pt x="3" y="160"/>
                  </a:cubicBezTo>
                  <a:cubicBezTo>
                    <a:pt x="1" y="161"/>
                    <a:pt x="0" y="163"/>
                    <a:pt x="1" y="165"/>
                  </a:cubicBezTo>
                  <a:cubicBezTo>
                    <a:pt x="10" y="218"/>
                    <a:pt x="10" y="218"/>
                    <a:pt x="10" y="218"/>
                  </a:cubicBezTo>
                  <a:cubicBezTo>
                    <a:pt x="10" y="218"/>
                    <a:pt x="36" y="353"/>
                    <a:pt x="25" y="432"/>
                  </a:cubicBezTo>
                  <a:cubicBezTo>
                    <a:pt x="15" y="498"/>
                    <a:pt x="39" y="516"/>
                    <a:pt x="47" y="520"/>
                  </a:cubicBezTo>
                  <a:cubicBezTo>
                    <a:pt x="50" y="521"/>
                    <a:pt x="52" y="522"/>
                    <a:pt x="54" y="524"/>
                  </a:cubicBezTo>
                  <a:cubicBezTo>
                    <a:pt x="142" y="576"/>
                    <a:pt x="148" y="657"/>
                    <a:pt x="148" y="657"/>
                  </a:cubicBezTo>
                  <a:cubicBezTo>
                    <a:pt x="164" y="804"/>
                    <a:pt x="250" y="797"/>
                    <a:pt x="250" y="797"/>
                  </a:cubicBezTo>
                  <a:cubicBezTo>
                    <a:pt x="215" y="774"/>
                    <a:pt x="196" y="758"/>
                    <a:pt x="195" y="690"/>
                  </a:cubicBezTo>
                  <a:cubicBezTo>
                    <a:pt x="194" y="670"/>
                    <a:pt x="196" y="649"/>
                    <a:pt x="200" y="629"/>
                  </a:cubicBezTo>
                  <a:cubicBezTo>
                    <a:pt x="202" y="624"/>
                    <a:pt x="203" y="619"/>
                    <a:pt x="205" y="613"/>
                  </a:cubicBezTo>
                  <a:cubicBezTo>
                    <a:pt x="252" y="629"/>
                    <a:pt x="269" y="597"/>
                    <a:pt x="269" y="597"/>
                  </a:cubicBezTo>
                  <a:cubicBezTo>
                    <a:pt x="273" y="626"/>
                    <a:pt x="312" y="629"/>
                    <a:pt x="323" y="629"/>
                  </a:cubicBezTo>
                  <a:cubicBezTo>
                    <a:pt x="323" y="675"/>
                    <a:pt x="322" y="723"/>
                    <a:pt x="332" y="768"/>
                  </a:cubicBezTo>
                  <a:cubicBezTo>
                    <a:pt x="342" y="812"/>
                    <a:pt x="358" y="854"/>
                    <a:pt x="377" y="894"/>
                  </a:cubicBezTo>
                  <a:cubicBezTo>
                    <a:pt x="391" y="923"/>
                    <a:pt x="406" y="951"/>
                    <a:pt x="422" y="978"/>
                  </a:cubicBezTo>
                  <a:cubicBezTo>
                    <a:pt x="429" y="992"/>
                    <a:pt x="436" y="1006"/>
                    <a:pt x="437" y="1011"/>
                  </a:cubicBezTo>
                  <a:cubicBezTo>
                    <a:pt x="440" y="1030"/>
                    <a:pt x="430" y="1043"/>
                    <a:pt x="419" y="1054"/>
                  </a:cubicBezTo>
                  <a:cubicBezTo>
                    <a:pt x="405" y="1068"/>
                    <a:pt x="388" y="1080"/>
                    <a:pt x="367" y="1081"/>
                  </a:cubicBezTo>
                  <a:cubicBezTo>
                    <a:pt x="352" y="1081"/>
                    <a:pt x="327" y="1079"/>
                    <a:pt x="313" y="1074"/>
                  </a:cubicBezTo>
                  <a:cubicBezTo>
                    <a:pt x="280" y="1063"/>
                    <a:pt x="248" y="1047"/>
                    <a:pt x="220" y="1027"/>
                  </a:cubicBezTo>
                  <a:cubicBezTo>
                    <a:pt x="192" y="1008"/>
                    <a:pt x="166" y="987"/>
                    <a:pt x="141" y="965"/>
                  </a:cubicBezTo>
                  <a:cubicBezTo>
                    <a:pt x="115" y="943"/>
                    <a:pt x="83" y="916"/>
                    <a:pt x="74" y="881"/>
                  </a:cubicBezTo>
                  <a:cubicBezTo>
                    <a:pt x="65" y="847"/>
                    <a:pt x="106" y="824"/>
                    <a:pt x="136" y="828"/>
                  </a:cubicBezTo>
                  <a:cubicBezTo>
                    <a:pt x="159" y="831"/>
                    <a:pt x="180" y="844"/>
                    <a:pt x="199" y="856"/>
                  </a:cubicBezTo>
                  <a:cubicBezTo>
                    <a:pt x="190" y="835"/>
                    <a:pt x="171" y="819"/>
                    <a:pt x="149" y="810"/>
                  </a:cubicBezTo>
                  <a:cubicBezTo>
                    <a:pt x="128" y="801"/>
                    <a:pt x="104" y="800"/>
                    <a:pt x="81" y="804"/>
                  </a:cubicBezTo>
                  <a:cubicBezTo>
                    <a:pt x="64" y="807"/>
                    <a:pt x="48" y="813"/>
                    <a:pt x="35" y="824"/>
                  </a:cubicBezTo>
                  <a:cubicBezTo>
                    <a:pt x="19" y="840"/>
                    <a:pt x="22" y="863"/>
                    <a:pt x="22" y="887"/>
                  </a:cubicBezTo>
                  <a:cubicBezTo>
                    <a:pt x="22" y="947"/>
                    <a:pt x="23" y="999"/>
                    <a:pt x="26" y="1058"/>
                  </a:cubicBezTo>
                  <a:cubicBezTo>
                    <a:pt x="27" y="1060"/>
                    <a:pt x="28" y="1061"/>
                    <a:pt x="30" y="1061"/>
                  </a:cubicBezTo>
                  <a:cubicBezTo>
                    <a:pt x="38" y="1062"/>
                    <a:pt x="38" y="1062"/>
                    <a:pt x="38" y="1062"/>
                  </a:cubicBezTo>
                  <a:cubicBezTo>
                    <a:pt x="40" y="1062"/>
                    <a:pt x="42" y="1060"/>
                    <a:pt x="42" y="1058"/>
                  </a:cubicBezTo>
                  <a:cubicBezTo>
                    <a:pt x="36" y="917"/>
                    <a:pt x="36" y="917"/>
                    <a:pt x="36" y="917"/>
                  </a:cubicBezTo>
                  <a:cubicBezTo>
                    <a:pt x="36" y="911"/>
                    <a:pt x="43" y="909"/>
                    <a:pt x="46" y="913"/>
                  </a:cubicBezTo>
                  <a:cubicBezTo>
                    <a:pt x="98" y="971"/>
                    <a:pt x="155" y="1026"/>
                    <a:pt x="222" y="1066"/>
                  </a:cubicBezTo>
                  <a:cubicBezTo>
                    <a:pt x="277" y="1100"/>
                    <a:pt x="340" y="1125"/>
                    <a:pt x="404" y="1132"/>
                  </a:cubicBezTo>
                  <a:cubicBezTo>
                    <a:pt x="443" y="1136"/>
                    <a:pt x="483" y="1131"/>
                    <a:pt x="522" y="1124"/>
                  </a:cubicBezTo>
                  <a:cubicBezTo>
                    <a:pt x="558" y="1117"/>
                    <a:pt x="598" y="1111"/>
                    <a:pt x="631" y="1096"/>
                  </a:cubicBezTo>
                  <a:cubicBezTo>
                    <a:pt x="669" y="1079"/>
                    <a:pt x="707" y="1058"/>
                    <a:pt x="735" y="1026"/>
                  </a:cubicBezTo>
                  <a:cubicBezTo>
                    <a:pt x="762" y="995"/>
                    <a:pt x="775" y="955"/>
                    <a:pt x="782" y="915"/>
                  </a:cubicBezTo>
                  <a:cubicBezTo>
                    <a:pt x="790" y="865"/>
                    <a:pt x="790" y="814"/>
                    <a:pt x="778" y="765"/>
                  </a:cubicBezTo>
                  <a:cubicBezTo>
                    <a:pt x="761" y="701"/>
                    <a:pt x="725" y="649"/>
                    <a:pt x="666" y="617"/>
                  </a:cubicBezTo>
                  <a:cubicBezTo>
                    <a:pt x="638" y="601"/>
                    <a:pt x="603" y="591"/>
                    <a:pt x="608" y="568"/>
                  </a:cubicBezTo>
                  <a:cubicBezTo>
                    <a:pt x="611" y="557"/>
                    <a:pt x="615" y="545"/>
                    <a:pt x="625" y="539"/>
                  </a:cubicBezTo>
                  <a:cubicBezTo>
                    <a:pt x="631" y="535"/>
                    <a:pt x="638" y="533"/>
                    <a:pt x="645" y="532"/>
                  </a:cubicBezTo>
                  <a:cubicBezTo>
                    <a:pt x="670" y="526"/>
                    <a:pt x="696" y="521"/>
                    <a:pt x="721" y="515"/>
                  </a:cubicBezTo>
                  <a:cubicBezTo>
                    <a:pt x="726" y="514"/>
                    <a:pt x="731" y="513"/>
                    <a:pt x="734" y="509"/>
                  </a:cubicBezTo>
                  <a:cubicBezTo>
                    <a:pt x="737" y="505"/>
                    <a:pt x="736" y="499"/>
                    <a:pt x="731" y="498"/>
                  </a:cubicBezTo>
                  <a:cubicBezTo>
                    <a:pt x="730" y="498"/>
                    <a:pt x="728" y="498"/>
                    <a:pt x="727" y="498"/>
                  </a:cubicBezTo>
                  <a:cubicBezTo>
                    <a:pt x="692" y="506"/>
                    <a:pt x="657" y="514"/>
                    <a:pt x="621" y="522"/>
                  </a:cubicBezTo>
                  <a:cubicBezTo>
                    <a:pt x="617" y="523"/>
                    <a:pt x="612" y="524"/>
                    <a:pt x="609" y="526"/>
                  </a:cubicBezTo>
                  <a:cubicBezTo>
                    <a:pt x="602" y="531"/>
                    <a:pt x="600" y="541"/>
                    <a:pt x="598" y="549"/>
                  </a:cubicBezTo>
                  <a:cubicBezTo>
                    <a:pt x="594" y="572"/>
                    <a:pt x="584" y="593"/>
                    <a:pt x="570" y="611"/>
                  </a:cubicBezTo>
                  <a:cubicBezTo>
                    <a:pt x="560" y="624"/>
                    <a:pt x="548" y="636"/>
                    <a:pt x="540" y="649"/>
                  </a:cubicBezTo>
                  <a:cubicBezTo>
                    <a:pt x="531" y="663"/>
                    <a:pt x="526" y="680"/>
                    <a:pt x="532" y="695"/>
                  </a:cubicBezTo>
                  <a:cubicBezTo>
                    <a:pt x="527" y="683"/>
                    <a:pt x="541" y="665"/>
                    <a:pt x="548" y="656"/>
                  </a:cubicBezTo>
                  <a:cubicBezTo>
                    <a:pt x="559" y="642"/>
                    <a:pt x="585" y="624"/>
                    <a:pt x="604" y="622"/>
                  </a:cubicBezTo>
                  <a:cubicBezTo>
                    <a:pt x="637" y="619"/>
                    <a:pt x="656" y="628"/>
                    <a:pt x="686" y="645"/>
                  </a:cubicBezTo>
                  <a:cubicBezTo>
                    <a:pt x="724" y="667"/>
                    <a:pt x="747" y="706"/>
                    <a:pt x="760" y="745"/>
                  </a:cubicBezTo>
                  <a:cubicBezTo>
                    <a:pt x="781" y="811"/>
                    <a:pt x="781" y="872"/>
                    <a:pt x="765" y="937"/>
                  </a:cubicBezTo>
                  <a:cubicBezTo>
                    <a:pt x="753" y="984"/>
                    <a:pt x="723" y="1027"/>
                    <a:pt x="682" y="1053"/>
                  </a:cubicBezTo>
                  <a:cubicBezTo>
                    <a:pt x="645" y="1076"/>
                    <a:pt x="573" y="1113"/>
                    <a:pt x="515" y="1058"/>
                  </a:cubicBezTo>
                  <a:cubicBezTo>
                    <a:pt x="479" y="1024"/>
                    <a:pt x="438" y="959"/>
                    <a:pt x="418" y="915"/>
                  </a:cubicBezTo>
                  <a:cubicBezTo>
                    <a:pt x="406" y="889"/>
                    <a:pt x="394" y="861"/>
                    <a:pt x="383" y="834"/>
                  </a:cubicBezTo>
                  <a:cubicBezTo>
                    <a:pt x="373" y="810"/>
                    <a:pt x="366" y="781"/>
                    <a:pt x="361" y="756"/>
                  </a:cubicBezTo>
                  <a:cubicBezTo>
                    <a:pt x="356" y="731"/>
                    <a:pt x="359" y="705"/>
                    <a:pt x="351" y="682"/>
                  </a:cubicBezTo>
                  <a:cubicBezTo>
                    <a:pt x="390" y="675"/>
                    <a:pt x="396" y="639"/>
                    <a:pt x="396" y="639"/>
                  </a:cubicBezTo>
                  <a:cubicBezTo>
                    <a:pt x="424" y="653"/>
                    <a:pt x="447" y="640"/>
                    <a:pt x="454" y="635"/>
                  </a:cubicBezTo>
                  <a:cubicBezTo>
                    <a:pt x="475" y="657"/>
                    <a:pt x="484" y="694"/>
                    <a:pt x="484" y="694"/>
                  </a:cubicBezTo>
                  <a:cubicBezTo>
                    <a:pt x="488" y="662"/>
                    <a:pt x="469" y="634"/>
                    <a:pt x="447" y="612"/>
                  </a:cubicBezTo>
                  <a:cubicBezTo>
                    <a:pt x="428" y="594"/>
                    <a:pt x="406" y="579"/>
                    <a:pt x="388" y="560"/>
                  </a:cubicBezTo>
                  <a:cubicBezTo>
                    <a:pt x="372" y="544"/>
                    <a:pt x="353" y="527"/>
                    <a:pt x="350" y="504"/>
                  </a:cubicBezTo>
                  <a:cubicBezTo>
                    <a:pt x="347" y="477"/>
                    <a:pt x="360" y="440"/>
                    <a:pt x="373" y="416"/>
                  </a:cubicBezTo>
                  <a:cubicBezTo>
                    <a:pt x="375" y="413"/>
                    <a:pt x="376" y="411"/>
                    <a:pt x="378" y="408"/>
                  </a:cubicBezTo>
                  <a:cubicBezTo>
                    <a:pt x="385" y="398"/>
                    <a:pt x="392" y="389"/>
                    <a:pt x="398" y="381"/>
                  </a:cubicBezTo>
                  <a:cubicBezTo>
                    <a:pt x="409" y="368"/>
                    <a:pt x="425" y="361"/>
                    <a:pt x="441" y="360"/>
                  </a:cubicBezTo>
                  <a:cubicBezTo>
                    <a:pt x="470" y="360"/>
                    <a:pt x="511" y="367"/>
                    <a:pt x="548" y="402"/>
                  </a:cubicBezTo>
                  <a:cubicBezTo>
                    <a:pt x="548" y="402"/>
                    <a:pt x="560" y="412"/>
                    <a:pt x="575" y="404"/>
                  </a:cubicBezTo>
                  <a:cubicBezTo>
                    <a:pt x="588" y="397"/>
                    <a:pt x="679" y="351"/>
                    <a:pt x="694" y="344"/>
                  </a:cubicBezTo>
                  <a:cubicBezTo>
                    <a:pt x="695" y="343"/>
                    <a:pt x="696" y="342"/>
                    <a:pt x="695" y="341"/>
                  </a:cubicBezTo>
                  <a:cubicBezTo>
                    <a:pt x="690" y="333"/>
                    <a:pt x="690" y="333"/>
                    <a:pt x="690" y="333"/>
                  </a:cubicBezTo>
                  <a:cubicBezTo>
                    <a:pt x="690" y="332"/>
                    <a:pt x="688" y="331"/>
                    <a:pt x="686" y="332"/>
                  </a:cubicBezTo>
                  <a:cubicBezTo>
                    <a:pt x="577" y="386"/>
                    <a:pt x="577" y="386"/>
                    <a:pt x="577" y="386"/>
                  </a:cubicBezTo>
                  <a:cubicBezTo>
                    <a:pt x="575" y="387"/>
                    <a:pt x="572" y="387"/>
                    <a:pt x="570" y="385"/>
                  </a:cubicBezTo>
                  <a:cubicBezTo>
                    <a:pt x="565" y="378"/>
                    <a:pt x="555" y="363"/>
                    <a:pt x="537" y="352"/>
                  </a:cubicBezTo>
                  <a:cubicBezTo>
                    <a:pt x="536" y="352"/>
                    <a:pt x="536" y="351"/>
                    <a:pt x="535" y="350"/>
                  </a:cubicBezTo>
                  <a:cubicBezTo>
                    <a:pt x="535" y="344"/>
                    <a:pt x="532" y="317"/>
                    <a:pt x="528" y="301"/>
                  </a:cubicBezTo>
                  <a:cubicBezTo>
                    <a:pt x="528" y="299"/>
                    <a:pt x="529" y="297"/>
                    <a:pt x="530" y="297"/>
                  </a:cubicBezTo>
                  <a:cubicBezTo>
                    <a:pt x="564" y="288"/>
                    <a:pt x="627" y="277"/>
                    <a:pt x="728" y="272"/>
                  </a:cubicBezTo>
                  <a:cubicBezTo>
                    <a:pt x="730" y="272"/>
                    <a:pt x="732" y="270"/>
                    <a:pt x="732" y="267"/>
                  </a:cubicBezTo>
                  <a:cubicBezTo>
                    <a:pt x="732" y="257"/>
                    <a:pt x="732" y="257"/>
                    <a:pt x="732" y="257"/>
                  </a:cubicBezTo>
                  <a:cubicBezTo>
                    <a:pt x="732" y="255"/>
                    <a:pt x="730" y="254"/>
                    <a:pt x="729" y="254"/>
                  </a:cubicBezTo>
                  <a:cubicBezTo>
                    <a:pt x="648" y="259"/>
                    <a:pt x="565" y="267"/>
                    <a:pt x="488" y="288"/>
                  </a:cubicBezTo>
                  <a:cubicBezTo>
                    <a:pt x="455" y="298"/>
                    <a:pt x="422" y="312"/>
                    <a:pt x="396" y="335"/>
                  </a:cubicBezTo>
                  <a:cubicBezTo>
                    <a:pt x="390" y="341"/>
                    <a:pt x="384" y="347"/>
                    <a:pt x="379" y="353"/>
                  </a:cubicBezTo>
                  <a:cubicBezTo>
                    <a:pt x="342" y="398"/>
                    <a:pt x="328" y="458"/>
                    <a:pt x="324" y="515"/>
                  </a:cubicBezTo>
                  <a:cubicBezTo>
                    <a:pt x="321" y="547"/>
                    <a:pt x="322" y="579"/>
                    <a:pt x="323" y="611"/>
                  </a:cubicBezTo>
                  <a:cubicBezTo>
                    <a:pt x="278" y="619"/>
                    <a:pt x="270" y="585"/>
                    <a:pt x="270" y="585"/>
                  </a:cubicBezTo>
                  <a:cubicBezTo>
                    <a:pt x="267" y="591"/>
                    <a:pt x="262" y="597"/>
                    <a:pt x="256" y="599"/>
                  </a:cubicBezTo>
                  <a:cubicBezTo>
                    <a:pt x="250" y="602"/>
                    <a:pt x="243" y="603"/>
                    <a:pt x="237" y="603"/>
                  </a:cubicBezTo>
                  <a:cubicBezTo>
                    <a:pt x="230" y="604"/>
                    <a:pt x="224" y="603"/>
                    <a:pt x="219" y="600"/>
                  </a:cubicBezTo>
                  <a:cubicBezTo>
                    <a:pt x="216" y="599"/>
                    <a:pt x="213" y="597"/>
                    <a:pt x="211" y="595"/>
                  </a:cubicBezTo>
                  <a:cubicBezTo>
                    <a:pt x="214" y="587"/>
                    <a:pt x="216" y="580"/>
                    <a:pt x="219" y="573"/>
                  </a:cubicBezTo>
                  <a:cubicBezTo>
                    <a:pt x="220" y="570"/>
                    <a:pt x="221" y="567"/>
                    <a:pt x="222" y="563"/>
                  </a:cubicBezTo>
                  <a:cubicBezTo>
                    <a:pt x="238" y="521"/>
                    <a:pt x="249" y="477"/>
                    <a:pt x="259" y="434"/>
                  </a:cubicBezTo>
                  <a:cubicBezTo>
                    <a:pt x="259" y="434"/>
                    <a:pt x="276" y="372"/>
                    <a:pt x="214" y="363"/>
                  </a:cubicBezTo>
                  <a:cubicBezTo>
                    <a:pt x="213" y="362"/>
                    <a:pt x="212" y="361"/>
                    <a:pt x="212" y="360"/>
                  </a:cubicBezTo>
                  <a:cubicBezTo>
                    <a:pt x="211" y="350"/>
                    <a:pt x="210" y="304"/>
                    <a:pt x="233" y="266"/>
                  </a:cubicBezTo>
                  <a:cubicBezTo>
                    <a:pt x="233" y="265"/>
                    <a:pt x="234" y="264"/>
                    <a:pt x="235" y="264"/>
                  </a:cubicBezTo>
                  <a:close/>
                  <a:moveTo>
                    <a:pt x="69" y="325"/>
                  </a:moveTo>
                  <a:cubicBezTo>
                    <a:pt x="69" y="326"/>
                    <a:pt x="67" y="327"/>
                    <a:pt x="66" y="327"/>
                  </a:cubicBezTo>
                  <a:cubicBezTo>
                    <a:pt x="59" y="325"/>
                    <a:pt x="50" y="324"/>
                    <a:pt x="46" y="324"/>
                  </a:cubicBezTo>
                  <a:cubicBezTo>
                    <a:pt x="45" y="324"/>
                    <a:pt x="44" y="323"/>
                    <a:pt x="44" y="322"/>
                  </a:cubicBezTo>
                  <a:cubicBezTo>
                    <a:pt x="42" y="302"/>
                    <a:pt x="39" y="275"/>
                    <a:pt x="36" y="252"/>
                  </a:cubicBezTo>
                  <a:cubicBezTo>
                    <a:pt x="36" y="251"/>
                    <a:pt x="37" y="250"/>
                    <a:pt x="38" y="250"/>
                  </a:cubicBezTo>
                  <a:cubicBezTo>
                    <a:pt x="69" y="250"/>
                    <a:pt x="69" y="250"/>
                    <a:pt x="69" y="250"/>
                  </a:cubicBezTo>
                  <a:cubicBezTo>
                    <a:pt x="70" y="250"/>
                    <a:pt x="71" y="251"/>
                    <a:pt x="71" y="252"/>
                  </a:cubicBezTo>
                  <a:cubicBezTo>
                    <a:pt x="65" y="285"/>
                    <a:pt x="67" y="316"/>
                    <a:pt x="69" y="325"/>
                  </a:cubicBezTo>
                  <a:close/>
                  <a:moveTo>
                    <a:pt x="509" y="305"/>
                  </a:moveTo>
                  <a:cubicBezTo>
                    <a:pt x="510" y="317"/>
                    <a:pt x="511" y="334"/>
                    <a:pt x="512" y="339"/>
                  </a:cubicBezTo>
                  <a:cubicBezTo>
                    <a:pt x="512" y="340"/>
                    <a:pt x="511" y="341"/>
                    <a:pt x="510" y="341"/>
                  </a:cubicBezTo>
                  <a:cubicBezTo>
                    <a:pt x="504" y="339"/>
                    <a:pt x="474" y="332"/>
                    <a:pt x="455" y="328"/>
                  </a:cubicBezTo>
                  <a:cubicBezTo>
                    <a:pt x="453" y="328"/>
                    <a:pt x="453" y="327"/>
                    <a:pt x="454" y="326"/>
                  </a:cubicBezTo>
                  <a:cubicBezTo>
                    <a:pt x="463" y="317"/>
                    <a:pt x="483" y="311"/>
                    <a:pt x="507" y="304"/>
                  </a:cubicBezTo>
                  <a:cubicBezTo>
                    <a:pt x="507" y="304"/>
                    <a:pt x="508" y="304"/>
                    <a:pt x="509" y="305"/>
                  </a:cubicBezTo>
                  <a:close/>
                  <a:moveTo>
                    <a:pt x="342" y="532"/>
                  </a:moveTo>
                  <a:cubicBezTo>
                    <a:pt x="345" y="538"/>
                    <a:pt x="349" y="544"/>
                    <a:pt x="354" y="550"/>
                  </a:cubicBezTo>
                  <a:cubicBezTo>
                    <a:pt x="376" y="578"/>
                    <a:pt x="421" y="611"/>
                    <a:pt x="441" y="625"/>
                  </a:cubicBezTo>
                  <a:cubicBezTo>
                    <a:pt x="422" y="644"/>
                    <a:pt x="393" y="632"/>
                    <a:pt x="393" y="632"/>
                  </a:cubicBezTo>
                  <a:cubicBezTo>
                    <a:pt x="382" y="660"/>
                    <a:pt x="356" y="666"/>
                    <a:pt x="347" y="667"/>
                  </a:cubicBezTo>
                  <a:cubicBezTo>
                    <a:pt x="345" y="659"/>
                    <a:pt x="343" y="650"/>
                    <a:pt x="342" y="642"/>
                  </a:cubicBezTo>
                  <a:cubicBezTo>
                    <a:pt x="338" y="606"/>
                    <a:pt x="338" y="568"/>
                    <a:pt x="342" y="532"/>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110550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Figure 1 </a:t>
            </a:r>
          </a:p>
        </p:txBody>
      </p:sp>
      <p:pic>
        <p:nvPicPr>
          <p:cNvPr id="48" name="Main graphic"/>
          <p:cNvPicPr/>
          <p:nvPr/>
        </p:nvPicPr>
        <p:blipFill>
          <a:blip r:embed="rId3"/>
          <a:stretch/>
        </p:blipFill>
        <p:spPr>
          <a:xfrm>
            <a:off x="1524000" y="0"/>
            <a:ext cx="9144000" cy="6855120"/>
          </a:xfrm>
          <a:prstGeom prst="rect">
            <a:avLst/>
          </a:prstGeom>
          <a:ln>
            <a:noFill/>
          </a:ln>
        </p:spPr>
      </p:pic>
      <p:pic>
        <p:nvPicPr>
          <p:cNvPr id="5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424097455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14E1-1C84-E4AA-563C-6AFDB6DD782E}"/>
              </a:ext>
            </a:extLst>
          </p:cNvPr>
          <p:cNvSpPr>
            <a:spLocks noGrp="1"/>
          </p:cNvSpPr>
          <p:nvPr>
            <p:ph type="title"/>
          </p:nvPr>
        </p:nvSpPr>
        <p:spPr/>
        <p:txBody>
          <a:bodyPr/>
          <a:lstStyle/>
          <a:p>
            <a:pPr algn="ctr"/>
            <a:r>
              <a:rPr lang="en-US"/>
              <a:t>Lesson # 8</a:t>
            </a:r>
          </a:p>
        </p:txBody>
      </p:sp>
      <p:sp>
        <p:nvSpPr>
          <p:cNvPr id="3" name="Content Placeholder 2">
            <a:extLst>
              <a:ext uri="{FF2B5EF4-FFF2-40B4-BE49-F238E27FC236}">
                <a16:creationId xmlns:a16="http://schemas.microsoft.com/office/drawing/2014/main" id="{30A5C493-332C-F94A-16AE-8557A3191521}"/>
              </a:ext>
            </a:extLst>
          </p:cNvPr>
          <p:cNvSpPr>
            <a:spLocks noGrp="1"/>
          </p:cNvSpPr>
          <p:nvPr>
            <p:ph idx="1"/>
          </p:nvPr>
        </p:nvSpPr>
        <p:spPr/>
        <p:txBody>
          <a:bodyPr>
            <a:normAutofit fontScale="92500" lnSpcReduction="20000"/>
          </a:bodyPr>
          <a:lstStyle/>
          <a:p>
            <a:pPr marL="0" indent="0" algn="ctr">
              <a:buNone/>
            </a:pPr>
            <a:endParaRPr lang="en-US"/>
          </a:p>
          <a:p>
            <a:pPr marL="0" indent="0" algn="ctr">
              <a:buNone/>
            </a:pPr>
            <a:r>
              <a:rPr lang="en-US" sz="4000"/>
              <a:t>SGLT2 Inhibitors clearly indicated for</a:t>
            </a:r>
          </a:p>
          <a:p>
            <a:pPr marL="0" indent="0" algn="ctr">
              <a:buNone/>
            </a:pPr>
            <a:endParaRPr lang="en-US" sz="4000"/>
          </a:p>
          <a:p>
            <a:pPr marL="0" indent="0" algn="ctr">
              <a:buNone/>
            </a:pPr>
            <a:r>
              <a:rPr lang="en-US" sz="4000"/>
              <a:t>- CHF – Reduced and Preserved</a:t>
            </a:r>
          </a:p>
          <a:p>
            <a:pPr marL="0" indent="0" algn="ctr">
              <a:buNone/>
            </a:pPr>
            <a:endParaRPr lang="en-US" sz="4000"/>
          </a:p>
          <a:p>
            <a:pPr marL="0" indent="0" algn="ctr">
              <a:buNone/>
            </a:pPr>
            <a:r>
              <a:rPr lang="en-US" sz="4000"/>
              <a:t>- CKD with </a:t>
            </a:r>
            <a:r>
              <a:rPr lang="en-US" sz="4000" err="1"/>
              <a:t>with</a:t>
            </a:r>
            <a:r>
              <a:rPr lang="en-US" sz="4000"/>
              <a:t> or without significant Proteinuria</a:t>
            </a:r>
          </a:p>
          <a:p>
            <a:pPr marL="0" indent="0">
              <a:buNone/>
            </a:pPr>
            <a:endParaRPr lang="en-US"/>
          </a:p>
          <a:p>
            <a:pPr marL="0" indent="0" algn="ctr">
              <a:buNone/>
            </a:pPr>
            <a:r>
              <a:rPr lang="en-US" sz="5200"/>
              <a:t>In Diabetics and Non-Diabetics</a:t>
            </a:r>
          </a:p>
        </p:txBody>
      </p:sp>
    </p:spTree>
    <p:extLst>
      <p:ext uri="{BB962C8B-B14F-4D97-AF65-F5344CB8AC3E}">
        <p14:creationId xmlns:p14="http://schemas.microsoft.com/office/powerpoint/2010/main" val="1748112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14E1-1C84-E4AA-563C-6AFDB6DD782E}"/>
              </a:ext>
            </a:extLst>
          </p:cNvPr>
          <p:cNvSpPr>
            <a:spLocks noGrp="1"/>
          </p:cNvSpPr>
          <p:nvPr>
            <p:ph type="title"/>
          </p:nvPr>
        </p:nvSpPr>
        <p:spPr/>
        <p:txBody>
          <a:bodyPr/>
          <a:lstStyle/>
          <a:p>
            <a:pPr algn="ctr"/>
            <a:r>
              <a:rPr lang="en-US"/>
              <a:t>Lesson # 8</a:t>
            </a:r>
          </a:p>
        </p:txBody>
      </p:sp>
      <p:sp>
        <p:nvSpPr>
          <p:cNvPr id="3" name="Content Placeholder 2">
            <a:extLst>
              <a:ext uri="{FF2B5EF4-FFF2-40B4-BE49-F238E27FC236}">
                <a16:creationId xmlns:a16="http://schemas.microsoft.com/office/drawing/2014/main" id="{30A5C493-332C-F94A-16AE-8557A3191521}"/>
              </a:ext>
            </a:extLst>
          </p:cNvPr>
          <p:cNvSpPr>
            <a:spLocks noGrp="1"/>
          </p:cNvSpPr>
          <p:nvPr>
            <p:ph idx="1"/>
          </p:nvPr>
        </p:nvSpPr>
        <p:spPr/>
        <p:txBody>
          <a:bodyPr>
            <a:normAutofit fontScale="85000" lnSpcReduction="20000"/>
          </a:bodyPr>
          <a:lstStyle/>
          <a:p>
            <a:pPr marL="0" indent="0" algn="ctr">
              <a:buNone/>
            </a:pPr>
            <a:endParaRPr lang="en-US" sz="1600" dirty="0"/>
          </a:p>
          <a:p>
            <a:pPr marL="0" indent="0" algn="ctr">
              <a:buNone/>
            </a:pPr>
            <a:r>
              <a:rPr lang="en-US" sz="2400" dirty="0"/>
              <a:t>SGLT2 Inhibitors clearly indicated for</a:t>
            </a:r>
          </a:p>
          <a:p>
            <a:pPr marL="0" indent="0" algn="ctr">
              <a:buNone/>
            </a:pPr>
            <a:r>
              <a:rPr lang="en-US" sz="2400" dirty="0"/>
              <a:t>- CHF – Reduced and Preserved</a:t>
            </a:r>
          </a:p>
          <a:p>
            <a:pPr marL="0" indent="0" algn="ctr">
              <a:buNone/>
            </a:pPr>
            <a:r>
              <a:rPr lang="en-US" sz="2400" dirty="0"/>
              <a:t>- CKD with </a:t>
            </a:r>
            <a:r>
              <a:rPr lang="en-US" sz="2400" dirty="0" err="1"/>
              <a:t>with</a:t>
            </a:r>
            <a:r>
              <a:rPr lang="en-US" sz="2400" dirty="0"/>
              <a:t> or without significant Proteinuria</a:t>
            </a:r>
            <a:endParaRPr lang="en-US" sz="1600" dirty="0"/>
          </a:p>
          <a:p>
            <a:pPr marL="0" indent="0" algn="ctr">
              <a:buNone/>
            </a:pPr>
            <a:r>
              <a:rPr lang="en-US" sz="3200" dirty="0"/>
              <a:t>In Diabetics and Non-Diabetics</a:t>
            </a:r>
          </a:p>
          <a:p>
            <a:pPr marL="0" indent="0" algn="ctr">
              <a:buNone/>
            </a:pPr>
            <a:endParaRPr lang="en-US" sz="3200" dirty="0"/>
          </a:p>
          <a:p>
            <a:pPr marL="0" indent="0">
              <a:buNone/>
            </a:pPr>
            <a:r>
              <a:rPr lang="en-US" sz="3200" dirty="0"/>
              <a:t>GLP-1 Agonists/</a:t>
            </a:r>
            <a:r>
              <a:rPr lang="en-US" sz="3200" dirty="0" err="1"/>
              <a:t>Semmaglutide</a:t>
            </a:r>
            <a:endParaRPr lang="en-US" sz="3200" dirty="0"/>
          </a:p>
          <a:p>
            <a:pPr marL="0" indent="0">
              <a:buNone/>
            </a:pPr>
            <a:r>
              <a:rPr lang="en-US" sz="3200" dirty="0"/>
              <a:t>	- reduces vascular events in Diabetics with CVD</a:t>
            </a:r>
          </a:p>
          <a:p>
            <a:pPr marL="0" indent="0">
              <a:buNone/>
            </a:pPr>
            <a:r>
              <a:rPr lang="en-US" sz="3200" dirty="0"/>
              <a:t>	- reduces vascular events in obese non-DM with CVD</a:t>
            </a:r>
          </a:p>
          <a:p>
            <a:pPr marL="0" indent="0">
              <a:buNone/>
            </a:pPr>
            <a:r>
              <a:rPr lang="en-US" sz="3200" dirty="0"/>
              <a:t>	- probably reduces renal outcomes in DM nephropathy</a:t>
            </a:r>
          </a:p>
          <a:p>
            <a:pPr marL="0" indent="0">
              <a:buNone/>
            </a:pPr>
            <a:r>
              <a:rPr lang="en-US" sz="3200" dirty="0"/>
              <a:t>	- improves symptoms in </a:t>
            </a:r>
            <a:r>
              <a:rPr lang="en-US" sz="3200" dirty="0" err="1"/>
              <a:t>HFpEF</a:t>
            </a:r>
            <a:r>
              <a:rPr lang="en-US" sz="3200" dirty="0"/>
              <a:t> obese non-diabetics</a:t>
            </a:r>
          </a:p>
        </p:txBody>
      </p:sp>
    </p:spTree>
    <p:extLst>
      <p:ext uri="{BB962C8B-B14F-4D97-AF65-F5344CB8AC3E}">
        <p14:creationId xmlns:p14="http://schemas.microsoft.com/office/powerpoint/2010/main" val="3316509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a:t>“This is a diabetic medication that helps protect the kidneys/heart”</a:t>
            </a:r>
          </a:p>
        </p:txBody>
      </p:sp>
    </p:spTree>
    <p:extLst>
      <p:ext uri="{BB962C8B-B14F-4D97-AF65-F5344CB8AC3E}">
        <p14:creationId xmlns:p14="http://schemas.microsoft.com/office/powerpoint/2010/main" val="503997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a:t>“This is a diabetic medication that helps protect the kidneys/heart”</a:t>
            </a:r>
          </a:p>
          <a:p>
            <a:pPr marL="0" indent="0">
              <a:buNone/>
            </a:pPr>
            <a:endParaRPr lang="en-US" sz="5400"/>
          </a:p>
          <a:p>
            <a:pPr marL="0" indent="0">
              <a:buNone/>
            </a:pPr>
            <a:r>
              <a:rPr lang="en-US" sz="5400"/>
              <a:t>“This is a kidney/heart protection medication that helps the diabetes”</a:t>
            </a:r>
          </a:p>
        </p:txBody>
      </p:sp>
      <p:sp>
        <p:nvSpPr>
          <p:cNvPr id="4" name="&quot;No&quot; Symbol 3">
            <a:extLst>
              <a:ext uri="{FF2B5EF4-FFF2-40B4-BE49-F238E27FC236}">
                <a16:creationId xmlns:a16="http://schemas.microsoft.com/office/drawing/2014/main" id="{DDDFC916-20D8-6B4D-8B06-4E1F707FBA50}"/>
              </a:ext>
            </a:extLst>
          </p:cNvPr>
          <p:cNvSpPr/>
          <p:nvPr/>
        </p:nvSpPr>
        <p:spPr>
          <a:xfrm>
            <a:off x="2743200" y="1517514"/>
            <a:ext cx="6108970" cy="219845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12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B7FB-7108-8F30-80AE-2BEE3F36692B}"/>
              </a:ext>
            </a:extLst>
          </p:cNvPr>
          <p:cNvSpPr>
            <a:spLocks noGrp="1"/>
          </p:cNvSpPr>
          <p:nvPr>
            <p:ph type="title"/>
          </p:nvPr>
        </p:nvSpPr>
        <p:spPr/>
        <p:txBody>
          <a:bodyPr/>
          <a:lstStyle/>
          <a:p>
            <a:r>
              <a:rPr lang="en-US"/>
              <a:t>CM</a:t>
            </a:r>
          </a:p>
        </p:txBody>
      </p:sp>
      <p:sp>
        <p:nvSpPr>
          <p:cNvPr id="3" name="Content Placeholder 2">
            <a:extLst>
              <a:ext uri="{FF2B5EF4-FFF2-40B4-BE49-F238E27FC236}">
                <a16:creationId xmlns:a16="http://schemas.microsoft.com/office/drawing/2014/main" id="{28D7B6E0-1A0D-9DB3-080A-2C940BAD988D}"/>
              </a:ext>
            </a:extLst>
          </p:cNvPr>
          <p:cNvSpPr>
            <a:spLocks noGrp="1"/>
          </p:cNvSpPr>
          <p:nvPr>
            <p:ph idx="1"/>
          </p:nvPr>
        </p:nvSpPr>
        <p:spPr>
          <a:xfrm>
            <a:off x="838200" y="1825625"/>
            <a:ext cx="10515600" cy="4914222"/>
          </a:xfrm>
        </p:spPr>
        <p:txBody>
          <a:bodyPr>
            <a:normAutofit fontScale="92500" lnSpcReduction="10000"/>
          </a:bodyPr>
          <a:lstStyle/>
          <a:p>
            <a:r>
              <a:rPr lang="en-US" dirty="0"/>
              <a:t>63 </a:t>
            </a:r>
            <a:r>
              <a:rPr lang="en-US" dirty="0" err="1"/>
              <a:t>yo</a:t>
            </a:r>
            <a:r>
              <a:rPr lang="en-US" dirty="0"/>
              <a:t> female</a:t>
            </a:r>
          </a:p>
          <a:p>
            <a:pPr lvl="1"/>
            <a:r>
              <a:rPr lang="en-US" dirty="0"/>
              <a:t>CVA 2016</a:t>
            </a:r>
          </a:p>
          <a:p>
            <a:pPr lvl="1"/>
            <a:r>
              <a:rPr lang="en-US" dirty="0"/>
              <a:t>CAD with MI 2020 – PCI LAD</a:t>
            </a:r>
          </a:p>
          <a:p>
            <a:pPr lvl="1"/>
            <a:r>
              <a:rPr lang="en-US" dirty="0"/>
              <a:t>CHF with EF 38%, NYHA Class 2</a:t>
            </a:r>
          </a:p>
          <a:p>
            <a:pPr lvl="1"/>
            <a:r>
              <a:rPr lang="en-US" dirty="0"/>
              <a:t>DM – A1C 9.0</a:t>
            </a:r>
          </a:p>
          <a:p>
            <a:r>
              <a:rPr lang="en-US" dirty="0"/>
              <a:t>Meds – Bisoprolol/ Spiro/</a:t>
            </a:r>
            <a:r>
              <a:rPr lang="en-US" dirty="0" err="1"/>
              <a:t>Candasartan</a:t>
            </a:r>
            <a:r>
              <a:rPr lang="en-US" dirty="0"/>
              <a:t>/Lasix</a:t>
            </a:r>
          </a:p>
          <a:p>
            <a:pPr marL="0" indent="0">
              <a:buNone/>
            </a:pPr>
            <a:r>
              <a:rPr lang="en-US" dirty="0"/>
              <a:t>	- Linagliptin 5 mg od/Metformin 500 bid/</a:t>
            </a:r>
            <a:r>
              <a:rPr lang="en-US" dirty="0" err="1"/>
              <a:t>Gliclizide</a:t>
            </a:r>
            <a:r>
              <a:rPr lang="en-US" dirty="0"/>
              <a:t> MR 120</a:t>
            </a:r>
          </a:p>
          <a:p>
            <a:r>
              <a:rPr lang="en-US" dirty="0" err="1"/>
              <a:t>Prev</a:t>
            </a:r>
            <a:r>
              <a:rPr lang="en-US" dirty="0"/>
              <a:t> intolerance to </a:t>
            </a:r>
            <a:r>
              <a:rPr lang="en-US" dirty="0" err="1"/>
              <a:t>Semmaglutide</a:t>
            </a:r>
            <a:r>
              <a:rPr lang="en-US" dirty="0"/>
              <a:t> (0.25 mg x 2 weeks – ER - N&amp; V)</a:t>
            </a:r>
          </a:p>
          <a:p>
            <a:r>
              <a:rPr lang="en-US" dirty="0"/>
              <a:t>Stopped Dapagliflozin 10 mg 1 month ago due to recurrent GM1 and polyuria</a:t>
            </a:r>
          </a:p>
          <a:p>
            <a:endParaRPr lang="en-US" dirty="0"/>
          </a:p>
          <a:p>
            <a:pPr marL="0" indent="0" algn="ctr">
              <a:buNone/>
            </a:pPr>
            <a:r>
              <a:rPr lang="en-US" sz="3500" dirty="0"/>
              <a:t>? Recommendations</a:t>
            </a:r>
            <a:endParaRPr lang="en-US" dirty="0"/>
          </a:p>
          <a:p>
            <a:pPr lvl="1"/>
            <a:endParaRPr lang="en-US" dirty="0"/>
          </a:p>
        </p:txBody>
      </p:sp>
    </p:spTree>
    <p:extLst>
      <p:ext uri="{BB962C8B-B14F-4D97-AF65-F5344CB8AC3E}">
        <p14:creationId xmlns:p14="http://schemas.microsoft.com/office/powerpoint/2010/main" val="140951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1AC0-5911-4721-8F97-71C4CF8A0405}"/>
              </a:ext>
            </a:extLst>
          </p:cNvPr>
          <p:cNvSpPr>
            <a:spLocks noGrp="1"/>
          </p:cNvSpPr>
          <p:nvPr>
            <p:ph type="title"/>
          </p:nvPr>
        </p:nvSpPr>
        <p:spPr/>
        <p:txBody>
          <a:bodyPr/>
          <a:lstStyle/>
          <a:p>
            <a:r>
              <a:rPr lang="en-US" dirty="0"/>
              <a:t>Disclaimer</a:t>
            </a:r>
          </a:p>
        </p:txBody>
      </p:sp>
      <p:sp>
        <p:nvSpPr>
          <p:cNvPr id="3" name="Subtitle 2">
            <a:extLst>
              <a:ext uri="{FF2B5EF4-FFF2-40B4-BE49-F238E27FC236}">
                <a16:creationId xmlns:a16="http://schemas.microsoft.com/office/drawing/2014/main" id="{3BD68D65-3327-4481-9A7A-E8088AE29503}"/>
              </a:ext>
            </a:extLst>
          </p:cNvPr>
          <p:cNvSpPr>
            <a:spLocks noGrp="1"/>
          </p:cNvSpPr>
          <p:nvPr>
            <p:ph idx="1"/>
          </p:nvPr>
        </p:nvSpPr>
        <p:spPr/>
        <p:txBody>
          <a:bodyPr>
            <a:normAutofit/>
          </a:bodyPr>
          <a:lstStyle/>
          <a:p>
            <a:pPr marL="0" indent="0" algn="ctr">
              <a:buNone/>
            </a:pPr>
            <a:r>
              <a:rPr lang="en-US" sz="3600" i="1" dirty="0">
                <a:effectLst/>
                <a:latin typeface="Arial" panose="020B0604020202020204" pitchFamily="34" charset="0"/>
                <a:ea typeface="DengXian" panose="02010600030101010101" pitchFamily="2" charset="-122"/>
              </a:rPr>
              <a:t>The views, information and opinions expressed in this program are solely those of the presenter and do not represent those of Novo Nordisk, Lilly or Diabetes Canada. This program does not constitute medical advice and is only meant to educate and inform the listener. </a:t>
            </a:r>
            <a:endParaRPr lang="en-US" sz="4000" dirty="0"/>
          </a:p>
        </p:txBody>
      </p:sp>
    </p:spTree>
    <p:extLst>
      <p:ext uri="{BB962C8B-B14F-4D97-AF65-F5344CB8AC3E}">
        <p14:creationId xmlns:p14="http://schemas.microsoft.com/office/powerpoint/2010/main" val="3944762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503434" y="365125"/>
            <a:ext cx="10850366" cy="1325563"/>
          </a:xfrm>
        </p:spPr>
        <p:txBody>
          <a:bodyPr/>
          <a:lstStyle/>
          <a:p>
            <a:r>
              <a:rPr lang="en-US" sz="4400">
                <a:solidFill>
                  <a:srgbClr val="002060"/>
                </a:solidFill>
              </a:rPr>
              <a:t>Practical tips: Genital mycotic infections (GMIs</a:t>
            </a:r>
            <a:r>
              <a:rPr lang="en-US" sz="4400"/>
              <a:t>)</a:t>
            </a:r>
            <a:endParaRPr lang="en-US"/>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p:txBody>
          <a:bodyPr>
            <a:normAutofit fontScale="92500" lnSpcReduction="10000"/>
          </a:bodyPr>
          <a:lstStyle/>
          <a:p>
            <a:r>
              <a:rPr lang="en-US"/>
              <a:t>Uncomplicated </a:t>
            </a:r>
          </a:p>
          <a:p>
            <a:pPr lvl="1"/>
            <a:r>
              <a:rPr lang="en-US"/>
              <a:t>(Healthy, non-pregnant, &lt;3 inf/year, mild/mod symptoms)</a:t>
            </a:r>
          </a:p>
          <a:p>
            <a:pPr lvl="1"/>
            <a:r>
              <a:rPr lang="en-US"/>
              <a:t>Fluconazole 150 po  single dose</a:t>
            </a:r>
          </a:p>
          <a:p>
            <a:pPr lvl="1"/>
            <a:endParaRPr lang="en-US"/>
          </a:p>
          <a:p>
            <a:r>
              <a:rPr lang="en-US"/>
              <a:t>Complicated</a:t>
            </a:r>
          </a:p>
          <a:p>
            <a:pPr lvl="1"/>
            <a:r>
              <a:rPr lang="en-US"/>
              <a:t>Severe signs, &gt; 3/ year, poorly controlled DM, immunocompromised</a:t>
            </a:r>
          </a:p>
          <a:p>
            <a:pPr lvl="1"/>
            <a:r>
              <a:rPr lang="en-US"/>
              <a:t>Fluconazole 150 mg po q 3 days , 2-3 doses</a:t>
            </a:r>
          </a:p>
          <a:p>
            <a:pPr lvl="2"/>
            <a:r>
              <a:rPr lang="en-US"/>
              <a:t> +/1 clotrimazole/betamethasone x 48 </a:t>
            </a:r>
            <a:r>
              <a:rPr lang="en-US" err="1"/>
              <a:t>hrs</a:t>
            </a:r>
            <a:endParaRPr lang="en-US"/>
          </a:p>
          <a:p>
            <a:pPr lvl="2"/>
            <a:r>
              <a:rPr lang="en-US"/>
              <a:t>Or Topicals – 7-14 days</a:t>
            </a:r>
          </a:p>
          <a:p>
            <a:pPr lvl="2"/>
            <a:endParaRPr lang="en-US"/>
          </a:p>
          <a:p>
            <a:r>
              <a:rPr lang="en-US"/>
              <a:t>Recurrent – &gt;3 year</a:t>
            </a:r>
          </a:p>
          <a:p>
            <a:pPr lvl="1"/>
            <a:r>
              <a:rPr lang="en-US"/>
              <a:t> Fluconazole 150 mg po q 72 </a:t>
            </a:r>
            <a:r>
              <a:rPr lang="en-US" err="1"/>
              <a:t>hrs</a:t>
            </a:r>
            <a:r>
              <a:rPr lang="en-US"/>
              <a:t> x 3,  then once weekly x 6 months</a:t>
            </a:r>
          </a:p>
          <a:p>
            <a:pPr lvl="1"/>
            <a:endParaRPr lang="en-US"/>
          </a:p>
          <a:p>
            <a:pPr lvl="1"/>
            <a:endParaRPr lang="en-US"/>
          </a:p>
          <a:p>
            <a:pPr lvl="2"/>
            <a:endParaRPr lang="en-US"/>
          </a:p>
          <a:p>
            <a:endParaRPr lang="en-US"/>
          </a:p>
        </p:txBody>
      </p:sp>
    </p:spTree>
    <p:extLst>
      <p:ext uri="{BB962C8B-B14F-4D97-AF65-F5344CB8AC3E}">
        <p14:creationId xmlns:p14="http://schemas.microsoft.com/office/powerpoint/2010/main" val="1610988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18 “clicks” between 0 and 0.25mg and 18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CA" altLang="en-US" sz="1800" b="0" i="0" u="none" strike="noStrike" cap="none" normalizeH="0" baseline="0">
              <a:ln>
                <a:noFill/>
              </a:ln>
              <a:solidFill>
                <a:schemeClr val="tx1"/>
              </a:solidFill>
              <a:effectLst/>
            </a:endParaRPr>
          </a:p>
          <a:p>
            <a:endParaRPr lang="en-US"/>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96367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a:xfrm>
            <a:off x="967409" y="1100621"/>
            <a:ext cx="10515600" cy="1325563"/>
          </a:xfrm>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236688" y="2137230"/>
            <a:ext cx="10515600" cy="4351338"/>
          </a:xfrm>
        </p:spPr>
        <p:txBody>
          <a:bodyPr>
            <a:normAutofit/>
          </a:bodyPr>
          <a:lstStyle/>
          <a:p>
            <a:pPr marL="0" indent="0" algn="ctr">
              <a:buNone/>
            </a:pPr>
            <a:endParaRPr lang="en-US" sz="6600" dirty="0"/>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2653882" y="4651324"/>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13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Peri</a:t>
            </a:r>
            <a:r>
              <a:rPr lang="en-US"/>
              <a:t>-procedural Issues</a:t>
            </a:r>
            <a:br>
              <a:rPr lang="en-US"/>
            </a:br>
            <a:endParaRPr lang="en-US"/>
          </a:p>
        </p:txBody>
      </p:sp>
      <p:sp>
        <p:nvSpPr>
          <p:cNvPr id="3" name="Content Placeholder 2"/>
          <p:cNvSpPr>
            <a:spLocks noGrp="1"/>
          </p:cNvSpPr>
          <p:nvPr>
            <p:ph idx="1"/>
          </p:nvPr>
        </p:nvSpPr>
        <p:spPr/>
        <p:txBody>
          <a:bodyPr>
            <a:normAutofit fontScale="92500" lnSpcReduction="10000"/>
          </a:bodyPr>
          <a:lstStyle/>
          <a:p>
            <a:r>
              <a:rPr lang="en-US" dirty="0"/>
              <a:t>Risk of DKA</a:t>
            </a:r>
          </a:p>
          <a:p>
            <a:r>
              <a:rPr lang="en-US" dirty="0"/>
              <a:t>Hold SGLT2 x 2 days/Metformin/Diuretics ? day before procedure ( or day of) and restart when eating/drinking</a:t>
            </a:r>
          </a:p>
          <a:p>
            <a:r>
              <a:rPr lang="en-US" dirty="0"/>
              <a:t>Not an Inpatient drug</a:t>
            </a:r>
          </a:p>
          <a:p>
            <a:r>
              <a:rPr lang="en-US" dirty="0"/>
              <a:t>Euglycemic DKA</a:t>
            </a:r>
          </a:p>
          <a:p>
            <a:pPr lvl="1"/>
            <a:r>
              <a:rPr lang="en-US" dirty="0"/>
              <a:t>Precipitants</a:t>
            </a:r>
          </a:p>
          <a:p>
            <a:pPr lvl="2"/>
            <a:r>
              <a:rPr lang="en-US" dirty="0"/>
              <a:t> Major surgery</a:t>
            </a:r>
          </a:p>
          <a:p>
            <a:pPr lvl="2"/>
            <a:r>
              <a:rPr lang="en-US" dirty="0"/>
              <a:t>Bariatric surgery</a:t>
            </a:r>
          </a:p>
          <a:p>
            <a:pPr lvl="2"/>
            <a:r>
              <a:rPr lang="en-US" dirty="0"/>
              <a:t>Insulin reduction</a:t>
            </a:r>
          </a:p>
          <a:p>
            <a:pPr lvl="2"/>
            <a:r>
              <a:rPr lang="en-US" dirty="0"/>
              <a:t>Fasting/low CHO diet</a:t>
            </a:r>
          </a:p>
          <a:p>
            <a:pPr lvl="2"/>
            <a:r>
              <a:rPr lang="en-US" dirty="0"/>
              <a:t>EtOH ‘</a:t>
            </a:r>
            <a:r>
              <a:rPr lang="en-US" dirty="0" err="1"/>
              <a:t>ic</a:t>
            </a:r>
            <a:endParaRPr lang="en-US" dirty="0"/>
          </a:p>
          <a:p>
            <a:r>
              <a:rPr lang="en-US" dirty="0"/>
              <a:t>Hold Ozempic 1-2 weeks before GA/Surgery</a:t>
            </a:r>
          </a:p>
        </p:txBody>
      </p:sp>
    </p:spTree>
    <p:extLst>
      <p:ext uri="{BB962C8B-B14F-4D97-AF65-F5344CB8AC3E}">
        <p14:creationId xmlns:p14="http://schemas.microsoft.com/office/powerpoint/2010/main" val="4199435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Just because you can do something doesn’t mean you should</a:t>
            </a:r>
            <a:r>
              <a:rPr lang="is-IS"/>
              <a:t>….</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2314" y="1981200"/>
            <a:ext cx="4723834" cy="4717536"/>
          </a:xfrm>
        </p:spPr>
      </p:pic>
    </p:spTree>
    <p:extLst>
      <p:ext uri="{BB962C8B-B14F-4D97-AF65-F5344CB8AC3E}">
        <p14:creationId xmlns:p14="http://schemas.microsoft.com/office/powerpoint/2010/main" val="2412253229"/>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a:t>Don’t use SGLT-2 </a:t>
            </a:r>
            <a:r>
              <a:rPr lang="en-US" err="1"/>
              <a:t>Inh</a:t>
            </a:r>
            <a:r>
              <a:rPr lang="en-US"/>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a:t>Type 1 diabetes</a:t>
            </a:r>
          </a:p>
          <a:p>
            <a:r>
              <a:rPr lang="en-US" sz="3200" err="1"/>
              <a:t>Hx</a:t>
            </a:r>
            <a:r>
              <a:rPr lang="en-US" sz="3200"/>
              <a:t> DKA/Pancreatic Insufficiency/Pancreatic resection</a:t>
            </a:r>
          </a:p>
          <a:p>
            <a:pPr lvl="1"/>
            <a:r>
              <a:rPr lang="en-US" sz="2800"/>
              <a:t>Unless you have a c-peptide</a:t>
            </a:r>
          </a:p>
          <a:p>
            <a:r>
              <a:rPr lang="en-US" sz="3200"/>
              <a:t>eGFR &lt; 20</a:t>
            </a:r>
          </a:p>
          <a:p>
            <a:r>
              <a:rPr lang="en-US" sz="3200"/>
              <a:t>Frail elderly – unless you are treating CHF/CKD</a:t>
            </a:r>
          </a:p>
          <a:p>
            <a:pPr lvl="1"/>
            <a:r>
              <a:rPr lang="en-US" sz="2800"/>
              <a:t> replaces some diuretics</a:t>
            </a:r>
          </a:p>
        </p:txBody>
      </p:sp>
    </p:spTree>
    <p:extLst>
      <p:ext uri="{BB962C8B-B14F-4D97-AF65-F5344CB8AC3E}">
        <p14:creationId xmlns:p14="http://schemas.microsoft.com/office/powerpoint/2010/main" val="2041873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6C1-01B2-918A-417E-D6706FD690D3}"/>
              </a:ext>
            </a:extLst>
          </p:cNvPr>
          <p:cNvSpPr>
            <a:spLocks noGrp="1"/>
          </p:cNvSpPr>
          <p:nvPr>
            <p:ph type="title"/>
          </p:nvPr>
        </p:nvSpPr>
        <p:spPr/>
        <p:txBody>
          <a:bodyPr/>
          <a:lstStyle/>
          <a:p>
            <a:pPr algn="ctr"/>
            <a:r>
              <a:rPr lang="en-US"/>
              <a:t>Lesson # 9</a:t>
            </a:r>
          </a:p>
        </p:txBody>
      </p:sp>
      <p:sp>
        <p:nvSpPr>
          <p:cNvPr id="3" name="Content Placeholder 2">
            <a:extLst>
              <a:ext uri="{FF2B5EF4-FFF2-40B4-BE49-F238E27FC236}">
                <a16:creationId xmlns:a16="http://schemas.microsoft.com/office/drawing/2014/main" id="{E70C23EB-EFAC-8CA5-8079-34502BE0CB56}"/>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400"/>
              <a:t>Management of common side effects required for long-term success</a:t>
            </a:r>
          </a:p>
        </p:txBody>
      </p:sp>
    </p:spTree>
    <p:extLst>
      <p:ext uri="{BB962C8B-B14F-4D97-AF65-F5344CB8AC3E}">
        <p14:creationId xmlns:p14="http://schemas.microsoft.com/office/powerpoint/2010/main" val="23593352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DS</a:t>
            </a:r>
          </a:p>
        </p:txBody>
      </p:sp>
      <p:sp>
        <p:nvSpPr>
          <p:cNvPr id="3" name="Content Placeholder 2"/>
          <p:cNvSpPr>
            <a:spLocks noGrp="1"/>
          </p:cNvSpPr>
          <p:nvPr>
            <p:ph idx="1"/>
          </p:nvPr>
        </p:nvSpPr>
        <p:spPr/>
        <p:txBody>
          <a:bodyPr>
            <a:normAutofit fontScale="77500" lnSpcReduction="20000"/>
          </a:bodyPr>
          <a:lstStyle/>
          <a:p>
            <a:r>
              <a:rPr lang="en-US" sz="3600" dirty="0"/>
              <a:t>63 </a:t>
            </a:r>
            <a:r>
              <a:rPr lang="en-US" sz="3600" dirty="0" err="1"/>
              <a:t>yo</a:t>
            </a:r>
            <a:r>
              <a:rPr lang="en-US" sz="3600" dirty="0"/>
              <a:t> female, DM, MI 2 years ago</a:t>
            </a:r>
          </a:p>
          <a:p>
            <a:r>
              <a:rPr lang="en-US" sz="3600" dirty="0"/>
              <a:t>Meds – </a:t>
            </a:r>
            <a:r>
              <a:rPr lang="en-US" sz="3600" dirty="0" err="1"/>
              <a:t>Empagloflozin</a:t>
            </a:r>
            <a:r>
              <a:rPr lang="en-US" sz="3600" dirty="0"/>
              <a:t> 25 mg od , </a:t>
            </a:r>
            <a:r>
              <a:rPr lang="en-US" sz="3600" dirty="0" err="1"/>
              <a:t>Semmaglutide</a:t>
            </a:r>
            <a:r>
              <a:rPr lang="en-US" sz="3600" dirty="0"/>
              <a:t>	1.0 mg q weekly			ASA/Ramipril/Rosuvastatin/Metformin</a:t>
            </a:r>
          </a:p>
          <a:p>
            <a:r>
              <a:rPr lang="en-US" sz="3600" dirty="0"/>
              <a:t>GMI q 2 months treated with Fluconazole 150 mg po prn</a:t>
            </a:r>
          </a:p>
          <a:p>
            <a:endParaRPr lang="en-US" sz="3600" dirty="0"/>
          </a:p>
          <a:p>
            <a:r>
              <a:rPr lang="en-US" sz="3600" dirty="0"/>
              <a:t>A1C – 7.0</a:t>
            </a:r>
          </a:p>
          <a:p>
            <a:endParaRPr lang="en-US" sz="3600" dirty="0"/>
          </a:p>
          <a:p>
            <a:endParaRPr lang="en-US" sz="3600" dirty="0"/>
          </a:p>
          <a:p>
            <a:endParaRPr lang="en-US" sz="3600" dirty="0"/>
          </a:p>
          <a:p>
            <a:pPr marL="0" indent="0">
              <a:buNone/>
            </a:pPr>
            <a:r>
              <a:rPr lang="en-US" sz="3600" dirty="0"/>
              <a:t>What if her husband lost his job and the drug plan they shared?</a:t>
            </a:r>
          </a:p>
        </p:txBody>
      </p:sp>
    </p:spTree>
    <p:extLst>
      <p:ext uri="{BB962C8B-B14F-4D97-AF65-F5344CB8AC3E}">
        <p14:creationId xmlns:p14="http://schemas.microsoft.com/office/powerpoint/2010/main" val="8417065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and person sitting on a couch with an elephant&#10;&#10;Description automatically generated">
            <a:extLst>
              <a:ext uri="{FF2B5EF4-FFF2-40B4-BE49-F238E27FC236}">
                <a16:creationId xmlns:a16="http://schemas.microsoft.com/office/drawing/2014/main" id="{2EB6EB23-2D35-FAB1-2915-A19DFA8D5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5" y="482888"/>
            <a:ext cx="8508586" cy="5892223"/>
          </a:xfrm>
          <a:prstGeom prst="rect">
            <a:avLst/>
          </a:prstGeom>
        </p:spPr>
      </p:pic>
    </p:spTree>
    <p:extLst>
      <p:ext uri="{BB962C8B-B14F-4D97-AF65-F5344CB8AC3E}">
        <p14:creationId xmlns:p14="http://schemas.microsoft.com/office/powerpoint/2010/main" val="3148005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0AA-5543-6E46-B1EE-044CE72D865C}"/>
              </a:ext>
            </a:extLst>
          </p:cNvPr>
          <p:cNvSpPr>
            <a:spLocks noGrp="1"/>
          </p:cNvSpPr>
          <p:nvPr>
            <p:ph type="title"/>
          </p:nvPr>
        </p:nvSpPr>
        <p:spPr/>
        <p:txBody>
          <a:bodyPr/>
          <a:lstStyle/>
          <a:p>
            <a:pPr algn="ctr"/>
            <a:r>
              <a:rPr lang="en-US"/>
              <a:t>The Motivational Speech</a:t>
            </a:r>
            <a:br>
              <a:rPr lang="en-US"/>
            </a:br>
            <a:endParaRPr lang="en-US"/>
          </a:p>
        </p:txBody>
      </p:sp>
      <p:sp>
        <p:nvSpPr>
          <p:cNvPr id="3" name="Content Placeholder 2">
            <a:extLst>
              <a:ext uri="{FF2B5EF4-FFF2-40B4-BE49-F238E27FC236}">
                <a16:creationId xmlns:a16="http://schemas.microsoft.com/office/drawing/2014/main" id="{19027FE3-EB98-6B47-8D96-2C216C90EF6B}"/>
              </a:ext>
            </a:extLst>
          </p:cNvPr>
          <p:cNvSpPr>
            <a:spLocks noGrp="1"/>
          </p:cNvSpPr>
          <p:nvPr>
            <p:ph idx="1"/>
          </p:nvPr>
        </p:nvSpPr>
        <p:spPr>
          <a:xfrm>
            <a:off x="838200" y="1108954"/>
            <a:ext cx="10515600" cy="5564220"/>
          </a:xfrm>
        </p:spPr>
        <p:txBody>
          <a:bodyPr>
            <a:normAutofit/>
          </a:bodyPr>
          <a:lstStyle/>
          <a:p>
            <a:pPr marL="0" indent="0">
              <a:buNone/>
            </a:pPr>
            <a:endParaRPr lang="en-US"/>
          </a:p>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30-50%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p:txBody>
      </p:sp>
    </p:spTree>
    <p:extLst>
      <p:ext uri="{BB962C8B-B14F-4D97-AF65-F5344CB8AC3E}">
        <p14:creationId xmlns:p14="http://schemas.microsoft.com/office/powerpoint/2010/main" val="3695090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A208E5-BD70-7828-35F4-53F97F09630D}"/>
              </a:ext>
            </a:extLst>
          </p:cNvPr>
          <p:cNvSpPr>
            <a:spLocks noGrp="1"/>
          </p:cNvSpPr>
          <p:nvPr>
            <p:ph type="sldNum" sz="quarter" idx="12"/>
          </p:nvPr>
        </p:nvSpPr>
        <p:spPr/>
        <p:txBody>
          <a:bodyPr/>
          <a:lstStyle/>
          <a:p>
            <a:fld id="{2CA814A5-5B67-49A0-A5BA-40050328EF92}" type="slidenum">
              <a:rPr lang="en-CA" smtClean="0"/>
              <a:pPr/>
              <a:t>8</a:t>
            </a:fld>
            <a:endParaRPr lang="en-CA"/>
          </a:p>
        </p:txBody>
      </p:sp>
      <p:sp>
        <p:nvSpPr>
          <p:cNvPr id="3" name="Text Placeholder 2">
            <a:extLst>
              <a:ext uri="{FF2B5EF4-FFF2-40B4-BE49-F238E27FC236}">
                <a16:creationId xmlns:a16="http://schemas.microsoft.com/office/drawing/2014/main" id="{60404173-98B4-946E-BDC2-5DE58DE6AB27}"/>
              </a:ext>
            </a:extLst>
          </p:cNvPr>
          <p:cNvSpPr>
            <a:spLocks noGrp="1"/>
          </p:cNvSpPr>
          <p:nvPr>
            <p:ph type="body" sz="quarter" idx="13"/>
          </p:nvPr>
        </p:nvSpPr>
        <p:spPr/>
        <p:txBody>
          <a:bodyPr/>
          <a:lstStyle/>
          <a:p>
            <a:endParaRPr lang="en-CA"/>
          </a:p>
        </p:txBody>
      </p:sp>
      <p:pic>
        <p:nvPicPr>
          <p:cNvPr id="8" name="Content Placeholder 7" descr="A baby in a pumpkin&#10;&#10;Description automatically generated">
            <a:extLst>
              <a:ext uri="{FF2B5EF4-FFF2-40B4-BE49-F238E27FC236}">
                <a16:creationId xmlns:a16="http://schemas.microsoft.com/office/drawing/2014/main" id="{CF1EFF89-54F7-DC50-62AF-02E9DD21BFF0}"/>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274882" y="0"/>
            <a:ext cx="5113921" cy="6819811"/>
          </a:xfrm>
        </p:spPr>
      </p:pic>
    </p:spTree>
    <p:extLst>
      <p:ext uri="{BB962C8B-B14F-4D97-AF65-F5344CB8AC3E}">
        <p14:creationId xmlns:p14="http://schemas.microsoft.com/office/powerpoint/2010/main" val="3567539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dirty="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4338"/>
          <a:stretch/>
        </p:blipFill>
        <p:spPr>
          <a:xfrm rot="5400000">
            <a:off x="2033030" y="1587621"/>
            <a:ext cx="1272042"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rotWithShape="1">
          <a:blip r:embed="rId3">
            <a:extLst>
              <a:ext uri="{28A0092B-C50C-407E-A947-70E740481C1C}">
                <a14:useLocalDpi xmlns:a14="http://schemas.microsoft.com/office/drawing/2010/main" val="0"/>
              </a:ext>
            </a:extLst>
          </a:blip>
          <a:srcRect l="34250"/>
          <a:stretch/>
        </p:blipFill>
        <p:spPr>
          <a:xfrm rot="5400000">
            <a:off x="9050785" y="1803677"/>
            <a:ext cx="1345887"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rotWithShape="1">
          <a:blip r:embed="rId5">
            <a:extLst>
              <a:ext uri="{28A0092B-C50C-407E-A947-70E740481C1C}">
                <a14:useLocalDpi xmlns:a14="http://schemas.microsoft.com/office/drawing/2010/main" val="0"/>
              </a:ext>
            </a:extLst>
          </a:blip>
          <a:srcRect r="19195"/>
          <a:stretch/>
        </p:blipFill>
        <p:spPr>
          <a:xfrm rot="5400000">
            <a:off x="5340290" y="4504959"/>
            <a:ext cx="1446773"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rotWithShape="1">
          <a:blip r:embed="rId6">
            <a:extLst>
              <a:ext uri="{28A0092B-C50C-407E-A947-70E740481C1C}">
                <a14:useLocalDpi xmlns:a14="http://schemas.microsoft.com/office/drawing/2010/main" val="0"/>
              </a:ext>
            </a:extLst>
          </a:blip>
          <a:srcRect r="24859"/>
          <a:stretch/>
        </p:blipFill>
        <p:spPr>
          <a:xfrm rot="5400000">
            <a:off x="5196857" y="1706005"/>
            <a:ext cx="1539679"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5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dirty="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28446" y="1792205"/>
            <a:ext cx="1681211"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00236" y="2135136"/>
            <a:ext cx="2046989"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68454" y="4676794"/>
            <a:ext cx="1790445"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42169" y="1960694"/>
            <a:ext cx="2049057"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7F50FC-B430-8444-22E5-134F673D5B8D}"/>
              </a:ext>
            </a:extLst>
          </p:cNvPr>
          <p:cNvSpPr txBox="1"/>
          <p:nvPr/>
        </p:nvSpPr>
        <p:spPr>
          <a:xfrm>
            <a:off x="2286002" y="6243434"/>
            <a:ext cx="885244" cy="369332"/>
          </a:xfrm>
          <a:prstGeom prst="rect">
            <a:avLst/>
          </a:prstGeom>
          <a:noFill/>
        </p:spPr>
        <p:txBody>
          <a:bodyPr wrap="square" rtlCol="0">
            <a:spAutoFit/>
          </a:bodyPr>
          <a:lstStyle/>
          <a:p>
            <a:r>
              <a:rPr lang="en-CA" dirty="0"/>
              <a:t>$ 10.99</a:t>
            </a:r>
          </a:p>
        </p:txBody>
      </p:sp>
    </p:spTree>
    <p:extLst>
      <p:ext uri="{BB962C8B-B14F-4D97-AF65-F5344CB8AC3E}">
        <p14:creationId xmlns:p14="http://schemas.microsoft.com/office/powerpoint/2010/main" val="2119141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5EC9-18DE-7D8E-DA09-31A0F89430B2}"/>
              </a:ext>
            </a:extLst>
          </p:cNvPr>
          <p:cNvSpPr>
            <a:spLocks noGrp="1"/>
          </p:cNvSpPr>
          <p:nvPr>
            <p:ph type="title"/>
          </p:nvPr>
        </p:nvSpPr>
        <p:spPr/>
        <p:txBody>
          <a:bodyPr/>
          <a:lstStyle/>
          <a:p>
            <a:pPr algn="ctr"/>
            <a:r>
              <a:rPr lang="en-US"/>
              <a:t>Reducing Costs</a:t>
            </a:r>
          </a:p>
        </p:txBody>
      </p:sp>
      <p:sp>
        <p:nvSpPr>
          <p:cNvPr id="3" name="Content Placeholder 2">
            <a:extLst>
              <a:ext uri="{FF2B5EF4-FFF2-40B4-BE49-F238E27FC236}">
                <a16:creationId xmlns:a16="http://schemas.microsoft.com/office/drawing/2014/main" id="{F8D7B7DD-4232-38F2-E09F-528638D44E81}"/>
              </a:ext>
            </a:extLst>
          </p:cNvPr>
          <p:cNvSpPr>
            <a:spLocks noGrp="1"/>
          </p:cNvSpPr>
          <p:nvPr>
            <p:ph idx="1"/>
          </p:nvPr>
        </p:nvSpPr>
        <p:spPr/>
        <p:txBody>
          <a:bodyPr>
            <a:normAutofit fontScale="77500" lnSpcReduction="20000"/>
          </a:bodyPr>
          <a:lstStyle/>
          <a:p>
            <a:r>
              <a:rPr lang="en-US" dirty="0"/>
              <a:t>Pharma Programs</a:t>
            </a:r>
          </a:p>
          <a:p>
            <a:r>
              <a:rPr lang="en-US" dirty="0"/>
              <a:t>Trillium Application</a:t>
            </a:r>
          </a:p>
          <a:p>
            <a:r>
              <a:rPr lang="en-US" dirty="0"/>
              <a:t>Office Samples</a:t>
            </a:r>
          </a:p>
          <a:p>
            <a:r>
              <a:rPr lang="en-US" dirty="0"/>
              <a:t>Ozempic – Cost 1 mg pen = 0.5 mg pen</a:t>
            </a:r>
          </a:p>
          <a:p>
            <a:pPr lvl="1"/>
            <a:r>
              <a:rPr lang="en-US" dirty="0"/>
              <a:t>36 clicks = 0.5 mg ow = cost of DPP-IV </a:t>
            </a:r>
            <a:r>
              <a:rPr lang="en-US" dirty="0" err="1"/>
              <a:t>Inh</a:t>
            </a:r>
            <a:r>
              <a:rPr lang="en-US" dirty="0"/>
              <a:t>/SGLT2 </a:t>
            </a:r>
            <a:r>
              <a:rPr lang="en-US" dirty="0" err="1"/>
              <a:t>Inh</a:t>
            </a:r>
            <a:endParaRPr lang="en-US" dirty="0"/>
          </a:p>
          <a:p>
            <a:pPr lvl="1"/>
            <a:r>
              <a:rPr lang="en-US" dirty="0"/>
              <a:t>= 60 units </a:t>
            </a:r>
            <a:r>
              <a:rPr lang="en-US" dirty="0" err="1"/>
              <a:t>basaglar</a:t>
            </a:r>
            <a:r>
              <a:rPr lang="en-US" dirty="0"/>
              <a:t> insulin</a:t>
            </a:r>
          </a:p>
          <a:p>
            <a:r>
              <a:rPr lang="en-US" dirty="0"/>
              <a:t>Jardiance – ½ of 25 mg tablet</a:t>
            </a:r>
          </a:p>
          <a:p>
            <a:pPr lvl="1"/>
            <a:r>
              <a:rPr lang="en-US" dirty="0" err="1"/>
              <a:t>Synjardy</a:t>
            </a:r>
            <a:r>
              <a:rPr lang="en-US" dirty="0"/>
              <a:t> 12.5/500 mg od</a:t>
            </a:r>
          </a:p>
          <a:p>
            <a:pPr lvl="1"/>
            <a:endParaRPr lang="en-US" dirty="0"/>
          </a:p>
          <a:p>
            <a:r>
              <a:rPr lang="en-US" dirty="0" err="1"/>
              <a:t>Forxiga</a:t>
            </a:r>
            <a:r>
              <a:rPr lang="en-US" dirty="0"/>
              <a:t> - generic</a:t>
            </a:r>
          </a:p>
          <a:p>
            <a:r>
              <a:rPr lang="en-US" dirty="0" err="1"/>
              <a:t>Admelog</a:t>
            </a:r>
            <a:r>
              <a:rPr lang="en-US" dirty="0"/>
              <a:t>/</a:t>
            </a:r>
            <a:r>
              <a:rPr lang="en-US" dirty="0" err="1"/>
              <a:t>Trurapi</a:t>
            </a:r>
            <a:r>
              <a:rPr lang="en-US" dirty="0"/>
              <a:t>/</a:t>
            </a:r>
            <a:r>
              <a:rPr lang="en-US" dirty="0" err="1"/>
              <a:t>Basaglar</a:t>
            </a:r>
            <a:endParaRPr lang="en-US" dirty="0"/>
          </a:p>
          <a:p>
            <a:r>
              <a:rPr lang="en-US" dirty="0"/>
              <a:t>Crestor ½ tab 40 mg</a:t>
            </a:r>
          </a:p>
          <a:p>
            <a:r>
              <a:rPr lang="en-US" dirty="0"/>
              <a:t>Different Pharmacy</a:t>
            </a:r>
          </a:p>
          <a:p>
            <a:pPr lvl="1"/>
            <a:endParaRPr lang="en-US" dirty="0"/>
          </a:p>
          <a:p>
            <a:pPr lvl="2"/>
            <a:endParaRPr lang="en-US" dirty="0"/>
          </a:p>
          <a:p>
            <a:pPr lvl="1"/>
            <a:endParaRPr lang="en-US" dirty="0"/>
          </a:p>
          <a:p>
            <a:pPr lvl="1"/>
            <a:endParaRPr lang="en-US" dirty="0"/>
          </a:p>
          <a:p>
            <a:pPr lvl="2"/>
            <a:endParaRPr lang="en-US" dirty="0"/>
          </a:p>
          <a:p>
            <a:endParaRPr lang="en-US" dirty="0"/>
          </a:p>
          <a:p>
            <a:pPr lvl="1"/>
            <a:endParaRPr lang="en-US" dirty="0"/>
          </a:p>
          <a:p>
            <a:pPr lvl="2"/>
            <a:endParaRPr lang="en-US" dirty="0"/>
          </a:p>
          <a:p>
            <a:pPr lvl="1"/>
            <a:endParaRPr lang="en-US" dirty="0"/>
          </a:p>
          <a:p>
            <a:pPr lvl="2"/>
            <a:endParaRPr lang="en-US" dirty="0"/>
          </a:p>
        </p:txBody>
      </p:sp>
    </p:spTree>
    <p:extLst>
      <p:ext uri="{BB962C8B-B14F-4D97-AF65-F5344CB8AC3E}">
        <p14:creationId xmlns:p14="http://schemas.microsoft.com/office/powerpoint/2010/main" val="2139587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Your Choice – $0.40/day</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3131" t="1610"/>
          <a:stretch/>
        </p:blipFill>
        <p:spPr>
          <a:xfrm>
            <a:off x="3493956" y="2047460"/>
            <a:ext cx="914400" cy="4048539"/>
          </a:xfrm>
        </p:spPr>
      </p:pic>
      <p:pic>
        <p:nvPicPr>
          <p:cNvPr id="6" name="Picture 5" descr="A close up of a pill&#10;&#10;Description automatically generated">
            <a:extLst>
              <a:ext uri="{FF2B5EF4-FFF2-40B4-BE49-F238E27FC236}">
                <a16:creationId xmlns:a16="http://schemas.microsoft.com/office/drawing/2014/main" id="{C425F7C1-0CD7-CC87-971F-654DC147C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373" y="3052418"/>
            <a:ext cx="914400" cy="1270000"/>
          </a:xfrm>
          <a:prstGeom prst="rect">
            <a:avLst/>
          </a:prstGeom>
        </p:spPr>
      </p:pic>
      <p:sp>
        <p:nvSpPr>
          <p:cNvPr id="7" name="TextBox 6">
            <a:extLst>
              <a:ext uri="{FF2B5EF4-FFF2-40B4-BE49-F238E27FC236}">
                <a16:creationId xmlns:a16="http://schemas.microsoft.com/office/drawing/2014/main" id="{C15B0D30-C45D-894B-048B-AAEDF7134E7E}"/>
              </a:ext>
            </a:extLst>
          </p:cNvPr>
          <p:cNvSpPr txBox="1"/>
          <p:nvPr/>
        </p:nvSpPr>
        <p:spPr>
          <a:xfrm>
            <a:off x="7404652" y="5029200"/>
            <a:ext cx="2335319" cy="584775"/>
          </a:xfrm>
          <a:prstGeom prst="rect">
            <a:avLst/>
          </a:prstGeom>
          <a:noFill/>
        </p:spPr>
        <p:txBody>
          <a:bodyPr wrap="none" rtlCol="0">
            <a:spAutoFit/>
          </a:bodyPr>
          <a:lstStyle/>
          <a:p>
            <a:r>
              <a:rPr lang="en-CA" sz="3200" dirty="0"/>
              <a:t>Dapagliflozin</a:t>
            </a:r>
          </a:p>
        </p:txBody>
      </p:sp>
    </p:spTree>
    <p:extLst>
      <p:ext uri="{BB962C8B-B14F-4D97-AF65-F5344CB8AC3E}">
        <p14:creationId xmlns:p14="http://schemas.microsoft.com/office/powerpoint/2010/main" val="2284057657"/>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FE5-4AFE-A849-4BCB-A2B104FAD16E}"/>
              </a:ext>
            </a:extLst>
          </p:cNvPr>
          <p:cNvSpPr>
            <a:spLocks noGrp="1"/>
          </p:cNvSpPr>
          <p:nvPr>
            <p:ph type="title"/>
          </p:nvPr>
        </p:nvSpPr>
        <p:spPr/>
        <p:txBody>
          <a:bodyPr/>
          <a:lstStyle/>
          <a:p>
            <a:pPr algn="ctr"/>
            <a:r>
              <a:rPr lang="en-US"/>
              <a:t>Lesson # 10</a:t>
            </a:r>
          </a:p>
        </p:txBody>
      </p:sp>
      <p:sp>
        <p:nvSpPr>
          <p:cNvPr id="3" name="Content Placeholder 2">
            <a:extLst>
              <a:ext uri="{FF2B5EF4-FFF2-40B4-BE49-F238E27FC236}">
                <a16:creationId xmlns:a16="http://schemas.microsoft.com/office/drawing/2014/main" id="{2ADA0E60-F89C-BB27-0F6D-5E763CC6A95F}"/>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000"/>
              <a:t>Strategies to reduce patient costs will increase utilization of cardio-protective agents</a:t>
            </a:r>
          </a:p>
          <a:p>
            <a:pPr marL="0" indent="0">
              <a:buNone/>
            </a:pPr>
            <a:endParaRPr lang="en-US"/>
          </a:p>
          <a:p>
            <a:pPr marL="0" indent="0">
              <a:buNone/>
            </a:pPr>
            <a:r>
              <a:rPr lang="en-US"/>
              <a:t> </a:t>
            </a:r>
          </a:p>
        </p:txBody>
      </p:sp>
    </p:spTree>
    <p:extLst>
      <p:ext uri="{BB962C8B-B14F-4D97-AF65-F5344CB8AC3E}">
        <p14:creationId xmlns:p14="http://schemas.microsoft.com/office/powerpoint/2010/main" val="2971540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3609-B5AA-EBB0-E2F8-8FC0087FFCC0}"/>
              </a:ext>
            </a:extLst>
          </p:cNvPr>
          <p:cNvSpPr>
            <a:spLocks noGrp="1"/>
          </p:cNvSpPr>
          <p:nvPr>
            <p:ph type="title"/>
          </p:nvPr>
        </p:nvSpPr>
        <p:spPr/>
        <p:txBody>
          <a:bodyPr/>
          <a:lstStyle/>
          <a:p>
            <a:r>
              <a:rPr lang="en-CA" dirty="0"/>
              <a:t>MS</a:t>
            </a:r>
          </a:p>
        </p:txBody>
      </p:sp>
      <p:sp>
        <p:nvSpPr>
          <p:cNvPr id="3" name="Content Placeholder 2">
            <a:extLst>
              <a:ext uri="{FF2B5EF4-FFF2-40B4-BE49-F238E27FC236}">
                <a16:creationId xmlns:a16="http://schemas.microsoft.com/office/drawing/2014/main" id="{CB0FD741-5C20-5C8B-9589-7C9C764898BB}"/>
              </a:ext>
            </a:extLst>
          </p:cNvPr>
          <p:cNvSpPr>
            <a:spLocks noGrp="1"/>
          </p:cNvSpPr>
          <p:nvPr>
            <p:ph idx="1"/>
          </p:nvPr>
        </p:nvSpPr>
        <p:spPr/>
        <p:txBody>
          <a:bodyPr/>
          <a:lstStyle/>
          <a:p>
            <a:r>
              <a:rPr lang="en-CA" dirty="0"/>
              <a:t>Type 2 – max oral agent and A1C 9.6</a:t>
            </a:r>
          </a:p>
          <a:p>
            <a:r>
              <a:rPr lang="en-CA" dirty="0"/>
              <a:t>Does not want to start injection therapy</a:t>
            </a:r>
          </a:p>
          <a:p>
            <a:endParaRPr lang="en-CA" dirty="0"/>
          </a:p>
          <a:p>
            <a:pPr marL="457200" lvl="1" indent="0">
              <a:buNone/>
            </a:pPr>
            <a:r>
              <a:rPr lang="en-CA" sz="3200" dirty="0"/>
              <a:t>“ I gave insulin to my grandmother and it felt very cruel”</a:t>
            </a:r>
          </a:p>
          <a:p>
            <a:pPr marL="457200" lvl="1" indent="0">
              <a:buNone/>
            </a:pPr>
            <a:endParaRPr lang="en-CA" sz="3200" dirty="0"/>
          </a:p>
          <a:p>
            <a:pPr marL="457200" lvl="1" indent="0">
              <a:buNone/>
            </a:pPr>
            <a:endParaRPr lang="en-CA" sz="3200" dirty="0"/>
          </a:p>
          <a:p>
            <a:pPr marL="457200" lvl="1" indent="0">
              <a:buNone/>
            </a:pPr>
            <a:endParaRPr lang="en-CA" sz="3200" dirty="0"/>
          </a:p>
        </p:txBody>
      </p:sp>
    </p:spTree>
    <p:extLst>
      <p:ext uri="{BB962C8B-B14F-4D97-AF65-F5344CB8AC3E}">
        <p14:creationId xmlns:p14="http://schemas.microsoft.com/office/powerpoint/2010/main" val="483458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3609-B5AA-EBB0-E2F8-8FC0087FFCC0}"/>
              </a:ext>
            </a:extLst>
          </p:cNvPr>
          <p:cNvSpPr>
            <a:spLocks noGrp="1"/>
          </p:cNvSpPr>
          <p:nvPr>
            <p:ph type="title"/>
          </p:nvPr>
        </p:nvSpPr>
        <p:spPr/>
        <p:txBody>
          <a:bodyPr/>
          <a:lstStyle/>
          <a:p>
            <a:r>
              <a:rPr lang="en-CA" dirty="0"/>
              <a:t>MS</a:t>
            </a:r>
          </a:p>
        </p:txBody>
      </p:sp>
      <p:sp>
        <p:nvSpPr>
          <p:cNvPr id="3" name="Content Placeholder 2">
            <a:extLst>
              <a:ext uri="{FF2B5EF4-FFF2-40B4-BE49-F238E27FC236}">
                <a16:creationId xmlns:a16="http://schemas.microsoft.com/office/drawing/2014/main" id="{CB0FD741-5C20-5C8B-9589-7C9C764898BB}"/>
              </a:ext>
            </a:extLst>
          </p:cNvPr>
          <p:cNvSpPr>
            <a:spLocks noGrp="1"/>
          </p:cNvSpPr>
          <p:nvPr>
            <p:ph idx="1"/>
          </p:nvPr>
        </p:nvSpPr>
        <p:spPr/>
        <p:txBody>
          <a:bodyPr/>
          <a:lstStyle/>
          <a:p>
            <a:r>
              <a:rPr lang="en-CA" dirty="0"/>
              <a:t>Type 2 – max oral agent and A1C 9.6</a:t>
            </a:r>
          </a:p>
          <a:p>
            <a:r>
              <a:rPr lang="en-CA" dirty="0"/>
              <a:t>Does not want to start injection therapy</a:t>
            </a:r>
          </a:p>
          <a:p>
            <a:endParaRPr lang="en-CA" dirty="0"/>
          </a:p>
          <a:p>
            <a:pPr marL="457200" lvl="1" indent="0">
              <a:buNone/>
            </a:pPr>
            <a:r>
              <a:rPr lang="en-CA" sz="3200" dirty="0"/>
              <a:t>“ I gave insulin to my grandmother and it felt very cruel”</a:t>
            </a:r>
          </a:p>
          <a:p>
            <a:pPr marL="457200" lvl="1" indent="0">
              <a:buNone/>
            </a:pPr>
            <a:endParaRPr lang="en-CA" sz="3200" dirty="0"/>
          </a:p>
          <a:p>
            <a:pPr marL="457200" lvl="1" indent="0">
              <a:buNone/>
            </a:pPr>
            <a:endParaRPr lang="en-CA" sz="3200" dirty="0"/>
          </a:p>
          <a:p>
            <a:pPr marL="457200" lvl="1" indent="0">
              <a:buNone/>
            </a:pPr>
            <a:endParaRPr lang="en-CA" sz="3200" dirty="0"/>
          </a:p>
          <a:p>
            <a:pPr marL="457200" lvl="1" indent="0" algn="ctr">
              <a:buNone/>
            </a:pPr>
            <a:r>
              <a:rPr lang="en-CA" sz="3600" dirty="0"/>
              <a:t>Recommendations</a:t>
            </a:r>
            <a:r>
              <a:rPr lang="en-CA" sz="3200" dirty="0"/>
              <a:t>?</a:t>
            </a:r>
          </a:p>
        </p:txBody>
      </p:sp>
    </p:spTree>
    <p:extLst>
      <p:ext uri="{BB962C8B-B14F-4D97-AF65-F5344CB8AC3E}">
        <p14:creationId xmlns:p14="http://schemas.microsoft.com/office/powerpoint/2010/main" val="2898150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5" name="Rectangle 2">
            <a:extLst>
              <a:ext uri="{FF2B5EF4-FFF2-40B4-BE49-F238E27FC236}">
                <a16:creationId xmlns:a16="http://schemas.microsoft.com/office/drawing/2014/main" id="{056B955F-119F-5A23-0E3E-BEFCE746382D}"/>
              </a:ext>
            </a:extLst>
          </p:cNvPr>
          <p:cNvSpPr>
            <a:spLocks noGrp="1" noChangeArrowheads="1"/>
          </p:cNvSpPr>
          <p:nvPr>
            <p:ph type="title"/>
          </p:nvPr>
        </p:nvSpPr>
        <p:spPr/>
        <p:txBody>
          <a:bodyPr/>
          <a:lstStyle/>
          <a:p>
            <a:r>
              <a:rPr lang="en-US" altLang="en-US">
                <a:ea typeface="ＭＳ Ｐゴシック" panose="020B0600070205080204" pitchFamily="34" charset="-128"/>
              </a:rPr>
              <a:t>Insulin Injection Demonstration</a:t>
            </a:r>
          </a:p>
        </p:txBody>
      </p:sp>
      <p:pic>
        <p:nvPicPr>
          <p:cNvPr id="431106" name="Picture 3" descr="Copy of bodybuilder">
            <a:extLst>
              <a:ext uri="{FF2B5EF4-FFF2-40B4-BE49-F238E27FC236}">
                <a16:creationId xmlns:a16="http://schemas.microsoft.com/office/drawing/2014/main" id="{4F8826B9-3ADB-A41F-B8DC-9F53868935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08439" y="1268414"/>
            <a:ext cx="4192587" cy="5589587"/>
          </a:xfr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 Size of the Needle ?</a:t>
            </a:r>
          </a:p>
        </p:txBody>
      </p:sp>
      <p:pic>
        <p:nvPicPr>
          <p:cNvPr id="3000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36145" y="2057402"/>
            <a:ext cx="5319713" cy="3394473"/>
          </a:xfrm>
        </p:spPr>
      </p:pic>
    </p:spTree>
    <p:extLst>
      <p:ext uri="{BB962C8B-B14F-4D97-AF65-F5344CB8AC3E}">
        <p14:creationId xmlns:p14="http://schemas.microsoft.com/office/powerpoint/2010/main" val="6446418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901C-9F4D-1148-4FFC-EC1E7567DD62}"/>
              </a:ext>
            </a:extLst>
          </p:cNvPr>
          <p:cNvSpPr>
            <a:spLocks noGrp="1"/>
          </p:cNvSpPr>
          <p:nvPr>
            <p:ph type="title"/>
          </p:nvPr>
        </p:nvSpPr>
        <p:spPr/>
        <p:txBody>
          <a:bodyPr>
            <a:normAutofit/>
          </a:bodyPr>
          <a:lstStyle/>
          <a:p>
            <a:pPr algn="ctr"/>
            <a:r>
              <a:rPr lang="en-US" sz="5400"/>
              <a:t>Lesson #11</a:t>
            </a:r>
          </a:p>
        </p:txBody>
      </p:sp>
      <p:sp>
        <p:nvSpPr>
          <p:cNvPr id="3" name="Content Placeholder 2">
            <a:extLst>
              <a:ext uri="{FF2B5EF4-FFF2-40B4-BE49-F238E27FC236}">
                <a16:creationId xmlns:a16="http://schemas.microsoft.com/office/drawing/2014/main" id="{F882A527-8AF2-7EA4-74CE-4EC13B64E62C}"/>
              </a:ext>
            </a:extLst>
          </p:cNvPr>
          <p:cNvSpPr>
            <a:spLocks noGrp="1"/>
          </p:cNvSpPr>
          <p:nvPr>
            <p:ph idx="1"/>
          </p:nvPr>
        </p:nvSpPr>
        <p:spPr/>
        <p:txBody>
          <a:bodyPr/>
          <a:lstStyle/>
          <a:p>
            <a:pPr marL="0" indent="0" algn="ctr">
              <a:buNone/>
            </a:pPr>
            <a:endParaRPr lang="en-US"/>
          </a:p>
          <a:p>
            <a:pPr marL="0" indent="0" algn="ctr">
              <a:buNone/>
            </a:pPr>
            <a:endParaRPr lang="en-US"/>
          </a:p>
          <a:p>
            <a:pPr marL="0" indent="0" algn="ctr">
              <a:buNone/>
            </a:pPr>
            <a:r>
              <a:rPr lang="en-US" sz="4400"/>
              <a:t>Self – demonstration of injections will breakdown barriers</a:t>
            </a:r>
          </a:p>
        </p:txBody>
      </p:sp>
    </p:spTree>
    <p:extLst>
      <p:ext uri="{BB962C8B-B14F-4D97-AF65-F5344CB8AC3E}">
        <p14:creationId xmlns:p14="http://schemas.microsoft.com/office/powerpoint/2010/main" val="299710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pic>
        <p:nvPicPr>
          <p:cNvPr id="4" name="Content Placeholder 3" descr="Ostern1.jpg"/>
          <p:cNvPicPr>
            <a:picLocks noGrp="1" noChangeAspect="1"/>
          </p:cNvPicPr>
          <p:nvPr>
            <p:ph idx="1"/>
          </p:nvPr>
        </p:nvPicPr>
        <p:blipFill>
          <a:blip r:embed="rId2">
            <a:extLst>
              <a:ext uri="{28A0092B-C50C-407E-A947-70E740481C1C}">
                <a14:useLocalDpi xmlns:a14="http://schemas.microsoft.com/office/drawing/2010/main" val="0"/>
              </a:ext>
            </a:extLst>
          </a:blip>
          <a:srcRect l="-10524" r="-10524"/>
          <a:stretch>
            <a:fillRect/>
          </a:stretch>
        </p:blipFill>
        <p:spPr/>
      </p:pic>
    </p:spTree>
    <p:extLst>
      <p:ext uri="{BB962C8B-B14F-4D97-AF65-F5344CB8AC3E}">
        <p14:creationId xmlns:p14="http://schemas.microsoft.com/office/powerpoint/2010/main" val="3062045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CA0E-8F1E-EFBA-6BC8-A4E4A73959F0}"/>
              </a:ext>
            </a:extLst>
          </p:cNvPr>
          <p:cNvSpPr>
            <a:spLocks noGrp="1"/>
          </p:cNvSpPr>
          <p:nvPr>
            <p:ph type="title"/>
          </p:nvPr>
        </p:nvSpPr>
        <p:spPr/>
        <p:txBody>
          <a:bodyPr/>
          <a:lstStyle/>
          <a:p>
            <a:pPr algn="ctr"/>
            <a:r>
              <a:rPr lang="en-US"/>
              <a:t>Lesson #12</a:t>
            </a:r>
          </a:p>
        </p:txBody>
      </p:sp>
      <p:sp>
        <p:nvSpPr>
          <p:cNvPr id="3" name="Content Placeholder 2">
            <a:extLst>
              <a:ext uri="{FF2B5EF4-FFF2-40B4-BE49-F238E27FC236}">
                <a16:creationId xmlns:a16="http://schemas.microsoft.com/office/drawing/2014/main" id="{6EA12417-8251-6B2D-8E4D-DA256014B171}"/>
              </a:ext>
            </a:extLst>
          </p:cNvPr>
          <p:cNvSpPr>
            <a:spLocks noGrp="1"/>
          </p:cNvSpPr>
          <p:nvPr>
            <p:ph idx="1"/>
          </p:nvPr>
        </p:nvSpPr>
        <p:spPr/>
        <p:txBody>
          <a:bodyPr>
            <a:normAutofit/>
          </a:bodyPr>
          <a:lstStyle/>
          <a:p>
            <a:pPr marL="0" indent="0">
              <a:buNone/>
            </a:pPr>
            <a:endParaRPr lang="en-US" sz="4400"/>
          </a:p>
          <a:p>
            <a:pPr marL="0" indent="0">
              <a:buNone/>
            </a:pPr>
            <a:endParaRPr lang="en-US" sz="4400"/>
          </a:p>
          <a:p>
            <a:pPr marL="0" indent="0" algn="ctr">
              <a:buNone/>
            </a:pPr>
            <a:r>
              <a:rPr lang="en-US" sz="4400"/>
              <a:t>Use of CGMS improves clinical decisions</a:t>
            </a:r>
          </a:p>
        </p:txBody>
      </p:sp>
    </p:spTree>
    <p:extLst>
      <p:ext uri="{BB962C8B-B14F-4D97-AF65-F5344CB8AC3E}">
        <p14:creationId xmlns:p14="http://schemas.microsoft.com/office/powerpoint/2010/main" val="2739367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8DF6-AB07-095C-5DE1-5815A3514DF5}"/>
              </a:ext>
            </a:extLst>
          </p:cNvPr>
          <p:cNvSpPr>
            <a:spLocks noGrp="1"/>
          </p:cNvSpPr>
          <p:nvPr>
            <p:ph type="title"/>
          </p:nvPr>
        </p:nvSpPr>
        <p:spPr/>
        <p:txBody>
          <a:bodyPr/>
          <a:lstStyle/>
          <a:p>
            <a:r>
              <a:rPr lang="en-CA" dirty="0"/>
              <a:t>BD</a:t>
            </a:r>
          </a:p>
        </p:txBody>
      </p:sp>
      <p:sp>
        <p:nvSpPr>
          <p:cNvPr id="3" name="Content Placeholder 2">
            <a:extLst>
              <a:ext uri="{FF2B5EF4-FFF2-40B4-BE49-F238E27FC236}">
                <a16:creationId xmlns:a16="http://schemas.microsoft.com/office/drawing/2014/main" id="{E388B81A-3F31-895B-F69D-8851CD7B49C6}"/>
              </a:ext>
            </a:extLst>
          </p:cNvPr>
          <p:cNvSpPr>
            <a:spLocks noGrp="1"/>
          </p:cNvSpPr>
          <p:nvPr>
            <p:ph sz="half" idx="1"/>
          </p:nvPr>
        </p:nvSpPr>
        <p:spPr/>
        <p:txBody>
          <a:bodyPr>
            <a:normAutofit lnSpcReduction="10000"/>
          </a:bodyPr>
          <a:lstStyle/>
          <a:p>
            <a:pPr marL="0" indent="0">
              <a:buNone/>
            </a:pPr>
            <a:r>
              <a:rPr lang="en-CA" dirty="0"/>
              <a:t>55 </a:t>
            </a:r>
            <a:r>
              <a:rPr lang="en-CA" dirty="0" err="1"/>
              <a:t>yo</a:t>
            </a:r>
            <a:r>
              <a:rPr lang="en-CA" dirty="0"/>
              <a:t> male</a:t>
            </a:r>
          </a:p>
          <a:p>
            <a:pPr marL="0" indent="0">
              <a:buNone/>
            </a:pPr>
            <a:r>
              <a:rPr lang="en-CA" dirty="0"/>
              <a:t>Type 2 x 10 years</a:t>
            </a:r>
          </a:p>
          <a:p>
            <a:pPr marL="0" indent="0">
              <a:buNone/>
            </a:pPr>
            <a:r>
              <a:rPr lang="en-CA" dirty="0"/>
              <a:t>Meds</a:t>
            </a:r>
          </a:p>
          <a:p>
            <a:pPr lvl="1"/>
            <a:r>
              <a:rPr lang="en-CA" dirty="0"/>
              <a:t>Ozempic 1.0</a:t>
            </a:r>
          </a:p>
          <a:p>
            <a:pPr lvl="1"/>
            <a:r>
              <a:rPr lang="en-CA" dirty="0"/>
              <a:t>Tresiba 100 u od</a:t>
            </a:r>
          </a:p>
          <a:p>
            <a:pPr lvl="1"/>
            <a:r>
              <a:rPr lang="en-CA" dirty="0"/>
              <a:t>Metformin 1 g bid</a:t>
            </a:r>
          </a:p>
          <a:p>
            <a:pPr lvl="1"/>
            <a:r>
              <a:rPr lang="en-CA" dirty="0" err="1"/>
              <a:t>Diamicron</a:t>
            </a:r>
            <a:r>
              <a:rPr lang="en-CA" dirty="0"/>
              <a:t> MR 120 bid</a:t>
            </a:r>
          </a:p>
          <a:p>
            <a:pPr lvl="1"/>
            <a:r>
              <a:rPr lang="en-CA" dirty="0"/>
              <a:t>Jardiance 10 mg od</a:t>
            </a:r>
          </a:p>
          <a:p>
            <a:pPr lvl="1"/>
            <a:r>
              <a:rPr lang="en-CA" dirty="0"/>
              <a:t>Refuses MDI</a:t>
            </a:r>
          </a:p>
          <a:p>
            <a:r>
              <a:rPr lang="en-CA" dirty="0"/>
              <a:t>PMX –</a:t>
            </a:r>
          </a:p>
          <a:p>
            <a:pPr lvl="1"/>
            <a:r>
              <a:rPr lang="en-CA" dirty="0"/>
              <a:t>TIA</a:t>
            </a:r>
          </a:p>
        </p:txBody>
      </p:sp>
      <p:sp>
        <p:nvSpPr>
          <p:cNvPr id="4" name="Content Placeholder 3">
            <a:extLst>
              <a:ext uri="{FF2B5EF4-FFF2-40B4-BE49-F238E27FC236}">
                <a16:creationId xmlns:a16="http://schemas.microsoft.com/office/drawing/2014/main" id="{AF26758B-BCD6-2877-DC16-12F9C6168197}"/>
              </a:ext>
            </a:extLst>
          </p:cNvPr>
          <p:cNvSpPr>
            <a:spLocks noGrp="1"/>
          </p:cNvSpPr>
          <p:nvPr>
            <p:ph sz="half" idx="2"/>
          </p:nvPr>
        </p:nvSpPr>
        <p:spPr/>
        <p:txBody>
          <a:bodyPr>
            <a:normAutofit lnSpcReduction="10000"/>
          </a:bodyPr>
          <a:lstStyle/>
          <a:p>
            <a:r>
              <a:rPr lang="en-CA" dirty="0"/>
              <a:t>A1C – prev. 12.8</a:t>
            </a:r>
          </a:p>
          <a:p>
            <a:pPr marL="0" indent="0">
              <a:buNone/>
            </a:pPr>
            <a:r>
              <a:rPr lang="en-CA" dirty="0"/>
              <a:t> 	- recent 8.9</a:t>
            </a:r>
          </a:p>
          <a:p>
            <a:r>
              <a:rPr lang="en-CA" dirty="0"/>
              <a:t>eGFR - 45 </a:t>
            </a:r>
          </a:p>
          <a:p>
            <a:r>
              <a:rPr lang="en-CA" dirty="0"/>
              <a:t>ACR – 42</a:t>
            </a:r>
          </a:p>
          <a:p>
            <a:endParaRPr lang="en-CA" dirty="0"/>
          </a:p>
          <a:p>
            <a:endParaRPr lang="en-CA" dirty="0"/>
          </a:p>
          <a:p>
            <a:endParaRPr lang="en-CA" dirty="0"/>
          </a:p>
          <a:p>
            <a:endParaRPr lang="en-CA" dirty="0"/>
          </a:p>
        </p:txBody>
      </p:sp>
    </p:spTree>
    <p:extLst>
      <p:ext uri="{BB962C8B-B14F-4D97-AF65-F5344CB8AC3E}">
        <p14:creationId xmlns:p14="http://schemas.microsoft.com/office/powerpoint/2010/main" val="4277731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8DF6-AB07-095C-5DE1-5815A3514DF5}"/>
              </a:ext>
            </a:extLst>
          </p:cNvPr>
          <p:cNvSpPr>
            <a:spLocks noGrp="1"/>
          </p:cNvSpPr>
          <p:nvPr>
            <p:ph type="title"/>
          </p:nvPr>
        </p:nvSpPr>
        <p:spPr/>
        <p:txBody>
          <a:bodyPr/>
          <a:lstStyle/>
          <a:p>
            <a:r>
              <a:rPr lang="en-CA" dirty="0"/>
              <a:t>BD</a:t>
            </a:r>
          </a:p>
        </p:txBody>
      </p:sp>
      <p:sp>
        <p:nvSpPr>
          <p:cNvPr id="3" name="Content Placeholder 2">
            <a:extLst>
              <a:ext uri="{FF2B5EF4-FFF2-40B4-BE49-F238E27FC236}">
                <a16:creationId xmlns:a16="http://schemas.microsoft.com/office/drawing/2014/main" id="{E388B81A-3F31-895B-F69D-8851CD7B49C6}"/>
              </a:ext>
            </a:extLst>
          </p:cNvPr>
          <p:cNvSpPr>
            <a:spLocks noGrp="1"/>
          </p:cNvSpPr>
          <p:nvPr>
            <p:ph sz="half" idx="1"/>
          </p:nvPr>
        </p:nvSpPr>
        <p:spPr/>
        <p:txBody>
          <a:bodyPr>
            <a:normAutofit fontScale="92500" lnSpcReduction="20000"/>
          </a:bodyPr>
          <a:lstStyle/>
          <a:p>
            <a:pPr marL="0" indent="0">
              <a:buNone/>
            </a:pPr>
            <a:r>
              <a:rPr lang="en-CA" dirty="0"/>
              <a:t>55 </a:t>
            </a:r>
            <a:r>
              <a:rPr lang="en-CA" dirty="0" err="1"/>
              <a:t>yo</a:t>
            </a:r>
            <a:r>
              <a:rPr lang="en-CA" dirty="0"/>
              <a:t> male</a:t>
            </a:r>
          </a:p>
          <a:p>
            <a:pPr marL="0" indent="0">
              <a:buNone/>
            </a:pPr>
            <a:r>
              <a:rPr lang="en-CA" dirty="0"/>
              <a:t>Type 2 x 10 years</a:t>
            </a:r>
          </a:p>
          <a:p>
            <a:pPr marL="0" indent="0">
              <a:buNone/>
            </a:pPr>
            <a:r>
              <a:rPr lang="en-CA" dirty="0"/>
              <a:t>Meds</a:t>
            </a:r>
          </a:p>
          <a:p>
            <a:pPr lvl="1"/>
            <a:r>
              <a:rPr lang="en-CA" dirty="0"/>
              <a:t>Ozempic 1.0</a:t>
            </a:r>
          </a:p>
          <a:p>
            <a:pPr lvl="1"/>
            <a:r>
              <a:rPr lang="en-CA" dirty="0"/>
              <a:t>Tresiba 100 u od</a:t>
            </a:r>
          </a:p>
          <a:p>
            <a:pPr lvl="1"/>
            <a:r>
              <a:rPr lang="en-CA" dirty="0"/>
              <a:t>Metformin 1 g bid</a:t>
            </a:r>
          </a:p>
          <a:p>
            <a:pPr lvl="1"/>
            <a:r>
              <a:rPr lang="en-CA" dirty="0" err="1"/>
              <a:t>Diamicron</a:t>
            </a:r>
            <a:r>
              <a:rPr lang="en-CA" dirty="0"/>
              <a:t> MR 120 bid</a:t>
            </a:r>
          </a:p>
          <a:p>
            <a:pPr lvl="1"/>
            <a:r>
              <a:rPr lang="en-CA" dirty="0"/>
              <a:t>Jardiance 10 mg od</a:t>
            </a:r>
          </a:p>
          <a:p>
            <a:pPr lvl="1"/>
            <a:r>
              <a:rPr lang="en-CA" dirty="0"/>
              <a:t>Refuses MDI</a:t>
            </a:r>
          </a:p>
          <a:p>
            <a:pPr marL="0" indent="0">
              <a:buNone/>
            </a:pPr>
            <a:r>
              <a:rPr lang="en-CA" dirty="0"/>
              <a:t>PMX –</a:t>
            </a:r>
          </a:p>
          <a:p>
            <a:pPr lvl="1"/>
            <a:r>
              <a:rPr lang="en-CA" dirty="0"/>
              <a:t>TIA</a:t>
            </a:r>
          </a:p>
        </p:txBody>
      </p:sp>
      <p:sp>
        <p:nvSpPr>
          <p:cNvPr id="4" name="Content Placeholder 3">
            <a:extLst>
              <a:ext uri="{FF2B5EF4-FFF2-40B4-BE49-F238E27FC236}">
                <a16:creationId xmlns:a16="http://schemas.microsoft.com/office/drawing/2014/main" id="{AF26758B-BCD6-2877-DC16-12F9C6168197}"/>
              </a:ext>
            </a:extLst>
          </p:cNvPr>
          <p:cNvSpPr>
            <a:spLocks noGrp="1"/>
          </p:cNvSpPr>
          <p:nvPr>
            <p:ph sz="half" idx="2"/>
          </p:nvPr>
        </p:nvSpPr>
        <p:spPr/>
        <p:txBody>
          <a:bodyPr>
            <a:normAutofit fontScale="92500" lnSpcReduction="20000"/>
          </a:bodyPr>
          <a:lstStyle/>
          <a:p>
            <a:r>
              <a:rPr lang="en-CA" dirty="0"/>
              <a:t>A1C – prev. 12.8</a:t>
            </a:r>
          </a:p>
          <a:p>
            <a:pPr marL="0" indent="0">
              <a:buNone/>
            </a:pPr>
            <a:r>
              <a:rPr lang="en-CA" dirty="0"/>
              <a:t> 	- recent 8.9</a:t>
            </a:r>
          </a:p>
          <a:p>
            <a:r>
              <a:rPr lang="en-CA" dirty="0"/>
              <a:t>eGFR - 45 </a:t>
            </a:r>
          </a:p>
          <a:p>
            <a:r>
              <a:rPr lang="en-CA" dirty="0"/>
              <a:t>ACR – 42</a:t>
            </a:r>
          </a:p>
          <a:p>
            <a:endParaRPr lang="en-CA" dirty="0"/>
          </a:p>
          <a:p>
            <a:endParaRPr lang="en-CA" dirty="0"/>
          </a:p>
          <a:p>
            <a:endParaRPr lang="en-CA" dirty="0"/>
          </a:p>
          <a:p>
            <a:endParaRPr lang="en-CA" dirty="0"/>
          </a:p>
          <a:p>
            <a:pPr marL="0" indent="0">
              <a:buNone/>
            </a:pPr>
            <a:r>
              <a:rPr lang="en-CA" sz="3500" dirty="0"/>
              <a:t>What do you say to him in office visit?</a:t>
            </a:r>
          </a:p>
        </p:txBody>
      </p:sp>
    </p:spTree>
    <p:extLst>
      <p:ext uri="{BB962C8B-B14F-4D97-AF65-F5344CB8AC3E}">
        <p14:creationId xmlns:p14="http://schemas.microsoft.com/office/powerpoint/2010/main" val="854974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1F86C4-EC59-3686-174F-FF2BDC15C8F0}"/>
              </a:ext>
            </a:extLst>
          </p:cNvPr>
          <p:cNvSpPr>
            <a:spLocks noGrp="1"/>
          </p:cNvSpPr>
          <p:nvPr>
            <p:ph type="body" sz="quarter" idx="13"/>
          </p:nvPr>
        </p:nvSpPr>
        <p:spPr/>
        <p:txBody>
          <a:bodyPr/>
          <a:lstStyle/>
          <a:p>
            <a:endParaRPr lang="en-CA"/>
          </a:p>
        </p:txBody>
      </p:sp>
      <p:pic>
        <p:nvPicPr>
          <p:cNvPr id="6" name="Picture 5" descr="A graph of various numbers and colors&#10;&#10;Description automatically generated with medium confidence">
            <a:extLst>
              <a:ext uri="{FF2B5EF4-FFF2-40B4-BE49-F238E27FC236}">
                <a16:creationId xmlns:a16="http://schemas.microsoft.com/office/drawing/2014/main" id="{0DA07427-0C2A-FF6E-008C-B3BD2917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087" y="1002748"/>
            <a:ext cx="7275443" cy="4821764"/>
          </a:xfrm>
          <a:prstGeom prst="rect">
            <a:avLst/>
          </a:prstGeom>
        </p:spPr>
      </p:pic>
      <p:sp>
        <p:nvSpPr>
          <p:cNvPr id="2" name="TextBox 1">
            <a:extLst>
              <a:ext uri="{FF2B5EF4-FFF2-40B4-BE49-F238E27FC236}">
                <a16:creationId xmlns:a16="http://schemas.microsoft.com/office/drawing/2014/main" id="{2787346B-5167-2DED-01C6-2845FEA5EABC}"/>
              </a:ext>
            </a:extLst>
          </p:cNvPr>
          <p:cNvSpPr txBox="1"/>
          <p:nvPr/>
        </p:nvSpPr>
        <p:spPr>
          <a:xfrm flipH="1" flipV="1">
            <a:off x="2912165" y="4929808"/>
            <a:ext cx="1858618" cy="838053"/>
          </a:xfrm>
          <a:prstGeom prst="rect">
            <a:avLst/>
          </a:prstGeom>
          <a:solidFill>
            <a:schemeClr val="bg1"/>
          </a:solidFill>
        </p:spPr>
        <p:txBody>
          <a:bodyPr wrap="square" rtlCol="0">
            <a:spAutoFit/>
          </a:bodyPr>
          <a:lstStyle/>
          <a:p>
            <a:endParaRPr lang="en-CA" dirty="0"/>
          </a:p>
        </p:txBody>
      </p:sp>
      <p:sp>
        <p:nvSpPr>
          <p:cNvPr id="3" name="TextBox 2">
            <a:extLst>
              <a:ext uri="{FF2B5EF4-FFF2-40B4-BE49-F238E27FC236}">
                <a16:creationId xmlns:a16="http://schemas.microsoft.com/office/drawing/2014/main" id="{CABB54EC-833C-1918-BE7D-0EF84E358C91}"/>
              </a:ext>
            </a:extLst>
          </p:cNvPr>
          <p:cNvSpPr txBox="1"/>
          <p:nvPr/>
        </p:nvSpPr>
        <p:spPr>
          <a:xfrm>
            <a:off x="4939748" y="5227983"/>
            <a:ext cx="4194313" cy="496956"/>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341253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1F86C4-EC59-3686-174F-FF2BDC15C8F0}"/>
              </a:ext>
            </a:extLst>
          </p:cNvPr>
          <p:cNvSpPr>
            <a:spLocks noGrp="1"/>
          </p:cNvSpPr>
          <p:nvPr>
            <p:ph type="body" sz="quarter" idx="13"/>
          </p:nvPr>
        </p:nvSpPr>
        <p:spPr/>
        <p:txBody>
          <a:bodyPr/>
          <a:lstStyle/>
          <a:p>
            <a:endParaRPr lang="en-CA"/>
          </a:p>
        </p:txBody>
      </p:sp>
      <p:pic>
        <p:nvPicPr>
          <p:cNvPr id="6" name="Picture 5" descr="A graph of various numbers and colors&#10;&#10;Description automatically generated with medium confidence">
            <a:extLst>
              <a:ext uri="{FF2B5EF4-FFF2-40B4-BE49-F238E27FC236}">
                <a16:creationId xmlns:a16="http://schemas.microsoft.com/office/drawing/2014/main" id="{0DA07427-0C2A-FF6E-008C-B3BD2917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278" y="1018118"/>
            <a:ext cx="7275443" cy="4821764"/>
          </a:xfrm>
          <a:prstGeom prst="rect">
            <a:avLst/>
          </a:prstGeom>
        </p:spPr>
      </p:pic>
      <p:sp>
        <p:nvSpPr>
          <p:cNvPr id="5" name="Arrow: Down 4">
            <a:extLst>
              <a:ext uri="{FF2B5EF4-FFF2-40B4-BE49-F238E27FC236}">
                <a16:creationId xmlns:a16="http://schemas.microsoft.com/office/drawing/2014/main" id="{079AB7E2-0634-7D9E-7C49-DFDCFC3B1935}"/>
              </a:ext>
            </a:extLst>
          </p:cNvPr>
          <p:cNvSpPr/>
          <p:nvPr/>
        </p:nvSpPr>
        <p:spPr>
          <a:xfrm>
            <a:off x="9640956" y="1282148"/>
            <a:ext cx="484632" cy="21468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Left 6">
            <a:extLst>
              <a:ext uri="{FF2B5EF4-FFF2-40B4-BE49-F238E27FC236}">
                <a16:creationId xmlns:a16="http://schemas.microsoft.com/office/drawing/2014/main" id="{23159B37-BEFB-3B3D-2E78-2D9928D4DF7F}"/>
              </a:ext>
            </a:extLst>
          </p:cNvPr>
          <p:cNvSpPr/>
          <p:nvPr/>
        </p:nvSpPr>
        <p:spPr>
          <a:xfrm>
            <a:off x="7076661" y="4442791"/>
            <a:ext cx="1928191" cy="20872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00F61C6B-294E-0467-21A9-18F6937A7145}"/>
              </a:ext>
            </a:extLst>
          </p:cNvPr>
          <p:cNvSpPr txBox="1"/>
          <p:nvPr/>
        </p:nvSpPr>
        <p:spPr>
          <a:xfrm>
            <a:off x="10535478" y="2084985"/>
            <a:ext cx="715260" cy="461665"/>
          </a:xfrm>
          <a:prstGeom prst="rect">
            <a:avLst/>
          </a:prstGeom>
          <a:noFill/>
        </p:spPr>
        <p:txBody>
          <a:bodyPr wrap="none" rtlCol="0">
            <a:spAutoFit/>
          </a:bodyPr>
          <a:lstStyle/>
          <a:p>
            <a:r>
              <a:rPr lang="en-CA" sz="2400" dirty="0"/>
              <a:t>13%</a:t>
            </a:r>
          </a:p>
        </p:txBody>
      </p:sp>
      <p:sp>
        <p:nvSpPr>
          <p:cNvPr id="9" name="TextBox 8">
            <a:extLst>
              <a:ext uri="{FF2B5EF4-FFF2-40B4-BE49-F238E27FC236}">
                <a16:creationId xmlns:a16="http://schemas.microsoft.com/office/drawing/2014/main" id="{E917A49B-8704-3298-47D3-BADAAC95E3B9}"/>
              </a:ext>
            </a:extLst>
          </p:cNvPr>
          <p:cNvSpPr txBox="1"/>
          <p:nvPr/>
        </p:nvSpPr>
        <p:spPr>
          <a:xfrm>
            <a:off x="4939748" y="5227983"/>
            <a:ext cx="4194313" cy="496956"/>
          </a:xfrm>
          <a:prstGeom prst="rect">
            <a:avLst/>
          </a:prstGeom>
          <a:solidFill>
            <a:schemeClr val="bg1"/>
          </a:solidFill>
        </p:spPr>
        <p:txBody>
          <a:bodyPr wrap="square" rtlCol="0">
            <a:spAutoFit/>
          </a:bodyPr>
          <a:lstStyle/>
          <a:p>
            <a:endParaRPr lang="en-CA" dirty="0"/>
          </a:p>
        </p:txBody>
      </p:sp>
      <p:sp>
        <p:nvSpPr>
          <p:cNvPr id="10" name="TextBox 9">
            <a:extLst>
              <a:ext uri="{FF2B5EF4-FFF2-40B4-BE49-F238E27FC236}">
                <a16:creationId xmlns:a16="http://schemas.microsoft.com/office/drawing/2014/main" id="{4FCDF629-25B9-CF3B-4150-B3C70D15BAB8}"/>
              </a:ext>
            </a:extLst>
          </p:cNvPr>
          <p:cNvSpPr txBox="1"/>
          <p:nvPr/>
        </p:nvSpPr>
        <p:spPr>
          <a:xfrm flipH="1" flipV="1">
            <a:off x="2912165" y="4929808"/>
            <a:ext cx="1858618" cy="838053"/>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18846164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1F86C4-EC59-3686-174F-FF2BDC15C8F0}"/>
              </a:ext>
            </a:extLst>
          </p:cNvPr>
          <p:cNvSpPr>
            <a:spLocks noGrp="1"/>
          </p:cNvSpPr>
          <p:nvPr>
            <p:ph type="body" sz="quarter" idx="13"/>
          </p:nvPr>
        </p:nvSpPr>
        <p:spPr/>
        <p:txBody>
          <a:bodyPr/>
          <a:lstStyle/>
          <a:p>
            <a:endParaRPr lang="en-CA"/>
          </a:p>
        </p:txBody>
      </p:sp>
      <p:pic>
        <p:nvPicPr>
          <p:cNvPr id="6" name="Picture 5" descr="A graph of various numbers and colors&#10;&#10;Description automatically generated with medium confidence">
            <a:extLst>
              <a:ext uri="{FF2B5EF4-FFF2-40B4-BE49-F238E27FC236}">
                <a16:creationId xmlns:a16="http://schemas.microsoft.com/office/drawing/2014/main" id="{0DA07427-0C2A-FF6E-008C-B3BD2917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278" y="1018118"/>
            <a:ext cx="7275443" cy="4821764"/>
          </a:xfrm>
          <a:prstGeom prst="rect">
            <a:avLst/>
          </a:prstGeom>
        </p:spPr>
      </p:pic>
      <p:sp>
        <p:nvSpPr>
          <p:cNvPr id="5" name="Arrow: Down 4">
            <a:extLst>
              <a:ext uri="{FF2B5EF4-FFF2-40B4-BE49-F238E27FC236}">
                <a16:creationId xmlns:a16="http://schemas.microsoft.com/office/drawing/2014/main" id="{079AB7E2-0634-7D9E-7C49-DFDCFC3B1935}"/>
              </a:ext>
            </a:extLst>
          </p:cNvPr>
          <p:cNvSpPr/>
          <p:nvPr/>
        </p:nvSpPr>
        <p:spPr>
          <a:xfrm>
            <a:off x="9640956" y="1282148"/>
            <a:ext cx="484632" cy="21468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Left 6">
            <a:extLst>
              <a:ext uri="{FF2B5EF4-FFF2-40B4-BE49-F238E27FC236}">
                <a16:creationId xmlns:a16="http://schemas.microsoft.com/office/drawing/2014/main" id="{23159B37-BEFB-3B3D-2E78-2D9928D4DF7F}"/>
              </a:ext>
            </a:extLst>
          </p:cNvPr>
          <p:cNvSpPr/>
          <p:nvPr/>
        </p:nvSpPr>
        <p:spPr>
          <a:xfrm>
            <a:off x="7076661" y="4442791"/>
            <a:ext cx="1928191" cy="20872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00F61C6B-294E-0467-21A9-18F6937A7145}"/>
              </a:ext>
            </a:extLst>
          </p:cNvPr>
          <p:cNvSpPr txBox="1"/>
          <p:nvPr/>
        </p:nvSpPr>
        <p:spPr>
          <a:xfrm>
            <a:off x="10535478" y="2084985"/>
            <a:ext cx="715260" cy="461665"/>
          </a:xfrm>
          <a:prstGeom prst="rect">
            <a:avLst/>
          </a:prstGeom>
          <a:noFill/>
        </p:spPr>
        <p:txBody>
          <a:bodyPr wrap="none" rtlCol="0">
            <a:spAutoFit/>
          </a:bodyPr>
          <a:lstStyle/>
          <a:p>
            <a:r>
              <a:rPr lang="en-CA" sz="2400" dirty="0"/>
              <a:t>13%</a:t>
            </a:r>
          </a:p>
        </p:txBody>
      </p:sp>
      <p:sp>
        <p:nvSpPr>
          <p:cNvPr id="2" name="Arrow: Down 1">
            <a:extLst>
              <a:ext uri="{FF2B5EF4-FFF2-40B4-BE49-F238E27FC236}">
                <a16:creationId xmlns:a16="http://schemas.microsoft.com/office/drawing/2014/main" id="{5B7906E8-D20C-40E8-BF95-D8E9B447C00A}"/>
              </a:ext>
            </a:extLst>
          </p:cNvPr>
          <p:cNvSpPr/>
          <p:nvPr/>
        </p:nvSpPr>
        <p:spPr>
          <a:xfrm>
            <a:off x="9822245" y="3921583"/>
            <a:ext cx="275910" cy="5212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E210DC9D-48DC-72B5-4947-79EADB488E88}"/>
              </a:ext>
            </a:extLst>
          </p:cNvPr>
          <p:cNvSpPr txBox="1"/>
          <p:nvPr/>
        </p:nvSpPr>
        <p:spPr>
          <a:xfrm>
            <a:off x="10406269" y="3921583"/>
            <a:ext cx="559769" cy="461665"/>
          </a:xfrm>
          <a:prstGeom prst="rect">
            <a:avLst/>
          </a:prstGeom>
          <a:noFill/>
        </p:spPr>
        <p:txBody>
          <a:bodyPr wrap="none" rtlCol="0">
            <a:spAutoFit/>
          </a:bodyPr>
          <a:lstStyle/>
          <a:p>
            <a:r>
              <a:rPr lang="en-CA" sz="2400" dirty="0"/>
              <a:t>3%</a:t>
            </a:r>
          </a:p>
        </p:txBody>
      </p:sp>
      <p:sp>
        <p:nvSpPr>
          <p:cNvPr id="9" name="Arrow: Left 8">
            <a:extLst>
              <a:ext uri="{FF2B5EF4-FFF2-40B4-BE49-F238E27FC236}">
                <a16:creationId xmlns:a16="http://schemas.microsoft.com/office/drawing/2014/main" id="{EB358EEF-6B3E-3F2F-FFF5-81CD341A446E}"/>
              </a:ext>
            </a:extLst>
          </p:cNvPr>
          <p:cNvSpPr/>
          <p:nvPr/>
        </p:nvSpPr>
        <p:spPr>
          <a:xfrm>
            <a:off x="4585252" y="4442791"/>
            <a:ext cx="1686339" cy="21369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29F8006D-3173-9FF6-2F6A-3449C3D96013}"/>
              </a:ext>
            </a:extLst>
          </p:cNvPr>
          <p:cNvSpPr txBox="1"/>
          <p:nvPr/>
        </p:nvSpPr>
        <p:spPr>
          <a:xfrm>
            <a:off x="4939748" y="5227983"/>
            <a:ext cx="4194313" cy="496956"/>
          </a:xfrm>
          <a:prstGeom prst="rect">
            <a:avLst/>
          </a:prstGeom>
          <a:solidFill>
            <a:schemeClr val="bg1"/>
          </a:solidFill>
        </p:spPr>
        <p:txBody>
          <a:bodyPr wrap="square" rtlCol="0">
            <a:spAutoFit/>
          </a:bodyPr>
          <a:lstStyle/>
          <a:p>
            <a:endParaRPr lang="en-CA" dirty="0"/>
          </a:p>
        </p:txBody>
      </p:sp>
      <p:sp>
        <p:nvSpPr>
          <p:cNvPr id="11" name="TextBox 10">
            <a:extLst>
              <a:ext uri="{FF2B5EF4-FFF2-40B4-BE49-F238E27FC236}">
                <a16:creationId xmlns:a16="http://schemas.microsoft.com/office/drawing/2014/main" id="{067CD693-CF91-EEE7-7BC1-773E1B48FE7A}"/>
              </a:ext>
            </a:extLst>
          </p:cNvPr>
          <p:cNvSpPr txBox="1"/>
          <p:nvPr/>
        </p:nvSpPr>
        <p:spPr>
          <a:xfrm flipH="1" flipV="1">
            <a:off x="2912165" y="4929808"/>
            <a:ext cx="1858618" cy="838053"/>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1105503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73BC-F057-C910-82A2-A93283578511}"/>
              </a:ext>
            </a:extLst>
          </p:cNvPr>
          <p:cNvSpPr>
            <a:spLocks noGrp="1"/>
          </p:cNvSpPr>
          <p:nvPr>
            <p:ph type="title"/>
          </p:nvPr>
        </p:nvSpPr>
        <p:spPr/>
        <p:txBody>
          <a:bodyPr/>
          <a:lstStyle/>
          <a:p>
            <a:pPr algn="ctr"/>
            <a:r>
              <a:rPr lang="en-CA" dirty="0"/>
              <a:t>Lesson #13</a:t>
            </a:r>
          </a:p>
        </p:txBody>
      </p:sp>
      <p:sp>
        <p:nvSpPr>
          <p:cNvPr id="3" name="Content Placeholder 2">
            <a:extLst>
              <a:ext uri="{FF2B5EF4-FFF2-40B4-BE49-F238E27FC236}">
                <a16:creationId xmlns:a16="http://schemas.microsoft.com/office/drawing/2014/main" id="{2155E7F0-F7FB-52AC-9BEB-2DE828E9C4E1}"/>
              </a:ext>
            </a:extLst>
          </p:cNvPr>
          <p:cNvSpPr>
            <a:spLocks noGrp="1"/>
          </p:cNvSpPr>
          <p:nvPr>
            <p:ph idx="1"/>
          </p:nvPr>
        </p:nvSpPr>
        <p:spPr/>
        <p:txBody>
          <a:bodyPr>
            <a:normAutofit/>
          </a:bodyPr>
          <a:lstStyle/>
          <a:p>
            <a:pPr marL="0" indent="0" algn="ctr">
              <a:buNone/>
            </a:pPr>
            <a:r>
              <a:rPr lang="en-CA" sz="4800" dirty="0"/>
              <a:t>Going from very crappy to sort of crappy sugars is more beneficial than from going from good to outstanding sugars</a:t>
            </a:r>
          </a:p>
        </p:txBody>
      </p:sp>
    </p:spTree>
    <p:extLst>
      <p:ext uri="{BB962C8B-B14F-4D97-AF65-F5344CB8AC3E}">
        <p14:creationId xmlns:p14="http://schemas.microsoft.com/office/powerpoint/2010/main" val="24305069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5960-1D59-7AB5-202D-D5BCBF80F3E5}"/>
              </a:ext>
            </a:extLst>
          </p:cNvPr>
          <p:cNvSpPr>
            <a:spLocks noGrp="1"/>
          </p:cNvSpPr>
          <p:nvPr>
            <p:ph type="ctrTitle"/>
          </p:nvPr>
        </p:nvSpPr>
        <p:spPr>
          <a:xfrm>
            <a:off x="1524000" y="266290"/>
            <a:ext cx="9144000" cy="2387600"/>
          </a:xfrm>
        </p:spPr>
        <p:txBody>
          <a:bodyPr/>
          <a:lstStyle/>
          <a:p>
            <a:r>
              <a:rPr lang="en-CA" dirty="0"/>
              <a:t>Ozempic Issues</a:t>
            </a:r>
          </a:p>
        </p:txBody>
      </p:sp>
      <p:sp>
        <p:nvSpPr>
          <p:cNvPr id="3" name="Subtitle 2">
            <a:extLst>
              <a:ext uri="{FF2B5EF4-FFF2-40B4-BE49-F238E27FC236}">
                <a16:creationId xmlns:a16="http://schemas.microsoft.com/office/drawing/2014/main" id="{AD1462C3-756F-C3F4-DC20-C55ED974D320}"/>
              </a:ext>
            </a:extLst>
          </p:cNvPr>
          <p:cNvSpPr>
            <a:spLocks noGrp="1"/>
          </p:cNvSpPr>
          <p:nvPr>
            <p:ph type="subTitle" idx="1"/>
          </p:nvPr>
        </p:nvSpPr>
        <p:spPr/>
        <p:txBody>
          <a:bodyPr/>
          <a:lstStyle/>
          <a:p>
            <a:endParaRPr lang="en-CA" dirty="0"/>
          </a:p>
        </p:txBody>
      </p:sp>
      <p:pic>
        <p:nvPicPr>
          <p:cNvPr id="5" name="Picture 4" descr="A close up of a tube&#10;&#10;Description automatically generated">
            <a:extLst>
              <a:ext uri="{FF2B5EF4-FFF2-40B4-BE49-F238E27FC236}">
                <a16:creationId xmlns:a16="http://schemas.microsoft.com/office/drawing/2014/main" id="{3C0F224C-6EC6-B39A-DF95-46D05EFD5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255" y="3602037"/>
            <a:ext cx="5675658" cy="1531527"/>
          </a:xfrm>
          <a:prstGeom prst="rect">
            <a:avLst/>
          </a:prstGeom>
        </p:spPr>
      </p:pic>
    </p:spTree>
    <p:extLst>
      <p:ext uri="{BB962C8B-B14F-4D97-AF65-F5344CB8AC3E}">
        <p14:creationId xmlns:p14="http://schemas.microsoft.com/office/powerpoint/2010/main" val="22912730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A628-59E3-CE82-5C4D-527FDC3E2BE9}"/>
              </a:ext>
            </a:extLst>
          </p:cNvPr>
          <p:cNvSpPr>
            <a:spLocks noGrp="1"/>
          </p:cNvSpPr>
          <p:nvPr>
            <p:ph type="title"/>
          </p:nvPr>
        </p:nvSpPr>
        <p:spPr/>
        <p:txBody>
          <a:bodyPr/>
          <a:lstStyle/>
          <a:p>
            <a:endParaRPr lang="en-CA"/>
          </a:p>
        </p:txBody>
      </p:sp>
      <p:pic>
        <p:nvPicPr>
          <p:cNvPr id="5" name="Content Placeholder 4" descr="A cat looking at the camera&#10;&#10;Description automatically generated">
            <a:extLst>
              <a:ext uri="{FF2B5EF4-FFF2-40B4-BE49-F238E27FC236}">
                <a16:creationId xmlns:a16="http://schemas.microsoft.com/office/drawing/2014/main" id="{97C1A8EE-259F-34BF-817A-A94DB8E57C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964" y="365125"/>
            <a:ext cx="10162071" cy="6345376"/>
          </a:xfrm>
        </p:spPr>
      </p:pic>
    </p:spTree>
    <p:extLst>
      <p:ext uri="{BB962C8B-B14F-4D97-AF65-F5344CB8AC3E}">
        <p14:creationId xmlns:p14="http://schemas.microsoft.com/office/powerpoint/2010/main" val="3701038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6B02-688E-AC08-ADB1-377A59F820E1}"/>
              </a:ext>
            </a:extLst>
          </p:cNvPr>
          <p:cNvSpPr>
            <a:spLocks noGrp="1"/>
          </p:cNvSpPr>
          <p:nvPr>
            <p:ph type="title"/>
          </p:nvPr>
        </p:nvSpPr>
        <p:spPr/>
        <p:txBody>
          <a:bodyPr/>
          <a:lstStyle/>
          <a:p>
            <a:r>
              <a:rPr lang="en-CA" dirty="0"/>
              <a:t>Shortages</a:t>
            </a:r>
          </a:p>
        </p:txBody>
      </p:sp>
      <p:sp>
        <p:nvSpPr>
          <p:cNvPr id="3" name="Content Placeholder 2">
            <a:extLst>
              <a:ext uri="{FF2B5EF4-FFF2-40B4-BE49-F238E27FC236}">
                <a16:creationId xmlns:a16="http://schemas.microsoft.com/office/drawing/2014/main" id="{4624AA2C-677A-1ACA-3845-E85F753FD225}"/>
              </a:ext>
            </a:extLst>
          </p:cNvPr>
          <p:cNvSpPr>
            <a:spLocks noGrp="1"/>
          </p:cNvSpPr>
          <p:nvPr>
            <p:ph idx="1"/>
          </p:nvPr>
        </p:nvSpPr>
        <p:spPr/>
        <p:txBody>
          <a:bodyPr/>
          <a:lstStyle/>
          <a:p>
            <a:pPr marL="0" indent="0">
              <a:buNone/>
            </a:pPr>
            <a:r>
              <a:rPr lang="en-CA" sz="3600" dirty="0"/>
              <a:t>Due to</a:t>
            </a:r>
          </a:p>
          <a:p>
            <a:r>
              <a:rPr lang="en-CA" dirty="0"/>
              <a:t>Global supply issues</a:t>
            </a:r>
          </a:p>
          <a:p>
            <a:r>
              <a:rPr lang="en-CA" dirty="0"/>
              <a:t> # scripts for 2 mg dose  ( ? 0.5 mg x 4 = 2 mg ow)</a:t>
            </a:r>
          </a:p>
          <a:p>
            <a:r>
              <a:rPr lang="en-CA" dirty="0"/>
              <a:t>Off label use for wt. loss</a:t>
            </a:r>
          </a:p>
        </p:txBody>
      </p:sp>
    </p:spTree>
    <p:extLst>
      <p:ext uri="{BB962C8B-B14F-4D97-AF65-F5344CB8AC3E}">
        <p14:creationId xmlns:p14="http://schemas.microsoft.com/office/powerpoint/2010/main" val="634561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celonaslides">
  <a:themeElements>
    <a:clrScheme name="">
      <a:dk1>
        <a:srgbClr val="5183FD"/>
      </a:dk1>
      <a:lt1>
        <a:srgbClr val="FFFFFF"/>
      </a:lt1>
      <a:dk2>
        <a:srgbClr val="00279F"/>
      </a:dk2>
      <a:lt2>
        <a:srgbClr val="FAFD00"/>
      </a:lt2>
      <a:accent1>
        <a:srgbClr val="CECECE"/>
      </a:accent1>
      <a:accent2>
        <a:srgbClr val="676767"/>
      </a:accent2>
      <a:accent3>
        <a:srgbClr val="AAACCD"/>
      </a:accent3>
      <a:accent4>
        <a:srgbClr val="DADADA"/>
      </a:accent4>
      <a:accent5>
        <a:srgbClr val="E3E3E3"/>
      </a:accent5>
      <a:accent6>
        <a:srgbClr val="5D5D5D"/>
      </a:accent6>
      <a:hlink>
        <a:srgbClr val="063DE8"/>
      </a:hlink>
      <a:folHlink>
        <a:srgbClr val="3365FB"/>
      </a:folHlink>
    </a:clrScheme>
    <a:fontScheme name="barcelona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arcelona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rcelona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rcelona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rcelona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rcelona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rcelona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rcelona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5999</Words>
  <Application>Microsoft Office PowerPoint</Application>
  <PresentationFormat>Widescreen</PresentationFormat>
  <Paragraphs>1132</Paragraphs>
  <Slides>112</Slides>
  <Notes>28</Notes>
  <HiddenSlides>18</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0</vt:i4>
      </vt:variant>
      <vt:variant>
        <vt:lpstr>Slide Titles</vt:lpstr>
      </vt:variant>
      <vt:variant>
        <vt:i4>112</vt:i4>
      </vt:variant>
    </vt:vector>
  </HeadingPairs>
  <TitlesOfParts>
    <vt:vector size="128" baseType="lpstr">
      <vt:lpstr>Arial</vt:lpstr>
      <vt:lpstr>Arial </vt:lpstr>
      <vt:lpstr>Arial Narrow</vt:lpstr>
      <vt:lpstr>Calibri</vt:lpstr>
      <vt:lpstr>Calibri Light</vt:lpstr>
      <vt:lpstr>Century Gothic</vt:lpstr>
      <vt:lpstr>Georgia</vt:lpstr>
      <vt:lpstr>Helvetica</vt:lpstr>
      <vt:lpstr>Noto Sans</vt:lpstr>
      <vt:lpstr>StarSymbol</vt:lpstr>
      <vt:lpstr>Times New Roman</vt:lpstr>
      <vt:lpstr>Wingdings</vt:lpstr>
      <vt:lpstr>Office Theme</vt:lpstr>
      <vt:lpstr>16_Office Theme</vt:lpstr>
      <vt:lpstr>barcelonaslides</vt:lpstr>
      <vt:lpstr>1_Office Theme</vt:lpstr>
      <vt:lpstr>Lessons Learned  Short Presentation</vt:lpstr>
      <vt:lpstr>Lessons Learned 2015-2023</vt:lpstr>
      <vt:lpstr>Objectives</vt:lpstr>
      <vt:lpstr>John MacFadyen Disclosures</vt:lpstr>
      <vt:lpstr>Bias vs Credibility</vt:lpstr>
      <vt:lpstr>Bias vs Credibility</vt:lpstr>
      <vt:lpstr>Disclaimer</vt:lpstr>
      <vt:lpstr>PowerPoint Presentation</vt:lpstr>
      <vt:lpstr>Questions?</vt:lpstr>
      <vt:lpstr>BD</vt:lpstr>
      <vt:lpstr>BD</vt:lpstr>
      <vt:lpstr>BD</vt:lpstr>
      <vt:lpstr>BD’s Dog</vt:lpstr>
      <vt:lpstr>BD</vt:lpstr>
      <vt:lpstr>UKPDS Improving Glycemic Control Reduces Risk of Long-term Complications</vt:lpstr>
      <vt:lpstr>Any diabetes related endpoint</vt:lpstr>
      <vt:lpstr>Diabetes Trials 1998-2015</vt:lpstr>
      <vt:lpstr>1967 - Present</vt:lpstr>
      <vt:lpstr>PowerPoint Presentation</vt:lpstr>
      <vt:lpstr>PowerPoint Presentation</vt:lpstr>
      <vt:lpstr>EMPA-REG OUTCOME Primary Outcome: CV Death, Non-fatal MI or Non-fatal Stroke</vt:lpstr>
      <vt:lpstr>Hospitalisation for heart failure</vt:lpstr>
      <vt:lpstr>All-cause mortality NNT 38</vt:lpstr>
      <vt:lpstr>SUSTAIN-6: Primary Endpoint (CV Death, Non-fatal Myocardial infarction, Non-fatal Stroke)</vt:lpstr>
      <vt:lpstr>Renal Endpoints from CVOTs: SGLT2 inhibitors have consistently shown a reduced risk of renal composite endpoints in T2D patients</vt:lpstr>
      <vt:lpstr>PowerPoint Presentation</vt:lpstr>
      <vt:lpstr>PowerPoint Presentation</vt:lpstr>
      <vt:lpstr>CV Outcomes According to Baseline UACR</vt:lpstr>
      <vt:lpstr>BD</vt:lpstr>
      <vt:lpstr>BD</vt:lpstr>
      <vt:lpstr>BD</vt:lpstr>
      <vt:lpstr>BD</vt:lpstr>
      <vt:lpstr>-lowering medication that also reduces</vt:lpstr>
      <vt:lpstr>-lowering medication that also reduces</vt:lpstr>
      <vt:lpstr>Question</vt:lpstr>
      <vt:lpstr>PowerPoint Presentation</vt:lpstr>
      <vt:lpstr>PowerPoint Presentation</vt:lpstr>
      <vt:lpstr>Lesson #3</vt:lpstr>
      <vt:lpstr>Lesson #3</vt:lpstr>
      <vt:lpstr>RL</vt:lpstr>
      <vt:lpstr>RL</vt:lpstr>
      <vt:lpstr>RL - Recommendations</vt:lpstr>
      <vt:lpstr>RL - Recommendations</vt:lpstr>
      <vt:lpstr>Lesson #4</vt:lpstr>
      <vt:lpstr>WA</vt:lpstr>
      <vt:lpstr>WA</vt:lpstr>
      <vt:lpstr>DP</vt:lpstr>
      <vt:lpstr>DP </vt:lpstr>
      <vt:lpstr>DP</vt:lpstr>
      <vt:lpstr>DP</vt:lpstr>
      <vt:lpstr>DP</vt:lpstr>
      <vt:lpstr>DP</vt:lpstr>
      <vt:lpstr>Lesson #5 &amp; #6</vt:lpstr>
      <vt:lpstr>SN</vt:lpstr>
      <vt:lpstr>SN</vt:lpstr>
      <vt:lpstr>In DAPA-CKD and CREDENCE, the risk  of kidney composite outcomes was reduced</vt:lpstr>
      <vt:lpstr>Semaglutide: New or Worsening Nephropathy*  (SUSTAIN-6)</vt:lpstr>
      <vt:lpstr>SN</vt:lpstr>
      <vt:lpstr>SN</vt:lpstr>
      <vt:lpstr>Lesson # 7</vt:lpstr>
      <vt:lpstr>RD</vt:lpstr>
      <vt:lpstr>Primary results: CV death, hHF, or Urgent HF </vt:lpstr>
      <vt:lpstr>PowerPoint Presentation</vt:lpstr>
      <vt:lpstr>PowerPoint Presentation</vt:lpstr>
      <vt:lpstr>Lesson # 8</vt:lpstr>
      <vt:lpstr>Lesson # 8</vt:lpstr>
      <vt:lpstr>The Motivational Speech</vt:lpstr>
      <vt:lpstr>The Motivational Speech</vt:lpstr>
      <vt:lpstr>CM</vt:lpstr>
      <vt:lpstr>Practical tips: Genital mycotic infections (GMIs)</vt:lpstr>
      <vt:lpstr>Ozempic Micro-Dosing</vt:lpstr>
      <vt:lpstr>sdcrc.ca </vt:lpstr>
      <vt:lpstr>Peri-procedural Issues </vt:lpstr>
      <vt:lpstr>Just because you can do something doesn’t mean you should….</vt:lpstr>
      <vt:lpstr>Don’t use SGLT-2 Inh with</vt:lpstr>
      <vt:lpstr>Lesson # 9</vt:lpstr>
      <vt:lpstr>DS</vt:lpstr>
      <vt:lpstr>PowerPoint Presentation</vt:lpstr>
      <vt:lpstr>The Motivational Speech </vt:lpstr>
      <vt:lpstr>Which treatment is the most cost-effective for GMI?</vt:lpstr>
      <vt:lpstr>Which treatment is the most cost-effective for GMI?</vt:lpstr>
      <vt:lpstr>Reducing Costs</vt:lpstr>
      <vt:lpstr>Your Choice – $0.40/day</vt:lpstr>
      <vt:lpstr>Lesson # 10</vt:lpstr>
      <vt:lpstr>MS</vt:lpstr>
      <vt:lpstr>MS</vt:lpstr>
      <vt:lpstr>Insulin Injection Demonstration</vt:lpstr>
      <vt:lpstr>? Size of the Needle ?</vt:lpstr>
      <vt:lpstr>Lesson #11</vt:lpstr>
      <vt:lpstr>Lesson #12</vt:lpstr>
      <vt:lpstr>BD</vt:lpstr>
      <vt:lpstr>BD</vt:lpstr>
      <vt:lpstr>PowerPoint Presentation</vt:lpstr>
      <vt:lpstr>PowerPoint Presentation</vt:lpstr>
      <vt:lpstr>PowerPoint Presentation</vt:lpstr>
      <vt:lpstr>Lesson #13</vt:lpstr>
      <vt:lpstr>Ozempic Issues</vt:lpstr>
      <vt:lpstr>PowerPoint Presentation</vt:lpstr>
      <vt:lpstr>Shortages</vt:lpstr>
      <vt:lpstr>PowerPoint Presentation</vt:lpstr>
      <vt:lpstr>Ozempic Shortages Options</vt:lpstr>
      <vt:lpstr>sdcrc.ca </vt:lpstr>
      <vt:lpstr>The Tale of Two Hipsters</vt:lpstr>
      <vt:lpstr>Summary – Lessons Learned</vt:lpstr>
      <vt:lpstr>Summary – Lessons Learned</vt:lpstr>
      <vt:lpstr>1998</vt:lpstr>
      <vt:lpstr>2023</vt:lpstr>
      <vt:lpstr>PowerPoint Presentation</vt:lpstr>
      <vt:lpstr>PowerPoint Presentation</vt:lpstr>
      <vt:lpstr>PowerPoint Presentation</vt:lpstr>
      <vt:lpstr>PowerPoint Presentation</vt:lpstr>
      <vt:lpstr>sdcrc.ca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Presentation</dc:title>
  <dc:creator>Reviewer</dc:creator>
  <cp:lastModifiedBy>Reviewer</cp:lastModifiedBy>
  <cp:revision>2</cp:revision>
  <dcterms:created xsi:type="dcterms:W3CDTF">2023-11-08T19:09:03Z</dcterms:created>
  <dcterms:modified xsi:type="dcterms:W3CDTF">2023-12-12T00:18:26Z</dcterms:modified>
</cp:coreProperties>
</file>